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8" r:id="rId10"/>
    <p:sldId id="265" r:id="rId11"/>
    <p:sldId id="266" r:id="rId12"/>
    <p:sldId id="267" r:id="rId13"/>
    <p:sldId id="270" r:id="rId14"/>
    <p:sldId id="271" r:id="rId15"/>
    <p:sldId id="269"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474" y="7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025E625-A4E2-4365-BDCC-3A66A50153D7}"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4312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D19268E-3448-4E50-A3A5-1A7EEE7383C1}"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275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1D34E7C-D7D3-4668-B733-DD8C221F9CEC}"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7718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BDBCBE8-0F73-492D-8830-7A207CC4F393}"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5141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21316-25B9-466F-A634-F5D5C7C8AC8E}"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6934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DF9958C-1A31-408F-915C-C66DDAE913EC}" type="datetime1">
              <a:rPr lang="el-GR" smtClean="0">
                <a:solidFill>
                  <a:prstClr val="black">
                    <a:tint val="75000"/>
                  </a:prstClr>
                </a:solidFill>
              </a:rPr>
              <a:pPr/>
              <a:t>24/4/2015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6058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9B71B8D-14C7-40AF-AD92-E87804B24C01}" type="datetime1">
              <a:rPr lang="el-GR" smtClean="0">
                <a:solidFill>
                  <a:prstClr val="black">
                    <a:tint val="75000"/>
                  </a:prstClr>
                </a:solidFill>
              </a:rPr>
              <a:pPr/>
              <a:t>24/4/2015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7837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A1A3B99-55D9-4E54-845F-16D7E41A6A10}" type="datetime1">
              <a:rPr lang="el-GR" smtClean="0">
                <a:solidFill>
                  <a:prstClr val="black">
                    <a:tint val="75000"/>
                  </a:prstClr>
                </a:solidFill>
              </a:rPr>
              <a:pPr/>
              <a:t>24/4/2015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0951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38A03-DB3D-42D4-A783-B9B3EAC0BEF5}" type="datetime1">
              <a:rPr lang="el-GR" smtClean="0">
                <a:solidFill>
                  <a:prstClr val="black">
                    <a:tint val="75000"/>
                  </a:prstClr>
                </a:solidFill>
              </a:rPr>
              <a:pPr/>
              <a:t>24/4/2015</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7733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7629-37C6-403A-A31C-850F6971F0A6}" type="datetime1">
              <a:rPr lang="el-GR" smtClean="0">
                <a:solidFill>
                  <a:prstClr val="black">
                    <a:tint val="75000"/>
                  </a:prstClr>
                </a:solidFill>
              </a:rPr>
              <a:pPr/>
              <a:t>24/4/2015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5619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8D53B-0C5B-4E60-9D0E-B966530BB3D6}" type="datetime1">
              <a:rPr lang="el-GR" smtClean="0">
                <a:solidFill>
                  <a:prstClr val="black">
                    <a:tint val="75000"/>
                  </a:prstClr>
                </a:solidFill>
              </a:rPr>
              <a:pPr/>
              <a:t>24/4/2015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808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00C46-9ACD-4028-9B30-754342F3CDB1}"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35398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solidFill>
                  <a:schemeClr val="accent5">
                    <a:lumMod val="75000"/>
                  </a:schemeClr>
                </a:solidFill>
              </a:rPr>
              <a:t>Το ευρωπαϊκό </a:t>
            </a:r>
            <a:r>
              <a:rPr lang="el-GR" dirty="0">
                <a:solidFill>
                  <a:schemeClr val="accent5">
                    <a:lumMod val="75000"/>
                  </a:schemeClr>
                </a:solidFill>
              </a:rPr>
              <a:t>θ</a:t>
            </a:r>
            <a:r>
              <a:rPr lang="el-GR" dirty="0" smtClean="0">
                <a:solidFill>
                  <a:schemeClr val="accent5">
                    <a:lumMod val="75000"/>
                  </a:schemeClr>
                </a:solidFill>
              </a:rPr>
              <a:t>έατρο του 20ού αιώνα (1900-1960)</a:t>
            </a:r>
            <a:endParaRPr lang="en-US" dirty="0">
              <a:solidFill>
                <a:schemeClr val="accent5">
                  <a:lumMod val="75000"/>
                </a:schemeClr>
              </a:solidFill>
            </a:endParaRPr>
          </a:p>
        </p:txBody>
      </p:sp>
      <p:sp>
        <p:nvSpPr>
          <p:cNvPr id="3" name="Subtitle 2"/>
          <p:cNvSpPr>
            <a:spLocks noGrp="1"/>
          </p:cNvSpPr>
          <p:nvPr>
            <p:ph type="subTitle" idx="1"/>
          </p:nvPr>
        </p:nvSpPr>
        <p:spPr/>
        <p:txBody>
          <a:bodyPr>
            <a:normAutofit fontScale="70000" lnSpcReduction="20000"/>
          </a:bodyPr>
          <a:lstStyle/>
          <a:p>
            <a:r>
              <a:rPr lang="el-GR" sz="2800" dirty="0" smtClean="0">
                <a:solidFill>
                  <a:schemeClr val="accent1">
                    <a:lumMod val="75000"/>
                  </a:schemeClr>
                </a:solidFill>
              </a:rPr>
              <a:t>Ενότητα 3</a:t>
            </a:r>
          </a:p>
          <a:p>
            <a:r>
              <a:rPr lang="el-GR" sz="2800" dirty="0" smtClean="0">
                <a:solidFill>
                  <a:schemeClr val="accent1">
                    <a:lumMod val="75000"/>
                  </a:schemeClr>
                </a:solidFill>
              </a:rPr>
              <a:t> </a:t>
            </a:r>
            <a:r>
              <a:rPr lang="el-GR" sz="2800" dirty="0" smtClean="0">
                <a:solidFill>
                  <a:schemeClr val="tx1"/>
                </a:solidFill>
              </a:rPr>
              <a:t>Το κίνημα του Εξπρεσιονισμού</a:t>
            </a:r>
            <a:endParaRPr lang="en-US" sz="2800" dirty="0" smtClean="0">
              <a:solidFill>
                <a:schemeClr val="tx1"/>
              </a:solidFill>
            </a:endParaRPr>
          </a:p>
          <a:p>
            <a:endParaRPr lang="en-US" sz="2800" dirty="0">
              <a:solidFill>
                <a:schemeClr val="tx1"/>
              </a:solidFill>
            </a:endParaRPr>
          </a:p>
          <a:p>
            <a:r>
              <a:rPr lang="el-GR" sz="2800" dirty="0" smtClean="0">
                <a:solidFill>
                  <a:schemeClr val="tx1"/>
                </a:solidFill>
              </a:rPr>
              <a:t>Αγγελική </a:t>
            </a:r>
            <a:r>
              <a:rPr lang="el-GR" sz="2800" dirty="0" err="1" smtClean="0">
                <a:solidFill>
                  <a:schemeClr val="tx1"/>
                </a:solidFill>
              </a:rPr>
              <a:t>Ρόζη</a:t>
            </a:r>
            <a:r>
              <a:rPr lang="el-GR" sz="2800" dirty="0" smtClean="0">
                <a:solidFill>
                  <a:schemeClr val="tx1"/>
                </a:solidFill>
              </a:rPr>
              <a:t/>
            </a:r>
            <a:br>
              <a:rPr lang="el-GR" sz="2800" dirty="0" smtClean="0">
                <a:solidFill>
                  <a:schemeClr val="tx1"/>
                </a:solidFill>
              </a:rPr>
            </a:br>
            <a:r>
              <a:rPr lang="el-GR" sz="2800" dirty="0" smtClean="0">
                <a:solidFill>
                  <a:schemeClr val="tx1"/>
                </a:solidFill>
              </a:rPr>
              <a:t>Πανεπιστήμιο Πατρών</a:t>
            </a:r>
            <a:br>
              <a:rPr lang="el-GR" sz="2800" dirty="0" smtClean="0">
                <a:solidFill>
                  <a:schemeClr val="tx1"/>
                </a:solidFill>
              </a:rPr>
            </a:br>
            <a:r>
              <a:rPr lang="el-GR" sz="2800" dirty="0" smtClean="0">
                <a:solidFill>
                  <a:schemeClr val="tx1"/>
                </a:solidFill>
              </a:rPr>
              <a:t>Τμήμα Θεατρικών Σπουδών</a:t>
            </a:r>
            <a:endParaRPr lang="en-US" sz="2800" dirty="0" smtClean="0"/>
          </a:p>
          <a:p>
            <a:endParaRPr lang="en-US" sz="2800" dirty="0"/>
          </a:p>
          <a:p>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6941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417240"/>
            <a:ext cx="45180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1</a:t>
            </a:fld>
            <a:endParaRPr lang="el-GR">
              <a:solidFill>
                <a:prstClr val="black">
                  <a:tint val="75000"/>
                </a:prstClr>
              </a:solidFill>
            </a:endParaRPr>
          </a:p>
        </p:txBody>
      </p:sp>
    </p:spTree>
    <p:extLst>
      <p:ext uri="{BB962C8B-B14F-4D97-AF65-F5344CB8AC3E}">
        <p14:creationId xmlns:p14="http://schemas.microsoft.com/office/powerpoint/2010/main" val="3945771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900" b="1" dirty="0">
                <a:solidFill>
                  <a:prstClr val="black"/>
                </a:solidFill>
              </a:rPr>
              <a:t/>
            </a:r>
            <a:br>
              <a:rPr lang="el-GR" sz="2900" b="1" dirty="0">
                <a:solidFill>
                  <a:prstClr val="black"/>
                </a:solidFill>
              </a:rPr>
            </a:br>
            <a:r>
              <a:rPr lang="el-GR" sz="3600" b="1" dirty="0">
                <a:solidFill>
                  <a:schemeClr val="tx2">
                    <a:lumMod val="60000"/>
                    <a:lumOff val="40000"/>
                  </a:schemeClr>
                </a:solidFill>
              </a:rPr>
              <a:t>Το κίνημα του </a:t>
            </a:r>
            <a:r>
              <a:rPr lang="el-GR" sz="3600" b="1" dirty="0" smtClean="0">
                <a:solidFill>
                  <a:schemeClr val="tx2">
                    <a:lumMod val="60000"/>
                    <a:lumOff val="40000"/>
                  </a:schemeClr>
                </a:solidFill>
              </a:rPr>
              <a:t>Εξπρεσιονισμού</a:t>
            </a:r>
            <a:br>
              <a:rPr lang="el-GR" sz="3600" b="1" dirty="0" smtClean="0">
                <a:solidFill>
                  <a:schemeClr val="tx2">
                    <a:lumMod val="60000"/>
                    <a:lumOff val="40000"/>
                  </a:schemeClr>
                </a:solidFill>
              </a:rPr>
            </a:br>
            <a:r>
              <a:rPr lang="el-GR" sz="3600" b="1" dirty="0" smtClean="0">
                <a:solidFill>
                  <a:schemeClr val="tx2">
                    <a:lumMod val="60000"/>
                    <a:lumOff val="40000"/>
                  </a:schemeClr>
                </a:solidFill>
              </a:rPr>
              <a:t> </a:t>
            </a:r>
            <a:r>
              <a:rPr lang="el-GR" sz="3600" b="1" dirty="0">
                <a:solidFill>
                  <a:schemeClr val="tx2">
                    <a:lumMod val="60000"/>
                    <a:lumOff val="40000"/>
                  </a:schemeClr>
                </a:solidFill>
              </a:rPr>
              <a:t>Οι </a:t>
            </a:r>
            <a:r>
              <a:rPr lang="el-GR" sz="3600" b="1" dirty="0" smtClean="0">
                <a:solidFill>
                  <a:schemeClr val="tx2">
                    <a:lumMod val="60000"/>
                    <a:lumOff val="40000"/>
                  </a:schemeClr>
                </a:solidFill>
              </a:rPr>
              <a:t>γερμανοί εξπρεσιονιστές </a:t>
            </a:r>
            <a:r>
              <a:rPr lang="el-GR" sz="3600" b="1" dirty="0">
                <a:solidFill>
                  <a:schemeClr val="tx2">
                    <a:lumMod val="60000"/>
                    <a:lumOff val="40000"/>
                  </a:schemeClr>
                </a:solidFill>
              </a:rPr>
              <a:t>και το θέατρο (1910-1925</a:t>
            </a:r>
            <a:r>
              <a:rPr lang="el-GR" sz="3600" b="1" dirty="0" smtClean="0">
                <a:solidFill>
                  <a:schemeClr val="tx2">
                    <a:lumMod val="60000"/>
                    <a:lumOff val="40000"/>
                  </a:schemeClr>
                </a:solidFill>
              </a:rPr>
              <a:t>)</a:t>
            </a:r>
            <a:r>
              <a:rPr lang="el-GR" sz="2100" dirty="0">
                <a:solidFill>
                  <a:prstClr val="black"/>
                </a:solidFill>
              </a:rPr>
              <a:t/>
            </a:r>
            <a:br>
              <a:rPr lang="el-GR" sz="2100" dirty="0">
                <a:solidFill>
                  <a:prstClr val="black"/>
                </a:solidFill>
              </a:rPr>
            </a:br>
            <a:endParaRPr lang="en-US" dirty="0"/>
          </a:p>
        </p:txBody>
      </p:sp>
      <p:sp>
        <p:nvSpPr>
          <p:cNvPr id="3" name="Content Placeholder 2"/>
          <p:cNvSpPr>
            <a:spLocks noGrp="1"/>
          </p:cNvSpPr>
          <p:nvPr>
            <p:ph idx="1"/>
          </p:nvPr>
        </p:nvSpPr>
        <p:spPr/>
        <p:txBody>
          <a:bodyPr>
            <a:normAutofit fontScale="85000" lnSpcReduction="20000"/>
          </a:bodyPr>
          <a:lstStyle/>
          <a:p>
            <a:pPr lvl="0">
              <a:spcBef>
                <a:spcPts val="0"/>
              </a:spcBef>
            </a:pPr>
            <a:r>
              <a:rPr lang="el-GR" b="1" i="1" dirty="0">
                <a:solidFill>
                  <a:prstClr val="black"/>
                </a:solidFill>
              </a:rPr>
              <a:t>Ο λόγος </a:t>
            </a:r>
            <a:r>
              <a:rPr lang="el-GR" dirty="0">
                <a:solidFill>
                  <a:prstClr val="black"/>
                </a:solidFill>
              </a:rPr>
              <a:t>των προσώπων είναι συνήθως τηλεγραφικός, χειμαρρώδης ή αφαιρετικός. </a:t>
            </a:r>
          </a:p>
          <a:p>
            <a:pPr lvl="0">
              <a:spcBef>
                <a:spcPts val="0"/>
              </a:spcBef>
            </a:pPr>
            <a:r>
              <a:rPr lang="el-GR" b="1" i="1" dirty="0">
                <a:solidFill>
                  <a:prstClr val="black"/>
                </a:solidFill>
              </a:rPr>
              <a:t>Η δομή του δραματικού μύθου </a:t>
            </a:r>
            <a:r>
              <a:rPr lang="el-GR" dirty="0">
                <a:solidFill>
                  <a:prstClr val="black"/>
                </a:solidFill>
              </a:rPr>
              <a:t>είναι αποσπασματική, αποτελείται από αυτόνομα επεισόδια.</a:t>
            </a:r>
          </a:p>
          <a:p>
            <a:pPr lvl="0">
              <a:spcBef>
                <a:spcPts val="0"/>
              </a:spcBef>
            </a:pPr>
            <a:r>
              <a:rPr lang="el-GR" b="1" i="1" dirty="0">
                <a:solidFill>
                  <a:prstClr val="black"/>
                </a:solidFill>
              </a:rPr>
              <a:t>Ο σκηνικός χώρος </a:t>
            </a:r>
            <a:r>
              <a:rPr lang="el-GR" dirty="0">
                <a:solidFill>
                  <a:prstClr val="black"/>
                </a:solidFill>
              </a:rPr>
              <a:t>αποτελεί προέκταση ή αντανάκλαση της σκέψης του πρωταγωνιστή. Το σκηνικό είναι αφαιρετικό, κατασκευασμένο σύμφωνα με μια εικαστική λογική, με έμφαση στις χρωματικές αντιθέσεις, τα παραμορφωμένα περιγράμματα των σχημάτων και την «αυτονομία» των αντικειμένων. Σημαντικότατο ρόλο στην υποβλητική λειτουργία του σκηνικού παίζει ο φωτισμός.</a:t>
            </a: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10</a:t>
            </a:fld>
            <a:endParaRPr lang="el-GR">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52708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600" b="1" dirty="0">
                <a:solidFill>
                  <a:prstClr val="black"/>
                </a:solidFill>
              </a:rPr>
              <a:t/>
            </a:r>
            <a:br>
              <a:rPr lang="el-GR" sz="2600" b="1" dirty="0">
                <a:solidFill>
                  <a:prstClr val="black"/>
                </a:solidFill>
              </a:rPr>
            </a:br>
            <a:r>
              <a:rPr lang="el-GR" sz="3600" b="1" dirty="0">
                <a:solidFill>
                  <a:schemeClr val="tx2">
                    <a:lumMod val="60000"/>
                    <a:lumOff val="40000"/>
                  </a:schemeClr>
                </a:solidFill>
              </a:rPr>
              <a:t>Το κίνημα του </a:t>
            </a:r>
            <a:r>
              <a:rPr lang="el-GR" sz="3600" b="1" dirty="0" smtClean="0">
                <a:solidFill>
                  <a:schemeClr val="tx2">
                    <a:lumMod val="60000"/>
                    <a:lumOff val="40000"/>
                  </a:schemeClr>
                </a:solidFill>
              </a:rPr>
              <a:t>Εξπρεσιονισμού</a:t>
            </a:r>
            <a:br>
              <a:rPr lang="el-GR" sz="3600" b="1" dirty="0" smtClean="0">
                <a:solidFill>
                  <a:schemeClr val="tx2">
                    <a:lumMod val="60000"/>
                    <a:lumOff val="40000"/>
                  </a:schemeClr>
                </a:solidFill>
              </a:rPr>
            </a:br>
            <a:r>
              <a:rPr lang="el-GR" sz="3600" b="1" dirty="0" smtClean="0">
                <a:solidFill>
                  <a:schemeClr val="tx2">
                    <a:lumMod val="60000"/>
                    <a:lumOff val="40000"/>
                  </a:schemeClr>
                </a:solidFill>
              </a:rPr>
              <a:t> </a:t>
            </a:r>
            <a:r>
              <a:rPr lang="el-GR" sz="3600" b="1" dirty="0">
                <a:solidFill>
                  <a:schemeClr val="tx2">
                    <a:lumMod val="60000"/>
                    <a:lumOff val="40000"/>
                  </a:schemeClr>
                </a:solidFill>
              </a:rPr>
              <a:t>Οι </a:t>
            </a:r>
            <a:r>
              <a:rPr lang="el-GR" sz="3600" b="1" dirty="0" smtClean="0">
                <a:solidFill>
                  <a:schemeClr val="tx2">
                    <a:lumMod val="60000"/>
                    <a:lumOff val="40000"/>
                  </a:schemeClr>
                </a:solidFill>
              </a:rPr>
              <a:t>γερμανοί εξπρεσιονιστές </a:t>
            </a:r>
            <a:r>
              <a:rPr lang="el-GR" sz="3600" b="1" dirty="0">
                <a:solidFill>
                  <a:schemeClr val="tx2">
                    <a:lumMod val="60000"/>
                    <a:lumOff val="40000"/>
                  </a:schemeClr>
                </a:solidFill>
              </a:rPr>
              <a:t>και το θέατρο (1910-1925</a:t>
            </a:r>
            <a:r>
              <a:rPr lang="el-GR" sz="3600" b="1" dirty="0" smtClean="0">
                <a:solidFill>
                  <a:schemeClr val="tx2">
                    <a:lumMod val="60000"/>
                    <a:lumOff val="40000"/>
                  </a:schemeClr>
                </a:solidFill>
              </a:rPr>
              <a:t>)</a:t>
            </a:r>
            <a:r>
              <a:rPr lang="el-GR" sz="1900" dirty="0">
                <a:solidFill>
                  <a:prstClr val="black"/>
                </a:solidFill>
              </a:rPr>
              <a:t/>
            </a:r>
            <a:br>
              <a:rPr lang="el-GR" sz="1900" dirty="0">
                <a:solidFill>
                  <a:prstClr val="black"/>
                </a:solidFill>
              </a:rPr>
            </a:br>
            <a:endParaRPr lang="en-US" dirty="0"/>
          </a:p>
        </p:txBody>
      </p:sp>
      <p:sp>
        <p:nvSpPr>
          <p:cNvPr id="3" name="Content Placeholder 2"/>
          <p:cNvSpPr>
            <a:spLocks noGrp="1"/>
          </p:cNvSpPr>
          <p:nvPr>
            <p:ph idx="1"/>
          </p:nvPr>
        </p:nvSpPr>
        <p:spPr/>
        <p:txBody>
          <a:bodyPr>
            <a:normAutofit lnSpcReduction="10000"/>
          </a:bodyPr>
          <a:lstStyle/>
          <a:p>
            <a:pPr lvl="0">
              <a:spcBef>
                <a:spcPts val="0"/>
              </a:spcBef>
            </a:pPr>
            <a:r>
              <a:rPr lang="el-GR" sz="2800" b="1" i="1" dirty="0">
                <a:solidFill>
                  <a:prstClr val="black"/>
                </a:solidFill>
              </a:rPr>
              <a:t>Ο δραματικός χρόνος </a:t>
            </a:r>
            <a:r>
              <a:rPr lang="el-GR" sz="2800" dirty="0">
                <a:solidFill>
                  <a:prstClr val="black"/>
                </a:solidFill>
              </a:rPr>
              <a:t>θυμίζει τον συμπυκνωμένο χρόνο της ονειρικής αφήγησης.</a:t>
            </a:r>
          </a:p>
          <a:p>
            <a:pPr lvl="0">
              <a:spcBef>
                <a:spcPts val="0"/>
              </a:spcBef>
            </a:pPr>
            <a:r>
              <a:rPr lang="el-GR" sz="2800" b="1" i="1" dirty="0">
                <a:solidFill>
                  <a:prstClr val="black"/>
                </a:solidFill>
              </a:rPr>
              <a:t>Ο σκηνοθέτης </a:t>
            </a:r>
            <a:r>
              <a:rPr lang="el-GR" sz="2800" dirty="0">
                <a:solidFill>
                  <a:prstClr val="black"/>
                </a:solidFill>
              </a:rPr>
              <a:t>στο εξπρεσιονιστικό θέατρο αναλαμβάνει </a:t>
            </a:r>
            <a:r>
              <a:rPr lang="el-GR" sz="2800" dirty="0" smtClean="0">
                <a:solidFill>
                  <a:prstClr val="black"/>
                </a:solidFill>
              </a:rPr>
              <a:t>το </a:t>
            </a:r>
            <a:r>
              <a:rPr lang="el-GR" sz="2800" dirty="0">
                <a:solidFill>
                  <a:prstClr val="black"/>
                </a:solidFill>
              </a:rPr>
              <a:t>ρόλο του ερμηνευτή του κειμένου, του δημιουργού του χώρου και του καθοδηγητή-συντονιστή των ηθοποιών.</a:t>
            </a:r>
          </a:p>
          <a:p>
            <a:pPr lvl="0">
              <a:spcBef>
                <a:spcPts val="0"/>
              </a:spcBef>
            </a:pPr>
            <a:r>
              <a:rPr lang="el-GR" sz="2800" b="1" i="1" dirty="0">
                <a:solidFill>
                  <a:prstClr val="black"/>
                </a:solidFill>
              </a:rPr>
              <a:t>Ο ηθοποιός </a:t>
            </a:r>
            <a:r>
              <a:rPr lang="el-GR" sz="2800" dirty="0">
                <a:solidFill>
                  <a:prstClr val="black"/>
                </a:solidFill>
              </a:rPr>
              <a:t>προσωποποιεί </a:t>
            </a:r>
            <a:r>
              <a:rPr lang="el-GR" sz="2800" dirty="0" smtClean="0">
                <a:solidFill>
                  <a:prstClr val="black"/>
                </a:solidFill>
              </a:rPr>
              <a:t>τη </a:t>
            </a:r>
            <a:r>
              <a:rPr lang="el-GR" sz="2800" dirty="0">
                <a:solidFill>
                  <a:prstClr val="black"/>
                </a:solidFill>
              </a:rPr>
              <a:t>ζωντανή έκφραση του λόγου του ποιητή επί σκηνής. Η εκφορά του λόγου, οι χειρονομίες και οι κινήσεις του είναι εμφατικές, συχνά αποσπασματικές και υπακούν </a:t>
            </a:r>
            <a:r>
              <a:rPr lang="el-GR" sz="2800" dirty="0" smtClean="0">
                <a:solidFill>
                  <a:prstClr val="black"/>
                </a:solidFill>
              </a:rPr>
              <a:t>στο </a:t>
            </a:r>
            <a:r>
              <a:rPr lang="el-GR" sz="2800" dirty="0">
                <a:solidFill>
                  <a:prstClr val="black"/>
                </a:solidFill>
              </a:rPr>
              <a:t>ρυθμό του κειμένου.</a:t>
            </a: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11</a:t>
            </a:fld>
            <a:endParaRPr lang="el-GR">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915153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a:solidFill>
                  <a:prstClr val="black"/>
                </a:solidFill>
              </a:rPr>
              <a:t/>
            </a:r>
            <a:br>
              <a:rPr lang="el-GR" sz="3600" b="1" dirty="0">
                <a:solidFill>
                  <a:prstClr val="black"/>
                </a:solidFill>
              </a:rPr>
            </a:br>
            <a:r>
              <a:rPr lang="el-GR" sz="3600" b="1" dirty="0">
                <a:solidFill>
                  <a:schemeClr val="tx2">
                    <a:lumMod val="60000"/>
                    <a:lumOff val="40000"/>
                  </a:schemeClr>
                </a:solidFill>
              </a:rPr>
              <a:t>Το κίνημα του </a:t>
            </a:r>
            <a:r>
              <a:rPr lang="el-GR" sz="3600" b="1" dirty="0" smtClean="0">
                <a:solidFill>
                  <a:schemeClr val="tx2">
                    <a:lumMod val="60000"/>
                    <a:lumOff val="40000"/>
                  </a:schemeClr>
                </a:solidFill>
              </a:rPr>
              <a:t>Εξπρεσιονισμού</a:t>
            </a:r>
            <a:br>
              <a:rPr lang="el-GR" sz="3600" b="1" dirty="0" smtClean="0">
                <a:solidFill>
                  <a:schemeClr val="tx2">
                    <a:lumMod val="60000"/>
                    <a:lumOff val="40000"/>
                  </a:schemeClr>
                </a:solidFill>
              </a:rPr>
            </a:br>
            <a:r>
              <a:rPr lang="el-GR" sz="3600" b="1" dirty="0" smtClean="0">
                <a:solidFill>
                  <a:schemeClr val="tx2">
                    <a:lumMod val="60000"/>
                    <a:lumOff val="40000"/>
                  </a:schemeClr>
                </a:solidFill>
              </a:rPr>
              <a:t> </a:t>
            </a:r>
            <a:r>
              <a:rPr lang="el-GR" sz="3600" b="1" dirty="0">
                <a:solidFill>
                  <a:schemeClr val="tx2">
                    <a:lumMod val="60000"/>
                    <a:lumOff val="40000"/>
                  </a:schemeClr>
                </a:solidFill>
              </a:rPr>
              <a:t>Οι </a:t>
            </a:r>
            <a:r>
              <a:rPr lang="el-GR" sz="3600" b="1" dirty="0" smtClean="0">
                <a:solidFill>
                  <a:schemeClr val="tx2">
                    <a:lumMod val="60000"/>
                    <a:lumOff val="40000"/>
                  </a:schemeClr>
                </a:solidFill>
              </a:rPr>
              <a:t>γερμανοί εξπρεσιονιστές </a:t>
            </a:r>
            <a:r>
              <a:rPr lang="el-GR" sz="3600" b="1" dirty="0">
                <a:solidFill>
                  <a:schemeClr val="tx2">
                    <a:lumMod val="60000"/>
                    <a:lumOff val="40000"/>
                  </a:schemeClr>
                </a:solidFill>
              </a:rPr>
              <a:t>και το θέατρο (1910-1925</a:t>
            </a:r>
            <a:r>
              <a:rPr lang="el-GR" sz="3600" b="1" dirty="0" smtClean="0">
                <a:solidFill>
                  <a:schemeClr val="tx2">
                    <a:lumMod val="60000"/>
                    <a:lumOff val="40000"/>
                  </a:schemeClr>
                </a:solidFill>
              </a:rPr>
              <a:t>)</a:t>
            </a:r>
            <a:r>
              <a:rPr lang="el-GR" sz="1900" dirty="0">
                <a:solidFill>
                  <a:prstClr val="black"/>
                </a:solidFill>
              </a:rPr>
              <a:t/>
            </a:r>
            <a:br>
              <a:rPr lang="el-GR" sz="1900" dirty="0">
                <a:solidFill>
                  <a:prstClr val="black"/>
                </a:solidFill>
              </a:rPr>
            </a:br>
            <a:endParaRPr lang="en-US" dirty="0"/>
          </a:p>
        </p:txBody>
      </p:sp>
      <p:sp>
        <p:nvSpPr>
          <p:cNvPr id="3" name="Content Placeholder 2"/>
          <p:cNvSpPr>
            <a:spLocks noGrp="1"/>
          </p:cNvSpPr>
          <p:nvPr>
            <p:ph idx="1"/>
          </p:nvPr>
        </p:nvSpPr>
        <p:spPr/>
        <p:txBody>
          <a:bodyPr/>
          <a:lstStyle/>
          <a:p>
            <a:pPr lvl="0">
              <a:spcBef>
                <a:spcPts val="0"/>
              </a:spcBef>
            </a:pPr>
            <a:r>
              <a:rPr lang="el-GR" b="1" dirty="0">
                <a:solidFill>
                  <a:prstClr val="black"/>
                </a:solidFill>
              </a:rPr>
              <a:t>Τα σημαντικότερα είδη του εξπρεσιονιστικού θεάτρου:</a:t>
            </a:r>
          </a:p>
          <a:p>
            <a:pPr lvl="1">
              <a:spcBef>
                <a:spcPts val="0"/>
              </a:spcBef>
            </a:pPr>
            <a:r>
              <a:rPr lang="el-GR" sz="3200" b="1" i="1" dirty="0">
                <a:solidFill>
                  <a:prstClr val="black"/>
                </a:solidFill>
              </a:rPr>
              <a:t>Το θέατρο </a:t>
            </a:r>
            <a:r>
              <a:rPr lang="el-GR" sz="3200" b="1" i="1" dirty="0" smtClean="0">
                <a:solidFill>
                  <a:prstClr val="black"/>
                </a:solidFill>
              </a:rPr>
              <a:t>της </a:t>
            </a:r>
            <a:r>
              <a:rPr lang="el-GR" sz="3200" b="1" i="1" dirty="0">
                <a:solidFill>
                  <a:prstClr val="black"/>
                </a:solidFill>
              </a:rPr>
              <a:t>κραυγής</a:t>
            </a:r>
            <a:r>
              <a:rPr lang="en-GB" sz="3200" b="1" i="1" dirty="0">
                <a:solidFill>
                  <a:prstClr val="black"/>
                </a:solidFill>
              </a:rPr>
              <a:t> </a:t>
            </a:r>
          </a:p>
          <a:p>
            <a:pPr lvl="1">
              <a:spcBef>
                <a:spcPts val="0"/>
              </a:spcBef>
            </a:pPr>
            <a:r>
              <a:rPr lang="el-GR" sz="3200" b="1" i="1" dirty="0">
                <a:solidFill>
                  <a:prstClr val="black"/>
                </a:solidFill>
              </a:rPr>
              <a:t>Το θέατρο του καθαρού πνεύματος</a:t>
            </a:r>
          </a:p>
          <a:p>
            <a:pPr lvl="1">
              <a:spcBef>
                <a:spcPts val="0"/>
              </a:spcBef>
            </a:pPr>
            <a:r>
              <a:rPr lang="el-GR" sz="3200" b="1" i="1" dirty="0">
                <a:solidFill>
                  <a:prstClr val="black"/>
                </a:solidFill>
              </a:rPr>
              <a:t>Το «δράμα του Εγώ»</a:t>
            </a: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12</a:t>
            </a:fld>
            <a:endParaRPr lang="el-GR">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441991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8E3A20-2DEC-414E-B01A-0AF6E13A25E7}" type="slidenum">
              <a:rPr lang="el-GR" smtClean="0">
                <a:solidFill>
                  <a:prstClr val="black">
                    <a:tint val="75000"/>
                  </a:prstClr>
                </a:solidFill>
              </a:rPr>
              <a:pPr/>
              <a:t>13</a:t>
            </a:fld>
            <a:endParaRPr lang="el-GR">
              <a:solidFill>
                <a:prstClr val="black">
                  <a:tint val="75000"/>
                </a:prstClr>
              </a:solidFill>
            </a:endParaRPr>
          </a:p>
        </p:txBody>
      </p:sp>
      <p:sp>
        <p:nvSpPr>
          <p:cNvPr id="3" name="Rectangle 2"/>
          <p:cNvSpPr/>
          <p:nvPr/>
        </p:nvSpPr>
        <p:spPr>
          <a:xfrm>
            <a:off x="2702321" y="3044280"/>
            <a:ext cx="3739357" cy="76944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4400" dirty="0">
                <a:solidFill>
                  <a:srgbClr val="4F81BD"/>
                </a:solidFill>
                <a:ea typeface="+mj-ea"/>
                <a:cs typeface="+mj-cs"/>
              </a:rPr>
              <a:t>Τέλος Ενότητας</a:t>
            </a:r>
            <a:endParaRPr lang="en-US" dirty="0"/>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1480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8E3A20-2DEC-414E-B01A-0AF6E13A25E7}" type="slidenum">
              <a:rPr lang="el-GR" smtClean="0">
                <a:solidFill>
                  <a:prstClr val="black">
                    <a:tint val="75000"/>
                  </a:prstClr>
                </a:solidFill>
              </a:rPr>
              <a:pPr/>
              <a:t>14</a:t>
            </a:fld>
            <a:endParaRPr lang="el-GR">
              <a:solidFill>
                <a:prstClr val="black">
                  <a:tint val="75000"/>
                </a:prstClr>
              </a:solidFill>
            </a:endParaRPr>
          </a:p>
        </p:txBody>
      </p:sp>
      <p:sp>
        <p:nvSpPr>
          <p:cNvPr id="3" name="Title 1"/>
          <p:cNvSpPr txBox="1">
            <a:spLocks/>
          </p:cNvSpPr>
          <p:nvPr/>
        </p:nvSpPr>
        <p:spPr>
          <a:xfrm>
            <a:off x="457200" y="-16227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t>Σημείωμα Αδειοδότησης</a:t>
            </a:r>
            <a:endParaRPr lang="el-GR" dirty="0"/>
          </a:p>
        </p:txBody>
      </p:sp>
      <p:sp>
        <p:nvSpPr>
          <p:cNvPr id="4" name="Content Placeholder 2"/>
          <p:cNvSpPr txBox="1">
            <a:spLocks/>
          </p:cNvSpPr>
          <p:nvPr/>
        </p:nvSpPr>
        <p:spPr>
          <a:xfrm>
            <a:off x="107504" y="764704"/>
            <a:ext cx="8928992" cy="144015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sz="2000" dirty="0"/>
          </a:p>
        </p:txBody>
      </p:sp>
      <p:pic>
        <p:nvPicPr>
          <p:cNvPr id="5"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67487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8E3A20-2DEC-414E-B01A-0AF6E13A25E7}" type="slidenum">
              <a:rPr lang="el-GR" smtClean="0">
                <a:solidFill>
                  <a:prstClr val="black">
                    <a:tint val="75000"/>
                  </a:prstClr>
                </a:solidFill>
              </a:rPr>
              <a:pPr/>
              <a:t>15</a:t>
            </a:fld>
            <a:endParaRPr lang="el-GR">
              <a:solidFill>
                <a:prstClr val="black">
                  <a:tint val="75000"/>
                </a:prstClr>
              </a:solidFill>
            </a:endParaRPr>
          </a:p>
        </p:txBody>
      </p:sp>
      <p:pic>
        <p:nvPicPr>
          <p:cNvPr id="4"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1397000"/>
            <a:ext cx="52736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947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8E3A20-2DEC-414E-B01A-0AF6E13A25E7}" type="slidenum">
              <a:rPr lang="el-GR" smtClean="0">
                <a:solidFill>
                  <a:prstClr val="black">
                    <a:tint val="75000"/>
                  </a:prstClr>
                </a:solidFill>
              </a:rPr>
              <a:pPr/>
              <a:t>16</a:t>
            </a:fld>
            <a:endParaRPr lang="el-GR">
              <a:solidFill>
                <a:prstClr val="black">
                  <a:tint val="75000"/>
                </a:prstClr>
              </a:solidFill>
            </a:endParaRPr>
          </a:p>
        </p:txBody>
      </p:sp>
      <p:sp>
        <p:nvSpPr>
          <p:cNvPr id="3" name="Rectangle 2"/>
          <p:cNvSpPr/>
          <p:nvPr/>
        </p:nvSpPr>
        <p:spPr>
          <a:xfrm>
            <a:off x="179512" y="548680"/>
            <a:ext cx="8784976" cy="1446550"/>
          </a:xfrm>
          <a:prstGeom prst="rect">
            <a:avLst/>
          </a:prstGeom>
        </p:spPr>
        <p:txBody>
          <a:bodyPr wrap="square">
            <a:spAutoFit/>
          </a:bodyPr>
          <a:lstStyle/>
          <a:p>
            <a:r>
              <a:rPr lang="el-GR" sz="4400" dirty="0">
                <a:solidFill>
                  <a:srgbClr val="5075BC"/>
                </a:solidFill>
                <a:ea typeface="+mj-ea"/>
                <a:cs typeface="+mj-cs"/>
              </a:rPr>
              <a:t>Σημείωμα Χρήσης Έργων Τρίτων</a:t>
            </a:r>
            <a:r>
              <a:rPr lang="en-US" sz="4400" dirty="0">
                <a:solidFill>
                  <a:srgbClr val="5075BC"/>
                </a:solidFill>
                <a:ea typeface="+mj-ea"/>
                <a:cs typeface="+mj-cs"/>
              </a:rPr>
              <a:t> (1/2)</a:t>
            </a:r>
            <a:endParaRPr lang="en-US" dirty="0"/>
          </a:p>
        </p:txBody>
      </p:sp>
      <p:sp>
        <p:nvSpPr>
          <p:cNvPr id="4" name="Rectangle 3"/>
          <p:cNvSpPr/>
          <p:nvPr/>
        </p:nvSpPr>
        <p:spPr>
          <a:xfrm>
            <a:off x="251520" y="1995230"/>
            <a:ext cx="8712968" cy="861774"/>
          </a:xfrm>
          <a:prstGeom prst="rect">
            <a:avLst/>
          </a:prstGeom>
        </p:spPr>
        <p:txBody>
          <a:bodyPr wrap="square">
            <a:spAutoFit/>
          </a:bodyPr>
          <a:lstStyle/>
          <a:p>
            <a:pPr lvl="0">
              <a:spcBef>
                <a:spcPts val="1200"/>
              </a:spcBef>
            </a:pPr>
            <a:r>
              <a:rPr lang="el-GR" sz="2000" dirty="0">
                <a:solidFill>
                  <a:prstClr val="black"/>
                </a:solidFill>
              </a:rPr>
              <a:t>Το Έργο αυτό κάνει χρήση των ακόλουθων έργων:</a:t>
            </a:r>
          </a:p>
          <a:p>
            <a:pPr lvl="0">
              <a:spcBef>
                <a:spcPts val="1200"/>
              </a:spcBef>
            </a:pPr>
            <a:r>
              <a:rPr lang="el-GR" sz="2000" b="1" dirty="0">
                <a:solidFill>
                  <a:prstClr val="black"/>
                </a:solidFill>
              </a:rPr>
              <a:t>Εικόνες/Σχήματα/Διαγράμματα</a:t>
            </a:r>
            <a:r>
              <a:rPr lang="en-US" sz="2000" b="1" dirty="0">
                <a:solidFill>
                  <a:prstClr val="black"/>
                </a:solidFill>
              </a:rPr>
              <a:t>/</a:t>
            </a:r>
            <a:r>
              <a:rPr lang="el-GR" sz="2000" b="1" dirty="0">
                <a:solidFill>
                  <a:prstClr val="black"/>
                </a:solidFill>
              </a:rPr>
              <a:t>Φωτογραφίες</a:t>
            </a:r>
          </a:p>
        </p:txBody>
      </p:sp>
      <p:sp>
        <p:nvSpPr>
          <p:cNvPr id="5" name="Rectangle 4"/>
          <p:cNvSpPr/>
          <p:nvPr/>
        </p:nvSpPr>
        <p:spPr>
          <a:xfrm>
            <a:off x="251520" y="2996952"/>
            <a:ext cx="7695120" cy="523220"/>
          </a:xfrm>
          <a:prstGeom prst="rect">
            <a:avLst/>
          </a:prstGeom>
        </p:spPr>
        <p:txBody>
          <a:bodyPr wrap="none">
            <a:spAutoFit/>
          </a:bodyPr>
          <a:lstStyle/>
          <a:p>
            <a:r>
              <a:rPr lang="el-GR" sz="1400" dirty="0" smtClean="0">
                <a:solidFill>
                  <a:prstClr val="black"/>
                </a:solidFill>
              </a:rPr>
              <a:t>Εικόνα </a:t>
            </a:r>
            <a:r>
              <a:rPr lang="el-GR" sz="1400" dirty="0" smtClean="0">
                <a:solidFill>
                  <a:prstClr val="black"/>
                </a:solidFill>
              </a:rPr>
              <a:t>1:</a:t>
            </a:r>
            <a:r>
              <a:rPr lang="en-US" sz="1400" dirty="0"/>
              <a:t>http://en.wikipedia.org/wiki/File:Kokoschka_M%C3%B6rder,_Hoffnung_der_Frauen_1909.jpg</a:t>
            </a:r>
          </a:p>
          <a:p>
            <a:pPr lvl="0"/>
            <a:endParaRPr lang="en-US" sz="1400" dirty="0">
              <a:solidFill>
                <a:prstClr val="black"/>
              </a:solidFill>
            </a:endParaRPr>
          </a:p>
        </p:txBody>
      </p:sp>
      <p:sp>
        <p:nvSpPr>
          <p:cNvPr id="6" name="Rectangle 5"/>
          <p:cNvSpPr/>
          <p:nvPr/>
        </p:nvSpPr>
        <p:spPr>
          <a:xfrm>
            <a:off x="251520" y="3501008"/>
            <a:ext cx="8640960" cy="307777"/>
          </a:xfrm>
          <a:prstGeom prst="rect">
            <a:avLst/>
          </a:prstGeom>
        </p:spPr>
        <p:txBody>
          <a:bodyPr wrap="square">
            <a:spAutoFit/>
          </a:bodyPr>
          <a:lstStyle/>
          <a:p>
            <a:pPr lvl="0"/>
            <a:r>
              <a:rPr lang="el-GR" sz="1400" dirty="0" smtClean="0">
                <a:solidFill>
                  <a:prstClr val="black"/>
                </a:solidFill>
              </a:rPr>
              <a:t>Εικόνα 2</a:t>
            </a:r>
            <a:r>
              <a:rPr lang="el-GR" sz="1400" dirty="0" smtClean="0">
                <a:solidFill>
                  <a:prstClr val="black"/>
                </a:solidFill>
              </a:rPr>
              <a:t>:</a:t>
            </a:r>
            <a:r>
              <a:rPr lang="en-US" sz="1400" dirty="0"/>
              <a:t> http://1.bp.blogspot.com/-YLFx5PORkmU/Uo5k1g-i9AI/AAAAAAAAZY8/KBOtVuLdw5o/s1600/Slide063.jpg</a:t>
            </a:r>
            <a:endParaRPr lang="en-US" sz="1400" dirty="0">
              <a:solidFill>
                <a:prstClr val="black"/>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876925"/>
            <a:ext cx="725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52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Στόχοι της ενότητας</a:t>
            </a:r>
            <a:endParaRPr lang="en-US" dirty="0"/>
          </a:p>
        </p:txBody>
      </p:sp>
      <p:sp>
        <p:nvSpPr>
          <p:cNvPr id="3" name="Content Placeholder 2"/>
          <p:cNvSpPr>
            <a:spLocks noGrp="1"/>
          </p:cNvSpPr>
          <p:nvPr>
            <p:ph idx="1"/>
          </p:nvPr>
        </p:nvSpPr>
        <p:spPr/>
        <p:txBody>
          <a:bodyPr/>
          <a:lstStyle/>
          <a:p>
            <a:r>
              <a:rPr lang="el-GR" dirty="0" smtClean="0"/>
              <a:t>Παρατίθενται οι πρόδρομοι του εξπρεσιονιστικού κινήματος και αναφέρονται τα κύρια χαρακτηριστικά του στο θέατρο. </a:t>
            </a: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2</a:t>
            </a:fld>
            <a:endParaRPr lang="el-GR">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609941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Περιεχόμενα </a:t>
            </a:r>
            <a:r>
              <a:rPr lang="el-GR" dirty="0">
                <a:solidFill>
                  <a:srgbClr val="5075BC"/>
                </a:solidFill>
              </a:rPr>
              <a:t>ενότητας</a:t>
            </a:r>
            <a:endParaRPr lang="en-US" dirty="0"/>
          </a:p>
        </p:txBody>
      </p:sp>
      <p:sp>
        <p:nvSpPr>
          <p:cNvPr id="3" name="Content Placeholder 2"/>
          <p:cNvSpPr>
            <a:spLocks noGrp="1"/>
          </p:cNvSpPr>
          <p:nvPr>
            <p:ph idx="1"/>
          </p:nvPr>
        </p:nvSpPr>
        <p:spPr/>
        <p:txBody>
          <a:bodyPr/>
          <a:lstStyle/>
          <a:p>
            <a:r>
              <a:rPr lang="el-GR" dirty="0" smtClean="0"/>
              <a:t>Το κίνημα του Εξπρεσιονισμού</a:t>
            </a:r>
          </a:p>
          <a:p>
            <a:r>
              <a:rPr lang="el-GR" dirty="0" smtClean="0"/>
              <a:t>1. Οι γερμανοί εξπρεσιονιστές και το θέατρο (1910-1925)</a:t>
            </a:r>
          </a:p>
          <a:p>
            <a:r>
              <a:rPr lang="el-GR" dirty="0" smtClean="0"/>
              <a:t>1</a:t>
            </a:r>
            <a:r>
              <a:rPr lang="el-GR" baseline="30000" dirty="0" smtClean="0"/>
              <a:t>α</a:t>
            </a:r>
            <a:r>
              <a:rPr lang="el-GR" dirty="0" smtClean="0"/>
              <a:t>. Οι πρόδρομοι</a:t>
            </a:r>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3</a:t>
            </a:fld>
            <a:endParaRPr lang="el-GR">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557324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l-GR" sz="3600" b="1" dirty="0" smtClean="0"/>
              <a:t/>
            </a:r>
            <a:br>
              <a:rPr lang="el-GR" sz="3600" b="1" dirty="0" smtClean="0"/>
            </a:br>
            <a:r>
              <a:rPr lang="el-GR" sz="3600" b="1" dirty="0" smtClean="0">
                <a:solidFill>
                  <a:schemeClr val="tx2">
                    <a:lumMod val="60000"/>
                    <a:lumOff val="40000"/>
                  </a:schemeClr>
                </a:solidFill>
              </a:rPr>
              <a:t>Το κίνημα του Εξπρεσιονισμού</a:t>
            </a:r>
            <a:br>
              <a:rPr lang="el-GR" sz="3600" b="1" dirty="0" smtClean="0">
                <a:solidFill>
                  <a:schemeClr val="tx2">
                    <a:lumMod val="60000"/>
                    <a:lumOff val="40000"/>
                  </a:schemeClr>
                </a:solidFill>
              </a:rPr>
            </a:br>
            <a:r>
              <a:rPr lang="el-GR" sz="3600" b="1" dirty="0" smtClean="0">
                <a:solidFill>
                  <a:schemeClr val="tx2">
                    <a:lumMod val="60000"/>
                    <a:lumOff val="40000"/>
                  </a:schemeClr>
                </a:solidFill>
              </a:rPr>
              <a:t> </a:t>
            </a:r>
            <a:r>
              <a:rPr lang="el-GR" sz="3600" b="1" dirty="0" smtClean="0">
                <a:solidFill>
                  <a:schemeClr val="tx2">
                    <a:lumMod val="60000"/>
                    <a:lumOff val="40000"/>
                  </a:schemeClr>
                </a:solidFill>
                <a:ea typeface="+mn-ea"/>
                <a:cs typeface="+mn-cs"/>
              </a:rPr>
              <a:t>Οι γερμανοί εξπρεσιονιστές και το θέατρο (1910-1925)</a:t>
            </a:r>
            <a:r>
              <a:rPr lang="el-GR" sz="3200" dirty="0">
                <a:solidFill>
                  <a:prstClr val="black"/>
                </a:solidFill>
                <a:ea typeface="+mn-ea"/>
                <a:cs typeface="+mn-cs"/>
              </a:rPr>
              <a:t/>
            </a:r>
            <a:br>
              <a:rPr lang="el-GR" sz="3200" dirty="0">
                <a:solidFill>
                  <a:prstClr val="black"/>
                </a:solidFill>
                <a:ea typeface="+mn-ea"/>
                <a:cs typeface="+mn-cs"/>
              </a:rPr>
            </a:br>
            <a:endParaRPr lang="en-US" dirty="0"/>
          </a:p>
        </p:txBody>
      </p:sp>
      <p:sp>
        <p:nvSpPr>
          <p:cNvPr id="3" name="Content Placeholder 2"/>
          <p:cNvSpPr>
            <a:spLocks noGrp="1"/>
          </p:cNvSpPr>
          <p:nvPr>
            <p:ph idx="1"/>
          </p:nvPr>
        </p:nvSpPr>
        <p:spPr/>
        <p:txBody>
          <a:bodyPr>
            <a:normAutofit fontScale="85000" lnSpcReduction="10000"/>
          </a:bodyPr>
          <a:lstStyle/>
          <a:p>
            <a:pPr marL="0" lvl="0" indent="0">
              <a:buNone/>
            </a:pPr>
            <a:r>
              <a:rPr lang="el-GR" sz="2800" b="1" dirty="0">
                <a:solidFill>
                  <a:prstClr val="black"/>
                </a:solidFill>
              </a:rPr>
              <a:t>Πρόδρομοι</a:t>
            </a:r>
          </a:p>
          <a:p>
            <a:pPr lvl="1"/>
            <a:r>
              <a:rPr lang="el-GR" sz="3200" dirty="0">
                <a:solidFill>
                  <a:prstClr val="black"/>
                </a:solidFill>
              </a:rPr>
              <a:t>Το έργο του </a:t>
            </a:r>
            <a:r>
              <a:rPr lang="en-GB" sz="3200" b="1" dirty="0">
                <a:solidFill>
                  <a:prstClr val="black"/>
                </a:solidFill>
              </a:rPr>
              <a:t>Georg </a:t>
            </a:r>
            <a:r>
              <a:rPr lang="en-US" sz="3200" b="1" dirty="0">
                <a:solidFill>
                  <a:prstClr val="black"/>
                </a:solidFill>
              </a:rPr>
              <a:t>B</a:t>
            </a:r>
            <a:r>
              <a:rPr lang="el-GR" sz="3200" b="1" dirty="0">
                <a:solidFill>
                  <a:prstClr val="black"/>
                </a:solidFill>
              </a:rPr>
              <a:t>ü</a:t>
            </a:r>
            <a:r>
              <a:rPr lang="en-US" sz="3200" b="1" dirty="0" err="1">
                <a:solidFill>
                  <a:prstClr val="black"/>
                </a:solidFill>
              </a:rPr>
              <a:t>chner</a:t>
            </a:r>
            <a:r>
              <a:rPr lang="el-GR" sz="3200" dirty="0">
                <a:solidFill>
                  <a:prstClr val="black"/>
                </a:solidFill>
              </a:rPr>
              <a:t> και ειδικότερα η αποσπασματική σύνδεση των επιμέρους επεισοδίων και η σκιαγράφηση του πρωταγωνιστή στον </a:t>
            </a:r>
            <a:r>
              <a:rPr lang="el-GR" sz="3200" i="1" dirty="0" err="1" smtClean="0">
                <a:solidFill>
                  <a:prstClr val="black"/>
                </a:solidFill>
              </a:rPr>
              <a:t>Βόυτσεκ</a:t>
            </a:r>
            <a:endParaRPr lang="el-GR" sz="3200" i="1" dirty="0">
              <a:solidFill>
                <a:prstClr val="black"/>
              </a:solidFill>
            </a:endParaRPr>
          </a:p>
          <a:p>
            <a:pPr lvl="1"/>
            <a:r>
              <a:rPr lang="el-GR" sz="3200" dirty="0">
                <a:solidFill>
                  <a:prstClr val="black"/>
                </a:solidFill>
              </a:rPr>
              <a:t>Η </a:t>
            </a:r>
            <a:r>
              <a:rPr lang="el-GR" sz="3200" dirty="0" err="1">
                <a:solidFill>
                  <a:prstClr val="black"/>
                </a:solidFill>
              </a:rPr>
              <a:t>αντιρεαλιστική</a:t>
            </a:r>
            <a:r>
              <a:rPr lang="el-GR" sz="3200" dirty="0">
                <a:solidFill>
                  <a:prstClr val="black"/>
                </a:solidFill>
              </a:rPr>
              <a:t> κατεύθυνση και η έμφαση στο προσωπικό όραμα του ποιητή που εισήγαγε ο </a:t>
            </a:r>
            <a:r>
              <a:rPr lang="el-GR" sz="3200" b="1" i="1" dirty="0">
                <a:solidFill>
                  <a:prstClr val="black"/>
                </a:solidFill>
              </a:rPr>
              <a:t>γαλλικός συμβολισμός</a:t>
            </a:r>
            <a:r>
              <a:rPr lang="el-GR" sz="3200" dirty="0">
                <a:solidFill>
                  <a:prstClr val="black"/>
                </a:solidFill>
              </a:rPr>
              <a:t>.</a:t>
            </a:r>
          </a:p>
          <a:p>
            <a:pPr lvl="1"/>
            <a:r>
              <a:rPr lang="el-GR" sz="3200" dirty="0">
                <a:solidFill>
                  <a:prstClr val="black"/>
                </a:solidFill>
              </a:rPr>
              <a:t>Η όψιμη δραματουργία του</a:t>
            </a:r>
            <a:r>
              <a:rPr lang="el-GR" sz="3200" b="1" dirty="0">
                <a:solidFill>
                  <a:prstClr val="black"/>
                </a:solidFill>
              </a:rPr>
              <a:t> </a:t>
            </a:r>
            <a:r>
              <a:rPr lang="en-GB" sz="3200" b="1" dirty="0">
                <a:solidFill>
                  <a:prstClr val="black"/>
                </a:solidFill>
              </a:rPr>
              <a:t>August </a:t>
            </a:r>
            <a:r>
              <a:rPr lang="en-US" sz="3200" b="1" dirty="0">
                <a:solidFill>
                  <a:prstClr val="black"/>
                </a:solidFill>
              </a:rPr>
              <a:t>Strindberg</a:t>
            </a:r>
            <a:r>
              <a:rPr lang="el-GR" sz="3200" dirty="0">
                <a:solidFill>
                  <a:prstClr val="black"/>
                </a:solidFill>
              </a:rPr>
              <a:t>. Η ενασχόλησή του με τη διερεύνηση του ονειρικού κόσμου και οι απόψεις του για το θέατρο </a:t>
            </a:r>
            <a:r>
              <a:rPr lang="el-GR" sz="3200" dirty="0" smtClean="0">
                <a:solidFill>
                  <a:prstClr val="black"/>
                </a:solidFill>
              </a:rPr>
              <a:t>δωματίου</a:t>
            </a:r>
            <a:endParaRPr lang="el-GR" sz="32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4</a:t>
            </a:fld>
            <a:endParaRPr lang="el-GR">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11311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b="1" dirty="0">
                <a:solidFill>
                  <a:prstClr val="black"/>
                </a:solidFill>
              </a:rPr>
              <a:t/>
            </a:r>
            <a:br>
              <a:rPr lang="el-GR" sz="3200" b="1" dirty="0">
                <a:solidFill>
                  <a:prstClr val="black"/>
                </a:solidFill>
              </a:rPr>
            </a:br>
            <a:r>
              <a:rPr lang="el-GR" sz="3600" b="1" dirty="0">
                <a:solidFill>
                  <a:schemeClr val="tx2">
                    <a:lumMod val="60000"/>
                    <a:lumOff val="40000"/>
                  </a:schemeClr>
                </a:solidFill>
              </a:rPr>
              <a:t>Το κίνημα του </a:t>
            </a:r>
            <a:r>
              <a:rPr lang="el-GR" sz="3600" b="1" dirty="0" smtClean="0">
                <a:solidFill>
                  <a:schemeClr val="tx2">
                    <a:lumMod val="60000"/>
                    <a:lumOff val="40000"/>
                  </a:schemeClr>
                </a:solidFill>
              </a:rPr>
              <a:t>Εξπρεσιονισμού</a:t>
            </a:r>
            <a:br>
              <a:rPr lang="el-GR" sz="3600" b="1" dirty="0" smtClean="0">
                <a:solidFill>
                  <a:schemeClr val="tx2">
                    <a:lumMod val="60000"/>
                    <a:lumOff val="40000"/>
                  </a:schemeClr>
                </a:solidFill>
              </a:rPr>
            </a:br>
            <a:r>
              <a:rPr lang="el-GR" sz="3600" b="1" dirty="0" smtClean="0">
                <a:solidFill>
                  <a:schemeClr val="tx2">
                    <a:lumMod val="60000"/>
                    <a:lumOff val="40000"/>
                  </a:schemeClr>
                </a:solidFill>
              </a:rPr>
              <a:t> </a:t>
            </a:r>
            <a:r>
              <a:rPr lang="el-GR" sz="3600" b="1" dirty="0">
                <a:solidFill>
                  <a:schemeClr val="tx2">
                    <a:lumMod val="60000"/>
                    <a:lumOff val="40000"/>
                  </a:schemeClr>
                </a:solidFill>
              </a:rPr>
              <a:t>Οι </a:t>
            </a:r>
            <a:r>
              <a:rPr lang="el-GR" sz="3600" b="1" dirty="0" smtClean="0">
                <a:solidFill>
                  <a:schemeClr val="tx2">
                    <a:lumMod val="60000"/>
                    <a:lumOff val="40000"/>
                  </a:schemeClr>
                </a:solidFill>
              </a:rPr>
              <a:t>γερμανοί εξπρεσιονιστές </a:t>
            </a:r>
            <a:r>
              <a:rPr lang="el-GR" sz="3600" b="1" dirty="0">
                <a:solidFill>
                  <a:schemeClr val="tx2">
                    <a:lumMod val="60000"/>
                    <a:lumOff val="40000"/>
                  </a:schemeClr>
                </a:solidFill>
              </a:rPr>
              <a:t>και το θέατρο (1910-1925</a:t>
            </a:r>
            <a:r>
              <a:rPr lang="el-GR" sz="3600" b="1" dirty="0" smtClean="0">
                <a:solidFill>
                  <a:schemeClr val="tx2">
                    <a:lumMod val="60000"/>
                    <a:lumOff val="40000"/>
                  </a:schemeClr>
                </a:solidFill>
              </a:rPr>
              <a:t>)</a:t>
            </a:r>
            <a:r>
              <a:rPr lang="el-GR" sz="2900" dirty="0">
                <a:solidFill>
                  <a:prstClr val="black"/>
                </a:solidFill>
              </a:rPr>
              <a:t/>
            </a:r>
            <a:br>
              <a:rPr lang="el-GR" sz="2900" dirty="0">
                <a:solidFill>
                  <a:prstClr val="black"/>
                </a:solidFill>
              </a:rPr>
            </a:b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l-GR" sz="3000" b="1" dirty="0" smtClean="0">
                <a:solidFill>
                  <a:prstClr val="black"/>
                </a:solidFill>
              </a:rPr>
              <a:t>Πρόδρομοι</a:t>
            </a:r>
            <a:endParaRPr lang="el-GR" sz="3000" dirty="0" smtClean="0">
              <a:solidFill>
                <a:prstClr val="black"/>
              </a:solidFill>
            </a:endParaRPr>
          </a:p>
          <a:p>
            <a:pPr lvl="1"/>
            <a:r>
              <a:rPr lang="el-GR" sz="3000" dirty="0" smtClean="0">
                <a:solidFill>
                  <a:prstClr val="black"/>
                </a:solidFill>
              </a:rPr>
              <a:t>Το </a:t>
            </a:r>
            <a:r>
              <a:rPr lang="el-GR" sz="3000" dirty="0">
                <a:solidFill>
                  <a:prstClr val="black"/>
                </a:solidFill>
              </a:rPr>
              <a:t>συγγραφικό έργο και η καλλιτεχνική αισθητική του </a:t>
            </a:r>
            <a:r>
              <a:rPr lang="en-GB" sz="3000" b="1" i="1" dirty="0">
                <a:solidFill>
                  <a:prstClr val="black"/>
                </a:solidFill>
              </a:rPr>
              <a:t>Frank </a:t>
            </a:r>
            <a:r>
              <a:rPr lang="en-US" sz="3000" b="1" i="1" dirty="0" err="1" smtClean="0">
                <a:solidFill>
                  <a:prstClr val="black"/>
                </a:solidFill>
              </a:rPr>
              <a:t>Wedekind</a:t>
            </a:r>
            <a:endParaRPr lang="el-GR" sz="3000" b="1" i="1" dirty="0">
              <a:solidFill>
                <a:prstClr val="black"/>
              </a:solidFill>
            </a:endParaRPr>
          </a:p>
          <a:p>
            <a:pPr lvl="1"/>
            <a:r>
              <a:rPr lang="el-GR" sz="3000" dirty="0">
                <a:solidFill>
                  <a:prstClr val="black"/>
                </a:solidFill>
              </a:rPr>
              <a:t>Η ευρύτερη επίδραση της σκηνοθετικής αισθητικής που διαμόρφωσε ο </a:t>
            </a:r>
            <a:r>
              <a:rPr lang="en-GB" sz="3000" b="1" dirty="0">
                <a:solidFill>
                  <a:prstClr val="black"/>
                </a:solidFill>
              </a:rPr>
              <a:t>Max </a:t>
            </a:r>
            <a:r>
              <a:rPr lang="en-US" sz="3000" b="1" dirty="0">
                <a:solidFill>
                  <a:prstClr val="black"/>
                </a:solidFill>
              </a:rPr>
              <a:t>Reinhardt</a:t>
            </a:r>
            <a:r>
              <a:rPr lang="el-GR" sz="3000" dirty="0">
                <a:solidFill>
                  <a:prstClr val="black"/>
                </a:solidFill>
              </a:rPr>
              <a:t> </a:t>
            </a:r>
          </a:p>
          <a:p>
            <a:pPr lvl="1"/>
            <a:r>
              <a:rPr lang="el-GR" sz="3000" dirty="0">
                <a:solidFill>
                  <a:prstClr val="black"/>
                </a:solidFill>
              </a:rPr>
              <a:t>Η αισθητική της παράστασης του </a:t>
            </a:r>
            <a:r>
              <a:rPr lang="el-GR" sz="3000" i="1" dirty="0" smtClean="0">
                <a:solidFill>
                  <a:prstClr val="black"/>
                </a:solidFill>
              </a:rPr>
              <a:t>καμπαρέ</a:t>
            </a:r>
            <a:endParaRPr lang="el-GR" sz="3000" dirty="0">
              <a:solidFill>
                <a:prstClr val="black"/>
              </a:solidFill>
            </a:endParaRPr>
          </a:p>
          <a:p>
            <a:pPr lvl="1"/>
            <a:r>
              <a:rPr lang="el-GR" sz="3000" dirty="0">
                <a:solidFill>
                  <a:prstClr val="black"/>
                </a:solidFill>
              </a:rPr>
              <a:t>Η πρωτοποριακή «γραμματική» της κίνησης που εισήγαγαν οι </a:t>
            </a:r>
            <a:r>
              <a:rPr lang="el-GR" sz="3000" b="1" i="1" dirty="0">
                <a:solidFill>
                  <a:prstClr val="black"/>
                </a:solidFill>
              </a:rPr>
              <a:t>χορογράφοι</a:t>
            </a:r>
            <a:r>
              <a:rPr lang="el-GR" sz="3000" dirty="0">
                <a:solidFill>
                  <a:prstClr val="black"/>
                </a:solidFill>
              </a:rPr>
              <a:t> </a:t>
            </a:r>
            <a:r>
              <a:rPr lang="el-GR" sz="3000" dirty="0" smtClean="0">
                <a:solidFill>
                  <a:prstClr val="black"/>
                </a:solidFill>
              </a:rPr>
              <a:t>στις </a:t>
            </a:r>
            <a:r>
              <a:rPr lang="el-GR" sz="3000" dirty="0">
                <a:solidFill>
                  <a:prstClr val="black"/>
                </a:solidFill>
              </a:rPr>
              <a:t>πρώτες δεκαετίες του 20</a:t>
            </a:r>
            <a:r>
              <a:rPr lang="el-GR" sz="3000" baseline="30000" dirty="0">
                <a:solidFill>
                  <a:prstClr val="black"/>
                </a:solidFill>
              </a:rPr>
              <a:t>ου</a:t>
            </a:r>
            <a:r>
              <a:rPr lang="el-GR" sz="3000" dirty="0">
                <a:solidFill>
                  <a:prstClr val="black"/>
                </a:solidFill>
              </a:rPr>
              <a:t> αιώνα.</a:t>
            </a: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5</a:t>
            </a:fld>
            <a:endParaRPr lang="el-GR">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856995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a:solidFill>
                  <a:prstClr val="black"/>
                </a:solidFill>
              </a:rPr>
              <a:t/>
            </a:r>
            <a:br>
              <a:rPr lang="el-GR" sz="3600" b="1" dirty="0">
                <a:solidFill>
                  <a:prstClr val="black"/>
                </a:solidFill>
              </a:rPr>
            </a:br>
            <a:r>
              <a:rPr lang="el-GR" sz="3600" b="1" dirty="0">
                <a:solidFill>
                  <a:schemeClr val="tx2">
                    <a:lumMod val="60000"/>
                    <a:lumOff val="40000"/>
                  </a:schemeClr>
                </a:solidFill>
              </a:rPr>
              <a:t>Το κίνημα του </a:t>
            </a:r>
            <a:r>
              <a:rPr lang="el-GR" sz="3600" b="1" dirty="0" smtClean="0">
                <a:solidFill>
                  <a:schemeClr val="tx2">
                    <a:lumMod val="60000"/>
                    <a:lumOff val="40000"/>
                  </a:schemeClr>
                </a:solidFill>
              </a:rPr>
              <a:t>Εξπρεσιονισμού</a:t>
            </a:r>
            <a:br>
              <a:rPr lang="el-GR" sz="3600" b="1" dirty="0" smtClean="0">
                <a:solidFill>
                  <a:schemeClr val="tx2">
                    <a:lumMod val="60000"/>
                    <a:lumOff val="40000"/>
                  </a:schemeClr>
                </a:solidFill>
              </a:rPr>
            </a:br>
            <a:r>
              <a:rPr lang="el-GR" sz="3600" b="1" dirty="0" smtClean="0">
                <a:solidFill>
                  <a:schemeClr val="tx2">
                    <a:lumMod val="60000"/>
                    <a:lumOff val="40000"/>
                  </a:schemeClr>
                </a:solidFill>
              </a:rPr>
              <a:t> </a:t>
            </a:r>
            <a:r>
              <a:rPr lang="el-GR" sz="3600" b="1" dirty="0">
                <a:solidFill>
                  <a:schemeClr val="tx2">
                    <a:lumMod val="60000"/>
                    <a:lumOff val="40000"/>
                  </a:schemeClr>
                </a:solidFill>
              </a:rPr>
              <a:t>Οι </a:t>
            </a:r>
            <a:r>
              <a:rPr lang="el-GR" sz="3600" b="1" dirty="0" smtClean="0">
                <a:solidFill>
                  <a:schemeClr val="tx2">
                    <a:lumMod val="60000"/>
                    <a:lumOff val="40000"/>
                  </a:schemeClr>
                </a:solidFill>
              </a:rPr>
              <a:t>γερμανοί εξπρεσιονιστές </a:t>
            </a:r>
            <a:r>
              <a:rPr lang="el-GR" sz="3600" b="1" dirty="0">
                <a:solidFill>
                  <a:schemeClr val="tx2">
                    <a:lumMod val="60000"/>
                    <a:lumOff val="40000"/>
                  </a:schemeClr>
                </a:solidFill>
              </a:rPr>
              <a:t>και το θέατρο (1910-1925</a:t>
            </a:r>
            <a:r>
              <a:rPr lang="el-GR" sz="3600" b="1" dirty="0" smtClean="0">
                <a:solidFill>
                  <a:schemeClr val="tx2">
                    <a:lumMod val="60000"/>
                    <a:lumOff val="40000"/>
                  </a:schemeClr>
                </a:solidFill>
              </a:rPr>
              <a:t>)</a:t>
            </a:r>
            <a:r>
              <a:rPr lang="el-GR" sz="2600" dirty="0">
                <a:solidFill>
                  <a:prstClr val="black"/>
                </a:solidFill>
              </a:rPr>
              <a:t/>
            </a:r>
            <a:br>
              <a:rPr lang="el-GR" sz="2600" dirty="0">
                <a:solidFill>
                  <a:prstClr val="black"/>
                </a:solidFill>
              </a:rPr>
            </a:br>
            <a:endParaRPr lang="en-US" dirty="0"/>
          </a:p>
        </p:txBody>
      </p:sp>
      <p:sp>
        <p:nvSpPr>
          <p:cNvPr id="3" name="Content Placeholder 2"/>
          <p:cNvSpPr>
            <a:spLocks noGrp="1"/>
          </p:cNvSpPr>
          <p:nvPr>
            <p:ph sz="half" idx="1"/>
          </p:nvPr>
        </p:nvSpPr>
        <p:spPr/>
        <p:txBody>
          <a:bodyPr>
            <a:normAutofit fontScale="92500"/>
          </a:bodyPr>
          <a:lstStyle/>
          <a:p>
            <a:pPr marL="0" lvl="0" indent="0">
              <a:buNone/>
            </a:pPr>
            <a:r>
              <a:rPr lang="el-GR" sz="3000" b="1" dirty="0" smtClean="0">
                <a:solidFill>
                  <a:prstClr val="black"/>
                </a:solidFill>
              </a:rPr>
              <a:t>Πρόδρομοι</a:t>
            </a:r>
            <a:endParaRPr lang="el-GR" sz="2400" dirty="0" smtClean="0">
              <a:solidFill>
                <a:prstClr val="black"/>
              </a:solidFill>
            </a:endParaRPr>
          </a:p>
          <a:p>
            <a:pPr lvl="0"/>
            <a:r>
              <a:rPr lang="el-GR" sz="3200" dirty="0" smtClean="0">
                <a:solidFill>
                  <a:prstClr val="black"/>
                </a:solidFill>
              </a:rPr>
              <a:t>Το </a:t>
            </a:r>
            <a:r>
              <a:rPr lang="el-GR" sz="3200" dirty="0">
                <a:solidFill>
                  <a:prstClr val="black"/>
                </a:solidFill>
              </a:rPr>
              <a:t>εξπρεσιονιστικό θέατρο υιοθετεί τις αισθητικές και πολιτικές αντιλήψεις του </a:t>
            </a:r>
            <a:r>
              <a:rPr lang="el-GR" sz="3200" dirty="0" smtClean="0">
                <a:solidFill>
                  <a:prstClr val="black"/>
                </a:solidFill>
              </a:rPr>
              <a:t>κινήματος, </a:t>
            </a:r>
            <a:r>
              <a:rPr lang="el-GR" sz="3200" dirty="0">
                <a:solidFill>
                  <a:prstClr val="black"/>
                </a:solidFill>
              </a:rPr>
              <a:t>όπως αναπτύχθηκαν αρχικά στις εικαστικές τέχνες και τη λογοτεχνία: </a:t>
            </a:r>
          </a:p>
          <a:p>
            <a:endParaRPr lang="en-US" dirty="0"/>
          </a:p>
        </p:txBody>
      </p:sp>
      <p:sp>
        <p:nvSpPr>
          <p:cNvPr id="5" name="Slide Number Placeholder 4"/>
          <p:cNvSpPr>
            <a:spLocks noGrp="1"/>
          </p:cNvSpPr>
          <p:nvPr>
            <p:ph type="sldNum" sz="quarter" idx="12"/>
          </p:nvPr>
        </p:nvSpPr>
        <p:spPr/>
        <p:txBody>
          <a:bodyPr/>
          <a:lstStyle/>
          <a:p>
            <a:fld id="{9A8E3A20-2DEC-414E-B01A-0AF6E13A25E7}" type="slidenum">
              <a:rPr lang="el-GR" smtClean="0">
                <a:solidFill>
                  <a:prstClr val="black">
                    <a:tint val="75000"/>
                  </a:prstClr>
                </a:solidFill>
              </a:rPr>
              <a:pPr/>
              <a:t>6</a:t>
            </a:fld>
            <a:endParaRPr lang="el-GR">
              <a:solidFill>
                <a:prstClr val="black">
                  <a:tint val="75000"/>
                </a:prstClr>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38167" y="1600200"/>
            <a:ext cx="305866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 name="Rectangle 3"/>
          <p:cNvSpPr/>
          <p:nvPr/>
        </p:nvSpPr>
        <p:spPr>
          <a:xfrm>
            <a:off x="4139952" y="6152199"/>
            <a:ext cx="4572000" cy="215444"/>
          </a:xfrm>
          <a:prstGeom prst="rect">
            <a:avLst/>
          </a:prstGeom>
        </p:spPr>
        <p:txBody>
          <a:bodyPr>
            <a:spAutoFit/>
          </a:bodyPr>
          <a:lstStyle/>
          <a:p>
            <a:r>
              <a:rPr lang="el-GR" sz="800" dirty="0" smtClean="0"/>
              <a:t>Εικόνα 1: </a:t>
            </a:r>
            <a:r>
              <a:rPr lang="en-US" sz="800" dirty="0" smtClean="0"/>
              <a:t>http</a:t>
            </a:r>
            <a:r>
              <a:rPr lang="en-US" sz="800" dirty="0"/>
              <a:t>://en.wikipedia.org/wiki/File:Kokoschka_M%C3%B6rder,_Hoffnung_der_Frauen_1909.jpg</a:t>
            </a:r>
          </a:p>
        </p:txBody>
      </p:sp>
    </p:spTree>
    <p:extLst>
      <p:ext uri="{BB962C8B-B14F-4D97-AF65-F5344CB8AC3E}">
        <p14:creationId xmlns:p14="http://schemas.microsoft.com/office/powerpoint/2010/main" val="224046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b="1" dirty="0">
                <a:solidFill>
                  <a:prstClr val="black"/>
                </a:solidFill>
              </a:rPr>
              <a:t/>
            </a:r>
            <a:br>
              <a:rPr lang="el-GR" sz="3200" b="1" dirty="0">
                <a:solidFill>
                  <a:prstClr val="black"/>
                </a:solidFill>
              </a:rPr>
            </a:br>
            <a:r>
              <a:rPr lang="el-GR" sz="3600" b="1" dirty="0">
                <a:solidFill>
                  <a:schemeClr val="tx2">
                    <a:lumMod val="60000"/>
                    <a:lumOff val="40000"/>
                  </a:schemeClr>
                </a:solidFill>
              </a:rPr>
              <a:t>Το κίνημα του </a:t>
            </a:r>
            <a:r>
              <a:rPr lang="el-GR" sz="3600" b="1" dirty="0" smtClean="0">
                <a:solidFill>
                  <a:schemeClr val="tx2">
                    <a:lumMod val="60000"/>
                    <a:lumOff val="40000"/>
                  </a:schemeClr>
                </a:solidFill>
              </a:rPr>
              <a:t>Εξπρεσιονισμού</a:t>
            </a:r>
            <a:br>
              <a:rPr lang="el-GR" sz="3600" b="1" dirty="0" smtClean="0">
                <a:solidFill>
                  <a:schemeClr val="tx2">
                    <a:lumMod val="60000"/>
                    <a:lumOff val="40000"/>
                  </a:schemeClr>
                </a:solidFill>
              </a:rPr>
            </a:br>
            <a:r>
              <a:rPr lang="el-GR" sz="3600" b="1" dirty="0" smtClean="0">
                <a:solidFill>
                  <a:schemeClr val="tx2">
                    <a:lumMod val="60000"/>
                    <a:lumOff val="40000"/>
                  </a:schemeClr>
                </a:solidFill>
              </a:rPr>
              <a:t> </a:t>
            </a:r>
            <a:r>
              <a:rPr lang="el-GR" sz="3600" b="1" dirty="0">
                <a:solidFill>
                  <a:schemeClr val="tx2">
                    <a:lumMod val="60000"/>
                    <a:lumOff val="40000"/>
                  </a:schemeClr>
                </a:solidFill>
              </a:rPr>
              <a:t>Οι </a:t>
            </a:r>
            <a:r>
              <a:rPr lang="el-GR" sz="3600" b="1" dirty="0" smtClean="0">
                <a:solidFill>
                  <a:schemeClr val="tx2">
                    <a:lumMod val="60000"/>
                    <a:lumOff val="40000"/>
                  </a:schemeClr>
                </a:solidFill>
              </a:rPr>
              <a:t>γερμανοί εξπρεσιονιστές </a:t>
            </a:r>
            <a:r>
              <a:rPr lang="el-GR" sz="3600" b="1" dirty="0">
                <a:solidFill>
                  <a:schemeClr val="tx2">
                    <a:lumMod val="60000"/>
                    <a:lumOff val="40000"/>
                  </a:schemeClr>
                </a:solidFill>
              </a:rPr>
              <a:t>και το θέατρο (1910-1925</a:t>
            </a:r>
            <a:r>
              <a:rPr lang="el-GR" sz="3600" b="1" dirty="0" smtClean="0">
                <a:solidFill>
                  <a:schemeClr val="tx2">
                    <a:lumMod val="60000"/>
                    <a:lumOff val="40000"/>
                  </a:schemeClr>
                </a:solidFill>
              </a:rPr>
              <a:t>)</a:t>
            </a:r>
            <a:r>
              <a:rPr lang="el-GR" sz="2300" dirty="0">
                <a:solidFill>
                  <a:prstClr val="black"/>
                </a:solidFill>
              </a:rPr>
              <a:t/>
            </a:r>
            <a:br>
              <a:rPr lang="el-GR" sz="2300" dirty="0">
                <a:solidFill>
                  <a:prstClr val="black"/>
                </a:solidFill>
              </a:rPr>
            </a:b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l-GR" sz="2800" b="1" dirty="0" smtClean="0">
                <a:solidFill>
                  <a:prstClr val="black"/>
                </a:solidFill>
              </a:rPr>
              <a:t>Πρόδρομοι</a:t>
            </a:r>
            <a:endParaRPr lang="el-GR" sz="3200" dirty="0" smtClean="0">
              <a:solidFill>
                <a:prstClr val="black"/>
              </a:solidFill>
            </a:endParaRPr>
          </a:p>
          <a:p>
            <a:pPr lvl="1"/>
            <a:r>
              <a:rPr lang="el-GR" sz="3000" dirty="0">
                <a:solidFill>
                  <a:prstClr val="black"/>
                </a:solidFill>
              </a:rPr>
              <a:t>Η έμφαση δίνεται στην υποκειμενική έκφραση του </a:t>
            </a:r>
            <a:r>
              <a:rPr lang="el-GR" sz="3000" dirty="0" smtClean="0">
                <a:solidFill>
                  <a:prstClr val="black"/>
                </a:solidFill>
              </a:rPr>
              <a:t>καλλιτέχνη. </a:t>
            </a:r>
          </a:p>
          <a:p>
            <a:pPr lvl="1"/>
            <a:r>
              <a:rPr lang="el-GR" sz="3000" dirty="0" smtClean="0">
                <a:solidFill>
                  <a:prstClr val="black"/>
                </a:solidFill>
              </a:rPr>
              <a:t>Στόχος είναι η </a:t>
            </a:r>
            <a:r>
              <a:rPr lang="el-GR" sz="3000" dirty="0">
                <a:solidFill>
                  <a:prstClr val="black"/>
                </a:solidFill>
              </a:rPr>
              <a:t>μετάδοση στον θεατή των έντονων, και συχνά </a:t>
            </a:r>
            <a:r>
              <a:rPr lang="el-GR" sz="3000" dirty="0" smtClean="0">
                <a:solidFill>
                  <a:prstClr val="black"/>
                </a:solidFill>
              </a:rPr>
              <a:t>βίαιων, </a:t>
            </a:r>
            <a:r>
              <a:rPr lang="el-GR" sz="3000" dirty="0">
                <a:solidFill>
                  <a:prstClr val="black"/>
                </a:solidFill>
              </a:rPr>
              <a:t>αισθήσεων που γεννά η επαφή με την </a:t>
            </a:r>
            <a:r>
              <a:rPr lang="el-GR" sz="3000" dirty="0" smtClean="0">
                <a:solidFill>
                  <a:prstClr val="black"/>
                </a:solidFill>
              </a:rPr>
              <a:t>πραγματικότητα.</a:t>
            </a:r>
          </a:p>
          <a:p>
            <a:pPr lvl="1"/>
            <a:r>
              <a:rPr lang="el-GR" sz="3000" dirty="0" smtClean="0">
                <a:solidFill>
                  <a:prstClr val="black"/>
                </a:solidFill>
              </a:rPr>
              <a:t>Κεντρικό </a:t>
            </a:r>
            <a:r>
              <a:rPr lang="el-GR" sz="3000" dirty="0">
                <a:solidFill>
                  <a:prstClr val="black"/>
                </a:solidFill>
              </a:rPr>
              <a:t>αίτημα </a:t>
            </a:r>
            <a:r>
              <a:rPr lang="el-GR" sz="3000" dirty="0" smtClean="0">
                <a:solidFill>
                  <a:prstClr val="black"/>
                </a:solidFill>
              </a:rPr>
              <a:t>είναι η </a:t>
            </a:r>
            <a:r>
              <a:rPr lang="el-GR" sz="3000" dirty="0">
                <a:solidFill>
                  <a:prstClr val="black"/>
                </a:solidFill>
              </a:rPr>
              <a:t>εξέγερση εναντίον της μιμητικής αναπαράστασης της </a:t>
            </a:r>
            <a:r>
              <a:rPr lang="el-GR" sz="3000" dirty="0" smtClean="0">
                <a:solidFill>
                  <a:prstClr val="black"/>
                </a:solidFill>
              </a:rPr>
              <a:t>πραγματικότητας.</a:t>
            </a:r>
            <a:endParaRPr lang="el-GR" sz="3000" dirty="0">
              <a:solidFill>
                <a:prstClr val="black"/>
              </a:solidFill>
            </a:endParaRPr>
          </a:p>
          <a:p>
            <a:pPr lvl="1"/>
            <a:r>
              <a:rPr lang="el-GR" sz="3000" dirty="0">
                <a:solidFill>
                  <a:prstClr val="black"/>
                </a:solidFill>
              </a:rPr>
              <a:t>Κυρίαρχο στοιχείο </a:t>
            </a:r>
            <a:r>
              <a:rPr lang="el-GR" sz="3000" dirty="0" smtClean="0">
                <a:solidFill>
                  <a:prstClr val="black"/>
                </a:solidFill>
              </a:rPr>
              <a:t>αποτελεί η </a:t>
            </a:r>
            <a:r>
              <a:rPr lang="el-GR" sz="3000" dirty="0">
                <a:solidFill>
                  <a:prstClr val="black"/>
                </a:solidFill>
              </a:rPr>
              <a:t>έννοια του </a:t>
            </a:r>
            <a:r>
              <a:rPr lang="el-GR" sz="3000" i="1" dirty="0">
                <a:solidFill>
                  <a:prstClr val="black"/>
                </a:solidFill>
              </a:rPr>
              <a:t>νέου ανθρώπου</a:t>
            </a:r>
            <a:r>
              <a:rPr lang="el-GR" sz="3000" dirty="0">
                <a:solidFill>
                  <a:prstClr val="black"/>
                </a:solidFill>
              </a:rPr>
              <a:t>, που εκφράζει την επανάσταση της νέας γενιάς ενάντια στο πολιτικό και κοινωνικό </a:t>
            </a:r>
            <a:r>
              <a:rPr lang="el-GR" sz="3000" dirty="0" smtClean="0">
                <a:solidFill>
                  <a:prstClr val="black"/>
                </a:solidFill>
              </a:rPr>
              <a:t>κατεστημένο.</a:t>
            </a:r>
            <a:endParaRPr lang="el-GR" sz="30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7</a:t>
            </a:fld>
            <a:endParaRPr lang="el-GR" dirty="0">
              <a:solidFill>
                <a:prstClr val="black">
                  <a:tint val="75000"/>
                </a:prstClr>
              </a:solidFill>
            </a:endParaRPr>
          </a:p>
        </p:txBody>
      </p:sp>
      <p:pic>
        <p:nvPicPr>
          <p:cNvPr id="6"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260400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900" b="1" dirty="0">
                <a:solidFill>
                  <a:prstClr val="black"/>
                </a:solidFill>
              </a:rPr>
              <a:t/>
            </a:r>
            <a:br>
              <a:rPr lang="el-GR" sz="2900" b="1" dirty="0">
                <a:solidFill>
                  <a:prstClr val="black"/>
                </a:solidFill>
              </a:rPr>
            </a:br>
            <a:r>
              <a:rPr lang="el-GR" sz="3600" b="1" dirty="0">
                <a:solidFill>
                  <a:schemeClr val="tx2">
                    <a:lumMod val="60000"/>
                    <a:lumOff val="40000"/>
                  </a:schemeClr>
                </a:solidFill>
              </a:rPr>
              <a:t>Το κίνημα του </a:t>
            </a:r>
            <a:r>
              <a:rPr lang="el-GR" sz="3600" b="1" dirty="0" smtClean="0">
                <a:solidFill>
                  <a:schemeClr val="tx2">
                    <a:lumMod val="60000"/>
                    <a:lumOff val="40000"/>
                  </a:schemeClr>
                </a:solidFill>
              </a:rPr>
              <a:t>Εξπρεσιονισμού</a:t>
            </a:r>
            <a:br>
              <a:rPr lang="el-GR" sz="3600" b="1" dirty="0" smtClean="0">
                <a:solidFill>
                  <a:schemeClr val="tx2">
                    <a:lumMod val="60000"/>
                    <a:lumOff val="40000"/>
                  </a:schemeClr>
                </a:solidFill>
              </a:rPr>
            </a:br>
            <a:r>
              <a:rPr lang="el-GR" sz="3600" b="1" dirty="0" smtClean="0">
                <a:solidFill>
                  <a:schemeClr val="tx2">
                    <a:lumMod val="60000"/>
                    <a:lumOff val="40000"/>
                  </a:schemeClr>
                </a:solidFill>
              </a:rPr>
              <a:t> </a:t>
            </a:r>
            <a:r>
              <a:rPr lang="el-GR" sz="3600" b="1" dirty="0">
                <a:solidFill>
                  <a:schemeClr val="tx2">
                    <a:lumMod val="60000"/>
                    <a:lumOff val="40000"/>
                  </a:schemeClr>
                </a:solidFill>
              </a:rPr>
              <a:t>Οι </a:t>
            </a:r>
            <a:r>
              <a:rPr lang="el-GR" sz="3600" b="1" dirty="0" smtClean="0">
                <a:solidFill>
                  <a:schemeClr val="tx2">
                    <a:lumMod val="60000"/>
                    <a:lumOff val="40000"/>
                  </a:schemeClr>
                </a:solidFill>
              </a:rPr>
              <a:t>γερμανοί εξπρεσιονιστές </a:t>
            </a:r>
            <a:r>
              <a:rPr lang="el-GR" sz="3600" b="1" dirty="0">
                <a:solidFill>
                  <a:schemeClr val="tx2">
                    <a:lumMod val="60000"/>
                    <a:lumOff val="40000"/>
                  </a:schemeClr>
                </a:solidFill>
              </a:rPr>
              <a:t>και το θέατρο (1910-1925</a:t>
            </a:r>
            <a:r>
              <a:rPr lang="el-GR" sz="3600" b="1" dirty="0" smtClean="0">
                <a:solidFill>
                  <a:schemeClr val="tx2">
                    <a:lumMod val="60000"/>
                    <a:lumOff val="40000"/>
                  </a:schemeClr>
                </a:solidFill>
              </a:rPr>
              <a:t>)</a:t>
            </a:r>
            <a:r>
              <a:rPr lang="el-GR" sz="2100" dirty="0">
                <a:solidFill>
                  <a:prstClr val="black"/>
                </a:solidFill>
              </a:rPr>
              <a:t/>
            </a:r>
            <a:br>
              <a:rPr lang="el-GR" sz="2100" dirty="0">
                <a:solidFill>
                  <a:prstClr val="black"/>
                </a:solidFill>
              </a:rPr>
            </a:br>
            <a:endParaRPr lang="en-US" dirty="0"/>
          </a:p>
        </p:txBody>
      </p:sp>
      <p:sp>
        <p:nvSpPr>
          <p:cNvPr id="3" name="Content Placeholder 2"/>
          <p:cNvSpPr>
            <a:spLocks noGrp="1"/>
          </p:cNvSpPr>
          <p:nvPr>
            <p:ph sz="half" idx="1"/>
          </p:nvPr>
        </p:nvSpPr>
        <p:spPr/>
        <p:txBody>
          <a:bodyPr>
            <a:normAutofit/>
          </a:bodyPr>
          <a:lstStyle/>
          <a:p>
            <a:pPr lvl="0">
              <a:spcBef>
                <a:spcPts val="0"/>
              </a:spcBef>
            </a:pPr>
            <a:r>
              <a:rPr lang="el-GR" dirty="0">
                <a:solidFill>
                  <a:prstClr val="black"/>
                </a:solidFill>
              </a:rPr>
              <a:t>Στόχος </a:t>
            </a:r>
            <a:r>
              <a:rPr lang="el-GR" dirty="0" smtClean="0">
                <a:solidFill>
                  <a:prstClr val="black"/>
                </a:solidFill>
              </a:rPr>
              <a:t>είναι η </a:t>
            </a:r>
            <a:r>
              <a:rPr lang="el-GR" dirty="0">
                <a:solidFill>
                  <a:prstClr val="black"/>
                </a:solidFill>
              </a:rPr>
              <a:t>ανατροπή της ρεαλιστικής αντίληψης </a:t>
            </a:r>
            <a:r>
              <a:rPr lang="el-GR" dirty="0" smtClean="0">
                <a:solidFill>
                  <a:prstClr val="black"/>
                </a:solidFill>
              </a:rPr>
              <a:t>στη </a:t>
            </a:r>
            <a:r>
              <a:rPr lang="el-GR" dirty="0">
                <a:solidFill>
                  <a:prstClr val="black"/>
                </a:solidFill>
              </a:rPr>
              <a:t>δραματουργική και σκηνική απόδοση της πραγματικότητας και η προβολή μιας ονειρικής, υποβλητικής ατμόσφαιρας.</a:t>
            </a:r>
          </a:p>
          <a:p>
            <a:pPr lvl="0"/>
            <a:endParaRPr lang="el-GR" sz="1100" dirty="0">
              <a:solidFill>
                <a:prstClr val="black"/>
              </a:solidFill>
            </a:endParaRPr>
          </a:p>
          <a:p>
            <a:pPr marL="457200" lvl="1" indent="0">
              <a:buNone/>
            </a:pPr>
            <a:endParaRPr lang="en-US" dirty="0"/>
          </a:p>
        </p:txBody>
      </p:sp>
      <p:sp>
        <p:nvSpPr>
          <p:cNvPr id="5" name="Slide Number Placeholder 4"/>
          <p:cNvSpPr>
            <a:spLocks noGrp="1"/>
          </p:cNvSpPr>
          <p:nvPr>
            <p:ph type="sldNum" sz="quarter" idx="12"/>
          </p:nvPr>
        </p:nvSpPr>
        <p:spPr/>
        <p:txBody>
          <a:bodyPr/>
          <a:lstStyle/>
          <a:p>
            <a:fld id="{9A8E3A20-2DEC-414E-B01A-0AF6E13A25E7}" type="slidenum">
              <a:rPr lang="el-GR" smtClean="0">
                <a:solidFill>
                  <a:prstClr val="black">
                    <a:tint val="75000"/>
                  </a:prstClr>
                </a:solidFill>
              </a:rPr>
              <a:pPr/>
              <a:t>8</a:t>
            </a:fld>
            <a:endParaRPr lang="el-GR">
              <a:solidFill>
                <a:prstClr val="black">
                  <a:tint val="75000"/>
                </a:prstClr>
              </a:solidFill>
            </a:endParaRPr>
          </a:p>
        </p:txBody>
      </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9" name="Content Placeholder 8" descr="http://4.bp.blogspot.com/_KY1Ez0TsjN8/S4wN_ftYFXI/AAAAAAAALNY/uwbHW8iRpXk/s400/KaiserMorn.gif"/>
          <p:cNvPicPr>
            <a:picLocks noGrp="1"/>
          </p:cNvPicPr>
          <p:nvPr>
            <p:ph sz="half" idx="2"/>
          </p:nvPr>
        </p:nvPicPr>
        <p:blipFill>
          <a:blip r:embed="rId3" cstate="print"/>
          <a:srcRect/>
          <a:stretch>
            <a:fillRect/>
          </a:stretch>
        </p:blipFill>
        <p:spPr bwMode="auto">
          <a:xfrm>
            <a:off x="4788024" y="1844824"/>
            <a:ext cx="3600450" cy="2362200"/>
          </a:xfrm>
          <a:prstGeom prst="rect">
            <a:avLst/>
          </a:prstGeom>
          <a:noFill/>
          <a:ln w="9525">
            <a:noFill/>
            <a:miter lim="800000"/>
            <a:headEnd/>
            <a:tailEnd/>
          </a:ln>
        </p:spPr>
      </p:pic>
      <p:sp>
        <p:nvSpPr>
          <p:cNvPr id="6" name="Rectangle 5"/>
          <p:cNvSpPr/>
          <p:nvPr/>
        </p:nvSpPr>
        <p:spPr>
          <a:xfrm>
            <a:off x="4355976" y="4293096"/>
            <a:ext cx="4572000" cy="461665"/>
          </a:xfrm>
          <a:prstGeom prst="rect">
            <a:avLst/>
          </a:prstGeom>
        </p:spPr>
        <p:txBody>
          <a:bodyPr>
            <a:spAutoFit/>
          </a:bodyPr>
          <a:lstStyle/>
          <a:p>
            <a:r>
              <a:rPr lang="el-GR" sz="800" dirty="0" smtClean="0"/>
              <a:t>Εικόνα 2: </a:t>
            </a:r>
            <a:r>
              <a:rPr lang="en-US" sz="800" dirty="0" smtClean="0"/>
              <a:t>http</a:t>
            </a:r>
            <a:r>
              <a:rPr lang="en-US" sz="800" dirty="0"/>
              <a:t>://1.bp.blogspot.com/-YLFx5PORkmU/Uo5k1g-i9AI/AAAAAAAAZY8/KBOtVuLdw5o/s1600/Slide063.jpg</a:t>
            </a:r>
            <a:endParaRPr lang="el-GR" sz="800" dirty="0"/>
          </a:p>
          <a:p>
            <a:endParaRPr lang="en-US" sz="800" dirty="0"/>
          </a:p>
        </p:txBody>
      </p:sp>
    </p:spTree>
    <p:extLst>
      <p:ext uri="{BB962C8B-B14F-4D97-AF65-F5344CB8AC3E}">
        <p14:creationId xmlns:p14="http://schemas.microsoft.com/office/powerpoint/2010/main" val="678307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600" b="1" dirty="0">
                <a:solidFill>
                  <a:prstClr val="black"/>
                </a:solidFill>
              </a:rPr>
              <a:t/>
            </a:r>
            <a:br>
              <a:rPr lang="el-GR" sz="2600" b="1" dirty="0">
                <a:solidFill>
                  <a:prstClr val="black"/>
                </a:solidFill>
              </a:rPr>
            </a:br>
            <a:r>
              <a:rPr lang="el-GR" sz="3600" b="1" dirty="0">
                <a:solidFill>
                  <a:schemeClr val="tx2">
                    <a:lumMod val="60000"/>
                    <a:lumOff val="40000"/>
                  </a:schemeClr>
                </a:solidFill>
              </a:rPr>
              <a:t>Το κίνημα του </a:t>
            </a:r>
            <a:r>
              <a:rPr lang="el-GR" sz="3600" b="1" dirty="0" smtClean="0">
                <a:solidFill>
                  <a:schemeClr val="tx2">
                    <a:lumMod val="60000"/>
                    <a:lumOff val="40000"/>
                  </a:schemeClr>
                </a:solidFill>
              </a:rPr>
              <a:t>Εξπρεσιονισμού</a:t>
            </a:r>
            <a:br>
              <a:rPr lang="el-GR" sz="3600" b="1" dirty="0" smtClean="0">
                <a:solidFill>
                  <a:schemeClr val="tx2">
                    <a:lumMod val="60000"/>
                    <a:lumOff val="40000"/>
                  </a:schemeClr>
                </a:solidFill>
              </a:rPr>
            </a:br>
            <a:r>
              <a:rPr lang="el-GR" sz="3600" b="1" dirty="0" smtClean="0">
                <a:solidFill>
                  <a:schemeClr val="tx2">
                    <a:lumMod val="60000"/>
                    <a:lumOff val="40000"/>
                  </a:schemeClr>
                </a:solidFill>
              </a:rPr>
              <a:t> </a:t>
            </a:r>
            <a:r>
              <a:rPr lang="el-GR" sz="3600" b="1" dirty="0">
                <a:solidFill>
                  <a:schemeClr val="tx2">
                    <a:lumMod val="60000"/>
                    <a:lumOff val="40000"/>
                  </a:schemeClr>
                </a:solidFill>
              </a:rPr>
              <a:t>Οι </a:t>
            </a:r>
            <a:r>
              <a:rPr lang="el-GR" sz="3600" b="1" dirty="0" smtClean="0">
                <a:solidFill>
                  <a:schemeClr val="tx2">
                    <a:lumMod val="60000"/>
                    <a:lumOff val="40000"/>
                  </a:schemeClr>
                </a:solidFill>
              </a:rPr>
              <a:t>γερμανοί εξπρεσιονιστές </a:t>
            </a:r>
            <a:r>
              <a:rPr lang="el-GR" sz="3600" b="1" dirty="0">
                <a:solidFill>
                  <a:schemeClr val="tx2">
                    <a:lumMod val="60000"/>
                    <a:lumOff val="40000"/>
                  </a:schemeClr>
                </a:solidFill>
              </a:rPr>
              <a:t>και το θέατρο (1910-1925</a:t>
            </a:r>
            <a:r>
              <a:rPr lang="el-GR" sz="3600" b="1" dirty="0" smtClean="0">
                <a:solidFill>
                  <a:schemeClr val="tx2">
                    <a:lumMod val="60000"/>
                    <a:lumOff val="40000"/>
                  </a:schemeClr>
                </a:solidFill>
              </a:rPr>
              <a:t>)</a:t>
            </a:r>
            <a:r>
              <a:rPr lang="el-GR" sz="1900" dirty="0">
                <a:solidFill>
                  <a:prstClr val="black"/>
                </a:solidFill>
              </a:rPr>
              <a:t/>
            </a:r>
            <a:br>
              <a:rPr lang="el-GR" sz="1900" dirty="0">
                <a:solidFill>
                  <a:prstClr val="black"/>
                </a:solidFill>
              </a:rPr>
            </a:br>
            <a:endParaRPr lang="en-US" dirty="0"/>
          </a:p>
        </p:txBody>
      </p:sp>
      <p:sp>
        <p:nvSpPr>
          <p:cNvPr id="3" name="Content Placeholder 2"/>
          <p:cNvSpPr>
            <a:spLocks noGrp="1"/>
          </p:cNvSpPr>
          <p:nvPr>
            <p:ph idx="1"/>
          </p:nvPr>
        </p:nvSpPr>
        <p:spPr/>
        <p:txBody>
          <a:bodyPr>
            <a:normAutofit/>
          </a:bodyPr>
          <a:lstStyle/>
          <a:p>
            <a:pPr lvl="0">
              <a:spcBef>
                <a:spcPts val="0"/>
              </a:spcBef>
            </a:pPr>
            <a:r>
              <a:rPr lang="el-GR" sz="2800" b="1" i="1" dirty="0">
                <a:solidFill>
                  <a:prstClr val="black"/>
                </a:solidFill>
              </a:rPr>
              <a:t>Τα δραματικά πρόσωπα</a:t>
            </a:r>
            <a:r>
              <a:rPr lang="el-GR" sz="2800" dirty="0">
                <a:solidFill>
                  <a:prstClr val="black"/>
                </a:solidFill>
              </a:rPr>
              <a:t>: ο πρωταγωνιστής, εκπρόσωπος της εξεγερμένης γενιάς, επιχειρεί να προκαλέσει τις αισθήσεις και τη σκέψη του θεατή </a:t>
            </a:r>
            <a:r>
              <a:rPr lang="el-GR" sz="2800" dirty="0" smtClean="0">
                <a:solidFill>
                  <a:prstClr val="black"/>
                </a:solidFill>
              </a:rPr>
              <a:t>μεταφέροντάς </a:t>
            </a:r>
            <a:r>
              <a:rPr lang="el-GR" sz="2800" dirty="0">
                <a:solidFill>
                  <a:prstClr val="black"/>
                </a:solidFill>
              </a:rPr>
              <a:t>του την εφιαλτική όψη του κόσμου </a:t>
            </a:r>
            <a:r>
              <a:rPr lang="el-GR" sz="2800" dirty="0" smtClean="0">
                <a:solidFill>
                  <a:prstClr val="black"/>
                </a:solidFill>
              </a:rPr>
              <a:t>και, </a:t>
            </a:r>
            <a:r>
              <a:rPr lang="el-GR" sz="2800" dirty="0">
                <a:solidFill>
                  <a:prstClr val="black"/>
                </a:solidFill>
              </a:rPr>
              <a:t>υιοθετώντας το ρόλο του προφήτη-ποιητή, να τον οδηγήσει σε νέα μονοπάτια μιας πρωτοποριακής, αυθεντικής σκέψης. Γύρω από το πρόσωπο του πρωταγωνιστή βρίσκονται κάποια ανώνυμα πρόσωπα, που συνήθως εκπροσωπούν την οικογένεια ή </a:t>
            </a:r>
            <a:r>
              <a:rPr lang="el-GR" sz="2800" dirty="0" smtClean="0">
                <a:solidFill>
                  <a:prstClr val="black"/>
                </a:solidFill>
              </a:rPr>
              <a:t>κάποιες </a:t>
            </a:r>
            <a:r>
              <a:rPr lang="el-GR" sz="2800" dirty="0">
                <a:solidFill>
                  <a:prstClr val="black"/>
                </a:solidFill>
              </a:rPr>
              <a:t>κοινωνικές ομάδες. </a:t>
            </a:r>
          </a:p>
          <a:p>
            <a:endParaRPr lang="en-US" sz="2800"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9</a:t>
            </a:fld>
            <a:endParaRPr lang="el-GR">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025001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690</Words>
  <Application>Microsoft Office PowerPoint</Application>
  <PresentationFormat>On-screen Show (4:3)</PresentationFormat>
  <Paragraphs>82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Το ευρωπαϊκό θέατρο του 20ού αιώνα (1900-1960)</vt:lpstr>
      <vt:lpstr>Στόχοι της ενότητας</vt:lpstr>
      <vt:lpstr>Περιεχόμενα ενότητας</vt:lpstr>
      <vt:lpstr> Το κίνημα του Εξπρεσιονισμού  Οι γερμανοί εξπρεσιονιστές και το θέατρο (1910-1925) </vt:lpstr>
      <vt:lpstr> Το κίνημα του Εξπρεσιονισμού  Οι γερμανοί εξπρεσιονιστές και το θέατρο (1910-1925) </vt:lpstr>
      <vt:lpstr> Το κίνημα του Εξπρεσιονισμού  Οι γερμανοί εξπρεσιονιστές και το θέατρο (1910-1925) </vt:lpstr>
      <vt:lpstr> Το κίνημα του Εξπρεσιονισμού  Οι γερμανοί εξπρεσιονιστές και το θέατρο (1910-1925) </vt:lpstr>
      <vt:lpstr> Το κίνημα του Εξπρεσιονισμού  Οι γερμανοί εξπρεσιονιστές και το θέατρο (1910-1925) </vt:lpstr>
      <vt:lpstr> Το κίνημα του Εξπρεσιονισμού  Οι γερμανοί εξπρεσιονιστές και το θέατρο (1910-1925) </vt:lpstr>
      <vt:lpstr> Το κίνημα του Εξπρεσιονισμού  Οι γερμανοί εξπρεσιονιστές και το θέατρο (1910-1925) </vt:lpstr>
      <vt:lpstr> Το κίνημα του Εξπρεσιονισμού  Οι γερμανοί εξπρεσιονιστές και το θέατρο (1910-1925) </vt:lpstr>
      <vt:lpstr> Το κίνημα του Εξπρεσιονισμού  Οι γερμανοί εξπρεσιονιστές και το θέατρο (1910-1925)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Ευρωπαϊκό Θέατρο του 20ού αιώνα (1900-1960)</dc:title>
  <dc:creator>Iria</dc:creator>
  <cp:lastModifiedBy>Iria</cp:lastModifiedBy>
  <cp:revision>19</cp:revision>
  <dcterms:created xsi:type="dcterms:W3CDTF">2015-03-03T17:20:14Z</dcterms:created>
  <dcterms:modified xsi:type="dcterms:W3CDTF">2015-04-24T07:56:30Z</dcterms:modified>
</cp:coreProperties>
</file>