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3"/>
  </p:notesMasterIdLst>
  <p:sldIdLst>
    <p:sldId id="257" r:id="rId2"/>
    <p:sldId id="258" r:id="rId3"/>
    <p:sldId id="259" r:id="rId4"/>
    <p:sldId id="334" r:id="rId5"/>
    <p:sldId id="335" r:id="rId6"/>
    <p:sldId id="352" r:id="rId7"/>
    <p:sldId id="353" r:id="rId8"/>
    <p:sldId id="354" r:id="rId9"/>
    <p:sldId id="355" r:id="rId10"/>
    <p:sldId id="356" r:id="rId11"/>
    <p:sldId id="357" r:id="rId12"/>
    <p:sldId id="358" r:id="rId13"/>
    <p:sldId id="359" r:id="rId14"/>
    <p:sldId id="360" r:id="rId15"/>
    <p:sldId id="361" r:id="rId16"/>
    <p:sldId id="362" r:id="rId17"/>
    <p:sldId id="363" r:id="rId18"/>
    <p:sldId id="364" r:id="rId19"/>
    <p:sldId id="365" r:id="rId20"/>
    <p:sldId id="434" r:id="rId21"/>
    <p:sldId id="371" r:id="rId22"/>
    <p:sldId id="372" r:id="rId23"/>
    <p:sldId id="373" r:id="rId24"/>
    <p:sldId id="374" r:id="rId25"/>
    <p:sldId id="375" r:id="rId26"/>
    <p:sldId id="376" r:id="rId27"/>
    <p:sldId id="377" r:id="rId28"/>
    <p:sldId id="378" r:id="rId29"/>
    <p:sldId id="379" r:id="rId30"/>
    <p:sldId id="380" r:id="rId31"/>
    <p:sldId id="435" r:id="rId32"/>
    <p:sldId id="436" r:id="rId33"/>
    <p:sldId id="384" r:id="rId34"/>
    <p:sldId id="385" r:id="rId35"/>
    <p:sldId id="387" r:id="rId36"/>
    <p:sldId id="388" r:id="rId37"/>
    <p:sldId id="389" r:id="rId38"/>
    <p:sldId id="390" r:id="rId39"/>
    <p:sldId id="392" r:id="rId40"/>
    <p:sldId id="393" r:id="rId41"/>
    <p:sldId id="394" r:id="rId42"/>
    <p:sldId id="395" r:id="rId43"/>
    <p:sldId id="396" r:id="rId44"/>
    <p:sldId id="397" r:id="rId45"/>
    <p:sldId id="398" r:id="rId46"/>
    <p:sldId id="399" r:id="rId47"/>
    <p:sldId id="437" r:id="rId48"/>
    <p:sldId id="438" r:id="rId49"/>
    <p:sldId id="439" r:id="rId50"/>
    <p:sldId id="440" r:id="rId51"/>
    <p:sldId id="281" r:id="rId52"/>
  </p:sldIdLst>
  <p:sldSz cx="9144000" cy="6858000" type="screen4x3"/>
  <p:notesSz cx="6858000" cy="97107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09" autoAdjust="0"/>
    <p:restoredTop sz="94660"/>
  </p:normalViewPr>
  <p:slideViewPr>
    <p:cSldViewPr>
      <p:cViewPr>
        <p:scale>
          <a:sx n="41" d="100"/>
          <a:sy n="41" d="100"/>
        </p:scale>
        <p:origin x="-1638" y="-15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E914-1BFE-450A-BAF1-5C40EA09D743}" type="datetimeFigureOut">
              <a:rPr lang="en-US" smtClean="0"/>
              <a:pPr/>
              <a:t>7/21/2015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1214438"/>
            <a:ext cx="4368800" cy="3276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73600"/>
            <a:ext cx="5486400" cy="3822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23375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223375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6B8C9-7AE5-4E48-A707-A12B7110DB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11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6296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853B2E-D602-4EA8-8730-DB3DEE502E36}" type="slidenum">
              <a:rPr lang="en-GB" altLang="en-US" smtClean="0"/>
              <a:pPr>
                <a:spcBef>
                  <a:spcPct val="0"/>
                </a:spcBef>
              </a:pPr>
              <a:t>10</a:t>
            </a:fld>
            <a:endParaRPr lang="en-GB" alt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343140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AE4B4E-FA7C-483D-8B9A-0A6626B81797}" type="slidenum">
              <a:rPr lang="en-GB" altLang="en-US" smtClean="0"/>
              <a:pPr>
                <a:spcBef>
                  <a:spcPct val="0"/>
                </a:spcBef>
              </a:pPr>
              <a:t>11</a:t>
            </a:fld>
            <a:endParaRPr lang="en-GB" alt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719103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9305DBA-7A5D-4800-9DBC-39D70D822FE9}" type="slidenum">
              <a:rPr lang="en-GB" altLang="en-US" smtClean="0"/>
              <a:pPr>
                <a:spcBef>
                  <a:spcPct val="0"/>
                </a:spcBef>
              </a:pPr>
              <a:t>12</a:t>
            </a:fld>
            <a:endParaRPr lang="en-GB" alt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8069626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9194443-7492-47BA-8651-EB28E97E5B7C}" type="slidenum">
              <a:rPr lang="en-GB" altLang="en-US" smtClean="0"/>
              <a:pPr>
                <a:spcBef>
                  <a:spcPct val="0"/>
                </a:spcBef>
              </a:pPr>
              <a:t>13</a:t>
            </a:fld>
            <a:endParaRPr lang="en-GB" alt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6419238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757D65-234E-4F1C-8373-0A2B53B43131}" type="slidenum">
              <a:rPr lang="en-GB" altLang="en-US" smtClean="0"/>
              <a:pPr>
                <a:spcBef>
                  <a:spcPct val="0"/>
                </a:spcBef>
              </a:pPr>
              <a:t>14</a:t>
            </a:fld>
            <a:endParaRPr lang="en-GB" alt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6611872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2699D0-E30A-40A6-AAF4-1FA503BE3605}" type="slidenum">
              <a:rPr lang="en-GB" altLang="en-US" smtClean="0"/>
              <a:pPr>
                <a:spcBef>
                  <a:spcPct val="0"/>
                </a:spcBef>
              </a:pPr>
              <a:t>15</a:t>
            </a:fld>
            <a:endParaRPr lang="en-GB" alt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5091814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0B6B2E-C79D-496C-B52D-9C64405E776F}" type="slidenum">
              <a:rPr lang="en-GB" altLang="en-US" smtClean="0"/>
              <a:pPr>
                <a:spcBef>
                  <a:spcPct val="0"/>
                </a:spcBef>
              </a:pPr>
              <a:t>16</a:t>
            </a:fld>
            <a:endParaRPr lang="en-GB" alt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4672110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18D657-35B0-48B7-AF93-4FD38B321051}" type="slidenum">
              <a:rPr lang="en-GB" altLang="en-US" smtClean="0"/>
              <a:pPr>
                <a:spcBef>
                  <a:spcPct val="0"/>
                </a:spcBef>
              </a:pPr>
              <a:t>17</a:t>
            </a:fld>
            <a:endParaRPr lang="en-GB" alt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1943446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689792-4643-48D8-89C2-1C31F85B4D90}" type="slidenum">
              <a:rPr lang="en-GB" altLang="en-US" smtClean="0"/>
              <a:pPr>
                <a:spcBef>
                  <a:spcPct val="0"/>
                </a:spcBef>
              </a:pPr>
              <a:t>18</a:t>
            </a:fld>
            <a:endParaRPr lang="en-GB" alt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6625413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67B87EB-0013-4209-B7D4-3673D4A61867}" type="slidenum">
              <a:rPr lang="en-GB" altLang="en-US" smtClean="0"/>
              <a:pPr>
                <a:spcBef>
                  <a:spcPct val="0"/>
                </a:spcBef>
              </a:pPr>
              <a:t>19</a:t>
            </a:fld>
            <a:endParaRPr lang="en-GB" alt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230577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63415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83FFCD-F7DC-4416-8987-190D7240DF67}" type="slidenum">
              <a:rPr lang="en-GB" altLang="en-US" smtClean="0"/>
              <a:pPr>
                <a:spcBef>
                  <a:spcPct val="0"/>
                </a:spcBef>
              </a:pPr>
              <a:t>21</a:t>
            </a:fld>
            <a:endParaRPr lang="en-GB" alt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0856147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C005C5-31A1-4A77-9748-A3B4E18DB136}" type="slidenum">
              <a:rPr lang="en-GB" altLang="en-US" smtClean="0"/>
              <a:pPr>
                <a:spcBef>
                  <a:spcPct val="0"/>
                </a:spcBef>
              </a:pPr>
              <a:t>22</a:t>
            </a:fld>
            <a:endParaRPr lang="en-GB" alt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9212949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0E7F39-E41B-4EAB-BABA-0B86C74CA05F}" type="slidenum">
              <a:rPr lang="en-GB" altLang="en-US" smtClean="0"/>
              <a:pPr>
                <a:spcBef>
                  <a:spcPct val="0"/>
                </a:spcBef>
              </a:pPr>
              <a:t>23</a:t>
            </a:fld>
            <a:endParaRPr lang="en-GB" alt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3054505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FE0BD9-7086-4DC2-80AB-9AFD934BC6C6}" type="slidenum">
              <a:rPr lang="en-GB" altLang="en-US" smtClean="0"/>
              <a:pPr>
                <a:spcBef>
                  <a:spcPct val="0"/>
                </a:spcBef>
              </a:pPr>
              <a:t>24</a:t>
            </a:fld>
            <a:endParaRPr lang="en-GB" alt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7064776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403BA3-472B-48A0-B15A-B1FF89231EF6}" type="slidenum">
              <a:rPr lang="en-GB" altLang="en-US" smtClean="0"/>
              <a:pPr>
                <a:spcBef>
                  <a:spcPct val="0"/>
                </a:spcBef>
              </a:pPr>
              <a:t>25</a:t>
            </a:fld>
            <a:endParaRPr lang="en-GB" alt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9863006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8CA920-DF8F-4933-B882-C2F30839E3C2}" type="slidenum">
              <a:rPr lang="en-GB" altLang="en-US" smtClean="0"/>
              <a:pPr>
                <a:spcBef>
                  <a:spcPct val="0"/>
                </a:spcBef>
              </a:pPr>
              <a:t>26</a:t>
            </a:fld>
            <a:endParaRPr lang="en-GB" alt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5226133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EBFB3D9-FA39-4C17-9A1E-C27C5ECB2BA2}" type="slidenum">
              <a:rPr lang="en-GB" altLang="en-US" smtClean="0"/>
              <a:pPr>
                <a:spcBef>
                  <a:spcPct val="0"/>
                </a:spcBef>
              </a:pPr>
              <a:t>27</a:t>
            </a:fld>
            <a:endParaRPr lang="en-GB" alt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5071903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F32311E-D88B-4792-AE7F-7B339807771B}" type="slidenum">
              <a:rPr lang="en-GB" altLang="en-US" smtClean="0"/>
              <a:pPr>
                <a:spcBef>
                  <a:spcPct val="0"/>
                </a:spcBef>
              </a:pPr>
              <a:t>28</a:t>
            </a:fld>
            <a:endParaRPr lang="en-GB" altLang="en-US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8251828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205D88-FED6-4F40-853F-1621A04180BA}" type="slidenum">
              <a:rPr lang="en-GB" altLang="en-US" smtClean="0"/>
              <a:pPr>
                <a:spcBef>
                  <a:spcPct val="0"/>
                </a:spcBef>
              </a:pPr>
              <a:t>29</a:t>
            </a:fld>
            <a:endParaRPr lang="en-GB" altLang="en-U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3975004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8F23AD-9C35-4A90-A4FE-4DA5FA0BEEE8}" type="slidenum">
              <a:rPr lang="en-GB" altLang="en-US" smtClean="0"/>
              <a:pPr>
                <a:spcBef>
                  <a:spcPct val="0"/>
                </a:spcBef>
              </a:pPr>
              <a:t>30</a:t>
            </a:fld>
            <a:endParaRPr lang="en-GB" altLang="en-US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875767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18182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B23CAB1-90E5-4C65-BEE4-794FF6430FB9}" type="slidenum">
              <a:rPr lang="en-GB" altLang="el-GR" smtClean="0"/>
              <a:pPr>
                <a:spcBef>
                  <a:spcPct val="0"/>
                </a:spcBef>
              </a:pPr>
              <a:t>31</a:t>
            </a:fld>
            <a:endParaRPr lang="en-GB" altLang="el-GR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4611942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99D477-7C79-46CF-8D8D-1F009C11E087}" type="slidenum">
              <a:rPr lang="en-GB" altLang="el-GR" smtClean="0"/>
              <a:pPr>
                <a:spcBef>
                  <a:spcPct val="0"/>
                </a:spcBef>
              </a:pPr>
              <a:t>32</a:t>
            </a:fld>
            <a:endParaRPr lang="en-GB" altLang="el-GR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22432940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6843F65-6788-45A5-A6EB-B4484E471E4F}" type="slidenum">
              <a:rPr lang="en-GB" altLang="en-US" smtClean="0"/>
              <a:pPr>
                <a:spcBef>
                  <a:spcPct val="0"/>
                </a:spcBef>
              </a:pPr>
              <a:t>33</a:t>
            </a:fld>
            <a:endParaRPr lang="en-GB" altLang="en-US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7888080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1D7700-F7CA-47E0-9282-3C24DC42049D}" type="slidenum">
              <a:rPr lang="en-GB" altLang="en-US" smtClean="0"/>
              <a:pPr>
                <a:spcBef>
                  <a:spcPct val="0"/>
                </a:spcBef>
              </a:pPr>
              <a:t>34</a:t>
            </a:fld>
            <a:endParaRPr lang="en-GB" altLang="en-US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4629934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87A7D59-2C9A-48D0-ABB3-33C229F354A5}" type="slidenum">
              <a:rPr lang="en-GB" altLang="en-US" smtClean="0"/>
              <a:pPr>
                <a:spcBef>
                  <a:spcPct val="0"/>
                </a:spcBef>
              </a:pPr>
              <a:t>35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9461170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6571F9-DC8D-4213-8218-D4E55456F42D}" type="slidenum">
              <a:rPr lang="en-GB" altLang="en-US" smtClean="0"/>
              <a:pPr>
                <a:spcBef>
                  <a:spcPct val="0"/>
                </a:spcBef>
              </a:pPr>
              <a:t>36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7169307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1EEA3E6-C0ED-4BD7-BB8E-330DE9B3EFE9}" type="slidenum">
              <a:rPr lang="en-GB" altLang="en-US" smtClean="0"/>
              <a:pPr>
                <a:spcBef>
                  <a:spcPct val="0"/>
                </a:spcBef>
              </a:pPr>
              <a:t>37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6264157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E0D418-5CE3-4745-B82C-2983947624B1}" type="slidenum">
              <a:rPr lang="en-GB" altLang="en-US" smtClean="0"/>
              <a:pPr>
                <a:spcBef>
                  <a:spcPct val="0"/>
                </a:spcBef>
              </a:pPr>
              <a:t>38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1007972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2AE4E5-5DF2-480B-AA92-CAFD177ABE94}" type="slidenum">
              <a:rPr lang="en-GB" altLang="en-US" smtClean="0"/>
              <a:pPr>
                <a:spcBef>
                  <a:spcPct val="0"/>
                </a:spcBef>
              </a:pPr>
              <a:t>39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3095916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8BA579-13A1-4E25-A975-ECA6BA9C76AD}" type="slidenum">
              <a:rPr lang="en-GB" altLang="en-US" smtClean="0"/>
              <a:pPr>
                <a:spcBef>
                  <a:spcPct val="0"/>
                </a:spcBef>
              </a:pPr>
              <a:t>40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332238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6A1414-3E11-4361-9519-E1B37328D2F2}" type="slidenum">
              <a:rPr lang="en-GB" altLang="en-US" smtClean="0"/>
              <a:pPr>
                <a:spcBef>
                  <a:spcPct val="0"/>
                </a:spcBef>
              </a:pPr>
              <a:t>4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49079898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C2C29B-4158-4884-8560-2162C13C2E9A}" type="slidenum">
              <a:rPr lang="en-GB" altLang="en-US" smtClean="0"/>
              <a:pPr>
                <a:spcBef>
                  <a:spcPct val="0"/>
                </a:spcBef>
              </a:pPr>
              <a:t>41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7281212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D33313-5CB5-4A23-AC40-E1910A4A82D4}" type="slidenum">
              <a:rPr lang="en-GB" altLang="en-US" smtClean="0"/>
              <a:pPr>
                <a:spcBef>
                  <a:spcPct val="0"/>
                </a:spcBef>
              </a:pPr>
              <a:t>42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85911881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FA5675-B5D3-4CE4-880F-20384C06534C}" type="slidenum">
              <a:rPr lang="en-GB" altLang="en-US" smtClean="0"/>
              <a:pPr>
                <a:spcBef>
                  <a:spcPct val="0"/>
                </a:spcBef>
              </a:pPr>
              <a:t>43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35019254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8CA59F0-6561-46EA-8677-4CEA4301A090}" type="slidenum">
              <a:rPr lang="en-GB" altLang="en-US" smtClean="0"/>
              <a:pPr>
                <a:spcBef>
                  <a:spcPct val="0"/>
                </a:spcBef>
              </a:pPr>
              <a:t>44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55746992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DDF079-D4F6-4AA2-A210-4E0D4F718881}" type="slidenum">
              <a:rPr lang="en-GB" altLang="en-US" smtClean="0"/>
              <a:pPr>
                <a:spcBef>
                  <a:spcPct val="0"/>
                </a:spcBef>
              </a:pPr>
              <a:t>45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28126706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2776AD9-F773-45EE-BA18-091B5168D9AF}" type="slidenum">
              <a:rPr lang="en-GB" altLang="en-US" smtClean="0"/>
              <a:pPr>
                <a:spcBef>
                  <a:spcPct val="0"/>
                </a:spcBef>
              </a:pPr>
              <a:t>46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10016148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4875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A28F50-FAA5-48C5-9BC9-3FC3F03E9FAD}" type="slidenum">
              <a:rPr lang="en-GB" altLang="en-US" smtClean="0"/>
              <a:pPr>
                <a:spcBef>
                  <a:spcPct val="0"/>
                </a:spcBef>
              </a:pPr>
              <a:t>5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869489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1B95060-172D-4940-BB10-5121E98DF6D8}" type="slidenum">
              <a:rPr lang="en-GB" altLang="en-US" smtClean="0"/>
              <a:pPr>
                <a:spcBef>
                  <a:spcPct val="0"/>
                </a:spcBef>
              </a:pPr>
              <a:t>6</a:t>
            </a:fld>
            <a:endParaRPr lang="en-GB" alt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38598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2B9E07-CB57-4FD6-B47F-01D0CB628720}" type="slidenum">
              <a:rPr lang="en-GB" altLang="en-US" smtClean="0"/>
              <a:pPr>
                <a:spcBef>
                  <a:spcPct val="0"/>
                </a:spcBef>
              </a:pPr>
              <a:t>7</a:t>
            </a:fld>
            <a:endParaRPr lang="en-GB" alt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328136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1002F8-EB2A-4887-B7B3-59D2093AD297}" type="slidenum">
              <a:rPr lang="en-GB" altLang="en-US" smtClean="0"/>
              <a:pPr>
                <a:spcBef>
                  <a:spcPct val="0"/>
                </a:spcBef>
              </a:pPr>
              <a:t>8</a:t>
            </a:fld>
            <a:endParaRPr lang="en-GB" alt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243810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3B27F3-CE18-47B6-A22C-A2F1FC2311A6}" type="slidenum">
              <a:rPr lang="en-GB" altLang="en-US" smtClean="0"/>
              <a:pPr>
                <a:spcBef>
                  <a:spcPct val="0"/>
                </a:spcBef>
              </a:pPr>
              <a:t>9</a:t>
            </a:fld>
            <a:endParaRPr lang="en-GB" alt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861267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9955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2669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2830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0892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75D77-35BD-4615-8DC0-99C43E3369BA}" type="datetime1">
              <a:rPr lang="en-US"/>
              <a:pPr>
                <a:defRPr/>
              </a:pPr>
              <a:t>7/21/2015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ΤΠΕ και Εκπαίδευση, Β. Κόμης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469FD-DECE-4AFD-825C-392198F07F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33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pic>
        <p:nvPicPr>
          <p:cNvPr id="7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838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3451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pic>
        <p:nvPicPr>
          <p:cNvPr id="8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702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pic>
        <p:nvPicPr>
          <p:cNvPr id="10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779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pic>
        <p:nvPicPr>
          <p:cNvPr id="6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665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696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5280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3290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pic>
        <p:nvPicPr>
          <p:cNvPr id="7" name="Picture 2" descr="D:\PhD Files\ecedu.voulgari.gr\archive\icte_logo_2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2675790" y="6498037"/>
            <a:ext cx="52565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00" b="0" dirty="0" smtClean="0">
                <a:solidFill>
                  <a:schemeClr val="bg1">
                    <a:lumMod val="50000"/>
                  </a:schemeClr>
                </a:solidFill>
              </a:rPr>
              <a:t>ΤΠΕ στην Εκπαίδευση</a:t>
            </a:r>
            <a:r>
              <a:rPr lang="en-US" sz="900" b="0" dirty="0" smtClean="0">
                <a:solidFill>
                  <a:schemeClr val="bg1">
                    <a:lumMod val="50000"/>
                  </a:schemeClr>
                </a:solidFill>
              </a:rPr>
              <a:t>                     </a:t>
            </a:r>
            <a:r>
              <a:rPr lang="el-GR" sz="900" b="0" dirty="0" smtClean="0">
                <a:solidFill>
                  <a:schemeClr val="bg1">
                    <a:lumMod val="50000"/>
                  </a:schemeClr>
                </a:solidFill>
              </a:rPr>
              <a:t>Διδάσκων</a:t>
            </a:r>
            <a:r>
              <a:rPr lang="el-GR" sz="900" b="0" baseline="0" dirty="0" smtClean="0">
                <a:solidFill>
                  <a:schemeClr val="bg1">
                    <a:lumMod val="50000"/>
                  </a:schemeClr>
                </a:solidFill>
              </a:rPr>
              <a:t> : Βασίλης Κόμης</a:t>
            </a:r>
            <a:endParaRPr lang="el-GR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23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  <p:sldLayoutId id="2147483686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el.wikipedia.org/wiki/&#933;&#960;&#949;&#961;&#956;&#941;&#963;&#959;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.bin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pedia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958975"/>
            <a:ext cx="7772400" cy="1470025"/>
          </a:xfrm>
        </p:spPr>
        <p:txBody>
          <a:bodyPr/>
          <a:lstStyle/>
          <a:p>
            <a:r>
              <a:rPr lang="el-GR" dirty="0" smtClean="0"/>
              <a:t>Τίτλος Μαθήματος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124200"/>
            <a:ext cx="7776864" cy="2467494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l-GR" sz="2800" b="1" dirty="0" smtClean="0"/>
              <a:t>12:</a:t>
            </a:r>
            <a:r>
              <a:rPr lang="en-US" sz="2800" dirty="0" smtClean="0"/>
              <a:t> </a:t>
            </a:r>
            <a:r>
              <a:rPr lang="el-GR" sz="2800" dirty="0" smtClean="0"/>
              <a:t> Θεωρίες Μάθησης και ΤΠΕ:</a:t>
            </a:r>
          </a:p>
          <a:p>
            <a:r>
              <a:rPr lang="el-GR" sz="2800" dirty="0" smtClean="0"/>
              <a:t>Πολυμέσα- </a:t>
            </a:r>
            <a:r>
              <a:rPr lang="el-GR" sz="2800" dirty="0" err="1" smtClean="0"/>
              <a:t>Υπερμέσα</a:t>
            </a:r>
            <a:r>
              <a:rPr lang="el-GR" sz="2800" dirty="0" smtClean="0"/>
              <a:t> (Μέρος </a:t>
            </a:r>
            <a:r>
              <a:rPr lang="el-GR" sz="2800" dirty="0" smtClean="0"/>
              <a:t>Β+)</a:t>
            </a:r>
            <a:endParaRPr lang="en-US" sz="2800" dirty="0" smtClean="0"/>
          </a:p>
          <a:p>
            <a:endParaRPr lang="el-GR" sz="2800" dirty="0" smtClean="0"/>
          </a:p>
          <a:p>
            <a:r>
              <a:rPr lang="el-GR" sz="2800" dirty="0" smtClean="0"/>
              <a:t>Βασίλειος Κόμης</a:t>
            </a:r>
          </a:p>
          <a:p>
            <a:r>
              <a:rPr lang="el-GR" sz="2800" dirty="0" smtClean="0"/>
              <a:t>ΤΕΕΑΠΗ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1138" y="5679727"/>
            <a:ext cx="4310289" cy="1025873"/>
          </a:xfrm>
          <a:prstGeom prst="rect">
            <a:avLst/>
          </a:prstGeom>
          <a:noFill/>
        </p:spPr>
      </p:pic>
      <p:pic>
        <p:nvPicPr>
          <p:cNvPr id="1026" name="Picture 2" descr="C:\Users\user\Downloads\logo_p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60648"/>
            <a:ext cx="3672408" cy="180975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4322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873" y="5760026"/>
            <a:ext cx="1302442" cy="50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45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Κείμενα – </a:t>
            </a:r>
            <a:r>
              <a:rPr lang="el-GR" dirty="0" smtClean="0"/>
              <a:t>Υπερκείμενα (2)</a:t>
            </a:r>
            <a:endParaRPr lang="el-GR" dirty="0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8078CCF-8AEA-4F38-816B-E2D0A82D6B3E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  <p:sp>
        <p:nvSpPr>
          <p:cNvPr id="62486" name="TextBox 28"/>
          <p:cNvSpPr txBox="1">
            <a:spLocks noChangeArrowheads="1"/>
          </p:cNvSpPr>
          <p:nvPr/>
        </p:nvSpPr>
        <p:spPr bwMode="auto">
          <a:xfrm>
            <a:off x="578643" y="1359991"/>
            <a:ext cx="7772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285750" indent="-285750">
              <a:spcBef>
                <a:spcPct val="0"/>
              </a:spcBef>
              <a:buClrTx/>
              <a:buSzTx/>
            </a:pPr>
            <a:r>
              <a:rPr lang="el-GR" altLang="en-US" sz="2400" b="1" dirty="0">
                <a:latin typeface="+mn-lt"/>
              </a:rPr>
              <a:t>Διάβασμα σελίδα, σελίδα: Γραμμική χρήση - ξεφύλλισμα</a:t>
            </a:r>
            <a:endParaRPr lang="en-GB" altLang="en-US" sz="2400" b="1" dirty="0">
              <a:latin typeface="+mn-lt"/>
            </a:endParaRPr>
          </a:p>
        </p:txBody>
      </p:sp>
      <p:sp>
        <p:nvSpPr>
          <p:cNvPr id="62506" name="TextBox 81"/>
          <p:cNvSpPr txBox="1">
            <a:spLocks noChangeArrowheads="1"/>
          </p:cNvSpPr>
          <p:nvPr/>
        </p:nvSpPr>
        <p:spPr bwMode="auto">
          <a:xfrm>
            <a:off x="384175" y="2907009"/>
            <a:ext cx="822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285750" indent="-285750">
              <a:spcBef>
                <a:spcPct val="0"/>
              </a:spcBef>
              <a:buClrTx/>
              <a:buSzTx/>
            </a:pPr>
            <a:r>
              <a:rPr lang="el-GR" altLang="en-US" sz="2400" b="1" dirty="0">
                <a:latin typeface="+mn-lt"/>
              </a:rPr>
              <a:t>Πλοήγηση: διάβασμα από κόμβο σε κόμβο χωρίς συγκεκριμένη ροή </a:t>
            </a:r>
            <a:endParaRPr lang="en-GB" altLang="en-US" sz="24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988346"/>
            <a:ext cx="7162800" cy="9521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0" y="3799421"/>
            <a:ext cx="5303043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35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772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Υπερκείμενο: κόμβοι </a:t>
            </a:r>
            <a:r>
              <a:rPr lang="el-GR" dirty="0"/>
              <a:t>και σύνδεσμοι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dirty="0" smtClean="0"/>
              <a:t>Στο υπερκείμενο</a:t>
            </a:r>
          </a:p>
          <a:p>
            <a:r>
              <a:rPr lang="el-GR" altLang="en-US" dirty="0" smtClean="0"/>
              <a:t>τα στοιχεία κειμένου αποτελούν </a:t>
            </a:r>
            <a:r>
              <a:rPr lang="el-GR" altLang="en-US" b="1" dirty="0" smtClean="0"/>
              <a:t>κόμβους</a:t>
            </a:r>
            <a:r>
              <a:rPr lang="el-GR" altLang="en-US" dirty="0" smtClean="0"/>
              <a:t> (</a:t>
            </a:r>
            <a:r>
              <a:rPr lang="fr-FR" altLang="en-US" dirty="0" err="1" smtClean="0"/>
              <a:t>nodes</a:t>
            </a:r>
            <a:r>
              <a:rPr lang="el-GR" altLang="en-US" dirty="0" smtClean="0"/>
              <a:t>) συνδεμένους με μη γραμμικές και ασθενώς ιεραρχημένες σχέσεις</a:t>
            </a:r>
          </a:p>
          <a:p>
            <a:pPr lvl="1"/>
            <a:r>
              <a:rPr lang="el-GR" altLang="en-US" dirty="0" smtClean="0"/>
              <a:t>κόμβος: ένα σύνολο δεδομένων γύρω από ένα κοινό θέμα</a:t>
            </a:r>
          </a:p>
          <a:p>
            <a:r>
              <a:rPr lang="el-GR" altLang="en-US" dirty="0" smtClean="0"/>
              <a:t>οι κόμβοι συνδέονται μεταξύ τους με </a:t>
            </a:r>
            <a:r>
              <a:rPr lang="el-GR" altLang="en-US" b="1" dirty="0" smtClean="0"/>
              <a:t>συνδέσμους</a:t>
            </a:r>
            <a:r>
              <a:rPr lang="el-GR" altLang="en-US" dirty="0" smtClean="0"/>
              <a:t> (</a:t>
            </a:r>
            <a:r>
              <a:rPr lang="fr-FR" altLang="en-US" dirty="0" smtClean="0"/>
              <a:t>links</a:t>
            </a:r>
            <a:r>
              <a:rPr lang="el-GR" altLang="en-US" dirty="0" smtClean="0"/>
              <a:t>)</a:t>
            </a: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2E5D1D0-DBE0-41BB-893F-6972A9A21B90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08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Νέα αντίληψη για τη γραφή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1" y="1524000"/>
            <a:ext cx="7620000" cy="4495800"/>
          </a:xfrm>
        </p:spPr>
        <p:txBody>
          <a:bodyPr/>
          <a:lstStyle/>
          <a:p>
            <a:r>
              <a:rPr lang="el-GR" altLang="en-US" sz="2800" dirty="0" smtClean="0"/>
              <a:t>Το υπερκείμενο οδηγεί σε μια νέα αντίληψη  </a:t>
            </a:r>
          </a:p>
          <a:p>
            <a:r>
              <a:rPr lang="el-GR" altLang="en-US" sz="2800" dirty="0" smtClean="0"/>
              <a:t>γλωσσικής, </a:t>
            </a:r>
          </a:p>
          <a:p>
            <a:r>
              <a:rPr lang="el-GR" altLang="en-US" sz="2800" dirty="0" smtClean="0"/>
              <a:t>γραμμικής </a:t>
            </a:r>
          </a:p>
          <a:p>
            <a:r>
              <a:rPr lang="el-GR" altLang="en-US" sz="2800" dirty="0" smtClean="0"/>
              <a:t>και ηχητικής γραφής, </a:t>
            </a:r>
          </a:p>
          <a:p>
            <a:r>
              <a:rPr lang="el-GR" altLang="en-US" sz="2800" dirty="0" smtClean="0"/>
              <a:t>βασισμένης πάνω σε μια νέα σχέση ανάμεσα στη σκέψη και το χώρο, </a:t>
            </a:r>
          </a:p>
          <a:p>
            <a:r>
              <a:rPr lang="el-GR" altLang="en-US" sz="2800" dirty="0" smtClean="0"/>
              <a:t>πάνω σε ένα άλλο σύστημα επικοινωνίας </a:t>
            </a: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D96A2DC-5E0D-48A5-A5CF-A7FC89629E1A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3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Υπερκείμενο: τεχνικό </a:t>
            </a:r>
            <a:r>
              <a:rPr lang="el-GR" dirty="0"/>
              <a:t>επίπεδο</a:t>
            </a:r>
            <a:r>
              <a:rPr lang="el-GR" dirty="0" smtClean="0"/>
              <a:t>:</a:t>
            </a:r>
            <a:endParaRPr lang="el-GR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dirty="0" smtClean="0"/>
              <a:t>Ένα υπερκείμενο (και ένα </a:t>
            </a:r>
            <a:r>
              <a:rPr lang="el-GR" altLang="en-US" dirty="0" err="1" smtClean="0"/>
              <a:t>υπερμέσο</a:t>
            </a:r>
            <a:r>
              <a:rPr lang="el-GR" altLang="en-US" dirty="0" smtClean="0"/>
              <a:t>) αποτελείται από:</a:t>
            </a:r>
          </a:p>
          <a:p>
            <a:r>
              <a:rPr lang="el-GR" altLang="en-US" dirty="0" smtClean="0"/>
              <a:t>ένα σύνολο </a:t>
            </a:r>
            <a:r>
              <a:rPr lang="el-GR" altLang="en-US" b="1" dirty="0" smtClean="0"/>
              <a:t>κόμβων </a:t>
            </a:r>
            <a:r>
              <a:rPr lang="el-GR" altLang="en-US" dirty="0" smtClean="0"/>
              <a:t>(</a:t>
            </a:r>
            <a:r>
              <a:rPr lang="el-GR" altLang="en-US" dirty="0" err="1" smtClean="0"/>
              <a:t>nodes</a:t>
            </a:r>
            <a:r>
              <a:rPr lang="el-GR" altLang="en-US" dirty="0" smtClean="0"/>
              <a:t>) συνδεμένων με </a:t>
            </a:r>
            <a:r>
              <a:rPr lang="el-GR" altLang="en-US" b="1" dirty="0" smtClean="0"/>
              <a:t>συνδέσμους</a:t>
            </a:r>
            <a:r>
              <a:rPr lang="el-GR" altLang="en-US" dirty="0" smtClean="0"/>
              <a:t> (</a:t>
            </a:r>
            <a:r>
              <a:rPr lang="el-GR" altLang="en-US" dirty="0" err="1" smtClean="0"/>
              <a:t>links</a:t>
            </a:r>
            <a:r>
              <a:rPr lang="el-GR" altLang="en-US" dirty="0" smtClean="0"/>
              <a:t>)</a:t>
            </a:r>
          </a:p>
          <a:p>
            <a:pPr lvl="1"/>
            <a:r>
              <a:rPr lang="el-GR" altLang="en-US" dirty="0" smtClean="0"/>
              <a:t>οι </a:t>
            </a:r>
            <a:r>
              <a:rPr lang="el-GR" altLang="en-US" b="1" dirty="0" smtClean="0"/>
              <a:t>κόμβοι</a:t>
            </a:r>
            <a:r>
              <a:rPr lang="el-GR" altLang="en-US" dirty="0" smtClean="0"/>
              <a:t> είναι λέξεις, σελίδες, εικόνες, γραφικά, ήχοι ή άλλα υπερκείμενα</a:t>
            </a:r>
          </a:p>
          <a:p>
            <a:pPr lvl="1"/>
            <a:r>
              <a:rPr lang="el-GR" altLang="en-US" dirty="0" smtClean="0"/>
              <a:t>οι </a:t>
            </a:r>
            <a:r>
              <a:rPr lang="el-GR" altLang="en-US" b="1" dirty="0" smtClean="0"/>
              <a:t>σύνδεσμοι</a:t>
            </a:r>
            <a:r>
              <a:rPr lang="el-GR" altLang="en-US" dirty="0" smtClean="0"/>
              <a:t> είναι μέρος πληροφορίας που συνδέει δύο κόμβους ή δύο διαφορετικές πληροφορίες στον ίδιο κόμβο</a:t>
            </a: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F143C6D-1197-49CD-89B8-32CC7749C5AD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6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Υπερκείμενο: λειτουργικό επίπεδο </a:t>
            </a:r>
            <a:endParaRPr lang="el-GR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dirty="0" smtClean="0"/>
              <a:t>Ένα υπερκείμενο (ή και ένα </a:t>
            </a:r>
            <a:r>
              <a:rPr lang="el-GR" altLang="en-US" dirty="0" err="1" smtClean="0"/>
              <a:t>υπερμέσο</a:t>
            </a:r>
            <a:r>
              <a:rPr lang="el-GR" altLang="en-US" dirty="0" smtClean="0"/>
              <a:t>) είναι: </a:t>
            </a:r>
          </a:p>
          <a:p>
            <a:r>
              <a:rPr lang="el-GR" altLang="en-US" dirty="0" smtClean="0"/>
              <a:t>ένα σύστημα (σε μορφή λογισμικού) που έχει σκοπό να οργανώσει δεδομένα (κείμενα για το υπερκείμενο, διάφορα είδη δεδομένων για το </a:t>
            </a:r>
            <a:r>
              <a:rPr lang="el-GR" altLang="en-US" dirty="0" err="1" smtClean="0"/>
              <a:t>υπερμέσο</a:t>
            </a:r>
            <a:r>
              <a:rPr lang="el-GR" altLang="en-US" dirty="0" smtClean="0"/>
              <a:t>) με στόχο την πρόσκτηση πληροφοριών και την επικοινωνία</a:t>
            </a: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34A34C9-8899-4008-A39D-693E003CEA1D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66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Λειτουργικές ιδιαιτερότητες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0075" cy="4224338"/>
          </a:xfrm>
        </p:spPr>
        <p:txBody>
          <a:bodyPr/>
          <a:lstStyle/>
          <a:p>
            <a:pPr lvl="1"/>
            <a:r>
              <a:rPr lang="el-GR" altLang="en-US" dirty="0" smtClean="0"/>
              <a:t>λειτουργικά το υπερκείμενο είναι ένα είδος λογισμικού</a:t>
            </a:r>
          </a:p>
          <a:p>
            <a:pPr lvl="1"/>
            <a:r>
              <a:rPr lang="el-GR" altLang="en-US" dirty="0" smtClean="0"/>
              <a:t>που επιτρέπει την πρόσκτηση πληροφοριών και την επικοινωνία μεταξύ ανθρώπου και </a:t>
            </a:r>
          </a:p>
          <a:p>
            <a:pPr lvl="1"/>
            <a:r>
              <a:rPr lang="el-GR" altLang="en-US" dirty="0" smtClean="0"/>
              <a:t>μηχανής απευθείας στο </a:t>
            </a:r>
            <a:r>
              <a:rPr lang="el-GR" altLang="en-US" b="1" dirty="0" err="1" smtClean="0"/>
              <a:t>μικρο</a:t>
            </a:r>
            <a:r>
              <a:rPr lang="el-GR" altLang="en-US" b="1" dirty="0" smtClean="0"/>
              <a:t>-γνωστικό επίπεδο της αντίληψης των ιδεών</a:t>
            </a:r>
            <a:r>
              <a:rPr lang="el-GR" altLang="en-US" dirty="0" smtClean="0"/>
              <a:t> </a:t>
            </a:r>
          </a:p>
          <a:p>
            <a:pPr lvl="1"/>
            <a:r>
              <a:rPr lang="el-GR" altLang="en-US" dirty="0" smtClean="0"/>
              <a:t>και όχι πλέον στο </a:t>
            </a:r>
            <a:r>
              <a:rPr lang="el-GR" altLang="en-US" b="1" dirty="0" err="1" smtClean="0"/>
              <a:t>μικρο</a:t>
            </a:r>
            <a:r>
              <a:rPr lang="el-GR" altLang="en-US" b="1" dirty="0" smtClean="0"/>
              <a:t>-επίπεδο των λέξεων, της γλώσσας και της σύνταξης</a:t>
            </a:r>
            <a:r>
              <a:rPr lang="el-GR" altLang="en-US" dirty="0" smtClean="0"/>
              <a:t> </a:t>
            </a:r>
          </a:p>
          <a:p>
            <a:pPr lvl="1"/>
            <a:endParaRPr lang="el-GR" altLang="en-US" dirty="0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AD9919A-7F05-44A7-A816-35F62D544085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07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Είδη </a:t>
            </a:r>
            <a:r>
              <a:rPr lang="el-GR" dirty="0"/>
              <a:t>συνδεσμολογιών </a:t>
            </a:r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077200" cy="2209800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l-GR" altLang="en-US" dirty="0" smtClean="0"/>
              <a:t>Οι πληροφορίες συνδέονται μεταξύ τους με συνδέσμους</a:t>
            </a:r>
          </a:p>
          <a:p>
            <a:pPr lvl="2"/>
            <a:r>
              <a:rPr lang="el-GR" altLang="en-US" dirty="0" smtClean="0"/>
              <a:t>σημείο σε σημείο, </a:t>
            </a:r>
          </a:p>
          <a:p>
            <a:pPr lvl="2"/>
            <a:r>
              <a:rPr lang="el-GR" altLang="en-US" dirty="0" smtClean="0"/>
              <a:t>σημείο σε κόμβο, </a:t>
            </a:r>
          </a:p>
          <a:p>
            <a:pPr lvl="2"/>
            <a:r>
              <a:rPr lang="el-GR" altLang="en-US" dirty="0" smtClean="0"/>
              <a:t>κόμβος σε σημείο, </a:t>
            </a:r>
          </a:p>
          <a:p>
            <a:pPr lvl="2"/>
            <a:r>
              <a:rPr lang="el-GR" altLang="en-US" dirty="0" smtClean="0"/>
              <a:t>κόμβος σε κόμβο</a:t>
            </a:r>
          </a:p>
        </p:txBody>
      </p:sp>
      <p:sp>
        <p:nvSpPr>
          <p:cNvPr id="7475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6F93EEE-DD8B-4FFF-9073-A5ADF547251A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4105275"/>
            <a:ext cx="77724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7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1" y="142875"/>
            <a:ext cx="855345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4000" dirty="0" smtClean="0"/>
              <a:t>Ορισμός υπερκειμένου – υπερμέσου</a:t>
            </a:r>
            <a:endParaRPr lang="el-GR" sz="4000" dirty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00188"/>
            <a:ext cx="8485188" cy="4800600"/>
          </a:xfrm>
        </p:spPr>
        <p:txBody>
          <a:bodyPr/>
          <a:lstStyle/>
          <a:p>
            <a:pPr lvl="1"/>
            <a:r>
              <a:rPr lang="el-GR" altLang="en-US" dirty="0" smtClean="0"/>
              <a:t>Υλικό από κείμενα (όταν πρόκειται για </a:t>
            </a:r>
            <a:r>
              <a:rPr lang="el-GR" altLang="en-US" b="1" dirty="0" smtClean="0"/>
              <a:t>υπερκείμενο</a:t>
            </a:r>
            <a:r>
              <a:rPr lang="el-GR" altLang="en-US" dirty="0" smtClean="0"/>
              <a:t>) </a:t>
            </a:r>
          </a:p>
          <a:p>
            <a:pPr lvl="1"/>
            <a:r>
              <a:rPr lang="el-GR" altLang="en-US" dirty="0" smtClean="0"/>
              <a:t>Υλικό από κείμενα, εικόνες, γραφικά, </a:t>
            </a:r>
            <a:r>
              <a:rPr lang="el-GR" altLang="en-US" dirty="0" err="1" smtClean="0"/>
              <a:t>video</a:t>
            </a:r>
            <a:r>
              <a:rPr lang="el-GR" altLang="en-US" dirty="0" smtClean="0"/>
              <a:t>, κινούμενες εικόνες (</a:t>
            </a:r>
            <a:r>
              <a:rPr lang="el-GR" altLang="en-US" dirty="0" err="1" smtClean="0"/>
              <a:t>animation</a:t>
            </a:r>
            <a:r>
              <a:rPr lang="el-GR" altLang="en-US" dirty="0" smtClean="0"/>
              <a:t>), βίντεο (όταν πρόκειται για </a:t>
            </a:r>
            <a:r>
              <a:rPr lang="el-GR" altLang="en-US" b="1" dirty="0" err="1" smtClean="0"/>
              <a:t>υπερμέσο</a:t>
            </a:r>
            <a:r>
              <a:rPr lang="el-GR" altLang="en-US" dirty="0" smtClean="0"/>
              <a:t>), </a:t>
            </a:r>
          </a:p>
          <a:p>
            <a:pPr lvl="2"/>
            <a:r>
              <a:rPr lang="el-GR" altLang="en-US" dirty="0" smtClean="0"/>
              <a:t>που βρίσκονται σε ψηφιακή μορφή και συνδέονται έτσι ώστε θα ήταν αδύνατο να παρουσιαστούν από ένα συμβατικό βιβλίο </a:t>
            </a:r>
          </a:p>
          <a:p>
            <a:pPr lvl="1"/>
            <a:r>
              <a:rPr lang="el-GR" altLang="en-US" dirty="0" smtClean="0"/>
              <a:t>Συνήθως σήμερα όλες οι </a:t>
            </a:r>
            <a:r>
              <a:rPr lang="el-GR" altLang="en-US" dirty="0" err="1" smtClean="0"/>
              <a:t>υπερκειμενικές</a:t>
            </a:r>
            <a:r>
              <a:rPr lang="el-GR" altLang="en-US" dirty="0" smtClean="0"/>
              <a:t> εφαρμογές είναι </a:t>
            </a:r>
            <a:r>
              <a:rPr lang="el-GR" altLang="en-US" dirty="0" err="1" smtClean="0"/>
              <a:t>υπερμέσα</a:t>
            </a:r>
            <a:r>
              <a:rPr lang="el-GR" altLang="en-US" dirty="0" smtClean="0"/>
              <a:t>  </a:t>
            </a:r>
            <a:r>
              <a:rPr lang="el-GR" altLang="en-US" sz="2400" dirty="0" smtClean="0"/>
              <a:t>(περιέχουν δηλαδή διάφορες μορφές πληροφορίας)</a:t>
            </a:r>
            <a:endParaRPr lang="el-GR" altLang="en-US" dirty="0" smtClean="0"/>
          </a:p>
          <a:p>
            <a:pPr lvl="1"/>
            <a:endParaRPr lang="el-GR" altLang="en-US" dirty="0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C9762BF-6A7B-42FA-8DF8-57153BD459F4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58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Αρχιτεκτονική δομή </a:t>
            </a:r>
            <a:r>
              <a:rPr lang="el-GR" dirty="0" err="1" smtClean="0"/>
              <a:t>υπερμέσου</a:t>
            </a:r>
            <a:endParaRPr lang="el-GR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248650" cy="4800600"/>
          </a:xfrm>
        </p:spPr>
        <p:txBody>
          <a:bodyPr/>
          <a:lstStyle/>
          <a:p>
            <a:r>
              <a:rPr lang="el-GR" altLang="en-US" sz="2800" dirty="0" smtClean="0"/>
              <a:t>μη γραμμική, μη σειριακή</a:t>
            </a:r>
          </a:p>
          <a:p>
            <a:r>
              <a:rPr lang="el-GR" altLang="en-US" sz="2800" dirty="0" smtClean="0"/>
              <a:t>Διάσπαρτο σύνολο πληροφοριών, χωρίς χωροταξική σύνδεση</a:t>
            </a:r>
          </a:p>
          <a:p>
            <a:r>
              <a:rPr lang="el-GR" altLang="en-US" sz="2800" dirty="0" smtClean="0"/>
              <a:t>Αλληλουχία που στηρίζεται στην σημασία</a:t>
            </a:r>
          </a:p>
          <a:p>
            <a:r>
              <a:rPr lang="el-GR" altLang="en-US" sz="2800" dirty="0" smtClean="0"/>
              <a:t>Οι πληροφορίες συνδέονται μεταξύ τους με βάση το νόημα και τη σημασία </a:t>
            </a:r>
          </a:p>
          <a:p>
            <a:pPr lvl="1"/>
            <a:r>
              <a:rPr lang="el-GR" altLang="en-US" sz="2400" dirty="0" smtClean="0"/>
              <a:t>Αντιπαράδειγμα: τα λήμματα μιας κοινής εγκυκλοπαίδειας καταχωρούνται με αλφαβητική σειρά  (στο τέλος όμως του λήμματος υπάρχει κατάλογος με συναφή λήμματα)</a:t>
            </a:r>
          </a:p>
          <a:p>
            <a:pPr>
              <a:buFont typeface="Wingdings 2" panose="05020102010507070707" pitchFamily="18" charset="2"/>
              <a:buNone/>
            </a:pPr>
            <a:endParaRPr lang="el-GR" altLang="en-US" sz="2800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F7BB154-D8B2-4E5B-BDE6-D0DC2E3585A7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44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313"/>
            <a:ext cx="8399463" cy="1143000"/>
          </a:xfrm>
        </p:spPr>
        <p:txBody>
          <a:bodyPr/>
          <a:lstStyle/>
          <a:p>
            <a:pPr>
              <a:defRPr/>
            </a:pPr>
            <a:r>
              <a:rPr lang="el-GR" dirty="0" smtClean="0"/>
              <a:t>Υπερκείμενο</a:t>
            </a:r>
            <a:endParaRPr lang="el-GR" dirty="0"/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577F3AC-0615-496A-B5C9-BAE19ED5D88B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  <p:pic>
        <p:nvPicPr>
          <p:cNvPr id="8090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52600"/>
            <a:ext cx="63373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2" name="TextBox 5"/>
          <p:cNvSpPr txBox="1">
            <a:spLocks noChangeArrowheads="1"/>
          </p:cNvSpPr>
          <p:nvPr/>
        </p:nvSpPr>
        <p:spPr bwMode="auto">
          <a:xfrm>
            <a:off x="457201" y="1152432"/>
            <a:ext cx="8686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285750" indent="-285750">
              <a:spcBef>
                <a:spcPct val="0"/>
              </a:spcBef>
              <a:buClrTx/>
              <a:buSzTx/>
            </a:pPr>
            <a:r>
              <a:rPr lang="el-GR" altLang="en-US" sz="2400" b="1" dirty="0">
                <a:latin typeface="+mn-lt"/>
              </a:rPr>
              <a:t>Δομή δικτύου</a:t>
            </a:r>
            <a:r>
              <a:rPr lang="el-GR" altLang="en-US" sz="2400" dirty="0">
                <a:latin typeface="+mn-lt"/>
              </a:rPr>
              <a:t>: κείμενα συνδεμένα μεταξύ τους με βάση τη σημασία τους</a:t>
            </a:r>
            <a:endParaRPr lang="en-GB" alt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634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 bwMode="gray"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954" y="4648200"/>
            <a:ext cx="1302442" cy="50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0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Παράδειγμα: </a:t>
            </a:r>
            <a:r>
              <a:rPr lang="en-US" dirty="0" smtClean="0"/>
              <a:t>Wikipedia </a:t>
            </a:r>
            <a:endParaRPr lang="el-GR" dirty="0"/>
          </a:p>
        </p:txBody>
      </p:sp>
      <p:sp>
        <p:nvSpPr>
          <p:cNvPr id="93187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l-GR" dirty="0" smtClean="0">
                <a:hlinkClick r:id="rId2" tooltip="WIKIPEDIA- Ορισμός Υπερμέσου"/>
              </a:rPr>
              <a:t>http://el.wikipedia.org/wiki</a:t>
            </a:r>
            <a:r>
              <a:rPr lang="el-GR" altLang="el-GR" dirty="0" smtClean="0">
                <a:hlinkClick r:id="rId2" tooltip="WIKIPEDIA- Ορισμός Υπερμέσου"/>
              </a:rPr>
              <a:t>/</a:t>
            </a:r>
            <a:r>
              <a:rPr lang="el-GR" altLang="el-GR" dirty="0" err="1" smtClean="0">
                <a:hlinkClick r:id="rId2" tooltip="WIKIPEDIA- Ορισμός Υπερμέσου"/>
              </a:rPr>
              <a:t>Υπερμέσο</a:t>
            </a:r>
            <a:endParaRPr lang="el-GR" altLang="el-GR" dirty="0" smtClean="0"/>
          </a:p>
          <a:p>
            <a:r>
              <a:rPr lang="el-GR" altLang="el-GR" sz="2800" dirty="0" smtClean="0"/>
              <a:t>Πληροφορίες, σύνδεσμοι, παρουσίαση </a:t>
            </a:r>
          </a:p>
        </p:txBody>
      </p:sp>
      <p:sp>
        <p:nvSpPr>
          <p:cNvPr id="93189" name="Θέση αριθμού διαφάνειας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E9B3D9E-8930-4BBB-97D2-F006FD0E7017}" type="slidenum">
              <a:rPr lang="en-US" altLang="el-GR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20</a:t>
            </a:fld>
            <a:endParaRPr lang="en-US" altLang="el-GR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  <p:pic>
        <p:nvPicPr>
          <p:cNvPr id="93190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2" y="2971800"/>
            <a:ext cx="7297738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016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Τύποι χρήσης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477250" cy="4800600"/>
          </a:xfrm>
        </p:spPr>
        <p:txBody>
          <a:bodyPr/>
          <a:lstStyle/>
          <a:p>
            <a:pPr lvl="1"/>
            <a:r>
              <a:rPr lang="el-GR" altLang="en-US" dirty="0" smtClean="0"/>
              <a:t>η πλειοψηφία των συστημάτων </a:t>
            </a:r>
            <a:r>
              <a:rPr lang="el-GR" altLang="en-US" b="1" dirty="0" err="1" smtClean="0"/>
              <a:t>υπερμέσων</a:t>
            </a:r>
            <a:r>
              <a:rPr lang="el-GR" altLang="en-US" b="1" dirty="0" smtClean="0"/>
              <a:t> </a:t>
            </a:r>
            <a:r>
              <a:rPr lang="el-GR" altLang="en-US" dirty="0" smtClean="0"/>
              <a:t>εμπεριέχουν τουλάχιστον δύο διαφορετικούς τύπους χρήσης: </a:t>
            </a:r>
          </a:p>
          <a:p>
            <a:pPr lvl="2"/>
            <a:r>
              <a:rPr lang="el-GR" altLang="en-US" dirty="0" smtClean="0"/>
              <a:t>τον τύπο “</a:t>
            </a:r>
            <a:r>
              <a:rPr lang="el-GR" altLang="en-US" b="1" dirty="0" smtClean="0"/>
              <a:t>συγγραφέα</a:t>
            </a:r>
            <a:r>
              <a:rPr lang="el-GR" altLang="en-US" dirty="0" smtClean="0"/>
              <a:t>” (</a:t>
            </a:r>
            <a:r>
              <a:rPr lang="el-GR" altLang="en-US" dirty="0" err="1" smtClean="0"/>
              <a:t>author</a:t>
            </a:r>
            <a:r>
              <a:rPr lang="el-GR" altLang="en-US" dirty="0" smtClean="0"/>
              <a:t>): αυτός που δημιουργεί το </a:t>
            </a:r>
            <a:r>
              <a:rPr lang="el-GR" altLang="en-US" dirty="0" err="1" smtClean="0"/>
              <a:t>υπερμέσο</a:t>
            </a:r>
            <a:endParaRPr lang="el-GR" altLang="en-US" dirty="0" smtClean="0"/>
          </a:p>
          <a:p>
            <a:pPr lvl="2"/>
            <a:r>
              <a:rPr lang="el-GR" altLang="en-US" dirty="0" smtClean="0"/>
              <a:t>τον τύπο “</a:t>
            </a:r>
            <a:r>
              <a:rPr lang="el-GR" altLang="en-US" b="1" dirty="0" smtClean="0"/>
              <a:t>τελικού χρήστη</a:t>
            </a:r>
            <a:r>
              <a:rPr lang="el-GR" altLang="en-US" dirty="0" smtClean="0"/>
              <a:t>” μέσα στον οποίο δεν υπάρχει παρά μόνο μια δυνατότητα, εκείνη της πλοήγησης: αυτός που χρησιμοποιεί το </a:t>
            </a:r>
            <a:r>
              <a:rPr lang="el-GR" altLang="en-US" dirty="0" err="1" smtClean="0"/>
              <a:t>υπερμέσο</a:t>
            </a:r>
            <a:endParaRPr lang="el-GR" altLang="en-US" dirty="0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D3B577C-2061-467E-8FF8-E419566A76BF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76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Χαρακτηριστικά υπερμέσων</a:t>
            </a:r>
            <a:endParaRPr lang="en-US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067675" cy="4367213"/>
          </a:xfrm>
        </p:spPr>
        <p:txBody>
          <a:bodyPr/>
          <a:lstStyle/>
          <a:p>
            <a:pPr marL="457200" lvl="1" indent="0">
              <a:buNone/>
            </a:pPr>
            <a:r>
              <a:rPr lang="el-GR" altLang="en-US" b="1" dirty="0"/>
              <a:t>Τ</a:t>
            </a:r>
            <a:r>
              <a:rPr lang="el-GR" altLang="en-US" b="1" dirty="0" smtClean="0"/>
              <a:t>έσσερα κύρια συστατικά</a:t>
            </a:r>
            <a:r>
              <a:rPr lang="el-GR" altLang="en-US" dirty="0" smtClean="0"/>
              <a:t>: </a:t>
            </a:r>
          </a:p>
          <a:p>
            <a:pPr lvl="1"/>
            <a:r>
              <a:rPr lang="el-GR" altLang="en-US" b="1" dirty="0" smtClean="0"/>
              <a:t>Πληροφορίες </a:t>
            </a:r>
            <a:r>
              <a:rPr lang="el-GR" altLang="en-US" dirty="0" smtClean="0"/>
              <a:t>(σε διάφορες μορφές), </a:t>
            </a:r>
          </a:p>
          <a:p>
            <a:pPr lvl="1"/>
            <a:r>
              <a:rPr lang="el-GR" altLang="en-US" b="1" dirty="0" smtClean="0"/>
              <a:t>Αφαίρεση: οργάνωση πληροφορίας</a:t>
            </a:r>
            <a:r>
              <a:rPr lang="el-GR" altLang="en-US" dirty="0" smtClean="0"/>
              <a:t> (καθορισμός της δομής για τη συσχέτιση των επιμέρους στοιχείων), </a:t>
            </a:r>
          </a:p>
          <a:p>
            <a:pPr lvl="1"/>
            <a:r>
              <a:rPr lang="el-GR" altLang="en-US" b="1" dirty="0" smtClean="0"/>
              <a:t>Κόμβοι</a:t>
            </a:r>
            <a:r>
              <a:rPr lang="el-GR" altLang="en-US" dirty="0" smtClean="0"/>
              <a:t> (την πηγή ή τον προορισμό ενός συνδέσμου), </a:t>
            </a:r>
          </a:p>
          <a:p>
            <a:pPr lvl="1"/>
            <a:r>
              <a:rPr lang="el-GR" altLang="en-US" b="1" dirty="0" smtClean="0"/>
              <a:t>Σύνδεσμοι</a:t>
            </a:r>
            <a:r>
              <a:rPr lang="el-GR" altLang="en-US" dirty="0" smtClean="0"/>
              <a:t> (συνδέσεις μεταξύ των κόμβων).</a:t>
            </a:r>
          </a:p>
          <a:p>
            <a:pPr lvl="1"/>
            <a:endParaRPr lang="el-GR" altLang="en-US" b="1" dirty="0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D36F1B1-5943-4057-BA12-6818D961E320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30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026"/>
          <p:cNvSpPr>
            <a:spLocks noGrp="1" noChangeArrowheads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l-GR" altLang="en-US" b="1" smtClean="0">
                <a:effectLst/>
              </a:rPr>
              <a:t>Σπουδαιότητα συνδέσμων</a:t>
            </a:r>
            <a:r>
              <a:rPr lang="el-GR" altLang="en-US" smtClean="0">
                <a:effectLst/>
              </a:rPr>
              <a:t>:</a:t>
            </a:r>
          </a:p>
        </p:txBody>
      </p:sp>
      <p:sp>
        <p:nvSpPr>
          <p:cNvPr id="9728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62000" y="1567905"/>
            <a:ext cx="7907740" cy="4525963"/>
          </a:xfrm>
        </p:spPr>
        <p:txBody>
          <a:bodyPr/>
          <a:lstStyle/>
          <a:p>
            <a:r>
              <a:rPr lang="el-GR" altLang="en-US" sz="2800" dirty="0" smtClean="0"/>
              <a:t>συλλογή πληροφοριών (συνήθως με μορφή κειμένου) σχετικά με ένα συγκεκριμένο θέμα, </a:t>
            </a:r>
          </a:p>
          <a:p>
            <a:r>
              <a:rPr lang="el-GR" altLang="en-US" sz="2800" dirty="0" smtClean="0"/>
              <a:t>που περιλαμβάνει υπογραμμισμένες λέξεις ή σύμβολα που μπορεί να επιλέξει ο χρήστης κατά βούληση</a:t>
            </a:r>
          </a:p>
          <a:p>
            <a:r>
              <a:rPr lang="el-GR" altLang="en-US" sz="2800" dirty="0" err="1" smtClean="0"/>
              <a:t>Mε</a:t>
            </a:r>
            <a:r>
              <a:rPr lang="el-GR" altLang="en-US" sz="2800" dirty="0" smtClean="0"/>
              <a:t> την ενεργοποίησή τους οδηγούν τον χρήστη σε πρόσθετες πληροφορίες (ορισμοί, διευκρινίσεις, σχετικό υλικό)</a:t>
            </a: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222E527-5267-413C-999C-0E8E7E8A2663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17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Η ανάδυση της σημασίας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417638"/>
            <a:ext cx="8001000" cy="4411662"/>
          </a:xfrm>
        </p:spPr>
        <p:txBody>
          <a:bodyPr/>
          <a:lstStyle/>
          <a:p>
            <a:pPr lvl="1"/>
            <a:r>
              <a:rPr lang="el-GR" altLang="en-US" sz="3200" dirty="0" smtClean="0"/>
              <a:t>Σύστημα </a:t>
            </a:r>
            <a:r>
              <a:rPr lang="el-GR" altLang="en-US" sz="3200" dirty="0" err="1" smtClean="0"/>
              <a:t>υπερμέσων</a:t>
            </a:r>
            <a:r>
              <a:rPr lang="el-GR" altLang="en-US" sz="3200" dirty="0" smtClean="0"/>
              <a:t> </a:t>
            </a:r>
          </a:p>
          <a:p>
            <a:pPr lvl="2"/>
            <a:r>
              <a:rPr lang="el-GR" altLang="en-US" sz="2800" dirty="0" smtClean="0"/>
              <a:t>Σημασιολογικός, εννοιολογικός προσανατολισμός του συστήματος </a:t>
            </a:r>
          </a:p>
          <a:p>
            <a:pPr lvl="2"/>
            <a:r>
              <a:rPr lang="el-GR" altLang="en-US" sz="2800" dirty="0" smtClean="0"/>
              <a:t>Κείμενο με </a:t>
            </a:r>
            <a:r>
              <a:rPr lang="el-GR" altLang="en-US" sz="2800" b="1" dirty="0" smtClean="0"/>
              <a:t>μη γραμμική οργάνωση</a:t>
            </a:r>
            <a:r>
              <a:rPr lang="el-GR" altLang="en-US" sz="2800" dirty="0" smtClean="0"/>
              <a:t>, που επιτρέπει στο χρήστη να ακολουθεί δρόμους ανάγνωσης που βασίζονται στους δικούς του </a:t>
            </a:r>
            <a:r>
              <a:rPr lang="el-GR" altLang="en-US" sz="2800" dirty="0" err="1" smtClean="0"/>
              <a:t>συσχετιζόμενους</a:t>
            </a:r>
            <a:r>
              <a:rPr lang="el-GR" altLang="en-US" sz="2800" dirty="0" smtClean="0"/>
              <a:t> συνδέσμους </a:t>
            </a: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48CF469-D87D-4FD6-AD03-048817CAF094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28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/>
              <a:t>Οργάνωση πληροφορίας στα </a:t>
            </a:r>
            <a:r>
              <a:rPr lang="el-GR" dirty="0" err="1"/>
              <a:t>υπερμέσα</a:t>
            </a:r>
            <a:r>
              <a:rPr lang="el-GR" dirty="0"/>
              <a:t> 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l-GR" altLang="en-US" sz="3200" b="1" dirty="0" err="1" smtClean="0"/>
              <a:t>Υπερμέσο</a:t>
            </a:r>
            <a:r>
              <a:rPr lang="el-GR" altLang="en-US" sz="3200" dirty="0" smtClean="0"/>
              <a:t>:</a:t>
            </a:r>
          </a:p>
          <a:p>
            <a:pPr lvl="2"/>
            <a:r>
              <a:rPr lang="el-GR" altLang="el-GR" sz="2800" dirty="0" smtClean="0"/>
              <a:t>Μορφή οργάνωσης πληροφοριακού συστήματος για την αναπαράσταση και διαχείριση πληροφοριών σε ένα δίκτυο κόμβων συνδεδεμένων μεταξύ τους </a:t>
            </a:r>
            <a:endParaRPr lang="el-GR" altLang="el-GR" sz="2800" dirty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E9B6F68-CAB3-4138-A64D-55020B862A98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82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Πλοήγηση </a:t>
            </a:r>
            <a:r>
              <a:rPr lang="el-GR" dirty="0"/>
              <a:t>(</a:t>
            </a:r>
            <a:r>
              <a:rPr lang="fr-FR" dirty="0"/>
              <a:t>n</a:t>
            </a:r>
            <a:r>
              <a:rPr lang="el-GR" dirty="0" err="1"/>
              <a:t>avigation</a:t>
            </a:r>
            <a:r>
              <a:rPr lang="el-GR" dirty="0"/>
              <a:t>)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b="1" dirty="0" smtClean="0"/>
              <a:t>Πλοήγηση: </a:t>
            </a:r>
            <a:r>
              <a:rPr lang="el-GR" altLang="en-US" dirty="0" smtClean="0"/>
              <a:t>η κατεξοχήν πρακτική χρήσης ενός </a:t>
            </a:r>
            <a:r>
              <a:rPr lang="el-GR" altLang="en-US" dirty="0" err="1" smtClean="0"/>
              <a:t>υπερμέσου</a:t>
            </a:r>
            <a:endParaRPr lang="el-GR" altLang="en-US" dirty="0" smtClean="0"/>
          </a:p>
          <a:p>
            <a:r>
              <a:rPr lang="el-GR" altLang="en-US" dirty="0" smtClean="0"/>
              <a:t>Κύρια έννοια στη χρήση </a:t>
            </a:r>
            <a:r>
              <a:rPr lang="el-GR" altLang="en-US" dirty="0" err="1" smtClean="0"/>
              <a:t>υπερμέσων</a:t>
            </a:r>
            <a:endParaRPr lang="el-GR" altLang="en-US" dirty="0" smtClean="0"/>
          </a:p>
          <a:p>
            <a:pPr lvl="1"/>
            <a:r>
              <a:rPr lang="el-GR" altLang="en-US" dirty="0" smtClean="0"/>
              <a:t>o χρήστης καλείται να εξερευνήσει, να ξεφυλλίσει (</a:t>
            </a:r>
            <a:r>
              <a:rPr lang="el-GR" altLang="en-US" dirty="0" err="1" smtClean="0"/>
              <a:t>browsing</a:t>
            </a:r>
            <a:r>
              <a:rPr lang="el-GR" altLang="en-US" dirty="0" smtClean="0"/>
              <a:t>), να </a:t>
            </a:r>
            <a:r>
              <a:rPr lang="el-GR" altLang="en-US" dirty="0" err="1" smtClean="0"/>
              <a:t>πλοηγηθεί</a:t>
            </a:r>
            <a:r>
              <a:rPr lang="el-GR" altLang="en-US" dirty="0" smtClean="0"/>
              <a:t> μέσα στις </a:t>
            </a:r>
            <a:r>
              <a:rPr lang="el-GR" altLang="en-US" b="1" dirty="0" smtClean="0"/>
              <a:t>προτεινόμενες από το μέσο</a:t>
            </a:r>
            <a:r>
              <a:rPr lang="el-GR" altLang="en-US" dirty="0" smtClean="0"/>
              <a:t> πληροφορίες από διάφορα σημεία πρόσβασης με ελεύθερη επιλογή του</a:t>
            </a: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EA900-982C-468B-9172-AE36E961AB3D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74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Αρχές πλοήγησης (1)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114800"/>
          </a:xfrm>
        </p:spPr>
        <p:txBody>
          <a:bodyPr/>
          <a:lstStyle/>
          <a:p>
            <a:pPr lvl="1"/>
            <a:r>
              <a:rPr lang="el-GR" altLang="en-US" dirty="0" smtClean="0"/>
              <a:t>οι </a:t>
            </a:r>
            <a:r>
              <a:rPr lang="el-GR" altLang="en-US" b="1" dirty="0" smtClean="0"/>
              <a:t>σύνδεσμοι</a:t>
            </a:r>
            <a:r>
              <a:rPr lang="el-GR" altLang="en-US" dirty="0" smtClean="0"/>
              <a:t> ενώνουν τις κορυφές επιτρέπουν στο χρήστη να “μεταβεί” σε κάποιο άλλο σημείο του συστήματος ανάλογα με τα ενδιαφέροντά του</a:t>
            </a:r>
          </a:p>
          <a:p>
            <a:pPr lvl="1"/>
            <a:r>
              <a:rPr lang="el-GR" altLang="en-US" dirty="0" smtClean="0"/>
              <a:t>κάθε αλληλεπίδραση του χρήστη με το σύστημα στηρίζεται πάνω στο </a:t>
            </a:r>
            <a:r>
              <a:rPr lang="el-GR" altLang="en-US" b="1" dirty="0" smtClean="0"/>
              <a:t>περιεχόμενο</a:t>
            </a:r>
            <a:r>
              <a:rPr lang="el-GR" altLang="en-US" dirty="0" smtClean="0"/>
              <a:t> των κόμβων (κείμενο, ήχος, εικόνα κλπ.)</a:t>
            </a: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84AE7A7-D1A1-4225-80A8-A0BFF880E151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51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Αρχές πλοήγησης (2)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l-GR" altLang="en-US" sz="3200" dirty="0" smtClean="0"/>
              <a:t>ο χρήστης συμβουλεύεται αυτό το περιεχόμενο και έχει τη δυνατότητα να </a:t>
            </a:r>
            <a:r>
              <a:rPr lang="el-GR" altLang="en-US" sz="3200" dirty="0" err="1" smtClean="0"/>
              <a:t>πλοηγηθεί</a:t>
            </a:r>
            <a:r>
              <a:rPr lang="el-GR" altLang="en-US" sz="3200" dirty="0" smtClean="0"/>
              <a:t> ώστε να μεταβεί κάπου αλλού</a:t>
            </a:r>
          </a:p>
          <a:p>
            <a:pPr lvl="1"/>
            <a:r>
              <a:rPr lang="el-GR" altLang="en-US" sz="3200" dirty="0" smtClean="0"/>
              <a:t>η πλοήγηση έγκειται στον ίδιο το χρήστη αλλά δεν πραγματοποιείται παρά μόνο σε συνάρτηση με τις προτάσεις προορισμού που του παρέχει το υπερκείμενο</a:t>
            </a:r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4C36A75-A40F-4DFF-BD6E-293E84779D40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11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 smtClean="0"/>
              <a:t>Πλεονεκτήματα της πλοήγησης</a:t>
            </a:r>
            <a:endParaRPr lang="el-GR" dirty="0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1" y="1714500"/>
            <a:ext cx="8324850" cy="4533900"/>
          </a:xfrm>
        </p:spPr>
        <p:txBody>
          <a:bodyPr/>
          <a:lstStyle/>
          <a:p>
            <a:pPr marL="971550" lvl="1" indent="-514350">
              <a:buFont typeface="+mj-lt"/>
              <a:buAutoNum type="alphaUcPeriod"/>
            </a:pPr>
            <a:r>
              <a:rPr lang="el-GR" altLang="en-US" sz="3200" b="1" dirty="0" smtClean="0"/>
              <a:t>ευκολία χρησιμοποίησης και σύλληψης: </a:t>
            </a:r>
            <a:endParaRPr lang="el-GR" altLang="en-US" sz="3200" b="1" dirty="0"/>
          </a:p>
          <a:p>
            <a:pPr lvl="2"/>
            <a:r>
              <a:rPr lang="el-GR" altLang="en-US" sz="2800" dirty="0" smtClean="0"/>
              <a:t>ο χρήστης δεν χρειάζεται να μάθει μια γλώσσα αλληλεπίδρασης με το σύστημα, για να το χρησιμοποιήσει</a:t>
            </a:r>
          </a:p>
          <a:p>
            <a:pPr marL="971550" lvl="1" indent="-514350">
              <a:buFont typeface="+mj-lt"/>
              <a:buAutoNum type="alphaUcPeriod"/>
            </a:pPr>
            <a:r>
              <a:rPr lang="el-GR" altLang="en-US" sz="3200" b="1" dirty="0" smtClean="0"/>
              <a:t>σχετική </a:t>
            </a:r>
            <a:r>
              <a:rPr lang="el-GR" altLang="en-US" sz="3200" b="1" dirty="0"/>
              <a:t>ελευθερία επιλογής: </a:t>
            </a:r>
          </a:p>
          <a:p>
            <a:pPr lvl="2"/>
            <a:r>
              <a:rPr lang="el-GR" altLang="en-US" sz="2800" dirty="0"/>
              <a:t>σε κάθε στάδιο χρήσης το υποκείμενο πραγματοποιεί την επιλογή του επόμενου κόμβου για εξερεύνηση</a:t>
            </a: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6612CAC-9367-4AF9-B438-D0AEE86D28B5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67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Πατρών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0952" y="5163312"/>
            <a:ext cx="6480048" cy="1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484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1749" y="26815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l-GR" dirty="0"/>
              <a:t>Πως γίνεται η πλοήγηση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417638"/>
            <a:ext cx="8001000" cy="4678362"/>
          </a:xfrm>
        </p:spPr>
        <p:txBody>
          <a:bodyPr>
            <a:noAutofit/>
          </a:bodyPr>
          <a:lstStyle/>
          <a:p>
            <a:pPr lvl="1"/>
            <a:r>
              <a:rPr lang="el-GR" altLang="en-US" dirty="0" smtClean="0"/>
              <a:t>η Πλοήγηση μπορεί να είναι :</a:t>
            </a:r>
          </a:p>
          <a:p>
            <a:pPr lvl="2"/>
            <a:r>
              <a:rPr lang="el-GR" altLang="en-US" sz="2800" dirty="0" smtClean="0"/>
              <a:t>“</a:t>
            </a:r>
            <a:r>
              <a:rPr lang="el-GR" altLang="en-US" sz="2800" b="1" dirty="0" smtClean="0"/>
              <a:t>σημαντική</a:t>
            </a:r>
            <a:r>
              <a:rPr lang="el-GR" altLang="en-US" sz="2800" dirty="0" smtClean="0"/>
              <a:t>”, συναρτήσει της σημασίας του κόμβου</a:t>
            </a:r>
          </a:p>
          <a:p>
            <a:pPr lvl="2"/>
            <a:r>
              <a:rPr lang="el-GR" altLang="en-US" sz="2800" dirty="0" smtClean="0"/>
              <a:t>“</a:t>
            </a:r>
            <a:r>
              <a:rPr lang="el-GR" altLang="en-US" sz="2800" b="1" dirty="0" smtClean="0"/>
              <a:t>συντακτική</a:t>
            </a:r>
            <a:r>
              <a:rPr lang="el-GR" altLang="en-US" sz="2800" dirty="0" smtClean="0"/>
              <a:t>”, συναρτήσει της λειτουργίας του κόμβου (επόμενος ή προηγούμενος, τέλος ή αρχή κλπ.)</a:t>
            </a:r>
          </a:p>
          <a:p>
            <a:pPr lvl="1"/>
            <a:r>
              <a:rPr lang="el-GR" altLang="en-US" b="1" dirty="0" smtClean="0"/>
              <a:t> </a:t>
            </a:r>
            <a:r>
              <a:rPr lang="el-GR" altLang="en-US" dirty="0" smtClean="0"/>
              <a:t>ο τρόπος της παρουσίασης των γνώσεων δεν επηρεάζεται από λογικές, ιεραρχικές ή </a:t>
            </a:r>
            <a:r>
              <a:rPr lang="el-GR" altLang="en-US" dirty="0" err="1" smtClean="0"/>
              <a:t>συνολοθεωρητικές</a:t>
            </a:r>
            <a:r>
              <a:rPr lang="el-GR" altLang="en-US" dirty="0" smtClean="0"/>
              <a:t> δυσχέρειες, λόγω της δομής του συστήματος</a:t>
            </a:r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36481D6-5F0A-4212-B8EA-EDC9451BC828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74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580992" y="273996"/>
            <a:ext cx="8027987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b="1" dirty="0"/>
              <a:t>Υ</a:t>
            </a:r>
            <a:r>
              <a:rPr lang="el-GR" b="1" dirty="0" smtClean="0"/>
              <a:t>περμέσο ως γνωστικό εργαλείο</a:t>
            </a:r>
            <a:endParaRPr lang="el-GR" b="1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8915400" cy="4800600"/>
          </a:xfrm>
        </p:spPr>
        <p:txBody>
          <a:bodyPr/>
          <a:lstStyle/>
          <a:p>
            <a:pPr marL="403225" lvl="1" indent="0">
              <a:buFont typeface="Verdana" panose="020B0604030504040204" pitchFamily="34" charset="0"/>
              <a:buNone/>
              <a:defRPr/>
            </a:pPr>
            <a:r>
              <a:rPr lang="el-GR" altLang="el-GR" sz="3200" dirty="0" smtClean="0"/>
              <a:t>Τα </a:t>
            </a:r>
            <a:r>
              <a:rPr lang="el-GR" altLang="el-GR" sz="3200" dirty="0" err="1" smtClean="0"/>
              <a:t>υπερμέσα</a:t>
            </a:r>
            <a:r>
              <a:rPr lang="el-GR" altLang="el-GR" sz="3200" dirty="0" smtClean="0"/>
              <a:t> μπορούν να λειτουργήσουν ως “</a:t>
            </a:r>
            <a:r>
              <a:rPr lang="el-GR" altLang="el-GR" sz="3200" b="1" dirty="0" smtClean="0"/>
              <a:t>γνωστικά εργαλεία</a:t>
            </a:r>
            <a:r>
              <a:rPr lang="el-GR" altLang="el-GR" sz="3200" dirty="0" smtClean="0"/>
              <a:t>” δεδομένου ότι οι χρήστες :</a:t>
            </a:r>
          </a:p>
          <a:p>
            <a:pPr lvl="1">
              <a:defRPr/>
            </a:pPr>
            <a:r>
              <a:rPr lang="el-GR" altLang="el-GR" dirty="0" err="1" smtClean="0"/>
              <a:t>Πλοηγούνται</a:t>
            </a:r>
            <a:r>
              <a:rPr lang="el-GR" altLang="el-GR" dirty="0" smtClean="0"/>
              <a:t> με βάση τη σημασία των κόμβων και των συνδέσμων </a:t>
            </a:r>
          </a:p>
          <a:p>
            <a:pPr lvl="1">
              <a:defRPr/>
            </a:pPr>
            <a:r>
              <a:rPr lang="el-GR" altLang="el-GR" dirty="0" smtClean="0"/>
              <a:t>Δεν υποχρεούνται να έχουν καλώς προσδιορισμένους σκοπούς, αλλά συναρτήσει των απαντήσεων του συστήματος μπορούν να προσεγγίζουν προοδευτικά το πρόβλημά τους</a:t>
            </a:r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1595316-7561-4088-B554-D2809E93E034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97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Δημιουργία νοήματος</a:t>
            </a:r>
            <a:endParaRPr lang="el-GR" dirty="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58175" cy="4800600"/>
          </a:xfrm>
        </p:spPr>
        <p:txBody>
          <a:bodyPr/>
          <a:lstStyle/>
          <a:p>
            <a:r>
              <a:rPr lang="el-GR" altLang="el-GR" dirty="0" smtClean="0"/>
              <a:t>η έννοια του </a:t>
            </a:r>
            <a:r>
              <a:rPr lang="el-GR" altLang="el-GR" dirty="0" err="1" smtClean="0"/>
              <a:t>υπερμέσου</a:t>
            </a:r>
            <a:r>
              <a:rPr lang="el-GR" altLang="el-GR" dirty="0" smtClean="0"/>
              <a:t> συνδέεται με εκείνη του </a:t>
            </a:r>
            <a:r>
              <a:rPr lang="el-GR" altLang="el-GR" b="1" dirty="0" smtClean="0"/>
              <a:t>νοήματος</a:t>
            </a:r>
            <a:r>
              <a:rPr lang="el-GR" altLang="el-GR" dirty="0" smtClean="0"/>
              <a:t> ή της </a:t>
            </a:r>
            <a:r>
              <a:rPr lang="el-GR" altLang="el-GR" b="1" dirty="0" smtClean="0"/>
              <a:t>σημασίας</a:t>
            </a:r>
            <a:r>
              <a:rPr lang="el-GR" altLang="el-GR" dirty="0" smtClean="0"/>
              <a:t> </a:t>
            </a:r>
          </a:p>
          <a:p>
            <a:pPr lvl="2"/>
            <a:r>
              <a:rPr lang="el-GR" altLang="el-GR" sz="2800" dirty="0" smtClean="0"/>
              <a:t>η πράξη απόδοσης σημασίας σε ένα κείμενο συσχετίζεται άμεσα με τη σύνδεσή του με άλλα κείμενα και συνακόλουθα με τη δημιουργία ενός υπερκειμένου</a:t>
            </a:r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FDE7E26-86D1-44F9-9C50-DB83BF6F9DA0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12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Προβλήματα στη χρήση των υπερμέσων (1)</a:t>
            </a:r>
            <a:endParaRPr lang="el-GR" dirty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785938"/>
            <a:ext cx="8629650" cy="4462462"/>
          </a:xfrm>
        </p:spPr>
        <p:txBody>
          <a:bodyPr>
            <a:normAutofit lnSpcReduction="10000"/>
          </a:bodyPr>
          <a:lstStyle/>
          <a:p>
            <a:pPr marL="917575" lvl="1" indent="-514350">
              <a:buFont typeface="Gill Sans MT" panose="020B0502020104020203" pitchFamily="34" charset="0"/>
              <a:buAutoNum type="arabicPeriod"/>
            </a:pPr>
            <a:r>
              <a:rPr lang="el-GR" altLang="en-US" b="1" dirty="0" smtClean="0"/>
              <a:t>Εγκυρότητα της πηγής </a:t>
            </a:r>
            <a:r>
              <a:rPr lang="el-GR" altLang="en-US" dirty="0" smtClean="0"/>
              <a:t>(κυρίως αφορά το Διαδίκτυο)</a:t>
            </a:r>
          </a:p>
          <a:p>
            <a:pPr lvl="2" indent="-236538">
              <a:spcBef>
                <a:spcPts val="550"/>
              </a:spcBef>
              <a:buClr>
                <a:schemeClr val="accent1"/>
              </a:buClr>
              <a:buFont typeface="Wingdings 2" panose="05020102010507070707" pitchFamily="18" charset="2"/>
              <a:buNone/>
            </a:pPr>
            <a:r>
              <a:rPr lang="el-GR" altLang="en-US" dirty="0" smtClean="0"/>
              <a:t>Δεν περιέχουν όλες οι ιστοσελίδες έγκυρο ή κατάλληλο περιεχόμενο </a:t>
            </a:r>
          </a:p>
          <a:p>
            <a:pPr lvl="2" indent="-236538">
              <a:spcBef>
                <a:spcPts val="550"/>
              </a:spcBef>
              <a:buClr>
                <a:schemeClr val="accent1"/>
              </a:buClr>
              <a:buFont typeface="Wingdings 2" panose="05020102010507070707" pitchFamily="18" charset="2"/>
              <a:buNone/>
            </a:pPr>
            <a:r>
              <a:rPr lang="el-GR" altLang="en-US" dirty="0" smtClean="0"/>
              <a:t>Το Διαδίκτυο είναι γεμάτο με «σκουπίδια»</a:t>
            </a:r>
          </a:p>
          <a:p>
            <a:pPr marL="917575" lvl="1" indent="-514350">
              <a:buFont typeface="Gill Sans MT" panose="020B0502020104020203" pitchFamily="34" charset="0"/>
              <a:buAutoNum type="arabicPeriod"/>
            </a:pPr>
            <a:r>
              <a:rPr lang="el-GR" altLang="en-US" b="1" dirty="0" smtClean="0"/>
              <a:t>Αποπροσανατολισμός: </a:t>
            </a:r>
            <a:r>
              <a:rPr lang="el-GR" altLang="en-US" dirty="0" smtClean="0"/>
              <a:t>συχνά χάνω τη διαδρομή ή δεν βρίσκω τον επιθυμητό στόχο όταν </a:t>
            </a:r>
            <a:r>
              <a:rPr lang="el-GR" altLang="en-US" dirty="0" err="1" smtClean="0"/>
              <a:t>πλοηγούμαι</a:t>
            </a:r>
            <a:r>
              <a:rPr lang="el-GR" altLang="en-US" dirty="0" smtClean="0"/>
              <a:t> σε ένα σύνθετο σύστημα </a:t>
            </a:r>
            <a:r>
              <a:rPr lang="el-GR" altLang="en-US" dirty="0" err="1" smtClean="0"/>
              <a:t>υπερμέσων</a:t>
            </a:r>
            <a:r>
              <a:rPr lang="el-GR" altLang="en-US" dirty="0" smtClean="0"/>
              <a:t> ή στο Διαδίκτυο</a:t>
            </a:r>
          </a:p>
          <a:p>
            <a:pPr marL="917575" lvl="1" indent="-514350">
              <a:buFont typeface="Verdana" panose="020B0604030504040204" pitchFamily="34" charset="0"/>
              <a:buNone/>
            </a:pPr>
            <a:r>
              <a:rPr lang="el-GR" altLang="en-US" dirty="0" smtClean="0"/>
              <a:t>	 </a:t>
            </a: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C6D25FB-19C7-456A-BE9B-E6CD10AB2E73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90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Προβλήματα στη χρήση των υπερμέσων (2)</a:t>
            </a:r>
            <a:endParaRPr lang="el-GR" dirty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85938"/>
            <a:ext cx="8477250" cy="4462462"/>
          </a:xfrm>
        </p:spPr>
        <p:txBody>
          <a:bodyPr/>
          <a:lstStyle/>
          <a:p>
            <a:pPr marL="917575" lvl="1" indent="-514350">
              <a:buFont typeface="Gill Sans MT" panose="020B0502020104020203" pitchFamily="34" charset="0"/>
              <a:buAutoNum type="arabicPeriod" startAt="3"/>
            </a:pPr>
            <a:r>
              <a:rPr lang="el-GR" altLang="en-US" b="1" dirty="0" smtClean="0"/>
              <a:t>Γνωστική υπερφόρτωση</a:t>
            </a:r>
            <a:r>
              <a:rPr lang="el-GR" altLang="en-US" dirty="0" smtClean="0"/>
              <a:t> (είδος γνωστικού προβλήματος) </a:t>
            </a:r>
          </a:p>
          <a:p>
            <a:pPr marL="917575" lvl="1" indent="-514350">
              <a:buFont typeface="Verdana" panose="020B0604030504040204" pitchFamily="34" charset="0"/>
              <a:buNone/>
            </a:pPr>
            <a:r>
              <a:rPr lang="el-GR" altLang="en-US" dirty="0" smtClean="0"/>
              <a:t>	σε μια μη γραμμική ανάγνωση της πληροφορίας, η γνωστική υπερφόρτωση πολλαπλασιάζεται </a:t>
            </a:r>
          </a:p>
          <a:p>
            <a:pPr marL="917575" lvl="1" indent="-514350">
              <a:buFont typeface="Verdana" panose="020B0604030504040204" pitchFamily="34" charset="0"/>
              <a:buNone/>
            </a:pPr>
            <a:r>
              <a:rPr lang="el-GR" altLang="en-US" dirty="0" smtClean="0"/>
              <a:t>	απαιτείται ταυτόχρονη επεξεργασία περιεχομένου και σχέσεων ανάμεσα στα διάφορα περιεχόμενα</a:t>
            </a:r>
            <a:endParaRPr lang="en-US" altLang="en-US" dirty="0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5389EF8-B3C2-46E1-867A-BCDB849BA733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62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/>
              <a:t>Νέες τεχνικές εφαρμογών </a:t>
            </a:r>
            <a:r>
              <a:rPr lang="el-GR" dirty="0" smtClean="0"/>
              <a:t>πολυμέσων και υπερμέσων</a:t>
            </a:r>
            <a:endParaRPr lang="el-GR" dirty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71625"/>
            <a:ext cx="8477250" cy="46767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altLang="en-US" sz="2400" dirty="0" smtClean="0"/>
              <a:t>Εφαρμογές εικονικής πραγματικότητας</a:t>
            </a:r>
            <a:r>
              <a:rPr lang="en-GB" altLang="en-US" sz="2400" dirty="0" smtClean="0"/>
              <a:t> (virtual reality)</a:t>
            </a:r>
            <a:endParaRPr lang="el-GR" altLang="en-US" sz="2400" dirty="0" smtClean="0"/>
          </a:p>
          <a:p>
            <a:pPr>
              <a:lnSpc>
                <a:spcPct val="90000"/>
              </a:lnSpc>
            </a:pPr>
            <a:r>
              <a:rPr lang="el-GR" altLang="en-US" sz="2400" dirty="0" smtClean="0"/>
              <a:t>επιτρέπουν τη βύθιση </a:t>
            </a:r>
            <a:r>
              <a:rPr lang="el-GR" altLang="en-US" sz="2400" dirty="0" err="1" smtClean="0"/>
              <a:t>στo</a:t>
            </a:r>
            <a:r>
              <a:rPr lang="el-GR" altLang="en-US" sz="2400" dirty="0" smtClean="0"/>
              <a:t> εσωτερικό </a:t>
            </a:r>
            <a:r>
              <a:rPr lang="el-GR" altLang="en-US" sz="2400" dirty="0" err="1" smtClean="0"/>
              <a:t>τoπίων</a:t>
            </a:r>
            <a:r>
              <a:rPr lang="el-GR" altLang="en-US" sz="2400" dirty="0" smtClean="0"/>
              <a:t> κατασκευασμένων από </a:t>
            </a:r>
            <a:r>
              <a:rPr lang="el-GR" altLang="en-US" sz="2400" dirty="0" err="1" smtClean="0"/>
              <a:t>τoν</a:t>
            </a:r>
            <a:r>
              <a:rPr lang="el-GR" altLang="en-US" sz="2400" dirty="0" smtClean="0"/>
              <a:t> </a:t>
            </a:r>
            <a:r>
              <a:rPr lang="el-GR" altLang="en-US" sz="2400" dirty="0" err="1" smtClean="0"/>
              <a:t>υπoλoγιστή</a:t>
            </a:r>
            <a:r>
              <a:rPr lang="el-GR" altLang="en-US" dirty="0" smtClean="0"/>
              <a:t> </a:t>
            </a:r>
          </a:p>
          <a:p>
            <a:pPr lvl="1">
              <a:lnSpc>
                <a:spcPct val="90000"/>
              </a:lnSpc>
              <a:buFont typeface="Verdana" panose="020B0604030504040204" pitchFamily="34" charset="0"/>
              <a:buNone/>
            </a:pPr>
            <a:r>
              <a:rPr lang="el-GR" altLang="en-US" sz="2000" dirty="0" smtClean="0"/>
              <a:t>με επιπτώσεις </a:t>
            </a:r>
          </a:p>
          <a:p>
            <a:pPr lvl="1">
              <a:lnSpc>
                <a:spcPct val="90000"/>
              </a:lnSpc>
            </a:pPr>
            <a:r>
              <a:rPr lang="el-GR" altLang="en-US" sz="2000" dirty="0" smtClean="0"/>
              <a:t>επιστήμες</a:t>
            </a:r>
          </a:p>
          <a:p>
            <a:pPr lvl="1">
              <a:lnSpc>
                <a:spcPct val="90000"/>
              </a:lnSpc>
            </a:pPr>
            <a:r>
              <a:rPr lang="el-GR" altLang="en-US" sz="2000" dirty="0" smtClean="0"/>
              <a:t>επιχειρήσεις </a:t>
            </a:r>
          </a:p>
          <a:p>
            <a:pPr lvl="1">
              <a:lnSpc>
                <a:spcPct val="90000"/>
              </a:lnSpc>
            </a:pPr>
            <a:r>
              <a:rPr lang="el-GR" altLang="en-US" sz="2000" dirty="0" smtClean="0"/>
              <a:t>έρευνα</a:t>
            </a:r>
          </a:p>
          <a:p>
            <a:pPr lvl="1">
              <a:lnSpc>
                <a:spcPct val="90000"/>
              </a:lnSpc>
            </a:pPr>
            <a:r>
              <a:rPr lang="el-GR" altLang="en-US" sz="2000" dirty="0" smtClean="0"/>
              <a:t>ψυχαγωγία</a:t>
            </a:r>
          </a:p>
          <a:p>
            <a:pPr lvl="1">
              <a:lnSpc>
                <a:spcPct val="90000"/>
              </a:lnSpc>
            </a:pPr>
            <a:r>
              <a:rPr lang="el-GR" altLang="en-US" sz="2000" dirty="0" smtClean="0"/>
              <a:t>εκπαίδευση</a:t>
            </a:r>
          </a:p>
          <a:p>
            <a:pPr lvl="1">
              <a:lnSpc>
                <a:spcPct val="90000"/>
              </a:lnSpc>
            </a:pPr>
            <a:r>
              <a:rPr lang="el-GR" altLang="en-US" sz="2000" dirty="0" smtClean="0"/>
              <a:t>καλές τέχνες</a:t>
            </a:r>
          </a:p>
          <a:p>
            <a:pPr lvl="1">
              <a:lnSpc>
                <a:spcPct val="90000"/>
              </a:lnSpc>
            </a:pPr>
            <a:r>
              <a:rPr lang="el-GR" altLang="en-US" sz="2000" dirty="0" err="1" smtClean="0"/>
              <a:t>oικoνoμική</a:t>
            </a:r>
            <a:r>
              <a:rPr lang="el-GR" altLang="en-US" sz="2000" dirty="0" smtClean="0"/>
              <a:t> και </a:t>
            </a:r>
            <a:r>
              <a:rPr lang="el-GR" altLang="en-US" sz="2000" dirty="0" err="1" smtClean="0"/>
              <a:t>βιoμηχανική</a:t>
            </a:r>
            <a:r>
              <a:rPr lang="el-GR" altLang="en-US" sz="2000" dirty="0" smtClean="0"/>
              <a:t> διάσταση</a:t>
            </a:r>
          </a:p>
          <a:p>
            <a:pPr lvl="1">
              <a:lnSpc>
                <a:spcPct val="90000"/>
              </a:lnSpc>
              <a:buFont typeface="Verdana" panose="020B0604030504040204" pitchFamily="34" charset="0"/>
              <a:buNone/>
            </a:pPr>
            <a:r>
              <a:rPr lang="el-GR" altLang="en-US" sz="2000" dirty="0" smtClean="0"/>
              <a:t>ανησυχητικές πιθανώς επιπτώσεις για τη </a:t>
            </a:r>
            <a:r>
              <a:rPr lang="el-GR" altLang="en-US" sz="2000" dirty="0" err="1" smtClean="0"/>
              <a:t>δημoκρατία</a:t>
            </a:r>
            <a:r>
              <a:rPr lang="el-GR" altLang="en-US" sz="2000" dirty="0" smtClean="0"/>
              <a:t> και την κατάρτιση των </a:t>
            </a:r>
            <a:r>
              <a:rPr lang="el-GR" altLang="en-US" sz="2000" dirty="0" err="1" smtClean="0"/>
              <a:t>πoλιτών</a:t>
            </a:r>
            <a:endParaRPr lang="el-GR" altLang="en-US" sz="2000" dirty="0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E57E842-22F0-4B79-B5DE-439F80B053CE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74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772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Εικονική Πραγματικότητα: οι νέες δυνατότητες</a:t>
            </a:r>
            <a:r>
              <a:rPr lang="en-GB" dirty="0" smtClean="0"/>
              <a:t> </a:t>
            </a:r>
            <a:r>
              <a:rPr lang="el-GR" dirty="0" smtClean="0"/>
              <a:t>των πολυμέσων</a:t>
            </a:r>
            <a:endParaRPr lang="el-GR" dirty="0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1563" y="1857375"/>
            <a:ext cx="7572375" cy="4010025"/>
          </a:xfrm>
        </p:spPr>
        <p:txBody>
          <a:bodyPr/>
          <a:lstStyle/>
          <a:p>
            <a:r>
              <a:rPr lang="el-GR" altLang="en-US" dirty="0" smtClean="0"/>
              <a:t>Οι εφαρμογές της εικονικής πραγματικότητας (</a:t>
            </a:r>
            <a:r>
              <a:rPr lang="en-GB" altLang="en-US" dirty="0" smtClean="0"/>
              <a:t>virtual reality</a:t>
            </a:r>
            <a:r>
              <a:rPr lang="el-GR" altLang="en-US" dirty="0" smtClean="0"/>
              <a:t>)</a:t>
            </a:r>
          </a:p>
          <a:p>
            <a:r>
              <a:rPr lang="el-GR" altLang="en-US" dirty="0" smtClean="0"/>
              <a:t>αναπαραγωγή της πραγματικότητας τρισδιάστατα, με εκπληκτικό και άγνωστο μέχρι τώρα ρεαλισμό</a:t>
            </a:r>
          </a:p>
          <a:p>
            <a:pPr lvl="1"/>
            <a:r>
              <a:rPr lang="el-GR" altLang="en-US" dirty="0" smtClean="0"/>
              <a:t>δυσδιάκριτα τα όρια του πραγματικό με το φανταστικό</a:t>
            </a:r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E04B528-6D34-426F-A90D-46F4E29DDD4E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43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Εικονική πραγματικότητα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28750"/>
            <a:ext cx="7870825" cy="4800600"/>
          </a:xfrm>
        </p:spPr>
        <p:txBody>
          <a:bodyPr/>
          <a:lstStyle/>
          <a:p>
            <a:r>
              <a:rPr lang="el-GR" altLang="en-US" dirty="0" smtClean="0"/>
              <a:t>Πρόκειται για σχετικά πρόσφατη εφαρμογή της τεχνολογίας πολυμέσων και </a:t>
            </a:r>
            <a:r>
              <a:rPr lang="el-GR" altLang="en-US" dirty="0" err="1" smtClean="0"/>
              <a:t>υπερμέσων</a:t>
            </a:r>
            <a:r>
              <a:rPr lang="el-GR" altLang="en-US" dirty="0" smtClean="0"/>
              <a:t> </a:t>
            </a:r>
          </a:p>
          <a:p>
            <a:r>
              <a:rPr lang="el-GR" altLang="en-US" dirty="0" smtClean="0"/>
              <a:t>Η επιτυχία της βασίζεται σε τρεις πτυχές:</a:t>
            </a:r>
          </a:p>
          <a:p>
            <a:pPr lvl="1"/>
            <a:r>
              <a:rPr lang="el-GR" altLang="en-US" dirty="0" err="1" smtClean="0"/>
              <a:t>πρoσoμoίωση</a:t>
            </a:r>
            <a:r>
              <a:rPr lang="el-GR" altLang="en-US" dirty="0" smtClean="0"/>
              <a:t> (</a:t>
            </a:r>
            <a:r>
              <a:rPr lang="el-GR" altLang="en-US" dirty="0" err="1" smtClean="0"/>
              <a:t>simulation</a:t>
            </a:r>
            <a:r>
              <a:rPr lang="el-GR" altLang="en-US" dirty="0" smtClean="0"/>
              <a:t>)</a:t>
            </a:r>
          </a:p>
          <a:p>
            <a:pPr lvl="1"/>
            <a:r>
              <a:rPr lang="el-GR" altLang="en-US" dirty="0" err="1" smtClean="0"/>
              <a:t>αλληλεπιδραστικότητα</a:t>
            </a:r>
            <a:r>
              <a:rPr lang="el-GR" altLang="en-US" dirty="0" smtClean="0"/>
              <a:t> (</a:t>
            </a:r>
            <a:r>
              <a:rPr lang="el-GR" altLang="en-US" dirty="0" err="1" smtClean="0"/>
              <a:t>interactivity</a:t>
            </a:r>
            <a:r>
              <a:rPr lang="el-GR" altLang="en-US" dirty="0" smtClean="0"/>
              <a:t>)</a:t>
            </a:r>
          </a:p>
          <a:p>
            <a:pPr lvl="1"/>
            <a:r>
              <a:rPr lang="el-GR" altLang="en-US" dirty="0" smtClean="0"/>
              <a:t>πραγματικός </a:t>
            </a:r>
            <a:r>
              <a:rPr lang="el-GR" altLang="en-US" dirty="0" err="1" smtClean="0"/>
              <a:t>χρόνoς</a:t>
            </a:r>
            <a:r>
              <a:rPr lang="el-GR" altLang="en-US" dirty="0" smtClean="0"/>
              <a:t> (</a:t>
            </a:r>
            <a:r>
              <a:rPr lang="el-GR" altLang="en-US" dirty="0" err="1" smtClean="0"/>
              <a:t>real</a:t>
            </a:r>
            <a:r>
              <a:rPr lang="el-GR" altLang="en-US" dirty="0" smtClean="0"/>
              <a:t> </a:t>
            </a:r>
            <a:r>
              <a:rPr lang="el-GR" altLang="en-US" dirty="0" err="1" smtClean="0"/>
              <a:t>time</a:t>
            </a:r>
            <a:r>
              <a:rPr lang="el-GR" altLang="en-US" dirty="0" smtClean="0"/>
              <a:t>)</a:t>
            </a:r>
          </a:p>
          <a:p>
            <a:r>
              <a:rPr lang="el-GR" altLang="en-US" dirty="0" smtClean="0"/>
              <a:t>Χρήση νέας μορφής εικόνων &amp; αναπαραστάσεων </a:t>
            </a:r>
          </a:p>
          <a:p>
            <a:pPr lvl="1"/>
            <a:endParaRPr lang="el-GR" altLang="en-US" dirty="0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3FAB4AC-441A-4006-8161-4DD8277EC1DF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65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83248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Συνθετικές εικόνες: νέες </a:t>
            </a:r>
            <a:r>
              <a:rPr lang="el-GR" dirty="0"/>
              <a:t>δυνατότητες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00188"/>
            <a:ext cx="7794625" cy="4800600"/>
          </a:xfrm>
        </p:spPr>
        <p:txBody>
          <a:bodyPr/>
          <a:lstStyle/>
          <a:p>
            <a:r>
              <a:rPr lang="el-GR" altLang="en-US" dirty="0" smtClean="0"/>
              <a:t>αναπαραγωγή της πραγματικότητας τρισδιάστατα, με μεγάλο ρεαλισμό</a:t>
            </a:r>
          </a:p>
          <a:p>
            <a:r>
              <a:rPr lang="el-GR" altLang="en-US" dirty="0" smtClean="0"/>
              <a:t>δυσδιάκριτα τα όρια του πραγματικό με το φανταστικό</a:t>
            </a:r>
          </a:p>
          <a:p>
            <a:pPr marL="365125" lvl="1" indent="-282575">
              <a:spcBef>
                <a:spcPts val="600"/>
              </a:spcBef>
              <a:buSzPct val="80000"/>
              <a:buFont typeface="Wingdings 2" panose="05020102010507070707" pitchFamily="18" charset="2"/>
              <a:buChar char=""/>
            </a:pPr>
            <a:r>
              <a:rPr lang="el-GR" altLang="en-US" dirty="0" smtClean="0"/>
              <a:t> Η εικονική πραγματικότητα συνιστά το αρτιότερο αλλά και το πιο μέσο επικοινωνίας ανθρώπου - μηχανής (</a:t>
            </a:r>
            <a:r>
              <a:rPr lang="el-GR" altLang="en-US" dirty="0" err="1" smtClean="0"/>
              <a:t>human-computer</a:t>
            </a:r>
            <a:r>
              <a:rPr lang="el-GR" altLang="en-US" dirty="0" smtClean="0"/>
              <a:t> </a:t>
            </a:r>
            <a:r>
              <a:rPr lang="el-GR" altLang="en-US" dirty="0" err="1" smtClean="0"/>
              <a:t>interface</a:t>
            </a:r>
            <a:r>
              <a:rPr lang="el-GR" altLang="en-US" dirty="0" smtClean="0"/>
              <a:t>)</a:t>
            </a:r>
          </a:p>
          <a:p>
            <a:endParaRPr lang="el-GR" altLang="en-US" dirty="0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D0628EC-DE8A-4FF8-8361-EA3DE54729E8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49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Ορισμός </a:t>
            </a:r>
            <a:r>
              <a:rPr lang="el-GR" dirty="0"/>
              <a:t>της </a:t>
            </a:r>
            <a:r>
              <a:rPr lang="el-GR" dirty="0" smtClean="0"/>
              <a:t>εικονικής πραγματικότητας (1)</a:t>
            </a:r>
            <a:endParaRPr lang="el-GR" dirty="0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85938"/>
            <a:ext cx="8118475" cy="4586287"/>
          </a:xfrm>
        </p:spPr>
        <p:txBody>
          <a:bodyPr/>
          <a:lstStyle/>
          <a:p>
            <a:pPr lvl="1"/>
            <a:r>
              <a:rPr lang="el-GR" altLang="en-US" dirty="0" smtClean="0"/>
              <a:t>Παρά το οξύμωρο της έννοιας που προτάθηκε από τον </a:t>
            </a:r>
            <a:r>
              <a:rPr lang="en-US" altLang="en-US" dirty="0" smtClean="0"/>
              <a:t>Jaron Lanier</a:t>
            </a:r>
            <a:endParaRPr lang="el-GR" altLang="en-US" b="1" dirty="0" smtClean="0"/>
          </a:p>
          <a:p>
            <a:pPr lvl="1"/>
            <a:r>
              <a:rPr lang="el-GR" altLang="en-US" dirty="0" smtClean="0"/>
              <a:t>Η </a:t>
            </a:r>
            <a:r>
              <a:rPr lang="el-GR" altLang="en-US" b="1" dirty="0" smtClean="0"/>
              <a:t>εικονική πραγματικότ</a:t>
            </a:r>
            <a:r>
              <a:rPr lang="el-GR" altLang="en-US" dirty="0" smtClean="0"/>
              <a:t>ητα (</a:t>
            </a:r>
            <a:r>
              <a:rPr lang="en-US" altLang="en-US" dirty="0" smtClean="0"/>
              <a:t>virtual reality</a:t>
            </a:r>
            <a:r>
              <a:rPr lang="el-GR" altLang="en-US" dirty="0" smtClean="0"/>
              <a:t>) είναι μια μεθοδολογία που προέρχεται από την πληροφορική, την οπτική και τη ρομποτική</a:t>
            </a:r>
          </a:p>
          <a:p>
            <a:pPr lvl="1"/>
            <a:r>
              <a:rPr lang="el-GR" altLang="el-GR" dirty="0"/>
              <a:t>Π</a:t>
            </a:r>
            <a:r>
              <a:rPr lang="el-GR" altLang="el-GR" dirty="0" smtClean="0"/>
              <a:t>ροσθέτει </a:t>
            </a:r>
            <a:r>
              <a:rPr lang="el-GR" altLang="el-GR" dirty="0"/>
              <a:t>στο χώρο μέσα στον οποίο εξελίσσεται το άτομο ένα νέο χώρο που υπερθέτεται της πραγματικότητας χωρίς να </a:t>
            </a:r>
            <a:r>
              <a:rPr lang="el-GR" altLang="el-GR" dirty="0" err="1"/>
              <a:t>αλληλεπιδρά</a:t>
            </a:r>
            <a:r>
              <a:rPr lang="el-GR" altLang="el-GR" dirty="0"/>
              <a:t> μαζί της</a:t>
            </a:r>
            <a:r>
              <a:rPr lang="el-GR" altLang="el-GR" b="1" dirty="0"/>
              <a:t> </a:t>
            </a:r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2A78979-C676-4E46-A077-196F20B16ABC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73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/>
              <a:t>Σκοποί  ενότητας</a:t>
            </a:r>
            <a:r>
              <a:rPr lang="en-GB" b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GB" b="1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en-GB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599" y="1143000"/>
            <a:ext cx="7943851" cy="5105400"/>
          </a:xfrm>
        </p:spPr>
        <p:txBody>
          <a:bodyPr/>
          <a:lstStyle/>
          <a:p>
            <a:pPr eaLnBrk="1" hangingPunct="1"/>
            <a:r>
              <a:rPr lang="el-GR" altLang="en-US" sz="2800" dirty="0" smtClean="0"/>
              <a:t>Η συνοπτική παρουσίαση </a:t>
            </a:r>
          </a:p>
          <a:p>
            <a:pPr lvl="1" eaLnBrk="1" hangingPunct="1"/>
            <a:r>
              <a:rPr lang="el-GR" altLang="en-US" sz="2400" dirty="0" smtClean="0"/>
              <a:t>των συστημάτων πολυμέσων – </a:t>
            </a:r>
            <a:r>
              <a:rPr lang="el-GR" altLang="en-US" sz="2400" dirty="0" err="1" smtClean="0"/>
              <a:t>υπερμέσων</a:t>
            </a:r>
            <a:r>
              <a:rPr lang="el-GR" altLang="en-US" sz="2400" dirty="0" smtClean="0"/>
              <a:t> </a:t>
            </a:r>
            <a:endParaRPr lang="en-US" altLang="en-US" sz="2400" dirty="0" smtClean="0">
              <a:latin typeface="Corbel" panose="020B0503020204020204" pitchFamily="34" charset="0"/>
            </a:endParaRPr>
          </a:p>
          <a:p>
            <a:pPr lvl="1" eaLnBrk="1" hangingPunct="1"/>
            <a:r>
              <a:rPr lang="el-GR" altLang="en-US" sz="2400" dirty="0" smtClean="0"/>
              <a:t>και το πως επηρεάζουν την ένταξη των ΤΠΕ στην εκπαίδευση και τη σχεδίαση εκπαιδευτικών εφαρμογών. </a:t>
            </a:r>
          </a:p>
          <a:p>
            <a:pPr eaLnBrk="1" hangingPunct="1"/>
            <a:r>
              <a:rPr lang="el-GR" altLang="en-US" sz="2800" dirty="0" smtClean="0"/>
              <a:t>Η έμφαση δίνεται </a:t>
            </a:r>
          </a:p>
          <a:p>
            <a:pPr lvl="1" eaLnBrk="1" hangingPunct="1"/>
            <a:r>
              <a:rPr lang="el-GR" altLang="en-US" sz="2400" dirty="0" smtClean="0"/>
              <a:t>στο πως ο </a:t>
            </a:r>
            <a:r>
              <a:rPr lang="el-GR" altLang="en-US" sz="2400" dirty="0" err="1" smtClean="0"/>
              <a:t>εποικοδομισμός</a:t>
            </a:r>
            <a:r>
              <a:rPr lang="el-GR" altLang="en-US" sz="2400" dirty="0" smtClean="0"/>
              <a:t> και η γνωστική θεωρία επιδρούν στο σχεδιασμό και την ανάπτυξη μαθησιακών περιβαλλόντων με τη χρήση υπολογιστικών και δικτυακών τεχνολογιών.</a:t>
            </a:r>
          </a:p>
          <a:p>
            <a:pPr eaLnBrk="1" hangingPunct="1"/>
            <a:endParaRPr lang="en-GB" altLang="en-US" dirty="0" smtClean="0"/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36C62EB-D933-4892-8A95-7D55807F1862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71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Ορισμός </a:t>
            </a:r>
            <a:r>
              <a:rPr lang="el-GR" dirty="0"/>
              <a:t>της </a:t>
            </a:r>
            <a:r>
              <a:rPr lang="el-GR" dirty="0" smtClean="0"/>
              <a:t>εικονικής πραγματικότητας (2)</a:t>
            </a:r>
            <a:endParaRPr lang="el-GR" dirty="0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85938"/>
            <a:ext cx="8194675" cy="4586287"/>
          </a:xfrm>
        </p:spPr>
        <p:txBody>
          <a:bodyPr>
            <a:normAutofit/>
          </a:bodyPr>
          <a:lstStyle/>
          <a:p>
            <a:pPr lvl="1"/>
            <a:r>
              <a:rPr lang="el-GR" altLang="en-US" dirty="0" smtClean="0"/>
              <a:t>Με τον όρο Εικονική Πραγματικότητα περιγράφονται τα περιβάλλοντα υπολογιστών που αναπαριστούν </a:t>
            </a:r>
            <a:r>
              <a:rPr lang="el-GR" altLang="en-US" b="1" dirty="0" smtClean="0">
                <a:solidFill>
                  <a:srgbClr val="FF0000"/>
                </a:solidFill>
              </a:rPr>
              <a:t>ιδεατούς χώρους</a:t>
            </a:r>
            <a:r>
              <a:rPr lang="el-GR" altLang="en-US" dirty="0" smtClean="0">
                <a:solidFill>
                  <a:srgbClr val="FF0000"/>
                </a:solidFill>
              </a:rPr>
              <a:t> </a:t>
            </a:r>
            <a:r>
              <a:rPr lang="el-GR" altLang="en-US" dirty="0" smtClean="0"/>
              <a:t>βασισμένους σε ένα υπολογιστικό μοντέλο </a:t>
            </a:r>
          </a:p>
          <a:p>
            <a:pPr lvl="1"/>
            <a:r>
              <a:rPr lang="el-GR" altLang="en-US" dirty="0" smtClean="0"/>
              <a:t>Τρισδιάστατα γραφικά</a:t>
            </a:r>
          </a:p>
          <a:p>
            <a:pPr lvl="1"/>
            <a:r>
              <a:rPr lang="el-GR" altLang="en-US" dirty="0" smtClean="0"/>
              <a:t>Συσκευές αλληλεπίδρασης</a:t>
            </a:r>
          </a:p>
          <a:p>
            <a:pPr lvl="1"/>
            <a:r>
              <a:rPr lang="el-GR" altLang="en-US" dirty="0" smtClean="0"/>
              <a:t>Άμεσος Χειρισμός «αντικειμένων»</a:t>
            </a:r>
            <a:endParaRPr lang="el-GR" altLang="en-US" dirty="0"/>
          </a:p>
          <a:p>
            <a:pPr lvl="1"/>
            <a:endParaRPr lang="el-GR" altLang="en-US" b="1" dirty="0" smtClean="0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EBE9F54-CD1F-4921-B040-C9ADA02D14EE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66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Σε έναν </a:t>
            </a:r>
            <a:r>
              <a:rPr lang="el-GR" dirty="0"/>
              <a:t>εικονικό </a:t>
            </a:r>
            <a:r>
              <a:rPr lang="el-GR" dirty="0" err="1" smtClean="0"/>
              <a:t>κόσμo</a:t>
            </a:r>
            <a:r>
              <a:rPr lang="el-GR" dirty="0" smtClean="0"/>
              <a:t> … </a:t>
            </a:r>
            <a:endParaRPr lang="el-GR" dirty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447800"/>
            <a:ext cx="8629650" cy="4800600"/>
          </a:xfrm>
        </p:spPr>
        <p:txBody>
          <a:bodyPr>
            <a:normAutofit/>
          </a:bodyPr>
          <a:lstStyle/>
          <a:p>
            <a:pPr lvl="1"/>
            <a:r>
              <a:rPr lang="el-GR" altLang="en-US" sz="2400" dirty="0" smtClean="0"/>
              <a:t>o </a:t>
            </a:r>
            <a:r>
              <a:rPr lang="el-GR" altLang="en-US" sz="2400" b="1" dirty="0" smtClean="0"/>
              <a:t>εξερευνητής</a:t>
            </a:r>
            <a:r>
              <a:rPr lang="el-GR" altLang="en-US" sz="2400" dirty="0" smtClean="0"/>
              <a:t> (όχι πλέον </a:t>
            </a:r>
            <a:r>
              <a:rPr lang="el-GR" altLang="en-US" sz="2400" b="1" dirty="0" smtClean="0"/>
              <a:t>χρήστης</a:t>
            </a:r>
            <a:r>
              <a:rPr lang="el-GR" altLang="en-US" sz="2400" dirty="0" smtClean="0"/>
              <a:t>), με τη </a:t>
            </a:r>
            <a:r>
              <a:rPr lang="el-GR" altLang="en-US" sz="2400" dirty="0" err="1" smtClean="0"/>
              <a:t>βoήθεια</a:t>
            </a:r>
            <a:r>
              <a:rPr lang="el-GR" altLang="en-US" sz="2400" dirty="0" smtClean="0"/>
              <a:t> </a:t>
            </a:r>
          </a:p>
          <a:p>
            <a:pPr lvl="1"/>
            <a:r>
              <a:rPr lang="el-GR" altLang="en-US" sz="2400" dirty="0" smtClean="0"/>
              <a:t>ενός </a:t>
            </a:r>
            <a:r>
              <a:rPr lang="el-GR" altLang="en-US" sz="2400" dirty="0" err="1" smtClean="0"/>
              <a:t>γαντιoύ</a:t>
            </a:r>
            <a:r>
              <a:rPr lang="el-GR" altLang="en-US" sz="2400" dirty="0" smtClean="0"/>
              <a:t> </a:t>
            </a:r>
            <a:r>
              <a:rPr lang="el-GR" altLang="en-US" sz="2400" dirty="0" err="1" smtClean="0"/>
              <a:t>δεδoμένων</a:t>
            </a:r>
            <a:r>
              <a:rPr lang="el-GR" altLang="en-US" sz="2400" dirty="0" smtClean="0"/>
              <a:t> (</a:t>
            </a:r>
            <a:r>
              <a:rPr lang="el-GR" altLang="en-US" sz="2400" dirty="0" err="1" smtClean="0"/>
              <a:t>DataGlove</a:t>
            </a:r>
            <a:r>
              <a:rPr lang="el-GR" altLang="en-US" sz="2400" dirty="0" smtClean="0"/>
              <a:t>) </a:t>
            </a:r>
            <a:r>
              <a:rPr lang="el-GR" altLang="en-US" sz="2400" dirty="0" err="1" smtClean="0"/>
              <a:t>εφoδιασμένου</a:t>
            </a:r>
            <a:r>
              <a:rPr lang="el-GR" altLang="en-US" sz="2400" dirty="0" smtClean="0"/>
              <a:t> με </a:t>
            </a:r>
            <a:r>
              <a:rPr lang="el-GR" altLang="en-US" sz="2400" dirty="0" err="1" smtClean="0"/>
              <a:t>ηλεκτρoνικoύς</a:t>
            </a:r>
            <a:r>
              <a:rPr lang="el-GR" altLang="en-US" sz="2400" dirty="0" smtClean="0"/>
              <a:t> ιχνευτές, </a:t>
            </a:r>
          </a:p>
          <a:p>
            <a:pPr lvl="1"/>
            <a:r>
              <a:rPr lang="el-GR" altLang="en-US" sz="2400" dirty="0" smtClean="0"/>
              <a:t>μιας </a:t>
            </a:r>
            <a:r>
              <a:rPr lang="el-GR" altLang="en-US" sz="2400" dirty="0" err="1" smtClean="0"/>
              <a:t>oπτικής</a:t>
            </a:r>
            <a:r>
              <a:rPr lang="el-GR" altLang="en-US" sz="2400" dirty="0" smtClean="0"/>
              <a:t> συσκευής </a:t>
            </a:r>
            <a:r>
              <a:rPr lang="el-GR" altLang="en-US" sz="2400" dirty="0" err="1" smtClean="0"/>
              <a:t>εξoπλισμένης</a:t>
            </a:r>
            <a:r>
              <a:rPr lang="el-GR" altLang="en-US" sz="2400" dirty="0" smtClean="0"/>
              <a:t> με </a:t>
            </a:r>
            <a:r>
              <a:rPr lang="el-GR" altLang="en-US" sz="2400" dirty="0" err="1" smtClean="0"/>
              <a:t>oθόνες</a:t>
            </a:r>
            <a:r>
              <a:rPr lang="el-GR" altLang="en-US" sz="2400" dirty="0" smtClean="0"/>
              <a:t> </a:t>
            </a:r>
            <a:r>
              <a:rPr lang="el-GR" altLang="en-US" sz="2400" dirty="0" err="1" smtClean="0"/>
              <a:t>video</a:t>
            </a:r>
            <a:r>
              <a:rPr lang="el-GR" altLang="en-US" sz="2400" dirty="0" smtClean="0"/>
              <a:t> (</a:t>
            </a:r>
            <a:r>
              <a:rPr lang="el-GR" altLang="en-US" sz="2400" dirty="0" err="1" smtClean="0"/>
              <a:t>στερεoσκoπικό</a:t>
            </a:r>
            <a:r>
              <a:rPr lang="el-GR" altLang="en-US" sz="2400" dirty="0" smtClean="0"/>
              <a:t> </a:t>
            </a:r>
            <a:r>
              <a:rPr lang="el-GR" altLang="en-US" sz="2400" dirty="0" err="1" smtClean="0"/>
              <a:t>κράνoς</a:t>
            </a:r>
            <a:r>
              <a:rPr lang="el-GR" altLang="en-US" sz="2400" dirty="0" smtClean="0"/>
              <a:t>), </a:t>
            </a:r>
          </a:p>
          <a:p>
            <a:pPr lvl="1"/>
            <a:r>
              <a:rPr lang="el-GR" altLang="en-US" sz="2400" dirty="0" smtClean="0"/>
              <a:t>μιας συσκευής “</a:t>
            </a:r>
            <a:r>
              <a:rPr lang="el-GR" altLang="en-US" sz="2400" dirty="0" err="1" smtClean="0"/>
              <a:t>επιστρoφής</a:t>
            </a:r>
            <a:r>
              <a:rPr lang="el-GR" altLang="en-US" sz="2400" dirty="0" smtClean="0"/>
              <a:t> </a:t>
            </a:r>
            <a:r>
              <a:rPr lang="el-GR" altLang="en-US" sz="2400" dirty="0" err="1" smtClean="0"/>
              <a:t>πρoσπάθειας</a:t>
            </a:r>
            <a:r>
              <a:rPr lang="el-GR" altLang="en-US" sz="2400" dirty="0" smtClean="0"/>
              <a:t>” </a:t>
            </a:r>
          </a:p>
          <a:p>
            <a:pPr lvl="1"/>
            <a:r>
              <a:rPr lang="el-GR" altLang="en-US" sz="2400" dirty="0" smtClean="0"/>
              <a:t>και μιας κατάλληλης </a:t>
            </a:r>
            <a:r>
              <a:rPr lang="el-GR" altLang="en-US" sz="2400" dirty="0" err="1" smtClean="0"/>
              <a:t>πληρoφoρικής</a:t>
            </a:r>
            <a:r>
              <a:rPr lang="el-GR" altLang="en-US" sz="2400" dirty="0" smtClean="0"/>
              <a:t> </a:t>
            </a:r>
            <a:r>
              <a:rPr lang="el-GR" altLang="en-US" sz="2400" dirty="0" err="1" smtClean="0"/>
              <a:t>αρχιτεκτoνικής</a:t>
            </a:r>
            <a:r>
              <a:rPr lang="el-GR" altLang="en-US" sz="2400" dirty="0" smtClean="0"/>
              <a:t>, </a:t>
            </a:r>
          </a:p>
          <a:p>
            <a:pPr lvl="1"/>
            <a:r>
              <a:rPr lang="el-GR" altLang="en-US" sz="2400" dirty="0" smtClean="0"/>
              <a:t>πιστεύει ότι είναι </a:t>
            </a:r>
            <a:r>
              <a:rPr lang="el-GR" altLang="en-US" sz="2400" dirty="0" err="1" smtClean="0"/>
              <a:t>βυθισμένoς</a:t>
            </a:r>
            <a:r>
              <a:rPr lang="el-GR" altLang="en-US" sz="2400" dirty="0" smtClean="0"/>
              <a:t> μέσα σε ένα </a:t>
            </a:r>
            <a:r>
              <a:rPr lang="el-GR" altLang="en-US" sz="2400" dirty="0" err="1" smtClean="0"/>
              <a:t>ιδιάζoντα</a:t>
            </a:r>
            <a:r>
              <a:rPr lang="el-GR" altLang="en-US" sz="2400" dirty="0" smtClean="0"/>
              <a:t> </a:t>
            </a:r>
            <a:r>
              <a:rPr lang="el-GR" altLang="en-US" sz="2400" dirty="0" err="1" smtClean="0"/>
              <a:t>κόσμo</a:t>
            </a:r>
            <a:r>
              <a:rPr lang="el-GR" altLang="en-US" sz="2400" dirty="0" smtClean="0"/>
              <a:t> και έχει την αίσθηση ότι μετακινείται, αγγίζει </a:t>
            </a:r>
            <a:r>
              <a:rPr lang="el-GR" altLang="en-US" sz="2400" dirty="0" err="1" smtClean="0"/>
              <a:t>διάφoρα</a:t>
            </a:r>
            <a:r>
              <a:rPr lang="el-GR" altLang="en-US" sz="2400" dirty="0" smtClean="0"/>
              <a:t> αντικείμενα, ενώ παίρνει </a:t>
            </a:r>
            <a:r>
              <a:rPr lang="el-GR" altLang="en-US" sz="2400" dirty="0" err="1" smtClean="0"/>
              <a:t>διάφoρες</a:t>
            </a:r>
            <a:r>
              <a:rPr lang="el-GR" altLang="en-US" sz="2400" dirty="0" smtClean="0"/>
              <a:t> </a:t>
            </a:r>
            <a:r>
              <a:rPr lang="el-GR" altLang="en-US" sz="2400" dirty="0" err="1" smtClean="0"/>
              <a:t>πληρoφoρίες</a:t>
            </a:r>
            <a:r>
              <a:rPr lang="el-GR" altLang="en-US" sz="2400" dirty="0" smtClean="0"/>
              <a:t> (οπτικές, ακουστικές, κινητικές, απτικές, επιστροφής προσπάθειας)</a:t>
            </a:r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0ABC96A-8005-49C3-AF0C-17FF75D4DF73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88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274638"/>
            <a:ext cx="8143875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l-GR" sz="4000" dirty="0"/>
              <a:t>Σύστημα Εικονικής </a:t>
            </a:r>
            <a:r>
              <a:rPr lang="el-GR" sz="4000" dirty="0" smtClean="0"/>
              <a:t>Πραγματικότητας (απλός χειρισμός)</a:t>
            </a:r>
            <a:endParaRPr lang="en-US" sz="4000" dirty="0"/>
          </a:p>
        </p:txBody>
      </p:sp>
      <p:sp>
        <p:nvSpPr>
          <p:cNvPr id="142339" name="Rectangle 6"/>
          <p:cNvSpPr>
            <a:spLocks noChangeArrowheads="1"/>
          </p:cNvSpPr>
          <p:nvPr/>
        </p:nvSpPr>
        <p:spPr bwMode="auto">
          <a:xfrm>
            <a:off x="0" y="1716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pic>
        <p:nvPicPr>
          <p:cNvPr id="142340" name="Picture 5" descr="babi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844675"/>
            <a:ext cx="467677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41" name="Rectangle 7"/>
          <p:cNvSpPr>
            <a:spLocks noChangeArrowheads="1"/>
          </p:cNvSpPr>
          <p:nvPr/>
        </p:nvSpPr>
        <p:spPr bwMode="auto">
          <a:xfrm>
            <a:off x="304800" y="5276483"/>
            <a:ext cx="85677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457200" indent="-457200">
              <a:spcBef>
                <a:spcPct val="0"/>
              </a:spcBef>
              <a:buClrTx/>
              <a:buSzTx/>
            </a:pPr>
            <a:r>
              <a:rPr lang="el-GR" altLang="en-US" sz="2400" dirty="0">
                <a:latin typeface="+mn-lt"/>
                <a:cs typeface="Times New Roman" panose="02020603050405020304" pitchFamily="18" charset="0"/>
              </a:rPr>
              <a:t>Χειρισμός εικονικών αντικειμένων με γάντι </a:t>
            </a:r>
            <a:r>
              <a:rPr lang="el-GR" altLang="en-US" sz="2400" dirty="0" smtClean="0">
                <a:latin typeface="+mn-lt"/>
                <a:cs typeface="Times New Roman" panose="02020603050405020304" pitchFamily="18" charset="0"/>
              </a:rPr>
              <a:t>δεδομένων</a:t>
            </a:r>
          </a:p>
          <a:p>
            <a:pPr marL="457200" indent="-457200">
              <a:spcBef>
                <a:spcPct val="0"/>
              </a:spcBef>
              <a:buClrTx/>
              <a:buSzTx/>
            </a:pPr>
            <a:r>
              <a:rPr lang="el-GR" altLang="en-US" sz="2400" dirty="0" smtClean="0">
                <a:latin typeface="+mn-lt"/>
                <a:cs typeface="Times New Roman" panose="02020603050405020304" pitchFamily="18" charset="0"/>
              </a:rPr>
              <a:t>Επιτραπέζιο </a:t>
            </a:r>
            <a:r>
              <a:rPr lang="el-GR" altLang="en-US" sz="2400" dirty="0">
                <a:latin typeface="+mn-lt"/>
                <a:cs typeface="Times New Roman" panose="02020603050405020304" pitchFamily="18" charset="0"/>
              </a:rPr>
              <a:t>σύστημα εικονικής πραγματικότητας</a:t>
            </a:r>
            <a:endParaRPr lang="el-GR" altLang="en-US" sz="2400" dirty="0">
              <a:latin typeface="+mn-lt"/>
            </a:endParaRPr>
          </a:p>
        </p:txBody>
      </p:sp>
      <p:sp>
        <p:nvSpPr>
          <p:cNvPr id="142342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14048E2-A8D1-4478-B3F4-E6DF9EF8E040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13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428625"/>
            <a:ext cx="8555038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l-GR" sz="4000" dirty="0"/>
              <a:t>Σύστημα Εικονικής </a:t>
            </a:r>
            <a:r>
              <a:rPr lang="el-GR" sz="4000" dirty="0" smtClean="0"/>
              <a:t>Πραγματικότητας (</a:t>
            </a:r>
            <a:r>
              <a:rPr lang="el-GR" sz="4000" dirty="0" err="1" smtClean="0"/>
              <a:t>εμβύθιση</a:t>
            </a:r>
            <a:r>
              <a:rPr lang="el-GR" sz="4000" dirty="0" smtClean="0"/>
              <a:t>)</a:t>
            </a:r>
            <a:endParaRPr lang="en-US" sz="4000" dirty="0"/>
          </a:p>
        </p:txBody>
      </p:sp>
      <p:sp>
        <p:nvSpPr>
          <p:cNvPr id="144387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381001" y="4929188"/>
            <a:ext cx="8293100" cy="1050925"/>
          </a:xfrm>
        </p:spPr>
        <p:txBody>
          <a:bodyPr>
            <a:normAutofit/>
          </a:bodyPr>
          <a:lstStyle/>
          <a:p>
            <a:r>
              <a:rPr lang="el-GR" altLang="en-US" sz="2400" dirty="0" smtClean="0"/>
              <a:t>Κατάδυση σε εικονικό περιβάλλον με γυαλιά τρισδιάστατης όρασης και γάντι δεδομένων</a:t>
            </a:r>
            <a:r>
              <a:rPr lang="en-GB" altLang="en-US" sz="2400" dirty="0" smtClean="0"/>
              <a:t> </a:t>
            </a:r>
            <a:r>
              <a:rPr lang="el-GR" altLang="en-US" sz="2400" dirty="0" smtClean="0"/>
              <a:t>(σύστημα </a:t>
            </a:r>
            <a:r>
              <a:rPr lang="el-GR" altLang="en-US" sz="2400" dirty="0" err="1" smtClean="0"/>
              <a:t>εμβύθισης</a:t>
            </a:r>
            <a:r>
              <a:rPr lang="el-GR" altLang="en-US" sz="2400" dirty="0" smtClean="0"/>
              <a:t>)</a:t>
            </a:r>
            <a:r>
              <a:rPr lang="en-US" altLang="en-US" sz="2400" dirty="0" smtClean="0"/>
              <a:t>  </a:t>
            </a:r>
            <a:endParaRPr lang="en-GB" altLang="en-US" sz="2400" dirty="0" smtClean="0"/>
          </a:p>
        </p:txBody>
      </p:sp>
      <p:pic>
        <p:nvPicPr>
          <p:cNvPr id="144388" name="Picture 1029" descr="tasso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438" y="1989138"/>
            <a:ext cx="3810000" cy="2571750"/>
          </a:xfrm>
          <a:noFill/>
        </p:spPr>
      </p:pic>
      <p:sp>
        <p:nvSpPr>
          <p:cNvPr id="144389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8229600" y="6324600"/>
            <a:ext cx="4572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F75197E-13B7-4D2C-8F6C-10BEF820EF2A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n-US" altLang="en-US" sz="1200" dirty="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48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7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Σύστημα με προβολή σε τοίχους δωματίου («σπηλιά»)</a:t>
            </a:r>
            <a:endParaRPr lang="el-GR" dirty="0"/>
          </a:p>
        </p:txBody>
      </p:sp>
      <p:pic>
        <p:nvPicPr>
          <p:cNvPr id="146435" name="Picture 4" descr="vr_magiki_othoni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85938" y="1571625"/>
            <a:ext cx="5688012" cy="4321175"/>
          </a:xfrm>
          <a:noFill/>
        </p:spPr>
      </p:pic>
      <p:sp>
        <p:nvSpPr>
          <p:cNvPr id="14643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A90AEE1-3BCE-4680-ADE8-1C1EE4F01D6E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79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9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/>
              <a:t>Σύστημα </a:t>
            </a:r>
            <a:r>
              <a:rPr lang="el-GR" dirty="0" smtClean="0"/>
              <a:t>Κιβωτός («Σπηλιά»)</a:t>
            </a:r>
            <a:br>
              <a:rPr lang="el-GR" dirty="0" smtClean="0"/>
            </a:br>
            <a:r>
              <a:rPr lang="el-GR" altLang="en-US" sz="2200" dirty="0">
                <a:latin typeface="Arial" panose="020B0604020202020204" pitchFamily="34" charset="0"/>
              </a:rPr>
              <a:t>Παράδειγμα συστήματος με προβολή</a:t>
            </a:r>
            <a:r>
              <a:rPr lang="en-GB" altLang="en-US" dirty="0">
                <a:latin typeface="Arial" panose="020B0604020202020204" pitchFamily="34" charset="0"/>
              </a:rPr>
              <a:t/>
            </a:r>
            <a:br>
              <a:rPr lang="en-GB" altLang="en-US" dirty="0">
                <a:latin typeface="Arial" panose="020B0604020202020204" pitchFamily="34" charset="0"/>
              </a:rPr>
            </a:br>
            <a:endParaRPr lang="el-GR" dirty="0"/>
          </a:p>
        </p:txBody>
      </p:sp>
      <p:pic>
        <p:nvPicPr>
          <p:cNvPr id="148483" name="Picture 4" descr="vr_kivoto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4500" y="1571625"/>
            <a:ext cx="6457950" cy="4013200"/>
          </a:xfrm>
          <a:noFill/>
        </p:spPr>
      </p:pic>
      <p:sp>
        <p:nvSpPr>
          <p:cNvPr id="1484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4B987FD-E963-4F1F-9CB3-41CB806AE3FB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50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Εικονικοί </a:t>
            </a:r>
            <a:r>
              <a:rPr lang="el-GR" dirty="0" err="1" smtClean="0"/>
              <a:t>κόσμoι</a:t>
            </a:r>
            <a:endParaRPr lang="el-GR" dirty="0"/>
          </a:p>
        </p:txBody>
      </p:sp>
      <p:grpSp>
        <p:nvGrpSpPr>
          <p:cNvPr id="150531" name="Group 9"/>
          <p:cNvGrpSpPr>
            <a:grpSpLocks/>
          </p:cNvGrpSpPr>
          <p:nvPr/>
        </p:nvGrpSpPr>
        <p:grpSpPr bwMode="auto">
          <a:xfrm>
            <a:off x="7283164" y="4496592"/>
            <a:ext cx="1263650" cy="1424709"/>
            <a:chOff x="11228" y="10108"/>
            <a:chExt cx="1764" cy="1988"/>
          </a:xfrm>
        </p:grpSpPr>
        <p:graphicFrame>
          <p:nvGraphicFramePr>
            <p:cNvPr id="150536" name="Object 2"/>
            <p:cNvGraphicFramePr>
              <a:graphicFrameLocks noChangeAspect="1"/>
            </p:cNvGraphicFramePr>
            <p:nvPr/>
          </p:nvGraphicFramePr>
          <p:xfrm flipH="1">
            <a:off x="11228" y="11312"/>
            <a:ext cx="1232" cy="7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9" r:id="rId4" imgW="3048426" imgH="2285714" progId="">
                    <p:embed/>
                  </p:oleObj>
                </mc:Choice>
                <mc:Fallback>
                  <p:oleObj r:id="rId4" imgW="3048426" imgH="2285714" progId="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 flipH="1">
                          <a:off x="11228" y="11312"/>
                          <a:ext cx="1232" cy="7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50537" name="Picture 10" descr="vr-hmd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63" y="10108"/>
              <a:ext cx="1729" cy="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0532" name="Picture 8" descr="computer mini-tower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100F0D"/>
              </a:clrFrom>
              <a:clrTo>
                <a:srgbClr val="100F0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732635"/>
            <a:ext cx="1404937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33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025775"/>
          </a:xfrm>
        </p:spPr>
        <p:txBody>
          <a:bodyPr/>
          <a:lstStyle/>
          <a:p>
            <a:r>
              <a:rPr lang="el-GR" altLang="en-US" dirty="0" smtClean="0"/>
              <a:t>συστήματα που </a:t>
            </a:r>
            <a:r>
              <a:rPr lang="el-GR" altLang="en-US" dirty="0" err="1" smtClean="0"/>
              <a:t>πρoσπαθoύν</a:t>
            </a:r>
            <a:r>
              <a:rPr lang="el-GR" altLang="en-US" dirty="0" smtClean="0"/>
              <a:t> να μας δώσουν την πιο αξιόπιστη αυταπάτη μιας λειτουργικής κατάδυσης μέσα σε ένα συνθετικό </a:t>
            </a:r>
            <a:r>
              <a:rPr lang="el-GR" altLang="en-US" dirty="0" err="1" smtClean="0"/>
              <a:t>κόσμo</a:t>
            </a:r>
            <a:r>
              <a:rPr lang="el-GR" altLang="en-US" dirty="0" smtClean="0"/>
              <a:t> (αυτόν της </a:t>
            </a:r>
            <a:r>
              <a:rPr lang="el-GR" altLang="en-US" dirty="0" err="1" smtClean="0"/>
              <a:t>πρoσoμoίωσης</a:t>
            </a:r>
            <a:r>
              <a:rPr lang="el-GR" altLang="en-US" dirty="0" smtClean="0"/>
              <a:t>) ή ακόμα μέσα στην αναπαράσταση μιας μακρινής ή απρόσιτης κατάστασης</a:t>
            </a:r>
          </a:p>
        </p:txBody>
      </p:sp>
      <p:sp>
        <p:nvSpPr>
          <p:cNvPr id="150534" name="Slide Number Placeholder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C7948F2-8900-4B81-B23B-2D0D1369D9C2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72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Σημειωματα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314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Σημείωμα Ιστορικού Εκδόσεων Έργου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800" dirty="0" smtClean="0"/>
              <a:t>Το παρόν έργο αποτελεί την </a:t>
            </a:r>
            <a:r>
              <a:rPr lang="el-GR" sz="2800" b="1" dirty="0" smtClean="0"/>
              <a:t>έκδοση 1.0.</a:t>
            </a:r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>Έχουν προηγηθεί οι κάτωθι εκδόσεις:</a:t>
            </a:r>
          </a:p>
          <a:p>
            <a:pPr marL="0" indent="0">
              <a:buNone/>
            </a:pPr>
            <a:r>
              <a:rPr lang="el-GR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0251094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Αναφοράς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Copyright</a:t>
            </a:r>
            <a:r>
              <a:rPr lang="el-GR" sz="2800" dirty="0" smtClean="0"/>
              <a:t> Πανεπιστήμιο Πατρών, Βασίλειος Κόμης. «Τεχνολογία </a:t>
            </a:r>
            <a:r>
              <a:rPr lang="el-GR" sz="2800" dirty="0" smtClean="0"/>
              <a:t>της </a:t>
            </a:r>
            <a:r>
              <a:rPr lang="el-GR" sz="2800" dirty="0" smtClean="0"/>
              <a:t>Πληροφορίας και των Επικοινωνιών στην Εκπαίδευση: </a:t>
            </a:r>
            <a:r>
              <a:rPr lang="el-GR" sz="2800" dirty="0"/>
              <a:t>Θεωρίες Μάθησης και ΤΠΕ:</a:t>
            </a:r>
          </a:p>
          <a:p>
            <a:pPr marL="0" indent="0">
              <a:buNone/>
            </a:pPr>
            <a:r>
              <a:rPr lang="el-GR" sz="2800" dirty="0"/>
              <a:t>Πολυμέσα- </a:t>
            </a:r>
            <a:r>
              <a:rPr lang="el-GR" sz="2800" dirty="0" err="1"/>
              <a:t>Υπερμέσα</a:t>
            </a:r>
            <a:r>
              <a:rPr lang="el-GR" sz="2800" dirty="0"/>
              <a:t> (Μέρος Β</a:t>
            </a:r>
            <a:r>
              <a:rPr lang="el-GR" sz="2800" dirty="0" smtClean="0"/>
              <a:t>+)». Έκδοση</a:t>
            </a:r>
            <a:r>
              <a:rPr lang="el-GR" sz="2800" dirty="0" smtClean="0"/>
              <a:t>: 1.0. Πάτρα, 2015.</a:t>
            </a:r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>Διαθέσιμο από τη δικτυακή διεύθυνση:</a:t>
            </a:r>
          </a:p>
          <a:p>
            <a:pPr marL="0" indent="0">
              <a:buNone/>
            </a:pPr>
            <a:r>
              <a:rPr lang="en-US" sz="2800" dirty="0"/>
              <a:t>https://eclass.upatras.gr/courses/PN1400/</a:t>
            </a:r>
            <a:endParaRPr lang="el-GR" sz="2800" dirty="0" smtClean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1786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Έννοιες – Κλειδιά</a:t>
            </a:r>
            <a:endParaRPr lang="en-GB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1071563" y="1447800"/>
          <a:ext cx="7862888" cy="476726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931444"/>
                <a:gridCol w="3931444"/>
              </a:tblGrid>
              <a:tr h="47672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Εκπαιδευτικό λογισμικό</a:t>
                      </a:r>
                      <a:endParaRPr kumimoji="0" lang="en-GB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Γνωστική ψυχολογία</a:t>
                      </a:r>
                      <a:endParaRPr kumimoji="0" lang="en-GB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Γνωστικές θεωρίες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Εποικοδομισμός</a:t>
                      </a:r>
                      <a:endParaRPr kumimoji="0" lang="el-GR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Αλληλεπίδραση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Διεπιφάνεια</a:t>
                      </a:r>
                      <a:endParaRPr kumimoji="0" lang="el-GR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Επικοινωνία ανθρώπου – υπολογιστή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Πολυμέσα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Υπερκείμενα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l-GR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Υπερμέσα</a:t>
                      </a:r>
                      <a:endParaRPr kumimoji="0" lang="el-GR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Κόμβος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Σύνδεσμος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Πλοήγηση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Εικονική</a:t>
                      </a:r>
                      <a:r>
                        <a:rPr kumimoji="0" lang="el-GR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πραγματικότητα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Εμβύθιση</a:t>
                      </a:r>
                      <a:endParaRPr kumimoji="0" lang="en-GB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endParaRPr kumimoji="0" lang="en-GB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endParaRPr lang="en-GB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468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354896F-E1DF-492E-92E4-7605A1E0411A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12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</a:t>
            </a:r>
            <a:r>
              <a:rPr lang="el-GR" dirty="0" err="1" smtClean="0"/>
              <a:t>Αδειοδότησης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1400" dirty="0"/>
              <a:t>Σημείωμα </a:t>
            </a:r>
            <a:r>
              <a:rPr lang="el-GR" sz="1400" dirty="0" err="1"/>
              <a:t>Αδειοδότησης</a:t>
            </a:r>
            <a:r>
              <a:rPr lang="el-GR" sz="1400" dirty="0"/>
              <a:t> Το παρόν υλικό διατίθεται με τους όρους της άδειας χρήσης </a:t>
            </a:r>
            <a:r>
              <a:rPr lang="el-GR" sz="1400" dirty="0" err="1"/>
              <a:t>Creative</a:t>
            </a:r>
            <a:r>
              <a:rPr lang="el-GR" sz="1400" dirty="0"/>
              <a:t> </a:t>
            </a:r>
            <a:r>
              <a:rPr lang="el-GR" sz="1400" dirty="0" err="1"/>
              <a:t>Commons</a:t>
            </a:r>
            <a:r>
              <a:rPr lang="el-GR" sz="1400" dirty="0"/>
              <a:t> Αναφορά, Μη Εμπορική Χρήση Παρόμοια Διανομή 4.0 [1] ή μεταγενέστερη, Διεθνής Έκδοση. Εξαιρούνται τα αυτοτελή έργα τρίτων π.χ. φωτογραφίες, διαγράμματα </a:t>
            </a:r>
            <a:r>
              <a:rPr lang="el-GR" sz="1400" dirty="0" err="1"/>
              <a:t>κ.λ.π</a:t>
            </a:r>
            <a:r>
              <a:rPr lang="el-GR" sz="1400" dirty="0"/>
              <a:t>.,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400" dirty="0" smtClean="0"/>
              <a:t>».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 </a:t>
            </a:r>
          </a:p>
          <a:p>
            <a:pPr marL="0" indent="0" algn="just">
              <a:buNone/>
            </a:pPr>
            <a:endParaRPr lang="en-US" sz="1400" dirty="0" smtClean="0"/>
          </a:p>
          <a:p>
            <a:pPr marL="0" indent="0" algn="just">
              <a:buNone/>
            </a:pPr>
            <a:endParaRPr lang="el-GR" sz="1400" dirty="0" smtClean="0"/>
          </a:p>
          <a:p>
            <a:pPr marL="0" indent="0" algn="just">
              <a:buNone/>
            </a:pPr>
            <a:r>
              <a:rPr lang="el-GR" sz="1400" dirty="0" smtClean="0"/>
              <a:t>[</a:t>
            </a:r>
            <a:r>
              <a:rPr lang="el-GR" sz="1400" dirty="0"/>
              <a:t>1] http://creativecommons.org/licenses/by-nc-sa/4.0/ </a:t>
            </a:r>
            <a:endParaRPr lang="el-GR" sz="1400" dirty="0" smtClean="0"/>
          </a:p>
          <a:p>
            <a:pPr marL="0" indent="0" algn="just">
              <a:buNone/>
            </a:pP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Ως </a:t>
            </a:r>
            <a:r>
              <a:rPr lang="el-GR" sz="1400" dirty="0"/>
              <a:t>Μη Εμπορική ορίζεται η χρήση: 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• </a:t>
            </a:r>
            <a:r>
              <a:rPr lang="el-GR" sz="1400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sz="1400" dirty="0" err="1" smtClean="0"/>
              <a:t>αδειοδόχο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 </a:t>
            </a:r>
            <a:r>
              <a:rPr lang="el-GR" sz="1400" dirty="0"/>
              <a:t>• που δεν περιλαμβάνει οικονομική συναλλαγή ως προϋπόθεση για τη χρήση ή πρόσβαση στο </a:t>
            </a:r>
            <a:r>
              <a:rPr lang="el-GR" sz="1400" dirty="0" smtClean="0"/>
              <a:t>έργο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 </a:t>
            </a:r>
            <a:r>
              <a:rPr lang="el-GR" sz="1400" dirty="0"/>
              <a:t>• που δεν προσπορίζει στο διανομέα του έργου και </a:t>
            </a:r>
            <a:r>
              <a:rPr lang="el-GR" sz="1400" dirty="0" err="1"/>
              <a:t>αδειοδόχο</a:t>
            </a:r>
            <a:r>
              <a:rPr lang="el-GR" sz="1400" dirty="0"/>
              <a:t> έμμεσο οικονομικό όφελος (π.χ. διαφημίσεις) από την προβολή του έργου σε διαδικτυακό τόπο </a:t>
            </a:r>
            <a:endParaRPr lang="en-US" sz="1400" dirty="0" smtClean="0"/>
          </a:p>
          <a:p>
            <a:pPr marL="0" indent="0" algn="just">
              <a:buNone/>
            </a:pPr>
            <a:endParaRPr lang="en-US" sz="1400" dirty="0"/>
          </a:p>
          <a:p>
            <a:pPr marL="0" indent="0" algn="just">
              <a:buNone/>
            </a:pPr>
            <a:r>
              <a:rPr lang="el-GR" sz="1400" dirty="0" smtClean="0"/>
              <a:t>Ο </a:t>
            </a:r>
            <a:r>
              <a:rPr lang="el-GR" sz="1400" dirty="0"/>
              <a:t>δικαιούχος μπορεί να παρέχει στον </a:t>
            </a:r>
            <a:r>
              <a:rPr lang="el-GR" sz="1400" dirty="0" err="1"/>
              <a:t>αδειοδόχο</a:t>
            </a:r>
            <a:r>
              <a:rPr lang="el-GR" sz="1400" dirty="0"/>
              <a:t> ξεχωριστή άδεια να χρησιμοποιεί το έργο για εμπορική χρήση, εφόσον αυτό του ζητηθεί.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954" y="2784045"/>
            <a:ext cx="1302442" cy="50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898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</a:t>
            </a:r>
            <a:r>
              <a:rPr lang="en-US" dirty="0" smtClean="0"/>
              <a:t>1</a:t>
            </a:r>
            <a:r>
              <a:rPr lang="el-GR" dirty="0" smtClean="0"/>
              <a:t>2</a:t>
            </a:r>
            <a:r>
              <a:rPr lang="el-GR" baseline="30000" dirty="0" smtClean="0"/>
              <a:t>ης</a:t>
            </a:r>
            <a:r>
              <a:rPr lang="el-GR" dirty="0" smtClean="0"/>
              <a:t> Ενότητας</a:t>
            </a:r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4449" y="5486400"/>
            <a:ext cx="3240360" cy="771224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074" y="5621542"/>
            <a:ext cx="1302442" cy="50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62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Η έννοια του υπερκειμένου </a:t>
            </a:r>
            <a:endParaRPr lang="el-GR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71625"/>
            <a:ext cx="8516938" cy="4329113"/>
          </a:xfrm>
        </p:spPr>
        <p:txBody>
          <a:bodyPr/>
          <a:lstStyle/>
          <a:p>
            <a:pPr lvl="1"/>
            <a:r>
              <a:rPr lang="el-GR" altLang="en-US" dirty="0" smtClean="0"/>
              <a:t>Η πρόσβαση στην πληροφορία υστερεί σε σχέση με τις δυνατότητες και τους τρόπους παραγωγής της πληροφορίας</a:t>
            </a:r>
          </a:p>
          <a:p>
            <a:r>
              <a:rPr lang="el-GR" altLang="en-US" dirty="0" smtClean="0"/>
              <a:t>Ζητούμενο:</a:t>
            </a:r>
          </a:p>
          <a:p>
            <a:pPr lvl="1"/>
            <a:r>
              <a:rPr lang="el-GR" altLang="en-US" dirty="0" smtClean="0"/>
              <a:t>Η βελτίωση των τρόπων πρόσβασης στην πληροφορία</a:t>
            </a:r>
          </a:p>
          <a:p>
            <a:pPr lvl="1"/>
            <a:r>
              <a:rPr lang="el-GR" altLang="en-US" b="1" dirty="0" smtClean="0">
                <a:solidFill>
                  <a:srgbClr val="FF0000"/>
                </a:solidFill>
              </a:rPr>
              <a:t>Η αναζήτηση και η εύρεση της επιθυμητής πληροφορίας εξαρτάται από τον τρόπο με τον οποίο είναι οργανωμένη και αποθηκευμένη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81F74D9-31F0-4879-A782-9E1AF8490A8A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29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Υπερκείμενο: κύρια </a:t>
            </a:r>
            <a:r>
              <a:rPr lang="el-GR" dirty="0"/>
              <a:t>ιδέα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21050"/>
            <a:ext cx="7620000" cy="4678362"/>
          </a:xfrm>
        </p:spPr>
        <p:txBody>
          <a:bodyPr>
            <a:normAutofit lnSpcReduction="10000"/>
          </a:bodyPr>
          <a:lstStyle/>
          <a:p>
            <a:pPr marL="365125" lvl="1" indent="-282575">
              <a:spcBef>
                <a:spcPts val="600"/>
              </a:spcBef>
              <a:buSzPct val="80000"/>
              <a:buFont typeface="Wingdings 2" pitchFamily="18" charset="2"/>
              <a:buChar char=""/>
              <a:defRPr/>
            </a:pPr>
            <a:r>
              <a:rPr lang="el-GR" sz="3200" b="1" dirty="0" err="1" smtClean="0"/>
              <a:t>Vannevar</a:t>
            </a:r>
            <a:r>
              <a:rPr lang="el-GR" sz="3200" b="1" dirty="0" smtClean="0"/>
              <a:t> </a:t>
            </a:r>
            <a:r>
              <a:rPr lang="el-GR" sz="3200" b="1" dirty="0" err="1" smtClean="0"/>
              <a:t>Bush</a:t>
            </a:r>
            <a:r>
              <a:rPr lang="el-GR" sz="3200" dirty="0" smtClean="0"/>
              <a:t> (1945), η ιδέα του υπερκειμένου (</a:t>
            </a:r>
            <a:r>
              <a:rPr lang="el-GR" sz="3200" dirty="0" err="1" smtClean="0"/>
              <a:t>hypertext</a:t>
            </a:r>
            <a:r>
              <a:rPr lang="el-GR" sz="3200" dirty="0" smtClean="0"/>
              <a:t>): </a:t>
            </a:r>
          </a:p>
          <a:p>
            <a:pPr marL="765175" lvl="2" indent="-282575">
              <a:spcBef>
                <a:spcPts val="600"/>
              </a:spcBef>
              <a:buSzPct val="80000"/>
              <a:buFont typeface="Wingdings 2" pitchFamily="18" charset="2"/>
              <a:buChar char=""/>
              <a:defRPr/>
            </a:pPr>
            <a:r>
              <a:rPr lang="el-GR" sz="2800" dirty="0" smtClean="0"/>
              <a:t>Η δημιουργία ενός μέσου που θα επιτρέπει την </a:t>
            </a:r>
            <a:r>
              <a:rPr lang="el-GR" sz="2800" b="1" dirty="0" smtClean="0"/>
              <a:t>αποθήκευση</a:t>
            </a:r>
            <a:r>
              <a:rPr lang="el-GR" sz="2800" dirty="0" smtClean="0"/>
              <a:t> και τη </a:t>
            </a:r>
            <a:r>
              <a:rPr lang="el-GR" sz="2800" b="1" dirty="0" smtClean="0"/>
              <a:t>χρησιμοποίηση</a:t>
            </a:r>
            <a:r>
              <a:rPr lang="el-GR" sz="2800" dirty="0" smtClean="0"/>
              <a:t> των πληροφοριών ευνοώντας τη συνειρμική σκέψη</a:t>
            </a:r>
          </a:p>
          <a:p>
            <a:pPr marL="1222375" lvl="3" indent="-282575">
              <a:spcBef>
                <a:spcPts val="600"/>
              </a:spcBef>
              <a:buSzPct val="80000"/>
              <a:buFont typeface="Wingdings 2" pitchFamily="18" charset="2"/>
              <a:buChar char=""/>
              <a:defRPr/>
            </a:pPr>
            <a:r>
              <a:rPr lang="el-GR" sz="2400" b="1" dirty="0" err="1" smtClean="0"/>
              <a:t>memex</a:t>
            </a:r>
            <a:r>
              <a:rPr lang="el-GR" sz="2400" b="1" dirty="0" smtClean="0"/>
              <a:t> (Memory </a:t>
            </a:r>
            <a:r>
              <a:rPr lang="el-GR" sz="2400" b="1" dirty="0" err="1" smtClean="0"/>
              <a:t>Extender</a:t>
            </a:r>
            <a:r>
              <a:rPr lang="el-GR" sz="2400" b="1" dirty="0" smtClean="0"/>
              <a:t>)</a:t>
            </a:r>
            <a:r>
              <a:rPr lang="el-GR" sz="2400" dirty="0" smtClean="0"/>
              <a:t>: θα επέτρεπε τη δημιουργία “</a:t>
            </a:r>
            <a:r>
              <a:rPr lang="el-GR" sz="2400" b="1" dirty="0" err="1" smtClean="0"/>
              <a:t>προσεταιριστικών</a:t>
            </a:r>
            <a:r>
              <a:rPr lang="el-GR" sz="2400" b="1" dirty="0" smtClean="0"/>
              <a:t> δεικτών</a:t>
            </a:r>
            <a:r>
              <a:rPr lang="el-GR" sz="2400" dirty="0" smtClean="0"/>
              <a:t>” (</a:t>
            </a:r>
            <a:r>
              <a:rPr lang="el-GR" sz="2400" dirty="0" err="1" smtClean="0"/>
              <a:t>index</a:t>
            </a:r>
            <a:r>
              <a:rPr lang="el-GR" sz="2400" dirty="0" smtClean="0"/>
              <a:t> </a:t>
            </a:r>
            <a:r>
              <a:rPr lang="el-GR" sz="2400" dirty="0" err="1" smtClean="0"/>
              <a:t>associative</a:t>
            </a:r>
            <a:r>
              <a:rPr lang="el-GR" sz="2400" dirty="0" smtClean="0"/>
              <a:t>), οι οποίοι και θα απομνημόνευαν τους </a:t>
            </a:r>
            <a:r>
              <a:rPr lang="el-GR" sz="2400" b="1" dirty="0" smtClean="0"/>
              <a:t>συνδέσμους</a:t>
            </a:r>
            <a:r>
              <a:rPr lang="el-GR" sz="2400" dirty="0" smtClean="0"/>
              <a:t> (</a:t>
            </a:r>
            <a:r>
              <a:rPr lang="el-GR" sz="2400" dirty="0" err="1" smtClean="0"/>
              <a:t>links</a:t>
            </a:r>
            <a:r>
              <a:rPr lang="el-GR" sz="2400" dirty="0" smtClean="0"/>
              <a:t>) ανάμεσα στα </a:t>
            </a:r>
            <a:r>
              <a:rPr lang="el-GR" sz="2400" dirty="0" err="1" smtClean="0"/>
              <a:t>σημασιολογικώς</a:t>
            </a:r>
            <a:r>
              <a:rPr lang="el-GR" sz="2400" dirty="0" smtClean="0"/>
              <a:t> συνδεμένα μέρη ενός συνόλου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6D6F16C-D26C-4C78-974B-F63D9F9F2929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96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Ορολογία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248650" cy="4800600"/>
          </a:xfrm>
        </p:spPr>
        <p:txBody>
          <a:bodyPr>
            <a:normAutofit/>
          </a:bodyPr>
          <a:lstStyle/>
          <a:p>
            <a:r>
              <a:rPr lang="el-GR" altLang="en-US" dirty="0" smtClean="0"/>
              <a:t>υπερκείμενα, </a:t>
            </a:r>
            <a:r>
              <a:rPr lang="el-GR" altLang="en-US" dirty="0" err="1" smtClean="0"/>
              <a:t>υπερμέσα</a:t>
            </a:r>
            <a:r>
              <a:rPr lang="el-GR" altLang="en-US" dirty="0" smtClean="0"/>
              <a:t>, Διαδίκτυο </a:t>
            </a:r>
          </a:p>
          <a:p>
            <a:r>
              <a:rPr lang="el-GR" altLang="en-US" dirty="0" smtClean="0"/>
              <a:t>πολυμέσα, αλληλεπιδραστικά πολυμέσα</a:t>
            </a:r>
          </a:p>
          <a:p>
            <a:r>
              <a:rPr lang="el-GR" altLang="en-US" dirty="0" smtClean="0"/>
              <a:t>η έννοια του </a:t>
            </a:r>
            <a:r>
              <a:rPr lang="el-GR" altLang="en-US" dirty="0" err="1" smtClean="0"/>
              <a:t>Yπερκειμένου</a:t>
            </a:r>
            <a:r>
              <a:rPr lang="el-GR" altLang="en-US" dirty="0" smtClean="0"/>
              <a:t>: κείμενα συνδεμένα μεταξύ τους με </a:t>
            </a:r>
            <a:r>
              <a:rPr lang="el-GR" altLang="en-US" b="1" dirty="0" smtClean="0"/>
              <a:t>μη γραμμικό </a:t>
            </a:r>
            <a:r>
              <a:rPr lang="el-GR" altLang="en-US" dirty="0" smtClean="0"/>
              <a:t>τρόπο </a:t>
            </a:r>
          </a:p>
          <a:p>
            <a:r>
              <a:rPr lang="el-GR" altLang="en-US" b="1" dirty="0" smtClean="0"/>
              <a:t>Διαδίκτυο</a:t>
            </a:r>
            <a:r>
              <a:rPr lang="el-GR" altLang="en-US" dirty="0" smtClean="0"/>
              <a:t>: το μεγαλύτερο υπερκείμενο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GB" altLang="en-US" dirty="0" smtClean="0"/>
              <a:t>Wikipedia 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GB" altLang="en-US" dirty="0" smtClean="0">
                <a:hlinkClick r:id="rId3"/>
              </a:rPr>
              <a:t>http://en.pedia.org/</a:t>
            </a:r>
            <a:r>
              <a:rPr lang="en-GB" altLang="en-US" dirty="0" smtClean="0"/>
              <a:t> </a:t>
            </a:r>
            <a:endParaRPr lang="el-GR" altLang="en-US" dirty="0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165802F-451E-4D94-A6BA-967EA9EED978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92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1" y="214313"/>
            <a:ext cx="8318499" cy="1143000"/>
          </a:xfrm>
        </p:spPr>
        <p:txBody>
          <a:bodyPr/>
          <a:lstStyle/>
          <a:p>
            <a:pPr>
              <a:defRPr/>
            </a:pPr>
            <a:r>
              <a:rPr lang="el-GR" dirty="0"/>
              <a:t>Κείμενα – </a:t>
            </a:r>
            <a:r>
              <a:rPr lang="el-GR" dirty="0" smtClean="0"/>
              <a:t>Υπερκείμενα (1)</a:t>
            </a:r>
            <a:endParaRPr lang="el-GR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1" y="1447800"/>
            <a:ext cx="8324850" cy="4800600"/>
          </a:xfrm>
        </p:spPr>
        <p:txBody>
          <a:bodyPr/>
          <a:lstStyle/>
          <a:p>
            <a:r>
              <a:rPr lang="el-GR" altLang="en-US" dirty="0" smtClean="0"/>
              <a:t>Ομοιότητες και διαφορές</a:t>
            </a:r>
          </a:p>
          <a:p>
            <a:pPr lvl="1"/>
            <a:r>
              <a:rPr lang="el-GR" altLang="en-US" b="1" dirty="0" smtClean="0"/>
              <a:t> κείμενο</a:t>
            </a:r>
            <a:r>
              <a:rPr lang="el-GR" altLang="en-US" dirty="0" smtClean="0"/>
              <a:t>: </a:t>
            </a:r>
            <a:r>
              <a:rPr lang="el-GR" altLang="en-US" b="1" dirty="0" smtClean="0"/>
              <a:t>γραμμική δομή</a:t>
            </a:r>
            <a:r>
              <a:rPr lang="el-GR" altLang="en-US" dirty="0" smtClean="0"/>
              <a:t>, λίγο ή πολύ ισχυρώς ιεραρχημένη</a:t>
            </a:r>
          </a:p>
          <a:p>
            <a:pPr lvl="2"/>
            <a:r>
              <a:rPr lang="el-GR" altLang="en-US" dirty="0" smtClean="0"/>
              <a:t>τα στοιχεία (περισσότερο ή λιγότερο αυτόνομα) είναι συνδεμένα με σχέσεις διάταξης: από ένα στοιχείο μπορώ να μεταβώ σε ένα μόνο στοιχείο (προηγούμενη ή επόμενη σελίδα του βιβλίου)</a:t>
            </a:r>
          </a:p>
          <a:p>
            <a:pPr lvl="1"/>
            <a:r>
              <a:rPr lang="el-GR" altLang="en-US" dirty="0" smtClean="0"/>
              <a:t> </a:t>
            </a:r>
            <a:r>
              <a:rPr lang="el-GR" altLang="en-US" b="1" dirty="0" smtClean="0"/>
              <a:t>υπερκείμενο</a:t>
            </a:r>
            <a:r>
              <a:rPr lang="el-GR" altLang="en-US" dirty="0" smtClean="0"/>
              <a:t>: </a:t>
            </a:r>
            <a:r>
              <a:rPr lang="el-GR" altLang="en-US" b="1" dirty="0" smtClean="0"/>
              <a:t>δομή σε δίκτυο</a:t>
            </a:r>
          </a:p>
          <a:p>
            <a:pPr lvl="2"/>
            <a:r>
              <a:rPr lang="el-GR" altLang="en-US" dirty="0" smtClean="0"/>
              <a:t>Από ένα στοιχείο μπορώ να μεταβώ σε περισσότερα του ενός στοιχεία (από μία ιστοσελίδα μπορώ να πάω συνήθως σε πολλές άλλες ιστοσελίδες)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9F30D6B-DD53-43C2-A570-64998B348CA3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32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V-ICTEGroup.GR.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ICTEGroup.Gr</Template>
  <TotalTime>336</TotalTime>
  <Words>2215</Words>
  <Application>Microsoft Office PowerPoint</Application>
  <PresentationFormat>Προβολή στην οθόνη (4:3)</PresentationFormat>
  <Paragraphs>333</Paragraphs>
  <Slides>51</Slides>
  <Notes>46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0</vt:i4>
      </vt:variant>
      <vt:variant>
        <vt:lpstr>Τίτλοι διαφανειών</vt:lpstr>
      </vt:variant>
      <vt:variant>
        <vt:i4>51</vt:i4>
      </vt:variant>
    </vt:vector>
  </HeadingPairs>
  <TitlesOfParts>
    <vt:vector size="52" baseType="lpstr">
      <vt:lpstr>IV-ICTEGroup.GR.new</vt:lpstr>
      <vt:lpstr>Τίτλος Μαθήματος</vt:lpstr>
      <vt:lpstr>Άδειες Χρήσης</vt:lpstr>
      <vt:lpstr>Χρηματοδότηση</vt:lpstr>
      <vt:lpstr>Σκοποί  ενότητας </vt:lpstr>
      <vt:lpstr>Έννοιες – Κλειδιά</vt:lpstr>
      <vt:lpstr>Η έννοια του υπερκειμένου </vt:lpstr>
      <vt:lpstr>Υπερκείμενο: κύρια ιδέα</vt:lpstr>
      <vt:lpstr>Ορολογία </vt:lpstr>
      <vt:lpstr>Κείμενα – Υπερκείμενα (1)</vt:lpstr>
      <vt:lpstr>Κείμενα – Υπερκείμενα (2)</vt:lpstr>
      <vt:lpstr>Υπερκείμενο: κόμβοι και σύνδεσμοι</vt:lpstr>
      <vt:lpstr>Νέα αντίληψη για τη γραφή</vt:lpstr>
      <vt:lpstr>Υπερκείμενο: τεχνικό επίπεδο:</vt:lpstr>
      <vt:lpstr>Υπερκείμενο: λειτουργικό επίπεδο </vt:lpstr>
      <vt:lpstr>Λειτουργικές ιδιαιτερότητες</vt:lpstr>
      <vt:lpstr>Είδη συνδεσμολογιών </vt:lpstr>
      <vt:lpstr>Ορισμός υπερκειμένου – υπερμέσου</vt:lpstr>
      <vt:lpstr>Αρχιτεκτονική δομή υπερμέσου</vt:lpstr>
      <vt:lpstr>Υπερκείμενο</vt:lpstr>
      <vt:lpstr>Παράδειγμα: Wikipedia </vt:lpstr>
      <vt:lpstr>Τύποι χρήσης</vt:lpstr>
      <vt:lpstr>Χαρακτηριστικά υπερμέσων</vt:lpstr>
      <vt:lpstr>Σπουδαιότητα συνδέσμων:</vt:lpstr>
      <vt:lpstr>Η ανάδυση της σημασίας</vt:lpstr>
      <vt:lpstr>Οργάνωση πληροφορίας στα υπερμέσα </vt:lpstr>
      <vt:lpstr>Πλοήγηση (navigation)</vt:lpstr>
      <vt:lpstr>Αρχές πλοήγησης (1)</vt:lpstr>
      <vt:lpstr>Αρχές πλοήγησης (2)</vt:lpstr>
      <vt:lpstr>Πλεονεκτήματα της πλοήγησης</vt:lpstr>
      <vt:lpstr>Πως γίνεται η πλοήγηση</vt:lpstr>
      <vt:lpstr>Υπερμέσο ως γνωστικό εργαλείο</vt:lpstr>
      <vt:lpstr>Δημιουργία νοήματος</vt:lpstr>
      <vt:lpstr>Προβλήματα στη χρήση των υπερμέσων (1)</vt:lpstr>
      <vt:lpstr>Προβλήματα στη χρήση των υπερμέσων (2)</vt:lpstr>
      <vt:lpstr>Νέες τεχνικές εφαρμογών πολυμέσων και υπερμέσων</vt:lpstr>
      <vt:lpstr>Εικονική Πραγματικότητα: οι νέες δυνατότητες των πολυμέσων</vt:lpstr>
      <vt:lpstr>Εικονική πραγματικότητα</vt:lpstr>
      <vt:lpstr>Συνθετικές εικόνες: νέες δυνατότητες</vt:lpstr>
      <vt:lpstr>Ορισμός της εικονικής πραγματικότητας (1)</vt:lpstr>
      <vt:lpstr>Ορισμός της εικονικής πραγματικότητας (2)</vt:lpstr>
      <vt:lpstr>Σε έναν εικονικό κόσμo … </vt:lpstr>
      <vt:lpstr>Σύστημα Εικονικής Πραγματικότητας (απλός χειρισμός)</vt:lpstr>
      <vt:lpstr>Σύστημα Εικονικής Πραγματικότητας (εμβύθιση)</vt:lpstr>
      <vt:lpstr>Σύστημα με προβολή σε τοίχους δωματίου («σπηλιά»)</vt:lpstr>
      <vt:lpstr>Σύστημα Κιβωτός («Σπηλιά») Παράδειγμα συστήματος με προβολή </vt:lpstr>
      <vt:lpstr>Εικονικοί κόσμoι</vt:lpstr>
      <vt:lpstr>Σημειωματα</vt:lpstr>
      <vt:lpstr>Σημείωμα Ιστορικού Εκδόσεων Έργου</vt:lpstr>
      <vt:lpstr>Σημείωμα Αναφοράς </vt:lpstr>
      <vt:lpstr>Σημείωμα Αδειοδότησης</vt:lpstr>
      <vt:lpstr>Τέλος 12ης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Georgia Antonelou</dc:creator>
  <cp:lastModifiedBy>AntonelouG</cp:lastModifiedBy>
  <cp:revision>99</cp:revision>
  <dcterms:created xsi:type="dcterms:W3CDTF">2014-12-10T08:52:23Z</dcterms:created>
  <dcterms:modified xsi:type="dcterms:W3CDTF">2015-07-21T07:47:00Z</dcterms:modified>
</cp:coreProperties>
</file>