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71" r:id="rId4"/>
    <p:sldId id="264" r:id="rId5"/>
    <p:sldId id="266" r:id="rId6"/>
    <p:sldId id="267" r:id="rId7"/>
    <p:sldId id="270" r:id="rId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32" d="100"/>
          <a:sy n="132" d="100"/>
        </p:scale>
        <p:origin x="-17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F2853615-BFDE-46DE-814C-47EC6EF6D371}" type="datetimeFigureOut">
              <a:rPr lang="el-GR" smtClean="0"/>
              <a:t>4/2/2014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2853615-BFDE-46DE-814C-47EC6EF6D371}" type="datetimeFigureOut">
              <a:rPr lang="el-GR" smtClean="0"/>
              <a:t>4/2/2014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2853615-BFDE-46DE-814C-47EC6EF6D371}" type="datetimeFigureOut">
              <a:rPr lang="el-GR" smtClean="0"/>
              <a:t>4/2/2014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2853615-BFDE-46DE-814C-47EC6EF6D371}" type="datetimeFigureOut">
              <a:rPr lang="el-GR" smtClean="0"/>
              <a:t>4/2/2014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F2853615-BFDE-46DE-814C-47EC6EF6D371}" type="datetimeFigureOut">
              <a:rPr lang="el-GR" smtClean="0"/>
              <a:t>4/2/2014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F2853615-BFDE-46DE-814C-47EC6EF6D371}" type="datetimeFigureOut">
              <a:rPr lang="el-GR" smtClean="0"/>
              <a:t>4/2/2014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F2853615-BFDE-46DE-814C-47EC6EF6D371}" type="datetimeFigureOut">
              <a:rPr lang="el-GR" smtClean="0"/>
              <a:t>4/2/2014</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F2853615-BFDE-46DE-814C-47EC6EF6D371}" type="datetimeFigureOut">
              <a:rPr lang="el-GR" smtClean="0"/>
              <a:t>4/2/2014</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F2853615-BFDE-46DE-814C-47EC6EF6D371}" type="datetimeFigureOut">
              <a:rPr lang="el-GR" smtClean="0"/>
              <a:t>4/2/2014</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2853615-BFDE-46DE-814C-47EC6EF6D371}" type="datetimeFigureOut">
              <a:rPr lang="el-GR" smtClean="0"/>
              <a:t>4/2/2014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2853615-BFDE-46DE-814C-47EC6EF6D371}" type="datetimeFigureOut">
              <a:rPr lang="el-GR" smtClean="0"/>
              <a:t>4/2/2014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853615-BFDE-46DE-814C-47EC6EF6D371}" type="datetimeFigureOut">
              <a:rPr lang="el-GR" smtClean="0"/>
              <a:t>4/2/2014</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F53439-851E-44AD-84B1-B6BFC3D0C743}"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hyperlink" Target="mailto:username@upnet.gr" TargetMode="External"/><Relationship Id="rId2" Type="http://schemas.openxmlformats.org/officeDocument/2006/relationships/hyperlink" Target="mailto:username@upatras.gr" TargetMode="Externa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s://mussa.upnet.gr/"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mailto:username@upnet.gr" TargetMode="External"/><Relationship Id="rId2" Type="http://schemas.openxmlformats.org/officeDocument/2006/relationships/hyperlink" Target="mailto:username@upatras.gr" TargetMode="Externa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8032" y="1484784"/>
            <a:ext cx="7772400" cy="1470025"/>
          </a:xfrm>
        </p:spPr>
        <p:txBody>
          <a:bodyPr>
            <a:normAutofit/>
          </a:bodyPr>
          <a:lstStyle/>
          <a:p>
            <a:r>
              <a:rPr lang="el-GR" sz="3600" b="1" dirty="0" smtClean="0">
                <a:latin typeface="Arial" panose="020B0604020202020204" pitchFamily="34" charset="0"/>
                <a:cs typeface="Arial" panose="020B0604020202020204" pitchFamily="34" charset="0"/>
              </a:rPr>
              <a:t>Εγγραφή στην πλατφόρμα του </a:t>
            </a:r>
            <a:r>
              <a:rPr lang="en-US" sz="3600" b="1" dirty="0" err="1" smtClean="0">
                <a:latin typeface="Arial" panose="020B0604020202020204" pitchFamily="34" charset="0"/>
                <a:cs typeface="Arial" panose="020B0604020202020204" pitchFamily="34" charset="0"/>
              </a:rPr>
              <a:t>eclass</a:t>
            </a:r>
            <a:endParaRPr lang="el-GR" dirty="0">
              <a:latin typeface="Arial" panose="020B0604020202020204" pitchFamily="34" charset="0"/>
              <a:cs typeface="Arial" panose="020B0604020202020204" pitchFamily="34" charset="0"/>
            </a:endParaRPr>
          </a:p>
        </p:txBody>
      </p:sp>
      <p:sp>
        <p:nvSpPr>
          <p:cNvPr id="3" name="Υπότιτλος 2"/>
          <p:cNvSpPr>
            <a:spLocks noGrp="1"/>
          </p:cNvSpPr>
          <p:nvPr>
            <p:ph type="subTitle" idx="1"/>
          </p:nvPr>
        </p:nvSpPr>
        <p:spPr/>
        <p:txBody>
          <a:bodyPr/>
          <a:lstStyle/>
          <a:p>
            <a:endParaRPr lang="el-GR"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11549" y="188640"/>
            <a:ext cx="246856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Εικόνα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7423" y="3459846"/>
            <a:ext cx="4370841" cy="905258"/>
          </a:xfrm>
          <a:prstGeom prst="rect">
            <a:avLst/>
          </a:prstGeom>
        </p:spPr>
      </p:pic>
      <p:pic>
        <p:nvPicPr>
          <p:cNvPr id="6" name="7 - Εικόνα" descr="Λογότυπο για Άδειες χρήσης Creative Commons BY-NC-ND"/>
          <p:cNvPicPr>
            <a:picLocks noChangeAspect="1"/>
          </p:cNvPicPr>
          <p:nvPr/>
        </p:nvPicPr>
        <p:blipFill>
          <a:blip r:embed="rId4" cstate="print"/>
          <a:stretch>
            <a:fillRect/>
          </a:stretch>
        </p:blipFill>
        <p:spPr>
          <a:xfrm>
            <a:off x="1907704" y="5631503"/>
            <a:ext cx="1581685" cy="553393"/>
          </a:xfrm>
          <a:prstGeom prst="rect">
            <a:avLst/>
          </a:prstGeom>
        </p:spPr>
      </p:pic>
      <p:pic>
        <p:nvPicPr>
          <p:cNvPr id="7"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5" cstate="print"/>
          <a:srcRect/>
          <a:stretch>
            <a:fillRect/>
          </a:stretch>
        </p:blipFill>
        <p:spPr bwMode="auto">
          <a:xfrm>
            <a:off x="3779912" y="5517232"/>
            <a:ext cx="4310289" cy="1025873"/>
          </a:xfrm>
          <a:prstGeom prst="rect">
            <a:avLst/>
          </a:prstGeom>
          <a:noFill/>
        </p:spPr>
      </p:pic>
    </p:spTree>
    <p:extLst>
      <p:ext uri="{BB962C8B-B14F-4D97-AF65-F5344CB8AC3E}">
        <p14:creationId xmlns:p14="http://schemas.microsoft.com/office/powerpoint/2010/main" val="29406329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778098"/>
          </a:xfrm>
        </p:spPr>
        <p:txBody>
          <a:bodyPr>
            <a:normAutofit/>
          </a:bodyPr>
          <a:lstStyle/>
          <a:p>
            <a:r>
              <a:rPr lang="el-GR" sz="3200" b="1" dirty="0" smtClean="0">
                <a:latin typeface="Arial" panose="020B0604020202020204" pitchFamily="34" charset="0"/>
                <a:cs typeface="Arial" panose="020B0604020202020204" pitchFamily="34" charset="0"/>
              </a:rPr>
              <a:t>Πιστοποίηση μέσω </a:t>
            </a:r>
            <a:r>
              <a:rPr lang="en-US" sz="3200" b="1" dirty="0" err="1" smtClean="0">
                <a:latin typeface="Arial" panose="020B0604020202020204" pitchFamily="34" charset="0"/>
                <a:cs typeface="Arial" panose="020B0604020202020204" pitchFamily="34" charset="0"/>
              </a:rPr>
              <a:t>UPnet</a:t>
            </a:r>
            <a:endParaRPr lang="el-GR" sz="3200" dirty="0">
              <a:latin typeface="Arial" panose="020B0604020202020204" pitchFamily="34" charset="0"/>
              <a:cs typeface="Arial" panose="020B0604020202020204" pitchFamily="34" charset="0"/>
            </a:endParaRPr>
          </a:p>
        </p:txBody>
      </p:sp>
      <p:sp>
        <p:nvSpPr>
          <p:cNvPr id="3" name="Θέση περιεχομένου 2"/>
          <p:cNvSpPr>
            <a:spLocks noGrp="1"/>
          </p:cNvSpPr>
          <p:nvPr>
            <p:ph idx="1"/>
          </p:nvPr>
        </p:nvSpPr>
        <p:spPr>
          <a:xfrm>
            <a:off x="457200" y="1052736"/>
            <a:ext cx="8229600" cy="5184576"/>
          </a:xfrm>
        </p:spPr>
        <p:txBody>
          <a:bodyPr>
            <a:normAutofit/>
          </a:bodyPr>
          <a:lstStyle/>
          <a:p>
            <a:pPr marL="0" indent="0">
              <a:buNone/>
            </a:pPr>
            <a:r>
              <a:rPr lang="el-GR" sz="1200" dirty="0" smtClean="0">
                <a:latin typeface="Arial" panose="020B0604020202020204" pitchFamily="34" charset="0"/>
                <a:cs typeface="Arial" panose="020B0604020202020204" pitchFamily="34" charset="0"/>
              </a:rPr>
              <a:t>Η είσοδός σας στην πλατφόρμα του </a:t>
            </a:r>
            <a:r>
              <a:rPr lang="en-US" sz="1200" dirty="0" err="1" smtClean="0">
                <a:latin typeface="Arial" panose="020B0604020202020204" pitchFamily="34" charset="0"/>
                <a:cs typeface="Arial" panose="020B0604020202020204" pitchFamily="34" charset="0"/>
              </a:rPr>
              <a:t>eclass</a:t>
            </a:r>
            <a:r>
              <a:rPr lang="en-US" sz="1200" dirty="0" smtClean="0">
                <a:latin typeface="Arial" panose="020B0604020202020204" pitchFamily="34" charset="0"/>
                <a:cs typeface="Arial" panose="020B0604020202020204" pitchFamily="34" charset="0"/>
              </a:rPr>
              <a:t> </a:t>
            </a:r>
            <a:r>
              <a:rPr lang="el-GR" sz="1200" dirty="0" smtClean="0">
                <a:latin typeface="Arial" panose="020B0604020202020204" pitchFamily="34" charset="0"/>
                <a:cs typeface="Arial" panose="020B0604020202020204" pitchFamily="34" charset="0"/>
              </a:rPr>
              <a:t>προϋποθέτει την ύπαρξη</a:t>
            </a:r>
            <a:r>
              <a:rPr lang="en-US" sz="1200" dirty="0" smtClean="0">
                <a:latin typeface="Arial" panose="020B0604020202020204" pitchFamily="34" charset="0"/>
                <a:cs typeface="Arial" panose="020B0604020202020204" pitchFamily="34" charset="0"/>
              </a:rPr>
              <a:t> </a:t>
            </a:r>
            <a:r>
              <a:rPr lang="el-GR" sz="1200" dirty="0" smtClean="0">
                <a:latin typeface="Arial" panose="020B0604020202020204" pitchFamily="34" charset="0"/>
                <a:cs typeface="Arial" panose="020B0604020202020204" pitchFamily="34" charset="0"/>
              </a:rPr>
              <a:t>λογαριασμού </a:t>
            </a:r>
            <a:r>
              <a:rPr lang="el-GR" sz="1200" dirty="0">
                <a:latin typeface="Arial" panose="020B0604020202020204" pitchFamily="34" charset="0"/>
                <a:cs typeface="Arial" panose="020B0604020202020204" pitchFamily="34" charset="0"/>
              </a:rPr>
              <a:t>της μορφής </a:t>
            </a:r>
            <a:r>
              <a:rPr lang="en-US" sz="1200" dirty="0" smtClean="0">
                <a:latin typeface="Arial" panose="020B0604020202020204" pitchFamily="34" charset="0"/>
                <a:cs typeface="Arial" panose="020B0604020202020204" pitchFamily="34" charset="0"/>
                <a:hlinkClick r:id="rId2"/>
              </a:rPr>
              <a:t>username@upatras.gr</a:t>
            </a:r>
            <a:r>
              <a:rPr lang="en-US" sz="1200" dirty="0" smtClean="0">
                <a:latin typeface="Arial" panose="020B0604020202020204" pitchFamily="34" charset="0"/>
                <a:cs typeface="Arial" panose="020B0604020202020204" pitchFamily="34" charset="0"/>
              </a:rPr>
              <a:t> </a:t>
            </a:r>
            <a:r>
              <a:rPr lang="el-GR" sz="1200" dirty="0" smtClean="0">
                <a:latin typeface="Arial" panose="020B0604020202020204" pitchFamily="34" charset="0"/>
                <a:cs typeface="Arial" panose="020B0604020202020204" pitchFamily="34" charset="0"/>
              </a:rPr>
              <a:t>ή </a:t>
            </a:r>
            <a:r>
              <a:rPr lang="en-US" sz="1200" dirty="0" smtClean="0">
                <a:latin typeface="Arial" panose="020B0604020202020204" pitchFamily="34" charset="0"/>
                <a:cs typeface="Arial" panose="020B0604020202020204" pitchFamily="34" charset="0"/>
                <a:hlinkClick r:id="rId3"/>
              </a:rPr>
              <a:t>username@upnet.gr</a:t>
            </a:r>
            <a:r>
              <a:rPr lang="el-GR" sz="1200" dirty="0" smtClean="0">
                <a:latin typeface="Arial" panose="020B0604020202020204" pitchFamily="34" charset="0"/>
                <a:cs typeface="Arial" panose="020B0604020202020204" pitchFamily="34" charset="0"/>
              </a:rPr>
              <a:t>. </a:t>
            </a:r>
            <a:r>
              <a:rPr lang="el-GR" sz="1200" dirty="0">
                <a:latin typeface="Arial" panose="020B0604020202020204" pitchFamily="34" charset="0"/>
                <a:cs typeface="Arial" panose="020B0604020202020204" pitchFamily="34" charset="0"/>
              </a:rPr>
              <a:t>Σε περίπτωση που δεν έχετε </a:t>
            </a:r>
            <a:r>
              <a:rPr lang="el-GR" sz="1200" dirty="0" smtClean="0">
                <a:latin typeface="Arial" panose="020B0604020202020204" pitchFamily="34" charset="0"/>
                <a:cs typeface="Arial" panose="020B0604020202020204" pitchFamily="34" charset="0"/>
              </a:rPr>
              <a:t>ήδη,</a:t>
            </a:r>
            <a:r>
              <a:rPr lang="en-US" sz="1200" dirty="0" smtClean="0">
                <a:latin typeface="Arial" panose="020B0604020202020204" pitchFamily="34" charset="0"/>
                <a:cs typeface="Arial" panose="020B0604020202020204" pitchFamily="34" charset="0"/>
              </a:rPr>
              <a:t> </a:t>
            </a:r>
            <a:r>
              <a:rPr lang="el-GR" sz="1200" dirty="0" smtClean="0">
                <a:latin typeface="Arial" panose="020B0604020202020204" pitchFamily="34" charset="0"/>
                <a:cs typeface="Arial" panose="020B0604020202020204" pitchFamily="34" charset="0"/>
              </a:rPr>
              <a:t>θα πρέπει πρώτα να </a:t>
            </a:r>
            <a:r>
              <a:rPr lang="el-GR" sz="1200" dirty="0">
                <a:latin typeface="Arial" panose="020B0604020202020204" pitchFamily="34" charset="0"/>
                <a:cs typeface="Arial" panose="020B0604020202020204" pitchFamily="34" charset="0"/>
              </a:rPr>
              <a:t>κάνετε αίτηση στον σύνδεσμο </a:t>
            </a:r>
            <a:r>
              <a:rPr lang="en-US" sz="1200" dirty="0">
                <a:latin typeface="Arial" panose="020B0604020202020204" pitchFamily="34" charset="0"/>
                <a:cs typeface="Arial" panose="020B0604020202020204" pitchFamily="34" charset="0"/>
                <a:hlinkClick r:id="rId4"/>
              </a:rPr>
              <a:t>https://</a:t>
            </a:r>
            <a:r>
              <a:rPr lang="en-US" sz="1200" dirty="0" smtClean="0">
                <a:latin typeface="Arial" panose="020B0604020202020204" pitchFamily="34" charset="0"/>
                <a:cs typeface="Arial" panose="020B0604020202020204" pitchFamily="34" charset="0"/>
                <a:hlinkClick r:id="rId4"/>
              </a:rPr>
              <a:t>mussa.upnet.gr</a:t>
            </a:r>
            <a:endParaRPr lang="el-GR" sz="1200" dirty="0" smtClean="0">
              <a:latin typeface="Arial" panose="020B0604020202020204" pitchFamily="34" charset="0"/>
              <a:cs typeface="Arial" panose="020B0604020202020204" pitchFamily="34" charset="0"/>
            </a:endParaRPr>
          </a:p>
          <a:p>
            <a:pPr marL="0" indent="0">
              <a:buNone/>
            </a:pPr>
            <a:endParaRPr lang="el-GR" sz="1200" dirty="0">
              <a:latin typeface="Arial" panose="020B0604020202020204" pitchFamily="34" charset="0"/>
              <a:cs typeface="Arial" panose="020B0604020202020204" pitchFamily="34" charset="0"/>
            </a:endParaRPr>
          </a:p>
          <a:p>
            <a:pPr marL="0" indent="0">
              <a:buNone/>
            </a:pPr>
            <a:endParaRPr lang="el-GR" sz="1200" dirty="0" smtClean="0">
              <a:latin typeface="Arial" panose="020B0604020202020204" pitchFamily="34" charset="0"/>
              <a:cs typeface="Arial" panose="020B0604020202020204" pitchFamily="34" charset="0"/>
            </a:endParaRPr>
          </a:p>
          <a:p>
            <a:pPr marL="0" indent="0">
              <a:buNone/>
            </a:pPr>
            <a:endParaRPr lang="el-GR" sz="1200" dirty="0">
              <a:latin typeface="Arial" panose="020B0604020202020204" pitchFamily="34" charset="0"/>
              <a:cs typeface="Arial" panose="020B0604020202020204" pitchFamily="34" charset="0"/>
            </a:endParaRPr>
          </a:p>
          <a:p>
            <a:pPr marL="0" indent="0">
              <a:buNone/>
            </a:pPr>
            <a:endParaRPr lang="el-GR" sz="1200" dirty="0">
              <a:latin typeface="Arial" panose="020B0604020202020204" pitchFamily="34" charset="0"/>
              <a:cs typeface="Arial" panose="020B0604020202020204" pitchFamily="34" charset="0"/>
            </a:endParaRPr>
          </a:p>
          <a:p>
            <a:pPr marL="0" indent="0">
              <a:buNone/>
            </a:pPr>
            <a:endParaRPr lang="el-GR" sz="1200" dirty="0" smtClean="0">
              <a:latin typeface="Arial" panose="020B0604020202020204" pitchFamily="34" charset="0"/>
              <a:cs typeface="Arial" panose="020B0604020202020204" pitchFamily="34" charset="0"/>
            </a:endParaRPr>
          </a:p>
          <a:p>
            <a:pPr marL="0" indent="0">
              <a:buNone/>
            </a:pPr>
            <a:endParaRPr lang="el-GR" sz="1200" dirty="0" smtClean="0">
              <a:latin typeface="Arial" panose="020B0604020202020204" pitchFamily="34" charset="0"/>
              <a:cs typeface="Arial" panose="020B0604020202020204" pitchFamily="34" charset="0"/>
            </a:endParaRPr>
          </a:p>
          <a:p>
            <a:pPr marL="0" indent="0">
              <a:buNone/>
            </a:pPr>
            <a:r>
              <a:rPr lang="el-GR" sz="1200" dirty="0" smtClean="0">
                <a:latin typeface="Arial" panose="020B0604020202020204" pitchFamily="34" charset="0"/>
                <a:cs typeface="Arial" panose="020B0604020202020204" pitchFamily="34" charset="0"/>
              </a:rPr>
              <a:t>Υποβολή αίτησης: Για λογαριασμό στις υπηρεσίες τηλεματικής του Πανεπιστημίου Πατρών</a:t>
            </a:r>
          </a:p>
          <a:p>
            <a:pPr marL="0" indent="0">
              <a:buNone/>
            </a:pPr>
            <a:endParaRPr lang="el-GR" sz="1400" dirty="0">
              <a:latin typeface="Arial" panose="020B0604020202020204" pitchFamily="34" charset="0"/>
              <a:cs typeface="Arial" panose="020B0604020202020204" pitchFamily="34" charset="0"/>
            </a:endParaRPr>
          </a:p>
          <a:p>
            <a:pPr marL="0" indent="0">
              <a:buNone/>
            </a:pPr>
            <a:endParaRPr lang="el-GR" sz="1600" dirty="0" smtClean="0">
              <a:latin typeface="Arial" panose="020B0604020202020204" pitchFamily="34" charset="0"/>
              <a:cs typeface="Arial" panose="020B0604020202020204" pitchFamily="34" charset="0"/>
            </a:endParaRPr>
          </a:p>
          <a:p>
            <a:pPr marL="0" indent="0">
              <a:buNone/>
            </a:pPr>
            <a:endParaRPr lang="el-GR" sz="1600" dirty="0">
              <a:latin typeface="Arial" panose="020B0604020202020204" pitchFamily="34" charset="0"/>
              <a:cs typeface="Arial" panose="020B0604020202020204" pitchFamily="34" charset="0"/>
            </a:endParaRPr>
          </a:p>
          <a:p>
            <a:pPr marL="514350" indent="-514350">
              <a:buFont typeface="+mj-lt"/>
              <a:buAutoNum type="arabicPeriod"/>
            </a:pPr>
            <a:endParaRPr lang="el-GR" sz="1600" dirty="0" smtClean="0">
              <a:latin typeface="Arial" panose="020B0604020202020204" pitchFamily="34" charset="0"/>
              <a:cs typeface="Arial" panose="020B0604020202020204" pitchFamily="34" charset="0"/>
            </a:endParaRPr>
          </a:p>
          <a:p>
            <a:pPr marL="514350" indent="-514350">
              <a:buFont typeface="+mj-lt"/>
              <a:buAutoNum type="arabicPeriod"/>
            </a:pPr>
            <a:endParaRPr lang="el-GR" sz="1600" dirty="0">
              <a:latin typeface="Arial" panose="020B0604020202020204" pitchFamily="34" charset="0"/>
              <a:cs typeface="Arial" panose="020B0604020202020204" pitchFamily="34" charset="0"/>
            </a:endParaRPr>
          </a:p>
          <a:p>
            <a:pPr marL="0" indent="0">
              <a:buNone/>
            </a:pPr>
            <a:endParaRPr lang="el-GR" sz="1600" dirty="0" smtClean="0">
              <a:latin typeface="Arial" panose="020B0604020202020204" pitchFamily="34" charset="0"/>
              <a:cs typeface="Arial" panose="020B0604020202020204" pitchFamily="34" charset="0"/>
            </a:endParaRPr>
          </a:p>
          <a:p>
            <a:pPr marL="514350" indent="-514350">
              <a:buFont typeface="+mj-lt"/>
              <a:buAutoNum type="arabicPeriod"/>
            </a:pPr>
            <a:endParaRPr lang="el-GR" sz="1600" dirty="0">
              <a:latin typeface="Arial" panose="020B0604020202020204" pitchFamily="34" charset="0"/>
              <a:cs typeface="Arial" panose="020B0604020202020204" pitchFamily="34" charset="0"/>
            </a:endParaRPr>
          </a:p>
          <a:p>
            <a:pPr marL="514350" indent="-514350">
              <a:buFont typeface="+mj-lt"/>
              <a:buAutoNum type="arabicPeriod"/>
            </a:pPr>
            <a:endParaRPr lang="el-GR" sz="1600" dirty="0" smtClean="0">
              <a:latin typeface="Arial" panose="020B0604020202020204" pitchFamily="34" charset="0"/>
              <a:cs typeface="Arial" panose="020B0604020202020204" pitchFamily="34" charset="0"/>
            </a:endParaRPr>
          </a:p>
          <a:p>
            <a:pPr marL="514350" indent="-514350">
              <a:buFont typeface="+mj-lt"/>
              <a:buAutoNum type="arabicPeriod"/>
            </a:pPr>
            <a:endParaRPr lang="el-GR" sz="1600" dirty="0">
              <a:latin typeface="Arial" panose="020B0604020202020204" pitchFamily="34" charset="0"/>
              <a:cs typeface="Arial" panose="020B0604020202020204" pitchFamily="34" charset="0"/>
            </a:endParaRPr>
          </a:p>
          <a:p>
            <a:pPr marL="514350" indent="-514350">
              <a:buFont typeface="+mj-lt"/>
              <a:buAutoNum type="arabicPeriod"/>
            </a:pPr>
            <a:endParaRPr lang="el-GR" sz="1600" dirty="0" smtClean="0">
              <a:latin typeface="Arial" panose="020B0604020202020204" pitchFamily="34" charset="0"/>
              <a:cs typeface="Arial" panose="020B0604020202020204" pitchFamily="34" charset="0"/>
            </a:endParaRPr>
          </a:p>
          <a:p>
            <a:pPr marL="0" indent="0">
              <a:buNone/>
            </a:pPr>
            <a:endParaRPr lang="el-GR" sz="1800" dirty="0">
              <a:latin typeface="Arial" panose="020B0604020202020204" pitchFamily="34" charset="0"/>
              <a:cs typeface="Arial" panose="020B0604020202020204" pitchFamily="34" charset="0"/>
            </a:endParaRPr>
          </a:p>
          <a:p>
            <a:pPr marL="0" indent="0">
              <a:buNone/>
            </a:pPr>
            <a:endParaRPr lang="el-GR" sz="2400" dirty="0"/>
          </a:p>
        </p:txBody>
      </p:sp>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1495" y="1796120"/>
            <a:ext cx="4718375" cy="1008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1496" y="3284984"/>
            <a:ext cx="4718374" cy="31785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05311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778098"/>
          </a:xfrm>
        </p:spPr>
        <p:txBody>
          <a:bodyPr>
            <a:normAutofit/>
          </a:bodyPr>
          <a:lstStyle/>
          <a:p>
            <a:r>
              <a:rPr lang="el-GR" sz="3200" b="1" dirty="0">
                <a:latin typeface="Arial" panose="020B0604020202020204" pitchFamily="34" charset="0"/>
                <a:cs typeface="Arial" panose="020B0604020202020204" pitchFamily="34" charset="0"/>
              </a:rPr>
              <a:t>Εγγραφή στην </a:t>
            </a:r>
            <a:r>
              <a:rPr lang="el-GR" sz="3200" b="1" dirty="0" smtClean="0">
                <a:latin typeface="Arial" panose="020B0604020202020204" pitchFamily="34" charset="0"/>
                <a:cs typeface="Arial" panose="020B0604020202020204" pitchFamily="34" charset="0"/>
              </a:rPr>
              <a:t>Πλατφόρμα</a:t>
            </a:r>
            <a:endParaRPr lang="el-GR" sz="3200" dirty="0">
              <a:latin typeface="Arial" panose="020B0604020202020204" pitchFamily="34" charset="0"/>
              <a:cs typeface="Arial" panose="020B0604020202020204" pitchFamily="34" charset="0"/>
            </a:endParaRPr>
          </a:p>
        </p:txBody>
      </p:sp>
      <p:sp>
        <p:nvSpPr>
          <p:cNvPr id="3" name="Θέση περιεχομένου 2"/>
          <p:cNvSpPr>
            <a:spLocks noGrp="1"/>
          </p:cNvSpPr>
          <p:nvPr>
            <p:ph idx="1"/>
          </p:nvPr>
        </p:nvSpPr>
        <p:spPr>
          <a:xfrm>
            <a:off x="457200" y="1052736"/>
            <a:ext cx="8229600" cy="5184576"/>
          </a:xfrm>
        </p:spPr>
        <p:txBody>
          <a:bodyPr>
            <a:normAutofit/>
          </a:bodyPr>
          <a:lstStyle/>
          <a:p>
            <a:pPr marL="0" indent="0">
              <a:buNone/>
            </a:pPr>
            <a:r>
              <a:rPr lang="el-GR" sz="1200" dirty="0">
                <a:latin typeface="Arial" panose="020B0604020202020204" pitchFamily="34" charset="0"/>
                <a:cs typeface="Arial" panose="020B0604020202020204" pitchFamily="34" charset="0"/>
              </a:rPr>
              <a:t>Η είσοδος στην πλατφόρμα με τη ιδιότητα του εκπαιδευτή, θα σας επιτρέψει να αξιοποιήσετε όλες τις δυνατότητες – λειτουργίες που υποστηρίζουν τα ηλεκτρονικά μαθήματα. Για να γίνει αυτό, θα πρέπει πρώτα να αποκτήσετε έναν Λογαριασμό Εκπαιδευτή</a:t>
            </a:r>
            <a:r>
              <a:rPr lang="el-GR" sz="1200" dirty="0" smtClean="0">
                <a:latin typeface="Arial" panose="020B0604020202020204" pitchFamily="34" charset="0"/>
                <a:cs typeface="Arial" panose="020B0604020202020204" pitchFamily="34" charset="0"/>
              </a:rPr>
              <a:t>.</a:t>
            </a:r>
            <a:br>
              <a:rPr lang="el-GR" sz="1200" dirty="0" smtClean="0">
                <a:latin typeface="Arial" panose="020B0604020202020204" pitchFamily="34" charset="0"/>
                <a:cs typeface="Arial" panose="020B0604020202020204" pitchFamily="34" charset="0"/>
              </a:rPr>
            </a:br>
            <a:r>
              <a:rPr lang="el-GR" sz="1200" dirty="0" smtClean="0">
                <a:latin typeface="Arial" panose="020B0604020202020204" pitchFamily="34" charset="0"/>
                <a:cs typeface="Arial" panose="020B0604020202020204" pitchFamily="34" charset="0"/>
              </a:rPr>
              <a:t>Αφού αποκτήσετε λογαριασμό </a:t>
            </a:r>
            <a:r>
              <a:rPr lang="el-GR" sz="1200" dirty="0">
                <a:latin typeface="Arial" panose="020B0604020202020204" pitchFamily="34" charset="0"/>
                <a:cs typeface="Arial" panose="020B0604020202020204" pitchFamily="34" charset="0"/>
              </a:rPr>
              <a:t>της μορφής </a:t>
            </a:r>
            <a:r>
              <a:rPr lang="en-US" sz="1200" dirty="0" smtClean="0">
                <a:latin typeface="Arial" panose="020B0604020202020204" pitchFamily="34" charset="0"/>
                <a:cs typeface="Arial" panose="020B0604020202020204" pitchFamily="34" charset="0"/>
                <a:hlinkClick r:id="rId2"/>
              </a:rPr>
              <a:t>username@upatras.gr</a:t>
            </a:r>
            <a:r>
              <a:rPr lang="en-US" sz="1200" dirty="0" smtClean="0">
                <a:latin typeface="Arial" panose="020B0604020202020204" pitchFamily="34" charset="0"/>
                <a:cs typeface="Arial" panose="020B0604020202020204" pitchFamily="34" charset="0"/>
              </a:rPr>
              <a:t> </a:t>
            </a:r>
            <a:r>
              <a:rPr lang="el-GR" sz="1200" dirty="0" smtClean="0">
                <a:latin typeface="Arial" panose="020B0604020202020204" pitchFamily="34" charset="0"/>
                <a:cs typeface="Arial" panose="020B0604020202020204" pitchFamily="34" charset="0"/>
              </a:rPr>
              <a:t>ή </a:t>
            </a:r>
            <a:r>
              <a:rPr lang="en-US" sz="1200" dirty="0" smtClean="0">
                <a:latin typeface="Arial" panose="020B0604020202020204" pitchFamily="34" charset="0"/>
                <a:cs typeface="Arial" panose="020B0604020202020204" pitchFamily="34" charset="0"/>
                <a:hlinkClick r:id="rId3"/>
              </a:rPr>
              <a:t>username@upnet.gr</a:t>
            </a:r>
            <a:r>
              <a:rPr lang="en-US" sz="1200" dirty="0" smtClean="0">
                <a:latin typeface="Arial" panose="020B0604020202020204" pitchFamily="34" charset="0"/>
                <a:cs typeface="Arial" panose="020B0604020202020204" pitchFamily="34" charset="0"/>
              </a:rPr>
              <a:t> </a:t>
            </a:r>
            <a:r>
              <a:rPr lang="el-GR" sz="1200" dirty="0" smtClean="0">
                <a:latin typeface="Arial" panose="020B0604020202020204" pitchFamily="34" charset="0"/>
                <a:cs typeface="Arial" panose="020B0604020202020204" pitchFamily="34" charset="0"/>
              </a:rPr>
              <a:t>,</a:t>
            </a:r>
            <a:r>
              <a:rPr lang="en-US" sz="1200" dirty="0" smtClean="0">
                <a:latin typeface="Arial" panose="020B0604020202020204" pitchFamily="34" charset="0"/>
                <a:cs typeface="Arial" panose="020B0604020202020204" pitchFamily="34" charset="0"/>
              </a:rPr>
              <a:t> </a:t>
            </a:r>
            <a:endParaRPr lang="el-GR" sz="1200" dirty="0" smtClean="0">
              <a:latin typeface="Arial" panose="020B0604020202020204" pitchFamily="34" charset="0"/>
              <a:cs typeface="Arial" panose="020B0604020202020204" pitchFamily="34" charset="0"/>
            </a:endParaRPr>
          </a:p>
          <a:p>
            <a:pPr marL="228600" indent="-228600">
              <a:buFont typeface="+mj-lt"/>
              <a:buAutoNum type="arabicPeriod"/>
            </a:pPr>
            <a:r>
              <a:rPr lang="el-GR" sz="1200" dirty="0" smtClean="0">
                <a:latin typeface="Arial" panose="020B0604020202020204" pitchFamily="34" charset="0"/>
                <a:cs typeface="Arial" panose="020B0604020202020204" pitchFamily="34" charset="0"/>
              </a:rPr>
              <a:t>Επιλέξτε</a:t>
            </a:r>
            <a:r>
              <a:rPr lang="el-GR" sz="1200" dirty="0">
                <a:latin typeface="Arial" panose="020B0604020202020204" pitchFamily="34" charset="0"/>
                <a:cs typeface="Arial" panose="020B0604020202020204" pitchFamily="34" charset="0"/>
              </a:rPr>
              <a:t>: από την αρχική σελίδα της πλατφόρμας το σύνδεσμο “Εγγραφή Χρήστη</a:t>
            </a:r>
            <a:r>
              <a:rPr lang="el-GR" sz="1200" dirty="0" smtClean="0">
                <a:latin typeface="Arial" panose="020B0604020202020204" pitchFamily="34" charset="0"/>
                <a:cs typeface="Arial" panose="020B0604020202020204" pitchFamily="34" charset="0"/>
              </a:rPr>
              <a:t>”.</a:t>
            </a:r>
            <a:endParaRPr lang="el-GR" sz="1200" dirty="0">
              <a:latin typeface="Arial" panose="020B0604020202020204" pitchFamily="34" charset="0"/>
              <a:cs typeface="Arial" panose="020B0604020202020204" pitchFamily="34" charset="0"/>
            </a:endParaRPr>
          </a:p>
          <a:p>
            <a:pPr marL="228600" indent="-228600">
              <a:buFont typeface="+mj-lt"/>
              <a:buAutoNum type="arabicPeriod"/>
            </a:pPr>
            <a:r>
              <a:rPr lang="el-GR" sz="1200" dirty="0" smtClean="0">
                <a:latin typeface="Arial" panose="020B0604020202020204" pitchFamily="34" charset="0"/>
                <a:cs typeface="Arial" panose="020B0604020202020204" pitchFamily="34" charset="0"/>
              </a:rPr>
              <a:t>Επιλέξτε </a:t>
            </a:r>
            <a:r>
              <a:rPr lang="el-GR" sz="1200" dirty="0">
                <a:latin typeface="Arial" panose="020B0604020202020204" pitchFamily="34" charset="0"/>
                <a:cs typeface="Arial" panose="020B0604020202020204" pitchFamily="34" charset="0"/>
              </a:rPr>
              <a:t>«Αίτηση Νέου Λογαριασμού» κάτω από τον τίτλο </a:t>
            </a:r>
            <a:r>
              <a:rPr lang="el-GR" sz="1200" dirty="0" smtClean="0">
                <a:latin typeface="Arial" panose="020B0604020202020204" pitchFamily="34" charset="0"/>
                <a:cs typeface="Arial" panose="020B0604020202020204" pitchFamily="34" charset="0"/>
              </a:rPr>
              <a:t>“</a:t>
            </a:r>
            <a:r>
              <a:rPr lang="el-GR" sz="1200" b="1" dirty="0" smtClean="0">
                <a:latin typeface="Arial" panose="020B0604020202020204" pitchFamily="34" charset="0"/>
                <a:cs typeface="Arial" panose="020B0604020202020204" pitchFamily="34" charset="0"/>
              </a:rPr>
              <a:t>Εγγραφή Χρήστη </a:t>
            </a:r>
            <a:r>
              <a:rPr lang="el-GR" sz="1200" b="1" dirty="0">
                <a:latin typeface="Arial" panose="020B0604020202020204" pitchFamily="34" charset="0"/>
                <a:cs typeface="Arial" panose="020B0604020202020204" pitchFamily="34" charset="0"/>
              </a:rPr>
              <a:t>Διδάσκοντα</a:t>
            </a:r>
            <a:r>
              <a:rPr lang="el-GR" sz="1200" dirty="0" smtClean="0">
                <a:latin typeface="Arial" panose="020B0604020202020204" pitchFamily="34" charset="0"/>
                <a:cs typeface="Arial" panose="020B0604020202020204" pitchFamily="34" charset="0"/>
              </a:rPr>
              <a:t>”</a:t>
            </a:r>
            <a:r>
              <a:rPr lang="en-US" sz="1200" b="1" dirty="0" smtClean="0">
                <a:solidFill>
                  <a:srgbClr val="FF0000"/>
                </a:solidFill>
                <a:latin typeface="Arial" panose="020B0604020202020204" pitchFamily="34" charset="0"/>
                <a:cs typeface="Arial" panose="020B0604020202020204" pitchFamily="34" charset="0"/>
              </a:rPr>
              <a:t>**</a:t>
            </a:r>
            <a:r>
              <a:rPr lang="el-GR" sz="1200" dirty="0" smtClean="0">
                <a:latin typeface="Arial" panose="020B0604020202020204" pitchFamily="34" charset="0"/>
                <a:cs typeface="Arial" panose="020B0604020202020204" pitchFamily="34" charset="0"/>
              </a:rPr>
              <a:t> </a:t>
            </a:r>
            <a:r>
              <a:rPr lang="el-GR" sz="1200" dirty="0">
                <a:latin typeface="Arial" panose="020B0604020202020204" pitchFamily="34" charset="0"/>
                <a:cs typeface="Arial" panose="020B0604020202020204" pitchFamily="34" charset="0"/>
              </a:rPr>
              <a:t>και θα οδηγηθείτε αυτόματα στον “Έλεγχο Στοιχείων Χρήστη</a:t>
            </a:r>
            <a:r>
              <a:rPr lang="el-GR" sz="1200" dirty="0" smtClean="0">
                <a:latin typeface="Arial" panose="020B0604020202020204" pitchFamily="34" charset="0"/>
                <a:cs typeface="Arial" panose="020B0604020202020204" pitchFamily="34" charset="0"/>
              </a:rPr>
              <a:t>”.</a:t>
            </a:r>
          </a:p>
          <a:p>
            <a:pPr marL="228600" indent="-228600">
              <a:buFont typeface="+mj-lt"/>
              <a:buAutoNum type="arabicPeriod"/>
            </a:pPr>
            <a:r>
              <a:rPr lang="el-GR" sz="1200" dirty="0" smtClean="0">
                <a:latin typeface="Arial" panose="020B0604020202020204" pitchFamily="34" charset="0"/>
                <a:cs typeface="Arial" panose="020B0604020202020204" pitchFamily="34" charset="0"/>
              </a:rPr>
              <a:t>Πληκτρολογήστε </a:t>
            </a:r>
            <a:r>
              <a:rPr lang="el-GR" sz="1200" dirty="0">
                <a:latin typeface="Arial" panose="020B0604020202020204" pitchFamily="34" charset="0"/>
                <a:cs typeface="Arial" panose="020B0604020202020204" pitchFamily="34" charset="0"/>
              </a:rPr>
              <a:t>στην αρχική σελίδα το Όνομα Χρήστη (</a:t>
            </a:r>
            <a:r>
              <a:rPr lang="el-GR" sz="1200" dirty="0" err="1">
                <a:latin typeface="Arial" panose="020B0604020202020204" pitchFamily="34" charset="0"/>
                <a:cs typeface="Arial" panose="020B0604020202020204" pitchFamily="34" charset="0"/>
              </a:rPr>
              <a:t>username</a:t>
            </a:r>
            <a:r>
              <a:rPr lang="el-GR" sz="1200" dirty="0">
                <a:latin typeface="Arial" panose="020B0604020202020204" pitchFamily="34" charset="0"/>
                <a:cs typeface="Arial" panose="020B0604020202020204" pitchFamily="34" charset="0"/>
              </a:rPr>
              <a:t>) και το προσωπικό σας Συνθηματικό (</a:t>
            </a:r>
            <a:r>
              <a:rPr lang="el-GR" sz="1200" dirty="0" err="1">
                <a:latin typeface="Arial" panose="020B0604020202020204" pitchFamily="34" charset="0"/>
                <a:cs typeface="Arial" panose="020B0604020202020204" pitchFamily="34" charset="0"/>
              </a:rPr>
              <a:t>password</a:t>
            </a:r>
            <a:r>
              <a:rPr lang="el-GR" sz="1200" dirty="0">
                <a:latin typeface="Arial" panose="020B0604020202020204" pitchFamily="34" charset="0"/>
                <a:cs typeface="Arial" panose="020B0604020202020204" pitchFamily="34" charset="0"/>
              </a:rPr>
              <a:t>).</a:t>
            </a:r>
          </a:p>
          <a:p>
            <a:pPr marL="0" indent="0">
              <a:buNone/>
            </a:pPr>
            <a:endParaRPr lang="el-GR" sz="1800" dirty="0">
              <a:latin typeface="Arial" panose="020B0604020202020204" pitchFamily="34" charset="0"/>
              <a:cs typeface="Arial" panose="020B0604020202020204" pitchFamily="34" charset="0"/>
            </a:endParaRPr>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r>
              <a:rPr lang="en-US" sz="1200" b="1" dirty="0" smtClean="0">
                <a:solidFill>
                  <a:srgbClr val="FF0000"/>
                </a:solidFill>
                <a:latin typeface="Arial" panose="020B0604020202020204" pitchFamily="34" charset="0"/>
                <a:cs typeface="Arial" panose="020B0604020202020204" pitchFamily="34" charset="0"/>
              </a:rPr>
              <a:t>**</a:t>
            </a:r>
            <a:r>
              <a:rPr lang="el-GR" sz="1200" b="1" dirty="0" smtClean="0">
                <a:latin typeface="Arial" panose="020B0604020202020204" pitchFamily="34" charset="0"/>
                <a:cs typeface="Arial" panose="020B0604020202020204" pitchFamily="34" charset="0"/>
              </a:rPr>
              <a:t>ΠΡΟΣΟΧΗ:</a:t>
            </a:r>
            <a:r>
              <a:rPr lang="el-GR" sz="1200" b="1" dirty="0" smtClean="0">
                <a:solidFill>
                  <a:srgbClr val="FF0000"/>
                </a:solidFill>
                <a:latin typeface="Arial" panose="020B0604020202020204" pitchFamily="34" charset="0"/>
                <a:cs typeface="Arial" panose="020B0604020202020204" pitchFamily="34" charset="0"/>
              </a:rPr>
              <a:t> </a:t>
            </a:r>
            <a:r>
              <a:rPr lang="el-GR" sz="1200" dirty="0" smtClean="0">
                <a:latin typeface="Arial" panose="020B0604020202020204" pitchFamily="34" charset="0"/>
                <a:cs typeface="Arial" panose="020B0604020202020204" pitchFamily="34" charset="0"/>
              </a:rPr>
              <a:t>Τα </a:t>
            </a:r>
            <a:r>
              <a:rPr lang="el-GR" sz="1200" dirty="0">
                <a:latin typeface="Arial" panose="020B0604020202020204" pitchFamily="34" charset="0"/>
                <a:cs typeface="Arial" panose="020B0604020202020204" pitchFamily="34" charset="0"/>
              </a:rPr>
              <a:t>μέλη ΤΟΕ επιλέγουν </a:t>
            </a:r>
            <a:r>
              <a:rPr lang="el-GR" sz="1200" dirty="0" smtClean="0">
                <a:latin typeface="Arial" panose="020B0604020202020204" pitchFamily="34" charset="0"/>
                <a:cs typeface="Arial" panose="020B0604020202020204" pitchFamily="34" charset="0"/>
              </a:rPr>
              <a:t>“</a:t>
            </a:r>
            <a:r>
              <a:rPr lang="el-GR" sz="1200" b="1" dirty="0" smtClean="0">
                <a:latin typeface="Arial" panose="020B0604020202020204" pitchFamily="34" charset="0"/>
                <a:cs typeface="Arial" panose="020B0604020202020204" pitchFamily="34" charset="0"/>
              </a:rPr>
              <a:t>Εγγραφή Χρήστη Φοιτητή</a:t>
            </a:r>
            <a:r>
              <a:rPr lang="el-GR" sz="1200" dirty="0" smtClean="0">
                <a:latin typeface="Arial" panose="020B0604020202020204" pitchFamily="34" charset="0"/>
                <a:cs typeface="Arial" panose="020B0604020202020204" pitchFamily="34" charset="0"/>
              </a:rPr>
              <a:t>” στο βήμα 2.</a:t>
            </a:r>
            <a:endParaRPr lang="el-GR" sz="1200" dirty="0"/>
          </a:p>
        </p:txBody>
      </p:sp>
      <p:pic>
        <p:nvPicPr>
          <p:cNvPr id="6" name="Picture 3" descr="C:\Users\OpenCourses\Desktop\elegxos_stoixeiwn_xrhsth.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2826188"/>
            <a:ext cx="2685708" cy="129614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OpenCourses\Desktop\sign_i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2080" y="4157870"/>
            <a:ext cx="1520844" cy="137112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552" y="2985349"/>
            <a:ext cx="3387849" cy="23450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Γωνιακή σύνδεση 6"/>
          <p:cNvCxnSpPr/>
          <p:nvPr/>
        </p:nvCxnSpPr>
        <p:spPr>
          <a:xfrm flipV="1">
            <a:off x="2771800" y="3356992"/>
            <a:ext cx="2232248" cy="1440160"/>
          </a:xfrm>
          <a:prstGeom prst="bentConnector3">
            <a:avLst>
              <a:gd name="adj1" fmla="val 67417"/>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Γωνιακή σύνδεση 21"/>
          <p:cNvCxnSpPr/>
          <p:nvPr/>
        </p:nvCxnSpPr>
        <p:spPr>
          <a:xfrm rot="5400000" flipH="1" flipV="1">
            <a:off x="6703812" y="2930490"/>
            <a:ext cx="1751074" cy="1406186"/>
          </a:xfrm>
          <a:prstGeom prst="bentConnector3">
            <a:avLst>
              <a:gd name="adj1" fmla="val -163"/>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06883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778098"/>
          </a:xfrm>
        </p:spPr>
        <p:txBody>
          <a:bodyPr>
            <a:normAutofit/>
          </a:bodyPr>
          <a:lstStyle/>
          <a:p>
            <a:r>
              <a:rPr lang="el-GR" sz="3200" b="1" dirty="0">
                <a:latin typeface="Arial" panose="020B0604020202020204" pitchFamily="34" charset="0"/>
                <a:cs typeface="Arial" panose="020B0604020202020204" pitchFamily="34" charset="0"/>
              </a:rPr>
              <a:t>Χαρτοφυλάκιο Χρήστη</a:t>
            </a:r>
          </a:p>
        </p:txBody>
      </p:sp>
      <p:sp>
        <p:nvSpPr>
          <p:cNvPr id="3" name="Θέση περιεχομένου 2"/>
          <p:cNvSpPr>
            <a:spLocks noGrp="1"/>
          </p:cNvSpPr>
          <p:nvPr>
            <p:ph idx="1"/>
          </p:nvPr>
        </p:nvSpPr>
        <p:spPr>
          <a:xfrm>
            <a:off x="457200" y="1052736"/>
            <a:ext cx="8229600" cy="5328592"/>
          </a:xfrm>
        </p:spPr>
        <p:txBody>
          <a:bodyPr>
            <a:normAutofit fontScale="85000" lnSpcReduction="10000"/>
          </a:bodyPr>
          <a:lstStyle/>
          <a:p>
            <a:pPr marL="0" indent="0">
              <a:buNone/>
            </a:pPr>
            <a:r>
              <a:rPr lang="el-GR" sz="1400" dirty="0">
                <a:latin typeface="Arial" panose="020B0604020202020204" pitchFamily="34" charset="0"/>
                <a:cs typeface="Arial" panose="020B0604020202020204" pitchFamily="34" charset="0"/>
              </a:rPr>
              <a:t>Με την είσοδό σας στην πλατφόρμα (εισαγωγή </a:t>
            </a:r>
            <a:r>
              <a:rPr lang="el-GR" sz="1400" dirty="0" err="1">
                <a:latin typeface="Arial" panose="020B0604020202020204" pitchFamily="34" charset="0"/>
                <a:cs typeface="Arial" panose="020B0604020202020204" pitchFamily="34" charset="0"/>
              </a:rPr>
              <a:t>username</a:t>
            </a:r>
            <a:r>
              <a:rPr lang="el-GR" sz="1400" dirty="0">
                <a:latin typeface="Arial" panose="020B0604020202020204" pitchFamily="34" charset="0"/>
                <a:cs typeface="Arial" panose="020B0604020202020204" pitchFamily="34" charset="0"/>
              </a:rPr>
              <a:t> και </a:t>
            </a:r>
            <a:r>
              <a:rPr lang="el-GR" sz="1400" dirty="0" err="1">
                <a:latin typeface="Arial" panose="020B0604020202020204" pitchFamily="34" charset="0"/>
                <a:cs typeface="Arial" panose="020B0604020202020204" pitchFamily="34" charset="0"/>
              </a:rPr>
              <a:t>password</a:t>
            </a:r>
            <a:r>
              <a:rPr lang="el-GR" sz="1400" dirty="0">
                <a:latin typeface="Arial" panose="020B0604020202020204" pitchFamily="34" charset="0"/>
                <a:cs typeface="Arial" panose="020B0604020202020204" pitchFamily="34" charset="0"/>
              </a:rPr>
              <a:t>) θα βρεθείτε στο χαρτοφυλάκιο σας, έναν χώρο που σας επιτρέπει να οργανώνετε και να ελέγχετε τη συμμετοχή σας στα ηλεκτρονικά μαθήματα της πλατφόρμας</a:t>
            </a:r>
            <a:r>
              <a:rPr lang="el-GR" sz="1400" dirty="0" smtClean="0">
                <a:latin typeface="Arial" panose="020B0604020202020204" pitchFamily="34" charset="0"/>
                <a:cs typeface="Arial" panose="020B0604020202020204" pitchFamily="34" charset="0"/>
              </a:rPr>
              <a:t>.</a:t>
            </a:r>
          </a:p>
          <a:p>
            <a:pPr marL="0" indent="0">
              <a:buNone/>
            </a:pPr>
            <a:endParaRPr lang="el-GR" sz="1400" dirty="0">
              <a:latin typeface="Arial" panose="020B0604020202020204" pitchFamily="34" charset="0"/>
              <a:cs typeface="Arial" panose="020B0604020202020204" pitchFamily="34" charset="0"/>
            </a:endParaRPr>
          </a:p>
          <a:p>
            <a:pPr marL="0" indent="0">
              <a:buNone/>
            </a:pPr>
            <a:endParaRPr lang="el-GR" sz="1400" dirty="0" smtClean="0">
              <a:latin typeface="Arial" panose="020B0604020202020204" pitchFamily="34" charset="0"/>
              <a:cs typeface="Arial" panose="020B0604020202020204" pitchFamily="34" charset="0"/>
            </a:endParaRPr>
          </a:p>
          <a:p>
            <a:pPr marL="0" indent="0">
              <a:buNone/>
            </a:pPr>
            <a:endParaRPr lang="el-GR" sz="1400" dirty="0">
              <a:latin typeface="Arial" panose="020B0604020202020204" pitchFamily="34" charset="0"/>
              <a:cs typeface="Arial" panose="020B0604020202020204" pitchFamily="34" charset="0"/>
            </a:endParaRPr>
          </a:p>
          <a:p>
            <a:pPr marL="0" indent="0">
              <a:buNone/>
            </a:pPr>
            <a:endParaRPr lang="el-GR" sz="1400" dirty="0" smtClean="0">
              <a:latin typeface="Arial" panose="020B0604020202020204" pitchFamily="34" charset="0"/>
              <a:cs typeface="Arial" panose="020B0604020202020204" pitchFamily="34" charset="0"/>
            </a:endParaRPr>
          </a:p>
          <a:p>
            <a:pPr marL="0" indent="0">
              <a:buNone/>
            </a:pPr>
            <a:endParaRPr lang="el-GR" sz="1400" dirty="0">
              <a:latin typeface="Arial" panose="020B0604020202020204" pitchFamily="34" charset="0"/>
              <a:cs typeface="Arial" panose="020B0604020202020204" pitchFamily="34" charset="0"/>
            </a:endParaRPr>
          </a:p>
          <a:p>
            <a:pPr marL="0" indent="0">
              <a:buNone/>
            </a:pPr>
            <a:endParaRPr lang="el-GR" sz="1400" dirty="0" smtClean="0">
              <a:latin typeface="Arial" panose="020B0604020202020204" pitchFamily="34" charset="0"/>
              <a:cs typeface="Arial" panose="020B0604020202020204" pitchFamily="34" charset="0"/>
            </a:endParaRPr>
          </a:p>
          <a:p>
            <a:pPr marL="0" indent="0">
              <a:buNone/>
            </a:pPr>
            <a:endParaRPr lang="el-GR" sz="1400" dirty="0">
              <a:latin typeface="Arial" panose="020B0604020202020204" pitchFamily="34" charset="0"/>
              <a:cs typeface="Arial" panose="020B0604020202020204" pitchFamily="34" charset="0"/>
            </a:endParaRPr>
          </a:p>
          <a:p>
            <a:pPr marL="0" indent="0">
              <a:buNone/>
            </a:pPr>
            <a:endParaRPr lang="el-GR" sz="1400" dirty="0" smtClean="0">
              <a:latin typeface="Arial" panose="020B0604020202020204" pitchFamily="34" charset="0"/>
              <a:cs typeface="Arial" panose="020B0604020202020204" pitchFamily="34" charset="0"/>
            </a:endParaRPr>
          </a:p>
          <a:p>
            <a:pPr marL="0" indent="0">
              <a:buNone/>
            </a:pPr>
            <a:endParaRPr lang="el-GR" sz="1400" dirty="0" smtClean="0">
              <a:latin typeface="Arial" panose="020B0604020202020204" pitchFamily="34" charset="0"/>
              <a:cs typeface="Arial" panose="020B0604020202020204" pitchFamily="34" charset="0"/>
            </a:endParaRPr>
          </a:p>
          <a:p>
            <a:pPr marL="0" indent="0">
              <a:buNone/>
            </a:pPr>
            <a:endParaRPr lang="el-GR" sz="1400" dirty="0">
              <a:latin typeface="Arial" panose="020B0604020202020204" pitchFamily="34" charset="0"/>
              <a:cs typeface="Arial" panose="020B0604020202020204" pitchFamily="34" charset="0"/>
            </a:endParaRPr>
          </a:p>
          <a:p>
            <a:pPr marL="0" indent="0">
              <a:buNone/>
            </a:pPr>
            <a:endParaRPr lang="el-GR" sz="1400" dirty="0">
              <a:latin typeface="Arial" panose="020B0604020202020204" pitchFamily="34" charset="0"/>
              <a:cs typeface="Arial" panose="020B0604020202020204" pitchFamily="34" charset="0"/>
            </a:endParaRPr>
          </a:p>
          <a:p>
            <a:pPr marL="0" indent="0">
              <a:buNone/>
            </a:pPr>
            <a:endParaRPr lang="el-GR" sz="1400" dirty="0" smtClean="0">
              <a:latin typeface="Arial" panose="020B0604020202020204" pitchFamily="34" charset="0"/>
              <a:cs typeface="Arial" panose="020B0604020202020204" pitchFamily="34" charset="0"/>
            </a:endParaRPr>
          </a:p>
          <a:p>
            <a:pPr marL="0" indent="0">
              <a:buNone/>
            </a:pPr>
            <a:endParaRPr lang="el-GR" sz="1400" dirty="0">
              <a:latin typeface="Arial" panose="020B0604020202020204" pitchFamily="34" charset="0"/>
              <a:cs typeface="Arial" panose="020B0604020202020204" pitchFamily="34" charset="0"/>
            </a:endParaRPr>
          </a:p>
          <a:p>
            <a:pPr marL="0" indent="0">
              <a:buNone/>
            </a:pPr>
            <a:endParaRPr lang="el-GR" sz="1400" dirty="0" smtClean="0">
              <a:latin typeface="Arial" panose="020B0604020202020204" pitchFamily="34" charset="0"/>
              <a:cs typeface="Arial" panose="020B0604020202020204" pitchFamily="34" charset="0"/>
            </a:endParaRPr>
          </a:p>
          <a:p>
            <a:pPr marL="0" indent="0">
              <a:buNone/>
            </a:pPr>
            <a:r>
              <a:rPr lang="el-GR" sz="1400" b="1" dirty="0">
                <a:latin typeface="Arial" panose="020B0604020202020204" pitchFamily="34" charset="0"/>
                <a:cs typeface="Arial" panose="020B0604020202020204" pitchFamily="34" charset="0"/>
              </a:rPr>
              <a:t>Περιοχή «Τα μαθήματα μου»</a:t>
            </a:r>
          </a:p>
          <a:p>
            <a:pPr marL="0" indent="0">
              <a:buNone/>
            </a:pPr>
            <a:r>
              <a:rPr lang="el-GR" sz="1400" dirty="0">
                <a:latin typeface="Arial" panose="020B0604020202020204" pitchFamily="34" charset="0"/>
                <a:cs typeface="Arial" panose="020B0604020202020204" pitchFamily="34" charset="0"/>
              </a:rPr>
              <a:t>Στην περιοχή αυτή εμφανίζονται όλα τα μαθήματα στα οποία είναι συμμετέχετε. Κάθε μάθημα αποτελείται από τον τίτλο του μαθήματος, ακολουθούμενο στην επόμενη γραμμή από του εκπαιδευτές του μαθήματος. Κάνοντας κλικ στον τίτλο ενός μαθήματος από τη λίστα εισέρχεστε στο ηλεκτρονικό μάθημα με δικαιώματα Εκπαιδευτή</a:t>
            </a:r>
            <a:r>
              <a:rPr lang="el-GR" sz="1400" dirty="0" smtClean="0">
                <a:latin typeface="Arial" panose="020B0604020202020204" pitchFamily="34" charset="0"/>
                <a:cs typeface="Arial" panose="020B0604020202020204" pitchFamily="34" charset="0"/>
              </a:rPr>
              <a:t>.</a:t>
            </a:r>
          </a:p>
          <a:p>
            <a:pPr marL="0" indent="0">
              <a:buNone/>
            </a:pPr>
            <a:endParaRPr lang="el-GR" sz="1400" dirty="0" smtClean="0">
              <a:latin typeface="Arial" panose="020B0604020202020204" pitchFamily="34" charset="0"/>
              <a:cs typeface="Arial" panose="020B0604020202020204" pitchFamily="34" charset="0"/>
            </a:endParaRPr>
          </a:p>
          <a:p>
            <a:pPr marL="0" indent="0">
              <a:buNone/>
            </a:pPr>
            <a:r>
              <a:rPr lang="el-GR" sz="1400" b="1" dirty="0">
                <a:latin typeface="Arial" panose="020B0604020202020204" pitchFamily="34" charset="0"/>
                <a:cs typeface="Arial" panose="020B0604020202020204" pitchFamily="34" charset="0"/>
              </a:rPr>
              <a:t>Περιοχή «Οι </a:t>
            </a:r>
            <a:r>
              <a:rPr lang="el-GR" sz="1400" b="1" dirty="0" smtClean="0">
                <a:latin typeface="Arial" panose="020B0604020202020204" pitchFamily="34" charset="0"/>
                <a:cs typeface="Arial" panose="020B0604020202020204" pitchFamily="34" charset="0"/>
              </a:rPr>
              <a:t>τελευταίες μου ανακοινώσεις»</a:t>
            </a:r>
            <a:endParaRPr lang="el-GR" sz="1400" b="1" dirty="0">
              <a:latin typeface="Arial" panose="020B0604020202020204" pitchFamily="34" charset="0"/>
              <a:cs typeface="Arial" panose="020B0604020202020204" pitchFamily="34" charset="0"/>
            </a:endParaRPr>
          </a:p>
          <a:p>
            <a:pPr marL="0" indent="0">
              <a:buNone/>
            </a:pPr>
            <a:r>
              <a:rPr lang="el-GR" sz="1400" dirty="0">
                <a:latin typeface="Arial" panose="020B0604020202020204" pitchFamily="34" charset="0"/>
                <a:cs typeface="Arial" panose="020B0604020202020204" pitchFamily="34" charset="0"/>
              </a:rPr>
              <a:t>Στην περιοχή αυτή εμφανίζονται οι τελευταίες ανακοινώσεις στα μαθήματα που είναι εγγεγραμμένος ο χρήστης. Οι ανακοινώσεις αυτές ταξινομούνται κατά μάθημα και κατά ημερομηνία. Κάθε ανακοίνωση αποτελεί σύνδεσμο προς το εργαλείο ανακοινώσεων του αντίστοιχου μαθήματος και περιορίζεται στους 150 χαρακτήρες. Αν μια ανακοίνωση είναι μεγαλύτερη των 150 χαρακτήρων τότε προστίθεται ένα «…[Περισσότερα]». Αυτό σημαίνει ότι για να δούμε ολόκληρη την ανακοίνωση θα πρέπει να πάμε στο εργαλείο ανακοινώσεων του αντίστοιχου μαθήματος</a:t>
            </a:r>
            <a:r>
              <a:rPr lang="el-GR" sz="1400" dirty="0" smtClean="0">
                <a:latin typeface="Arial" panose="020B0604020202020204" pitchFamily="34" charset="0"/>
                <a:cs typeface="Arial" panose="020B0604020202020204" pitchFamily="34" charset="0"/>
              </a:rPr>
              <a:t>.</a:t>
            </a:r>
            <a:endParaRPr lang="el-GR" sz="1400" dirty="0">
              <a:latin typeface="Arial" panose="020B0604020202020204" pitchFamily="34" charset="0"/>
              <a:cs typeface="Arial" panose="020B0604020202020204" pitchFamily="34" charset="0"/>
            </a:endParaRPr>
          </a:p>
        </p:txBody>
      </p:sp>
      <p:pic>
        <p:nvPicPr>
          <p:cNvPr id="7" name="Εικόνα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9712" y="1479280"/>
            <a:ext cx="5076056" cy="2665742"/>
          </a:xfrm>
          <a:prstGeom prst="rect">
            <a:avLst/>
          </a:prstGeom>
        </p:spPr>
      </p:pic>
    </p:spTree>
    <p:extLst>
      <p:ext uri="{BB962C8B-B14F-4D97-AF65-F5344CB8AC3E}">
        <p14:creationId xmlns:p14="http://schemas.microsoft.com/office/powerpoint/2010/main" val="11970543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778098"/>
          </a:xfrm>
        </p:spPr>
        <p:txBody>
          <a:bodyPr>
            <a:normAutofit/>
          </a:bodyPr>
          <a:lstStyle/>
          <a:p>
            <a:r>
              <a:rPr lang="el-GR" sz="3200" b="1" dirty="0">
                <a:latin typeface="Arial" panose="020B0604020202020204" pitchFamily="34" charset="0"/>
                <a:cs typeface="Arial" panose="020B0604020202020204" pitchFamily="34" charset="0"/>
              </a:rPr>
              <a:t>Χαρτοφυλάκιο Χρήστη</a:t>
            </a:r>
          </a:p>
        </p:txBody>
      </p:sp>
      <p:sp>
        <p:nvSpPr>
          <p:cNvPr id="3" name="Θέση περιεχομένου 2"/>
          <p:cNvSpPr>
            <a:spLocks noGrp="1"/>
          </p:cNvSpPr>
          <p:nvPr>
            <p:ph idx="1"/>
          </p:nvPr>
        </p:nvSpPr>
        <p:spPr>
          <a:xfrm>
            <a:off x="457200" y="1052736"/>
            <a:ext cx="8229600" cy="5328592"/>
          </a:xfrm>
        </p:spPr>
        <p:txBody>
          <a:bodyPr>
            <a:normAutofit/>
          </a:bodyPr>
          <a:lstStyle/>
          <a:p>
            <a:pPr marL="0" indent="0">
              <a:buNone/>
            </a:pPr>
            <a:r>
              <a:rPr lang="el-GR" sz="1200" b="1" dirty="0" smtClean="0">
                <a:latin typeface="Arial" panose="020B0604020202020204" pitchFamily="34" charset="0"/>
                <a:cs typeface="Arial" panose="020B0604020202020204" pitchFamily="34" charset="0"/>
              </a:rPr>
              <a:t>Περιοχή </a:t>
            </a:r>
            <a:r>
              <a:rPr lang="el-GR" sz="1200" b="1" dirty="0">
                <a:latin typeface="Arial" panose="020B0604020202020204" pitchFamily="34" charset="0"/>
                <a:cs typeface="Arial" panose="020B0604020202020204" pitchFamily="34" charset="0"/>
              </a:rPr>
              <a:t>«Η ατζέντα μου»</a:t>
            </a:r>
          </a:p>
          <a:p>
            <a:pPr marL="0" indent="0">
              <a:buNone/>
            </a:pPr>
            <a:r>
              <a:rPr lang="el-GR" sz="1200" dirty="0">
                <a:latin typeface="Arial" panose="020B0604020202020204" pitchFamily="34" charset="0"/>
                <a:cs typeface="Arial" panose="020B0604020202020204" pitchFamily="34" charset="0"/>
              </a:rPr>
              <a:t>Στην περιοχή αυτή εμφανίζονται ομαδοποιημένα τα γεγονότα από τις ατζέντες των μαθημάτων στα οποία είναι εγγεγραμμένος ο χρήστης. Τα γεγονότα αυτά ταξινομούνται κατά την ημερομηνία διεξαγωγής. Ο μέγιστος αριθμός ημερομηνιών που μπορούν να αναφέρονται στην ατζέντα είναι πέντε, χωρίς αυτό να σημαίνει ότι πρόκειται για συνεχόμενες ημερομηνίες. Σε κάθε ημερομηνία μπορούν να υπάρχουν γεγονότα από διάφορα μαθήματα</a:t>
            </a:r>
            <a:r>
              <a:rPr lang="el-GR" sz="1200" dirty="0" smtClean="0">
                <a:latin typeface="Arial" panose="020B0604020202020204" pitchFamily="34" charset="0"/>
                <a:cs typeface="Arial" panose="020B0604020202020204" pitchFamily="34" charset="0"/>
              </a:rPr>
              <a:t>.</a:t>
            </a:r>
          </a:p>
          <a:p>
            <a:pPr marL="0" indent="0">
              <a:buNone/>
            </a:pPr>
            <a:endParaRPr lang="el-GR" sz="1200" dirty="0">
              <a:latin typeface="Arial" panose="020B0604020202020204" pitchFamily="34" charset="0"/>
              <a:cs typeface="Arial" panose="020B0604020202020204" pitchFamily="34" charset="0"/>
            </a:endParaRPr>
          </a:p>
          <a:p>
            <a:pPr marL="0" indent="0">
              <a:buNone/>
            </a:pPr>
            <a:r>
              <a:rPr lang="el-GR" sz="1200" b="1" dirty="0">
                <a:latin typeface="Arial" panose="020B0604020202020204" pitchFamily="34" charset="0"/>
                <a:cs typeface="Arial" panose="020B0604020202020204" pitchFamily="34" charset="0"/>
              </a:rPr>
              <a:t>Περιοχή «Οι διορίες μου»</a:t>
            </a:r>
          </a:p>
          <a:p>
            <a:pPr marL="0" indent="0">
              <a:buNone/>
            </a:pPr>
            <a:r>
              <a:rPr lang="el-GR" sz="1200" dirty="0">
                <a:latin typeface="Arial" panose="020B0604020202020204" pitchFamily="34" charset="0"/>
                <a:cs typeface="Arial" panose="020B0604020202020204" pitchFamily="34" charset="0"/>
              </a:rPr>
              <a:t>Στην περιοχή αυτή εμφανίζονται όλες οι εργασίες προς παράδοση στα μαθήματα που είναι εγγεγραμμένος ο χρήστης. Η περιοχή οργανώνεται σε τρεις στήλες (όνομα μαθήματος, τίτλος εργασίας, ημερομηνία λήξης) ταξινομημένες ανά μάθημα.</a:t>
            </a:r>
          </a:p>
          <a:p>
            <a:pPr marL="0" indent="0">
              <a:buNone/>
            </a:pPr>
            <a:r>
              <a:rPr lang="el-GR" sz="1200" dirty="0">
                <a:latin typeface="Arial" panose="020B0604020202020204" pitchFamily="34" charset="0"/>
                <a:cs typeface="Arial" panose="020B0604020202020204" pitchFamily="34" charset="0"/>
              </a:rPr>
              <a:t>Επιπλέον ο ίδιος ο τίτλος της εργασίας αποτελεί σύνδεσμο προς την σελίδα της εργασίας όπου, οι εκπαιδευτές μπορούν να δουν ποιοι έχουν παραδώσει τις εργασίες τους</a:t>
            </a:r>
            <a:r>
              <a:rPr lang="el-GR" sz="1200" dirty="0" smtClean="0">
                <a:latin typeface="Arial" panose="020B0604020202020204" pitchFamily="34" charset="0"/>
                <a:cs typeface="Arial" panose="020B0604020202020204" pitchFamily="34" charset="0"/>
              </a:rPr>
              <a:t>.</a:t>
            </a:r>
          </a:p>
          <a:p>
            <a:pPr marL="0" indent="0">
              <a:buNone/>
            </a:pPr>
            <a:endParaRPr lang="el-GR" sz="1200" dirty="0" smtClean="0">
              <a:latin typeface="Arial" panose="020B0604020202020204" pitchFamily="34" charset="0"/>
              <a:cs typeface="Arial" panose="020B0604020202020204" pitchFamily="34" charset="0"/>
            </a:endParaRPr>
          </a:p>
          <a:p>
            <a:pPr marL="0" indent="0">
              <a:buNone/>
            </a:pPr>
            <a:r>
              <a:rPr lang="el-GR" sz="1200" b="1" dirty="0">
                <a:latin typeface="Arial" panose="020B0604020202020204" pitchFamily="34" charset="0"/>
                <a:cs typeface="Arial" panose="020B0604020202020204" pitchFamily="34" charset="0"/>
              </a:rPr>
              <a:t>Περιοχή «Τα τελευταία μου έγγραφα»</a:t>
            </a:r>
          </a:p>
          <a:p>
            <a:pPr marL="0" indent="0">
              <a:buNone/>
            </a:pPr>
            <a:r>
              <a:rPr lang="el-GR" sz="1200" dirty="0">
                <a:latin typeface="Arial" panose="020B0604020202020204" pitchFamily="34" charset="0"/>
                <a:cs typeface="Arial" panose="020B0604020202020204" pitchFamily="34" charset="0"/>
              </a:rPr>
              <a:t>Στην περιοχή αυτή εμφανίζονται τα τελευταία έγγραφα στα μαθήματα που είναι εγγεγραμμένος ο χρήστης. Τα έγγραφα αυτά ταξινομούνται κατά μάθημα. Κάθε έγγραφο αποτελεί σύνδεσμο προς το εργαλείο εγγράφων του αντίστοιχου μαθήματος. Εκεί ο χρήστης μπορεί να κατεβάσει το έγγραφο </a:t>
            </a:r>
            <a:r>
              <a:rPr lang="el-GR" sz="1200" dirty="0" smtClean="0">
                <a:latin typeface="Arial" panose="020B0604020202020204" pitchFamily="34" charset="0"/>
                <a:cs typeface="Arial" panose="020B0604020202020204" pitchFamily="34" charset="0"/>
              </a:rPr>
              <a:t>αυτό.</a:t>
            </a:r>
          </a:p>
          <a:p>
            <a:pPr marL="0" indent="0">
              <a:buNone/>
            </a:pPr>
            <a:endParaRPr lang="el-GR" sz="1200" dirty="0" smtClean="0">
              <a:latin typeface="Arial" panose="020B0604020202020204" pitchFamily="34" charset="0"/>
              <a:cs typeface="Arial" panose="020B0604020202020204" pitchFamily="34" charset="0"/>
            </a:endParaRPr>
          </a:p>
          <a:p>
            <a:pPr marL="0" indent="0">
              <a:buNone/>
            </a:pPr>
            <a:r>
              <a:rPr lang="el-GR" sz="1200" b="1" dirty="0" smtClean="0">
                <a:latin typeface="Arial" panose="020B0604020202020204" pitchFamily="34" charset="0"/>
                <a:cs typeface="Arial" panose="020B0604020202020204" pitchFamily="34" charset="0"/>
              </a:rPr>
              <a:t>Περιοχή </a:t>
            </a:r>
            <a:r>
              <a:rPr lang="el-GR" sz="1200" b="1" dirty="0">
                <a:latin typeface="Arial" panose="020B0604020202020204" pitchFamily="34" charset="0"/>
                <a:cs typeface="Arial" panose="020B0604020202020204" pitchFamily="34" charset="0"/>
              </a:rPr>
              <a:t>«Οι </a:t>
            </a:r>
            <a:r>
              <a:rPr lang="el-GR" sz="1200" b="1" dirty="0" smtClean="0">
                <a:latin typeface="Arial" panose="020B0604020202020204" pitchFamily="34" charset="0"/>
                <a:cs typeface="Arial" panose="020B0604020202020204" pitchFamily="34" charset="0"/>
              </a:rPr>
              <a:t>συζητήσεις </a:t>
            </a:r>
            <a:r>
              <a:rPr lang="el-GR" sz="1200" b="1" dirty="0">
                <a:latin typeface="Arial" panose="020B0604020202020204" pitchFamily="34" charset="0"/>
                <a:cs typeface="Arial" panose="020B0604020202020204" pitchFamily="34" charset="0"/>
              </a:rPr>
              <a:t>μου»</a:t>
            </a:r>
          </a:p>
          <a:p>
            <a:pPr marL="0" indent="0">
              <a:buNone/>
            </a:pPr>
            <a:r>
              <a:rPr lang="el-GR" sz="1200" dirty="0">
                <a:latin typeface="Arial" panose="020B0604020202020204" pitchFamily="34" charset="0"/>
                <a:cs typeface="Arial" panose="020B0604020202020204" pitchFamily="34" charset="0"/>
              </a:rPr>
              <a:t>Στην περιοχή αυτή εμφανίζονται οι τελευταίες αποστολές στις περιοχές συζητήσεων των μαθημάτων που είναι εγγεγραμμένος ο χρήστης. Οι αποστολές αυτές είναι ταξινομημένες κατά μάθημα. Κάθε αποστολή αποτελεί σύνδεσμο προς την περιοχή συζητήσεων του αντίστοιχου μαθήματος και περιορίζεται στους 150 χαρακτήρες. Αν μια αποστολή είναι μεγαλύτερη των 150 χαρακτήρων τότε προστίθεται ένα «…[Περισσότερα]». Αυτό σημαίνει ότι για να δούμε ολόκληρη την αποστολή θα πρέπει να πάμε στο εργαλείο περιοχής συζητήσεων του αντίστοιχου μαθήματος.</a:t>
            </a:r>
          </a:p>
          <a:p>
            <a:pPr marL="0" indent="0">
              <a:buNone/>
            </a:pPr>
            <a:endParaRPr lang="el-GR" sz="1400" dirty="0">
              <a:latin typeface="Arial" panose="020B0604020202020204" pitchFamily="34" charset="0"/>
              <a:cs typeface="Arial" panose="020B0604020202020204" pitchFamily="34" charset="0"/>
            </a:endParaRPr>
          </a:p>
          <a:p>
            <a:pPr marL="0" indent="0">
              <a:buNone/>
            </a:pPr>
            <a:endParaRPr lang="el-GR" sz="1400" dirty="0"/>
          </a:p>
        </p:txBody>
      </p:sp>
    </p:spTree>
    <p:extLst>
      <p:ext uri="{BB962C8B-B14F-4D97-AF65-F5344CB8AC3E}">
        <p14:creationId xmlns:p14="http://schemas.microsoft.com/office/powerpoint/2010/main" val="19381171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778098"/>
          </a:xfrm>
        </p:spPr>
        <p:txBody>
          <a:bodyPr>
            <a:normAutofit/>
          </a:bodyPr>
          <a:lstStyle/>
          <a:p>
            <a:r>
              <a:rPr lang="el-GR" sz="3200" b="1" dirty="0">
                <a:latin typeface="Arial" panose="020B0604020202020204" pitchFamily="34" charset="0"/>
                <a:cs typeface="Arial" panose="020B0604020202020204" pitchFamily="34" charset="0"/>
              </a:rPr>
              <a:t>Αλλαγή του προφίλ </a:t>
            </a:r>
            <a:r>
              <a:rPr lang="el-GR" sz="3200" b="1" dirty="0" smtClean="0">
                <a:latin typeface="Arial" panose="020B0604020202020204" pitchFamily="34" charset="0"/>
                <a:cs typeface="Arial" panose="020B0604020202020204" pitchFamily="34" charset="0"/>
              </a:rPr>
              <a:t>μου</a:t>
            </a:r>
            <a:endParaRPr lang="el-GR" sz="3200" b="1" dirty="0">
              <a:latin typeface="Arial" panose="020B0604020202020204" pitchFamily="34" charset="0"/>
              <a:cs typeface="Arial" panose="020B0604020202020204" pitchFamily="34" charset="0"/>
            </a:endParaRPr>
          </a:p>
        </p:txBody>
      </p:sp>
      <p:sp>
        <p:nvSpPr>
          <p:cNvPr id="3" name="Θέση περιεχομένου 2"/>
          <p:cNvSpPr>
            <a:spLocks noGrp="1"/>
          </p:cNvSpPr>
          <p:nvPr>
            <p:ph idx="1"/>
          </p:nvPr>
        </p:nvSpPr>
        <p:spPr>
          <a:xfrm>
            <a:off x="251520" y="1052736"/>
            <a:ext cx="8435280" cy="5328592"/>
          </a:xfrm>
        </p:spPr>
        <p:txBody>
          <a:bodyPr numCol="2">
            <a:normAutofit/>
          </a:bodyPr>
          <a:lstStyle/>
          <a:p>
            <a:pPr marL="0" indent="0">
              <a:buNone/>
            </a:pPr>
            <a:r>
              <a:rPr lang="el-GR" sz="1200" dirty="0">
                <a:latin typeface="Arial" panose="020B0604020202020204" pitchFamily="34" charset="0"/>
                <a:cs typeface="Arial" panose="020B0604020202020204" pitchFamily="34" charset="0"/>
              </a:rPr>
              <a:t>Επιλέξτε «Αλλαγή του προφίλ μου» στην αριστερή στήλη </a:t>
            </a:r>
            <a:r>
              <a:rPr lang="el-GR" sz="1200" dirty="0" smtClean="0">
                <a:latin typeface="Arial" panose="020B0604020202020204" pitchFamily="34" charset="0"/>
                <a:cs typeface="Arial" panose="020B0604020202020204" pitchFamily="34" charset="0"/>
              </a:rPr>
              <a:t>στο </a:t>
            </a:r>
            <a:r>
              <a:rPr lang="el-GR" sz="1200" dirty="0">
                <a:latin typeface="Arial" panose="020B0604020202020204" pitchFamily="34" charset="0"/>
                <a:cs typeface="Arial" panose="020B0604020202020204" pitchFamily="34" charset="0"/>
              </a:rPr>
              <a:t>χαρτοφυλάκιο χρήστη, και αλλάξτε τα προσωπικά </a:t>
            </a:r>
            <a:r>
              <a:rPr lang="el-GR" sz="1200" dirty="0" smtClean="0">
                <a:latin typeface="Arial" panose="020B0604020202020204" pitchFamily="34" charset="0"/>
                <a:cs typeface="Arial" panose="020B0604020202020204" pitchFamily="34" charset="0"/>
              </a:rPr>
              <a:t>σας στοιχεία.</a:t>
            </a:r>
            <a:endParaRPr lang="el-GR" sz="1400" dirty="0">
              <a:latin typeface="Arial" panose="020B0604020202020204" pitchFamily="34" charset="0"/>
              <a:cs typeface="Arial" panose="020B0604020202020204" pitchFamily="34" charset="0"/>
            </a:endParaRPr>
          </a:p>
          <a:p>
            <a:r>
              <a:rPr lang="el-GR" sz="1200" dirty="0" smtClean="0">
                <a:latin typeface="Arial" panose="020B0604020202020204" pitchFamily="34" charset="0"/>
                <a:cs typeface="Arial" panose="020B0604020202020204" pitchFamily="34" charset="0"/>
              </a:rPr>
              <a:t>Στοιχεία </a:t>
            </a:r>
            <a:r>
              <a:rPr lang="el-GR" sz="1200" dirty="0">
                <a:latin typeface="Arial" panose="020B0604020202020204" pitchFamily="34" charset="0"/>
                <a:cs typeface="Arial" panose="020B0604020202020204" pitchFamily="34" charset="0"/>
              </a:rPr>
              <a:t>όπως το όνομα χρήστη, το συνθηματικό σας, </a:t>
            </a:r>
            <a:r>
              <a:rPr lang="el-GR" sz="1200" dirty="0" smtClean="0">
                <a:latin typeface="Arial" panose="020B0604020202020204" pitchFamily="34" charset="0"/>
                <a:cs typeface="Arial" panose="020B0604020202020204" pitchFamily="34" charset="0"/>
              </a:rPr>
              <a:t>τη </a:t>
            </a:r>
            <a:r>
              <a:rPr lang="el-GR" sz="1200" dirty="0">
                <a:latin typeface="Arial" panose="020B0604020202020204" pitchFamily="34" charset="0"/>
                <a:cs typeface="Arial" panose="020B0604020202020204" pitchFamily="34" charset="0"/>
              </a:rPr>
              <a:t>διεύθυνσή </a:t>
            </a:r>
            <a:r>
              <a:rPr lang="el-GR" sz="1200" dirty="0" err="1">
                <a:latin typeface="Arial" panose="020B0604020202020204" pitchFamily="34" charset="0"/>
                <a:cs typeface="Arial" panose="020B0604020202020204" pitchFamily="34" charset="0"/>
              </a:rPr>
              <a:t>email</a:t>
            </a:r>
            <a:r>
              <a:rPr lang="el-GR" sz="1200" dirty="0">
                <a:latin typeface="Arial" panose="020B0604020202020204" pitchFamily="34" charset="0"/>
                <a:cs typeface="Arial" panose="020B0604020202020204" pitchFamily="34" charset="0"/>
              </a:rPr>
              <a:t>, ή ακόμη και μια προσωπική </a:t>
            </a:r>
            <a:r>
              <a:rPr lang="el-GR" sz="1200" dirty="0" smtClean="0">
                <a:latin typeface="Arial" panose="020B0604020202020204" pitchFamily="34" charset="0"/>
                <a:cs typeface="Arial" panose="020B0604020202020204" pitchFamily="34" charset="0"/>
              </a:rPr>
              <a:t>φωτογραφία </a:t>
            </a:r>
            <a:r>
              <a:rPr lang="el-GR" sz="1200" dirty="0">
                <a:latin typeface="Arial" panose="020B0604020202020204" pitchFamily="34" charset="0"/>
                <a:cs typeface="Arial" panose="020B0604020202020204" pitchFamily="34" charset="0"/>
              </a:rPr>
              <a:t>που θα εμφανίζεται το δημόσιο προφίλ </a:t>
            </a:r>
            <a:r>
              <a:rPr lang="el-GR" sz="1200" dirty="0" smtClean="0">
                <a:latin typeface="Arial" panose="020B0604020202020204" pitchFamily="34" charset="0"/>
                <a:cs typeface="Arial" panose="020B0604020202020204" pitchFamily="34" charset="0"/>
              </a:rPr>
              <a:t>σας </a:t>
            </a:r>
            <a:r>
              <a:rPr lang="el-GR" sz="1200" dirty="0">
                <a:latin typeface="Arial" panose="020B0604020202020204" pitchFamily="34" charset="0"/>
                <a:cs typeface="Arial" panose="020B0604020202020204" pitchFamily="34" charset="0"/>
              </a:rPr>
              <a:t>μπορούν να δηλωθούν στην παραπάνω φόρμα. </a:t>
            </a:r>
            <a:r>
              <a:rPr lang="el-GR" sz="1200" dirty="0" smtClean="0">
                <a:latin typeface="Arial" panose="020B0604020202020204" pitchFamily="34" charset="0"/>
                <a:cs typeface="Arial" panose="020B0604020202020204" pitchFamily="34" charset="0"/>
              </a:rPr>
              <a:t>Για </a:t>
            </a:r>
            <a:r>
              <a:rPr lang="el-GR" sz="1200" dirty="0">
                <a:latin typeface="Arial" panose="020B0604020202020204" pitchFamily="34" charset="0"/>
                <a:cs typeface="Arial" panose="020B0604020202020204" pitchFamily="34" charset="0"/>
              </a:rPr>
              <a:t>να αλλάξετε τα παραπάνω στοιχεία </a:t>
            </a:r>
            <a:r>
              <a:rPr lang="el-GR" sz="1200" dirty="0" smtClean="0">
                <a:latin typeface="Arial" panose="020B0604020202020204" pitchFamily="34" charset="0"/>
                <a:cs typeface="Arial" panose="020B0604020202020204" pitchFamily="34" charset="0"/>
              </a:rPr>
              <a:t>πληκτρολογήστε στα </a:t>
            </a:r>
            <a:r>
              <a:rPr lang="el-GR" sz="1200" dirty="0">
                <a:latin typeface="Arial" panose="020B0604020202020204" pitchFamily="34" charset="0"/>
                <a:cs typeface="Arial" panose="020B0604020202020204" pitchFamily="34" charset="0"/>
              </a:rPr>
              <a:t>αντίστοιχα πεδία τα καινούρια στοιχεία. Όταν </a:t>
            </a:r>
            <a:r>
              <a:rPr lang="el-GR" sz="1200" dirty="0" smtClean="0">
                <a:latin typeface="Arial" panose="020B0604020202020204" pitchFamily="34" charset="0"/>
                <a:cs typeface="Arial" panose="020B0604020202020204" pitchFamily="34" charset="0"/>
              </a:rPr>
              <a:t>ολοκληρώσετε </a:t>
            </a:r>
            <a:r>
              <a:rPr lang="el-GR" sz="1200" dirty="0">
                <a:latin typeface="Arial" panose="020B0604020202020204" pitchFamily="34" charset="0"/>
                <a:cs typeface="Arial" panose="020B0604020202020204" pitchFamily="34" charset="0"/>
              </a:rPr>
              <a:t>τις αλλαγές κάντε κλικ στο κουμπί </a:t>
            </a:r>
            <a:r>
              <a:rPr lang="el-GR" sz="1200" dirty="0" smtClean="0">
                <a:latin typeface="Arial" panose="020B0604020202020204" pitchFamily="34" charset="0"/>
                <a:cs typeface="Arial" panose="020B0604020202020204" pitchFamily="34" charset="0"/>
              </a:rPr>
              <a:t>με </a:t>
            </a:r>
            <a:r>
              <a:rPr lang="el-GR" sz="1200" dirty="0">
                <a:latin typeface="Arial" panose="020B0604020202020204" pitchFamily="34" charset="0"/>
                <a:cs typeface="Arial" panose="020B0604020202020204" pitchFamily="34" charset="0"/>
              </a:rPr>
              <a:t>την ένδειξη «Αλλαγή».</a:t>
            </a:r>
          </a:p>
          <a:p>
            <a:r>
              <a:rPr lang="el-GR" sz="1200" dirty="0">
                <a:latin typeface="Arial" panose="020B0604020202020204" pitchFamily="34" charset="0"/>
                <a:cs typeface="Arial" panose="020B0604020202020204" pitchFamily="34" charset="0"/>
              </a:rPr>
              <a:t>Ειδικότερα για τα πεδία </a:t>
            </a:r>
            <a:r>
              <a:rPr lang="el-GR" sz="1200" dirty="0" err="1">
                <a:latin typeface="Arial" panose="020B0604020202020204" pitchFamily="34" charset="0"/>
                <a:cs typeface="Arial" panose="020B0604020202020204" pitchFamily="34" charset="0"/>
              </a:rPr>
              <a:t>email</a:t>
            </a:r>
            <a:r>
              <a:rPr lang="el-GR" sz="1200" dirty="0">
                <a:latin typeface="Arial" panose="020B0604020202020204" pitchFamily="34" charset="0"/>
                <a:cs typeface="Arial" panose="020B0604020202020204" pitchFamily="34" charset="0"/>
              </a:rPr>
              <a:t>, αριθμός μητρώου και </a:t>
            </a:r>
            <a:r>
              <a:rPr lang="el-GR" sz="1200" dirty="0" smtClean="0">
                <a:latin typeface="Arial" panose="020B0604020202020204" pitchFamily="34" charset="0"/>
                <a:cs typeface="Arial" panose="020B0604020202020204" pitchFamily="34" charset="0"/>
              </a:rPr>
              <a:t>τηλέφωνο </a:t>
            </a:r>
            <a:r>
              <a:rPr lang="el-GR" sz="1200" dirty="0">
                <a:latin typeface="Arial" panose="020B0604020202020204" pitchFamily="34" charset="0"/>
                <a:cs typeface="Arial" panose="020B0604020202020204" pitchFamily="34" charset="0"/>
              </a:rPr>
              <a:t>μπορείτε να επιλέξετε να μην εμφανίζονται </a:t>
            </a:r>
            <a:r>
              <a:rPr lang="el-GR" sz="1200" dirty="0" smtClean="0">
                <a:latin typeface="Arial" panose="020B0604020202020204" pitchFamily="34" charset="0"/>
                <a:cs typeface="Arial" panose="020B0604020202020204" pitchFamily="34" charset="0"/>
              </a:rPr>
              <a:t>στο δημόσιο </a:t>
            </a:r>
            <a:r>
              <a:rPr lang="el-GR" sz="1200" dirty="0">
                <a:latin typeface="Arial" panose="020B0604020202020204" pitchFamily="34" charset="0"/>
                <a:cs typeface="Arial" panose="020B0604020202020204" pitchFamily="34" charset="0"/>
              </a:rPr>
              <a:t>προφίλ σας, καθώς αυτά αποτελούν </a:t>
            </a:r>
            <a:r>
              <a:rPr lang="el-GR" sz="1200" dirty="0" smtClean="0">
                <a:latin typeface="Arial" panose="020B0604020202020204" pitchFamily="34" charset="0"/>
                <a:cs typeface="Arial" panose="020B0604020202020204" pitchFamily="34" charset="0"/>
              </a:rPr>
              <a:t>ευαίσθητα </a:t>
            </a:r>
            <a:r>
              <a:rPr lang="el-GR" sz="1200" dirty="0">
                <a:latin typeface="Arial" panose="020B0604020202020204" pitchFamily="34" charset="0"/>
                <a:cs typeface="Arial" panose="020B0604020202020204" pitchFamily="34" charset="0"/>
              </a:rPr>
              <a:t>προσωπικά δεδομένα. Μπορείτε επίσης </a:t>
            </a:r>
            <a:r>
              <a:rPr lang="el-GR" sz="1200" dirty="0" smtClean="0">
                <a:latin typeface="Arial" panose="020B0604020202020204" pitchFamily="34" charset="0"/>
                <a:cs typeface="Arial" panose="020B0604020202020204" pitchFamily="34" charset="0"/>
              </a:rPr>
              <a:t>να </a:t>
            </a:r>
            <a:r>
              <a:rPr lang="el-GR" sz="1200" dirty="0">
                <a:latin typeface="Arial" panose="020B0604020202020204" pitchFamily="34" charset="0"/>
                <a:cs typeface="Arial" panose="020B0604020202020204" pitchFamily="34" charset="0"/>
              </a:rPr>
              <a:t>προσθέσετε την προσωπική σας φωτογραφία η </a:t>
            </a:r>
            <a:r>
              <a:rPr lang="el-GR" sz="1200" dirty="0" smtClean="0">
                <a:latin typeface="Arial" panose="020B0604020202020204" pitchFamily="34" charset="0"/>
                <a:cs typeface="Arial" panose="020B0604020202020204" pitchFamily="34" charset="0"/>
              </a:rPr>
              <a:t>οποία </a:t>
            </a:r>
            <a:r>
              <a:rPr lang="el-GR" sz="1200" dirty="0">
                <a:latin typeface="Arial" panose="020B0604020202020204" pitchFamily="34" charset="0"/>
                <a:cs typeface="Arial" panose="020B0604020202020204" pitchFamily="34" charset="0"/>
              </a:rPr>
              <a:t>θα εμφανίζεται σε κάθε συμμετοχή σας στις </a:t>
            </a:r>
            <a:r>
              <a:rPr lang="el-GR" sz="1200" dirty="0" smtClean="0">
                <a:latin typeface="Arial" panose="020B0604020202020204" pitchFamily="34" charset="0"/>
                <a:cs typeface="Arial" panose="020B0604020202020204" pitchFamily="34" charset="0"/>
              </a:rPr>
              <a:t>περιοχές </a:t>
            </a:r>
            <a:r>
              <a:rPr lang="el-GR" sz="1200" dirty="0">
                <a:latin typeface="Arial" panose="020B0604020202020204" pitchFamily="34" charset="0"/>
                <a:cs typeface="Arial" panose="020B0604020202020204" pitchFamily="34" charset="0"/>
              </a:rPr>
              <a:t>συζητήσεων, στις ομάδες χρηστών, κλπ. Επίσης </a:t>
            </a:r>
            <a:r>
              <a:rPr lang="el-GR" sz="1200" dirty="0" smtClean="0">
                <a:latin typeface="Arial" panose="020B0604020202020204" pitchFamily="34" charset="0"/>
                <a:cs typeface="Arial" panose="020B0604020202020204" pitchFamily="34" charset="0"/>
              </a:rPr>
              <a:t>μπορείτε </a:t>
            </a:r>
            <a:r>
              <a:rPr lang="el-GR" sz="1200" dirty="0">
                <a:latin typeface="Arial" panose="020B0604020202020204" pitchFamily="34" charset="0"/>
                <a:cs typeface="Arial" panose="020B0604020202020204" pitchFamily="34" charset="0"/>
              </a:rPr>
              <a:t>να αλλάξετε την εμφάνιση του προσωπικού σας </a:t>
            </a:r>
            <a:r>
              <a:rPr lang="el-GR" sz="1200" dirty="0" smtClean="0">
                <a:latin typeface="Arial" panose="020B0604020202020204" pitchFamily="34" charset="0"/>
                <a:cs typeface="Arial" panose="020B0604020202020204" pitchFamily="34" charset="0"/>
              </a:rPr>
              <a:t>χαρτοφυλακίου </a:t>
            </a:r>
            <a:r>
              <a:rPr lang="el-GR" sz="1200" dirty="0">
                <a:latin typeface="Arial" panose="020B0604020202020204" pitchFamily="34" charset="0"/>
                <a:cs typeface="Arial" panose="020B0604020202020204" pitchFamily="34" charset="0"/>
              </a:rPr>
              <a:t>επιλέγοντας </a:t>
            </a:r>
            <a:r>
              <a:rPr lang="el-GR" sz="1200" dirty="0" smtClean="0">
                <a:latin typeface="Arial" panose="020B0604020202020204" pitchFamily="34" charset="0"/>
                <a:cs typeface="Arial" panose="020B0604020202020204" pitchFamily="34" charset="0"/>
              </a:rPr>
              <a:t>την αναλυτική </a:t>
            </a:r>
            <a:r>
              <a:rPr lang="el-GR" sz="1200" dirty="0">
                <a:latin typeface="Arial" panose="020B0604020202020204" pitchFamily="34" charset="0"/>
                <a:cs typeface="Arial" panose="020B0604020202020204" pitchFamily="34" charset="0"/>
              </a:rPr>
              <a:t>ή την συνοπτική, τις οποίες παρουσιάσαμε στην προηγούμενη ενότητα. Όταν ολοκληρώσετε τις αλλαγές κάντε κλικ στο κουμπί με την ένδειξη «Αλλαγή».</a:t>
            </a:r>
          </a:p>
          <a:p>
            <a:pPr marL="0" indent="0">
              <a:buNone/>
            </a:pPr>
            <a:endParaRPr lang="el-GR" sz="1400" dirty="0"/>
          </a:p>
        </p:txBody>
      </p:sp>
      <p:pic>
        <p:nvPicPr>
          <p:cNvPr id="3074" name="Picture 2" descr="C:\Users\OpenCourses\Desktop\profil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2592" y="1556792"/>
            <a:ext cx="4032448" cy="36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44319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706090"/>
          </a:xfrm>
        </p:spPr>
        <p:txBody>
          <a:bodyPr>
            <a:normAutofit/>
          </a:bodyPr>
          <a:lstStyle/>
          <a:p>
            <a:r>
              <a:rPr lang="el-GR" sz="3200" b="1" dirty="0">
                <a:latin typeface="Arial" panose="020B0604020202020204" pitchFamily="34" charset="0"/>
                <a:cs typeface="Arial" panose="020B0604020202020204" pitchFamily="34" charset="0"/>
              </a:rPr>
              <a:t>Εγγραφή σε </a:t>
            </a:r>
            <a:r>
              <a:rPr lang="el-GR" sz="3200" b="1" dirty="0" smtClean="0">
                <a:latin typeface="Arial" panose="020B0604020202020204" pitchFamily="34" charset="0"/>
                <a:cs typeface="Arial" panose="020B0604020202020204" pitchFamily="34" charset="0"/>
              </a:rPr>
              <a:t>μάθημα</a:t>
            </a:r>
            <a:endParaRPr lang="el-GR" sz="3200" b="1" dirty="0">
              <a:latin typeface="Arial" panose="020B0604020202020204" pitchFamily="34" charset="0"/>
              <a:cs typeface="Arial" panose="020B0604020202020204" pitchFamily="34" charset="0"/>
            </a:endParaRPr>
          </a:p>
        </p:txBody>
      </p:sp>
      <p:sp>
        <p:nvSpPr>
          <p:cNvPr id="3" name="Θέση περιεχομένου 2"/>
          <p:cNvSpPr>
            <a:spLocks noGrp="1"/>
          </p:cNvSpPr>
          <p:nvPr>
            <p:ph idx="1"/>
          </p:nvPr>
        </p:nvSpPr>
        <p:spPr>
          <a:xfrm>
            <a:off x="457200" y="1268760"/>
            <a:ext cx="8229600" cy="4857403"/>
          </a:xfrm>
        </p:spPr>
        <p:txBody>
          <a:bodyPr>
            <a:normAutofit/>
          </a:bodyPr>
          <a:lstStyle/>
          <a:p>
            <a:pPr marL="0" indent="0">
              <a:buNone/>
            </a:pPr>
            <a:r>
              <a:rPr lang="el-GR" sz="1300" dirty="0">
                <a:latin typeface="Arial" panose="020B0604020202020204" pitchFamily="34" charset="0"/>
                <a:cs typeface="Arial" panose="020B0604020202020204" pitchFamily="34" charset="0"/>
              </a:rPr>
              <a:t>Επιλέγοντας </a:t>
            </a:r>
            <a:r>
              <a:rPr lang="el-GR" sz="1300" dirty="0" smtClean="0">
                <a:latin typeface="Arial" panose="020B0604020202020204" pitchFamily="34" charset="0"/>
                <a:cs typeface="Arial" panose="020B0604020202020204" pitchFamily="34" charset="0"/>
              </a:rPr>
              <a:t>«Κατάλογος Μαθημάτων» </a:t>
            </a:r>
            <a:r>
              <a:rPr lang="el-GR" sz="1300" dirty="0">
                <a:latin typeface="Arial" panose="020B0604020202020204" pitchFamily="34" charset="0"/>
                <a:cs typeface="Arial" panose="020B0604020202020204" pitchFamily="34" charset="0"/>
              </a:rPr>
              <a:t>στην αριστερή στήλη στο προσωπικό σας χαρτοφυλάκιο, θα μεταφερθείτε στη λίστα μαθημάτων στην οποία μπορείτε να επιλέξετε ποια από τα διαθέσιμα μαθήματα θέλετε να συμπεριλάβετε στην προσωπική σας λίστα παρακολούθησης</a:t>
            </a:r>
            <a:r>
              <a:rPr lang="el-GR" sz="1300" dirty="0" smtClean="0">
                <a:latin typeface="Arial" panose="020B0604020202020204" pitchFamily="34" charset="0"/>
                <a:cs typeface="Arial" panose="020B0604020202020204" pitchFamily="34" charset="0"/>
              </a:rPr>
              <a:t>.</a:t>
            </a:r>
          </a:p>
          <a:p>
            <a:pPr marL="0" indent="0">
              <a:buNone/>
            </a:pPr>
            <a:endParaRPr lang="el-GR" sz="1300" dirty="0">
              <a:latin typeface="Arial" panose="020B0604020202020204" pitchFamily="34" charset="0"/>
              <a:cs typeface="Arial" panose="020B0604020202020204" pitchFamily="34" charset="0"/>
            </a:endParaRPr>
          </a:p>
          <a:p>
            <a:pPr marL="0" indent="0">
              <a:buNone/>
            </a:pPr>
            <a:endParaRPr lang="el-GR" sz="1300" dirty="0" smtClean="0">
              <a:latin typeface="Arial" panose="020B0604020202020204" pitchFamily="34" charset="0"/>
              <a:cs typeface="Arial" panose="020B0604020202020204" pitchFamily="34" charset="0"/>
            </a:endParaRPr>
          </a:p>
          <a:p>
            <a:pPr marL="0" indent="0">
              <a:buNone/>
            </a:pPr>
            <a:endParaRPr lang="el-GR" sz="1300" dirty="0">
              <a:latin typeface="Arial" panose="020B0604020202020204" pitchFamily="34" charset="0"/>
              <a:cs typeface="Arial" panose="020B0604020202020204" pitchFamily="34" charset="0"/>
            </a:endParaRPr>
          </a:p>
          <a:p>
            <a:pPr marL="0" indent="0">
              <a:buNone/>
            </a:pPr>
            <a:endParaRPr lang="el-GR" sz="1300" dirty="0" smtClean="0">
              <a:latin typeface="Arial" panose="020B0604020202020204" pitchFamily="34" charset="0"/>
              <a:cs typeface="Arial" panose="020B0604020202020204" pitchFamily="34" charset="0"/>
            </a:endParaRPr>
          </a:p>
          <a:p>
            <a:pPr marL="0" indent="0">
              <a:buNone/>
            </a:pPr>
            <a:endParaRPr lang="el-GR" sz="1300" dirty="0">
              <a:latin typeface="Arial" panose="020B0604020202020204" pitchFamily="34" charset="0"/>
              <a:cs typeface="Arial" panose="020B0604020202020204" pitchFamily="34" charset="0"/>
            </a:endParaRPr>
          </a:p>
          <a:p>
            <a:pPr marL="0" indent="0">
              <a:buNone/>
            </a:pPr>
            <a:endParaRPr lang="el-GR" sz="1300" dirty="0" smtClean="0">
              <a:latin typeface="Arial" panose="020B0604020202020204" pitchFamily="34" charset="0"/>
              <a:cs typeface="Arial" panose="020B0604020202020204" pitchFamily="34" charset="0"/>
            </a:endParaRPr>
          </a:p>
          <a:p>
            <a:pPr marL="0" indent="0">
              <a:buNone/>
            </a:pPr>
            <a:endParaRPr lang="el-GR" sz="1300" dirty="0">
              <a:latin typeface="Arial" panose="020B0604020202020204" pitchFamily="34" charset="0"/>
              <a:cs typeface="Arial" panose="020B0604020202020204" pitchFamily="34" charset="0"/>
            </a:endParaRPr>
          </a:p>
          <a:p>
            <a:pPr marL="0" indent="0">
              <a:buNone/>
            </a:pPr>
            <a:endParaRPr lang="el-GR" sz="1300" dirty="0" smtClean="0">
              <a:latin typeface="Arial" panose="020B0604020202020204" pitchFamily="34" charset="0"/>
              <a:cs typeface="Arial" panose="020B0604020202020204" pitchFamily="34" charset="0"/>
            </a:endParaRPr>
          </a:p>
          <a:p>
            <a:pPr marL="0" indent="0">
              <a:buNone/>
            </a:pPr>
            <a:endParaRPr lang="el-GR" sz="1300" dirty="0">
              <a:latin typeface="Arial" panose="020B0604020202020204" pitchFamily="34" charset="0"/>
              <a:cs typeface="Arial" panose="020B0604020202020204" pitchFamily="34" charset="0"/>
            </a:endParaRPr>
          </a:p>
          <a:p>
            <a:pPr marL="0" indent="0">
              <a:buNone/>
            </a:pPr>
            <a:endParaRPr lang="el-GR" sz="1300" dirty="0" smtClean="0">
              <a:latin typeface="Arial" panose="020B0604020202020204" pitchFamily="34" charset="0"/>
              <a:cs typeface="Arial" panose="020B0604020202020204" pitchFamily="34" charset="0"/>
            </a:endParaRPr>
          </a:p>
          <a:p>
            <a:pPr marL="0" indent="0">
              <a:buNone/>
            </a:pPr>
            <a:endParaRPr lang="el-GR" sz="1300" dirty="0">
              <a:latin typeface="Arial" panose="020B0604020202020204" pitchFamily="34" charset="0"/>
              <a:cs typeface="Arial" panose="020B0604020202020204" pitchFamily="34" charset="0"/>
            </a:endParaRPr>
          </a:p>
          <a:p>
            <a:pPr marL="0" indent="0">
              <a:buNone/>
            </a:pPr>
            <a:endParaRPr lang="el-GR" sz="1300" dirty="0" smtClean="0">
              <a:latin typeface="Arial" panose="020B0604020202020204" pitchFamily="34" charset="0"/>
              <a:cs typeface="Arial" panose="020B0604020202020204" pitchFamily="34" charset="0"/>
            </a:endParaRPr>
          </a:p>
          <a:p>
            <a:pPr marL="0" indent="0">
              <a:buNone/>
            </a:pPr>
            <a:r>
              <a:rPr lang="el-GR" sz="1400" dirty="0"/>
              <a:t>Επιλέξτε αρχικά το Τμήμα και κατόπιν θα πρέπει να κάνετε κλικ (√) στο κουτί επιλογής (</a:t>
            </a:r>
            <a:r>
              <a:rPr lang="el-GR" sz="1400" dirty="0" err="1"/>
              <a:t>checkbox</a:t>
            </a:r>
            <a:r>
              <a:rPr lang="el-GR" sz="1400" dirty="0"/>
              <a:t>) δίπλα σε κάθε μάθημα που επιθυμείτε να παρακολουθήσετε</a:t>
            </a:r>
            <a:r>
              <a:rPr lang="el-GR" sz="1400" dirty="0" smtClean="0"/>
              <a:t>.</a:t>
            </a:r>
            <a:endParaRPr lang="en-US" sz="1400" dirty="0" smtClean="0"/>
          </a:p>
          <a:p>
            <a:pPr marL="0" indent="0">
              <a:buNone/>
            </a:pPr>
            <a:r>
              <a:rPr lang="el-GR" sz="1400" dirty="0"/>
              <a:t>Με δικαιώματα εκπαιδευτή εισέρχεστε </a:t>
            </a:r>
            <a:r>
              <a:rPr lang="el-GR" sz="1400" b="1" dirty="0"/>
              <a:t>μόνο</a:t>
            </a:r>
            <a:r>
              <a:rPr lang="el-GR" sz="1400" dirty="0"/>
              <a:t> στα μαθήματα που εσείς έχετε δημιουργήσει.</a:t>
            </a:r>
            <a:endParaRPr lang="el-GR" sz="1300" dirty="0">
              <a:latin typeface="Arial" panose="020B0604020202020204" pitchFamily="34" charset="0"/>
              <a:cs typeface="Arial" panose="020B0604020202020204" pitchFamily="34" charset="0"/>
            </a:endParaRPr>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3728" y="1916832"/>
            <a:ext cx="3580384" cy="2736304"/>
          </a:xfrm>
          <a:prstGeom prst="rect">
            <a:avLst/>
          </a:prstGeom>
        </p:spPr>
      </p:pic>
    </p:spTree>
    <p:extLst>
      <p:ext uri="{BB962C8B-B14F-4D97-AF65-F5344CB8AC3E}">
        <p14:creationId xmlns:p14="http://schemas.microsoft.com/office/powerpoint/2010/main" val="2122522512"/>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222</TotalTime>
  <Words>809</Words>
  <Application>Microsoft Office PowerPoint</Application>
  <PresentationFormat>Προβολή στην οθόνη (4:3)</PresentationFormat>
  <Paragraphs>87</Paragraphs>
  <Slides>7</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7</vt:i4>
      </vt:variant>
    </vt:vector>
  </HeadingPairs>
  <TitlesOfParts>
    <vt:vector size="8" baseType="lpstr">
      <vt:lpstr>Θέμα του Office</vt:lpstr>
      <vt:lpstr>Εγγραφή στην πλατφόρμα του eclass</vt:lpstr>
      <vt:lpstr>Πιστοποίηση μέσω UPnet</vt:lpstr>
      <vt:lpstr>Εγγραφή στην Πλατφόρμα</vt:lpstr>
      <vt:lpstr>Χαρτοφυλάκιο Χρήστη</vt:lpstr>
      <vt:lpstr>Χαρτοφυλάκιο Χρήστη</vt:lpstr>
      <vt:lpstr>Αλλαγή του προφίλ μου</vt:lpstr>
      <vt:lpstr>Εγγραφή σε μάθημα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Εγχειρίδιο Εκπαιδευτή </dc:title>
  <dc:creator>OpenCourses</dc:creator>
  <cp:lastModifiedBy>OpenCourses</cp:lastModifiedBy>
  <cp:revision>25</cp:revision>
  <dcterms:created xsi:type="dcterms:W3CDTF">2014-01-17T08:53:49Z</dcterms:created>
  <dcterms:modified xsi:type="dcterms:W3CDTF">2014-02-04T08:09:43Z</dcterms:modified>
</cp:coreProperties>
</file>