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1" r:id="rId3"/>
    <p:sldId id="262" r:id="rId4"/>
    <p:sldId id="265" r:id="rId5"/>
    <p:sldId id="301" r:id="rId6"/>
    <p:sldId id="302" r:id="rId7"/>
    <p:sldId id="303" r:id="rId8"/>
    <p:sldId id="306" r:id="rId9"/>
    <p:sldId id="307" r:id="rId10"/>
    <p:sldId id="319" r:id="rId11"/>
    <p:sldId id="320" r:id="rId12"/>
    <p:sldId id="321" r:id="rId13"/>
    <p:sldId id="323" r:id="rId14"/>
    <p:sldId id="332" r:id="rId15"/>
    <p:sldId id="339" r:id="rId16"/>
    <p:sldId id="340" r:id="rId17"/>
    <p:sldId id="341" r:id="rId18"/>
    <p:sldId id="342" r:id="rId19"/>
    <p:sldId id="343"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280" r:id="rId46"/>
    <p:sldId id="290" r:id="rId47"/>
    <p:sldId id="295" r:id="rId48"/>
    <p:sldId id="299" r:id="rId49"/>
    <p:sldId id="292" r:id="rId50"/>
    <p:sldId id="291" r:id="rId51"/>
    <p:sldId id="294" r:id="rId52"/>
    <p:sldId id="293" r:id="rId53"/>
    <p:sldId id="300"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265"/>
            <p14:sldId id="301"/>
            <p14:sldId id="302"/>
            <p14:sldId id="303"/>
            <p14:sldId id="306"/>
            <p14:sldId id="307"/>
            <p14:sldId id="319"/>
            <p14:sldId id="320"/>
            <p14:sldId id="321"/>
            <p14:sldId id="323"/>
            <p14:sldId id="332"/>
            <p14:sldId id="339"/>
            <p14:sldId id="340"/>
            <p14:sldId id="341"/>
            <p14:sldId id="342"/>
            <p14:sldId id="343"/>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129" autoAdjust="0"/>
  </p:normalViewPr>
  <p:slideViewPr>
    <p:cSldViewPr>
      <p:cViewPr>
        <p:scale>
          <a:sx n="100" d="100"/>
          <a:sy n="100" d="100"/>
        </p:scale>
        <p:origin x="-2100" y="-4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image" Target="../media/image29.wmf"/><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0.emf"/><Relationship Id="rId1" Type="http://schemas.openxmlformats.org/officeDocument/2006/relationships/image" Target="../media/image35.wmf"/><Relationship Id="rId5" Type="http://schemas.openxmlformats.org/officeDocument/2006/relationships/image" Target="../media/image37.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0.e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6.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7.e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w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15/6/2015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4.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3.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6.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oleObject18.bin"/><Relationship Id="rId10" Type="http://schemas.openxmlformats.org/officeDocument/2006/relationships/image" Target="../media/image27.wmf"/><Relationship Id="rId4" Type="http://schemas.openxmlformats.org/officeDocument/2006/relationships/image" Target="../media/image3.png"/><Relationship Id="rId9"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7.xml"/><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21.bin"/><Relationship Id="rId10" Type="http://schemas.openxmlformats.org/officeDocument/2006/relationships/image" Target="../media/image26.emf"/><Relationship Id="rId4" Type="http://schemas.openxmlformats.org/officeDocument/2006/relationships/image" Target="../media/image3.png"/><Relationship Id="rId9"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oleObject" Target="../embeddings/oleObject25.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1.wmf"/><Relationship Id="rId4" Type="http://schemas.openxmlformats.org/officeDocument/2006/relationships/image" Target="../media/image3.png"/><Relationship Id="rId9" Type="http://schemas.openxmlformats.org/officeDocument/2006/relationships/oleObject" Target="../embeddings/oleObject26.bin"/><Relationship Id="rId14" Type="http://schemas.openxmlformats.org/officeDocument/2006/relationships/image" Target="../media/image33.wmf"/></Relationships>
</file>

<file path=ppt/slides/_rels/slide19.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4.bin"/><Relationship Id="rId3" Type="http://schemas.openxmlformats.org/officeDocument/2006/relationships/notesSlide" Target="../notesSlides/notesSlide19.xml"/><Relationship Id="rId7" Type="http://schemas.openxmlformats.org/officeDocument/2006/relationships/oleObject" Target="../embeddings/oleObject31.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4.emf"/><Relationship Id="rId4" Type="http://schemas.openxmlformats.org/officeDocument/2006/relationships/image" Target="../media/image3.png"/><Relationship Id="rId9" Type="http://schemas.openxmlformats.org/officeDocument/2006/relationships/oleObject" Target="../embeddings/oleObject32.bin"/><Relationship Id="rId1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9.bin"/><Relationship Id="rId3" Type="http://schemas.openxmlformats.org/officeDocument/2006/relationships/notesSlide" Target="../notesSlides/notesSlide20.xml"/><Relationship Id="rId7" Type="http://schemas.openxmlformats.org/officeDocument/2006/relationships/oleObject" Target="../embeddings/oleObject36.bin"/><Relationship Id="rId12"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image" Target="../media/image40.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34.emf"/><Relationship Id="rId4" Type="http://schemas.openxmlformats.org/officeDocument/2006/relationships/image" Target="../media/image3.png"/><Relationship Id="rId9" Type="http://schemas.openxmlformats.org/officeDocument/2006/relationships/oleObject" Target="../embeddings/oleObject37.bin"/><Relationship Id="rId1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2.xml"/><Relationship Id="rId7" Type="http://schemas.openxmlformats.org/officeDocument/2006/relationships/oleObject" Target="../embeddings/oleObject42.bin"/><Relationship Id="rId12"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41.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3.wmf"/><Relationship Id="rId4" Type="http://schemas.openxmlformats.org/officeDocument/2006/relationships/image" Target="../media/image3.pn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3.xml"/><Relationship Id="rId7" Type="http://schemas.openxmlformats.org/officeDocument/2006/relationships/oleObject" Target="../embeddings/oleObject46.bin"/><Relationship Id="rId12"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41.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3.wmf"/><Relationship Id="rId4" Type="http://schemas.openxmlformats.org/officeDocument/2006/relationships/image" Target="../media/image3.png"/><Relationship Id="rId9"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49.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25.xml"/><Relationship Id="rId7" Type="http://schemas.openxmlformats.org/officeDocument/2006/relationships/oleObject" Target="../embeddings/oleObject51.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48.wmf"/><Relationship Id="rId4" Type="http://schemas.openxmlformats.org/officeDocument/2006/relationships/image" Target="../media/image3.png"/><Relationship Id="rId9"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oleObject" Target="../embeddings/oleObject55.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1.wmf"/><Relationship Id="rId4" Type="http://schemas.openxmlformats.org/officeDocument/2006/relationships/image" Target="../media/image3.png"/><Relationship Id="rId9" Type="http://schemas.openxmlformats.org/officeDocument/2006/relationships/oleObject" Target="../embeddings/oleObject56.bin"/></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6.wmf"/><Relationship Id="rId3" Type="http://schemas.openxmlformats.org/officeDocument/2006/relationships/notesSlide" Target="../notesSlides/notesSlide29.xml"/><Relationship Id="rId7" Type="http://schemas.openxmlformats.org/officeDocument/2006/relationships/image" Target="../media/image53.wmf"/><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8.bin"/><Relationship Id="rId11" Type="http://schemas.openxmlformats.org/officeDocument/2006/relationships/image" Target="../media/image55.wmf"/><Relationship Id="rId5" Type="http://schemas.openxmlformats.org/officeDocument/2006/relationships/image" Target="../media/image3.png"/><Relationship Id="rId15" Type="http://schemas.openxmlformats.org/officeDocument/2006/relationships/hyperlink" Target="https://www.google.gr/url?sa=i&amp;rct=j&amp;q=&amp;esrc=s&amp;source=images&amp;cd=&amp;cad=rja&amp;uact=8&amp;ved=0CAYQjB0&amp;url=http://commons.wikimedia.org/wiki/File:Basic_Inductor_with_B-field.svg&amp;ei=xqB2VdJ1g4BTor2BWA&amp;bvm=bv.95039771,d.d24&amp;psig=AFQjCNHDjPq6nZrhWjmPXjvwDUw8x319Lg&amp;ust=1433924154775786" TargetMode="External"/><Relationship Id="rId10" Type="http://schemas.openxmlformats.org/officeDocument/2006/relationships/oleObject" Target="../embeddings/oleObject60.bin"/><Relationship Id="rId4" Type="http://schemas.openxmlformats.org/officeDocument/2006/relationships/image" Target="../media/image91.png"/><Relationship Id="rId9" Type="http://schemas.openxmlformats.org/officeDocument/2006/relationships/image" Target="../media/image54.wmf"/><Relationship Id="rId1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30.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hyperlink" Target="https://www.google.gr/url?sa=i&amp;rct=j&amp;q=&amp;esrc=s&amp;source=images&amp;cd=&amp;cad=rja&amp;uact=8&amp;ved=0CAYQjB0&amp;url=http://commons.wikimedia.org/wiki/File:Basic_Inductor_with_B-field.svg&amp;ei=xqB2VdJ1g4BTor2BWA&amp;bvm=bv.95039771,d.d24&amp;psig=AFQjCNHDjPq6nZrhWjmPXjvwDUw8x319Lg&amp;ust=1433924154775786" TargetMode="External"/><Relationship Id="rId5" Type="http://schemas.openxmlformats.org/officeDocument/2006/relationships/image" Target="../media/image57.png"/><Relationship Id="rId10" Type="http://schemas.openxmlformats.org/officeDocument/2006/relationships/image" Target="../media/image59.wmf"/><Relationship Id="rId4" Type="http://schemas.openxmlformats.org/officeDocument/2006/relationships/image" Target="../media/image3.png"/><Relationship Id="rId9" Type="http://schemas.openxmlformats.org/officeDocument/2006/relationships/oleObject" Target="../embeddings/oleObject63.bin"/></Relationships>
</file>

<file path=ppt/slides/_rels/slide31.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31.xml"/><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0.emf"/><Relationship Id="rId5" Type="http://schemas.openxmlformats.org/officeDocument/2006/relationships/oleObject" Target="../embeddings/oleObject64.bin"/><Relationship Id="rId10" Type="http://schemas.openxmlformats.org/officeDocument/2006/relationships/image" Target="../media/image62.wmf"/><Relationship Id="rId4" Type="http://schemas.openxmlformats.org/officeDocument/2006/relationships/image" Target="../media/image3.png"/><Relationship Id="rId9" Type="http://schemas.openxmlformats.org/officeDocument/2006/relationships/oleObject" Target="../embeddings/oleObject66.bin"/></Relationships>
</file>

<file path=ppt/slides/_rels/slide32.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32.xml"/><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0.emf"/><Relationship Id="rId5" Type="http://schemas.openxmlformats.org/officeDocument/2006/relationships/oleObject" Target="../embeddings/oleObject67.bin"/><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33.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4.wmf"/><Relationship Id="rId5" Type="http://schemas.openxmlformats.org/officeDocument/2006/relationships/oleObject" Target="../embeddings/oleObject69.bin"/><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69.wmf"/><Relationship Id="rId3" Type="http://schemas.openxmlformats.org/officeDocument/2006/relationships/notesSlide" Target="../notesSlides/notesSlide34.xml"/><Relationship Id="rId7" Type="http://schemas.openxmlformats.org/officeDocument/2006/relationships/image" Target="../media/image66.wmf"/><Relationship Id="rId12"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1.bin"/><Relationship Id="rId11" Type="http://schemas.openxmlformats.org/officeDocument/2006/relationships/image" Target="../media/image68.wmf"/><Relationship Id="rId5" Type="http://schemas.openxmlformats.org/officeDocument/2006/relationships/image" Target="../media/image70.png"/><Relationship Id="rId10" Type="http://schemas.openxmlformats.org/officeDocument/2006/relationships/oleObject" Target="../embeddings/oleObject73.bin"/><Relationship Id="rId4" Type="http://schemas.openxmlformats.org/officeDocument/2006/relationships/image" Target="../media/image3.png"/><Relationship Id="rId9" Type="http://schemas.openxmlformats.org/officeDocument/2006/relationships/image" Target="../media/image67.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74.wmf"/><Relationship Id="rId3" Type="http://schemas.openxmlformats.org/officeDocument/2006/relationships/notesSlide" Target="../notesSlides/notesSlide35.xml"/><Relationship Id="rId7" Type="http://schemas.openxmlformats.org/officeDocument/2006/relationships/image" Target="../media/image71.wmf"/><Relationship Id="rId12" Type="http://schemas.openxmlformats.org/officeDocument/2006/relationships/oleObject" Target="../embeddings/oleObject78.bin"/><Relationship Id="rId17"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80.bin"/><Relationship Id="rId1" Type="http://schemas.openxmlformats.org/officeDocument/2006/relationships/vmlDrawing" Target="../drawings/vmlDrawing24.vml"/><Relationship Id="rId6" Type="http://schemas.openxmlformats.org/officeDocument/2006/relationships/oleObject" Target="../embeddings/oleObject75.bin"/><Relationship Id="rId11" Type="http://schemas.openxmlformats.org/officeDocument/2006/relationships/image" Target="../media/image73.wmf"/><Relationship Id="rId5" Type="http://schemas.openxmlformats.org/officeDocument/2006/relationships/image" Target="../media/image70.png"/><Relationship Id="rId15" Type="http://schemas.openxmlformats.org/officeDocument/2006/relationships/image" Target="../media/image75.wmf"/><Relationship Id="rId10" Type="http://schemas.openxmlformats.org/officeDocument/2006/relationships/oleObject" Target="../embeddings/oleObject77.bin"/><Relationship Id="rId4" Type="http://schemas.openxmlformats.org/officeDocument/2006/relationships/image" Target="../media/image3.png"/><Relationship Id="rId9" Type="http://schemas.openxmlformats.org/officeDocument/2006/relationships/image" Target="../media/image72.wmf"/><Relationship Id="rId14" Type="http://schemas.openxmlformats.org/officeDocument/2006/relationships/oleObject" Target="../embeddings/oleObject79.bin"/></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7.emf"/><Relationship Id="rId5" Type="http://schemas.openxmlformats.org/officeDocument/2006/relationships/oleObject" Target="../embeddings/oleObject81.bin"/><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google.gr/url?sa=i&amp;rct=j&amp;q=&amp;esrc=s&amp;source=images&amp;cd=&amp;cad=rja&amp;uact=8&amp;ved=0CAYQjB0&amp;url=http://commons.wikimedia.org/wiki/File:CPdiagram.png&amp;ei=Zq92VePVLcr9UOKygrgD&amp;bvm=bv.95039771,d.d24&amp;psig=AFQjCNH_zhbf2P3AYmfxcipN4OG7O3gCxQ&amp;ust=1433927906079003" TargetMode="External"/><Relationship Id="rId5" Type="http://schemas.openxmlformats.org/officeDocument/2006/relationships/image" Target="../media/image79.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0.emf"/><Relationship Id="rId5" Type="http://schemas.openxmlformats.org/officeDocument/2006/relationships/oleObject" Target="../embeddings/oleObject82.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1.emf"/><Relationship Id="rId5" Type="http://schemas.openxmlformats.org/officeDocument/2006/relationships/oleObject" Target="../embeddings/oleObject83.bin"/><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en.wikipedia.org/wiki/Curie_temperature" TargetMode="Externa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hyperlink" Target="http://en.wikipedia.org/wiki/Curie_temperatur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File:Faraday_emf_experiment.svg" TargetMode="Externa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11.png"/><Relationship Id="rId10" Type="http://schemas.openxmlformats.org/officeDocument/2006/relationships/oleObject" Target="../embeddings/oleObject5.bin"/><Relationship Id="rId4" Type="http://schemas.openxmlformats.org/officeDocument/2006/relationships/image" Target="../media/image3.png"/><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emf"/><Relationship Id="rId4" Type="http://schemas.openxmlformats.org/officeDocument/2006/relationships/image" Target="../media/image3.png"/><Relationship Id="rId9" Type="http://schemas.openxmlformats.org/officeDocument/2006/relationships/oleObject" Target="../embeddings/oleObject9.bin"/><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Ηλεκτρομαγνητικά πεδία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Νόμος </a:t>
            </a:r>
            <a:r>
              <a:rPr lang="en-US" sz="2800" dirty="0" smtClean="0"/>
              <a:t>Faraday</a:t>
            </a:r>
            <a:endParaRPr lang="en-US" sz="2800" dirty="0" smtClean="0"/>
          </a:p>
          <a:p>
            <a:endParaRPr lang="en-US" sz="2800" dirty="0" smtClean="0"/>
          </a:p>
          <a:p>
            <a:r>
              <a:rPr lang="el-GR" sz="2800" dirty="0" smtClean="0"/>
              <a:t>Σταύρος Κουλουρίδης</a:t>
            </a:r>
          </a:p>
          <a:p>
            <a:r>
              <a:rPr lang="el-GR" sz="2800" dirty="0" smtClean="0"/>
              <a:t>Σχολή Πολυτεχνική</a:t>
            </a:r>
          </a:p>
          <a:p>
            <a:r>
              <a:rPr lang="el-GR" sz="2800" dirty="0" smtClean="0"/>
              <a:t>Τμήμα Ηλεκτρολόγων Μηχανικών</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Κινούμενος βρόχος σε σταθερό μαγνητικό πεδίο</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2272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Βρόχος κινούμενος σε σταθερό μαγνητικό πεδίο</a:t>
            </a:r>
            <a:endParaRPr lang="en-GB" kern="0" dirty="0"/>
          </a:p>
        </p:txBody>
      </p:sp>
      <p:sp>
        <p:nvSpPr>
          <p:cNvPr id="5" name="Θέση περιεχομένου 4"/>
          <p:cNvSpPr>
            <a:spLocks noGrp="1"/>
          </p:cNvSpPr>
          <p:nvPr>
            <p:ph idx="1"/>
          </p:nvPr>
        </p:nvSpPr>
        <p:spPr>
          <a:xfrm>
            <a:off x="611560" y="1412776"/>
            <a:ext cx="8082196" cy="4669979"/>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874591128"/>
              </p:ext>
            </p:extLst>
          </p:nvPr>
        </p:nvGraphicFramePr>
        <p:xfrm>
          <a:off x="3635896" y="2204864"/>
          <a:ext cx="5410200" cy="3122613"/>
        </p:xfrm>
        <a:graphic>
          <a:graphicData uri="http://schemas.openxmlformats.org/presentationml/2006/ole">
            <mc:AlternateContent xmlns:mc="http://schemas.openxmlformats.org/markup-compatibility/2006">
              <mc:Choice xmlns:v="urn:schemas-microsoft-com:vml" Requires="v">
                <p:oleObj spid="_x0000_s63491" name="Equation" r:id="rId5" imgW="2679480" imgH="1549080" progId="Equation.DSMT4">
                  <p:embed/>
                </p:oleObj>
              </mc:Choice>
              <mc:Fallback>
                <p:oleObj name="Equation" r:id="rId5" imgW="2679480" imgH="1549080" progId="Equation.DSMT4">
                  <p:embed/>
                  <p:pic>
                    <p:nvPicPr>
                      <p:cNvPr id="0" name=""/>
                      <p:cNvPicPr>
                        <a:picLocks noChangeAspect="1" noChangeArrowheads="1"/>
                      </p:cNvPicPr>
                      <p:nvPr/>
                    </p:nvPicPr>
                    <p:blipFill>
                      <a:blip r:embed="rId6"/>
                      <a:srcRect/>
                      <a:stretch>
                        <a:fillRect/>
                      </a:stretch>
                    </p:blipFill>
                    <p:spPr bwMode="auto">
                      <a:xfrm>
                        <a:off x="3635896" y="2204864"/>
                        <a:ext cx="54102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72816"/>
            <a:ext cx="333775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34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Βρόχος κινούμενος σε σταθερό μαγνητικό πεδίο </a:t>
            </a:r>
            <a:r>
              <a:rPr lang="en-US" dirty="0"/>
              <a:t>(</a:t>
            </a:r>
            <a:r>
              <a:rPr lang="el-GR" dirty="0"/>
              <a:t>μέσω ροής)</a:t>
            </a:r>
            <a:endParaRPr lang="en-GB" kern="0" dirty="0"/>
          </a:p>
        </p:txBody>
      </p:sp>
      <p:sp>
        <p:nvSpPr>
          <p:cNvPr id="5" name="Θέση περιεχομένου 4"/>
          <p:cNvSpPr>
            <a:spLocks noGrp="1"/>
          </p:cNvSpPr>
          <p:nvPr>
            <p:ph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TextBox 1"/>
          <p:cNvSpPr txBox="1"/>
          <p:nvPr/>
        </p:nvSpPr>
        <p:spPr>
          <a:xfrm>
            <a:off x="4861844" y="1966556"/>
            <a:ext cx="1325718" cy="352242"/>
          </a:xfrm>
          <a:prstGeom prst="rect">
            <a:avLst/>
          </a:prstGeom>
        </p:spPr>
        <p:txBody>
          <a:bodyPr vert="horz" wrap="square" lIns="91440" tIns="45720" rIns="91440" bIns="45720" rtlCol="0" anchor="ctr">
            <a:normAutofit lnSpcReduction="10000"/>
          </a:bodyPr>
          <a:lstStyle/>
          <a:p>
            <a:endParaRPr lang="en-US" dirty="0" smtClean="0"/>
          </a:p>
        </p:txBody>
      </p:sp>
      <p:sp>
        <p:nvSpPr>
          <p:cNvPr id="3" name="Rectangle 2"/>
          <p:cNvSpPr/>
          <p:nvPr/>
        </p:nvSpPr>
        <p:spPr>
          <a:xfrm>
            <a:off x="539552" y="1700808"/>
            <a:ext cx="8208912" cy="523220"/>
          </a:xfrm>
          <a:prstGeom prst="rect">
            <a:avLst/>
          </a:prstGeom>
        </p:spPr>
        <p:txBody>
          <a:bodyPr wrap="square">
            <a:spAutoFit/>
          </a:bodyPr>
          <a:lstStyle/>
          <a:p>
            <a:endParaRPr lang="el-GR" sz="2800" dirty="0">
              <a:solidFill>
                <a:srgbClr val="FF0043"/>
              </a:solidFill>
              <a:latin typeface="96 Helvetica BlackItalic" charset="0"/>
            </a:endParaRPr>
          </a:p>
        </p:txBody>
      </p:sp>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69" y="1532597"/>
            <a:ext cx="36099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Object 11"/>
          <p:cNvGraphicFramePr>
            <a:graphicFrameLocks noChangeAspect="1"/>
          </p:cNvGraphicFramePr>
          <p:nvPr>
            <p:extLst>
              <p:ext uri="{D42A27DB-BD31-4B8C-83A1-F6EECF244321}">
                <p14:modId xmlns:p14="http://schemas.microsoft.com/office/powerpoint/2010/main" val="3988329922"/>
              </p:ext>
            </p:extLst>
          </p:nvPr>
        </p:nvGraphicFramePr>
        <p:xfrm>
          <a:off x="4772050" y="1907247"/>
          <a:ext cx="2613025" cy="4584700"/>
        </p:xfrm>
        <a:graphic>
          <a:graphicData uri="http://schemas.openxmlformats.org/presentationml/2006/ole">
            <mc:AlternateContent xmlns:mc="http://schemas.openxmlformats.org/markup-compatibility/2006">
              <mc:Choice xmlns:v="urn:schemas-microsoft-com:vml" Requires="v">
                <p:oleObj spid="_x0000_s64515" name="Equation" r:id="rId6" imgW="1295280" imgH="2286000" progId="Equation.DSMT4">
                  <p:embed/>
                </p:oleObj>
              </mc:Choice>
              <mc:Fallback>
                <p:oleObj name="Equation" r:id="rId6" imgW="1295280" imgH="2286000" progId="Equation.DSMT4">
                  <p:embed/>
                  <p:pic>
                    <p:nvPicPr>
                      <p:cNvPr id="0" name=""/>
                      <p:cNvPicPr>
                        <a:picLocks noChangeAspect="1" noChangeArrowheads="1"/>
                      </p:cNvPicPr>
                      <p:nvPr/>
                    </p:nvPicPr>
                    <p:blipFill>
                      <a:blip r:embed="rId7"/>
                      <a:srcRect/>
                      <a:stretch>
                        <a:fillRect/>
                      </a:stretch>
                    </p:blipFill>
                    <p:spPr bwMode="auto">
                      <a:xfrm>
                        <a:off x="4772050" y="1907247"/>
                        <a:ext cx="26130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984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Βρόχος κινούμενος σε σταθερό μαγνητικό πεδίο </a:t>
            </a:r>
            <a:r>
              <a:rPr lang="en-US" dirty="0"/>
              <a:t>(</a:t>
            </a:r>
            <a:r>
              <a:rPr lang="el-GR" dirty="0"/>
              <a:t>μέσω ροής</a:t>
            </a:r>
            <a:r>
              <a:rPr lang="el-GR" dirty="0" smtClean="0"/>
              <a:t>) (2)</a:t>
            </a:r>
            <a:endParaRPr lang="en-GB" kern="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lstStyle/>
          <a:p>
            <a:endParaRPr lang="en-US" dirty="0"/>
          </a:p>
        </p:txBody>
      </p:sp>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03" y="2287587"/>
            <a:ext cx="36099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009714757"/>
              </p:ext>
            </p:extLst>
          </p:nvPr>
        </p:nvGraphicFramePr>
        <p:xfrm>
          <a:off x="5389984" y="1936750"/>
          <a:ext cx="2613025" cy="2852737"/>
        </p:xfrm>
        <a:graphic>
          <a:graphicData uri="http://schemas.openxmlformats.org/presentationml/2006/ole">
            <mc:AlternateContent xmlns:mc="http://schemas.openxmlformats.org/markup-compatibility/2006">
              <mc:Choice xmlns:v="urn:schemas-microsoft-com:vml" Requires="v">
                <p:oleObj spid="_x0000_s34870" name="Equation" r:id="rId6" imgW="1295280" imgH="1422360" progId="Equation.DSMT4">
                  <p:embed/>
                </p:oleObj>
              </mc:Choice>
              <mc:Fallback>
                <p:oleObj name="Equation" r:id="rId6" imgW="1295280" imgH="1422360" progId="Equation.DSMT4">
                  <p:embed/>
                  <p:pic>
                    <p:nvPicPr>
                      <p:cNvPr id="0" name=""/>
                      <p:cNvPicPr>
                        <a:picLocks noChangeAspect="1" noChangeArrowheads="1"/>
                      </p:cNvPicPr>
                      <p:nvPr/>
                    </p:nvPicPr>
                    <p:blipFill>
                      <a:blip r:embed="rId7"/>
                      <a:srcRect/>
                      <a:stretch>
                        <a:fillRect/>
                      </a:stretch>
                    </p:blipFill>
                    <p:spPr bwMode="auto">
                      <a:xfrm>
                        <a:off x="5389984" y="1936750"/>
                        <a:ext cx="26130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304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solidFill>
                  <a:schemeClr val="tx2">
                    <a:lumMod val="60000"/>
                    <a:lumOff val="40000"/>
                  </a:schemeClr>
                </a:solidFill>
                <a:latin typeface="96 Helvetica BlackItalic" charset="0"/>
              </a:rPr>
              <a:t>Ακίνητος βρόχος σε μεταβλητό μαγνητικό πεδίο</a:t>
            </a:r>
            <a:endParaRPr lang="en-GB" kern="0" dirty="0"/>
          </a:p>
        </p:txBody>
      </p:sp>
      <p:sp>
        <p:nvSpPr>
          <p:cNvPr id="5" name="Θέση περιεχομένου 4"/>
          <p:cNvSpPr>
            <a:spLocks noGrp="1"/>
          </p:cNvSpPr>
          <p:nvPr>
            <p:ph idx="1"/>
          </p:nvPr>
        </p:nvSpPr>
        <p:spPr>
          <a:xfrm>
            <a:off x="683568" y="1484784"/>
            <a:ext cx="8188514" cy="4727798"/>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192714606"/>
              </p:ext>
            </p:extLst>
          </p:nvPr>
        </p:nvGraphicFramePr>
        <p:xfrm>
          <a:off x="2995797" y="1983706"/>
          <a:ext cx="2024062" cy="509587"/>
        </p:xfrm>
        <a:graphic>
          <a:graphicData uri="http://schemas.openxmlformats.org/presentationml/2006/ole">
            <mc:AlternateContent xmlns:mc="http://schemas.openxmlformats.org/markup-compatibility/2006">
              <mc:Choice xmlns:v="urn:schemas-microsoft-com:vml" Requires="v">
                <p:oleObj spid="_x0000_s29824" name="Equation" r:id="rId5" imgW="1002960" imgH="253800" progId="Equation.DSMT4">
                  <p:embed/>
                </p:oleObj>
              </mc:Choice>
              <mc:Fallback>
                <p:oleObj name="Equation" r:id="rId5" imgW="1002960" imgH="253800" progId="Equation.DSMT4">
                  <p:embed/>
                  <p:pic>
                    <p:nvPicPr>
                      <p:cNvPr id="0" name=""/>
                      <p:cNvPicPr>
                        <a:picLocks noChangeAspect="1" noChangeArrowheads="1"/>
                      </p:cNvPicPr>
                      <p:nvPr/>
                    </p:nvPicPr>
                    <p:blipFill>
                      <a:blip r:embed="rId6"/>
                      <a:srcRect/>
                      <a:stretch>
                        <a:fillRect/>
                      </a:stretch>
                    </p:blipFill>
                    <p:spPr bwMode="auto">
                      <a:xfrm>
                        <a:off x="2995797" y="1983706"/>
                        <a:ext cx="20240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57672428"/>
              </p:ext>
            </p:extLst>
          </p:nvPr>
        </p:nvGraphicFramePr>
        <p:xfrm>
          <a:off x="5731059" y="1921793"/>
          <a:ext cx="2613025" cy="3260725"/>
        </p:xfrm>
        <a:graphic>
          <a:graphicData uri="http://schemas.openxmlformats.org/presentationml/2006/ole">
            <mc:AlternateContent xmlns:mc="http://schemas.openxmlformats.org/markup-compatibility/2006">
              <mc:Choice xmlns:v="urn:schemas-microsoft-com:vml" Requires="v">
                <p:oleObj spid="_x0000_s29825" name="Equation" r:id="rId7" imgW="1295280" imgH="1625400" progId="Equation.DSMT4">
                  <p:embed/>
                </p:oleObj>
              </mc:Choice>
              <mc:Fallback>
                <p:oleObj name="Equation" r:id="rId7" imgW="1295280" imgH="1625400" progId="Equation.DSMT4">
                  <p:embed/>
                  <p:pic>
                    <p:nvPicPr>
                      <p:cNvPr id="0" name=""/>
                      <p:cNvPicPr>
                        <a:picLocks noChangeAspect="1" noChangeArrowheads="1"/>
                      </p:cNvPicPr>
                      <p:nvPr/>
                    </p:nvPicPr>
                    <p:blipFill>
                      <a:blip r:embed="rId8"/>
                      <a:srcRect/>
                      <a:stretch>
                        <a:fillRect/>
                      </a:stretch>
                    </p:blipFill>
                    <p:spPr bwMode="auto">
                      <a:xfrm>
                        <a:off x="5731059" y="1921793"/>
                        <a:ext cx="26130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pic>
        <p:nvPicPr>
          <p:cNvPr id="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684" y="1921793"/>
            <a:ext cx="20002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081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Στρεφόμενο πλαίσιο σε μεταβλητό μαγνητικό πεδίο</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306222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Επαγωγή σε στρεφόμενο πλαίσιο εντός μεταβλητού πεδίου.</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55" name="Object 9"/>
          <p:cNvGraphicFramePr>
            <a:graphicFrameLocks noChangeAspect="1"/>
          </p:cNvGraphicFramePr>
          <p:nvPr>
            <p:extLst>
              <p:ext uri="{D42A27DB-BD31-4B8C-83A1-F6EECF244321}">
                <p14:modId xmlns:p14="http://schemas.microsoft.com/office/powerpoint/2010/main" val="4283274826"/>
              </p:ext>
            </p:extLst>
          </p:nvPr>
        </p:nvGraphicFramePr>
        <p:xfrm>
          <a:off x="179512" y="1124744"/>
          <a:ext cx="2181889" cy="2448272"/>
        </p:xfrm>
        <a:graphic>
          <a:graphicData uri="http://schemas.openxmlformats.org/presentationml/2006/ole">
            <mc:AlternateContent xmlns:mc="http://schemas.openxmlformats.org/markup-compatibility/2006">
              <mc:Choice xmlns:v="urn:schemas-microsoft-com:vml" Requires="v">
                <p:oleObj spid="_x0000_s39993" name="Visio" r:id="rId5" imgW="1702689" imgH="1911862" progId="Visio.Drawing.11">
                  <p:embed/>
                </p:oleObj>
              </mc:Choice>
              <mc:Fallback>
                <p:oleObj name="Visio" r:id="rId5" imgW="1702689" imgH="191186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24744"/>
                        <a:ext cx="2181889" cy="2448272"/>
                      </a:xfrm>
                      <a:prstGeom prst="rect">
                        <a:avLst/>
                      </a:prstGeom>
                      <a:noFill/>
                      <a:ln>
                        <a:noFill/>
                      </a:ln>
                      <a:effectLst/>
                      <a:extLst/>
                    </p:spPr>
                  </p:pic>
                </p:oleObj>
              </mc:Fallback>
            </mc:AlternateContent>
          </a:graphicData>
        </a:graphic>
      </p:graphicFrame>
      <p:sp>
        <p:nvSpPr>
          <p:cNvPr id="56" name="Text Box 7"/>
          <p:cNvSpPr txBox="1">
            <a:spLocks noChangeArrowheads="1"/>
          </p:cNvSpPr>
          <p:nvPr/>
        </p:nvSpPr>
        <p:spPr bwMode="auto">
          <a:xfrm>
            <a:off x="3635896" y="2924944"/>
            <a:ext cx="5436096" cy="1015663"/>
          </a:xfrm>
          <a:prstGeom prst="rect">
            <a:avLst/>
          </a:prstGeom>
          <a:noFill/>
          <a:ln w="9525">
            <a:noFill/>
            <a:miter lim="800000"/>
            <a:headEnd/>
            <a:tailEnd/>
          </a:ln>
          <a:effectLst/>
        </p:spPr>
        <p:txBody>
          <a:bodyPr wrap="square">
            <a:spAutoFit/>
          </a:bodyPr>
          <a:lstStyle/>
          <a:p>
            <a:r>
              <a:rPr lang="el-GR" sz="2000" dirty="0" smtClean="0"/>
              <a:t>Λόγω </a:t>
            </a:r>
            <a:r>
              <a:rPr lang="el-GR" sz="2000" u="sng" dirty="0" smtClean="0"/>
              <a:t>μεταβολής στο χρόνο</a:t>
            </a:r>
            <a:r>
              <a:rPr lang="el-GR" sz="2000" dirty="0" smtClean="0"/>
              <a:t> του πεδίου και </a:t>
            </a:r>
            <a:r>
              <a:rPr lang="el-GR" sz="2000" u="sng" dirty="0" smtClean="0"/>
              <a:t>κίνησης στο χώρο</a:t>
            </a:r>
            <a:r>
              <a:rPr lang="el-GR" sz="2000" dirty="0" smtClean="0"/>
              <a:t> η τάση (ΗΕΔ) εξ επαγωγής θα οφείλεται και στα δύο αίτια: </a:t>
            </a:r>
          </a:p>
        </p:txBody>
      </p:sp>
      <p:graphicFrame>
        <p:nvGraphicFramePr>
          <p:cNvPr id="57" name="Object 13"/>
          <p:cNvGraphicFramePr>
            <a:graphicFrameLocks noChangeAspect="1"/>
          </p:cNvGraphicFramePr>
          <p:nvPr>
            <p:extLst>
              <p:ext uri="{D42A27DB-BD31-4B8C-83A1-F6EECF244321}">
                <p14:modId xmlns:p14="http://schemas.microsoft.com/office/powerpoint/2010/main" val="2872422492"/>
              </p:ext>
            </p:extLst>
          </p:nvPr>
        </p:nvGraphicFramePr>
        <p:xfrm>
          <a:off x="1619672" y="3523485"/>
          <a:ext cx="2367215" cy="2929851"/>
        </p:xfrm>
        <a:graphic>
          <a:graphicData uri="http://schemas.openxmlformats.org/presentationml/2006/ole">
            <mc:AlternateContent xmlns:mc="http://schemas.openxmlformats.org/markup-compatibility/2006">
              <mc:Choice xmlns:v="urn:schemas-microsoft-com:vml" Requires="v">
                <p:oleObj spid="_x0000_s39994" name="Visio" r:id="rId7" imgW="2103120" imgH="2599237" progId="Visio.Drawing.11">
                  <p:embed/>
                </p:oleObj>
              </mc:Choice>
              <mc:Fallback>
                <p:oleObj name="Visio" r:id="rId7" imgW="2103120" imgH="259923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3523485"/>
                        <a:ext cx="2367215" cy="2929851"/>
                      </a:xfrm>
                      <a:prstGeom prst="rect">
                        <a:avLst/>
                      </a:prstGeom>
                      <a:noFill/>
                      <a:ln>
                        <a:noFill/>
                      </a:ln>
                      <a:effectLst/>
                      <a:extLst/>
                    </p:spPr>
                  </p:pic>
                </p:oleObj>
              </mc:Fallback>
            </mc:AlternateContent>
          </a:graphicData>
        </a:graphic>
      </p:graphicFrame>
      <p:graphicFrame>
        <p:nvGraphicFramePr>
          <p:cNvPr id="58" name="Object 7"/>
          <p:cNvGraphicFramePr>
            <a:graphicFrameLocks noChangeAspect="1"/>
          </p:cNvGraphicFramePr>
          <p:nvPr>
            <p:extLst>
              <p:ext uri="{D42A27DB-BD31-4B8C-83A1-F6EECF244321}">
                <p14:modId xmlns:p14="http://schemas.microsoft.com/office/powerpoint/2010/main" val="3052513618"/>
              </p:ext>
            </p:extLst>
          </p:nvPr>
        </p:nvGraphicFramePr>
        <p:xfrm>
          <a:off x="4355976" y="4149080"/>
          <a:ext cx="4052888" cy="946150"/>
        </p:xfrm>
        <a:graphic>
          <a:graphicData uri="http://schemas.openxmlformats.org/presentationml/2006/ole">
            <mc:AlternateContent xmlns:mc="http://schemas.openxmlformats.org/markup-compatibility/2006">
              <mc:Choice xmlns:v="urn:schemas-microsoft-com:vml" Requires="v">
                <p:oleObj spid="_x0000_s39995" name="Equation" r:id="rId9" imgW="2006280" imgH="469800" progId="Equation.DSMT4">
                  <p:embed/>
                </p:oleObj>
              </mc:Choice>
              <mc:Fallback>
                <p:oleObj name="Equation" r:id="rId9" imgW="2006280" imgH="469800" progId="Equation.DSMT4">
                  <p:embed/>
                  <p:pic>
                    <p:nvPicPr>
                      <p:cNvPr id="0" name=""/>
                      <p:cNvPicPr>
                        <a:picLocks noChangeAspect="1" noChangeArrowheads="1"/>
                      </p:cNvPicPr>
                      <p:nvPr/>
                    </p:nvPicPr>
                    <p:blipFill>
                      <a:blip r:embed="rId10"/>
                      <a:srcRect/>
                      <a:stretch>
                        <a:fillRect/>
                      </a:stretch>
                    </p:blipFill>
                    <p:spPr bwMode="auto">
                      <a:xfrm>
                        <a:off x="4355976" y="4149080"/>
                        <a:ext cx="405288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364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Επαγωγή σε στρεφόμενο πλαίσιο εντός μεταβλητού πεδίου</a:t>
            </a:r>
            <a:r>
              <a:rPr lang="el-GR" dirty="0" smtClean="0"/>
              <a:t>.(2)</a:t>
            </a:r>
            <a:endParaRPr lang="el-GR" dirty="0">
              <a:solidFill>
                <a:schemeClr val="tx2">
                  <a:lumMod val="60000"/>
                  <a:lumOff val="40000"/>
                </a:schemeClr>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70445050"/>
              </p:ext>
            </p:extLst>
          </p:nvPr>
        </p:nvGraphicFramePr>
        <p:xfrm>
          <a:off x="107504" y="1124744"/>
          <a:ext cx="2108398" cy="2366289"/>
        </p:xfrm>
        <a:graphic>
          <a:graphicData uri="http://schemas.openxmlformats.org/presentationml/2006/ole">
            <mc:AlternateContent xmlns:mc="http://schemas.openxmlformats.org/markup-compatibility/2006">
              <mc:Choice xmlns:v="urn:schemas-microsoft-com:vml" Requires="v">
                <p:oleObj spid="_x0000_s61451" name="Visio" r:id="rId5" imgW="1702689" imgH="1911862" progId="Visio.Drawing.11">
                  <p:embed/>
                </p:oleObj>
              </mc:Choice>
              <mc:Fallback>
                <p:oleObj name="Visio" r:id="rId5" imgW="1702689" imgH="1911862" progId="Visio.Drawing.11">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124744"/>
                        <a:ext cx="2108398" cy="2366289"/>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079984"/>
              </p:ext>
            </p:extLst>
          </p:nvPr>
        </p:nvGraphicFramePr>
        <p:xfrm>
          <a:off x="3347864" y="2852936"/>
          <a:ext cx="5562495" cy="1235958"/>
        </p:xfrm>
        <a:graphic>
          <a:graphicData uri="http://schemas.openxmlformats.org/presentationml/2006/ole">
            <mc:AlternateContent xmlns:mc="http://schemas.openxmlformats.org/markup-compatibility/2006">
              <mc:Choice xmlns:v="urn:schemas-microsoft-com:vml" Requires="v">
                <p:oleObj spid="_x0000_s61452" name="Equation" r:id="rId7" imgW="3187700" imgH="711200" progId="Equation.DSMT4">
                  <p:embed/>
                </p:oleObj>
              </mc:Choice>
              <mc:Fallback>
                <p:oleObj name="Equation" r:id="rId7" imgW="3187700" imgH="711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2852936"/>
                        <a:ext cx="5562495" cy="123595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34198826"/>
              </p:ext>
            </p:extLst>
          </p:nvPr>
        </p:nvGraphicFramePr>
        <p:xfrm>
          <a:off x="1115616" y="3403917"/>
          <a:ext cx="2296330" cy="2843664"/>
        </p:xfrm>
        <a:graphic>
          <a:graphicData uri="http://schemas.openxmlformats.org/presentationml/2006/ole">
            <mc:AlternateContent xmlns:mc="http://schemas.openxmlformats.org/markup-compatibility/2006">
              <mc:Choice xmlns:v="urn:schemas-microsoft-com:vml" Requires="v">
                <p:oleObj spid="_x0000_s61453" name="Visio" r:id="rId9" imgW="2103120" imgH="2599237" progId="Visio.Drawing.11">
                  <p:embed/>
                </p:oleObj>
              </mc:Choice>
              <mc:Fallback>
                <p:oleObj name="Visio" r:id="rId9" imgW="2103120" imgH="2599237" progId="Visio.Drawing.11">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3403917"/>
                        <a:ext cx="2296330" cy="28436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17586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Επαγωγή σε στρεφόμενο πλαίσιο εντός μεταβλητού πεδίου</a:t>
            </a:r>
            <a:r>
              <a:rPr lang="el-GR" dirty="0" smtClean="0"/>
              <a:t>.(3)</a:t>
            </a:r>
            <a:endParaRPr lang="el-GR" dirty="0">
              <a:solidFill>
                <a:schemeClr val="tx2">
                  <a:lumMod val="60000"/>
                  <a:lumOff val="40000"/>
                </a:schemeClr>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2" name="Content Placeholder 1"/>
          <p:cNvSpPr>
            <a:spLocks noGrp="1"/>
          </p:cNvSpPr>
          <p:nvPr>
            <p:ph idx="1"/>
          </p:nvPr>
        </p:nvSpPr>
        <p:spPr/>
        <p:txBody>
          <a:bodyPr/>
          <a:lstStyle/>
          <a:p>
            <a:endParaRPr lang="en-US" dirty="0"/>
          </a:p>
        </p:txBody>
      </p:sp>
      <p:graphicFrame>
        <p:nvGraphicFramePr>
          <p:cNvPr id="122" name="Object 7"/>
          <p:cNvGraphicFramePr>
            <a:graphicFrameLocks noChangeAspect="1"/>
          </p:cNvGraphicFramePr>
          <p:nvPr>
            <p:extLst>
              <p:ext uri="{D42A27DB-BD31-4B8C-83A1-F6EECF244321}">
                <p14:modId xmlns:p14="http://schemas.microsoft.com/office/powerpoint/2010/main" val="4215102110"/>
              </p:ext>
            </p:extLst>
          </p:nvPr>
        </p:nvGraphicFramePr>
        <p:xfrm>
          <a:off x="3311815" y="1448814"/>
          <a:ext cx="4819650" cy="1433512"/>
        </p:xfrm>
        <a:graphic>
          <a:graphicData uri="http://schemas.openxmlformats.org/presentationml/2006/ole">
            <mc:AlternateContent xmlns:mc="http://schemas.openxmlformats.org/markup-compatibility/2006">
              <mc:Choice xmlns:v="urn:schemas-microsoft-com:vml" Requires="v">
                <p:oleObj spid="_x0000_s40994" name="Equation" r:id="rId5" imgW="2387520" imgH="711000" progId="Equation.DSMT4">
                  <p:embed/>
                </p:oleObj>
              </mc:Choice>
              <mc:Fallback>
                <p:oleObj name="Equation" r:id="rId5" imgW="2387520" imgH="71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815" y="1448814"/>
                        <a:ext cx="4819650" cy="1433512"/>
                      </a:xfrm>
                      <a:prstGeom prst="rect">
                        <a:avLst/>
                      </a:prstGeom>
                      <a:noFill/>
                      <a:extLst/>
                    </p:spPr>
                  </p:pic>
                </p:oleObj>
              </mc:Fallback>
            </mc:AlternateContent>
          </a:graphicData>
        </a:graphic>
      </p:graphicFrame>
      <p:graphicFrame>
        <p:nvGraphicFramePr>
          <p:cNvPr id="123" name="Object 10"/>
          <p:cNvGraphicFramePr>
            <a:graphicFrameLocks noChangeAspect="1"/>
          </p:cNvGraphicFramePr>
          <p:nvPr>
            <p:extLst>
              <p:ext uri="{D42A27DB-BD31-4B8C-83A1-F6EECF244321}">
                <p14:modId xmlns:p14="http://schemas.microsoft.com/office/powerpoint/2010/main" val="41574927"/>
              </p:ext>
            </p:extLst>
          </p:nvPr>
        </p:nvGraphicFramePr>
        <p:xfrm>
          <a:off x="0" y="965159"/>
          <a:ext cx="2291938" cy="2272073"/>
        </p:xfrm>
        <a:graphic>
          <a:graphicData uri="http://schemas.openxmlformats.org/presentationml/2006/ole">
            <mc:AlternateContent xmlns:mc="http://schemas.openxmlformats.org/markup-compatibility/2006">
              <mc:Choice xmlns:v="urn:schemas-microsoft-com:vml" Requires="v">
                <p:oleObj spid="_x0000_s40995" name="Visio" r:id="rId7" imgW="1605534" imgH="1713133" progId="Visio.Drawing.11">
                  <p:embed/>
                </p:oleObj>
              </mc:Choice>
              <mc:Fallback>
                <p:oleObj name="Visio" r:id="rId7" imgW="1605534" imgH="1713133"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65159"/>
                        <a:ext cx="2291938" cy="2272073"/>
                      </a:xfrm>
                      <a:prstGeom prst="rect">
                        <a:avLst/>
                      </a:prstGeom>
                      <a:noFill/>
                      <a:ln>
                        <a:noFill/>
                      </a:ln>
                      <a:effectLst/>
                      <a:extLst/>
                    </p:spPr>
                  </p:pic>
                </p:oleObj>
              </mc:Fallback>
            </mc:AlternateContent>
          </a:graphicData>
        </a:graphic>
      </p:graphicFrame>
      <p:graphicFrame>
        <p:nvGraphicFramePr>
          <p:cNvPr id="124" name="Object 7"/>
          <p:cNvGraphicFramePr>
            <a:graphicFrameLocks noChangeAspect="1"/>
          </p:cNvGraphicFramePr>
          <p:nvPr>
            <p:extLst>
              <p:ext uri="{D42A27DB-BD31-4B8C-83A1-F6EECF244321}">
                <p14:modId xmlns:p14="http://schemas.microsoft.com/office/powerpoint/2010/main" val="623633349"/>
              </p:ext>
            </p:extLst>
          </p:nvPr>
        </p:nvGraphicFramePr>
        <p:xfrm>
          <a:off x="2947168" y="3038053"/>
          <a:ext cx="4125913" cy="485775"/>
        </p:xfrm>
        <a:graphic>
          <a:graphicData uri="http://schemas.openxmlformats.org/presentationml/2006/ole">
            <mc:AlternateContent xmlns:mc="http://schemas.openxmlformats.org/markup-compatibility/2006">
              <mc:Choice xmlns:v="urn:schemas-microsoft-com:vml" Requires="v">
                <p:oleObj spid="_x0000_s40996" name="Equation" r:id="rId9" imgW="2044440" imgH="241200" progId="Equation.DSMT4">
                  <p:embed/>
                </p:oleObj>
              </mc:Choice>
              <mc:Fallback>
                <p:oleObj name="Equation" r:id="rId9" imgW="204444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7168" y="3038053"/>
                        <a:ext cx="4125913" cy="485775"/>
                      </a:xfrm>
                      <a:prstGeom prst="rect">
                        <a:avLst/>
                      </a:prstGeom>
                      <a:noFill/>
                      <a:extLst/>
                    </p:spPr>
                  </p:pic>
                </p:oleObj>
              </mc:Fallback>
            </mc:AlternateContent>
          </a:graphicData>
        </a:graphic>
      </p:graphicFrame>
      <p:sp>
        <p:nvSpPr>
          <p:cNvPr id="125" name="Rectangle 3"/>
          <p:cNvSpPr txBox="1">
            <a:spLocks noChangeArrowheads="1"/>
          </p:cNvSpPr>
          <p:nvPr/>
        </p:nvSpPr>
        <p:spPr>
          <a:xfrm>
            <a:off x="1872119" y="3041943"/>
            <a:ext cx="1209343"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είναι:</a:t>
            </a:r>
            <a:endParaRPr lang="el-GR" sz="2800" b="1" i="1" kern="0" baseline="-25000" noProof="0" dirty="0" smtClean="0">
              <a:latin typeface="+mn-lt"/>
            </a:endParaRPr>
          </a:p>
        </p:txBody>
      </p:sp>
      <p:sp>
        <p:nvSpPr>
          <p:cNvPr id="126" name="Rectangle 3"/>
          <p:cNvSpPr txBox="1">
            <a:spLocks noChangeArrowheads="1"/>
          </p:cNvSpPr>
          <p:nvPr/>
        </p:nvSpPr>
        <p:spPr>
          <a:xfrm>
            <a:off x="7009513" y="3079224"/>
            <a:ext cx="1209343"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ενώ:</a:t>
            </a:r>
            <a:endParaRPr lang="el-GR" sz="2800" b="1" i="1" kern="0" baseline="-25000" noProof="0" dirty="0" smtClean="0">
              <a:latin typeface="+mn-lt"/>
            </a:endParaRPr>
          </a:p>
        </p:txBody>
      </p:sp>
      <p:graphicFrame>
        <p:nvGraphicFramePr>
          <p:cNvPr id="127" name="Object 7"/>
          <p:cNvGraphicFramePr>
            <a:graphicFrameLocks noChangeAspect="1"/>
          </p:cNvGraphicFramePr>
          <p:nvPr>
            <p:extLst>
              <p:ext uri="{D42A27DB-BD31-4B8C-83A1-F6EECF244321}">
                <p14:modId xmlns:p14="http://schemas.microsoft.com/office/powerpoint/2010/main" val="1008407958"/>
              </p:ext>
            </p:extLst>
          </p:nvPr>
        </p:nvGraphicFramePr>
        <p:xfrm>
          <a:off x="8006977" y="2897096"/>
          <a:ext cx="1050925" cy="793750"/>
        </p:xfrm>
        <a:graphic>
          <a:graphicData uri="http://schemas.openxmlformats.org/presentationml/2006/ole">
            <mc:AlternateContent xmlns:mc="http://schemas.openxmlformats.org/markup-compatibility/2006">
              <mc:Choice xmlns:v="urn:schemas-microsoft-com:vml" Requires="v">
                <p:oleObj spid="_x0000_s40997" name="Equation" r:id="rId11" imgW="520560" imgH="393480" progId="Equation.DSMT4">
                  <p:embed/>
                </p:oleObj>
              </mc:Choice>
              <mc:Fallback>
                <p:oleObj name="Equation" r:id="rId11" imgW="5205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6977" y="2897096"/>
                        <a:ext cx="1050925" cy="793750"/>
                      </a:xfrm>
                      <a:prstGeom prst="rect">
                        <a:avLst/>
                      </a:prstGeom>
                      <a:noFill/>
                      <a:extLst/>
                    </p:spPr>
                  </p:pic>
                </p:oleObj>
              </mc:Fallback>
            </mc:AlternateContent>
          </a:graphicData>
        </a:graphic>
      </p:graphicFrame>
      <p:graphicFrame>
        <p:nvGraphicFramePr>
          <p:cNvPr id="128" name="Object 7"/>
          <p:cNvGraphicFramePr>
            <a:graphicFrameLocks noChangeAspect="1"/>
          </p:cNvGraphicFramePr>
          <p:nvPr>
            <p:extLst>
              <p:ext uri="{D42A27DB-BD31-4B8C-83A1-F6EECF244321}">
                <p14:modId xmlns:p14="http://schemas.microsoft.com/office/powerpoint/2010/main" val="3127861633"/>
              </p:ext>
            </p:extLst>
          </p:nvPr>
        </p:nvGraphicFramePr>
        <p:xfrm>
          <a:off x="1427163" y="3892698"/>
          <a:ext cx="7716837" cy="2560638"/>
        </p:xfrm>
        <a:graphic>
          <a:graphicData uri="http://schemas.openxmlformats.org/presentationml/2006/ole">
            <mc:AlternateContent xmlns:mc="http://schemas.openxmlformats.org/markup-compatibility/2006">
              <mc:Choice xmlns:v="urn:schemas-microsoft-com:vml" Requires="v">
                <p:oleObj spid="_x0000_s40998" name="Equation" r:id="rId13" imgW="3822480" imgH="1269720" progId="Equation.DSMT4">
                  <p:embed/>
                </p:oleObj>
              </mc:Choice>
              <mc:Fallback>
                <p:oleObj name="Equation" r:id="rId13" imgW="3822480" imgH="12697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7163" y="3892698"/>
                        <a:ext cx="7716837" cy="2560638"/>
                      </a:xfrm>
                      <a:prstGeom prst="rect">
                        <a:avLst/>
                      </a:prstGeom>
                      <a:noFill/>
                      <a:extLst/>
                    </p:spPr>
                  </p:pic>
                </p:oleObj>
              </mc:Fallback>
            </mc:AlternateContent>
          </a:graphicData>
        </a:graphic>
      </p:graphicFrame>
      <p:graphicFrame>
        <p:nvGraphicFramePr>
          <p:cNvPr id="129" name="Object 14"/>
          <p:cNvGraphicFramePr>
            <a:graphicFrameLocks noChangeAspect="1"/>
          </p:cNvGraphicFramePr>
          <p:nvPr>
            <p:extLst>
              <p:ext uri="{D42A27DB-BD31-4B8C-83A1-F6EECF244321}">
                <p14:modId xmlns:p14="http://schemas.microsoft.com/office/powerpoint/2010/main" val="454150604"/>
              </p:ext>
            </p:extLst>
          </p:nvPr>
        </p:nvGraphicFramePr>
        <p:xfrm>
          <a:off x="-21536" y="3123211"/>
          <a:ext cx="1485315" cy="2033981"/>
        </p:xfrm>
        <a:graphic>
          <a:graphicData uri="http://schemas.openxmlformats.org/presentationml/2006/ole">
            <mc:AlternateContent xmlns:mc="http://schemas.openxmlformats.org/markup-compatibility/2006">
              <mc:Choice xmlns:v="urn:schemas-microsoft-com:vml" Requires="v">
                <p:oleObj spid="_x0000_s40999" name="Visio" r:id="rId15" imgW="1804416" imgH="2471495" progId="Visio.Drawing.11">
                  <p:embed/>
                </p:oleObj>
              </mc:Choice>
              <mc:Fallback>
                <p:oleObj name="Visio" r:id="rId15" imgW="1804416" imgH="2471495"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36" y="3123211"/>
                        <a:ext cx="1485315" cy="2033981"/>
                      </a:xfrm>
                      <a:prstGeom prst="rect">
                        <a:avLst/>
                      </a:prstGeom>
                      <a:noFill/>
                      <a:ln>
                        <a:noFill/>
                      </a:ln>
                      <a:effectLst/>
                      <a:extLst/>
                    </p:spPr>
                  </p:pic>
                </p:oleObj>
              </mc:Fallback>
            </mc:AlternateContent>
          </a:graphicData>
        </a:graphic>
      </p:graphicFrame>
      <p:sp>
        <p:nvSpPr>
          <p:cNvPr id="130" name="Rectangle 3"/>
          <p:cNvSpPr txBox="1">
            <a:spLocks noChangeArrowheads="1"/>
          </p:cNvSpPr>
          <p:nvPr/>
        </p:nvSpPr>
        <p:spPr>
          <a:xfrm>
            <a:off x="2109626" y="3457574"/>
            <a:ext cx="1209343"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οπότε:</a:t>
            </a:r>
            <a:endParaRPr lang="el-GR" sz="2800" b="1" i="1" kern="0" baseline="-25000" noProof="0" dirty="0" smtClean="0">
              <a:latin typeface="+mn-lt"/>
            </a:endParaRPr>
          </a:p>
        </p:txBody>
      </p:sp>
    </p:spTree>
    <p:extLst>
      <p:ext uri="{BB962C8B-B14F-4D97-AF65-F5344CB8AC3E}">
        <p14:creationId xmlns:p14="http://schemas.microsoft.com/office/powerpoint/2010/main" val="2527261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Επαγωγή σε στρεφόμενο πλαίσιο εντός μεταβλητού πεδίου</a:t>
            </a:r>
            <a:r>
              <a:rPr lang="el-GR" dirty="0" smtClean="0"/>
              <a:t>.(4)</a:t>
            </a:r>
            <a:endParaRPr lang="el-GR" dirty="0">
              <a:solidFill>
                <a:schemeClr val="tx2">
                  <a:lumMod val="60000"/>
                  <a:lumOff val="40000"/>
                </a:schemeClr>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3" name="Content Placeholder 2"/>
          <p:cNvSpPr>
            <a:spLocks noGrp="1"/>
          </p:cNvSpPr>
          <p:nvPr>
            <p:ph idx="1"/>
          </p:nvPr>
        </p:nvSpPr>
        <p:spPr>
          <a:xfrm>
            <a:off x="470506" y="1510831"/>
            <a:ext cx="8229600" cy="4525963"/>
          </a:xfrm>
        </p:spPr>
        <p:txBody>
          <a:bodyPr/>
          <a:lstStyle/>
          <a:p>
            <a:endParaRPr lang="en-US" dirty="0"/>
          </a:p>
        </p:txBody>
      </p:sp>
      <p:graphicFrame>
        <p:nvGraphicFramePr>
          <p:cNvPr id="128" name="Object 16"/>
          <p:cNvGraphicFramePr>
            <a:graphicFrameLocks noChangeAspect="1"/>
          </p:cNvGraphicFramePr>
          <p:nvPr>
            <p:extLst>
              <p:ext uri="{D42A27DB-BD31-4B8C-83A1-F6EECF244321}">
                <p14:modId xmlns:p14="http://schemas.microsoft.com/office/powerpoint/2010/main" val="1220392564"/>
              </p:ext>
            </p:extLst>
          </p:nvPr>
        </p:nvGraphicFramePr>
        <p:xfrm>
          <a:off x="2764035" y="1337835"/>
          <a:ext cx="1469426" cy="449195"/>
        </p:xfrm>
        <a:graphic>
          <a:graphicData uri="http://schemas.openxmlformats.org/presentationml/2006/ole">
            <mc:AlternateContent xmlns:mc="http://schemas.openxmlformats.org/markup-compatibility/2006">
              <mc:Choice xmlns:v="urn:schemas-microsoft-com:vml" Requires="v">
                <p:oleObj spid="_x0000_s42014" name="Equation" r:id="rId5" imgW="787320" imgH="241200" progId="Equation.DSMT4">
                  <p:embed/>
                </p:oleObj>
              </mc:Choice>
              <mc:Fallback>
                <p:oleObj name="Equation" r:id="rId5" imgW="7873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4035" y="1337835"/>
                        <a:ext cx="1469426" cy="449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 name="Object 10"/>
          <p:cNvGraphicFramePr>
            <a:graphicFrameLocks noChangeAspect="1"/>
          </p:cNvGraphicFramePr>
          <p:nvPr>
            <p:extLst>
              <p:ext uri="{D42A27DB-BD31-4B8C-83A1-F6EECF244321}">
                <p14:modId xmlns:p14="http://schemas.microsoft.com/office/powerpoint/2010/main" val="3327771492"/>
              </p:ext>
            </p:extLst>
          </p:nvPr>
        </p:nvGraphicFramePr>
        <p:xfrm>
          <a:off x="1335881" y="1424255"/>
          <a:ext cx="2291938" cy="2272073"/>
        </p:xfrm>
        <a:graphic>
          <a:graphicData uri="http://schemas.openxmlformats.org/presentationml/2006/ole">
            <mc:AlternateContent xmlns:mc="http://schemas.openxmlformats.org/markup-compatibility/2006">
              <mc:Choice xmlns:v="urn:schemas-microsoft-com:vml" Requires="v">
                <p:oleObj spid="_x0000_s42015" name="Visio" r:id="rId7" imgW="1605534" imgH="1713133" progId="Visio.Drawing.11">
                  <p:embed/>
                </p:oleObj>
              </mc:Choice>
              <mc:Fallback>
                <p:oleObj name="Visio" r:id="rId7" imgW="1605534" imgH="1713133"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881" y="1424255"/>
                        <a:ext cx="2291938" cy="227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14"/>
          <p:cNvGraphicFramePr>
            <a:graphicFrameLocks noChangeAspect="1"/>
          </p:cNvGraphicFramePr>
          <p:nvPr>
            <p:extLst>
              <p:ext uri="{D42A27DB-BD31-4B8C-83A1-F6EECF244321}">
                <p14:modId xmlns:p14="http://schemas.microsoft.com/office/powerpoint/2010/main" val="1290869355"/>
              </p:ext>
            </p:extLst>
          </p:nvPr>
        </p:nvGraphicFramePr>
        <p:xfrm>
          <a:off x="1314344" y="3582306"/>
          <a:ext cx="2379591" cy="3258596"/>
        </p:xfrm>
        <a:graphic>
          <a:graphicData uri="http://schemas.openxmlformats.org/presentationml/2006/ole">
            <mc:AlternateContent xmlns:mc="http://schemas.openxmlformats.org/markup-compatibility/2006">
              <mc:Choice xmlns:v="urn:schemas-microsoft-com:vml" Requires="v">
                <p:oleObj spid="_x0000_s42016" name="Visio" r:id="rId9" imgW="1804416" imgH="2471495" progId="Visio.Drawing.11">
                  <p:embed/>
                </p:oleObj>
              </mc:Choice>
              <mc:Fallback>
                <p:oleObj name="Visio" r:id="rId9" imgW="1804416" imgH="2471495"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4344" y="3582306"/>
                        <a:ext cx="2379591" cy="32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 name="Object 7"/>
          <p:cNvGraphicFramePr>
            <a:graphicFrameLocks noChangeAspect="1"/>
          </p:cNvGraphicFramePr>
          <p:nvPr>
            <p:extLst>
              <p:ext uri="{D42A27DB-BD31-4B8C-83A1-F6EECF244321}">
                <p14:modId xmlns:p14="http://schemas.microsoft.com/office/powerpoint/2010/main" val="3822596406"/>
              </p:ext>
            </p:extLst>
          </p:nvPr>
        </p:nvGraphicFramePr>
        <p:xfrm>
          <a:off x="4488656" y="3267384"/>
          <a:ext cx="4629150" cy="485775"/>
        </p:xfrm>
        <a:graphic>
          <a:graphicData uri="http://schemas.openxmlformats.org/presentationml/2006/ole">
            <mc:AlternateContent xmlns:mc="http://schemas.openxmlformats.org/markup-compatibility/2006">
              <mc:Choice xmlns:v="urn:schemas-microsoft-com:vml" Requires="v">
                <p:oleObj spid="_x0000_s42017" name="Equation" r:id="rId11" imgW="2298600" imgH="241200" progId="Equation.DSMT4">
                  <p:embed/>
                </p:oleObj>
              </mc:Choice>
              <mc:Fallback>
                <p:oleObj name="Equation" r:id="rId11" imgW="2298600" imgH="241200" progId="Equation.DSMT4">
                  <p:embed/>
                  <p:pic>
                    <p:nvPicPr>
                      <p:cNvPr id="0" name=""/>
                      <p:cNvPicPr>
                        <a:picLocks noChangeAspect="1" noChangeArrowheads="1"/>
                      </p:cNvPicPr>
                      <p:nvPr/>
                    </p:nvPicPr>
                    <p:blipFill>
                      <a:blip r:embed="rId12"/>
                      <a:srcRect/>
                      <a:stretch>
                        <a:fillRect/>
                      </a:stretch>
                    </p:blipFill>
                    <p:spPr bwMode="auto">
                      <a:xfrm>
                        <a:off x="4488656" y="3267384"/>
                        <a:ext cx="46291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 name="Rectangle 3"/>
          <p:cNvSpPr txBox="1">
            <a:spLocks noChangeArrowheads="1"/>
          </p:cNvSpPr>
          <p:nvPr/>
        </p:nvSpPr>
        <p:spPr>
          <a:xfrm>
            <a:off x="4045394" y="3686845"/>
            <a:ext cx="3180648"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ή για Ν ελίγματα:</a:t>
            </a:r>
            <a:endParaRPr lang="el-GR" sz="2800" b="1" i="1" kern="0" baseline="-25000" noProof="0" dirty="0" smtClean="0">
              <a:latin typeface="+mn-lt"/>
            </a:endParaRPr>
          </a:p>
        </p:txBody>
      </p:sp>
      <p:graphicFrame>
        <p:nvGraphicFramePr>
          <p:cNvPr id="133" name="Object 7"/>
          <p:cNvGraphicFramePr>
            <a:graphicFrameLocks noChangeAspect="1"/>
          </p:cNvGraphicFramePr>
          <p:nvPr>
            <p:extLst>
              <p:ext uri="{D42A27DB-BD31-4B8C-83A1-F6EECF244321}">
                <p14:modId xmlns:p14="http://schemas.microsoft.com/office/powerpoint/2010/main" val="4093686553"/>
              </p:ext>
            </p:extLst>
          </p:nvPr>
        </p:nvGraphicFramePr>
        <p:xfrm>
          <a:off x="4199731" y="4081771"/>
          <a:ext cx="4281488" cy="612775"/>
        </p:xfrm>
        <a:graphic>
          <a:graphicData uri="http://schemas.openxmlformats.org/presentationml/2006/ole">
            <mc:AlternateContent xmlns:mc="http://schemas.openxmlformats.org/markup-compatibility/2006">
              <mc:Choice xmlns:v="urn:schemas-microsoft-com:vml" Requires="v">
                <p:oleObj spid="_x0000_s42018" name="Equation" r:id="rId13" imgW="2120760" imgH="304560" progId="Equation.DSMT4">
                  <p:embed/>
                </p:oleObj>
              </mc:Choice>
              <mc:Fallback>
                <p:oleObj name="Equation" r:id="rId13" imgW="2120760" imgH="3045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9731" y="4081771"/>
                        <a:ext cx="4281488"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540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r>
              <a:rPr lang="el-GR" dirty="0" smtClean="0"/>
              <a:t>Νόμος </a:t>
            </a:r>
            <a:r>
              <a:rPr lang="en-US" dirty="0" smtClean="0"/>
              <a:t>Faraday</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Επαγωγή σε στρεφόμενο πλαίσιο εντός μεταβλητού πεδίου</a:t>
            </a:r>
            <a:r>
              <a:rPr lang="el-GR" dirty="0" smtClean="0"/>
              <a:t>.(5)</a:t>
            </a:r>
            <a:endParaRPr lang="el-GR" dirty="0">
              <a:solidFill>
                <a:schemeClr val="tx2">
                  <a:lumMod val="60000"/>
                  <a:lumOff val="40000"/>
                </a:schemeClr>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3" name="Content Placeholder 2"/>
          <p:cNvSpPr>
            <a:spLocks noGrp="1"/>
          </p:cNvSpPr>
          <p:nvPr>
            <p:ph idx="1"/>
          </p:nvPr>
        </p:nvSpPr>
        <p:spPr>
          <a:xfrm>
            <a:off x="539552" y="1628800"/>
            <a:ext cx="8229600" cy="4525963"/>
          </a:xfrm>
        </p:spPr>
        <p:txBody>
          <a:bodyPr/>
          <a:lstStyle/>
          <a:p>
            <a:endParaRPr lang="en-US" dirty="0"/>
          </a:p>
        </p:txBody>
      </p:sp>
      <p:graphicFrame>
        <p:nvGraphicFramePr>
          <p:cNvPr id="122" name="Object 16"/>
          <p:cNvGraphicFramePr>
            <a:graphicFrameLocks noChangeAspect="1"/>
          </p:cNvGraphicFramePr>
          <p:nvPr>
            <p:extLst>
              <p:ext uri="{D42A27DB-BD31-4B8C-83A1-F6EECF244321}">
                <p14:modId xmlns:p14="http://schemas.microsoft.com/office/powerpoint/2010/main" val="269161001"/>
              </p:ext>
            </p:extLst>
          </p:nvPr>
        </p:nvGraphicFramePr>
        <p:xfrm>
          <a:off x="4211960" y="1950591"/>
          <a:ext cx="1469426" cy="449195"/>
        </p:xfrm>
        <a:graphic>
          <a:graphicData uri="http://schemas.openxmlformats.org/presentationml/2006/ole">
            <mc:AlternateContent xmlns:mc="http://schemas.openxmlformats.org/markup-compatibility/2006">
              <mc:Choice xmlns:v="urn:schemas-microsoft-com:vml" Requires="v">
                <p:oleObj spid="_x0000_s43028" name="Equation" r:id="rId5" imgW="787320" imgH="241200" progId="Equation.DSMT4">
                  <p:embed/>
                </p:oleObj>
              </mc:Choice>
              <mc:Fallback>
                <p:oleObj name="Equation" r:id="rId5" imgW="7873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950591"/>
                        <a:ext cx="1469426" cy="449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10"/>
          <p:cNvGraphicFramePr>
            <a:graphicFrameLocks noChangeAspect="1"/>
          </p:cNvGraphicFramePr>
          <p:nvPr>
            <p:extLst>
              <p:ext uri="{D42A27DB-BD31-4B8C-83A1-F6EECF244321}">
                <p14:modId xmlns:p14="http://schemas.microsoft.com/office/powerpoint/2010/main" val="4021463836"/>
              </p:ext>
            </p:extLst>
          </p:nvPr>
        </p:nvGraphicFramePr>
        <p:xfrm>
          <a:off x="-108520" y="1104554"/>
          <a:ext cx="2291938" cy="2272073"/>
        </p:xfrm>
        <a:graphic>
          <a:graphicData uri="http://schemas.openxmlformats.org/presentationml/2006/ole">
            <mc:AlternateContent xmlns:mc="http://schemas.openxmlformats.org/markup-compatibility/2006">
              <mc:Choice xmlns:v="urn:schemas-microsoft-com:vml" Requires="v">
                <p:oleObj spid="_x0000_s43029" name="Visio" r:id="rId7" imgW="1605534" imgH="1713133" progId="Visio.Drawing.11">
                  <p:embed/>
                </p:oleObj>
              </mc:Choice>
              <mc:Fallback>
                <p:oleObj name="Visio" r:id="rId7" imgW="1605534" imgH="1713133"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0" y="1104554"/>
                        <a:ext cx="2291938" cy="227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 name="Object 14"/>
          <p:cNvGraphicFramePr>
            <a:graphicFrameLocks noChangeAspect="1"/>
          </p:cNvGraphicFramePr>
          <p:nvPr>
            <p:extLst>
              <p:ext uri="{D42A27DB-BD31-4B8C-83A1-F6EECF244321}">
                <p14:modId xmlns:p14="http://schemas.microsoft.com/office/powerpoint/2010/main" val="957379807"/>
              </p:ext>
            </p:extLst>
          </p:nvPr>
        </p:nvGraphicFramePr>
        <p:xfrm>
          <a:off x="-21537" y="3123210"/>
          <a:ext cx="2379591" cy="3258596"/>
        </p:xfrm>
        <a:graphic>
          <a:graphicData uri="http://schemas.openxmlformats.org/presentationml/2006/ole">
            <mc:AlternateContent xmlns:mc="http://schemas.openxmlformats.org/markup-compatibility/2006">
              <mc:Choice xmlns:v="urn:schemas-microsoft-com:vml" Requires="v">
                <p:oleObj spid="_x0000_s43030" name="Visio" r:id="rId9" imgW="1804416" imgH="2471495" progId="Visio.Drawing.11">
                  <p:embed/>
                </p:oleObj>
              </mc:Choice>
              <mc:Fallback>
                <p:oleObj name="Visio" r:id="rId9" imgW="1804416" imgH="2471495"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37" y="3123210"/>
                        <a:ext cx="2379591" cy="32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 name="Rectangle 3"/>
          <p:cNvSpPr txBox="1">
            <a:spLocks noChangeArrowheads="1"/>
          </p:cNvSpPr>
          <p:nvPr/>
        </p:nvSpPr>
        <p:spPr>
          <a:xfrm>
            <a:off x="2346320" y="3124202"/>
            <a:ext cx="4688814"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u="sng" kern="0" dirty="0" smtClean="0">
                <a:latin typeface="+mn-lt"/>
              </a:rPr>
              <a:t>Εναλλακτικά (πιο απλά)</a:t>
            </a:r>
            <a:r>
              <a:rPr lang="el-GR" sz="2400" b="1" i="1" kern="0" dirty="0" smtClean="0">
                <a:latin typeface="+mn-lt"/>
              </a:rPr>
              <a:t>:</a:t>
            </a:r>
            <a:endParaRPr lang="el-GR" sz="2400" b="1" i="1" kern="0" baseline="-25000" noProof="0" dirty="0" smtClean="0">
              <a:latin typeface="+mn-lt"/>
            </a:endParaRPr>
          </a:p>
        </p:txBody>
      </p:sp>
      <p:graphicFrame>
        <p:nvGraphicFramePr>
          <p:cNvPr id="126" name="Object 7"/>
          <p:cNvGraphicFramePr>
            <a:graphicFrameLocks noChangeAspect="1"/>
          </p:cNvGraphicFramePr>
          <p:nvPr>
            <p:extLst>
              <p:ext uri="{D42A27DB-BD31-4B8C-83A1-F6EECF244321}">
                <p14:modId xmlns:p14="http://schemas.microsoft.com/office/powerpoint/2010/main" val="1811831611"/>
              </p:ext>
            </p:extLst>
          </p:nvPr>
        </p:nvGraphicFramePr>
        <p:xfrm>
          <a:off x="2538649" y="3620254"/>
          <a:ext cx="4819650" cy="792162"/>
        </p:xfrm>
        <a:graphic>
          <a:graphicData uri="http://schemas.openxmlformats.org/presentationml/2006/ole">
            <mc:AlternateContent xmlns:mc="http://schemas.openxmlformats.org/markup-compatibility/2006">
              <mc:Choice xmlns:v="urn:schemas-microsoft-com:vml" Requires="v">
                <p:oleObj spid="_x0000_s43031" name="Equation" r:id="rId11" imgW="2387520" imgH="393480" progId="Equation.DSMT4">
                  <p:embed/>
                </p:oleObj>
              </mc:Choice>
              <mc:Fallback>
                <p:oleObj name="Equation" r:id="rId11" imgW="238752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8649" y="3620254"/>
                        <a:ext cx="481965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 name="Object 7"/>
          <p:cNvGraphicFramePr>
            <a:graphicFrameLocks noChangeAspect="1"/>
          </p:cNvGraphicFramePr>
          <p:nvPr>
            <p:extLst>
              <p:ext uri="{D42A27DB-BD31-4B8C-83A1-F6EECF244321}">
                <p14:modId xmlns:p14="http://schemas.microsoft.com/office/powerpoint/2010/main" val="24290769"/>
              </p:ext>
            </p:extLst>
          </p:nvPr>
        </p:nvGraphicFramePr>
        <p:xfrm>
          <a:off x="2481808" y="4415654"/>
          <a:ext cx="6667500" cy="792162"/>
        </p:xfrm>
        <a:graphic>
          <a:graphicData uri="http://schemas.openxmlformats.org/presentationml/2006/ole">
            <mc:AlternateContent xmlns:mc="http://schemas.openxmlformats.org/markup-compatibility/2006">
              <mc:Choice xmlns:v="urn:schemas-microsoft-com:vml" Requires="v">
                <p:oleObj spid="_x0000_s43032" name="Equation" r:id="rId13" imgW="3301920" imgH="393480" progId="Equation.DSMT4">
                  <p:embed/>
                </p:oleObj>
              </mc:Choice>
              <mc:Fallback>
                <p:oleObj name="Equation" r:id="rId13" imgW="330192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1808" y="4415654"/>
                        <a:ext cx="66675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 name="Rectangle 3"/>
          <p:cNvSpPr txBox="1">
            <a:spLocks noChangeArrowheads="1"/>
          </p:cNvSpPr>
          <p:nvPr/>
        </p:nvSpPr>
        <p:spPr>
          <a:xfrm>
            <a:off x="2298813" y="5297385"/>
            <a:ext cx="2289999"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και τελικά:</a:t>
            </a:r>
            <a:endParaRPr lang="el-GR" sz="2400" b="1" i="1" kern="0" baseline="-25000" noProof="0" dirty="0" smtClean="0">
              <a:latin typeface="+mn-lt"/>
            </a:endParaRPr>
          </a:p>
        </p:txBody>
      </p:sp>
      <p:graphicFrame>
        <p:nvGraphicFramePr>
          <p:cNvPr id="129" name="Object 7"/>
          <p:cNvGraphicFramePr>
            <a:graphicFrameLocks noChangeAspect="1"/>
          </p:cNvGraphicFramePr>
          <p:nvPr>
            <p:extLst>
              <p:ext uri="{D42A27DB-BD31-4B8C-83A1-F6EECF244321}">
                <p14:modId xmlns:p14="http://schemas.microsoft.com/office/powerpoint/2010/main" val="3547883414"/>
              </p:ext>
            </p:extLst>
          </p:nvPr>
        </p:nvGraphicFramePr>
        <p:xfrm>
          <a:off x="4353161" y="5276532"/>
          <a:ext cx="4281488" cy="612775"/>
        </p:xfrm>
        <a:graphic>
          <a:graphicData uri="http://schemas.openxmlformats.org/presentationml/2006/ole">
            <mc:AlternateContent xmlns:mc="http://schemas.openxmlformats.org/markup-compatibility/2006">
              <mc:Choice xmlns:v="urn:schemas-microsoft-com:vml" Requires="v">
                <p:oleObj spid="_x0000_s43033" name="Equation" r:id="rId15" imgW="2120760" imgH="304560" progId="Equation.DSMT4">
                  <p:embed/>
                </p:oleObj>
              </mc:Choice>
              <mc:Fallback>
                <p:oleObj name="Equation" r:id="rId15" imgW="2120760" imgH="30456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3161" y="5276532"/>
                        <a:ext cx="4281488"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538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Νόμος </a:t>
            </a:r>
            <a:r>
              <a:rPr lang="en-US" dirty="0"/>
              <a:t>Faraday (</a:t>
            </a:r>
            <a:r>
              <a:rPr lang="el-GR" dirty="0"/>
              <a:t>παρατηρήσεις)</a:t>
            </a:r>
            <a:endParaRPr lang="el-GR" dirty="0">
              <a:solidFill>
                <a:schemeClr val="tx2">
                  <a:lumMod val="60000"/>
                  <a:lumOff val="40000"/>
                </a:schemeClr>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2" name="Content Placeholder 1"/>
          <p:cNvSpPr>
            <a:spLocks noGrp="1"/>
          </p:cNvSpPr>
          <p:nvPr>
            <p:ph idx="1"/>
          </p:nvPr>
        </p:nvSpPr>
        <p:spPr/>
        <p:txBody>
          <a:bodyPr>
            <a:normAutofit fontScale="85000" lnSpcReduction="20000"/>
          </a:bodyPr>
          <a:lstStyle/>
          <a:p>
            <a:r>
              <a:rPr lang="el-GR" dirty="0"/>
              <a:t>Η εξίσωση που συνδέει την ΗΕΔ με την πεπλεγμένη ροή είναι ανεξάρτητη του αιτίου που προκαλεί τη μεταβολή της πεπλεγμένης ροής (Η πεπλεγμένη ροή μπορεί να μεταβληθεί από μεταβολή του σχήματος, πεδίου, μετακίνηση του σχήματος)</a:t>
            </a:r>
          </a:p>
          <a:p>
            <a:r>
              <a:rPr lang="el-GR" dirty="0"/>
              <a:t>Όταν ο δρόμος στον οποίο εμφανίζεται ΗΕΔ είναι αγώγιμος και κλειστός η ροή Ψ οφείλεται </a:t>
            </a:r>
            <a:r>
              <a:rPr lang="el-GR" u="sng" dirty="0"/>
              <a:t>τόσο</a:t>
            </a:r>
            <a:r>
              <a:rPr lang="el-GR" dirty="0"/>
              <a:t> στο εξωτερικό πεδίο όσο και στο πεδίο που δημιουργεί το εμφανιζόμενο ρεύμα επαγωγής</a:t>
            </a:r>
          </a:p>
          <a:p>
            <a:r>
              <a:rPr lang="el-GR" dirty="0"/>
              <a:t>Το αρνητικό πρόσημο </a:t>
            </a:r>
            <a:r>
              <a:rPr lang="en-US" dirty="0"/>
              <a:t>(</a:t>
            </a:r>
            <a:r>
              <a:rPr lang="el-GR" dirty="0"/>
              <a:t>κανόνας </a:t>
            </a:r>
            <a:r>
              <a:rPr lang="en-US" dirty="0"/>
              <a:t>Lenz</a:t>
            </a:r>
            <a:r>
              <a:rPr lang="el-GR" dirty="0"/>
              <a:t>) περιγράφει την αντίδραση στη μεταβολή δηλαδή την αδράνεια του συστήματος</a:t>
            </a:r>
            <a:r>
              <a:rPr lang="en-US" dirty="0"/>
              <a:t>.</a:t>
            </a:r>
          </a:p>
          <a:p>
            <a:endParaRPr lang="en-US" dirty="0"/>
          </a:p>
        </p:txBody>
      </p:sp>
    </p:spTree>
    <p:extLst>
      <p:ext uri="{BB962C8B-B14F-4D97-AF65-F5344CB8AC3E}">
        <p14:creationId xmlns:p14="http://schemas.microsoft.com/office/powerpoint/2010/main" val="65734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n-US" baseline="-25000" dirty="0"/>
              <a:t>12</a:t>
            </a:r>
            <a:endParaRPr lang="el-GR" dirty="0">
              <a:solidFill>
                <a:schemeClr val="tx2">
                  <a:lumMod val="60000"/>
                  <a:lumOff val="40000"/>
                </a:schemeClr>
              </a:solidFill>
            </a:endParaRPr>
          </a:p>
        </p:txBody>
      </p:sp>
      <p:sp>
        <p:nvSpPr>
          <p:cNvPr id="2" name="Content Placeholder 1"/>
          <p:cNvSpPr>
            <a:spLocks noGrp="1"/>
          </p:cNvSpPr>
          <p:nvPr>
            <p:ph sz="half" idx="1"/>
          </p:nvPr>
        </p:nvSpPr>
        <p:spPr>
          <a:xfrm>
            <a:off x="147067" y="1515268"/>
            <a:ext cx="2593536" cy="4525963"/>
          </a:xfrm>
        </p:spPr>
        <p:txBody>
          <a:bodyPr>
            <a:normAutofit fontScale="70000" lnSpcReduction="20000"/>
          </a:bodyPr>
          <a:lstStyle/>
          <a:p>
            <a:pPr marL="0" indent="0">
              <a:buNone/>
            </a:pPr>
            <a:endParaRPr lang="en-US" dirty="0"/>
          </a:p>
        </p:txBody>
      </p:sp>
      <p:sp>
        <p:nvSpPr>
          <p:cNvPr id="5" name="Content Placeholder 4"/>
          <p:cNvSpPr>
            <a:spLocks noGrp="1"/>
          </p:cNvSpPr>
          <p:nvPr>
            <p:ph sz="half" idx="2"/>
          </p:nvPr>
        </p:nvSpPr>
        <p:spPr>
          <a:xfrm>
            <a:off x="3155042" y="1485206"/>
            <a:ext cx="5809446" cy="4525963"/>
          </a:xfrm>
        </p:spPr>
        <p:txBody>
          <a:bodyPr>
            <a:normAutofit fontScale="70000" lnSpcReduction="20000"/>
          </a:bodyPr>
          <a:lstStyle/>
          <a:p>
            <a:pPr lvl="0"/>
            <a:r>
              <a:rPr lang="el-GR" kern="0" dirty="0">
                <a:solidFill>
                  <a:srgbClr val="000000"/>
                </a:solidFill>
              </a:rPr>
              <a:t>Όταν το ρεύμα του εξωτερικού πηνίου </a:t>
            </a:r>
            <a:r>
              <a:rPr lang="en-US" i="1" kern="0" dirty="0">
                <a:solidFill>
                  <a:srgbClr val="000000"/>
                </a:solidFill>
              </a:rPr>
              <a:t>I</a:t>
            </a:r>
            <a:r>
              <a:rPr lang="en-US" kern="0" baseline="-25000" dirty="0">
                <a:solidFill>
                  <a:srgbClr val="000000"/>
                </a:solidFill>
              </a:rPr>
              <a:t>1</a:t>
            </a:r>
            <a:r>
              <a:rPr lang="en-US" kern="0" dirty="0">
                <a:solidFill>
                  <a:srgbClr val="000000"/>
                </a:solidFill>
              </a:rPr>
              <a:t>  </a:t>
            </a:r>
            <a:r>
              <a:rPr lang="el-GR" kern="0" dirty="0">
                <a:solidFill>
                  <a:srgbClr val="000000"/>
                </a:solidFill>
              </a:rPr>
              <a:t>είναι ενεργό</a:t>
            </a:r>
            <a:r>
              <a:rPr lang="en-US" kern="0" dirty="0">
                <a:solidFill>
                  <a:srgbClr val="000000"/>
                </a:solidFill>
              </a:rPr>
              <a:t>, </a:t>
            </a:r>
            <a:r>
              <a:rPr lang="el-GR" kern="0" dirty="0">
                <a:solidFill>
                  <a:srgbClr val="000000"/>
                </a:solidFill>
              </a:rPr>
              <a:t>η εσωτερική μαγνητική ροή περνάει μέσα από το εξωτερικό πηνίο και κατά συνέπεια από το εσωτερικό πηνίο</a:t>
            </a:r>
            <a:r>
              <a:rPr lang="en-US" kern="0" dirty="0">
                <a:solidFill>
                  <a:srgbClr val="000000"/>
                </a:solidFill>
              </a:rPr>
              <a:t>.</a:t>
            </a:r>
          </a:p>
          <a:p>
            <a:pPr lvl="0"/>
            <a:r>
              <a:rPr lang="el-GR" kern="0" dirty="0">
                <a:solidFill>
                  <a:srgbClr val="000000"/>
                </a:solidFill>
              </a:rPr>
              <a:t>Η αυτεπαγωγή </a:t>
            </a:r>
            <a:r>
              <a:rPr lang="en-US" b="1" kern="0" dirty="0">
                <a:solidFill>
                  <a:srgbClr val="000000"/>
                </a:solidFill>
              </a:rPr>
              <a:t>B</a:t>
            </a:r>
            <a:r>
              <a:rPr lang="en-US" kern="0" baseline="-25000" dirty="0">
                <a:solidFill>
                  <a:srgbClr val="000000"/>
                </a:solidFill>
              </a:rPr>
              <a:t>12 </a:t>
            </a:r>
            <a:r>
              <a:rPr lang="el-GR" kern="0" dirty="0">
                <a:solidFill>
                  <a:srgbClr val="000000"/>
                </a:solidFill>
              </a:rPr>
              <a:t>περνάει μέσα από το πηνίο</a:t>
            </a:r>
            <a:r>
              <a:rPr lang="en-US" kern="0" dirty="0">
                <a:solidFill>
                  <a:srgbClr val="000000"/>
                </a:solidFill>
              </a:rPr>
              <a:t> 2 (</a:t>
            </a:r>
            <a:r>
              <a:rPr lang="el-GR" kern="0" dirty="0">
                <a:solidFill>
                  <a:srgbClr val="000000"/>
                </a:solidFill>
              </a:rPr>
              <a:t>και το πηνίο </a:t>
            </a:r>
            <a:r>
              <a:rPr lang="en-US" kern="0" dirty="0">
                <a:solidFill>
                  <a:srgbClr val="000000"/>
                </a:solidFill>
              </a:rPr>
              <a:t>1</a:t>
            </a:r>
            <a:r>
              <a:rPr lang="en-US" kern="0" dirty="0" smtClean="0">
                <a:solidFill>
                  <a:srgbClr val="000000"/>
                </a:solidFill>
              </a:rPr>
              <a:t>)</a:t>
            </a:r>
            <a:endParaRPr lang="en-US" kern="0" baseline="-25000" dirty="0">
              <a:solidFill>
                <a:srgbClr val="000000"/>
              </a:solidFill>
            </a:endParaRPr>
          </a:p>
          <a:p>
            <a:pPr lvl="0"/>
            <a:r>
              <a:rPr lang="el-GR" kern="0" dirty="0">
                <a:solidFill>
                  <a:srgbClr val="000000"/>
                </a:solidFill>
              </a:rPr>
              <a:t>Έστω πηνίο πολύ μεγάλου μήκους, οπότε η μαγνητική επαγωγή θα δίνεται από</a:t>
            </a:r>
            <a:r>
              <a:rPr lang="en-US" kern="0" dirty="0" smtClean="0">
                <a:solidFill>
                  <a:srgbClr val="000000"/>
                </a:solidFill>
              </a:rPr>
              <a:t>:</a:t>
            </a:r>
            <a:endParaRPr lang="el-GR" kern="0" dirty="0" smtClean="0">
              <a:solidFill>
                <a:srgbClr val="000000"/>
              </a:solidFill>
            </a:endParaRPr>
          </a:p>
          <a:p>
            <a:pPr lvl="0"/>
            <a:endParaRPr lang="el-GR" kern="0" dirty="0">
              <a:solidFill>
                <a:srgbClr val="000000"/>
              </a:solidFill>
            </a:endParaRPr>
          </a:p>
          <a:p>
            <a:pPr lvl="0"/>
            <a:endParaRPr lang="en-US" kern="0" dirty="0">
              <a:solidFill>
                <a:srgbClr val="000000"/>
              </a:solidFill>
            </a:endParaRPr>
          </a:p>
          <a:p>
            <a:pPr lvl="0"/>
            <a:r>
              <a:rPr lang="el-GR" kern="0" dirty="0">
                <a:solidFill>
                  <a:srgbClr val="000000"/>
                </a:solidFill>
              </a:rPr>
              <a:t>Η αμοιβαία πεπλεγμένη ροή θα είναι ανάμεσα στα πηνία 1 και 2 θα </a:t>
            </a:r>
            <a:r>
              <a:rPr lang="el-GR" kern="0" dirty="0" smtClean="0">
                <a:solidFill>
                  <a:srgbClr val="000000"/>
                </a:solidFill>
              </a:rPr>
              <a:t>είναι</a:t>
            </a:r>
          </a:p>
          <a:p>
            <a:pPr lvl="0"/>
            <a:endParaRPr lang="el-GR" kern="0" dirty="0">
              <a:solidFill>
                <a:srgbClr val="000000"/>
              </a:solidFill>
            </a:endParaRPr>
          </a:p>
          <a:p>
            <a:pPr lvl="0"/>
            <a:endParaRPr lang="el-GR" kern="0" dirty="0" smtClean="0">
              <a:solidFill>
                <a:srgbClr val="000000"/>
              </a:solidFill>
            </a:endParaRPr>
          </a:p>
          <a:p>
            <a:r>
              <a:rPr lang="en-US" kern="0" dirty="0">
                <a:solidFill>
                  <a:srgbClr val="000000"/>
                </a:solidFill>
              </a:rPr>
              <a:t>.. </a:t>
            </a:r>
            <a:r>
              <a:rPr lang="el-GR" kern="0" dirty="0">
                <a:solidFill>
                  <a:srgbClr val="000000"/>
                </a:solidFill>
              </a:rPr>
              <a:t>και η αμοιβαία αυτεπαγωγή θα είναι:</a:t>
            </a:r>
            <a:endParaRPr lang="en-US" kern="0" dirty="0">
              <a:solidFill>
                <a:srgbClr val="000000"/>
              </a:solidFill>
            </a:endParaRPr>
          </a:p>
          <a:p>
            <a:pPr lvl="0"/>
            <a:endParaRPr lang="en-US" kern="0" dirty="0">
              <a:solidFill>
                <a:srgbClr val="000000"/>
              </a:solidFill>
            </a:endParaRPr>
          </a:p>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217" name="Group 223"/>
          <p:cNvGrpSpPr>
            <a:grpSpLocks/>
          </p:cNvGrpSpPr>
          <p:nvPr/>
        </p:nvGrpSpPr>
        <p:grpSpPr bwMode="auto">
          <a:xfrm>
            <a:off x="0" y="1164590"/>
            <a:ext cx="8358093" cy="4233122"/>
            <a:chOff x="279" y="1056"/>
            <a:chExt cx="4983" cy="2857"/>
          </a:xfrm>
        </p:grpSpPr>
        <p:sp>
          <p:nvSpPr>
            <p:cNvPr id="218" name="Rectangle 208"/>
            <p:cNvSpPr>
              <a:spLocks noChangeArrowheads="1"/>
            </p:cNvSpPr>
            <p:nvPr/>
          </p:nvSpPr>
          <p:spPr bwMode="auto">
            <a:xfrm>
              <a:off x="2160" y="1056"/>
              <a:ext cx="310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219" name="Rectangle 209"/>
            <p:cNvSpPr>
              <a:spLocks noChangeArrowheads="1"/>
            </p:cNvSpPr>
            <p:nvPr/>
          </p:nvSpPr>
          <p:spPr bwMode="auto">
            <a:xfrm>
              <a:off x="2160" y="1584"/>
              <a:ext cx="110" cy="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dirty="0">
                <a:ln>
                  <a:noFill/>
                </a:ln>
                <a:solidFill>
                  <a:srgbClr val="000000"/>
                </a:solidFill>
                <a:effectLst/>
                <a:uLnTx/>
                <a:uFillTx/>
              </a:endParaRPr>
            </a:p>
          </p:txBody>
        </p:sp>
        <p:sp>
          <p:nvSpPr>
            <p:cNvPr id="220" name="Line 194"/>
            <p:cNvSpPr>
              <a:spLocks noChangeShapeType="1"/>
            </p:cNvSpPr>
            <p:nvPr/>
          </p:nvSpPr>
          <p:spPr bwMode="auto">
            <a:xfrm flipV="1">
              <a:off x="1422"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1" name="Line 187"/>
            <p:cNvSpPr>
              <a:spLocks noChangeShapeType="1"/>
            </p:cNvSpPr>
            <p:nvPr/>
          </p:nvSpPr>
          <p:spPr bwMode="auto">
            <a:xfrm flipV="1">
              <a:off x="714"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2" name="Line 2"/>
            <p:cNvSpPr>
              <a:spLocks noChangeShapeType="1"/>
            </p:cNvSpPr>
            <p:nvPr/>
          </p:nvSpPr>
          <p:spPr bwMode="auto">
            <a:xfrm flipV="1">
              <a:off x="765" y="1683"/>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3" name="Line 14"/>
            <p:cNvSpPr>
              <a:spLocks noChangeShapeType="1"/>
            </p:cNvSpPr>
            <p:nvPr/>
          </p:nvSpPr>
          <p:spPr bwMode="auto">
            <a:xfrm flipV="1">
              <a:off x="822" y="1674"/>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4" name="Line 3"/>
            <p:cNvSpPr>
              <a:spLocks noChangeShapeType="1"/>
            </p:cNvSpPr>
            <p:nvPr/>
          </p:nvSpPr>
          <p:spPr bwMode="auto">
            <a:xfrm flipV="1">
              <a:off x="876"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5" name="Line 13"/>
            <p:cNvSpPr>
              <a:spLocks noChangeShapeType="1"/>
            </p:cNvSpPr>
            <p:nvPr/>
          </p:nvSpPr>
          <p:spPr bwMode="auto">
            <a:xfrm flipV="1">
              <a:off x="927"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6" name="Line 4"/>
            <p:cNvSpPr>
              <a:spLocks noChangeShapeType="1"/>
            </p:cNvSpPr>
            <p:nvPr/>
          </p:nvSpPr>
          <p:spPr bwMode="auto">
            <a:xfrm flipV="1">
              <a:off x="98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7" name="Line 12"/>
            <p:cNvSpPr>
              <a:spLocks noChangeShapeType="1"/>
            </p:cNvSpPr>
            <p:nvPr/>
          </p:nvSpPr>
          <p:spPr bwMode="auto">
            <a:xfrm flipV="1">
              <a:off x="103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8" name="Line 5"/>
            <p:cNvSpPr>
              <a:spLocks noChangeShapeType="1"/>
            </p:cNvSpPr>
            <p:nvPr/>
          </p:nvSpPr>
          <p:spPr bwMode="auto">
            <a:xfrm flipV="1">
              <a:off x="109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9" name="Line 10"/>
            <p:cNvSpPr>
              <a:spLocks noChangeShapeType="1"/>
            </p:cNvSpPr>
            <p:nvPr/>
          </p:nvSpPr>
          <p:spPr bwMode="auto">
            <a:xfrm flipV="1">
              <a:off x="115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0" name="Line 6"/>
            <p:cNvSpPr>
              <a:spLocks noChangeShapeType="1"/>
            </p:cNvSpPr>
            <p:nvPr/>
          </p:nvSpPr>
          <p:spPr bwMode="auto">
            <a:xfrm flipV="1">
              <a:off x="121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1" name="Line 11"/>
            <p:cNvSpPr>
              <a:spLocks noChangeShapeType="1"/>
            </p:cNvSpPr>
            <p:nvPr/>
          </p:nvSpPr>
          <p:spPr bwMode="auto">
            <a:xfrm flipV="1">
              <a:off x="127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2" name="Line 7"/>
            <p:cNvSpPr>
              <a:spLocks noChangeShapeType="1"/>
            </p:cNvSpPr>
            <p:nvPr/>
          </p:nvSpPr>
          <p:spPr bwMode="auto">
            <a:xfrm flipV="1">
              <a:off x="1332" y="1689"/>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3" name="Line 8"/>
            <p:cNvSpPr>
              <a:spLocks noChangeShapeType="1"/>
            </p:cNvSpPr>
            <p:nvPr/>
          </p:nvSpPr>
          <p:spPr bwMode="auto">
            <a:xfrm flipV="1">
              <a:off x="137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4" name="Rectangle 58"/>
            <p:cNvSpPr>
              <a:spLocks noChangeArrowheads="1"/>
            </p:cNvSpPr>
            <p:nvPr/>
          </p:nvSpPr>
          <p:spPr bwMode="auto">
            <a:xfrm>
              <a:off x="1425" y="2361"/>
              <a:ext cx="2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I</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235" name="Rectangle 60"/>
            <p:cNvSpPr>
              <a:spLocks noChangeArrowheads="1"/>
            </p:cNvSpPr>
            <p:nvPr/>
          </p:nvSpPr>
          <p:spPr bwMode="auto">
            <a:xfrm>
              <a:off x="912" y="1180"/>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rPr>
                <a:t>B</a:t>
              </a:r>
              <a:r>
                <a:rPr kumimoji="0" lang="en-US" sz="2000" b="0" i="0" u="none" strike="noStrike" kern="0" cap="none" spc="0" normalizeH="0" baseline="-25000" noProof="0" dirty="0">
                  <a:ln>
                    <a:noFill/>
                  </a:ln>
                  <a:solidFill>
                    <a:srgbClr val="000000"/>
                  </a:solidFill>
                  <a:effectLst/>
                  <a:uLnTx/>
                  <a:uFillTx/>
                </a:rPr>
                <a:t>12</a:t>
              </a:r>
              <a:endParaRPr kumimoji="0" lang="en-US" sz="2000" b="1" i="0" u="none" strike="noStrike" kern="0" cap="none" spc="0" normalizeH="0" baseline="0" noProof="0" dirty="0">
                <a:ln>
                  <a:noFill/>
                </a:ln>
                <a:solidFill>
                  <a:srgbClr val="000000"/>
                </a:solidFill>
                <a:effectLst/>
                <a:uLnTx/>
                <a:uFillTx/>
              </a:endParaRPr>
            </a:p>
          </p:txBody>
        </p:sp>
        <p:grpSp>
          <p:nvGrpSpPr>
            <p:cNvPr id="236" name="Group 156"/>
            <p:cNvGrpSpPr>
              <a:grpSpLocks/>
            </p:cNvGrpSpPr>
            <p:nvPr/>
          </p:nvGrpSpPr>
          <p:grpSpPr bwMode="auto">
            <a:xfrm>
              <a:off x="279" y="2016"/>
              <a:ext cx="1593" cy="1374"/>
              <a:chOff x="273" y="2016"/>
              <a:chExt cx="1593" cy="1374"/>
            </a:xfrm>
          </p:grpSpPr>
          <p:sp>
            <p:nvSpPr>
              <p:cNvPr id="336" name="Rectangle 157"/>
              <p:cNvSpPr>
                <a:spLocks noChangeArrowheads="1"/>
              </p:cNvSpPr>
              <p:nvPr/>
            </p:nvSpPr>
            <p:spPr bwMode="auto">
              <a:xfrm>
                <a:off x="273" y="2352"/>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1</a:t>
                </a:r>
                <a:r>
                  <a:rPr kumimoji="0" lang="en-US" sz="2000" b="0" i="1" u="none" strike="noStrike" kern="0" cap="none" spc="0" normalizeH="0" baseline="0" noProof="0" dirty="0">
                    <a:ln>
                      <a:noFill/>
                    </a:ln>
                    <a:solidFill>
                      <a:srgbClr val="000000"/>
                    </a:solidFill>
                    <a:effectLst/>
                    <a:uLnTx/>
                    <a:uFillTx/>
                  </a:rPr>
                  <a:t> </a:t>
                </a:r>
              </a:p>
            </p:txBody>
          </p:sp>
          <p:grpSp>
            <p:nvGrpSpPr>
              <p:cNvPr id="337" name="Group 158"/>
              <p:cNvGrpSpPr>
                <a:grpSpLocks/>
              </p:cNvGrpSpPr>
              <p:nvPr/>
            </p:nvGrpSpPr>
            <p:grpSpPr bwMode="auto">
              <a:xfrm>
                <a:off x="524" y="2016"/>
                <a:ext cx="1342" cy="1374"/>
                <a:chOff x="524" y="2016"/>
                <a:chExt cx="1342" cy="1374"/>
              </a:xfrm>
            </p:grpSpPr>
            <p:grpSp>
              <p:nvGrpSpPr>
                <p:cNvPr id="341" name="Group 159"/>
                <p:cNvGrpSpPr>
                  <a:grpSpLocks/>
                </p:cNvGrpSpPr>
                <p:nvPr/>
              </p:nvGrpSpPr>
              <p:grpSpPr bwMode="auto">
                <a:xfrm>
                  <a:off x="672" y="2016"/>
                  <a:ext cx="771" cy="1074"/>
                  <a:chOff x="672" y="2016"/>
                  <a:chExt cx="771" cy="1074"/>
                </a:xfrm>
              </p:grpSpPr>
              <p:sp>
                <p:nvSpPr>
                  <p:cNvPr id="358" name="Oval 160"/>
                  <p:cNvSpPr>
                    <a:spLocks noChangeArrowheads="1"/>
                  </p:cNvSpPr>
                  <p:nvPr/>
                </p:nvSpPr>
                <p:spPr bwMode="auto">
                  <a:xfrm>
                    <a:off x="67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9" name="Oval 161"/>
                  <p:cNvSpPr>
                    <a:spLocks noChangeArrowheads="1"/>
                  </p:cNvSpPr>
                  <p:nvPr/>
                </p:nvSpPr>
                <p:spPr bwMode="auto">
                  <a:xfrm>
                    <a:off x="67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0" name="Oval 162"/>
                  <p:cNvSpPr>
                    <a:spLocks noChangeArrowheads="1"/>
                  </p:cNvSpPr>
                  <p:nvPr/>
                </p:nvSpPr>
                <p:spPr bwMode="auto">
                  <a:xfrm>
                    <a:off x="67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1" name="Oval 163"/>
                  <p:cNvSpPr>
                    <a:spLocks noChangeArrowheads="1"/>
                  </p:cNvSpPr>
                  <p:nvPr/>
                </p:nvSpPr>
                <p:spPr bwMode="auto">
                  <a:xfrm>
                    <a:off x="67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2" name="Oval 164"/>
                  <p:cNvSpPr>
                    <a:spLocks noChangeArrowheads="1"/>
                  </p:cNvSpPr>
                  <p:nvPr/>
                </p:nvSpPr>
                <p:spPr bwMode="auto">
                  <a:xfrm>
                    <a:off x="67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3" name="Oval 165"/>
                  <p:cNvSpPr>
                    <a:spLocks noChangeArrowheads="1"/>
                  </p:cNvSpPr>
                  <p:nvPr/>
                </p:nvSpPr>
                <p:spPr bwMode="auto">
                  <a:xfrm>
                    <a:off x="67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2" name="Rectangle 166"/>
                <p:cNvSpPr>
                  <a:spLocks noChangeArrowheads="1"/>
                </p:cNvSpPr>
                <p:nvPr/>
              </p:nvSpPr>
              <p:spPr bwMode="auto">
                <a:xfrm>
                  <a:off x="524"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S</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343" name="Line 167"/>
                <p:cNvSpPr>
                  <a:spLocks noChangeShapeType="1"/>
                </p:cNvSpPr>
                <p:nvPr/>
              </p:nvSpPr>
              <p:spPr bwMode="auto">
                <a:xfrm>
                  <a:off x="1536" y="2088"/>
                  <a:ext cx="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4" name="Line 168"/>
                <p:cNvSpPr>
                  <a:spLocks noChangeShapeType="1"/>
                </p:cNvSpPr>
                <p:nvPr/>
              </p:nvSpPr>
              <p:spPr bwMode="auto">
                <a:xfrm>
                  <a:off x="1536" y="3021"/>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5" name="Rectangle 169"/>
                <p:cNvSpPr>
                  <a:spLocks noChangeArrowheads="1"/>
                </p:cNvSpPr>
                <p:nvPr/>
              </p:nvSpPr>
              <p:spPr bwMode="auto">
                <a:xfrm>
                  <a:off x="1632" y="2434"/>
                  <a:ext cx="19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d</a:t>
                  </a:r>
                </a:p>
              </p:txBody>
            </p:sp>
            <p:sp>
              <p:nvSpPr>
                <p:cNvPr id="346" name="Line 170"/>
                <p:cNvSpPr>
                  <a:spLocks noChangeShapeType="1"/>
                </p:cNvSpPr>
                <p:nvPr/>
              </p:nvSpPr>
              <p:spPr bwMode="auto">
                <a:xfrm flipV="1">
                  <a:off x="1731" y="20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7" name="Line 171"/>
                <p:cNvSpPr>
                  <a:spLocks noChangeShapeType="1"/>
                </p:cNvSpPr>
                <p:nvPr/>
              </p:nvSpPr>
              <p:spPr bwMode="auto">
                <a:xfrm>
                  <a:off x="1731" y="26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nvGrpSpPr>
                <p:cNvPr id="348" name="Group 172"/>
                <p:cNvGrpSpPr>
                  <a:grpSpLocks/>
                </p:cNvGrpSpPr>
                <p:nvPr/>
              </p:nvGrpSpPr>
              <p:grpSpPr bwMode="auto">
                <a:xfrm>
                  <a:off x="837" y="2046"/>
                  <a:ext cx="461" cy="1010"/>
                  <a:chOff x="837" y="2046"/>
                  <a:chExt cx="461" cy="1010"/>
                </a:xfrm>
              </p:grpSpPr>
              <p:sp>
                <p:nvSpPr>
                  <p:cNvPr id="352" name="Oval 173"/>
                  <p:cNvSpPr>
                    <a:spLocks noChangeArrowheads="1"/>
                  </p:cNvSpPr>
                  <p:nvPr/>
                </p:nvSpPr>
                <p:spPr bwMode="auto">
                  <a:xfrm>
                    <a:off x="839" y="2046"/>
                    <a:ext cx="459" cy="9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3" name="Oval 174"/>
                  <p:cNvSpPr>
                    <a:spLocks noChangeArrowheads="1"/>
                  </p:cNvSpPr>
                  <p:nvPr/>
                </p:nvSpPr>
                <p:spPr bwMode="auto">
                  <a:xfrm>
                    <a:off x="839" y="2238"/>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4" name="Oval 175"/>
                  <p:cNvSpPr>
                    <a:spLocks noChangeArrowheads="1"/>
                  </p:cNvSpPr>
                  <p:nvPr/>
                </p:nvSpPr>
                <p:spPr bwMode="auto">
                  <a:xfrm>
                    <a:off x="839" y="2424"/>
                    <a:ext cx="459" cy="8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5" name="Oval 176"/>
                  <p:cNvSpPr>
                    <a:spLocks noChangeArrowheads="1"/>
                  </p:cNvSpPr>
                  <p:nvPr/>
                </p:nvSpPr>
                <p:spPr bwMode="auto">
                  <a:xfrm>
                    <a:off x="839" y="2607"/>
                    <a:ext cx="459" cy="87"/>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6" name="Oval 177"/>
                  <p:cNvSpPr>
                    <a:spLocks noChangeArrowheads="1"/>
                  </p:cNvSpPr>
                  <p:nvPr/>
                </p:nvSpPr>
                <p:spPr bwMode="auto">
                  <a:xfrm>
                    <a:off x="839" y="2793"/>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7" name="Oval 178"/>
                  <p:cNvSpPr>
                    <a:spLocks noChangeArrowheads="1"/>
                  </p:cNvSpPr>
                  <p:nvPr/>
                </p:nvSpPr>
                <p:spPr bwMode="auto">
                  <a:xfrm>
                    <a:off x="837" y="2976"/>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9" name="Rectangle 179"/>
                <p:cNvSpPr>
                  <a:spLocks noChangeArrowheads="1"/>
                </p:cNvSpPr>
                <p:nvPr/>
              </p:nvSpPr>
              <p:spPr bwMode="auto">
                <a:xfrm>
                  <a:off x="1392"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rPr>
                    <a:t>S</a:t>
                  </a:r>
                  <a:r>
                    <a:rPr kumimoji="0" lang="en-US" sz="2000" b="0" i="0" u="none" strike="noStrike" kern="0" cap="none" spc="0" normalizeH="0" baseline="-25000" noProof="0">
                      <a:ln>
                        <a:noFill/>
                      </a:ln>
                      <a:solidFill>
                        <a:srgbClr val="000000"/>
                      </a:solidFill>
                      <a:effectLst/>
                      <a:uLnTx/>
                      <a:uFillTx/>
                    </a:rPr>
                    <a:t>2</a:t>
                  </a:r>
                  <a:endParaRPr kumimoji="0" lang="en-US" sz="2000" b="0" i="1" u="none" strike="noStrike" kern="0" cap="none" spc="0" normalizeH="0" baseline="0" noProof="0">
                    <a:ln>
                      <a:noFill/>
                    </a:ln>
                    <a:solidFill>
                      <a:srgbClr val="000000"/>
                    </a:solidFill>
                    <a:effectLst/>
                    <a:uLnTx/>
                    <a:uFillTx/>
                  </a:endParaRPr>
                </a:p>
              </p:txBody>
            </p:sp>
            <p:sp>
              <p:nvSpPr>
                <p:cNvPr id="350" name="Line 180"/>
                <p:cNvSpPr>
                  <a:spLocks noChangeShapeType="1"/>
                </p:cNvSpPr>
                <p:nvPr/>
              </p:nvSpPr>
              <p:spPr bwMode="auto">
                <a:xfrm flipV="1">
                  <a:off x="672" y="3024"/>
                  <a:ext cx="96" cy="144"/>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1" name="Line 181"/>
                <p:cNvSpPr>
                  <a:spLocks noChangeShapeType="1"/>
                </p:cNvSpPr>
                <p:nvPr/>
              </p:nvSpPr>
              <p:spPr bwMode="auto">
                <a:xfrm flipH="1" flipV="1">
                  <a:off x="1112" y="2999"/>
                  <a:ext cx="280" cy="169"/>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38" name="Rectangle 182"/>
              <p:cNvSpPr>
                <a:spLocks noChangeArrowheads="1"/>
              </p:cNvSpPr>
              <p:nvPr/>
            </p:nvSpPr>
            <p:spPr bwMode="auto">
              <a:xfrm>
                <a:off x="273" y="2640"/>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2</a:t>
                </a:r>
                <a:r>
                  <a:rPr kumimoji="0" lang="en-US" sz="2000" b="0" i="1" u="none" strike="noStrike" kern="0" cap="none" spc="0" normalizeH="0" baseline="0" noProof="0" dirty="0">
                    <a:ln>
                      <a:noFill/>
                    </a:ln>
                    <a:solidFill>
                      <a:srgbClr val="000000"/>
                    </a:solidFill>
                    <a:effectLst/>
                    <a:uLnTx/>
                    <a:uFillTx/>
                  </a:rPr>
                  <a:t> </a:t>
                </a:r>
              </a:p>
            </p:txBody>
          </p:sp>
          <p:sp>
            <p:nvSpPr>
              <p:cNvPr id="339" name="Line 183"/>
              <p:cNvSpPr>
                <a:spLocks noChangeShapeType="1"/>
              </p:cNvSpPr>
              <p:nvPr/>
            </p:nvSpPr>
            <p:spPr bwMode="auto">
              <a:xfrm>
                <a:off x="480" y="2754"/>
                <a:ext cx="336"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0" name="Line 184"/>
              <p:cNvSpPr>
                <a:spLocks noChangeShapeType="1"/>
              </p:cNvSpPr>
              <p:nvPr/>
            </p:nvSpPr>
            <p:spPr bwMode="auto">
              <a:xfrm>
                <a:off x="494" y="2473"/>
                <a:ext cx="147"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237" name="Line 22"/>
            <p:cNvSpPr>
              <a:spLocks noChangeShapeType="1"/>
            </p:cNvSpPr>
            <p:nvPr/>
          </p:nvSpPr>
          <p:spPr bwMode="auto">
            <a:xfrm flipV="1">
              <a:off x="118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8" name="Line 23"/>
            <p:cNvSpPr>
              <a:spLocks noChangeShapeType="1"/>
            </p:cNvSpPr>
            <p:nvPr/>
          </p:nvSpPr>
          <p:spPr bwMode="auto">
            <a:xfrm flipV="1">
              <a:off x="118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9" name="Line 24"/>
            <p:cNvSpPr>
              <a:spLocks noChangeShapeType="1"/>
            </p:cNvSpPr>
            <p:nvPr/>
          </p:nvSpPr>
          <p:spPr bwMode="auto">
            <a:xfrm flipV="1">
              <a:off x="118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0" name="Line 25"/>
            <p:cNvSpPr>
              <a:spLocks noChangeShapeType="1"/>
            </p:cNvSpPr>
            <p:nvPr/>
          </p:nvSpPr>
          <p:spPr bwMode="auto">
            <a:xfrm flipV="1">
              <a:off x="119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1" name="Line 26"/>
            <p:cNvSpPr>
              <a:spLocks noChangeShapeType="1"/>
            </p:cNvSpPr>
            <p:nvPr/>
          </p:nvSpPr>
          <p:spPr bwMode="auto">
            <a:xfrm flipV="1">
              <a:off x="119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2" name="Line 27"/>
            <p:cNvSpPr>
              <a:spLocks noChangeShapeType="1"/>
            </p:cNvSpPr>
            <p:nvPr/>
          </p:nvSpPr>
          <p:spPr bwMode="auto">
            <a:xfrm flipV="1">
              <a:off x="119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3" name="Line 28"/>
            <p:cNvSpPr>
              <a:spLocks noChangeShapeType="1"/>
            </p:cNvSpPr>
            <p:nvPr/>
          </p:nvSpPr>
          <p:spPr bwMode="auto">
            <a:xfrm>
              <a:off x="822" y="1980"/>
              <a:ext cx="0"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4" name="Line 29"/>
            <p:cNvSpPr>
              <a:spLocks noChangeShapeType="1"/>
            </p:cNvSpPr>
            <p:nvPr/>
          </p:nvSpPr>
          <p:spPr bwMode="auto">
            <a:xfrm>
              <a:off x="822" y="217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5" name="Line 30"/>
            <p:cNvSpPr>
              <a:spLocks noChangeShapeType="1"/>
            </p:cNvSpPr>
            <p:nvPr/>
          </p:nvSpPr>
          <p:spPr bwMode="auto">
            <a:xfrm>
              <a:off x="82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6" name="Line 31"/>
            <p:cNvSpPr>
              <a:spLocks noChangeShapeType="1"/>
            </p:cNvSpPr>
            <p:nvPr/>
          </p:nvSpPr>
          <p:spPr bwMode="auto">
            <a:xfrm>
              <a:off x="82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7" name="Line 32"/>
            <p:cNvSpPr>
              <a:spLocks noChangeShapeType="1"/>
            </p:cNvSpPr>
            <p:nvPr/>
          </p:nvSpPr>
          <p:spPr bwMode="auto">
            <a:xfrm>
              <a:off x="822"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8" name="Line 33"/>
            <p:cNvSpPr>
              <a:spLocks noChangeShapeType="1"/>
            </p:cNvSpPr>
            <p:nvPr/>
          </p:nvSpPr>
          <p:spPr bwMode="auto">
            <a:xfrm>
              <a:off x="822" y="291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9" name="Line 34"/>
            <p:cNvSpPr>
              <a:spLocks noChangeShapeType="1"/>
            </p:cNvSpPr>
            <p:nvPr/>
          </p:nvSpPr>
          <p:spPr bwMode="auto">
            <a:xfrm>
              <a:off x="927"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0" name="Line 35"/>
            <p:cNvSpPr>
              <a:spLocks noChangeShapeType="1"/>
            </p:cNvSpPr>
            <p:nvPr/>
          </p:nvSpPr>
          <p:spPr bwMode="auto">
            <a:xfrm>
              <a:off x="927" y="219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1" name="Line 36"/>
            <p:cNvSpPr>
              <a:spLocks noChangeShapeType="1"/>
            </p:cNvSpPr>
            <p:nvPr/>
          </p:nvSpPr>
          <p:spPr bwMode="auto">
            <a:xfrm>
              <a:off x="927" y="240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2" name="Line 37"/>
            <p:cNvSpPr>
              <a:spLocks noChangeShapeType="1"/>
            </p:cNvSpPr>
            <p:nvPr/>
          </p:nvSpPr>
          <p:spPr bwMode="auto">
            <a:xfrm>
              <a:off x="927" y="2580"/>
              <a:ext cx="1" cy="12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3" name="Line 38"/>
            <p:cNvSpPr>
              <a:spLocks noChangeShapeType="1"/>
            </p:cNvSpPr>
            <p:nvPr/>
          </p:nvSpPr>
          <p:spPr bwMode="auto">
            <a:xfrm>
              <a:off x="927" y="276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4" name="Line 39"/>
            <p:cNvSpPr>
              <a:spLocks noChangeShapeType="1"/>
            </p:cNvSpPr>
            <p:nvPr/>
          </p:nvSpPr>
          <p:spPr bwMode="auto">
            <a:xfrm>
              <a:off x="927" y="2935"/>
              <a:ext cx="0"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5" name="Line 40"/>
            <p:cNvSpPr>
              <a:spLocks noChangeShapeType="1"/>
            </p:cNvSpPr>
            <p:nvPr/>
          </p:nvSpPr>
          <p:spPr bwMode="auto">
            <a:xfrm>
              <a:off x="1038" y="1977"/>
              <a:ext cx="0" cy="14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6" name="Line 41"/>
            <p:cNvSpPr>
              <a:spLocks noChangeShapeType="1"/>
            </p:cNvSpPr>
            <p:nvPr/>
          </p:nvSpPr>
          <p:spPr bwMode="auto">
            <a:xfrm>
              <a:off x="1038" y="219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7" name="Line 42"/>
            <p:cNvSpPr>
              <a:spLocks noChangeShapeType="1"/>
            </p:cNvSpPr>
            <p:nvPr/>
          </p:nvSpPr>
          <p:spPr bwMode="auto">
            <a:xfrm>
              <a:off x="103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8" name="Line 43"/>
            <p:cNvSpPr>
              <a:spLocks noChangeShapeType="1"/>
            </p:cNvSpPr>
            <p:nvPr/>
          </p:nvSpPr>
          <p:spPr bwMode="auto">
            <a:xfrm>
              <a:off x="1038"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9" name="Line 44"/>
            <p:cNvSpPr>
              <a:spLocks noChangeShapeType="1"/>
            </p:cNvSpPr>
            <p:nvPr/>
          </p:nvSpPr>
          <p:spPr bwMode="auto">
            <a:xfrm>
              <a:off x="1038" y="275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0" name="Line 46"/>
            <p:cNvSpPr>
              <a:spLocks noChangeShapeType="1"/>
            </p:cNvSpPr>
            <p:nvPr/>
          </p:nvSpPr>
          <p:spPr bwMode="auto">
            <a:xfrm flipH="1">
              <a:off x="1275" y="1986"/>
              <a:ext cx="3"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1" name="Line 47"/>
            <p:cNvSpPr>
              <a:spLocks noChangeShapeType="1"/>
            </p:cNvSpPr>
            <p:nvPr/>
          </p:nvSpPr>
          <p:spPr bwMode="auto">
            <a:xfrm>
              <a:off x="1278"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2" name="Line 48"/>
            <p:cNvSpPr>
              <a:spLocks noChangeShapeType="1"/>
            </p:cNvSpPr>
            <p:nvPr/>
          </p:nvSpPr>
          <p:spPr bwMode="auto">
            <a:xfrm>
              <a:off x="1278"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3" name="Line 49"/>
            <p:cNvSpPr>
              <a:spLocks noChangeShapeType="1"/>
            </p:cNvSpPr>
            <p:nvPr/>
          </p:nvSpPr>
          <p:spPr bwMode="auto">
            <a:xfrm>
              <a:off x="1278" y="254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4" name="Line 50"/>
            <p:cNvSpPr>
              <a:spLocks noChangeShapeType="1"/>
            </p:cNvSpPr>
            <p:nvPr/>
          </p:nvSpPr>
          <p:spPr bwMode="auto">
            <a:xfrm>
              <a:off x="1278"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5" name="Line 51"/>
            <p:cNvSpPr>
              <a:spLocks noChangeShapeType="1"/>
            </p:cNvSpPr>
            <p:nvPr/>
          </p:nvSpPr>
          <p:spPr bwMode="auto">
            <a:xfrm>
              <a:off x="1278" y="291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6" name="Line 52"/>
            <p:cNvSpPr>
              <a:spLocks noChangeShapeType="1"/>
            </p:cNvSpPr>
            <p:nvPr/>
          </p:nvSpPr>
          <p:spPr bwMode="auto">
            <a:xfrm>
              <a:off x="1158"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7" name="Line 53"/>
            <p:cNvSpPr>
              <a:spLocks noChangeShapeType="1"/>
            </p:cNvSpPr>
            <p:nvPr/>
          </p:nvSpPr>
          <p:spPr bwMode="auto">
            <a:xfrm>
              <a:off x="1158" y="221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8" name="Line 54"/>
            <p:cNvSpPr>
              <a:spLocks noChangeShapeType="1"/>
            </p:cNvSpPr>
            <p:nvPr/>
          </p:nvSpPr>
          <p:spPr bwMode="auto">
            <a:xfrm>
              <a:off x="1158" y="240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9" name="Line 55"/>
            <p:cNvSpPr>
              <a:spLocks noChangeShapeType="1"/>
            </p:cNvSpPr>
            <p:nvPr/>
          </p:nvSpPr>
          <p:spPr bwMode="auto">
            <a:xfrm>
              <a:off x="1158"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0" name="Line 56"/>
            <p:cNvSpPr>
              <a:spLocks noChangeShapeType="1"/>
            </p:cNvSpPr>
            <p:nvPr/>
          </p:nvSpPr>
          <p:spPr bwMode="auto">
            <a:xfrm>
              <a:off x="1158" y="276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1" name="Line 57"/>
            <p:cNvSpPr>
              <a:spLocks noChangeShapeType="1"/>
            </p:cNvSpPr>
            <p:nvPr/>
          </p:nvSpPr>
          <p:spPr bwMode="auto">
            <a:xfrm>
              <a:off x="1158" y="293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2" name="Line 114"/>
            <p:cNvSpPr>
              <a:spLocks noChangeShapeType="1"/>
            </p:cNvSpPr>
            <p:nvPr/>
          </p:nvSpPr>
          <p:spPr bwMode="auto">
            <a:xfrm>
              <a:off x="137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3" name="Line 115"/>
            <p:cNvSpPr>
              <a:spLocks noChangeShapeType="1"/>
            </p:cNvSpPr>
            <p:nvPr/>
          </p:nvSpPr>
          <p:spPr bwMode="auto">
            <a:xfrm>
              <a:off x="1374" y="2202"/>
              <a:ext cx="4"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4" name="Line 116"/>
            <p:cNvSpPr>
              <a:spLocks noChangeShapeType="1"/>
            </p:cNvSpPr>
            <p:nvPr/>
          </p:nvSpPr>
          <p:spPr bwMode="auto">
            <a:xfrm>
              <a:off x="1374"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5" name="Line 117"/>
            <p:cNvSpPr>
              <a:spLocks noChangeShapeType="1"/>
            </p:cNvSpPr>
            <p:nvPr/>
          </p:nvSpPr>
          <p:spPr bwMode="auto">
            <a:xfrm>
              <a:off x="1374"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6" name="Line 118"/>
            <p:cNvSpPr>
              <a:spLocks noChangeShapeType="1"/>
            </p:cNvSpPr>
            <p:nvPr/>
          </p:nvSpPr>
          <p:spPr bwMode="auto">
            <a:xfrm>
              <a:off x="1374"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7" name="Line 119"/>
            <p:cNvSpPr>
              <a:spLocks noChangeShapeType="1"/>
            </p:cNvSpPr>
            <p:nvPr/>
          </p:nvSpPr>
          <p:spPr bwMode="auto">
            <a:xfrm>
              <a:off x="1374" y="293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8" name="Line 120"/>
            <p:cNvSpPr>
              <a:spLocks noChangeShapeType="1"/>
            </p:cNvSpPr>
            <p:nvPr/>
          </p:nvSpPr>
          <p:spPr bwMode="auto">
            <a:xfrm>
              <a:off x="121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9" name="Line 121"/>
            <p:cNvSpPr>
              <a:spLocks noChangeShapeType="1"/>
            </p:cNvSpPr>
            <p:nvPr/>
          </p:nvSpPr>
          <p:spPr bwMode="auto">
            <a:xfrm>
              <a:off x="1218" y="2208"/>
              <a:ext cx="0"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0" name="Line 122"/>
            <p:cNvSpPr>
              <a:spLocks noChangeShapeType="1"/>
            </p:cNvSpPr>
            <p:nvPr/>
          </p:nvSpPr>
          <p:spPr bwMode="auto">
            <a:xfrm>
              <a:off x="121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1" name="Line 123"/>
            <p:cNvSpPr>
              <a:spLocks noChangeShapeType="1"/>
            </p:cNvSpPr>
            <p:nvPr/>
          </p:nvSpPr>
          <p:spPr bwMode="auto">
            <a:xfrm>
              <a:off x="1218"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2" name="Line 124"/>
            <p:cNvSpPr>
              <a:spLocks noChangeShapeType="1"/>
            </p:cNvSpPr>
            <p:nvPr/>
          </p:nvSpPr>
          <p:spPr bwMode="auto">
            <a:xfrm>
              <a:off x="1218"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3" name="Line 125"/>
            <p:cNvSpPr>
              <a:spLocks noChangeShapeType="1"/>
            </p:cNvSpPr>
            <p:nvPr/>
          </p:nvSpPr>
          <p:spPr bwMode="auto">
            <a:xfrm>
              <a:off x="121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4" name="Line 126"/>
            <p:cNvSpPr>
              <a:spLocks noChangeShapeType="1"/>
            </p:cNvSpPr>
            <p:nvPr/>
          </p:nvSpPr>
          <p:spPr bwMode="auto">
            <a:xfrm>
              <a:off x="1332" y="1989"/>
              <a:ext cx="0" cy="11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5" name="Line 127"/>
            <p:cNvSpPr>
              <a:spLocks noChangeShapeType="1"/>
            </p:cNvSpPr>
            <p:nvPr/>
          </p:nvSpPr>
          <p:spPr bwMode="auto">
            <a:xfrm>
              <a:off x="1332" y="220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6" name="Line 128"/>
            <p:cNvSpPr>
              <a:spLocks noChangeShapeType="1"/>
            </p:cNvSpPr>
            <p:nvPr/>
          </p:nvSpPr>
          <p:spPr bwMode="auto">
            <a:xfrm>
              <a:off x="133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7" name="Line 129"/>
            <p:cNvSpPr>
              <a:spLocks noChangeShapeType="1"/>
            </p:cNvSpPr>
            <p:nvPr/>
          </p:nvSpPr>
          <p:spPr bwMode="auto">
            <a:xfrm>
              <a:off x="133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8" name="Line 130"/>
            <p:cNvSpPr>
              <a:spLocks noChangeShapeType="1"/>
            </p:cNvSpPr>
            <p:nvPr/>
          </p:nvSpPr>
          <p:spPr bwMode="auto">
            <a:xfrm>
              <a:off x="1332" y="273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9" name="Line 131"/>
            <p:cNvSpPr>
              <a:spLocks noChangeShapeType="1"/>
            </p:cNvSpPr>
            <p:nvPr/>
          </p:nvSpPr>
          <p:spPr bwMode="auto">
            <a:xfrm>
              <a:off x="1332" y="292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0" name="Line 132"/>
            <p:cNvSpPr>
              <a:spLocks noChangeShapeType="1"/>
            </p:cNvSpPr>
            <p:nvPr/>
          </p:nvSpPr>
          <p:spPr bwMode="auto">
            <a:xfrm>
              <a:off x="109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1" name="Line 133"/>
            <p:cNvSpPr>
              <a:spLocks noChangeShapeType="1"/>
            </p:cNvSpPr>
            <p:nvPr/>
          </p:nvSpPr>
          <p:spPr bwMode="auto">
            <a:xfrm>
              <a:off x="1098" y="220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2" name="Line 134"/>
            <p:cNvSpPr>
              <a:spLocks noChangeShapeType="1"/>
            </p:cNvSpPr>
            <p:nvPr/>
          </p:nvSpPr>
          <p:spPr bwMode="auto">
            <a:xfrm>
              <a:off x="1098" y="2367"/>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3" name="Line 135"/>
            <p:cNvSpPr>
              <a:spLocks noChangeShapeType="1"/>
            </p:cNvSpPr>
            <p:nvPr/>
          </p:nvSpPr>
          <p:spPr bwMode="auto">
            <a:xfrm>
              <a:off x="1098" y="2553"/>
              <a:ext cx="0" cy="12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4" name="Line 136"/>
            <p:cNvSpPr>
              <a:spLocks noChangeShapeType="1"/>
            </p:cNvSpPr>
            <p:nvPr/>
          </p:nvSpPr>
          <p:spPr bwMode="auto">
            <a:xfrm flipH="1">
              <a:off x="1098" y="2747"/>
              <a:ext cx="3" cy="140"/>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5" name="Line 137"/>
            <p:cNvSpPr>
              <a:spLocks noChangeShapeType="1"/>
            </p:cNvSpPr>
            <p:nvPr/>
          </p:nvSpPr>
          <p:spPr bwMode="auto">
            <a:xfrm>
              <a:off x="1098" y="2916"/>
              <a:ext cx="0" cy="12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6" name="Line 138"/>
            <p:cNvSpPr>
              <a:spLocks noChangeShapeType="1"/>
            </p:cNvSpPr>
            <p:nvPr/>
          </p:nvSpPr>
          <p:spPr bwMode="auto">
            <a:xfrm>
              <a:off x="98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7" name="Line 139"/>
            <p:cNvSpPr>
              <a:spLocks noChangeShapeType="1"/>
            </p:cNvSpPr>
            <p:nvPr/>
          </p:nvSpPr>
          <p:spPr bwMode="auto">
            <a:xfrm>
              <a:off x="984"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8" name="Line 140"/>
            <p:cNvSpPr>
              <a:spLocks noChangeShapeType="1"/>
            </p:cNvSpPr>
            <p:nvPr/>
          </p:nvSpPr>
          <p:spPr bwMode="auto">
            <a:xfrm>
              <a:off x="984" y="2361"/>
              <a:ext cx="0" cy="125"/>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9" name="Line 141"/>
            <p:cNvSpPr>
              <a:spLocks noChangeShapeType="1"/>
            </p:cNvSpPr>
            <p:nvPr/>
          </p:nvSpPr>
          <p:spPr bwMode="auto">
            <a:xfrm>
              <a:off x="984" y="2547"/>
              <a:ext cx="0" cy="12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0" name="Line 142"/>
            <p:cNvSpPr>
              <a:spLocks noChangeShapeType="1"/>
            </p:cNvSpPr>
            <p:nvPr/>
          </p:nvSpPr>
          <p:spPr bwMode="auto">
            <a:xfrm>
              <a:off x="984"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1" name="Line 143"/>
            <p:cNvSpPr>
              <a:spLocks noChangeShapeType="1"/>
            </p:cNvSpPr>
            <p:nvPr/>
          </p:nvSpPr>
          <p:spPr bwMode="auto">
            <a:xfrm>
              <a:off x="984" y="2919"/>
              <a:ext cx="1"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2" name="Line 144"/>
            <p:cNvSpPr>
              <a:spLocks noChangeShapeType="1"/>
            </p:cNvSpPr>
            <p:nvPr/>
          </p:nvSpPr>
          <p:spPr bwMode="auto">
            <a:xfrm>
              <a:off x="876"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3" name="Line 145"/>
            <p:cNvSpPr>
              <a:spLocks noChangeShapeType="1"/>
            </p:cNvSpPr>
            <p:nvPr/>
          </p:nvSpPr>
          <p:spPr bwMode="auto">
            <a:xfrm>
              <a:off x="876"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4" name="Line 146"/>
            <p:cNvSpPr>
              <a:spLocks noChangeShapeType="1"/>
            </p:cNvSpPr>
            <p:nvPr/>
          </p:nvSpPr>
          <p:spPr bwMode="auto">
            <a:xfrm>
              <a:off x="876" y="2355"/>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5" name="Line 147"/>
            <p:cNvSpPr>
              <a:spLocks noChangeShapeType="1"/>
            </p:cNvSpPr>
            <p:nvPr/>
          </p:nvSpPr>
          <p:spPr bwMode="auto">
            <a:xfrm>
              <a:off x="876"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6" name="Line 148"/>
            <p:cNvSpPr>
              <a:spLocks noChangeShapeType="1"/>
            </p:cNvSpPr>
            <p:nvPr/>
          </p:nvSpPr>
          <p:spPr bwMode="auto">
            <a:xfrm>
              <a:off x="876"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7" name="Line 149"/>
            <p:cNvSpPr>
              <a:spLocks noChangeShapeType="1"/>
            </p:cNvSpPr>
            <p:nvPr/>
          </p:nvSpPr>
          <p:spPr bwMode="auto">
            <a:xfrm>
              <a:off x="876"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8" name="Line 150"/>
            <p:cNvSpPr>
              <a:spLocks noChangeShapeType="1"/>
            </p:cNvSpPr>
            <p:nvPr/>
          </p:nvSpPr>
          <p:spPr bwMode="auto">
            <a:xfrm>
              <a:off x="765" y="198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9" name="Line 151"/>
            <p:cNvSpPr>
              <a:spLocks noChangeShapeType="1"/>
            </p:cNvSpPr>
            <p:nvPr/>
          </p:nvSpPr>
          <p:spPr bwMode="auto">
            <a:xfrm>
              <a:off x="765" y="219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0" name="Line 152"/>
            <p:cNvSpPr>
              <a:spLocks noChangeShapeType="1"/>
            </p:cNvSpPr>
            <p:nvPr/>
          </p:nvSpPr>
          <p:spPr bwMode="auto">
            <a:xfrm>
              <a:off x="765" y="235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1" name="Line 153"/>
            <p:cNvSpPr>
              <a:spLocks noChangeShapeType="1"/>
            </p:cNvSpPr>
            <p:nvPr/>
          </p:nvSpPr>
          <p:spPr bwMode="auto">
            <a:xfrm>
              <a:off x="765" y="256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2" name="Line 154"/>
            <p:cNvSpPr>
              <a:spLocks noChangeShapeType="1"/>
            </p:cNvSpPr>
            <p:nvPr/>
          </p:nvSpPr>
          <p:spPr bwMode="auto">
            <a:xfrm>
              <a:off x="765"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3" name="Line 155"/>
            <p:cNvSpPr>
              <a:spLocks noChangeShapeType="1"/>
            </p:cNvSpPr>
            <p:nvPr/>
          </p:nvSpPr>
          <p:spPr bwMode="auto">
            <a:xfrm>
              <a:off x="765"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4" name="Line 186"/>
            <p:cNvSpPr>
              <a:spLocks noChangeShapeType="1"/>
            </p:cNvSpPr>
            <p:nvPr/>
          </p:nvSpPr>
          <p:spPr bwMode="auto">
            <a:xfrm>
              <a:off x="103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5" name="Line 188"/>
            <p:cNvSpPr>
              <a:spLocks noChangeShapeType="1"/>
            </p:cNvSpPr>
            <p:nvPr/>
          </p:nvSpPr>
          <p:spPr bwMode="auto">
            <a:xfrm>
              <a:off x="714"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6" name="Line 189"/>
            <p:cNvSpPr>
              <a:spLocks noChangeShapeType="1"/>
            </p:cNvSpPr>
            <p:nvPr/>
          </p:nvSpPr>
          <p:spPr bwMode="auto">
            <a:xfrm>
              <a:off x="714"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7" name="Line 190"/>
            <p:cNvSpPr>
              <a:spLocks noChangeShapeType="1"/>
            </p:cNvSpPr>
            <p:nvPr/>
          </p:nvSpPr>
          <p:spPr bwMode="auto">
            <a:xfrm>
              <a:off x="714" y="235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8" name="Line 191"/>
            <p:cNvSpPr>
              <a:spLocks noChangeShapeType="1"/>
            </p:cNvSpPr>
            <p:nvPr/>
          </p:nvSpPr>
          <p:spPr bwMode="auto">
            <a:xfrm>
              <a:off x="714"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9" name="Line 192"/>
            <p:cNvSpPr>
              <a:spLocks noChangeShapeType="1"/>
            </p:cNvSpPr>
            <p:nvPr/>
          </p:nvSpPr>
          <p:spPr bwMode="auto">
            <a:xfrm>
              <a:off x="714"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0" name="Line 193"/>
            <p:cNvSpPr>
              <a:spLocks noChangeShapeType="1"/>
            </p:cNvSpPr>
            <p:nvPr/>
          </p:nvSpPr>
          <p:spPr bwMode="auto">
            <a:xfrm>
              <a:off x="714"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1" name="Line 195"/>
            <p:cNvSpPr>
              <a:spLocks noChangeShapeType="1"/>
            </p:cNvSpPr>
            <p:nvPr/>
          </p:nvSpPr>
          <p:spPr bwMode="auto">
            <a:xfrm>
              <a:off x="1422"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2" name="Line 196"/>
            <p:cNvSpPr>
              <a:spLocks noChangeShapeType="1"/>
            </p:cNvSpPr>
            <p:nvPr/>
          </p:nvSpPr>
          <p:spPr bwMode="auto">
            <a:xfrm>
              <a:off x="1422" y="218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3" name="Line 197"/>
            <p:cNvSpPr>
              <a:spLocks noChangeShapeType="1"/>
            </p:cNvSpPr>
            <p:nvPr/>
          </p:nvSpPr>
          <p:spPr bwMode="auto">
            <a:xfrm>
              <a:off x="1422"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4" name="Line 198"/>
            <p:cNvSpPr>
              <a:spLocks noChangeShapeType="1"/>
            </p:cNvSpPr>
            <p:nvPr/>
          </p:nvSpPr>
          <p:spPr bwMode="auto">
            <a:xfrm>
              <a:off x="1422"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5" name="Line 199"/>
            <p:cNvSpPr>
              <a:spLocks noChangeShapeType="1"/>
            </p:cNvSpPr>
            <p:nvPr/>
          </p:nvSpPr>
          <p:spPr bwMode="auto">
            <a:xfrm>
              <a:off x="1422"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6" name="Line 200"/>
            <p:cNvSpPr>
              <a:spLocks noChangeShapeType="1"/>
            </p:cNvSpPr>
            <p:nvPr/>
          </p:nvSpPr>
          <p:spPr bwMode="auto">
            <a:xfrm>
              <a:off x="1422"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7" name="AutoShape 204"/>
            <p:cNvSpPr>
              <a:spLocks/>
            </p:cNvSpPr>
            <p:nvPr/>
          </p:nvSpPr>
          <p:spPr bwMode="auto">
            <a:xfrm rot="5376746">
              <a:off x="1012" y="1289"/>
              <a:ext cx="96" cy="434"/>
            </a:xfrm>
            <a:prstGeom prst="leftBrace">
              <a:avLst>
                <a:gd name="adj1" fmla="val 37674"/>
                <a:gd name="adj2" fmla="val 50000"/>
              </a:avLst>
            </a:prstGeom>
            <a:noFill/>
            <a:ln w="9525">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8" name="AutoShape 205"/>
            <p:cNvSpPr>
              <a:spLocks/>
            </p:cNvSpPr>
            <p:nvPr/>
          </p:nvSpPr>
          <p:spPr bwMode="auto">
            <a:xfrm rot="16223254" flipV="1">
              <a:off x="1030" y="3188"/>
              <a:ext cx="96" cy="725"/>
            </a:xfrm>
            <a:prstGeom prst="leftBrace">
              <a:avLst>
                <a:gd name="adj1" fmla="val 62934"/>
                <a:gd name="adj2" fmla="val 50000"/>
              </a:avLst>
            </a:prstGeom>
            <a:noFill/>
            <a:ln w="9525">
              <a:solidFill>
                <a:srgbClr val="FFFF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9" name="Rectangle 206"/>
            <p:cNvSpPr>
              <a:spLocks noChangeArrowheads="1"/>
            </p:cNvSpPr>
            <p:nvPr/>
          </p:nvSpPr>
          <p:spPr bwMode="auto">
            <a:xfrm>
              <a:off x="924" y="3643"/>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rPr>
                <a:t>B</a:t>
              </a:r>
              <a:r>
                <a:rPr kumimoji="0" lang="en-US" sz="2000" b="0" i="0" u="none" strike="noStrike" kern="0" cap="none" spc="0" normalizeH="0" baseline="-25000" noProof="0">
                  <a:ln>
                    <a:noFill/>
                  </a:ln>
                  <a:solidFill>
                    <a:sysClr val="windowText" lastClr="000000"/>
                  </a:solidFill>
                  <a:effectLst/>
                  <a:uLnTx/>
                  <a:uFillTx/>
                </a:rPr>
                <a:t>11</a:t>
              </a:r>
              <a:endParaRPr kumimoji="0" lang="en-US" sz="2000" b="1" i="0" u="none" strike="noStrike" kern="0" cap="none" spc="0" normalizeH="0" baseline="0" noProof="0">
                <a:ln>
                  <a:noFill/>
                </a:ln>
                <a:solidFill>
                  <a:sysClr val="windowText" lastClr="000000"/>
                </a:solidFill>
                <a:effectLst/>
                <a:uLnTx/>
                <a:uFillTx/>
              </a:endParaRPr>
            </a:p>
          </p:txBody>
        </p:sp>
        <p:sp>
          <p:nvSpPr>
            <p:cNvPr id="330" name="Oval 210"/>
            <p:cNvSpPr>
              <a:spLocks noChangeArrowheads="1"/>
            </p:cNvSpPr>
            <p:nvPr/>
          </p:nvSpPr>
          <p:spPr bwMode="auto">
            <a:xfrm>
              <a:off x="834" y="1584"/>
              <a:ext cx="459" cy="93"/>
            </a:xfrm>
            <a:prstGeom prst="ellipse">
              <a:avLst/>
            </a:prstGeom>
            <a:noFill/>
            <a:ln w="9525">
              <a:solidFill>
                <a:srgbClr val="000000"/>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1" name="Line 213"/>
            <p:cNvSpPr>
              <a:spLocks noChangeShapeType="1"/>
            </p:cNvSpPr>
            <p:nvPr/>
          </p:nvSpPr>
          <p:spPr bwMode="auto">
            <a:xfrm flipV="1">
              <a:off x="336" y="1296"/>
              <a:ext cx="0" cy="48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2" name="Rectangle 216"/>
            <p:cNvSpPr>
              <a:spLocks noChangeArrowheads="1"/>
            </p:cNvSpPr>
            <p:nvPr/>
          </p:nvSpPr>
          <p:spPr bwMode="auto">
            <a:xfrm>
              <a:off x="2167" y="1877"/>
              <a:ext cx="166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3" name="Rectangle 218"/>
            <p:cNvSpPr>
              <a:spLocks noChangeArrowheads="1"/>
            </p:cNvSpPr>
            <p:nvPr/>
          </p:nvSpPr>
          <p:spPr bwMode="auto">
            <a:xfrm>
              <a:off x="2205" y="2448"/>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4" name="Rectangle 219"/>
            <p:cNvSpPr>
              <a:spLocks noChangeArrowheads="1"/>
            </p:cNvSpPr>
            <p:nvPr/>
          </p:nvSpPr>
          <p:spPr bwMode="auto">
            <a:xfrm>
              <a:off x="2211" y="3216"/>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grpSp>
      <p:graphicFrame>
        <p:nvGraphicFramePr>
          <p:cNvPr id="364" name="Object 363"/>
          <p:cNvGraphicFramePr>
            <a:graphicFrameLocks noChangeAspect="1"/>
          </p:cNvGraphicFramePr>
          <p:nvPr>
            <p:extLst>
              <p:ext uri="{D42A27DB-BD31-4B8C-83A1-F6EECF244321}">
                <p14:modId xmlns:p14="http://schemas.microsoft.com/office/powerpoint/2010/main" val="3057811514"/>
              </p:ext>
            </p:extLst>
          </p:nvPr>
        </p:nvGraphicFramePr>
        <p:xfrm>
          <a:off x="4232838" y="3531235"/>
          <a:ext cx="1871663" cy="787400"/>
        </p:xfrm>
        <a:graphic>
          <a:graphicData uri="http://schemas.openxmlformats.org/presentationml/2006/ole">
            <mc:AlternateContent xmlns:mc="http://schemas.openxmlformats.org/markup-compatibility/2006">
              <mc:Choice xmlns:v="urn:schemas-microsoft-com:vml" Requires="v">
                <p:oleObj spid="_x0000_s44074" name="Equation" r:id="rId5" imgW="927000" imgH="393480" progId="Equation.DSMT4">
                  <p:embed/>
                </p:oleObj>
              </mc:Choice>
              <mc:Fallback>
                <p:oleObj name="Equation" r:id="rId5" imgW="927000" imgH="393480" progId="Equation.DSMT4">
                  <p:embed/>
                  <p:pic>
                    <p:nvPicPr>
                      <p:cNvPr id="0" name=""/>
                      <p:cNvPicPr>
                        <a:picLocks noChangeAspect="1" noChangeArrowheads="1"/>
                      </p:cNvPicPr>
                      <p:nvPr/>
                    </p:nvPicPr>
                    <p:blipFill>
                      <a:blip r:embed="rId6"/>
                      <a:srcRect/>
                      <a:stretch>
                        <a:fillRect/>
                      </a:stretch>
                    </p:blipFill>
                    <p:spPr bwMode="auto">
                      <a:xfrm>
                        <a:off x="4232838" y="3531235"/>
                        <a:ext cx="18716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5" name="Object 364"/>
          <p:cNvGraphicFramePr>
            <a:graphicFrameLocks noChangeAspect="1"/>
          </p:cNvGraphicFramePr>
          <p:nvPr>
            <p:extLst>
              <p:ext uri="{D42A27DB-BD31-4B8C-83A1-F6EECF244321}">
                <p14:modId xmlns:p14="http://schemas.microsoft.com/office/powerpoint/2010/main" val="1643145444"/>
              </p:ext>
            </p:extLst>
          </p:nvPr>
        </p:nvGraphicFramePr>
        <p:xfrm>
          <a:off x="231392" y="2112645"/>
          <a:ext cx="245096" cy="303212"/>
        </p:xfrm>
        <a:graphic>
          <a:graphicData uri="http://schemas.openxmlformats.org/presentationml/2006/ole">
            <mc:AlternateContent xmlns:mc="http://schemas.openxmlformats.org/markup-compatibility/2006">
              <mc:Choice xmlns:v="urn:schemas-microsoft-com:vml" Requires="v">
                <p:oleObj spid="_x0000_s44075" name="Equation" r:id="rId7" imgW="152280" imgH="190440" progId="Equation.DSMT4">
                  <p:embed/>
                </p:oleObj>
              </mc:Choice>
              <mc:Fallback>
                <p:oleObj name="Equation" r:id="rId7" imgW="152280" imgH="190440" progId="Equation.DSMT4">
                  <p:embed/>
                  <p:pic>
                    <p:nvPicPr>
                      <p:cNvPr id="0" name=""/>
                      <p:cNvPicPr>
                        <a:picLocks noChangeAspect="1" noChangeArrowheads="1"/>
                      </p:cNvPicPr>
                      <p:nvPr/>
                    </p:nvPicPr>
                    <p:blipFill>
                      <a:blip r:embed="rId8"/>
                      <a:srcRect/>
                      <a:stretch>
                        <a:fillRect/>
                      </a:stretch>
                    </p:blipFill>
                    <p:spPr bwMode="auto">
                      <a:xfrm>
                        <a:off x="231392" y="2112645"/>
                        <a:ext cx="245096" cy="303212"/>
                      </a:xfrm>
                      <a:prstGeom prst="rect">
                        <a:avLst/>
                      </a:prstGeom>
                      <a:noFill/>
                      <a:ln>
                        <a:noFill/>
                      </a:ln>
                    </p:spPr>
                  </p:pic>
                </p:oleObj>
              </mc:Fallback>
            </mc:AlternateContent>
          </a:graphicData>
        </a:graphic>
      </p:graphicFrame>
      <p:graphicFrame>
        <p:nvGraphicFramePr>
          <p:cNvPr id="366" name="Object 365"/>
          <p:cNvGraphicFramePr>
            <a:graphicFrameLocks noChangeAspect="1"/>
          </p:cNvGraphicFramePr>
          <p:nvPr>
            <p:extLst>
              <p:ext uri="{D42A27DB-BD31-4B8C-83A1-F6EECF244321}">
                <p14:modId xmlns:p14="http://schemas.microsoft.com/office/powerpoint/2010/main" val="1188820479"/>
              </p:ext>
            </p:extLst>
          </p:nvPr>
        </p:nvGraphicFramePr>
        <p:xfrm>
          <a:off x="4220851" y="4691484"/>
          <a:ext cx="3463925" cy="787400"/>
        </p:xfrm>
        <a:graphic>
          <a:graphicData uri="http://schemas.openxmlformats.org/presentationml/2006/ole">
            <mc:AlternateContent xmlns:mc="http://schemas.openxmlformats.org/markup-compatibility/2006">
              <mc:Choice xmlns:v="urn:schemas-microsoft-com:vml" Requires="v">
                <p:oleObj spid="_x0000_s44076"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srcRect/>
                      <a:stretch>
                        <a:fillRect/>
                      </a:stretch>
                    </p:blipFill>
                    <p:spPr bwMode="auto">
                      <a:xfrm>
                        <a:off x="4220851" y="4691484"/>
                        <a:ext cx="34639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7" name="Object 366"/>
          <p:cNvGraphicFramePr>
            <a:graphicFrameLocks noChangeAspect="1"/>
          </p:cNvGraphicFramePr>
          <p:nvPr>
            <p:extLst>
              <p:ext uri="{D42A27DB-BD31-4B8C-83A1-F6EECF244321}">
                <p14:modId xmlns:p14="http://schemas.microsoft.com/office/powerpoint/2010/main" val="1881726297"/>
              </p:ext>
            </p:extLst>
          </p:nvPr>
        </p:nvGraphicFramePr>
        <p:xfrm>
          <a:off x="4139952" y="5675548"/>
          <a:ext cx="2705100" cy="777788"/>
        </p:xfrm>
        <a:graphic>
          <a:graphicData uri="http://schemas.openxmlformats.org/presentationml/2006/ole">
            <mc:AlternateContent xmlns:mc="http://schemas.openxmlformats.org/markup-compatibility/2006">
              <mc:Choice xmlns:v="urn:schemas-microsoft-com:vml" Requires="v">
                <p:oleObj spid="_x0000_s44077" name="Equation" r:id="rId11" imgW="1485720" imgH="431640" progId="Equation.DSMT4">
                  <p:embed/>
                </p:oleObj>
              </mc:Choice>
              <mc:Fallback>
                <p:oleObj name="Equation" r:id="rId11" imgW="1485720" imgH="431640" progId="Equation.DSMT4">
                  <p:embed/>
                  <p:pic>
                    <p:nvPicPr>
                      <p:cNvPr id="0" name=""/>
                      <p:cNvPicPr>
                        <a:picLocks noChangeAspect="1" noChangeArrowheads="1"/>
                      </p:cNvPicPr>
                      <p:nvPr/>
                    </p:nvPicPr>
                    <p:blipFill>
                      <a:blip r:embed="rId12"/>
                      <a:srcRect/>
                      <a:stretch>
                        <a:fillRect/>
                      </a:stretch>
                    </p:blipFill>
                    <p:spPr bwMode="auto">
                      <a:xfrm>
                        <a:off x="4139952" y="5675548"/>
                        <a:ext cx="2705100" cy="777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9724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a:t>
            </a:r>
            <a:r>
              <a:rPr lang="en-US" dirty="0"/>
              <a:t>, </a:t>
            </a:r>
            <a:r>
              <a:rPr lang="en-US" i="1" dirty="0"/>
              <a:t>M</a:t>
            </a:r>
            <a:r>
              <a:rPr lang="el-GR" baseline="-25000" dirty="0"/>
              <a:t>21</a:t>
            </a:r>
            <a:endParaRPr lang="el-GR" dirty="0">
              <a:solidFill>
                <a:schemeClr val="tx2">
                  <a:lumMod val="60000"/>
                  <a:lumOff val="40000"/>
                </a:schemeClr>
              </a:solidFill>
            </a:endParaRPr>
          </a:p>
        </p:txBody>
      </p:sp>
      <p:sp>
        <p:nvSpPr>
          <p:cNvPr id="2" name="Content Placeholder 1"/>
          <p:cNvSpPr>
            <a:spLocks noGrp="1"/>
          </p:cNvSpPr>
          <p:nvPr>
            <p:ph sz="half" idx="1"/>
          </p:nvPr>
        </p:nvSpPr>
        <p:spPr>
          <a:xfrm>
            <a:off x="147067" y="1515268"/>
            <a:ext cx="2593536" cy="4525963"/>
          </a:xfrm>
        </p:spPr>
        <p:txBody>
          <a:bodyPr>
            <a:normAutofit/>
          </a:bodyPr>
          <a:lstStyle/>
          <a:p>
            <a:pPr marL="0" indent="0">
              <a:buNone/>
            </a:pPr>
            <a:endParaRPr lang="en-US" dirty="0"/>
          </a:p>
        </p:txBody>
      </p:sp>
      <p:sp>
        <p:nvSpPr>
          <p:cNvPr id="5" name="Content Placeholder 4"/>
          <p:cNvSpPr>
            <a:spLocks noGrp="1"/>
          </p:cNvSpPr>
          <p:nvPr>
            <p:ph sz="half" idx="2"/>
          </p:nvPr>
        </p:nvSpPr>
        <p:spPr>
          <a:xfrm>
            <a:off x="2671973" y="1268760"/>
            <a:ext cx="6472027" cy="4742409"/>
          </a:xfrm>
        </p:spPr>
        <p:txBody>
          <a:bodyPr>
            <a:noAutofit/>
          </a:bodyPr>
          <a:lstStyle/>
          <a:p>
            <a:pPr fontAlgn="base">
              <a:spcBef>
                <a:spcPct val="0"/>
              </a:spcBef>
              <a:spcAft>
                <a:spcPct val="0"/>
              </a:spcAft>
            </a:pPr>
            <a:r>
              <a:rPr lang="el-GR" sz="2000" dirty="0">
                <a:solidFill>
                  <a:srgbClr val="000000"/>
                </a:solidFill>
              </a:rPr>
              <a:t>Όταν το ρεύμα του εσωτερικού πηνίου </a:t>
            </a:r>
            <a:r>
              <a:rPr lang="en-US" sz="2000" i="1" dirty="0">
                <a:solidFill>
                  <a:srgbClr val="000000"/>
                </a:solidFill>
              </a:rPr>
              <a:t>I</a:t>
            </a:r>
            <a:r>
              <a:rPr lang="el-GR" sz="2000" baseline="-25000" dirty="0">
                <a:solidFill>
                  <a:srgbClr val="000000"/>
                </a:solidFill>
              </a:rPr>
              <a:t>2</a:t>
            </a:r>
            <a:r>
              <a:rPr lang="en-US" sz="2000" dirty="0">
                <a:solidFill>
                  <a:srgbClr val="000000"/>
                </a:solidFill>
              </a:rPr>
              <a:t>  </a:t>
            </a:r>
            <a:r>
              <a:rPr lang="el-GR" sz="2000" dirty="0">
                <a:solidFill>
                  <a:srgbClr val="000000"/>
                </a:solidFill>
              </a:rPr>
              <a:t>είναι ενεργό</a:t>
            </a:r>
            <a:r>
              <a:rPr lang="en-US" sz="2000" dirty="0">
                <a:solidFill>
                  <a:srgbClr val="000000"/>
                </a:solidFill>
              </a:rPr>
              <a:t>, </a:t>
            </a:r>
            <a:r>
              <a:rPr lang="el-GR" sz="2000" dirty="0">
                <a:solidFill>
                  <a:srgbClr val="000000"/>
                </a:solidFill>
              </a:rPr>
              <a:t>η εσωτερική μαγνητική ροή περνάει μέσα από το εσωτερικό πηνίο και κατά συνέπεια από το εξωτερικό πηνίο</a:t>
            </a:r>
            <a:r>
              <a:rPr lang="en-US" sz="2000" dirty="0">
                <a:solidFill>
                  <a:srgbClr val="000000"/>
                </a:solidFill>
              </a:rPr>
              <a:t>.</a:t>
            </a:r>
          </a:p>
          <a:p>
            <a:pPr fontAlgn="base">
              <a:spcBef>
                <a:spcPct val="0"/>
              </a:spcBef>
              <a:spcAft>
                <a:spcPct val="0"/>
              </a:spcAft>
            </a:pPr>
            <a:r>
              <a:rPr lang="el-GR" sz="2000" dirty="0">
                <a:solidFill>
                  <a:srgbClr val="000000"/>
                </a:solidFill>
              </a:rPr>
              <a:t>Η αυτεπαγωγή </a:t>
            </a:r>
            <a:r>
              <a:rPr lang="en-US" sz="2000" b="1" dirty="0">
                <a:solidFill>
                  <a:srgbClr val="000000"/>
                </a:solidFill>
              </a:rPr>
              <a:t>B</a:t>
            </a:r>
            <a:r>
              <a:rPr lang="en-US" sz="2000" baseline="-25000" dirty="0">
                <a:solidFill>
                  <a:srgbClr val="000000"/>
                </a:solidFill>
              </a:rPr>
              <a:t>12 </a:t>
            </a:r>
            <a:r>
              <a:rPr lang="el-GR" sz="2000" dirty="0">
                <a:solidFill>
                  <a:srgbClr val="000000"/>
                </a:solidFill>
              </a:rPr>
              <a:t>περνάει μέσα από το πηνίο</a:t>
            </a:r>
            <a:r>
              <a:rPr lang="en-US" sz="2000" dirty="0">
                <a:solidFill>
                  <a:srgbClr val="000000"/>
                </a:solidFill>
              </a:rPr>
              <a:t> 2 (</a:t>
            </a:r>
            <a:r>
              <a:rPr lang="el-GR" sz="2000" dirty="0">
                <a:solidFill>
                  <a:srgbClr val="000000"/>
                </a:solidFill>
              </a:rPr>
              <a:t>και το πηνίο </a:t>
            </a:r>
            <a:r>
              <a:rPr lang="en-US" sz="2000" dirty="0">
                <a:solidFill>
                  <a:srgbClr val="000000"/>
                </a:solidFill>
              </a:rPr>
              <a:t>1</a:t>
            </a:r>
            <a:r>
              <a:rPr lang="el-GR" sz="2000" dirty="0">
                <a:solidFill>
                  <a:srgbClr val="000000"/>
                </a:solidFill>
              </a:rPr>
              <a:t> αλλά προφανώς περιορίζεται εντός του πηνίου 2)</a:t>
            </a:r>
            <a:endParaRPr lang="en-US" sz="2000" baseline="-25000" dirty="0">
              <a:solidFill>
                <a:srgbClr val="000000"/>
              </a:solidFill>
            </a:endParaRPr>
          </a:p>
          <a:p>
            <a:pPr fontAlgn="base">
              <a:spcBef>
                <a:spcPct val="0"/>
              </a:spcBef>
              <a:spcAft>
                <a:spcPct val="0"/>
              </a:spcAft>
            </a:pPr>
            <a:r>
              <a:rPr lang="el-GR" sz="2000" dirty="0">
                <a:solidFill>
                  <a:srgbClr val="000000"/>
                </a:solidFill>
              </a:rPr>
              <a:t>Η μαγνητική επαγωγή στο πηνίο 2 (που είναι κοινή και για τα δύο πηνία) θα είναι:</a:t>
            </a:r>
            <a:endParaRPr lang="en-US" sz="2000" dirty="0">
              <a:solidFill>
                <a:srgbClr val="000000"/>
              </a:solidFill>
            </a:endParaRPr>
          </a:p>
          <a:p>
            <a:pPr marL="0" lvl="0" indent="0">
              <a:buNone/>
            </a:pPr>
            <a:endParaRPr lang="en-US" sz="2000" kern="0" dirty="0">
              <a:solidFill>
                <a:srgbClr val="000000"/>
              </a:solidFill>
            </a:endParaRPr>
          </a:p>
          <a:p>
            <a:pPr fontAlgn="base">
              <a:spcBef>
                <a:spcPct val="0"/>
              </a:spcBef>
              <a:spcAft>
                <a:spcPct val="0"/>
              </a:spcAft>
            </a:pPr>
            <a:r>
              <a:rPr lang="el-GR" sz="2000" dirty="0">
                <a:solidFill>
                  <a:srgbClr val="000000"/>
                </a:solidFill>
              </a:rPr>
              <a:t>Η αμοιβαία πεπλεγμένη ροή </a:t>
            </a:r>
            <a:r>
              <a:rPr lang="el-GR" sz="2000" dirty="0" smtClean="0">
                <a:solidFill>
                  <a:srgbClr val="000000"/>
                </a:solidFill>
              </a:rPr>
              <a:t>ανάμεσα </a:t>
            </a:r>
            <a:r>
              <a:rPr lang="el-GR" sz="2000" dirty="0">
                <a:solidFill>
                  <a:srgbClr val="000000"/>
                </a:solidFill>
              </a:rPr>
              <a:t>στα πηνία 2 και 1 θα </a:t>
            </a:r>
            <a:r>
              <a:rPr lang="el-GR" sz="2000" dirty="0" smtClean="0">
                <a:solidFill>
                  <a:srgbClr val="000000"/>
                </a:solidFill>
              </a:rPr>
              <a:t>είναι</a:t>
            </a:r>
            <a:endParaRPr lang="el-GR" sz="2000" kern="0" dirty="0" smtClean="0">
              <a:solidFill>
                <a:srgbClr val="000000"/>
              </a:solidFill>
            </a:endParaRPr>
          </a:p>
          <a:p>
            <a:endParaRPr lang="el-GR" sz="2000" kern="0" dirty="0" smtClean="0">
              <a:solidFill>
                <a:srgbClr val="000000"/>
              </a:solidFill>
            </a:endParaRPr>
          </a:p>
          <a:p>
            <a:r>
              <a:rPr lang="en-US" sz="2000" kern="0" dirty="0" smtClean="0">
                <a:solidFill>
                  <a:srgbClr val="000000"/>
                </a:solidFill>
              </a:rPr>
              <a:t>.. </a:t>
            </a:r>
            <a:r>
              <a:rPr lang="el-GR" sz="2000" kern="0" dirty="0">
                <a:solidFill>
                  <a:srgbClr val="000000"/>
                </a:solidFill>
              </a:rPr>
              <a:t>και η αμοιβαία αυτεπαγωγή θα είναι:</a:t>
            </a:r>
            <a:endParaRPr lang="en-US" sz="2000" kern="0" dirty="0">
              <a:solidFill>
                <a:srgbClr val="000000"/>
              </a:solidFill>
            </a:endParaRPr>
          </a:p>
          <a:p>
            <a:pPr lvl="0"/>
            <a:endParaRPr lang="en-US" sz="2000" kern="0" dirty="0">
              <a:solidFill>
                <a:srgbClr val="000000"/>
              </a:solidFill>
            </a:endParaRPr>
          </a:p>
          <a:p>
            <a:endParaRPr lang="en-US"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217" name="Group 223"/>
          <p:cNvGrpSpPr>
            <a:grpSpLocks/>
          </p:cNvGrpSpPr>
          <p:nvPr/>
        </p:nvGrpSpPr>
        <p:grpSpPr bwMode="auto">
          <a:xfrm>
            <a:off x="0" y="1164590"/>
            <a:ext cx="8358093" cy="4233122"/>
            <a:chOff x="279" y="1056"/>
            <a:chExt cx="4983" cy="2857"/>
          </a:xfrm>
        </p:grpSpPr>
        <p:sp>
          <p:nvSpPr>
            <p:cNvPr id="218" name="Rectangle 208"/>
            <p:cNvSpPr>
              <a:spLocks noChangeArrowheads="1"/>
            </p:cNvSpPr>
            <p:nvPr/>
          </p:nvSpPr>
          <p:spPr bwMode="auto">
            <a:xfrm>
              <a:off x="2160" y="1056"/>
              <a:ext cx="310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219" name="Rectangle 209"/>
            <p:cNvSpPr>
              <a:spLocks noChangeArrowheads="1"/>
            </p:cNvSpPr>
            <p:nvPr/>
          </p:nvSpPr>
          <p:spPr bwMode="auto">
            <a:xfrm>
              <a:off x="2160" y="1584"/>
              <a:ext cx="110" cy="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dirty="0">
                <a:ln>
                  <a:noFill/>
                </a:ln>
                <a:solidFill>
                  <a:srgbClr val="000000"/>
                </a:solidFill>
                <a:effectLst/>
                <a:uLnTx/>
                <a:uFillTx/>
              </a:endParaRPr>
            </a:p>
          </p:txBody>
        </p:sp>
        <p:sp>
          <p:nvSpPr>
            <p:cNvPr id="220" name="Line 194"/>
            <p:cNvSpPr>
              <a:spLocks noChangeShapeType="1"/>
            </p:cNvSpPr>
            <p:nvPr/>
          </p:nvSpPr>
          <p:spPr bwMode="auto">
            <a:xfrm flipV="1">
              <a:off x="1422"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1" name="Line 187"/>
            <p:cNvSpPr>
              <a:spLocks noChangeShapeType="1"/>
            </p:cNvSpPr>
            <p:nvPr/>
          </p:nvSpPr>
          <p:spPr bwMode="auto">
            <a:xfrm flipV="1">
              <a:off x="714"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2" name="Line 2"/>
            <p:cNvSpPr>
              <a:spLocks noChangeShapeType="1"/>
            </p:cNvSpPr>
            <p:nvPr/>
          </p:nvSpPr>
          <p:spPr bwMode="auto">
            <a:xfrm flipV="1">
              <a:off x="765" y="1683"/>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3" name="Line 14"/>
            <p:cNvSpPr>
              <a:spLocks noChangeShapeType="1"/>
            </p:cNvSpPr>
            <p:nvPr/>
          </p:nvSpPr>
          <p:spPr bwMode="auto">
            <a:xfrm flipV="1">
              <a:off x="822" y="1674"/>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4" name="Line 3"/>
            <p:cNvSpPr>
              <a:spLocks noChangeShapeType="1"/>
            </p:cNvSpPr>
            <p:nvPr/>
          </p:nvSpPr>
          <p:spPr bwMode="auto">
            <a:xfrm flipV="1">
              <a:off x="876"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5" name="Line 13"/>
            <p:cNvSpPr>
              <a:spLocks noChangeShapeType="1"/>
            </p:cNvSpPr>
            <p:nvPr/>
          </p:nvSpPr>
          <p:spPr bwMode="auto">
            <a:xfrm flipV="1">
              <a:off x="927" y="1680"/>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6" name="Line 4"/>
            <p:cNvSpPr>
              <a:spLocks noChangeShapeType="1"/>
            </p:cNvSpPr>
            <p:nvPr/>
          </p:nvSpPr>
          <p:spPr bwMode="auto">
            <a:xfrm flipV="1">
              <a:off x="98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7" name="Line 12"/>
            <p:cNvSpPr>
              <a:spLocks noChangeShapeType="1"/>
            </p:cNvSpPr>
            <p:nvPr/>
          </p:nvSpPr>
          <p:spPr bwMode="auto">
            <a:xfrm flipV="1">
              <a:off x="103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8" name="Line 5"/>
            <p:cNvSpPr>
              <a:spLocks noChangeShapeType="1"/>
            </p:cNvSpPr>
            <p:nvPr/>
          </p:nvSpPr>
          <p:spPr bwMode="auto">
            <a:xfrm flipV="1">
              <a:off x="109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29" name="Line 10"/>
            <p:cNvSpPr>
              <a:spLocks noChangeShapeType="1"/>
            </p:cNvSpPr>
            <p:nvPr/>
          </p:nvSpPr>
          <p:spPr bwMode="auto">
            <a:xfrm flipV="1">
              <a:off x="115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0" name="Line 6"/>
            <p:cNvSpPr>
              <a:spLocks noChangeShapeType="1"/>
            </p:cNvSpPr>
            <p:nvPr/>
          </p:nvSpPr>
          <p:spPr bwMode="auto">
            <a:xfrm flipV="1">
              <a:off x="1218" y="1692"/>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1" name="Line 11"/>
            <p:cNvSpPr>
              <a:spLocks noChangeShapeType="1"/>
            </p:cNvSpPr>
            <p:nvPr/>
          </p:nvSpPr>
          <p:spPr bwMode="auto">
            <a:xfrm flipV="1">
              <a:off x="1278"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2" name="Line 7"/>
            <p:cNvSpPr>
              <a:spLocks noChangeShapeType="1"/>
            </p:cNvSpPr>
            <p:nvPr/>
          </p:nvSpPr>
          <p:spPr bwMode="auto">
            <a:xfrm flipV="1">
              <a:off x="1332" y="1689"/>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3" name="Line 8"/>
            <p:cNvSpPr>
              <a:spLocks noChangeShapeType="1"/>
            </p:cNvSpPr>
            <p:nvPr/>
          </p:nvSpPr>
          <p:spPr bwMode="auto">
            <a:xfrm flipV="1">
              <a:off x="1374" y="1686"/>
              <a:ext cx="0" cy="1776"/>
            </a:xfrm>
            <a:prstGeom prst="line">
              <a:avLst/>
            </a:prstGeom>
            <a:noFill/>
            <a:ln w="12700">
              <a:solidFill>
                <a:srgbClr val="CC006B"/>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4" name="Rectangle 58"/>
            <p:cNvSpPr>
              <a:spLocks noChangeArrowheads="1"/>
            </p:cNvSpPr>
            <p:nvPr/>
          </p:nvSpPr>
          <p:spPr bwMode="auto">
            <a:xfrm>
              <a:off x="1425" y="2361"/>
              <a:ext cx="2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I</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235" name="Rectangle 60"/>
            <p:cNvSpPr>
              <a:spLocks noChangeArrowheads="1"/>
            </p:cNvSpPr>
            <p:nvPr/>
          </p:nvSpPr>
          <p:spPr bwMode="auto">
            <a:xfrm>
              <a:off x="912" y="1180"/>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rPr>
                <a:t>B</a:t>
              </a:r>
              <a:r>
                <a:rPr kumimoji="0" lang="en-US" sz="2000" b="0" i="0" u="none" strike="noStrike" kern="0" cap="none" spc="0" normalizeH="0" baseline="-25000" noProof="0" dirty="0">
                  <a:ln>
                    <a:noFill/>
                  </a:ln>
                  <a:solidFill>
                    <a:srgbClr val="000000"/>
                  </a:solidFill>
                  <a:effectLst/>
                  <a:uLnTx/>
                  <a:uFillTx/>
                </a:rPr>
                <a:t>12</a:t>
              </a:r>
              <a:endParaRPr kumimoji="0" lang="en-US" sz="2000" b="1" i="0" u="none" strike="noStrike" kern="0" cap="none" spc="0" normalizeH="0" baseline="0" noProof="0" dirty="0">
                <a:ln>
                  <a:noFill/>
                </a:ln>
                <a:solidFill>
                  <a:srgbClr val="000000"/>
                </a:solidFill>
                <a:effectLst/>
                <a:uLnTx/>
                <a:uFillTx/>
              </a:endParaRPr>
            </a:p>
          </p:txBody>
        </p:sp>
        <p:grpSp>
          <p:nvGrpSpPr>
            <p:cNvPr id="236" name="Group 156"/>
            <p:cNvGrpSpPr>
              <a:grpSpLocks/>
            </p:cNvGrpSpPr>
            <p:nvPr/>
          </p:nvGrpSpPr>
          <p:grpSpPr bwMode="auto">
            <a:xfrm>
              <a:off x="279" y="2016"/>
              <a:ext cx="1593" cy="1374"/>
              <a:chOff x="273" y="2016"/>
              <a:chExt cx="1593" cy="1374"/>
            </a:xfrm>
          </p:grpSpPr>
          <p:sp>
            <p:nvSpPr>
              <p:cNvPr id="336" name="Rectangle 157"/>
              <p:cNvSpPr>
                <a:spLocks noChangeArrowheads="1"/>
              </p:cNvSpPr>
              <p:nvPr/>
            </p:nvSpPr>
            <p:spPr bwMode="auto">
              <a:xfrm>
                <a:off x="273" y="2352"/>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1</a:t>
                </a:r>
                <a:r>
                  <a:rPr kumimoji="0" lang="en-US" sz="2000" b="0" i="1" u="none" strike="noStrike" kern="0" cap="none" spc="0" normalizeH="0" baseline="0" noProof="0" dirty="0">
                    <a:ln>
                      <a:noFill/>
                    </a:ln>
                    <a:solidFill>
                      <a:srgbClr val="000000"/>
                    </a:solidFill>
                    <a:effectLst/>
                    <a:uLnTx/>
                    <a:uFillTx/>
                  </a:rPr>
                  <a:t> </a:t>
                </a:r>
              </a:p>
            </p:txBody>
          </p:sp>
          <p:grpSp>
            <p:nvGrpSpPr>
              <p:cNvPr id="337" name="Group 158"/>
              <p:cNvGrpSpPr>
                <a:grpSpLocks/>
              </p:cNvGrpSpPr>
              <p:nvPr/>
            </p:nvGrpSpPr>
            <p:grpSpPr bwMode="auto">
              <a:xfrm>
                <a:off x="524" y="2016"/>
                <a:ext cx="1342" cy="1374"/>
                <a:chOff x="524" y="2016"/>
                <a:chExt cx="1342" cy="1374"/>
              </a:xfrm>
            </p:grpSpPr>
            <p:grpSp>
              <p:nvGrpSpPr>
                <p:cNvPr id="341" name="Group 159"/>
                <p:cNvGrpSpPr>
                  <a:grpSpLocks/>
                </p:cNvGrpSpPr>
                <p:nvPr/>
              </p:nvGrpSpPr>
              <p:grpSpPr bwMode="auto">
                <a:xfrm>
                  <a:off x="672" y="2016"/>
                  <a:ext cx="771" cy="1074"/>
                  <a:chOff x="672" y="2016"/>
                  <a:chExt cx="771" cy="1074"/>
                </a:xfrm>
              </p:grpSpPr>
              <p:sp>
                <p:nvSpPr>
                  <p:cNvPr id="358" name="Oval 160"/>
                  <p:cNvSpPr>
                    <a:spLocks noChangeArrowheads="1"/>
                  </p:cNvSpPr>
                  <p:nvPr/>
                </p:nvSpPr>
                <p:spPr bwMode="auto">
                  <a:xfrm>
                    <a:off x="675" y="201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9" name="Oval 161"/>
                  <p:cNvSpPr>
                    <a:spLocks noChangeArrowheads="1"/>
                  </p:cNvSpPr>
                  <p:nvPr/>
                </p:nvSpPr>
                <p:spPr bwMode="auto">
                  <a:xfrm>
                    <a:off x="675" y="2208"/>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0" name="Oval 162"/>
                  <p:cNvSpPr>
                    <a:spLocks noChangeArrowheads="1"/>
                  </p:cNvSpPr>
                  <p:nvPr/>
                </p:nvSpPr>
                <p:spPr bwMode="auto">
                  <a:xfrm>
                    <a:off x="675" y="2394"/>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1" name="Oval 163"/>
                  <p:cNvSpPr>
                    <a:spLocks noChangeArrowheads="1"/>
                  </p:cNvSpPr>
                  <p:nvPr/>
                </p:nvSpPr>
                <p:spPr bwMode="auto">
                  <a:xfrm>
                    <a:off x="675" y="2577"/>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2" name="Oval 164"/>
                  <p:cNvSpPr>
                    <a:spLocks noChangeArrowheads="1"/>
                  </p:cNvSpPr>
                  <p:nvPr/>
                </p:nvSpPr>
                <p:spPr bwMode="auto">
                  <a:xfrm>
                    <a:off x="675" y="2763"/>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63" name="Oval 165"/>
                  <p:cNvSpPr>
                    <a:spLocks noChangeArrowheads="1"/>
                  </p:cNvSpPr>
                  <p:nvPr/>
                </p:nvSpPr>
                <p:spPr bwMode="auto">
                  <a:xfrm>
                    <a:off x="672" y="2946"/>
                    <a:ext cx="768" cy="144"/>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2" name="Rectangle 166"/>
                <p:cNvSpPr>
                  <a:spLocks noChangeArrowheads="1"/>
                </p:cNvSpPr>
                <p:nvPr/>
              </p:nvSpPr>
              <p:spPr bwMode="auto">
                <a:xfrm>
                  <a:off x="524"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S</a:t>
                  </a:r>
                  <a:r>
                    <a:rPr kumimoji="0" lang="en-US" sz="2000" b="0" i="0" u="none" strike="noStrike" kern="0" cap="none" spc="0" normalizeH="0" baseline="-25000" noProof="0" dirty="0">
                      <a:ln>
                        <a:noFill/>
                      </a:ln>
                      <a:solidFill>
                        <a:srgbClr val="000000"/>
                      </a:solidFill>
                      <a:effectLst/>
                      <a:uLnTx/>
                      <a:uFillTx/>
                    </a:rPr>
                    <a:t>1</a:t>
                  </a:r>
                  <a:endParaRPr kumimoji="0" lang="en-US" sz="2000" b="0" i="1" u="none" strike="noStrike" kern="0" cap="none" spc="0" normalizeH="0" baseline="0" noProof="0" dirty="0">
                    <a:ln>
                      <a:noFill/>
                    </a:ln>
                    <a:solidFill>
                      <a:srgbClr val="000000"/>
                    </a:solidFill>
                    <a:effectLst/>
                    <a:uLnTx/>
                    <a:uFillTx/>
                  </a:endParaRPr>
                </a:p>
              </p:txBody>
            </p:sp>
            <p:sp>
              <p:nvSpPr>
                <p:cNvPr id="343" name="Line 167"/>
                <p:cNvSpPr>
                  <a:spLocks noChangeShapeType="1"/>
                </p:cNvSpPr>
                <p:nvPr/>
              </p:nvSpPr>
              <p:spPr bwMode="auto">
                <a:xfrm>
                  <a:off x="1536" y="2088"/>
                  <a:ext cx="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4" name="Line 168"/>
                <p:cNvSpPr>
                  <a:spLocks noChangeShapeType="1"/>
                </p:cNvSpPr>
                <p:nvPr/>
              </p:nvSpPr>
              <p:spPr bwMode="auto">
                <a:xfrm>
                  <a:off x="1536" y="3021"/>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5" name="Rectangle 169"/>
                <p:cNvSpPr>
                  <a:spLocks noChangeArrowheads="1"/>
                </p:cNvSpPr>
                <p:nvPr/>
              </p:nvSpPr>
              <p:spPr bwMode="auto">
                <a:xfrm>
                  <a:off x="1632" y="2434"/>
                  <a:ext cx="19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d</a:t>
                  </a:r>
                </a:p>
              </p:txBody>
            </p:sp>
            <p:sp>
              <p:nvSpPr>
                <p:cNvPr id="346" name="Line 170"/>
                <p:cNvSpPr>
                  <a:spLocks noChangeShapeType="1"/>
                </p:cNvSpPr>
                <p:nvPr/>
              </p:nvSpPr>
              <p:spPr bwMode="auto">
                <a:xfrm flipV="1">
                  <a:off x="1731" y="20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7" name="Line 171"/>
                <p:cNvSpPr>
                  <a:spLocks noChangeShapeType="1"/>
                </p:cNvSpPr>
                <p:nvPr/>
              </p:nvSpPr>
              <p:spPr bwMode="auto">
                <a:xfrm>
                  <a:off x="1731" y="2685"/>
                  <a:ext cx="0" cy="336"/>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nvGrpSpPr>
                <p:cNvPr id="348" name="Group 172"/>
                <p:cNvGrpSpPr>
                  <a:grpSpLocks/>
                </p:cNvGrpSpPr>
                <p:nvPr/>
              </p:nvGrpSpPr>
              <p:grpSpPr bwMode="auto">
                <a:xfrm>
                  <a:off x="837" y="2046"/>
                  <a:ext cx="461" cy="1010"/>
                  <a:chOff x="837" y="2046"/>
                  <a:chExt cx="461" cy="1010"/>
                </a:xfrm>
              </p:grpSpPr>
              <p:sp>
                <p:nvSpPr>
                  <p:cNvPr id="352" name="Oval 173"/>
                  <p:cNvSpPr>
                    <a:spLocks noChangeArrowheads="1"/>
                  </p:cNvSpPr>
                  <p:nvPr/>
                </p:nvSpPr>
                <p:spPr bwMode="auto">
                  <a:xfrm>
                    <a:off x="839" y="2046"/>
                    <a:ext cx="459" cy="9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3" name="Oval 174"/>
                  <p:cNvSpPr>
                    <a:spLocks noChangeArrowheads="1"/>
                  </p:cNvSpPr>
                  <p:nvPr/>
                </p:nvSpPr>
                <p:spPr bwMode="auto">
                  <a:xfrm>
                    <a:off x="839" y="2238"/>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4" name="Oval 175"/>
                  <p:cNvSpPr>
                    <a:spLocks noChangeArrowheads="1"/>
                  </p:cNvSpPr>
                  <p:nvPr/>
                </p:nvSpPr>
                <p:spPr bwMode="auto">
                  <a:xfrm>
                    <a:off x="839" y="2424"/>
                    <a:ext cx="459" cy="83"/>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5" name="Oval 176"/>
                  <p:cNvSpPr>
                    <a:spLocks noChangeArrowheads="1"/>
                  </p:cNvSpPr>
                  <p:nvPr/>
                </p:nvSpPr>
                <p:spPr bwMode="auto">
                  <a:xfrm>
                    <a:off x="839" y="2607"/>
                    <a:ext cx="459" cy="87"/>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6" name="Oval 177"/>
                  <p:cNvSpPr>
                    <a:spLocks noChangeArrowheads="1"/>
                  </p:cNvSpPr>
                  <p:nvPr/>
                </p:nvSpPr>
                <p:spPr bwMode="auto">
                  <a:xfrm>
                    <a:off x="839" y="2793"/>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7" name="Oval 178"/>
                  <p:cNvSpPr>
                    <a:spLocks noChangeArrowheads="1"/>
                  </p:cNvSpPr>
                  <p:nvPr/>
                </p:nvSpPr>
                <p:spPr bwMode="auto">
                  <a:xfrm>
                    <a:off x="837" y="2976"/>
                    <a:ext cx="459" cy="80"/>
                  </a:xfrm>
                  <a:prstGeom prst="ellips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49" name="Rectangle 179"/>
                <p:cNvSpPr>
                  <a:spLocks noChangeArrowheads="1"/>
                </p:cNvSpPr>
                <p:nvPr/>
              </p:nvSpPr>
              <p:spPr bwMode="auto">
                <a:xfrm>
                  <a:off x="1392" y="3120"/>
                  <a:ext cx="232"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rPr>
                    <a:t>S</a:t>
                  </a:r>
                  <a:r>
                    <a:rPr kumimoji="0" lang="en-US" sz="2000" b="0" i="0" u="none" strike="noStrike" kern="0" cap="none" spc="0" normalizeH="0" baseline="-25000" noProof="0">
                      <a:ln>
                        <a:noFill/>
                      </a:ln>
                      <a:solidFill>
                        <a:srgbClr val="000000"/>
                      </a:solidFill>
                      <a:effectLst/>
                      <a:uLnTx/>
                      <a:uFillTx/>
                    </a:rPr>
                    <a:t>2</a:t>
                  </a:r>
                  <a:endParaRPr kumimoji="0" lang="en-US" sz="2000" b="0" i="1" u="none" strike="noStrike" kern="0" cap="none" spc="0" normalizeH="0" baseline="0" noProof="0">
                    <a:ln>
                      <a:noFill/>
                    </a:ln>
                    <a:solidFill>
                      <a:srgbClr val="000000"/>
                    </a:solidFill>
                    <a:effectLst/>
                    <a:uLnTx/>
                    <a:uFillTx/>
                  </a:endParaRPr>
                </a:p>
              </p:txBody>
            </p:sp>
            <p:sp>
              <p:nvSpPr>
                <p:cNvPr id="350" name="Line 180"/>
                <p:cNvSpPr>
                  <a:spLocks noChangeShapeType="1"/>
                </p:cNvSpPr>
                <p:nvPr/>
              </p:nvSpPr>
              <p:spPr bwMode="auto">
                <a:xfrm flipV="1">
                  <a:off x="672" y="3024"/>
                  <a:ext cx="96" cy="144"/>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51" name="Line 181"/>
                <p:cNvSpPr>
                  <a:spLocks noChangeShapeType="1"/>
                </p:cNvSpPr>
                <p:nvPr/>
              </p:nvSpPr>
              <p:spPr bwMode="auto">
                <a:xfrm flipH="1" flipV="1">
                  <a:off x="1112" y="2999"/>
                  <a:ext cx="280" cy="169"/>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338" name="Rectangle 182"/>
              <p:cNvSpPr>
                <a:spLocks noChangeArrowheads="1"/>
              </p:cNvSpPr>
              <p:nvPr/>
            </p:nvSpPr>
            <p:spPr bwMode="auto">
              <a:xfrm>
                <a:off x="273" y="2640"/>
                <a:ext cx="296"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rPr>
                  <a:t>N</a:t>
                </a:r>
                <a:r>
                  <a:rPr kumimoji="0" lang="en-US" sz="2000" b="0" i="0" u="none" strike="noStrike" kern="0" cap="none" spc="0" normalizeH="0" baseline="-25000" noProof="0" dirty="0">
                    <a:ln>
                      <a:noFill/>
                    </a:ln>
                    <a:solidFill>
                      <a:srgbClr val="000000"/>
                    </a:solidFill>
                    <a:effectLst/>
                    <a:uLnTx/>
                    <a:uFillTx/>
                  </a:rPr>
                  <a:t>2</a:t>
                </a:r>
                <a:r>
                  <a:rPr kumimoji="0" lang="en-US" sz="2000" b="0" i="1" u="none" strike="noStrike" kern="0" cap="none" spc="0" normalizeH="0" baseline="0" noProof="0" dirty="0">
                    <a:ln>
                      <a:noFill/>
                    </a:ln>
                    <a:solidFill>
                      <a:srgbClr val="000000"/>
                    </a:solidFill>
                    <a:effectLst/>
                    <a:uLnTx/>
                    <a:uFillTx/>
                  </a:rPr>
                  <a:t> </a:t>
                </a:r>
              </a:p>
            </p:txBody>
          </p:sp>
          <p:sp>
            <p:nvSpPr>
              <p:cNvPr id="339" name="Line 183"/>
              <p:cNvSpPr>
                <a:spLocks noChangeShapeType="1"/>
              </p:cNvSpPr>
              <p:nvPr/>
            </p:nvSpPr>
            <p:spPr bwMode="auto">
              <a:xfrm>
                <a:off x="480" y="2754"/>
                <a:ext cx="336"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40" name="Line 184"/>
              <p:cNvSpPr>
                <a:spLocks noChangeShapeType="1"/>
              </p:cNvSpPr>
              <p:nvPr/>
            </p:nvSpPr>
            <p:spPr bwMode="auto">
              <a:xfrm>
                <a:off x="494" y="2473"/>
                <a:ext cx="147" cy="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grpSp>
        <p:sp>
          <p:nvSpPr>
            <p:cNvPr id="237" name="Line 22"/>
            <p:cNvSpPr>
              <a:spLocks noChangeShapeType="1"/>
            </p:cNvSpPr>
            <p:nvPr/>
          </p:nvSpPr>
          <p:spPr bwMode="auto">
            <a:xfrm flipV="1">
              <a:off x="1185" y="307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8" name="Line 23"/>
            <p:cNvSpPr>
              <a:spLocks noChangeShapeType="1"/>
            </p:cNvSpPr>
            <p:nvPr/>
          </p:nvSpPr>
          <p:spPr bwMode="auto">
            <a:xfrm flipV="1">
              <a:off x="1188" y="2892"/>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39" name="Line 24"/>
            <p:cNvSpPr>
              <a:spLocks noChangeShapeType="1"/>
            </p:cNvSpPr>
            <p:nvPr/>
          </p:nvSpPr>
          <p:spPr bwMode="auto">
            <a:xfrm flipV="1">
              <a:off x="1185" y="2706"/>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0" name="Line 25"/>
            <p:cNvSpPr>
              <a:spLocks noChangeShapeType="1"/>
            </p:cNvSpPr>
            <p:nvPr/>
          </p:nvSpPr>
          <p:spPr bwMode="auto">
            <a:xfrm flipV="1">
              <a:off x="1191" y="2520"/>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1" name="Line 26"/>
            <p:cNvSpPr>
              <a:spLocks noChangeShapeType="1"/>
            </p:cNvSpPr>
            <p:nvPr/>
          </p:nvSpPr>
          <p:spPr bwMode="auto">
            <a:xfrm flipV="1">
              <a:off x="1191" y="2334"/>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2" name="Line 27"/>
            <p:cNvSpPr>
              <a:spLocks noChangeShapeType="1"/>
            </p:cNvSpPr>
            <p:nvPr/>
          </p:nvSpPr>
          <p:spPr bwMode="auto">
            <a:xfrm flipV="1">
              <a:off x="1191" y="2145"/>
              <a:ext cx="123" cy="13"/>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3" name="Line 28"/>
            <p:cNvSpPr>
              <a:spLocks noChangeShapeType="1"/>
            </p:cNvSpPr>
            <p:nvPr/>
          </p:nvSpPr>
          <p:spPr bwMode="auto">
            <a:xfrm>
              <a:off x="822" y="1980"/>
              <a:ext cx="0"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4" name="Line 29"/>
            <p:cNvSpPr>
              <a:spLocks noChangeShapeType="1"/>
            </p:cNvSpPr>
            <p:nvPr/>
          </p:nvSpPr>
          <p:spPr bwMode="auto">
            <a:xfrm>
              <a:off x="822" y="217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5" name="Line 30"/>
            <p:cNvSpPr>
              <a:spLocks noChangeShapeType="1"/>
            </p:cNvSpPr>
            <p:nvPr/>
          </p:nvSpPr>
          <p:spPr bwMode="auto">
            <a:xfrm>
              <a:off x="82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6" name="Line 31"/>
            <p:cNvSpPr>
              <a:spLocks noChangeShapeType="1"/>
            </p:cNvSpPr>
            <p:nvPr/>
          </p:nvSpPr>
          <p:spPr bwMode="auto">
            <a:xfrm>
              <a:off x="82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7" name="Line 32"/>
            <p:cNvSpPr>
              <a:spLocks noChangeShapeType="1"/>
            </p:cNvSpPr>
            <p:nvPr/>
          </p:nvSpPr>
          <p:spPr bwMode="auto">
            <a:xfrm>
              <a:off x="822"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8" name="Line 33"/>
            <p:cNvSpPr>
              <a:spLocks noChangeShapeType="1"/>
            </p:cNvSpPr>
            <p:nvPr/>
          </p:nvSpPr>
          <p:spPr bwMode="auto">
            <a:xfrm>
              <a:off x="822" y="291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49" name="Line 34"/>
            <p:cNvSpPr>
              <a:spLocks noChangeShapeType="1"/>
            </p:cNvSpPr>
            <p:nvPr/>
          </p:nvSpPr>
          <p:spPr bwMode="auto">
            <a:xfrm>
              <a:off x="927"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0" name="Line 35"/>
            <p:cNvSpPr>
              <a:spLocks noChangeShapeType="1"/>
            </p:cNvSpPr>
            <p:nvPr/>
          </p:nvSpPr>
          <p:spPr bwMode="auto">
            <a:xfrm>
              <a:off x="927" y="219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1" name="Line 36"/>
            <p:cNvSpPr>
              <a:spLocks noChangeShapeType="1"/>
            </p:cNvSpPr>
            <p:nvPr/>
          </p:nvSpPr>
          <p:spPr bwMode="auto">
            <a:xfrm>
              <a:off x="927" y="240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2" name="Line 37"/>
            <p:cNvSpPr>
              <a:spLocks noChangeShapeType="1"/>
            </p:cNvSpPr>
            <p:nvPr/>
          </p:nvSpPr>
          <p:spPr bwMode="auto">
            <a:xfrm>
              <a:off x="927" y="2580"/>
              <a:ext cx="1" cy="12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3" name="Line 38"/>
            <p:cNvSpPr>
              <a:spLocks noChangeShapeType="1"/>
            </p:cNvSpPr>
            <p:nvPr/>
          </p:nvSpPr>
          <p:spPr bwMode="auto">
            <a:xfrm>
              <a:off x="927" y="276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4" name="Line 39"/>
            <p:cNvSpPr>
              <a:spLocks noChangeShapeType="1"/>
            </p:cNvSpPr>
            <p:nvPr/>
          </p:nvSpPr>
          <p:spPr bwMode="auto">
            <a:xfrm>
              <a:off x="927" y="2935"/>
              <a:ext cx="0"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5" name="Line 40"/>
            <p:cNvSpPr>
              <a:spLocks noChangeShapeType="1"/>
            </p:cNvSpPr>
            <p:nvPr/>
          </p:nvSpPr>
          <p:spPr bwMode="auto">
            <a:xfrm>
              <a:off x="1038" y="1977"/>
              <a:ext cx="0" cy="14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6" name="Line 41"/>
            <p:cNvSpPr>
              <a:spLocks noChangeShapeType="1"/>
            </p:cNvSpPr>
            <p:nvPr/>
          </p:nvSpPr>
          <p:spPr bwMode="auto">
            <a:xfrm>
              <a:off x="1038" y="219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7" name="Line 42"/>
            <p:cNvSpPr>
              <a:spLocks noChangeShapeType="1"/>
            </p:cNvSpPr>
            <p:nvPr/>
          </p:nvSpPr>
          <p:spPr bwMode="auto">
            <a:xfrm>
              <a:off x="103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8" name="Line 43"/>
            <p:cNvSpPr>
              <a:spLocks noChangeShapeType="1"/>
            </p:cNvSpPr>
            <p:nvPr/>
          </p:nvSpPr>
          <p:spPr bwMode="auto">
            <a:xfrm>
              <a:off x="1038"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59" name="Line 44"/>
            <p:cNvSpPr>
              <a:spLocks noChangeShapeType="1"/>
            </p:cNvSpPr>
            <p:nvPr/>
          </p:nvSpPr>
          <p:spPr bwMode="auto">
            <a:xfrm>
              <a:off x="1038" y="2754"/>
              <a:ext cx="0" cy="13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0" name="Line 46"/>
            <p:cNvSpPr>
              <a:spLocks noChangeShapeType="1"/>
            </p:cNvSpPr>
            <p:nvPr/>
          </p:nvSpPr>
          <p:spPr bwMode="auto">
            <a:xfrm flipH="1">
              <a:off x="1275" y="1986"/>
              <a:ext cx="3" cy="13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1" name="Line 47"/>
            <p:cNvSpPr>
              <a:spLocks noChangeShapeType="1"/>
            </p:cNvSpPr>
            <p:nvPr/>
          </p:nvSpPr>
          <p:spPr bwMode="auto">
            <a:xfrm>
              <a:off x="1278"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2" name="Line 48"/>
            <p:cNvSpPr>
              <a:spLocks noChangeShapeType="1"/>
            </p:cNvSpPr>
            <p:nvPr/>
          </p:nvSpPr>
          <p:spPr bwMode="auto">
            <a:xfrm>
              <a:off x="1278"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3" name="Line 49"/>
            <p:cNvSpPr>
              <a:spLocks noChangeShapeType="1"/>
            </p:cNvSpPr>
            <p:nvPr/>
          </p:nvSpPr>
          <p:spPr bwMode="auto">
            <a:xfrm>
              <a:off x="1278" y="254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4" name="Line 50"/>
            <p:cNvSpPr>
              <a:spLocks noChangeShapeType="1"/>
            </p:cNvSpPr>
            <p:nvPr/>
          </p:nvSpPr>
          <p:spPr bwMode="auto">
            <a:xfrm>
              <a:off x="1278"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5" name="Line 51"/>
            <p:cNvSpPr>
              <a:spLocks noChangeShapeType="1"/>
            </p:cNvSpPr>
            <p:nvPr/>
          </p:nvSpPr>
          <p:spPr bwMode="auto">
            <a:xfrm>
              <a:off x="1278" y="291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6" name="Line 52"/>
            <p:cNvSpPr>
              <a:spLocks noChangeShapeType="1"/>
            </p:cNvSpPr>
            <p:nvPr/>
          </p:nvSpPr>
          <p:spPr bwMode="auto">
            <a:xfrm>
              <a:off x="1158" y="20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7" name="Line 53"/>
            <p:cNvSpPr>
              <a:spLocks noChangeShapeType="1"/>
            </p:cNvSpPr>
            <p:nvPr/>
          </p:nvSpPr>
          <p:spPr bwMode="auto">
            <a:xfrm>
              <a:off x="1158" y="221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8" name="Line 54"/>
            <p:cNvSpPr>
              <a:spLocks noChangeShapeType="1"/>
            </p:cNvSpPr>
            <p:nvPr/>
          </p:nvSpPr>
          <p:spPr bwMode="auto">
            <a:xfrm>
              <a:off x="1158" y="240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69" name="Line 55"/>
            <p:cNvSpPr>
              <a:spLocks noChangeShapeType="1"/>
            </p:cNvSpPr>
            <p:nvPr/>
          </p:nvSpPr>
          <p:spPr bwMode="auto">
            <a:xfrm>
              <a:off x="1158"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0" name="Line 56"/>
            <p:cNvSpPr>
              <a:spLocks noChangeShapeType="1"/>
            </p:cNvSpPr>
            <p:nvPr/>
          </p:nvSpPr>
          <p:spPr bwMode="auto">
            <a:xfrm>
              <a:off x="1158" y="276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1" name="Line 57"/>
            <p:cNvSpPr>
              <a:spLocks noChangeShapeType="1"/>
            </p:cNvSpPr>
            <p:nvPr/>
          </p:nvSpPr>
          <p:spPr bwMode="auto">
            <a:xfrm>
              <a:off x="1158" y="293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2" name="Line 114"/>
            <p:cNvSpPr>
              <a:spLocks noChangeShapeType="1"/>
            </p:cNvSpPr>
            <p:nvPr/>
          </p:nvSpPr>
          <p:spPr bwMode="auto">
            <a:xfrm>
              <a:off x="137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3" name="Line 115"/>
            <p:cNvSpPr>
              <a:spLocks noChangeShapeType="1"/>
            </p:cNvSpPr>
            <p:nvPr/>
          </p:nvSpPr>
          <p:spPr bwMode="auto">
            <a:xfrm>
              <a:off x="1374" y="2202"/>
              <a:ext cx="4"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4" name="Line 116"/>
            <p:cNvSpPr>
              <a:spLocks noChangeShapeType="1"/>
            </p:cNvSpPr>
            <p:nvPr/>
          </p:nvSpPr>
          <p:spPr bwMode="auto">
            <a:xfrm>
              <a:off x="1374" y="236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5" name="Line 117"/>
            <p:cNvSpPr>
              <a:spLocks noChangeShapeType="1"/>
            </p:cNvSpPr>
            <p:nvPr/>
          </p:nvSpPr>
          <p:spPr bwMode="auto">
            <a:xfrm>
              <a:off x="1374" y="257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6" name="Line 118"/>
            <p:cNvSpPr>
              <a:spLocks noChangeShapeType="1"/>
            </p:cNvSpPr>
            <p:nvPr/>
          </p:nvSpPr>
          <p:spPr bwMode="auto">
            <a:xfrm>
              <a:off x="1374"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7" name="Line 119"/>
            <p:cNvSpPr>
              <a:spLocks noChangeShapeType="1"/>
            </p:cNvSpPr>
            <p:nvPr/>
          </p:nvSpPr>
          <p:spPr bwMode="auto">
            <a:xfrm>
              <a:off x="1374" y="293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8" name="Line 120"/>
            <p:cNvSpPr>
              <a:spLocks noChangeShapeType="1"/>
            </p:cNvSpPr>
            <p:nvPr/>
          </p:nvSpPr>
          <p:spPr bwMode="auto">
            <a:xfrm>
              <a:off x="121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79" name="Line 121"/>
            <p:cNvSpPr>
              <a:spLocks noChangeShapeType="1"/>
            </p:cNvSpPr>
            <p:nvPr/>
          </p:nvSpPr>
          <p:spPr bwMode="auto">
            <a:xfrm>
              <a:off x="1218" y="2208"/>
              <a:ext cx="0" cy="83"/>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0" name="Line 122"/>
            <p:cNvSpPr>
              <a:spLocks noChangeShapeType="1"/>
            </p:cNvSpPr>
            <p:nvPr/>
          </p:nvSpPr>
          <p:spPr bwMode="auto">
            <a:xfrm>
              <a:off x="1218"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1" name="Line 123"/>
            <p:cNvSpPr>
              <a:spLocks noChangeShapeType="1"/>
            </p:cNvSpPr>
            <p:nvPr/>
          </p:nvSpPr>
          <p:spPr bwMode="auto">
            <a:xfrm>
              <a:off x="1218"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2" name="Line 124"/>
            <p:cNvSpPr>
              <a:spLocks noChangeShapeType="1"/>
            </p:cNvSpPr>
            <p:nvPr/>
          </p:nvSpPr>
          <p:spPr bwMode="auto">
            <a:xfrm>
              <a:off x="1218"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3" name="Line 125"/>
            <p:cNvSpPr>
              <a:spLocks noChangeShapeType="1"/>
            </p:cNvSpPr>
            <p:nvPr/>
          </p:nvSpPr>
          <p:spPr bwMode="auto">
            <a:xfrm>
              <a:off x="121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4" name="Line 126"/>
            <p:cNvSpPr>
              <a:spLocks noChangeShapeType="1"/>
            </p:cNvSpPr>
            <p:nvPr/>
          </p:nvSpPr>
          <p:spPr bwMode="auto">
            <a:xfrm>
              <a:off x="1332" y="1989"/>
              <a:ext cx="0" cy="112"/>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5" name="Line 127"/>
            <p:cNvSpPr>
              <a:spLocks noChangeShapeType="1"/>
            </p:cNvSpPr>
            <p:nvPr/>
          </p:nvSpPr>
          <p:spPr bwMode="auto">
            <a:xfrm>
              <a:off x="1332" y="220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6" name="Line 128"/>
            <p:cNvSpPr>
              <a:spLocks noChangeShapeType="1"/>
            </p:cNvSpPr>
            <p:nvPr/>
          </p:nvSpPr>
          <p:spPr bwMode="auto">
            <a:xfrm>
              <a:off x="1332" y="236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7" name="Line 129"/>
            <p:cNvSpPr>
              <a:spLocks noChangeShapeType="1"/>
            </p:cNvSpPr>
            <p:nvPr/>
          </p:nvSpPr>
          <p:spPr bwMode="auto">
            <a:xfrm>
              <a:off x="1332" y="255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8" name="Line 130"/>
            <p:cNvSpPr>
              <a:spLocks noChangeShapeType="1"/>
            </p:cNvSpPr>
            <p:nvPr/>
          </p:nvSpPr>
          <p:spPr bwMode="auto">
            <a:xfrm>
              <a:off x="1332" y="273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89" name="Line 131"/>
            <p:cNvSpPr>
              <a:spLocks noChangeShapeType="1"/>
            </p:cNvSpPr>
            <p:nvPr/>
          </p:nvSpPr>
          <p:spPr bwMode="auto">
            <a:xfrm>
              <a:off x="1332" y="292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0" name="Line 132"/>
            <p:cNvSpPr>
              <a:spLocks noChangeShapeType="1"/>
            </p:cNvSpPr>
            <p:nvPr/>
          </p:nvSpPr>
          <p:spPr bwMode="auto">
            <a:xfrm>
              <a:off x="1098"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1" name="Line 133"/>
            <p:cNvSpPr>
              <a:spLocks noChangeShapeType="1"/>
            </p:cNvSpPr>
            <p:nvPr/>
          </p:nvSpPr>
          <p:spPr bwMode="auto">
            <a:xfrm>
              <a:off x="1098" y="220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2" name="Line 134"/>
            <p:cNvSpPr>
              <a:spLocks noChangeShapeType="1"/>
            </p:cNvSpPr>
            <p:nvPr/>
          </p:nvSpPr>
          <p:spPr bwMode="auto">
            <a:xfrm>
              <a:off x="1098" y="2367"/>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3" name="Line 135"/>
            <p:cNvSpPr>
              <a:spLocks noChangeShapeType="1"/>
            </p:cNvSpPr>
            <p:nvPr/>
          </p:nvSpPr>
          <p:spPr bwMode="auto">
            <a:xfrm>
              <a:off x="1098" y="2553"/>
              <a:ext cx="0" cy="121"/>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4" name="Line 136"/>
            <p:cNvSpPr>
              <a:spLocks noChangeShapeType="1"/>
            </p:cNvSpPr>
            <p:nvPr/>
          </p:nvSpPr>
          <p:spPr bwMode="auto">
            <a:xfrm flipH="1">
              <a:off x="1098" y="2747"/>
              <a:ext cx="3" cy="140"/>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5" name="Line 137"/>
            <p:cNvSpPr>
              <a:spLocks noChangeShapeType="1"/>
            </p:cNvSpPr>
            <p:nvPr/>
          </p:nvSpPr>
          <p:spPr bwMode="auto">
            <a:xfrm>
              <a:off x="1098" y="2916"/>
              <a:ext cx="0" cy="124"/>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6" name="Line 138"/>
            <p:cNvSpPr>
              <a:spLocks noChangeShapeType="1"/>
            </p:cNvSpPr>
            <p:nvPr/>
          </p:nvSpPr>
          <p:spPr bwMode="auto">
            <a:xfrm>
              <a:off x="984" y="198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7" name="Line 139"/>
            <p:cNvSpPr>
              <a:spLocks noChangeShapeType="1"/>
            </p:cNvSpPr>
            <p:nvPr/>
          </p:nvSpPr>
          <p:spPr bwMode="auto">
            <a:xfrm>
              <a:off x="984" y="220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8" name="Line 140"/>
            <p:cNvSpPr>
              <a:spLocks noChangeShapeType="1"/>
            </p:cNvSpPr>
            <p:nvPr/>
          </p:nvSpPr>
          <p:spPr bwMode="auto">
            <a:xfrm>
              <a:off x="984" y="2361"/>
              <a:ext cx="0" cy="125"/>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299" name="Line 141"/>
            <p:cNvSpPr>
              <a:spLocks noChangeShapeType="1"/>
            </p:cNvSpPr>
            <p:nvPr/>
          </p:nvSpPr>
          <p:spPr bwMode="auto">
            <a:xfrm>
              <a:off x="984" y="2547"/>
              <a:ext cx="0" cy="12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0" name="Line 142"/>
            <p:cNvSpPr>
              <a:spLocks noChangeShapeType="1"/>
            </p:cNvSpPr>
            <p:nvPr/>
          </p:nvSpPr>
          <p:spPr bwMode="auto">
            <a:xfrm>
              <a:off x="984" y="273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1" name="Line 143"/>
            <p:cNvSpPr>
              <a:spLocks noChangeShapeType="1"/>
            </p:cNvSpPr>
            <p:nvPr/>
          </p:nvSpPr>
          <p:spPr bwMode="auto">
            <a:xfrm>
              <a:off x="984" y="2919"/>
              <a:ext cx="1" cy="13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2" name="Line 144"/>
            <p:cNvSpPr>
              <a:spLocks noChangeShapeType="1"/>
            </p:cNvSpPr>
            <p:nvPr/>
          </p:nvSpPr>
          <p:spPr bwMode="auto">
            <a:xfrm>
              <a:off x="876"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3" name="Line 145"/>
            <p:cNvSpPr>
              <a:spLocks noChangeShapeType="1"/>
            </p:cNvSpPr>
            <p:nvPr/>
          </p:nvSpPr>
          <p:spPr bwMode="auto">
            <a:xfrm>
              <a:off x="876"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4" name="Line 146"/>
            <p:cNvSpPr>
              <a:spLocks noChangeShapeType="1"/>
            </p:cNvSpPr>
            <p:nvPr/>
          </p:nvSpPr>
          <p:spPr bwMode="auto">
            <a:xfrm>
              <a:off x="876" y="2355"/>
              <a:ext cx="0" cy="118"/>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5" name="Line 147"/>
            <p:cNvSpPr>
              <a:spLocks noChangeShapeType="1"/>
            </p:cNvSpPr>
            <p:nvPr/>
          </p:nvSpPr>
          <p:spPr bwMode="auto">
            <a:xfrm>
              <a:off x="876"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6" name="Line 148"/>
            <p:cNvSpPr>
              <a:spLocks noChangeShapeType="1"/>
            </p:cNvSpPr>
            <p:nvPr/>
          </p:nvSpPr>
          <p:spPr bwMode="auto">
            <a:xfrm>
              <a:off x="876"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7" name="Line 149"/>
            <p:cNvSpPr>
              <a:spLocks noChangeShapeType="1"/>
            </p:cNvSpPr>
            <p:nvPr/>
          </p:nvSpPr>
          <p:spPr bwMode="auto">
            <a:xfrm>
              <a:off x="876"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8" name="Line 150"/>
            <p:cNvSpPr>
              <a:spLocks noChangeShapeType="1"/>
            </p:cNvSpPr>
            <p:nvPr/>
          </p:nvSpPr>
          <p:spPr bwMode="auto">
            <a:xfrm>
              <a:off x="765" y="198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09" name="Line 151"/>
            <p:cNvSpPr>
              <a:spLocks noChangeShapeType="1"/>
            </p:cNvSpPr>
            <p:nvPr/>
          </p:nvSpPr>
          <p:spPr bwMode="auto">
            <a:xfrm>
              <a:off x="765" y="2199"/>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0" name="Line 152"/>
            <p:cNvSpPr>
              <a:spLocks noChangeShapeType="1"/>
            </p:cNvSpPr>
            <p:nvPr/>
          </p:nvSpPr>
          <p:spPr bwMode="auto">
            <a:xfrm>
              <a:off x="765" y="2358"/>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1" name="Line 153"/>
            <p:cNvSpPr>
              <a:spLocks noChangeShapeType="1"/>
            </p:cNvSpPr>
            <p:nvPr/>
          </p:nvSpPr>
          <p:spPr bwMode="auto">
            <a:xfrm>
              <a:off x="765" y="256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2" name="Line 154"/>
            <p:cNvSpPr>
              <a:spLocks noChangeShapeType="1"/>
            </p:cNvSpPr>
            <p:nvPr/>
          </p:nvSpPr>
          <p:spPr bwMode="auto">
            <a:xfrm>
              <a:off x="765" y="275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3" name="Line 155"/>
            <p:cNvSpPr>
              <a:spLocks noChangeShapeType="1"/>
            </p:cNvSpPr>
            <p:nvPr/>
          </p:nvSpPr>
          <p:spPr bwMode="auto">
            <a:xfrm>
              <a:off x="765"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4" name="Line 186"/>
            <p:cNvSpPr>
              <a:spLocks noChangeShapeType="1"/>
            </p:cNvSpPr>
            <p:nvPr/>
          </p:nvSpPr>
          <p:spPr bwMode="auto">
            <a:xfrm>
              <a:off x="1038"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5" name="Line 188"/>
            <p:cNvSpPr>
              <a:spLocks noChangeShapeType="1"/>
            </p:cNvSpPr>
            <p:nvPr/>
          </p:nvSpPr>
          <p:spPr bwMode="auto">
            <a:xfrm>
              <a:off x="714" y="198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6" name="Line 189"/>
            <p:cNvSpPr>
              <a:spLocks noChangeShapeType="1"/>
            </p:cNvSpPr>
            <p:nvPr/>
          </p:nvSpPr>
          <p:spPr bwMode="auto">
            <a:xfrm>
              <a:off x="714" y="2196"/>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7" name="Line 190"/>
            <p:cNvSpPr>
              <a:spLocks noChangeShapeType="1"/>
            </p:cNvSpPr>
            <p:nvPr/>
          </p:nvSpPr>
          <p:spPr bwMode="auto">
            <a:xfrm>
              <a:off x="714" y="235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8" name="Line 191"/>
            <p:cNvSpPr>
              <a:spLocks noChangeShapeType="1"/>
            </p:cNvSpPr>
            <p:nvPr/>
          </p:nvSpPr>
          <p:spPr bwMode="auto">
            <a:xfrm>
              <a:off x="714" y="2541"/>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19" name="Line 192"/>
            <p:cNvSpPr>
              <a:spLocks noChangeShapeType="1"/>
            </p:cNvSpPr>
            <p:nvPr/>
          </p:nvSpPr>
          <p:spPr bwMode="auto">
            <a:xfrm>
              <a:off x="714" y="2730"/>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0" name="Line 193"/>
            <p:cNvSpPr>
              <a:spLocks noChangeShapeType="1"/>
            </p:cNvSpPr>
            <p:nvPr/>
          </p:nvSpPr>
          <p:spPr bwMode="auto">
            <a:xfrm>
              <a:off x="714" y="291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1" name="Line 195"/>
            <p:cNvSpPr>
              <a:spLocks noChangeShapeType="1"/>
            </p:cNvSpPr>
            <p:nvPr/>
          </p:nvSpPr>
          <p:spPr bwMode="auto">
            <a:xfrm>
              <a:off x="1422" y="199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2" name="Line 196"/>
            <p:cNvSpPr>
              <a:spLocks noChangeShapeType="1"/>
            </p:cNvSpPr>
            <p:nvPr/>
          </p:nvSpPr>
          <p:spPr bwMode="auto">
            <a:xfrm>
              <a:off x="1422" y="2184"/>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3" name="Line 197"/>
            <p:cNvSpPr>
              <a:spLocks noChangeShapeType="1"/>
            </p:cNvSpPr>
            <p:nvPr/>
          </p:nvSpPr>
          <p:spPr bwMode="auto">
            <a:xfrm>
              <a:off x="1422" y="2367"/>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4" name="Line 198"/>
            <p:cNvSpPr>
              <a:spLocks noChangeShapeType="1"/>
            </p:cNvSpPr>
            <p:nvPr/>
          </p:nvSpPr>
          <p:spPr bwMode="auto">
            <a:xfrm>
              <a:off x="1422" y="2553"/>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5" name="Line 199"/>
            <p:cNvSpPr>
              <a:spLocks noChangeShapeType="1"/>
            </p:cNvSpPr>
            <p:nvPr/>
          </p:nvSpPr>
          <p:spPr bwMode="auto">
            <a:xfrm>
              <a:off x="1422" y="2742"/>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6" name="Line 200"/>
            <p:cNvSpPr>
              <a:spLocks noChangeShapeType="1"/>
            </p:cNvSpPr>
            <p:nvPr/>
          </p:nvSpPr>
          <p:spPr bwMode="auto">
            <a:xfrm>
              <a:off x="1422" y="2925"/>
              <a:ext cx="0" cy="96"/>
            </a:xfrm>
            <a:prstGeom prst="line">
              <a:avLst/>
            </a:prstGeom>
            <a:noFill/>
            <a:ln w="12700">
              <a:solidFill>
                <a:srgbClr val="CC006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7" name="AutoShape 204"/>
            <p:cNvSpPr>
              <a:spLocks/>
            </p:cNvSpPr>
            <p:nvPr/>
          </p:nvSpPr>
          <p:spPr bwMode="auto">
            <a:xfrm rot="5376746">
              <a:off x="1012" y="1289"/>
              <a:ext cx="96" cy="434"/>
            </a:xfrm>
            <a:prstGeom prst="leftBrace">
              <a:avLst>
                <a:gd name="adj1" fmla="val 37674"/>
                <a:gd name="adj2" fmla="val 50000"/>
              </a:avLst>
            </a:prstGeom>
            <a:noFill/>
            <a:ln w="9525">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8" name="AutoShape 205"/>
            <p:cNvSpPr>
              <a:spLocks/>
            </p:cNvSpPr>
            <p:nvPr/>
          </p:nvSpPr>
          <p:spPr bwMode="auto">
            <a:xfrm rot="16223254" flipV="1">
              <a:off x="1030" y="3188"/>
              <a:ext cx="96" cy="725"/>
            </a:xfrm>
            <a:prstGeom prst="leftBrace">
              <a:avLst>
                <a:gd name="adj1" fmla="val 62934"/>
                <a:gd name="adj2" fmla="val 50000"/>
              </a:avLst>
            </a:prstGeom>
            <a:noFill/>
            <a:ln w="9525">
              <a:solidFill>
                <a:srgbClr val="FFFF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29" name="Rectangle 206"/>
            <p:cNvSpPr>
              <a:spLocks noChangeArrowheads="1"/>
            </p:cNvSpPr>
            <p:nvPr/>
          </p:nvSpPr>
          <p:spPr bwMode="auto">
            <a:xfrm>
              <a:off x="924" y="3643"/>
              <a:ext cx="30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rPr>
                <a:t>B</a:t>
              </a:r>
              <a:r>
                <a:rPr kumimoji="0" lang="en-US" sz="2000" b="0" i="0" u="none" strike="noStrike" kern="0" cap="none" spc="0" normalizeH="0" baseline="-25000" noProof="0">
                  <a:ln>
                    <a:noFill/>
                  </a:ln>
                  <a:solidFill>
                    <a:sysClr val="windowText" lastClr="000000"/>
                  </a:solidFill>
                  <a:effectLst/>
                  <a:uLnTx/>
                  <a:uFillTx/>
                </a:rPr>
                <a:t>11</a:t>
              </a:r>
              <a:endParaRPr kumimoji="0" lang="en-US" sz="2000" b="1" i="0" u="none" strike="noStrike" kern="0" cap="none" spc="0" normalizeH="0" baseline="0" noProof="0">
                <a:ln>
                  <a:noFill/>
                </a:ln>
                <a:solidFill>
                  <a:sysClr val="windowText" lastClr="000000"/>
                </a:solidFill>
                <a:effectLst/>
                <a:uLnTx/>
                <a:uFillTx/>
              </a:endParaRPr>
            </a:p>
          </p:txBody>
        </p:sp>
        <p:sp>
          <p:nvSpPr>
            <p:cNvPr id="330" name="Oval 210"/>
            <p:cNvSpPr>
              <a:spLocks noChangeArrowheads="1"/>
            </p:cNvSpPr>
            <p:nvPr/>
          </p:nvSpPr>
          <p:spPr bwMode="auto">
            <a:xfrm>
              <a:off x="834" y="1584"/>
              <a:ext cx="459" cy="93"/>
            </a:xfrm>
            <a:prstGeom prst="ellipse">
              <a:avLst/>
            </a:prstGeom>
            <a:noFill/>
            <a:ln w="9525">
              <a:solidFill>
                <a:srgbClr val="000000"/>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1" name="Line 213"/>
            <p:cNvSpPr>
              <a:spLocks noChangeShapeType="1"/>
            </p:cNvSpPr>
            <p:nvPr/>
          </p:nvSpPr>
          <p:spPr bwMode="auto">
            <a:xfrm flipV="1">
              <a:off x="336" y="1296"/>
              <a:ext cx="0" cy="480"/>
            </a:xfrm>
            <a:prstGeom prst="line">
              <a:avLst/>
            </a:prstGeom>
            <a:noFill/>
            <a:ln w="9525">
              <a:solidFill>
                <a:srgbClr val="000000"/>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a:ln>
                  <a:noFill/>
                </a:ln>
                <a:solidFill>
                  <a:sysClr val="windowText" lastClr="000000"/>
                </a:solidFill>
                <a:effectLst/>
                <a:uLnTx/>
                <a:uFillTx/>
              </a:endParaRPr>
            </a:p>
          </p:txBody>
        </p:sp>
        <p:sp>
          <p:nvSpPr>
            <p:cNvPr id="332" name="Rectangle 216"/>
            <p:cNvSpPr>
              <a:spLocks noChangeArrowheads="1"/>
            </p:cNvSpPr>
            <p:nvPr/>
          </p:nvSpPr>
          <p:spPr bwMode="auto">
            <a:xfrm>
              <a:off x="2167" y="1877"/>
              <a:ext cx="1661"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3" name="Rectangle 218"/>
            <p:cNvSpPr>
              <a:spLocks noChangeArrowheads="1"/>
            </p:cNvSpPr>
            <p:nvPr/>
          </p:nvSpPr>
          <p:spPr bwMode="auto">
            <a:xfrm>
              <a:off x="2205" y="2448"/>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334" name="Rectangle 219"/>
            <p:cNvSpPr>
              <a:spLocks noChangeArrowheads="1"/>
            </p:cNvSpPr>
            <p:nvPr/>
          </p:nvSpPr>
          <p:spPr bwMode="auto">
            <a:xfrm>
              <a:off x="2211" y="3216"/>
              <a:ext cx="110" cy="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grpSp>
      <p:graphicFrame>
        <p:nvGraphicFramePr>
          <p:cNvPr id="364" name="Object 363"/>
          <p:cNvGraphicFramePr>
            <a:graphicFrameLocks noChangeAspect="1"/>
          </p:cNvGraphicFramePr>
          <p:nvPr>
            <p:extLst>
              <p:ext uri="{D42A27DB-BD31-4B8C-83A1-F6EECF244321}">
                <p14:modId xmlns:p14="http://schemas.microsoft.com/office/powerpoint/2010/main" val="3193816107"/>
              </p:ext>
            </p:extLst>
          </p:nvPr>
        </p:nvGraphicFramePr>
        <p:xfrm>
          <a:off x="5952814" y="3669030"/>
          <a:ext cx="1871663" cy="787400"/>
        </p:xfrm>
        <a:graphic>
          <a:graphicData uri="http://schemas.openxmlformats.org/presentationml/2006/ole">
            <mc:AlternateContent xmlns:mc="http://schemas.openxmlformats.org/markup-compatibility/2006">
              <mc:Choice xmlns:v="urn:schemas-microsoft-com:vml" Requires="v">
                <p:oleObj spid="_x0000_s45094" name="Equation" r:id="rId5" imgW="927000" imgH="393480" progId="Equation.DSMT4">
                  <p:embed/>
                </p:oleObj>
              </mc:Choice>
              <mc:Fallback>
                <p:oleObj name="Equation" r:id="rId5" imgW="927000" imgH="393480" progId="Equation.DSMT4">
                  <p:embed/>
                  <p:pic>
                    <p:nvPicPr>
                      <p:cNvPr id="0" name=""/>
                      <p:cNvPicPr>
                        <a:picLocks noChangeAspect="1" noChangeArrowheads="1"/>
                      </p:cNvPicPr>
                      <p:nvPr/>
                    </p:nvPicPr>
                    <p:blipFill>
                      <a:blip r:embed="rId6"/>
                      <a:srcRect/>
                      <a:stretch>
                        <a:fillRect/>
                      </a:stretch>
                    </p:blipFill>
                    <p:spPr bwMode="auto">
                      <a:xfrm>
                        <a:off x="5952814" y="3669030"/>
                        <a:ext cx="18716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5" name="Object 364"/>
          <p:cNvGraphicFramePr>
            <a:graphicFrameLocks noChangeAspect="1"/>
          </p:cNvGraphicFramePr>
          <p:nvPr>
            <p:extLst>
              <p:ext uri="{D42A27DB-BD31-4B8C-83A1-F6EECF244321}">
                <p14:modId xmlns:p14="http://schemas.microsoft.com/office/powerpoint/2010/main" val="2939476598"/>
              </p:ext>
            </p:extLst>
          </p:nvPr>
        </p:nvGraphicFramePr>
        <p:xfrm>
          <a:off x="231392" y="2112645"/>
          <a:ext cx="245096" cy="303212"/>
        </p:xfrm>
        <a:graphic>
          <a:graphicData uri="http://schemas.openxmlformats.org/presentationml/2006/ole">
            <mc:AlternateContent xmlns:mc="http://schemas.openxmlformats.org/markup-compatibility/2006">
              <mc:Choice xmlns:v="urn:schemas-microsoft-com:vml" Requires="v">
                <p:oleObj spid="_x0000_s45095" name="Equation" r:id="rId7" imgW="152280" imgH="190440" progId="Equation.DSMT4">
                  <p:embed/>
                </p:oleObj>
              </mc:Choice>
              <mc:Fallback>
                <p:oleObj name="Equation" r:id="rId7" imgW="152280" imgH="190440" progId="Equation.DSMT4">
                  <p:embed/>
                  <p:pic>
                    <p:nvPicPr>
                      <p:cNvPr id="0" name=""/>
                      <p:cNvPicPr>
                        <a:picLocks noChangeAspect="1" noChangeArrowheads="1"/>
                      </p:cNvPicPr>
                      <p:nvPr/>
                    </p:nvPicPr>
                    <p:blipFill>
                      <a:blip r:embed="rId8"/>
                      <a:srcRect/>
                      <a:stretch>
                        <a:fillRect/>
                      </a:stretch>
                    </p:blipFill>
                    <p:spPr bwMode="auto">
                      <a:xfrm>
                        <a:off x="231392" y="2112645"/>
                        <a:ext cx="245096" cy="303212"/>
                      </a:xfrm>
                      <a:prstGeom prst="rect">
                        <a:avLst/>
                      </a:prstGeom>
                      <a:noFill/>
                      <a:ln>
                        <a:noFill/>
                      </a:ln>
                    </p:spPr>
                  </p:pic>
                </p:oleObj>
              </mc:Fallback>
            </mc:AlternateContent>
          </a:graphicData>
        </a:graphic>
      </p:graphicFrame>
      <p:graphicFrame>
        <p:nvGraphicFramePr>
          <p:cNvPr id="366" name="Object 365"/>
          <p:cNvGraphicFramePr>
            <a:graphicFrameLocks noChangeAspect="1"/>
          </p:cNvGraphicFramePr>
          <p:nvPr>
            <p:extLst>
              <p:ext uri="{D42A27DB-BD31-4B8C-83A1-F6EECF244321}">
                <p14:modId xmlns:p14="http://schemas.microsoft.com/office/powerpoint/2010/main" val="3377696787"/>
              </p:ext>
            </p:extLst>
          </p:nvPr>
        </p:nvGraphicFramePr>
        <p:xfrm>
          <a:off x="4220851" y="4622800"/>
          <a:ext cx="3463925" cy="787400"/>
        </p:xfrm>
        <a:graphic>
          <a:graphicData uri="http://schemas.openxmlformats.org/presentationml/2006/ole">
            <mc:AlternateContent xmlns:mc="http://schemas.openxmlformats.org/markup-compatibility/2006">
              <mc:Choice xmlns:v="urn:schemas-microsoft-com:vml" Requires="v">
                <p:oleObj spid="_x0000_s45096"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srcRect/>
                      <a:stretch>
                        <a:fillRect/>
                      </a:stretch>
                    </p:blipFill>
                    <p:spPr bwMode="auto">
                      <a:xfrm>
                        <a:off x="4220851" y="4622800"/>
                        <a:ext cx="34639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7" name="Object 366"/>
          <p:cNvGraphicFramePr>
            <a:graphicFrameLocks noChangeAspect="1"/>
          </p:cNvGraphicFramePr>
          <p:nvPr>
            <p:extLst>
              <p:ext uri="{D42A27DB-BD31-4B8C-83A1-F6EECF244321}">
                <p14:modId xmlns:p14="http://schemas.microsoft.com/office/powerpoint/2010/main" val="1000841472"/>
              </p:ext>
            </p:extLst>
          </p:nvPr>
        </p:nvGraphicFramePr>
        <p:xfrm>
          <a:off x="4067944" y="5717418"/>
          <a:ext cx="2705100" cy="777788"/>
        </p:xfrm>
        <a:graphic>
          <a:graphicData uri="http://schemas.openxmlformats.org/presentationml/2006/ole">
            <mc:AlternateContent xmlns:mc="http://schemas.openxmlformats.org/markup-compatibility/2006">
              <mc:Choice xmlns:v="urn:schemas-microsoft-com:vml" Requires="v">
                <p:oleObj spid="_x0000_s45097" name="Equation" r:id="rId11" imgW="1485720" imgH="431640" progId="Equation.DSMT4">
                  <p:embed/>
                </p:oleObj>
              </mc:Choice>
              <mc:Fallback>
                <p:oleObj name="Equation" r:id="rId11" imgW="1485720" imgH="431640" progId="Equation.DSMT4">
                  <p:embed/>
                  <p:pic>
                    <p:nvPicPr>
                      <p:cNvPr id="0" name=""/>
                      <p:cNvPicPr>
                        <a:picLocks noChangeAspect="1" noChangeArrowheads="1"/>
                      </p:cNvPicPr>
                      <p:nvPr/>
                    </p:nvPicPr>
                    <p:blipFill>
                      <a:blip r:embed="rId12"/>
                      <a:srcRect/>
                      <a:stretch>
                        <a:fillRect/>
                      </a:stretch>
                    </p:blipFill>
                    <p:spPr bwMode="auto">
                      <a:xfrm>
                        <a:off x="4067944" y="5717418"/>
                        <a:ext cx="2705100" cy="777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8703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Ιδιότητα των αμοιβαίων επαγωγών</a:t>
            </a:r>
            <a:endParaRPr lang="el-GR" dirty="0">
              <a:solidFill>
                <a:schemeClr val="tx2">
                  <a:lumMod val="60000"/>
                  <a:lumOff val="40000"/>
                </a:schemeClr>
              </a:solidFill>
            </a:endParaRPr>
          </a:p>
        </p:txBody>
      </p:sp>
      <p:sp>
        <p:nvSpPr>
          <p:cNvPr id="5" name="Content Placeholder 4"/>
          <p:cNvSpPr>
            <a:spLocks noGrp="1"/>
          </p:cNvSpPr>
          <p:nvPr>
            <p:ph idx="1"/>
          </p:nvPr>
        </p:nvSpPr>
        <p:spPr/>
        <p:txBody>
          <a:bodyPr>
            <a:normAutofit/>
          </a:bodyPr>
          <a:lstStyle/>
          <a:p>
            <a:pPr lvl="0"/>
            <a:r>
              <a:rPr lang="el-GR" sz="2400" kern="0" dirty="0">
                <a:solidFill>
                  <a:srgbClr val="000000"/>
                </a:solidFill>
              </a:rPr>
              <a:t> Το προηγούμενο παράδειγμα περιγράφει μία βασική ιδιότητα των αμοιβαίων επαγωγών μεταξύ οποιουδήποτε ζεύγους δύο πηνίων</a:t>
            </a:r>
            <a:endParaRPr lang="en-US" sz="2400" kern="0" dirty="0">
              <a:solidFill>
                <a:srgbClr val="000000"/>
              </a:solidFill>
            </a:endParaRPr>
          </a:p>
          <a:p>
            <a:endParaRPr lang="en-US"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47" name="Group 8"/>
          <p:cNvGrpSpPr>
            <a:grpSpLocks/>
          </p:cNvGrpSpPr>
          <p:nvPr/>
        </p:nvGrpSpPr>
        <p:grpSpPr bwMode="auto">
          <a:xfrm>
            <a:off x="865109" y="1711325"/>
            <a:ext cx="8264369" cy="2773680"/>
            <a:chOff x="1200" y="1200"/>
            <a:chExt cx="4958" cy="1872"/>
          </a:xfrm>
        </p:grpSpPr>
        <p:grpSp>
          <p:nvGrpSpPr>
            <p:cNvPr id="48" name="Group 6"/>
            <p:cNvGrpSpPr>
              <a:grpSpLocks/>
            </p:cNvGrpSpPr>
            <p:nvPr/>
          </p:nvGrpSpPr>
          <p:grpSpPr bwMode="auto">
            <a:xfrm>
              <a:off x="2737" y="2008"/>
              <a:ext cx="1488" cy="1064"/>
              <a:chOff x="2593" y="1720"/>
              <a:chExt cx="1488" cy="1064"/>
            </a:xfrm>
          </p:grpSpPr>
          <p:sp>
            <p:nvSpPr>
              <p:cNvPr id="50" name="Rectangle 3"/>
              <p:cNvSpPr>
                <a:spLocks noChangeArrowheads="1"/>
              </p:cNvSpPr>
              <p:nvPr/>
            </p:nvSpPr>
            <p:spPr bwMode="auto">
              <a:xfrm>
                <a:off x="2904" y="1720"/>
                <a:ext cx="866" cy="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000000"/>
                    </a:solidFill>
                    <a:effectLst/>
                    <a:uLnTx/>
                    <a:uFillTx/>
                  </a:rPr>
                  <a:t>Είναι ίσες</a:t>
                </a:r>
                <a:endParaRPr kumimoji="0" lang="en-US" sz="2400" b="0" i="0" u="none" strike="noStrike" kern="0" cap="none" spc="0" normalizeH="0" baseline="0" noProof="0" dirty="0">
                  <a:ln>
                    <a:noFill/>
                  </a:ln>
                  <a:solidFill>
                    <a:srgbClr val="000000"/>
                  </a:solidFill>
                  <a:effectLst/>
                  <a:uLnTx/>
                  <a:uFillTx/>
                </a:endParaRPr>
              </a:p>
            </p:txBody>
          </p:sp>
          <p:sp>
            <p:nvSpPr>
              <p:cNvPr id="51" name="Rectangle 5"/>
              <p:cNvSpPr>
                <a:spLocks noChangeArrowheads="1"/>
              </p:cNvSpPr>
              <p:nvPr/>
            </p:nvSpPr>
            <p:spPr bwMode="auto">
              <a:xfrm>
                <a:off x="2593" y="2304"/>
                <a:ext cx="1488" cy="480"/>
              </a:xfrm>
              <a:prstGeom prst="rect">
                <a:avLst/>
              </a:prstGeom>
              <a:noFill/>
              <a:ln w="12700">
                <a:solidFill>
                  <a:srgbClr val="CC006B"/>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grpSp>
        <p:sp>
          <p:nvSpPr>
            <p:cNvPr id="49" name="Rectangle 7"/>
            <p:cNvSpPr>
              <a:spLocks noChangeArrowheads="1"/>
            </p:cNvSpPr>
            <p:nvPr/>
          </p:nvSpPr>
          <p:spPr bwMode="auto">
            <a:xfrm>
              <a:off x="1200" y="1200"/>
              <a:ext cx="4958" cy="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aphicFrame>
        <p:nvGraphicFramePr>
          <p:cNvPr id="52" name="Object 51"/>
          <p:cNvGraphicFramePr>
            <a:graphicFrameLocks noChangeAspect="1"/>
          </p:cNvGraphicFramePr>
          <p:nvPr>
            <p:extLst>
              <p:ext uri="{D42A27DB-BD31-4B8C-83A1-F6EECF244321}">
                <p14:modId xmlns:p14="http://schemas.microsoft.com/office/powerpoint/2010/main" val="1442464959"/>
              </p:ext>
            </p:extLst>
          </p:nvPr>
        </p:nvGraphicFramePr>
        <p:xfrm>
          <a:off x="3944469" y="3889829"/>
          <a:ext cx="1449808" cy="478971"/>
        </p:xfrm>
        <a:graphic>
          <a:graphicData uri="http://schemas.openxmlformats.org/presentationml/2006/ole">
            <mc:AlternateContent xmlns:mc="http://schemas.openxmlformats.org/markup-compatibility/2006">
              <mc:Choice xmlns:v="urn:schemas-microsoft-com:vml" Requires="v">
                <p:oleObj spid="_x0000_s46090"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srcRect/>
                      <a:stretch>
                        <a:fillRect/>
                      </a:stretch>
                    </p:blipFill>
                    <p:spPr bwMode="auto">
                      <a:xfrm>
                        <a:off x="3944469" y="3889829"/>
                        <a:ext cx="1449808" cy="4789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90236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Συντελεστής αμοιβαίας επαγωγής μεταξύ δύο δισύρματων </a:t>
            </a:r>
            <a:r>
              <a:rPr lang="el-GR" dirty="0" smtClean="0"/>
              <a:t>γραμμών</a:t>
            </a:r>
            <a:endParaRPr lang="el-GR" dirty="0">
              <a:solidFill>
                <a:schemeClr val="tx2">
                  <a:lumMod val="60000"/>
                  <a:lumOff val="40000"/>
                </a:schemeClr>
              </a:solidFill>
            </a:endParaRPr>
          </a:p>
        </p:txBody>
      </p:sp>
      <p:sp>
        <p:nvSpPr>
          <p:cNvPr id="5" name="Content Placeholder 4"/>
          <p:cNvSpPr>
            <a:spLocks noGrp="1"/>
          </p:cNvSpPr>
          <p:nvPr>
            <p:ph idx="1"/>
          </p:nvPr>
        </p:nvSpPr>
        <p:spPr>
          <a:xfrm>
            <a:off x="464156" y="1556792"/>
            <a:ext cx="5331980" cy="4525963"/>
          </a:xfrm>
        </p:spPr>
        <p:txBody>
          <a:bodyPr>
            <a:normAutofit/>
          </a:bodyPr>
          <a:lstStyle/>
          <a:p>
            <a:r>
              <a:rPr lang="el-GR" sz="2200" dirty="0" smtClean="0"/>
              <a:t>Υπολογίζουμε πεπλεγμένη ροή από αβ στο σύστημα γδ.Για τον </a:t>
            </a:r>
            <a:r>
              <a:rPr lang="el-GR" sz="2200" b="1" u="sng" dirty="0" smtClean="0"/>
              <a:t>α</a:t>
            </a:r>
            <a:r>
              <a:rPr lang="el-GR" sz="2200" dirty="0" smtClean="0"/>
              <a:t> με ακτινικό πεδίο η ροή θα είναι ανάμεσα σε ρ</a:t>
            </a:r>
            <a:r>
              <a:rPr lang="el-GR" sz="2200" baseline="-25000" dirty="0" smtClean="0"/>
              <a:t>αδ</a:t>
            </a:r>
            <a:r>
              <a:rPr lang="el-GR" sz="2200" dirty="0" smtClean="0"/>
              <a:t> και ρ</a:t>
            </a:r>
            <a:r>
              <a:rPr lang="el-GR" sz="2200" baseline="-25000" dirty="0" smtClean="0"/>
              <a:t>αγ</a:t>
            </a:r>
            <a:endParaRPr lang="en-US" sz="2200" dirty="0" smtClean="0"/>
          </a:p>
          <a:p>
            <a:pPr lvl="0"/>
            <a:r>
              <a:rPr lang="el-GR" sz="2200" b="1" i="1" kern="0" dirty="0" smtClean="0"/>
              <a:t>Το μαγνητικό πεδίο θα είναι της μορφής</a:t>
            </a:r>
            <a:endParaRPr lang="el-GR" sz="2200" b="1" i="1" kern="0" baseline="-25000" dirty="0" smtClean="0"/>
          </a:p>
          <a:p>
            <a:pPr marL="0" indent="0">
              <a:buNone/>
            </a:pPr>
            <a:endParaRPr lang="el-GR" sz="22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17" name="Text Box 4"/>
          <p:cNvSpPr txBox="1">
            <a:spLocks noChangeArrowheads="1"/>
          </p:cNvSpPr>
          <p:nvPr/>
        </p:nvSpPr>
        <p:spPr bwMode="auto">
          <a:xfrm>
            <a:off x="4643878" y="1605692"/>
            <a:ext cx="5064826" cy="276999"/>
          </a:xfrm>
          <a:prstGeom prst="rect">
            <a:avLst/>
          </a:prstGeom>
          <a:noFill/>
          <a:ln w="9525">
            <a:noFill/>
            <a:miter lim="800000"/>
            <a:headEnd/>
            <a:tailEnd/>
          </a:ln>
          <a:effectLst/>
        </p:spPr>
        <p:txBody>
          <a:bodyPr wrap="square">
            <a:spAutoFit/>
          </a:bodyPr>
          <a:lstStyle/>
          <a:p>
            <a:endParaRPr lang="el-GR" baseline="-25000" dirty="0">
              <a:solidFill>
                <a:srgbClr val="C00000"/>
              </a:solidFill>
            </a:endParaRPr>
          </a:p>
        </p:txBody>
      </p:sp>
      <p:graphicFrame>
        <p:nvGraphicFramePr>
          <p:cNvPr id="18" name="Object 4"/>
          <p:cNvGraphicFramePr>
            <a:graphicFrameLocks noChangeAspect="1"/>
          </p:cNvGraphicFramePr>
          <p:nvPr>
            <p:extLst>
              <p:ext uri="{D42A27DB-BD31-4B8C-83A1-F6EECF244321}">
                <p14:modId xmlns:p14="http://schemas.microsoft.com/office/powerpoint/2010/main" val="2882940752"/>
              </p:ext>
            </p:extLst>
          </p:nvPr>
        </p:nvGraphicFramePr>
        <p:xfrm>
          <a:off x="2064660" y="3390359"/>
          <a:ext cx="2433638" cy="838200"/>
        </p:xfrm>
        <a:graphic>
          <a:graphicData uri="http://schemas.openxmlformats.org/presentationml/2006/ole">
            <mc:AlternateContent xmlns:mc="http://schemas.openxmlformats.org/markup-compatibility/2006">
              <mc:Choice xmlns:v="urn:schemas-microsoft-com:vml" Requires="v">
                <p:oleObj spid="_x0000_s48158" name="Equation" r:id="rId5" imgW="1206360" imgH="419040" progId="Equation.DSMT4">
                  <p:embed/>
                </p:oleObj>
              </mc:Choice>
              <mc:Fallback>
                <p:oleObj name="Equation" r:id="rId5" imgW="1206360" imgH="419040" progId="Equation.DSMT4">
                  <p:embed/>
                  <p:pic>
                    <p:nvPicPr>
                      <p:cNvPr id="0" name=""/>
                      <p:cNvPicPr>
                        <a:picLocks noChangeAspect="1" noChangeArrowheads="1"/>
                      </p:cNvPicPr>
                      <p:nvPr/>
                    </p:nvPicPr>
                    <p:blipFill>
                      <a:blip r:embed="rId6"/>
                      <a:srcRect/>
                      <a:stretch>
                        <a:fillRect/>
                      </a:stretch>
                    </p:blipFill>
                    <p:spPr bwMode="auto">
                      <a:xfrm>
                        <a:off x="2064660" y="3390359"/>
                        <a:ext cx="24336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3"/>
          <p:cNvSpPr txBox="1">
            <a:spLocks noChangeArrowheads="1"/>
          </p:cNvSpPr>
          <p:nvPr/>
        </p:nvSpPr>
        <p:spPr>
          <a:xfrm>
            <a:off x="4633947" y="3383720"/>
            <a:ext cx="4688814"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endParaRPr lang="el-GR" sz="2800" b="1" i="1" kern="0" baseline="-25000" noProof="0" dirty="0" smtClean="0">
              <a:solidFill>
                <a:srgbClr val="C00000"/>
              </a:solidFill>
              <a:latin typeface="+mn-lt"/>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3079855841"/>
              </p:ext>
            </p:extLst>
          </p:nvPr>
        </p:nvGraphicFramePr>
        <p:xfrm>
          <a:off x="5611892" y="2204864"/>
          <a:ext cx="3601911" cy="2838900"/>
        </p:xfrm>
        <a:graphic>
          <a:graphicData uri="http://schemas.openxmlformats.org/presentationml/2006/ole">
            <mc:AlternateContent xmlns:mc="http://schemas.openxmlformats.org/markup-compatibility/2006">
              <mc:Choice xmlns:v="urn:schemas-microsoft-com:vml" Requires="v">
                <p:oleObj spid="_x0000_s48159" name="Visio" r:id="rId7" imgW="3367980" imgH="2635821" progId="Visio.Drawing.11">
                  <p:embed/>
                </p:oleObj>
              </mc:Choice>
              <mc:Fallback>
                <p:oleObj name="Visio" r:id="rId7" imgW="3367980" imgH="2635821" progId="Visio.Drawing.11">
                  <p:embed/>
                  <p:pic>
                    <p:nvPicPr>
                      <p:cNvPr id="0" name=""/>
                      <p:cNvPicPr>
                        <a:picLocks noChangeAspect="1" noChangeArrowheads="1"/>
                      </p:cNvPicPr>
                      <p:nvPr/>
                    </p:nvPicPr>
                    <p:blipFill>
                      <a:blip r:embed="rId8"/>
                      <a:srcRect/>
                      <a:stretch>
                        <a:fillRect/>
                      </a:stretch>
                    </p:blipFill>
                    <p:spPr bwMode="auto">
                      <a:xfrm>
                        <a:off x="5611892" y="2204864"/>
                        <a:ext cx="3601911" cy="2838900"/>
                      </a:xfrm>
                      <a:prstGeom prst="rect">
                        <a:avLst/>
                      </a:prstGeom>
                      <a:noFill/>
                      <a:ln>
                        <a:noFill/>
                      </a:ln>
                      <a:effectLst/>
                      <a:extLst/>
                    </p:spPr>
                  </p:pic>
                </p:oleObj>
              </mc:Fallback>
            </mc:AlternateContent>
          </a:graphicData>
        </a:graphic>
      </p:graphicFrame>
      <p:sp>
        <p:nvSpPr>
          <p:cNvPr id="21" name="Rectangle 3"/>
          <p:cNvSpPr txBox="1">
            <a:spLocks noChangeArrowheads="1"/>
          </p:cNvSpPr>
          <p:nvPr/>
        </p:nvSpPr>
        <p:spPr>
          <a:xfrm>
            <a:off x="971600" y="4883453"/>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graphicFrame>
        <p:nvGraphicFramePr>
          <p:cNvPr id="22" name="Object 4"/>
          <p:cNvGraphicFramePr>
            <a:graphicFrameLocks noChangeAspect="1"/>
          </p:cNvGraphicFramePr>
          <p:nvPr>
            <p:extLst>
              <p:ext uri="{D42A27DB-BD31-4B8C-83A1-F6EECF244321}">
                <p14:modId xmlns:p14="http://schemas.microsoft.com/office/powerpoint/2010/main" val="1570232571"/>
              </p:ext>
            </p:extLst>
          </p:nvPr>
        </p:nvGraphicFramePr>
        <p:xfrm>
          <a:off x="833509" y="4045253"/>
          <a:ext cx="4432300" cy="838200"/>
        </p:xfrm>
        <a:graphic>
          <a:graphicData uri="http://schemas.openxmlformats.org/presentationml/2006/ole">
            <mc:AlternateContent xmlns:mc="http://schemas.openxmlformats.org/markup-compatibility/2006">
              <mc:Choice xmlns:v="urn:schemas-microsoft-com:vml" Requires="v">
                <p:oleObj spid="_x0000_s48160" name="Equation" r:id="rId9" imgW="2197080" imgH="419040" progId="Equation.DSMT4">
                  <p:embed/>
                </p:oleObj>
              </mc:Choice>
              <mc:Fallback>
                <p:oleObj name="Equation" r:id="rId9" imgW="219708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09" y="4045253"/>
                        <a:ext cx="4432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4291596396"/>
              </p:ext>
            </p:extLst>
          </p:nvPr>
        </p:nvGraphicFramePr>
        <p:xfrm>
          <a:off x="1115616" y="5229200"/>
          <a:ext cx="3894137" cy="914400"/>
        </p:xfrm>
        <a:graphic>
          <a:graphicData uri="http://schemas.openxmlformats.org/presentationml/2006/ole">
            <mc:AlternateContent xmlns:mc="http://schemas.openxmlformats.org/markup-compatibility/2006">
              <mc:Choice xmlns:v="urn:schemas-microsoft-com:vml" Requires="v">
                <p:oleObj spid="_x0000_s48161" name="Equation" r:id="rId11" imgW="1930320" imgH="457200" progId="Equation.DSMT4">
                  <p:embed/>
                </p:oleObj>
              </mc:Choice>
              <mc:Fallback>
                <p:oleObj name="Equation" r:id="rId11" imgW="19303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5229200"/>
                        <a:ext cx="3894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9437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Συντελεστής αμοιβαίας επαγωγής μεταξύ δύο δισύρματων </a:t>
            </a:r>
            <a:r>
              <a:rPr lang="el-GR" dirty="0" smtClean="0"/>
              <a:t>γραμμών</a:t>
            </a:r>
            <a:r>
              <a:rPr lang="en-US" dirty="0" smtClean="0"/>
              <a:t>(2)</a:t>
            </a:r>
            <a:endParaRPr lang="el-GR" dirty="0">
              <a:solidFill>
                <a:schemeClr val="tx2">
                  <a:lumMod val="60000"/>
                  <a:lumOff val="40000"/>
                </a:schemeClr>
              </a:solidFill>
            </a:endParaRPr>
          </a:p>
        </p:txBody>
      </p:sp>
      <p:sp>
        <p:nvSpPr>
          <p:cNvPr id="5" name="Content Placeholder 4"/>
          <p:cNvSpPr>
            <a:spLocks noGrp="1"/>
          </p:cNvSpPr>
          <p:nvPr>
            <p:ph idx="1"/>
          </p:nvPr>
        </p:nvSpPr>
        <p:spPr>
          <a:xfrm>
            <a:off x="464156" y="1556792"/>
            <a:ext cx="5331980" cy="4525963"/>
          </a:xfrm>
        </p:spPr>
        <p:txBody>
          <a:bodyPr>
            <a:normAutofit/>
          </a:bodyPr>
          <a:lstStyle/>
          <a:p>
            <a:r>
              <a:rPr lang="el-GR" sz="2400" dirty="0"/>
              <a:t>Για τον </a:t>
            </a:r>
            <a:r>
              <a:rPr lang="el-GR" sz="2400" b="1" u="sng" dirty="0"/>
              <a:t>β</a:t>
            </a:r>
            <a:r>
              <a:rPr lang="el-GR" sz="2400" dirty="0"/>
              <a:t> με ακτινικό πεδίο η ροή θα είναι ανάμεσα σε ρ</a:t>
            </a:r>
            <a:r>
              <a:rPr lang="el-GR" sz="2400" baseline="-25000" dirty="0"/>
              <a:t>βδ</a:t>
            </a:r>
            <a:r>
              <a:rPr lang="el-GR" sz="2400" dirty="0"/>
              <a:t> και </a:t>
            </a:r>
            <a:r>
              <a:rPr lang="el-GR" sz="2400" dirty="0" smtClean="0"/>
              <a:t>ρ</a:t>
            </a:r>
            <a:r>
              <a:rPr lang="el-GR" sz="2400" baseline="-25000" dirty="0" smtClean="0"/>
              <a:t>βγ</a:t>
            </a:r>
            <a:endParaRPr lang="el-GR" sz="2400" baseline="-25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27" name="Rectangle 160"/>
          <p:cNvSpPr>
            <a:spLocks noChangeArrowheads="1"/>
          </p:cNvSpPr>
          <p:nvPr/>
        </p:nvSpPr>
        <p:spPr bwMode="auto">
          <a:xfrm>
            <a:off x="3360421" y="1778000"/>
            <a:ext cx="599313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0" name="Rectangle 164"/>
          <p:cNvSpPr>
            <a:spLocks noChangeArrowheads="1"/>
          </p:cNvSpPr>
          <p:nvPr/>
        </p:nvSpPr>
        <p:spPr bwMode="auto">
          <a:xfrm>
            <a:off x="3600450" y="254254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1" name="Rectangle 165"/>
          <p:cNvSpPr>
            <a:spLocks noChangeArrowheads="1"/>
          </p:cNvSpPr>
          <p:nvPr/>
        </p:nvSpPr>
        <p:spPr bwMode="auto">
          <a:xfrm>
            <a:off x="3717131" y="4071620"/>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432" name="Rectangle 172"/>
          <p:cNvSpPr>
            <a:spLocks noChangeArrowheads="1"/>
          </p:cNvSpPr>
          <p:nvPr/>
        </p:nvSpPr>
        <p:spPr bwMode="auto">
          <a:xfrm>
            <a:off x="2984111" y="5582920"/>
            <a:ext cx="624078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sp>
        <p:nvSpPr>
          <p:cNvPr id="17" name="Text Box 4"/>
          <p:cNvSpPr txBox="1">
            <a:spLocks noChangeArrowheads="1"/>
          </p:cNvSpPr>
          <p:nvPr/>
        </p:nvSpPr>
        <p:spPr bwMode="auto">
          <a:xfrm>
            <a:off x="4643878" y="1605692"/>
            <a:ext cx="5064826" cy="276999"/>
          </a:xfrm>
          <a:prstGeom prst="rect">
            <a:avLst/>
          </a:prstGeom>
          <a:noFill/>
          <a:ln w="9525">
            <a:noFill/>
            <a:miter lim="800000"/>
            <a:headEnd/>
            <a:tailEnd/>
          </a:ln>
          <a:effectLst/>
        </p:spPr>
        <p:txBody>
          <a:bodyPr wrap="square">
            <a:spAutoFit/>
          </a:bodyPr>
          <a:lstStyle/>
          <a:p>
            <a:endParaRPr lang="el-GR" baseline="-25000" dirty="0">
              <a:solidFill>
                <a:srgbClr val="C00000"/>
              </a:solidFill>
            </a:endParaRPr>
          </a:p>
        </p:txBody>
      </p:sp>
      <p:sp>
        <p:nvSpPr>
          <p:cNvPr id="19" name="Rectangle 3"/>
          <p:cNvSpPr txBox="1">
            <a:spLocks noChangeArrowheads="1"/>
          </p:cNvSpPr>
          <p:nvPr/>
        </p:nvSpPr>
        <p:spPr>
          <a:xfrm>
            <a:off x="4633947" y="3383720"/>
            <a:ext cx="4688814"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endParaRPr lang="el-GR" sz="2800" b="1" i="1" kern="0" baseline="-25000" noProof="0" dirty="0" smtClean="0">
              <a:solidFill>
                <a:srgbClr val="C00000"/>
              </a:solidFill>
              <a:latin typeface="+mn-lt"/>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2502127196"/>
              </p:ext>
            </p:extLst>
          </p:nvPr>
        </p:nvGraphicFramePr>
        <p:xfrm>
          <a:off x="5611892" y="2204864"/>
          <a:ext cx="3601911" cy="2838900"/>
        </p:xfrm>
        <a:graphic>
          <a:graphicData uri="http://schemas.openxmlformats.org/presentationml/2006/ole">
            <mc:AlternateContent xmlns:mc="http://schemas.openxmlformats.org/markup-compatibility/2006">
              <mc:Choice xmlns:v="urn:schemas-microsoft-com:vml" Requires="v">
                <p:oleObj spid="_x0000_s47135" name="Visio" r:id="rId5" imgW="3367980" imgH="2635821" progId="Visio.Drawing.11">
                  <p:embed/>
                </p:oleObj>
              </mc:Choice>
              <mc:Fallback>
                <p:oleObj name="Visio" r:id="rId5" imgW="3367980" imgH="2635821" progId="Visio.Drawing.11">
                  <p:embed/>
                  <p:pic>
                    <p:nvPicPr>
                      <p:cNvPr id="0" name=""/>
                      <p:cNvPicPr>
                        <a:picLocks noChangeAspect="1" noChangeArrowheads="1"/>
                      </p:cNvPicPr>
                      <p:nvPr/>
                    </p:nvPicPr>
                    <p:blipFill>
                      <a:blip r:embed="rId6"/>
                      <a:srcRect/>
                      <a:stretch>
                        <a:fillRect/>
                      </a:stretch>
                    </p:blipFill>
                    <p:spPr bwMode="auto">
                      <a:xfrm>
                        <a:off x="5611892" y="2204864"/>
                        <a:ext cx="3601911" cy="2838900"/>
                      </a:xfrm>
                      <a:prstGeom prst="rect">
                        <a:avLst/>
                      </a:prstGeom>
                      <a:noFill/>
                      <a:ln>
                        <a:noFill/>
                      </a:ln>
                      <a:effectLst/>
                      <a:extLst/>
                    </p:spPr>
                  </p:pic>
                </p:oleObj>
              </mc:Fallback>
            </mc:AlternateContent>
          </a:graphicData>
        </a:graphic>
      </p:graphicFrame>
      <p:sp>
        <p:nvSpPr>
          <p:cNvPr id="21" name="Rectangle 3"/>
          <p:cNvSpPr txBox="1">
            <a:spLocks noChangeArrowheads="1"/>
          </p:cNvSpPr>
          <p:nvPr/>
        </p:nvSpPr>
        <p:spPr>
          <a:xfrm>
            <a:off x="833509" y="2542540"/>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04286099"/>
              </p:ext>
            </p:extLst>
          </p:nvPr>
        </p:nvGraphicFramePr>
        <p:xfrm>
          <a:off x="820164" y="2947976"/>
          <a:ext cx="4098925" cy="939800"/>
        </p:xfrm>
        <a:graphic>
          <a:graphicData uri="http://schemas.openxmlformats.org/presentationml/2006/ole">
            <mc:AlternateContent xmlns:mc="http://schemas.openxmlformats.org/markup-compatibility/2006">
              <mc:Choice xmlns:v="urn:schemas-microsoft-com:vml" Requires="v">
                <p:oleObj spid="_x0000_s47136" name="Equation" r:id="rId7" imgW="2032000" imgH="469900" progId="Equation.DSMT4">
                  <p:embed/>
                </p:oleObj>
              </mc:Choice>
              <mc:Fallback>
                <p:oleObj name="Equation" r:id="rId7" imgW="2032000" imgH="4699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164" y="2947976"/>
                        <a:ext cx="40989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3"/>
          <p:cNvSpPr txBox="1">
            <a:spLocks noChangeArrowheads="1"/>
          </p:cNvSpPr>
          <p:nvPr/>
        </p:nvSpPr>
        <p:spPr>
          <a:xfrm>
            <a:off x="1991476" y="3882108"/>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Οπότε:</a:t>
            </a:r>
            <a:endParaRPr lang="el-GR" sz="2800" b="1" i="1" kern="0" baseline="-25000" noProof="0" dirty="0" smtClean="0">
              <a:latin typeface="+mn-lt"/>
            </a:endParaRPr>
          </a:p>
        </p:txBody>
      </p:sp>
      <p:graphicFrame>
        <p:nvGraphicFramePr>
          <p:cNvPr id="25" name="Object 4"/>
          <p:cNvGraphicFramePr>
            <a:graphicFrameLocks noChangeAspect="1"/>
          </p:cNvGraphicFramePr>
          <p:nvPr>
            <p:extLst>
              <p:ext uri="{D42A27DB-BD31-4B8C-83A1-F6EECF244321}">
                <p14:modId xmlns:p14="http://schemas.microsoft.com/office/powerpoint/2010/main" val="170313027"/>
              </p:ext>
            </p:extLst>
          </p:nvPr>
        </p:nvGraphicFramePr>
        <p:xfrm>
          <a:off x="1929393" y="4203010"/>
          <a:ext cx="3944937" cy="939800"/>
        </p:xfrm>
        <a:graphic>
          <a:graphicData uri="http://schemas.openxmlformats.org/presentationml/2006/ole">
            <mc:AlternateContent xmlns:mc="http://schemas.openxmlformats.org/markup-compatibility/2006">
              <mc:Choice xmlns:v="urn:schemas-microsoft-com:vml" Requires="v">
                <p:oleObj spid="_x0000_s47137" name="Equation" r:id="rId9" imgW="1955520" imgH="469800" progId="Equation.DSMT4">
                  <p:embed/>
                </p:oleObj>
              </mc:Choice>
              <mc:Fallback>
                <p:oleObj name="Equation" r:id="rId9" imgW="195552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9393" y="4203010"/>
                        <a:ext cx="394493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2350703362"/>
              </p:ext>
            </p:extLst>
          </p:nvPr>
        </p:nvGraphicFramePr>
        <p:xfrm>
          <a:off x="2302946" y="5049520"/>
          <a:ext cx="2486025" cy="1066800"/>
        </p:xfrm>
        <a:graphic>
          <a:graphicData uri="http://schemas.openxmlformats.org/presentationml/2006/ole">
            <mc:AlternateContent xmlns:mc="http://schemas.openxmlformats.org/markup-compatibility/2006">
              <mc:Choice xmlns:v="urn:schemas-microsoft-com:vml" Requires="v">
                <p:oleObj spid="_x0000_s47138" name="Equation" r:id="rId11" imgW="1231560" imgH="533160" progId="Equation.DSMT4">
                  <p:embed/>
                </p:oleObj>
              </mc:Choice>
              <mc:Fallback>
                <p:oleObj name="Equation" r:id="rId11" imgW="1231560" imgH="533160" progId="Equation.DSMT4">
                  <p:embed/>
                  <p:pic>
                    <p:nvPicPr>
                      <p:cNvPr id="0" name=""/>
                      <p:cNvPicPr>
                        <a:picLocks noChangeAspect="1" noChangeArrowheads="1"/>
                      </p:cNvPicPr>
                      <p:nvPr/>
                    </p:nvPicPr>
                    <p:blipFill>
                      <a:blip r:embed="rId12"/>
                      <a:srcRect/>
                      <a:stretch>
                        <a:fillRect/>
                      </a:stretch>
                    </p:blipFill>
                    <p:spPr bwMode="auto">
                      <a:xfrm>
                        <a:off x="2302946" y="5049520"/>
                        <a:ext cx="24860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3"/>
          <p:cNvSpPr txBox="1">
            <a:spLocks noChangeArrowheads="1"/>
          </p:cNvSpPr>
          <p:nvPr/>
        </p:nvSpPr>
        <p:spPr>
          <a:xfrm>
            <a:off x="1264134" y="5280751"/>
            <a:ext cx="1719977" cy="50405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και:</a:t>
            </a:r>
            <a:endParaRPr lang="el-GR" sz="2800" b="1" i="1" kern="0" baseline="-25000" noProof="0" dirty="0" smtClean="0">
              <a:latin typeface="+mn-lt"/>
            </a:endParaRPr>
          </a:p>
        </p:txBody>
      </p:sp>
    </p:spTree>
    <p:extLst>
      <p:ext uri="{BB962C8B-B14F-4D97-AF65-F5344CB8AC3E}">
        <p14:creationId xmlns:p14="http://schemas.microsoft.com/office/powerpoint/2010/main" val="754083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Ενέργεια Μαγνητικού Πεδίου</a:t>
            </a: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474991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Βασική ιδέα</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p:txBody>
          <a:bodyPr>
            <a:noAutofit/>
          </a:bodyPr>
          <a:lstStyle/>
          <a:p>
            <a:pPr algn="just"/>
            <a:r>
              <a:rPr lang="el-GR" sz="2400" dirty="0"/>
              <a:t>Για να δημιουργηθεί ρεύμα σε ρευματοφόρους βρόχους χρειάζεται δαπάνη ενέργειας από την πηγή (π.χ. χημικής ενέργειας από μια μπαταρία)</a:t>
            </a:r>
          </a:p>
          <a:p>
            <a:pPr algn="just"/>
            <a:r>
              <a:rPr lang="el-GR" sz="2400" dirty="0"/>
              <a:t>Η ενέργεια που καταναλίσκεται αποθηκεύεται υπό μορφή μαγνητικής ενέργειας στο χώρο (αμελώντας τις απώλειες ενέργειας λόγω θερμότητας  </a:t>
            </a:r>
            <a:r>
              <a:rPr lang="en-US" sz="2400" dirty="0"/>
              <a:t>Joule</a:t>
            </a:r>
            <a:r>
              <a:rPr lang="el-GR" sz="2400" dirty="0"/>
              <a:t>)</a:t>
            </a:r>
          </a:p>
          <a:p>
            <a:pPr algn="just"/>
            <a:r>
              <a:rPr lang="el-GR" sz="2400" dirty="0"/>
              <a:t>Η μαγνητική ενέργεια μπορεί να αποδοθεί ξανά στο κύκλωμα αν διακοπεί ξαφνικά το ρεύμα (πρόκειται για αντιστρεπτή διαδικασία)</a:t>
            </a:r>
          </a:p>
          <a:p>
            <a:pPr marL="0" indent="0">
              <a:spcBef>
                <a:spcPts val="0"/>
              </a:spcBef>
              <a:buNone/>
            </a:pPr>
            <a:endParaRPr lang="el-GR" sz="2400" dirty="0"/>
          </a:p>
          <a:p>
            <a:pPr>
              <a:spcBef>
                <a:spcPts val="0"/>
              </a:spcBef>
            </a:pP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45364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Ενέργεια μαγνητικού πεδίου</a:t>
            </a:r>
            <a:endParaRPr lang="el-GR" dirty="0">
              <a:solidFill>
                <a:schemeClr val="tx2">
                  <a:lumMod val="60000"/>
                  <a:lumOff val="40000"/>
                </a:schemeClr>
              </a:solidFill>
              <a:latin typeface="96 Helvetica BlackItalic" charset="0"/>
            </a:endParaRPr>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a:xfrm>
                <a:off x="464156" y="1556792"/>
                <a:ext cx="6052060" cy="4525963"/>
              </a:xfrm>
            </p:spPr>
            <p:txBody>
              <a:bodyPr>
                <a:noAutofit/>
              </a:bodyPr>
              <a:lstStyle/>
              <a:p>
                <a:pPr algn="just"/>
                <a:r>
                  <a:rPr lang="el-GR" sz="2400" dirty="0" smtClean="0">
                    <a:solidFill>
                      <a:schemeClr val="tx1"/>
                    </a:solidFill>
                  </a:rPr>
                  <a:t>Η χρονική μεταβολή του ρεύματος σε κάθε κλειστό ρευματοφόρο βρόχο δημιουργεί μεταβολή της μαγνητικής ροής που διαρρέει το βρόχο με αποτέλεσμα την εμφάνιση τάσης ίσης με </a:t>
                </a:r>
                <a14:m>
                  <m:oMath xmlns:m="http://schemas.openxmlformats.org/officeDocument/2006/math">
                    <m:r>
                      <a:rPr lang="en-US" sz="2400" i="1">
                        <a:solidFill>
                          <a:schemeClr val="tx1"/>
                        </a:solidFill>
                        <a:latin typeface="Cambria Math"/>
                      </a:rPr>
                      <m:t>𝑣</m:t>
                    </m:r>
                    <m:r>
                      <a:rPr lang="en-US" sz="2400" i="1">
                        <a:solidFill>
                          <a:schemeClr val="tx1"/>
                        </a:solidFill>
                        <a:latin typeface="Cambria Math"/>
                      </a:rPr>
                      <m:t>=</m:t>
                    </m:r>
                    <m:r>
                      <a:rPr lang="en-US" sz="2400" i="1">
                        <a:solidFill>
                          <a:schemeClr val="tx1"/>
                        </a:solidFill>
                        <a:latin typeface="Cambria Math"/>
                      </a:rPr>
                      <m:t>𝐿</m:t>
                    </m:r>
                    <m:f>
                      <m:fPr>
                        <m:type m:val="lin"/>
                        <m:ctrlPr>
                          <a:rPr lang="en-US" sz="2400" i="1" smtClean="0">
                            <a:solidFill>
                              <a:schemeClr val="tx1"/>
                            </a:solidFill>
                            <a:latin typeface="Cambria Math"/>
                          </a:rPr>
                        </m:ctrlPr>
                      </m:fPr>
                      <m:num>
                        <m:r>
                          <a:rPr lang="en-US" sz="2400" b="0" i="1" smtClean="0">
                            <a:solidFill>
                              <a:schemeClr val="tx1"/>
                            </a:solidFill>
                            <a:latin typeface="Cambria Math"/>
                          </a:rPr>
                          <m:t>𝑑𝑖</m:t>
                        </m:r>
                      </m:num>
                      <m:den>
                        <m:r>
                          <a:rPr lang="en-US" sz="2400" b="0" i="1" smtClean="0">
                            <a:solidFill>
                              <a:schemeClr val="tx1"/>
                            </a:solidFill>
                            <a:latin typeface="Cambria Math"/>
                          </a:rPr>
                          <m:t>𝑑𝑡</m:t>
                        </m:r>
                      </m:den>
                    </m:f>
                  </m:oMath>
                </a14:m>
                <a:endParaRPr lang="en-US" sz="2400" dirty="0" smtClean="0">
                  <a:solidFill>
                    <a:schemeClr val="tx1"/>
                  </a:solidFill>
                </a:endParaRPr>
              </a:p>
              <a:p>
                <a:pPr algn="just"/>
                <a:r>
                  <a:rPr lang="el-GR" sz="2400" dirty="0">
                    <a:solidFill>
                      <a:schemeClr val="tx1"/>
                    </a:solidFill>
                  </a:rPr>
                  <a:t>Ενώ </a:t>
                </a:r>
                <a:r>
                  <a:rPr lang="el-GR" sz="2400" dirty="0" smtClean="0">
                    <a:solidFill>
                      <a:schemeClr val="tx1"/>
                    </a:solidFill>
                  </a:rPr>
                  <a:t>Ενέργεια</a:t>
                </a:r>
                <a:r>
                  <a:rPr lang="en-US" sz="2400" dirty="0" smtClean="0">
                    <a:solidFill>
                      <a:schemeClr val="tx1"/>
                    </a:solidFill>
                  </a:rPr>
                  <a:t> </a:t>
                </a:r>
              </a:p>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xfrm>
                <a:off x="464156" y="1556792"/>
                <a:ext cx="6052060" cy="4525963"/>
              </a:xfrm>
              <a:blipFill rotWithShape="1">
                <a:blip r:embed="rId4"/>
                <a:stretch>
                  <a:fillRect l="-1511" t="-1077" r="-2820" b="-7402"/>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013916099"/>
              </p:ext>
            </p:extLst>
          </p:nvPr>
        </p:nvGraphicFramePr>
        <p:xfrm>
          <a:off x="2672369" y="3573016"/>
          <a:ext cx="1289050" cy="458788"/>
        </p:xfrm>
        <a:graphic>
          <a:graphicData uri="http://schemas.openxmlformats.org/presentationml/2006/ole">
            <mc:AlternateContent xmlns:mc="http://schemas.openxmlformats.org/markup-compatibility/2006">
              <mc:Choice xmlns:v="urn:schemas-microsoft-com:vml" Requires="v">
                <p:oleObj spid="_x0000_s51227" name="Equation" r:id="rId6" imgW="647640" imgH="228600" progId="Equation.DSMT4">
                  <p:embed/>
                </p:oleObj>
              </mc:Choice>
              <mc:Fallback>
                <p:oleObj name="Equation" r:id="rId6" imgW="64764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369" y="3573016"/>
                        <a:ext cx="1289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859372442"/>
              </p:ext>
            </p:extLst>
          </p:nvPr>
        </p:nvGraphicFramePr>
        <p:xfrm>
          <a:off x="2411760" y="4797975"/>
          <a:ext cx="2328862" cy="787400"/>
        </p:xfrm>
        <a:graphic>
          <a:graphicData uri="http://schemas.openxmlformats.org/presentationml/2006/ole">
            <mc:AlternateContent xmlns:mc="http://schemas.openxmlformats.org/markup-compatibility/2006">
              <mc:Choice xmlns:v="urn:schemas-microsoft-com:vml" Requires="v">
                <p:oleObj spid="_x0000_s51228" name="Equation" r:id="rId8" imgW="1168200" imgH="393480" progId="Equation.DSMT4">
                  <p:embed/>
                </p:oleObj>
              </mc:Choice>
              <mc:Fallback>
                <p:oleObj name="Equation" r:id="rId8" imgW="1168200" imgH="393480" progId="Equation.DSMT4">
                  <p:embed/>
                  <p:pic>
                    <p:nvPicPr>
                      <p:cNvPr id="0" name=""/>
                      <p:cNvPicPr>
                        <a:picLocks noChangeAspect="1" noChangeArrowheads="1"/>
                      </p:cNvPicPr>
                      <p:nvPr/>
                    </p:nvPicPr>
                    <p:blipFill>
                      <a:blip r:embed="rId9"/>
                      <a:srcRect/>
                      <a:stretch>
                        <a:fillRect/>
                      </a:stretch>
                    </p:blipFill>
                    <p:spPr bwMode="auto">
                      <a:xfrm>
                        <a:off x="2411760" y="4797975"/>
                        <a:ext cx="2328862" cy="787400"/>
                      </a:xfrm>
                      <a:prstGeom prst="rect">
                        <a:avLst/>
                      </a:prstGeom>
                      <a:solidFill>
                        <a:srgbClr val="FFFF99"/>
                      </a:solidFill>
                      <a:ln>
                        <a:solidFill>
                          <a:srgbClr val="FF9900"/>
                        </a:solidFill>
                      </a:ln>
                      <a:extLst/>
                    </p:spPr>
                  </p:pic>
                </p:oleObj>
              </mc:Fallback>
            </mc:AlternateContent>
          </a:graphicData>
        </a:graphic>
      </p:graphicFrame>
      <p:sp>
        <p:nvSpPr>
          <p:cNvPr id="10" name="Text Box 11"/>
          <p:cNvSpPr txBox="1">
            <a:spLocks noChangeArrowheads="1"/>
          </p:cNvSpPr>
          <p:nvPr/>
        </p:nvSpPr>
        <p:spPr bwMode="auto">
          <a:xfrm>
            <a:off x="800395" y="4960843"/>
            <a:ext cx="1428760" cy="461665"/>
          </a:xfrm>
          <a:prstGeom prst="rect">
            <a:avLst/>
          </a:prstGeom>
          <a:noFill/>
          <a:ln w="9525">
            <a:noFill/>
            <a:miter lim="800000"/>
            <a:headEnd/>
            <a:tailEnd/>
          </a:ln>
          <a:effectLst/>
        </p:spPr>
        <p:txBody>
          <a:bodyPr wrap="square">
            <a:spAutoFit/>
          </a:bodyPr>
          <a:lstStyle/>
          <a:p>
            <a:pPr algn="ctr"/>
            <a:r>
              <a:rPr lang="el-GR" sz="2400" dirty="0" smtClean="0"/>
              <a:t>συνεπώς</a:t>
            </a:r>
            <a:endParaRPr lang="el-GR" sz="2400" dirty="0"/>
          </a:p>
        </p:txBody>
      </p:sp>
      <p:graphicFrame>
        <p:nvGraphicFramePr>
          <p:cNvPr id="11" name="Object 4"/>
          <p:cNvGraphicFramePr>
            <a:graphicFrameLocks noChangeAspect="1"/>
          </p:cNvGraphicFramePr>
          <p:nvPr>
            <p:extLst>
              <p:ext uri="{D42A27DB-BD31-4B8C-83A1-F6EECF244321}">
                <p14:modId xmlns:p14="http://schemas.microsoft.com/office/powerpoint/2010/main" val="269192982"/>
              </p:ext>
            </p:extLst>
          </p:nvPr>
        </p:nvGraphicFramePr>
        <p:xfrm>
          <a:off x="1105719" y="3969841"/>
          <a:ext cx="1390650" cy="661988"/>
        </p:xfrm>
        <a:graphic>
          <a:graphicData uri="http://schemas.openxmlformats.org/presentationml/2006/ole">
            <mc:AlternateContent xmlns:mc="http://schemas.openxmlformats.org/markup-compatibility/2006">
              <mc:Choice xmlns:v="urn:schemas-microsoft-com:vml" Requires="v">
                <p:oleObj spid="_x0000_s51229" name="Equation" r:id="rId10" imgW="698400" imgH="330120" progId="Equation.DSMT4">
                  <p:embed/>
                </p:oleObj>
              </mc:Choice>
              <mc:Fallback>
                <p:oleObj name="Equation" r:id="rId10" imgW="698400" imgH="330120" progId="Equation.DSMT4">
                  <p:embed/>
                  <p:pic>
                    <p:nvPicPr>
                      <p:cNvPr id="0" name=""/>
                      <p:cNvPicPr>
                        <a:picLocks noChangeAspect="1" noChangeArrowheads="1"/>
                      </p:cNvPicPr>
                      <p:nvPr/>
                    </p:nvPicPr>
                    <p:blipFill>
                      <a:blip r:embed="rId11"/>
                      <a:srcRect/>
                      <a:stretch>
                        <a:fillRect/>
                      </a:stretch>
                    </p:blipFill>
                    <p:spPr bwMode="auto">
                      <a:xfrm>
                        <a:off x="1105719" y="3969841"/>
                        <a:ext cx="1390650"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1"/>
          <p:cNvSpPr txBox="1">
            <a:spLocks noChangeArrowheads="1"/>
          </p:cNvSpPr>
          <p:nvPr/>
        </p:nvSpPr>
        <p:spPr bwMode="auto">
          <a:xfrm>
            <a:off x="4932040" y="4170164"/>
            <a:ext cx="2299565" cy="461665"/>
          </a:xfrm>
          <a:prstGeom prst="rect">
            <a:avLst/>
          </a:prstGeom>
          <a:noFill/>
          <a:ln w="9525">
            <a:noFill/>
            <a:miter lim="800000"/>
            <a:headEnd/>
            <a:tailEnd/>
          </a:ln>
          <a:effectLst/>
        </p:spPr>
        <p:txBody>
          <a:bodyPr wrap="square">
            <a:spAutoFit/>
          </a:bodyPr>
          <a:lstStyle/>
          <a:p>
            <a:pPr algn="ctr"/>
            <a:r>
              <a:rPr lang="el-GR" sz="2400" dirty="0" smtClean="0"/>
              <a:t>Επίσης:</a:t>
            </a:r>
            <a:endParaRPr lang="el-GR" sz="2400" dirty="0"/>
          </a:p>
        </p:txBody>
      </p:sp>
      <p:graphicFrame>
        <p:nvGraphicFramePr>
          <p:cNvPr id="13" name="Object 4"/>
          <p:cNvGraphicFramePr>
            <a:graphicFrameLocks noChangeAspect="1"/>
          </p:cNvGraphicFramePr>
          <p:nvPr>
            <p:extLst>
              <p:ext uri="{D42A27DB-BD31-4B8C-83A1-F6EECF244321}">
                <p14:modId xmlns:p14="http://schemas.microsoft.com/office/powerpoint/2010/main" val="532016663"/>
              </p:ext>
            </p:extLst>
          </p:nvPr>
        </p:nvGraphicFramePr>
        <p:xfrm>
          <a:off x="5436096" y="4797975"/>
          <a:ext cx="1163638" cy="787400"/>
        </p:xfrm>
        <a:graphic>
          <a:graphicData uri="http://schemas.openxmlformats.org/presentationml/2006/ole">
            <mc:AlternateContent xmlns:mc="http://schemas.openxmlformats.org/markup-compatibility/2006">
              <mc:Choice xmlns:v="urn:schemas-microsoft-com:vml" Requires="v">
                <p:oleObj spid="_x0000_s51230" name="Equation" r:id="rId12" imgW="583920" imgH="393480" progId="Equation.DSMT4">
                  <p:embed/>
                </p:oleObj>
              </mc:Choice>
              <mc:Fallback>
                <p:oleObj name="Equation" r:id="rId12" imgW="583920" imgH="393480" progId="Equation.DSMT4">
                  <p:embed/>
                  <p:pic>
                    <p:nvPicPr>
                      <p:cNvPr id="0" name=""/>
                      <p:cNvPicPr>
                        <a:picLocks noChangeAspect="1" noChangeArrowheads="1"/>
                      </p:cNvPicPr>
                      <p:nvPr/>
                    </p:nvPicPr>
                    <p:blipFill>
                      <a:blip r:embed="rId13"/>
                      <a:srcRect/>
                      <a:stretch>
                        <a:fillRect/>
                      </a:stretch>
                    </p:blipFill>
                    <p:spPr bwMode="auto">
                      <a:xfrm>
                        <a:off x="5436096" y="4797975"/>
                        <a:ext cx="1163638" cy="787400"/>
                      </a:xfrm>
                      <a:prstGeom prst="rect">
                        <a:avLst/>
                      </a:prstGeom>
                      <a:solidFill>
                        <a:srgbClr val="FFFF99"/>
                      </a:solidFill>
                      <a:ln w="19050">
                        <a:solidFill>
                          <a:srgbClr val="FF9900"/>
                        </a:solidFill>
                      </a:ln>
                      <a:extLst/>
                    </p:spPr>
                  </p:pic>
                </p:oleObj>
              </mc:Fallback>
            </mc:AlternateContent>
          </a:graphicData>
        </a:graphic>
      </p:graphicFrame>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5923756" y="2113612"/>
            <a:ext cx="3810000" cy="1905000"/>
          </a:xfrm>
          <a:prstGeom prst="rect">
            <a:avLst/>
          </a:prstGeom>
        </p:spPr>
      </p:pic>
      <p:sp>
        <p:nvSpPr>
          <p:cNvPr id="14" name="TextBox 13"/>
          <p:cNvSpPr txBox="1"/>
          <p:nvPr/>
        </p:nvSpPr>
        <p:spPr>
          <a:xfrm>
            <a:off x="6901358" y="4951868"/>
            <a:ext cx="2376264" cy="397565"/>
          </a:xfrm>
          <a:prstGeom prst="rect">
            <a:avLst/>
          </a:prstGeom>
        </p:spPr>
        <p:txBody>
          <a:bodyPr vert="horz" wrap="square" lIns="91440" tIns="45720" rIns="91440" bIns="45720" rtlCol="0" anchor="ctr">
            <a:noAutofit/>
          </a:bodyPr>
          <a:lstStyle/>
          <a:p>
            <a:r>
              <a:rPr lang="el-GR" sz="1600" dirty="0" smtClean="0"/>
              <a:t>Πηγή: [</a:t>
            </a:r>
            <a:r>
              <a:rPr lang="en-US" sz="1600" dirty="0" smtClean="0">
                <a:hlinkClick r:id="rId15"/>
              </a:rPr>
              <a:t>commons.wikimedia.org</a:t>
            </a:r>
            <a:r>
              <a:rPr lang="el-GR" sz="1600" dirty="0" smtClean="0"/>
              <a:t>]</a:t>
            </a:r>
            <a:endParaRPr lang="en-US" sz="1600" dirty="0" smtClean="0"/>
          </a:p>
        </p:txBody>
      </p:sp>
    </p:spTree>
    <p:extLst>
      <p:ext uri="{BB962C8B-B14F-4D97-AF65-F5344CB8AC3E}">
        <p14:creationId xmlns:p14="http://schemas.microsoft.com/office/powerpoint/2010/main" val="124789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lvl="0" eaLnBrk="0" fontAlgn="base" hangingPunct="0">
              <a:lnSpc>
                <a:spcPct val="90000"/>
              </a:lnSpc>
              <a:spcBef>
                <a:spcPct val="30000"/>
              </a:spcBef>
              <a:spcAft>
                <a:spcPct val="10000"/>
              </a:spcAft>
              <a:buClr>
                <a:srgbClr val="0033CC"/>
              </a:buClr>
              <a:buSzPct val="75000"/>
              <a:buFont typeface="75 Helvetica Bold" charset="0"/>
              <a:buChar char="•"/>
            </a:pPr>
            <a:r>
              <a:rPr lang="el-GR" sz="2800" kern="0" dirty="0"/>
              <a:t>Ηλεκτρομαγνητική επαγωγή </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t>Εισαγωγή-Διατύπωση</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cs typeface="Times New Roman" pitchFamily="18" charset="0"/>
              </a:rPr>
              <a:t>Κινούμενη Αγώγιμη ράβδος</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cs typeface="Times New Roman" pitchFamily="18" charset="0"/>
              </a:rPr>
              <a:t>Κίνηση Αγώγιμου Βρόχου σε χρονικά αμετάβλητο πεδίο</a:t>
            </a:r>
            <a:endParaRPr lang="en-US" sz="2400" kern="0" dirty="0">
              <a:cs typeface="Times New Roman" pitchFamily="18" charset="0"/>
            </a:endParaRP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cs typeface="Times New Roman" pitchFamily="18" charset="0"/>
              </a:rPr>
              <a:t>Αμοιβαία επαγωγή</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cs typeface="Times New Roman" pitchFamily="18" charset="0"/>
              </a:rPr>
              <a:t>Ενέργεια Μαγνητικού Πεδίου</a:t>
            </a:r>
          </a:p>
          <a:p>
            <a:pPr marL="0" indent="0">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Ενέργεια μαγνητικού πεδίου(2)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23756" y="2113612"/>
            <a:ext cx="3810000" cy="1905000"/>
          </a:xfrm>
          <a:prstGeom prst="rect">
            <a:avLst/>
          </a:prstGeom>
        </p:spPr>
      </p:pic>
      <p:sp>
        <p:nvSpPr>
          <p:cNvPr id="14" name="TextBox 13"/>
          <p:cNvSpPr txBox="1"/>
          <p:nvPr/>
        </p:nvSpPr>
        <p:spPr>
          <a:xfrm>
            <a:off x="6901358" y="4951868"/>
            <a:ext cx="2376264" cy="397565"/>
          </a:xfrm>
          <a:prstGeom prst="rect">
            <a:avLst/>
          </a:prstGeom>
        </p:spPr>
        <p:txBody>
          <a:bodyPr vert="horz" wrap="square" lIns="91440" tIns="45720" rIns="91440" bIns="45720" rtlCol="0" anchor="ctr">
            <a:noAutofit/>
          </a:bodyPr>
          <a:lstStyle/>
          <a:p>
            <a:r>
              <a:rPr lang="el-GR" sz="1600" dirty="0" smtClean="0"/>
              <a:t>Πηγή: [</a:t>
            </a:r>
            <a:r>
              <a:rPr lang="en-US" sz="1600" dirty="0" smtClean="0">
                <a:hlinkClick r:id="rId6"/>
              </a:rPr>
              <a:t>commons.wikimedia.org</a:t>
            </a:r>
            <a:r>
              <a:rPr lang="el-GR" sz="1600" dirty="0" smtClean="0"/>
              <a:t>]</a:t>
            </a:r>
            <a:endParaRPr lang="en-US" sz="1600" dirty="0" smtClean="0"/>
          </a:p>
        </p:txBody>
      </p:sp>
      <p:graphicFrame>
        <p:nvGraphicFramePr>
          <p:cNvPr id="15" name="Object 4"/>
          <p:cNvGraphicFramePr>
            <a:graphicFrameLocks noChangeAspect="1"/>
          </p:cNvGraphicFramePr>
          <p:nvPr>
            <p:extLst>
              <p:ext uri="{D42A27DB-BD31-4B8C-83A1-F6EECF244321}">
                <p14:modId xmlns:p14="http://schemas.microsoft.com/office/powerpoint/2010/main" val="259927404"/>
              </p:ext>
            </p:extLst>
          </p:nvPr>
        </p:nvGraphicFramePr>
        <p:xfrm>
          <a:off x="795919" y="1832248"/>
          <a:ext cx="3771900" cy="1828800"/>
        </p:xfrm>
        <a:graphic>
          <a:graphicData uri="http://schemas.openxmlformats.org/presentationml/2006/ole">
            <mc:AlternateContent xmlns:mc="http://schemas.openxmlformats.org/markup-compatibility/2006">
              <mc:Choice xmlns:v="urn:schemas-microsoft-com:vml" Requires="v">
                <p:oleObj spid="_x0000_s52238" name="Equation" r:id="rId7" imgW="1892160" imgH="914400" progId="Equation.DSMT4">
                  <p:embed/>
                </p:oleObj>
              </mc:Choice>
              <mc:Fallback>
                <p:oleObj name="Equation" r:id="rId7" imgW="1892160" imgH="914400" progId="Equation.DSMT4">
                  <p:embed/>
                  <p:pic>
                    <p:nvPicPr>
                      <p:cNvPr id="0" name=""/>
                      <p:cNvPicPr>
                        <a:picLocks noChangeAspect="1" noChangeArrowheads="1"/>
                      </p:cNvPicPr>
                      <p:nvPr/>
                    </p:nvPicPr>
                    <p:blipFill>
                      <a:blip r:embed="rId8"/>
                      <a:srcRect/>
                      <a:stretch>
                        <a:fillRect/>
                      </a:stretch>
                    </p:blipFill>
                    <p:spPr bwMode="auto">
                      <a:xfrm>
                        <a:off x="795919" y="1832248"/>
                        <a:ext cx="3771900" cy="1828800"/>
                      </a:xfrm>
                      <a:prstGeom prst="rect">
                        <a:avLst/>
                      </a:prstGeom>
                      <a:noFill/>
                      <a:ln>
                        <a:noFill/>
                      </a:ln>
                      <a:extLst/>
                    </p:spPr>
                  </p:pic>
                </p:oleObj>
              </mc:Fallback>
            </mc:AlternateContent>
          </a:graphicData>
        </a:graphic>
      </p:graphicFrame>
      <p:sp>
        <p:nvSpPr>
          <p:cNvPr id="16" name="Text Box 11"/>
          <p:cNvSpPr txBox="1">
            <a:spLocks noChangeArrowheads="1"/>
          </p:cNvSpPr>
          <p:nvPr/>
        </p:nvSpPr>
        <p:spPr bwMode="auto">
          <a:xfrm>
            <a:off x="546629" y="3984332"/>
            <a:ext cx="1428760" cy="461665"/>
          </a:xfrm>
          <a:prstGeom prst="rect">
            <a:avLst/>
          </a:prstGeom>
          <a:noFill/>
          <a:ln w="9525">
            <a:noFill/>
            <a:miter lim="800000"/>
            <a:headEnd/>
            <a:tailEnd/>
          </a:ln>
          <a:effectLst/>
        </p:spPr>
        <p:txBody>
          <a:bodyPr wrap="square">
            <a:spAutoFit/>
          </a:bodyPr>
          <a:lstStyle/>
          <a:p>
            <a:pPr algn="ctr"/>
            <a:r>
              <a:rPr lang="el-GR" sz="2400" dirty="0" smtClean="0"/>
              <a:t>συνεπώς</a:t>
            </a:r>
            <a:endParaRPr lang="el-GR"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709681986"/>
              </p:ext>
            </p:extLst>
          </p:nvPr>
        </p:nvGraphicFramePr>
        <p:xfrm>
          <a:off x="768152" y="4712568"/>
          <a:ext cx="4076700" cy="889000"/>
        </p:xfrm>
        <a:graphic>
          <a:graphicData uri="http://schemas.openxmlformats.org/presentationml/2006/ole">
            <mc:AlternateContent xmlns:mc="http://schemas.openxmlformats.org/markup-compatibility/2006">
              <mc:Choice xmlns:v="urn:schemas-microsoft-com:vml" Requires="v">
                <p:oleObj spid="_x0000_s52239" name="Equation" r:id="rId9" imgW="2044440" imgH="444240" progId="Equation.DSMT4">
                  <p:embed/>
                </p:oleObj>
              </mc:Choice>
              <mc:Fallback>
                <p:oleObj name="Equation" r:id="rId9" imgW="2044440" imgH="444240" progId="Equation.DSMT4">
                  <p:embed/>
                  <p:pic>
                    <p:nvPicPr>
                      <p:cNvPr id="0" name=""/>
                      <p:cNvPicPr>
                        <a:picLocks noChangeAspect="1" noChangeArrowheads="1"/>
                      </p:cNvPicPr>
                      <p:nvPr/>
                    </p:nvPicPr>
                    <p:blipFill>
                      <a:blip r:embed="rId10"/>
                      <a:srcRect/>
                      <a:stretch>
                        <a:fillRect/>
                      </a:stretch>
                    </p:blipFill>
                    <p:spPr bwMode="auto">
                      <a:xfrm>
                        <a:off x="768152" y="4712568"/>
                        <a:ext cx="4076700" cy="889000"/>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420039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smtClean="0">
                <a:solidFill>
                  <a:schemeClr val="tx2">
                    <a:lumMod val="60000"/>
                    <a:lumOff val="40000"/>
                  </a:schemeClr>
                </a:solidFill>
                <a:latin typeface="96 Helvetica BlackItalic" charset="0"/>
              </a:rPr>
              <a:t>Αμοιβαία ενέργεια δύο ρευματοφόρων αγωγών</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389550109"/>
              </p:ext>
            </p:extLst>
          </p:nvPr>
        </p:nvGraphicFramePr>
        <p:xfrm>
          <a:off x="4860032" y="1165929"/>
          <a:ext cx="6124575" cy="4092575"/>
        </p:xfrm>
        <a:graphic>
          <a:graphicData uri="http://schemas.openxmlformats.org/presentationml/2006/ole">
            <mc:AlternateContent xmlns:mc="http://schemas.openxmlformats.org/markup-compatibility/2006">
              <mc:Choice xmlns:v="urn:schemas-microsoft-com:vml" Requires="v">
                <p:oleObj spid="_x0000_s53271"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4860032" y="1165929"/>
                        <a:ext cx="6124575" cy="4092575"/>
                      </a:xfrm>
                      <a:prstGeom prst="rect">
                        <a:avLst/>
                      </a:prstGeom>
                    </p:spPr>
                  </p:pic>
                </p:oleObj>
              </mc:Fallback>
            </mc:AlternateContent>
          </a:graphicData>
        </a:graphic>
      </p:graphicFrame>
      <p:sp>
        <p:nvSpPr>
          <p:cNvPr id="13" name="Text Box 11"/>
          <p:cNvSpPr txBox="1">
            <a:spLocks noChangeArrowheads="1"/>
          </p:cNvSpPr>
          <p:nvPr/>
        </p:nvSpPr>
        <p:spPr bwMode="auto">
          <a:xfrm>
            <a:off x="0" y="1711192"/>
            <a:ext cx="3011214" cy="461665"/>
          </a:xfrm>
          <a:prstGeom prst="rect">
            <a:avLst/>
          </a:prstGeom>
          <a:noFill/>
          <a:ln w="9525">
            <a:noFill/>
            <a:miter lim="800000"/>
            <a:headEnd/>
            <a:tailEnd/>
          </a:ln>
          <a:effectLst/>
        </p:spPr>
        <p:txBody>
          <a:bodyPr wrap="square">
            <a:spAutoFit/>
          </a:bodyPr>
          <a:lstStyle/>
          <a:p>
            <a:pPr algn="ctr"/>
            <a:r>
              <a:rPr lang="el-GR" sz="2400" dirty="0" smtClean="0"/>
              <a:t>Αμοιβαία ενέργεια:</a:t>
            </a:r>
            <a:endParaRPr lang="el-GR" sz="2400" dirty="0"/>
          </a:p>
        </p:txBody>
      </p:sp>
      <p:graphicFrame>
        <p:nvGraphicFramePr>
          <p:cNvPr id="18" name="Object 8"/>
          <p:cNvGraphicFramePr>
            <a:graphicFrameLocks noChangeAspect="1"/>
          </p:cNvGraphicFramePr>
          <p:nvPr>
            <p:extLst>
              <p:ext uri="{D42A27DB-BD31-4B8C-83A1-F6EECF244321}">
                <p14:modId xmlns:p14="http://schemas.microsoft.com/office/powerpoint/2010/main" val="1951690712"/>
              </p:ext>
            </p:extLst>
          </p:nvPr>
        </p:nvGraphicFramePr>
        <p:xfrm>
          <a:off x="374868" y="2388978"/>
          <a:ext cx="4217988" cy="604838"/>
        </p:xfrm>
        <a:graphic>
          <a:graphicData uri="http://schemas.openxmlformats.org/presentationml/2006/ole">
            <mc:AlternateContent xmlns:mc="http://schemas.openxmlformats.org/markup-compatibility/2006">
              <mc:Choice xmlns:v="urn:schemas-microsoft-com:vml" Requires="v">
                <p:oleObj spid="_x0000_s53272" name="Equation" r:id="rId7" imgW="2120760" imgH="291960" progId="Equation.DSMT4">
                  <p:embed/>
                </p:oleObj>
              </mc:Choice>
              <mc:Fallback>
                <p:oleObj name="Equation" r:id="rId7" imgW="2120760" imgH="291960" progId="Equation.DSMT4">
                  <p:embed/>
                  <p:pic>
                    <p:nvPicPr>
                      <p:cNvPr id="0" name=""/>
                      <p:cNvPicPr>
                        <a:picLocks noChangeAspect="1" noChangeArrowheads="1"/>
                      </p:cNvPicPr>
                      <p:nvPr/>
                    </p:nvPicPr>
                    <p:blipFill>
                      <a:blip r:embed="rId8"/>
                      <a:srcRect/>
                      <a:stretch>
                        <a:fillRect/>
                      </a:stretch>
                    </p:blipFill>
                    <p:spPr bwMode="auto">
                      <a:xfrm>
                        <a:off x="374868" y="2388978"/>
                        <a:ext cx="4217988" cy="604838"/>
                      </a:xfrm>
                      <a:prstGeom prst="rect">
                        <a:avLst/>
                      </a:prstGeom>
                      <a:solidFill>
                        <a:srgbClr val="FFFF99"/>
                      </a:solidFill>
                      <a:ln w="9525">
                        <a:solidFill>
                          <a:srgbClr val="FF9900"/>
                        </a:solidFill>
                        <a:miter lim="800000"/>
                        <a:headEnd/>
                        <a:tailEnd/>
                      </a:ln>
                    </p:spPr>
                  </p:pic>
                </p:oleObj>
              </mc:Fallback>
            </mc:AlternateContent>
          </a:graphicData>
        </a:graphic>
      </p:graphicFrame>
      <p:sp>
        <p:nvSpPr>
          <p:cNvPr id="19" name="Text Box 11"/>
          <p:cNvSpPr txBox="1">
            <a:spLocks noChangeArrowheads="1"/>
          </p:cNvSpPr>
          <p:nvPr/>
        </p:nvSpPr>
        <p:spPr bwMode="auto">
          <a:xfrm>
            <a:off x="285830" y="3717032"/>
            <a:ext cx="4229096" cy="830997"/>
          </a:xfrm>
          <a:prstGeom prst="rect">
            <a:avLst/>
          </a:prstGeom>
          <a:noFill/>
          <a:ln w="9525">
            <a:noFill/>
            <a:miter lim="800000"/>
            <a:headEnd/>
            <a:tailEnd/>
          </a:ln>
          <a:effectLst/>
        </p:spPr>
        <p:txBody>
          <a:bodyPr wrap="square">
            <a:spAutoFit/>
          </a:bodyPr>
          <a:lstStyle/>
          <a:p>
            <a:pPr algn="ctr"/>
            <a:r>
              <a:rPr lang="el-GR" sz="2400" dirty="0" smtClean="0"/>
              <a:t>Για ένα ρευματοφόρο αγωγό αντίστοιχα θα ήταν:</a:t>
            </a:r>
            <a:endParaRPr lang="el-GR" sz="2400" dirty="0"/>
          </a:p>
        </p:txBody>
      </p:sp>
      <p:graphicFrame>
        <p:nvGraphicFramePr>
          <p:cNvPr id="20" name="Object 5"/>
          <p:cNvGraphicFramePr>
            <a:graphicFrameLocks noChangeAspect="1"/>
          </p:cNvGraphicFramePr>
          <p:nvPr>
            <p:extLst>
              <p:ext uri="{D42A27DB-BD31-4B8C-83A1-F6EECF244321}">
                <p14:modId xmlns:p14="http://schemas.microsoft.com/office/powerpoint/2010/main" val="3180349290"/>
              </p:ext>
            </p:extLst>
          </p:nvPr>
        </p:nvGraphicFramePr>
        <p:xfrm>
          <a:off x="3419872" y="4448199"/>
          <a:ext cx="4346575" cy="1789113"/>
        </p:xfrm>
        <a:graphic>
          <a:graphicData uri="http://schemas.openxmlformats.org/presentationml/2006/ole">
            <mc:AlternateContent xmlns:mc="http://schemas.openxmlformats.org/markup-compatibility/2006">
              <mc:Choice xmlns:v="urn:schemas-microsoft-com:vml" Requires="v">
                <p:oleObj spid="_x0000_s53273" name="Equation" r:id="rId9" imgW="2184120" imgH="863280" progId="Equation.DSMT4">
                  <p:embed/>
                </p:oleObj>
              </mc:Choice>
              <mc:Fallback>
                <p:oleObj name="Equation" r:id="rId9" imgW="2184120" imgH="863280" progId="Equation.DSMT4">
                  <p:embed/>
                  <p:pic>
                    <p:nvPicPr>
                      <p:cNvPr id="0" name=""/>
                      <p:cNvPicPr>
                        <a:picLocks noChangeAspect="1" noChangeArrowheads="1"/>
                      </p:cNvPicPr>
                      <p:nvPr/>
                    </p:nvPicPr>
                    <p:blipFill>
                      <a:blip r:embed="rId10"/>
                      <a:srcRect/>
                      <a:stretch>
                        <a:fillRect/>
                      </a:stretch>
                    </p:blipFill>
                    <p:spPr bwMode="auto">
                      <a:xfrm>
                        <a:off x="3419872" y="4448199"/>
                        <a:ext cx="4346575" cy="1789113"/>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347270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smtClean="0">
                <a:solidFill>
                  <a:schemeClr val="tx2">
                    <a:lumMod val="60000"/>
                    <a:lumOff val="40000"/>
                  </a:schemeClr>
                </a:solidFill>
                <a:latin typeface="96 Helvetica BlackItalic" charset="0"/>
              </a:rPr>
              <a:t>Αμοιβαία ενέργεια δύο ρευματοφόρων αγωγών(2)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02906875"/>
              </p:ext>
            </p:extLst>
          </p:nvPr>
        </p:nvGraphicFramePr>
        <p:xfrm>
          <a:off x="4860032" y="1165929"/>
          <a:ext cx="6124575" cy="4092575"/>
        </p:xfrm>
        <a:graphic>
          <a:graphicData uri="http://schemas.openxmlformats.org/presentationml/2006/ole">
            <mc:AlternateContent xmlns:mc="http://schemas.openxmlformats.org/markup-compatibility/2006">
              <mc:Choice xmlns:v="urn:schemas-microsoft-com:vml" Requires="v">
                <p:oleObj spid="_x0000_s54287"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4860032" y="1165929"/>
                        <a:ext cx="6124575" cy="40925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99647473"/>
              </p:ext>
            </p:extLst>
          </p:nvPr>
        </p:nvGraphicFramePr>
        <p:xfrm>
          <a:off x="284317" y="4437112"/>
          <a:ext cx="6594475" cy="815975"/>
        </p:xfrm>
        <a:graphic>
          <a:graphicData uri="http://schemas.openxmlformats.org/presentationml/2006/ole">
            <mc:AlternateContent xmlns:mc="http://schemas.openxmlformats.org/markup-compatibility/2006">
              <mc:Choice xmlns:v="urn:schemas-microsoft-com:vml" Requires="v">
                <p:oleObj spid="_x0000_s54288" name="Equation" r:id="rId7" imgW="3314520" imgH="393480" progId="Equation.DSMT4">
                  <p:embed/>
                </p:oleObj>
              </mc:Choice>
              <mc:Fallback>
                <p:oleObj name="Equation" r:id="rId7" imgW="331452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17" y="4437112"/>
                        <a:ext cx="6594475" cy="815975"/>
                      </a:xfrm>
                      <a:prstGeom prst="rect">
                        <a:avLst/>
                      </a:prstGeom>
                      <a:solidFill>
                        <a:srgbClr val="FFFF99"/>
                      </a:solidFill>
                      <a:ln w="9525">
                        <a:solidFill>
                          <a:srgbClr val="FF9900"/>
                        </a:solidFill>
                        <a:miter lim="800000"/>
                        <a:headEnd/>
                        <a:tailEnd/>
                      </a:ln>
                    </p:spPr>
                  </p:pic>
                </p:oleObj>
              </mc:Fallback>
            </mc:AlternateContent>
          </a:graphicData>
        </a:graphic>
      </p:graphicFrame>
    </p:spTree>
    <p:extLst>
      <p:ext uri="{BB962C8B-B14F-4D97-AF65-F5344CB8AC3E}">
        <p14:creationId xmlns:p14="http://schemas.microsoft.com/office/powerpoint/2010/main" val="961151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Αμοιβαία Επαγωγή - Αυτεπαγωγή</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Text Box 11"/>
          <p:cNvSpPr txBox="1">
            <a:spLocks noChangeArrowheads="1"/>
          </p:cNvSpPr>
          <p:nvPr/>
        </p:nvSpPr>
        <p:spPr bwMode="auto">
          <a:xfrm>
            <a:off x="106756" y="1591853"/>
            <a:ext cx="9107122" cy="461665"/>
          </a:xfrm>
          <a:prstGeom prst="rect">
            <a:avLst/>
          </a:prstGeom>
          <a:noFill/>
          <a:ln w="9525">
            <a:noFill/>
            <a:miter lim="800000"/>
            <a:headEnd/>
            <a:tailEnd/>
          </a:ln>
          <a:effectLst/>
        </p:spPr>
        <p:txBody>
          <a:bodyPr wrap="square">
            <a:spAutoFit/>
          </a:bodyPr>
          <a:lstStyle/>
          <a:p>
            <a:pPr algn="ctr"/>
            <a:r>
              <a:rPr lang="el-GR" sz="2400" dirty="0" smtClean="0"/>
              <a:t>Τελικά συντελεστής αμοιβαίας αυτεπαγωγής για δύο κυκλώματα:</a:t>
            </a:r>
            <a:endParaRPr lang="el-GR"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2067110443"/>
              </p:ext>
            </p:extLst>
          </p:nvPr>
        </p:nvGraphicFramePr>
        <p:xfrm>
          <a:off x="2437498" y="2698527"/>
          <a:ext cx="4895850" cy="922338"/>
        </p:xfrm>
        <a:graphic>
          <a:graphicData uri="http://schemas.openxmlformats.org/presentationml/2006/ole">
            <mc:AlternateContent xmlns:mc="http://schemas.openxmlformats.org/markup-compatibility/2006">
              <mc:Choice xmlns:v="urn:schemas-microsoft-com:vml" Requires="v">
                <p:oleObj spid="_x0000_s55310" name="Equation" r:id="rId5" imgW="2463480" imgH="444240" progId="Equation.DSMT4">
                  <p:embed/>
                </p:oleObj>
              </mc:Choice>
              <mc:Fallback>
                <p:oleObj name="Equation" r:id="rId5" imgW="2463480" imgH="444240" progId="Equation.DSMT4">
                  <p:embed/>
                  <p:pic>
                    <p:nvPicPr>
                      <p:cNvPr id="0" name=""/>
                      <p:cNvPicPr>
                        <a:picLocks noChangeAspect="1" noChangeArrowheads="1"/>
                      </p:cNvPicPr>
                      <p:nvPr/>
                    </p:nvPicPr>
                    <p:blipFill>
                      <a:blip r:embed="rId6"/>
                      <a:srcRect/>
                      <a:stretch>
                        <a:fillRect/>
                      </a:stretch>
                    </p:blipFill>
                    <p:spPr bwMode="auto">
                      <a:xfrm>
                        <a:off x="2437498" y="2698527"/>
                        <a:ext cx="4895850" cy="922338"/>
                      </a:xfrm>
                      <a:prstGeom prst="rect">
                        <a:avLst/>
                      </a:prstGeom>
                      <a:solidFill>
                        <a:srgbClr val="FFFF99"/>
                      </a:solidFill>
                      <a:ln w="9525">
                        <a:solidFill>
                          <a:srgbClr val="FF9900"/>
                        </a:solidFill>
                        <a:miter lim="800000"/>
                        <a:headEnd/>
                        <a:tailEnd/>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39560180"/>
              </p:ext>
            </p:extLst>
          </p:nvPr>
        </p:nvGraphicFramePr>
        <p:xfrm>
          <a:off x="3274110" y="4895627"/>
          <a:ext cx="3465513" cy="965200"/>
        </p:xfrm>
        <a:graphic>
          <a:graphicData uri="http://schemas.openxmlformats.org/presentationml/2006/ole">
            <mc:AlternateContent xmlns:mc="http://schemas.openxmlformats.org/markup-compatibility/2006">
              <mc:Choice xmlns:v="urn:schemas-microsoft-com:vml" Requires="v">
                <p:oleObj spid="_x0000_s55311" name="Equation" r:id="rId7" imgW="1739880" imgH="482400" progId="Equation.DSMT4">
                  <p:embed/>
                </p:oleObj>
              </mc:Choice>
              <mc:Fallback>
                <p:oleObj name="Equation" r:id="rId7" imgW="1739880" imgH="482400" progId="Equation.DSMT4">
                  <p:embed/>
                  <p:pic>
                    <p:nvPicPr>
                      <p:cNvPr id="0" name=""/>
                      <p:cNvPicPr>
                        <a:picLocks noChangeAspect="1" noChangeArrowheads="1"/>
                      </p:cNvPicPr>
                      <p:nvPr/>
                    </p:nvPicPr>
                    <p:blipFill>
                      <a:blip r:embed="rId8"/>
                      <a:srcRect/>
                      <a:stretch>
                        <a:fillRect/>
                      </a:stretch>
                    </p:blipFill>
                    <p:spPr bwMode="auto">
                      <a:xfrm>
                        <a:off x="3274110" y="4895627"/>
                        <a:ext cx="3465513" cy="965200"/>
                      </a:xfrm>
                      <a:prstGeom prst="rect">
                        <a:avLst/>
                      </a:prstGeom>
                      <a:solidFill>
                        <a:srgbClr val="FFFF99"/>
                      </a:solidFill>
                      <a:ln w="19050">
                        <a:solidFill>
                          <a:srgbClr val="FF9900"/>
                        </a:solidFill>
                        <a:miter lim="800000"/>
                        <a:headEnd/>
                        <a:tailEnd/>
                      </a:ln>
                    </p:spPr>
                  </p:pic>
                </p:oleObj>
              </mc:Fallback>
            </mc:AlternateContent>
          </a:graphicData>
        </a:graphic>
      </p:graphicFrame>
      <p:sp>
        <p:nvSpPr>
          <p:cNvPr id="12" name="Text Box 11"/>
          <p:cNvSpPr txBox="1">
            <a:spLocks noChangeArrowheads="1"/>
          </p:cNvSpPr>
          <p:nvPr/>
        </p:nvSpPr>
        <p:spPr bwMode="auto">
          <a:xfrm>
            <a:off x="101383" y="4345096"/>
            <a:ext cx="6306206" cy="461665"/>
          </a:xfrm>
          <a:prstGeom prst="rect">
            <a:avLst/>
          </a:prstGeom>
          <a:noFill/>
          <a:ln w="9525">
            <a:noFill/>
            <a:miter lim="800000"/>
            <a:headEnd/>
            <a:tailEnd/>
          </a:ln>
          <a:effectLst/>
        </p:spPr>
        <p:txBody>
          <a:bodyPr wrap="square">
            <a:spAutoFit/>
          </a:bodyPr>
          <a:lstStyle/>
          <a:p>
            <a:pPr algn="ctr"/>
            <a:r>
              <a:rPr lang="el-GR" sz="2400" dirty="0" smtClean="0"/>
              <a:t>Και συντελεστής αυτεπαγωγής για κύκλωμα:</a:t>
            </a:r>
            <a:endParaRPr lang="el-GR" sz="2400" dirty="0"/>
          </a:p>
        </p:txBody>
      </p:sp>
    </p:spTree>
    <p:extLst>
      <p:ext uri="{BB962C8B-B14F-4D97-AF65-F5344CB8AC3E}">
        <p14:creationId xmlns:p14="http://schemas.microsoft.com/office/powerpoint/2010/main" val="214847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Αυτεπαγωγή Ομοαξονικού καλωδίου απείρου μήκους (παράδειγμα)</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9" name="Picture 4"/>
          <p:cNvPicPr>
            <a:picLocks noChangeAspect="1" noChangeArrowheads="1"/>
          </p:cNvPicPr>
          <p:nvPr/>
        </p:nvPicPr>
        <p:blipFill>
          <a:blip r:embed="rId5" cstate="print"/>
          <a:srcRect/>
          <a:stretch>
            <a:fillRect/>
          </a:stretch>
        </p:blipFill>
        <p:spPr bwMode="auto">
          <a:xfrm>
            <a:off x="156295" y="2629667"/>
            <a:ext cx="2457450" cy="2486025"/>
          </a:xfrm>
          <a:prstGeom prst="rect">
            <a:avLst/>
          </a:prstGeom>
          <a:noFill/>
          <a:ln w="9525">
            <a:noFill/>
            <a:miter lim="800000"/>
            <a:headEnd/>
            <a:tailEnd/>
          </a:ln>
        </p:spPr>
      </p:pic>
      <p:graphicFrame>
        <p:nvGraphicFramePr>
          <p:cNvPr id="20" name="Object 5"/>
          <p:cNvGraphicFramePr>
            <a:graphicFrameLocks noChangeAspect="1"/>
          </p:cNvGraphicFramePr>
          <p:nvPr>
            <p:extLst>
              <p:ext uri="{D42A27DB-BD31-4B8C-83A1-F6EECF244321}">
                <p14:modId xmlns:p14="http://schemas.microsoft.com/office/powerpoint/2010/main" val="1455437931"/>
              </p:ext>
            </p:extLst>
          </p:nvPr>
        </p:nvGraphicFramePr>
        <p:xfrm>
          <a:off x="2901990" y="2276872"/>
          <a:ext cx="1978025" cy="941387"/>
        </p:xfrm>
        <a:graphic>
          <a:graphicData uri="http://schemas.openxmlformats.org/presentationml/2006/ole">
            <mc:AlternateContent xmlns:mc="http://schemas.openxmlformats.org/markup-compatibility/2006">
              <mc:Choice xmlns:v="urn:schemas-microsoft-com:vml" Requires="v">
                <p:oleObj spid="_x0000_s56346" name="Equation" r:id="rId6" imgW="990360" imgH="469800" progId="Equation.DSMT4">
                  <p:embed/>
                </p:oleObj>
              </mc:Choice>
              <mc:Fallback>
                <p:oleObj name="Equation" r:id="rId6" imgW="99036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990" y="2276872"/>
                        <a:ext cx="1978025"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294936655"/>
              </p:ext>
            </p:extLst>
          </p:nvPr>
        </p:nvGraphicFramePr>
        <p:xfrm>
          <a:off x="6931201" y="2056642"/>
          <a:ext cx="1825625" cy="992187"/>
        </p:xfrm>
        <a:graphic>
          <a:graphicData uri="http://schemas.openxmlformats.org/presentationml/2006/ole">
            <mc:AlternateContent xmlns:mc="http://schemas.openxmlformats.org/markup-compatibility/2006">
              <mc:Choice xmlns:v="urn:schemas-microsoft-com:vml" Requires="v">
                <p:oleObj spid="_x0000_s56347" name="Equation" r:id="rId8" imgW="914400" imgH="495000" progId="Equation.DSMT4">
                  <p:embed/>
                </p:oleObj>
              </mc:Choice>
              <mc:Fallback>
                <p:oleObj name="Equation" r:id="rId8" imgW="9144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1201" y="2056642"/>
                        <a:ext cx="18256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2904171"/>
              </p:ext>
            </p:extLst>
          </p:nvPr>
        </p:nvGraphicFramePr>
        <p:xfrm>
          <a:off x="2915411" y="3549633"/>
          <a:ext cx="2863850" cy="1044575"/>
        </p:xfrm>
        <a:graphic>
          <a:graphicData uri="http://schemas.openxmlformats.org/presentationml/2006/ole">
            <mc:AlternateContent xmlns:mc="http://schemas.openxmlformats.org/markup-compatibility/2006">
              <mc:Choice xmlns:v="urn:schemas-microsoft-com:vml" Requires="v">
                <p:oleObj spid="_x0000_s56348" name="Equation" r:id="rId10" imgW="1434960" imgH="520560" progId="Equation.DSMT4">
                  <p:embed/>
                </p:oleObj>
              </mc:Choice>
              <mc:Fallback>
                <p:oleObj name="Equation" r:id="rId10" imgW="1434960" imgH="5205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5411" y="3549633"/>
                        <a:ext cx="28638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1080289632"/>
              </p:ext>
            </p:extLst>
          </p:nvPr>
        </p:nvGraphicFramePr>
        <p:xfrm>
          <a:off x="7335383" y="3736442"/>
          <a:ext cx="1114425" cy="611188"/>
        </p:xfrm>
        <a:graphic>
          <a:graphicData uri="http://schemas.openxmlformats.org/presentationml/2006/ole">
            <mc:AlternateContent xmlns:mc="http://schemas.openxmlformats.org/markup-compatibility/2006">
              <mc:Choice xmlns:v="urn:schemas-microsoft-com:vml" Requires="v">
                <p:oleObj spid="_x0000_s56349" name="Equation" r:id="rId12" imgW="558720" imgH="304560" progId="Equation.DSMT4">
                  <p:embed/>
                </p:oleObj>
              </mc:Choice>
              <mc:Fallback>
                <p:oleObj name="Equation" r:id="rId12" imgW="558720" imgH="304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5383" y="3736442"/>
                        <a:ext cx="11144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3449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eaLnBrk="0" hangingPunct="0"/>
            <a:r>
              <a:rPr lang="el-GR" dirty="0"/>
              <a:t>Αυτεπαγωγή Ομοαξονικού καλωδίου απείρου μήκους (παράδειγμα</a:t>
            </a:r>
            <a:r>
              <a:rPr lang="el-GR" dirty="0" smtClean="0"/>
              <a:t>)(2)</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idx="1"/>
          </p:nvPr>
        </p:nvSpPr>
        <p:spPr>
          <a:xfrm>
            <a:off x="464156" y="1556792"/>
            <a:ext cx="6052060" cy="4525963"/>
          </a:xfrm>
        </p:spPr>
        <p:txBody>
          <a:bodyPr>
            <a:noAutofit/>
          </a:bodyPr>
          <a:lstStyle/>
          <a:p>
            <a:pPr algn="just"/>
            <a:endParaRPr lang="en-US" sz="2400" dirty="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2" name="Picture 4"/>
          <p:cNvPicPr>
            <a:picLocks noChangeAspect="1" noChangeArrowheads="1"/>
          </p:cNvPicPr>
          <p:nvPr/>
        </p:nvPicPr>
        <p:blipFill>
          <a:blip r:embed="rId5" cstate="print"/>
          <a:srcRect/>
          <a:stretch>
            <a:fillRect/>
          </a:stretch>
        </p:blipFill>
        <p:spPr bwMode="auto">
          <a:xfrm>
            <a:off x="74675" y="1498737"/>
            <a:ext cx="1971304" cy="1994226"/>
          </a:xfrm>
          <a:prstGeom prst="rect">
            <a:avLst/>
          </a:prstGeom>
          <a:noFill/>
          <a:ln w="9525">
            <a:noFill/>
            <a:miter lim="800000"/>
            <a:headEnd/>
            <a:tailEnd/>
          </a:ln>
        </p:spPr>
      </p:pic>
      <p:sp>
        <p:nvSpPr>
          <p:cNvPr id="13" name="Text Box 6"/>
          <p:cNvSpPr txBox="1">
            <a:spLocks noChangeArrowheads="1"/>
          </p:cNvSpPr>
          <p:nvPr/>
        </p:nvSpPr>
        <p:spPr bwMode="auto">
          <a:xfrm>
            <a:off x="2472567" y="1662055"/>
            <a:ext cx="1235957" cy="400110"/>
          </a:xfrm>
          <a:prstGeom prst="rect">
            <a:avLst/>
          </a:prstGeom>
          <a:noFill/>
          <a:ln w="9525">
            <a:noFill/>
            <a:miter lim="800000"/>
            <a:headEnd/>
            <a:tailEnd/>
          </a:ln>
          <a:effectLst/>
        </p:spPr>
        <p:txBody>
          <a:bodyPr wrap="square">
            <a:spAutoFit/>
          </a:bodyPr>
          <a:lstStyle/>
          <a:p>
            <a:r>
              <a:rPr lang="el-GR" sz="2000" dirty="0" smtClean="0"/>
              <a:t>Είναι:</a:t>
            </a:r>
            <a:endParaRPr lang="el-GR" sz="2000" dirty="0"/>
          </a:p>
        </p:txBody>
      </p:sp>
      <p:graphicFrame>
        <p:nvGraphicFramePr>
          <p:cNvPr id="14" name="Object 8"/>
          <p:cNvGraphicFramePr>
            <a:graphicFrameLocks noChangeAspect="1"/>
          </p:cNvGraphicFramePr>
          <p:nvPr>
            <p:extLst>
              <p:ext uri="{D42A27DB-BD31-4B8C-83A1-F6EECF244321}">
                <p14:modId xmlns:p14="http://schemas.microsoft.com/office/powerpoint/2010/main" val="2439062671"/>
              </p:ext>
            </p:extLst>
          </p:nvPr>
        </p:nvGraphicFramePr>
        <p:xfrm>
          <a:off x="2457263" y="2494177"/>
          <a:ext cx="6446837" cy="973138"/>
        </p:xfrm>
        <a:graphic>
          <a:graphicData uri="http://schemas.openxmlformats.org/presentationml/2006/ole">
            <mc:AlternateContent xmlns:mc="http://schemas.openxmlformats.org/markup-compatibility/2006">
              <mc:Choice xmlns:v="urn:schemas-microsoft-com:vml" Requires="v">
                <p:oleObj spid="_x0000_s57388" name="Equation" r:id="rId6" imgW="3238200" imgH="469800" progId="Equation.DSMT4">
                  <p:embed/>
                </p:oleObj>
              </mc:Choice>
              <mc:Fallback>
                <p:oleObj name="Equation" r:id="rId6" imgW="3238200" imgH="469800" progId="Equation.DSMT4">
                  <p:embed/>
                  <p:pic>
                    <p:nvPicPr>
                      <p:cNvPr id="0" name=""/>
                      <p:cNvPicPr>
                        <a:picLocks noChangeAspect="1" noChangeArrowheads="1"/>
                      </p:cNvPicPr>
                      <p:nvPr/>
                    </p:nvPicPr>
                    <p:blipFill>
                      <a:blip r:embed="rId7"/>
                      <a:srcRect/>
                      <a:stretch>
                        <a:fillRect/>
                      </a:stretch>
                    </p:blipFill>
                    <p:spPr bwMode="auto">
                      <a:xfrm>
                        <a:off x="2457263" y="2494177"/>
                        <a:ext cx="6446837" cy="973138"/>
                      </a:xfrm>
                      <a:prstGeom prst="rect">
                        <a:avLst/>
                      </a:prstGeom>
                      <a:noFill/>
                      <a:ln>
                        <a:noFill/>
                      </a:ln>
                      <a:extLst/>
                    </p:spPr>
                  </p:pic>
                </p:oleObj>
              </mc:Fallback>
            </mc:AlternateContent>
          </a:graphicData>
        </a:graphic>
      </p:graphicFrame>
      <p:sp>
        <p:nvSpPr>
          <p:cNvPr id="15" name="Text Box 6"/>
          <p:cNvSpPr txBox="1">
            <a:spLocks noChangeArrowheads="1"/>
          </p:cNvSpPr>
          <p:nvPr/>
        </p:nvSpPr>
        <p:spPr bwMode="auto">
          <a:xfrm>
            <a:off x="74675" y="3455217"/>
            <a:ext cx="915324" cy="400110"/>
          </a:xfrm>
          <a:prstGeom prst="rect">
            <a:avLst/>
          </a:prstGeom>
          <a:noFill/>
          <a:ln w="9525">
            <a:noFill/>
            <a:miter lim="800000"/>
            <a:headEnd/>
            <a:tailEnd/>
          </a:ln>
          <a:effectLst/>
        </p:spPr>
        <p:txBody>
          <a:bodyPr wrap="square">
            <a:spAutoFit/>
          </a:bodyPr>
          <a:lstStyle/>
          <a:p>
            <a:r>
              <a:rPr lang="el-GR" sz="2000" dirty="0" smtClean="0"/>
              <a:t>και:</a:t>
            </a:r>
            <a:endParaRPr lang="el-GR" sz="2000" dirty="0"/>
          </a:p>
        </p:txBody>
      </p:sp>
      <p:graphicFrame>
        <p:nvGraphicFramePr>
          <p:cNvPr id="16" name="Object 8"/>
          <p:cNvGraphicFramePr>
            <a:graphicFrameLocks noChangeAspect="1"/>
          </p:cNvGraphicFramePr>
          <p:nvPr>
            <p:extLst>
              <p:ext uri="{D42A27DB-BD31-4B8C-83A1-F6EECF244321}">
                <p14:modId xmlns:p14="http://schemas.microsoft.com/office/powerpoint/2010/main" val="3816754103"/>
              </p:ext>
            </p:extLst>
          </p:nvPr>
        </p:nvGraphicFramePr>
        <p:xfrm>
          <a:off x="74675" y="3848716"/>
          <a:ext cx="2324100" cy="920750"/>
        </p:xfrm>
        <a:graphic>
          <a:graphicData uri="http://schemas.openxmlformats.org/presentationml/2006/ole">
            <mc:AlternateContent xmlns:mc="http://schemas.openxmlformats.org/markup-compatibility/2006">
              <mc:Choice xmlns:v="urn:schemas-microsoft-com:vml" Requires="v">
                <p:oleObj spid="_x0000_s57389" name="Equation" r:id="rId8" imgW="1168200" imgH="444240" progId="Equation.DSMT4">
                  <p:embed/>
                </p:oleObj>
              </mc:Choice>
              <mc:Fallback>
                <p:oleObj name="Equation" r:id="rId8" imgW="1168200" imgH="444240" progId="Equation.DSMT4">
                  <p:embed/>
                  <p:pic>
                    <p:nvPicPr>
                      <p:cNvPr id="0" name=""/>
                      <p:cNvPicPr>
                        <a:picLocks noChangeAspect="1" noChangeArrowheads="1"/>
                      </p:cNvPicPr>
                      <p:nvPr/>
                    </p:nvPicPr>
                    <p:blipFill>
                      <a:blip r:embed="rId9"/>
                      <a:srcRect/>
                      <a:stretch>
                        <a:fillRect/>
                      </a:stretch>
                    </p:blipFill>
                    <p:spPr bwMode="auto">
                      <a:xfrm>
                        <a:off x="74675" y="3848716"/>
                        <a:ext cx="2324100" cy="920750"/>
                      </a:xfrm>
                      <a:prstGeom prst="rect">
                        <a:avLst/>
                      </a:prstGeom>
                      <a:noFill/>
                      <a:ln>
                        <a:noFill/>
                      </a:ln>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2991875128"/>
              </p:ext>
            </p:extLst>
          </p:nvPr>
        </p:nvGraphicFramePr>
        <p:xfrm>
          <a:off x="2575152" y="3762104"/>
          <a:ext cx="4951412" cy="1000125"/>
        </p:xfrm>
        <a:graphic>
          <a:graphicData uri="http://schemas.openxmlformats.org/presentationml/2006/ole">
            <mc:AlternateContent xmlns:mc="http://schemas.openxmlformats.org/markup-compatibility/2006">
              <mc:Choice xmlns:v="urn:schemas-microsoft-com:vml" Requires="v">
                <p:oleObj spid="_x0000_s57390" name="Equation" r:id="rId10" imgW="2489040" imgH="482400" progId="Equation.DSMT4">
                  <p:embed/>
                </p:oleObj>
              </mc:Choice>
              <mc:Fallback>
                <p:oleObj name="Equation" r:id="rId10" imgW="2489040" imgH="482400" progId="Equation.DSMT4">
                  <p:embed/>
                  <p:pic>
                    <p:nvPicPr>
                      <p:cNvPr id="0" name=""/>
                      <p:cNvPicPr>
                        <a:picLocks noChangeAspect="1" noChangeArrowheads="1"/>
                      </p:cNvPicPr>
                      <p:nvPr/>
                    </p:nvPicPr>
                    <p:blipFill>
                      <a:blip r:embed="rId11"/>
                      <a:srcRect/>
                      <a:stretch>
                        <a:fillRect/>
                      </a:stretch>
                    </p:blipFill>
                    <p:spPr bwMode="auto">
                      <a:xfrm>
                        <a:off x="2575152" y="3762104"/>
                        <a:ext cx="4951412" cy="1000125"/>
                      </a:xfrm>
                      <a:prstGeom prst="rect">
                        <a:avLst/>
                      </a:prstGeom>
                      <a:noFill/>
                      <a:ln>
                        <a:noFill/>
                      </a:ln>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2888575136"/>
              </p:ext>
            </p:extLst>
          </p:nvPr>
        </p:nvGraphicFramePr>
        <p:xfrm>
          <a:off x="7966138" y="3953090"/>
          <a:ext cx="1011237" cy="525462"/>
        </p:xfrm>
        <a:graphic>
          <a:graphicData uri="http://schemas.openxmlformats.org/presentationml/2006/ole">
            <mc:AlternateContent xmlns:mc="http://schemas.openxmlformats.org/markup-compatibility/2006">
              <mc:Choice xmlns:v="urn:schemas-microsoft-com:vml" Requires="v">
                <p:oleObj spid="_x0000_s57391" name="Equation" r:id="rId12" imgW="507960" imgH="253800" progId="Equation.DSMT4">
                  <p:embed/>
                </p:oleObj>
              </mc:Choice>
              <mc:Fallback>
                <p:oleObj name="Equation" r:id="rId12" imgW="507960" imgH="253800" progId="Equation.DSMT4">
                  <p:embed/>
                  <p:pic>
                    <p:nvPicPr>
                      <p:cNvPr id="0" name=""/>
                      <p:cNvPicPr>
                        <a:picLocks noChangeAspect="1" noChangeArrowheads="1"/>
                      </p:cNvPicPr>
                      <p:nvPr/>
                    </p:nvPicPr>
                    <p:blipFill>
                      <a:blip r:embed="rId13"/>
                      <a:srcRect/>
                      <a:stretch>
                        <a:fillRect/>
                      </a:stretch>
                    </p:blipFill>
                    <p:spPr bwMode="auto">
                      <a:xfrm>
                        <a:off x="7966138" y="3953090"/>
                        <a:ext cx="1011237" cy="525462"/>
                      </a:xfrm>
                      <a:prstGeom prst="rect">
                        <a:avLst/>
                      </a:prstGeom>
                      <a:noFill/>
                      <a:ln>
                        <a:noFill/>
                      </a:ln>
                      <a:extLst/>
                    </p:spPr>
                  </p:pic>
                </p:oleObj>
              </mc:Fallback>
            </mc:AlternateContent>
          </a:graphicData>
        </a:graphic>
      </p:graphicFrame>
      <p:sp>
        <p:nvSpPr>
          <p:cNvPr id="24" name="Text Box 6"/>
          <p:cNvSpPr txBox="1">
            <a:spLocks noChangeArrowheads="1"/>
          </p:cNvSpPr>
          <p:nvPr/>
        </p:nvSpPr>
        <p:spPr bwMode="auto">
          <a:xfrm>
            <a:off x="240929" y="5343403"/>
            <a:ext cx="1876301" cy="400110"/>
          </a:xfrm>
          <a:prstGeom prst="rect">
            <a:avLst/>
          </a:prstGeom>
          <a:noFill/>
          <a:ln w="9525">
            <a:noFill/>
            <a:miter lim="800000"/>
            <a:headEnd/>
            <a:tailEnd/>
          </a:ln>
          <a:effectLst/>
        </p:spPr>
        <p:txBody>
          <a:bodyPr wrap="square">
            <a:spAutoFit/>
          </a:bodyPr>
          <a:lstStyle/>
          <a:p>
            <a:r>
              <a:rPr lang="el-GR" sz="2000" dirty="0" smtClean="0"/>
              <a:t>Συνεπώς:</a:t>
            </a:r>
            <a:endParaRPr lang="el-GR" sz="2000" dirty="0"/>
          </a:p>
        </p:txBody>
      </p:sp>
      <p:graphicFrame>
        <p:nvGraphicFramePr>
          <p:cNvPr id="25" name="Object 8"/>
          <p:cNvGraphicFramePr>
            <a:graphicFrameLocks noChangeAspect="1"/>
          </p:cNvGraphicFramePr>
          <p:nvPr>
            <p:extLst>
              <p:ext uri="{D42A27DB-BD31-4B8C-83A1-F6EECF244321}">
                <p14:modId xmlns:p14="http://schemas.microsoft.com/office/powerpoint/2010/main" val="34279159"/>
              </p:ext>
            </p:extLst>
          </p:nvPr>
        </p:nvGraphicFramePr>
        <p:xfrm>
          <a:off x="2171700" y="5062917"/>
          <a:ext cx="6972300" cy="1106488"/>
        </p:xfrm>
        <a:graphic>
          <a:graphicData uri="http://schemas.openxmlformats.org/presentationml/2006/ole">
            <mc:AlternateContent xmlns:mc="http://schemas.openxmlformats.org/markup-compatibility/2006">
              <mc:Choice xmlns:v="urn:schemas-microsoft-com:vml" Requires="v">
                <p:oleObj spid="_x0000_s57392" name="Equation" r:id="rId14" imgW="3504960" imgH="533160" progId="Equation.DSMT4">
                  <p:embed/>
                </p:oleObj>
              </mc:Choice>
              <mc:Fallback>
                <p:oleObj name="Equation" r:id="rId14" imgW="3504960" imgH="5331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71700" y="5062917"/>
                        <a:ext cx="6972300" cy="1106488"/>
                      </a:xfrm>
                      <a:prstGeom prst="rect">
                        <a:avLst/>
                      </a:prstGeom>
                      <a:noFill/>
                      <a:ln>
                        <a:noFill/>
                      </a:ln>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292816278"/>
              </p:ext>
            </p:extLst>
          </p:nvPr>
        </p:nvGraphicFramePr>
        <p:xfrm>
          <a:off x="3712854" y="1661729"/>
          <a:ext cx="3411538" cy="473075"/>
        </p:xfrm>
        <a:graphic>
          <a:graphicData uri="http://schemas.openxmlformats.org/presentationml/2006/ole">
            <mc:AlternateContent xmlns:mc="http://schemas.openxmlformats.org/markup-compatibility/2006">
              <mc:Choice xmlns:v="urn:schemas-microsoft-com:vml" Requires="v">
                <p:oleObj spid="_x0000_s57393" name="Equation" r:id="rId16" imgW="1714320" imgH="228600" progId="Equation.DSMT4">
                  <p:embed/>
                </p:oleObj>
              </mc:Choice>
              <mc:Fallback>
                <p:oleObj name="Equation" r:id="rId16" imgW="17143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2854" y="1661729"/>
                        <a:ext cx="3411538" cy="473075"/>
                      </a:xfrm>
                      <a:prstGeom prst="rect">
                        <a:avLst/>
                      </a:prstGeom>
                      <a:noFill/>
                      <a:ln>
                        <a:noFill/>
                      </a:ln>
                      <a:extLst/>
                    </p:spPr>
                  </p:pic>
                </p:oleObj>
              </mc:Fallback>
            </mc:AlternateContent>
          </a:graphicData>
        </a:graphic>
      </p:graphicFrame>
      <p:sp>
        <p:nvSpPr>
          <p:cNvPr id="27" name="Text Box 6"/>
          <p:cNvSpPr txBox="1">
            <a:spLocks noChangeArrowheads="1"/>
          </p:cNvSpPr>
          <p:nvPr/>
        </p:nvSpPr>
        <p:spPr bwMode="auto">
          <a:xfrm>
            <a:off x="2173705" y="2241967"/>
            <a:ext cx="1235957" cy="400110"/>
          </a:xfrm>
          <a:prstGeom prst="rect">
            <a:avLst/>
          </a:prstGeom>
          <a:noFill/>
          <a:ln w="9525">
            <a:noFill/>
            <a:miter lim="800000"/>
            <a:headEnd/>
            <a:tailEnd/>
          </a:ln>
          <a:effectLst/>
        </p:spPr>
        <p:txBody>
          <a:bodyPr wrap="square">
            <a:spAutoFit/>
          </a:bodyPr>
          <a:lstStyle/>
          <a:p>
            <a:r>
              <a:rPr lang="el-GR" sz="2000" dirty="0" smtClean="0"/>
              <a:t>Οπότε:</a:t>
            </a:r>
            <a:endParaRPr lang="el-GR" sz="2000" dirty="0"/>
          </a:p>
        </p:txBody>
      </p:sp>
    </p:spTree>
    <p:extLst>
      <p:ext uri="{BB962C8B-B14F-4D97-AF65-F5344CB8AC3E}">
        <p14:creationId xmlns:p14="http://schemas.microsoft.com/office/powerpoint/2010/main" val="1495403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Παράρτημα. Ανάλυση στα μαγνητικά υλικά</a:t>
            </a: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730646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latin typeface="+mn-lt"/>
              </a:rPr>
              <a:t>Μαγνητικά υλικά</a:t>
            </a:r>
            <a:endParaRPr lang="el-GR" dirty="0">
              <a:solidFill>
                <a:schemeClr val="tx2">
                  <a:lumMod val="60000"/>
                  <a:lumOff val="40000"/>
                </a:schemeClr>
              </a:solidFill>
              <a:latin typeface="+mn-lt"/>
            </a:endParaRPr>
          </a:p>
        </p:txBody>
      </p:sp>
      <p:sp>
        <p:nvSpPr>
          <p:cNvPr id="5" name="Θέση περιεχομένου 4"/>
          <p:cNvSpPr>
            <a:spLocks noGrp="1"/>
          </p:cNvSpPr>
          <p:nvPr>
            <p:ph idx="1"/>
          </p:nvPr>
        </p:nvSpPr>
        <p:spPr>
          <a:xfrm>
            <a:off x="285830" y="1556792"/>
            <a:ext cx="6590426" cy="4525963"/>
          </a:xfrm>
        </p:spPr>
        <p:txBody>
          <a:bodyPr>
            <a:noAutofit/>
          </a:bodyPr>
          <a:lstStyle/>
          <a:p>
            <a:pPr fontAlgn="base">
              <a:spcBef>
                <a:spcPct val="0"/>
              </a:spcBef>
              <a:spcAft>
                <a:spcPct val="0"/>
              </a:spcAft>
            </a:pPr>
            <a:r>
              <a:rPr lang="el-GR" sz="2000" dirty="0">
                <a:solidFill>
                  <a:srgbClr val="000000"/>
                </a:solidFill>
                <a:latin typeface="Tahoma" pitchFamily="34" charset="0"/>
              </a:rPr>
              <a:t>Τα υλικά χαρακτηρίζονται ανάλογα με τη δομή και την αλληλεπίδραση των ατομικών μαγνητικών Ροπών</a:t>
            </a:r>
            <a:r>
              <a:rPr lang="en-US" sz="2000" dirty="0">
                <a:solidFill>
                  <a:srgbClr val="000000"/>
                </a:solidFill>
                <a:latin typeface="Tahoma" pitchFamily="34" charset="0"/>
              </a:rPr>
              <a:t>.  </a:t>
            </a:r>
          </a:p>
          <a:p>
            <a:pPr fontAlgn="base">
              <a:spcBef>
                <a:spcPct val="0"/>
              </a:spcBef>
              <a:spcAft>
                <a:spcPct val="0"/>
              </a:spcAft>
            </a:pPr>
            <a:r>
              <a:rPr lang="el-GR" sz="2000" dirty="0">
                <a:solidFill>
                  <a:srgbClr val="000000"/>
                </a:solidFill>
                <a:latin typeface="Tahoma" pitchFamily="34" charset="0"/>
              </a:rPr>
              <a:t>Σε ατομική ή μοριακή κλίμα οι μαγνητικές ροπές συσχετίζονται με τη μορφή των τροχιών ηλεκτρονίων, τα σπίν του ηλεκτρονίου και σε λιγότερο βαθμό με το σπιν του πυρήνα</a:t>
            </a:r>
            <a:r>
              <a:rPr lang="en-US" sz="2000" dirty="0">
                <a:solidFill>
                  <a:srgbClr val="000000"/>
                </a:solidFill>
                <a:latin typeface="Tahoma" pitchFamily="34" charset="0"/>
              </a:rPr>
              <a:t>.  </a:t>
            </a:r>
            <a:endParaRPr lang="el-GR" sz="2000" dirty="0" smtClean="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Το διάγραμμα δείχνει τη συνολική μαγνητική ροπή ατόμου που δημιουργείται από την τροχιά ηλεκτρονίου </a:t>
            </a:r>
            <a:r>
              <a:rPr lang="en-US" sz="2000" dirty="0">
                <a:solidFill>
                  <a:srgbClr val="000000"/>
                </a:solidFill>
                <a:latin typeface="Tahoma" pitchFamily="34" charset="0"/>
              </a:rPr>
              <a:t>(</a:t>
            </a:r>
            <a:r>
              <a:rPr lang="en-US" sz="2000" b="1" dirty="0" err="1">
                <a:solidFill>
                  <a:srgbClr val="000000"/>
                </a:solidFill>
                <a:latin typeface="Tahoma" pitchFamily="34" charset="0"/>
              </a:rPr>
              <a:t>m</a:t>
            </a:r>
            <a:r>
              <a:rPr lang="en-US" sz="2000" baseline="-25000" dirty="0" err="1">
                <a:solidFill>
                  <a:srgbClr val="000000"/>
                </a:solidFill>
                <a:latin typeface="Tahoma" pitchFamily="34" charset="0"/>
              </a:rPr>
              <a:t>orb</a:t>
            </a:r>
            <a:r>
              <a:rPr lang="en-US" sz="2000" dirty="0">
                <a:solidFill>
                  <a:srgbClr val="000000"/>
                </a:solidFill>
                <a:latin typeface="Tahoma" pitchFamily="34" charset="0"/>
              </a:rPr>
              <a:t>) </a:t>
            </a:r>
            <a:r>
              <a:rPr lang="el-GR" sz="2000" dirty="0">
                <a:solidFill>
                  <a:srgbClr val="000000"/>
                </a:solidFill>
                <a:latin typeface="Tahoma" pitchFamily="34" charset="0"/>
              </a:rPr>
              <a:t>το σπιν του ηλεκτρονίου</a:t>
            </a:r>
            <a:r>
              <a:rPr lang="en-US" sz="2000" dirty="0">
                <a:solidFill>
                  <a:srgbClr val="000000"/>
                </a:solidFill>
                <a:latin typeface="Tahoma" pitchFamily="34" charset="0"/>
              </a:rPr>
              <a:t> (</a:t>
            </a:r>
            <a:r>
              <a:rPr lang="en-US" sz="2000" b="1" dirty="0" err="1">
                <a:solidFill>
                  <a:srgbClr val="000000"/>
                </a:solidFill>
                <a:latin typeface="Tahoma" pitchFamily="34" charset="0"/>
              </a:rPr>
              <a:t>m</a:t>
            </a:r>
            <a:r>
              <a:rPr lang="en-US" sz="2000" baseline="-25000" dirty="0" err="1">
                <a:solidFill>
                  <a:srgbClr val="000000"/>
                </a:solidFill>
                <a:latin typeface="Tahoma" pitchFamily="34" charset="0"/>
              </a:rPr>
              <a:t>spin</a:t>
            </a:r>
            <a:r>
              <a:rPr lang="en-US" sz="2000" dirty="0">
                <a:solidFill>
                  <a:srgbClr val="000000"/>
                </a:solidFill>
                <a:latin typeface="Tahoma" pitchFamily="34" charset="0"/>
              </a:rPr>
              <a:t>), </a:t>
            </a:r>
            <a:r>
              <a:rPr lang="el-GR" sz="2000" dirty="0">
                <a:solidFill>
                  <a:srgbClr val="000000"/>
                </a:solidFill>
                <a:latin typeface="Tahoma" pitchFamily="34" charset="0"/>
              </a:rPr>
              <a:t>που προσθέτει ή αφαιρεί από τη συνολική ροπή. Επιπρόσθετα τα ηλεκτρονία που εμφανίζονται σε ζευγάρια θα έχουν ίσες και αντίθετες ροπές από το σπίν</a:t>
            </a:r>
            <a:r>
              <a:rPr lang="en-US" sz="2000" dirty="0" smtClean="0">
                <a:solidFill>
                  <a:srgbClr val="000000"/>
                </a:solidFill>
                <a:latin typeface="Tahoma" pitchFamily="34" charset="0"/>
              </a:rPr>
              <a:t>.</a:t>
            </a:r>
            <a:endParaRPr lang="el-GR" sz="2000" dirty="0" smtClean="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Η μαγνητική επαγωγή</a:t>
            </a:r>
            <a:r>
              <a:rPr lang="en-US" sz="2000" dirty="0">
                <a:solidFill>
                  <a:srgbClr val="000000"/>
                </a:solidFill>
                <a:latin typeface="Tahoma" pitchFamily="34" charset="0"/>
              </a:rPr>
              <a:t>, </a:t>
            </a:r>
            <a:r>
              <a:rPr lang="en-US" sz="2000" b="1" dirty="0">
                <a:solidFill>
                  <a:srgbClr val="000000"/>
                </a:solidFill>
                <a:latin typeface="Tahoma" pitchFamily="34" charset="0"/>
              </a:rPr>
              <a:t>B</a:t>
            </a:r>
            <a:r>
              <a:rPr lang="en-US" sz="2000" baseline="-25000" dirty="0">
                <a:solidFill>
                  <a:srgbClr val="000000"/>
                </a:solidFill>
                <a:latin typeface="Tahoma" pitchFamily="34" charset="0"/>
              </a:rPr>
              <a:t>0</a:t>
            </a:r>
            <a:r>
              <a:rPr lang="en-US" sz="2000" dirty="0">
                <a:solidFill>
                  <a:srgbClr val="000000"/>
                </a:solidFill>
                <a:latin typeface="Tahoma" pitchFamily="34" charset="0"/>
              </a:rPr>
              <a:t>, </a:t>
            </a:r>
            <a:r>
              <a:rPr lang="el-GR" sz="2000" dirty="0">
                <a:solidFill>
                  <a:srgbClr val="000000"/>
                </a:solidFill>
                <a:latin typeface="Tahoma" pitchFamily="34" charset="0"/>
              </a:rPr>
              <a:t>επιβάλλεται εξωτερικά</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426194636"/>
              </p:ext>
            </p:extLst>
          </p:nvPr>
        </p:nvGraphicFramePr>
        <p:xfrm>
          <a:off x="5292080" y="1412776"/>
          <a:ext cx="5222527" cy="3489807"/>
        </p:xfrm>
        <a:graphic>
          <a:graphicData uri="http://schemas.openxmlformats.org/presentationml/2006/ole">
            <mc:AlternateContent xmlns:mc="http://schemas.openxmlformats.org/markup-compatibility/2006">
              <mc:Choice xmlns:v="urn:schemas-microsoft-com:vml" Requires="v">
                <p:oleObj spid="_x0000_s58377"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292080" y="1412776"/>
                        <a:ext cx="5222527" cy="3489807"/>
                      </a:xfrm>
                      <a:prstGeom prst="rect">
                        <a:avLst/>
                      </a:prstGeom>
                    </p:spPr>
                  </p:pic>
                </p:oleObj>
              </mc:Fallback>
            </mc:AlternateContent>
          </a:graphicData>
        </a:graphic>
      </p:graphicFrame>
    </p:spTree>
    <p:extLst>
      <p:ext uri="{BB962C8B-B14F-4D97-AF65-F5344CB8AC3E}">
        <p14:creationId xmlns:p14="http://schemas.microsoft.com/office/powerpoint/2010/main" val="115008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Κινήσεις ηλεκτρονίων στα άτομα</a:t>
            </a:r>
            <a:endParaRPr lang="el-GR" dirty="0">
              <a:solidFill>
                <a:schemeClr val="tx2">
                  <a:lumMod val="60000"/>
                  <a:lumOff val="40000"/>
                </a:schemeClr>
              </a:solidFill>
              <a:latin typeface="+mn-lt"/>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509" y="1956902"/>
            <a:ext cx="3596536" cy="3545960"/>
          </a:xfrm>
        </p:spPr>
      </p:pic>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Text Box 7"/>
          <p:cNvSpPr txBox="1">
            <a:spLocks noChangeArrowheads="1"/>
          </p:cNvSpPr>
          <p:nvPr/>
        </p:nvSpPr>
        <p:spPr bwMode="auto">
          <a:xfrm>
            <a:off x="1001812" y="1556792"/>
            <a:ext cx="2476960" cy="400110"/>
          </a:xfrm>
          <a:prstGeom prst="rect">
            <a:avLst/>
          </a:prstGeom>
          <a:noFill/>
          <a:ln w="9525">
            <a:noFill/>
            <a:miter lim="800000"/>
            <a:headEnd/>
            <a:tailEnd/>
          </a:ln>
          <a:effectLst/>
        </p:spPr>
        <p:txBody>
          <a:bodyPr wrap="none">
            <a:spAutoFit/>
          </a:bodyPr>
          <a:lstStyle/>
          <a:p>
            <a:r>
              <a:rPr lang="el-GR" sz="2000" dirty="0"/>
              <a:t>Τροχιακή περιστροφή</a:t>
            </a:r>
          </a:p>
        </p:txBody>
      </p:sp>
      <p:sp>
        <p:nvSpPr>
          <p:cNvPr id="13" name="Text Box 8"/>
          <p:cNvSpPr txBox="1">
            <a:spLocks noChangeArrowheads="1"/>
          </p:cNvSpPr>
          <p:nvPr/>
        </p:nvSpPr>
        <p:spPr bwMode="auto">
          <a:xfrm>
            <a:off x="5899149" y="1556792"/>
            <a:ext cx="1853392" cy="400110"/>
          </a:xfrm>
          <a:prstGeom prst="rect">
            <a:avLst/>
          </a:prstGeom>
          <a:noFill/>
          <a:ln w="9525">
            <a:noFill/>
            <a:miter lim="800000"/>
            <a:headEnd/>
            <a:tailEnd/>
          </a:ln>
          <a:effectLst/>
        </p:spPr>
        <p:txBody>
          <a:bodyPr wrap="none">
            <a:spAutoFit/>
          </a:bodyPr>
          <a:lstStyle/>
          <a:p>
            <a:r>
              <a:rPr lang="el-GR" sz="2000" dirty="0" err="1"/>
              <a:t>Ιδιοπεριστροφή</a:t>
            </a:r>
            <a:endParaRPr lang="el-GR"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21" y="1956902"/>
            <a:ext cx="1516561" cy="3727680"/>
          </a:xfrm>
          <a:prstGeom prst="rect">
            <a:avLst/>
          </a:prstGeom>
        </p:spPr>
      </p:pic>
      <p:sp>
        <p:nvSpPr>
          <p:cNvPr id="14" name="TextBox 13"/>
          <p:cNvSpPr txBox="1"/>
          <p:nvPr/>
        </p:nvSpPr>
        <p:spPr>
          <a:xfrm>
            <a:off x="1115616" y="5684582"/>
            <a:ext cx="6448666" cy="552730"/>
          </a:xfrm>
          <a:prstGeom prst="rect">
            <a:avLst/>
          </a:prstGeom>
        </p:spPr>
        <p:txBody>
          <a:bodyPr vert="horz" wrap="square" lIns="91440" tIns="45720" rIns="91440" bIns="45720" rtlCol="0" anchor="ctr">
            <a:normAutofit/>
          </a:bodyPr>
          <a:lstStyle/>
          <a:p>
            <a:r>
              <a:rPr lang="el-GR" dirty="0" smtClean="0"/>
              <a:t>Πηγή:[</a:t>
            </a:r>
            <a:r>
              <a:rPr lang="en-US" dirty="0" smtClean="0">
                <a:hlinkClick r:id="rId6"/>
              </a:rPr>
              <a:t>commons.wikimedia.org</a:t>
            </a:r>
            <a:r>
              <a:rPr lang="el-GR" dirty="0" smtClean="0"/>
              <a:t>]</a:t>
            </a:r>
            <a:endParaRPr lang="en-US" dirty="0" smtClean="0"/>
          </a:p>
        </p:txBody>
      </p:sp>
    </p:spTree>
    <p:extLst>
      <p:ext uri="{BB962C8B-B14F-4D97-AF65-F5344CB8AC3E}">
        <p14:creationId xmlns:p14="http://schemas.microsoft.com/office/powerpoint/2010/main" val="1812890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Διαμαγνητισμός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7344816" cy="4818649"/>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το άθροισμα των τροχιακών και σπιν μαγνητικών ροπών συσχετισμένες</a:t>
            </a:r>
            <a:r>
              <a:rPr lang="en-US" sz="2000" dirty="0">
                <a:solidFill>
                  <a:srgbClr val="000000"/>
                </a:solidFill>
                <a:latin typeface="Tahoma" pitchFamily="34" charset="0"/>
              </a:rPr>
              <a:t> </a:t>
            </a:r>
            <a:r>
              <a:rPr lang="el-GR" sz="2000" dirty="0">
                <a:solidFill>
                  <a:srgbClr val="000000"/>
                </a:solidFill>
                <a:latin typeface="Tahoma" pitchFamily="34" charset="0"/>
              </a:rPr>
              <a:t>με όλα τα ηλεκτρόνια σε ένα άτομου είναι μηδενικό όταν δεν υπάρχει εξωτερικό πεδίο</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Η δράση εξωτερικού μαγνητικού πεδίου οδηγεί σε ακτινική κεντρόφυγο δύναμη</a:t>
            </a:r>
            <a:r>
              <a:rPr lang="en-US" sz="2000" dirty="0">
                <a:solidFill>
                  <a:srgbClr val="000000"/>
                </a:solidFill>
                <a:latin typeface="Tahoma" pitchFamily="34" charset="0"/>
              </a:rPr>
              <a:t> </a:t>
            </a:r>
            <a:r>
              <a:rPr lang="en-US" sz="2000" b="1" dirty="0" err="1">
                <a:solidFill>
                  <a:srgbClr val="000000"/>
                </a:solidFill>
                <a:latin typeface="Tahoma" pitchFamily="34" charset="0"/>
              </a:rPr>
              <a:t>F</a:t>
            </a:r>
            <a:r>
              <a:rPr lang="en-US" sz="2000" i="1" baseline="-25000" dirty="0" err="1">
                <a:solidFill>
                  <a:srgbClr val="000000"/>
                </a:solidFill>
                <a:latin typeface="Tahoma" pitchFamily="34" charset="0"/>
              </a:rPr>
              <a:t>m</a:t>
            </a:r>
            <a:r>
              <a:rPr lang="en-US" sz="2000" dirty="0">
                <a:solidFill>
                  <a:srgbClr val="000000"/>
                </a:solidFill>
                <a:latin typeface="Tahoma" pitchFamily="34" charset="0"/>
              </a:rPr>
              <a:t> </a:t>
            </a:r>
            <a:r>
              <a:rPr lang="el-GR" sz="2000" dirty="0">
                <a:solidFill>
                  <a:srgbClr val="000000"/>
                </a:solidFill>
                <a:latin typeface="Tahoma" pitchFamily="34" charset="0"/>
              </a:rPr>
              <a:t>στο ηλεκτρονίο που δείχνεται εδώ με αποτέλεσμα τη μείωση της ταχύτητας περιστροφής  για να υπάρχει ισορροπία μαγνητικών και </a:t>
            </a:r>
            <a:r>
              <a:rPr lang="el-GR" sz="2000" dirty="0" smtClean="0">
                <a:solidFill>
                  <a:srgbClr val="000000"/>
                </a:solidFill>
                <a:latin typeface="Tahoma" pitchFamily="34" charset="0"/>
              </a:rPr>
              <a:t>Ηλεκτρικών </a:t>
            </a:r>
            <a:r>
              <a:rPr lang="el-GR" sz="2000" dirty="0">
                <a:solidFill>
                  <a:srgbClr val="000000"/>
                </a:solidFill>
                <a:latin typeface="Tahoma" pitchFamily="34" charset="0"/>
              </a:rPr>
              <a:t>δυνάμεων</a:t>
            </a:r>
            <a:r>
              <a:rPr lang="en-US"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μείωση της ταχύτητας προκαλεί μείωση της τροχιακής μαγνητικής ροπής με συνέπεια την παραγωγή μιας πολύ μικρής μαγνητικής ροπής στην κατεύθυνση της σπιν μαγνητικής ροπής (αντίθετα στο επιβαλλόμενο μαγνητικό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smtClean="0">
                <a:solidFill>
                  <a:srgbClr val="000000"/>
                </a:solidFill>
                <a:latin typeface="Tahoma" pitchFamily="34" charset="0"/>
              </a:rPr>
              <a:t>Επομένως </a:t>
            </a:r>
            <a:r>
              <a:rPr lang="el-GR" sz="2000" dirty="0">
                <a:solidFill>
                  <a:srgbClr val="000000"/>
                </a:solidFill>
                <a:latin typeface="Tahoma" pitchFamily="34" charset="0"/>
              </a:rPr>
              <a:t>τελικά έχουμε μείωση της συνολικής μαγνητικής επαγωγής</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932203731"/>
              </p:ext>
            </p:extLst>
          </p:nvPr>
        </p:nvGraphicFramePr>
        <p:xfrm>
          <a:off x="5940152" y="2060848"/>
          <a:ext cx="4202664" cy="2808312"/>
        </p:xfrm>
        <a:graphic>
          <a:graphicData uri="http://schemas.openxmlformats.org/presentationml/2006/ole">
            <mc:AlternateContent xmlns:mc="http://schemas.openxmlformats.org/markup-compatibility/2006">
              <mc:Choice xmlns:v="urn:schemas-microsoft-com:vml" Requires="v">
                <p:oleObj spid="_x0000_s59400"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940152" y="2060848"/>
                        <a:ext cx="4202664" cy="2808312"/>
                      </a:xfrm>
                      <a:prstGeom prst="rect">
                        <a:avLst/>
                      </a:prstGeom>
                    </p:spPr>
                  </p:pic>
                </p:oleObj>
              </mc:Fallback>
            </mc:AlternateContent>
          </a:graphicData>
        </a:graphic>
      </p:graphicFrame>
    </p:spTree>
    <p:extLst>
      <p:ext uri="{BB962C8B-B14F-4D97-AF65-F5344CB8AC3E}">
        <p14:creationId xmlns:p14="http://schemas.microsoft.com/office/powerpoint/2010/main" val="384078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smtClean="0">
                <a:solidFill>
                  <a:schemeClr val="tx2">
                    <a:lumMod val="60000"/>
                    <a:lumOff val="40000"/>
                  </a:schemeClr>
                </a:solidFill>
                <a:latin typeface="96 Helvetica BlackItalic" charset="0"/>
              </a:rPr>
              <a:t>Εισαγωγή</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endParaRPr lang="en-US" sz="2000" dirty="0" smtClean="0"/>
          </a:p>
          <a:p>
            <a:endParaRPr lang="en-US" sz="2000" dirty="0" smtClean="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Παραμαγνητισμός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6624736" cy="4818649"/>
          </a:xfrm>
        </p:spPr>
        <p:txBody>
          <a:bodyPr>
            <a:noAutofit/>
          </a:bodyPr>
          <a:lstStyle/>
          <a:p>
            <a:pPr fontAlgn="base">
              <a:spcBef>
                <a:spcPct val="0"/>
              </a:spcBef>
              <a:spcAft>
                <a:spcPct val="0"/>
              </a:spcAft>
            </a:pPr>
            <a:r>
              <a:rPr lang="el-GR" sz="2000" dirty="0">
                <a:solidFill>
                  <a:srgbClr val="000000"/>
                </a:solidFill>
                <a:latin typeface="Tahoma" pitchFamily="34" charset="0"/>
              </a:rPr>
              <a:t>Στην περίπτωση αυτή η συνολική μαγνητική ροή ανά άτομο δεν είναι </a:t>
            </a:r>
            <a:r>
              <a:rPr lang="el-GR" sz="2000" dirty="0" smtClean="0">
                <a:solidFill>
                  <a:srgbClr val="000000"/>
                </a:solidFill>
                <a:latin typeface="Tahoma" pitchFamily="34" charset="0"/>
              </a:rPr>
              <a:t>μηδέν </a:t>
            </a:r>
            <a:r>
              <a:rPr lang="el-GR" sz="2000" dirty="0">
                <a:solidFill>
                  <a:srgbClr val="000000"/>
                </a:solidFill>
                <a:latin typeface="Tahoma" pitchFamily="34" charset="0"/>
              </a:rPr>
              <a:t>αλλά πολύ μικρή</a:t>
            </a:r>
            <a:r>
              <a:rPr lang="en-US" sz="2000" dirty="0">
                <a:solidFill>
                  <a:srgbClr val="000000"/>
                </a:solidFill>
                <a:latin typeface="Tahoma" pitchFamily="34" charset="0"/>
              </a:rPr>
              <a:t>.  </a:t>
            </a:r>
            <a:r>
              <a:rPr lang="el-GR" sz="2000" dirty="0">
                <a:solidFill>
                  <a:srgbClr val="000000"/>
                </a:solidFill>
                <a:latin typeface="Tahoma" pitchFamily="34" charset="0"/>
              </a:rPr>
              <a:t>Λόγω του τυχαίου προσανατολισμού των γειτονικών ατόμων η μέση μαγνητική ροπή είναι μηδέν</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Δράση εξωτερικού μαγνητικού πεδίο εισάγει ροπή που τείνει να ευθυγραμμίσει μερικώς τα γειτονικά άτομα και άρα οδηγεί στην αύξηση της μαγνητικής επαγωγής </a:t>
            </a:r>
            <a:endParaRPr lang="en-US" sz="2000" dirty="0">
              <a:solidFill>
                <a:srgbClr val="000000"/>
              </a:solidFill>
              <a:latin typeface="Tahoma" pitchFamily="34" charset="0"/>
            </a:endParaRPr>
          </a:p>
          <a:p>
            <a:pPr fontAlgn="base">
              <a:spcBef>
                <a:spcPct val="0"/>
              </a:spcBef>
              <a:spcAft>
                <a:spcPct val="0"/>
              </a:spcAft>
            </a:pPr>
            <a:r>
              <a:rPr lang="el-GR" sz="2000" dirty="0">
                <a:solidFill>
                  <a:srgbClr val="000000"/>
                </a:solidFill>
                <a:latin typeface="Tahoma" pitchFamily="34" charset="0"/>
              </a:rPr>
              <a:t>Παρόλα αυτά το διαμαγνητικό φαινόμενο σε συνδυασμό με την τάση για τυχαίο προσανατολισμό των ατόμων από τη κίνηση των </a:t>
            </a:r>
            <a:r>
              <a:rPr lang="el-GR" sz="2000" u="sng" dirty="0">
                <a:solidFill>
                  <a:srgbClr val="000000"/>
                </a:solidFill>
                <a:latin typeface="Tahoma" pitchFamily="34" charset="0"/>
              </a:rPr>
              <a:t>μορίων</a:t>
            </a:r>
            <a:r>
              <a:rPr lang="el-GR" sz="2000" dirty="0">
                <a:solidFill>
                  <a:srgbClr val="000000"/>
                </a:solidFill>
                <a:latin typeface="Tahoma" pitchFamily="34" charset="0"/>
              </a:rPr>
              <a:t> (η οποία αυξάνεται με τη θερμότητα εξασθενεί τη συνολική αύξηση του </a:t>
            </a:r>
            <a:r>
              <a:rPr lang="en-US" sz="2000" b="1" dirty="0">
                <a:solidFill>
                  <a:srgbClr val="000000"/>
                </a:solidFill>
                <a:latin typeface="Tahoma" pitchFamily="34" charset="0"/>
              </a:rPr>
              <a:t>B</a:t>
            </a:r>
            <a:r>
              <a:rPr lang="en-US" sz="2000" dirty="0">
                <a:solidFill>
                  <a:srgbClr val="000000"/>
                </a:solidFill>
                <a:latin typeface="Tahoma" pitchFamily="34" charset="0"/>
              </a:rPr>
              <a:t>. </a:t>
            </a:r>
          </a:p>
          <a:p>
            <a:pPr fontAlgn="base">
              <a:spcBef>
                <a:spcPct val="0"/>
              </a:spcBef>
              <a:spcAft>
                <a:spcPct val="0"/>
              </a:spcAft>
            </a:pPr>
            <a:r>
              <a:rPr lang="el-GR" sz="2000" dirty="0">
                <a:solidFill>
                  <a:srgbClr val="000000"/>
                </a:solidFill>
                <a:latin typeface="Tahoma" pitchFamily="34" charset="0"/>
              </a:rPr>
              <a:t>Συνεπώς το </a:t>
            </a:r>
            <a:r>
              <a:rPr lang="en-US" sz="2000" b="1" dirty="0">
                <a:solidFill>
                  <a:srgbClr val="000000"/>
                </a:solidFill>
                <a:latin typeface="Tahoma" pitchFamily="34" charset="0"/>
              </a:rPr>
              <a:t>B</a:t>
            </a:r>
            <a:r>
              <a:rPr lang="en-US" sz="2000" dirty="0">
                <a:solidFill>
                  <a:srgbClr val="000000"/>
                </a:solidFill>
                <a:latin typeface="Tahoma" pitchFamily="34" charset="0"/>
              </a:rPr>
              <a:t> </a:t>
            </a:r>
            <a:r>
              <a:rPr lang="el-GR" sz="2000" dirty="0">
                <a:solidFill>
                  <a:srgbClr val="000000"/>
                </a:solidFill>
                <a:latin typeface="Tahoma" pitchFamily="34" charset="0"/>
              </a:rPr>
              <a:t>αυξάνει </a:t>
            </a:r>
            <a:r>
              <a:rPr lang="el-GR" sz="2000" dirty="0" smtClean="0">
                <a:solidFill>
                  <a:srgbClr val="000000"/>
                </a:solidFill>
                <a:latin typeface="Tahoma" pitchFamily="34" charset="0"/>
              </a:rPr>
              <a:t>αλλά λίγο</a:t>
            </a:r>
          </a:p>
          <a:p>
            <a:pPr fontAlgn="base">
              <a:spcBef>
                <a:spcPct val="0"/>
              </a:spcBef>
              <a:spcAft>
                <a:spcPct val="0"/>
              </a:spcAft>
            </a:pPr>
            <a:r>
              <a:rPr lang="el-GR" sz="2000" dirty="0">
                <a:solidFill>
                  <a:srgbClr val="000000"/>
                </a:solidFill>
                <a:latin typeface="Tahoma" pitchFamily="34" charset="0"/>
              </a:rPr>
              <a:t>Παραδείγματα παραμαγνητικών υλικών</a:t>
            </a:r>
            <a:r>
              <a:rPr lang="en-US" sz="2000" dirty="0">
                <a:solidFill>
                  <a:srgbClr val="000000"/>
                </a:solidFill>
                <a:latin typeface="Tahoma" pitchFamily="34" charset="0"/>
              </a:rPr>
              <a:t>:  </a:t>
            </a:r>
            <a:r>
              <a:rPr lang="el-GR" sz="2000" dirty="0">
                <a:solidFill>
                  <a:srgbClr val="000000"/>
                </a:solidFill>
                <a:latin typeface="Tahoma" pitchFamily="34" charset="0"/>
              </a:rPr>
              <a:t>ποτάσιο</a:t>
            </a:r>
            <a:r>
              <a:rPr lang="en-US" sz="2000" dirty="0">
                <a:solidFill>
                  <a:srgbClr val="000000"/>
                </a:solidFill>
                <a:latin typeface="Tahoma" pitchFamily="34" charset="0"/>
              </a:rPr>
              <a:t>, </a:t>
            </a:r>
            <a:r>
              <a:rPr lang="el-GR" sz="2000" dirty="0">
                <a:solidFill>
                  <a:srgbClr val="000000"/>
                </a:solidFill>
                <a:latin typeface="Tahoma" pitchFamily="34" charset="0"/>
              </a:rPr>
              <a:t>βολφράμιο</a:t>
            </a:r>
            <a:r>
              <a:rPr lang="en-US" sz="2000" dirty="0">
                <a:solidFill>
                  <a:srgbClr val="000000"/>
                </a:solidFill>
                <a:latin typeface="Tahoma" pitchFamily="34" charset="0"/>
              </a:rPr>
              <a:t>, </a:t>
            </a:r>
            <a:r>
              <a:rPr lang="el-GR" sz="2000" dirty="0">
                <a:solidFill>
                  <a:srgbClr val="000000"/>
                </a:solidFill>
                <a:latin typeface="Tahoma" pitchFamily="34" charset="0"/>
              </a:rPr>
              <a:t>σπάνια μέταλλα</a:t>
            </a:r>
            <a:endParaRPr lang="en-US" sz="2000" dirty="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499124646"/>
              </p:ext>
            </p:extLst>
          </p:nvPr>
        </p:nvGraphicFramePr>
        <p:xfrm>
          <a:off x="5940152" y="1988840"/>
          <a:ext cx="4202664" cy="2808312"/>
        </p:xfrm>
        <a:graphic>
          <a:graphicData uri="http://schemas.openxmlformats.org/presentationml/2006/ole">
            <mc:AlternateContent xmlns:mc="http://schemas.openxmlformats.org/markup-compatibility/2006">
              <mc:Choice xmlns:v="urn:schemas-microsoft-com:vml" Requires="v">
                <p:oleObj spid="_x0000_s60424" name="Visio" r:id="rId5" imgW="6124454" imgH="4092660" progId="Visio.Drawing.11">
                  <p:embed/>
                </p:oleObj>
              </mc:Choice>
              <mc:Fallback>
                <p:oleObj name="Visio" r:id="rId5" imgW="6124454" imgH="4092660" progId="Visio.Drawing.11">
                  <p:embed/>
                  <p:pic>
                    <p:nvPicPr>
                      <p:cNvPr id="0" name=""/>
                      <p:cNvPicPr/>
                      <p:nvPr/>
                    </p:nvPicPr>
                    <p:blipFill>
                      <a:blip r:embed="rId6"/>
                      <a:stretch>
                        <a:fillRect/>
                      </a:stretch>
                    </p:blipFill>
                    <p:spPr>
                      <a:xfrm>
                        <a:off x="5940152" y="1988840"/>
                        <a:ext cx="4202664" cy="2808312"/>
                      </a:xfrm>
                      <a:prstGeom prst="rect">
                        <a:avLst/>
                      </a:prstGeom>
                    </p:spPr>
                  </p:pic>
                </p:oleObj>
              </mc:Fallback>
            </mc:AlternateContent>
          </a:graphicData>
        </a:graphic>
      </p:graphicFrame>
    </p:spTree>
    <p:extLst>
      <p:ext uri="{BB962C8B-B14F-4D97-AF65-F5344CB8AC3E}">
        <p14:creationId xmlns:p14="http://schemas.microsoft.com/office/powerpoint/2010/main" val="2668034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Φερρομαγνητισμός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5328592" cy="4818649"/>
          </a:xfrm>
        </p:spPr>
        <p:txBody>
          <a:bodyPr>
            <a:noAutofit/>
          </a:bodyPr>
          <a:lstStyle/>
          <a:p>
            <a:pPr fontAlgn="base">
              <a:spcBef>
                <a:spcPct val="0"/>
              </a:spcBef>
              <a:spcAft>
                <a:spcPct val="0"/>
              </a:spcAft>
            </a:pPr>
            <a:r>
              <a:rPr lang="el-GR" sz="2400" dirty="0">
                <a:solidFill>
                  <a:srgbClr val="000000"/>
                </a:solidFill>
                <a:latin typeface="Tahoma" pitchFamily="34" charset="0"/>
              </a:rPr>
              <a:t>Στα φερρομαγνητικά υλικά υπάρχουν ισχυρές ατομικές ή μοριακές ροπές</a:t>
            </a:r>
            <a:r>
              <a:rPr lang="en-US" sz="2400" dirty="0">
                <a:solidFill>
                  <a:srgbClr val="000000"/>
                </a:solidFill>
                <a:latin typeface="Tahoma" pitchFamily="34" charset="0"/>
              </a:rPr>
              <a:t>. </a:t>
            </a:r>
            <a:r>
              <a:rPr lang="el-GR" sz="2400" dirty="0">
                <a:solidFill>
                  <a:srgbClr val="000000"/>
                </a:solidFill>
                <a:latin typeface="Tahoma" pitchFamily="34" charset="0"/>
              </a:rPr>
              <a:t>Ροπές γειτονικών μορίων συντονίζονται σχηματίζοντας μικρές περιοχές τους λεγόμενος τομείς. Ο προσανατολισμός των μαγνητικών ροπών γειτονικών τομέων είναι τυχαίος οπότε η συνολική ροπή είναι μηδέν</a:t>
            </a:r>
            <a:r>
              <a:rPr lang="en-US" sz="2400" dirty="0">
                <a:solidFill>
                  <a:srgbClr val="000000"/>
                </a:solidFill>
                <a:latin typeface="Tahoma" pitchFamily="34" charset="0"/>
              </a:rPr>
              <a:t>.</a:t>
            </a: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algn="just"/>
            <a:endParaRPr lang="en-US" sz="2400" dirty="0" smtClean="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917" y="2204864"/>
            <a:ext cx="3717853" cy="2323658"/>
          </a:xfrm>
          <a:prstGeom prst="rect">
            <a:avLst/>
          </a:prstGeom>
        </p:spPr>
      </p:pic>
      <p:sp>
        <p:nvSpPr>
          <p:cNvPr id="3" name="TextBox 2"/>
          <p:cNvSpPr txBox="1"/>
          <p:nvPr/>
        </p:nvSpPr>
        <p:spPr>
          <a:xfrm>
            <a:off x="5796136" y="4528522"/>
            <a:ext cx="2880320" cy="412646"/>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5"/>
              </a:rPr>
              <a:t>en.wikipedia.org</a:t>
            </a:r>
            <a:r>
              <a:rPr lang="el-GR" dirty="0" smtClean="0"/>
              <a:t>]</a:t>
            </a:r>
            <a:endParaRPr lang="en-US" dirty="0" smtClean="0"/>
          </a:p>
        </p:txBody>
      </p:sp>
    </p:spTree>
    <p:extLst>
      <p:ext uri="{BB962C8B-B14F-4D97-AF65-F5344CB8AC3E}">
        <p14:creationId xmlns:p14="http://schemas.microsoft.com/office/powerpoint/2010/main" val="3537602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smtClean="0"/>
              <a:t>Φερρομαγνητισμός(2)</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107504" y="1196753"/>
            <a:ext cx="6192688" cy="4818649"/>
          </a:xfrm>
        </p:spPr>
        <p:txBody>
          <a:bodyPr>
            <a:noAutofit/>
          </a:bodyPr>
          <a:lstStyle/>
          <a:p>
            <a:pPr fontAlgn="base">
              <a:spcBef>
                <a:spcPct val="0"/>
              </a:spcBef>
              <a:spcAft>
                <a:spcPct val="0"/>
              </a:spcAft>
            </a:pPr>
            <a:r>
              <a:rPr lang="el-GR" sz="2000" dirty="0">
                <a:solidFill>
                  <a:srgbClr val="000000"/>
                </a:solidFill>
                <a:latin typeface="Tahoma" pitchFamily="34" charset="0"/>
              </a:rPr>
              <a:t>Η επιβολή εξωτερικού μαγνητικού πεδίου προκαλεί ισχυρότερη ροπή σε αυτές τις μαγνητικές ροπές που είναι πιο κοντά προσανατολισμένες στο </a:t>
            </a:r>
            <a:r>
              <a:rPr lang="en-US" sz="2000" b="1" dirty="0">
                <a:solidFill>
                  <a:srgbClr val="000000"/>
                </a:solidFill>
                <a:latin typeface="Tahoma" pitchFamily="34" charset="0"/>
              </a:rPr>
              <a:t>B</a:t>
            </a:r>
            <a:r>
              <a:rPr lang="en-US" sz="2000" baseline="-25000" dirty="0">
                <a:solidFill>
                  <a:srgbClr val="000000"/>
                </a:solidFill>
                <a:latin typeface="Tahoma" pitchFamily="34" charset="0"/>
              </a:rPr>
              <a:t>0</a:t>
            </a:r>
            <a:r>
              <a:rPr lang="en-US" sz="2000" dirty="0">
                <a:solidFill>
                  <a:srgbClr val="000000"/>
                </a:solidFill>
                <a:latin typeface="Tahoma" pitchFamily="34" charset="0"/>
              </a:rPr>
              <a:t>.  </a:t>
            </a:r>
            <a:r>
              <a:rPr lang="el-GR" sz="2000" dirty="0">
                <a:solidFill>
                  <a:srgbClr val="000000"/>
                </a:solidFill>
                <a:latin typeface="Tahoma" pitchFamily="34" charset="0"/>
              </a:rPr>
              <a:t>Η μέση ευθυγράμμιση μέσα στο υλικό συνεπώς αυξάνεται αλλά αυτό γίνεται με την ευθυγράμμιση κάποιων τομέων που τώρα βρίσκονται σε μερικώς αντίθετο προσανατολισμό με άλλους τομείς (που δεν είναι τόσο κοντά προσανατολισμένες στο εξωτερικό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a:solidFill>
                  <a:srgbClr val="000000"/>
                </a:solidFill>
                <a:latin typeface="Tahoma" pitchFamily="34" charset="0"/>
              </a:rPr>
              <a:t>Παρατηρείται σημαντική αύξηση στο μαγνητικό </a:t>
            </a:r>
            <a:r>
              <a:rPr lang="el-GR" sz="2000" dirty="0" smtClean="0">
                <a:solidFill>
                  <a:srgbClr val="000000"/>
                </a:solidFill>
                <a:latin typeface="Tahoma" pitchFamily="34" charset="0"/>
              </a:rPr>
              <a:t>πεδίο</a:t>
            </a:r>
          </a:p>
          <a:p>
            <a:pPr fontAlgn="base">
              <a:spcBef>
                <a:spcPct val="0"/>
              </a:spcBef>
              <a:spcAft>
                <a:spcPct val="0"/>
              </a:spcAft>
            </a:pPr>
            <a:r>
              <a:rPr lang="el-GR" sz="2000" dirty="0">
                <a:solidFill>
                  <a:srgbClr val="000000"/>
                </a:solidFill>
                <a:latin typeface="Tahoma" pitchFamily="34" charset="0"/>
              </a:rPr>
              <a:t>Φερρομαγνητικά υλικά</a:t>
            </a:r>
            <a:r>
              <a:rPr lang="en-US" sz="2000" dirty="0">
                <a:solidFill>
                  <a:srgbClr val="000000"/>
                </a:solidFill>
                <a:latin typeface="Tahoma" pitchFamily="34" charset="0"/>
              </a:rPr>
              <a:t>: </a:t>
            </a:r>
            <a:r>
              <a:rPr lang="el-GR" sz="2000" dirty="0">
                <a:solidFill>
                  <a:srgbClr val="000000"/>
                </a:solidFill>
                <a:latin typeface="Tahoma" pitchFamily="34" charset="0"/>
              </a:rPr>
              <a:t>Σίδηρος, νικέλιο</a:t>
            </a:r>
            <a:r>
              <a:rPr lang="en-US" sz="2000" dirty="0">
                <a:solidFill>
                  <a:srgbClr val="000000"/>
                </a:solidFill>
                <a:latin typeface="Tahoma" pitchFamily="34" charset="0"/>
              </a:rPr>
              <a:t>, </a:t>
            </a:r>
            <a:r>
              <a:rPr lang="el-GR" sz="2000" dirty="0" smtClean="0">
                <a:solidFill>
                  <a:srgbClr val="000000"/>
                </a:solidFill>
                <a:latin typeface="Tahoma" pitchFamily="34" charset="0"/>
              </a:rPr>
              <a:t>κοβάλτιο </a:t>
            </a:r>
            <a:r>
              <a:rPr lang="en-US" sz="2000" dirty="0" smtClean="0">
                <a:solidFill>
                  <a:srgbClr val="000000"/>
                </a:solidFill>
                <a:latin typeface="Tahoma" pitchFamily="34" charset="0"/>
              </a:rPr>
              <a:t>(</a:t>
            </a:r>
            <a:r>
              <a:rPr lang="el-GR" sz="2000" dirty="0">
                <a:solidFill>
                  <a:srgbClr val="000000"/>
                </a:solidFill>
                <a:latin typeface="Tahoma" pitchFamily="34" charset="0"/>
              </a:rPr>
              <a:t>σε θερμοκρασία δωματίου</a:t>
            </a:r>
            <a:r>
              <a:rPr lang="en-US" sz="2000" dirty="0">
                <a:solidFill>
                  <a:srgbClr val="000000"/>
                </a:solidFill>
                <a:latin typeface="Tahoma" pitchFamily="34" charset="0"/>
              </a:rPr>
              <a:t>), </a:t>
            </a:r>
            <a:r>
              <a:rPr lang="el-GR" sz="2000" dirty="0">
                <a:solidFill>
                  <a:srgbClr val="000000"/>
                </a:solidFill>
                <a:latin typeface="Tahoma" pitchFamily="34" charset="0"/>
              </a:rPr>
              <a:t>γαδολίνιο</a:t>
            </a:r>
            <a:r>
              <a:rPr lang="en-US" sz="2000" dirty="0">
                <a:solidFill>
                  <a:srgbClr val="000000"/>
                </a:solidFill>
                <a:latin typeface="Tahoma" pitchFamily="34" charset="0"/>
              </a:rPr>
              <a:t>, </a:t>
            </a:r>
            <a:r>
              <a:rPr lang="el-GR" sz="2000" dirty="0" smtClean="0">
                <a:solidFill>
                  <a:srgbClr val="000000"/>
                </a:solidFill>
                <a:latin typeface="Tahoma" pitchFamily="34" charset="0"/>
              </a:rPr>
              <a:t>δυσπρόσιο </a:t>
            </a:r>
            <a:r>
              <a:rPr lang="en-US" sz="2000" dirty="0" smtClean="0">
                <a:solidFill>
                  <a:srgbClr val="000000"/>
                </a:solidFill>
                <a:latin typeface="Tahoma" pitchFamily="34" charset="0"/>
              </a:rPr>
              <a:t>(</a:t>
            </a:r>
            <a:r>
              <a:rPr lang="el-GR" sz="2000" dirty="0">
                <a:solidFill>
                  <a:srgbClr val="000000"/>
                </a:solidFill>
                <a:latin typeface="Tahoma" pitchFamily="34" charset="0"/>
              </a:rPr>
              <a:t>χαμηλή θερμοκρασία</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3" name="TextBox 2"/>
          <p:cNvSpPr txBox="1"/>
          <p:nvPr/>
        </p:nvSpPr>
        <p:spPr>
          <a:xfrm>
            <a:off x="6286128" y="4797152"/>
            <a:ext cx="2880320" cy="412646"/>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4"/>
              </a:rPr>
              <a:t>en.wikipedia.org</a:t>
            </a:r>
            <a:r>
              <a:rPr lang="el-GR" dirty="0" smtClean="0"/>
              <a:t>]</a:t>
            </a:r>
            <a:endParaRPr lang="en-US" dirty="0" smtClean="0"/>
          </a:p>
        </p:txBody>
      </p:sp>
      <p:sp>
        <p:nvSpPr>
          <p:cNvPr id="9" name="Line 215"/>
          <p:cNvSpPr>
            <a:spLocks noChangeShapeType="1"/>
          </p:cNvSpPr>
          <p:nvPr/>
        </p:nvSpPr>
        <p:spPr bwMode="auto">
          <a:xfrm flipV="1">
            <a:off x="6552366" y="1147619"/>
            <a:ext cx="0" cy="364953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0" name="Line 216"/>
          <p:cNvSpPr>
            <a:spLocks noChangeShapeType="1"/>
          </p:cNvSpPr>
          <p:nvPr/>
        </p:nvSpPr>
        <p:spPr bwMode="auto">
          <a:xfrm flipV="1">
            <a:off x="7032426" y="1147619"/>
            <a:ext cx="0" cy="364953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1" name="Line 217"/>
          <p:cNvSpPr>
            <a:spLocks noChangeShapeType="1"/>
          </p:cNvSpPr>
          <p:nvPr/>
        </p:nvSpPr>
        <p:spPr bwMode="auto">
          <a:xfrm flipV="1">
            <a:off x="7512486" y="1152064"/>
            <a:ext cx="0" cy="3645088"/>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2" name="Line 218"/>
          <p:cNvSpPr>
            <a:spLocks noChangeShapeType="1"/>
          </p:cNvSpPr>
          <p:nvPr/>
        </p:nvSpPr>
        <p:spPr bwMode="auto">
          <a:xfrm flipV="1">
            <a:off x="7962542" y="1160954"/>
            <a:ext cx="0" cy="3636198"/>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3" name="Line 219"/>
          <p:cNvSpPr>
            <a:spLocks noChangeShapeType="1"/>
          </p:cNvSpPr>
          <p:nvPr/>
        </p:nvSpPr>
        <p:spPr bwMode="auto">
          <a:xfrm flipV="1">
            <a:off x="8407598" y="1165399"/>
            <a:ext cx="0" cy="3631753"/>
          </a:xfrm>
          <a:prstGeom prst="line">
            <a:avLst/>
          </a:prstGeom>
          <a:noFill/>
          <a:ln w="19050">
            <a:solidFill>
              <a:srgbClr val="C0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l-GR">
              <a:solidFill>
                <a:schemeClr val="bg1"/>
              </a:solidFill>
            </a:endParaRPr>
          </a:p>
        </p:txBody>
      </p:sp>
      <p:sp>
        <p:nvSpPr>
          <p:cNvPr id="16" name="Rectangle 221"/>
          <p:cNvSpPr>
            <a:spLocks noChangeArrowheads="1"/>
          </p:cNvSpPr>
          <p:nvPr/>
        </p:nvSpPr>
        <p:spPr bwMode="auto">
          <a:xfrm>
            <a:off x="7454145" y="1263963"/>
            <a:ext cx="508397" cy="4622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B</a:t>
            </a:r>
            <a:r>
              <a:rPr kumimoji="0" lang="en-US" sz="1800" b="0" i="0" u="none" strike="noStrike" kern="0" cap="none" spc="0" normalizeH="0" baseline="-25000" noProof="0" dirty="0">
                <a:ln>
                  <a:noFill/>
                </a:ln>
                <a:solidFill>
                  <a:srgbClr val="000000"/>
                </a:solidFill>
                <a:effectLst/>
                <a:uLnTx/>
                <a:uFillTx/>
              </a:rPr>
              <a:t>0</a:t>
            </a:r>
            <a:endParaRPr kumimoji="0" lang="en-US" sz="1800" b="1" i="0" u="none" strike="noStrike" kern="0" cap="none" spc="0" normalizeH="0" baseline="0" noProof="0" dirty="0">
              <a:ln>
                <a:noFill/>
              </a:ln>
              <a:solidFill>
                <a:srgbClr val="000000"/>
              </a:solidFill>
              <a:effectLst/>
              <a:uLnTx/>
              <a:uFillTx/>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82" y="2377608"/>
            <a:ext cx="2771229" cy="1732018"/>
          </a:xfrm>
          <a:prstGeom prst="rect">
            <a:avLst/>
          </a:prstGeom>
        </p:spPr>
      </p:pic>
    </p:spTree>
    <p:extLst>
      <p:ext uri="{BB962C8B-B14F-4D97-AF65-F5344CB8AC3E}">
        <p14:creationId xmlns:p14="http://schemas.microsoft.com/office/powerpoint/2010/main" val="491162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Αντιφερρόμαγνητισμός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464156" y="1124744"/>
            <a:ext cx="8280920" cy="5040559"/>
          </a:xfrm>
        </p:spPr>
        <p:txBody>
          <a:bodyPr>
            <a:noAutofit/>
          </a:bodyPr>
          <a:lstStyle/>
          <a:p>
            <a:pPr fontAlgn="base">
              <a:spcBef>
                <a:spcPct val="0"/>
              </a:spcBef>
              <a:spcAft>
                <a:spcPct val="0"/>
              </a:spcAft>
            </a:pPr>
            <a:r>
              <a:rPr lang="el-GR" sz="2400" dirty="0">
                <a:solidFill>
                  <a:srgbClr val="000000"/>
                </a:solidFill>
                <a:latin typeface="Tahoma" pitchFamily="34" charset="0"/>
              </a:rPr>
              <a:t>Σε συγκριμένα υλικά και σε χαμηλές θερμοκρασίες οι γειτονικές μαγνητικές ροπές</a:t>
            </a:r>
            <a:r>
              <a:rPr lang="en-US" sz="2400" dirty="0">
                <a:solidFill>
                  <a:srgbClr val="000000"/>
                </a:solidFill>
                <a:latin typeface="Tahoma" pitchFamily="34" charset="0"/>
              </a:rPr>
              <a:t>, </a:t>
            </a:r>
            <a:r>
              <a:rPr lang="el-GR" sz="2400" dirty="0">
                <a:solidFill>
                  <a:srgbClr val="000000"/>
                </a:solidFill>
                <a:latin typeface="Tahoma" pitchFamily="34" charset="0"/>
              </a:rPr>
              <a:t>προσανατολίζονται σε αντίθετες φορές</a:t>
            </a:r>
            <a:r>
              <a:rPr lang="en-US" sz="2400" dirty="0">
                <a:solidFill>
                  <a:srgbClr val="000000"/>
                </a:solidFill>
                <a:latin typeface="Tahoma" pitchFamily="34" charset="0"/>
              </a:rPr>
              <a:t>, </a:t>
            </a:r>
            <a:r>
              <a:rPr lang="el-GR" sz="2400" dirty="0">
                <a:solidFill>
                  <a:srgbClr val="000000"/>
                </a:solidFill>
                <a:latin typeface="Tahoma" pitchFamily="34" charset="0"/>
              </a:rPr>
              <a:t>επειδή αυτή είναι η χαμηλότερη ενεργειακή κατάσταση</a:t>
            </a:r>
            <a:r>
              <a:rPr lang="en-US" sz="2400" dirty="0" smtClean="0">
                <a:solidFill>
                  <a:srgbClr val="000000"/>
                </a:solidFill>
                <a:latin typeface="Tahoma" pitchFamily="34" charset="0"/>
              </a:rPr>
              <a:t>.</a:t>
            </a:r>
            <a:r>
              <a:rPr lang="el-GR" sz="2400" dirty="0" smtClean="0">
                <a:solidFill>
                  <a:srgbClr val="000000"/>
                </a:solidFill>
                <a:latin typeface="Tahoma" pitchFamily="34" charset="0"/>
              </a:rPr>
              <a:t> Η </a:t>
            </a:r>
            <a:r>
              <a:rPr lang="el-GR" sz="2400" dirty="0">
                <a:solidFill>
                  <a:srgbClr val="000000"/>
                </a:solidFill>
                <a:latin typeface="Tahoma" pitchFamily="34" charset="0"/>
              </a:rPr>
              <a:t>επιβολή εξωτερικού μαγνητικού πεδίου δεν αλλάζει το μαγνητικό πεδίο (εντός του υλικού)</a:t>
            </a:r>
            <a:r>
              <a:rPr lang="en-US" sz="2400" dirty="0" smtClean="0">
                <a:solidFill>
                  <a:srgbClr val="000000"/>
                </a:solidFill>
                <a:latin typeface="Tahoma" pitchFamily="34" charset="0"/>
              </a:rPr>
              <a:t>.</a:t>
            </a:r>
            <a:endParaRPr lang="el-GR" sz="2400" dirty="0">
              <a:solidFill>
                <a:srgbClr val="000000"/>
              </a:solidFill>
              <a:latin typeface="Tahoma" pitchFamily="34" charset="0"/>
            </a:endParaRPr>
          </a:p>
          <a:p>
            <a:pPr fontAlgn="base">
              <a:spcBef>
                <a:spcPct val="0"/>
              </a:spcBef>
              <a:spcAft>
                <a:spcPct val="0"/>
              </a:spcAft>
            </a:pPr>
            <a:r>
              <a:rPr lang="el-GR" sz="2400" dirty="0" smtClean="0">
                <a:solidFill>
                  <a:srgbClr val="000000"/>
                </a:solidFill>
                <a:latin typeface="Tahoma" pitchFamily="34" charset="0"/>
              </a:rPr>
              <a:t>Παράδειγμα </a:t>
            </a:r>
            <a:r>
              <a:rPr lang="el-GR" sz="2400" dirty="0">
                <a:solidFill>
                  <a:srgbClr val="000000"/>
                </a:solidFill>
                <a:latin typeface="Tahoma" pitchFamily="34" charset="0"/>
              </a:rPr>
              <a:t>αντιφερρομαγνητικών υλικών</a:t>
            </a:r>
            <a:r>
              <a:rPr lang="en-US" sz="2400" dirty="0">
                <a:solidFill>
                  <a:srgbClr val="000000"/>
                </a:solidFill>
                <a:latin typeface="Tahoma" pitchFamily="34" charset="0"/>
              </a:rPr>
              <a:t>:  </a:t>
            </a:r>
            <a:r>
              <a:rPr lang="el-GR" sz="2400" dirty="0">
                <a:solidFill>
                  <a:srgbClr val="000000"/>
                </a:solidFill>
                <a:latin typeface="Tahoma" pitchFamily="34" charset="0"/>
              </a:rPr>
              <a:t>Οξείδιο του μαγγανίου</a:t>
            </a:r>
            <a:r>
              <a:rPr lang="en-US" sz="2400" dirty="0">
                <a:solidFill>
                  <a:srgbClr val="000000"/>
                </a:solidFill>
                <a:latin typeface="Tahoma" pitchFamily="34" charset="0"/>
              </a:rPr>
              <a:t>, </a:t>
            </a:r>
            <a:r>
              <a:rPr lang="el-GR" sz="2400" dirty="0">
                <a:solidFill>
                  <a:srgbClr val="000000"/>
                </a:solidFill>
                <a:latin typeface="Tahoma" pitchFamily="34" charset="0"/>
              </a:rPr>
              <a:t>οξείδιο του νικελίου, σιδηρούχο θείο, χλωριούχο κοβάλτιο</a:t>
            </a:r>
            <a:endParaRPr lang="en-US" sz="2400" dirty="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fontAlgn="base">
              <a:spcBef>
                <a:spcPct val="0"/>
              </a:spcBef>
              <a:spcAft>
                <a:spcPct val="0"/>
              </a:spcAft>
            </a:pPr>
            <a:endParaRPr lang="en-US" sz="2400" dirty="0" smtClean="0">
              <a:solidFill>
                <a:srgbClr val="000000"/>
              </a:solidFill>
              <a:latin typeface="Tahoma" pitchFamily="34" charset="0"/>
            </a:endParaRPr>
          </a:p>
          <a:p>
            <a:pPr algn="just"/>
            <a:endParaRPr lang="en-US" sz="2400" dirty="0" smtClean="0"/>
          </a:p>
          <a:p>
            <a:pPr algn="just"/>
            <a:endParaRPr lang="el-GR" sz="2400" dirty="0">
              <a:solidFill>
                <a:schemeClr val="tx1"/>
              </a:solidFill>
            </a:endParaRPr>
          </a:p>
          <a:p>
            <a:pPr marL="0" indent="0" algn="just">
              <a:buNone/>
            </a:pPr>
            <a:endParaRPr lang="el-GR" sz="2400" dirty="0">
              <a:solidFill>
                <a:schemeClr val="tx1"/>
              </a:solidFill>
            </a:endParaRPr>
          </a:p>
          <a:p>
            <a:pPr marL="0" indent="0">
              <a:spcBef>
                <a:spcPts val="0"/>
              </a:spcBef>
              <a:buNone/>
            </a:pPr>
            <a:endParaRPr lang="el-GR" sz="2400" dirty="0">
              <a:solidFill>
                <a:schemeClr val="tx1"/>
              </a:solidFill>
            </a:endParaRPr>
          </a:p>
          <a:p>
            <a:pPr>
              <a:spcBef>
                <a:spcPts val="0"/>
              </a:spcBef>
            </a:pPr>
            <a:endParaRPr lang="el-GR" sz="24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4" name="Line 9"/>
          <p:cNvSpPr>
            <a:spLocks noChangeShapeType="1"/>
          </p:cNvSpPr>
          <p:nvPr/>
        </p:nvSpPr>
        <p:spPr bwMode="auto">
          <a:xfrm>
            <a:off x="2339241"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5" name="Line 10"/>
          <p:cNvSpPr>
            <a:spLocks noChangeShapeType="1"/>
          </p:cNvSpPr>
          <p:nvPr/>
        </p:nvSpPr>
        <p:spPr bwMode="auto">
          <a:xfrm flipV="1">
            <a:off x="2579271"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6" name="Line 13"/>
          <p:cNvSpPr>
            <a:spLocks noChangeShapeType="1"/>
          </p:cNvSpPr>
          <p:nvPr/>
        </p:nvSpPr>
        <p:spPr bwMode="auto">
          <a:xfrm>
            <a:off x="2819300"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7" name="Line 14"/>
          <p:cNvSpPr>
            <a:spLocks noChangeShapeType="1"/>
          </p:cNvSpPr>
          <p:nvPr/>
        </p:nvSpPr>
        <p:spPr bwMode="auto">
          <a:xfrm flipV="1">
            <a:off x="3059330"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8" name="Line 16"/>
          <p:cNvSpPr>
            <a:spLocks noChangeShapeType="1"/>
          </p:cNvSpPr>
          <p:nvPr/>
        </p:nvSpPr>
        <p:spPr bwMode="auto">
          <a:xfrm>
            <a:off x="3299359" y="4648433"/>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49" name="Line 17"/>
          <p:cNvSpPr>
            <a:spLocks noChangeShapeType="1"/>
          </p:cNvSpPr>
          <p:nvPr/>
        </p:nvSpPr>
        <p:spPr bwMode="auto">
          <a:xfrm flipV="1">
            <a:off x="3539389" y="4648433"/>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0" name="Line 19"/>
          <p:cNvSpPr>
            <a:spLocks noChangeShapeType="1"/>
          </p:cNvSpPr>
          <p:nvPr/>
        </p:nvSpPr>
        <p:spPr bwMode="auto">
          <a:xfrm>
            <a:off x="3779418"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1" name="Line 20"/>
          <p:cNvSpPr>
            <a:spLocks noChangeShapeType="1"/>
          </p:cNvSpPr>
          <p:nvPr/>
        </p:nvSpPr>
        <p:spPr bwMode="auto">
          <a:xfrm flipV="1">
            <a:off x="4019448" y="4643988"/>
            <a:ext cx="0" cy="1066800"/>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000000"/>
              </a:solidFill>
              <a:effectLst/>
              <a:uLnTx/>
              <a:uFillTx/>
            </a:endParaRPr>
          </a:p>
        </p:txBody>
      </p:sp>
      <p:sp>
        <p:nvSpPr>
          <p:cNvPr id="52" name="Rectangle 23"/>
          <p:cNvSpPr>
            <a:spLocks noChangeArrowheads="1"/>
          </p:cNvSpPr>
          <p:nvPr/>
        </p:nvSpPr>
        <p:spPr bwMode="auto">
          <a:xfrm>
            <a:off x="2147551" y="5630778"/>
            <a:ext cx="380047" cy="3378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rPr>
              <a:t>m</a:t>
            </a:r>
          </a:p>
        </p:txBody>
      </p:sp>
    </p:spTree>
    <p:extLst>
      <p:ext uri="{BB962C8B-B14F-4D97-AF65-F5344CB8AC3E}">
        <p14:creationId xmlns:p14="http://schemas.microsoft.com/office/powerpoint/2010/main" val="4179302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eaLnBrk="0" hangingPunct="0"/>
            <a:r>
              <a:rPr lang="el-GR" dirty="0"/>
              <a:t>Φερριμαγνητισμός</a:t>
            </a:r>
            <a:endParaRPr lang="el-GR" dirty="0">
              <a:solidFill>
                <a:schemeClr val="tx2">
                  <a:lumMod val="60000"/>
                  <a:lumOff val="40000"/>
                </a:schemeClr>
              </a:solidFill>
            </a:endParaRPr>
          </a:p>
        </p:txBody>
      </p:sp>
      <p:sp>
        <p:nvSpPr>
          <p:cNvPr id="5" name="Θέση περιεχομένου 4"/>
          <p:cNvSpPr>
            <a:spLocks noGrp="1"/>
          </p:cNvSpPr>
          <p:nvPr>
            <p:ph idx="1"/>
          </p:nvPr>
        </p:nvSpPr>
        <p:spPr>
          <a:xfrm>
            <a:off x="464156" y="1124745"/>
            <a:ext cx="8280920" cy="2808312"/>
          </a:xfrm>
        </p:spPr>
        <p:txBody>
          <a:bodyPr>
            <a:noAutofit/>
          </a:bodyPr>
          <a:lstStyle/>
          <a:p>
            <a:pPr fontAlgn="base">
              <a:spcBef>
                <a:spcPct val="0"/>
              </a:spcBef>
              <a:spcAft>
                <a:spcPct val="0"/>
              </a:spcAft>
            </a:pPr>
            <a:r>
              <a:rPr lang="el-GR" sz="2000" dirty="0">
                <a:solidFill>
                  <a:srgbClr val="000000"/>
                </a:solidFill>
                <a:latin typeface="Tahoma" pitchFamily="34" charset="0"/>
              </a:rPr>
              <a:t>Σε συγκεκριμένα υλικά η χαμηλή ενεργειακή κατάσταση επιτυγχάνεται με τον προσανατολισμό γειτονικών τομέων σε αντίθετες φορές</a:t>
            </a:r>
            <a:r>
              <a:rPr lang="en-US" sz="2000" dirty="0">
                <a:solidFill>
                  <a:srgbClr val="000000"/>
                </a:solidFill>
                <a:latin typeface="Tahoma" pitchFamily="34" charset="0"/>
              </a:rPr>
              <a:t>, </a:t>
            </a:r>
            <a:r>
              <a:rPr lang="el-GR" sz="2000" dirty="0">
                <a:solidFill>
                  <a:srgbClr val="000000"/>
                </a:solidFill>
                <a:latin typeface="Tahoma" pitchFamily="34" charset="0"/>
              </a:rPr>
              <a:t>αλλά με διαφορετικά πλάτη όπως φαίνεται στο σχήμα</a:t>
            </a:r>
            <a:r>
              <a:rPr lang="en-US" sz="2000" dirty="0">
                <a:solidFill>
                  <a:srgbClr val="000000"/>
                </a:solidFill>
                <a:latin typeface="Tahoma" pitchFamily="34" charset="0"/>
              </a:rPr>
              <a:t>but</a:t>
            </a:r>
            <a:r>
              <a:rPr lang="el-GR" sz="2000" dirty="0">
                <a:solidFill>
                  <a:srgbClr val="000000"/>
                </a:solidFill>
                <a:latin typeface="Tahoma" pitchFamily="34" charset="0"/>
              </a:rPr>
              <a:t>.</a:t>
            </a:r>
          </a:p>
          <a:p>
            <a:pPr fontAlgn="base">
              <a:spcBef>
                <a:spcPct val="0"/>
              </a:spcBef>
              <a:spcAft>
                <a:spcPct val="0"/>
              </a:spcAft>
            </a:pPr>
            <a:r>
              <a:rPr lang="el-GR" sz="2000" dirty="0">
                <a:solidFill>
                  <a:srgbClr val="000000"/>
                </a:solidFill>
                <a:latin typeface="Tahoma" pitchFamily="34" charset="0"/>
              </a:rPr>
              <a:t>Η επιβολή εξωτερικού μαγνητικού πεδίου έχει ως αποτέλεσμα τη σημαντική μεταβολή της μαγνητικής επαγωγής. Η μεταβολή δεν είναι τόσο ισχυρή όμως όπως στα φερρομαγνητικά υλικά</a:t>
            </a:r>
            <a:r>
              <a:rPr lang="en-US" sz="2000" dirty="0">
                <a:solidFill>
                  <a:srgbClr val="000000"/>
                </a:solidFill>
                <a:latin typeface="Tahoma" pitchFamily="34" charset="0"/>
              </a:rPr>
              <a:t>. </a:t>
            </a:r>
            <a:r>
              <a:rPr lang="el-GR" sz="2000" dirty="0">
                <a:solidFill>
                  <a:srgbClr val="000000"/>
                </a:solidFill>
                <a:latin typeface="Tahoma" pitchFamily="34" charset="0"/>
              </a:rPr>
              <a:t>Πολύ σημαντικά υλικά σε αυτή τη κατηγορία είναι οι φερρίτες υλικά που ξεχωρίζουν γιατί έχουν χαμηλή αγωγιμότητα (χαμηλές απώλειες από ρεύματα)</a:t>
            </a:r>
            <a:r>
              <a:rPr lang="en-US" sz="2000" dirty="0">
                <a:solidFill>
                  <a:srgbClr val="000000"/>
                </a:solidFill>
                <a:latin typeface="Tahoma" pitchFamily="34" charset="0"/>
              </a:rPr>
              <a:t>. </a:t>
            </a:r>
            <a:endParaRPr lang="el-GR" sz="2000" dirty="0">
              <a:solidFill>
                <a:srgbClr val="000000"/>
              </a:solidFill>
              <a:latin typeface="Tahoma" pitchFamily="34" charset="0"/>
            </a:endParaRPr>
          </a:p>
          <a:p>
            <a:pPr fontAlgn="base">
              <a:spcBef>
                <a:spcPct val="0"/>
              </a:spcBef>
              <a:spcAft>
                <a:spcPct val="0"/>
              </a:spcAft>
            </a:pPr>
            <a:r>
              <a:rPr lang="el-GR" sz="2000" dirty="0" smtClean="0">
                <a:solidFill>
                  <a:srgbClr val="000000"/>
                </a:solidFill>
                <a:latin typeface="Tahoma" pitchFamily="34" charset="0"/>
              </a:rPr>
              <a:t>Φερριμαγνητικά </a:t>
            </a:r>
            <a:r>
              <a:rPr lang="el-GR" sz="2000" dirty="0">
                <a:solidFill>
                  <a:srgbClr val="000000"/>
                </a:solidFill>
                <a:latin typeface="Tahoma" pitchFamily="34" charset="0"/>
              </a:rPr>
              <a:t>υλικά</a:t>
            </a:r>
            <a:r>
              <a:rPr lang="en-US" sz="2000" dirty="0">
                <a:solidFill>
                  <a:srgbClr val="000000"/>
                </a:solidFill>
                <a:latin typeface="Tahoma" pitchFamily="34" charset="0"/>
              </a:rPr>
              <a:t>:  </a:t>
            </a:r>
            <a:r>
              <a:rPr lang="el-GR" sz="2000" dirty="0">
                <a:solidFill>
                  <a:srgbClr val="000000"/>
                </a:solidFill>
                <a:latin typeface="Tahoma" pitchFamily="34" charset="0"/>
              </a:rPr>
              <a:t>μαγνητίτης</a:t>
            </a:r>
            <a:r>
              <a:rPr lang="en-US" sz="2000" dirty="0">
                <a:solidFill>
                  <a:srgbClr val="000000"/>
                </a:solidFill>
                <a:latin typeface="Tahoma" pitchFamily="34" charset="0"/>
              </a:rPr>
              <a:t>, </a:t>
            </a:r>
            <a:r>
              <a:rPr lang="el-GR" sz="2000" dirty="0">
                <a:solidFill>
                  <a:srgbClr val="000000"/>
                </a:solidFill>
                <a:latin typeface="Tahoma" pitchFamily="34" charset="0"/>
              </a:rPr>
              <a:t>φερρίτης νικελίου, φερρίτης νικελίου ψευδαργύρου</a:t>
            </a:r>
            <a:r>
              <a:rPr lang="en-US" sz="2000" dirty="0">
                <a:solidFill>
                  <a:srgbClr val="000000"/>
                </a:solidFill>
                <a:latin typeface="Tahoma" pitchFamily="34" charset="0"/>
              </a:rPr>
              <a:t>.</a:t>
            </a: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fontAlgn="base">
              <a:spcBef>
                <a:spcPct val="0"/>
              </a:spcBef>
              <a:spcAft>
                <a:spcPct val="0"/>
              </a:spcAft>
            </a:pPr>
            <a:endParaRPr lang="en-US" sz="2000" dirty="0" smtClean="0">
              <a:solidFill>
                <a:srgbClr val="000000"/>
              </a:solidFill>
              <a:latin typeface="Tahoma" pitchFamily="34" charset="0"/>
            </a:endParaRPr>
          </a:p>
          <a:p>
            <a:pPr algn="just"/>
            <a:endParaRPr lang="en-US" sz="2000" dirty="0" smtClean="0"/>
          </a:p>
          <a:p>
            <a:pPr algn="just"/>
            <a:endParaRPr lang="el-GR" sz="2000" dirty="0">
              <a:solidFill>
                <a:schemeClr val="tx1"/>
              </a:solidFill>
            </a:endParaRPr>
          </a:p>
          <a:p>
            <a:pPr marL="0" indent="0" algn="just">
              <a:buNone/>
            </a:pPr>
            <a:endParaRPr lang="el-GR" sz="2000" dirty="0">
              <a:solidFill>
                <a:schemeClr val="tx1"/>
              </a:solidFill>
            </a:endParaRPr>
          </a:p>
          <a:p>
            <a:pPr marL="0" indent="0">
              <a:spcBef>
                <a:spcPts val="0"/>
              </a:spcBef>
              <a:buNone/>
            </a:pPr>
            <a:endParaRPr lang="el-GR" sz="2000" dirty="0">
              <a:solidFill>
                <a:schemeClr val="tx1"/>
              </a:solidFill>
            </a:endParaRPr>
          </a:p>
          <a:p>
            <a:pPr>
              <a:spcBef>
                <a:spcPts val="0"/>
              </a:spcBef>
            </a:pPr>
            <a:endParaRPr lang="el-GR" sz="2000" dirty="0">
              <a:solidFill>
                <a:schemeClr val="tx1"/>
              </a:solidFill>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8" name="Line 7"/>
          <p:cNvSpPr>
            <a:spLocks noChangeShapeType="1"/>
          </p:cNvSpPr>
          <p:nvPr/>
        </p:nvSpPr>
        <p:spPr bwMode="auto">
          <a:xfrm>
            <a:off x="4286245"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29" name="Line 10"/>
          <p:cNvSpPr>
            <a:spLocks noChangeShapeType="1"/>
          </p:cNvSpPr>
          <p:nvPr/>
        </p:nvSpPr>
        <p:spPr bwMode="auto">
          <a:xfrm flipV="1">
            <a:off x="4541277" y="4991229"/>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0" name="Line 11"/>
          <p:cNvSpPr>
            <a:spLocks noChangeShapeType="1"/>
          </p:cNvSpPr>
          <p:nvPr/>
        </p:nvSpPr>
        <p:spPr bwMode="auto">
          <a:xfrm flipV="1">
            <a:off x="4791308"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1" name="Line 13"/>
          <p:cNvSpPr>
            <a:spLocks noChangeShapeType="1"/>
          </p:cNvSpPr>
          <p:nvPr/>
        </p:nvSpPr>
        <p:spPr bwMode="auto">
          <a:xfrm>
            <a:off x="5031337"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2" name="Line 14"/>
          <p:cNvSpPr>
            <a:spLocks noChangeShapeType="1"/>
          </p:cNvSpPr>
          <p:nvPr/>
        </p:nvSpPr>
        <p:spPr bwMode="auto">
          <a:xfrm flipV="1">
            <a:off x="5531400"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3" name="Line 16"/>
          <p:cNvSpPr>
            <a:spLocks noChangeShapeType="1"/>
          </p:cNvSpPr>
          <p:nvPr/>
        </p:nvSpPr>
        <p:spPr bwMode="auto">
          <a:xfrm>
            <a:off x="5771429"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4" name="Line 22"/>
          <p:cNvSpPr>
            <a:spLocks noChangeShapeType="1"/>
          </p:cNvSpPr>
          <p:nvPr/>
        </p:nvSpPr>
        <p:spPr bwMode="auto">
          <a:xfrm flipV="1">
            <a:off x="4046215" y="4624828"/>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5" name="Line 23"/>
          <p:cNvSpPr>
            <a:spLocks noChangeShapeType="1"/>
          </p:cNvSpPr>
          <p:nvPr/>
        </p:nvSpPr>
        <p:spPr bwMode="auto">
          <a:xfrm flipV="1">
            <a:off x="5281369" y="4996115"/>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6" name="Line 24"/>
          <p:cNvSpPr>
            <a:spLocks noChangeShapeType="1"/>
          </p:cNvSpPr>
          <p:nvPr/>
        </p:nvSpPr>
        <p:spPr bwMode="auto">
          <a:xfrm flipV="1">
            <a:off x="6036462" y="5001000"/>
            <a:ext cx="0" cy="54227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7" name="Line 25"/>
          <p:cNvSpPr>
            <a:spLocks noChangeShapeType="1"/>
          </p:cNvSpPr>
          <p:nvPr/>
        </p:nvSpPr>
        <p:spPr bwMode="auto">
          <a:xfrm flipV="1">
            <a:off x="6316497" y="4634599"/>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8" name="Line 26"/>
          <p:cNvSpPr>
            <a:spLocks noChangeShapeType="1"/>
          </p:cNvSpPr>
          <p:nvPr/>
        </p:nvSpPr>
        <p:spPr bwMode="auto">
          <a:xfrm>
            <a:off x="6556527" y="4629713"/>
            <a:ext cx="0" cy="1172484"/>
          </a:xfrm>
          <a:prstGeom prst="line">
            <a:avLst/>
          </a:prstGeom>
          <a:noFill/>
          <a:ln w="9525">
            <a:solidFill>
              <a:srgbClr val="010199"/>
            </a:solidFill>
            <a:round/>
            <a:headEnd/>
            <a:tailEnd type="stealth"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39" name="Rectangle 28"/>
          <p:cNvSpPr>
            <a:spLocks noChangeArrowheads="1"/>
          </p:cNvSpPr>
          <p:nvPr/>
        </p:nvSpPr>
        <p:spPr bwMode="auto">
          <a:xfrm>
            <a:off x="3861192" y="5740317"/>
            <a:ext cx="380047" cy="37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m</a:t>
            </a:r>
          </a:p>
        </p:txBody>
      </p:sp>
    </p:spTree>
    <p:extLst>
      <p:ext uri="{BB962C8B-B14F-4D97-AF65-F5344CB8AC3E}">
        <p14:creationId xmlns:p14="http://schemas.microsoft.com/office/powerpoint/2010/main" val="2669749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a:solidFill>
                  <a:srgbClr val="FF0000"/>
                </a:solidFill>
              </a:rPr>
              <a:t>Χ.ΥΖ</a:t>
            </a:r>
            <a:r>
              <a:rPr lang="el-GR" sz="2000" dirty="0"/>
              <a:t>.  </a:t>
            </a:r>
          </a:p>
          <a:p>
            <a:pPr marL="0" indent="0">
              <a:buNone/>
            </a:pPr>
            <a:r>
              <a:rPr lang="el-GR" sz="2000" dirty="0"/>
              <a:t>Έχουν προηγηθεί οι κάτωθι εκδόσεις:</a:t>
            </a:r>
          </a:p>
          <a:p>
            <a:r>
              <a:rPr lang="el-GR" sz="2000" dirty="0" smtClean="0"/>
              <a:t>Έκδοση </a:t>
            </a:r>
            <a:r>
              <a:rPr lang="el-GR" sz="2000" dirty="0">
                <a:solidFill>
                  <a:srgbClr val="FF0000"/>
                </a:solidFill>
              </a:rPr>
              <a:t>Χ1.Υ1Ζ1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Χ2.Υ2Ζ2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Χ3.Υ3Ζ3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a:solidFill>
                  <a:srgbClr val="FF0000"/>
                </a:solidFill>
              </a:rPr>
              <a:t>Όνομα μέλους ή μελών ΔΕΠ</a:t>
            </a:r>
            <a:r>
              <a:rPr lang="el-GR" sz="2000" smtClean="0"/>
              <a:t> </a:t>
            </a:r>
            <a:r>
              <a:rPr lang="el-GR" sz="2000" dirty="0" smtClean="0">
                <a:solidFill>
                  <a:srgbClr val="FF0000"/>
                </a:solidFill>
              </a:rPr>
              <a:t>2014</a:t>
            </a:r>
            <a:r>
              <a:rPr lang="el-GR" sz="2000" dirty="0" smtClean="0"/>
              <a:t>. </a:t>
            </a:r>
            <a:r>
              <a:rPr lang="el-GR" sz="2000" dirty="0" smtClean="0">
                <a:solidFill>
                  <a:srgbClr val="FF0000"/>
                </a:solidFill>
              </a:rPr>
              <a:t>Όνομα μέλους ή μελών ΔΕΠ</a:t>
            </a:r>
            <a:r>
              <a:rPr lang="el-GR" sz="2000" dirty="0" smtClean="0"/>
              <a:t>. «</a:t>
            </a:r>
            <a:r>
              <a:rPr lang="el-GR" sz="2000" dirty="0" smtClean="0">
                <a:solidFill>
                  <a:srgbClr val="FF0000"/>
                </a:solidFill>
              </a:rPr>
              <a:t>Τίτλος Μαθήματος. Τίτλος ενότητας</a:t>
            </a:r>
            <a:r>
              <a:rPr lang="el-GR" sz="2000" dirty="0" smtClean="0"/>
              <a:t>». </a:t>
            </a:r>
            <a:r>
              <a:rPr lang="el-GR" sz="2000" dirty="0"/>
              <a:t>Έκδοση: </a:t>
            </a:r>
            <a:r>
              <a:rPr lang="el-GR" sz="2000" dirty="0" smtClean="0">
                <a:solidFill>
                  <a:srgbClr val="FF0000"/>
                </a:solidFill>
              </a:rPr>
              <a:t>1.0</a:t>
            </a:r>
            <a:r>
              <a:rPr lang="el-GR" sz="2000" dirty="0"/>
              <a:t>. Αθήνα </a:t>
            </a:r>
            <a:r>
              <a:rPr lang="el-GR" sz="2000" dirty="0" smtClean="0">
                <a:solidFill>
                  <a:srgbClr val="FF0000"/>
                </a:solidFill>
              </a:rPr>
              <a:t>2014</a:t>
            </a:r>
            <a:r>
              <a:rPr lang="el-GR" sz="2000" dirty="0" smtClean="0"/>
              <a:t>. </a:t>
            </a:r>
            <a:r>
              <a:rPr lang="el-GR" sz="2000" dirty="0"/>
              <a:t>Διαθέσιμο από τη δικτυακή </a:t>
            </a:r>
            <a:r>
              <a:rPr lang="el-GR" sz="2000" dirty="0" smtClean="0"/>
              <a:t>διεύθυνση: </a:t>
            </a:r>
            <a:r>
              <a:rPr lang="el-GR" sz="2000" dirty="0" smtClean="0">
                <a:solidFill>
                  <a:srgbClr val="FF0000"/>
                </a:solidFill>
              </a:rPr>
              <a:t>σύνδεσμο μαθήματος</a:t>
            </a:r>
            <a:r>
              <a:rPr lang="el-GR"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Πείραμα </a:t>
            </a:r>
            <a:r>
              <a:rPr lang="en-US" dirty="0"/>
              <a:t>Faraday</a:t>
            </a:r>
            <a:endParaRPr lang="en-GB" kern="0" dirty="0"/>
          </a:p>
        </p:txBody>
      </p:sp>
      <p:sp>
        <p:nvSpPr>
          <p:cNvPr id="5" name="Θέση περιεχομένου 4"/>
          <p:cNvSpPr>
            <a:spLocks noGrp="1"/>
          </p:cNvSpPr>
          <p:nvPr>
            <p:ph idx="1"/>
          </p:nvPr>
        </p:nvSpPr>
        <p:spPr/>
        <p:txBody>
          <a:bodyPr>
            <a:noAutofit/>
          </a:bodyPr>
          <a:lstStyle/>
          <a:p>
            <a:pPr>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855" y="2492896"/>
            <a:ext cx="6625194" cy="2324936"/>
          </a:xfrm>
          <a:prstGeom prst="rect">
            <a:avLst/>
          </a:prstGeom>
        </p:spPr>
      </p:pic>
      <p:sp>
        <p:nvSpPr>
          <p:cNvPr id="10" name="TextBox 9"/>
          <p:cNvSpPr txBox="1"/>
          <p:nvPr/>
        </p:nvSpPr>
        <p:spPr>
          <a:xfrm>
            <a:off x="1475656" y="5373216"/>
            <a:ext cx="6048672" cy="432048"/>
          </a:xfrm>
          <a:prstGeom prst="rect">
            <a:avLst/>
          </a:prstGeom>
        </p:spPr>
        <p:txBody>
          <a:bodyPr vert="horz" wrap="square" lIns="91440" tIns="45720" rIns="91440" bIns="45720" rtlCol="0" anchor="ctr">
            <a:normAutofit/>
          </a:bodyPr>
          <a:lstStyle/>
          <a:p>
            <a:r>
              <a:rPr lang="el-GR" dirty="0" smtClean="0"/>
              <a:t>Πηγή: [</a:t>
            </a:r>
            <a:r>
              <a:rPr lang="en-US" dirty="0" smtClean="0">
                <a:hlinkClick r:id="rId5"/>
              </a:rPr>
              <a:t>commons.wikimedia.org</a:t>
            </a:r>
            <a:r>
              <a:rPr lang="el-GR" dirty="0" smtClean="0"/>
              <a:t>]</a:t>
            </a:r>
            <a:endParaRPr lang="en-US" dirty="0" smtClean="0"/>
          </a:p>
        </p:txBody>
      </p:sp>
    </p:spTree>
    <p:extLst>
      <p:ext uri="{BB962C8B-B14F-4D97-AF65-F5344CB8AC3E}">
        <p14:creationId xmlns:p14="http://schemas.microsoft.com/office/powerpoint/2010/main" val="3319712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6: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7: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 πηγή</a:t>
            </a:r>
            <a:r>
              <a:rPr lang="el-GR" sz="2000" dirty="0" smtClean="0">
                <a:solidFill>
                  <a:srgbClr val="FF0000"/>
                </a:solidFill>
              </a:rPr>
              <a:t>&gt;&lt;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Νόμος επαγωγής </a:t>
            </a:r>
            <a:r>
              <a:rPr lang="en-US" dirty="0"/>
              <a:t>Faraday</a:t>
            </a:r>
            <a:endParaRPr lang="en-GB" kern="0" dirty="0"/>
          </a:p>
        </p:txBody>
      </p:sp>
      <p:sp>
        <p:nvSpPr>
          <p:cNvPr id="5" name="Θέση περιεχομένου 4"/>
          <p:cNvSpPr>
            <a:spLocks noGrp="1"/>
          </p:cNvSpPr>
          <p:nvPr>
            <p:ph idx="1"/>
          </p:nvPr>
        </p:nvSpPr>
        <p:spPr/>
        <p:txBody>
          <a:bodyPr>
            <a:noAutofit/>
          </a:bodyPr>
          <a:lstStyle/>
          <a:p>
            <a:r>
              <a:rPr lang="el-GR" sz="2400" dirty="0"/>
              <a:t>Νόμος επαγωγής </a:t>
            </a:r>
            <a:r>
              <a:rPr lang="en-US" sz="2400" dirty="0" smtClean="0"/>
              <a:t>Faraday</a:t>
            </a:r>
            <a:endParaRPr lang="el-GR" sz="2400" dirty="0" smtClean="0"/>
          </a:p>
          <a:p>
            <a:endParaRPr lang="el-GR" sz="2400" dirty="0"/>
          </a:p>
          <a:p>
            <a:endParaRPr lang="el-GR" sz="2400" dirty="0" smtClean="0"/>
          </a:p>
          <a:p>
            <a:endParaRPr lang="el-GR" sz="2400" dirty="0"/>
          </a:p>
          <a:p>
            <a:pPr fontAlgn="base">
              <a:spcBef>
                <a:spcPct val="0"/>
              </a:spcBef>
              <a:spcAft>
                <a:spcPct val="0"/>
              </a:spcAft>
            </a:pPr>
            <a:r>
              <a:rPr lang="el-GR" sz="2400" dirty="0">
                <a:latin typeface="Tahoma" pitchFamily="34" charset="0"/>
              </a:rPr>
              <a:t>Διαφορική μορφή</a:t>
            </a:r>
          </a:p>
          <a:p>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806968796"/>
              </p:ext>
            </p:extLst>
          </p:nvPr>
        </p:nvGraphicFramePr>
        <p:xfrm>
          <a:off x="3930650" y="2351088"/>
          <a:ext cx="2700338" cy="892175"/>
        </p:xfrm>
        <a:graphic>
          <a:graphicData uri="http://schemas.openxmlformats.org/presentationml/2006/ole">
            <mc:AlternateContent xmlns:mc="http://schemas.openxmlformats.org/markup-compatibility/2006">
              <mc:Choice xmlns:v="urn:schemas-microsoft-com:vml" Requires="v">
                <p:oleObj spid="_x0000_s30770" name="Equation" r:id="rId5" imgW="1358640" imgH="444240" progId="Equation.DSMT4">
                  <p:embed/>
                </p:oleObj>
              </mc:Choice>
              <mc:Fallback>
                <p:oleObj name="Equation" r:id="rId5" imgW="1358640" imgH="4442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0650" y="2351088"/>
                        <a:ext cx="2700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04090525"/>
              </p:ext>
            </p:extLst>
          </p:nvPr>
        </p:nvGraphicFramePr>
        <p:xfrm>
          <a:off x="3995936" y="4149080"/>
          <a:ext cx="1843088" cy="790575"/>
        </p:xfrm>
        <a:graphic>
          <a:graphicData uri="http://schemas.openxmlformats.org/presentationml/2006/ole">
            <mc:AlternateContent xmlns:mc="http://schemas.openxmlformats.org/markup-compatibility/2006">
              <mc:Choice xmlns:v="urn:schemas-microsoft-com:vml" Requires="v">
                <p:oleObj spid="_x0000_s30771" name="Equation" r:id="rId7" imgW="926698" imgH="393529" progId="Equation.DSMT4">
                  <p:embed/>
                </p:oleObj>
              </mc:Choice>
              <mc:Fallback>
                <p:oleObj name="Equation" r:id="rId7" imgW="926698" imgH="393529"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4149080"/>
                        <a:ext cx="18430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673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Νόμος επαγωγής </a:t>
            </a:r>
            <a:r>
              <a:rPr lang="en-US" dirty="0" smtClean="0"/>
              <a:t>Faraday</a:t>
            </a:r>
            <a:r>
              <a:rPr lang="el-GR" dirty="0" smtClean="0"/>
              <a:t> (2)</a:t>
            </a:r>
            <a:endParaRPr lang="en-GB" kern="0" dirty="0"/>
          </a:p>
        </p:txBody>
      </p:sp>
      <p:sp>
        <p:nvSpPr>
          <p:cNvPr id="5" name="Θέση περιεχομένου 4"/>
          <p:cNvSpPr>
            <a:spLocks noGrp="1"/>
          </p:cNvSpPr>
          <p:nvPr>
            <p:ph idx="1"/>
          </p:nvPr>
        </p:nvSpPr>
        <p:spPr/>
        <p:txBody>
          <a:bodyPr>
            <a:noAutofit/>
          </a:bodyPr>
          <a:lstStyle/>
          <a:p>
            <a:pPr marL="0" indent="0">
              <a:buNone/>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Rectangle 11"/>
          <p:cNvSpPr/>
          <p:nvPr/>
        </p:nvSpPr>
        <p:spPr>
          <a:xfrm>
            <a:off x="1043608" y="1268760"/>
            <a:ext cx="7416823" cy="523220"/>
          </a:xfrm>
          <a:prstGeom prst="rect">
            <a:avLst/>
          </a:prstGeom>
        </p:spPr>
        <p:txBody>
          <a:bodyPr wrap="square">
            <a:spAutoFit/>
          </a:bodyPr>
          <a:lstStyle/>
          <a:p>
            <a:pPr marL="457200" indent="-457200">
              <a:buFont typeface="Arial" pitchFamily="34" charset="0"/>
              <a:buChar char="•"/>
            </a:pPr>
            <a:endParaRPr lang="el-GR" sz="2800" dirty="0"/>
          </a:p>
        </p:txBody>
      </p:sp>
      <p:grpSp>
        <p:nvGrpSpPr>
          <p:cNvPr id="13" name="Group 30"/>
          <p:cNvGrpSpPr>
            <a:grpSpLocks/>
          </p:cNvGrpSpPr>
          <p:nvPr/>
        </p:nvGrpSpPr>
        <p:grpSpPr bwMode="auto">
          <a:xfrm>
            <a:off x="369888" y="2141538"/>
            <a:ext cx="4718050" cy="3336925"/>
            <a:chOff x="52" y="1349"/>
            <a:chExt cx="2972" cy="2102"/>
          </a:xfrm>
        </p:grpSpPr>
        <p:pic>
          <p:nvPicPr>
            <p:cNvPr id="14" name="Picture 15"/>
            <p:cNvPicPr>
              <a:picLocks noChangeAspect="1" noChangeArrowheads="1"/>
            </p:cNvPicPr>
            <p:nvPr/>
          </p:nvPicPr>
          <p:blipFill>
            <a:blip r:embed="rId5" cstate="print"/>
            <a:srcRect/>
            <a:stretch>
              <a:fillRect/>
            </a:stretch>
          </p:blipFill>
          <p:spPr bwMode="auto">
            <a:xfrm>
              <a:off x="52" y="1349"/>
              <a:ext cx="2972" cy="2102"/>
            </a:xfrm>
            <a:prstGeom prst="rect">
              <a:avLst/>
            </a:prstGeom>
            <a:noFill/>
            <a:ln w="28575">
              <a:solidFill>
                <a:schemeClr val="folHlink"/>
              </a:solidFill>
              <a:miter lim="800000"/>
              <a:headEnd/>
              <a:tailEnd/>
            </a:ln>
            <a:effectLst/>
          </p:spPr>
        </p:pic>
        <p:graphicFrame>
          <p:nvGraphicFramePr>
            <p:cNvPr id="15" name="Object 18"/>
            <p:cNvGraphicFramePr>
              <a:graphicFrameLocks noChangeAspect="1"/>
            </p:cNvGraphicFramePr>
            <p:nvPr/>
          </p:nvGraphicFramePr>
          <p:xfrm>
            <a:off x="1346" y="2542"/>
            <a:ext cx="259" cy="224"/>
          </p:xfrm>
          <a:graphic>
            <a:graphicData uri="http://schemas.openxmlformats.org/presentationml/2006/ole">
              <mc:AlternateContent xmlns:mc="http://schemas.openxmlformats.org/markup-compatibility/2006">
                <mc:Choice xmlns:v="urn:schemas-microsoft-com:vml" Requires="v">
                  <p:oleObj spid="_x0000_s31773" name="Equation" r:id="rId6" imgW="203040" imgH="177480" progId="Equation.DSMT4">
                    <p:embed/>
                  </p:oleObj>
                </mc:Choice>
                <mc:Fallback>
                  <p:oleObj name="Equation" r:id="rId6" imgW="2030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6" y="2542"/>
                          <a:ext cx="259" cy="224"/>
                        </a:xfrm>
                        <a:prstGeom prst="rect">
                          <a:avLst/>
                        </a:prstGeom>
                        <a:solidFill>
                          <a:srgbClr val="FFFFFF"/>
                        </a:solidFill>
                      </p:spPr>
                    </p:pic>
                  </p:oleObj>
                </mc:Fallback>
              </mc:AlternateContent>
            </a:graphicData>
          </a:graphic>
        </p:graphicFrame>
      </p:grpSp>
      <p:graphicFrame>
        <p:nvGraphicFramePr>
          <p:cNvPr id="16" name="Object 24"/>
          <p:cNvGraphicFramePr>
            <a:graphicFrameLocks noChangeAspect="1"/>
          </p:cNvGraphicFramePr>
          <p:nvPr>
            <p:extLst>
              <p:ext uri="{D42A27DB-BD31-4B8C-83A1-F6EECF244321}">
                <p14:modId xmlns:p14="http://schemas.microsoft.com/office/powerpoint/2010/main" val="1096742377"/>
              </p:ext>
            </p:extLst>
          </p:nvPr>
        </p:nvGraphicFramePr>
        <p:xfrm>
          <a:off x="5835651" y="2206625"/>
          <a:ext cx="2203450" cy="763588"/>
        </p:xfrm>
        <a:graphic>
          <a:graphicData uri="http://schemas.openxmlformats.org/presentationml/2006/ole">
            <mc:AlternateContent xmlns:mc="http://schemas.openxmlformats.org/markup-compatibility/2006">
              <mc:Choice xmlns:v="urn:schemas-microsoft-com:vml" Requires="v">
                <p:oleObj spid="_x0000_s31774" name="Equation" r:id="rId8" imgW="1091880" imgH="380880" progId="Equation.DSMT4">
                  <p:embed/>
                </p:oleObj>
              </mc:Choice>
              <mc:Fallback>
                <p:oleObj name="Equation" r:id="rId8" imgW="1091880" imgH="380880" progId="Equation.DSMT4">
                  <p:embed/>
                  <p:pic>
                    <p:nvPicPr>
                      <p:cNvPr id="0" name=""/>
                      <p:cNvPicPr>
                        <a:picLocks noChangeAspect="1" noChangeArrowheads="1"/>
                      </p:cNvPicPr>
                      <p:nvPr/>
                    </p:nvPicPr>
                    <p:blipFill>
                      <a:blip r:embed="rId9"/>
                      <a:srcRect/>
                      <a:stretch>
                        <a:fillRect/>
                      </a:stretch>
                    </p:blipFill>
                    <p:spPr bwMode="auto">
                      <a:xfrm>
                        <a:off x="5835651" y="2206625"/>
                        <a:ext cx="2203450"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5"/>
          <p:cNvGraphicFramePr>
            <a:graphicFrameLocks noChangeAspect="1"/>
          </p:cNvGraphicFramePr>
          <p:nvPr>
            <p:extLst>
              <p:ext uri="{D42A27DB-BD31-4B8C-83A1-F6EECF244321}">
                <p14:modId xmlns:p14="http://schemas.microsoft.com/office/powerpoint/2010/main" val="2384256284"/>
              </p:ext>
            </p:extLst>
          </p:nvPr>
        </p:nvGraphicFramePr>
        <p:xfrm>
          <a:off x="5389563" y="4806950"/>
          <a:ext cx="3303587" cy="1630363"/>
        </p:xfrm>
        <a:graphic>
          <a:graphicData uri="http://schemas.openxmlformats.org/presentationml/2006/ole">
            <mc:AlternateContent xmlns:mc="http://schemas.openxmlformats.org/markup-compatibility/2006">
              <mc:Choice xmlns:v="urn:schemas-microsoft-com:vml" Requires="v">
                <p:oleObj spid="_x0000_s31775" name="Equation" r:id="rId10" imgW="1638000" imgH="812520" progId="Equation.DSMT4">
                  <p:embed/>
                </p:oleObj>
              </mc:Choice>
              <mc:Fallback>
                <p:oleObj name="Equation" r:id="rId10" imgW="1638000" imgH="812520" progId="Equation.DSMT4">
                  <p:embed/>
                  <p:pic>
                    <p:nvPicPr>
                      <p:cNvPr id="0" name=""/>
                      <p:cNvPicPr>
                        <a:picLocks noChangeAspect="1" noChangeArrowheads="1"/>
                      </p:cNvPicPr>
                      <p:nvPr/>
                    </p:nvPicPr>
                    <p:blipFill>
                      <a:blip r:embed="rId11"/>
                      <a:srcRect/>
                      <a:stretch>
                        <a:fillRect/>
                      </a:stretch>
                    </p:blipFill>
                    <p:spPr bwMode="auto">
                      <a:xfrm>
                        <a:off x="5389563" y="4806950"/>
                        <a:ext cx="3303587" cy="1630363"/>
                      </a:xfrm>
                      <a:prstGeom prst="rect">
                        <a:avLst/>
                      </a:prstGeom>
                      <a:noFill/>
                      <a:ln w="19050">
                        <a:noFill/>
                      </a:ln>
                      <a:extLst/>
                    </p:spPr>
                  </p:pic>
                </p:oleObj>
              </mc:Fallback>
            </mc:AlternateContent>
          </a:graphicData>
        </a:graphic>
      </p:graphicFrame>
      <p:graphicFrame>
        <p:nvGraphicFramePr>
          <p:cNvPr id="18" name="Object 26"/>
          <p:cNvGraphicFramePr>
            <a:graphicFrameLocks noChangeAspect="1"/>
          </p:cNvGraphicFramePr>
          <p:nvPr>
            <p:extLst>
              <p:ext uri="{D42A27DB-BD31-4B8C-83A1-F6EECF244321}">
                <p14:modId xmlns:p14="http://schemas.microsoft.com/office/powerpoint/2010/main" val="2965631618"/>
              </p:ext>
            </p:extLst>
          </p:nvPr>
        </p:nvGraphicFramePr>
        <p:xfrm>
          <a:off x="5359601" y="3595390"/>
          <a:ext cx="3919537" cy="585788"/>
        </p:xfrm>
        <a:graphic>
          <a:graphicData uri="http://schemas.openxmlformats.org/presentationml/2006/ole">
            <mc:AlternateContent xmlns:mc="http://schemas.openxmlformats.org/markup-compatibility/2006">
              <mc:Choice xmlns:v="urn:schemas-microsoft-com:vml" Requires="v">
                <p:oleObj spid="_x0000_s31776" name="Equation" r:id="rId12" imgW="1942920" imgH="291960" progId="Equation.DSMT4">
                  <p:embed/>
                </p:oleObj>
              </mc:Choice>
              <mc:Fallback>
                <p:oleObj name="Equation" r:id="rId12" imgW="1942920" imgH="291960" progId="Equation.DSMT4">
                  <p:embed/>
                  <p:pic>
                    <p:nvPicPr>
                      <p:cNvPr id="0" name=""/>
                      <p:cNvPicPr>
                        <a:picLocks noChangeAspect="1" noChangeArrowheads="1"/>
                      </p:cNvPicPr>
                      <p:nvPr/>
                    </p:nvPicPr>
                    <p:blipFill>
                      <a:blip r:embed="rId13"/>
                      <a:srcRect/>
                      <a:stretch>
                        <a:fillRect/>
                      </a:stretch>
                    </p:blipFill>
                    <p:spPr bwMode="auto">
                      <a:xfrm>
                        <a:off x="5359601" y="3595390"/>
                        <a:ext cx="3919537"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27"/>
          <p:cNvSpPr>
            <a:spLocks noChangeArrowheads="1"/>
          </p:cNvSpPr>
          <p:nvPr/>
        </p:nvSpPr>
        <p:spPr bwMode="auto">
          <a:xfrm>
            <a:off x="5505592" y="4327525"/>
            <a:ext cx="1609583" cy="461665"/>
          </a:xfrm>
          <a:prstGeom prst="rect">
            <a:avLst/>
          </a:prstGeom>
          <a:noFill/>
          <a:ln w="9525">
            <a:noFill/>
            <a:miter lim="800000"/>
            <a:headEnd/>
            <a:tailEnd/>
          </a:ln>
          <a:effectLst/>
        </p:spPr>
        <p:txBody>
          <a:bodyPr wrap="square">
            <a:spAutoFit/>
          </a:bodyPr>
          <a:lstStyle/>
          <a:p>
            <a:r>
              <a:rPr lang="el-GR" sz="2400" dirty="0" smtClean="0"/>
              <a:t>Προκύπτει</a:t>
            </a:r>
            <a:endParaRPr lang="el-GR" sz="2400" dirty="0"/>
          </a:p>
        </p:txBody>
      </p:sp>
      <p:sp>
        <p:nvSpPr>
          <p:cNvPr id="20" name="Rectangle 28"/>
          <p:cNvSpPr>
            <a:spLocks noChangeArrowheads="1"/>
          </p:cNvSpPr>
          <p:nvPr/>
        </p:nvSpPr>
        <p:spPr bwMode="auto">
          <a:xfrm>
            <a:off x="5505592" y="1774826"/>
            <a:ext cx="1832105" cy="461665"/>
          </a:xfrm>
          <a:prstGeom prst="rect">
            <a:avLst/>
          </a:prstGeom>
          <a:noFill/>
          <a:ln w="9525">
            <a:noFill/>
            <a:miter lim="800000"/>
            <a:headEnd/>
            <a:tailEnd/>
          </a:ln>
          <a:effectLst/>
        </p:spPr>
        <p:txBody>
          <a:bodyPr wrap="none">
            <a:spAutoFit/>
          </a:bodyPr>
          <a:lstStyle/>
          <a:p>
            <a:r>
              <a:rPr lang="el-GR" sz="2400" dirty="0"/>
              <a:t>Ορισμός ΗΕΔ</a:t>
            </a:r>
          </a:p>
        </p:txBody>
      </p:sp>
      <p:sp>
        <p:nvSpPr>
          <p:cNvPr id="21" name="Rectangle 29"/>
          <p:cNvSpPr>
            <a:spLocks noChangeArrowheads="1"/>
          </p:cNvSpPr>
          <p:nvPr/>
        </p:nvSpPr>
        <p:spPr bwMode="auto">
          <a:xfrm>
            <a:off x="5505592" y="3157240"/>
            <a:ext cx="3722814" cy="461665"/>
          </a:xfrm>
          <a:prstGeom prst="rect">
            <a:avLst/>
          </a:prstGeom>
          <a:noFill/>
          <a:ln w="9525">
            <a:noFill/>
            <a:miter lim="800000"/>
            <a:headEnd/>
            <a:tailEnd/>
          </a:ln>
          <a:effectLst/>
        </p:spPr>
        <p:txBody>
          <a:bodyPr wrap="none">
            <a:spAutoFit/>
          </a:bodyPr>
          <a:lstStyle/>
          <a:p>
            <a:r>
              <a:rPr lang="el-GR" sz="2400" dirty="0" smtClean="0"/>
              <a:t>Πεπλεγμένη Μαγνητική </a:t>
            </a:r>
            <a:r>
              <a:rPr lang="el-GR" sz="2400" dirty="0"/>
              <a:t>ροή</a:t>
            </a:r>
          </a:p>
        </p:txBody>
      </p:sp>
    </p:spTree>
    <p:extLst>
      <p:ext uri="{BB962C8B-B14F-4D97-AF65-F5344CB8AC3E}">
        <p14:creationId xmlns:p14="http://schemas.microsoft.com/office/powerpoint/2010/main" val="392904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Κινούμενη αγώγιμη ράβδος</a:t>
            </a:r>
            <a:endParaRPr lang="el-GR" dirty="0">
              <a:solidFill>
                <a:schemeClr val="tx2">
                  <a:lumMod val="60000"/>
                  <a:lumOff val="40000"/>
                </a:schemeClr>
              </a:solidFill>
              <a:latin typeface="96 Helvetica BlackItalic" charset="0"/>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659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Επαγωγή σε κινούμενη ράβδο. Παράδειγμα.</a:t>
            </a:r>
            <a:endParaRPr lang="en-GB" kern="0" dirty="0"/>
          </a:p>
        </p:txBody>
      </p:sp>
      <p:sp>
        <p:nvSpPr>
          <p:cNvPr id="5" name="Content Placeholder 4"/>
          <p:cNvSpPr>
            <a:spLocks noGrp="1"/>
          </p:cNvSpPr>
          <p:nvPr>
            <p:ph idx="1"/>
          </p:nvPr>
        </p:nvSpPr>
        <p:spPr/>
        <p:txBody>
          <a:bodyPr/>
          <a:lstStyle/>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73" name="Object 16"/>
          <p:cNvGraphicFramePr>
            <a:graphicFrameLocks noChangeAspect="1"/>
          </p:cNvGraphicFramePr>
          <p:nvPr>
            <p:extLst>
              <p:ext uri="{D42A27DB-BD31-4B8C-83A1-F6EECF244321}">
                <p14:modId xmlns:p14="http://schemas.microsoft.com/office/powerpoint/2010/main" val="2991293112"/>
              </p:ext>
            </p:extLst>
          </p:nvPr>
        </p:nvGraphicFramePr>
        <p:xfrm>
          <a:off x="1820863" y="1860550"/>
          <a:ext cx="1617662" cy="563563"/>
        </p:xfrm>
        <a:graphic>
          <a:graphicData uri="http://schemas.openxmlformats.org/presentationml/2006/ole">
            <mc:AlternateContent xmlns:mc="http://schemas.openxmlformats.org/markup-compatibility/2006">
              <mc:Choice xmlns:v="urn:schemas-microsoft-com:vml" Requires="v">
                <p:oleObj spid="_x0000_s62472" name="Equation" r:id="rId5" imgW="799920" imgH="279360" progId="Equation.DSMT4">
                  <p:embed/>
                </p:oleObj>
              </mc:Choice>
              <mc:Fallback>
                <p:oleObj name="Equation" r:id="rId5" imgW="7999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863" y="1860550"/>
                        <a:ext cx="1617662"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16"/>
          <p:cNvGraphicFramePr>
            <a:graphicFrameLocks noChangeAspect="1"/>
          </p:cNvGraphicFramePr>
          <p:nvPr>
            <p:extLst>
              <p:ext uri="{D42A27DB-BD31-4B8C-83A1-F6EECF244321}">
                <p14:modId xmlns:p14="http://schemas.microsoft.com/office/powerpoint/2010/main" val="537156122"/>
              </p:ext>
            </p:extLst>
          </p:nvPr>
        </p:nvGraphicFramePr>
        <p:xfrm>
          <a:off x="3748088" y="1624013"/>
          <a:ext cx="4621212" cy="923925"/>
        </p:xfrm>
        <a:graphic>
          <a:graphicData uri="http://schemas.openxmlformats.org/presentationml/2006/ole">
            <mc:AlternateContent xmlns:mc="http://schemas.openxmlformats.org/markup-compatibility/2006">
              <mc:Choice xmlns:v="urn:schemas-microsoft-com:vml" Requires="v">
                <p:oleObj spid="_x0000_s62473" name="Equation" r:id="rId7" imgW="2286000" imgH="457200" progId="Equation.DSMT4">
                  <p:embed/>
                </p:oleObj>
              </mc:Choice>
              <mc:Fallback>
                <p:oleObj name="Equation" r:id="rId7" imgW="22860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088" y="1624013"/>
                        <a:ext cx="4621212"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16"/>
          <p:cNvGraphicFramePr>
            <a:graphicFrameLocks noChangeAspect="1"/>
          </p:cNvGraphicFramePr>
          <p:nvPr>
            <p:extLst>
              <p:ext uri="{D42A27DB-BD31-4B8C-83A1-F6EECF244321}">
                <p14:modId xmlns:p14="http://schemas.microsoft.com/office/powerpoint/2010/main" val="2211616115"/>
              </p:ext>
            </p:extLst>
          </p:nvPr>
        </p:nvGraphicFramePr>
        <p:xfrm>
          <a:off x="238124" y="1890713"/>
          <a:ext cx="2521469" cy="2538412"/>
        </p:xfrm>
        <a:graphic>
          <a:graphicData uri="http://schemas.openxmlformats.org/presentationml/2006/ole">
            <mc:AlternateContent xmlns:mc="http://schemas.openxmlformats.org/markup-compatibility/2006">
              <mc:Choice xmlns:v="urn:schemas-microsoft-com:vml" Requires="v">
                <p:oleObj spid="_x0000_s62474" name="Visio" r:id="rId9" imgW="1370838" imgH="1276509" progId="Visio.Drawing.11">
                  <p:embed/>
                </p:oleObj>
              </mc:Choice>
              <mc:Fallback>
                <p:oleObj name="Visio" r:id="rId9" imgW="1370838" imgH="1276509"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4" y="1890713"/>
                        <a:ext cx="2521469"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 name="Object 16"/>
          <p:cNvGraphicFramePr>
            <a:graphicFrameLocks noChangeAspect="1"/>
          </p:cNvGraphicFramePr>
          <p:nvPr>
            <p:extLst>
              <p:ext uri="{D42A27DB-BD31-4B8C-83A1-F6EECF244321}">
                <p14:modId xmlns:p14="http://schemas.microsoft.com/office/powerpoint/2010/main" val="3763110695"/>
              </p:ext>
            </p:extLst>
          </p:nvPr>
        </p:nvGraphicFramePr>
        <p:xfrm>
          <a:off x="4140200" y="2711450"/>
          <a:ext cx="1951038" cy="461963"/>
        </p:xfrm>
        <a:graphic>
          <a:graphicData uri="http://schemas.openxmlformats.org/presentationml/2006/ole">
            <mc:AlternateContent xmlns:mc="http://schemas.openxmlformats.org/markup-compatibility/2006">
              <mc:Choice xmlns:v="urn:schemas-microsoft-com:vml" Requires="v">
                <p:oleObj spid="_x0000_s62475" name="Equation" r:id="rId11" imgW="965160" imgH="228600" progId="Equation.DSMT4">
                  <p:embed/>
                </p:oleObj>
              </mc:Choice>
              <mc:Fallback>
                <p:oleObj name="Equation" r:id="rId11" imgW="9651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2711450"/>
                        <a:ext cx="1951038"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Rectangle 3"/>
          <p:cNvSpPr txBox="1">
            <a:spLocks noChangeArrowheads="1"/>
          </p:cNvSpPr>
          <p:nvPr/>
        </p:nvSpPr>
        <p:spPr>
          <a:xfrm>
            <a:off x="1546473" y="3668737"/>
            <a:ext cx="2025402"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Επίσης</a:t>
            </a:r>
            <a:endParaRPr lang="el-GR" sz="2800" b="1" i="1" kern="0" baseline="-25000" noProof="0" dirty="0" smtClean="0">
              <a:latin typeface="+mn-lt"/>
            </a:endParaRPr>
          </a:p>
        </p:txBody>
      </p:sp>
      <p:graphicFrame>
        <p:nvGraphicFramePr>
          <p:cNvPr id="78" name="Object 16"/>
          <p:cNvGraphicFramePr>
            <a:graphicFrameLocks noChangeAspect="1"/>
          </p:cNvGraphicFramePr>
          <p:nvPr>
            <p:extLst>
              <p:ext uri="{D42A27DB-BD31-4B8C-83A1-F6EECF244321}">
                <p14:modId xmlns:p14="http://schemas.microsoft.com/office/powerpoint/2010/main" val="3966741918"/>
              </p:ext>
            </p:extLst>
          </p:nvPr>
        </p:nvGraphicFramePr>
        <p:xfrm>
          <a:off x="3546475" y="4362450"/>
          <a:ext cx="1978025" cy="565150"/>
        </p:xfrm>
        <a:graphic>
          <a:graphicData uri="http://schemas.openxmlformats.org/presentationml/2006/ole">
            <mc:AlternateContent xmlns:mc="http://schemas.openxmlformats.org/markup-compatibility/2006">
              <mc:Choice xmlns:v="urn:schemas-microsoft-com:vml" Requires="v">
                <p:oleObj spid="_x0000_s62476" name="Equation" r:id="rId13" imgW="977760" imgH="279360" progId="Equation.DSMT4">
                  <p:embed/>
                </p:oleObj>
              </mc:Choice>
              <mc:Fallback>
                <p:oleObj name="Equation" r:id="rId13" imgW="977760" imgH="279360" progId="Equation.DSMT4">
                  <p:embed/>
                  <p:pic>
                    <p:nvPicPr>
                      <p:cNvPr id="0" name=""/>
                      <p:cNvPicPr>
                        <a:picLocks noChangeAspect="1" noChangeArrowheads="1"/>
                      </p:cNvPicPr>
                      <p:nvPr/>
                    </p:nvPicPr>
                    <p:blipFill>
                      <a:blip r:embed="rId14"/>
                      <a:srcRect/>
                      <a:stretch>
                        <a:fillRect/>
                      </a:stretch>
                    </p:blipFill>
                    <p:spPr bwMode="auto">
                      <a:xfrm>
                        <a:off x="3546475" y="4362450"/>
                        <a:ext cx="1978025"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16"/>
          <p:cNvGraphicFramePr>
            <a:graphicFrameLocks noChangeAspect="1"/>
          </p:cNvGraphicFramePr>
          <p:nvPr>
            <p:extLst>
              <p:ext uri="{D42A27DB-BD31-4B8C-83A1-F6EECF244321}">
                <p14:modId xmlns:p14="http://schemas.microsoft.com/office/powerpoint/2010/main" val="1501051861"/>
              </p:ext>
            </p:extLst>
          </p:nvPr>
        </p:nvGraphicFramePr>
        <p:xfrm>
          <a:off x="3422650" y="3506043"/>
          <a:ext cx="4641850" cy="666750"/>
        </p:xfrm>
        <a:graphic>
          <a:graphicData uri="http://schemas.openxmlformats.org/presentationml/2006/ole">
            <mc:AlternateContent xmlns:mc="http://schemas.openxmlformats.org/markup-compatibility/2006">
              <mc:Choice xmlns:v="urn:schemas-microsoft-com:vml" Requires="v">
                <p:oleObj spid="_x0000_s62477" name="Equation" r:id="rId15" imgW="2298600" imgH="330120" progId="Equation.DSMT4">
                  <p:embed/>
                </p:oleObj>
              </mc:Choice>
              <mc:Fallback>
                <p:oleObj name="Equation" r:id="rId15" imgW="2298600" imgH="330120" progId="Equation.DSMT4">
                  <p:embed/>
                  <p:pic>
                    <p:nvPicPr>
                      <p:cNvPr id="0" name=""/>
                      <p:cNvPicPr>
                        <a:picLocks noChangeAspect="1" noChangeArrowheads="1"/>
                      </p:cNvPicPr>
                      <p:nvPr/>
                    </p:nvPicPr>
                    <p:blipFill>
                      <a:blip r:embed="rId16"/>
                      <a:srcRect/>
                      <a:stretch>
                        <a:fillRect/>
                      </a:stretch>
                    </p:blipFill>
                    <p:spPr bwMode="auto">
                      <a:xfrm>
                        <a:off x="3422650" y="3506043"/>
                        <a:ext cx="46418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Rectangle 3"/>
          <p:cNvSpPr txBox="1">
            <a:spLocks noChangeArrowheads="1"/>
          </p:cNvSpPr>
          <p:nvPr/>
        </p:nvSpPr>
        <p:spPr>
          <a:xfrm>
            <a:off x="1546473" y="4392637"/>
            <a:ext cx="2025402"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spTree>
    <p:extLst>
      <p:ext uri="{BB962C8B-B14F-4D97-AF65-F5344CB8AC3E}">
        <p14:creationId xmlns:p14="http://schemas.microsoft.com/office/powerpoint/2010/main" val="400061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3409</TotalTime>
  <Words>2032</Words>
  <Application>Microsoft Office PowerPoint</Application>
  <PresentationFormat>On-screen Show (4:3)</PresentationFormat>
  <Paragraphs>394</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Θέμα του Office</vt:lpstr>
      <vt:lpstr>Equation</vt:lpstr>
      <vt:lpstr>Visio</vt:lpstr>
      <vt:lpstr>Ηλεκτρομαγνητικά πεδία ΙΙ</vt:lpstr>
      <vt:lpstr>Σκοποί  ενότητας</vt:lpstr>
      <vt:lpstr>Περιεχόμενα ενότητας</vt:lpstr>
      <vt:lpstr>Εισαγωγή</vt:lpstr>
      <vt:lpstr>Πείραμα Faraday</vt:lpstr>
      <vt:lpstr>Νόμος επαγωγής Faraday</vt:lpstr>
      <vt:lpstr>Νόμος επαγωγής Faraday (2)</vt:lpstr>
      <vt:lpstr>Κινούμενη αγώγιμη ράβδος</vt:lpstr>
      <vt:lpstr>Επαγωγή σε κινούμενη ράβδο. Παράδειγμα.</vt:lpstr>
      <vt:lpstr>Κινούμενος βρόχος σε σταθερό μαγνητικό πεδίο</vt:lpstr>
      <vt:lpstr>Βρόχος κινούμενος σε σταθερό μαγνητικό πεδίο</vt:lpstr>
      <vt:lpstr>Βρόχος κινούμενος σε σταθερό μαγνητικό πεδίο (μέσω ροής)</vt:lpstr>
      <vt:lpstr>Βρόχος κινούμενος σε σταθερό μαγνητικό πεδίο (μέσω ροής) (2)</vt:lpstr>
      <vt:lpstr>Ακίνητος βρόχος σε μεταβλητό μαγνητικό πεδίο</vt:lpstr>
      <vt:lpstr>Στρεφόμενο πλαίσιο σε μεταβλητό μαγνητικό πεδίο</vt:lpstr>
      <vt:lpstr>Επαγωγή σε στρεφόμενο πλαίσιο εντός μεταβλητού πεδίου.</vt:lpstr>
      <vt:lpstr>Επαγωγή σε στρεφόμενο πλαίσιο εντός μεταβλητού πεδίου.(2)</vt:lpstr>
      <vt:lpstr>Επαγωγή σε στρεφόμενο πλαίσιο εντός μεταβλητού πεδίου.(3)</vt:lpstr>
      <vt:lpstr>Επαγωγή σε στρεφόμενο πλαίσιο εντός μεταβλητού πεδίου.(4)</vt:lpstr>
      <vt:lpstr>Επαγωγή σε στρεφόμενο πλαίσιο εντός μεταβλητού πεδίου.(5)</vt:lpstr>
      <vt:lpstr>Νόμος Faraday (παρατηρήσεις)</vt:lpstr>
      <vt:lpstr>Αμοιβαία επαγωγή, M12</vt:lpstr>
      <vt:lpstr>Αμοιβαία επαγωγή, M21</vt:lpstr>
      <vt:lpstr>Ιδιότητα των αμοιβαίων επαγωγών</vt:lpstr>
      <vt:lpstr>Συντελεστής αμοιβαίας επαγωγής μεταξύ δύο δισύρματων γραμμών</vt:lpstr>
      <vt:lpstr>Συντελεστής αμοιβαίας επαγωγής μεταξύ δύο δισύρματων γραμμών(2)</vt:lpstr>
      <vt:lpstr>Ενέργεια Μαγνητικού Πεδίου</vt:lpstr>
      <vt:lpstr>Βασική ιδέα</vt:lpstr>
      <vt:lpstr>Ενέργεια μαγνητικού πεδίου</vt:lpstr>
      <vt:lpstr>Ενέργεια μαγνητικού πεδίου(2)</vt:lpstr>
      <vt:lpstr>Αμοιβαία ενέργεια δύο ρευματοφόρων αγωγών</vt:lpstr>
      <vt:lpstr>Αμοιβαία ενέργεια δύο ρευματοφόρων αγωγών(2)</vt:lpstr>
      <vt:lpstr>Αμοιβαία Επαγωγή - Αυτεπαγωγή</vt:lpstr>
      <vt:lpstr>Αυτεπαγωγή Ομοαξονικού καλωδίου απείρου μήκους (παράδειγμα)</vt:lpstr>
      <vt:lpstr>Αυτεπαγωγή Ομοαξονικού καλωδίου απείρου μήκους (παράδειγμα)(2)</vt:lpstr>
      <vt:lpstr>Παράρτημα. Ανάλυση στα μαγνητικά υλικά</vt:lpstr>
      <vt:lpstr>Μαγνητικά υλικά</vt:lpstr>
      <vt:lpstr>Κινήσεις ηλεκτρονίων στα άτομα</vt:lpstr>
      <vt:lpstr>Διαμαγνητισμός</vt:lpstr>
      <vt:lpstr>Παραμαγνητισμός</vt:lpstr>
      <vt:lpstr>Φερρομαγνητισμός</vt:lpstr>
      <vt:lpstr>Φερρομαγνητισμός(2)</vt:lpstr>
      <vt:lpstr>Αντιφερρόμαγνητισμός</vt:lpstr>
      <vt:lpstr>Φερριμαγνητισμός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Στεφανόπουλος Σπύρος</cp:lastModifiedBy>
  <cp:revision>282</cp:revision>
  <dcterms:created xsi:type="dcterms:W3CDTF">2012-09-06T09:03:05Z</dcterms:created>
  <dcterms:modified xsi:type="dcterms:W3CDTF">2015-06-15T10:07:49Z</dcterms:modified>
</cp:coreProperties>
</file>