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1"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1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9/5/2021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9/5/2021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9/5/2021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9/5/2021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sz="3600" b="1" dirty="0">
                <a:latin typeface="Times New Roman" pitchFamily="18" charset="0"/>
                <a:cs typeface="Times New Roman" pitchFamily="18" charset="0"/>
              </a:rPr>
              <a:t>ΤΡΑΠΕΖΙΚΗ ΕΠΟΠΤΕΙΑ ΚΑΙ ΡΥΘΜΙΣΤΙΚΟ ΠΛΑΙΣΙΟ ΤΩΝ ΧΡΗΜΑΤΟΟΙΚΟΝΟΜΙΚΩΝ ΑΓΟΡΩΝ</a:t>
            </a:r>
            <a:br>
              <a:rPr lang="el-GR" b="1" dirty="0"/>
            </a:b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0"/>
            <a:ext cx="8229600" cy="5069160"/>
          </a:xfrm>
        </p:spPr>
        <p:txBody>
          <a:bodyPr>
            <a:noAutofit/>
          </a:bodyPr>
          <a:lstStyle/>
          <a:p>
            <a:pPr algn="just"/>
            <a:r>
              <a:rPr lang="el-GR" sz="2000" dirty="0">
                <a:latin typeface="Times New Roman" pitchFamily="18" charset="0"/>
                <a:cs typeface="Times New Roman" pitchFamily="18" charset="0"/>
              </a:rPr>
              <a:t>Στα πλαίσια της Ευρωπαϊκής Ένωσης μπορούμε να αναφέρουμε ορισμένα σημαντικά εποπτικά όργανα. </a:t>
            </a:r>
          </a:p>
          <a:p>
            <a:pPr marL="514350" indent="-514350" algn="just">
              <a:buFont typeface="+mj-lt"/>
              <a:buAutoNum type="arabicPeriod"/>
            </a:pPr>
            <a:r>
              <a:rPr lang="el-GR" sz="2000" dirty="0">
                <a:latin typeface="Times New Roman" pitchFamily="18" charset="0"/>
                <a:cs typeface="Times New Roman" pitchFamily="18" charset="0"/>
              </a:rPr>
              <a:t>Η </a:t>
            </a:r>
            <a:r>
              <a:rPr lang="el-GR" sz="2000" b="1" dirty="0">
                <a:latin typeface="Times New Roman" pitchFamily="18" charset="0"/>
                <a:cs typeface="Times New Roman" pitchFamily="18" charset="0"/>
              </a:rPr>
              <a:t>Ευρωπαϊκή Κεντρική Τράπεζα </a:t>
            </a:r>
            <a:r>
              <a:rPr lang="el-GR" sz="2000" dirty="0">
                <a:latin typeface="Times New Roman" pitchFamily="18" charset="0"/>
                <a:cs typeface="Times New Roman" pitchFamily="18" charset="0"/>
              </a:rPr>
              <a:t>με βασικό σκοπό την σταθερότητα των τιμών και της νομισματικής πολιτικής εντός της Ευρωζώνης</a:t>
            </a:r>
          </a:p>
          <a:p>
            <a:pPr marL="514350" indent="-514350" algn="just">
              <a:buFont typeface="+mj-lt"/>
              <a:buAutoNum type="arabicPeriod"/>
            </a:pPr>
            <a:r>
              <a:rPr lang="el-GR" sz="2000" dirty="0">
                <a:latin typeface="Times New Roman" pitchFamily="18" charset="0"/>
                <a:cs typeface="Times New Roman" pitchFamily="18" charset="0"/>
              </a:rPr>
              <a:t>Η </a:t>
            </a:r>
            <a:r>
              <a:rPr lang="el-GR" sz="2000" b="1" dirty="0">
                <a:latin typeface="Times New Roman" pitchFamily="18" charset="0"/>
                <a:cs typeface="Times New Roman" pitchFamily="18" charset="0"/>
              </a:rPr>
              <a:t>Επιτροπή Ευρωπαϊκών Αρχών Τραπεζικής Εποπτείας (</a:t>
            </a:r>
            <a:r>
              <a:rPr lang="en-US" sz="2000" b="1" dirty="0">
                <a:latin typeface="Times New Roman" pitchFamily="18" charset="0"/>
                <a:cs typeface="Times New Roman" pitchFamily="18" charset="0"/>
              </a:rPr>
              <a:t>CEBS</a:t>
            </a:r>
            <a:r>
              <a:rPr lang="el-GR" sz="2000" b="1" dirty="0">
                <a:latin typeface="Times New Roman" pitchFamily="18" charset="0"/>
                <a:cs typeface="Times New Roman" pitchFamily="18" charset="0"/>
              </a:rPr>
              <a:t>). </a:t>
            </a:r>
            <a:r>
              <a:rPr lang="el-GR" sz="2000" dirty="0">
                <a:latin typeface="Times New Roman" pitchFamily="18" charset="0"/>
                <a:cs typeface="Times New Roman" pitchFamily="18" charset="0"/>
              </a:rPr>
              <a:t>Ο ρόλος της </a:t>
            </a:r>
            <a:r>
              <a:rPr lang="en-US" sz="2000" dirty="0">
                <a:latin typeface="Times New Roman" pitchFamily="18" charset="0"/>
                <a:cs typeface="Times New Roman" pitchFamily="18" charset="0"/>
              </a:rPr>
              <a:t>CEBS</a:t>
            </a:r>
            <a:r>
              <a:rPr lang="el-GR" sz="2000" dirty="0">
                <a:latin typeface="Times New Roman" pitchFamily="18" charset="0"/>
                <a:cs typeface="Times New Roman" pitchFamily="18" charset="0"/>
              </a:rPr>
              <a:t>, η οποία εδρεύει στο Λονδίνο, είναι να συμβουλεύει την  Ευρωπαϊκή Επιτροπή, να συνεισφέρει στη σύγκλιση των εποπτικών πρακτικών σε όλη την κοινότητα και να ενισχύει την εποπτική συνεργασία, συμπεριλαμβανομένης και της ανταλλαγής πληροφοριών </a:t>
            </a:r>
          </a:p>
          <a:p>
            <a:pPr marL="514350" indent="-514350" algn="just">
              <a:buFont typeface="+mj-lt"/>
              <a:buAutoNum type="arabicPeriod"/>
            </a:pPr>
            <a:r>
              <a:rPr lang="el-GR" sz="2000" dirty="0">
                <a:latin typeface="Times New Roman" pitchFamily="18" charset="0"/>
                <a:cs typeface="Times New Roman" pitchFamily="18" charset="0"/>
              </a:rPr>
              <a:t>Το </a:t>
            </a:r>
            <a:r>
              <a:rPr lang="el-GR" sz="2000" b="1" dirty="0">
                <a:latin typeface="Times New Roman" pitchFamily="18" charset="0"/>
                <a:cs typeface="Times New Roman" pitchFamily="18" charset="0"/>
              </a:rPr>
              <a:t>Ευρωπαϊκό Σύστημα Χρηματοπιστωτικής Εποπτείας (</a:t>
            </a:r>
            <a:r>
              <a:rPr lang="en-US" sz="2000" b="1" dirty="0">
                <a:latin typeface="Times New Roman" pitchFamily="18" charset="0"/>
                <a:cs typeface="Times New Roman" pitchFamily="18" charset="0"/>
              </a:rPr>
              <a:t>ESFS</a:t>
            </a:r>
            <a:r>
              <a:rPr lang="el-GR" sz="2000" b="1" dirty="0">
                <a:latin typeface="Times New Roman" pitchFamily="18" charset="0"/>
                <a:cs typeface="Times New Roman" pitchFamily="18" charset="0"/>
              </a:rPr>
              <a:t>) </a:t>
            </a:r>
            <a:r>
              <a:rPr lang="el-GR" sz="2000" dirty="0">
                <a:latin typeface="Times New Roman" pitchFamily="18" charset="0"/>
                <a:cs typeface="Times New Roman" pitchFamily="18" charset="0"/>
              </a:rPr>
              <a:t>είναι αρμόδιο για τη διασύνδεση των εθνικών εποπτικών αρχών σε ένα ισχυρό κοινοτικό δίκτυο. </a:t>
            </a:r>
          </a:p>
          <a:p>
            <a:pPr marL="514350" indent="-514350" algn="just">
              <a:buFont typeface="+mj-lt"/>
              <a:buAutoNum type="arabicPeriod"/>
            </a:pPr>
            <a:r>
              <a:rPr lang="el-GR" sz="2000" dirty="0">
                <a:latin typeface="Times New Roman" pitchFamily="18" charset="0"/>
                <a:cs typeface="Times New Roman" pitchFamily="18" charset="0"/>
              </a:rPr>
              <a:t>το </a:t>
            </a:r>
            <a:r>
              <a:rPr lang="el-GR" sz="2000" b="1" dirty="0">
                <a:latin typeface="Times New Roman" pitchFamily="18" charset="0"/>
                <a:cs typeface="Times New Roman" pitchFamily="18" charset="0"/>
              </a:rPr>
              <a:t>Ευρωπαϊκό Σύστημα </a:t>
            </a:r>
            <a:r>
              <a:rPr lang="el-GR" sz="2000" b="1" dirty="0" err="1">
                <a:latin typeface="Times New Roman" pitchFamily="18" charset="0"/>
                <a:cs typeface="Times New Roman" pitchFamily="18" charset="0"/>
              </a:rPr>
              <a:t>Συστημικού</a:t>
            </a:r>
            <a:r>
              <a:rPr lang="el-GR" sz="2000" b="1" dirty="0">
                <a:latin typeface="Times New Roman" pitchFamily="18" charset="0"/>
                <a:cs typeface="Times New Roman" pitchFamily="18" charset="0"/>
              </a:rPr>
              <a:t> Κινδύνου (</a:t>
            </a:r>
            <a:r>
              <a:rPr lang="en-US" sz="2000" b="1" dirty="0">
                <a:latin typeface="Times New Roman" pitchFamily="18" charset="0"/>
                <a:cs typeface="Times New Roman" pitchFamily="18" charset="0"/>
              </a:rPr>
              <a:t>ESRB</a:t>
            </a:r>
            <a:r>
              <a:rPr lang="el-GR" sz="2000" b="1" dirty="0">
                <a:latin typeface="Times New Roman" pitchFamily="18" charset="0"/>
                <a:cs typeface="Times New Roman" pitchFamily="18" charset="0"/>
              </a:rPr>
              <a:t>) </a:t>
            </a:r>
            <a:r>
              <a:rPr lang="el-GR" sz="2000" dirty="0">
                <a:latin typeface="Times New Roman" pitchFamily="18" charset="0"/>
                <a:cs typeface="Times New Roman" pitchFamily="18" charset="0"/>
              </a:rPr>
              <a:t>το οποίο συμβάλλει στην πρόληψη και τον περιορισμό των </a:t>
            </a:r>
            <a:r>
              <a:rPr lang="el-GR" sz="2000" dirty="0" err="1">
                <a:latin typeface="Times New Roman" pitchFamily="18" charset="0"/>
                <a:cs typeface="Times New Roman" pitchFamily="18" charset="0"/>
              </a:rPr>
              <a:t>συστημικών</a:t>
            </a:r>
            <a:r>
              <a:rPr lang="el-GR" sz="2000" dirty="0">
                <a:latin typeface="Times New Roman" pitchFamily="18" charset="0"/>
                <a:cs typeface="Times New Roman" pitchFamily="18" charset="0"/>
              </a:rPr>
              <a:t> κινδύνων για τη χρηματοπιστωτική σταθερότητα στην Ένωση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a:latin typeface="Times New Roman" pitchFamily="18" charset="0"/>
                <a:cs typeface="Times New Roman" pitchFamily="18" charset="0"/>
              </a:rPr>
              <a:t>6.4 Ρυθμιστικό πλαίσιο των πιστωτικών ιδρυμάτων: Η Επιτροπή της Βασιλείας</a:t>
            </a:r>
            <a:br>
              <a:rPr lang="el-GR" b="1" i="1" dirty="0"/>
            </a:b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Η Επιτροπή ιδρύθηκε το 1974 με στόχο τη διαμόρφωση προτύπων εποπτείας και κατευθυντηρίων οδηγιών για τη λειτουργία του τραπεζικού συστήματος.</a:t>
            </a:r>
          </a:p>
          <a:p>
            <a:pPr algn="just"/>
            <a:r>
              <a:rPr lang="el-GR" b="1" dirty="0">
                <a:latin typeface="Times New Roman" pitchFamily="18" charset="0"/>
                <a:cs typeface="Times New Roman" pitchFamily="18" charset="0"/>
              </a:rPr>
              <a:t>Βασιλεία Ι</a:t>
            </a:r>
            <a:r>
              <a:rPr lang="el-GR" dirty="0">
                <a:latin typeface="Times New Roman" pitchFamily="18" charset="0"/>
                <a:cs typeface="Times New Roman" pitchFamily="18" charset="0"/>
              </a:rPr>
              <a:t>, στόχος ήταν η αντιμετώπιση του πιστωτικού κινδύνου μέσω της θέσπισης ελάχιστων κεφαλαιακών απαιτήσεων.</a:t>
            </a:r>
          </a:p>
          <a:p>
            <a:pPr algn="just"/>
            <a:r>
              <a:rPr lang="el-GR" b="1" dirty="0">
                <a:latin typeface="Times New Roman" pitchFamily="18" charset="0"/>
                <a:cs typeface="Times New Roman" pitchFamily="18" charset="0"/>
              </a:rPr>
              <a:t>Βασιλεία ΙΙ</a:t>
            </a:r>
            <a:r>
              <a:rPr lang="el-GR" dirty="0">
                <a:latin typeface="Times New Roman" pitchFamily="18" charset="0"/>
                <a:cs typeface="Times New Roman" pitchFamily="18" charset="0"/>
              </a:rPr>
              <a:t>, αντικατέστησε τη Βασιλεία Ι, με σκοπό την πληρέστερη απεικόνιση των αναλαμβανομένων κινδύνων από τα πιστωτικά ιδρύματα και τη σύνδεση των κεφαλαιακών απαιτήσεων με τους κινδύνους αυτούς. </a:t>
            </a:r>
          </a:p>
          <a:p>
            <a:pPr algn="just"/>
            <a:r>
              <a:rPr lang="el-GR" b="1" dirty="0">
                <a:latin typeface="Times New Roman" pitchFamily="18" charset="0"/>
                <a:cs typeface="Times New Roman" pitchFamily="18" charset="0"/>
              </a:rPr>
              <a:t>Βασιλεία ΙΙΙ</a:t>
            </a:r>
            <a:r>
              <a:rPr lang="el-GR" dirty="0">
                <a:latin typeface="Times New Roman" pitchFamily="18" charset="0"/>
                <a:cs typeface="Times New Roman" pitchFamily="18" charset="0"/>
              </a:rPr>
              <a:t>, παρουσιάζει κανονιστικά πρότυπα που αφορούν την κεφαλαιακή επάρκεια και την ρευστότητα των τραπεζών.</a:t>
            </a:r>
          </a:p>
          <a:p>
            <a:pPr algn="just"/>
            <a:endParaRPr lang="el-GR"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latin typeface="Times New Roman" pitchFamily="18" charset="0"/>
                <a:cs typeface="Times New Roman" pitchFamily="18" charset="0"/>
              </a:rPr>
              <a:t>Βασιλεία Ι</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Ο βασικός παράγοντας που οδήγησε στο Σύμφωνο της Βασιλείας Ι ήταν η ανησυχία των κεντρικών τραπεζών των κρατών της ομάδας του G-12 , ότι τα κεφάλαια των διεθνών τραπεζών είχαν μειωθεί σε χαμηλά επίπεδα, εξ αιτίας του έντονου ανταγωνισμού και της διεθνοποιήσεως των αγορών.</a:t>
            </a:r>
          </a:p>
          <a:p>
            <a:pPr algn="just"/>
            <a:r>
              <a:rPr lang="el-GR" dirty="0">
                <a:latin typeface="Times New Roman" pitchFamily="18" charset="0"/>
                <a:cs typeface="Times New Roman" pitchFamily="18" charset="0"/>
              </a:rPr>
              <a:t>Προσδιορίζονται τα στοιχεία και η ποιότητα των ιδίων κεφαλαίων των τραπεζών και ομαδοποιούνται σε βασικές κατηγορίες, τα εντός και εκτός ισολογισμού στοιχεία τους, ανάλογα με τον πιστωτικό κίνδυνο που εμπεριέχουν.</a:t>
            </a:r>
          </a:p>
          <a:p>
            <a:pPr algn="just"/>
            <a:r>
              <a:rPr lang="el-GR" dirty="0">
                <a:latin typeface="Times New Roman" pitchFamily="18" charset="0"/>
                <a:cs typeface="Times New Roman" pitchFamily="18" charset="0"/>
              </a:rPr>
              <a:t>προτείνεται ένας ελάχιστος ενιαίος δείκτη κεφαλαιακής επάρκειας όπου τα ίδια κεφάλαια πρέπει να είναι μεγαλύτερα ή ίσα του 8% του ενεργητικού της τράπεζας.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0"/>
            <a:ext cx="8229600" cy="5069160"/>
          </a:xfrm>
        </p:spPr>
        <p:txBody>
          <a:bodyPr>
            <a:normAutofit fontScale="77500" lnSpcReduction="20000"/>
          </a:bodyPr>
          <a:lstStyle/>
          <a:p>
            <a:pPr algn="just"/>
            <a:r>
              <a:rPr lang="el-GR" dirty="0">
                <a:latin typeface="Times New Roman" pitchFamily="18" charset="0"/>
                <a:cs typeface="Times New Roman" pitchFamily="18" charset="0"/>
              </a:rPr>
              <a:t>Ορισμένες από τις αδυναμίες του συμφώνου της </a:t>
            </a:r>
            <a:r>
              <a:rPr lang="el-GR" dirty="0" err="1">
                <a:latin typeface="Times New Roman" pitchFamily="18" charset="0"/>
                <a:cs typeface="Times New Roman" pitchFamily="18" charset="0"/>
              </a:rPr>
              <a:t>Basel</a:t>
            </a:r>
            <a:r>
              <a:rPr lang="el-GR" dirty="0">
                <a:latin typeface="Times New Roman" pitchFamily="18" charset="0"/>
                <a:cs typeface="Times New Roman" pitchFamily="18" charset="0"/>
              </a:rPr>
              <a:t> I είναι</a:t>
            </a:r>
          </a:p>
          <a:p>
            <a:pPr marL="514350" lvl="0" indent="-514350" algn="just">
              <a:buFont typeface="+mj-lt"/>
              <a:buAutoNum type="arabicPeriod"/>
            </a:pPr>
            <a:r>
              <a:rPr lang="el-GR" dirty="0">
                <a:latin typeface="Times New Roman" pitchFamily="18" charset="0"/>
                <a:cs typeface="Times New Roman" pitchFamily="18" charset="0"/>
              </a:rPr>
              <a:t>Η απουσία κεφαλαιακών απαιτήσεων για άλλους κινδύνους πέραν του πιστωτικού και του κινδύνου της αγοράς.</a:t>
            </a:r>
          </a:p>
          <a:p>
            <a:pPr marL="514350" lvl="0" indent="-514350" algn="just">
              <a:buFont typeface="+mj-lt"/>
              <a:buAutoNum type="arabicPeriod"/>
            </a:pPr>
            <a:r>
              <a:rPr lang="el-GR" dirty="0">
                <a:latin typeface="Times New Roman" pitchFamily="18" charset="0"/>
                <a:cs typeface="Times New Roman" pitchFamily="18" charset="0"/>
              </a:rPr>
              <a:t>Η δυνατότητα αποφυγής κεφαλαιακών απαιτήσεων μέσα από την ανάπτυξη συγκεκριμένων στρατηγικών (</a:t>
            </a:r>
            <a:r>
              <a:rPr lang="el-GR" dirty="0" err="1">
                <a:latin typeface="Times New Roman" pitchFamily="18" charset="0"/>
                <a:cs typeface="Times New Roman" pitchFamily="18" charset="0"/>
              </a:rPr>
              <a:t>regulatory</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capital</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arbitrage</a:t>
            </a:r>
            <a:r>
              <a:rPr lang="el-GR" dirty="0">
                <a:latin typeface="Times New Roman" pitchFamily="18" charset="0"/>
                <a:cs typeface="Times New Roman" pitchFamily="18" charset="0"/>
              </a:rPr>
              <a:t>).</a:t>
            </a:r>
          </a:p>
          <a:p>
            <a:pPr marL="514350" lvl="0" indent="-514350" algn="just">
              <a:buFont typeface="+mj-lt"/>
              <a:buAutoNum type="arabicPeriod"/>
            </a:pPr>
            <a:r>
              <a:rPr lang="el-GR" dirty="0">
                <a:latin typeface="Times New Roman" pitchFamily="18" charset="0"/>
                <a:cs typeface="Times New Roman" pitchFamily="18" charset="0"/>
              </a:rPr>
              <a:t>Κίνητρα αλόγιστης ανάληψης κινδύνων. </a:t>
            </a:r>
          </a:p>
          <a:p>
            <a:pPr marL="514350" lvl="0" indent="-514350" algn="just">
              <a:buFont typeface="+mj-lt"/>
              <a:buAutoNum type="arabicPeriod"/>
            </a:pPr>
            <a:r>
              <a:rPr lang="el-GR" dirty="0">
                <a:latin typeface="Times New Roman" pitchFamily="18" charset="0"/>
                <a:cs typeface="Times New Roman" pitchFamily="18" charset="0"/>
              </a:rPr>
              <a:t>Απόκλιση του ύψους των εποπτικών ιδίων κεφαλαίων (</a:t>
            </a:r>
            <a:r>
              <a:rPr lang="el-GR" dirty="0" err="1">
                <a:latin typeface="Times New Roman" pitchFamily="18" charset="0"/>
                <a:cs typeface="Times New Roman" pitchFamily="18" charset="0"/>
              </a:rPr>
              <a:t>regulatory</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capital</a:t>
            </a:r>
            <a:r>
              <a:rPr lang="el-GR" dirty="0">
                <a:latin typeface="Times New Roman" pitchFamily="18" charset="0"/>
                <a:cs typeface="Times New Roman" pitchFamily="18" charset="0"/>
              </a:rPr>
              <a:t>) από τα οικονομικά ίδια κεφάλαια (</a:t>
            </a:r>
            <a:r>
              <a:rPr lang="el-GR" dirty="0" err="1">
                <a:latin typeface="Times New Roman" pitchFamily="18" charset="0"/>
                <a:cs typeface="Times New Roman" pitchFamily="18" charset="0"/>
              </a:rPr>
              <a:t>economic</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capital</a:t>
            </a:r>
            <a:r>
              <a:rPr lang="el-GR" dirty="0">
                <a:latin typeface="Times New Roman" pitchFamily="18" charset="0"/>
                <a:cs typeface="Times New Roman" pitchFamily="18" charset="0"/>
              </a:rPr>
              <a:t>). Πιο συγκεκριμένα περιορισμένη ευαισθησία των συντελεστών στάθμισης πιστωτικού κινδύνου σε σχέση με τον πραγματικά αναλαμβανόμενο κίνδυνο.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latin typeface="Times New Roman" pitchFamily="18" charset="0"/>
                <a:cs typeface="Times New Roman" pitchFamily="18" charset="0"/>
              </a:rPr>
              <a:t>Βασιλεία ΙΙ</a:t>
            </a:r>
            <a:endParaRPr lang="el-GR" dirty="0"/>
          </a:p>
        </p:txBody>
      </p:sp>
      <p:sp>
        <p:nvSpPr>
          <p:cNvPr id="3" name="2 - Θέση περιεχομένου"/>
          <p:cNvSpPr>
            <a:spLocks noGrp="1"/>
          </p:cNvSpPr>
          <p:nvPr>
            <p:ph idx="1"/>
          </p:nvPr>
        </p:nvSpPr>
        <p:spPr/>
        <p:txBody>
          <a:bodyPr/>
          <a:lstStyle/>
          <a:p>
            <a:pPr algn="just"/>
            <a:r>
              <a:rPr lang="el-GR" sz="2000" dirty="0">
                <a:latin typeface="Times New Roman" pitchFamily="18" charset="0"/>
                <a:cs typeface="Times New Roman" pitchFamily="18" charset="0"/>
              </a:rPr>
              <a:t>Το αναθεωρημένο πλαίσιο επεκτείνει σε γενικές γραμμές το στόχο της κεφαλαιακής εποπτείας και στηρίζεται σε τρεις άξονες ή πυλώνες που αφορούν α) τις ελάχιστες κεφαλαιακές απαιτήσεις, β) τον εποπτικό έλεγχο και γ) την πειθαρχία της αγοράς. </a:t>
            </a:r>
          </a:p>
          <a:p>
            <a:endParaRPr lang="el-GR" dirty="0"/>
          </a:p>
        </p:txBody>
      </p:sp>
      <p:pic>
        <p:nvPicPr>
          <p:cNvPr id="4" name="3 - Εικόνα" descr="threepillars_tcm16-154242"/>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2996952"/>
            <a:ext cx="5688632" cy="3744416"/>
          </a:xfrm>
          <a:prstGeom prst="rect">
            <a:avLst/>
          </a:prstGeom>
          <a:noFill/>
          <a:ln>
            <a:solidFill>
              <a:schemeClr val="tx1"/>
            </a:solid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a:latin typeface="Times New Roman" pitchFamily="18" charset="0"/>
                <a:cs typeface="Times New Roman" pitchFamily="18" charset="0"/>
              </a:rPr>
              <a:t>Πρώτος πυλώνας - Ο δείκτης κεφαλαιακής επάρκειας λαμβάνει υπόψη του τον κίνδυνο αγοράς και τον λειτουργικό κίνδυνο και γίνεται ως εξής:      Εποπτικά Κεφάλαια  / (Πιστωτικός κίνδυνος +Κίνδυνος Αγοράς + Λειτουργικός Κίνδυνος)</a:t>
            </a:r>
          </a:p>
          <a:p>
            <a:pPr algn="just"/>
            <a:r>
              <a:rPr lang="el-GR" dirty="0">
                <a:latin typeface="Times New Roman" pitchFamily="18" charset="0"/>
                <a:cs typeface="Times New Roman" pitchFamily="18" charset="0"/>
              </a:rPr>
              <a:t>Δεύτερος πυλώνας-Καθιερώνονται διαδικασίες για τον διαρκή έλεγχο της επάρκειας των ιδίων κεφαλαίων των τραπεζών από τις εποπτικές αρχές. Παρουσία εσωτερικών μηχανισμών ελέγχου που θα παρακολουθούν και θα αξιολογούν την κεφαλαιακή επάρκεια της τράπεζας και την εγκυρότητα των μεθόδων υπολογισμού. </a:t>
            </a:r>
          </a:p>
          <a:p>
            <a:pPr algn="just"/>
            <a:r>
              <a:rPr lang="el-GR" dirty="0">
                <a:latin typeface="Times New Roman" pitchFamily="18" charset="0"/>
                <a:cs typeface="Times New Roman" pitchFamily="18" charset="0"/>
              </a:rPr>
              <a:t>Ο τρίτος πυλώνας, αφορά την αποτελεσματική χρήση της γνωστοποίησης αποτελεσμάτων μέσω κανόνων δημοσίευσης αναλυτικότερων οικονομικών στοιχείων και κανόνων. Αυτοί αφορούν τις δομές εταιρικής διακυβέρνησης και διοικητικού ελέγχου ως μοχλό για να ενισχύσει την πειθαρχία αγοράς και να ενθαρρύνει τις υγιείς τραπεζικές πρακτικές.</a:t>
            </a:r>
          </a:p>
          <a:p>
            <a:endParaRPr lang="el-GR" dirty="0"/>
          </a:p>
          <a:p>
            <a:endParaRPr lang="el-GR" dirty="0"/>
          </a:p>
          <a:p>
            <a:endParaRPr lang="el-GR" dirty="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Βασιλεία ΙΙΙ</a:t>
            </a:r>
            <a:br>
              <a:rPr lang="el-GR" b="1" i="1" dirty="0"/>
            </a:b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a:latin typeface="Times New Roman" pitchFamily="18" charset="0"/>
                <a:cs typeface="Times New Roman" pitchFamily="18" charset="0"/>
              </a:rPr>
              <a:t>Δύο σημαντικά θέματα ανέκυψαν από την πρόσφατη χρηματοπιστωτική κρίση το ένα της υπερβολικής μόχλευσης και το άλλο της έλλειψης ρευστότητας.</a:t>
            </a:r>
          </a:p>
          <a:p>
            <a:pPr algn="just"/>
            <a:r>
              <a:rPr lang="el-GR" dirty="0">
                <a:latin typeface="Times New Roman" pitchFamily="18" charset="0"/>
                <a:cs typeface="Times New Roman" pitchFamily="18" charset="0"/>
              </a:rPr>
              <a:t>Οι βασικοί στόχοι αυτού του νέου συμφώνου μπορούν να συνοψιστούν σε δύο. Πρώτον, η ενίσχυση της </a:t>
            </a:r>
            <a:r>
              <a:rPr lang="el-GR" b="1" dirty="0" err="1">
                <a:latin typeface="Times New Roman" pitchFamily="18" charset="0"/>
                <a:cs typeface="Times New Roman" pitchFamily="18" charset="0"/>
              </a:rPr>
              <a:t>μικρο</a:t>
            </a:r>
            <a:r>
              <a:rPr lang="el-GR" b="1" dirty="0">
                <a:latin typeface="Times New Roman" pitchFamily="18" charset="0"/>
                <a:cs typeface="Times New Roman" pitchFamily="18" charset="0"/>
              </a:rPr>
              <a:t>-προληπτικής ρυθμιστικής παρέμβασης</a:t>
            </a:r>
            <a:r>
              <a:rPr lang="el-GR" dirty="0">
                <a:latin typeface="Times New Roman" pitchFamily="18" charset="0"/>
                <a:cs typeface="Times New Roman" pitchFamily="18" charset="0"/>
              </a:rPr>
              <a:t> στη λειτουργία των τραπεζών και δεύτερον, η αντιμετώπιση μέσω </a:t>
            </a:r>
            <a:r>
              <a:rPr lang="el-GR" b="1" dirty="0" err="1">
                <a:latin typeface="Times New Roman" pitchFamily="18" charset="0"/>
                <a:cs typeface="Times New Roman" pitchFamily="18" charset="0"/>
              </a:rPr>
              <a:t>μακρο</a:t>
            </a:r>
            <a:r>
              <a:rPr lang="el-GR" b="1" dirty="0">
                <a:latin typeface="Times New Roman" pitchFamily="18" charset="0"/>
                <a:cs typeface="Times New Roman" pitchFamily="18" charset="0"/>
              </a:rPr>
              <a:t>-προληπτικών πολιτικών</a:t>
            </a:r>
            <a:r>
              <a:rPr lang="el-GR" dirty="0">
                <a:latin typeface="Times New Roman" pitchFamily="18" charset="0"/>
                <a:cs typeface="Times New Roman" pitchFamily="18" charset="0"/>
              </a:rPr>
              <a:t> του </a:t>
            </a:r>
            <a:r>
              <a:rPr lang="el-GR" dirty="0" err="1">
                <a:latin typeface="Times New Roman" pitchFamily="18" charset="0"/>
                <a:cs typeface="Times New Roman" pitchFamily="18" charset="0"/>
              </a:rPr>
              <a:t>συστημικού</a:t>
            </a:r>
            <a:r>
              <a:rPr lang="el-GR" dirty="0">
                <a:latin typeface="Times New Roman" pitchFamily="18" charset="0"/>
                <a:cs typeface="Times New Roman" pitchFamily="18" charset="0"/>
              </a:rPr>
              <a:t> κινδύνου που μπορεί να εκδηλωθεί στο χρηματοπιστωτικό σύστημα.</a:t>
            </a:r>
          </a:p>
          <a:p>
            <a:pPr algn="just"/>
            <a:r>
              <a:rPr lang="el-GR" dirty="0">
                <a:latin typeface="Times New Roman" pitchFamily="18" charset="0"/>
                <a:cs typeface="Times New Roman" pitchFamily="18" charset="0"/>
              </a:rPr>
              <a:t>Η ενδυνάμωση της σταθερότητας του τραπεζικού συστήματος διεθνώς μπορεί να επιτευχθεί μέσα από: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lvl="0" algn="just"/>
            <a:r>
              <a:rPr lang="el-GR" dirty="0">
                <a:latin typeface="Times New Roman" pitchFamily="18" charset="0"/>
                <a:cs typeface="Times New Roman" pitchFamily="18" charset="0"/>
              </a:rPr>
              <a:t>Την αύξηση της συνέπειας, της διαφάνειας και της ποιότητας της κεφαλαιακής βάσης των χρηματοπιστωτικών ιδρυμάτων. </a:t>
            </a:r>
          </a:p>
          <a:p>
            <a:pPr lvl="0" algn="just"/>
            <a:r>
              <a:rPr lang="el-GR" dirty="0">
                <a:latin typeface="Times New Roman" pitchFamily="18" charset="0"/>
                <a:cs typeface="Times New Roman" pitchFamily="18" charset="0"/>
              </a:rPr>
              <a:t>Την ενίσχυση της κεφαλαιακής επάρκειας όπου ο ορισμός του κεφαλαίου να περιλαμβάνει τις κοινές μετοχές και τα αποθεματικά κεφάλαια. Ο δείκτης κεφαλαιακής επάρκειας </a:t>
            </a:r>
            <a:r>
              <a:rPr lang="el-GR" dirty="0" err="1">
                <a:latin typeface="Times New Roman" pitchFamily="18" charset="0"/>
                <a:cs typeface="Times New Roman" pitchFamily="18" charset="0"/>
              </a:rPr>
              <a:t>Tier</a:t>
            </a:r>
            <a:r>
              <a:rPr lang="el-GR" dirty="0">
                <a:latin typeface="Times New Roman" pitchFamily="18" charset="0"/>
                <a:cs typeface="Times New Roman" pitchFamily="18" charset="0"/>
              </a:rPr>
              <a:t> Ι αυξάνεται από 4% σε 6% όπως αυξάνεται και η αναλογία των ιδίων κεφαλαίων προς τα σταθμισμένα με κίνδυνο στοιχεία του ενεργητικού από 2% σε 4,5%.</a:t>
            </a:r>
          </a:p>
          <a:p>
            <a:pPr lvl="0" algn="just"/>
            <a:r>
              <a:rPr lang="el-GR" dirty="0">
                <a:latin typeface="Times New Roman" pitchFamily="18" charset="0"/>
                <a:cs typeface="Times New Roman" pitchFamily="18" charset="0"/>
              </a:rPr>
              <a:t>Την καθιέρωση ενός δείκτη μόχλευσης της τάξης του 3%  όπου σε κάθε περίπτωση, η αναλογία κεφαλαίων προς το σύνολο του ενεργητικού θα πρέπει να είναι πάνω από το όριο αυτό, ώστε να αποφευχθεί η συσσώρευση υπερβολικής μόχλευσης στο σύστημα.</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0"/>
            <a:ext cx="8229600" cy="5069160"/>
          </a:xfrm>
        </p:spPr>
        <p:txBody>
          <a:bodyPr>
            <a:normAutofit fontScale="77500" lnSpcReduction="20000"/>
          </a:bodyPr>
          <a:lstStyle/>
          <a:p>
            <a:pPr lvl="0" algn="just"/>
            <a:r>
              <a:rPr lang="el-GR" dirty="0">
                <a:latin typeface="Times New Roman" pitchFamily="18" charset="0"/>
                <a:cs typeface="Times New Roman" pitchFamily="18" charset="0"/>
              </a:rPr>
              <a:t>Την υιοθέτηση μιας σειράς μέτρων για τη δημιουργία </a:t>
            </a:r>
            <a:r>
              <a:rPr lang="el-GR" b="1" dirty="0">
                <a:latin typeface="Times New Roman" pitchFamily="18" charset="0"/>
                <a:cs typeface="Times New Roman" pitchFamily="18" charset="0"/>
              </a:rPr>
              <a:t>ειδικών σταθεροποιητικών κεφαλαιακών αποθεμάτων (</a:t>
            </a:r>
            <a:r>
              <a:rPr lang="el-GR" b="1" dirty="0" err="1">
                <a:latin typeface="Times New Roman" pitchFamily="18" charset="0"/>
                <a:cs typeface="Times New Roman" pitchFamily="18" charset="0"/>
              </a:rPr>
              <a:t>buffers</a:t>
            </a:r>
            <a:r>
              <a:rPr lang="el-GR" b="1" dirty="0">
                <a:latin typeface="Times New Roman" pitchFamily="18" charset="0"/>
                <a:cs typeface="Times New Roman" pitchFamily="18" charset="0"/>
              </a:rPr>
              <a:t>) </a:t>
            </a:r>
            <a:r>
              <a:rPr lang="el-GR" dirty="0">
                <a:latin typeface="Times New Roman" pitchFamily="18" charset="0"/>
                <a:cs typeface="Times New Roman" pitchFamily="18" charset="0"/>
              </a:rPr>
              <a:t>σε καλές περιόδους τα οποία θα μπορούν να χρησιμοποιηθούν σε περιόδους κρίσης. Το όριο για το κεφαλαιακό απόθεμα θα πρέπει να είναι πάνω από 2,5% και να αποτελείται από κοινές μετοχές.</a:t>
            </a:r>
          </a:p>
          <a:p>
            <a:pPr algn="just"/>
            <a:r>
              <a:rPr lang="el-GR" dirty="0">
                <a:latin typeface="Times New Roman" pitchFamily="18" charset="0"/>
                <a:cs typeface="Times New Roman" pitchFamily="18" charset="0"/>
              </a:rPr>
              <a:t>Τη σύσταση ενός </a:t>
            </a:r>
            <a:r>
              <a:rPr lang="el-GR" b="1" dirty="0" err="1">
                <a:latin typeface="Times New Roman" pitchFamily="18" charset="0"/>
                <a:cs typeface="Times New Roman" pitchFamily="18" charset="0"/>
              </a:rPr>
              <a:t>αντικυκλικού</a:t>
            </a:r>
            <a:r>
              <a:rPr lang="el-GR" b="1" dirty="0">
                <a:latin typeface="Times New Roman" pitchFamily="18" charset="0"/>
                <a:cs typeface="Times New Roman" pitchFamily="18" charset="0"/>
              </a:rPr>
              <a:t> πλεονάσματος κεφαλαίου</a:t>
            </a:r>
            <a:r>
              <a:rPr lang="el-GR" dirty="0">
                <a:latin typeface="Times New Roman" pitchFamily="18" charset="0"/>
                <a:cs typeface="Times New Roman" pitchFamily="18" charset="0"/>
              </a:rPr>
              <a:t> το οποίο θα κυμαίνεται μεταξύ 0% και 2,5% και θα ισχύει μόνο σε περιπτώσεις υπερβολικής πιστωτικής επέκτασης. Ο σκοπός αυτού του κανόνα είναι να διορθωθεί η επίταση των κυκλικών διακυμάνσεων της Βασιλείας ΙΙ, ιδίως σε περιόδους οικονομικής επέκτασης.</a:t>
            </a:r>
          </a:p>
          <a:p>
            <a:pPr algn="just"/>
            <a:r>
              <a:rPr lang="el-GR" dirty="0">
                <a:latin typeface="Times New Roman" pitchFamily="18" charset="0"/>
                <a:cs typeface="Times New Roman" pitchFamily="18" charset="0"/>
              </a:rPr>
              <a:t>Την καθιέρωση ενός ελάχιστου απαιτούμενου επίπεδου ρευστότητας για τράπεζες που δραστηριοποιούνται σε διεθνές επίπεδο.</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2600" b="1" i="1" dirty="0">
                <a:latin typeface="Times New Roman" pitchFamily="18" charset="0"/>
                <a:cs typeface="Times New Roman" pitchFamily="18" charset="0"/>
              </a:rPr>
              <a:t>Παράδειγμα υπολογισμού σταθμισμένου ως προς τον κίνδυνο κεφαλαίου </a:t>
            </a:r>
          </a:p>
          <a:p>
            <a:pPr algn="just"/>
            <a:r>
              <a:rPr lang="el-GR" sz="2600" dirty="0">
                <a:latin typeface="Times New Roman" pitchFamily="18" charset="0"/>
                <a:cs typeface="Times New Roman" pitchFamily="18" charset="0"/>
              </a:rPr>
              <a:t>Κατά τους </a:t>
            </a:r>
            <a:r>
              <a:rPr lang="el-GR" sz="2600" dirty="0" err="1">
                <a:latin typeface="Times New Roman" pitchFamily="18" charset="0"/>
                <a:cs typeface="Times New Roman" pitchFamily="18" charset="0"/>
              </a:rPr>
              <a:t>Blundell</a:t>
            </a:r>
            <a:r>
              <a:rPr lang="el-GR" sz="2600" dirty="0">
                <a:latin typeface="Times New Roman" pitchFamily="18" charset="0"/>
                <a:cs typeface="Times New Roman" pitchFamily="18" charset="0"/>
              </a:rPr>
              <a:t>-</a:t>
            </a:r>
            <a:r>
              <a:rPr lang="el-GR" sz="2600" dirty="0" err="1">
                <a:latin typeface="Times New Roman" pitchFamily="18" charset="0"/>
                <a:cs typeface="Times New Roman" pitchFamily="18" charset="0"/>
              </a:rPr>
              <a:t>Wignall</a:t>
            </a:r>
            <a:r>
              <a:rPr lang="el-GR" sz="2600" dirty="0">
                <a:latin typeface="Times New Roman" pitchFamily="18" charset="0"/>
                <a:cs typeface="Times New Roman" pitchFamily="18" charset="0"/>
              </a:rPr>
              <a:t> &amp; </a:t>
            </a:r>
            <a:r>
              <a:rPr lang="el-GR" sz="2600" dirty="0" err="1">
                <a:latin typeface="Times New Roman" pitchFamily="18" charset="0"/>
                <a:cs typeface="Times New Roman" pitchFamily="18" charset="0"/>
              </a:rPr>
              <a:t>Atkinson</a:t>
            </a:r>
            <a:r>
              <a:rPr lang="el-GR" sz="2600" dirty="0">
                <a:latin typeface="Times New Roman" pitchFamily="18" charset="0"/>
                <a:cs typeface="Times New Roman" pitchFamily="18" charset="0"/>
              </a:rPr>
              <a:t> (2010)  η εφαρμογή του εποπτικού πλαισίου κρίνεται επιβεβλημένη και σε μη τραπεζικούς  χρηματοπιστωτικούς οργανισμούς διότι σε διαφορετική περίπτωση οι τράπεζες θα κληθούν να αντιμετωπίσουν αθέμιτο ανταγωνισμό ο οποίος θα συρρικνώσει το εποπτευόμενο τραπεζικό σύστημα προς όφελος του ανεξέλεγκτου μη τραπεζικού.</a:t>
            </a:r>
          </a:p>
          <a:p>
            <a:endParaRPr lang="el-GR"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a:latin typeface="Times New Roman" pitchFamily="18" charset="0"/>
                <a:cs typeface="Times New Roman" pitchFamily="18" charset="0"/>
              </a:rPr>
              <a:t>6.1 Η σημασία ενός θεσμικού-ρυθμιστικού πλαισίου </a:t>
            </a:r>
            <a:br>
              <a:rPr lang="el-GR" b="1" i="1" dirty="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l-GR" dirty="0">
                <a:latin typeface="Times New Roman" pitchFamily="18" charset="0"/>
                <a:cs typeface="Times New Roman" pitchFamily="18" charset="0"/>
              </a:rPr>
              <a:t>Η κατάρρευση της εμπιστοσύνης του κοινού στο τραπεζικό σύστημα και στην ορθή λειτουργία των κεφαλαιαγορών μπορεί με μεγάλη πιθανότητα να οδηγήσει σε μια αρχικά χρηματοπιστωτική κρίση, η οποία αργότερα θα επηρεάσει καίρια την οικονομική δραστηριότητα. </a:t>
            </a:r>
          </a:p>
          <a:p>
            <a:pPr algn="just"/>
            <a:r>
              <a:rPr lang="el-GR" dirty="0">
                <a:latin typeface="Times New Roman" pitchFamily="18" charset="0"/>
                <a:cs typeface="Times New Roman" pitchFamily="18" charset="0"/>
              </a:rPr>
              <a:t>Το ρυθμιστικό πλαίσιο οφείλει να διευκολύνει την επιχειρηματική δράση μέσα πάντα όμως σε συγκεκριμένα πλαίσια ώστε να μπορεί να παρακολουθεί την ανάληψη των κινδύνων σε κάθε δράση.</a:t>
            </a:r>
          </a:p>
          <a:p>
            <a:pPr algn="just"/>
            <a:r>
              <a:rPr lang="el-GR" dirty="0">
                <a:latin typeface="Times New Roman" pitchFamily="18" charset="0"/>
                <a:cs typeface="Times New Roman" pitchFamily="18" charset="0"/>
              </a:rPr>
              <a:t>Το θεσμικό πλαίσιο θα πρέπει να εποπτεύει την φερεγγυότητα και την ρευστότητα των συμμετεχόντων με έναν προληπτικό θα λέγαμε τρόπο (</a:t>
            </a:r>
            <a:r>
              <a:rPr lang="el-GR" dirty="0" err="1">
                <a:latin typeface="Times New Roman" pitchFamily="18" charset="0"/>
                <a:cs typeface="Times New Roman" pitchFamily="18" charset="0"/>
              </a:rPr>
              <a:t>prudential</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regulation</a:t>
            </a:r>
            <a:r>
              <a:rPr lang="el-GR" dirty="0">
                <a:latin typeface="Times New Roman" pitchFamily="18" charset="0"/>
                <a:cs typeface="Times New Roman" pitchFamily="18" charset="0"/>
              </a:rPr>
              <a:t>), την δομή και τις διαδικασίες λειτουργίας των χρηματοπιστωτικών οργανισμών και των κεφαλαιαγορών (</a:t>
            </a:r>
            <a:r>
              <a:rPr lang="el-GR" dirty="0" err="1">
                <a:latin typeface="Times New Roman" pitchFamily="18" charset="0"/>
                <a:cs typeface="Times New Roman" pitchFamily="18" charset="0"/>
              </a:rPr>
              <a:t>structural</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regulation</a:t>
            </a:r>
            <a:r>
              <a:rPr lang="el-GR" dirty="0">
                <a:latin typeface="Times New Roman" pitchFamily="18" charset="0"/>
                <a:cs typeface="Times New Roman" pitchFamily="18" charset="0"/>
              </a:rPr>
              <a:t>), και να συμβάλλει στην προστασία των επενδυτών (</a:t>
            </a:r>
            <a:r>
              <a:rPr lang="el-GR" dirty="0" err="1">
                <a:latin typeface="Times New Roman" pitchFamily="18" charset="0"/>
                <a:cs typeface="Times New Roman" pitchFamily="18" charset="0"/>
              </a:rPr>
              <a:t>investor</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protection</a:t>
            </a:r>
            <a:r>
              <a:rPr lang="el-GR" dirty="0">
                <a:latin typeface="Times New Roman" pitchFamily="18" charset="0"/>
                <a:cs typeface="Times New Roman" pitchFamily="18"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dirty="0">
                <a:latin typeface="Times New Roman" pitchFamily="18" charset="0"/>
                <a:cs typeface="Times New Roman" pitchFamily="18" charset="0"/>
              </a:rPr>
              <a:t>Αξία σε κίνδυνο (</a:t>
            </a:r>
            <a:r>
              <a:rPr lang="el-GR" sz="4000" b="1" dirty="0" err="1">
                <a:latin typeface="Times New Roman" pitchFamily="18" charset="0"/>
                <a:cs typeface="Times New Roman" pitchFamily="18" charset="0"/>
              </a:rPr>
              <a:t>Value</a:t>
            </a:r>
            <a:r>
              <a:rPr lang="el-GR" sz="4000" b="1" dirty="0">
                <a:latin typeface="Times New Roman" pitchFamily="18" charset="0"/>
                <a:cs typeface="Times New Roman" pitchFamily="18" charset="0"/>
              </a:rPr>
              <a:t> </a:t>
            </a:r>
            <a:r>
              <a:rPr lang="el-GR" sz="4000" b="1" dirty="0" err="1">
                <a:latin typeface="Times New Roman" pitchFamily="18" charset="0"/>
                <a:cs typeface="Times New Roman" pitchFamily="18" charset="0"/>
              </a:rPr>
              <a:t>at</a:t>
            </a:r>
            <a:r>
              <a:rPr lang="el-GR" sz="4000" b="1" dirty="0">
                <a:latin typeface="Times New Roman" pitchFamily="18" charset="0"/>
                <a:cs typeface="Times New Roman" pitchFamily="18" charset="0"/>
              </a:rPr>
              <a:t> </a:t>
            </a:r>
            <a:r>
              <a:rPr lang="el-GR" sz="4000" b="1" dirty="0" err="1">
                <a:latin typeface="Times New Roman" pitchFamily="18" charset="0"/>
                <a:cs typeface="Times New Roman" pitchFamily="18" charset="0"/>
              </a:rPr>
              <a:t>Risk</a:t>
            </a:r>
            <a:r>
              <a:rPr lang="el-GR"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VaR</a:t>
            </a:r>
            <a:r>
              <a:rPr lang="el-GR" sz="4000" b="1" dirty="0">
                <a:latin typeface="Times New Roman" pitchFamily="18" charset="0"/>
                <a:cs typeface="Times New Roman" pitchFamily="18" charset="0"/>
              </a:rPr>
              <a:t>)</a:t>
            </a:r>
          </a:p>
        </p:txBody>
      </p:sp>
      <p:sp>
        <p:nvSpPr>
          <p:cNvPr id="3" name="2 - Θέση περιεχομένου"/>
          <p:cNvSpPr>
            <a:spLocks noGrp="1"/>
          </p:cNvSpPr>
          <p:nvPr>
            <p:ph idx="1"/>
          </p:nvPr>
        </p:nvSpPr>
        <p:spPr>
          <a:xfrm>
            <a:off x="457200" y="1600200"/>
            <a:ext cx="8229600" cy="5069160"/>
          </a:xfrm>
        </p:spPr>
        <p:txBody>
          <a:bodyPr>
            <a:normAutofit fontScale="77500" lnSpcReduction="20000"/>
          </a:bodyPr>
          <a:lstStyle/>
          <a:p>
            <a:pPr algn="just"/>
            <a:r>
              <a:rPr lang="el-GR" dirty="0">
                <a:latin typeface="Times New Roman" pitchFamily="18" charset="0"/>
                <a:cs typeface="Times New Roman" pitchFamily="18" charset="0"/>
              </a:rPr>
              <a:t>Ο όρος κίνδυνος αγοράς ενός χαρτοφυλακίου αναφέρεται στην πιθανότητα χρηματοοικονομικών απωλειών εξαιτίας μιας μη αναμενόμενης μεταβολής στην τιμή κάποιας θέσης.</a:t>
            </a:r>
          </a:p>
          <a:p>
            <a:pPr algn="just"/>
            <a:r>
              <a:rPr lang="el-GR" dirty="0">
                <a:latin typeface="Times New Roman" pitchFamily="18" charset="0"/>
                <a:cs typeface="Times New Roman" pitchFamily="18" charset="0"/>
              </a:rPr>
              <a:t>Η αξία σε κίνδυνο (</a:t>
            </a:r>
            <a:r>
              <a:rPr lang="el-GR" dirty="0" err="1">
                <a:latin typeface="Times New Roman" pitchFamily="18" charset="0"/>
                <a:cs typeface="Times New Roman" pitchFamily="18" charset="0"/>
              </a:rPr>
              <a:t>Value</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at</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Risk</a:t>
            </a:r>
            <a:r>
              <a:rPr lang="el-GR" dirty="0">
                <a:latin typeface="Times New Roman" pitchFamily="18" charset="0"/>
                <a:cs typeface="Times New Roman" pitchFamily="18" charset="0"/>
              </a:rPr>
              <a:t> </a:t>
            </a:r>
            <a:r>
              <a:rPr lang="en-US" dirty="0" err="1">
                <a:latin typeface="Times New Roman" pitchFamily="18" charset="0"/>
                <a:cs typeface="Times New Roman" pitchFamily="18" charset="0"/>
              </a:rPr>
              <a:t>VaR</a:t>
            </a:r>
            <a:r>
              <a:rPr lang="el-GR" dirty="0">
                <a:latin typeface="Times New Roman" pitchFamily="18" charset="0"/>
                <a:cs typeface="Times New Roman" pitchFamily="18" charset="0"/>
              </a:rPr>
              <a:t>), είναι το μέγιστο ποσό χρημάτων που μπορεί να απολέσει ένα συγκεκριμένο χαρτοφυλάκιο κατά τη διάρκεια μιας συγκεκριμένης χρονικής περιόδου, δεδομένου ενός επιπέδου εμπιστοσύνης. </a:t>
            </a:r>
          </a:p>
          <a:p>
            <a:pPr algn="just"/>
            <a:r>
              <a:rPr lang="el-GR" dirty="0">
                <a:latin typeface="Times New Roman" pitchFamily="18" charset="0"/>
                <a:cs typeface="Times New Roman" pitchFamily="18" charset="0"/>
              </a:rPr>
              <a:t>Συχνά το </a:t>
            </a:r>
            <a:r>
              <a:rPr lang="en-US" dirty="0" err="1">
                <a:latin typeface="Times New Roman" pitchFamily="18" charset="0"/>
                <a:cs typeface="Times New Roman" pitchFamily="18" charset="0"/>
              </a:rPr>
              <a:t>VaR</a:t>
            </a:r>
            <a:r>
              <a:rPr lang="el-GR" dirty="0">
                <a:latin typeface="Times New Roman" pitchFamily="18" charset="0"/>
                <a:cs typeface="Times New Roman" pitchFamily="18" charset="0"/>
              </a:rPr>
              <a:t> υπολογίζεται για χρονική περίοδο μίας ημέρας, γνωστή και ως περίοδος </a:t>
            </a:r>
            <a:r>
              <a:rPr lang="el-GR" dirty="0" err="1">
                <a:latin typeface="Times New Roman" pitchFamily="18" charset="0"/>
                <a:cs typeface="Times New Roman" pitchFamily="18" charset="0"/>
              </a:rPr>
              <a:t>διακράτησης</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holding period</a:t>
            </a:r>
            <a:r>
              <a:rPr lang="el-GR" dirty="0">
                <a:latin typeface="Times New Roman" pitchFamily="18" charset="0"/>
                <a:cs typeface="Times New Roman" pitchFamily="18" charset="0"/>
              </a:rPr>
              <a:t>), και υπολογίζεται με 99% επίπεδο εμπιστοσύνης, που σημαίνει πως κατά μέσο όρο, υπάρχει 99% πιθανότητα να είναι κάποια απώλεια του χαρτοφυλακίου μικρότερη από την υπολογισμένη </a:t>
            </a:r>
            <a:r>
              <a:rPr lang="en-US" dirty="0" err="1">
                <a:latin typeface="Times New Roman" pitchFamily="18" charset="0"/>
                <a:cs typeface="Times New Roman" pitchFamily="18" charset="0"/>
              </a:rPr>
              <a:t>VaR</a:t>
            </a:r>
            <a:r>
              <a:rPr lang="el-GR" dirty="0">
                <a:latin typeface="Times New Roman" pitchFamily="18" charset="0"/>
                <a:cs typeface="Times New Roman" pitchFamily="18" charset="0"/>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Παρά το γεγονός ότι ο ορισμός του V</a:t>
            </a:r>
            <a:r>
              <a:rPr lang="en-US" dirty="0">
                <a:latin typeface="Times New Roman" pitchFamily="18" charset="0"/>
                <a:cs typeface="Times New Roman" pitchFamily="18" charset="0"/>
              </a:rPr>
              <a:t>a</a:t>
            </a:r>
            <a:r>
              <a:rPr lang="el-GR" dirty="0">
                <a:latin typeface="Times New Roman" pitchFamily="18" charset="0"/>
                <a:cs typeface="Times New Roman" pitchFamily="18" charset="0"/>
              </a:rPr>
              <a:t>R είναι σχετικά απλός υπάρχουν πολλές διαφορετικές προσεγγίσεις στον υπολογισμό του.</a:t>
            </a:r>
          </a:p>
          <a:p>
            <a:pPr algn="just"/>
            <a:r>
              <a:rPr lang="el-GR" dirty="0">
                <a:latin typeface="Times New Roman" pitchFamily="18" charset="0"/>
                <a:cs typeface="Times New Roman" pitchFamily="18" charset="0"/>
              </a:rPr>
              <a:t>Κατά τους </a:t>
            </a:r>
            <a:r>
              <a:rPr lang="el-GR" dirty="0" err="1">
                <a:latin typeface="Times New Roman" pitchFamily="18" charset="0"/>
                <a:cs typeface="Times New Roman" pitchFamily="18" charset="0"/>
              </a:rPr>
              <a:t>Engle</a:t>
            </a:r>
            <a:r>
              <a:rPr lang="el-GR" dirty="0">
                <a:latin typeface="Times New Roman" pitchFamily="18" charset="0"/>
                <a:cs typeface="Times New Roman" pitchFamily="18" charset="0"/>
              </a:rPr>
              <a:t> και </a:t>
            </a:r>
            <a:r>
              <a:rPr lang="el-GR" dirty="0" err="1">
                <a:latin typeface="Times New Roman" pitchFamily="18" charset="0"/>
                <a:cs typeface="Times New Roman" pitchFamily="18" charset="0"/>
              </a:rPr>
              <a:t>Manganelli</a:t>
            </a:r>
            <a:r>
              <a:rPr lang="el-GR" dirty="0">
                <a:latin typeface="Times New Roman" pitchFamily="18" charset="0"/>
                <a:cs typeface="Times New Roman" pitchFamily="18" charset="0"/>
              </a:rPr>
              <a:t> (2001) μπορούμε να χωρίσουμε τις διάφορες μεθοδολογίες σε τρείς γενικές κατηγορίες τις μη παραμετρικές μεθόδους (πχ. η μέθοδος Ιστορικής Προσομοίωσης - </a:t>
            </a:r>
            <a:r>
              <a:rPr lang="el-GR" dirty="0" err="1">
                <a:latin typeface="Times New Roman" pitchFamily="18" charset="0"/>
                <a:cs typeface="Times New Roman" pitchFamily="18" charset="0"/>
              </a:rPr>
              <a:t>Historical</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Simulation</a:t>
            </a:r>
            <a:r>
              <a:rPr lang="el-GR" dirty="0">
                <a:latin typeface="Times New Roman" pitchFamily="18" charset="0"/>
                <a:cs typeface="Times New Roman" pitchFamily="18" charset="0"/>
              </a:rPr>
              <a:t> και το Υβριδικό Μοντέλο -</a:t>
            </a:r>
            <a:r>
              <a:rPr lang="el-GR" dirty="0" err="1">
                <a:latin typeface="Times New Roman" pitchFamily="18" charset="0"/>
                <a:cs typeface="Times New Roman" pitchFamily="18" charset="0"/>
              </a:rPr>
              <a:t>Hybrid</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Model</a:t>
            </a:r>
            <a:r>
              <a:rPr lang="el-GR" dirty="0">
                <a:latin typeface="Times New Roman" pitchFamily="18" charset="0"/>
                <a:cs typeface="Times New Roman" pitchFamily="18" charset="0"/>
              </a:rPr>
              <a:t>), τις παραμετρικές (πχ η μεθοδολογία </a:t>
            </a:r>
            <a:r>
              <a:rPr lang="el-GR" dirty="0" err="1">
                <a:latin typeface="Times New Roman" pitchFamily="18" charset="0"/>
                <a:cs typeface="Times New Roman" pitchFamily="18" charset="0"/>
              </a:rPr>
              <a:t>Risk</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Metrics</a:t>
            </a:r>
            <a:r>
              <a:rPr lang="el-GR" dirty="0">
                <a:latin typeface="Times New Roman" pitchFamily="18" charset="0"/>
                <a:cs typeface="Times New Roman" pitchFamily="18" charset="0"/>
              </a:rPr>
              <a:t>) και τις </a:t>
            </a:r>
            <a:r>
              <a:rPr lang="el-GR" dirty="0" err="1">
                <a:latin typeface="Times New Roman" pitchFamily="18" charset="0"/>
                <a:cs typeface="Times New Roman" pitchFamily="18" charset="0"/>
              </a:rPr>
              <a:t>ημι</a:t>
            </a:r>
            <a:r>
              <a:rPr lang="el-GR" dirty="0">
                <a:latin typeface="Times New Roman" pitchFamily="18" charset="0"/>
                <a:cs typeface="Times New Roman" pitchFamily="18" charset="0"/>
              </a:rPr>
              <a:t>-παραμετρικές (πχ. η θεωρία των ακραίων Τιμών - </a:t>
            </a:r>
            <a:r>
              <a:rPr lang="el-GR" dirty="0" err="1">
                <a:latin typeface="Times New Roman" pitchFamily="18" charset="0"/>
                <a:cs typeface="Times New Roman" pitchFamily="18" charset="0"/>
              </a:rPr>
              <a:t>Extreme</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Value</a:t>
            </a:r>
            <a:r>
              <a:rPr lang="el-GR" dirty="0">
                <a:latin typeface="Times New Roman" pitchFamily="18" charset="0"/>
                <a:cs typeface="Times New Roman" pitchFamily="18" charset="0"/>
              </a:rPr>
              <a:t> </a:t>
            </a:r>
            <a:r>
              <a:rPr lang="el-GR" dirty="0" err="1">
                <a:latin typeface="Times New Roman" pitchFamily="18" charset="0"/>
                <a:cs typeface="Times New Roman" pitchFamily="18" charset="0"/>
              </a:rPr>
              <a:t>Theory</a:t>
            </a:r>
            <a:r>
              <a:rPr lang="el-GR" dirty="0">
                <a:latin typeface="Times New Roman" pitchFamily="18" charset="0"/>
                <a:cs typeface="Times New Roman" pitchFamily="18" charset="0"/>
              </a:rPr>
              <a:t>). </a:t>
            </a:r>
          </a:p>
          <a:p>
            <a:pPr algn="just"/>
            <a:r>
              <a:rPr lang="el-GR" dirty="0">
                <a:latin typeface="Times New Roman" pitchFamily="18" charset="0"/>
                <a:cs typeface="Times New Roman" pitchFamily="18" charset="0"/>
              </a:rPr>
              <a:t>Η μέθοδος Ιστορικής Προσομοίωσης</a:t>
            </a:r>
          </a:p>
          <a:p>
            <a:pPr algn="just"/>
            <a:r>
              <a:rPr lang="el-GR" b="1" dirty="0">
                <a:latin typeface="Times New Roman" pitchFamily="18" charset="0"/>
                <a:cs typeface="Times New Roman" pitchFamily="18" charset="0"/>
              </a:rPr>
              <a:t>Γράφημα 6.2</a:t>
            </a:r>
            <a:r>
              <a:rPr lang="el-GR" dirty="0">
                <a:latin typeface="Times New Roman" pitchFamily="18" charset="0"/>
                <a:cs typeface="Times New Roman" pitchFamily="18" charset="0"/>
              </a:rPr>
              <a:t> Κατανομή ημερήσιων αποδόσεων μετοχής ΑΑΑ</a:t>
            </a:r>
          </a:p>
          <a:p>
            <a:pPr algn="just"/>
            <a:endParaRPr lang="el-GR"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457200" y="1600200"/>
            <a:ext cx="8229600" cy="5257800"/>
          </a:xfrm>
        </p:spPr>
        <p:txBody>
          <a:bodyPr>
            <a:normAutofit/>
          </a:bodyPr>
          <a:lstStyle/>
          <a:p>
            <a:endParaRPr lang="el-GR" dirty="0"/>
          </a:p>
          <a:p>
            <a:endParaRPr lang="el-GR" dirty="0"/>
          </a:p>
          <a:p>
            <a:endParaRPr lang="el-GR" dirty="0"/>
          </a:p>
          <a:p>
            <a:endParaRPr lang="el-GR" dirty="0"/>
          </a:p>
          <a:p>
            <a:endParaRPr lang="el-GR" dirty="0"/>
          </a:p>
          <a:p>
            <a:pPr algn="just"/>
            <a:r>
              <a:rPr lang="el-GR" sz="2800" dirty="0">
                <a:latin typeface="Times New Roman" pitchFamily="18" charset="0"/>
                <a:cs typeface="Times New Roman" pitchFamily="18" charset="0"/>
              </a:rPr>
              <a:t>Σε επίπεδο σημαντικότητας 95% η μέγιστη ημερήσια ζημία δεν θα ξεπερνά το 4%. Δηλαδή εάν επενδύσουμε ένα ποσό 10.000 ευρώ η ζημιά μας δεν αναμένεται να ξεπεράσει τα 400 ευρώ με πιθανότητα 95%. Αυτά τα 400 ευρώ είναι η αξία σε κίνδυνο.</a:t>
            </a:r>
          </a:p>
          <a:p>
            <a:endParaRPr lang="el-GR" dirty="0"/>
          </a:p>
          <a:p>
            <a:endParaRPr lang="el-GR" dirty="0"/>
          </a:p>
        </p:txBody>
      </p:sp>
      <p:pic>
        <p:nvPicPr>
          <p:cNvPr id="4" name="3 - Εικόνα"/>
          <p:cNvPicPr/>
          <p:nvPr/>
        </p:nvPicPr>
        <p:blipFill rotWithShape="1">
          <a:blip r:embed="rId2" cstate="print">
            <a:extLst>
              <a:ext uri="{28A0092B-C50C-407E-A947-70E740481C1C}">
                <a14:useLocalDpi xmlns:a14="http://schemas.microsoft.com/office/drawing/2010/main" val="0"/>
              </a:ext>
            </a:extLst>
          </a:blip>
          <a:srcRect t="4102"/>
          <a:stretch/>
        </p:blipFill>
        <p:spPr bwMode="auto">
          <a:xfrm>
            <a:off x="971600" y="0"/>
            <a:ext cx="7200800" cy="4392488"/>
          </a:xfrm>
          <a:prstGeom prst="rect">
            <a:avLst/>
          </a:prstGeom>
          <a:ln>
            <a:solidFill>
              <a:schemeClr val="tx1"/>
            </a:solidFill>
          </a:ln>
          <a:extLst>
            <a:ext uri="{53640926-AAD7-44D8-BBD7-CCE9431645EC}">
              <a14:shadowObscured xmlns:a14="http://schemas.microsoft.com/office/drawing/2010/main"/>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latin typeface="Times New Roman" pitchFamily="18" charset="0"/>
                <a:cs typeface="Times New Roman" pitchFamily="18" charset="0"/>
              </a:rPr>
              <a:t>Η προσέγγιση της διακύμανσης-</a:t>
            </a:r>
            <a:r>
              <a:rPr lang="el-GR" sz="3200" dirty="0" err="1">
                <a:latin typeface="Times New Roman" pitchFamily="18" charset="0"/>
                <a:cs typeface="Times New Roman" pitchFamily="18" charset="0"/>
              </a:rPr>
              <a:t>συνδιακύμανσης</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Χρησιμοποιούμε την κανονική κατανομή για να περιγράψουμε τις αποδόσεις και γνωρίζουμε  που βρίσκονται στην καμπύλη το 1% και το 5% των χειρότερων περιπτώσεων.</a:t>
            </a:r>
          </a:p>
          <a:p>
            <a:pPr algn="just"/>
            <a:r>
              <a:rPr lang="el-GR" dirty="0">
                <a:latin typeface="Times New Roman" pitchFamily="18" charset="0"/>
                <a:cs typeface="Times New Roman" pitchFamily="18" charset="0"/>
              </a:rPr>
              <a:t>Στο παράδειγμα της μετοχής ΑΑΑ η ημερήσια τυπική απόκλιση των αποδόσεων είναι 2,64% και η μέση τιμή της είναι κοντά στο μηδέν. Συνεπώς:</a:t>
            </a:r>
          </a:p>
          <a:p>
            <a:pPr algn="just"/>
            <a:r>
              <a:rPr lang="el-GR" dirty="0">
                <a:latin typeface="Times New Roman" pitchFamily="18" charset="0"/>
                <a:cs typeface="Times New Roman" pitchFamily="18" charset="0"/>
              </a:rPr>
              <a:t>Η </a:t>
            </a:r>
            <a:r>
              <a:rPr lang="en-US" dirty="0" err="1">
                <a:latin typeface="Times New Roman" pitchFamily="18" charset="0"/>
                <a:cs typeface="Times New Roman" pitchFamily="18" charset="0"/>
              </a:rPr>
              <a:t>VaR</a:t>
            </a:r>
            <a:r>
              <a:rPr lang="en-US" dirty="0">
                <a:latin typeface="Times New Roman" pitchFamily="18" charset="0"/>
                <a:cs typeface="Times New Roman" pitchFamily="18" charset="0"/>
              </a:rPr>
              <a:t> </a:t>
            </a:r>
            <a:r>
              <a:rPr lang="el-GR" dirty="0">
                <a:latin typeface="Times New Roman" pitchFamily="18" charset="0"/>
                <a:cs typeface="Times New Roman" pitchFamily="18" charset="0"/>
              </a:rPr>
              <a:t>στο 95% είναι -1,645 x σ = -1,645 x 2,64%=-4,34%</a:t>
            </a:r>
          </a:p>
          <a:p>
            <a:pPr algn="just"/>
            <a:r>
              <a:rPr lang="el-GR" dirty="0">
                <a:latin typeface="Times New Roman" pitchFamily="18" charset="0"/>
                <a:cs typeface="Times New Roman" pitchFamily="18" charset="0"/>
              </a:rPr>
              <a:t>Η </a:t>
            </a:r>
            <a:r>
              <a:rPr lang="el-GR" dirty="0" err="1">
                <a:latin typeface="Times New Roman" pitchFamily="18" charset="0"/>
                <a:cs typeface="Times New Roman" pitchFamily="18" charset="0"/>
              </a:rPr>
              <a:t>VaR</a:t>
            </a:r>
            <a:r>
              <a:rPr lang="el-GR" dirty="0">
                <a:latin typeface="Times New Roman" pitchFamily="18" charset="0"/>
                <a:cs typeface="Times New Roman" pitchFamily="18" charset="0"/>
              </a:rPr>
              <a:t> στο 99% είναι -2,33 x σ = -2,33 x 2,64%=-6,14%</a:t>
            </a:r>
          </a:p>
          <a:p>
            <a:pPr algn="just"/>
            <a:r>
              <a:rPr lang="el-GR" b="1" dirty="0">
                <a:latin typeface="Times New Roman" pitchFamily="18" charset="0"/>
                <a:cs typeface="Times New Roman" pitchFamily="18" charset="0"/>
              </a:rPr>
              <a:t>Γράφημα 6.3</a:t>
            </a:r>
            <a:r>
              <a:rPr lang="el-GR" dirty="0">
                <a:latin typeface="Times New Roman" pitchFamily="18" charset="0"/>
                <a:cs typeface="Times New Roman" pitchFamily="18" charset="0"/>
              </a:rPr>
              <a:t> Κατανομή ημερήσιων αποδόσεων μετοχής ΑΑΑ και κανονική κατανομή</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endParaRPr lang="el-GR" dirty="0"/>
          </a:p>
          <a:p>
            <a:endParaRPr lang="el-GR" dirty="0"/>
          </a:p>
          <a:p>
            <a:endParaRPr lang="el-GR" dirty="0"/>
          </a:p>
          <a:p>
            <a:endParaRPr lang="el-GR" dirty="0"/>
          </a:p>
          <a:p>
            <a:endParaRPr lang="el-GR" dirty="0"/>
          </a:p>
          <a:p>
            <a:pPr algn="just"/>
            <a:r>
              <a:rPr lang="el-GR" sz="2600" dirty="0">
                <a:latin typeface="Times New Roman" pitchFamily="18" charset="0"/>
                <a:cs typeface="Times New Roman" pitchFamily="18" charset="0"/>
              </a:rPr>
              <a:t>Αντίστοιχα η αξία σε κίνδυνο σε μηνιαία βάση υποθέτοντας 20 εργάσιμες ημέρες θα είναι:</a:t>
            </a:r>
          </a:p>
          <a:p>
            <a:pPr algn="just"/>
            <a:r>
              <a:rPr lang="el-GR" sz="2600" dirty="0">
                <a:latin typeface="Times New Roman" pitchFamily="18" charset="0"/>
                <a:cs typeface="Times New Roman" pitchFamily="18" charset="0"/>
              </a:rPr>
              <a:t>Η </a:t>
            </a:r>
            <a:r>
              <a:rPr lang="el-GR" sz="2600" dirty="0" err="1">
                <a:latin typeface="Times New Roman" pitchFamily="18" charset="0"/>
                <a:cs typeface="Times New Roman" pitchFamily="18" charset="0"/>
              </a:rPr>
              <a:t>VaR</a:t>
            </a:r>
            <a:r>
              <a:rPr lang="el-GR" sz="2600" dirty="0">
                <a:latin typeface="Times New Roman" pitchFamily="18" charset="0"/>
                <a:cs typeface="Times New Roman" pitchFamily="18" charset="0"/>
              </a:rPr>
              <a:t> στο 95% είναι </a:t>
            </a:r>
            <a:r>
              <a:rPr lang="el-GR" sz="2800" dirty="0"/>
              <a:t>-1,645 x σ </a:t>
            </a:r>
            <a:r>
              <a:rPr lang="en-US" sz="2800" dirty="0"/>
              <a:t>x  </a:t>
            </a:r>
            <a:r>
              <a:rPr lang="el-GR" sz="2800" dirty="0"/>
              <a:t> = -1,645 x 2,64%</a:t>
            </a:r>
            <a:r>
              <a:rPr lang="en-US" sz="2800" dirty="0"/>
              <a:t> x 4,47</a:t>
            </a:r>
            <a:r>
              <a:rPr lang="el-GR" sz="2800" dirty="0"/>
              <a:t>=-</a:t>
            </a:r>
            <a:r>
              <a:rPr lang="en-US" sz="2800" dirty="0"/>
              <a:t>19</a:t>
            </a:r>
            <a:r>
              <a:rPr lang="el-GR" sz="2800" dirty="0"/>
              <a:t>,</a:t>
            </a:r>
            <a:r>
              <a:rPr lang="en-US" sz="2800" dirty="0"/>
              <a:t>42</a:t>
            </a:r>
            <a:r>
              <a:rPr lang="el-GR" sz="2800" dirty="0"/>
              <a:t>%</a:t>
            </a:r>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Η </a:t>
            </a:r>
            <a:r>
              <a:rPr lang="el-GR" sz="2600" dirty="0" err="1">
                <a:latin typeface="Times New Roman" pitchFamily="18" charset="0"/>
                <a:cs typeface="Times New Roman" pitchFamily="18" charset="0"/>
              </a:rPr>
              <a:t>VaR</a:t>
            </a:r>
            <a:r>
              <a:rPr lang="el-GR" sz="2600" dirty="0">
                <a:latin typeface="Times New Roman" pitchFamily="18" charset="0"/>
                <a:cs typeface="Times New Roman" pitchFamily="18" charset="0"/>
              </a:rPr>
              <a:t> στο 99% είναι</a:t>
            </a:r>
            <a:r>
              <a:rPr lang="en-US" sz="2600" dirty="0">
                <a:latin typeface="Times New Roman" pitchFamily="18" charset="0"/>
                <a:cs typeface="Times New Roman" pitchFamily="18" charset="0"/>
              </a:rPr>
              <a:t> </a:t>
            </a:r>
            <a:r>
              <a:rPr lang="el-GR" sz="2400" dirty="0"/>
              <a:t>-</a:t>
            </a:r>
            <a:r>
              <a:rPr lang="en-US" sz="2400" dirty="0"/>
              <a:t>2</a:t>
            </a:r>
            <a:r>
              <a:rPr lang="el-GR" sz="2400" dirty="0"/>
              <a:t>,</a:t>
            </a:r>
            <a:r>
              <a:rPr lang="en-US" sz="2400" dirty="0"/>
              <a:t>33</a:t>
            </a:r>
            <a:r>
              <a:rPr lang="el-GR" sz="2400" dirty="0"/>
              <a:t> x σ </a:t>
            </a:r>
            <a:r>
              <a:rPr lang="en-US" sz="2400" dirty="0"/>
              <a:t>x  </a:t>
            </a:r>
            <a:r>
              <a:rPr lang="el-GR" sz="2400" dirty="0"/>
              <a:t> </a:t>
            </a:r>
            <a:r>
              <a:rPr lang="en-US" sz="2400" dirty="0"/>
              <a:t>   </a:t>
            </a:r>
            <a:r>
              <a:rPr lang="el-GR" sz="2400" dirty="0"/>
              <a:t>= -</a:t>
            </a:r>
            <a:r>
              <a:rPr lang="en-US" sz="2400" dirty="0"/>
              <a:t>2,33</a:t>
            </a:r>
            <a:r>
              <a:rPr lang="el-GR" sz="2400" dirty="0"/>
              <a:t> x 2,64%</a:t>
            </a:r>
            <a:r>
              <a:rPr lang="en-US" sz="2400" dirty="0"/>
              <a:t> x 4,47</a:t>
            </a:r>
            <a:r>
              <a:rPr lang="el-GR" sz="2400" dirty="0"/>
              <a:t>=-</a:t>
            </a:r>
            <a:r>
              <a:rPr lang="en-US" sz="2400" dirty="0"/>
              <a:t>27</a:t>
            </a:r>
            <a:r>
              <a:rPr lang="el-GR" sz="2400" dirty="0"/>
              <a:t>,</a:t>
            </a:r>
            <a:r>
              <a:rPr lang="en-US" sz="2400" dirty="0"/>
              <a:t>49</a:t>
            </a:r>
            <a:r>
              <a:rPr lang="el-GR" sz="2400" dirty="0"/>
              <a:t>%</a:t>
            </a:r>
            <a:r>
              <a:rPr lang="el-GR" sz="2600" dirty="0">
                <a:latin typeface="Times New Roman" pitchFamily="18" charset="0"/>
                <a:cs typeface="Times New Roman" pitchFamily="18" charset="0"/>
              </a:rPr>
              <a:t> </a:t>
            </a:r>
          </a:p>
          <a:p>
            <a:endParaRPr lang="el-GR" dirty="0"/>
          </a:p>
          <a:p>
            <a:endParaRPr lang="el-GR" dirty="0"/>
          </a:p>
          <a:p>
            <a:endParaRPr lang="el-GR" dirty="0"/>
          </a:p>
          <a:p>
            <a:endParaRPr lang="el-GR" dirty="0"/>
          </a:p>
          <a:p>
            <a:endParaRPr lang="el-GR" dirty="0"/>
          </a:p>
          <a:p>
            <a:endParaRPr lang="el-GR" dirty="0"/>
          </a:p>
          <a:p>
            <a:endParaRPr lang="el-GR" dirty="0"/>
          </a:p>
          <a:p>
            <a:pPr>
              <a:buNone/>
            </a:pPr>
            <a:endParaRPr lang="el-GR" dirty="0"/>
          </a:p>
          <a:p>
            <a:pPr>
              <a:buNone/>
            </a:pPr>
            <a:endParaRPr lang="el-GR" dirty="0"/>
          </a:p>
          <a:p>
            <a:pPr>
              <a:buNone/>
            </a:pPr>
            <a:endParaRPr lang="el-GR" dirty="0"/>
          </a:p>
        </p:txBody>
      </p:sp>
      <p:graphicFrame>
        <p:nvGraphicFramePr>
          <p:cNvPr id="6" name="5 - Αντικείμενο"/>
          <p:cNvGraphicFramePr>
            <a:graphicFrameLocks noChangeAspect="1"/>
          </p:cNvGraphicFramePr>
          <p:nvPr/>
        </p:nvGraphicFramePr>
        <p:xfrm>
          <a:off x="5580112" y="4509120"/>
          <a:ext cx="423431" cy="359916"/>
        </p:xfrm>
        <a:graphic>
          <a:graphicData uri="http://schemas.openxmlformats.org/presentationml/2006/ole">
            <mc:AlternateContent xmlns:mc="http://schemas.openxmlformats.org/markup-compatibility/2006">
              <mc:Choice xmlns:v="urn:schemas-microsoft-com:vml" Requires="v">
                <p:oleObj spid="_x0000_s1032" name="Equation" r:id="rId3" imgW="253800" imgH="215640" progId="Equation.DSMT4">
                  <p:embed/>
                </p:oleObj>
              </mc:Choice>
              <mc:Fallback>
                <p:oleObj name="Equation" r:id="rId3" imgW="253800" imgH="21564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112" y="4509120"/>
                        <a:ext cx="423431" cy="3599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7 - Αντικείμενο"/>
          <p:cNvGraphicFramePr>
            <a:graphicFrameLocks noChangeAspect="1"/>
          </p:cNvGraphicFramePr>
          <p:nvPr/>
        </p:nvGraphicFramePr>
        <p:xfrm>
          <a:off x="5220072" y="5229200"/>
          <a:ext cx="419844" cy="356867"/>
        </p:xfrm>
        <a:graphic>
          <a:graphicData uri="http://schemas.openxmlformats.org/presentationml/2006/ole">
            <mc:AlternateContent xmlns:mc="http://schemas.openxmlformats.org/markup-compatibility/2006">
              <mc:Choice xmlns:v="urn:schemas-microsoft-com:vml" Requires="v">
                <p:oleObj spid="_x0000_s1033" name="Equation" r:id="rId5" imgW="253800" imgH="215640" progId="Equation.DSMT4">
                  <p:embed/>
                </p:oleObj>
              </mc:Choice>
              <mc:Fallback>
                <p:oleObj name="Equation" r:id="rId5" imgW="253800" imgH="215640" progId="Equation.DSMT4">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20072" y="5229200"/>
                        <a:ext cx="419844" cy="3568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9" name="8 - Εικόνα"/>
          <p:cNvPicPr/>
          <p:nvPr/>
        </p:nvPicPr>
        <p:blipFill rotWithShape="1">
          <a:blip r:embed="rId7" cstate="print">
            <a:extLst>
              <a:ext uri="{28A0092B-C50C-407E-A947-70E740481C1C}">
                <a14:useLocalDpi xmlns:a14="http://schemas.microsoft.com/office/drawing/2010/main" val="0"/>
              </a:ext>
            </a:extLst>
          </a:blip>
          <a:srcRect t="6731" r="3883" b="2402"/>
          <a:stretch/>
        </p:blipFill>
        <p:spPr bwMode="auto">
          <a:xfrm>
            <a:off x="1691680" y="0"/>
            <a:ext cx="5904656" cy="3789040"/>
          </a:xfrm>
          <a:prstGeom prst="rect">
            <a:avLst/>
          </a:prstGeom>
          <a:ln>
            <a:solidFill>
              <a:schemeClr val="tx1"/>
            </a:solidFill>
          </a:ln>
          <a:extLst>
            <a:ext uri="{53640926-AAD7-44D8-BBD7-CCE9431645EC}">
              <a14:shadowObscured xmlns:a14="http://schemas.microsoft.com/office/drawing/2010/main"/>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lgn="just"/>
            <a:r>
              <a:rPr lang="el-GR" dirty="0">
                <a:latin typeface="Times New Roman" pitchFamily="18" charset="0"/>
                <a:cs typeface="Times New Roman" pitchFamily="18" charset="0"/>
              </a:rPr>
              <a:t>Έτσι υποθέτοντας ένα αρχικό κεφάλαιο επένδυσης W μπορούμε να ορίσουμε τον γενικό τύπο της απόλυτης και της σχετική αξίας σε κίνδυνο:</a:t>
            </a:r>
          </a:p>
          <a:p>
            <a:r>
              <a:rPr lang="el-GR" dirty="0">
                <a:latin typeface="Times New Roman" pitchFamily="18" charset="0"/>
                <a:cs typeface="Times New Roman" pitchFamily="18" charset="0"/>
              </a:rPr>
              <a:t>Απόλυτη</a:t>
            </a:r>
          </a:p>
          <a:p>
            <a:r>
              <a:rPr lang="el-GR" dirty="0">
                <a:latin typeface="Times New Roman" pitchFamily="18" charset="0"/>
                <a:cs typeface="Times New Roman" pitchFamily="18" charset="0"/>
              </a:rPr>
              <a:t>Ή απόλυτη </a:t>
            </a:r>
          </a:p>
          <a:p>
            <a:r>
              <a:rPr lang="el-GR" dirty="0">
                <a:latin typeface="Times New Roman" pitchFamily="18" charset="0"/>
                <a:cs typeface="Times New Roman" pitchFamily="18" charset="0"/>
              </a:rPr>
              <a:t>Σχετική</a:t>
            </a:r>
          </a:p>
          <a:p>
            <a:r>
              <a:rPr lang="el-GR" dirty="0">
                <a:latin typeface="Times New Roman" pitchFamily="18" charset="0"/>
                <a:cs typeface="Times New Roman" pitchFamily="18" charset="0"/>
              </a:rPr>
              <a:t>Ή σχετική</a:t>
            </a:r>
            <a:r>
              <a:rPr lang="el-GR" dirty="0"/>
              <a:t>    </a:t>
            </a:r>
          </a:p>
        </p:txBody>
      </p:sp>
      <p:sp>
        <p:nvSpPr>
          <p:cNvPr id="378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788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55776" y="3789040"/>
            <a:ext cx="3069815" cy="432048"/>
          </a:xfrm>
          <a:prstGeom prst="rect">
            <a:avLst/>
          </a:prstGeom>
          <a:noFill/>
        </p:spPr>
      </p:pic>
      <p:sp>
        <p:nvSpPr>
          <p:cNvPr id="3789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789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987824" y="4365104"/>
            <a:ext cx="2777451" cy="360040"/>
          </a:xfrm>
          <a:prstGeom prst="rect">
            <a:avLst/>
          </a:prstGeom>
          <a:noFill/>
        </p:spPr>
      </p:pic>
      <p:sp>
        <p:nvSpPr>
          <p:cNvPr id="3789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7893"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267744" y="4941168"/>
            <a:ext cx="1819150" cy="432048"/>
          </a:xfrm>
          <a:prstGeom prst="rect">
            <a:avLst/>
          </a:prstGeom>
          <a:noFill/>
        </p:spPr>
      </p:pic>
      <p:sp>
        <p:nvSpPr>
          <p:cNvPr id="37895" name="Rectangle 7"/>
          <p:cNvSpPr>
            <a:spLocks noChangeArrowheads="1"/>
          </p:cNvSpPr>
          <p:nvPr/>
        </p:nvSpPr>
        <p:spPr bwMode="auto">
          <a:xfrm>
            <a:off x="0" y="180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a:ln>
                  <a:noFill/>
                </a:ln>
                <a:solidFill>
                  <a:schemeClr val="tx1"/>
                </a:solidFill>
                <a:effectLst/>
                <a:latin typeface="Arial" pitchFamily="34" charset="0"/>
                <a:ea typeface="Times New Roman" pitchFamily="18" charset="0"/>
                <a:cs typeface="Arial" pitchFamily="34" charset="0"/>
              </a:rPr>
              <a:t> </a:t>
            </a:r>
            <a:r>
              <a:rPr kumimoji="0" lang="el-GR" sz="700" b="0" i="0" u="none" strike="noStrike" cap="none" normalizeH="0" baseline="0">
                <a:ln>
                  <a:noFill/>
                </a:ln>
                <a:solidFill>
                  <a:schemeClr val="tx1"/>
                </a:solidFill>
                <a:effectLst/>
                <a:latin typeface="Arial" pitchFamily="34" charset="0"/>
                <a:cs typeface="Arial" pitchFamily="34" charset="0"/>
              </a:rPr>
              <a:t> </a:t>
            </a: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3789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37896" name="Picture 8"/>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771800" y="5517232"/>
            <a:ext cx="2180814" cy="432048"/>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a:latin typeface="Times New Roman" pitchFamily="18" charset="0"/>
                <a:cs typeface="Times New Roman" pitchFamily="18" charset="0"/>
              </a:rPr>
              <a:t>Η αξία σε κίνδυνο εκφράζει την έκθεση του τραπεζικού οργανισμού στους κινδύνους της αγοράς. Συνεπώς, τόσο οι διαχειρι­στές της τράπεζας όσο και οι μέτοχοι μπορούν να αποφασίσουν εάν το ύψος του κινδύνου αυτού είναι αποδεκτό.</a:t>
            </a:r>
          </a:p>
          <a:p>
            <a:pPr algn="just"/>
            <a:r>
              <a:rPr lang="el-GR" dirty="0">
                <a:latin typeface="Times New Roman" pitchFamily="18" charset="0"/>
                <a:cs typeface="Times New Roman" pitchFamily="18" charset="0"/>
              </a:rPr>
              <a:t>Η επιτροπή της Βασιλείας για την εποπτεία των τραπεζών, οι </a:t>
            </a:r>
            <a:r>
              <a:rPr lang="el-GR" dirty="0" err="1">
                <a:latin typeface="Times New Roman" pitchFamily="18" charset="0"/>
                <a:cs typeface="Times New Roman" pitchFamily="18" charset="0"/>
              </a:rPr>
              <a:t>κενρικές</a:t>
            </a:r>
            <a:r>
              <a:rPr lang="el-GR" dirty="0">
                <a:latin typeface="Times New Roman" pitchFamily="18" charset="0"/>
                <a:cs typeface="Times New Roman" pitchFamily="18" charset="0"/>
              </a:rPr>
              <a:t> τράπεζες και οι εποπτικές αρχές των Ευρωπαϊκών χωρών, συ­γκλίνουν στην αποδοχή της </a:t>
            </a:r>
            <a:r>
              <a:rPr lang="el-GR" dirty="0" err="1">
                <a:latin typeface="Times New Roman" pitchFamily="18" charset="0"/>
                <a:cs typeface="Times New Roman" pitchFamily="18" charset="0"/>
              </a:rPr>
              <a:t>VaR</a:t>
            </a:r>
            <a:r>
              <a:rPr lang="el-GR" dirty="0">
                <a:latin typeface="Times New Roman" pitchFamily="18" charset="0"/>
                <a:cs typeface="Times New Roman" pitchFamily="18" charset="0"/>
              </a:rPr>
              <a:t> σαν μιας κατάλληλης μεθόδου αποτίμησης του κινδύνου.</a:t>
            </a:r>
          </a:p>
          <a:p>
            <a:pPr algn="just"/>
            <a:r>
              <a:rPr lang="el-GR" dirty="0">
                <a:latin typeface="Times New Roman" pitchFamily="18" charset="0"/>
                <a:cs typeface="Times New Roman" pitchFamily="18" charset="0"/>
              </a:rPr>
              <a:t>Υπολογισμός της αναμενόμενης και της μη αναμενόμενης ζημίας (</a:t>
            </a:r>
            <a:r>
              <a:rPr lang="en-US" dirty="0">
                <a:latin typeface="Times New Roman" pitchFamily="18" charset="0"/>
                <a:cs typeface="Times New Roman" pitchFamily="18" charset="0"/>
              </a:rPr>
              <a:t>Capital at Risk</a:t>
            </a:r>
            <a:r>
              <a:rPr lang="el-GR" dirty="0">
                <a:latin typeface="Times New Roman" pitchFamily="18" charset="0"/>
                <a:cs typeface="Times New Roman" pitchFamily="18" charset="0"/>
              </a:rPr>
              <a:t>-</a:t>
            </a:r>
            <a:r>
              <a:rPr lang="en-US" dirty="0" err="1">
                <a:latin typeface="Times New Roman" pitchFamily="18" charset="0"/>
                <a:cs typeface="Times New Roman" pitchFamily="18" charset="0"/>
              </a:rPr>
              <a:t>CaR</a:t>
            </a:r>
            <a:r>
              <a:rPr lang="el-GR" dirty="0">
                <a:latin typeface="Times New Roman" pitchFamily="18" charset="0"/>
                <a:cs typeface="Times New Roman" pitchFamily="18" charset="0"/>
              </a:rPr>
              <a:t>) </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latin typeface="Times New Roman" pitchFamily="18" charset="0"/>
                <a:cs typeface="Times New Roman" pitchFamily="18" charset="0"/>
              </a:rPr>
              <a:t>Αν μια τράπεζα έχει έκθεση σε κίνδυνο 500 εκατ. Ευρώ (α), και μέσο ετήσιο ποσοστό αθέτησης 1% (</a:t>
            </a:r>
            <a:r>
              <a:rPr lang="en-US" dirty="0">
                <a:latin typeface="Times New Roman" pitchFamily="18" charset="0"/>
                <a:cs typeface="Times New Roman" pitchFamily="18" charset="0"/>
              </a:rPr>
              <a:t>b</a:t>
            </a:r>
            <a:r>
              <a:rPr lang="el-GR" dirty="0">
                <a:latin typeface="Times New Roman" pitchFamily="18" charset="0"/>
                <a:cs typeface="Times New Roman" pitchFamily="18" charset="0"/>
              </a:rPr>
              <a:t>), και μέγιστη απόκλιση από το μέσο ποσοστό αθέτησης 3% (</a:t>
            </a:r>
            <a:r>
              <a:rPr lang="en-US" dirty="0">
                <a:latin typeface="Times New Roman" pitchFamily="18" charset="0"/>
                <a:cs typeface="Times New Roman" pitchFamily="18" charset="0"/>
              </a:rPr>
              <a:t>c</a:t>
            </a:r>
            <a:r>
              <a:rPr lang="el-GR" dirty="0">
                <a:latin typeface="Times New Roman" pitchFamily="18" charset="0"/>
                <a:cs typeface="Times New Roman" pitchFamily="18" charset="0"/>
              </a:rPr>
              <a:t>=</a:t>
            </a:r>
            <a:r>
              <a:rPr lang="en-US" dirty="0" err="1">
                <a:latin typeface="Times New Roman" pitchFamily="18" charset="0"/>
                <a:cs typeface="Times New Roman" pitchFamily="18" charset="0"/>
              </a:rPr>
              <a:t>Dmax</a:t>
            </a:r>
            <a:r>
              <a:rPr lang="el-GR" dirty="0">
                <a:latin typeface="Times New Roman" pitchFamily="18" charset="0"/>
                <a:cs typeface="Times New Roman" pitchFamily="18" charset="0"/>
              </a:rPr>
              <a:t>-</a:t>
            </a:r>
            <a:r>
              <a:rPr lang="en-US" dirty="0" err="1">
                <a:latin typeface="Times New Roman" pitchFamily="18" charset="0"/>
                <a:cs typeface="Times New Roman" pitchFamily="18" charset="0"/>
              </a:rPr>
              <a:t>Davg</a:t>
            </a:r>
            <a:r>
              <a:rPr lang="el-GR" dirty="0">
                <a:latin typeface="Times New Roman" pitchFamily="18" charset="0"/>
                <a:cs typeface="Times New Roman" pitchFamily="18" charset="0"/>
              </a:rPr>
              <a:t> ), τότε η αναμενόμενη ζημία θα είναι </a:t>
            </a:r>
          </a:p>
          <a:p>
            <a:pPr algn="just"/>
            <a:r>
              <a:rPr lang="el-GR" dirty="0">
                <a:latin typeface="Times New Roman" pitchFamily="18" charset="0"/>
                <a:cs typeface="Times New Roman" pitchFamily="18" charset="0"/>
              </a:rPr>
              <a:t>(α) </a:t>
            </a:r>
            <a:r>
              <a:rPr lang="en-US" dirty="0">
                <a:latin typeface="Times New Roman" pitchFamily="18" charset="0"/>
                <a:cs typeface="Times New Roman" pitchFamily="18" charset="0"/>
              </a:rPr>
              <a:t>x</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b</a:t>
            </a:r>
            <a:r>
              <a:rPr lang="el-GR" dirty="0">
                <a:latin typeface="Times New Roman" pitchFamily="18" charset="0"/>
                <a:cs typeface="Times New Roman" pitchFamily="18" charset="0"/>
              </a:rPr>
              <a:t>)=500.000.000 </a:t>
            </a:r>
            <a:r>
              <a:rPr lang="en-US" dirty="0">
                <a:latin typeface="Times New Roman" pitchFamily="18" charset="0"/>
                <a:cs typeface="Times New Roman" pitchFamily="18" charset="0"/>
              </a:rPr>
              <a:t>x</a:t>
            </a:r>
            <a:r>
              <a:rPr lang="el-GR" dirty="0">
                <a:latin typeface="Times New Roman" pitchFamily="18" charset="0"/>
                <a:cs typeface="Times New Roman" pitchFamily="18" charset="0"/>
              </a:rPr>
              <a:t> 0,01=5.000.000. </a:t>
            </a:r>
          </a:p>
          <a:p>
            <a:pPr algn="just"/>
            <a:r>
              <a:rPr lang="el-GR" dirty="0">
                <a:latin typeface="Times New Roman" pitchFamily="18" charset="0"/>
                <a:cs typeface="Times New Roman" pitchFamily="18" charset="0"/>
              </a:rPr>
              <a:t>Και η μη αναμενόμενη ζημία θα είναι (α) </a:t>
            </a:r>
            <a:r>
              <a:rPr lang="en-US" dirty="0">
                <a:latin typeface="Times New Roman" pitchFamily="18" charset="0"/>
                <a:cs typeface="Times New Roman" pitchFamily="18" charset="0"/>
              </a:rPr>
              <a:t>x</a:t>
            </a:r>
            <a:r>
              <a:rPr lang="el-GR" dirty="0">
                <a:latin typeface="Times New Roman" pitchFamily="18" charset="0"/>
                <a:cs typeface="Times New Roman" pitchFamily="18" charset="0"/>
              </a:rPr>
              <a:t> (</a:t>
            </a:r>
            <a:r>
              <a:rPr lang="en-US" dirty="0">
                <a:latin typeface="Times New Roman" pitchFamily="18" charset="0"/>
                <a:cs typeface="Times New Roman" pitchFamily="18" charset="0"/>
              </a:rPr>
              <a:t>c</a:t>
            </a:r>
            <a:r>
              <a:rPr lang="el-GR" dirty="0">
                <a:latin typeface="Times New Roman" pitchFamily="18" charset="0"/>
                <a:cs typeface="Times New Roman" pitchFamily="18" charset="0"/>
              </a:rPr>
              <a:t>)=500.000.000 </a:t>
            </a:r>
            <a:r>
              <a:rPr lang="en-US" dirty="0">
                <a:latin typeface="Times New Roman" pitchFamily="18" charset="0"/>
                <a:cs typeface="Times New Roman" pitchFamily="18" charset="0"/>
              </a:rPr>
              <a:t>x </a:t>
            </a:r>
            <a:r>
              <a:rPr lang="el-GR" dirty="0">
                <a:latin typeface="Times New Roman" pitchFamily="18" charset="0"/>
                <a:cs typeface="Times New Roman" pitchFamily="18" charset="0"/>
              </a:rPr>
              <a:t>0,03=15.000.000. </a:t>
            </a:r>
          </a:p>
          <a:p>
            <a:pPr algn="just"/>
            <a:r>
              <a:rPr lang="el-GR" dirty="0">
                <a:latin typeface="Times New Roman" pitchFamily="18" charset="0"/>
                <a:cs typeface="Times New Roman" pitchFamily="18" charset="0"/>
              </a:rPr>
              <a:t>Να σημειώσουμε ότι την μέγιστη απόκλιση από την μέση αθέτηση δηλαδή το </a:t>
            </a:r>
            <a:r>
              <a:rPr lang="en-US" dirty="0">
                <a:latin typeface="Times New Roman" pitchFamily="18" charset="0"/>
                <a:cs typeface="Times New Roman" pitchFamily="18" charset="0"/>
              </a:rPr>
              <a:t>c</a:t>
            </a:r>
            <a:r>
              <a:rPr lang="el-GR" dirty="0">
                <a:latin typeface="Times New Roman" pitchFamily="18" charset="0"/>
                <a:cs typeface="Times New Roman" pitchFamily="18" charset="0"/>
              </a:rPr>
              <a:t> πολλές φορές υπολογίζεται ως </a:t>
            </a:r>
            <a:r>
              <a:rPr lang="en-US" dirty="0">
                <a:latin typeface="Times New Roman" pitchFamily="18" charset="0"/>
                <a:cs typeface="Times New Roman" pitchFamily="18" charset="0"/>
              </a:rPr>
              <a:t>k x </a:t>
            </a:r>
            <a:r>
              <a:rPr lang="el-GR" dirty="0">
                <a:latin typeface="Times New Roman" pitchFamily="18" charset="0"/>
                <a:cs typeface="Times New Roman" pitchFamily="18" charset="0"/>
              </a:rPr>
              <a:t>τυπική απόκλιση του ποσοστού αθέτησης. Στο παράδειγμα </a:t>
            </a:r>
            <a:r>
              <a:rPr lang="el-GR" dirty="0" err="1">
                <a:latin typeface="Times New Roman" pitchFamily="18" charset="0"/>
                <a:cs typeface="Times New Roman" pitchFamily="18" charset="0"/>
              </a:rPr>
              <a:t>υποθέτωντας</a:t>
            </a:r>
            <a:r>
              <a:rPr lang="el-GR" dirty="0">
                <a:latin typeface="Times New Roman" pitchFamily="18" charset="0"/>
                <a:cs typeface="Times New Roman" pitchFamily="18" charset="0"/>
              </a:rPr>
              <a:t> τυπική απόκλιση του ποσοστού αθέτησης 1,5 και κ=2 έχουμε </a:t>
            </a:r>
            <a:r>
              <a:rPr lang="en-US" dirty="0">
                <a:latin typeface="Times New Roman" pitchFamily="18" charset="0"/>
                <a:cs typeface="Times New Roman" pitchFamily="18" charset="0"/>
              </a:rPr>
              <a:t>c</a:t>
            </a:r>
            <a:r>
              <a:rPr lang="el-GR" dirty="0">
                <a:latin typeface="Times New Roman" pitchFamily="18" charset="0"/>
                <a:cs typeface="Times New Roman" pitchFamily="18" charset="0"/>
              </a:rPr>
              <a:t>=</a:t>
            </a:r>
            <a:r>
              <a:rPr lang="en-US" dirty="0" err="1">
                <a:latin typeface="Times New Roman" pitchFamily="18" charset="0"/>
                <a:cs typeface="Times New Roman" pitchFamily="18" charset="0"/>
              </a:rPr>
              <a:t>Dmax</a:t>
            </a:r>
            <a:r>
              <a:rPr lang="el-GR" dirty="0">
                <a:latin typeface="Times New Roman" pitchFamily="18" charset="0"/>
                <a:cs typeface="Times New Roman" pitchFamily="18" charset="0"/>
              </a:rPr>
              <a:t>-</a:t>
            </a:r>
            <a:r>
              <a:rPr lang="en-US" dirty="0" err="1">
                <a:latin typeface="Times New Roman" pitchFamily="18" charset="0"/>
                <a:cs typeface="Times New Roman" pitchFamily="18" charset="0"/>
              </a:rPr>
              <a:t>Davg</a:t>
            </a:r>
            <a:r>
              <a:rPr lang="el-GR" dirty="0">
                <a:latin typeface="Times New Roman" pitchFamily="18" charset="0"/>
                <a:cs typeface="Times New Roman" pitchFamily="18" charset="0"/>
              </a:rPr>
              <a:t>=2 </a:t>
            </a:r>
            <a:r>
              <a:rPr lang="en-US" dirty="0">
                <a:latin typeface="Times New Roman" pitchFamily="18" charset="0"/>
                <a:cs typeface="Times New Roman" pitchFamily="18" charset="0"/>
              </a:rPr>
              <a:t>x</a:t>
            </a:r>
            <a:r>
              <a:rPr lang="el-GR" dirty="0">
                <a:latin typeface="Times New Roman" pitchFamily="18" charset="0"/>
                <a:cs typeface="Times New Roman" pitchFamily="18" charset="0"/>
              </a:rPr>
              <a:t> 1,5%= 3%.</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i="1" dirty="0">
                <a:latin typeface="Times New Roman" pitchFamily="18" charset="0"/>
                <a:cs typeface="Times New Roman" pitchFamily="18" charset="0"/>
              </a:rPr>
              <a:t>Πλεονεκτήματα και Αδυναμίες της μεθόδου V</a:t>
            </a:r>
            <a:r>
              <a:rPr lang="en-US" sz="3600" b="1" i="1" dirty="0">
                <a:latin typeface="Times New Roman" pitchFamily="18" charset="0"/>
                <a:cs typeface="Times New Roman" pitchFamily="18" charset="0"/>
              </a:rPr>
              <a:t>a</a:t>
            </a:r>
            <a:r>
              <a:rPr lang="el-GR" sz="3600" b="1" i="1" dirty="0">
                <a:latin typeface="Times New Roman" pitchFamily="18" charset="0"/>
                <a:cs typeface="Times New Roman" pitchFamily="18" charset="0"/>
              </a:rPr>
              <a:t>R</a:t>
            </a:r>
            <a:br>
              <a:rPr lang="el-GR" dirty="0"/>
            </a:b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a:latin typeface="Times New Roman" pitchFamily="18" charset="0"/>
                <a:cs typeface="Times New Roman" pitchFamily="18" charset="0"/>
              </a:rPr>
              <a:t>Μπορεί να συνοψίσει σε έναν μόνο αριθμό την συνολική έκθεση μιας επιχείρησης ή ενός οργανισμού στον κίνδυνο αγοράς. </a:t>
            </a:r>
          </a:p>
          <a:p>
            <a:pPr algn="just"/>
            <a:r>
              <a:rPr lang="el-GR" dirty="0">
                <a:latin typeface="Times New Roman" pitchFamily="18" charset="0"/>
                <a:cs typeface="Times New Roman" pitchFamily="18" charset="0"/>
              </a:rPr>
              <a:t>Χαρακτηρίζεται από απλότητα και σαφήνεια και μπορεί να χρησιμοποιηθεί άμεσα. </a:t>
            </a:r>
          </a:p>
          <a:p>
            <a:pPr algn="just"/>
            <a:r>
              <a:rPr lang="el-GR" dirty="0">
                <a:latin typeface="Times New Roman" pitchFamily="18" charset="0"/>
                <a:cs typeface="Times New Roman" pitchFamily="18" charset="0"/>
              </a:rPr>
              <a:t>Οι τράπεζες μπορούν με αυτήν την μέθοδο να καθορίσουν όρια στους διαπραγματευτές συναλλάγματος και χρεογράφων σε όρους της </a:t>
            </a:r>
            <a:r>
              <a:rPr lang="el-GR" dirty="0" err="1">
                <a:latin typeface="Times New Roman" pitchFamily="18" charset="0"/>
                <a:cs typeface="Times New Roman" pitchFamily="18" charset="0"/>
              </a:rPr>
              <a:t>VaR</a:t>
            </a:r>
            <a:r>
              <a:rPr lang="el-GR" dirty="0">
                <a:latin typeface="Times New Roman" pitchFamily="18" charset="0"/>
                <a:cs typeface="Times New Roman" pitchFamily="18" charset="0"/>
              </a:rPr>
              <a:t>.</a:t>
            </a:r>
          </a:p>
          <a:p>
            <a:pPr algn="just"/>
            <a:r>
              <a:rPr lang="el-GR" dirty="0">
                <a:latin typeface="Times New Roman" pitchFamily="18" charset="0"/>
                <a:cs typeface="Times New Roman" pitchFamily="18" charset="0"/>
              </a:rPr>
              <a:t>Η σχέση κινδύνου-απόδοσης μελετάται πλέον κάτω από ένα άλλο εναλλακτικό μέτρο του κινδύνου συμβάλλοντας στην αποτελεσματική κατανομή των κεφαλαίων μεταξύ διαφορετικών κατηγοριών τίτλων.</a:t>
            </a:r>
          </a:p>
          <a:p>
            <a:pPr algn="just"/>
            <a:endParaRPr lang="el-GR"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a:latin typeface="Times New Roman" pitchFamily="18" charset="0"/>
                <a:cs typeface="Times New Roman" pitchFamily="18" charset="0"/>
              </a:rPr>
              <a:t>Υπάρχει περίπτωση να προσφέρει υποεκτιμημένα αποτελέσματα, εάν οι αποδόσεις ενός περιουσιακού στοιχείου ή ενός χαρτοφυλακίου ξαφνικά μεταβληθούν κατά μη προβλέψιμο τρόπο, λόγω μιας δοκιμής αλλαγής της υποκείμενης οικονομίας μιας χώρας. </a:t>
            </a:r>
          </a:p>
          <a:p>
            <a:pPr algn="just"/>
            <a:r>
              <a:rPr lang="el-GR" dirty="0">
                <a:latin typeface="Times New Roman" pitchFamily="18" charset="0"/>
                <a:cs typeface="Times New Roman" pitchFamily="18" charset="0"/>
              </a:rPr>
              <a:t>Υποθέτει όπως είδαμε σε κάποιες περιπτώσεις την κανονική κατανομή και στην περίπτωση μη εμφάνισης της μπορεί να δώσει λανθασμένες εκτιμήσεις.</a:t>
            </a:r>
          </a:p>
          <a:p>
            <a:pPr algn="just"/>
            <a:r>
              <a:rPr lang="el-GR" dirty="0">
                <a:latin typeface="Times New Roman" pitchFamily="18" charset="0"/>
                <a:cs typeface="Times New Roman" pitchFamily="18" charset="0"/>
              </a:rPr>
              <a:t>Οι ζημιές υπολογίζονται υποθέτοντας ότι τα περιουσιακά στοιχεία μπορούν να πωληθούν στις τρέχουσες αγοραίες τιμές, γεγονός που δεν ισχύει αν η επιχείρηση έχει στην κατοχή της μεγάλο βαθμό μη ρευστοποιήσιμων στοιχείων. Έτσι το V</a:t>
            </a:r>
            <a:r>
              <a:rPr lang="en-US" dirty="0">
                <a:latin typeface="Times New Roman" pitchFamily="18" charset="0"/>
                <a:cs typeface="Times New Roman" pitchFamily="18" charset="0"/>
              </a:rPr>
              <a:t>a</a:t>
            </a:r>
            <a:r>
              <a:rPr lang="el-GR" dirty="0">
                <a:latin typeface="Times New Roman" pitchFamily="18" charset="0"/>
                <a:cs typeface="Times New Roman" pitchFamily="18" charset="0"/>
              </a:rPr>
              <a:t>R μπορεί να υποεκτιμά τις πραγματικές ζημιές, αφού τα στοιχεία αυτά ίσως χρειαστεί να πωληθούν με έκπτωση. </a:t>
            </a:r>
            <a:endParaRPr lang="en-US" dirty="0">
              <a:latin typeface="Times New Roman" pitchFamily="18" charset="0"/>
              <a:cs typeface="Times New Roman" pitchFamily="18" charset="0"/>
            </a:endParaRPr>
          </a:p>
          <a:p>
            <a:pPr algn="just"/>
            <a:r>
              <a:rPr lang="el-GR" dirty="0">
                <a:latin typeface="Times New Roman" pitchFamily="18" charset="0"/>
                <a:cs typeface="Times New Roman" pitchFamily="18" charset="0"/>
              </a:rPr>
              <a:t>Παραδείγματα</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25000" lnSpcReduction="20000"/>
          </a:bodyPr>
          <a:lstStyle/>
          <a:p>
            <a:pPr algn="just"/>
            <a:r>
              <a:rPr lang="el-GR" sz="8800" dirty="0">
                <a:latin typeface="Times New Roman" pitchFamily="18" charset="0"/>
                <a:cs typeface="Times New Roman" pitchFamily="18" charset="0"/>
              </a:rPr>
              <a:t>Συμπερασματικά μπορούμε να πούμε ότι το ρυθμιστικό πλαίσιο θα πρέπει να </a:t>
            </a:r>
            <a:r>
              <a:rPr lang="el-GR" sz="8800" dirty="0" err="1">
                <a:latin typeface="Times New Roman" pitchFamily="18" charset="0"/>
                <a:cs typeface="Times New Roman" pitchFamily="18" charset="0"/>
              </a:rPr>
              <a:t>βρεί</a:t>
            </a:r>
            <a:r>
              <a:rPr lang="el-GR" sz="8800" dirty="0">
                <a:latin typeface="Times New Roman" pitchFamily="18" charset="0"/>
                <a:cs typeface="Times New Roman" pitchFamily="18" charset="0"/>
              </a:rPr>
              <a:t> την βέλτιστη ισορροπία μεταξύ της λεγόμενης απορρύθμισης (</a:t>
            </a:r>
            <a:r>
              <a:rPr lang="el-GR" sz="8800" dirty="0" err="1">
                <a:latin typeface="Times New Roman" pitchFamily="18" charset="0"/>
                <a:cs typeface="Times New Roman" pitchFamily="18" charset="0"/>
              </a:rPr>
              <a:t>deregulation</a:t>
            </a:r>
            <a:r>
              <a:rPr lang="el-GR" sz="8800" dirty="0">
                <a:latin typeface="Times New Roman" pitchFamily="18" charset="0"/>
                <a:cs typeface="Times New Roman" pitchFamily="18" charset="0"/>
              </a:rPr>
              <a:t>) και της </a:t>
            </a:r>
            <a:r>
              <a:rPr lang="el-GR" sz="8800" dirty="0" err="1">
                <a:latin typeface="Times New Roman" pitchFamily="18" charset="0"/>
                <a:cs typeface="Times New Roman" pitchFamily="18" charset="0"/>
              </a:rPr>
              <a:t>επαναρύθμισης</a:t>
            </a:r>
            <a:r>
              <a:rPr lang="el-GR" sz="8800" dirty="0">
                <a:latin typeface="Times New Roman" pitchFamily="18" charset="0"/>
                <a:cs typeface="Times New Roman" pitchFamily="18" charset="0"/>
              </a:rPr>
              <a:t> (</a:t>
            </a:r>
            <a:r>
              <a:rPr lang="el-GR" sz="8800" dirty="0" err="1">
                <a:latin typeface="Times New Roman" pitchFamily="18" charset="0"/>
                <a:cs typeface="Times New Roman" pitchFamily="18" charset="0"/>
              </a:rPr>
              <a:t>re</a:t>
            </a:r>
            <a:r>
              <a:rPr lang="el-GR" sz="8800" dirty="0">
                <a:latin typeface="Times New Roman" pitchFamily="18" charset="0"/>
                <a:cs typeface="Times New Roman" pitchFamily="18" charset="0"/>
              </a:rPr>
              <a:t>-</a:t>
            </a:r>
            <a:r>
              <a:rPr lang="el-GR" sz="8800" dirty="0" err="1">
                <a:latin typeface="Times New Roman" pitchFamily="18" charset="0"/>
                <a:cs typeface="Times New Roman" pitchFamily="18" charset="0"/>
              </a:rPr>
              <a:t>regulation</a:t>
            </a:r>
            <a:r>
              <a:rPr lang="el-GR" sz="8800" dirty="0">
                <a:latin typeface="Times New Roman" pitchFamily="18" charset="0"/>
                <a:cs typeface="Times New Roman" pitchFamily="18" charset="0"/>
              </a:rPr>
              <a:t>). Η πρώτη διαδικασία με την ελαχιστοποίηση των εμποδίων που μειώνουν την αποδοτικότητα των αγορών συμβάλλει στην ενδυνάμωση του ανταγωνισμού. Ενώ η δεύτερη διαδικασία συμβάλλει στον έλεγχο του </a:t>
            </a:r>
            <a:r>
              <a:rPr lang="el-GR" sz="8800" dirty="0" err="1">
                <a:latin typeface="Times New Roman" pitchFamily="18" charset="0"/>
                <a:cs typeface="Times New Roman" pitchFamily="18" charset="0"/>
              </a:rPr>
              <a:t>συστημικού</a:t>
            </a:r>
            <a:r>
              <a:rPr lang="el-GR" sz="8800" dirty="0">
                <a:latin typeface="Times New Roman" pitchFamily="18" charset="0"/>
                <a:cs typeface="Times New Roman" pitchFamily="18" charset="0"/>
              </a:rPr>
              <a:t> κινδύνου με την αποφυγή πρακτικών εκ μέρους των συμμετεχόντων που μπορεί να βάλουν σε κίνδυνο το χρηματοπιστωτικό σύστημα.</a:t>
            </a:r>
          </a:p>
          <a:p>
            <a:pPr algn="just"/>
            <a:r>
              <a:rPr lang="el-GR" sz="8800" dirty="0">
                <a:latin typeface="Times New Roman" pitchFamily="18" charset="0"/>
                <a:cs typeface="Times New Roman" pitchFamily="18" charset="0"/>
              </a:rPr>
              <a:t>Στο τραπεζικό επίπεδο η Κεντρική Τράπεζα διαδραματίζει πρωταγωνιστικό ρόλο και είναι αυτή που εποπτεύει τις εμπορικές και επενδυτικές τράπεζες. Ενώ σε επίπεδο κεφαλαιαγοράς η Επιτροπή Κεφαλαιαγοράς είναι αυτή που συμβάλλει στην ορθή λειτουργία της κεφαλαιαγοράς. Αποφασίζει για την εισαγωγή και την έξοδο των εταιριών από τη χρηματιστηριακή αγορά και εποπτεύει τις συναλλαγές και την κεφαλαιακή επάρκεια των συμμετεχόντων στο χρηματιστήριο εταιριών.</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3F54C1-2999-4393-BDB1-751418C64F5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51ED49BA-85BB-4E95-BC68-BF6C17AACAD7}"/>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3216272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a:latin typeface="Times New Roman" pitchFamily="18" charset="0"/>
                <a:cs typeface="Times New Roman" pitchFamily="18" charset="0"/>
              </a:rPr>
              <a:t>6.2 Λόγοι υπέρ και κατά της τραπεζικής εποπτείας</a:t>
            </a:r>
            <a:br>
              <a:rPr lang="el-GR" b="1" i="1" dirty="0"/>
            </a:b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a:latin typeface="Times New Roman" pitchFamily="18" charset="0"/>
                <a:cs typeface="Times New Roman" pitchFamily="18" charset="0"/>
              </a:rPr>
              <a:t>Η θέσπιση ενός ρυθμιστικού πλαισίου αποσκοπεί κατά κύριο λόγο στην εξάλειψη ανορθόδοξων πρακτικών από τη διοίκηση των χρηματοπιστωτικών οργανισμών με απρόβλεπτες αρνητικές συνέπειες για τις οικονομικές μονάδες αλλά και ολόκληρη την παγκόσμια οικονομία πολλές φορές. </a:t>
            </a:r>
          </a:p>
          <a:p>
            <a:pPr algn="just"/>
            <a:r>
              <a:rPr lang="el-GR" dirty="0">
                <a:latin typeface="Times New Roman" pitchFamily="18" charset="0"/>
                <a:cs typeface="Times New Roman" pitchFamily="18" charset="0"/>
              </a:rPr>
              <a:t>Πιο ευάλωτος εμφανίζεται ο καταθέτης αποταμιευτής που δεν έχει εξειδικευμένες πληροφορίες για την εκτίμηση των κινδύνων  που αντιμετωπίζει.</a:t>
            </a:r>
          </a:p>
          <a:p>
            <a:pPr algn="just"/>
            <a:r>
              <a:rPr lang="el-GR" dirty="0">
                <a:latin typeface="Times New Roman" pitchFamily="18" charset="0"/>
                <a:cs typeface="Times New Roman" pitchFamily="18" charset="0"/>
              </a:rPr>
              <a:t>Η ύπαρξη και η λειτουργία ενός μηχανισμού τραπεζικής εποπτείας έχει ορισμένους βασικούς στόχους.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0"/>
            <a:ext cx="8229600" cy="4853136"/>
          </a:xfrm>
        </p:spPr>
        <p:txBody>
          <a:bodyPr>
            <a:normAutofit fontScale="77500" lnSpcReduction="20000"/>
          </a:bodyPr>
          <a:lstStyle/>
          <a:p>
            <a:pPr marL="514350" indent="-514350" algn="just">
              <a:buFont typeface="+mj-lt"/>
              <a:buAutoNum type="arabicPeriod"/>
            </a:pPr>
            <a:r>
              <a:rPr lang="el-GR" dirty="0">
                <a:latin typeface="Times New Roman" pitchFamily="18" charset="0"/>
                <a:cs typeface="Times New Roman" pitchFamily="18" charset="0"/>
              </a:rPr>
              <a:t>Η σταθερότητα και η αποτελεσματικότητα του χρηματοπιστωτικού συστήματος, με υγιή τραπεζική κεφαλαιακή βάση. Η επίτευξη αυτού του στόχου πετυχαίνετε με τον έλεγχο της φερεγγυότητας, ρευστότητας, και συγκέντρωσης κινδύνων για τα χρηματοπιστωτικά ιδρύματα.</a:t>
            </a:r>
          </a:p>
          <a:p>
            <a:pPr marL="514350" indent="-514350" algn="just">
              <a:buFont typeface="+mj-lt"/>
              <a:buAutoNum type="arabicPeriod"/>
            </a:pPr>
            <a:r>
              <a:rPr lang="el-GR" dirty="0">
                <a:latin typeface="Times New Roman" pitchFamily="18" charset="0"/>
                <a:cs typeface="Times New Roman" pitchFamily="18" charset="0"/>
              </a:rPr>
              <a:t>Η διαφάνεια των διαδικασιών και των όρων συναλλαγών. </a:t>
            </a:r>
          </a:p>
          <a:p>
            <a:pPr algn="just"/>
            <a:r>
              <a:rPr lang="el-GR" dirty="0">
                <a:latin typeface="Times New Roman" pitchFamily="18" charset="0"/>
                <a:cs typeface="Times New Roman" pitchFamily="18" charset="0"/>
              </a:rPr>
              <a:t>Η τραπεζική εποπτεία και ρύθμιση εφαρμόζεται τόσο σε μακροοικονομικό όσο και σε μικροοικονομικό επίπεδο. </a:t>
            </a:r>
          </a:p>
          <a:p>
            <a:pPr algn="just"/>
            <a:r>
              <a:rPr lang="el-GR" dirty="0">
                <a:latin typeface="Times New Roman" pitchFamily="18" charset="0"/>
                <a:cs typeface="Times New Roman" pitchFamily="18" charset="0"/>
              </a:rPr>
              <a:t>Ο ρόλος των κεντρικών τραπεζών σε μακροοικονομικό επίπεδο είναι να παρέχουν ρευστότητα σε περιόδους όπου η διατραπεζική αγορά παύει να λειτουργεί αποτελεσματικά όπως έγινε στην κρίση του 2007-2009 στις ΗΠΑ.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r>
              <a:rPr lang="el-GR" dirty="0">
                <a:latin typeface="Times New Roman" pitchFamily="18" charset="0"/>
                <a:cs typeface="Times New Roman" pitchFamily="18" charset="0"/>
              </a:rPr>
              <a:t>Σε μικροοικονομικό επίπεδο ο έλεγχος αποβλέπει σε κανόνες και ρυθμίσεις που αφορούν μεμονωμένα τραπεζικά ιδρύματα σχετικά με μια σειρά ζητημάτων. </a:t>
            </a:r>
          </a:p>
          <a:p>
            <a:pPr algn="just"/>
            <a:r>
              <a:rPr lang="el-GR" dirty="0">
                <a:latin typeface="Times New Roman" pitchFamily="18" charset="0"/>
                <a:cs typeface="Times New Roman" pitchFamily="18" charset="0"/>
              </a:rPr>
              <a:t>Επάρκεια κεφαλαίων κάθε τράπεζας-η Επιτροπή της Βασιλείας ορίζει το ελάχιστο ύψος ιδίων κεφαλαίων ως ποσοστό του ενεργητικού των τραπεζών.</a:t>
            </a:r>
          </a:p>
          <a:p>
            <a:pPr algn="just"/>
            <a:r>
              <a:rPr lang="el-GR" dirty="0">
                <a:latin typeface="Times New Roman" pitchFamily="18" charset="0"/>
                <a:cs typeface="Times New Roman" pitchFamily="18" charset="0"/>
              </a:rPr>
              <a:t>Οι δείκτες ρευστότητας και κερδοφορίας </a:t>
            </a:r>
          </a:p>
          <a:p>
            <a:pPr algn="just"/>
            <a:r>
              <a:rPr lang="el-GR" dirty="0">
                <a:latin typeface="Times New Roman" pitchFamily="18" charset="0"/>
                <a:cs typeface="Times New Roman" pitchFamily="18" charset="0"/>
              </a:rPr>
              <a:t>Οι πελάτες της τράπεζας θα πρέπει να κατατάσσονται με βάση  το πιστωτικό τους κίνδυνο.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0"/>
            <a:ext cx="8229600" cy="5141168"/>
          </a:xfrm>
        </p:spPr>
        <p:txBody>
          <a:bodyPr>
            <a:normAutofit fontScale="55000" lnSpcReduction="20000"/>
          </a:bodyPr>
          <a:lstStyle/>
          <a:p>
            <a:pPr algn="just"/>
            <a:r>
              <a:rPr lang="el-GR" sz="3800" dirty="0">
                <a:latin typeface="Times New Roman" pitchFamily="18" charset="0"/>
                <a:cs typeface="Times New Roman" pitchFamily="18" charset="0"/>
              </a:rPr>
              <a:t>Η εποπτεία των τραπεζών συνδέεται με το επιχείρημα της «αποτυχίας των αγορών» που στηρίζεται σε τρείς άξονες κατά τους </a:t>
            </a:r>
            <a:r>
              <a:rPr lang="en-US" sz="3800" dirty="0">
                <a:latin typeface="Times New Roman" pitchFamily="18" charset="0"/>
                <a:cs typeface="Times New Roman" pitchFamily="18" charset="0"/>
              </a:rPr>
              <a:t>Beck et al</a:t>
            </a:r>
            <a:r>
              <a:rPr lang="el-GR" sz="3800" dirty="0">
                <a:latin typeface="Times New Roman" pitchFamily="18" charset="0"/>
                <a:cs typeface="Times New Roman" pitchFamily="18" charset="0"/>
              </a:rPr>
              <a:t>., (2003). Πρώτον, την παρουσία μονοπωλιακής ή </a:t>
            </a:r>
            <a:r>
              <a:rPr lang="el-GR" sz="3800" dirty="0" err="1">
                <a:latin typeface="Times New Roman" pitchFamily="18" charset="0"/>
                <a:cs typeface="Times New Roman" pitchFamily="18" charset="0"/>
              </a:rPr>
              <a:t>ολιγοπωλιακής</a:t>
            </a:r>
            <a:r>
              <a:rPr lang="el-GR" sz="3800" dirty="0">
                <a:latin typeface="Times New Roman" pitchFamily="18" charset="0"/>
                <a:cs typeface="Times New Roman" pitchFamily="18" charset="0"/>
              </a:rPr>
              <a:t> δομής, δεύτερον τη σημασία των εξωτερικών οικονομιών και τρίτον την ασυμμετρία πληροφόρησης μεταξύ αγοραστών και πωλητών.</a:t>
            </a:r>
          </a:p>
          <a:p>
            <a:pPr algn="just"/>
            <a:r>
              <a:rPr lang="el-GR" sz="3800" dirty="0">
                <a:latin typeface="Times New Roman" pitchFamily="18" charset="0"/>
                <a:cs typeface="Times New Roman" pitchFamily="18" charset="0"/>
              </a:rPr>
              <a:t>Λόγοι για τους οποίους ο τραπεζικός κλάδος είναι αυτός που έχει την μεγαλύτερη εποπτεία έναντι όλων των άλλων κλάδων.</a:t>
            </a:r>
          </a:p>
          <a:p>
            <a:pPr marL="514350" indent="-514350" algn="just">
              <a:buFont typeface="+mj-lt"/>
              <a:buAutoNum type="arabicPeriod"/>
            </a:pPr>
            <a:r>
              <a:rPr lang="el-GR" sz="3800" dirty="0">
                <a:latin typeface="Times New Roman" pitchFamily="18" charset="0"/>
                <a:cs typeface="Times New Roman" pitchFamily="18" charset="0"/>
              </a:rPr>
              <a:t>Ο εποπτικός έλεγχος θεωρείται ως παράγοντας εξασφάλισης της εμπιστοσύνης του κοινού στη διαχείριση του χαρτοφυλακίου, δανείων και τίτλων.</a:t>
            </a:r>
          </a:p>
          <a:p>
            <a:pPr marL="514350" indent="-514350" algn="just">
              <a:buFont typeface="+mj-lt"/>
              <a:buAutoNum type="arabicPeriod"/>
            </a:pPr>
            <a:r>
              <a:rPr lang="el-GR" sz="3800" dirty="0">
                <a:latin typeface="Times New Roman" pitchFamily="18" charset="0"/>
                <a:cs typeface="Times New Roman" pitchFamily="18" charset="0"/>
              </a:rPr>
              <a:t>Τα προβλήματα που ανακύπτουν λόγω της ασύμμετρης πληροφόρησης δηλαδή τα ζητήματα της κακής επιλογής και του ηθικού κινδύνου μπορούν να είναι ιδιαίτερα σοβαρά σε ένα τραπεζικό κλάδο χωρίς έλεγχο.</a:t>
            </a:r>
          </a:p>
          <a:p>
            <a:pPr marL="514350" indent="-514350" algn="just">
              <a:buFont typeface="+mj-lt"/>
              <a:buAutoNum type="arabicPeriod"/>
            </a:pPr>
            <a:r>
              <a:rPr lang="el-GR" sz="3800" dirty="0">
                <a:latin typeface="Times New Roman" pitchFamily="18" charset="0"/>
                <a:cs typeface="Times New Roman" pitchFamily="18" charset="0"/>
              </a:rPr>
              <a:t>Ένα ρυθμιστικό πλαίσιο για την αποφυγή των </a:t>
            </a:r>
            <a:r>
              <a:rPr lang="el-GR" sz="3800" dirty="0" err="1">
                <a:latin typeface="Times New Roman" pitchFamily="18" charset="0"/>
                <a:cs typeface="Times New Roman" pitchFamily="18" charset="0"/>
              </a:rPr>
              <a:t>συστημικών</a:t>
            </a:r>
            <a:r>
              <a:rPr lang="el-GR" sz="3800" dirty="0">
                <a:latin typeface="Times New Roman" pitchFamily="18" charset="0"/>
                <a:cs typeface="Times New Roman" pitchFamily="18" charset="0"/>
              </a:rPr>
              <a:t> απειλών είναι απαραίτητο, εφόσον, το κοινωνικό κόστος από την κατάρρευση μιας τράπεζας υπερβαίνει το ιδιωτικό κόστος διάσωσης (Τριαντόπουλος, 2008).</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buNone/>
            </a:pPr>
            <a:r>
              <a:rPr lang="el-GR" dirty="0">
                <a:latin typeface="Times New Roman" pitchFamily="18" charset="0"/>
                <a:cs typeface="Times New Roman" pitchFamily="18" charset="0"/>
              </a:rPr>
              <a:t>Λόγοι κατά της τραπεζικής εποπτείας.</a:t>
            </a:r>
          </a:p>
          <a:p>
            <a:pPr marL="514350" indent="-514350" algn="just">
              <a:buFont typeface="+mj-lt"/>
              <a:buAutoNum type="arabicPeriod"/>
            </a:pPr>
            <a:r>
              <a:rPr lang="el-GR" dirty="0">
                <a:latin typeface="Times New Roman" pitchFamily="18" charset="0"/>
                <a:cs typeface="Times New Roman" pitchFamily="18" charset="0"/>
              </a:rPr>
              <a:t>Πολλές τράπεζες αναλαμβάνουν κινδύνους γνωρίζοντας ότι οι εποπτικές αρχές δεν θα τις αφήσουν να πτωχεύσουν (το γνωστό </a:t>
            </a:r>
            <a:r>
              <a:rPr lang="en-US" dirty="0">
                <a:latin typeface="Times New Roman" pitchFamily="18" charset="0"/>
                <a:cs typeface="Times New Roman" pitchFamily="18" charset="0"/>
              </a:rPr>
              <a:t>too big to fail</a:t>
            </a:r>
            <a:r>
              <a:rPr lang="el-GR" dirty="0">
                <a:latin typeface="Times New Roman" pitchFamily="18" charset="0"/>
                <a:cs typeface="Times New Roman" pitchFamily="18" charset="0"/>
              </a:rPr>
              <a:t>).</a:t>
            </a:r>
          </a:p>
          <a:p>
            <a:pPr marL="514350" indent="-514350" algn="just">
              <a:buFont typeface="+mj-lt"/>
              <a:buAutoNum type="arabicPeriod"/>
            </a:pPr>
            <a:r>
              <a:rPr lang="el-GR" dirty="0">
                <a:latin typeface="Times New Roman" pitchFamily="18" charset="0"/>
                <a:cs typeface="Times New Roman" pitchFamily="18" charset="0"/>
              </a:rPr>
              <a:t>Συνήθως αυτοί που βρίσκονται στις εποπτικές αρχές στο επόμενο βήμα τις καριέρας τους βρίσκονται σε τράπεζες και για αυτό από πριν δείχνουν μια ευελιξία σχετικά με τους νόμους που θεσπίζουν πολλές φορές προς όφελος των τραπεζών. </a:t>
            </a:r>
          </a:p>
          <a:p>
            <a:pPr marL="514350" indent="-514350" algn="just">
              <a:buFont typeface="+mj-lt"/>
              <a:buAutoNum type="arabicPeriod"/>
            </a:pPr>
            <a:r>
              <a:rPr lang="el-GR" dirty="0">
                <a:latin typeface="Times New Roman" pitchFamily="18" charset="0"/>
                <a:cs typeface="Times New Roman" pitchFamily="18" charset="0"/>
              </a:rPr>
              <a:t>Οι τράπεζες παρουσιάζουν κινητικότητα δραστηριοτήτων όταν υπάρχει ανομοιομορφία μεταξύ εθνικών νομοθεσιών ώστε να πετύχουν την χαμηλότερη ρύθμιση προς όφελος της υψηλότερης πιθανής απόδοσης.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latin typeface="Times New Roman" pitchFamily="18" charset="0"/>
                <a:cs typeface="Times New Roman" pitchFamily="18" charset="0"/>
              </a:rPr>
              <a:t>6.3 Διεθνοποίηση του ρυθμιστικού πλαισίου</a:t>
            </a:r>
          </a:p>
        </p:txBody>
      </p:sp>
      <p:sp>
        <p:nvSpPr>
          <p:cNvPr id="3" name="2 - Θέση περιεχομένου"/>
          <p:cNvSpPr>
            <a:spLocks noGrp="1"/>
          </p:cNvSpPr>
          <p:nvPr>
            <p:ph idx="1"/>
          </p:nvPr>
        </p:nvSpPr>
        <p:spPr>
          <a:xfrm>
            <a:off x="457200" y="1600200"/>
            <a:ext cx="8229600" cy="5069160"/>
          </a:xfrm>
        </p:spPr>
        <p:txBody>
          <a:bodyPr>
            <a:normAutofit fontScale="70000" lnSpcReduction="20000"/>
          </a:bodyPr>
          <a:lstStyle/>
          <a:p>
            <a:pPr algn="just"/>
            <a:r>
              <a:rPr lang="el-GR" dirty="0">
                <a:latin typeface="Times New Roman" pitchFamily="18" charset="0"/>
                <a:cs typeface="Times New Roman" pitchFamily="18" charset="0"/>
              </a:rPr>
              <a:t>Η αποτελεσματική επίβλεψη της διεθνούς τραπεζικής δραστηριότητας καθίσταται ιδιαίτερα δύσκολη και μπορεί να αυξήσει το </a:t>
            </a:r>
            <a:r>
              <a:rPr lang="el-GR" dirty="0" err="1">
                <a:latin typeface="Times New Roman" pitchFamily="18" charset="0"/>
                <a:cs typeface="Times New Roman" pitchFamily="18" charset="0"/>
              </a:rPr>
              <a:t>συστημικό</a:t>
            </a:r>
            <a:r>
              <a:rPr lang="el-GR" dirty="0">
                <a:latin typeface="Times New Roman" pitchFamily="18" charset="0"/>
                <a:cs typeface="Times New Roman" pitchFamily="18" charset="0"/>
              </a:rPr>
              <a:t> κίνδυνο, με τον οποίο οι απώλειες σε μια τραπεζική ομάδα μπορούν να έχουν επιπτώσεις σε ολόκληρο το οικονομικό σύστημα. </a:t>
            </a:r>
          </a:p>
          <a:p>
            <a:pPr algn="just"/>
            <a:r>
              <a:rPr lang="el-GR" dirty="0">
                <a:latin typeface="Times New Roman" pitchFamily="18" charset="0"/>
                <a:cs typeface="Times New Roman" pitchFamily="18" charset="0"/>
              </a:rPr>
              <a:t>Το πρώτο βήμα στην επίτευξη της αποτελεσματικής διεθνούς επίβλεψης είναι για μια διεθνή αρχή να διευκολυνθεί ο αποτελεσματικός συντονισμός των εθνικών εποπτικών οργάνων και να </a:t>
            </a:r>
            <a:r>
              <a:rPr lang="el-GR" dirty="0" err="1">
                <a:latin typeface="Times New Roman" pitchFamily="18" charset="0"/>
                <a:cs typeface="Times New Roman" pitchFamily="18" charset="0"/>
              </a:rPr>
              <a:t>υοθετηθούν</a:t>
            </a:r>
            <a:r>
              <a:rPr lang="el-GR" dirty="0">
                <a:latin typeface="Times New Roman" pitchFamily="18" charset="0"/>
                <a:cs typeface="Times New Roman" pitchFamily="18" charset="0"/>
              </a:rPr>
              <a:t> οι κανόνες της ορθής πρακτικής για τη επίβλεψη των διεθνών τραπεζικών δραστηριοτήτων (</a:t>
            </a:r>
            <a:r>
              <a:rPr lang="en-US" dirty="0">
                <a:latin typeface="Times New Roman" pitchFamily="18" charset="0"/>
                <a:cs typeface="Times New Roman" pitchFamily="18" charset="0"/>
              </a:rPr>
              <a:t>Alexander</a:t>
            </a:r>
            <a:r>
              <a:rPr lang="el-GR" dirty="0">
                <a:latin typeface="Times New Roman" pitchFamily="18" charset="0"/>
                <a:cs typeface="Times New Roman" pitchFamily="18" charset="0"/>
              </a:rPr>
              <a:t>, 2000).</a:t>
            </a:r>
          </a:p>
          <a:p>
            <a:pPr algn="just"/>
            <a:r>
              <a:rPr lang="el-GR" dirty="0">
                <a:latin typeface="Times New Roman" pitchFamily="18" charset="0"/>
                <a:cs typeface="Times New Roman" pitchFamily="18" charset="0"/>
              </a:rPr>
              <a:t>Σήμερα, το ρόλο του επόπτη παίζουν οι κεντρικές τράπεζες των χωρών. </a:t>
            </a:r>
          </a:p>
          <a:p>
            <a:pPr algn="just"/>
            <a:r>
              <a:rPr lang="el-GR" dirty="0">
                <a:latin typeface="Times New Roman" pitchFamily="18" charset="0"/>
                <a:cs typeface="Times New Roman" pitchFamily="18" charset="0"/>
              </a:rPr>
              <a:t>Αυτές χρησιμοποιούν το πλαίσιο της Βασιλείας για να εξασφαλίσουν ένα κοινό και αξιόπιστο πλαίσιο αξιολόγησης-ελέγχου των τραπεζών.</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TotalTime>
  <Words>2677</Words>
  <Application>Microsoft Office PowerPoint</Application>
  <PresentationFormat>Προβολή στην οθόνη (4:3)</PresentationFormat>
  <Paragraphs>129</Paragraphs>
  <Slides>30</Slides>
  <Notes>0</Notes>
  <HiddenSlides>0</HiddenSlides>
  <MMClips>0</MMClips>
  <ScaleCrop>false</ScaleCrop>
  <HeadingPairs>
    <vt:vector size="8" baseType="variant">
      <vt:variant>
        <vt:lpstr>Γραμματοσειρές που χρησιμοποιούνται</vt:lpstr>
      </vt:variant>
      <vt:variant>
        <vt:i4>3</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30</vt:i4>
      </vt:variant>
    </vt:vector>
  </HeadingPairs>
  <TitlesOfParts>
    <vt:vector size="35" baseType="lpstr">
      <vt:lpstr>Arial</vt:lpstr>
      <vt:lpstr>Calibri</vt:lpstr>
      <vt:lpstr>Times New Roman</vt:lpstr>
      <vt:lpstr>Θέμα του Office</vt:lpstr>
      <vt:lpstr>Equation</vt:lpstr>
      <vt:lpstr>ΤΡΑΠΕΖΙΚΗ ΕΠΟΠΤΕΙΑ ΚΑΙ ΡΥΘΜΙΣΤΙΚΟ ΠΛΑΙΣΙΟ ΤΩΝ ΧΡΗΜΑΤΟΟΙΚΟΝΟΜΙΚΩΝ ΑΓΟΡΩΝ </vt:lpstr>
      <vt:lpstr>6.1 Η σημασία ενός θεσμικού-ρυθμιστικού πλαισίου  </vt:lpstr>
      <vt:lpstr>Παρουσίαση του PowerPoint</vt:lpstr>
      <vt:lpstr>6.2 Λόγοι υπέρ και κατά της τραπεζικής εποπτείας </vt:lpstr>
      <vt:lpstr>Παρουσίαση του PowerPoint</vt:lpstr>
      <vt:lpstr>Παρουσίαση του PowerPoint</vt:lpstr>
      <vt:lpstr>Παρουσίαση του PowerPoint</vt:lpstr>
      <vt:lpstr>Παρουσίαση του PowerPoint</vt:lpstr>
      <vt:lpstr>6.3 Διεθνοποίηση του ρυθμιστικού πλαισίου</vt:lpstr>
      <vt:lpstr>Παρουσίαση του PowerPoint</vt:lpstr>
      <vt:lpstr>6.4 Ρυθμιστικό πλαίσιο των πιστωτικών ιδρυμάτων: Η Επιτροπή της Βασιλείας </vt:lpstr>
      <vt:lpstr>Βασιλεία Ι</vt:lpstr>
      <vt:lpstr>Παρουσίαση του PowerPoint</vt:lpstr>
      <vt:lpstr>Βασιλεία ΙΙ</vt:lpstr>
      <vt:lpstr>Παρουσίαση του PowerPoint</vt:lpstr>
      <vt:lpstr>Βασιλεία ΙΙΙ </vt:lpstr>
      <vt:lpstr>Παρουσίαση του PowerPoint</vt:lpstr>
      <vt:lpstr>Παρουσίαση του PowerPoint</vt:lpstr>
      <vt:lpstr>Παρουσίαση του PowerPoint</vt:lpstr>
      <vt:lpstr>Αξία σε κίνδυνο (Value at Risk VaR)</vt:lpstr>
      <vt:lpstr>Παρουσίαση του PowerPoint</vt:lpstr>
      <vt:lpstr>Παρουσίαση του PowerPoint</vt:lpstr>
      <vt:lpstr>Η προσέγγιση της διακύμανσης-συνδιακύμανσης</vt:lpstr>
      <vt:lpstr>Παρουσίαση του PowerPoint</vt:lpstr>
      <vt:lpstr>Παρουσίαση του PowerPoint</vt:lpstr>
      <vt:lpstr>Παρουσίαση του PowerPoint</vt:lpstr>
      <vt:lpstr>Παρουσίαση του PowerPoint</vt:lpstr>
      <vt:lpstr>Πλεονεκτήματα και Αδυναμίες της μεθόδου VaR </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ΤΡΑΠΕΖΙΚΗ ΕΠΟΠΤΕΙΑ ΚΑΙ ΡΥΘΜΙΣΤΙΚΟ ΠΛΑΙΣΙΟ ΤΩΝ ΧΡΗΜΑΤΟΟΙΚΟΝΟΜΙΚΩΝ ΑΓΟΡΩΝ </dc:title>
  <dc:creator>hp</dc:creator>
  <cp:lastModifiedBy>Τσαγκανός Αθανάσιος</cp:lastModifiedBy>
  <cp:revision>32</cp:revision>
  <dcterms:created xsi:type="dcterms:W3CDTF">2014-10-09T16:09:19Z</dcterms:created>
  <dcterms:modified xsi:type="dcterms:W3CDTF">2021-05-09T09:04:50Z</dcterms:modified>
</cp:coreProperties>
</file>