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12192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154" d="100"/>
          <a:sy n="154" d="100"/>
        </p:scale>
        <p:origin x="58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1A3C42-89A7-4B55-83CD-8B803918AC2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E1E361-F182-46AE-8CBD-2AFDE56D53B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Μείωση των δεδομένων (data reduction)</a:t>
          </a:r>
        </a:p>
      </dgm:t>
    </dgm:pt>
    <dgm:pt modelId="{38CC5F94-7D2A-4192-88F9-C78A684970D8}" type="parTrans" cxnId="{1B9968A1-7098-4B92-BFAD-68C6718378D5}">
      <dgm:prSet/>
      <dgm:spPr/>
      <dgm:t>
        <a:bodyPr/>
        <a:lstStyle/>
        <a:p>
          <a:endParaRPr lang="en-US"/>
        </a:p>
      </dgm:t>
    </dgm:pt>
    <dgm:pt modelId="{77EBA72B-AF29-404F-929B-494F38A96E06}" type="sibTrans" cxnId="{1B9968A1-7098-4B92-BFAD-68C6718378D5}">
      <dgm:prSet/>
      <dgm:spPr/>
      <dgm:t>
        <a:bodyPr/>
        <a:lstStyle/>
        <a:p>
          <a:endParaRPr lang="en-US"/>
        </a:p>
      </dgm:t>
    </dgm:pt>
    <dgm:pt modelId="{B05EC1B3-E3BF-4644-B168-23EEF7F3A3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Μετατροπή των δεδομένων (data transformation)</a:t>
          </a:r>
        </a:p>
      </dgm:t>
    </dgm:pt>
    <dgm:pt modelId="{E84A9C57-1244-4218-B10C-1F12A360A4D5}" type="parTrans" cxnId="{10978766-61C1-4E1B-B804-ABC9639138C1}">
      <dgm:prSet/>
      <dgm:spPr/>
      <dgm:t>
        <a:bodyPr/>
        <a:lstStyle/>
        <a:p>
          <a:endParaRPr lang="en-US"/>
        </a:p>
      </dgm:t>
    </dgm:pt>
    <dgm:pt modelId="{F8931D21-CAF0-4F40-ACBD-0C6553B3E320}" type="sibTrans" cxnId="{10978766-61C1-4E1B-B804-ABC9639138C1}">
      <dgm:prSet/>
      <dgm:spPr/>
      <dgm:t>
        <a:bodyPr/>
        <a:lstStyle/>
        <a:p>
          <a:endParaRPr lang="en-US"/>
        </a:p>
      </dgm:t>
    </dgm:pt>
    <dgm:pt modelId="{FD5ED015-9C60-483B-8E44-5580263413E4}" type="pres">
      <dgm:prSet presAssocID="{FB1A3C42-89A7-4B55-83CD-8B803918AC2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F84852-A360-45BA-ACCB-D19DDBACC3D0}" type="pres">
      <dgm:prSet presAssocID="{6AE1E361-F182-46AE-8CBD-2AFDE56D53BA}" presName="root" presStyleCnt="0"/>
      <dgm:spPr/>
    </dgm:pt>
    <dgm:pt modelId="{388ABD88-8287-4AF3-9E2E-8A82863FA967}" type="pres">
      <dgm:prSet presAssocID="{6AE1E361-F182-46AE-8CBD-2AFDE56D53BA}" presName="rootComposite" presStyleCnt="0"/>
      <dgm:spPr/>
    </dgm:pt>
    <dgm:pt modelId="{B46A74E5-FCBB-467E-80E4-731C2693B755}" type="pres">
      <dgm:prSet presAssocID="{6AE1E361-F182-46AE-8CBD-2AFDE56D53BA}" presName="rootText" presStyleLbl="node1" presStyleIdx="0" presStyleCnt="2"/>
      <dgm:spPr/>
    </dgm:pt>
    <dgm:pt modelId="{30611FD5-140B-45A2-A3D8-DB7C39EF89E6}" type="pres">
      <dgm:prSet presAssocID="{6AE1E361-F182-46AE-8CBD-2AFDE56D53BA}" presName="rootConnector" presStyleLbl="node1" presStyleIdx="0" presStyleCnt="2"/>
      <dgm:spPr/>
    </dgm:pt>
    <dgm:pt modelId="{EEB3C5D9-12A6-4667-BBBE-41148B9C23F3}" type="pres">
      <dgm:prSet presAssocID="{6AE1E361-F182-46AE-8CBD-2AFDE56D53BA}" presName="childShape" presStyleCnt="0"/>
      <dgm:spPr/>
    </dgm:pt>
    <dgm:pt modelId="{742CB309-71C1-43DD-9966-60661E48D91A}" type="pres">
      <dgm:prSet presAssocID="{B05EC1B3-E3BF-4644-B168-23EEF7F3A348}" presName="root" presStyleCnt="0"/>
      <dgm:spPr/>
    </dgm:pt>
    <dgm:pt modelId="{27689342-2898-4087-BAB9-D66C5A534BEE}" type="pres">
      <dgm:prSet presAssocID="{B05EC1B3-E3BF-4644-B168-23EEF7F3A348}" presName="rootComposite" presStyleCnt="0"/>
      <dgm:spPr/>
    </dgm:pt>
    <dgm:pt modelId="{81EA8122-72CA-4470-A121-C600521ECE43}" type="pres">
      <dgm:prSet presAssocID="{B05EC1B3-E3BF-4644-B168-23EEF7F3A348}" presName="rootText" presStyleLbl="node1" presStyleIdx="1" presStyleCnt="2"/>
      <dgm:spPr/>
    </dgm:pt>
    <dgm:pt modelId="{FF176F97-F31F-43EF-823B-50C412272DD9}" type="pres">
      <dgm:prSet presAssocID="{B05EC1B3-E3BF-4644-B168-23EEF7F3A348}" presName="rootConnector" presStyleLbl="node1" presStyleIdx="1" presStyleCnt="2"/>
      <dgm:spPr/>
    </dgm:pt>
    <dgm:pt modelId="{2830B4FD-CF14-4B53-AA99-15EC4313B0ED}" type="pres">
      <dgm:prSet presAssocID="{B05EC1B3-E3BF-4644-B168-23EEF7F3A348}" presName="childShape" presStyleCnt="0"/>
      <dgm:spPr/>
    </dgm:pt>
  </dgm:ptLst>
  <dgm:cxnLst>
    <dgm:cxn modelId="{D5C3A200-22CF-4428-A731-2635F6A73310}" type="presOf" srcId="{B05EC1B3-E3BF-4644-B168-23EEF7F3A348}" destId="{81EA8122-72CA-4470-A121-C600521ECE43}" srcOrd="0" destOrd="0" presId="urn:microsoft.com/office/officeart/2005/8/layout/hierarchy3"/>
    <dgm:cxn modelId="{68CFC611-1C3E-4084-A394-26E38C528137}" type="presOf" srcId="{B05EC1B3-E3BF-4644-B168-23EEF7F3A348}" destId="{FF176F97-F31F-43EF-823B-50C412272DD9}" srcOrd="1" destOrd="0" presId="urn:microsoft.com/office/officeart/2005/8/layout/hierarchy3"/>
    <dgm:cxn modelId="{10978766-61C1-4E1B-B804-ABC9639138C1}" srcId="{FB1A3C42-89A7-4B55-83CD-8B803918AC2A}" destId="{B05EC1B3-E3BF-4644-B168-23EEF7F3A348}" srcOrd="1" destOrd="0" parTransId="{E84A9C57-1244-4218-B10C-1F12A360A4D5}" sibTransId="{F8931D21-CAF0-4F40-ACBD-0C6553B3E320}"/>
    <dgm:cxn modelId="{C092EF47-CD21-413B-B46D-7F8FAF7737CA}" type="presOf" srcId="{6AE1E361-F182-46AE-8CBD-2AFDE56D53BA}" destId="{30611FD5-140B-45A2-A3D8-DB7C39EF89E6}" srcOrd="1" destOrd="0" presId="urn:microsoft.com/office/officeart/2005/8/layout/hierarchy3"/>
    <dgm:cxn modelId="{1B9968A1-7098-4B92-BFAD-68C6718378D5}" srcId="{FB1A3C42-89A7-4B55-83CD-8B803918AC2A}" destId="{6AE1E361-F182-46AE-8CBD-2AFDE56D53BA}" srcOrd="0" destOrd="0" parTransId="{38CC5F94-7D2A-4192-88F9-C78A684970D8}" sibTransId="{77EBA72B-AF29-404F-929B-494F38A96E06}"/>
    <dgm:cxn modelId="{C30EB6F6-109E-4AC6-8AFB-3DDFD8426D12}" type="presOf" srcId="{6AE1E361-F182-46AE-8CBD-2AFDE56D53BA}" destId="{B46A74E5-FCBB-467E-80E4-731C2693B755}" srcOrd="0" destOrd="0" presId="urn:microsoft.com/office/officeart/2005/8/layout/hierarchy3"/>
    <dgm:cxn modelId="{3CFE8FF8-1DE6-4D99-9B02-BFAE3760ABF9}" type="presOf" srcId="{FB1A3C42-89A7-4B55-83CD-8B803918AC2A}" destId="{FD5ED015-9C60-483B-8E44-5580263413E4}" srcOrd="0" destOrd="0" presId="urn:microsoft.com/office/officeart/2005/8/layout/hierarchy3"/>
    <dgm:cxn modelId="{8CB93ABA-626E-44A6-A050-20BC8E3B8CE0}" type="presParOf" srcId="{FD5ED015-9C60-483B-8E44-5580263413E4}" destId="{21F84852-A360-45BA-ACCB-D19DDBACC3D0}" srcOrd="0" destOrd="0" presId="urn:microsoft.com/office/officeart/2005/8/layout/hierarchy3"/>
    <dgm:cxn modelId="{563E9C23-97FB-41F6-BAB9-ACACD649CD03}" type="presParOf" srcId="{21F84852-A360-45BA-ACCB-D19DDBACC3D0}" destId="{388ABD88-8287-4AF3-9E2E-8A82863FA967}" srcOrd="0" destOrd="0" presId="urn:microsoft.com/office/officeart/2005/8/layout/hierarchy3"/>
    <dgm:cxn modelId="{082B991B-0D6B-4D89-8A3F-FD7C95D2BB01}" type="presParOf" srcId="{388ABD88-8287-4AF3-9E2E-8A82863FA967}" destId="{B46A74E5-FCBB-467E-80E4-731C2693B755}" srcOrd="0" destOrd="0" presId="urn:microsoft.com/office/officeart/2005/8/layout/hierarchy3"/>
    <dgm:cxn modelId="{A91173A7-4D5D-43C4-9E27-37B21B94D4A9}" type="presParOf" srcId="{388ABD88-8287-4AF3-9E2E-8A82863FA967}" destId="{30611FD5-140B-45A2-A3D8-DB7C39EF89E6}" srcOrd="1" destOrd="0" presId="urn:microsoft.com/office/officeart/2005/8/layout/hierarchy3"/>
    <dgm:cxn modelId="{E46C453A-089B-4672-821F-D62E78E58675}" type="presParOf" srcId="{21F84852-A360-45BA-ACCB-D19DDBACC3D0}" destId="{EEB3C5D9-12A6-4667-BBBE-41148B9C23F3}" srcOrd="1" destOrd="0" presId="urn:microsoft.com/office/officeart/2005/8/layout/hierarchy3"/>
    <dgm:cxn modelId="{E1833F94-C2D9-4D42-AF15-8A5ED10F2C66}" type="presParOf" srcId="{FD5ED015-9C60-483B-8E44-5580263413E4}" destId="{742CB309-71C1-43DD-9966-60661E48D91A}" srcOrd="1" destOrd="0" presId="urn:microsoft.com/office/officeart/2005/8/layout/hierarchy3"/>
    <dgm:cxn modelId="{575E186F-C404-45D1-A4F0-C78B408429CF}" type="presParOf" srcId="{742CB309-71C1-43DD-9966-60661E48D91A}" destId="{27689342-2898-4087-BAB9-D66C5A534BEE}" srcOrd="0" destOrd="0" presId="urn:microsoft.com/office/officeart/2005/8/layout/hierarchy3"/>
    <dgm:cxn modelId="{9A2CEFD9-4C10-465A-8454-32E9990BDC39}" type="presParOf" srcId="{27689342-2898-4087-BAB9-D66C5A534BEE}" destId="{81EA8122-72CA-4470-A121-C600521ECE43}" srcOrd="0" destOrd="0" presId="urn:microsoft.com/office/officeart/2005/8/layout/hierarchy3"/>
    <dgm:cxn modelId="{2D71B49D-22B8-448B-997C-C8DBC21289C4}" type="presParOf" srcId="{27689342-2898-4087-BAB9-D66C5A534BEE}" destId="{FF176F97-F31F-43EF-823B-50C412272DD9}" srcOrd="1" destOrd="0" presId="urn:microsoft.com/office/officeart/2005/8/layout/hierarchy3"/>
    <dgm:cxn modelId="{36DEC504-612E-4823-B77B-2260BF1C09ED}" type="presParOf" srcId="{742CB309-71C1-43DD-9966-60661E48D91A}" destId="{2830B4FD-CF14-4B53-AA99-15EC4313B0E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A74E5-FCBB-467E-80E4-731C2693B755}">
      <dsp:nvSpPr>
        <dsp:cNvPr id="0" name=""/>
        <dsp:cNvSpPr/>
      </dsp:nvSpPr>
      <dsp:spPr>
        <a:xfrm>
          <a:off x="1333" y="882495"/>
          <a:ext cx="4855627" cy="242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Μείωση των δεδομένων (data reduction)</a:t>
          </a:r>
        </a:p>
      </dsp:txBody>
      <dsp:txXfrm>
        <a:off x="72441" y="953603"/>
        <a:ext cx="4713411" cy="2285597"/>
      </dsp:txXfrm>
    </dsp:sp>
    <dsp:sp modelId="{81EA8122-72CA-4470-A121-C600521ECE43}">
      <dsp:nvSpPr>
        <dsp:cNvPr id="0" name=""/>
        <dsp:cNvSpPr/>
      </dsp:nvSpPr>
      <dsp:spPr>
        <a:xfrm>
          <a:off x="6070867" y="882495"/>
          <a:ext cx="4855627" cy="242781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Μετατροπή των δεδομένων (data transformation)</a:t>
          </a:r>
        </a:p>
      </dsp:txBody>
      <dsp:txXfrm>
        <a:off x="6141975" y="953603"/>
        <a:ext cx="4713411" cy="2285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1750D261-2E04-14C2-D5E6-B3B4BFF709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AAF1750-12D1-4F33-B64C-1B269665CA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886AE-76D1-4D64-A083-7F1EEFB18292}" type="datetimeFigureOut">
              <a:rPr lang="el-GR" smtClean="0"/>
              <a:t>28/3/2023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681257-FA3A-2547-7C8F-930E3A22EF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6C4F784-1A48-DBE7-D65E-77E1BBCE4F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C8A97-D599-444F-9CB8-4F508207B2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00233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05EE7-F8EF-42D8-BDFA-9074F9BF635C}" type="datetimeFigureOut">
              <a:rPr lang="el-GR" smtClean="0"/>
              <a:t>28/3/2023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4A926-BDB7-4FDE-A717-9CEB641898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1295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409093-98D9-ACDF-A8E7-698B969FB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C4C87A6-282F-6794-F156-0D10FD7D2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E57B2B-4EDC-C520-8DBC-5AF67C079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E711A1-D70D-F25B-E34A-F2480836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7F3549-441F-0EEB-520E-D48CE9C7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484892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7B6F2-C0C5-6B19-07CA-52482AE6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20CD5F0-FE8B-E4FC-102C-5ACD84709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D13DD7-8668-C999-6267-5AD05815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E38DC0-87A0-4182-AA85-EF1E0AB12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ADCFFC-7BD3-25B1-37E5-4FADE9BB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059880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0286ED3-7D35-824C-DB56-E1953017C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DD57446-A45F-2C8F-0D25-6B25C0606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E19035-7C62-83D3-60A8-D5B8C335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8F12E82-A8B3-07A3-2207-3B71865C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803BB61-1A8D-94C6-334C-5EC02F4D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8634212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6425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655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3E78DC-1B1E-2D06-2B7C-191B5E8AC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7DCA0D-6773-2446-FC21-BE1D35CFE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18A8CB-F518-53D9-FE91-098D730E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F2F1B8-C5AE-0F39-9734-253B6F42D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8230D2-AE3E-F87F-79AD-A3F42D03A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727313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50A718-1DF1-93A7-F484-8CF33749D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A760868-FFE5-F7AD-278B-E9FF41CF7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234A79-09D6-8A1E-CF7D-0E01176F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9708D2-8065-E60B-617A-B8579B61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65A0AF-0C79-3100-8636-83BB296A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25077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B8E3AC-18E2-B50E-B8A9-479473CE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AF6935-3F4D-3A3F-65A5-451FC4DC1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AE52753-0252-A7E1-552D-EE3BF2ED2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9023968-BFF0-8B34-3216-6F0740A4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5A334FB-93EE-BCE9-0E65-7E198F61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8174E8-6077-8125-A27B-919818CE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3977968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23E367-CB30-68BA-3C1C-718740B8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E79CF1E-DD00-803D-41F1-2553A4AD7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2128F17-05D3-2B0C-1EEA-6966CB7B4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DC50627-C0AA-1B9E-497B-49EDB51E9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76BAD4E-7A65-E806-954C-E8E5DDB8F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BC7DAAC-A2F3-7920-AB56-0CEAA79A7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0219C1B-9BF2-79EE-2C8A-4F3592C2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16D0269-923B-94F2-471B-59C32CE5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4380826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08FA66-9A23-0429-DDC2-21278F937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16A37E6-823F-2F8C-6B55-E78955C59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55585B7-DBF8-C31A-B4B6-9F27595E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128FCFB-1FA8-2574-5F9E-9B886E2E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8108179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6A3CF34-63CF-EFFF-4AEA-92311D1C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B83753A-EB0E-D135-EAE1-BE15E0CE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ACC6549-EFFC-E8BC-9C78-8D558123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538790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325CCA-8076-C964-72C3-24A50A4B5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E4BE91-652C-74A9-10D1-C339CD4DD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C57AD52-E787-97A6-684B-F8F54F515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B678C0C-32E0-9FF9-C3E9-D1C71D3B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3DE0375-7A87-7AB1-D2FB-1A1F300F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2C2CB9-0E18-B8F4-B06C-AA38EB21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126752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22252F-DC43-6537-C0C9-EE77A709A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BE31CEF-1E94-0D7F-4FE9-231743269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09B1713-848E-49EA-1EC4-6ABF9136A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2B26C5C-4A54-C09D-F914-B7D460CE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9DCA3EC-EA16-AD7D-912A-9596B9BC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469053-4C9B-6579-8E6A-50228614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463125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C3F9570-9515-8A75-AD67-B5EF19DA6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0BB335-DF81-4E73-19F0-3C7341163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4D1810A-A812-DB80-F16A-0F0E4D8A3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240"/>
              </a:lnSpc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C025739-B42A-3211-D208-5F0310B6A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240"/>
              </a:lnSpc>
            </a:pPr>
            <a:r>
              <a:rPr lang="en-US" spc="-10"/>
              <a:t>BIG DATA ANALYSIS</a:t>
            </a:r>
            <a:endParaRPr lang="en-US" spc="-1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64FA48-48B6-970C-0A16-7800E3239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107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 idx="4294967295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/>
            <a:r>
              <a:rPr lang="en-US" sz="4800" kern="1200" spc="-1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Μετασχηματισμός</a:t>
            </a:r>
            <a:r>
              <a:rPr lang="en-US" sz="4800" kern="1200" spc="-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spc="-2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των </a:t>
            </a:r>
            <a:r>
              <a:rPr lang="en-US" sz="4800" kern="1200" spc="-1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Δεδομένων</a:t>
            </a:r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object 2"/>
          <p:cNvGrpSpPr/>
          <p:nvPr/>
        </p:nvGrpSpPr>
        <p:grpSpPr>
          <a:xfrm>
            <a:off x="11280026" y="6417057"/>
            <a:ext cx="880870" cy="364235"/>
            <a:chOff x="11311128" y="6417562"/>
            <a:chExt cx="880870" cy="3642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50623" y="6420611"/>
              <a:ext cx="341375" cy="33375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11128" y="6417562"/>
              <a:ext cx="871727" cy="36423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328018" y="6433625"/>
              <a:ext cx="838200" cy="331470"/>
            </a:xfrm>
            <a:custGeom>
              <a:avLst/>
              <a:gdLst/>
              <a:ahLst/>
              <a:cxnLst/>
              <a:rect l="l" t="t" r="r" b="b"/>
              <a:pathLst>
                <a:path w="838200" h="331470">
                  <a:moveTo>
                    <a:pt x="838200" y="0"/>
                  </a:moveTo>
                  <a:lnTo>
                    <a:pt x="0" y="0"/>
                  </a:lnTo>
                  <a:lnTo>
                    <a:pt x="0" y="331304"/>
                  </a:lnTo>
                  <a:lnTo>
                    <a:pt x="838200" y="331304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Μετασχηματισμός</a:t>
            </a:r>
            <a:r>
              <a:rPr lang="en-US" sz="4000" kern="1200" spc="-6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των</a:t>
            </a:r>
            <a:r>
              <a:rPr lang="en-US" sz="4000" kern="1200" spc="-2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Δεδομένων</a:t>
            </a:r>
          </a:p>
        </p:txBody>
      </p:sp>
      <p:grpSp>
        <p:nvGrpSpPr>
          <p:cNvPr id="2" name="object 2"/>
          <p:cNvGrpSpPr/>
          <p:nvPr/>
        </p:nvGrpSpPr>
        <p:grpSpPr>
          <a:xfrm>
            <a:off x="11311128" y="6417562"/>
            <a:ext cx="880870" cy="364235"/>
            <a:chOff x="11311128" y="6417562"/>
            <a:chExt cx="880870" cy="3642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50623" y="6420611"/>
              <a:ext cx="341375" cy="33375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11128" y="6417562"/>
              <a:ext cx="871727" cy="36423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328018" y="6433625"/>
              <a:ext cx="838200" cy="331470"/>
            </a:xfrm>
            <a:custGeom>
              <a:avLst/>
              <a:gdLst/>
              <a:ahLst/>
              <a:cxnLst/>
              <a:rect l="l" t="t" r="r" b="b"/>
              <a:pathLst>
                <a:path w="838200" h="331470">
                  <a:moveTo>
                    <a:pt x="838200" y="0"/>
                  </a:moveTo>
                  <a:lnTo>
                    <a:pt x="0" y="0"/>
                  </a:lnTo>
                  <a:lnTo>
                    <a:pt x="0" y="331304"/>
                  </a:lnTo>
                  <a:lnTo>
                    <a:pt x="838200" y="331304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2" name="object 8">
            <a:extLst>
              <a:ext uri="{FF2B5EF4-FFF2-40B4-BE49-F238E27FC236}">
                <a16:creationId xmlns:a16="http://schemas.microsoft.com/office/drawing/2014/main" id="{DBDAA60D-3431-253C-4D64-749B007CE0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73191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algn="r"/>
            <a:r>
              <a:rPr lang="en-US" sz="40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</a:t>
            </a:r>
            <a:r>
              <a:rPr lang="en-US" sz="4000" kern="1200" spc="-8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1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088929" y="962167"/>
            <a:ext cx="6858113" cy="4743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indent="-228600">
              <a:lnSpc>
                <a:spcPct val="9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2000" b="1" spc="-5" dirty="0" err="1"/>
              <a:t>Μείωση</a:t>
            </a:r>
            <a:r>
              <a:rPr lang="en-US" sz="2000" b="1" spc="-15" dirty="0"/>
              <a:t> </a:t>
            </a:r>
            <a:r>
              <a:rPr lang="en-US" sz="2000" b="1" spc="-10" dirty="0" err="1"/>
              <a:t>στηλών</a:t>
            </a:r>
            <a:r>
              <a:rPr lang="en-US" sz="2000" b="1" spc="20" dirty="0"/>
              <a:t> </a:t>
            </a:r>
            <a:r>
              <a:rPr lang="en-US" sz="2000" b="1" spc="-10" dirty="0"/>
              <a:t>(Correlation)</a:t>
            </a:r>
            <a:endParaRPr lang="en-US" sz="2000" dirty="0"/>
          </a:p>
          <a:p>
            <a:pPr indent="-228600">
              <a:lnSpc>
                <a:spcPct val="90000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7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u="heavy" spc="-5" dirty="0" err="1">
                <a:uFill>
                  <a:solidFill>
                    <a:srgbClr val="000000"/>
                  </a:solidFill>
                </a:uFill>
              </a:rPr>
              <a:t>Τι</a:t>
            </a:r>
            <a:r>
              <a:rPr lang="en-US" sz="2000" u="heavy" spc="-3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000" u="heavy" spc="-5" dirty="0" err="1">
                <a:uFill>
                  <a:solidFill>
                    <a:srgbClr val="000000"/>
                  </a:solidFill>
                </a:uFill>
              </a:rPr>
              <a:t>ορίζουμε</a:t>
            </a:r>
            <a:r>
              <a:rPr lang="en-US" sz="2000" u="heavy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000" u="heavy" spc="-5" dirty="0" err="1">
                <a:uFill>
                  <a:solidFill>
                    <a:srgbClr val="000000"/>
                  </a:solidFill>
                </a:uFill>
              </a:rPr>
              <a:t>ως</a:t>
            </a:r>
            <a:r>
              <a:rPr lang="en-US" sz="2000" u="heavy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sz="2000" u="heavy" spc="-5" dirty="0" err="1">
                <a:uFill>
                  <a:solidFill>
                    <a:srgbClr val="000000"/>
                  </a:solidFill>
                </a:uFill>
              </a:rPr>
              <a:t>Συσχέτιση</a:t>
            </a:r>
            <a:r>
              <a:rPr lang="en-US" sz="2000" u="heavy" spc="-5" dirty="0">
                <a:uFill>
                  <a:solidFill>
                    <a:srgbClr val="000000"/>
                  </a:solidFill>
                </a:uFill>
              </a:rPr>
              <a:t>.</a:t>
            </a:r>
            <a:endParaRPr lang="en-US" sz="2000" dirty="0"/>
          </a:p>
          <a:p>
            <a:pPr indent="-228600">
              <a:lnSpc>
                <a:spcPct val="9000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R="841375">
              <a:lnSpc>
                <a:spcPct val="90000"/>
              </a:lnSpc>
              <a:spcBef>
                <a:spcPts val="5"/>
              </a:spcBef>
            </a:pPr>
            <a:endParaRPr lang="en-US" sz="2000" spc="-10" dirty="0"/>
          </a:p>
          <a:p>
            <a:pPr marR="841375">
              <a:lnSpc>
                <a:spcPct val="90000"/>
              </a:lnSpc>
              <a:spcBef>
                <a:spcPts val="5"/>
              </a:spcBef>
            </a:pPr>
            <a:r>
              <a:rPr lang="en-US" sz="2000" spc="-10" dirty="0"/>
              <a:t>Είναι</a:t>
            </a:r>
            <a:r>
              <a:rPr lang="en-US" sz="2000" spc="-20" dirty="0"/>
              <a:t> </a:t>
            </a:r>
            <a:r>
              <a:rPr lang="en-US" sz="2000" spc="-5" dirty="0"/>
              <a:t>η</a:t>
            </a:r>
            <a:r>
              <a:rPr lang="en-US" sz="2000" dirty="0"/>
              <a:t> </a:t>
            </a:r>
            <a:r>
              <a:rPr lang="en-US" sz="2000" spc="-15" dirty="0" err="1"/>
              <a:t>σχέση</a:t>
            </a:r>
            <a:r>
              <a:rPr lang="en-US" sz="2000" dirty="0"/>
              <a:t> </a:t>
            </a:r>
            <a:r>
              <a:rPr lang="en-US" sz="2000" spc="-5" dirty="0"/>
              <a:t>που</a:t>
            </a:r>
            <a:r>
              <a:rPr lang="en-US" sz="2000" spc="5" dirty="0"/>
              <a:t> </a:t>
            </a:r>
            <a:r>
              <a:rPr lang="en-US" sz="2000" spc="-5" dirty="0"/>
              <a:t>μπ</a:t>
            </a:r>
            <a:r>
              <a:rPr lang="en-US" sz="2000" spc="-5" dirty="0" err="1"/>
              <a:t>ορεί</a:t>
            </a:r>
            <a:r>
              <a:rPr lang="en-US" sz="2000" spc="5" dirty="0"/>
              <a:t> </a:t>
            </a:r>
            <a:r>
              <a:rPr lang="en-US" sz="2000" spc="-5" dirty="0"/>
              <a:t>να</a:t>
            </a:r>
            <a:r>
              <a:rPr lang="en-US" sz="2000" dirty="0"/>
              <a:t> </a:t>
            </a:r>
            <a:r>
              <a:rPr lang="en-US" sz="2000" spc="-10" dirty="0" err="1"/>
              <a:t>έχει</a:t>
            </a:r>
            <a:r>
              <a:rPr lang="en-US" sz="2000" spc="5" dirty="0"/>
              <a:t> </a:t>
            </a:r>
            <a:r>
              <a:rPr lang="en-US" sz="2000" spc="-5" dirty="0"/>
              <a:t>η μια</a:t>
            </a:r>
            <a:r>
              <a:rPr lang="en-US" sz="2000" spc="10" dirty="0"/>
              <a:t> </a:t>
            </a:r>
            <a:r>
              <a:rPr lang="en-US" sz="2000" spc="-5" dirty="0" err="1"/>
              <a:t>τιμή</a:t>
            </a:r>
            <a:r>
              <a:rPr lang="en-US" sz="2000" dirty="0"/>
              <a:t> </a:t>
            </a:r>
            <a:r>
              <a:rPr lang="en-US" sz="2000" spc="-5" dirty="0" err="1"/>
              <a:t>με</a:t>
            </a:r>
            <a:r>
              <a:rPr lang="en-US" sz="2000" spc="-15" dirty="0"/>
              <a:t> </a:t>
            </a:r>
            <a:r>
              <a:rPr lang="en-US" sz="2000" spc="-5" dirty="0"/>
              <a:t>μια</a:t>
            </a:r>
            <a:r>
              <a:rPr lang="en-US" sz="2000" spc="15" dirty="0"/>
              <a:t> </a:t>
            </a:r>
            <a:r>
              <a:rPr lang="en-US" sz="2000" dirty="0" err="1"/>
              <a:t>άλλη</a:t>
            </a:r>
            <a:r>
              <a:rPr lang="en-US" sz="2000" spc="10" dirty="0"/>
              <a:t> </a:t>
            </a:r>
            <a:r>
              <a:rPr lang="en-US" sz="2000" spc="-5" dirty="0"/>
              <a:t>η</a:t>
            </a:r>
            <a:r>
              <a:rPr lang="en-US" sz="2000" dirty="0"/>
              <a:t> </a:t>
            </a:r>
            <a:r>
              <a:rPr lang="en-US" sz="2000" spc="-10" dirty="0"/>
              <a:t>οπ</a:t>
            </a:r>
            <a:r>
              <a:rPr lang="en-US" sz="2000" spc="-10" dirty="0" err="1"/>
              <a:t>οί</a:t>
            </a:r>
            <a:r>
              <a:rPr lang="en-US" sz="2000" spc="-10" dirty="0"/>
              <a:t>α </a:t>
            </a:r>
            <a:r>
              <a:rPr lang="en-US" sz="2000" spc="-620" dirty="0"/>
              <a:t> </a:t>
            </a:r>
            <a:r>
              <a:rPr lang="en-US" sz="2000" spc="-15" dirty="0"/>
              <a:t>εξαρτάται</a:t>
            </a:r>
            <a:r>
              <a:rPr lang="en-US" sz="2000" spc="-5" dirty="0"/>
              <a:t> </a:t>
            </a:r>
            <a:r>
              <a:rPr lang="en-US" sz="2000" spc="-10" dirty="0"/>
              <a:t>από</a:t>
            </a:r>
            <a:r>
              <a:rPr lang="en-US" sz="2000" spc="15" dirty="0"/>
              <a:t> </a:t>
            </a:r>
            <a:r>
              <a:rPr lang="en-US" sz="2000" spc="-20" dirty="0"/>
              <a:t>το</a:t>
            </a:r>
            <a:r>
              <a:rPr lang="en-US" sz="2000" spc="15" dirty="0"/>
              <a:t> </a:t>
            </a:r>
            <a:r>
              <a:rPr lang="en-US" sz="2000" spc="-5" dirty="0"/>
              <a:t>πλήθος</a:t>
            </a:r>
            <a:r>
              <a:rPr lang="en-US" sz="2000" spc="5" dirty="0"/>
              <a:t> </a:t>
            </a:r>
            <a:r>
              <a:rPr lang="en-US" sz="2000" spc="-15" dirty="0"/>
              <a:t>των</a:t>
            </a:r>
            <a:r>
              <a:rPr lang="en-US" sz="2000" spc="20" dirty="0"/>
              <a:t> </a:t>
            </a:r>
            <a:r>
              <a:rPr lang="en-US" sz="2000" spc="-15" dirty="0"/>
              <a:t>μεταβλητών.</a:t>
            </a:r>
          </a:p>
          <a:p>
            <a:pPr marR="841375">
              <a:lnSpc>
                <a:spcPct val="90000"/>
              </a:lnSpc>
              <a:spcBef>
                <a:spcPts val="5"/>
              </a:spcBef>
            </a:pPr>
            <a:endParaRPr lang="en-US" sz="2000" spc="-15" dirty="0"/>
          </a:p>
          <a:p>
            <a:pPr marR="841375">
              <a:lnSpc>
                <a:spcPct val="90000"/>
              </a:lnSpc>
              <a:spcBef>
                <a:spcPts val="5"/>
              </a:spcBef>
            </a:pPr>
            <a:r>
              <a:rPr lang="en-US" sz="2000" spc="-20" dirty="0" err="1"/>
              <a:t>Δηλ</a:t>
            </a:r>
            <a:r>
              <a:rPr lang="en-US" sz="2000" spc="-20" dirty="0"/>
              <a:t>αδή</a:t>
            </a:r>
            <a:r>
              <a:rPr lang="en-US" sz="2000" dirty="0"/>
              <a:t> </a:t>
            </a:r>
            <a:r>
              <a:rPr lang="en-US" sz="2000" spc="-5" dirty="0"/>
              <a:t>αν</a:t>
            </a:r>
            <a:r>
              <a:rPr lang="en-US" sz="2000" spc="15" dirty="0"/>
              <a:t> </a:t>
            </a:r>
            <a:r>
              <a:rPr lang="en-US" sz="2000" spc="-15" dirty="0"/>
              <a:t>έχουμε</a:t>
            </a:r>
            <a:r>
              <a:rPr lang="en-US" sz="2000" dirty="0"/>
              <a:t> </a:t>
            </a:r>
            <a:r>
              <a:rPr lang="en-US" sz="2000" spc="-5" dirty="0"/>
              <a:t>συσχέτιση</a:t>
            </a:r>
            <a:r>
              <a:rPr lang="en-US" sz="2000" spc="-10" dirty="0"/>
              <a:t> </a:t>
            </a:r>
            <a:r>
              <a:rPr lang="en-US" sz="2000" spc="-15" dirty="0"/>
              <a:t>μεταξύ</a:t>
            </a:r>
            <a:r>
              <a:rPr lang="en-US" sz="2000" spc="10" dirty="0"/>
              <a:t> </a:t>
            </a:r>
            <a:r>
              <a:rPr lang="en-US" sz="2000" spc="-5" dirty="0"/>
              <a:t>2</a:t>
            </a:r>
            <a:r>
              <a:rPr lang="en-US" sz="2000" spc="10" dirty="0"/>
              <a:t> </a:t>
            </a:r>
            <a:r>
              <a:rPr lang="en-US" sz="2000" spc="-10" dirty="0"/>
              <a:t>τιμών</a:t>
            </a:r>
            <a:r>
              <a:rPr lang="en-US" sz="2000" spc="30" dirty="0"/>
              <a:t> </a:t>
            </a:r>
            <a:r>
              <a:rPr lang="en-US" sz="2000" spc="-15" dirty="0"/>
              <a:t>τότε</a:t>
            </a:r>
            <a:r>
              <a:rPr lang="en-US" sz="2000" spc="5" dirty="0"/>
              <a:t> </a:t>
            </a:r>
            <a:r>
              <a:rPr lang="en-US" sz="2000" spc="-15" dirty="0"/>
              <a:t>έχουμε</a:t>
            </a:r>
            <a:r>
              <a:rPr lang="en-US" sz="2000" spc="10" dirty="0"/>
              <a:t> </a:t>
            </a:r>
            <a:r>
              <a:rPr lang="en-US" sz="2000" spc="-10" dirty="0"/>
              <a:t>απλή</a:t>
            </a:r>
            <a:r>
              <a:rPr lang="en-US" sz="2000" spc="10" dirty="0"/>
              <a:t> </a:t>
            </a:r>
            <a:r>
              <a:rPr lang="en-US" sz="2000" spc="-5" dirty="0"/>
              <a:t>συσχέτιση</a:t>
            </a:r>
            <a:r>
              <a:rPr lang="en-US" sz="2000" dirty="0"/>
              <a:t> </a:t>
            </a:r>
            <a:r>
              <a:rPr lang="en-US" sz="2000" spc="-10" dirty="0"/>
              <a:t>ενώ</a:t>
            </a:r>
            <a:r>
              <a:rPr lang="en-US" sz="2000" spc="5" dirty="0"/>
              <a:t> </a:t>
            </a:r>
            <a:r>
              <a:rPr lang="en-US" sz="2000" spc="-5" dirty="0"/>
              <a:t>αν</a:t>
            </a:r>
            <a:r>
              <a:rPr lang="en-US" sz="2000" spc="10" dirty="0"/>
              <a:t> </a:t>
            </a:r>
            <a:r>
              <a:rPr lang="en-US" sz="2000" spc="-15" dirty="0"/>
              <a:t>έχουμε </a:t>
            </a:r>
            <a:r>
              <a:rPr lang="en-US" sz="2000" spc="-615" dirty="0"/>
              <a:t> </a:t>
            </a:r>
            <a:r>
              <a:rPr lang="en-US" sz="2000" spc="-15" dirty="0"/>
              <a:t>μεταξύ</a:t>
            </a:r>
            <a:r>
              <a:rPr lang="en-US" sz="2000" dirty="0"/>
              <a:t> </a:t>
            </a:r>
            <a:r>
              <a:rPr lang="en-US" sz="2000" spc="-5" dirty="0"/>
              <a:t>περισσότερων</a:t>
            </a:r>
            <a:r>
              <a:rPr lang="en-US" sz="2000" spc="15" dirty="0"/>
              <a:t> </a:t>
            </a:r>
            <a:r>
              <a:rPr lang="en-US" sz="2000" spc="-15" dirty="0"/>
              <a:t>τότε</a:t>
            </a:r>
            <a:r>
              <a:rPr lang="en-US" sz="2000" spc="15" dirty="0"/>
              <a:t> </a:t>
            </a:r>
            <a:r>
              <a:rPr lang="en-US" sz="2000" spc="-15" dirty="0"/>
              <a:t>έχουμε</a:t>
            </a:r>
            <a:r>
              <a:rPr lang="en-US" sz="2000" spc="5" dirty="0"/>
              <a:t> </a:t>
            </a:r>
            <a:r>
              <a:rPr lang="en-US" sz="2000" spc="-15" dirty="0"/>
              <a:t>πολλαπλή</a:t>
            </a:r>
            <a:r>
              <a:rPr lang="en-US" sz="2000" spc="15" dirty="0"/>
              <a:t> </a:t>
            </a:r>
            <a:r>
              <a:rPr lang="en-US" sz="2000" spc="-5" dirty="0"/>
              <a:t>συσχέτιση.</a:t>
            </a:r>
            <a:endParaRPr lang="en-US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object 2"/>
          <p:cNvGrpSpPr/>
          <p:nvPr/>
        </p:nvGrpSpPr>
        <p:grpSpPr>
          <a:xfrm>
            <a:off x="11311128" y="6417562"/>
            <a:ext cx="880870" cy="364235"/>
            <a:chOff x="11311128" y="6417562"/>
            <a:chExt cx="880870" cy="3642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50623" y="6420611"/>
              <a:ext cx="341375" cy="33375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11128" y="6417562"/>
              <a:ext cx="871727" cy="36423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328018" y="6433625"/>
              <a:ext cx="838200" cy="331470"/>
            </a:xfrm>
            <a:custGeom>
              <a:avLst/>
              <a:gdLst/>
              <a:ahLst/>
              <a:cxnLst/>
              <a:rect l="l" t="t" r="r" b="b"/>
              <a:pathLst>
                <a:path w="838200" h="331470">
                  <a:moveTo>
                    <a:pt x="838200" y="0"/>
                  </a:moveTo>
                  <a:lnTo>
                    <a:pt x="0" y="0"/>
                  </a:lnTo>
                  <a:lnTo>
                    <a:pt x="0" y="331304"/>
                  </a:lnTo>
                  <a:lnTo>
                    <a:pt x="838200" y="331304"/>
                  </a:lnTo>
                  <a:lnTo>
                    <a:pt x="838200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z="4000" kern="1200" spc="-2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Data</a:t>
            </a:r>
            <a:r>
              <a:rPr lang="en-US" sz="4000" kern="1200" spc="-8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95"/>
              </a:spcBef>
            </a:pPr>
            <a:r>
              <a:rPr lang="en-US" sz="2000" b="1" spc="-5" dirty="0" err="1"/>
              <a:t>Μείωση</a:t>
            </a:r>
            <a:r>
              <a:rPr lang="en-US" sz="2000" b="1" spc="-15" dirty="0"/>
              <a:t> </a:t>
            </a:r>
            <a:r>
              <a:rPr lang="en-US" sz="2000" b="1" spc="-10" dirty="0" err="1"/>
              <a:t>στηλών</a:t>
            </a:r>
            <a:r>
              <a:rPr lang="en-US" sz="2000" b="1" spc="20" dirty="0"/>
              <a:t> </a:t>
            </a:r>
            <a:r>
              <a:rPr lang="en-US" sz="2000" b="1" spc="-10" dirty="0"/>
              <a:t>(Correlation)</a:t>
            </a:r>
            <a:endParaRPr lang="en-US" sz="2000" dirty="0"/>
          </a:p>
          <a:p>
            <a:pPr indent="-228600">
              <a:lnSpc>
                <a:spcPct val="9000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700" marR="5080" indent="-22860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en-US" sz="2000" b="1" spc="-5" dirty="0" err="1"/>
              <a:t>Συσχέτιση</a:t>
            </a:r>
            <a:r>
              <a:rPr lang="en-US" sz="2000" b="1" dirty="0"/>
              <a:t> </a:t>
            </a:r>
            <a:r>
              <a:rPr lang="en-US" sz="2000" spc="-10" dirty="0" err="1"/>
              <a:t>δύο</a:t>
            </a:r>
            <a:r>
              <a:rPr lang="en-US" sz="2000" spc="-10" dirty="0"/>
              <a:t> </a:t>
            </a:r>
            <a:r>
              <a:rPr lang="en-US" sz="2000" spc="-20" dirty="0" err="1"/>
              <a:t>τυχ</a:t>
            </a:r>
            <a:r>
              <a:rPr lang="en-US" sz="2000" spc="-20" dirty="0"/>
              <a:t>αίων</a:t>
            </a:r>
            <a:r>
              <a:rPr lang="en-US" sz="2000" spc="10" dirty="0"/>
              <a:t> </a:t>
            </a:r>
            <a:r>
              <a:rPr lang="en-US" sz="2000" spc="-15" dirty="0"/>
              <a:t>μεταβλητών</a:t>
            </a:r>
            <a:r>
              <a:rPr lang="en-US" sz="2000" spc="35" dirty="0"/>
              <a:t> </a:t>
            </a:r>
            <a:r>
              <a:rPr lang="en-US" sz="2000" spc="-5" dirty="0"/>
              <a:t>ορίζουμε τη</a:t>
            </a:r>
            <a:r>
              <a:rPr lang="en-US" sz="2000" spc="5" dirty="0"/>
              <a:t> </a:t>
            </a:r>
            <a:r>
              <a:rPr lang="en-US" sz="2000" spc="-5" dirty="0"/>
              <a:t>συναρτησιακή</a:t>
            </a:r>
            <a:r>
              <a:rPr lang="en-US" sz="2000" dirty="0"/>
              <a:t> </a:t>
            </a:r>
            <a:r>
              <a:rPr lang="en-US" sz="2000" spc="-15" dirty="0"/>
              <a:t>σχέση </a:t>
            </a:r>
            <a:r>
              <a:rPr lang="en-US" sz="2000" spc="-620" dirty="0"/>
              <a:t> </a:t>
            </a:r>
            <a:r>
              <a:rPr lang="en-US" sz="2000" spc="-10" dirty="0"/>
              <a:t>εξάρτησης</a:t>
            </a:r>
            <a:r>
              <a:rPr lang="en-US" sz="2000" spc="-15" dirty="0"/>
              <a:t> </a:t>
            </a:r>
            <a:r>
              <a:rPr lang="en-US" sz="2000" spc="-10" dirty="0"/>
              <a:t>της</a:t>
            </a:r>
            <a:r>
              <a:rPr lang="en-US" sz="2000" spc="10" dirty="0"/>
              <a:t> </a:t>
            </a:r>
            <a:r>
              <a:rPr lang="en-US" sz="2000" spc="-5" dirty="0"/>
              <a:t>μίας</a:t>
            </a:r>
            <a:r>
              <a:rPr lang="en-US" sz="2000" dirty="0"/>
              <a:t> </a:t>
            </a:r>
            <a:r>
              <a:rPr lang="en-US" sz="2000" spc="-15" dirty="0"/>
              <a:t>μεταβλητής</a:t>
            </a:r>
            <a:r>
              <a:rPr lang="en-US" sz="2000" spc="25" dirty="0"/>
              <a:t> </a:t>
            </a:r>
            <a:r>
              <a:rPr lang="en-US" sz="2000" spc="-5" dirty="0"/>
              <a:t>ως</a:t>
            </a:r>
            <a:r>
              <a:rPr lang="en-US" sz="2000" spc="10" dirty="0"/>
              <a:t> </a:t>
            </a:r>
            <a:r>
              <a:rPr lang="en-US" sz="2000" spc="-5" dirty="0"/>
              <a:t>προς</a:t>
            </a:r>
            <a:r>
              <a:rPr lang="en-US" sz="2000" dirty="0"/>
              <a:t> </a:t>
            </a:r>
            <a:r>
              <a:rPr lang="en-US" sz="2000" spc="-25" dirty="0"/>
              <a:t>την</a:t>
            </a:r>
            <a:r>
              <a:rPr lang="en-US" sz="2000" spc="10" dirty="0"/>
              <a:t> </a:t>
            </a:r>
            <a:r>
              <a:rPr lang="en-US" sz="2000" dirty="0"/>
              <a:t>άλλη.</a:t>
            </a:r>
            <a:r>
              <a:rPr lang="en-US" sz="2000" spc="60" dirty="0"/>
              <a:t> </a:t>
            </a:r>
            <a:r>
              <a:rPr lang="en-US" sz="2000" spc="-5" dirty="0" err="1"/>
              <a:t>Αν</a:t>
            </a:r>
            <a:r>
              <a:rPr lang="en-US" sz="2000" spc="20" dirty="0"/>
              <a:t> </a:t>
            </a:r>
            <a:r>
              <a:rPr lang="en-US" sz="2000" spc="-5" dirty="0"/>
              <a:t>οι</a:t>
            </a:r>
            <a:r>
              <a:rPr lang="en-US" sz="2000" dirty="0"/>
              <a:t> </a:t>
            </a:r>
            <a:r>
              <a:rPr lang="en-US" sz="2000" spc="-15" dirty="0" err="1"/>
              <a:t>μετ</a:t>
            </a:r>
            <a:r>
              <a:rPr lang="en-US" sz="2000" spc="-15" dirty="0"/>
              <a:t>αβλητές</a:t>
            </a:r>
            <a:r>
              <a:rPr lang="en-US" sz="2000" dirty="0"/>
              <a:t> </a:t>
            </a:r>
            <a:r>
              <a:rPr lang="en-US" sz="2000" spc="-10" dirty="0"/>
              <a:t>είναι</a:t>
            </a:r>
            <a:r>
              <a:rPr lang="en-US" sz="2000" dirty="0"/>
              <a:t> </a:t>
            </a:r>
            <a:r>
              <a:rPr lang="en-US" sz="2000" spc="-10" dirty="0"/>
              <a:t>δύο</a:t>
            </a:r>
            <a:r>
              <a:rPr lang="en-US" sz="2000" spc="-5" dirty="0"/>
              <a:t> </a:t>
            </a:r>
            <a:r>
              <a:rPr lang="en-US" sz="2000" spc="-10" dirty="0"/>
              <a:t>τότε</a:t>
            </a:r>
            <a:r>
              <a:rPr lang="en-US" sz="2000" spc="5" dirty="0"/>
              <a:t> </a:t>
            </a:r>
            <a:r>
              <a:rPr lang="en-US" sz="2000" spc="-15" dirty="0"/>
              <a:t>έχουμε</a:t>
            </a:r>
            <a:r>
              <a:rPr lang="en-US" sz="2000" dirty="0"/>
              <a:t> </a:t>
            </a:r>
            <a:r>
              <a:rPr lang="en-US" sz="2000" spc="-5" dirty="0"/>
              <a:t>απλή</a:t>
            </a:r>
            <a:r>
              <a:rPr lang="en-US" sz="2000" spc="10" dirty="0"/>
              <a:t> </a:t>
            </a:r>
            <a:r>
              <a:rPr lang="en-US" sz="2000" spc="-5" dirty="0"/>
              <a:t>συσχέτιση,</a:t>
            </a:r>
            <a:r>
              <a:rPr lang="en-US" sz="2000" spc="10" dirty="0"/>
              <a:t> </a:t>
            </a:r>
            <a:r>
              <a:rPr lang="en-US" sz="2000" spc="-5" dirty="0"/>
              <a:t>ενώ</a:t>
            </a:r>
            <a:r>
              <a:rPr lang="en-US" sz="2000" spc="10" dirty="0"/>
              <a:t> </a:t>
            </a:r>
            <a:r>
              <a:rPr lang="en-US" sz="2000" spc="-5" dirty="0"/>
              <a:t>αν </a:t>
            </a:r>
            <a:r>
              <a:rPr lang="en-US" sz="2000" spc="-10" dirty="0"/>
              <a:t>είναι</a:t>
            </a:r>
            <a:r>
              <a:rPr lang="en-US" sz="2000" dirty="0"/>
              <a:t> </a:t>
            </a:r>
            <a:r>
              <a:rPr lang="en-US" sz="2000" spc="-5" dirty="0"/>
              <a:t>περισσότερες </a:t>
            </a:r>
            <a:r>
              <a:rPr lang="en-US" sz="2000" spc="-615" dirty="0"/>
              <a:t> </a:t>
            </a:r>
            <a:r>
              <a:rPr lang="en-US" sz="2000" spc="-15" dirty="0"/>
              <a:t>έχουμε</a:t>
            </a:r>
            <a:r>
              <a:rPr lang="en-US" sz="2000" spc="-10" dirty="0"/>
              <a:t> </a:t>
            </a:r>
            <a:r>
              <a:rPr lang="en-US" sz="2000" spc="-30" dirty="0"/>
              <a:t>την</a:t>
            </a:r>
            <a:r>
              <a:rPr lang="en-US" sz="2000" spc="15" dirty="0"/>
              <a:t> </a:t>
            </a:r>
            <a:r>
              <a:rPr lang="en-US" sz="2000" spc="-10" dirty="0"/>
              <a:t>πολλαπλή</a:t>
            </a:r>
            <a:r>
              <a:rPr lang="en-US" sz="2000" spc="20" dirty="0"/>
              <a:t> </a:t>
            </a:r>
            <a:r>
              <a:rPr lang="en-US" sz="2000" spc="-5" dirty="0"/>
              <a:t>συσχέτιση.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z="4000" kern="1200" spc="-2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Data</a:t>
            </a:r>
            <a:r>
              <a:rPr lang="en-US" sz="4000" kern="1200" spc="-8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95"/>
              </a:spcBef>
            </a:pPr>
            <a:r>
              <a:rPr lang="en-US" sz="2000" b="1" spc="-5" dirty="0" err="1"/>
              <a:t>Μείωση</a:t>
            </a:r>
            <a:r>
              <a:rPr lang="en-US" sz="2000" b="1" spc="-15" dirty="0"/>
              <a:t> </a:t>
            </a:r>
            <a:r>
              <a:rPr lang="en-US" sz="2000" b="1" spc="-10" dirty="0" err="1"/>
              <a:t>στηλών</a:t>
            </a:r>
            <a:r>
              <a:rPr lang="en-US" sz="2000" b="1" spc="20" dirty="0"/>
              <a:t> </a:t>
            </a:r>
            <a:r>
              <a:rPr lang="en-US" sz="2000" b="1" spc="-10" dirty="0"/>
              <a:t>(Correlation)</a:t>
            </a:r>
            <a:endParaRPr lang="en-US" sz="2000" dirty="0"/>
          </a:p>
          <a:p>
            <a:pPr indent="-228600">
              <a:lnSpc>
                <a:spcPct val="9000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700" marR="593090" indent="-22860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en-US" sz="2000" spc="-10" dirty="0" err="1"/>
              <a:t>Ορίζουμε</a:t>
            </a:r>
            <a:r>
              <a:rPr lang="en-US" sz="2000" spc="-10" dirty="0"/>
              <a:t> </a:t>
            </a:r>
            <a:r>
              <a:rPr lang="en-US" sz="2000" spc="-15" dirty="0" err="1"/>
              <a:t>τον</a:t>
            </a:r>
            <a:r>
              <a:rPr lang="en-US" sz="2000" spc="35" dirty="0"/>
              <a:t> </a:t>
            </a:r>
            <a:r>
              <a:rPr lang="en-US" sz="2000" b="1" spc="-5" dirty="0" err="1"/>
              <a:t>Συντελεστή</a:t>
            </a:r>
            <a:r>
              <a:rPr lang="en-US" sz="2000" b="1" spc="25" dirty="0"/>
              <a:t> </a:t>
            </a:r>
            <a:r>
              <a:rPr lang="en-US" sz="2000" b="1" spc="-5" dirty="0" err="1"/>
              <a:t>Συσχέτισης</a:t>
            </a:r>
            <a:r>
              <a:rPr lang="en-US" sz="2000" b="1" spc="15" dirty="0"/>
              <a:t> </a:t>
            </a:r>
            <a:r>
              <a:rPr lang="en-US" sz="2000" spc="-5" dirty="0" err="1"/>
              <a:t>με</a:t>
            </a:r>
            <a:r>
              <a:rPr lang="en-US" sz="2000" spc="10" dirty="0"/>
              <a:t> </a:t>
            </a:r>
            <a:r>
              <a:rPr lang="en-US" sz="2000" spc="-25" dirty="0" err="1"/>
              <a:t>σκο</a:t>
            </a:r>
            <a:r>
              <a:rPr lang="en-US" sz="2000" spc="-25" dirty="0"/>
              <a:t>πό</a:t>
            </a:r>
            <a:r>
              <a:rPr lang="en-US" sz="2000" dirty="0"/>
              <a:t> </a:t>
            </a:r>
            <a:r>
              <a:rPr lang="en-US" sz="2000" spc="-5" dirty="0"/>
              <a:t>να</a:t>
            </a:r>
            <a:r>
              <a:rPr lang="en-US" sz="2000" spc="25" dirty="0"/>
              <a:t> </a:t>
            </a:r>
            <a:r>
              <a:rPr lang="en-US" sz="2000" spc="-5" dirty="0"/>
              <a:t>μετρήσουμε</a:t>
            </a:r>
            <a:r>
              <a:rPr lang="en-US" sz="2000" spc="15" dirty="0"/>
              <a:t> </a:t>
            </a:r>
            <a:r>
              <a:rPr lang="en-US" sz="2000" spc="-20" dirty="0"/>
              <a:t>το </a:t>
            </a:r>
            <a:r>
              <a:rPr lang="en-US" sz="2000" spc="-620" dirty="0"/>
              <a:t> </a:t>
            </a:r>
            <a:r>
              <a:rPr lang="en-US" sz="2000" spc="-15" dirty="0"/>
              <a:t>βαθμό</a:t>
            </a:r>
            <a:r>
              <a:rPr lang="en-US" sz="2000" spc="-5" dirty="0"/>
              <a:t> συσχέτισης</a:t>
            </a:r>
            <a:r>
              <a:rPr lang="en-US" sz="2000" dirty="0"/>
              <a:t> </a:t>
            </a:r>
            <a:r>
              <a:rPr lang="en-US" sz="2000" spc="-15" dirty="0"/>
              <a:t>των</a:t>
            </a:r>
            <a:r>
              <a:rPr lang="en-US" sz="2000" spc="30" dirty="0"/>
              <a:t> </a:t>
            </a:r>
            <a:r>
              <a:rPr lang="en-US" sz="2000" spc="-10" dirty="0"/>
              <a:t>δυο</a:t>
            </a:r>
            <a:r>
              <a:rPr lang="en-US" sz="2000" dirty="0"/>
              <a:t> </a:t>
            </a:r>
            <a:r>
              <a:rPr lang="en-US" sz="2000" spc="-15" dirty="0"/>
              <a:t>μεταβλητών.</a:t>
            </a:r>
            <a:r>
              <a:rPr lang="en-US" sz="2000" spc="55" dirty="0"/>
              <a:t> </a:t>
            </a:r>
            <a:r>
              <a:rPr lang="en-US" sz="2000" spc="-10" dirty="0" err="1"/>
              <a:t>Ότ</a:t>
            </a:r>
            <a:r>
              <a:rPr lang="en-US" sz="2000" spc="-10" dirty="0"/>
              <a:t>αν</a:t>
            </a:r>
            <a:r>
              <a:rPr lang="en-US" sz="2000" spc="20" dirty="0"/>
              <a:t> </a:t>
            </a:r>
            <a:r>
              <a:rPr lang="en-US" sz="2000" spc="-5" dirty="0"/>
              <a:t>ο</a:t>
            </a:r>
            <a:r>
              <a:rPr lang="en-US" sz="2000" dirty="0"/>
              <a:t> </a:t>
            </a:r>
            <a:r>
              <a:rPr lang="en-US" sz="2000" spc="-10" dirty="0"/>
              <a:t>συντελεστής</a:t>
            </a:r>
            <a:r>
              <a:rPr lang="en-US" sz="2000" dirty="0"/>
              <a:t> </a:t>
            </a:r>
            <a:r>
              <a:rPr lang="en-US" sz="2000" spc="-5" dirty="0"/>
              <a:t>συσχέτισης</a:t>
            </a:r>
            <a:r>
              <a:rPr lang="en-US" sz="2000" dirty="0"/>
              <a:t> </a:t>
            </a:r>
            <a:r>
              <a:rPr lang="en-US" sz="2000" spc="-10" dirty="0"/>
              <a:t>ισούται</a:t>
            </a:r>
            <a:r>
              <a:rPr lang="en-US" sz="2000" spc="-5" dirty="0"/>
              <a:t> με</a:t>
            </a:r>
            <a:r>
              <a:rPr lang="en-US" sz="2000" spc="5" dirty="0"/>
              <a:t> </a:t>
            </a:r>
            <a:r>
              <a:rPr lang="en-US" sz="2000" spc="-5" dirty="0"/>
              <a:t>1</a:t>
            </a:r>
            <a:r>
              <a:rPr lang="en-US" sz="2000" spc="10" dirty="0"/>
              <a:t> </a:t>
            </a:r>
            <a:r>
              <a:rPr lang="en-US" sz="2000" spc="-10" dirty="0"/>
              <a:t>υποδηλώνεται</a:t>
            </a:r>
            <a:r>
              <a:rPr lang="en-US" sz="2000" spc="5" dirty="0"/>
              <a:t> </a:t>
            </a:r>
            <a:r>
              <a:rPr lang="en-US" sz="2000" spc="-5" dirty="0"/>
              <a:t>η </a:t>
            </a:r>
            <a:r>
              <a:rPr lang="en-US" sz="2000" spc="-15" dirty="0"/>
              <a:t>απόλυτη</a:t>
            </a:r>
            <a:r>
              <a:rPr lang="en-US" sz="2000" spc="15" dirty="0"/>
              <a:t> </a:t>
            </a:r>
            <a:r>
              <a:rPr lang="en-US" sz="2000" spc="-5" dirty="0"/>
              <a:t>συσχέτιση</a:t>
            </a:r>
            <a:r>
              <a:rPr lang="en-US" sz="2000" spc="5" dirty="0"/>
              <a:t> </a:t>
            </a:r>
            <a:r>
              <a:rPr lang="en-US" sz="2000" spc="-15" dirty="0"/>
              <a:t>των</a:t>
            </a:r>
            <a:r>
              <a:rPr lang="en-US" sz="2000" spc="15" dirty="0"/>
              <a:t> </a:t>
            </a:r>
            <a:r>
              <a:rPr lang="en-US" sz="2000" spc="-10" dirty="0"/>
              <a:t>δυο </a:t>
            </a:r>
            <a:r>
              <a:rPr lang="en-US" sz="2000" spc="-620" dirty="0"/>
              <a:t> </a:t>
            </a:r>
            <a:r>
              <a:rPr lang="en-US" sz="2000" spc="-15" dirty="0"/>
              <a:t>μεταβλητών</a:t>
            </a:r>
            <a:r>
              <a:rPr lang="en-US" sz="2000" spc="25" dirty="0"/>
              <a:t> </a:t>
            </a:r>
            <a:r>
              <a:rPr lang="en-US" sz="2000" spc="-10" dirty="0"/>
              <a:t>ενώ</a:t>
            </a:r>
            <a:r>
              <a:rPr lang="en-US" sz="2000" spc="5" dirty="0"/>
              <a:t> </a:t>
            </a:r>
            <a:r>
              <a:rPr lang="en-US" sz="2000" spc="-5" dirty="0"/>
              <a:t>με</a:t>
            </a:r>
            <a:r>
              <a:rPr lang="en-US" sz="2000" spc="5" dirty="0"/>
              <a:t> </a:t>
            </a:r>
            <a:r>
              <a:rPr lang="en-US" sz="2000" spc="-5" dirty="0"/>
              <a:t>0</a:t>
            </a:r>
            <a:r>
              <a:rPr lang="en-US" sz="2000" spc="10" dirty="0"/>
              <a:t> </a:t>
            </a:r>
            <a:r>
              <a:rPr lang="en-US" sz="2000" spc="-10" dirty="0"/>
              <a:t>υποδηλώνεται</a:t>
            </a:r>
            <a:r>
              <a:rPr lang="en-US" sz="2000" spc="10" dirty="0"/>
              <a:t> </a:t>
            </a:r>
            <a:r>
              <a:rPr lang="en-US" sz="2000" spc="-5" dirty="0"/>
              <a:t>ότι</a:t>
            </a:r>
            <a:r>
              <a:rPr lang="en-US" sz="2000" spc="10" dirty="0"/>
              <a:t> </a:t>
            </a:r>
            <a:r>
              <a:rPr lang="en-US" sz="2000" spc="-10" dirty="0"/>
              <a:t>δεν</a:t>
            </a:r>
            <a:r>
              <a:rPr lang="en-US" sz="2000" spc="-5" dirty="0"/>
              <a:t> </a:t>
            </a:r>
            <a:r>
              <a:rPr lang="en-US" sz="2000" spc="-15" dirty="0"/>
              <a:t>υπάρχει</a:t>
            </a:r>
            <a:r>
              <a:rPr lang="en-US" sz="2000" dirty="0"/>
              <a:t> </a:t>
            </a:r>
            <a:r>
              <a:rPr lang="en-US" sz="2000" spc="-5" dirty="0"/>
              <a:t>συσχέτιση</a:t>
            </a:r>
            <a:r>
              <a:rPr lang="en-US" sz="2000" dirty="0"/>
              <a:t> </a:t>
            </a:r>
            <a:r>
              <a:rPr lang="en-US" sz="2000" spc="-15" dirty="0"/>
              <a:t>μεταξύ των</a:t>
            </a:r>
            <a:r>
              <a:rPr lang="en-US" sz="2000" spc="15" dirty="0"/>
              <a:t> </a:t>
            </a:r>
            <a:r>
              <a:rPr lang="en-US" sz="2000" spc="-15" dirty="0"/>
              <a:t>μεταβλητών.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z="4000" kern="1200" spc="-2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Data</a:t>
            </a:r>
            <a:r>
              <a:rPr lang="en-US" sz="4000" kern="1200" spc="-8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95"/>
              </a:spcBef>
            </a:pPr>
            <a:r>
              <a:rPr lang="en-US" sz="2000" b="1" spc="-5" dirty="0" err="1"/>
              <a:t>Δημιουργί</a:t>
            </a:r>
            <a:r>
              <a:rPr lang="en-US" sz="2000" b="1" spc="-5" dirty="0"/>
              <a:t>α</a:t>
            </a:r>
            <a:r>
              <a:rPr lang="en-US" sz="2000" b="1" spc="-35" dirty="0"/>
              <a:t> </a:t>
            </a:r>
            <a:r>
              <a:rPr lang="en-US" sz="2000" b="1" spc="-5" dirty="0"/>
              <a:t>νέου</a:t>
            </a:r>
            <a:r>
              <a:rPr lang="en-US" sz="2000" b="1" spc="-10" dirty="0"/>
              <a:t> πεδίου (PCA)</a:t>
            </a:r>
            <a:endParaRPr lang="en-US" sz="2000" dirty="0"/>
          </a:p>
          <a:p>
            <a:pPr indent="-228600">
              <a:lnSpc>
                <a:spcPct val="9000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700" marR="5080" indent="-22860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en-US" sz="2000" spc="-15" dirty="0" err="1"/>
              <a:t>Μέσω</a:t>
            </a:r>
            <a:r>
              <a:rPr lang="en-US" sz="2000" spc="10" dirty="0"/>
              <a:t> </a:t>
            </a:r>
            <a:r>
              <a:rPr lang="en-US" sz="2000" spc="-10" dirty="0" err="1"/>
              <a:t>της</a:t>
            </a:r>
            <a:r>
              <a:rPr lang="en-US" sz="2000" dirty="0"/>
              <a:t> </a:t>
            </a:r>
            <a:r>
              <a:rPr lang="en-US" sz="2000" spc="-10" dirty="0" err="1"/>
              <a:t>Ανάλυσης</a:t>
            </a:r>
            <a:r>
              <a:rPr lang="en-US" sz="2000" spc="15" dirty="0"/>
              <a:t> </a:t>
            </a:r>
            <a:r>
              <a:rPr lang="en-US" sz="2000" spc="-15" dirty="0" err="1"/>
              <a:t>Πρωτ</a:t>
            </a:r>
            <a:r>
              <a:rPr lang="en-US" sz="2000" spc="-15" dirty="0"/>
              <a:t>αρχικών</a:t>
            </a:r>
            <a:r>
              <a:rPr lang="en-US" sz="2000" spc="45" dirty="0"/>
              <a:t> </a:t>
            </a:r>
            <a:r>
              <a:rPr lang="en-US" sz="2000" spc="-5" dirty="0"/>
              <a:t>Συνιστωσών</a:t>
            </a:r>
            <a:r>
              <a:rPr lang="en-US" sz="2000" spc="55" dirty="0"/>
              <a:t> </a:t>
            </a:r>
            <a:r>
              <a:rPr lang="en-US" sz="2000" spc="-5" dirty="0"/>
              <a:t>–</a:t>
            </a:r>
            <a:r>
              <a:rPr lang="en-US" sz="2000" spc="15" dirty="0"/>
              <a:t> </a:t>
            </a:r>
            <a:r>
              <a:rPr lang="en-US" sz="2000" spc="-5" dirty="0"/>
              <a:t>Principal</a:t>
            </a:r>
            <a:r>
              <a:rPr lang="en-US" sz="2000" spc="25" dirty="0"/>
              <a:t> </a:t>
            </a:r>
            <a:r>
              <a:rPr lang="en-US" sz="2000" spc="-15" dirty="0"/>
              <a:t>Component </a:t>
            </a:r>
            <a:r>
              <a:rPr lang="en-US" sz="2000" spc="-615" dirty="0"/>
              <a:t> </a:t>
            </a:r>
            <a:r>
              <a:rPr lang="en-US" sz="2000" spc="-10" dirty="0"/>
              <a:t>Analysis</a:t>
            </a:r>
            <a:r>
              <a:rPr lang="en-US" sz="2000" spc="15" dirty="0"/>
              <a:t> </a:t>
            </a:r>
            <a:r>
              <a:rPr lang="en-US" sz="2000" spc="-5" dirty="0"/>
              <a:t>(PCA),</a:t>
            </a:r>
            <a:r>
              <a:rPr lang="en-US" sz="2000" spc="10" dirty="0"/>
              <a:t> </a:t>
            </a:r>
            <a:r>
              <a:rPr lang="en-US" sz="2000" spc="-5" dirty="0"/>
              <a:t>μπορούμε</a:t>
            </a:r>
            <a:r>
              <a:rPr lang="en-US" sz="2000" spc="-10" dirty="0"/>
              <a:t> </a:t>
            </a:r>
            <a:r>
              <a:rPr lang="en-US" sz="2000" spc="-5" dirty="0"/>
              <a:t>από</a:t>
            </a:r>
            <a:r>
              <a:rPr lang="en-US" sz="2000" spc="10" dirty="0"/>
              <a:t> </a:t>
            </a:r>
            <a:r>
              <a:rPr lang="en-US" sz="2000" spc="-5" dirty="0"/>
              <a:t>ένα</a:t>
            </a:r>
            <a:r>
              <a:rPr lang="en-US" sz="2000" spc="10" dirty="0"/>
              <a:t> </a:t>
            </a:r>
            <a:r>
              <a:rPr lang="en-US" sz="2000" spc="-10" dirty="0"/>
              <a:t>σύνολο</a:t>
            </a:r>
            <a:r>
              <a:rPr lang="en-US" sz="2000" spc="-5" dirty="0"/>
              <a:t> </a:t>
            </a:r>
            <a:r>
              <a:rPr lang="en-US" sz="2000" spc="-15" dirty="0"/>
              <a:t>μεταβλητών</a:t>
            </a:r>
            <a:r>
              <a:rPr lang="en-US" sz="2000" spc="40" dirty="0"/>
              <a:t> </a:t>
            </a:r>
            <a:r>
              <a:rPr lang="en-US" sz="2000" spc="-5" dirty="0"/>
              <a:t>να </a:t>
            </a:r>
            <a:r>
              <a:rPr lang="en-US" sz="2000" dirty="0"/>
              <a:t> </a:t>
            </a:r>
            <a:r>
              <a:rPr lang="en-US" sz="2000" spc="-10" dirty="0"/>
              <a:t>δημιουργήσουμε</a:t>
            </a:r>
            <a:r>
              <a:rPr lang="en-US" sz="2000" spc="-15" dirty="0"/>
              <a:t> </a:t>
            </a:r>
            <a:r>
              <a:rPr lang="en-US" sz="2000" spc="-5" dirty="0"/>
              <a:t>ένα</a:t>
            </a:r>
            <a:r>
              <a:rPr lang="en-US" sz="2000" dirty="0"/>
              <a:t> </a:t>
            </a:r>
            <a:r>
              <a:rPr lang="en-US" sz="2000" spc="-10" dirty="0"/>
              <a:t>αντιπροσωπευτικό</a:t>
            </a:r>
            <a:r>
              <a:rPr lang="en-US" sz="2000" spc="20" dirty="0"/>
              <a:t> </a:t>
            </a:r>
            <a:r>
              <a:rPr lang="en-US" sz="2000" spc="-10" dirty="0"/>
              <a:t>υποσύνολο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Μετατροπή</a:t>
            </a:r>
            <a:r>
              <a:rPr lang="en-US" sz="4000" kern="1200" spc="-3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των 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δεδομένων</a:t>
            </a:r>
            <a:r>
              <a:rPr lang="en-US" sz="4000" kern="1200" spc="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spc="-2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(transformation)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indent="-228600">
              <a:lnSpc>
                <a:spcPct val="9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2000" spc="-10" dirty="0"/>
              <a:t>Κα</a:t>
            </a:r>
            <a:r>
              <a:rPr lang="en-US" sz="2000" spc="-10" dirty="0" err="1"/>
              <a:t>τά</a:t>
            </a:r>
            <a:r>
              <a:rPr lang="en-US" sz="2000" spc="-5" dirty="0"/>
              <a:t> </a:t>
            </a:r>
            <a:r>
              <a:rPr lang="en-US" sz="2000" spc="-5" dirty="0" err="1"/>
              <a:t>τη</a:t>
            </a:r>
            <a:r>
              <a:rPr lang="en-US" sz="2000" spc="10" dirty="0"/>
              <a:t> </a:t>
            </a:r>
            <a:r>
              <a:rPr lang="en-US" sz="2000" spc="-20" dirty="0" err="1"/>
              <a:t>δι</a:t>
            </a:r>
            <a:r>
              <a:rPr lang="en-US" sz="2000" spc="-20" dirty="0"/>
              <a:t>αδικασία</a:t>
            </a:r>
            <a:r>
              <a:rPr lang="en-US" sz="2000" spc="5" dirty="0"/>
              <a:t> </a:t>
            </a:r>
            <a:r>
              <a:rPr lang="en-US" sz="2000" spc="-20" dirty="0"/>
              <a:t>του</a:t>
            </a:r>
            <a:r>
              <a:rPr lang="en-US" sz="2000" spc="10" dirty="0"/>
              <a:t> </a:t>
            </a:r>
            <a:r>
              <a:rPr lang="en-US" sz="2000" spc="-15" dirty="0"/>
              <a:t>μετασχηματισμού</a:t>
            </a:r>
            <a:r>
              <a:rPr lang="en-US" sz="2000" spc="25" dirty="0"/>
              <a:t> </a:t>
            </a:r>
            <a:r>
              <a:rPr lang="en-US" sz="2000" spc="-5" dirty="0"/>
              <a:t>μπορούμε</a:t>
            </a:r>
            <a:r>
              <a:rPr lang="en-US" sz="2000" spc="5" dirty="0"/>
              <a:t> </a:t>
            </a:r>
            <a:r>
              <a:rPr lang="en-US" sz="2000" spc="-5" dirty="0"/>
              <a:t>να</a:t>
            </a:r>
            <a:r>
              <a:rPr lang="en-US" sz="2000" dirty="0"/>
              <a:t> </a:t>
            </a:r>
            <a:r>
              <a:rPr lang="en-US" sz="2000" spc="-10" dirty="0"/>
              <a:t>μετατρέψουμε</a:t>
            </a:r>
            <a:r>
              <a:rPr lang="en-US" sz="2000" spc="-15" dirty="0"/>
              <a:t> </a:t>
            </a:r>
            <a:r>
              <a:rPr lang="en-US" sz="2000" spc="-10" dirty="0"/>
              <a:t>τα</a:t>
            </a:r>
            <a:r>
              <a:rPr lang="en-US" sz="2000" spc="5" dirty="0"/>
              <a:t> </a:t>
            </a:r>
            <a:r>
              <a:rPr lang="en-US" sz="2000" spc="-15" dirty="0"/>
              <a:t>δεδομένα</a:t>
            </a:r>
            <a:r>
              <a:rPr lang="en-US" sz="2000" spc="5" dirty="0"/>
              <a:t> </a:t>
            </a:r>
            <a:r>
              <a:rPr lang="en-US" sz="2000" spc="-5" dirty="0"/>
              <a:t>από</a:t>
            </a:r>
            <a:r>
              <a:rPr lang="en-US" sz="2000" dirty="0"/>
              <a:t> </a:t>
            </a:r>
            <a:r>
              <a:rPr lang="en-US" sz="2000" spc="-5" dirty="0"/>
              <a:t>τη</a:t>
            </a:r>
            <a:r>
              <a:rPr lang="en-US" sz="2000" spc="5" dirty="0"/>
              <a:t> </a:t>
            </a:r>
            <a:r>
              <a:rPr lang="en-US" sz="2000" spc="-5" dirty="0"/>
              <a:t>μια</a:t>
            </a:r>
            <a:r>
              <a:rPr lang="en-US" sz="2000" dirty="0"/>
              <a:t> </a:t>
            </a:r>
            <a:r>
              <a:rPr lang="en-US" sz="2000" spc="-10" dirty="0"/>
              <a:t>μορφή</a:t>
            </a:r>
            <a:r>
              <a:rPr lang="en-US" sz="2000" spc="15" dirty="0"/>
              <a:t> </a:t>
            </a:r>
            <a:r>
              <a:rPr lang="en-US" sz="2000" spc="-15" dirty="0"/>
              <a:t>στην</a:t>
            </a:r>
            <a:r>
              <a:rPr lang="en-US" sz="2000" spc="15" dirty="0"/>
              <a:t> </a:t>
            </a:r>
            <a:r>
              <a:rPr lang="en-US" sz="2000" dirty="0"/>
              <a:t>άλλη.</a:t>
            </a:r>
          </a:p>
          <a:p>
            <a:pPr indent="-22860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700" marR="508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spc="-5" dirty="0" err="1"/>
              <a:t>Γι</a:t>
            </a:r>
            <a:r>
              <a:rPr lang="en-US" sz="2000" spc="-5" dirty="0"/>
              <a:t>α</a:t>
            </a:r>
            <a:r>
              <a:rPr lang="en-US" sz="2000" spc="5" dirty="0"/>
              <a:t> </a:t>
            </a:r>
            <a:r>
              <a:rPr lang="en-US" sz="2000" spc="-20" dirty="0"/>
              <a:t>παράδειγμα</a:t>
            </a:r>
            <a:r>
              <a:rPr lang="en-US" sz="2000" dirty="0"/>
              <a:t> </a:t>
            </a:r>
            <a:r>
              <a:rPr lang="en-US" sz="2000" spc="-5" dirty="0"/>
              <a:t>μπορούμε</a:t>
            </a:r>
            <a:r>
              <a:rPr lang="en-US" sz="2000" dirty="0"/>
              <a:t> </a:t>
            </a:r>
            <a:r>
              <a:rPr lang="en-US" sz="2000" spc="-5" dirty="0"/>
              <a:t>να</a:t>
            </a:r>
            <a:r>
              <a:rPr lang="en-US" sz="2000" spc="20" dirty="0"/>
              <a:t> </a:t>
            </a:r>
            <a:r>
              <a:rPr lang="en-US" sz="2000" spc="-10" dirty="0"/>
              <a:t>μετατρέψουμε</a:t>
            </a:r>
            <a:r>
              <a:rPr lang="en-US" sz="2000" spc="25" dirty="0"/>
              <a:t> </a:t>
            </a:r>
            <a:r>
              <a:rPr lang="en-US" sz="2000" spc="-20" dirty="0"/>
              <a:t>αριθμητικά</a:t>
            </a:r>
            <a:r>
              <a:rPr lang="en-US" sz="2000" dirty="0"/>
              <a:t> </a:t>
            </a:r>
            <a:r>
              <a:rPr lang="en-US" sz="2000" spc="-15" dirty="0"/>
              <a:t>δεδομένα</a:t>
            </a:r>
            <a:r>
              <a:rPr lang="en-US" sz="2000" spc="15" dirty="0"/>
              <a:t> </a:t>
            </a:r>
            <a:r>
              <a:rPr lang="en-US" sz="2000" spc="-5" dirty="0"/>
              <a:t>σε </a:t>
            </a:r>
            <a:r>
              <a:rPr lang="en-US" sz="2000" spc="-615" dirty="0"/>
              <a:t> </a:t>
            </a:r>
            <a:r>
              <a:rPr lang="en-US" sz="2000" spc="-50" dirty="0"/>
              <a:t>True</a:t>
            </a:r>
            <a:r>
              <a:rPr lang="en-US" sz="2000" spc="-15" dirty="0"/>
              <a:t> </a:t>
            </a:r>
            <a:r>
              <a:rPr lang="en-US" sz="2000" spc="-5" dirty="0"/>
              <a:t>–</a:t>
            </a:r>
            <a:r>
              <a:rPr lang="en-US" sz="2000" spc="10" dirty="0"/>
              <a:t> </a:t>
            </a:r>
            <a:r>
              <a:rPr lang="en-US" sz="2000" spc="-15" dirty="0"/>
              <a:t>False.</a:t>
            </a:r>
            <a:endParaRPr lang="en-US" sz="2000" dirty="0"/>
          </a:p>
          <a:p>
            <a:pPr marR="281940">
              <a:lnSpc>
                <a:spcPct val="90000"/>
              </a:lnSpc>
              <a:spcBef>
                <a:spcPts val="994"/>
              </a:spcBef>
            </a:pPr>
            <a:r>
              <a:rPr lang="en-US" sz="2000" spc="-5" dirty="0" err="1"/>
              <a:t>Αν</a:t>
            </a:r>
            <a:r>
              <a:rPr lang="en-US" sz="2000" spc="5" dirty="0"/>
              <a:t> </a:t>
            </a:r>
            <a:r>
              <a:rPr lang="en-US" sz="2000" spc="-5" dirty="0" err="1"/>
              <a:t>θεωρήσουμε</a:t>
            </a:r>
            <a:r>
              <a:rPr lang="en-US" sz="2000" spc="10" dirty="0"/>
              <a:t> </a:t>
            </a:r>
            <a:r>
              <a:rPr lang="en-US" sz="2000" spc="-5" dirty="0" err="1"/>
              <a:t>ότι</a:t>
            </a:r>
            <a:r>
              <a:rPr lang="en-US" sz="2000" spc="-5" dirty="0"/>
              <a:t> οι</a:t>
            </a:r>
            <a:r>
              <a:rPr lang="en-US" sz="2000" dirty="0"/>
              <a:t> </a:t>
            </a:r>
            <a:r>
              <a:rPr lang="en-US" sz="2000" spc="-10" dirty="0" err="1"/>
              <a:t>τιμές</a:t>
            </a:r>
            <a:r>
              <a:rPr lang="en-US" sz="2000" spc="15" dirty="0"/>
              <a:t> </a:t>
            </a:r>
            <a:r>
              <a:rPr lang="en-US" sz="2000" spc="-5" dirty="0"/>
              <a:t>που</a:t>
            </a:r>
            <a:r>
              <a:rPr lang="en-US" sz="2000" spc="5" dirty="0"/>
              <a:t> </a:t>
            </a:r>
            <a:r>
              <a:rPr lang="en-US" sz="2000" spc="-5" dirty="0"/>
              <a:t>μπ</a:t>
            </a:r>
            <a:r>
              <a:rPr lang="en-US" sz="2000" spc="-5" dirty="0" err="1"/>
              <a:t>ορεί</a:t>
            </a:r>
            <a:r>
              <a:rPr lang="en-US" sz="2000" dirty="0"/>
              <a:t> </a:t>
            </a:r>
            <a:r>
              <a:rPr lang="en-US" sz="2000" spc="-5" dirty="0"/>
              <a:t>να</a:t>
            </a:r>
            <a:r>
              <a:rPr lang="en-US" sz="2000" spc="10" dirty="0"/>
              <a:t> </a:t>
            </a:r>
            <a:r>
              <a:rPr lang="en-US" sz="2000" spc="-10" dirty="0"/>
              <a:t>π</a:t>
            </a:r>
            <a:r>
              <a:rPr lang="en-US" sz="2000" spc="-10" dirty="0" err="1"/>
              <a:t>άρει</a:t>
            </a:r>
            <a:r>
              <a:rPr lang="en-US" sz="2000" spc="-5" dirty="0"/>
              <a:t> </a:t>
            </a:r>
            <a:r>
              <a:rPr lang="en-US" sz="2000" spc="-10" dirty="0"/>
              <a:t>είναι</a:t>
            </a:r>
            <a:r>
              <a:rPr lang="en-US" sz="2000" spc="5" dirty="0"/>
              <a:t> </a:t>
            </a:r>
            <a:r>
              <a:rPr lang="en-US" sz="2000" spc="-5" dirty="0"/>
              <a:t>0-10,</a:t>
            </a:r>
            <a:r>
              <a:rPr lang="en-US" sz="2000" spc="45" dirty="0"/>
              <a:t> </a:t>
            </a:r>
            <a:r>
              <a:rPr lang="en-US" sz="2000" spc="-15" dirty="0" err="1"/>
              <a:t>τότε</a:t>
            </a:r>
            <a:r>
              <a:rPr lang="en-US" sz="2000" spc="15" dirty="0"/>
              <a:t> </a:t>
            </a:r>
            <a:r>
              <a:rPr lang="en-US" sz="2000" spc="-5" dirty="0"/>
              <a:t>θα </a:t>
            </a:r>
            <a:r>
              <a:rPr lang="en-US" sz="2000" spc="-615" dirty="0"/>
              <a:t> </a:t>
            </a:r>
            <a:r>
              <a:rPr lang="en-US" sz="2000" spc="-5" dirty="0"/>
              <a:t>π</a:t>
            </a:r>
            <a:r>
              <a:rPr lang="en-US" sz="2000" spc="-5" dirty="0" err="1"/>
              <a:t>ρέ</a:t>
            </a:r>
            <a:r>
              <a:rPr lang="en-US" sz="2000" spc="-5" dirty="0"/>
              <a:t>πει</a:t>
            </a:r>
            <a:r>
              <a:rPr lang="en-US" sz="2000" dirty="0"/>
              <a:t> </a:t>
            </a:r>
            <a:r>
              <a:rPr lang="en-US" sz="2000" spc="-5" dirty="0"/>
              <a:t>να</a:t>
            </a:r>
            <a:r>
              <a:rPr lang="en-US" sz="2000" spc="5" dirty="0"/>
              <a:t> </a:t>
            </a:r>
            <a:r>
              <a:rPr lang="en-US" sz="2000" spc="-10" dirty="0"/>
              <a:t>ορίσουμε</a:t>
            </a:r>
            <a:r>
              <a:rPr lang="en-US" sz="2000" spc="5" dirty="0"/>
              <a:t> </a:t>
            </a:r>
            <a:r>
              <a:rPr lang="en-US" sz="2000" spc="-20" dirty="0"/>
              <a:t>το</a:t>
            </a:r>
            <a:r>
              <a:rPr lang="en-US" sz="2000" spc="15" dirty="0"/>
              <a:t> </a:t>
            </a:r>
            <a:r>
              <a:rPr lang="en-US" sz="2000" spc="-5" dirty="0"/>
              <a:t>εύρος</a:t>
            </a:r>
            <a:r>
              <a:rPr lang="en-US" sz="2000" dirty="0"/>
              <a:t> </a:t>
            </a:r>
            <a:r>
              <a:rPr lang="en-US" sz="2000" spc="-15" dirty="0"/>
              <a:t>των</a:t>
            </a:r>
            <a:r>
              <a:rPr lang="en-US" sz="2000" spc="20" dirty="0"/>
              <a:t> </a:t>
            </a:r>
            <a:r>
              <a:rPr lang="en-US" sz="2000" spc="-10" dirty="0"/>
              <a:t>τιμών</a:t>
            </a:r>
            <a:r>
              <a:rPr lang="en-US" sz="2000" spc="30" dirty="0"/>
              <a:t> </a:t>
            </a:r>
            <a:r>
              <a:rPr lang="en-US" sz="2000" spc="-10" dirty="0"/>
              <a:t>για</a:t>
            </a:r>
            <a:r>
              <a:rPr lang="en-US" sz="2000" dirty="0"/>
              <a:t> </a:t>
            </a:r>
            <a:r>
              <a:rPr lang="en-US" sz="2000" spc="-5" dirty="0"/>
              <a:t>τις</a:t>
            </a:r>
            <a:r>
              <a:rPr lang="en-US" sz="2000" spc="5" dirty="0"/>
              <a:t> </a:t>
            </a:r>
            <a:r>
              <a:rPr lang="en-US" sz="2000" spc="-5" dirty="0"/>
              <a:t>οποίες</a:t>
            </a:r>
            <a:r>
              <a:rPr lang="en-US" sz="2000" spc="5" dirty="0"/>
              <a:t> </a:t>
            </a:r>
            <a:r>
              <a:rPr lang="en-US" sz="2000" spc="-10" dirty="0"/>
              <a:t>θέλουμε</a:t>
            </a:r>
            <a:r>
              <a:rPr lang="en-US" sz="2000" dirty="0"/>
              <a:t> </a:t>
            </a:r>
            <a:r>
              <a:rPr lang="en-US" sz="2000" spc="-5" dirty="0"/>
              <a:t>να </a:t>
            </a:r>
            <a:r>
              <a:rPr lang="en-US" sz="2000" dirty="0"/>
              <a:t> </a:t>
            </a:r>
            <a:r>
              <a:rPr lang="en-US" sz="2000" spc="-10" dirty="0"/>
              <a:t>παίρνει</a:t>
            </a:r>
            <a:r>
              <a:rPr lang="en-US" sz="2000" spc="-25" dirty="0"/>
              <a:t> </a:t>
            </a:r>
            <a:r>
              <a:rPr lang="en-US" sz="2000" spc="-5" dirty="0"/>
              <a:t>τιμή true</a:t>
            </a:r>
            <a:r>
              <a:rPr lang="en-US" sz="2000" spc="10" dirty="0"/>
              <a:t> </a:t>
            </a:r>
            <a:r>
              <a:rPr lang="en-US" sz="2000" spc="-35" dirty="0"/>
              <a:t>και</a:t>
            </a:r>
            <a:r>
              <a:rPr lang="en-US" sz="2000" spc="-5" dirty="0"/>
              <a:t> για ποιες</a:t>
            </a:r>
            <a:r>
              <a:rPr lang="en-US" sz="2000" spc="5" dirty="0"/>
              <a:t> </a:t>
            </a:r>
            <a:r>
              <a:rPr lang="en-US" sz="2000" spc="-5" dirty="0"/>
              <a:t>τιμή </a:t>
            </a:r>
            <a:r>
              <a:rPr lang="en-US" sz="2000" spc="-15" dirty="0"/>
              <a:t>false.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marR="5080"/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Μετασχηματισμός</a:t>
            </a:r>
            <a:r>
              <a:rPr lang="en-US" sz="3400" kern="1200" spc="-6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spc="-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των</a:t>
            </a:r>
            <a:r>
              <a:rPr lang="en-US" sz="3400" kern="1200" spc="-2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spc="-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δεδομένων </a:t>
            </a:r>
            <a:r>
              <a:rPr lang="en-US" sz="3400" kern="1200" spc="-98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spc="-2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(transformation)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95"/>
              </a:spcBef>
            </a:pPr>
            <a:r>
              <a:rPr lang="en-US" sz="2000" spc="-10" dirty="0"/>
              <a:t>Κα</a:t>
            </a:r>
            <a:r>
              <a:rPr lang="en-US" sz="2000" spc="-10" dirty="0" err="1"/>
              <a:t>νονικο</a:t>
            </a:r>
            <a:r>
              <a:rPr lang="en-US" sz="2000" spc="-10" dirty="0"/>
              <a:t>ποίηση</a:t>
            </a:r>
            <a:r>
              <a:rPr lang="en-US" sz="2000" spc="-55" dirty="0"/>
              <a:t> </a:t>
            </a:r>
            <a:r>
              <a:rPr lang="en-US" sz="2000" spc="-10" dirty="0"/>
              <a:t>(Normalization)</a:t>
            </a:r>
            <a:endParaRPr lang="en-US" sz="2000" dirty="0"/>
          </a:p>
          <a:p>
            <a:pPr indent="-228600">
              <a:lnSpc>
                <a:spcPct val="90000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spc="-5" dirty="0"/>
              <a:t>Σε</a:t>
            </a:r>
            <a:r>
              <a:rPr lang="en-US" sz="2000" dirty="0"/>
              <a:t> </a:t>
            </a:r>
            <a:r>
              <a:rPr lang="en-US" sz="2000" spc="-5" dirty="0"/>
              <a:t>π</a:t>
            </a:r>
            <a:r>
              <a:rPr lang="en-US" sz="2000" spc="-5" dirty="0" err="1"/>
              <a:t>ερί</a:t>
            </a:r>
            <a:r>
              <a:rPr lang="en-US" sz="2000" spc="-5" dirty="0"/>
              <a:t>πτωση</a:t>
            </a:r>
            <a:r>
              <a:rPr lang="en-US" sz="2000" spc="5" dirty="0"/>
              <a:t> </a:t>
            </a:r>
            <a:r>
              <a:rPr lang="en-US" sz="2000" spc="-5" dirty="0"/>
              <a:t>που</a:t>
            </a:r>
            <a:r>
              <a:rPr lang="en-US" sz="2000" dirty="0"/>
              <a:t> </a:t>
            </a:r>
            <a:r>
              <a:rPr lang="en-US" sz="2000" spc="-5" dirty="0"/>
              <a:t>οι</a:t>
            </a:r>
            <a:r>
              <a:rPr lang="en-US" sz="2000" dirty="0"/>
              <a:t> </a:t>
            </a:r>
            <a:r>
              <a:rPr lang="en-US" sz="2000" spc="-10" dirty="0"/>
              <a:t>τιμές</a:t>
            </a:r>
            <a:r>
              <a:rPr lang="en-US" sz="2000" spc="-5" dirty="0"/>
              <a:t> για τις</a:t>
            </a:r>
            <a:r>
              <a:rPr lang="en-US" sz="2000" dirty="0"/>
              <a:t> </a:t>
            </a:r>
            <a:r>
              <a:rPr lang="en-US" sz="2000" spc="-5" dirty="0"/>
              <a:t>οποίες</a:t>
            </a:r>
            <a:r>
              <a:rPr lang="en-US" sz="2000" dirty="0"/>
              <a:t> </a:t>
            </a:r>
            <a:r>
              <a:rPr lang="en-US" sz="2000" spc="-20" dirty="0"/>
              <a:t>καλούμαστε</a:t>
            </a:r>
            <a:r>
              <a:rPr lang="en-US" sz="2000" spc="5" dirty="0"/>
              <a:t> </a:t>
            </a:r>
            <a:r>
              <a:rPr lang="en-US" sz="2000" spc="-5" dirty="0"/>
              <a:t>να</a:t>
            </a:r>
            <a:r>
              <a:rPr lang="en-US" sz="2000" dirty="0"/>
              <a:t> </a:t>
            </a:r>
            <a:r>
              <a:rPr lang="en-US" sz="2000" spc="-10" dirty="0"/>
              <a:t>επεξεργαστούμε</a:t>
            </a:r>
            <a:r>
              <a:rPr lang="en-US" sz="2000" spc="5" dirty="0"/>
              <a:t> </a:t>
            </a:r>
            <a:r>
              <a:rPr lang="en-US" sz="2000" spc="-5" dirty="0"/>
              <a:t>εμφανίζουν</a:t>
            </a:r>
            <a:r>
              <a:rPr lang="en-US" sz="2000" spc="25" dirty="0"/>
              <a:t> </a:t>
            </a:r>
            <a:r>
              <a:rPr lang="en-US" sz="2000" spc="-5" dirty="0"/>
              <a:t>μεγάλη</a:t>
            </a:r>
            <a:r>
              <a:rPr lang="en-US" sz="2000" spc="20" dirty="0"/>
              <a:t> </a:t>
            </a:r>
            <a:r>
              <a:rPr lang="en-US" sz="2000" spc="-15" dirty="0"/>
              <a:t>διακύμανση</a:t>
            </a:r>
            <a:r>
              <a:rPr lang="en-US" sz="2000" spc="5" dirty="0"/>
              <a:t> </a:t>
            </a:r>
            <a:r>
              <a:rPr lang="en-US" sz="2000" spc="-15" dirty="0"/>
              <a:t>τότε</a:t>
            </a:r>
            <a:r>
              <a:rPr lang="en-US" sz="2000" spc="20" dirty="0"/>
              <a:t> </a:t>
            </a:r>
            <a:r>
              <a:rPr lang="en-US" sz="2000" spc="-15" dirty="0"/>
              <a:t>υπάρχει</a:t>
            </a:r>
            <a:r>
              <a:rPr lang="en-US" sz="2000" spc="5" dirty="0"/>
              <a:t> </a:t>
            </a:r>
            <a:r>
              <a:rPr lang="en-US" sz="2000" spc="-5" dirty="0"/>
              <a:t>η </a:t>
            </a:r>
            <a:r>
              <a:rPr lang="en-US" sz="2000" spc="-620" dirty="0"/>
              <a:t> </a:t>
            </a:r>
            <a:r>
              <a:rPr lang="en-US" sz="2000" spc="-15" dirty="0"/>
              <a:t>δυνατότητα</a:t>
            </a:r>
            <a:r>
              <a:rPr lang="en-US" sz="2000" spc="15" dirty="0"/>
              <a:t> </a:t>
            </a:r>
            <a:r>
              <a:rPr lang="en-US" sz="2000" spc="-5" dirty="0"/>
              <a:t>της</a:t>
            </a:r>
            <a:r>
              <a:rPr lang="en-US" sz="2000" spc="10" dirty="0"/>
              <a:t> </a:t>
            </a:r>
            <a:r>
              <a:rPr lang="en-US" sz="2000" spc="-20" dirty="0"/>
              <a:t>κανονικοποίησης</a:t>
            </a:r>
            <a:r>
              <a:rPr lang="en-US" sz="2000" spc="-15" dirty="0"/>
              <a:t> </a:t>
            </a:r>
            <a:r>
              <a:rPr lang="en-US" sz="2000" spc="-5" dirty="0"/>
              <a:t>σε</a:t>
            </a:r>
            <a:r>
              <a:rPr lang="en-US" sz="2000" spc="5" dirty="0"/>
              <a:t> </a:t>
            </a:r>
            <a:r>
              <a:rPr lang="en-US" sz="2000" spc="-10" dirty="0"/>
              <a:t>συγκεκριμένο</a:t>
            </a:r>
            <a:r>
              <a:rPr lang="en-US" sz="2000" spc="15" dirty="0"/>
              <a:t> </a:t>
            </a:r>
            <a:r>
              <a:rPr lang="en-US" sz="2000" spc="-5" dirty="0"/>
              <a:t>εύρος</a:t>
            </a:r>
            <a:r>
              <a:rPr lang="en-US" sz="2000" spc="5" dirty="0"/>
              <a:t> </a:t>
            </a:r>
            <a:r>
              <a:rPr lang="en-US" sz="2000" spc="-10" dirty="0"/>
              <a:t>τιμών. </a:t>
            </a:r>
            <a:r>
              <a:rPr lang="en-US" sz="2000" spc="-5" dirty="0"/>
              <a:t> </a:t>
            </a:r>
            <a:r>
              <a:rPr lang="en-US" sz="2000" spc="-5" dirty="0" err="1"/>
              <a:t>Συνήθως</a:t>
            </a:r>
            <a:r>
              <a:rPr lang="en-US" sz="2000" spc="-5" dirty="0"/>
              <a:t> η</a:t>
            </a:r>
            <a:r>
              <a:rPr lang="en-US" sz="2000" dirty="0"/>
              <a:t> </a:t>
            </a:r>
            <a:r>
              <a:rPr lang="en-US" sz="2000" spc="-25" dirty="0" err="1"/>
              <a:t>κλίμ</a:t>
            </a:r>
            <a:r>
              <a:rPr lang="en-US" sz="2000" spc="-25" dirty="0"/>
              <a:t>ακά</a:t>
            </a:r>
            <a:r>
              <a:rPr lang="en-US" sz="2000" spc="-5" dirty="0"/>
              <a:t> </a:t>
            </a:r>
            <a:r>
              <a:rPr lang="en-US" sz="2000" spc="-10" dirty="0"/>
              <a:t>μας</a:t>
            </a:r>
            <a:r>
              <a:rPr lang="en-US" sz="2000" spc="10" dirty="0"/>
              <a:t> </a:t>
            </a:r>
            <a:r>
              <a:rPr lang="en-US" sz="2000" spc="-10" dirty="0"/>
              <a:t>είναι</a:t>
            </a:r>
            <a:r>
              <a:rPr lang="en-US" sz="2000" dirty="0"/>
              <a:t> </a:t>
            </a:r>
            <a:r>
              <a:rPr lang="en-US" sz="2000" spc="-10" dirty="0"/>
              <a:t>από</a:t>
            </a:r>
            <a:r>
              <a:rPr lang="en-US" sz="2000" spc="10" dirty="0"/>
              <a:t> </a:t>
            </a:r>
            <a:r>
              <a:rPr lang="en-US" sz="2000" spc="-5" dirty="0"/>
              <a:t>0</a:t>
            </a:r>
            <a:r>
              <a:rPr lang="en-US" sz="2000" spc="10" dirty="0"/>
              <a:t> </a:t>
            </a:r>
            <a:r>
              <a:rPr lang="en-US" sz="2000" spc="-5" dirty="0"/>
              <a:t>έως</a:t>
            </a:r>
            <a:r>
              <a:rPr lang="en-US" sz="2000" dirty="0"/>
              <a:t> </a:t>
            </a:r>
            <a:r>
              <a:rPr lang="en-US" sz="2000" spc="-5" dirty="0"/>
              <a:t>1.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5240" algn="ctr"/>
            <a:r>
              <a:rPr lang="en-US" sz="3400" kern="1200" spc="-5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ΤΕΛΟΣ</a:t>
            </a:r>
            <a:endParaRPr lang="en-US" sz="3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312</Words>
  <Application>Microsoft Office PowerPoint</Application>
  <PresentationFormat>Ευρεία οθόνη</PresentationFormat>
  <Paragraphs>35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Μετασχηματισμός των Δεδομένων</vt:lpstr>
      <vt:lpstr>Μετασχηματισμός των Δεδομένων</vt:lpstr>
      <vt:lpstr>Data reduction</vt:lpstr>
      <vt:lpstr>Data reduction</vt:lpstr>
      <vt:lpstr>Data reduction</vt:lpstr>
      <vt:lpstr>Data reduction</vt:lpstr>
      <vt:lpstr>Μετατροπή των δεδομένων (transformation)</vt:lpstr>
      <vt:lpstr>Μετασχηματισμός των δεδομένων  (transformation)</vt:lpstr>
      <vt:lpstr>ΤΕΛΟΣ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ΑΝΑΣΤΑΣΙΟΣ ΤΣΟΛΑΚΙΔΗΣ</dc:creator>
  <cp:lastModifiedBy>ΘΕΟΔΩΡΑΚΟΠΟΥΛΟΣ ΛΕΩΝΙΔΑΣ</cp:lastModifiedBy>
  <cp:revision>5</cp:revision>
  <dcterms:created xsi:type="dcterms:W3CDTF">2023-03-24T12:57:11Z</dcterms:created>
  <dcterms:modified xsi:type="dcterms:W3CDTF">2023-03-28T14:44:49Z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2023-03-24T00:00:00Z</vt:filetime>
  </property>
</Properties>
</file>