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2" r:id="rId15"/>
    <p:sldId id="270" r:id="rId16"/>
    <p:sldId id="27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7E10-C3A9-47EF-88D7-6AA27585C17E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0939-753F-42DB-A50D-07C0189521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2F53-C735-4C32-A97F-EC5A3F94BD91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0AA4-E8C7-44A1-8190-68124167EC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ΕΙΣΑΓΩΓΗ ΣΤΗΝ ΕΠΙΣΤΗΜΗ ΤΟΥ ΜΑΡΚΕΤΙΝΓΚ ΚΑΙ ΒΑΣΙΚΕΣ ΕΝΝΟΙΕΣ</a:t>
            </a:r>
            <a:endParaRPr lang="en-US" dirty="0" smtClean="0"/>
          </a:p>
          <a:p>
            <a:r>
              <a:rPr lang="el-GR" sz="28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28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2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2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Προσδιορίστε-αναλύστε τις χρησιμότητες που σας παρέχει το Πανεπιστήμιο Πατρών.</a:t>
            </a:r>
          </a:p>
          <a:p>
            <a:pPr algn="just"/>
            <a:r>
              <a:rPr lang="el-GR" dirty="0" smtClean="0"/>
              <a:t>Επιλέξτε κάποιο αγαπημένο σας προϊόν ή υπηρεσία και αναλύστε τις 4 χρησιμότητες που σας προσφέρει. </a:t>
            </a:r>
          </a:p>
          <a:p>
            <a:pPr marL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ΚΑΤΗΓΟΡΙΕΣ ΜΚΤ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1.Σε ποια </a:t>
            </a:r>
            <a:r>
              <a:rPr lang="el-GR" b="1" dirty="0" smtClean="0"/>
              <a:t>προϊόντα </a:t>
            </a:r>
            <a:r>
              <a:rPr lang="el-GR" dirty="0" smtClean="0"/>
              <a:t>αναφέρεται (Γενικό ≠ Ειδικό ΜΚΤ, Ειδικό ΜΚΤ: ΜΚΤ Υπηρεσιών, ΜΚΤ Αγροτικών προϊόντων, Τραπεζικό ΜΚΤ κτλ.).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2.</a:t>
            </a:r>
            <a:r>
              <a:rPr lang="el-GR" b="1" dirty="0" smtClean="0"/>
              <a:t>Επίπεδο οικονομικής δραστηριότητας</a:t>
            </a:r>
            <a:r>
              <a:rPr lang="el-GR" dirty="0" smtClean="0"/>
              <a:t> </a:t>
            </a:r>
            <a:r>
              <a:rPr lang="el-GR" dirty="0" err="1" smtClean="0"/>
              <a:t>Μικρομάρκετινγκ</a:t>
            </a:r>
            <a:r>
              <a:rPr lang="el-GR" dirty="0" smtClean="0"/>
              <a:t> ≠ </a:t>
            </a:r>
            <a:r>
              <a:rPr lang="el-GR" dirty="0" err="1" smtClean="0"/>
              <a:t>Μακρομάρκετινγκ</a:t>
            </a:r>
            <a:r>
              <a:rPr lang="el-GR" dirty="0" smtClean="0"/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3.</a:t>
            </a:r>
            <a:r>
              <a:rPr lang="el-GR" b="1" dirty="0" smtClean="0"/>
              <a:t>Γεωγραφική Διάσταση: </a:t>
            </a:r>
            <a:r>
              <a:rPr lang="el-GR" dirty="0" smtClean="0"/>
              <a:t>Εγχώριο ≠ Διεθνές ΜΚΤ.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4. </a:t>
            </a:r>
            <a:r>
              <a:rPr lang="el-GR" b="1" dirty="0" smtClean="0"/>
              <a:t>Κίνητρο Δραστηριότητας: </a:t>
            </a:r>
            <a:r>
              <a:rPr lang="el-GR" dirty="0" smtClean="0"/>
              <a:t>Κερδοσκοπικό ≠ Μη Κερδοσκοπικό ΜΚΤ.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5. </a:t>
            </a:r>
            <a:r>
              <a:rPr lang="el-GR" b="1" dirty="0" smtClean="0"/>
              <a:t>Είδος Αγοραστή:</a:t>
            </a:r>
            <a:r>
              <a:rPr lang="el-GR" dirty="0" smtClean="0"/>
              <a:t> Καταναλωτικό ≠ Βιομηχανικό ΜΚΤ.</a:t>
            </a:r>
            <a:endParaRPr lang="el-GR" b="1" dirty="0" smtClean="0"/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ΜΚΤ: ΕΥΧΗ Η΄ΚΑΤΑΡΑ;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/>
              <a:t>Υποθάλπει τον υλισμό, ηδονισμό, ευδαιμονισμό σαν κυρίαρχες αξίες.</a:t>
            </a:r>
          </a:p>
          <a:p>
            <a:pPr algn="just"/>
            <a:r>
              <a:rPr lang="el-GR" dirty="0" smtClean="0"/>
              <a:t>Δημιουργεί στους καταναλωτές ένα συνεχές άγχος απόκτησης αγαθών.</a:t>
            </a:r>
          </a:p>
          <a:p>
            <a:pPr algn="just"/>
            <a:r>
              <a:rPr lang="el-GR" dirty="0" smtClean="0"/>
              <a:t>Οι δραστηριότητες του κοστίζουν και το κόστος το επιβαρύνεται ο καταναλωτής.</a:t>
            </a:r>
          </a:p>
          <a:p>
            <a:pPr algn="just"/>
            <a:r>
              <a:rPr lang="el-GR" dirty="0" smtClean="0"/>
              <a:t>Προβάλλει φανταστικές ή μηδαμινές ποιοτικές διαφορές προϊόντων εξαπατώντας τους καταναλωτές.</a:t>
            </a:r>
          </a:p>
          <a:p>
            <a:pPr algn="just"/>
            <a:r>
              <a:rPr lang="el-GR" dirty="0" smtClean="0"/>
              <a:t>Παρασύρει με την διαφήμιση τους καταναλωτές σε άσκοπες αγορές.</a:t>
            </a:r>
          </a:p>
          <a:p>
            <a:pPr algn="just"/>
            <a:r>
              <a:rPr lang="el-GR" dirty="0" smtClean="0"/>
              <a:t>Η διαφήμιση πολλές φορές είναι κακού γούστου και υποτιμά την νοημοσύνη μας – προσβάλλει τα ήθη.</a:t>
            </a:r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</a:t>
            </a:r>
            <a:r>
              <a:rPr lang="el-GR" smtClean="0"/>
              <a:t>Π.(2012), </a:t>
            </a:r>
            <a:r>
              <a:rPr lang="el-GR" dirty="0" smtClean="0"/>
              <a:t>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,.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1.0.Πάτρα 2015.Διαθέσιμο από τη δικτυακή</a:t>
            </a:r>
            <a:r>
              <a:rPr lang="el-GR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dirty="0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/>
              <a:t>Σκοπός </a:t>
            </a:r>
            <a:r>
              <a:rPr lang="el-GR" sz="2800" dirty="0" smtClean="0"/>
              <a:t>της ενότητας είναι </a:t>
            </a:r>
            <a:r>
              <a:rPr lang="el-GR" sz="2800" dirty="0"/>
              <a:t>να προσφέρει στους φοιτητές εισαγωγικές γνώσεις γύρω από την βασική φιλοσοφία, θεωρίες και έννοιες του </a:t>
            </a:r>
            <a:r>
              <a:rPr lang="el-GR" sz="2800" dirty="0" smtClean="0"/>
              <a:t>μάρκετινγκ.</a:t>
            </a:r>
          </a:p>
          <a:p>
            <a:pPr marL="0"/>
            <a:r>
              <a:rPr lang="el-GR" sz="2800" dirty="0" smtClean="0"/>
              <a:t>Στο τέλος της ενότητας υπάρχουν και ασκήσεις επίλυσης.</a:t>
            </a:r>
            <a:endParaRPr lang="el-GR" sz="2800" smtClean="0"/>
          </a:p>
          <a:p>
            <a:pPr marL="0">
              <a:buNone/>
            </a:pP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ΟΡΙΣΜΟΙ ΜΚΤ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>
              <a:buFontTx/>
              <a:buNone/>
            </a:pPr>
            <a:r>
              <a:rPr lang="el-GR" sz="3300" dirty="0" smtClean="0"/>
              <a:t>Ύπαρξη διαφορετικών ορισμών. ΜΚΤ είναι:</a:t>
            </a:r>
          </a:p>
          <a:p>
            <a:pPr marL="609600" indent="-609600" algn="just">
              <a:buFontTx/>
              <a:buNone/>
            </a:pPr>
            <a:r>
              <a:rPr lang="el-GR" sz="3300" dirty="0" smtClean="0"/>
              <a:t>1.«ένα σύστημα </a:t>
            </a:r>
            <a:r>
              <a:rPr lang="el-GR" sz="3300" b="1" dirty="0" smtClean="0"/>
              <a:t>επιχειρησιακών δραστηριοτήτων</a:t>
            </a:r>
            <a:r>
              <a:rPr lang="el-GR" sz="3300" dirty="0" smtClean="0"/>
              <a:t> σχεδιασμένο έτσι ώστε να προγραμματίζει, να </a:t>
            </a:r>
            <a:r>
              <a:rPr lang="el-GR" sz="3300" i="1" dirty="0" smtClean="0"/>
              <a:t>τιμολογεί, να προβάλει και να διανέμει</a:t>
            </a:r>
            <a:r>
              <a:rPr lang="el-GR" sz="3300" dirty="0" smtClean="0"/>
              <a:t> προϊόντα και υπηρεσίες που </a:t>
            </a:r>
            <a:r>
              <a:rPr lang="el-GR" sz="3300" u="sng" dirty="0" smtClean="0"/>
              <a:t>ικανοποιούν τις ανάγκες των καταναλωτών»</a:t>
            </a:r>
            <a:r>
              <a:rPr lang="el-GR" sz="3300" dirty="0" smtClean="0"/>
              <a:t>.</a:t>
            </a:r>
          </a:p>
          <a:p>
            <a:pPr marL="609600" indent="-609600" algn="just">
              <a:buFontTx/>
              <a:buNone/>
            </a:pPr>
            <a:r>
              <a:rPr lang="el-GR" sz="3300" dirty="0" smtClean="0"/>
              <a:t>2. «η </a:t>
            </a:r>
            <a:r>
              <a:rPr lang="el-GR" sz="3300" b="1" dirty="0" smtClean="0"/>
              <a:t>διαδικασία </a:t>
            </a:r>
            <a:r>
              <a:rPr lang="el-GR" sz="3300" dirty="0" smtClean="0"/>
              <a:t>του σχεδιασμού και της εκτέλεσης της σύλληψης, </a:t>
            </a:r>
            <a:r>
              <a:rPr lang="el-GR" sz="3300" i="1" dirty="0" smtClean="0"/>
              <a:t>τιμολόγησης, προβολής και διανομής</a:t>
            </a:r>
            <a:r>
              <a:rPr lang="el-GR" sz="3300" dirty="0" smtClean="0"/>
              <a:t>, ιδεών, αγαθών και υπηρεσιών ώστε να δημιουργηθούν συναλλαγές</a:t>
            </a:r>
            <a:r>
              <a:rPr lang="el-GR" sz="33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3300" dirty="0" smtClean="0"/>
              <a:t>που </a:t>
            </a:r>
            <a:r>
              <a:rPr lang="el-GR" sz="3300" u="sng" dirty="0" smtClean="0"/>
              <a:t>ικανοποιούν σκοπούς ατόμων και οργανισμών».</a:t>
            </a:r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Συναλλαγή (</a:t>
            </a:r>
            <a:r>
              <a:rPr lang="en-US" b="1" dirty="0" smtClean="0"/>
              <a:t>Transaction)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u="sng" dirty="0" smtClean="0"/>
              <a:t>Ορισμός:</a:t>
            </a:r>
            <a:r>
              <a:rPr lang="el-GR" dirty="0" smtClean="0"/>
              <a:t> Ανταλλαγή αντικειμένων αξίας.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u="sng" dirty="0" smtClean="0"/>
              <a:t>Προϋποθέσεις: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Κίνητρα </a:t>
            </a:r>
            <a:r>
              <a:rPr lang="el-GR" dirty="0" smtClean="0"/>
              <a:t>και από τα δύο μέρη της συναλλαγής.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Επικοινωνία</a:t>
            </a:r>
            <a:r>
              <a:rPr lang="el-GR" dirty="0" smtClean="0"/>
              <a:t> μεταξύ των δυο μερών.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Διπλή κατεύθυνση</a:t>
            </a:r>
            <a:r>
              <a:rPr lang="el-GR" dirty="0" smtClean="0"/>
              <a:t>: και τα δυο μέρη θα πάρουν και θα δώσουν.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Ελευθερία Απόφασης:</a:t>
            </a:r>
            <a:r>
              <a:rPr lang="el-GR" dirty="0" smtClean="0"/>
              <a:t> η ανταλλαγή πρέπει να είναι εθελοντική.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l-GR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l-GR" dirty="0" smtClean="0"/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ΙΔΕΟΛΟΓΙΑ ΜΚΤ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Α. Στηρίζεται στον έντονο, διαρκή και χωρίς περιορισμούς προσανατολισμό των επιχειρηματικών δραστηριοτήτων </a:t>
            </a:r>
            <a:r>
              <a:rPr lang="el-GR" b="1" dirty="0" smtClean="0"/>
              <a:t>προς τον αγοραστή.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Β. Αναγνωρίζει ότι ο αγοραστής είναι ο μόνος που έχοντας </a:t>
            </a:r>
            <a:r>
              <a:rPr lang="el-GR" b="1" dirty="0" smtClean="0"/>
              <a:t>ανάγκες ξέρει με τι θα τις ικανοποιήσει.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Γ. Μοναδικός σκοπός κάθε επιχείρησης είναι η </a:t>
            </a:r>
            <a:r>
              <a:rPr lang="el-GR" b="1" dirty="0" smtClean="0"/>
              <a:t>ικανοποίηση των αναγκών των καταναλωτών</a:t>
            </a:r>
            <a:r>
              <a:rPr lang="el-GR" dirty="0" smtClean="0"/>
              <a:t> μέσο της οποίας θα προκύψει το κέρδος. Μετουσίωση αναγκών σε Μίγμα ΜΚΤ.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Δεν ισχύει για το ΜΚΤ: Κέρδη = </a:t>
            </a:r>
            <a:r>
              <a:rPr lang="en-US" dirty="0" smtClean="0"/>
              <a:t>f(</a:t>
            </a:r>
            <a:r>
              <a:rPr lang="el-GR" dirty="0" smtClean="0"/>
              <a:t>Πωλήσεων)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err="1" smtClean="0"/>
              <a:t>Ισχύει:</a:t>
            </a:r>
            <a:r>
              <a:rPr lang="el-GR" b="1" dirty="0" err="1" smtClean="0"/>
              <a:t>Κέρδη</a:t>
            </a:r>
            <a:r>
              <a:rPr lang="el-GR" b="1" dirty="0" smtClean="0"/>
              <a:t>= </a:t>
            </a:r>
            <a:r>
              <a:rPr lang="en-US" b="1" dirty="0" smtClean="0"/>
              <a:t>f(</a:t>
            </a:r>
            <a:r>
              <a:rPr lang="el-GR" b="1" dirty="0" smtClean="0"/>
              <a:t>Βαθμού Ικανοποίησης Αναγκών)</a:t>
            </a:r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ΕΦΑΡΜΟΓΗ ΙΔΕΟΛΟΓΙΑΣ ΜΚΤ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Κατανόηση του ΜΚΤ (</a:t>
            </a:r>
            <a:r>
              <a:rPr lang="en-US" dirty="0" smtClean="0"/>
              <a:t> </a:t>
            </a:r>
            <a:r>
              <a:rPr lang="el-GR" dirty="0" smtClean="0"/>
              <a:t>τι είναι; τι αφορά;)</a:t>
            </a:r>
          </a:p>
          <a:p>
            <a:r>
              <a:rPr lang="el-GR" dirty="0" smtClean="0"/>
              <a:t>Πίστη στην αξία-χρησιμότητα του (αλλαγή νοοτροπίας)</a:t>
            </a:r>
          </a:p>
          <a:p>
            <a:r>
              <a:rPr lang="el-GR" dirty="0" smtClean="0"/>
              <a:t>Εφαρμογή του ΜΚΤ (αποφασιστικότητα, οργάνωση, </a:t>
            </a:r>
            <a:r>
              <a:rPr lang="en-US" dirty="0" smtClean="0"/>
              <a:t>politics)</a:t>
            </a:r>
          </a:p>
          <a:p>
            <a:r>
              <a:rPr lang="el-GR" dirty="0" smtClean="0"/>
              <a:t>Επιτυχημένη εφαρμογή του ΜΚΤ (απαιτεί συσσώρευση εμπειριών)</a:t>
            </a:r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Περιβαλλοντικές συνθήκες για εφαρμογή Ιδεολογίας ΜΚΤ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Α. </a:t>
            </a:r>
            <a:r>
              <a:rPr lang="el-GR" b="1" dirty="0" smtClean="0"/>
              <a:t>Ανταγωνισμό: </a:t>
            </a:r>
            <a:r>
              <a:rPr lang="el-GR" dirty="0" smtClean="0"/>
              <a:t>η προσφερόμενη ποσότητα είναι μεγαλύτερη από τη ζητούμενη.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dirty="0" smtClean="0"/>
              <a:t>Β. </a:t>
            </a:r>
            <a:r>
              <a:rPr lang="el-GR" b="1" dirty="0" smtClean="0"/>
              <a:t>Ωριμότητα Καταναλωτών: </a:t>
            </a:r>
          </a:p>
          <a:p>
            <a:pPr algn="just">
              <a:lnSpc>
                <a:spcPct val="90000"/>
              </a:lnSpc>
            </a:pPr>
            <a:r>
              <a:rPr lang="el-GR" dirty="0" smtClean="0"/>
              <a:t>Πληθυσμιακή Ωριμότητα (1-9 και 75+ ετών).</a:t>
            </a:r>
          </a:p>
          <a:p>
            <a:pPr algn="just">
              <a:lnSpc>
                <a:spcPct val="90000"/>
              </a:lnSpc>
            </a:pPr>
            <a:r>
              <a:rPr lang="el-GR" dirty="0" smtClean="0"/>
              <a:t>Γεωγραφική Ωριμότητα (</a:t>
            </a:r>
            <a:r>
              <a:rPr lang="el-GR" dirty="0" err="1" smtClean="0"/>
              <a:t>αστικός≠αγροτικός</a:t>
            </a:r>
            <a:r>
              <a:rPr lang="el-GR" dirty="0" smtClean="0"/>
              <a:t>).</a:t>
            </a:r>
          </a:p>
          <a:p>
            <a:pPr algn="just">
              <a:lnSpc>
                <a:spcPct val="90000"/>
              </a:lnSpc>
            </a:pPr>
            <a:r>
              <a:rPr lang="el-GR" dirty="0" smtClean="0"/>
              <a:t>Ωριμότητα Προϊόντων (συχνότητα αγοράς).</a:t>
            </a:r>
          </a:p>
          <a:p>
            <a:pPr algn="just">
              <a:lnSpc>
                <a:spcPct val="90000"/>
              </a:lnSpc>
            </a:pPr>
            <a:r>
              <a:rPr lang="el-GR" dirty="0" smtClean="0"/>
              <a:t>Μέση Ευφυΐα </a:t>
            </a:r>
          </a:p>
          <a:p>
            <a:pPr algn="just">
              <a:lnSpc>
                <a:spcPct val="90000"/>
              </a:lnSpc>
            </a:pPr>
            <a:r>
              <a:rPr lang="el-GR" dirty="0" smtClean="0"/>
              <a:t>Σοκ (π.χ. δηλητηρίαση) </a:t>
            </a:r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ΜΙΓΜΑ ΜΑΡΚΕΤΙΝΓΚ – 4</a:t>
            </a:r>
            <a:r>
              <a:rPr lang="en-US" b="1" dirty="0" smtClean="0"/>
              <a:t>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r>
              <a:rPr lang="el-GR" dirty="0" smtClean="0"/>
              <a:t>  (ΠΡΟΪΟΝ)</a:t>
            </a:r>
            <a:endParaRPr lang="en-US" dirty="0" smtClean="0"/>
          </a:p>
          <a:p>
            <a:r>
              <a:rPr lang="en-US" dirty="0" smtClean="0"/>
              <a:t>PLACE</a:t>
            </a:r>
            <a:r>
              <a:rPr lang="el-GR" dirty="0" smtClean="0"/>
              <a:t>  (ΤΟΠΟΣ, ΔΙΑΝΟΜΗ)</a:t>
            </a:r>
            <a:endParaRPr lang="en-US" dirty="0" smtClean="0"/>
          </a:p>
          <a:p>
            <a:r>
              <a:rPr lang="en-US" dirty="0" smtClean="0"/>
              <a:t>PROMOTION</a:t>
            </a:r>
            <a:r>
              <a:rPr lang="el-GR" dirty="0" smtClean="0"/>
              <a:t>  (ΠΡΟΒΟΛΗ)</a:t>
            </a:r>
            <a:endParaRPr lang="en-US" dirty="0" smtClean="0"/>
          </a:p>
          <a:p>
            <a:r>
              <a:rPr lang="en-US" dirty="0" smtClean="0"/>
              <a:t>PRICE</a:t>
            </a:r>
            <a:r>
              <a:rPr lang="el-GR" dirty="0" smtClean="0"/>
              <a:t>  (ΤΙΜΗ)</a:t>
            </a:r>
          </a:p>
          <a:p>
            <a:pPr marL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ΧΡΗΣΙΜΟΤΗΤΕΣ (</a:t>
            </a:r>
            <a:r>
              <a:rPr lang="en-US" b="1" dirty="0" smtClean="0"/>
              <a:t>Utilities)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dirty="0" smtClean="0"/>
              <a:t>Τα οφέλη (αξίες) που αντλεί ο καταναλωτής από την κατανάλωση προϊόντων – ικανοποίηση αναγκών.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Σχήματος:</a:t>
            </a:r>
            <a:r>
              <a:rPr lang="el-GR" dirty="0" smtClean="0"/>
              <a:t> Τεχνικά και Συμβολικά χαρακτηριστικά προϊόντων</a:t>
            </a:r>
            <a:r>
              <a:rPr lang="en-US" dirty="0" smtClean="0"/>
              <a:t> (Rolex)</a:t>
            </a:r>
            <a:r>
              <a:rPr lang="el-GR" dirty="0" smtClean="0"/>
              <a:t>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Τόπου:</a:t>
            </a:r>
            <a:r>
              <a:rPr lang="el-GR" dirty="0" smtClean="0"/>
              <a:t> γεωγραφικά σημεία που προσφέρεται το προϊόν (γάλα ΝΕΟΓΑΛ</a:t>
            </a:r>
            <a:r>
              <a:rPr lang="en-US" dirty="0" smtClean="0"/>
              <a:t>)</a:t>
            </a:r>
            <a:r>
              <a:rPr lang="el-GR" dirty="0" smtClean="0"/>
              <a:t>. 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Χρόνου:</a:t>
            </a:r>
            <a:r>
              <a:rPr lang="el-GR" dirty="0" smtClean="0"/>
              <a:t> χρονικό διάστημα που προσφέρεται το προϊόν. (Πίτσα).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b="1" dirty="0" smtClean="0"/>
              <a:t>Κτήσης:</a:t>
            </a:r>
            <a:r>
              <a:rPr lang="el-GR" dirty="0" smtClean="0"/>
              <a:t> διευκολύνσεις κατά την αγορά (π.χ. ευγένεια πωλητή, διακόσμηση καταστήματος, παροχή πιστώσεων, δοκιμαστική χρήση κ.α.).</a:t>
            </a:r>
          </a:p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835</Words>
  <Application>Microsoft Office PowerPoint</Application>
  <PresentationFormat>Προβολή στην οθόνη (4:3)</PresentationFormat>
  <Paragraphs>111</Paragraphs>
  <Slides>16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ΕΙΣΑΓΩΓΗ ΣΤΟ ΜΑΡΚΕΤΙΝΓΚ</vt:lpstr>
      <vt:lpstr>Σκοποί  ενότητας</vt:lpstr>
      <vt:lpstr>ΟΡΙΣΜΟΙ ΜΚΤ</vt:lpstr>
      <vt:lpstr>Συναλλαγή (Transaction)</vt:lpstr>
      <vt:lpstr>ΙΔΕΟΛΟΓΙΑ ΜΚΤ</vt:lpstr>
      <vt:lpstr>ΕΦΑΡΜΟΓΗ ΙΔΕΟΛΟΓΙΑΣ ΜΚΤ</vt:lpstr>
      <vt:lpstr>Περιβαλλοντικές συνθήκες για εφαρμογή Ιδεολογίας ΜΚΤ</vt:lpstr>
      <vt:lpstr>ΜΙΓΜΑ ΜΑΡΚΕΤΙΝΓΚ – 4P</vt:lpstr>
      <vt:lpstr>ΧΡΗΣΙΜΟΤΗΤΕΣ (Utilities)</vt:lpstr>
      <vt:lpstr>ΑΣΚΗΣΗ</vt:lpstr>
      <vt:lpstr>ΚΑΤΗΓΟΡΙΕΣ ΜΚΤ</vt:lpstr>
      <vt:lpstr>ΜΚΤ: ΕΥΧΗ Η΄ΚΑΤΑΡΑ;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14</cp:revision>
  <dcterms:created xsi:type="dcterms:W3CDTF">2015-08-28T06:00:38Z</dcterms:created>
  <dcterms:modified xsi:type="dcterms:W3CDTF">2015-09-20T13:50:34Z</dcterms:modified>
</cp:coreProperties>
</file>