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8"/>
  </p:notesMasterIdLst>
  <p:sldIdLst>
    <p:sldId id="456" r:id="rId2"/>
    <p:sldId id="458" r:id="rId3"/>
    <p:sldId id="459" r:id="rId4"/>
    <p:sldId id="460" r:id="rId5"/>
    <p:sldId id="461" r:id="rId6"/>
    <p:sldId id="462" r:id="rId7"/>
    <p:sldId id="464" r:id="rId8"/>
    <p:sldId id="465" r:id="rId9"/>
    <p:sldId id="466" r:id="rId10"/>
    <p:sldId id="467" r:id="rId11"/>
    <p:sldId id="494" r:id="rId12"/>
    <p:sldId id="468" r:id="rId13"/>
    <p:sldId id="495" r:id="rId14"/>
    <p:sldId id="469" r:id="rId15"/>
    <p:sldId id="496" r:id="rId16"/>
    <p:sldId id="470" r:id="rId17"/>
    <p:sldId id="497" r:id="rId18"/>
    <p:sldId id="471" r:id="rId19"/>
    <p:sldId id="472" r:id="rId20"/>
    <p:sldId id="498" r:id="rId21"/>
    <p:sldId id="477" r:id="rId22"/>
    <p:sldId id="479" r:id="rId23"/>
    <p:sldId id="481" r:id="rId24"/>
    <p:sldId id="482" r:id="rId25"/>
    <p:sldId id="483" r:id="rId26"/>
    <p:sldId id="484" r:id="rId27"/>
  </p:sldIdLst>
  <p:sldSz cx="9144000" cy="6858000" type="screen4x3"/>
  <p:notesSz cx="6858000" cy="994568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2" autoAdjust="0"/>
    <p:restoredTop sz="74545" autoAdjust="0"/>
  </p:normalViewPr>
  <p:slideViewPr>
    <p:cSldViewPr>
      <p:cViewPr varScale="1">
        <p:scale>
          <a:sx n="63" d="100"/>
          <a:sy n="63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440348-8706-4DC4-AEAC-DCA752ECD22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847328-5609-4460-B483-657221B2C802}">
      <dgm:prSet phldrT="[Text]" custT="1"/>
      <dgm:spPr/>
      <dgm:t>
        <a:bodyPr/>
        <a:lstStyle/>
        <a:p>
          <a:r>
            <a:rPr lang="el-GR" sz="2000" b="1" dirty="0" smtClean="0"/>
            <a:t>ΚΑΛΗ</a:t>
          </a:r>
        </a:p>
        <a:p>
          <a:r>
            <a:rPr lang="el-GR" sz="2000" b="1" dirty="0" smtClean="0"/>
            <a:t>ΔΙΔΑΣΚΑΛΙΑ</a:t>
          </a:r>
          <a:endParaRPr lang="en-US" sz="2000" b="1" dirty="0"/>
        </a:p>
      </dgm:t>
    </dgm:pt>
    <dgm:pt modelId="{867A5750-F288-4F0D-B783-5EA9860737FE}" type="parTrans" cxnId="{9AF197CE-211E-40A2-A05A-39551CDB456A}">
      <dgm:prSet/>
      <dgm:spPr/>
      <dgm:t>
        <a:bodyPr/>
        <a:lstStyle/>
        <a:p>
          <a:endParaRPr lang="en-US"/>
        </a:p>
      </dgm:t>
    </dgm:pt>
    <dgm:pt modelId="{BCD8AC3A-7859-4B1E-9EC4-83F7187C04A8}" type="sibTrans" cxnId="{9AF197CE-211E-40A2-A05A-39551CDB456A}">
      <dgm:prSet/>
      <dgm:spPr/>
      <dgm:t>
        <a:bodyPr/>
        <a:lstStyle/>
        <a:p>
          <a:endParaRPr lang="en-US"/>
        </a:p>
      </dgm:t>
    </dgm:pt>
    <dgm:pt modelId="{1CC286BC-4478-46A7-9802-2DAF07BA4EF4}">
      <dgm:prSet phldrT="[Text]" custT="1"/>
      <dgm:spPr/>
      <dgm:t>
        <a:bodyPr/>
        <a:lstStyle/>
        <a:p>
          <a:r>
            <a:rPr lang="el-GR" sz="1800" dirty="0" smtClean="0"/>
            <a:t>ΑΥΤΟΓΝΩΣΙΑ</a:t>
          </a:r>
        </a:p>
        <a:p>
          <a:r>
            <a:rPr lang="el-GR" sz="1800" dirty="0" smtClean="0"/>
            <a:t>ΚΑΙ ΑΥΤΟΡΡΥΘΜΙΣΗ</a:t>
          </a:r>
          <a:endParaRPr lang="en-US" sz="1800" dirty="0"/>
        </a:p>
      </dgm:t>
    </dgm:pt>
    <dgm:pt modelId="{2F18E039-60D6-4F48-A008-C45040E8CB57}" type="parTrans" cxnId="{A78C8E6E-B319-49F9-9057-092C780E5567}">
      <dgm:prSet/>
      <dgm:spPr/>
      <dgm:t>
        <a:bodyPr/>
        <a:lstStyle/>
        <a:p>
          <a:endParaRPr lang="en-US"/>
        </a:p>
      </dgm:t>
    </dgm:pt>
    <dgm:pt modelId="{B676AF4F-C2C3-46BB-B095-A37A9DA78435}" type="sibTrans" cxnId="{A78C8E6E-B319-49F9-9057-092C780E5567}">
      <dgm:prSet/>
      <dgm:spPr/>
      <dgm:t>
        <a:bodyPr/>
        <a:lstStyle/>
        <a:p>
          <a:endParaRPr lang="en-US"/>
        </a:p>
      </dgm:t>
    </dgm:pt>
    <dgm:pt modelId="{DC554D79-0216-402F-83DD-EC2133180466}">
      <dgm:prSet phldrT="[Text]" custT="1"/>
      <dgm:spPr/>
      <dgm:t>
        <a:bodyPr/>
        <a:lstStyle/>
        <a:p>
          <a:r>
            <a:rPr lang="el-GR" sz="1800" dirty="0" smtClean="0"/>
            <a:t>ΛΗΨΗ </a:t>
          </a:r>
        </a:p>
        <a:p>
          <a:r>
            <a:rPr lang="el-GR" sz="1800" dirty="0" smtClean="0"/>
            <a:t>ΑΠΟΦΑΣΕΩΝ</a:t>
          </a:r>
          <a:endParaRPr lang="en-US" sz="1800" dirty="0"/>
        </a:p>
      </dgm:t>
    </dgm:pt>
    <dgm:pt modelId="{46617C06-B68A-484B-901A-A4EB71DBD3D7}" type="parTrans" cxnId="{E7CFB127-F9EA-4223-BACE-C0B58B310103}">
      <dgm:prSet/>
      <dgm:spPr/>
      <dgm:t>
        <a:bodyPr/>
        <a:lstStyle/>
        <a:p>
          <a:endParaRPr lang="en-US"/>
        </a:p>
      </dgm:t>
    </dgm:pt>
    <dgm:pt modelId="{E3CB8DAF-7C32-4F96-BE6B-3D5AF717536F}" type="sibTrans" cxnId="{E7CFB127-F9EA-4223-BACE-C0B58B310103}">
      <dgm:prSet/>
      <dgm:spPr/>
      <dgm:t>
        <a:bodyPr/>
        <a:lstStyle/>
        <a:p>
          <a:endParaRPr lang="en-US"/>
        </a:p>
      </dgm:t>
    </dgm:pt>
    <dgm:pt modelId="{98896D96-5956-4C88-A259-D8BC24961B9F}">
      <dgm:prSet phldrT="[Text]" custT="1"/>
      <dgm:spPr/>
      <dgm:t>
        <a:bodyPr/>
        <a:lstStyle/>
        <a:p>
          <a:r>
            <a:rPr lang="el-GR" sz="1800" dirty="0" smtClean="0"/>
            <a:t>ΕΦΑΡΜΟΓΗ</a:t>
          </a:r>
        </a:p>
        <a:p>
          <a:r>
            <a:rPr lang="el-GR" sz="1800" dirty="0" smtClean="0"/>
            <a:t>ΕΚΠΑΙΔΕΥΤΙΚΗΣ</a:t>
          </a:r>
        </a:p>
        <a:p>
          <a:r>
            <a:rPr lang="el-GR" sz="1800" dirty="0" smtClean="0"/>
            <a:t> ΕΡΕΥΝΑΣ</a:t>
          </a:r>
          <a:endParaRPr lang="en-US" sz="1800" dirty="0"/>
        </a:p>
      </dgm:t>
    </dgm:pt>
    <dgm:pt modelId="{300AABEA-8267-4EE8-BE3A-F88E721F29B8}" type="parTrans" cxnId="{413CDDBE-A255-4D5A-AB2D-FFCB9EB6244E}">
      <dgm:prSet/>
      <dgm:spPr/>
      <dgm:t>
        <a:bodyPr/>
        <a:lstStyle/>
        <a:p>
          <a:endParaRPr lang="en-US"/>
        </a:p>
      </dgm:t>
    </dgm:pt>
    <dgm:pt modelId="{30C89240-3D9B-4521-A6CD-91C4DC1838E6}" type="sibTrans" cxnId="{413CDDBE-A255-4D5A-AB2D-FFCB9EB6244E}">
      <dgm:prSet/>
      <dgm:spPr/>
      <dgm:t>
        <a:bodyPr/>
        <a:lstStyle/>
        <a:p>
          <a:endParaRPr lang="en-US"/>
        </a:p>
      </dgm:t>
    </dgm:pt>
    <dgm:pt modelId="{4F74C87F-8709-41E3-B296-AEA5926DDF32}">
      <dgm:prSet phldrT="[Text]" custT="1"/>
      <dgm:spPr/>
      <dgm:t>
        <a:bodyPr/>
        <a:lstStyle/>
        <a:p>
          <a:r>
            <a:rPr lang="el-GR" sz="1800" dirty="0" smtClean="0"/>
            <a:t>ΑΝΑΣΤΟΧΑΣΜΟΣ</a:t>
          </a:r>
          <a:endParaRPr lang="en-US" sz="1800" dirty="0"/>
        </a:p>
      </dgm:t>
    </dgm:pt>
    <dgm:pt modelId="{1541DFCD-DCCA-42DC-9411-EAEF617F84B3}" type="parTrans" cxnId="{A36F782C-25B4-4096-A2C3-5E25F645A0A6}">
      <dgm:prSet/>
      <dgm:spPr/>
      <dgm:t>
        <a:bodyPr/>
        <a:lstStyle/>
        <a:p>
          <a:endParaRPr lang="en-US"/>
        </a:p>
      </dgm:t>
    </dgm:pt>
    <dgm:pt modelId="{0C7A67F3-6DF6-40E4-8FC5-6E31C4ACD386}" type="sibTrans" cxnId="{A36F782C-25B4-4096-A2C3-5E25F645A0A6}">
      <dgm:prSet/>
      <dgm:spPr/>
      <dgm:t>
        <a:bodyPr/>
        <a:lstStyle/>
        <a:p>
          <a:endParaRPr lang="en-US"/>
        </a:p>
      </dgm:t>
    </dgm:pt>
    <dgm:pt modelId="{E6CF72D7-9DD1-4445-83DB-1AF8661DEDE0}" type="pres">
      <dgm:prSet presAssocID="{57440348-8706-4DC4-AEAC-DCA752ECD22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D36A03-DAC9-4420-894B-10699E675854}" type="pres">
      <dgm:prSet presAssocID="{57440348-8706-4DC4-AEAC-DCA752ECD22D}" presName="matrix" presStyleCnt="0"/>
      <dgm:spPr/>
    </dgm:pt>
    <dgm:pt modelId="{34E1DF55-6DF1-4F6D-B61A-6A2C0C1725AD}" type="pres">
      <dgm:prSet presAssocID="{57440348-8706-4DC4-AEAC-DCA752ECD22D}" presName="tile1" presStyleLbl="node1" presStyleIdx="0" presStyleCnt="4"/>
      <dgm:spPr/>
      <dgm:t>
        <a:bodyPr/>
        <a:lstStyle/>
        <a:p>
          <a:endParaRPr lang="en-US"/>
        </a:p>
      </dgm:t>
    </dgm:pt>
    <dgm:pt modelId="{2E7B1CD1-D724-4D36-9E0B-A84831BB34BC}" type="pres">
      <dgm:prSet presAssocID="{57440348-8706-4DC4-AEAC-DCA752ECD22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63318E-97E7-4052-8A96-34117FD84751}" type="pres">
      <dgm:prSet presAssocID="{57440348-8706-4DC4-AEAC-DCA752ECD22D}" presName="tile2" presStyleLbl="node1" presStyleIdx="1" presStyleCnt="4"/>
      <dgm:spPr/>
      <dgm:t>
        <a:bodyPr/>
        <a:lstStyle/>
        <a:p>
          <a:endParaRPr lang="en-US"/>
        </a:p>
      </dgm:t>
    </dgm:pt>
    <dgm:pt modelId="{B5F0255C-C6A3-458E-BB03-812759BF7407}" type="pres">
      <dgm:prSet presAssocID="{57440348-8706-4DC4-AEAC-DCA752ECD22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68E29F-968A-4094-BB44-A2E09C609634}" type="pres">
      <dgm:prSet presAssocID="{57440348-8706-4DC4-AEAC-DCA752ECD22D}" presName="tile3" presStyleLbl="node1" presStyleIdx="2" presStyleCnt="4"/>
      <dgm:spPr/>
      <dgm:t>
        <a:bodyPr/>
        <a:lstStyle/>
        <a:p>
          <a:endParaRPr lang="en-US"/>
        </a:p>
      </dgm:t>
    </dgm:pt>
    <dgm:pt modelId="{22BB3476-5E3F-44DD-928E-91F683027619}" type="pres">
      <dgm:prSet presAssocID="{57440348-8706-4DC4-AEAC-DCA752ECD22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B3C25-862F-480B-8339-03E51E072D3C}" type="pres">
      <dgm:prSet presAssocID="{57440348-8706-4DC4-AEAC-DCA752ECD22D}" presName="tile4" presStyleLbl="node1" presStyleIdx="3" presStyleCnt="4"/>
      <dgm:spPr/>
      <dgm:t>
        <a:bodyPr/>
        <a:lstStyle/>
        <a:p>
          <a:endParaRPr lang="en-US"/>
        </a:p>
      </dgm:t>
    </dgm:pt>
    <dgm:pt modelId="{E3E0371B-2AAA-4D8D-823D-5C1DFF6FAC19}" type="pres">
      <dgm:prSet presAssocID="{57440348-8706-4DC4-AEAC-DCA752ECD22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B3BED-4FC2-43A7-99E5-C282AA42419F}" type="pres">
      <dgm:prSet presAssocID="{57440348-8706-4DC4-AEAC-DCA752ECD22D}" presName="centerTile" presStyleLbl="fgShp" presStyleIdx="0" presStyleCnt="1" custScaleX="12820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ED62FB74-89C6-439C-89B5-1C1922128FDF}" type="presOf" srcId="{57440348-8706-4DC4-AEAC-DCA752ECD22D}" destId="{E6CF72D7-9DD1-4445-83DB-1AF8661DEDE0}" srcOrd="0" destOrd="0" presId="urn:microsoft.com/office/officeart/2005/8/layout/matrix1"/>
    <dgm:cxn modelId="{30823A76-E3C3-459A-880F-7331A74AC587}" type="presOf" srcId="{1CC286BC-4478-46A7-9802-2DAF07BA4EF4}" destId="{34E1DF55-6DF1-4F6D-B61A-6A2C0C1725AD}" srcOrd="0" destOrd="0" presId="urn:microsoft.com/office/officeart/2005/8/layout/matrix1"/>
    <dgm:cxn modelId="{E0702232-D1EE-444D-AF9D-E85B0FD24E3E}" type="presOf" srcId="{DC554D79-0216-402F-83DD-EC2133180466}" destId="{B5F0255C-C6A3-458E-BB03-812759BF7407}" srcOrd="1" destOrd="0" presId="urn:microsoft.com/office/officeart/2005/8/layout/matrix1"/>
    <dgm:cxn modelId="{085B1F50-6C81-4FA8-916A-51E6245100E8}" type="presOf" srcId="{92847328-5609-4460-B483-657221B2C802}" destId="{911B3BED-4FC2-43A7-99E5-C282AA42419F}" srcOrd="0" destOrd="0" presId="urn:microsoft.com/office/officeart/2005/8/layout/matrix1"/>
    <dgm:cxn modelId="{A36F782C-25B4-4096-A2C3-5E25F645A0A6}" srcId="{92847328-5609-4460-B483-657221B2C802}" destId="{4F74C87F-8709-41E3-B296-AEA5926DDF32}" srcOrd="3" destOrd="0" parTransId="{1541DFCD-DCCA-42DC-9411-EAEF617F84B3}" sibTransId="{0C7A67F3-6DF6-40E4-8FC5-6E31C4ACD386}"/>
    <dgm:cxn modelId="{D286A679-F522-44D9-BF8F-027C9A0E5359}" type="presOf" srcId="{DC554D79-0216-402F-83DD-EC2133180466}" destId="{2863318E-97E7-4052-8A96-34117FD84751}" srcOrd="0" destOrd="0" presId="urn:microsoft.com/office/officeart/2005/8/layout/matrix1"/>
    <dgm:cxn modelId="{64F79A63-CACC-4A39-B55D-EC532945AC4B}" type="presOf" srcId="{98896D96-5956-4C88-A259-D8BC24961B9F}" destId="{22BB3476-5E3F-44DD-928E-91F683027619}" srcOrd="1" destOrd="0" presId="urn:microsoft.com/office/officeart/2005/8/layout/matrix1"/>
    <dgm:cxn modelId="{9AF197CE-211E-40A2-A05A-39551CDB456A}" srcId="{57440348-8706-4DC4-AEAC-DCA752ECD22D}" destId="{92847328-5609-4460-B483-657221B2C802}" srcOrd="0" destOrd="0" parTransId="{867A5750-F288-4F0D-B783-5EA9860737FE}" sibTransId="{BCD8AC3A-7859-4B1E-9EC4-83F7187C04A8}"/>
    <dgm:cxn modelId="{FD78207E-E71E-482D-91BF-AB61828148FE}" type="presOf" srcId="{1CC286BC-4478-46A7-9802-2DAF07BA4EF4}" destId="{2E7B1CD1-D724-4D36-9E0B-A84831BB34BC}" srcOrd="1" destOrd="0" presId="urn:microsoft.com/office/officeart/2005/8/layout/matrix1"/>
    <dgm:cxn modelId="{413CDDBE-A255-4D5A-AB2D-FFCB9EB6244E}" srcId="{92847328-5609-4460-B483-657221B2C802}" destId="{98896D96-5956-4C88-A259-D8BC24961B9F}" srcOrd="2" destOrd="0" parTransId="{300AABEA-8267-4EE8-BE3A-F88E721F29B8}" sibTransId="{30C89240-3D9B-4521-A6CD-91C4DC1838E6}"/>
    <dgm:cxn modelId="{E6B6AC16-9CDE-4335-B367-C6238F5BF446}" type="presOf" srcId="{4F74C87F-8709-41E3-B296-AEA5926DDF32}" destId="{E3E0371B-2AAA-4D8D-823D-5C1DFF6FAC19}" srcOrd="1" destOrd="0" presId="urn:microsoft.com/office/officeart/2005/8/layout/matrix1"/>
    <dgm:cxn modelId="{772A216E-E3B2-427C-9237-FD45411C67F4}" type="presOf" srcId="{98896D96-5956-4C88-A259-D8BC24961B9F}" destId="{D668E29F-968A-4094-BB44-A2E09C609634}" srcOrd="0" destOrd="0" presId="urn:microsoft.com/office/officeart/2005/8/layout/matrix1"/>
    <dgm:cxn modelId="{03DDE08C-E429-4629-9A2E-AAC33BA586A5}" type="presOf" srcId="{4F74C87F-8709-41E3-B296-AEA5926DDF32}" destId="{02EB3C25-862F-480B-8339-03E51E072D3C}" srcOrd="0" destOrd="0" presId="urn:microsoft.com/office/officeart/2005/8/layout/matrix1"/>
    <dgm:cxn modelId="{A78C8E6E-B319-49F9-9057-092C780E5567}" srcId="{92847328-5609-4460-B483-657221B2C802}" destId="{1CC286BC-4478-46A7-9802-2DAF07BA4EF4}" srcOrd="0" destOrd="0" parTransId="{2F18E039-60D6-4F48-A008-C45040E8CB57}" sibTransId="{B676AF4F-C2C3-46BB-B095-A37A9DA78435}"/>
    <dgm:cxn modelId="{E7CFB127-F9EA-4223-BACE-C0B58B310103}" srcId="{92847328-5609-4460-B483-657221B2C802}" destId="{DC554D79-0216-402F-83DD-EC2133180466}" srcOrd="1" destOrd="0" parTransId="{46617C06-B68A-484B-901A-A4EB71DBD3D7}" sibTransId="{E3CB8DAF-7C32-4F96-BE6B-3D5AF717536F}"/>
    <dgm:cxn modelId="{6C1D3225-9033-4368-B715-9E7EC2E0BED9}" type="presParOf" srcId="{E6CF72D7-9DD1-4445-83DB-1AF8661DEDE0}" destId="{B9D36A03-DAC9-4420-894B-10699E675854}" srcOrd="0" destOrd="0" presId="urn:microsoft.com/office/officeart/2005/8/layout/matrix1"/>
    <dgm:cxn modelId="{B7860932-1270-4AC4-8C46-69818CBD4787}" type="presParOf" srcId="{B9D36A03-DAC9-4420-894B-10699E675854}" destId="{34E1DF55-6DF1-4F6D-B61A-6A2C0C1725AD}" srcOrd="0" destOrd="0" presId="urn:microsoft.com/office/officeart/2005/8/layout/matrix1"/>
    <dgm:cxn modelId="{CAF3362E-7463-418D-AAA4-7599ADE11898}" type="presParOf" srcId="{B9D36A03-DAC9-4420-894B-10699E675854}" destId="{2E7B1CD1-D724-4D36-9E0B-A84831BB34BC}" srcOrd="1" destOrd="0" presId="urn:microsoft.com/office/officeart/2005/8/layout/matrix1"/>
    <dgm:cxn modelId="{2DD180F6-4FBE-400F-A3E6-032C4EA13502}" type="presParOf" srcId="{B9D36A03-DAC9-4420-894B-10699E675854}" destId="{2863318E-97E7-4052-8A96-34117FD84751}" srcOrd="2" destOrd="0" presId="urn:microsoft.com/office/officeart/2005/8/layout/matrix1"/>
    <dgm:cxn modelId="{AAF0C258-E587-43B0-8EF9-281BC211F409}" type="presParOf" srcId="{B9D36A03-DAC9-4420-894B-10699E675854}" destId="{B5F0255C-C6A3-458E-BB03-812759BF7407}" srcOrd="3" destOrd="0" presId="urn:microsoft.com/office/officeart/2005/8/layout/matrix1"/>
    <dgm:cxn modelId="{B4E6AB0D-4E25-4058-A740-0FD18C7EF116}" type="presParOf" srcId="{B9D36A03-DAC9-4420-894B-10699E675854}" destId="{D668E29F-968A-4094-BB44-A2E09C609634}" srcOrd="4" destOrd="0" presId="urn:microsoft.com/office/officeart/2005/8/layout/matrix1"/>
    <dgm:cxn modelId="{EB24E3B1-713A-419D-A6A4-96B8764C13B5}" type="presParOf" srcId="{B9D36A03-DAC9-4420-894B-10699E675854}" destId="{22BB3476-5E3F-44DD-928E-91F683027619}" srcOrd="5" destOrd="0" presId="urn:microsoft.com/office/officeart/2005/8/layout/matrix1"/>
    <dgm:cxn modelId="{D272257C-F711-46D1-B178-A0B73F82B124}" type="presParOf" srcId="{B9D36A03-DAC9-4420-894B-10699E675854}" destId="{02EB3C25-862F-480B-8339-03E51E072D3C}" srcOrd="6" destOrd="0" presId="urn:microsoft.com/office/officeart/2005/8/layout/matrix1"/>
    <dgm:cxn modelId="{8555B936-9256-4F72-9A7C-580F84BB1DE9}" type="presParOf" srcId="{B9D36A03-DAC9-4420-894B-10699E675854}" destId="{E3E0371B-2AAA-4D8D-823D-5C1DFF6FAC19}" srcOrd="7" destOrd="0" presId="urn:microsoft.com/office/officeart/2005/8/layout/matrix1"/>
    <dgm:cxn modelId="{A4E57000-3346-4735-BD22-0324012FBC6B}" type="presParOf" srcId="{E6CF72D7-9DD1-4445-83DB-1AF8661DEDE0}" destId="{911B3BED-4FC2-43A7-99E5-C282AA42419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1DF55-6DF1-4F6D-B61A-6A2C0C1725AD}">
      <dsp:nvSpPr>
        <dsp:cNvPr id="0" name=""/>
        <dsp:cNvSpPr/>
      </dsp:nvSpPr>
      <dsp:spPr>
        <a:xfrm rot="16200000">
          <a:off x="522058" y="-522058"/>
          <a:ext cx="2412268" cy="345638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ΑΥΤΟΓΝΩΣΙΑ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ΚΑΙ ΑΥΤΟΡΡΥΘΜΙΣΗ</a:t>
          </a:r>
          <a:endParaRPr lang="en-US" sz="1800" kern="1200" dirty="0"/>
        </a:p>
      </dsp:txBody>
      <dsp:txXfrm rot="5400000">
        <a:off x="0" y="0"/>
        <a:ext cx="3456384" cy="1809201"/>
      </dsp:txXfrm>
    </dsp:sp>
    <dsp:sp modelId="{2863318E-97E7-4052-8A96-34117FD84751}">
      <dsp:nvSpPr>
        <dsp:cNvPr id="0" name=""/>
        <dsp:cNvSpPr/>
      </dsp:nvSpPr>
      <dsp:spPr>
        <a:xfrm>
          <a:off x="3456384" y="0"/>
          <a:ext cx="3456384" cy="241226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ΛΗΨΗ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ΑΠΟΦΑΣΕΩΝ</a:t>
          </a:r>
          <a:endParaRPr lang="en-US" sz="1800" kern="1200" dirty="0"/>
        </a:p>
      </dsp:txBody>
      <dsp:txXfrm>
        <a:off x="3456384" y="0"/>
        <a:ext cx="3456384" cy="1809201"/>
      </dsp:txXfrm>
    </dsp:sp>
    <dsp:sp modelId="{D668E29F-968A-4094-BB44-A2E09C609634}">
      <dsp:nvSpPr>
        <dsp:cNvPr id="0" name=""/>
        <dsp:cNvSpPr/>
      </dsp:nvSpPr>
      <dsp:spPr>
        <a:xfrm rot="10800000">
          <a:off x="0" y="2412268"/>
          <a:ext cx="3456384" cy="241226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ΕΦΑΡΜΟΓΗ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ΕΚΠΑΙΔΕΥΤΙΚΗΣ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 ΕΡΕΥΝΑΣ</a:t>
          </a:r>
          <a:endParaRPr lang="en-US" sz="1800" kern="1200" dirty="0"/>
        </a:p>
      </dsp:txBody>
      <dsp:txXfrm rot="10800000">
        <a:off x="0" y="3015335"/>
        <a:ext cx="3456384" cy="1809201"/>
      </dsp:txXfrm>
    </dsp:sp>
    <dsp:sp modelId="{02EB3C25-862F-480B-8339-03E51E072D3C}">
      <dsp:nvSpPr>
        <dsp:cNvPr id="0" name=""/>
        <dsp:cNvSpPr/>
      </dsp:nvSpPr>
      <dsp:spPr>
        <a:xfrm rot="5400000">
          <a:off x="3978442" y="1890210"/>
          <a:ext cx="2412268" cy="345638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ΑΝΑΣΤΟΧΑΣΜΟΣ</a:t>
          </a:r>
          <a:endParaRPr lang="en-US" sz="1800" kern="1200" dirty="0"/>
        </a:p>
      </dsp:txBody>
      <dsp:txXfrm rot="-5400000">
        <a:off x="3456384" y="3015334"/>
        <a:ext cx="3456384" cy="1809201"/>
      </dsp:txXfrm>
    </dsp:sp>
    <dsp:sp modelId="{911B3BED-4FC2-43A7-99E5-C282AA42419F}">
      <dsp:nvSpPr>
        <dsp:cNvPr id="0" name=""/>
        <dsp:cNvSpPr/>
      </dsp:nvSpPr>
      <dsp:spPr>
        <a:xfrm>
          <a:off x="2127006" y="1809201"/>
          <a:ext cx="2658754" cy="120613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ΚΑΛΗ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ΔΙΔΑΣΚΑΛΙΑ</a:t>
          </a:r>
          <a:endParaRPr lang="en-US" sz="2000" b="1" kern="1200" dirty="0"/>
        </a:p>
      </dsp:txBody>
      <dsp:txXfrm>
        <a:off x="2185885" y="1868080"/>
        <a:ext cx="2540996" cy="1088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89AAF-54EF-4C8A-A149-A7196365E762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A5740-16F7-43E5-98CF-95DA4EAACC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9108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61150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63431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5477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42427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7662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7860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9929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16796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29010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02348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2760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54785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25173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39547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0959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l-GR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03403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17437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35408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0974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8885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704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0101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6033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2021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5334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FB1E-60E3-4AA4-A3F5-B33FACA670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3435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68168185"/>
              </p:ext>
            </p:extLst>
          </p:nvPr>
        </p:nvGraphicFramePr>
        <p:xfrm>
          <a:off x="609600" y="1589088"/>
          <a:ext cx="7778824" cy="414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8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7952">
                <a:tc>
                  <a:txBody>
                    <a:bodyPr/>
                    <a:lstStyle/>
                    <a:p>
                      <a:pPr algn="r"/>
                      <a:r>
                        <a:rPr lang="el-GR" sz="2400" b="0" dirty="0" smtClean="0">
                          <a:latin typeface="Calibri" pitchFamily="34" charset="0"/>
                          <a:cs typeface="Calibri" pitchFamily="34" charset="0"/>
                        </a:rPr>
                        <a:t>Τμήμα Φιλοσοφίας</a:t>
                      </a:r>
                      <a:br>
                        <a:rPr lang="el-GR" sz="2400" b="0" dirty="0" smtClean="0"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l-GR" b="0" dirty="0" smtClean="0">
                          <a:latin typeface="Calibri" pitchFamily="34" charset="0"/>
                          <a:cs typeface="Calibri" pitchFamily="34" charset="0"/>
                        </a:rPr>
                        <a:t/>
                      </a:r>
                      <a:br>
                        <a:rPr lang="el-GR" b="0" dirty="0" smtClean="0">
                          <a:latin typeface="Calibri" pitchFamily="34" charset="0"/>
                          <a:cs typeface="Calibri" pitchFamily="34" charset="0"/>
                        </a:rPr>
                      </a:b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6594">
                <a:tc>
                  <a:txBody>
                    <a:bodyPr/>
                    <a:lstStyle/>
                    <a:p>
                      <a:pPr algn="ctr"/>
                      <a:r>
                        <a:rPr lang="el-GR" sz="4000" b="1" dirty="0" smtClean="0">
                          <a:latin typeface="Calibri" pitchFamily="34" charset="0"/>
                          <a:cs typeface="Calibri" pitchFamily="34" charset="0"/>
                        </a:rPr>
                        <a:t>Διδακτική της Φιλοσοφίας</a:t>
                      </a:r>
                    </a:p>
                    <a:p>
                      <a:pPr algn="r"/>
                      <a:endParaRPr lang="el-GR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/>
                      <a:endParaRPr lang="el-GR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/>
                      <a:endParaRPr lang="el-GR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6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200" dirty="0" smtClean="0">
                          <a:latin typeface="Calibri" pitchFamily="34" charset="0"/>
                          <a:cs typeface="Calibri" pitchFamily="34" charset="0"/>
                        </a:rPr>
                        <a:t>Αντιγόνη </a:t>
                      </a:r>
                      <a:r>
                        <a:rPr lang="el-GR" sz="3200" dirty="0" err="1" smtClean="0">
                          <a:latin typeface="Calibri" pitchFamily="34" charset="0"/>
                          <a:cs typeface="Calibri" pitchFamily="34" charset="0"/>
                        </a:rPr>
                        <a:t>Ντόκα</a:t>
                      </a:r>
                      <a:r>
                        <a:rPr lang="el-GR" sz="32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32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Θέση περιεχομένου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684404"/>
            <a:ext cx="2571750" cy="1800225"/>
          </a:xfrm>
        </p:spPr>
      </p:pic>
    </p:spTree>
    <p:extLst>
      <p:ext uri="{BB962C8B-B14F-4D97-AF65-F5344CB8AC3E}">
        <p14:creationId xmlns:p14="http://schemas.microsoft.com/office/powerpoint/2010/main" val="15252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700" b="1" dirty="0">
                <a:solidFill>
                  <a:schemeClr val="tx1"/>
                </a:solidFill>
              </a:rPr>
              <a:t>Διδασκαλία και διδακτική-έρευνα Ι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55576" y="1628800"/>
            <a:ext cx="7848872" cy="4320480"/>
          </a:xfrm>
        </p:spPr>
        <p:txBody>
          <a:bodyPr>
            <a:normAutofit fontScale="55000" lnSpcReduction="20000"/>
          </a:bodyPr>
          <a:lstStyle/>
          <a:p>
            <a:pPr>
              <a:buFont typeface="Courier New" pitchFamily="49" charset="0"/>
              <a:buChar char="o"/>
            </a:pPr>
            <a:endParaRPr lang="el-GR" dirty="0" smtClean="0"/>
          </a:p>
          <a:p>
            <a:pPr marL="0" indent="0" algn="just">
              <a:buNone/>
            </a:pPr>
            <a:r>
              <a:rPr lang="en-US" sz="4000" dirty="0"/>
              <a:t>Delaney, J.G. (2009) How high school students perceive effective teachers. The Morning Watch, 36 (3-4). Retrieved from http//</a:t>
            </a:r>
            <a:r>
              <a:rPr lang="en-US" sz="4000" dirty="0" smtClean="0"/>
              <a:t>search.ccl.cca.ca/CCL/Newsroom/Articles/22Feb2006.htm</a:t>
            </a:r>
            <a:endParaRPr lang="el-GR" sz="4000" dirty="0" smtClean="0"/>
          </a:p>
          <a:p>
            <a:pPr marL="0" indent="0">
              <a:buNone/>
            </a:pPr>
            <a:endParaRPr lang="en-US" sz="4000" dirty="0"/>
          </a:p>
          <a:p>
            <a:r>
              <a:rPr lang="el-GR" sz="4000" dirty="0"/>
              <a:t>Δείγμα της έρευνας: 451 μαθητές λυκείου , 7 σχολεία σε 2 προάστια του Καναδά:</a:t>
            </a:r>
          </a:p>
          <a:p>
            <a:pPr algn="just"/>
            <a:r>
              <a:rPr lang="el-GR" sz="4000" dirty="0"/>
              <a:t>Μεθοδολογία:  Ζητείται από τον ερωτηθέντα να καταγράψει τα 5 σημαντικά χαρακτηριστικά του </a:t>
            </a:r>
            <a:r>
              <a:rPr lang="el-GR" sz="4000" dirty="0" err="1"/>
              <a:t>΄καλού</a:t>
            </a:r>
            <a:r>
              <a:rPr lang="el-GR" sz="4000" dirty="0"/>
              <a:t> εκπαιδευτικού’. Στη δεύτερη στήλη, να δικαιολογήσει γιατί διάλεξε το κάθε χαρακτηριστικό και στην τρίτη στήλη να  αξιολογήσει σε κλίμακα  από 1 έως 5, με 1 το λιγότερο σημαντικό και 5 το μέγιστο σε </a:t>
            </a:r>
            <a:r>
              <a:rPr lang="el-GR" sz="4000" dirty="0" smtClean="0"/>
              <a:t>σημασία</a:t>
            </a:r>
            <a:endParaRPr lang="el-GR" sz="4000" dirty="0"/>
          </a:p>
          <a:p>
            <a:endParaRPr lang="el-GR" sz="4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4975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700" b="1" dirty="0">
                <a:solidFill>
                  <a:schemeClr val="tx1"/>
                </a:solidFill>
              </a:rPr>
              <a:t>Διδασκαλία και διδακτική-έρευνα Ι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2648" y="1340768"/>
            <a:ext cx="8153400" cy="4968552"/>
          </a:xfrm>
        </p:spPr>
        <p:txBody>
          <a:bodyPr>
            <a:normAutofit fontScale="55000" lnSpcReduction="20000"/>
          </a:bodyPr>
          <a:lstStyle/>
          <a:p>
            <a:pPr>
              <a:buFont typeface="Courier New" pitchFamily="49" charset="0"/>
              <a:buChar char="o"/>
            </a:pPr>
            <a:endParaRPr lang="el-GR" dirty="0" smtClean="0"/>
          </a:p>
          <a:p>
            <a:pPr marL="0" indent="0">
              <a:buNone/>
            </a:pPr>
            <a:r>
              <a:rPr lang="en-US" sz="4000" dirty="0"/>
              <a:t>Delaney, J.G. (2009) How high school students perceive effective teachers. The Morning Watch, 36 (3-4). Retrieved from http//</a:t>
            </a:r>
            <a:r>
              <a:rPr lang="en-US" sz="4000" dirty="0" smtClean="0"/>
              <a:t>search.ccl.cca.ca/CCL/Newsroom/Articles/22Feb2006.htm</a:t>
            </a:r>
            <a:endParaRPr lang="el-GR" sz="4000" dirty="0"/>
          </a:p>
          <a:p>
            <a:r>
              <a:rPr lang="el-GR" sz="4000" dirty="0"/>
              <a:t>Αποτελέσματα:  Οι μαθητές ανέφεραν συνολικά 74 χαρακτηριστικά.</a:t>
            </a:r>
          </a:p>
          <a:p>
            <a:r>
              <a:rPr lang="el-GR" sz="4000" dirty="0"/>
              <a:t>	1:  Πληροφορημένος</a:t>
            </a:r>
          </a:p>
          <a:p>
            <a:r>
              <a:rPr lang="el-GR" sz="4000" dirty="0"/>
              <a:t>	2:  Με χιούμορ</a:t>
            </a:r>
          </a:p>
          <a:p>
            <a:r>
              <a:rPr lang="el-GR" sz="4000" dirty="0"/>
              <a:t>	3: Με σεβασμό</a:t>
            </a:r>
          </a:p>
          <a:p>
            <a:r>
              <a:rPr lang="el-GR" sz="4000" dirty="0"/>
              <a:t>	4: Υπομονετικός</a:t>
            </a:r>
          </a:p>
          <a:p>
            <a:r>
              <a:rPr lang="el-GR" sz="4000" dirty="0"/>
              <a:t>	5: Οργανωμένος</a:t>
            </a:r>
          </a:p>
          <a:p>
            <a:r>
              <a:rPr lang="el-GR" sz="4000" dirty="0"/>
              <a:t>Συμπέρασμα:  Ο ‘καλός εκπαιδευτικός’ συνδυάζει  δεξιότητες συναισθηματικού και γνωστικού τομέα.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3185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700" b="1" dirty="0">
                <a:solidFill>
                  <a:schemeClr val="tx1"/>
                </a:solidFill>
              </a:rPr>
              <a:t>Διδασκαλία και διδακτική-έρευνα ΙΙ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27585" y="1772816"/>
            <a:ext cx="7560840" cy="3600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"/>
              <a:buNone/>
            </a:pPr>
            <a:r>
              <a:rPr lang="el-GR" b="1" dirty="0" smtClean="0"/>
              <a:t>    </a:t>
            </a:r>
            <a:r>
              <a:rPr lang="el-GR" sz="2400" b="1" dirty="0"/>
              <a:t>Αγγελόπουλος, Η. (2008). Ο εκπαιδευτικός από τη σκοπιά των μαθητών. Μεταπτυχιακή εργασία, Πανεπιστήμιο Πατρών, ελεύθερη πρόσβαση </a:t>
            </a:r>
            <a:r>
              <a:rPr lang="en-US" sz="2400" b="1" dirty="0"/>
              <a:t>http://hdl.handle.net/10889/1214</a:t>
            </a:r>
            <a:r>
              <a:rPr lang="el-GR" sz="2400" b="1" dirty="0"/>
              <a:t> </a:t>
            </a:r>
          </a:p>
          <a:p>
            <a:pPr algn="just">
              <a:lnSpc>
                <a:spcPct val="90000"/>
              </a:lnSpc>
              <a:buFont typeface="Wingdings"/>
              <a:buNone/>
            </a:pPr>
            <a:endParaRPr lang="el-GR" sz="2400" dirty="0"/>
          </a:p>
          <a:p>
            <a:pPr algn="just">
              <a:lnSpc>
                <a:spcPct val="90000"/>
              </a:lnSpc>
            </a:pPr>
            <a:r>
              <a:rPr lang="el-GR" sz="2400" dirty="0"/>
              <a:t>Το δείγμα της έρευνας περιλάμβανε </a:t>
            </a:r>
            <a:r>
              <a:rPr lang="el-GR" sz="2400" dirty="0" smtClean="0"/>
              <a:t>151 </a:t>
            </a:r>
            <a:r>
              <a:rPr lang="el-GR" sz="2400" dirty="0"/>
              <a:t>μαθητές  Ε΄ και ΣΤ΄ τάξης  10 σχολικών μονάδων από την Πάτρα, εκ των οποίων 80 μαθητές ήταν ελληνικής καταγωγής και 91 αλλοδαποί (αλβανικής καταγωγής). Ως προς το φύλο, το 44,4% ήταν αγόρια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831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700" b="1" dirty="0">
                <a:solidFill>
                  <a:schemeClr val="tx1"/>
                </a:solidFill>
              </a:rPr>
              <a:t>Διδασκαλία και διδακτική-έρευνα ΙΙ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772816"/>
            <a:ext cx="7630373" cy="417646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l-GR" b="1" dirty="0" smtClean="0"/>
              <a:t>     Αγγελόπουλος, Η. (2008). </a:t>
            </a:r>
            <a:r>
              <a:rPr lang="el-GR" b="1" i="1" dirty="0" smtClean="0"/>
              <a:t>Ο εκπαιδευτικός από τη σκοπιά των μαθητών.</a:t>
            </a:r>
            <a:r>
              <a:rPr lang="el-GR" b="1" dirty="0" smtClean="0"/>
              <a:t> Μεταπτυχιακή εργασία, Πανεπιστήμιο Πατρών, ελεύθερη πρόσβαση </a:t>
            </a:r>
            <a:r>
              <a:rPr lang="en-US" b="1" dirty="0" smtClean="0"/>
              <a:t>http://hdl.handle.net/10889/1214</a:t>
            </a:r>
            <a:r>
              <a:rPr lang="el-GR" dirty="0" smtClean="0"/>
              <a:t> </a:t>
            </a:r>
          </a:p>
          <a:p>
            <a:pPr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Για τη συλλογή των δεδομένων χρησιμοποιήθηκε ερωτηματολόγιο  με 4 άξονες ερωτήσεων: Εξωτερικά χαρακτηριστικά εκπαιδευτικού, Προσωπικότητα –Συμπεριφορά του εκπαιδευτικού , Διαπροσωπικές  σχέσεις μαθητών –δασκάλου, Τρόποι επιβολής πειθαρχίας.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Αποτελέσματα: το φύλο και η χώρα καταγωγής των μαθητών βρέθηκαν να επηρεάζουν τις απόψεις των μαθητών για τον εκπαιδευτικό</a:t>
            </a:r>
            <a:endParaRPr lang="en-US" dirty="0" smtClean="0"/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88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700" b="1" dirty="0">
                <a:solidFill>
                  <a:schemeClr val="tx1"/>
                </a:solidFill>
              </a:rPr>
              <a:t>Διδασκαλία και διδακτική-έρευνα ΙΙ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2648" y="1628800"/>
            <a:ext cx="7917317" cy="46805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b="1" dirty="0"/>
              <a:t>Τα  </a:t>
            </a:r>
            <a:r>
              <a:rPr lang="el-GR" sz="2000" b="1" dirty="0" smtClean="0"/>
              <a:t>κορίτσια: </a:t>
            </a:r>
          </a:p>
          <a:p>
            <a:pPr algn="just"/>
            <a:r>
              <a:rPr lang="el-GR" sz="2000" dirty="0"/>
              <a:t>Ε</a:t>
            </a:r>
            <a:r>
              <a:rPr lang="el-GR" sz="2000" dirty="0" smtClean="0"/>
              <a:t>νδιαφέρονται </a:t>
            </a:r>
            <a:r>
              <a:rPr lang="el-GR" sz="2000" dirty="0"/>
              <a:t>σε μεγαλύτερο ποσοστό για το φύλο του εκπαιδευτικού και επιθυμούν  γυναίκα </a:t>
            </a:r>
            <a:r>
              <a:rPr lang="el-GR" sz="2000" dirty="0" smtClean="0"/>
              <a:t>εκπαιδευτικό</a:t>
            </a:r>
          </a:p>
          <a:p>
            <a:pPr algn="just"/>
            <a:r>
              <a:rPr lang="el-GR" sz="2000" dirty="0" smtClean="0"/>
              <a:t>Ζητούν συχνότερα ο/η </a:t>
            </a:r>
            <a:r>
              <a:rPr lang="el-GR" sz="2000" dirty="0"/>
              <a:t>εκπαιδευτικός τους να είναι φιλικός, να μην κάνει διακρίσεις και να μη ξεχωρίζει τους μαθητές με βάση τη χώρα καταγωγής </a:t>
            </a:r>
            <a:r>
              <a:rPr lang="el-GR" sz="2000" dirty="0" smtClean="0"/>
              <a:t>τους</a:t>
            </a:r>
          </a:p>
          <a:p>
            <a:pPr algn="just"/>
            <a:r>
              <a:rPr lang="el-GR" sz="2000" dirty="0" smtClean="0"/>
              <a:t>Ο/Η εκπαιδευτικός να </a:t>
            </a:r>
            <a:r>
              <a:rPr lang="el-GR" sz="2000" dirty="0"/>
              <a:t>έχει γνώσεις και να επιλύει τα όποια προβλήματα ανακύπτουν στη σχολική τάξη μαζί με τους μαθητές </a:t>
            </a:r>
            <a:r>
              <a:rPr lang="el-GR" sz="2000" dirty="0" smtClean="0"/>
              <a:t>του</a:t>
            </a:r>
          </a:p>
          <a:p>
            <a:pPr algn="just"/>
            <a:r>
              <a:rPr lang="el-GR" sz="2000" dirty="0" smtClean="0"/>
              <a:t> </a:t>
            </a:r>
            <a:r>
              <a:rPr lang="el-GR" sz="2000" dirty="0"/>
              <a:t>Τα κορίτσια συχνότερα απορρίπτουν ως μέσο επιβολής πειθαρχίας τη σωματική ποινή και τις </a:t>
            </a:r>
            <a:r>
              <a:rPr lang="el-GR" sz="2000" dirty="0" smtClean="0"/>
              <a:t>απειλές. </a:t>
            </a:r>
            <a:r>
              <a:rPr lang="el-GR" sz="2000" dirty="0"/>
              <a:t>Τα αγόρια επιθυμούν άνδρα εκπαιδευτικό, που να επιλύει τα προβλήματα της τάξης μόνος του</a:t>
            </a:r>
          </a:p>
          <a:p>
            <a:pPr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98202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700" b="1" dirty="0">
                <a:solidFill>
                  <a:schemeClr val="tx1"/>
                </a:solidFill>
              </a:rPr>
              <a:t>Διδασκαλία και διδακτική-έρευνα ΙΙ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55576" y="1700808"/>
            <a:ext cx="7774389" cy="42484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b="1" dirty="0"/>
              <a:t>Ως προς τη χώρα </a:t>
            </a:r>
            <a:r>
              <a:rPr lang="el-GR" sz="2000" b="1" dirty="0" smtClean="0"/>
              <a:t>καταγωγής:</a:t>
            </a:r>
          </a:p>
          <a:p>
            <a:pPr algn="just"/>
            <a:r>
              <a:rPr lang="el-GR" sz="2000" dirty="0"/>
              <a:t>Ο</a:t>
            </a:r>
            <a:r>
              <a:rPr lang="el-GR" sz="2000" dirty="0" smtClean="0"/>
              <a:t>ι </a:t>
            </a:r>
            <a:r>
              <a:rPr lang="el-GR" sz="2000" dirty="0"/>
              <a:t>αλλοδαποί μαθητές δίνουν μεγαλύτερη έμφαση στη « δίκαιη» συμπεριφορά του εκπαιδευτικού (να μη τους ξεχωρίζει με βάση τη χώρα καταγωγής τους</a:t>
            </a:r>
            <a:r>
              <a:rPr lang="el-GR" sz="2000" dirty="0" smtClean="0"/>
              <a:t>)</a:t>
            </a:r>
          </a:p>
          <a:p>
            <a:pPr algn="just"/>
            <a:r>
              <a:rPr lang="el-GR" sz="2000" dirty="0" smtClean="0"/>
              <a:t>Θέλουν έναν/μια </a:t>
            </a:r>
            <a:r>
              <a:rPr lang="el-GR" sz="2000" dirty="0"/>
              <a:t>εκπαιδευτικό που θα είναι κοντά τους και θα τον θεωρούν ως φίλο ή δεύτερο πατέρα </a:t>
            </a:r>
            <a:r>
              <a:rPr lang="el-GR" sz="2000" dirty="0" smtClean="0"/>
              <a:t>τους</a:t>
            </a:r>
          </a:p>
          <a:p>
            <a:pPr algn="just"/>
            <a:r>
              <a:rPr lang="el-GR" sz="2000" dirty="0" smtClean="0"/>
              <a:t>Αναφορικά </a:t>
            </a:r>
            <a:r>
              <a:rPr lang="el-GR" sz="2000" dirty="0"/>
              <a:t>με την επιβολή πειθαρχίας και την αυστηρότητα </a:t>
            </a:r>
            <a:r>
              <a:rPr lang="el-GR" sz="2000" dirty="0" smtClean="0"/>
              <a:t>του/της </a:t>
            </a:r>
            <a:r>
              <a:rPr lang="el-GR" sz="2000" dirty="0"/>
              <a:t>εκπαιδευτικού τη συνδέουν άμεσα με τη συμπεριφορά του μαθητή</a:t>
            </a:r>
            <a:endParaRPr lang="en-US" sz="2000" dirty="0"/>
          </a:p>
          <a:p>
            <a:pPr>
              <a:buNone/>
            </a:pPr>
            <a:endParaRPr lang="el-GR" sz="2700" dirty="0"/>
          </a:p>
        </p:txBody>
      </p:sp>
    </p:spTree>
    <p:extLst>
      <p:ext uri="{BB962C8B-B14F-4D97-AF65-F5344CB8AC3E}">
        <p14:creationId xmlns:p14="http://schemas.microsoft.com/office/powerpoint/2010/main" val="1500844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700" b="1" dirty="0">
                <a:solidFill>
                  <a:schemeClr val="tx1"/>
                </a:solidFill>
              </a:rPr>
              <a:t>Διδασκαλία και διδακτική-έρευνα ΙΙ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2648" y="1628800"/>
            <a:ext cx="7917317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b="1" dirty="0" smtClean="0"/>
              <a:t>Οι Έλληνες μαθητές:</a:t>
            </a:r>
          </a:p>
          <a:p>
            <a:pPr algn="just"/>
            <a:r>
              <a:rPr lang="el-GR" sz="2000" dirty="0"/>
              <a:t>Π</a:t>
            </a:r>
            <a:r>
              <a:rPr lang="el-GR" sz="2000" dirty="0" smtClean="0"/>
              <a:t>ιστεύουν σε μεγαλύτερο ποσοστό ότι η εμφάνιση του εκπαιδευτικού δεν παίζει κανένα ρόλο, αποδέχονται τον εκπαιδευτικό που θα επιλύει τα προβλήματα που ανακύπτουν, θα είναι μορφωμένος/η, θα έχει χιούμορ, υπομονή και ηρεμία</a:t>
            </a:r>
          </a:p>
          <a:p>
            <a:pPr algn="just"/>
            <a:r>
              <a:rPr lang="el-GR" sz="2000" dirty="0" smtClean="0"/>
              <a:t>Αναφορικά με τη διδακτική διαδικασία οι έλληνες μαθητές σε υψηλότερη συχνότητα πιστεύουν ότι ο/η εκπαιδευτικός θα πρέπει να εμπλέκει τους μαθητές στην ανακάλυψη της γνώσης</a:t>
            </a:r>
          </a:p>
          <a:p>
            <a:pPr algn="just"/>
            <a:r>
              <a:rPr lang="el-GR" sz="2000" dirty="0" smtClean="0"/>
              <a:t>Τέλος στο πρόσωπο του/της εκπαιδευτικού βλέπουν τον άνθρωπο ο οποίος πρέπει να τους μάθει γράμματα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373674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700" b="1" dirty="0">
                <a:solidFill>
                  <a:schemeClr val="tx1"/>
                </a:solidFill>
              </a:rPr>
              <a:t>Διδασκαλία και διδακτική-έρευνα ΙΙ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2648" y="1484784"/>
            <a:ext cx="7917317" cy="3600400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pPr marL="0" indent="0" algn="just">
              <a:buNone/>
            </a:pPr>
            <a:r>
              <a:rPr lang="el-GR" sz="2000" b="1" dirty="0" smtClean="0"/>
              <a:t>Συζήτηση: </a:t>
            </a:r>
          </a:p>
          <a:p>
            <a:pPr algn="just"/>
            <a:r>
              <a:rPr lang="el-GR" sz="2000" dirty="0" smtClean="0"/>
              <a:t>Ως προς το φύλο, η παρούσα έρευνα συμφωνεί με ξένες έρευνες που υποστηρίζουν ότι οι μαθητές τείνουν να επιλέγουν το φύλο του εκπαιδευτικού με βάση το φύλο τους (</a:t>
            </a:r>
            <a:r>
              <a:rPr lang="de-DE" sz="2000" dirty="0" smtClean="0"/>
              <a:t>Bachen</a:t>
            </a:r>
            <a:r>
              <a:rPr lang="el-GR" sz="2000" dirty="0" smtClean="0"/>
              <a:t>, </a:t>
            </a:r>
            <a:r>
              <a:rPr lang="de-DE" sz="2000" dirty="0" err="1" smtClean="0"/>
              <a:t>McLoughlin</a:t>
            </a:r>
            <a:r>
              <a:rPr lang="el-GR" sz="2000" dirty="0" smtClean="0"/>
              <a:t> &amp; </a:t>
            </a:r>
            <a:r>
              <a:rPr lang="de-DE" sz="2000" dirty="0" smtClean="0"/>
              <a:t>Garcia</a:t>
            </a:r>
            <a:r>
              <a:rPr lang="el-GR" sz="2000" dirty="0" smtClean="0"/>
              <a:t>,  1999</a:t>
            </a:r>
            <a:r>
              <a:rPr lang="en-US" sz="2000" dirty="0" smtClean="0"/>
              <a:t>; </a:t>
            </a:r>
            <a:r>
              <a:rPr lang="de-DE" sz="2000" dirty="0" err="1" smtClean="0"/>
              <a:t>Basow</a:t>
            </a:r>
            <a:r>
              <a:rPr lang="el-GR" sz="2000" dirty="0" smtClean="0"/>
              <a:t>,  200</a:t>
            </a:r>
            <a:r>
              <a:rPr lang="en-US" sz="2000" dirty="0" smtClean="0"/>
              <a:t>0; </a:t>
            </a:r>
            <a:r>
              <a:rPr lang="de-DE" sz="2000" dirty="0" smtClean="0"/>
              <a:t>Das </a:t>
            </a:r>
            <a:r>
              <a:rPr lang="el-GR" sz="2000" dirty="0" smtClean="0"/>
              <a:t>&amp; </a:t>
            </a:r>
            <a:r>
              <a:rPr lang="de-DE" sz="2000" dirty="0" smtClean="0"/>
              <a:t>Das</a:t>
            </a:r>
            <a:r>
              <a:rPr lang="el-GR" sz="2000" dirty="0" smtClean="0"/>
              <a:t>,</a:t>
            </a:r>
            <a:r>
              <a:rPr lang="en-US" sz="2000" dirty="0" smtClean="0"/>
              <a:t> </a:t>
            </a:r>
            <a:r>
              <a:rPr lang="el-GR" sz="2000" dirty="0" smtClean="0"/>
              <a:t>2001)</a:t>
            </a:r>
            <a:endParaRPr lang="el-GR" sz="2000" dirty="0"/>
          </a:p>
          <a:p>
            <a:pPr algn="just"/>
            <a:r>
              <a:rPr lang="el-GR" sz="2000" dirty="0" smtClean="0"/>
              <a:t>Ως προς τη χώρα καταγωγής, διαφαίνεται πως οι αλλοδαποί μαθητές τείνουν να επιλέγουν συναισθηματικά χαρακτηριστικά του εκπαιδευτικού και όχι τόσο γνωστικά</a:t>
            </a:r>
            <a:endParaRPr lang="en-US" sz="20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4530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108060" cy="209311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l-GR" sz="2700" b="1" dirty="0">
                <a:solidFill>
                  <a:schemeClr val="tx1"/>
                </a:solidFill>
              </a:rPr>
              <a:t>Διδασκαλία και διδακτική</a:t>
            </a:r>
            <a:endParaRPr lang="en-US" sz="27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38363365"/>
              </p:ext>
            </p:extLst>
          </p:nvPr>
        </p:nvGraphicFramePr>
        <p:xfrm>
          <a:off x="1259632" y="1484784"/>
          <a:ext cx="691276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6779623" y="5569676"/>
            <a:ext cx="216516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>
                <a:solidFill>
                  <a:prstClr val="white"/>
                </a:solidFill>
              </a:rPr>
              <a:t>Robert </a:t>
            </a:r>
            <a:r>
              <a:rPr lang="el-GR" sz="1350" dirty="0">
                <a:solidFill>
                  <a:prstClr val="white"/>
                </a:solidFill>
              </a:rPr>
              <a:t>Ε</a:t>
            </a:r>
            <a:r>
              <a:rPr lang="el-GR" sz="1350" b="1" dirty="0">
                <a:solidFill>
                  <a:prstClr val="white"/>
                </a:solidFill>
              </a:rPr>
              <a:t>. </a:t>
            </a:r>
            <a:r>
              <a:rPr lang="en-US" sz="1350" dirty="0" err="1">
                <a:solidFill>
                  <a:prstClr val="white"/>
                </a:solidFill>
              </a:rPr>
              <a:t>Slavin</a:t>
            </a:r>
            <a:r>
              <a:rPr lang="en-US" sz="1350" dirty="0">
                <a:solidFill>
                  <a:prstClr val="white"/>
                </a:solidFill>
              </a:rPr>
              <a:t>, 2007</a:t>
            </a:r>
            <a:endParaRPr lang="el-GR" sz="1350" dirty="0"/>
          </a:p>
          <a:p>
            <a:pPr lvl="0"/>
            <a:endParaRPr lang="el-GR" sz="1350" dirty="0">
              <a:solidFill>
                <a:prstClr val="white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4154097" y="3290500"/>
            <a:ext cx="77611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/>
              <a:t>Robert </a:t>
            </a:r>
            <a:r>
              <a:rPr lang="el-GR" sz="1350" b="1" dirty="0"/>
              <a:t>Ε</a:t>
            </a:r>
            <a:endParaRPr lang="el-GR" sz="1350" dirty="0"/>
          </a:p>
        </p:txBody>
      </p:sp>
      <p:sp>
        <p:nvSpPr>
          <p:cNvPr id="9" name="8 - Ορθογώνιο"/>
          <p:cNvSpPr/>
          <p:nvPr/>
        </p:nvSpPr>
        <p:spPr>
          <a:xfrm>
            <a:off x="3923928" y="2366011"/>
            <a:ext cx="1584176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350" dirty="0">
                <a:ea typeface="+mj-ea"/>
                <a:cs typeface="+mj-cs"/>
              </a:rPr>
              <a:t>Αποτελεσματική διδασκαλία</a:t>
            </a:r>
          </a:p>
          <a:p>
            <a:endParaRPr lang="el-GR" sz="1350" dirty="0"/>
          </a:p>
        </p:txBody>
      </p:sp>
    </p:spTree>
    <p:extLst>
      <p:ext uri="{BB962C8B-B14F-4D97-AF65-F5344CB8AC3E}">
        <p14:creationId xmlns:p14="http://schemas.microsoft.com/office/powerpoint/2010/main" val="329749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tx1"/>
                </a:solidFill>
              </a:rPr>
              <a:t>Διδασκαλία και διδακτική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55576" y="1700808"/>
            <a:ext cx="7774389" cy="47525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b="1" dirty="0" smtClean="0"/>
              <a:t>Αρχές αποτελεσματικής διδασκαλίας  (</a:t>
            </a:r>
            <a:r>
              <a:rPr lang="en-US" b="1" dirty="0" smtClean="0"/>
              <a:t>Ellis &amp; </a:t>
            </a:r>
            <a:r>
              <a:rPr lang="en-US" b="1" dirty="0" err="1" smtClean="0"/>
              <a:t>Worthnigton</a:t>
            </a:r>
            <a:r>
              <a:rPr lang="en-US" b="1" dirty="0" smtClean="0"/>
              <a:t>, 1994</a:t>
            </a:r>
            <a:r>
              <a:rPr lang="el-GR" b="1" dirty="0" smtClean="0"/>
              <a:t>)</a:t>
            </a:r>
            <a:r>
              <a:rPr lang="el-GR" dirty="0" smtClean="0"/>
              <a:t>:</a:t>
            </a:r>
          </a:p>
          <a:p>
            <a:r>
              <a:rPr lang="el-GR" dirty="0" smtClean="0"/>
              <a:t>Χρόνος ενασχόλησης με ένα θέμα διδασκαλίας</a:t>
            </a:r>
          </a:p>
          <a:p>
            <a:r>
              <a:rPr lang="el-GR" dirty="0" smtClean="0"/>
              <a:t>Βαθμοί και επίπεδα επιτυχίας του στόχου</a:t>
            </a:r>
          </a:p>
          <a:p>
            <a:r>
              <a:rPr lang="el-GR" dirty="0" smtClean="0"/>
              <a:t>Ποσοστό κάλυψη της ύλης και του αναλυτικού προγράμματος</a:t>
            </a:r>
          </a:p>
          <a:p>
            <a:r>
              <a:rPr lang="el-GR" dirty="0" smtClean="0"/>
              <a:t>Άμεση διδασκαλία και </a:t>
            </a:r>
            <a:r>
              <a:rPr lang="el-GR" dirty="0" err="1" smtClean="0"/>
              <a:t>ομαδοσυνεργατική</a:t>
            </a:r>
            <a:r>
              <a:rPr lang="el-GR" dirty="0" smtClean="0"/>
              <a:t> διδασκαλία</a:t>
            </a:r>
          </a:p>
          <a:p>
            <a:r>
              <a:rPr lang="el-GR" dirty="0" smtClean="0"/>
              <a:t>Βήμα προς βήμα διδασκαλία (</a:t>
            </a:r>
            <a:r>
              <a:rPr lang="en-US" dirty="0" err="1" smtClean="0"/>
              <a:t>scaffolded</a:t>
            </a:r>
            <a:r>
              <a:rPr lang="en-US" dirty="0" smtClean="0"/>
              <a:t> instruction)</a:t>
            </a:r>
            <a:endParaRPr lang="el-GR" dirty="0" smtClean="0"/>
          </a:p>
          <a:p>
            <a:r>
              <a:rPr lang="el-GR" dirty="0" smtClean="0"/>
              <a:t>Καλλιέργεια τριών ειδών γνώσεων (γνώση γεγονότων, </a:t>
            </a:r>
            <a:r>
              <a:rPr lang="en-US" dirty="0" smtClean="0"/>
              <a:t>declarative</a:t>
            </a:r>
            <a:r>
              <a:rPr lang="el-GR" dirty="0" smtClean="0"/>
              <a:t> </a:t>
            </a:r>
            <a:r>
              <a:rPr lang="en-US" dirty="0" smtClean="0"/>
              <a:t>knowledge, </a:t>
            </a:r>
            <a:r>
              <a:rPr lang="el-GR" dirty="0" smtClean="0"/>
              <a:t>γνώση διαδικασιών-</a:t>
            </a:r>
            <a:r>
              <a:rPr lang="en-US" dirty="0" smtClean="0"/>
              <a:t> procedural</a:t>
            </a:r>
            <a:r>
              <a:rPr lang="el-GR" dirty="0" smtClean="0"/>
              <a:t> </a:t>
            </a:r>
            <a:r>
              <a:rPr lang="en-US" dirty="0" smtClean="0"/>
              <a:t>knowledge</a:t>
            </a:r>
            <a:r>
              <a:rPr lang="el-GR" dirty="0" smtClean="0"/>
              <a:t>-, εξαρτημένη γνώση-</a:t>
            </a:r>
            <a:r>
              <a:rPr lang="en-US" dirty="0" smtClean="0"/>
              <a:t> conditional</a:t>
            </a:r>
            <a:r>
              <a:rPr lang="el-GR" dirty="0" smtClean="0"/>
              <a:t> </a:t>
            </a:r>
            <a:r>
              <a:rPr lang="en-US" dirty="0" smtClean="0"/>
              <a:t>knowledge)</a:t>
            </a:r>
          </a:p>
          <a:p>
            <a:r>
              <a:rPr lang="el-GR" dirty="0" smtClean="0"/>
              <a:t>Οργάνωση της γνώσης</a:t>
            </a:r>
          </a:p>
          <a:p>
            <a:r>
              <a:rPr lang="el-GR" dirty="0" smtClean="0"/>
              <a:t>Διδασκαλία στρατηγικών μελέτης</a:t>
            </a:r>
          </a:p>
          <a:p>
            <a:r>
              <a:rPr lang="el-GR" dirty="0" smtClean="0"/>
              <a:t>Κατανοητή διδασκαλία</a:t>
            </a:r>
          </a:p>
          <a:p>
            <a:r>
              <a:rPr lang="el-GR" dirty="0" err="1" smtClean="0"/>
              <a:t>Διαθεματικότητα</a:t>
            </a:r>
            <a:r>
              <a:rPr lang="el-GR" dirty="0" smtClean="0"/>
              <a:t> </a:t>
            </a:r>
            <a:r>
              <a:rPr lang="en-US" dirty="0" smtClean="0"/>
              <a:t> (</a:t>
            </a:r>
            <a:r>
              <a:rPr lang="el-GR" dirty="0" smtClean="0"/>
              <a:t>διδασκαλία ενός πράγματος μέσα από διαφορετικά γνωστικά αντικείμενα)</a:t>
            </a:r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371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-315415"/>
            <a:ext cx="8068955" cy="2387512"/>
          </a:xfrm>
        </p:spPr>
        <p:txBody>
          <a:bodyPr/>
          <a:lstStyle/>
          <a:p>
            <a:pPr algn="ctr"/>
            <a:r>
              <a:rPr lang="el-GR" sz="2700" dirty="0">
                <a:solidFill>
                  <a:schemeClr val="tx1"/>
                </a:solidFill>
              </a:rPr>
              <a:t>Διδασκαλία και διδακτική -</a:t>
            </a:r>
            <a:r>
              <a:rPr lang="el-GR" sz="27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«παιδαγωγική σχέση»</a:t>
            </a:r>
            <a:endParaRPr lang="el-GR" sz="2700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556792"/>
            <a:ext cx="8298504" cy="4539208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lnSpc>
                <a:spcPct val="120000"/>
              </a:lnSpc>
              <a:buNone/>
              <a:defRPr/>
            </a:pPr>
            <a:r>
              <a:rPr lang="el-GR" b="1" dirty="0" smtClean="0"/>
              <a:t>Το παιδαγωγικό ζεύγος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εκπαιδευτικός – μαθητής</a:t>
            </a:r>
          </a:p>
          <a:p>
            <a:pPr marL="342900" indent="-342900" algn="just">
              <a:lnSpc>
                <a:spcPct val="120000"/>
              </a:lnSpc>
              <a:defRPr/>
            </a:pPr>
            <a:endParaRPr lang="el-GR" dirty="0" smtClean="0"/>
          </a:p>
          <a:p>
            <a:pPr marL="342900" indent="-342900" algn="just">
              <a:lnSpc>
                <a:spcPct val="120000"/>
              </a:lnSpc>
              <a:buNone/>
              <a:defRPr/>
            </a:pPr>
            <a:r>
              <a:rPr lang="el-GR" dirty="0" smtClean="0"/>
              <a:t>Οικογενειακό πρότυπο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σχέση μητέρας – παιδιού</a:t>
            </a:r>
          </a:p>
          <a:p>
            <a:pPr algn="just">
              <a:lnSpc>
                <a:spcPct val="120000"/>
              </a:lnSpc>
              <a:buNone/>
              <a:defRPr/>
            </a:pPr>
            <a:endParaRPr lang="el-GR" dirty="0" smtClean="0"/>
          </a:p>
          <a:p>
            <a:pPr algn="just">
              <a:lnSpc>
                <a:spcPct val="120000"/>
              </a:lnSpc>
              <a:buNone/>
              <a:defRPr/>
            </a:pPr>
            <a:r>
              <a:rPr lang="el-GR" b="1" dirty="0" smtClean="0"/>
              <a:t>Παιδαγωγική σχέση σημαίνει το σύνολο των σχέσεων (γνωστικών και συναισθηματικών) μεταξύ παιδαγωγού και μαθητή    </a:t>
            </a:r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370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/>
              <a:t>Δημιουργικότητα και φαντασία </a:t>
            </a:r>
            <a:endParaRPr lang="el-GR" sz="3200" b="1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878" y="1600200"/>
            <a:ext cx="3671193" cy="4495800"/>
          </a:xfrm>
        </p:spPr>
      </p:pic>
    </p:spTree>
    <p:extLst>
      <p:ext uri="{BB962C8B-B14F-4D97-AF65-F5344CB8AC3E}">
        <p14:creationId xmlns:p14="http://schemas.microsoft.com/office/powerpoint/2010/main" val="2770961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-459431"/>
            <a:ext cx="8748464" cy="2531528"/>
          </a:xfrm>
        </p:spPr>
        <p:txBody>
          <a:bodyPr>
            <a:normAutofit/>
          </a:bodyPr>
          <a:lstStyle/>
          <a:p>
            <a:pPr algn="ctr"/>
            <a:r>
              <a:rPr lang="el-GR" sz="2700" dirty="0">
                <a:solidFill>
                  <a:schemeClr val="tx1"/>
                </a:solidFill>
              </a:rPr>
              <a:t>Διδασκαλία και διδακτική-</a:t>
            </a:r>
            <a:r>
              <a:rPr lang="el-GR" sz="2700" b="1" dirty="0">
                <a:solidFill>
                  <a:schemeClr val="tx1"/>
                </a:solidFill>
              </a:rPr>
              <a:t>Δημιουργικότητα και καινοτομία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1772816"/>
            <a:ext cx="8154488" cy="4323184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lnSpc>
                <a:spcPct val="120000"/>
              </a:lnSpc>
              <a:buNone/>
              <a:defRPr/>
            </a:pPr>
            <a:r>
              <a:rPr lang="el-GR" b="1" dirty="0" smtClean="0"/>
              <a:t>Ο ρόλος της δημιουργικότητας:</a:t>
            </a:r>
          </a:p>
          <a:p>
            <a:pPr marL="342900" indent="-342900" algn="just">
              <a:lnSpc>
                <a:spcPct val="120000"/>
              </a:lnSpc>
              <a:buNone/>
              <a:defRPr/>
            </a:pPr>
            <a:endParaRPr lang="el-GR" dirty="0" smtClean="0"/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b="1" dirty="0" smtClean="0"/>
              <a:t>Δημιουργικότητα</a:t>
            </a:r>
            <a:r>
              <a:rPr lang="el-GR" dirty="0" smtClean="0"/>
              <a:t> </a:t>
            </a:r>
            <a:r>
              <a:rPr lang="en-US" dirty="0" smtClean="0"/>
              <a:t>(Creativity) </a:t>
            </a:r>
            <a:r>
              <a:rPr lang="el-GR" dirty="0" smtClean="0"/>
              <a:t>είναι η τάση να παράγεις ή να αναγνωρίζεις νέες ιδέες, εναλλακτικές λύσεις ή δυνατότητες που μπορεί να είναι χρήσιμες στην επίλυση προβλημάτων και την επικοινωνία με τους άλλους (</a:t>
            </a:r>
            <a:r>
              <a:rPr lang="en-US" dirty="0" smtClean="0"/>
              <a:t>Franken, 1982)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b="1" dirty="0" smtClean="0"/>
              <a:t>Δημιουργικότητα</a:t>
            </a:r>
            <a:r>
              <a:rPr lang="el-GR" dirty="0" smtClean="0"/>
              <a:t> </a:t>
            </a:r>
            <a:r>
              <a:rPr lang="en-US" dirty="0" smtClean="0"/>
              <a:t>(Creativity) </a:t>
            </a:r>
            <a:r>
              <a:rPr lang="el-GR" dirty="0" smtClean="0"/>
              <a:t>είναι</a:t>
            </a:r>
            <a:r>
              <a:rPr lang="en-US" dirty="0" smtClean="0"/>
              <a:t> </a:t>
            </a:r>
            <a:r>
              <a:rPr lang="el-GR" dirty="0" smtClean="0"/>
              <a:t>η ικανότητα να παράγεις κάτι νέο μέσω των δεξιοτήτων της φαντασίας. Αυτό το νέο μπορεί να είναι η λύση σε ένα πρόβλημα, μια νέα μέθοδος ή συσκευή, μια νέα φόρμα ή έργο τέχνης (</a:t>
            </a:r>
            <a:r>
              <a:rPr lang="en-US" dirty="0" smtClean="0"/>
              <a:t>Merriam – Webster Collegiate Dictionary) 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9421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-387424"/>
            <a:ext cx="8928992" cy="2469317"/>
          </a:xfrm>
        </p:spPr>
        <p:txBody>
          <a:bodyPr>
            <a:normAutofit/>
          </a:bodyPr>
          <a:lstStyle/>
          <a:p>
            <a:r>
              <a:rPr lang="el-GR" sz="2700" dirty="0">
                <a:solidFill>
                  <a:schemeClr val="tx1"/>
                </a:solidFill>
              </a:rPr>
              <a:t>Διδασκαλία και διδακτική-</a:t>
            </a:r>
            <a:r>
              <a:rPr lang="el-GR" sz="2700" b="1" dirty="0">
                <a:solidFill>
                  <a:schemeClr val="tx1"/>
                </a:solidFill>
              </a:rPr>
              <a:t>Δημιουργικότητα και καινοτομία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1700808"/>
            <a:ext cx="8154488" cy="43951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/>
              <a:t>Αποκλίνουσα σκέψη:</a:t>
            </a:r>
          </a:p>
          <a:p>
            <a:r>
              <a:rPr lang="el-GR" dirty="0" smtClean="0"/>
              <a:t>Συνυφαίνεται με την ικανότητα του ανθρώπου να σκέφτεται με τρόπους που δεν υπόκεινται σε κάποιου τύπου μεθοδολογικό φραγμό </a:t>
            </a:r>
            <a:r>
              <a:rPr lang="el-GR" b="1" dirty="0" smtClean="0"/>
              <a:t> </a:t>
            </a:r>
            <a:r>
              <a:rPr lang="el-GR" dirty="0" smtClean="0"/>
              <a:t>ή άλλον περιορισμό</a:t>
            </a:r>
          </a:p>
          <a:p>
            <a:pPr>
              <a:buNone/>
            </a:pPr>
            <a:r>
              <a:rPr lang="el-GR" b="1" dirty="0" smtClean="0"/>
              <a:t>Συγκλίνουσα σκέψη</a:t>
            </a:r>
          </a:p>
          <a:p>
            <a:r>
              <a:rPr lang="el-GR" dirty="0" smtClean="0"/>
              <a:t>Συνυφαίνεται  με μια διαδικασία δόμησης των προϊόντων της φαντασίας έτσι ώστε να οδηγηθούμε σ ένα συγκεκριμένο και δομημένο αποτέλεσμα </a:t>
            </a:r>
          </a:p>
          <a:p>
            <a:r>
              <a:rPr lang="el-GR" dirty="0" smtClean="0"/>
              <a:t>Η δημιουργικότητα  κινείται ανάμεσα σ αυτούς τους δύο πόλους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0277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-387424"/>
            <a:ext cx="8748464" cy="2498709"/>
          </a:xfrm>
        </p:spPr>
        <p:txBody>
          <a:bodyPr/>
          <a:lstStyle/>
          <a:p>
            <a:r>
              <a:rPr lang="el-GR" sz="2700" dirty="0">
                <a:solidFill>
                  <a:schemeClr val="tx1"/>
                </a:solidFill>
              </a:rPr>
              <a:t>Διδασκαλία και διδακτική</a:t>
            </a:r>
            <a:r>
              <a:rPr lang="el-GR" sz="2700" b="1" dirty="0">
                <a:solidFill>
                  <a:schemeClr val="tx1"/>
                </a:solidFill>
              </a:rPr>
              <a:t>-Δημιουργικότητα και καινοτομία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 algn="just">
              <a:lnSpc>
                <a:spcPct val="120000"/>
              </a:lnSpc>
              <a:buNone/>
              <a:defRPr/>
            </a:pPr>
            <a:r>
              <a:rPr lang="el-GR" b="1" dirty="0" smtClean="0"/>
              <a:t>Ο ρόλος της καινοτομίας:</a:t>
            </a:r>
          </a:p>
          <a:p>
            <a:pPr marL="342900" indent="-342900" algn="just">
              <a:lnSpc>
                <a:spcPct val="120000"/>
              </a:lnSpc>
              <a:defRPr/>
            </a:pPr>
            <a:endParaRPr lang="el-GR" dirty="0" smtClean="0"/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Καινοτομία </a:t>
            </a:r>
            <a:r>
              <a:rPr lang="en-US" dirty="0" smtClean="0"/>
              <a:t>(Innovation) </a:t>
            </a:r>
            <a:r>
              <a:rPr lang="el-GR" dirty="0" smtClean="0"/>
              <a:t>είναι διαδικασία εφαρμογής νέων ιδεών στην πράξη </a:t>
            </a:r>
            <a:r>
              <a:rPr lang="en-US" dirty="0" smtClean="0"/>
              <a:t>(Robinson, 2011)</a:t>
            </a:r>
          </a:p>
          <a:p>
            <a:pPr algn="just">
              <a:lnSpc>
                <a:spcPct val="120000"/>
              </a:lnSpc>
              <a:defRPr/>
            </a:pPr>
            <a:endParaRPr lang="el-GR" dirty="0" smtClean="0"/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Καινοτομία είναι η εφαρμογή μιας νέας ιδέας σε ένα συγκεκριμένο πλαίσιο. Στις περισσότερες των περιπτώσεων μια καινοτομία παράγει ένα ατομικό ή/και κοινωνικό όφελος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0689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-243408"/>
            <a:ext cx="9145016" cy="2325301"/>
          </a:xfrm>
        </p:spPr>
        <p:txBody>
          <a:bodyPr>
            <a:normAutofit/>
          </a:bodyPr>
          <a:lstStyle/>
          <a:p>
            <a:r>
              <a:rPr lang="el-GR" sz="2700" dirty="0">
                <a:solidFill>
                  <a:schemeClr val="tx1"/>
                </a:solidFill>
              </a:rPr>
              <a:t>Διδασκαλία και διδακτική</a:t>
            </a:r>
            <a:r>
              <a:rPr lang="el-GR" sz="2700" b="1" dirty="0">
                <a:solidFill>
                  <a:schemeClr val="tx1"/>
                </a:solidFill>
              </a:rPr>
              <a:t>-Δημιουργικότητα και καινοτομία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3568" y="1700808"/>
            <a:ext cx="7846397" cy="453650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buNone/>
              <a:defRPr/>
            </a:pPr>
            <a:r>
              <a:rPr lang="el-GR" dirty="0" smtClean="0"/>
              <a:t>Ας σκεφτούμε:</a:t>
            </a:r>
          </a:p>
          <a:p>
            <a:pPr algn="just">
              <a:lnSpc>
                <a:spcPct val="120000"/>
              </a:lnSpc>
              <a:buNone/>
              <a:defRPr/>
            </a:pPr>
            <a:r>
              <a:rPr lang="el-GR" b="1" dirty="0" smtClean="0"/>
              <a:t>Η δημιουργικότητα </a:t>
            </a:r>
            <a:r>
              <a:rPr lang="el-GR" dirty="0" smtClean="0"/>
              <a:t>είναι ένα βήμα πέρα από την φαντασία, δεν σκέφτεσαι μόνον αλλά κάνεις κάτι.  Η δημιουργικότητα είναι εφαρμοσμένη φαντασία:</a:t>
            </a:r>
          </a:p>
          <a:p>
            <a:pPr algn="just">
              <a:lnSpc>
                <a:spcPct val="120000"/>
              </a:lnSpc>
              <a:buNone/>
              <a:defRPr/>
            </a:pPr>
            <a:endParaRPr lang="el-GR" dirty="0" smtClean="0"/>
          </a:p>
          <a:p>
            <a:pPr marL="214313" indent="-214313" algn="just">
              <a:lnSpc>
                <a:spcPct val="120000"/>
              </a:lnSpc>
              <a:defRPr/>
            </a:pPr>
            <a:r>
              <a:rPr lang="el-GR" dirty="0" smtClean="0"/>
              <a:t>Συνδέσεις, μεταξύ ιδεών, που δεν έχουν γίνει πριν</a:t>
            </a:r>
          </a:p>
          <a:p>
            <a:pPr marL="214313" indent="-214313" algn="just">
              <a:lnSpc>
                <a:spcPct val="120000"/>
              </a:lnSpc>
              <a:defRPr/>
            </a:pPr>
            <a:r>
              <a:rPr lang="el-GR" dirty="0" smtClean="0"/>
              <a:t>Διάρρηξη των ορίων μεταξύ διαφορετικών τρόπων σκέψης ή πλαισίων αναφοράς</a:t>
            </a:r>
          </a:p>
          <a:p>
            <a:pPr algn="just">
              <a:lnSpc>
                <a:spcPct val="120000"/>
              </a:lnSpc>
              <a:buNone/>
              <a:defRPr/>
            </a:pPr>
            <a:endParaRPr lang="el-GR" dirty="0" smtClean="0"/>
          </a:p>
          <a:p>
            <a:pPr algn="just">
              <a:lnSpc>
                <a:spcPct val="120000"/>
              </a:lnSpc>
              <a:buNone/>
              <a:defRPr/>
            </a:pPr>
            <a:r>
              <a:rPr lang="el-GR" b="1" dirty="0" smtClean="0"/>
              <a:t>Η καινοτομία </a:t>
            </a:r>
            <a:r>
              <a:rPr lang="el-GR" dirty="0" smtClean="0"/>
              <a:t>είναι η διαδικασία εφαρμογής των νέων ιδεών στην πράξη, κατά μίαν έννοια η καινοτομία είναι η εφαρμοσμένη δημιουργικότητα</a:t>
            </a:r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4579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-387423"/>
            <a:ext cx="8856984" cy="2508506"/>
          </a:xfrm>
        </p:spPr>
        <p:txBody>
          <a:bodyPr/>
          <a:lstStyle/>
          <a:p>
            <a:pPr algn="ctr"/>
            <a:r>
              <a:rPr lang="el-GR" sz="2700" dirty="0">
                <a:solidFill>
                  <a:schemeClr val="tx1"/>
                </a:solidFill>
              </a:rPr>
              <a:t>Διδασκαλία και διδακτική-</a:t>
            </a:r>
            <a:r>
              <a:rPr lang="el-GR" sz="27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el-GR" sz="2700" b="1" dirty="0">
                <a:solidFill>
                  <a:schemeClr val="tx1"/>
                </a:solidFill>
              </a:rPr>
              <a:t>ημιουργικότητα και καινοτομία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3568" y="1844824"/>
            <a:ext cx="8082480" cy="32403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Ας σκεφτούμε τις στερεοτυπικές προσεγγίσεις:</a:t>
            </a:r>
          </a:p>
          <a:p>
            <a:pPr>
              <a:buNone/>
            </a:pPr>
            <a:endParaRPr lang="el-GR" dirty="0" smtClean="0"/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Μόνον μερικοί άνθρωποι είναι δημιουργικοί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Μόνον συγκεκριμένες ιδέες είναι δημιουργικές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Συγκλίνουσα και αποκλίνουσα σκέψη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068683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448D59-72BE-4D0B-BB8F-5E70C3A6A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4785"/>
            <a:ext cx="8964385" cy="1045752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b="1" dirty="0"/>
          </a:p>
          <a:p>
            <a:pPr>
              <a:lnSpc>
                <a:spcPct val="90000"/>
              </a:lnSpc>
              <a:buNone/>
              <a:defRPr/>
            </a:pPr>
            <a:r>
              <a:rPr lang="el-GR" b="1" dirty="0"/>
              <a:t>	</a:t>
            </a:r>
          </a:p>
          <a:p>
            <a:pPr>
              <a:lnSpc>
                <a:spcPct val="90000"/>
              </a:lnSpc>
              <a:buNone/>
              <a:defRPr/>
            </a:pPr>
            <a:endParaRPr lang="el-GR" b="1" dirty="0"/>
          </a:p>
          <a:p>
            <a:pPr>
              <a:lnSpc>
                <a:spcPct val="90000"/>
              </a:lnSpc>
              <a:buNone/>
              <a:defRPr/>
            </a:pPr>
            <a:endParaRPr lang="el-GR" b="1" dirty="0"/>
          </a:p>
          <a:p>
            <a:pPr>
              <a:lnSpc>
                <a:spcPct val="90000"/>
              </a:lnSpc>
              <a:buNone/>
              <a:defRPr/>
            </a:pPr>
            <a:endParaRPr lang="el-GR" b="1" dirty="0"/>
          </a:p>
          <a:p>
            <a:pPr>
              <a:lnSpc>
                <a:spcPct val="90000"/>
              </a:lnSpc>
              <a:buNone/>
              <a:defRPr/>
            </a:pPr>
            <a:endParaRPr lang="el-GR" b="1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30691E24-0B47-42C3-BC0E-7630A4F833A5}"/>
              </a:ext>
            </a:extLst>
          </p:cNvPr>
          <p:cNvSpPr/>
          <p:nvPr/>
        </p:nvSpPr>
        <p:spPr>
          <a:xfrm>
            <a:off x="755575" y="1484785"/>
            <a:ext cx="8470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el-GR" sz="2250" b="1" dirty="0"/>
              <a:t>Πειραματίζομαι                      Αποτυγχάνω</a:t>
            </a:r>
          </a:p>
          <a:p>
            <a:pPr algn="just">
              <a:lnSpc>
                <a:spcPct val="120000"/>
              </a:lnSpc>
              <a:defRPr/>
            </a:pPr>
            <a:r>
              <a:rPr lang="el-GR" sz="2250" b="1" dirty="0"/>
              <a:t>Μαθαίνω                      Δημιουργώ                     Καινοτομώ</a:t>
            </a:r>
          </a:p>
        </p:txBody>
      </p:sp>
      <p:sp>
        <p:nvSpPr>
          <p:cNvPr id="9" name="Δεξιό βέλος 8">
            <a:extLst>
              <a:ext uri="{FF2B5EF4-FFF2-40B4-BE49-F238E27FC236}">
                <a16:creationId xmlns:a16="http://schemas.microsoft.com/office/drawing/2014/main" id="{C4847B62-CC48-442B-8E8D-09163F090DC1}"/>
              </a:ext>
            </a:extLst>
          </p:cNvPr>
          <p:cNvSpPr/>
          <p:nvPr/>
        </p:nvSpPr>
        <p:spPr>
          <a:xfrm>
            <a:off x="2812977" y="1669238"/>
            <a:ext cx="1296144" cy="247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l-GR" sz="1350"/>
          </a:p>
        </p:txBody>
      </p:sp>
      <p:sp>
        <p:nvSpPr>
          <p:cNvPr id="10" name="Δεξιό βέλος 9">
            <a:extLst>
              <a:ext uri="{FF2B5EF4-FFF2-40B4-BE49-F238E27FC236}">
                <a16:creationId xmlns:a16="http://schemas.microsoft.com/office/drawing/2014/main" id="{B185A76A-ACD5-428E-AFB4-44D4DD5DCF82}"/>
              </a:ext>
            </a:extLst>
          </p:cNvPr>
          <p:cNvSpPr/>
          <p:nvPr/>
        </p:nvSpPr>
        <p:spPr>
          <a:xfrm flipV="1">
            <a:off x="5043839" y="2035308"/>
            <a:ext cx="1008112" cy="2151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l-GR" sz="135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E9D712F8-7ADB-4131-8748-9F98DBAAD8CF}"/>
              </a:ext>
            </a:extLst>
          </p:cNvPr>
          <p:cNvSpPr/>
          <p:nvPr/>
        </p:nvSpPr>
        <p:spPr>
          <a:xfrm>
            <a:off x="323528" y="2564867"/>
            <a:ext cx="8280920" cy="2814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defRPr/>
            </a:pPr>
            <a:r>
              <a:rPr lang="el-GR" sz="2000" dirty="0"/>
              <a:t>Οι πιο πολλοί άνθρωποι δεν είναι δημιουργικοί γιατί φοβούνται ότι θα αποτύχουν. </a:t>
            </a:r>
            <a:r>
              <a:rPr lang="el-GR" sz="2000" i="1" dirty="0"/>
              <a:t>Ευφυής είναι αυτός που κάνει όσο το δυνατόν περισσότερα λάθη στον μικρότερο δυνατό χρόνο</a:t>
            </a:r>
            <a:r>
              <a:rPr lang="el-GR" sz="2000" dirty="0"/>
              <a:t> (</a:t>
            </a:r>
            <a:r>
              <a:rPr lang="en-US" sz="2000" dirty="0"/>
              <a:t>Matson, 2013)</a:t>
            </a:r>
            <a:endParaRPr lang="el-GR" sz="2000" dirty="0"/>
          </a:p>
          <a:p>
            <a:pPr marL="342900" indent="-342900" algn="just">
              <a:lnSpc>
                <a:spcPct val="150000"/>
              </a:lnSpc>
              <a:defRPr/>
            </a:pPr>
            <a:endParaRPr lang="en-US" sz="2000" dirty="0"/>
          </a:p>
          <a:p>
            <a:pPr marL="342900" indent="-342900" algn="just">
              <a:lnSpc>
                <a:spcPct val="150000"/>
              </a:lnSpc>
              <a:defRPr/>
            </a:pPr>
            <a:r>
              <a:rPr lang="el-GR" sz="2000" dirty="0"/>
              <a:t>Αν δεν είσαι προετοιμασμένος να κάνεις λάθη ποτέ δεν θα κάνεις κάτι πρωτότυπο (</a:t>
            </a:r>
            <a:r>
              <a:rPr lang="en-US" sz="2000" dirty="0"/>
              <a:t>Robinson)</a:t>
            </a:r>
            <a:endParaRPr lang="el-GR" sz="2000" dirty="0"/>
          </a:p>
        </p:txBody>
      </p:sp>
      <p:sp>
        <p:nvSpPr>
          <p:cNvPr id="12" name="Δεξιό βέλος 5">
            <a:extLst>
              <a:ext uri="{FF2B5EF4-FFF2-40B4-BE49-F238E27FC236}">
                <a16:creationId xmlns:a16="http://schemas.microsoft.com/office/drawing/2014/main" id="{5A565EBE-D2EF-4302-8A32-E9306E9051ED}"/>
              </a:ext>
            </a:extLst>
          </p:cNvPr>
          <p:cNvSpPr/>
          <p:nvPr/>
        </p:nvSpPr>
        <p:spPr>
          <a:xfrm>
            <a:off x="2272917" y="2073584"/>
            <a:ext cx="1080120" cy="241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l-GR" sz="1350"/>
          </a:p>
        </p:txBody>
      </p:sp>
      <p:sp>
        <p:nvSpPr>
          <p:cNvPr id="13" name="Δεξιό βέλος 5">
            <a:extLst>
              <a:ext uri="{FF2B5EF4-FFF2-40B4-BE49-F238E27FC236}">
                <a16:creationId xmlns:a16="http://schemas.microsoft.com/office/drawing/2014/main" id="{5A565EBE-D2EF-4302-8A32-E9306E9051ED}"/>
              </a:ext>
            </a:extLst>
          </p:cNvPr>
          <p:cNvSpPr/>
          <p:nvPr/>
        </p:nvSpPr>
        <p:spPr>
          <a:xfrm>
            <a:off x="5816673" y="1629510"/>
            <a:ext cx="1440160" cy="257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l-GR" sz="1350"/>
          </a:p>
        </p:txBody>
      </p:sp>
      <p:sp>
        <p:nvSpPr>
          <p:cNvPr id="14" name="13 - Τίτλος"/>
          <p:cNvSpPr>
            <a:spLocks noGrp="1"/>
          </p:cNvSpPr>
          <p:nvPr>
            <p:ph type="title"/>
          </p:nvPr>
        </p:nvSpPr>
        <p:spPr>
          <a:xfrm>
            <a:off x="323528" y="-387423"/>
            <a:ext cx="8640858" cy="2518302"/>
          </a:xfrm>
        </p:spPr>
        <p:txBody>
          <a:bodyPr/>
          <a:lstStyle/>
          <a:p>
            <a:r>
              <a:rPr lang="el-GR" sz="2700" dirty="0">
                <a:solidFill>
                  <a:schemeClr val="tx1"/>
                </a:solidFill>
              </a:rPr>
              <a:t>Διδασκαλία και διδακτική-</a:t>
            </a:r>
            <a:r>
              <a:rPr lang="el-GR" sz="2700" b="1" dirty="0">
                <a:solidFill>
                  <a:schemeClr val="tx1"/>
                </a:solidFill>
              </a:rPr>
              <a:t>Δημιουργικότητα και καινοτομία</a:t>
            </a:r>
            <a:endParaRPr lang="el-GR" sz="2700" b="1" dirty="0"/>
          </a:p>
        </p:txBody>
      </p:sp>
    </p:spTree>
    <p:extLst>
      <p:ext uri="{BB962C8B-B14F-4D97-AF65-F5344CB8AC3E}">
        <p14:creationId xmlns:p14="http://schemas.microsoft.com/office/powerpoint/2010/main" val="205957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-603448"/>
            <a:ext cx="7923851" cy="2704935"/>
          </a:xfrm>
        </p:spPr>
        <p:txBody>
          <a:bodyPr>
            <a:normAutofit/>
          </a:bodyPr>
          <a:lstStyle/>
          <a:p>
            <a:pPr algn="ctr"/>
            <a:r>
              <a:rPr lang="el-GR" sz="2700" dirty="0">
                <a:solidFill>
                  <a:schemeClr val="tx1"/>
                </a:solidFill>
              </a:rPr>
              <a:t>Διδασκαλία και διδακτική -</a:t>
            </a:r>
            <a:r>
              <a:rPr lang="el-GR" sz="2700" b="1" dirty="0">
                <a:solidFill>
                  <a:schemeClr val="tx1"/>
                </a:solidFill>
              </a:rPr>
              <a:t>Η «παιδαγωγική σχέση»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20000"/>
              </a:lnSpc>
              <a:buNone/>
              <a:defRPr/>
            </a:pPr>
            <a:r>
              <a:rPr lang="el-GR" dirty="0" smtClean="0"/>
              <a:t>Βασικά χαρακτηριστικά: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Η σχέση εκπαιδευτικού – μαθητή είναι μια σχέση ανισότητας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Κομβικό σημείο είναι ο τρόπος με τον οποίον ο εκπαιδευτικός διαχειρίζεται αυτή την ανισότητα (όξυνση – άμβλυνση)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Η «αυθεντία του παιδαγωγού»</a:t>
            </a:r>
          </a:p>
          <a:p>
            <a:pPr algn="just">
              <a:lnSpc>
                <a:spcPct val="120000"/>
              </a:lnSpc>
              <a:buNone/>
              <a:defRPr/>
            </a:pPr>
            <a:endParaRPr lang="el-G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792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7B5885-B727-47ED-BD18-988D693DF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23850" y="1970485"/>
            <a:ext cx="9467850" cy="3394472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b="1" dirty="0"/>
          </a:p>
          <a:p>
            <a:pPr>
              <a:lnSpc>
                <a:spcPct val="90000"/>
              </a:lnSpc>
              <a:buNone/>
              <a:defRPr/>
            </a:pPr>
            <a:r>
              <a:rPr lang="el-GR" b="1" dirty="0"/>
              <a:t>	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7AC698C8-F6A5-4771-87D6-2A359C409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296368"/>
              </p:ext>
            </p:extLst>
          </p:nvPr>
        </p:nvGraphicFramePr>
        <p:xfrm>
          <a:off x="1" y="1733547"/>
          <a:ext cx="9124949" cy="5124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4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4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1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29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500" b="1" u="none" strike="noStrike" dirty="0">
                          <a:effectLst/>
                        </a:rPr>
                        <a:t>ΑΥΤΑΡΧΙΚΟΣ</a:t>
                      </a:r>
                      <a:endParaRPr lang="el-G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500" b="1" u="none" strike="noStrike" dirty="0">
                          <a:effectLst/>
                        </a:rPr>
                        <a:t>ΔΗΜΟΚΡΑΤΙΚΟΣ</a:t>
                      </a:r>
                      <a:endParaRPr lang="el-G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Αυστηρός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Υπομονετικός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Απόλυτος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Διαλλακτικός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Αδιάλλακτος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Επικοινωνιακός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Καταπιεστικός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Συνεργάσιμος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Εγωιστής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4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Συζητήσιμος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4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Απαιτητικός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Ανεκτικός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4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Επιθετικός / Βίαιος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Σεβασμός προς τους μαθητές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Απρόθυμος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Ανοικτός σε νέες ιδέες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Μεροληπτικός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Επιεικής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Δογματικός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Φιλικός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Δεν δίνει ελευθερία λόγου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Κατανοητικός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Ισχυρογνώμων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Εναλλακτικός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Υποτιμητικός προς τους μαθητές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Καλοπροαίρετος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Εκφοβιστικός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Κλίμα ελευθερίας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Ανελαστικός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Παρρησία λόγου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Αμετάβλητος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Τίμιος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Σκληρός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Ευγενικός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Χωρίς σεβασμό προς τους μαθητές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Φιλελεύθερος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Αλαζονικός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Αμερόληπτος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 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Υπερόπτης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 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 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Παρορμητικός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 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 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Παλαιών αρχών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 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 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Αδιάφορος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 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 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21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Αποστασιοποιημένος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 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 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1" marR="8771" marT="6579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251520" y="-315415"/>
            <a:ext cx="8568952" cy="1995626"/>
          </a:xfrm>
        </p:spPr>
        <p:txBody>
          <a:bodyPr>
            <a:normAutofit/>
          </a:bodyPr>
          <a:lstStyle/>
          <a:p>
            <a:pPr algn="ctr"/>
            <a:r>
              <a:rPr lang="el-GR" sz="2700" dirty="0">
                <a:solidFill>
                  <a:schemeClr val="tx1"/>
                </a:solidFill>
              </a:rPr>
              <a:t>Διδασκαλία και διδακτική-</a:t>
            </a:r>
            <a:r>
              <a:rPr lang="el-GR" sz="2700" b="1" dirty="0">
                <a:solidFill>
                  <a:schemeClr val="tx1"/>
                </a:solidFill>
              </a:rPr>
              <a:t>Χαρακτηριστικά εκπαιδευτικού </a:t>
            </a:r>
          </a:p>
        </p:txBody>
      </p:sp>
    </p:spTree>
    <p:extLst>
      <p:ext uri="{BB962C8B-B14F-4D97-AF65-F5344CB8AC3E}">
        <p14:creationId xmlns:p14="http://schemas.microsoft.com/office/powerpoint/2010/main" val="394421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-387424"/>
            <a:ext cx="8531352" cy="2430129"/>
          </a:xfrm>
        </p:spPr>
        <p:txBody>
          <a:bodyPr>
            <a:normAutofit/>
          </a:bodyPr>
          <a:lstStyle/>
          <a:p>
            <a:pPr algn="ctr"/>
            <a:r>
              <a:rPr lang="el-GR" sz="2700" dirty="0">
                <a:solidFill>
                  <a:schemeClr val="tx1"/>
                </a:solidFill>
              </a:rPr>
              <a:t>Διδασκαλία και διδακτική-</a:t>
            </a:r>
            <a:r>
              <a:rPr lang="el-GR" sz="2700" b="1" dirty="0">
                <a:solidFill>
                  <a:schemeClr val="tx1"/>
                </a:solidFill>
              </a:rPr>
              <a:t>Χαρακτηριστικά εκπαιδευτικού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2648" y="1844824"/>
            <a:ext cx="8153400" cy="42511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αυταρχικός εκπαιδευτικός:</a:t>
            </a:r>
          </a:p>
          <a:p>
            <a:pPr>
              <a:buNone/>
            </a:pP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Είναι ο «αρχηγός» της ομάδας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Κατευθύνει την διαδικασία σε όλα τα στάδια και σε όλες τις εκφάνσεις της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Συνήθως χρησιμοποιεί μετωπική διδασκαλία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Κατανέμει την εργασία χωρίς συζήτηση με τους μαθητές και την αξιολογεί</a:t>
            </a:r>
          </a:p>
          <a:p>
            <a:pPr>
              <a:buNone/>
            </a:pP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5457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-531439"/>
            <a:ext cx="8442520" cy="2672116"/>
          </a:xfrm>
        </p:spPr>
        <p:txBody>
          <a:bodyPr/>
          <a:lstStyle/>
          <a:p>
            <a:r>
              <a:rPr lang="el-GR" sz="2700" dirty="0">
                <a:solidFill>
                  <a:schemeClr val="tx1"/>
                </a:solidFill>
              </a:rPr>
              <a:t>Διδασκαλία και διδακτική-</a:t>
            </a:r>
            <a:r>
              <a:rPr lang="el-GR" sz="2700" b="1" dirty="0">
                <a:solidFill>
                  <a:schemeClr val="tx1"/>
                </a:solidFill>
              </a:rPr>
              <a:t>Χαρακτηριστικά εκπαιδευτικού 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δημοκρατικός εκπαιδευτικός:</a:t>
            </a:r>
          </a:p>
          <a:p>
            <a:pPr>
              <a:buNone/>
            </a:pP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Συμμετέχει ενεργά στην ομάδα και συντονίζει τις διαδικασίες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Συζητά με τους μαθητές τους στόχους του μαθήματος και την κατανομή της εργασίας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Δίνει στους μαθητές μέρος της εξουσίας του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Χρησιμοποιεί συνεργατικές και συμμετοχικές μεθόδους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dirty="0" smtClean="0"/>
              <a:t>Η αξιολόγηση είναι μέρος της διδασκαλίας και της ανάπτυξης των μαθητών</a:t>
            </a:r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6767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700" b="1" dirty="0">
                <a:solidFill>
                  <a:schemeClr val="tx1"/>
                </a:solidFill>
              </a:rPr>
              <a:t>Διδασκαλία και διδακτική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2648" y="1772816"/>
            <a:ext cx="7917317" cy="432047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b="1" dirty="0" smtClean="0"/>
              <a:t>Ο  καθηγητής που θυμάσαι;</a:t>
            </a:r>
          </a:p>
          <a:p>
            <a:pPr>
              <a:buNone/>
            </a:pPr>
            <a:endParaRPr lang="el-GR" b="1" dirty="0" smtClean="0"/>
          </a:p>
          <a:p>
            <a:r>
              <a:rPr lang="el-GR" dirty="0" smtClean="0"/>
              <a:t>Να αγαπά και να ενδιαφέρεται για το μαθητή και να το δείχνει</a:t>
            </a:r>
          </a:p>
          <a:p>
            <a:r>
              <a:rPr lang="el-GR" dirty="0" smtClean="0"/>
              <a:t>Να είναι δάσκαλος μέσα και έξω από το σχολείο</a:t>
            </a:r>
          </a:p>
          <a:p>
            <a:r>
              <a:rPr lang="el-GR" dirty="0" smtClean="0"/>
              <a:t>Να είναι παιδαγωγικά ευαίσθητος</a:t>
            </a:r>
          </a:p>
          <a:p>
            <a:r>
              <a:rPr lang="el-GR" dirty="0" smtClean="0"/>
              <a:t>Να είναι δημοκρατικός</a:t>
            </a:r>
          </a:p>
          <a:p>
            <a:r>
              <a:rPr lang="el-GR" dirty="0" smtClean="0"/>
              <a:t>Να διαθέτει τις λεγόμενες ‘παιδαγωγικές ικανότητες’</a:t>
            </a:r>
          </a:p>
          <a:p>
            <a:r>
              <a:rPr lang="el-GR" dirty="0" smtClean="0"/>
              <a:t>Να είναι ψυχικά υγιής</a:t>
            </a:r>
          </a:p>
          <a:p>
            <a:r>
              <a:rPr lang="el-GR" dirty="0" smtClean="0"/>
              <a:t>Να είναι αισιόδοξος και ευδιάθετος</a:t>
            </a:r>
          </a:p>
          <a:p>
            <a:r>
              <a:rPr lang="el-GR" dirty="0" smtClean="0"/>
              <a:t>Να είναι ανεκτικός στις αδυναμίες και τις δυσκολίες των άλλων</a:t>
            </a:r>
          </a:p>
          <a:p>
            <a:r>
              <a:rPr lang="el-GR" dirty="0" smtClean="0"/>
              <a:t>Να είναι δίκαιος</a:t>
            </a:r>
          </a:p>
          <a:p>
            <a:r>
              <a:rPr lang="el-GR" dirty="0" smtClean="0"/>
              <a:t>Να έχει θετική </a:t>
            </a:r>
            <a:r>
              <a:rPr lang="el-GR" dirty="0" err="1" smtClean="0"/>
              <a:t>αυτο</a:t>
            </a:r>
            <a:r>
              <a:rPr lang="el-GR" dirty="0" smtClean="0"/>
              <a:t>-αντίληψη και εμπιστοσύνη στον εαυτό του	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9756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700" b="1" dirty="0">
                <a:solidFill>
                  <a:schemeClr val="tx1"/>
                </a:solidFill>
              </a:rPr>
              <a:t>Διδασκαλία και διδακτική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2648" y="1628800"/>
            <a:ext cx="7917317" cy="49685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b="1" dirty="0" smtClean="0"/>
              <a:t>Ο  καθηγητής που θυμάσαι;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Διδάσκει έτσι ώστε να τον καταλαβαίνουν</a:t>
            </a:r>
          </a:p>
          <a:p>
            <a:r>
              <a:rPr lang="el-GR" dirty="0" smtClean="0"/>
              <a:t>Ωθεί τους μαθητές να δώσουν τον καλύτερο εαυτό τους</a:t>
            </a:r>
          </a:p>
          <a:p>
            <a:r>
              <a:rPr lang="el-GR" dirty="0" smtClean="0"/>
              <a:t>Είναι οργανωμένος</a:t>
            </a:r>
          </a:p>
          <a:p>
            <a:r>
              <a:rPr lang="el-GR" dirty="0" smtClean="0"/>
              <a:t>Έχει αίσθηση του χιούμορ</a:t>
            </a:r>
          </a:p>
          <a:p>
            <a:r>
              <a:rPr lang="el-GR" dirty="0" smtClean="0"/>
              <a:t>Κάνει τα παιδιά να αισθάνονται καλά με τον εαυτό τους</a:t>
            </a:r>
          </a:p>
          <a:p>
            <a:r>
              <a:rPr lang="el-GR" dirty="0" smtClean="0"/>
              <a:t>Αφιερώνει χρόνο στο να καταλάβει τους μαθητές ως άτομα</a:t>
            </a:r>
          </a:p>
          <a:p>
            <a:r>
              <a:rPr lang="el-GR" dirty="0" smtClean="0"/>
              <a:t>Έχει ενθουσιασμό γι αυτά που διδάσκει</a:t>
            </a:r>
          </a:p>
          <a:p>
            <a:r>
              <a:rPr lang="el-GR" dirty="0" smtClean="0"/>
              <a:t>Είναι δίκαιος</a:t>
            </a:r>
          </a:p>
          <a:p>
            <a:r>
              <a:rPr lang="el-GR" dirty="0" smtClean="0"/>
              <a:t>Κάνει τα παιδιά να αισθάνονται υπεύθυνα (</a:t>
            </a:r>
            <a:r>
              <a:rPr lang="en-US" dirty="0" smtClean="0"/>
              <a:t>NASSP, 1997; Gage &amp; Berliner, 199</a:t>
            </a:r>
            <a:r>
              <a:rPr lang="el-GR" dirty="0" smtClean="0"/>
              <a:t>8</a:t>
            </a:r>
            <a:r>
              <a:rPr lang="en-US" dirty="0" smtClean="0"/>
              <a:t>)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830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700" b="1" dirty="0">
                <a:solidFill>
                  <a:schemeClr val="tx1"/>
                </a:solidFill>
              </a:rPr>
              <a:t>Διδασκαλία και διδακτική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55576" y="1219200"/>
            <a:ext cx="7774389" cy="3721968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2000" dirty="0" smtClean="0"/>
              <a:t>Ο </a:t>
            </a:r>
            <a:r>
              <a:rPr lang="el-GR" sz="2000" dirty="0" err="1" smtClean="0"/>
              <a:t>Ματσαγγούρας</a:t>
            </a:r>
            <a:r>
              <a:rPr lang="el-GR" sz="2000" dirty="0" smtClean="0"/>
              <a:t> (1996) επιμερίζει τις ευθύνες και τις αρμοδιότητες του εκπαιδευτικού ως εξής:</a:t>
            </a:r>
          </a:p>
          <a:p>
            <a:r>
              <a:rPr lang="el-GR" sz="2000" dirty="0" smtClean="0"/>
              <a:t>Υπηρεσιακές-υπαλληλικές αρμοδιότητες</a:t>
            </a:r>
          </a:p>
          <a:p>
            <a:r>
              <a:rPr lang="el-GR" sz="2000" dirty="0" smtClean="0"/>
              <a:t>Επιστημονικές αρμοδιότητες</a:t>
            </a:r>
          </a:p>
          <a:p>
            <a:r>
              <a:rPr lang="el-GR" sz="2000" dirty="0" err="1" smtClean="0"/>
              <a:t>Κοινωνικο</a:t>
            </a:r>
            <a:r>
              <a:rPr lang="el-GR" sz="2000" dirty="0" smtClean="0"/>
              <a:t>-πολιτικές ευθύνες</a:t>
            </a:r>
          </a:p>
          <a:p>
            <a:r>
              <a:rPr lang="el-GR" sz="2000" dirty="0" smtClean="0"/>
              <a:t>Ηθικές ευθύνες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9460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3988</TotalTime>
  <Words>1602</Words>
  <Application>Microsoft Office PowerPoint</Application>
  <PresentationFormat>Προβολή στην οθόνη (4:3)</PresentationFormat>
  <Paragraphs>311</Paragraphs>
  <Slides>26</Slides>
  <Notes>26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3" baseType="lpstr">
      <vt:lpstr>Arial</vt:lpstr>
      <vt:lpstr>Calibri</vt:lpstr>
      <vt:lpstr>Courier New</vt:lpstr>
      <vt:lpstr>Tw Cen MT</vt:lpstr>
      <vt:lpstr>Wingdings</vt:lpstr>
      <vt:lpstr>Wingdings 2</vt:lpstr>
      <vt:lpstr>Διάμεσος</vt:lpstr>
      <vt:lpstr>Παρουσίαση του PowerPoint</vt:lpstr>
      <vt:lpstr>Διδασκαλία και διδακτική -Η «παιδαγωγική σχέση»</vt:lpstr>
      <vt:lpstr>Διδασκαλία και διδακτική -Η «παιδαγωγική σχέση»</vt:lpstr>
      <vt:lpstr>Διδασκαλία και διδακτική-Χαρακτηριστικά εκπαιδευτικού </vt:lpstr>
      <vt:lpstr>Διδασκαλία και διδακτική-Χαρακτηριστικά εκπαιδευτικού </vt:lpstr>
      <vt:lpstr>Διδασκαλία και διδακτική-Χαρακτηριστικά εκπαιδευτικού </vt:lpstr>
      <vt:lpstr>Διδασκαλία και διδακτική</vt:lpstr>
      <vt:lpstr>Διδασκαλία και διδακτική</vt:lpstr>
      <vt:lpstr>Διδασκαλία και διδακτική</vt:lpstr>
      <vt:lpstr>Διδασκαλία και διδακτική-έρευνα Ι</vt:lpstr>
      <vt:lpstr>Διδασκαλία και διδακτική-έρευνα Ι</vt:lpstr>
      <vt:lpstr>Διδασκαλία και διδακτική-έρευνα ΙΙ</vt:lpstr>
      <vt:lpstr>Διδασκαλία και διδακτική-έρευνα ΙΙ</vt:lpstr>
      <vt:lpstr>Διδασκαλία και διδακτική-έρευνα ΙΙ</vt:lpstr>
      <vt:lpstr>Διδασκαλία και διδακτική-έρευνα ΙΙ</vt:lpstr>
      <vt:lpstr>Διδασκαλία και διδακτική-έρευνα ΙΙ</vt:lpstr>
      <vt:lpstr>Διδασκαλία και διδακτική-έρευνα ΙΙ</vt:lpstr>
      <vt:lpstr>Διδασκαλία και διδακτική</vt:lpstr>
      <vt:lpstr>Διδασκαλία και διδακτική</vt:lpstr>
      <vt:lpstr>Δημιουργικότητα και φαντασία </vt:lpstr>
      <vt:lpstr>Διδασκαλία και διδακτική-Δημιουργικότητα και καινοτομία</vt:lpstr>
      <vt:lpstr>Διδασκαλία και διδακτική-Δημιουργικότητα και καινοτομία</vt:lpstr>
      <vt:lpstr>Διδασκαλία και διδακτική-Δημιουργικότητα και καινοτομία</vt:lpstr>
      <vt:lpstr>Διδασκαλία και διδακτική-Δημιουργικότητα και καινοτομία</vt:lpstr>
      <vt:lpstr>Διδασκαλία και διδακτική-Δημιουργικότητα και καινοτομία</vt:lpstr>
      <vt:lpstr>Διδασκαλία και διδακτική-Δημιουργικότητα και καινοτομία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Exploitation of ETRA approach  in the field of the school education</dc:title>
  <dc:creator>Αντιγόνη Ντόκα</dc:creator>
  <cp:lastModifiedBy>Χρήστης των Windows</cp:lastModifiedBy>
  <cp:revision>615</cp:revision>
  <cp:lastPrinted>2022-11-28T10:12:26Z</cp:lastPrinted>
  <dcterms:modified xsi:type="dcterms:W3CDTF">2022-12-07T10:59:44Z</dcterms:modified>
</cp:coreProperties>
</file>