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99" r:id="rId21"/>
    <p:sldId id="275" r:id="rId22"/>
    <p:sldId id="276" r:id="rId23"/>
    <p:sldId id="277" r:id="rId24"/>
    <p:sldId id="300" r:id="rId25"/>
    <p:sldId id="278" r:id="rId26"/>
    <p:sldId id="301" r:id="rId27"/>
    <p:sldId id="279" r:id="rId28"/>
    <p:sldId id="280" r:id="rId29"/>
    <p:sldId id="302" r:id="rId30"/>
    <p:sldId id="281" r:id="rId31"/>
    <p:sldId id="282" r:id="rId32"/>
    <p:sldId id="303" r:id="rId33"/>
    <p:sldId id="283" r:id="rId34"/>
    <p:sldId id="308" r:id="rId35"/>
    <p:sldId id="304" r:id="rId36"/>
    <p:sldId id="311" r:id="rId37"/>
    <p:sldId id="284" r:id="rId38"/>
    <p:sldId id="310" r:id="rId39"/>
    <p:sldId id="285" r:id="rId40"/>
    <p:sldId id="305" r:id="rId41"/>
    <p:sldId id="306" r:id="rId42"/>
    <p:sldId id="286" r:id="rId43"/>
    <p:sldId id="287" r:id="rId44"/>
    <p:sldId id="288" r:id="rId45"/>
    <p:sldId id="289" r:id="rId46"/>
    <p:sldId id="290" r:id="rId47"/>
    <p:sldId id="307" r:id="rId48"/>
    <p:sldId id="291" r:id="rId49"/>
    <p:sldId id="292" r:id="rId50"/>
    <p:sldId id="312" r:id="rId51"/>
    <p:sldId id="313" r:id="rId52"/>
    <p:sldId id="293" r:id="rId53"/>
    <p:sldId id="314" r:id="rId54"/>
    <p:sldId id="309" r:id="rId55"/>
    <p:sldId id="296" r:id="rId56"/>
    <p:sldId id="295" r:id="rId5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AEDEA1-A1A0-495A-B625-5B9D250A65D7}"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5C65A21A-46E1-4FE8-AB4F-9900E6A0BDB5}">
      <dgm:prSet/>
      <dgm:spPr/>
      <dgm:t>
        <a:bodyPr/>
        <a:lstStyle/>
        <a:p>
          <a:r>
            <a:rPr lang="el-GR" b="1" dirty="0"/>
            <a:t>Προέλευση της λέξης Καρκίνος, αποδίδεται στον Έλληνα ιατρό Ιπποκράτη. Ο Ιπποκράτης χρησιμοποίησε τους όρους «καρκίνος» και «καρκίνωμα» για να περιγράψει διάφορους όγκους που εμφάνιζαν εσωτερικά ή εξωτερικά έλκη και διογκώσεις. </a:t>
          </a:r>
          <a:endParaRPr lang="en-US" b="1" dirty="0"/>
        </a:p>
      </dgm:t>
    </dgm:pt>
    <dgm:pt modelId="{C5B7D637-939C-48AE-8C56-630AA61623AC}" type="parTrans" cxnId="{B17FA616-7A19-41FC-9FE2-D69D67B1C95D}">
      <dgm:prSet/>
      <dgm:spPr/>
      <dgm:t>
        <a:bodyPr/>
        <a:lstStyle/>
        <a:p>
          <a:endParaRPr lang="en-US"/>
        </a:p>
      </dgm:t>
    </dgm:pt>
    <dgm:pt modelId="{D657DFA4-45EC-4B5A-AAA2-875151EAD4C6}" type="sibTrans" cxnId="{B17FA616-7A19-41FC-9FE2-D69D67B1C95D}">
      <dgm:prSet/>
      <dgm:spPr/>
      <dgm:t>
        <a:bodyPr/>
        <a:lstStyle/>
        <a:p>
          <a:endParaRPr lang="en-US"/>
        </a:p>
      </dgm:t>
    </dgm:pt>
    <dgm:pt modelId="{3F9BCB03-C269-4F0F-A48E-F9BA235DDC3F}">
      <dgm:prSet/>
      <dgm:spPr/>
      <dgm:t>
        <a:bodyPr/>
        <a:lstStyle/>
        <a:p>
          <a:r>
            <a:rPr lang="el-GR" b="1" dirty="0"/>
            <a:t>Ο καρκίνος είναι η ανώμαλη ανάπτυξη κύτταρων με αποτέλεσμα τη δημιουργία όγκων σε διάφορα σημεία του σώματος</a:t>
          </a:r>
          <a:r>
            <a:rPr lang="el-GR" dirty="0"/>
            <a:t>.</a:t>
          </a:r>
          <a:endParaRPr lang="en-US" dirty="0"/>
        </a:p>
      </dgm:t>
    </dgm:pt>
    <dgm:pt modelId="{464B1745-772A-406D-894C-C34783A5FD3A}" type="parTrans" cxnId="{B6EDC91F-C90B-4421-98D1-8705EE0E726F}">
      <dgm:prSet/>
      <dgm:spPr/>
      <dgm:t>
        <a:bodyPr/>
        <a:lstStyle/>
        <a:p>
          <a:endParaRPr lang="en-US"/>
        </a:p>
      </dgm:t>
    </dgm:pt>
    <dgm:pt modelId="{520F70A7-C52E-47F9-B6CD-D0A7581F1395}" type="sibTrans" cxnId="{B6EDC91F-C90B-4421-98D1-8705EE0E726F}">
      <dgm:prSet/>
      <dgm:spPr/>
      <dgm:t>
        <a:bodyPr/>
        <a:lstStyle/>
        <a:p>
          <a:endParaRPr lang="en-US"/>
        </a:p>
      </dgm:t>
    </dgm:pt>
    <dgm:pt modelId="{DA80B785-A415-41E4-93E4-DAEAA8677883}">
      <dgm:prSet/>
      <dgm:spPr/>
      <dgm:t>
        <a:bodyPr/>
        <a:lstStyle/>
        <a:p>
          <a:r>
            <a:rPr lang="el-GR" b="1" dirty="0"/>
            <a:t>Ο όρος αναφέρεται στην υπερβολική, χωρίς προγραμματισμό, ανάπτυξη κυττάρων του οργανισμού, που ήταν φυσιολογικά, μέχρι τη στιγμή της έναρξης της διαδικασίας καρκινογένεσης</a:t>
          </a:r>
          <a:endParaRPr lang="en-US" b="1" dirty="0"/>
        </a:p>
      </dgm:t>
    </dgm:pt>
    <dgm:pt modelId="{71EF8E03-5490-4860-82FD-CE3D0B9D1D8F}" type="parTrans" cxnId="{B5D6CA0E-891C-4B6B-ACDA-FB61E6753AC4}">
      <dgm:prSet/>
      <dgm:spPr/>
      <dgm:t>
        <a:bodyPr/>
        <a:lstStyle/>
        <a:p>
          <a:endParaRPr lang="en-US"/>
        </a:p>
      </dgm:t>
    </dgm:pt>
    <dgm:pt modelId="{1C5773AA-454C-4B96-8A40-1EBD4CFBC719}" type="sibTrans" cxnId="{B5D6CA0E-891C-4B6B-ACDA-FB61E6753AC4}">
      <dgm:prSet/>
      <dgm:spPr/>
      <dgm:t>
        <a:bodyPr/>
        <a:lstStyle/>
        <a:p>
          <a:endParaRPr lang="en-US"/>
        </a:p>
      </dgm:t>
    </dgm:pt>
    <dgm:pt modelId="{40D991EB-4B52-4652-8EE3-24114AA9766D}">
      <dgm:prSet/>
      <dgm:spPr/>
      <dgm:t>
        <a:bodyPr/>
        <a:lstStyle/>
        <a:p>
          <a:r>
            <a:rPr lang="el-GR" b="1" dirty="0"/>
            <a:t>Οι όγκοι μπορεί να είναι καλοήθεις ή κακοήθεις. Δεν είναι όμως όλοι οι όγκοι επικίνδυνοι. Οι καλοήθεις όγκοι δεν ονομάζονται καρκινικοί, δεν κάνουν μετάσταση και δεν είναι επικίνδυνοι για τη ζωή του ατόμου</a:t>
          </a:r>
          <a:endParaRPr lang="en-US" b="1" dirty="0"/>
        </a:p>
      </dgm:t>
    </dgm:pt>
    <dgm:pt modelId="{5C7768C8-57FF-4BA4-809D-FFCDD2D4A31A}" type="parTrans" cxnId="{B8C99888-BA1B-494E-99CA-582C064E50FB}">
      <dgm:prSet/>
      <dgm:spPr/>
      <dgm:t>
        <a:bodyPr/>
        <a:lstStyle/>
        <a:p>
          <a:endParaRPr lang="en-US"/>
        </a:p>
      </dgm:t>
    </dgm:pt>
    <dgm:pt modelId="{F84B4B3E-7890-485A-8FB8-43A4826115BD}" type="sibTrans" cxnId="{B8C99888-BA1B-494E-99CA-582C064E50FB}">
      <dgm:prSet/>
      <dgm:spPr/>
      <dgm:t>
        <a:bodyPr/>
        <a:lstStyle/>
        <a:p>
          <a:endParaRPr lang="en-US"/>
        </a:p>
      </dgm:t>
    </dgm:pt>
    <dgm:pt modelId="{1F764C53-F4E9-4EFA-BB39-5A657F6952BB}" type="pres">
      <dgm:prSet presAssocID="{4CAEDEA1-A1A0-495A-B625-5B9D250A65D7}" presName="diagram" presStyleCnt="0">
        <dgm:presLayoutVars>
          <dgm:dir/>
          <dgm:resizeHandles val="exact"/>
        </dgm:presLayoutVars>
      </dgm:prSet>
      <dgm:spPr/>
      <dgm:t>
        <a:bodyPr/>
        <a:lstStyle/>
        <a:p>
          <a:endParaRPr lang="el-GR"/>
        </a:p>
      </dgm:t>
    </dgm:pt>
    <dgm:pt modelId="{90E0C5B8-F2C1-43F1-9D52-E17A4A1EBF99}" type="pres">
      <dgm:prSet presAssocID="{5C65A21A-46E1-4FE8-AB4F-9900E6A0BDB5}" presName="node" presStyleLbl="node1" presStyleIdx="0" presStyleCnt="4" custScaleX="113240" custScaleY="146825">
        <dgm:presLayoutVars>
          <dgm:bulletEnabled val="1"/>
        </dgm:presLayoutVars>
      </dgm:prSet>
      <dgm:spPr/>
      <dgm:t>
        <a:bodyPr/>
        <a:lstStyle/>
        <a:p>
          <a:endParaRPr lang="el-GR"/>
        </a:p>
      </dgm:t>
    </dgm:pt>
    <dgm:pt modelId="{82F7E326-AFFE-4C34-AD20-0855CCCF4C29}" type="pres">
      <dgm:prSet presAssocID="{D657DFA4-45EC-4B5A-AAA2-875151EAD4C6}" presName="sibTrans" presStyleLbl="sibTrans2D1" presStyleIdx="0" presStyleCnt="3"/>
      <dgm:spPr/>
      <dgm:t>
        <a:bodyPr/>
        <a:lstStyle/>
        <a:p>
          <a:endParaRPr lang="el-GR"/>
        </a:p>
      </dgm:t>
    </dgm:pt>
    <dgm:pt modelId="{0CCCDF77-5A72-47AD-B751-E33F12C50B64}" type="pres">
      <dgm:prSet presAssocID="{D657DFA4-45EC-4B5A-AAA2-875151EAD4C6}" presName="connectorText" presStyleLbl="sibTrans2D1" presStyleIdx="0" presStyleCnt="3"/>
      <dgm:spPr/>
      <dgm:t>
        <a:bodyPr/>
        <a:lstStyle/>
        <a:p>
          <a:endParaRPr lang="el-GR"/>
        </a:p>
      </dgm:t>
    </dgm:pt>
    <dgm:pt modelId="{40215B21-FEF3-4592-8526-B63F78A25BF4}" type="pres">
      <dgm:prSet presAssocID="{3F9BCB03-C269-4F0F-A48E-F9BA235DDC3F}" presName="node" presStyleLbl="node1" presStyleIdx="1" presStyleCnt="4" custScaleX="129066" custScaleY="132567">
        <dgm:presLayoutVars>
          <dgm:bulletEnabled val="1"/>
        </dgm:presLayoutVars>
      </dgm:prSet>
      <dgm:spPr/>
      <dgm:t>
        <a:bodyPr/>
        <a:lstStyle/>
        <a:p>
          <a:endParaRPr lang="el-GR"/>
        </a:p>
      </dgm:t>
    </dgm:pt>
    <dgm:pt modelId="{FCB5B949-40FA-4427-B5CD-992C644C1611}" type="pres">
      <dgm:prSet presAssocID="{520F70A7-C52E-47F9-B6CD-D0A7581F1395}" presName="sibTrans" presStyleLbl="sibTrans2D1" presStyleIdx="1" presStyleCnt="3"/>
      <dgm:spPr/>
      <dgm:t>
        <a:bodyPr/>
        <a:lstStyle/>
        <a:p>
          <a:endParaRPr lang="el-GR"/>
        </a:p>
      </dgm:t>
    </dgm:pt>
    <dgm:pt modelId="{985D9F36-1A60-4CF1-95B5-822AE6BF256F}" type="pres">
      <dgm:prSet presAssocID="{520F70A7-C52E-47F9-B6CD-D0A7581F1395}" presName="connectorText" presStyleLbl="sibTrans2D1" presStyleIdx="1" presStyleCnt="3"/>
      <dgm:spPr/>
      <dgm:t>
        <a:bodyPr/>
        <a:lstStyle/>
        <a:p>
          <a:endParaRPr lang="el-GR"/>
        </a:p>
      </dgm:t>
    </dgm:pt>
    <dgm:pt modelId="{7761D48E-AB38-445E-AFF7-BBD1EEE781E5}" type="pres">
      <dgm:prSet presAssocID="{DA80B785-A415-41E4-93E4-DAEAA8677883}" presName="node" presStyleLbl="node1" presStyleIdx="2" presStyleCnt="4" custScaleX="116079" custScaleY="141463">
        <dgm:presLayoutVars>
          <dgm:bulletEnabled val="1"/>
        </dgm:presLayoutVars>
      </dgm:prSet>
      <dgm:spPr/>
      <dgm:t>
        <a:bodyPr/>
        <a:lstStyle/>
        <a:p>
          <a:endParaRPr lang="el-GR"/>
        </a:p>
      </dgm:t>
    </dgm:pt>
    <dgm:pt modelId="{BF09BEE3-8138-42ED-AB09-B3C028CAB1D3}" type="pres">
      <dgm:prSet presAssocID="{1C5773AA-454C-4B96-8A40-1EBD4CFBC719}" presName="sibTrans" presStyleLbl="sibTrans2D1" presStyleIdx="2" presStyleCnt="3"/>
      <dgm:spPr/>
      <dgm:t>
        <a:bodyPr/>
        <a:lstStyle/>
        <a:p>
          <a:endParaRPr lang="el-GR"/>
        </a:p>
      </dgm:t>
    </dgm:pt>
    <dgm:pt modelId="{D41655EA-3561-400C-8521-492DC0EAB5DE}" type="pres">
      <dgm:prSet presAssocID="{1C5773AA-454C-4B96-8A40-1EBD4CFBC719}" presName="connectorText" presStyleLbl="sibTrans2D1" presStyleIdx="2" presStyleCnt="3"/>
      <dgm:spPr/>
      <dgm:t>
        <a:bodyPr/>
        <a:lstStyle/>
        <a:p>
          <a:endParaRPr lang="el-GR"/>
        </a:p>
      </dgm:t>
    </dgm:pt>
    <dgm:pt modelId="{67E046F7-08CC-45F2-870C-D8D704BD5757}" type="pres">
      <dgm:prSet presAssocID="{40D991EB-4B52-4652-8EE3-24114AA9766D}" presName="node" presStyleLbl="node1" presStyleIdx="3" presStyleCnt="4" custScaleX="138560" custScaleY="120031">
        <dgm:presLayoutVars>
          <dgm:bulletEnabled val="1"/>
        </dgm:presLayoutVars>
      </dgm:prSet>
      <dgm:spPr/>
      <dgm:t>
        <a:bodyPr/>
        <a:lstStyle/>
        <a:p>
          <a:endParaRPr lang="el-GR"/>
        </a:p>
      </dgm:t>
    </dgm:pt>
  </dgm:ptLst>
  <dgm:cxnLst>
    <dgm:cxn modelId="{8A1ED67B-0FBC-4DB1-9AB7-E507E52472B2}" type="presOf" srcId="{DA80B785-A415-41E4-93E4-DAEAA8677883}" destId="{7761D48E-AB38-445E-AFF7-BBD1EEE781E5}" srcOrd="0" destOrd="0" presId="urn:microsoft.com/office/officeart/2005/8/layout/process5"/>
    <dgm:cxn modelId="{D24C9124-271B-41BD-97F5-DEF557A515EF}" type="presOf" srcId="{3F9BCB03-C269-4F0F-A48E-F9BA235DDC3F}" destId="{40215B21-FEF3-4592-8526-B63F78A25BF4}" srcOrd="0" destOrd="0" presId="urn:microsoft.com/office/officeart/2005/8/layout/process5"/>
    <dgm:cxn modelId="{B5D6CA0E-891C-4B6B-ACDA-FB61E6753AC4}" srcId="{4CAEDEA1-A1A0-495A-B625-5B9D250A65D7}" destId="{DA80B785-A415-41E4-93E4-DAEAA8677883}" srcOrd="2" destOrd="0" parTransId="{71EF8E03-5490-4860-82FD-CE3D0B9D1D8F}" sibTransId="{1C5773AA-454C-4B96-8A40-1EBD4CFBC719}"/>
    <dgm:cxn modelId="{6B4F3D44-B713-4ECD-9E51-8967E87B1EE4}" type="presOf" srcId="{1C5773AA-454C-4B96-8A40-1EBD4CFBC719}" destId="{BF09BEE3-8138-42ED-AB09-B3C028CAB1D3}" srcOrd="0" destOrd="0" presId="urn:microsoft.com/office/officeart/2005/8/layout/process5"/>
    <dgm:cxn modelId="{9F428B86-2613-4FC7-B965-76A0C9F89360}" type="presOf" srcId="{5C65A21A-46E1-4FE8-AB4F-9900E6A0BDB5}" destId="{90E0C5B8-F2C1-43F1-9D52-E17A4A1EBF99}" srcOrd="0" destOrd="0" presId="urn:microsoft.com/office/officeart/2005/8/layout/process5"/>
    <dgm:cxn modelId="{F2B21D2E-5EDD-45E2-9339-CF7DB949AF19}" type="presOf" srcId="{520F70A7-C52E-47F9-B6CD-D0A7581F1395}" destId="{985D9F36-1A60-4CF1-95B5-822AE6BF256F}" srcOrd="1" destOrd="0" presId="urn:microsoft.com/office/officeart/2005/8/layout/process5"/>
    <dgm:cxn modelId="{D0ACF362-FDB0-4B60-8FB0-E62132AC6C6A}" type="presOf" srcId="{520F70A7-C52E-47F9-B6CD-D0A7581F1395}" destId="{FCB5B949-40FA-4427-B5CD-992C644C1611}" srcOrd="0" destOrd="0" presId="urn:microsoft.com/office/officeart/2005/8/layout/process5"/>
    <dgm:cxn modelId="{81ACFCDA-BF26-4DA4-9418-92DD8ABA2E0B}" type="presOf" srcId="{D657DFA4-45EC-4B5A-AAA2-875151EAD4C6}" destId="{0CCCDF77-5A72-47AD-B751-E33F12C50B64}" srcOrd="1" destOrd="0" presId="urn:microsoft.com/office/officeart/2005/8/layout/process5"/>
    <dgm:cxn modelId="{B6EDC91F-C90B-4421-98D1-8705EE0E726F}" srcId="{4CAEDEA1-A1A0-495A-B625-5B9D250A65D7}" destId="{3F9BCB03-C269-4F0F-A48E-F9BA235DDC3F}" srcOrd="1" destOrd="0" parTransId="{464B1745-772A-406D-894C-C34783A5FD3A}" sibTransId="{520F70A7-C52E-47F9-B6CD-D0A7581F1395}"/>
    <dgm:cxn modelId="{B8C99888-BA1B-494E-99CA-582C064E50FB}" srcId="{4CAEDEA1-A1A0-495A-B625-5B9D250A65D7}" destId="{40D991EB-4B52-4652-8EE3-24114AA9766D}" srcOrd="3" destOrd="0" parTransId="{5C7768C8-57FF-4BA4-809D-FFCDD2D4A31A}" sibTransId="{F84B4B3E-7890-485A-8FB8-43A4826115BD}"/>
    <dgm:cxn modelId="{912E3F89-A5B5-44B0-BFBE-6C4E8D3F2981}" type="presOf" srcId="{40D991EB-4B52-4652-8EE3-24114AA9766D}" destId="{67E046F7-08CC-45F2-870C-D8D704BD5757}" srcOrd="0" destOrd="0" presId="urn:microsoft.com/office/officeart/2005/8/layout/process5"/>
    <dgm:cxn modelId="{4C95511D-B4E5-46D5-A280-6EEFD12B2519}" type="presOf" srcId="{1C5773AA-454C-4B96-8A40-1EBD4CFBC719}" destId="{D41655EA-3561-400C-8521-492DC0EAB5DE}" srcOrd="1" destOrd="0" presId="urn:microsoft.com/office/officeart/2005/8/layout/process5"/>
    <dgm:cxn modelId="{B17FA616-7A19-41FC-9FE2-D69D67B1C95D}" srcId="{4CAEDEA1-A1A0-495A-B625-5B9D250A65D7}" destId="{5C65A21A-46E1-4FE8-AB4F-9900E6A0BDB5}" srcOrd="0" destOrd="0" parTransId="{C5B7D637-939C-48AE-8C56-630AA61623AC}" sibTransId="{D657DFA4-45EC-4B5A-AAA2-875151EAD4C6}"/>
    <dgm:cxn modelId="{A2B1A563-C08D-4385-872F-7771DBA0C777}" type="presOf" srcId="{4CAEDEA1-A1A0-495A-B625-5B9D250A65D7}" destId="{1F764C53-F4E9-4EFA-BB39-5A657F6952BB}" srcOrd="0" destOrd="0" presId="urn:microsoft.com/office/officeart/2005/8/layout/process5"/>
    <dgm:cxn modelId="{E1027E96-A61C-4B7B-9B53-11319E7C5DA8}" type="presOf" srcId="{D657DFA4-45EC-4B5A-AAA2-875151EAD4C6}" destId="{82F7E326-AFFE-4C34-AD20-0855CCCF4C29}" srcOrd="0" destOrd="0" presId="urn:microsoft.com/office/officeart/2005/8/layout/process5"/>
    <dgm:cxn modelId="{D8857832-558F-4F90-AF65-0F0F4FE4F7FF}" type="presParOf" srcId="{1F764C53-F4E9-4EFA-BB39-5A657F6952BB}" destId="{90E0C5B8-F2C1-43F1-9D52-E17A4A1EBF99}" srcOrd="0" destOrd="0" presId="urn:microsoft.com/office/officeart/2005/8/layout/process5"/>
    <dgm:cxn modelId="{5BA492DF-4D13-46DF-94CF-00874260B186}" type="presParOf" srcId="{1F764C53-F4E9-4EFA-BB39-5A657F6952BB}" destId="{82F7E326-AFFE-4C34-AD20-0855CCCF4C29}" srcOrd="1" destOrd="0" presId="urn:microsoft.com/office/officeart/2005/8/layout/process5"/>
    <dgm:cxn modelId="{2B2EFA25-4BC9-49C7-BC86-3A9A0F142724}" type="presParOf" srcId="{82F7E326-AFFE-4C34-AD20-0855CCCF4C29}" destId="{0CCCDF77-5A72-47AD-B751-E33F12C50B64}" srcOrd="0" destOrd="0" presId="urn:microsoft.com/office/officeart/2005/8/layout/process5"/>
    <dgm:cxn modelId="{C9C7D2E0-44ED-4576-8DD1-DAB41291B9D9}" type="presParOf" srcId="{1F764C53-F4E9-4EFA-BB39-5A657F6952BB}" destId="{40215B21-FEF3-4592-8526-B63F78A25BF4}" srcOrd="2" destOrd="0" presId="urn:microsoft.com/office/officeart/2005/8/layout/process5"/>
    <dgm:cxn modelId="{4E1A2E43-D044-4944-88D6-0504939C75DC}" type="presParOf" srcId="{1F764C53-F4E9-4EFA-BB39-5A657F6952BB}" destId="{FCB5B949-40FA-4427-B5CD-992C644C1611}" srcOrd="3" destOrd="0" presId="urn:microsoft.com/office/officeart/2005/8/layout/process5"/>
    <dgm:cxn modelId="{2DE4A864-0C0B-4DF4-92E3-9BF9E814B9CE}" type="presParOf" srcId="{FCB5B949-40FA-4427-B5CD-992C644C1611}" destId="{985D9F36-1A60-4CF1-95B5-822AE6BF256F}" srcOrd="0" destOrd="0" presId="urn:microsoft.com/office/officeart/2005/8/layout/process5"/>
    <dgm:cxn modelId="{EC4413B1-D648-4CF7-A701-15C48619EFBC}" type="presParOf" srcId="{1F764C53-F4E9-4EFA-BB39-5A657F6952BB}" destId="{7761D48E-AB38-445E-AFF7-BBD1EEE781E5}" srcOrd="4" destOrd="0" presId="urn:microsoft.com/office/officeart/2005/8/layout/process5"/>
    <dgm:cxn modelId="{B600C00F-95DE-41BA-9B10-690BF17C6EB2}" type="presParOf" srcId="{1F764C53-F4E9-4EFA-BB39-5A657F6952BB}" destId="{BF09BEE3-8138-42ED-AB09-B3C028CAB1D3}" srcOrd="5" destOrd="0" presId="urn:microsoft.com/office/officeart/2005/8/layout/process5"/>
    <dgm:cxn modelId="{A036BA27-F490-40B8-A0D8-ADE5C5805BC1}" type="presParOf" srcId="{BF09BEE3-8138-42ED-AB09-B3C028CAB1D3}" destId="{D41655EA-3561-400C-8521-492DC0EAB5DE}" srcOrd="0" destOrd="0" presId="urn:microsoft.com/office/officeart/2005/8/layout/process5"/>
    <dgm:cxn modelId="{6A34C25C-FCF9-42B7-A41C-095852666B6E}" type="presParOf" srcId="{1F764C53-F4E9-4EFA-BB39-5A657F6952BB}" destId="{67E046F7-08CC-45F2-870C-D8D704BD5757}"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71BBCB-2C35-40AF-A655-3B0E2F5CD0A2}"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39E28E94-E6E1-4D87-A237-208741900781}">
      <dgm:prSet custT="1"/>
      <dgm:spPr/>
      <dgm:t>
        <a:bodyPr/>
        <a:lstStyle/>
        <a:p>
          <a:r>
            <a:rPr lang="el-GR" sz="1800" dirty="0"/>
            <a:t>Σχεδόν όλα τα φάρμακα της καρκινικής χημειοθεραπείας προκαλούν </a:t>
          </a:r>
          <a:r>
            <a:rPr lang="el-GR" sz="1800" b="1" dirty="0"/>
            <a:t>ναυτία και έμετο. </a:t>
          </a:r>
          <a:endParaRPr lang="en-US" sz="1800" dirty="0"/>
        </a:p>
      </dgm:t>
    </dgm:pt>
    <dgm:pt modelId="{CBC285DB-48D5-4BF6-B58D-E78C1830095B}" type="parTrans" cxnId="{130C5021-7C12-4764-B4AB-10A709862AA9}">
      <dgm:prSet/>
      <dgm:spPr/>
      <dgm:t>
        <a:bodyPr/>
        <a:lstStyle/>
        <a:p>
          <a:endParaRPr lang="en-US"/>
        </a:p>
      </dgm:t>
    </dgm:pt>
    <dgm:pt modelId="{31630E92-5991-4734-9233-EFDEC57F1E0F}" type="sibTrans" cxnId="{130C5021-7C12-4764-B4AB-10A709862AA9}">
      <dgm:prSet/>
      <dgm:spPr/>
      <dgm:t>
        <a:bodyPr/>
        <a:lstStyle/>
        <a:p>
          <a:endParaRPr lang="en-US"/>
        </a:p>
      </dgm:t>
    </dgm:pt>
    <dgm:pt modelId="{DB6DB6EA-DFA1-4992-8FF7-8E405B2B1F2E}">
      <dgm:prSet custT="1"/>
      <dgm:spPr/>
      <dgm:t>
        <a:bodyPr/>
        <a:lstStyle/>
        <a:p>
          <a:r>
            <a:rPr lang="el-GR" sz="1800" dirty="0"/>
            <a:t>Τα φάρμακα αυτά διεγείρουν τη ζώνη ενεργοποίησης των </a:t>
          </a:r>
          <a:r>
            <a:rPr lang="el-GR" sz="1800" dirty="0" err="1"/>
            <a:t>χημειοϋποδοχέων</a:t>
          </a:r>
          <a:r>
            <a:rPr lang="el-GR" sz="1800" dirty="0"/>
            <a:t> στον εγκέφαλο, που οδηγεί σε έμετο. </a:t>
          </a:r>
          <a:endParaRPr lang="en-US" sz="1800" dirty="0"/>
        </a:p>
      </dgm:t>
    </dgm:pt>
    <dgm:pt modelId="{3FA1664D-5CC8-437E-A774-32B870E7E1A7}" type="parTrans" cxnId="{BF1A8965-5514-48BC-8072-F47FDB0A6ECB}">
      <dgm:prSet/>
      <dgm:spPr/>
      <dgm:t>
        <a:bodyPr/>
        <a:lstStyle/>
        <a:p>
          <a:endParaRPr lang="en-US"/>
        </a:p>
      </dgm:t>
    </dgm:pt>
    <dgm:pt modelId="{4992CDD0-EAC1-41AE-B5DB-FC7CE5A4B1F5}" type="sibTrans" cxnId="{BF1A8965-5514-48BC-8072-F47FDB0A6ECB}">
      <dgm:prSet/>
      <dgm:spPr/>
      <dgm:t>
        <a:bodyPr/>
        <a:lstStyle/>
        <a:p>
          <a:endParaRPr lang="en-US"/>
        </a:p>
      </dgm:t>
    </dgm:pt>
    <dgm:pt modelId="{03A08010-FBA3-4366-8739-41269CB053EA}">
      <dgm:prSet custT="1"/>
      <dgm:spPr/>
      <dgm:t>
        <a:bodyPr/>
        <a:lstStyle/>
        <a:p>
          <a:r>
            <a:rPr lang="el-GR" sz="1800" dirty="0"/>
            <a:t>Οι ανταγωνιστές της 5-ΗΤ3, όπως η </a:t>
          </a:r>
          <a:r>
            <a:rPr lang="el-GR" sz="1800" b="1" dirty="0" err="1" smtClean="0"/>
            <a:t>οντασετρόνη</a:t>
          </a:r>
          <a:r>
            <a:rPr lang="el-GR" sz="1800" dirty="0"/>
            <a:t>, η </a:t>
          </a:r>
          <a:r>
            <a:rPr lang="el-GR" sz="1800" b="1" dirty="0" err="1"/>
            <a:t>ντολασετρόνη</a:t>
          </a:r>
          <a:r>
            <a:rPr lang="el-GR" sz="1800" dirty="0"/>
            <a:t>, η </a:t>
          </a:r>
          <a:r>
            <a:rPr lang="el-GR" sz="1800" b="1" dirty="0" err="1"/>
            <a:t>γρανισετρόνη</a:t>
          </a:r>
          <a:r>
            <a:rPr lang="el-GR" sz="1800" dirty="0"/>
            <a:t> και η </a:t>
          </a:r>
          <a:r>
            <a:rPr lang="el-GR" sz="1800" b="1" dirty="0" err="1"/>
            <a:t>παλονοσετρόνη</a:t>
          </a:r>
          <a:r>
            <a:rPr lang="el-GR" sz="1800" dirty="0"/>
            <a:t> έχουν αποδειχθεί αποτελεσματικές στην πρόληψη της ναυτίας και του εμετού</a:t>
          </a:r>
          <a:endParaRPr lang="en-US" sz="1800" dirty="0"/>
        </a:p>
      </dgm:t>
    </dgm:pt>
    <dgm:pt modelId="{043E4448-710B-4466-BE01-EEF2F44210EA}" type="parTrans" cxnId="{3CA48527-53EE-44F3-8FE6-473B3DAF8D49}">
      <dgm:prSet/>
      <dgm:spPr/>
      <dgm:t>
        <a:bodyPr/>
        <a:lstStyle/>
        <a:p>
          <a:endParaRPr lang="en-US"/>
        </a:p>
      </dgm:t>
    </dgm:pt>
    <dgm:pt modelId="{B7FDA02E-75DB-49B8-BF69-A91E427ACEE7}" type="sibTrans" cxnId="{3CA48527-53EE-44F3-8FE6-473B3DAF8D49}">
      <dgm:prSet/>
      <dgm:spPr/>
      <dgm:t>
        <a:bodyPr/>
        <a:lstStyle/>
        <a:p>
          <a:endParaRPr lang="en-US"/>
        </a:p>
      </dgm:t>
    </dgm:pt>
    <dgm:pt modelId="{30094AAE-8439-4068-8C9C-796D19723F12}">
      <dgm:prSet custT="1"/>
      <dgm:spPr/>
      <dgm:t>
        <a:bodyPr/>
        <a:lstStyle/>
        <a:p>
          <a:r>
            <a:rPr lang="el-GR" sz="1600" dirty="0"/>
            <a:t>Ένας διαφορετικός τύπος αντιεμετικού είναι o ανταγωνιστής των υποδοχέων </a:t>
          </a:r>
          <a:r>
            <a:rPr lang="el-GR" sz="1600" dirty="0" err="1"/>
            <a:t>νευροκινίνης</a:t>
          </a:r>
          <a:r>
            <a:rPr lang="el-GR" sz="1600" dirty="0"/>
            <a:t> 1 (NK1) της ουσίας P, η </a:t>
          </a:r>
          <a:r>
            <a:rPr lang="el-GR" sz="1600" b="1" dirty="0" err="1"/>
            <a:t>απρεπιτάντη</a:t>
          </a:r>
          <a:r>
            <a:rPr lang="el-GR" sz="1600" dirty="0"/>
            <a:t>. Οι υποδοχείς της </a:t>
          </a:r>
          <a:r>
            <a:rPr lang="el-GR" sz="1600" dirty="0" err="1"/>
            <a:t>νευροκινίνης</a:t>
          </a:r>
          <a:r>
            <a:rPr lang="el-GR" sz="1600" dirty="0"/>
            <a:t> 1 υπάρχουν στο κέντρο του έμετου στον προμήκη μυελό. Η προστασία ενάντια στον έμετο μπορεί να ενισχυθεί χρησιμοποιώντας ανταγωνιστές και της 5-ΗΤ3 και της </a:t>
          </a:r>
          <a:r>
            <a:rPr lang="el-GR" sz="1600" dirty="0" err="1"/>
            <a:t>νευροκινίνης</a:t>
          </a:r>
          <a:r>
            <a:rPr lang="el-GR" sz="1600" dirty="0"/>
            <a:t> 1 σε συνδυασμό με ένα </a:t>
          </a:r>
          <a:r>
            <a:rPr lang="el-GR" sz="1600" dirty="0" err="1"/>
            <a:t>γλυκοκορτικοειδές</a:t>
          </a:r>
          <a:r>
            <a:rPr lang="el-GR" sz="1400" dirty="0"/>
            <a:t>.</a:t>
          </a:r>
          <a:endParaRPr lang="en-US" sz="1400" dirty="0"/>
        </a:p>
      </dgm:t>
    </dgm:pt>
    <dgm:pt modelId="{0C88C313-272B-43B9-996A-98F414EC1A97}" type="parTrans" cxnId="{710977CD-3430-4843-AC5D-90C6C8CBA24B}">
      <dgm:prSet/>
      <dgm:spPr/>
      <dgm:t>
        <a:bodyPr/>
        <a:lstStyle/>
        <a:p>
          <a:endParaRPr lang="en-US"/>
        </a:p>
      </dgm:t>
    </dgm:pt>
    <dgm:pt modelId="{0E17E4E7-2398-48C1-846E-637CCD1658DD}" type="sibTrans" cxnId="{710977CD-3430-4843-AC5D-90C6C8CBA24B}">
      <dgm:prSet/>
      <dgm:spPr/>
      <dgm:t>
        <a:bodyPr/>
        <a:lstStyle/>
        <a:p>
          <a:endParaRPr lang="en-US"/>
        </a:p>
      </dgm:t>
    </dgm:pt>
    <dgm:pt modelId="{CE2449BD-616F-4D35-930F-63D534F17C45}" type="pres">
      <dgm:prSet presAssocID="{EE71BBCB-2C35-40AF-A655-3B0E2F5CD0A2}" presName="linear" presStyleCnt="0">
        <dgm:presLayoutVars>
          <dgm:animLvl val="lvl"/>
          <dgm:resizeHandles val="exact"/>
        </dgm:presLayoutVars>
      </dgm:prSet>
      <dgm:spPr/>
      <dgm:t>
        <a:bodyPr/>
        <a:lstStyle/>
        <a:p>
          <a:endParaRPr lang="el-GR"/>
        </a:p>
      </dgm:t>
    </dgm:pt>
    <dgm:pt modelId="{D2AD5470-6EE9-42B3-863C-EEC2585A6023}" type="pres">
      <dgm:prSet presAssocID="{39E28E94-E6E1-4D87-A237-208741900781}" presName="parentText" presStyleLbl="node1" presStyleIdx="0" presStyleCnt="4" custLinFactY="-103937" custLinFactNeighborX="68" custLinFactNeighborY="-200000">
        <dgm:presLayoutVars>
          <dgm:chMax val="0"/>
          <dgm:bulletEnabled val="1"/>
        </dgm:presLayoutVars>
      </dgm:prSet>
      <dgm:spPr/>
      <dgm:t>
        <a:bodyPr/>
        <a:lstStyle/>
        <a:p>
          <a:endParaRPr lang="el-GR"/>
        </a:p>
      </dgm:t>
    </dgm:pt>
    <dgm:pt modelId="{82276E82-081F-4D93-937F-C94F256809BD}" type="pres">
      <dgm:prSet presAssocID="{31630E92-5991-4734-9233-EFDEC57F1E0F}" presName="spacer" presStyleCnt="0"/>
      <dgm:spPr/>
    </dgm:pt>
    <dgm:pt modelId="{D3934975-9162-4E34-8994-98570380CA09}" type="pres">
      <dgm:prSet presAssocID="{DB6DB6EA-DFA1-4992-8FF7-8E405B2B1F2E}" presName="parentText" presStyleLbl="node1" presStyleIdx="1" presStyleCnt="4" custLinFactY="-28573" custLinFactNeighborY="-100000">
        <dgm:presLayoutVars>
          <dgm:chMax val="0"/>
          <dgm:bulletEnabled val="1"/>
        </dgm:presLayoutVars>
      </dgm:prSet>
      <dgm:spPr/>
      <dgm:t>
        <a:bodyPr/>
        <a:lstStyle/>
        <a:p>
          <a:endParaRPr lang="el-GR"/>
        </a:p>
      </dgm:t>
    </dgm:pt>
    <dgm:pt modelId="{DABD4618-3F9B-4A50-B7F5-66EBA377943D}" type="pres">
      <dgm:prSet presAssocID="{4992CDD0-EAC1-41AE-B5DB-FC7CE5A4B1F5}" presName="spacer" presStyleCnt="0"/>
      <dgm:spPr/>
    </dgm:pt>
    <dgm:pt modelId="{C626E9B2-D1BE-4EF8-B1E7-21B2413D9FFC}" type="pres">
      <dgm:prSet presAssocID="{03A08010-FBA3-4366-8739-41269CB053EA}" presName="parentText" presStyleLbl="node1" presStyleIdx="2" presStyleCnt="4" custLinFactY="-1293" custLinFactNeighborY="-100000">
        <dgm:presLayoutVars>
          <dgm:chMax val="0"/>
          <dgm:bulletEnabled val="1"/>
        </dgm:presLayoutVars>
      </dgm:prSet>
      <dgm:spPr/>
      <dgm:t>
        <a:bodyPr/>
        <a:lstStyle/>
        <a:p>
          <a:endParaRPr lang="el-GR"/>
        </a:p>
      </dgm:t>
    </dgm:pt>
    <dgm:pt modelId="{54E8D37B-2B2F-4BEC-8A1C-441D3F103BB0}" type="pres">
      <dgm:prSet presAssocID="{B7FDA02E-75DB-49B8-BF69-A91E427ACEE7}" presName="spacer" presStyleCnt="0"/>
      <dgm:spPr/>
    </dgm:pt>
    <dgm:pt modelId="{67D9B8D3-6864-4440-BBA4-2BA9B2B4AF8F}" type="pres">
      <dgm:prSet presAssocID="{30094AAE-8439-4068-8C9C-796D19723F12}" presName="parentText" presStyleLbl="node1" presStyleIdx="3" presStyleCnt="4" custScaleY="123667" custLinFactY="10748" custLinFactNeighborY="100000">
        <dgm:presLayoutVars>
          <dgm:chMax val="0"/>
          <dgm:bulletEnabled val="1"/>
        </dgm:presLayoutVars>
      </dgm:prSet>
      <dgm:spPr/>
      <dgm:t>
        <a:bodyPr/>
        <a:lstStyle/>
        <a:p>
          <a:endParaRPr lang="el-GR"/>
        </a:p>
      </dgm:t>
    </dgm:pt>
  </dgm:ptLst>
  <dgm:cxnLst>
    <dgm:cxn modelId="{710977CD-3430-4843-AC5D-90C6C8CBA24B}" srcId="{EE71BBCB-2C35-40AF-A655-3B0E2F5CD0A2}" destId="{30094AAE-8439-4068-8C9C-796D19723F12}" srcOrd="3" destOrd="0" parTransId="{0C88C313-272B-43B9-996A-98F414EC1A97}" sibTransId="{0E17E4E7-2398-48C1-846E-637CCD1658DD}"/>
    <dgm:cxn modelId="{A7E029E8-C4E4-4810-83A3-54B9721BC690}" type="presOf" srcId="{EE71BBCB-2C35-40AF-A655-3B0E2F5CD0A2}" destId="{CE2449BD-616F-4D35-930F-63D534F17C45}" srcOrd="0" destOrd="0" presId="urn:microsoft.com/office/officeart/2005/8/layout/vList2"/>
    <dgm:cxn modelId="{BE9126B6-CDAD-4393-9484-DFE555FAC5BB}" type="presOf" srcId="{DB6DB6EA-DFA1-4992-8FF7-8E405B2B1F2E}" destId="{D3934975-9162-4E34-8994-98570380CA09}" srcOrd="0" destOrd="0" presId="urn:microsoft.com/office/officeart/2005/8/layout/vList2"/>
    <dgm:cxn modelId="{9195E2B6-8C28-484C-9F2C-E4BFBA391F50}" type="presOf" srcId="{30094AAE-8439-4068-8C9C-796D19723F12}" destId="{67D9B8D3-6864-4440-BBA4-2BA9B2B4AF8F}" srcOrd="0" destOrd="0" presId="urn:microsoft.com/office/officeart/2005/8/layout/vList2"/>
    <dgm:cxn modelId="{130C5021-7C12-4764-B4AB-10A709862AA9}" srcId="{EE71BBCB-2C35-40AF-A655-3B0E2F5CD0A2}" destId="{39E28E94-E6E1-4D87-A237-208741900781}" srcOrd="0" destOrd="0" parTransId="{CBC285DB-48D5-4BF6-B58D-E78C1830095B}" sibTransId="{31630E92-5991-4734-9233-EFDEC57F1E0F}"/>
    <dgm:cxn modelId="{3CA48527-53EE-44F3-8FE6-473B3DAF8D49}" srcId="{EE71BBCB-2C35-40AF-A655-3B0E2F5CD0A2}" destId="{03A08010-FBA3-4366-8739-41269CB053EA}" srcOrd="2" destOrd="0" parTransId="{043E4448-710B-4466-BE01-EEF2F44210EA}" sibTransId="{B7FDA02E-75DB-49B8-BF69-A91E427ACEE7}"/>
    <dgm:cxn modelId="{3268A484-29FD-4491-BB30-7CB0008C86FA}" type="presOf" srcId="{03A08010-FBA3-4366-8739-41269CB053EA}" destId="{C626E9B2-D1BE-4EF8-B1E7-21B2413D9FFC}" srcOrd="0" destOrd="0" presId="urn:microsoft.com/office/officeart/2005/8/layout/vList2"/>
    <dgm:cxn modelId="{BF1A8965-5514-48BC-8072-F47FDB0A6ECB}" srcId="{EE71BBCB-2C35-40AF-A655-3B0E2F5CD0A2}" destId="{DB6DB6EA-DFA1-4992-8FF7-8E405B2B1F2E}" srcOrd="1" destOrd="0" parTransId="{3FA1664D-5CC8-437E-A774-32B870E7E1A7}" sibTransId="{4992CDD0-EAC1-41AE-B5DB-FC7CE5A4B1F5}"/>
    <dgm:cxn modelId="{F0A88380-FE5F-4BE6-B418-9DF716CDEBEA}" type="presOf" srcId="{39E28E94-E6E1-4D87-A237-208741900781}" destId="{D2AD5470-6EE9-42B3-863C-EEC2585A6023}" srcOrd="0" destOrd="0" presId="urn:microsoft.com/office/officeart/2005/8/layout/vList2"/>
    <dgm:cxn modelId="{DE40D54A-496E-4432-AF61-54A6F349CFA8}" type="presParOf" srcId="{CE2449BD-616F-4D35-930F-63D534F17C45}" destId="{D2AD5470-6EE9-42B3-863C-EEC2585A6023}" srcOrd="0" destOrd="0" presId="urn:microsoft.com/office/officeart/2005/8/layout/vList2"/>
    <dgm:cxn modelId="{03182486-9532-413A-B637-4B7C44E68E44}" type="presParOf" srcId="{CE2449BD-616F-4D35-930F-63D534F17C45}" destId="{82276E82-081F-4D93-937F-C94F256809BD}" srcOrd="1" destOrd="0" presId="urn:microsoft.com/office/officeart/2005/8/layout/vList2"/>
    <dgm:cxn modelId="{CAC9BE4B-82FB-445D-8B8B-664707FE8558}" type="presParOf" srcId="{CE2449BD-616F-4D35-930F-63D534F17C45}" destId="{D3934975-9162-4E34-8994-98570380CA09}" srcOrd="2" destOrd="0" presId="urn:microsoft.com/office/officeart/2005/8/layout/vList2"/>
    <dgm:cxn modelId="{86E7DF3F-53B3-4C57-B891-8C9D2CE0AFB8}" type="presParOf" srcId="{CE2449BD-616F-4D35-930F-63D534F17C45}" destId="{DABD4618-3F9B-4A50-B7F5-66EBA377943D}" srcOrd="3" destOrd="0" presId="urn:microsoft.com/office/officeart/2005/8/layout/vList2"/>
    <dgm:cxn modelId="{A55C24C1-99C2-4142-91A4-7D990D34596E}" type="presParOf" srcId="{CE2449BD-616F-4D35-930F-63D534F17C45}" destId="{C626E9B2-D1BE-4EF8-B1E7-21B2413D9FFC}" srcOrd="4" destOrd="0" presId="urn:microsoft.com/office/officeart/2005/8/layout/vList2"/>
    <dgm:cxn modelId="{CBD1D770-C864-49DC-B2B6-3A230A91704E}" type="presParOf" srcId="{CE2449BD-616F-4D35-930F-63D534F17C45}" destId="{54E8D37B-2B2F-4BEC-8A1C-441D3F103BB0}" srcOrd="5" destOrd="0" presId="urn:microsoft.com/office/officeart/2005/8/layout/vList2"/>
    <dgm:cxn modelId="{B84FFA07-BD6F-40B7-9394-9DE68C24C399}" type="presParOf" srcId="{CE2449BD-616F-4D35-930F-63D534F17C45}" destId="{67D9B8D3-6864-4440-BBA4-2BA9B2B4AF8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B3E45B-5958-4478-BD94-9F04C0B0DE3F}"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7C4AE5BD-D2C9-477E-8532-326C10D9F429}">
      <dgm:prSet/>
      <dgm:spPr/>
      <dgm:t>
        <a:bodyPr/>
        <a:lstStyle/>
        <a:p>
          <a:r>
            <a:rPr lang="el-GR" dirty="0"/>
            <a:t>Επίδραση των αντικαρκινικών φαρμάκων στο βλεννογόνο της γαστρεντερικής οδού και ο θάνατος των πολλαπλασιαζόμενων κυττάρων, που οδηγεί σε </a:t>
          </a:r>
          <a:r>
            <a:rPr lang="el-GR" b="1" dirty="0"/>
            <a:t>καταστροφή του επιθηλίου</a:t>
          </a:r>
          <a:r>
            <a:rPr lang="el-GR" dirty="0"/>
            <a:t> της γαστρεντερικής οδού. Αυτό μπορεί να οδηγήσει σε σχηματισμό </a:t>
          </a:r>
          <a:r>
            <a:rPr lang="el-GR" b="1" dirty="0"/>
            <a:t>έλκους</a:t>
          </a:r>
          <a:r>
            <a:rPr lang="el-GR" dirty="0"/>
            <a:t> οπουδήποτε στη γαστρεντερική οδό, δηλαδή στο στόμα, στον οισοφάγο, στο στομάχι </a:t>
          </a:r>
          <a:r>
            <a:rPr lang="el-GR" dirty="0" err="1"/>
            <a:t>κ.ο.κ.</a:t>
          </a:r>
          <a:endParaRPr lang="en-US" dirty="0"/>
        </a:p>
      </dgm:t>
    </dgm:pt>
    <dgm:pt modelId="{155A3077-29FB-4C6D-9C09-39BE63E6E5CC}" type="parTrans" cxnId="{03C36DA7-9DE5-49E4-BE13-5E96258DE6D1}">
      <dgm:prSet/>
      <dgm:spPr/>
      <dgm:t>
        <a:bodyPr/>
        <a:lstStyle/>
        <a:p>
          <a:endParaRPr lang="en-US"/>
        </a:p>
      </dgm:t>
    </dgm:pt>
    <dgm:pt modelId="{6074336D-D9B9-419C-B1CB-C10470DEDBBB}" type="sibTrans" cxnId="{03C36DA7-9DE5-49E4-BE13-5E96258DE6D1}">
      <dgm:prSet/>
      <dgm:spPr/>
      <dgm:t>
        <a:bodyPr/>
        <a:lstStyle/>
        <a:p>
          <a:endParaRPr lang="en-US"/>
        </a:p>
      </dgm:t>
    </dgm:pt>
    <dgm:pt modelId="{B21EC2F8-683B-432C-BFDB-992044372261}">
      <dgm:prSet/>
      <dgm:spPr/>
      <dgm:t>
        <a:bodyPr/>
        <a:lstStyle/>
        <a:p>
          <a:r>
            <a:rPr lang="el-GR" dirty="0"/>
            <a:t>Τα περισσότερα αντικαρκινικά φάρμακα καταστρέφουν τους θύλακες των τριχών και προκαλούν </a:t>
          </a:r>
          <a:r>
            <a:rPr lang="el-GR" b="1" dirty="0"/>
            <a:t>απώλεια μαλλιών</a:t>
          </a:r>
          <a:r>
            <a:rPr lang="el-GR" dirty="0"/>
            <a:t>. Αυτό ισχύει ειδικότερα με την </a:t>
          </a:r>
          <a:r>
            <a:rPr lang="el-GR" dirty="0" err="1"/>
            <a:t>κυκλοφωσφαμίδη</a:t>
          </a:r>
          <a:r>
            <a:rPr lang="el-GR" dirty="0"/>
            <a:t>, τη </a:t>
          </a:r>
          <a:r>
            <a:rPr lang="el-GR" dirty="0" err="1"/>
            <a:t>δοξορουβικίνη</a:t>
          </a:r>
          <a:r>
            <a:rPr lang="el-GR" dirty="0"/>
            <a:t>, τη </a:t>
          </a:r>
          <a:r>
            <a:rPr lang="el-GR" dirty="0" err="1"/>
            <a:t>βινκριστίνη</a:t>
          </a:r>
          <a:r>
            <a:rPr lang="el-GR" dirty="0"/>
            <a:t>, τη </a:t>
          </a:r>
          <a:r>
            <a:rPr lang="el-GR" dirty="0" err="1"/>
            <a:t>μεθοτρεξάτη</a:t>
          </a:r>
          <a:r>
            <a:rPr lang="el-GR" dirty="0"/>
            <a:t> και τη </a:t>
          </a:r>
          <a:r>
            <a:rPr lang="el-GR" dirty="0" err="1"/>
            <a:t>δακτυνομυκίνη</a:t>
          </a:r>
          <a:r>
            <a:rPr lang="el-GR" dirty="0"/>
            <a:t>.</a:t>
          </a:r>
          <a:endParaRPr lang="en-US" dirty="0"/>
        </a:p>
      </dgm:t>
    </dgm:pt>
    <dgm:pt modelId="{402FDB27-68A6-4816-A410-68F658767A9E}" type="parTrans" cxnId="{FAE0D823-7FA5-44F4-BA70-1102CE658D74}">
      <dgm:prSet/>
      <dgm:spPr/>
      <dgm:t>
        <a:bodyPr/>
        <a:lstStyle/>
        <a:p>
          <a:endParaRPr lang="en-US"/>
        </a:p>
      </dgm:t>
    </dgm:pt>
    <dgm:pt modelId="{3465A005-6460-4930-9D7D-A99BAB778AA0}" type="sibTrans" cxnId="{FAE0D823-7FA5-44F4-BA70-1102CE658D74}">
      <dgm:prSet/>
      <dgm:spPr/>
      <dgm:t>
        <a:bodyPr/>
        <a:lstStyle/>
        <a:p>
          <a:endParaRPr lang="en-US"/>
        </a:p>
      </dgm:t>
    </dgm:pt>
    <dgm:pt modelId="{6EF9FADF-A043-4306-BDDA-8BC702230942}" type="pres">
      <dgm:prSet presAssocID="{97B3E45B-5958-4478-BD94-9F04C0B0DE3F}" presName="hierChild1" presStyleCnt="0">
        <dgm:presLayoutVars>
          <dgm:chPref val="1"/>
          <dgm:dir/>
          <dgm:animOne val="branch"/>
          <dgm:animLvl val="lvl"/>
          <dgm:resizeHandles/>
        </dgm:presLayoutVars>
      </dgm:prSet>
      <dgm:spPr/>
      <dgm:t>
        <a:bodyPr/>
        <a:lstStyle/>
        <a:p>
          <a:endParaRPr lang="el-GR"/>
        </a:p>
      </dgm:t>
    </dgm:pt>
    <dgm:pt modelId="{E9BB9BDD-2DEC-4A6A-B747-8B24EF351F71}" type="pres">
      <dgm:prSet presAssocID="{7C4AE5BD-D2C9-477E-8532-326C10D9F429}" presName="hierRoot1" presStyleCnt="0"/>
      <dgm:spPr/>
    </dgm:pt>
    <dgm:pt modelId="{002A8DDB-1B4D-45C0-BAB8-62827621B190}" type="pres">
      <dgm:prSet presAssocID="{7C4AE5BD-D2C9-477E-8532-326C10D9F429}" presName="composite" presStyleCnt="0"/>
      <dgm:spPr/>
    </dgm:pt>
    <dgm:pt modelId="{26A21EF5-7272-4C72-8B57-B028ECF834C7}" type="pres">
      <dgm:prSet presAssocID="{7C4AE5BD-D2C9-477E-8532-326C10D9F429}" presName="background" presStyleLbl="node0" presStyleIdx="0" presStyleCnt="2"/>
      <dgm:spPr/>
    </dgm:pt>
    <dgm:pt modelId="{2EA5BA85-B6AB-44CC-A99E-FC2F18A757B4}" type="pres">
      <dgm:prSet presAssocID="{7C4AE5BD-D2C9-477E-8532-326C10D9F429}" presName="text" presStyleLbl="fgAcc0" presStyleIdx="0" presStyleCnt="2" custScaleX="109629" custScaleY="152995">
        <dgm:presLayoutVars>
          <dgm:chPref val="3"/>
        </dgm:presLayoutVars>
      </dgm:prSet>
      <dgm:spPr/>
      <dgm:t>
        <a:bodyPr/>
        <a:lstStyle/>
        <a:p>
          <a:endParaRPr lang="el-GR"/>
        </a:p>
      </dgm:t>
    </dgm:pt>
    <dgm:pt modelId="{E07CAD4D-4051-4DF5-A01B-7DB4AC007B5B}" type="pres">
      <dgm:prSet presAssocID="{7C4AE5BD-D2C9-477E-8532-326C10D9F429}" presName="hierChild2" presStyleCnt="0"/>
      <dgm:spPr/>
    </dgm:pt>
    <dgm:pt modelId="{914916C7-9763-4A9A-9D93-12AE264B6B35}" type="pres">
      <dgm:prSet presAssocID="{B21EC2F8-683B-432C-BFDB-992044372261}" presName="hierRoot1" presStyleCnt="0"/>
      <dgm:spPr/>
    </dgm:pt>
    <dgm:pt modelId="{667396ED-A5D7-4720-933D-710E7651EB46}" type="pres">
      <dgm:prSet presAssocID="{B21EC2F8-683B-432C-BFDB-992044372261}" presName="composite" presStyleCnt="0"/>
      <dgm:spPr/>
    </dgm:pt>
    <dgm:pt modelId="{12EB6BD7-6717-4FF6-BDC1-10951E29FEED}" type="pres">
      <dgm:prSet presAssocID="{B21EC2F8-683B-432C-BFDB-992044372261}" presName="background" presStyleLbl="node0" presStyleIdx="1" presStyleCnt="2"/>
      <dgm:spPr/>
    </dgm:pt>
    <dgm:pt modelId="{733CF61B-5450-47FA-BB4B-8B31557E9CFD}" type="pres">
      <dgm:prSet presAssocID="{B21EC2F8-683B-432C-BFDB-992044372261}" presName="text" presStyleLbl="fgAcc0" presStyleIdx="1" presStyleCnt="2" custScaleX="106598" custScaleY="143946">
        <dgm:presLayoutVars>
          <dgm:chPref val="3"/>
        </dgm:presLayoutVars>
      </dgm:prSet>
      <dgm:spPr/>
      <dgm:t>
        <a:bodyPr/>
        <a:lstStyle/>
        <a:p>
          <a:endParaRPr lang="el-GR"/>
        </a:p>
      </dgm:t>
    </dgm:pt>
    <dgm:pt modelId="{AF62E2B8-B2B4-4F9A-9400-471C2CA16D95}" type="pres">
      <dgm:prSet presAssocID="{B21EC2F8-683B-432C-BFDB-992044372261}" presName="hierChild2" presStyleCnt="0"/>
      <dgm:spPr/>
    </dgm:pt>
  </dgm:ptLst>
  <dgm:cxnLst>
    <dgm:cxn modelId="{FAE0D823-7FA5-44F4-BA70-1102CE658D74}" srcId="{97B3E45B-5958-4478-BD94-9F04C0B0DE3F}" destId="{B21EC2F8-683B-432C-BFDB-992044372261}" srcOrd="1" destOrd="0" parTransId="{402FDB27-68A6-4816-A410-68F658767A9E}" sibTransId="{3465A005-6460-4930-9D7D-A99BAB778AA0}"/>
    <dgm:cxn modelId="{C280AC93-A204-441E-A51F-2E620FCFB36C}" type="presOf" srcId="{7C4AE5BD-D2C9-477E-8532-326C10D9F429}" destId="{2EA5BA85-B6AB-44CC-A99E-FC2F18A757B4}" srcOrd="0" destOrd="0" presId="urn:microsoft.com/office/officeart/2005/8/layout/hierarchy1"/>
    <dgm:cxn modelId="{59E2B45E-8762-480A-AC68-1D5D26E8E3AD}" type="presOf" srcId="{B21EC2F8-683B-432C-BFDB-992044372261}" destId="{733CF61B-5450-47FA-BB4B-8B31557E9CFD}" srcOrd="0" destOrd="0" presId="urn:microsoft.com/office/officeart/2005/8/layout/hierarchy1"/>
    <dgm:cxn modelId="{03C36DA7-9DE5-49E4-BE13-5E96258DE6D1}" srcId="{97B3E45B-5958-4478-BD94-9F04C0B0DE3F}" destId="{7C4AE5BD-D2C9-477E-8532-326C10D9F429}" srcOrd="0" destOrd="0" parTransId="{155A3077-29FB-4C6D-9C09-39BE63E6E5CC}" sibTransId="{6074336D-D9B9-419C-B1CB-C10470DEDBBB}"/>
    <dgm:cxn modelId="{28E09FD3-D436-4D97-BFFD-6223875F8BB3}" type="presOf" srcId="{97B3E45B-5958-4478-BD94-9F04C0B0DE3F}" destId="{6EF9FADF-A043-4306-BDDA-8BC702230942}" srcOrd="0" destOrd="0" presId="urn:microsoft.com/office/officeart/2005/8/layout/hierarchy1"/>
    <dgm:cxn modelId="{83ABC69D-61A3-4A31-85DB-C023F47D114C}" type="presParOf" srcId="{6EF9FADF-A043-4306-BDDA-8BC702230942}" destId="{E9BB9BDD-2DEC-4A6A-B747-8B24EF351F71}" srcOrd="0" destOrd="0" presId="urn:microsoft.com/office/officeart/2005/8/layout/hierarchy1"/>
    <dgm:cxn modelId="{5DE86C86-28D9-4026-97AA-0E578D63661C}" type="presParOf" srcId="{E9BB9BDD-2DEC-4A6A-B747-8B24EF351F71}" destId="{002A8DDB-1B4D-45C0-BAB8-62827621B190}" srcOrd="0" destOrd="0" presId="urn:microsoft.com/office/officeart/2005/8/layout/hierarchy1"/>
    <dgm:cxn modelId="{92CE3528-FDCC-4936-8BF0-D8AFAAF9E013}" type="presParOf" srcId="{002A8DDB-1B4D-45C0-BAB8-62827621B190}" destId="{26A21EF5-7272-4C72-8B57-B028ECF834C7}" srcOrd="0" destOrd="0" presId="urn:microsoft.com/office/officeart/2005/8/layout/hierarchy1"/>
    <dgm:cxn modelId="{DCA921FA-80EC-4A4D-849E-5203985903E0}" type="presParOf" srcId="{002A8DDB-1B4D-45C0-BAB8-62827621B190}" destId="{2EA5BA85-B6AB-44CC-A99E-FC2F18A757B4}" srcOrd="1" destOrd="0" presId="urn:microsoft.com/office/officeart/2005/8/layout/hierarchy1"/>
    <dgm:cxn modelId="{375E0252-A1BD-492D-8135-8C5895A2B384}" type="presParOf" srcId="{E9BB9BDD-2DEC-4A6A-B747-8B24EF351F71}" destId="{E07CAD4D-4051-4DF5-A01B-7DB4AC007B5B}" srcOrd="1" destOrd="0" presId="urn:microsoft.com/office/officeart/2005/8/layout/hierarchy1"/>
    <dgm:cxn modelId="{811396DD-936F-4E3E-8705-7517244E0831}" type="presParOf" srcId="{6EF9FADF-A043-4306-BDDA-8BC702230942}" destId="{914916C7-9763-4A9A-9D93-12AE264B6B35}" srcOrd="1" destOrd="0" presId="urn:microsoft.com/office/officeart/2005/8/layout/hierarchy1"/>
    <dgm:cxn modelId="{5304BB11-132D-4508-97DF-D5372E790805}" type="presParOf" srcId="{914916C7-9763-4A9A-9D93-12AE264B6B35}" destId="{667396ED-A5D7-4720-933D-710E7651EB46}" srcOrd="0" destOrd="0" presId="urn:microsoft.com/office/officeart/2005/8/layout/hierarchy1"/>
    <dgm:cxn modelId="{45DD8515-CBB0-46AB-8AD5-68EDDE59D630}" type="presParOf" srcId="{667396ED-A5D7-4720-933D-710E7651EB46}" destId="{12EB6BD7-6717-4FF6-BDC1-10951E29FEED}" srcOrd="0" destOrd="0" presId="urn:microsoft.com/office/officeart/2005/8/layout/hierarchy1"/>
    <dgm:cxn modelId="{43A18C66-5485-479A-A0C8-1CBFEFCA1318}" type="presParOf" srcId="{667396ED-A5D7-4720-933D-710E7651EB46}" destId="{733CF61B-5450-47FA-BB4B-8B31557E9CFD}" srcOrd="1" destOrd="0" presId="urn:microsoft.com/office/officeart/2005/8/layout/hierarchy1"/>
    <dgm:cxn modelId="{249A1DD4-3CAE-4E3B-9F43-409208B4558F}" type="presParOf" srcId="{914916C7-9763-4A9A-9D93-12AE264B6B35}" destId="{AF62E2B8-B2B4-4F9A-9400-471C2CA16D9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6234F1-08FE-4C5D-B653-92EA73FFAC2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FF4225C-916D-4FE6-99E7-57A15B3828C1}">
      <dgm:prSet/>
      <dgm:spPr/>
      <dgm:t>
        <a:bodyPr/>
        <a:lstStyle/>
        <a:p>
          <a:r>
            <a:rPr lang="el-GR" dirty="0"/>
            <a:t>Η </a:t>
          </a:r>
          <a:r>
            <a:rPr lang="el-GR" b="1" dirty="0"/>
            <a:t>νεφρική </a:t>
          </a:r>
          <a:r>
            <a:rPr lang="el-GR" b="1" dirty="0" err="1"/>
            <a:t>σωληναριακή</a:t>
          </a:r>
          <a:r>
            <a:rPr lang="el-GR" b="1" dirty="0"/>
            <a:t> βλάβη </a:t>
          </a:r>
          <a:r>
            <a:rPr lang="el-GR" dirty="0"/>
            <a:t>είναι η κύρια ανεπιθύμητη ενέργεια της </a:t>
          </a:r>
          <a:r>
            <a:rPr lang="el-GR" dirty="0" err="1"/>
            <a:t>σισπλατίνης</a:t>
          </a:r>
          <a:r>
            <a:rPr lang="el-GR" dirty="0"/>
            <a:t> και της υψηλής δόσης </a:t>
          </a:r>
          <a:r>
            <a:rPr lang="el-GR" dirty="0" err="1"/>
            <a:t>μεθοτρεξάτης</a:t>
          </a:r>
          <a:r>
            <a:rPr lang="el-GR" dirty="0"/>
            <a:t>. Η </a:t>
          </a:r>
          <a:r>
            <a:rPr lang="el-GR" dirty="0" err="1"/>
            <a:t>κυκλοφωσφαμίδη</a:t>
          </a:r>
          <a:r>
            <a:rPr lang="el-GR" dirty="0"/>
            <a:t> μπορεί να προκαλέσει αιμορραγική κυστίτιδα. Θα πρέπει να γίνεται επαρκής πρόσληψη υγρών.</a:t>
          </a:r>
          <a:endParaRPr lang="en-US" dirty="0"/>
        </a:p>
      </dgm:t>
    </dgm:pt>
    <dgm:pt modelId="{F10E2815-F31D-416A-BB94-249A4749788C}" type="parTrans" cxnId="{75ECD1EC-1F2B-4B5C-9DC9-77C44AA3C2C0}">
      <dgm:prSet/>
      <dgm:spPr/>
      <dgm:t>
        <a:bodyPr/>
        <a:lstStyle/>
        <a:p>
          <a:endParaRPr lang="en-US"/>
        </a:p>
      </dgm:t>
    </dgm:pt>
    <dgm:pt modelId="{89B29C22-B726-4440-82F4-E488FB7E5715}" type="sibTrans" cxnId="{75ECD1EC-1F2B-4B5C-9DC9-77C44AA3C2C0}">
      <dgm:prSet/>
      <dgm:spPr/>
      <dgm:t>
        <a:bodyPr/>
        <a:lstStyle/>
        <a:p>
          <a:endParaRPr lang="en-US"/>
        </a:p>
      </dgm:t>
    </dgm:pt>
    <dgm:pt modelId="{CF9CDDAE-B343-408F-8D62-EFD26188657B}">
      <dgm:prSet/>
      <dgm:spPr/>
      <dgm:t>
        <a:bodyPr/>
        <a:lstStyle/>
        <a:p>
          <a:r>
            <a:rPr lang="el-GR" dirty="0"/>
            <a:t>Η </a:t>
          </a:r>
          <a:r>
            <a:rPr lang="el-GR" b="1" dirty="0" err="1"/>
            <a:t>καρδιοτοξικότητα</a:t>
          </a:r>
          <a:r>
            <a:rPr lang="el-GR" b="1" dirty="0"/>
            <a:t> </a:t>
          </a:r>
          <a:r>
            <a:rPr lang="el-GR" dirty="0"/>
            <a:t>έχει σχετιστεί με τη </a:t>
          </a:r>
          <a:r>
            <a:rPr lang="el-GR" dirty="0" err="1"/>
            <a:t>δοξορουβικίνη</a:t>
          </a:r>
          <a:r>
            <a:rPr lang="el-GR" dirty="0"/>
            <a:t> και τη </a:t>
          </a:r>
          <a:r>
            <a:rPr lang="el-GR" dirty="0" err="1"/>
            <a:t>δαουνορουβικίνη</a:t>
          </a:r>
          <a:r>
            <a:rPr lang="el-GR" dirty="0"/>
            <a:t>  (</a:t>
          </a:r>
          <a:r>
            <a:rPr lang="el-GR" dirty="0" err="1"/>
            <a:t>ανθρακυκλίνες</a:t>
          </a:r>
          <a:r>
            <a:rPr lang="el-GR" dirty="0"/>
            <a:t>).</a:t>
          </a:r>
          <a:endParaRPr lang="en-US" dirty="0"/>
        </a:p>
      </dgm:t>
    </dgm:pt>
    <dgm:pt modelId="{AB724036-0A19-49C3-B56C-2308E749E26C}" type="parTrans" cxnId="{356F5C5F-1488-424B-8248-C38693690B2E}">
      <dgm:prSet/>
      <dgm:spPr/>
      <dgm:t>
        <a:bodyPr/>
        <a:lstStyle/>
        <a:p>
          <a:endParaRPr lang="en-US"/>
        </a:p>
      </dgm:t>
    </dgm:pt>
    <dgm:pt modelId="{B2DEAB8D-9053-4675-8D24-FAF148899849}" type="sibTrans" cxnId="{356F5C5F-1488-424B-8248-C38693690B2E}">
      <dgm:prSet/>
      <dgm:spPr/>
      <dgm:t>
        <a:bodyPr/>
        <a:lstStyle/>
        <a:p>
          <a:endParaRPr lang="en-US"/>
        </a:p>
      </dgm:t>
    </dgm:pt>
    <dgm:pt modelId="{8402DB99-DBE0-4689-9386-E8583269EEDD}">
      <dgm:prSet/>
      <dgm:spPr/>
      <dgm:t>
        <a:bodyPr/>
        <a:lstStyle/>
        <a:p>
          <a:r>
            <a:rPr lang="el-GR" dirty="0"/>
            <a:t>Η </a:t>
          </a:r>
          <a:r>
            <a:rPr lang="el-GR" dirty="0" err="1"/>
            <a:t>μπλεομυκίνη</a:t>
          </a:r>
          <a:r>
            <a:rPr lang="el-GR" dirty="0"/>
            <a:t> μπορεί να προκαλέσει θανατηφόρα πνευμονική </a:t>
          </a:r>
          <a:r>
            <a:rPr lang="el-GR" dirty="0" err="1"/>
            <a:t>ίνωση</a:t>
          </a:r>
          <a:r>
            <a:rPr lang="el-GR" dirty="0"/>
            <a:t>.</a:t>
          </a:r>
          <a:endParaRPr lang="en-US" dirty="0"/>
        </a:p>
      </dgm:t>
    </dgm:pt>
    <dgm:pt modelId="{CCFBC8B6-B307-48F1-9D77-5EA9333AD81C}" type="parTrans" cxnId="{BDA5CAF8-128A-4E3C-843C-A7631A717672}">
      <dgm:prSet/>
      <dgm:spPr/>
      <dgm:t>
        <a:bodyPr/>
        <a:lstStyle/>
        <a:p>
          <a:endParaRPr lang="en-US"/>
        </a:p>
      </dgm:t>
    </dgm:pt>
    <dgm:pt modelId="{C3248AD8-33A9-4A6E-B884-1A713FA493E9}" type="sibTrans" cxnId="{BDA5CAF8-128A-4E3C-843C-A7631A717672}">
      <dgm:prSet/>
      <dgm:spPr/>
      <dgm:t>
        <a:bodyPr/>
        <a:lstStyle/>
        <a:p>
          <a:endParaRPr lang="en-US"/>
        </a:p>
      </dgm:t>
    </dgm:pt>
    <dgm:pt modelId="{34747C7B-F9A7-49C0-84C0-ABCB01B55A36}">
      <dgm:prSet/>
      <dgm:spPr/>
      <dgm:t>
        <a:bodyPr/>
        <a:lstStyle/>
        <a:p>
          <a:r>
            <a:rPr lang="el-GR" dirty="0"/>
            <a:t>Η </a:t>
          </a:r>
          <a:r>
            <a:rPr lang="el-GR" dirty="0" err="1"/>
            <a:t>βινκριστίνη</a:t>
          </a:r>
          <a:r>
            <a:rPr lang="el-GR" dirty="0"/>
            <a:t> είναι γνωστή για την τοξικότητά της στο νευρικό σύστημα.</a:t>
          </a:r>
          <a:endParaRPr lang="en-US" dirty="0"/>
        </a:p>
      </dgm:t>
    </dgm:pt>
    <dgm:pt modelId="{BC601757-EB90-4C56-BC65-BB456E5CEC57}" type="parTrans" cxnId="{E6B67A08-2BEC-4B00-A656-E9812C63B115}">
      <dgm:prSet/>
      <dgm:spPr/>
      <dgm:t>
        <a:bodyPr/>
        <a:lstStyle/>
        <a:p>
          <a:endParaRPr lang="en-US"/>
        </a:p>
      </dgm:t>
    </dgm:pt>
    <dgm:pt modelId="{333E2C10-E859-474B-94D8-A734E021F913}" type="sibTrans" cxnId="{E6B67A08-2BEC-4B00-A656-E9812C63B115}">
      <dgm:prSet/>
      <dgm:spPr/>
      <dgm:t>
        <a:bodyPr/>
        <a:lstStyle/>
        <a:p>
          <a:endParaRPr lang="en-US"/>
        </a:p>
      </dgm:t>
    </dgm:pt>
    <dgm:pt modelId="{CB2A5B85-4C51-41E3-BC89-1E602B1652D7}">
      <dgm:prSet/>
      <dgm:spPr/>
      <dgm:t>
        <a:bodyPr/>
        <a:lstStyle/>
        <a:p>
          <a:r>
            <a:rPr lang="el-GR" dirty="0"/>
            <a:t>Επειδή τα περισσότερα </a:t>
          </a:r>
          <a:r>
            <a:rPr lang="el-GR" dirty="0" err="1"/>
            <a:t>αντινεοπλασματικά</a:t>
          </a:r>
          <a:r>
            <a:rPr lang="el-GR" dirty="0"/>
            <a:t> φάρμακα είναι </a:t>
          </a:r>
          <a:r>
            <a:rPr lang="el-GR" dirty="0" err="1"/>
            <a:t>μεταλλαξιογόνα</a:t>
          </a:r>
          <a:r>
            <a:rPr lang="el-GR" dirty="0"/>
            <a:t>, είναι πιθανό να αναπτυχθούν νεοπλάσματα (όπως λ.χ. οξεία μη λεμφοκυτταρική λευχαιμία) σε 10 ή και περισσότερα χρόνια μετά την ίαση από τον αρχικό καρκίνο.</a:t>
          </a:r>
          <a:endParaRPr lang="en-US" dirty="0"/>
        </a:p>
      </dgm:t>
    </dgm:pt>
    <dgm:pt modelId="{35BFD38F-C5BF-4BE1-9039-161F1A1814CC}" type="parTrans" cxnId="{F6F9B004-E590-4402-AAAB-8BECF63830FB}">
      <dgm:prSet/>
      <dgm:spPr/>
      <dgm:t>
        <a:bodyPr/>
        <a:lstStyle/>
        <a:p>
          <a:endParaRPr lang="en-US"/>
        </a:p>
      </dgm:t>
    </dgm:pt>
    <dgm:pt modelId="{BBBD2F81-5259-40C1-9FEA-6B43D73B0159}" type="sibTrans" cxnId="{F6F9B004-E590-4402-AAAB-8BECF63830FB}">
      <dgm:prSet/>
      <dgm:spPr/>
      <dgm:t>
        <a:bodyPr/>
        <a:lstStyle/>
        <a:p>
          <a:endParaRPr lang="en-US"/>
        </a:p>
      </dgm:t>
    </dgm:pt>
    <dgm:pt modelId="{8FAA9DC6-2707-4D3E-8E9A-DFDA8825B5EF}" type="pres">
      <dgm:prSet presAssocID="{936234F1-08FE-4C5D-B653-92EA73FFAC2C}" presName="linear" presStyleCnt="0">
        <dgm:presLayoutVars>
          <dgm:animLvl val="lvl"/>
          <dgm:resizeHandles val="exact"/>
        </dgm:presLayoutVars>
      </dgm:prSet>
      <dgm:spPr/>
      <dgm:t>
        <a:bodyPr/>
        <a:lstStyle/>
        <a:p>
          <a:endParaRPr lang="el-GR"/>
        </a:p>
      </dgm:t>
    </dgm:pt>
    <dgm:pt modelId="{CD288E7D-B95C-4B97-8800-548146CB3D39}" type="pres">
      <dgm:prSet presAssocID="{6FF4225C-916D-4FE6-99E7-57A15B3828C1}" presName="parentText" presStyleLbl="node1" presStyleIdx="0" presStyleCnt="5">
        <dgm:presLayoutVars>
          <dgm:chMax val="0"/>
          <dgm:bulletEnabled val="1"/>
        </dgm:presLayoutVars>
      </dgm:prSet>
      <dgm:spPr/>
      <dgm:t>
        <a:bodyPr/>
        <a:lstStyle/>
        <a:p>
          <a:endParaRPr lang="el-GR"/>
        </a:p>
      </dgm:t>
    </dgm:pt>
    <dgm:pt modelId="{9C65E7E5-1244-477E-B0F4-AB6A5226319D}" type="pres">
      <dgm:prSet presAssocID="{89B29C22-B726-4440-82F4-E488FB7E5715}" presName="spacer" presStyleCnt="0"/>
      <dgm:spPr/>
    </dgm:pt>
    <dgm:pt modelId="{B86E3ACE-10FA-435D-95E0-A64C062AAEAD}" type="pres">
      <dgm:prSet presAssocID="{CF9CDDAE-B343-408F-8D62-EFD26188657B}" presName="parentText" presStyleLbl="node1" presStyleIdx="1" presStyleCnt="5">
        <dgm:presLayoutVars>
          <dgm:chMax val="0"/>
          <dgm:bulletEnabled val="1"/>
        </dgm:presLayoutVars>
      </dgm:prSet>
      <dgm:spPr/>
      <dgm:t>
        <a:bodyPr/>
        <a:lstStyle/>
        <a:p>
          <a:endParaRPr lang="el-GR"/>
        </a:p>
      </dgm:t>
    </dgm:pt>
    <dgm:pt modelId="{08049396-DE6D-449C-AB6D-46E74029DDFB}" type="pres">
      <dgm:prSet presAssocID="{B2DEAB8D-9053-4675-8D24-FAF148899849}" presName="spacer" presStyleCnt="0"/>
      <dgm:spPr/>
    </dgm:pt>
    <dgm:pt modelId="{E87EBE5E-2CB6-4131-87DD-C5D0DC5C4986}" type="pres">
      <dgm:prSet presAssocID="{8402DB99-DBE0-4689-9386-E8583269EEDD}" presName="parentText" presStyleLbl="node1" presStyleIdx="2" presStyleCnt="5">
        <dgm:presLayoutVars>
          <dgm:chMax val="0"/>
          <dgm:bulletEnabled val="1"/>
        </dgm:presLayoutVars>
      </dgm:prSet>
      <dgm:spPr/>
      <dgm:t>
        <a:bodyPr/>
        <a:lstStyle/>
        <a:p>
          <a:endParaRPr lang="el-GR"/>
        </a:p>
      </dgm:t>
    </dgm:pt>
    <dgm:pt modelId="{DD57EA43-1E82-481A-BB36-86546F66DBEE}" type="pres">
      <dgm:prSet presAssocID="{C3248AD8-33A9-4A6E-B884-1A713FA493E9}" presName="spacer" presStyleCnt="0"/>
      <dgm:spPr/>
    </dgm:pt>
    <dgm:pt modelId="{641C04AC-8D7A-441A-B61C-68D5D26A9DF7}" type="pres">
      <dgm:prSet presAssocID="{34747C7B-F9A7-49C0-84C0-ABCB01B55A36}" presName="parentText" presStyleLbl="node1" presStyleIdx="3" presStyleCnt="5">
        <dgm:presLayoutVars>
          <dgm:chMax val="0"/>
          <dgm:bulletEnabled val="1"/>
        </dgm:presLayoutVars>
      </dgm:prSet>
      <dgm:spPr/>
      <dgm:t>
        <a:bodyPr/>
        <a:lstStyle/>
        <a:p>
          <a:endParaRPr lang="el-GR"/>
        </a:p>
      </dgm:t>
    </dgm:pt>
    <dgm:pt modelId="{01DF3CAC-8384-447B-82A0-8F8DEF16E692}" type="pres">
      <dgm:prSet presAssocID="{333E2C10-E859-474B-94D8-A734E021F913}" presName="spacer" presStyleCnt="0"/>
      <dgm:spPr/>
    </dgm:pt>
    <dgm:pt modelId="{4F1B990F-9A28-4978-9854-52EA7F91AA96}" type="pres">
      <dgm:prSet presAssocID="{CB2A5B85-4C51-41E3-BC89-1E602B1652D7}" presName="parentText" presStyleLbl="node1" presStyleIdx="4" presStyleCnt="5">
        <dgm:presLayoutVars>
          <dgm:chMax val="0"/>
          <dgm:bulletEnabled val="1"/>
        </dgm:presLayoutVars>
      </dgm:prSet>
      <dgm:spPr/>
      <dgm:t>
        <a:bodyPr/>
        <a:lstStyle/>
        <a:p>
          <a:endParaRPr lang="el-GR"/>
        </a:p>
      </dgm:t>
    </dgm:pt>
  </dgm:ptLst>
  <dgm:cxnLst>
    <dgm:cxn modelId="{373B2292-B3AA-4CE2-A69A-49B7F832A061}" type="presOf" srcId="{936234F1-08FE-4C5D-B653-92EA73FFAC2C}" destId="{8FAA9DC6-2707-4D3E-8E9A-DFDA8825B5EF}" srcOrd="0" destOrd="0" presId="urn:microsoft.com/office/officeart/2005/8/layout/vList2"/>
    <dgm:cxn modelId="{77FBC6DC-FB44-4CD8-BE5A-53098BA30D87}" type="presOf" srcId="{6FF4225C-916D-4FE6-99E7-57A15B3828C1}" destId="{CD288E7D-B95C-4B97-8800-548146CB3D39}" srcOrd="0" destOrd="0" presId="urn:microsoft.com/office/officeart/2005/8/layout/vList2"/>
    <dgm:cxn modelId="{F6F9B004-E590-4402-AAAB-8BECF63830FB}" srcId="{936234F1-08FE-4C5D-B653-92EA73FFAC2C}" destId="{CB2A5B85-4C51-41E3-BC89-1E602B1652D7}" srcOrd="4" destOrd="0" parTransId="{35BFD38F-C5BF-4BE1-9039-161F1A1814CC}" sibTransId="{BBBD2F81-5259-40C1-9FEA-6B43D73B0159}"/>
    <dgm:cxn modelId="{77FC914C-B458-4E5C-8ABB-640C720811EC}" type="presOf" srcId="{CB2A5B85-4C51-41E3-BC89-1E602B1652D7}" destId="{4F1B990F-9A28-4978-9854-52EA7F91AA96}" srcOrd="0" destOrd="0" presId="urn:microsoft.com/office/officeart/2005/8/layout/vList2"/>
    <dgm:cxn modelId="{356F5C5F-1488-424B-8248-C38693690B2E}" srcId="{936234F1-08FE-4C5D-B653-92EA73FFAC2C}" destId="{CF9CDDAE-B343-408F-8D62-EFD26188657B}" srcOrd="1" destOrd="0" parTransId="{AB724036-0A19-49C3-B56C-2308E749E26C}" sibTransId="{B2DEAB8D-9053-4675-8D24-FAF148899849}"/>
    <dgm:cxn modelId="{20449022-B701-40DC-A609-8CEB41D6D272}" type="presOf" srcId="{CF9CDDAE-B343-408F-8D62-EFD26188657B}" destId="{B86E3ACE-10FA-435D-95E0-A64C062AAEAD}" srcOrd="0" destOrd="0" presId="urn:microsoft.com/office/officeart/2005/8/layout/vList2"/>
    <dgm:cxn modelId="{234A83DF-8019-4290-ACC7-4BF67BD45F68}" type="presOf" srcId="{8402DB99-DBE0-4689-9386-E8583269EEDD}" destId="{E87EBE5E-2CB6-4131-87DD-C5D0DC5C4986}" srcOrd="0" destOrd="0" presId="urn:microsoft.com/office/officeart/2005/8/layout/vList2"/>
    <dgm:cxn modelId="{BDA5CAF8-128A-4E3C-843C-A7631A717672}" srcId="{936234F1-08FE-4C5D-B653-92EA73FFAC2C}" destId="{8402DB99-DBE0-4689-9386-E8583269EEDD}" srcOrd="2" destOrd="0" parTransId="{CCFBC8B6-B307-48F1-9D77-5EA9333AD81C}" sibTransId="{C3248AD8-33A9-4A6E-B884-1A713FA493E9}"/>
    <dgm:cxn modelId="{DAB549F6-B4B5-4752-AE38-5622E1AF80A2}" type="presOf" srcId="{34747C7B-F9A7-49C0-84C0-ABCB01B55A36}" destId="{641C04AC-8D7A-441A-B61C-68D5D26A9DF7}" srcOrd="0" destOrd="0" presId="urn:microsoft.com/office/officeart/2005/8/layout/vList2"/>
    <dgm:cxn modelId="{E6B67A08-2BEC-4B00-A656-E9812C63B115}" srcId="{936234F1-08FE-4C5D-B653-92EA73FFAC2C}" destId="{34747C7B-F9A7-49C0-84C0-ABCB01B55A36}" srcOrd="3" destOrd="0" parTransId="{BC601757-EB90-4C56-BC65-BB456E5CEC57}" sibTransId="{333E2C10-E859-474B-94D8-A734E021F913}"/>
    <dgm:cxn modelId="{75ECD1EC-1F2B-4B5C-9DC9-77C44AA3C2C0}" srcId="{936234F1-08FE-4C5D-B653-92EA73FFAC2C}" destId="{6FF4225C-916D-4FE6-99E7-57A15B3828C1}" srcOrd="0" destOrd="0" parTransId="{F10E2815-F31D-416A-BB94-249A4749788C}" sibTransId="{89B29C22-B726-4440-82F4-E488FB7E5715}"/>
    <dgm:cxn modelId="{F85DC667-4C0F-4A13-A3A5-9E8666F11E61}" type="presParOf" srcId="{8FAA9DC6-2707-4D3E-8E9A-DFDA8825B5EF}" destId="{CD288E7D-B95C-4B97-8800-548146CB3D39}" srcOrd="0" destOrd="0" presId="urn:microsoft.com/office/officeart/2005/8/layout/vList2"/>
    <dgm:cxn modelId="{7B659B8D-B27E-4455-AE7E-23EB911534C3}" type="presParOf" srcId="{8FAA9DC6-2707-4D3E-8E9A-DFDA8825B5EF}" destId="{9C65E7E5-1244-477E-B0F4-AB6A5226319D}" srcOrd="1" destOrd="0" presId="urn:microsoft.com/office/officeart/2005/8/layout/vList2"/>
    <dgm:cxn modelId="{1A4DC065-EE94-4668-84FA-B386E7EBD74A}" type="presParOf" srcId="{8FAA9DC6-2707-4D3E-8E9A-DFDA8825B5EF}" destId="{B86E3ACE-10FA-435D-95E0-A64C062AAEAD}" srcOrd="2" destOrd="0" presId="urn:microsoft.com/office/officeart/2005/8/layout/vList2"/>
    <dgm:cxn modelId="{7A0A3BDD-8B9B-424D-8825-A7614ABF3B00}" type="presParOf" srcId="{8FAA9DC6-2707-4D3E-8E9A-DFDA8825B5EF}" destId="{08049396-DE6D-449C-AB6D-46E74029DDFB}" srcOrd="3" destOrd="0" presId="urn:microsoft.com/office/officeart/2005/8/layout/vList2"/>
    <dgm:cxn modelId="{A3F815B6-DD1F-44C4-9CAD-7BEC9913CF5E}" type="presParOf" srcId="{8FAA9DC6-2707-4D3E-8E9A-DFDA8825B5EF}" destId="{E87EBE5E-2CB6-4131-87DD-C5D0DC5C4986}" srcOrd="4" destOrd="0" presId="urn:microsoft.com/office/officeart/2005/8/layout/vList2"/>
    <dgm:cxn modelId="{8BB6186B-3914-41D6-94C6-DEBF17300AFC}" type="presParOf" srcId="{8FAA9DC6-2707-4D3E-8E9A-DFDA8825B5EF}" destId="{DD57EA43-1E82-481A-BB36-86546F66DBEE}" srcOrd="5" destOrd="0" presId="urn:microsoft.com/office/officeart/2005/8/layout/vList2"/>
    <dgm:cxn modelId="{118520B5-3146-4F2F-9EF8-E5AAD43F8896}" type="presParOf" srcId="{8FAA9DC6-2707-4D3E-8E9A-DFDA8825B5EF}" destId="{641C04AC-8D7A-441A-B61C-68D5D26A9DF7}" srcOrd="6" destOrd="0" presId="urn:microsoft.com/office/officeart/2005/8/layout/vList2"/>
    <dgm:cxn modelId="{12AC7A07-F0B4-4373-AB66-64A7AEDD57B1}" type="presParOf" srcId="{8FAA9DC6-2707-4D3E-8E9A-DFDA8825B5EF}" destId="{01DF3CAC-8384-447B-82A0-8F8DEF16E692}" srcOrd="7" destOrd="0" presId="urn:microsoft.com/office/officeart/2005/8/layout/vList2"/>
    <dgm:cxn modelId="{B33D0C44-B5B4-432D-BA03-C252E23B4802}" type="presParOf" srcId="{8FAA9DC6-2707-4D3E-8E9A-DFDA8825B5EF}" destId="{4F1B990F-9A28-4978-9854-52EA7F91AA9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DE49A11-8BCE-4DDC-97DB-3F446F4D311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B962A273-3E2A-4F2A-B629-6321F83D2ECA}">
      <dgm:prSet custT="1"/>
      <dgm:spPr/>
      <dgm:t>
        <a:bodyPr/>
        <a:lstStyle/>
        <a:p>
          <a:r>
            <a:rPr lang="el-GR" sz="1400" b="1" dirty="0"/>
            <a:t>Οι αναστολείς της </a:t>
          </a:r>
          <a:r>
            <a:rPr lang="el-GR" sz="1400" b="1" dirty="0" err="1"/>
            <a:t>αρωματάσης</a:t>
          </a:r>
          <a:r>
            <a:rPr lang="el-GR" sz="1400" b="1" dirty="0"/>
            <a:t> παρεμποδίζουν το σχηματισμό οιστρογόνων και χρησιμοποιούνται για τη θεραπεία των </a:t>
          </a:r>
          <a:r>
            <a:rPr lang="el-GR" sz="1400" b="1" dirty="0" err="1"/>
            <a:t>οιστρογονο</a:t>
          </a:r>
          <a:r>
            <a:rPr lang="el-GR" sz="1400" b="1" dirty="0"/>
            <a:t>-εξαρτώμενων όγκων. </a:t>
          </a:r>
          <a:r>
            <a:rPr lang="el-GR" sz="1400" b="1" dirty="0" err="1"/>
            <a:t>Tα</a:t>
          </a:r>
          <a:r>
            <a:rPr lang="el-GR" sz="1400" b="1" dirty="0"/>
            <a:t> οιστρογόνα συντίθεται από πρόδρομες ενώσεις των ανδρογόνων από το ένζυμο </a:t>
          </a:r>
          <a:r>
            <a:rPr lang="el-GR" sz="1400" b="1" dirty="0" err="1"/>
            <a:t>αρωματάση</a:t>
          </a:r>
          <a:r>
            <a:rPr lang="el-GR" sz="1400" b="1" dirty="0"/>
            <a:t>. Η αναστολή αυτού του ενζύμου θα μειώσει την παραγωγή οιστρογόνου.</a:t>
          </a:r>
          <a:endParaRPr lang="en-US" sz="1400" b="1" dirty="0"/>
        </a:p>
      </dgm:t>
    </dgm:pt>
    <dgm:pt modelId="{598F8A8A-2B76-4318-9429-8F06A211610E}" type="parTrans" cxnId="{90C224C1-7D7C-494B-9E00-C127A3454178}">
      <dgm:prSet/>
      <dgm:spPr/>
      <dgm:t>
        <a:bodyPr/>
        <a:lstStyle/>
        <a:p>
          <a:endParaRPr lang="en-US"/>
        </a:p>
      </dgm:t>
    </dgm:pt>
    <dgm:pt modelId="{FE3AEB9D-45F3-4CB4-A691-422E6DECA517}" type="sibTrans" cxnId="{90C224C1-7D7C-494B-9E00-C127A3454178}">
      <dgm:prSet/>
      <dgm:spPr/>
      <dgm:t>
        <a:bodyPr/>
        <a:lstStyle/>
        <a:p>
          <a:endParaRPr lang="en-US"/>
        </a:p>
      </dgm:t>
    </dgm:pt>
    <dgm:pt modelId="{137F54F6-56C2-48A3-930E-3E9B710E0676}">
      <dgm:prSet custT="1"/>
      <dgm:spPr/>
      <dgm:t>
        <a:bodyPr/>
        <a:lstStyle/>
        <a:p>
          <a:r>
            <a:rPr lang="el-GR" sz="1800" b="1" dirty="0"/>
            <a:t>Η </a:t>
          </a:r>
          <a:r>
            <a:rPr lang="el-GR" sz="1800" b="1" u="sng" dirty="0" err="1"/>
            <a:t>αναστροζόλη</a:t>
          </a:r>
          <a:r>
            <a:rPr lang="el-GR" sz="1800" b="1" dirty="0"/>
            <a:t> και η </a:t>
          </a:r>
          <a:r>
            <a:rPr lang="el-GR" sz="1800" b="1" u="sng" dirty="0" err="1"/>
            <a:t>λετροζόλη</a:t>
          </a:r>
          <a:r>
            <a:rPr lang="el-GR" sz="1800" b="1" dirty="0"/>
            <a:t> είναι συναγωνιστικοί αναστολείς της </a:t>
          </a:r>
          <a:r>
            <a:rPr lang="el-GR" sz="1800" b="1" dirty="0" err="1"/>
            <a:t>αρωματάσης</a:t>
          </a:r>
          <a:r>
            <a:rPr lang="el-GR" sz="1800" dirty="0"/>
            <a:t>.</a:t>
          </a:r>
          <a:endParaRPr lang="en-US" sz="1800" dirty="0"/>
        </a:p>
      </dgm:t>
    </dgm:pt>
    <dgm:pt modelId="{4476C762-CD1B-47A7-9ACA-AEE9A30B6607}" type="parTrans" cxnId="{5E641573-9FAC-4FF8-90E0-3FFA569666F4}">
      <dgm:prSet/>
      <dgm:spPr/>
      <dgm:t>
        <a:bodyPr/>
        <a:lstStyle/>
        <a:p>
          <a:endParaRPr lang="en-US"/>
        </a:p>
      </dgm:t>
    </dgm:pt>
    <dgm:pt modelId="{40D2B9AD-83A1-4D23-8F43-35A7110EAF55}" type="sibTrans" cxnId="{5E641573-9FAC-4FF8-90E0-3FFA569666F4}">
      <dgm:prSet/>
      <dgm:spPr/>
      <dgm:t>
        <a:bodyPr/>
        <a:lstStyle/>
        <a:p>
          <a:endParaRPr lang="en-US"/>
        </a:p>
      </dgm:t>
    </dgm:pt>
    <dgm:pt modelId="{885DA872-178A-4B64-8F9A-AD98733E2100}">
      <dgm:prSet custT="1"/>
      <dgm:spPr/>
      <dgm:t>
        <a:bodyPr/>
        <a:lstStyle/>
        <a:p>
          <a:r>
            <a:rPr lang="el-GR" sz="2000" b="1" dirty="0"/>
            <a:t>Η </a:t>
          </a:r>
          <a:r>
            <a:rPr lang="el-GR" sz="2000" b="1" u="sng" dirty="0" err="1"/>
            <a:t>εξεμεστάνη</a:t>
          </a:r>
          <a:r>
            <a:rPr lang="el-GR" sz="2000" b="1" dirty="0"/>
            <a:t> και η </a:t>
          </a:r>
          <a:r>
            <a:rPr lang="el-GR" sz="2000" b="1" u="sng" dirty="0" err="1"/>
            <a:t>φορμεστάνη</a:t>
          </a:r>
          <a:r>
            <a:rPr lang="el-GR" sz="2000" b="1" dirty="0"/>
            <a:t> συνδέονται ομοιοπολικά με το ένζυμο.</a:t>
          </a:r>
          <a:endParaRPr lang="en-US" sz="2000" b="1" dirty="0"/>
        </a:p>
      </dgm:t>
    </dgm:pt>
    <dgm:pt modelId="{872C7F32-323C-4CB2-9A66-64A9AE39F035}" type="parTrans" cxnId="{9B861F8A-ABF9-41EB-A3CD-6EAD89F73FEC}">
      <dgm:prSet/>
      <dgm:spPr/>
      <dgm:t>
        <a:bodyPr/>
        <a:lstStyle/>
        <a:p>
          <a:endParaRPr lang="en-US"/>
        </a:p>
      </dgm:t>
    </dgm:pt>
    <dgm:pt modelId="{CE90DED9-A2E3-4591-9611-C27120DE0A0B}" type="sibTrans" cxnId="{9B861F8A-ABF9-41EB-A3CD-6EAD89F73FEC}">
      <dgm:prSet/>
      <dgm:spPr/>
      <dgm:t>
        <a:bodyPr/>
        <a:lstStyle/>
        <a:p>
          <a:endParaRPr lang="en-US"/>
        </a:p>
      </dgm:t>
    </dgm:pt>
    <dgm:pt modelId="{86702377-EFD9-43D5-AAA6-E05DBD693E1F}" type="pres">
      <dgm:prSet presAssocID="{ADE49A11-8BCE-4DDC-97DB-3F446F4D3117}" presName="outerComposite" presStyleCnt="0">
        <dgm:presLayoutVars>
          <dgm:chMax val="5"/>
          <dgm:dir/>
          <dgm:resizeHandles val="exact"/>
        </dgm:presLayoutVars>
      </dgm:prSet>
      <dgm:spPr/>
      <dgm:t>
        <a:bodyPr/>
        <a:lstStyle/>
        <a:p>
          <a:endParaRPr lang="el-GR"/>
        </a:p>
      </dgm:t>
    </dgm:pt>
    <dgm:pt modelId="{0A33F4BD-97C6-40B8-9E02-07511DF41229}" type="pres">
      <dgm:prSet presAssocID="{ADE49A11-8BCE-4DDC-97DB-3F446F4D3117}" presName="dummyMaxCanvas" presStyleCnt="0">
        <dgm:presLayoutVars/>
      </dgm:prSet>
      <dgm:spPr/>
    </dgm:pt>
    <dgm:pt modelId="{45B8D9A5-D6F0-4806-AE27-DD5A2F794462}" type="pres">
      <dgm:prSet presAssocID="{ADE49A11-8BCE-4DDC-97DB-3F446F4D3117}" presName="ThreeNodes_1" presStyleLbl="node1" presStyleIdx="0" presStyleCnt="3" custScaleX="98046">
        <dgm:presLayoutVars>
          <dgm:bulletEnabled val="1"/>
        </dgm:presLayoutVars>
      </dgm:prSet>
      <dgm:spPr/>
      <dgm:t>
        <a:bodyPr/>
        <a:lstStyle/>
        <a:p>
          <a:endParaRPr lang="el-GR"/>
        </a:p>
      </dgm:t>
    </dgm:pt>
    <dgm:pt modelId="{84985B57-B447-44F7-ADA7-1CD41E5FE28A}" type="pres">
      <dgm:prSet presAssocID="{ADE49A11-8BCE-4DDC-97DB-3F446F4D3117}" presName="ThreeNodes_2" presStyleLbl="node1" presStyleIdx="1" presStyleCnt="3">
        <dgm:presLayoutVars>
          <dgm:bulletEnabled val="1"/>
        </dgm:presLayoutVars>
      </dgm:prSet>
      <dgm:spPr/>
      <dgm:t>
        <a:bodyPr/>
        <a:lstStyle/>
        <a:p>
          <a:endParaRPr lang="el-GR"/>
        </a:p>
      </dgm:t>
    </dgm:pt>
    <dgm:pt modelId="{1D568D40-4EEF-4851-8617-C7A10A3343F4}" type="pres">
      <dgm:prSet presAssocID="{ADE49A11-8BCE-4DDC-97DB-3F446F4D3117}" presName="ThreeNodes_3" presStyleLbl="node1" presStyleIdx="2" presStyleCnt="3">
        <dgm:presLayoutVars>
          <dgm:bulletEnabled val="1"/>
        </dgm:presLayoutVars>
      </dgm:prSet>
      <dgm:spPr/>
      <dgm:t>
        <a:bodyPr/>
        <a:lstStyle/>
        <a:p>
          <a:endParaRPr lang="el-GR"/>
        </a:p>
      </dgm:t>
    </dgm:pt>
    <dgm:pt modelId="{6ED3D763-D152-42E7-8EC0-5DBFC7384A50}" type="pres">
      <dgm:prSet presAssocID="{ADE49A11-8BCE-4DDC-97DB-3F446F4D3117}" presName="ThreeConn_1-2" presStyleLbl="fgAccFollowNode1" presStyleIdx="0" presStyleCnt="2">
        <dgm:presLayoutVars>
          <dgm:bulletEnabled val="1"/>
        </dgm:presLayoutVars>
      </dgm:prSet>
      <dgm:spPr/>
      <dgm:t>
        <a:bodyPr/>
        <a:lstStyle/>
        <a:p>
          <a:endParaRPr lang="el-GR"/>
        </a:p>
      </dgm:t>
    </dgm:pt>
    <dgm:pt modelId="{6F7655A6-C67C-4FF7-A1EA-9C2210682595}" type="pres">
      <dgm:prSet presAssocID="{ADE49A11-8BCE-4DDC-97DB-3F446F4D3117}" presName="ThreeConn_2-3" presStyleLbl="fgAccFollowNode1" presStyleIdx="1" presStyleCnt="2">
        <dgm:presLayoutVars>
          <dgm:bulletEnabled val="1"/>
        </dgm:presLayoutVars>
      </dgm:prSet>
      <dgm:spPr/>
      <dgm:t>
        <a:bodyPr/>
        <a:lstStyle/>
        <a:p>
          <a:endParaRPr lang="el-GR"/>
        </a:p>
      </dgm:t>
    </dgm:pt>
    <dgm:pt modelId="{79B64514-1842-41C4-B8B7-C11F2EBF7366}" type="pres">
      <dgm:prSet presAssocID="{ADE49A11-8BCE-4DDC-97DB-3F446F4D3117}" presName="ThreeNodes_1_text" presStyleLbl="node1" presStyleIdx="2" presStyleCnt="3">
        <dgm:presLayoutVars>
          <dgm:bulletEnabled val="1"/>
        </dgm:presLayoutVars>
      </dgm:prSet>
      <dgm:spPr/>
      <dgm:t>
        <a:bodyPr/>
        <a:lstStyle/>
        <a:p>
          <a:endParaRPr lang="el-GR"/>
        </a:p>
      </dgm:t>
    </dgm:pt>
    <dgm:pt modelId="{01D7BA28-674F-4CBA-AA32-F75B06961AF4}" type="pres">
      <dgm:prSet presAssocID="{ADE49A11-8BCE-4DDC-97DB-3F446F4D3117}" presName="ThreeNodes_2_text" presStyleLbl="node1" presStyleIdx="2" presStyleCnt="3">
        <dgm:presLayoutVars>
          <dgm:bulletEnabled val="1"/>
        </dgm:presLayoutVars>
      </dgm:prSet>
      <dgm:spPr/>
      <dgm:t>
        <a:bodyPr/>
        <a:lstStyle/>
        <a:p>
          <a:endParaRPr lang="el-GR"/>
        </a:p>
      </dgm:t>
    </dgm:pt>
    <dgm:pt modelId="{6B916F87-D4E5-4824-95D6-C1278694C9B5}" type="pres">
      <dgm:prSet presAssocID="{ADE49A11-8BCE-4DDC-97DB-3F446F4D3117}" presName="ThreeNodes_3_text" presStyleLbl="node1" presStyleIdx="2" presStyleCnt="3">
        <dgm:presLayoutVars>
          <dgm:bulletEnabled val="1"/>
        </dgm:presLayoutVars>
      </dgm:prSet>
      <dgm:spPr/>
      <dgm:t>
        <a:bodyPr/>
        <a:lstStyle/>
        <a:p>
          <a:endParaRPr lang="el-GR"/>
        </a:p>
      </dgm:t>
    </dgm:pt>
  </dgm:ptLst>
  <dgm:cxnLst>
    <dgm:cxn modelId="{87DC0E63-04DB-4CEC-AA11-396E7A483C56}" type="presOf" srcId="{885DA872-178A-4B64-8F9A-AD98733E2100}" destId="{6B916F87-D4E5-4824-95D6-C1278694C9B5}" srcOrd="1" destOrd="0" presId="urn:microsoft.com/office/officeart/2005/8/layout/vProcess5"/>
    <dgm:cxn modelId="{90C224C1-7D7C-494B-9E00-C127A3454178}" srcId="{ADE49A11-8BCE-4DDC-97DB-3F446F4D3117}" destId="{B962A273-3E2A-4F2A-B629-6321F83D2ECA}" srcOrd="0" destOrd="0" parTransId="{598F8A8A-2B76-4318-9429-8F06A211610E}" sibTransId="{FE3AEB9D-45F3-4CB4-A691-422E6DECA517}"/>
    <dgm:cxn modelId="{3B0794E5-38D0-48B1-A21D-715F6E03C8DA}" type="presOf" srcId="{40D2B9AD-83A1-4D23-8F43-35A7110EAF55}" destId="{6F7655A6-C67C-4FF7-A1EA-9C2210682595}" srcOrd="0" destOrd="0" presId="urn:microsoft.com/office/officeart/2005/8/layout/vProcess5"/>
    <dgm:cxn modelId="{E0A9EA87-F890-4219-B93C-766DBCFA2A8B}" type="presOf" srcId="{ADE49A11-8BCE-4DDC-97DB-3F446F4D3117}" destId="{86702377-EFD9-43D5-AAA6-E05DBD693E1F}" srcOrd="0" destOrd="0" presId="urn:microsoft.com/office/officeart/2005/8/layout/vProcess5"/>
    <dgm:cxn modelId="{75571758-1B9C-4478-ABAD-FCC1C07FE261}" type="presOf" srcId="{FE3AEB9D-45F3-4CB4-A691-422E6DECA517}" destId="{6ED3D763-D152-42E7-8EC0-5DBFC7384A50}" srcOrd="0" destOrd="0" presId="urn:microsoft.com/office/officeart/2005/8/layout/vProcess5"/>
    <dgm:cxn modelId="{8373DA8A-BC54-4D28-8EE8-55F61477D935}" type="presOf" srcId="{B962A273-3E2A-4F2A-B629-6321F83D2ECA}" destId="{45B8D9A5-D6F0-4806-AE27-DD5A2F794462}" srcOrd="0" destOrd="0" presId="urn:microsoft.com/office/officeart/2005/8/layout/vProcess5"/>
    <dgm:cxn modelId="{9B861F8A-ABF9-41EB-A3CD-6EAD89F73FEC}" srcId="{ADE49A11-8BCE-4DDC-97DB-3F446F4D3117}" destId="{885DA872-178A-4B64-8F9A-AD98733E2100}" srcOrd="2" destOrd="0" parTransId="{872C7F32-323C-4CB2-9A66-64A9AE39F035}" sibTransId="{CE90DED9-A2E3-4591-9611-C27120DE0A0B}"/>
    <dgm:cxn modelId="{5E641573-9FAC-4FF8-90E0-3FFA569666F4}" srcId="{ADE49A11-8BCE-4DDC-97DB-3F446F4D3117}" destId="{137F54F6-56C2-48A3-930E-3E9B710E0676}" srcOrd="1" destOrd="0" parTransId="{4476C762-CD1B-47A7-9ACA-AEE9A30B6607}" sibTransId="{40D2B9AD-83A1-4D23-8F43-35A7110EAF55}"/>
    <dgm:cxn modelId="{CEB1E04D-3AB2-4131-9724-72DB741530AA}" type="presOf" srcId="{137F54F6-56C2-48A3-930E-3E9B710E0676}" destId="{84985B57-B447-44F7-ADA7-1CD41E5FE28A}" srcOrd="0" destOrd="0" presId="urn:microsoft.com/office/officeart/2005/8/layout/vProcess5"/>
    <dgm:cxn modelId="{DAE36120-59C1-41E2-B938-105C131AD724}" type="presOf" srcId="{885DA872-178A-4B64-8F9A-AD98733E2100}" destId="{1D568D40-4EEF-4851-8617-C7A10A3343F4}" srcOrd="0" destOrd="0" presId="urn:microsoft.com/office/officeart/2005/8/layout/vProcess5"/>
    <dgm:cxn modelId="{F2C84642-8551-4DDF-8319-323E771D0B18}" type="presOf" srcId="{B962A273-3E2A-4F2A-B629-6321F83D2ECA}" destId="{79B64514-1842-41C4-B8B7-C11F2EBF7366}" srcOrd="1" destOrd="0" presId="urn:microsoft.com/office/officeart/2005/8/layout/vProcess5"/>
    <dgm:cxn modelId="{22E50284-5139-44BB-AB7A-DA6C28581E2E}" type="presOf" srcId="{137F54F6-56C2-48A3-930E-3E9B710E0676}" destId="{01D7BA28-674F-4CBA-AA32-F75B06961AF4}" srcOrd="1" destOrd="0" presId="urn:microsoft.com/office/officeart/2005/8/layout/vProcess5"/>
    <dgm:cxn modelId="{7BD4137E-6AD8-444B-BEFC-08B40916B04D}" type="presParOf" srcId="{86702377-EFD9-43D5-AAA6-E05DBD693E1F}" destId="{0A33F4BD-97C6-40B8-9E02-07511DF41229}" srcOrd="0" destOrd="0" presId="urn:microsoft.com/office/officeart/2005/8/layout/vProcess5"/>
    <dgm:cxn modelId="{78243C0A-9590-4E4C-A8B0-73DEC38BAE79}" type="presParOf" srcId="{86702377-EFD9-43D5-AAA6-E05DBD693E1F}" destId="{45B8D9A5-D6F0-4806-AE27-DD5A2F794462}" srcOrd="1" destOrd="0" presId="urn:microsoft.com/office/officeart/2005/8/layout/vProcess5"/>
    <dgm:cxn modelId="{9B0F143F-E542-47E3-B93E-B246266E5D14}" type="presParOf" srcId="{86702377-EFD9-43D5-AAA6-E05DBD693E1F}" destId="{84985B57-B447-44F7-ADA7-1CD41E5FE28A}" srcOrd="2" destOrd="0" presId="urn:microsoft.com/office/officeart/2005/8/layout/vProcess5"/>
    <dgm:cxn modelId="{A34268FF-07E6-44F6-9B30-A23C0B0C0A5E}" type="presParOf" srcId="{86702377-EFD9-43D5-AAA6-E05DBD693E1F}" destId="{1D568D40-4EEF-4851-8617-C7A10A3343F4}" srcOrd="3" destOrd="0" presId="urn:microsoft.com/office/officeart/2005/8/layout/vProcess5"/>
    <dgm:cxn modelId="{84D744E1-2D76-4EA6-AAE2-2092C80B937D}" type="presParOf" srcId="{86702377-EFD9-43D5-AAA6-E05DBD693E1F}" destId="{6ED3D763-D152-42E7-8EC0-5DBFC7384A50}" srcOrd="4" destOrd="0" presId="urn:microsoft.com/office/officeart/2005/8/layout/vProcess5"/>
    <dgm:cxn modelId="{1307157C-F66B-41AA-874E-111ABF77C066}" type="presParOf" srcId="{86702377-EFD9-43D5-AAA6-E05DBD693E1F}" destId="{6F7655A6-C67C-4FF7-A1EA-9C2210682595}" srcOrd="5" destOrd="0" presId="urn:microsoft.com/office/officeart/2005/8/layout/vProcess5"/>
    <dgm:cxn modelId="{CF726CCD-04CA-44F4-8FED-D5E533F65035}" type="presParOf" srcId="{86702377-EFD9-43D5-AAA6-E05DBD693E1F}" destId="{79B64514-1842-41C4-B8B7-C11F2EBF7366}" srcOrd="6" destOrd="0" presId="urn:microsoft.com/office/officeart/2005/8/layout/vProcess5"/>
    <dgm:cxn modelId="{B9443EC3-CAE1-44F7-908A-8651072210A2}" type="presParOf" srcId="{86702377-EFD9-43D5-AAA6-E05DBD693E1F}" destId="{01D7BA28-674F-4CBA-AA32-F75B06961AF4}" srcOrd="7" destOrd="0" presId="urn:microsoft.com/office/officeart/2005/8/layout/vProcess5"/>
    <dgm:cxn modelId="{FA12BB32-A9BD-40BA-82C8-2DCC7391CD43}" type="presParOf" srcId="{86702377-EFD9-43D5-AAA6-E05DBD693E1F}" destId="{6B916F87-D4E5-4824-95D6-C1278694C9B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00E41C7-24D5-447F-BAD9-DEE05903D6A8}" type="doc">
      <dgm:prSet loTypeId="urn:microsoft.com/office/officeart/2005/8/layout/vList2" loCatId="list" qsTypeId="urn:microsoft.com/office/officeart/2005/8/quickstyle/simple5" qsCatId="simple" csTypeId="urn:microsoft.com/office/officeart/2005/8/colors/colorful2" csCatId="colorful"/>
      <dgm:spPr/>
      <dgm:t>
        <a:bodyPr/>
        <a:lstStyle/>
        <a:p>
          <a:endParaRPr lang="en-US"/>
        </a:p>
      </dgm:t>
    </dgm:pt>
    <dgm:pt modelId="{FADA800A-DE18-4A31-9B41-2157F4913E8D}">
      <dgm:prSet/>
      <dgm:spPr/>
      <dgm:t>
        <a:bodyPr/>
        <a:lstStyle/>
        <a:p>
          <a:r>
            <a:rPr lang="el-GR" dirty="0"/>
            <a:t>Η </a:t>
          </a:r>
          <a:r>
            <a:rPr lang="el-GR" b="1" u="sng" dirty="0" err="1"/>
            <a:t>ταμοξιφαίνη</a:t>
          </a:r>
          <a:r>
            <a:rPr lang="el-GR" dirty="0"/>
            <a:t> και η </a:t>
          </a:r>
          <a:r>
            <a:rPr lang="el-GR" b="1" u="sng" dirty="0" err="1"/>
            <a:t>τορεμιφαίνη</a:t>
          </a:r>
          <a:r>
            <a:rPr lang="el-GR" dirty="0"/>
            <a:t> είναι συναγωνιστικοί ανταγωνιστές του υποδοχέα οιστρογόνου, που χρησιμοποιούνται στη θεραπεία του καρκίνου του μαστού.</a:t>
          </a:r>
          <a:endParaRPr lang="en-US" dirty="0"/>
        </a:p>
      </dgm:t>
    </dgm:pt>
    <dgm:pt modelId="{40D06AE2-3CD3-4902-AAC3-66546F20D837}" type="parTrans" cxnId="{E769B451-A7A9-4DCC-9D21-EFFA122AEF1D}">
      <dgm:prSet/>
      <dgm:spPr/>
      <dgm:t>
        <a:bodyPr/>
        <a:lstStyle/>
        <a:p>
          <a:endParaRPr lang="en-US"/>
        </a:p>
      </dgm:t>
    </dgm:pt>
    <dgm:pt modelId="{E62873B3-36E3-44A6-8BE7-996D6DB77661}" type="sibTrans" cxnId="{E769B451-A7A9-4DCC-9D21-EFFA122AEF1D}">
      <dgm:prSet/>
      <dgm:spPr/>
      <dgm:t>
        <a:bodyPr/>
        <a:lstStyle/>
        <a:p>
          <a:endParaRPr lang="en-US"/>
        </a:p>
      </dgm:t>
    </dgm:pt>
    <dgm:pt modelId="{B01AFB3A-E439-48E6-BD18-F383BF4C8D97}">
      <dgm:prSet/>
      <dgm:spPr/>
      <dgm:t>
        <a:bodyPr/>
        <a:lstStyle/>
        <a:p>
          <a:r>
            <a:rPr lang="el-GR" dirty="0"/>
            <a:t>Η </a:t>
          </a:r>
          <a:r>
            <a:rPr lang="el-GR" b="1" u="sng" dirty="0" err="1"/>
            <a:t>φουλβεστράνη</a:t>
          </a:r>
          <a:r>
            <a:rPr lang="el-GR" dirty="0"/>
            <a:t> επίσης λειτουργεί ως ανταγωνιστής του υποδοχέα οιστρογόνου, ωστόσο, σε αντίθεση με την </a:t>
          </a:r>
          <a:r>
            <a:rPr lang="el-GR" dirty="0" err="1"/>
            <a:t>ταμοξιφαίνη</a:t>
          </a:r>
          <a:r>
            <a:rPr lang="el-GR" dirty="0"/>
            <a:t>, ρυθμίζει αρνητικά τον υποδοχέα οιστρογόνου.</a:t>
          </a:r>
          <a:endParaRPr lang="en-US" dirty="0"/>
        </a:p>
      </dgm:t>
    </dgm:pt>
    <dgm:pt modelId="{E8412E83-9D97-417C-80C3-8CE480D87F5A}" type="parTrans" cxnId="{6C8BFCA9-9722-4894-A256-6F8CC5FF36DE}">
      <dgm:prSet/>
      <dgm:spPr/>
      <dgm:t>
        <a:bodyPr/>
        <a:lstStyle/>
        <a:p>
          <a:endParaRPr lang="en-US"/>
        </a:p>
      </dgm:t>
    </dgm:pt>
    <dgm:pt modelId="{5B84AAFE-51CE-4A0A-AEC2-CC0530F9D71B}" type="sibTrans" cxnId="{6C8BFCA9-9722-4894-A256-6F8CC5FF36DE}">
      <dgm:prSet/>
      <dgm:spPr/>
      <dgm:t>
        <a:bodyPr/>
        <a:lstStyle/>
        <a:p>
          <a:endParaRPr lang="en-US"/>
        </a:p>
      </dgm:t>
    </dgm:pt>
    <dgm:pt modelId="{78788DE9-089C-477D-A8D3-AEB2F0B88C53}">
      <dgm:prSet/>
      <dgm:spPr/>
      <dgm:t>
        <a:bodyPr/>
        <a:lstStyle/>
        <a:p>
          <a:r>
            <a:rPr lang="el-GR" dirty="0"/>
            <a:t>Η </a:t>
          </a:r>
          <a:r>
            <a:rPr lang="el-GR" b="1" u="sng" dirty="0" err="1"/>
            <a:t>δικαλουταμίδη</a:t>
          </a:r>
          <a:r>
            <a:rPr lang="el-GR" u="sng" dirty="0"/>
            <a:t> </a:t>
          </a:r>
          <a:r>
            <a:rPr lang="el-GR" dirty="0"/>
            <a:t>η </a:t>
          </a:r>
          <a:r>
            <a:rPr lang="el-GR" b="1" u="sng" dirty="0" err="1"/>
            <a:t>φλουταμίδη</a:t>
          </a:r>
          <a:r>
            <a:rPr lang="el-GR" dirty="0"/>
            <a:t> και η </a:t>
          </a:r>
          <a:r>
            <a:rPr lang="el-GR" b="1" u="sng" dirty="0" err="1"/>
            <a:t>νιτουλαμίδη</a:t>
          </a:r>
          <a:r>
            <a:rPr lang="el-GR" b="1" dirty="0"/>
            <a:t> </a:t>
          </a:r>
          <a:r>
            <a:rPr lang="el-GR" dirty="0"/>
            <a:t>είναι συναγωνιστικοί ανταγωνιστές της τεστοστερόνης και  χρησιμοποιούνται στη θεραπεία του καρκίνου του προστάτη. </a:t>
          </a:r>
          <a:endParaRPr lang="en-US" dirty="0"/>
        </a:p>
      </dgm:t>
    </dgm:pt>
    <dgm:pt modelId="{45BEFC3E-D891-463F-BFCC-7103E6D79DD4}" type="parTrans" cxnId="{900227C7-A55E-4F19-858D-288D5041A95E}">
      <dgm:prSet/>
      <dgm:spPr/>
      <dgm:t>
        <a:bodyPr/>
        <a:lstStyle/>
        <a:p>
          <a:endParaRPr lang="en-US"/>
        </a:p>
      </dgm:t>
    </dgm:pt>
    <dgm:pt modelId="{2BE2EB7C-8B7B-4D18-9E77-DF5E08938280}" type="sibTrans" cxnId="{900227C7-A55E-4F19-858D-288D5041A95E}">
      <dgm:prSet/>
      <dgm:spPr/>
      <dgm:t>
        <a:bodyPr/>
        <a:lstStyle/>
        <a:p>
          <a:endParaRPr lang="en-US"/>
        </a:p>
      </dgm:t>
    </dgm:pt>
    <dgm:pt modelId="{C547592B-BF04-4311-9CBD-F15606B61443}">
      <dgm:prSet/>
      <dgm:spPr/>
      <dgm:t>
        <a:bodyPr/>
        <a:lstStyle/>
        <a:p>
          <a:r>
            <a:rPr lang="el-GR" u="sng" dirty="0"/>
            <a:t>Τα ανάλογα αλλά και οι ανταγωνιστές της </a:t>
          </a:r>
          <a:r>
            <a:rPr lang="el-GR" u="sng" dirty="0" err="1"/>
            <a:t>GnRH</a:t>
          </a:r>
          <a:r>
            <a:rPr lang="el-GR" u="sng" dirty="0"/>
            <a:t> </a:t>
          </a:r>
          <a:r>
            <a:rPr lang="el-GR" dirty="0"/>
            <a:t>(της </a:t>
          </a:r>
          <a:r>
            <a:rPr lang="el-GR" dirty="0" err="1"/>
            <a:t>εκλυτικής</a:t>
          </a:r>
          <a:r>
            <a:rPr lang="el-GR" dirty="0"/>
            <a:t> ορμόνης των </a:t>
          </a:r>
          <a:r>
            <a:rPr lang="el-GR" dirty="0" err="1"/>
            <a:t>γοναδοτροπινών</a:t>
          </a:r>
          <a:r>
            <a:rPr lang="el-GR" dirty="0"/>
            <a:t>) μειώνουν τα επίπεδα ορού του οιστρογόνου και της τεστοστερόνης και χρησιμοποιούνται στη θεραπεία του </a:t>
          </a:r>
          <a:r>
            <a:rPr lang="el-GR" dirty="0" err="1"/>
            <a:t>ανδρογονο</a:t>
          </a:r>
          <a:r>
            <a:rPr lang="el-GR" dirty="0"/>
            <a:t>-εξαρτώμενου καρκίνου του προστάτη.	</a:t>
          </a:r>
          <a:endParaRPr lang="en-US" dirty="0"/>
        </a:p>
      </dgm:t>
    </dgm:pt>
    <dgm:pt modelId="{F64D4CDD-324D-4D3B-9074-9001FB40A388}" type="parTrans" cxnId="{102EECDA-A528-41A4-8E33-489A36143368}">
      <dgm:prSet/>
      <dgm:spPr/>
      <dgm:t>
        <a:bodyPr/>
        <a:lstStyle/>
        <a:p>
          <a:endParaRPr lang="en-US"/>
        </a:p>
      </dgm:t>
    </dgm:pt>
    <dgm:pt modelId="{13B9502D-EF5C-49DB-A76B-67E03D937880}" type="sibTrans" cxnId="{102EECDA-A528-41A4-8E33-489A36143368}">
      <dgm:prSet/>
      <dgm:spPr/>
      <dgm:t>
        <a:bodyPr/>
        <a:lstStyle/>
        <a:p>
          <a:endParaRPr lang="en-US"/>
        </a:p>
      </dgm:t>
    </dgm:pt>
    <dgm:pt modelId="{A0B13655-621A-484C-97DD-DEDFF833A482}" type="pres">
      <dgm:prSet presAssocID="{200E41C7-24D5-447F-BAD9-DEE05903D6A8}" presName="linear" presStyleCnt="0">
        <dgm:presLayoutVars>
          <dgm:animLvl val="lvl"/>
          <dgm:resizeHandles val="exact"/>
        </dgm:presLayoutVars>
      </dgm:prSet>
      <dgm:spPr/>
      <dgm:t>
        <a:bodyPr/>
        <a:lstStyle/>
        <a:p>
          <a:endParaRPr lang="el-GR"/>
        </a:p>
      </dgm:t>
    </dgm:pt>
    <dgm:pt modelId="{7170DAD9-3196-4010-9662-221566AE7CE8}" type="pres">
      <dgm:prSet presAssocID="{FADA800A-DE18-4A31-9B41-2157F4913E8D}" presName="parentText" presStyleLbl="node1" presStyleIdx="0" presStyleCnt="4">
        <dgm:presLayoutVars>
          <dgm:chMax val="0"/>
          <dgm:bulletEnabled val="1"/>
        </dgm:presLayoutVars>
      </dgm:prSet>
      <dgm:spPr/>
      <dgm:t>
        <a:bodyPr/>
        <a:lstStyle/>
        <a:p>
          <a:endParaRPr lang="el-GR"/>
        </a:p>
      </dgm:t>
    </dgm:pt>
    <dgm:pt modelId="{687C5816-C08C-4971-A900-FF8F2E882C54}" type="pres">
      <dgm:prSet presAssocID="{E62873B3-36E3-44A6-8BE7-996D6DB77661}" presName="spacer" presStyleCnt="0"/>
      <dgm:spPr/>
    </dgm:pt>
    <dgm:pt modelId="{A46FF39F-DD91-4054-98D1-EC5F888B2EE9}" type="pres">
      <dgm:prSet presAssocID="{B01AFB3A-E439-48E6-BD18-F383BF4C8D97}" presName="parentText" presStyleLbl="node1" presStyleIdx="1" presStyleCnt="4">
        <dgm:presLayoutVars>
          <dgm:chMax val="0"/>
          <dgm:bulletEnabled val="1"/>
        </dgm:presLayoutVars>
      </dgm:prSet>
      <dgm:spPr/>
      <dgm:t>
        <a:bodyPr/>
        <a:lstStyle/>
        <a:p>
          <a:endParaRPr lang="el-GR"/>
        </a:p>
      </dgm:t>
    </dgm:pt>
    <dgm:pt modelId="{34C2E96B-627D-4E49-9F06-870C669BF22A}" type="pres">
      <dgm:prSet presAssocID="{5B84AAFE-51CE-4A0A-AEC2-CC0530F9D71B}" presName="spacer" presStyleCnt="0"/>
      <dgm:spPr/>
    </dgm:pt>
    <dgm:pt modelId="{35785237-7FDD-4113-84FF-A18C1D9E8728}" type="pres">
      <dgm:prSet presAssocID="{78788DE9-089C-477D-A8D3-AEB2F0B88C53}" presName="parentText" presStyleLbl="node1" presStyleIdx="2" presStyleCnt="4">
        <dgm:presLayoutVars>
          <dgm:chMax val="0"/>
          <dgm:bulletEnabled val="1"/>
        </dgm:presLayoutVars>
      </dgm:prSet>
      <dgm:spPr/>
      <dgm:t>
        <a:bodyPr/>
        <a:lstStyle/>
        <a:p>
          <a:endParaRPr lang="el-GR"/>
        </a:p>
      </dgm:t>
    </dgm:pt>
    <dgm:pt modelId="{483FE3A4-5BE5-4EC0-A9ED-2C3B4965CF50}" type="pres">
      <dgm:prSet presAssocID="{2BE2EB7C-8B7B-4D18-9E77-DF5E08938280}" presName="spacer" presStyleCnt="0"/>
      <dgm:spPr/>
    </dgm:pt>
    <dgm:pt modelId="{3EBB727C-29D1-4EE3-B988-8E5BDAA23055}" type="pres">
      <dgm:prSet presAssocID="{C547592B-BF04-4311-9CBD-F15606B61443}" presName="parentText" presStyleLbl="node1" presStyleIdx="3" presStyleCnt="4">
        <dgm:presLayoutVars>
          <dgm:chMax val="0"/>
          <dgm:bulletEnabled val="1"/>
        </dgm:presLayoutVars>
      </dgm:prSet>
      <dgm:spPr/>
      <dgm:t>
        <a:bodyPr/>
        <a:lstStyle/>
        <a:p>
          <a:endParaRPr lang="el-GR"/>
        </a:p>
      </dgm:t>
    </dgm:pt>
  </dgm:ptLst>
  <dgm:cxnLst>
    <dgm:cxn modelId="{23AE24D0-F79E-42AC-9DA6-8A6907C01A94}" type="presOf" srcId="{B01AFB3A-E439-48E6-BD18-F383BF4C8D97}" destId="{A46FF39F-DD91-4054-98D1-EC5F888B2EE9}" srcOrd="0" destOrd="0" presId="urn:microsoft.com/office/officeart/2005/8/layout/vList2"/>
    <dgm:cxn modelId="{900227C7-A55E-4F19-858D-288D5041A95E}" srcId="{200E41C7-24D5-447F-BAD9-DEE05903D6A8}" destId="{78788DE9-089C-477D-A8D3-AEB2F0B88C53}" srcOrd="2" destOrd="0" parTransId="{45BEFC3E-D891-463F-BFCC-7103E6D79DD4}" sibTransId="{2BE2EB7C-8B7B-4D18-9E77-DF5E08938280}"/>
    <dgm:cxn modelId="{2F4A63CF-B493-4E7D-80A7-ADCDB41B7A65}" type="presOf" srcId="{C547592B-BF04-4311-9CBD-F15606B61443}" destId="{3EBB727C-29D1-4EE3-B988-8E5BDAA23055}" srcOrd="0" destOrd="0" presId="urn:microsoft.com/office/officeart/2005/8/layout/vList2"/>
    <dgm:cxn modelId="{B8A6C12E-D91D-4AD9-A445-A68069347230}" type="presOf" srcId="{200E41C7-24D5-447F-BAD9-DEE05903D6A8}" destId="{A0B13655-621A-484C-97DD-DEDFF833A482}" srcOrd="0" destOrd="0" presId="urn:microsoft.com/office/officeart/2005/8/layout/vList2"/>
    <dgm:cxn modelId="{8FEB4BCE-DC23-4C1F-9010-A3522B8F7C10}" type="presOf" srcId="{78788DE9-089C-477D-A8D3-AEB2F0B88C53}" destId="{35785237-7FDD-4113-84FF-A18C1D9E8728}" srcOrd="0" destOrd="0" presId="urn:microsoft.com/office/officeart/2005/8/layout/vList2"/>
    <dgm:cxn modelId="{102EECDA-A528-41A4-8E33-489A36143368}" srcId="{200E41C7-24D5-447F-BAD9-DEE05903D6A8}" destId="{C547592B-BF04-4311-9CBD-F15606B61443}" srcOrd="3" destOrd="0" parTransId="{F64D4CDD-324D-4D3B-9074-9001FB40A388}" sibTransId="{13B9502D-EF5C-49DB-A76B-67E03D937880}"/>
    <dgm:cxn modelId="{E769B451-A7A9-4DCC-9D21-EFFA122AEF1D}" srcId="{200E41C7-24D5-447F-BAD9-DEE05903D6A8}" destId="{FADA800A-DE18-4A31-9B41-2157F4913E8D}" srcOrd="0" destOrd="0" parTransId="{40D06AE2-3CD3-4902-AAC3-66546F20D837}" sibTransId="{E62873B3-36E3-44A6-8BE7-996D6DB77661}"/>
    <dgm:cxn modelId="{6C8BFCA9-9722-4894-A256-6F8CC5FF36DE}" srcId="{200E41C7-24D5-447F-BAD9-DEE05903D6A8}" destId="{B01AFB3A-E439-48E6-BD18-F383BF4C8D97}" srcOrd="1" destOrd="0" parTransId="{E8412E83-9D97-417C-80C3-8CE480D87F5A}" sibTransId="{5B84AAFE-51CE-4A0A-AEC2-CC0530F9D71B}"/>
    <dgm:cxn modelId="{1D6033E2-CC36-4289-8B15-8C091620F8EA}" type="presOf" srcId="{FADA800A-DE18-4A31-9B41-2157F4913E8D}" destId="{7170DAD9-3196-4010-9662-221566AE7CE8}" srcOrd="0" destOrd="0" presId="urn:microsoft.com/office/officeart/2005/8/layout/vList2"/>
    <dgm:cxn modelId="{102413A6-B9CD-468A-9D4F-E64FC8B0D81B}" type="presParOf" srcId="{A0B13655-621A-484C-97DD-DEDFF833A482}" destId="{7170DAD9-3196-4010-9662-221566AE7CE8}" srcOrd="0" destOrd="0" presId="urn:microsoft.com/office/officeart/2005/8/layout/vList2"/>
    <dgm:cxn modelId="{A764E865-3E63-4594-BDDF-1ABF83B77EB0}" type="presParOf" srcId="{A0B13655-621A-484C-97DD-DEDFF833A482}" destId="{687C5816-C08C-4971-A900-FF8F2E882C54}" srcOrd="1" destOrd="0" presId="urn:microsoft.com/office/officeart/2005/8/layout/vList2"/>
    <dgm:cxn modelId="{E4EC1329-4F99-4154-84EC-910FB7A1C0C4}" type="presParOf" srcId="{A0B13655-621A-484C-97DD-DEDFF833A482}" destId="{A46FF39F-DD91-4054-98D1-EC5F888B2EE9}" srcOrd="2" destOrd="0" presId="urn:microsoft.com/office/officeart/2005/8/layout/vList2"/>
    <dgm:cxn modelId="{65815A78-8169-40EB-94AE-DD255749BC7E}" type="presParOf" srcId="{A0B13655-621A-484C-97DD-DEDFF833A482}" destId="{34C2E96B-627D-4E49-9F06-870C669BF22A}" srcOrd="3" destOrd="0" presId="urn:microsoft.com/office/officeart/2005/8/layout/vList2"/>
    <dgm:cxn modelId="{B66FFA0E-6E12-4BFA-94CA-D7DDB4AB9922}" type="presParOf" srcId="{A0B13655-621A-484C-97DD-DEDFF833A482}" destId="{35785237-7FDD-4113-84FF-A18C1D9E8728}" srcOrd="4" destOrd="0" presId="urn:microsoft.com/office/officeart/2005/8/layout/vList2"/>
    <dgm:cxn modelId="{3A19C020-FA50-401F-A4E0-9FD3E510BB6C}" type="presParOf" srcId="{A0B13655-621A-484C-97DD-DEDFF833A482}" destId="{483FE3A4-5BE5-4EC0-A9ED-2C3B4965CF50}" srcOrd="5" destOrd="0" presId="urn:microsoft.com/office/officeart/2005/8/layout/vList2"/>
    <dgm:cxn modelId="{5D086051-FC4C-445D-B694-3494D4610A33}" type="presParOf" srcId="{A0B13655-621A-484C-97DD-DEDFF833A482}" destId="{3EBB727C-29D1-4EE3-B988-8E5BDAA2305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211657-84B6-403F-93FC-C09D4DEC2428}"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04539435-9AAE-48BE-94B8-8A443161B3DC}">
      <dgm:prSet custT="1"/>
      <dgm:spPr/>
      <dgm:t>
        <a:bodyPr/>
        <a:lstStyle/>
        <a:p>
          <a:r>
            <a:rPr lang="el-GR" sz="2400" b="1" dirty="0"/>
            <a:t>Αναστολείς μεταγωγής σημάτων. </a:t>
          </a:r>
        </a:p>
      </dgm:t>
    </dgm:pt>
    <dgm:pt modelId="{839B11D7-5E9D-46B3-89D3-CC417D63D877}" type="parTrans" cxnId="{8F2FB524-B986-45C0-8C95-05B8448CAEE9}">
      <dgm:prSet/>
      <dgm:spPr/>
      <dgm:t>
        <a:bodyPr/>
        <a:lstStyle/>
        <a:p>
          <a:endParaRPr lang="en-US"/>
        </a:p>
      </dgm:t>
    </dgm:pt>
    <dgm:pt modelId="{329A57C1-1E85-48F1-A7A3-E43C89F9A8F7}" type="sibTrans" cxnId="{8F2FB524-B986-45C0-8C95-05B8448CAEE9}">
      <dgm:prSet/>
      <dgm:spPr/>
      <dgm:t>
        <a:bodyPr/>
        <a:lstStyle/>
        <a:p>
          <a:endParaRPr lang="en-US"/>
        </a:p>
      </dgm:t>
    </dgm:pt>
    <dgm:pt modelId="{74F1B55B-96FF-4528-8456-38BCBAA1A222}">
      <dgm:prSet custT="1"/>
      <dgm:spPr/>
      <dgm:t>
        <a:bodyPr/>
        <a:lstStyle/>
        <a:p>
          <a:r>
            <a:rPr lang="el-GR" sz="1600" b="1" dirty="0"/>
            <a:t>Αυτά τα φάρμακα στοχεύουν τους κυτταρικούς μηχανισμούς μεταγωγής σημάτων και όχι στον πολλαπλασιασμό του DNA ή της κυτταρικής διαίρεσης. </a:t>
          </a:r>
          <a:endParaRPr lang="en-US" sz="1600" b="1" dirty="0"/>
        </a:p>
      </dgm:t>
    </dgm:pt>
    <dgm:pt modelId="{06B9FABD-1E9C-4AE7-AD70-BFEC4B387443}" type="parTrans" cxnId="{FAEA7932-0305-47B4-9BFE-79248ADEC508}">
      <dgm:prSet/>
      <dgm:spPr/>
      <dgm:t>
        <a:bodyPr/>
        <a:lstStyle/>
        <a:p>
          <a:endParaRPr lang="en-US"/>
        </a:p>
      </dgm:t>
    </dgm:pt>
    <dgm:pt modelId="{98434BE6-AE50-450A-829C-D264F2D76D58}" type="sibTrans" cxnId="{FAEA7932-0305-47B4-9BFE-79248ADEC508}">
      <dgm:prSet/>
      <dgm:spPr/>
      <dgm:t>
        <a:bodyPr/>
        <a:lstStyle/>
        <a:p>
          <a:endParaRPr lang="en-US"/>
        </a:p>
      </dgm:t>
    </dgm:pt>
    <dgm:pt modelId="{DB30D3C5-812B-4199-B98A-9E4C074136F4}">
      <dgm:prSet custT="1"/>
      <dgm:spPr/>
      <dgm:t>
        <a:bodyPr/>
        <a:lstStyle/>
        <a:p>
          <a:r>
            <a:rPr lang="el-GR" sz="1600" b="1" dirty="0"/>
            <a:t>Είναι κυρίως </a:t>
          </a:r>
          <a:r>
            <a:rPr lang="el-GR" sz="1600" b="1" u="sng" dirty="0"/>
            <a:t>αναστολείς της πρωτεϊνικής </a:t>
          </a:r>
          <a:r>
            <a:rPr lang="el-GR" sz="1600" b="1" u="sng" dirty="0" err="1"/>
            <a:t>κινάσης</a:t>
          </a:r>
          <a:r>
            <a:rPr lang="el-GR" sz="1600" b="1" u="sng" dirty="0"/>
            <a:t> της </a:t>
          </a:r>
          <a:r>
            <a:rPr lang="el-GR" sz="1600" b="1" u="sng" dirty="0" err="1"/>
            <a:t>τυροσίνης</a:t>
          </a:r>
          <a:r>
            <a:rPr lang="el-GR" sz="1600" b="1" u="sng" dirty="0"/>
            <a:t>. </a:t>
          </a:r>
          <a:r>
            <a:rPr lang="el-GR" sz="1600" b="1" dirty="0"/>
            <a:t>Δεδομένου ότι μεσολαβούν στην κυτταρική ανάπτυξη, στη διαφοροποίηση και στο θάνατο, η δράση των πρωτεϊνικών </a:t>
          </a:r>
          <a:r>
            <a:rPr lang="el-GR" sz="1600" b="1" dirty="0" err="1"/>
            <a:t>κινασών</a:t>
          </a:r>
          <a:r>
            <a:rPr lang="el-GR" sz="1600" b="1" dirty="0"/>
            <a:t> της </a:t>
          </a:r>
          <a:r>
            <a:rPr lang="el-GR" sz="1600" b="1" dirty="0" err="1"/>
            <a:t>τυροσίνης</a:t>
          </a:r>
          <a:r>
            <a:rPr lang="el-GR" sz="1600" b="1" dirty="0"/>
            <a:t> είναι πολύ στενά ρυθμιζόμενη. </a:t>
          </a:r>
          <a:endParaRPr lang="en-US" sz="1600" b="1" dirty="0"/>
        </a:p>
      </dgm:t>
    </dgm:pt>
    <dgm:pt modelId="{85DCE499-40FB-47C3-810C-DDA068044C6D}" type="parTrans" cxnId="{621C0D9A-7C32-4EF1-B1E2-A54E41313478}">
      <dgm:prSet/>
      <dgm:spPr/>
      <dgm:t>
        <a:bodyPr/>
        <a:lstStyle/>
        <a:p>
          <a:endParaRPr lang="en-US"/>
        </a:p>
      </dgm:t>
    </dgm:pt>
    <dgm:pt modelId="{18C6E91F-0259-4F4F-9F46-1FF2E5D31C00}" type="sibTrans" cxnId="{621C0D9A-7C32-4EF1-B1E2-A54E41313478}">
      <dgm:prSet/>
      <dgm:spPr/>
      <dgm:t>
        <a:bodyPr/>
        <a:lstStyle/>
        <a:p>
          <a:endParaRPr lang="en-US"/>
        </a:p>
      </dgm:t>
    </dgm:pt>
    <dgm:pt modelId="{5B5044E0-F67A-4259-B308-0159ACAA4A92}">
      <dgm:prSet custT="1"/>
      <dgm:spPr/>
      <dgm:t>
        <a:bodyPr/>
        <a:lstStyle/>
        <a:p>
          <a:r>
            <a:rPr lang="el-GR" sz="1400" b="1" dirty="0"/>
            <a:t>Η </a:t>
          </a:r>
          <a:r>
            <a:rPr lang="el-GR" sz="1400" b="1" u="sng" dirty="0" err="1"/>
            <a:t>γεφιτινίμπη</a:t>
          </a:r>
          <a:r>
            <a:rPr lang="el-GR" sz="1400" b="1" u="sng" dirty="0"/>
            <a:t> (</a:t>
          </a:r>
          <a:r>
            <a:rPr lang="el-GR" sz="1400" b="1" u="sng" dirty="0" err="1"/>
            <a:t>gefitinib</a:t>
          </a:r>
          <a:r>
            <a:rPr lang="el-GR" sz="1400" b="1" u="sng" dirty="0"/>
            <a:t>) και η </a:t>
          </a:r>
          <a:r>
            <a:rPr lang="el-GR" sz="1400" b="1" u="sng" dirty="0" err="1"/>
            <a:t>ερλοτινίμπη</a:t>
          </a:r>
          <a:r>
            <a:rPr lang="el-GR" sz="1400" b="1" u="sng" dirty="0"/>
            <a:t> (</a:t>
          </a:r>
          <a:r>
            <a:rPr lang="el-GR" sz="1400" b="1" u="sng" dirty="0" err="1"/>
            <a:t>erlotinib</a:t>
          </a:r>
          <a:r>
            <a:rPr lang="el-GR" sz="1400" b="1" u="sng" dirty="0"/>
            <a:t>) </a:t>
          </a:r>
          <a:r>
            <a:rPr lang="el-GR" sz="1400" b="1" dirty="0"/>
            <a:t>είναι αναστολείς της πρωτεϊνικής </a:t>
          </a:r>
          <a:r>
            <a:rPr lang="el-GR" sz="1400" b="1" dirty="0" err="1"/>
            <a:t>κινάσης</a:t>
          </a:r>
          <a:r>
            <a:rPr lang="el-GR" sz="1400" b="1" dirty="0"/>
            <a:t> της </a:t>
          </a:r>
          <a:r>
            <a:rPr lang="el-GR" sz="1400" b="1" dirty="0" err="1"/>
            <a:t>τυροσίνης</a:t>
          </a:r>
          <a:r>
            <a:rPr lang="el-GR" sz="1400" b="1" dirty="0"/>
            <a:t> που συνδέονται με τον υποδοχέα του επιδερμικού αυξητικού παράγοντα. Αποτελούν εκλεκτικούς αναστολείς  αποτελεσματικούς στη θεραπεία για ασθενείς με όγκους, με ενεργοποιημένες μεταλλάξεις στην περιοχή της </a:t>
          </a:r>
          <a:r>
            <a:rPr lang="el-GR" sz="1400" b="1" dirty="0" err="1"/>
            <a:t>κινάσης</a:t>
          </a:r>
          <a:r>
            <a:rPr lang="el-GR" sz="1400" b="1" dirty="0"/>
            <a:t> </a:t>
          </a:r>
          <a:r>
            <a:rPr lang="el-GR" sz="1400" b="1" dirty="0" err="1"/>
            <a:t>τυροσίνης</a:t>
          </a:r>
          <a:r>
            <a:rPr lang="el-GR" sz="1400" b="1" dirty="0"/>
            <a:t> του EGFR, ανεξαρτήτως της γραμμής θεραπείας</a:t>
          </a:r>
          <a:endParaRPr lang="en-US" sz="1400" b="1" dirty="0"/>
        </a:p>
      </dgm:t>
    </dgm:pt>
    <dgm:pt modelId="{3C50C1B3-2FFB-4C1A-A982-458B6777A1AA}" type="parTrans" cxnId="{0DF4D5E1-6CAF-444F-9F3F-9CDEA427D1A3}">
      <dgm:prSet/>
      <dgm:spPr/>
      <dgm:t>
        <a:bodyPr/>
        <a:lstStyle/>
        <a:p>
          <a:endParaRPr lang="en-US"/>
        </a:p>
      </dgm:t>
    </dgm:pt>
    <dgm:pt modelId="{D3CB46C4-AEE4-4CA5-860F-117EE7257DCA}" type="sibTrans" cxnId="{0DF4D5E1-6CAF-444F-9F3F-9CDEA427D1A3}">
      <dgm:prSet/>
      <dgm:spPr/>
      <dgm:t>
        <a:bodyPr/>
        <a:lstStyle/>
        <a:p>
          <a:endParaRPr lang="en-US"/>
        </a:p>
      </dgm:t>
    </dgm:pt>
    <dgm:pt modelId="{678EED5B-15E2-4A57-9D0D-449BC44875C3}">
      <dgm:prSet custT="1"/>
      <dgm:spPr/>
      <dgm:t>
        <a:bodyPr/>
        <a:lstStyle/>
        <a:p>
          <a:r>
            <a:rPr lang="el-GR" sz="1600" b="1" dirty="0"/>
            <a:t>Η </a:t>
          </a:r>
          <a:r>
            <a:rPr lang="el-GR" sz="1600" b="1" u="sng" dirty="0" err="1"/>
            <a:t>ιματινίμπη</a:t>
          </a:r>
          <a:r>
            <a:rPr lang="el-GR" sz="1600" b="1" u="sng" dirty="0"/>
            <a:t> (</a:t>
          </a:r>
          <a:r>
            <a:rPr lang="el-GR" sz="1600" b="1" u="sng" dirty="0" err="1"/>
            <a:t>imatinib</a:t>
          </a:r>
          <a:r>
            <a:rPr lang="el-GR" sz="1600" b="1" u="sng" dirty="0"/>
            <a:t>) </a:t>
          </a:r>
          <a:r>
            <a:rPr lang="el-GR" sz="1600" b="1" dirty="0"/>
            <a:t>αναστέλλει την </a:t>
          </a:r>
          <a:r>
            <a:rPr lang="el-GR" sz="1600" b="1" dirty="0" smtClean="0"/>
            <a:t>BCR-Ab</a:t>
          </a:r>
          <a:r>
            <a:rPr lang="en-US" sz="1600" b="1" dirty="0" smtClean="0"/>
            <a:t>l</a:t>
          </a:r>
          <a:r>
            <a:rPr lang="el-GR" sz="1600" b="1" dirty="0" smtClean="0"/>
            <a:t> </a:t>
          </a:r>
          <a:r>
            <a:rPr lang="el-GR" sz="1600" b="1" dirty="0" err="1"/>
            <a:t>κινάση</a:t>
          </a:r>
          <a:r>
            <a:rPr lang="el-GR" sz="1600" b="1" dirty="0"/>
            <a:t> της </a:t>
          </a:r>
          <a:r>
            <a:rPr lang="el-GR" sz="1600" b="1" dirty="0" err="1"/>
            <a:t>τυροσίνης</a:t>
          </a:r>
          <a:r>
            <a:rPr lang="el-GR" sz="1600" b="1" dirty="0"/>
            <a:t> που απαντώνται στη χρόνια </a:t>
          </a:r>
          <a:r>
            <a:rPr lang="el-GR" sz="1600" b="1" dirty="0" err="1"/>
            <a:t>μυελογενή</a:t>
          </a:r>
          <a:r>
            <a:rPr lang="el-GR" sz="1600" b="1" dirty="0"/>
            <a:t> λευχαιμία (CML). Η </a:t>
          </a:r>
          <a:r>
            <a:rPr lang="en-US" sz="1600" b="1" dirty="0" smtClean="0"/>
            <a:t>BCR-</a:t>
          </a:r>
          <a:r>
            <a:rPr lang="en-US" sz="1600" b="1" dirty="0" err="1" smtClean="0"/>
            <a:t>Abl</a:t>
          </a:r>
          <a:r>
            <a:rPr lang="en-US" sz="1600" b="1" dirty="0" smtClean="0"/>
            <a:t> </a:t>
          </a:r>
          <a:r>
            <a:rPr lang="el-GR" sz="1600" b="1" dirty="0"/>
            <a:t>υπάρχει μόνο στα καρκινικά κύτταρα και έτσι με την αναστολή της μόνο αυτά επιλέγονται</a:t>
          </a:r>
          <a:r>
            <a:rPr lang="en-US" sz="1600" b="1" dirty="0"/>
            <a:t>.</a:t>
          </a:r>
        </a:p>
      </dgm:t>
    </dgm:pt>
    <dgm:pt modelId="{D82285B0-B6B3-4221-9A53-ECA3AE596F3D}" type="parTrans" cxnId="{E092C1B4-7DF3-42B1-A05C-6D2B2595E8F1}">
      <dgm:prSet/>
      <dgm:spPr/>
      <dgm:t>
        <a:bodyPr/>
        <a:lstStyle/>
        <a:p>
          <a:endParaRPr lang="en-US"/>
        </a:p>
      </dgm:t>
    </dgm:pt>
    <dgm:pt modelId="{558A1DCB-20F4-4A47-B052-EFCC327EB2AD}" type="sibTrans" cxnId="{E092C1B4-7DF3-42B1-A05C-6D2B2595E8F1}">
      <dgm:prSet/>
      <dgm:spPr/>
      <dgm:t>
        <a:bodyPr/>
        <a:lstStyle/>
        <a:p>
          <a:endParaRPr lang="en-US"/>
        </a:p>
      </dgm:t>
    </dgm:pt>
    <dgm:pt modelId="{527B598B-5E63-426E-8C36-88580DA12D9B}" type="pres">
      <dgm:prSet presAssocID="{8E211657-84B6-403F-93FC-C09D4DEC2428}" presName="linear" presStyleCnt="0">
        <dgm:presLayoutVars>
          <dgm:animLvl val="lvl"/>
          <dgm:resizeHandles val="exact"/>
        </dgm:presLayoutVars>
      </dgm:prSet>
      <dgm:spPr/>
      <dgm:t>
        <a:bodyPr/>
        <a:lstStyle/>
        <a:p>
          <a:endParaRPr lang="el-GR"/>
        </a:p>
      </dgm:t>
    </dgm:pt>
    <dgm:pt modelId="{739AA177-AEAD-4EB4-8BFB-BC0310F742DE}" type="pres">
      <dgm:prSet presAssocID="{04539435-9AAE-48BE-94B8-8A443161B3DC}" presName="parentText" presStyleLbl="node1" presStyleIdx="0" presStyleCnt="5" custLinFactNeighborY="-12477">
        <dgm:presLayoutVars>
          <dgm:chMax val="0"/>
          <dgm:bulletEnabled val="1"/>
        </dgm:presLayoutVars>
      </dgm:prSet>
      <dgm:spPr/>
      <dgm:t>
        <a:bodyPr/>
        <a:lstStyle/>
        <a:p>
          <a:endParaRPr lang="el-GR"/>
        </a:p>
      </dgm:t>
    </dgm:pt>
    <dgm:pt modelId="{6A9DCD5C-5016-4980-8B3D-790F253956A3}" type="pres">
      <dgm:prSet presAssocID="{329A57C1-1E85-48F1-A7A3-E43C89F9A8F7}" presName="spacer" presStyleCnt="0"/>
      <dgm:spPr/>
    </dgm:pt>
    <dgm:pt modelId="{D6F2B49B-A53D-4C35-AF10-6B2B85A11B46}" type="pres">
      <dgm:prSet presAssocID="{74F1B55B-96FF-4528-8456-38BCBAA1A222}" presName="parentText" presStyleLbl="node1" presStyleIdx="1" presStyleCnt="5">
        <dgm:presLayoutVars>
          <dgm:chMax val="0"/>
          <dgm:bulletEnabled val="1"/>
        </dgm:presLayoutVars>
      </dgm:prSet>
      <dgm:spPr/>
      <dgm:t>
        <a:bodyPr/>
        <a:lstStyle/>
        <a:p>
          <a:endParaRPr lang="el-GR"/>
        </a:p>
      </dgm:t>
    </dgm:pt>
    <dgm:pt modelId="{24DBD121-3147-48B3-987B-BCBEBCA6FA94}" type="pres">
      <dgm:prSet presAssocID="{98434BE6-AE50-450A-829C-D264F2D76D58}" presName="spacer" presStyleCnt="0"/>
      <dgm:spPr/>
    </dgm:pt>
    <dgm:pt modelId="{3B618622-652B-48EC-9CF1-22C6B1CFB6B2}" type="pres">
      <dgm:prSet presAssocID="{DB30D3C5-812B-4199-B98A-9E4C074136F4}" presName="parentText" presStyleLbl="node1" presStyleIdx="2" presStyleCnt="5">
        <dgm:presLayoutVars>
          <dgm:chMax val="0"/>
          <dgm:bulletEnabled val="1"/>
        </dgm:presLayoutVars>
      </dgm:prSet>
      <dgm:spPr/>
      <dgm:t>
        <a:bodyPr/>
        <a:lstStyle/>
        <a:p>
          <a:endParaRPr lang="el-GR"/>
        </a:p>
      </dgm:t>
    </dgm:pt>
    <dgm:pt modelId="{D85217E1-5151-42E9-9F32-EF0B66589550}" type="pres">
      <dgm:prSet presAssocID="{18C6E91F-0259-4F4F-9F46-1FF2E5D31C00}" presName="spacer" presStyleCnt="0"/>
      <dgm:spPr/>
    </dgm:pt>
    <dgm:pt modelId="{B030ABFC-3BAA-4E56-AAE8-FB7BA1B2D7C2}" type="pres">
      <dgm:prSet presAssocID="{5B5044E0-F67A-4259-B308-0159ACAA4A92}" presName="parentText" presStyleLbl="node1" presStyleIdx="3" presStyleCnt="5">
        <dgm:presLayoutVars>
          <dgm:chMax val="0"/>
          <dgm:bulletEnabled val="1"/>
        </dgm:presLayoutVars>
      </dgm:prSet>
      <dgm:spPr/>
      <dgm:t>
        <a:bodyPr/>
        <a:lstStyle/>
        <a:p>
          <a:endParaRPr lang="el-GR"/>
        </a:p>
      </dgm:t>
    </dgm:pt>
    <dgm:pt modelId="{C01B6D26-DD7D-49ED-9C31-EA79B6138681}" type="pres">
      <dgm:prSet presAssocID="{D3CB46C4-AEE4-4CA5-860F-117EE7257DCA}" presName="spacer" presStyleCnt="0"/>
      <dgm:spPr/>
    </dgm:pt>
    <dgm:pt modelId="{AE39E5D1-5A82-41D4-AA66-2B2F0C4F0541}" type="pres">
      <dgm:prSet presAssocID="{678EED5B-15E2-4A57-9D0D-449BC44875C3}" presName="parentText" presStyleLbl="node1" presStyleIdx="4" presStyleCnt="5" custLinFactY="2068" custLinFactNeighborX="2057" custLinFactNeighborY="100000">
        <dgm:presLayoutVars>
          <dgm:chMax val="0"/>
          <dgm:bulletEnabled val="1"/>
        </dgm:presLayoutVars>
      </dgm:prSet>
      <dgm:spPr/>
      <dgm:t>
        <a:bodyPr/>
        <a:lstStyle/>
        <a:p>
          <a:endParaRPr lang="el-GR"/>
        </a:p>
      </dgm:t>
    </dgm:pt>
  </dgm:ptLst>
  <dgm:cxnLst>
    <dgm:cxn modelId="{E092C1B4-7DF3-42B1-A05C-6D2B2595E8F1}" srcId="{8E211657-84B6-403F-93FC-C09D4DEC2428}" destId="{678EED5B-15E2-4A57-9D0D-449BC44875C3}" srcOrd="4" destOrd="0" parTransId="{D82285B0-B6B3-4221-9A53-ECA3AE596F3D}" sibTransId="{558A1DCB-20F4-4A47-B052-EFCC327EB2AD}"/>
    <dgm:cxn modelId="{A7AB560E-0830-40E7-9BE4-9497964DA2CC}" type="presOf" srcId="{8E211657-84B6-403F-93FC-C09D4DEC2428}" destId="{527B598B-5E63-426E-8C36-88580DA12D9B}" srcOrd="0" destOrd="0" presId="urn:microsoft.com/office/officeart/2005/8/layout/vList2"/>
    <dgm:cxn modelId="{8F2FB524-B986-45C0-8C95-05B8448CAEE9}" srcId="{8E211657-84B6-403F-93FC-C09D4DEC2428}" destId="{04539435-9AAE-48BE-94B8-8A443161B3DC}" srcOrd="0" destOrd="0" parTransId="{839B11D7-5E9D-46B3-89D3-CC417D63D877}" sibTransId="{329A57C1-1E85-48F1-A7A3-E43C89F9A8F7}"/>
    <dgm:cxn modelId="{621C0D9A-7C32-4EF1-B1E2-A54E41313478}" srcId="{8E211657-84B6-403F-93FC-C09D4DEC2428}" destId="{DB30D3C5-812B-4199-B98A-9E4C074136F4}" srcOrd="2" destOrd="0" parTransId="{85DCE499-40FB-47C3-810C-DDA068044C6D}" sibTransId="{18C6E91F-0259-4F4F-9F46-1FF2E5D31C00}"/>
    <dgm:cxn modelId="{B4D29B41-82BF-4F37-9E26-93B178F47D89}" type="presOf" srcId="{04539435-9AAE-48BE-94B8-8A443161B3DC}" destId="{739AA177-AEAD-4EB4-8BFB-BC0310F742DE}" srcOrd="0" destOrd="0" presId="urn:microsoft.com/office/officeart/2005/8/layout/vList2"/>
    <dgm:cxn modelId="{9786B1B5-86A8-4BDC-9F4B-83CB23F2C58A}" type="presOf" srcId="{DB30D3C5-812B-4199-B98A-9E4C074136F4}" destId="{3B618622-652B-48EC-9CF1-22C6B1CFB6B2}" srcOrd="0" destOrd="0" presId="urn:microsoft.com/office/officeart/2005/8/layout/vList2"/>
    <dgm:cxn modelId="{0DF4D5E1-6CAF-444F-9F3F-9CDEA427D1A3}" srcId="{8E211657-84B6-403F-93FC-C09D4DEC2428}" destId="{5B5044E0-F67A-4259-B308-0159ACAA4A92}" srcOrd="3" destOrd="0" parTransId="{3C50C1B3-2FFB-4C1A-A982-458B6777A1AA}" sibTransId="{D3CB46C4-AEE4-4CA5-860F-117EE7257DCA}"/>
    <dgm:cxn modelId="{857C0A8D-4572-477B-80AB-6CD3B862C613}" type="presOf" srcId="{5B5044E0-F67A-4259-B308-0159ACAA4A92}" destId="{B030ABFC-3BAA-4E56-AAE8-FB7BA1B2D7C2}" srcOrd="0" destOrd="0" presId="urn:microsoft.com/office/officeart/2005/8/layout/vList2"/>
    <dgm:cxn modelId="{D2B6F862-F13B-440E-929F-EE7E547B3AEA}" type="presOf" srcId="{74F1B55B-96FF-4528-8456-38BCBAA1A222}" destId="{D6F2B49B-A53D-4C35-AF10-6B2B85A11B46}" srcOrd="0" destOrd="0" presId="urn:microsoft.com/office/officeart/2005/8/layout/vList2"/>
    <dgm:cxn modelId="{FAEA7932-0305-47B4-9BFE-79248ADEC508}" srcId="{8E211657-84B6-403F-93FC-C09D4DEC2428}" destId="{74F1B55B-96FF-4528-8456-38BCBAA1A222}" srcOrd="1" destOrd="0" parTransId="{06B9FABD-1E9C-4AE7-AD70-BFEC4B387443}" sibTransId="{98434BE6-AE50-450A-829C-D264F2D76D58}"/>
    <dgm:cxn modelId="{655766E5-25CD-4F8F-8181-6DEA014BA821}" type="presOf" srcId="{678EED5B-15E2-4A57-9D0D-449BC44875C3}" destId="{AE39E5D1-5A82-41D4-AA66-2B2F0C4F0541}" srcOrd="0" destOrd="0" presId="urn:microsoft.com/office/officeart/2005/8/layout/vList2"/>
    <dgm:cxn modelId="{F0045700-A0CD-4911-ABF8-5B81431C3AEF}" type="presParOf" srcId="{527B598B-5E63-426E-8C36-88580DA12D9B}" destId="{739AA177-AEAD-4EB4-8BFB-BC0310F742DE}" srcOrd="0" destOrd="0" presId="urn:microsoft.com/office/officeart/2005/8/layout/vList2"/>
    <dgm:cxn modelId="{64BA900F-7F6E-4B62-9E48-B9E4FCEFE478}" type="presParOf" srcId="{527B598B-5E63-426E-8C36-88580DA12D9B}" destId="{6A9DCD5C-5016-4980-8B3D-790F253956A3}" srcOrd="1" destOrd="0" presId="urn:microsoft.com/office/officeart/2005/8/layout/vList2"/>
    <dgm:cxn modelId="{B87CDF48-9EC1-474E-81D1-63FF5EB141D3}" type="presParOf" srcId="{527B598B-5E63-426E-8C36-88580DA12D9B}" destId="{D6F2B49B-A53D-4C35-AF10-6B2B85A11B46}" srcOrd="2" destOrd="0" presId="urn:microsoft.com/office/officeart/2005/8/layout/vList2"/>
    <dgm:cxn modelId="{CC133519-98A3-457E-9D33-5BAF06EA7EFD}" type="presParOf" srcId="{527B598B-5E63-426E-8C36-88580DA12D9B}" destId="{24DBD121-3147-48B3-987B-BCBEBCA6FA94}" srcOrd="3" destOrd="0" presId="urn:microsoft.com/office/officeart/2005/8/layout/vList2"/>
    <dgm:cxn modelId="{1D246C09-E77F-4875-8F7B-2C3275216161}" type="presParOf" srcId="{527B598B-5E63-426E-8C36-88580DA12D9B}" destId="{3B618622-652B-48EC-9CF1-22C6B1CFB6B2}" srcOrd="4" destOrd="0" presId="urn:microsoft.com/office/officeart/2005/8/layout/vList2"/>
    <dgm:cxn modelId="{F7BCF22A-0670-4E1B-9B34-A41EE6CA0BC8}" type="presParOf" srcId="{527B598B-5E63-426E-8C36-88580DA12D9B}" destId="{D85217E1-5151-42E9-9F32-EF0B66589550}" srcOrd="5" destOrd="0" presId="urn:microsoft.com/office/officeart/2005/8/layout/vList2"/>
    <dgm:cxn modelId="{ABBAB4DD-641B-4D58-94A8-323F39C08283}" type="presParOf" srcId="{527B598B-5E63-426E-8C36-88580DA12D9B}" destId="{B030ABFC-3BAA-4E56-AAE8-FB7BA1B2D7C2}" srcOrd="6" destOrd="0" presId="urn:microsoft.com/office/officeart/2005/8/layout/vList2"/>
    <dgm:cxn modelId="{5F7F46FF-E5E4-4E3F-AE17-7C27824267F9}" type="presParOf" srcId="{527B598B-5E63-426E-8C36-88580DA12D9B}" destId="{C01B6D26-DD7D-49ED-9C31-EA79B6138681}" srcOrd="7" destOrd="0" presId="urn:microsoft.com/office/officeart/2005/8/layout/vList2"/>
    <dgm:cxn modelId="{4EC68054-AB7B-4BFC-B3E3-68C68DE0DD17}" type="presParOf" srcId="{527B598B-5E63-426E-8C36-88580DA12D9B}" destId="{AE39E5D1-5A82-41D4-AA66-2B2F0C4F054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D13C666-879C-4301-B438-0F8E0F8A1424}"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7BBA3295-3113-4C93-ABA4-40F5A8A245F1}">
      <dgm:prSet custT="1"/>
      <dgm:spPr/>
      <dgm:t>
        <a:bodyPr/>
        <a:lstStyle/>
        <a:p>
          <a:r>
            <a:rPr lang="el-GR" sz="2000" b="1" dirty="0"/>
            <a:t>Ιντερφερόνες</a:t>
          </a:r>
          <a:endParaRPr lang="en-US" sz="2000" dirty="0"/>
        </a:p>
      </dgm:t>
    </dgm:pt>
    <dgm:pt modelId="{8665C614-C0CB-4BFB-8C6F-CEA851879783}" type="parTrans" cxnId="{5D775EED-BD94-4D9A-BE1D-29309695F00A}">
      <dgm:prSet/>
      <dgm:spPr/>
      <dgm:t>
        <a:bodyPr/>
        <a:lstStyle/>
        <a:p>
          <a:endParaRPr lang="en-US"/>
        </a:p>
      </dgm:t>
    </dgm:pt>
    <dgm:pt modelId="{AC09E9C2-67F1-4248-BF33-EAEE8D34D6A6}" type="sibTrans" cxnId="{5D775EED-BD94-4D9A-BE1D-29309695F00A}">
      <dgm:prSet/>
      <dgm:spPr/>
      <dgm:t>
        <a:bodyPr/>
        <a:lstStyle/>
        <a:p>
          <a:endParaRPr lang="en-US"/>
        </a:p>
      </dgm:t>
    </dgm:pt>
    <dgm:pt modelId="{C579B3DE-1BD1-4E50-926E-4A0776C4CBD2}">
      <dgm:prSet/>
      <dgm:spPr/>
      <dgm:t>
        <a:bodyPr/>
        <a:lstStyle/>
        <a:p>
          <a:r>
            <a:rPr lang="el-GR" dirty="0"/>
            <a:t>Η α2(Α) </a:t>
          </a:r>
          <a:r>
            <a:rPr lang="el-GR" dirty="0" err="1"/>
            <a:t>ιντερφερόνη</a:t>
          </a:r>
          <a:r>
            <a:rPr lang="el-GR" dirty="0"/>
            <a:t> χρησιμοποιείται σήμερα για την αντιμετώπιση της λευχαιμίας από τριχωτά κύτταρα (&gt; 90% των ασθενών που θεραπεύονται με α </a:t>
          </a:r>
          <a:r>
            <a:rPr lang="el-GR" dirty="0" err="1"/>
            <a:t>ιντερφερόνη</a:t>
          </a:r>
          <a:r>
            <a:rPr lang="el-GR" dirty="0"/>
            <a:t>, εμφανίζουν άρση της </a:t>
          </a:r>
          <a:r>
            <a:rPr lang="el-GR" dirty="0" err="1"/>
            <a:t>κυτταροπενίας</a:t>
          </a:r>
          <a:r>
            <a:rPr lang="el-GR" dirty="0"/>
            <a:t> και ελάττωση της επίπτωσης σοβαρών λοιμώξεων και της ανάγκης για μεταγγίσεις). Άλλες ιντερφερόνες δοκιμάζονται στη θεραπεία διαφόρων όγκων (π.χ. το μελάνωμα και το πολλαπλό </a:t>
          </a:r>
          <a:r>
            <a:rPr lang="el-GR" dirty="0" err="1"/>
            <a:t>μυέλωμα</a:t>
          </a:r>
          <a:r>
            <a:rPr lang="el-GR" dirty="0"/>
            <a:t>).</a:t>
          </a:r>
          <a:endParaRPr lang="en-US" dirty="0"/>
        </a:p>
      </dgm:t>
    </dgm:pt>
    <dgm:pt modelId="{FC8A2B70-4712-4BAC-89B4-107C81249E6C}" type="parTrans" cxnId="{AD40AD94-BBD6-48AA-A2C0-0D2661B31428}">
      <dgm:prSet/>
      <dgm:spPr/>
      <dgm:t>
        <a:bodyPr/>
        <a:lstStyle/>
        <a:p>
          <a:endParaRPr lang="en-US"/>
        </a:p>
      </dgm:t>
    </dgm:pt>
    <dgm:pt modelId="{0AB1E89C-5D72-4617-A009-9F3DD0D9D62D}" type="sibTrans" cxnId="{AD40AD94-BBD6-48AA-A2C0-0D2661B31428}">
      <dgm:prSet/>
      <dgm:spPr/>
      <dgm:t>
        <a:bodyPr/>
        <a:lstStyle/>
        <a:p>
          <a:endParaRPr lang="en-US"/>
        </a:p>
      </dgm:t>
    </dgm:pt>
    <dgm:pt modelId="{24E42576-7229-414C-B2A8-DFFC389EB16C}" type="pres">
      <dgm:prSet presAssocID="{7D13C666-879C-4301-B438-0F8E0F8A1424}" presName="linear" presStyleCnt="0">
        <dgm:presLayoutVars>
          <dgm:animLvl val="lvl"/>
          <dgm:resizeHandles val="exact"/>
        </dgm:presLayoutVars>
      </dgm:prSet>
      <dgm:spPr/>
      <dgm:t>
        <a:bodyPr/>
        <a:lstStyle/>
        <a:p>
          <a:endParaRPr lang="el-GR"/>
        </a:p>
      </dgm:t>
    </dgm:pt>
    <dgm:pt modelId="{1D8B595D-2E68-451F-A6B2-0289690CF7F3}" type="pres">
      <dgm:prSet presAssocID="{7BBA3295-3113-4C93-ABA4-40F5A8A245F1}" presName="parentText" presStyleLbl="node1" presStyleIdx="0" presStyleCnt="2" custScaleY="52156">
        <dgm:presLayoutVars>
          <dgm:chMax val="0"/>
          <dgm:bulletEnabled val="1"/>
        </dgm:presLayoutVars>
      </dgm:prSet>
      <dgm:spPr/>
      <dgm:t>
        <a:bodyPr/>
        <a:lstStyle/>
        <a:p>
          <a:endParaRPr lang="el-GR"/>
        </a:p>
      </dgm:t>
    </dgm:pt>
    <dgm:pt modelId="{4D5A27C4-8F7D-4B5E-899C-D623ECC7012A}" type="pres">
      <dgm:prSet presAssocID="{AC09E9C2-67F1-4248-BF33-EAEE8D34D6A6}" presName="spacer" presStyleCnt="0"/>
      <dgm:spPr/>
    </dgm:pt>
    <dgm:pt modelId="{6D0807C4-DFE5-4DDF-8F2C-1756E3B0EA70}" type="pres">
      <dgm:prSet presAssocID="{C579B3DE-1BD1-4E50-926E-4A0776C4CBD2}" presName="parentText" presStyleLbl="node1" presStyleIdx="1" presStyleCnt="2" custScaleY="68272">
        <dgm:presLayoutVars>
          <dgm:chMax val="0"/>
          <dgm:bulletEnabled val="1"/>
        </dgm:presLayoutVars>
      </dgm:prSet>
      <dgm:spPr/>
      <dgm:t>
        <a:bodyPr/>
        <a:lstStyle/>
        <a:p>
          <a:endParaRPr lang="el-GR"/>
        </a:p>
      </dgm:t>
    </dgm:pt>
  </dgm:ptLst>
  <dgm:cxnLst>
    <dgm:cxn modelId="{AD40AD94-BBD6-48AA-A2C0-0D2661B31428}" srcId="{7D13C666-879C-4301-B438-0F8E0F8A1424}" destId="{C579B3DE-1BD1-4E50-926E-4A0776C4CBD2}" srcOrd="1" destOrd="0" parTransId="{FC8A2B70-4712-4BAC-89B4-107C81249E6C}" sibTransId="{0AB1E89C-5D72-4617-A009-9F3DD0D9D62D}"/>
    <dgm:cxn modelId="{FCA1B0C0-FA70-4EB5-9CC2-ACD916C64558}" type="presOf" srcId="{7D13C666-879C-4301-B438-0F8E0F8A1424}" destId="{24E42576-7229-414C-B2A8-DFFC389EB16C}" srcOrd="0" destOrd="0" presId="urn:microsoft.com/office/officeart/2005/8/layout/vList2"/>
    <dgm:cxn modelId="{26461083-6B64-43A4-9AEC-AA3A44571544}" type="presOf" srcId="{C579B3DE-1BD1-4E50-926E-4A0776C4CBD2}" destId="{6D0807C4-DFE5-4DDF-8F2C-1756E3B0EA70}" srcOrd="0" destOrd="0" presId="urn:microsoft.com/office/officeart/2005/8/layout/vList2"/>
    <dgm:cxn modelId="{892A0EE6-4F4A-45E8-BFA8-DC66D17505C9}" type="presOf" srcId="{7BBA3295-3113-4C93-ABA4-40F5A8A245F1}" destId="{1D8B595D-2E68-451F-A6B2-0289690CF7F3}" srcOrd="0" destOrd="0" presId="urn:microsoft.com/office/officeart/2005/8/layout/vList2"/>
    <dgm:cxn modelId="{5D775EED-BD94-4D9A-BE1D-29309695F00A}" srcId="{7D13C666-879C-4301-B438-0F8E0F8A1424}" destId="{7BBA3295-3113-4C93-ABA4-40F5A8A245F1}" srcOrd="0" destOrd="0" parTransId="{8665C614-C0CB-4BFB-8C6F-CEA851879783}" sibTransId="{AC09E9C2-67F1-4248-BF33-EAEE8D34D6A6}"/>
    <dgm:cxn modelId="{945866B0-0605-4F83-852C-8873AC96E2E9}" type="presParOf" srcId="{24E42576-7229-414C-B2A8-DFFC389EB16C}" destId="{1D8B595D-2E68-451F-A6B2-0289690CF7F3}" srcOrd="0" destOrd="0" presId="urn:microsoft.com/office/officeart/2005/8/layout/vList2"/>
    <dgm:cxn modelId="{8C597155-25AA-4C08-8B63-6B98C6BCE0E6}" type="presParOf" srcId="{24E42576-7229-414C-B2A8-DFFC389EB16C}" destId="{4D5A27C4-8F7D-4B5E-899C-D623ECC7012A}" srcOrd="1" destOrd="0" presId="urn:microsoft.com/office/officeart/2005/8/layout/vList2"/>
    <dgm:cxn modelId="{1C3D90CD-B2ED-430A-84B0-B4BE1DF688E0}" type="presParOf" srcId="{24E42576-7229-414C-B2A8-DFFC389EB16C}" destId="{6D0807C4-DFE5-4DDF-8F2C-1756E3B0EA7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D1638C-31DB-44CC-97EC-60FDC5DB09D2}"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A3492C39-880A-42D2-B15A-0B56232A9127}">
      <dgm:prSet custT="1"/>
      <dgm:spPr/>
      <dgm:t>
        <a:bodyPr/>
        <a:lstStyle/>
        <a:p>
          <a:r>
            <a:rPr lang="el-GR" sz="1600" dirty="0"/>
            <a:t>Υπάρχουν πάνω από 200 διαφορετικά είδη καρκίνου και δεν αντιμετωπίζονται όλα με τον ίδιο τρόπο. Κάθε είδος έχει τον δικό του τρόπο θεραπευτικής αντιμετώπισης</a:t>
          </a:r>
          <a:endParaRPr lang="en-US" sz="1600" dirty="0"/>
        </a:p>
      </dgm:t>
    </dgm:pt>
    <dgm:pt modelId="{3CA49AB0-DD7C-4039-A8E3-F0E3408AA1D2}" type="parTrans" cxnId="{E389BA8B-5AD8-495D-87FF-DE826CE3F836}">
      <dgm:prSet/>
      <dgm:spPr/>
      <dgm:t>
        <a:bodyPr/>
        <a:lstStyle/>
        <a:p>
          <a:endParaRPr lang="en-US"/>
        </a:p>
      </dgm:t>
    </dgm:pt>
    <dgm:pt modelId="{7E86398B-EA47-4A9C-BC57-6A2754DBF65C}" type="sibTrans" cxnId="{E389BA8B-5AD8-495D-87FF-DE826CE3F836}">
      <dgm:prSet/>
      <dgm:spPr/>
      <dgm:t>
        <a:bodyPr/>
        <a:lstStyle/>
        <a:p>
          <a:endParaRPr lang="en-US"/>
        </a:p>
      </dgm:t>
    </dgm:pt>
    <dgm:pt modelId="{6A838B1A-8AEC-475E-85EE-1768CF61F9D2}">
      <dgm:prSet custT="1"/>
      <dgm:spPr/>
      <dgm:t>
        <a:bodyPr/>
        <a:lstStyle/>
        <a:p>
          <a:r>
            <a:rPr lang="el-GR" sz="1600" dirty="0"/>
            <a:t>Η επιβίωση των ασθενών με καρκίνο έχει βελτιωθεί σημαντικά τα τελευταία χρόνια. Ο καρκίνος αποτελεί την δεύτερη αιτία θανάτου στις ανεπτυγμένες χώρες μετά τα καρδιαγγειακά νοσήματα. </a:t>
          </a:r>
          <a:endParaRPr lang="en-US" sz="1600" dirty="0"/>
        </a:p>
      </dgm:t>
    </dgm:pt>
    <dgm:pt modelId="{283B32BB-0810-4A95-BB80-385CDEB024EB}" type="parTrans" cxnId="{F315D352-84C2-46D2-BD2A-F5315F317EE3}">
      <dgm:prSet/>
      <dgm:spPr/>
      <dgm:t>
        <a:bodyPr/>
        <a:lstStyle/>
        <a:p>
          <a:endParaRPr lang="en-US"/>
        </a:p>
      </dgm:t>
    </dgm:pt>
    <dgm:pt modelId="{817D039C-169D-4E35-ACEC-9C7C0398126D}" type="sibTrans" cxnId="{F315D352-84C2-46D2-BD2A-F5315F317EE3}">
      <dgm:prSet/>
      <dgm:spPr/>
      <dgm:t>
        <a:bodyPr/>
        <a:lstStyle/>
        <a:p>
          <a:endParaRPr lang="en-US"/>
        </a:p>
      </dgm:t>
    </dgm:pt>
    <dgm:pt modelId="{91BF9538-FC3F-45D6-AFDB-AB9458956874}">
      <dgm:prSet/>
      <dgm:spPr/>
      <dgm:t>
        <a:bodyPr/>
        <a:lstStyle/>
        <a:p>
          <a:r>
            <a:rPr lang="el-GR" dirty="0"/>
            <a:t>Πολλά είδη καρκίνου μπορούν να θεραπευθούν, ειδικά εάν η θεραπεία αρχίσει νωρίς!</a:t>
          </a:r>
          <a:endParaRPr lang="en-US" dirty="0"/>
        </a:p>
      </dgm:t>
    </dgm:pt>
    <dgm:pt modelId="{7B0B2190-E669-4BB4-995B-036982A2F47D}" type="parTrans" cxnId="{2C1CEAAB-D81E-45E3-B266-FE8477A09FF5}">
      <dgm:prSet/>
      <dgm:spPr/>
      <dgm:t>
        <a:bodyPr/>
        <a:lstStyle/>
        <a:p>
          <a:endParaRPr lang="en-US"/>
        </a:p>
      </dgm:t>
    </dgm:pt>
    <dgm:pt modelId="{7ADD2165-C8E6-40DE-963F-B4B862246C6A}" type="sibTrans" cxnId="{2C1CEAAB-D81E-45E3-B266-FE8477A09FF5}">
      <dgm:prSet/>
      <dgm:spPr/>
      <dgm:t>
        <a:bodyPr/>
        <a:lstStyle/>
        <a:p>
          <a:endParaRPr lang="en-US"/>
        </a:p>
      </dgm:t>
    </dgm:pt>
    <dgm:pt modelId="{B7BFD959-4D07-4692-820E-1DDF922669C8}" type="pres">
      <dgm:prSet presAssocID="{C3D1638C-31DB-44CC-97EC-60FDC5DB09D2}" presName="Name0" presStyleCnt="0">
        <dgm:presLayoutVars>
          <dgm:dir/>
          <dgm:animLvl val="lvl"/>
          <dgm:resizeHandles val="exact"/>
        </dgm:presLayoutVars>
      </dgm:prSet>
      <dgm:spPr/>
      <dgm:t>
        <a:bodyPr/>
        <a:lstStyle/>
        <a:p>
          <a:endParaRPr lang="el-GR"/>
        </a:p>
      </dgm:t>
    </dgm:pt>
    <dgm:pt modelId="{B6A9D44C-14DC-43AE-8874-4089843B90E3}" type="pres">
      <dgm:prSet presAssocID="{91BF9538-FC3F-45D6-AFDB-AB9458956874}" presName="boxAndChildren" presStyleCnt="0"/>
      <dgm:spPr/>
    </dgm:pt>
    <dgm:pt modelId="{29599F70-2C6A-4926-869D-31F8D48D1FFD}" type="pres">
      <dgm:prSet presAssocID="{91BF9538-FC3F-45D6-AFDB-AB9458956874}" presName="parentTextBox" presStyleLbl="node1" presStyleIdx="0" presStyleCnt="3"/>
      <dgm:spPr/>
      <dgm:t>
        <a:bodyPr/>
        <a:lstStyle/>
        <a:p>
          <a:endParaRPr lang="el-GR"/>
        </a:p>
      </dgm:t>
    </dgm:pt>
    <dgm:pt modelId="{191EAC17-9189-43A8-9F49-215268679AB5}" type="pres">
      <dgm:prSet presAssocID="{817D039C-169D-4E35-ACEC-9C7C0398126D}" presName="sp" presStyleCnt="0"/>
      <dgm:spPr/>
    </dgm:pt>
    <dgm:pt modelId="{2482A8E7-D39B-4FF7-9431-46807EF57F1D}" type="pres">
      <dgm:prSet presAssocID="{6A838B1A-8AEC-475E-85EE-1768CF61F9D2}" presName="arrowAndChildren" presStyleCnt="0"/>
      <dgm:spPr/>
    </dgm:pt>
    <dgm:pt modelId="{D14DD33D-BB97-4D05-9F9C-0A8F6101A9BF}" type="pres">
      <dgm:prSet presAssocID="{6A838B1A-8AEC-475E-85EE-1768CF61F9D2}" presName="parentTextArrow" presStyleLbl="node1" presStyleIdx="1" presStyleCnt="3"/>
      <dgm:spPr/>
      <dgm:t>
        <a:bodyPr/>
        <a:lstStyle/>
        <a:p>
          <a:endParaRPr lang="el-GR"/>
        </a:p>
      </dgm:t>
    </dgm:pt>
    <dgm:pt modelId="{F9F2BB26-83E6-40CE-83E7-AD08D3E0A59E}" type="pres">
      <dgm:prSet presAssocID="{7E86398B-EA47-4A9C-BC57-6A2754DBF65C}" presName="sp" presStyleCnt="0"/>
      <dgm:spPr/>
    </dgm:pt>
    <dgm:pt modelId="{949C62BF-CCB2-435C-8302-94EBE649E9F0}" type="pres">
      <dgm:prSet presAssocID="{A3492C39-880A-42D2-B15A-0B56232A9127}" presName="arrowAndChildren" presStyleCnt="0"/>
      <dgm:spPr/>
    </dgm:pt>
    <dgm:pt modelId="{007B9C1C-565A-4235-9C18-2A2CFA215A44}" type="pres">
      <dgm:prSet presAssocID="{A3492C39-880A-42D2-B15A-0B56232A9127}" presName="parentTextArrow" presStyleLbl="node1" presStyleIdx="2" presStyleCnt="3"/>
      <dgm:spPr/>
      <dgm:t>
        <a:bodyPr/>
        <a:lstStyle/>
        <a:p>
          <a:endParaRPr lang="el-GR"/>
        </a:p>
      </dgm:t>
    </dgm:pt>
  </dgm:ptLst>
  <dgm:cxnLst>
    <dgm:cxn modelId="{2C1CEAAB-D81E-45E3-B266-FE8477A09FF5}" srcId="{C3D1638C-31DB-44CC-97EC-60FDC5DB09D2}" destId="{91BF9538-FC3F-45D6-AFDB-AB9458956874}" srcOrd="2" destOrd="0" parTransId="{7B0B2190-E669-4BB4-995B-036982A2F47D}" sibTransId="{7ADD2165-C8E6-40DE-963F-B4B862246C6A}"/>
    <dgm:cxn modelId="{F315D352-84C2-46D2-BD2A-F5315F317EE3}" srcId="{C3D1638C-31DB-44CC-97EC-60FDC5DB09D2}" destId="{6A838B1A-8AEC-475E-85EE-1768CF61F9D2}" srcOrd="1" destOrd="0" parTransId="{283B32BB-0810-4A95-BB80-385CDEB024EB}" sibTransId="{817D039C-169D-4E35-ACEC-9C7C0398126D}"/>
    <dgm:cxn modelId="{724076E5-F5BC-4315-9387-02736A7E8643}" type="presOf" srcId="{6A838B1A-8AEC-475E-85EE-1768CF61F9D2}" destId="{D14DD33D-BB97-4D05-9F9C-0A8F6101A9BF}" srcOrd="0" destOrd="0" presId="urn:microsoft.com/office/officeart/2005/8/layout/process4"/>
    <dgm:cxn modelId="{E389BA8B-5AD8-495D-87FF-DE826CE3F836}" srcId="{C3D1638C-31DB-44CC-97EC-60FDC5DB09D2}" destId="{A3492C39-880A-42D2-B15A-0B56232A9127}" srcOrd="0" destOrd="0" parTransId="{3CA49AB0-DD7C-4039-A8E3-F0E3408AA1D2}" sibTransId="{7E86398B-EA47-4A9C-BC57-6A2754DBF65C}"/>
    <dgm:cxn modelId="{EC6A7D91-88E6-43A6-AE7F-B82B15FFABAD}" type="presOf" srcId="{91BF9538-FC3F-45D6-AFDB-AB9458956874}" destId="{29599F70-2C6A-4926-869D-31F8D48D1FFD}" srcOrd="0" destOrd="0" presId="urn:microsoft.com/office/officeart/2005/8/layout/process4"/>
    <dgm:cxn modelId="{6CAB6146-77E1-43C2-A00C-DF3F4CD9A267}" type="presOf" srcId="{A3492C39-880A-42D2-B15A-0B56232A9127}" destId="{007B9C1C-565A-4235-9C18-2A2CFA215A44}" srcOrd="0" destOrd="0" presId="urn:microsoft.com/office/officeart/2005/8/layout/process4"/>
    <dgm:cxn modelId="{BB5191AF-57CF-445C-BDFA-F37ED22F1FF7}" type="presOf" srcId="{C3D1638C-31DB-44CC-97EC-60FDC5DB09D2}" destId="{B7BFD959-4D07-4692-820E-1DDF922669C8}" srcOrd="0" destOrd="0" presId="urn:microsoft.com/office/officeart/2005/8/layout/process4"/>
    <dgm:cxn modelId="{DD7B578F-35A5-41AF-A424-1C4B09ABB7D6}" type="presParOf" srcId="{B7BFD959-4D07-4692-820E-1DDF922669C8}" destId="{B6A9D44C-14DC-43AE-8874-4089843B90E3}" srcOrd="0" destOrd="0" presId="urn:microsoft.com/office/officeart/2005/8/layout/process4"/>
    <dgm:cxn modelId="{8CD1C9DE-2335-41D9-922E-86D4E485FCF3}" type="presParOf" srcId="{B6A9D44C-14DC-43AE-8874-4089843B90E3}" destId="{29599F70-2C6A-4926-869D-31F8D48D1FFD}" srcOrd="0" destOrd="0" presId="urn:microsoft.com/office/officeart/2005/8/layout/process4"/>
    <dgm:cxn modelId="{24425609-3E86-4779-9646-ADBE3675684E}" type="presParOf" srcId="{B7BFD959-4D07-4692-820E-1DDF922669C8}" destId="{191EAC17-9189-43A8-9F49-215268679AB5}" srcOrd="1" destOrd="0" presId="urn:microsoft.com/office/officeart/2005/8/layout/process4"/>
    <dgm:cxn modelId="{1F97C72B-A62C-4443-B4D9-9975AC8581DC}" type="presParOf" srcId="{B7BFD959-4D07-4692-820E-1DDF922669C8}" destId="{2482A8E7-D39B-4FF7-9431-46807EF57F1D}" srcOrd="2" destOrd="0" presId="urn:microsoft.com/office/officeart/2005/8/layout/process4"/>
    <dgm:cxn modelId="{800324E0-F237-4A16-88D5-958F42B6A817}" type="presParOf" srcId="{2482A8E7-D39B-4FF7-9431-46807EF57F1D}" destId="{D14DD33D-BB97-4D05-9F9C-0A8F6101A9BF}" srcOrd="0" destOrd="0" presId="urn:microsoft.com/office/officeart/2005/8/layout/process4"/>
    <dgm:cxn modelId="{EA4C513E-2A57-4448-9714-F6C94157B450}" type="presParOf" srcId="{B7BFD959-4D07-4692-820E-1DDF922669C8}" destId="{F9F2BB26-83E6-40CE-83E7-AD08D3E0A59E}" srcOrd="3" destOrd="0" presId="urn:microsoft.com/office/officeart/2005/8/layout/process4"/>
    <dgm:cxn modelId="{C2CBF2E3-B12F-4E5E-9228-F32AAF8533CD}" type="presParOf" srcId="{B7BFD959-4D07-4692-820E-1DDF922669C8}" destId="{949C62BF-CCB2-435C-8302-94EBE649E9F0}" srcOrd="4" destOrd="0" presId="urn:microsoft.com/office/officeart/2005/8/layout/process4"/>
    <dgm:cxn modelId="{699B953A-5D3F-429C-9E9D-C967D4B062D8}" type="presParOf" srcId="{949C62BF-CCB2-435C-8302-94EBE649E9F0}" destId="{007B9C1C-565A-4235-9C18-2A2CFA215A4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34D3DB-1818-4FAA-AA9E-88275AB2C173}"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98C0B0E6-0CF0-4C52-9280-1562A9A8E3B1}">
      <dgm:prSet custT="1"/>
      <dgm:spPr/>
      <dgm:t>
        <a:bodyPr/>
        <a:lstStyle/>
        <a:p>
          <a:r>
            <a:rPr lang="el-GR" sz="1500" dirty="0"/>
            <a:t>Οι στρατηγικές θεραπευτικής αγωγής εκτός από την χορήγηση </a:t>
          </a:r>
          <a:r>
            <a:rPr lang="el-GR" sz="1500" dirty="0" err="1"/>
            <a:t>χημειοθεραπευτικών</a:t>
          </a:r>
          <a:r>
            <a:rPr lang="el-GR" sz="1500" dirty="0"/>
            <a:t> φαρμάκων μπορεί να περιλαμβάνουν χειρουργική επέμβαση ή και τοπική ακτινοθεραπεία (&lt; 1/4</a:t>
          </a:r>
          <a:r>
            <a:rPr lang="en-US" sz="1500" dirty="0"/>
            <a:t> </a:t>
          </a:r>
          <a:r>
            <a:rPr lang="el-GR" sz="1500" dirty="0"/>
            <a:t>του συνόλου των καρκινοπαθών). </a:t>
          </a:r>
          <a:endParaRPr lang="en-US" sz="1500" dirty="0"/>
        </a:p>
      </dgm:t>
    </dgm:pt>
    <dgm:pt modelId="{897CE7C5-8B53-40B9-9840-F31F2A0EB2C8}" type="parTrans" cxnId="{12F82D7F-6EEC-4286-A64E-DB8ECAF7DEC0}">
      <dgm:prSet/>
      <dgm:spPr/>
      <dgm:t>
        <a:bodyPr/>
        <a:lstStyle/>
        <a:p>
          <a:endParaRPr lang="en-US"/>
        </a:p>
      </dgm:t>
    </dgm:pt>
    <dgm:pt modelId="{371D7FAD-433E-4E2E-9E09-0FE2EEAB8626}" type="sibTrans" cxnId="{12F82D7F-6EEC-4286-A64E-DB8ECAF7DEC0}">
      <dgm:prSet/>
      <dgm:spPr/>
      <dgm:t>
        <a:bodyPr/>
        <a:lstStyle/>
        <a:p>
          <a:endParaRPr lang="en-US"/>
        </a:p>
      </dgm:t>
    </dgm:pt>
    <dgm:pt modelId="{B5409DF6-42A2-4FCF-A6C3-0FB92743FAE5}">
      <dgm:prSet custT="1"/>
      <dgm:spPr/>
      <dgm:t>
        <a:bodyPr/>
        <a:lstStyle/>
        <a:p>
          <a:r>
            <a:rPr lang="el-GR" sz="1600" dirty="0"/>
            <a:t>Σε ένα σημαντικό ποσοστό των καρκινοπαθών, θεραπεύονται ή ωφελούνται από την παρατεταμένη ύφεση, ενώ στην πλειοψηφία των περιπτώσεων προκαλείται απλώς μια υποχώρηση της νόσου και οι επιπλοκές ή η υποτροπή της νόσου μπορούν τελικά να οδηγήσουν στο θάνατο.</a:t>
          </a:r>
          <a:endParaRPr lang="en-US" sz="1600" dirty="0"/>
        </a:p>
      </dgm:t>
    </dgm:pt>
    <dgm:pt modelId="{C7EF4C54-ED1B-4961-ACF3-789862A2C2AE}" type="parTrans" cxnId="{86671261-19BB-4F36-99E6-F6E78E702927}">
      <dgm:prSet/>
      <dgm:spPr/>
      <dgm:t>
        <a:bodyPr/>
        <a:lstStyle/>
        <a:p>
          <a:endParaRPr lang="en-US"/>
        </a:p>
      </dgm:t>
    </dgm:pt>
    <dgm:pt modelId="{7CDA76CB-2E1C-4997-AD77-4C0D270400A0}" type="sibTrans" cxnId="{86671261-19BB-4F36-99E6-F6E78E702927}">
      <dgm:prSet/>
      <dgm:spPr/>
      <dgm:t>
        <a:bodyPr/>
        <a:lstStyle/>
        <a:p>
          <a:endParaRPr lang="en-US"/>
        </a:p>
      </dgm:t>
    </dgm:pt>
    <dgm:pt modelId="{4642065B-EE76-4565-9AB8-AEE25F845311}">
      <dgm:prSet/>
      <dgm:spPr/>
      <dgm:t>
        <a:bodyPr/>
        <a:lstStyle/>
        <a:p>
          <a:r>
            <a:rPr lang="el-GR" dirty="0"/>
            <a:t>Η ολική πενταετής επιβίωση των καρκινοπαθών είναι περίπου 40%, γεγονός που κατατάσσει τον καρκίνο στη δεύτερη θέση των αιτίων θνησιμότητας μετά τις καρδιαγγειακές παθήσεις.</a:t>
          </a:r>
          <a:endParaRPr lang="en-US" dirty="0"/>
        </a:p>
      </dgm:t>
    </dgm:pt>
    <dgm:pt modelId="{3C7EC2D6-C701-403B-985E-83A6325BCB9B}" type="parTrans" cxnId="{6C59E580-880D-49B6-B651-369386198669}">
      <dgm:prSet/>
      <dgm:spPr/>
      <dgm:t>
        <a:bodyPr/>
        <a:lstStyle/>
        <a:p>
          <a:endParaRPr lang="en-US"/>
        </a:p>
      </dgm:t>
    </dgm:pt>
    <dgm:pt modelId="{C740F5A3-927B-42FC-A50A-9671FF17D268}" type="sibTrans" cxnId="{6C59E580-880D-49B6-B651-369386198669}">
      <dgm:prSet/>
      <dgm:spPr/>
      <dgm:t>
        <a:bodyPr/>
        <a:lstStyle/>
        <a:p>
          <a:endParaRPr lang="en-US"/>
        </a:p>
      </dgm:t>
    </dgm:pt>
    <dgm:pt modelId="{0E279CF4-527A-4A9E-8DAC-1B4DB59C382D}" type="pres">
      <dgm:prSet presAssocID="{E334D3DB-1818-4FAA-AA9E-88275AB2C173}" presName="diagram" presStyleCnt="0">
        <dgm:presLayoutVars>
          <dgm:dir/>
          <dgm:resizeHandles val="exact"/>
        </dgm:presLayoutVars>
      </dgm:prSet>
      <dgm:spPr/>
      <dgm:t>
        <a:bodyPr/>
        <a:lstStyle/>
        <a:p>
          <a:endParaRPr lang="el-GR"/>
        </a:p>
      </dgm:t>
    </dgm:pt>
    <dgm:pt modelId="{6894FC25-B47E-4F5B-87A5-6D7243AE5A0D}" type="pres">
      <dgm:prSet presAssocID="{98C0B0E6-0CF0-4C52-9280-1562A9A8E3B1}" presName="node" presStyleLbl="node1" presStyleIdx="0" presStyleCnt="3" custScaleX="120908" custScaleY="262596">
        <dgm:presLayoutVars>
          <dgm:bulletEnabled val="1"/>
        </dgm:presLayoutVars>
      </dgm:prSet>
      <dgm:spPr/>
      <dgm:t>
        <a:bodyPr/>
        <a:lstStyle/>
        <a:p>
          <a:endParaRPr lang="el-GR"/>
        </a:p>
      </dgm:t>
    </dgm:pt>
    <dgm:pt modelId="{42B5CCBA-8876-49CD-8D5D-BB8A60F4C59B}" type="pres">
      <dgm:prSet presAssocID="{371D7FAD-433E-4E2E-9E09-0FE2EEAB8626}" presName="sibTrans" presStyleLbl="sibTrans2D1" presStyleIdx="0" presStyleCnt="2"/>
      <dgm:spPr/>
      <dgm:t>
        <a:bodyPr/>
        <a:lstStyle/>
        <a:p>
          <a:endParaRPr lang="el-GR"/>
        </a:p>
      </dgm:t>
    </dgm:pt>
    <dgm:pt modelId="{CA3F0B98-5657-4ACF-891B-BF5DE7C42004}" type="pres">
      <dgm:prSet presAssocID="{371D7FAD-433E-4E2E-9E09-0FE2EEAB8626}" presName="connectorText" presStyleLbl="sibTrans2D1" presStyleIdx="0" presStyleCnt="2"/>
      <dgm:spPr/>
      <dgm:t>
        <a:bodyPr/>
        <a:lstStyle/>
        <a:p>
          <a:endParaRPr lang="el-GR"/>
        </a:p>
      </dgm:t>
    </dgm:pt>
    <dgm:pt modelId="{578B14E3-2937-4838-8D2A-AF58CBFDA8E8}" type="pres">
      <dgm:prSet presAssocID="{B5409DF6-42A2-4FCF-A6C3-0FB92743FAE5}" presName="node" presStyleLbl="node1" presStyleIdx="1" presStyleCnt="3" custScaleX="180643" custScaleY="254875">
        <dgm:presLayoutVars>
          <dgm:bulletEnabled val="1"/>
        </dgm:presLayoutVars>
      </dgm:prSet>
      <dgm:spPr/>
      <dgm:t>
        <a:bodyPr/>
        <a:lstStyle/>
        <a:p>
          <a:endParaRPr lang="el-GR"/>
        </a:p>
      </dgm:t>
    </dgm:pt>
    <dgm:pt modelId="{A296EF66-9C50-495E-BE6C-4117539E1729}" type="pres">
      <dgm:prSet presAssocID="{7CDA76CB-2E1C-4997-AD77-4C0D270400A0}" presName="sibTrans" presStyleLbl="sibTrans2D1" presStyleIdx="1" presStyleCnt="2"/>
      <dgm:spPr/>
      <dgm:t>
        <a:bodyPr/>
        <a:lstStyle/>
        <a:p>
          <a:endParaRPr lang="el-GR"/>
        </a:p>
      </dgm:t>
    </dgm:pt>
    <dgm:pt modelId="{5D1F27A0-C59B-4FEB-BBD5-7B365547385D}" type="pres">
      <dgm:prSet presAssocID="{7CDA76CB-2E1C-4997-AD77-4C0D270400A0}" presName="connectorText" presStyleLbl="sibTrans2D1" presStyleIdx="1" presStyleCnt="2"/>
      <dgm:spPr/>
      <dgm:t>
        <a:bodyPr/>
        <a:lstStyle/>
        <a:p>
          <a:endParaRPr lang="el-GR"/>
        </a:p>
      </dgm:t>
    </dgm:pt>
    <dgm:pt modelId="{B73A107C-FC2F-45F8-BA0A-3AFAEEAB4CC1}" type="pres">
      <dgm:prSet presAssocID="{4642065B-EE76-4565-9AB8-AEE25F845311}" presName="node" presStyleLbl="node1" presStyleIdx="2" presStyleCnt="3" custScaleX="139423" custScaleY="166703" custLinFactNeighborX="-1139" custLinFactNeighborY="218">
        <dgm:presLayoutVars>
          <dgm:bulletEnabled val="1"/>
        </dgm:presLayoutVars>
      </dgm:prSet>
      <dgm:spPr/>
      <dgm:t>
        <a:bodyPr/>
        <a:lstStyle/>
        <a:p>
          <a:endParaRPr lang="el-GR"/>
        </a:p>
      </dgm:t>
    </dgm:pt>
  </dgm:ptLst>
  <dgm:cxnLst>
    <dgm:cxn modelId="{4ABBB957-991B-4BBF-B7A8-D28A077B3985}" type="presOf" srcId="{4642065B-EE76-4565-9AB8-AEE25F845311}" destId="{B73A107C-FC2F-45F8-BA0A-3AFAEEAB4CC1}" srcOrd="0" destOrd="0" presId="urn:microsoft.com/office/officeart/2005/8/layout/process5"/>
    <dgm:cxn modelId="{86671261-19BB-4F36-99E6-F6E78E702927}" srcId="{E334D3DB-1818-4FAA-AA9E-88275AB2C173}" destId="{B5409DF6-42A2-4FCF-A6C3-0FB92743FAE5}" srcOrd="1" destOrd="0" parTransId="{C7EF4C54-ED1B-4961-ACF3-789862A2C2AE}" sibTransId="{7CDA76CB-2E1C-4997-AD77-4C0D270400A0}"/>
    <dgm:cxn modelId="{795A3C59-B27D-485B-B524-62B738D4F220}" type="presOf" srcId="{7CDA76CB-2E1C-4997-AD77-4C0D270400A0}" destId="{5D1F27A0-C59B-4FEB-BBD5-7B365547385D}" srcOrd="1" destOrd="0" presId="urn:microsoft.com/office/officeart/2005/8/layout/process5"/>
    <dgm:cxn modelId="{4A14FD28-D37B-499B-A5E4-031AB031BBF6}" type="presOf" srcId="{371D7FAD-433E-4E2E-9E09-0FE2EEAB8626}" destId="{CA3F0B98-5657-4ACF-891B-BF5DE7C42004}" srcOrd="1" destOrd="0" presId="urn:microsoft.com/office/officeart/2005/8/layout/process5"/>
    <dgm:cxn modelId="{E89EFABE-350F-4768-A439-ECD1080498B1}" type="presOf" srcId="{E334D3DB-1818-4FAA-AA9E-88275AB2C173}" destId="{0E279CF4-527A-4A9E-8DAC-1B4DB59C382D}" srcOrd="0" destOrd="0" presId="urn:microsoft.com/office/officeart/2005/8/layout/process5"/>
    <dgm:cxn modelId="{4C1CDD5F-1DBF-4752-9B6C-1551B9EA83E6}" type="presOf" srcId="{B5409DF6-42A2-4FCF-A6C3-0FB92743FAE5}" destId="{578B14E3-2937-4838-8D2A-AF58CBFDA8E8}" srcOrd="0" destOrd="0" presId="urn:microsoft.com/office/officeart/2005/8/layout/process5"/>
    <dgm:cxn modelId="{6C59E580-880D-49B6-B651-369386198669}" srcId="{E334D3DB-1818-4FAA-AA9E-88275AB2C173}" destId="{4642065B-EE76-4565-9AB8-AEE25F845311}" srcOrd="2" destOrd="0" parTransId="{3C7EC2D6-C701-403B-985E-83A6325BCB9B}" sibTransId="{C740F5A3-927B-42FC-A50A-9671FF17D268}"/>
    <dgm:cxn modelId="{12F82D7F-6EEC-4286-A64E-DB8ECAF7DEC0}" srcId="{E334D3DB-1818-4FAA-AA9E-88275AB2C173}" destId="{98C0B0E6-0CF0-4C52-9280-1562A9A8E3B1}" srcOrd="0" destOrd="0" parTransId="{897CE7C5-8B53-40B9-9840-F31F2A0EB2C8}" sibTransId="{371D7FAD-433E-4E2E-9E09-0FE2EEAB8626}"/>
    <dgm:cxn modelId="{26C19722-D0E3-42B9-88DA-040DE33D66A3}" type="presOf" srcId="{7CDA76CB-2E1C-4997-AD77-4C0D270400A0}" destId="{A296EF66-9C50-495E-BE6C-4117539E1729}" srcOrd="0" destOrd="0" presId="urn:microsoft.com/office/officeart/2005/8/layout/process5"/>
    <dgm:cxn modelId="{34810C28-CFC0-47CD-BE94-5A75E934410E}" type="presOf" srcId="{371D7FAD-433E-4E2E-9E09-0FE2EEAB8626}" destId="{42B5CCBA-8876-49CD-8D5D-BB8A60F4C59B}" srcOrd="0" destOrd="0" presId="urn:microsoft.com/office/officeart/2005/8/layout/process5"/>
    <dgm:cxn modelId="{09974977-3551-4A3C-A86C-89190D20D6F8}" type="presOf" srcId="{98C0B0E6-0CF0-4C52-9280-1562A9A8E3B1}" destId="{6894FC25-B47E-4F5B-87A5-6D7243AE5A0D}" srcOrd="0" destOrd="0" presId="urn:microsoft.com/office/officeart/2005/8/layout/process5"/>
    <dgm:cxn modelId="{20438F4C-25F4-45B5-B6AB-FA82B7B4825D}" type="presParOf" srcId="{0E279CF4-527A-4A9E-8DAC-1B4DB59C382D}" destId="{6894FC25-B47E-4F5B-87A5-6D7243AE5A0D}" srcOrd="0" destOrd="0" presId="urn:microsoft.com/office/officeart/2005/8/layout/process5"/>
    <dgm:cxn modelId="{7E628A10-E2E0-426A-9E15-1DED24F0E19C}" type="presParOf" srcId="{0E279CF4-527A-4A9E-8DAC-1B4DB59C382D}" destId="{42B5CCBA-8876-49CD-8D5D-BB8A60F4C59B}" srcOrd="1" destOrd="0" presId="urn:microsoft.com/office/officeart/2005/8/layout/process5"/>
    <dgm:cxn modelId="{0EF7C284-FB18-4A63-871C-1145A0634F8C}" type="presParOf" srcId="{42B5CCBA-8876-49CD-8D5D-BB8A60F4C59B}" destId="{CA3F0B98-5657-4ACF-891B-BF5DE7C42004}" srcOrd="0" destOrd="0" presId="urn:microsoft.com/office/officeart/2005/8/layout/process5"/>
    <dgm:cxn modelId="{132A01A3-2382-44F3-A5C4-657C915F59EC}" type="presParOf" srcId="{0E279CF4-527A-4A9E-8DAC-1B4DB59C382D}" destId="{578B14E3-2937-4838-8D2A-AF58CBFDA8E8}" srcOrd="2" destOrd="0" presId="urn:microsoft.com/office/officeart/2005/8/layout/process5"/>
    <dgm:cxn modelId="{F632614B-BED7-41E7-AAFB-44C45E4C3BC8}" type="presParOf" srcId="{0E279CF4-527A-4A9E-8DAC-1B4DB59C382D}" destId="{A296EF66-9C50-495E-BE6C-4117539E1729}" srcOrd="3" destOrd="0" presId="urn:microsoft.com/office/officeart/2005/8/layout/process5"/>
    <dgm:cxn modelId="{587E34B9-AE1B-4961-BE0A-AE25BF3045C2}" type="presParOf" srcId="{A296EF66-9C50-495E-BE6C-4117539E1729}" destId="{5D1F27A0-C59B-4FEB-BBD5-7B365547385D}" srcOrd="0" destOrd="0" presId="urn:microsoft.com/office/officeart/2005/8/layout/process5"/>
    <dgm:cxn modelId="{E08AFCD8-9AF6-479D-BC44-181521316C16}" type="presParOf" srcId="{0E279CF4-527A-4A9E-8DAC-1B4DB59C382D}" destId="{B73A107C-FC2F-45F8-BA0A-3AFAEEAB4CC1}"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AF81A6-1CCE-4206-9470-43E92B15FDC6}"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7BFCB525-AAB6-41D1-87B3-219E7CE2599A}">
      <dgm:prSet/>
      <dgm:spPr/>
      <dgm:t>
        <a:bodyPr/>
        <a:lstStyle/>
        <a:p>
          <a:pPr algn="l"/>
          <a:r>
            <a:rPr lang="el-GR" dirty="0"/>
            <a:t>Τα </a:t>
          </a:r>
          <a:r>
            <a:rPr lang="el-GR" dirty="0" err="1"/>
            <a:t>αντινεοπλασματικά</a:t>
          </a:r>
          <a:r>
            <a:rPr lang="el-GR" dirty="0"/>
            <a:t> φάρμακα μπορούν να ταξινομηθούν σε τρείς γενικές κατηγορίες:</a:t>
          </a:r>
          <a:endParaRPr lang="en-US" dirty="0"/>
        </a:p>
        <a:p>
          <a:pPr algn="l"/>
          <a:r>
            <a:rPr lang="el-GR" dirty="0"/>
            <a:t>τα </a:t>
          </a:r>
          <a:r>
            <a:rPr lang="el-GR" b="1" dirty="0" err="1"/>
            <a:t>κυτταροτοξικά</a:t>
          </a:r>
          <a:r>
            <a:rPr lang="el-GR" b="1" dirty="0"/>
            <a:t> φάρμακα</a:t>
          </a:r>
          <a:r>
            <a:rPr lang="el-GR" dirty="0"/>
            <a:t>, </a:t>
          </a:r>
          <a:endParaRPr lang="en-US" dirty="0"/>
        </a:p>
        <a:p>
          <a:pPr algn="l"/>
          <a:r>
            <a:rPr lang="el-GR" dirty="0"/>
            <a:t>τα</a:t>
          </a:r>
          <a:r>
            <a:rPr lang="el-GR" b="1" dirty="0"/>
            <a:t> ειδικά φάρμακα </a:t>
          </a:r>
          <a:r>
            <a:rPr lang="el-GR" dirty="0"/>
            <a:t>όπως αυτά που επιδρούν στη μεταγωγή σήματος και </a:t>
          </a:r>
          <a:endParaRPr lang="en-US" dirty="0"/>
        </a:p>
        <a:p>
          <a:pPr algn="l"/>
          <a:r>
            <a:rPr lang="el-GR" dirty="0"/>
            <a:t>τους </a:t>
          </a:r>
          <a:r>
            <a:rPr lang="el-GR" b="1" dirty="0"/>
            <a:t>ορμονικούς παράγοντες </a:t>
          </a:r>
          <a:endParaRPr lang="en-US" dirty="0"/>
        </a:p>
      </dgm:t>
    </dgm:pt>
    <dgm:pt modelId="{6D5DED98-0A58-4873-B7DC-064A099B98C5}" type="parTrans" cxnId="{F6510ED4-569D-45B6-BF47-35014126CAE8}">
      <dgm:prSet/>
      <dgm:spPr/>
      <dgm:t>
        <a:bodyPr/>
        <a:lstStyle/>
        <a:p>
          <a:endParaRPr lang="en-US"/>
        </a:p>
      </dgm:t>
    </dgm:pt>
    <dgm:pt modelId="{D3F797C6-9CC4-40E0-838E-71489B7F3343}" type="sibTrans" cxnId="{F6510ED4-569D-45B6-BF47-35014126CAE8}">
      <dgm:prSet/>
      <dgm:spPr/>
      <dgm:t>
        <a:bodyPr/>
        <a:lstStyle/>
        <a:p>
          <a:endParaRPr lang="en-US"/>
        </a:p>
      </dgm:t>
    </dgm:pt>
    <dgm:pt modelId="{00CDC328-82EC-4316-B615-46679B357DF2}">
      <dgm:prSet/>
      <dgm:spPr/>
      <dgm:t>
        <a:bodyPr/>
        <a:lstStyle/>
        <a:p>
          <a:pPr algn="l"/>
          <a:r>
            <a:rPr lang="el-GR" dirty="0"/>
            <a:t>Όλοι οι </a:t>
          </a:r>
          <a:r>
            <a:rPr lang="el-GR" dirty="0" err="1"/>
            <a:t>αλκυλιωτικοί</a:t>
          </a:r>
          <a:r>
            <a:rPr lang="el-GR" dirty="0"/>
            <a:t> παράγοντες, τα αντιβιοτικά, οι </a:t>
          </a:r>
          <a:r>
            <a:rPr lang="el-GR" dirty="0" err="1"/>
            <a:t>αντιμεταβολίτες</a:t>
          </a:r>
          <a:r>
            <a:rPr lang="el-GR" dirty="0"/>
            <a:t> και τα διάφορα φάρμακα ειδικής δράσης, είναι κυρίως </a:t>
          </a:r>
          <a:r>
            <a:rPr lang="el-GR" b="1" dirty="0" err="1"/>
            <a:t>κυτταροτοξικά</a:t>
          </a:r>
          <a:r>
            <a:rPr lang="el-GR" b="1" dirty="0"/>
            <a:t> φάρμακα</a:t>
          </a:r>
          <a:r>
            <a:rPr lang="el-GR" dirty="0"/>
            <a:t>, δηλαδή προκαλούν θανατηφόρα </a:t>
          </a:r>
          <a:r>
            <a:rPr lang="el-GR" dirty="0" err="1"/>
            <a:t>κυτταροτοξική</a:t>
          </a:r>
          <a:r>
            <a:rPr lang="el-GR" dirty="0"/>
            <a:t> βλάβη στα κύτταρα του όγκου.</a:t>
          </a:r>
          <a:endParaRPr lang="en-US" dirty="0"/>
        </a:p>
      </dgm:t>
    </dgm:pt>
    <dgm:pt modelId="{2195B722-05A9-41CF-8736-469D97A2D78F}" type="parTrans" cxnId="{E45E8CAB-418B-4750-8244-1EB2B7B77985}">
      <dgm:prSet/>
      <dgm:spPr/>
      <dgm:t>
        <a:bodyPr/>
        <a:lstStyle/>
        <a:p>
          <a:endParaRPr lang="en-US"/>
        </a:p>
      </dgm:t>
    </dgm:pt>
    <dgm:pt modelId="{B384E4A6-5988-4E73-B899-7D2132D54CCC}" type="sibTrans" cxnId="{E45E8CAB-418B-4750-8244-1EB2B7B77985}">
      <dgm:prSet/>
      <dgm:spPr/>
      <dgm:t>
        <a:bodyPr/>
        <a:lstStyle/>
        <a:p>
          <a:endParaRPr lang="en-US"/>
        </a:p>
      </dgm:t>
    </dgm:pt>
    <dgm:pt modelId="{F3364D8F-F389-485C-A2FC-D7A21611719A}">
      <dgm:prSet/>
      <dgm:spPr/>
      <dgm:t>
        <a:bodyPr/>
        <a:lstStyle/>
        <a:p>
          <a:r>
            <a:rPr lang="el-GR" dirty="0"/>
            <a:t>Οι </a:t>
          </a:r>
          <a:r>
            <a:rPr lang="el-GR" b="1" dirty="0"/>
            <a:t>ορμονικοί παράγοντες </a:t>
          </a:r>
          <a:r>
            <a:rPr lang="el-GR" dirty="0"/>
            <a:t>χρησιμοποιούνται για όγκους των ορμονικά ευαίσθητων ιστών, όπως ο μαστός και ο προστάτης.</a:t>
          </a:r>
          <a:endParaRPr lang="en-US" dirty="0"/>
        </a:p>
      </dgm:t>
    </dgm:pt>
    <dgm:pt modelId="{FC301DC1-C6F6-4440-B8B3-AEBA25123FBD}" type="parTrans" cxnId="{78F6BAC5-97D0-4AE2-BC3C-A9E0DD1300F5}">
      <dgm:prSet/>
      <dgm:spPr/>
      <dgm:t>
        <a:bodyPr/>
        <a:lstStyle/>
        <a:p>
          <a:endParaRPr lang="en-US"/>
        </a:p>
      </dgm:t>
    </dgm:pt>
    <dgm:pt modelId="{8723B979-80AC-46BD-BC4C-CA070B1FC2B1}" type="sibTrans" cxnId="{78F6BAC5-97D0-4AE2-BC3C-A9E0DD1300F5}">
      <dgm:prSet/>
      <dgm:spPr/>
      <dgm:t>
        <a:bodyPr/>
        <a:lstStyle/>
        <a:p>
          <a:endParaRPr lang="en-US"/>
        </a:p>
      </dgm:t>
    </dgm:pt>
    <dgm:pt modelId="{250A9674-D818-4E0E-9B3D-B906939DE041}" type="pres">
      <dgm:prSet presAssocID="{15AF81A6-1CCE-4206-9470-43E92B15FDC6}" presName="hierChild1" presStyleCnt="0">
        <dgm:presLayoutVars>
          <dgm:chPref val="1"/>
          <dgm:dir/>
          <dgm:animOne val="branch"/>
          <dgm:animLvl val="lvl"/>
          <dgm:resizeHandles/>
        </dgm:presLayoutVars>
      </dgm:prSet>
      <dgm:spPr/>
      <dgm:t>
        <a:bodyPr/>
        <a:lstStyle/>
        <a:p>
          <a:endParaRPr lang="el-GR"/>
        </a:p>
      </dgm:t>
    </dgm:pt>
    <dgm:pt modelId="{5AF48016-48C2-4C36-8A51-A32858A3BD57}" type="pres">
      <dgm:prSet presAssocID="{7BFCB525-AAB6-41D1-87B3-219E7CE2599A}" presName="hierRoot1" presStyleCnt="0"/>
      <dgm:spPr/>
    </dgm:pt>
    <dgm:pt modelId="{4F32B684-9487-48FC-BC09-2106DB22C592}" type="pres">
      <dgm:prSet presAssocID="{7BFCB525-AAB6-41D1-87B3-219E7CE2599A}" presName="composite" presStyleCnt="0"/>
      <dgm:spPr/>
    </dgm:pt>
    <dgm:pt modelId="{119BEBCD-EA08-49BD-9DDC-9E4234D8CFFF}" type="pres">
      <dgm:prSet presAssocID="{7BFCB525-AAB6-41D1-87B3-219E7CE2599A}" presName="background" presStyleLbl="node0" presStyleIdx="0" presStyleCnt="3"/>
      <dgm:spPr/>
    </dgm:pt>
    <dgm:pt modelId="{EF9DA64F-2DE1-41A5-B173-4CDAE3E41B1B}" type="pres">
      <dgm:prSet presAssocID="{7BFCB525-AAB6-41D1-87B3-219E7CE2599A}" presName="text" presStyleLbl="fgAcc0" presStyleIdx="0" presStyleCnt="3" custScaleX="99750" custScaleY="140097">
        <dgm:presLayoutVars>
          <dgm:chPref val="3"/>
        </dgm:presLayoutVars>
      </dgm:prSet>
      <dgm:spPr/>
      <dgm:t>
        <a:bodyPr/>
        <a:lstStyle/>
        <a:p>
          <a:endParaRPr lang="el-GR"/>
        </a:p>
      </dgm:t>
    </dgm:pt>
    <dgm:pt modelId="{1E8E26B6-E8C9-4607-B622-E1914B6290F6}" type="pres">
      <dgm:prSet presAssocID="{7BFCB525-AAB6-41D1-87B3-219E7CE2599A}" presName="hierChild2" presStyleCnt="0"/>
      <dgm:spPr/>
    </dgm:pt>
    <dgm:pt modelId="{FA41D345-7D03-421E-AF6A-87328FB1D3C1}" type="pres">
      <dgm:prSet presAssocID="{00CDC328-82EC-4316-B615-46679B357DF2}" presName="hierRoot1" presStyleCnt="0"/>
      <dgm:spPr/>
    </dgm:pt>
    <dgm:pt modelId="{5D9B3334-084A-4D80-A4EC-E080A1F5B2B7}" type="pres">
      <dgm:prSet presAssocID="{00CDC328-82EC-4316-B615-46679B357DF2}" presName="composite" presStyleCnt="0"/>
      <dgm:spPr/>
    </dgm:pt>
    <dgm:pt modelId="{893AE6DE-B59D-4AA2-9C1D-62A68F26B163}" type="pres">
      <dgm:prSet presAssocID="{00CDC328-82EC-4316-B615-46679B357DF2}" presName="background" presStyleLbl="node0" presStyleIdx="1" presStyleCnt="3"/>
      <dgm:spPr/>
    </dgm:pt>
    <dgm:pt modelId="{6559B347-CE7E-4394-A628-A1D08923259F}" type="pres">
      <dgm:prSet presAssocID="{00CDC328-82EC-4316-B615-46679B357DF2}" presName="text" presStyleLbl="fgAcc0" presStyleIdx="1" presStyleCnt="3" custScaleX="99167" custScaleY="129883">
        <dgm:presLayoutVars>
          <dgm:chPref val="3"/>
        </dgm:presLayoutVars>
      </dgm:prSet>
      <dgm:spPr/>
      <dgm:t>
        <a:bodyPr/>
        <a:lstStyle/>
        <a:p>
          <a:endParaRPr lang="el-GR"/>
        </a:p>
      </dgm:t>
    </dgm:pt>
    <dgm:pt modelId="{208BDD41-D26D-48B1-A680-96DDC1B5A605}" type="pres">
      <dgm:prSet presAssocID="{00CDC328-82EC-4316-B615-46679B357DF2}" presName="hierChild2" presStyleCnt="0"/>
      <dgm:spPr/>
    </dgm:pt>
    <dgm:pt modelId="{071EE12B-138F-48BA-8AFE-57E83637F1CE}" type="pres">
      <dgm:prSet presAssocID="{F3364D8F-F389-485C-A2FC-D7A21611719A}" presName="hierRoot1" presStyleCnt="0"/>
      <dgm:spPr/>
    </dgm:pt>
    <dgm:pt modelId="{60634407-64CA-4AC5-BED7-3E46AD58868B}" type="pres">
      <dgm:prSet presAssocID="{F3364D8F-F389-485C-A2FC-D7A21611719A}" presName="composite" presStyleCnt="0"/>
      <dgm:spPr/>
    </dgm:pt>
    <dgm:pt modelId="{721F97EB-BD68-4BC5-A125-3EFAA07500C1}" type="pres">
      <dgm:prSet presAssocID="{F3364D8F-F389-485C-A2FC-D7A21611719A}" presName="background" presStyleLbl="node0" presStyleIdx="2" presStyleCnt="3"/>
      <dgm:spPr/>
    </dgm:pt>
    <dgm:pt modelId="{5DE3FFDA-8872-4447-A390-C2305B5C636C}" type="pres">
      <dgm:prSet presAssocID="{F3364D8F-F389-485C-A2FC-D7A21611719A}" presName="text" presStyleLbl="fgAcc0" presStyleIdx="2" presStyleCnt="3">
        <dgm:presLayoutVars>
          <dgm:chPref val="3"/>
        </dgm:presLayoutVars>
      </dgm:prSet>
      <dgm:spPr/>
      <dgm:t>
        <a:bodyPr/>
        <a:lstStyle/>
        <a:p>
          <a:endParaRPr lang="el-GR"/>
        </a:p>
      </dgm:t>
    </dgm:pt>
    <dgm:pt modelId="{0350A333-599C-49CD-9191-4A9B81601513}" type="pres">
      <dgm:prSet presAssocID="{F3364D8F-F389-485C-A2FC-D7A21611719A}" presName="hierChild2" presStyleCnt="0"/>
      <dgm:spPr/>
    </dgm:pt>
  </dgm:ptLst>
  <dgm:cxnLst>
    <dgm:cxn modelId="{F6510ED4-569D-45B6-BF47-35014126CAE8}" srcId="{15AF81A6-1CCE-4206-9470-43E92B15FDC6}" destId="{7BFCB525-AAB6-41D1-87B3-219E7CE2599A}" srcOrd="0" destOrd="0" parTransId="{6D5DED98-0A58-4873-B7DC-064A099B98C5}" sibTransId="{D3F797C6-9CC4-40E0-838E-71489B7F3343}"/>
    <dgm:cxn modelId="{78F6BAC5-97D0-4AE2-BC3C-A9E0DD1300F5}" srcId="{15AF81A6-1CCE-4206-9470-43E92B15FDC6}" destId="{F3364D8F-F389-485C-A2FC-D7A21611719A}" srcOrd="2" destOrd="0" parTransId="{FC301DC1-C6F6-4440-B8B3-AEBA25123FBD}" sibTransId="{8723B979-80AC-46BD-BC4C-CA070B1FC2B1}"/>
    <dgm:cxn modelId="{A2A8BB1F-3E4A-47E5-BB58-40CB6BCA6C83}" type="presOf" srcId="{7BFCB525-AAB6-41D1-87B3-219E7CE2599A}" destId="{EF9DA64F-2DE1-41A5-B173-4CDAE3E41B1B}" srcOrd="0" destOrd="0" presId="urn:microsoft.com/office/officeart/2005/8/layout/hierarchy1"/>
    <dgm:cxn modelId="{652BC519-21D9-4809-A53E-C2D6BBC95D89}" type="presOf" srcId="{15AF81A6-1CCE-4206-9470-43E92B15FDC6}" destId="{250A9674-D818-4E0E-9B3D-B906939DE041}" srcOrd="0" destOrd="0" presId="urn:microsoft.com/office/officeart/2005/8/layout/hierarchy1"/>
    <dgm:cxn modelId="{E45E8CAB-418B-4750-8244-1EB2B7B77985}" srcId="{15AF81A6-1CCE-4206-9470-43E92B15FDC6}" destId="{00CDC328-82EC-4316-B615-46679B357DF2}" srcOrd="1" destOrd="0" parTransId="{2195B722-05A9-41CF-8736-469D97A2D78F}" sibTransId="{B384E4A6-5988-4E73-B899-7D2132D54CCC}"/>
    <dgm:cxn modelId="{1653B8F7-528D-4193-9548-87280A0126FC}" type="presOf" srcId="{00CDC328-82EC-4316-B615-46679B357DF2}" destId="{6559B347-CE7E-4394-A628-A1D08923259F}" srcOrd="0" destOrd="0" presId="urn:microsoft.com/office/officeart/2005/8/layout/hierarchy1"/>
    <dgm:cxn modelId="{D124A252-AFBB-4668-8951-75244E62815D}" type="presOf" srcId="{F3364D8F-F389-485C-A2FC-D7A21611719A}" destId="{5DE3FFDA-8872-4447-A390-C2305B5C636C}" srcOrd="0" destOrd="0" presId="urn:microsoft.com/office/officeart/2005/8/layout/hierarchy1"/>
    <dgm:cxn modelId="{BE65F47B-7102-4F86-BCA6-4DAC1D625462}" type="presParOf" srcId="{250A9674-D818-4E0E-9B3D-B906939DE041}" destId="{5AF48016-48C2-4C36-8A51-A32858A3BD57}" srcOrd="0" destOrd="0" presId="urn:microsoft.com/office/officeart/2005/8/layout/hierarchy1"/>
    <dgm:cxn modelId="{C7F0A716-A0D9-4B8A-A98C-8728E40DADCF}" type="presParOf" srcId="{5AF48016-48C2-4C36-8A51-A32858A3BD57}" destId="{4F32B684-9487-48FC-BC09-2106DB22C592}" srcOrd="0" destOrd="0" presId="urn:microsoft.com/office/officeart/2005/8/layout/hierarchy1"/>
    <dgm:cxn modelId="{D812FF3A-2034-4303-A8EC-87B3DA7061A3}" type="presParOf" srcId="{4F32B684-9487-48FC-BC09-2106DB22C592}" destId="{119BEBCD-EA08-49BD-9DDC-9E4234D8CFFF}" srcOrd="0" destOrd="0" presId="urn:microsoft.com/office/officeart/2005/8/layout/hierarchy1"/>
    <dgm:cxn modelId="{78EA4149-3E25-406A-A663-701ECD517E60}" type="presParOf" srcId="{4F32B684-9487-48FC-BC09-2106DB22C592}" destId="{EF9DA64F-2DE1-41A5-B173-4CDAE3E41B1B}" srcOrd="1" destOrd="0" presId="urn:microsoft.com/office/officeart/2005/8/layout/hierarchy1"/>
    <dgm:cxn modelId="{2CC47C47-1310-4E93-B676-4AC81C2ACDEF}" type="presParOf" srcId="{5AF48016-48C2-4C36-8A51-A32858A3BD57}" destId="{1E8E26B6-E8C9-4607-B622-E1914B6290F6}" srcOrd="1" destOrd="0" presId="urn:microsoft.com/office/officeart/2005/8/layout/hierarchy1"/>
    <dgm:cxn modelId="{E1429101-C33C-4F42-A3CD-3788C561A294}" type="presParOf" srcId="{250A9674-D818-4E0E-9B3D-B906939DE041}" destId="{FA41D345-7D03-421E-AF6A-87328FB1D3C1}" srcOrd="1" destOrd="0" presId="urn:microsoft.com/office/officeart/2005/8/layout/hierarchy1"/>
    <dgm:cxn modelId="{2749F6BD-441D-4734-9DD2-7EC4AB5BDDCD}" type="presParOf" srcId="{FA41D345-7D03-421E-AF6A-87328FB1D3C1}" destId="{5D9B3334-084A-4D80-A4EC-E080A1F5B2B7}" srcOrd="0" destOrd="0" presId="urn:microsoft.com/office/officeart/2005/8/layout/hierarchy1"/>
    <dgm:cxn modelId="{81EE0212-2BE1-42C8-A105-E0E72D5B7FCA}" type="presParOf" srcId="{5D9B3334-084A-4D80-A4EC-E080A1F5B2B7}" destId="{893AE6DE-B59D-4AA2-9C1D-62A68F26B163}" srcOrd="0" destOrd="0" presId="urn:microsoft.com/office/officeart/2005/8/layout/hierarchy1"/>
    <dgm:cxn modelId="{C33D63FA-CC2F-4951-A034-05E4F2D804C3}" type="presParOf" srcId="{5D9B3334-084A-4D80-A4EC-E080A1F5B2B7}" destId="{6559B347-CE7E-4394-A628-A1D08923259F}" srcOrd="1" destOrd="0" presId="urn:microsoft.com/office/officeart/2005/8/layout/hierarchy1"/>
    <dgm:cxn modelId="{3D4B3C38-E72F-47D4-B397-961DD6CA8FBA}" type="presParOf" srcId="{FA41D345-7D03-421E-AF6A-87328FB1D3C1}" destId="{208BDD41-D26D-48B1-A680-96DDC1B5A605}" srcOrd="1" destOrd="0" presId="urn:microsoft.com/office/officeart/2005/8/layout/hierarchy1"/>
    <dgm:cxn modelId="{AB79249E-EF3C-4890-B414-9516F15FB7AE}" type="presParOf" srcId="{250A9674-D818-4E0E-9B3D-B906939DE041}" destId="{071EE12B-138F-48BA-8AFE-57E83637F1CE}" srcOrd="2" destOrd="0" presId="urn:microsoft.com/office/officeart/2005/8/layout/hierarchy1"/>
    <dgm:cxn modelId="{0BDFFC36-414E-41BE-9561-3C950B7FBE63}" type="presParOf" srcId="{071EE12B-138F-48BA-8AFE-57E83637F1CE}" destId="{60634407-64CA-4AC5-BED7-3E46AD58868B}" srcOrd="0" destOrd="0" presId="urn:microsoft.com/office/officeart/2005/8/layout/hierarchy1"/>
    <dgm:cxn modelId="{F6A1DE69-BC02-4D78-AE8E-3FB51B6CD910}" type="presParOf" srcId="{60634407-64CA-4AC5-BED7-3E46AD58868B}" destId="{721F97EB-BD68-4BC5-A125-3EFAA07500C1}" srcOrd="0" destOrd="0" presId="urn:microsoft.com/office/officeart/2005/8/layout/hierarchy1"/>
    <dgm:cxn modelId="{9815DD9C-3511-4F78-A999-DE4B9FF3C5BC}" type="presParOf" srcId="{60634407-64CA-4AC5-BED7-3E46AD58868B}" destId="{5DE3FFDA-8872-4447-A390-C2305B5C636C}" srcOrd="1" destOrd="0" presId="urn:microsoft.com/office/officeart/2005/8/layout/hierarchy1"/>
    <dgm:cxn modelId="{59BF194C-7DB4-4461-BFD1-F8BB6EE41F0E}" type="presParOf" srcId="{071EE12B-138F-48BA-8AFE-57E83637F1CE}" destId="{0350A333-599C-49CD-9191-4A9B8160151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CECAD7-CCA0-4DC5-8551-8DF40D9A2D26}" type="doc">
      <dgm:prSet loTypeId="urn:microsoft.com/office/officeart/2016/7/layout/BasicProcessNew" loCatId="process" qsTypeId="urn:microsoft.com/office/officeart/2005/8/quickstyle/simple1" qsCatId="simple" csTypeId="urn:microsoft.com/office/officeart/2005/8/colors/colorful5" csCatId="colorful" phldr="1"/>
      <dgm:spPr/>
      <dgm:t>
        <a:bodyPr/>
        <a:lstStyle/>
        <a:p>
          <a:endParaRPr lang="en-US"/>
        </a:p>
      </dgm:t>
    </dgm:pt>
    <dgm:pt modelId="{814C8937-5049-468B-8D93-A372AED0045A}">
      <dgm:prSet custT="1"/>
      <dgm:spPr/>
      <dgm:t>
        <a:bodyPr/>
        <a:lstStyle/>
        <a:p>
          <a:r>
            <a:rPr lang="el-GR" sz="1800" dirty="0"/>
            <a:t>Η αντικαρκινική θεραπεία έχει ως στόχο τη θανάτωση των διαιρούμενων καρκινικών κυττάρων. </a:t>
          </a:r>
          <a:endParaRPr lang="en-US" sz="1800" dirty="0"/>
        </a:p>
      </dgm:t>
    </dgm:pt>
    <dgm:pt modelId="{A906B912-1DC2-4B41-8CD1-092A6956882A}" type="parTrans" cxnId="{DFFE889A-8435-4242-8AFC-671BA7544794}">
      <dgm:prSet/>
      <dgm:spPr/>
      <dgm:t>
        <a:bodyPr/>
        <a:lstStyle/>
        <a:p>
          <a:endParaRPr lang="en-US"/>
        </a:p>
      </dgm:t>
    </dgm:pt>
    <dgm:pt modelId="{2771A356-C251-424C-918D-565CBD7A33D2}" type="sibTrans" cxnId="{DFFE889A-8435-4242-8AFC-671BA7544794}">
      <dgm:prSet/>
      <dgm:spPr/>
      <dgm:t>
        <a:bodyPr/>
        <a:lstStyle/>
        <a:p>
          <a:endParaRPr lang="en-US"/>
        </a:p>
      </dgm:t>
    </dgm:pt>
    <dgm:pt modelId="{0A58172E-4626-45E1-9CBF-71771FBC2C02}">
      <dgm:prSet custT="1"/>
      <dgm:spPr/>
      <dgm:t>
        <a:bodyPr/>
        <a:lstStyle/>
        <a:p>
          <a:r>
            <a:rPr lang="el-GR" sz="1800" dirty="0"/>
            <a:t>Υπάρχουν και φυσιολογικά κύτταρα του ξενιστή που επίσης διαιρούνται. Οι επιδράσεις σε αυτά τα κύτταρα προκαλούν ανεπιθύμητες ενέργειες</a:t>
          </a:r>
          <a:r>
            <a:rPr lang="el-GR" sz="1100" dirty="0"/>
            <a:t>. </a:t>
          </a:r>
          <a:endParaRPr lang="en-US" sz="1100" dirty="0"/>
        </a:p>
      </dgm:t>
    </dgm:pt>
    <dgm:pt modelId="{0048ECC9-FAD8-4704-BC20-CFCBA5C3FCE9}" type="parTrans" cxnId="{17D157CE-9E27-4A45-8C1F-5C5D16733B29}">
      <dgm:prSet/>
      <dgm:spPr/>
      <dgm:t>
        <a:bodyPr/>
        <a:lstStyle/>
        <a:p>
          <a:endParaRPr lang="en-US"/>
        </a:p>
      </dgm:t>
    </dgm:pt>
    <dgm:pt modelId="{9CB18D3B-2970-416E-95EE-AF60CF1C6571}" type="sibTrans" cxnId="{17D157CE-9E27-4A45-8C1F-5C5D16733B29}">
      <dgm:prSet/>
      <dgm:spPr/>
      <dgm:t>
        <a:bodyPr/>
        <a:lstStyle/>
        <a:p>
          <a:endParaRPr lang="en-US"/>
        </a:p>
      </dgm:t>
    </dgm:pt>
    <dgm:pt modelId="{2ABC7D62-5004-49F2-A111-CA7C965C7F07}">
      <dgm:prSet custT="1"/>
      <dgm:spPr/>
      <dgm:t>
        <a:bodyPr/>
        <a:lstStyle/>
        <a:p>
          <a:r>
            <a:rPr lang="el-GR" sz="1800" dirty="0"/>
            <a:t>Τα αντικαρκινικά φάρμακα δεν προσβάλλουν ειδικά μόνο τα </a:t>
          </a:r>
          <a:r>
            <a:rPr lang="el-GR" sz="1800" dirty="0" err="1"/>
            <a:t>νεοπλασματικά</a:t>
          </a:r>
          <a:r>
            <a:rPr lang="el-GR" sz="1800" dirty="0"/>
            <a:t> κύτταρα, αλλά όλα γενικά τα κύτταρα που πολλαπλασιάζονται, τόσο τα φυσιολογικά όσο και τα παθολογικά.</a:t>
          </a:r>
          <a:endParaRPr lang="en-US" sz="1800" dirty="0"/>
        </a:p>
      </dgm:t>
    </dgm:pt>
    <dgm:pt modelId="{34D5FE14-30FF-4FBF-AD41-213FA7E78F3F}" type="parTrans" cxnId="{329D8C4C-711C-496A-8A79-36D69A9732C0}">
      <dgm:prSet/>
      <dgm:spPr/>
      <dgm:t>
        <a:bodyPr/>
        <a:lstStyle/>
        <a:p>
          <a:endParaRPr lang="en-US"/>
        </a:p>
      </dgm:t>
    </dgm:pt>
    <dgm:pt modelId="{A26FEFAC-1D84-4538-A5EA-DCE9A1C47563}" type="sibTrans" cxnId="{329D8C4C-711C-496A-8A79-36D69A9732C0}">
      <dgm:prSet/>
      <dgm:spPr/>
      <dgm:t>
        <a:bodyPr/>
        <a:lstStyle/>
        <a:p>
          <a:endParaRPr lang="en-US"/>
        </a:p>
      </dgm:t>
    </dgm:pt>
    <dgm:pt modelId="{0376E9CC-7A73-4BC3-91F6-71A182C1CE24}">
      <dgm:prSet custT="1"/>
      <dgm:spPr/>
      <dgm:t>
        <a:bodyPr/>
        <a:lstStyle/>
        <a:p>
          <a:r>
            <a:rPr lang="el-GR" sz="1600" dirty="0"/>
            <a:t>Επομένως, η αντικαρκινική θεραπεία είναι, κατά ένα μεγάλο μέρος, </a:t>
          </a:r>
          <a:r>
            <a:rPr lang="el-GR" sz="1600" dirty="0" err="1"/>
            <a:t>στοχευμένη</a:t>
          </a:r>
          <a:r>
            <a:rPr lang="el-GR" sz="1600" dirty="0"/>
            <a:t> στο να σκοτώνει διαιρούμενα κύτταρα. Όμως κύτταρα σε συγκεκριμένα μέρη του σώματος, όπως στο επιθήλιο της γαστρεντερικής οδού, στους θύλακες των τριχών και στο μυελό των οστών, διαιρούνται μόνιμα. Οι επιδράσεις των αντικαρκινικών φαρμάκων σε αυτά τα κύτταρα προκαλούν ανεπιθύμητες ενέργειες.</a:t>
          </a:r>
          <a:endParaRPr lang="en-US" sz="1600" dirty="0"/>
        </a:p>
      </dgm:t>
    </dgm:pt>
    <dgm:pt modelId="{E43576E1-1AA9-425F-AECA-0204C6A59286}" type="parTrans" cxnId="{C3A0AA4A-D503-42FF-91A4-24504C8B0E5A}">
      <dgm:prSet/>
      <dgm:spPr/>
      <dgm:t>
        <a:bodyPr/>
        <a:lstStyle/>
        <a:p>
          <a:endParaRPr lang="en-US"/>
        </a:p>
      </dgm:t>
    </dgm:pt>
    <dgm:pt modelId="{AD64A0A2-2A99-4814-ABD1-D23ED4A65336}" type="sibTrans" cxnId="{C3A0AA4A-D503-42FF-91A4-24504C8B0E5A}">
      <dgm:prSet/>
      <dgm:spPr/>
      <dgm:t>
        <a:bodyPr/>
        <a:lstStyle/>
        <a:p>
          <a:endParaRPr lang="en-US"/>
        </a:p>
      </dgm:t>
    </dgm:pt>
    <dgm:pt modelId="{DC9C3731-4662-4ADA-B46E-6561394F47FD}" type="pres">
      <dgm:prSet presAssocID="{DACECAD7-CCA0-4DC5-8551-8DF40D9A2D26}" presName="Name0" presStyleCnt="0">
        <dgm:presLayoutVars>
          <dgm:dir/>
          <dgm:resizeHandles val="exact"/>
        </dgm:presLayoutVars>
      </dgm:prSet>
      <dgm:spPr/>
      <dgm:t>
        <a:bodyPr/>
        <a:lstStyle/>
        <a:p>
          <a:endParaRPr lang="el-GR"/>
        </a:p>
      </dgm:t>
    </dgm:pt>
    <dgm:pt modelId="{B313E9EF-4D65-4EB9-A1D7-3B46A1EAB5BB}" type="pres">
      <dgm:prSet presAssocID="{814C8937-5049-468B-8D93-A372AED0045A}" presName="node" presStyleLbl="node1" presStyleIdx="0" presStyleCnt="7">
        <dgm:presLayoutVars>
          <dgm:bulletEnabled val="1"/>
        </dgm:presLayoutVars>
      </dgm:prSet>
      <dgm:spPr/>
      <dgm:t>
        <a:bodyPr/>
        <a:lstStyle/>
        <a:p>
          <a:endParaRPr lang="el-GR"/>
        </a:p>
      </dgm:t>
    </dgm:pt>
    <dgm:pt modelId="{18178564-1381-46C1-8EE3-801F143FC8B4}" type="pres">
      <dgm:prSet presAssocID="{2771A356-C251-424C-918D-565CBD7A33D2}" presName="sibTransSpacerBeforeConnector" presStyleCnt="0"/>
      <dgm:spPr/>
    </dgm:pt>
    <dgm:pt modelId="{10A6D124-4370-43DA-84CC-A42396311B7F}" type="pres">
      <dgm:prSet presAssocID="{2771A356-C251-424C-918D-565CBD7A33D2}" presName="sibTrans" presStyleLbl="node1" presStyleIdx="1" presStyleCnt="7"/>
      <dgm:spPr/>
      <dgm:t>
        <a:bodyPr/>
        <a:lstStyle/>
        <a:p>
          <a:endParaRPr lang="el-GR"/>
        </a:p>
      </dgm:t>
    </dgm:pt>
    <dgm:pt modelId="{FA3A10AA-40B2-4A3C-9975-168C9A6010AE}" type="pres">
      <dgm:prSet presAssocID="{2771A356-C251-424C-918D-565CBD7A33D2}" presName="sibTransSpacerAfterConnector" presStyleCnt="0"/>
      <dgm:spPr/>
    </dgm:pt>
    <dgm:pt modelId="{28256318-7EF5-472B-83F7-145A72C032C9}" type="pres">
      <dgm:prSet presAssocID="{0A58172E-4626-45E1-9CBF-71771FBC2C02}" presName="node" presStyleLbl="node1" presStyleIdx="2" presStyleCnt="7">
        <dgm:presLayoutVars>
          <dgm:bulletEnabled val="1"/>
        </dgm:presLayoutVars>
      </dgm:prSet>
      <dgm:spPr/>
      <dgm:t>
        <a:bodyPr/>
        <a:lstStyle/>
        <a:p>
          <a:endParaRPr lang="el-GR"/>
        </a:p>
      </dgm:t>
    </dgm:pt>
    <dgm:pt modelId="{5B89ABC6-29BA-4D51-B750-B7D3A1C2A243}" type="pres">
      <dgm:prSet presAssocID="{9CB18D3B-2970-416E-95EE-AF60CF1C6571}" presName="sibTransSpacerBeforeConnector" presStyleCnt="0"/>
      <dgm:spPr/>
    </dgm:pt>
    <dgm:pt modelId="{5B7FFA35-CC4D-4A4F-80C8-E29074AD9E37}" type="pres">
      <dgm:prSet presAssocID="{9CB18D3B-2970-416E-95EE-AF60CF1C6571}" presName="sibTrans" presStyleLbl="node1" presStyleIdx="3" presStyleCnt="7"/>
      <dgm:spPr/>
      <dgm:t>
        <a:bodyPr/>
        <a:lstStyle/>
        <a:p>
          <a:endParaRPr lang="el-GR"/>
        </a:p>
      </dgm:t>
    </dgm:pt>
    <dgm:pt modelId="{CBE7B72A-8B46-4A75-8A60-7930CD21BF71}" type="pres">
      <dgm:prSet presAssocID="{9CB18D3B-2970-416E-95EE-AF60CF1C6571}" presName="sibTransSpacerAfterConnector" presStyleCnt="0"/>
      <dgm:spPr/>
    </dgm:pt>
    <dgm:pt modelId="{0BA6ABC6-319D-4D73-A402-194669F59C55}" type="pres">
      <dgm:prSet presAssocID="{2ABC7D62-5004-49F2-A111-CA7C965C7F07}" presName="node" presStyleLbl="node1" presStyleIdx="4" presStyleCnt="7">
        <dgm:presLayoutVars>
          <dgm:bulletEnabled val="1"/>
        </dgm:presLayoutVars>
      </dgm:prSet>
      <dgm:spPr/>
      <dgm:t>
        <a:bodyPr/>
        <a:lstStyle/>
        <a:p>
          <a:endParaRPr lang="el-GR"/>
        </a:p>
      </dgm:t>
    </dgm:pt>
    <dgm:pt modelId="{FC31D15F-A7F0-4571-B8BE-494F0DC6343F}" type="pres">
      <dgm:prSet presAssocID="{A26FEFAC-1D84-4538-A5EA-DCE9A1C47563}" presName="sibTransSpacerBeforeConnector" presStyleCnt="0"/>
      <dgm:spPr/>
    </dgm:pt>
    <dgm:pt modelId="{9213F806-1DC3-4E70-ACD3-E2FF8DEA595C}" type="pres">
      <dgm:prSet presAssocID="{A26FEFAC-1D84-4538-A5EA-DCE9A1C47563}" presName="sibTrans" presStyleLbl="node1" presStyleIdx="5" presStyleCnt="7"/>
      <dgm:spPr/>
      <dgm:t>
        <a:bodyPr/>
        <a:lstStyle/>
        <a:p>
          <a:endParaRPr lang="el-GR"/>
        </a:p>
      </dgm:t>
    </dgm:pt>
    <dgm:pt modelId="{3991CB0D-666F-4D67-BF8F-7902BF03BFE2}" type="pres">
      <dgm:prSet presAssocID="{A26FEFAC-1D84-4538-A5EA-DCE9A1C47563}" presName="sibTransSpacerAfterConnector" presStyleCnt="0"/>
      <dgm:spPr/>
    </dgm:pt>
    <dgm:pt modelId="{C7A814CA-E6B4-4E9F-AE26-185568FF24F3}" type="pres">
      <dgm:prSet presAssocID="{0376E9CC-7A73-4BC3-91F6-71A182C1CE24}" presName="node" presStyleLbl="node1" presStyleIdx="6" presStyleCnt="7" custScaleX="122695">
        <dgm:presLayoutVars>
          <dgm:bulletEnabled val="1"/>
        </dgm:presLayoutVars>
      </dgm:prSet>
      <dgm:spPr/>
      <dgm:t>
        <a:bodyPr/>
        <a:lstStyle/>
        <a:p>
          <a:endParaRPr lang="el-GR"/>
        </a:p>
      </dgm:t>
    </dgm:pt>
  </dgm:ptLst>
  <dgm:cxnLst>
    <dgm:cxn modelId="{06E97687-B665-49B9-B3A1-2CDDF06E0782}" type="presOf" srcId="{0A58172E-4626-45E1-9CBF-71771FBC2C02}" destId="{28256318-7EF5-472B-83F7-145A72C032C9}" srcOrd="0" destOrd="0" presId="urn:microsoft.com/office/officeart/2016/7/layout/BasicProcessNew"/>
    <dgm:cxn modelId="{1C6A133F-485F-4752-A759-F3C64530BDE7}" type="presOf" srcId="{814C8937-5049-468B-8D93-A372AED0045A}" destId="{B313E9EF-4D65-4EB9-A1D7-3B46A1EAB5BB}" srcOrd="0" destOrd="0" presId="urn:microsoft.com/office/officeart/2016/7/layout/BasicProcessNew"/>
    <dgm:cxn modelId="{753A6339-8E78-4659-A4A1-872389A16D4E}" type="presOf" srcId="{0376E9CC-7A73-4BC3-91F6-71A182C1CE24}" destId="{C7A814CA-E6B4-4E9F-AE26-185568FF24F3}" srcOrd="0" destOrd="0" presId="urn:microsoft.com/office/officeart/2016/7/layout/BasicProcessNew"/>
    <dgm:cxn modelId="{DFFE889A-8435-4242-8AFC-671BA7544794}" srcId="{DACECAD7-CCA0-4DC5-8551-8DF40D9A2D26}" destId="{814C8937-5049-468B-8D93-A372AED0045A}" srcOrd="0" destOrd="0" parTransId="{A906B912-1DC2-4B41-8CD1-092A6956882A}" sibTransId="{2771A356-C251-424C-918D-565CBD7A33D2}"/>
    <dgm:cxn modelId="{C3A0AA4A-D503-42FF-91A4-24504C8B0E5A}" srcId="{DACECAD7-CCA0-4DC5-8551-8DF40D9A2D26}" destId="{0376E9CC-7A73-4BC3-91F6-71A182C1CE24}" srcOrd="3" destOrd="0" parTransId="{E43576E1-1AA9-425F-AECA-0204C6A59286}" sibTransId="{AD64A0A2-2A99-4814-ABD1-D23ED4A65336}"/>
    <dgm:cxn modelId="{329D8C4C-711C-496A-8A79-36D69A9732C0}" srcId="{DACECAD7-CCA0-4DC5-8551-8DF40D9A2D26}" destId="{2ABC7D62-5004-49F2-A111-CA7C965C7F07}" srcOrd="2" destOrd="0" parTransId="{34D5FE14-30FF-4FBF-AD41-213FA7E78F3F}" sibTransId="{A26FEFAC-1D84-4538-A5EA-DCE9A1C47563}"/>
    <dgm:cxn modelId="{90239630-EC3F-4A28-A136-7C1B54B02973}" type="presOf" srcId="{DACECAD7-CCA0-4DC5-8551-8DF40D9A2D26}" destId="{DC9C3731-4662-4ADA-B46E-6561394F47FD}" srcOrd="0" destOrd="0" presId="urn:microsoft.com/office/officeart/2016/7/layout/BasicProcessNew"/>
    <dgm:cxn modelId="{2C0D8423-D0C1-466C-96A7-B2B69927C6BA}" type="presOf" srcId="{A26FEFAC-1D84-4538-A5EA-DCE9A1C47563}" destId="{9213F806-1DC3-4E70-ACD3-E2FF8DEA595C}" srcOrd="0" destOrd="0" presId="urn:microsoft.com/office/officeart/2016/7/layout/BasicProcessNew"/>
    <dgm:cxn modelId="{94B57074-AB9C-4E5D-9E17-33A7FE0D7554}" type="presOf" srcId="{2ABC7D62-5004-49F2-A111-CA7C965C7F07}" destId="{0BA6ABC6-319D-4D73-A402-194669F59C55}" srcOrd="0" destOrd="0" presId="urn:microsoft.com/office/officeart/2016/7/layout/BasicProcessNew"/>
    <dgm:cxn modelId="{09C4C5BE-7A6B-4CF3-918B-5C6964B2B292}" type="presOf" srcId="{2771A356-C251-424C-918D-565CBD7A33D2}" destId="{10A6D124-4370-43DA-84CC-A42396311B7F}" srcOrd="0" destOrd="0" presId="urn:microsoft.com/office/officeart/2016/7/layout/BasicProcessNew"/>
    <dgm:cxn modelId="{9A251FC3-D5EC-4612-9BBB-92CBE3B26D00}" type="presOf" srcId="{9CB18D3B-2970-416E-95EE-AF60CF1C6571}" destId="{5B7FFA35-CC4D-4A4F-80C8-E29074AD9E37}" srcOrd="0" destOrd="0" presId="urn:microsoft.com/office/officeart/2016/7/layout/BasicProcessNew"/>
    <dgm:cxn modelId="{17D157CE-9E27-4A45-8C1F-5C5D16733B29}" srcId="{DACECAD7-CCA0-4DC5-8551-8DF40D9A2D26}" destId="{0A58172E-4626-45E1-9CBF-71771FBC2C02}" srcOrd="1" destOrd="0" parTransId="{0048ECC9-FAD8-4704-BC20-CFCBA5C3FCE9}" sibTransId="{9CB18D3B-2970-416E-95EE-AF60CF1C6571}"/>
    <dgm:cxn modelId="{E7E88005-104F-4A35-872A-3E4BE11CE615}" type="presParOf" srcId="{DC9C3731-4662-4ADA-B46E-6561394F47FD}" destId="{B313E9EF-4D65-4EB9-A1D7-3B46A1EAB5BB}" srcOrd="0" destOrd="0" presId="urn:microsoft.com/office/officeart/2016/7/layout/BasicProcessNew"/>
    <dgm:cxn modelId="{6D7E3313-ECFE-43A7-A02F-B1611BCD823E}" type="presParOf" srcId="{DC9C3731-4662-4ADA-B46E-6561394F47FD}" destId="{18178564-1381-46C1-8EE3-801F143FC8B4}" srcOrd="1" destOrd="0" presId="urn:microsoft.com/office/officeart/2016/7/layout/BasicProcessNew"/>
    <dgm:cxn modelId="{F1F4C3E8-7B06-4638-85F5-FEE5D5B013B1}" type="presParOf" srcId="{DC9C3731-4662-4ADA-B46E-6561394F47FD}" destId="{10A6D124-4370-43DA-84CC-A42396311B7F}" srcOrd="2" destOrd="0" presId="urn:microsoft.com/office/officeart/2016/7/layout/BasicProcessNew"/>
    <dgm:cxn modelId="{D37A9179-8D67-4160-A39B-B33414F006B7}" type="presParOf" srcId="{DC9C3731-4662-4ADA-B46E-6561394F47FD}" destId="{FA3A10AA-40B2-4A3C-9975-168C9A6010AE}" srcOrd="3" destOrd="0" presId="urn:microsoft.com/office/officeart/2016/7/layout/BasicProcessNew"/>
    <dgm:cxn modelId="{5471B85A-5A90-48DE-8D39-88EAE5D68D46}" type="presParOf" srcId="{DC9C3731-4662-4ADA-B46E-6561394F47FD}" destId="{28256318-7EF5-472B-83F7-145A72C032C9}" srcOrd="4" destOrd="0" presId="urn:microsoft.com/office/officeart/2016/7/layout/BasicProcessNew"/>
    <dgm:cxn modelId="{7C57C592-C5C2-4684-818F-D6A41BDEF3B9}" type="presParOf" srcId="{DC9C3731-4662-4ADA-B46E-6561394F47FD}" destId="{5B89ABC6-29BA-4D51-B750-B7D3A1C2A243}" srcOrd="5" destOrd="0" presId="urn:microsoft.com/office/officeart/2016/7/layout/BasicProcessNew"/>
    <dgm:cxn modelId="{31D4AEFD-51E8-4F59-A369-83D3BC7532FF}" type="presParOf" srcId="{DC9C3731-4662-4ADA-B46E-6561394F47FD}" destId="{5B7FFA35-CC4D-4A4F-80C8-E29074AD9E37}" srcOrd="6" destOrd="0" presId="urn:microsoft.com/office/officeart/2016/7/layout/BasicProcessNew"/>
    <dgm:cxn modelId="{A466122B-5DEB-4284-8E09-DB94B0F3794C}" type="presParOf" srcId="{DC9C3731-4662-4ADA-B46E-6561394F47FD}" destId="{CBE7B72A-8B46-4A75-8A60-7930CD21BF71}" srcOrd="7" destOrd="0" presId="urn:microsoft.com/office/officeart/2016/7/layout/BasicProcessNew"/>
    <dgm:cxn modelId="{2854DCCE-295D-4843-9ECF-A6D0D5E96DC2}" type="presParOf" srcId="{DC9C3731-4662-4ADA-B46E-6561394F47FD}" destId="{0BA6ABC6-319D-4D73-A402-194669F59C55}" srcOrd="8" destOrd="0" presId="urn:microsoft.com/office/officeart/2016/7/layout/BasicProcessNew"/>
    <dgm:cxn modelId="{3A6B44E5-F457-47DF-8028-481E13049972}" type="presParOf" srcId="{DC9C3731-4662-4ADA-B46E-6561394F47FD}" destId="{FC31D15F-A7F0-4571-B8BE-494F0DC6343F}" srcOrd="9" destOrd="0" presId="urn:microsoft.com/office/officeart/2016/7/layout/BasicProcessNew"/>
    <dgm:cxn modelId="{39577F08-6135-483E-B0C1-68840E712FCF}" type="presParOf" srcId="{DC9C3731-4662-4ADA-B46E-6561394F47FD}" destId="{9213F806-1DC3-4E70-ACD3-E2FF8DEA595C}" srcOrd="10" destOrd="0" presId="urn:microsoft.com/office/officeart/2016/7/layout/BasicProcessNew"/>
    <dgm:cxn modelId="{B3312774-8411-4BD2-B728-C8D774D81AFF}" type="presParOf" srcId="{DC9C3731-4662-4ADA-B46E-6561394F47FD}" destId="{3991CB0D-666F-4D67-BF8F-7902BF03BFE2}" srcOrd="11" destOrd="0" presId="urn:microsoft.com/office/officeart/2016/7/layout/BasicProcessNew"/>
    <dgm:cxn modelId="{D1EC77F2-E561-4CE0-BC1A-FC8BE017AD58}" type="presParOf" srcId="{DC9C3731-4662-4ADA-B46E-6561394F47FD}" destId="{C7A814CA-E6B4-4E9F-AE26-185568FF24F3}" srcOrd="12"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08FF48-9F19-4D4E-A469-31548A939C6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31146B4-6D52-4F70-823F-1C34616A24FB}">
      <dgm:prSet custT="1"/>
      <dgm:spPr/>
      <dgm:t>
        <a:bodyPr/>
        <a:lstStyle/>
        <a:p>
          <a:r>
            <a:rPr lang="el-GR" sz="2400" dirty="0"/>
            <a:t>Τα αντικαρκινικά φάρμακα σκοτώνουν ένα σταθερό ποσοστό κυττάρων αντί για ένα απόλυτο αριθμό.</a:t>
          </a:r>
          <a:endParaRPr lang="en-US" sz="2400" dirty="0"/>
        </a:p>
      </dgm:t>
    </dgm:pt>
    <dgm:pt modelId="{9435037E-78B6-4F8E-BFF0-278B9D43C5B0}" type="parTrans" cxnId="{BC666261-CE6C-4CA5-84FD-C01E225F5C07}">
      <dgm:prSet/>
      <dgm:spPr/>
      <dgm:t>
        <a:bodyPr/>
        <a:lstStyle/>
        <a:p>
          <a:endParaRPr lang="en-US"/>
        </a:p>
      </dgm:t>
    </dgm:pt>
    <dgm:pt modelId="{31D8DD2E-E91E-4EE4-A636-FA5505970B90}" type="sibTrans" cxnId="{BC666261-CE6C-4CA5-84FD-C01E225F5C07}">
      <dgm:prSet/>
      <dgm:spPr/>
      <dgm:t>
        <a:bodyPr/>
        <a:lstStyle/>
        <a:p>
          <a:endParaRPr lang="en-US"/>
        </a:p>
      </dgm:t>
    </dgm:pt>
    <dgm:pt modelId="{0A796C8B-8A43-4A6E-B0B3-42DF3ABC0673}">
      <dgm:prSet/>
      <dgm:spPr/>
      <dgm:t>
        <a:bodyPr/>
        <a:lstStyle/>
        <a:p>
          <a:r>
            <a:rPr lang="el-GR" dirty="0"/>
            <a:t>Αυτό σημαίνει πως ένα σταθερό ποσοστό κυττάρων (π.χ. 50%) θανατώνονται με μια δόση.  Αν μια δόση του φαρμάκου σκοτώνει 50% των </a:t>
          </a:r>
          <a:r>
            <a:rPr lang="el-GR" dirty="0" err="1"/>
            <a:t>ογκοκυττάρων</a:t>
          </a:r>
          <a:r>
            <a:rPr lang="el-GR" dirty="0"/>
            <a:t>, τότε μια δεύτερη δόση φαρμάκου θα σκοτώσει το 50% των </a:t>
          </a:r>
          <a:r>
            <a:rPr lang="el-GR" dirty="0" err="1"/>
            <a:t>ογκοκυττάρων</a:t>
          </a:r>
          <a:r>
            <a:rPr lang="el-GR" dirty="0"/>
            <a:t> που παρέμειναν. Αυτό έχει ως αποτέλεσμα μια μείωση κατά 75% στον αριθμό των </a:t>
          </a:r>
          <a:r>
            <a:rPr lang="el-GR" dirty="0" err="1"/>
            <a:t>ογκοκυττάρων</a:t>
          </a:r>
          <a:r>
            <a:rPr lang="el-GR" dirty="0"/>
            <a:t> μετά από δύο δόσεις του φαρμάκου. Ο αριθμός των </a:t>
          </a:r>
          <a:r>
            <a:rPr lang="el-GR" dirty="0" err="1"/>
            <a:t>ογκοκυττάρων</a:t>
          </a:r>
          <a:r>
            <a:rPr lang="el-GR" dirty="0"/>
            <a:t> εκφράζεται συνήθως σε εκθετική μορφή. Γι’ αυτό το λόγο η φάση καταστροφής ενός φαρμάκου περιγράφεται σε μονάδες </a:t>
          </a:r>
          <a:r>
            <a:rPr lang="el-GR" dirty="0" err="1"/>
            <a:t>log</a:t>
          </a:r>
          <a:r>
            <a:rPr lang="el-GR" dirty="0"/>
            <a:t> </a:t>
          </a:r>
          <a:r>
            <a:rPr lang="en-US" dirty="0"/>
            <a:t>(log kill).</a:t>
          </a:r>
        </a:p>
      </dgm:t>
    </dgm:pt>
    <dgm:pt modelId="{F1E6E36A-E4D9-45A8-BB53-213AEA1439C1}" type="parTrans" cxnId="{8B590FC2-A94B-48B8-AF03-6B65F91F7FF4}">
      <dgm:prSet/>
      <dgm:spPr/>
      <dgm:t>
        <a:bodyPr/>
        <a:lstStyle/>
        <a:p>
          <a:endParaRPr lang="en-US"/>
        </a:p>
      </dgm:t>
    </dgm:pt>
    <dgm:pt modelId="{DBBAD856-1653-42B7-BC90-B7A8197C0C3B}" type="sibTrans" cxnId="{8B590FC2-A94B-48B8-AF03-6B65F91F7FF4}">
      <dgm:prSet/>
      <dgm:spPr/>
      <dgm:t>
        <a:bodyPr/>
        <a:lstStyle/>
        <a:p>
          <a:endParaRPr lang="en-US"/>
        </a:p>
      </dgm:t>
    </dgm:pt>
    <dgm:pt modelId="{B9373B9F-7562-4169-8FF9-3CF2A2F61946}" type="pres">
      <dgm:prSet presAssocID="{C308FF48-9F19-4D4E-A469-31548A939C63}" presName="linear" presStyleCnt="0">
        <dgm:presLayoutVars>
          <dgm:animLvl val="lvl"/>
          <dgm:resizeHandles val="exact"/>
        </dgm:presLayoutVars>
      </dgm:prSet>
      <dgm:spPr/>
      <dgm:t>
        <a:bodyPr/>
        <a:lstStyle/>
        <a:p>
          <a:endParaRPr lang="el-GR"/>
        </a:p>
      </dgm:t>
    </dgm:pt>
    <dgm:pt modelId="{3DC7E150-123F-4ADA-9A1F-A9964334673E}" type="pres">
      <dgm:prSet presAssocID="{F31146B4-6D52-4F70-823F-1C34616A24FB}" presName="parentText" presStyleLbl="node1" presStyleIdx="0" presStyleCnt="2" custScaleY="40917">
        <dgm:presLayoutVars>
          <dgm:chMax val="0"/>
          <dgm:bulletEnabled val="1"/>
        </dgm:presLayoutVars>
      </dgm:prSet>
      <dgm:spPr/>
      <dgm:t>
        <a:bodyPr/>
        <a:lstStyle/>
        <a:p>
          <a:endParaRPr lang="el-GR"/>
        </a:p>
      </dgm:t>
    </dgm:pt>
    <dgm:pt modelId="{DE3B56C6-7FE7-4F86-B63A-69FF03952400}" type="pres">
      <dgm:prSet presAssocID="{31D8DD2E-E91E-4EE4-A636-FA5505970B90}" presName="spacer" presStyleCnt="0"/>
      <dgm:spPr/>
    </dgm:pt>
    <dgm:pt modelId="{7DA81938-A5D3-4FAB-A1B9-C7B6500D6807}" type="pres">
      <dgm:prSet presAssocID="{0A796C8B-8A43-4A6E-B0B3-42DF3ABC0673}" presName="parentText" presStyleLbl="node1" presStyleIdx="1" presStyleCnt="2">
        <dgm:presLayoutVars>
          <dgm:chMax val="0"/>
          <dgm:bulletEnabled val="1"/>
        </dgm:presLayoutVars>
      </dgm:prSet>
      <dgm:spPr/>
      <dgm:t>
        <a:bodyPr/>
        <a:lstStyle/>
        <a:p>
          <a:endParaRPr lang="el-GR"/>
        </a:p>
      </dgm:t>
    </dgm:pt>
  </dgm:ptLst>
  <dgm:cxnLst>
    <dgm:cxn modelId="{EF81D50D-8F1C-4D09-BB38-CDB864B43C56}" type="presOf" srcId="{F31146B4-6D52-4F70-823F-1C34616A24FB}" destId="{3DC7E150-123F-4ADA-9A1F-A9964334673E}" srcOrd="0" destOrd="0" presId="urn:microsoft.com/office/officeart/2005/8/layout/vList2"/>
    <dgm:cxn modelId="{1BA775DA-4664-4711-AC62-15FAF227D7D1}" type="presOf" srcId="{C308FF48-9F19-4D4E-A469-31548A939C63}" destId="{B9373B9F-7562-4169-8FF9-3CF2A2F61946}" srcOrd="0" destOrd="0" presId="urn:microsoft.com/office/officeart/2005/8/layout/vList2"/>
    <dgm:cxn modelId="{8B590FC2-A94B-48B8-AF03-6B65F91F7FF4}" srcId="{C308FF48-9F19-4D4E-A469-31548A939C63}" destId="{0A796C8B-8A43-4A6E-B0B3-42DF3ABC0673}" srcOrd="1" destOrd="0" parTransId="{F1E6E36A-E4D9-45A8-BB53-213AEA1439C1}" sibTransId="{DBBAD856-1653-42B7-BC90-B7A8197C0C3B}"/>
    <dgm:cxn modelId="{4A130BCE-0339-40EC-9377-F84802B6D05E}" type="presOf" srcId="{0A796C8B-8A43-4A6E-B0B3-42DF3ABC0673}" destId="{7DA81938-A5D3-4FAB-A1B9-C7B6500D6807}" srcOrd="0" destOrd="0" presId="urn:microsoft.com/office/officeart/2005/8/layout/vList2"/>
    <dgm:cxn modelId="{BC666261-CE6C-4CA5-84FD-C01E225F5C07}" srcId="{C308FF48-9F19-4D4E-A469-31548A939C63}" destId="{F31146B4-6D52-4F70-823F-1C34616A24FB}" srcOrd="0" destOrd="0" parTransId="{9435037E-78B6-4F8E-BFF0-278B9D43C5B0}" sibTransId="{31D8DD2E-E91E-4EE4-A636-FA5505970B90}"/>
    <dgm:cxn modelId="{5DBCF48F-AD2A-4957-B995-2A08CDAE9293}" type="presParOf" srcId="{B9373B9F-7562-4169-8FF9-3CF2A2F61946}" destId="{3DC7E150-123F-4ADA-9A1F-A9964334673E}" srcOrd="0" destOrd="0" presId="urn:microsoft.com/office/officeart/2005/8/layout/vList2"/>
    <dgm:cxn modelId="{D67BB5B4-F313-42D7-8448-C3F7B1A2EA89}" type="presParOf" srcId="{B9373B9F-7562-4169-8FF9-3CF2A2F61946}" destId="{DE3B56C6-7FE7-4F86-B63A-69FF03952400}" srcOrd="1" destOrd="0" presId="urn:microsoft.com/office/officeart/2005/8/layout/vList2"/>
    <dgm:cxn modelId="{225D5CDC-30BF-4DB0-86B0-EB2EC58D8587}" type="presParOf" srcId="{B9373B9F-7562-4169-8FF9-3CF2A2F61946}" destId="{7DA81938-A5D3-4FAB-A1B9-C7B6500D680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B372A7-1F8F-4D38-91AB-F0215C2A22F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450591C-5D98-488E-93B9-4E4D876720C7}">
      <dgm:prSet/>
      <dgm:spPr/>
      <dgm:t>
        <a:bodyPr/>
        <a:lstStyle/>
        <a:p>
          <a:r>
            <a:rPr lang="el-GR" dirty="0"/>
            <a:t>Τα λευχαιμικά και τα άλλα </a:t>
          </a:r>
          <a:r>
            <a:rPr lang="el-GR" dirty="0" err="1"/>
            <a:t>νεοπλασματικά</a:t>
          </a:r>
          <a:r>
            <a:rPr lang="el-GR" dirty="0"/>
            <a:t> κύτταρα βρίσκουν συχνά «άσυλο» σε ορισμένους ιστούς, όπως στο ΚΝΣ, στο οποίο ορισμένες </a:t>
          </a:r>
          <a:r>
            <a:rPr lang="el-GR" dirty="0" err="1"/>
            <a:t>χημειοθεραπευτικές</a:t>
          </a:r>
          <a:r>
            <a:rPr lang="el-GR" dirty="0"/>
            <a:t> ουσίες και φάρμακα δεν μπορούν να εισέλθουν λόγω </a:t>
          </a:r>
          <a:r>
            <a:rPr lang="el-GR" b="1" i="1" u="sng" dirty="0"/>
            <a:t>περιορισμών στη μεταφορά </a:t>
          </a:r>
          <a:r>
            <a:rPr lang="el-GR" dirty="0"/>
            <a:t>τους και της έλλειψης ικανότητας τους να διεισδύσουν σε ορισμένες περιοχές συμπαγών όγκων.</a:t>
          </a:r>
          <a:endParaRPr lang="en-US" dirty="0"/>
        </a:p>
      </dgm:t>
    </dgm:pt>
    <dgm:pt modelId="{2693FA59-6929-489F-8815-EB5A611245BE}" type="parTrans" cxnId="{7D390BAB-593E-44EF-974B-537862355867}">
      <dgm:prSet/>
      <dgm:spPr/>
      <dgm:t>
        <a:bodyPr/>
        <a:lstStyle/>
        <a:p>
          <a:endParaRPr lang="en-US"/>
        </a:p>
      </dgm:t>
    </dgm:pt>
    <dgm:pt modelId="{9813783D-BF9D-4C2B-9406-95C4CF6BB7A8}" type="sibTrans" cxnId="{7D390BAB-593E-44EF-974B-537862355867}">
      <dgm:prSet/>
      <dgm:spPr/>
      <dgm:t>
        <a:bodyPr/>
        <a:lstStyle/>
        <a:p>
          <a:endParaRPr lang="en-US"/>
        </a:p>
      </dgm:t>
    </dgm:pt>
    <dgm:pt modelId="{DF42B811-5961-462E-926F-90323F26410B}">
      <dgm:prSet/>
      <dgm:spPr/>
      <dgm:t>
        <a:bodyPr/>
        <a:lstStyle/>
        <a:p>
          <a:r>
            <a:rPr lang="el-GR" dirty="0"/>
            <a:t>Η </a:t>
          </a:r>
          <a:r>
            <a:rPr lang="el-GR" b="1" i="1" u="sng" dirty="0"/>
            <a:t>ανθεκτικότητα</a:t>
          </a:r>
          <a:r>
            <a:rPr lang="el-GR" u="sng" dirty="0"/>
            <a:t> </a:t>
          </a:r>
          <a:r>
            <a:rPr lang="el-GR" dirty="0"/>
            <a:t>στα αντικαρκινικά φάρμακα είναι ανάλογη της ανθεκτικότητας στα </a:t>
          </a:r>
          <a:r>
            <a:rPr lang="el-GR" dirty="0" err="1"/>
            <a:t>αντιμικροβιακά</a:t>
          </a:r>
          <a:r>
            <a:rPr lang="el-GR" dirty="0"/>
            <a:t>. Τα καρκινικά κύτταρα ήδη περιέχουν μια μετάλλαξη που τους επιτρέπει να αναπτύσσονται ανεξέλεγκτα. Μπορούν να μεταλλαχθούν με τέτοιο τρόπο έτσι ώστε να γίνουν ανθεκτικά και στα αντικαρκινικά φάρμακα.</a:t>
          </a:r>
          <a:endParaRPr lang="en-US" dirty="0"/>
        </a:p>
      </dgm:t>
    </dgm:pt>
    <dgm:pt modelId="{C37E4AB3-3CD8-4ECB-BA8D-74622FE7C3F5}" type="parTrans" cxnId="{4BE2ED90-2BF5-4BF3-B3C8-76206A7A13EE}">
      <dgm:prSet/>
      <dgm:spPr/>
      <dgm:t>
        <a:bodyPr/>
        <a:lstStyle/>
        <a:p>
          <a:endParaRPr lang="en-US"/>
        </a:p>
      </dgm:t>
    </dgm:pt>
    <dgm:pt modelId="{598CEEB4-25A8-4444-A9F4-BF25D550F317}" type="sibTrans" cxnId="{4BE2ED90-2BF5-4BF3-B3C8-76206A7A13EE}">
      <dgm:prSet/>
      <dgm:spPr/>
      <dgm:t>
        <a:bodyPr/>
        <a:lstStyle/>
        <a:p>
          <a:endParaRPr lang="en-US"/>
        </a:p>
      </dgm:t>
    </dgm:pt>
    <dgm:pt modelId="{0BE55B2A-0101-41C4-9965-ED2A23368E38}" type="pres">
      <dgm:prSet presAssocID="{1CB372A7-1F8F-4D38-91AB-F0215C2A22F6}" presName="linear" presStyleCnt="0">
        <dgm:presLayoutVars>
          <dgm:animLvl val="lvl"/>
          <dgm:resizeHandles val="exact"/>
        </dgm:presLayoutVars>
      </dgm:prSet>
      <dgm:spPr/>
      <dgm:t>
        <a:bodyPr/>
        <a:lstStyle/>
        <a:p>
          <a:endParaRPr lang="el-GR"/>
        </a:p>
      </dgm:t>
    </dgm:pt>
    <dgm:pt modelId="{608A28F3-D177-4A82-9E60-098781F9C152}" type="pres">
      <dgm:prSet presAssocID="{A450591C-5D98-488E-93B9-4E4D876720C7}" presName="parentText" presStyleLbl="node1" presStyleIdx="0" presStyleCnt="2">
        <dgm:presLayoutVars>
          <dgm:chMax val="0"/>
          <dgm:bulletEnabled val="1"/>
        </dgm:presLayoutVars>
      </dgm:prSet>
      <dgm:spPr/>
      <dgm:t>
        <a:bodyPr/>
        <a:lstStyle/>
        <a:p>
          <a:endParaRPr lang="el-GR"/>
        </a:p>
      </dgm:t>
    </dgm:pt>
    <dgm:pt modelId="{4DD343A8-F2D4-4D1C-9FF8-08F698B0D22F}" type="pres">
      <dgm:prSet presAssocID="{9813783D-BF9D-4C2B-9406-95C4CF6BB7A8}" presName="spacer" presStyleCnt="0"/>
      <dgm:spPr/>
    </dgm:pt>
    <dgm:pt modelId="{4B6D8AA0-0613-492A-A5C3-4B21C9FF0DE8}" type="pres">
      <dgm:prSet presAssocID="{DF42B811-5961-462E-926F-90323F26410B}" presName="parentText" presStyleLbl="node1" presStyleIdx="1" presStyleCnt="2">
        <dgm:presLayoutVars>
          <dgm:chMax val="0"/>
          <dgm:bulletEnabled val="1"/>
        </dgm:presLayoutVars>
      </dgm:prSet>
      <dgm:spPr/>
      <dgm:t>
        <a:bodyPr/>
        <a:lstStyle/>
        <a:p>
          <a:endParaRPr lang="el-GR"/>
        </a:p>
      </dgm:t>
    </dgm:pt>
  </dgm:ptLst>
  <dgm:cxnLst>
    <dgm:cxn modelId="{511CB36A-B61C-4C32-A383-DDA61BE73BFF}" type="presOf" srcId="{DF42B811-5961-462E-926F-90323F26410B}" destId="{4B6D8AA0-0613-492A-A5C3-4B21C9FF0DE8}" srcOrd="0" destOrd="0" presId="urn:microsoft.com/office/officeart/2005/8/layout/vList2"/>
    <dgm:cxn modelId="{4BE2ED90-2BF5-4BF3-B3C8-76206A7A13EE}" srcId="{1CB372A7-1F8F-4D38-91AB-F0215C2A22F6}" destId="{DF42B811-5961-462E-926F-90323F26410B}" srcOrd="1" destOrd="0" parTransId="{C37E4AB3-3CD8-4ECB-BA8D-74622FE7C3F5}" sibTransId="{598CEEB4-25A8-4444-A9F4-BF25D550F317}"/>
    <dgm:cxn modelId="{624F5E1E-4EC6-402A-BE52-8254D42120B9}" type="presOf" srcId="{1CB372A7-1F8F-4D38-91AB-F0215C2A22F6}" destId="{0BE55B2A-0101-41C4-9965-ED2A23368E38}" srcOrd="0" destOrd="0" presId="urn:microsoft.com/office/officeart/2005/8/layout/vList2"/>
    <dgm:cxn modelId="{23D00135-CF6F-4BD2-9F47-B598B99C7724}" type="presOf" srcId="{A450591C-5D98-488E-93B9-4E4D876720C7}" destId="{608A28F3-D177-4A82-9E60-098781F9C152}" srcOrd="0" destOrd="0" presId="urn:microsoft.com/office/officeart/2005/8/layout/vList2"/>
    <dgm:cxn modelId="{7D390BAB-593E-44EF-974B-537862355867}" srcId="{1CB372A7-1F8F-4D38-91AB-F0215C2A22F6}" destId="{A450591C-5D98-488E-93B9-4E4D876720C7}" srcOrd="0" destOrd="0" parTransId="{2693FA59-6929-489F-8815-EB5A611245BE}" sibTransId="{9813783D-BF9D-4C2B-9406-95C4CF6BB7A8}"/>
    <dgm:cxn modelId="{3B003F47-DC15-4705-8687-304303658F61}" type="presParOf" srcId="{0BE55B2A-0101-41C4-9965-ED2A23368E38}" destId="{608A28F3-D177-4A82-9E60-098781F9C152}" srcOrd="0" destOrd="0" presId="urn:microsoft.com/office/officeart/2005/8/layout/vList2"/>
    <dgm:cxn modelId="{1ED17E15-86D3-4E3C-913B-DDF0A3CD45E7}" type="presParOf" srcId="{0BE55B2A-0101-41C4-9965-ED2A23368E38}" destId="{4DD343A8-F2D4-4D1C-9FF8-08F698B0D22F}" srcOrd="1" destOrd="0" presId="urn:microsoft.com/office/officeart/2005/8/layout/vList2"/>
    <dgm:cxn modelId="{25F240FF-486E-444D-987A-180FD370A5F2}" type="presParOf" srcId="{0BE55B2A-0101-41C4-9965-ED2A23368E38}" destId="{4B6D8AA0-0613-492A-A5C3-4B21C9FF0DE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04072C0-ABC1-4AC3-9497-E62823D01AA0}"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1FEE7C96-443C-4A95-8331-837D577050DE}">
      <dgm:prSet/>
      <dgm:spPr/>
      <dgm:t>
        <a:bodyPr/>
        <a:lstStyle/>
        <a:p>
          <a:r>
            <a:rPr lang="el-GR" b="1"/>
            <a:t>Ιδιότητες συνδυασμών φαρμάκων</a:t>
          </a:r>
          <a:r>
            <a:rPr lang="el-GR"/>
            <a:t>:</a:t>
          </a:r>
          <a:endParaRPr lang="en-US"/>
        </a:p>
      </dgm:t>
    </dgm:pt>
    <dgm:pt modelId="{4F94918A-3005-4CB4-9E89-10ABE97F9437}" type="parTrans" cxnId="{BA75BCF6-5BE7-4184-BC48-F245D449F4A2}">
      <dgm:prSet/>
      <dgm:spPr/>
      <dgm:t>
        <a:bodyPr/>
        <a:lstStyle/>
        <a:p>
          <a:endParaRPr lang="en-US"/>
        </a:p>
      </dgm:t>
    </dgm:pt>
    <dgm:pt modelId="{42A1D318-FCEB-42FD-8563-E17B7CE436EC}" type="sibTrans" cxnId="{BA75BCF6-5BE7-4184-BC48-F245D449F4A2}">
      <dgm:prSet/>
      <dgm:spPr/>
      <dgm:t>
        <a:bodyPr/>
        <a:lstStyle/>
        <a:p>
          <a:endParaRPr lang="en-US"/>
        </a:p>
      </dgm:t>
    </dgm:pt>
    <dgm:pt modelId="{DE0F3AA4-EFDE-4175-8D47-0DDFA4B984E4}">
      <dgm:prSet/>
      <dgm:spPr/>
      <dgm:t>
        <a:bodyPr/>
        <a:lstStyle/>
        <a:p>
          <a:r>
            <a:rPr lang="el-GR"/>
            <a:t>- Επιτρέπουν τη μέγιστη δυνατή καταστροφή κυττάρων μέσα σε ανεκτά όρια τοξικότητας</a:t>
          </a:r>
          <a:endParaRPr lang="en-US"/>
        </a:p>
      </dgm:t>
    </dgm:pt>
    <dgm:pt modelId="{FF7C1AEB-9B8B-4C20-9D4E-C8480E00D94D}" type="parTrans" cxnId="{123D3D28-AA0C-40B5-AB22-B70A00E0A9DD}">
      <dgm:prSet/>
      <dgm:spPr/>
      <dgm:t>
        <a:bodyPr/>
        <a:lstStyle/>
        <a:p>
          <a:endParaRPr lang="en-US"/>
        </a:p>
      </dgm:t>
    </dgm:pt>
    <dgm:pt modelId="{76AAE91E-BB91-4A16-9999-2BC9C5ECFECA}" type="sibTrans" cxnId="{123D3D28-AA0C-40B5-AB22-B70A00E0A9DD}">
      <dgm:prSet/>
      <dgm:spPr/>
      <dgm:t>
        <a:bodyPr/>
        <a:lstStyle/>
        <a:p>
          <a:endParaRPr lang="en-US"/>
        </a:p>
      </dgm:t>
    </dgm:pt>
    <dgm:pt modelId="{C2FE7A6D-954A-49F2-8B37-144AC4D75BFA}">
      <dgm:prSet/>
      <dgm:spPr/>
      <dgm:t>
        <a:bodyPr/>
        <a:lstStyle/>
        <a:p>
          <a:r>
            <a:rPr lang="el-GR"/>
            <a:t>- Είναι αποτελεσματικοί εναντίον ενός ευρύτερου φάσματος κυτταρικών κλώνων μέσα στον ετερογενή πληθυσμό του όγκου</a:t>
          </a:r>
          <a:endParaRPr lang="en-US"/>
        </a:p>
      </dgm:t>
    </dgm:pt>
    <dgm:pt modelId="{CAC0648D-6DFE-4AB6-B63E-872BA29AE17F}" type="parTrans" cxnId="{56ED6226-7F72-4AAC-94E6-45DEF87FA0E5}">
      <dgm:prSet/>
      <dgm:spPr/>
      <dgm:t>
        <a:bodyPr/>
        <a:lstStyle/>
        <a:p>
          <a:endParaRPr lang="en-US"/>
        </a:p>
      </dgm:t>
    </dgm:pt>
    <dgm:pt modelId="{47A02869-1AB2-4EE3-B125-659F5241C2E7}" type="sibTrans" cxnId="{56ED6226-7F72-4AAC-94E6-45DEF87FA0E5}">
      <dgm:prSet/>
      <dgm:spPr/>
      <dgm:t>
        <a:bodyPr/>
        <a:lstStyle/>
        <a:p>
          <a:endParaRPr lang="en-US"/>
        </a:p>
      </dgm:t>
    </dgm:pt>
    <dgm:pt modelId="{E8405922-1A0B-4686-9C78-DF3B095C71A1}">
      <dgm:prSet/>
      <dgm:spPr/>
      <dgm:t>
        <a:bodyPr/>
        <a:lstStyle/>
        <a:p>
          <a:r>
            <a:rPr lang="el-GR"/>
            <a:t>- Επιβραδύνουν ή αποτρέπουν την εμφάνιση ανθεκτικών κυτταρικών κλώνων</a:t>
          </a:r>
          <a:endParaRPr lang="en-US"/>
        </a:p>
      </dgm:t>
    </dgm:pt>
    <dgm:pt modelId="{188A32E5-9057-4392-B0E7-384DE412DE85}" type="parTrans" cxnId="{43E23BD9-249B-43B5-A12A-F5F49CB92025}">
      <dgm:prSet/>
      <dgm:spPr/>
      <dgm:t>
        <a:bodyPr/>
        <a:lstStyle/>
        <a:p>
          <a:endParaRPr lang="en-US"/>
        </a:p>
      </dgm:t>
    </dgm:pt>
    <dgm:pt modelId="{E48C218F-BB3D-48EC-9CD1-86DDC21CB06A}" type="sibTrans" cxnId="{43E23BD9-249B-43B5-A12A-F5F49CB92025}">
      <dgm:prSet/>
      <dgm:spPr/>
      <dgm:t>
        <a:bodyPr/>
        <a:lstStyle/>
        <a:p>
          <a:endParaRPr lang="en-US"/>
        </a:p>
      </dgm:t>
    </dgm:pt>
    <dgm:pt modelId="{998FAD52-3B59-4EC0-8DD1-1247934E2866}" type="pres">
      <dgm:prSet presAssocID="{D04072C0-ABC1-4AC3-9497-E62823D01AA0}" presName="outerComposite" presStyleCnt="0">
        <dgm:presLayoutVars>
          <dgm:chMax val="5"/>
          <dgm:dir/>
          <dgm:resizeHandles val="exact"/>
        </dgm:presLayoutVars>
      </dgm:prSet>
      <dgm:spPr/>
      <dgm:t>
        <a:bodyPr/>
        <a:lstStyle/>
        <a:p>
          <a:endParaRPr lang="el-GR"/>
        </a:p>
      </dgm:t>
    </dgm:pt>
    <dgm:pt modelId="{CF02C2A5-945D-4AC6-B202-DCA2748EB170}" type="pres">
      <dgm:prSet presAssocID="{D04072C0-ABC1-4AC3-9497-E62823D01AA0}" presName="dummyMaxCanvas" presStyleCnt="0">
        <dgm:presLayoutVars/>
      </dgm:prSet>
      <dgm:spPr/>
    </dgm:pt>
    <dgm:pt modelId="{469365F6-7ECF-4B37-B86A-BDE11854F50C}" type="pres">
      <dgm:prSet presAssocID="{D04072C0-ABC1-4AC3-9497-E62823D01AA0}" presName="FourNodes_1" presStyleLbl="node1" presStyleIdx="0" presStyleCnt="4">
        <dgm:presLayoutVars>
          <dgm:bulletEnabled val="1"/>
        </dgm:presLayoutVars>
      </dgm:prSet>
      <dgm:spPr/>
      <dgm:t>
        <a:bodyPr/>
        <a:lstStyle/>
        <a:p>
          <a:endParaRPr lang="el-GR"/>
        </a:p>
      </dgm:t>
    </dgm:pt>
    <dgm:pt modelId="{C7361597-7CAC-4E26-8006-ED2E23B1EEF1}" type="pres">
      <dgm:prSet presAssocID="{D04072C0-ABC1-4AC3-9497-E62823D01AA0}" presName="FourNodes_2" presStyleLbl="node1" presStyleIdx="1" presStyleCnt="4">
        <dgm:presLayoutVars>
          <dgm:bulletEnabled val="1"/>
        </dgm:presLayoutVars>
      </dgm:prSet>
      <dgm:spPr/>
      <dgm:t>
        <a:bodyPr/>
        <a:lstStyle/>
        <a:p>
          <a:endParaRPr lang="el-GR"/>
        </a:p>
      </dgm:t>
    </dgm:pt>
    <dgm:pt modelId="{8E11A7AF-6732-4F2C-AF38-900EC0ED9926}" type="pres">
      <dgm:prSet presAssocID="{D04072C0-ABC1-4AC3-9497-E62823D01AA0}" presName="FourNodes_3" presStyleLbl="node1" presStyleIdx="2" presStyleCnt="4">
        <dgm:presLayoutVars>
          <dgm:bulletEnabled val="1"/>
        </dgm:presLayoutVars>
      </dgm:prSet>
      <dgm:spPr/>
      <dgm:t>
        <a:bodyPr/>
        <a:lstStyle/>
        <a:p>
          <a:endParaRPr lang="el-GR"/>
        </a:p>
      </dgm:t>
    </dgm:pt>
    <dgm:pt modelId="{BBE610B8-5461-4091-9C81-189899951CDF}" type="pres">
      <dgm:prSet presAssocID="{D04072C0-ABC1-4AC3-9497-E62823D01AA0}" presName="FourNodes_4" presStyleLbl="node1" presStyleIdx="3" presStyleCnt="4">
        <dgm:presLayoutVars>
          <dgm:bulletEnabled val="1"/>
        </dgm:presLayoutVars>
      </dgm:prSet>
      <dgm:spPr/>
      <dgm:t>
        <a:bodyPr/>
        <a:lstStyle/>
        <a:p>
          <a:endParaRPr lang="el-GR"/>
        </a:p>
      </dgm:t>
    </dgm:pt>
    <dgm:pt modelId="{A44FB094-1EDF-49E6-908A-B50AF3FAD937}" type="pres">
      <dgm:prSet presAssocID="{D04072C0-ABC1-4AC3-9497-E62823D01AA0}" presName="FourConn_1-2" presStyleLbl="fgAccFollowNode1" presStyleIdx="0" presStyleCnt="3">
        <dgm:presLayoutVars>
          <dgm:bulletEnabled val="1"/>
        </dgm:presLayoutVars>
      </dgm:prSet>
      <dgm:spPr/>
      <dgm:t>
        <a:bodyPr/>
        <a:lstStyle/>
        <a:p>
          <a:endParaRPr lang="el-GR"/>
        </a:p>
      </dgm:t>
    </dgm:pt>
    <dgm:pt modelId="{DA603318-2C57-47DF-B6F1-754276790080}" type="pres">
      <dgm:prSet presAssocID="{D04072C0-ABC1-4AC3-9497-E62823D01AA0}" presName="FourConn_2-3" presStyleLbl="fgAccFollowNode1" presStyleIdx="1" presStyleCnt="3">
        <dgm:presLayoutVars>
          <dgm:bulletEnabled val="1"/>
        </dgm:presLayoutVars>
      </dgm:prSet>
      <dgm:spPr/>
      <dgm:t>
        <a:bodyPr/>
        <a:lstStyle/>
        <a:p>
          <a:endParaRPr lang="el-GR"/>
        </a:p>
      </dgm:t>
    </dgm:pt>
    <dgm:pt modelId="{DD4E2D5A-1A2B-42D3-BA36-0549C63EFC3C}" type="pres">
      <dgm:prSet presAssocID="{D04072C0-ABC1-4AC3-9497-E62823D01AA0}" presName="FourConn_3-4" presStyleLbl="fgAccFollowNode1" presStyleIdx="2" presStyleCnt="3">
        <dgm:presLayoutVars>
          <dgm:bulletEnabled val="1"/>
        </dgm:presLayoutVars>
      </dgm:prSet>
      <dgm:spPr/>
      <dgm:t>
        <a:bodyPr/>
        <a:lstStyle/>
        <a:p>
          <a:endParaRPr lang="el-GR"/>
        </a:p>
      </dgm:t>
    </dgm:pt>
    <dgm:pt modelId="{1E161F88-3198-4E45-A81B-DB5D2E49943B}" type="pres">
      <dgm:prSet presAssocID="{D04072C0-ABC1-4AC3-9497-E62823D01AA0}" presName="FourNodes_1_text" presStyleLbl="node1" presStyleIdx="3" presStyleCnt="4">
        <dgm:presLayoutVars>
          <dgm:bulletEnabled val="1"/>
        </dgm:presLayoutVars>
      </dgm:prSet>
      <dgm:spPr/>
      <dgm:t>
        <a:bodyPr/>
        <a:lstStyle/>
        <a:p>
          <a:endParaRPr lang="el-GR"/>
        </a:p>
      </dgm:t>
    </dgm:pt>
    <dgm:pt modelId="{3BEACF7A-826E-4483-81E0-2A74C7AC4EE0}" type="pres">
      <dgm:prSet presAssocID="{D04072C0-ABC1-4AC3-9497-E62823D01AA0}" presName="FourNodes_2_text" presStyleLbl="node1" presStyleIdx="3" presStyleCnt="4">
        <dgm:presLayoutVars>
          <dgm:bulletEnabled val="1"/>
        </dgm:presLayoutVars>
      </dgm:prSet>
      <dgm:spPr/>
      <dgm:t>
        <a:bodyPr/>
        <a:lstStyle/>
        <a:p>
          <a:endParaRPr lang="el-GR"/>
        </a:p>
      </dgm:t>
    </dgm:pt>
    <dgm:pt modelId="{E3E39075-286B-418D-A79C-FEC4B93D3DD7}" type="pres">
      <dgm:prSet presAssocID="{D04072C0-ABC1-4AC3-9497-E62823D01AA0}" presName="FourNodes_3_text" presStyleLbl="node1" presStyleIdx="3" presStyleCnt="4">
        <dgm:presLayoutVars>
          <dgm:bulletEnabled val="1"/>
        </dgm:presLayoutVars>
      </dgm:prSet>
      <dgm:spPr/>
      <dgm:t>
        <a:bodyPr/>
        <a:lstStyle/>
        <a:p>
          <a:endParaRPr lang="el-GR"/>
        </a:p>
      </dgm:t>
    </dgm:pt>
    <dgm:pt modelId="{C4847474-78D7-447E-A264-61E5DD7BAF6B}" type="pres">
      <dgm:prSet presAssocID="{D04072C0-ABC1-4AC3-9497-E62823D01AA0}" presName="FourNodes_4_text" presStyleLbl="node1" presStyleIdx="3" presStyleCnt="4">
        <dgm:presLayoutVars>
          <dgm:bulletEnabled val="1"/>
        </dgm:presLayoutVars>
      </dgm:prSet>
      <dgm:spPr/>
      <dgm:t>
        <a:bodyPr/>
        <a:lstStyle/>
        <a:p>
          <a:endParaRPr lang="el-GR"/>
        </a:p>
      </dgm:t>
    </dgm:pt>
  </dgm:ptLst>
  <dgm:cxnLst>
    <dgm:cxn modelId="{7EA3F041-062F-41C7-A363-8A572A17DBF3}" type="presOf" srcId="{42A1D318-FCEB-42FD-8563-E17B7CE436EC}" destId="{A44FB094-1EDF-49E6-908A-B50AF3FAD937}" srcOrd="0" destOrd="0" presId="urn:microsoft.com/office/officeart/2005/8/layout/vProcess5"/>
    <dgm:cxn modelId="{20E4B995-B509-4FDB-9468-27774BE5CB77}" type="presOf" srcId="{1FEE7C96-443C-4A95-8331-837D577050DE}" destId="{469365F6-7ECF-4B37-B86A-BDE11854F50C}" srcOrd="0" destOrd="0" presId="urn:microsoft.com/office/officeart/2005/8/layout/vProcess5"/>
    <dgm:cxn modelId="{C4B40A3A-80A7-4AF0-9556-B29E2ECFAA66}" type="presOf" srcId="{C2FE7A6D-954A-49F2-8B37-144AC4D75BFA}" destId="{E3E39075-286B-418D-A79C-FEC4B93D3DD7}" srcOrd="1" destOrd="0" presId="urn:microsoft.com/office/officeart/2005/8/layout/vProcess5"/>
    <dgm:cxn modelId="{95AD8F69-9390-49F3-B265-98EE3C58CDA9}" type="presOf" srcId="{76AAE91E-BB91-4A16-9999-2BC9C5ECFECA}" destId="{DA603318-2C57-47DF-B6F1-754276790080}" srcOrd="0" destOrd="0" presId="urn:microsoft.com/office/officeart/2005/8/layout/vProcess5"/>
    <dgm:cxn modelId="{2D468E72-62FE-46AB-B4F2-C3A65B1FDED1}" type="presOf" srcId="{E8405922-1A0B-4686-9C78-DF3B095C71A1}" destId="{C4847474-78D7-447E-A264-61E5DD7BAF6B}" srcOrd="1" destOrd="0" presId="urn:microsoft.com/office/officeart/2005/8/layout/vProcess5"/>
    <dgm:cxn modelId="{BA75BCF6-5BE7-4184-BC48-F245D449F4A2}" srcId="{D04072C0-ABC1-4AC3-9497-E62823D01AA0}" destId="{1FEE7C96-443C-4A95-8331-837D577050DE}" srcOrd="0" destOrd="0" parTransId="{4F94918A-3005-4CB4-9E89-10ABE97F9437}" sibTransId="{42A1D318-FCEB-42FD-8563-E17B7CE436EC}"/>
    <dgm:cxn modelId="{56ED6226-7F72-4AAC-94E6-45DEF87FA0E5}" srcId="{D04072C0-ABC1-4AC3-9497-E62823D01AA0}" destId="{C2FE7A6D-954A-49F2-8B37-144AC4D75BFA}" srcOrd="2" destOrd="0" parTransId="{CAC0648D-6DFE-4AB6-B63E-872BA29AE17F}" sibTransId="{47A02869-1AB2-4EE3-B125-659F5241C2E7}"/>
    <dgm:cxn modelId="{F300FC38-5308-4AD9-B69F-DD587715C8AE}" type="presOf" srcId="{D04072C0-ABC1-4AC3-9497-E62823D01AA0}" destId="{998FAD52-3B59-4EC0-8DD1-1247934E2866}" srcOrd="0" destOrd="0" presId="urn:microsoft.com/office/officeart/2005/8/layout/vProcess5"/>
    <dgm:cxn modelId="{123D3D28-AA0C-40B5-AB22-B70A00E0A9DD}" srcId="{D04072C0-ABC1-4AC3-9497-E62823D01AA0}" destId="{DE0F3AA4-EFDE-4175-8D47-0DDFA4B984E4}" srcOrd="1" destOrd="0" parTransId="{FF7C1AEB-9B8B-4C20-9D4E-C8480E00D94D}" sibTransId="{76AAE91E-BB91-4A16-9999-2BC9C5ECFECA}"/>
    <dgm:cxn modelId="{3245AF14-9E84-4290-A905-B88673A31A8E}" type="presOf" srcId="{1FEE7C96-443C-4A95-8331-837D577050DE}" destId="{1E161F88-3198-4E45-A81B-DB5D2E49943B}" srcOrd="1" destOrd="0" presId="urn:microsoft.com/office/officeart/2005/8/layout/vProcess5"/>
    <dgm:cxn modelId="{6898DFAF-7FC7-4483-A416-84C48C8BC6A5}" type="presOf" srcId="{DE0F3AA4-EFDE-4175-8D47-0DDFA4B984E4}" destId="{3BEACF7A-826E-4483-81E0-2A74C7AC4EE0}" srcOrd="1" destOrd="0" presId="urn:microsoft.com/office/officeart/2005/8/layout/vProcess5"/>
    <dgm:cxn modelId="{149217A0-A8F4-494F-B894-3005FBAE8D63}" type="presOf" srcId="{E8405922-1A0B-4686-9C78-DF3B095C71A1}" destId="{BBE610B8-5461-4091-9C81-189899951CDF}" srcOrd="0" destOrd="0" presId="urn:microsoft.com/office/officeart/2005/8/layout/vProcess5"/>
    <dgm:cxn modelId="{06E68D55-DAA7-448E-846B-710A8B8A54CE}" type="presOf" srcId="{DE0F3AA4-EFDE-4175-8D47-0DDFA4B984E4}" destId="{C7361597-7CAC-4E26-8006-ED2E23B1EEF1}" srcOrd="0" destOrd="0" presId="urn:microsoft.com/office/officeart/2005/8/layout/vProcess5"/>
    <dgm:cxn modelId="{BD4DC4FE-8573-46BC-9011-1E0279DF51DB}" type="presOf" srcId="{C2FE7A6D-954A-49F2-8B37-144AC4D75BFA}" destId="{8E11A7AF-6732-4F2C-AF38-900EC0ED9926}" srcOrd="0" destOrd="0" presId="urn:microsoft.com/office/officeart/2005/8/layout/vProcess5"/>
    <dgm:cxn modelId="{43E23BD9-249B-43B5-A12A-F5F49CB92025}" srcId="{D04072C0-ABC1-4AC3-9497-E62823D01AA0}" destId="{E8405922-1A0B-4686-9C78-DF3B095C71A1}" srcOrd="3" destOrd="0" parTransId="{188A32E5-9057-4392-B0E7-384DE412DE85}" sibTransId="{E48C218F-BB3D-48EC-9CD1-86DDC21CB06A}"/>
    <dgm:cxn modelId="{65AEA636-AAAE-4017-BD31-39F884C23228}" type="presOf" srcId="{47A02869-1AB2-4EE3-B125-659F5241C2E7}" destId="{DD4E2D5A-1A2B-42D3-BA36-0549C63EFC3C}" srcOrd="0" destOrd="0" presId="urn:microsoft.com/office/officeart/2005/8/layout/vProcess5"/>
    <dgm:cxn modelId="{6C11AB3B-75B0-43A3-8854-1A6DE4F4BA27}" type="presParOf" srcId="{998FAD52-3B59-4EC0-8DD1-1247934E2866}" destId="{CF02C2A5-945D-4AC6-B202-DCA2748EB170}" srcOrd="0" destOrd="0" presId="urn:microsoft.com/office/officeart/2005/8/layout/vProcess5"/>
    <dgm:cxn modelId="{F29FD810-E16B-4E9D-9038-B72982A4733E}" type="presParOf" srcId="{998FAD52-3B59-4EC0-8DD1-1247934E2866}" destId="{469365F6-7ECF-4B37-B86A-BDE11854F50C}" srcOrd="1" destOrd="0" presId="urn:microsoft.com/office/officeart/2005/8/layout/vProcess5"/>
    <dgm:cxn modelId="{391068ED-E745-41B7-8649-069BD650E1A8}" type="presParOf" srcId="{998FAD52-3B59-4EC0-8DD1-1247934E2866}" destId="{C7361597-7CAC-4E26-8006-ED2E23B1EEF1}" srcOrd="2" destOrd="0" presId="urn:microsoft.com/office/officeart/2005/8/layout/vProcess5"/>
    <dgm:cxn modelId="{686A02E3-8814-4214-B01C-9162EDE6338C}" type="presParOf" srcId="{998FAD52-3B59-4EC0-8DD1-1247934E2866}" destId="{8E11A7AF-6732-4F2C-AF38-900EC0ED9926}" srcOrd="3" destOrd="0" presId="urn:microsoft.com/office/officeart/2005/8/layout/vProcess5"/>
    <dgm:cxn modelId="{16562B66-04D4-4342-B04E-E7EDE3A3192F}" type="presParOf" srcId="{998FAD52-3B59-4EC0-8DD1-1247934E2866}" destId="{BBE610B8-5461-4091-9C81-189899951CDF}" srcOrd="4" destOrd="0" presId="urn:microsoft.com/office/officeart/2005/8/layout/vProcess5"/>
    <dgm:cxn modelId="{F851D702-A1EF-453F-B392-9F75208E173C}" type="presParOf" srcId="{998FAD52-3B59-4EC0-8DD1-1247934E2866}" destId="{A44FB094-1EDF-49E6-908A-B50AF3FAD937}" srcOrd="5" destOrd="0" presId="urn:microsoft.com/office/officeart/2005/8/layout/vProcess5"/>
    <dgm:cxn modelId="{E8C7C677-00DB-433D-8FCB-62B8A9EC1016}" type="presParOf" srcId="{998FAD52-3B59-4EC0-8DD1-1247934E2866}" destId="{DA603318-2C57-47DF-B6F1-754276790080}" srcOrd="6" destOrd="0" presId="urn:microsoft.com/office/officeart/2005/8/layout/vProcess5"/>
    <dgm:cxn modelId="{998D82B2-A915-4A6C-871A-1A3C04991B4C}" type="presParOf" srcId="{998FAD52-3B59-4EC0-8DD1-1247934E2866}" destId="{DD4E2D5A-1A2B-42D3-BA36-0549C63EFC3C}" srcOrd="7" destOrd="0" presId="urn:microsoft.com/office/officeart/2005/8/layout/vProcess5"/>
    <dgm:cxn modelId="{EE87068A-A353-4710-AE2B-F9EB6045CE68}" type="presParOf" srcId="{998FAD52-3B59-4EC0-8DD1-1247934E2866}" destId="{1E161F88-3198-4E45-A81B-DB5D2E49943B}" srcOrd="8" destOrd="0" presId="urn:microsoft.com/office/officeart/2005/8/layout/vProcess5"/>
    <dgm:cxn modelId="{88E2EF79-C122-4CAE-9493-D294F3516D46}" type="presParOf" srcId="{998FAD52-3B59-4EC0-8DD1-1247934E2866}" destId="{3BEACF7A-826E-4483-81E0-2A74C7AC4EE0}" srcOrd="9" destOrd="0" presId="urn:microsoft.com/office/officeart/2005/8/layout/vProcess5"/>
    <dgm:cxn modelId="{8CD28C05-3B97-49A5-B49D-5954D29581E0}" type="presParOf" srcId="{998FAD52-3B59-4EC0-8DD1-1247934E2866}" destId="{E3E39075-286B-418D-A79C-FEC4B93D3DD7}" srcOrd="10" destOrd="0" presId="urn:microsoft.com/office/officeart/2005/8/layout/vProcess5"/>
    <dgm:cxn modelId="{DF07157D-62A3-48EC-8C88-747A110664AC}" type="presParOf" srcId="{998FAD52-3B59-4EC0-8DD1-1247934E2866}" destId="{C4847474-78D7-447E-A264-61E5DD7BAF6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F06037-7E20-4DCE-AFA2-F1C751D47A61}"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1ECFCE18-9481-4354-816B-A4A5AA53B406}">
      <dgm:prSet/>
      <dgm:spPr/>
      <dgm:t>
        <a:bodyPr/>
        <a:lstStyle/>
        <a:p>
          <a:r>
            <a:rPr lang="el-GR" dirty="0"/>
            <a:t>Η </a:t>
          </a:r>
          <a:r>
            <a:rPr lang="el-GR" b="1" dirty="0"/>
            <a:t>τοξικότητα στο μυελό των οστών </a:t>
          </a:r>
          <a:r>
            <a:rPr lang="el-GR" dirty="0"/>
            <a:t>προκαλείται από την καταστροφή των πολλαπλασιαζόμενων </a:t>
          </a:r>
          <a:r>
            <a:rPr lang="el-GR" dirty="0" err="1"/>
            <a:t>βλαστοκυττάρων</a:t>
          </a:r>
          <a:r>
            <a:rPr lang="el-GR" dirty="0"/>
            <a:t> του αιμοποιητικού. Αυτό έχει ως αποτέλεσμα μια μείωση σε όλα τα στοιχεία του αίματος, συμπεριλαμβανομένων των λευκών αιμοσφαιρίων και των αιμοπεταλίων.</a:t>
          </a:r>
          <a:endParaRPr lang="en-US" dirty="0"/>
        </a:p>
      </dgm:t>
    </dgm:pt>
    <dgm:pt modelId="{C70F2A1A-A6B2-4934-A376-CC661E2E6875}" type="parTrans" cxnId="{50AE5DE1-233F-48D0-8C3E-FBFEA5F0FC13}">
      <dgm:prSet/>
      <dgm:spPr/>
      <dgm:t>
        <a:bodyPr/>
        <a:lstStyle/>
        <a:p>
          <a:endParaRPr lang="en-US"/>
        </a:p>
      </dgm:t>
    </dgm:pt>
    <dgm:pt modelId="{8E80381C-7357-4A55-B054-0BD4FA9E7199}" type="sibTrans" cxnId="{50AE5DE1-233F-48D0-8C3E-FBFEA5F0FC13}">
      <dgm:prSet/>
      <dgm:spPr/>
      <dgm:t>
        <a:bodyPr/>
        <a:lstStyle/>
        <a:p>
          <a:endParaRPr lang="en-US"/>
        </a:p>
      </dgm:t>
    </dgm:pt>
    <dgm:pt modelId="{2F583C6D-F718-4D7E-8B57-8CDC9DE9F31B}">
      <dgm:prSet/>
      <dgm:spPr/>
      <dgm:t>
        <a:bodyPr/>
        <a:lstStyle/>
        <a:p>
          <a:r>
            <a:rPr lang="el-GR"/>
            <a:t>Οι ασθενείς, που λαμβάνουν αντικαρκινικά φάρμακα, βρίσκονται σε αυξημένο κίνδυνο ανάπτυξης απειλητικών για τη ζωή </a:t>
          </a:r>
          <a:r>
            <a:rPr lang="el-GR" b="1"/>
            <a:t>λοιμώξεων</a:t>
          </a:r>
          <a:r>
            <a:rPr lang="el-GR"/>
            <a:t> και </a:t>
          </a:r>
          <a:r>
            <a:rPr lang="el-GR" b="1"/>
            <a:t>αιμορραγία</a:t>
          </a:r>
          <a:endParaRPr lang="en-US"/>
        </a:p>
      </dgm:t>
    </dgm:pt>
    <dgm:pt modelId="{E61C4947-8637-4770-909E-FF25DA41AD65}" type="parTrans" cxnId="{DB3295B1-E684-4D12-9687-D254481CF6DA}">
      <dgm:prSet/>
      <dgm:spPr/>
      <dgm:t>
        <a:bodyPr/>
        <a:lstStyle/>
        <a:p>
          <a:endParaRPr lang="en-US"/>
        </a:p>
      </dgm:t>
    </dgm:pt>
    <dgm:pt modelId="{B2E25E17-96F4-4BC7-A404-C0C092BFD320}" type="sibTrans" cxnId="{DB3295B1-E684-4D12-9687-D254481CF6DA}">
      <dgm:prSet/>
      <dgm:spPr/>
      <dgm:t>
        <a:bodyPr/>
        <a:lstStyle/>
        <a:p>
          <a:endParaRPr lang="en-US"/>
        </a:p>
      </dgm:t>
    </dgm:pt>
    <dgm:pt modelId="{9328FB2B-93C3-4AAF-8A51-324F2E8BDBB1}">
      <dgm:prSet/>
      <dgm:spPr/>
      <dgm:t>
        <a:bodyPr/>
        <a:lstStyle/>
        <a:p>
          <a:r>
            <a:rPr lang="el-GR" dirty="0"/>
            <a:t>Οι </a:t>
          </a:r>
          <a:r>
            <a:rPr lang="el-GR" b="1" dirty="0"/>
            <a:t>αυξητικοί παράγοντες </a:t>
          </a:r>
          <a:r>
            <a:rPr lang="el-GR" dirty="0"/>
            <a:t>οι οποίοι είναι διαθέσιμοι μπορούν να χρησιμοποιηθούν για να διεγείρουν την παραγωγή κυττάρων στο μυελό των οστών.</a:t>
          </a:r>
          <a:endParaRPr lang="en-US" dirty="0"/>
        </a:p>
      </dgm:t>
    </dgm:pt>
    <dgm:pt modelId="{BF678F89-5739-48B1-BEB8-19F39AC62735}" type="parTrans" cxnId="{13B86C95-E2EF-442D-9CF5-EB985B9698E7}">
      <dgm:prSet/>
      <dgm:spPr/>
      <dgm:t>
        <a:bodyPr/>
        <a:lstStyle/>
        <a:p>
          <a:endParaRPr lang="en-US"/>
        </a:p>
      </dgm:t>
    </dgm:pt>
    <dgm:pt modelId="{900EF3D7-19B0-4F87-B2EA-4A1C3A591089}" type="sibTrans" cxnId="{13B86C95-E2EF-442D-9CF5-EB985B9698E7}">
      <dgm:prSet/>
      <dgm:spPr/>
      <dgm:t>
        <a:bodyPr/>
        <a:lstStyle/>
        <a:p>
          <a:endParaRPr lang="en-US"/>
        </a:p>
      </dgm:t>
    </dgm:pt>
    <dgm:pt modelId="{AD51F4F9-E48B-402C-A90A-C8E8F9D5EE6B}">
      <dgm:prSet/>
      <dgm:spPr/>
      <dgm:t>
        <a:bodyPr/>
        <a:lstStyle/>
        <a:p>
          <a:r>
            <a:rPr lang="el-GR" dirty="0"/>
            <a:t>Η </a:t>
          </a:r>
          <a:r>
            <a:rPr lang="el-GR" b="1" dirty="0" err="1"/>
            <a:t>φιλγραστίμη</a:t>
          </a:r>
          <a:r>
            <a:rPr lang="el-GR" dirty="0"/>
            <a:t> και η </a:t>
          </a:r>
          <a:r>
            <a:rPr lang="el-GR" b="1" dirty="0" err="1"/>
            <a:t>σαργκραμοστίμη</a:t>
          </a:r>
          <a:r>
            <a:rPr lang="el-GR" dirty="0"/>
            <a:t> (παράγοντες διέγερσης αποικιών των κοκκιοκυττάρων) χρησιμοποιούνται για την αποκατάσταση του πληθυσμού του μυελού των οστών μετά από χημειοθεραπεία, ακτινοβολία και μεταμοσχεύσεις μυελού των οστών.</a:t>
          </a:r>
          <a:endParaRPr lang="en-US" dirty="0"/>
        </a:p>
      </dgm:t>
    </dgm:pt>
    <dgm:pt modelId="{07B9A3EF-D0BE-4753-9888-4D9093E6667C}" type="parTrans" cxnId="{AA0C7392-BA91-4BB8-B3B3-A7EEC2976F9A}">
      <dgm:prSet/>
      <dgm:spPr/>
      <dgm:t>
        <a:bodyPr/>
        <a:lstStyle/>
        <a:p>
          <a:endParaRPr lang="en-US"/>
        </a:p>
      </dgm:t>
    </dgm:pt>
    <dgm:pt modelId="{0557F58B-16B9-4678-8914-4D32A0C58151}" type="sibTrans" cxnId="{AA0C7392-BA91-4BB8-B3B3-A7EEC2976F9A}">
      <dgm:prSet/>
      <dgm:spPr/>
      <dgm:t>
        <a:bodyPr/>
        <a:lstStyle/>
        <a:p>
          <a:endParaRPr lang="en-US"/>
        </a:p>
      </dgm:t>
    </dgm:pt>
    <dgm:pt modelId="{A3B675DF-F913-4E6A-9545-2432B92B61F4}">
      <dgm:prSet/>
      <dgm:spPr/>
      <dgm:t>
        <a:bodyPr/>
        <a:lstStyle/>
        <a:p>
          <a:r>
            <a:rPr lang="el-GR"/>
            <a:t>Η </a:t>
          </a:r>
          <a:r>
            <a:rPr lang="el-GR" b="1"/>
            <a:t>θρομβοποιητίνη</a:t>
          </a:r>
          <a:r>
            <a:rPr lang="el-GR"/>
            <a:t> και η </a:t>
          </a:r>
          <a:r>
            <a:rPr lang="el-GR" b="1"/>
            <a:t>ερυθροποιητίνη</a:t>
          </a:r>
          <a:r>
            <a:rPr lang="el-GR"/>
            <a:t> μπορούν να χρησιμοποιηθούν για να διεγείρουν το σχηματισμό των αιμοπεταλίων και των ερυθρών αιμοσφαιρίων, αντίστοιχα.</a:t>
          </a:r>
          <a:endParaRPr lang="en-US"/>
        </a:p>
      </dgm:t>
    </dgm:pt>
    <dgm:pt modelId="{569F6909-8E60-4C86-9DF7-CB3C385588C9}" type="parTrans" cxnId="{4D3C1DDA-AD30-4BA9-B23E-736BA91831DC}">
      <dgm:prSet/>
      <dgm:spPr/>
      <dgm:t>
        <a:bodyPr/>
        <a:lstStyle/>
        <a:p>
          <a:endParaRPr lang="en-US"/>
        </a:p>
      </dgm:t>
    </dgm:pt>
    <dgm:pt modelId="{16C430BF-84B6-4576-AC27-A784C394B51D}" type="sibTrans" cxnId="{4D3C1DDA-AD30-4BA9-B23E-736BA91831DC}">
      <dgm:prSet/>
      <dgm:spPr/>
      <dgm:t>
        <a:bodyPr/>
        <a:lstStyle/>
        <a:p>
          <a:endParaRPr lang="en-US"/>
        </a:p>
      </dgm:t>
    </dgm:pt>
    <dgm:pt modelId="{3A09F931-75B2-4191-ACE1-4F58AFE93413}" type="pres">
      <dgm:prSet presAssocID="{0EF06037-7E20-4DCE-AFA2-F1C751D47A61}" presName="vert0" presStyleCnt="0">
        <dgm:presLayoutVars>
          <dgm:dir/>
          <dgm:animOne val="branch"/>
          <dgm:animLvl val="lvl"/>
        </dgm:presLayoutVars>
      </dgm:prSet>
      <dgm:spPr/>
      <dgm:t>
        <a:bodyPr/>
        <a:lstStyle/>
        <a:p>
          <a:endParaRPr lang="el-GR"/>
        </a:p>
      </dgm:t>
    </dgm:pt>
    <dgm:pt modelId="{66EDC9C9-8D0F-49F0-850E-24CC3220C5CE}" type="pres">
      <dgm:prSet presAssocID="{1ECFCE18-9481-4354-816B-A4A5AA53B406}" presName="thickLine" presStyleLbl="alignNode1" presStyleIdx="0" presStyleCnt="5"/>
      <dgm:spPr/>
    </dgm:pt>
    <dgm:pt modelId="{7043D9D1-AC24-47BC-8F43-02CEB72B4D3A}" type="pres">
      <dgm:prSet presAssocID="{1ECFCE18-9481-4354-816B-A4A5AA53B406}" presName="horz1" presStyleCnt="0"/>
      <dgm:spPr/>
    </dgm:pt>
    <dgm:pt modelId="{3AB95C6A-00A4-4DF0-8600-F41D1C3C0F02}" type="pres">
      <dgm:prSet presAssocID="{1ECFCE18-9481-4354-816B-A4A5AA53B406}" presName="tx1" presStyleLbl="revTx" presStyleIdx="0" presStyleCnt="5"/>
      <dgm:spPr/>
      <dgm:t>
        <a:bodyPr/>
        <a:lstStyle/>
        <a:p>
          <a:endParaRPr lang="el-GR"/>
        </a:p>
      </dgm:t>
    </dgm:pt>
    <dgm:pt modelId="{AF7B6281-ED22-403E-90CC-FCE3649394DF}" type="pres">
      <dgm:prSet presAssocID="{1ECFCE18-9481-4354-816B-A4A5AA53B406}" presName="vert1" presStyleCnt="0"/>
      <dgm:spPr/>
    </dgm:pt>
    <dgm:pt modelId="{5C98582E-2D55-40E6-AD93-1D4BB31343A4}" type="pres">
      <dgm:prSet presAssocID="{2F583C6D-F718-4D7E-8B57-8CDC9DE9F31B}" presName="thickLine" presStyleLbl="alignNode1" presStyleIdx="1" presStyleCnt="5"/>
      <dgm:spPr/>
    </dgm:pt>
    <dgm:pt modelId="{4A54CA32-A349-4FD5-8EF1-CB6B22801910}" type="pres">
      <dgm:prSet presAssocID="{2F583C6D-F718-4D7E-8B57-8CDC9DE9F31B}" presName="horz1" presStyleCnt="0"/>
      <dgm:spPr/>
    </dgm:pt>
    <dgm:pt modelId="{2804B240-4E0A-495E-A92F-45930D3A210E}" type="pres">
      <dgm:prSet presAssocID="{2F583C6D-F718-4D7E-8B57-8CDC9DE9F31B}" presName="tx1" presStyleLbl="revTx" presStyleIdx="1" presStyleCnt="5"/>
      <dgm:spPr/>
      <dgm:t>
        <a:bodyPr/>
        <a:lstStyle/>
        <a:p>
          <a:endParaRPr lang="el-GR"/>
        </a:p>
      </dgm:t>
    </dgm:pt>
    <dgm:pt modelId="{A9FFF7CF-9B59-41EB-B295-3543D0223C3B}" type="pres">
      <dgm:prSet presAssocID="{2F583C6D-F718-4D7E-8B57-8CDC9DE9F31B}" presName="vert1" presStyleCnt="0"/>
      <dgm:spPr/>
    </dgm:pt>
    <dgm:pt modelId="{47E6D090-21E9-4678-B690-39A16168FB06}" type="pres">
      <dgm:prSet presAssocID="{9328FB2B-93C3-4AAF-8A51-324F2E8BDBB1}" presName="thickLine" presStyleLbl="alignNode1" presStyleIdx="2" presStyleCnt="5"/>
      <dgm:spPr/>
    </dgm:pt>
    <dgm:pt modelId="{7AE7BCAC-7437-42AC-95BD-C6809AB1809A}" type="pres">
      <dgm:prSet presAssocID="{9328FB2B-93C3-4AAF-8A51-324F2E8BDBB1}" presName="horz1" presStyleCnt="0"/>
      <dgm:spPr/>
    </dgm:pt>
    <dgm:pt modelId="{C7BEEDF1-613F-4975-8A6E-672186BAD731}" type="pres">
      <dgm:prSet presAssocID="{9328FB2B-93C3-4AAF-8A51-324F2E8BDBB1}" presName="tx1" presStyleLbl="revTx" presStyleIdx="2" presStyleCnt="5"/>
      <dgm:spPr/>
      <dgm:t>
        <a:bodyPr/>
        <a:lstStyle/>
        <a:p>
          <a:endParaRPr lang="el-GR"/>
        </a:p>
      </dgm:t>
    </dgm:pt>
    <dgm:pt modelId="{4C9A64A8-4895-4F9F-A8F6-A874895296BF}" type="pres">
      <dgm:prSet presAssocID="{9328FB2B-93C3-4AAF-8A51-324F2E8BDBB1}" presName="vert1" presStyleCnt="0"/>
      <dgm:spPr/>
    </dgm:pt>
    <dgm:pt modelId="{05B41312-074B-40E5-A127-58AAA84F00E8}" type="pres">
      <dgm:prSet presAssocID="{AD51F4F9-E48B-402C-A90A-C8E8F9D5EE6B}" presName="thickLine" presStyleLbl="alignNode1" presStyleIdx="3" presStyleCnt="5"/>
      <dgm:spPr/>
    </dgm:pt>
    <dgm:pt modelId="{3278FC55-297C-4E2A-A829-92C91BA9C30F}" type="pres">
      <dgm:prSet presAssocID="{AD51F4F9-E48B-402C-A90A-C8E8F9D5EE6B}" presName="horz1" presStyleCnt="0"/>
      <dgm:spPr/>
    </dgm:pt>
    <dgm:pt modelId="{0AC59FF0-3C15-43E2-AE53-40537FDCAAB7}" type="pres">
      <dgm:prSet presAssocID="{AD51F4F9-E48B-402C-A90A-C8E8F9D5EE6B}" presName="tx1" presStyleLbl="revTx" presStyleIdx="3" presStyleCnt="5"/>
      <dgm:spPr/>
      <dgm:t>
        <a:bodyPr/>
        <a:lstStyle/>
        <a:p>
          <a:endParaRPr lang="el-GR"/>
        </a:p>
      </dgm:t>
    </dgm:pt>
    <dgm:pt modelId="{1EA71B09-5825-45C4-B941-6BAADFA0840F}" type="pres">
      <dgm:prSet presAssocID="{AD51F4F9-E48B-402C-A90A-C8E8F9D5EE6B}" presName="vert1" presStyleCnt="0"/>
      <dgm:spPr/>
    </dgm:pt>
    <dgm:pt modelId="{E8B048FD-02EE-4265-99FF-BDB88C3C03BC}" type="pres">
      <dgm:prSet presAssocID="{A3B675DF-F913-4E6A-9545-2432B92B61F4}" presName="thickLine" presStyleLbl="alignNode1" presStyleIdx="4" presStyleCnt="5"/>
      <dgm:spPr/>
    </dgm:pt>
    <dgm:pt modelId="{0B0DFF78-FE8B-40F2-9D41-71D914B6C508}" type="pres">
      <dgm:prSet presAssocID="{A3B675DF-F913-4E6A-9545-2432B92B61F4}" presName="horz1" presStyleCnt="0"/>
      <dgm:spPr/>
    </dgm:pt>
    <dgm:pt modelId="{360D8CA8-9DEE-463D-8FD7-1FD0FF29EB95}" type="pres">
      <dgm:prSet presAssocID="{A3B675DF-F913-4E6A-9545-2432B92B61F4}" presName="tx1" presStyleLbl="revTx" presStyleIdx="4" presStyleCnt="5"/>
      <dgm:spPr/>
      <dgm:t>
        <a:bodyPr/>
        <a:lstStyle/>
        <a:p>
          <a:endParaRPr lang="el-GR"/>
        </a:p>
      </dgm:t>
    </dgm:pt>
    <dgm:pt modelId="{176C99D0-2D07-4486-ABFD-3BC374D899BE}" type="pres">
      <dgm:prSet presAssocID="{A3B675DF-F913-4E6A-9545-2432B92B61F4}" presName="vert1" presStyleCnt="0"/>
      <dgm:spPr/>
    </dgm:pt>
  </dgm:ptLst>
  <dgm:cxnLst>
    <dgm:cxn modelId="{13B86C95-E2EF-442D-9CF5-EB985B9698E7}" srcId="{0EF06037-7E20-4DCE-AFA2-F1C751D47A61}" destId="{9328FB2B-93C3-4AAF-8A51-324F2E8BDBB1}" srcOrd="2" destOrd="0" parTransId="{BF678F89-5739-48B1-BEB8-19F39AC62735}" sibTransId="{900EF3D7-19B0-4F87-B2EA-4A1C3A591089}"/>
    <dgm:cxn modelId="{DB3295B1-E684-4D12-9687-D254481CF6DA}" srcId="{0EF06037-7E20-4DCE-AFA2-F1C751D47A61}" destId="{2F583C6D-F718-4D7E-8B57-8CDC9DE9F31B}" srcOrd="1" destOrd="0" parTransId="{E61C4947-8637-4770-909E-FF25DA41AD65}" sibTransId="{B2E25E17-96F4-4BC7-A404-C0C092BFD320}"/>
    <dgm:cxn modelId="{CE84AE39-482E-4EFF-8030-8468DC030D52}" type="presOf" srcId="{1ECFCE18-9481-4354-816B-A4A5AA53B406}" destId="{3AB95C6A-00A4-4DF0-8600-F41D1C3C0F02}" srcOrd="0" destOrd="0" presId="urn:microsoft.com/office/officeart/2008/layout/LinedList"/>
    <dgm:cxn modelId="{50AE5DE1-233F-48D0-8C3E-FBFEA5F0FC13}" srcId="{0EF06037-7E20-4DCE-AFA2-F1C751D47A61}" destId="{1ECFCE18-9481-4354-816B-A4A5AA53B406}" srcOrd="0" destOrd="0" parTransId="{C70F2A1A-A6B2-4934-A376-CC661E2E6875}" sibTransId="{8E80381C-7357-4A55-B054-0BD4FA9E7199}"/>
    <dgm:cxn modelId="{1D0E757C-547E-47CF-9FC2-642668B3C2AA}" type="presOf" srcId="{0EF06037-7E20-4DCE-AFA2-F1C751D47A61}" destId="{3A09F931-75B2-4191-ACE1-4F58AFE93413}" srcOrd="0" destOrd="0" presId="urn:microsoft.com/office/officeart/2008/layout/LinedList"/>
    <dgm:cxn modelId="{C8668767-02B1-412D-BC62-4028C49AC377}" type="presOf" srcId="{9328FB2B-93C3-4AAF-8A51-324F2E8BDBB1}" destId="{C7BEEDF1-613F-4975-8A6E-672186BAD731}" srcOrd="0" destOrd="0" presId="urn:microsoft.com/office/officeart/2008/layout/LinedList"/>
    <dgm:cxn modelId="{4EA96D66-6029-4D83-9369-33A24E9BA501}" type="presOf" srcId="{A3B675DF-F913-4E6A-9545-2432B92B61F4}" destId="{360D8CA8-9DEE-463D-8FD7-1FD0FF29EB95}" srcOrd="0" destOrd="0" presId="urn:microsoft.com/office/officeart/2008/layout/LinedList"/>
    <dgm:cxn modelId="{AA0C7392-BA91-4BB8-B3B3-A7EEC2976F9A}" srcId="{0EF06037-7E20-4DCE-AFA2-F1C751D47A61}" destId="{AD51F4F9-E48B-402C-A90A-C8E8F9D5EE6B}" srcOrd="3" destOrd="0" parTransId="{07B9A3EF-D0BE-4753-9888-4D9093E6667C}" sibTransId="{0557F58B-16B9-4678-8914-4D32A0C58151}"/>
    <dgm:cxn modelId="{9CB36070-6D11-48EA-8CC3-0C408983E9D3}" type="presOf" srcId="{AD51F4F9-E48B-402C-A90A-C8E8F9D5EE6B}" destId="{0AC59FF0-3C15-43E2-AE53-40537FDCAAB7}" srcOrd="0" destOrd="0" presId="urn:microsoft.com/office/officeart/2008/layout/LinedList"/>
    <dgm:cxn modelId="{26A7AC95-DF5C-47D9-871D-2CD52D62C062}" type="presOf" srcId="{2F583C6D-F718-4D7E-8B57-8CDC9DE9F31B}" destId="{2804B240-4E0A-495E-A92F-45930D3A210E}" srcOrd="0" destOrd="0" presId="urn:microsoft.com/office/officeart/2008/layout/LinedList"/>
    <dgm:cxn modelId="{4D3C1DDA-AD30-4BA9-B23E-736BA91831DC}" srcId="{0EF06037-7E20-4DCE-AFA2-F1C751D47A61}" destId="{A3B675DF-F913-4E6A-9545-2432B92B61F4}" srcOrd="4" destOrd="0" parTransId="{569F6909-8E60-4C86-9DF7-CB3C385588C9}" sibTransId="{16C430BF-84B6-4576-AC27-A784C394B51D}"/>
    <dgm:cxn modelId="{0D69409E-1357-4685-8E08-AE7AFDFE6E03}" type="presParOf" srcId="{3A09F931-75B2-4191-ACE1-4F58AFE93413}" destId="{66EDC9C9-8D0F-49F0-850E-24CC3220C5CE}" srcOrd="0" destOrd="0" presId="urn:microsoft.com/office/officeart/2008/layout/LinedList"/>
    <dgm:cxn modelId="{AED1C350-A212-4107-A739-A2D22CA27CF3}" type="presParOf" srcId="{3A09F931-75B2-4191-ACE1-4F58AFE93413}" destId="{7043D9D1-AC24-47BC-8F43-02CEB72B4D3A}" srcOrd="1" destOrd="0" presId="urn:microsoft.com/office/officeart/2008/layout/LinedList"/>
    <dgm:cxn modelId="{D068BA8F-6BAE-45BA-A367-A33E00B77A22}" type="presParOf" srcId="{7043D9D1-AC24-47BC-8F43-02CEB72B4D3A}" destId="{3AB95C6A-00A4-4DF0-8600-F41D1C3C0F02}" srcOrd="0" destOrd="0" presId="urn:microsoft.com/office/officeart/2008/layout/LinedList"/>
    <dgm:cxn modelId="{F5221B2F-8475-4F7F-8D0B-07AB6D1E5151}" type="presParOf" srcId="{7043D9D1-AC24-47BC-8F43-02CEB72B4D3A}" destId="{AF7B6281-ED22-403E-90CC-FCE3649394DF}" srcOrd="1" destOrd="0" presId="urn:microsoft.com/office/officeart/2008/layout/LinedList"/>
    <dgm:cxn modelId="{FCA57863-02D6-4F61-9418-7947020FE533}" type="presParOf" srcId="{3A09F931-75B2-4191-ACE1-4F58AFE93413}" destId="{5C98582E-2D55-40E6-AD93-1D4BB31343A4}" srcOrd="2" destOrd="0" presId="urn:microsoft.com/office/officeart/2008/layout/LinedList"/>
    <dgm:cxn modelId="{01687286-DE8A-4D82-8F69-CD9D6937EC92}" type="presParOf" srcId="{3A09F931-75B2-4191-ACE1-4F58AFE93413}" destId="{4A54CA32-A349-4FD5-8EF1-CB6B22801910}" srcOrd="3" destOrd="0" presId="urn:microsoft.com/office/officeart/2008/layout/LinedList"/>
    <dgm:cxn modelId="{6DB65ACB-0F5D-4D78-9BFC-C5837932309F}" type="presParOf" srcId="{4A54CA32-A349-4FD5-8EF1-CB6B22801910}" destId="{2804B240-4E0A-495E-A92F-45930D3A210E}" srcOrd="0" destOrd="0" presId="urn:microsoft.com/office/officeart/2008/layout/LinedList"/>
    <dgm:cxn modelId="{660B0C16-DCEA-4A8D-9E0E-BA66DC8DACDE}" type="presParOf" srcId="{4A54CA32-A349-4FD5-8EF1-CB6B22801910}" destId="{A9FFF7CF-9B59-41EB-B295-3543D0223C3B}" srcOrd="1" destOrd="0" presId="urn:microsoft.com/office/officeart/2008/layout/LinedList"/>
    <dgm:cxn modelId="{C5AB9B30-B090-4FD4-8AC7-6741D7D937AB}" type="presParOf" srcId="{3A09F931-75B2-4191-ACE1-4F58AFE93413}" destId="{47E6D090-21E9-4678-B690-39A16168FB06}" srcOrd="4" destOrd="0" presId="urn:microsoft.com/office/officeart/2008/layout/LinedList"/>
    <dgm:cxn modelId="{89467F34-4338-4ACD-8A12-434A41618FDB}" type="presParOf" srcId="{3A09F931-75B2-4191-ACE1-4F58AFE93413}" destId="{7AE7BCAC-7437-42AC-95BD-C6809AB1809A}" srcOrd="5" destOrd="0" presId="urn:microsoft.com/office/officeart/2008/layout/LinedList"/>
    <dgm:cxn modelId="{9D9DFC5D-58B6-4F04-B6C8-B91863CD58D9}" type="presParOf" srcId="{7AE7BCAC-7437-42AC-95BD-C6809AB1809A}" destId="{C7BEEDF1-613F-4975-8A6E-672186BAD731}" srcOrd="0" destOrd="0" presId="urn:microsoft.com/office/officeart/2008/layout/LinedList"/>
    <dgm:cxn modelId="{622D35C2-A9C1-4520-A31C-7867E447E350}" type="presParOf" srcId="{7AE7BCAC-7437-42AC-95BD-C6809AB1809A}" destId="{4C9A64A8-4895-4F9F-A8F6-A874895296BF}" srcOrd="1" destOrd="0" presId="urn:microsoft.com/office/officeart/2008/layout/LinedList"/>
    <dgm:cxn modelId="{9E30C82F-5780-4F46-8BE6-41E2BD4AEE03}" type="presParOf" srcId="{3A09F931-75B2-4191-ACE1-4F58AFE93413}" destId="{05B41312-074B-40E5-A127-58AAA84F00E8}" srcOrd="6" destOrd="0" presId="urn:microsoft.com/office/officeart/2008/layout/LinedList"/>
    <dgm:cxn modelId="{AD557CC0-2A13-4EF1-8AC1-5F308DAE6624}" type="presParOf" srcId="{3A09F931-75B2-4191-ACE1-4F58AFE93413}" destId="{3278FC55-297C-4E2A-A829-92C91BA9C30F}" srcOrd="7" destOrd="0" presId="urn:microsoft.com/office/officeart/2008/layout/LinedList"/>
    <dgm:cxn modelId="{070C6FF0-8C67-4A92-9F66-FD6103BCBCF8}" type="presParOf" srcId="{3278FC55-297C-4E2A-A829-92C91BA9C30F}" destId="{0AC59FF0-3C15-43E2-AE53-40537FDCAAB7}" srcOrd="0" destOrd="0" presId="urn:microsoft.com/office/officeart/2008/layout/LinedList"/>
    <dgm:cxn modelId="{ACAA9C22-7718-47F3-81A0-77BC9E08D62C}" type="presParOf" srcId="{3278FC55-297C-4E2A-A829-92C91BA9C30F}" destId="{1EA71B09-5825-45C4-B941-6BAADFA0840F}" srcOrd="1" destOrd="0" presId="urn:microsoft.com/office/officeart/2008/layout/LinedList"/>
    <dgm:cxn modelId="{E995D497-0D28-41DD-8DF5-08AC2D6F07FB}" type="presParOf" srcId="{3A09F931-75B2-4191-ACE1-4F58AFE93413}" destId="{E8B048FD-02EE-4265-99FF-BDB88C3C03BC}" srcOrd="8" destOrd="0" presId="urn:microsoft.com/office/officeart/2008/layout/LinedList"/>
    <dgm:cxn modelId="{F1BF3CF1-451A-46DF-B3D2-A70C19A24CCA}" type="presParOf" srcId="{3A09F931-75B2-4191-ACE1-4F58AFE93413}" destId="{0B0DFF78-FE8B-40F2-9D41-71D914B6C508}" srcOrd="9" destOrd="0" presId="urn:microsoft.com/office/officeart/2008/layout/LinedList"/>
    <dgm:cxn modelId="{F6AADEC4-6BFB-44D9-9126-A3A5EF345119}" type="presParOf" srcId="{0B0DFF78-FE8B-40F2-9D41-71D914B6C508}" destId="{360D8CA8-9DEE-463D-8FD7-1FD0FF29EB95}" srcOrd="0" destOrd="0" presId="urn:microsoft.com/office/officeart/2008/layout/LinedList"/>
    <dgm:cxn modelId="{D893DEAA-F98B-42E9-A4A4-602FDDA3DC26}" type="presParOf" srcId="{0B0DFF78-FE8B-40F2-9D41-71D914B6C508}" destId="{176C99D0-2D07-4486-ABFD-3BC374D899B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E0C5B8-F2C1-43F1-9D52-E17A4A1EBF99}">
      <dsp:nvSpPr>
        <dsp:cNvPr id="0" name=""/>
        <dsp:cNvSpPr/>
      </dsp:nvSpPr>
      <dsp:spPr>
        <a:xfrm>
          <a:off x="245504" y="321844"/>
          <a:ext cx="2250791" cy="17510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1" kern="1200" dirty="0"/>
            <a:t>Προέλευση της λέξης Καρκίνος, αποδίδεται στον Έλληνα ιατρό Ιπποκράτη. Ο Ιπποκράτης χρησιμοποίησε τους όρους «καρκίνος» και «καρκίνωμα» για να περιγράψει διάφορους όγκους που εμφάνιζαν εσωτερικά ή εξωτερικά έλκη και διογκώσεις. </a:t>
          </a:r>
          <a:endParaRPr lang="en-US" sz="1200" b="1" kern="1200" dirty="0"/>
        </a:p>
      </dsp:txBody>
      <dsp:txXfrm>
        <a:off x="296789" y="373129"/>
        <a:ext cx="2148221" cy="1648432"/>
      </dsp:txXfrm>
    </dsp:sp>
    <dsp:sp modelId="{82F7E326-AFFE-4C34-AD20-0855CCCF4C29}">
      <dsp:nvSpPr>
        <dsp:cNvPr id="0" name=""/>
        <dsp:cNvSpPr/>
      </dsp:nvSpPr>
      <dsp:spPr>
        <a:xfrm>
          <a:off x="2671207" y="950880"/>
          <a:ext cx="421377" cy="49293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671207" y="1049466"/>
        <a:ext cx="294964" cy="295760"/>
      </dsp:txXfrm>
    </dsp:sp>
    <dsp:sp modelId="{40215B21-FEF3-4592-8526-B63F78A25BF4}">
      <dsp:nvSpPr>
        <dsp:cNvPr id="0" name=""/>
        <dsp:cNvSpPr/>
      </dsp:nvSpPr>
      <dsp:spPr>
        <a:xfrm>
          <a:off x="3291347" y="406863"/>
          <a:ext cx="2565353" cy="1580964"/>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1" kern="1200" dirty="0"/>
            <a:t>Ο καρκίνος είναι η ανώμαλη ανάπτυξη κύτταρων με αποτέλεσμα τη δημιουργία όγκων σε διάφορα σημεία του σώματος</a:t>
          </a:r>
          <a:r>
            <a:rPr lang="el-GR" sz="1200" kern="1200" dirty="0"/>
            <a:t>.</a:t>
          </a:r>
          <a:endParaRPr lang="en-US" sz="1200" kern="1200" dirty="0"/>
        </a:p>
      </dsp:txBody>
      <dsp:txXfrm>
        <a:off x="3337652" y="453168"/>
        <a:ext cx="2472743" cy="1488354"/>
      </dsp:txXfrm>
    </dsp:sp>
    <dsp:sp modelId="{FCB5B949-40FA-4427-B5CD-992C644C1611}">
      <dsp:nvSpPr>
        <dsp:cNvPr id="0" name=""/>
        <dsp:cNvSpPr/>
      </dsp:nvSpPr>
      <dsp:spPr>
        <a:xfrm rot="5223669">
          <a:off x="4402993" y="2168196"/>
          <a:ext cx="467051" cy="492932"/>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5400000">
        <a:off x="4485047" y="2181229"/>
        <a:ext cx="295760" cy="326936"/>
      </dsp:txXfrm>
    </dsp:sp>
    <dsp:sp modelId="{7761D48E-AB38-445E-AFF7-BBD1EEE781E5}">
      <dsp:nvSpPr>
        <dsp:cNvPr id="0" name=""/>
        <dsp:cNvSpPr/>
      </dsp:nvSpPr>
      <dsp:spPr>
        <a:xfrm>
          <a:off x="3549481" y="2867898"/>
          <a:ext cx="2307220" cy="1687056"/>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1" kern="1200" dirty="0"/>
            <a:t>Ο όρος αναφέρεται στην υπερβολική, χωρίς προγραμματισμό, ανάπτυξη κυττάρων του οργανισμού, που ήταν φυσιολογικά, μέχρι τη στιγμή της έναρξης της διαδικασίας καρκινογένεσης</a:t>
          </a:r>
          <a:endParaRPr lang="en-US" sz="1200" b="1" kern="1200" dirty="0"/>
        </a:p>
      </dsp:txBody>
      <dsp:txXfrm>
        <a:off x="3598893" y="2917310"/>
        <a:ext cx="2208396" cy="1588232"/>
      </dsp:txXfrm>
    </dsp:sp>
    <dsp:sp modelId="{BF09BEE3-8138-42ED-AB09-B3C028CAB1D3}">
      <dsp:nvSpPr>
        <dsp:cNvPr id="0" name=""/>
        <dsp:cNvSpPr/>
      </dsp:nvSpPr>
      <dsp:spPr>
        <a:xfrm rot="10800000">
          <a:off x="2953192" y="3464960"/>
          <a:ext cx="421377" cy="492932"/>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3079605" y="3563546"/>
        <a:ext cx="294964" cy="295760"/>
      </dsp:txXfrm>
    </dsp:sp>
    <dsp:sp modelId="{67E046F7-08CC-45F2-870C-D8D704BD5757}">
      <dsp:nvSpPr>
        <dsp:cNvPr id="0" name=""/>
        <dsp:cNvSpPr/>
      </dsp:nvSpPr>
      <dsp:spPr>
        <a:xfrm>
          <a:off x="370" y="2995695"/>
          <a:ext cx="2754059" cy="143146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1" kern="1200" dirty="0"/>
            <a:t>Οι όγκοι μπορεί να είναι καλοήθεις ή κακοήθεις. Δεν είναι όμως όλοι οι όγκοι επικίνδυνοι. Οι καλοήθεις όγκοι δεν ονομάζονται καρκινικοί, δεν κάνουν μετάσταση και δεν είναι επικίνδυνοι για τη ζωή του ατόμου</a:t>
          </a:r>
          <a:endParaRPr lang="en-US" sz="1200" b="1" kern="1200" dirty="0"/>
        </a:p>
      </dsp:txBody>
      <dsp:txXfrm>
        <a:off x="42296" y="3037621"/>
        <a:ext cx="2670207" cy="13476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D5470-6EE9-42B3-863C-EEC2585A6023}">
      <dsp:nvSpPr>
        <dsp:cNvPr id="0" name=""/>
        <dsp:cNvSpPr/>
      </dsp:nvSpPr>
      <dsp:spPr>
        <a:xfrm>
          <a:off x="0" y="0"/>
          <a:ext cx="7944342" cy="99563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kern="1200" dirty="0"/>
            <a:t>Σχεδόν όλα τα φάρμακα της καρκινικής χημειοθεραπείας προκαλούν </a:t>
          </a:r>
          <a:r>
            <a:rPr lang="el-GR" sz="1800" b="1" kern="1200" dirty="0"/>
            <a:t>ναυτία και έμετο. </a:t>
          </a:r>
          <a:endParaRPr lang="en-US" sz="1800" kern="1200" dirty="0"/>
        </a:p>
      </dsp:txBody>
      <dsp:txXfrm>
        <a:off x="48603" y="48603"/>
        <a:ext cx="7847136" cy="898429"/>
      </dsp:txXfrm>
    </dsp:sp>
    <dsp:sp modelId="{D3934975-9162-4E34-8994-98570380CA09}">
      <dsp:nvSpPr>
        <dsp:cNvPr id="0" name=""/>
        <dsp:cNvSpPr/>
      </dsp:nvSpPr>
      <dsp:spPr>
        <a:xfrm>
          <a:off x="0" y="1212891"/>
          <a:ext cx="7944342" cy="995635"/>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kern="1200" dirty="0"/>
            <a:t>Τα φάρμακα αυτά διεγείρουν τη ζώνη ενεργοποίησης των </a:t>
          </a:r>
          <a:r>
            <a:rPr lang="el-GR" sz="1800" kern="1200" dirty="0" err="1"/>
            <a:t>χημειοϋποδοχέων</a:t>
          </a:r>
          <a:r>
            <a:rPr lang="el-GR" sz="1800" kern="1200" dirty="0"/>
            <a:t> στον εγκέφαλο, που οδηγεί σε έμετο. </a:t>
          </a:r>
          <a:endParaRPr lang="en-US" sz="1800" kern="1200" dirty="0"/>
        </a:p>
      </dsp:txBody>
      <dsp:txXfrm>
        <a:off x="48603" y="1261494"/>
        <a:ext cx="7847136" cy="898429"/>
      </dsp:txXfrm>
    </dsp:sp>
    <dsp:sp modelId="{C626E9B2-D1BE-4EF8-B1E7-21B2413D9FFC}">
      <dsp:nvSpPr>
        <dsp:cNvPr id="0" name=""/>
        <dsp:cNvSpPr/>
      </dsp:nvSpPr>
      <dsp:spPr>
        <a:xfrm>
          <a:off x="0" y="2494269"/>
          <a:ext cx="7944342" cy="995635"/>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kern="1200" dirty="0"/>
            <a:t>Οι ανταγωνιστές της 5-ΗΤ3, όπως η </a:t>
          </a:r>
          <a:r>
            <a:rPr lang="el-GR" sz="1800" b="1" kern="1200" dirty="0" err="1" smtClean="0"/>
            <a:t>οντασετρόνη</a:t>
          </a:r>
          <a:r>
            <a:rPr lang="el-GR" sz="1800" kern="1200" dirty="0"/>
            <a:t>, η </a:t>
          </a:r>
          <a:r>
            <a:rPr lang="el-GR" sz="1800" b="1" kern="1200" dirty="0" err="1"/>
            <a:t>ντολασετρόνη</a:t>
          </a:r>
          <a:r>
            <a:rPr lang="el-GR" sz="1800" kern="1200" dirty="0"/>
            <a:t>, η </a:t>
          </a:r>
          <a:r>
            <a:rPr lang="el-GR" sz="1800" b="1" kern="1200" dirty="0" err="1"/>
            <a:t>γρανισετρόνη</a:t>
          </a:r>
          <a:r>
            <a:rPr lang="el-GR" sz="1800" kern="1200" dirty="0"/>
            <a:t> και η </a:t>
          </a:r>
          <a:r>
            <a:rPr lang="el-GR" sz="1800" b="1" kern="1200" dirty="0" err="1"/>
            <a:t>παλονοσετρόνη</a:t>
          </a:r>
          <a:r>
            <a:rPr lang="el-GR" sz="1800" kern="1200" dirty="0"/>
            <a:t> έχουν αποδειχθεί αποτελεσματικές στην πρόληψη της ναυτίας και του εμετού</a:t>
          </a:r>
          <a:endParaRPr lang="en-US" sz="1800" kern="1200" dirty="0"/>
        </a:p>
      </dsp:txBody>
      <dsp:txXfrm>
        <a:off x="48603" y="2542872"/>
        <a:ext cx="7847136" cy="898429"/>
      </dsp:txXfrm>
    </dsp:sp>
    <dsp:sp modelId="{67D9B8D3-6864-4440-BBA4-2BA9B2B4AF8F}">
      <dsp:nvSpPr>
        <dsp:cNvPr id="0" name=""/>
        <dsp:cNvSpPr/>
      </dsp:nvSpPr>
      <dsp:spPr>
        <a:xfrm>
          <a:off x="0" y="3652188"/>
          <a:ext cx="7944342" cy="123127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l-GR" sz="1600" kern="1200" dirty="0"/>
            <a:t>Ένας διαφορετικός τύπος αντιεμετικού είναι o ανταγωνιστής των υποδοχέων </a:t>
          </a:r>
          <a:r>
            <a:rPr lang="el-GR" sz="1600" kern="1200" dirty="0" err="1"/>
            <a:t>νευροκινίνης</a:t>
          </a:r>
          <a:r>
            <a:rPr lang="el-GR" sz="1600" kern="1200" dirty="0"/>
            <a:t> 1 (NK1) της ουσίας P, η </a:t>
          </a:r>
          <a:r>
            <a:rPr lang="el-GR" sz="1600" b="1" kern="1200" dirty="0" err="1"/>
            <a:t>απρεπιτάντη</a:t>
          </a:r>
          <a:r>
            <a:rPr lang="el-GR" sz="1600" kern="1200" dirty="0"/>
            <a:t>. Οι υποδοχείς της </a:t>
          </a:r>
          <a:r>
            <a:rPr lang="el-GR" sz="1600" kern="1200" dirty="0" err="1"/>
            <a:t>νευροκινίνης</a:t>
          </a:r>
          <a:r>
            <a:rPr lang="el-GR" sz="1600" kern="1200" dirty="0"/>
            <a:t> 1 υπάρχουν στο κέντρο του έμετου στον προμήκη μυελό. Η προστασία ενάντια στον έμετο μπορεί να ενισχυθεί χρησιμοποιώντας ανταγωνιστές και της 5-ΗΤ3 και της </a:t>
          </a:r>
          <a:r>
            <a:rPr lang="el-GR" sz="1600" kern="1200" dirty="0" err="1"/>
            <a:t>νευροκινίνης</a:t>
          </a:r>
          <a:r>
            <a:rPr lang="el-GR" sz="1600" kern="1200" dirty="0"/>
            <a:t> 1 σε συνδυασμό με ένα </a:t>
          </a:r>
          <a:r>
            <a:rPr lang="el-GR" sz="1600" kern="1200" dirty="0" err="1"/>
            <a:t>γλυκοκορτικοειδές</a:t>
          </a:r>
          <a:r>
            <a:rPr lang="el-GR" sz="1400" kern="1200" dirty="0"/>
            <a:t>.</a:t>
          </a:r>
          <a:endParaRPr lang="en-US" sz="1400" kern="1200" dirty="0"/>
        </a:p>
      </dsp:txBody>
      <dsp:txXfrm>
        <a:off x="60106" y="3712294"/>
        <a:ext cx="7824130" cy="11110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21EF5-7272-4C72-8B57-B028ECF834C7}">
      <dsp:nvSpPr>
        <dsp:cNvPr id="0" name=""/>
        <dsp:cNvSpPr/>
      </dsp:nvSpPr>
      <dsp:spPr>
        <a:xfrm>
          <a:off x="3540" y="631708"/>
          <a:ext cx="3431591" cy="30410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A5BA85-B6AB-44CC-A99E-FC2F18A757B4}">
      <dsp:nvSpPr>
        <dsp:cNvPr id="0" name=""/>
        <dsp:cNvSpPr/>
      </dsp:nvSpPr>
      <dsp:spPr>
        <a:xfrm>
          <a:off x="351339" y="962116"/>
          <a:ext cx="3431591" cy="30410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a:t>Επίδραση των αντικαρκινικών φαρμάκων στο βλεννογόνο της γαστρεντερικής οδού και ο θάνατος των πολλαπλασιαζόμενων κυττάρων, που οδηγεί σε </a:t>
          </a:r>
          <a:r>
            <a:rPr lang="el-GR" sz="1600" b="1" kern="1200" dirty="0"/>
            <a:t>καταστροφή του επιθηλίου</a:t>
          </a:r>
          <a:r>
            <a:rPr lang="el-GR" sz="1600" kern="1200" dirty="0"/>
            <a:t> της γαστρεντερικής οδού. Αυτό μπορεί να οδηγήσει σε σχηματισμό </a:t>
          </a:r>
          <a:r>
            <a:rPr lang="el-GR" sz="1600" b="1" kern="1200" dirty="0"/>
            <a:t>έλκους</a:t>
          </a:r>
          <a:r>
            <a:rPr lang="el-GR" sz="1600" kern="1200" dirty="0"/>
            <a:t> οπουδήποτε στη γαστρεντερική οδό, δηλαδή στο στόμα, στον οισοφάγο, στο στομάχι </a:t>
          </a:r>
          <a:r>
            <a:rPr lang="el-GR" sz="1600" kern="1200" dirty="0" err="1"/>
            <a:t>κ.ο.κ.</a:t>
          </a:r>
          <a:endParaRPr lang="en-US" sz="1600" kern="1200" dirty="0"/>
        </a:p>
      </dsp:txBody>
      <dsp:txXfrm>
        <a:off x="440408" y="1051185"/>
        <a:ext cx="3253453" cy="2862894"/>
      </dsp:txXfrm>
    </dsp:sp>
    <dsp:sp modelId="{12EB6BD7-6717-4FF6-BDC1-10951E29FEED}">
      <dsp:nvSpPr>
        <dsp:cNvPr id="0" name=""/>
        <dsp:cNvSpPr/>
      </dsp:nvSpPr>
      <dsp:spPr>
        <a:xfrm>
          <a:off x="4130728" y="631708"/>
          <a:ext cx="3336715" cy="28611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3CF61B-5450-47FA-BB4B-8B31557E9CFD}">
      <dsp:nvSpPr>
        <dsp:cNvPr id="0" name=""/>
        <dsp:cNvSpPr/>
      </dsp:nvSpPr>
      <dsp:spPr>
        <a:xfrm>
          <a:off x="4478527" y="962116"/>
          <a:ext cx="3336715" cy="28611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a:t>Τα περισσότερα αντικαρκινικά φάρμακα καταστρέφουν τους θύλακες των τριχών και προκαλούν </a:t>
          </a:r>
          <a:r>
            <a:rPr lang="el-GR" sz="1600" b="1" kern="1200" dirty="0"/>
            <a:t>απώλεια μαλλιών</a:t>
          </a:r>
          <a:r>
            <a:rPr lang="el-GR" sz="1600" kern="1200" dirty="0"/>
            <a:t>. Αυτό ισχύει ειδικότερα με την </a:t>
          </a:r>
          <a:r>
            <a:rPr lang="el-GR" sz="1600" kern="1200" dirty="0" err="1"/>
            <a:t>κυκλοφωσφαμίδη</a:t>
          </a:r>
          <a:r>
            <a:rPr lang="el-GR" sz="1600" kern="1200" dirty="0"/>
            <a:t>, τη </a:t>
          </a:r>
          <a:r>
            <a:rPr lang="el-GR" sz="1600" kern="1200" dirty="0" err="1"/>
            <a:t>δοξορουβικίνη</a:t>
          </a:r>
          <a:r>
            <a:rPr lang="el-GR" sz="1600" kern="1200" dirty="0"/>
            <a:t>, τη </a:t>
          </a:r>
          <a:r>
            <a:rPr lang="el-GR" sz="1600" kern="1200" dirty="0" err="1"/>
            <a:t>βινκριστίνη</a:t>
          </a:r>
          <a:r>
            <a:rPr lang="el-GR" sz="1600" kern="1200" dirty="0"/>
            <a:t>, τη </a:t>
          </a:r>
          <a:r>
            <a:rPr lang="el-GR" sz="1600" kern="1200" dirty="0" err="1"/>
            <a:t>μεθοτρεξάτη</a:t>
          </a:r>
          <a:r>
            <a:rPr lang="el-GR" sz="1600" kern="1200" dirty="0"/>
            <a:t> και τη </a:t>
          </a:r>
          <a:r>
            <a:rPr lang="el-GR" sz="1600" kern="1200" dirty="0" err="1"/>
            <a:t>δακτυνομυκίνη</a:t>
          </a:r>
          <a:r>
            <a:rPr lang="el-GR" sz="1600" kern="1200" dirty="0"/>
            <a:t>.</a:t>
          </a:r>
          <a:endParaRPr lang="en-US" sz="1600" kern="1200" dirty="0"/>
        </a:p>
      </dsp:txBody>
      <dsp:txXfrm>
        <a:off x="4562328" y="1045917"/>
        <a:ext cx="3169113" cy="26935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88E7D-B95C-4B97-8800-548146CB3D39}">
      <dsp:nvSpPr>
        <dsp:cNvPr id="0" name=""/>
        <dsp:cNvSpPr/>
      </dsp:nvSpPr>
      <dsp:spPr>
        <a:xfrm>
          <a:off x="0" y="265264"/>
          <a:ext cx="8004312" cy="934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l-GR" sz="1700" kern="1200" dirty="0"/>
            <a:t>Η </a:t>
          </a:r>
          <a:r>
            <a:rPr lang="el-GR" sz="1700" b="1" kern="1200" dirty="0"/>
            <a:t>νεφρική </a:t>
          </a:r>
          <a:r>
            <a:rPr lang="el-GR" sz="1700" b="1" kern="1200" dirty="0" err="1"/>
            <a:t>σωληναριακή</a:t>
          </a:r>
          <a:r>
            <a:rPr lang="el-GR" sz="1700" b="1" kern="1200" dirty="0"/>
            <a:t> βλάβη </a:t>
          </a:r>
          <a:r>
            <a:rPr lang="el-GR" sz="1700" kern="1200" dirty="0"/>
            <a:t>είναι η κύρια ανεπιθύμητη ενέργεια της </a:t>
          </a:r>
          <a:r>
            <a:rPr lang="el-GR" sz="1700" kern="1200" dirty="0" err="1"/>
            <a:t>σισπλατίνης</a:t>
          </a:r>
          <a:r>
            <a:rPr lang="el-GR" sz="1700" kern="1200" dirty="0"/>
            <a:t> και της υψηλής δόσης </a:t>
          </a:r>
          <a:r>
            <a:rPr lang="el-GR" sz="1700" kern="1200" dirty="0" err="1"/>
            <a:t>μεθοτρεξάτης</a:t>
          </a:r>
          <a:r>
            <a:rPr lang="el-GR" sz="1700" kern="1200" dirty="0"/>
            <a:t>. Η </a:t>
          </a:r>
          <a:r>
            <a:rPr lang="el-GR" sz="1700" kern="1200" dirty="0" err="1"/>
            <a:t>κυκλοφωσφαμίδη</a:t>
          </a:r>
          <a:r>
            <a:rPr lang="el-GR" sz="1700" kern="1200" dirty="0"/>
            <a:t> μπορεί να προκαλέσει αιμορραγική κυστίτιδα. Θα πρέπει να γίνεται επαρκής πρόσληψη υγρών.</a:t>
          </a:r>
          <a:endParaRPr lang="en-US" sz="1700" kern="1200" dirty="0"/>
        </a:p>
      </dsp:txBody>
      <dsp:txXfrm>
        <a:off x="45635" y="310899"/>
        <a:ext cx="7913042" cy="843560"/>
      </dsp:txXfrm>
    </dsp:sp>
    <dsp:sp modelId="{B86E3ACE-10FA-435D-95E0-A64C062AAEAD}">
      <dsp:nvSpPr>
        <dsp:cNvPr id="0" name=""/>
        <dsp:cNvSpPr/>
      </dsp:nvSpPr>
      <dsp:spPr>
        <a:xfrm>
          <a:off x="0" y="1249054"/>
          <a:ext cx="8004312" cy="93483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l-GR" sz="1700" kern="1200" dirty="0"/>
            <a:t>Η </a:t>
          </a:r>
          <a:r>
            <a:rPr lang="el-GR" sz="1700" b="1" kern="1200" dirty="0" err="1"/>
            <a:t>καρδιοτοξικότητα</a:t>
          </a:r>
          <a:r>
            <a:rPr lang="el-GR" sz="1700" b="1" kern="1200" dirty="0"/>
            <a:t> </a:t>
          </a:r>
          <a:r>
            <a:rPr lang="el-GR" sz="1700" kern="1200" dirty="0"/>
            <a:t>έχει σχετιστεί με τη </a:t>
          </a:r>
          <a:r>
            <a:rPr lang="el-GR" sz="1700" kern="1200" dirty="0" err="1"/>
            <a:t>δοξορουβικίνη</a:t>
          </a:r>
          <a:r>
            <a:rPr lang="el-GR" sz="1700" kern="1200" dirty="0"/>
            <a:t> και τη </a:t>
          </a:r>
          <a:r>
            <a:rPr lang="el-GR" sz="1700" kern="1200" dirty="0" err="1"/>
            <a:t>δαουνορουβικίνη</a:t>
          </a:r>
          <a:r>
            <a:rPr lang="el-GR" sz="1700" kern="1200" dirty="0"/>
            <a:t>  (</a:t>
          </a:r>
          <a:r>
            <a:rPr lang="el-GR" sz="1700" kern="1200" dirty="0" err="1"/>
            <a:t>ανθρακυκλίνες</a:t>
          </a:r>
          <a:r>
            <a:rPr lang="el-GR" sz="1700" kern="1200" dirty="0"/>
            <a:t>).</a:t>
          </a:r>
          <a:endParaRPr lang="en-US" sz="1700" kern="1200" dirty="0"/>
        </a:p>
      </dsp:txBody>
      <dsp:txXfrm>
        <a:off x="45635" y="1294689"/>
        <a:ext cx="7913042" cy="843560"/>
      </dsp:txXfrm>
    </dsp:sp>
    <dsp:sp modelId="{E87EBE5E-2CB6-4131-87DD-C5D0DC5C4986}">
      <dsp:nvSpPr>
        <dsp:cNvPr id="0" name=""/>
        <dsp:cNvSpPr/>
      </dsp:nvSpPr>
      <dsp:spPr>
        <a:xfrm>
          <a:off x="0" y="2232844"/>
          <a:ext cx="8004312" cy="934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l-GR" sz="1700" kern="1200" dirty="0"/>
            <a:t>Η </a:t>
          </a:r>
          <a:r>
            <a:rPr lang="el-GR" sz="1700" kern="1200" dirty="0" err="1"/>
            <a:t>μπλεομυκίνη</a:t>
          </a:r>
          <a:r>
            <a:rPr lang="el-GR" sz="1700" kern="1200" dirty="0"/>
            <a:t> μπορεί να προκαλέσει θανατηφόρα πνευμονική </a:t>
          </a:r>
          <a:r>
            <a:rPr lang="el-GR" sz="1700" kern="1200" dirty="0" err="1"/>
            <a:t>ίνωση</a:t>
          </a:r>
          <a:r>
            <a:rPr lang="el-GR" sz="1700" kern="1200" dirty="0"/>
            <a:t>.</a:t>
          </a:r>
          <a:endParaRPr lang="en-US" sz="1700" kern="1200" dirty="0"/>
        </a:p>
      </dsp:txBody>
      <dsp:txXfrm>
        <a:off x="45635" y="2278479"/>
        <a:ext cx="7913042" cy="843560"/>
      </dsp:txXfrm>
    </dsp:sp>
    <dsp:sp modelId="{641C04AC-8D7A-441A-B61C-68D5D26A9DF7}">
      <dsp:nvSpPr>
        <dsp:cNvPr id="0" name=""/>
        <dsp:cNvSpPr/>
      </dsp:nvSpPr>
      <dsp:spPr>
        <a:xfrm>
          <a:off x="0" y="3216634"/>
          <a:ext cx="8004312" cy="93483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l-GR" sz="1700" kern="1200" dirty="0"/>
            <a:t>Η </a:t>
          </a:r>
          <a:r>
            <a:rPr lang="el-GR" sz="1700" kern="1200" dirty="0" err="1"/>
            <a:t>βινκριστίνη</a:t>
          </a:r>
          <a:r>
            <a:rPr lang="el-GR" sz="1700" kern="1200" dirty="0"/>
            <a:t> είναι γνωστή για την τοξικότητά της στο νευρικό σύστημα.</a:t>
          </a:r>
          <a:endParaRPr lang="en-US" sz="1700" kern="1200" dirty="0"/>
        </a:p>
      </dsp:txBody>
      <dsp:txXfrm>
        <a:off x="45635" y="3262269"/>
        <a:ext cx="7913042" cy="843560"/>
      </dsp:txXfrm>
    </dsp:sp>
    <dsp:sp modelId="{4F1B990F-9A28-4978-9854-52EA7F91AA96}">
      <dsp:nvSpPr>
        <dsp:cNvPr id="0" name=""/>
        <dsp:cNvSpPr/>
      </dsp:nvSpPr>
      <dsp:spPr>
        <a:xfrm>
          <a:off x="0" y="4200424"/>
          <a:ext cx="8004312" cy="934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l-GR" sz="1700" kern="1200" dirty="0"/>
            <a:t>Επειδή τα περισσότερα </a:t>
          </a:r>
          <a:r>
            <a:rPr lang="el-GR" sz="1700" kern="1200" dirty="0" err="1"/>
            <a:t>αντινεοπλασματικά</a:t>
          </a:r>
          <a:r>
            <a:rPr lang="el-GR" sz="1700" kern="1200" dirty="0"/>
            <a:t> φάρμακα είναι </a:t>
          </a:r>
          <a:r>
            <a:rPr lang="el-GR" sz="1700" kern="1200" dirty="0" err="1"/>
            <a:t>μεταλλαξιογόνα</a:t>
          </a:r>
          <a:r>
            <a:rPr lang="el-GR" sz="1700" kern="1200" dirty="0"/>
            <a:t>, είναι πιθανό να αναπτυχθούν νεοπλάσματα (όπως λ.χ. οξεία μη λεμφοκυτταρική λευχαιμία) σε 10 ή και περισσότερα χρόνια μετά την ίαση από τον αρχικό καρκίνο.</a:t>
          </a:r>
          <a:endParaRPr lang="en-US" sz="1700" kern="1200" dirty="0"/>
        </a:p>
      </dsp:txBody>
      <dsp:txXfrm>
        <a:off x="45635" y="4246059"/>
        <a:ext cx="7913042" cy="8435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8D9A5-D6F0-4806-AE27-DD5A2F794462}">
      <dsp:nvSpPr>
        <dsp:cNvPr id="0" name=""/>
        <dsp:cNvSpPr/>
      </dsp:nvSpPr>
      <dsp:spPr>
        <a:xfrm>
          <a:off x="59318" y="0"/>
          <a:ext cx="5952846" cy="150286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l-GR" sz="1400" b="1" kern="1200" dirty="0"/>
            <a:t>Οι αναστολείς της </a:t>
          </a:r>
          <a:r>
            <a:rPr lang="el-GR" sz="1400" b="1" kern="1200" dirty="0" err="1"/>
            <a:t>αρωματάσης</a:t>
          </a:r>
          <a:r>
            <a:rPr lang="el-GR" sz="1400" b="1" kern="1200" dirty="0"/>
            <a:t> παρεμποδίζουν το σχηματισμό οιστρογόνων και χρησιμοποιούνται για τη θεραπεία των </a:t>
          </a:r>
          <a:r>
            <a:rPr lang="el-GR" sz="1400" b="1" kern="1200" dirty="0" err="1"/>
            <a:t>οιστρογονο</a:t>
          </a:r>
          <a:r>
            <a:rPr lang="el-GR" sz="1400" b="1" kern="1200" dirty="0"/>
            <a:t>-εξαρτώμενων όγκων. </a:t>
          </a:r>
          <a:r>
            <a:rPr lang="el-GR" sz="1400" b="1" kern="1200" dirty="0" err="1"/>
            <a:t>Tα</a:t>
          </a:r>
          <a:r>
            <a:rPr lang="el-GR" sz="1400" b="1" kern="1200" dirty="0"/>
            <a:t> οιστρογόνα συντίθεται από πρόδρομες ενώσεις των ανδρογόνων από το ένζυμο </a:t>
          </a:r>
          <a:r>
            <a:rPr lang="el-GR" sz="1400" b="1" kern="1200" dirty="0" err="1"/>
            <a:t>αρωματάση</a:t>
          </a:r>
          <a:r>
            <a:rPr lang="el-GR" sz="1400" b="1" kern="1200" dirty="0"/>
            <a:t>. Η αναστολή αυτού του ενζύμου θα μειώσει την παραγωγή οιστρογόνου.</a:t>
          </a:r>
          <a:endParaRPr lang="en-US" sz="1400" b="1" kern="1200" dirty="0"/>
        </a:p>
      </dsp:txBody>
      <dsp:txXfrm>
        <a:off x="103335" y="44017"/>
        <a:ext cx="4361111" cy="1414826"/>
      </dsp:txXfrm>
    </dsp:sp>
    <dsp:sp modelId="{84985B57-B447-44F7-ADA7-1CD41E5FE28A}">
      <dsp:nvSpPr>
        <dsp:cNvPr id="0" name=""/>
        <dsp:cNvSpPr/>
      </dsp:nvSpPr>
      <dsp:spPr>
        <a:xfrm>
          <a:off x="535719" y="1753336"/>
          <a:ext cx="6071482" cy="150286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b="1" kern="1200" dirty="0"/>
            <a:t>Η </a:t>
          </a:r>
          <a:r>
            <a:rPr lang="el-GR" sz="1800" b="1" u="sng" kern="1200" dirty="0" err="1"/>
            <a:t>αναστροζόλη</a:t>
          </a:r>
          <a:r>
            <a:rPr lang="el-GR" sz="1800" b="1" kern="1200" dirty="0"/>
            <a:t> και η </a:t>
          </a:r>
          <a:r>
            <a:rPr lang="el-GR" sz="1800" b="1" u="sng" kern="1200" dirty="0" err="1"/>
            <a:t>λετροζόλη</a:t>
          </a:r>
          <a:r>
            <a:rPr lang="el-GR" sz="1800" b="1" kern="1200" dirty="0"/>
            <a:t> είναι συναγωνιστικοί αναστολείς της </a:t>
          </a:r>
          <a:r>
            <a:rPr lang="el-GR" sz="1800" b="1" kern="1200" dirty="0" err="1"/>
            <a:t>αρωματάσης</a:t>
          </a:r>
          <a:r>
            <a:rPr lang="el-GR" sz="1800" kern="1200" dirty="0"/>
            <a:t>.</a:t>
          </a:r>
          <a:endParaRPr lang="en-US" sz="1800" kern="1200" dirty="0"/>
        </a:p>
      </dsp:txBody>
      <dsp:txXfrm>
        <a:off x="579736" y="1797353"/>
        <a:ext cx="4470870" cy="1414826"/>
      </dsp:txXfrm>
    </dsp:sp>
    <dsp:sp modelId="{1D568D40-4EEF-4851-8617-C7A10A3343F4}">
      <dsp:nvSpPr>
        <dsp:cNvPr id="0" name=""/>
        <dsp:cNvSpPr/>
      </dsp:nvSpPr>
      <dsp:spPr>
        <a:xfrm>
          <a:off x="1071438" y="3506673"/>
          <a:ext cx="6071482" cy="15028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l-GR" sz="2000" b="1" kern="1200" dirty="0"/>
            <a:t>Η </a:t>
          </a:r>
          <a:r>
            <a:rPr lang="el-GR" sz="2000" b="1" u="sng" kern="1200" dirty="0" err="1"/>
            <a:t>εξεμεστάνη</a:t>
          </a:r>
          <a:r>
            <a:rPr lang="el-GR" sz="2000" b="1" kern="1200" dirty="0"/>
            <a:t> και η </a:t>
          </a:r>
          <a:r>
            <a:rPr lang="el-GR" sz="2000" b="1" u="sng" kern="1200" dirty="0" err="1"/>
            <a:t>φορμεστάνη</a:t>
          </a:r>
          <a:r>
            <a:rPr lang="el-GR" sz="2000" b="1" kern="1200" dirty="0"/>
            <a:t> συνδέονται ομοιοπολικά με το ένζυμο.</a:t>
          </a:r>
          <a:endParaRPr lang="en-US" sz="2000" b="1" kern="1200" dirty="0"/>
        </a:p>
      </dsp:txBody>
      <dsp:txXfrm>
        <a:off x="1115455" y="3550690"/>
        <a:ext cx="4470870" cy="1414826"/>
      </dsp:txXfrm>
    </dsp:sp>
    <dsp:sp modelId="{6ED3D763-D152-42E7-8EC0-5DBFC7384A50}">
      <dsp:nvSpPr>
        <dsp:cNvPr id="0" name=""/>
        <dsp:cNvSpPr/>
      </dsp:nvSpPr>
      <dsp:spPr>
        <a:xfrm>
          <a:off x="5094623" y="1139668"/>
          <a:ext cx="976859" cy="97685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314416" y="1139668"/>
        <a:ext cx="537273" cy="735086"/>
      </dsp:txXfrm>
    </dsp:sp>
    <dsp:sp modelId="{6F7655A6-C67C-4FF7-A1EA-9C2210682595}">
      <dsp:nvSpPr>
        <dsp:cNvPr id="0" name=""/>
        <dsp:cNvSpPr/>
      </dsp:nvSpPr>
      <dsp:spPr>
        <a:xfrm>
          <a:off x="5630342" y="2882986"/>
          <a:ext cx="976859" cy="97685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850135" y="2882986"/>
        <a:ext cx="537273" cy="7350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0DAD9-3196-4010-9662-221566AE7CE8}">
      <dsp:nvSpPr>
        <dsp:cNvPr id="0" name=""/>
        <dsp:cNvSpPr/>
      </dsp:nvSpPr>
      <dsp:spPr>
        <a:xfrm>
          <a:off x="0" y="45658"/>
          <a:ext cx="7447702" cy="11977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l-GR" sz="1700" kern="1200" dirty="0"/>
            <a:t>Η </a:t>
          </a:r>
          <a:r>
            <a:rPr lang="el-GR" sz="1700" b="1" u="sng" kern="1200" dirty="0" err="1"/>
            <a:t>ταμοξιφαίνη</a:t>
          </a:r>
          <a:r>
            <a:rPr lang="el-GR" sz="1700" kern="1200" dirty="0"/>
            <a:t> και η </a:t>
          </a:r>
          <a:r>
            <a:rPr lang="el-GR" sz="1700" b="1" u="sng" kern="1200" dirty="0" err="1"/>
            <a:t>τορεμιφαίνη</a:t>
          </a:r>
          <a:r>
            <a:rPr lang="el-GR" sz="1700" kern="1200" dirty="0"/>
            <a:t> είναι συναγωνιστικοί ανταγωνιστές του υποδοχέα οιστρογόνου, που χρησιμοποιούνται στη θεραπεία του καρκίνου του μαστού.</a:t>
          </a:r>
          <a:endParaRPr lang="en-US" sz="1700" kern="1200" dirty="0"/>
        </a:p>
      </dsp:txBody>
      <dsp:txXfrm>
        <a:off x="58469" y="104127"/>
        <a:ext cx="7330764" cy="1080812"/>
      </dsp:txXfrm>
    </dsp:sp>
    <dsp:sp modelId="{A46FF39F-DD91-4054-98D1-EC5F888B2EE9}">
      <dsp:nvSpPr>
        <dsp:cNvPr id="0" name=""/>
        <dsp:cNvSpPr/>
      </dsp:nvSpPr>
      <dsp:spPr>
        <a:xfrm>
          <a:off x="0" y="1292369"/>
          <a:ext cx="7447702" cy="119775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l-GR" sz="1700" kern="1200" dirty="0"/>
            <a:t>Η </a:t>
          </a:r>
          <a:r>
            <a:rPr lang="el-GR" sz="1700" b="1" u="sng" kern="1200" dirty="0" err="1"/>
            <a:t>φουλβεστράνη</a:t>
          </a:r>
          <a:r>
            <a:rPr lang="el-GR" sz="1700" kern="1200" dirty="0"/>
            <a:t> επίσης λειτουργεί ως ανταγωνιστής του υποδοχέα οιστρογόνου, ωστόσο, σε αντίθεση με την </a:t>
          </a:r>
          <a:r>
            <a:rPr lang="el-GR" sz="1700" kern="1200" dirty="0" err="1"/>
            <a:t>ταμοξιφαίνη</a:t>
          </a:r>
          <a:r>
            <a:rPr lang="el-GR" sz="1700" kern="1200" dirty="0"/>
            <a:t>, ρυθμίζει αρνητικά τον υποδοχέα οιστρογόνου.</a:t>
          </a:r>
          <a:endParaRPr lang="en-US" sz="1700" kern="1200" dirty="0"/>
        </a:p>
      </dsp:txBody>
      <dsp:txXfrm>
        <a:off x="58469" y="1350838"/>
        <a:ext cx="7330764" cy="1080812"/>
      </dsp:txXfrm>
    </dsp:sp>
    <dsp:sp modelId="{35785237-7FDD-4113-84FF-A18C1D9E8728}">
      <dsp:nvSpPr>
        <dsp:cNvPr id="0" name=""/>
        <dsp:cNvSpPr/>
      </dsp:nvSpPr>
      <dsp:spPr>
        <a:xfrm>
          <a:off x="0" y="2539080"/>
          <a:ext cx="7447702" cy="119775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l-GR" sz="1700" kern="1200" dirty="0"/>
            <a:t>Η </a:t>
          </a:r>
          <a:r>
            <a:rPr lang="el-GR" sz="1700" b="1" u="sng" kern="1200" dirty="0" err="1"/>
            <a:t>δικαλουταμίδη</a:t>
          </a:r>
          <a:r>
            <a:rPr lang="el-GR" sz="1700" u="sng" kern="1200" dirty="0"/>
            <a:t> </a:t>
          </a:r>
          <a:r>
            <a:rPr lang="el-GR" sz="1700" kern="1200" dirty="0"/>
            <a:t>η </a:t>
          </a:r>
          <a:r>
            <a:rPr lang="el-GR" sz="1700" b="1" u="sng" kern="1200" dirty="0" err="1"/>
            <a:t>φλουταμίδη</a:t>
          </a:r>
          <a:r>
            <a:rPr lang="el-GR" sz="1700" kern="1200" dirty="0"/>
            <a:t> και η </a:t>
          </a:r>
          <a:r>
            <a:rPr lang="el-GR" sz="1700" b="1" u="sng" kern="1200" dirty="0" err="1"/>
            <a:t>νιτουλαμίδη</a:t>
          </a:r>
          <a:r>
            <a:rPr lang="el-GR" sz="1700" b="1" kern="1200" dirty="0"/>
            <a:t> </a:t>
          </a:r>
          <a:r>
            <a:rPr lang="el-GR" sz="1700" kern="1200" dirty="0"/>
            <a:t>είναι συναγωνιστικοί ανταγωνιστές της τεστοστερόνης και  χρησιμοποιούνται στη θεραπεία του καρκίνου του προστάτη. </a:t>
          </a:r>
          <a:endParaRPr lang="en-US" sz="1700" kern="1200" dirty="0"/>
        </a:p>
      </dsp:txBody>
      <dsp:txXfrm>
        <a:off x="58469" y="2597549"/>
        <a:ext cx="7330764" cy="1080812"/>
      </dsp:txXfrm>
    </dsp:sp>
    <dsp:sp modelId="{3EBB727C-29D1-4EE3-B988-8E5BDAA23055}">
      <dsp:nvSpPr>
        <dsp:cNvPr id="0" name=""/>
        <dsp:cNvSpPr/>
      </dsp:nvSpPr>
      <dsp:spPr>
        <a:xfrm>
          <a:off x="0" y="3785790"/>
          <a:ext cx="7447702" cy="119775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l-GR" sz="1700" u="sng" kern="1200" dirty="0"/>
            <a:t>Τα ανάλογα αλλά και οι ανταγωνιστές της </a:t>
          </a:r>
          <a:r>
            <a:rPr lang="el-GR" sz="1700" u="sng" kern="1200" dirty="0" err="1"/>
            <a:t>GnRH</a:t>
          </a:r>
          <a:r>
            <a:rPr lang="el-GR" sz="1700" u="sng" kern="1200" dirty="0"/>
            <a:t> </a:t>
          </a:r>
          <a:r>
            <a:rPr lang="el-GR" sz="1700" kern="1200" dirty="0"/>
            <a:t>(της </a:t>
          </a:r>
          <a:r>
            <a:rPr lang="el-GR" sz="1700" kern="1200" dirty="0" err="1"/>
            <a:t>εκλυτικής</a:t>
          </a:r>
          <a:r>
            <a:rPr lang="el-GR" sz="1700" kern="1200" dirty="0"/>
            <a:t> ορμόνης των </a:t>
          </a:r>
          <a:r>
            <a:rPr lang="el-GR" sz="1700" kern="1200" dirty="0" err="1"/>
            <a:t>γοναδοτροπινών</a:t>
          </a:r>
          <a:r>
            <a:rPr lang="el-GR" sz="1700" kern="1200" dirty="0"/>
            <a:t>) μειώνουν τα επίπεδα ορού του οιστρογόνου και της τεστοστερόνης και χρησιμοποιούνται στη θεραπεία του </a:t>
          </a:r>
          <a:r>
            <a:rPr lang="el-GR" sz="1700" kern="1200" dirty="0" err="1"/>
            <a:t>ανδρογονο</a:t>
          </a:r>
          <a:r>
            <a:rPr lang="el-GR" sz="1700" kern="1200" dirty="0"/>
            <a:t>-εξαρτώμενου καρκίνου του προστάτη.	</a:t>
          </a:r>
          <a:endParaRPr lang="en-US" sz="1700" kern="1200" dirty="0"/>
        </a:p>
      </dsp:txBody>
      <dsp:txXfrm>
        <a:off x="58469" y="3844259"/>
        <a:ext cx="7330764" cy="10808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AA177-AEAD-4EB4-8BFB-BC0310F742DE}">
      <dsp:nvSpPr>
        <dsp:cNvPr id="0" name=""/>
        <dsp:cNvSpPr/>
      </dsp:nvSpPr>
      <dsp:spPr>
        <a:xfrm>
          <a:off x="0" y="0"/>
          <a:ext cx="7196391" cy="106912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1" kern="1200" dirty="0"/>
            <a:t>Αναστολείς μεταγωγής σημάτων. </a:t>
          </a:r>
        </a:p>
      </dsp:txBody>
      <dsp:txXfrm>
        <a:off x="52190" y="52190"/>
        <a:ext cx="7092011" cy="964743"/>
      </dsp:txXfrm>
    </dsp:sp>
    <dsp:sp modelId="{D6F2B49B-A53D-4C35-AF10-6B2B85A11B46}">
      <dsp:nvSpPr>
        <dsp:cNvPr id="0" name=""/>
        <dsp:cNvSpPr/>
      </dsp:nvSpPr>
      <dsp:spPr>
        <a:xfrm>
          <a:off x="0" y="1082475"/>
          <a:ext cx="7196391" cy="1069123"/>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l-GR" sz="1600" b="1" kern="1200" dirty="0"/>
            <a:t>Αυτά τα φάρμακα στοχεύουν τους κυτταρικούς μηχανισμούς μεταγωγής σημάτων και όχι στον πολλαπλασιασμό του DNA ή της κυτταρικής διαίρεσης. </a:t>
          </a:r>
          <a:endParaRPr lang="en-US" sz="1600" b="1" kern="1200" dirty="0"/>
        </a:p>
      </dsp:txBody>
      <dsp:txXfrm>
        <a:off x="52190" y="1134665"/>
        <a:ext cx="7092011" cy="964743"/>
      </dsp:txXfrm>
    </dsp:sp>
    <dsp:sp modelId="{3B618622-652B-48EC-9CF1-22C6B1CFB6B2}">
      <dsp:nvSpPr>
        <dsp:cNvPr id="0" name=""/>
        <dsp:cNvSpPr/>
      </dsp:nvSpPr>
      <dsp:spPr>
        <a:xfrm>
          <a:off x="0" y="2164325"/>
          <a:ext cx="7196391" cy="1069123"/>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l-GR" sz="1600" b="1" kern="1200" dirty="0"/>
            <a:t>Είναι κυρίως </a:t>
          </a:r>
          <a:r>
            <a:rPr lang="el-GR" sz="1600" b="1" u="sng" kern="1200" dirty="0"/>
            <a:t>αναστολείς της πρωτεϊνικής </a:t>
          </a:r>
          <a:r>
            <a:rPr lang="el-GR" sz="1600" b="1" u="sng" kern="1200" dirty="0" err="1"/>
            <a:t>κινάσης</a:t>
          </a:r>
          <a:r>
            <a:rPr lang="el-GR" sz="1600" b="1" u="sng" kern="1200" dirty="0"/>
            <a:t> της </a:t>
          </a:r>
          <a:r>
            <a:rPr lang="el-GR" sz="1600" b="1" u="sng" kern="1200" dirty="0" err="1"/>
            <a:t>τυροσίνης</a:t>
          </a:r>
          <a:r>
            <a:rPr lang="el-GR" sz="1600" b="1" u="sng" kern="1200" dirty="0"/>
            <a:t>. </a:t>
          </a:r>
          <a:r>
            <a:rPr lang="el-GR" sz="1600" b="1" kern="1200" dirty="0"/>
            <a:t>Δεδομένου ότι μεσολαβούν στην κυτταρική ανάπτυξη, στη διαφοροποίηση και στο θάνατο, η δράση των πρωτεϊνικών </a:t>
          </a:r>
          <a:r>
            <a:rPr lang="el-GR" sz="1600" b="1" kern="1200" dirty="0" err="1"/>
            <a:t>κινασών</a:t>
          </a:r>
          <a:r>
            <a:rPr lang="el-GR" sz="1600" b="1" kern="1200" dirty="0"/>
            <a:t> της </a:t>
          </a:r>
          <a:r>
            <a:rPr lang="el-GR" sz="1600" b="1" kern="1200" dirty="0" err="1"/>
            <a:t>τυροσίνης</a:t>
          </a:r>
          <a:r>
            <a:rPr lang="el-GR" sz="1600" b="1" kern="1200" dirty="0"/>
            <a:t> είναι πολύ στενά ρυθμιζόμενη. </a:t>
          </a:r>
          <a:endParaRPr lang="en-US" sz="1600" b="1" kern="1200" dirty="0"/>
        </a:p>
      </dsp:txBody>
      <dsp:txXfrm>
        <a:off x="52190" y="2216515"/>
        <a:ext cx="7092011" cy="964743"/>
      </dsp:txXfrm>
    </dsp:sp>
    <dsp:sp modelId="{B030ABFC-3BAA-4E56-AAE8-FB7BA1B2D7C2}">
      <dsp:nvSpPr>
        <dsp:cNvPr id="0" name=""/>
        <dsp:cNvSpPr/>
      </dsp:nvSpPr>
      <dsp:spPr>
        <a:xfrm>
          <a:off x="0" y="3246175"/>
          <a:ext cx="7196391" cy="1069123"/>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l-GR" sz="1400" b="1" kern="1200" dirty="0"/>
            <a:t>Η </a:t>
          </a:r>
          <a:r>
            <a:rPr lang="el-GR" sz="1400" b="1" u="sng" kern="1200" dirty="0" err="1"/>
            <a:t>γεφιτινίμπη</a:t>
          </a:r>
          <a:r>
            <a:rPr lang="el-GR" sz="1400" b="1" u="sng" kern="1200" dirty="0"/>
            <a:t> (</a:t>
          </a:r>
          <a:r>
            <a:rPr lang="el-GR" sz="1400" b="1" u="sng" kern="1200" dirty="0" err="1"/>
            <a:t>gefitinib</a:t>
          </a:r>
          <a:r>
            <a:rPr lang="el-GR" sz="1400" b="1" u="sng" kern="1200" dirty="0"/>
            <a:t>) και η </a:t>
          </a:r>
          <a:r>
            <a:rPr lang="el-GR" sz="1400" b="1" u="sng" kern="1200" dirty="0" err="1"/>
            <a:t>ερλοτινίμπη</a:t>
          </a:r>
          <a:r>
            <a:rPr lang="el-GR" sz="1400" b="1" u="sng" kern="1200" dirty="0"/>
            <a:t> (</a:t>
          </a:r>
          <a:r>
            <a:rPr lang="el-GR" sz="1400" b="1" u="sng" kern="1200" dirty="0" err="1"/>
            <a:t>erlotinib</a:t>
          </a:r>
          <a:r>
            <a:rPr lang="el-GR" sz="1400" b="1" u="sng" kern="1200" dirty="0"/>
            <a:t>) </a:t>
          </a:r>
          <a:r>
            <a:rPr lang="el-GR" sz="1400" b="1" kern="1200" dirty="0"/>
            <a:t>είναι αναστολείς της πρωτεϊνικής </a:t>
          </a:r>
          <a:r>
            <a:rPr lang="el-GR" sz="1400" b="1" kern="1200" dirty="0" err="1"/>
            <a:t>κινάσης</a:t>
          </a:r>
          <a:r>
            <a:rPr lang="el-GR" sz="1400" b="1" kern="1200" dirty="0"/>
            <a:t> της </a:t>
          </a:r>
          <a:r>
            <a:rPr lang="el-GR" sz="1400" b="1" kern="1200" dirty="0" err="1"/>
            <a:t>τυροσίνης</a:t>
          </a:r>
          <a:r>
            <a:rPr lang="el-GR" sz="1400" b="1" kern="1200" dirty="0"/>
            <a:t> που συνδέονται με τον υποδοχέα του επιδερμικού αυξητικού παράγοντα. Αποτελούν εκλεκτικούς αναστολείς  αποτελεσματικούς στη θεραπεία για ασθενείς με όγκους, με ενεργοποιημένες μεταλλάξεις στην περιοχή της </a:t>
          </a:r>
          <a:r>
            <a:rPr lang="el-GR" sz="1400" b="1" kern="1200" dirty="0" err="1"/>
            <a:t>κινάσης</a:t>
          </a:r>
          <a:r>
            <a:rPr lang="el-GR" sz="1400" b="1" kern="1200" dirty="0"/>
            <a:t> </a:t>
          </a:r>
          <a:r>
            <a:rPr lang="el-GR" sz="1400" b="1" kern="1200" dirty="0" err="1"/>
            <a:t>τυροσίνης</a:t>
          </a:r>
          <a:r>
            <a:rPr lang="el-GR" sz="1400" b="1" kern="1200" dirty="0"/>
            <a:t> του EGFR, ανεξαρτήτως της γραμμής θεραπείας</a:t>
          </a:r>
          <a:endParaRPr lang="en-US" sz="1400" b="1" kern="1200" dirty="0"/>
        </a:p>
      </dsp:txBody>
      <dsp:txXfrm>
        <a:off x="52190" y="3298365"/>
        <a:ext cx="7092011" cy="964743"/>
      </dsp:txXfrm>
    </dsp:sp>
    <dsp:sp modelId="{AE39E5D1-5A82-41D4-AA66-2B2F0C4F0541}">
      <dsp:nvSpPr>
        <dsp:cNvPr id="0" name=""/>
        <dsp:cNvSpPr/>
      </dsp:nvSpPr>
      <dsp:spPr>
        <a:xfrm>
          <a:off x="0" y="4328651"/>
          <a:ext cx="7196391" cy="1069123"/>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l-GR" sz="1600" b="1" kern="1200" dirty="0"/>
            <a:t>Η </a:t>
          </a:r>
          <a:r>
            <a:rPr lang="el-GR" sz="1600" b="1" u="sng" kern="1200" dirty="0" err="1"/>
            <a:t>ιματινίμπη</a:t>
          </a:r>
          <a:r>
            <a:rPr lang="el-GR" sz="1600" b="1" u="sng" kern="1200" dirty="0"/>
            <a:t> (</a:t>
          </a:r>
          <a:r>
            <a:rPr lang="el-GR" sz="1600" b="1" u="sng" kern="1200" dirty="0" err="1"/>
            <a:t>imatinib</a:t>
          </a:r>
          <a:r>
            <a:rPr lang="el-GR" sz="1600" b="1" u="sng" kern="1200" dirty="0"/>
            <a:t>) </a:t>
          </a:r>
          <a:r>
            <a:rPr lang="el-GR" sz="1600" b="1" kern="1200" dirty="0"/>
            <a:t>αναστέλλει την </a:t>
          </a:r>
          <a:r>
            <a:rPr lang="el-GR" sz="1600" b="1" kern="1200" dirty="0" smtClean="0"/>
            <a:t>BCR-Ab</a:t>
          </a:r>
          <a:r>
            <a:rPr lang="en-US" sz="1600" b="1" kern="1200" dirty="0" smtClean="0"/>
            <a:t>l</a:t>
          </a:r>
          <a:r>
            <a:rPr lang="el-GR" sz="1600" b="1" kern="1200" dirty="0" smtClean="0"/>
            <a:t> </a:t>
          </a:r>
          <a:r>
            <a:rPr lang="el-GR" sz="1600" b="1" kern="1200" dirty="0" err="1"/>
            <a:t>κινάση</a:t>
          </a:r>
          <a:r>
            <a:rPr lang="el-GR" sz="1600" b="1" kern="1200" dirty="0"/>
            <a:t> της </a:t>
          </a:r>
          <a:r>
            <a:rPr lang="el-GR" sz="1600" b="1" kern="1200" dirty="0" err="1"/>
            <a:t>τυροσίνης</a:t>
          </a:r>
          <a:r>
            <a:rPr lang="el-GR" sz="1600" b="1" kern="1200" dirty="0"/>
            <a:t> που απαντώνται στη χρόνια </a:t>
          </a:r>
          <a:r>
            <a:rPr lang="el-GR" sz="1600" b="1" kern="1200" dirty="0" err="1"/>
            <a:t>μυελογενή</a:t>
          </a:r>
          <a:r>
            <a:rPr lang="el-GR" sz="1600" b="1" kern="1200" dirty="0"/>
            <a:t> λευχαιμία (CML). Η </a:t>
          </a:r>
          <a:r>
            <a:rPr lang="en-US" sz="1600" b="1" kern="1200" dirty="0" smtClean="0"/>
            <a:t>BCR-</a:t>
          </a:r>
          <a:r>
            <a:rPr lang="en-US" sz="1600" b="1" kern="1200" dirty="0" err="1" smtClean="0"/>
            <a:t>Abl</a:t>
          </a:r>
          <a:r>
            <a:rPr lang="en-US" sz="1600" b="1" kern="1200" dirty="0" smtClean="0"/>
            <a:t> </a:t>
          </a:r>
          <a:r>
            <a:rPr lang="el-GR" sz="1600" b="1" kern="1200" dirty="0"/>
            <a:t>υπάρχει μόνο στα καρκινικά κύτταρα και έτσι με την αναστολή της μόνο αυτά επιλέγονται</a:t>
          </a:r>
          <a:r>
            <a:rPr lang="en-US" sz="1600" b="1" kern="1200" dirty="0"/>
            <a:t>.</a:t>
          </a:r>
        </a:p>
      </dsp:txBody>
      <dsp:txXfrm>
        <a:off x="52190" y="4380841"/>
        <a:ext cx="7092011" cy="96474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B595D-2E68-451F-A6B2-0289690CF7F3}">
      <dsp:nvSpPr>
        <dsp:cNvPr id="0" name=""/>
        <dsp:cNvSpPr/>
      </dsp:nvSpPr>
      <dsp:spPr>
        <a:xfrm>
          <a:off x="0" y="32516"/>
          <a:ext cx="6361711" cy="180001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l-GR" sz="2000" b="1" kern="1200" dirty="0"/>
            <a:t>Ιντερφερόνες</a:t>
          </a:r>
          <a:endParaRPr lang="en-US" sz="2000" kern="1200" dirty="0"/>
        </a:p>
      </dsp:txBody>
      <dsp:txXfrm>
        <a:off x="87869" y="120385"/>
        <a:ext cx="6185973" cy="1624273"/>
      </dsp:txXfrm>
    </dsp:sp>
    <dsp:sp modelId="{6D0807C4-DFE5-4DDF-8F2C-1756E3B0EA70}">
      <dsp:nvSpPr>
        <dsp:cNvPr id="0" name=""/>
        <dsp:cNvSpPr/>
      </dsp:nvSpPr>
      <dsp:spPr>
        <a:xfrm>
          <a:off x="0" y="1898768"/>
          <a:ext cx="6361711" cy="2356208"/>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kern="1200" dirty="0"/>
            <a:t>Η α2(Α) </a:t>
          </a:r>
          <a:r>
            <a:rPr lang="el-GR" sz="1800" kern="1200" dirty="0" err="1"/>
            <a:t>ιντερφερόνη</a:t>
          </a:r>
          <a:r>
            <a:rPr lang="el-GR" sz="1800" kern="1200" dirty="0"/>
            <a:t> χρησιμοποιείται σήμερα για την αντιμετώπιση της λευχαιμίας από τριχωτά κύτταρα (&gt; 90% των ασθενών που θεραπεύονται με α </a:t>
          </a:r>
          <a:r>
            <a:rPr lang="el-GR" sz="1800" kern="1200" dirty="0" err="1"/>
            <a:t>ιντερφερόνη</a:t>
          </a:r>
          <a:r>
            <a:rPr lang="el-GR" sz="1800" kern="1200" dirty="0"/>
            <a:t>, εμφανίζουν άρση της </a:t>
          </a:r>
          <a:r>
            <a:rPr lang="el-GR" sz="1800" kern="1200" dirty="0" err="1"/>
            <a:t>κυτταροπενίας</a:t>
          </a:r>
          <a:r>
            <a:rPr lang="el-GR" sz="1800" kern="1200" dirty="0"/>
            <a:t> και ελάττωση της επίπτωσης σοβαρών λοιμώξεων και της ανάγκης για μεταγγίσεις). Άλλες ιντερφερόνες δοκιμάζονται στη θεραπεία διαφόρων όγκων (π.χ. το μελάνωμα και το πολλαπλό </a:t>
          </a:r>
          <a:r>
            <a:rPr lang="el-GR" sz="1800" kern="1200" dirty="0" err="1"/>
            <a:t>μυέλωμα</a:t>
          </a:r>
          <a:r>
            <a:rPr lang="el-GR" sz="1800" kern="1200" dirty="0"/>
            <a:t>).</a:t>
          </a:r>
          <a:endParaRPr lang="en-US" sz="1800" kern="1200" dirty="0"/>
        </a:p>
      </dsp:txBody>
      <dsp:txXfrm>
        <a:off x="115021" y="2013789"/>
        <a:ext cx="6131669" cy="2126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99F70-2C6A-4926-869D-31F8D48D1FFD}">
      <dsp:nvSpPr>
        <dsp:cNvPr id="0" name=""/>
        <dsp:cNvSpPr/>
      </dsp:nvSpPr>
      <dsp:spPr>
        <a:xfrm>
          <a:off x="0" y="2802076"/>
          <a:ext cx="5181508" cy="9197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l-GR" sz="1900" kern="1200" dirty="0"/>
            <a:t>Πολλά είδη καρκίνου μπορούν να θεραπευθούν, ειδικά εάν η θεραπεία αρχίσει νωρίς!</a:t>
          </a:r>
          <a:endParaRPr lang="en-US" sz="1900" kern="1200" dirty="0"/>
        </a:p>
      </dsp:txBody>
      <dsp:txXfrm>
        <a:off x="0" y="2802076"/>
        <a:ext cx="5181508" cy="919703"/>
      </dsp:txXfrm>
    </dsp:sp>
    <dsp:sp modelId="{D14DD33D-BB97-4D05-9F9C-0A8F6101A9BF}">
      <dsp:nvSpPr>
        <dsp:cNvPr id="0" name=""/>
        <dsp:cNvSpPr/>
      </dsp:nvSpPr>
      <dsp:spPr>
        <a:xfrm rot="10800000">
          <a:off x="0" y="1401367"/>
          <a:ext cx="5181508" cy="1414504"/>
        </a:xfrm>
        <a:prstGeom prst="upArrowCallou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l-GR" sz="1600" kern="1200" dirty="0"/>
            <a:t>Η επιβίωση των ασθενών με καρκίνο έχει βελτιωθεί σημαντικά τα τελευταία χρόνια. Ο καρκίνος αποτελεί την δεύτερη αιτία θανάτου στις ανεπτυγμένες χώρες μετά τα καρδιαγγειακά νοσήματα. </a:t>
          </a:r>
          <a:endParaRPr lang="en-US" sz="1600" kern="1200" dirty="0"/>
        </a:p>
      </dsp:txBody>
      <dsp:txXfrm rot="10800000">
        <a:off x="0" y="1401367"/>
        <a:ext cx="5181508" cy="919102"/>
      </dsp:txXfrm>
    </dsp:sp>
    <dsp:sp modelId="{007B9C1C-565A-4235-9C18-2A2CFA215A44}">
      <dsp:nvSpPr>
        <dsp:cNvPr id="0" name=""/>
        <dsp:cNvSpPr/>
      </dsp:nvSpPr>
      <dsp:spPr>
        <a:xfrm rot="10800000">
          <a:off x="0" y="657"/>
          <a:ext cx="5181508" cy="1414504"/>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l-GR" sz="1600" kern="1200" dirty="0"/>
            <a:t>Υπάρχουν πάνω από 200 διαφορετικά είδη καρκίνου και δεν αντιμετωπίζονται όλα με τον ίδιο τρόπο. Κάθε είδος έχει τον δικό του τρόπο θεραπευτικής αντιμετώπισης</a:t>
          </a:r>
          <a:endParaRPr lang="en-US" sz="1600" kern="1200" dirty="0"/>
        </a:p>
      </dsp:txBody>
      <dsp:txXfrm rot="10800000">
        <a:off x="0" y="657"/>
        <a:ext cx="5181508" cy="919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4FC25-B47E-4F5B-87A5-6D7243AE5A0D}">
      <dsp:nvSpPr>
        <dsp:cNvPr id="0" name=""/>
        <dsp:cNvSpPr/>
      </dsp:nvSpPr>
      <dsp:spPr>
        <a:xfrm>
          <a:off x="544126" y="2371"/>
          <a:ext cx="2192331" cy="28568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a:t>Οι στρατηγικές θεραπευτικής αγωγής εκτός από την χορήγηση </a:t>
          </a:r>
          <a:r>
            <a:rPr lang="el-GR" sz="1500" kern="1200" dirty="0" err="1"/>
            <a:t>χημειοθεραπευτικών</a:t>
          </a:r>
          <a:r>
            <a:rPr lang="el-GR" sz="1500" kern="1200" dirty="0"/>
            <a:t> φαρμάκων μπορεί να περιλαμβάνουν χειρουργική επέμβαση ή και τοπική ακτινοθεραπεία (&lt; 1/4</a:t>
          </a:r>
          <a:r>
            <a:rPr lang="en-US" sz="1500" kern="1200" dirty="0"/>
            <a:t> </a:t>
          </a:r>
          <a:r>
            <a:rPr lang="el-GR" sz="1500" kern="1200" dirty="0"/>
            <a:t>του συνόλου των καρκινοπαθών). </a:t>
          </a:r>
          <a:endParaRPr lang="en-US" sz="1500" kern="1200" dirty="0"/>
        </a:p>
      </dsp:txBody>
      <dsp:txXfrm>
        <a:off x="608337" y="66582"/>
        <a:ext cx="2063909" cy="2728447"/>
      </dsp:txXfrm>
    </dsp:sp>
    <dsp:sp modelId="{42B5CCBA-8876-49CD-8D5D-BB8A60F4C59B}">
      <dsp:nvSpPr>
        <dsp:cNvPr id="0" name=""/>
        <dsp:cNvSpPr/>
      </dsp:nvSpPr>
      <dsp:spPr>
        <a:xfrm>
          <a:off x="2896021" y="1205966"/>
          <a:ext cx="384403" cy="44967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896021" y="1295902"/>
        <a:ext cx="269082" cy="269807"/>
      </dsp:txXfrm>
    </dsp:sp>
    <dsp:sp modelId="{578B14E3-2937-4838-8D2A-AF58CBFDA8E8}">
      <dsp:nvSpPr>
        <dsp:cNvPr id="0" name=""/>
        <dsp:cNvSpPr/>
      </dsp:nvSpPr>
      <dsp:spPr>
        <a:xfrm>
          <a:off x="3461746" y="44370"/>
          <a:ext cx="3275459" cy="277287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a:t>Σε ένα σημαντικό ποσοστό των καρκινοπαθών, θεραπεύονται ή ωφελούνται από την παρατεταμένη ύφεση, ενώ στην πλειοψηφία των περιπτώσεων προκαλείται απλώς μια υποχώρηση της νόσου και οι επιπλοκές ή η υποτροπή της νόσου μπορούν τελικά να οδηγήσουν στο θάνατο.</a:t>
          </a:r>
          <a:endParaRPr lang="en-US" sz="1600" kern="1200" dirty="0"/>
        </a:p>
      </dsp:txBody>
      <dsp:txXfrm>
        <a:off x="3542961" y="125585"/>
        <a:ext cx="3113029" cy="2610440"/>
      </dsp:txXfrm>
    </dsp:sp>
    <dsp:sp modelId="{A296EF66-9C50-495E-BE6C-4117539E1729}">
      <dsp:nvSpPr>
        <dsp:cNvPr id="0" name=""/>
        <dsp:cNvSpPr/>
      </dsp:nvSpPr>
      <dsp:spPr>
        <a:xfrm rot="5005481">
          <a:off x="5097004" y="2965686"/>
          <a:ext cx="410620" cy="44967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5160357" y="2985621"/>
        <a:ext cx="269807" cy="287434"/>
      </dsp:txXfrm>
    </dsp:sp>
    <dsp:sp modelId="{B73A107C-FC2F-45F8-BA0A-3AFAEEAB4CC1}">
      <dsp:nvSpPr>
        <dsp:cNvPr id="0" name=""/>
        <dsp:cNvSpPr/>
      </dsp:nvSpPr>
      <dsp:spPr>
        <a:xfrm>
          <a:off x="4188504" y="3586901"/>
          <a:ext cx="2528049" cy="181361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a:t>Η ολική πενταετής επιβίωση των καρκινοπαθών είναι περίπου 40%, γεγονός που κατατάσσει τον καρκίνο στη δεύτερη θέση των αιτίων θνησιμότητας μετά τις καρδιαγγειακές παθήσεις.</a:t>
          </a:r>
          <a:endParaRPr lang="en-US" sz="1500" kern="1200" dirty="0"/>
        </a:p>
      </dsp:txBody>
      <dsp:txXfrm>
        <a:off x="4241623" y="3640020"/>
        <a:ext cx="2421811" cy="17073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BEBCD-EA08-49BD-9DDC-9E4234D8CFFF}">
      <dsp:nvSpPr>
        <dsp:cNvPr id="0" name=""/>
        <dsp:cNvSpPr/>
      </dsp:nvSpPr>
      <dsp:spPr>
        <a:xfrm>
          <a:off x="8717" y="429297"/>
          <a:ext cx="3291719" cy="2935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DA64F-2DE1-41A5-B173-4CDAE3E41B1B}">
      <dsp:nvSpPr>
        <dsp:cNvPr id="0" name=""/>
        <dsp:cNvSpPr/>
      </dsp:nvSpPr>
      <dsp:spPr>
        <a:xfrm>
          <a:off x="375380" y="777627"/>
          <a:ext cx="3291719" cy="29357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kern="1200" dirty="0"/>
            <a:t>Τα </a:t>
          </a:r>
          <a:r>
            <a:rPr lang="el-GR" sz="1800" kern="1200" dirty="0" err="1"/>
            <a:t>αντινεοπλασματικά</a:t>
          </a:r>
          <a:r>
            <a:rPr lang="el-GR" sz="1800" kern="1200" dirty="0"/>
            <a:t> φάρμακα μπορούν να ταξινομηθούν σε τρείς γενικές κατηγορίες:</a:t>
          </a:r>
          <a:endParaRPr lang="en-US" sz="1800" kern="1200" dirty="0"/>
        </a:p>
        <a:p>
          <a:pPr lvl="0" algn="l" defTabSz="800100">
            <a:lnSpc>
              <a:spcPct val="90000"/>
            </a:lnSpc>
            <a:spcBef>
              <a:spcPct val="0"/>
            </a:spcBef>
            <a:spcAft>
              <a:spcPct val="35000"/>
            </a:spcAft>
          </a:pPr>
          <a:r>
            <a:rPr lang="el-GR" sz="1800" kern="1200" dirty="0"/>
            <a:t>τα </a:t>
          </a:r>
          <a:r>
            <a:rPr lang="el-GR" sz="1800" b="1" kern="1200" dirty="0" err="1"/>
            <a:t>κυτταροτοξικά</a:t>
          </a:r>
          <a:r>
            <a:rPr lang="el-GR" sz="1800" b="1" kern="1200" dirty="0"/>
            <a:t> φάρμακα</a:t>
          </a:r>
          <a:r>
            <a:rPr lang="el-GR" sz="1800" kern="1200" dirty="0"/>
            <a:t>, </a:t>
          </a:r>
          <a:endParaRPr lang="en-US" sz="1800" kern="1200" dirty="0"/>
        </a:p>
        <a:p>
          <a:pPr lvl="0" algn="l" defTabSz="800100">
            <a:lnSpc>
              <a:spcPct val="90000"/>
            </a:lnSpc>
            <a:spcBef>
              <a:spcPct val="0"/>
            </a:spcBef>
            <a:spcAft>
              <a:spcPct val="35000"/>
            </a:spcAft>
          </a:pPr>
          <a:r>
            <a:rPr lang="el-GR" sz="1800" kern="1200" dirty="0"/>
            <a:t>τα</a:t>
          </a:r>
          <a:r>
            <a:rPr lang="el-GR" sz="1800" b="1" kern="1200" dirty="0"/>
            <a:t> ειδικά φάρμακα </a:t>
          </a:r>
          <a:r>
            <a:rPr lang="el-GR" sz="1800" kern="1200" dirty="0"/>
            <a:t>όπως αυτά που επιδρούν στη μεταγωγή σήματος και </a:t>
          </a:r>
          <a:endParaRPr lang="en-US" sz="1800" kern="1200" dirty="0"/>
        </a:p>
        <a:p>
          <a:pPr lvl="0" algn="l" defTabSz="800100">
            <a:lnSpc>
              <a:spcPct val="90000"/>
            </a:lnSpc>
            <a:spcBef>
              <a:spcPct val="0"/>
            </a:spcBef>
            <a:spcAft>
              <a:spcPct val="35000"/>
            </a:spcAft>
          </a:pPr>
          <a:r>
            <a:rPr lang="el-GR" sz="1800" kern="1200" dirty="0"/>
            <a:t>τους </a:t>
          </a:r>
          <a:r>
            <a:rPr lang="el-GR" sz="1800" b="1" kern="1200" dirty="0"/>
            <a:t>ορμονικούς παράγοντες </a:t>
          </a:r>
          <a:endParaRPr lang="en-US" sz="1800" kern="1200" dirty="0"/>
        </a:p>
      </dsp:txBody>
      <dsp:txXfrm>
        <a:off x="461364" y="863611"/>
        <a:ext cx="3119751" cy="2763737"/>
      </dsp:txXfrm>
    </dsp:sp>
    <dsp:sp modelId="{893AE6DE-B59D-4AA2-9C1D-62A68F26B163}">
      <dsp:nvSpPr>
        <dsp:cNvPr id="0" name=""/>
        <dsp:cNvSpPr/>
      </dsp:nvSpPr>
      <dsp:spPr>
        <a:xfrm>
          <a:off x="4033763" y="429297"/>
          <a:ext cx="3272480" cy="27216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59B347-CE7E-4394-A628-A1D08923259F}">
      <dsp:nvSpPr>
        <dsp:cNvPr id="0" name=""/>
        <dsp:cNvSpPr/>
      </dsp:nvSpPr>
      <dsp:spPr>
        <a:xfrm>
          <a:off x="4400426" y="777627"/>
          <a:ext cx="3272480" cy="27216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kern="1200" dirty="0"/>
            <a:t>Όλοι οι </a:t>
          </a:r>
          <a:r>
            <a:rPr lang="el-GR" sz="1800" kern="1200" dirty="0" err="1"/>
            <a:t>αλκυλιωτικοί</a:t>
          </a:r>
          <a:r>
            <a:rPr lang="el-GR" sz="1800" kern="1200" dirty="0"/>
            <a:t> παράγοντες, τα αντιβιοτικά, οι </a:t>
          </a:r>
          <a:r>
            <a:rPr lang="el-GR" sz="1800" kern="1200" dirty="0" err="1"/>
            <a:t>αντιμεταβολίτες</a:t>
          </a:r>
          <a:r>
            <a:rPr lang="el-GR" sz="1800" kern="1200" dirty="0"/>
            <a:t> και τα διάφορα φάρμακα ειδικής δράσης, είναι κυρίως </a:t>
          </a:r>
          <a:r>
            <a:rPr lang="el-GR" sz="1800" b="1" kern="1200" dirty="0" err="1"/>
            <a:t>κυτταροτοξικά</a:t>
          </a:r>
          <a:r>
            <a:rPr lang="el-GR" sz="1800" b="1" kern="1200" dirty="0"/>
            <a:t> φάρμακα</a:t>
          </a:r>
          <a:r>
            <a:rPr lang="el-GR" sz="1800" kern="1200" dirty="0"/>
            <a:t>, δηλαδή προκαλούν θανατηφόρα </a:t>
          </a:r>
          <a:r>
            <a:rPr lang="el-GR" sz="1800" kern="1200" dirty="0" err="1"/>
            <a:t>κυτταροτοξική</a:t>
          </a:r>
          <a:r>
            <a:rPr lang="el-GR" sz="1800" kern="1200" dirty="0"/>
            <a:t> βλάβη στα κύτταρα του όγκου.</a:t>
          </a:r>
          <a:endParaRPr lang="en-US" sz="1800" kern="1200" dirty="0"/>
        </a:p>
      </dsp:txBody>
      <dsp:txXfrm>
        <a:off x="4480141" y="857342"/>
        <a:ext cx="3113050" cy="2562243"/>
      </dsp:txXfrm>
    </dsp:sp>
    <dsp:sp modelId="{721F97EB-BD68-4BC5-A125-3EFAA07500C1}">
      <dsp:nvSpPr>
        <dsp:cNvPr id="0" name=""/>
        <dsp:cNvSpPr/>
      </dsp:nvSpPr>
      <dsp:spPr>
        <a:xfrm>
          <a:off x="8039570" y="429297"/>
          <a:ext cx="3299969" cy="20954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E3FFDA-8872-4447-A390-C2305B5C636C}">
      <dsp:nvSpPr>
        <dsp:cNvPr id="0" name=""/>
        <dsp:cNvSpPr/>
      </dsp:nvSpPr>
      <dsp:spPr>
        <a:xfrm>
          <a:off x="8406234" y="777627"/>
          <a:ext cx="3299969" cy="20954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a:t>Οι </a:t>
          </a:r>
          <a:r>
            <a:rPr lang="el-GR" sz="1800" b="1" kern="1200" dirty="0"/>
            <a:t>ορμονικοί παράγοντες </a:t>
          </a:r>
          <a:r>
            <a:rPr lang="el-GR" sz="1800" kern="1200" dirty="0"/>
            <a:t>χρησιμοποιούνται για όγκους των ορμονικά ευαίσθητων ιστών, όπως ο μαστός και ο προστάτης.</a:t>
          </a:r>
          <a:endParaRPr lang="en-US" sz="1800" kern="1200" dirty="0"/>
        </a:p>
      </dsp:txBody>
      <dsp:txXfrm>
        <a:off x="8467609" y="839002"/>
        <a:ext cx="3177219" cy="19727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3E9EF-4D65-4EB9-A1D7-3B46A1EAB5BB}">
      <dsp:nvSpPr>
        <dsp:cNvPr id="0" name=""/>
        <dsp:cNvSpPr/>
      </dsp:nvSpPr>
      <dsp:spPr>
        <a:xfrm>
          <a:off x="8126" y="0"/>
          <a:ext cx="2289511" cy="36894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800100">
            <a:lnSpc>
              <a:spcPct val="90000"/>
            </a:lnSpc>
            <a:spcBef>
              <a:spcPct val="0"/>
            </a:spcBef>
            <a:spcAft>
              <a:spcPct val="35000"/>
            </a:spcAft>
          </a:pPr>
          <a:r>
            <a:rPr lang="el-GR" sz="1800" kern="1200" dirty="0"/>
            <a:t>Η αντικαρκινική θεραπεία έχει ως στόχο τη θανάτωση των διαιρούμενων καρκινικών κυττάρων. </a:t>
          </a:r>
          <a:endParaRPr lang="en-US" sz="1800" kern="1200" dirty="0"/>
        </a:p>
      </dsp:txBody>
      <dsp:txXfrm>
        <a:off x="8126" y="0"/>
        <a:ext cx="2289511" cy="3689405"/>
      </dsp:txXfrm>
    </dsp:sp>
    <dsp:sp modelId="{10A6D124-4370-43DA-84CC-A42396311B7F}">
      <dsp:nvSpPr>
        <dsp:cNvPr id="0" name=""/>
        <dsp:cNvSpPr/>
      </dsp:nvSpPr>
      <dsp:spPr>
        <a:xfrm>
          <a:off x="2331579" y="1723202"/>
          <a:ext cx="343426" cy="243000"/>
        </a:xfrm>
        <a:prstGeom prst="rightArrow">
          <a:avLst>
            <a:gd name="adj1" fmla="val 50000"/>
            <a:gd name="adj2" fmla="val 50000"/>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256318-7EF5-472B-83F7-145A72C032C9}">
      <dsp:nvSpPr>
        <dsp:cNvPr id="0" name=""/>
        <dsp:cNvSpPr/>
      </dsp:nvSpPr>
      <dsp:spPr>
        <a:xfrm>
          <a:off x="2708946" y="0"/>
          <a:ext cx="2289511" cy="3689405"/>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800100">
            <a:lnSpc>
              <a:spcPct val="90000"/>
            </a:lnSpc>
            <a:spcBef>
              <a:spcPct val="0"/>
            </a:spcBef>
            <a:spcAft>
              <a:spcPct val="35000"/>
            </a:spcAft>
          </a:pPr>
          <a:r>
            <a:rPr lang="el-GR" sz="1800" kern="1200" dirty="0"/>
            <a:t>Υπάρχουν και φυσιολογικά κύτταρα του ξενιστή που επίσης διαιρούνται. Οι επιδράσεις σε αυτά τα κύτταρα προκαλούν ανεπιθύμητες ενέργειες</a:t>
          </a:r>
          <a:r>
            <a:rPr lang="el-GR" sz="1100" kern="1200" dirty="0"/>
            <a:t>. </a:t>
          </a:r>
          <a:endParaRPr lang="en-US" sz="1100" kern="1200" dirty="0"/>
        </a:p>
      </dsp:txBody>
      <dsp:txXfrm>
        <a:off x="2708946" y="0"/>
        <a:ext cx="2289511" cy="3689405"/>
      </dsp:txXfrm>
    </dsp:sp>
    <dsp:sp modelId="{5B7FFA35-CC4D-4A4F-80C8-E29074AD9E37}">
      <dsp:nvSpPr>
        <dsp:cNvPr id="0" name=""/>
        <dsp:cNvSpPr/>
      </dsp:nvSpPr>
      <dsp:spPr>
        <a:xfrm>
          <a:off x="5032398" y="1723202"/>
          <a:ext cx="343426" cy="243000"/>
        </a:xfrm>
        <a:prstGeom prst="rightArrow">
          <a:avLst>
            <a:gd name="adj1" fmla="val 50000"/>
            <a:gd name="adj2" fmla="val 5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A6ABC6-319D-4D73-A402-194669F59C55}">
      <dsp:nvSpPr>
        <dsp:cNvPr id="0" name=""/>
        <dsp:cNvSpPr/>
      </dsp:nvSpPr>
      <dsp:spPr>
        <a:xfrm>
          <a:off x="5409766" y="0"/>
          <a:ext cx="2289511" cy="3689405"/>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800100">
            <a:lnSpc>
              <a:spcPct val="90000"/>
            </a:lnSpc>
            <a:spcBef>
              <a:spcPct val="0"/>
            </a:spcBef>
            <a:spcAft>
              <a:spcPct val="35000"/>
            </a:spcAft>
          </a:pPr>
          <a:r>
            <a:rPr lang="el-GR" sz="1800" kern="1200" dirty="0"/>
            <a:t>Τα αντικαρκινικά φάρμακα δεν προσβάλλουν ειδικά μόνο τα </a:t>
          </a:r>
          <a:r>
            <a:rPr lang="el-GR" sz="1800" kern="1200" dirty="0" err="1"/>
            <a:t>νεοπλασματικά</a:t>
          </a:r>
          <a:r>
            <a:rPr lang="el-GR" sz="1800" kern="1200" dirty="0"/>
            <a:t> κύτταρα, αλλά όλα γενικά τα κύτταρα που πολλαπλασιάζονται, τόσο τα φυσιολογικά όσο και τα παθολογικά.</a:t>
          </a:r>
          <a:endParaRPr lang="en-US" sz="1800" kern="1200" dirty="0"/>
        </a:p>
      </dsp:txBody>
      <dsp:txXfrm>
        <a:off x="5409766" y="0"/>
        <a:ext cx="2289511" cy="3689405"/>
      </dsp:txXfrm>
    </dsp:sp>
    <dsp:sp modelId="{9213F806-1DC3-4E70-ACD3-E2FF8DEA595C}">
      <dsp:nvSpPr>
        <dsp:cNvPr id="0" name=""/>
        <dsp:cNvSpPr/>
      </dsp:nvSpPr>
      <dsp:spPr>
        <a:xfrm>
          <a:off x="7733218" y="1723202"/>
          <a:ext cx="343426" cy="243000"/>
        </a:xfrm>
        <a:prstGeom prst="rightArrow">
          <a:avLst>
            <a:gd name="adj1" fmla="val 50000"/>
            <a:gd name="adj2" fmla="val 50000"/>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A814CA-E6B4-4E9F-AE26-185568FF24F3}">
      <dsp:nvSpPr>
        <dsp:cNvPr id="0" name=""/>
        <dsp:cNvSpPr/>
      </dsp:nvSpPr>
      <dsp:spPr>
        <a:xfrm>
          <a:off x="8110586" y="0"/>
          <a:ext cx="2809115" cy="368940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711200">
            <a:lnSpc>
              <a:spcPct val="90000"/>
            </a:lnSpc>
            <a:spcBef>
              <a:spcPct val="0"/>
            </a:spcBef>
            <a:spcAft>
              <a:spcPct val="35000"/>
            </a:spcAft>
          </a:pPr>
          <a:r>
            <a:rPr lang="el-GR" sz="1600" kern="1200" dirty="0"/>
            <a:t>Επομένως, η αντικαρκινική θεραπεία είναι, κατά ένα μεγάλο μέρος, </a:t>
          </a:r>
          <a:r>
            <a:rPr lang="el-GR" sz="1600" kern="1200" dirty="0" err="1"/>
            <a:t>στοχευμένη</a:t>
          </a:r>
          <a:r>
            <a:rPr lang="el-GR" sz="1600" kern="1200" dirty="0"/>
            <a:t> στο να σκοτώνει διαιρούμενα κύτταρα. Όμως κύτταρα σε συγκεκριμένα μέρη του σώματος, όπως στο επιθήλιο της γαστρεντερικής οδού, στους θύλακες των τριχών και στο μυελό των οστών, διαιρούνται μόνιμα. Οι επιδράσεις των αντικαρκινικών φαρμάκων σε αυτά τα κύτταρα προκαλούν ανεπιθύμητες ενέργειες.</a:t>
          </a:r>
          <a:endParaRPr lang="en-US" sz="1600" kern="1200" dirty="0"/>
        </a:p>
      </dsp:txBody>
      <dsp:txXfrm>
        <a:off x="8110586" y="0"/>
        <a:ext cx="2809115" cy="36894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7E150-123F-4ADA-9A1F-A9964334673E}">
      <dsp:nvSpPr>
        <dsp:cNvPr id="0" name=""/>
        <dsp:cNvSpPr/>
      </dsp:nvSpPr>
      <dsp:spPr>
        <a:xfrm>
          <a:off x="0" y="276814"/>
          <a:ext cx="7268081" cy="12267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kern="1200" dirty="0"/>
            <a:t>Τα αντικαρκινικά φάρμακα σκοτώνουν ένα σταθερό ποσοστό κυττάρων αντί για ένα απόλυτο αριθμό.</a:t>
          </a:r>
          <a:endParaRPr lang="en-US" sz="2400" kern="1200" dirty="0"/>
        </a:p>
      </dsp:txBody>
      <dsp:txXfrm>
        <a:off x="59885" y="336699"/>
        <a:ext cx="7148311" cy="1106972"/>
      </dsp:txXfrm>
    </dsp:sp>
    <dsp:sp modelId="{7DA81938-A5D3-4FAB-A1B9-C7B6500D6807}">
      <dsp:nvSpPr>
        <dsp:cNvPr id="0" name=""/>
        <dsp:cNvSpPr/>
      </dsp:nvSpPr>
      <dsp:spPr>
        <a:xfrm>
          <a:off x="0" y="1561156"/>
          <a:ext cx="7268081" cy="299812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l-GR" sz="2000" kern="1200" dirty="0"/>
            <a:t>Αυτό σημαίνει πως ένα σταθερό ποσοστό κυττάρων (π.χ. 50%) θανατώνονται με μια δόση.  Αν μια δόση του φαρμάκου σκοτώνει 50% των </a:t>
          </a:r>
          <a:r>
            <a:rPr lang="el-GR" sz="2000" kern="1200" dirty="0" err="1"/>
            <a:t>ογκοκυττάρων</a:t>
          </a:r>
          <a:r>
            <a:rPr lang="el-GR" sz="2000" kern="1200" dirty="0"/>
            <a:t>, τότε μια δεύτερη δόση φαρμάκου θα σκοτώσει το 50% των </a:t>
          </a:r>
          <a:r>
            <a:rPr lang="el-GR" sz="2000" kern="1200" dirty="0" err="1"/>
            <a:t>ογκοκυττάρων</a:t>
          </a:r>
          <a:r>
            <a:rPr lang="el-GR" sz="2000" kern="1200" dirty="0"/>
            <a:t> που παρέμειναν. Αυτό έχει ως αποτέλεσμα μια μείωση κατά 75% στον αριθμό των </a:t>
          </a:r>
          <a:r>
            <a:rPr lang="el-GR" sz="2000" kern="1200" dirty="0" err="1"/>
            <a:t>ογκοκυττάρων</a:t>
          </a:r>
          <a:r>
            <a:rPr lang="el-GR" sz="2000" kern="1200" dirty="0"/>
            <a:t> μετά από δύο δόσεις του φαρμάκου. Ο αριθμός των </a:t>
          </a:r>
          <a:r>
            <a:rPr lang="el-GR" sz="2000" kern="1200" dirty="0" err="1"/>
            <a:t>ογκοκυττάρων</a:t>
          </a:r>
          <a:r>
            <a:rPr lang="el-GR" sz="2000" kern="1200" dirty="0"/>
            <a:t> εκφράζεται συνήθως σε εκθετική μορφή. Γι’ αυτό το λόγο η φάση καταστροφής ενός φαρμάκου περιγράφεται σε μονάδες </a:t>
          </a:r>
          <a:r>
            <a:rPr lang="el-GR" sz="2000" kern="1200" dirty="0" err="1"/>
            <a:t>log</a:t>
          </a:r>
          <a:r>
            <a:rPr lang="el-GR" sz="2000" kern="1200" dirty="0"/>
            <a:t> </a:t>
          </a:r>
          <a:r>
            <a:rPr lang="en-US" sz="2000" kern="1200" dirty="0"/>
            <a:t>(log kill).</a:t>
          </a:r>
        </a:p>
      </dsp:txBody>
      <dsp:txXfrm>
        <a:off x="146356" y="1707512"/>
        <a:ext cx="6975369" cy="27054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A28F3-D177-4A82-9E60-098781F9C152}">
      <dsp:nvSpPr>
        <dsp:cNvPr id="0" name=""/>
        <dsp:cNvSpPr/>
      </dsp:nvSpPr>
      <dsp:spPr>
        <a:xfrm>
          <a:off x="0" y="4591"/>
          <a:ext cx="6891187" cy="2162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l-GR" sz="2100" kern="1200" dirty="0"/>
            <a:t>Τα λευχαιμικά και τα άλλα </a:t>
          </a:r>
          <a:r>
            <a:rPr lang="el-GR" sz="2100" kern="1200" dirty="0" err="1"/>
            <a:t>νεοπλασματικά</a:t>
          </a:r>
          <a:r>
            <a:rPr lang="el-GR" sz="2100" kern="1200" dirty="0"/>
            <a:t> κύτταρα βρίσκουν συχνά «άσυλο» σε ορισμένους ιστούς, όπως στο ΚΝΣ, στο οποίο ορισμένες </a:t>
          </a:r>
          <a:r>
            <a:rPr lang="el-GR" sz="2100" kern="1200" dirty="0" err="1"/>
            <a:t>χημειοθεραπευτικές</a:t>
          </a:r>
          <a:r>
            <a:rPr lang="el-GR" sz="2100" kern="1200" dirty="0"/>
            <a:t> ουσίες και φάρμακα δεν μπορούν να εισέλθουν λόγω </a:t>
          </a:r>
          <a:r>
            <a:rPr lang="el-GR" sz="2100" b="1" i="1" u="sng" kern="1200" dirty="0"/>
            <a:t>περιορισμών στη μεταφορά </a:t>
          </a:r>
          <a:r>
            <a:rPr lang="el-GR" sz="2100" kern="1200" dirty="0"/>
            <a:t>τους και της έλλειψης ικανότητας τους να διεισδύσουν σε ορισμένες περιοχές συμπαγών όγκων.</a:t>
          </a:r>
          <a:endParaRPr lang="en-US" sz="2100" kern="1200" dirty="0"/>
        </a:p>
      </dsp:txBody>
      <dsp:txXfrm>
        <a:off x="105548" y="110139"/>
        <a:ext cx="6680091" cy="1951064"/>
      </dsp:txXfrm>
    </dsp:sp>
    <dsp:sp modelId="{4B6D8AA0-0613-492A-A5C3-4B21C9FF0DE8}">
      <dsp:nvSpPr>
        <dsp:cNvPr id="0" name=""/>
        <dsp:cNvSpPr/>
      </dsp:nvSpPr>
      <dsp:spPr>
        <a:xfrm>
          <a:off x="0" y="2227231"/>
          <a:ext cx="6891187" cy="21621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l-GR" sz="2100" kern="1200" dirty="0"/>
            <a:t>Η </a:t>
          </a:r>
          <a:r>
            <a:rPr lang="el-GR" sz="2100" b="1" i="1" u="sng" kern="1200" dirty="0"/>
            <a:t>ανθεκτικότητα</a:t>
          </a:r>
          <a:r>
            <a:rPr lang="el-GR" sz="2100" u="sng" kern="1200" dirty="0"/>
            <a:t> </a:t>
          </a:r>
          <a:r>
            <a:rPr lang="el-GR" sz="2100" kern="1200" dirty="0"/>
            <a:t>στα αντικαρκινικά φάρμακα είναι ανάλογη της ανθεκτικότητας στα </a:t>
          </a:r>
          <a:r>
            <a:rPr lang="el-GR" sz="2100" kern="1200" dirty="0" err="1"/>
            <a:t>αντιμικροβιακά</a:t>
          </a:r>
          <a:r>
            <a:rPr lang="el-GR" sz="2100" kern="1200" dirty="0"/>
            <a:t>. Τα καρκινικά κύτταρα ήδη περιέχουν μια μετάλλαξη που τους επιτρέπει να αναπτύσσονται ανεξέλεγκτα. Μπορούν να μεταλλαχθούν με τέτοιο τρόπο έτσι ώστε να γίνουν ανθεκτικά και στα αντικαρκινικά φάρμακα.</a:t>
          </a:r>
          <a:endParaRPr lang="en-US" sz="2100" kern="1200" dirty="0"/>
        </a:p>
      </dsp:txBody>
      <dsp:txXfrm>
        <a:off x="105548" y="2332779"/>
        <a:ext cx="6680091" cy="19510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365F6-7ECF-4B37-B86A-BDE11854F50C}">
      <dsp:nvSpPr>
        <dsp:cNvPr id="0" name=""/>
        <dsp:cNvSpPr/>
      </dsp:nvSpPr>
      <dsp:spPr>
        <a:xfrm>
          <a:off x="0" y="0"/>
          <a:ext cx="5512949" cy="96667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b="1" kern="1200"/>
            <a:t>Ιδιότητες συνδυασμών φαρμάκων</a:t>
          </a:r>
          <a:r>
            <a:rPr lang="el-GR" sz="1800" kern="1200"/>
            <a:t>:</a:t>
          </a:r>
          <a:endParaRPr lang="en-US" sz="1800" kern="1200"/>
        </a:p>
      </dsp:txBody>
      <dsp:txXfrm>
        <a:off x="28313" y="28313"/>
        <a:ext cx="4388146" cy="910050"/>
      </dsp:txXfrm>
    </dsp:sp>
    <dsp:sp modelId="{C7361597-7CAC-4E26-8006-ED2E23B1EEF1}">
      <dsp:nvSpPr>
        <dsp:cNvPr id="0" name=""/>
        <dsp:cNvSpPr/>
      </dsp:nvSpPr>
      <dsp:spPr>
        <a:xfrm>
          <a:off x="461709" y="1142435"/>
          <a:ext cx="5512949" cy="966676"/>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kern="1200"/>
            <a:t>- Επιτρέπουν τη μέγιστη δυνατή καταστροφή κυττάρων μέσα σε ανεκτά όρια τοξικότητας</a:t>
          </a:r>
          <a:endParaRPr lang="en-US" sz="1800" kern="1200"/>
        </a:p>
      </dsp:txBody>
      <dsp:txXfrm>
        <a:off x="490022" y="1170748"/>
        <a:ext cx="4366274" cy="910050"/>
      </dsp:txXfrm>
    </dsp:sp>
    <dsp:sp modelId="{8E11A7AF-6732-4F2C-AF38-900EC0ED9926}">
      <dsp:nvSpPr>
        <dsp:cNvPr id="0" name=""/>
        <dsp:cNvSpPr/>
      </dsp:nvSpPr>
      <dsp:spPr>
        <a:xfrm>
          <a:off x="916527" y="2284870"/>
          <a:ext cx="5512949" cy="966676"/>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kern="1200"/>
            <a:t>- Είναι αποτελεσματικοί εναντίον ενός ευρύτερου φάσματος κυτταρικών κλώνων μέσα στον ετερογενή πληθυσμό του όγκου</a:t>
          </a:r>
          <a:endParaRPr lang="en-US" sz="1800" kern="1200"/>
        </a:p>
      </dsp:txBody>
      <dsp:txXfrm>
        <a:off x="944840" y="2313183"/>
        <a:ext cx="4373165" cy="910050"/>
      </dsp:txXfrm>
    </dsp:sp>
    <dsp:sp modelId="{BBE610B8-5461-4091-9C81-189899951CDF}">
      <dsp:nvSpPr>
        <dsp:cNvPr id="0" name=""/>
        <dsp:cNvSpPr/>
      </dsp:nvSpPr>
      <dsp:spPr>
        <a:xfrm>
          <a:off x="1378237" y="3427305"/>
          <a:ext cx="5512949" cy="966676"/>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kern="1200"/>
            <a:t>- Επιβραδύνουν ή αποτρέπουν την εμφάνιση ανθεκτικών κυτταρικών κλώνων</a:t>
          </a:r>
          <a:endParaRPr lang="en-US" sz="1800" kern="1200"/>
        </a:p>
      </dsp:txBody>
      <dsp:txXfrm>
        <a:off x="1406550" y="3455618"/>
        <a:ext cx="4366274" cy="910050"/>
      </dsp:txXfrm>
    </dsp:sp>
    <dsp:sp modelId="{A44FB094-1EDF-49E6-908A-B50AF3FAD937}">
      <dsp:nvSpPr>
        <dsp:cNvPr id="0" name=""/>
        <dsp:cNvSpPr/>
      </dsp:nvSpPr>
      <dsp:spPr>
        <a:xfrm>
          <a:off x="4884610" y="740385"/>
          <a:ext cx="628339" cy="62833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5025986" y="740385"/>
        <a:ext cx="345587" cy="472825"/>
      </dsp:txXfrm>
    </dsp:sp>
    <dsp:sp modelId="{DA603318-2C57-47DF-B6F1-754276790080}">
      <dsp:nvSpPr>
        <dsp:cNvPr id="0" name=""/>
        <dsp:cNvSpPr/>
      </dsp:nvSpPr>
      <dsp:spPr>
        <a:xfrm>
          <a:off x="5346319" y="1882821"/>
          <a:ext cx="628339" cy="628339"/>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5487695" y="1882821"/>
        <a:ext cx="345587" cy="472825"/>
      </dsp:txXfrm>
    </dsp:sp>
    <dsp:sp modelId="{DD4E2D5A-1A2B-42D3-BA36-0549C63EFC3C}">
      <dsp:nvSpPr>
        <dsp:cNvPr id="0" name=""/>
        <dsp:cNvSpPr/>
      </dsp:nvSpPr>
      <dsp:spPr>
        <a:xfrm>
          <a:off x="5801138" y="3025256"/>
          <a:ext cx="628339" cy="628339"/>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5942514" y="3025256"/>
        <a:ext cx="345587" cy="4728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DC9C9-8D0F-49F0-850E-24CC3220C5CE}">
      <dsp:nvSpPr>
        <dsp:cNvPr id="0" name=""/>
        <dsp:cNvSpPr/>
      </dsp:nvSpPr>
      <dsp:spPr>
        <a:xfrm>
          <a:off x="0" y="649"/>
          <a:ext cx="718385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B95C6A-00A4-4DF0-8600-F41D1C3C0F02}">
      <dsp:nvSpPr>
        <dsp:cNvPr id="0" name=""/>
        <dsp:cNvSpPr/>
      </dsp:nvSpPr>
      <dsp:spPr>
        <a:xfrm>
          <a:off x="0" y="649"/>
          <a:ext cx="7183855" cy="1063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l-GR" sz="1600" kern="1200" dirty="0"/>
            <a:t>Η </a:t>
          </a:r>
          <a:r>
            <a:rPr lang="el-GR" sz="1600" b="1" kern="1200" dirty="0"/>
            <a:t>τοξικότητα στο μυελό των οστών </a:t>
          </a:r>
          <a:r>
            <a:rPr lang="el-GR" sz="1600" kern="1200" dirty="0"/>
            <a:t>προκαλείται από την καταστροφή των πολλαπλασιαζόμενων </a:t>
          </a:r>
          <a:r>
            <a:rPr lang="el-GR" sz="1600" kern="1200" dirty="0" err="1"/>
            <a:t>βλαστοκυττάρων</a:t>
          </a:r>
          <a:r>
            <a:rPr lang="el-GR" sz="1600" kern="1200" dirty="0"/>
            <a:t> του αιμοποιητικού. Αυτό έχει ως αποτέλεσμα μια μείωση σε όλα τα στοιχεία του αίματος, συμπεριλαμβανομένων των λευκών αιμοσφαιρίων και των αιμοπεταλίων.</a:t>
          </a:r>
          <a:endParaRPr lang="en-US" sz="1600" kern="1200" dirty="0"/>
        </a:p>
      </dsp:txBody>
      <dsp:txXfrm>
        <a:off x="0" y="649"/>
        <a:ext cx="7183855" cy="1063813"/>
      </dsp:txXfrm>
    </dsp:sp>
    <dsp:sp modelId="{5C98582E-2D55-40E6-AD93-1D4BB31343A4}">
      <dsp:nvSpPr>
        <dsp:cNvPr id="0" name=""/>
        <dsp:cNvSpPr/>
      </dsp:nvSpPr>
      <dsp:spPr>
        <a:xfrm>
          <a:off x="0" y="1064462"/>
          <a:ext cx="718385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04B240-4E0A-495E-A92F-45930D3A210E}">
      <dsp:nvSpPr>
        <dsp:cNvPr id="0" name=""/>
        <dsp:cNvSpPr/>
      </dsp:nvSpPr>
      <dsp:spPr>
        <a:xfrm>
          <a:off x="0" y="1064462"/>
          <a:ext cx="7183855" cy="1063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l-GR" sz="1600" kern="1200"/>
            <a:t>Οι ασθενείς, που λαμβάνουν αντικαρκινικά φάρμακα, βρίσκονται σε αυξημένο κίνδυνο ανάπτυξης απειλητικών για τη ζωή </a:t>
          </a:r>
          <a:r>
            <a:rPr lang="el-GR" sz="1600" b="1" kern="1200"/>
            <a:t>λοιμώξεων</a:t>
          </a:r>
          <a:r>
            <a:rPr lang="el-GR" sz="1600" kern="1200"/>
            <a:t> και </a:t>
          </a:r>
          <a:r>
            <a:rPr lang="el-GR" sz="1600" b="1" kern="1200"/>
            <a:t>αιμορραγία</a:t>
          </a:r>
          <a:endParaRPr lang="en-US" sz="1600" kern="1200"/>
        </a:p>
      </dsp:txBody>
      <dsp:txXfrm>
        <a:off x="0" y="1064462"/>
        <a:ext cx="7183855" cy="1063813"/>
      </dsp:txXfrm>
    </dsp:sp>
    <dsp:sp modelId="{47E6D090-21E9-4678-B690-39A16168FB06}">
      <dsp:nvSpPr>
        <dsp:cNvPr id="0" name=""/>
        <dsp:cNvSpPr/>
      </dsp:nvSpPr>
      <dsp:spPr>
        <a:xfrm>
          <a:off x="0" y="2128275"/>
          <a:ext cx="718385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BEEDF1-613F-4975-8A6E-672186BAD731}">
      <dsp:nvSpPr>
        <dsp:cNvPr id="0" name=""/>
        <dsp:cNvSpPr/>
      </dsp:nvSpPr>
      <dsp:spPr>
        <a:xfrm>
          <a:off x="0" y="2128275"/>
          <a:ext cx="7183855" cy="1063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l-GR" sz="1600" kern="1200" dirty="0"/>
            <a:t>Οι </a:t>
          </a:r>
          <a:r>
            <a:rPr lang="el-GR" sz="1600" b="1" kern="1200" dirty="0"/>
            <a:t>αυξητικοί παράγοντες </a:t>
          </a:r>
          <a:r>
            <a:rPr lang="el-GR" sz="1600" kern="1200" dirty="0"/>
            <a:t>οι οποίοι είναι διαθέσιμοι μπορούν να χρησιμοποιηθούν για να διεγείρουν την παραγωγή κυττάρων στο μυελό των οστών.</a:t>
          </a:r>
          <a:endParaRPr lang="en-US" sz="1600" kern="1200" dirty="0"/>
        </a:p>
      </dsp:txBody>
      <dsp:txXfrm>
        <a:off x="0" y="2128275"/>
        <a:ext cx="7183855" cy="1063813"/>
      </dsp:txXfrm>
    </dsp:sp>
    <dsp:sp modelId="{05B41312-074B-40E5-A127-58AAA84F00E8}">
      <dsp:nvSpPr>
        <dsp:cNvPr id="0" name=""/>
        <dsp:cNvSpPr/>
      </dsp:nvSpPr>
      <dsp:spPr>
        <a:xfrm>
          <a:off x="0" y="3192088"/>
          <a:ext cx="718385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C59FF0-3C15-43E2-AE53-40537FDCAAB7}">
      <dsp:nvSpPr>
        <dsp:cNvPr id="0" name=""/>
        <dsp:cNvSpPr/>
      </dsp:nvSpPr>
      <dsp:spPr>
        <a:xfrm>
          <a:off x="0" y="3192088"/>
          <a:ext cx="7183855" cy="1063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l-GR" sz="1600" kern="1200" dirty="0"/>
            <a:t>Η </a:t>
          </a:r>
          <a:r>
            <a:rPr lang="el-GR" sz="1600" b="1" kern="1200" dirty="0" err="1"/>
            <a:t>φιλγραστίμη</a:t>
          </a:r>
          <a:r>
            <a:rPr lang="el-GR" sz="1600" kern="1200" dirty="0"/>
            <a:t> και η </a:t>
          </a:r>
          <a:r>
            <a:rPr lang="el-GR" sz="1600" b="1" kern="1200" dirty="0" err="1"/>
            <a:t>σαργκραμοστίμη</a:t>
          </a:r>
          <a:r>
            <a:rPr lang="el-GR" sz="1600" kern="1200" dirty="0"/>
            <a:t> (παράγοντες διέγερσης αποικιών των κοκκιοκυττάρων) χρησιμοποιούνται για την αποκατάσταση του πληθυσμού του μυελού των οστών μετά από χημειοθεραπεία, ακτινοβολία και μεταμοσχεύσεις μυελού των οστών.</a:t>
          </a:r>
          <a:endParaRPr lang="en-US" sz="1600" kern="1200" dirty="0"/>
        </a:p>
      </dsp:txBody>
      <dsp:txXfrm>
        <a:off x="0" y="3192088"/>
        <a:ext cx="7183855" cy="1063813"/>
      </dsp:txXfrm>
    </dsp:sp>
    <dsp:sp modelId="{E8B048FD-02EE-4265-99FF-BDB88C3C03BC}">
      <dsp:nvSpPr>
        <dsp:cNvPr id="0" name=""/>
        <dsp:cNvSpPr/>
      </dsp:nvSpPr>
      <dsp:spPr>
        <a:xfrm>
          <a:off x="0" y="4255901"/>
          <a:ext cx="718385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0D8CA8-9DEE-463D-8FD7-1FD0FF29EB95}">
      <dsp:nvSpPr>
        <dsp:cNvPr id="0" name=""/>
        <dsp:cNvSpPr/>
      </dsp:nvSpPr>
      <dsp:spPr>
        <a:xfrm>
          <a:off x="0" y="4255901"/>
          <a:ext cx="7183855" cy="1063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l-GR" sz="1600" kern="1200"/>
            <a:t>Η </a:t>
          </a:r>
          <a:r>
            <a:rPr lang="el-GR" sz="1600" b="1" kern="1200"/>
            <a:t>θρομβοποιητίνη</a:t>
          </a:r>
          <a:r>
            <a:rPr lang="el-GR" sz="1600" kern="1200"/>
            <a:t> και η </a:t>
          </a:r>
          <a:r>
            <a:rPr lang="el-GR" sz="1600" b="1" kern="1200"/>
            <a:t>ερυθροποιητίνη</a:t>
          </a:r>
          <a:r>
            <a:rPr lang="el-GR" sz="1600" kern="1200"/>
            <a:t> μπορούν να χρησιμοποιηθούν για να διεγείρουν το σχηματισμό των αιμοπεταλίων και των ερυθρών αιμοσφαιρίων, αντίστοιχα.</a:t>
          </a:r>
          <a:endParaRPr lang="en-US" sz="1600" kern="1200"/>
        </a:p>
      </dsp:txBody>
      <dsp:txXfrm>
        <a:off x="0" y="4255901"/>
        <a:ext cx="7183855" cy="10638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71D7FF-E316-4F6D-844D-5DEFFF5E78D5}"/>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19EC4C6A-E561-49AC-9A4A-0587480F6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B3F2CAD-3515-4A83-A353-D419882B42AC}"/>
              </a:ext>
            </a:extLst>
          </p:cNvPr>
          <p:cNvSpPr>
            <a:spLocks noGrp="1"/>
          </p:cNvSpPr>
          <p:nvPr>
            <p:ph type="dt" sz="half" idx="10"/>
          </p:nvPr>
        </p:nvSpPr>
        <p:spPr/>
        <p:txBody>
          <a:bodyPr/>
          <a:lstStyle/>
          <a:p>
            <a:fld id="{44964977-AB71-4C57-80ED-AAB42B4D9D25}" type="datetimeFigureOut">
              <a:rPr lang="el-GR" smtClean="0"/>
              <a:t>28/5/2024</a:t>
            </a:fld>
            <a:endParaRPr lang="el-GR"/>
          </a:p>
        </p:txBody>
      </p:sp>
      <p:sp>
        <p:nvSpPr>
          <p:cNvPr id="5" name="Θέση υποσέλιδου 4">
            <a:extLst>
              <a:ext uri="{FF2B5EF4-FFF2-40B4-BE49-F238E27FC236}">
                <a16:creationId xmlns:a16="http://schemas.microsoft.com/office/drawing/2014/main" id="{1236667E-2275-4B47-A0B8-C1BBB4D27C4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176B83C-ECAD-403F-966E-962923D0E0E5}"/>
              </a:ext>
            </a:extLst>
          </p:cNvPr>
          <p:cNvSpPr>
            <a:spLocks noGrp="1"/>
          </p:cNvSpPr>
          <p:nvPr>
            <p:ph type="sldNum" sz="quarter" idx="12"/>
          </p:nvPr>
        </p:nvSpPr>
        <p:spPr/>
        <p:txBody>
          <a:bodyPr/>
          <a:lstStyle/>
          <a:p>
            <a:fld id="{0960A446-FC66-4EBF-BC90-7B9491D5146B}" type="slidenum">
              <a:rPr lang="el-GR" smtClean="0"/>
              <a:t>‹#›</a:t>
            </a:fld>
            <a:endParaRPr lang="el-GR"/>
          </a:p>
        </p:txBody>
      </p:sp>
    </p:spTree>
    <p:extLst>
      <p:ext uri="{BB962C8B-B14F-4D97-AF65-F5344CB8AC3E}">
        <p14:creationId xmlns:p14="http://schemas.microsoft.com/office/powerpoint/2010/main" val="4045753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8F94D3-E82D-48A2-82F0-C15630DEF29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570879A-8031-4C92-B22C-B0096B528D3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948EE55-11DE-454E-AD04-D87AB41EC0B7}"/>
              </a:ext>
            </a:extLst>
          </p:cNvPr>
          <p:cNvSpPr>
            <a:spLocks noGrp="1"/>
          </p:cNvSpPr>
          <p:nvPr>
            <p:ph type="dt" sz="half" idx="10"/>
          </p:nvPr>
        </p:nvSpPr>
        <p:spPr/>
        <p:txBody>
          <a:bodyPr/>
          <a:lstStyle/>
          <a:p>
            <a:fld id="{44964977-AB71-4C57-80ED-AAB42B4D9D25}" type="datetimeFigureOut">
              <a:rPr lang="el-GR" smtClean="0"/>
              <a:t>28/5/2024</a:t>
            </a:fld>
            <a:endParaRPr lang="el-GR"/>
          </a:p>
        </p:txBody>
      </p:sp>
      <p:sp>
        <p:nvSpPr>
          <p:cNvPr id="5" name="Θέση υποσέλιδου 4">
            <a:extLst>
              <a:ext uri="{FF2B5EF4-FFF2-40B4-BE49-F238E27FC236}">
                <a16:creationId xmlns:a16="http://schemas.microsoft.com/office/drawing/2014/main" id="{203AC555-6A11-42D2-9F4E-5DE095D1B0F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C138D0F-96E7-43BE-93FD-509A8E349272}"/>
              </a:ext>
            </a:extLst>
          </p:cNvPr>
          <p:cNvSpPr>
            <a:spLocks noGrp="1"/>
          </p:cNvSpPr>
          <p:nvPr>
            <p:ph type="sldNum" sz="quarter" idx="12"/>
          </p:nvPr>
        </p:nvSpPr>
        <p:spPr/>
        <p:txBody>
          <a:bodyPr/>
          <a:lstStyle/>
          <a:p>
            <a:fld id="{0960A446-FC66-4EBF-BC90-7B9491D5146B}" type="slidenum">
              <a:rPr lang="el-GR" smtClean="0"/>
              <a:t>‹#›</a:t>
            </a:fld>
            <a:endParaRPr lang="el-GR"/>
          </a:p>
        </p:txBody>
      </p:sp>
    </p:spTree>
    <p:extLst>
      <p:ext uri="{BB962C8B-B14F-4D97-AF65-F5344CB8AC3E}">
        <p14:creationId xmlns:p14="http://schemas.microsoft.com/office/powerpoint/2010/main" val="1151307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D6336E5-2FAD-442C-84D7-3DFC9C364B0D}"/>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47C1E8B-1B65-4068-82B7-AAB6F7EF6C6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8371989-C9EC-40E7-849C-A2EFB518E8C7}"/>
              </a:ext>
            </a:extLst>
          </p:cNvPr>
          <p:cNvSpPr>
            <a:spLocks noGrp="1"/>
          </p:cNvSpPr>
          <p:nvPr>
            <p:ph type="dt" sz="half" idx="10"/>
          </p:nvPr>
        </p:nvSpPr>
        <p:spPr/>
        <p:txBody>
          <a:bodyPr/>
          <a:lstStyle/>
          <a:p>
            <a:fld id="{44964977-AB71-4C57-80ED-AAB42B4D9D25}" type="datetimeFigureOut">
              <a:rPr lang="el-GR" smtClean="0"/>
              <a:t>28/5/2024</a:t>
            </a:fld>
            <a:endParaRPr lang="el-GR"/>
          </a:p>
        </p:txBody>
      </p:sp>
      <p:sp>
        <p:nvSpPr>
          <p:cNvPr id="5" name="Θέση υποσέλιδου 4">
            <a:extLst>
              <a:ext uri="{FF2B5EF4-FFF2-40B4-BE49-F238E27FC236}">
                <a16:creationId xmlns:a16="http://schemas.microsoft.com/office/drawing/2014/main" id="{293803F4-A3CA-4EBF-A2DD-352CA05AA39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63E725A-B1D9-4243-AE16-B15BAF87C3E3}"/>
              </a:ext>
            </a:extLst>
          </p:cNvPr>
          <p:cNvSpPr>
            <a:spLocks noGrp="1"/>
          </p:cNvSpPr>
          <p:nvPr>
            <p:ph type="sldNum" sz="quarter" idx="12"/>
          </p:nvPr>
        </p:nvSpPr>
        <p:spPr/>
        <p:txBody>
          <a:bodyPr/>
          <a:lstStyle/>
          <a:p>
            <a:fld id="{0960A446-FC66-4EBF-BC90-7B9491D5146B}" type="slidenum">
              <a:rPr lang="el-GR" smtClean="0"/>
              <a:t>‹#›</a:t>
            </a:fld>
            <a:endParaRPr lang="el-GR"/>
          </a:p>
        </p:txBody>
      </p:sp>
    </p:spTree>
    <p:extLst>
      <p:ext uri="{BB962C8B-B14F-4D97-AF65-F5344CB8AC3E}">
        <p14:creationId xmlns:p14="http://schemas.microsoft.com/office/powerpoint/2010/main" val="374960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D1E504-2B8F-4C91-995B-EDADF7BCE0E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79E52AB-7DF8-42C2-A9EC-C938823492C3}"/>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5C21C5A-D45F-4803-B35A-F569B4F98288}"/>
              </a:ext>
            </a:extLst>
          </p:cNvPr>
          <p:cNvSpPr>
            <a:spLocks noGrp="1"/>
          </p:cNvSpPr>
          <p:nvPr>
            <p:ph type="dt" sz="half" idx="10"/>
          </p:nvPr>
        </p:nvSpPr>
        <p:spPr/>
        <p:txBody>
          <a:bodyPr/>
          <a:lstStyle/>
          <a:p>
            <a:fld id="{44964977-AB71-4C57-80ED-AAB42B4D9D25}" type="datetimeFigureOut">
              <a:rPr lang="el-GR" smtClean="0"/>
              <a:t>28/5/2024</a:t>
            </a:fld>
            <a:endParaRPr lang="el-GR"/>
          </a:p>
        </p:txBody>
      </p:sp>
      <p:sp>
        <p:nvSpPr>
          <p:cNvPr id="5" name="Θέση υποσέλιδου 4">
            <a:extLst>
              <a:ext uri="{FF2B5EF4-FFF2-40B4-BE49-F238E27FC236}">
                <a16:creationId xmlns:a16="http://schemas.microsoft.com/office/drawing/2014/main" id="{CFE31310-E1AB-412D-B999-4A2EFBB51B3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7A9C68F-8B7D-4CDD-9778-1A159D0A853F}"/>
              </a:ext>
            </a:extLst>
          </p:cNvPr>
          <p:cNvSpPr>
            <a:spLocks noGrp="1"/>
          </p:cNvSpPr>
          <p:nvPr>
            <p:ph type="sldNum" sz="quarter" idx="12"/>
          </p:nvPr>
        </p:nvSpPr>
        <p:spPr/>
        <p:txBody>
          <a:bodyPr/>
          <a:lstStyle/>
          <a:p>
            <a:fld id="{0960A446-FC66-4EBF-BC90-7B9491D5146B}" type="slidenum">
              <a:rPr lang="el-GR" smtClean="0"/>
              <a:t>‹#›</a:t>
            </a:fld>
            <a:endParaRPr lang="el-GR"/>
          </a:p>
        </p:txBody>
      </p:sp>
    </p:spTree>
    <p:extLst>
      <p:ext uri="{BB962C8B-B14F-4D97-AF65-F5344CB8AC3E}">
        <p14:creationId xmlns:p14="http://schemas.microsoft.com/office/powerpoint/2010/main" val="57907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9D48AD-122A-44A9-B587-B68E6A28026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32894CE-8457-4758-9B82-37AFB5A307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ED1E7546-C7C7-4F0C-88CF-C0B6023DA93B}"/>
              </a:ext>
            </a:extLst>
          </p:cNvPr>
          <p:cNvSpPr>
            <a:spLocks noGrp="1"/>
          </p:cNvSpPr>
          <p:nvPr>
            <p:ph type="dt" sz="half" idx="10"/>
          </p:nvPr>
        </p:nvSpPr>
        <p:spPr/>
        <p:txBody>
          <a:bodyPr/>
          <a:lstStyle/>
          <a:p>
            <a:fld id="{44964977-AB71-4C57-80ED-AAB42B4D9D25}" type="datetimeFigureOut">
              <a:rPr lang="el-GR" smtClean="0"/>
              <a:t>28/5/2024</a:t>
            </a:fld>
            <a:endParaRPr lang="el-GR"/>
          </a:p>
        </p:txBody>
      </p:sp>
      <p:sp>
        <p:nvSpPr>
          <p:cNvPr id="5" name="Θέση υποσέλιδου 4">
            <a:extLst>
              <a:ext uri="{FF2B5EF4-FFF2-40B4-BE49-F238E27FC236}">
                <a16:creationId xmlns:a16="http://schemas.microsoft.com/office/drawing/2014/main" id="{453DF8E9-9FC2-4611-9399-DCF7727A569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E9648D1-D711-4ED5-98F5-49AF2AE33532}"/>
              </a:ext>
            </a:extLst>
          </p:cNvPr>
          <p:cNvSpPr>
            <a:spLocks noGrp="1"/>
          </p:cNvSpPr>
          <p:nvPr>
            <p:ph type="sldNum" sz="quarter" idx="12"/>
          </p:nvPr>
        </p:nvSpPr>
        <p:spPr/>
        <p:txBody>
          <a:bodyPr/>
          <a:lstStyle/>
          <a:p>
            <a:fld id="{0960A446-FC66-4EBF-BC90-7B9491D5146B}" type="slidenum">
              <a:rPr lang="el-GR" smtClean="0"/>
              <a:t>‹#›</a:t>
            </a:fld>
            <a:endParaRPr lang="el-GR"/>
          </a:p>
        </p:txBody>
      </p:sp>
    </p:spTree>
    <p:extLst>
      <p:ext uri="{BB962C8B-B14F-4D97-AF65-F5344CB8AC3E}">
        <p14:creationId xmlns:p14="http://schemas.microsoft.com/office/powerpoint/2010/main" val="309528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535715-9F8B-413B-A4AA-D5B1F2630BC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CF85741-BF57-498E-AB6B-4FDBFEC247A0}"/>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082BC959-E1FC-4A70-A0F0-10C2A9F23AC5}"/>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9583AAA7-F221-4C0D-9BCC-CD0ECCC61799}"/>
              </a:ext>
            </a:extLst>
          </p:cNvPr>
          <p:cNvSpPr>
            <a:spLocks noGrp="1"/>
          </p:cNvSpPr>
          <p:nvPr>
            <p:ph type="dt" sz="half" idx="10"/>
          </p:nvPr>
        </p:nvSpPr>
        <p:spPr/>
        <p:txBody>
          <a:bodyPr/>
          <a:lstStyle/>
          <a:p>
            <a:fld id="{44964977-AB71-4C57-80ED-AAB42B4D9D25}" type="datetimeFigureOut">
              <a:rPr lang="el-GR" smtClean="0"/>
              <a:t>28/5/2024</a:t>
            </a:fld>
            <a:endParaRPr lang="el-GR"/>
          </a:p>
        </p:txBody>
      </p:sp>
      <p:sp>
        <p:nvSpPr>
          <p:cNvPr id="6" name="Θέση υποσέλιδου 5">
            <a:extLst>
              <a:ext uri="{FF2B5EF4-FFF2-40B4-BE49-F238E27FC236}">
                <a16:creationId xmlns:a16="http://schemas.microsoft.com/office/drawing/2014/main" id="{92A153DA-43A7-4892-A0B5-7DB1938A8B2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2AD2E3C-EA96-4D52-8F54-FE2A74687782}"/>
              </a:ext>
            </a:extLst>
          </p:cNvPr>
          <p:cNvSpPr>
            <a:spLocks noGrp="1"/>
          </p:cNvSpPr>
          <p:nvPr>
            <p:ph type="sldNum" sz="quarter" idx="12"/>
          </p:nvPr>
        </p:nvSpPr>
        <p:spPr/>
        <p:txBody>
          <a:bodyPr/>
          <a:lstStyle/>
          <a:p>
            <a:fld id="{0960A446-FC66-4EBF-BC90-7B9491D5146B}" type="slidenum">
              <a:rPr lang="el-GR" smtClean="0"/>
              <a:t>‹#›</a:t>
            </a:fld>
            <a:endParaRPr lang="el-GR"/>
          </a:p>
        </p:txBody>
      </p:sp>
    </p:spTree>
    <p:extLst>
      <p:ext uri="{BB962C8B-B14F-4D97-AF65-F5344CB8AC3E}">
        <p14:creationId xmlns:p14="http://schemas.microsoft.com/office/powerpoint/2010/main" val="3484904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204025-D770-40FE-9A52-99C37CD0C6F1}"/>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148F46F-53F4-4DCC-9A8A-871DB63E2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705C6651-C76F-4A7D-882F-58A20C472FE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831FF7AB-070C-4DC7-B559-80B55A8511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361BB518-21F7-4330-8208-53F9B823319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A096CA4E-80C6-4C94-909B-46E1835977EB}"/>
              </a:ext>
            </a:extLst>
          </p:cNvPr>
          <p:cNvSpPr>
            <a:spLocks noGrp="1"/>
          </p:cNvSpPr>
          <p:nvPr>
            <p:ph type="dt" sz="half" idx="10"/>
          </p:nvPr>
        </p:nvSpPr>
        <p:spPr/>
        <p:txBody>
          <a:bodyPr/>
          <a:lstStyle/>
          <a:p>
            <a:fld id="{44964977-AB71-4C57-80ED-AAB42B4D9D25}" type="datetimeFigureOut">
              <a:rPr lang="el-GR" smtClean="0"/>
              <a:t>28/5/2024</a:t>
            </a:fld>
            <a:endParaRPr lang="el-GR"/>
          </a:p>
        </p:txBody>
      </p:sp>
      <p:sp>
        <p:nvSpPr>
          <p:cNvPr id="8" name="Θέση υποσέλιδου 7">
            <a:extLst>
              <a:ext uri="{FF2B5EF4-FFF2-40B4-BE49-F238E27FC236}">
                <a16:creationId xmlns:a16="http://schemas.microsoft.com/office/drawing/2014/main" id="{73EC0096-FDBD-430E-9864-2517F1241088}"/>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7CFD3E5-9130-4056-92CF-97A9DE667EDA}"/>
              </a:ext>
            </a:extLst>
          </p:cNvPr>
          <p:cNvSpPr>
            <a:spLocks noGrp="1"/>
          </p:cNvSpPr>
          <p:nvPr>
            <p:ph type="sldNum" sz="quarter" idx="12"/>
          </p:nvPr>
        </p:nvSpPr>
        <p:spPr/>
        <p:txBody>
          <a:bodyPr/>
          <a:lstStyle/>
          <a:p>
            <a:fld id="{0960A446-FC66-4EBF-BC90-7B9491D5146B}" type="slidenum">
              <a:rPr lang="el-GR" smtClean="0"/>
              <a:t>‹#›</a:t>
            </a:fld>
            <a:endParaRPr lang="el-GR"/>
          </a:p>
        </p:txBody>
      </p:sp>
    </p:spTree>
    <p:extLst>
      <p:ext uri="{BB962C8B-B14F-4D97-AF65-F5344CB8AC3E}">
        <p14:creationId xmlns:p14="http://schemas.microsoft.com/office/powerpoint/2010/main" val="2015249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7F3630-9289-4A8B-A246-4AFCFB37F49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0F46F79D-4291-4B21-A63E-5AD1F05192F1}"/>
              </a:ext>
            </a:extLst>
          </p:cNvPr>
          <p:cNvSpPr>
            <a:spLocks noGrp="1"/>
          </p:cNvSpPr>
          <p:nvPr>
            <p:ph type="dt" sz="half" idx="10"/>
          </p:nvPr>
        </p:nvSpPr>
        <p:spPr/>
        <p:txBody>
          <a:bodyPr/>
          <a:lstStyle/>
          <a:p>
            <a:fld id="{44964977-AB71-4C57-80ED-AAB42B4D9D25}" type="datetimeFigureOut">
              <a:rPr lang="el-GR" smtClean="0"/>
              <a:t>28/5/2024</a:t>
            </a:fld>
            <a:endParaRPr lang="el-GR"/>
          </a:p>
        </p:txBody>
      </p:sp>
      <p:sp>
        <p:nvSpPr>
          <p:cNvPr id="4" name="Θέση υποσέλιδου 3">
            <a:extLst>
              <a:ext uri="{FF2B5EF4-FFF2-40B4-BE49-F238E27FC236}">
                <a16:creationId xmlns:a16="http://schemas.microsoft.com/office/drawing/2014/main" id="{041F9128-D5D9-430F-A787-6C4FCED447A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57AEBD71-C22E-46DE-BFBC-AF76C3697F1B}"/>
              </a:ext>
            </a:extLst>
          </p:cNvPr>
          <p:cNvSpPr>
            <a:spLocks noGrp="1"/>
          </p:cNvSpPr>
          <p:nvPr>
            <p:ph type="sldNum" sz="quarter" idx="12"/>
          </p:nvPr>
        </p:nvSpPr>
        <p:spPr/>
        <p:txBody>
          <a:bodyPr/>
          <a:lstStyle/>
          <a:p>
            <a:fld id="{0960A446-FC66-4EBF-BC90-7B9491D5146B}" type="slidenum">
              <a:rPr lang="el-GR" smtClean="0"/>
              <a:t>‹#›</a:t>
            </a:fld>
            <a:endParaRPr lang="el-GR"/>
          </a:p>
        </p:txBody>
      </p:sp>
    </p:spTree>
    <p:extLst>
      <p:ext uri="{BB962C8B-B14F-4D97-AF65-F5344CB8AC3E}">
        <p14:creationId xmlns:p14="http://schemas.microsoft.com/office/powerpoint/2010/main" val="2024542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9F44C5A-725E-4BB7-8E02-B12514EA851B}"/>
              </a:ext>
            </a:extLst>
          </p:cNvPr>
          <p:cNvSpPr>
            <a:spLocks noGrp="1"/>
          </p:cNvSpPr>
          <p:nvPr>
            <p:ph type="dt" sz="half" idx="10"/>
          </p:nvPr>
        </p:nvSpPr>
        <p:spPr/>
        <p:txBody>
          <a:bodyPr/>
          <a:lstStyle/>
          <a:p>
            <a:fld id="{44964977-AB71-4C57-80ED-AAB42B4D9D25}" type="datetimeFigureOut">
              <a:rPr lang="el-GR" smtClean="0"/>
              <a:t>28/5/2024</a:t>
            </a:fld>
            <a:endParaRPr lang="el-GR"/>
          </a:p>
        </p:txBody>
      </p:sp>
      <p:sp>
        <p:nvSpPr>
          <p:cNvPr id="3" name="Θέση υποσέλιδου 2">
            <a:extLst>
              <a:ext uri="{FF2B5EF4-FFF2-40B4-BE49-F238E27FC236}">
                <a16:creationId xmlns:a16="http://schemas.microsoft.com/office/drawing/2014/main" id="{4E9FA4C1-0E88-459E-8320-971F99BBDFF4}"/>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0702C94-EFE9-4D40-B478-23A0EB3ED460}"/>
              </a:ext>
            </a:extLst>
          </p:cNvPr>
          <p:cNvSpPr>
            <a:spLocks noGrp="1"/>
          </p:cNvSpPr>
          <p:nvPr>
            <p:ph type="sldNum" sz="quarter" idx="12"/>
          </p:nvPr>
        </p:nvSpPr>
        <p:spPr/>
        <p:txBody>
          <a:bodyPr/>
          <a:lstStyle/>
          <a:p>
            <a:fld id="{0960A446-FC66-4EBF-BC90-7B9491D5146B}" type="slidenum">
              <a:rPr lang="el-GR" smtClean="0"/>
              <a:t>‹#›</a:t>
            </a:fld>
            <a:endParaRPr lang="el-GR"/>
          </a:p>
        </p:txBody>
      </p:sp>
    </p:spTree>
    <p:extLst>
      <p:ext uri="{BB962C8B-B14F-4D97-AF65-F5344CB8AC3E}">
        <p14:creationId xmlns:p14="http://schemas.microsoft.com/office/powerpoint/2010/main" val="316649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F507BE-A7FC-44CF-A477-2C20EAB4C94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E4A14B5-446F-4329-88A2-63CC2D6E29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554B44FF-A2E4-42A2-A15B-778046D45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4ABBAF2-57BD-4D34-9846-E09163AF7A79}"/>
              </a:ext>
            </a:extLst>
          </p:cNvPr>
          <p:cNvSpPr>
            <a:spLocks noGrp="1"/>
          </p:cNvSpPr>
          <p:nvPr>
            <p:ph type="dt" sz="half" idx="10"/>
          </p:nvPr>
        </p:nvSpPr>
        <p:spPr/>
        <p:txBody>
          <a:bodyPr/>
          <a:lstStyle/>
          <a:p>
            <a:fld id="{44964977-AB71-4C57-80ED-AAB42B4D9D25}" type="datetimeFigureOut">
              <a:rPr lang="el-GR" smtClean="0"/>
              <a:t>28/5/2024</a:t>
            </a:fld>
            <a:endParaRPr lang="el-GR"/>
          </a:p>
        </p:txBody>
      </p:sp>
      <p:sp>
        <p:nvSpPr>
          <p:cNvPr id="6" name="Θέση υποσέλιδου 5">
            <a:extLst>
              <a:ext uri="{FF2B5EF4-FFF2-40B4-BE49-F238E27FC236}">
                <a16:creationId xmlns:a16="http://schemas.microsoft.com/office/drawing/2014/main" id="{08853928-850D-47E2-8666-B6C29C182C9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DF3C91B-62E6-47C9-B7D7-D349AC97F6E2}"/>
              </a:ext>
            </a:extLst>
          </p:cNvPr>
          <p:cNvSpPr>
            <a:spLocks noGrp="1"/>
          </p:cNvSpPr>
          <p:nvPr>
            <p:ph type="sldNum" sz="quarter" idx="12"/>
          </p:nvPr>
        </p:nvSpPr>
        <p:spPr/>
        <p:txBody>
          <a:bodyPr/>
          <a:lstStyle/>
          <a:p>
            <a:fld id="{0960A446-FC66-4EBF-BC90-7B9491D5146B}" type="slidenum">
              <a:rPr lang="el-GR" smtClean="0"/>
              <a:t>‹#›</a:t>
            </a:fld>
            <a:endParaRPr lang="el-GR"/>
          </a:p>
        </p:txBody>
      </p:sp>
    </p:spTree>
    <p:extLst>
      <p:ext uri="{BB962C8B-B14F-4D97-AF65-F5344CB8AC3E}">
        <p14:creationId xmlns:p14="http://schemas.microsoft.com/office/powerpoint/2010/main" val="2124659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4F6591-C455-4AF8-BE85-0229E40E509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9DA73A57-DFE8-46C8-BB0F-4743096DD1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0ABA48CA-88E5-4460-AA1D-17AFFD42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1369A9F-90EC-47E5-A0A7-3D34338FF25C}"/>
              </a:ext>
            </a:extLst>
          </p:cNvPr>
          <p:cNvSpPr>
            <a:spLocks noGrp="1"/>
          </p:cNvSpPr>
          <p:nvPr>
            <p:ph type="dt" sz="half" idx="10"/>
          </p:nvPr>
        </p:nvSpPr>
        <p:spPr/>
        <p:txBody>
          <a:bodyPr/>
          <a:lstStyle/>
          <a:p>
            <a:fld id="{44964977-AB71-4C57-80ED-AAB42B4D9D25}" type="datetimeFigureOut">
              <a:rPr lang="el-GR" smtClean="0"/>
              <a:t>28/5/2024</a:t>
            </a:fld>
            <a:endParaRPr lang="el-GR"/>
          </a:p>
        </p:txBody>
      </p:sp>
      <p:sp>
        <p:nvSpPr>
          <p:cNvPr id="6" name="Θέση υποσέλιδου 5">
            <a:extLst>
              <a:ext uri="{FF2B5EF4-FFF2-40B4-BE49-F238E27FC236}">
                <a16:creationId xmlns:a16="http://schemas.microsoft.com/office/drawing/2014/main" id="{505B17F7-04DC-483C-91D9-2D3A034350C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1242DDF-8D7F-46EF-A4FE-8B120C311D9A}"/>
              </a:ext>
            </a:extLst>
          </p:cNvPr>
          <p:cNvSpPr>
            <a:spLocks noGrp="1"/>
          </p:cNvSpPr>
          <p:nvPr>
            <p:ph type="sldNum" sz="quarter" idx="12"/>
          </p:nvPr>
        </p:nvSpPr>
        <p:spPr/>
        <p:txBody>
          <a:bodyPr/>
          <a:lstStyle/>
          <a:p>
            <a:fld id="{0960A446-FC66-4EBF-BC90-7B9491D5146B}" type="slidenum">
              <a:rPr lang="el-GR" smtClean="0"/>
              <a:t>‹#›</a:t>
            </a:fld>
            <a:endParaRPr lang="el-GR"/>
          </a:p>
        </p:txBody>
      </p:sp>
    </p:spTree>
    <p:extLst>
      <p:ext uri="{BB962C8B-B14F-4D97-AF65-F5344CB8AC3E}">
        <p14:creationId xmlns:p14="http://schemas.microsoft.com/office/powerpoint/2010/main" val="251386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38E8F82-62D4-47BB-B034-6A5755671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BF3A662-33D3-4823-8426-266740F7D2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C76A301-8042-4D98-AC06-D33AAF4CC6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64977-AB71-4C57-80ED-AAB42B4D9D25}" type="datetimeFigureOut">
              <a:rPr lang="el-GR" smtClean="0"/>
              <a:t>28/5/2024</a:t>
            </a:fld>
            <a:endParaRPr lang="el-GR"/>
          </a:p>
        </p:txBody>
      </p:sp>
      <p:sp>
        <p:nvSpPr>
          <p:cNvPr id="5" name="Θέση υποσέλιδου 4">
            <a:extLst>
              <a:ext uri="{FF2B5EF4-FFF2-40B4-BE49-F238E27FC236}">
                <a16:creationId xmlns:a16="http://schemas.microsoft.com/office/drawing/2014/main" id="{3E9A4697-D513-4855-A14E-B578BE6890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3F050A-570A-44A2-8861-E5EF789CB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60A446-FC66-4EBF-BC90-7B9491D5146B}" type="slidenum">
              <a:rPr lang="el-GR" smtClean="0"/>
              <a:t>‹#›</a:t>
            </a:fld>
            <a:endParaRPr lang="el-GR"/>
          </a:p>
        </p:txBody>
      </p:sp>
    </p:spTree>
    <p:extLst>
      <p:ext uri="{BB962C8B-B14F-4D97-AF65-F5344CB8AC3E}">
        <p14:creationId xmlns:p14="http://schemas.microsoft.com/office/powerpoint/2010/main" val="3948106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6.png"/><Relationship Id="rId4" Type="http://schemas.openxmlformats.org/officeDocument/2006/relationships/diagramLayout" Target="../diagrams/layout9.xml"/><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F56B18-B571-4A62-8054-DD98D3100573}"/>
              </a:ext>
            </a:extLst>
          </p:cNvPr>
          <p:cNvSpPr>
            <a:spLocks noGrp="1"/>
          </p:cNvSpPr>
          <p:nvPr>
            <p:ph type="ctrTitle"/>
          </p:nvPr>
        </p:nvSpPr>
        <p:spPr/>
        <p:txBody>
          <a:bodyPr>
            <a:normAutofit/>
          </a:bodyPr>
          <a:lstStyle/>
          <a:p>
            <a:r>
              <a:rPr lang="el-GR" sz="4400" dirty="0"/>
              <a:t>Χημειοθεραπεία </a:t>
            </a:r>
            <a:r>
              <a:rPr lang="el-GR" sz="4400" dirty="0" err="1"/>
              <a:t>νεοπλασματικών</a:t>
            </a:r>
            <a:r>
              <a:rPr lang="el-GR" sz="4400" dirty="0"/>
              <a:t> νόσων</a:t>
            </a:r>
          </a:p>
        </p:txBody>
      </p:sp>
      <p:sp>
        <p:nvSpPr>
          <p:cNvPr id="3" name="Υπότιτλος 2">
            <a:extLst>
              <a:ext uri="{FF2B5EF4-FFF2-40B4-BE49-F238E27FC236}">
                <a16:creationId xmlns:a16="http://schemas.microsoft.com/office/drawing/2014/main" id="{EA411645-6B82-4A4A-929C-4A70407AF628}"/>
              </a:ext>
            </a:extLst>
          </p:cNvPr>
          <p:cNvSpPr>
            <a:spLocks noGrp="1"/>
          </p:cNvSpPr>
          <p:nvPr>
            <p:ph type="subTitle" idx="1"/>
          </p:nvPr>
        </p:nvSpPr>
        <p:spPr/>
        <p:txBody>
          <a:bodyPr/>
          <a:lstStyle/>
          <a:p>
            <a:pPr algn="l"/>
            <a:r>
              <a:rPr lang="el-GR" dirty="0"/>
              <a:t>ΒΙΒΛΙΟΓΡΑΦΙΑ: ΦΑΡΜΑΚΟΛΟΓΙΑ </a:t>
            </a:r>
            <a:r>
              <a:rPr lang="en-US" dirty="0"/>
              <a:t>GOODMAN&amp; GILMAN’S</a:t>
            </a:r>
          </a:p>
          <a:p>
            <a:pPr algn="l"/>
            <a:endParaRPr lang="el-GR" dirty="0"/>
          </a:p>
        </p:txBody>
      </p:sp>
    </p:spTree>
    <p:extLst>
      <p:ext uri="{BB962C8B-B14F-4D97-AF65-F5344CB8AC3E}">
        <p14:creationId xmlns:p14="http://schemas.microsoft.com/office/powerpoint/2010/main" val="1676070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2C7E325-C87C-4DA8-8F4D-6C36F043DDA8}"/>
              </a:ext>
            </a:extLst>
          </p:cNvPr>
          <p:cNvPicPr>
            <a:picLocks noChangeAspect="1"/>
          </p:cNvPicPr>
          <p:nvPr/>
        </p:nvPicPr>
        <p:blipFill>
          <a:blip r:embed="rId2"/>
          <a:stretch>
            <a:fillRect/>
          </a:stretch>
        </p:blipFill>
        <p:spPr>
          <a:xfrm>
            <a:off x="6902538" y="1674908"/>
            <a:ext cx="4351626" cy="3428766"/>
          </a:xfrm>
          <a:prstGeom prst="rect">
            <a:avLst/>
          </a:prstGeom>
        </p:spPr>
      </p:pic>
      <p:sp>
        <p:nvSpPr>
          <p:cNvPr id="3" name="Ορθογώνιο 2">
            <a:extLst>
              <a:ext uri="{FF2B5EF4-FFF2-40B4-BE49-F238E27FC236}">
                <a16:creationId xmlns:a16="http://schemas.microsoft.com/office/drawing/2014/main" id="{7E1031E6-C7DC-49C9-B174-310EC665E630}"/>
              </a:ext>
            </a:extLst>
          </p:cNvPr>
          <p:cNvSpPr/>
          <p:nvPr/>
        </p:nvSpPr>
        <p:spPr>
          <a:xfrm>
            <a:off x="431408" y="1966578"/>
            <a:ext cx="5870918" cy="1754326"/>
          </a:xfrm>
          <a:prstGeom prst="rect">
            <a:avLst/>
          </a:prstGeom>
        </p:spPr>
        <p:txBody>
          <a:bodyPr wrap="square">
            <a:spAutoFit/>
          </a:bodyPr>
          <a:lstStyle/>
          <a:p>
            <a:r>
              <a:rPr lang="el-GR" dirty="0"/>
              <a:t>Επίδραση της συγκέντρωσης ενός αντικαρκινικού φαρμάκου στον αριθμό των κυττάρων που έχουν επιβιώσει, σε λογαριθμική κλίμακα.</a:t>
            </a:r>
          </a:p>
          <a:p>
            <a:endParaRPr lang="el-GR" dirty="0"/>
          </a:p>
          <a:p>
            <a:r>
              <a:rPr lang="el-GR" dirty="0"/>
              <a:t> Ένα σταθερό ποσοστό κυττάρων σκοτώνεται από την κάθε δόση του φαρμάκου.</a:t>
            </a:r>
          </a:p>
        </p:txBody>
      </p:sp>
      <p:pic>
        <p:nvPicPr>
          <p:cNvPr id="4" name="Εικόνα 3">
            <a:extLst>
              <a:ext uri="{FF2B5EF4-FFF2-40B4-BE49-F238E27FC236}">
                <a16:creationId xmlns:a16="http://schemas.microsoft.com/office/drawing/2014/main" id="{4652B685-5925-4DAB-A150-A0C9B2F460E0}"/>
              </a:ext>
            </a:extLst>
          </p:cNvPr>
          <p:cNvPicPr>
            <a:picLocks noChangeAspect="1"/>
          </p:cNvPicPr>
          <p:nvPr/>
        </p:nvPicPr>
        <p:blipFill>
          <a:blip r:embed="rId3"/>
          <a:stretch>
            <a:fillRect/>
          </a:stretch>
        </p:blipFill>
        <p:spPr>
          <a:xfrm>
            <a:off x="714375" y="4222579"/>
            <a:ext cx="5381625" cy="2295525"/>
          </a:xfrm>
          <a:prstGeom prst="rect">
            <a:avLst/>
          </a:prstGeom>
        </p:spPr>
      </p:pic>
      <p:sp>
        <p:nvSpPr>
          <p:cNvPr id="5" name="TextBox 4"/>
          <p:cNvSpPr txBox="1"/>
          <p:nvPr/>
        </p:nvSpPr>
        <p:spPr>
          <a:xfrm>
            <a:off x="1738672" y="465347"/>
            <a:ext cx="9127307" cy="707886"/>
          </a:xfrm>
          <a:prstGeom prst="rect">
            <a:avLst/>
          </a:prstGeom>
          <a:noFill/>
        </p:spPr>
        <p:txBody>
          <a:bodyPr wrap="none" rtlCol="0">
            <a:spAutoFit/>
          </a:bodyPr>
          <a:lstStyle/>
          <a:p>
            <a:pPr lvl="0"/>
            <a:r>
              <a:rPr lang="el-GR" sz="2000" b="1" dirty="0"/>
              <a:t>Τα αντικαρκινικά φάρμακα σκοτώνουν ένα σταθερό ποσοστό </a:t>
            </a:r>
            <a:r>
              <a:rPr lang="el-GR" sz="2000" b="1" dirty="0" smtClean="0"/>
              <a:t>καρκινικών κυττάρων</a:t>
            </a:r>
            <a:endParaRPr lang="el-GR" sz="2000" b="1" dirty="0"/>
          </a:p>
          <a:p>
            <a:endParaRPr lang="el-GR" sz="2000" b="1" dirty="0"/>
          </a:p>
        </p:txBody>
      </p:sp>
    </p:spTree>
    <p:extLst>
      <p:ext uri="{BB962C8B-B14F-4D97-AF65-F5344CB8AC3E}">
        <p14:creationId xmlns:p14="http://schemas.microsoft.com/office/powerpoint/2010/main" val="1538618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E8CB2FD-EF09-4A76-926D-AD13E54E7DDC}"/>
              </a:ext>
            </a:extLst>
          </p:cNvPr>
          <p:cNvPicPr>
            <a:picLocks noChangeAspect="1"/>
          </p:cNvPicPr>
          <p:nvPr/>
        </p:nvPicPr>
        <p:blipFill rotWithShape="1">
          <a:blip r:embed="rId2"/>
          <a:srcRect b="15730"/>
          <a:stretch/>
        </p:blipFill>
        <p:spPr>
          <a:xfrm>
            <a:off x="20" y="10"/>
            <a:ext cx="12191981" cy="6857990"/>
          </a:xfrm>
          <a:prstGeom prst="rect">
            <a:avLst/>
          </a:prstGeom>
        </p:spPr>
      </p:pic>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BDB552AA-273F-40A9-A6E9-CCCEE095EAF9}"/>
              </a:ext>
            </a:extLst>
          </p:cNvPr>
          <p:cNvSpPr>
            <a:spLocks noGrp="1"/>
          </p:cNvSpPr>
          <p:nvPr>
            <p:ph type="title"/>
          </p:nvPr>
        </p:nvSpPr>
        <p:spPr>
          <a:xfrm>
            <a:off x="643467" y="321734"/>
            <a:ext cx="6891186" cy="1135737"/>
          </a:xfrm>
        </p:spPr>
        <p:txBody>
          <a:bodyPr>
            <a:normAutofit/>
          </a:bodyPr>
          <a:lstStyle/>
          <a:p>
            <a:r>
              <a:rPr lang="el-GR" sz="3600"/>
              <a:t>Γενικές αρχές Θεραπείας</a:t>
            </a:r>
          </a:p>
        </p:txBody>
      </p:sp>
      <p:grpSp>
        <p:nvGrpSpPr>
          <p:cNvPr id="25" name="Group 24">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6" name="Rectangle 25">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Θέση περιεχομένου 2">
            <a:extLst>
              <a:ext uri="{FF2B5EF4-FFF2-40B4-BE49-F238E27FC236}">
                <a16:creationId xmlns:a16="http://schemas.microsoft.com/office/drawing/2014/main" id="{4A28EB7B-D622-4B5F-9BCF-0D2F5D22B2B8}"/>
              </a:ext>
            </a:extLst>
          </p:cNvPr>
          <p:cNvGraphicFramePr>
            <a:graphicFrameLocks noGrp="1"/>
          </p:cNvGraphicFramePr>
          <p:nvPr>
            <p:ph idx="1"/>
            <p:extLst>
              <p:ext uri="{D42A27DB-BD31-4B8C-83A1-F6EECF244321}">
                <p14:modId xmlns:p14="http://schemas.microsoft.com/office/powerpoint/2010/main" val="2554831326"/>
              </p:ext>
            </p:extLst>
          </p:nvPr>
        </p:nvGraphicFramePr>
        <p:xfrm>
          <a:off x="643467" y="1782981"/>
          <a:ext cx="6891187"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4960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8908E2-EE49-44D2-9428-A28D2312A8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3" name="Group 22">
            <a:extLst>
              <a:ext uri="{FF2B5EF4-FFF2-40B4-BE49-F238E27FC236}">
                <a16:creationId xmlns:a16="http://schemas.microsoft.com/office/drawing/2014/main" id="{5D1A9D8B-3117-4D9D-BDA4-DD81895098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24" name="Rectangle 23">
              <a:extLst>
                <a:ext uri="{FF2B5EF4-FFF2-40B4-BE49-F238E27FC236}">
                  <a16:creationId xmlns:a16="http://schemas.microsoft.com/office/drawing/2014/main" id="{A7877B25-8C10-4C8D-BC88-BF3C557F8F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4F0DD86-96CD-4F5F-BA4D-FFC17F2D6C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7" name="Freeform: Shape 26">
            <a:extLst>
              <a:ext uri="{FF2B5EF4-FFF2-40B4-BE49-F238E27FC236}">
                <a16:creationId xmlns:a16="http://schemas.microsoft.com/office/drawing/2014/main" id="{BD92035A-AA2F-4CD8-A556-1CE8BDEC75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9" name="Rectangle 28">
            <a:extLst>
              <a:ext uri="{FF2B5EF4-FFF2-40B4-BE49-F238E27FC236}">
                <a16:creationId xmlns:a16="http://schemas.microsoft.com/office/drawing/2014/main" id="{ED888B23-07FA-482A-96DF-47E31AF1A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Τίτλος 1">
            <a:extLst>
              <a:ext uri="{FF2B5EF4-FFF2-40B4-BE49-F238E27FC236}">
                <a16:creationId xmlns:a16="http://schemas.microsoft.com/office/drawing/2014/main" id="{A7911FD1-C9B2-4E03-8C2B-516E48FC2159}"/>
              </a:ext>
            </a:extLst>
          </p:cNvPr>
          <p:cNvSpPr>
            <a:spLocks noGrp="1"/>
          </p:cNvSpPr>
          <p:nvPr>
            <p:ph type="title"/>
          </p:nvPr>
        </p:nvSpPr>
        <p:spPr>
          <a:xfrm>
            <a:off x="1143000" y="1676400"/>
            <a:ext cx="3810000" cy="3505200"/>
          </a:xfrm>
        </p:spPr>
        <p:txBody>
          <a:bodyPr anchor="t">
            <a:normAutofit/>
          </a:bodyPr>
          <a:lstStyle/>
          <a:p>
            <a:r>
              <a:rPr lang="el-GR" sz="4000"/>
              <a:t>Γενικές αρχές Θεραπείας</a:t>
            </a:r>
          </a:p>
        </p:txBody>
      </p:sp>
      <p:sp>
        <p:nvSpPr>
          <p:cNvPr id="3" name="Θέση περιεχομένου 2">
            <a:extLst>
              <a:ext uri="{FF2B5EF4-FFF2-40B4-BE49-F238E27FC236}">
                <a16:creationId xmlns:a16="http://schemas.microsoft.com/office/drawing/2014/main" id="{24241957-B092-4775-9D20-113CF915EF27}"/>
              </a:ext>
            </a:extLst>
          </p:cNvPr>
          <p:cNvSpPr>
            <a:spLocks noGrp="1"/>
          </p:cNvSpPr>
          <p:nvPr>
            <p:ph idx="1"/>
          </p:nvPr>
        </p:nvSpPr>
        <p:spPr>
          <a:xfrm>
            <a:off x="5181604" y="1676400"/>
            <a:ext cx="5638796" cy="3505200"/>
          </a:xfrm>
        </p:spPr>
        <p:txBody>
          <a:bodyPr>
            <a:normAutofit/>
          </a:bodyPr>
          <a:lstStyle/>
          <a:p>
            <a:r>
              <a:rPr lang="el-GR" sz="2200" b="1" dirty="0">
                <a:solidFill>
                  <a:schemeClr val="tx1">
                    <a:alpha val="55000"/>
                  </a:schemeClr>
                </a:solidFill>
              </a:rPr>
              <a:t>Συνδυασμοί φαρμάκων </a:t>
            </a:r>
          </a:p>
          <a:p>
            <a:pPr marL="0" indent="0">
              <a:buNone/>
            </a:pPr>
            <a:r>
              <a:rPr lang="el-GR" sz="2200" dirty="0">
                <a:solidFill>
                  <a:schemeClr val="tx1">
                    <a:alpha val="55000"/>
                  </a:schemeClr>
                </a:solidFill>
              </a:rPr>
              <a:t>   Χρησιμοποιούνται αρκετά συχνά στη θεραπεία του καρκίνου. </a:t>
            </a:r>
            <a:endParaRPr lang="en-US" sz="2200" dirty="0">
              <a:solidFill>
                <a:schemeClr val="tx1">
                  <a:alpha val="55000"/>
                </a:schemeClr>
              </a:solidFill>
            </a:endParaRPr>
          </a:p>
          <a:p>
            <a:pPr>
              <a:buFont typeface="Wingdings" panose="05000000000000000000" pitchFamily="2" charset="2"/>
              <a:buChar char="ü"/>
            </a:pPr>
            <a:r>
              <a:rPr lang="el-GR" sz="2200" dirty="0">
                <a:solidFill>
                  <a:schemeClr val="tx1">
                    <a:alpha val="55000"/>
                  </a:schemeClr>
                </a:solidFill>
              </a:rPr>
              <a:t>Αυτό μειώνει τη συχνότητα εμφάνισης της ανθεκτικότητας στα φάρμακα. </a:t>
            </a:r>
            <a:endParaRPr lang="en-US" sz="2200" dirty="0">
              <a:solidFill>
                <a:schemeClr val="tx1">
                  <a:alpha val="55000"/>
                </a:schemeClr>
              </a:solidFill>
            </a:endParaRPr>
          </a:p>
          <a:p>
            <a:pPr>
              <a:buFont typeface="Wingdings" panose="05000000000000000000" pitchFamily="2" charset="2"/>
              <a:buChar char="ü"/>
            </a:pPr>
            <a:r>
              <a:rPr lang="el-GR" sz="2200" dirty="0">
                <a:solidFill>
                  <a:schemeClr val="tx1">
                    <a:alpha val="55000"/>
                  </a:schemeClr>
                </a:solidFill>
              </a:rPr>
              <a:t>Επιπλέον, τα </a:t>
            </a:r>
            <a:r>
              <a:rPr lang="el-GR" sz="2200" dirty="0" err="1">
                <a:solidFill>
                  <a:schemeClr val="tx1">
                    <a:alpha val="55000"/>
                  </a:schemeClr>
                </a:solidFill>
              </a:rPr>
              <a:t>συγχορηγούμενα</a:t>
            </a:r>
            <a:r>
              <a:rPr lang="el-GR" sz="2200" dirty="0">
                <a:solidFill>
                  <a:schemeClr val="tx1">
                    <a:alpha val="55000"/>
                  </a:schemeClr>
                </a:solidFill>
              </a:rPr>
              <a:t> φάρμακα συχνά στοχεύουν σε διαφορετικές φάσεις του κυτταρικού κύκλου ή κάποιο από τα φάρμακα μπορεί να δρα και ανεξάρτητα από τη φάση του κυτταρικού κύκλου</a:t>
            </a:r>
          </a:p>
        </p:txBody>
      </p:sp>
    </p:spTree>
    <p:extLst>
      <p:ext uri="{BB962C8B-B14F-4D97-AF65-F5344CB8AC3E}">
        <p14:creationId xmlns:p14="http://schemas.microsoft.com/office/powerpoint/2010/main" val="4274401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55877BCF-5E46-4EFB-83D7-2270B595CFB9}"/>
              </a:ext>
            </a:extLst>
          </p:cNvPr>
          <p:cNvSpPr>
            <a:spLocks noGrp="1"/>
          </p:cNvSpPr>
          <p:nvPr>
            <p:ph type="title"/>
          </p:nvPr>
        </p:nvSpPr>
        <p:spPr>
          <a:xfrm>
            <a:off x="643466" y="321734"/>
            <a:ext cx="6891187" cy="1135737"/>
          </a:xfrm>
        </p:spPr>
        <p:txBody>
          <a:bodyPr>
            <a:normAutofit/>
          </a:bodyPr>
          <a:lstStyle/>
          <a:p>
            <a:r>
              <a:rPr lang="el-GR" sz="3600"/>
              <a:t>Γενικές αρχές Θεραπείας</a:t>
            </a:r>
          </a:p>
        </p:txBody>
      </p:sp>
      <p:sp>
        <p:nvSpPr>
          <p:cNvPr id="25" name="Isosceles Triangle 24">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D1018E8-8CDE-4D6F-9325-F9A6D47E5C26}"/>
              </a:ext>
            </a:extLst>
          </p:cNvPr>
          <p:cNvPicPr>
            <a:picLocks noChangeAspect="1"/>
          </p:cNvPicPr>
          <p:nvPr/>
        </p:nvPicPr>
        <p:blipFill rotWithShape="1">
          <a:blip r:embed="rId2"/>
          <a:srcRect l="22725" r="39069" b="-1"/>
          <a:stretch/>
        </p:blipFill>
        <p:spPr>
          <a:xfrm>
            <a:off x="8129873" y="10"/>
            <a:ext cx="4062128" cy="6857990"/>
          </a:xfrm>
          <a:prstGeom prst="rect">
            <a:avLst/>
          </a:prstGeom>
        </p:spPr>
      </p:pic>
      <p:grpSp>
        <p:nvGrpSpPr>
          <p:cNvPr id="29" name="Group 28">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8" name="Θέση περιεχομένου 2">
            <a:extLst>
              <a:ext uri="{FF2B5EF4-FFF2-40B4-BE49-F238E27FC236}">
                <a16:creationId xmlns:a16="http://schemas.microsoft.com/office/drawing/2014/main" id="{AA4342E5-9040-4DE0-AEE8-28C0962859D7}"/>
              </a:ext>
            </a:extLst>
          </p:cNvPr>
          <p:cNvGraphicFramePr>
            <a:graphicFrameLocks noGrp="1"/>
          </p:cNvGraphicFramePr>
          <p:nvPr>
            <p:ph idx="1"/>
            <p:extLst>
              <p:ext uri="{D42A27DB-BD31-4B8C-83A1-F6EECF244321}">
                <p14:modId xmlns:p14="http://schemas.microsoft.com/office/powerpoint/2010/main" val="2952589307"/>
              </p:ext>
            </p:extLst>
          </p:nvPr>
        </p:nvGraphicFramePr>
        <p:xfrm>
          <a:off x="643467" y="1782981"/>
          <a:ext cx="6891187"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5434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5D44E7D-5574-4582-BC0E-3221014CBC63}"/>
              </a:ext>
            </a:extLst>
          </p:cNvPr>
          <p:cNvSpPr>
            <a:spLocks noGrp="1"/>
          </p:cNvSpPr>
          <p:nvPr>
            <p:ph type="title"/>
          </p:nvPr>
        </p:nvSpPr>
        <p:spPr>
          <a:xfrm>
            <a:off x="1006900" y="1188637"/>
            <a:ext cx="3141430" cy="4480726"/>
          </a:xfrm>
        </p:spPr>
        <p:txBody>
          <a:bodyPr>
            <a:normAutofit/>
          </a:bodyPr>
          <a:lstStyle/>
          <a:p>
            <a:pPr algn="r"/>
            <a:r>
              <a:rPr lang="el-GR" sz="5100"/>
              <a:t>Γενικές αρχές Θεραπείας</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6412620A-BE03-4070-B3B6-E015C29E5116}"/>
              </a:ext>
            </a:extLst>
          </p:cNvPr>
          <p:cNvSpPr>
            <a:spLocks noGrp="1"/>
          </p:cNvSpPr>
          <p:nvPr>
            <p:ph idx="1"/>
          </p:nvPr>
        </p:nvSpPr>
        <p:spPr>
          <a:xfrm>
            <a:off x="5138928" y="1338729"/>
            <a:ext cx="4795584" cy="4180542"/>
          </a:xfrm>
        </p:spPr>
        <p:txBody>
          <a:bodyPr anchor="ctr">
            <a:normAutofit/>
          </a:bodyPr>
          <a:lstStyle/>
          <a:p>
            <a:r>
              <a:rPr lang="el-GR" sz="2200" b="1" dirty="0"/>
              <a:t>Πρωτόκολλα θεραπείας</a:t>
            </a:r>
            <a:r>
              <a:rPr lang="el-GR" sz="2200" dirty="0"/>
              <a:t>:</a:t>
            </a:r>
          </a:p>
          <a:p>
            <a:pPr marL="0" indent="0">
              <a:buNone/>
            </a:pPr>
            <a:r>
              <a:rPr lang="el-GR" sz="2200" dirty="0"/>
              <a:t>   Έχουν αναπτυχθεί πολλά πρωτόκολλα, ώστε να επιλέγεται κάθε φορά αυτό που ανταποκρίνεται καλύτερα στις ανάγκες του ασθενούς. </a:t>
            </a:r>
            <a:endParaRPr lang="en-US" sz="2200" dirty="0"/>
          </a:p>
          <a:p>
            <a:pPr>
              <a:buFont typeface="Wingdings" panose="05000000000000000000" pitchFamily="2" charset="2"/>
              <a:buChar char="ü"/>
            </a:pPr>
            <a:r>
              <a:rPr lang="el-GR" sz="2200" dirty="0"/>
              <a:t>Αναφέρονται με </a:t>
            </a:r>
            <a:r>
              <a:rPr lang="el-GR" sz="2200" dirty="0" err="1"/>
              <a:t>αρτικόλεξα</a:t>
            </a:r>
            <a:r>
              <a:rPr lang="el-GR" sz="2200" dirty="0"/>
              <a:t> </a:t>
            </a:r>
            <a:r>
              <a:rPr lang="el-GR" sz="2200" dirty="0" err="1"/>
              <a:t>π.χ</a:t>
            </a:r>
            <a:r>
              <a:rPr lang="el-GR" sz="2200" dirty="0"/>
              <a:t> POMP που σημαίνει ότι το πρωτόκολλο αυτό αποτελείται από </a:t>
            </a:r>
            <a:r>
              <a:rPr lang="el-GR" sz="2200" dirty="0" err="1"/>
              <a:t>πρεδνιζολόνη</a:t>
            </a:r>
            <a:r>
              <a:rPr lang="el-GR" sz="2200" dirty="0"/>
              <a:t> (</a:t>
            </a:r>
            <a:r>
              <a:rPr lang="el-GR" sz="2200" dirty="0" err="1"/>
              <a:t>Prednisone</a:t>
            </a:r>
            <a:r>
              <a:rPr lang="el-GR" sz="2200" dirty="0"/>
              <a:t>), </a:t>
            </a:r>
            <a:r>
              <a:rPr lang="el-GR" sz="2200" dirty="0" err="1"/>
              <a:t>βινκρισίνη</a:t>
            </a:r>
            <a:r>
              <a:rPr lang="el-GR" sz="2200" dirty="0"/>
              <a:t> (</a:t>
            </a:r>
            <a:r>
              <a:rPr lang="el-GR" sz="2200" dirty="0" err="1"/>
              <a:t>Oncovin</a:t>
            </a:r>
            <a:r>
              <a:rPr lang="el-GR" sz="2200" dirty="0"/>
              <a:t>), </a:t>
            </a:r>
            <a:r>
              <a:rPr lang="el-GR" sz="2200" dirty="0" err="1"/>
              <a:t>μεθοτρεξάτη</a:t>
            </a:r>
            <a:r>
              <a:rPr lang="el-GR" sz="2200" dirty="0"/>
              <a:t> (</a:t>
            </a:r>
            <a:r>
              <a:rPr lang="el-GR" sz="2200" dirty="0" err="1"/>
              <a:t>Methotrexate</a:t>
            </a:r>
            <a:r>
              <a:rPr lang="el-GR" sz="2200" dirty="0"/>
              <a:t>) και </a:t>
            </a:r>
            <a:r>
              <a:rPr lang="el-GR" sz="2200" dirty="0" err="1"/>
              <a:t>μερκαπτοπουρίνη</a:t>
            </a:r>
            <a:r>
              <a:rPr lang="el-GR" sz="2200" dirty="0"/>
              <a:t> (</a:t>
            </a:r>
            <a:r>
              <a:rPr lang="el-GR" sz="2200" dirty="0" err="1"/>
              <a:t>Purinethol</a:t>
            </a:r>
            <a:r>
              <a:rPr lang="el-GR" sz="2200" dirty="0"/>
              <a:t>).</a:t>
            </a:r>
          </a:p>
        </p:txBody>
      </p:sp>
    </p:spTree>
    <p:extLst>
      <p:ext uri="{BB962C8B-B14F-4D97-AF65-F5344CB8AC3E}">
        <p14:creationId xmlns:p14="http://schemas.microsoft.com/office/powerpoint/2010/main" val="585573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46D87FFF-88CF-4893-B9F1-7ABCCBDE2FD2}"/>
              </a:ext>
            </a:extLst>
          </p:cNvPr>
          <p:cNvSpPr>
            <a:spLocks noGrp="1"/>
          </p:cNvSpPr>
          <p:nvPr>
            <p:ph type="title"/>
          </p:nvPr>
        </p:nvSpPr>
        <p:spPr>
          <a:xfrm>
            <a:off x="643466" y="321734"/>
            <a:ext cx="6891187" cy="844457"/>
          </a:xfrm>
        </p:spPr>
        <p:txBody>
          <a:bodyPr>
            <a:normAutofit/>
          </a:bodyPr>
          <a:lstStyle/>
          <a:p>
            <a:r>
              <a:rPr lang="el-GR" sz="3600"/>
              <a:t>Ανεπιθύμητες ενέργειες</a:t>
            </a:r>
          </a:p>
        </p:txBody>
      </p:sp>
      <p:sp>
        <p:nvSpPr>
          <p:cNvPr id="25" name="Isosceles Triangle 24">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D247B93-0B04-4DC2-B9C6-CA77DD6869AA}"/>
              </a:ext>
            </a:extLst>
          </p:cNvPr>
          <p:cNvPicPr>
            <a:picLocks noChangeAspect="1"/>
          </p:cNvPicPr>
          <p:nvPr/>
        </p:nvPicPr>
        <p:blipFill rotWithShape="1">
          <a:blip r:embed="rId2"/>
          <a:srcRect l="40500" r="19074" b="1"/>
          <a:stretch/>
        </p:blipFill>
        <p:spPr>
          <a:xfrm>
            <a:off x="8129873" y="10"/>
            <a:ext cx="4062128" cy="6857990"/>
          </a:xfrm>
          <a:prstGeom prst="rect">
            <a:avLst/>
          </a:prstGeom>
        </p:spPr>
      </p:pic>
      <p:grpSp>
        <p:nvGrpSpPr>
          <p:cNvPr id="29" name="Group 28">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8" name="Θέση περιεχομένου 2">
            <a:extLst>
              <a:ext uri="{FF2B5EF4-FFF2-40B4-BE49-F238E27FC236}">
                <a16:creationId xmlns:a16="http://schemas.microsoft.com/office/drawing/2014/main" id="{84DF163F-A11A-4AF0-9946-D464294D825C}"/>
              </a:ext>
            </a:extLst>
          </p:cNvPr>
          <p:cNvGraphicFramePr>
            <a:graphicFrameLocks noGrp="1"/>
          </p:cNvGraphicFramePr>
          <p:nvPr>
            <p:ph idx="1"/>
            <p:extLst>
              <p:ext uri="{D42A27DB-BD31-4B8C-83A1-F6EECF244321}">
                <p14:modId xmlns:p14="http://schemas.microsoft.com/office/powerpoint/2010/main" val="2382015593"/>
              </p:ext>
            </p:extLst>
          </p:nvPr>
        </p:nvGraphicFramePr>
        <p:xfrm>
          <a:off x="643467" y="1298713"/>
          <a:ext cx="7183855" cy="5320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Εικόνα 2"/>
          <p:cNvPicPr>
            <a:picLocks noChangeAspect="1"/>
          </p:cNvPicPr>
          <p:nvPr/>
        </p:nvPicPr>
        <p:blipFill>
          <a:blip r:embed="rId8"/>
          <a:stretch>
            <a:fillRect/>
          </a:stretch>
        </p:blipFill>
        <p:spPr>
          <a:xfrm>
            <a:off x="8691155" y="4211419"/>
            <a:ext cx="3198294" cy="2561184"/>
          </a:xfrm>
          <a:prstGeom prst="rect">
            <a:avLst/>
          </a:prstGeom>
        </p:spPr>
      </p:pic>
      <p:pic>
        <p:nvPicPr>
          <p:cNvPr id="4" name="Εικόνα 3"/>
          <p:cNvPicPr>
            <a:picLocks noChangeAspect="1"/>
          </p:cNvPicPr>
          <p:nvPr/>
        </p:nvPicPr>
        <p:blipFill>
          <a:blip r:embed="rId9"/>
          <a:stretch>
            <a:fillRect/>
          </a:stretch>
        </p:blipFill>
        <p:spPr>
          <a:xfrm>
            <a:off x="10160937" y="1694737"/>
            <a:ext cx="1571625" cy="1704975"/>
          </a:xfrm>
          <a:prstGeom prst="rect">
            <a:avLst/>
          </a:prstGeom>
        </p:spPr>
      </p:pic>
      <p:pic>
        <p:nvPicPr>
          <p:cNvPr id="5" name="Εικόνα 4"/>
          <p:cNvPicPr>
            <a:picLocks noChangeAspect="1"/>
          </p:cNvPicPr>
          <p:nvPr/>
        </p:nvPicPr>
        <p:blipFill>
          <a:blip r:embed="rId10"/>
          <a:stretch>
            <a:fillRect/>
          </a:stretch>
        </p:blipFill>
        <p:spPr>
          <a:xfrm>
            <a:off x="8141057" y="743962"/>
            <a:ext cx="1722987" cy="2774301"/>
          </a:xfrm>
          <a:prstGeom prst="rect">
            <a:avLst/>
          </a:prstGeom>
        </p:spPr>
      </p:pic>
    </p:spTree>
    <p:extLst>
      <p:ext uri="{BB962C8B-B14F-4D97-AF65-F5344CB8AC3E}">
        <p14:creationId xmlns:p14="http://schemas.microsoft.com/office/powerpoint/2010/main" val="108244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55B1E7A-8288-46C4-8211-03A0FF2A05BD}"/>
              </a:ext>
            </a:extLst>
          </p:cNvPr>
          <p:cNvSpPr>
            <a:spLocks noGrp="1"/>
          </p:cNvSpPr>
          <p:nvPr>
            <p:ph type="title"/>
          </p:nvPr>
        </p:nvSpPr>
        <p:spPr>
          <a:xfrm>
            <a:off x="643466" y="321734"/>
            <a:ext cx="6891187" cy="950475"/>
          </a:xfrm>
        </p:spPr>
        <p:txBody>
          <a:bodyPr>
            <a:normAutofit/>
          </a:bodyPr>
          <a:lstStyle/>
          <a:p>
            <a:r>
              <a:rPr lang="el-GR" sz="3600"/>
              <a:t>Ανεπιθύμητες ενέργειες</a:t>
            </a:r>
          </a:p>
        </p:txBody>
      </p:sp>
      <p:sp>
        <p:nvSpPr>
          <p:cNvPr id="25" name="Isosceles Triangle 24">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8BC2D70-EFB4-4F1E-AE14-7BB0373101AD}"/>
              </a:ext>
            </a:extLst>
          </p:cNvPr>
          <p:cNvPicPr>
            <a:picLocks noChangeAspect="1"/>
          </p:cNvPicPr>
          <p:nvPr/>
        </p:nvPicPr>
        <p:blipFill rotWithShape="1">
          <a:blip r:embed="rId2"/>
          <a:srcRect l="36104" r="33392" b="-1"/>
          <a:stretch/>
        </p:blipFill>
        <p:spPr>
          <a:xfrm>
            <a:off x="8129873" y="8719"/>
            <a:ext cx="4062128" cy="6857990"/>
          </a:xfrm>
          <a:prstGeom prst="rect">
            <a:avLst/>
          </a:prstGeom>
        </p:spPr>
      </p:pic>
      <p:grpSp>
        <p:nvGrpSpPr>
          <p:cNvPr id="29" name="Group 28">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8" name="Θέση περιεχομένου 2">
            <a:extLst>
              <a:ext uri="{FF2B5EF4-FFF2-40B4-BE49-F238E27FC236}">
                <a16:creationId xmlns:a16="http://schemas.microsoft.com/office/drawing/2014/main" id="{4BAF359B-5EEA-4CF4-BFFB-B63BA2848689}"/>
              </a:ext>
            </a:extLst>
          </p:cNvPr>
          <p:cNvGraphicFramePr>
            <a:graphicFrameLocks noGrp="1"/>
          </p:cNvGraphicFramePr>
          <p:nvPr>
            <p:ph idx="1"/>
            <p:extLst>
              <p:ext uri="{D42A27DB-BD31-4B8C-83A1-F6EECF244321}">
                <p14:modId xmlns:p14="http://schemas.microsoft.com/office/powerpoint/2010/main" val="472595079"/>
              </p:ext>
            </p:extLst>
          </p:nvPr>
        </p:nvGraphicFramePr>
        <p:xfrm>
          <a:off x="185531" y="1272209"/>
          <a:ext cx="7944342" cy="5264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Εικόνα 2"/>
          <p:cNvPicPr>
            <a:picLocks noChangeAspect="1"/>
          </p:cNvPicPr>
          <p:nvPr/>
        </p:nvPicPr>
        <p:blipFill>
          <a:blip r:embed="rId8"/>
          <a:stretch>
            <a:fillRect/>
          </a:stretch>
        </p:blipFill>
        <p:spPr>
          <a:xfrm>
            <a:off x="8913161" y="576497"/>
            <a:ext cx="2495550" cy="1828800"/>
          </a:xfrm>
          <a:prstGeom prst="rect">
            <a:avLst/>
          </a:prstGeom>
        </p:spPr>
      </p:pic>
      <p:pic>
        <p:nvPicPr>
          <p:cNvPr id="4" name="Εικόνα 3"/>
          <p:cNvPicPr>
            <a:picLocks noChangeAspect="1"/>
          </p:cNvPicPr>
          <p:nvPr/>
        </p:nvPicPr>
        <p:blipFill>
          <a:blip r:embed="rId9"/>
          <a:stretch>
            <a:fillRect/>
          </a:stretch>
        </p:blipFill>
        <p:spPr>
          <a:xfrm>
            <a:off x="9046582" y="4256948"/>
            <a:ext cx="2362129" cy="2362129"/>
          </a:xfrm>
          <a:prstGeom prst="rect">
            <a:avLst/>
          </a:prstGeom>
        </p:spPr>
      </p:pic>
    </p:spTree>
    <p:extLst>
      <p:ext uri="{BB962C8B-B14F-4D97-AF65-F5344CB8AC3E}">
        <p14:creationId xmlns:p14="http://schemas.microsoft.com/office/powerpoint/2010/main" val="424681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A36F505-CC6D-4C45-B54B-A69E8BA9761D}"/>
              </a:ext>
            </a:extLst>
          </p:cNvPr>
          <p:cNvPicPr>
            <a:picLocks noChangeAspect="1"/>
          </p:cNvPicPr>
          <p:nvPr/>
        </p:nvPicPr>
        <p:blipFill rotWithShape="1">
          <a:blip r:embed="rId2"/>
          <a:srcRect t="8019" b="7712"/>
          <a:stretch/>
        </p:blipFill>
        <p:spPr>
          <a:xfrm>
            <a:off x="20" y="10"/>
            <a:ext cx="12191981" cy="6857990"/>
          </a:xfrm>
          <a:prstGeom prst="rect">
            <a:avLst/>
          </a:prstGeom>
        </p:spPr>
      </p:pic>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6648B2F5-26AB-4176-A1B9-3365A686355A}"/>
              </a:ext>
            </a:extLst>
          </p:cNvPr>
          <p:cNvSpPr>
            <a:spLocks noGrp="1"/>
          </p:cNvSpPr>
          <p:nvPr>
            <p:ph type="title"/>
          </p:nvPr>
        </p:nvSpPr>
        <p:spPr>
          <a:xfrm>
            <a:off x="643467" y="321734"/>
            <a:ext cx="6891186" cy="1135737"/>
          </a:xfrm>
        </p:spPr>
        <p:txBody>
          <a:bodyPr>
            <a:normAutofit/>
          </a:bodyPr>
          <a:lstStyle/>
          <a:p>
            <a:r>
              <a:rPr lang="el-GR" sz="3600"/>
              <a:t>Ανεπιθύμητες ενέργειες</a:t>
            </a:r>
          </a:p>
        </p:txBody>
      </p:sp>
      <p:grpSp>
        <p:nvGrpSpPr>
          <p:cNvPr id="25" name="Group 24">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6" name="Rectangle 25">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Θέση περιεχομένου 2">
            <a:extLst>
              <a:ext uri="{FF2B5EF4-FFF2-40B4-BE49-F238E27FC236}">
                <a16:creationId xmlns:a16="http://schemas.microsoft.com/office/drawing/2014/main" id="{A8AD2992-2A49-4E11-BFF5-3ADF320B5615}"/>
              </a:ext>
            </a:extLst>
          </p:cNvPr>
          <p:cNvGraphicFramePr>
            <a:graphicFrameLocks noGrp="1"/>
          </p:cNvGraphicFramePr>
          <p:nvPr>
            <p:ph idx="1"/>
            <p:extLst>
              <p:ext uri="{D42A27DB-BD31-4B8C-83A1-F6EECF244321}">
                <p14:modId xmlns:p14="http://schemas.microsoft.com/office/powerpoint/2010/main" val="235370871"/>
              </p:ext>
            </p:extLst>
          </p:nvPr>
        </p:nvGraphicFramePr>
        <p:xfrm>
          <a:off x="145774" y="1779194"/>
          <a:ext cx="7818783" cy="4634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529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16F2BEF-5B25-417D-82E0-F573C20A145B}"/>
              </a:ext>
            </a:extLst>
          </p:cNvPr>
          <p:cNvPicPr>
            <a:picLocks noChangeAspect="1"/>
          </p:cNvPicPr>
          <p:nvPr/>
        </p:nvPicPr>
        <p:blipFill rotWithShape="1">
          <a:blip r:embed="rId2"/>
          <a:srcRect b="15730"/>
          <a:stretch/>
        </p:blipFill>
        <p:spPr>
          <a:xfrm>
            <a:off x="20" y="10"/>
            <a:ext cx="12191981" cy="6857990"/>
          </a:xfrm>
          <a:prstGeom prst="rect">
            <a:avLst/>
          </a:prstGeom>
        </p:spPr>
      </p:pic>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9A9C5571-96B6-4135-AA91-6494888E53C0}"/>
              </a:ext>
            </a:extLst>
          </p:cNvPr>
          <p:cNvSpPr>
            <a:spLocks noGrp="1"/>
          </p:cNvSpPr>
          <p:nvPr>
            <p:ph type="title"/>
          </p:nvPr>
        </p:nvSpPr>
        <p:spPr>
          <a:xfrm>
            <a:off x="643467" y="321734"/>
            <a:ext cx="6891186" cy="1135737"/>
          </a:xfrm>
        </p:spPr>
        <p:txBody>
          <a:bodyPr>
            <a:normAutofit/>
          </a:bodyPr>
          <a:lstStyle/>
          <a:p>
            <a:r>
              <a:rPr lang="el-GR" sz="3600"/>
              <a:t>Ανεπιθύμητες ενέργειες</a:t>
            </a:r>
          </a:p>
        </p:txBody>
      </p:sp>
      <p:grpSp>
        <p:nvGrpSpPr>
          <p:cNvPr id="25" name="Group 24">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6" name="Rectangle 25">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Θέση περιεχομένου 2">
            <a:extLst>
              <a:ext uri="{FF2B5EF4-FFF2-40B4-BE49-F238E27FC236}">
                <a16:creationId xmlns:a16="http://schemas.microsoft.com/office/drawing/2014/main" id="{DF788EF4-8530-43C0-AC91-C8B5BA1DBE65}"/>
              </a:ext>
            </a:extLst>
          </p:cNvPr>
          <p:cNvGraphicFramePr>
            <a:graphicFrameLocks noGrp="1"/>
          </p:cNvGraphicFramePr>
          <p:nvPr>
            <p:ph idx="1"/>
            <p:extLst>
              <p:ext uri="{D42A27DB-BD31-4B8C-83A1-F6EECF244321}">
                <p14:modId xmlns:p14="http://schemas.microsoft.com/office/powerpoint/2010/main" val="3226540926"/>
              </p:ext>
            </p:extLst>
          </p:nvPr>
        </p:nvGraphicFramePr>
        <p:xfrm>
          <a:off x="1" y="1457471"/>
          <a:ext cx="8004312" cy="5400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459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94D5349-F8A1-45DA-9560-6429639E88BB}"/>
              </a:ext>
            </a:extLst>
          </p:cNvPr>
          <p:cNvSpPr>
            <a:spLocks noGrp="1"/>
          </p:cNvSpPr>
          <p:nvPr>
            <p:ph type="title"/>
          </p:nvPr>
        </p:nvSpPr>
        <p:spPr>
          <a:xfrm>
            <a:off x="1006900" y="1188637"/>
            <a:ext cx="3141430" cy="4480726"/>
          </a:xfrm>
        </p:spPr>
        <p:txBody>
          <a:bodyPr>
            <a:normAutofit/>
          </a:bodyPr>
          <a:lstStyle/>
          <a:p>
            <a:pPr algn="r"/>
            <a:r>
              <a:rPr lang="el-GR" sz="3100"/>
              <a:t>ΚΥΤΤΑΡΟΤΟΞΙΚΑ ΦΑΡΜΑΚΑ</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B85DBCBE-603E-4ECC-B1DB-F9BBA18DAFF5}"/>
              </a:ext>
            </a:extLst>
          </p:cNvPr>
          <p:cNvSpPr>
            <a:spLocks noGrp="1"/>
          </p:cNvSpPr>
          <p:nvPr>
            <p:ph idx="1"/>
          </p:nvPr>
        </p:nvSpPr>
        <p:spPr>
          <a:xfrm>
            <a:off x="5138928" y="1338729"/>
            <a:ext cx="4795584" cy="4180542"/>
          </a:xfrm>
        </p:spPr>
        <p:txBody>
          <a:bodyPr anchor="ctr">
            <a:normAutofit/>
          </a:bodyPr>
          <a:lstStyle/>
          <a:p>
            <a:r>
              <a:rPr lang="el-GR" sz="2000" b="1" dirty="0"/>
              <a:t>ΑΛΚΥΛΙΩΤΙΚΟΙ ΠΑΡΑΓΟΝΤΕΣ</a:t>
            </a:r>
          </a:p>
          <a:p>
            <a:pPr marL="0" indent="0">
              <a:buNone/>
            </a:pPr>
            <a:r>
              <a:rPr lang="el-GR" sz="2000" dirty="0"/>
              <a:t>Τα φάρμακα αυτά εισάγουν </a:t>
            </a:r>
            <a:r>
              <a:rPr lang="el-GR" sz="2000" dirty="0" err="1"/>
              <a:t>αλκυλομάδες</a:t>
            </a:r>
            <a:r>
              <a:rPr lang="el-GR" sz="2000" dirty="0"/>
              <a:t> με ομοιοπολικούς δεσμούς σε </a:t>
            </a:r>
            <a:r>
              <a:rPr lang="el-GR" sz="2000" dirty="0" err="1"/>
              <a:t>πυρηνόφιλα</a:t>
            </a:r>
            <a:r>
              <a:rPr lang="el-GR" sz="2000" dirty="0"/>
              <a:t> κέντρα. Υπάρχουν πολλά σημεία </a:t>
            </a:r>
            <a:r>
              <a:rPr lang="el-GR" sz="2000" dirty="0" err="1"/>
              <a:t>αλκυλίωσης</a:t>
            </a:r>
            <a:r>
              <a:rPr lang="el-GR" sz="2000" dirty="0"/>
              <a:t>, αλλά ο βαθμός της </a:t>
            </a:r>
            <a:r>
              <a:rPr lang="el-GR" sz="2000" dirty="0" err="1"/>
              <a:t>αλκυλίωσης</a:t>
            </a:r>
            <a:r>
              <a:rPr lang="el-GR" sz="2000" dirty="0"/>
              <a:t> του </a:t>
            </a:r>
            <a:r>
              <a:rPr lang="el-GR" sz="2000" dirty="0" err="1"/>
              <a:t>δεοξυριβονουκλεικού</a:t>
            </a:r>
            <a:r>
              <a:rPr lang="el-GR" sz="2000" dirty="0"/>
              <a:t> οξέος (DNA) συσχετίζεται με την </a:t>
            </a:r>
            <a:r>
              <a:rPr lang="el-GR" sz="2000" dirty="0" err="1"/>
              <a:t>κυτταροτοξικότητα</a:t>
            </a:r>
            <a:r>
              <a:rPr lang="el-GR" sz="2000" dirty="0"/>
              <a:t> των φαρμάκων. </a:t>
            </a:r>
          </a:p>
          <a:p>
            <a:pPr>
              <a:buFont typeface="Wingdings" panose="05000000000000000000" pitchFamily="2" charset="2"/>
              <a:buChar char="ü"/>
            </a:pPr>
            <a:r>
              <a:rPr lang="el-GR" sz="2000" dirty="0"/>
              <a:t>Αυτά τα φάρμακα δεν είναι εξειδικευμένα ως προς τον κύκλο. </a:t>
            </a:r>
          </a:p>
          <a:p>
            <a:pPr>
              <a:buFont typeface="Wingdings" panose="05000000000000000000" pitchFamily="2" charset="2"/>
              <a:buChar char="ü"/>
            </a:pPr>
            <a:r>
              <a:rPr lang="el-GR" sz="2000" dirty="0"/>
              <a:t>Είναι επιρρεπή στην πρόκληση νέκρωσης και βλάβης του τοπικού ιστού.</a:t>
            </a:r>
          </a:p>
        </p:txBody>
      </p:sp>
      <p:pic>
        <p:nvPicPr>
          <p:cNvPr id="4" name="Εικόνα 3"/>
          <p:cNvPicPr>
            <a:picLocks noChangeAspect="1"/>
          </p:cNvPicPr>
          <p:nvPr/>
        </p:nvPicPr>
        <p:blipFill>
          <a:blip r:embed="rId2"/>
          <a:stretch>
            <a:fillRect/>
          </a:stretch>
        </p:blipFill>
        <p:spPr>
          <a:xfrm>
            <a:off x="1519890" y="4029876"/>
            <a:ext cx="2628440" cy="1961220"/>
          </a:xfrm>
          <a:prstGeom prst="rect">
            <a:avLst/>
          </a:prstGeom>
        </p:spPr>
      </p:pic>
    </p:spTree>
    <p:extLst>
      <p:ext uri="{BB962C8B-B14F-4D97-AF65-F5344CB8AC3E}">
        <p14:creationId xmlns:p14="http://schemas.microsoft.com/office/powerpoint/2010/main" val="2265149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9192C51-B764-4A9B-9587-5EF8B628B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8DAA663-BA12-4C6C-94C7-3A34F84FE1E1}"/>
              </a:ext>
            </a:extLst>
          </p:cNvPr>
          <p:cNvSpPr>
            <a:spLocks noGrp="1"/>
          </p:cNvSpPr>
          <p:nvPr>
            <p:ph type="title"/>
          </p:nvPr>
        </p:nvSpPr>
        <p:spPr>
          <a:xfrm>
            <a:off x="648929" y="557190"/>
            <a:ext cx="5181510" cy="1671569"/>
          </a:xfrm>
        </p:spPr>
        <p:txBody>
          <a:bodyPr>
            <a:normAutofit/>
          </a:bodyPr>
          <a:lstStyle/>
          <a:p>
            <a:r>
              <a:rPr lang="el-GR" sz="4000"/>
              <a:t>Τι είναι ο καρκίνος;</a:t>
            </a:r>
          </a:p>
        </p:txBody>
      </p:sp>
      <p:pic>
        <p:nvPicPr>
          <p:cNvPr id="21" name="Picture 20">
            <a:extLst>
              <a:ext uri="{FF2B5EF4-FFF2-40B4-BE49-F238E27FC236}">
                <a16:creationId xmlns:a16="http://schemas.microsoft.com/office/drawing/2014/main" id="{8ABDA314-3049-4065-A273-6074B7D1F29D}"/>
              </a:ext>
            </a:extLst>
          </p:cNvPr>
          <p:cNvPicPr>
            <a:picLocks noChangeAspect="1"/>
          </p:cNvPicPr>
          <p:nvPr/>
        </p:nvPicPr>
        <p:blipFill rotWithShape="1">
          <a:blip r:embed="rId2"/>
          <a:srcRect l="25977" r="15596" b="-1"/>
          <a:stretch/>
        </p:blipFill>
        <p:spPr>
          <a:xfrm>
            <a:off x="6189155" y="10"/>
            <a:ext cx="6002844" cy="6857990"/>
          </a:xfrm>
          <a:prstGeom prst="rect">
            <a:avLst/>
          </a:prstGeom>
          <a:effectLst/>
        </p:spPr>
      </p:pic>
      <p:graphicFrame>
        <p:nvGraphicFramePr>
          <p:cNvPr id="22" name="Θέση περιεχομένου 2">
            <a:extLst>
              <a:ext uri="{FF2B5EF4-FFF2-40B4-BE49-F238E27FC236}">
                <a16:creationId xmlns:a16="http://schemas.microsoft.com/office/drawing/2014/main" id="{2F2A792B-80A6-4CCB-956A-9702DE2A2AE8}"/>
              </a:ext>
            </a:extLst>
          </p:cNvPr>
          <p:cNvGraphicFramePr>
            <a:graphicFrameLocks noGrp="1"/>
          </p:cNvGraphicFramePr>
          <p:nvPr>
            <p:ph idx="1"/>
            <p:extLst>
              <p:ext uri="{D42A27DB-BD31-4B8C-83A1-F6EECF244321}">
                <p14:modId xmlns:p14="http://schemas.microsoft.com/office/powerpoint/2010/main" val="2393758849"/>
              </p:ext>
            </p:extLst>
          </p:nvPr>
        </p:nvGraphicFramePr>
        <p:xfrm>
          <a:off x="145774" y="1789043"/>
          <a:ext cx="5857072"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Εικόνα 3">
            <a:extLst>
              <a:ext uri="{FF2B5EF4-FFF2-40B4-BE49-F238E27FC236}">
                <a16:creationId xmlns:a16="http://schemas.microsoft.com/office/drawing/2014/main" id="{B8664448-4A06-4E63-9DAC-9C61F3CA6263}"/>
              </a:ext>
            </a:extLst>
          </p:cNvPr>
          <p:cNvPicPr>
            <a:picLocks noChangeAspect="1"/>
          </p:cNvPicPr>
          <p:nvPr/>
        </p:nvPicPr>
        <p:blipFill>
          <a:blip r:embed="rId8"/>
          <a:stretch>
            <a:fillRect/>
          </a:stretch>
        </p:blipFill>
        <p:spPr>
          <a:xfrm>
            <a:off x="6189156" y="2539170"/>
            <a:ext cx="6002844" cy="2532992"/>
          </a:xfrm>
          <a:prstGeom prst="rect">
            <a:avLst/>
          </a:prstGeom>
        </p:spPr>
      </p:pic>
    </p:spTree>
    <p:extLst>
      <p:ext uri="{BB962C8B-B14F-4D97-AF65-F5344CB8AC3E}">
        <p14:creationId xmlns:p14="http://schemas.microsoft.com/office/powerpoint/2010/main" val="354727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463C5F80-5280-4F89-8C92-B878E9FA3466}"/>
              </a:ext>
            </a:extLst>
          </p:cNvPr>
          <p:cNvPicPr>
            <a:picLocks noChangeAspect="1"/>
          </p:cNvPicPr>
          <p:nvPr/>
        </p:nvPicPr>
        <p:blipFill>
          <a:blip r:embed="rId2"/>
          <a:stretch>
            <a:fillRect/>
          </a:stretch>
        </p:blipFill>
        <p:spPr>
          <a:xfrm>
            <a:off x="2381957" y="643467"/>
            <a:ext cx="7428086"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p:cNvPicPr>
            <a:picLocks noChangeAspect="1"/>
          </p:cNvPicPr>
          <p:nvPr/>
        </p:nvPicPr>
        <p:blipFill>
          <a:blip r:embed="rId3"/>
          <a:stretch>
            <a:fillRect/>
          </a:stretch>
        </p:blipFill>
        <p:spPr>
          <a:xfrm>
            <a:off x="6551962" y="4366682"/>
            <a:ext cx="2476500" cy="1847850"/>
          </a:xfrm>
          <a:prstGeom prst="rect">
            <a:avLst/>
          </a:prstGeom>
        </p:spPr>
      </p:pic>
    </p:spTree>
    <p:extLst>
      <p:ext uri="{BB962C8B-B14F-4D97-AF65-F5344CB8AC3E}">
        <p14:creationId xmlns:p14="http://schemas.microsoft.com/office/powerpoint/2010/main" val="920006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Εικόνα 1">
            <a:extLst>
              <a:ext uri="{FF2B5EF4-FFF2-40B4-BE49-F238E27FC236}">
                <a16:creationId xmlns:a16="http://schemas.microsoft.com/office/drawing/2014/main" id="{97670886-FEB8-4612-B4F2-ADF37853FC85}"/>
              </a:ext>
            </a:extLst>
          </p:cNvPr>
          <p:cNvPicPr>
            <a:picLocks noChangeAspect="1"/>
          </p:cNvPicPr>
          <p:nvPr/>
        </p:nvPicPr>
        <p:blipFill>
          <a:blip r:embed="rId2"/>
          <a:stretch>
            <a:fillRect/>
          </a:stretch>
        </p:blipFill>
        <p:spPr>
          <a:xfrm>
            <a:off x="919352" y="1460920"/>
            <a:ext cx="7746709" cy="3325238"/>
          </a:xfrm>
          <a:prstGeom prst="rect">
            <a:avLst/>
          </a:prstGeom>
        </p:spPr>
      </p:pic>
      <p:sp>
        <p:nvSpPr>
          <p:cNvPr id="3" name="TextBox 2">
            <a:extLst>
              <a:ext uri="{FF2B5EF4-FFF2-40B4-BE49-F238E27FC236}">
                <a16:creationId xmlns:a16="http://schemas.microsoft.com/office/drawing/2014/main" id="{85A60371-77F8-4BDD-B052-F1F56DDD4165}"/>
              </a:ext>
            </a:extLst>
          </p:cNvPr>
          <p:cNvSpPr txBox="1"/>
          <p:nvPr/>
        </p:nvSpPr>
        <p:spPr>
          <a:xfrm>
            <a:off x="3382945" y="899944"/>
            <a:ext cx="2949718" cy="400110"/>
          </a:xfrm>
          <a:prstGeom prst="rect">
            <a:avLst/>
          </a:prstGeom>
          <a:noFill/>
        </p:spPr>
        <p:txBody>
          <a:bodyPr wrap="none" rtlCol="0">
            <a:spAutoFit/>
          </a:bodyPr>
          <a:lstStyle/>
          <a:p>
            <a:r>
              <a:rPr lang="el-GR" sz="2000" b="1" dirty="0" err="1"/>
              <a:t>Αλκυλιωτικοί</a:t>
            </a:r>
            <a:r>
              <a:rPr lang="el-GR" sz="2000" b="1" dirty="0"/>
              <a:t> παράγοντες</a:t>
            </a:r>
          </a:p>
        </p:txBody>
      </p:sp>
      <p:pic>
        <p:nvPicPr>
          <p:cNvPr id="4" name="Εικόνα 3"/>
          <p:cNvPicPr>
            <a:picLocks noChangeAspect="1"/>
          </p:cNvPicPr>
          <p:nvPr/>
        </p:nvPicPr>
        <p:blipFill>
          <a:blip r:embed="rId3"/>
          <a:stretch>
            <a:fillRect/>
          </a:stretch>
        </p:blipFill>
        <p:spPr>
          <a:xfrm>
            <a:off x="8798060" y="1602378"/>
            <a:ext cx="2375670" cy="2375670"/>
          </a:xfrm>
          <a:prstGeom prst="rect">
            <a:avLst/>
          </a:prstGeom>
        </p:spPr>
      </p:pic>
      <p:pic>
        <p:nvPicPr>
          <p:cNvPr id="5" name="Εικόνα 4"/>
          <p:cNvPicPr>
            <a:picLocks noChangeAspect="1"/>
          </p:cNvPicPr>
          <p:nvPr/>
        </p:nvPicPr>
        <p:blipFill>
          <a:blip r:embed="rId4"/>
          <a:stretch>
            <a:fillRect/>
          </a:stretch>
        </p:blipFill>
        <p:spPr>
          <a:xfrm>
            <a:off x="919352" y="4146812"/>
            <a:ext cx="2463593" cy="2071429"/>
          </a:xfrm>
          <a:prstGeom prst="rect">
            <a:avLst/>
          </a:prstGeom>
        </p:spPr>
      </p:pic>
    </p:spTree>
    <p:extLst>
      <p:ext uri="{BB962C8B-B14F-4D97-AF65-F5344CB8AC3E}">
        <p14:creationId xmlns:p14="http://schemas.microsoft.com/office/powerpoint/2010/main" val="1565834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F5F4902-DB7C-4EF0-9A6E-A8C821C52D8E}"/>
              </a:ext>
            </a:extLst>
          </p:cNvPr>
          <p:cNvSpPr>
            <a:spLocks noGrp="1"/>
          </p:cNvSpPr>
          <p:nvPr>
            <p:ph type="title"/>
          </p:nvPr>
        </p:nvSpPr>
        <p:spPr>
          <a:xfrm>
            <a:off x="1006900" y="1188637"/>
            <a:ext cx="3141430" cy="4480726"/>
          </a:xfrm>
        </p:spPr>
        <p:txBody>
          <a:bodyPr>
            <a:normAutofit/>
          </a:bodyPr>
          <a:lstStyle/>
          <a:p>
            <a:pPr algn="r"/>
            <a:r>
              <a:rPr lang="el-GR" sz="3100"/>
              <a:t>ΚΥΤΤΑΡΟΤΟΞΙΚΑ ΦΑΡΜΑΚΑ</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DEF93B4C-B231-4C38-8132-A112A832FEA9}"/>
              </a:ext>
            </a:extLst>
          </p:cNvPr>
          <p:cNvSpPr>
            <a:spLocks noGrp="1"/>
          </p:cNvSpPr>
          <p:nvPr>
            <p:ph idx="1"/>
          </p:nvPr>
        </p:nvSpPr>
        <p:spPr>
          <a:xfrm>
            <a:off x="5138928" y="1338729"/>
            <a:ext cx="4795584" cy="4180542"/>
          </a:xfrm>
        </p:spPr>
        <p:txBody>
          <a:bodyPr anchor="ctr">
            <a:normAutofit/>
          </a:bodyPr>
          <a:lstStyle/>
          <a:p>
            <a:r>
              <a:rPr lang="el-GR" sz="2400" b="1" dirty="0"/>
              <a:t>ΑΝΤΙΜΕΤΑΒΟΛΙΤΕΣ</a:t>
            </a:r>
          </a:p>
          <a:p>
            <a:pPr marL="0" indent="0">
              <a:buNone/>
            </a:pPr>
            <a:r>
              <a:rPr lang="el-GR" sz="2400" dirty="0"/>
              <a:t>Οι </a:t>
            </a:r>
            <a:r>
              <a:rPr lang="el-GR" sz="2400" dirty="0" err="1"/>
              <a:t>αντιμεταβολίτες</a:t>
            </a:r>
            <a:r>
              <a:rPr lang="el-GR" sz="2400" dirty="0"/>
              <a:t> συναγωνίζονται σημεία πρόσδεσης πάνω σε ένζυμα ή μπορούν να ενσωματωθούν στο DNA ή RNA. </a:t>
            </a:r>
            <a:endParaRPr lang="en-US" sz="2400" dirty="0"/>
          </a:p>
          <a:p>
            <a:pPr>
              <a:buFont typeface="Wingdings" panose="05000000000000000000" pitchFamily="2" charset="2"/>
              <a:buChar char="ü"/>
            </a:pPr>
            <a:r>
              <a:rPr lang="el-GR" sz="2400" dirty="0"/>
              <a:t>Είναι ιδιαίτερα χρήσιμοι αν προσδεθούν σε ένα ένζυμο που έχει σημαντική επίδραση σε μονοπάτια που οδηγούν στον κυτταρικό πολλαπλασιασμό.</a:t>
            </a:r>
          </a:p>
        </p:txBody>
      </p:sp>
    </p:spTree>
    <p:extLst>
      <p:ext uri="{BB962C8B-B14F-4D97-AF65-F5344CB8AC3E}">
        <p14:creationId xmlns:p14="http://schemas.microsoft.com/office/powerpoint/2010/main" val="332412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9C93815-9ECF-4232-AC6B-B83384491F15}"/>
              </a:ext>
            </a:extLst>
          </p:cNvPr>
          <p:cNvSpPr>
            <a:spLocks noGrp="1"/>
          </p:cNvSpPr>
          <p:nvPr>
            <p:ph type="title"/>
          </p:nvPr>
        </p:nvSpPr>
        <p:spPr>
          <a:xfrm>
            <a:off x="1006900" y="1188637"/>
            <a:ext cx="3141430" cy="2007409"/>
          </a:xfrm>
        </p:spPr>
        <p:txBody>
          <a:bodyPr>
            <a:normAutofit/>
          </a:bodyPr>
          <a:lstStyle/>
          <a:p>
            <a:pPr algn="r"/>
            <a:r>
              <a:rPr lang="el-GR" sz="3100" dirty="0" err="1"/>
              <a:t>Αντιμεταβολίτες</a:t>
            </a:r>
            <a:r>
              <a:rPr lang="el-GR" sz="3100" dirty="0"/>
              <a:t/>
            </a:r>
            <a:br>
              <a:rPr lang="el-GR" sz="3100" dirty="0"/>
            </a:br>
            <a:r>
              <a:rPr lang="el-GR" sz="3100" dirty="0"/>
              <a:t>με </a:t>
            </a:r>
            <a:r>
              <a:rPr lang="el-GR" sz="3100" dirty="0" err="1"/>
              <a:t>ενζυμική</a:t>
            </a:r>
            <a:r>
              <a:rPr lang="el-GR" sz="3100" dirty="0"/>
              <a:t> δράση</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C723FF65-8F5B-4F74-969B-EB39075C52A6}"/>
              </a:ext>
            </a:extLst>
          </p:cNvPr>
          <p:cNvSpPr>
            <a:spLocks noGrp="1"/>
          </p:cNvSpPr>
          <p:nvPr>
            <p:ph idx="1"/>
          </p:nvPr>
        </p:nvSpPr>
        <p:spPr>
          <a:xfrm>
            <a:off x="4654296" y="781879"/>
            <a:ext cx="5359084" cy="5449278"/>
          </a:xfrm>
        </p:spPr>
        <p:txBody>
          <a:bodyPr anchor="ctr">
            <a:noAutofit/>
          </a:bodyPr>
          <a:lstStyle/>
          <a:p>
            <a:r>
              <a:rPr lang="el-GR" sz="1800" dirty="0"/>
              <a:t>Η </a:t>
            </a:r>
            <a:r>
              <a:rPr lang="el-GR" sz="1800" b="1" dirty="0" err="1"/>
              <a:t>μεθοτρεξάτη</a:t>
            </a:r>
            <a:r>
              <a:rPr lang="el-GR" sz="1800" dirty="0"/>
              <a:t> αναστέλλει την πρόσδεση του </a:t>
            </a:r>
            <a:r>
              <a:rPr lang="el-GR" sz="1800" dirty="0" err="1"/>
              <a:t>φυλλικού</a:t>
            </a:r>
            <a:r>
              <a:rPr lang="el-GR" sz="1800" dirty="0"/>
              <a:t> οξέος στο ένζυμο. Επομένως, αναστέλλει τη σύνθεση DNA αναστέλλοντας τη σύνθεση του </a:t>
            </a:r>
            <a:r>
              <a:rPr lang="el-GR" sz="1800" dirty="0" err="1"/>
              <a:t>νουκλεοτιδίου</a:t>
            </a:r>
            <a:r>
              <a:rPr lang="el-GR" sz="1800" dirty="0"/>
              <a:t> της </a:t>
            </a:r>
            <a:r>
              <a:rPr lang="el-GR" sz="1800" dirty="0" err="1"/>
              <a:t>θυμιδίνης</a:t>
            </a:r>
            <a:r>
              <a:rPr lang="el-GR" sz="1800" dirty="0"/>
              <a:t>. Η κυτταρική πρόσληψη της </a:t>
            </a:r>
            <a:r>
              <a:rPr lang="el-GR" sz="1800" dirty="0" err="1"/>
              <a:t>μεθοτρεξάτης</a:t>
            </a:r>
            <a:r>
              <a:rPr lang="el-GR" sz="1800" dirty="0"/>
              <a:t> γίνεται με ενεργή μεταφορά με μεσολάβηση φορέα. Η ανθεκτικότητα στη </a:t>
            </a:r>
            <a:r>
              <a:rPr lang="el-GR" sz="1800" dirty="0" err="1"/>
              <a:t>μεθοτρεξάτη</a:t>
            </a:r>
            <a:r>
              <a:rPr lang="el-GR" sz="1800" dirty="0"/>
              <a:t> υποθετικά προκαλείται από τη μειωμένη μεταφορά μέσα στο κύτταρο. Αυτό μπορεί να ξεπεραστεί με χρήση μεγάλων δόσεων.</a:t>
            </a:r>
          </a:p>
          <a:p>
            <a:r>
              <a:rPr lang="el-GR" sz="1800" dirty="0"/>
              <a:t>Το </a:t>
            </a:r>
            <a:r>
              <a:rPr lang="el-GR" sz="1800" b="1" dirty="0" err="1"/>
              <a:t>φυλλινικό</a:t>
            </a:r>
            <a:r>
              <a:rPr lang="el-GR" sz="1800" b="1" dirty="0"/>
              <a:t> ασβέστιο </a:t>
            </a:r>
            <a:r>
              <a:rPr lang="el-GR" sz="1800" dirty="0"/>
              <a:t>(</a:t>
            </a:r>
            <a:r>
              <a:rPr lang="el-GR" sz="1800" dirty="0" err="1"/>
              <a:t>calcium</a:t>
            </a:r>
            <a:r>
              <a:rPr lang="el-GR" sz="1800" dirty="0"/>
              <a:t> </a:t>
            </a:r>
            <a:r>
              <a:rPr lang="el-GR" sz="1800" dirty="0" err="1"/>
              <a:t>folinate</a:t>
            </a:r>
            <a:r>
              <a:rPr lang="el-GR" sz="1800" dirty="0"/>
              <a:t>) αποτελεί ενεργό </a:t>
            </a:r>
            <a:r>
              <a:rPr lang="el-GR" sz="1800" dirty="0" err="1"/>
              <a:t>μεταβολίτη</a:t>
            </a:r>
            <a:r>
              <a:rPr lang="el-GR" sz="1800" dirty="0"/>
              <a:t> του </a:t>
            </a:r>
            <a:r>
              <a:rPr lang="el-GR" sz="1800" dirty="0" err="1"/>
              <a:t>φυλλινικού</a:t>
            </a:r>
            <a:r>
              <a:rPr lang="el-GR" sz="1800" dirty="0"/>
              <a:t> οξέος και απαραίτητο συνένζυμο για τη σύνθεση </a:t>
            </a:r>
            <a:r>
              <a:rPr lang="el-GR" sz="1800" dirty="0" err="1"/>
              <a:t>νουκλεϊκών</a:t>
            </a:r>
            <a:r>
              <a:rPr lang="el-GR" sz="1800" dirty="0"/>
              <a:t> οξέων κατά την </a:t>
            </a:r>
            <a:r>
              <a:rPr lang="el-GR" sz="1800" dirty="0" err="1"/>
              <a:t>κυτταροτοξική</a:t>
            </a:r>
            <a:r>
              <a:rPr lang="el-GR" sz="1800" dirty="0"/>
              <a:t> θεραπεία. Το ασβέστιο χρησιμοποιείται συχνά για τον περιορισμό της τοξικότητας και τη μείωση της δράσης των ανταγωνιστών </a:t>
            </a:r>
            <a:r>
              <a:rPr lang="el-GR" sz="1800" dirty="0" err="1"/>
              <a:t>φυλλικού</a:t>
            </a:r>
            <a:r>
              <a:rPr lang="el-GR" sz="1800" dirty="0"/>
              <a:t> οξέος, όπως η </a:t>
            </a:r>
            <a:r>
              <a:rPr lang="el-GR" sz="1800" dirty="0" err="1"/>
              <a:t>μεθοτρεξάτη</a:t>
            </a:r>
            <a:r>
              <a:rPr lang="el-GR" sz="1800" dirty="0"/>
              <a:t>.</a:t>
            </a:r>
          </a:p>
          <a:p>
            <a:pPr>
              <a:buFont typeface="Wingdings" panose="05000000000000000000" pitchFamily="2" charset="2"/>
              <a:buChar char="ü"/>
            </a:pPr>
            <a:r>
              <a:rPr lang="el-GR" sz="1800" dirty="0"/>
              <a:t>Το </a:t>
            </a:r>
            <a:r>
              <a:rPr lang="el-GR" sz="1800" u="sng" dirty="0" err="1"/>
              <a:t>leucovorin</a:t>
            </a:r>
            <a:r>
              <a:rPr lang="el-GR" sz="1800" dirty="0"/>
              <a:t> είναι το όνομα του σκευάσματος που κυκλοφορεί και η δραστική ουσία του είναι το </a:t>
            </a:r>
            <a:r>
              <a:rPr lang="el-GR" sz="1800" dirty="0" err="1"/>
              <a:t>φυλλινικό</a:t>
            </a:r>
            <a:r>
              <a:rPr lang="el-GR" sz="1800" dirty="0"/>
              <a:t> ασβέστιο.</a:t>
            </a:r>
          </a:p>
        </p:txBody>
      </p:sp>
      <p:pic>
        <p:nvPicPr>
          <p:cNvPr id="4" name="Εικόνα 3"/>
          <p:cNvPicPr>
            <a:picLocks noChangeAspect="1"/>
          </p:cNvPicPr>
          <p:nvPr/>
        </p:nvPicPr>
        <p:blipFill>
          <a:blip r:embed="rId2"/>
          <a:stretch>
            <a:fillRect/>
          </a:stretch>
        </p:blipFill>
        <p:spPr>
          <a:xfrm>
            <a:off x="1043180" y="3180777"/>
            <a:ext cx="3287676" cy="2793516"/>
          </a:xfrm>
          <a:prstGeom prst="rect">
            <a:avLst/>
          </a:prstGeom>
        </p:spPr>
      </p:pic>
    </p:spTree>
    <p:extLst>
      <p:ext uri="{BB962C8B-B14F-4D97-AF65-F5344CB8AC3E}">
        <p14:creationId xmlns:p14="http://schemas.microsoft.com/office/powerpoint/2010/main" val="3465678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 name="Εικόνα 1">
            <a:extLst>
              <a:ext uri="{FF2B5EF4-FFF2-40B4-BE49-F238E27FC236}">
                <a16:creationId xmlns:a16="http://schemas.microsoft.com/office/drawing/2014/main" id="{F7CC7060-CD6D-46D6-B346-071DCF4AE650}"/>
              </a:ext>
            </a:extLst>
          </p:cNvPr>
          <p:cNvPicPr>
            <a:picLocks noChangeAspect="1"/>
          </p:cNvPicPr>
          <p:nvPr/>
        </p:nvPicPr>
        <p:blipFill>
          <a:blip r:embed="rId2"/>
          <a:stretch>
            <a:fillRect/>
          </a:stretch>
        </p:blipFill>
        <p:spPr>
          <a:xfrm>
            <a:off x="4061860" y="1123527"/>
            <a:ext cx="5960527" cy="4604800"/>
          </a:xfrm>
          <a:prstGeom prst="rect">
            <a:avLst/>
          </a:prstGeom>
        </p:spPr>
      </p:pic>
      <p:pic>
        <p:nvPicPr>
          <p:cNvPr id="3" name="Εικόνα 2"/>
          <p:cNvPicPr>
            <a:picLocks noChangeAspect="1"/>
          </p:cNvPicPr>
          <p:nvPr/>
        </p:nvPicPr>
        <p:blipFill>
          <a:blip r:embed="rId3"/>
          <a:stretch>
            <a:fillRect/>
          </a:stretch>
        </p:blipFill>
        <p:spPr>
          <a:xfrm>
            <a:off x="25203" y="2404562"/>
            <a:ext cx="3649814" cy="2398073"/>
          </a:xfrm>
          <a:prstGeom prst="rect">
            <a:avLst/>
          </a:prstGeom>
        </p:spPr>
      </p:pic>
    </p:spTree>
    <p:extLst>
      <p:ext uri="{BB962C8B-B14F-4D97-AF65-F5344CB8AC3E}">
        <p14:creationId xmlns:p14="http://schemas.microsoft.com/office/powerpoint/2010/main" val="24671040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4C034F-16C3-4A66-917A-93ADB3A5B5AC}"/>
              </a:ext>
            </a:extLst>
          </p:cNvPr>
          <p:cNvSpPr>
            <a:spLocks noGrp="1"/>
          </p:cNvSpPr>
          <p:nvPr>
            <p:ph type="title"/>
          </p:nvPr>
        </p:nvSpPr>
        <p:spPr>
          <a:xfrm>
            <a:off x="648929" y="629266"/>
            <a:ext cx="3505495" cy="1622321"/>
          </a:xfrm>
        </p:spPr>
        <p:txBody>
          <a:bodyPr>
            <a:normAutofit/>
          </a:bodyPr>
          <a:lstStyle/>
          <a:p>
            <a:r>
              <a:rPr lang="el-GR" sz="3700" dirty="0" err="1"/>
              <a:t>Αντιμεταβολίτες</a:t>
            </a:r>
            <a:endParaRPr lang="el-GR" sz="3700" dirty="0"/>
          </a:p>
        </p:txBody>
      </p:sp>
      <p:sp>
        <p:nvSpPr>
          <p:cNvPr id="3" name="Θέση περιεχομένου 2">
            <a:extLst>
              <a:ext uri="{FF2B5EF4-FFF2-40B4-BE49-F238E27FC236}">
                <a16:creationId xmlns:a16="http://schemas.microsoft.com/office/drawing/2014/main" id="{2E63FE06-6F10-4356-885F-837080CA9979}"/>
              </a:ext>
            </a:extLst>
          </p:cNvPr>
          <p:cNvSpPr>
            <a:spLocks noGrp="1"/>
          </p:cNvSpPr>
          <p:nvPr>
            <p:ph idx="1"/>
          </p:nvPr>
        </p:nvSpPr>
        <p:spPr>
          <a:xfrm>
            <a:off x="682473" y="1892263"/>
            <a:ext cx="3505494" cy="3785419"/>
          </a:xfrm>
        </p:spPr>
        <p:txBody>
          <a:bodyPr>
            <a:normAutofit/>
          </a:bodyPr>
          <a:lstStyle/>
          <a:p>
            <a:r>
              <a:rPr lang="el-GR" sz="2000" dirty="0"/>
              <a:t> </a:t>
            </a:r>
            <a:r>
              <a:rPr lang="el-GR" sz="2000" b="1" dirty="0"/>
              <a:t>Ανάλογα των </a:t>
            </a:r>
            <a:r>
              <a:rPr lang="el-GR" sz="2000" b="1" dirty="0" err="1"/>
              <a:t>πουρινών</a:t>
            </a:r>
            <a:r>
              <a:rPr lang="el-GR" sz="2000" b="1" dirty="0"/>
              <a:t> ή των </a:t>
            </a:r>
            <a:r>
              <a:rPr lang="el-GR" sz="2000" b="1" dirty="0" err="1"/>
              <a:t>πυριμιδινών</a:t>
            </a:r>
            <a:r>
              <a:rPr lang="el-GR" sz="2000" b="1" dirty="0"/>
              <a:t>. </a:t>
            </a:r>
          </a:p>
          <a:p>
            <a:pPr>
              <a:buFont typeface="Wingdings" panose="05000000000000000000" pitchFamily="2" charset="2"/>
              <a:buChar char="ü"/>
            </a:pPr>
            <a:r>
              <a:rPr lang="el-GR" sz="2000" dirty="0"/>
              <a:t>Ενσωματώνονται στο DNA κατά τη διάρκεια της κυτταρικής διαίρεσης και παρεμποδίζουν τον περαιτέρω πολλαπλασιασμό του DNA. Είναι πιο αποτελεσματικά στα διαιρούμενα κύτταρα.</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2D21AF2B-A611-4770-9A3E-67206BFDE1BD}"/>
              </a:ext>
            </a:extLst>
          </p:cNvPr>
          <p:cNvPicPr>
            <a:picLocks noChangeAspect="1"/>
          </p:cNvPicPr>
          <p:nvPr/>
        </p:nvPicPr>
        <p:blipFill>
          <a:blip r:embed="rId2"/>
          <a:stretch>
            <a:fillRect/>
          </a:stretch>
        </p:blipFill>
        <p:spPr>
          <a:xfrm>
            <a:off x="5123688" y="3224675"/>
            <a:ext cx="6651183" cy="2405302"/>
          </a:xfrm>
          <a:prstGeom prst="rect">
            <a:avLst/>
          </a:prstGeom>
          <a:effectLst/>
        </p:spPr>
      </p:pic>
      <p:pic>
        <p:nvPicPr>
          <p:cNvPr id="5" name="Εικόνα 4"/>
          <p:cNvPicPr>
            <a:picLocks noChangeAspect="1"/>
          </p:cNvPicPr>
          <p:nvPr/>
        </p:nvPicPr>
        <p:blipFill>
          <a:blip r:embed="rId3"/>
          <a:stretch>
            <a:fillRect/>
          </a:stretch>
        </p:blipFill>
        <p:spPr>
          <a:xfrm>
            <a:off x="5826913" y="1049301"/>
            <a:ext cx="1905000" cy="1685925"/>
          </a:xfrm>
          <a:prstGeom prst="rect">
            <a:avLst/>
          </a:prstGeom>
        </p:spPr>
      </p:pic>
      <p:pic>
        <p:nvPicPr>
          <p:cNvPr id="6" name="Εικόνα 5"/>
          <p:cNvPicPr>
            <a:picLocks noChangeAspect="1"/>
          </p:cNvPicPr>
          <p:nvPr/>
        </p:nvPicPr>
        <p:blipFill>
          <a:blip r:embed="rId4"/>
          <a:stretch>
            <a:fillRect/>
          </a:stretch>
        </p:blipFill>
        <p:spPr>
          <a:xfrm>
            <a:off x="8926729" y="559853"/>
            <a:ext cx="2072639" cy="2664822"/>
          </a:xfrm>
          <a:prstGeom prst="rect">
            <a:avLst/>
          </a:prstGeom>
        </p:spPr>
      </p:pic>
      <p:pic>
        <p:nvPicPr>
          <p:cNvPr id="7" name="Εικόνα 6"/>
          <p:cNvPicPr>
            <a:picLocks noChangeAspect="1"/>
          </p:cNvPicPr>
          <p:nvPr/>
        </p:nvPicPr>
        <p:blipFill>
          <a:blip r:embed="rId5"/>
          <a:stretch>
            <a:fillRect/>
          </a:stretch>
        </p:blipFill>
        <p:spPr>
          <a:xfrm>
            <a:off x="975360" y="4974046"/>
            <a:ext cx="2629989" cy="1753326"/>
          </a:xfrm>
          <a:prstGeom prst="rect">
            <a:avLst/>
          </a:prstGeom>
        </p:spPr>
      </p:pic>
    </p:spTree>
    <p:extLst>
      <p:ext uri="{BB962C8B-B14F-4D97-AF65-F5344CB8AC3E}">
        <p14:creationId xmlns:p14="http://schemas.microsoft.com/office/powerpoint/2010/main" val="2300340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83639C"/>
            </a:solidFill>
          </a:ln>
        </p:spPr>
        <p:style>
          <a:lnRef idx="1">
            <a:schemeClr val="accent1"/>
          </a:lnRef>
          <a:fillRef idx="0">
            <a:schemeClr val="accent1"/>
          </a:fillRef>
          <a:effectRef idx="0">
            <a:schemeClr val="accent1"/>
          </a:effectRef>
          <a:fontRef idx="minor">
            <a:schemeClr val="tx1"/>
          </a:fontRef>
        </p:style>
      </p:cxnSp>
      <p:pic>
        <p:nvPicPr>
          <p:cNvPr id="2" name="Εικόνα 1">
            <a:extLst>
              <a:ext uri="{FF2B5EF4-FFF2-40B4-BE49-F238E27FC236}">
                <a16:creationId xmlns:a16="http://schemas.microsoft.com/office/drawing/2014/main" id="{42247456-F0E6-4B0D-A689-84034CF5E3C2}"/>
              </a:ext>
            </a:extLst>
          </p:cNvPr>
          <p:cNvPicPr>
            <a:picLocks noChangeAspect="1"/>
          </p:cNvPicPr>
          <p:nvPr/>
        </p:nvPicPr>
        <p:blipFill>
          <a:blip r:embed="rId2"/>
          <a:stretch>
            <a:fillRect/>
          </a:stretch>
        </p:blipFill>
        <p:spPr>
          <a:xfrm>
            <a:off x="4061860" y="1123527"/>
            <a:ext cx="6771764" cy="4604800"/>
          </a:xfrm>
          <a:prstGeom prst="rect">
            <a:avLst/>
          </a:prstGeom>
        </p:spPr>
      </p:pic>
      <p:pic>
        <p:nvPicPr>
          <p:cNvPr id="4" name="Εικόνα 3">
            <a:extLst>
              <a:ext uri="{FF2B5EF4-FFF2-40B4-BE49-F238E27FC236}">
                <a16:creationId xmlns:a16="http://schemas.microsoft.com/office/drawing/2014/main" id="{3A7B3E46-9B7B-4ED3-8400-80021460B03A}"/>
              </a:ext>
            </a:extLst>
          </p:cNvPr>
          <p:cNvPicPr>
            <a:picLocks noChangeAspect="1"/>
          </p:cNvPicPr>
          <p:nvPr/>
        </p:nvPicPr>
        <p:blipFill>
          <a:blip r:embed="rId3"/>
          <a:stretch>
            <a:fillRect/>
          </a:stretch>
        </p:blipFill>
        <p:spPr>
          <a:xfrm>
            <a:off x="575999" y="2278164"/>
            <a:ext cx="2000250" cy="2295525"/>
          </a:xfrm>
          <a:prstGeom prst="rect">
            <a:avLst/>
          </a:prstGeom>
        </p:spPr>
      </p:pic>
      <p:sp>
        <p:nvSpPr>
          <p:cNvPr id="5" name="TextBox 4">
            <a:extLst>
              <a:ext uri="{FF2B5EF4-FFF2-40B4-BE49-F238E27FC236}">
                <a16:creationId xmlns:a16="http://schemas.microsoft.com/office/drawing/2014/main" id="{03FB199A-9ED8-4C25-BD0D-8C6CEA57A670}"/>
              </a:ext>
            </a:extLst>
          </p:cNvPr>
          <p:cNvSpPr txBox="1"/>
          <p:nvPr/>
        </p:nvSpPr>
        <p:spPr>
          <a:xfrm>
            <a:off x="379828" y="4819376"/>
            <a:ext cx="2607893" cy="461665"/>
          </a:xfrm>
          <a:prstGeom prst="rect">
            <a:avLst/>
          </a:prstGeom>
          <a:noFill/>
        </p:spPr>
        <p:txBody>
          <a:bodyPr wrap="none" rtlCol="0">
            <a:spAutoFit/>
          </a:bodyPr>
          <a:lstStyle/>
          <a:p>
            <a:r>
              <a:rPr lang="el-GR" sz="2400" b="1" dirty="0" err="1"/>
              <a:t>Μερκαπτοπουρίνη</a:t>
            </a:r>
            <a:endParaRPr lang="el-GR" sz="2400" b="1" dirty="0"/>
          </a:p>
        </p:txBody>
      </p:sp>
    </p:spTree>
    <p:extLst>
      <p:ext uri="{BB962C8B-B14F-4D97-AF65-F5344CB8AC3E}">
        <p14:creationId xmlns:p14="http://schemas.microsoft.com/office/powerpoint/2010/main" val="3738287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C238CFF-2895-44AF-98C1-73072FB94CF3}"/>
              </a:ext>
            </a:extLst>
          </p:cNvPr>
          <p:cNvSpPr>
            <a:spLocks noGrp="1"/>
          </p:cNvSpPr>
          <p:nvPr>
            <p:ph type="title"/>
          </p:nvPr>
        </p:nvSpPr>
        <p:spPr>
          <a:xfrm>
            <a:off x="1006900" y="1188637"/>
            <a:ext cx="3141430" cy="4480726"/>
          </a:xfrm>
        </p:spPr>
        <p:txBody>
          <a:bodyPr>
            <a:normAutofit/>
          </a:bodyPr>
          <a:lstStyle/>
          <a:p>
            <a:pPr algn="r"/>
            <a:r>
              <a:rPr lang="el-GR" sz="3100"/>
              <a:t>ΚΥΤΤΑΡΟΤΟΞΙΚΑ ΦΑΡΜΑΚΑ</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15D2DAD4-E742-414F-8948-BE728CF41850}"/>
              </a:ext>
            </a:extLst>
          </p:cNvPr>
          <p:cNvSpPr>
            <a:spLocks noGrp="1"/>
          </p:cNvSpPr>
          <p:nvPr>
            <p:ph idx="1"/>
          </p:nvPr>
        </p:nvSpPr>
        <p:spPr>
          <a:xfrm>
            <a:off x="5138928" y="1338729"/>
            <a:ext cx="4795584" cy="4180542"/>
          </a:xfrm>
        </p:spPr>
        <p:txBody>
          <a:bodyPr anchor="ctr">
            <a:normAutofit/>
          </a:bodyPr>
          <a:lstStyle/>
          <a:p>
            <a:r>
              <a:rPr lang="el-GR" sz="2200" b="1" dirty="0"/>
              <a:t>ΑΝΤΙΒΙΟΤΙΚΑ ΚΑΙ ΑΛΛΑ ΦΥΣΙΚΑ ΠΑΡΑΓΩΓΑ</a:t>
            </a:r>
          </a:p>
          <a:p>
            <a:r>
              <a:rPr lang="el-GR" sz="2200" dirty="0"/>
              <a:t>Τα αντιβιοτικά περιλαμβάνουν  τις </a:t>
            </a:r>
            <a:r>
              <a:rPr lang="el-GR" sz="2200" b="1" dirty="0" err="1"/>
              <a:t>ανθρακυκλίνες</a:t>
            </a:r>
            <a:r>
              <a:rPr lang="el-GR" sz="2200" dirty="0"/>
              <a:t> και  άλλα φάρμακα με αντιβιοτική </a:t>
            </a:r>
            <a:r>
              <a:rPr lang="el-GR" sz="2200" dirty="0" err="1"/>
              <a:t>κυτταροτοξική</a:t>
            </a:r>
            <a:r>
              <a:rPr lang="el-GR" sz="2200" dirty="0"/>
              <a:t> δράση. </a:t>
            </a:r>
          </a:p>
          <a:p>
            <a:r>
              <a:rPr lang="el-GR" sz="2200" dirty="0"/>
              <a:t>Την  κατηγορία των </a:t>
            </a:r>
            <a:r>
              <a:rPr lang="el-GR" sz="2200" b="1" dirty="0" err="1"/>
              <a:t>αλκακαλοειδών</a:t>
            </a:r>
            <a:r>
              <a:rPr lang="el-GR" sz="2200" b="1" dirty="0"/>
              <a:t> της </a:t>
            </a:r>
            <a:r>
              <a:rPr lang="el-GR" sz="2200" b="1" dirty="0" err="1"/>
              <a:t>βίνκα</a:t>
            </a:r>
            <a:r>
              <a:rPr lang="el-GR" sz="2200" dirty="0"/>
              <a:t> και των άλλων φυσικών προϊόντων</a:t>
            </a:r>
          </a:p>
          <a:p>
            <a:pPr>
              <a:buFont typeface="Wingdings" panose="05000000000000000000" pitchFamily="2" charset="2"/>
              <a:buChar char="ü"/>
            </a:pPr>
            <a:r>
              <a:rPr lang="el-GR" sz="2200" dirty="0"/>
              <a:t>Τα περισσότερα από αυτά τα φάρμακα προσδένονται με κάποιο τρόπο στο DNA. </a:t>
            </a:r>
          </a:p>
          <a:p>
            <a:pPr>
              <a:buFont typeface="Wingdings" panose="05000000000000000000" pitchFamily="2" charset="2"/>
              <a:buChar char="ü"/>
            </a:pPr>
            <a:endParaRPr lang="el-GR" sz="2200" dirty="0"/>
          </a:p>
        </p:txBody>
      </p:sp>
    </p:spTree>
    <p:extLst>
      <p:ext uri="{BB962C8B-B14F-4D97-AF65-F5344CB8AC3E}">
        <p14:creationId xmlns:p14="http://schemas.microsoft.com/office/powerpoint/2010/main" val="834115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Εικόνα 1">
            <a:extLst>
              <a:ext uri="{FF2B5EF4-FFF2-40B4-BE49-F238E27FC236}">
                <a16:creationId xmlns:a16="http://schemas.microsoft.com/office/drawing/2014/main" id="{DE5B61EF-7445-48C6-B90A-7D8871DEF603}"/>
              </a:ext>
            </a:extLst>
          </p:cNvPr>
          <p:cNvPicPr>
            <a:picLocks noChangeAspect="1"/>
          </p:cNvPicPr>
          <p:nvPr/>
        </p:nvPicPr>
        <p:blipFill>
          <a:blip r:embed="rId2"/>
          <a:stretch>
            <a:fillRect/>
          </a:stretch>
        </p:blipFill>
        <p:spPr>
          <a:xfrm>
            <a:off x="1597888" y="1051081"/>
            <a:ext cx="7746709" cy="4226584"/>
          </a:xfrm>
          <a:prstGeom prst="rect">
            <a:avLst/>
          </a:prstGeom>
        </p:spPr>
      </p:pic>
    </p:spTree>
    <p:extLst>
      <p:ext uri="{BB962C8B-B14F-4D97-AF65-F5344CB8AC3E}">
        <p14:creationId xmlns:p14="http://schemas.microsoft.com/office/powerpoint/2010/main" val="418406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BC464B29-5C1B-4705-81C4-0BE68C3C8CD7}"/>
              </a:ext>
            </a:extLst>
          </p:cNvPr>
          <p:cNvPicPr>
            <a:picLocks noChangeAspect="1"/>
          </p:cNvPicPr>
          <p:nvPr/>
        </p:nvPicPr>
        <p:blipFill>
          <a:blip r:embed="rId2"/>
          <a:stretch>
            <a:fillRect/>
          </a:stretch>
        </p:blipFill>
        <p:spPr>
          <a:xfrm>
            <a:off x="2381957" y="643467"/>
            <a:ext cx="7428086"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p:cNvPicPr>
            <a:picLocks noChangeAspect="1"/>
          </p:cNvPicPr>
          <p:nvPr/>
        </p:nvPicPr>
        <p:blipFill>
          <a:blip r:embed="rId3"/>
          <a:stretch>
            <a:fillRect/>
          </a:stretch>
        </p:blipFill>
        <p:spPr>
          <a:xfrm>
            <a:off x="9677400" y="1790699"/>
            <a:ext cx="2514600" cy="1638300"/>
          </a:xfrm>
          <a:prstGeom prst="rect">
            <a:avLst/>
          </a:prstGeom>
        </p:spPr>
      </p:pic>
    </p:spTree>
    <p:extLst>
      <p:ext uri="{BB962C8B-B14F-4D97-AF65-F5344CB8AC3E}">
        <p14:creationId xmlns:p14="http://schemas.microsoft.com/office/powerpoint/2010/main" val="2862766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192C51-B764-4A9B-9587-5EF8B628B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0D47837-6208-4795-A2AE-85CD9A856E30}"/>
              </a:ext>
            </a:extLst>
          </p:cNvPr>
          <p:cNvSpPr>
            <a:spLocks noGrp="1"/>
          </p:cNvSpPr>
          <p:nvPr>
            <p:ph type="title"/>
          </p:nvPr>
        </p:nvSpPr>
        <p:spPr>
          <a:xfrm>
            <a:off x="648929" y="557190"/>
            <a:ext cx="5181510" cy="1671569"/>
          </a:xfrm>
        </p:spPr>
        <p:txBody>
          <a:bodyPr>
            <a:normAutofit/>
          </a:bodyPr>
          <a:lstStyle/>
          <a:p>
            <a:r>
              <a:rPr lang="el-GR" sz="4000" dirty="0"/>
              <a:t>Ο καρκίνος ως νόσημα σήμερα</a:t>
            </a:r>
          </a:p>
        </p:txBody>
      </p:sp>
      <p:pic>
        <p:nvPicPr>
          <p:cNvPr id="15" name="Picture 14">
            <a:extLst>
              <a:ext uri="{FF2B5EF4-FFF2-40B4-BE49-F238E27FC236}">
                <a16:creationId xmlns:a16="http://schemas.microsoft.com/office/drawing/2014/main" id="{65AB1F06-9D83-4C04-95E3-797A43B26B74}"/>
              </a:ext>
            </a:extLst>
          </p:cNvPr>
          <p:cNvPicPr>
            <a:picLocks noChangeAspect="1"/>
          </p:cNvPicPr>
          <p:nvPr/>
        </p:nvPicPr>
        <p:blipFill rotWithShape="1">
          <a:blip r:embed="rId2"/>
          <a:srcRect l="34352"/>
          <a:stretch/>
        </p:blipFill>
        <p:spPr>
          <a:xfrm>
            <a:off x="6189155" y="26514"/>
            <a:ext cx="6002844" cy="6857990"/>
          </a:xfrm>
          <a:prstGeom prst="rect">
            <a:avLst/>
          </a:prstGeom>
          <a:effectLst/>
        </p:spPr>
      </p:pic>
      <p:graphicFrame>
        <p:nvGraphicFramePr>
          <p:cNvPr id="14" name="Θέση περιεχομένου 2">
            <a:extLst>
              <a:ext uri="{FF2B5EF4-FFF2-40B4-BE49-F238E27FC236}">
                <a16:creationId xmlns:a16="http://schemas.microsoft.com/office/drawing/2014/main" id="{62BFEEB6-4F0D-4E0E-BFDB-BB8CDE9CA0A6}"/>
              </a:ext>
            </a:extLst>
          </p:cNvPr>
          <p:cNvGraphicFramePr>
            <a:graphicFrameLocks noGrp="1"/>
          </p:cNvGraphicFramePr>
          <p:nvPr>
            <p:ph idx="1"/>
            <p:extLst>
              <p:ext uri="{D42A27DB-BD31-4B8C-83A1-F6EECF244321}">
                <p14:modId xmlns:p14="http://schemas.microsoft.com/office/powerpoint/2010/main" val="1022423147"/>
              </p:ext>
            </p:extLst>
          </p:nvPr>
        </p:nvGraphicFramePr>
        <p:xfrm>
          <a:off x="648930" y="2406650"/>
          <a:ext cx="5181508" cy="372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Εικόνα 2">
            <a:extLst>
              <a:ext uri="{FF2B5EF4-FFF2-40B4-BE49-F238E27FC236}">
                <a16:creationId xmlns:a16="http://schemas.microsoft.com/office/drawing/2014/main" id="{F0AA07A0-497A-4CB1-9F6A-D7C38CF784FD}"/>
              </a:ext>
            </a:extLst>
          </p:cNvPr>
          <p:cNvPicPr>
            <a:picLocks noChangeAspect="1"/>
          </p:cNvPicPr>
          <p:nvPr/>
        </p:nvPicPr>
        <p:blipFill>
          <a:blip r:embed="rId8"/>
          <a:stretch>
            <a:fillRect/>
          </a:stretch>
        </p:blipFill>
        <p:spPr>
          <a:xfrm>
            <a:off x="6430615" y="901146"/>
            <a:ext cx="5532783" cy="5532783"/>
          </a:xfrm>
          <a:prstGeom prst="rect">
            <a:avLst/>
          </a:prstGeom>
        </p:spPr>
      </p:pic>
    </p:spTree>
    <p:extLst>
      <p:ext uri="{BB962C8B-B14F-4D97-AF65-F5344CB8AC3E}">
        <p14:creationId xmlns:p14="http://schemas.microsoft.com/office/powerpoint/2010/main" val="1737125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FFD9422-78CF-4104-A6FA-BFF06D90BC0A}"/>
              </a:ext>
            </a:extLst>
          </p:cNvPr>
          <p:cNvSpPr>
            <a:spLocks noGrp="1"/>
          </p:cNvSpPr>
          <p:nvPr>
            <p:ph type="title"/>
          </p:nvPr>
        </p:nvSpPr>
        <p:spPr>
          <a:xfrm>
            <a:off x="1006900" y="1188637"/>
            <a:ext cx="3141430" cy="4480726"/>
          </a:xfrm>
        </p:spPr>
        <p:txBody>
          <a:bodyPr>
            <a:normAutofit/>
          </a:bodyPr>
          <a:lstStyle/>
          <a:p>
            <a:pPr algn="r"/>
            <a:r>
              <a:rPr lang="el-GR" sz="3600"/>
              <a:t>Αντιβιοτικά κυτταροτοξικά</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0FEF9156-25A2-4F50-8A9A-2A8706815716}"/>
              </a:ext>
            </a:extLst>
          </p:cNvPr>
          <p:cNvSpPr>
            <a:spLocks noGrp="1"/>
          </p:cNvSpPr>
          <p:nvPr>
            <p:ph idx="1"/>
          </p:nvPr>
        </p:nvSpPr>
        <p:spPr>
          <a:xfrm>
            <a:off x="4836051" y="1151186"/>
            <a:ext cx="4795584" cy="4180542"/>
          </a:xfrm>
        </p:spPr>
        <p:txBody>
          <a:bodyPr anchor="ctr">
            <a:normAutofit/>
          </a:bodyPr>
          <a:lstStyle/>
          <a:p>
            <a:r>
              <a:rPr lang="el-GR" sz="2200" dirty="0"/>
              <a:t>Οι </a:t>
            </a:r>
            <a:r>
              <a:rPr lang="el-GR" sz="2200" b="1" dirty="0" err="1"/>
              <a:t>ανθρακυκλίνες</a:t>
            </a:r>
            <a:r>
              <a:rPr lang="el-GR" sz="2200" dirty="0"/>
              <a:t> σχετίζονται με αυξημένη </a:t>
            </a:r>
            <a:r>
              <a:rPr lang="el-GR" sz="2200" dirty="0" err="1"/>
              <a:t>καρδιοτοξικότητα</a:t>
            </a:r>
            <a:r>
              <a:rPr lang="el-GR" sz="2200" dirty="0"/>
              <a:t> που συμπεριλαμβάνουν αρρυθμίες, μειωμένη λειτουργία, εκφύλιση των μυϊκών ινών και εστιακή νέκρωση των μυϊκών κυττάρων. Μελέτες έχουν δείξει ότι η βλάβη προκαλείται από την παραγωγή ελεύθερων ριζών και τη </a:t>
            </a:r>
            <a:r>
              <a:rPr lang="el-GR" sz="2200" dirty="0" err="1"/>
              <a:t>λιπιδική</a:t>
            </a:r>
            <a:r>
              <a:rPr lang="el-GR" sz="2200" dirty="0"/>
              <a:t> </a:t>
            </a:r>
            <a:r>
              <a:rPr lang="el-GR" sz="2200" dirty="0" err="1"/>
              <a:t>υπεροξείδωση</a:t>
            </a:r>
            <a:r>
              <a:rPr lang="el-GR" sz="2200" dirty="0"/>
              <a:t>.</a:t>
            </a:r>
          </a:p>
          <a:p>
            <a:r>
              <a:rPr lang="el-GR" sz="2200" dirty="0"/>
              <a:t>Η </a:t>
            </a:r>
            <a:r>
              <a:rPr lang="el-GR" sz="2200" b="1" dirty="0" err="1"/>
              <a:t>μπλεομυκίνη</a:t>
            </a:r>
            <a:r>
              <a:rPr lang="el-GR" sz="2200" dirty="0"/>
              <a:t> μπορεί να προκαλέσει θανατηφόρα πνευμονική </a:t>
            </a:r>
            <a:r>
              <a:rPr lang="el-GR" sz="2200" dirty="0" err="1"/>
              <a:t>ίνωση</a:t>
            </a:r>
            <a:r>
              <a:rPr lang="el-GR" sz="2200" dirty="0"/>
              <a:t>. Δεν έχει σημαντικές </a:t>
            </a:r>
            <a:r>
              <a:rPr lang="el-GR" sz="2200" dirty="0" err="1"/>
              <a:t>μυοκατασταλτικές</a:t>
            </a:r>
            <a:r>
              <a:rPr lang="el-GR" sz="2200" dirty="0"/>
              <a:t> επιδράσεις.</a:t>
            </a:r>
          </a:p>
        </p:txBody>
      </p:sp>
      <p:pic>
        <p:nvPicPr>
          <p:cNvPr id="4" name="Εικόνα 3"/>
          <p:cNvPicPr>
            <a:picLocks noChangeAspect="1"/>
          </p:cNvPicPr>
          <p:nvPr/>
        </p:nvPicPr>
        <p:blipFill>
          <a:blip r:embed="rId2"/>
          <a:stretch>
            <a:fillRect/>
          </a:stretch>
        </p:blipFill>
        <p:spPr>
          <a:xfrm>
            <a:off x="9234821" y="4763751"/>
            <a:ext cx="2609850" cy="1752600"/>
          </a:xfrm>
          <a:prstGeom prst="rect">
            <a:avLst/>
          </a:prstGeom>
        </p:spPr>
      </p:pic>
      <p:pic>
        <p:nvPicPr>
          <p:cNvPr id="5" name="Εικόνα 4"/>
          <p:cNvPicPr>
            <a:picLocks noChangeAspect="1"/>
          </p:cNvPicPr>
          <p:nvPr/>
        </p:nvPicPr>
        <p:blipFill>
          <a:blip r:embed="rId3"/>
          <a:stretch>
            <a:fillRect/>
          </a:stretch>
        </p:blipFill>
        <p:spPr>
          <a:xfrm>
            <a:off x="1370849" y="4251512"/>
            <a:ext cx="2777481" cy="1719393"/>
          </a:xfrm>
          <a:prstGeom prst="rect">
            <a:avLst/>
          </a:prstGeom>
        </p:spPr>
      </p:pic>
    </p:spTree>
    <p:extLst>
      <p:ext uri="{BB962C8B-B14F-4D97-AF65-F5344CB8AC3E}">
        <p14:creationId xmlns:p14="http://schemas.microsoft.com/office/powerpoint/2010/main" val="1693180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FDB2054-1A82-45C8-A69D-EA4D07A9F9FF}"/>
              </a:ext>
            </a:extLst>
          </p:cNvPr>
          <p:cNvSpPr>
            <a:spLocks noGrp="1"/>
          </p:cNvSpPr>
          <p:nvPr>
            <p:ph type="title"/>
          </p:nvPr>
        </p:nvSpPr>
        <p:spPr>
          <a:xfrm>
            <a:off x="1006900" y="1188637"/>
            <a:ext cx="3141430" cy="4480726"/>
          </a:xfrm>
        </p:spPr>
        <p:txBody>
          <a:bodyPr>
            <a:normAutofit/>
          </a:bodyPr>
          <a:lstStyle/>
          <a:p>
            <a:pPr algn="r"/>
            <a:r>
              <a:rPr lang="el-GR" sz="3600"/>
              <a:t>Άλλα κυτταροτοξικά</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1E46EE50-A8E7-414E-AF5F-A01248296094}"/>
              </a:ext>
            </a:extLst>
          </p:cNvPr>
          <p:cNvSpPr>
            <a:spLocks noGrp="1"/>
          </p:cNvSpPr>
          <p:nvPr>
            <p:ph idx="1"/>
          </p:nvPr>
        </p:nvSpPr>
        <p:spPr>
          <a:xfrm>
            <a:off x="5138928" y="1338729"/>
            <a:ext cx="4795584" cy="4180542"/>
          </a:xfrm>
        </p:spPr>
        <p:txBody>
          <a:bodyPr anchor="ctr">
            <a:normAutofit lnSpcReduction="10000"/>
          </a:bodyPr>
          <a:lstStyle/>
          <a:p>
            <a:r>
              <a:rPr lang="el-GR" sz="2200" dirty="0"/>
              <a:t>Τα </a:t>
            </a:r>
            <a:r>
              <a:rPr lang="el-GR" sz="2200" b="1" dirty="0"/>
              <a:t>αλκαλοειδή της </a:t>
            </a:r>
            <a:r>
              <a:rPr lang="el-GR" sz="2200" b="1" dirty="0" err="1"/>
              <a:t>vinca</a:t>
            </a:r>
            <a:r>
              <a:rPr lang="el-GR" sz="2200" b="1" dirty="0"/>
              <a:t> </a:t>
            </a:r>
            <a:r>
              <a:rPr lang="el-GR" sz="2200" dirty="0"/>
              <a:t>(</a:t>
            </a:r>
            <a:r>
              <a:rPr lang="el-GR" sz="2200" dirty="0" err="1"/>
              <a:t>vincristine</a:t>
            </a:r>
            <a:r>
              <a:rPr lang="el-GR" sz="2200" dirty="0"/>
              <a:t>, </a:t>
            </a:r>
            <a:r>
              <a:rPr lang="el-GR" sz="2200" dirty="0" err="1"/>
              <a:t>vinblastine</a:t>
            </a:r>
            <a:r>
              <a:rPr lang="el-GR" sz="2200" dirty="0"/>
              <a:t> και </a:t>
            </a:r>
            <a:r>
              <a:rPr lang="el-GR" sz="2200" dirty="0" err="1"/>
              <a:t>vinorelbine</a:t>
            </a:r>
            <a:r>
              <a:rPr lang="el-GR" sz="2200" dirty="0"/>
              <a:t>) προσδένονται στην </a:t>
            </a:r>
            <a:r>
              <a:rPr lang="el-GR" sz="2200" dirty="0" err="1"/>
              <a:t>τουμπουλίνη</a:t>
            </a:r>
            <a:r>
              <a:rPr lang="el-GR" sz="2200" dirty="0"/>
              <a:t> και διαταράσσουν τη διάταξη της ατράκτου κατά την κυτταρική διαίρεση.</a:t>
            </a:r>
          </a:p>
          <a:p>
            <a:pPr>
              <a:buFont typeface="Wingdings" panose="05000000000000000000" pitchFamily="2" charset="2"/>
              <a:buChar char="ü"/>
            </a:pPr>
            <a:r>
              <a:rPr lang="el-GR" sz="2200" dirty="0"/>
              <a:t>Για τη </a:t>
            </a:r>
            <a:r>
              <a:rPr lang="el-GR" sz="2200" dirty="0" err="1"/>
              <a:t>βινκριστίνη</a:t>
            </a:r>
            <a:r>
              <a:rPr lang="el-GR" sz="2200" dirty="0"/>
              <a:t> (</a:t>
            </a:r>
            <a:r>
              <a:rPr lang="el-GR" sz="2200" dirty="0" err="1"/>
              <a:t>vincristine</a:t>
            </a:r>
            <a:r>
              <a:rPr lang="el-GR" sz="2200" dirty="0"/>
              <a:t>), η νευρολογική τοξικότητα είναι </a:t>
            </a:r>
            <a:r>
              <a:rPr lang="el-GR" sz="2200" dirty="0" err="1"/>
              <a:t>δοσο</a:t>
            </a:r>
            <a:r>
              <a:rPr lang="el-GR" sz="2200" dirty="0"/>
              <a:t>-εξαρτώμενη. </a:t>
            </a:r>
          </a:p>
          <a:p>
            <a:pPr>
              <a:buFont typeface="Wingdings" panose="05000000000000000000" pitchFamily="2" charset="2"/>
              <a:buChar char="ü"/>
            </a:pPr>
            <a:r>
              <a:rPr lang="el-GR" sz="2200" dirty="0"/>
              <a:t>Για τη </a:t>
            </a:r>
            <a:r>
              <a:rPr lang="el-GR" sz="2200" dirty="0" err="1" smtClean="0"/>
              <a:t>βινβλαστίνη</a:t>
            </a:r>
            <a:r>
              <a:rPr lang="el-GR" sz="2200" dirty="0" smtClean="0"/>
              <a:t> </a:t>
            </a:r>
            <a:r>
              <a:rPr lang="el-GR" sz="2200" dirty="0"/>
              <a:t>(</a:t>
            </a:r>
            <a:r>
              <a:rPr lang="el-GR" sz="2200" dirty="0" err="1"/>
              <a:t>vinblastine</a:t>
            </a:r>
            <a:r>
              <a:rPr lang="el-GR" sz="2200" dirty="0"/>
              <a:t>) και τη </a:t>
            </a:r>
            <a:r>
              <a:rPr lang="el-GR" sz="2200" dirty="0" err="1"/>
              <a:t>βινορελμπίνη</a:t>
            </a:r>
            <a:r>
              <a:rPr lang="el-GR" sz="2200" dirty="0"/>
              <a:t> (</a:t>
            </a:r>
            <a:r>
              <a:rPr lang="el-GR" sz="2200" dirty="0" err="1"/>
              <a:t>vinorelbine</a:t>
            </a:r>
            <a:r>
              <a:rPr lang="el-GR" sz="2200" dirty="0"/>
              <a:t>), η τοξικότητα του μυελού των οστών είναι </a:t>
            </a:r>
            <a:r>
              <a:rPr lang="el-GR" sz="2200" dirty="0" err="1"/>
              <a:t>δοσο</a:t>
            </a:r>
            <a:r>
              <a:rPr lang="el-GR" sz="2200" dirty="0"/>
              <a:t>-εξαρτώμενη.</a:t>
            </a:r>
          </a:p>
        </p:txBody>
      </p:sp>
      <p:pic>
        <p:nvPicPr>
          <p:cNvPr id="4" name="Εικόνα 3"/>
          <p:cNvPicPr>
            <a:picLocks noChangeAspect="1"/>
          </p:cNvPicPr>
          <p:nvPr/>
        </p:nvPicPr>
        <p:blipFill>
          <a:blip r:embed="rId2"/>
          <a:stretch>
            <a:fillRect/>
          </a:stretch>
        </p:blipFill>
        <p:spPr>
          <a:xfrm>
            <a:off x="780197" y="4537299"/>
            <a:ext cx="3829050" cy="1190625"/>
          </a:xfrm>
          <a:prstGeom prst="rect">
            <a:avLst/>
          </a:prstGeom>
        </p:spPr>
      </p:pic>
      <p:pic>
        <p:nvPicPr>
          <p:cNvPr id="5" name="Εικόνα 4"/>
          <p:cNvPicPr>
            <a:picLocks noChangeAspect="1"/>
          </p:cNvPicPr>
          <p:nvPr/>
        </p:nvPicPr>
        <p:blipFill>
          <a:blip r:embed="rId3"/>
          <a:stretch>
            <a:fillRect/>
          </a:stretch>
        </p:blipFill>
        <p:spPr>
          <a:xfrm>
            <a:off x="1280160" y="874132"/>
            <a:ext cx="2788705" cy="1947445"/>
          </a:xfrm>
          <a:prstGeom prst="rect">
            <a:avLst/>
          </a:prstGeom>
        </p:spPr>
      </p:pic>
    </p:spTree>
    <p:extLst>
      <p:ext uri="{BB962C8B-B14F-4D97-AF65-F5344CB8AC3E}">
        <p14:creationId xmlns:p14="http://schemas.microsoft.com/office/powerpoint/2010/main" val="1675737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2F6364A-B358-4BEE-B158-0734D2C938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25A84A"/>
            </a:solidFill>
          </a:ln>
        </p:spPr>
        <p:style>
          <a:lnRef idx="1">
            <a:schemeClr val="accent1"/>
          </a:lnRef>
          <a:fillRef idx="0">
            <a:schemeClr val="accent1"/>
          </a:fillRef>
          <a:effectRef idx="0">
            <a:schemeClr val="accent1"/>
          </a:effectRef>
          <a:fontRef idx="minor">
            <a:schemeClr val="tx1"/>
          </a:fontRef>
        </p:style>
      </p:cxnSp>
      <p:pic>
        <p:nvPicPr>
          <p:cNvPr id="2" name="Εικόνα 1">
            <a:extLst>
              <a:ext uri="{FF2B5EF4-FFF2-40B4-BE49-F238E27FC236}">
                <a16:creationId xmlns:a16="http://schemas.microsoft.com/office/drawing/2014/main" id="{8AFDE20A-F849-4C60-B6E4-ABB7496A4FE9}"/>
              </a:ext>
            </a:extLst>
          </p:cNvPr>
          <p:cNvPicPr>
            <a:picLocks noChangeAspect="1"/>
          </p:cNvPicPr>
          <p:nvPr/>
        </p:nvPicPr>
        <p:blipFill>
          <a:blip r:embed="rId2"/>
          <a:stretch>
            <a:fillRect/>
          </a:stretch>
        </p:blipFill>
        <p:spPr>
          <a:xfrm>
            <a:off x="4061860" y="556700"/>
            <a:ext cx="7009396" cy="4223161"/>
          </a:xfrm>
          <a:prstGeom prst="rect">
            <a:avLst/>
          </a:prstGeom>
        </p:spPr>
      </p:pic>
      <p:sp>
        <p:nvSpPr>
          <p:cNvPr id="3" name="TextBox 2">
            <a:extLst>
              <a:ext uri="{FF2B5EF4-FFF2-40B4-BE49-F238E27FC236}">
                <a16:creationId xmlns:a16="http://schemas.microsoft.com/office/drawing/2014/main" id="{7F412EF0-6B71-40A7-B73A-A28649956594}"/>
              </a:ext>
            </a:extLst>
          </p:cNvPr>
          <p:cNvSpPr txBox="1"/>
          <p:nvPr/>
        </p:nvSpPr>
        <p:spPr>
          <a:xfrm>
            <a:off x="318986" y="1899139"/>
            <a:ext cx="3581045" cy="2308324"/>
          </a:xfrm>
          <a:prstGeom prst="rect">
            <a:avLst/>
          </a:prstGeom>
          <a:noFill/>
        </p:spPr>
        <p:txBody>
          <a:bodyPr wrap="none" rtlCol="0">
            <a:spAutoFit/>
          </a:bodyPr>
          <a:lstStyle/>
          <a:p>
            <a:r>
              <a:rPr lang="el-GR" dirty="0"/>
              <a:t>Η </a:t>
            </a:r>
            <a:r>
              <a:rPr lang="el-GR" b="1" dirty="0" err="1"/>
              <a:t>βινκριστίνη</a:t>
            </a:r>
            <a:r>
              <a:rPr lang="el-GR" dirty="0"/>
              <a:t> και η </a:t>
            </a:r>
            <a:r>
              <a:rPr lang="el-GR" b="1" dirty="0" err="1"/>
              <a:t>βινβλαστίνη</a:t>
            </a:r>
            <a:r>
              <a:rPr lang="el-GR" dirty="0"/>
              <a:t> </a:t>
            </a:r>
          </a:p>
          <a:p>
            <a:r>
              <a:rPr lang="el-GR" dirty="0"/>
              <a:t>προέρχονται από το φυτό </a:t>
            </a:r>
            <a:r>
              <a:rPr lang="el-GR" dirty="0" err="1"/>
              <a:t>βίνκα</a:t>
            </a:r>
            <a:endParaRPr lang="el-GR" dirty="0"/>
          </a:p>
          <a:p>
            <a:r>
              <a:rPr lang="el-GR" dirty="0"/>
              <a:t>της </a:t>
            </a:r>
            <a:r>
              <a:rPr lang="en-US" dirty="0"/>
              <a:t>M</a:t>
            </a:r>
            <a:r>
              <a:rPr lang="el-GR" dirty="0" err="1"/>
              <a:t>αδαγασκάρης</a:t>
            </a:r>
            <a:r>
              <a:rPr lang="el-GR" dirty="0"/>
              <a:t> </a:t>
            </a:r>
            <a:r>
              <a:rPr lang="en-US" dirty="0"/>
              <a:t>(</a:t>
            </a:r>
            <a:r>
              <a:rPr lang="en-US" dirty="0" err="1"/>
              <a:t>Catharanthus</a:t>
            </a:r>
            <a:endParaRPr lang="en-US" dirty="0"/>
          </a:p>
          <a:p>
            <a:r>
              <a:rPr lang="en-US" dirty="0"/>
              <a:t>roseus) </a:t>
            </a:r>
          </a:p>
          <a:p>
            <a:r>
              <a:rPr lang="en-US" dirty="0"/>
              <a:t>H </a:t>
            </a:r>
            <a:r>
              <a:rPr lang="el-GR" dirty="0" err="1"/>
              <a:t>βινκριστίνη</a:t>
            </a:r>
            <a:r>
              <a:rPr lang="el-GR" dirty="0"/>
              <a:t> χρησιμοποιείται σε </a:t>
            </a:r>
          </a:p>
          <a:p>
            <a:r>
              <a:rPr lang="el-GR" dirty="0"/>
              <a:t>λευχαιμίες και </a:t>
            </a:r>
            <a:r>
              <a:rPr lang="el-GR" dirty="0" err="1"/>
              <a:t>νευροβλαστώματα</a:t>
            </a:r>
            <a:endParaRPr lang="el-GR" dirty="0"/>
          </a:p>
          <a:p>
            <a:r>
              <a:rPr lang="el-GR" dirty="0"/>
              <a:t>Η </a:t>
            </a:r>
            <a:r>
              <a:rPr lang="el-GR" dirty="0" err="1"/>
              <a:t>βινβλαστίνη</a:t>
            </a:r>
            <a:r>
              <a:rPr lang="el-GR" dirty="0"/>
              <a:t> σε μελανώματα και</a:t>
            </a:r>
          </a:p>
          <a:p>
            <a:r>
              <a:rPr lang="el-GR" dirty="0"/>
              <a:t> καρκίνους της ουροδόχου </a:t>
            </a:r>
            <a:r>
              <a:rPr lang="el-GR" dirty="0" err="1"/>
              <a:t>κύστεως</a:t>
            </a:r>
            <a:r>
              <a:rPr lang="el-GR" dirty="0"/>
              <a:t> </a:t>
            </a:r>
          </a:p>
        </p:txBody>
      </p:sp>
      <p:pic>
        <p:nvPicPr>
          <p:cNvPr id="4" name="Εικόνα 3"/>
          <p:cNvPicPr>
            <a:picLocks noChangeAspect="1"/>
          </p:cNvPicPr>
          <p:nvPr/>
        </p:nvPicPr>
        <p:blipFill>
          <a:blip r:embed="rId3"/>
          <a:stretch>
            <a:fillRect/>
          </a:stretch>
        </p:blipFill>
        <p:spPr>
          <a:xfrm>
            <a:off x="737957" y="4748673"/>
            <a:ext cx="2581275" cy="1771650"/>
          </a:xfrm>
          <a:prstGeom prst="rect">
            <a:avLst/>
          </a:prstGeom>
        </p:spPr>
      </p:pic>
      <p:pic>
        <p:nvPicPr>
          <p:cNvPr id="5" name="Εικόνα 4"/>
          <p:cNvPicPr>
            <a:picLocks noChangeAspect="1"/>
          </p:cNvPicPr>
          <p:nvPr/>
        </p:nvPicPr>
        <p:blipFill>
          <a:blip r:embed="rId4"/>
          <a:stretch>
            <a:fillRect/>
          </a:stretch>
        </p:blipFill>
        <p:spPr>
          <a:xfrm>
            <a:off x="3738202" y="4932005"/>
            <a:ext cx="2571750" cy="1771650"/>
          </a:xfrm>
          <a:prstGeom prst="rect">
            <a:avLst/>
          </a:prstGeom>
        </p:spPr>
      </p:pic>
    </p:spTree>
    <p:extLst>
      <p:ext uri="{BB962C8B-B14F-4D97-AF65-F5344CB8AC3E}">
        <p14:creationId xmlns:p14="http://schemas.microsoft.com/office/powerpoint/2010/main" val="2344632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DE417C3-AD0B-49F7-84FE-0EF4E98904B2}"/>
              </a:ext>
            </a:extLst>
          </p:cNvPr>
          <p:cNvSpPr>
            <a:spLocks noGrp="1"/>
          </p:cNvSpPr>
          <p:nvPr>
            <p:ph type="title"/>
          </p:nvPr>
        </p:nvSpPr>
        <p:spPr>
          <a:xfrm>
            <a:off x="1006900" y="1188637"/>
            <a:ext cx="3141430" cy="4480726"/>
          </a:xfrm>
        </p:spPr>
        <p:txBody>
          <a:bodyPr>
            <a:normAutofit/>
          </a:bodyPr>
          <a:lstStyle/>
          <a:p>
            <a:pPr algn="r"/>
            <a:r>
              <a:rPr lang="el-GR" sz="3600" dirty="0"/>
              <a:t>Άλλα </a:t>
            </a:r>
            <a:r>
              <a:rPr lang="el-GR" sz="3600" dirty="0" err="1"/>
              <a:t>κυτταροτοξικά</a:t>
            </a:r>
            <a:endParaRPr lang="el-GR" sz="3600" dirty="0"/>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380E9FE0-0063-4AB0-B2E2-C8E0E738C739}"/>
              </a:ext>
            </a:extLst>
          </p:cNvPr>
          <p:cNvSpPr>
            <a:spLocks noGrp="1"/>
          </p:cNvSpPr>
          <p:nvPr>
            <p:ph idx="1"/>
          </p:nvPr>
        </p:nvSpPr>
        <p:spPr>
          <a:xfrm>
            <a:off x="4654295" y="623274"/>
            <a:ext cx="6040199" cy="5764273"/>
          </a:xfrm>
        </p:spPr>
        <p:txBody>
          <a:bodyPr anchor="ctr">
            <a:normAutofit lnSpcReduction="10000"/>
          </a:bodyPr>
          <a:lstStyle/>
          <a:p>
            <a:r>
              <a:rPr lang="el-GR" sz="1800" dirty="0"/>
              <a:t>Η </a:t>
            </a:r>
            <a:r>
              <a:rPr lang="el-GR" sz="1800" b="1" dirty="0" err="1"/>
              <a:t>πακλιταξέλη</a:t>
            </a:r>
            <a:r>
              <a:rPr lang="el-GR" sz="1800" dirty="0"/>
              <a:t> (</a:t>
            </a:r>
            <a:r>
              <a:rPr lang="el-GR" sz="1800" dirty="0" err="1"/>
              <a:t>paclitaxel</a:t>
            </a:r>
            <a:r>
              <a:rPr lang="el-GR" sz="1800" dirty="0"/>
              <a:t>) δρα εμποδίζοντας τον </a:t>
            </a:r>
            <a:r>
              <a:rPr lang="el-GR" sz="1800" dirty="0" err="1"/>
              <a:t>αποπολυμερισμό</a:t>
            </a:r>
            <a:r>
              <a:rPr lang="el-GR" sz="1800" dirty="0"/>
              <a:t> των </a:t>
            </a:r>
            <a:r>
              <a:rPr lang="el-GR" sz="1800" dirty="0" err="1"/>
              <a:t>μικροσωληναρίων</a:t>
            </a:r>
            <a:r>
              <a:rPr lang="el-GR" sz="1800" dirty="0"/>
              <a:t>. Η </a:t>
            </a:r>
            <a:r>
              <a:rPr lang="el-GR" sz="1800" dirty="0" err="1"/>
              <a:t>πακλιταξέλη</a:t>
            </a:r>
            <a:r>
              <a:rPr lang="el-GR" sz="1800" dirty="0"/>
              <a:t> απομονώνεται από σπάνιο πουρνάρι του Ειρηνικού. </a:t>
            </a:r>
          </a:p>
          <a:p>
            <a:r>
              <a:rPr lang="el-GR" sz="1800" dirty="0"/>
              <a:t>Η </a:t>
            </a:r>
            <a:r>
              <a:rPr lang="el-GR" sz="1800" b="1" dirty="0" err="1"/>
              <a:t>δοσεταξέλη</a:t>
            </a:r>
            <a:r>
              <a:rPr lang="el-GR" sz="1800" dirty="0"/>
              <a:t> (</a:t>
            </a:r>
            <a:r>
              <a:rPr lang="el-GR" sz="1800" dirty="0" err="1"/>
              <a:t>docetaxel</a:t>
            </a:r>
            <a:r>
              <a:rPr lang="el-GR" sz="1800" dirty="0"/>
              <a:t>) συντίθεται από μια πρόδρομη ένωση από Ευρωπαϊκό </a:t>
            </a:r>
            <a:r>
              <a:rPr lang="el-GR" sz="1800" dirty="0" err="1"/>
              <a:t>πουρναρόδεντρο</a:t>
            </a:r>
            <a:r>
              <a:rPr lang="el-GR" sz="1800" dirty="0"/>
              <a:t>.</a:t>
            </a:r>
          </a:p>
          <a:p>
            <a:r>
              <a:rPr lang="el-GR" sz="1800" dirty="0"/>
              <a:t>Η </a:t>
            </a:r>
            <a:r>
              <a:rPr lang="el-GR" sz="1800" b="1" dirty="0" err="1"/>
              <a:t>ετοποσίδη</a:t>
            </a:r>
            <a:r>
              <a:rPr lang="el-GR" sz="1800" dirty="0"/>
              <a:t> (</a:t>
            </a:r>
            <a:r>
              <a:rPr lang="el-GR" sz="1800" dirty="0" err="1"/>
              <a:t>etoposide</a:t>
            </a:r>
            <a:r>
              <a:rPr lang="el-GR" sz="1800" dirty="0"/>
              <a:t>), η </a:t>
            </a:r>
            <a:r>
              <a:rPr lang="el-GR" sz="1800" b="1" dirty="0" err="1"/>
              <a:t>τενιποσίδη</a:t>
            </a:r>
            <a:r>
              <a:rPr lang="el-GR" sz="1800" dirty="0"/>
              <a:t> (</a:t>
            </a:r>
            <a:r>
              <a:rPr lang="el-GR" sz="1800" dirty="0" err="1"/>
              <a:t>teniposide</a:t>
            </a:r>
            <a:r>
              <a:rPr lang="el-GR" sz="1800" dirty="0"/>
              <a:t>), η </a:t>
            </a:r>
            <a:r>
              <a:rPr lang="el-GR" sz="1800" dirty="0" err="1"/>
              <a:t>ιρινοτεκάνη</a:t>
            </a:r>
            <a:r>
              <a:rPr lang="el-GR" sz="1800" dirty="0"/>
              <a:t> (</a:t>
            </a:r>
            <a:r>
              <a:rPr lang="el-GR" sz="1800" dirty="0" err="1"/>
              <a:t>irinotecan</a:t>
            </a:r>
            <a:r>
              <a:rPr lang="el-GR" sz="1800" dirty="0"/>
              <a:t>) και η </a:t>
            </a:r>
            <a:r>
              <a:rPr lang="el-GR" sz="1800" dirty="0" err="1"/>
              <a:t>τοποτεκάνη</a:t>
            </a:r>
            <a:r>
              <a:rPr lang="el-GR" sz="1800" dirty="0"/>
              <a:t> (</a:t>
            </a:r>
            <a:r>
              <a:rPr lang="el-GR" sz="1800" dirty="0" err="1"/>
              <a:t>topotecan</a:t>
            </a:r>
            <a:r>
              <a:rPr lang="el-GR" sz="1800" dirty="0"/>
              <a:t>) είναι </a:t>
            </a:r>
            <a:r>
              <a:rPr lang="el-GR" sz="1800" dirty="0" err="1"/>
              <a:t>ημισυνθετικά</a:t>
            </a:r>
            <a:r>
              <a:rPr lang="el-GR" sz="1800" dirty="0"/>
              <a:t> προϊόντα που αναστέλλουν την </a:t>
            </a:r>
            <a:r>
              <a:rPr lang="el-GR" sz="1800" dirty="0" err="1"/>
              <a:t>τοποϊσομεράση</a:t>
            </a:r>
            <a:r>
              <a:rPr lang="el-GR" sz="1800" dirty="0"/>
              <a:t>.</a:t>
            </a:r>
          </a:p>
          <a:p>
            <a:pPr>
              <a:buFont typeface="Wingdings" panose="05000000000000000000" pitchFamily="2" charset="2"/>
              <a:buChar char="ü"/>
            </a:pPr>
            <a:r>
              <a:rPr lang="el-GR" sz="1800" dirty="0"/>
              <a:t>Η </a:t>
            </a:r>
            <a:r>
              <a:rPr lang="el-GR" sz="1800" dirty="0" err="1"/>
              <a:t>ετοποσίδη</a:t>
            </a:r>
            <a:r>
              <a:rPr lang="el-GR" sz="1800" dirty="0"/>
              <a:t> και η </a:t>
            </a:r>
            <a:r>
              <a:rPr lang="el-GR" sz="1800" dirty="0" err="1"/>
              <a:t>τενιποσίδη</a:t>
            </a:r>
            <a:r>
              <a:rPr lang="el-GR" sz="1800" dirty="0"/>
              <a:t> αναστέλλουν την </a:t>
            </a:r>
            <a:r>
              <a:rPr lang="el-GR" sz="1800" dirty="0" err="1"/>
              <a:t>τοποϊσομεράση</a:t>
            </a:r>
            <a:r>
              <a:rPr lang="el-GR" sz="1800" dirty="0"/>
              <a:t> ΙΙ. </a:t>
            </a:r>
          </a:p>
          <a:p>
            <a:pPr marL="0" indent="0">
              <a:buNone/>
            </a:pPr>
            <a:r>
              <a:rPr lang="el-GR" sz="1800" dirty="0"/>
              <a:t>    Η </a:t>
            </a:r>
            <a:r>
              <a:rPr lang="el-GR" sz="1800" dirty="0" err="1"/>
              <a:t>ετοποσίδη</a:t>
            </a:r>
            <a:r>
              <a:rPr lang="el-GR" sz="1800" dirty="0"/>
              <a:t> χρησιμοποιείται στη θεραπεία του </a:t>
            </a:r>
            <a:r>
              <a:rPr lang="el-GR" sz="1800" dirty="0" err="1"/>
              <a:t>μικροκυτταρικού</a:t>
            </a:r>
            <a:r>
              <a:rPr lang="el-GR" sz="1800" dirty="0"/>
              <a:t> καρκινώματος του πνεύμονα. Σε συνδυασμό με τη </a:t>
            </a:r>
            <a:r>
              <a:rPr lang="el-GR" sz="1800" dirty="0" err="1"/>
              <a:t>μπλεομυκίνη</a:t>
            </a:r>
            <a:r>
              <a:rPr lang="el-GR" sz="1800" dirty="0"/>
              <a:t> και τη </a:t>
            </a:r>
            <a:r>
              <a:rPr lang="el-GR" sz="1800" dirty="0" err="1"/>
              <a:t>σισπλατίνη</a:t>
            </a:r>
            <a:r>
              <a:rPr lang="el-GR" sz="1800" dirty="0"/>
              <a:t> κατά του ανθεκτικού στη θεραπεία καρκίνου των </a:t>
            </a:r>
            <a:r>
              <a:rPr lang="el-GR" sz="1800" dirty="0" err="1"/>
              <a:t>όρχεων</a:t>
            </a:r>
            <a:r>
              <a:rPr lang="el-GR" sz="1800" dirty="0"/>
              <a:t>.</a:t>
            </a:r>
          </a:p>
          <a:p>
            <a:pPr marL="0" indent="0">
              <a:buNone/>
            </a:pPr>
            <a:r>
              <a:rPr lang="el-GR" sz="1800" dirty="0"/>
              <a:t>    Η </a:t>
            </a:r>
            <a:r>
              <a:rPr lang="el-GR" sz="1800" dirty="0" err="1"/>
              <a:t>τενιποσίδη</a:t>
            </a:r>
            <a:r>
              <a:rPr lang="el-GR" sz="1800" dirty="0"/>
              <a:t> χρησιμοποιείται ως φάρμακο δεύτερης γραμμής στη θεραπεία της οξείας λεμφοκυτταρικής λευχαιμίας. </a:t>
            </a:r>
          </a:p>
          <a:p>
            <a:pPr marL="0" indent="0">
              <a:buNone/>
            </a:pPr>
            <a:r>
              <a:rPr lang="el-GR" sz="1800" dirty="0"/>
              <a:t>    Η </a:t>
            </a:r>
            <a:r>
              <a:rPr lang="el-GR" sz="1800" dirty="0" err="1"/>
              <a:t>ετοποσίδη</a:t>
            </a:r>
            <a:r>
              <a:rPr lang="el-GR" sz="1800" dirty="0"/>
              <a:t> χρησιμοποιείται είτε ενδοφλέβια, είτε από το στόμα, ενώ η </a:t>
            </a:r>
            <a:r>
              <a:rPr lang="el-GR" sz="1800" dirty="0" err="1"/>
              <a:t>τενιποσίδη</a:t>
            </a:r>
            <a:r>
              <a:rPr lang="el-GR" sz="1800" dirty="0"/>
              <a:t> χορηγείται μόνο ενδοφλέβια.</a:t>
            </a:r>
          </a:p>
          <a:p>
            <a:endParaRPr lang="el-GR" sz="1300" dirty="0"/>
          </a:p>
        </p:txBody>
      </p:sp>
    </p:spTree>
    <p:extLst>
      <p:ext uri="{BB962C8B-B14F-4D97-AF65-F5344CB8AC3E}">
        <p14:creationId xmlns:p14="http://schemas.microsoft.com/office/powerpoint/2010/main" val="1204058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2877F5A-73BD-436E-BEB0-052A667F469D}"/>
              </a:ext>
            </a:extLst>
          </p:cNvPr>
          <p:cNvPicPr>
            <a:picLocks noChangeAspect="1"/>
          </p:cNvPicPr>
          <p:nvPr/>
        </p:nvPicPr>
        <p:blipFill>
          <a:blip r:embed="rId2"/>
          <a:stretch>
            <a:fillRect/>
          </a:stretch>
        </p:blipFill>
        <p:spPr>
          <a:xfrm>
            <a:off x="6998" y="1219200"/>
            <a:ext cx="7387250" cy="4155327"/>
          </a:xfrm>
          <a:prstGeom prst="rect">
            <a:avLst/>
          </a:prstGeom>
        </p:spPr>
      </p:pic>
      <p:pic>
        <p:nvPicPr>
          <p:cNvPr id="2" name="Εικόνα 1">
            <a:extLst>
              <a:ext uri="{FF2B5EF4-FFF2-40B4-BE49-F238E27FC236}">
                <a16:creationId xmlns:a16="http://schemas.microsoft.com/office/drawing/2014/main" id="{4E128669-45AC-4721-866A-2703C6AB5393}"/>
              </a:ext>
            </a:extLst>
          </p:cNvPr>
          <p:cNvPicPr>
            <a:picLocks noChangeAspect="1"/>
          </p:cNvPicPr>
          <p:nvPr/>
        </p:nvPicPr>
        <p:blipFill>
          <a:blip r:embed="rId3"/>
          <a:stretch>
            <a:fillRect/>
          </a:stretch>
        </p:blipFill>
        <p:spPr>
          <a:xfrm>
            <a:off x="7489787" y="1219200"/>
            <a:ext cx="4456116" cy="4155327"/>
          </a:xfrm>
          <a:prstGeom prst="rect">
            <a:avLst/>
          </a:prstGeom>
        </p:spPr>
      </p:pic>
    </p:spTree>
    <p:extLst>
      <p:ext uri="{BB962C8B-B14F-4D97-AF65-F5344CB8AC3E}">
        <p14:creationId xmlns:p14="http://schemas.microsoft.com/office/powerpoint/2010/main" val="3522454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61DDFE-071F-4200-B0AA-394476C2D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F9FEDB-2E49-454E-AA3C-92C27707ECAB}"/>
              </a:ext>
            </a:extLst>
          </p:cNvPr>
          <p:cNvSpPr txBox="1"/>
          <p:nvPr/>
        </p:nvSpPr>
        <p:spPr>
          <a:xfrm>
            <a:off x="6003235" y="410817"/>
            <a:ext cx="5362344" cy="1817517"/>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dirty="0"/>
              <a:t>Η </a:t>
            </a:r>
            <a:r>
              <a:rPr lang="en-US" b="1" dirty="0"/>
              <a:t>πα</a:t>
            </a:r>
            <a:r>
              <a:rPr lang="en-US" b="1" dirty="0" err="1"/>
              <a:t>κλιτ</a:t>
            </a:r>
            <a:r>
              <a:rPr lang="en-US" b="1" dirty="0"/>
              <a:t>αξέλη </a:t>
            </a:r>
            <a:r>
              <a:rPr lang="en-US" dirty="0"/>
              <a:t>απομονώθηκε από το κωνοφόρο δέντρο Taxus brevifolia (Taxaceae)</a:t>
            </a:r>
          </a:p>
          <a:p>
            <a:pPr indent="-228600">
              <a:lnSpc>
                <a:spcPct val="90000"/>
              </a:lnSpc>
              <a:spcAft>
                <a:spcPts val="600"/>
              </a:spcAft>
              <a:buFont typeface="Arial" panose="020B0604020202020204" pitchFamily="34" charset="0"/>
              <a:buChar char="•"/>
            </a:pPr>
            <a:r>
              <a:rPr lang="en-US" dirty="0" err="1"/>
              <a:t>Χρησιμο</a:t>
            </a:r>
            <a:r>
              <a:rPr lang="en-US" dirty="0"/>
              <a:t>ποιείται για τη θεραπεία πολλών μορφών καρκίνου (χημειοθεραπεία), όπως καρκίνο των ωοθηκών, καρκίνο του μαστού, καρκίνο του τραχήλου της μήτρας, σάρκωμα Καπόσι, καρκίνο του πνεύμονα και καρκίνο του παγκρέατος</a:t>
            </a:r>
          </a:p>
        </p:txBody>
      </p:sp>
      <p:pic>
        <p:nvPicPr>
          <p:cNvPr id="2" name="Εικόνα 1">
            <a:extLst>
              <a:ext uri="{FF2B5EF4-FFF2-40B4-BE49-F238E27FC236}">
                <a16:creationId xmlns:a16="http://schemas.microsoft.com/office/drawing/2014/main" id="{DAAA5838-8B88-474B-BA90-FDD371A4A9A7}"/>
              </a:ext>
            </a:extLst>
          </p:cNvPr>
          <p:cNvPicPr>
            <a:picLocks noChangeAspect="1"/>
          </p:cNvPicPr>
          <p:nvPr/>
        </p:nvPicPr>
        <p:blipFill>
          <a:blip r:embed="rId2"/>
          <a:stretch>
            <a:fillRect/>
          </a:stretch>
        </p:blipFill>
        <p:spPr>
          <a:xfrm>
            <a:off x="1566217" y="2421924"/>
            <a:ext cx="3711146" cy="3711146"/>
          </a:xfrm>
          <a:prstGeom prst="rect">
            <a:avLst/>
          </a:prstGeom>
        </p:spPr>
      </p:pic>
      <p:pic>
        <p:nvPicPr>
          <p:cNvPr id="4" name="Εικόνα 3">
            <a:extLst>
              <a:ext uri="{FF2B5EF4-FFF2-40B4-BE49-F238E27FC236}">
                <a16:creationId xmlns:a16="http://schemas.microsoft.com/office/drawing/2014/main" id="{A9DA8924-AD9F-4AA7-AAFA-B8ABBA202ED0}"/>
              </a:ext>
            </a:extLst>
          </p:cNvPr>
          <p:cNvPicPr>
            <a:picLocks noChangeAspect="1"/>
          </p:cNvPicPr>
          <p:nvPr/>
        </p:nvPicPr>
        <p:blipFill>
          <a:blip r:embed="rId3"/>
          <a:stretch>
            <a:fillRect/>
          </a:stretch>
        </p:blipFill>
        <p:spPr>
          <a:xfrm>
            <a:off x="6198394" y="2616616"/>
            <a:ext cx="5167185" cy="3321761"/>
          </a:xfrm>
          <a:prstGeom prst="rect">
            <a:avLst/>
          </a:prstGeom>
        </p:spPr>
      </p:pic>
    </p:spTree>
    <p:extLst>
      <p:ext uri="{BB962C8B-B14F-4D97-AF65-F5344CB8AC3E}">
        <p14:creationId xmlns:p14="http://schemas.microsoft.com/office/powerpoint/2010/main" val="14460903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C3C6B2F-1E77-4540-ABDB-CF5419AC3264}"/>
              </a:ext>
            </a:extLst>
          </p:cNvPr>
          <p:cNvPicPr>
            <a:picLocks noChangeAspect="1"/>
          </p:cNvPicPr>
          <p:nvPr/>
        </p:nvPicPr>
        <p:blipFill>
          <a:blip r:embed="rId2"/>
          <a:stretch>
            <a:fillRect/>
          </a:stretch>
        </p:blipFill>
        <p:spPr>
          <a:xfrm>
            <a:off x="2906157" y="47053"/>
            <a:ext cx="6832981" cy="6667256"/>
          </a:xfrm>
          <a:prstGeom prst="rect">
            <a:avLst/>
          </a:prstGeom>
        </p:spPr>
      </p:pic>
      <p:sp>
        <p:nvSpPr>
          <p:cNvPr id="3" name="TextBox 2"/>
          <p:cNvSpPr txBox="1"/>
          <p:nvPr/>
        </p:nvSpPr>
        <p:spPr>
          <a:xfrm>
            <a:off x="7623955" y="1262742"/>
            <a:ext cx="4568045" cy="707886"/>
          </a:xfrm>
          <a:prstGeom prst="rect">
            <a:avLst/>
          </a:prstGeom>
          <a:noFill/>
        </p:spPr>
        <p:txBody>
          <a:bodyPr wrap="none" rtlCol="0">
            <a:spAutoFit/>
          </a:bodyPr>
          <a:lstStyle/>
          <a:p>
            <a:r>
              <a:rPr lang="el-GR" sz="2000" b="1" dirty="0" smtClean="0"/>
              <a:t>Σχέση </a:t>
            </a:r>
            <a:r>
              <a:rPr lang="el-GR" sz="2000" b="1" dirty="0" err="1" smtClean="0"/>
              <a:t>αντινεοπλασματικών</a:t>
            </a:r>
            <a:r>
              <a:rPr lang="el-GR" sz="2000" b="1" dirty="0" smtClean="0"/>
              <a:t> παραγόντων</a:t>
            </a:r>
          </a:p>
          <a:p>
            <a:r>
              <a:rPr lang="el-GR" sz="2000" b="1" dirty="0"/>
              <a:t>κ</a:t>
            </a:r>
            <a:r>
              <a:rPr lang="el-GR" sz="2000" b="1" dirty="0" smtClean="0"/>
              <a:t>αι κυτταρικού κύκλου</a:t>
            </a:r>
            <a:endParaRPr lang="el-GR" sz="2000" b="1" dirty="0"/>
          </a:p>
        </p:txBody>
      </p:sp>
    </p:spTree>
    <p:extLst>
      <p:ext uri="{BB962C8B-B14F-4D97-AF65-F5344CB8AC3E}">
        <p14:creationId xmlns:p14="http://schemas.microsoft.com/office/powerpoint/2010/main" val="26494289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EBF4C4D-E57D-4C61-98C8-EFBB95F6F8E9}"/>
              </a:ext>
            </a:extLst>
          </p:cNvPr>
          <p:cNvSpPr>
            <a:spLocks noGrp="1"/>
          </p:cNvSpPr>
          <p:nvPr>
            <p:ph type="title"/>
          </p:nvPr>
        </p:nvSpPr>
        <p:spPr>
          <a:xfrm>
            <a:off x="1006900" y="1188637"/>
            <a:ext cx="3141430" cy="4480726"/>
          </a:xfrm>
        </p:spPr>
        <p:txBody>
          <a:bodyPr>
            <a:normAutofit/>
          </a:bodyPr>
          <a:lstStyle/>
          <a:p>
            <a:pPr algn="r"/>
            <a:r>
              <a:rPr lang="el-GR" sz="4600"/>
              <a:t>Αντισώματα</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6473B60F-65AA-4691-812A-19E98C47BC6C}"/>
              </a:ext>
            </a:extLst>
          </p:cNvPr>
          <p:cNvSpPr>
            <a:spLocks noGrp="1"/>
          </p:cNvSpPr>
          <p:nvPr>
            <p:ph idx="1"/>
          </p:nvPr>
        </p:nvSpPr>
        <p:spPr>
          <a:xfrm>
            <a:off x="5138928" y="1338729"/>
            <a:ext cx="4795584" cy="4180542"/>
          </a:xfrm>
        </p:spPr>
        <p:txBody>
          <a:bodyPr anchor="ctr">
            <a:normAutofit/>
          </a:bodyPr>
          <a:lstStyle/>
          <a:p>
            <a:r>
              <a:rPr lang="el-GR" sz="2400" dirty="0"/>
              <a:t>Οι θεραπείες με </a:t>
            </a:r>
            <a:r>
              <a:rPr lang="el-GR" sz="2400" b="1" dirty="0" err="1" smtClean="0"/>
              <a:t>μονοκλωνικά</a:t>
            </a:r>
            <a:r>
              <a:rPr lang="el-GR" sz="2400" b="1" dirty="0" smtClean="0"/>
              <a:t> </a:t>
            </a:r>
            <a:r>
              <a:rPr lang="el-GR" sz="2400" b="1" dirty="0" smtClean="0"/>
              <a:t>αντισώματα </a:t>
            </a:r>
            <a:r>
              <a:rPr lang="el-GR" sz="2400" dirty="0" smtClean="0"/>
              <a:t>στοχεύουν, στη  </a:t>
            </a:r>
            <a:r>
              <a:rPr lang="el-GR" sz="2400" dirty="0"/>
              <a:t>βελτίωση της εξειδίκευσης στη θεραπεία του </a:t>
            </a:r>
            <a:r>
              <a:rPr lang="el-GR" sz="2400" dirty="0" smtClean="0"/>
              <a:t>καρκίνου και στη μείωση των παρενεργειών.</a:t>
            </a:r>
            <a:endParaRPr lang="el-GR" sz="2400" dirty="0"/>
          </a:p>
          <a:p>
            <a:r>
              <a:rPr lang="el-GR" sz="2400" dirty="0"/>
              <a:t> Ένας αριθμός διαφορετικών αντισωμάτων έχουν αναπτυχθεί και στοχεύουν σε πρωτεΐνες - στόχους που εκφράζονται στα </a:t>
            </a:r>
            <a:r>
              <a:rPr lang="el-GR" sz="2400" dirty="0" err="1"/>
              <a:t>ογκοκύτταρα</a:t>
            </a:r>
            <a:endParaRPr lang="el-GR" sz="2400" dirty="0"/>
          </a:p>
        </p:txBody>
      </p:sp>
      <p:pic>
        <p:nvPicPr>
          <p:cNvPr id="4" name="Εικόνα 3">
            <a:extLst>
              <a:ext uri="{FF2B5EF4-FFF2-40B4-BE49-F238E27FC236}">
                <a16:creationId xmlns:a16="http://schemas.microsoft.com/office/drawing/2014/main" id="{6050B0CD-6C65-43B5-8612-F7C49F33DE98}"/>
              </a:ext>
            </a:extLst>
          </p:cNvPr>
          <p:cNvPicPr>
            <a:picLocks noChangeAspect="1"/>
          </p:cNvPicPr>
          <p:nvPr/>
        </p:nvPicPr>
        <p:blipFill>
          <a:blip r:embed="rId2"/>
          <a:stretch>
            <a:fillRect/>
          </a:stretch>
        </p:blipFill>
        <p:spPr>
          <a:xfrm>
            <a:off x="1098253" y="3964388"/>
            <a:ext cx="3149895" cy="2006517"/>
          </a:xfrm>
          <a:prstGeom prst="rect">
            <a:avLst/>
          </a:prstGeom>
        </p:spPr>
      </p:pic>
    </p:spTree>
    <p:extLst>
      <p:ext uri="{BB962C8B-B14F-4D97-AF65-F5344CB8AC3E}">
        <p14:creationId xmlns:p14="http://schemas.microsoft.com/office/powerpoint/2010/main" val="11457279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CAD8568-5FD2-4149-9669-AA0581D033BE}"/>
              </a:ext>
            </a:extLst>
          </p:cNvPr>
          <p:cNvPicPr>
            <a:picLocks noChangeAspect="1"/>
          </p:cNvPicPr>
          <p:nvPr/>
        </p:nvPicPr>
        <p:blipFill>
          <a:blip r:embed="rId2"/>
          <a:stretch>
            <a:fillRect/>
          </a:stretch>
        </p:blipFill>
        <p:spPr>
          <a:xfrm>
            <a:off x="0" y="256309"/>
            <a:ext cx="12192000" cy="6345382"/>
          </a:xfrm>
          <a:prstGeom prst="rect">
            <a:avLst/>
          </a:prstGeom>
        </p:spPr>
      </p:pic>
    </p:spTree>
    <p:extLst>
      <p:ext uri="{BB962C8B-B14F-4D97-AF65-F5344CB8AC3E}">
        <p14:creationId xmlns:p14="http://schemas.microsoft.com/office/powerpoint/2010/main" val="1852557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0A604E4-7307-451C-93BE-F1F7E1BF3B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7F3A0AA-35E5-4085-942B-7378390306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02F5C38-C747-4173-ABBF-656E39E821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37EECFC-A684-4391-AE85-4CDAF5565F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42A769C-68A7-46D3-889C-A754694E57A7}"/>
              </a:ext>
            </a:extLst>
          </p:cNvPr>
          <p:cNvSpPr txBox="1"/>
          <p:nvPr/>
        </p:nvSpPr>
        <p:spPr>
          <a:xfrm>
            <a:off x="699714" y="5490971"/>
            <a:ext cx="6962072"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a:solidFill>
                  <a:srgbClr val="FFFFFF"/>
                </a:solidFill>
                <a:latin typeface="+mj-lt"/>
                <a:ea typeface="+mj-ea"/>
                <a:cs typeface="+mj-cs"/>
              </a:rPr>
              <a:t>Τα αντισώματα και οι πρωτεΐνες-στόχοι τους</a:t>
            </a:r>
          </a:p>
        </p:txBody>
      </p:sp>
      <p:pic>
        <p:nvPicPr>
          <p:cNvPr id="2" name="Εικόνα 1">
            <a:extLst>
              <a:ext uri="{FF2B5EF4-FFF2-40B4-BE49-F238E27FC236}">
                <a16:creationId xmlns:a16="http://schemas.microsoft.com/office/drawing/2014/main" id="{4E0BBD84-E7D1-4C33-BC85-DC2DCFDD59F3}"/>
              </a:ext>
            </a:extLst>
          </p:cNvPr>
          <p:cNvPicPr>
            <a:picLocks noChangeAspect="1"/>
          </p:cNvPicPr>
          <p:nvPr/>
        </p:nvPicPr>
        <p:blipFill>
          <a:blip r:embed="rId2"/>
          <a:stretch>
            <a:fillRect/>
          </a:stretch>
        </p:blipFill>
        <p:spPr>
          <a:xfrm>
            <a:off x="657278" y="390832"/>
            <a:ext cx="10970062" cy="4519114"/>
          </a:xfrm>
          <a:prstGeom prst="rect">
            <a:avLst/>
          </a:prstGeom>
        </p:spPr>
      </p:pic>
    </p:spTree>
    <p:extLst>
      <p:ext uri="{BB962C8B-B14F-4D97-AF65-F5344CB8AC3E}">
        <p14:creationId xmlns:p14="http://schemas.microsoft.com/office/powerpoint/2010/main" val="2149134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57AFCBD-EFEB-46BF-B944-F62FF041C2D9}"/>
              </a:ext>
            </a:extLst>
          </p:cNvPr>
          <p:cNvPicPr>
            <a:picLocks noChangeAspect="1"/>
          </p:cNvPicPr>
          <p:nvPr/>
        </p:nvPicPr>
        <p:blipFill rotWithShape="1">
          <a:blip r:embed="rId2"/>
          <a:srcRect t="9804" b="5927"/>
          <a:stretch/>
        </p:blipFill>
        <p:spPr>
          <a:xfrm>
            <a:off x="20" y="10"/>
            <a:ext cx="12191981" cy="6857990"/>
          </a:xfrm>
          <a:prstGeom prst="rect">
            <a:avLst/>
          </a:prstGeom>
        </p:spPr>
      </p:pic>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C54F344-4688-4D32-8483-4C167785C41C}"/>
              </a:ext>
            </a:extLst>
          </p:cNvPr>
          <p:cNvSpPr>
            <a:spLocks noGrp="1"/>
          </p:cNvSpPr>
          <p:nvPr>
            <p:ph type="title"/>
          </p:nvPr>
        </p:nvSpPr>
        <p:spPr>
          <a:xfrm>
            <a:off x="643467" y="321734"/>
            <a:ext cx="6891186" cy="1135737"/>
          </a:xfrm>
        </p:spPr>
        <p:txBody>
          <a:bodyPr>
            <a:normAutofit/>
          </a:bodyPr>
          <a:lstStyle/>
          <a:p>
            <a:r>
              <a:rPr lang="el-GR" sz="3600"/>
              <a:t>Στρατηγικές θεραπευτικής αγωγής</a:t>
            </a:r>
          </a:p>
        </p:txBody>
      </p:sp>
      <p:grpSp>
        <p:nvGrpSpPr>
          <p:cNvPr id="25" name="Group 24">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6" name="Rectangle 25">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Θέση περιεχομένου 2">
            <a:extLst>
              <a:ext uri="{FF2B5EF4-FFF2-40B4-BE49-F238E27FC236}">
                <a16:creationId xmlns:a16="http://schemas.microsoft.com/office/drawing/2014/main" id="{4E59B66F-2273-4888-91F8-2609E2B11ECC}"/>
              </a:ext>
            </a:extLst>
          </p:cNvPr>
          <p:cNvGraphicFramePr>
            <a:graphicFrameLocks noGrp="1"/>
          </p:cNvGraphicFramePr>
          <p:nvPr>
            <p:ph idx="1"/>
            <p:extLst>
              <p:ext uri="{D42A27DB-BD31-4B8C-83A1-F6EECF244321}">
                <p14:modId xmlns:p14="http://schemas.microsoft.com/office/powerpoint/2010/main" val="4030767343"/>
              </p:ext>
            </p:extLst>
          </p:nvPr>
        </p:nvGraphicFramePr>
        <p:xfrm>
          <a:off x="643466" y="1457470"/>
          <a:ext cx="7281333" cy="5400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5630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9465E2C-3AE5-451D-A4F7-46879CF6A5EA}"/>
              </a:ext>
            </a:extLst>
          </p:cNvPr>
          <p:cNvSpPr>
            <a:spLocks noGrp="1"/>
          </p:cNvSpPr>
          <p:nvPr>
            <p:ph type="title"/>
          </p:nvPr>
        </p:nvSpPr>
        <p:spPr>
          <a:xfrm>
            <a:off x="841248" y="548640"/>
            <a:ext cx="3600860" cy="5431536"/>
          </a:xfrm>
        </p:spPr>
        <p:txBody>
          <a:bodyPr>
            <a:normAutofit/>
          </a:bodyPr>
          <a:lstStyle/>
          <a:p>
            <a:r>
              <a:rPr lang="el-GR" sz="5400"/>
              <a:t>Αντισώματα – πρωτεΐνες στόχοι</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B4C0A0E2-57B0-4E5F-82CA-162EF32A7EBB}"/>
              </a:ext>
            </a:extLst>
          </p:cNvPr>
          <p:cNvSpPr>
            <a:spLocks noGrp="1"/>
          </p:cNvSpPr>
          <p:nvPr>
            <p:ph idx="1"/>
          </p:nvPr>
        </p:nvSpPr>
        <p:spPr>
          <a:xfrm>
            <a:off x="5126418" y="552091"/>
            <a:ext cx="6224335" cy="5431536"/>
          </a:xfrm>
        </p:spPr>
        <p:txBody>
          <a:bodyPr anchor="ctr">
            <a:normAutofit/>
          </a:bodyPr>
          <a:lstStyle/>
          <a:p>
            <a:r>
              <a:rPr lang="el-GR" sz="2200" dirty="0"/>
              <a:t>Τα </a:t>
            </a:r>
            <a:r>
              <a:rPr lang="el-GR" sz="2200" dirty="0" err="1"/>
              <a:t>μονοκλωνικά</a:t>
            </a:r>
            <a:r>
              <a:rPr lang="el-GR" sz="2200" dirty="0"/>
              <a:t> αντισώματα σχεδιάζονται και παράγονται στο εργαστήριο και στοχεύουν σε συγκεκριμένους τύπους καρκίνου. Ενώνονται με τα κύτταρα του όγκου και μπορούν είτε: </a:t>
            </a:r>
          </a:p>
          <a:p>
            <a:pPr>
              <a:buFont typeface="Wingdings" panose="05000000000000000000" pitchFamily="2" charset="2"/>
              <a:buChar char="ü"/>
            </a:pPr>
            <a:r>
              <a:rPr lang="el-GR" sz="2200" dirty="0"/>
              <a:t>να αντιδράσουν με αυτά τα καρκινικά κύτταρα </a:t>
            </a:r>
            <a:r>
              <a:rPr lang="el-GR" sz="2200" dirty="0" smtClean="0"/>
              <a:t>και αυτά να γίνουν ορατά από κύτταρα του ανοσοποιητικού συστήματος</a:t>
            </a:r>
            <a:endParaRPr lang="el-GR" sz="2200" dirty="0"/>
          </a:p>
          <a:p>
            <a:pPr>
              <a:buFont typeface="Wingdings" panose="05000000000000000000" pitchFamily="2" charset="2"/>
              <a:buChar char="ü"/>
            </a:pPr>
            <a:r>
              <a:rPr lang="el-GR" sz="2200" dirty="0"/>
              <a:t>ή να χρησιμοποιηθούν, για να μεταφέρουν αντικαρκινικά φάρμακα ή ακτινοβολία. </a:t>
            </a:r>
          </a:p>
          <a:p>
            <a:pPr marL="0" indent="0">
              <a:buNone/>
            </a:pPr>
            <a:endParaRPr lang="el-GR" sz="2200" dirty="0"/>
          </a:p>
        </p:txBody>
      </p:sp>
    </p:spTree>
    <p:extLst>
      <p:ext uri="{BB962C8B-B14F-4D97-AF65-F5344CB8AC3E}">
        <p14:creationId xmlns:p14="http://schemas.microsoft.com/office/powerpoint/2010/main" val="14698746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2F41CDF-FE1C-4A1D-8319-0C232A17316B}"/>
              </a:ext>
            </a:extLst>
          </p:cNvPr>
          <p:cNvSpPr>
            <a:spLocks noGrp="1"/>
          </p:cNvSpPr>
          <p:nvPr>
            <p:ph type="title"/>
          </p:nvPr>
        </p:nvSpPr>
        <p:spPr>
          <a:xfrm>
            <a:off x="687359" y="177580"/>
            <a:ext cx="3600860" cy="1995777"/>
          </a:xfrm>
        </p:spPr>
        <p:txBody>
          <a:bodyPr>
            <a:normAutofit fontScale="90000"/>
          </a:bodyPr>
          <a:lstStyle/>
          <a:p>
            <a:r>
              <a:rPr lang="el-GR" sz="5400" dirty="0"/>
              <a:t>Αντισώματα – πρωτεΐνες στόχοι</a:t>
            </a:r>
          </a:p>
        </p:txBody>
      </p:sp>
      <p:sp>
        <p:nvSpPr>
          <p:cNvPr id="2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28ECC550-4939-4D6B-A635-B285A26A8F44}"/>
              </a:ext>
            </a:extLst>
          </p:cNvPr>
          <p:cNvSpPr>
            <a:spLocks noGrp="1"/>
          </p:cNvSpPr>
          <p:nvPr>
            <p:ph idx="1"/>
          </p:nvPr>
        </p:nvSpPr>
        <p:spPr>
          <a:xfrm>
            <a:off x="5126418" y="552091"/>
            <a:ext cx="6224335" cy="5431536"/>
          </a:xfrm>
        </p:spPr>
        <p:txBody>
          <a:bodyPr anchor="ctr">
            <a:normAutofit/>
          </a:bodyPr>
          <a:lstStyle/>
          <a:p>
            <a:r>
              <a:rPr lang="el-GR" sz="2200" dirty="0"/>
              <a:t>Η </a:t>
            </a:r>
            <a:r>
              <a:rPr lang="el-GR" sz="2200" b="1" dirty="0" err="1"/>
              <a:t>ριτουξιμάμπη</a:t>
            </a:r>
            <a:r>
              <a:rPr lang="el-GR" sz="2200" dirty="0"/>
              <a:t> (</a:t>
            </a:r>
            <a:r>
              <a:rPr lang="el-GR" sz="2200" dirty="0" err="1"/>
              <a:t>Rituxan</a:t>
            </a:r>
            <a:r>
              <a:rPr lang="el-GR" sz="2200" dirty="0"/>
              <a:t>) για τη θεραπεία του υποτροπιάζοντος μη </a:t>
            </a:r>
            <a:r>
              <a:rPr lang="el-GR" sz="2200" dirty="0" err="1"/>
              <a:t>Hodgkin</a:t>
            </a:r>
            <a:r>
              <a:rPr lang="el-GR" sz="2200" dirty="0"/>
              <a:t> λεμφώματος Β κυττάρων </a:t>
            </a:r>
            <a:endParaRPr lang="en-US" sz="2200" dirty="0"/>
          </a:p>
          <a:p>
            <a:r>
              <a:rPr lang="en-US" sz="2200" dirty="0"/>
              <a:t>H</a:t>
            </a:r>
            <a:r>
              <a:rPr lang="el-GR" sz="2200" dirty="0"/>
              <a:t> </a:t>
            </a:r>
            <a:r>
              <a:rPr lang="el-GR" sz="2200" b="1" dirty="0" err="1"/>
              <a:t>τραστουζουμάμπη</a:t>
            </a:r>
            <a:r>
              <a:rPr lang="el-GR" sz="2200" dirty="0"/>
              <a:t> (</a:t>
            </a:r>
            <a:r>
              <a:rPr lang="el-GR" sz="2200" dirty="0" err="1"/>
              <a:t>Herceprin</a:t>
            </a:r>
            <a:r>
              <a:rPr lang="el-GR" sz="2200" dirty="0"/>
              <a:t>) για χρήση ενάντια στο μεταστατικό καρκίνο του μαστού που παράγει μεγάλη ποσότητα της πρωτεΐνης που ονομάζεται HER-2. </a:t>
            </a:r>
          </a:p>
          <a:p>
            <a:pPr>
              <a:buFont typeface="Wingdings" panose="05000000000000000000" pitchFamily="2" charset="2"/>
              <a:buChar char="ü"/>
            </a:pPr>
            <a:r>
              <a:rPr lang="el-GR" sz="2200" dirty="0" err="1"/>
              <a:t>Μονοκλωνικά</a:t>
            </a:r>
            <a:r>
              <a:rPr lang="el-GR" sz="2200" dirty="0"/>
              <a:t> αντισώματα αναπτύσσονται επίσης και μελετώνται για χρήση σε άλλα είδη καρκίνου όπως λεμφώματα, λευχαιμίες, όγκοι στον εγκέφαλο αλλά και καρκίνος των πνευμόνων, του παχέος εντέρου, του ορθού και του προστάτη.</a:t>
            </a:r>
          </a:p>
        </p:txBody>
      </p:sp>
      <p:pic>
        <p:nvPicPr>
          <p:cNvPr id="4" name="Εικόνα 3">
            <a:extLst>
              <a:ext uri="{FF2B5EF4-FFF2-40B4-BE49-F238E27FC236}">
                <a16:creationId xmlns:a16="http://schemas.microsoft.com/office/drawing/2014/main" id="{F193D7B6-DCDB-4ADD-8FD5-FCA17F55BB35}"/>
              </a:ext>
            </a:extLst>
          </p:cNvPr>
          <p:cNvPicPr>
            <a:picLocks noChangeAspect="1"/>
          </p:cNvPicPr>
          <p:nvPr/>
        </p:nvPicPr>
        <p:blipFill>
          <a:blip r:embed="rId2"/>
          <a:stretch>
            <a:fillRect/>
          </a:stretch>
        </p:blipFill>
        <p:spPr>
          <a:xfrm>
            <a:off x="67708" y="2835966"/>
            <a:ext cx="4689124" cy="2981738"/>
          </a:xfrm>
          <a:prstGeom prst="rect">
            <a:avLst/>
          </a:prstGeom>
        </p:spPr>
      </p:pic>
    </p:spTree>
    <p:extLst>
      <p:ext uri="{BB962C8B-B14F-4D97-AF65-F5344CB8AC3E}">
        <p14:creationId xmlns:p14="http://schemas.microsoft.com/office/powerpoint/2010/main" val="35604096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2B699C0-B1DC-40DE-B59E-BEEDD2B1E55D}"/>
              </a:ext>
            </a:extLst>
          </p:cNvPr>
          <p:cNvSpPr>
            <a:spLocks noGrp="1"/>
          </p:cNvSpPr>
          <p:nvPr>
            <p:ph type="title"/>
          </p:nvPr>
        </p:nvSpPr>
        <p:spPr>
          <a:xfrm>
            <a:off x="966066" y="505894"/>
            <a:ext cx="3141430" cy="2083870"/>
          </a:xfrm>
        </p:spPr>
        <p:txBody>
          <a:bodyPr>
            <a:normAutofit/>
          </a:bodyPr>
          <a:lstStyle/>
          <a:p>
            <a:pPr algn="r"/>
            <a:r>
              <a:rPr lang="el-GR" sz="4600" dirty="0"/>
              <a:t>Αντισώματα – πρωτεΐνες στόχοι</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A8A1B928-DC94-4AE1-B897-554E9DAF245C}"/>
              </a:ext>
            </a:extLst>
          </p:cNvPr>
          <p:cNvSpPr>
            <a:spLocks noGrp="1"/>
          </p:cNvSpPr>
          <p:nvPr>
            <p:ph idx="1"/>
          </p:nvPr>
        </p:nvSpPr>
        <p:spPr>
          <a:xfrm>
            <a:off x="4876805" y="808382"/>
            <a:ext cx="5155089" cy="4969565"/>
          </a:xfrm>
        </p:spPr>
        <p:txBody>
          <a:bodyPr anchor="ctr">
            <a:noAutofit/>
          </a:bodyPr>
          <a:lstStyle/>
          <a:p>
            <a:r>
              <a:rPr lang="el-GR" sz="2000" dirty="0"/>
              <a:t>Τα </a:t>
            </a:r>
            <a:r>
              <a:rPr lang="el-GR" sz="2000" b="1" dirty="0"/>
              <a:t>αντισώματα για το CD20 </a:t>
            </a:r>
            <a:r>
              <a:rPr lang="el-GR" sz="2000" dirty="0"/>
              <a:t>(αντιγόνο του Β-λεμφοκυττάρου) μπορεί να είναι </a:t>
            </a:r>
            <a:r>
              <a:rPr lang="el-GR" sz="2000" dirty="0" err="1"/>
              <a:t>ραδιοεπισημασμένα</a:t>
            </a:r>
            <a:r>
              <a:rPr lang="el-GR" sz="2000" dirty="0"/>
              <a:t> με αποτέλεσμα να πλεονεκτούν έναντι των απλών </a:t>
            </a:r>
            <a:r>
              <a:rPr lang="el-GR" sz="2000" dirty="0" err="1"/>
              <a:t>μονοκλωνικών</a:t>
            </a:r>
            <a:r>
              <a:rPr lang="el-GR" sz="2000" dirty="0"/>
              <a:t> αντισωμάτων CD20, έχουν διπλή δράση (</a:t>
            </a:r>
            <a:r>
              <a:rPr lang="el-GR" sz="2000" dirty="0" err="1"/>
              <a:t>μονοκλωνικό</a:t>
            </a:r>
            <a:r>
              <a:rPr lang="el-GR" sz="2000" dirty="0"/>
              <a:t> αντίσωμα και ακτινοθεραπεία). Α</a:t>
            </a:r>
            <a:r>
              <a:rPr lang="el-GR" sz="2000" dirty="0" smtClean="0"/>
              <a:t>ποτελεί </a:t>
            </a:r>
            <a:r>
              <a:rPr lang="el-GR" sz="2000" dirty="0"/>
              <a:t>πρόσθετη </a:t>
            </a:r>
            <a:r>
              <a:rPr lang="el-GR" sz="2000" dirty="0" smtClean="0"/>
              <a:t>πλεονεκτική εναλλακτική </a:t>
            </a:r>
            <a:r>
              <a:rPr lang="el-GR" sz="2000" dirty="0"/>
              <a:t>λύση για τα λεμφώματα από Β κύτταρα. Το αντίσωμα μεταφέρει τη ραδιενέργεια στα </a:t>
            </a:r>
            <a:r>
              <a:rPr lang="el-GR" sz="2000" dirty="0" err="1"/>
              <a:t>ογκοκύτταρα</a:t>
            </a:r>
            <a:r>
              <a:rPr lang="el-GR" sz="2000" dirty="0"/>
              <a:t> </a:t>
            </a:r>
            <a:r>
              <a:rPr lang="el-GR" sz="2000" dirty="0" smtClean="0"/>
              <a:t>μέσω της εξειδίκευσης του αντισώματος-</a:t>
            </a:r>
            <a:r>
              <a:rPr lang="en-US" sz="2000" dirty="0" smtClean="0"/>
              <a:t>CD20</a:t>
            </a:r>
            <a:r>
              <a:rPr lang="el-GR" sz="2000" dirty="0" smtClean="0"/>
              <a:t>.</a:t>
            </a:r>
            <a:endParaRPr lang="el-GR" sz="2000" dirty="0"/>
          </a:p>
          <a:p>
            <a:pPr>
              <a:buFont typeface="Wingdings" panose="05000000000000000000" pitchFamily="2" charset="2"/>
              <a:buChar char="ü"/>
            </a:pPr>
            <a:r>
              <a:rPr lang="el-GR" sz="2000" dirty="0"/>
              <a:t>Το </a:t>
            </a:r>
            <a:r>
              <a:rPr lang="el-GR" sz="2000" b="1" dirty="0" err="1"/>
              <a:t>ibritumomab</a:t>
            </a:r>
            <a:r>
              <a:rPr lang="el-GR" sz="2000" b="1" dirty="0"/>
              <a:t> </a:t>
            </a:r>
            <a:r>
              <a:rPr lang="el-GR" sz="2000" b="1" dirty="0" err="1"/>
              <a:t>tiuxetan</a:t>
            </a:r>
            <a:r>
              <a:rPr lang="el-GR" sz="2000" b="1" dirty="0"/>
              <a:t> </a:t>
            </a:r>
            <a:r>
              <a:rPr lang="el-GR" sz="2000" dirty="0"/>
              <a:t>είναι ένα συνδυαστικό μόριο. Το αντίσωμα είναι το τμήμα του </a:t>
            </a:r>
            <a:r>
              <a:rPr lang="el-GR" sz="2000" dirty="0" err="1"/>
              <a:t>ibritumomab</a:t>
            </a:r>
            <a:r>
              <a:rPr lang="el-GR" sz="2000" dirty="0"/>
              <a:t> που συνδέεται με το </a:t>
            </a:r>
            <a:r>
              <a:rPr lang="el-GR" sz="2000" dirty="0" err="1"/>
              <a:t>χηλικό</a:t>
            </a:r>
            <a:r>
              <a:rPr lang="el-GR" sz="2000" dirty="0"/>
              <a:t> παράγοντα </a:t>
            </a:r>
            <a:r>
              <a:rPr lang="el-GR" sz="2000" dirty="0" err="1"/>
              <a:t>tiuxetan</a:t>
            </a:r>
            <a:r>
              <a:rPr lang="el-GR" sz="2000" dirty="0"/>
              <a:t>. Ο </a:t>
            </a:r>
            <a:r>
              <a:rPr lang="el-GR" sz="2000" dirty="0" err="1"/>
              <a:t>χηλικός</a:t>
            </a:r>
            <a:r>
              <a:rPr lang="el-GR" sz="2000" dirty="0"/>
              <a:t> παράγοντας προσφέρει το σημείο πρόσδεσης για το ραδιενεργό </a:t>
            </a:r>
            <a:r>
              <a:rPr lang="el-GR" sz="2000" dirty="0" err="1"/>
              <a:t>πρόσδεμα</a:t>
            </a:r>
            <a:r>
              <a:rPr lang="el-GR" sz="2000" dirty="0"/>
              <a:t>.</a:t>
            </a:r>
          </a:p>
        </p:txBody>
      </p:sp>
      <p:pic>
        <p:nvPicPr>
          <p:cNvPr id="4" name="Εικόνα 3">
            <a:extLst>
              <a:ext uri="{FF2B5EF4-FFF2-40B4-BE49-F238E27FC236}">
                <a16:creationId xmlns:a16="http://schemas.microsoft.com/office/drawing/2014/main" id="{583BC6A4-93F7-4E86-AD64-CB77530830A2}"/>
              </a:ext>
            </a:extLst>
          </p:cNvPr>
          <p:cNvPicPr>
            <a:picLocks noChangeAspect="1"/>
          </p:cNvPicPr>
          <p:nvPr/>
        </p:nvPicPr>
        <p:blipFill>
          <a:blip r:embed="rId2"/>
          <a:stretch>
            <a:fillRect/>
          </a:stretch>
        </p:blipFill>
        <p:spPr>
          <a:xfrm>
            <a:off x="755167" y="4245660"/>
            <a:ext cx="2809875" cy="1628775"/>
          </a:xfrm>
          <a:prstGeom prst="rect">
            <a:avLst/>
          </a:prstGeom>
        </p:spPr>
      </p:pic>
      <p:pic>
        <p:nvPicPr>
          <p:cNvPr id="5" name="Εικόνα 4">
            <a:extLst>
              <a:ext uri="{FF2B5EF4-FFF2-40B4-BE49-F238E27FC236}">
                <a16:creationId xmlns:a16="http://schemas.microsoft.com/office/drawing/2014/main" id="{BCD21F64-BC81-49EB-BC47-7F3176A729E0}"/>
              </a:ext>
            </a:extLst>
          </p:cNvPr>
          <p:cNvPicPr>
            <a:picLocks noChangeAspect="1"/>
          </p:cNvPicPr>
          <p:nvPr/>
        </p:nvPicPr>
        <p:blipFill>
          <a:blip r:embed="rId3"/>
          <a:stretch>
            <a:fillRect/>
          </a:stretch>
        </p:blipFill>
        <p:spPr>
          <a:xfrm>
            <a:off x="1977771" y="2574728"/>
            <a:ext cx="2676525" cy="1704975"/>
          </a:xfrm>
          <a:prstGeom prst="rect">
            <a:avLst/>
          </a:prstGeom>
        </p:spPr>
      </p:pic>
    </p:spTree>
    <p:extLst>
      <p:ext uri="{BB962C8B-B14F-4D97-AF65-F5344CB8AC3E}">
        <p14:creationId xmlns:p14="http://schemas.microsoft.com/office/powerpoint/2010/main" val="7350393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CFF2DE7-F74C-446D-B724-9A35F1703374}"/>
              </a:ext>
            </a:extLst>
          </p:cNvPr>
          <p:cNvSpPr>
            <a:spLocks noGrp="1"/>
          </p:cNvSpPr>
          <p:nvPr>
            <p:ph type="title"/>
          </p:nvPr>
        </p:nvSpPr>
        <p:spPr>
          <a:xfrm>
            <a:off x="964666" y="914400"/>
            <a:ext cx="3141430" cy="2826772"/>
          </a:xfrm>
        </p:spPr>
        <p:txBody>
          <a:bodyPr>
            <a:normAutofit/>
          </a:bodyPr>
          <a:lstStyle/>
          <a:p>
            <a:pPr algn="r"/>
            <a:r>
              <a:rPr lang="el-GR" sz="4600" dirty="0"/>
              <a:t>Αντισώματα – πρωτεΐνες στόχοι</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55D1D5FF-AB9E-46DB-976B-F1B9DEF8A7C4}"/>
              </a:ext>
            </a:extLst>
          </p:cNvPr>
          <p:cNvSpPr>
            <a:spLocks noGrp="1"/>
          </p:cNvSpPr>
          <p:nvPr>
            <p:ph idx="1"/>
          </p:nvPr>
        </p:nvSpPr>
        <p:spPr>
          <a:xfrm>
            <a:off x="4654296" y="914400"/>
            <a:ext cx="4847504" cy="4638261"/>
          </a:xfrm>
        </p:spPr>
        <p:txBody>
          <a:bodyPr anchor="ctr">
            <a:noAutofit/>
          </a:bodyPr>
          <a:lstStyle/>
          <a:p>
            <a:r>
              <a:rPr lang="el-GR" sz="2000" dirty="0"/>
              <a:t>Η </a:t>
            </a:r>
            <a:r>
              <a:rPr lang="el-GR" sz="2000" b="1" dirty="0" err="1"/>
              <a:t>οζογαμυκίνη</a:t>
            </a:r>
            <a:r>
              <a:rPr lang="el-GR" sz="2000" b="1" dirty="0"/>
              <a:t> </a:t>
            </a:r>
            <a:r>
              <a:rPr lang="el-GR" sz="2000" b="1" dirty="0" err="1"/>
              <a:t>γεμτουζουμάμπη</a:t>
            </a:r>
            <a:r>
              <a:rPr lang="el-GR" sz="2000" b="1" dirty="0"/>
              <a:t> </a:t>
            </a:r>
            <a:r>
              <a:rPr lang="el-GR" sz="2000" dirty="0"/>
              <a:t>είναι ένα </a:t>
            </a:r>
            <a:r>
              <a:rPr lang="el-GR" sz="2000" dirty="0" err="1"/>
              <a:t>μονοκλωνικό</a:t>
            </a:r>
            <a:r>
              <a:rPr lang="el-GR" sz="2000" dirty="0"/>
              <a:t> αντίσωμα για το αντιγόνο CD33, που εκφράζεται στην επιφάνεια των λευχαιμικών </a:t>
            </a:r>
            <a:r>
              <a:rPr lang="el-GR" sz="2000" dirty="0" err="1"/>
              <a:t>μυελοβλαστών</a:t>
            </a:r>
            <a:r>
              <a:rPr lang="el-GR" sz="2000" dirty="0"/>
              <a:t> και των ανώριμων κυττάρων της </a:t>
            </a:r>
            <a:r>
              <a:rPr lang="el-GR" sz="2000" dirty="0" err="1"/>
              <a:t>μυελομονοκυτταρικής</a:t>
            </a:r>
            <a:r>
              <a:rPr lang="el-GR" sz="2000" dirty="0"/>
              <a:t> γραμμής, συζευγμένο με ένα </a:t>
            </a:r>
            <a:r>
              <a:rPr lang="el-GR" sz="2000" dirty="0" err="1"/>
              <a:t>αντιογκολογικό</a:t>
            </a:r>
            <a:r>
              <a:rPr lang="el-GR" sz="2000" dirty="0"/>
              <a:t> αντιβιοτικό που ονομάζεται </a:t>
            </a:r>
            <a:r>
              <a:rPr lang="el-GR" sz="2000" b="1" dirty="0" err="1"/>
              <a:t>calicheamicin</a:t>
            </a:r>
            <a:r>
              <a:rPr lang="el-GR" sz="2000" dirty="0"/>
              <a:t>. H πρόσδεση του αντισώματος στην επιφάνεια του κυττάρου ενεργοποιεί το </a:t>
            </a:r>
            <a:r>
              <a:rPr lang="el-GR" sz="2000" dirty="0" err="1"/>
              <a:t>συμπλόκο</a:t>
            </a:r>
            <a:r>
              <a:rPr lang="el-GR" sz="2000" dirty="0"/>
              <a:t>. Το τμήμα του </a:t>
            </a:r>
            <a:r>
              <a:rPr lang="el-GR" sz="2000" dirty="0" err="1"/>
              <a:t>calicheamicin</a:t>
            </a:r>
            <a:r>
              <a:rPr lang="el-GR" sz="2000" dirty="0"/>
              <a:t> απελευθερώνεται και προσδένεται στο DNA προκαλώντας ένα σπάσιμο του κλώνου. Έτσι, το αντίσωμα βελτιώνει τη στόχευση ενός </a:t>
            </a:r>
            <a:r>
              <a:rPr lang="el-GR" sz="2000" dirty="0" err="1"/>
              <a:t>κυτταροτοξικού</a:t>
            </a:r>
            <a:r>
              <a:rPr lang="el-GR" sz="2000" dirty="0"/>
              <a:t> παράγοντα.</a:t>
            </a:r>
          </a:p>
        </p:txBody>
      </p:sp>
      <p:pic>
        <p:nvPicPr>
          <p:cNvPr id="4" name="Εικόνα 3">
            <a:extLst>
              <a:ext uri="{FF2B5EF4-FFF2-40B4-BE49-F238E27FC236}">
                <a16:creationId xmlns:a16="http://schemas.microsoft.com/office/drawing/2014/main" id="{671501DA-BAE1-4EEE-86DA-DE0C1F1CBF37}"/>
              </a:ext>
            </a:extLst>
          </p:cNvPr>
          <p:cNvPicPr>
            <a:picLocks noChangeAspect="1"/>
          </p:cNvPicPr>
          <p:nvPr/>
        </p:nvPicPr>
        <p:blipFill>
          <a:blip r:embed="rId2"/>
          <a:stretch>
            <a:fillRect/>
          </a:stretch>
        </p:blipFill>
        <p:spPr>
          <a:xfrm>
            <a:off x="964666" y="3741172"/>
            <a:ext cx="3636889" cy="2182133"/>
          </a:xfrm>
          <a:prstGeom prst="rect">
            <a:avLst/>
          </a:prstGeom>
        </p:spPr>
      </p:pic>
    </p:spTree>
    <p:extLst>
      <p:ext uri="{BB962C8B-B14F-4D97-AF65-F5344CB8AC3E}">
        <p14:creationId xmlns:p14="http://schemas.microsoft.com/office/powerpoint/2010/main" val="31748236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F216BD1-8D19-4219-B03F-6C1CFBB6D605}"/>
              </a:ext>
            </a:extLst>
          </p:cNvPr>
          <p:cNvSpPr>
            <a:spLocks noGrp="1"/>
          </p:cNvSpPr>
          <p:nvPr>
            <p:ph type="title"/>
          </p:nvPr>
        </p:nvSpPr>
        <p:spPr>
          <a:xfrm>
            <a:off x="1006900" y="1188637"/>
            <a:ext cx="3141430" cy="4480726"/>
          </a:xfrm>
        </p:spPr>
        <p:txBody>
          <a:bodyPr>
            <a:normAutofit/>
          </a:bodyPr>
          <a:lstStyle/>
          <a:p>
            <a:pPr algn="r"/>
            <a:r>
              <a:rPr lang="el-GR" sz="4100"/>
              <a:t>ΟΡΜΟΝΙΚΟΙ ΠΑΡΑΓΟΝΤΕΣ</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436EEB22-9E5C-476C-9F7F-2D224206C8B4}"/>
              </a:ext>
            </a:extLst>
          </p:cNvPr>
          <p:cNvSpPr>
            <a:spLocks noGrp="1"/>
          </p:cNvSpPr>
          <p:nvPr>
            <p:ph idx="1"/>
          </p:nvPr>
        </p:nvSpPr>
        <p:spPr>
          <a:xfrm>
            <a:off x="5138928" y="1338729"/>
            <a:ext cx="4795584" cy="4180542"/>
          </a:xfrm>
        </p:spPr>
        <p:txBody>
          <a:bodyPr anchor="ctr">
            <a:normAutofit/>
          </a:bodyPr>
          <a:lstStyle/>
          <a:p>
            <a:r>
              <a:rPr lang="el-GR" sz="2000" dirty="0"/>
              <a:t>Χρησιμοποιείται για τη θεραπεία </a:t>
            </a:r>
            <a:r>
              <a:rPr lang="el-GR" sz="2000" b="1" dirty="0"/>
              <a:t>ορμονικά ευαίσθητων όγκων</a:t>
            </a:r>
            <a:r>
              <a:rPr lang="el-GR" sz="2000" dirty="0"/>
              <a:t>, όπως οι όγκοι του μαστού, του προστάτη και της μήτρας. </a:t>
            </a:r>
          </a:p>
          <a:p>
            <a:r>
              <a:rPr lang="el-GR" sz="2000" dirty="0"/>
              <a:t>Οι ανεπιθύμητες ενέργειες των φαρμάκων σχετίζονται με τις ορμονικές μεταβολές που επάγουν και όχι με τις </a:t>
            </a:r>
            <a:r>
              <a:rPr lang="el-GR" sz="2000" dirty="0" err="1"/>
              <a:t>κυτταροτοξικές</a:t>
            </a:r>
            <a:r>
              <a:rPr lang="el-GR" sz="2000" dirty="0"/>
              <a:t> δράσεις. </a:t>
            </a:r>
          </a:p>
          <a:p>
            <a:r>
              <a:rPr lang="el-GR" sz="2000" dirty="0"/>
              <a:t>Ο στόχος είναι:</a:t>
            </a:r>
          </a:p>
          <a:p>
            <a:pPr>
              <a:buFont typeface="Wingdings" panose="05000000000000000000" pitchFamily="2" charset="2"/>
              <a:buChar char="ü"/>
            </a:pPr>
            <a:r>
              <a:rPr lang="el-GR" sz="2000" dirty="0"/>
              <a:t> να μειωθούν τα επίπεδα της ορμόνης που διεγείρει την ανάπτυξη του όγκου ή </a:t>
            </a:r>
          </a:p>
          <a:p>
            <a:pPr>
              <a:buFont typeface="Wingdings" panose="05000000000000000000" pitchFamily="2" charset="2"/>
              <a:buChar char="ü"/>
            </a:pPr>
            <a:r>
              <a:rPr lang="el-GR" sz="2000" dirty="0"/>
              <a:t>να παρεμποδίζουν τον υποδοχέα για την ορμόνη.</a:t>
            </a:r>
          </a:p>
        </p:txBody>
      </p:sp>
      <p:pic>
        <p:nvPicPr>
          <p:cNvPr id="4" name="Εικόνα 3"/>
          <p:cNvPicPr>
            <a:picLocks noChangeAspect="1"/>
          </p:cNvPicPr>
          <p:nvPr/>
        </p:nvPicPr>
        <p:blipFill>
          <a:blip r:embed="rId2"/>
          <a:stretch>
            <a:fillRect/>
          </a:stretch>
        </p:blipFill>
        <p:spPr>
          <a:xfrm>
            <a:off x="1065416" y="4000665"/>
            <a:ext cx="3265440" cy="2177385"/>
          </a:xfrm>
          <a:prstGeom prst="rect">
            <a:avLst/>
          </a:prstGeom>
        </p:spPr>
      </p:pic>
    </p:spTree>
    <p:extLst>
      <p:ext uri="{BB962C8B-B14F-4D97-AF65-F5344CB8AC3E}">
        <p14:creationId xmlns:p14="http://schemas.microsoft.com/office/powerpoint/2010/main" val="3311023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0A604E4-7307-451C-93BE-F1F7E1BF3B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7F3A0AA-35E5-4085-942B-7378390306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02F5C38-C747-4173-ABBF-656E39E821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37EECFC-A684-4391-AE85-4CDAF5565F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7C2833-14BB-4AF1-8A7B-D9A7AADAA280}"/>
              </a:ext>
            </a:extLst>
          </p:cNvPr>
          <p:cNvSpPr txBox="1"/>
          <p:nvPr/>
        </p:nvSpPr>
        <p:spPr>
          <a:xfrm>
            <a:off x="699714" y="5490971"/>
            <a:ext cx="6962072"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a:solidFill>
                  <a:srgbClr val="FFFFFF"/>
                </a:solidFill>
                <a:latin typeface="+mj-lt"/>
                <a:ea typeface="+mj-ea"/>
                <a:cs typeface="+mj-cs"/>
              </a:rPr>
              <a:t>Οι ορμονικοί παράγοντες</a:t>
            </a:r>
          </a:p>
        </p:txBody>
      </p:sp>
      <p:pic>
        <p:nvPicPr>
          <p:cNvPr id="2" name="Εικόνα 1">
            <a:extLst>
              <a:ext uri="{FF2B5EF4-FFF2-40B4-BE49-F238E27FC236}">
                <a16:creationId xmlns:a16="http://schemas.microsoft.com/office/drawing/2014/main" id="{AEC02789-8C4F-4474-89CB-934F268C1581}"/>
              </a:ext>
            </a:extLst>
          </p:cNvPr>
          <p:cNvPicPr>
            <a:picLocks noChangeAspect="1"/>
          </p:cNvPicPr>
          <p:nvPr/>
        </p:nvPicPr>
        <p:blipFill>
          <a:blip r:embed="rId2"/>
          <a:stretch>
            <a:fillRect/>
          </a:stretch>
        </p:blipFill>
        <p:spPr>
          <a:xfrm>
            <a:off x="829517" y="390832"/>
            <a:ext cx="10625585" cy="4519114"/>
          </a:xfrm>
          <a:prstGeom prst="rect">
            <a:avLst/>
          </a:prstGeom>
        </p:spPr>
      </p:pic>
    </p:spTree>
    <p:extLst>
      <p:ext uri="{BB962C8B-B14F-4D97-AF65-F5344CB8AC3E}">
        <p14:creationId xmlns:p14="http://schemas.microsoft.com/office/powerpoint/2010/main" val="523843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24B535-63D4-4907-BAC9-CF4BC938BD19}"/>
              </a:ext>
            </a:extLst>
          </p:cNvPr>
          <p:cNvSpPr>
            <a:spLocks noGrp="1"/>
          </p:cNvSpPr>
          <p:nvPr>
            <p:ph type="title"/>
          </p:nvPr>
        </p:nvSpPr>
        <p:spPr>
          <a:xfrm>
            <a:off x="4965431" y="205197"/>
            <a:ext cx="6586491" cy="1332056"/>
          </a:xfrm>
        </p:spPr>
        <p:txBody>
          <a:bodyPr>
            <a:normAutofit fontScale="90000"/>
          </a:bodyPr>
          <a:lstStyle/>
          <a:p>
            <a:r>
              <a:rPr lang="el-GR" sz="5400" dirty="0"/>
              <a:t>Οι αναστολείς της </a:t>
            </a:r>
            <a:r>
              <a:rPr lang="el-GR" sz="5400" dirty="0" err="1"/>
              <a:t>αρωματάσης</a:t>
            </a:r>
            <a:endParaRPr lang="el-GR" sz="5400" dirty="0"/>
          </a:p>
        </p:txBody>
      </p:sp>
      <p:pic>
        <p:nvPicPr>
          <p:cNvPr id="30" name="Picture 29" descr="Εικόνα που περιέχει σκηνή, δρόμος, τρόπος, αυτοκινητόδρομος&#10;&#10;Περιγραφή που δημιουργήθηκε αυτόματα">
            <a:extLst>
              <a:ext uri="{FF2B5EF4-FFF2-40B4-BE49-F238E27FC236}">
                <a16:creationId xmlns:a16="http://schemas.microsoft.com/office/drawing/2014/main" id="{19622894-CC5E-47A4-86AF-9837B9C06F20}"/>
              </a:ext>
            </a:extLst>
          </p:cNvPr>
          <p:cNvPicPr>
            <a:picLocks noChangeAspect="1"/>
          </p:cNvPicPr>
          <p:nvPr/>
        </p:nvPicPr>
        <p:blipFill rotWithShape="1">
          <a:blip r:embed="rId2"/>
          <a:srcRect l="12722" r="46722"/>
          <a:stretch/>
        </p:blipFill>
        <p:spPr>
          <a:xfrm>
            <a:off x="20" y="10"/>
            <a:ext cx="4635571" cy="6857990"/>
          </a:xfrm>
          <a:prstGeom prst="rect">
            <a:avLst/>
          </a:prstGeom>
          <a:effectLst/>
        </p:spPr>
      </p:pic>
      <p:graphicFrame>
        <p:nvGraphicFramePr>
          <p:cNvPr id="25" name="Θέση περιεχομένου 2">
            <a:extLst>
              <a:ext uri="{FF2B5EF4-FFF2-40B4-BE49-F238E27FC236}">
                <a16:creationId xmlns:a16="http://schemas.microsoft.com/office/drawing/2014/main" id="{3CB5456D-C0AB-4534-BEC4-F889C84030C6}"/>
              </a:ext>
            </a:extLst>
          </p:cNvPr>
          <p:cNvGraphicFramePr>
            <a:graphicFrameLocks noGrp="1"/>
          </p:cNvGraphicFramePr>
          <p:nvPr>
            <p:ph idx="1"/>
            <p:extLst>
              <p:ext uri="{D42A27DB-BD31-4B8C-83A1-F6EECF244321}">
                <p14:modId xmlns:p14="http://schemas.microsoft.com/office/powerpoint/2010/main" val="4032166679"/>
              </p:ext>
            </p:extLst>
          </p:nvPr>
        </p:nvGraphicFramePr>
        <p:xfrm>
          <a:off x="4770783" y="1643270"/>
          <a:ext cx="7142921" cy="5009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8837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4E80F96D-EA81-4AD2-8D21-89AEEF67A369}"/>
              </a:ext>
            </a:extLst>
          </p:cNvPr>
          <p:cNvPicPr>
            <a:picLocks noChangeAspect="1"/>
          </p:cNvPicPr>
          <p:nvPr/>
        </p:nvPicPr>
        <p:blipFill>
          <a:blip r:embed="rId2"/>
          <a:stretch>
            <a:fillRect/>
          </a:stretch>
        </p:blipFill>
        <p:spPr>
          <a:xfrm>
            <a:off x="1726537" y="643467"/>
            <a:ext cx="8738926"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827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D02C3E-07D0-45AB-9357-01BC74BFC64F}"/>
              </a:ext>
            </a:extLst>
          </p:cNvPr>
          <p:cNvSpPr>
            <a:spLocks noGrp="1"/>
          </p:cNvSpPr>
          <p:nvPr>
            <p:ph type="title"/>
          </p:nvPr>
        </p:nvSpPr>
        <p:spPr>
          <a:xfrm>
            <a:off x="4965430" y="629267"/>
            <a:ext cx="6586491" cy="1067012"/>
          </a:xfrm>
        </p:spPr>
        <p:txBody>
          <a:bodyPr>
            <a:normAutofit fontScale="90000"/>
          </a:bodyPr>
          <a:lstStyle/>
          <a:p>
            <a:r>
              <a:rPr lang="el-GR" sz="4600" dirty="0"/>
              <a:t>Ανταγωνιστές ανδρογόνων και οιστρογόνων</a:t>
            </a:r>
          </a:p>
        </p:txBody>
      </p:sp>
      <p:pic>
        <p:nvPicPr>
          <p:cNvPr id="19" name="Picture 18" descr="Εικόνα που περιέχει θολό, θάμπωμα&#10;&#10;Περιγραφή που δημιουργήθηκε αυτόματα">
            <a:extLst>
              <a:ext uri="{FF2B5EF4-FFF2-40B4-BE49-F238E27FC236}">
                <a16:creationId xmlns:a16="http://schemas.microsoft.com/office/drawing/2014/main" id="{50A6CB68-B298-4732-B92F-7409103C6A1F}"/>
              </a:ext>
            </a:extLst>
          </p:cNvPr>
          <p:cNvPicPr>
            <a:picLocks noChangeAspect="1"/>
          </p:cNvPicPr>
          <p:nvPr/>
        </p:nvPicPr>
        <p:blipFill rotWithShape="1">
          <a:blip r:embed="rId2"/>
          <a:srcRect l="17221" r="37492" b="2"/>
          <a:stretch/>
        </p:blipFill>
        <p:spPr>
          <a:xfrm>
            <a:off x="20" y="10"/>
            <a:ext cx="4635571" cy="6857990"/>
          </a:xfrm>
          <a:prstGeom prst="rect">
            <a:avLst/>
          </a:prstGeom>
          <a:effectLst/>
        </p:spPr>
      </p:pic>
      <p:graphicFrame>
        <p:nvGraphicFramePr>
          <p:cNvPr id="18" name="Θέση περιεχομένου 2">
            <a:extLst>
              <a:ext uri="{FF2B5EF4-FFF2-40B4-BE49-F238E27FC236}">
                <a16:creationId xmlns:a16="http://schemas.microsoft.com/office/drawing/2014/main" id="{466E6193-DE4B-478D-9E44-2BA2758A6F68}"/>
              </a:ext>
            </a:extLst>
          </p:cNvPr>
          <p:cNvGraphicFramePr>
            <a:graphicFrameLocks noGrp="1"/>
          </p:cNvGraphicFramePr>
          <p:nvPr>
            <p:ph idx="1"/>
            <p:extLst>
              <p:ext uri="{D42A27DB-BD31-4B8C-83A1-F6EECF244321}">
                <p14:modId xmlns:p14="http://schemas.microsoft.com/office/powerpoint/2010/main" val="3836029125"/>
              </p:ext>
            </p:extLst>
          </p:nvPr>
        </p:nvGraphicFramePr>
        <p:xfrm>
          <a:off x="4744278" y="1828800"/>
          <a:ext cx="7447702"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Εικόνα 2">
            <a:extLst>
              <a:ext uri="{FF2B5EF4-FFF2-40B4-BE49-F238E27FC236}">
                <a16:creationId xmlns:a16="http://schemas.microsoft.com/office/drawing/2014/main" id="{BA97CF24-4F5E-4FE9-B3E8-DDA60F89C4A5}"/>
              </a:ext>
            </a:extLst>
          </p:cNvPr>
          <p:cNvPicPr>
            <a:picLocks noChangeAspect="1"/>
          </p:cNvPicPr>
          <p:nvPr/>
        </p:nvPicPr>
        <p:blipFill>
          <a:blip r:embed="rId8"/>
          <a:stretch>
            <a:fillRect/>
          </a:stretch>
        </p:blipFill>
        <p:spPr>
          <a:xfrm>
            <a:off x="1087003" y="852487"/>
            <a:ext cx="2343150" cy="1952625"/>
          </a:xfrm>
          <a:prstGeom prst="rect">
            <a:avLst/>
          </a:prstGeom>
        </p:spPr>
      </p:pic>
      <p:pic>
        <p:nvPicPr>
          <p:cNvPr id="4" name="Εικόνα 3">
            <a:extLst>
              <a:ext uri="{FF2B5EF4-FFF2-40B4-BE49-F238E27FC236}">
                <a16:creationId xmlns:a16="http://schemas.microsoft.com/office/drawing/2014/main" id="{994A6F7A-F907-4934-A723-EA3561D5CE89}"/>
              </a:ext>
            </a:extLst>
          </p:cNvPr>
          <p:cNvPicPr>
            <a:picLocks noChangeAspect="1"/>
          </p:cNvPicPr>
          <p:nvPr/>
        </p:nvPicPr>
        <p:blipFill>
          <a:blip r:embed="rId9"/>
          <a:stretch>
            <a:fillRect/>
          </a:stretch>
        </p:blipFill>
        <p:spPr>
          <a:xfrm>
            <a:off x="397566" y="3104377"/>
            <a:ext cx="3670852" cy="3750027"/>
          </a:xfrm>
          <a:prstGeom prst="rect">
            <a:avLst/>
          </a:prstGeom>
        </p:spPr>
      </p:pic>
    </p:spTree>
    <p:extLst>
      <p:ext uri="{BB962C8B-B14F-4D97-AF65-F5344CB8AC3E}">
        <p14:creationId xmlns:p14="http://schemas.microsoft.com/office/powerpoint/2010/main" val="3709788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3F5BFBC-C202-4C3E-8EA5-E14A0C60E341}"/>
              </a:ext>
            </a:extLst>
          </p:cNvPr>
          <p:cNvSpPr>
            <a:spLocks noGrp="1"/>
          </p:cNvSpPr>
          <p:nvPr>
            <p:ph type="title"/>
          </p:nvPr>
        </p:nvSpPr>
        <p:spPr>
          <a:xfrm>
            <a:off x="823427" y="152400"/>
            <a:ext cx="6002110" cy="1003025"/>
          </a:xfrm>
        </p:spPr>
        <p:txBody>
          <a:bodyPr>
            <a:normAutofit fontScale="90000"/>
          </a:bodyPr>
          <a:lstStyle/>
          <a:p>
            <a:r>
              <a:rPr lang="el-GR" sz="4000" dirty="0"/>
              <a:t>Άλλοι αντικαρκινικοί παράγοντες</a:t>
            </a:r>
          </a:p>
        </p:txBody>
      </p:sp>
      <p:pic>
        <p:nvPicPr>
          <p:cNvPr id="19" name="Picture 18">
            <a:extLst>
              <a:ext uri="{FF2B5EF4-FFF2-40B4-BE49-F238E27FC236}">
                <a16:creationId xmlns:a16="http://schemas.microsoft.com/office/drawing/2014/main" id="{32717F41-BBB9-46A4-8BE2-8D1357F7F729}"/>
              </a:ext>
            </a:extLst>
          </p:cNvPr>
          <p:cNvPicPr>
            <a:picLocks noChangeAspect="1"/>
          </p:cNvPicPr>
          <p:nvPr/>
        </p:nvPicPr>
        <p:blipFill rotWithShape="1">
          <a:blip r:embed="rId2"/>
          <a:srcRect l="41070" r="10336" b="-1"/>
          <a:stretch/>
        </p:blipFill>
        <p:spPr>
          <a:xfrm>
            <a:off x="7199440" y="10"/>
            <a:ext cx="4992560" cy="6857990"/>
          </a:xfrm>
          <a:prstGeom prst="rect">
            <a:avLst/>
          </a:prstGeom>
          <a:effectLst/>
        </p:spPr>
      </p:pic>
      <p:graphicFrame>
        <p:nvGraphicFramePr>
          <p:cNvPr id="20" name="Θέση περιεχομένου 2">
            <a:extLst>
              <a:ext uri="{FF2B5EF4-FFF2-40B4-BE49-F238E27FC236}">
                <a16:creationId xmlns:a16="http://schemas.microsoft.com/office/drawing/2014/main" id="{0F993A45-4F64-44AC-995F-4D19171F639A}"/>
              </a:ext>
            </a:extLst>
          </p:cNvPr>
          <p:cNvGraphicFramePr>
            <a:graphicFrameLocks noGrp="1"/>
          </p:cNvGraphicFramePr>
          <p:nvPr>
            <p:ph idx="1"/>
            <p:extLst>
              <p:ext uri="{D42A27DB-BD31-4B8C-83A1-F6EECF244321}">
                <p14:modId xmlns:p14="http://schemas.microsoft.com/office/powerpoint/2010/main" val="2383591216"/>
              </p:ext>
            </p:extLst>
          </p:nvPr>
        </p:nvGraphicFramePr>
        <p:xfrm>
          <a:off x="0" y="1155425"/>
          <a:ext cx="7196391" cy="5397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388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B7222AD6-BAFA-4683-8858-6613F9D70DAB}"/>
              </a:ext>
            </a:extLst>
          </p:cNvPr>
          <p:cNvSpPr>
            <a:spLocks noGrp="1"/>
          </p:cNvSpPr>
          <p:nvPr>
            <p:ph type="title"/>
          </p:nvPr>
        </p:nvSpPr>
        <p:spPr>
          <a:xfrm>
            <a:off x="1383564" y="348865"/>
            <a:ext cx="9718111" cy="1576446"/>
          </a:xfrm>
        </p:spPr>
        <p:txBody>
          <a:bodyPr anchor="ctr">
            <a:normAutofit/>
          </a:bodyPr>
          <a:lstStyle/>
          <a:p>
            <a:r>
              <a:rPr lang="el-GR" sz="4000">
                <a:solidFill>
                  <a:srgbClr val="FFFFFF"/>
                </a:solidFill>
              </a:rPr>
              <a:t>Κατηγορίες χημειοθεραπευτικών (αντικαρκινικών) φαρμάκων</a:t>
            </a:r>
          </a:p>
        </p:txBody>
      </p:sp>
      <p:graphicFrame>
        <p:nvGraphicFramePr>
          <p:cNvPr id="29" name="Θέση περιεχομένου 2">
            <a:extLst>
              <a:ext uri="{FF2B5EF4-FFF2-40B4-BE49-F238E27FC236}">
                <a16:creationId xmlns:a16="http://schemas.microsoft.com/office/drawing/2014/main" id="{4360BCD6-6F5B-4CD5-9695-0F6FD4F3FEAF}"/>
              </a:ext>
            </a:extLst>
          </p:cNvPr>
          <p:cNvGraphicFramePr>
            <a:graphicFrameLocks noGrp="1"/>
          </p:cNvGraphicFramePr>
          <p:nvPr>
            <p:ph idx="1"/>
            <p:extLst>
              <p:ext uri="{D42A27DB-BD31-4B8C-83A1-F6EECF244321}">
                <p14:modId xmlns:p14="http://schemas.microsoft.com/office/powerpoint/2010/main" val="916485583"/>
              </p:ext>
            </p:extLst>
          </p:nvPr>
        </p:nvGraphicFramePr>
        <p:xfrm>
          <a:off x="278296" y="2615979"/>
          <a:ext cx="11714921" cy="4142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0876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49679" y="1680754"/>
            <a:ext cx="6667500" cy="3810000"/>
          </a:xfrm>
          <a:prstGeom prst="rect">
            <a:avLst/>
          </a:prstGeom>
        </p:spPr>
      </p:pic>
      <p:pic>
        <p:nvPicPr>
          <p:cNvPr id="3" name="Εικόνα 2"/>
          <p:cNvPicPr>
            <a:picLocks noChangeAspect="1"/>
          </p:cNvPicPr>
          <p:nvPr/>
        </p:nvPicPr>
        <p:blipFill>
          <a:blip r:embed="rId3"/>
          <a:stretch>
            <a:fillRect/>
          </a:stretch>
        </p:blipFill>
        <p:spPr>
          <a:xfrm>
            <a:off x="7090138" y="1558834"/>
            <a:ext cx="4711056" cy="3635827"/>
          </a:xfrm>
          <a:prstGeom prst="rect">
            <a:avLst/>
          </a:prstGeom>
        </p:spPr>
      </p:pic>
      <p:sp>
        <p:nvSpPr>
          <p:cNvPr id="4" name="TextBox 3"/>
          <p:cNvSpPr txBox="1"/>
          <p:nvPr/>
        </p:nvSpPr>
        <p:spPr>
          <a:xfrm>
            <a:off x="1384663" y="358505"/>
            <a:ext cx="9149123" cy="1200329"/>
          </a:xfrm>
          <a:prstGeom prst="rect">
            <a:avLst/>
          </a:prstGeom>
          <a:noFill/>
        </p:spPr>
        <p:txBody>
          <a:bodyPr wrap="square" rtlCol="0">
            <a:spAutoFit/>
          </a:bodyPr>
          <a:lstStyle/>
          <a:p>
            <a:pPr lvl="0"/>
            <a:r>
              <a:rPr lang="el-GR" b="1" dirty="0"/>
              <a:t>Η </a:t>
            </a:r>
            <a:r>
              <a:rPr lang="el-GR" b="1" u="sng" dirty="0" err="1"/>
              <a:t>γεφιτινίμπη</a:t>
            </a:r>
            <a:r>
              <a:rPr lang="el-GR" b="1" u="sng" dirty="0"/>
              <a:t> (</a:t>
            </a:r>
            <a:r>
              <a:rPr lang="el-GR" b="1" u="sng" dirty="0" err="1"/>
              <a:t>gefitinib</a:t>
            </a:r>
            <a:r>
              <a:rPr lang="el-GR" b="1" u="sng" dirty="0"/>
              <a:t>) και η </a:t>
            </a:r>
            <a:r>
              <a:rPr lang="el-GR" b="1" u="sng" dirty="0" err="1"/>
              <a:t>ερλοτινίμπη</a:t>
            </a:r>
            <a:r>
              <a:rPr lang="el-GR" b="1" u="sng" dirty="0"/>
              <a:t> (</a:t>
            </a:r>
            <a:r>
              <a:rPr lang="el-GR" b="1" u="sng" dirty="0" err="1"/>
              <a:t>erlotinib</a:t>
            </a:r>
            <a:r>
              <a:rPr lang="el-GR" b="1" u="sng" dirty="0"/>
              <a:t>) </a:t>
            </a:r>
            <a:r>
              <a:rPr lang="el-GR" b="1" dirty="0"/>
              <a:t>είναι αναστολείς της πρωτεϊνικής </a:t>
            </a:r>
            <a:r>
              <a:rPr lang="el-GR" b="1" dirty="0" err="1"/>
              <a:t>κινάσης</a:t>
            </a:r>
            <a:r>
              <a:rPr lang="el-GR" b="1" dirty="0"/>
              <a:t> της </a:t>
            </a:r>
            <a:r>
              <a:rPr lang="el-GR" b="1" dirty="0" err="1"/>
              <a:t>τυροσίνης</a:t>
            </a:r>
            <a:r>
              <a:rPr lang="el-GR" b="1" dirty="0"/>
              <a:t> που συνδέονται με τον υποδοχέα του επιδερμικού αυξητικού παράγοντα</a:t>
            </a:r>
            <a:endParaRPr lang="el-GR" dirty="0"/>
          </a:p>
          <a:p>
            <a:endParaRPr lang="el-GR" dirty="0"/>
          </a:p>
        </p:txBody>
      </p:sp>
    </p:spTree>
    <p:extLst>
      <p:ext uri="{BB962C8B-B14F-4D97-AF65-F5344CB8AC3E}">
        <p14:creationId xmlns:p14="http://schemas.microsoft.com/office/powerpoint/2010/main" val="75020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516343" y="1371479"/>
            <a:ext cx="6932457" cy="4254258"/>
          </a:xfrm>
          <a:prstGeom prst="rect">
            <a:avLst/>
          </a:prstGeom>
        </p:spPr>
      </p:pic>
      <p:sp>
        <p:nvSpPr>
          <p:cNvPr id="3" name="TextBox 2"/>
          <p:cNvSpPr txBox="1"/>
          <p:nvPr/>
        </p:nvSpPr>
        <p:spPr>
          <a:xfrm>
            <a:off x="566058" y="304800"/>
            <a:ext cx="11401569" cy="646331"/>
          </a:xfrm>
          <a:prstGeom prst="rect">
            <a:avLst/>
          </a:prstGeom>
          <a:noFill/>
        </p:spPr>
        <p:txBody>
          <a:bodyPr wrap="square" rtlCol="0">
            <a:spAutoFit/>
          </a:bodyPr>
          <a:lstStyle/>
          <a:p>
            <a:r>
              <a:rPr lang="el-GR" dirty="0"/>
              <a:t>Η </a:t>
            </a:r>
            <a:r>
              <a:rPr lang="el-GR" b="1" dirty="0" err="1"/>
              <a:t>ιματινίμπη</a:t>
            </a:r>
            <a:r>
              <a:rPr lang="el-GR" b="1" dirty="0"/>
              <a:t> (</a:t>
            </a:r>
            <a:r>
              <a:rPr lang="el-GR" b="1" dirty="0" err="1"/>
              <a:t>imatinib</a:t>
            </a:r>
            <a:r>
              <a:rPr lang="el-GR" b="1" dirty="0"/>
              <a:t>) </a:t>
            </a:r>
            <a:r>
              <a:rPr lang="el-GR" dirty="0"/>
              <a:t>αναστέλλει την </a:t>
            </a:r>
            <a:r>
              <a:rPr lang="el-GR" dirty="0" smtClean="0"/>
              <a:t>BCR-Ab</a:t>
            </a:r>
            <a:r>
              <a:rPr lang="en-US" dirty="0" smtClean="0"/>
              <a:t>l</a:t>
            </a:r>
            <a:r>
              <a:rPr lang="el-GR" dirty="0" smtClean="0"/>
              <a:t> </a:t>
            </a:r>
            <a:r>
              <a:rPr lang="el-GR" dirty="0" err="1"/>
              <a:t>κινάση</a:t>
            </a:r>
            <a:r>
              <a:rPr lang="el-GR" dirty="0"/>
              <a:t> της </a:t>
            </a:r>
            <a:r>
              <a:rPr lang="el-GR" dirty="0" err="1"/>
              <a:t>τυροσίνης</a:t>
            </a:r>
            <a:r>
              <a:rPr lang="el-GR" dirty="0"/>
              <a:t> που απαντώνται στη χρόνια </a:t>
            </a:r>
            <a:r>
              <a:rPr lang="el-GR" dirty="0" err="1"/>
              <a:t>μυελογενή</a:t>
            </a:r>
            <a:r>
              <a:rPr lang="el-GR" dirty="0"/>
              <a:t> λευχαιμία (CML). Η </a:t>
            </a:r>
            <a:r>
              <a:rPr lang="el-GR" dirty="0" smtClean="0"/>
              <a:t>BCR-Ab</a:t>
            </a:r>
            <a:r>
              <a:rPr lang="en-US" dirty="0" smtClean="0"/>
              <a:t>l</a:t>
            </a:r>
            <a:r>
              <a:rPr lang="el-GR" dirty="0" smtClean="0"/>
              <a:t> </a:t>
            </a:r>
            <a:r>
              <a:rPr lang="el-GR" dirty="0"/>
              <a:t>υπάρχει μόνο στα καρκινικά </a:t>
            </a:r>
            <a:r>
              <a:rPr lang="el-GR" dirty="0" smtClean="0"/>
              <a:t>κύτταρα</a:t>
            </a:r>
            <a:r>
              <a:rPr lang="en-US" dirty="0" smtClean="0"/>
              <a:t>.</a:t>
            </a:r>
            <a:r>
              <a:rPr lang="el-GR" dirty="0" smtClean="0"/>
              <a:t> </a:t>
            </a:r>
            <a:endParaRPr lang="el-GR" dirty="0"/>
          </a:p>
        </p:txBody>
      </p:sp>
    </p:spTree>
    <p:extLst>
      <p:ext uri="{BB962C8B-B14F-4D97-AF65-F5344CB8AC3E}">
        <p14:creationId xmlns:p14="http://schemas.microsoft.com/office/powerpoint/2010/main" val="4126523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00A85A6-FF50-4109-B490-F3D5E1B308AB}"/>
              </a:ext>
            </a:extLst>
          </p:cNvPr>
          <p:cNvSpPr>
            <a:spLocks noGrp="1"/>
          </p:cNvSpPr>
          <p:nvPr>
            <p:ph type="title"/>
          </p:nvPr>
        </p:nvSpPr>
        <p:spPr>
          <a:xfrm>
            <a:off x="836679" y="723898"/>
            <a:ext cx="6002110" cy="1495425"/>
          </a:xfrm>
        </p:spPr>
        <p:txBody>
          <a:bodyPr>
            <a:normAutofit/>
          </a:bodyPr>
          <a:lstStyle/>
          <a:p>
            <a:r>
              <a:rPr lang="el-GR" sz="4000"/>
              <a:t>Άλλοι αντικαρκινικοί παράγοντες</a:t>
            </a:r>
          </a:p>
        </p:txBody>
      </p:sp>
      <p:pic>
        <p:nvPicPr>
          <p:cNvPr id="19" name="Picture 18">
            <a:extLst>
              <a:ext uri="{FF2B5EF4-FFF2-40B4-BE49-F238E27FC236}">
                <a16:creationId xmlns:a16="http://schemas.microsoft.com/office/drawing/2014/main" id="{034DCB78-F85E-4EF4-8AA5-4503CDAF8126}"/>
              </a:ext>
            </a:extLst>
          </p:cNvPr>
          <p:cNvPicPr>
            <a:picLocks noChangeAspect="1"/>
          </p:cNvPicPr>
          <p:nvPr/>
        </p:nvPicPr>
        <p:blipFill rotWithShape="1">
          <a:blip r:embed="rId2"/>
          <a:srcRect l="24931" r="26475" b="-1"/>
          <a:stretch/>
        </p:blipFill>
        <p:spPr>
          <a:xfrm>
            <a:off x="7199440" y="10"/>
            <a:ext cx="4992560" cy="6857990"/>
          </a:xfrm>
          <a:prstGeom prst="rect">
            <a:avLst/>
          </a:prstGeom>
          <a:effectLst/>
        </p:spPr>
      </p:pic>
      <p:graphicFrame>
        <p:nvGraphicFramePr>
          <p:cNvPr id="18" name="Θέση περιεχομένου 2">
            <a:extLst>
              <a:ext uri="{FF2B5EF4-FFF2-40B4-BE49-F238E27FC236}">
                <a16:creationId xmlns:a16="http://schemas.microsoft.com/office/drawing/2014/main" id="{101F9510-B828-4DE8-94E3-E752B40C6B79}"/>
              </a:ext>
            </a:extLst>
          </p:cNvPr>
          <p:cNvGraphicFramePr>
            <a:graphicFrameLocks noGrp="1"/>
          </p:cNvGraphicFramePr>
          <p:nvPr>
            <p:ph idx="1"/>
            <p:extLst>
              <p:ext uri="{D42A27DB-BD31-4B8C-83A1-F6EECF244321}">
                <p14:modId xmlns:p14="http://schemas.microsoft.com/office/powerpoint/2010/main" val="3207199123"/>
              </p:ext>
            </p:extLst>
          </p:nvPr>
        </p:nvGraphicFramePr>
        <p:xfrm>
          <a:off x="477078" y="2219323"/>
          <a:ext cx="6361711" cy="4287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6836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530340" y="0"/>
            <a:ext cx="4057281" cy="6883854"/>
          </a:xfrm>
          <a:prstGeom prst="rect">
            <a:avLst/>
          </a:prstGeom>
        </p:spPr>
      </p:pic>
      <p:sp>
        <p:nvSpPr>
          <p:cNvPr id="3" name="TextBox 2"/>
          <p:cNvSpPr txBox="1"/>
          <p:nvPr/>
        </p:nvSpPr>
        <p:spPr>
          <a:xfrm>
            <a:off x="226424" y="243840"/>
            <a:ext cx="6156960" cy="646331"/>
          </a:xfrm>
          <a:prstGeom prst="rect">
            <a:avLst/>
          </a:prstGeom>
          <a:noFill/>
        </p:spPr>
        <p:txBody>
          <a:bodyPr wrap="square" rtlCol="0">
            <a:spAutoFit/>
          </a:bodyPr>
          <a:lstStyle/>
          <a:p>
            <a:r>
              <a:rPr lang="en-US" b="1" dirty="0"/>
              <a:t>Interferon receptors and activation of classical JAK–STAT pathways by type I and type II interferons.</a:t>
            </a:r>
            <a:endParaRPr lang="el-GR" dirty="0"/>
          </a:p>
        </p:txBody>
      </p:sp>
      <p:sp>
        <p:nvSpPr>
          <p:cNvPr id="4" name="TextBox 3"/>
          <p:cNvSpPr txBox="1"/>
          <p:nvPr/>
        </p:nvSpPr>
        <p:spPr>
          <a:xfrm>
            <a:off x="339634" y="966649"/>
            <a:ext cx="4336869" cy="5478423"/>
          </a:xfrm>
          <a:prstGeom prst="rect">
            <a:avLst/>
          </a:prstGeom>
          <a:noFill/>
        </p:spPr>
        <p:txBody>
          <a:bodyPr wrap="square" rtlCol="0">
            <a:spAutoFit/>
          </a:bodyPr>
          <a:lstStyle/>
          <a:p>
            <a:r>
              <a:rPr lang="en-US" sz="1400" dirty="0"/>
              <a:t>All type I interferons (IFNs) bind a common receptor at the surface of human cells, which is known as the type I IFN receptor. The type I IFN receptor is composed of two subunits, IFNAR1 and IFNAR2, which are associated with the Janus activated kinases (JAKs) tyrosine kinase 2 (TYK2) and JAK1, respectively. The only type II IFN, IFN-γ, binds a distinct cell-surface receptor, which is known as the type II IFN receptor. This receptor is also composed of two subunits, IFNGR1 and IFNGR2, which are associated with JAK1 and JAK2, respectively. Activation of the JAKs that are associated with the type I IFN receptor results in tyrosine phosphorylation of STAT2 (signal transducer and activator of transcription 2) and STAT1; this leads to the formation of STAT1–STAT2–IRF9 (IFN-regulatory factor 9) complexes, which are known as ISGF3 (IFN-stimulated gene (ISG) factor 3) complexes. These complexes translocate to the nucleus and bind IFN-stimulated response elements (ISREs) in DNA to initiate gene transcription. Both type I and type II IFNs also induce the formation of STAT1–STAT1 homodimers that translocate to the nucleus and bind GAS (IFN-γ-activated site) elements that are present in the promoter of certain ISGs, thereby initiating the transcription of these genes. The consensus GAS element and ISRE sequences are shown. N, any nucleotide.</a:t>
            </a:r>
            <a:endParaRPr lang="el-GR" sz="1400" dirty="0"/>
          </a:p>
        </p:txBody>
      </p:sp>
    </p:spTree>
    <p:extLst>
      <p:ext uri="{BB962C8B-B14F-4D97-AF65-F5344CB8AC3E}">
        <p14:creationId xmlns:p14="http://schemas.microsoft.com/office/powerpoint/2010/main" val="2739198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38B22DA-7709-416F-9113-E8271ABE2066}"/>
              </a:ext>
            </a:extLst>
          </p:cNvPr>
          <p:cNvPicPr>
            <a:picLocks noChangeAspect="1"/>
          </p:cNvPicPr>
          <p:nvPr/>
        </p:nvPicPr>
        <p:blipFill>
          <a:blip r:embed="rId2"/>
          <a:stretch>
            <a:fillRect/>
          </a:stretch>
        </p:blipFill>
        <p:spPr>
          <a:xfrm>
            <a:off x="3199531" y="1382917"/>
            <a:ext cx="6590923" cy="4092166"/>
          </a:xfrm>
          <a:prstGeom prst="rect">
            <a:avLst/>
          </a:prstGeom>
        </p:spPr>
      </p:pic>
      <p:sp>
        <p:nvSpPr>
          <p:cNvPr id="4" name="TextBox 3">
            <a:extLst>
              <a:ext uri="{FF2B5EF4-FFF2-40B4-BE49-F238E27FC236}">
                <a16:creationId xmlns:a16="http://schemas.microsoft.com/office/drawing/2014/main" id="{BC05178D-3D4A-4CCF-A78B-C95A8CAE4AE8}"/>
              </a:ext>
            </a:extLst>
          </p:cNvPr>
          <p:cNvSpPr txBox="1"/>
          <p:nvPr/>
        </p:nvSpPr>
        <p:spPr>
          <a:xfrm>
            <a:off x="129398" y="5475083"/>
            <a:ext cx="11933203" cy="369332"/>
          </a:xfrm>
          <a:prstGeom prst="rect">
            <a:avLst/>
          </a:prstGeom>
          <a:noFill/>
        </p:spPr>
        <p:txBody>
          <a:bodyPr wrap="none" rtlCol="0">
            <a:spAutoFit/>
          </a:bodyPr>
          <a:lstStyle/>
          <a:p>
            <a:r>
              <a:rPr lang="en-US" dirty="0"/>
              <a:t>https://www.hesmo.gr/images/kateuthintiries-odigies/therapeftika-protokola/Therapeutika_protokolla_EOPE-6h_ekdosh.pdf</a:t>
            </a:r>
            <a:endParaRPr lang="el-GR" dirty="0"/>
          </a:p>
        </p:txBody>
      </p:sp>
    </p:spTree>
    <p:extLst>
      <p:ext uri="{BB962C8B-B14F-4D97-AF65-F5344CB8AC3E}">
        <p14:creationId xmlns:p14="http://schemas.microsoft.com/office/powerpoint/2010/main" val="2877897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C0FE2B5-99A1-4E4A-BCF2-421AB468A653}"/>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422682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Εικόνα 1" descr="Εικόνα που περιέχει πίνακας&#10;&#10;Περιγραφή που δημιουργήθηκε αυτόματα">
            <a:extLst>
              <a:ext uri="{FF2B5EF4-FFF2-40B4-BE49-F238E27FC236}">
                <a16:creationId xmlns:a16="http://schemas.microsoft.com/office/drawing/2014/main" id="{19EF9CAF-9B1D-436A-83AB-81B7AF5FB43A}"/>
              </a:ext>
            </a:extLst>
          </p:cNvPr>
          <p:cNvPicPr>
            <a:picLocks noChangeAspect="1"/>
          </p:cNvPicPr>
          <p:nvPr/>
        </p:nvPicPr>
        <p:blipFill>
          <a:blip r:embed="rId2"/>
          <a:stretch>
            <a:fillRect/>
          </a:stretch>
        </p:blipFill>
        <p:spPr>
          <a:xfrm>
            <a:off x="1515961" y="918546"/>
            <a:ext cx="6639112" cy="4979334"/>
          </a:xfrm>
          <a:prstGeom prst="rect">
            <a:avLst/>
          </a:prstGeom>
        </p:spPr>
      </p:pic>
    </p:spTree>
    <p:extLst>
      <p:ext uri="{BB962C8B-B14F-4D97-AF65-F5344CB8AC3E}">
        <p14:creationId xmlns:p14="http://schemas.microsoft.com/office/powerpoint/2010/main" val="628773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9BD314A3-86B5-4011-B4DC-8DABE77D6DC4}"/>
              </a:ext>
            </a:extLst>
          </p:cNvPr>
          <p:cNvPicPr>
            <a:picLocks noChangeAspect="1"/>
          </p:cNvPicPr>
          <p:nvPr/>
        </p:nvPicPr>
        <p:blipFill>
          <a:blip r:embed="rId2"/>
          <a:stretch>
            <a:fillRect/>
          </a:stretch>
        </p:blipFill>
        <p:spPr>
          <a:xfrm>
            <a:off x="2202377" y="643467"/>
            <a:ext cx="7787246"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929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37D88343-6444-4336-BA72-09F68AF6B929}"/>
              </a:ext>
            </a:extLst>
          </p:cNvPr>
          <p:cNvSpPr>
            <a:spLocks noGrp="1"/>
          </p:cNvSpPr>
          <p:nvPr>
            <p:ph type="title"/>
          </p:nvPr>
        </p:nvSpPr>
        <p:spPr>
          <a:xfrm>
            <a:off x="1383564" y="348865"/>
            <a:ext cx="9718111" cy="1576446"/>
          </a:xfrm>
        </p:spPr>
        <p:txBody>
          <a:bodyPr anchor="ctr">
            <a:normAutofit/>
          </a:bodyPr>
          <a:lstStyle/>
          <a:p>
            <a:r>
              <a:rPr lang="el-GR" sz="4000">
                <a:solidFill>
                  <a:srgbClr val="FFFFFF"/>
                </a:solidFill>
              </a:rPr>
              <a:t>Γενικές αρχές Θεραπείας</a:t>
            </a:r>
          </a:p>
        </p:txBody>
      </p:sp>
      <p:graphicFrame>
        <p:nvGraphicFramePr>
          <p:cNvPr id="20" name="Θέση περιεχομένου 2">
            <a:extLst>
              <a:ext uri="{FF2B5EF4-FFF2-40B4-BE49-F238E27FC236}">
                <a16:creationId xmlns:a16="http://schemas.microsoft.com/office/drawing/2014/main" id="{FC7BE590-6F05-4D9D-9E96-A76C99099722}"/>
              </a:ext>
            </a:extLst>
          </p:cNvPr>
          <p:cNvGraphicFramePr>
            <a:graphicFrameLocks noGrp="1"/>
          </p:cNvGraphicFramePr>
          <p:nvPr>
            <p:ph idx="1"/>
            <p:extLst>
              <p:ext uri="{D42A27DB-BD31-4B8C-83A1-F6EECF244321}">
                <p14:modId xmlns:p14="http://schemas.microsoft.com/office/powerpoint/2010/main" val="184024076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8479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Εικόνα 1">
            <a:extLst>
              <a:ext uri="{FF2B5EF4-FFF2-40B4-BE49-F238E27FC236}">
                <a16:creationId xmlns:a16="http://schemas.microsoft.com/office/drawing/2014/main" id="{B12D2BDF-10D4-42E1-9708-7045D28150BC}"/>
              </a:ext>
            </a:extLst>
          </p:cNvPr>
          <p:cNvPicPr>
            <a:picLocks noChangeAspect="1"/>
          </p:cNvPicPr>
          <p:nvPr/>
        </p:nvPicPr>
        <p:blipFill>
          <a:blip r:embed="rId2"/>
          <a:stretch>
            <a:fillRect/>
          </a:stretch>
        </p:blipFill>
        <p:spPr>
          <a:xfrm>
            <a:off x="2186936" y="918546"/>
            <a:ext cx="5297163" cy="4979334"/>
          </a:xfrm>
          <a:prstGeom prst="rect">
            <a:avLst/>
          </a:prstGeom>
        </p:spPr>
      </p:pic>
      <p:sp>
        <p:nvSpPr>
          <p:cNvPr id="3" name="TextBox 2">
            <a:extLst>
              <a:ext uri="{FF2B5EF4-FFF2-40B4-BE49-F238E27FC236}">
                <a16:creationId xmlns:a16="http://schemas.microsoft.com/office/drawing/2014/main" id="{CA24D427-DF66-4352-889C-57D3A7E85408}"/>
              </a:ext>
            </a:extLst>
          </p:cNvPr>
          <p:cNvSpPr txBox="1"/>
          <p:nvPr/>
        </p:nvSpPr>
        <p:spPr>
          <a:xfrm>
            <a:off x="7484099" y="960120"/>
            <a:ext cx="3826326" cy="2308324"/>
          </a:xfrm>
          <a:prstGeom prst="rect">
            <a:avLst/>
          </a:prstGeom>
          <a:noFill/>
        </p:spPr>
        <p:txBody>
          <a:bodyPr wrap="square" rtlCol="0">
            <a:spAutoFit/>
          </a:bodyPr>
          <a:lstStyle/>
          <a:p>
            <a:r>
              <a:rPr lang="el-GR" b="1" dirty="0"/>
              <a:t>Ο καρκίνος οφείλεται σε διαταραχή του κυτταρικού </a:t>
            </a:r>
            <a:r>
              <a:rPr lang="el-GR" b="1" dirty="0" smtClean="0"/>
              <a:t>κύκλου</a:t>
            </a:r>
            <a:r>
              <a:rPr lang="en-US" b="1" dirty="0" smtClean="0"/>
              <a:t> </a:t>
            </a:r>
            <a:r>
              <a:rPr lang="el-GR" b="1" dirty="0" smtClean="0"/>
              <a:t>και των μηχανισμών κυτταρικής απόπτωσης</a:t>
            </a:r>
            <a:endParaRPr lang="el-GR" b="1" dirty="0"/>
          </a:p>
          <a:p>
            <a:endParaRPr lang="el-GR" dirty="0" smtClean="0"/>
          </a:p>
          <a:p>
            <a:r>
              <a:rPr lang="el-GR" dirty="0" smtClean="0"/>
              <a:t>Μεταλλάξεις </a:t>
            </a:r>
            <a:r>
              <a:rPr lang="el-GR" dirty="0"/>
              <a:t>στις </a:t>
            </a:r>
            <a:r>
              <a:rPr lang="el-GR" dirty="0" err="1"/>
              <a:t>κυκλίνες</a:t>
            </a:r>
            <a:r>
              <a:rPr lang="el-GR" dirty="0"/>
              <a:t> και στις </a:t>
            </a:r>
            <a:r>
              <a:rPr lang="el-GR" dirty="0" err="1"/>
              <a:t>κινάσες</a:t>
            </a:r>
            <a:r>
              <a:rPr lang="el-GR" dirty="0"/>
              <a:t> που εξαρτώνται από τις </a:t>
            </a:r>
            <a:r>
              <a:rPr lang="el-GR" dirty="0" err="1"/>
              <a:t>κυκλίνες</a:t>
            </a:r>
            <a:r>
              <a:rPr lang="el-GR" dirty="0"/>
              <a:t> ανευρίσκονται σε μια πλειάδα καρκίνων</a:t>
            </a:r>
          </a:p>
        </p:txBody>
      </p:sp>
    </p:spTree>
    <p:extLst>
      <p:ext uri="{BB962C8B-B14F-4D97-AF65-F5344CB8AC3E}">
        <p14:creationId xmlns:p14="http://schemas.microsoft.com/office/powerpoint/2010/main" val="2180862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8D3A76C-4156-461C-A165-FFF31F527411}"/>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90E6A29A-E708-4B93-A5AC-D8438F3F298F}"/>
              </a:ext>
            </a:extLst>
          </p:cNvPr>
          <p:cNvSpPr>
            <a:spLocks noGrp="1"/>
          </p:cNvSpPr>
          <p:nvPr>
            <p:ph type="title"/>
          </p:nvPr>
        </p:nvSpPr>
        <p:spPr>
          <a:xfrm>
            <a:off x="643467" y="321734"/>
            <a:ext cx="6891186" cy="1135737"/>
          </a:xfrm>
        </p:spPr>
        <p:txBody>
          <a:bodyPr>
            <a:normAutofit/>
          </a:bodyPr>
          <a:lstStyle/>
          <a:p>
            <a:r>
              <a:rPr lang="el-GR" sz="3600"/>
              <a:t>Γενικές αρχές Θεραπείας</a:t>
            </a:r>
          </a:p>
        </p:txBody>
      </p:sp>
      <p:grpSp>
        <p:nvGrpSpPr>
          <p:cNvPr id="25" name="Group 24">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6" name="Rectangle 25">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Θέση περιεχομένου 2">
            <a:extLst>
              <a:ext uri="{FF2B5EF4-FFF2-40B4-BE49-F238E27FC236}">
                <a16:creationId xmlns:a16="http://schemas.microsoft.com/office/drawing/2014/main" id="{9223CEEC-75AB-43D3-A10D-F516FD2BCDED}"/>
              </a:ext>
            </a:extLst>
          </p:cNvPr>
          <p:cNvGraphicFramePr>
            <a:graphicFrameLocks noGrp="1"/>
          </p:cNvGraphicFramePr>
          <p:nvPr>
            <p:ph idx="1"/>
            <p:extLst>
              <p:ext uri="{D42A27DB-BD31-4B8C-83A1-F6EECF244321}">
                <p14:modId xmlns:p14="http://schemas.microsoft.com/office/powerpoint/2010/main" val="379303141"/>
              </p:ext>
            </p:extLst>
          </p:nvPr>
        </p:nvGraphicFramePr>
        <p:xfrm>
          <a:off x="643467" y="1782981"/>
          <a:ext cx="7268081" cy="4836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618124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3169</Words>
  <Application>Microsoft Office PowerPoint</Application>
  <PresentationFormat>Ευρεία οθόνη</PresentationFormat>
  <Paragraphs>171</Paragraphs>
  <Slides>56</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56</vt:i4>
      </vt:variant>
    </vt:vector>
  </HeadingPairs>
  <TitlesOfParts>
    <vt:vector size="61" baseType="lpstr">
      <vt:lpstr>Arial</vt:lpstr>
      <vt:lpstr>Calibri</vt:lpstr>
      <vt:lpstr>Calibri Light</vt:lpstr>
      <vt:lpstr>Wingdings</vt:lpstr>
      <vt:lpstr>Θέμα του Office</vt:lpstr>
      <vt:lpstr>Χημειοθεραπεία νεοπλασματικών νόσων</vt:lpstr>
      <vt:lpstr>Τι είναι ο καρκίνος;</vt:lpstr>
      <vt:lpstr>Ο καρκίνος ως νόσημα σήμερα</vt:lpstr>
      <vt:lpstr>Στρατηγικές θεραπευτικής αγωγής</vt:lpstr>
      <vt:lpstr>Κατηγορίες χημειοθεραπευτικών (αντικαρκινικών) φαρμάκων</vt:lpstr>
      <vt:lpstr>Παρουσίαση του PowerPoint</vt:lpstr>
      <vt:lpstr>Γενικές αρχές Θεραπείας</vt:lpstr>
      <vt:lpstr>Παρουσίαση του PowerPoint</vt:lpstr>
      <vt:lpstr>Γενικές αρχές Θεραπείας</vt:lpstr>
      <vt:lpstr>Παρουσίαση του PowerPoint</vt:lpstr>
      <vt:lpstr>Γενικές αρχές Θεραπείας</vt:lpstr>
      <vt:lpstr>Γενικές αρχές Θεραπείας</vt:lpstr>
      <vt:lpstr>Γενικές αρχές Θεραπείας</vt:lpstr>
      <vt:lpstr>Γενικές αρχές Θεραπείας</vt:lpstr>
      <vt:lpstr>Ανεπιθύμητες ενέργειες</vt:lpstr>
      <vt:lpstr>Ανεπιθύμητες ενέργειες</vt:lpstr>
      <vt:lpstr>Ανεπιθύμητες ενέργειες</vt:lpstr>
      <vt:lpstr>Ανεπιθύμητες ενέργειες</vt:lpstr>
      <vt:lpstr>ΚΥΤΤΑΡΟΤΟΞΙΚΑ ΦΑΡΜΑΚΑ</vt:lpstr>
      <vt:lpstr>Παρουσίαση του PowerPoint</vt:lpstr>
      <vt:lpstr>Παρουσίαση του PowerPoint</vt:lpstr>
      <vt:lpstr>ΚΥΤΤΑΡΟΤΟΞΙΚΑ ΦΑΡΜΑΚΑ</vt:lpstr>
      <vt:lpstr>Αντιμεταβολίτες με ενζυμική δράση</vt:lpstr>
      <vt:lpstr>Παρουσίαση του PowerPoint</vt:lpstr>
      <vt:lpstr>Αντιμεταβολίτες</vt:lpstr>
      <vt:lpstr>Παρουσίαση του PowerPoint</vt:lpstr>
      <vt:lpstr>ΚΥΤΤΑΡΟΤΟΞΙΚΑ ΦΑΡΜΑΚΑ</vt:lpstr>
      <vt:lpstr>Παρουσίαση του PowerPoint</vt:lpstr>
      <vt:lpstr>Παρουσίαση του PowerPoint</vt:lpstr>
      <vt:lpstr>Αντιβιοτικά κυτταροτοξικά</vt:lpstr>
      <vt:lpstr>Άλλα κυτταροτοξικά</vt:lpstr>
      <vt:lpstr>Παρουσίαση του PowerPoint</vt:lpstr>
      <vt:lpstr>Άλλα κυτταροτοξικά</vt:lpstr>
      <vt:lpstr>Παρουσίαση του PowerPoint</vt:lpstr>
      <vt:lpstr>Παρουσίαση του PowerPoint</vt:lpstr>
      <vt:lpstr>Παρουσίαση του PowerPoint</vt:lpstr>
      <vt:lpstr>Αντισώματα</vt:lpstr>
      <vt:lpstr>Παρουσίαση του PowerPoint</vt:lpstr>
      <vt:lpstr>Παρουσίαση του PowerPoint</vt:lpstr>
      <vt:lpstr>Αντισώματα – πρωτεΐνες στόχοι</vt:lpstr>
      <vt:lpstr>Αντισώματα – πρωτεΐνες στόχοι</vt:lpstr>
      <vt:lpstr>Αντισώματα – πρωτεΐνες στόχοι</vt:lpstr>
      <vt:lpstr>Αντισώματα – πρωτεΐνες στόχοι</vt:lpstr>
      <vt:lpstr>ΟΡΜΟΝΙΚΟΙ ΠΑΡΑΓΟΝΤΕΣ</vt:lpstr>
      <vt:lpstr>Παρουσίαση του PowerPoint</vt:lpstr>
      <vt:lpstr>Οι αναστολείς της αρωματάσης</vt:lpstr>
      <vt:lpstr>Παρουσίαση του PowerPoint</vt:lpstr>
      <vt:lpstr>Ανταγωνιστές ανδρογόνων και οιστρογόνων</vt:lpstr>
      <vt:lpstr>Άλλοι αντικαρκινικοί παράγοντες</vt:lpstr>
      <vt:lpstr>Παρουσίαση του PowerPoint</vt:lpstr>
      <vt:lpstr>Παρουσίαση του PowerPoint</vt:lpstr>
      <vt:lpstr>Άλλοι αντικαρκινικοί παράγοντες</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Χημειοθεραπεία νεοπλασματικών νόσων</dc:title>
  <dc:creator>Χριστόπουλος Θεόδωρος</dc:creator>
  <cp:lastModifiedBy>User</cp:lastModifiedBy>
  <cp:revision>167</cp:revision>
  <dcterms:created xsi:type="dcterms:W3CDTF">2021-01-12T20:05:02Z</dcterms:created>
  <dcterms:modified xsi:type="dcterms:W3CDTF">2024-05-28T08:01:32Z</dcterms:modified>
</cp:coreProperties>
</file>