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52"/>
  </p:notesMasterIdLst>
  <p:handoutMasterIdLst>
    <p:handoutMasterId r:id="rId153"/>
  </p:handoutMasterIdLst>
  <p:sldIdLst>
    <p:sldId id="332" r:id="rId2"/>
    <p:sldId id="341" r:id="rId3"/>
    <p:sldId id="343" r:id="rId4"/>
    <p:sldId id="358" r:id="rId5"/>
    <p:sldId id="348" r:id="rId6"/>
    <p:sldId id="357" r:id="rId7"/>
    <p:sldId id="425" r:id="rId8"/>
    <p:sldId id="428" r:id="rId9"/>
    <p:sldId id="426" r:id="rId10"/>
    <p:sldId id="427" r:id="rId11"/>
    <p:sldId id="429" r:id="rId12"/>
    <p:sldId id="430" r:id="rId13"/>
    <p:sldId id="342" r:id="rId14"/>
    <p:sldId id="359" r:id="rId15"/>
    <p:sldId id="349" r:id="rId16"/>
    <p:sldId id="344" r:id="rId17"/>
    <p:sldId id="387" r:id="rId18"/>
    <p:sldId id="385" r:id="rId19"/>
    <p:sldId id="420" r:id="rId20"/>
    <p:sldId id="479" r:id="rId21"/>
    <p:sldId id="422" r:id="rId22"/>
    <p:sldId id="424" r:id="rId23"/>
    <p:sldId id="447" r:id="rId24"/>
    <p:sldId id="581" r:id="rId25"/>
    <p:sldId id="580" r:id="rId26"/>
    <p:sldId id="490" r:id="rId27"/>
    <p:sldId id="481" r:id="rId28"/>
    <p:sldId id="482" r:id="rId29"/>
    <p:sldId id="483" r:id="rId30"/>
    <p:sldId id="491" r:id="rId31"/>
    <p:sldId id="487" r:id="rId32"/>
    <p:sldId id="488" r:id="rId33"/>
    <p:sldId id="493" r:id="rId34"/>
    <p:sldId id="489" r:id="rId35"/>
    <p:sldId id="441" r:id="rId36"/>
    <p:sldId id="449" r:id="rId37"/>
    <p:sldId id="445" r:id="rId38"/>
    <p:sldId id="446" r:id="rId39"/>
    <p:sldId id="442" r:id="rId40"/>
    <p:sldId id="389" r:id="rId41"/>
    <p:sldId id="464" r:id="rId42"/>
    <p:sldId id="452" r:id="rId43"/>
    <p:sldId id="465" r:id="rId44"/>
    <p:sldId id="466" r:id="rId45"/>
    <p:sldId id="467" r:id="rId46"/>
    <p:sldId id="468" r:id="rId47"/>
    <p:sldId id="478" r:id="rId48"/>
    <p:sldId id="469" r:id="rId49"/>
    <p:sldId id="472" r:id="rId50"/>
    <p:sldId id="470" r:id="rId51"/>
    <p:sldId id="471" r:id="rId52"/>
    <p:sldId id="473" r:id="rId53"/>
    <p:sldId id="476" r:id="rId54"/>
    <p:sldId id="474" r:id="rId55"/>
    <p:sldId id="475" r:id="rId56"/>
    <p:sldId id="495" r:id="rId57"/>
    <p:sldId id="494" r:id="rId58"/>
    <p:sldId id="439" r:id="rId59"/>
    <p:sldId id="440" r:id="rId60"/>
    <p:sldId id="496" r:id="rId61"/>
    <p:sldId id="497" r:id="rId62"/>
    <p:sldId id="498" r:id="rId63"/>
    <p:sldId id="499" r:id="rId64"/>
    <p:sldId id="500" r:id="rId65"/>
    <p:sldId id="501" r:id="rId66"/>
    <p:sldId id="502" r:id="rId67"/>
    <p:sldId id="503" r:id="rId68"/>
    <p:sldId id="504" r:id="rId69"/>
    <p:sldId id="505" r:id="rId70"/>
    <p:sldId id="506" r:id="rId71"/>
    <p:sldId id="507" r:id="rId72"/>
    <p:sldId id="508" r:id="rId73"/>
    <p:sldId id="509" r:id="rId74"/>
    <p:sldId id="510" r:id="rId75"/>
    <p:sldId id="511" r:id="rId76"/>
    <p:sldId id="512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0" r:id="rId85"/>
    <p:sldId id="521" r:id="rId86"/>
    <p:sldId id="522" r:id="rId87"/>
    <p:sldId id="523" r:id="rId88"/>
    <p:sldId id="524" r:id="rId89"/>
    <p:sldId id="525" r:id="rId90"/>
    <p:sldId id="526" r:id="rId91"/>
    <p:sldId id="527" r:id="rId92"/>
    <p:sldId id="528" r:id="rId93"/>
    <p:sldId id="529" r:id="rId94"/>
    <p:sldId id="582" r:id="rId95"/>
    <p:sldId id="583" r:id="rId96"/>
    <p:sldId id="585" r:id="rId97"/>
    <p:sldId id="584" r:id="rId98"/>
    <p:sldId id="586" r:id="rId99"/>
    <p:sldId id="587" r:id="rId100"/>
    <p:sldId id="588" r:id="rId101"/>
    <p:sldId id="530" r:id="rId102"/>
    <p:sldId id="531" r:id="rId103"/>
    <p:sldId id="532" r:id="rId104"/>
    <p:sldId id="533" r:id="rId105"/>
    <p:sldId id="534" r:id="rId106"/>
    <p:sldId id="535" r:id="rId107"/>
    <p:sldId id="536" r:id="rId108"/>
    <p:sldId id="537" r:id="rId109"/>
    <p:sldId id="538" r:id="rId110"/>
    <p:sldId id="539" r:id="rId111"/>
    <p:sldId id="540" r:id="rId112"/>
    <p:sldId id="541" r:id="rId113"/>
    <p:sldId id="542" r:id="rId114"/>
    <p:sldId id="543" r:id="rId115"/>
    <p:sldId id="544" r:id="rId116"/>
    <p:sldId id="545" r:id="rId117"/>
    <p:sldId id="546" r:id="rId118"/>
    <p:sldId id="547" r:id="rId119"/>
    <p:sldId id="548" r:id="rId120"/>
    <p:sldId id="549" r:id="rId121"/>
    <p:sldId id="550" r:id="rId122"/>
    <p:sldId id="551" r:id="rId123"/>
    <p:sldId id="552" r:id="rId124"/>
    <p:sldId id="553" r:id="rId125"/>
    <p:sldId id="554" r:id="rId126"/>
    <p:sldId id="555" r:id="rId127"/>
    <p:sldId id="556" r:id="rId128"/>
    <p:sldId id="557" r:id="rId129"/>
    <p:sldId id="558" r:id="rId130"/>
    <p:sldId id="559" r:id="rId131"/>
    <p:sldId id="560" r:id="rId132"/>
    <p:sldId id="561" r:id="rId133"/>
    <p:sldId id="562" r:id="rId134"/>
    <p:sldId id="563" r:id="rId135"/>
    <p:sldId id="564" r:id="rId136"/>
    <p:sldId id="565" r:id="rId137"/>
    <p:sldId id="566" r:id="rId138"/>
    <p:sldId id="567" r:id="rId139"/>
    <p:sldId id="568" r:id="rId140"/>
    <p:sldId id="569" r:id="rId141"/>
    <p:sldId id="570" r:id="rId142"/>
    <p:sldId id="571" r:id="rId143"/>
    <p:sldId id="572" r:id="rId144"/>
    <p:sldId id="573" r:id="rId145"/>
    <p:sldId id="574" r:id="rId146"/>
    <p:sldId id="575" r:id="rId147"/>
    <p:sldId id="576" r:id="rId148"/>
    <p:sldId id="577" r:id="rId149"/>
    <p:sldId id="578" r:id="rId150"/>
    <p:sldId id="579" r:id="rId151"/>
  </p:sldIdLst>
  <p:sldSz cx="9906000" cy="6858000" type="A4"/>
  <p:notesSz cx="6794500" cy="9906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0C0CA0"/>
    <a:srgbClr val="006C00"/>
    <a:srgbClr val="A20078"/>
    <a:srgbClr val="49A404"/>
    <a:srgbClr val="009900"/>
    <a:srgbClr val="028288"/>
    <a:srgbClr val="9900CC"/>
    <a:srgbClr val="CC00CC"/>
    <a:srgbClr val="B4007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883" autoAdjust="0"/>
    <p:restoredTop sz="94660"/>
  </p:normalViewPr>
  <p:slideViewPr>
    <p:cSldViewPr snapToGrid="0">
      <p:cViewPr>
        <p:scale>
          <a:sx n="110" d="100"/>
          <a:sy n="110" d="100"/>
        </p:scale>
        <p:origin x="-2166" y="-144"/>
      </p:cViewPr>
      <p:guideLst>
        <p:guide orient="horz" pos="709"/>
        <p:guide orient="horz" pos="3915"/>
        <p:guide orient="horz" pos="4319"/>
        <p:guide orient="horz" pos="2891"/>
        <p:guide orient="horz" pos="3151"/>
        <p:guide orient="horz" pos="3042"/>
        <p:guide orient="horz" pos="1287"/>
        <p:guide pos="4555"/>
        <p:guide pos="2015"/>
        <p:guide pos="310"/>
        <p:guide pos="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522"/>
    </p:cViewPr>
  </p:sorterViewPr>
  <p:notesViewPr>
    <p:cSldViewPr snapToGrid="0">
      <p:cViewPr varScale="1">
        <p:scale>
          <a:sx n="50" d="100"/>
          <a:sy n="50" d="100"/>
        </p:scale>
        <p:origin x="-1878" y="-84"/>
      </p:cViewPr>
      <p:guideLst>
        <p:guide orient="horz" pos="3120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image" Target="../media/image102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image" Target="../media/image126.png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image" Target="../media/image131.png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42.emf"/><Relationship Id="rId4" Type="http://schemas.openxmlformats.org/officeDocument/2006/relationships/image" Target="../media/image14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image" Target="../media/image16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image" Target="../media/image167.e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image" Target="../media/image173.emf"/><Relationship Id="rId4" Type="http://schemas.openxmlformats.org/officeDocument/2006/relationships/image" Target="../media/image176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image" Target="../media/image205.emf"/><Relationship Id="rId1" Type="http://schemas.openxmlformats.org/officeDocument/2006/relationships/image" Target="../media/image20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e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image" Target="../media/image2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emf"/></Relationships>
</file>

<file path=ppt/drawings/_rels/vmlDrawing7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image" Target="../media/image227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9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6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8.emf"/></Relationships>
</file>

<file path=ppt/drawings/_rels/vmlDrawing7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emf"/><Relationship Id="rId1" Type="http://schemas.openxmlformats.org/officeDocument/2006/relationships/image" Target="../media/image260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96963" y="917575"/>
            <a:ext cx="4598987" cy="3751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93788" y="5232400"/>
            <a:ext cx="4598987" cy="3751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750888"/>
            <a:ext cx="5413375" cy="37480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8186" tIns="48262" rIns="98186" bIns="482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 flipV="1">
            <a:off x="2724150" y="533400"/>
            <a:ext cx="0" cy="6019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5000" y="2181225"/>
            <a:ext cx="6024563" cy="120173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75000" y="3835400"/>
            <a:ext cx="6024563" cy="1201738"/>
          </a:xfrm>
        </p:spPr>
        <p:txBody>
          <a:bodyPr/>
          <a:lstStyle>
            <a:lvl1pPr>
              <a:defRPr sz="3000" b="0" i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037388" y="295275"/>
            <a:ext cx="2208212" cy="597535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12750" y="295275"/>
            <a:ext cx="6472238" cy="597535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8832850" cy="687388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12750" y="1203325"/>
            <a:ext cx="4340225" cy="5067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05375" y="1203325"/>
            <a:ext cx="4340225" cy="5067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12750" y="295275"/>
            <a:ext cx="8832850" cy="687388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12750" y="120332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05375" y="120332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12750" y="381317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05375" y="381317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8832850" cy="687388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12750" y="1203325"/>
            <a:ext cx="4340225" cy="5067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05375" y="120332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905375" y="381317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8832850" cy="687388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12750" y="1203325"/>
            <a:ext cx="4340225" cy="50673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05375" y="120332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905375" y="3813175"/>
            <a:ext cx="4340225" cy="245745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12750" y="1203325"/>
            <a:ext cx="4340225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05375" y="1203325"/>
            <a:ext cx="4340225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685800"/>
            <a:ext cx="100822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95275"/>
            <a:ext cx="8832850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728" tIns="45059" rIns="91728" bIns="4505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 Holder</a:t>
            </a:r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203325"/>
            <a:ext cx="8832850" cy="506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728" tIns="45059" rIns="91728" bIns="450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bullet sentence case</a:t>
            </a:r>
          </a:p>
          <a:p>
            <a:pPr lvl="1"/>
            <a:r>
              <a:rPr lang="en-GB" smtClean="0"/>
              <a:t>Second bullet sentence case</a:t>
            </a:r>
          </a:p>
          <a:p>
            <a:pPr lvl="2"/>
            <a:r>
              <a:rPr lang="en-GB" smtClean="0"/>
              <a:t>Third Bullet</a:t>
            </a:r>
          </a:p>
          <a:p>
            <a:pPr lvl="3"/>
            <a:r>
              <a:rPr lang="en-GB" smtClean="0"/>
              <a:t>Fourth bullet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>
            <a:off x="495300" y="990600"/>
            <a:ext cx="883285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/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9105900" y="6496050"/>
            <a:ext cx="307975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728" tIns="45059" rIns="91728" bIns="45059">
            <a:spAutoFit/>
          </a:bodyPr>
          <a:lstStyle/>
          <a:p>
            <a:pPr defTabSz="927100" eaLnBrk="0" hangingPunct="0">
              <a:defRPr/>
            </a:pPr>
            <a:fld id="{232AE5D3-6F15-4EE9-A0DE-9F90E5CEA842}" type="slidenum">
              <a:rPr lang="en-GB" sz="800">
                <a:solidFill>
                  <a:schemeClr val="bg1"/>
                </a:solidFill>
              </a:rPr>
              <a:pPr defTabSz="927100" eaLnBrk="0" hangingPunct="0">
                <a:defRPr/>
              </a:pPr>
              <a:t>‹#›</a:t>
            </a:fld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473095" name="Picture 10" descr="GSK_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29538" y="6408738"/>
            <a:ext cx="1011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advClick="0" advTm="0"/>
  <p:txStyles>
    <p:titleStyle>
      <a:lvl1pPr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algn="l" defTabSz="927100" rtl="0" eaLnBrk="0" fontAlgn="base" hangingPunct="0">
        <a:lnSpc>
          <a:spcPct val="104000"/>
        </a:lnSpc>
        <a:spcBef>
          <a:spcPct val="83000"/>
        </a:spcBef>
        <a:spcAft>
          <a:spcPct val="0"/>
        </a:spcAft>
        <a:buClr>
          <a:srgbClr val="FFCC66"/>
        </a:buClr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514350" indent="-282575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u"/>
        <a:defRPr sz="1600">
          <a:solidFill>
            <a:schemeClr val="tx1"/>
          </a:solidFill>
          <a:latin typeface="+mn-lt"/>
        </a:defRPr>
      </a:lvl2pPr>
      <a:lvl3pPr marL="1042988" indent="-290513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</a:defRPr>
      </a:lvl3pPr>
      <a:lvl4pPr marL="1390650" indent="-231775" algn="l" defTabSz="927100" rtl="0" eaLnBrk="0" fontAlgn="base" hangingPunct="0">
        <a:lnSpc>
          <a:spcPct val="94000"/>
        </a:lnSpc>
        <a:spcBef>
          <a:spcPct val="31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</a:defRPr>
      </a:lvl4pPr>
      <a:lvl5pPr marL="1738313" indent="-231775" algn="l" defTabSz="927100" rtl="0" eaLnBrk="0" fontAlgn="base" hangingPunct="0">
        <a:spcBef>
          <a:spcPct val="50000"/>
        </a:spcBef>
        <a:spcAft>
          <a:spcPct val="50000"/>
        </a:spcAft>
        <a:buClr>
          <a:srgbClr val="FFCC66"/>
        </a:buClr>
        <a:defRPr sz="2200">
          <a:solidFill>
            <a:srgbClr val="FFFFFF"/>
          </a:solidFill>
          <a:latin typeface="+mn-lt"/>
        </a:defRPr>
      </a:lvl5pPr>
      <a:lvl6pPr marL="2195513" indent="-231775" algn="l" defTabSz="927100" rtl="0" eaLnBrk="0" fontAlgn="base" hangingPunct="0">
        <a:spcBef>
          <a:spcPct val="50000"/>
        </a:spcBef>
        <a:spcAft>
          <a:spcPct val="50000"/>
        </a:spcAft>
        <a:buClr>
          <a:srgbClr val="FFCC66"/>
        </a:buClr>
        <a:defRPr sz="2200">
          <a:solidFill>
            <a:srgbClr val="FFFFFF"/>
          </a:solidFill>
          <a:latin typeface="+mn-lt"/>
        </a:defRPr>
      </a:lvl6pPr>
      <a:lvl7pPr marL="2652713" indent="-231775" algn="l" defTabSz="927100" rtl="0" eaLnBrk="0" fontAlgn="base" hangingPunct="0">
        <a:spcBef>
          <a:spcPct val="50000"/>
        </a:spcBef>
        <a:spcAft>
          <a:spcPct val="50000"/>
        </a:spcAft>
        <a:buClr>
          <a:srgbClr val="FFCC66"/>
        </a:buClr>
        <a:defRPr sz="2200">
          <a:solidFill>
            <a:srgbClr val="FFFFFF"/>
          </a:solidFill>
          <a:latin typeface="+mn-lt"/>
        </a:defRPr>
      </a:lvl7pPr>
      <a:lvl8pPr marL="3109913" indent="-231775" algn="l" defTabSz="927100" rtl="0" eaLnBrk="0" fontAlgn="base" hangingPunct="0">
        <a:spcBef>
          <a:spcPct val="50000"/>
        </a:spcBef>
        <a:spcAft>
          <a:spcPct val="50000"/>
        </a:spcAft>
        <a:buClr>
          <a:srgbClr val="FFCC66"/>
        </a:buClr>
        <a:defRPr sz="2200">
          <a:solidFill>
            <a:srgbClr val="FFFFFF"/>
          </a:solidFill>
          <a:latin typeface="+mn-lt"/>
        </a:defRPr>
      </a:lvl8pPr>
      <a:lvl9pPr marL="3567113" indent="-231775" algn="l" defTabSz="927100" rtl="0" eaLnBrk="0" fontAlgn="base" hangingPunct="0">
        <a:spcBef>
          <a:spcPct val="50000"/>
        </a:spcBef>
        <a:spcAft>
          <a:spcPct val="50000"/>
        </a:spcAft>
        <a:buClr>
          <a:srgbClr val="FFCC66"/>
        </a:buClr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117.bin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208.png"/><Relationship Id="rId4" Type="http://schemas.openxmlformats.org/officeDocument/2006/relationships/oleObject" Target="../embeddings/oleObject118.bin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211.emf"/><Relationship Id="rId4" Type="http://schemas.openxmlformats.org/officeDocument/2006/relationships/oleObject" Target="../embeddings/oleObject121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216.png"/><Relationship Id="rId4" Type="http://schemas.openxmlformats.org/officeDocument/2006/relationships/oleObject" Target="../embeddings/oleObject122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4" Type="http://schemas.openxmlformats.org/officeDocument/2006/relationships/oleObject" Target="../embeddings/oleObject12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5" Type="http://schemas.openxmlformats.org/officeDocument/2006/relationships/oleObject" Target="../embeddings/oleObject127.bin"/><Relationship Id="rId4" Type="http://schemas.openxmlformats.org/officeDocument/2006/relationships/oleObject" Target="../embeddings/oleObject126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4" Type="http://schemas.openxmlformats.org/officeDocument/2006/relationships/oleObject" Target="../embeddings/oleObject130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4" Type="http://schemas.openxmlformats.org/officeDocument/2006/relationships/oleObject" Target="../embeddings/oleObject131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4" Type="http://schemas.openxmlformats.org/officeDocument/2006/relationships/oleObject" Target="../embeddings/oleObject132.bin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7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9.bin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4" Type="http://schemas.openxmlformats.org/officeDocument/2006/relationships/oleObject" Target="../embeddings/oleObject134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6.vml"/><Relationship Id="rId4" Type="http://schemas.openxmlformats.org/officeDocument/2006/relationships/oleObject" Target="../embeddings/oleObject135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25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8.vml"/><Relationship Id="rId4" Type="http://schemas.openxmlformats.org/officeDocument/2006/relationships/oleObject" Target="../embeddings/oleObject138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4" Type="http://schemas.openxmlformats.org/officeDocument/2006/relationships/oleObject" Target="../embeddings/oleObject13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2.bin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4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70.png"/><Relationship Id="rId4" Type="http://schemas.openxmlformats.org/officeDocument/2006/relationships/oleObject" Target="../embeddings/oleObject47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5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74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76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7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2.vml"/><Relationship Id="rId5" Type="http://schemas.openxmlformats.org/officeDocument/2006/relationships/oleObject" Target="../embeddings/oleObject81.bin"/><Relationship Id="rId4" Type="http://schemas.openxmlformats.org/officeDocument/2006/relationships/oleObject" Target="../embeddings/oleObject8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83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85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87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89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7.vml"/><Relationship Id="rId5" Type="http://schemas.openxmlformats.org/officeDocument/2006/relationships/oleObject" Target="../embeddings/oleObject92.bin"/><Relationship Id="rId4" Type="http://schemas.openxmlformats.org/officeDocument/2006/relationships/oleObject" Target="../embeddings/oleObject91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98.bin"/><Relationship Id="rId5" Type="http://schemas.openxmlformats.org/officeDocument/2006/relationships/oleObject" Target="../embeddings/oleObject97.bin"/><Relationship Id="rId4" Type="http://schemas.openxmlformats.org/officeDocument/2006/relationships/oleObject" Target="../embeddings/oleObject9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emf"/><Relationship Id="rId4" Type="http://schemas.openxmlformats.org/officeDocument/2006/relationships/image" Target="../media/image1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99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oleObject101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10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oleObject10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105.bin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108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image" Target="../media/image177.png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10.bin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17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82.png"/><Relationship Id="rId4" Type="http://schemas.openxmlformats.org/officeDocument/2006/relationships/oleObject" Target="../embeddings/oleObject114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4" Type="http://schemas.openxmlformats.org/officeDocument/2006/relationships/oleObject" Target="../embeddings/oleObject115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Text Box 2"/>
          <p:cNvSpPr txBox="1">
            <a:spLocks noChangeArrowheads="1"/>
          </p:cNvSpPr>
          <p:nvPr/>
        </p:nvSpPr>
        <p:spPr bwMode="auto">
          <a:xfrm>
            <a:off x="6254750" y="2030413"/>
            <a:ext cx="282575" cy="8842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endParaRPr lang="en-GB" sz="2400" b="1">
              <a:solidFill>
                <a:schemeClr val="bg1"/>
              </a:solidFill>
            </a:endParaRPr>
          </a:p>
          <a:p>
            <a:pPr algn="ctr" eaLnBrk="0" hangingPunct="0"/>
            <a:r>
              <a:rPr lang="el-GR" sz="2800" b="1">
                <a:solidFill>
                  <a:schemeClr val="bg1"/>
                </a:solidFill>
              </a:rPr>
              <a:t> </a:t>
            </a:r>
            <a:endParaRPr lang="en-GB" sz="2800" b="1">
              <a:solidFill>
                <a:schemeClr val="bg1"/>
              </a:solidFill>
            </a:endParaRPr>
          </a:p>
        </p:txBody>
      </p:sp>
      <p:sp>
        <p:nvSpPr>
          <p:cNvPr id="423938" name="Text Box 3"/>
          <p:cNvSpPr txBox="1">
            <a:spLocks noChangeArrowheads="1"/>
          </p:cNvSpPr>
          <p:nvPr/>
        </p:nvSpPr>
        <p:spPr bwMode="auto">
          <a:xfrm>
            <a:off x="3151188" y="1660525"/>
            <a:ext cx="6365875" cy="5047536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2800" b="1" u="sng" dirty="0" smtClean="0">
                <a:solidFill>
                  <a:srgbClr val="C00000"/>
                </a:solidFill>
              </a:rPr>
              <a:t>Χημεία </a:t>
            </a:r>
            <a:r>
              <a:rPr lang="el-GR" sz="2800" b="1" u="sng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sz="2800" b="1" u="sng" dirty="0" smtClean="0">
                <a:solidFill>
                  <a:srgbClr val="C00000"/>
                </a:solidFill>
              </a:rPr>
              <a:t> Ενώσεων</a:t>
            </a:r>
          </a:p>
          <a:p>
            <a:pPr algn="ctr" eaLnBrk="0" hangingPunct="0"/>
            <a:endParaRPr lang="el-GR" sz="2400" b="1" u="sng" dirty="0" smtClean="0">
              <a:solidFill>
                <a:schemeClr val="bg1"/>
              </a:solidFill>
            </a:endParaRPr>
          </a:p>
          <a:p>
            <a:pPr algn="ctr" eaLnBrk="0" hangingPunct="0"/>
            <a:r>
              <a:rPr lang="el-GR" sz="2400" b="1" dirty="0" smtClean="0"/>
              <a:t>Διαλέξεις</a:t>
            </a:r>
            <a:endParaRPr lang="el-GR" sz="2400" b="1" dirty="0"/>
          </a:p>
          <a:p>
            <a:pPr algn="ctr" eaLnBrk="0" hangingPunct="0"/>
            <a:endParaRPr lang="en-GB" sz="1800" dirty="0"/>
          </a:p>
          <a:p>
            <a:pPr algn="ctr" eaLnBrk="0" hangingPunct="0"/>
            <a:r>
              <a:rPr lang="el-GR" sz="2400" dirty="0"/>
              <a:t> </a:t>
            </a:r>
            <a:endParaRPr lang="el-GR" sz="2400" dirty="0" smtClean="0"/>
          </a:p>
          <a:p>
            <a:pPr algn="ctr" eaLnBrk="0" hangingPunct="0"/>
            <a:r>
              <a:rPr lang="el-GR" sz="2400" b="1" dirty="0" err="1" smtClean="0">
                <a:solidFill>
                  <a:srgbClr val="0C0CA0"/>
                </a:solidFill>
              </a:rPr>
              <a:t>Επ</a:t>
            </a:r>
            <a:r>
              <a:rPr lang="el-GR" sz="2400" b="1" dirty="0">
                <a:solidFill>
                  <a:srgbClr val="0C0CA0"/>
                </a:solidFill>
              </a:rPr>
              <a:t>. Καθηγητή Γ. </a:t>
            </a:r>
            <a:r>
              <a:rPr lang="el-GR" sz="2400" b="1" dirty="0" err="1">
                <a:solidFill>
                  <a:srgbClr val="0C0CA0"/>
                </a:solidFill>
              </a:rPr>
              <a:t>Ρασσιά</a:t>
            </a:r>
            <a:endParaRPr lang="el-GR" sz="2400" b="1" dirty="0">
              <a:solidFill>
                <a:srgbClr val="0C0CA0"/>
              </a:solidFill>
            </a:endParaRPr>
          </a:p>
          <a:p>
            <a:pPr algn="ctr" eaLnBrk="0" hangingPunct="0"/>
            <a:endParaRPr lang="el-GR" sz="1800" b="1" dirty="0">
              <a:solidFill>
                <a:srgbClr val="0C0CA0"/>
              </a:solidFill>
            </a:endParaRPr>
          </a:p>
          <a:p>
            <a:pPr algn="ctr" eaLnBrk="0" hangingPunct="0"/>
            <a:endParaRPr lang="el-GR" sz="1800" b="1" dirty="0" smtClean="0">
              <a:solidFill>
                <a:srgbClr val="028288"/>
              </a:solidFill>
            </a:endParaRPr>
          </a:p>
          <a:p>
            <a:pPr algn="ctr" eaLnBrk="0" hangingPunct="0"/>
            <a:r>
              <a:rPr lang="el-GR" sz="1800" b="1" dirty="0" smtClean="0">
                <a:solidFill>
                  <a:srgbClr val="028288"/>
                </a:solidFill>
              </a:rPr>
              <a:t>Τμήμα </a:t>
            </a:r>
            <a:r>
              <a:rPr lang="el-GR" sz="1800" b="1" dirty="0">
                <a:solidFill>
                  <a:srgbClr val="028288"/>
                </a:solidFill>
              </a:rPr>
              <a:t>Χημείας, </a:t>
            </a:r>
            <a:r>
              <a:rPr lang="en-US" sz="1800" b="1" dirty="0" smtClean="0">
                <a:solidFill>
                  <a:srgbClr val="028288"/>
                </a:solidFill>
              </a:rPr>
              <a:t> </a:t>
            </a:r>
            <a:r>
              <a:rPr lang="el-GR" sz="1800" b="1" dirty="0" smtClean="0">
                <a:solidFill>
                  <a:srgbClr val="028288"/>
                </a:solidFill>
              </a:rPr>
              <a:t>Α</a:t>
            </a:r>
            <a:r>
              <a:rPr lang="el-GR" sz="1800" b="1" dirty="0">
                <a:solidFill>
                  <a:srgbClr val="028288"/>
                </a:solidFill>
              </a:rPr>
              <a:t>’ </a:t>
            </a:r>
            <a:r>
              <a:rPr lang="el-GR" sz="1800" b="1" dirty="0" smtClean="0">
                <a:solidFill>
                  <a:srgbClr val="028288"/>
                </a:solidFill>
              </a:rPr>
              <a:t>Τομέας</a:t>
            </a:r>
            <a:endParaRPr lang="en-GB" sz="1800" b="1" dirty="0">
              <a:solidFill>
                <a:srgbClr val="028288"/>
              </a:solidFill>
            </a:endParaRPr>
          </a:p>
          <a:p>
            <a:pPr algn="ctr" eaLnBrk="0" hangingPunct="0"/>
            <a:endParaRPr lang="el-GR" sz="1800" b="1" dirty="0">
              <a:solidFill>
                <a:srgbClr val="028288"/>
              </a:solidFill>
            </a:endParaRPr>
          </a:p>
          <a:p>
            <a:pPr algn="ctr" eaLnBrk="0" hangingPunct="0"/>
            <a:endParaRPr lang="el-GR" sz="1800" b="1" dirty="0" smtClean="0">
              <a:solidFill>
                <a:srgbClr val="028288"/>
              </a:solidFill>
            </a:endParaRPr>
          </a:p>
          <a:p>
            <a:pPr algn="ctr" eaLnBrk="0" hangingPunct="0"/>
            <a:r>
              <a:rPr lang="el-GR" sz="1800" b="1" dirty="0" smtClean="0">
                <a:solidFill>
                  <a:srgbClr val="028288"/>
                </a:solidFill>
              </a:rPr>
              <a:t>Πανεπιστήμιο Πατρών</a:t>
            </a:r>
          </a:p>
          <a:p>
            <a:pPr algn="ctr" eaLnBrk="0" hangingPunct="0"/>
            <a:endParaRPr lang="el-GR" sz="1800" b="1" dirty="0"/>
          </a:p>
          <a:p>
            <a:pPr algn="ctr" eaLnBrk="0" hangingPunct="0"/>
            <a:endParaRPr lang="el-GR" sz="1800" b="1" dirty="0"/>
          </a:p>
          <a:p>
            <a:pPr algn="ctr" eaLnBrk="0" hangingPunct="0"/>
            <a:endParaRPr lang="el-GR" sz="1800" dirty="0">
              <a:solidFill>
                <a:srgbClr val="631159"/>
              </a:solidFill>
            </a:endParaRPr>
          </a:p>
          <a:p>
            <a:pPr algn="ctr" eaLnBrk="0" hangingPunct="0"/>
            <a:endParaRPr lang="en-GB" sz="1800" dirty="0">
              <a:solidFill>
                <a:srgbClr val="631159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295275"/>
            <a:ext cx="9224962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 1. Εμπειρικά ονόματα συντηγμένων δακτυλίων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93890" name="Picture 4"/>
          <p:cNvPicPr>
            <a:picLocks noChangeAspect="1" noChangeArrowheads="1"/>
          </p:cNvPicPr>
          <p:nvPr/>
        </p:nvPicPr>
        <p:blipFill>
          <a:blip r:embed="rId2" cstate="print">
            <a:lum bright="-17000" contrast="37000"/>
          </a:blip>
          <a:srcRect/>
          <a:stretch>
            <a:fillRect/>
          </a:stretch>
        </p:blipFill>
        <p:spPr bwMode="auto">
          <a:xfrm>
            <a:off x="0" y="1187450"/>
            <a:ext cx="939323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1" name="Picture 5"/>
          <p:cNvPicPr>
            <a:picLocks noChangeAspect="1" noChangeArrowheads="1"/>
          </p:cNvPicPr>
          <p:nvPr/>
        </p:nvPicPr>
        <p:blipFill>
          <a:blip r:embed="rId3" cstate="print">
            <a:lum bright="-28000" contrast="62000"/>
          </a:blip>
          <a:srcRect l="3818"/>
          <a:stretch>
            <a:fillRect/>
          </a:stretch>
        </p:blipFill>
        <p:spPr bwMode="auto">
          <a:xfrm>
            <a:off x="131763" y="3825875"/>
            <a:ext cx="837565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9493250" cy="687388"/>
          </a:xfrm>
        </p:spPr>
        <p:txBody>
          <a:bodyPr/>
          <a:lstStyle/>
          <a:p>
            <a:r>
              <a:rPr lang="el-GR" dirty="0" smtClean="0"/>
              <a:t>1,3-Διπολική </a:t>
            </a:r>
            <a:r>
              <a:rPr lang="el-GR" dirty="0" err="1" smtClean="0"/>
              <a:t>κυκλοπροσθήκη</a:t>
            </a:r>
            <a:r>
              <a:rPr lang="el-GR" dirty="0" smtClean="0"/>
              <a:t> </a:t>
            </a:r>
            <a:r>
              <a:rPr lang="el-GR" dirty="0" err="1" smtClean="0"/>
              <a:t>Αλκινίων</a:t>
            </a:r>
            <a:r>
              <a:rPr lang="el-GR" dirty="0" smtClean="0"/>
              <a:t>-</a:t>
            </a:r>
            <a:r>
              <a:rPr lang="el-GR" dirty="0" err="1" smtClean="0"/>
              <a:t>Αζιδίων</a:t>
            </a:r>
            <a:r>
              <a:rPr lang="el-GR" dirty="0" smtClean="0"/>
              <a:t> / ‘Κλικ’ Χημεία</a:t>
            </a:r>
            <a:endParaRPr lang="en-US" dirty="0"/>
          </a:p>
        </p:txBody>
      </p:sp>
      <p:pic>
        <p:nvPicPr>
          <p:cNvPr id="847874" name="Picture 2"/>
          <p:cNvPicPr>
            <a:picLocks noChangeAspect="1" noChangeArrowheads="1"/>
          </p:cNvPicPr>
          <p:nvPr/>
        </p:nvPicPr>
        <p:blipFill>
          <a:blip r:embed="rId3" cstate="print"/>
          <a:srcRect l="60472" t="23861" r="9009" b="40060"/>
          <a:stretch>
            <a:fillRect/>
          </a:stretch>
        </p:blipFill>
        <p:spPr bwMode="auto">
          <a:xfrm>
            <a:off x="632604" y="1121436"/>
            <a:ext cx="4189563" cy="268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7875" name="Picture 3"/>
          <p:cNvPicPr>
            <a:picLocks noChangeAspect="1" noChangeArrowheads="1"/>
          </p:cNvPicPr>
          <p:nvPr/>
        </p:nvPicPr>
        <p:blipFill>
          <a:blip r:embed="rId4" cstate="print"/>
          <a:srcRect l="63144" t="26747" r="12500" b="44789"/>
          <a:stretch>
            <a:fillRect/>
          </a:stretch>
        </p:blipFill>
        <p:spPr bwMode="auto">
          <a:xfrm>
            <a:off x="5814203" y="1173197"/>
            <a:ext cx="3761115" cy="238089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5" cstate="print"/>
          <a:srcRect l="26368" t="48476" r="29253" b="31582"/>
          <a:stretch>
            <a:fillRect/>
          </a:stretch>
        </p:blipFill>
        <p:spPr bwMode="auto">
          <a:xfrm>
            <a:off x="129390" y="5410562"/>
            <a:ext cx="4848045" cy="118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5768649" y="3666226"/>
            <a:ext cx="4137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C00000"/>
                </a:solidFill>
                <a:latin typeface="Calibri" pitchFamily="34" charset="0"/>
              </a:rPr>
              <a:t>Σχεδιασμός Φαρμάκων μέσω θραυσμάτων: </a:t>
            </a:r>
            <a:r>
              <a:rPr lang="el-GR" sz="1200" dirty="0" smtClean="0">
                <a:latin typeface="Calibri" pitchFamily="34" charset="0"/>
              </a:rPr>
              <a:t>Τα δυο απλά μόρια έχουν ισχνή πρόσδεση στην πρωτεΐνη. Η σύνδεσή τους  μέσω κλικ αντίδρασης αποφέρει ένα μόριο που καταλαμβάνει ταυτόχρονα τις αντίστοιχες κοιλότητες → ισχυρή πρόσδεση</a:t>
            </a:r>
            <a:endParaRPr lang="el-GR" sz="1200" dirty="0" smtClean="0">
              <a:latin typeface="Calibri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771071" y="5336871"/>
            <a:ext cx="413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C00000"/>
                </a:solidFill>
                <a:latin typeface="Calibri" pitchFamily="34" charset="0"/>
              </a:rPr>
              <a:t>Συζεύξεις </a:t>
            </a:r>
            <a:r>
              <a:rPr lang="el-GR" sz="1200" b="1" dirty="0" err="1" smtClean="0">
                <a:solidFill>
                  <a:srgbClr val="C00000"/>
                </a:solidFill>
                <a:latin typeface="Calibri" pitchFamily="34" charset="0"/>
              </a:rPr>
              <a:t>Βιομορίων</a:t>
            </a:r>
            <a:r>
              <a:rPr lang="el-GR" sz="1200" b="1" dirty="0" smtClean="0">
                <a:solidFill>
                  <a:srgbClr val="C00000"/>
                </a:solidFill>
                <a:latin typeface="Calibri" pitchFamily="34" charset="0"/>
              </a:rPr>
              <a:t>:  </a:t>
            </a:r>
            <a:r>
              <a:rPr lang="el-GR" sz="1200" dirty="0" smtClean="0">
                <a:latin typeface="Calibri" pitchFamily="34" charset="0"/>
              </a:rPr>
              <a:t>Π</a:t>
            </a:r>
            <a:r>
              <a:rPr lang="el-GR" sz="1200" dirty="0" smtClean="0">
                <a:latin typeface="Calibri" pitchFamily="34" charset="0"/>
              </a:rPr>
              <a:t>ρόσδεση μορίου που περιέχει </a:t>
            </a:r>
            <a:r>
              <a:rPr lang="el-GR" sz="1200" dirty="0" err="1" smtClean="0">
                <a:latin typeface="Calibri" pitchFamily="34" charset="0"/>
              </a:rPr>
              <a:t>αζίδιο</a:t>
            </a:r>
            <a:r>
              <a:rPr lang="el-GR" sz="1200" dirty="0" smtClean="0">
                <a:latin typeface="Calibri" pitchFamily="34" charset="0"/>
              </a:rPr>
              <a:t> (ή </a:t>
            </a:r>
            <a:r>
              <a:rPr lang="el-GR" sz="1200" dirty="0" err="1" smtClean="0">
                <a:latin typeface="Calibri" pitchFamily="34" charset="0"/>
              </a:rPr>
              <a:t>αλκίνιο</a:t>
            </a:r>
            <a:r>
              <a:rPr lang="el-GR" sz="1200" dirty="0" smtClean="0">
                <a:latin typeface="Calibri" pitchFamily="34" charset="0"/>
              </a:rPr>
              <a:t>) σε ένα </a:t>
            </a:r>
            <a:r>
              <a:rPr lang="el-GR" sz="1200" dirty="0" err="1" smtClean="0">
                <a:latin typeface="Calibri" pitchFamily="34" charset="0"/>
              </a:rPr>
              <a:t>βιομόριο</a:t>
            </a:r>
            <a:r>
              <a:rPr lang="el-GR" sz="1200" dirty="0" smtClean="0">
                <a:latin typeface="Calibri" pitchFamily="34" charset="0"/>
              </a:rPr>
              <a:t>. Αντίδραση κλικ με άλλο </a:t>
            </a:r>
            <a:r>
              <a:rPr lang="el-GR" sz="1200" dirty="0" err="1" smtClean="0">
                <a:latin typeface="Calibri" pitchFamily="34" charset="0"/>
              </a:rPr>
              <a:t>βιομόριο</a:t>
            </a:r>
            <a:r>
              <a:rPr lang="el-GR" sz="1200" dirty="0" smtClean="0">
                <a:latin typeface="Calibri" pitchFamily="34" charset="0"/>
              </a:rPr>
              <a:t> που περιέχει </a:t>
            </a:r>
            <a:r>
              <a:rPr lang="el-GR" sz="1200" dirty="0" err="1" smtClean="0">
                <a:latin typeface="Calibri" pitchFamily="34" charset="0"/>
              </a:rPr>
              <a:t>αλκίνιο</a:t>
            </a:r>
            <a:r>
              <a:rPr lang="el-GR" sz="1200" dirty="0" smtClean="0">
                <a:latin typeface="Calibri" pitchFamily="34" charset="0"/>
              </a:rPr>
              <a:t> (ή </a:t>
            </a:r>
            <a:r>
              <a:rPr lang="el-GR" sz="1200" dirty="0" err="1" smtClean="0">
                <a:latin typeface="Calibri" pitchFamily="34" charset="0"/>
              </a:rPr>
              <a:t>αζίδιο</a:t>
            </a:r>
            <a:r>
              <a:rPr lang="el-GR" sz="1200" dirty="0" smtClean="0">
                <a:latin typeface="Calibri" pitchFamily="34" charset="0"/>
              </a:rPr>
              <a:t>). Εξαρτωμένης της φύσης του δεύτερου </a:t>
            </a:r>
            <a:r>
              <a:rPr lang="el-GR" sz="1200" dirty="0" err="1" smtClean="0">
                <a:latin typeface="Calibri" pitchFamily="34" charset="0"/>
              </a:rPr>
              <a:t>βιομορίου</a:t>
            </a:r>
            <a:r>
              <a:rPr lang="el-GR" sz="1200" dirty="0" smtClean="0">
                <a:latin typeface="Calibri" pitchFamily="34" charset="0"/>
              </a:rPr>
              <a:t>, το σύζευγμα μπορεί να χρησιμοποιηθεί για την ανίχνευση του πρώτου, καθαρισμό του ή απλά  για τη διασύνδεσή του με  άλλο </a:t>
            </a:r>
            <a:r>
              <a:rPr lang="el-GR" sz="1200" dirty="0" err="1" smtClean="0">
                <a:latin typeface="Calibri" pitchFamily="34" charset="0"/>
              </a:rPr>
              <a:t>βιομόριο</a:t>
            </a:r>
            <a:r>
              <a:rPr lang="el-GR" sz="1200" dirty="0" smtClean="0">
                <a:latin typeface="Calibri" pitchFamily="34" charset="0"/>
              </a:rPr>
              <a:t>.</a:t>
            </a:r>
            <a:endParaRPr lang="el-GR" sz="1200" dirty="0" smtClean="0">
              <a:latin typeface="Calibri" pitchFamily="34" charset="0"/>
            </a:endParaRPr>
          </a:p>
        </p:txBody>
      </p:sp>
      <p:graphicFrame>
        <p:nvGraphicFramePr>
          <p:cNvPr id="847878" name="Object 6"/>
          <p:cNvGraphicFramePr>
            <a:graphicFrameLocks noChangeAspect="1"/>
          </p:cNvGraphicFramePr>
          <p:nvPr/>
        </p:nvGraphicFramePr>
        <p:xfrm>
          <a:off x="4885752" y="5580484"/>
          <a:ext cx="619125" cy="595312"/>
        </p:xfrm>
        <a:graphic>
          <a:graphicData uri="http://schemas.openxmlformats.org/presentationml/2006/ole">
            <p:oleObj spid="_x0000_s847878" name="CS ChemDraw Drawing" r:id="rId6" imgW="618334" imgH="595350" progId="ChemDraw.Document.6.0">
              <p:embed/>
            </p:oleObj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l="70504" t="55637" r="26872" b="39789"/>
          <a:stretch>
            <a:fillRect/>
          </a:stretch>
        </p:blipFill>
        <p:spPr bwMode="auto">
          <a:xfrm rot="20018640">
            <a:off x="5322496" y="5529530"/>
            <a:ext cx="310551" cy="29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86265" y="3847378"/>
            <a:ext cx="560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Calibri" pitchFamily="34" charset="0"/>
              </a:rPr>
              <a:t>Η θερμική </a:t>
            </a:r>
            <a:r>
              <a:rPr lang="el-GR" sz="1200" dirty="0" err="1" smtClean="0">
                <a:latin typeface="Calibri" pitchFamily="34" charset="0"/>
              </a:rPr>
              <a:t>κυκλοπροσθ</a:t>
            </a:r>
            <a:r>
              <a:rPr lang="el-GR" sz="1200" dirty="0" err="1" smtClean="0">
                <a:latin typeface="Calibri" pitchFamily="34" charset="0"/>
              </a:rPr>
              <a:t>ή</a:t>
            </a:r>
            <a:r>
              <a:rPr lang="el-GR" sz="1200" dirty="0" err="1" smtClean="0">
                <a:latin typeface="Calibri" pitchFamily="34" charset="0"/>
              </a:rPr>
              <a:t>κη</a:t>
            </a:r>
            <a:r>
              <a:rPr lang="el-GR" sz="1200" dirty="0" smtClean="0">
                <a:latin typeface="Calibri" pitchFamily="34" charset="0"/>
              </a:rPr>
              <a:t> </a:t>
            </a:r>
            <a:r>
              <a:rPr lang="el-GR" sz="1200" dirty="0" err="1" smtClean="0">
                <a:latin typeface="Calibri" pitchFamily="34" charset="0"/>
              </a:rPr>
              <a:t>αζιδίων</a:t>
            </a:r>
            <a:r>
              <a:rPr lang="el-GR" sz="1200" dirty="0" smtClean="0">
                <a:latin typeface="Calibri" pitchFamily="34" charset="0"/>
              </a:rPr>
              <a:t> -</a:t>
            </a:r>
            <a:r>
              <a:rPr lang="el-GR" sz="1200" dirty="0" err="1" smtClean="0">
                <a:latin typeface="Calibri" pitchFamily="34" charset="0"/>
              </a:rPr>
              <a:t>αλκινίων</a:t>
            </a:r>
            <a:r>
              <a:rPr lang="el-GR" sz="1200" dirty="0" smtClean="0">
                <a:latin typeface="Calibri" pitchFamily="34" charset="0"/>
              </a:rPr>
              <a:t> οδηγεί σε μίγμα ισομερών λόγω παρόμοιων  ενεργειών </a:t>
            </a:r>
            <a:r>
              <a:rPr lang="el-GR" sz="1200" dirty="0" err="1" smtClean="0">
                <a:solidFill>
                  <a:srgbClr val="C00000"/>
                </a:solidFill>
                <a:latin typeface="Calibri" pitchFamily="34" charset="0"/>
              </a:rPr>
              <a:t>ΗΟΜΟ</a:t>
            </a:r>
            <a:r>
              <a:rPr lang="el-GR" sz="1200" dirty="0" smtClean="0">
                <a:latin typeface="Calibri" pitchFamily="34" charset="0"/>
              </a:rPr>
              <a:t>/</a:t>
            </a:r>
            <a:r>
              <a:rPr lang="en-US" sz="1200" dirty="0" err="1" smtClean="0">
                <a:solidFill>
                  <a:srgbClr val="0000FF"/>
                </a:solidFill>
                <a:latin typeface="Calibri" pitchFamily="34" charset="0"/>
              </a:rPr>
              <a:t>LUMO</a:t>
            </a:r>
            <a:r>
              <a:rPr lang="en-US" sz="1200" dirty="0" smtClean="0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sz="1200" dirty="0" smtClean="0">
                <a:latin typeface="Calibri" pitchFamily="34" charset="0"/>
              </a:rPr>
              <a:t>και </a:t>
            </a:r>
            <a:r>
              <a:rPr lang="en-US" sz="1200" dirty="0" err="1" smtClean="0">
                <a:solidFill>
                  <a:srgbClr val="C00000"/>
                </a:solidFill>
                <a:latin typeface="Calibri" pitchFamily="34" charset="0"/>
              </a:rPr>
              <a:t>LUMO</a:t>
            </a:r>
            <a:r>
              <a:rPr lang="el-GR" sz="1200" dirty="0" smtClean="0">
                <a:latin typeface="Calibri" pitchFamily="34" charset="0"/>
              </a:rPr>
              <a:t>/</a:t>
            </a:r>
            <a:r>
              <a:rPr lang="el-GR" sz="1200" dirty="0" err="1" smtClean="0">
                <a:solidFill>
                  <a:srgbClr val="0000FF"/>
                </a:solidFill>
                <a:latin typeface="Calibri" pitchFamily="34" charset="0"/>
              </a:rPr>
              <a:t>ΗΟΜΟ</a:t>
            </a:r>
            <a:r>
              <a:rPr lang="el-GR" sz="1200" dirty="0" smtClean="0">
                <a:latin typeface="Calibri" pitchFamily="34" charset="0"/>
              </a:rPr>
              <a:t>. Η </a:t>
            </a:r>
            <a:r>
              <a:rPr lang="el-GR" sz="1200" dirty="0" err="1" smtClean="0">
                <a:latin typeface="Calibri" pitchFamily="34" charset="0"/>
              </a:rPr>
              <a:t>κ</a:t>
            </a:r>
            <a:r>
              <a:rPr lang="el-GR" sz="1200" dirty="0" err="1" smtClean="0">
                <a:latin typeface="Calibri" pitchFamily="34" charset="0"/>
              </a:rPr>
              <a:t>αταλυόμενη</a:t>
            </a:r>
            <a:r>
              <a:rPr lang="el-GR" sz="1200" dirty="0" smtClean="0">
                <a:latin typeface="Calibri" pitchFamily="34" charset="0"/>
              </a:rPr>
              <a:t> αντίδραση από ρουθήνιο δίνει εκλεκτικά το 1,5 ισομερές ενώ αυτή από χαλκό την 1,4- </a:t>
            </a:r>
            <a:r>
              <a:rPr lang="el-GR" sz="1200" dirty="0" err="1" smtClean="0">
                <a:latin typeface="Calibri" pitchFamily="34" charset="0"/>
              </a:rPr>
              <a:t>διυποκατεστημένη</a:t>
            </a:r>
            <a:r>
              <a:rPr lang="el-GR" sz="1200" dirty="0" smtClean="0">
                <a:latin typeface="Calibri" pitchFamily="34" charset="0"/>
              </a:rPr>
              <a:t> </a:t>
            </a:r>
            <a:r>
              <a:rPr lang="el-GR" sz="1200" dirty="0" err="1" smtClean="0">
                <a:latin typeface="Calibri" pitchFamily="34" charset="0"/>
              </a:rPr>
              <a:t>τριαζόλη</a:t>
            </a:r>
            <a:r>
              <a:rPr lang="el-GR" sz="1200" dirty="0" smtClean="0">
                <a:latin typeface="Calibri" pitchFamily="34" charset="0"/>
              </a:rPr>
              <a:t>. Η τελευταία μπορεί να γίνει σε υδατικό διάλυμα σε θερμοκρασία </a:t>
            </a:r>
            <a:r>
              <a:rPr lang="el-GR" sz="1200" dirty="0" err="1" smtClean="0">
                <a:latin typeface="Calibri" pitchFamily="34" charset="0"/>
              </a:rPr>
              <a:t>δωμαίτου</a:t>
            </a:r>
            <a:r>
              <a:rPr lang="el-GR" sz="1200" dirty="0" smtClean="0">
                <a:latin typeface="Calibri" pitchFamily="34" charset="0"/>
              </a:rPr>
              <a:t> για αυτό και έχει τεράστια εφαρμογή σε βιολογικά συστήματα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 bwMode="auto">
          <a:xfrm>
            <a:off x="34504" y="5279358"/>
            <a:ext cx="5676183" cy="13716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Εξαμελής </a:t>
            </a:r>
            <a:r>
              <a:rPr lang="el-GR" dirty="0" err="1" smtClean="0">
                <a:solidFill>
                  <a:schemeClr val="tx1"/>
                </a:solidFill>
              </a:rPr>
              <a:t>ετεροκυκλικοί</a:t>
            </a:r>
            <a:r>
              <a:rPr lang="el-GR" dirty="0" smtClean="0">
                <a:solidFill>
                  <a:schemeClr val="tx1"/>
                </a:solidFill>
              </a:rPr>
              <a:t> αρωματικοί δακτύλιοι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1008642" name="Picture 2"/>
          <p:cNvPicPr>
            <a:picLocks noChangeAspect="1" noChangeArrowheads="1"/>
          </p:cNvPicPr>
          <p:nvPr/>
        </p:nvPicPr>
        <p:blipFill>
          <a:blip r:embed="rId2" cstate="print">
            <a:lum bright="-36000" contrast="46000"/>
          </a:blip>
          <a:srcRect t="7355" r="34656" b="26593"/>
          <a:stretch>
            <a:fillRect/>
          </a:stretch>
        </p:blipFill>
        <p:spPr bwMode="auto">
          <a:xfrm>
            <a:off x="571500" y="2189163"/>
            <a:ext cx="77009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227" name="5 - TextBox"/>
          <p:cNvSpPr txBox="1">
            <a:spLocks noChangeArrowheads="1"/>
          </p:cNvSpPr>
          <p:nvPr/>
        </p:nvSpPr>
        <p:spPr bwMode="auto">
          <a:xfrm>
            <a:off x="5305425" y="4848225"/>
            <a:ext cx="34686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Το </a:t>
            </a:r>
            <a:r>
              <a:rPr lang="en-US" sz="1800" b="1">
                <a:solidFill>
                  <a:srgbClr val="0C0CA0"/>
                </a:solidFill>
                <a:latin typeface="Calibri" pitchFamily="34" charset="0"/>
              </a:rPr>
              <a:t>sp</a:t>
            </a:r>
            <a:r>
              <a:rPr lang="en-US" sz="1800" b="1" baseline="30000">
                <a:solidFill>
                  <a:srgbClr val="0C0CA0"/>
                </a:solidFill>
                <a:latin typeface="Calibri" pitchFamily="34" charset="0"/>
              </a:rPr>
              <a:t>2</a:t>
            </a:r>
            <a:r>
              <a:rPr lang="en-US" sz="1800" b="1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τροχιακό δε συμμετέχει </a:t>
            </a:r>
          </a:p>
          <a:p>
            <a:pPr algn="ctr"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στην αρωματικότητα</a:t>
            </a:r>
          </a:p>
          <a:p>
            <a:pPr algn="ctr"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Παραμένει μη δεσμικό και διαθέσιμο για αντιδράσεις με πυρινόφιλα π.χ Η</a:t>
            </a:r>
            <a:r>
              <a:rPr lang="el-GR" sz="1800" b="1" baseline="30000">
                <a:solidFill>
                  <a:srgbClr val="0C0CA0"/>
                </a:solidFill>
                <a:latin typeface="Calibri" pitchFamily="34" charset="0"/>
              </a:rPr>
              <a:t>+</a:t>
            </a:r>
            <a:endParaRPr lang="en-US" sz="1800" b="1" baseline="30000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436228" name="6 - TextBox"/>
          <p:cNvSpPr txBox="1">
            <a:spLocks noChangeArrowheads="1"/>
          </p:cNvSpPr>
          <p:nvPr/>
        </p:nvSpPr>
        <p:spPr bwMode="auto">
          <a:xfrm>
            <a:off x="3887788" y="1403350"/>
            <a:ext cx="299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006C00"/>
                </a:solidFill>
                <a:latin typeface="Calibri" pitchFamily="34" charset="0"/>
              </a:rPr>
              <a:t>To p-</a:t>
            </a:r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τροχιακό εμπλέκεται στην αρωματικότητα</a:t>
            </a:r>
          </a:p>
        </p:txBody>
      </p:sp>
      <p:sp>
        <p:nvSpPr>
          <p:cNvPr id="436229" name="7 - Βέλος προς τα κάτω"/>
          <p:cNvSpPr>
            <a:spLocks noChangeArrowheads="1"/>
          </p:cNvSpPr>
          <p:nvPr/>
        </p:nvSpPr>
        <p:spPr bwMode="auto">
          <a:xfrm>
            <a:off x="5245100" y="2103438"/>
            <a:ext cx="392113" cy="885825"/>
          </a:xfrm>
          <a:prstGeom prst="downArrow">
            <a:avLst>
              <a:gd name="adj1" fmla="val 50000"/>
              <a:gd name="adj2" fmla="val 92414"/>
            </a:avLst>
          </a:prstGeom>
          <a:solidFill>
            <a:srgbClr val="006C00"/>
          </a:solidFill>
          <a:ln w="12700" algn="ctr">
            <a:solidFill>
              <a:schemeClr val="tx1"/>
            </a:solidFill>
            <a:round/>
            <a:headEnd/>
            <a:tailEnd type="none" w="sm" len="lg"/>
          </a:ln>
        </p:spPr>
        <p:txBody>
          <a:bodyPr/>
          <a:lstStyle/>
          <a:p>
            <a:pPr eaLnBrk="0" hangingPunct="0"/>
            <a:endParaRPr lang="en-US" sz="1200"/>
          </a:p>
        </p:txBody>
      </p:sp>
      <p:sp>
        <p:nvSpPr>
          <p:cNvPr id="436230" name="9 - Βέλος προς τα κάτω"/>
          <p:cNvSpPr>
            <a:spLocks noChangeArrowheads="1"/>
          </p:cNvSpPr>
          <p:nvPr/>
        </p:nvSpPr>
        <p:spPr bwMode="auto">
          <a:xfrm rot="10800000">
            <a:off x="5653145" y="3856008"/>
            <a:ext cx="347662" cy="1063654"/>
          </a:xfrm>
          <a:prstGeom prst="downArrow">
            <a:avLst>
              <a:gd name="adj1" fmla="val 50000"/>
              <a:gd name="adj2" fmla="val 88565"/>
            </a:avLst>
          </a:prstGeom>
          <a:solidFill>
            <a:srgbClr val="0C0CA0"/>
          </a:solidFill>
          <a:ln w="12700" algn="ctr">
            <a:solidFill>
              <a:schemeClr val="tx1"/>
            </a:solidFill>
            <a:round/>
            <a:headEnd/>
            <a:tailEnd type="none" w="sm" len="lg"/>
          </a:ln>
        </p:spPr>
        <p:txBody>
          <a:bodyPr rot="10800000"/>
          <a:lstStyle/>
          <a:p>
            <a:pPr eaLnBrk="0" hangingPunct="0"/>
            <a:endParaRPr lang="en-US" sz="1200"/>
          </a:p>
        </p:txBody>
      </p:sp>
      <p:pic>
        <p:nvPicPr>
          <p:cNvPr id="436231" name="Picture 8"/>
          <p:cNvPicPr>
            <a:picLocks noChangeAspect="1" noChangeArrowheads="1"/>
          </p:cNvPicPr>
          <p:nvPr/>
        </p:nvPicPr>
        <p:blipFill>
          <a:blip r:embed="rId3" cstate="print"/>
          <a:srcRect l="66354" t="51431" r="23808" b="30530"/>
          <a:stretch>
            <a:fillRect/>
          </a:stretch>
        </p:blipFill>
        <p:spPr bwMode="auto">
          <a:xfrm>
            <a:off x="2320925" y="5356225"/>
            <a:ext cx="134937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2" name="Picture 9"/>
          <p:cNvPicPr>
            <a:picLocks noChangeAspect="1" noChangeArrowheads="1"/>
          </p:cNvPicPr>
          <p:nvPr/>
        </p:nvPicPr>
        <p:blipFill>
          <a:blip r:embed="rId3" cstate="print"/>
          <a:srcRect l="66354" t="73914" r="23808" b="9421"/>
          <a:stretch>
            <a:fillRect/>
          </a:stretch>
        </p:blipFill>
        <p:spPr bwMode="auto">
          <a:xfrm>
            <a:off x="925513" y="5384800"/>
            <a:ext cx="13493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9121775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Βασικότητα</a:t>
            </a:r>
            <a:r>
              <a:rPr lang="el-GR" dirty="0" smtClean="0">
                <a:solidFill>
                  <a:srgbClr val="760016"/>
                </a:solidFill>
              </a:rPr>
              <a:t> ατόμων αζώτου 6μελών αρωματικών δακτυλίων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54286" name="Picture 2"/>
          <p:cNvPicPr>
            <a:picLocks noChangeAspect="1" noChangeArrowheads="1"/>
          </p:cNvPicPr>
          <p:nvPr/>
        </p:nvPicPr>
        <p:blipFill>
          <a:blip r:embed="rId3" cstate="print"/>
          <a:srcRect l="32857" t="33208" r="33810" b="57750"/>
          <a:stretch>
            <a:fillRect/>
          </a:stretch>
        </p:blipFill>
        <p:spPr bwMode="auto">
          <a:xfrm>
            <a:off x="620713" y="1101725"/>
            <a:ext cx="9186862" cy="13493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954088" y="2946400"/>
          <a:ext cx="5080000" cy="987425"/>
        </p:xfrm>
        <a:graphic>
          <a:graphicData uri="http://schemas.openxmlformats.org/presentationml/2006/ole">
            <p:oleObj spid="_x0000_s645122" name="CS ChemDraw Drawing" r:id="rId4" imgW="2802089" imgH="533359" progId="ChemDraw.Document.6.0">
              <p:embed/>
            </p:oleObj>
          </a:graphicData>
        </a:graphic>
      </p:graphicFrame>
      <p:sp>
        <p:nvSpPr>
          <p:cNvPr id="54287" name="Text Box 8"/>
          <p:cNvSpPr txBox="1">
            <a:spLocks noChangeArrowheads="1"/>
          </p:cNvSpPr>
          <p:nvPr/>
        </p:nvSpPr>
        <p:spPr bwMode="auto">
          <a:xfrm>
            <a:off x="219075" y="2381250"/>
            <a:ext cx="5089525" cy="3667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 dirty="0" err="1">
                <a:solidFill>
                  <a:srgbClr val="006C00"/>
                </a:solidFill>
                <a:latin typeface="Calibri" pitchFamily="34" charset="0"/>
              </a:rPr>
              <a:t>pKa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        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5.2 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 	    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0.7 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                 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1.3 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                 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2.3</a:t>
            </a:r>
            <a:endParaRPr lang="en-GB" sz="1800" b="1" dirty="0">
              <a:solidFill>
                <a:srgbClr val="006C00"/>
              </a:solidFill>
              <a:latin typeface="Calibri" pitchFamily="34" charset="0"/>
            </a:endParaRPr>
          </a:p>
        </p:txBody>
      </p:sp>
      <p:pic>
        <p:nvPicPr>
          <p:cNvPr id="54288" name="Picture 9"/>
          <p:cNvPicPr>
            <a:picLocks noChangeAspect="1" noChangeArrowheads="1"/>
          </p:cNvPicPr>
          <p:nvPr/>
        </p:nvPicPr>
        <p:blipFill>
          <a:blip r:embed="rId5" cstate="print"/>
          <a:srcRect l="60312" t="17601" r="28148" b="54576"/>
          <a:stretch>
            <a:fillRect/>
          </a:stretch>
        </p:blipFill>
        <p:spPr bwMode="auto">
          <a:xfrm>
            <a:off x="7250113" y="2973388"/>
            <a:ext cx="2655887" cy="38846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aphicFrame>
        <p:nvGraphicFramePr>
          <p:cNvPr id="54282" name="Object 10"/>
          <p:cNvGraphicFramePr>
            <a:graphicFrameLocks noChangeAspect="1"/>
          </p:cNvGraphicFramePr>
          <p:nvPr/>
        </p:nvGraphicFramePr>
        <p:xfrm>
          <a:off x="5994400" y="2927350"/>
          <a:ext cx="660400" cy="1022350"/>
        </p:xfrm>
        <a:graphic>
          <a:graphicData uri="http://schemas.openxmlformats.org/presentationml/2006/ole">
            <p:oleObj spid="_x0000_s645123" name="CS ChemDraw Drawing" r:id="rId6" imgW="366754" imgH="577339" progId="ChemDraw.Document.6.0">
              <p:embed/>
            </p:oleObj>
          </a:graphicData>
        </a:graphic>
      </p:graphicFrame>
      <p:sp>
        <p:nvSpPr>
          <p:cNvPr id="54289" name="Text Box 11"/>
          <p:cNvSpPr txBox="1">
            <a:spLocks noChangeArrowheads="1"/>
          </p:cNvSpPr>
          <p:nvPr/>
        </p:nvSpPr>
        <p:spPr bwMode="auto">
          <a:xfrm>
            <a:off x="233363" y="3944938"/>
            <a:ext cx="6329362" cy="366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b="1" dirty="0" err="1">
                <a:solidFill>
                  <a:srgbClr val="006C00"/>
                </a:solidFill>
                <a:latin typeface="Calibri" pitchFamily="34" charset="0"/>
              </a:rPr>
              <a:t>pKa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                   for all </a:t>
            </a:r>
            <a:r>
              <a:rPr lang="en-GB" sz="1800" b="1" dirty="0" err="1">
                <a:solidFill>
                  <a:srgbClr val="006C00"/>
                </a:solidFill>
                <a:latin typeface="Calibri" pitchFamily="34" charset="0"/>
              </a:rPr>
              <a:t>triazines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and </a:t>
            </a:r>
            <a:r>
              <a:rPr lang="en-GB" sz="1800" b="1" dirty="0" err="1">
                <a:solidFill>
                  <a:srgbClr val="006C00"/>
                </a:solidFill>
                <a:latin typeface="Calibri" pitchFamily="34" charset="0"/>
              </a:rPr>
              <a:t>tetrazines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 &lt; 0                          11</a:t>
            </a:r>
          </a:p>
        </p:txBody>
      </p:sp>
      <p:graphicFrame>
        <p:nvGraphicFramePr>
          <p:cNvPr id="54284" name="Object 12"/>
          <p:cNvGraphicFramePr>
            <a:graphicFrameLocks noChangeAspect="1"/>
          </p:cNvGraphicFramePr>
          <p:nvPr/>
        </p:nvGraphicFramePr>
        <p:xfrm>
          <a:off x="3630613" y="4386263"/>
          <a:ext cx="3521075" cy="2295525"/>
        </p:xfrm>
        <a:graphic>
          <a:graphicData uri="http://schemas.openxmlformats.org/presentationml/2006/ole">
            <p:oleObj spid="_x0000_s645124" name="CS ChemDraw Drawing" r:id="rId7" imgW="1829670" imgH="1194559" progId="ChemDraw.Document.6.0">
              <p:embed/>
            </p:oleObj>
          </a:graphicData>
        </a:graphic>
      </p:graphicFrame>
      <p:sp>
        <p:nvSpPr>
          <p:cNvPr id="54290" name="Text Box 13"/>
          <p:cNvSpPr txBox="1">
            <a:spLocks noChangeArrowheads="1"/>
          </p:cNvSpPr>
          <p:nvPr/>
        </p:nvSpPr>
        <p:spPr bwMode="auto">
          <a:xfrm>
            <a:off x="153988" y="4475163"/>
            <a:ext cx="3871912" cy="20145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 dirty="0">
                <a:solidFill>
                  <a:srgbClr val="0C0CA0"/>
                </a:solidFill>
                <a:latin typeface="Calibri" pitchFamily="34" charset="0"/>
              </a:rPr>
              <a:t>Αντιδράσεις αρωματικού δακτυλίου</a:t>
            </a:r>
          </a:p>
          <a:p>
            <a:pPr eaLnBrk="0" hangingPunct="0"/>
            <a:endParaRPr lang="el-GR" sz="1800" b="1" dirty="0">
              <a:latin typeface="Calibri" pitchFamily="34" charset="0"/>
            </a:endParaRPr>
          </a:p>
          <a:p>
            <a:pPr eaLnBrk="0" hangingPunct="0"/>
            <a:endParaRPr lang="el-GR" sz="1800" b="1" dirty="0">
              <a:latin typeface="Calibri" pitchFamily="34" charset="0"/>
            </a:endParaRPr>
          </a:p>
          <a:p>
            <a:pPr eaLnBrk="0" hangingPunct="0"/>
            <a:endParaRPr lang="el-GR" sz="1800" b="1" dirty="0">
              <a:latin typeface="Calibri" pitchFamily="34" charset="0"/>
            </a:endParaRPr>
          </a:p>
          <a:p>
            <a:pPr eaLnBrk="0" hangingPunct="0"/>
            <a:endParaRPr lang="el-GR" sz="1800" b="1" dirty="0">
              <a:latin typeface="Calibri" pitchFamily="34" charset="0"/>
            </a:endParaRPr>
          </a:p>
          <a:p>
            <a:pPr eaLnBrk="0" hangingPunct="0"/>
            <a:r>
              <a:rPr lang="el-GR" sz="1800" b="1" dirty="0">
                <a:solidFill>
                  <a:srgbClr val="931984"/>
                </a:solidFill>
                <a:latin typeface="Calibri" pitchFamily="34" charset="0"/>
              </a:rPr>
              <a:t>Αντιδράσεις βασικού/πυρινόφιλου</a:t>
            </a:r>
          </a:p>
          <a:p>
            <a:pPr eaLnBrk="0" hangingPunct="0"/>
            <a:r>
              <a:rPr lang="el-GR" sz="1800" b="1" dirty="0">
                <a:solidFill>
                  <a:srgbClr val="931984"/>
                </a:solidFill>
                <a:latin typeface="Calibri" pitchFamily="34" charset="0"/>
              </a:rPr>
              <a:t>μη δεσμικού ζεύγους ηλεκτρονίων</a:t>
            </a:r>
            <a:endParaRPr lang="en-GB" sz="1800" b="1" dirty="0">
              <a:solidFill>
                <a:srgbClr val="93198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295275"/>
            <a:ext cx="8809037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Αντιδράσεις Βασικού/</a:t>
            </a:r>
            <a:r>
              <a:rPr lang="el-GR" dirty="0" err="1" smtClean="0">
                <a:solidFill>
                  <a:srgbClr val="760016"/>
                </a:solidFill>
              </a:rPr>
              <a:t>πυρινόφιλου </a:t>
            </a:r>
            <a:r>
              <a:rPr lang="el-GR" dirty="0" smtClean="0">
                <a:solidFill>
                  <a:srgbClr val="760016"/>
                </a:solidFill>
              </a:rPr>
              <a:t>ζεύγους ηλεκτρονίων</a:t>
            </a:r>
            <a:endParaRPr lang="en-GB" dirty="0" smtClean="0">
              <a:solidFill>
                <a:srgbClr val="760016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533994" y="1063625"/>
            <a:ext cx="7907559" cy="5794375"/>
            <a:chOff x="2187122" y="1063625"/>
            <a:chExt cx="7907559" cy="5794375"/>
          </a:xfrm>
        </p:grpSpPr>
        <p:pic>
          <p:nvPicPr>
            <p:cNvPr id="43827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7969" t="19012" r="24449" b="21646"/>
            <a:stretch>
              <a:fillRect/>
            </a:stretch>
          </p:blipFill>
          <p:spPr bwMode="auto">
            <a:xfrm>
              <a:off x="3621972" y="1063625"/>
              <a:ext cx="5810250" cy="5794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sp>
          <p:nvSpPr>
            <p:cNvPr id="438275" name="Text Box 6"/>
            <p:cNvSpPr txBox="1">
              <a:spLocks noChangeArrowheads="1"/>
            </p:cNvSpPr>
            <p:nvPr/>
          </p:nvSpPr>
          <p:spPr bwMode="auto">
            <a:xfrm>
              <a:off x="3044371" y="1170896"/>
              <a:ext cx="2055499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b="1" u="sng" dirty="0" smtClean="0">
                  <a:solidFill>
                    <a:srgbClr val="931984"/>
                  </a:solidFill>
                  <a:latin typeface="Calibri" pitchFamily="34" charset="0"/>
                </a:rPr>
                <a:t>Βασική συμπεριφορά</a:t>
              </a:r>
              <a:endParaRPr lang="en-GB" b="1" u="sng" dirty="0">
                <a:solidFill>
                  <a:srgbClr val="931984"/>
                </a:solidFill>
                <a:latin typeface="Calibri" pitchFamily="34" charset="0"/>
              </a:endParaRPr>
            </a:p>
          </p:txBody>
        </p:sp>
        <p:sp>
          <p:nvSpPr>
            <p:cNvPr id="438276" name="Text Box 7"/>
            <p:cNvSpPr txBox="1">
              <a:spLocks noChangeArrowheads="1"/>
            </p:cNvSpPr>
            <p:nvPr/>
          </p:nvSpPr>
          <p:spPr bwMode="auto">
            <a:xfrm>
              <a:off x="2187122" y="2721882"/>
              <a:ext cx="2515508" cy="8309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l-GR" b="1" u="sng" dirty="0" err="1" smtClean="0">
                  <a:solidFill>
                    <a:srgbClr val="0C0CA0"/>
                  </a:solidFill>
                  <a:latin typeface="Calibri" pitchFamily="34" charset="0"/>
                </a:rPr>
                <a:t>Προσδετική</a:t>
              </a:r>
              <a:r>
                <a:rPr lang="el-GR" b="1" u="sng" dirty="0" smtClean="0">
                  <a:solidFill>
                    <a:srgbClr val="0C0CA0"/>
                  </a:solidFill>
                  <a:latin typeface="Calibri" pitchFamily="34" charset="0"/>
                </a:rPr>
                <a:t> συμπεριφορά σε μέταλλα -σχηματισμός</a:t>
              </a:r>
              <a:endParaRPr lang="el-GR" b="1" u="sng" dirty="0">
                <a:solidFill>
                  <a:srgbClr val="0C0CA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l-GR" b="1" u="sng" dirty="0" err="1" smtClean="0">
                  <a:solidFill>
                    <a:srgbClr val="0C0CA0"/>
                  </a:solidFill>
                  <a:latin typeface="Calibri" pitchFamily="34" charset="0"/>
                </a:rPr>
                <a:t>συμπλόκων</a:t>
              </a:r>
              <a:endParaRPr lang="en-GB" b="1" u="sng" dirty="0">
                <a:solidFill>
                  <a:srgbClr val="0C0CA0"/>
                </a:solidFill>
                <a:latin typeface="Calibri" pitchFamily="34" charset="0"/>
              </a:endParaRPr>
            </a:p>
          </p:txBody>
        </p:sp>
        <p:sp>
          <p:nvSpPr>
            <p:cNvPr id="438277" name="Text Box 8"/>
            <p:cNvSpPr txBox="1">
              <a:spLocks noChangeArrowheads="1"/>
            </p:cNvSpPr>
            <p:nvPr/>
          </p:nvSpPr>
          <p:spPr bwMode="auto">
            <a:xfrm>
              <a:off x="8343724" y="2269652"/>
              <a:ext cx="1750957" cy="1077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l-GR" b="1" u="sng" dirty="0" err="1" smtClean="0">
                  <a:solidFill>
                    <a:srgbClr val="006C00"/>
                  </a:solidFill>
                  <a:latin typeface="Calibri" pitchFamily="34" charset="0"/>
                </a:rPr>
                <a:t>Πυρηνόφιλη</a:t>
              </a:r>
              <a:r>
                <a:rPr lang="el-GR" b="1" u="sng" dirty="0" smtClean="0">
                  <a:solidFill>
                    <a:srgbClr val="006C00"/>
                  </a:solidFill>
                  <a:latin typeface="Calibri" pitchFamily="34" charset="0"/>
                </a:rPr>
                <a:t> συμπεριφορά</a:t>
              </a:r>
              <a:endParaRPr lang="en-GB" b="1" u="sng" dirty="0" smtClean="0">
                <a:solidFill>
                  <a:srgbClr val="006C0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l-GR" b="1" u="sng" dirty="0" smtClean="0">
                  <a:solidFill>
                    <a:srgbClr val="006C00"/>
                  </a:solidFill>
                  <a:latin typeface="Calibri" pitchFamily="34" charset="0"/>
                </a:rPr>
                <a:t> </a:t>
              </a:r>
              <a:r>
                <a:rPr lang="en-GB" b="1" u="sng" dirty="0" smtClean="0">
                  <a:solidFill>
                    <a:srgbClr val="006C00"/>
                  </a:solidFill>
                  <a:latin typeface="Calibri" pitchFamily="34" charset="0"/>
                </a:rPr>
                <a:t>(</a:t>
              </a:r>
              <a:r>
                <a:rPr lang="el-GR" b="1" u="sng" dirty="0" err="1" smtClean="0">
                  <a:solidFill>
                    <a:srgbClr val="006C00"/>
                  </a:solidFill>
                  <a:latin typeface="Calibri" pitchFamily="34" charset="0"/>
                </a:rPr>
                <a:t>συζυγιακές</a:t>
              </a:r>
              <a:r>
                <a:rPr lang="el-GR" b="1" u="sng" dirty="0" smtClean="0">
                  <a:solidFill>
                    <a:srgbClr val="006C00"/>
                  </a:solidFill>
                  <a:latin typeface="Calibri" pitchFamily="34" charset="0"/>
                </a:rPr>
                <a:t> προσθήκες, </a:t>
              </a:r>
              <a:r>
                <a:rPr lang="en-GB" b="1" u="sng" dirty="0" smtClean="0">
                  <a:solidFill>
                    <a:srgbClr val="006C00"/>
                  </a:solidFill>
                  <a:latin typeface="Calibri" pitchFamily="34" charset="0"/>
                </a:rPr>
                <a:t>S</a:t>
              </a:r>
              <a:r>
                <a:rPr lang="en-GB" sz="1200" b="1" u="sng" dirty="0" smtClean="0">
                  <a:solidFill>
                    <a:srgbClr val="006C00"/>
                  </a:solidFill>
                  <a:latin typeface="Calibri" pitchFamily="34" charset="0"/>
                </a:rPr>
                <a:t>N2</a:t>
              </a:r>
              <a:r>
                <a:rPr lang="el-GR" sz="1200" b="1" u="sng" dirty="0" smtClean="0">
                  <a:solidFill>
                    <a:srgbClr val="006C00"/>
                  </a:solidFill>
                  <a:latin typeface="Calibri" pitchFamily="34" charset="0"/>
                </a:rPr>
                <a:t>)</a:t>
              </a:r>
              <a:endParaRPr lang="el-GR" b="1" u="sng" dirty="0">
                <a:solidFill>
                  <a:srgbClr val="931984"/>
                </a:solidFill>
                <a:latin typeface="Calibri" pitchFamily="34" charset="0"/>
              </a:endParaRPr>
            </a:p>
          </p:txBody>
        </p:sp>
        <p:sp>
          <p:nvSpPr>
            <p:cNvPr id="438279" name="Text Box 10"/>
            <p:cNvSpPr txBox="1">
              <a:spLocks noChangeArrowheads="1"/>
            </p:cNvSpPr>
            <p:nvPr/>
          </p:nvSpPr>
          <p:spPr bwMode="auto">
            <a:xfrm>
              <a:off x="4130449" y="6475904"/>
              <a:ext cx="1909882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b="1" u="sng" dirty="0">
                  <a:solidFill>
                    <a:srgbClr val="760016"/>
                  </a:solidFill>
                  <a:latin typeface="Calibri" pitchFamily="34" charset="0"/>
                </a:rPr>
                <a:t>Οξείδωση </a:t>
              </a:r>
              <a:r>
                <a:rPr lang="el-GR" b="1" u="sng" dirty="0" smtClean="0">
                  <a:solidFill>
                    <a:srgbClr val="760016"/>
                  </a:solidFill>
                  <a:latin typeface="Calibri" pitchFamily="34" charset="0"/>
                </a:rPr>
                <a:t>ατόμου Ν</a:t>
              </a:r>
              <a:endParaRPr lang="el-GR" b="1" u="sng" dirty="0">
                <a:solidFill>
                  <a:srgbClr val="760016"/>
                </a:solidFill>
                <a:latin typeface="Calibri" pitchFamily="34" charset="0"/>
              </a:endParaRPr>
            </a:p>
          </p:txBody>
        </p:sp>
      </p:grpSp>
      <p:sp>
        <p:nvSpPr>
          <p:cNvPr id="438278" name="Text Box 9"/>
          <p:cNvSpPr txBox="1">
            <a:spLocks noChangeArrowheads="1"/>
          </p:cNvSpPr>
          <p:nvPr/>
        </p:nvSpPr>
        <p:spPr bwMode="auto">
          <a:xfrm>
            <a:off x="81230" y="3781984"/>
            <a:ext cx="2923227" cy="3046988"/>
          </a:xfrm>
          <a:prstGeom prst="rect">
            <a:avLst/>
          </a:prstGeom>
          <a:solidFill>
            <a:srgbClr val="F8F8F8"/>
          </a:solidFill>
          <a:ln w="22225">
            <a:solidFill>
              <a:srgbClr val="39076F"/>
            </a:solidFill>
            <a:miter lim="800000"/>
            <a:headEnd/>
            <a:tailEnd type="none" w="sm" len="lg"/>
          </a:ln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028288"/>
                </a:solidFill>
                <a:latin typeface="Calibri" pitchFamily="34" charset="0"/>
              </a:rPr>
              <a:t>Με το σχηματισμό </a:t>
            </a:r>
            <a:r>
              <a:rPr lang="el-GR" b="1" dirty="0" err="1" smtClean="0">
                <a:solidFill>
                  <a:srgbClr val="028288"/>
                </a:solidFill>
                <a:latin typeface="Calibri" pitchFamily="34" charset="0"/>
              </a:rPr>
              <a:t>πυριδινικών</a:t>
            </a:r>
            <a:r>
              <a:rPr lang="el-GR" b="1" dirty="0" smtClean="0">
                <a:solidFill>
                  <a:srgbClr val="028288"/>
                </a:solidFill>
                <a:latin typeface="Calibri" pitchFamily="34" charset="0"/>
              </a:rPr>
              <a:t> αλάτων επιτυγχάνεται</a:t>
            </a:r>
          </a:p>
          <a:p>
            <a:endParaRPr lang="el-GR" b="1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1) Αύξηση της </a:t>
            </a:r>
            <a:r>
              <a:rPr lang="el-GR" b="1" dirty="0" err="1" smtClean="0">
                <a:latin typeface="Calibri" pitchFamily="34" charset="0"/>
              </a:rPr>
              <a:t>ηλεκτροφιλίας</a:t>
            </a:r>
            <a:r>
              <a:rPr lang="el-GR" b="1" dirty="0" smtClean="0">
                <a:latin typeface="Calibri" pitchFamily="34" charset="0"/>
              </a:rPr>
              <a:t> </a:t>
            </a:r>
            <a:endParaRPr lang="en-GB" b="1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στις θέσεις 2 και 4 της </a:t>
            </a:r>
            <a:r>
              <a:rPr lang="el-GR" b="1" dirty="0" err="1" smtClean="0">
                <a:latin typeface="Calibri" pitchFamily="34" charset="0"/>
              </a:rPr>
              <a:t>πυριδίνης</a:t>
            </a:r>
            <a:r>
              <a:rPr lang="el-GR" b="1" dirty="0" smtClean="0">
                <a:latin typeface="Calibri" pitchFamily="34" charset="0"/>
              </a:rPr>
              <a:t> (ενεργές θέσεις για προσβολή από </a:t>
            </a:r>
            <a:r>
              <a:rPr lang="el-GR" b="1" dirty="0" err="1" smtClean="0">
                <a:latin typeface="Calibri" pitchFamily="34" charset="0"/>
              </a:rPr>
              <a:t>πυρηνόφιλα</a:t>
            </a:r>
            <a:r>
              <a:rPr lang="el-GR" b="1" dirty="0" smtClean="0">
                <a:latin typeface="Calibri" pitchFamily="34" charset="0"/>
              </a:rPr>
              <a:t>)</a:t>
            </a:r>
          </a:p>
          <a:p>
            <a:endParaRPr lang="en-GB" b="1" dirty="0" smtClean="0"/>
          </a:p>
          <a:p>
            <a:pPr eaLnBrk="0" hangingPunct="0"/>
            <a:r>
              <a:rPr lang="el-GR" b="1" dirty="0" smtClean="0">
                <a:latin typeface="Calibri" pitchFamily="34" charset="0"/>
              </a:rPr>
              <a:t>2. Το θετικό φορτίο καθίστα  την </a:t>
            </a:r>
            <a:r>
              <a:rPr lang="el-GR" b="1" dirty="0" err="1" smtClean="0">
                <a:latin typeface="Calibri" pitchFamily="34" charset="0"/>
              </a:rPr>
              <a:t>πυριδίνη</a:t>
            </a:r>
            <a:r>
              <a:rPr lang="el-GR" b="1" dirty="0" smtClean="0">
                <a:latin typeface="Calibri" pitchFamily="34" charset="0"/>
              </a:rPr>
              <a:t> καλή </a:t>
            </a:r>
            <a:r>
              <a:rPr lang="el-GR" b="1" dirty="0">
                <a:latin typeface="Calibri" pitchFamily="34" charset="0"/>
              </a:rPr>
              <a:t>αποχωρούσα ομάδα </a:t>
            </a:r>
            <a:r>
              <a:rPr lang="el-GR" b="1" dirty="0" smtClean="0">
                <a:latin typeface="Calibri" pitchFamily="34" charset="0"/>
              </a:rPr>
              <a:t>για αντικατάσταση </a:t>
            </a:r>
            <a:r>
              <a:rPr lang="el-GR" b="1" dirty="0">
                <a:latin typeface="Calibri" pitchFamily="34" charset="0"/>
              </a:rPr>
              <a:t>/ απόσπαση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Ηλεκτρονική δομή πυριδινικού δακτυλίου</a:t>
            </a:r>
            <a:endParaRPr lang="en-US" smtClean="0">
              <a:solidFill>
                <a:srgbClr val="760016"/>
              </a:solidFill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 l="32143" t="24030" r="42461" b="68205"/>
          <a:stretch>
            <a:fillRect/>
          </a:stretch>
        </p:blipFill>
        <p:spPr bwMode="auto">
          <a:xfrm>
            <a:off x="973138" y="1174750"/>
            <a:ext cx="8499475" cy="12779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aphicFrame>
        <p:nvGraphicFramePr>
          <p:cNvPr id="21506" name="Object 7"/>
          <p:cNvGraphicFramePr>
            <a:graphicFrameLocks noChangeAspect="1"/>
          </p:cNvGraphicFramePr>
          <p:nvPr/>
        </p:nvGraphicFramePr>
        <p:xfrm>
          <a:off x="147642" y="3429000"/>
          <a:ext cx="9555162" cy="1325563"/>
        </p:xfrm>
        <a:graphic>
          <a:graphicData uri="http://schemas.openxmlformats.org/presentationml/2006/ole">
            <p:oleObj spid="_x0000_s646146" name="Bitmap Image" r:id="rId4" imgW="7182853" imgH="971686" progId="PBrush">
              <p:embed/>
            </p:oleObj>
          </a:graphicData>
        </a:graphic>
      </p:graphicFrame>
      <p:sp>
        <p:nvSpPr>
          <p:cNvPr id="21509" name="6 - TextBox"/>
          <p:cNvSpPr txBox="1">
            <a:spLocks noChangeArrowheads="1"/>
          </p:cNvSpPr>
          <p:nvPr/>
        </p:nvSpPr>
        <p:spPr bwMode="auto">
          <a:xfrm flipH="1">
            <a:off x="8144328" y="1624013"/>
            <a:ext cx="290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0C0CA0"/>
                </a:solidFill>
              </a:rPr>
              <a:t>+</a:t>
            </a:r>
          </a:p>
        </p:txBody>
      </p:sp>
      <p:sp>
        <p:nvSpPr>
          <p:cNvPr id="21510" name="8 - TextBox"/>
          <p:cNvSpPr txBox="1">
            <a:spLocks noChangeArrowheads="1"/>
          </p:cNvSpPr>
          <p:nvPr/>
        </p:nvSpPr>
        <p:spPr bwMode="auto">
          <a:xfrm>
            <a:off x="500063" y="2511425"/>
            <a:ext cx="903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Σε αντίθεση με τους 5-μελής αρωματικούς δακτυλίους οι 6-μελής είναι </a:t>
            </a:r>
            <a:r>
              <a:rPr lang="en-US" sz="1800" b="1">
                <a:solidFill>
                  <a:srgbClr val="0C0CA0"/>
                </a:solidFill>
                <a:latin typeface="Calibri" pitchFamily="34" charset="0"/>
              </a:rPr>
              <a:t>“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φτωχότεροι</a:t>
            </a:r>
            <a:r>
              <a:rPr lang="en-US" sz="1800" b="1">
                <a:solidFill>
                  <a:srgbClr val="0C0CA0"/>
                </a:solidFill>
                <a:latin typeface="Calibri" pitchFamily="34" charset="0"/>
              </a:rPr>
              <a:t>”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σε ηλεκτρόνια</a:t>
            </a:r>
            <a:r>
              <a:rPr lang="en-US" sz="1800" b="1">
                <a:solidFill>
                  <a:srgbClr val="0C0CA0"/>
                </a:solidFill>
                <a:latin typeface="Calibri" pitchFamily="34" charset="0"/>
              </a:rPr>
              <a:t>, 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επομένως είναι απενεργοποιημένοι έναντι ηλεκτρόφιλων αντιδραστηρίων</a:t>
            </a:r>
            <a:endParaRPr lang="en-US" sz="1800" b="1">
              <a:solidFill>
                <a:srgbClr val="0C0CA0"/>
              </a:solidFill>
              <a:latin typeface="Calibri" pitchFamily="34" charset="0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5" cstate="print">
            <a:lum bright="-22000" contrast="42000"/>
          </a:blip>
          <a:srcRect t="42477" r="8226"/>
          <a:stretch>
            <a:fillRect/>
          </a:stretch>
        </p:blipFill>
        <p:spPr bwMode="auto">
          <a:xfrm>
            <a:off x="1603375" y="5668963"/>
            <a:ext cx="65039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13 - TextBox"/>
          <p:cNvSpPr txBox="1">
            <a:spLocks noChangeArrowheads="1"/>
          </p:cNvSpPr>
          <p:nvPr/>
        </p:nvSpPr>
        <p:spPr bwMode="auto">
          <a:xfrm>
            <a:off x="566738" y="4924425"/>
            <a:ext cx="8605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Επιπλέον, υπό όξινες συνθήκες, πρωτονίωση στο άτομο αζώτου καθιστά το δακτύλιο θετικά φορτισμένο και συνεπώς ακόμα </a:t>
            </a:r>
            <a:r>
              <a:rPr lang="en-US" sz="1800" b="1">
                <a:solidFill>
                  <a:srgbClr val="631159"/>
                </a:solidFill>
                <a:latin typeface="Calibri" pitchFamily="34" charset="0"/>
              </a:rPr>
              <a:t>“</a:t>
            </a:r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φτωχότερο</a:t>
            </a:r>
            <a:r>
              <a:rPr lang="en-US" sz="1800" b="1">
                <a:solidFill>
                  <a:srgbClr val="631159"/>
                </a:solidFill>
                <a:latin typeface="Calibri" pitchFamily="34" charset="0"/>
              </a:rPr>
              <a:t>”</a:t>
            </a:r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σε ηλεκτρόνια.</a:t>
            </a:r>
            <a:endParaRPr lang="en-US" sz="1800" b="1">
              <a:solidFill>
                <a:srgbClr val="631159"/>
              </a:solidFill>
              <a:latin typeface="Calibri" pitchFamily="34" charset="0"/>
            </a:endParaRPr>
          </a:p>
        </p:txBody>
      </p:sp>
      <p:sp>
        <p:nvSpPr>
          <p:cNvPr id="21513" name="7 - TextBox"/>
          <p:cNvSpPr txBox="1">
            <a:spLocks noChangeArrowheads="1"/>
          </p:cNvSpPr>
          <p:nvPr/>
        </p:nvSpPr>
        <p:spPr bwMode="auto">
          <a:xfrm flipH="1">
            <a:off x="8139113" y="1747838"/>
            <a:ext cx="334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000" dirty="0">
                <a:solidFill>
                  <a:srgbClr val="760016"/>
                </a:solidFill>
              </a:rPr>
              <a:t>_</a:t>
            </a:r>
            <a:endParaRPr lang="en-US" sz="2000" dirty="0">
              <a:solidFill>
                <a:srgbClr val="760016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1 - Τίτλος"/>
          <p:cNvSpPr>
            <a:spLocks noGrp="1"/>
          </p:cNvSpPr>
          <p:nvPr>
            <p:ph type="title"/>
          </p:nvPr>
        </p:nvSpPr>
        <p:spPr>
          <a:xfrm>
            <a:off x="384175" y="295275"/>
            <a:ext cx="9493250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Ηλεκτρόφιλη</a:t>
            </a:r>
            <a:r>
              <a:rPr lang="el-GR" dirty="0" smtClean="0">
                <a:solidFill>
                  <a:srgbClr val="760016"/>
                </a:solidFill>
              </a:rPr>
              <a:t> Αρωματική Αντικατάσταση (ΗΑΑ)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440322" name="Picture 4"/>
          <p:cNvPicPr>
            <a:picLocks noChangeAspect="1" noChangeArrowheads="1"/>
          </p:cNvPicPr>
          <p:nvPr/>
        </p:nvPicPr>
        <p:blipFill>
          <a:blip r:embed="rId2" cstate="print">
            <a:lum bright="-32000" contrast="62000"/>
          </a:blip>
          <a:srcRect l="38623" t="60164" r="23286" b="8200"/>
          <a:stretch>
            <a:fillRect/>
          </a:stretch>
        </p:blipFill>
        <p:spPr bwMode="auto">
          <a:xfrm>
            <a:off x="444500" y="1625600"/>
            <a:ext cx="8766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Παραδείγματα ΗΑΑ με πυριδίνη</a:t>
            </a:r>
            <a:endParaRPr lang="en-US" smtClean="0">
              <a:solidFill>
                <a:srgbClr val="76001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30000" contrast="52000"/>
          </a:blip>
          <a:srcRect l="2119" t="516" r="1721" b="4156"/>
          <a:stretch>
            <a:fillRect/>
          </a:stretch>
        </p:blipFill>
        <p:spPr bwMode="auto">
          <a:xfrm>
            <a:off x="31750" y="1233488"/>
            <a:ext cx="5903913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7" name="Text Box 6"/>
          <p:cNvSpPr txBox="1">
            <a:spLocks noChangeArrowheads="1"/>
          </p:cNvSpPr>
          <p:nvPr/>
        </p:nvSpPr>
        <p:spPr bwMode="auto">
          <a:xfrm>
            <a:off x="6248400" y="1298575"/>
            <a:ext cx="3451225" cy="53101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Για αντιδράσεις ΗΑΑ  με πυριδίνες απαιτούνται αρκετά δραστικές συνθήκες. Ένδειξη απενεργοποιημένου δακτυλίου</a:t>
            </a: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Διαζίνες και τριαζίνες αντιδρούν ακόμα πιο δύσκολα στην ΗΑΑ - Περισσότερο απενεργοποιημένοι δακτύλιοι λόγω των πρόσθετων ατόμων αζώτου</a:t>
            </a:r>
            <a:endParaRPr lang="en-GB" sz="1800" b="1">
              <a:solidFill>
                <a:srgbClr val="006C00"/>
              </a:solidFill>
              <a:latin typeface="Calibri" pitchFamily="34" charset="0"/>
            </a:endParaRPr>
          </a:p>
        </p:txBody>
      </p:sp>
      <p:pic>
        <p:nvPicPr>
          <p:cNvPr id="441348" name="Picture 5"/>
          <p:cNvPicPr>
            <a:picLocks noChangeAspect="1" noChangeArrowheads="1"/>
          </p:cNvPicPr>
          <p:nvPr/>
        </p:nvPicPr>
        <p:blipFill>
          <a:blip r:embed="rId3" cstate="print">
            <a:lum bright="-28000" contrast="50000"/>
          </a:blip>
          <a:srcRect l="32970" t="63560" r="47224" b="26332"/>
          <a:stretch>
            <a:fillRect/>
          </a:stretch>
        </p:blipFill>
        <p:spPr bwMode="auto">
          <a:xfrm>
            <a:off x="6134100" y="3206750"/>
            <a:ext cx="3713163" cy="1149350"/>
          </a:xfrm>
          <a:prstGeom prst="rect">
            <a:avLst/>
          </a:prstGeom>
          <a:noFill/>
          <a:ln w="9525">
            <a:solidFill>
              <a:srgbClr val="760016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95275"/>
            <a:ext cx="9493250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Πυρηνόφιλη</a:t>
            </a:r>
            <a:r>
              <a:rPr lang="el-GR" dirty="0" smtClean="0">
                <a:solidFill>
                  <a:srgbClr val="760016"/>
                </a:solidFill>
              </a:rPr>
              <a:t> Αρωματική Αντικατάσταση (ΠΑΑ)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57361" name="Picture 6"/>
          <p:cNvPicPr>
            <a:picLocks noChangeAspect="1" noChangeArrowheads="1"/>
          </p:cNvPicPr>
          <p:nvPr/>
        </p:nvPicPr>
        <p:blipFill>
          <a:blip r:embed="rId3" cstate="print">
            <a:lum bright="-44000" contrast="68000"/>
          </a:blip>
          <a:srcRect l="3647" t="1996" r="1436" b="30715"/>
          <a:stretch>
            <a:fillRect/>
          </a:stretch>
        </p:blipFill>
        <p:spPr bwMode="auto">
          <a:xfrm>
            <a:off x="696686" y="1364343"/>
            <a:ext cx="6357257" cy="11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59" name="Object 15"/>
          <p:cNvGraphicFramePr>
            <a:graphicFrameLocks noChangeAspect="1"/>
          </p:cNvGraphicFramePr>
          <p:nvPr/>
        </p:nvGraphicFramePr>
        <p:xfrm>
          <a:off x="290513" y="4946650"/>
          <a:ext cx="9615487" cy="1177925"/>
        </p:xfrm>
        <a:graphic>
          <a:graphicData uri="http://schemas.openxmlformats.org/presentationml/2006/ole">
            <p:oleObj spid="_x0000_s647170" name="CS ChemDraw Drawing" r:id="rId4" imgW="6095793" imgH="711518" progId="ChemDraw.Document.6.0">
              <p:embed/>
            </p:oleObj>
          </a:graphicData>
        </a:graphic>
      </p:graphicFrame>
      <p:sp>
        <p:nvSpPr>
          <p:cNvPr id="57362" name="Text Box 17"/>
          <p:cNvSpPr txBox="1">
            <a:spLocks noChangeArrowheads="1"/>
          </p:cNvSpPr>
          <p:nvPr/>
        </p:nvSpPr>
        <p:spPr bwMode="auto">
          <a:xfrm>
            <a:off x="2236788" y="4525963"/>
            <a:ext cx="5989637" cy="3968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2000" b="1">
                <a:latin typeface="Calibri" pitchFamily="34" charset="0"/>
              </a:rPr>
              <a:t>Σχετική σειρά δραστικότητας αζινών  ως προς την ΠΑΑ</a:t>
            </a:r>
            <a:endParaRPr lang="en-GB" sz="2000" b="1">
              <a:latin typeface="Calibri" pitchFamily="34" charset="0"/>
            </a:endParaRP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7343775" y="1354138"/>
            <a:ext cx="2243138" cy="28384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Όπως ακριβώς και στις αντίστοιχες αντιδράσεις</a:t>
            </a:r>
          </a:p>
          <a:p>
            <a:pPr algn="ctr"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καρβοξυλικών παραγώγων</a:t>
            </a:r>
          </a:p>
          <a:p>
            <a:pPr algn="ctr" eaLnBrk="0" hangingPunct="0"/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και</a:t>
            </a:r>
          </a:p>
          <a:p>
            <a:pPr algn="ctr" eaLnBrk="0" hangingPunct="0"/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πολύ ευκολότερα από ότι με τα</a:t>
            </a:r>
          </a:p>
          <a:p>
            <a:pPr algn="ctr" eaLnBrk="0" hangingPunct="0"/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 5-μελη αρωματικά ετεροκυκλικά</a:t>
            </a:r>
            <a:endParaRPr lang="en-GB" sz="1800" b="1">
              <a:solidFill>
                <a:srgbClr val="631159"/>
              </a:solidFill>
              <a:latin typeface="Calibri" pitchFamily="34" charset="0"/>
            </a:endParaRPr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755650" y="6300788"/>
            <a:ext cx="1506538" cy="366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>
                <a:solidFill>
                  <a:srgbClr val="0C0CA0"/>
                </a:solidFill>
                <a:latin typeface="Calibri" pitchFamily="34" charset="0"/>
              </a:rPr>
              <a:t>Πυριμιδίνη</a:t>
            </a:r>
            <a:endParaRPr lang="en-GB" sz="1800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3606800" y="6313488"/>
            <a:ext cx="1531938" cy="366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>
                <a:solidFill>
                  <a:srgbClr val="931984"/>
                </a:solidFill>
                <a:latin typeface="Calibri" pitchFamily="34" charset="0"/>
              </a:rPr>
              <a:t>Πυριδαζίνη</a:t>
            </a:r>
            <a:endParaRPr lang="en-GB" sz="1800">
              <a:solidFill>
                <a:srgbClr val="931984"/>
              </a:solidFill>
              <a:latin typeface="Calibri" pitchFamily="34" charset="0"/>
            </a:endParaRP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5915025" y="6327775"/>
            <a:ext cx="1308100" cy="3667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>
                <a:solidFill>
                  <a:srgbClr val="760016"/>
                </a:solidFill>
                <a:latin typeface="Calibri" pitchFamily="34" charset="0"/>
              </a:rPr>
              <a:t>Πυραζίνη</a:t>
            </a:r>
            <a:endParaRPr lang="en-GB" sz="1800">
              <a:solidFill>
                <a:srgbClr val="760016"/>
              </a:solidFill>
              <a:latin typeface="Calibri" pitchFamily="34" charset="0"/>
            </a:endParaRP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7461250" y="6046788"/>
            <a:ext cx="1912938" cy="6413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endParaRPr lang="el-GR" sz="1800">
              <a:latin typeface="Calibri" pitchFamily="34" charset="0"/>
            </a:endParaRPr>
          </a:p>
          <a:p>
            <a:pPr eaLnBrk="0" hangingPunct="0"/>
            <a:r>
              <a:rPr lang="el-GR" sz="1800">
                <a:solidFill>
                  <a:srgbClr val="006C00"/>
                </a:solidFill>
                <a:latin typeface="Calibri" pitchFamily="34" charset="0"/>
              </a:rPr>
              <a:t>          Πυριδίνη</a:t>
            </a:r>
            <a:endParaRPr lang="en-GB" sz="1800">
              <a:solidFill>
                <a:srgbClr val="006C00"/>
              </a:solidFill>
              <a:latin typeface="Calibri" pitchFamily="34" charset="0"/>
            </a:endParaRPr>
          </a:p>
        </p:txBody>
      </p:sp>
      <p:pic>
        <p:nvPicPr>
          <p:cNvPr id="57368" name="Picture 27"/>
          <p:cNvPicPr>
            <a:picLocks noChangeAspect="1" noChangeArrowheads="1"/>
          </p:cNvPicPr>
          <p:nvPr/>
        </p:nvPicPr>
        <p:blipFill>
          <a:blip r:embed="rId5" cstate="print">
            <a:lum bright="-14000" contrast="28000"/>
          </a:blip>
          <a:srcRect l="29097" t="31903" r="40845" b="60641"/>
          <a:stretch>
            <a:fillRect/>
          </a:stretch>
        </p:blipFill>
        <p:spPr bwMode="auto">
          <a:xfrm>
            <a:off x="954088" y="3109913"/>
            <a:ext cx="64420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6" name="Rectangle 2"/>
          <p:cNvSpPr>
            <a:spLocks noChangeArrowheads="1"/>
          </p:cNvSpPr>
          <p:nvPr/>
        </p:nvSpPr>
        <p:spPr bwMode="auto">
          <a:xfrm>
            <a:off x="412750" y="295275"/>
            <a:ext cx="9493250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728" tIns="45059" rIns="91728" bIns="45059" anchor="b"/>
          <a:lstStyle/>
          <a:p>
            <a:pPr defTabSz="927100" eaLnBrk="0" hangingPunct="0">
              <a:lnSpc>
                <a:spcPct val="94000"/>
              </a:lnSpc>
              <a:spcBef>
                <a:spcPct val="31000"/>
              </a:spcBef>
            </a:pPr>
            <a:r>
              <a:rPr lang="el-GR" sz="2400" b="1" dirty="0">
                <a:solidFill>
                  <a:srgbClr val="760016"/>
                </a:solidFill>
              </a:rPr>
              <a:t>Παραδείγματα ΠΑΑ </a:t>
            </a:r>
            <a:r>
              <a:rPr lang="el-GR" sz="2400" b="1" dirty="0" err="1" smtClean="0">
                <a:solidFill>
                  <a:srgbClr val="760016"/>
                </a:solidFill>
              </a:rPr>
              <a:t>πυριδινών</a:t>
            </a:r>
            <a:r>
              <a:rPr lang="el-GR" sz="2400" b="1" dirty="0" smtClean="0">
                <a:solidFill>
                  <a:srgbClr val="760016"/>
                </a:solidFill>
              </a:rPr>
              <a:t> και </a:t>
            </a:r>
            <a:r>
              <a:rPr lang="el-GR" sz="2400" b="1" dirty="0" err="1" smtClean="0">
                <a:solidFill>
                  <a:srgbClr val="760016"/>
                </a:solidFill>
              </a:rPr>
              <a:t>διαζινών</a:t>
            </a:r>
            <a:endParaRPr lang="en-US" sz="2400" b="1" dirty="0">
              <a:solidFill>
                <a:srgbClr val="760016"/>
              </a:solidFill>
            </a:endParaRPr>
          </a:p>
        </p:txBody>
      </p:sp>
      <p:graphicFrame>
        <p:nvGraphicFramePr>
          <p:cNvPr id="59405" name="Object 13"/>
          <p:cNvGraphicFramePr>
            <a:graphicFrameLocks noChangeAspect="1"/>
          </p:cNvGraphicFramePr>
          <p:nvPr/>
        </p:nvGraphicFramePr>
        <p:xfrm>
          <a:off x="336550" y="1074738"/>
          <a:ext cx="9347200" cy="4919662"/>
        </p:xfrm>
        <a:graphic>
          <a:graphicData uri="http://schemas.openxmlformats.org/presentationml/2006/ole">
            <p:oleObj spid="_x0000_s648194" name="CS ChemDraw Drawing" r:id="rId3" imgW="6427884" imgH="3379801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0" name="Rectangle 2"/>
          <p:cNvSpPr>
            <a:spLocks noChangeArrowheads="1"/>
          </p:cNvSpPr>
          <p:nvPr/>
        </p:nvSpPr>
        <p:spPr bwMode="auto">
          <a:xfrm>
            <a:off x="448799" y="295275"/>
            <a:ext cx="8274277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728" tIns="45059" rIns="91728" bIns="45059" anchor="b"/>
          <a:lstStyle/>
          <a:p>
            <a:pPr defTabSz="927100" eaLnBrk="0" hangingPunct="0">
              <a:lnSpc>
                <a:spcPct val="94000"/>
              </a:lnSpc>
              <a:spcBef>
                <a:spcPct val="31000"/>
              </a:spcBef>
            </a:pPr>
            <a:r>
              <a:rPr lang="el-GR" sz="2400" b="1" dirty="0" err="1" smtClean="0">
                <a:solidFill>
                  <a:srgbClr val="760016"/>
                </a:solidFill>
              </a:rPr>
              <a:t>Πυρηνόφιλη</a:t>
            </a:r>
            <a:r>
              <a:rPr lang="el-GR" sz="2400" b="1" dirty="0" smtClean="0">
                <a:solidFill>
                  <a:srgbClr val="760016"/>
                </a:solidFill>
              </a:rPr>
              <a:t> </a:t>
            </a:r>
            <a:r>
              <a:rPr lang="el-GR" sz="2400" b="1" dirty="0">
                <a:solidFill>
                  <a:srgbClr val="760016"/>
                </a:solidFill>
              </a:rPr>
              <a:t>προσβολή με αντικατάσταση υδριδίου </a:t>
            </a:r>
            <a:endParaRPr lang="en-US" sz="2400" b="1" dirty="0">
              <a:solidFill>
                <a:srgbClr val="760016"/>
              </a:solidFill>
            </a:endParaRPr>
          </a:p>
        </p:txBody>
      </p:sp>
      <p:sp>
        <p:nvSpPr>
          <p:cNvPr id="60441" name="Text Box 19"/>
          <p:cNvSpPr txBox="1">
            <a:spLocks noChangeArrowheads="1"/>
          </p:cNvSpPr>
          <p:nvPr/>
        </p:nvSpPr>
        <p:spPr bwMode="auto">
          <a:xfrm>
            <a:off x="2012950" y="1293813"/>
            <a:ext cx="75438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>
                <a:solidFill>
                  <a:srgbClr val="7030A0"/>
                </a:solidFill>
                <a:latin typeface="Calibri" pitchFamily="34" charset="0"/>
              </a:rPr>
              <a:t>Οι άνθρακες 2 και 4 είναι δ</a:t>
            </a:r>
            <a:r>
              <a:rPr lang="el-GR" b="1" baseline="30000" dirty="0">
                <a:solidFill>
                  <a:srgbClr val="7030A0"/>
                </a:solidFill>
                <a:latin typeface="Calibri" pitchFamily="34" charset="0"/>
              </a:rPr>
              <a:t>+</a:t>
            </a:r>
            <a:r>
              <a:rPr lang="el-GR" b="1" dirty="0">
                <a:solidFill>
                  <a:srgbClr val="7030A0"/>
                </a:solidFill>
                <a:latin typeface="Calibri" pitchFamily="34" charset="0"/>
              </a:rPr>
              <a:t> και γίνονται περισσότερο δ</a:t>
            </a:r>
            <a:r>
              <a:rPr lang="el-GR" b="1" baseline="30000" dirty="0">
                <a:solidFill>
                  <a:srgbClr val="7030A0"/>
                </a:solidFill>
                <a:latin typeface="Calibri" pitchFamily="34" charset="0"/>
              </a:rPr>
              <a:t>+</a:t>
            </a:r>
            <a:r>
              <a:rPr lang="el-GR" sz="1200" dirty="0">
                <a:solidFill>
                  <a:srgbClr val="7030A0"/>
                </a:solidFill>
              </a:rPr>
              <a:t> </a:t>
            </a:r>
            <a:r>
              <a:rPr lang="el-GR" b="1" dirty="0">
                <a:solidFill>
                  <a:srgbClr val="7030A0"/>
                </a:solidFill>
                <a:latin typeface="Calibri" pitchFamily="34" charset="0"/>
              </a:rPr>
              <a:t>όταν το άζωτο </a:t>
            </a:r>
            <a:r>
              <a:rPr lang="el-GR" b="1" dirty="0" smtClean="0">
                <a:solidFill>
                  <a:srgbClr val="7030A0"/>
                </a:solidFill>
                <a:latin typeface="Calibri" pitchFamily="34" charset="0"/>
              </a:rPr>
              <a:t>προσδένεται </a:t>
            </a:r>
            <a:r>
              <a:rPr lang="el-GR" b="1" dirty="0">
                <a:solidFill>
                  <a:srgbClr val="7030A0"/>
                </a:solidFill>
                <a:latin typeface="Calibri" pitchFamily="34" charset="0"/>
              </a:rPr>
              <a:t>μέσω του μη-δεσμικού ζεύγους  </a:t>
            </a:r>
            <a:r>
              <a:rPr lang="en-GB" b="1" dirty="0">
                <a:solidFill>
                  <a:srgbClr val="7030A0"/>
                </a:solidFill>
                <a:latin typeface="Calibri" pitchFamily="34" charset="0"/>
              </a:rPr>
              <a:t>e</a:t>
            </a:r>
            <a:r>
              <a:rPr lang="en-GB" b="1" baseline="30000" dirty="0">
                <a:solidFill>
                  <a:srgbClr val="7030A0"/>
                </a:solidFill>
                <a:latin typeface="Calibri" pitchFamily="34" charset="0"/>
              </a:rPr>
              <a:t>-</a:t>
            </a:r>
          </a:p>
        </p:txBody>
      </p:sp>
      <p:pic>
        <p:nvPicPr>
          <p:cNvPr id="60442" name="Picture 21"/>
          <p:cNvPicPr>
            <a:picLocks noChangeAspect="1" noChangeArrowheads="1"/>
          </p:cNvPicPr>
          <p:nvPr/>
        </p:nvPicPr>
        <p:blipFill>
          <a:blip r:embed="rId3" cstate="print"/>
          <a:srcRect l="27229" t="35556" r="41527" b="34239"/>
          <a:stretch>
            <a:fillRect/>
          </a:stretch>
        </p:blipFill>
        <p:spPr bwMode="auto">
          <a:xfrm>
            <a:off x="2722563" y="3173413"/>
            <a:ext cx="4478337" cy="34623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aphicFrame>
        <p:nvGraphicFramePr>
          <p:cNvPr id="60439" name="Object 23"/>
          <p:cNvGraphicFramePr>
            <a:graphicFrameLocks noChangeAspect="1"/>
          </p:cNvGraphicFramePr>
          <p:nvPr/>
        </p:nvGraphicFramePr>
        <p:xfrm>
          <a:off x="630238" y="1150938"/>
          <a:ext cx="1073150" cy="1208087"/>
        </p:xfrm>
        <a:graphic>
          <a:graphicData uri="http://schemas.openxmlformats.org/presentationml/2006/ole">
            <p:oleObj spid="_x0000_s649218" name="CS ChemDraw Drawing" r:id="rId4" imgW="623183" imgH="702200" progId="ChemDraw.Document.6.0">
              <p:embed/>
            </p:oleObj>
          </a:graphicData>
        </a:graphic>
      </p:graphicFrame>
      <p:sp>
        <p:nvSpPr>
          <p:cNvPr id="60443" name="Text Box 24"/>
          <p:cNvSpPr txBox="1">
            <a:spLocks noChangeArrowheads="1"/>
          </p:cNvSpPr>
          <p:nvPr/>
        </p:nvSpPr>
        <p:spPr bwMode="auto">
          <a:xfrm>
            <a:off x="142875" y="4821238"/>
            <a:ext cx="2595563" cy="18034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Όταν το </a:t>
            </a:r>
            <a:r>
              <a:rPr lang="en-GB" b="1" dirty="0">
                <a:solidFill>
                  <a:srgbClr val="760016"/>
                </a:solidFill>
                <a:latin typeface="Calibri" pitchFamily="34" charset="0"/>
              </a:rPr>
              <a:t>R- </a:t>
            </a:r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είναι ένα μη σταθεροποιημένο ανιόν</a:t>
            </a:r>
          </a:p>
          <a:p>
            <a:pPr eaLnBrk="0" hangingPunct="0"/>
            <a:r>
              <a:rPr lang="el-GR" b="1" dirty="0" smtClean="0">
                <a:solidFill>
                  <a:srgbClr val="760016"/>
                </a:solidFill>
                <a:latin typeface="Calibri" pitchFamily="34" charset="0"/>
              </a:rPr>
              <a:t>η </a:t>
            </a:r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αντίδραση προσθήκης είναι </a:t>
            </a:r>
            <a:r>
              <a:rPr lang="el-GR" b="1" dirty="0" err="1">
                <a:solidFill>
                  <a:srgbClr val="760016"/>
                </a:solidFill>
                <a:latin typeface="Calibri" pitchFamily="34" charset="0"/>
              </a:rPr>
              <a:t>μονόδρομη</a:t>
            </a:r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 αλλιώς</a:t>
            </a:r>
          </a:p>
          <a:p>
            <a:pPr eaLnBrk="0" hangingPunct="0"/>
            <a:r>
              <a:rPr lang="en-GB" b="1" dirty="0">
                <a:solidFill>
                  <a:srgbClr val="760016"/>
                </a:solidFill>
                <a:latin typeface="Calibri" pitchFamily="34" charset="0"/>
              </a:rPr>
              <a:t>(</a:t>
            </a:r>
            <a:r>
              <a:rPr lang="el-GR" b="1" dirty="0" err="1">
                <a:solidFill>
                  <a:srgbClr val="760016"/>
                </a:solidFill>
                <a:latin typeface="Calibri" pitchFamily="34" charset="0"/>
              </a:rPr>
              <a:t>π.χ</a:t>
            </a:r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 </a:t>
            </a:r>
            <a:r>
              <a:rPr lang="en-GB" b="1" dirty="0">
                <a:solidFill>
                  <a:srgbClr val="760016"/>
                </a:solidFill>
                <a:latin typeface="Calibri" pitchFamily="34" charset="0"/>
              </a:rPr>
              <a:t>R= </a:t>
            </a:r>
            <a:r>
              <a:rPr lang="en-GB" b="1" dirty="0" err="1">
                <a:solidFill>
                  <a:srgbClr val="760016"/>
                </a:solidFill>
                <a:latin typeface="Calibri" pitchFamily="34" charset="0"/>
              </a:rPr>
              <a:t>Cl</a:t>
            </a:r>
            <a:r>
              <a:rPr lang="en-GB" b="1" dirty="0">
                <a:solidFill>
                  <a:srgbClr val="760016"/>
                </a:solidFill>
                <a:latin typeface="Calibri" pitchFamily="34" charset="0"/>
              </a:rPr>
              <a:t>) </a:t>
            </a:r>
            <a:r>
              <a:rPr lang="el-GR" b="1" dirty="0">
                <a:solidFill>
                  <a:srgbClr val="760016"/>
                </a:solidFill>
                <a:latin typeface="Calibri" pitchFamily="34" charset="0"/>
              </a:rPr>
              <a:t>θα αποβαλλόταν προκειμένου να διατηρηθεί ο αρωματικός χαρακτήρας</a:t>
            </a:r>
            <a:endParaRPr lang="en-GB" b="1" dirty="0">
              <a:solidFill>
                <a:srgbClr val="760016"/>
              </a:solidFill>
              <a:latin typeface="Calibri" pitchFamily="34" charset="0"/>
            </a:endParaRPr>
          </a:p>
        </p:txBody>
      </p:sp>
      <p:sp>
        <p:nvSpPr>
          <p:cNvPr id="2" name="Oval 25"/>
          <p:cNvSpPr>
            <a:spLocks noChangeArrowheads="1"/>
          </p:cNvSpPr>
          <p:nvPr/>
        </p:nvSpPr>
        <p:spPr bwMode="auto">
          <a:xfrm>
            <a:off x="4338638" y="3381375"/>
            <a:ext cx="1235075" cy="1814513"/>
          </a:xfrm>
          <a:prstGeom prst="ellipse">
            <a:avLst/>
          </a:prstGeom>
          <a:noFill/>
          <a:ln w="38100">
            <a:solidFill>
              <a:srgbClr val="0C0CA0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2695575" y="2481263"/>
            <a:ext cx="4565650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Απουσία καλής αποχωρούσας ομάδας (</a:t>
            </a:r>
            <a:r>
              <a:rPr lang="en-GB" b="1" dirty="0" err="1">
                <a:solidFill>
                  <a:srgbClr val="0C0CA0"/>
                </a:solidFill>
                <a:latin typeface="Calibri" pitchFamily="34" charset="0"/>
              </a:rPr>
              <a:t>Cl</a:t>
            </a:r>
            <a:r>
              <a:rPr lang="en-GB" b="1" dirty="0">
                <a:solidFill>
                  <a:srgbClr val="0C0CA0"/>
                </a:solidFill>
                <a:latin typeface="Calibri" pitchFamily="34" charset="0"/>
              </a:rPr>
              <a:t>, RO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,</a:t>
            </a:r>
            <a:r>
              <a:rPr lang="en-GB" b="1" dirty="0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…),</a:t>
            </a:r>
          </a:p>
          <a:p>
            <a:pPr algn="ctr" eaLnBrk="0" hangingPunct="0"/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η αποβολή υδριδίου (Η</a:t>
            </a:r>
            <a:r>
              <a:rPr lang="el-GR" b="1" baseline="30000" dirty="0">
                <a:solidFill>
                  <a:srgbClr val="0C0CA0"/>
                </a:solidFill>
                <a:latin typeface="Calibri" pitchFamily="34" charset="0"/>
              </a:rPr>
              <a:t>-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) είναι η μόνη λύση για την </a:t>
            </a:r>
          </a:p>
          <a:p>
            <a:pPr algn="ctr" eaLnBrk="0" hangingPunct="0"/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επανάκτηση της </a:t>
            </a:r>
            <a:r>
              <a:rPr lang="el-GR" b="1" dirty="0" err="1">
                <a:solidFill>
                  <a:srgbClr val="0C0CA0"/>
                </a:solidFill>
                <a:latin typeface="Calibri" pitchFamily="34" charset="0"/>
              </a:rPr>
              <a:t>αρωματικότητας</a:t>
            </a:r>
            <a:endParaRPr lang="en-GB" b="1" dirty="0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60446" name="Text Box 27"/>
          <p:cNvSpPr txBox="1">
            <a:spLocks noChangeArrowheads="1"/>
          </p:cNvSpPr>
          <p:nvPr/>
        </p:nvSpPr>
        <p:spPr bwMode="auto">
          <a:xfrm>
            <a:off x="7080250" y="5200650"/>
            <a:ext cx="2825750" cy="13144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Πρωτονίωση</a:t>
            </a:r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 και σχηματισμός</a:t>
            </a:r>
          </a:p>
          <a:p>
            <a:pPr eaLnBrk="0" hangingPunct="0"/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1,2-διυδρο </a:t>
            </a:r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πυριδινης</a:t>
            </a:r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 η οποία </a:t>
            </a:r>
          </a:p>
          <a:p>
            <a:pPr eaLnBrk="0" hangingPunct="0"/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εύκολα οξειδώνεται στην αρωματική και σταθερότερη </a:t>
            </a:r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πυριδίνη</a:t>
            </a:r>
            <a:endParaRPr lang="en-GB" b="1" dirty="0">
              <a:solidFill>
                <a:srgbClr val="006C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59200" y="3338286"/>
            <a:ext cx="2162629" cy="220617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4682" y="2481946"/>
            <a:ext cx="2293257" cy="132343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alibri" pitchFamily="34" charset="0"/>
              </a:rPr>
              <a:t>Η αντίδραση αυτή συμβαίνει μόνο με ισχυρά </a:t>
            </a:r>
            <a:r>
              <a:rPr lang="el-GR" b="1" dirty="0" err="1" smtClean="0">
                <a:latin typeface="Calibri" pitchFamily="34" charset="0"/>
              </a:rPr>
              <a:t>πυρηνόφιλα</a:t>
            </a:r>
            <a:endParaRPr lang="el-GR" b="1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(άκρως βασικά – κακές αποχωρούσες ομάδες)</a:t>
            </a:r>
            <a:endParaRPr lang="en-GB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 2. Μέθοδος της αντικατάστασης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94914" name="Text Box 4"/>
          <p:cNvSpPr txBox="1">
            <a:spLocks noChangeArrowheads="1"/>
          </p:cNvSpPr>
          <p:nvPr/>
        </p:nvSpPr>
        <p:spPr bwMode="auto">
          <a:xfrm>
            <a:off x="387350" y="1357313"/>
            <a:ext cx="794385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Χρησιμοποιείται το όνομα του καρβοκυκλικού μορίου και το αντίστοιχο πρόθεμα για το ετεροάτομο που περιέχει.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  <a:p>
            <a:endParaRPr lang="en-GB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Συνοδεύεται από τον αριθμό που υποδηλώνει σε ποια θέση έχει γίνει η αντικατάσταση άνθρακα.</a:t>
            </a:r>
          </a:p>
          <a:p>
            <a:endParaRPr lang="el-GR" b="1">
              <a:solidFill>
                <a:srgbClr val="0C0CA0"/>
              </a:solidFill>
              <a:latin typeface="Calibri" pitchFamily="34" charset="0"/>
            </a:endParaRPr>
          </a:p>
          <a:p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Όταν υπάρχουν περισσότερα από ένα ετεροάτομα η προτεραιότητα των προθεμάτων ακολουθεί τη σειρα: </a:t>
            </a:r>
            <a:r>
              <a:rPr lang="en-GB" b="1">
                <a:solidFill>
                  <a:srgbClr val="0C0CA0"/>
                </a:solidFill>
                <a:latin typeface="Calibri" pitchFamily="34" charset="0"/>
              </a:rPr>
              <a:t>O, S, N, P…</a:t>
            </a:r>
            <a:endParaRPr lang="el-GR" b="1">
              <a:solidFill>
                <a:srgbClr val="0C0CA0"/>
              </a:solidFill>
              <a:latin typeface="Calibri" pitchFamily="34" charset="0"/>
            </a:endParaRPr>
          </a:p>
        </p:txBody>
      </p:sp>
      <p:graphicFrame>
        <p:nvGraphicFramePr>
          <p:cNvPr id="295969" name="Group 33"/>
          <p:cNvGraphicFramePr>
            <a:graphicFrameLocks noGrp="1"/>
          </p:cNvGraphicFramePr>
          <p:nvPr>
            <p:ph sz="half" idx="2"/>
          </p:nvPr>
        </p:nvGraphicFramePr>
        <p:xfrm>
          <a:off x="2494870" y="2170113"/>
          <a:ext cx="4632325" cy="2079626"/>
        </p:xfrm>
        <a:graphic>
          <a:graphicData uri="http://schemas.openxmlformats.org/drawingml/2006/table">
            <a:tbl>
              <a:tblPr/>
              <a:tblGrid>
                <a:gridCol w="2317750"/>
                <a:gridCol w="2314575"/>
              </a:tblGrid>
              <a:tr h="420688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ATOMO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97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ΠΡΟΘΕΜΑ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9773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Οξα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Θεία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Άζα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8300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Arial" charset="0"/>
                        </a:rPr>
                        <a:t>Φώσφα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Παραδείγματα ΠΑΑ υδριδίου - Η αντίδραση </a:t>
            </a:r>
            <a:r>
              <a:rPr lang="en-GB" smtClean="0">
                <a:solidFill>
                  <a:srgbClr val="760016"/>
                </a:solidFill>
              </a:rPr>
              <a:t>Chichibabin</a:t>
            </a:r>
          </a:p>
        </p:txBody>
      </p:sp>
      <p:sp>
        <p:nvSpPr>
          <p:cNvPr id="120862" name="Text Box 12"/>
          <p:cNvSpPr txBox="1">
            <a:spLocks noChangeArrowheads="1"/>
          </p:cNvSpPr>
          <p:nvPr/>
        </p:nvSpPr>
        <p:spPr bwMode="auto">
          <a:xfrm>
            <a:off x="-673100" y="4797425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200"/>
              <a:t>Α</a:t>
            </a:r>
            <a:endParaRPr lang="en-GB" sz="1200"/>
          </a:p>
        </p:txBody>
      </p:sp>
      <p:sp>
        <p:nvSpPr>
          <p:cNvPr id="120863" name="Text Box 13"/>
          <p:cNvSpPr txBox="1">
            <a:spLocks noChangeArrowheads="1"/>
          </p:cNvSpPr>
          <p:nvPr/>
        </p:nvSpPr>
        <p:spPr bwMode="auto">
          <a:xfrm>
            <a:off x="7521575" y="1346200"/>
            <a:ext cx="2160588" cy="275152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l-GR" b="1" dirty="0">
                <a:solidFill>
                  <a:srgbClr val="005400"/>
                </a:solidFill>
                <a:latin typeface="Calibri" pitchFamily="34" charset="0"/>
              </a:rPr>
              <a:t>Η </a:t>
            </a:r>
            <a:r>
              <a:rPr lang="el-GR" b="1" dirty="0" err="1">
                <a:solidFill>
                  <a:srgbClr val="005400"/>
                </a:solidFill>
                <a:latin typeface="Calibri" pitchFamily="34" charset="0"/>
              </a:rPr>
              <a:t>τοποεκλεκτικότητα</a:t>
            </a:r>
            <a:r>
              <a:rPr lang="el-GR" b="1" dirty="0">
                <a:solidFill>
                  <a:srgbClr val="005400"/>
                </a:solidFill>
                <a:latin typeface="Calibri" pitchFamily="34" charset="0"/>
              </a:rPr>
              <a:t> της προσβολής έχει όπως στην κανονική ΠΑΑ . </a:t>
            </a:r>
            <a:endParaRPr lang="el-GR" b="1" dirty="0" smtClean="0">
              <a:solidFill>
                <a:srgbClr val="005400"/>
              </a:solidFill>
              <a:latin typeface="Calibri" pitchFamily="34" charset="0"/>
            </a:endParaRPr>
          </a:p>
          <a:p>
            <a:pPr eaLnBrk="0" hangingPunct="0">
              <a:lnSpc>
                <a:spcPct val="120000"/>
              </a:lnSpc>
            </a:pPr>
            <a:endParaRPr lang="el-GR" b="1" dirty="0" smtClean="0">
              <a:solidFill>
                <a:srgbClr val="005400"/>
              </a:solidFill>
              <a:latin typeface="Calibri" pitchFamily="34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l-GR" b="1" dirty="0" smtClean="0">
                <a:solidFill>
                  <a:srgbClr val="005400"/>
                </a:solidFill>
                <a:latin typeface="Calibri" pitchFamily="34" charset="0"/>
              </a:rPr>
              <a:t>Αντίστοιχες </a:t>
            </a:r>
            <a:r>
              <a:rPr lang="el-GR" b="1" dirty="0">
                <a:solidFill>
                  <a:srgbClr val="005400"/>
                </a:solidFill>
                <a:latin typeface="Calibri" pitchFamily="34" charset="0"/>
              </a:rPr>
              <a:t>αντιδράσεις ΠΑΑ υδριδίου ισχύουν και για τις </a:t>
            </a:r>
            <a:r>
              <a:rPr lang="el-GR" b="1" dirty="0" err="1">
                <a:solidFill>
                  <a:srgbClr val="005400"/>
                </a:solidFill>
                <a:latin typeface="Calibri" pitchFamily="34" charset="0"/>
              </a:rPr>
              <a:t>διαζίνες</a:t>
            </a:r>
            <a:r>
              <a:rPr lang="el-GR" b="1" dirty="0">
                <a:solidFill>
                  <a:srgbClr val="005400"/>
                </a:solidFill>
                <a:latin typeface="Calibri" pitchFamily="34" charset="0"/>
              </a:rPr>
              <a:t>. </a:t>
            </a:r>
            <a:endParaRPr lang="el-GR" b="1" dirty="0" smtClean="0">
              <a:solidFill>
                <a:srgbClr val="005400"/>
              </a:solidFill>
              <a:latin typeface="Calibri" pitchFamily="34" charset="0"/>
            </a:endParaRPr>
          </a:p>
        </p:txBody>
      </p:sp>
      <p:graphicFrame>
        <p:nvGraphicFramePr>
          <p:cNvPr id="120857" name="Object 25"/>
          <p:cNvGraphicFramePr>
            <a:graphicFrameLocks noChangeAspect="1"/>
          </p:cNvGraphicFramePr>
          <p:nvPr/>
        </p:nvGraphicFramePr>
        <p:xfrm>
          <a:off x="142875" y="1246188"/>
          <a:ext cx="7135813" cy="2659062"/>
        </p:xfrm>
        <a:graphic>
          <a:graphicData uri="http://schemas.openxmlformats.org/presentationml/2006/ole">
            <p:oleObj spid="_x0000_s650242" name="CS ChemDraw Drawing" r:id="rId3" imgW="5197917" imgH="1936640" progId="ChemDraw.Document.6.0">
              <p:embed/>
            </p:oleObj>
          </a:graphicData>
        </a:graphic>
      </p:graphicFrame>
      <p:graphicFrame>
        <p:nvGraphicFramePr>
          <p:cNvPr id="120859" name="Object 27"/>
          <p:cNvGraphicFramePr>
            <a:graphicFrameLocks noChangeAspect="1"/>
          </p:cNvGraphicFramePr>
          <p:nvPr/>
        </p:nvGraphicFramePr>
        <p:xfrm>
          <a:off x="889000" y="4427538"/>
          <a:ext cx="5581650" cy="915987"/>
        </p:xfrm>
        <a:graphic>
          <a:graphicData uri="http://schemas.openxmlformats.org/presentationml/2006/ole">
            <p:oleObj spid="_x0000_s650243" name="CS ChemDraw Drawing" r:id="rId4" imgW="3742455" imgH="614984" progId="ChemDraw.Document.6.0">
              <p:embed/>
            </p:oleObj>
          </a:graphicData>
        </a:graphic>
      </p:graphicFrame>
      <p:graphicFrame>
        <p:nvGraphicFramePr>
          <p:cNvPr id="120860" name="Object 28"/>
          <p:cNvGraphicFramePr>
            <a:graphicFrameLocks noChangeAspect="1"/>
          </p:cNvGraphicFramePr>
          <p:nvPr/>
        </p:nvGraphicFramePr>
        <p:xfrm>
          <a:off x="912813" y="5078413"/>
          <a:ext cx="7864475" cy="1476375"/>
        </p:xfrm>
        <a:graphic>
          <a:graphicData uri="http://schemas.openxmlformats.org/presentationml/2006/ole">
            <p:oleObj spid="_x0000_s650244" name="CS ChemDraw Drawing" r:id="rId5" imgW="5463292" imgH="1025346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Πυρηνόφιλη</a:t>
            </a:r>
            <a:r>
              <a:rPr lang="el-GR" dirty="0" smtClean="0">
                <a:solidFill>
                  <a:srgbClr val="760016"/>
                </a:solidFill>
              </a:rPr>
              <a:t> προσβολή σε </a:t>
            </a:r>
            <a:r>
              <a:rPr lang="el-GR" dirty="0" err="1" smtClean="0">
                <a:solidFill>
                  <a:srgbClr val="760016"/>
                </a:solidFill>
              </a:rPr>
              <a:t>πυριδινιακά</a:t>
            </a:r>
            <a:r>
              <a:rPr lang="el-GR" dirty="0" smtClean="0">
                <a:solidFill>
                  <a:srgbClr val="760016"/>
                </a:solidFill>
              </a:rPr>
              <a:t> άλατα - Αναγωγή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47000"/>
          </a:blip>
          <a:srcRect l="12218" t="31876" r="29688" b="29718"/>
          <a:stretch>
            <a:fillRect/>
          </a:stretch>
        </p:blipFill>
        <p:spPr bwMode="auto">
          <a:xfrm>
            <a:off x="841828" y="1981201"/>
            <a:ext cx="7966756" cy="39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9123136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Οξειδοαναγωγές σε βιολογικά συστήματα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l-GR" dirty="0" smtClean="0">
                <a:solidFill>
                  <a:srgbClr val="760016"/>
                </a:solidFill>
              </a:rPr>
              <a:t>μέσω ΝΑ</a:t>
            </a:r>
            <a:r>
              <a:rPr lang="en-US" dirty="0" smtClean="0">
                <a:solidFill>
                  <a:srgbClr val="760016"/>
                </a:solidFill>
              </a:rPr>
              <a:t>D</a:t>
            </a:r>
            <a:r>
              <a:rPr lang="en-US" baseline="30000" dirty="0" smtClean="0">
                <a:solidFill>
                  <a:srgbClr val="760016"/>
                </a:solidFill>
              </a:rPr>
              <a:t>+</a:t>
            </a:r>
            <a:r>
              <a:rPr lang="en-US" dirty="0" smtClean="0">
                <a:solidFill>
                  <a:srgbClr val="760016"/>
                </a:solidFill>
              </a:rPr>
              <a:t> / NADH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43000"/>
          </a:blip>
          <a:srcRect l="9106" t="47814" r="38448" b="11681"/>
          <a:stretch>
            <a:fillRect/>
          </a:stretch>
        </p:blipFill>
        <p:spPr bwMode="auto">
          <a:xfrm>
            <a:off x="253999" y="1204685"/>
            <a:ext cx="8087049" cy="463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2162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36000"/>
          </a:blip>
          <a:srcRect l="17982" t="21147" r="43865" b="55063"/>
          <a:stretch>
            <a:fillRect/>
          </a:stretch>
        </p:blipFill>
        <p:spPr bwMode="auto">
          <a:xfrm>
            <a:off x="4502369" y="3570514"/>
            <a:ext cx="5149633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Μηχανισμός αναγωγής ΝΑ</a:t>
            </a:r>
            <a:r>
              <a:rPr lang="en-US" dirty="0" smtClean="0">
                <a:solidFill>
                  <a:srgbClr val="760016"/>
                </a:solidFill>
              </a:rPr>
              <a:t>D</a:t>
            </a:r>
            <a:r>
              <a:rPr lang="en-US" baseline="30000" dirty="0" smtClean="0">
                <a:solidFill>
                  <a:srgbClr val="760016"/>
                </a:solidFill>
              </a:rPr>
              <a:t>+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l-GR" dirty="0" smtClean="0">
                <a:solidFill>
                  <a:srgbClr val="760016"/>
                </a:solidFill>
              </a:rPr>
              <a:t>σε </a:t>
            </a:r>
            <a:r>
              <a:rPr lang="el-GR" dirty="0" err="1" smtClean="0">
                <a:solidFill>
                  <a:srgbClr val="760016"/>
                </a:solidFill>
              </a:rPr>
              <a:t>ενζυμικές</a:t>
            </a:r>
            <a:r>
              <a:rPr lang="el-GR" dirty="0" smtClean="0">
                <a:solidFill>
                  <a:srgbClr val="760016"/>
                </a:solidFill>
              </a:rPr>
              <a:t> αντιδράσεις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1138" name="Picture 2"/>
          <p:cNvPicPr>
            <a:picLocks noChangeAspect="1" noChangeArrowheads="1"/>
          </p:cNvPicPr>
          <p:nvPr/>
        </p:nvPicPr>
        <p:blipFill>
          <a:blip r:embed="rId2" cstate="print"/>
          <a:srcRect l="6685" t="24723" r="21331" b="15879"/>
          <a:stretch>
            <a:fillRect/>
          </a:stretch>
        </p:blipFill>
        <p:spPr bwMode="auto">
          <a:xfrm>
            <a:off x="391887" y="1110342"/>
            <a:ext cx="9064171" cy="554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5" name="Rectangle 10"/>
          <p:cNvSpPr>
            <a:spLocks noChangeArrowheads="1"/>
          </p:cNvSpPr>
          <p:nvPr/>
        </p:nvSpPr>
        <p:spPr bwMode="auto">
          <a:xfrm>
            <a:off x="412750" y="295275"/>
            <a:ext cx="8832850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728" tIns="45059" rIns="91728" bIns="45059" anchor="b"/>
          <a:lstStyle/>
          <a:p>
            <a:pPr defTabSz="927100" eaLnBrk="0" hangingPunct="0">
              <a:lnSpc>
                <a:spcPct val="94000"/>
              </a:lnSpc>
              <a:spcBef>
                <a:spcPct val="31000"/>
              </a:spcBef>
            </a:pPr>
            <a:r>
              <a:rPr lang="el-GR" sz="2400" b="1" dirty="0">
                <a:solidFill>
                  <a:srgbClr val="760016"/>
                </a:solidFill>
              </a:rPr>
              <a:t>Δομή και ιδιότητες </a:t>
            </a:r>
            <a:r>
              <a:rPr lang="el-GR" sz="2400" b="1" dirty="0" err="1">
                <a:solidFill>
                  <a:srgbClr val="760016"/>
                </a:solidFill>
              </a:rPr>
              <a:t>πυριδινοξειδίου</a:t>
            </a:r>
            <a:endParaRPr lang="el-GR" sz="2400" b="1" dirty="0">
              <a:solidFill>
                <a:srgbClr val="760016"/>
              </a:solidFill>
            </a:endParaRPr>
          </a:p>
        </p:txBody>
      </p:sp>
      <p:graphicFrame>
        <p:nvGraphicFramePr>
          <p:cNvPr id="64524" name="Object 12"/>
          <p:cNvGraphicFramePr>
            <a:graphicFrameLocks noChangeAspect="1"/>
          </p:cNvGraphicFramePr>
          <p:nvPr/>
        </p:nvGraphicFramePr>
        <p:xfrm>
          <a:off x="120650" y="1225550"/>
          <a:ext cx="5384800" cy="2781300"/>
        </p:xfrm>
        <a:graphic>
          <a:graphicData uri="http://schemas.openxmlformats.org/presentationml/2006/ole">
            <p:oleObj spid="_x0000_s651266" name="CS ChemDraw Drawing" r:id="rId3" imgW="3696984" imgH="1909058" progId="ChemDraw.Document.6.0">
              <p:embed/>
            </p:oleObj>
          </a:graphicData>
        </a:graphic>
      </p:graphicFrame>
      <p:sp>
        <p:nvSpPr>
          <p:cNvPr id="64526" name="Text Box 13"/>
          <p:cNvSpPr txBox="1">
            <a:spLocks noChangeArrowheads="1"/>
          </p:cNvSpPr>
          <p:nvPr/>
        </p:nvSpPr>
        <p:spPr bwMode="auto">
          <a:xfrm>
            <a:off x="5665788" y="1374775"/>
            <a:ext cx="4319587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Στην ουδέτερη και πρωτονιωμένη πυριδίνη</a:t>
            </a:r>
            <a:r>
              <a:rPr lang="en-GB" b="1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η 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έλξη των ηλεκτρονίων από το άζωτο</a:t>
            </a:r>
            <a:r>
              <a:rPr lang="en-GB" b="1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δημιουργεί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δ</a:t>
            </a:r>
            <a:r>
              <a:rPr lang="el-GR" b="1" baseline="30000">
                <a:solidFill>
                  <a:srgbClr val="0C0CA0"/>
                </a:solidFill>
                <a:latin typeface="Calibri" pitchFamily="34" charset="0"/>
              </a:rPr>
              <a:t>+</a:t>
            </a:r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 (έλλειμμα </a:t>
            </a:r>
            <a:r>
              <a:rPr lang="en-GB" b="1">
                <a:solidFill>
                  <a:srgbClr val="0C0CA0"/>
                </a:solidFill>
                <a:latin typeface="Calibri" pitchFamily="34" charset="0"/>
              </a:rPr>
              <a:t>e</a:t>
            </a:r>
            <a:r>
              <a:rPr lang="en-GB" b="1" baseline="30000">
                <a:solidFill>
                  <a:srgbClr val="0C0CA0"/>
                </a:solidFill>
                <a:latin typeface="Calibri" pitchFamily="34" charset="0"/>
              </a:rPr>
              <a:t>-</a:t>
            </a:r>
            <a:r>
              <a:rPr lang="en-GB" b="1">
                <a:solidFill>
                  <a:srgbClr val="0C0CA0"/>
                </a:solidFill>
                <a:latin typeface="Calibri" pitchFamily="34" charset="0"/>
              </a:rPr>
              <a:t>) </a:t>
            </a:r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στους άνθρακες 2, 4 και 6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64527" name="Text Box 14"/>
          <p:cNvSpPr txBox="1">
            <a:spLocks noChangeArrowheads="1"/>
          </p:cNvSpPr>
          <p:nvPr/>
        </p:nvSpPr>
        <p:spPr bwMode="auto">
          <a:xfrm>
            <a:off x="5757863" y="2941638"/>
            <a:ext cx="4094162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>
                <a:solidFill>
                  <a:srgbClr val="631159"/>
                </a:solidFill>
                <a:latin typeface="Calibri" pitchFamily="34" charset="0"/>
              </a:rPr>
              <a:t>Το αρνητικά φορτισμένο άτομο οξυγόνου εμπλουτίζει με ηλεκτρόνια τους άνθρακες </a:t>
            </a:r>
          </a:p>
          <a:p>
            <a:pPr eaLnBrk="0" hangingPunct="0"/>
            <a:r>
              <a:rPr lang="el-GR" b="1">
                <a:solidFill>
                  <a:srgbClr val="631159"/>
                </a:solidFill>
                <a:latin typeface="Calibri" pitchFamily="34" charset="0"/>
              </a:rPr>
              <a:t>2, 4 και 6. Δηλ. όπως το Ο στη φαινόλη</a:t>
            </a:r>
          </a:p>
        </p:txBody>
      </p:sp>
      <p:sp>
        <p:nvSpPr>
          <p:cNvPr id="64528" name="Text Box 15"/>
          <p:cNvSpPr txBox="1">
            <a:spLocks noChangeArrowheads="1"/>
          </p:cNvSpPr>
          <p:nvPr/>
        </p:nvSpPr>
        <p:spPr bwMode="auto">
          <a:xfrm>
            <a:off x="192088" y="4451350"/>
            <a:ext cx="9544050" cy="198596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endParaRPr lang="el-GR" sz="1200" b="1" dirty="0"/>
          </a:p>
          <a:p>
            <a:pPr eaLnBrk="0" hangingPunct="0"/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Το άτομο οξυγόνου, ως δ-, εξακολουθεί να έχει </a:t>
            </a:r>
            <a:r>
              <a:rPr lang="el-GR" b="1" dirty="0" err="1">
                <a:solidFill>
                  <a:srgbClr val="0C0CA0"/>
                </a:solidFill>
                <a:latin typeface="Calibri" pitchFamily="34" charset="0"/>
              </a:rPr>
              <a:t>πυρηνόφιλο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/βασικό χαρακτήρα και αντιδρά με </a:t>
            </a:r>
            <a:r>
              <a:rPr lang="el-GR" b="1" dirty="0" err="1">
                <a:solidFill>
                  <a:srgbClr val="0C0CA0"/>
                </a:solidFill>
                <a:latin typeface="Calibri" pitchFamily="34" charset="0"/>
              </a:rPr>
              <a:t>ηλεκτρόφιλα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.</a:t>
            </a:r>
          </a:p>
          <a:p>
            <a:pPr eaLnBrk="0" hangingPunct="0"/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Επίσης, οι θέσεις 2,4 και 6 εξακολουθούν να υπόκεινται σε ΠΑΑ</a:t>
            </a:r>
          </a:p>
          <a:p>
            <a:pPr eaLnBrk="0" hangingPunct="0"/>
            <a:endParaRPr lang="el-GR" b="1" dirty="0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b="1" dirty="0">
                <a:solidFill>
                  <a:srgbClr val="631159"/>
                </a:solidFill>
                <a:latin typeface="Calibri" pitchFamily="34" charset="0"/>
              </a:rPr>
              <a:t>Το άτομο οξυγόνου δρα ως </a:t>
            </a:r>
            <a:r>
              <a:rPr lang="el-GR" b="1" dirty="0" err="1">
                <a:solidFill>
                  <a:srgbClr val="631159"/>
                </a:solidFill>
                <a:latin typeface="Calibri" pitchFamily="34" charset="0"/>
              </a:rPr>
              <a:t>ενεργοποιητής</a:t>
            </a:r>
            <a:r>
              <a:rPr lang="el-GR" b="1" dirty="0">
                <a:solidFill>
                  <a:srgbClr val="631159"/>
                </a:solidFill>
                <a:latin typeface="Calibri" pitchFamily="34" charset="0"/>
              </a:rPr>
              <a:t> και επιτρέπει πλέον αντιδράσεις ΗΑΑ στις θέσεις 2, 4 και 6 </a:t>
            </a:r>
          </a:p>
          <a:p>
            <a:pPr eaLnBrk="0" hangingPunct="0"/>
            <a:r>
              <a:rPr lang="el-GR" b="1" dirty="0">
                <a:solidFill>
                  <a:srgbClr val="631159"/>
                </a:solidFill>
                <a:latin typeface="Calibri" pitchFamily="34" charset="0"/>
              </a:rPr>
              <a:t>σε αντίθεση με την πατρική </a:t>
            </a:r>
            <a:r>
              <a:rPr lang="el-GR" b="1" dirty="0" err="1">
                <a:solidFill>
                  <a:srgbClr val="631159"/>
                </a:solidFill>
                <a:latin typeface="Calibri" pitchFamily="34" charset="0"/>
              </a:rPr>
              <a:t>πυριδίνη</a:t>
            </a:r>
            <a:endParaRPr lang="el-GR" b="1" dirty="0">
              <a:solidFill>
                <a:srgbClr val="631159"/>
              </a:solidFill>
              <a:latin typeface="Calibri" pitchFamily="34" charset="0"/>
            </a:endParaRPr>
          </a:p>
          <a:p>
            <a:pPr eaLnBrk="0" hangingPunct="0"/>
            <a:endParaRPr lang="el-GR" b="1" dirty="0">
              <a:solidFill>
                <a:srgbClr val="631159"/>
              </a:solidFill>
              <a:latin typeface="Calibri" pitchFamily="34" charset="0"/>
            </a:endParaRPr>
          </a:p>
          <a:p>
            <a:pPr eaLnBrk="0" hangingPunct="0"/>
            <a:r>
              <a:rPr lang="el-GR" b="1" dirty="0">
                <a:latin typeface="Calibri" pitchFamily="34" charset="0"/>
              </a:rPr>
              <a:t>Τα ίδια ισχύουν και για τα οξείδια των </a:t>
            </a:r>
            <a:r>
              <a:rPr lang="el-GR" b="1" dirty="0" err="1">
                <a:latin typeface="Calibri" pitchFamily="34" charset="0"/>
              </a:rPr>
              <a:t>διαζινών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98286" y="2540000"/>
            <a:ext cx="8810171" cy="145142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185" y="295275"/>
            <a:ext cx="10284280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2 ή 4- υποκατεστημένων </a:t>
            </a:r>
            <a:r>
              <a:rPr lang="el-GR" dirty="0" err="1" smtClean="0">
                <a:solidFill>
                  <a:srgbClr val="760016"/>
                </a:solidFill>
              </a:rPr>
              <a:t>πυριδινών</a:t>
            </a:r>
            <a:r>
              <a:rPr lang="el-GR" dirty="0" smtClean="0">
                <a:solidFill>
                  <a:srgbClr val="760016"/>
                </a:solidFill>
              </a:rPr>
              <a:t> μέσω </a:t>
            </a:r>
            <a:r>
              <a:rPr lang="el-GR" dirty="0" err="1" smtClean="0">
                <a:solidFill>
                  <a:srgbClr val="760016"/>
                </a:solidFill>
              </a:rPr>
              <a:t>πυριδινοξειδίου</a:t>
            </a:r>
            <a:endParaRPr lang="en-GB" dirty="0">
              <a:solidFill>
                <a:srgbClr val="760016"/>
              </a:solidFill>
            </a:endParaRPr>
          </a:p>
        </p:txBody>
      </p:sp>
      <p:graphicFrame>
        <p:nvGraphicFramePr>
          <p:cNvPr id="657411" name="Object 3"/>
          <p:cNvGraphicFramePr>
            <a:graphicFrameLocks noChangeAspect="1"/>
          </p:cNvGraphicFramePr>
          <p:nvPr/>
        </p:nvGraphicFramePr>
        <p:xfrm>
          <a:off x="3293616" y="1322839"/>
          <a:ext cx="6591300" cy="1160462"/>
        </p:xfrm>
        <a:graphic>
          <a:graphicData uri="http://schemas.openxmlformats.org/presentationml/2006/ole">
            <p:oleObj spid="_x0000_s652290" name="CS ChemDraw Drawing" r:id="rId3" imgW="5039600" imgH="881820" progId="ChemDraw.Document.6.0">
              <p:embed/>
            </p:oleObj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870435" y="1191089"/>
            <a:ext cx="5783186" cy="338554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 dirty="0">
                <a:solidFill>
                  <a:srgbClr val="215944"/>
                </a:solidFill>
                <a:latin typeface="Calibri" pitchFamily="34" charset="0"/>
              </a:rPr>
              <a:t>Ενεργοποίηση	       </a:t>
            </a:r>
            <a:r>
              <a:rPr lang="el-GR" b="1" dirty="0" smtClean="0">
                <a:solidFill>
                  <a:srgbClr val="215944"/>
                </a:solidFill>
                <a:latin typeface="Calibri" pitchFamily="34" charset="0"/>
              </a:rPr>
              <a:t>      Προσθήκη</a:t>
            </a:r>
            <a:r>
              <a:rPr lang="el-GR" b="1" dirty="0">
                <a:solidFill>
                  <a:srgbClr val="215944"/>
                </a:solidFill>
                <a:latin typeface="Calibri" pitchFamily="34" charset="0"/>
              </a:rPr>
              <a:t>	      </a:t>
            </a:r>
            <a:r>
              <a:rPr lang="el-GR" b="1" dirty="0" smtClean="0">
                <a:solidFill>
                  <a:srgbClr val="215944"/>
                </a:solidFill>
                <a:latin typeface="Calibri" pitchFamily="34" charset="0"/>
              </a:rPr>
              <a:t>               Απόσπαση</a:t>
            </a:r>
            <a:endParaRPr lang="en-GB" b="1" dirty="0">
              <a:solidFill>
                <a:srgbClr val="215944"/>
              </a:solidFill>
              <a:latin typeface="Calibri" pitchFamily="34" charset="0"/>
            </a:endParaRPr>
          </a:p>
        </p:txBody>
      </p:sp>
      <p:sp>
        <p:nvSpPr>
          <p:cNvPr id="10" name="9 - Ορθογώνιο"/>
          <p:cNvSpPr/>
          <p:nvPr/>
        </p:nvSpPr>
        <p:spPr bwMode="auto">
          <a:xfrm>
            <a:off x="2917372" y="1117597"/>
            <a:ext cx="6988628" cy="142240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57413" name="Object 5"/>
          <p:cNvGraphicFramePr>
            <a:graphicFrameLocks noChangeAspect="1"/>
          </p:cNvGraphicFramePr>
          <p:nvPr/>
        </p:nvGraphicFramePr>
        <p:xfrm>
          <a:off x="151727" y="1326693"/>
          <a:ext cx="5167709" cy="5335361"/>
        </p:xfrm>
        <a:graphic>
          <a:graphicData uri="http://schemas.openxmlformats.org/presentationml/2006/ole">
            <p:oleObj spid="_x0000_s652291" name="CS ChemDraw Drawing" r:id="rId4" imgW="3620592" imgH="373815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Αποπρωτονίωση</a:t>
            </a:r>
            <a:r>
              <a:rPr lang="el-GR" dirty="0" smtClean="0">
                <a:solidFill>
                  <a:srgbClr val="760016"/>
                </a:solidFill>
              </a:rPr>
              <a:t> πλευρικής αλυσίδας</a:t>
            </a:r>
            <a:endParaRPr lang="en-GB" dirty="0" smtClean="0">
              <a:solidFill>
                <a:srgbClr val="760016"/>
              </a:solidFill>
            </a:endParaRPr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 cstate="print"/>
          <a:srcRect l="21504" t="47963" r="23988" b="7999"/>
          <a:stretch>
            <a:fillRect/>
          </a:stretch>
        </p:blipFill>
        <p:spPr bwMode="auto">
          <a:xfrm>
            <a:off x="635000" y="2909888"/>
            <a:ext cx="6111875" cy="39481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</p:pic>
      <p:graphicFrame>
        <p:nvGraphicFramePr>
          <p:cNvPr id="125958" name="Object 6"/>
          <p:cNvGraphicFramePr>
            <a:graphicFrameLocks noChangeAspect="1"/>
          </p:cNvGraphicFramePr>
          <p:nvPr>
            <p:ph idx="1"/>
          </p:nvPr>
        </p:nvGraphicFramePr>
        <p:xfrm>
          <a:off x="593725" y="1235075"/>
          <a:ext cx="8375650" cy="1112838"/>
        </p:xfrm>
        <a:graphic>
          <a:graphicData uri="http://schemas.openxmlformats.org/presentationml/2006/ole">
            <p:oleObj spid="_x0000_s653314" name="CS ChemDraw Drawing" r:id="rId4" imgW="6308987" imgH="837869" progId="ChemDraw.Document.6.0">
              <p:embed/>
            </p:oleObj>
          </a:graphicData>
        </a:graphic>
      </p:graphicFrame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488950" y="229076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r>
              <a:rPr lang="el-GR" sz="1600" b="1">
                <a:solidFill>
                  <a:srgbClr val="760016"/>
                </a:solidFill>
                <a:latin typeface="Calibri" pitchFamily="34" charset="0"/>
              </a:rPr>
              <a:t>Κετόνες</a:t>
            </a:r>
            <a:endParaRPr lang="en-GB" sz="1600" b="1">
              <a:solidFill>
                <a:srgbClr val="760016"/>
              </a:solidFill>
              <a:latin typeface="Calibri" pitchFamily="34" charset="0"/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2160588" y="2305050"/>
            <a:ext cx="6826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r>
              <a:rPr lang="el-GR" sz="1600" b="1">
                <a:solidFill>
                  <a:srgbClr val="0C0CA0"/>
                </a:solidFill>
                <a:latin typeface="Calibri" pitchFamily="34" charset="0"/>
              </a:rPr>
              <a:t>Ιμίνες</a:t>
            </a:r>
            <a:endParaRPr lang="en-GB" sz="1600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3263900" y="2319338"/>
            <a:ext cx="2509838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1600" b="1">
                <a:solidFill>
                  <a:srgbClr val="631159"/>
                </a:solidFill>
                <a:latin typeface="Calibri" pitchFamily="34" charset="0"/>
              </a:rPr>
              <a:t>Καρβοξυλικά παράγωγα</a:t>
            </a:r>
          </a:p>
          <a:p>
            <a:pPr algn="ctr"/>
            <a:r>
              <a:rPr lang="el-GR" sz="1600" b="1">
                <a:solidFill>
                  <a:srgbClr val="631159"/>
                </a:solidFill>
                <a:latin typeface="Calibri" pitchFamily="34" charset="0"/>
              </a:rPr>
              <a:t>ή ετεροκυκλικά συστήματα</a:t>
            </a:r>
            <a:endParaRPr lang="en-GB" sz="1600" b="1">
              <a:solidFill>
                <a:srgbClr val="631159"/>
              </a:solidFill>
              <a:latin typeface="Calibri" pitchFamily="34" charset="0"/>
            </a:endParaRPr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5967413" y="2303463"/>
            <a:ext cx="26797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1600" b="1">
                <a:solidFill>
                  <a:srgbClr val="006C00"/>
                </a:solidFill>
                <a:latin typeface="Calibri" pitchFamily="34" charset="0"/>
              </a:rPr>
              <a:t>Ενολικού-τύπου</a:t>
            </a:r>
          </a:p>
          <a:p>
            <a:pPr algn="ctr"/>
            <a:r>
              <a:rPr lang="el-GR" sz="1600" b="1">
                <a:solidFill>
                  <a:srgbClr val="006C00"/>
                </a:solidFill>
                <a:latin typeface="Calibri" pitchFamily="34" charset="0"/>
              </a:rPr>
              <a:t>σταθεροποίηση του ανιόντος</a:t>
            </a:r>
            <a:endParaRPr lang="en-GB" sz="1600" b="1">
              <a:solidFill>
                <a:srgbClr val="006C00"/>
              </a:solidFill>
              <a:latin typeface="Calibri" pitchFamily="34" charset="0"/>
            </a:endParaRPr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4610100" y="6116638"/>
            <a:ext cx="4748213" cy="58102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  <a:effectLst/>
        </p:spPr>
        <p:txBody>
          <a:bodyPr>
            <a:spAutoFit/>
          </a:bodyPr>
          <a:lstStyle/>
          <a:p>
            <a:r>
              <a:rPr lang="el-GR" sz="1600" b="1">
                <a:latin typeface="Calibri" pitchFamily="34" charset="0"/>
              </a:rPr>
              <a:t>Οι αντίστοιχες μορφές μεσομέρειας τοποθετούν το αρνητικό φορτίο σε άνθρακες - λιγότερο σταθερό</a:t>
            </a:r>
            <a:endParaRPr lang="en-GB" sz="1600" b="1">
              <a:latin typeface="Calibri" pitchFamily="34" charset="0"/>
            </a:endParaRP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6831013" y="3754438"/>
            <a:ext cx="2820987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>
            <a:spAutoFit/>
          </a:bodyPr>
          <a:lstStyle/>
          <a:p>
            <a:r>
              <a:rPr lang="el-GR" sz="1600" b="1">
                <a:latin typeface="Calibri" pitchFamily="34" charset="0"/>
              </a:rPr>
              <a:t>Ευνοείται η αποπροτονίωση α-υδρογόνων υποκαταστατων στη θέση 2 και 4.</a:t>
            </a:r>
            <a:endParaRPr lang="en-GB" sz="1600" b="1"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Παραδείγματα </a:t>
            </a:r>
            <a:r>
              <a:rPr lang="el-GR" dirty="0" err="1" smtClean="0">
                <a:solidFill>
                  <a:srgbClr val="760016"/>
                </a:solidFill>
              </a:rPr>
              <a:t>αποπρωτονίωσης</a:t>
            </a:r>
            <a:r>
              <a:rPr lang="el-GR" dirty="0" smtClean="0">
                <a:solidFill>
                  <a:srgbClr val="760016"/>
                </a:solidFill>
              </a:rPr>
              <a:t> πλευρικής αλυσίδας</a:t>
            </a:r>
            <a:endParaRPr lang="en-GB" dirty="0" smtClean="0">
              <a:solidFill>
                <a:srgbClr val="760016"/>
              </a:solidFill>
            </a:endParaRP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1809750" y="5734050"/>
            <a:ext cx="5953125" cy="9159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Οι ίδιες αντιδράσεις ισχύουν και για την 4-μεθυλο-πυριδίνη</a:t>
            </a:r>
          </a:p>
          <a:p>
            <a:endParaRPr lang="el-GR" sz="1800" b="1">
              <a:solidFill>
                <a:srgbClr val="631159"/>
              </a:solidFill>
              <a:latin typeface="Calibri" pitchFamily="34" charset="0"/>
            </a:endParaRPr>
          </a:p>
          <a:p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Οι ίδιες αντιδράσεις ισχύουν και για τις αντίστοιχες διαζίνες</a:t>
            </a:r>
            <a:endParaRPr lang="en-GB" sz="1800" b="1">
              <a:solidFill>
                <a:srgbClr val="631159"/>
              </a:solidFill>
              <a:latin typeface="Calibri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12900" y="1501775"/>
            <a:ext cx="6642100" cy="4010025"/>
            <a:chOff x="1016" y="946"/>
            <a:chExt cx="3874" cy="2316"/>
          </a:xfrm>
        </p:grpSpPr>
        <p:pic>
          <p:nvPicPr>
            <p:cNvPr id="12800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4071" t="45514" r="22424" b="24074"/>
            <a:stretch>
              <a:fillRect/>
            </a:stretch>
          </p:blipFill>
          <p:spPr bwMode="auto">
            <a:xfrm>
              <a:off x="1016" y="946"/>
              <a:ext cx="3874" cy="1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  <a:effectLst/>
          </p:spPr>
        </p:pic>
        <p:graphicFrame>
          <p:nvGraphicFramePr>
            <p:cNvPr id="128006" name="Object 6"/>
            <p:cNvGraphicFramePr>
              <a:graphicFrameLocks noChangeAspect="1"/>
            </p:cNvGraphicFramePr>
            <p:nvPr/>
          </p:nvGraphicFramePr>
          <p:xfrm>
            <a:off x="2579" y="2152"/>
            <a:ext cx="836" cy="1110"/>
          </p:xfrm>
          <a:graphic>
            <a:graphicData uri="http://schemas.openxmlformats.org/presentationml/2006/ole">
              <p:oleObj spid="_x0000_s654338" name="CS ChemDraw Drawing" r:id="rId4" imgW="959747" imgH="1275066" progId="ChemDraw.Document.6.0">
                <p:embed/>
              </p:oleObj>
            </a:graphicData>
          </a:graphic>
        </p:graphicFrame>
        <p:sp>
          <p:nvSpPr>
            <p:cNvPr id="128010" name="Rectangle 10"/>
            <p:cNvSpPr>
              <a:spLocks noChangeArrowheads="1"/>
            </p:cNvSpPr>
            <p:nvPr/>
          </p:nvSpPr>
          <p:spPr bwMode="auto">
            <a:xfrm>
              <a:off x="4005" y="1445"/>
              <a:ext cx="173" cy="21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 type="non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>
              <a:off x="1206" y="1426"/>
              <a:ext cx="173" cy="21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 type="none" w="sm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Ομοιότητες με χημεία καρβονυλίου</a:t>
            </a:r>
            <a:endParaRPr lang="en-GB" dirty="0">
              <a:solidFill>
                <a:srgbClr val="760016"/>
              </a:solidFill>
            </a:endParaRPr>
          </a:p>
        </p:txBody>
      </p:sp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2" cstate="print">
            <a:lum bright="-37000" contrast="48000"/>
          </a:blip>
          <a:srcRect l="23758" t="44283" r="22449" b="5709"/>
          <a:stretch>
            <a:fillRect/>
          </a:stretch>
        </p:blipFill>
        <p:spPr bwMode="auto">
          <a:xfrm>
            <a:off x="434893" y="1291771"/>
            <a:ext cx="8883282" cy="513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3" y="295275"/>
            <a:ext cx="10182676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Αντιδράσεις </a:t>
            </a:r>
            <a:r>
              <a:rPr lang="el-GR" dirty="0" err="1" smtClean="0">
                <a:solidFill>
                  <a:srgbClr val="760016"/>
                </a:solidFill>
              </a:rPr>
              <a:t>υποκαταστατών</a:t>
            </a:r>
            <a:r>
              <a:rPr lang="el-GR" dirty="0" smtClean="0">
                <a:solidFill>
                  <a:srgbClr val="760016"/>
                </a:solidFill>
              </a:rPr>
              <a:t> - Ομοιότητες με </a:t>
            </a:r>
            <a:r>
              <a:rPr lang="el-GR" dirty="0" err="1" smtClean="0">
                <a:solidFill>
                  <a:srgbClr val="760016"/>
                </a:solidFill>
              </a:rPr>
              <a:t>βενζολικά</a:t>
            </a:r>
            <a:r>
              <a:rPr lang="el-GR" dirty="0" smtClean="0">
                <a:solidFill>
                  <a:srgbClr val="760016"/>
                </a:solidFill>
              </a:rPr>
              <a:t> </a:t>
            </a:r>
            <a:endParaRPr lang="en-GB" dirty="0" smtClean="0">
              <a:solidFill>
                <a:srgbClr val="760016"/>
              </a:solidFill>
            </a:endParaRPr>
          </a:p>
        </p:txBody>
      </p:sp>
      <p:pic>
        <p:nvPicPr>
          <p:cNvPr id="446466" name="Picture 5"/>
          <p:cNvPicPr>
            <a:picLocks noChangeAspect="1" noChangeArrowheads="1"/>
          </p:cNvPicPr>
          <p:nvPr/>
        </p:nvPicPr>
        <p:blipFill>
          <a:blip r:embed="rId2" cstate="print">
            <a:lum bright="-16000" contrast="27000"/>
          </a:blip>
          <a:srcRect l="51315" t="37152" r="33987" b="53166"/>
          <a:stretch>
            <a:fillRect/>
          </a:stretch>
        </p:blipFill>
        <p:spPr bwMode="auto">
          <a:xfrm>
            <a:off x="5970588" y="1717675"/>
            <a:ext cx="29257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7" name="Picture 6"/>
          <p:cNvPicPr>
            <a:picLocks noChangeAspect="1" noChangeArrowheads="1"/>
          </p:cNvPicPr>
          <p:nvPr/>
        </p:nvPicPr>
        <p:blipFill>
          <a:blip r:embed="rId2" cstate="print">
            <a:lum bright="-19000" contrast="42000"/>
          </a:blip>
          <a:srcRect l="35231" t="60316" r="22223" b="11671"/>
          <a:stretch>
            <a:fillRect/>
          </a:stretch>
        </p:blipFill>
        <p:spPr bwMode="auto">
          <a:xfrm>
            <a:off x="161925" y="3382963"/>
            <a:ext cx="8196263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8" name="Picture 7"/>
          <p:cNvPicPr>
            <a:picLocks noChangeAspect="1" noChangeArrowheads="1"/>
          </p:cNvPicPr>
          <p:nvPr/>
        </p:nvPicPr>
        <p:blipFill>
          <a:blip r:embed="rId2" cstate="print">
            <a:lum bright="-18000" contrast="37000"/>
          </a:blip>
          <a:srcRect l="47198" t="23703" r="30798" b="66223"/>
          <a:stretch>
            <a:fillRect/>
          </a:stretch>
        </p:blipFill>
        <p:spPr bwMode="auto">
          <a:xfrm>
            <a:off x="365125" y="1751013"/>
            <a:ext cx="437038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69" name="Text Box 8"/>
          <p:cNvSpPr txBox="1">
            <a:spLocks noChangeArrowheads="1"/>
          </p:cNvSpPr>
          <p:nvPr/>
        </p:nvSpPr>
        <p:spPr bwMode="auto">
          <a:xfrm>
            <a:off x="736600" y="1336675"/>
            <a:ext cx="358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 dirty="0" err="1">
                <a:solidFill>
                  <a:srgbClr val="006C00"/>
                </a:solidFill>
                <a:latin typeface="Calibri" pitchFamily="34" charset="0"/>
              </a:rPr>
              <a:t>Αλογόνωση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 μέσω ελεύθερων ριζών</a:t>
            </a:r>
            <a:endParaRPr lang="en-GB" sz="1800" b="1" dirty="0">
              <a:solidFill>
                <a:srgbClr val="006C00"/>
              </a:solidFill>
              <a:latin typeface="Calibri" pitchFamily="34" charset="0"/>
            </a:endParaRPr>
          </a:p>
        </p:txBody>
      </p:sp>
      <p:sp>
        <p:nvSpPr>
          <p:cNvPr id="446470" name="Text Box 9"/>
          <p:cNvSpPr txBox="1">
            <a:spLocks noChangeArrowheads="1"/>
          </p:cNvSpPr>
          <p:nvPr/>
        </p:nvSpPr>
        <p:spPr bwMode="auto">
          <a:xfrm>
            <a:off x="5953125" y="1333500"/>
            <a:ext cx="2741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 dirty="0">
                <a:solidFill>
                  <a:srgbClr val="7030A0"/>
                </a:solidFill>
                <a:latin typeface="Calibri" pitchFamily="34" charset="0"/>
              </a:rPr>
              <a:t>Οξείδωση </a:t>
            </a:r>
            <a:r>
              <a:rPr lang="el-GR" sz="1800" b="1" dirty="0" err="1">
                <a:solidFill>
                  <a:srgbClr val="7030A0"/>
                </a:solidFill>
                <a:latin typeface="Calibri" pitchFamily="34" charset="0"/>
              </a:rPr>
              <a:t>υποκαταστατών</a:t>
            </a:r>
            <a:endParaRPr lang="en-GB" sz="18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46471" name="Text Box 11"/>
          <p:cNvSpPr txBox="1">
            <a:spLocks noChangeArrowheads="1"/>
          </p:cNvSpPr>
          <p:nvPr/>
        </p:nvSpPr>
        <p:spPr bwMode="auto">
          <a:xfrm>
            <a:off x="806450" y="3032125"/>
            <a:ext cx="351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 dirty="0">
                <a:solidFill>
                  <a:srgbClr val="631159"/>
                </a:solidFill>
                <a:latin typeface="Calibri" pitchFamily="34" charset="0"/>
              </a:rPr>
              <a:t>Σχηματισμός </a:t>
            </a:r>
            <a:r>
              <a:rPr lang="el-GR" sz="1800" b="1" dirty="0" err="1">
                <a:solidFill>
                  <a:srgbClr val="631159"/>
                </a:solidFill>
                <a:latin typeface="Calibri" pitchFamily="34" charset="0"/>
              </a:rPr>
              <a:t>διαζωνιακών</a:t>
            </a:r>
            <a:r>
              <a:rPr lang="el-GR" sz="1800" b="1" dirty="0">
                <a:solidFill>
                  <a:srgbClr val="631159"/>
                </a:solidFill>
                <a:latin typeface="Calibri" pitchFamily="34" charset="0"/>
              </a:rPr>
              <a:t> αλάτων</a:t>
            </a:r>
            <a:endParaRPr lang="en-GB" sz="1800" b="1" dirty="0">
              <a:solidFill>
                <a:srgbClr val="6311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 2. Μέθοδος της αντικατάστασης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299012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009650" y="1309688"/>
          <a:ext cx="7196138" cy="2779712"/>
        </p:xfrm>
        <a:graphic>
          <a:graphicData uri="http://schemas.openxmlformats.org/presentationml/2006/ole">
            <p:oleObj spid="_x0000_s299012" name="CS ChemDraw Drawing" r:id="rId3" imgW="5463720" imgH="4247640" progId="ChemDraw.Document.6.0">
              <p:embed/>
            </p:oleObj>
          </a:graphicData>
        </a:graphic>
      </p:graphicFrame>
      <p:graphicFrame>
        <p:nvGraphicFramePr>
          <p:cNvPr id="29901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985838" y="4284663"/>
          <a:ext cx="7319962" cy="2066925"/>
        </p:xfrm>
        <a:graphic>
          <a:graphicData uri="http://schemas.openxmlformats.org/presentationml/2006/ole">
            <p:oleObj spid="_x0000_s299015" name="CS ChemDraw Drawing" r:id="rId4" imgW="5463720" imgH="424764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πυριδινών</a:t>
            </a:r>
            <a:r>
              <a:rPr lang="el-GR" dirty="0" smtClean="0">
                <a:solidFill>
                  <a:srgbClr val="760016"/>
                </a:solidFill>
              </a:rPr>
              <a:t> – συμπύκνωση 1,5-δικαρβονυλικων</a:t>
            </a:r>
            <a:endParaRPr lang="en-US" dirty="0"/>
          </a:p>
        </p:txBody>
      </p:sp>
      <p:pic>
        <p:nvPicPr>
          <p:cNvPr id="738306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63000"/>
          </a:blip>
          <a:srcRect l="22222" t="41612" r="51905" b="37619"/>
          <a:stretch>
            <a:fillRect/>
          </a:stretch>
        </p:blipFill>
        <p:spPr bwMode="auto">
          <a:xfrm>
            <a:off x="899885" y="1175656"/>
            <a:ext cx="7977780" cy="346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8307" name="Picture 3"/>
          <p:cNvPicPr>
            <a:picLocks noChangeAspect="1" noChangeArrowheads="1"/>
          </p:cNvPicPr>
          <p:nvPr/>
        </p:nvPicPr>
        <p:blipFill>
          <a:blip r:embed="rId3" cstate="print">
            <a:lum bright="-16000" contrast="33000"/>
          </a:blip>
          <a:srcRect l="24742" t="48938" r="40337" b="34505"/>
          <a:stretch>
            <a:fillRect/>
          </a:stretch>
        </p:blipFill>
        <p:spPr bwMode="auto">
          <a:xfrm>
            <a:off x="1016004" y="4869542"/>
            <a:ext cx="6386285" cy="164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πυριδινών</a:t>
            </a:r>
            <a:r>
              <a:rPr lang="el-GR" dirty="0" smtClean="0">
                <a:solidFill>
                  <a:srgbClr val="760016"/>
                </a:solidFill>
              </a:rPr>
              <a:t> –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l-GR" dirty="0" smtClean="0">
                <a:solidFill>
                  <a:srgbClr val="760016"/>
                </a:solidFill>
              </a:rPr>
              <a:t>Μέθοδος </a:t>
            </a:r>
            <a:r>
              <a:rPr lang="en-US" dirty="0" err="1" smtClean="0">
                <a:solidFill>
                  <a:srgbClr val="760016"/>
                </a:solidFill>
              </a:rPr>
              <a:t>Hantzsch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3186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46000"/>
          </a:blip>
          <a:srcRect l="36746" t="31502" r="25079" b="51501"/>
          <a:stretch>
            <a:fillRect/>
          </a:stretch>
        </p:blipFill>
        <p:spPr bwMode="auto">
          <a:xfrm>
            <a:off x="478971" y="1190171"/>
            <a:ext cx="8365606" cy="201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3187" name="Picture 3"/>
          <p:cNvPicPr>
            <a:picLocks noChangeAspect="1" noChangeArrowheads="1"/>
          </p:cNvPicPr>
          <p:nvPr/>
        </p:nvPicPr>
        <p:blipFill>
          <a:blip r:embed="rId3" cstate="print">
            <a:lum bright="-28000" contrast="51000"/>
          </a:blip>
          <a:srcRect l="29603" t="20659" r="8016" b="60000"/>
          <a:stretch>
            <a:fillRect/>
          </a:stretch>
        </p:blipFill>
        <p:spPr bwMode="auto">
          <a:xfrm>
            <a:off x="1291770" y="3454400"/>
            <a:ext cx="7263853" cy="121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-28000" contrast="51000"/>
          </a:blip>
          <a:srcRect l="16163" t="64431" r="7195" b="13938"/>
          <a:stretch>
            <a:fillRect/>
          </a:stretch>
        </p:blipFill>
        <p:spPr bwMode="auto">
          <a:xfrm>
            <a:off x="587829" y="4833256"/>
            <a:ext cx="8924411" cy="136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1,4-</a:t>
            </a:r>
            <a:r>
              <a:rPr lang="en-US" dirty="0" err="1" smtClean="0">
                <a:solidFill>
                  <a:srgbClr val="760016"/>
                </a:solidFill>
              </a:rPr>
              <a:t>Dihydropyridines</a:t>
            </a:r>
            <a:r>
              <a:rPr lang="en-US" dirty="0" smtClean="0">
                <a:solidFill>
                  <a:srgbClr val="760016"/>
                </a:solidFill>
              </a:rPr>
              <a:t> from </a:t>
            </a:r>
            <a:r>
              <a:rPr lang="en-US" dirty="0" err="1" smtClean="0">
                <a:solidFill>
                  <a:srgbClr val="760016"/>
                </a:solidFill>
              </a:rPr>
              <a:t>Hantzsch</a:t>
            </a:r>
            <a:r>
              <a:rPr lang="en-US" dirty="0" smtClean="0">
                <a:solidFill>
                  <a:srgbClr val="760016"/>
                </a:solidFill>
              </a:rPr>
              <a:t> synthesis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5234" name="Picture 2"/>
          <p:cNvPicPr>
            <a:picLocks noChangeAspect="1" noChangeArrowheads="1"/>
          </p:cNvPicPr>
          <p:nvPr/>
        </p:nvPicPr>
        <p:blipFill>
          <a:blip r:embed="rId2" cstate="print">
            <a:lum bright="-17000" contrast="33000"/>
          </a:blip>
          <a:srcRect l="25159" t="18608" r="43938" b="63240"/>
          <a:stretch>
            <a:fillRect/>
          </a:stretch>
        </p:blipFill>
        <p:spPr bwMode="auto">
          <a:xfrm>
            <a:off x="3585029" y="1081317"/>
            <a:ext cx="5588000" cy="17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 contrast="-13000"/>
          </a:blip>
          <a:srcRect l="49015" t="67926" r="39219" b="16995"/>
          <a:stretch>
            <a:fillRect/>
          </a:stretch>
        </p:blipFill>
        <p:spPr bwMode="auto">
          <a:xfrm>
            <a:off x="725714" y="1117603"/>
            <a:ext cx="2222834" cy="177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335314" y="3004461"/>
            <a:ext cx="7489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9076F"/>
                </a:solidFill>
              </a:rPr>
              <a:t>Nifedipine</a:t>
            </a:r>
            <a:r>
              <a:rPr lang="en-US" b="1" dirty="0" smtClean="0">
                <a:solidFill>
                  <a:srgbClr val="39076F"/>
                </a:solidFill>
              </a:rPr>
              <a:t>		</a:t>
            </a:r>
            <a:r>
              <a:rPr lang="en-US" b="1" dirty="0" err="1" smtClean="0">
                <a:solidFill>
                  <a:srgbClr val="39076F"/>
                </a:solidFill>
              </a:rPr>
              <a:t>Felodipine</a:t>
            </a:r>
            <a:r>
              <a:rPr lang="en-US" b="1" dirty="0" smtClean="0">
                <a:solidFill>
                  <a:srgbClr val="39076F"/>
                </a:solidFill>
              </a:rPr>
              <a:t>		</a:t>
            </a:r>
            <a:r>
              <a:rPr lang="en-US" b="1" dirty="0" err="1" smtClean="0">
                <a:solidFill>
                  <a:srgbClr val="39076F"/>
                </a:solidFill>
              </a:rPr>
              <a:t>Amlodipine</a:t>
            </a:r>
            <a:endParaRPr lang="en-US" b="1" dirty="0">
              <a:solidFill>
                <a:srgbClr val="39076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19000" contrast="38000"/>
          </a:blip>
          <a:srcRect l="25641" t="48615" r="24512" b="36123"/>
          <a:stretch>
            <a:fillRect/>
          </a:stretch>
        </p:blipFill>
        <p:spPr bwMode="auto">
          <a:xfrm>
            <a:off x="0" y="4715652"/>
            <a:ext cx="7329714" cy="139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4171" y="3643082"/>
            <a:ext cx="954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C0CA0"/>
                </a:solidFill>
              </a:rPr>
              <a:t>Οι 4-αρυλο-1,4- </a:t>
            </a:r>
            <a:r>
              <a:rPr lang="el-GR" dirty="0" err="1" smtClean="0">
                <a:solidFill>
                  <a:srgbClr val="0C0CA0"/>
                </a:solidFill>
              </a:rPr>
              <a:t>διυδροπυριδίνες</a:t>
            </a:r>
            <a:r>
              <a:rPr lang="el-GR" dirty="0" smtClean="0">
                <a:solidFill>
                  <a:srgbClr val="0C0CA0"/>
                </a:solidFill>
              </a:rPr>
              <a:t> είναι ρυθμιστές διαύλων ιόντων ασβεστίου και χρησιμοποιούνται στη θεραπεία καρδιολογικών παθήσεων όπως η υπέρταση και η αρρυθμία. Συντίθενται εύκολα με τη μέθοδο</a:t>
            </a:r>
            <a:r>
              <a:rPr lang="en-US" dirty="0" smtClean="0">
                <a:solidFill>
                  <a:srgbClr val="0C0CA0"/>
                </a:solidFill>
              </a:rPr>
              <a:t> </a:t>
            </a:r>
            <a:r>
              <a:rPr lang="en-US" dirty="0" err="1" smtClean="0">
                <a:solidFill>
                  <a:srgbClr val="0C0CA0"/>
                </a:solidFill>
              </a:rPr>
              <a:t>Hantzsch</a:t>
            </a:r>
            <a:r>
              <a:rPr lang="el-GR" dirty="0" smtClean="0">
                <a:solidFill>
                  <a:srgbClr val="0C0CA0"/>
                </a:solidFill>
              </a:rPr>
              <a:t> </a:t>
            </a:r>
            <a:endParaRPr lang="en-US" dirty="0">
              <a:solidFill>
                <a:srgbClr val="0C0CA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9000" contrast="38000"/>
          </a:blip>
          <a:srcRect l="50070" t="68561" r="39072" b="14605"/>
          <a:stretch>
            <a:fillRect/>
          </a:stretch>
        </p:blipFill>
        <p:spPr bwMode="auto">
          <a:xfrm>
            <a:off x="8280401" y="4688112"/>
            <a:ext cx="1596571" cy="153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10 - Ευθύγραμμο βέλος σύνδεσης"/>
          <p:cNvCxnSpPr/>
          <p:nvPr/>
        </p:nvCxnSpPr>
        <p:spPr bwMode="auto">
          <a:xfrm>
            <a:off x="7489372" y="5486396"/>
            <a:ext cx="609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11 - TextBox"/>
          <p:cNvSpPr txBox="1"/>
          <p:nvPr/>
        </p:nvSpPr>
        <p:spPr>
          <a:xfrm>
            <a:off x="7561941" y="516708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C0CA0"/>
                </a:solidFill>
              </a:rPr>
              <a:t>NH</a:t>
            </a:r>
            <a:r>
              <a:rPr lang="en-US" sz="1200" baseline="-25000" dirty="0" smtClean="0">
                <a:solidFill>
                  <a:srgbClr val="0C0CA0"/>
                </a:solidFill>
              </a:rPr>
              <a:t>3</a:t>
            </a:r>
            <a:endParaRPr lang="en-US" sz="1200" baseline="-25000" dirty="0">
              <a:solidFill>
                <a:srgbClr val="0C0CA0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7380511" y="5537198"/>
            <a:ext cx="74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- 2 </a:t>
            </a:r>
            <a:r>
              <a:rPr lang="en-US" sz="1200" dirty="0" smtClean="0">
                <a:solidFill>
                  <a:srgbClr val="0C0CA0"/>
                </a:solidFill>
              </a:rPr>
              <a:t>H</a:t>
            </a:r>
            <a:r>
              <a:rPr lang="en-US" sz="1200" baseline="-25000" dirty="0" smtClean="0">
                <a:solidFill>
                  <a:srgbClr val="0C0CA0"/>
                </a:solidFill>
              </a:rPr>
              <a:t>2</a:t>
            </a:r>
            <a:r>
              <a:rPr lang="en-US" sz="1200" dirty="0" smtClean="0">
                <a:solidFill>
                  <a:srgbClr val="760016"/>
                </a:solidFill>
              </a:rPr>
              <a:t>O</a:t>
            </a:r>
            <a:endParaRPr lang="en-US" sz="1200" baseline="-25000" dirty="0">
              <a:solidFill>
                <a:srgbClr val="760016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Τροποποιήσεις για μη συμμετρικές (</a:t>
            </a:r>
            <a:r>
              <a:rPr lang="el-GR" dirty="0" err="1" smtClean="0">
                <a:solidFill>
                  <a:srgbClr val="760016"/>
                </a:solidFill>
              </a:rPr>
              <a:t>διυδρο</a:t>
            </a:r>
            <a:r>
              <a:rPr lang="el-GR" dirty="0" smtClean="0">
                <a:solidFill>
                  <a:srgbClr val="760016"/>
                </a:solidFill>
              </a:rPr>
              <a:t>)</a:t>
            </a:r>
            <a:r>
              <a:rPr lang="el-GR" dirty="0" err="1" smtClean="0">
                <a:solidFill>
                  <a:srgbClr val="760016"/>
                </a:solidFill>
              </a:rPr>
              <a:t>πυριδίνες</a:t>
            </a:r>
            <a:endParaRPr lang="en-US" dirty="0"/>
          </a:p>
        </p:txBody>
      </p:sp>
      <p:pic>
        <p:nvPicPr>
          <p:cNvPr id="737282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35000"/>
          </a:blip>
          <a:srcRect l="25238" t="32821" r="40714" b="39047"/>
          <a:stretch>
            <a:fillRect/>
          </a:stretch>
        </p:blipFill>
        <p:spPr bwMode="auto">
          <a:xfrm>
            <a:off x="1770741" y="1248228"/>
            <a:ext cx="6226628" cy="278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283" name="Picture 3"/>
          <p:cNvPicPr>
            <a:picLocks noChangeAspect="1" noChangeArrowheads="1"/>
          </p:cNvPicPr>
          <p:nvPr/>
        </p:nvPicPr>
        <p:blipFill>
          <a:blip r:embed="rId3" cstate="print">
            <a:lum bright="-16000" contrast="46000"/>
          </a:blip>
          <a:srcRect l="51012" t="72088" r="32479" b="21274"/>
          <a:stretch>
            <a:fillRect/>
          </a:stretch>
        </p:blipFill>
        <p:spPr bwMode="auto">
          <a:xfrm>
            <a:off x="899908" y="4339771"/>
            <a:ext cx="5064867" cy="110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74171" y="1364343"/>
            <a:ext cx="249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9076F"/>
                </a:solidFill>
              </a:rPr>
              <a:t>Robinson modification</a:t>
            </a:r>
            <a:endParaRPr lang="en-US" b="1" dirty="0">
              <a:solidFill>
                <a:srgbClr val="39076F"/>
              </a:solidFill>
            </a:endParaRPr>
          </a:p>
        </p:txBody>
      </p:sp>
      <p:pic>
        <p:nvPicPr>
          <p:cNvPr id="737284" name="Picture 4"/>
          <p:cNvPicPr>
            <a:picLocks noChangeAspect="1" noChangeArrowheads="1"/>
          </p:cNvPicPr>
          <p:nvPr/>
        </p:nvPicPr>
        <p:blipFill>
          <a:blip r:embed="rId4" cstate="print">
            <a:lum bright="-19000" contrast="42000"/>
          </a:blip>
          <a:srcRect l="51270" t="31045" r="33730" b="61910"/>
          <a:stretch>
            <a:fillRect/>
          </a:stretch>
        </p:blipFill>
        <p:spPr bwMode="auto">
          <a:xfrm>
            <a:off x="1494979" y="5651324"/>
            <a:ext cx="4572001" cy="116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6299200" y="4775199"/>
            <a:ext cx="360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rgbClr val="39076F"/>
                </a:solidFill>
              </a:rPr>
              <a:t>Εναμίνη</a:t>
            </a:r>
            <a:r>
              <a:rPr lang="el-GR" b="1" dirty="0" smtClean="0">
                <a:solidFill>
                  <a:srgbClr val="39076F"/>
                </a:solidFill>
              </a:rPr>
              <a:t> + </a:t>
            </a:r>
            <a:r>
              <a:rPr lang="el-GR" b="1" dirty="0" err="1" smtClean="0">
                <a:solidFill>
                  <a:srgbClr val="39076F"/>
                </a:solidFill>
              </a:rPr>
              <a:t>ενόνη</a:t>
            </a:r>
            <a:endParaRPr lang="el-GR" b="1" dirty="0" smtClean="0">
              <a:solidFill>
                <a:srgbClr val="39076F"/>
              </a:solidFill>
            </a:endParaRPr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r>
              <a:rPr lang="el-GR" b="1" dirty="0" err="1" smtClean="0">
                <a:solidFill>
                  <a:srgbClr val="39076F"/>
                </a:solidFill>
              </a:rPr>
              <a:t>Εναμίνη</a:t>
            </a:r>
            <a:r>
              <a:rPr lang="el-GR" b="1" dirty="0" smtClean="0">
                <a:solidFill>
                  <a:srgbClr val="39076F"/>
                </a:solidFill>
              </a:rPr>
              <a:t> + 1,3 </a:t>
            </a:r>
            <a:r>
              <a:rPr lang="el-GR" b="1" dirty="0" err="1" smtClean="0">
                <a:solidFill>
                  <a:srgbClr val="39076F"/>
                </a:solidFill>
              </a:rPr>
              <a:t>δικαρβόνυλο</a:t>
            </a:r>
            <a:r>
              <a:rPr lang="el-GR" b="1" dirty="0" smtClean="0">
                <a:solidFill>
                  <a:srgbClr val="39076F"/>
                </a:solidFill>
              </a:rPr>
              <a:t> ένωση</a:t>
            </a:r>
            <a:endParaRPr lang="en-US" b="1" dirty="0">
              <a:solidFill>
                <a:srgbClr val="39076F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n-US" dirty="0" err="1" smtClean="0">
                <a:solidFill>
                  <a:srgbClr val="760016"/>
                </a:solidFill>
              </a:rPr>
              <a:t>Bohlmann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n-US" dirty="0" err="1" smtClean="0">
                <a:solidFill>
                  <a:srgbClr val="760016"/>
                </a:solidFill>
              </a:rPr>
              <a:t>Rahtz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l-GR" dirty="0" smtClean="0">
                <a:solidFill>
                  <a:srgbClr val="760016"/>
                </a:solidFill>
              </a:rPr>
              <a:t>μη συμμετρικών </a:t>
            </a:r>
            <a:r>
              <a:rPr lang="el-GR" dirty="0" err="1" smtClean="0">
                <a:solidFill>
                  <a:srgbClr val="760016"/>
                </a:solidFill>
              </a:rPr>
              <a:t>πυριδινών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6258" name="Picture 2"/>
          <p:cNvPicPr>
            <a:picLocks noChangeAspect="1" noChangeArrowheads="1"/>
          </p:cNvPicPr>
          <p:nvPr/>
        </p:nvPicPr>
        <p:blipFill>
          <a:blip r:embed="rId2" cstate="print">
            <a:lum bright="-37000" contrast="55000"/>
          </a:blip>
          <a:srcRect l="40458" t="46181" r="21331" b="24276"/>
          <a:stretch>
            <a:fillRect/>
          </a:stretch>
        </p:blipFill>
        <p:spPr bwMode="auto">
          <a:xfrm>
            <a:off x="1872342" y="2264227"/>
            <a:ext cx="6560457" cy="376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844122" y="1271266"/>
            <a:ext cx="36952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C0CA0"/>
                </a:solidFill>
              </a:rPr>
              <a:t>Bohlmann</a:t>
            </a:r>
            <a:r>
              <a:rPr lang="en-US" b="1" dirty="0" smtClean="0">
                <a:solidFill>
                  <a:srgbClr val="0C0CA0"/>
                </a:solidFill>
              </a:rPr>
              <a:t> </a:t>
            </a:r>
            <a:r>
              <a:rPr lang="en-US" b="1" dirty="0" err="1" smtClean="0">
                <a:solidFill>
                  <a:srgbClr val="0C0CA0"/>
                </a:solidFill>
              </a:rPr>
              <a:t>Rahtz</a:t>
            </a:r>
            <a:r>
              <a:rPr lang="en-US" b="1" dirty="0" smtClean="0">
                <a:solidFill>
                  <a:srgbClr val="0C0CA0"/>
                </a:solidFill>
              </a:rPr>
              <a:t> Pyridine Synthesis</a:t>
            </a:r>
            <a:endParaRPr lang="en-US" b="1" dirty="0">
              <a:solidFill>
                <a:srgbClr val="0C0CA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206170" y="1944914"/>
            <a:ext cx="2235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rgbClr val="39076F"/>
                </a:solidFill>
              </a:rPr>
              <a:t>Εναμίνη</a:t>
            </a:r>
            <a:r>
              <a:rPr lang="el-GR" b="1" dirty="0" smtClean="0">
                <a:solidFill>
                  <a:srgbClr val="39076F"/>
                </a:solidFill>
              </a:rPr>
              <a:t>     +     </a:t>
            </a:r>
            <a:r>
              <a:rPr lang="el-GR" b="1" dirty="0" err="1" smtClean="0">
                <a:solidFill>
                  <a:srgbClr val="39076F"/>
                </a:solidFill>
              </a:rPr>
              <a:t>ινόνη</a:t>
            </a:r>
            <a:endParaRPr lang="el-GR" b="1" dirty="0" smtClean="0">
              <a:solidFill>
                <a:srgbClr val="39076F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πυριδινών</a:t>
            </a:r>
            <a:r>
              <a:rPr lang="el-GR" dirty="0" smtClean="0">
                <a:solidFill>
                  <a:srgbClr val="760016"/>
                </a:solidFill>
              </a:rPr>
              <a:t> – </a:t>
            </a:r>
            <a:r>
              <a:rPr lang="el-GR" dirty="0" err="1" smtClean="0">
                <a:solidFill>
                  <a:srgbClr val="760016"/>
                </a:solidFill>
              </a:rPr>
              <a:t>Κυκλοποίηση</a:t>
            </a:r>
            <a:r>
              <a:rPr lang="el-GR" dirty="0" smtClean="0">
                <a:solidFill>
                  <a:srgbClr val="760016"/>
                </a:solidFill>
              </a:rPr>
              <a:t> </a:t>
            </a:r>
            <a:r>
              <a:rPr lang="en-US" dirty="0" err="1" smtClean="0">
                <a:solidFill>
                  <a:srgbClr val="760016"/>
                </a:solidFill>
              </a:rPr>
              <a:t>Kröhnke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35000"/>
          </a:blip>
          <a:srcRect l="3254" t="29451" r="66905" b="44615"/>
          <a:stretch>
            <a:fillRect/>
          </a:stretch>
        </p:blipFill>
        <p:spPr bwMode="auto">
          <a:xfrm>
            <a:off x="1262743" y="3004456"/>
            <a:ext cx="7307329" cy="34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1" name="Picture 3"/>
          <p:cNvPicPr>
            <a:picLocks noChangeAspect="1" noChangeArrowheads="1"/>
          </p:cNvPicPr>
          <p:nvPr/>
        </p:nvPicPr>
        <p:blipFill>
          <a:blip r:embed="rId3" cstate="print">
            <a:lum bright="-33000" contrast="55000"/>
          </a:blip>
          <a:srcRect l="51270" t="64867" r="20317" b="28273"/>
          <a:stretch>
            <a:fillRect/>
          </a:stretch>
        </p:blipFill>
        <p:spPr bwMode="auto">
          <a:xfrm>
            <a:off x="566055" y="1480457"/>
            <a:ext cx="9211297" cy="12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6" name="5 - Ορθογώνιο"/>
          <p:cNvSpPr/>
          <p:nvPr/>
        </p:nvSpPr>
        <p:spPr>
          <a:xfrm>
            <a:off x="232228" y="1314808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C0CA0"/>
                </a:solidFill>
              </a:rPr>
              <a:t>Kröhnke</a:t>
            </a:r>
            <a:r>
              <a:rPr lang="en-US" b="1" dirty="0" smtClean="0">
                <a:solidFill>
                  <a:srgbClr val="0C0CA0"/>
                </a:solidFill>
              </a:rPr>
              <a:t> </a:t>
            </a:r>
            <a:r>
              <a:rPr lang="en-US" b="1" dirty="0" err="1" smtClean="0">
                <a:solidFill>
                  <a:srgbClr val="0C0CA0"/>
                </a:solidFill>
              </a:rPr>
              <a:t>annulation</a:t>
            </a:r>
            <a:endParaRPr lang="en-US" b="1" dirty="0">
              <a:solidFill>
                <a:srgbClr val="0C0CA0"/>
              </a:solidFill>
            </a:endParaRPr>
          </a:p>
        </p:txBody>
      </p:sp>
      <p:sp useBgFill="1">
        <p:nvSpPr>
          <p:cNvPr id="7" name="6 - Ορθογώνιο"/>
          <p:cNvSpPr/>
          <p:nvPr/>
        </p:nvSpPr>
        <p:spPr>
          <a:xfrm>
            <a:off x="6045200" y="5110295"/>
            <a:ext cx="1281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0C0CA0"/>
                </a:solidFill>
              </a:rPr>
              <a:t>                   </a:t>
            </a:r>
            <a:endParaRPr lang="en-US" b="1" dirty="0">
              <a:solidFill>
                <a:srgbClr val="0C0CA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3" y="266247"/>
            <a:ext cx="8832850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πυριμιδινών</a:t>
            </a:r>
            <a:r>
              <a:rPr lang="el-GR" dirty="0" smtClean="0">
                <a:solidFill>
                  <a:srgbClr val="760016"/>
                </a:solidFill>
              </a:rPr>
              <a:t> – Αντίδραση </a:t>
            </a:r>
            <a:r>
              <a:rPr lang="en-GB" dirty="0" smtClean="0">
                <a:solidFill>
                  <a:srgbClr val="760016"/>
                </a:solidFill>
              </a:rPr>
              <a:t>Pinner</a:t>
            </a:r>
            <a:endParaRPr lang="en-GB" dirty="0">
              <a:solidFill>
                <a:srgbClr val="760016"/>
              </a:solidFill>
            </a:endParaRPr>
          </a:p>
        </p:txBody>
      </p:sp>
      <p:pic>
        <p:nvPicPr>
          <p:cNvPr id="711683" name="Picture 3"/>
          <p:cNvPicPr>
            <a:picLocks noChangeAspect="1" noChangeArrowheads="1"/>
          </p:cNvPicPr>
          <p:nvPr/>
        </p:nvPicPr>
        <p:blipFill>
          <a:blip r:embed="rId2" cstate="print">
            <a:lum bright="-32000" contrast="63000"/>
          </a:blip>
          <a:srcRect/>
          <a:stretch>
            <a:fillRect/>
          </a:stretch>
        </p:blipFill>
        <p:spPr bwMode="auto">
          <a:xfrm>
            <a:off x="378958" y="1080633"/>
            <a:ext cx="8790615" cy="57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πυριμιδινών</a:t>
            </a:r>
            <a:r>
              <a:rPr lang="el-GR" dirty="0" smtClean="0">
                <a:solidFill>
                  <a:srgbClr val="760016"/>
                </a:solidFill>
              </a:rPr>
              <a:t> – Αντίδραση </a:t>
            </a:r>
            <a:r>
              <a:rPr lang="en-GB" dirty="0" err="1" smtClean="0">
                <a:solidFill>
                  <a:srgbClr val="760016"/>
                </a:solidFill>
              </a:rPr>
              <a:t>Biginelli</a:t>
            </a:r>
            <a:endParaRPr lang="en-GB" dirty="0">
              <a:solidFill>
                <a:srgbClr val="760016"/>
              </a:solidFill>
            </a:endParaRPr>
          </a:p>
        </p:txBody>
      </p:sp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45000"/>
          </a:blip>
          <a:srcRect l="25222" t="28624" r="28101" b="19853"/>
          <a:stretch>
            <a:fillRect/>
          </a:stretch>
        </p:blipFill>
        <p:spPr bwMode="auto">
          <a:xfrm>
            <a:off x="401135" y="1088571"/>
            <a:ext cx="8409037" cy="576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251732"/>
            <a:ext cx="8832850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πυραζινών</a:t>
            </a:r>
            <a:r>
              <a:rPr lang="el-GR" dirty="0" smtClean="0">
                <a:solidFill>
                  <a:srgbClr val="760016"/>
                </a:solidFill>
              </a:rPr>
              <a:t> και </a:t>
            </a:r>
            <a:r>
              <a:rPr lang="el-GR" dirty="0" err="1" smtClean="0">
                <a:solidFill>
                  <a:srgbClr val="760016"/>
                </a:solidFill>
              </a:rPr>
              <a:t>πυριδαζινών</a:t>
            </a:r>
            <a:endParaRPr lang="en-GB" dirty="0">
              <a:solidFill>
                <a:srgbClr val="760016"/>
              </a:solidFill>
            </a:endParaRPr>
          </a:p>
        </p:txBody>
      </p:sp>
      <p:pic>
        <p:nvPicPr>
          <p:cNvPr id="713730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 contrast="55000"/>
          </a:blip>
          <a:srcRect l="34432" t="40916" r="33124" b="29955"/>
          <a:stretch>
            <a:fillRect/>
          </a:stretch>
        </p:blipFill>
        <p:spPr bwMode="auto">
          <a:xfrm>
            <a:off x="1393371" y="1103086"/>
            <a:ext cx="6473371" cy="36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3731" name="Picture 3"/>
          <p:cNvPicPr>
            <a:picLocks noChangeAspect="1" noChangeArrowheads="1"/>
          </p:cNvPicPr>
          <p:nvPr/>
        </p:nvPicPr>
        <p:blipFill>
          <a:blip r:embed="rId3" cstate="print">
            <a:lum bright="-44000" contrast="73000"/>
          </a:blip>
          <a:srcRect l="30717" t="23186" r="35060" b="55262"/>
          <a:stretch>
            <a:fillRect/>
          </a:stretch>
        </p:blipFill>
        <p:spPr bwMode="auto">
          <a:xfrm>
            <a:off x="1175657" y="4934854"/>
            <a:ext cx="4746171" cy="185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0177" name="Picture 1"/>
          <p:cNvPicPr>
            <a:picLocks noChangeAspect="1" noChangeArrowheads="1"/>
          </p:cNvPicPr>
          <p:nvPr/>
        </p:nvPicPr>
        <p:blipFill>
          <a:blip r:embed="rId4" cstate="print">
            <a:lum bright="-20000" contrast="29000"/>
          </a:blip>
          <a:srcRect l="24842" t="69231" r="62063" b="16630"/>
          <a:stretch>
            <a:fillRect/>
          </a:stretch>
        </p:blipFill>
        <p:spPr bwMode="auto">
          <a:xfrm>
            <a:off x="6371768" y="5354407"/>
            <a:ext cx="2496460" cy="1460051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Συντηγμένοι </a:t>
            </a:r>
            <a:r>
              <a:rPr lang="el-GR" dirty="0" err="1" smtClean="0">
                <a:solidFill>
                  <a:srgbClr val="760016"/>
                </a:solidFill>
              </a:rPr>
              <a:t>ετεροκυκλικοί</a:t>
            </a:r>
            <a:r>
              <a:rPr lang="el-GR" dirty="0" smtClean="0">
                <a:solidFill>
                  <a:srgbClr val="760016"/>
                </a:solidFill>
              </a:rPr>
              <a:t> αρωματικοί δακτύλιοι</a:t>
            </a:r>
            <a:endParaRPr lang="en-GB" dirty="0" smtClean="0">
              <a:solidFill>
                <a:srgbClr val="760016"/>
              </a:solidFill>
            </a:endParaRPr>
          </a:p>
        </p:txBody>
      </p:sp>
      <p:graphicFrame>
        <p:nvGraphicFramePr>
          <p:cNvPr id="130055" name="Object 7"/>
          <p:cNvGraphicFramePr>
            <a:graphicFrameLocks noChangeAspect="1"/>
          </p:cNvGraphicFramePr>
          <p:nvPr>
            <p:ph idx="1"/>
          </p:nvPr>
        </p:nvGraphicFramePr>
        <p:xfrm>
          <a:off x="714828" y="1103313"/>
          <a:ext cx="8182429" cy="5396592"/>
        </p:xfrm>
        <a:graphic>
          <a:graphicData uri="http://schemas.openxmlformats.org/presentationml/2006/ole">
            <p:oleObj spid="_x0000_s655362" name="CS ChemDraw Drawing" r:id="rId3" imgW="4640332" imgH="3061128" progId="ChemDraw.Document.6.0">
              <p:embed/>
            </p:oleObj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812804" y="1915890"/>
            <a:ext cx="1146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κινολίνη</a:t>
            </a:r>
            <a:endParaRPr lang="en-US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416631" y="1908634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ισοκινολίνη</a:t>
            </a:r>
            <a:endParaRPr lang="en-US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907310" y="1930406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φθαλαζίνη</a:t>
            </a:r>
            <a:endParaRPr lang="en-US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7576450" y="1915893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κινοξαλίνη</a:t>
            </a:r>
            <a:endParaRPr lang="en-US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4216391" y="1937664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κιναζολίνη</a:t>
            </a:r>
            <a:endParaRPr lang="en-US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805543" y="3476177"/>
            <a:ext cx="1146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ινδόλιο</a:t>
            </a:r>
            <a:endParaRPr lang="en-US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2090062" y="3497949"/>
            <a:ext cx="187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βενζοφουράνιο</a:t>
            </a:r>
            <a:endParaRPr lang="en-US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5740395" y="3490692"/>
            <a:ext cx="1632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βενζοτριαζόλη</a:t>
            </a:r>
            <a:endParaRPr lang="en-US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685301" y="3505208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πτεριδίνη</a:t>
            </a:r>
            <a:endParaRPr lang="en-US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3759196" y="3497951"/>
            <a:ext cx="1828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βενζοθειοφαίνιο</a:t>
            </a:r>
            <a:endParaRPr lang="en-US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7736102" y="4862294"/>
            <a:ext cx="13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πουρίνη</a:t>
            </a:r>
            <a:endParaRPr lang="en-US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5573483" y="4891321"/>
            <a:ext cx="198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αζαβενζοτριαζόλη</a:t>
            </a:r>
            <a:endParaRPr lang="en-US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2286008" y="4884062"/>
            <a:ext cx="1429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βενζοξαζόλη</a:t>
            </a:r>
            <a:endParaRPr lang="en-US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3926119" y="4884062"/>
            <a:ext cx="1661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βενζοθειαζόλη</a:t>
            </a:r>
            <a:endParaRPr lang="en-US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478979" y="4891321"/>
            <a:ext cx="1596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/>
              <a:t>βενζιμιδαζόλη</a:t>
            </a:r>
            <a:endParaRPr lang="en-US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 3. Σύστημα </a:t>
            </a:r>
            <a:r>
              <a:rPr lang="en-US" dirty="0" err="1" smtClean="0">
                <a:solidFill>
                  <a:srgbClr val="C00000"/>
                </a:solidFill>
              </a:rPr>
              <a:t>Hantzsch-Widma</a:t>
            </a:r>
            <a:r>
              <a:rPr lang="en-GB" dirty="0" smtClean="0">
                <a:solidFill>
                  <a:srgbClr val="C00000"/>
                </a:solidFill>
              </a:rPr>
              <a:t>n (IUPAC)</a:t>
            </a:r>
          </a:p>
        </p:txBody>
      </p:sp>
      <p:graphicFrame>
        <p:nvGraphicFramePr>
          <p:cNvPr id="5122" name="Object 138"/>
          <p:cNvGraphicFramePr>
            <a:graphicFrameLocks noChangeAspect="1"/>
          </p:cNvGraphicFramePr>
          <p:nvPr>
            <p:ph sz="quarter" idx="3"/>
          </p:nvPr>
        </p:nvGraphicFramePr>
        <p:xfrm>
          <a:off x="652463" y="3778250"/>
          <a:ext cx="8955087" cy="920750"/>
        </p:xfrm>
        <a:graphic>
          <a:graphicData uri="http://schemas.openxmlformats.org/presentationml/2006/ole">
            <p:oleObj spid="_x0000_s5122" name="CS ChemDraw Drawing" r:id="rId3" imgW="10228856" imgH="1052554" progId="ChemDraw.Document.6.0">
              <p:embed/>
            </p:oleObj>
          </a:graphicData>
        </a:graphic>
      </p:graphicFrame>
      <p:sp>
        <p:nvSpPr>
          <p:cNvPr id="5125" name="Text Box 139"/>
          <p:cNvSpPr txBox="1">
            <a:spLocks noChangeArrowheads="1"/>
          </p:cNvSpPr>
          <p:nvPr/>
        </p:nvSpPr>
        <p:spPr bwMode="auto">
          <a:xfrm>
            <a:off x="825500" y="43259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1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26" name="Text Box 140"/>
          <p:cNvSpPr txBox="1">
            <a:spLocks noChangeArrowheads="1"/>
          </p:cNvSpPr>
          <p:nvPr/>
        </p:nvSpPr>
        <p:spPr bwMode="auto">
          <a:xfrm>
            <a:off x="1165225" y="432752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2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27" name="Text Box 141"/>
          <p:cNvSpPr txBox="1">
            <a:spLocks noChangeArrowheads="1"/>
          </p:cNvSpPr>
          <p:nvPr/>
        </p:nvSpPr>
        <p:spPr bwMode="auto">
          <a:xfrm>
            <a:off x="1073150" y="395922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3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28" name="Text Box 142"/>
          <p:cNvSpPr txBox="1">
            <a:spLocks noChangeArrowheads="1"/>
          </p:cNvSpPr>
          <p:nvPr/>
        </p:nvSpPr>
        <p:spPr bwMode="auto">
          <a:xfrm>
            <a:off x="571500" y="395922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4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29" name="Text Box 143"/>
          <p:cNvSpPr txBox="1">
            <a:spLocks noChangeArrowheads="1"/>
          </p:cNvSpPr>
          <p:nvPr/>
        </p:nvSpPr>
        <p:spPr bwMode="auto">
          <a:xfrm>
            <a:off x="469900" y="432752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5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30" name="Text Box 144"/>
          <p:cNvSpPr txBox="1">
            <a:spLocks noChangeArrowheads="1"/>
          </p:cNvSpPr>
          <p:nvPr/>
        </p:nvSpPr>
        <p:spPr bwMode="auto">
          <a:xfrm>
            <a:off x="12700" y="4749800"/>
            <a:ext cx="1546225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Οξολάνιο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Τετραϋδροφουράνιο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1" name="Text Box 145"/>
          <p:cNvSpPr txBox="1">
            <a:spLocks noChangeArrowheads="1"/>
          </p:cNvSpPr>
          <p:nvPr/>
        </p:nvSpPr>
        <p:spPr bwMode="auto">
          <a:xfrm>
            <a:off x="1522413" y="4762500"/>
            <a:ext cx="141763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3-Μέθυλοοξόλιο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3-μέθυλοφουράνιο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2" name="Text Box 146"/>
          <p:cNvSpPr txBox="1">
            <a:spLocks noChangeArrowheads="1"/>
          </p:cNvSpPr>
          <p:nvPr/>
        </p:nvSpPr>
        <p:spPr bwMode="auto">
          <a:xfrm>
            <a:off x="2957513" y="4749800"/>
            <a:ext cx="1892300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3-Ακέτυλο-1,3-οξαζολάνιο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Ν-Ακέτυλοοξαζολιδίνη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3" name="Text Box 147"/>
          <p:cNvSpPr txBox="1">
            <a:spLocks noChangeArrowheads="1"/>
          </p:cNvSpPr>
          <p:nvPr/>
        </p:nvSpPr>
        <p:spPr bwMode="auto">
          <a:xfrm>
            <a:off x="4757738" y="4749800"/>
            <a:ext cx="175418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4,5-διϋδρο-1,3-οξαζόλιο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οξαζολίνη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4" name="Text Box 148"/>
          <p:cNvSpPr txBox="1">
            <a:spLocks noChangeArrowheads="1"/>
          </p:cNvSpPr>
          <p:nvPr/>
        </p:nvSpPr>
        <p:spPr bwMode="auto">
          <a:xfrm>
            <a:off x="6426200" y="4749800"/>
            <a:ext cx="1739900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2-Φαίνυλο-1,3-οξαζόλιο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2-Φαίνυλοξαζόλη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5" name="Text Box 149"/>
          <p:cNvSpPr txBox="1">
            <a:spLocks noChangeArrowheads="1"/>
          </p:cNvSpPr>
          <p:nvPr/>
        </p:nvSpPr>
        <p:spPr bwMode="auto">
          <a:xfrm>
            <a:off x="8107363" y="4737100"/>
            <a:ext cx="1679575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5-Μέθυλο-1,2-οξαζόλιο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5-Μέθυλοϊσοοξαζόλη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36" name="Text Box 150"/>
          <p:cNvSpPr txBox="1">
            <a:spLocks noChangeArrowheads="1"/>
          </p:cNvSpPr>
          <p:nvPr/>
        </p:nvSpPr>
        <p:spPr bwMode="auto">
          <a:xfrm>
            <a:off x="5465763" y="43386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1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37" name="Text Box 151"/>
          <p:cNvSpPr txBox="1">
            <a:spLocks noChangeArrowheads="1"/>
          </p:cNvSpPr>
          <p:nvPr/>
        </p:nvSpPr>
        <p:spPr bwMode="auto">
          <a:xfrm>
            <a:off x="5821363" y="43386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2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38" name="Text Box 152"/>
          <p:cNvSpPr txBox="1">
            <a:spLocks noChangeArrowheads="1"/>
          </p:cNvSpPr>
          <p:nvPr/>
        </p:nvSpPr>
        <p:spPr bwMode="auto">
          <a:xfrm>
            <a:off x="5745163" y="39576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3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39" name="Text Box 153"/>
          <p:cNvSpPr txBox="1">
            <a:spLocks noChangeArrowheads="1"/>
          </p:cNvSpPr>
          <p:nvPr/>
        </p:nvSpPr>
        <p:spPr bwMode="auto">
          <a:xfrm>
            <a:off x="5186363" y="39576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4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0" name="Text Box 154"/>
          <p:cNvSpPr txBox="1">
            <a:spLocks noChangeArrowheads="1"/>
          </p:cNvSpPr>
          <p:nvPr/>
        </p:nvSpPr>
        <p:spPr bwMode="auto">
          <a:xfrm>
            <a:off x="5084763" y="43259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5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1" name="Text Box 155"/>
          <p:cNvSpPr txBox="1">
            <a:spLocks noChangeArrowheads="1"/>
          </p:cNvSpPr>
          <p:nvPr/>
        </p:nvSpPr>
        <p:spPr bwMode="auto">
          <a:xfrm>
            <a:off x="8870950" y="43513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1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2" name="Text Box 156"/>
          <p:cNvSpPr txBox="1">
            <a:spLocks noChangeArrowheads="1"/>
          </p:cNvSpPr>
          <p:nvPr/>
        </p:nvSpPr>
        <p:spPr bwMode="auto">
          <a:xfrm>
            <a:off x="9213850" y="44275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2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3" name="Text Box 157"/>
          <p:cNvSpPr txBox="1">
            <a:spLocks noChangeArrowheads="1"/>
          </p:cNvSpPr>
          <p:nvPr/>
        </p:nvSpPr>
        <p:spPr bwMode="auto">
          <a:xfrm>
            <a:off x="9112250" y="39195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3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4" name="Text Box 158"/>
          <p:cNvSpPr txBox="1">
            <a:spLocks noChangeArrowheads="1"/>
          </p:cNvSpPr>
          <p:nvPr/>
        </p:nvSpPr>
        <p:spPr bwMode="auto">
          <a:xfrm>
            <a:off x="8642350" y="39195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4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5145" name="Text Box 159"/>
          <p:cNvSpPr txBox="1">
            <a:spLocks noChangeArrowheads="1"/>
          </p:cNvSpPr>
          <p:nvPr/>
        </p:nvSpPr>
        <p:spPr bwMode="auto">
          <a:xfrm>
            <a:off x="8553450" y="4414838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5</a:t>
            </a:r>
            <a:endParaRPr lang="en-GB" sz="1000" b="1">
              <a:solidFill>
                <a:schemeClr val="tx2"/>
              </a:solidFill>
            </a:endParaRPr>
          </a:p>
        </p:txBody>
      </p:sp>
      <p:grpSp>
        <p:nvGrpSpPr>
          <p:cNvPr id="5146" name="Group 188"/>
          <p:cNvGrpSpPr>
            <a:grpSpLocks/>
          </p:cNvGrpSpPr>
          <p:nvPr/>
        </p:nvGrpSpPr>
        <p:grpSpPr bwMode="auto">
          <a:xfrm>
            <a:off x="730250" y="5262563"/>
            <a:ext cx="9018588" cy="969962"/>
            <a:chOff x="559" y="3181"/>
            <a:chExt cx="5638" cy="574"/>
          </a:xfrm>
        </p:grpSpPr>
        <p:graphicFrame>
          <p:nvGraphicFramePr>
            <p:cNvPr id="5123" name="Object 160"/>
            <p:cNvGraphicFramePr>
              <a:graphicFrameLocks noChangeAspect="1"/>
            </p:cNvGraphicFramePr>
            <p:nvPr/>
          </p:nvGraphicFramePr>
          <p:xfrm>
            <a:off x="559" y="3266"/>
            <a:ext cx="5638" cy="489"/>
          </p:xfrm>
          <a:graphic>
            <a:graphicData uri="http://schemas.openxmlformats.org/presentationml/2006/ole">
              <p:oleObj spid="_x0000_s5123" name="CS ChemDraw Drawing" r:id="rId4" imgW="9417823" imgH="818115" progId="ChemDraw.Document.6.0">
                <p:embed/>
              </p:oleObj>
            </a:graphicData>
          </a:graphic>
        </p:graphicFrame>
        <p:sp>
          <p:nvSpPr>
            <p:cNvPr id="2" name="Text Box 161"/>
            <p:cNvSpPr txBox="1">
              <a:spLocks noChangeArrowheads="1"/>
            </p:cNvSpPr>
            <p:nvPr/>
          </p:nvSpPr>
          <p:spPr bwMode="auto">
            <a:xfrm>
              <a:off x="1600" y="3429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1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2" name="Text Box 162"/>
            <p:cNvSpPr txBox="1">
              <a:spLocks noChangeArrowheads="1"/>
            </p:cNvSpPr>
            <p:nvPr/>
          </p:nvSpPr>
          <p:spPr bwMode="auto">
            <a:xfrm>
              <a:off x="1437" y="3486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2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3" name="Text Box 163"/>
            <p:cNvSpPr txBox="1">
              <a:spLocks noChangeArrowheads="1"/>
            </p:cNvSpPr>
            <p:nvPr/>
          </p:nvSpPr>
          <p:spPr bwMode="auto">
            <a:xfrm>
              <a:off x="1473" y="3189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3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4" name="Text Box 164"/>
            <p:cNvSpPr txBox="1">
              <a:spLocks noChangeArrowheads="1"/>
            </p:cNvSpPr>
            <p:nvPr/>
          </p:nvSpPr>
          <p:spPr bwMode="auto">
            <a:xfrm>
              <a:off x="1728" y="3181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4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5" name="Text Box 165"/>
            <p:cNvSpPr txBox="1">
              <a:spLocks noChangeArrowheads="1"/>
            </p:cNvSpPr>
            <p:nvPr/>
          </p:nvSpPr>
          <p:spPr bwMode="auto">
            <a:xfrm>
              <a:off x="1791" y="3447"/>
              <a:ext cx="158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5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6" name="Text Box 166"/>
            <p:cNvSpPr txBox="1">
              <a:spLocks noChangeArrowheads="1"/>
            </p:cNvSpPr>
            <p:nvPr/>
          </p:nvSpPr>
          <p:spPr bwMode="auto">
            <a:xfrm>
              <a:off x="4363" y="3439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1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7" name="Text Box 167"/>
            <p:cNvSpPr txBox="1">
              <a:spLocks noChangeArrowheads="1"/>
            </p:cNvSpPr>
            <p:nvPr/>
          </p:nvSpPr>
          <p:spPr bwMode="auto">
            <a:xfrm>
              <a:off x="4555" y="3495"/>
              <a:ext cx="158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2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8" name="Text Box 168"/>
            <p:cNvSpPr txBox="1">
              <a:spLocks noChangeArrowheads="1"/>
            </p:cNvSpPr>
            <p:nvPr/>
          </p:nvSpPr>
          <p:spPr bwMode="auto">
            <a:xfrm>
              <a:off x="4546" y="3199"/>
              <a:ext cx="158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3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19" name="Text Box 169"/>
            <p:cNvSpPr txBox="1">
              <a:spLocks noChangeArrowheads="1"/>
            </p:cNvSpPr>
            <p:nvPr/>
          </p:nvSpPr>
          <p:spPr bwMode="auto">
            <a:xfrm>
              <a:off x="4203" y="3199"/>
              <a:ext cx="159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4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  <p:sp>
          <p:nvSpPr>
            <p:cNvPr id="5220" name="Text Box 170"/>
            <p:cNvSpPr txBox="1">
              <a:spLocks noChangeArrowheads="1"/>
            </p:cNvSpPr>
            <p:nvPr/>
          </p:nvSpPr>
          <p:spPr bwMode="auto">
            <a:xfrm>
              <a:off x="4139" y="3431"/>
              <a:ext cx="158" cy="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1000" b="1">
                  <a:solidFill>
                    <a:schemeClr val="tx2"/>
                  </a:solidFill>
                </a:rPr>
                <a:t>5</a:t>
              </a:r>
              <a:endParaRPr lang="en-GB" sz="1000" b="1">
                <a:solidFill>
                  <a:schemeClr val="tx2"/>
                </a:solidFill>
              </a:endParaRPr>
            </a:p>
          </p:txBody>
        </p:sp>
      </p:grpSp>
      <p:sp>
        <p:nvSpPr>
          <p:cNvPr id="5147" name="Text Box 171"/>
          <p:cNvSpPr txBox="1">
            <a:spLocks noChangeArrowheads="1"/>
          </p:cNvSpPr>
          <p:nvPr/>
        </p:nvSpPr>
        <p:spPr bwMode="auto">
          <a:xfrm>
            <a:off x="252413" y="6329363"/>
            <a:ext cx="106838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Αζολάνιο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Πυρρολιδίνη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48" name="Text Box 172"/>
          <p:cNvSpPr txBox="1">
            <a:spLocks noChangeArrowheads="1"/>
          </p:cNvSpPr>
          <p:nvPr/>
        </p:nvSpPr>
        <p:spPr bwMode="auto">
          <a:xfrm>
            <a:off x="1446213" y="6329363"/>
            <a:ext cx="175418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1,2-Διμεθυλοαζόλιο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1,2-Διμεθυλοπυρρόλιο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49" name="Text Box 173"/>
          <p:cNvSpPr txBox="1">
            <a:spLocks noChangeArrowheads="1"/>
          </p:cNvSpPr>
          <p:nvPr/>
        </p:nvSpPr>
        <p:spPr bwMode="auto">
          <a:xfrm>
            <a:off x="3122613" y="6316663"/>
            <a:ext cx="165258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1,3-Διαζόλιο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Ιμιδαζόλη</a:t>
            </a:r>
            <a:endParaRPr lang="en-GB" sz="1100" b="1">
              <a:solidFill>
                <a:srgbClr val="0C0CA0"/>
              </a:solidFill>
            </a:endParaRPr>
          </a:p>
        </p:txBody>
      </p:sp>
      <p:sp>
        <p:nvSpPr>
          <p:cNvPr id="5150" name="Text Box 174"/>
          <p:cNvSpPr txBox="1">
            <a:spLocks noChangeArrowheads="1"/>
          </p:cNvSpPr>
          <p:nvPr/>
        </p:nvSpPr>
        <p:spPr bwMode="auto">
          <a:xfrm>
            <a:off x="4595813" y="6303963"/>
            <a:ext cx="1792287" cy="2603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2,2-Διμεθυλοδιοξολάνιο</a:t>
            </a:r>
          </a:p>
        </p:txBody>
      </p:sp>
      <p:sp>
        <p:nvSpPr>
          <p:cNvPr id="5151" name="Text Box 175"/>
          <p:cNvSpPr txBox="1">
            <a:spLocks noChangeArrowheads="1"/>
          </p:cNvSpPr>
          <p:nvPr/>
        </p:nvSpPr>
        <p:spPr bwMode="auto">
          <a:xfrm>
            <a:off x="6335713" y="6303963"/>
            <a:ext cx="1766887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2-Μέθυλο-1,3-θειαζόλιο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2-Μέθυλοθειαζόλη</a:t>
            </a:r>
          </a:p>
        </p:txBody>
      </p:sp>
      <p:sp>
        <p:nvSpPr>
          <p:cNvPr id="5152" name="Text Box 176"/>
          <p:cNvSpPr txBox="1">
            <a:spLocks noChangeArrowheads="1"/>
          </p:cNvSpPr>
          <p:nvPr/>
        </p:nvSpPr>
        <p:spPr bwMode="auto">
          <a:xfrm>
            <a:off x="8096250" y="6278563"/>
            <a:ext cx="1766888" cy="428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1100" b="1">
                <a:solidFill>
                  <a:srgbClr val="760016"/>
                </a:solidFill>
              </a:rPr>
              <a:t>2-Βρωμοθειόλιο</a:t>
            </a:r>
          </a:p>
          <a:p>
            <a:pPr algn="ctr" eaLnBrk="0" hangingPunct="0"/>
            <a:r>
              <a:rPr lang="el-GR" sz="1100" b="1">
                <a:solidFill>
                  <a:srgbClr val="0C0CA0"/>
                </a:solidFill>
              </a:rPr>
              <a:t>2-Βρωμοθειοφαίνιο</a:t>
            </a:r>
          </a:p>
        </p:txBody>
      </p:sp>
      <p:graphicFrame>
        <p:nvGraphicFramePr>
          <p:cNvPr id="5211" name="Group 91"/>
          <p:cNvGraphicFramePr>
            <a:graphicFrameLocks noGrp="1"/>
          </p:cNvGraphicFramePr>
          <p:nvPr/>
        </p:nvGraphicFramePr>
        <p:xfrm>
          <a:off x="155575" y="1087438"/>
          <a:ext cx="9569450" cy="943737"/>
        </p:xfrm>
        <a:graphic>
          <a:graphicData uri="http://schemas.openxmlformats.org/drawingml/2006/table">
            <a:tbl>
              <a:tblPr/>
              <a:tblGrid>
                <a:gridCol w="1673225"/>
                <a:gridCol w="1058863"/>
                <a:gridCol w="1103312"/>
                <a:gridCol w="1030288"/>
                <a:gridCol w="1147762"/>
                <a:gridCol w="1290638"/>
                <a:gridCol w="1176337"/>
                <a:gridCol w="1089025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Στοιχείο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Προτεραιότητας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D42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Οξυγόνο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Θείο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Σελήνιο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Άζωτο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Φώσφορος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Πυρίτιο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Βόριο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Πρόθεμα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D42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Όξ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Θεί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Σέλην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Άζ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Φώσφ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Πύριτ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C0CA0"/>
                          </a:solidFill>
                          <a:effectLst/>
                          <a:latin typeface="Calibri" pitchFamily="34" charset="0"/>
                        </a:rPr>
                        <a:t>όρ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C0CA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00" name="Group 180"/>
          <p:cNvGraphicFramePr>
            <a:graphicFrameLocks noGrp="1"/>
          </p:cNvGraphicFramePr>
          <p:nvPr/>
        </p:nvGraphicFramePr>
        <p:xfrm>
          <a:off x="165100" y="2159000"/>
          <a:ext cx="9569450" cy="1450975"/>
        </p:xfrm>
        <a:graphic>
          <a:graphicData uri="http://schemas.openxmlformats.org/drawingml/2006/table">
            <a:tbl>
              <a:tblPr/>
              <a:tblGrid>
                <a:gridCol w="1673225"/>
                <a:gridCol w="1058863"/>
                <a:gridCol w="1103312"/>
                <a:gridCol w="1030288"/>
                <a:gridCol w="1147762"/>
                <a:gridCol w="1290638"/>
                <a:gridCol w="1176337"/>
                <a:gridCol w="1089025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Μέλη δακτυλίου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B0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Κατάληξη για</a:t>
                      </a: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31159"/>
                          </a:solidFill>
                          <a:effectLst/>
                          <a:latin typeface="Calibri" pitchFamily="34" charset="0"/>
                        </a:rPr>
                        <a:t>Ακόρεστο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31159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  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Κορεσμένο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CB0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ιρένιο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ιράνιο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ετένιο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ετάνιο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όλιο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λάνιο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ίνιο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ινάνιο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επίνιο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επάνιο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κίνιο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κάνιο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>νίνιο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31984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3198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27100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C00"/>
                          </a:solidFill>
                          <a:effectLst/>
                          <a:latin typeface="Calibri" pitchFamily="34" charset="0"/>
                        </a:rPr>
                        <a:t>νάνιο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C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Ονοματολογία</a:t>
            </a:r>
            <a:r>
              <a:rPr lang="en-US" dirty="0" smtClean="0">
                <a:solidFill>
                  <a:srgbClr val="760016"/>
                </a:solidFill>
              </a:rPr>
              <a:t> IUPAC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844802" name="Picture 2"/>
          <p:cNvPicPr>
            <a:picLocks noChangeAspect="1" noChangeArrowheads="1"/>
          </p:cNvPicPr>
          <p:nvPr/>
        </p:nvPicPr>
        <p:blipFill>
          <a:blip r:embed="rId2" cstate="print"/>
          <a:srcRect l="14178" t="50068" r="13666" b="8260"/>
          <a:stretch>
            <a:fillRect/>
          </a:stretch>
        </p:blipFill>
        <p:spPr bwMode="auto">
          <a:xfrm>
            <a:off x="420910" y="1487714"/>
            <a:ext cx="9085943" cy="388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Ινδόλιο</a:t>
            </a:r>
            <a:r>
              <a:rPr lang="el-GR" dirty="0" smtClean="0">
                <a:solidFill>
                  <a:srgbClr val="760016"/>
                </a:solidFill>
              </a:rPr>
              <a:t>   –      Ιδιότητες / </a:t>
            </a:r>
            <a:r>
              <a:rPr lang="el-GR" dirty="0" err="1" smtClean="0">
                <a:solidFill>
                  <a:srgbClr val="760016"/>
                </a:solidFill>
              </a:rPr>
              <a:t>Τοποεκλεκτικότητα</a:t>
            </a:r>
            <a:r>
              <a:rPr lang="el-GR" dirty="0" smtClean="0">
                <a:solidFill>
                  <a:srgbClr val="760016"/>
                </a:solidFill>
              </a:rPr>
              <a:t> στην ΗΑΑ</a:t>
            </a:r>
            <a:endParaRPr lang="en-GB" dirty="0" smtClean="0">
              <a:solidFill>
                <a:srgbClr val="760016"/>
              </a:solidFill>
            </a:endParaRPr>
          </a:p>
        </p:txBody>
      </p:sp>
      <p:pic>
        <p:nvPicPr>
          <p:cNvPr id="1017858" name="Picture 2"/>
          <p:cNvPicPr>
            <a:picLocks noChangeAspect="1" noChangeArrowheads="1"/>
          </p:cNvPicPr>
          <p:nvPr/>
        </p:nvPicPr>
        <p:blipFill>
          <a:blip r:embed="rId3" cstate="print">
            <a:lum bright="-38000" contrast="68000"/>
          </a:blip>
          <a:srcRect l="73306" t="3319"/>
          <a:stretch>
            <a:fillRect/>
          </a:stretch>
        </p:blipFill>
        <p:spPr bwMode="auto">
          <a:xfrm>
            <a:off x="12700" y="2671763"/>
            <a:ext cx="26447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9701" name="AutoShape 5"/>
          <p:cNvSpPr>
            <a:spLocks/>
          </p:cNvSpPr>
          <p:nvPr/>
        </p:nvSpPr>
        <p:spPr bwMode="auto">
          <a:xfrm rot="5400000" flipV="1">
            <a:off x="619126" y="1916112"/>
            <a:ext cx="379412" cy="1135063"/>
          </a:xfrm>
          <a:prstGeom prst="leftBrace">
            <a:avLst>
              <a:gd name="adj1" fmla="val 24930"/>
              <a:gd name="adj2" fmla="val 48796"/>
            </a:avLst>
          </a:prstGeom>
          <a:noFill/>
          <a:ln w="12700">
            <a:solidFill>
              <a:schemeClr val="tx1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669702" name="Text Box 6"/>
          <p:cNvSpPr txBox="1">
            <a:spLocks noChangeArrowheads="1"/>
          </p:cNvSpPr>
          <p:nvPr/>
        </p:nvSpPr>
        <p:spPr bwMode="auto">
          <a:xfrm>
            <a:off x="1327150" y="1508125"/>
            <a:ext cx="1196975" cy="5842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Πυρρολικός</a:t>
            </a:r>
          </a:p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Δακτύλιος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669703" name="AutoShape 7"/>
          <p:cNvSpPr>
            <a:spLocks/>
          </p:cNvSpPr>
          <p:nvPr/>
        </p:nvSpPr>
        <p:spPr bwMode="auto">
          <a:xfrm rot="5400000" flipV="1">
            <a:off x="1785937" y="1914526"/>
            <a:ext cx="379413" cy="1135062"/>
          </a:xfrm>
          <a:prstGeom prst="leftBrace">
            <a:avLst>
              <a:gd name="adj1" fmla="val 24930"/>
              <a:gd name="adj2" fmla="val 48796"/>
            </a:avLst>
          </a:prstGeom>
          <a:noFill/>
          <a:ln w="12700">
            <a:solidFill>
              <a:srgbClr val="0C0CA0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669704" name="Text Box 9"/>
          <p:cNvSpPr txBox="1">
            <a:spLocks noChangeArrowheads="1"/>
          </p:cNvSpPr>
          <p:nvPr/>
        </p:nvSpPr>
        <p:spPr bwMode="auto">
          <a:xfrm>
            <a:off x="193675" y="1506538"/>
            <a:ext cx="11176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latin typeface="Calibri" pitchFamily="34" charset="0"/>
              </a:rPr>
              <a:t>Βενζολικός</a:t>
            </a:r>
          </a:p>
          <a:p>
            <a:pPr eaLnBrk="0" hangingPunct="0"/>
            <a:r>
              <a:rPr lang="el-GR" b="1">
                <a:latin typeface="Calibri" pitchFamily="34" charset="0"/>
              </a:rPr>
              <a:t>Δακτύλιος</a:t>
            </a:r>
            <a:endParaRPr lang="en-GB" b="1">
              <a:latin typeface="Calibri" pitchFamily="34" charset="0"/>
            </a:endParaRPr>
          </a:p>
        </p:txBody>
      </p:sp>
      <p:sp>
        <p:nvSpPr>
          <p:cNvPr id="669705" name="Text Box 10"/>
          <p:cNvSpPr txBox="1">
            <a:spLocks noChangeArrowheads="1"/>
          </p:cNvSpPr>
          <p:nvPr/>
        </p:nvSpPr>
        <p:spPr bwMode="auto">
          <a:xfrm>
            <a:off x="2886075" y="1506538"/>
            <a:ext cx="6954838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Ο </a:t>
            </a:r>
            <a:r>
              <a:rPr lang="el-GR" b="1" dirty="0" err="1">
                <a:solidFill>
                  <a:srgbClr val="39076F"/>
                </a:solidFill>
                <a:latin typeface="Calibri" pitchFamily="34" charset="0"/>
              </a:rPr>
              <a:t>πυρρολικός</a:t>
            </a:r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 δακτύλιος είναι Πλουσιότερος σε ηλεκτρόνια από τον </a:t>
            </a:r>
            <a:r>
              <a:rPr lang="el-GR" b="1" dirty="0" err="1">
                <a:solidFill>
                  <a:srgbClr val="39076F"/>
                </a:solidFill>
                <a:latin typeface="Calibri" pitchFamily="34" charset="0"/>
              </a:rPr>
              <a:t>βενζολικό</a:t>
            </a:r>
            <a:endParaRPr lang="el-GR" b="1" dirty="0">
              <a:solidFill>
                <a:srgbClr val="39076F"/>
              </a:solidFill>
              <a:latin typeface="Calibri" pitchFamily="34" charset="0"/>
            </a:endParaRPr>
          </a:p>
          <a:p>
            <a:pPr algn="ctr" eaLnBrk="0" hangingPunct="0"/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Αντιδρά ταχύτερα με </a:t>
            </a:r>
            <a:r>
              <a:rPr lang="el-GR" b="1" dirty="0" err="1">
                <a:solidFill>
                  <a:srgbClr val="39076F"/>
                </a:solidFill>
                <a:latin typeface="Calibri" pitchFamily="34" charset="0"/>
              </a:rPr>
              <a:t>ηλεκτρόφιλα</a:t>
            </a:r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 (ΗΑΑ) με εκλεκτικότητα στη θέση 3</a:t>
            </a:r>
            <a:r>
              <a:rPr lang="el-GR" b="1" dirty="0">
                <a:solidFill>
                  <a:srgbClr val="631159"/>
                </a:solidFill>
                <a:latin typeface="Calibri" pitchFamily="34" charset="0"/>
              </a:rPr>
              <a:t>.</a:t>
            </a:r>
            <a:endParaRPr lang="en-GB" b="1" dirty="0">
              <a:solidFill>
                <a:srgbClr val="631159"/>
              </a:solidFill>
              <a:latin typeface="Calibri" pitchFamily="34" charset="0"/>
            </a:endParaRPr>
          </a:p>
        </p:txBody>
      </p:sp>
      <p:graphicFrame>
        <p:nvGraphicFramePr>
          <p:cNvPr id="669698" name="Object 2"/>
          <p:cNvGraphicFramePr>
            <a:graphicFrameLocks noChangeAspect="1"/>
          </p:cNvGraphicFramePr>
          <p:nvPr>
            <p:ph idx="1"/>
          </p:nvPr>
        </p:nvGraphicFramePr>
        <p:xfrm>
          <a:off x="3419475" y="2274888"/>
          <a:ext cx="6178550" cy="3371850"/>
        </p:xfrm>
        <a:graphic>
          <a:graphicData uri="http://schemas.openxmlformats.org/presentationml/2006/ole">
            <p:oleObj spid="_x0000_s656386" name="CS ChemDraw Drawing" r:id="rId4" imgW="5204111" imgH="2840400" progId="ChemDraw.Document.6.0">
              <p:embed/>
            </p:oleObj>
          </a:graphicData>
        </a:graphic>
      </p:graphicFrame>
      <p:sp>
        <p:nvSpPr>
          <p:cNvPr id="669706" name="Text Box 22"/>
          <p:cNvSpPr txBox="1">
            <a:spLocks noChangeArrowheads="1"/>
          </p:cNvSpPr>
          <p:nvPr/>
        </p:nvSpPr>
        <p:spPr bwMode="auto">
          <a:xfrm>
            <a:off x="3870325" y="3740150"/>
            <a:ext cx="5283200" cy="5842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 dirty="0">
                <a:solidFill>
                  <a:srgbClr val="005000"/>
                </a:solidFill>
                <a:latin typeface="Calibri" pitchFamily="34" charset="0"/>
              </a:rPr>
              <a:t>Ο </a:t>
            </a:r>
            <a:r>
              <a:rPr lang="el-GR" b="1" dirty="0" err="1">
                <a:solidFill>
                  <a:srgbClr val="005000"/>
                </a:solidFill>
                <a:latin typeface="Calibri" pitchFamily="34" charset="0"/>
              </a:rPr>
              <a:t>πυρρολικός</a:t>
            </a:r>
            <a:r>
              <a:rPr lang="el-GR" b="1" dirty="0">
                <a:solidFill>
                  <a:srgbClr val="005000"/>
                </a:solidFill>
                <a:latin typeface="Calibri" pitchFamily="34" charset="0"/>
              </a:rPr>
              <a:t> δακτύλιος του </a:t>
            </a:r>
            <a:r>
              <a:rPr lang="el-GR" b="1" dirty="0" err="1">
                <a:solidFill>
                  <a:srgbClr val="005000"/>
                </a:solidFill>
                <a:latin typeface="Calibri" pitchFamily="34" charset="0"/>
              </a:rPr>
              <a:t>ινδολίου</a:t>
            </a:r>
            <a:r>
              <a:rPr lang="el-GR" b="1" dirty="0">
                <a:solidFill>
                  <a:srgbClr val="005000"/>
                </a:solidFill>
                <a:latin typeface="Calibri" pitchFamily="34" charset="0"/>
              </a:rPr>
              <a:t> αντιδρά σαν </a:t>
            </a:r>
            <a:r>
              <a:rPr lang="el-GR" b="1" dirty="0" err="1">
                <a:solidFill>
                  <a:srgbClr val="005000"/>
                </a:solidFill>
                <a:latin typeface="Calibri" pitchFamily="34" charset="0"/>
              </a:rPr>
              <a:t>εναμίνη</a:t>
            </a:r>
            <a:endParaRPr lang="el-GR" b="1" dirty="0">
              <a:solidFill>
                <a:srgbClr val="005000"/>
              </a:solidFill>
              <a:latin typeface="Calibri" pitchFamily="34" charset="0"/>
            </a:endParaRPr>
          </a:p>
          <a:p>
            <a:pPr eaLnBrk="0" hangingPunct="0"/>
            <a:r>
              <a:rPr lang="el-GR" b="1" dirty="0">
                <a:solidFill>
                  <a:srgbClr val="005000"/>
                </a:solidFill>
                <a:latin typeface="Calibri" pitchFamily="34" charset="0"/>
              </a:rPr>
              <a:t>Ο </a:t>
            </a:r>
            <a:r>
              <a:rPr lang="el-GR" b="1" dirty="0" err="1">
                <a:solidFill>
                  <a:srgbClr val="005000"/>
                </a:solidFill>
                <a:latin typeface="Calibri" pitchFamily="34" charset="0"/>
              </a:rPr>
              <a:t>βενζολικός</a:t>
            </a:r>
            <a:r>
              <a:rPr lang="el-GR" b="1" dirty="0">
                <a:solidFill>
                  <a:srgbClr val="005000"/>
                </a:solidFill>
                <a:latin typeface="Calibri" pitchFamily="34" charset="0"/>
              </a:rPr>
              <a:t> αρωματικός δακτύλιος διατηρείται</a:t>
            </a:r>
            <a:endParaRPr lang="en-GB" b="1" dirty="0">
              <a:solidFill>
                <a:srgbClr val="005000"/>
              </a:solidFill>
              <a:latin typeface="Calibri" pitchFamily="34" charset="0"/>
            </a:endParaRPr>
          </a:p>
        </p:txBody>
      </p:sp>
      <p:sp>
        <p:nvSpPr>
          <p:cNvPr id="669707" name="Text Box 23"/>
          <p:cNvSpPr txBox="1">
            <a:spLocks noChangeArrowheads="1"/>
          </p:cNvSpPr>
          <p:nvPr/>
        </p:nvSpPr>
        <p:spPr bwMode="auto">
          <a:xfrm>
            <a:off x="2927350" y="5889625"/>
            <a:ext cx="6818313" cy="83026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b="1">
                <a:solidFill>
                  <a:srgbClr val="760016"/>
                </a:solidFill>
                <a:latin typeface="Calibri" pitchFamily="34" charset="0"/>
              </a:rPr>
              <a:t>Κατά την  μεταβατική κατάσταση ΗΑΑ στη θέση 2 απαιτείται άρση της αρωματικότητας και του βενζολικού και του πυρρολικού δακτυλίου</a:t>
            </a:r>
          </a:p>
          <a:p>
            <a:pPr algn="ctr" eaLnBrk="0" hangingPunct="0"/>
            <a:r>
              <a:rPr lang="el-GR" b="1">
                <a:solidFill>
                  <a:srgbClr val="760016"/>
                </a:solidFill>
                <a:latin typeface="Calibri" pitchFamily="34" charset="0"/>
              </a:rPr>
              <a:t>- υψηλότερο ενεργειακό κόστος</a:t>
            </a:r>
            <a:endParaRPr lang="en-GB" b="1">
              <a:solidFill>
                <a:srgbClr val="7600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 l="7723" t="29547" r="7788" b="53888"/>
          <a:stretch>
            <a:fillRect/>
          </a:stretch>
        </p:blipFill>
        <p:spPr bwMode="auto">
          <a:xfrm>
            <a:off x="326564" y="1335314"/>
            <a:ext cx="9187543" cy="1335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 Αντιδράσεις ΗΑΑ </a:t>
            </a:r>
            <a:r>
              <a:rPr lang="el-GR" dirty="0" err="1" smtClean="0">
                <a:solidFill>
                  <a:srgbClr val="760016"/>
                </a:solidFill>
              </a:rPr>
              <a:t>ινδολίου</a:t>
            </a:r>
            <a:r>
              <a:rPr lang="el-GR" dirty="0" smtClean="0">
                <a:solidFill>
                  <a:srgbClr val="760016"/>
                </a:solidFill>
              </a:rPr>
              <a:t> </a:t>
            </a:r>
            <a:endParaRPr lang="en-GB" dirty="0" smtClean="0">
              <a:solidFill>
                <a:srgbClr val="760016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 bwMode="auto">
          <a:xfrm>
            <a:off x="2510971" y="4949373"/>
            <a:ext cx="1306286" cy="217714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5 - Ορθογώνιο"/>
          <p:cNvSpPr/>
          <p:nvPr/>
        </p:nvSpPr>
        <p:spPr bwMode="auto">
          <a:xfrm>
            <a:off x="6183087" y="3933371"/>
            <a:ext cx="769257" cy="33382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61256" y="3222168"/>
            <a:ext cx="3381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rgbClr val="39076F"/>
                </a:solidFill>
              </a:rPr>
              <a:t>Φορμυλίωση</a:t>
            </a:r>
            <a:r>
              <a:rPr lang="el-GR" b="1" dirty="0" smtClean="0">
                <a:solidFill>
                  <a:srgbClr val="39076F"/>
                </a:solidFill>
              </a:rPr>
              <a:t> </a:t>
            </a:r>
            <a:r>
              <a:rPr lang="en-US" b="1" dirty="0" err="1" smtClean="0">
                <a:solidFill>
                  <a:srgbClr val="39076F"/>
                </a:solidFill>
              </a:rPr>
              <a:t>Vilsmaeier</a:t>
            </a:r>
            <a:r>
              <a:rPr lang="en-US" b="1" dirty="0" smtClean="0">
                <a:solidFill>
                  <a:srgbClr val="39076F"/>
                </a:solidFill>
              </a:rPr>
              <a:t> - </a:t>
            </a:r>
            <a:r>
              <a:rPr lang="en-US" b="1" dirty="0" err="1" smtClean="0">
                <a:solidFill>
                  <a:srgbClr val="39076F"/>
                </a:solidFill>
              </a:rPr>
              <a:t>Haack</a:t>
            </a:r>
            <a:endParaRPr lang="en-US" b="1" dirty="0">
              <a:solidFill>
                <a:srgbClr val="39076F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770912" y="1095826"/>
            <a:ext cx="140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rgbClr val="005000"/>
                </a:solidFill>
              </a:rPr>
              <a:t>Βρωμίωση</a:t>
            </a:r>
            <a:endParaRPr lang="en-US" b="1" dirty="0">
              <a:solidFill>
                <a:srgbClr val="00500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261255" y="1103083"/>
            <a:ext cx="140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C3300"/>
                </a:solidFill>
              </a:rPr>
              <a:t>Νίτρωση</a:t>
            </a:r>
            <a:endParaRPr lang="en-US" b="1" dirty="0">
              <a:solidFill>
                <a:srgbClr val="CC3300"/>
              </a:solidFill>
            </a:endParaRPr>
          </a:p>
        </p:txBody>
      </p:sp>
      <p:sp useBgFill="1">
        <p:nvSpPr>
          <p:cNvPr id="12" name="11 - Ορθογώνιο"/>
          <p:cNvSpPr/>
          <p:nvPr/>
        </p:nvSpPr>
        <p:spPr bwMode="auto">
          <a:xfrm>
            <a:off x="1944914" y="1306286"/>
            <a:ext cx="1349829" cy="667657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42401" name="Object 1"/>
          <p:cNvGraphicFramePr>
            <a:graphicFrameLocks noChangeAspect="1"/>
          </p:cNvGraphicFramePr>
          <p:nvPr/>
        </p:nvGraphicFramePr>
        <p:xfrm>
          <a:off x="2020887" y="1430789"/>
          <a:ext cx="1246187" cy="588962"/>
        </p:xfrm>
        <a:graphic>
          <a:graphicData uri="http://schemas.openxmlformats.org/presentationml/2006/ole">
            <p:oleObj spid="_x0000_s657410" name="CS ChemDraw Drawing" r:id="rId4" imgW="900353" imgH="423090" progId="ChemDraw.Document.6.0">
              <p:embed/>
            </p:oleObj>
          </a:graphicData>
        </a:graphic>
      </p:graphicFrame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 l="7723" t="57365" r="7788" b="2663"/>
          <a:stretch>
            <a:fillRect/>
          </a:stretch>
        </p:blipFill>
        <p:spPr bwMode="auto">
          <a:xfrm>
            <a:off x="370110" y="3577775"/>
            <a:ext cx="9187543" cy="32221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 bwMode="auto">
          <a:xfrm>
            <a:off x="2503717" y="5116287"/>
            <a:ext cx="1306286" cy="217714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14 - Ορθογώνιο"/>
          <p:cNvSpPr/>
          <p:nvPr/>
        </p:nvSpPr>
        <p:spPr bwMode="auto">
          <a:xfrm>
            <a:off x="6175833" y="3926117"/>
            <a:ext cx="769257" cy="33382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 Αντιδράσεις ΗΑΑ </a:t>
            </a:r>
            <a:r>
              <a:rPr lang="el-GR" dirty="0" err="1" smtClean="0">
                <a:solidFill>
                  <a:srgbClr val="760016"/>
                </a:solidFill>
              </a:rPr>
              <a:t>ινδολίου</a:t>
            </a:r>
            <a:r>
              <a:rPr lang="el-GR" dirty="0" smtClean="0">
                <a:solidFill>
                  <a:srgbClr val="760016"/>
                </a:solidFill>
              </a:rPr>
              <a:t> </a:t>
            </a:r>
            <a:endParaRPr lang="en-GB" dirty="0" smtClean="0">
              <a:solidFill>
                <a:schemeClr val="tx1"/>
              </a:solidFill>
            </a:endParaRPr>
          </a:p>
        </p:txBody>
      </p:sp>
      <p:graphicFrame>
        <p:nvGraphicFramePr>
          <p:cNvPr id="139275" name="Object 11"/>
          <p:cNvGraphicFramePr>
            <a:graphicFrameLocks noChangeAspect="1"/>
          </p:cNvGraphicFramePr>
          <p:nvPr>
            <p:ph sz="half" idx="2"/>
          </p:nvPr>
        </p:nvGraphicFramePr>
        <p:xfrm>
          <a:off x="293688" y="4889500"/>
          <a:ext cx="9288462" cy="1392238"/>
        </p:xfrm>
        <a:graphic>
          <a:graphicData uri="http://schemas.openxmlformats.org/presentationml/2006/ole">
            <p:oleObj spid="_x0000_s658434" name="CS ChemDraw Drawing" r:id="rId3" imgW="6354607" imgH="952020" progId="ChemDraw.Document.6.0">
              <p:embed/>
            </p:oleObj>
          </a:graphicData>
        </a:graphic>
      </p:graphicFrame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406400" y="3636283"/>
            <a:ext cx="9216571" cy="107721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Ακόμα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 και όταν η θέση 3 είναι κατειλημμένη, δε θυσιάζεται ο αρωματικός χαρακτήρας του βενζολίου προκειμένου να προσληφθεί </a:t>
            </a:r>
            <a:r>
              <a:rPr lang="el-GR" b="1" dirty="0" err="1">
                <a:solidFill>
                  <a:srgbClr val="0C0CA0"/>
                </a:solidFill>
                <a:latin typeface="Calibri" pitchFamily="34" charset="0"/>
              </a:rPr>
              <a:t>ηλεκτρόφιλο</a:t>
            </a:r>
            <a:r>
              <a:rPr lang="el-GR" b="1" dirty="0">
                <a:solidFill>
                  <a:srgbClr val="0C0CA0"/>
                </a:solidFill>
                <a:latin typeface="Calibri" pitchFamily="34" charset="0"/>
              </a:rPr>
              <a:t> στη θέση 2. </a:t>
            </a:r>
            <a:endParaRPr lang="el-GR" b="1" dirty="0" smtClean="0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endParaRPr lang="en-US" b="1" dirty="0" smtClean="0">
              <a:solidFill>
                <a:srgbClr val="39076F"/>
              </a:solidFill>
              <a:latin typeface="Calibri" pitchFamily="34" charset="0"/>
            </a:endParaRPr>
          </a:p>
          <a:p>
            <a:pPr eaLnBrk="0" hangingPunct="0"/>
            <a:r>
              <a:rPr lang="el-GR" b="1" dirty="0" smtClean="0">
                <a:solidFill>
                  <a:srgbClr val="39076F"/>
                </a:solidFill>
                <a:latin typeface="Calibri" pitchFamily="34" charset="0"/>
              </a:rPr>
              <a:t>Το </a:t>
            </a:r>
            <a:r>
              <a:rPr lang="el-GR" b="1" dirty="0" err="1" smtClean="0">
                <a:solidFill>
                  <a:srgbClr val="39076F"/>
                </a:solidFill>
                <a:latin typeface="Calibri" pitchFamily="34" charset="0"/>
              </a:rPr>
              <a:t>ινδόλιο</a:t>
            </a:r>
            <a:r>
              <a:rPr lang="el-GR" b="1" dirty="0" smtClean="0">
                <a:solidFill>
                  <a:srgbClr val="39076F"/>
                </a:solidFill>
                <a:latin typeface="Calibri" pitchFamily="34" charset="0"/>
              </a:rPr>
              <a:t> εξακολουθεί να </a:t>
            </a:r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αντιδρά στη θέση 3, ακόμα και η </a:t>
            </a:r>
            <a:r>
              <a:rPr lang="el-GR" b="1" dirty="0" err="1" smtClean="0">
                <a:solidFill>
                  <a:srgbClr val="39076F"/>
                </a:solidFill>
                <a:latin typeface="Calibri" pitchFamily="34" charset="0"/>
              </a:rPr>
              <a:t>προτονίωση</a:t>
            </a:r>
            <a:r>
              <a:rPr lang="el-GR" b="1" dirty="0" smtClean="0">
                <a:solidFill>
                  <a:srgbClr val="39076F"/>
                </a:solidFill>
                <a:latin typeface="Calibri" pitchFamily="34" charset="0"/>
              </a:rPr>
              <a:t> </a:t>
            </a:r>
            <a:r>
              <a:rPr lang="el-GR" b="1" dirty="0">
                <a:solidFill>
                  <a:srgbClr val="39076F"/>
                </a:solidFill>
                <a:latin typeface="Calibri" pitchFamily="34" charset="0"/>
              </a:rPr>
              <a:t>συμβαίνει στη θέση </a:t>
            </a:r>
            <a:r>
              <a:rPr lang="el-GR" b="1" dirty="0" smtClean="0">
                <a:solidFill>
                  <a:srgbClr val="39076F"/>
                </a:solidFill>
                <a:latin typeface="Calibri" pitchFamily="34" charset="0"/>
              </a:rPr>
              <a:t>αυτή.</a:t>
            </a:r>
            <a:endParaRPr lang="en-GB" b="1" dirty="0">
              <a:solidFill>
                <a:srgbClr val="39076F"/>
              </a:solidFill>
              <a:latin typeface="Calibri" pitchFamily="34" charset="0"/>
            </a:endParaRP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4" cstate="print"/>
          <a:srcRect l="9682" t="40583" r="8479" b="36715"/>
          <a:stretch>
            <a:fillRect/>
          </a:stretch>
        </p:blipFill>
        <p:spPr bwMode="auto">
          <a:xfrm>
            <a:off x="420917" y="1296966"/>
            <a:ext cx="8868226" cy="182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Αντιδράσεις ΗΑΑ </a:t>
            </a:r>
            <a:r>
              <a:rPr lang="el-GR" dirty="0" err="1" smtClean="0">
                <a:solidFill>
                  <a:srgbClr val="760016"/>
                </a:solidFill>
              </a:rPr>
              <a:t>ινδολίου</a:t>
            </a:r>
            <a:r>
              <a:rPr lang="el-GR" dirty="0" smtClean="0">
                <a:solidFill>
                  <a:srgbClr val="760016"/>
                </a:solidFill>
              </a:rPr>
              <a:t> με μετάθεση</a:t>
            </a:r>
            <a:endParaRPr lang="en-GB" dirty="0" smtClean="0">
              <a:solidFill>
                <a:srgbClr val="760016"/>
              </a:solidFill>
            </a:endParaRPr>
          </a:p>
        </p:txBody>
      </p:sp>
      <p:graphicFrame>
        <p:nvGraphicFramePr>
          <p:cNvPr id="139268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412750" y="1119188"/>
          <a:ext cx="6254750" cy="3038475"/>
        </p:xfrm>
        <a:graphic>
          <a:graphicData uri="http://schemas.openxmlformats.org/presentationml/2006/ole">
            <p:oleObj spid="_x0000_s659458" name="CS ChemDraw Drawing" r:id="rId3" imgW="6287742" imgH="3053674" progId="ChemDraw.Document.6.0">
              <p:embed/>
            </p:oleObj>
          </a:graphicData>
        </a:graphic>
      </p:graphicFrame>
      <p:graphicFrame>
        <p:nvGraphicFramePr>
          <p:cNvPr id="139278" name="Object 14"/>
          <p:cNvGraphicFramePr>
            <a:graphicFrameLocks noChangeAspect="1"/>
          </p:cNvGraphicFramePr>
          <p:nvPr/>
        </p:nvGraphicFramePr>
        <p:xfrm>
          <a:off x="61462" y="5186479"/>
          <a:ext cx="9728426" cy="1168058"/>
        </p:xfrm>
        <a:graphic>
          <a:graphicData uri="http://schemas.openxmlformats.org/presentationml/2006/ole">
            <p:oleObj spid="_x0000_s659459" name="CS ChemDraw Drawing" r:id="rId4" imgW="6676336" imgH="80136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Κινολίνη και Ισοκινολίνη</a:t>
            </a:r>
            <a:endParaRPr lang="en-GB" smtClean="0"/>
          </a:p>
        </p:txBody>
      </p:sp>
      <p:pic>
        <p:nvPicPr>
          <p:cNvPr id="10178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38000" contrast="54000"/>
          </a:blip>
          <a:srcRect l="909" t="4776" r="74094" b="37971"/>
          <a:stretch>
            <a:fillRect/>
          </a:stretch>
        </p:blipFill>
        <p:spPr>
          <a:xfrm>
            <a:off x="754063" y="1552575"/>
            <a:ext cx="1546225" cy="1204913"/>
          </a:xfrm>
        </p:spPr>
      </p:pic>
      <p:sp>
        <p:nvSpPr>
          <p:cNvPr id="453635" name="Text Box 6"/>
          <p:cNvSpPr txBox="1">
            <a:spLocks noChangeArrowheads="1"/>
          </p:cNvSpPr>
          <p:nvPr/>
        </p:nvSpPr>
        <p:spPr bwMode="auto">
          <a:xfrm>
            <a:off x="1481138" y="1068388"/>
            <a:ext cx="120015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Πυριδινικός</a:t>
            </a:r>
          </a:p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Δακτύλιος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453636" name="Text Box 8"/>
          <p:cNvSpPr txBox="1">
            <a:spLocks noChangeArrowheads="1"/>
          </p:cNvSpPr>
          <p:nvPr/>
        </p:nvSpPr>
        <p:spPr bwMode="auto">
          <a:xfrm>
            <a:off x="490538" y="1066800"/>
            <a:ext cx="11176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latin typeface="Calibri" pitchFamily="34" charset="0"/>
              </a:rPr>
              <a:t>Βενζολικός</a:t>
            </a:r>
          </a:p>
          <a:p>
            <a:pPr eaLnBrk="0" hangingPunct="0"/>
            <a:r>
              <a:rPr lang="el-GR" b="1">
                <a:latin typeface="Calibri" pitchFamily="34" charset="0"/>
              </a:rPr>
              <a:t>Δακτύλιος</a:t>
            </a:r>
            <a:endParaRPr lang="en-GB" b="1">
              <a:latin typeface="Calibri" pitchFamily="34" charset="0"/>
            </a:endParaRPr>
          </a:p>
        </p:txBody>
      </p:sp>
      <p:sp>
        <p:nvSpPr>
          <p:cNvPr id="453637" name="Text Box 10"/>
          <p:cNvSpPr txBox="1">
            <a:spLocks noChangeArrowheads="1"/>
          </p:cNvSpPr>
          <p:nvPr/>
        </p:nvSpPr>
        <p:spPr bwMode="auto">
          <a:xfrm>
            <a:off x="8591550" y="1038225"/>
            <a:ext cx="120015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Πυριδινικός</a:t>
            </a:r>
          </a:p>
          <a:p>
            <a:pPr eaLnBrk="0" hangingPunct="0"/>
            <a:r>
              <a:rPr lang="el-GR" b="1">
                <a:solidFill>
                  <a:srgbClr val="0C0CA0"/>
                </a:solidFill>
                <a:latin typeface="Calibri" pitchFamily="34" charset="0"/>
              </a:rPr>
              <a:t>Δακτύλιος</a:t>
            </a:r>
            <a:endParaRPr lang="en-GB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453638" name="Text Box 12"/>
          <p:cNvSpPr txBox="1">
            <a:spLocks noChangeArrowheads="1"/>
          </p:cNvSpPr>
          <p:nvPr/>
        </p:nvSpPr>
        <p:spPr bwMode="auto">
          <a:xfrm>
            <a:off x="7600950" y="1036638"/>
            <a:ext cx="11176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latin typeface="Calibri" pitchFamily="34" charset="0"/>
              </a:rPr>
              <a:t>Βενζολικός</a:t>
            </a:r>
          </a:p>
          <a:p>
            <a:pPr eaLnBrk="0" hangingPunct="0"/>
            <a:r>
              <a:rPr lang="el-GR" b="1">
                <a:latin typeface="Calibri" pitchFamily="34" charset="0"/>
              </a:rPr>
              <a:t>Δακτύλιος</a:t>
            </a:r>
            <a:endParaRPr lang="en-GB" b="1">
              <a:latin typeface="Calibri" pitchFamily="34" charset="0"/>
            </a:endParaRPr>
          </a:p>
        </p:txBody>
      </p:sp>
      <p:sp>
        <p:nvSpPr>
          <p:cNvPr id="453639" name="Text Box 13"/>
          <p:cNvSpPr txBox="1">
            <a:spLocks noChangeArrowheads="1"/>
          </p:cNvSpPr>
          <p:nvPr/>
        </p:nvSpPr>
        <p:spPr bwMode="auto">
          <a:xfrm>
            <a:off x="3508375" y="1187450"/>
            <a:ext cx="3122613" cy="10699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Ο </a:t>
            </a:r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βενζολικός</a:t>
            </a:r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 δακτύλιος είναι πλουσιότερος σε ηλεκτρόνια από τον </a:t>
            </a:r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πυριδινικό</a:t>
            </a:r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 και αντιδρά ταχύτερα με </a:t>
            </a:r>
            <a:r>
              <a:rPr lang="el-GR" b="1" dirty="0" err="1">
                <a:solidFill>
                  <a:srgbClr val="006C00"/>
                </a:solidFill>
                <a:latin typeface="Calibri" pitchFamily="34" charset="0"/>
              </a:rPr>
              <a:t>ηλεκτρόφιλα</a:t>
            </a:r>
            <a:r>
              <a:rPr lang="el-GR" b="1" dirty="0">
                <a:solidFill>
                  <a:srgbClr val="006C00"/>
                </a:solidFill>
                <a:latin typeface="Calibri" pitchFamily="34" charset="0"/>
              </a:rPr>
              <a:t> (ΗΑΑ)</a:t>
            </a:r>
            <a:endParaRPr lang="en-GB" b="1" dirty="0">
              <a:solidFill>
                <a:srgbClr val="006C00"/>
              </a:solidFill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36000" contrast="56000"/>
          </a:blip>
          <a:srcRect l="36914" t="5388" r="35675" b="39429"/>
          <a:stretch>
            <a:fillRect/>
          </a:stretch>
        </p:blipFill>
        <p:spPr bwMode="auto">
          <a:xfrm>
            <a:off x="7775575" y="1552575"/>
            <a:ext cx="16954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8882" name="Picture 2"/>
          <p:cNvPicPr>
            <a:picLocks noChangeAspect="1" noChangeArrowheads="1"/>
          </p:cNvPicPr>
          <p:nvPr/>
        </p:nvPicPr>
        <p:blipFill>
          <a:blip r:embed="rId3" cstate="print">
            <a:lum bright="-52000" contrast="70000"/>
          </a:blip>
          <a:srcRect l="1297" t="864" r="1305"/>
          <a:stretch>
            <a:fillRect/>
          </a:stretch>
        </p:blipFill>
        <p:spPr bwMode="auto">
          <a:xfrm>
            <a:off x="1465263" y="2582863"/>
            <a:ext cx="6488112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Πυρηνόφιλη</a:t>
            </a:r>
            <a:r>
              <a:rPr lang="el-GR" dirty="0" smtClean="0">
                <a:solidFill>
                  <a:srgbClr val="760016"/>
                </a:solidFill>
              </a:rPr>
              <a:t> αρωματική αντικατάσταση</a:t>
            </a:r>
            <a:endParaRPr lang="en-GB" dirty="0"/>
          </a:p>
        </p:txBody>
      </p:sp>
      <p:pic>
        <p:nvPicPr>
          <p:cNvPr id="717826" name="Picture 2"/>
          <p:cNvPicPr>
            <a:picLocks noChangeAspect="1" noChangeArrowheads="1"/>
          </p:cNvPicPr>
          <p:nvPr/>
        </p:nvPicPr>
        <p:blipFill>
          <a:blip r:embed="rId2" cstate="print"/>
          <a:srcRect l="21769" t="28792" r="21088" b="19111"/>
          <a:stretch>
            <a:fillRect/>
          </a:stretch>
        </p:blipFill>
        <p:spPr bwMode="auto">
          <a:xfrm>
            <a:off x="580572" y="1260225"/>
            <a:ext cx="8635999" cy="489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Πυρηνόφιλη</a:t>
            </a:r>
            <a:r>
              <a:rPr lang="el-GR" dirty="0" smtClean="0">
                <a:solidFill>
                  <a:srgbClr val="760016"/>
                </a:solidFill>
              </a:rPr>
              <a:t> αρωματική αντικατάσταση - προσθήκη</a:t>
            </a:r>
            <a:endParaRPr lang="en-US" dirty="0" smtClean="0">
              <a:solidFill>
                <a:srgbClr val="760016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792112" y="3236233"/>
            <a:ext cx="2822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l-GR" sz="1800" b="1" dirty="0" smtClean="0">
                <a:solidFill>
                  <a:srgbClr val="39076F"/>
                </a:solidFill>
                <a:latin typeface="Calibri" pitchFamily="34" charset="0"/>
              </a:rPr>
              <a:t>Αντίστοιχες της </a:t>
            </a:r>
            <a:r>
              <a:rPr lang="en-US" sz="1800" b="1" dirty="0" err="1" smtClean="0">
                <a:solidFill>
                  <a:srgbClr val="39076F"/>
                </a:solidFill>
                <a:latin typeface="Calibri" pitchFamily="34" charset="0"/>
              </a:rPr>
              <a:t>Chichibabin</a:t>
            </a:r>
            <a:endParaRPr lang="el-GR" sz="1800" b="1" dirty="0">
              <a:solidFill>
                <a:srgbClr val="39076F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6825" t="45568" r="35635" b="45641"/>
          <a:stretch>
            <a:fillRect/>
          </a:stretch>
        </p:blipFill>
        <p:spPr bwMode="auto">
          <a:xfrm>
            <a:off x="341091" y="1219197"/>
            <a:ext cx="6043740" cy="1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3730" t="71136" r="28333" b="18168"/>
          <a:stretch>
            <a:fillRect/>
          </a:stretch>
        </p:blipFill>
        <p:spPr bwMode="auto">
          <a:xfrm>
            <a:off x="224976" y="4688116"/>
            <a:ext cx="8410960" cy="128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130632" y="6119336"/>
            <a:ext cx="961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l-GR" sz="1800" b="1" dirty="0">
                <a:solidFill>
                  <a:srgbClr val="003A00"/>
                </a:solidFill>
                <a:latin typeface="Calibri" pitchFamily="34" charset="0"/>
              </a:rPr>
              <a:t>Δεν γίνεται αποβολή υδριδίου όπως στις </a:t>
            </a:r>
            <a:r>
              <a:rPr lang="el-GR" sz="1800" b="1" dirty="0" err="1">
                <a:solidFill>
                  <a:srgbClr val="003A00"/>
                </a:solidFill>
                <a:latin typeface="Calibri" pitchFamily="34" charset="0"/>
              </a:rPr>
              <a:t>πυριδίνες</a:t>
            </a:r>
            <a:r>
              <a:rPr lang="el-GR" sz="1800" b="1" dirty="0">
                <a:solidFill>
                  <a:srgbClr val="003A00"/>
                </a:solidFill>
                <a:latin typeface="Calibri" pitchFamily="34" charset="0"/>
              </a:rPr>
              <a:t> διότι το Ν</a:t>
            </a:r>
            <a:r>
              <a:rPr lang="el-GR" sz="1800" b="1" baseline="30000" dirty="0">
                <a:solidFill>
                  <a:srgbClr val="003A00"/>
                </a:solidFill>
                <a:latin typeface="Calibri" pitchFamily="34" charset="0"/>
              </a:rPr>
              <a:t>- </a:t>
            </a:r>
            <a:r>
              <a:rPr lang="en-US" sz="1800" b="1" dirty="0" smtClean="0">
                <a:solidFill>
                  <a:srgbClr val="003A00"/>
                </a:solidFill>
                <a:latin typeface="Calibri" pitchFamily="34" charset="0"/>
              </a:rPr>
              <a:t>(16)</a:t>
            </a:r>
            <a:r>
              <a:rPr lang="el-GR" sz="1800" b="1" dirty="0" smtClean="0">
                <a:solidFill>
                  <a:srgbClr val="003A00"/>
                </a:solidFill>
                <a:latin typeface="Calibri" pitchFamily="34" charset="0"/>
              </a:rPr>
              <a:t> σταθεροποιείται περισσότερο</a:t>
            </a:r>
            <a:endParaRPr lang="el-GR" sz="1800" b="1" dirty="0">
              <a:solidFill>
                <a:srgbClr val="003A00"/>
              </a:solidFill>
              <a:latin typeface="Calibri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39048" t="62857" r="39444" b="27912"/>
          <a:stretch>
            <a:fillRect/>
          </a:stretch>
        </p:blipFill>
        <p:spPr bwMode="auto">
          <a:xfrm>
            <a:off x="181431" y="2917372"/>
            <a:ext cx="480745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Ενεργοποίηση </a:t>
            </a:r>
            <a:r>
              <a:rPr lang="en-US" dirty="0" smtClean="0">
                <a:solidFill>
                  <a:srgbClr val="760016"/>
                </a:solidFill>
              </a:rPr>
              <a:t>- </a:t>
            </a:r>
            <a:r>
              <a:rPr lang="el-GR" dirty="0" smtClean="0">
                <a:solidFill>
                  <a:srgbClr val="760016"/>
                </a:solidFill>
              </a:rPr>
              <a:t>Προσβολή </a:t>
            </a:r>
            <a:r>
              <a:rPr lang="en-US" dirty="0" smtClean="0">
                <a:solidFill>
                  <a:srgbClr val="760016"/>
                </a:solidFill>
              </a:rPr>
              <a:t>-</a:t>
            </a:r>
            <a:r>
              <a:rPr lang="el-GR" dirty="0" smtClean="0">
                <a:solidFill>
                  <a:srgbClr val="760016"/>
                </a:solidFill>
              </a:rPr>
              <a:t>  Απόσπαση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37000"/>
          </a:blip>
          <a:srcRect l="34286" t="41171" r="29205" b="50769"/>
          <a:stretch>
            <a:fillRect/>
          </a:stretch>
        </p:blipFill>
        <p:spPr bwMode="auto">
          <a:xfrm>
            <a:off x="188461" y="3033480"/>
            <a:ext cx="5522912" cy="1320800"/>
          </a:xfrm>
          <a:prstGeom prst="rect">
            <a:avLst/>
          </a:prstGeom>
          <a:noFill/>
          <a:ln w="22225">
            <a:solidFill>
              <a:srgbClr val="006C00"/>
            </a:solidFill>
            <a:miter lim="800000"/>
            <a:headEnd/>
            <a:tailEnd type="none" w="sm" len="lg"/>
          </a:ln>
        </p:spPr>
      </p:pic>
      <p:grpSp>
        <p:nvGrpSpPr>
          <p:cNvPr id="2" name="Group 29"/>
          <p:cNvGrpSpPr/>
          <p:nvPr/>
        </p:nvGrpSpPr>
        <p:grpSpPr>
          <a:xfrm>
            <a:off x="43542" y="1270225"/>
            <a:ext cx="9625033" cy="1385885"/>
            <a:chOff x="0" y="1139599"/>
            <a:chExt cx="9625033" cy="1385885"/>
          </a:xfrm>
        </p:grpSpPr>
        <p:pic>
          <p:nvPicPr>
            <p:cNvPr id="455683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8000" contrast="47000"/>
            </a:blip>
            <a:srcRect l="39206" t="24353" r="34286" b="69231"/>
            <a:stretch>
              <a:fillRect/>
            </a:stretch>
          </p:blipFill>
          <p:spPr bwMode="auto">
            <a:xfrm>
              <a:off x="5471661" y="1436912"/>
              <a:ext cx="4153372" cy="1088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8000" contrast="47000"/>
            </a:blip>
            <a:srcRect l="39206" t="14944" r="34286" b="78427"/>
            <a:stretch>
              <a:fillRect/>
            </a:stretch>
          </p:blipFill>
          <p:spPr bwMode="auto">
            <a:xfrm>
              <a:off x="0" y="1139599"/>
              <a:ext cx="4153372" cy="11246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8000" contrast="47000"/>
            </a:blip>
            <a:srcRect l="52408" t="21487" r="40830" b="75861"/>
            <a:stretch>
              <a:fillRect/>
            </a:stretch>
          </p:blipFill>
          <p:spPr bwMode="auto">
            <a:xfrm>
              <a:off x="4267204" y="1320801"/>
              <a:ext cx="1059543" cy="4499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4064005" y="1712688"/>
              <a:ext cx="1407885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8"/>
          <p:cNvGrpSpPr/>
          <p:nvPr/>
        </p:nvGrpSpPr>
        <p:grpSpPr>
          <a:xfrm>
            <a:off x="268513" y="4862283"/>
            <a:ext cx="8323951" cy="1378858"/>
            <a:chOff x="239485" y="4862283"/>
            <a:chExt cx="8323951" cy="1378858"/>
          </a:xfrm>
        </p:grpSpPr>
        <p:pic>
          <p:nvPicPr>
            <p:cNvPr id="455682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16000" contrast="47000"/>
            </a:blip>
            <a:srcRect l="59965" t="74843" r="28146" b="17314"/>
            <a:stretch>
              <a:fillRect/>
            </a:stretch>
          </p:blipFill>
          <p:spPr bwMode="auto">
            <a:xfrm>
              <a:off x="2307774" y="4869540"/>
              <a:ext cx="1756229" cy="12554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16000" contrast="47000"/>
            </a:blip>
            <a:srcRect l="59769" t="83502" r="28735" b="10196"/>
            <a:stretch>
              <a:fillRect/>
            </a:stretch>
          </p:blipFill>
          <p:spPr bwMode="auto">
            <a:xfrm>
              <a:off x="4557494" y="5094513"/>
              <a:ext cx="1698172" cy="10087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16000" contrast="47000"/>
            </a:blip>
            <a:srcRect l="44932" t="83502" r="47551" b="10196"/>
            <a:stretch>
              <a:fillRect/>
            </a:stretch>
          </p:blipFill>
          <p:spPr bwMode="auto">
            <a:xfrm>
              <a:off x="7453094" y="5101769"/>
              <a:ext cx="1110342" cy="10087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-16000" contrast="47000"/>
            </a:blip>
            <a:srcRect l="45423" t="74843" r="41165" b="17314"/>
            <a:stretch>
              <a:fillRect/>
            </a:stretch>
          </p:blipFill>
          <p:spPr bwMode="auto">
            <a:xfrm>
              <a:off x="239485" y="4862283"/>
              <a:ext cx="1981200" cy="12554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2452914" y="5849256"/>
              <a:ext cx="377372" cy="39188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780971" y="4884056"/>
              <a:ext cx="377372" cy="39188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376064" y="5725885"/>
              <a:ext cx="377372" cy="39188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6458852" y="5457369"/>
              <a:ext cx="885371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3519714" y="5450113"/>
              <a:ext cx="885371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Double Bracket 27"/>
            <p:cNvSpPr/>
            <p:nvPr/>
          </p:nvSpPr>
          <p:spPr bwMode="auto">
            <a:xfrm>
              <a:off x="2249714" y="4920341"/>
              <a:ext cx="4049486" cy="1277257"/>
            </a:xfrm>
            <a:prstGeom prst="bracketPai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619999" y="5776684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/>
              <a:t>85%</a:t>
            </a:r>
            <a:endParaRPr lang="en-GB" sz="1100" b="1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203199" y="1175654"/>
            <a:ext cx="9100458" cy="1465944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66918" y="4767945"/>
            <a:ext cx="8577943" cy="1596572"/>
          </a:xfrm>
          <a:prstGeom prst="rect">
            <a:avLst/>
          </a:prstGeom>
          <a:noFill/>
          <a:ln w="22225" cap="flat" cmpd="sng" algn="ctr">
            <a:solidFill>
              <a:srgbClr val="0C0CA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Ενολικός</a:t>
            </a:r>
            <a:r>
              <a:rPr lang="el-GR" dirty="0" smtClean="0">
                <a:solidFill>
                  <a:srgbClr val="760016"/>
                </a:solidFill>
              </a:rPr>
              <a:t> χαρακτήρας πλευρικής αλυσίδας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78914" name="Picture 2"/>
          <p:cNvPicPr>
            <a:picLocks noChangeAspect="1" noChangeArrowheads="1"/>
          </p:cNvPicPr>
          <p:nvPr/>
        </p:nvPicPr>
        <p:blipFill>
          <a:blip r:embed="rId2" cstate="print"/>
          <a:srcRect l="32302" t="34725" r="34047" b="56777"/>
          <a:stretch>
            <a:fillRect/>
          </a:stretch>
        </p:blipFill>
        <p:spPr bwMode="auto">
          <a:xfrm>
            <a:off x="319314" y="1248229"/>
            <a:ext cx="6154057" cy="8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7 - Ομάδα"/>
          <p:cNvGrpSpPr/>
          <p:nvPr/>
        </p:nvGrpSpPr>
        <p:grpSpPr>
          <a:xfrm>
            <a:off x="449942" y="2336799"/>
            <a:ext cx="7336972" cy="957943"/>
            <a:chOff x="667657" y="2902857"/>
            <a:chExt cx="7336972" cy="957943"/>
          </a:xfrm>
        </p:grpSpPr>
        <p:pic>
          <p:nvPicPr>
            <p:cNvPr id="6789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6171" t="45714" r="31051" b="44616"/>
            <a:stretch>
              <a:fillRect/>
            </a:stretch>
          </p:blipFill>
          <p:spPr bwMode="auto">
            <a:xfrm>
              <a:off x="667657" y="2902857"/>
              <a:ext cx="5994400" cy="957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2719" t="60000" r="46567" b="33114"/>
            <a:stretch>
              <a:fillRect/>
            </a:stretch>
          </p:blipFill>
          <p:spPr bwMode="auto">
            <a:xfrm>
              <a:off x="6045200" y="3106058"/>
              <a:ext cx="1959429" cy="68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4" cstate="print"/>
          <a:srcRect l="37460" t="47912" r="41785" b="38462"/>
          <a:stretch>
            <a:fillRect/>
          </a:stretch>
        </p:blipFill>
        <p:spPr bwMode="auto">
          <a:xfrm>
            <a:off x="362857" y="5304976"/>
            <a:ext cx="3795488" cy="134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37381" t="63077" r="38333" b="28718"/>
          <a:stretch>
            <a:fillRect/>
          </a:stretch>
        </p:blipFill>
        <p:spPr bwMode="auto">
          <a:xfrm>
            <a:off x="4775201" y="5471891"/>
            <a:ext cx="444137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17 - Ομάδα"/>
          <p:cNvGrpSpPr/>
          <p:nvPr/>
        </p:nvGrpSpPr>
        <p:grpSpPr>
          <a:xfrm>
            <a:off x="297542" y="3802744"/>
            <a:ext cx="8817429" cy="1132115"/>
            <a:chOff x="297542" y="3889828"/>
            <a:chExt cx="8817429" cy="1132115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46707" t="66666" r="46627" b="27326"/>
            <a:stretch>
              <a:fillRect/>
            </a:stretch>
          </p:blipFill>
          <p:spPr bwMode="auto">
            <a:xfrm>
              <a:off x="4267199" y="4209141"/>
              <a:ext cx="1219200" cy="595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2778" t="54212" r="56706" b="36850"/>
            <a:stretch>
              <a:fillRect/>
            </a:stretch>
          </p:blipFill>
          <p:spPr bwMode="auto">
            <a:xfrm>
              <a:off x="7191825" y="4136571"/>
              <a:ext cx="1923146" cy="885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2778" t="77069" r="56627" b="13993"/>
            <a:stretch>
              <a:fillRect/>
            </a:stretch>
          </p:blipFill>
          <p:spPr bwMode="auto">
            <a:xfrm>
              <a:off x="297542" y="4107543"/>
              <a:ext cx="1937659" cy="885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44723" t="57289" r="51071" b="35971"/>
            <a:stretch>
              <a:fillRect/>
            </a:stretch>
          </p:blipFill>
          <p:spPr bwMode="auto">
            <a:xfrm>
              <a:off x="5965373" y="3889828"/>
              <a:ext cx="769257" cy="66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39405" t="69743" r="55119" b="23517"/>
            <a:stretch>
              <a:fillRect/>
            </a:stretch>
          </p:blipFill>
          <p:spPr bwMode="auto">
            <a:xfrm>
              <a:off x="2728686" y="3918856"/>
              <a:ext cx="1001486" cy="66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15 - Ευθύγραμμο βέλος σύνδεσης"/>
            <p:cNvCxnSpPr/>
            <p:nvPr/>
          </p:nvCxnSpPr>
          <p:spPr bwMode="auto">
            <a:xfrm>
              <a:off x="5805715" y="4571998"/>
              <a:ext cx="1117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16 - Ευθύγραμμο βέλος σύνδεσης"/>
            <p:cNvCxnSpPr/>
            <p:nvPr/>
          </p:nvCxnSpPr>
          <p:spPr bwMode="auto">
            <a:xfrm>
              <a:off x="2634344" y="4593770"/>
              <a:ext cx="1117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</p:cxnSp>
      </p:grpSp>
      <p:sp>
        <p:nvSpPr>
          <p:cNvPr id="19" name="18 - Ορθογώνιο"/>
          <p:cNvSpPr/>
          <p:nvPr/>
        </p:nvSpPr>
        <p:spPr bwMode="auto">
          <a:xfrm>
            <a:off x="377372" y="1190171"/>
            <a:ext cx="7387771" cy="2235200"/>
          </a:xfrm>
          <a:prstGeom prst="rect">
            <a:avLst/>
          </a:prstGeom>
          <a:noFill/>
          <a:ln w="38100" cap="flat" cmpd="sng" algn="ctr">
            <a:solidFill>
              <a:srgbClr val="631159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19 - Ορθογώνιο"/>
          <p:cNvSpPr/>
          <p:nvPr/>
        </p:nvSpPr>
        <p:spPr bwMode="auto">
          <a:xfrm>
            <a:off x="370114" y="3672116"/>
            <a:ext cx="8860972" cy="1320800"/>
          </a:xfrm>
          <a:prstGeom prst="rect">
            <a:avLst/>
          </a:prstGeom>
          <a:noFill/>
          <a:ln w="38100" cap="flat" cmpd="sng" algn="ctr">
            <a:solidFill>
              <a:srgbClr val="0C0CA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20 - Ορθογώνιο"/>
          <p:cNvSpPr/>
          <p:nvPr/>
        </p:nvSpPr>
        <p:spPr bwMode="auto">
          <a:xfrm>
            <a:off x="319313" y="5239659"/>
            <a:ext cx="8897257" cy="1473201"/>
          </a:xfrm>
          <a:prstGeom prst="rect">
            <a:avLst/>
          </a:prstGeom>
          <a:noFill/>
          <a:ln w="38100" cap="flat" cmpd="sng" algn="ctr">
            <a:solidFill>
              <a:srgbClr val="00540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Κατηγορίες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ενώσεων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647950" y="866775"/>
            <a:ext cx="502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1800" b="1" u="sng">
                <a:solidFill>
                  <a:srgbClr val="006C00"/>
                </a:solidFill>
              </a:rPr>
              <a:t>Ετεροατομικοί δακτύλιοι με βάση το μέγεθος</a:t>
            </a:r>
          </a:p>
        </p:txBody>
      </p:sp>
      <p:sp>
        <p:nvSpPr>
          <p:cNvPr id="1003526" name="Text Box 6"/>
          <p:cNvSpPr txBox="1">
            <a:spLocks noChangeArrowheads="1"/>
          </p:cNvSpPr>
          <p:nvPr/>
        </p:nvSpPr>
        <p:spPr bwMode="auto">
          <a:xfrm>
            <a:off x="1365250" y="3700463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Πλήρως ή Μερικώς </a:t>
            </a:r>
          </a:p>
          <a:p>
            <a:pPr algn="ctr">
              <a:defRPr/>
            </a:pP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Κορεσμένοι</a:t>
            </a:r>
          </a:p>
        </p:txBody>
      </p:sp>
      <p:sp>
        <p:nvSpPr>
          <p:cNvPr id="1003527" name="Text Box 7"/>
          <p:cNvSpPr txBox="1">
            <a:spLocks noChangeArrowheads="1"/>
          </p:cNvSpPr>
          <p:nvPr/>
        </p:nvSpPr>
        <p:spPr bwMode="auto">
          <a:xfrm>
            <a:off x="5583238" y="3763963"/>
            <a:ext cx="334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Αρωματικοί</a:t>
            </a:r>
          </a:p>
          <a:p>
            <a:pPr algn="ctr">
              <a:defRPr/>
            </a:pP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(4ν + 2 </a:t>
            </a:r>
            <a:r>
              <a:rPr lang="en-GB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GB" sz="18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GB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σε κυκλική διάταξη)</a:t>
            </a:r>
          </a:p>
        </p:txBody>
      </p:sp>
      <p:sp>
        <p:nvSpPr>
          <p:cNvPr id="1003529" name="Text Box 9"/>
          <p:cNvSpPr txBox="1">
            <a:spLocks noChangeArrowheads="1"/>
          </p:cNvSpPr>
          <p:nvPr/>
        </p:nvSpPr>
        <p:spPr bwMode="auto">
          <a:xfrm>
            <a:off x="341313" y="1633538"/>
            <a:ext cx="20494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l-GR" b="1"/>
              <a:t>ΜΙΚΡΟΙ</a:t>
            </a:r>
          </a:p>
          <a:p>
            <a:pPr algn="ctr">
              <a:lnSpc>
                <a:spcPct val="110000"/>
              </a:lnSpc>
              <a:defRPr/>
            </a:pPr>
            <a:r>
              <a:rPr lang="el-GR" b="1"/>
              <a:t>3-</a:t>
            </a:r>
            <a:r>
              <a:rPr lang="en-GB" b="1"/>
              <a:t>6</a:t>
            </a:r>
            <a:r>
              <a:rPr lang="el-GR" b="1"/>
              <a:t> μελής </a:t>
            </a:r>
          </a:p>
          <a:p>
            <a:pPr algn="ctr">
              <a:lnSpc>
                <a:spcPct val="110000"/>
              </a:lnSpc>
              <a:defRPr/>
            </a:pPr>
            <a:r>
              <a:rPr lang="el-GR" b="1"/>
              <a:t>με 1- 4 ετεροάτομα </a:t>
            </a:r>
            <a:endParaRPr lang="el-G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03549" name="Text Box 29"/>
          <p:cNvSpPr txBox="1">
            <a:spLocks noChangeArrowheads="1"/>
          </p:cNvSpPr>
          <p:nvPr/>
        </p:nvSpPr>
        <p:spPr bwMode="auto">
          <a:xfrm>
            <a:off x="3978275" y="1658938"/>
            <a:ext cx="2071688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l-GR" b="1"/>
              <a:t>ΜΕΣΑΙΟΙ</a:t>
            </a:r>
          </a:p>
          <a:p>
            <a:pPr algn="ctr">
              <a:lnSpc>
                <a:spcPct val="110000"/>
              </a:lnSpc>
              <a:defRPr/>
            </a:pPr>
            <a:r>
              <a:rPr lang="en-GB" b="1"/>
              <a:t>7</a:t>
            </a:r>
            <a:r>
              <a:rPr lang="el-GR" b="1"/>
              <a:t>-12 μελής </a:t>
            </a:r>
          </a:p>
          <a:p>
            <a:pPr algn="ctr">
              <a:lnSpc>
                <a:spcPct val="110000"/>
              </a:lnSpc>
              <a:defRPr/>
            </a:pPr>
            <a:r>
              <a:rPr lang="el-GR" b="1"/>
              <a:t>με 1- Χ ετεροάτομα </a:t>
            </a:r>
            <a:endParaRPr lang="el-G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03550" name="Text Box 30"/>
          <p:cNvSpPr txBox="1">
            <a:spLocks noChangeArrowheads="1"/>
          </p:cNvSpPr>
          <p:nvPr/>
        </p:nvSpPr>
        <p:spPr bwMode="auto">
          <a:xfrm>
            <a:off x="7345363" y="1700213"/>
            <a:ext cx="2071687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l-GR" b="1"/>
              <a:t>ΜΕΓΑΛΟΙ</a:t>
            </a:r>
          </a:p>
          <a:p>
            <a:pPr algn="ctr">
              <a:lnSpc>
                <a:spcPct val="110000"/>
              </a:lnSpc>
              <a:defRPr/>
            </a:pPr>
            <a:r>
              <a:rPr lang="el-GR" b="1"/>
              <a:t>&gt;12 μελής </a:t>
            </a:r>
          </a:p>
          <a:p>
            <a:pPr algn="ctr">
              <a:lnSpc>
                <a:spcPct val="110000"/>
              </a:lnSpc>
              <a:defRPr/>
            </a:pPr>
            <a:r>
              <a:rPr lang="el-GR" b="1"/>
              <a:t>με 1- Χ ετεροάτομα </a:t>
            </a:r>
            <a:endParaRPr lang="el-G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4" name="Text Box 31"/>
          <p:cNvSpPr txBox="1">
            <a:spLocks noChangeArrowheads="1"/>
          </p:cNvSpPr>
          <p:nvPr/>
        </p:nvSpPr>
        <p:spPr bwMode="auto">
          <a:xfrm>
            <a:off x="1516063" y="2925763"/>
            <a:ext cx="665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1800" b="1" u="sng">
                <a:solidFill>
                  <a:srgbClr val="006C00"/>
                </a:solidFill>
              </a:rPr>
              <a:t>Ετεροατομικοί δακτύλιοι με βάση τον κορεσμό των δεσμών</a:t>
            </a:r>
          </a:p>
        </p:txBody>
      </p:sp>
      <p:graphicFrame>
        <p:nvGraphicFramePr>
          <p:cNvPr id="6146" name="Object 35"/>
          <p:cNvGraphicFramePr>
            <a:graphicFrameLocks noChangeAspect="1"/>
          </p:cNvGraphicFramePr>
          <p:nvPr>
            <p:ph idx="1"/>
          </p:nvPr>
        </p:nvGraphicFramePr>
        <p:xfrm>
          <a:off x="257175" y="4459288"/>
          <a:ext cx="9545638" cy="1931987"/>
        </p:xfrm>
        <a:graphic>
          <a:graphicData uri="http://schemas.openxmlformats.org/presentationml/2006/ole">
            <p:oleObj spid="_x0000_s6146" name="CS ChemDraw Drawing" r:id="rId3" imgW="6868436" imgH="1390981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Εκλεκτικότητα στη αναγωγή συντηγμένων συστημάτων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80962" name="Picture 2"/>
          <p:cNvPicPr>
            <a:picLocks noChangeAspect="1" noChangeArrowheads="1"/>
          </p:cNvPicPr>
          <p:nvPr/>
        </p:nvPicPr>
        <p:blipFill>
          <a:blip r:embed="rId2" cstate="print"/>
          <a:srcRect l="37857" t="26227" r="35556" b="44762"/>
          <a:stretch>
            <a:fillRect/>
          </a:stretch>
        </p:blipFill>
        <p:spPr bwMode="auto">
          <a:xfrm>
            <a:off x="1574800" y="1683657"/>
            <a:ext cx="6409377" cy="378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ινδολίων</a:t>
            </a:r>
            <a:r>
              <a:rPr lang="el-GR" dirty="0" smtClean="0">
                <a:solidFill>
                  <a:srgbClr val="760016"/>
                </a:solidFill>
              </a:rPr>
              <a:t> με την αντίδραση </a:t>
            </a:r>
            <a:r>
              <a:rPr lang="en-US" dirty="0" smtClean="0">
                <a:solidFill>
                  <a:srgbClr val="760016"/>
                </a:solidFill>
              </a:rPr>
              <a:t>Fischer</a:t>
            </a:r>
          </a:p>
        </p:txBody>
      </p:sp>
      <p:pic>
        <p:nvPicPr>
          <p:cNvPr id="804865" name="Picture 1"/>
          <p:cNvPicPr>
            <a:picLocks noChangeAspect="1" noChangeArrowheads="1"/>
          </p:cNvPicPr>
          <p:nvPr/>
        </p:nvPicPr>
        <p:blipFill>
          <a:blip r:embed="rId2" cstate="print"/>
          <a:srcRect l="9106" t="18347" r="7211" b="10437"/>
          <a:stretch>
            <a:fillRect/>
          </a:stretch>
        </p:blipFill>
        <p:spPr bwMode="auto">
          <a:xfrm>
            <a:off x="435429" y="1233714"/>
            <a:ext cx="8621487" cy="5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κινολινών</a:t>
            </a:r>
            <a:endParaRPr lang="en-US" dirty="0" smtClean="0">
              <a:solidFill>
                <a:srgbClr val="760016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51543" y="4122059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Doebner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– von Miller variation of the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Skraup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Quinoline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Synthesis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10662" t="13994" r="15049" b="66259"/>
          <a:stretch>
            <a:fillRect/>
          </a:stretch>
        </p:blipFill>
        <p:spPr bwMode="auto">
          <a:xfrm>
            <a:off x="348343" y="1756230"/>
            <a:ext cx="9354457" cy="18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19426" t="32235" r="17754" b="48018"/>
          <a:stretch>
            <a:fillRect/>
          </a:stretch>
        </p:blipFill>
        <p:spPr bwMode="auto">
          <a:xfrm>
            <a:off x="551546" y="4586514"/>
            <a:ext cx="7910285" cy="18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566058" y="1364343"/>
            <a:ext cx="3332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5000"/>
                </a:solidFill>
              </a:rPr>
              <a:t>Friedlander </a:t>
            </a:r>
            <a:r>
              <a:rPr lang="en-US" b="1" dirty="0" err="1" smtClean="0">
                <a:solidFill>
                  <a:srgbClr val="005000"/>
                </a:solidFill>
              </a:rPr>
              <a:t>Quinoline</a:t>
            </a:r>
            <a:r>
              <a:rPr lang="en-US" b="1" dirty="0" smtClean="0">
                <a:solidFill>
                  <a:srgbClr val="005000"/>
                </a:solidFill>
              </a:rPr>
              <a:t> Synthesis</a:t>
            </a:r>
            <a:endParaRPr lang="en-US" b="1" dirty="0">
              <a:solidFill>
                <a:srgbClr val="00500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Μηχανισμός της </a:t>
            </a:r>
            <a:r>
              <a:rPr lang="en-US" dirty="0" err="1" smtClean="0">
                <a:solidFill>
                  <a:srgbClr val="760016"/>
                </a:solidFill>
              </a:rPr>
              <a:t>Skraup</a:t>
            </a:r>
            <a:r>
              <a:rPr lang="en-US" dirty="0" smtClean="0">
                <a:solidFill>
                  <a:srgbClr val="760016"/>
                </a:solidFill>
              </a:rPr>
              <a:t> / </a:t>
            </a:r>
            <a:r>
              <a:rPr lang="en-US" dirty="0" err="1" smtClean="0">
                <a:solidFill>
                  <a:srgbClr val="760016"/>
                </a:solidFill>
              </a:rPr>
              <a:t>Doebner</a:t>
            </a:r>
            <a:r>
              <a:rPr lang="en-US" dirty="0" smtClean="0">
                <a:solidFill>
                  <a:srgbClr val="760016"/>
                </a:solidFill>
              </a:rPr>
              <a:t> – von Miller </a:t>
            </a:r>
            <a:r>
              <a:rPr lang="el-GR" dirty="0" smtClean="0">
                <a:solidFill>
                  <a:srgbClr val="760016"/>
                </a:solidFill>
              </a:rPr>
              <a:t>σύνθεσης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print"/>
          <a:srcRect l="9106" t="23323" r="7788" b="2851"/>
          <a:stretch>
            <a:fillRect/>
          </a:stretch>
        </p:blipFill>
        <p:spPr bwMode="auto">
          <a:xfrm>
            <a:off x="566057" y="1190173"/>
            <a:ext cx="8606971" cy="566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Παραδείγματα σύνθεσης </a:t>
            </a:r>
            <a:r>
              <a:rPr lang="el-GR" dirty="0" err="1" smtClean="0">
                <a:solidFill>
                  <a:srgbClr val="760016"/>
                </a:solidFill>
              </a:rPr>
              <a:t>κινολινών</a:t>
            </a:r>
            <a:r>
              <a:rPr lang="el-GR" dirty="0" smtClean="0">
                <a:solidFill>
                  <a:srgbClr val="760016"/>
                </a:solidFill>
              </a:rPr>
              <a:t> με </a:t>
            </a:r>
            <a:r>
              <a:rPr lang="en-US" dirty="0" err="1" smtClean="0">
                <a:solidFill>
                  <a:srgbClr val="760016"/>
                </a:solidFill>
              </a:rPr>
              <a:t>Doebner</a:t>
            </a:r>
            <a:r>
              <a:rPr lang="en-US" dirty="0" smtClean="0">
                <a:solidFill>
                  <a:srgbClr val="760016"/>
                </a:solidFill>
              </a:rPr>
              <a:t> – von Miller</a:t>
            </a:r>
            <a:endParaRPr lang="en-US" dirty="0"/>
          </a:p>
        </p:txBody>
      </p:sp>
      <p:pic>
        <p:nvPicPr>
          <p:cNvPr id="851970" name="Picture 2"/>
          <p:cNvPicPr>
            <a:picLocks noChangeAspect="1" noChangeArrowheads="1"/>
          </p:cNvPicPr>
          <p:nvPr/>
        </p:nvPicPr>
        <p:blipFill>
          <a:blip r:embed="rId2" cstate="print"/>
          <a:srcRect l="11642" t="33431" r="11707" b="10437"/>
          <a:stretch>
            <a:fillRect/>
          </a:stretch>
        </p:blipFill>
        <p:spPr bwMode="auto">
          <a:xfrm>
            <a:off x="123374" y="1313548"/>
            <a:ext cx="9652000" cy="523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ισοκινολινών</a:t>
            </a:r>
            <a:endParaRPr lang="en-US" dirty="0" smtClean="0">
              <a:solidFill>
                <a:srgbClr val="760016"/>
              </a:solidFill>
            </a:endParaRPr>
          </a:p>
        </p:txBody>
      </p:sp>
      <p:sp>
        <p:nvSpPr>
          <p:cNvPr id="686084" name="5 - TextBox"/>
          <p:cNvSpPr txBox="1">
            <a:spLocks noChangeArrowheads="1"/>
          </p:cNvSpPr>
          <p:nvPr/>
        </p:nvSpPr>
        <p:spPr bwMode="auto">
          <a:xfrm flipH="1">
            <a:off x="430893" y="1218526"/>
            <a:ext cx="3582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 dirty="0">
                <a:solidFill>
                  <a:srgbClr val="631159"/>
                </a:solidFill>
                <a:latin typeface="Calibri" pitchFamily="34" charset="0"/>
              </a:rPr>
              <a:t>Αντίδραση    </a:t>
            </a:r>
            <a:r>
              <a:rPr lang="en-US" sz="1800" b="1" dirty="0" err="1">
                <a:solidFill>
                  <a:srgbClr val="631159"/>
                </a:solidFill>
                <a:latin typeface="Calibri" pitchFamily="34" charset="0"/>
              </a:rPr>
              <a:t>Bischler</a:t>
            </a:r>
            <a:r>
              <a:rPr lang="en-US" sz="1800" b="1" dirty="0">
                <a:solidFill>
                  <a:srgbClr val="631159"/>
                </a:solidFill>
                <a:latin typeface="Calibri" pitchFamily="34" charset="0"/>
              </a:rPr>
              <a:t> – </a:t>
            </a:r>
            <a:r>
              <a:rPr lang="en-US" sz="1800" b="1" dirty="0" err="1">
                <a:solidFill>
                  <a:srgbClr val="631159"/>
                </a:solidFill>
                <a:latin typeface="Calibri" pitchFamily="34" charset="0"/>
              </a:rPr>
              <a:t>Napieralski</a:t>
            </a:r>
            <a:endParaRPr lang="en-US" sz="1800" b="1" dirty="0">
              <a:solidFill>
                <a:srgbClr val="631159"/>
              </a:solidFill>
              <a:latin typeface="Calibri" pitchFamily="34" charset="0"/>
            </a:endParaRPr>
          </a:p>
        </p:txBody>
      </p:sp>
      <p:sp>
        <p:nvSpPr>
          <p:cNvPr id="686085" name="6 - TextBox"/>
          <p:cNvSpPr txBox="1">
            <a:spLocks noChangeArrowheads="1"/>
          </p:cNvSpPr>
          <p:nvPr/>
        </p:nvSpPr>
        <p:spPr bwMode="auto">
          <a:xfrm flipH="1">
            <a:off x="401864" y="4216638"/>
            <a:ext cx="3582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 dirty="0">
                <a:solidFill>
                  <a:srgbClr val="0C0CA0"/>
                </a:solidFill>
                <a:latin typeface="Calibri" pitchFamily="34" charset="0"/>
              </a:rPr>
              <a:t>Αντίδραση    </a:t>
            </a:r>
            <a:r>
              <a:rPr lang="en-US" sz="1800" b="1" dirty="0" err="1">
                <a:solidFill>
                  <a:srgbClr val="0C0CA0"/>
                </a:solidFill>
                <a:latin typeface="Calibri" pitchFamily="34" charset="0"/>
              </a:rPr>
              <a:t>Pictet</a:t>
            </a:r>
            <a:r>
              <a:rPr lang="en-US" sz="1800" b="1" dirty="0">
                <a:solidFill>
                  <a:srgbClr val="0C0CA0"/>
                </a:solidFill>
                <a:latin typeface="Calibri" pitchFamily="34" charset="0"/>
              </a:rPr>
              <a:t> – Spengler</a:t>
            </a:r>
          </a:p>
        </p:txBody>
      </p:sp>
      <p:pic>
        <p:nvPicPr>
          <p:cNvPr id="808961" name="Picture 1"/>
          <p:cNvPicPr>
            <a:picLocks noChangeAspect="1" noChangeArrowheads="1"/>
          </p:cNvPicPr>
          <p:nvPr/>
        </p:nvPicPr>
        <p:blipFill>
          <a:blip r:embed="rId2" cstate="print"/>
          <a:srcRect l="9682" t="28299" r="26576" b="52109"/>
          <a:stretch>
            <a:fillRect/>
          </a:stretch>
        </p:blipFill>
        <p:spPr bwMode="auto">
          <a:xfrm>
            <a:off x="682173" y="4572003"/>
            <a:ext cx="802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3" cstate="print"/>
          <a:srcRect l="13547" t="42964" r="18446" b="39155"/>
          <a:stretch>
            <a:fillRect/>
          </a:stretch>
        </p:blipFill>
        <p:spPr bwMode="auto">
          <a:xfrm>
            <a:off x="275771" y="1596571"/>
            <a:ext cx="8563429" cy="166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5558971" y="1843312"/>
            <a:ext cx="798286" cy="348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POCl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12" name="11 - Ευθύγραμμο βέλος σύνδεσης"/>
          <p:cNvCxnSpPr/>
          <p:nvPr/>
        </p:nvCxnSpPr>
        <p:spPr bwMode="auto">
          <a:xfrm flipV="1">
            <a:off x="7765144" y="3483432"/>
            <a:ext cx="0" cy="8563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12 - TextBox"/>
          <p:cNvSpPr txBox="1"/>
          <p:nvPr/>
        </p:nvSpPr>
        <p:spPr>
          <a:xfrm>
            <a:off x="6691086" y="3786053"/>
            <a:ext cx="126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0016"/>
                </a:solidFill>
              </a:rPr>
              <a:t>Oxidation</a:t>
            </a:r>
            <a:endParaRPr lang="en-US" b="1" dirty="0">
              <a:solidFill>
                <a:srgbClr val="760016"/>
              </a:solidFill>
            </a:endParaRPr>
          </a:p>
        </p:txBody>
      </p:sp>
      <p:cxnSp>
        <p:nvCxnSpPr>
          <p:cNvPr id="15" name="14 - Ευθύγραμμο βέλος σύνδεσης"/>
          <p:cNvCxnSpPr/>
          <p:nvPr/>
        </p:nvCxnSpPr>
        <p:spPr bwMode="auto">
          <a:xfrm>
            <a:off x="8215086" y="3352800"/>
            <a:ext cx="783771" cy="5805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15 - TextBox"/>
          <p:cNvSpPr txBox="1"/>
          <p:nvPr/>
        </p:nvSpPr>
        <p:spPr>
          <a:xfrm>
            <a:off x="8643257" y="3357881"/>
            <a:ext cx="126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0016"/>
                </a:solidFill>
              </a:rPr>
              <a:t>Oxidation</a:t>
            </a:r>
            <a:endParaRPr lang="en-US" b="1" dirty="0">
              <a:solidFill>
                <a:srgbClr val="760016"/>
              </a:solidFill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8374743" y="4018281"/>
            <a:ext cx="153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5000"/>
                </a:solidFill>
              </a:rPr>
              <a:t>Isoquinolines</a:t>
            </a:r>
            <a:endParaRPr lang="en-US" b="1" dirty="0">
              <a:solidFill>
                <a:srgbClr val="00500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Μηχανισμός της </a:t>
            </a:r>
            <a:r>
              <a:rPr lang="en-US" dirty="0" err="1" smtClean="0">
                <a:solidFill>
                  <a:srgbClr val="760016"/>
                </a:solidFill>
              </a:rPr>
              <a:t>Bischler</a:t>
            </a:r>
            <a:r>
              <a:rPr lang="en-US" dirty="0" smtClean="0">
                <a:solidFill>
                  <a:srgbClr val="760016"/>
                </a:solidFill>
              </a:rPr>
              <a:t> - </a:t>
            </a:r>
            <a:r>
              <a:rPr lang="en-US" dirty="0" err="1" smtClean="0">
                <a:solidFill>
                  <a:srgbClr val="760016"/>
                </a:solidFill>
              </a:rPr>
              <a:t>Napieralski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849922" name="Picture 2"/>
          <p:cNvPicPr>
            <a:picLocks noChangeAspect="1" noChangeArrowheads="1"/>
          </p:cNvPicPr>
          <p:nvPr/>
        </p:nvPicPr>
        <p:blipFill>
          <a:blip r:embed="rId2" cstate="print"/>
          <a:srcRect l="10374" t="41516" r="6981" b="8571"/>
          <a:stretch>
            <a:fillRect/>
          </a:stretch>
        </p:blipFill>
        <p:spPr bwMode="auto">
          <a:xfrm>
            <a:off x="145145" y="1611088"/>
            <a:ext cx="9702800" cy="43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Μηχανισμός της </a:t>
            </a:r>
            <a:r>
              <a:rPr lang="en-US" dirty="0" err="1" smtClean="0">
                <a:solidFill>
                  <a:srgbClr val="760016"/>
                </a:solidFill>
              </a:rPr>
              <a:t>Pictet</a:t>
            </a:r>
            <a:r>
              <a:rPr lang="en-US" dirty="0" smtClean="0">
                <a:solidFill>
                  <a:srgbClr val="760016"/>
                </a:solidFill>
              </a:rPr>
              <a:t> - Spengler</a:t>
            </a:r>
            <a:endParaRPr lang="en-US" dirty="0"/>
          </a:p>
        </p:txBody>
      </p:sp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2" cstate="print"/>
          <a:srcRect l="10374" t="25811" r="7211" b="5462"/>
          <a:stretch>
            <a:fillRect/>
          </a:stretch>
        </p:blipFill>
        <p:spPr bwMode="auto">
          <a:xfrm>
            <a:off x="232231" y="1182916"/>
            <a:ext cx="8910269" cy="55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Σύγκριση μεθόδων σύνθεσης </a:t>
            </a:r>
            <a:r>
              <a:rPr lang="el-GR" dirty="0" err="1" smtClean="0">
                <a:solidFill>
                  <a:srgbClr val="760016"/>
                </a:solidFill>
              </a:rPr>
              <a:t>ισοκινολινών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850948" name="Picture 4"/>
          <p:cNvPicPr>
            <a:picLocks noChangeAspect="1" noChangeArrowheads="1"/>
          </p:cNvPicPr>
          <p:nvPr/>
        </p:nvPicPr>
        <p:blipFill>
          <a:blip r:embed="rId2" cstate="print"/>
          <a:srcRect l="10666" t="32702" r="10666" b="21584"/>
          <a:stretch>
            <a:fillRect/>
          </a:stretch>
        </p:blipFill>
        <p:spPr bwMode="auto">
          <a:xfrm>
            <a:off x="391886" y="1732335"/>
            <a:ext cx="8984343" cy="387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Ταυτομέρια</a:t>
            </a:r>
            <a:r>
              <a:rPr lang="el-GR" dirty="0" smtClean="0"/>
              <a:t> αρωματικών </a:t>
            </a:r>
            <a:r>
              <a:rPr lang="el-GR" dirty="0" err="1" smtClean="0"/>
              <a:t>ετεροκυκλικών</a:t>
            </a:r>
            <a:r>
              <a:rPr lang="el-GR" dirty="0" smtClean="0"/>
              <a:t> συστημάτων</a:t>
            </a:r>
            <a:endParaRPr lang="en-US" dirty="0"/>
          </a:p>
        </p:txBody>
      </p:sp>
      <p:pic>
        <p:nvPicPr>
          <p:cNvPr id="625666" name="Picture 2"/>
          <p:cNvPicPr>
            <a:picLocks noChangeAspect="1" noChangeArrowheads="1"/>
          </p:cNvPicPr>
          <p:nvPr/>
        </p:nvPicPr>
        <p:blipFill>
          <a:blip r:embed="rId3" cstate="print"/>
          <a:srcRect l="25935" t="44937" r="22887" b="16501"/>
          <a:stretch>
            <a:fillRect/>
          </a:stretch>
        </p:blipFill>
        <p:spPr bwMode="auto">
          <a:xfrm>
            <a:off x="261256" y="1233715"/>
            <a:ext cx="9146811" cy="510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5361" name="Object 1"/>
          <p:cNvGraphicFramePr>
            <a:graphicFrameLocks noChangeAspect="1"/>
          </p:cNvGraphicFramePr>
          <p:nvPr/>
        </p:nvGraphicFramePr>
        <p:xfrm>
          <a:off x="7698241" y="3378879"/>
          <a:ext cx="1184502" cy="2511033"/>
        </p:xfrm>
        <a:graphic>
          <a:graphicData uri="http://schemas.openxmlformats.org/presentationml/2006/ole">
            <p:oleObj spid="_x0000_s660482" name="CS ChemDraw Drawing" r:id="rId4" imgW="662636" imgH="140319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95275"/>
            <a:ext cx="9493250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Δομή - Στερεοχημεία κορεσμένων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ενώσεων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>
            <p:ph sz="quarter" idx="3"/>
          </p:nvPr>
        </p:nvGraphicFramePr>
        <p:xfrm>
          <a:off x="725488" y="1228725"/>
          <a:ext cx="4581525" cy="1285875"/>
        </p:xfrm>
        <a:graphic>
          <a:graphicData uri="http://schemas.openxmlformats.org/presentationml/2006/ole">
            <p:oleObj spid="_x0000_s7170" name="CS ChemDraw Drawing" r:id="rId3" imgW="2244504" imgH="630638" progId="ChemDraw.Document.6.0">
              <p:embed/>
            </p:oleObj>
          </a:graphicData>
        </a:graphic>
      </p:graphicFrame>
      <p:sp>
        <p:nvSpPr>
          <p:cNvPr id="7173" name="Text Box 12"/>
          <p:cNvSpPr txBox="1">
            <a:spLocks noChangeArrowheads="1"/>
          </p:cNvSpPr>
          <p:nvPr/>
        </p:nvSpPr>
        <p:spPr bwMode="auto">
          <a:xfrm>
            <a:off x="176213" y="5861050"/>
            <a:ext cx="7315200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l-GR" b="1">
                <a:solidFill>
                  <a:schemeClr val="bg1"/>
                </a:solidFill>
              </a:rPr>
              <a:t>Μικρή ενεργειακή διαφορά μεταξύ διαμορφωμερών</a:t>
            </a:r>
          </a:p>
          <a:p>
            <a:pPr eaLnBrk="0" hangingPunct="0">
              <a:buFontTx/>
              <a:buChar char="•"/>
            </a:pPr>
            <a:endParaRPr lang="el-GR" b="1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l-GR" b="1">
                <a:solidFill>
                  <a:schemeClr val="bg1"/>
                </a:solidFill>
              </a:rPr>
              <a:t>Σταθερός δακτύλιος λόγω μικρής τάσης στρέψης. (Γωνία δεσμών 104,4</a:t>
            </a:r>
            <a:r>
              <a:rPr lang="el-GR" b="1" baseline="30000">
                <a:solidFill>
                  <a:schemeClr val="bg1"/>
                </a:solidFill>
              </a:rPr>
              <a:t>ο</a:t>
            </a:r>
            <a:r>
              <a:rPr lang="el-GR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6545263" y="1439863"/>
            <a:ext cx="1957387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06C00"/>
                </a:solidFill>
              </a:rPr>
              <a:t>Όλα τα άτομα του </a:t>
            </a:r>
          </a:p>
          <a:p>
            <a:pPr eaLnBrk="0" hangingPunct="0"/>
            <a:r>
              <a:rPr lang="el-GR" b="1">
                <a:solidFill>
                  <a:srgbClr val="006C00"/>
                </a:solidFill>
              </a:rPr>
              <a:t>δακτυλίου είναι</a:t>
            </a:r>
          </a:p>
          <a:p>
            <a:pPr eaLnBrk="0" hangingPunct="0"/>
            <a:r>
              <a:rPr lang="el-GR" b="1">
                <a:solidFill>
                  <a:srgbClr val="006C00"/>
                </a:solidFill>
              </a:rPr>
              <a:t> </a:t>
            </a:r>
            <a:r>
              <a:rPr lang="en-GB" b="1">
                <a:solidFill>
                  <a:srgbClr val="006C00"/>
                </a:solidFill>
              </a:rPr>
              <a:t>sp</a:t>
            </a:r>
            <a:r>
              <a:rPr lang="el-GR" b="1" baseline="30000">
                <a:solidFill>
                  <a:srgbClr val="006C00"/>
                </a:solidFill>
              </a:rPr>
              <a:t>3</a:t>
            </a:r>
            <a:r>
              <a:rPr lang="en-GB" b="1" baseline="30000">
                <a:solidFill>
                  <a:srgbClr val="006C00"/>
                </a:solidFill>
              </a:rPr>
              <a:t> </a:t>
            </a:r>
            <a:r>
              <a:rPr lang="el-GR" b="1">
                <a:solidFill>
                  <a:srgbClr val="006C00"/>
                </a:solidFill>
              </a:rPr>
              <a:t>υβριδισμένα</a:t>
            </a:r>
            <a:endParaRPr lang="en-GB" b="1" baseline="30000">
              <a:solidFill>
                <a:srgbClr val="006C00"/>
              </a:solidFill>
            </a:endParaRPr>
          </a:p>
        </p:txBody>
      </p:sp>
      <p:sp>
        <p:nvSpPr>
          <p:cNvPr id="7175" name="Rectangle 29"/>
          <p:cNvSpPr>
            <a:spLocks noChangeArrowheads="1"/>
          </p:cNvSpPr>
          <p:nvPr/>
        </p:nvSpPr>
        <p:spPr bwMode="auto">
          <a:xfrm>
            <a:off x="85725" y="5094288"/>
            <a:ext cx="97282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Οι δεσμοί του δακτυλίου</a:t>
            </a:r>
            <a:r>
              <a:rPr lang="el-GR" b="1">
                <a:solidFill>
                  <a:srgbClr val="8E001B"/>
                </a:solidFill>
              </a:rPr>
              <a:t> </a:t>
            </a:r>
          </a:p>
          <a:p>
            <a:pPr eaLnBrk="0" hangingPunct="0"/>
            <a:r>
              <a:rPr lang="el-GR" b="1">
                <a:solidFill>
                  <a:srgbClr val="8E001B"/>
                </a:solidFill>
              </a:rPr>
              <a:t>δεν μπορούν να περιστραφούν πλήρως, </a:t>
            </a:r>
            <a:r>
              <a:rPr lang="el-GR" b="1">
                <a:solidFill>
                  <a:schemeClr val="bg1"/>
                </a:solidFill>
              </a:rPr>
              <a:t>μόνο μερικώς, δημιουργώντας έτσι διαμορφώσεις</a:t>
            </a:r>
          </a:p>
        </p:txBody>
      </p:sp>
      <p:graphicFrame>
        <p:nvGraphicFramePr>
          <p:cNvPr id="7171" name="Object 40"/>
          <p:cNvGraphicFramePr>
            <a:graphicFrameLocks noChangeAspect="1"/>
          </p:cNvGraphicFramePr>
          <p:nvPr>
            <p:ph sz="quarter" idx="2"/>
          </p:nvPr>
        </p:nvGraphicFramePr>
        <p:xfrm>
          <a:off x="485775" y="3206750"/>
          <a:ext cx="9112250" cy="1273175"/>
        </p:xfrm>
        <a:graphic>
          <a:graphicData uri="http://schemas.openxmlformats.org/presentationml/2006/ole">
            <p:oleObj spid="_x0000_s7171" name="CS ChemDraw Drawing" r:id="rId4" imgW="4698103" imgH="654864" progId="ChemDraw.Document.6.0">
              <p:embed/>
            </p:oleObj>
          </a:graphicData>
        </a:graphic>
      </p:graphicFrame>
      <p:sp>
        <p:nvSpPr>
          <p:cNvPr id="7176" name="Text Box 43"/>
          <p:cNvSpPr txBox="1">
            <a:spLocks noChangeArrowheads="1"/>
          </p:cNvSpPr>
          <p:nvPr/>
        </p:nvSpPr>
        <p:spPr bwMode="auto">
          <a:xfrm>
            <a:off x="488950" y="2571750"/>
            <a:ext cx="1790700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Δι-προπυλαμίνη</a:t>
            </a:r>
            <a:endParaRPr lang="en-GB" b="1"/>
          </a:p>
        </p:txBody>
      </p:sp>
      <p:sp>
        <p:nvSpPr>
          <p:cNvPr id="7177" name="Text Box 44"/>
          <p:cNvSpPr txBox="1">
            <a:spLocks noChangeArrowheads="1"/>
          </p:cNvSpPr>
          <p:nvPr/>
        </p:nvSpPr>
        <p:spPr bwMode="auto">
          <a:xfrm>
            <a:off x="3432175" y="2627313"/>
            <a:ext cx="2570163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3,4-διμεθυλο πυρολιδίνη</a:t>
            </a:r>
            <a:endParaRPr lang="en-GB" b="1"/>
          </a:p>
        </p:txBody>
      </p:sp>
      <p:sp>
        <p:nvSpPr>
          <p:cNvPr id="7178" name="Text Box 45"/>
          <p:cNvSpPr txBox="1">
            <a:spLocks noChangeArrowheads="1"/>
          </p:cNvSpPr>
          <p:nvPr/>
        </p:nvSpPr>
        <p:spPr bwMode="auto">
          <a:xfrm>
            <a:off x="1169988" y="4603750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i="1">
                <a:solidFill>
                  <a:srgbClr val="8E001B"/>
                </a:solidFill>
              </a:rPr>
              <a:t>cis</a:t>
            </a:r>
          </a:p>
        </p:txBody>
      </p:sp>
      <p:sp>
        <p:nvSpPr>
          <p:cNvPr id="7179" name="Text Box 46"/>
          <p:cNvSpPr txBox="1">
            <a:spLocks noChangeArrowheads="1"/>
          </p:cNvSpPr>
          <p:nvPr/>
        </p:nvSpPr>
        <p:spPr bwMode="auto">
          <a:xfrm>
            <a:off x="3825875" y="4646613"/>
            <a:ext cx="18065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i="1">
                <a:solidFill>
                  <a:schemeClr val="bg1"/>
                </a:solidFill>
              </a:rPr>
              <a:t>trans (</a:t>
            </a:r>
            <a:r>
              <a:rPr lang="el-GR" b="1" i="1">
                <a:solidFill>
                  <a:schemeClr val="bg1"/>
                </a:solidFill>
              </a:rPr>
              <a:t>διαξονικά)</a:t>
            </a:r>
            <a:endParaRPr lang="en-GB" b="1" i="1">
              <a:solidFill>
                <a:schemeClr val="bg1"/>
              </a:solidFill>
            </a:endParaRPr>
          </a:p>
        </p:txBody>
      </p:sp>
      <p:sp>
        <p:nvSpPr>
          <p:cNvPr id="7180" name="Text Box 47"/>
          <p:cNvSpPr txBox="1">
            <a:spLocks noChangeArrowheads="1"/>
          </p:cNvSpPr>
          <p:nvPr/>
        </p:nvSpPr>
        <p:spPr bwMode="auto">
          <a:xfrm>
            <a:off x="7437438" y="4657725"/>
            <a:ext cx="20097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i="1">
                <a:solidFill>
                  <a:schemeClr val="bg1"/>
                </a:solidFill>
              </a:rPr>
              <a:t>trans (</a:t>
            </a:r>
            <a:r>
              <a:rPr lang="el-GR" b="1" i="1">
                <a:solidFill>
                  <a:schemeClr val="bg1"/>
                </a:solidFill>
              </a:rPr>
              <a:t>διισημερινά)</a:t>
            </a:r>
            <a:endParaRPr lang="en-GB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l-GR" dirty="0" err="1" smtClean="0">
                <a:solidFill>
                  <a:srgbClr val="760016"/>
                </a:solidFill>
              </a:rPr>
              <a:t>χλώρο</a:t>
            </a:r>
            <a:r>
              <a:rPr lang="el-GR" dirty="0" smtClean="0">
                <a:solidFill>
                  <a:srgbClr val="760016"/>
                </a:solidFill>
              </a:rPr>
              <a:t>- </a:t>
            </a:r>
            <a:r>
              <a:rPr lang="el-GR" dirty="0" err="1" smtClean="0">
                <a:solidFill>
                  <a:srgbClr val="760016"/>
                </a:solidFill>
              </a:rPr>
              <a:t>ισο</a:t>
            </a:r>
            <a:r>
              <a:rPr lang="el-GR" dirty="0" smtClean="0">
                <a:solidFill>
                  <a:srgbClr val="760016"/>
                </a:solidFill>
              </a:rPr>
              <a:t>/</a:t>
            </a:r>
            <a:r>
              <a:rPr lang="el-GR" dirty="0" err="1" smtClean="0">
                <a:solidFill>
                  <a:srgbClr val="760016"/>
                </a:solidFill>
              </a:rPr>
              <a:t>κινολινών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845826" name="Picture 2"/>
          <p:cNvPicPr>
            <a:picLocks noChangeAspect="1" noChangeArrowheads="1"/>
          </p:cNvPicPr>
          <p:nvPr/>
        </p:nvPicPr>
        <p:blipFill>
          <a:blip r:embed="rId2" cstate="print"/>
          <a:srcRect l="9221" t="21458" r="9862" b="18523"/>
          <a:stretch>
            <a:fillRect/>
          </a:stretch>
        </p:blipFill>
        <p:spPr bwMode="auto">
          <a:xfrm>
            <a:off x="290288" y="1219199"/>
            <a:ext cx="9199161" cy="505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title"/>
          </p:nvPr>
        </p:nvSpPr>
        <p:spPr>
          <a:xfrm>
            <a:off x="311152" y="295275"/>
            <a:ext cx="9282113" cy="687388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C00000"/>
                </a:solidFill>
              </a:rPr>
              <a:t>Ομοιότητες δραστικότητας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και μη συστημάτων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1268" name="Text Box 16"/>
          <p:cNvSpPr txBox="1">
            <a:spLocks noChangeArrowheads="1"/>
          </p:cNvSpPr>
          <p:nvPr/>
        </p:nvSpPr>
        <p:spPr bwMode="auto">
          <a:xfrm>
            <a:off x="771525" y="1131888"/>
            <a:ext cx="8464550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b="1">
                <a:solidFill>
                  <a:srgbClr val="0C0CA0"/>
                </a:solidFill>
              </a:rPr>
              <a:t>Τα μη-αρωματικά </a:t>
            </a:r>
            <a:r>
              <a:rPr lang="el-GR" b="1">
                <a:solidFill>
                  <a:srgbClr val="0C0CA0"/>
                </a:solidFill>
                <a:cs typeface="Arial" charset="0"/>
              </a:rPr>
              <a:t>≥ 5-μελή </a:t>
            </a:r>
            <a:r>
              <a:rPr lang="el-GR" b="1">
                <a:solidFill>
                  <a:srgbClr val="0C0CA0"/>
                </a:solidFill>
              </a:rPr>
              <a:t>ετεροκυκλικά μόρια συμπεριφέρονται όπως ακριβώς και οι αντίστοιχες ενώσεις ανοικτών αλυσίδων. Η δραστικότητα τους καθορίζεται από τις παρούσες λειτουργικές ομάδες</a:t>
            </a:r>
            <a:endParaRPr lang="en-GB" b="1">
              <a:solidFill>
                <a:srgbClr val="0C0CA0"/>
              </a:solidFill>
            </a:endParaRPr>
          </a:p>
        </p:txBody>
      </p:sp>
      <p:sp>
        <p:nvSpPr>
          <p:cNvPr id="11269" name="Text Box 20"/>
          <p:cNvSpPr txBox="1">
            <a:spLocks noChangeArrowheads="1"/>
          </p:cNvSpPr>
          <p:nvPr/>
        </p:nvSpPr>
        <p:spPr bwMode="auto">
          <a:xfrm>
            <a:off x="825500" y="2403475"/>
            <a:ext cx="3709988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συζυγιακής προσθήκης</a:t>
            </a:r>
          </a:p>
          <a:p>
            <a:pPr eaLnBrk="0" hangingPunct="0"/>
            <a:r>
              <a:rPr lang="el-GR" b="1">
                <a:solidFill>
                  <a:srgbClr val="931984"/>
                </a:solidFill>
              </a:rPr>
              <a:t>και κυκλοπροσθήκης</a:t>
            </a:r>
            <a:endParaRPr lang="en-GB" b="1">
              <a:solidFill>
                <a:srgbClr val="931984"/>
              </a:solidFill>
            </a:endParaRPr>
          </a:p>
        </p:txBody>
      </p:sp>
      <p:sp>
        <p:nvSpPr>
          <p:cNvPr id="11270" name="Text Box 21"/>
          <p:cNvSpPr txBox="1">
            <a:spLocks noChangeArrowheads="1"/>
          </p:cNvSpPr>
          <p:nvPr/>
        </p:nvSpPr>
        <p:spPr bwMode="auto">
          <a:xfrm>
            <a:off x="211138" y="3394075"/>
            <a:ext cx="2678112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καρβονυλίου</a:t>
            </a:r>
          </a:p>
        </p:txBody>
      </p:sp>
      <p:sp>
        <p:nvSpPr>
          <p:cNvPr id="11271" name="Text Box 22"/>
          <p:cNvSpPr txBox="1">
            <a:spLocks noChangeArrowheads="1"/>
          </p:cNvSpPr>
          <p:nvPr/>
        </p:nvSpPr>
        <p:spPr bwMode="auto">
          <a:xfrm>
            <a:off x="2547938" y="4056063"/>
            <a:ext cx="230028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ανυδρίτη</a:t>
            </a:r>
          </a:p>
        </p:txBody>
      </p:sp>
      <p:sp>
        <p:nvSpPr>
          <p:cNvPr id="11272" name="Text Box 24"/>
          <p:cNvSpPr txBox="1">
            <a:spLocks noChangeArrowheads="1"/>
          </p:cNvSpPr>
          <p:nvPr/>
        </p:nvSpPr>
        <p:spPr bwMode="auto">
          <a:xfrm>
            <a:off x="5138738" y="4068763"/>
            <a:ext cx="35718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δευτεροταγών αμινών</a:t>
            </a:r>
            <a:endParaRPr lang="en-GB" b="1">
              <a:solidFill>
                <a:srgbClr val="931984"/>
              </a:solidFill>
            </a:endParaRPr>
          </a:p>
        </p:txBody>
      </p:sp>
      <p:sp>
        <p:nvSpPr>
          <p:cNvPr id="11273" name="Text Box 25"/>
          <p:cNvSpPr txBox="1">
            <a:spLocks noChangeArrowheads="1"/>
          </p:cNvSpPr>
          <p:nvPr/>
        </p:nvSpPr>
        <p:spPr bwMode="auto">
          <a:xfrm>
            <a:off x="6716713" y="3397250"/>
            <a:ext cx="3084512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καρβοξυλομάδας</a:t>
            </a: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6143625" y="2543175"/>
            <a:ext cx="245268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Αντιδράσεις α-άνθρακα</a:t>
            </a:r>
          </a:p>
        </p:txBody>
      </p:sp>
      <p:graphicFrame>
        <p:nvGraphicFramePr>
          <p:cNvPr id="11266" name="Object 30"/>
          <p:cNvGraphicFramePr>
            <a:graphicFrameLocks noChangeAspect="1"/>
          </p:cNvGraphicFramePr>
          <p:nvPr>
            <p:ph idx="1"/>
          </p:nvPr>
        </p:nvGraphicFramePr>
        <p:xfrm>
          <a:off x="2970213" y="3052763"/>
          <a:ext cx="3827462" cy="1008062"/>
        </p:xfrm>
        <a:graphic>
          <a:graphicData uri="http://schemas.openxmlformats.org/presentationml/2006/ole">
            <p:oleObj spid="_x0000_s11266" name="CS ChemDraw Drawing" r:id="rId3" imgW="1838988" imgH="484160" progId="ChemDraw.Document.6.0">
              <p:embed/>
            </p:oleObj>
          </a:graphicData>
        </a:graphic>
      </p:graphicFrame>
      <p:sp>
        <p:nvSpPr>
          <p:cNvPr id="11275" name="Text Box 33"/>
          <p:cNvSpPr txBox="1">
            <a:spLocks noChangeArrowheads="1"/>
          </p:cNvSpPr>
          <p:nvPr/>
        </p:nvSpPr>
        <p:spPr bwMode="auto">
          <a:xfrm>
            <a:off x="1052513" y="5038725"/>
            <a:ext cx="7885112" cy="15589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>
                <a:solidFill>
                  <a:srgbClr val="215944"/>
                </a:solidFill>
              </a:rPr>
              <a:t>Οι αντιδράσεις των χαρακτηριστικών ομάδων έχουν διδαχθεί και θεωρούνται δεδομένες για τη συνέχεια του μαθήματος</a:t>
            </a:r>
          </a:p>
          <a:p>
            <a:pPr eaLnBrk="0" hangingPunct="0"/>
            <a:endParaRPr lang="el-GR" b="1" dirty="0">
              <a:solidFill>
                <a:srgbClr val="215944"/>
              </a:solidFill>
            </a:endParaRPr>
          </a:p>
          <a:p>
            <a:pPr eaLnBrk="0" hangingPunct="0"/>
            <a:r>
              <a:rPr lang="el-GR" b="1" dirty="0"/>
              <a:t>Επίσης θεωρούνται δεδομένα η αντίδραση </a:t>
            </a:r>
            <a:r>
              <a:rPr lang="el-GR" b="1" dirty="0" err="1"/>
              <a:t>ηλεκτρόφιλης</a:t>
            </a:r>
            <a:r>
              <a:rPr lang="el-GR" b="1" dirty="0"/>
              <a:t> αρωματικής υποκατάστασης και οι κατευθυντήριες ιδιότητες </a:t>
            </a:r>
            <a:r>
              <a:rPr lang="en-US" b="1" dirty="0" smtClean="0"/>
              <a:t>(</a:t>
            </a:r>
            <a:r>
              <a:rPr lang="en-US" b="1" dirty="0" err="1" smtClean="0"/>
              <a:t>ortho</a:t>
            </a:r>
            <a:r>
              <a:rPr lang="en-US" b="1" dirty="0" smtClean="0"/>
              <a:t>, meta, </a:t>
            </a:r>
            <a:r>
              <a:rPr lang="en-US" b="1" dirty="0" err="1" smtClean="0"/>
              <a:t>para</a:t>
            </a:r>
            <a:r>
              <a:rPr lang="en-US" b="1" dirty="0" smtClean="0"/>
              <a:t>)</a:t>
            </a:r>
            <a:r>
              <a:rPr lang="el-GR" b="1" dirty="0" smtClean="0"/>
              <a:t>διαφόρων </a:t>
            </a:r>
            <a:r>
              <a:rPr lang="el-GR" b="1" dirty="0" err="1"/>
              <a:t>υποκαταστατών</a:t>
            </a:r>
            <a:r>
              <a:rPr lang="el-GR" b="1" dirty="0"/>
              <a:t> / χαρακτηριστικών ομάδων</a:t>
            </a:r>
            <a:endParaRPr lang="en-GB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27264" y="295275"/>
            <a:ext cx="9210675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Διαφορές δραστικότητας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και μη συστημάτων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25394" t="32246" r="29317" b="17258"/>
          <a:stretch>
            <a:fillRect/>
          </a:stretch>
        </p:blipFill>
        <p:spPr bwMode="auto">
          <a:xfrm>
            <a:off x="228600" y="1312863"/>
            <a:ext cx="8159750" cy="55213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313" y="1082675"/>
            <a:ext cx="1589087" cy="3667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 b="1" u="sng">
                <a:solidFill>
                  <a:srgbClr val="931984"/>
                </a:solidFill>
              </a:rPr>
              <a:t>Πυρηνοφιλία</a:t>
            </a:r>
            <a:endParaRPr lang="en-GB" sz="1800" b="1" u="sng">
              <a:solidFill>
                <a:srgbClr val="931984"/>
              </a:solidFill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5205413" y="1408113"/>
            <a:ext cx="3829050" cy="16573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Η </a:t>
            </a:r>
            <a:r>
              <a:rPr lang="el-GR" b="1">
                <a:solidFill>
                  <a:srgbClr val="0C0CA0"/>
                </a:solidFill>
              </a:rPr>
              <a:t>πιπεριδίνη </a:t>
            </a:r>
            <a:r>
              <a:rPr lang="el-GR" b="1"/>
              <a:t>αντιδρά 100 φορές γρηγορότερα από την </a:t>
            </a:r>
            <a:r>
              <a:rPr lang="el-GR" b="1">
                <a:solidFill>
                  <a:srgbClr val="8E001B"/>
                </a:solidFill>
              </a:rPr>
              <a:t>αιθυλοπροπυλαμίνη</a:t>
            </a:r>
          </a:p>
          <a:p>
            <a:pPr eaLnBrk="0" hangingPunct="0">
              <a:lnSpc>
                <a:spcPct val="120000"/>
              </a:lnSpc>
            </a:pPr>
            <a:r>
              <a:rPr lang="el-GR" b="1"/>
              <a:t>Παρόλο που δεν διαφέρουν ως προς τη βασικότητα </a:t>
            </a:r>
            <a:r>
              <a:rPr lang="en-GB" b="1"/>
              <a:t>(pK</a:t>
            </a:r>
            <a:r>
              <a:rPr lang="en-GB" b="1" baseline="-25000"/>
              <a:t>b</a:t>
            </a:r>
            <a:r>
              <a:rPr lang="en-GB" b="1"/>
              <a:t>)</a:t>
            </a:r>
          </a:p>
          <a:p>
            <a:pPr eaLnBrk="0" hangingPunct="0"/>
            <a:endParaRPr lang="en-GB" b="1"/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>
            <p:ph idx="1"/>
          </p:nvPr>
        </p:nvGraphicFramePr>
        <p:xfrm>
          <a:off x="2305050" y="1306513"/>
          <a:ext cx="1046163" cy="1325562"/>
        </p:xfrm>
        <a:graphic>
          <a:graphicData uri="http://schemas.openxmlformats.org/presentationml/2006/ole">
            <p:oleObj spid="_x0000_s9218" name="CS ChemDraw Drawing" r:id="rId4" imgW="839360" imgH="1063363" progId="ChemDraw.Document.6.0">
              <p:embed/>
            </p:oleObj>
          </a:graphicData>
        </a:graphic>
      </p:graphicFrame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290513" y="3236913"/>
            <a:ext cx="7518400" cy="42068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215900" y="3328988"/>
            <a:ext cx="1430338" cy="366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 b="1" u="sng">
                <a:solidFill>
                  <a:srgbClr val="006C00"/>
                </a:solidFill>
              </a:rPr>
              <a:t>Πολικότητα</a:t>
            </a:r>
            <a:endParaRPr lang="en-GB" sz="1800" b="1" u="sng">
              <a:solidFill>
                <a:srgbClr val="006C00"/>
              </a:solidFill>
            </a:endParaRPr>
          </a:p>
        </p:txBody>
      </p:sp>
      <p:sp>
        <p:nvSpPr>
          <p:cNvPr id="9225" name="Rectangle 12"/>
          <p:cNvSpPr>
            <a:spLocks noChangeArrowheads="1"/>
          </p:cNvSpPr>
          <p:nvPr/>
        </p:nvSpPr>
        <p:spPr bwMode="auto">
          <a:xfrm>
            <a:off x="288925" y="5035550"/>
            <a:ext cx="2743200" cy="4206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185738" y="5127625"/>
            <a:ext cx="2406650" cy="3667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 b="1" u="sng">
                <a:solidFill>
                  <a:srgbClr val="399773"/>
                </a:solidFill>
              </a:rPr>
              <a:t>Οξύτητα πρωτονίων</a:t>
            </a:r>
            <a:endParaRPr lang="en-GB" sz="1800" b="1" u="sng">
              <a:solidFill>
                <a:srgbClr val="399773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9"/>
          <p:cNvSpPr>
            <a:spLocks noGrp="1" noChangeArrowheads="1"/>
          </p:cNvSpPr>
          <p:nvPr>
            <p:ph type="title"/>
          </p:nvPr>
        </p:nvSpPr>
        <p:spPr>
          <a:xfrm>
            <a:off x="339725" y="295275"/>
            <a:ext cx="9182100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Δομή - δραστικότητα μικρών μη-αρωματικών </a:t>
            </a:r>
            <a:r>
              <a:rPr lang="el-GR" dirty="0" err="1" smtClean="0">
                <a:solidFill>
                  <a:srgbClr val="C00000"/>
                </a:solidFill>
              </a:rPr>
              <a:t>ετεροδακτυλίων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8206" name="Text Box 4"/>
          <p:cNvSpPr>
            <a:spLocks noGrp="1" noChangeArrowheads="1"/>
          </p:cNvSpPr>
          <p:nvPr>
            <p:ph type="body" sz="half" idx="1"/>
          </p:nvPr>
        </p:nvSpPr>
        <p:spPr>
          <a:xfrm>
            <a:off x="195263" y="1228725"/>
            <a:ext cx="9710737" cy="1947863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sz="1600" smtClean="0">
                <a:solidFill>
                  <a:srgbClr val="931984"/>
                </a:solidFill>
              </a:rPr>
              <a:t>O</a:t>
            </a:r>
            <a:r>
              <a:rPr lang="el-GR" sz="1600" smtClean="0">
                <a:solidFill>
                  <a:srgbClr val="931984"/>
                </a:solidFill>
              </a:rPr>
              <a:t>ι κορεσμένοι 3-4μελής δακτύλιοι δίνουν προϊόντα σχάσης του δακτυλίου με μηχανισμό </a:t>
            </a:r>
            <a:r>
              <a:rPr lang="en-GB" sz="1600" smtClean="0">
                <a:solidFill>
                  <a:srgbClr val="931984"/>
                </a:solidFill>
              </a:rPr>
              <a:t>S</a:t>
            </a:r>
            <a:r>
              <a:rPr lang="en-GB" sz="1600" baseline="-25000" smtClean="0">
                <a:solidFill>
                  <a:srgbClr val="931984"/>
                </a:solidFill>
              </a:rPr>
              <a:t>N2</a:t>
            </a:r>
            <a:r>
              <a:rPr lang="el-GR" sz="1600" baseline="-25000" smtClean="0">
                <a:solidFill>
                  <a:srgbClr val="931984"/>
                </a:solidFill>
              </a:rPr>
              <a:t> </a:t>
            </a:r>
            <a:r>
              <a:rPr lang="el-GR" sz="1600" smtClean="0">
                <a:solidFill>
                  <a:srgbClr val="931984"/>
                </a:solidFill>
              </a:rPr>
              <a:t>Η δραστικότητα αυτή οφείλεται στην μεγάλη τάση στρέψης των μικρών δακτυλίων.</a:t>
            </a:r>
            <a:r>
              <a:rPr lang="el-GR" sz="160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40000"/>
              </a:lnSpc>
            </a:pPr>
            <a:endParaRPr lang="el-GR" sz="160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el-GR" sz="160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el-GR" sz="160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el-GR" sz="160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endParaRPr lang="el-GR" sz="160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l-GR" sz="1600" smtClean="0">
                <a:solidFill>
                  <a:srgbClr val="215944"/>
                </a:solidFill>
              </a:rPr>
              <a:t>Τέτοιου τύπου αντιδράσεις δε γίνονται με τους αντίστοιχους 5-μελείς δακτυλίους ή ανοικτές αλυσίδες διότι οι γωνίες των δεσμών που σχηματίζουν το δακτύλιο είναι πολύ κοντά στις 109.4</a:t>
            </a:r>
            <a:r>
              <a:rPr lang="el-GR" sz="1600" baseline="30000" smtClean="0">
                <a:solidFill>
                  <a:srgbClr val="215944"/>
                </a:solidFill>
              </a:rPr>
              <a:t>ο</a:t>
            </a:r>
            <a:r>
              <a:rPr lang="el-GR" sz="1600" smtClean="0">
                <a:solidFill>
                  <a:srgbClr val="215944"/>
                </a:solidFill>
              </a:rPr>
              <a:t> (ιδανική διαμόρφωση- στροφομέρια ώστε να ελαχιστοποιούνται στερικές αλληλεπιδράσεις).</a:t>
            </a:r>
          </a:p>
        </p:txBody>
      </p:sp>
      <p:sp>
        <p:nvSpPr>
          <p:cNvPr id="8207" name="Rectangle 18"/>
          <p:cNvSpPr>
            <a:spLocks noChangeArrowheads="1"/>
          </p:cNvSpPr>
          <p:nvPr/>
        </p:nvSpPr>
        <p:spPr bwMode="auto">
          <a:xfrm>
            <a:off x="7546975" y="6284913"/>
            <a:ext cx="1162050" cy="57308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484188" y="2487613"/>
          <a:ext cx="8716962" cy="1758950"/>
        </p:xfrm>
        <a:graphic>
          <a:graphicData uri="http://schemas.openxmlformats.org/presentationml/2006/ole">
            <p:oleObj spid="_x0000_s8204" name="CS ChemDraw Drawing" r:id="rId3" imgW="6458447" imgH="1298175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9" name="Rectangle 29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Διάνοιξη 3- &amp; 4- μελών δακτυλίων από πυρηνόφιλα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63863" name="Object 23"/>
          <p:cNvGraphicFramePr>
            <a:graphicFrameLocks noChangeAspect="1"/>
          </p:cNvGraphicFramePr>
          <p:nvPr>
            <p:ph sz="quarter" idx="1"/>
          </p:nvPr>
        </p:nvGraphicFramePr>
        <p:xfrm>
          <a:off x="198438" y="3979863"/>
          <a:ext cx="4329112" cy="890587"/>
        </p:xfrm>
        <a:graphic>
          <a:graphicData uri="http://schemas.openxmlformats.org/presentationml/2006/ole">
            <p:oleObj spid="_x0000_s163863" name="CS ChemDraw Drawing" r:id="rId3" imgW="2939249" imgH="604548" progId="ChemDraw.Document.6.0">
              <p:embed/>
            </p:oleObj>
          </a:graphicData>
        </a:graphic>
      </p:graphicFrame>
      <p:graphicFrame>
        <p:nvGraphicFramePr>
          <p:cNvPr id="163856" name="Object 16"/>
          <p:cNvGraphicFramePr>
            <a:graphicFrameLocks noChangeAspect="1"/>
          </p:cNvGraphicFramePr>
          <p:nvPr>
            <p:ph sz="quarter" idx="2"/>
          </p:nvPr>
        </p:nvGraphicFramePr>
        <p:xfrm>
          <a:off x="5075238" y="3992563"/>
          <a:ext cx="4586287" cy="914400"/>
        </p:xfrm>
        <a:graphic>
          <a:graphicData uri="http://schemas.openxmlformats.org/presentationml/2006/ole">
            <p:oleObj spid="_x0000_s163856" name="CS ChemDraw Drawing" r:id="rId4" imgW="2892287" imgH="575848" progId="ChemDraw.Document.6.0">
              <p:embed/>
            </p:oleObj>
          </a:graphicData>
        </a:graphic>
      </p:graphicFrame>
      <p:sp>
        <p:nvSpPr>
          <p:cNvPr id="163870" name="Text Box 4"/>
          <p:cNvSpPr>
            <a:spLocks noChangeArrowheads="1"/>
          </p:cNvSpPr>
          <p:nvPr/>
        </p:nvSpPr>
        <p:spPr bwMode="auto">
          <a:xfrm>
            <a:off x="141288" y="1198563"/>
            <a:ext cx="9710737" cy="817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728" tIns="45059" rIns="91728" bIns="45059"/>
          <a:lstStyle/>
          <a:p>
            <a:pPr defTabSz="927100" eaLnBrk="0" hangingPunct="0">
              <a:lnSpc>
                <a:spcPct val="140000"/>
              </a:lnSpc>
              <a:spcBef>
                <a:spcPct val="83000"/>
              </a:spcBef>
              <a:buClr>
                <a:srgbClr val="FFCC66"/>
              </a:buClr>
            </a:pPr>
            <a:r>
              <a:rPr lang="el-GR" b="1"/>
              <a:t>Η τάση ενός μικρού δακτυλίου προς διάνοιξή του, εκδηλώνεται με σπάσιμο του ασθενέστερου      ή περισσότερο πολωμένου δεσμού .</a:t>
            </a:r>
          </a:p>
        </p:txBody>
      </p:sp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338138" y="2097088"/>
          <a:ext cx="3351212" cy="1403350"/>
        </p:xfrm>
        <a:graphic>
          <a:graphicData uri="http://schemas.openxmlformats.org/presentationml/2006/ole">
            <p:oleObj spid="_x0000_s163845" name="CS ChemDraw Drawing" r:id="rId5" imgW="2281030" imgH="955275" progId="ChemDraw.Document.6.0">
              <p:embed/>
            </p:oleObj>
          </a:graphicData>
        </a:graphic>
      </p:graphicFrame>
      <p:graphicFrame>
        <p:nvGraphicFramePr>
          <p:cNvPr id="163868" name="Object 28"/>
          <p:cNvGraphicFramePr>
            <a:graphicFrameLocks noChangeAspect="1"/>
          </p:cNvGraphicFramePr>
          <p:nvPr>
            <p:ph sz="quarter" idx="4"/>
          </p:nvPr>
        </p:nvGraphicFramePr>
        <p:xfrm>
          <a:off x="752475" y="5595938"/>
          <a:ext cx="8228013" cy="1089025"/>
        </p:xfrm>
        <a:graphic>
          <a:graphicData uri="http://schemas.openxmlformats.org/presentationml/2006/ole">
            <p:oleObj spid="_x0000_s163868" name="CS ChemDraw Drawing" r:id="rId6" imgW="5248606" imgH="695863" progId="ChemDraw.Document.6.0">
              <p:embed/>
            </p:oleObj>
          </a:graphicData>
        </a:graphic>
      </p:graphicFrame>
      <p:pic>
        <p:nvPicPr>
          <p:cNvPr id="163871" name="Picture 32"/>
          <p:cNvPicPr>
            <a:picLocks noChangeAspect="1" noChangeArrowheads="1"/>
          </p:cNvPicPr>
          <p:nvPr/>
        </p:nvPicPr>
        <p:blipFill>
          <a:blip r:embed="rId7" cstate="print"/>
          <a:srcRect l="29839" t="42050" r="34814" b="45000"/>
          <a:stretch>
            <a:fillRect/>
          </a:stretch>
        </p:blipFill>
        <p:spPr bwMode="auto">
          <a:xfrm>
            <a:off x="4248150" y="2073275"/>
            <a:ext cx="54260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C00000"/>
                </a:solidFill>
              </a:rPr>
              <a:t>Διδακτικές Ενότητες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2763" y="1331913"/>
            <a:ext cx="8832850" cy="5067300"/>
          </a:xfrm>
        </p:spPr>
        <p:txBody>
          <a:bodyPr/>
          <a:lstStyle/>
          <a:p>
            <a:endParaRPr lang="el-GR" smtClean="0"/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/>
              <a:t>  </a:t>
            </a:r>
            <a:r>
              <a:rPr lang="el-GR" smtClean="0">
                <a:solidFill>
                  <a:srgbClr val="0C0CA0"/>
                </a:solidFill>
              </a:rPr>
              <a:t>Ορισμός, Ποικιλομορφία και Ονοματολογία ετεροκυκλικών ενώσεων </a:t>
            </a: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Δομή και χημική συμπεριφορά</a:t>
            </a:r>
            <a:endParaRPr lang="en-GB" smtClean="0">
              <a:solidFill>
                <a:srgbClr val="0C0CA0"/>
              </a:solidFill>
            </a:endParaRP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</a:t>
            </a:r>
            <a:r>
              <a:rPr lang="en-GB" smtClean="0">
                <a:solidFill>
                  <a:srgbClr val="0C0CA0"/>
                </a:solidFill>
              </a:rPr>
              <a:t>3-</a:t>
            </a:r>
            <a:r>
              <a:rPr lang="el-GR" smtClean="0">
                <a:solidFill>
                  <a:srgbClr val="0C0CA0"/>
                </a:solidFill>
              </a:rPr>
              <a:t>μελής και </a:t>
            </a:r>
            <a:r>
              <a:rPr lang="en-GB" smtClean="0">
                <a:solidFill>
                  <a:srgbClr val="0C0CA0"/>
                </a:solidFill>
              </a:rPr>
              <a:t> 4-</a:t>
            </a:r>
            <a:r>
              <a:rPr lang="el-GR" smtClean="0">
                <a:solidFill>
                  <a:srgbClr val="0C0CA0"/>
                </a:solidFill>
              </a:rPr>
              <a:t>μελής Κορεσμενοι Ετεροκυκλικοί Δακτύλιοι 	</a:t>
            </a: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5-μελής Αρωματικές Ετεροκυκλικές Ενώσεις</a:t>
            </a: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6-μελής Αρωματικές Ετεροκυκλικές Ενώσεις</a:t>
            </a: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Συντηγμένες Αρωματικές Ετεροκυκλικές Ενώσεις</a:t>
            </a:r>
          </a:p>
          <a:p>
            <a:pPr>
              <a:buClr>
                <a:srgbClr val="760016"/>
              </a:buClr>
              <a:buFont typeface="Wingdings" pitchFamily="2" charset="2"/>
              <a:buChar char="q"/>
            </a:pPr>
            <a:r>
              <a:rPr lang="el-GR" smtClean="0">
                <a:solidFill>
                  <a:srgbClr val="0C0CA0"/>
                </a:solidFill>
              </a:rPr>
              <a:t>  Συνθέσεις ετεροκυκλικών αρωματικών συστημάτων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3-μελή και 4-μελή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ετεροκυκλικά</a:t>
            </a:r>
            <a:r>
              <a:rPr lang="el-GR" dirty="0" smtClean="0">
                <a:solidFill>
                  <a:srgbClr val="C00000"/>
                </a:solidFill>
              </a:rPr>
              <a:t> συστήματα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308225" name="Object 1"/>
          <p:cNvGraphicFramePr>
            <a:graphicFrameLocks noChangeAspect="1"/>
          </p:cNvGraphicFramePr>
          <p:nvPr/>
        </p:nvGraphicFramePr>
        <p:xfrm>
          <a:off x="782638" y="1611546"/>
          <a:ext cx="8636435" cy="913946"/>
        </p:xfrm>
        <a:graphic>
          <a:graphicData uri="http://schemas.openxmlformats.org/presentationml/2006/ole">
            <p:oleObj spid="_x0000_s308225" name="CS ChemDraw Drawing" r:id="rId3" imgW="3870465" imgH="409320" progId="ChemDraw.Document.6.0">
              <p:embed/>
            </p:oleObj>
          </a:graphicData>
        </a:graphic>
      </p:graphicFrame>
      <p:graphicFrame>
        <p:nvGraphicFramePr>
          <p:cNvPr id="308226" name="Object 2"/>
          <p:cNvGraphicFramePr>
            <a:graphicFrameLocks noChangeAspect="1"/>
          </p:cNvGraphicFramePr>
          <p:nvPr/>
        </p:nvGraphicFramePr>
        <p:xfrm>
          <a:off x="711200" y="3951288"/>
          <a:ext cx="8389938" cy="1274762"/>
        </p:xfrm>
        <a:graphic>
          <a:graphicData uri="http://schemas.openxmlformats.org/presentationml/2006/ole">
            <p:oleObj spid="_x0000_s308226" name="CS ChemDraw Drawing" r:id="rId4" imgW="3894777" imgH="592380" progId="ChemDraw.Document.6.0">
              <p:embed/>
            </p:oleObj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377379" y="2888343"/>
            <a:ext cx="9385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C0CA0"/>
                </a:solidFill>
              </a:rPr>
              <a:t>Από τα 3-μελή </a:t>
            </a:r>
            <a:r>
              <a:rPr lang="el-GR" b="1" dirty="0" err="1" smtClean="0">
                <a:solidFill>
                  <a:srgbClr val="0C0CA0"/>
                </a:solidFill>
              </a:rPr>
              <a:t>ετεροκυκλικά</a:t>
            </a:r>
            <a:r>
              <a:rPr lang="el-GR" b="1" dirty="0" smtClean="0">
                <a:solidFill>
                  <a:srgbClr val="0C0CA0"/>
                </a:solidFill>
              </a:rPr>
              <a:t> συστήματα το μάθημα θα εστιάσει στα </a:t>
            </a:r>
            <a:r>
              <a:rPr lang="el-GR" b="1" dirty="0" err="1" smtClean="0">
                <a:solidFill>
                  <a:srgbClr val="0C0CA0"/>
                </a:solidFill>
              </a:rPr>
              <a:t>εποξείδια</a:t>
            </a:r>
            <a:r>
              <a:rPr lang="el-GR" b="1" dirty="0" smtClean="0">
                <a:solidFill>
                  <a:srgbClr val="0C0CA0"/>
                </a:solidFill>
              </a:rPr>
              <a:t> και τις </a:t>
            </a:r>
            <a:r>
              <a:rPr lang="el-GR" b="1" dirty="0" err="1" smtClean="0">
                <a:solidFill>
                  <a:srgbClr val="0C0CA0"/>
                </a:solidFill>
              </a:rPr>
              <a:t>αζιριδίνες</a:t>
            </a:r>
            <a:endParaRPr lang="en-US" b="1" dirty="0">
              <a:solidFill>
                <a:srgbClr val="0C0CA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48104" y="5435600"/>
            <a:ext cx="7774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Από τα 4-μελή </a:t>
            </a:r>
            <a:r>
              <a:rPr lang="el-GR" b="1" dirty="0" err="1" smtClean="0">
                <a:solidFill>
                  <a:srgbClr val="7030A0"/>
                </a:solidFill>
              </a:rPr>
              <a:t>ετεροκυκλικά</a:t>
            </a:r>
            <a:r>
              <a:rPr lang="el-GR" b="1" dirty="0" smtClean="0">
                <a:solidFill>
                  <a:srgbClr val="7030A0"/>
                </a:solidFill>
              </a:rPr>
              <a:t> συστήματα το μάθημα θα εστιάσει στη β-λακτάμη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Εποξείδωση απλών αλκενίων με </a:t>
            </a:r>
            <a:r>
              <a:rPr lang="el-GR" dirty="0" err="1" smtClean="0">
                <a:solidFill>
                  <a:srgbClr val="C00000"/>
                </a:solidFill>
              </a:rPr>
              <a:t>ηλεκτρόφιλα</a:t>
            </a:r>
            <a:r>
              <a:rPr lang="el-GR" dirty="0" smtClean="0">
                <a:solidFill>
                  <a:srgbClr val="C00000"/>
                </a:solidFill>
              </a:rPr>
              <a:t> οξειδωτικά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25314" name="Picture 8"/>
          <p:cNvPicPr>
            <a:picLocks noChangeAspect="1" noChangeArrowheads="1"/>
          </p:cNvPicPr>
          <p:nvPr/>
        </p:nvPicPr>
        <p:blipFill>
          <a:blip r:embed="rId3" cstate="print"/>
          <a:srcRect l="60634" t="43045" r="28737" b="48100"/>
          <a:stretch>
            <a:fillRect/>
          </a:stretch>
        </p:blipFill>
        <p:spPr bwMode="auto">
          <a:xfrm>
            <a:off x="5133975" y="3051175"/>
            <a:ext cx="1352550" cy="12033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pic>
        <p:nvPicPr>
          <p:cNvPr id="225315" name="Picture 19"/>
          <p:cNvPicPr>
            <a:picLocks noChangeAspect="1" noChangeArrowheads="1"/>
          </p:cNvPicPr>
          <p:nvPr/>
        </p:nvPicPr>
        <p:blipFill>
          <a:blip r:embed="rId4" cstate="print"/>
          <a:srcRect l="29317" t="35907" r="49695" b="40790"/>
          <a:stretch>
            <a:fillRect/>
          </a:stretch>
        </p:blipFill>
        <p:spPr bwMode="auto">
          <a:xfrm>
            <a:off x="7005638" y="1366838"/>
            <a:ext cx="2786062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10" name="Object 30"/>
          <p:cNvGraphicFramePr>
            <a:graphicFrameLocks noChangeAspect="1"/>
          </p:cNvGraphicFramePr>
          <p:nvPr/>
        </p:nvGraphicFramePr>
        <p:xfrm>
          <a:off x="508000" y="1744663"/>
          <a:ext cx="7539038" cy="4921250"/>
        </p:xfrm>
        <a:graphic>
          <a:graphicData uri="http://schemas.openxmlformats.org/presentationml/2006/ole">
            <p:oleObj spid="_x0000_s225310" name="CS ChemDraw Drawing" r:id="rId5" imgW="5001495" imgH="3265377" progId="ChemDraw.Document.6.0">
              <p:embed/>
            </p:oleObj>
          </a:graphicData>
        </a:graphic>
      </p:graphicFrame>
      <p:graphicFrame>
        <p:nvGraphicFramePr>
          <p:cNvPr id="225312" name="Object 32"/>
          <p:cNvGraphicFramePr>
            <a:graphicFrameLocks noChangeAspect="1"/>
          </p:cNvGraphicFramePr>
          <p:nvPr/>
        </p:nvGraphicFramePr>
        <p:xfrm>
          <a:off x="5553075" y="5624513"/>
          <a:ext cx="3760788" cy="1131887"/>
        </p:xfrm>
        <a:graphic>
          <a:graphicData uri="http://schemas.openxmlformats.org/presentationml/2006/ole">
            <p:oleObj spid="_x0000_s225312" name="CS ChemDraw Drawing" r:id="rId6" imgW="2688038" imgH="883713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1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Στοιχειομετρικές</a:t>
            </a:r>
            <a:r>
              <a:rPr lang="el-GR" dirty="0" smtClean="0">
                <a:solidFill>
                  <a:srgbClr val="C00000"/>
                </a:solidFill>
              </a:rPr>
              <a:t> μέθοδοι </a:t>
            </a:r>
            <a:r>
              <a:rPr lang="el-GR" dirty="0" err="1" smtClean="0">
                <a:solidFill>
                  <a:srgbClr val="C00000"/>
                </a:solidFill>
              </a:rPr>
              <a:t>εποξείδωσης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230412" name="Text Box 4"/>
          <p:cNvSpPr txBox="1">
            <a:spLocks noChangeArrowheads="1"/>
          </p:cNvSpPr>
          <p:nvPr/>
        </p:nvSpPr>
        <p:spPr bwMode="auto">
          <a:xfrm>
            <a:off x="706438" y="3340100"/>
            <a:ext cx="160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6C00"/>
                </a:solidFill>
                <a:latin typeface="Calibri" pitchFamily="34" charset="0"/>
              </a:rPr>
              <a:t>Darzens reaction</a:t>
            </a:r>
          </a:p>
        </p:txBody>
      </p:sp>
      <p:graphicFrame>
        <p:nvGraphicFramePr>
          <p:cNvPr id="230410" name="Object 10"/>
          <p:cNvGraphicFramePr>
            <a:graphicFrameLocks noChangeAspect="1"/>
          </p:cNvGraphicFramePr>
          <p:nvPr/>
        </p:nvGraphicFramePr>
        <p:xfrm>
          <a:off x="1117600" y="1770063"/>
          <a:ext cx="8099425" cy="4892675"/>
        </p:xfrm>
        <a:graphic>
          <a:graphicData uri="http://schemas.openxmlformats.org/presentationml/2006/ole">
            <p:oleObj spid="_x0000_s230410" name="CS ChemDraw Drawing" r:id="rId3" imgW="5890053" imgH="3558333" progId="ChemDraw.Document.6.0">
              <p:embed/>
            </p:oleObj>
          </a:graphicData>
        </a:graphic>
      </p:graphicFrame>
      <p:sp>
        <p:nvSpPr>
          <p:cNvPr id="230413" name="Text Box 11"/>
          <p:cNvSpPr txBox="1">
            <a:spLocks noChangeArrowheads="1"/>
          </p:cNvSpPr>
          <p:nvPr/>
        </p:nvSpPr>
        <p:spPr bwMode="auto">
          <a:xfrm>
            <a:off x="722313" y="6318250"/>
            <a:ext cx="2820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631159"/>
                </a:solidFill>
                <a:latin typeface="Calibri" pitchFamily="34" charset="0"/>
              </a:rPr>
              <a:t>Corey’s Method via sulfur ylides</a:t>
            </a:r>
          </a:p>
        </p:txBody>
      </p:sp>
      <p:sp>
        <p:nvSpPr>
          <p:cNvPr id="230414" name="Text Box 12"/>
          <p:cNvSpPr txBox="1">
            <a:spLocks noChangeArrowheads="1"/>
          </p:cNvSpPr>
          <p:nvPr/>
        </p:nvSpPr>
        <p:spPr bwMode="auto">
          <a:xfrm>
            <a:off x="636588" y="1200150"/>
            <a:ext cx="2632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C0CA0"/>
                </a:solidFill>
                <a:latin typeface="Calibri" pitchFamily="34" charset="0"/>
              </a:rPr>
              <a:t>For electron deficient alkenes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49" y="295275"/>
            <a:ext cx="9166679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Τοποεκλεκτικότητα</a:t>
            </a:r>
            <a:r>
              <a:rPr lang="el-GR" dirty="0" smtClean="0">
                <a:solidFill>
                  <a:srgbClr val="C00000"/>
                </a:solidFill>
              </a:rPr>
              <a:t> διάνοιξης </a:t>
            </a:r>
            <a:r>
              <a:rPr lang="el-GR" dirty="0" err="1" smtClean="0">
                <a:solidFill>
                  <a:srgbClr val="C00000"/>
                </a:solidFill>
              </a:rPr>
              <a:t>εποξειδίων</a:t>
            </a:r>
            <a:r>
              <a:rPr lang="el-GR" dirty="0" smtClean="0">
                <a:solidFill>
                  <a:srgbClr val="C00000"/>
                </a:solidFill>
              </a:rPr>
              <a:t> – Βασικές συνθήκες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/>
        </p:nvGraphicFramePr>
        <p:xfrm>
          <a:off x="612775" y="6145211"/>
          <a:ext cx="8861425" cy="755650"/>
        </p:xfrm>
        <a:graphic>
          <a:graphicData uri="http://schemas.openxmlformats.org/presentationml/2006/ole">
            <p:oleObj spid="_x0000_s320524" name="CS ChemDraw Drawing" r:id="rId3" imgW="6303012" imgH="543780" progId="ChemDraw.Document.6.0">
              <p:embed/>
            </p:oleObj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995363" y="4945063"/>
          <a:ext cx="8105775" cy="1187450"/>
        </p:xfrm>
        <a:graphic>
          <a:graphicData uri="http://schemas.openxmlformats.org/presentationml/2006/ole">
            <p:oleObj spid="_x0000_s320525" name="CS ChemDraw Drawing" r:id="rId4" imgW="5941669" imgH="929381" progId="ChemDraw.Document.6.0">
              <p:embed/>
            </p:oleObj>
          </a:graphicData>
        </a:graphic>
      </p:graphicFrame>
      <p:grpSp>
        <p:nvGrpSpPr>
          <p:cNvPr id="9" name="8 - Ομάδα"/>
          <p:cNvGrpSpPr/>
          <p:nvPr/>
        </p:nvGrpSpPr>
        <p:grpSpPr>
          <a:xfrm>
            <a:off x="4586514" y="1182914"/>
            <a:ext cx="5319486" cy="3810000"/>
            <a:chOff x="4586514" y="1182914"/>
            <a:chExt cx="5319486" cy="3810000"/>
          </a:xfrm>
        </p:grpSpPr>
        <p:sp useBgFill="1">
          <p:nvSpPr>
            <p:cNvPr id="10" name="9 - Ορθογώνιο"/>
            <p:cNvSpPr/>
            <p:nvPr/>
          </p:nvSpPr>
          <p:spPr bwMode="auto">
            <a:xfrm>
              <a:off x="4586514" y="1291771"/>
              <a:ext cx="1538515" cy="1625600"/>
            </a:xfrm>
            <a:prstGeom prst="rect">
              <a:avLst/>
            </a:prstGeom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 useBgFill="1">
          <p:nvSpPr>
            <p:cNvPr id="11" name="10 - Ορθογώνιο"/>
            <p:cNvSpPr/>
            <p:nvPr/>
          </p:nvSpPr>
          <p:spPr bwMode="auto">
            <a:xfrm>
              <a:off x="5457371" y="1182914"/>
              <a:ext cx="4448629" cy="3810000"/>
            </a:xfrm>
            <a:prstGeom prst="rect">
              <a:avLst/>
            </a:prstGeom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320526" name="Object 14"/>
          <p:cNvGraphicFramePr>
            <a:graphicFrameLocks noChangeAspect="1"/>
          </p:cNvGraphicFramePr>
          <p:nvPr/>
        </p:nvGraphicFramePr>
        <p:xfrm>
          <a:off x="2447925" y="1323975"/>
          <a:ext cx="5091113" cy="3394075"/>
        </p:xfrm>
        <a:graphic>
          <a:graphicData uri="http://schemas.openxmlformats.org/presentationml/2006/ole">
            <p:oleObj spid="_x0000_s320526" name="CS ChemDraw Drawing" r:id="rId5" imgW="3510851" imgH="2340594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Αντιδράσεις διάνοιξης </a:t>
            </a:r>
            <a:r>
              <a:rPr lang="el-GR" dirty="0" err="1" smtClean="0">
                <a:solidFill>
                  <a:srgbClr val="C00000"/>
                </a:solidFill>
              </a:rPr>
              <a:t>εποξειδίων</a:t>
            </a:r>
            <a:r>
              <a:rPr lang="el-GR" dirty="0" smtClean="0">
                <a:solidFill>
                  <a:srgbClr val="C00000"/>
                </a:solidFill>
              </a:rPr>
              <a:t> σε βασικές συνθήκες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26660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22466" y="5151201"/>
          <a:ext cx="3203575" cy="1570038"/>
        </p:xfrm>
        <a:graphic>
          <a:graphicData uri="http://schemas.openxmlformats.org/presentationml/2006/ole">
            <p:oleObj spid="_x0000_s778242" name="CS ChemDraw Drawing" r:id="rId3" imgW="2342156" imgH="1147224" progId="ChemDraw.Document.6.0">
              <p:embed/>
            </p:oleObj>
          </a:graphicData>
        </a:graphic>
      </p:graphicFrame>
      <p:pic>
        <p:nvPicPr>
          <p:cNvPr id="326666" name="Picture 7"/>
          <p:cNvPicPr>
            <a:picLocks noChangeAspect="1" noChangeArrowheads="1"/>
          </p:cNvPicPr>
          <p:nvPr/>
        </p:nvPicPr>
        <p:blipFill>
          <a:blip r:embed="rId4" cstate="print"/>
          <a:srcRect l="21053" t="40460" r="38206" b="41513"/>
          <a:stretch>
            <a:fillRect/>
          </a:stretch>
        </p:blipFill>
        <p:spPr bwMode="auto">
          <a:xfrm>
            <a:off x="127000" y="1184275"/>
            <a:ext cx="5588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6664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377369" y="3614049"/>
          <a:ext cx="9260114" cy="799906"/>
        </p:xfrm>
        <a:graphic>
          <a:graphicData uri="http://schemas.openxmlformats.org/presentationml/2006/ole">
            <p:oleObj spid="_x0000_s778243" name="CS ChemDraw Drawing" r:id="rId5" imgW="6464281" imgH="519210" progId="ChemDraw.Document.6.0">
              <p:embed/>
            </p:oleObj>
          </a:graphicData>
        </a:graphic>
      </p:graphicFrame>
      <p:graphicFrame>
        <p:nvGraphicFramePr>
          <p:cNvPr id="326671" name="Object 15"/>
          <p:cNvGraphicFramePr>
            <a:graphicFrameLocks noChangeAspect="1"/>
          </p:cNvGraphicFramePr>
          <p:nvPr/>
        </p:nvGraphicFramePr>
        <p:xfrm>
          <a:off x="6178550" y="1617663"/>
          <a:ext cx="3600450" cy="817562"/>
        </p:xfrm>
        <a:graphic>
          <a:graphicData uri="http://schemas.openxmlformats.org/presentationml/2006/ole">
            <p:oleObj spid="_x0000_s778244" name="CS ChemDraw Drawing" r:id="rId6" imgW="6478058" imgH="527040" progId="ChemDraw.Document.6.0">
              <p:embed/>
            </p:oleObj>
          </a:graphicData>
        </a:graphic>
      </p:graphicFrame>
      <p:pic>
        <p:nvPicPr>
          <p:cNvPr id="778245" name="Picture 5"/>
          <p:cNvPicPr>
            <a:picLocks noChangeAspect="1" noChangeArrowheads="1"/>
          </p:cNvPicPr>
          <p:nvPr/>
        </p:nvPicPr>
        <p:blipFill>
          <a:blip r:embed="rId7" cstate="print"/>
          <a:srcRect l="34804" t="25536" r="18075" b="62324"/>
          <a:stretch>
            <a:fillRect/>
          </a:stretch>
        </p:blipFill>
        <p:spPr bwMode="auto">
          <a:xfrm>
            <a:off x="3439880" y="5447636"/>
            <a:ext cx="6466120" cy="8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4754" name="Object 2"/>
          <p:cNvGraphicFramePr>
            <a:graphicFrameLocks noChangeAspect="1"/>
          </p:cNvGraphicFramePr>
          <p:nvPr/>
        </p:nvGraphicFramePr>
        <p:xfrm>
          <a:off x="752475" y="1479550"/>
          <a:ext cx="8129588" cy="4537075"/>
        </p:xfrm>
        <a:graphic>
          <a:graphicData uri="http://schemas.openxmlformats.org/presentationml/2006/ole">
            <p:oleObj spid="_x0000_s714754" name="CS ChemDraw Drawing" r:id="rId3" imgW="4590075" imgH="2560050" progId="ChemDraw.Document.6.0">
              <p:embed/>
            </p:oleObj>
          </a:graphicData>
        </a:graphic>
      </p:graphicFrame>
      <p:sp>
        <p:nvSpPr>
          <p:cNvPr id="6" name="5 - TextBox"/>
          <p:cNvSpPr txBox="1"/>
          <p:nvPr/>
        </p:nvSpPr>
        <p:spPr>
          <a:xfrm>
            <a:off x="5225139" y="3425362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0C0CA0"/>
                </a:solidFill>
              </a:rPr>
              <a:t>Προσβολή ευνοείται </a:t>
            </a:r>
          </a:p>
          <a:p>
            <a:pPr algn="ctr"/>
            <a:r>
              <a:rPr lang="el-GR" dirty="0" smtClean="0">
                <a:solidFill>
                  <a:srgbClr val="0C0CA0"/>
                </a:solidFill>
              </a:rPr>
              <a:t>εκεί όπου μπορεί να αναπτυχθεί μεγαλύτερο</a:t>
            </a:r>
          </a:p>
          <a:p>
            <a:pPr algn="ctr"/>
            <a:r>
              <a:rPr lang="el-GR" dirty="0" smtClean="0">
                <a:solidFill>
                  <a:srgbClr val="0C0CA0"/>
                </a:solidFill>
              </a:rPr>
              <a:t> δ+ λόγω σταθεροποίησης επαγωγικά ή </a:t>
            </a:r>
            <a:r>
              <a:rPr lang="el-GR" dirty="0" err="1" smtClean="0">
                <a:solidFill>
                  <a:srgbClr val="0C0CA0"/>
                </a:solidFill>
              </a:rPr>
              <a:t>μεσομερειακά</a:t>
            </a:r>
            <a:endParaRPr lang="el-GR" dirty="0" smtClean="0">
              <a:solidFill>
                <a:srgbClr val="0C0CA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831768" y="5268675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6C00"/>
                </a:solidFill>
              </a:rPr>
              <a:t>Κύριο προϊόν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917538" y="5290448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Ελάσσων προϊόν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49" y="295275"/>
            <a:ext cx="9166679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Τοποεκλεκτικότητα</a:t>
            </a:r>
            <a:r>
              <a:rPr lang="el-GR" dirty="0" smtClean="0">
                <a:solidFill>
                  <a:srgbClr val="C00000"/>
                </a:solidFill>
              </a:rPr>
              <a:t> διάνοιξης </a:t>
            </a:r>
            <a:r>
              <a:rPr lang="el-GR" dirty="0" err="1" smtClean="0">
                <a:solidFill>
                  <a:srgbClr val="C00000"/>
                </a:solidFill>
              </a:rPr>
              <a:t>εποξειδίων</a:t>
            </a:r>
            <a:r>
              <a:rPr lang="el-GR" dirty="0" smtClean="0">
                <a:solidFill>
                  <a:srgbClr val="C00000"/>
                </a:solidFill>
              </a:rPr>
              <a:t> – Όξινες συνθήκες</a:t>
            </a:r>
            <a:endParaRPr lang="en-GB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Αντιδράσεις διάνοιξης </a:t>
            </a:r>
            <a:r>
              <a:rPr lang="el-GR" dirty="0" err="1" smtClean="0">
                <a:solidFill>
                  <a:srgbClr val="C00000"/>
                </a:solidFill>
              </a:rPr>
              <a:t>εποξειδίων</a:t>
            </a:r>
            <a:r>
              <a:rPr lang="el-GR" dirty="0" smtClean="0">
                <a:solidFill>
                  <a:srgbClr val="C00000"/>
                </a:solidFill>
              </a:rPr>
              <a:t> σε όξινες συνθήκες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559112" name="Picture 8"/>
          <p:cNvPicPr>
            <a:picLocks noChangeAspect="1" noChangeArrowheads="1"/>
          </p:cNvPicPr>
          <p:nvPr/>
        </p:nvPicPr>
        <p:blipFill>
          <a:blip r:embed="rId3" cstate="print"/>
          <a:srcRect l="28223" t="52119" r="23865" b="20042"/>
          <a:stretch>
            <a:fillRect/>
          </a:stretch>
        </p:blipFill>
        <p:spPr bwMode="auto">
          <a:xfrm>
            <a:off x="464456" y="4601029"/>
            <a:ext cx="6632288" cy="205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 cstate="print"/>
          <a:srcRect l="52383" t="29790" r="9834" b="50613"/>
          <a:stretch>
            <a:fillRect/>
          </a:stretch>
        </p:blipFill>
        <p:spPr bwMode="auto">
          <a:xfrm>
            <a:off x="1483408" y="2586928"/>
            <a:ext cx="6194650" cy="194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914095" y="3229140"/>
            <a:ext cx="2464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760016"/>
                </a:solidFill>
              </a:rPr>
              <a:t>Depends on Lewis acid catalyst and conditions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 l="31904" t="27211" r="16335" b="58765"/>
          <a:stretch>
            <a:fillRect/>
          </a:stretch>
        </p:blipFill>
        <p:spPr bwMode="auto">
          <a:xfrm>
            <a:off x="725715" y="1227020"/>
            <a:ext cx="8389257" cy="121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9114" name="Object 10"/>
          <p:cNvGraphicFramePr>
            <a:graphicFrameLocks noChangeAspect="1"/>
          </p:cNvGraphicFramePr>
          <p:nvPr/>
        </p:nvGraphicFramePr>
        <p:xfrm>
          <a:off x="7198861" y="5292105"/>
          <a:ext cx="2322511" cy="781898"/>
        </p:xfrm>
        <a:graphic>
          <a:graphicData uri="http://schemas.openxmlformats.org/presentationml/2006/ole">
            <p:oleObj spid="_x0000_s559114" name="CS ChemDraw Drawing" r:id="rId6" imgW="1749217" imgH="589535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Αζιριδίνες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90499" name="Picture 4"/>
          <p:cNvPicPr>
            <a:picLocks noChangeAspect="1" noChangeArrowheads="1"/>
          </p:cNvPicPr>
          <p:nvPr/>
        </p:nvPicPr>
        <p:blipFill>
          <a:blip r:embed="rId2" cstate="print">
            <a:lum bright="-9000" contrast="28000"/>
          </a:blip>
          <a:srcRect l="19780" t="23123" r="49213" b="63536"/>
          <a:stretch>
            <a:fillRect/>
          </a:stretch>
        </p:blipFill>
        <p:spPr bwMode="auto">
          <a:xfrm>
            <a:off x="1289050" y="1404938"/>
            <a:ext cx="7038975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3" cstate="print">
            <a:lum bright="-39000" contrast="57000"/>
          </a:blip>
          <a:srcRect l="12192" t="55679" r="10530" b="19362"/>
          <a:stretch>
            <a:fillRect/>
          </a:stretch>
        </p:blipFill>
        <p:spPr bwMode="auto">
          <a:xfrm>
            <a:off x="1000125" y="3997325"/>
            <a:ext cx="82978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Αντιστροφή αζώτου στις </a:t>
            </a:r>
            <a:r>
              <a:rPr lang="el-GR" dirty="0" err="1" smtClean="0">
                <a:solidFill>
                  <a:srgbClr val="C00000"/>
                </a:solidFill>
              </a:rPr>
              <a:t>αζιριδίνες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587781" name="Picture 4"/>
          <p:cNvPicPr>
            <a:picLocks noChangeAspect="1" noChangeArrowheads="1"/>
          </p:cNvPicPr>
          <p:nvPr/>
        </p:nvPicPr>
        <p:blipFill>
          <a:blip r:embed="rId2" cstate="print"/>
          <a:srcRect l="38812" t="56255" r="15120" b="24260"/>
          <a:stretch>
            <a:fillRect/>
          </a:stretch>
        </p:blipFill>
        <p:spPr bwMode="auto">
          <a:xfrm>
            <a:off x="2306638" y="1135063"/>
            <a:ext cx="5545137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7782" name="Picture 5"/>
          <p:cNvPicPr>
            <a:picLocks noChangeAspect="1" noChangeArrowheads="1"/>
          </p:cNvPicPr>
          <p:nvPr/>
        </p:nvPicPr>
        <p:blipFill>
          <a:blip r:embed="rId3" cstate="print"/>
          <a:srcRect l="19780" t="36453" r="49213" b="52011"/>
          <a:stretch>
            <a:fillRect/>
          </a:stretch>
        </p:blipFill>
        <p:spPr bwMode="auto">
          <a:xfrm>
            <a:off x="1300163" y="3316288"/>
            <a:ext cx="7491412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7783" name="Picture 7"/>
          <p:cNvPicPr>
            <a:picLocks noChangeAspect="1" noChangeArrowheads="1"/>
          </p:cNvPicPr>
          <p:nvPr/>
        </p:nvPicPr>
        <p:blipFill>
          <a:blip r:embed="rId4" cstate="print"/>
          <a:srcRect l="14133" t="33478" r="58226" b="45145"/>
          <a:stretch>
            <a:fillRect/>
          </a:stretch>
        </p:blipFill>
        <p:spPr bwMode="auto">
          <a:xfrm>
            <a:off x="231775" y="5070475"/>
            <a:ext cx="26670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84" name="Picture 8"/>
          <p:cNvPicPr>
            <a:picLocks noChangeAspect="1" noChangeArrowheads="1"/>
          </p:cNvPicPr>
          <p:nvPr/>
        </p:nvPicPr>
        <p:blipFill>
          <a:blip r:embed="rId4" cstate="print"/>
          <a:srcRect l="14133" t="55495" r="57634" b="21811"/>
          <a:stretch>
            <a:fillRect/>
          </a:stretch>
        </p:blipFill>
        <p:spPr bwMode="auto">
          <a:xfrm>
            <a:off x="3898900" y="5106988"/>
            <a:ext cx="272415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80" name="Picture 4"/>
          <p:cNvPicPr>
            <a:picLocks noChangeAspect="1" noChangeArrowheads="1"/>
          </p:cNvPicPr>
          <p:nvPr/>
        </p:nvPicPr>
        <p:blipFill>
          <a:blip r:embed="rId4" cstate="print"/>
          <a:srcRect l="47385" t="36584" r="34912" b="31955"/>
          <a:stretch>
            <a:fillRect/>
          </a:stretch>
        </p:blipFill>
        <p:spPr bwMode="auto">
          <a:xfrm>
            <a:off x="7386638" y="4205288"/>
            <a:ext cx="170815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Σύνθεση </a:t>
            </a:r>
            <a:r>
              <a:rPr lang="el-GR" dirty="0" err="1" smtClean="0">
                <a:solidFill>
                  <a:srgbClr val="C00000"/>
                </a:solidFill>
              </a:rPr>
              <a:t>αζιριδινών</a:t>
            </a:r>
            <a:r>
              <a:rPr lang="el-GR" dirty="0" smtClean="0">
                <a:solidFill>
                  <a:srgbClr val="C00000"/>
                </a:solidFill>
              </a:rPr>
              <a:t> 1.</a:t>
            </a:r>
            <a:endParaRPr lang="en-US" dirty="0" smtClean="0">
              <a:solidFill>
                <a:srgbClr val="C00000"/>
              </a:solidFill>
            </a:endParaRPr>
          </a:p>
        </p:txBody>
      </p:sp>
      <p:graphicFrame>
        <p:nvGraphicFramePr>
          <p:cNvPr id="556038" name="Object 6"/>
          <p:cNvGraphicFramePr>
            <a:graphicFrameLocks noChangeAspect="1"/>
          </p:cNvGraphicFramePr>
          <p:nvPr/>
        </p:nvGraphicFramePr>
        <p:xfrm>
          <a:off x="1093107" y="1434872"/>
          <a:ext cx="7528379" cy="4959217"/>
        </p:xfrm>
        <a:graphic>
          <a:graphicData uri="http://schemas.openxmlformats.org/presentationml/2006/ole">
            <p:oleObj spid="_x0000_s556038" name="CS ChemDraw Drawing" r:id="rId3" imgW="6005866" imgH="395604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 smtClean="0">
                <a:solidFill>
                  <a:srgbClr val="C00000"/>
                </a:solidFill>
              </a:rPr>
              <a:t>Ετεροκυκλικές</a:t>
            </a:r>
            <a:r>
              <a:rPr lang="el-GR" dirty="0" smtClean="0">
                <a:solidFill>
                  <a:srgbClr val="C00000"/>
                </a:solidFill>
              </a:rPr>
              <a:t> Ενώσεις - Γενική Περιγραφή</a:t>
            </a:r>
            <a:endParaRPr lang="en-GB" dirty="0" smtClean="0">
              <a:solidFill>
                <a:srgbClr val="C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203325"/>
            <a:ext cx="8810625" cy="893763"/>
          </a:xfrm>
        </p:spPr>
        <p:txBody>
          <a:bodyPr/>
          <a:lstStyle/>
          <a:p>
            <a:r>
              <a:rPr lang="el-GR" smtClean="0">
                <a:solidFill>
                  <a:srgbClr val="931984"/>
                </a:solidFill>
              </a:rPr>
              <a:t>Ετεροκυκλικές ενώσεις είναι τα κυκλικά οργανικά μόρια στα οποία τα άτομα που σχηματίζουν το δακτύλιο περιλαμβάνουν ένα ή περισσότερα ετεροάτομα όπως: Ο, Ν, </a:t>
            </a:r>
            <a:r>
              <a:rPr lang="en-GB" smtClean="0">
                <a:solidFill>
                  <a:srgbClr val="931984"/>
                </a:solidFill>
              </a:rPr>
              <a:t>S, P, Si, B…</a:t>
            </a:r>
            <a:r>
              <a:rPr lang="el-GR" smtClean="0">
                <a:solidFill>
                  <a:srgbClr val="931984"/>
                </a:solidFill>
              </a:rPr>
              <a:t> ή ακόμη και μέταλλα.</a:t>
            </a:r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206375" y="5346700"/>
            <a:ext cx="9499600" cy="11906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q"/>
            </a:pPr>
            <a:r>
              <a:rPr lang="el-GR" sz="1800" b="1">
                <a:solidFill>
                  <a:srgbClr val="000099"/>
                </a:solidFill>
              </a:rPr>
              <a:t>  Οι περισσότερες ετεροκυκλικές ενώσεις έχουν ως βάση το οξυγόνο ή το άζωτο ή και τα δύο μαζί. </a:t>
            </a:r>
          </a:p>
          <a:p>
            <a:pPr eaLnBrk="0" hangingPunct="0">
              <a:buFont typeface="Wingdings" pitchFamily="2" charset="2"/>
              <a:buChar char="q"/>
            </a:pPr>
            <a:r>
              <a:rPr lang="el-GR" sz="1800" b="1">
                <a:solidFill>
                  <a:srgbClr val="000099"/>
                </a:solidFill>
              </a:rPr>
              <a:t>  Υπάρχουν όμως πολλοί τύποι δακτυλίων που προκύπτουν από συνδυασμούς ετεροατόμων, συνολικό αριθμό ατόμων και τύπο δεσμών (ακόρεστων/κορεσμένων). </a:t>
            </a:r>
            <a:endParaRPr lang="en-GB" sz="1800" b="1">
              <a:solidFill>
                <a:srgbClr val="000099"/>
              </a:solidFill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1016000" y="2254250"/>
          <a:ext cx="7793038" cy="2835275"/>
        </p:xfrm>
        <a:graphic>
          <a:graphicData uri="http://schemas.openxmlformats.org/presentationml/2006/ole">
            <p:oleObj spid="_x0000_s1026" name="CS ChemDraw Drawing" r:id="rId3" imgW="3526279" imgH="1282893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Σύνθεση </a:t>
            </a:r>
            <a:r>
              <a:rPr lang="el-GR" dirty="0" err="1" smtClean="0">
                <a:solidFill>
                  <a:srgbClr val="C00000"/>
                </a:solidFill>
              </a:rPr>
              <a:t>αζιριδινών</a:t>
            </a:r>
            <a:r>
              <a:rPr lang="el-GR" dirty="0" smtClean="0">
                <a:solidFill>
                  <a:srgbClr val="C00000"/>
                </a:solidFill>
              </a:rPr>
              <a:t> 2.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60130" name="Object 2"/>
          <p:cNvGraphicFramePr>
            <a:graphicFrameLocks noChangeAspect="1"/>
          </p:cNvGraphicFramePr>
          <p:nvPr/>
        </p:nvGraphicFramePr>
        <p:xfrm>
          <a:off x="1135063" y="1119188"/>
          <a:ext cx="7340600" cy="5459412"/>
        </p:xfrm>
        <a:graphic>
          <a:graphicData uri="http://schemas.openxmlformats.org/presentationml/2006/ole">
            <p:oleObj spid="_x0000_s560130" name="CS ChemDraw Drawing" r:id="rId3" imgW="5545559" imgH="412506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Πυρηνόφιλη</a:t>
            </a:r>
            <a:r>
              <a:rPr lang="el-GR" dirty="0" smtClean="0">
                <a:solidFill>
                  <a:srgbClr val="C00000"/>
                </a:solidFill>
              </a:rPr>
              <a:t> διάνοιξη </a:t>
            </a:r>
            <a:r>
              <a:rPr lang="el-GR" dirty="0" err="1" smtClean="0">
                <a:solidFill>
                  <a:srgbClr val="C00000"/>
                </a:solidFill>
              </a:rPr>
              <a:t>αζιριδινών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590852" name="Object 4"/>
          <p:cNvGraphicFramePr>
            <a:graphicFrameLocks noChangeAspect="1"/>
          </p:cNvGraphicFramePr>
          <p:nvPr>
            <p:ph idx="1"/>
          </p:nvPr>
        </p:nvGraphicFramePr>
        <p:xfrm>
          <a:off x="2146300" y="1814513"/>
          <a:ext cx="5659438" cy="4303712"/>
        </p:xfrm>
        <a:graphic>
          <a:graphicData uri="http://schemas.openxmlformats.org/presentationml/2006/ole">
            <p:oleObj spid="_x0000_s557058" name="CS ChemDraw Drawing" r:id="rId3" imgW="3712265" imgH="2823334" progId="ChemDraw.Document.6.0">
              <p:embed/>
            </p:oleObj>
          </a:graphicData>
        </a:graphic>
      </p:graphicFrame>
      <p:sp>
        <p:nvSpPr>
          <p:cNvPr id="590855" name="Text Box 7"/>
          <p:cNvSpPr txBox="1">
            <a:spLocks noChangeArrowheads="1"/>
          </p:cNvSpPr>
          <p:nvPr/>
        </p:nvSpPr>
        <p:spPr bwMode="auto">
          <a:xfrm>
            <a:off x="7631113" y="1652588"/>
            <a:ext cx="20129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1400" b="1" dirty="0" err="1" smtClean="0">
                <a:solidFill>
                  <a:srgbClr val="0C0CA0"/>
                </a:solidFill>
              </a:rPr>
              <a:t>Πυρηνόφιλα</a:t>
            </a:r>
            <a:r>
              <a:rPr lang="el-GR" sz="1400" b="1" dirty="0" smtClean="0">
                <a:solidFill>
                  <a:srgbClr val="0C0CA0"/>
                </a:solidFill>
              </a:rPr>
              <a:t> </a:t>
            </a:r>
            <a:endParaRPr lang="el-GR" sz="1400" b="1" dirty="0">
              <a:solidFill>
                <a:srgbClr val="0C0CA0"/>
              </a:solidFill>
            </a:endParaRPr>
          </a:p>
          <a:p>
            <a:r>
              <a:rPr lang="el-GR" sz="1400" b="1" dirty="0">
                <a:solidFill>
                  <a:srgbClr val="0C0CA0"/>
                </a:solidFill>
              </a:rPr>
              <a:t>με βάση τον άνθρακα</a:t>
            </a:r>
            <a:endParaRPr lang="en-GB" sz="1400" b="1" dirty="0">
              <a:solidFill>
                <a:srgbClr val="0C0CA0"/>
              </a:solidFill>
            </a:endParaRPr>
          </a:p>
          <a:p>
            <a:endParaRPr lang="el-GR" sz="1400" b="1" dirty="0"/>
          </a:p>
          <a:p>
            <a:r>
              <a:rPr lang="el-GR" sz="1400" b="1" dirty="0"/>
              <a:t>Κυάνιο</a:t>
            </a:r>
          </a:p>
          <a:p>
            <a:r>
              <a:rPr lang="el-GR" sz="1400" b="1" dirty="0"/>
              <a:t>Ενεργά μεθυλένια</a:t>
            </a:r>
          </a:p>
          <a:p>
            <a:r>
              <a:rPr lang="el-GR" sz="1400" b="1" dirty="0" err="1" smtClean="0"/>
              <a:t>Ενολικά</a:t>
            </a:r>
            <a:r>
              <a:rPr lang="el-GR" sz="1400" b="1" dirty="0" smtClean="0"/>
              <a:t> </a:t>
            </a:r>
            <a:r>
              <a:rPr lang="el-GR" sz="1400" b="1" dirty="0"/>
              <a:t>ανιόντα</a:t>
            </a:r>
          </a:p>
          <a:p>
            <a:r>
              <a:rPr lang="el-GR" sz="1400" b="1" dirty="0"/>
              <a:t>Οργανομεταλλικά τύπου </a:t>
            </a:r>
            <a:r>
              <a:rPr lang="en-GB" sz="1400" b="1" dirty="0"/>
              <a:t>Grignard</a:t>
            </a:r>
          </a:p>
        </p:txBody>
      </p:sp>
      <p:sp>
        <p:nvSpPr>
          <p:cNvPr id="590856" name="Text Box 8"/>
          <p:cNvSpPr txBox="1">
            <a:spLocks noChangeArrowheads="1"/>
          </p:cNvSpPr>
          <p:nvPr/>
        </p:nvSpPr>
        <p:spPr bwMode="auto">
          <a:xfrm>
            <a:off x="827088" y="1620838"/>
            <a:ext cx="217328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1400" b="1" dirty="0" err="1" smtClean="0">
                <a:solidFill>
                  <a:srgbClr val="631159"/>
                </a:solidFill>
              </a:rPr>
              <a:t>Πυρηνόφιλα</a:t>
            </a:r>
            <a:r>
              <a:rPr lang="el-GR" sz="1400" b="1" dirty="0" smtClean="0">
                <a:solidFill>
                  <a:srgbClr val="631159"/>
                </a:solidFill>
              </a:rPr>
              <a:t> </a:t>
            </a:r>
            <a:endParaRPr lang="el-GR" sz="1400" b="1" dirty="0">
              <a:solidFill>
                <a:srgbClr val="631159"/>
              </a:solidFill>
            </a:endParaRPr>
          </a:p>
          <a:p>
            <a:r>
              <a:rPr lang="el-GR" sz="1400" b="1" dirty="0">
                <a:solidFill>
                  <a:srgbClr val="631159"/>
                </a:solidFill>
              </a:rPr>
              <a:t>με βάση </a:t>
            </a:r>
            <a:r>
              <a:rPr lang="el-GR" sz="1400" b="1" dirty="0" err="1">
                <a:solidFill>
                  <a:srgbClr val="631159"/>
                </a:solidFill>
              </a:rPr>
              <a:t>ετεροάτομα</a:t>
            </a:r>
            <a:endParaRPr lang="en-GB" sz="1400" b="1" dirty="0">
              <a:solidFill>
                <a:srgbClr val="631159"/>
              </a:solidFill>
            </a:endParaRPr>
          </a:p>
          <a:p>
            <a:endParaRPr lang="el-GR" sz="1400" b="1" dirty="0">
              <a:solidFill>
                <a:srgbClr val="631159"/>
              </a:solidFill>
            </a:endParaRPr>
          </a:p>
          <a:p>
            <a:r>
              <a:rPr lang="el-GR" sz="1400" b="1" dirty="0"/>
              <a:t>Αλκοόλες/ νερό</a:t>
            </a:r>
          </a:p>
          <a:p>
            <a:r>
              <a:rPr lang="el-GR" sz="1400" b="1" dirty="0" err="1"/>
              <a:t>Αμίνες</a:t>
            </a:r>
            <a:endParaRPr lang="el-GR" sz="1400" b="1" dirty="0"/>
          </a:p>
          <a:p>
            <a:r>
              <a:rPr lang="el-GR" sz="1400" b="1" dirty="0" err="1"/>
              <a:t>Θειόλες</a:t>
            </a:r>
            <a:endParaRPr lang="el-GR" sz="1400" b="1" dirty="0"/>
          </a:p>
          <a:p>
            <a:r>
              <a:rPr lang="el-GR" sz="1400" b="1" dirty="0" err="1"/>
              <a:t>Αζίδιο</a:t>
            </a:r>
            <a:endParaRPr lang="en-GB" sz="1400" b="1" dirty="0"/>
          </a:p>
        </p:txBody>
      </p:sp>
      <p:sp>
        <p:nvSpPr>
          <p:cNvPr id="590857" name="Text Box 9"/>
          <p:cNvSpPr txBox="1">
            <a:spLocks noChangeArrowheads="1"/>
          </p:cNvSpPr>
          <p:nvPr/>
        </p:nvSpPr>
        <p:spPr bwMode="auto">
          <a:xfrm>
            <a:off x="0" y="6111875"/>
            <a:ext cx="3468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1400" b="1">
                <a:solidFill>
                  <a:srgbClr val="006C00"/>
                </a:solidFill>
              </a:rPr>
              <a:t>Αναγωγή με υδρίδια ή με υδρογώνοση</a:t>
            </a:r>
          </a:p>
          <a:p>
            <a:r>
              <a:rPr lang="el-GR" sz="1400" b="1">
                <a:solidFill>
                  <a:srgbClr val="006C00"/>
                </a:solidFill>
              </a:rPr>
              <a:t>(εξαρτάται από τους υποκαταστάτες)</a:t>
            </a:r>
            <a:endParaRPr lang="en-GB" sz="1400" b="1">
              <a:solidFill>
                <a:srgbClr val="006C0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Ενεργοποίηση </a:t>
            </a:r>
            <a:r>
              <a:rPr lang="el-GR" dirty="0" err="1" smtClean="0">
                <a:solidFill>
                  <a:srgbClr val="C00000"/>
                </a:solidFill>
              </a:rPr>
              <a:t>αζιριδινών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513032" name="Picture 8"/>
          <p:cNvPicPr>
            <a:picLocks noChangeAspect="1" noChangeArrowheads="1"/>
          </p:cNvPicPr>
          <p:nvPr/>
        </p:nvPicPr>
        <p:blipFill>
          <a:blip r:embed="rId3" cstate="print"/>
          <a:srcRect l="63179" t="26523" r="7979" b="53601"/>
          <a:stretch>
            <a:fillRect/>
          </a:stretch>
        </p:blipFill>
        <p:spPr bwMode="auto">
          <a:xfrm>
            <a:off x="3403373" y="3081795"/>
            <a:ext cx="27828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3" name="Picture 9"/>
          <p:cNvPicPr>
            <a:picLocks noChangeAspect="1" noChangeArrowheads="1"/>
          </p:cNvPicPr>
          <p:nvPr/>
        </p:nvPicPr>
        <p:blipFill>
          <a:blip r:embed="rId3" cstate="print"/>
          <a:srcRect l="37907" t="72633" r="7979" b="6296"/>
          <a:stretch>
            <a:fillRect/>
          </a:stretch>
        </p:blipFill>
        <p:spPr bwMode="auto">
          <a:xfrm>
            <a:off x="4045632" y="1269545"/>
            <a:ext cx="49022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35" name="Picture 11"/>
          <p:cNvPicPr>
            <a:picLocks noChangeAspect="1" noChangeArrowheads="1"/>
          </p:cNvPicPr>
          <p:nvPr/>
        </p:nvPicPr>
        <p:blipFill>
          <a:blip r:embed="rId3" cstate="print"/>
          <a:srcRect l="52649" t="48724" r="11055" b="35741"/>
          <a:stretch>
            <a:fillRect/>
          </a:stretch>
        </p:blipFill>
        <p:spPr bwMode="auto">
          <a:xfrm>
            <a:off x="6403975" y="3093360"/>
            <a:ext cx="3502025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37" name="Text Box 13"/>
          <p:cNvSpPr txBox="1">
            <a:spLocks noChangeArrowheads="1"/>
          </p:cNvSpPr>
          <p:nvPr/>
        </p:nvSpPr>
        <p:spPr bwMode="auto">
          <a:xfrm>
            <a:off x="0" y="3403048"/>
            <a:ext cx="328022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006C00"/>
                </a:solidFill>
              </a:rPr>
              <a:t>Για </a:t>
            </a:r>
            <a:r>
              <a:rPr lang="en-GB" dirty="0" smtClean="0">
                <a:solidFill>
                  <a:srgbClr val="006C00"/>
                </a:solidFill>
              </a:rPr>
              <a:t>R</a:t>
            </a:r>
            <a:r>
              <a:rPr lang="el-GR" baseline="30000" dirty="0" smtClean="0">
                <a:solidFill>
                  <a:srgbClr val="006C00"/>
                </a:solidFill>
              </a:rPr>
              <a:t>1</a:t>
            </a:r>
            <a:r>
              <a:rPr lang="en-GB" dirty="0" smtClean="0">
                <a:solidFill>
                  <a:srgbClr val="006C00"/>
                </a:solidFill>
              </a:rPr>
              <a:t>=H</a:t>
            </a:r>
            <a:r>
              <a:rPr lang="en-GB" dirty="0">
                <a:solidFill>
                  <a:srgbClr val="006C00"/>
                </a:solidFill>
              </a:rPr>
              <a:t>, alkyl, </a:t>
            </a:r>
            <a:r>
              <a:rPr lang="en-GB" dirty="0" smtClean="0">
                <a:solidFill>
                  <a:srgbClr val="006C00"/>
                </a:solidFill>
              </a:rPr>
              <a:t>aryl</a:t>
            </a:r>
            <a:r>
              <a:rPr lang="el-GR" dirty="0" smtClean="0">
                <a:solidFill>
                  <a:srgbClr val="006C00"/>
                </a:solidFill>
              </a:rPr>
              <a:t>, το άνοιγμα του δακτυλίου θα οδηγούσε σε μη-σταθεροποιημένο ανιόν Ν </a:t>
            </a:r>
            <a:r>
              <a:rPr lang="el-GR" baseline="30000" dirty="0" smtClean="0">
                <a:solidFill>
                  <a:srgbClr val="006C00"/>
                </a:solidFill>
              </a:rPr>
              <a:t>-</a:t>
            </a:r>
            <a:r>
              <a:rPr lang="el-GR" dirty="0" smtClean="0">
                <a:solidFill>
                  <a:srgbClr val="006C00"/>
                </a:solidFill>
              </a:rPr>
              <a:t>  ως αποχωρούσα ομάδα το οποίο  δεν ευνοείται. </a:t>
            </a:r>
          </a:p>
          <a:p>
            <a:endParaRPr lang="el-GR" dirty="0" smtClean="0">
              <a:solidFill>
                <a:srgbClr val="006C00"/>
              </a:solidFill>
            </a:endParaRPr>
          </a:p>
          <a:p>
            <a:r>
              <a:rPr lang="el-GR" dirty="0" smtClean="0">
                <a:solidFill>
                  <a:srgbClr val="760016"/>
                </a:solidFill>
              </a:rPr>
              <a:t>Εναλλακτικά, το άτομο αζώτου καθίσταται καλύτερη αποχωρούσα ομάδα αν φορτιστεί θετικά μέσω </a:t>
            </a:r>
            <a:r>
              <a:rPr lang="el-GR" dirty="0" err="1" smtClean="0">
                <a:solidFill>
                  <a:srgbClr val="760016"/>
                </a:solidFill>
              </a:rPr>
              <a:t>προτονίωσης</a:t>
            </a:r>
            <a:r>
              <a:rPr lang="el-GR" dirty="0" smtClean="0">
                <a:solidFill>
                  <a:srgbClr val="760016"/>
                </a:solidFill>
              </a:rPr>
              <a:t> ή πρόσδεσης σε οξύ </a:t>
            </a:r>
            <a:r>
              <a:rPr lang="en-US" dirty="0" smtClean="0">
                <a:solidFill>
                  <a:srgbClr val="760016"/>
                </a:solidFill>
              </a:rPr>
              <a:t>Lewis </a:t>
            </a:r>
            <a:r>
              <a:rPr lang="el-GR" dirty="0" smtClean="0">
                <a:solidFill>
                  <a:srgbClr val="760016"/>
                </a:solidFill>
              </a:rPr>
              <a:t> ή μέσω </a:t>
            </a:r>
            <a:r>
              <a:rPr lang="el-GR" dirty="0" err="1" smtClean="0">
                <a:solidFill>
                  <a:srgbClr val="760016"/>
                </a:solidFill>
              </a:rPr>
              <a:t>αλκυλίωσης</a:t>
            </a:r>
            <a:endParaRPr lang="en-GB" dirty="0">
              <a:solidFill>
                <a:srgbClr val="760016"/>
              </a:solidFill>
            </a:endParaRPr>
          </a:p>
        </p:txBody>
      </p:sp>
      <p:graphicFrame>
        <p:nvGraphicFramePr>
          <p:cNvPr id="558083" name="Object 3"/>
          <p:cNvGraphicFramePr>
            <a:graphicFrameLocks noChangeAspect="1"/>
          </p:cNvGraphicFramePr>
          <p:nvPr/>
        </p:nvGraphicFramePr>
        <p:xfrm>
          <a:off x="3840487" y="5225143"/>
          <a:ext cx="6065513" cy="1115333"/>
        </p:xfrm>
        <a:graphic>
          <a:graphicData uri="http://schemas.openxmlformats.org/presentationml/2006/ole">
            <p:oleObj spid="_x0000_s558083" name="CS ChemDraw Drawing" r:id="rId4" imgW="4058207" imgH="746280" progId="ChemDraw.Document.6.0">
              <p:embed/>
            </p:oleObj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1146076"/>
            <a:ext cx="32802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C0CA0"/>
                </a:solidFill>
              </a:rPr>
              <a:t>Όταν </a:t>
            </a:r>
            <a:r>
              <a:rPr lang="el-GR" dirty="0" smtClean="0">
                <a:solidFill>
                  <a:srgbClr val="0C0CA0"/>
                </a:solidFill>
              </a:rPr>
              <a:t>το άζωτο φέρει </a:t>
            </a:r>
            <a:r>
              <a:rPr lang="el-GR" dirty="0" err="1" smtClean="0">
                <a:solidFill>
                  <a:srgbClr val="0C0CA0"/>
                </a:solidFill>
              </a:rPr>
              <a:t>ηλεκτραρνητικό</a:t>
            </a:r>
            <a:r>
              <a:rPr lang="el-GR" dirty="0" smtClean="0">
                <a:solidFill>
                  <a:srgbClr val="0C0CA0"/>
                </a:solidFill>
              </a:rPr>
              <a:t> </a:t>
            </a:r>
            <a:r>
              <a:rPr lang="el-GR" dirty="0" err="1" smtClean="0">
                <a:solidFill>
                  <a:srgbClr val="0C0CA0"/>
                </a:solidFill>
              </a:rPr>
              <a:t>υποκαταστάτη</a:t>
            </a:r>
            <a:r>
              <a:rPr lang="en-US" dirty="0" smtClean="0">
                <a:solidFill>
                  <a:srgbClr val="0C0CA0"/>
                </a:solidFill>
              </a:rPr>
              <a:t>, </a:t>
            </a:r>
            <a:r>
              <a:rPr lang="el-GR" dirty="0" smtClean="0">
                <a:solidFill>
                  <a:srgbClr val="0C0CA0"/>
                </a:solidFill>
              </a:rPr>
              <a:t>το άνοιγμα του δακτυλίου από </a:t>
            </a:r>
            <a:r>
              <a:rPr lang="el-GR" dirty="0" err="1" smtClean="0">
                <a:solidFill>
                  <a:srgbClr val="0C0CA0"/>
                </a:solidFill>
              </a:rPr>
              <a:t>πυρηνόφιλο</a:t>
            </a:r>
            <a:r>
              <a:rPr lang="el-GR" dirty="0" smtClean="0">
                <a:solidFill>
                  <a:srgbClr val="0C0CA0"/>
                </a:solidFill>
              </a:rPr>
              <a:t> οδηγεί σε σταθεροποιημένο Ν -  και άρα ευνοείται. Περεταίρω ενεργοποίηση του αζώτου μπορεί να γίνει και με οξύ </a:t>
            </a:r>
            <a:r>
              <a:rPr lang="en-US" dirty="0" smtClean="0">
                <a:solidFill>
                  <a:srgbClr val="0C0CA0"/>
                </a:solidFill>
              </a:rPr>
              <a:t>Lewis</a:t>
            </a:r>
            <a:r>
              <a:rPr lang="el-GR" dirty="0" smtClean="0">
                <a:solidFill>
                  <a:srgbClr val="0C0CA0"/>
                </a:solidFill>
              </a:rPr>
              <a:t> </a:t>
            </a:r>
            <a:r>
              <a:rPr lang="en-US" dirty="0" smtClean="0">
                <a:solidFill>
                  <a:srgbClr val="0C0CA0"/>
                </a:solidFill>
              </a:rPr>
              <a:t>(LA) </a:t>
            </a:r>
            <a:endParaRPr lang="en-GB" dirty="0">
              <a:solidFill>
                <a:srgbClr val="0C0CA0"/>
              </a:solidFill>
            </a:endParaRPr>
          </a:p>
        </p:txBody>
      </p:sp>
      <p:sp useBgFill="1">
        <p:nvSpPr>
          <p:cNvPr id="9" name="8 - Ορθογώνιο"/>
          <p:cNvSpPr/>
          <p:nvPr/>
        </p:nvSpPr>
        <p:spPr bwMode="auto">
          <a:xfrm>
            <a:off x="4078514" y="2162629"/>
            <a:ext cx="508000" cy="304800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11" name="10 - Ορθογώνιο"/>
          <p:cNvSpPr/>
          <p:nvPr/>
        </p:nvSpPr>
        <p:spPr bwMode="auto">
          <a:xfrm>
            <a:off x="5747659" y="1828800"/>
            <a:ext cx="319314" cy="341085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12" name="11 - Ορθογώνιο"/>
          <p:cNvSpPr/>
          <p:nvPr/>
        </p:nvSpPr>
        <p:spPr bwMode="auto">
          <a:xfrm>
            <a:off x="7699832" y="1821543"/>
            <a:ext cx="319314" cy="341085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Αντιδράσεις διάνοιξης </a:t>
            </a:r>
            <a:r>
              <a:rPr lang="el-GR" dirty="0" err="1" smtClean="0">
                <a:solidFill>
                  <a:srgbClr val="C00000"/>
                </a:solidFill>
              </a:rPr>
              <a:t>αζιριδινικών</a:t>
            </a:r>
            <a:r>
              <a:rPr lang="el-GR" dirty="0" smtClean="0">
                <a:solidFill>
                  <a:srgbClr val="C00000"/>
                </a:solidFill>
              </a:rPr>
              <a:t> αλάτων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487438" name="Picture 5"/>
          <p:cNvPicPr>
            <a:picLocks noChangeAspect="1" noChangeArrowheads="1"/>
          </p:cNvPicPr>
          <p:nvPr/>
        </p:nvPicPr>
        <p:blipFill>
          <a:blip r:embed="rId3" cstate="print"/>
          <a:srcRect l="64873" t="62874" r="26772" b="27855"/>
          <a:stretch>
            <a:fillRect/>
          </a:stretch>
        </p:blipFill>
        <p:spPr bwMode="auto">
          <a:xfrm>
            <a:off x="5897335" y="5393646"/>
            <a:ext cx="1552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39" name="Picture 6"/>
          <p:cNvPicPr>
            <a:picLocks noChangeAspect="1" noChangeArrowheads="1"/>
          </p:cNvPicPr>
          <p:nvPr/>
        </p:nvPicPr>
        <p:blipFill>
          <a:blip r:embed="rId3" cstate="print"/>
          <a:srcRect l="64873" t="41858" r="26666" b="49579"/>
          <a:stretch>
            <a:fillRect/>
          </a:stretch>
        </p:blipFill>
        <p:spPr bwMode="auto">
          <a:xfrm>
            <a:off x="1680935" y="5333321"/>
            <a:ext cx="15716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40" name="Picture 7"/>
          <p:cNvPicPr>
            <a:picLocks noChangeAspect="1" noChangeArrowheads="1"/>
          </p:cNvPicPr>
          <p:nvPr/>
        </p:nvPicPr>
        <p:blipFill>
          <a:blip r:embed="rId3" cstate="print"/>
          <a:srcRect l="64873" t="52893" r="27721" b="39578"/>
          <a:stretch>
            <a:fillRect/>
          </a:stretch>
        </p:blipFill>
        <p:spPr bwMode="auto">
          <a:xfrm>
            <a:off x="4100285" y="5379358"/>
            <a:ext cx="137636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41" name="Line 8"/>
          <p:cNvSpPr>
            <a:spLocks noChangeShapeType="1"/>
          </p:cNvSpPr>
          <p:nvPr/>
        </p:nvSpPr>
        <p:spPr bwMode="auto">
          <a:xfrm>
            <a:off x="3528785" y="5806396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7442" name="Line 10"/>
          <p:cNvSpPr>
            <a:spLocks noChangeShapeType="1"/>
          </p:cNvSpPr>
          <p:nvPr/>
        </p:nvSpPr>
        <p:spPr bwMode="auto">
          <a:xfrm>
            <a:off x="5703660" y="5847671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7443" name="Line 11"/>
          <p:cNvSpPr>
            <a:spLocks noChangeShapeType="1"/>
          </p:cNvSpPr>
          <p:nvPr/>
        </p:nvSpPr>
        <p:spPr bwMode="auto">
          <a:xfrm flipH="1">
            <a:off x="3512910" y="5922283"/>
            <a:ext cx="306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62179" name="Object 3"/>
          <p:cNvGraphicFramePr>
            <a:graphicFrameLocks noChangeAspect="1"/>
          </p:cNvGraphicFramePr>
          <p:nvPr/>
        </p:nvGraphicFramePr>
        <p:xfrm>
          <a:off x="6724878" y="3345316"/>
          <a:ext cx="2630487" cy="1582737"/>
        </p:xfrm>
        <a:graphic>
          <a:graphicData uri="http://schemas.openxmlformats.org/presentationml/2006/ole">
            <p:oleObj spid="_x0000_s562179" name="CS ChemDraw Drawing" r:id="rId4" imgW="1776481" imgH="1067857" progId="ChemDraw.Document.6.0">
              <p:embed/>
            </p:oleObj>
          </a:graphicData>
        </a:graphic>
      </p:graphicFrame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5" cstate="print"/>
          <a:srcRect l="37101" t="52022" r="48007" b="34239"/>
          <a:stretch>
            <a:fillRect/>
          </a:stretch>
        </p:blipFill>
        <p:spPr bwMode="auto">
          <a:xfrm>
            <a:off x="333829" y="3149586"/>
            <a:ext cx="1436914" cy="105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14" name="13 - TextBox"/>
          <p:cNvSpPr txBox="1"/>
          <p:nvPr/>
        </p:nvSpPr>
        <p:spPr>
          <a:xfrm>
            <a:off x="0" y="1582061"/>
            <a:ext cx="4020457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C0CA0"/>
                </a:solidFill>
              </a:rPr>
              <a:t>Το άτομο αζώτου της </a:t>
            </a:r>
            <a:r>
              <a:rPr lang="el-GR" b="1" dirty="0" err="1" smtClean="0">
                <a:solidFill>
                  <a:srgbClr val="0C0CA0"/>
                </a:solidFill>
              </a:rPr>
              <a:t>αζιριδίνης</a:t>
            </a:r>
            <a:r>
              <a:rPr lang="el-GR" b="1" dirty="0" smtClean="0">
                <a:solidFill>
                  <a:srgbClr val="0C0CA0"/>
                </a:solidFill>
              </a:rPr>
              <a:t> είναι </a:t>
            </a:r>
            <a:r>
              <a:rPr lang="el-GR" b="1" dirty="0" err="1" smtClean="0">
                <a:solidFill>
                  <a:srgbClr val="0C0CA0"/>
                </a:solidFill>
              </a:rPr>
              <a:t>πυρηνόφιλο</a:t>
            </a:r>
            <a:r>
              <a:rPr lang="el-GR" b="1" dirty="0" smtClean="0">
                <a:solidFill>
                  <a:srgbClr val="0C0CA0"/>
                </a:solidFill>
              </a:rPr>
              <a:t> όπως ισχύει γενικά για τις </a:t>
            </a:r>
            <a:r>
              <a:rPr lang="el-GR" b="1" dirty="0" err="1" smtClean="0">
                <a:solidFill>
                  <a:srgbClr val="0C0CA0"/>
                </a:solidFill>
              </a:rPr>
              <a:t>αμίνες</a:t>
            </a:r>
            <a:r>
              <a:rPr lang="el-GR" b="1" dirty="0" smtClean="0">
                <a:solidFill>
                  <a:srgbClr val="0C0CA0"/>
                </a:solidFill>
              </a:rPr>
              <a:t> και φυσικά προσβάλει</a:t>
            </a:r>
            <a:r>
              <a:rPr lang="en-US" b="1" dirty="0" smtClean="0">
                <a:solidFill>
                  <a:srgbClr val="0C0CA0"/>
                </a:solidFill>
              </a:rPr>
              <a:t> (S</a:t>
            </a:r>
            <a:r>
              <a:rPr lang="en-US" sz="1100" b="1" dirty="0" smtClean="0">
                <a:solidFill>
                  <a:srgbClr val="0C0CA0"/>
                </a:solidFill>
              </a:rPr>
              <a:t>N2</a:t>
            </a:r>
            <a:r>
              <a:rPr lang="en-US" b="1" dirty="0" smtClean="0">
                <a:solidFill>
                  <a:srgbClr val="0C0CA0"/>
                </a:solidFill>
              </a:rPr>
              <a:t>) </a:t>
            </a:r>
            <a:r>
              <a:rPr lang="el-GR" b="1" dirty="0" smtClean="0">
                <a:solidFill>
                  <a:srgbClr val="0C0CA0"/>
                </a:solidFill>
              </a:rPr>
              <a:t>το </a:t>
            </a:r>
            <a:r>
              <a:rPr lang="el-GR" b="1" dirty="0" err="1" smtClean="0">
                <a:solidFill>
                  <a:srgbClr val="0C0CA0"/>
                </a:solidFill>
              </a:rPr>
              <a:t>αλκυλαλογονίδιο</a:t>
            </a:r>
            <a:r>
              <a:rPr lang="el-GR" b="1" dirty="0" smtClean="0">
                <a:solidFill>
                  <a:srgbClr val="0C0CA0"/>
                </a:solidFill>
              </a:rPr>
              <a:t> δίνοντας αρχικά</a:t>
            </a:r>
          </a:p>
        </p:txBody>
      </p:sp>
      <p:cxnSp>
        <p:nvCxnSpPr>
          <p:cNvPr id="16" name="15 - Ευθύγραμμο βέλος σύνδεσης"/>
          <p:cNvCxnSpPr>
            <a:stCxn id="14" idx="2"/>
          </p:cNvCxnSpPr>
          <p:nvPr/>
        </p:nvCxnSpPr>
        <p:spPr bwMode="auto">
          <a:xfrm rot="5400000">
            <a:off x="1275211" y="2414583"/>
            <a:ext cx="490322" cy="9797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16 - Ευθύγραμμο βέλος σύνδεσης"/>
          <p:cNvCxnSpPr/>
          <p:nvPr/>
        </p:nvCxnSpPr>
        <p:spPr bwMode="auto">
          <a:xfrm flipV="1">
            <a:off x="8665029" y="2786743"/>
            <a:ext cx="2" cy="5950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5" cstate="print"/>
          <a:srcRect l="54174" t="52022" r="21532" b="34239"/>
          <a:stretch>
            <a:fillRect/>
          </a:stretch>
        </p:blipFill>
        <p:spPr bwMode="auto">
          <a:xfrm>
            <a:off x="1901376" y="3185872"/>
            <a:ext cx="2344064" cy="105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62180" name="Object 4"/>
          <p:cNvGraphicFramePr>
            <a:graphicFrameLocks noChangeAspect="1"/>
          </p:cNvGraphicFramePr>
          <p:nvPr/>
        </p:nvGraphicFramePr>
        <p:xfrm>
          <a:off x="4350430" y="3370488"/>
          <a:ext cx="2381250" cy="860425"/>
        </p:xfrm>
        <a:graphic>
          <a:graphicData uri="http://schemas.openxmlformats.org/presentationml/2006/ole">
            <p:oleObj spid="_x0000_s562180" name="CS ChemDraw Drawing" r:id="rId6" imgW="1608848" imgH="580087" progId="ChemDraw.Document.6.0">
              <p:embed/>
            </p:oleObj>
          </a:graphicData>
        </a:graphic>
      </p:graphicFrame>
      <p:pic>
        <p:nvPicPr>
          <p:cNvPr id="487445" name="Picture 21"/>
          <p:cNvPicPr>
            <a:picLocks noChangeAspect="1" noChangeArrowheads="1"/>
          </p:cNvPicPr>
          <p:nvPr/>
        </p:nvPicPr>
        <p:blipFill>
          <a:blip r:embed="rId5" cstate="print"/>
          <a:srcRect l="25864" t="39136" r="17818" b="48072"/>
          <a:stretch>
            <a:fillRect/>
          </a:stretch>
        </p:blipFill>
        <p:spPr bwMode="auto">
          <a:xfrm>
            <a:off x="4061041" y="1611082"/>
            <a:ext cx="5434012" cy="986972"/>
          </a:xfrm>
          <a:prstGeom prst="rect">
            <a:avLst/>
          </a:prstGeom>
          <a:noFill/>
          <a:ln w="6350">
            <a:solidFill>
              <a:srgbClr val="B4007C"/>
            </a:solidFill>
            <a:miter lim="800000"/>
            <a:headEnd/>
            <a:tailEnd/>
          </a:ln>
          <a:effectLst/>
        </p:spPr>
      </p:pic>
      <p:sp useBgFill="1">
        <p:nvSpPr>
          <p:cNvPr id="19" name="18 - Ορθογώνιο"/>
          <p:cNvSpPr/>
          <p:nvPr/>
        </p:nvSpPr>
        <p:spPr bwMode="auto">
          <a:xfrm>
            <a:off x="4078514" y="1669143"/>
            <a:ext cx="1161142" cy="406399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8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8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8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8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8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8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41" grpId="0" animBg="1"/>
      <p:bldP spid="487442" grpId="0" animBg="1"/>
      <p:bldP spid="48744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Δραστικότητα </a:t>
            </a:r>
            <a:r>
              <a:rPr lang="el-GR" dirty="0" err="1" smtClean="0">
                <a:solidFill>
                  <a:srgbClr val="C00000"/>
                </a:solidFill>
              </a:rPr>
              <a:t>αζιριδινών</a:t>
            </a:r>
            <a:r>
              <a:rPr lang="el-GR" dirty="0" smtClean="0">
                <a:solidFill>
                  <a:srgbClr val="C00000"/>
                </a:solidFill>
              </a:rPr>
              <a:t> σε βιολογικά συστήματα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588804" name="Picture 4"/>
          <p:cNvPicPr>
            <a:picLocks noChangeAspect="1" noChangeArrowheads="1"/>
          </p:cNvPicPr>
          <p:nvPr/>
        </p:nvPicPr>
        <p:blipFill>
          <a:blip r:embed="rId2" cstate="print"/>
          <a:srcRect l="14742" t="21831" r="11961" b="9979"/>
          <a:stretch>
            <a:fillRect/>
          </a:stretch>
        </p:blipFill>
        <p:spPr bwMode="auto">
          <a:xfrm>
            <a:off x="1435100" y="1225550"/>
            <a:ext cx="7072313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β-</a:t>
            </a:r>
            <a:r>
              <a:rPr lang="el-GR" dirty="0" err="1" smtClean="0">
                <a:solidFill>
                  <a:srgbClr val="C00000"/>
                </a:solidFill>
              </a:rPr>
              <a:t>λακτάμες </a:t>
            </a:r>
            <a:r>
              <a:rPr lang="el-GR" dirty="0" smtClean="0">
                <a:solidFill>
                  <a:srgbClr val="C00000"/>
                </a:solidFill>
              </a:rPr>
              <a:t>: Δομή - Δραστικότητα 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12330" name="Object 10"/>
          <p:cNvGraphicFramePr>
            <a:graphicFrameLocks noChangeAspect="1"/>
          </p:cNvGraphicFramePr>
          <p:nvPr>
            <p:ph idx="1"/>
          </p:nvPr>
        </p:nvGraphicFramePr>
        <p:xfrm>
          <a:off x="200025" y="1063625"/>
          <a:ext cx="9382125" cy="5505450"/>
        </p:xfrm>
        <a:graphic>
          <a:graphicData uri="http://schemas.openxmlformats.org/presentationml/2006/ole">
            <p:oleObj spid="_x0000_s312330" name="CS ChemDraw Drawing" r:id="rId3" imgW="6589643" imgH="3867316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Η βάση της δράσης των αντιβιοτικών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28706" name="Picture 4"/>
          <p:cNvPicPr>
            <a:picLocks noChangeAspect="1" noChangeArrowheads="1"/>
          </p:cNvPicPr>
          <p:nvPr/>
        </p:nvPicPr>
        <p:blipFill>
          <a:blip r:embed="rId2" cstate="print"/>
          <a:srcRect l="15555" t="11743" r="42859" b="48781"/>
          <a:stretch>
            <a:fillRect/>
          </a:stretch>
        </p:blipFill>
        <p:spPr bwMode="auto">
          <a:xfrm>
            <a:off x="725488" y="1112838"/>
            <a:ext cx="59404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7" name="Picture 5"/>
          <p:cNvPicPr>
            <a:picLocks noChangeAspect="1" noChangeArrowheads="1"/>
          </p:cNvPicPr>
          <p:nvPr/>
        </p:nvPicPr>
        <p:blipFill>
          <a:blip r:embed="rId3" cstate="print"/>
          <a:srcRect l="30682" t="42567" r="28889" b="45192"/>
          <a:stretch>
            <a:fillRect/>
          </a:stretch>
        </p:blipFill>
        <p:spPr bwMode="auto">
          <a:xfrm>
            <a:off x="690563" y="4829175"/>
            <a:ext cx="822801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8" name="Picture 6"/>
          <p:cNvPicPr>
            <a:picLocks noChangeAspect="1" noChangeArrowheads="1"/>
          </p:cNvPicPr>
          <p:nvPr/>
        </p:nvPicPr>
        <p:blipFill>
          <a:blip r:embed="rId2" cstate="print"/>
          <a:srcRect l="29791" t="53171" r="54863" b="30495"/>
          <a:stretch>
            <a:fillRect/>
          </a:stretch>
        </p:blipFill>
        <p:spPr bwMode="auto">
          <a:xfrm>
            <a:off x="6337300" y="1285875"/>
            <a:ext cx="22320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Cephalosporins</a:t>
            </a:r>
          </a:p>
        </p:txBody>
      </p:sp>
      <p:pic>
        <p:nvPicPr>
          <p:cNvPr id="475138" name="Picture 4"/>
          <p:cNvPicPr>
            <a:picLocks noChangeAspect="1" noChangeArrowheads="1"/>
          </p:cNvPicPr>
          <p:nvPr/>
        </p:nvPicPr>
        <p:blipFill>
          <a:blip r:embed="rId2" cstate="print"/>
          <a:srcRect l="28819" t="30652" r="25082" b="48180"/>
          <a:stretch>
            <a:fillRect/>
          </a:stretch>
        </p:blipFill>
        <p:spPr bwMode="auto">
          <a:xfrm>
            <a:off x="493032" y="1564142"/>
            <a:ext cx="63230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0" name="Picture 4"/>
          <p:cNvPicPr>
            <a:picLocks noChangeAspect="1" noChangeArrowheads="1"/>
          </p:cNvPicPr>
          <p:nvPr/>
        </p:nvPicPr>
        <p:blipFill>
          <a:blip r:embed="rId2" cstate="print">
            <a:lum bright="-19000" contrast="38000"/>
          </a:blip>
          <a:srcRect l="23912" t="51840" r="22223" b="24176"/>
          <a:stretch>
            <a:fillRect/>
          </a:stretch>
        </p:blipFill>
        <p:spPr bwMode="auto">
          <a:xfrm>
            <a:off x="103188" y="3663950"/>
            <a:ext cx="97599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Carbapenems</a:t>
            </a:r>
          </a:p>
        </p:txBody>
      </p:sp>
      <p:pic>
        <p:nvPicPr>
          <p:cNvPr id="476162" name="Picture 4"/>
          <p:cNvPicPr>
            <a:picLocks noChangeAspect="1" noChangeArrowheads="1"/>
          </p:cNvPicPr>
          <p:nvPr/>
        </p:nvPicPr>
        <p:blipFill>
          <a:blip r:embed="rId2" cstate="print"/>
          <a:srcRect l="23589" t="29770" r="27615" b="50780"/>
          <a:stretch>
            <a:fillRect/>
          </a:stretch>
        </p:blipFill>
        <p:spPr bwMode="auto">
          <a:xfrm>
            <a:off x="428625" y="1244600"/>
            <a:ext cx="759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2" cstate="print">
            <a:lum bright="-37000" contrast="52000"/>
          </a:blip>
          <a:srcRect l="23589" t="50757" r="27615" b="24693"/>
          <a:stretch>
            <a:fillRect/>
          </a:stretch>
        </p:blipFill>
        <p:spPr bwMode="auto">
          <a:xfrm>
            <a:off x="107950" y="3435350"/>
            <a:ext cx="97409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Σύνθεση β-λακταμών</a:t>
            </a:r>
            <a:endParaRPr lang="en-GB" dirty="0" smtClean="0">
              <a:solidFill>
                <a:srgbClr val="C00000"/>
              </a:solidFill>
            </a:endParaRPr>
          </a:p>
        </p:txBody>
      </p:sp>
      <p:sp useBgFill="1">
        <p:nvSpPr>
          <p:cNvPr id="4" name="3 - Ορθογώνιο"/>
          <p:cNvSpPr/>
          <p:nvPr/>
        </p:nvSpPr>
        <p:spPr bwMode="auto">
          <a:xfrm>
            <a:off x="7649029" y="6328229"/>
            <a:ext cx="1161142" cy="529771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29731" name="Object 3"/>
          <p:cNvGraphicFramePr>
            <a:graphicFrameLocks noChangeAspect="1"/>
          </p:cNvGraphicFramePr>
          <p:nvPr/>
        </p:nvGraphicFramePr>
        <p:xfrm>
          <a:off x="880830" y="1125989"/>
          <a:ext cx="8121650" cy="5659437"/>
        </p:xfrm>
        <a:graphic>
          <a:graphicData uri="http://schemas.openxmlformats.org/presentationml/2006/ole">
            <p:oleObj spid="_x0000_s329731" name="CS ChemDraw Drawing" r:id="rId3" imgW="6059093" imgH="4219602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Ποικιλομορφία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μορίων    1. Βιολογικά μόρια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idx="1"/>
          </p:nvPr>
        </p:nvGraphicFramePr>
        <p:xfrm>
          <a:off x="536575" y="1169988"/>
          <a:ext cx="8694738" cy="5248275"/>
        </p:xfrm>
        <a:graphic>
          <a:graphicData uri="http://schemas.openxmlformats.org/presentationml/2006/ole">
            <p:oleObj spid="_x0000_s2050" name="CS ChemDraw Drawing" r:id="rId3" imgW="6011932" imgH="3628404" progId="ChemDraw.Document.6.0">
              <p:embed/>
            </p:oleObj>
          </a:graphicData>
        </a:graphic>
      </p:graphicFrame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546100" y="2416175"/>
            <a:ext cx="143033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Τρυπτοφάνη</a:t>
            </a:r>
            <a:endParaRPr lang="en-GB" b="1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514350" y="4216400"/>
            <a:ext cx="1014413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Ισταμίνη</a:t>
            </a:r>
            <a:endParaRPr lang="en-GB" b="1"/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515938" y="6092825"/>
            <a:ext cx="9858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Προλίνη</a:t>
            </a:r>
            <a:endParaRPr lang="en-GB" b="1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4214813" y="2457450"/>
            <a:ext cx="99218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Γλυκόζη</a:t>
            </a:r>
            <a:endParaRPr lang="en-GB" b="1"/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4356100" y="4229100"/>
            <a:ext cx="8413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Ριβόζη</a:t>
            </a:r>
            <a:endParaRPr lang="en-GB" b="1"/>
          </a:p>
        </p:txBody>
      </p: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4183063" y="6175375"/>
            <a:ext cx="108108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Γουανίνη</a:t>
            </a:r>
            <a:endParaRPr lang="en-GB" b="1"/>
          </a:p>
        </p:txBody>
      </p:sp>
      <p:sp>
        <p:nvSpPr>
          <p:cNvPr id="2058" name="Text Box 13"/>
          <p:cNvSpPr txBox="1">
            <a:spLocks noChangeArrowheads="1"/>
          </p:cNvSpPr>
          <p:nvPr/>
        </p:nvSpPr>
        <p:spPr bwMode="auto">
          <a:xfrm>
            <a:off x="7681913" y="2471738"/>
            <a:ext cx="13366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Βιταμίνη Β1</a:t>
            </a:r>
            <a:endParaRPr lang="en-GB" b="1"/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7769225" y="4257675"/>
            <a:ext cx="12731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Σεροτονίνη</a:t>
            </a:r>
            <a:endParaRPr lang="en-GB" b="1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9" name="Rectangle 5"/>
          <p:cNvSpPr>
            <a:spLocks noGrp="1" noChangeArrowheads="1"/>
          </p:cNvSpPr>
          <p:nvPr>
            <p:ph type="title"/>
          </p:nvPr>
        </p:nvSpPr>
        <p:spPr>
          <a:xfrm>
            <a:off x="412750" y="295275"/>
            <a:ext cx="9283700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Στρατηγικές σύνθεσης κορεσμένων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δακτυλίων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30762" name="Object 10"/>
          <p:cNvGraphicFramePr>
            <a:graphicFrameLocks noChangeAspect="1"/>
          </p:cNvGraphicFramePr>
          <p:nvPr/>
        </p:nvGraphicFramePr>
        <p:xfrm>
          <a:off x="925513" y="1692275"/>
          <a:ext cx="7578725" cy="4121150"/>
        </p:xfrm>
        <a:graphic>
          <a:graphicData uri="http://schemas.openxmlformats.org/presentationml/2006/ole">
            <p:oleObj spid="_x0000_s330762" name="CS ChemDraw Drawing" r:id="rId3" imgW="4573242" imgH="2488261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Kinetics of </a:t>
            </a:r>
            <a:r>
              <a:rPr lang="en-GB" dirty="0" err="1" smtClean="0"/>
              <a:t>heterocycle</a:t>
            </a:r>
            <a:r>
              <a:rPr lang="en-GB" dirty="0" smtClean="0"/>
              <a:t> forming reactions</a:t>
            </a:r>
          </a:p>
        </p:txBody>
      </p:sp>
      <p:sp>
        <p:nvSpPr>
          <p:cNvPr id="489476" name="Text Box 4"/>
          <p:cNvSpPr txBox="1">
            <a:spLocks noChangeArrowheads="1"/>
          </p:cNvSpPr>
          <p:nvPr/>
        </p:nvSpPr>
        <p:spPr bwMode="auto">
          <a:xfrm>
            <a:off x="561749" y="1328057"/>
            <a:ext cx="1691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Ring size </a:t>
            </a:r>
            <a:r>
              <a:rPr lang="en-GB" b="1" dirty="0" smtClean="0"/>
              <a:t>effect</a:t>
            </a:r>
            <a:endParaRPr lang="en-GB" b="1" dirty="0"/>
          </a:p>
        </p:txBody>
      </p:sp>
      <p:pic>
        <p:nvPicPr>
          <p:cNvPr id="507905" name="Picture 1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l="31467" t="30943" r="34991" b="29252"/>
          <a:stretch>
            <a:fillRect/>
          </a:stretch>
        </p:blipFill>
        <p:spPr bwMode="auto">
          <a:xfrm>
            <a:off x="4841420" y="1291773"/>
            <a:ext cx="5028292" cy="442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 contrast="-13000"/>
          </a:blip>
          <a:srcRect l="22373" t="31876" r="31878" b="42857"/>
          <a:stretch>
            <a:fillRect/>
          </a:stretch>
        </p:blipFill>
        <p:spPr bwMode="auto">
          <a:xfrm>
            <a:off x="87089" y="4477472"/>
            <a:ext cx="5566230" cy="2278925"/>
          </a:xfrm>
          <a:prstGeom prst="rect">
            <a:avLst/>
          </a:prstGeom>
          <a:noFill/>
          <a:ln w="31750">
            <a:solidFill>
              <a:srgbClr val="0C0CA0"/>
            </a:solidFill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493485" y="2365834"/>
            <a:ext cx="394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0CA0"/>
                </a:solidFill>
              </a:rPr>
              <a:t>Thorpe-</a:t>
            </a:r>
            <a:r>
              <a:rPr lang="en-US" b="1" dirty="0" err="1" smtClean="0">
                <a:solidFill>
                  <a:srgbClr val="0C0CA0"/>
                </a:solidFill>
              </a:rPr>
              <a:t>Inglold</a:t>
            </a:r>
            <a:r>
              <a:rPr lang="en-US" b="1" dirty="0" smtClean="0">
                <a:solidFill>
                  <a:srgbClr val="0C0CA0"/>
                </a:solidFill>
              </a:rPr>
              <a:t> (gem </a:t>
            </a:r>
            <a:r>
              <a:rPr lang="en-US" b="1" dirty="0" err="1" smtClean="0">
                <a:solidFill>
                  <a:srgbClr val="0C0CA0"/>
                </a:solidFill>
              </a:rPr>
              <a:t>dimethyl</a:t>
            </a:r>
            <a:r>
              <a:rPr lang="en-US" b="1" dirty="0" smtClean="0">
                <a:solidFill>
                  <a:srgbClr val="0C0CA0"/>
                </a:solidFill>
              </a:rPr>
              <a:t>) effect</a:t>
            </a:r>
            <a:endParaRPr lang="en-US" b="1" dirty="0">
              <a:solidFill>
                <a:srgbClr val="0C0C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6000" contrast="47000"/>
          </a:blip>
          <a:srcRect l="32678" t="66550" r="52395" b="16812"/>
          <a:stretch>
            <a:fillRect/>
          </a:stretch>
        </p:blipFill>
        <p:spPr bwMode="auto">
          <a:xfrm>
            <a:off x="1661887" y="2844807"/>
            <a:ext cx="1879600" cy="155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3" name="Rectangle 9"/>
          <p:cNvSpPr>
            <a:spLocks noGrp="1" noChangeArrowheads="1"/>
          </p:cNvSpPr>
          <p:nvPr>
            <p:ph type="title"/>
          </p:nvPr>
        </p:nvSpPr>
        <p:spPr>
          <a:xfrm>
            <a:off x="412750" y="295275"/>
            <a:ext cx="9152164" cy="687388"/>
          </a:xfrm>
        </p:spPr>
        <p:txBody>
          <a:bodyPr/>
          <a:lstStyle/>
          <a:p>
            <a:r>
              <a:rPr lang="el-GR" dirty="0" err="1" smtClean="0">
                <a:solidFill>
                  <a:srgbClr val="C00000"/>
                </a:solidFill>
              </a:rPr>
              <a:t>Κυκλοποιήσεις</a:t>
            </a:r>
            <a:r>
              <a:rPr lang="el-GR" dirty="0" smtClean="0">
                <a:solidFill>
                  <a:srgbClr val="C00000"/>
                </a:solidFill>
              </a:rPr>
              <a:t> μέσω </a:t>
            </a:r>
            <a:r>
              <a:rPr lang="en-US" dirty="0" smtClean="0">
                <a:solidFill>
                  <a:srgbClr val="C00000"/>
                </a:solidFill>
              </a:rPr>
              <a:t>Sn1 </a:t>
            </a:r>
            <a:r>
              <a:rPr lang="en-US" dirty="0" err="1" smtClean="0">
                <a:solidFill>
                  <a:srgbClr val="C00000"/>
                </a:solidFill>
              </a:rPr>
              <a:t>vs</a:t>
            </a:r>
            <a:r>
              <a:rPr lang="en-US" dirty="0" smtClean="0">
                <a:solidFill>
                  <a:srgbClr val="C00000"/>
                </a:solidFill>
              </a:rPr>
              <a:t> Sn2</a:t>
            </a:r>
            <a:r>
              <a:rPr lang="el-GR" dirty="0" smtClean="0">
                <a:solidFill>
                  <a:srgbClr val="C00000"/>
                </a:solidFill>
              </a:rPr>
              <a:t> μηχανισμών - Στερεοχημεία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0550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188913" y="1112838"/>
          <a:ext cx="9288462" cy="2389187"/>
        </p:xfrm>
        <a:graphic>
          <a:graphicData uri="http://schemas.openxmlformats.org/presentationml/2006/ole">
            <p:oleObj spid="_x0000_s405509" name="CS ChemDraw Drawing" r:id="rId3" imgW="6653378" imgH="1711146" progId="ChemDraw.Document.6.0">
              <p:embed/>
            </p:oleObj>
          </a:graphicData>
        </a:graphic>
      </p:graphicFrame>
      <p:pic>
        <p:nvPicPr>
          <p:cNvPr id="405516" name="Picture 12"/>
          <p:cNvPicPr>
            <a:picLocks noChangeAspect="1" noChangeArrowheads="1"/>
          </p:cNvPicPr>
          <p:nvPr/>
        </p:nvPicPr>
        <p:blipFill>
          <a:blip r:embed="rId4" cstate="print"/>
          <a:srcRect l="25810" t="62874" r="23067" b="24348"/>
          <a:stretch>
            <a:fillRect/>
          </a:stretch>
        </p:blipFill>
        <p:spPr bwMode="auto">
          <a:xfrm>
            <a:off x="428625" y="5303838"/>
            <a:ext cx="92995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5517" name="Picture 10"/>
          <p:cNvPicPr>
            <a:picLocks noChangeAspect="1" noChangeArrowheads="1"/>
          </p:cNvPicPr>
          <p:nvPr/>
        </p:nvPicPr>
        <p:blipFill>
          <a:blip r:embed="rId5" cstate="print"/>
          <a:srcRect l="26991" t="31187" r="24548" b="53046"/>
          <a:stretch>
            <a:fillRect/>
          </a:stretch>
        </p:blipFill>
        <p:spPr bwMode="auto">
          <a:xfrm>
            <a:off x="1870075" y="3751718"/>
            <a:ext cx="6646863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Baldwin rules </a:t>
            </a:r>
          </a:p>
        </p:txBody>
      </p:sp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2" cstate="print"/>
          <a:srcRect l="8128" t="30103" r="4968" b="11852"/>
          <a:stretch>
            <a:fillRect/>
          </a:stretch>
        </p:blipFill>
        <p:spPr bwMode="auto">
          <a:xfrm>
            <a:off x="406400" y="1327150"/>
            <a:ext cx="8747125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3" cstate="print"/>
          <a:srcRect l="22113" t="37613" r="5577" b="54547"/>
          <a:stretch>
            <a:fillRect/>
          </a:stretch>
        </p:blipFill>
        <p:spPr bwMode="auto">
          <a:xfrm>
            <a:off x="1439863" y="1978025"/>
            <a:ext cx="78581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3" cstate="print"/>
          <a:srcRect l="22113" t="81854" r="5577" b="13397"/>
          <a:stretch>
            <a:fillRect/>
          </a:stretch>
        </p:blipFill>
        <p:spPr bwMode="auto">
          <a:xfrm>
            <a:off x="1417638" y="3297238"/>
            <a:ext cx="7704137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Ορολογία – Κανόνες  </a:t>
            </a:r>
            <a:endParaRPr lang="en-US" dirty="0" smtClean="0"/>
          </a:p>
        </p:txBody>
      </p:sp>
      <p:sp>
        <p:nvSpPr>
          <p:cNvPr id="491530" name="TextBox 4"/>
          <p:cNvSpPr txBox="1">
            <a:spLocks noChangeArrowheads="1"/>
          </p:cNvSpPr>
          <p:nvPr/>
        </p:nvSpPr>
        <p:spPr bwMode="auto">
          <a:xfrm>
            <a:off x="1316038" y="2790825"/>
            <a:ext cx="2736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b="1">
                <a:solidFill>
                  <a:srgbClr val="0C0CA0"/>
                </a:solidFill>
                <a:cs typeface="Arial" charset="0"/>
              </a:rPr>
              <a:t>EXO:</a:t>
            </a:r>
            <a:r>
              <a:rPr lang="en-GB" b="1">
                <a:cs typeface="Arial" charset="0"/>
              </a:rPr>
              <a:t> The bond broken as      the ring is formed is </a:t>
            </a:r>
            <a:r>
              <a:rPr lang="en-GB" b="1" u="sng">
                <a:solidFill>
                  <a:srgbClr val="558ED5"/>
                </a:solidFill>
                <a:cs typeface="Arial" charset="0"/>
              </a:rPr>
              <a:t>outside</a:t>
            </a:r>
            <a:r>
              <a:rPr lang="en-GB" b="1" u="sng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b="1">
                <a:cs typeface="Arial" charset="0"/>
              </a:rPr>
              <a:t>the new ring</a:t>
            </a:r>
          </a:p>
        </p:txBody>
      </p:sp>
      <p:graphicFrame>
        <p:nvGraphicFramePr>
          <p:cNvPr id="491531" name="Object 3"/>
          <p:cNvGraphicFramePr>
            <a:graphicFrameLocks noChangeAspect="1"/>
          </p:cNvGraphicFramePr>
          <p:nvPr/>
        </p:nvGraphicFramePr>
        <p:xfrm>
          <a:off x="4641850" y="2606675"/>
          <a:ext cx="3884613" cy="1439863"/>
        </p:xfrm>
        <a:graphic>
          <a:graphicData uri="http://schemas.openxmlformats.org/presentationml/2006/ole">
            <p:oleObj spid="_x0000_s491531" name="CS ChemDraw Drawing" r:id="rId3" imgW="2439571" imgH="904770" progId="ChemDraw.Document.6.0">
              <p:embed/>
            </p:oleObj>
          </a:graphicData>
        </a:graphic>
      </p:graphicFrame>
      <p:graphicFrame>
        <p:nvGraphicFramePr>
          <p:cNvPr id="491532" name="Object 4"/>
          <p:cNvGraphicFramePr>
            <a:graphicFrameLocks noChangeAspect="1"/>
          </p:cNvGraphicFramePr>
          <p:nvPr/>
        </p:nvGraphicFramePr>
        <p:xfrm>
          <a:off x="4622800" y="4867275"/>
          <a:ext cx="3844925" cy="1444625"/>
        </p:xfrm>
        <a:graphic>
          <a:graphicData uri="http://schemas.openxmlformats.org/presentationml/2006/ole">
            <p:oleObj spid="_x0000_s491532" name="CS ChemDraw Drawing" r:id="rId4" imgW="2404453" imgH="903420" progId="ChemDraw.Document.6.0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8475" y="1720850"/>
            <a:ext cx="295275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dirty="0">
                <a:solidFill>
                  <a:srgbClr val="0C0CA0"/>
                </a:solidFill>
                <a:cs typeface="Arial" charset="0"/>
              </a:rPr>
              <a:t>2.</a:t>
            </a:r>
            <a:r>
              <a:rPr lang="en-GB" dirty="0">
                <a:solidFill>
                  <a:schemeClr val="folHlink"/>
                </a:solidFill>
                <a:cs typeface="Arial" charset="0"/>
              </a:rPr>
              <a:t> </a:t>
            </a:r>
            <a:r>
              <a:rPr lang="en-GB" b="1" dirty="0">
                <a:solidFill>
                  <a:srgbClr val="0C0CA0"/>
                </a:solidFill>
                <a:cs typeface="Arial" charset="0"/>
              </a:rPr>
              <a:t>Bond</a:t>
            </a:r>
            <a:r>
              <a:rPr lang="en-GB" dirty="0">
                <a:solidFill>
                  <a:schemeClr val="folHlink"/>
                </a:solidFill>
                <a:cs typeface="Arial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5875" y="5060950"/>
            <a:ext cx="2663825" cy="825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0C0CA0"/>
                </a:solidFill>
                <a:cs typeface="Arial" charset="0"/>
              </a:rPr>
              <a:t>ENDO:</a:t>
            </a:r>
            <a:r>
              <a:rPr lang="en-GB" b="1">
                <a:cs typeface="Arial" charset="0"/>
              </a:rPr>
              <a:t> The bond broken as the ring is formed is </a:t>
            </a:r>
            <a:r>
              <a:rPr lang="en-GB" b="1" u="sng">
                <a:solidFill>
                  <a:srgbClr val="558ED5"/>
                </a:solidFill>
                <a:cs typeface="Arial" charset="0"/>
              </a:rPr>
              <a:t>inside</a:t>
            </a:r>
            <a:r>
              <a:rPr lang="en-GB" b="1">
                <a:cs typeface="Arial" charset="0"/>
              </a:rPr>
              <a:t> the ring</a:t>
            </a:r>
          </a:p>
        </p:txBody>
      </p:sp>
      <p:sp>
        <p:nvSpPr>
          <p:cNvPr id="491535" name="TextBox 3"/>
          <p:cNvSpPr txBox="1">
            <a:spLocks noChangeArrowheads="1"/>
          </p:cNvSpPr>
          <p:nvPr/>
        </p:nvSpPr>
        <p:spPr bwMode="auto">
          <a:xfrm>
            <a:off x="2268538" y="1231900"/>
            <a:ext cx="7034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b="1">
                <a:solidFill>
                  <a:srgbClr val="631159"/>
                </a:solidFill>
                <a:cs typeface="Arial" charset="0"/>
              </a:rPr>
              <a:t>3, 4,......7       Number Indicates the </a:t>
            </a:r>
            <a:r>
              <a:rPr lang="en-GB" b="1" u="sng">
                <a:solidFill>
                  <a:srgbClr val="631159"/>
                </a:solidFill>
                <a:cs typeface="Arial" charset="0"/>
              </a:rPr>
              <a:t>size</a:t>
            </a:r>
            <a:r>
              <a:rPr lang="en-GB" b="1">
                <a:solidFill>
                  <a:srgbClr val="631159"/>
                </a:solidFill>
                <a:cs typeface="Arial" charset="0"/>
              </a:rPr>
              <a:t> of the ring being formed</a:t>
            </a:r>
          </a:p>
        </p:txBody>
      </p:sp>
      <p:sp>
        <p:nvSpPr>
          <p:cNvPr id="491536" name="TextBox 4"/>
          <p:cNvSpPr txBox="1">
            <a:spLocks noChangeArrowheads="1"/>
          </p:cNvSpPr>
          <p:nvPr/>
        </p:nvSpPr>
        <p:spPr bwMode="auto">
          <a:xfrm>
            <a:off x="498475" y="1217613"/>
            <a:ext cx="2665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931984"/>
                </a:solidFill>
                <a:cs typeface="Arial" charset="0"/>
              </a:rPr>
              <a:t>1</a:t>
            </a:r>
            <a:r>
              <a:rPr lang="en-GB" b="1">
                <a:solidFill>
                  <a:srgbClr val="931984"/>
                </a:solidFill>
                <a:cs typeface="Arial" charset="0"/>
              </a:rPr>
              <a:t>. Ring size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Ορολογία – Κανόνες 2</a:t>
            </a:r>
            <a:endParaRPr lang="en-US" dirty="0" smtClean="0"/>
          </a:p>
        </p:txBody>
      </p:sp>
      <p:sp>
        <p:nvSpPr>
          <p:cNvPr id="492548" name="TextBox 1"/>
          <p:cNvSpPr txBox="1">
            <a:spLocks noChangeArrowheads="1"/>
          </p:cNvSpPr>
          <p:nvPr/>
        </p:nvSpPr>
        <p:spPr bwMode="auto">
          <a:xfrm>
            <a:off x="900113" y="2711450"/>
            <a:ext cx="33845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cs typeface="Arial" charset="0"/>
              </a:rPr>
              <a:t>sp</a:t>
            </a:r>
            <a:r>
              <a:rPr lang="en-GB" b="1" baseline="30000">
                <a:cs typeface="Arial" charset="0"/>
              </a:rPr>
              <a:t>3      </a:t>
            </a:r>
            <a:r>
              <a:rPr lang="en-GB" b="1">
                <a:cs typeface="Arial" charset="0"/>
              </a:rPr>
              <a:t>tetrahedral carbon</a:t>
            </a:r>
            <a:r>
              <a:rPr lang="en-GB">
                <a:cs typeface="Arial" charset="0"/>
              </a:rPr>
              <a:t> 	</a:t>
            </a:r>
            <a:r>
              <a:rPr lang="en-GB" b="1">
                <a:solidFill>
                  <a:srgbClr val="215944"/>
                </a:solidFill>
                <a:cs typeface="Arial" charset="0"/>
              </a:rPr>
              <a:t>tet</a:t>
            </a:r>
            <a:r>
              <a:rPr lang="en-GB" baseline="30000">
                <a:solidFill>
                  <a:srgbClr val="215944"/>
                </a:solidFill>
                <a:cs typeface="Arial" charset="0"/>
              </a:rPr>
              <a:t> </a:t>
            </a:r>
          </a:p>
          <a:p>
            <a:endParaRPr lang="en-GB">
              <a:cs typeface="Arial" charset="0"/>
            </a:endParaRPr>
          </a:p>
          <a:p>
            <a:endParaRPr lang="en-GB">
              <a:cs typeface="Arial" charset="0"/>
            </a:endParaRPr>
          </a:p>
          <a:p>
            <a:r>
              <a:rPr lang="en-GB" b="1">
                <a:cs typeface="Arial" charset="0"/>
              </a:rPr>
              <a:t>sp</a:t>
            </a:r>
            <a:r>
              <a:rPr lang="en-GB" b="1" baseline="30000">
                <a:cs typeface="Arial" charset="0"/>
              </a:rPr>
              <a:t>2 </a:t>
            </a:r>
            <a:r>
              <a:rPr lang="en-GB" b="1">
                <a:cs typeface="Arial" charset="0"/>
              </a:rPr>
              <a:t>   trigonal carbon</a:t>
            </a:r>
            <a:r>
              <a:rPr lang="en-GB">
                <a:cs typeface="Arial" charset="0"/>
              </a:rPr>
              <a:t>           	</a:t>
            </a:r>
            <a:r>
              <a:rPr lang="en-GB" b="1">
                <a:solidFill>
                  <a:srgbClr val="215944"/>
                </a:solidFill>
                <a:cs typeface="Arial" charset="0"/>
              </a:rPr>
              <a:t>trig</a:t>
            </a:r>
          </a:p>
          <a:p>
            <a:endParaRPr lang="en-GB" b="1">
              <a:solidFill>
                <a:srgbClr val="FF0000"/>
              </a:solidFill>
              <a:cs typeface="Arial" charset="0"/>
            </a:endParaRPr>
          </a:p>
          <a:p>
            <a:endParaRPr lang="en-GB" b="1">
              <a:solidFill>
                <a:srgbClr val="FF0000"/>
              </a:solidFill>
              <a:cs typeface="Arial" charset="0"/>
            </a:endParaRPr>
          </a:p>
          <a:p>
            <a:r>
              <a:rPr lang="en-GB" b="1">
                <a:cs typeface="Arial" charset="0"/>
              </a:rPr>
              <a:t>sp      digonal carbon</a:t>
            </a:r>
            <a:r>
              <a:rPr lang="en-GB">
                <a:cs typeface="Arial" charset="0"/>
              </a:rPr>
              <a:t>          	</a:t>
            </a:r>
            <a:r>
              <a:rPr lang="en-GB" b="1">
                <a:solidFill>
                  <a:srgbClr val="215944"/>
                </a:solidFill>
                <a:cs typeface="Arial" charset="0"/>
              </a:rPr>
              <a:t>dig</a:t>
            </a:r>
            <a:endParaRPr lang="en-GB" sz="1800">
              <a:solidFill>
                <a:srgbClr val="215944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92549" name="TextBox 2"/>
          <p:cNvSpPr txBox="1">
            <a:spLocks noChangeArrowheads="1"/>
          </p:cNvSpPr>
          <p:nvPr/>
        </p:nvSpPr>
        <p:spPr bwMode="auto">
          <a:xfrm>
            <a:off x="323850" y="1127125"/>
            <a:ext cx="187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215944"/>
                </a:solidFill>
                <a:cs typeface="Arial" charset="0"/>
              </a:rPr>
              <a:t>3. </a:t>
            </a:r>
            <a:r>
              <a:rPr lang="en-GB" sz="2000" b="1" dirty="0">
                <a:solidFill>
                  <a:srgbClr val="215944"/>
                </a:solidFill>
                <a:cs typeface="Arial" charset="0"/>
              </a:rPr>
              <a:t>Geometry</a:t>
            </a:r>
          </a:p>
        </p:txBody>
      </p:sp>
      <p:sp>
        <p:nvSpPr>
          <p:cNvPr id="492550" name="TextBox 3"/>
          <p:cNvSpPr txBox="1">
            <a:spLocks noChangeArrowheads="1"/>
          </p:cNvSpPr>
          <p:nvPr/>
        </p:nvSpPr>
        <p:spPr bwMode="auto">
          <a:xfrm>
            <a:off x="903288" y="1774825"/>
            <a:ext cx="8353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cs typeface="Arial" charset="0"/>
              </a:rPr>
              <a:t>geometry of the carbon undergoing the ring closing can be describes as:</a:t>
            </a:r>
            <a:endParaRPr lang="en-GB" b="1">
              <a:solidFill>
                <a:srgbClr val="FF0000"/>
              </a:solidFill>
              <a:cs typeface="Arial" charset="0"/>
            </a:endParaRPr>
          </a:p>
          <a:p>
            <a:endParaRPr lang="en-GB" b="1">
              <a:cs typeface="Arial" charset="0"/>
            </a:endParaRPr>
          </a:p>
        </p:txBody>
      </p:sp>
      <p:graphicFrame>
        <p:nvGraphicFramePr>
          <p:cNvPr id="492552" name="Object 1"/>
          <p:cNvGraphicFramePr>
            <a:graphicFrameLocks noChangeAspect="1"/>
          </p:cNvGraphicFramePr>
          <p:nvPr/>
        </p:nvGraphicFramePr>
        <p:xfrm>
          <a:off x="4787900" y="2711450"/>
          <a:ext cx="485775" cy="387350"/>
        </p:xfrm>
        <a:graphic>
          <a:graphicData uri="http://schemas.openxmlformats.org/presentationml/2006/ole">
            <p:oleObj spid="_x0000_s492552" name="CS ChemDraw Drawing" r:id="rId3" imgW="405465" imgH="323174" progId="ChemDraw.Document.6.0">
              <p:embed/>
            </p:oleObj>
          </a:graphicData>
        </a:graphic>
      </p:graphicFrame>
      <p:graphicFrame>
        <p:nvGraphicFramePr>
          <p:cNvPr id="492553" name="Object 2"/>
          <p:cNvGraphicFramePr>
            <a:graphicFrameLocks noChangeAspect="1"/>
          </p:cNvGraphicFramePr>
          <p:nvPr/>
        </p:nvGraphicFramePr>
        <p:xfrm>
          <a:off x="4859338" y="3432175"/>
          <a:ext cx="436562" cy="434975"/>
        </p:xfrm>
        <a:graphic>
          <a:graphicData uri="http://schemas.openxmlformats.org/presentationml/2006/ole">
            <p:oleObj spid="_x0000_s492553" name="CS ChemDraw Drawing" r:id="rId4" imgW="364249" imgH="362734" progId="ChemDraw.Document.6.0">
              <p:embed/>
            </p:oleObj>
          </a:graphicData>
        </a:graphic>
      </p:graphicFrame>
      <p:graphicFrame>
        <p:nvGraphicFramePr>
          <p:cNvPr id="492554" name="Object 3"/>
          <p:cNvGraphicFramePr>
            <a:graphicFrameLocks noChangeAspect="1"/>
          </p:cNvGraphicFramePr>
          <p:nvPr/>
        </p:nvGraphicFramePr>
        <p:xfrm>
          <a:off x="4787900" y="4079875"/>
          <a:ext cx="676275" cy="434975"/>
        </p:xfrm>
        <a:graphic>
          <a:graphicData uri="http://schemas.openxmlformats.org/presentationml/2006/ole">
            <p:oleObj spid="_x0000_s492554" name="CS ChemDraw Drawing" r:id="rId5" imgW="563853" imgH="362734" progId="ChemDraw.Document.6.0">
              <p:embed/>
            </p:oleObj>
          </a:graphicData>
        </a:graphic>
      </p:graphicFrame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3851275" y="4872038"/>
          <a:ext cx="1277938" cy="1697037"/>
        </p:xfrm>
        <a:graphic>
          <a:graphicData uri="http://schemas.openxmlformats.org/presentationml/2006/ole">
            <p:oleObj spid="_x0000_s492555" name="CS ChemDraw Drawing" r:id="rId6" imgW="798195" imgH="1060323" progId="ChemDraw.Document.6.0">
              <p:embed/>
            </p:oleObj>
          </a:graphicData>
        </a:graphic>
      </p:graphicFrame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820863" y="5087938"/>
          <a:ext cx="1400175" cy="1458912"/>
        </p:xfrm>
        <a:graphic>
          <a:graphicData uri="http://schemas.openxmlformats.org/presentationml/2006/ole">
            <p:oleObj spid="_x0000_s492556" name="CS ChemDraw Drawing" r:id="rId7" imgW="874395" imgH="909430" progId="ChemDraw.Document.6.0">
              <p:embed/>
            </p:oleObj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957888" y="4872038"/>
          <a:ext cx="1322387" cy="1671637"/>
        </p:xfrm>
        <a:graphic>
          <a:graphicData uri="http://schemas.openxmlformats.org/presentationml/2006/ole">
            <p:oleObj spid="_x0000_s492557" name="CS ChemDraw Drawing" r:id="rId8" imgW="827151" imgH="1045083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Ιδανική γωνία </a:t>
            </a:r>
            <a:r>
              <a:rPr lang="el-GR" dirty="0" err="1" smtClean="0"/>
              <a:t>πυρηνόφιλης</a:t>
            </a:r>
            <a:r>
              <a:rPr lang="el-GR" dirty="0" smtClean="0"/>
              <a:t> προσβολής </a:t>
            </a:r>
            <a:endParaRPr lang="en-US" dirty="0" smtClean="0"/>
          </a:p>
        </p:txBody>
      </p:sp>
      <p:sp>
        <p:nvSpPr>
          <p:cNvPr id="493572" name="TextBox 1"/>
          <p:cNvSpPr txBox="1">
            <a:spLocks noChangeArrowheads="1"/>
          </p:cNvSpPr>
          <p:nvPr/>
        </p:nvSpPr>
        <p:spPr bwMode="auto">
          <a:xfrm>
            <a:off x="0" y="1190625"/>
            <a:ext cx="9906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cs typeface="Arial" charset="0"/>
              </a:rPr>
              <a:t>Reactions can be </a:t>
            </a:r>
            <a:r>
              <a:rPr lang="en-GB" b="1" u="sng">
                <a:solidFill>
                  <a:srgbClr val="00FF00"/>
                </a:solidFill>
                <a:cs typeface="Arial" charset="0"/>
              </a:rPr>
              <a:t>favoured</a:t>
            </a:r>
            <a:r>
              <a:rPr lang="en-GB" b="1">
                <a:cs typeface="Arial" charset="0"/>
              </a:rPr>
              <a:t> or </a:t>
            </a:r>
            <a:r>
              <a:rPr lang="en-GB" b="1" u="sng">
                <a:solidFill>
                  <a:srgbClr val="FF0000"/>
                </a:solidFill>
                <a:cs typeface="Arial" charset="0"/>
              </a:rPr>
              <a:t>disfavoured</a:t>
            </a:r>
          </a:p>
          <a:p>
            <a:pPr>
              <a:buFont typeface="Arial" charset="0"/>
              <a:buChar char="•"/>
            </a:pPr>
            <a:r>
              <a:rPr lang="en-GB" b="1">
                <a:cs typeface="Arial" charset="0"/>
              </a:rPr>
              <a:t>A disfavoured reaction </a:t>
            </a:r>
            <a:r>
              <a:rPr lang="en-GB" b="1" u="sng">
                <a:cs typeface="Arial" charset="0"/>
              </a:rPr>
              <a:t>does not </a:t>
            </a:r>
            <a:r>
              <a:rPr lang="en-GB" b="1">
                <a:cs typeface="Arial" charset="0"/>
              </a:rPr>
              <a:t>mean that the reaction will not occur -just that it is more difficult</a:t>
            </a:r>
          </a:p>
          <a:p>
            <a:pPr>
              <a:buFont typeface="Arial" charset="0"/>
              <a:buChar char="•"/>
            </a:pPr>
            <a:r>
              <a:rPr lang="en-GB" b="1">
                <a:cs typeface="Arial" charset="0"/>
              </a:rPr>
              <a:t>Disfavoured cases require severe distortion of bond angles and distances</a:t>
            </a:r>
          </a:p>
          <a:p>
            <a:endParaRPr lang="en-GB" b="1">
              <a:cs typeface="Arial" charset="0"/>
            </a:endParaRPr>
          </a:p>
        </p:txBody>
      </p:sp>
      <p:graphicFrame>
        <p:nvGraphicFramePr>
          <p:cNvPr id="493573" name="Object 1"/>
          <p:cNvGraphicFramePr>
            <a:graphicFrameLocks noChangeAspect="1"/>
          </p:cNvGraphicFramePr>
          <p:nvPr/>
        </p:nvGraphicFramePr>
        <p:xfrm>
          <a:off x="1062038" y="2246313"/>
          <a:ext cx="3797300" cy="1666875"/>
        </p:xfrm>
        <a:graphic>
          <a:graphicData uri="http://schemas.openxmlformats.org/presentationml/2006/ole">
            <p:oleObj spid="_x0000_s493573" name="CS ChemDraw Drawing" r:id="rId3" imgW="2400421" imgH="1054478" progId="ChemDraw.Document.6.0">
              <p:embed/>
            </p:oleObj>
          </a:graphicData>
        </a:graphic>
      </p:graphicFrame>
      <p:sp>
        <p:nvSpPr>
          <p:cNvPr id="493574" name="TextBox 4"/>
          <p:cNvSpPr txBox="1">
            <a:spLocks noChangeArrowheads="1"/>
          </p:cNvSpPr>
          <p:nvPr/>
        </p:nvSpPr>
        <p:spPr bwMode="auto">
          <a:xfrm>
            <a:off x="5907088" y="2924175"/>
            <a:ext cx="2249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C0CA0"/>
                </a:solidFill>
                <a:cs typeface="Arial" charset="0"/>
              </a:rPr>
              <a:t>Trigonal carbons</a:t>
            </a:r>
          </a:p>
          <a:p>
            <a:r>
              <a:rPr lang="en-GB" b="1">
                <a:solidFill>
                  <a:srgbClr val="0C0CA0"/>
                </a:solidFill>
                <a:cs typeface="Arial" charset="0"/>
              </a:rPr>
              <a:t>Bürgi-Dunitz angle</a:t>
            </a:r>
          </a:p>
        </p:txBody>
      </p:sp>
      <p:graphicFrame>
        <p:nvGraphicFramePr>
          <p:cNvPr id="493575" name="Object 2"/>
          <p:cNvGraphicFramePr>
            <a:graphicFrameLocks noChangeAspect="1"/>
          </p:cNvGraphicFramePr>
          <p:nvPr/>
        </p:nvGraphicFramePr>
        <p:xfrm>
          <a:off x="420688" y="4476750"/>
          <a:ext cx="4889500" cy="769938"/>
        </p:xfrm>
        <a:graphic>
          <a:graphicData uri="http://schemas.openxmlformats.org/presentationml/2006/ole">
            <p:oleObj spid="_x0000_s493575" name="CS ChemDraw Drawing" r:id="rId4" imgW="2820776" imgH="443365" progId="ChemDraw.Document.6.0">
              <p:embed/>
            </p:oleObj>
          </a:graphicData>
        </a:graphic>
      </p:graphicFrame>
      <p:graphicFrame>
        <p:nvGraphicFramePr>
          <p:cNvPr id="493576" name="Object 3"/>
          <p:cNvGraphicFramePr>
            <a:graphicFrameLocks noChangeAspect="1"/>
          </p:cNvGraphicFramePr>
          <p:nvPr/>
        </p:nvGraphicFramePr>
        <p:xfrm>
          <a:off x="795338" y="5362575"/>
          <a:ext cx="4151312" cy="1495425"/>
        </p:xfrm>
        <a:graphic>
          <a:graphicData uri="http://schemas.openxmlformats.org/presentationml/2006/ole">
            <p:oleObj spid="_x0000_s493576" name="CS ChemDraw Drawing" r:id="rId5" imgW="2377548" imgH="1092524" progId="ChemDraw.Document.6.0">
              <p:embed/>
            </p:oleObj>
          </a:graphicData>
        </a:graphic>
      </p:graphicFrame>
      <p:sp>
        <p:nvSpPr>
          <p:cNvPr id="493577" name="TextBox 7"/>
          <p:cNvSpPr txBox="1">
            <a:spLocks noChangeArrowheads="1"/>
          </p:cNvSpPr>
          <p:nvPr/>
        </p:nvSpPr>
        <p:spPr bwMode="auto">
          <a:xfrm>
            <a:off x="5870575" y="4560888"/>
            <a:ext cx="24653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931984"/>
                </a:solidFill>
                <a:cs typeface="Arial" charset="0"/>
              </a:rPr>
              <a:t>Tetrahedral carbons</a:t>
            </a:r>
          </a:p>
          <a:p>
            <a:r>
              <a:rPr lang="en-GB" b="1">
                <a:solidFill>
                  <a:srgbClr val="931984"/>
                </a:solidFill>
                <a:cs typeface="Arial" charset="0"/>
              </a:rPr>
              <a:t>(Walden inversion)</a:t>
            </a:r>
          </a:p>
        </p:txBody>
      </p:sp>
      <p:sp>
        <p:nvSpPr>
          <p:cNvPr id="493578" name="TextBox 8"/>
          <p:cNvSpPr txBox="1">
            <a:spLocks noChangeArrowheads="1"/>
          </p:cNvSpPr>
          <p:nvPr/>
        </p:nvSpPr>
        <p:spPr bwMode="auto">
          <a:xfrm>
            <a:off x="5883275" y="5992813"/>
            <a:ext cx="2101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028288"/>
                </a:solidFill>
                <a:cs typeface="Arial" charset="0"/>
              </a:rPr>
              <a:t>Digonal carbons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Ανταγωνιστικά μονοπάτια </a:t>
            </a:r>
            <a:r>
              <a:rPr lang="el-GR" dirty="0" err="1" smtClean="0">
                <a:solidFill>
                  <a:srgbClr val="760016"/>
                </a:solidFill>
              </a:rPr>
              <a:t>κυκλοποίησης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2" cstate="print"/>
          <a:srcRect l="23629" t="27988" r="27037" b="7794"/>
          <a:stretch>
            <a:fillRect/>
          </a:stretch>
        </p:blipFill>
        <p:spPr bwMode="auto">
          <a:xfrm>
            <a:off x="1770742" y="1262742"/>
            <a:ext cx="5587894" cy="539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35" y="295275"/>
            <a:ext cx="9181193" cy="687388"/>
          </a:xfrm>
        </p:spPr>
        <p:txBody>
          <a:bodyPr/>
          <a:lstStyle/>
          <a:p>
            <a:r>
              <a:rPr lang="el-GR" dirty="0" smtClean="0"/>
              <a:t>Συστήματα με </a:t>
            </a:r>
            <a:r>
              <a:rPr lang="en-US" dirty="0" smtClean="0"/>
              <a:t>sp</a:t>
            </a:r>
            <a:r>
              <a:rPr lang="en-US" baseline="30000" dirty="0" smtClean="0"/>
              <a:t>3</a:t>
            </a:r>
            <a:r>
              <a:rPr lang="en-US" dirty="0" smtClean="0"/>
              <a:t> (</a:t>
            </a:r>
            <a:r>
              <a:rPr lang="el-GR" dirty="0" err="1" smtClean="0"/>
              <a:t>τετραεδρικά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dirty="0" err="1" smtClean="0"/>
              <a:t>ηλεκτρόφιλα</a:t>
            </a:r>
            <a:endParaRPr lang="en-GB" dirty="0" smtClean="0"/>
          </a:p>
        </p:txBody>
      </p:sp>
      <p:graphicFrame>
        <p:nvGraphicFramePr>
          <p:cNvPr id="494596" name="Object 2"/>
          <p:cNvGraphicFramePr>
            <a:graphicFrameLocks noChangeAspect="1"/>
          </p:cNvGraphicFramePr>
          <p:nvPr/>
        </p:nvGraphicFramePr>
        <p:xfrm>
          <a:off x="1042988" y="2424113"/>
          <a:ext cx="7072312" cy="3497262"/>
        </p:xfrm>
        <a:graphic>
          <a:graphicData uri="http://schemas.openxmlformats.org/presentationml/2006/ole">
            <p:oleObj spid="_x0000_s494596" name="CS ChemDraw Drawing" r:id="rId3" imgW="3442418" imgH="1698846" progId="ChemDraw.Document.6.0">
              <p:embed/>
            </p:oleObj>
          </a:graphicData>
        </a:graphic>
      </p:graphicFrame>
      <p:sp>
        <p:nvSpPr>
          <p:cNvPr id="494597" name="TextBox 3"/>
          <p:cNvSpPr txBox="1">
            <a:spLocks noChangeArrowheads="1"/>
          </p:cNvSpPr>
          <p:nvPr/>
        </p:nvSpPr>
        <p:spPr bwMode="auto">
          <a:xfrm>
            <a:off x="468313" y="1341438"/>
            <a:ext cx="5903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u="sng">
                <a:cs typeface="Arial" charset="0"/>
              </a:rPr>
              <a:t>all</a:t>
            </a:r>
            <a:r>
              <a:rPr lang="en-GB" sz="2000">
                <a:cs typeface="Arial" charset="0"/>
              </a:rPr>
              <a:t> exo-tet cyclisations are </a:t>
            </a:r>
            <a:r>
              <a:rPr lang="en-GB" sz="2000" b="1">
                <a:solidFill>
                  <a:srgbClr val="00FF00"/>
                </a:solidFill>
                <a:cs typeface="Arial" charset="0"/>
              </a:rPr>
              <a:t>favoured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 </a:t>
            </a:r>
            <a:endParaRPr lang="en-GB" dirty="0" smtClean="0"/>
          </a:p>
        </p:txBody>
      </p:sp>
      <p:graphicFrame>
        <p:nvGraphicFramePr>
          <p:cNvPr id="498692" name="Object 2"/>
          <p:cNvGraphicFramePr>
            <a:graphicFrameLocks noChangeAspect="1"/>
          </p:cNvGraphicFramePr>
          <p:nvPr>
            <p:ph idx="1"/>
          </p:nvPr>
        </p:nvGraphicFramePr>
        <p:xfrm>
          <a:off x="368981" y="2194377"/>
          <a:ext cx="8636440" cy="3524251"/>
        </p:xfrm>
        <a:graphic>
          <a:graphicData uri="http://schemas.openxmlformats.org/presentationml/2006/ole">
            <p:oleObj spid="_x0000_s498692" name="CS ChemDraw Drawing" r:id="rId3" imgW="4742580" imgH="1935588" progId="ChemDraw.Document.6.0">
              <p:embed/>
            </p:oleObj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50694" t="59194" r="44544" b="38315"/>
          <a:stretch>
            <a:fillRect/>
          </a:stretch>
        </p:blipFill>
        <p:spPr bwMode="auto">
          <a:xfrm>
            <a:off x="4891314" y="2627089"/>
            <a:ext cx="1280667" cy="36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 l="45694" t="70768" r="48671" b="26595"/>
          <a:stretch>
            <a:fillRect/>
          </a:stretch>
        </p:blipFill>
        <p:spPr bwMode="auto">
          <a:xfrm>
            <a:off x="4789715" y="4804228"/>
            <a:ext cx="1431270" cy="3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C00000"/>
                </a:solidFill>
              </a:rPr>
              <a:t>Ποικιλομορφία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μορίων  2. Φυσικά προϊόντα</a:t>
            </a:r>
            <a:r>
              <a:rPr lang="el-GR" sz="2000" dirty="0" smtClean="0">
                <a:solidFill>
                  <a:srgbClr val="C00000"/>
                </a:solidFill>
              </a:rPr>
              <a:t> </a:t>
            </a:r>
            <a:endParaRPr lang="en-GB" sz="20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074" name="Object 89"/>
          <p:cNvGraphicFramePr>
            <a:graphicFrameLocks noChangeAspect="1"/>
          </p:cNvGraphicFramePr>
          <p:nvPr>
            <p:ph sz="quarter" idx="1"/>
          </p:nvPr>
        </p:nvGraphicFramePr>
        <p:xfrm>
          <a:off x="547688" y="1135063"/>
          <a:ext cx="2647950" cy="995362"/>
        </p:xfrm>
        <a:graphic>
          <a:graphicData uri="http://schemas.openxmlformats.org/presentationml/2006/ole">
            <p:oleObj spid="_x0000_s3074" name="CS ChemDraw Drawing" r:id="rId3" imgW="1680583" imgH="632129" progId="ChemDraw.Document.6.0">
              <p:embed/>
            </p:oleObj>
          </a:graphicData>
        </a:graphic>
      </p:graphicFrame>
      <p:graphicFrame>
        <p:nvGraphicFramePr>
          <p:cNvPr id="3075" name="Object 86"/>
          <p:cNvGraphicFramePr>
            <a:graphicFrameLocks noChangeAspect="1"/>
          </p:cNvGraphicFramePr>
          <p:nvPr>
            <p:ph sz="quarter" idx="2"/>
          </p:nvPr>
        </p:nvGraphicFramePr>
        <p:xfrm>
          <a:off x="3290888" y="4545013"/>
          <a:ext cx="3563937" cy="2241550"/>
        </p:xfrm>
        <a:graphic>
          <a:graphicData uri="http://schemas.openxmlformats.org/presentationml/2006/ole">
            <p:oleObj spid="_x0000_s3075" name="CS ChemDraw Drawing" r:id="rId4" imgW="2713755" imgH="1706673" progId="ChemDraw.Document.6.0">
              <p:embed/>
            </p:oleObj>
          </a:graphicData>
        </a:graphic>
      </p:graphicFrame>
      <p:graphicFrame>
        <p:nvGraphicFramePr>
          <p:cNvPr id="3076" name="Object 91"/>
          <p:cNvGraphicFramePr>
            <a:graphicFrameLocks noChangeAspect="1"/>
          </p:cNvGraphicFramePr>
          <p:nvPr>
            <p:ph sz="quarter" idx="3"/>
          </p:nvPr>
        </p:nvGraphicFramePr>
        <p:xfrm>
          <a:off x="4265613" y="1111250"/>
          <a:ext cx="1222375" cy="1047750"/>
        </p:xfrm>
        <a:graphic>
          <a:graphicData uri="http://schemas.openxmlformats.org/presentationml/2006/ole">
            <p:oleObj spid="_x0000_s3076" name="CS ChemDraw Drawing" r:id="rId5" imgW="811778" imgH="694745" progId="ChemDraw.Document.6.0">
              <p:embed/>
            </p:oleObj>
          </a:graphicData>
        </a:graphic>
      </p:graphicFrame>
      <p:sp>
        <p:nvSpPr>
          <p:cNvPr id="3080" name="Text Box 55"/>
          <p:cNvSpPr txBox="1">
            <a:spLocks noChangeArrowheads="1"/>
          </p:cNvSpPr>
          <p:nvPr/>
        </p:nvSpPr>
        <p:spPr bwMode="auto">
          <a:xfrm>
            <a:off x="4391025" y="2293938"/>
            <a:ext cx="1008063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Νικοτίνη</a:t>
            </a:r>
            <a:endParaRPr lang="en-GB" b="1"/>
          </a:p>
        </p:txBody>
      </p:sp>
      <p:sp>
        <p:nvSpPr>
          <p:cNvPr id="3081" name="Text Box 75"/>
          <p:cNvSpPr txBox="1">
            <a:spLocks noChangeArrowheads="1"/>
          </p:cNvSpPr>
          <p:nvPr/>
        </p:nvSpPr>
        <p:spPr bwMode="auto">
          <a:xfrm>
            <a:off x="1092200" y="2263775"/>
            <a:ext cx="15017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Πενικιλλίνη </a:t>
            </a:r>
            <a:r>
              <a:rPr lang="en-GB" b="1"/>
              <a:t>G</a:t>
            </a:r>
          </a:p>
        </p:txBody>
      </p:sp>
      <p:graphicFrame>
        <p:nvGraphicFramePr>
          <p:cNvPr id="3077" name="Object 93"/>
          <p:cNvGraphicFramePr>
            <a:graphicFrameLocks noChangeAspect="1"/>
          </p:cNvGraphicFramePr>
          <p:nvPr>
            <p:ph sz="quarter" idx="4"/>
          </p:nvPr>
        </p:nvGraphicFramePr>
        <p:xfrm>
          <a:off x="179388" y="2657475"/>
          <a:ext cx="9598025" cy="1497013"/>
        </p:xfrm>
        <a:graphic>
          <a:graphicData uri="http://schemas.openxmlformats.org/presentationml/2006/ole">
            <p:oleObj spid="_x0000_s3077" name="CS ChemDraw Drawing" r:id="rId6" imgW="7040632" imgH="1098398" progId="ChemDraw.Document.6.0">
              <p:embed/>
            </p:oleObj>
          </a:graphicData>
        </a:graphic>
      </p:graphicFrame>
      <p:graphicFrame>
        <p:nvGraphicFramePr>
          <p:cNvPr id="3078" name="Object 95"/>
          <p:cNvGraphicFramePr>
            <a:graphicFrameLocks noChangeAspect="1"/>
          </p:cNvGraphicFramePr>
          <p:nvPr/>
        </p:nvGraphicFramePr>
        <p:xfrm>
          <a:off x="6850063" y="1119188"/>
          <a:ext cx="1252537" cy="1196975"/>
        </p:xfrm>
        <a:graphic>
          <a:graphicData uri="http://schemas.openxmlformats.org/presentationml/2006/ole">
            <p:oleObj spid="_x0000_s3078" name="CS ChemDraw Drawing" r:id="rId7" imgW="857623" imgH="827060" progId="ChemDraw.Document.6.0">
              <p:embed/>
            </p:oleObj>
          </a:graphicData>
        </a:graphic>
      </p:graphicFrame>
      <p:sp>
        <p:nvSpPr>
          <p:cNvPr id="3082" name="Text Box 96"/>
          <p:cNvSpPr txBox="1">
            <a:spLocks noChangeArrowheads="1"/>
          </p:cNvSpPr>
          <p:nvPr/>
        </p:nvSpPr>
        <p:spPr bwMode="auto">
          <a:xfrm>
            <a:off x="5535613" y="4244975"/>
            <a:ext cx="1427162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Αρτεμισινίνη</a:t>
            </a:r>
            <a:endParaRPr lang="en-GB" b="1"/>
          </a:p>
        </p:txBody>
      </p:sp>
      <p:sp>
        <p:nvSpPr>
          <p:cNvPr id="3083" name="Text Box 97"/>
          <p:cNvSpPr txBox="1">
            <a:spLocks noChangeArrowheads="1"/>
          </p:cNvSpPr>
          <p:nvPr/>
        </p:nvSpPr>
        <p:spPr bwMode="auto">
          <a:xfrm>
            <a:off x="8278813" y="4257675"/>
            <a:ext cx="793750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Κινίνη</a:t>
            </a:r>
            <a:endParaRPr lang="en-GB" b="1"/>
          </a:p>
        </p:txBody>
      </p:sp>
      <p:sp>
        <p:nvSpPr>
          <p:cNvPr id="3084" name="Text Box 98"/>
          <p:cNvSpPr txBox="1">
            <a:spLocks noChangeArrowheads="1"/>
          </p:cNvSpPr>
          <p:nvPr/>
        </p:nvSpPr>
        <p:spPr bwMode="auto">
          <a:xfrm>
            <a:off x="3417888" y="4229100"/>
            <a:ext cx="104298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Μορφίνη</a:t>
            </a:r>
            <a:endParaRPr lang="en-GB" b="1"/>
          </a:p>
        </p:txBody>
      </p:sp>
      <p:sp>
        <p:nvSpPr>
          <p:cNvPr id="3085" name="Text Box 99"/>
          <p:cNvSpPr txBox="1">
            <a:spLocks noChangeArrowheads="1"/>
          </p:cNvSpPr>
          <p:nvPr/>
        </p:nvSpPr>
        <p:spPr bwMode="auto">
          <a:xfrm>
            <a:off x="989013" y="4198938"/>
            <a:ext cx="9858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Κοκαΐνη</a:t>
            </a:r>
            <a:endParaRPr lang="en-GB" b="1"/>
          </a:p>
        </p:txBody>
      </p:sp>
      <p:sp>
        <p:nvSpPr>
          <p:cNvPr id="3086" name="Text Box 100"/>
          <p:cNvSpPr txBox="1">
            <a:spLocks noChangeArrowheads="1"/>
          </p:cNvSpPr>
          <p:nvPr/>
        </p:nvSpPr>
        <p:spPr bwMode="auto">
          <a:xfrm>
            <a:off x="7029450" y="2320925"/>
            <a:ext cx="99218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Καφεΐνη</a:t>
            </a:r>
            <a:endParaRPr lang="en-GB" b="1"/>
          </a:p>
        </p:txBody>
      </p:sp>
      <p:sp>
        <p:nvSpPr>
          <p:cNvPr id="3087" name="Text Box 101"/>
          <p:cNvSpPr txBox="1">
            <a:spLocks noChangeArrowheads="1"/>
          </p:cNvSpPr>
          <p:nvPr/>
        </p:nvSpPr>
        <p:spPr bwMode="auto">
          <a:xfrm>
            <a:off x="2243138" y="6008688"/>
            <a:ext cx="170497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Διαζωναμίδιο Α</a:t>
            </a:r>
            <a:endParaRPr lang="en-GB" b="1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620" name="Object 2"/>
          <p:cNvGraphicFramePr>
            <a:graphicFrameLocks noChangeAspect="1"/>
          </p:cNvGraphicFramePr>
          <p:nvPr/>
        </p:nvGraphicFramePr>
        <p:xfrm>
          <a:off x="684213" y="2492375"/>
          <a:ext cx="7867650" cy="3459163"/>
        </p:xfrm>
        <a:graphic>
          <a:graphicData uri="http://schemas.openxmlformats.org/presentationml/2006/ole">
            <p:oleObj spid="_x0000_s495620" name="CS ChemDraw Drawing" r:id="rId3" imgW="4374015" imgH="1921753" progId="ChemDraw.Document.6.0">
              <p:embed/>
            </p:oleObj>
          </a:graphicData>
        </a:graphic>
      </p:graphicFrame>
      <p:sp>
        <p:nvSpPr>
          <p:cNvPr id="495621" name="TextBox 3"/>
          <p:cNvSpPr txBox="1">
            <a:spLocks noChangeArrowheads="1"/>
          </p:cNvSpPr>
          <p:nvPr/>
        </p:nvSpPr>
        <p:spPr bwMode="auto">
          <a:xfrm>
            <a:off x="827088" y="1196975"/>
            <a:ext cx="5616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u="sng">
                <a:cs typeface="Arial" charset="0"/>
              </a:rPr>
              <a:t>All</a:t>
            </a:r>
            <a:r>
              <a:rPr lang="en-GB" sz="2000">
                <a:cs typeface="Arial" charset="0"/>
              </a:rPr>
              <a:t> exo-trig cyclisatons are </a:t>
            </a:r>
            <a:r>
              <a:rPr lang="en-GB" sz="2000" b="1">
                <a:solidFill>
                  <a:srgbClr val="00FF00"/>
                </a:solidFill>
                <a:cs typeface="Arial" charset="0"/>
              </a:rPr>
              <a:t>favourable</a:t>
            </a:r>
          </a:p>
          <a:p>
            <a:endParaRPr lang="en-GB" sz="2000" b="1">
              <a:solidFill>
                <a:srgbClr val="00FF00"/>
              </a:solidFill>
              <a:cs typeface="Arial" charset="0"/>
            </a:endParaRPr>
          </a:p>
          <a:p>
            <a:r>
              <a:rPr lang="en-GB" sz="2000">
                <a:cs typeface="Arial" charset="0"/>
              </a:rPr>
              <a:t>5-endo trig are </a:t>
            </a:r>
            <a:r>
              <a:rPr lang="en-GB" sz="2000" b="1">
                <a:solidFill>
                  <a:srgbClr val="FF0000"/>
                </a:solidFill>
                <a:cs typeface="Arial" charset="0"/>
              </a:rPr>
              <a:t>disfavoured</a:t>
            </a:r>
            <a:r>
              <a:rPr lang="en-GB" sz="2000">
                <a:cs typeface="Arial" charset="0"/>
              </a:rPr>
              <a:t>!</a:t>
            </a:r>
            <a:endParaRPr lang="en-GB" sz="20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35" y="295275"/>
            <a:ext cx="9181193" cy="687388"/>
          </a:xfrm>
        </p:spPr>
        <p:txBody>
          <a:bodyPr/>
          <a:lstStyle/>
          <a:p>
            <a:r>
              <a:rPr lang="el-GR" dirty="0" smtClean="0"/>
              <a:t>Συστήματα με </a:t>
            </a:r>
            <a:r>
              <a:rPr lang="en-US" dirty="0" smtClean="0"/>
              <a:t>sp</a:t>
            </a:r>
            <a:r>
              <a:rPr lang="en-US" baseline="30000" dirty="0" smtClean="0"/>
              <a:t>2 </a:t>
            </a:r>
            <a:r>
              <a:rPr lang="el-GR" dirty="0" err="1" smtClean="0"/>
              <a:t>ηλεκτρόφιλα</a:t>
            </a:r>
            <a:r>
              <a:rPr lang="el-GR" dirty="0" smtClean="0"/>
              <a:t> </a:t>
            </a:r>
            <a:endParaRPr lang="en-GB" dirty="0" smtClean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9" name="Rectangle 9"/>
          <p:cNvSpPr>
            <a:spLocks noGrp="1" noChangeArrowheads="1"/>
          </p:cNvSpPr>
          <p:nvPr>
            <p:ph type="title"/>
          </p:nvPr>
        </p:nvSpPr>
        <p:spPr>
          <a:xfrm>
            <a:off x="325665" y="295275"/>
            <a:ext cx="9282793" cy="687388"/>
          </a:xfrm>
        </p:spPr>
        <p:txBody>
          <a:bodyPr/>
          <a:lstStyle/>
          <a:p>
            <a:r>
              <a:rPr lang="el-GR" dirty="0" smtClean="0"/>
              <a:t>Σύγκριση αλληλεπίδρασης στοιβάδων σε 5</a:t>
            </a:r>
            <a:r>
              <a:rPr lang="en-US" dirty="0" smtClean="0"/>
              <a:t>-</a:t>
            </a:r>
            <a:r>
              <a:rPr lang="en-US" dirty="0" err="1" smtClean="0"/>
              <a:t>exo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n-US" dirty="0" smtClean="0"/>
              <a:t>5-endo trig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4287838" y="1619250"/>
          <a:ext cx="1335087" cy="1087438"/>
        </p:xfrm>
        <a:graphic>
          <a:graphicData uri="http://schemas.openxmlformats.org/presentationml/2006/ole">
            <p:oleObj spid="_x0000_s496644" name="CS ChemDraw Drawing" r:id="rId3" imgW="890124" imgH="725467" progId="ChemDraw.Document.6.0">
              <p:embed/>
            </p:oleObj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5826125" y="1619250"/>
          <a:ext cx="2781300" cy="898525"/>
        </p:xfrm>
        <a:graphic>
          <a:graphicData uri="http://schemas.openxmlformats.org/presentationml/2006/ole">
            <p:oleObj spid="_x0000_s496645" name="CS ChemDraw Drawing" r:id="rId4" imgW="1854695" imgH="599008" progId="ChemDraw.Document.6.0">
              <p:embed/>
            </p:oleObj>
          </a:graphicData>
        </a:graphic>
      </p:graphicFrame>
      <p:graphicFrame>
        <p:nvGraphicFramePr>
          <p:cNvPr id="36874" name="Object 10"/>
          <p:cNvGraphicFramePr>
            <a:graphicFrameLocks noChangeAspect="1"/>
          </p:cNvGraphicFramePr>
          <p:nvPr/>
        </p:nvGraphicFramePr>
        <p:xfrm>
          <a:off x="4446588" y="1660299"/>
          <a:ext cx="1074737" cy="989012"/>
        </p:xfrm>
        <a:graphic>
          <a:graphicData uri="http://schemas.openxmlformats.org/presentationml/2006/ole">
            <p:oleObj spid="_x0000_s496646" name="CS ChemDraw Drawing" r:id="rId5" imgW="714499" imgH="656355" progId="ChemDraw.Document.6.0">
              <p:embed/>
            </p:oleObj>
          </a:graphicData>
        </a:graphic>
      </p:graphicFrame>
      <p:graphicFrame>
        <p:nvGraphicFramePr>
          <p:cNvPr id="36875" name="Object 11"/>
          <p:cNvGraphicFramePr>
            <a:graphicFrameLocks noChangeAspect="1"/>
          </p:cNvGraphicFramePr>
          <p:nvPr/>
        </p:nvGraphicFramePr>
        <p:xfrm>
          <a:off x="1335088" y="1614488"/>
          <a:ext cx="2500312" cy="1012825"/>
        </p:xfrm>
        <a:graphic>
          <a:graphicData uri="http://schemas.openxmlformats.org/presentationml/2006/ole">
            <p:oleObj spid="_x0000_s496647" name="CS ChemDraw Drawing" r:id="rId6" imgW="1667175" imgH="675100" progId="ChemDraw.Document.6.0">
              <p:embed/>
            </p:oleObj>
          </a:graphicData>
        </a:graphic>
      </p:graphicFrame>
      <p:graphicFrame>
        <p:nvGraphicFramePr>
          <p:cNvPr id="496648" name="Object 2"/>
          <p:cNvGraphicFramePr>
            <a:graphicFrameLocks noChangeAspect="1"/>
          </p:cNvGraphicFramePr>
          <p:nvPr>
            <p:ph idx="1"/>
          </p:nvPr>
        </p:nvGraphicFramePr>
        <p:xfrm>
          <a:off x="1838325" y="3303588"/>
          <a:ext cx="5964238" cy="2898775"/>
        </p:xfrm>
        <a:graphic>
          <a:graphicData uri="http://schemas.openxmlformats.org/presentationml/2006/ole">
            <p:oleObj spid="_x0000_s496648" name="CS ChemDraw Drawing" r:id="rId7" imgW="3393908" imgH="1648946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0740" name="Object 2"/>
          <p:cNvGraphicFramePr>
            <a:graphicFrameLocks noChangeAspect="1"/>
          </p:cNvGraphicFramePr>
          <p:nvPr/>
        </p:nvGraphicFramePr>
        <p:xfrm>
          <a:off x="827088" y="2085975"/>
          <a:ext cx="8116887" cy="3595688"/>
        </p:xfrm>
        <a:graphic>
          <a:graphicData uri="http://schemas.openxmlformats.org/presentationml/2006/ole">
            <p:oleObj spid="_x0000_s500740" name="CS ChemDraw Drawing" r:id="rId3" imgW="4369268" imgH="1935372" progId="ChemDraw.Document.6.0">
              <p:embed/>
            </p:oleObj>
          </a:graphicData>
        </a:graphic>
      </p:graphicFrame>
      <p:sp>
        <p:nvSpPr>
          <p:cNvPr id="500741" name="TextBox 3"/>
          <p:cNvSpPr txBox="1">
            <a:spLocks noChangeArrowheads="1"/>
          </p:cNvSpPr>
          <p:nvPr/>
        </p:nvSpPr>
        <p:spPr bwMode="auto">
          <a:xfrm>
            <a:off x="755650" y="1652588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u="sng">
                <a:cs typeface="Arial" charset="0"/>
              </a:rPr>
              <a:t>All</a:t>
            </a:r>
            <a:r>
              <a:rPr lang="en-GB" sz="1800">
                <a:cs typeface="Arial" charset="0"/>
              </a:rPr>
              <a:t> endo-dig are </a:t>
            </a:r>
            <a:r>
              <a:rPr lang="en-GB" sz="1800" b="1">
                <a:solidFill>
                  <a:srgbClr val="00FF00"/>
                </a:solidFill>
                <a:cs typeface="Arial" charset="0"/>
              </a:rPr>
              <a:t>favoured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35" y="295275"/>
            <a:ext cx="9181193" cy="687388"/>
          </a:xfrm>
        </p:spPr>
        <p:txBody>
          <a:bodyPr/>
          <a:lstStyle/>
          <a:p>
            <a:r>
              <a:rPr lang="el-GR" dirty="0" smtClean="0"/>
              <a:t>Συστήματα με </a:t>
            </a:r>
            <a:r>
              <a:rPr lang="en-US" dirty="0" smtClean="0"/>
              <a:t>sp</a:t>
            </a:r>
            <a:r>
              <a:rPr lang="en-US" baseline="30000" dirty="0" smtClean="0"/>
              <a:t> </a:t>
            </a:r>
            <a:r>
              <a:rPr lang="el-GR" dirty="0" err="1" smtClean="0"/>
              <a:t>ηλεκτρόφιλα</a:t>
            </a:r>
            <a:r>
              <a:rPr lang="el-GR" dirty="0" smtClean="0"/>
              <a:t> </a:t>
            </a:r>
            <a:endParaRPr lang="en-GB" dirty="0" smtClean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of orbital interaction in 3, 4 and 5 </a:t>
            </a:r>
            <a:r>
              <a:rPr lang="en-GB" dirty="0" err="1" smtClean="0"/>
              <a:t>exo</a:t>
            </a:r>
            <a:r>
              <a:rPr lang="en-GB" dirty="0" smtClean="0"/>
              <a:t> dig</a:t>
            </a:r>
          </a:p>
        </p:txBody>
      </p:sp>
      <p:graphicFrame>
        <p:nvGraphicFramePr>
          <p:cNvPr id="503812" name="Object 2"/>
          <p:cNvGraphicFramePr>
            <a:graphicFrameLocks noChangeAspect="1"/>
          </p:cNvGraphicFramePr>
          <p:nvPr/>
        </p:nvGraphicFramePr>
        <p:xfrm>
          <a:off x="735013" y="2165350"/>
          <a:ext cx="7092950" cy="1906588"/>
        </p:xfrm>
        <a:graphic>
          <a:graphicData uri="http://schemas.openxmlformats.org/presentationml/2006/ole">
            <p:oleObj spid="_x0000_s503812" name="CS ChemDraw Drawing" r:id="rId3" imgW="3743946" imgH="1007082" progId="ChemDraw.Document.6.0">
              <p:embed/>
            </p:oleObj>
          </a:graphicData>
        </a:graphic>
      </p:graphicFrame>
      <p:sp>
        <p:nvSpPr>
          <p:cNvPr id="503813" name="TextBox 3"/>
          <p:cNvSpPr txBox="1">
            <a:spLocks noChangeArrowheads="1"/>
          </p:cNvSpPr>
          <p:nvPr/>
        </p:nvSpPr>
        <p:spPr bwMode="auto">
          <a:xfrm>
            <a:off x="561975" y="1439863"/>
            <a:ext cx="6413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GB" sz="1800" b="1">
                <a:cs typeface="Arial" charset="0"/>
              </a:rPr>
              <a:t>Alkyne has two </a:t>
            </a:r>
            <a:r>
              <a:rPr lang="el-GR" sz="1800" b="1">
                <a:cs typeface="Times New Roman" pitchFamily="18" charset="0"/>
              </a:rPr>
              <a:t>π</a:t>
            </a:r>
            <a:r>
              <a:rPr lang="en-GB" sz="1800" b="1" baseline="30000">
                <a:cs typeface="Arial" charset="0"/>
              </a:rPr>
              <a:t>*</a:t>
            </a:r>
            <a:r>
              <a:rPr lang="en-GB" sz="1800" b="1">
                <a:cs typeface="Arial" charset="0"/>
              </a:rPr>
              <a:t> orbitals-one in the plane of the ring</a:t>
            </a:r>
          </a:p>
        </p:txBody>
      </p:sp>
      <p:graphicFrame>
        <p:nvGraphicFramePr>
          <p:cNvPr id="503814" name="Object 2"/>
          <p:cNvGraphicFramePr>
            <a:graphicFrameLocks noChangeAspect="1"/>
          </p:cNvGraphicFramePr>
          <p:nvPr/>
        </p:nvGraphicFramePr>
        <p:xfrm>
          <a:off x="2613025" y="4425950"/>
          <a:ext cx="4859338" cy="1509713"/>
        </p:xfrm>
        <a:graphic>
          <a:graphicData uri="http://schemas.openxmlformats.org/presentationml/2006/ole">
            <p:oleObj spid="_x0000_s503814" name="CS ChemDraw Drawing" r:id="rId4" imgW="2387628" imgH="735744" progId="ChemDraw.Document.6.0">
              <p:embed/>
            </p:oleObj>
          </a:graphicData>
        </a:graphic>
      </p:graphicFrame>
      <p:sp>
        <p:nvSpPr>
          <p:cNvPr id="503815" name="TextBox 3"/>
          <p:cNvSpPr txBox="1">
            <a:spLocks noChangeArrowheads="1"/>
          </p:cNvSpPr>
          <p:nvPr/>
        </p:nvSpPr>
        <p:spPr bwMode="auto">
          <a:xfrm>
            <a:off x="1530350" y="6311900"/>
            <a:ext cx="6135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GB" sz="1800" b="1">
                <a:cs typeface="Arial" charset="0"/>
              </a:rPr>
              <a:t>Nucleophile cannot attack at the required 120° angle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Εξαιρέσεις στους κανόνες </a:t>
            </a:r>
            <a:r>
              <a:rPr lang="en-GB" dirty="0" smtClean="0"/>
              <a:t>Baldwin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850" y="1196975"/>
            <a:ext cx="489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cs typeface="Arial" charset="0"/>
              </a:rPr>
              <a:t>second row elements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2708275"/>
            <a:ext cx="1223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cs typeface="Arial" charset="0"/>
              </a:rPr>
              <a:t>Why</a:t>
            </a:r>
            <a:r>
              <a:rPr lang="en-GB" sz="1800">
                <a:latin typeface="Calibri" pitchFamily="34" charset="0"/>
                <a:cs typeface="Arial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6113" y="3284538"/>
            <a:ext cx="3449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cs typeface="Arial" charset="0"/>
              </a:rPr>
              <a:t>Long C-S bond</a:t>
            </a:r>
          </a:p>
          <a:p>
            <a:pPr>
              <a:buFont typeface="Arial" charset="0"/>
              <a:buChar char="•"/>
            </a:pPr>
            <a:r>
              <a:rPr lang="en-GB" sz="2000">
                <a:cs typeface="Arial" charset="0"/>
              </a:rPr>
              <a:t>Sulfur has empty 3d orbitals</a:t>
            </a: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939800" y="1484313"/>
          <a:ext cx="8661400" cy="1373187"/>
        </p:xfrm>
        <a:graphic>
          <a:graphicData uri="http://schemas.openxmlformats.org/presentationml/2006/ole">
            <p:oleObj spid="_x0000_s501767" name="CS ChemDraw Drawing" r:id="rId3" imgW="5179982" imgH="821447" progId="ChemDraw.Document.6.0">
              <p:embed/>
            </p:oleObj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1300163" y="5126038"/>
          <a:ext cx="7138987" cy="911225"/>
        </p:xfrm>
        <a:graphic>
          <a:graphicData uri="http://schemas.openxmlformats.org/presentationml/2006/ole">
            <p:oleObj spid="_x0000_s501768" name="CS ChemDraw Drawing" r:id="rId4" imgW="4014297" imgH="512107" progId="ChemDraw.Document.6.0">
              <p:embed/>
            </p:oleObj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850" y="4652963"/>
            <a:ext cx="381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cs typeface="Arial" charset="0"/>
              </a:rPr>
              <a:t>cations</a:t>
            </a:r>
            <a:endParaRPr lang="en-GB" sz="1800">
              <a:cs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Εναλλακτικά στάδια μετάβασης από δομές συντονισμού</a:t>
            </a:r>
            <a:endParaRPr lang="en-GB" dirty="0" smtClean="0"/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2" cstate="print"/>
          <a:srcRect l="20155" t="37819" r="14972" b="8272"/>
          <a:stretch>
            <a:fillRect/>
          </a:stretch>
        </p:blipFill>
        <p:spPr bwMode="auto">
          <a:xfrm>
            <a:off x="636588" y="1209675"/>
            <a:ext cx="7825241" cy="51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4693" y="266247"/>
            <a:ext cx="8832850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Ανακεφαλαίωση για </a:t>
            </a:r>
            <a:r>
              <a:rPr lang="en-US" dirty="0" err="1" smtClean="0">
                <a:solidFill>
                  <a:srgbClr val="C00000"/>
                </a:solidFill>
              </a:rPr>
              <a:t>tet</a:t>
            </a:r>
            <a:r>
              <a:rPr lang="en-US" dirty="0" smtClean="0">
                <a:solidFill>
                  <a:srgbClr val="C00000"/>
                </a:solidFill>
              </a:rPr>
              <a:t>, trig </a:t>
            </a:r>
            <a:r>
              <a:rPr lang="el-GR" dirty="0" err="1" smtClean="0">
                <a:solidFill>
                  <a:srgbClr val="C00000"/>
                </a:solidFill>
              </a:rPr>
              <a:t>κυκλοποιήσεις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22594" name="Picture 2"/>
          <p:cNvPicPr>
            <a:picLocks noChangeAspect="1" noChangeArrowheads="1"/>
          </p:cNvPicPr>
          <p:nvPr/>
        </p:nvPicPr>
        <p:blipFill>
          <a:blip r:embed="rId2" cstate="print"/>
          <a:srcRect l="13025" t="24849" r="50205" b="35397"/>
          <a:stretch>
            <a:fillRect/>
          </a:stretch>
        </p:blipFill>
        <p:spPr bwMode="auto">
          <a:xfrm>
            <a:off x="1190170" y="1137991"/>
            <a:ext cx="6749144" cy="540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Ανακεφαλαίωση για </a:t>
            </a:r>
            <a:r>
              <a:rPr lang="en-US" dirty="0" smtClean="0"/>
              <a:t>dig </a:t>
            </a:r>
            <a:r>
              <a:rPr lang="el-GR" dirty="0" err="1" smtClean="0"/>
              <a:t>κυκλοποιήσεις</a:t>
            </a:r>
            <a:r>
              <a:rPr lang="en-US" dirty="0" smtClean="0"/>
              <a:t> - </a:t>
            </a:r>
            <a:r>
              <a:rPr lang="el-GR" dirty="0" smtClean="0"/>
              <a:t>Συνολικά</a:t>
            </a:r>
            <a:endParaRPr lang="en-US" dirty="0"/>
          </a:p>
        </p:txBody>
      </p:sp>
      <p:graphicFrame>
        <p:nvGraphicFramePr>
          <p:cNvPr id="5" name="Group 410"/>
          <p:cNvGraphicFramePr>
            <a:graphicFrameLocks noGrp="1"/>
          </p:cNvGraphicFramePr>
          <p:nvPr/>
        </p:nvGraphicFramePr>
        <p:xfrm>
          <a:off x="820053" y="4033111"/>
          <a:ext cx="8236860" cy="2680716"/>
        </p:xfrm>
        <a:graphic>
          <a:graphicData uri="http://schemas.openxmlformats.org/drawingml/2006/table">
            <a:tbl>
              <a:tblPr/>
              <a:tblGrid>
                <a:gridCol w="1177376"/>
                <a:gridCol w="1175786"/>
                <a:gridCol w="1177375"/>
                <a:gridCol w="1175786"/>
                <a:gridCol w="1177376"/>
                <a:gridCol w="1190086"/>
                <a:gridCol w="1163075"/>
              </a:tblGrid>
              <a:tr h="502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Size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Endo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Trig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Trig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Dig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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3025" t="67461" r="50205" b="9193"/>
          <a:stretch>
            <a:fillRect/>
          </a:stretch>
        </p:blipFill>
        <p:spPr bwMode="auto">
          <a:xfrm>
            <a:off x="1778000" y="1219200"/>
            <a:ext cx="6030686" cy="28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Σύνθεση δακτυλίων: </a:t>
            </a:r>
            <a:r>
              <a:rPr lang="en-GB" smtClean="0">
                <a:solidFill>
                  <a:srgbClr val="760016"/>
                </a:solidFill>
              </a:rPr>
              <a:t>The Ring Closing Metathesis reaction</a:t>
            </a:r>
          </a:p>
        </p:txBody>
      </p:sp>
      <p:pic>
        <p:nvPicPr>
          <p:cNvPr id="406530" name="Picture 8"/>
          <p:cNvPicPr>
            <a:picLocks noChangeAspect="1" noChangeArrowheads="1"/>
          </p:cNvPicPr>
          <p:nvPr/>
        </p:nvPicPr>
        <p:blipFill>
          <a:blip r:embed="rId2" cstate="print"/>
          <a:srcRect l="72942" t="22427" r="17328" b="62874"/>
          <a:stretch>
            <a:fillRect/>
          </a:stretch>
        </p:blipFill>
        <p:spPr bwMode="auto">
          <a:xfrm>
            <a:off x="7405688" y="4975225"/>
            <a:ext cx="206216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1" name="Picture 11"/>
          <p:cNvPicPr>
            <a:picLocks noChangeAspect="1" noChangeArrowheads="1"/>
          </p:cNvPicPr>
          <p:nvPr/>
        </p:nvPicPr>
        <p:blipFill>
          <a:blip r:embed="rId3" cstate="print"/>
          <a:srcRect l="17899" t="71248" r="50798" b="7817"/>
          <a:stretch>
            <a:fillRect/>
          </a:stretch>
        </p:blipFill>
        <p:spPr bwMode="auto">
          <a:xfrm>
            <a:off x="1069975" y="1146175"/>
            <a:ext cx="746125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2" name="Picture 12"/>
          <p:cNvPicPr>
            <a:picLocks noChangeAspect="1" noChangeArrowheads="1"/>
          </p:cNvPicPr>
          <p:nvPr/>
        </p:nvPicPr>
        <p:blipFill>
          <a:blip r:embed="rId3" cstate="print"/>
          <a:srcRect l="50162" t="30115" r="17569" b="48869"/>
          <a:stretch>
            <a:fillRect/>
          </a:stretch>
        </p:blipFill>
        <p:spPr bwMode="auto">
          <a:xfrm>
            <a:off x="258763" y="4159250"/>
            <a:ext cx="68580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Σύνθεση μεσαίων και μεγάλων ετεροδακτυλίων μέσω </a:t>
            </a:r>
            <a:r>
              <a:rPr lang="en-GB" smtClean="0">
                <a:solidFill>
                  <a:srgbClr val="760016"/>
                </a:solidFill>
              </a:rPr>
              <a:t>RCM</a:t>
            </a:r>
          </a:p>
        </p:txBody>
      </p:sp>
      <p:pic>
        <p:nvPicPr>
          <p:cNvPr id="407554" name="Picture 5"/>
          <p:cNvPicPr>
            <a:picLocks noChangeAspect="1" noChangeArrowheads="1"/>
          </p:cNvPicPr>
          <p:nvPr/>
        </p:nvPicPr>
        <p:blipFill>
          <a:blip r:embed="rId2" cstate="print"/>
          <a:srcRect l="21840" t="16647" r="53583" b="53716"/>
          <a:stretch>
            <a:fillRect/>
          </a:stretch>
        </p:blipFill>
        <p:spPr bwMode="auto">
          <a:xfrm>
            <a:off x="257175" y="2914650"/>
            <a:ext cx="5291138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7555" name="Group 11"/>
          <p:cNvGrpSpPr>
            <a:grpSpLocks/>
          </p:cNvGrpSpPr>
          <p:nvPr/>
        </p:nvGrpSpPr>
        <p:grpSpPr bwMode="auto">
          <a:xfrm>
            <a:off x="5657850" y="3317875"/>
            <a:ext cx="4140200" cy="3494088"/>
            <a:chOff x="3566" y="1973"/>
            <a:chExt cx="2470" cy="2100"/>
          </a:xfrm>
        </p:grpSpPr>
        <p:pic>
          <p:nvPicPr>
            <p:cNvPr id="40755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54402" t="40288" r="25003" b="38353"/>
            <a:stretch>
              <a:fillRect/>
            </a:stretch>
          </p:blipFill>
          <p:spPr bwMode="auto">
            <a:xfrm>
              <a:off x="3566" y="1973"/>
              <a:ext cx="2407" cy="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7558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l="21701" t="47110" r="61244" b="46606"/>
            <a:stretch>
              <a:fillRect/>
            </a:stretch>
          </p:blipFill>
          <p:spPr bwMode="auto">
            <a:xfrm>
              <a:off x="3579" y="3579"/>
              <a:ext cx="2219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7559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l="42990" t="47110" r="54420" b="48120"/>
            <a:stretch>
              <a:fillRect/>
            </a:stretch>
          </p:blipFill>
          <p:spPr bwMode="auto">
            <a:xfrm>
              <a:off x="5699" y="3607"/>
              <a:ext cx="337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7556" name="Picture 10"/>
          <p:cNvPicPr>
            <a:picLocks noChangeAspect="1" noChangeArrowheads="1"/>
          </p:cNvPicPr>
          <p:nvPr/>
        </p:nvPicPr>
        <p:blipFill>
          <a:blip r:embed="rId4" cstate="print"/>
          <a:srcRect l="15776" t="75670" r="49109" b="10631"/>
          <a:stretch>
            <a:fillRect/>
          </a:stretch>
        </p:blipFill>
        <p:spPr bwMode="auto">
          <a:xfrm>
            <a:off x="1557338" y="1176338"/>
            <a:ext cx="68103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Ποικιλομορφία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μορίων	    3. Φάρμακα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098" name="Object 10"/>
          <p:cNvGraphicFramePr>
            <a:graphicFrameLocks noChangeAspect="1"/>
          </p:cNvGraphicFramePr>
          <p:nvPr>
            <p:ph sz="quarter" idx="1"/>
          </p:nvPr>
        </p:nvGraphicFramePr>
        <p:xfrm>
          <a:off x="7434263" y="3746500"/>
          <a:ext cx="1954212" cy="2112963"/>
        </p:xfrm>
        <a:graphic>
          <a:graphicData uri="http://schemas.openxmlformats.org/presentationml/2006/ole">
            <p:oleObj spid="_x0000_s4098" name="CS ChemDraw Drawing" r:id="rId3" imgW="1409244" imgH="1523669" progId="ChemDraw.Document.6.0">
              <p:embed/>
            </p:oleObj>
          </a:graphicData>
        </a:graphic>
      </p:graphicFrame>
      <p:graphicFrame>
        <p:nvGraphicFramePr>
          <p:cNvPr id="4099" name="Object 13"/>
          <p:cNvGraphicFramePr>
            <a:graphicFrameLocks noChangeAspect="1"/>
          </p:cNvGraphicFramePr>
          <p:nvPr>
            <p:ph sz="quarter" idx="2"/>
          </p:nvPr>
        </p:nvGraphicFramePr>
        <p:xfrm>
          <a:off x="3897313" y="1173163"/>
          <a:ext cx="2343150" cy="1654175"/>
        </p:xfrm>
        <a:graphic>
          <a:graphicData uri="http://schemas.openxmlformats.org/presentationml/2006/ole">
            <p:oleObj spid="_x0000_s4099" name="CS ChemDraw Drawing" r:id="rId4" imgW="1659338" imgH="1171451" progId="ChemDraw.Document.6.0">
              <p:embed/>
            </p:oleObj>
          </a:graphicData>
        </a:graphic>
      </p:graphicFrame>
      <p:graphicFrame>
        <p:nvGraphicFramePr>
          <p:cNvPr id="4100" name="Object 16"/>
          <p:cNvGraphicFramePr>
            <a:graphicFrameLocks noChangeAspect="1"/>
          </p:cNvGraphicFramePr>
          <p:nvPr>
            <p:ph sz="quarter" idx="3"/>
          </p:nvPr>
        </p:nvGraphicFramePr>
        <p:xfrm>
          <a:off x="193675" y="3667125"/>
          <a:ext cx="3333750" cy="2517775"/>
        </p:xfrm>
        <a:graphic>
          <a:graphicData uri="http://schemas.openxmlformats.org/presentationml/2006/ole">
            <p:oleObj spid="_x0000_s4100" name="CS ChemDraw Drawing" r:id="rId5" imgW="2367874" imgH="1788671" progId="ChemDraw.Document.6.0">
              <p:embed/>
            </p:oleObj>
          </a:graphicData>
        </a:graphic>
      </p:graphicFrame>
      <p:sp>
        <p:nvSpPr>
          <p:cNvPr id="4105" name="Text Box 7"/>
          <p:cNvSpPr txBox="1">
            <a:spLocks noChangeArrowheads="1"/>
          </p:cNvSpPr>
          <p:nvPr/>
        </p:nvSpPr>
        <p:spPr bwMode="auto">
          <a:xfrm>
            <a:off x="1333500" y="2879725"/>
            <a:ext cx="1603375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ZANTAC</a:t>
            </a:r>
          </a:p>
          <a:p>
            <a:pPr algn="ctr" eaLnBrk="0" hangingPunct="0"/>
            <a:r>
              <a:rPr lang="en-GB" sz="1400" b="1"/>
              <a:t>GlaxoSmithKline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7604125" y="2860675"/>
            <a:ext cx="876300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VIAGRA</a:t>
            </a:r>
          </a:p>
          <a:p>
            <a:pPr algn="ctr" eaLnBrk="0" hangingPunct="0"/>
            <a:r>
              <a:rPr lang="en-GB" sz="1400" b="1"/>
              <a:t>Pfizer</a:t>
            </a:r>
          </a:p>
        </p:txBody>
      </p:sp>
      <p:graphicFrame>
        <p:nvGraphicFramePr>
          <p:cNvPr id="4101" name="Object 25"/>
          <p:cNvGraphicFramePr>
            <a:graphicFrameLocks noChangeAspect="1"/>
          </p:cNvGraphicFramePr>
          <p:nvPr/>
        </p:nvGraphicFramePr>
        <p:xfrm>
          <a:off x="188913" y="1692275"/>
          <a:ext cx="3432175" cy="885825"/>
        </p:xfrm>
        <a:graphic>
          <a:graphicData uri="http://schemas.openxmlformats.org/presentationml/2006/ole">
            <p:oleObj spid="_x0000_s4101" name="CS ChemDraw Drawing" r:id="rId6" imgW="2492734" imgH="642565" progId="ChemDraw.Document.6.0">
              <p:embed/>
            </p:oleObj>
          </a:graphicData>
        </a:graphic>
      </p:graphicFrame>
      <p:graphicFrame>
        <p:nvGraphicFramePr>
          <p:cNvPr id="4102" name="Object 26"/>
          <p:cNvGraphicFramePr>
            <a:graphicFrameLocks noChangeAspect="1"/>
          </p:cNvGraphicFramePr>
          <p:nvPr/>
        </p:nvGraphicFramePr>
        <p:xfrm>
          <a:off x="6500813" y="1230313"/>
          <a:ext cx="2752725" cy="1350962"/>
        </p:xfrm>
        <a:graphic>
          <a:graphicData uri="http://schemas.openxmlformats.org/presentationml/2006/ole">
            <p:oleObj spid="_x0000_s4102" name="CS ChemDraw Drawing" r:id="rId7" imgW="1959375" imgH="958256" progId="ChemDraw.Document.6.0">
              <p:embed/>
            </p:oleObj>
          </a:graphicData>
        </a:graphic>
      </p:graphicFrame>
      <p:sp>
        <p:nvSpPr>
          <p:cNvPr id="4107" name="Text Box 27"/>
          <p:cNvSpPr txBox="1">
            <a:spLocks noChangeArrowheads="1"/>
          </p:cNvSpPr>
          <p:nvPr/>
        </p:nvSpPr>
        <p:spPr bwMode="auto">
          <a:xfrm>
            <a:off x="4308475" y="2871788"/>
            <a:ext cx="1606550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ESCITALOPRAM</a:t>
            </a:r>
          </a:p>
          <a:p>
            <a:pPr algn="ctr" eaLnBrk="0" hangingPunct="0"/>
            <a:r>
              <a:rPr lang="en-GB" sz="1400" b="1"/>
              <a:t>Lundbeck</a:t>
            </a:r>
          </a:p>
        </p:txBody>
      </p:sp>
      <p:sp>
        <p:nvSpPr>
          <p:cNvPr id="4108" name="Text Box 28"/>
          <p:cNvSpPr txBox="1">
            <a:spLocks noChangeArrowheads="1"/>
          </p:cNvSpPr>
          <p:nvPr/>
        </p:nvSpPr>
        <p:spPr bwMode="auto">
          <a:xfrm>
            <a:off x="1597025" y="5989638"/>
            <a:ext cx="1162050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RITONAVIR</a:t>
            </a:r>
          </a:p>
          <a:p>
            <a:pPr algn="ctr" eaLnBrk="0" hangingPunct="0"/>
            <a:r>
              <a:rPr lang="en-GB" sz="1400" b="1"/>
              <a:t>Abbot</a:t>
            </a:r>
          </a:p>
        </p:txBody>
      </p:sp>
      <p:sp>
        <p:nvSpPr>
          <p:cNvPr id="4109" name="Text Box 29"/>
          <p:cNvSpPr txBox="1">
            <a:spLocks noChangeArrowheads="1"/>
          </p:cNvSpPr>
          <p:nvPr/>
        </p:nvSpPr>
        <p:spPr bwMode="auto">
          <a:xfrm>
            <a:off x="4621213" y="5973763"/>
            <a:ext cx="1676400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ESOMEPRAZOLE</a:t>
            </a:r>
          </a:p>
          <a:p>
            <a:pPr algn="ctr" eaLnBrk="0" hangingPunct="0"/>
            <a:r>
              <a:rPr lang="en-GB" sz="1400" b="1"/>
              <a:t>AstraZeneca</a:t>
            </a:r>
          </a:p>
        </p:txBody>
      </p:sp>
      <p:sp>
        <p:nvSpPr>
          <p:cNvPr id="4110" name="Text Box 31"/>
          <p:cNvSpPr txBox="1">
            <a:spLocks noChangeArrowheads="1"/>
          </p:cNvSpPr>
          <p:nvPr/>
        </p:nvSpPr>
        <p:spPr bwMode="auto">
          <a:xfrm>
            <a:off x="7772400" y="5942013"/>
            <a:ext cx="1171575" cy="5175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/>
              <a:t>LOSARTAN</a:t>
            </a:r>
          </a:p>
          <a:p>
            <a:pPr algn="ctr" eaLnBrk="0" hangingPunct="0"/>
            <a:r>
              <a:rPr lang="en-GB" sz="1400" b="1"/>
              <a:t>Merck</a:t>
            </a:r>
          </a:p>
        </p:txBody>
      </p:sp>
      <p:graphicFrame>
        <p:nvGraphicFramePr>
          <p:cNvPr id="4103" name="Object 33"/>
          <p:cNvGraphicFramePr>
            <a:graphicFrameLocks noChangeAspect="1"/>
          </p:cNvGraphicFramePr>
          <p:nvPr>
            <p:ph sz="quarter" idx="4"/>
          </p:nvPr>
        </p:nvGraphicFramePr>
        <p:xfrm>
          <a:off x="4094163" y="4560888"/>
          <a:ext cx="2422525" cy="1330325"/>
        </p:xfrm>
        <a:graphic>
          <a:graphicData uri="http://schemas.openxmlformats.org/presentationml/2006/ole">
            <p:oleObj spid="_x0000_s4103" name="CS ChemDraw Drawing" r:id="rId8" imgW="1668283" imgH="915394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Δομή 5-μελών αρωματικών ετεροκυκλικών ενώσεων</a:t>
            </a:r>
            <a:r>
              <a:rPr lang="el-GR" smtClean="0"/>
              <a:t> </a:t>
            </a:r>
            <a:endParaRPr lang="en-GB" smtClean="0"/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663575" y="1201738"/>
          <a:ext cx="1555750" cy="1538287"/>
        </p:xfrm>
        <a:graphic>
          <a:graphicData uri="http://schemas.openxmlformats.org/presentationml/2006/ole">
            <p:oleObj spid="_x0000_s624642" name="CS ChemDraw Drawing" r:id="rId3" imgW="807306" imgH="796497" progId="ChemDraw.Document.6.0">
              <p:embed/>
            </p:oleObj>
          </a:graphicData>
        </a:graphic>
      </p:graphicFrame>
      <p:graphicFrame>
        <p:nvGraphicFramePr>
          <p:cNvPr id="1036294" name="Object 6"/>
          <p:cNvGraphicFramePr>
            <a:graphicFrameLocks noChangeAspect="1"/>
          </p:cNvGraphicFramePr>
          <p:nvPr/>
        </p:nvGraphicFramePr>
        <p:xfrm>
          <a:off x="3608388" y="1208088"/>
          <a:ext cx="2479675" cy="1471612"/>
        </p:xfrm>
        <a:graphic>
          <a:graphicData uri="http://schemas.openxmlformats.org/presentationml/2006/ole">
            <p:oleObj spid="_x0000_s624643" name="Bitmap Image" r:id="rId4" imgW="2695951" imgH="1600000" progId="PBrush">
              <p:embed/>
            </p:oleObj>
          </a:graphicData>
        </a:graphic>
      </p:graphicFrame>
      <p:sp>
        <p:nvSpPr>
          <p:cNvPr id="1036295" name="Text Box 7"/>
          <p:cNvSpPr txBox="1">
            <a:spLocks noChangeArrowheads="1"/>
          </p:cNvSpPr>
          <p:nvPr/>
        </p:nvSpPr>
        <p:spPr bwMode="auto">
          <a:xfrm>
            <a:off x="184150" y="3297238"/>
            <a:ext cx="2941638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Όλα τα άτομα του δακτυλίου</a:t>
            </a:r>
          </a:p>
          <a:p>
            <a:pPr eaLnBrk="0" hangingPunct="0"/>
            <a:r>
              <a:rPr lang="el-GR" b="1"/>
              <a:t>είναι </a:t>
            </a:r>
            <a:r>
              <a:rPr lang="en-GB" b="1"/>
              <a:t>sp</a:t>
            </a:r>
            <a:r>
              <a:rPr lang="en-GB" b="1" baseline="30000"/>
              <a:t>2 </a:t>
            </a:r>
            <a:r>
              <a:rPr lang="el-GR" b="1"/>
              <a:t>υβριδισμένα</a:t>
            </a:r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5" cstate="print"/>
          <a:srcRect l="30788" t="36270" r="48148" b="33142"/>
          <a:stretch>
            <a:fillRect/>
          </a:stretch>
        </p:blipFill>
        <p:spPr bwMode="auto">
          <a:xfrm>
            <a:off x="7013575" y="1157288"/>
            <a:ext cx="2076450" cy="18288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sp>
        <p:nvSpPr>
          <p:cNvPr id="12295" name="Rectangle 19"/>
          <p:cNvSpPr>
            <a:spLocks noChangeArrowheads="1"/>
          </p:cNvSpPr>
          <p:nvPr/>
        </p:nvSpPr>
        <p:spPr bwMode="auto">
          <a:xfrm>
            <a:off x="7735888" y="6357938"/>
            <a:ext cx="1117600" cy="5000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pic>
        <p:nvPicPr>
          <p:cNvPr id="12302" name="Picture 14" descr="FG27_000-025"/>
          <p:cNvPicPr>
            <a:picLocks noChangeAspect="1" noChangeArrowheads="1"/>
          </p:cNvPicPr>
          <p:nvPr/>
        </p:nvPicPr>
        <p:blipFill>
          <a:blip r:embed="rId6" cstate="print"/>
          <a:srcRect t="27945" b="30472"/>
          <a:stretch>
            <a:fillRect/>
          </a:stretch>
        </p:blipFill>
        <p:spPr bwMode="auto">
          <a:xfrm>
            <a:off x="1052513" y="4433888"/>
            <a:ext cx="76200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016375" y="3309938"/>
            <a:ext cx="4454525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</a:rPr>
              <a:t>Σύνολο 6 ηλεκτρόνια σε κυκλική διάταξη =&gt; </a:t>
            </a:r>
          </a:p>
          <a:p>
            <a:pPr eaLnBrk="0" hangingPunct="0"/>
            <a:r>
              <a:rPr lang="el-GR" b="1">
                <a:solidFill>
                  <a:srgbClr val="0C0CA0"/>
                </a:solidFill>
              </a:rPr>
              <a:t>Ικανοποιεί τον κανόνα 4ν + 2 = αρωματικό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295" grpId="0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mtClean="0">
                <a:solidFill>
                  <a:srgbClr val="760016"/>
                </a:solidFill>
              </a:rPr>
              <a:t>Φασματοσκοπικά χαρακτηριστικά </a:t>
            </a:r>
            <a:r>
              <a:rPr lang="en-GB" baseline="30000" smtClean="0">
                <a:solidFill>
                  <a:srgbClr val="760016"/>
                </a:solidFill>
              </a:rPr>
              <a:t>1</a:t>
            </a:r>
            <a:r>
              <a:rPr lang="en-GB" smtClean="0">
                <a:solidFill>
                  <a:srgbClr val="760016"/>
                </a:solidFill>
              </a:rPr>
              <a:t>H</a:t>
            </a:r>
            <a:r>
              <a:rPr lang="el-GR" smtClean="0">
                <a:solidFill>
                  <a:srgbClr val="760016"/>
                </a:solidFill>
              </a:rPr>
              <a:t> ΝΜ</a:t>
            </a:r>
            <a:r>
              <a:rPr lang="en-GB" smtClean="0">
                <a:solidFill>
                  <a:srgbClr val="760016"/>
                </a:solidFill>
              </a:rPr>
              <a:t>R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615950" y="1341438"/>
          <a:ext cx="4737100" cy="5005387"/>
        </p:xfrm>
        <a:graphic>
          <a:graphicData uri="http://schemas.openxmlformats.org/presentationml/2006/ole">
            <p:oleObj spid="_x0000_s625666" name="Bitmap Image" r:id="rId3" imgW="6811326" imgH="6200000" progId="PBrush">
              <p:embed/>
            </p:oleObj>
          </a:graphicData>
        </a:graphic>
      </p:graphicFrame>
      <p:graphicFrame>
        <p:nvGraphicFramePr>
          <p:cNvPr id="948231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992813" y="1216025"/>
          <a:ext cx="3333750" cy="5232400"/>
        </p:xfrm>
        <a:graphic>
          <a:graphicData uri="http://schemas.openxmlformats.org/presentationml/2006/ole">
            <p:oleObj spid="_x0000_s625667" name="Bitmap Image" r:id="rId4" imgW="4200000" imgH="5952381" progId="PBrush">
              <p:embed/>
            </p:oleObj>
          </a:graphicData>
        </a:graphic>
      </p:graphicFrame>
      <p:sp>
        <p:nvSpPr>
          <p:cNvPr id="948242" name="Line 18"/>
          <p:cNvSpPr>
            <a:spLocks noChangeShapeType="1"/>
          </p:cNvSpPr>
          <p:nvPr/>
        </p:nvSpPr>
        <p:spPr bwMode="auto">
          <a:xfrm flipV="1">
            <a:off x="4318000" y="2743200"/>
            <a:ext cx="8524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/>
          </a:p>
        </p:txBody>
      </p:sp>
      <p:sp>
        <p:nvSpPr>
          <p:cNvPr id="948243" name="Text Box 19"/>
          <p:cNvSpPr txBox="1">
            <a:spLocks noChangeArrowheads="1"/>
          </p:cNvSpPr>
          <p:nvPr/>
        </p:nvSpPr>
        <p:spPr bwMode="auto">
          <a:xfrm>
            <a:off x="4367213" y="2443163"/>
            <a:ext cx="635000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>
                <a:solidFill>
                  <a:srgbClr val="0C0CA0"/>
                </a:solidFill>
              </a:rPr>
              <a:t>Pd/C</a:t>
            </a:r>
          </a:p>
          <a:p>
            <a:pPr algn="ctr" eaLnBrk="0" hangingPunct="0"/>
            <a:r>
              <a:rPr lang="en-GB">
                <a:solidFill>
                  <a:srgbClr val="0C0CA0"/>
                </a:solidFill>
              </a:rPr>
              <a:t>H</a:t>
            </a:r>
            <a:r>
              <a:rPr lang="en-GB" baseline="-25000">
                <a:solidFill>
                  <a:srgbClr val="0C0CA0"/>
                </a:solidFill>
              </a:rPr>
              <a:t>2</a:t>
            </a:r>
          </a:p>
        </p:txBody>
      </p:sp>
      <p:graphicFrame>
        <p:nvGraphicFramePr>
          <p:cNvPr id="13316" name="Object 24"/>
          <p:cNvGraphicFramePr>
            <a:graphicFrameLocks noChangeAspect="1"/>
          </p:cNvGraphicFramePr>
          <p:nvPr>
            <p:ph sz="quarter" idx="3"/>
          </p:nvPr>
        </p:nvGraphicFramePr>
        <p:xfrm>
          <a:off x="2206625" y="2141538"/>
          <a:ext cx="5151438" cy="1189037"/>
        </p:xfrm>
        <a:graphic>
          <a:graphicData uri="http://schemas.openxmlformats.org/presentationml/2006/ole">
            <p:oleObj spid="_x0000_s625668" name="CS ChemDraw Drawing" r:id="rId5" imgW="3327994" imgH="767798" progId="ChemDraw.Document.6.0">
              <p:embed/>
            </p:oleObj>
          </a:graphicData>
        </a:graphic>
      </p:graphicFrame>
      <p:sp>
        <p:nvSpPr>
          <p:cNvPr id="13320" name="Oval 26"/>
          <p:cNvSpPr>
            <a:spLocks noChangeArrowheads="1"/>
          </p:cNvSpPr>
          <p:nvPr/>
        </p:nvSpPr>
        <p:spPr bwMode="auto">
          <a:xfrm>
            <a:off x="595313" y="5805488"/>
            <a:ext cx="1422400" cy="436562"/>
          </a:xfrm>
          <a:prstGeom prst="ellipse">
            <a:avLst/>
          </a:prstGeom>
          <a:noFill/>
          <a:ln w="12700">
            <a:solidFill>
              <a:srgbClr val="8E001B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3321" name="Oval 27"/>
          <p:cNvSpPr>
            <a:spLocks noChangeArrowheads="1"/>
          </p:cNvSpPr>
          <p:nvPr/>
        </p:nvSpPr>
        <p:spPr bwMode="auto">
          <a:xfrm>
            <a:off x="6021388" y="5876925"/>
            <a:ext cx="2686050" cy="436563"/>
          </a:xfrm>
          <a:prstGeom prst="ellipse">
            <a:avLst/>
          </a:prstGeom>
          <a:noFill/>
          <a:ln w="12700">
            <a:solidFill>
              <a:srgbClr val="399773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3322" name="Oval 28"/>
          <p:cNvSpPr>
            <a:spLocks noChangeArrowheads="1"/>
          </p:cNvSpPr>
          <p:nvPr/>
        </p:nvSpPr>
        <p:spPr bwMode="auto">
          <a:xfrm>
            <a:off x="3395663" y="5803900"/>
            <a:ext cx="1030287" cy="436563"/>
          </a:xfrm>
          <a:prstGeom prst="ellipse">
            <a:avLst/>
          </a:prstGeom>
          <a:noFill/>
          <a:ln w="12700">
            <a:solidFill>
              <a:srgbClr val="0C0CA0"/>
            </a:solidFill>
            <a:round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42" grpId="0" animBg="1"/>
      <p:bldP spid="9482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Ηλεκτρονική δομή - Πολικότητα</a:t>
            </a:r>
            <a:endParaRPr lang="en-GB" smtClean="0">
              <a:solidFill>
                <a:srgbClr val="760016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79500" y="2647950"/>
            <a:ext cx="6086475" cy="2278063"/>
            <a:chOff x="934" y="2885"/>
            <a:chExt cx="3834" cy="1435"/>
          </a:xfrm>
        </p:grpSpPr>
        <p:graphicFrame>
          <p:nvGraphicFramePr>
            <p:cNvPr id="302087" name="Object 9"/>
            <p:cNvGraphicFramePr>
              <a:graphicFrameLocks noChangeAspect="1"/>
            </p:cNvGraphicFramePr>
            <p:nvPr/>
          </p:nvGraphicFramePr>
          <p:xfrm>
            <a:off x="934" y="2885"/>
            <a:ext cx="3834" cy="1435"/>
          </p:xfrm>
          <a:graphic>
            <a:graphicData uri="http://schemas.openxmlformats.org/presentationml/2006/ole">
              <p:oleObj spid="_x0000_s626690" name="Bitmap Image" r:id="rId3" imgW="5191850" imgH="1943371" progId="PBrush">
                <p:embed/>
              </p:oleObj>
            </a:graphicData>
          </a:graphic>
        </p:graphicFrame>
        <p:sp>
          <p:nvSpPr>
            <p:cNvPr id="302094" name="Rectangle 17"/>
            <p:cNvSpPr>
              <a:spLocks noChangeArrowheads="1"/>
            </p:cNvSpPr>
            <p:nvPr/>
          </p:nvSpPr>
          <p:spPr bwMode="auto">
            <a:xfrm>
              <a:off x="3674" y="2999"/>
              <a:ext cx="494" cy="612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 type="none" w="sm" len="lg"/>
            </a:ln>
          </p:spPr>
          <p:txBody>
            <a:bodyPr wrap="none" anchor="ctr"/>
            <a:lstStyle/>
            <a:p>
              <a:pPr eaLnBrk="0" hangingPunct="0"/>
              <a:endParaRPr lang="en-US" sz="1200"/>
            </a:p>
          </p:txBody>
        </p:sp>
        <p:graphicFrame>
          <p:nvGraphicFramePr>
            <p:cNvPr id="302089" name="Object 15"/>
            <p:cNvGraphicFramePr>
              <a:graphicFrameLocks noChangeAspect="1"/>
            </p:cNvGraphicFramePr>
            <p:nvPr/>
          </p:nvGraphicFramePr>
          <p:xfrm>
            <a:off x="3712" y="3013"/>
            <a:ext cx="456" cy="714"/>
          </p:xfrm>
          <a:graphic>
            <a:graphicData uri="http://schemas.openxmlformats.org/presentationml/2006/ole">
              <p:oleObj spid="_x0000_s626691" name="CS ChemDraw Drawing" r:id="rId4" imgW="347000" imgH="545286" progId="ChemDraw.Document.6.0">
                <p:embed/>
              </p:oleObj>
            </a:graphicData>
          </a:graphic>
        </p:graphicFrame>
      </p:grpSp>
      <p:sp>
        <p:nvSpPr>
          <p:cNvPr id="1036295" name="Text Box 7"/>
          <p:cNvSpPr txBox="1">
            <a:spLocks noChangeArrowheads="1"/>
          </p:cNvSpPr>
          <p:nvPr/>
        </p:nvSpPr>
        <p:spPr bwMode="auto">
          <a:xfrm>
            <a:off x="436563" y="1401763"/>
            <a:ext cx="9053512" cy="10699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 dirty="0"/>
              <a:t>Το γεγονός ότι τα ένα από </a:t>
            </a:r>
            <a:r>
              <a:rPr lang="el-GR" b="1" dirty="0" smtClean="0"/>
              <a:t>τα μη </a:t>
            </a:r>
            <a:r>
              <a:rPr lang="el-GR" b="1" dirty="0"/>
              <a:t>δεσμικά ζεύγη </a:t>
            </a:r>
            <a:r>
              <a:rPr lang="el-GR" b="1" dirty="0" err="1"/>
              <a:t>ηλεκτονίων</a:t>
            </a:r>
            <a:r>
              <a:rPr lang="el-GR" b="1" dirty="0"/>
              <a:t> του </a:t>
            </a:r>
            <a:r>
              <a:rPr lang="el-GR" b="1" dirty="0" err="1"/>
              <a:t>ετεροατόμου</a:t>
            </a:r>
            <a:r>
              <a:rPr lang="el-GR" b="1" dirty="0"/>
              <a:t> διοχετεύεται στο δακτύλιο προκειμένου να αναπτυχθεί αρωματικός χαρακτήρας καθιστά το </a:t>
            </a:r>
            <a:r>
              <a:rPr lang="el-GR" b="1" dirty="0" err="1"/>
              <a:t>ετεροάτομο</a:t>
            </a:r>
            <a:r>
              <a:rPr lang="el-GR" b="1" dirty="0"/>
              <a:t> και (κατά συνέπεια το όλο μόριο) λιγότερο </a:t>
            </a:r>
            <a:r>
              <a:rPr lang="el-GR" b="1" dirty="0" smtClean="0"/>
              <a:t>βασικό, πολικό και </a:t>
            </a:r>
            <a:r>
              <a:rPr lang="el-GR" b="1" dirty="0" err="1" smtClean="0"/>
              <a:t>πυρηνόφιλο</a:t>
            </a:r>
            <a:r>
              <a:rPr lang="el-GR" b="1" dirty="0" smtClean="0"/>
              <a:t> </a:t>
            </a:r>
            <a:r>
              <a:rPr lang="el-GR" b="1" dirty="0"/>
              <a:t>σε σχέση με το αντίστοιχο κορεσμένο μόριο</a:t>
            </a:r>
          </a:p>
        </p:txBody>
      </p:sp>
      <p:sp>
        <p:nvSpPr>
          <p:cNvPr id="1036298" name="Text Box 10"/>
          <p:cNvSpPr txBox="1">
            <a:spLocks noChangeArrowheads="1"/>
          </p:cNvSpPr>
          <p:nvPr/>
        </p:nvSpPr>
        <p:spPr bwMode="auto">
          <a:xfrm>
            <a:off x="7472363" y="2938463"/>
            <a:ext cx="1884362" cy="18034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>
                <a:solidFill>
                  <a:srgbClr val="0C0CA0"/>
                </a:solidFill>
              </a:rPr>
              <a:t>Πυρόλιο</a:t>
            </a:r>
          </a:p>
          <a:p>
            <a:pPr eaLnBrk="0" hangingPunct="0"/>
            <a:r>
              <a:rPr lang="en-GB" b="1">
                <a:solidFill>
                  <a:srgbClr val="0C0CA0"/>
                </a:solidFill>
              </a:rPr>
              <a:t>pKa   0.51</a:t>
            </a:r>
            <a:endParaRPr lang="el-GR" b="1">
              <a:solidFill>
                <a:srgbClr val="0C0CA0"/>
              </a:solidFill>
            </a:endParaRPr>
          </a:p>
          <a:p>
            <a:pPr eaLnBrk="0" hangingPunct="0"/>
            <a:r>
              <a:rPr lang="el-GR" b="1">
                <a:solidFill>
                  <a:srgbClr val="0C0CA0"/>
                </a:solidFill>
              </a:rPr>
              <a:t>Ασθενής βάση</a:t>
            </a:r>
            <a:endParaRPr lang="en-GB" b="1">
              <a:solidFill>
                <a:srgbClr val="0C0CA0"/>
              </a:solidFill>
            </a:endParaRPr>
          </a:p>
          <a:p>
            <a:pPr eaLnBrk="0" hangingPunct="0"/>
            <a:endParaRPr lang="en-GB" b="1">
              <a:solidFill>
                <a:srgbClr val="0C0CA0"/>
              </a:solidFill>
            </a:endParaRPr>
          </a:p>
          <a:p>
            <a:pPr eaLnBrk="0" hangingPunct="0"/>
            <a:r>
              <a:rPr lang="el-GR" b="1">
                <a:solidFill>
                  <a:srgbClr val="760016"/>
                </a:solidFill>
              </a:rPr>
              <a:t>Πυρολιδίνη</a:t>
            </a:r>
            <a:endParaRPr lang="en-GB" b="1">
              <a:solidFill>
                <a:srgbClr val="760016"/>
              </a:solidFill>
            </a:endParaRPr>
          </a:p>
          <a:p>
            <a:pPr eaLnBrk="0" hangingPunct="0"/>
            <a:r>
              <a:rPr lang="en-GB" b="1">
                <a:solidFill>
                  <a:srgbClr val="760016"/>
                </a:solidFill>
              </a:rPr>
              <a:t>pKa 10.27</a:t>
            </a:r>
            <a:endParaRPr lang="el-GR" b="1">
              <a:solidFill>
                <a:srgbClr val="760016"/>
              </a:solidFill>
            </a:endParaRPr>
          </a:p>
          <a:p>
            <a:pPr eaLnBrk="0" hangingPunct="0"/>
            <a:r>
              <a:rPr lang="el-GR" b="1">
                <a:solidFill>
                  <a:srgbClr val="760016"/>
                </a:solidFill>
              </a:rPr>
              <a:t>Αρκετά βασική</a:t>
            </a:r>
            <a:endParaRPr lang="en-GB" b="1">
              <a:solidFill>
                <a:srgbClr val="760016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295" grpId="0"/>
      <p:bldP spid="103629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Βαθμός αρωματικού χαρακτήρα</a:t>
            </a:r>
            <a:endParaRPr lang="en-GB" smtClean="0">
              <a:solidFill>
                <a:srgbClr val="760016"/>
              </a:solidFill>
            </a:endParaRPr>
          </a:p>
        </p:txBody>
      </p:sp>
      <p:pic>
        <p:nvPicPr>
          <p:cNvPr id="413698" name="Picture 4" descr="FG27_000-029"/>
          <p:cNvPicPr>
            <a:picLocks noChangeAspect="1" noChangeArrowheads="1"/>
          </p:cNvPicPr>
          <p:nvPr/>
        </p:nvPicPr>
        <p:blipFill>
          <a:blip r:embed="rId2" cstate="print"/>
          <a:srcRect l="26044" t="49301" b="30704"/>
          <a:stretch>
            <a:fillRect/>
          </a:stretch>
        </p:blipFill>
        <p:spPr bwMode="auto">
          <a:xfrm>
            <a:off x="4203700" y="1327150"/>
            <a:ext cx="514667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699" name="Text Box 5"/>
          <p:cNvSpPr txBox="1">
            <a:spLocks noChangeArrowheads="1"/>
          </p:cNvSpPr>
          <p:nvPr/>
        </p:nvSpPr>
        <p:spPr bwMode="auto">
          <a:xfrm>
            <a:off x="519113" y="1243013"/>
            <a:ext cx="37004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>
                <a:solidFill>
                  <a:srgbClr val="0C0CA0"/>
                </a:solidFill>
              </a:rPr>
              <a:t>Απώλεια αρωματικής σταθερότητας (ενέργειας) δακτυλίων με βάση την αντίδραση υδρογόνωσης στους αντίστοιχους κορεσμένους</a:t>
            </a:r>
            <a:endParaRPr lang="en-GB" b="1">
              <a:solidFill>
                <a:srgbClr val="0C0CA0"/>
              </a:solidFill>
            </a:endParaRPr>
          </a:p>
        </p:txBody>
      </p:sp>
      <p:sp>
        <p:nvSpPr>
          <p:cNvPr id="413700" name="Text Box 20"/>
          <p:cNvSpPr txBox="1">
            <a:spLocks noChangeArrowheads="1"/>
          </p:cNvSpPr>
          <p:nvPr/>
        </p:nvSpPr>
        <p:spPr bwMode="auto">
          <a:xfrm>
            <a:off x="446088" y="2709863"/>
            <a:ext cx="9004300" cy="37592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r>
              <a:rPr lang="el-GR" b="1"/>
              <a:t>Ο βαθμός του αρωματικού χαρακτήρα εξαρτάται από την  ηλεκτραρνητικότητα του ετεροατόμου που συμμετέχει συνεισφέροντας ένα μη δεσμικό ζεύγος ηλεκτρονίων </a:t>
            </a:r>
          </a:p>
          <a:p>
            <a:endParaRPr lang="el-GR" b="1"/>
          </a:p>
          <a:p>
            <a:endParaRPr lang="el-GR" b="1"/>
          </a:p>
          <a:p>
            <a:r>
              <a:rPr lang="el-GR" b="1">
                <a:solidFill>
                  <a:srgbClr val="631159"/>
                </a:solidFill>
              </a:rPr>
              <a:t>π.χ. Στα 5-μελή ετεροκυκλικά που συμμετέχει το άτομο οξυγόνου παρατηρείται ελαττωμένος αρωματικός χαρακτήρας διότι το άτομο οξυγόνου ως πιο ηλεκτραρνητικό, έχει λιγότερη τάση να διαθέσει ένα από τα η δεσμικά ζεύγη ηλεκτρονίων του προκειμένου να επιτευχθεί  αρωματικός χαρακτήρας. </a:t>
            </a:r>
          </a:p>
          <a:p>
            <a:endParaRPr lang="el-GR" b="1">
              <a:solidFill>
                <a:srgbClr val="631159"/>
              </a:solidFill>
            </a:endParaRPr>
          </a:p>
          <a:p>
            <a:endParaRPr lang="el-GR" b="1">
              <a:solidFill>
                <a:srgbClr val="631159"/>
              </a:solidFill>
            </a:endParaRPr>
          </a:p>
          <a:p>
            <a:pPr eaLnBrk="0" hangingPunct="0"/>
            <a:r>
              <a:rPr lang="el-GR" b="1">
                <a:solidFill>
                  <a:srgbClr val="006C00"/>
                </a:solidFill>
              </a:rPr>
              <a:t>Τα συστήματα με μειωμένο αρωματικό χαρακτήρα αντιδρούν και ως διένια π.χ κάνουν αντιδράσεις </a:t>
            </a:r>
            <a:r>
              <a:rPr lang="en-GB" b="1">
                <a:solidFill>
                  <a:srgbClr val="006C00"/>
                </a:solidFill>
              </a:rPr>
              <a:t>Diels Alder</a:t>
            </a:r>
            <a:r>
              <a:rPr lang="el-GR" b="1">
                <a:solidFill>
                  <a:srgbClr val="006C00"/>
                </a:solidFill>
              </a:rPr>
              <a:t> καθώς για λιγότερο αρωματικές ενώσεις, το ενεργειακό </a:t>
            </a:r>
            <a:r>
              <a:rPr lang="en-GB" b="1">
                <a:solidFill>
                  <a:srgbClr val="006C00"/>
                </a:solidFill>
              </a:rPr>
              <a:t>“</a:t>
            </a:r>
            <a:r>
              <a:rPr lang="el-GR" b="1">
                <a:solidFill>
                  <a:srgbClr val="006C00"/>
                </a:solidFill>
              </a:rPr>
              <a:t>πρόστιμο</a:t>
            </a:r>
            <a:r>
              <a:rPr lang="en-GB" b="1">
                <a:solidFill>
                  <a:srgbClr val="006C00"/>
                </a:solidFill>
              </a:rPr>
              <a:t>”</a:t>
            </a:r>
            <a:r>
              <a:rPr lang="el-GR" b="1">
                <a:solidFill>
                  <a:srgbClr val="006C00"/>
                </a:solidFill>
              </a:rPr>
              <a:t> που απαιτείται για την απώλεια του αρωματικού χαρακτήρα είναι σχετικά μικρότερο</a:t>
            </a:r>
            <a:endParaRPr lang="en-GB" b="1">
              <a:solidFill>
                <a:srgbClr val="006C00"/>
              </a:solidFill>
            </a:endParaRPr>
          </a:p>
          <a:p>
            <a:pPr eaLnBrk="0" hangingPunct="0"/>
            <a:endParaRPr lang="en-GB" b="1">
              <a:solidFill>
                <a:srgbClr val="0C0CA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Διενική </a:t>
            </a:r>
            <a:r>
              <a:rPr lang="en-GB" smtClean="0">
                <a:solidFill>
                  <a:srgbClr val="760016"/>
                </a:solidFill>
              </a:rPr>
              <a:t>vs </a:t>
            </a:r>
            <a:r>
              <a:rPr lang="el-GR" smtClean="0">
                <a:solidFill>
                  <a:srgbClr val="760016"/>
                </a:solidFill>
              </a:rPr>
              <a:t>αρωματική συμπεριφορά</a:t>
            </a:r>
            <a:endParaRPr lang="en-GB" smtClean="0">
              <a:solidFill>
                <a:srgbClr val="760016"/>
              </a:solidFill>
            </a:endParaRPr>
          </a:p>
        </p:txBody>
      </p:sp>
      <p:sp>
        <p:nvSpPr>
          <p:cNvPr id="969772" name="Rectangle 44"/>
          <p:cNvSpPr>
            <a:spLocks noChangeArrowheads="1"/>
          </p:cNvSpPr>
          <p:nvPr/>
        </p:nvSpPr>
        <p:spPr bwMode="auto">
          <a:xfrm>
            <a:off x="5735638" y="3533775"/>
            <a:ext cx="3179762" cy="26685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7444" name="Text Box 21"/>
          <p:cNvSpPr txBox="1">
            <a:spLocks noChangeArrowheads="1"/>
          </p:cNvSpPr>
          <p:nvPr/>
        </p:nvSpPr>
        <p:spPr bwMode="auto">
          <a:xfrm>
            <a:off x="5540375" y="5302246"/>
            <a:ext cx="4179888" cy="14652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b="1">
                <a:solidFill>
                  <a:srgbClr val="006C00"/>
                </a:solidFill>
                <a:latin typeface="Calibri" pitchFamily="34" charset="0"/>
              </a:rPr>
              <a:t>R = </a:t>
            </a:r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αλκύλιο, παρέχει επιπλέον </a:t>
            </a:r>
            <a:r>
              <a:rPr lang="en-GB" sz="1800" b="1">
                <a:solidFill>
                  <a:srgbClr val="006C00"/>
                </a:solidFill>
                <a:latin typeface="Calibri" pitchFamily="34" charset="0"/>
              </a:rPr>
              <a:t>e-</a:t>
            </a:r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πυκνότητα και επομένως ενισχύει τον αρωματικό χαρακτήρα =&gt;</a:t>
            </a:r>
            <a:endParaRPr lang="en-GB" sz="1800" b="1">
              <a:solidFill>
                <a:srgbClr val="006C00"/>
              </a:solidFill>
              <a:latin typeface="Calibri" pitchFamily="34" charset="0"/>
            </a:endParaRPr>
          </a:p>
          <a:p>
            <a:pPr eaLnBrk="0" hangingPunct="0"/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πυρηνόφιλη συμπεριφορά δακτυλίου με  διατήρησή του</a:t>
            </a:r>
          </a:p>
        </p:txBody>
      </p:sp>
      <p:sp>
        <p:nvSpPr>
          <p:cNvPr id="17445" name="Text Box 22"/>
          <p:cNvSpPr txBox="1">
            <a:spLocks noChangeArrowheads="1"/>
          </p:cNvSpPr>
          <p:nvPr/>
        </p:nvSpPr>
        <p:spPr bwMode="auto">
          <a:xfrm>
            <a:off x="231775" y="5335584"/>
            <a:ext cx="4183063" cy="146526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Όταν το  </a:t>
            </a:r>
            <a:r>
              <a:rPr lang="en-GB" sz="1800" b="1">
                <a:solidFill>
                  <a:srgbClr val="0C0CA0"/>
                </a:solidFill>
                <a:latin typeface="Calibri" pitchFamily="34" charset="0"/>
              </a:rPr>
              <a:t>R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 = ηλεκτραρνητικό, έλκει </a:t>
            </a:r>
            <a:r>
              <a:rPr lang="en-GB" sz="1800" b="1">
                <a:solidFill>
                  <a:srgbClr val="0C0CA0"/>
                </a:solidFill>
                <a:latin typeface="Calibri" pitchFamily="34" charset="0"/>
              </a:rPr>
              <a:t>e-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πυκνότητα από το άζωτο, επομένως λιγότερο διαθέσιμη </a:t>
            </a:r>
            <a:r>
              <a:rPr lang="en-GB" sz="1800" b="1">
                <a:solidFill>
                  <a:srgbClr val="0C0CA0"/>
                </a:solidFill>
                <a:latin typeface="Calibri" pitchFamily="34" charset="0"/>
              </a:rPr>
              <a:t>e-</a:t>
            </a: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πυκνότητα</a:t>
            </a:r>
            <a:r>
              <a:rPr lang="el-GR" sz="1800">
                <a:solidFill>
                  <a:srgbClr val="0C0CA0"/>
                </a:solidFill>
                <a:latin typeface="Calibri" pitchFamily="34" charset="0"/>
              </a:rPr>
              <a:t> </a:t>
            </a:r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για αρωματικό χαρακτήρα =&gt; διενική συμπεριφορά </a:t>
            </a:r>
            <a:endParaRPr lang="en-GB" sz="1800" b="1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17447" name="AutoShape 32"/>
          <p:cNvSpPr>
            <a:spLocks noChangeArrowheads="1"/>
          </p:cNvSpPr>
          <p:nvPr/>
        </p:nvSpPr>
        <p:spPr bwMode="auto">
          <a:xfrm rot="2166663">
            <a:off x="2816225" y="4746621"/>
            <a:ext cx="333375" cy="477838"/>
          </a:xfrm>
          <a:prstGeom prst="downArrow">
            <a:avLst>
              <a:gd name="adj1" fmla="val 50000"/>
              <a:gd name="adj2" fmla="val 358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200"/>
          </a:p>
        </p:txBody>
      </p:sp>
      <p:graphicFrame>
        <p:nvGraphicFramePr>
          <p:cNvPr id="17441" name="Object 33"/>
          <p:cNvGraphicFramePr>
            <a:graphicFrameLocks noChangeAspect="1"/>
          </p:cNvGraphicFramePr>
          <p:nvPr/>
        </p:nvGraphicFramePr>
        <p:xfrm>
          <a:off x="804863" y="3085629"/>
          <a:ext cx="8064500" cy="1482725"/>
        </p:xfrm>
        <a:graphic>
          <a:graphicData uri="http://schemas.openxmlformats.org/presentationml/2006/ole">
            <p:oleObj spid="_x0000_s627714" name="CS ChemDraw Drawing" r:id="rId3" imgW="5603433" imgH="1034385" progId="ChemDraw.Document.6.0">
              <p:embed/>
            </p:oleObj>
          </a:graphicData>
        </a:graphic>
      </p:graphicFrame>
      <p:sp>
        <p:nvSpPr>
          <p:cNvPr id="17448" name="AutoShape 34"/>
          <p:cNvSpPr>
            <a:spLocks noChangeArrowheads="1"/>
          </p:cNvSpPr>
          <p:nvPr/>
        </p:nvSpPr>
        <p:spPr bwMode="auto">
          <a:xfrm rot="-2079048">
            <a:off x="6559550" y="4787896"/>
            <a:ext cx="333375" cy="477838"/>
          </a:xfrm>
          <a:prstGeom prst="downArrow">
            <a:avLst>
              <a:gd name="adj1" fmla="val 50000"/>
              <a:gd name="adj2" fmla="val 358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200"/>
          </a:p>
        </p:txBody>
      </p:sp>
      <p:graphicFrame>
        <p:nvGraphicFramePr>
          <p:cNvPr id="627715" name="Object 3"/>
          <p:cNvGraphicFramePr>
            <a:graphicFrameLocks noChangeAspect="1"/>
          </p:cNvGraphicFramePr>
          <p:nvPr/>
        </p:nvGraphicFramePr>
        <p:xfrm>
          <a:off x="1391557" y="1251176"/>
          <a:ext cx="6827811" cy="1608138"/>
        </p:xfrm>
        <a:graphic>
          <a:graphicData uri="http://schemas.openxmlformats.org/presentationml/2006/ole">
            <p:oleObj spid="_x0000_s627715" name="CS ChemDraw Drawing" r:id="rId4" imgW="4798469" imgH="1130482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4" grpId="0" animBg="1"/>
      <p:bldP spid="17445" grpId="0"/>
      <p:bldP spid="17447" grpId="0" animBg="1"/>
      <p:bldP spid="174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760016"/>
                </a:solidFill>
              </a:rPr>
              <a:t> </a:t>
            </a:r>
            <a:r>
              <a:rPr lang="el-GR" smtClean="0">
                <a:solidFill>
                  <a:srgbClr val="760016"/>
                </a:solidFill>
              </a:rPr>
              <a:t>Δομές Συντονισμού - Δραστικότητα</a:t>
            </a:r>
            <a:endParaRPr lang="en-GB" smtClean="0">
              <a:solidFill>
                <a:srgbClr val="760016"/>
              </a:solidFill>
            </a:endParaRPr>
          </a:p>
        </p:txBody>
      </p:sp>
      <p:graphicFrame>
        <p:nvGraphicFramePr>
          <p:cNvPr id="16386" name="Object 7"/>
          <p:cNvGraphicFramePr>
            <a:graphicFrameLocks noChangeAspect="1"/>
          </p:cNvGraphicFramePr>
          <p:nvPr/>
        </p:nvGraphicFramePr>
        <p:xfrm>
          <a:off x="0" y="1223963"/>
          <a:ext cx="9794875" cy="1325562"/>
        </p:xfrm>
        <a:graphic>
          <a:graphicData uri="http://schemas.openxmlformats.org/presentationml/2006/ole">
            <p:oleObj spid="_x0000_s628738" name="Bitmap Image" r:id="rId3" imgW="7182853" imgH="971686" progId="PBrush">
              <p:embed/>
            </p:oleObj>
          </a:graphicData>
        </a:graphic>
      </p:graphicFrame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7150" y="2395538"/>
            <a:ext cx="9861550" cy="825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b="1">
                <a:solidFill>
                  <a:srgbClr val="0C0CA0"/>
                </a:solidFill>
              </a:rPr>
              <a:t>Ηλεκτρονικά πλούσιος αρωματικός δακτύλιος </a:t>
            </a:r>
            <a:r>
              <a:rPr lang="en-GB" b="1">
                <a:solidFill>
                  <a:srgbClr val="0C0CA0"/>
                </a:solidFill>
              </a:rPr>
              <a:t>=</a:t>
            </a:r>
            <a:r>
              <a:rPr lang="el-GR" b="1">
                <a:solidFill>
                  <a:srgbClr val="0C0CA0"/>
                </a:solidFill>
              </a:rPr>
              <a:t>&gt;</a:t>
            </a:r>
            <a:r>
              <a:rPr lang="en-GB" b="1">
                <a:solidFill>
                  <a:srgbClr val="0C0CA0"/>
                </a:solidFill>
              </a:rPr>
              <a:t> </a:t>
            </a:r>
            <a:r>
              <a:rPr lang="en-US" b="1">
                <a:solidFill>
                  <a:srgbClr val="0C0CA0"/>
                </a:solidFill>
              </a:rPr>
              <a:t>A</a:t>
            </a:r>
            <a:r>
              <a:rPr lang="el-GR" b="1">
                <a:solidFill>
                  <a:srgbClr val="0C0CA0"/>
                </a:solidFill>
              </a:rPr>
              <a:t>ντιδράσεις ηλεκτρόφιλης αρωμ. υποκατάστασης</a:t>
            </a:r>
          </a:p>
          <a:p>
            <a:pPr algn="ctr" eaLnBrk="0" hangingPunct="0"/>
            <a:endParaRPr lang="el-GR" b="1">
              <a:solidFill>
                <a:srgbClr val="0C0CA0"/>
              </a:solidFill>
            </a:endParaRPr>
          </a:p>
          <a:p>
            <a:pPr algn="ctr" eaLnBrk="0" hangingPunct="0"/>
            <a:r>
              <a:rPr lang="el-GR" b="1">
                <a:solidFill>
                  <a:srgbClr val="631159"/>
                </a:solidFill>
              </a:rPr>
              <a:t>Πρόβλεψη τοποεκλεκτικότητας για τη θέση 2 &gt; θέση 3 με βάση την απόσταση των φορτίων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606425" y="178117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1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1031875" y="176847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2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968375" y="1400175"/>
            <a:ext cx="254000" cy="2444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000" b="1">
                <a:solidFill>
                  <a:schemeClr val="tx2"/>
                </a:solidFill>
              </a:rPr>
              <a:t>3</a:t>
            </a:r>
            <a:endParaRPr lang="en-GB" sz="1000" b="1">
              <a:solidFill>
                <a:schemeClr val="tx2"/>
              </a:solidFill>
            </a:endParaRPr>
          </a:p>
        </p:txBody>
      </p:sp>
      <p:sp>
        <p:nvSpPr>
          <p:cNvPr id="973863" name="Text Box 39"/>
          <p:cNvSpPr txBox="1">
            <a:spLocks noChangeArrowheads="1"/>
          </p:cNvSpPr>
          <p:nvPr/>
        </p:nvSpPr>
        <p:spPr bwMode="auto">
          <a:xfrm>
            <a:off x="4087813" y="6411913"/>
            <a:ext cx="22431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chemeClr val="tx2"/>
                </a:solidFill>
              </a:rPr>
              <a:t>2 δομές συντονισμού</a:t>
            </a:r>
            <a:endParaRPr lang="en-GB" b="1">
              <a:solidFill>
                <a:schemeClr val="tx2"/>
              </a:solidFill>
            </a:endParaRPr>
          </a:p>
        </p:txBody>
      </p:sp>
      <p:sp>
        <p:nvSpPr>
          <p:cNvPr id="973864" name="Text Box 40"/>
          <p:cNvSpPr txBox="1">
            <a:spLocks noChangeArrowheads="1"/>
          </p:cNvSpPr>
          <p:nvPr/>
        </p:nvSpPr>
        <p:spPr bwMode="auto">
          <a:xfrm>
            <a:off x="3092450" y="3376613"/>
            <a:ext cx="527843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>
                <a:solidFill>
                  <a:srgbClr val="006C00"/>
                </a:solidFill>
              </a:rPr>
              <a:t>Σταθερότερο ενδιάμεσο κατιόν-3 δομές συντονισμού</a:t>
            </a:r>
            <a:endParaRPr lang="en-GB" b="1">
              <a:solidFill>
                <a:srgbClr val="006C00"/>
              </a:solidFill>
            </a:endParaRPr>
          </a:p>
        </p:txBody>
      </p:sp>
      <p:sp>
        <p:nvSpPr>
          <p:cNvPr id="973865" name="Text Box 41"/>
          <p:cNvSpPr txBox="1">
            <a:spLocks noChangeArrowheads="1"/>
          </p:cNvSpPr>
          <p:nvPr/>
        </p:nvSpPr>
        <p:spPr bwMode="auto">
          <a:xfrm>
            <a:off x="8135938" y="5691188"/>
            <a:ext cx="1512887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l-GR" b="1"/>
              <a:t>Αποκλειστικό</a:t>
            </a:r>
          </a:p>
          <a:p>
            <a:pPr algn="ctr" eaLnBrk="0" hangingPunct="0"/>
            <a:r>
              <a:rPr lang="el-GR" b="1"/>
              <a:t>προϊόν</a:t>
            </a:r>
            <a:endParaRPr lang="en-GB" b="1"/>
          </a:p>
        </p:txBody>
      </p:sp>
      <p:graphicFrame>
        <p:nvGraphicFramePr>
          <p:cNvPr id="16387" name="Object 43"/>
          <p:cNvGraphicFramePr>
            <a:graphicFrameLocks noChangeAspect="1"/>
          </p:cNvGraphicFramePr>
          <p:nvPr>
            <p:ph idx="1"/>
          </p:nvPr>
        </p:nvGraphicFramePr>
        <p:xfrm>
          <a:off x="1762125" y="3822700"/>
          <a:ext cx="6224588" cy="2603500"/>
        </p:xfrm>
        <a:graphic>
          <a:graphicData uri="http://schemas.openxmlformats.org/presentationml/2006/ole">
            <p:oleObj spid="_x0000_s628739" name="CS ChemDraw Drawing" r:id="rId4" imgW="3875143" imgH="1621321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63" grpId="0"/>
      <p:bldP spid="973864" grpId="0"/>
      <p:bldP spid="97386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 </a:t>
            </a:r>
            <a:endParaRPr lang="en-GB" smtClean="0"/>
          </a:p>
        </p:txBody>
      </p:sp>
      <p:pic>
        <p:nvPicPr>
          <p:cNvPr id="418818" name="Picture 4"/>
          <p:cNvPicPr>
            <a:picLocks noChangeAspect="1" noChangeArrowheads="1"/>
          </p:cNvPicPr>
          <p:nvPr/>
        </p:nvPicPr>
        <p:blipFill>
          <a:blip r:embed="rId2" cstate="print"/>
          <a:srcRect l="1640" t="2025"/>
          <a:stretch>
            <a:fillRect/>
          </a:stretch>
        </p:blipFill>
        <p:spPr bwMode="auto">
          <a:xfrm>
            <a:off x="3017838" y="1212850"/>
            <a:ext cx="6948487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19" name="Rectangle 5"/>
          <p:cNvSpPr>
            <a:spLocks noChangeArrowheads="1"/>
          </p:cNvSpPr>
          <p:nvPr/>
        </p:nvSpPr>
        <p:spPr bwMode="auto">
          <a:xfrm>
            <a:off x="242888" y="547688"/>
            <a:ext cx="9282112" cy="4572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760016"/>
                </a:solidFill>
              </a:rPr>
              <a:t> </a:t>
            </a:r>
            <a:r>
              <a:rPr lang="el-GR" sz="2400" b="1">
                <a:solidFill>
                  <a:srgbClr val="760016"/>
                </a:solidFill>
              </a:rPr>
              <a:t>Αντιδράσεις 1. Ηλεκτρόφιλη Αρωματική Αντικατάσταση (ΗΑΑ)</a:t>
            </a:r>
            <a:endParaRPr lang="en-GB" sz="2400" b="1">
              <a:solidFill>
                <a:srgbClr val="760016"/>
              </a:solidFill>
            </a:endParaRPr>
          </a:p>
        </p:txBody>
      </p:sp>
      <p:sp>
        <p:nvSpPr>
          <p:cNvPr id="418820" name="Text Box 6"/>
          <p:cNvSpPr txBox="1">
            <a:spLocks noChangeArrowheads="1"/>
          </p:cNvSpPr>
          <p:nvPr/>
        </p:nvSpPr>
        <p:spPr bwMode="auto">
          <a:xfrm>
            <a:off x="174625" y="1249363"/>
            <a:ext cx="2716213" cy="52260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>
                <a:solidFill>
                  <a:srgbClr val="931984"/>
                </a:solidFill>
              </a:rPr>
              <a:t>Όπως οι αντιδράσεις</a:t>
            </a:r>
          </a:p>
          <a:p>
            <a:pPr eaLnBrk="0" hangingPunct="0"/>
            <a:r>
              <a:rPr lang="el-GR" b="1">
                <a:solidFill>
                  <a:srgbClr val="931984"/>
                </a:solidFill>
              </a:rPr>
              <a:t>του βενζολίου αλλά</a:t>
            </a:r>
          </a:p>
          <a:p>
            <a:pPr eaLnBrk="0" hangingPunct="0"/>
            <a:r>
              <a:rPr lang="el-GR" b="1">
                <a:solidFill>
                  <a:srgbClr val="931984"/>
                </a:solidFill>
              </a:rPr>
              <a:t>πολύ ταχύτερες</a:t>
            </a:r>
          </a:p>
          <a:p>
            <a:pPr eaLnBrk="0" hangingPunct="0"/>
            <a:endParaRPr lang="el-GR" b="1"/>
          </a:p>
          <a:p>
            <a:pPr eaLnBrk="0" hangingPunct="0"/>
            <a:endParaRPr lang="el-GR" b="1"/>
          </a:p>
          <a:p>
            <a:pPr eaLnBrk="0" hangingPunct="0"/>
            <a:r>
              <a:rPr lang="el-GR" b="1"/>
              <a:t>Ο 5-μελής ετεροκυκλικός δακτύλιος είναι</a:t>
            </a:r>
          </a:p>
          <a:p>
            <a:pPr eaLnBrk="0" hangingPunct="0"/>
            <a:r>
              <a:rPr lang="el-GR" b="1"/>
              <a:t>πλουσιότερος σε ηλεκτρόνια λόγω του</a:t>
            </a:r>
          </a:p>
          <a:p>
            <a:pPr eaLnBrk="0" hangingPunct="0"/>
            <a:r>
              <a:rPr lang="el-GR" b="1"/>
              <a:t>διαθέσιμου μη-δεσμικού ζεύγους ηλεκτρονίων</a:t>
            </a:r>
          </a:p>
          <a:p>
            <a:pPr eaLnBrk="0" hangingPunct="0"/>
            <a:endParaRPr lang="el-GR" b="1"/>
          </a:p>
          <a:p>
            <a:pPr eaLnBrk="0" hangingPunct="0"/>
            <a:endParaRPr lang="el-GR" b="1"/>
          </a:p>
          <a:p>
            <a:pPr eaLnBrk="0" hangingPunct="0"/>
            <a:r>
              <a:rPr lang="el-GR" b="1">
                <a:solidFill>
                  <a:srgbClr val="0C0CA0"/>
                </a:solidFill>
              </a:rPr>
              <a:t>Το μη δεσμικό ζεύγος ηλεκτρονίων του ετεροατόμου χρησιμοποιείται για την καλύτερη σταθεροποίηση </a:t>
            </a:r>
            <a:endParaRPr lang="en-GB" b="1">
              <a:solidFill>
                <a:srgbClr val="0C0CA0"/>
              </a:solidFill>
            </a:endParaRPr>
          </a:p>
          <a:p>
            <a:pPr eaLnBrk="0" hangingPunct="0"/>
            <a:r>
              <a:rPr lang="el-GR" b="1">
                <a:solidFill>
                  <a:srgbClr val="0C0CA0"/>
                </a:solidFill>
              </a:rPr>
              <a:t>του θετικού φορτίου στο ενδιάμεσο στάδιο της ΗΑΑ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Σύγκριση δραστικότητας στην </a:t>
            </a:r>
            <a:r>
              <a:rPr lang="en-GB" smtClean="0">
                <a:solidFill>
                  <a:srgbClr val="760016"/>
                </a:solidFill>
              </a:rPr>
              <a:t>Friedel-Crafts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4363" y="1084263"/>
            <a:ext cx="5392737" cy="5773737"/>
            <a:chOff x="1728" y="1152"/>
            <a:chExt cx="2496" cy="2947"/>
          </a:xfrm>
        </p:grpSpPr>
        <p:graphicFrame>
          <p:nvGraphicFramePr>
            <p:cNvPr id="304133" name="Object 5"/>
            <p:cNvGraphicFramePr>
              <a:graphicFrameLocks noChangeAspect="1"/>
            </p:cNvGraphicFramePr>
            <p:nvPr/>
          </p:nvGraphicFramePr>
          <p:xfrm>
            <a:off x="1728" y="1152"/>
            <a:ext cx="2208" cy="1502"/>
          </p:xfrm>
          <a:graphic>
            <a:graphicData uri="http://schemas.openxmlformats.org/presentationml/2006/ole">
              <p:oleObj spid="_x0000_s629762" name="Photo Editor Photo" r:id="rId3" imgW="7561905" imgH="5144218" progId="">
                <p:embed/>
              </p:oleObj>
            </a:graphicData>
          </a:graphic>
        </p:graphicFrame>
        <p:graphicFrame>
          <p:nvGraphicFramePr>
            <p:cNvPr id="304134" name="Object 6"/>
            <p:cNvGraphicFramePr>
              <a:graphicFrameLocks noChangeAspect="1"/>
            </p:cNvGraphicFramePr>
            <p:nvPr/>
          </p:nvGraphicFramePr>
          <p:xfrm>
            <a:off x="1728" y="2736"/>
            <a:ext cx="2496" cy="1363"/>
          </p:xfrm>
          <a:graphic>
            <a:graphicData uri="http://schemas.openxmlformats.org/presentationml/2006/ole">
              <p:oleObj spid="_x0000_s629763" name="Photo Editor Photo" r:id="rId4" imgW="7552381" imgH="4123810" progId="">
                <p:embed/>
              </p:oleObj>
            </a:graphicData>
          </a:graphic>
        </p:graphicFrame>
      </p:grpSp>
      <p:sp>
        <p:nvSpPr>
          <p:cNvPr id="304137" name="Text Box 7"/>
          <p:cNvSpPr txBox="1">
            <a:spLocks noChangeArrowheads="1"/>
          </p:cNvSpPr>
          <p:nvPr/>
        </p:nvSpPr>
        <p:spPr bwMode="auto">
          <a:xfrm>
            <a:off x="6248400" y="1363663"/>
            <a:ext cx="32305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/>
              <a:t>Απαιτείται ισχυρό οξύ </a:t>
            </a:r>
            <a:r>
              <a:rPr lang="en-GB" sz="1400" b="1"/>
              <a:t>Lewis </a:t>
            </a:r>
            <a:endParaRPr lang="el-GR" sz="1400" b="1"/>
          </a:p>
          <a:p>
            <a:r>
              <a:rPr lang="el-GR" sz="1400" b="1"/>
              <a:t>για να ενεργοποιήσει εντονότερα το ήδη ηλεκτρόφιλο ακυλοχλωρίδιο</a:t>
            </a:r>
            <a:endParaRPr lang="en-GB" sz="1400" b="1"/>
          </a:p>
        </p:txBody>
      </p:sp>
      <p:sp>
        <p:nvSpPr>
          <p:cNvPr id="304138" name="Text Box 8"/>
          <p:cNvSpPr txBox="1">
            <a:spLocks noChangeArrowheads="1"/>
          </p:cNvSpPr>
          <p:nvPr/>
        </p:nvSpPr>
        <p:spPr bwMode="auto">
          <a:xfrm>
            <a:off x="6188075" y="3146425"/>
            <a:ext cx="3462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/>
              <a:t>Απαιτείται λιγότερο ισχυρό οξύ </a:t>
            </a:r>
            <a:r>
              <a:rPr lang="en-GB" sz="1400" b="1"/>
              <a:t>Lewis </a:t>
            </a:r>
            <a:endParaRPr lang="el-GR" sz="1400" b="1"/>
          </a:p>
        </p:txBody>
      </p:sp>
      <p:sp>
        <p:nvSpPr>
          <p:cNvPr id="304139" name="Text Box 10"/>
          <p:cNvSpPr txBox="1">
            <a:spLocks noChangeArrowheads="1"/>
          </p:cNvSpPr>
          <p:nvPr/>
        </p:nvSpPr>
        <p:spPr bwMode="auto">
          <a:xfrm>
            <a:off x="6215063" y="4479925"/>
            <a:ext cx="3462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/>
              <a:t>Απαιτείται ακόμη ηπιότερο οξύ </a:t>
            </a:r>
            <a:r>
              <a:rPr lang="en-GB" sz="1400" b="1"/>
              <a:t>Lewis </a:t>
            </a:r>
            <a:endParaRPr lang="el-GR" sz="1400" b="1"/>
          </a:p>
        </p:txBody>
      </p:sp>
      <p:sp>
        <p:nvSpPr>
          <p:cNvPr id="304140" name="Text Box 11"/>
          <p:cNvSpPr txBox="1">
            <a:spLocks noChangeArrowheads="1"/>
          </p:cNvSpPr>
          <p:nvPr/>
        </p:nvSpPr>
        <p:spPr bwMode="auto">
          <a:xfrm>
            <a:off x="6229350" y="5911850"/>
            <a:ext cx="3462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/>
              <a:t>Δεν απαιτείται καν οξύ </a:t>
            </a:r>
            <a:r>
              <a:rPr lang="en-GB" sz="1400" b="1"/>
              <a:t>Lewis </a:t>
            </a:r>
            <a:endParaRPr lang="el-GR" sz="1400" b="1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Τοπο-εκλεκτικότητα στην ΗΑΑ</a:t>
            </a:r>
            <a:endParaRPr lang="en-GB" smtClean="0">
              <a:solidFill>
                <a:srgbClr val="760016"/>
              </a:solidFill>
            </a:endParaRPr>
          </a:p>
        </p:txBody>
      </p:sp>
      <p:graphicFrame>
        <p:nvGraphicFramePr>
          <p:cNvPr id="18434" name="Object 14"/>
          <p:cNvGraphicFramePr>
            <a:graphicFrameLocks noChangeAspect="1"/>
          </p:cNvGraphicFramePr>
          <p:nvPr>
            <p:ph sz="half" idx="1"/>
          </p:nvPr>
        </p:nvGraphicFramePr>
        <p:xfrm>
          <a:off x="1019175" y="3525838"/>
          <a:ext cx="5214938" cy="1014412"/>
        </p:xfrm>
        <a:graphic>
          <a:graphicData uri="http://schemas.openxmlformats.org/presentationml/2006/ole">
            <p:oleObj spid="_x0000_s630786" name="CS ChemDraw Drawing" r:id="rId3" imgW="3354084" imgH="651883" progId="ChemDraw.Document.6.0">
              <p:embed/>
            </p:oleObj>
          </a:graphicData>
        </a:graphic>
      </p:graphicFrame>
      <p:graphicFrame>
        <p:nvGraphicFramePr>
          <p:cNvPr id="18435" name="Object 11"/>
          <p:cNvGraphicFramePr>
            <a:graphicFrameLocks noChangeAspect="1"/>
          </p:cNvGraphicFramePr>
          <p:nvPr>
            <p:ph sz="quarter" idx="2"/>
          </p:nvPr>
        </p:nvGraphicFramePr>
        <p:xfrm>
          <a:off x="1046163" y="1497013"/>
          <a:ext cx="5168900" cy="1006475"/>
        </p:xfrm>
        <a:graphic>
          <a:graphicData uri="http://schemas.openxmlformats.org/presentationml/2006/ole">
            <p:oleObj spid="_x0000_s630787" name="CS ChemDraw Drawing" r:id="rId4" imgW="3349238" imgH="651883" progId="ChemDraw.Document.6.0">
              <p:embed/>
            </p:oleObj>
          </a:graphicData>
        </a:graphic>
      </p:graphicFrame>
      <p:graphicFrame>
        <p:nvGraphicFramePr>
          <p:cNvPr id="18436" name="Object 17"/>
          <p:cNvGraphicFramePr>
            <a:graphicFrameLocks noChangeAspect="1"/>
          </p:cNvGraphicFramePr>
          <p:nvPr>
            <p:ph sz="quarter" idx="3"/>
          </p:nvPr>
        </p:nvGraphicFramePr>
        <p:xfrm>
          <a:off x="1022350" y="5314950"/>
          <a:ext cx="5186363" cy="1068388"/>
        </p:xfrm>
        <a:graphic>
          <a:graphicData uri="http://schemas.openxmlformats.org/presentationml/2006/ole">
            <p:oleObj spid="_x0000_s630788" name="CS ChemDraw Drawing" r:id="rId5" imgW="3319048" imgH="683936" progId="ChemDraw.Document.6.0">
              <p:embed/>
            </p:oleObj>
          </a:graphicData>
        </a:graphic>
      </p:graphicFrame>
      <p:sp>
        <p:nvSpPr>
          <p:cNvPr id="18438" name="AutoShape 19"/>
          <p:cNvSpPr>
            <a:spLocks noChangeArrowheads="1"/>
          </p:cNvSpPr>
          <p:nvPr/>
        </p:nvSpPr>
        <p:spPr bwMode="auto">
          <a:xfrm rot="-2142634">
            <a:off x="2724150" y="1998663"/>
            <a:ext cx="388938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39" name="AutoShape 20"/>
          <p:cNvSpPr>
            <a:spLocks noChangeArrowheads="1"/>
          </p:cNvSpPr>
          <p:nvPr/>
        </p:nvSpPr>
        <p:spPr bwMode="auto">
          <a:xfrm rot="-2142634">
            <a:off x="4899025" y="1966913"/>
            <a:ext cx="388938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0" name="AutoShape 21"/>
          <p:cNvSpPr>
            <a:spLocks noChangeArrowheads="1"/>
          </p:cNvSpPr>
          <p:nvPr/>
        </p:nvSpPr>
        <p:spPr bwMode="auto">
          <a:xfrm rot="-2142634">
            <a:off x="560388" y="2008188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1" name="AutoShape 22"/>
          <p:cNvSpPr>
            <a:spLocks noChangeArrowheads="1"/>
          </p:cNvSpPr>
          <p:nvPr/>
        </p:nvSpPr>
        <p:spPr bwMode="auto">
          <a:xfrm rot="-8788854">
            <a:off x="4011613" y="1963738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2" name="AutoShape 24"/>
          <p:cNvSpPr>
            <a:spLocks noChangeArrowheads="1"/>
          </p:cNvSpPr>
          <p:nvPr/>
        </p:nvSpPr>
        <p:spPr bwMode="auto">
          <a:xfrm rot="-8788854">
            <a:off x="1947863" y="1976438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3" name="AutoShape 25"/>
          <p:cNvSpPr>
            <a:spLocks noChangeArrowheads="1"/>
          </p:cNvSpPr>
          <p:nvPr/>
        </p:nvSpPr>
        <p:spPr bwMode="auto">
          <a:xfrm rot="-8788854">
            <a:off x="6186488" y="1947863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4" name="AutoShape 26"/>
          <p:cNvSpPr>
            <a:spLocks noChangeArrowheads="1"/>
          </p:cNvSpPr>
          <p:nvPr/>
        </p:nvSpPr>
        <p:spPr bwMode="auto">
          <a:xfrm rot="8869811">
            <a:off x="3879850" y="1265238"/>
            <a:ext cx="228600" cy="2365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5" name="AutoShape 27"/>
          <p:cNvSpPr>
            <a:spLocks noChangeArrowheads="1"/>
          </p:cNvSpPr>
          <p:nvPr/>
        </p:nvSpPr>
        <p:spPr bwMode="auto">
          <a:xfrm rot="8869811">
            <a:off x="6054725" y="1292225"/>
            <a:ext cx="228600" cy="2365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6" name="AutoShape 28"/>
          <p:cNvSpPr>
            <a:spLocks noChangeArrowheads="1"/>
          </p:cNvSpPr>
          <p:nvPr/>
        </p:nvSpPr>
        <p:spPr bwMode="auto">
          <a:xfrm rot="8869811">
            <a:off x="1816100" y="1233488"/>
            <a:ext cx="228600" cy="2365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7" name="AutoShape 29"/>
          <p:cNvSpPr>
            <a:spLocks noChangeArrowheads="1"/>
          </p:cNvSpPr>
          <p:nvPr/>
        </p:nvSpPr>
        <p:spPr bwMode="auto">
          <a:xfrm rot="2041086">
            <a:off x="828675" y="1244600"/>
            <a:ext cx="238125" cy="222250"/>
          </a:xfrm>
          <a:prstGeom prst="rightArrow">
            <a:avLst>
              <a:gd name="adj1" fmla="val 50000"/>
              <a:gd name="adj2" fmla="val 26786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8" name="AutoShape 30"/>
          <p:cNvSpPr>
            <a:spLocks noChangeArrowheads="1"/>
          </p:cNvSpPr>
          <p:nvPr/>
        </p:nvSpPr>
        <p:spPr bwMode="auto">
          <a:xfrm rot="2041086">
            <a:off x="3035300" y="1285875"/>
            <a:ext cx="238125" cy="222250"/>
          </a:xfrm>
          <a:prstGeom prst="rightArrow">
            <a:avLst>
              <a:gd name="adj1" fmla="val 50000"/>
              <a:gd name="adj2" fmla="val 26786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49" name="AutoShape 31"/>
          <p:cNvSpPr>
            <a:spLocks noChangeArrowheads="1"/>
          </p:cNvSpPr>
          <p:nvPr/>
        </p:nvSpPr>
        <p:spPr bwMode="auto">
          <a:xfrm rot="2041086">
            <a:off x="5195888" y="1314450"/>
            <a:ext cx="238125" cy="222250"/>
          </a:xfrm>
          <a:prstGeom prst="rightArrow">
            <a:avLst>
              <a:gd name="adj1" fmla="val 50000"/>
              <a:gd name="adj2" fmla="val 26786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0" name="AutoShape 32"/>
          <p:cNvSpPr>
            <a:spLocks noChangeArrowheads="1"/>
          </p:cNvSpPr>
          <p:nvPr/>
        </p:nvSpPr>
        <p:spPr bwMode="auto">
          <a:xfrm rot="2041086">
            <a:off x="5068888" y="3260725"/>
            <a:ext cx="406400" cy="285750"/>
          </a:xfrm>
          <a:prstGeom prst="rightArrow">
            <a:avLst>
              <a:gd name="adj1" fmla="val 50000"/>
              <a:gd name="adj2" fmla="val 355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1" name="AutoShape 33"/>
          <p:cNvSpPr>
            <a:spLocks noChangeArrowheads="1"/>
          </p:cNvSpPr>
          <p:nvPr/>
        </p:nvSpPr>
        <p:spPr bwMode="auto">
          <a:xfrm rot="2041086">
            <a:off x="2874963" y="3230563"/>
            <a:ext cx="406400" cy="285750"/>
          </a:xfrm>
          <a:prstGeom prst="rightArrow">
            <a:avLst>
              <a:gd name="adj1" fmla="val 50000"/>
              <a:gd name="adj2" fmla="val 355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2" name="AutoShape 34"/>
          <p:cNvSpPr>
            <a:spLocks noChangeArrowheads="1"/>
          </p:cNvSpPr>
          <p:nvPr/>
        </p:nvSpPr>
        <p:spPr bwMode="auto">
          <a:xfrm rot="2041086">
            <a:off x="684213" y="3216275"/>
            <a:ext cx="406400" cy="285750"/>
          </a:xfrm>
          <a:prstGeom prst="rightArrow">
            <a:avLst>
              <a:gd name="adj1" fmla="val 50000"/>
              <a:gd name="adj2" fmla="val 355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3" name="AutoShape 35"/>
          <p:cNvSpPr>
            <a:spLocks noChangeArrowheads="1"/>
          </p:cNvSpPr>
          <p:nvPr/>
        </p:nvSpPr>
        <p:spPr bwMode="auto">
          <a:xfrm rot="-2142634">
            <a:off x="515938" y="5851525"/>
            <a:ext cx="388937" cy="338138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4" name="AutoShape 36"/>
          <p:cNvSpPr>
            <a:spLocks noChangeArrowheads="1"/>
          </p:cNvSpPr>
          <p:nvPr/>
        </p:nvSpPr>
        <p:spPr bwMode="auto">
          <a:xfrm rot="-2142634">
            <a:off x="2719388" y="5853113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5" name="AutoShape 37"/>
          <p:cNvSpPr>
            <a:spLocks noChangeArrowheads="1"/>
          </p:cNvSpPr>
          <p:nvPr/>
        </p:nvSpPr>
        <p:spPr bwMode="auto">
          <a:xfrm rot="-2142634">
            <a:off x="4954588" y="5824538"/>
            <a:ext cx="388937" cy="338137"/>
          </a:xfrm>
          <a:prstGeom prst="rightArrow">
            <a:avLst>
              <a:gd name="adj1" fmla="val 50000"/>
              <a:gd name="adj2" fmla="val 28756"/>
            </a:avLst>
          </a:prstGeom>
          <a:solidFill>
            <a:srgbClr val="931984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6" name="AutoShape 39"/>
          <p:cNvSpPr>
            <a:spLocks noChangeArrowheads="1"/>
          </p:cNvSpPr>
          <p:nvPr/>
        </p:nvSpPr>
        <p:spPr bwMode="auto">
          <a:xfrm rot="-8788854">
            <a:off x="6243638" y="5853113"/>
            <a:ext cx="242887" cy="2428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7" name="AutoShape 40"/>
          <p:cNvSpPr>
            <a:spLocks noChangeArrowheads="1"/>
          </p:cNvSpPr>
          <p:nvPr/>
        </p:nvSpPr>
        <p:spPr bwMode="auto">
          <a:xfrm rot="-8788854">
            <a:off x="4051300" y="5835650"/>
            <a:ext cx="242888" cy="24288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8" name="AutoShape 41"/>
          <p:cNvSpPr>
            <a:spLocks noChangeArrowheads="1"/>
          </p:cNvSpPr>
          <p:nvPr/>
        </p:nvSpPr>
        <p:spPr bwMode="auto">
          <a:xfrm rot="-8788854">
            <a:off x="1958975" y="5851525"/>
            <a:ext cx="242888" cy="24288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24C1"/>
          </a:solidFill>
          <a:ln w="12700">
            <a:solidFill>
              <a:schemeClr val="tx1"/>
            </a:solidFill>
            <a:miter lim="800000"/>
            <a:headEnd/>
            <a:tailEnd type="none" w="sm" len="lg"/>
          </a:ln>
        </p:spPr>
        <p:txBody>
          <a:bodyPr wrap="none" anchor="ctr"/>
          <a:lstStyle/>
          <a:p>
            <a:pPr eaLnBrk="0" hangingPunct="0"/>
            <a:endParaRPr lang="en-US" sz="1200"/>
          </a:p>
        </p:txBody>
      </p:sp>
      <p:sp>
        <p:nvSpPr>
          <p:cNvPr id="18459" name="Text Box 26"/>
          <p:cNvSpPr txBox="1">
            <a:spLocks noChangeArrowheads="1"/>
          </p:cNvSpPr>
          <p:nvPr/>
        </p:nvSpPr>
        <p:spPr bwMode="auto">
          <a:xfrm>
            <a:off x="1317625" y="1855788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1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0" name="Text Box 27"/>
          <p:cNvSpPr txBox="1">
            <a:spLocks noChangeArrowheads="1"/>
          </p:cNvSpPr>
          <p:nvPr/>
        </p:nvSpPr>
        <p:spPr bwMode="auto">
          <a:xfrm>
            <a:off x="1784350" y="1854200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2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1" name="Text Box 28"/>
          <p:cNvSpPr txBox="1">
            <a:spLocks noChangeArrowheads="1"/>
          </p:cNvSpPr>
          <p:nvPr/>
        </p:nvSpPr>
        <p:spPr bwMode="auto">
          <a:xfrm>
            <a:off x="1603375" y="1333500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3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2" name="Text Box 29"/>
          <p:cNvSpPr txBox="1">
            <a:spLocks noChangeArrowheads="1"/>
          </p:cNvSpPr>
          <p:nvPr/>
        </p:nvSpPr>
        <p:spPr bwMode="auto">
          <a:xfrm>
            <a:off x="1033463" y="1358900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4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3" name="Text Box 30"/>
          <p:cNvSpPr txBox="1">
            <a:spLocks noChangeArrowheads="1"/>
          </p:cNvSpPr>
          <p:nvPr/>
        </p:nvSpPr>
        <p:spPr bwMode="auto">
          <a:xfrm>
            <a:off x="874713" y="1855788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5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4" name="Text Box 26"/>
          <p:cNvSpPr txBox="1">
            <a:spLocks noChangeArrowheads="1"/>
          </p:cNvSpPr>
          <p:nvPr/>
        </p:nvSpPr>
        <p:spPr bwMode="auto">
          <a:xfrm>
            <a:off x="1300163" y="3887788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1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5" name="Text Box 27"/>
          <p:cNvSpPr txBox="1">
            <a:spLocks noChangeArrowheads="1"/>
          </p:cNvSpPr>
          <p:nvPr/>
        </p:nvSpPr>
        <p:spPr bwMode="auto">
          <a:xfrm>
            <a:off x="1665288" y="4016375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2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6" name="Text Box 28"/>
          <p:cNvSpPr txBox="1">
            <a:spLocks noChangeArrowheads="1"/>
          </p:cNvSpPr>
          <p:nvPr/>
        </p:nvSpPr>
        <p:spPr bwMode="auto">
          <a:xfrm>
            <a:off x="1585913" y="3365500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3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7" name="Text Box 29"/>
          <p:cNvSpPr txBox="1">
            <a:spLocks noChangeArrowheads="1"/>
          </p:cNvSpPr>
          <p:nvPr/>
        </p:nvSpPr>
        <p:spPr bwMode="auto">
          <a:xfrm>
            <a:off x="1016000" y="3390900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4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8" name="Text Box 30"/>
          <p:cNvSpPr txBox="1">
            <a:spLocks noChangeArrowheads="1"/>
          </p:cNvSpPr>
          <p:nvPr/>
        </p:nvSpPr>
        <p:spPr bwMode="auto">
          <a:xfrm>
            <a:off x="857250" y="3887788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5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69" name="Text Box 26"/>
          <p:cNvSpPr txBox="1">
            <a:spLocks noChangeArrowheads="1"/>
          </p:cNvSpPr>
          <p:nvPr/>
        </p:nvSpPr>
        <p:spPr bwMode="auto">
          <a:xfrm>
            <a:off x="1301750" y="5713413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1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70" name="Text Box 27"/>
          <p:cNvSpPr txBox="1">
            <a:spLocks noChangeArrowheads="1"/>
          </p:cNvSpPr>
          <p:nvPr/>
        </p:nvSpPr>
        <p:spPr bwMode="auto">
          <a:xfrm>
            <a:off x="1768475" y="5726113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2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71" name="Text Box 28"/>
          <p:cNvSpPr txBox="1">
            <a:spLocks noChangeArrowheads="1"/>
          </p:cNvSpPr>
          <p:nvPr/>
        </p:nvSpPr>
        <p:spPr bwMode="auto">
          <a:xfrm>
            <a:off x="1674813" y="5221288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3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72" name="Text Box 29"/>
          <p:cNvSpPr txBox="1">
            <a:spLocks noChangeArrowheads="1"/>
          </p:cNvSpPr>
          <p:nvPr/>
        </p:nvSpPr>
        <p:spPr bwMode="auto">
          <a:xfrm>
            <a:off x="1017588" y="5216525"/>
            <a:ext cx="428625" cy="27463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4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73" name="Text Box 30"/>
          <p:cNvSpPr txBox="1">
            <a:spLocks noChangeArrowheads="1"/>
          </p:cNvSpPr>
          <p:nvPr/>
        </p:nvSpPr>
        <p:spPr bwMode="auto">
          <a:xfrm>
            <a:off x="858838" y="5713413"/>
            <a:ext cx="428625" cy="27463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>
                <a:solidFill>
                  <a:schemeClr val="tx2"/>
                </a:solidFill>
              </a:rPr>
              <a:t>5</a:t>
            </a:r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8474" name="Text Box 57"/>
          <p:cNvSpPr txBox="1">
            <a:spLocks noChangeArrowheads="1"/>
          </p:cNvSpPr>
          <p:nvPr/>
        </p:nvSpPr>
        <p:spPr bwMode="auto">
          <a:xfrm>
            <a:off x="7091363" y="1563688"/>
            <a:ext cx="2219325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Αντίδραση κυρίως</a:t>
            </a:r>
          </a:p>
          <a:p>
            <a:pPr eaLnBrk="0" hangingPunct="0"/>
            <a:r>
              <a:rPr lang="el-GR" b="1"/>
              <a:t>στις θέσεις 2 και 5</a:t>
            </a:r>
            <a:endParaRPr lang="en-GB" b="1"/>
          </a:p>
        </p:txBody>
      </p:sp>
      <p:sp>
        <p:nvSpPr>
          <p:cNvPr id="18475" name="Text Box 58"/>
          <p:cNvSpPr txBox="1">
            <a:spLocks noChangeArrowheads="1"/>
          </p:cNvSpPr>
          <p:nvPr/>
        </p:nvSpPr>
        <p:spPr bwMode="auto">
          <a:xfrm>
            <a:off x="7002463" y="3578225"/>
            <a:ext cx="2219325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Αντίδραση κυρίως</a:t>
            </a:r>
          </a:p>
          <a:p>
            <a:pPr eaLnBrk="0" hangingPunct="0"/>
            <a:r>
              <a:rPr lang="el-GR" b="1"/>
              <a:t>στη θέση 4</a:t>
            </a:r>
            <a:endParaRPr lang="en-GB" b="1"/>
          </a:p>
        </p:txBody>
      </p:sp>
      <p:sp>
        <p:nvSpPr>
          <p:cNvPr id="18476" name="Text Box 59"/>
          <p:cNvSpPr txBox="1">
            <a:spLocks noChangeArrowheads="1"/>
          </p:cNvSpPr>
          <p:nvPr/>
        </p:nvSpPr>
        <p:spPr bwMode="auto">
          <a:xfrm>
            <a:off x="7061200" y="5449888"/>
            <a:ext cx="2219325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Αντίδραση κυρίως</a:t>
            </a:r>
          </a:p>
          <a:p>
            <a:pPr eaLnBrk="0" hangingPunct="0"/>
            <a:r>
              <a:rPr lang="el-GR" b="1"/>
              <a:t>στη θέση 5</a:t>
            </a:r>
            <a:endParaRPr lang="en-GB" b="1"/>
          </a:p>
        </p:txBody>
      </p:sp>
      <p:sp>
        <p:nvSpPr>
          <p:cNvPr id="18477" name="Text Box 60"/>
          <p:cNvSpPr txBox="1">
            <a:spLocks noChangeArrowheads="1"/>
          </p:cNvSpPr>
          <p:nvPr/>
        </p:nvSpPr>
        <p:spPr bwMode="auto">
          <a:xfrm>
            <a:off x="7381875" y="5026025"/>
            <a:ext cx="118268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 u="sng"/>
              <a:t>1,3 αζόλες</a:t>
            </a:r>
            <a:endParaRPr lang="en-GB" b="1" u="sng"/>
          </a:p>
        </p:txBody>
      </p:sp>
      <p:sp>
        <p:nvSpPr>
          <p:cNvPr id="18478" name="Text Box 61"/>
          <p:cNvSpPr txBox="1">
            <a:spLocks noChangeArrowheads="1"/>
          </p:cNvSpPr>
          <p:nvPr/>
        </p:nvSpPr>
        <p:spPr bwMode="auto">
          <a:xfrm>
            <a:off x="7378700" y="3238500"/>
            <a:ext cx="118268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 u="sng"/>
              <a:t>1,2 αζόλες</a:t>
            </a:r>
            <a:endParaRPr lang="en-GB" b="1" u="sng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>
          <a:xfrm>
            <a:off x="255588" y="295275"/>
            <a:ext cx="9239250" cy="687388"/>
          </a:xfrm>
        </p:spPr>
        <p:txBody>
          <a:bodyPr/>
          <a:lstStyle/>
          <a:p>
            <a:pPr algn="ctr"/>
            <a:r>
              <a:rPr lang="el-GR" smtClean="0">
                <a:solidFill>
                  <a:srgbClr val="760016"/>
                </a:solidFill>
              </a:rPr>
              <a:t>Τοποεκλεκτικότητα υποκατεστημένων συστημάτων στην ΗΑΑ</a:t>
            </a:r>
            <a:endParaRPr lang="en-GB" smtClean="0">
              <a:solidFill>
                <a:srgbClr val="760016"/>
              </a:solidFill>
            </a:endParaRPr>
          </a:p>
        </p:txBody>
      </p:sp>
      <p:graphicFrame>
        <p:nvGraphicFramePr>
          <p:cNvPr id="19458" name="Object 29"/>
          <p:cNvGraphicFramePr>
            <a:graphicFrameLocks noChangeAspect="1"/>
          </p:cNvGraphicFramePr>
          <p:nvPr>
            <p:ph idx="1"/>
          </p:nvPr>
        </p:nvGraphicFramePr>
        <p:xfrm>
          <a:off x="160338" y="1741488"/>
          <a:ext cx="9578975" cy="5016500"/>
        </p:xfrm>
        <a:graphic>
          <a:graphicData uri="http://schemas.openxmlformats.org/presentationml/2006/ole">
            <p:oleObj spid="_x0000_s631810" name="CS ChemDraw Drawing" r:id="rId3" imgW="8985098" imgH="4705557" progId="ChemDraw.Document.6.0">
              <p:embed/>
            </p:oleObj>
          </a:graphicData>
        </a:graphic>
      </p:graphicFrame>
      <p:sp>
        <p:nvSpPr>
          <p:cNvPr id="19460" name="Text Box 31"/>
          <p:cNvSpPr txBox="1">
            <a:spLocks noChangeArrowheads="1"/>
          </p:cNvSpPr>
          <p:nvPr/>
        </p:nvSpPr>
        <p:spPr bwMode="auto">
          <a:xfrm>
            <a:off x="488950" y="1222375"/>
            <a:ext cx="4932363" cy="15589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l-GR" b="1"/>
              <a:t>  </a:t>
            </a:r>
            <a:r>
              <a:rPr lang="el-GR" b="1">
                <a:solidFill>
                  <a:srgbClr val="0C0CA0"/>
                </a:solidFill>
              </a:rPr>
              <a:t>Ισχύουν οι κατευθυντήριες ιδιότητες διαφόρων υποκαταστατών / χαρακτηριστικών ομάδων</a:t>
            </a:r>
          </a:p>
          <a:p>
            <a:pPr eaLnBrk="0" hangingPunct="0">
              <a:buFont typeface="Wingdings" pitchFamily="2" charset="2"/>
              <a:buChar char="q"/>
            </a:pPr>
            <a:r>
              <a:rPr lang="el-GR" b="1"/>
              <a:t>  </a:t>
            </a:r>
            <a:r>
              <a:rPr lang="el-GR" b="1">
                <a:solidFill>
                  <a:srgbClr val="931984"/>
                </a:solidFill>
              </a:rPr>
              <a:t>Ετεροάτομα που συμμετέχουν με διπλό δεσμό σε άνθρακα μειώνουν την συγκέντρωση </a:t>
            </a:r>
            <a:r>
              <a:rPr lang="en-GB" b="1">
                <a:solidFill>
                  <a:srgbClr val="931984"/>
                </a:solidFill>
              </a:rPr>
              <a:t>e</a:t>
            </a:r>
            <a:r>
              <a:rPr lang="en-GB" b="1" baseline="30000">
                <a:solidFill>
                  <a:srgbClr val="931984"/>
                </a:solidFill>
              </a:rPr>
              <a:t>- </a:t>
            </a:r>
            <a:r>
              <a:rPr lang="el-GR" b="1">
                <a:solidFill>
                  <a:srgbClr val="931984"/>
                </a:solidFill>
              </a:rPr>
              <a:t>στον άνθρακα αυτόν</a:t>
            </a:r>
            <a:r>
              <a:rPr lang="en-GB" b="1">
                <a:solidFill>
                  <a:srgbClr val="931984"/>
                </a:solidFill>
              </a:rPr>
              <a:t> – </a:t>
            </a:r>
            <a:r>
              <a:rPr lang="el-GR" b="1">
                <a:solidFill>
                  <a:srgbClr val="931984"/>
                </a:solidFill>
              </a:rPr>
              <a:t>λιγότερο πυρηνόφιλος</a:t>
            </a:r>
            <a:endParaRPr lang="en-GB" b="1">
              <a:solidFill>
                <a:srgbClr val="931984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5" name="Rectangle 20"/>
          <p:cNvSpPr>
            <a:spLocks noGrp="1" noChangeArrowheads="1"/>
          </p:cNvSpPr>
          <p:nvPr>
            <p:ph type="title"/>
          </p:nvPr>
        </p:nvSpPr>
        <p:spPr>
          <a:xfrm>
            <a:off x="412750" y="348343"/>
            <a:ext cx="8832850" cy="634320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4. Υλικά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l-GR" dirty="0" smtClean="0">
                <a:solidFill>
                  <a:srgbClr val="C00000"/>
                </a:solidFill>
              </a:rPr>
              <a:t>Καταλύτες, Βιολογικά συστήματα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290824" name="Object 8"/>
          <p:cNvGraphicFramePr>
            <a:graphicFrameLocks noChangeAspect="1"/>
          </p:cNvGraphicFramePr>
          <p:nvPr>
            <p:ph idx="1"/>
          </p:nvPr>
        </p:nvGraphicFramePr>
        <p:xfrm>
          <a:off x="419100" y="1486361"/>
          <a:ext cx="8882063" cy="1335088"/>
        </p:xfrm>
        <a:graphic>
          <a:graphicData uri="http://schemas.openxmlformats.org/presentationml/2006/ole">
            <p:oleObj spid="_x0000_s290824" name="CS ChemDraw Drawing" r:id="rId3" imgW="6759975" imgH="1016028" progId="ChemDraw.Document.6.0">
              <p:embed/>
            </p:oleObj>
          </a:graphicData>
        </a:graphic>
      </p:graphicFrame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968375" y="3115138"/>
            <a:ext cx="786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latin typeface="Calibri" pitchFamily="34" charset="0"/>
              </a:rPr>
              <a:t>Πολυμερή για τεχνολογίες υψηλών επιδόσεων (</a:t>
            </a:r>
            <a:r>
              <a:rPr lang="el-GR" b="1" dirty="0" err="1">
                <a:latin typeface="Calibri" pitchFamily="34" charset="0"/>
              </a:rPr>
              <a:t>φωτοβολταϊκά</a:t>
            </a:r>
            <a:r>
              <a:rPr lang="el-GR" b="1" dirty="0">
                <a:latin typeface="Calibri" pitchFamily="34" charset="0"/>
              </a:rPr>
              <a:t>, ημιαγωγούς, </a:t>
            </a:r>
            <a:r>
              <a:rPr lang="el-GR" b="1" dirty="0" err="1">
                <a:latin typeface="Calibri" pitchFamily="34" charset="0"/>
              </a:rPr>
              <a:t>σένσορες</a:t>
            </a:r>
            <a:r>
              <a:rPr lang="el-GR" b="1" dirty="0">
                <a:latin typeface="Calibri" pitchFamily="34" charset="0"/>
              </a:rPr>
              <a:t>….)</a:t>
            </a:r>
            <a:endParaRPr lang="en-GB" b="1" dirty="0">
              <a:latin typeface="Calibri" pitchFamily="34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4" cstate="print"/>
          <a:srcRect l="25377" t="48498" r="60534" b="32923"/>
          <a:stretch>
            <a:fillRect/>
          </a:stretch>
        </p:blipFill>
        <p:spPr bwMode="auto">
          <a:xfrm>
            <a:off x="6226630" y="3802743"/>
            <a:ext cx="2844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7" name="Picture 11"/>
          <p:cNvPicPr>
            <a:picLocks noChangeAspect="1" noChangeArrowheads="1"/>
          </p:cNvPicPr>
          <p:nvPr/>
        </p:nvPicPr>
        <p:blipFill>
          <a:blip r:embed="rId5" cstate="print"/>
          <a:srcRect l="24107" t="17289" r="60734" b="64542"/>
          <a:stretch>
            <a:fillRect/>
          </a:stretch>
        </p:blipFill>
        <p:spPr bwMode="auto">
          <a:xfrm>
            <a:off x="1030513" y="3896671"/>
            <a:ext cx="3164114" cy="20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65943" y="6154056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9076F"/>
                </a:solidFill>
              </a:rPr>
              <a:t>Oxo-Heme</a:t>
            </a:r>
            <a:r>
              <a:rPr lang="en-US" b="1" dirty="0" smtClean="0">
                <a:solidFill>
                  <a:srgbClr val="39076F"/>
                </a:solidFill>
              </a:rPr>
              <a:t>- complex</a:t>
            </a:r>
            <a:endParaRPr lang="en-US" b="1" dirty="0">
              <a:solidFill>
                <a:srgbClr val="39076F"/>
              </a:solidFill>
            </a:endParaRPr>
          </a:p>
        </p:txBody>
      </p:sp>
      <p:sp useBgFill="1">
        <p:nvSpPr>
          <p:cNvPr id="9" name="TextBox 8"/>
          <p:cNvSpPr txBox="1"/>
          <p:nvPr/>
        </p:nvSpPr>
        <p:spPr>
          <a:xfrm>
            <a:off x="6553204" y="6103257"/>
            <a:ext cx="2408416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Grubb’s 2</a:t>
            </a:r>
            <a:r>
              <a:rPr lang="en-US" b="1" baseline="30000" dirty="0" smtClean="0">
                <a:solidFill>
                  <a:schemeClr val="tx2"/>
                </a:solidFill>
              </a:rPr>
              <a:t>nd</a:t>
            </a:r>
            <a:r>
              <a:rPr lang="en-US" b="1" dirty="0" smtClean="0">
                <a:solidFill>
                  <a:schemeClr val="tx2"/>
                </a:solidFill>
              </a:rPr>
              <a:t> generation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Metathesis catalyst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Η </a:t>
            </a:r>
            <a:r>
              <a:rPr lang="el-GR" dirty="0" err="1" smtClean="0">
                <a:solidFill>
                  <a:srgbClr val="760016"/>
                </a:solidFill>
              </a:rPr>
              <a:t>φορμυλίωση</a:t>
            </a:r>
            <a:r>
              <a:rPr lang="el-GR" dirty="0" smtClean="0">
                <a:solidFill>
                  <a:srgbClr val="760016"/>
                </a:solidFill>
              </a:rPr>
              <a:t> </a:t>
            </a:r>
            <a:r>
              <a:rPr lang="en-US" dirty="0" err="1" smtClean="0">
                <a:solidFill>
                  <a:srgbClr val="760016"/>
                </a:solidFill>
              </a:rPr>
              <a:t>Vilsmeier-Haack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 l="25013" t="28921" r="24847" b="28663"/>
          <a:stretch>
            <a:fillRect/>
          </a:stretch>
        </p:blipFill>
        <p:spPr bwMode="auto">
          <a:xfrm>
            <a:off x="362856" y="1103085"/>
            <a:ext cx="8540713" cy="535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9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9180513" cy="687388"/>
          </a:xfrm>
        </p:spPr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Σύγκριση δραστικότητας 5μελών αρωματικών ετεροκυκλικών</a:t>
            </a:r>
            <a:endParaRPr lang="en-US" smtClean="0">
              <a:solidFill>
                <a:srgbClr val="760016"/>
              </a:solidFill>
            </a:endParaRPr>
          </a:p>
        </p:txBody>
      </p:sp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1612900" y="1227138"/>
          <a:ext cx="5865813" cy="5229225"/>
        </p:xfrm>
        <a:graphic>
          <a:graphicData uri="http://schemas.openxmlformats.org/presentationml/2006/ole">
            <p:oleObj spid="_x0000_s632834" name="CS ChemDraw Drawing" r:id="rId3" imgW="3542679" imgH="315878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Στερεο-ηλεκτρονικά φαινόμενα</a:t>
            </a:r>
            <a:endParaRPr lang="en-GB" smtClean="0">
              <a:solidFill>
                <a:srgbClr val="760016"/>
              </a:solidFill>
            </a:endParaRPr>
          </a:p>
        </p:txBody>
      </p:sp>
      <p:graphicFrame>
        <p:nvGraphicFramePr>
          <p:cNvPr id="107636" name="Object 116"/>
          <p:cNvGraphicFramePr>
            <a:graphicFrameLocks noChangeAspect="1"/>
          </p:cNvGraphicFramePr>
          <p:nvPr>
            <p:ph sz="half" idx="1"/>
          </p:nvPr>
        </p:nvGraphicFramePr>
        <p:xfrm>
          <a:off x="546100" y="2714625"/>
          <a:ext cx="3648075" cy="1073150"/>
        </p:xfrm>
        <a:graphic>
          <a:graphicData uri="http://schemas.openxmlformats.org/presentationml/2006/ole">
            <p:oleObj spid="_x0000_s633858" name="CS ChemDraw Drawing" r:id="rId3" imgW="2212450" imgH="650392" progId="ChemDraw.Document.6.0">
              <p:embed/>
            </p:oleObj>
          </a:graphicData>
        </a:graphic>
      </p:graphicFrame>
      <p:graphicFrame>
        <p:nvGraphicFramePr>
          <p:cNvPr id="107638" name="Object 118"/>
          <p:cNvGraphicFramePr>
            <a:graphicFrameLocks noChangeAspect="1"/>
          </p:cNvGraphicFramePr>
          <p:nvPr>
            <p:ph sz="quarter" idx="2"/>
          </p:nvPr>
        </p:nvGraphicFramePr>
        <p:xfrm>
          <a:off x="288925" y="4806950"/>
          <a:ext cx="6037263" cy="1692275"/>
        </p:xfrm>
        <a:graphic>
          <a:graphicData uri="http://schemas.openxmlformats.org/presentationml/2006/ole">
            <p:oleObj spid="_x0000_s633859" name="CS ChemDraw Drawing" r:id="rId4" imgW="3646667" imgH="1022364" progId="ChemDraw.Document.6.0">
              <p:embed/>
            </p:oleObj>
          </a:graphicData>
        </a:graphic>
      </p:graphicFrame>
      <p:graphicFrame>
        <p:nvGraphicFramePr>
          <p:cNvPr id="107525" name="Object 48"/>
          <p:cNvGraphicFramePr>
            <a:graphicFrameLocks noChangeAspect="1"/>
          </p:cNvGraphicFramePr>
          <p:nvPr/>
        </p:nvGraphicFramePr>
        <p:xfrm>
          <a:off x="5497513" y="2679700"/>
          <a:ext cx="3608387" cy="1362075"/>
        </p:xfrm>
        <a:graphic>
          <a:graphicData uri="http://schemas.openxmlformats.org/presentationml/2006/ole">
            <p:oleObj spid="_x0000_s633860" name="CS ChemDraw Drawing" r:id="rId5" imgW="4739102" imgH="1037273" progId="ChemDraw.Document.6.0">
              <p:embed/>
            </p:oleObj>
          </a:graphicData>
        </a:graphic>
      </p:graphicFrame>
      <p:sp>
        <p:nvSpPr>
          <p:cNvPr id="107646" name="Rectangle 55"/>
          <p:cNvSpPr>
            <a:spLocks noChangeArrowheads="1"/>
          </p:cNvSpPr>
          <p:nvPr/>
        </p:nvSpPr>
        <p:spPr bwMode="auto">
          <a:xfrm>
            <a:off x="325438" y="4022725"/>
            <a:ext cx="8913812" cy="5810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b="1"/>
              <a:t>Σε σχέση με το βενζόλιο, Τα ηλεκτρονιακά πλουσιότερα ετεροκυκλικά συστήματα δεν απενεργοποιούνται το ίδιο εύκολα.</a:t>
            </a:r>
          </a:p>
        </p:txBody>
      </p:sp>
      <p:sp>
        <p:nvSpPr>
          <p:cNvPr id="107647" name="Text Box 120"/>
          <p:cNvSpPr txBox="1">
            <a:spLocks noChangeArrowheads="1"/>
          </p:cNvSpPr>
          <p:nvPr/>
        </p:nvSpPr>
        <p:spPr bwMode="auto">
          <a:xfrm>
            <a:off x="6542088" y="4697413"/>
            <a:ext cx="3321050" cy="201453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Αν και οι θέσεις 2 και 5 είναι περισσότερο ενεργοποιημένες προς </a:t>
            </a:r>
            <a:r>
              <a:rPr lang="el-GR" sz="1800" b="1" dirty="0" err="1">
                <a:solidFill>
                  <a:srgbClr val="006C00"/>
                </a:solidFill>
                <a:latin typeface="Calibri" pitchFamily="34" charset="0"/>
              </a:rPr>
              <a:t>ηλεκτρόφιλα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, αυξανομένης της στερεοχημικής παρεμπόδισης (</a:t>
            </a:r>
            <a:r>
              <a:rPr lang="en-GB" sz="1800" b="1" dirty="0">
                <a:solidFill>
                  <a:srgbClr val="006C00"/>
                </a:solidFill>
                <a:latin typeface="Calibri" pitchFamily="34" charset="0"/>
              </a:rPr>
              <a:t>R) </a:t>
            </a:r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ή υποκατάσταση κατευθύνεται στις θέσεις 3 και 4</a:t>
            </a:r>
            <a:endParaRPr lang="en-GB" sz="1800" b="1" dirty="0">
              <a:solidFill>
                <a:srgbClr val="006C00"/>
              </a:solidFill>
              <a:latin typeface="Calibri" pitchFamily="34" charset="0"/>
            </a:endParaRPr>
          </a:p>
        </p:txBody>
      </p:sp>
      <p:graphicFrame>
        <p:nvGraphicFramePr>
          <p:cNvPr id="107644" name="Object 124"/>
          <p:cNvGraphicFramePr>
            <a:graphicFrameLocks noChangeAspect="1"/>
          </p:cNvGraphicFramePr>
          <p:nvPr>
            <p:ph sz="quarter" idx="3"/>
          </p:nvPr>
        </p:nvGraphicFramePr>
        <p:xfrm>
          <a:off x="479425" y="1125538"/>
          <a:ext cx="8826500" cy="1339850"/>
        </p:xfrm>
        <a:graphic>
          <a:graphicData uri="http://schemas.openxmlformats.org/presentationml/2006/ole">
            <p:oleObj spid="_x0000_s633861" name="CS ChemDraw Drawing" r:id="rId6" imgW="5333586" imgH="810288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95275"/>
            <a:ext cx="9493250" cy="687388"/>
          </a:xfrm>
        </p:spPr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Αντιδράσεις 2. Πυρηνόφιλη Αρωματική Αντικατάσταση (ΠΑΑ)</a:t>
            </a:r>
            <a:endParaRPr lang="en-GB" smtClean="0">
              <a:solidFill>
                <a:srgbClr val="760016"/>
              </a:solidFill>
            </a:endParaRPr>
          </a:p>
        </p:txBody>
      </p:sp>
      <p:pic>
        <p:nvPicPr>
          <p:cNvPr id="427010" name="Picture 4"/>
          <p:cNvPicPr>
            <a:picLocks noChangeAspect="1" noChangeArrowheads="1"/>
          </p:cNvPicPr>
          <p:nvPr/>
        </p:nvPicPr>
        <p:blipFill>
          <a:blip r:embed="rId2" cstate="print"/>
          <a:srcRect l="34076" t="66399" r="31119" b="23170"/>
          <a:stretch>
            <a:fillRect/>
          </a:stretch>
        </p:blipFill>
        <p:spPr bwMode="auto">
          <a:xfrm>
            <a:off x="203200" y="2428875"/>
            <a:ext cx="5135563" cy="12303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pic>
        <p:nvPicPr>
          <p:cNvPr id="427011" name="Picture 5"/>
          <p:cNvPicPr>
            <a:picLocks noChangeAspect="1" noChangeArrowheads="1"/>
          </p:cNvPicPr>
          <p:nvPr/>
        </p:nvPicPr>
        <p:blipFill>
          <a:blip r:embed="rId3" cstate="print"/>
          <a:srcRect l="32549" t="59814" r="32042" b="30658"/>
          <a:stretch>
            <a:fillRect/>
          </a:stretch>
        </p:blipFill>
        <p:spPr bwMode="auto">
          <a:xfrm>
            <a:off x="114300" y="4049713"/>
            <a:ext cx="5402263" cy="11620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pic>
        <p:nvPicPr>
          <p:cNvPr id="427012" name="Picture 6"/>
          <p:cNvPicPr>
            <a:picLocks noChangeAspect="1" noChangeArrowheads="1"/>
          </p:cNvPicPr>
          <p:nvPr/>
        </p:nvPicPr>
        <p:blipFill>
          <a:blip r:embed="rId4" cstate="print"/>
          <a:srcRect l="31255" t="34239" r="27452" b="54539"/>
          <a:stretch>
            <a:fillRect/>
          </a:stretch>
        </p:blipFill>
        <p:spPr bwMode="auto">
          <a:xfrm>
            <a:off x="55563" y="5427663"/>
            <a:ext cx="6151562" cy="13366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sp>
        <p:nvSpPr>
          <p:cNvPr id="427013" name="Text Box 7"/>
          <p:cNvSpPr txBox="1">
            <a:spLocks noChangeArrowheads="1"/>
          </p:cNvSpPr>
          <p:nvPr/>
        </p:nvSpPr>
        <p:spPr bwMode="auto">
          <a:xfrm>
            <a:off x="6454775" y="2840038"/>
            <a:ext cx="3451225" cy="39370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Οι άνθρακες με διπλούς δεσμούς   σε ετεροάτομα (άτομα αζώτου) είναι ηλεκτρόφιλοι</a:t>
            </a:r>
          </a:p>
          <a:p>
            <a:pPr eaLnBrk="0" hangingPunct="0"/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eaLnBrk="0" hangingPunct="0"/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Καλές αποχωρούσες ομάδες συνδεδεμένες σε αυτούς</a:t>
            </a:r>
          </a:p>
          <a:p>
            <a:pPr eaLnBrk="0" hangingPunct="0"/>
            <a:r>
              <a:rPr lang="el-GR" sz="1800" b="1">
                <a:solidFill>
                  <a:srgbClr val="006C00"/>
                </a:solidFill>
                <a:latin typeface="Calibri" pitchFamily="34" charset="0"/>
              </a:rPr>
              <a:t>Μπορούν να αντικατασταθούν    από πυρηνόφιλα αντιδραστήρια (όπως στα ακυλαλογονίδια) </a:t>
            </a:r>
          </a:p>
          <a:p>
            <a:pPr eaLnBrk="0" hangingPunct="0"/>
            <a:endParaRPr lang="el-GR" sz="1800" b="1">
              <a:solidFill>
                <a:srgbClr val="006C00"/>
              </a:solidFill>
              <a:latin typeface="Calibri" pitchFamily="34" charset="0"/>
            </a:endParaRPr>
          </a:p>
          <a:p>
            <a:pPr eaLnBrk="0" hangingPunct="0"/>
            <a:r>
              <a:rPr lang="el-GR" sz="1800" b="1">
                <a:solidFill>
                  <a:srgbClr val="631159"/>
                </a:solidFill>
                <a:latin typeface="Calibri" pitchFamily="34" charset="0"/>
              </a:rPr>
              <a:t>Οι ιμιδαζόλες είναι πλουσιότερες   σε ηλεκτρόνια (και περισσότερο αρωματικές) και προσβάλονται δυσκολότερα από πυρηνόφιλα.</a:t>
            </a:r>
            <a:endParaRPr lang="en-GB" sz="1800" b="1">
              <a:solidFill>
                <a:srgbClr val="631159"/>
              </a:solidFill>
              <a:latin typeface="Calibri" pitchFamily="34" charset="0"/>
            </a:endParaRPr>
          </a:p>
        </p:txBody>
      </p:sp>
      <p:pic>
        <p:nvPicPr>
          <p:cNvPr id="427014" name="Picture 6"/>
          <p:cNvPicPr>
            <a:picLocks noChangeAspect="1" noChangeArrowheads="1"/>
          </p:cNvPicPr>
          <p:nvPr/>
        </p:nvPicPr>
        <p:blipFill>
          <a:blip r:embed="rId5" cstate="print">
            <a:lum bright="-42000" contrast="62000"/>
          </a:blip>
          <a:srcRect l="5191" t="1237" r="639" b="25378"/>
          <a:stretch>
            <a:fillRect/>
          </a:stretch>
        </p:blipFill>
        <p:spPr bwMode="auto">
          <a:xfrm>
            <a:off x="260350" y="1204913"/>
            <a:ext cx="59086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5" name="Text Box 9"/>
          <p:cNvSpPr txBox="1">
            <a:spLocks noChangeArrowheads="1"/>
          </p:cNvSpPr>
          <p:nvPr/>
        </p:nvSpPr>
        <p:spPr bwMode="auto">
          <a:xfrm>
            <a:off x="6496050" y="1263650"/>
            <a:ext cx="2844800" cy="9159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eaLnBrk="0" hangingPunct="0"/>
            <a:r>
              <a:rPr lang="el-GR" sz="1800" b="1">
                <a:latin typeface="Calibri" pitchFamily="34" charset="0"/>
              </a:rPr>
              <a:t>Όπως ακριβώς και στις </a:t>
            </a:r>
          </a:p>
          <a:p>
            <a:pPr eaLnBrk="0" hangingPunct="0"/>
            <a:r>
              <a:rPr lang="el-GR" sz="1800" b="1">
                <a:latin typeface="Calibri" pitchFamily="34" charset="0"/>
              </a:rPr>
              <a:t>αντίστοιχες αντιδράσεις</a:t>
            </a:r>
          </a:p>
          <a:p>
            <a:pPr eaLnBrk="0" hangingPunct="0"/>
            <a:r>
              <a:rPr lang="el-GR" sz="1800" b="1">
                <a:latin typeface="Calibri" pitchFamily="34" charset="0"/>
              </a:rPr>
              <a:t>καρβοξυλικών παραγώγων</a:t>
            </a:r>
            <a:endParaRPr lang="en-GB" sz="1800" b="1"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Ιμιδαζόλη: ιδιότητες, οξύτητα, βασικότητα</a:t>
            </a:r>
            <a:endParaRPr lang="en-GB" smtClean="0">
              <a:solidFill>
                <a:srgbClr val="760016"/>
              </a:solidFill>
            </a:endParaRPr>
          </a:p>
        </p:txBody>
      </p:sp>
      <p:pic>
        <p:nvPicPr>
          <p:cNvPr id="428034" name="Picture 4"/>
          <p:cNvPicPr>
            <a:picLocks noChangeAspect="1" noChangeArrowheads="1"/>
          </p:cNvPicPr>
          <p:nvPr/>
        </p:nvPicPr>
        <p:blipFill>
          <a:blip r:embed="rId2" cstate="print"/>
          <a:srcRect l="33844" t="60564" r="9625" b="26999"/>
          <a:stretch>
            <a:fillRect/>
          </a:stretch>
        </p:blipFill>
        <p:spPr bwMode="auto">
          <a:xfrm>
            <a:off x="1428750" y="4470400"/>
            <a:ext cx="66960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5" name="Picture 5"/>
          <p:cNvPicPr>
            <a:picLocks noChangeAspect="1" noChangeArrowheads="1"/>
          </p:cNvPicPr>
          <p:nvPr/>
        </p:nvPicPr>
        <p:blipFill>
          <a:blip r:embed="rId2" cstate="print"/>
          <a:srcRect l="49342" t="88602" r="25420" b="2078"/>
          <a:stretch>
            <a:fillRect/>
          </a:stretch>
        </p:blipFill>
        <p:spPr bwMode="auto">
          <a:xfrm>
            <a:off x="5708650" y="5599113"/>
            <a:ext cx="386556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6" name="Picture 15"/>
          <p:cNvPicPr>
            <a:picLocks noChangeAspect="1" noChangeArrowheads="1"/>
          </p:cNvPicPr>
          <p:nvPr/>
        </p:nvPicPr>
        <p:blipFill>
          <a:blip r:embed="rId3" cstate="print"/>
          <a:srcRect l="31435" t="64169" r="43184" b="20885"/>
          <a:stretch>
            <a:fillRect/>
          </a:stretch>
        </p:blipFill>
        <p:spPr bwMode="auto">
          <a:xfrm>
            <a:off x="1385888" y="1081088"/>
            <a:ext cx="6289675" cy="22479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pic>
        <p:nvPicPr>
          <p:cNvPr id="428037" name="Picture 7"/>
          <p:cNvPicPr>
            <a:picLocks noChangeAspect="1" noChangeArrowheads="1"/>
          </p:cNvPicPr>
          <p:nvPr/>
        </p:nvPicPr>
        <p:blipFill>
          <a:blip r:embed="rId2" cstate="print"/>
          <a:srcRect l="36374" t="49405" r="12280" b="43037"/>
          <a:stretch>
            <a:fillRect/>
          </a:stretch>
        </p:blipFill>
        <p:spPr bwMode="auto">
          <a:xfrm>
            <a:off x="449263" y="3306763"/>
            <a:ext cx="912018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8" name="Picture 8"/>
          <p:cNvPicPr>
            <a:picLocks noChangeAspect="1" noChangeArrowheads="1"/>
          </p:cNvPicPr>
          <p:nvPr/>
        </p:nvPicPr>
        <p:blipFill>
          <a:blip r:embed="rId2" cstate="print"/>
          <a:srcRect l="49231" t="72981" r="25595" b="17551"/>
          <a:stretch>
            <a:fillRect/>
          </a:stretch>
        </p:blipFill>
        <p:spPr bwMode="auto">
          <a:xfrm>
            <a:off x="565150" y="5592763"/>
            <a:ext cx="38227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solidFill>
                  <a:srgbClr val="760016"/>
                </a:solidFill>
              </a:rPr>
              <a:t> Οξύτητα αζολικών δακτυλίων</a:t>
            </a:r>
            <a:endParaRPr lang="en-GB" smtClean="0">
              <a:solidFill>
                <a:srgbClr val="760016"/>
              </a:solidFill>
            </a:endParaRPr>
          </a:p>
        </p:txBody>
      </p:sp>
      <p:sp>
        <p:nvSpPr>
          <p:cNvPr id="1004550" name="Text Box 6"/>
          <p:cNvSpPr txBox="1">
            <a:spLocks noChangeArrowheads="1"/>
          </p:cNvSpPr>
          <p:nvPr/>
        </p:nvSpPr>
        <p:spPr bwMode="auto">
          <a:xfrm>
            <a:off x="327025" y="2990850"/>
            <a:ext cx="9017000" cy="23018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l-GR" sz="1800" b="1">
                <a:solidFill>
                  <a:srgbClr val="0C0CA0"/>
                </a:solidFill>
                <a:latin typeface="Calibri" pitchFamily="34" charset="0"/>
              </a:rPr>
              <a:t>Η εισαγωγή πρόσθετων ετεροατόμων καθιστά τον αρωματικό δακτύλιο πιο ηλεκτραρνητικό</a:t>
            </a:r>
          </a:p>
          <a:p>
            <a:pPr algn="ctr" eaLnBrk="0" hangingPunct="0">
              <a:lnSpc>
                <a:spcPct val="80000"/>
              </a:lnSpc>
            </a:pPr>
            <a:endParaRPr lang="el-GR" sz="1800" b="1">
              <a:solidFill>
                <a:srgbClr val="0C0CA0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Για παράδειγμα, στις αζόλες, η </a:t>
            </a:r>
            <a:r>
              <a:rPr lang="en-GB" sz="1800" b="1">
                <a:solidFill>
                  <a:srgbClr val="931984"/>
                </a:solidFill>
                <a:latin typeface="Calibri" pitchFamily="34" charset="0"/>
              </a:rPr>
              <a:t>p</a:t>
            </a: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Κ</a:t>
            </a:r>
            <a:r>
              <a:rPr lang="en-GB" sz="1800" b="1">
                <a:solidFill>
                  <a:srgbClr val="931984"/>
                </a:solidFill>
                <a:latin typeface="Calibri" pitchFamily="34" charset="0"/>
              </a:rPr>
              <a:t>a</a:t>
            </a: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 μειώνεται με την διαδοχική εισαγωγή ατόμων αζώτου</a:t>
            </a:r>
          </a:p>
          <a:p>
            <a:pPr algn="ctr" eaLnBrk="0" hangingPunct="0">
              <a:lnSpc>
                <a:spcPct val="80000"/>
              </a:lnSpc>
            </a:pP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Δηλαδή το Ν-Η του ετεροκυκλικού δακτυλίου καθίσταται περισσότερο όξινο</a:t>
            </a:r>
          </a:p>
          <a:p>
            <a:pPr algn="ctr" eaLnBrk="0" hangingPunct="0">
              <a:lnSpc>
                <a:spcPct val="80000"/>
              </a:lnSpc>
            </a:pPr>
            <a:endParaRPr lang="el-GR" sz="1800" b="1">
              <a:solidFill>
                <a:srgbClr val="931984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Διότι το αρνητικό φορτίο που δημιουργείται μπορεί να σταθεροποιηθεί καλύτερα </a:t>
            </a:r>
          </a:p>
          <a:p>
            <a:pPr algn="ctr" eaLnBrk="0" hangingPunct="0">
              <a:lnSpc>
                <a:spcPct val="80000"/>
              </a:lnSpc>
            </a:pP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μέσω δομών συντονισμού που συμμετέχουν άτομα αζώτου φέροντας μέρος του φορτίου  </a:t>
            </a:r>
          </a:p>
          <a:p>
            <a:pPr algn="ctr" eaLnBrk="0" hangingPunct="0">
              <a:lnSpc>
                <a:spcPct val="80000"/>
              </a:lnSpc>
            </a:pPr>
            <a:endParaRPr lang="el-GR" sz="1800" b="1">
              <a:solidFill>
                <a:srgbClr val="931984"/>
              </a:solidFill>
              <a:latin typeface="Calibri" pitchFamily="34" charset="0"/>
            </a:endParaRPr>
          </a:p>
          <a:p>
            <a:pPr algn="ctr" eaLnBrk="0" hangingPunct="0">
              <a:lnSpc>
                <a:spcPts val="900"/>
              </a:lnSpc>
            </a:pPr>
            <a:r>
              <a:rPr lang="el-GR" sz="1800" b="1">
                <a:solidFill>
                  <a:srgbClr val="931984"/>
                </a:solidFill>
                <a:latin typeface="Calibri" pitchFamily="34" charset="0"/>
              </a:rPr>
              <a:t>Δηλαδή ο δακτύλιος γίνεται καλύτερη αποχωρούσα ομάδα</a:t>
            </a:r>
            <a:r>
              <a:rPr lang="el-GR" sz="1800" b="1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algn="ctr" eaLnBrk="0" hangingPunct="0">
              <a:lnSpc>
                <a:spcPts val="900"/>
              </a:lnSpc>
            </a:pPr>
            <a:endParaRPr lang="en-GB" sz="1800" b="1">
              <a:solidFill>
                <a:schemeClr val="tx2"/>
              </a:solidFill>
              <a:latin typeface="Calibri" pitchFamily="34" charset="0"/>
            </a:endParaRPr>
          </a:p>
          <a:p>
            <a:pPr algn="ctr" eaLnBrk="0" hangingPunct="0">
              <a:lnSpc>
                <a:spcPts val="900"/>
              </a:lnSpc>
            </a:pPr>
            <a:endParaRPr lang="el-GR" sz="1800" b="1">
              <a:latin typeface="Calibri" pitchFamily="34" charset="0"/>
            </a:endParaRPr>
          </a:p>
          <a:p>
            <a:pPr algn="ctr" eaLnBrk="0" hangingPunct="0">
              <a:lnSpc>
                <a:spcPts val="900"/>
              </a:lnSpc>
            </a:pPr>
            <a:r>
              <a:rPr lang="el-GR" sz="1800" b="1">
                <a:latin typeface="Calibri" pitchFamily="34" charset="0"/>
              </a:rPr>
              <a:t>Υδρόλυση ακετυλο-ομάδας </a:t>
            </a:r>
            <a:r>
              <a:rPr lang="en-GB" sz="1800" b="1">
                <a:latin typeface="Calibri" pitchFamily="34" charset="0"/>
              </a:rPr>
              <a:t>(t</a:t>
            </a:r>
            <a:r>
              <a:rPr lang="en-GB" sz="1800" b="1" baseline="-25000">
                <a:latin typeface="Calibri" pitchFamily="34" charset="0"/>
              </a:rPr>
              <a:t>1/2</a:t>
            </a:r>
            <a:r>
              <a:rPr lang="en-GB" sz="1800" b="1">
                <a:latin typeface="Calibri" pitchFamily="34" charset="0"/>
              </a:rPr>
              <a:t> </a:t>
            </a:r>
            <a:r>
              <a:rPr lang="el-GR" sz="1800" b="1">
                <a:latin typeface="Calibri" pitchFamily="34" charset="0"/>
              </a:rPr>
              <a:t>σε</a:t>
            </a:r>
            <a:r>
              <a:rPr lang="en-GB" sz="1800" b="1">
                <a:latin typeface="Calibri" pitchFamily="34" charset="0"/>
              </a:rPr>
              <a:t> min)</a:t>
            </a:r>
            <a:endParaRPr lang="el-GR" sz="1800" b="1">
              <a:latin typeface="Calibri" pitchFamily="34" charset="0"/>
            </a:endParaRPr>
          </a:p>
        </p:txBody>
      </p:sp>
      <p:pic>
        <p:nvPicPr>
          <p:cNvPr id="1004551" name="Picture 7"/>
          <p:cNvPicPr>
            <a:picLocks noChangeAspect="1" noChangeArrowheads="1"/>
          </p:cNvPicPr>
          <p:nvPr/>
        </p:nvPicPr>
        <p:blipFill>
          <a:blip r:embed="rId3" cstate="print">
            <a:lum bright="-32000" contrast="48000"/>
          </a:blip>
          <a:srcRect/>
          <a:stretch>
            <a:fillRect/>
          </a:stretch>
        </p:blipFill>
        <p:spPr bwMode="auto">
          <a:xfrm>
            <a:off x="387350" y="5470525"/>
            <a:ext cx="90979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8"/>
          <p:cNvGraphicFramePr>
            <a:graphicFrameLocks noChangeAspect="1"/>
          </p:cNvGraphicFramePr>
          <p:nvPr>
            <p:ph idx="1"/>
          </p:nvPr>
        </p:nvGraphicFramePr>
        <p:xfrm>
          <a:off x="836613" y="1169988"/>
          <a:ext cx="8137525" cy="1100137"/>
        </p:xfrm>
        <a:graphic>
          <a:graphicData uri="http://schemas.openxmlformats.org/presentationml/2006/ole">
            <p:oleObj spid="_x0000_s634882" name="CS ChemDraw Drawing" r:id="rId4" imgW="3852034" imgH="520686" progId="ChemDraw.Document.6.0">
              <p:embed/>
            </p:oleObj>
          </a:graphicData>
        </a:graphic>
      </p:graphicFrame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939800" y="2470150"/>
            <a:ext cx="57943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16.5</a:t>
            </a:r>
            <a:endParaRPr lang="en-GB" b="1"/>
          </a:p>
        </p:txBody>
      </p:sp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2720975" y="2470150"/>
            <a:ext cx="57943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14.2</a:t>
            </a:r>
            <a:endParaRPr lang="en-GB" b="1"/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4608513" y="2484438"/>
            <a:ext cx="5794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14.4</a:t>
            </a:r>
            <a:endParaRPr lang="en-GB" b="1"/>
          </a:p>
        </p:txBody>
      </p:sp>
      <p:sp>
        <p:nvSpPr>
          <p:cNvPr id="14345" name="Text Box 14"/>
          <p:cNvSpPr txBox="1">
            <a:spLocks noChangeArrowheads="1"/>
          </p:cNvSpPr>
          <p:nvPr/>
        </p:nvSpPr>
        <p:spPr bwMode="auto">
          <a:xfrm>
            <a:off x="6408738" y="2497138"/>
            <a:ext cx="5794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10.0</a:t>
            </a:r>
            <a:endParaRPr lang="en-GB" b="1"/>
          </a:p>
        </p:txBody>
      </p:sp>
      <p:sp>
        <p:nvSpPr>
          <p:cNvPr id="14346" name="Text Box 15"/>
          <p:cNvSpPr txBox="1">
            <a:spLocks noChangeArrowheads="1"/>
          </p:cNvSpPr>
          <p:nvPr/>
        </p:nvSpPr>
        <p:spPr bwMode="auto">
          <a:xfrm>
            <a:off x="8294688" y="2481263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1"/>
              <a:t>4.9</a:t>
            </a:r>
            <a:endParaRPr lang="en-GB" b="1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55563" y="2468563"/>
            <a:ext cx="566737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pKa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5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95275"/>
            <a:ext cx="9180513" cy="687388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dirty="0" err="1" smtClean="0">
                <a:solidFill>
                  <a:srgbClr val="C00000"/>
                </a:solidFill>
              </a:rPr>
              <a:t>Βασικότητα</a:t>
            </a:r>
            <a:r>
              <a:rPr lang="el-GR" dirty="0" smtClean="0">
                <a:solidFill>
                  <a:srgbClr val="C00000"/>
                </a:solidFill>
              </a:rPr>
              <a:t> 5- μελών αρωματικών </a:t>
            </a:r>
            <a:r>
              <a:rPr lang="el-GR" dirty="0" err="1" smtClean="0">
                <a:solidFill>
                  <a:srgbClr val="C00000"/>
                </a:solidFill>
              </a:rPr>
              <a:t>ετεροκυκλικών</a:t>
            </a:r>
            <a:r>
              <a:rPr lang="el-GR" dirty="0" smtClean="0">
                <a:solidFill>
                  <a:srgbClr val="C00000"/>
                </a:solidFill>
              </a:rPr>
              <a:t> δακτυλίων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1589088" y="1250950"/>
          <a:ext cx="7383462" cy="1376363"/>
        </p:xfrm>
        <a:graphic>
          <a:graphicData uri="http://schemas.openxmlformats.org/presentationml/2006/ole">
            <p:oleObj spid="_x0000_s635906" name="CS ChemDraw Drawing" r:id="rId3" imgW="3951177" imgH="737235" progId="ChemDraw.Document.6.0">
              <p:embed/>
            </p:oleObj>
          </a:graphicData>
        </a:graphic>
      </p:graphicFrame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631950" y="2598738"/>
            <a:ext cx="534988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-4.2</a:t>
            </a: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3298825" y="2598738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2.5</a:t>
            </a: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4957763" y="2613025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6.9</a:t>
            </a: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6500813" y="2597150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2.5</a:t>
            </a:r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8143875" y="2581275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1.2</a:t>
            </a:r>
          </a:p>
        </p:txBody>
      </p:sp>
      <p:sp>
        <p:nvSpPr>
          <p:cNvPr id="15370" name="Text Box 14"/>
          <p:cNvSpPr txBox="1">
            <a:spLocks noChangeArrowheads="1"/>
          </p:cNvSpPr>
          <p:nvPr/>
        </p:nvSpPr>
        <p:spPr bwMode="auto">
          <a:xfrm>
            <a:off x="244475" y="1958975"/>
            <a:ext cx="703263" cy="4572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1"/>
              <a:t>pK</a:t>
            </a:r>
            <a:r>
              <a:rPr lang="en-GB" sz="2400" b="1" baseline="-25000"/>
              <a:t>a</a:t>
            </a:r>
          </a:p>
        </p:txBody>
      </p:sp>
      <p:graphicFrame>
        <p:nvGraphicFramePr>
          <p:cNvPr id="15363" name="Object 16"/>
          <p:cNvGraphicFramePr>
            <a:graphicFrameLocks noChangeAspect="1"/>
          </p:cNvGraphicFramePr>
          <p:nvPr>
            <p:ph sz="half" idx="2"/>
          </p:nvPr>
        </p:nvGraphicFramePr>
        <p:xfrm>
          <a:off x="4841875" y="3062288"/>
          <a:ext cx="831850" cy="3121025"/>
        </p:xfrm>
        <a:graphic>
          <a:graphicData uri="http://schemas.openxmlformats.org/presentationml/2006/ole">
            <p:oleObj spid="_x0000_s635907" name="CS ChemDraw Drawing" r:id="rId4" imgW="440047" imgH="1648620" progId="ChemDraw.Document.6.0">
              <p:embed/>
            </p:oleObj>
          </a:graphicData>
        </a:graphic>
      </p:graphicFrame>
      <p:sp>
        <p:nvSpPr>
          <p:cNvPr id="15371" name="Text Box 18"/>
          <p:cNvSpPr txBox="1">
            <a:spLocks noChangeArrowheads="1"/>
          </p:cNvSpPr>
          <p:nvPr/>
        </p:nvSpPr>
        <p:spPr bwMode="auto">
          <a:xfrm>
            <a:off x="4967288" y="4219575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2.5</a:t>
            </a:r>
          </a:p>
        </p:txBody>
      </p:sp>
      <p:sp>
        <p:nvSpPr>
          <p:cNvPr id="15372" name="Text Box 19"/>
          <p:cNvSpPr txBox="1">
            <a:spLocks noChangeArrowheads="1"/>
          </p:cNvSpPr>
          <p:nvPr/>
        </p:nvSpPr>
        <p:spPr bwMode="auto">
          <a:xfrm>
            <a:off x="4938713" y="6223000"/>
            <a:ext cx="466725" cy="3365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0.8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760016"/>
                </a:solidFill>
              </a:rPr>
              <a:t>Αντιδράσεις </a:t>
            </a:r>
            <a:r>
              <a:rPr lang="en-GB" dirty="0" smtClean="0">
                <a:solidFill>
                  <a:srgbClr val="760016"/>
                </a:solidFill>
              </a:rPr>
              <a:t>3</a:t>
            </a:r>
            <a:r>
              <a:rPr lang="el-GR" dirty="0" smtClean="0">
                <a:solidFill>
                  <a:srgbClr val="760016"/>
                </a:solidFill>
              </a:rPr>
              <a:t>. </a:t>
            </a:r>
            <a:r>
              <a:rPr lang="el-GR" dirty="0" err="1" smtClean="0">
                <a:solidFill>
                  <a:srgbClr val="760016"/>
                </a:solidFill>
              </a:rPr>
              <a:t>Πυρηνοφιλία</a:t>
            </a:r>
            <a:r>
              <a:rPr lang="el-GR" dirty="0" smtClean="0">
                <a:solidFill>
                  <a:srgbClr val="760016"/>
                </a:solidFill>
              </a:rPr>
              <a:t> ατόμων αζώτου</a:t>
            </a:r>
            <a:endParaRPr lang="en-GB" dirty="0" smtClean="0">
              <a:solidFill>
                <a:srgbClr val="760016"/>
              </a:solidFill>
            </a:endParaRPr>
          </a:p>
        </p:txBody>
      </p:sp>
      <p:pic>
        <p:nvPicPr>
          <p:cNvPr id="433154" name="Picture 4"/>
          <p:cNvPicPr>
            <a:picLocks noChangeAspect="1" noChangeArrowheads="1"/>
          </p:cNvPicPr>
          <p:nvPr/>
        </p:nvPicPr>
        <p:blipFill>
          <a:blip r:embed="rId2" cstate="print"/>
          <a:srcRect l="19553" t="76019" r="17650" b="10921"/>
          <a:stretch>
            <a:fillRect/>
          </a:stretch>
        </p:blipFill>
        <p:spPr bwMode="auto">
          <a:xfrm>
            <a:off x="582613" y="5199063"/>
            <a:ext cx="8705850" cy="144780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 type="none" w="sm" len="lg"/>
          </a:ln>
        </p:spPr>
      </p:pic>
      <p:pic>
        <p:nvPicPr>
          <p:cNvPr id="433155" name="Picture 5"/>
          <p:cNvPicPr>
            <a:picLocks noChangeAspect="1" noChangeArrowheads="1"/>
          </p:cNvPicPr>
          <p:nvPr/>
        </p:nvPicPr>
        <p:blipFill>
          <a:blip r:embed="rId3" cstate="print"/>
          <a:srcRect l="36520" t="53059" r="36830" b="18060"/>
          <a:stretch>
            <a:fillRect/>
          </a:stretch>
        </p:blipFill>
        <p:spPr bwMode="auto">
          <a:xfrm>
            <a:off x="5962650" y="1474788"/>
            <a:ext cx="3752850" cy="3249612"/>
          </a:xfrm>
          <a:prstGeom prst="rect">
            <a:avLst/>
          </a:prstGeom>
          <a:noFill/>
          <a:ln w="31750">
            <a:solidFill>
              <a:srgbClr val="800080"/>
            </a:solidFill>
            <a:miter lim="800000"/>
            <a:headEnd/>
            <a:tailEnd type="none" w="sm" len="lg"/>
          </a:ln>
        </p:spPr>
      </p:pic>
      <p:pic>
        <p:nvPicPr>
          <p:cNvPr id="433156" name="Picture 6"/>
          <p:cNvPicPr>
            <a:picLocks noChangeAspect="1" noChangeArrowheads="1"/>
          </p:cNvPicPr>
          <p:nvPr/>
        </p:nvPicPr>
        <p:blipFill>
          <a:blip r:embed="rId4" cstate="print"/>
          <a:srcRect l="30673" t="57213" r="27129" b="12227"/>
          <a:stretch>
            <a:fillRect/>
          </a:stretch>
        </p:blipFill>
        <p:spPr bwMode="auto">
          <a:xfrm>
            <a:off x="169863" y="1474788"/>
            <a:ext cx="5626100" cy="325755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 type="none" w="sm" len="lg"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- Τίτλος"/>
          <p:cNvSpPr>
            <a:spLocks noGrp="1"/>
          </p:cNvSpPr>
          <p:nvPr>
            <p:ph type="title"/>
          </p:nvPr>
        </p:nvSpPr>
        <p:spPr>
          <a:xfrm>
            <a:off x="412749" y="295275"/>
            <a:ext cx="9094107" cy="687388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760016"/>
                </a:solidFill>
              </a:rPr>
              <a:t>Αντιδράσεις </a:t>
            </a:r>
            <a:r>
              <a:rPr lang="en-GB" dirty="0" smtClean="0">
                <a:solidFill>
                  <a:srgbClr val="760016"/>
                </a:solidFill>
              </a:rPr>
              <a:t>4</a:t>
            </a:r>
            <a:r>
              <a:rPr lang="el-GR" dirty="0" smtClean="0">
                <a:solidFill>
                  <a:srgbClr val="760016"/>
                </a:solidFill>
              </a:rPr>
              <a:t>. </a:t>
            </a:r>
            <a:r>
              <a:rPr lang="el-GR" dirty="0" err="1" smtClean="0">
                <a:solidFill>
                  <a:srgbClr val="760016"/>
                </a:solidFill>
              </a:rPr>
              <a:t>Λιθίωση</a:t>
            </a:r>
            <a:r>
              <a:rPr lang="el-GR" dirty="0" smtClean="0">
                <a:solidFill>
                  <a:srgbClr val="760016"/>
                </a:solidFill>
              </a:rPr>
              <a:t> 5μελών αρωματικών </a:t>
            </a:r>
            <a:r>
              <a:rPr lang="el-GR" dirty="0" err="1" smtClean="0">
                <a:solidFill>
                  <a:srgbClr val="760016"/>
                </a:solidFill>
              </a:rPr>
              <a:t>ετεροκυκλικών</a:t>
            </a:r>
            <a:endParaRPr lang="en-US" dirty="0" smtClean="0">
              <a:solidFill>
                <a:srgbClr val="760016"/>
              </a:solidFill>
            </a:endParaRPr>
          </a:p>
        </p:txBody>
      </p:sp>
      <p:sp>
        <p:nvSpPr>
          <p:cNvPr id="50181" name="7 - TextBox"/>
          <p:cNvSpPr txBox="1">
            <a:spLocks noChangeArrowheads="1"/>
          </p:cNvSpPr>
          <p:nvPr/>
        </p:nvSpPr>
        <p:spPr bwMode="auto">
          <a:xfrm>
            <a:off x="174625" y="2592388"/>
            <a:ext cx="94789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 b="1" dirty="0">
                <a:solidFill>
                  <a:srgbClr val="0C0CA0"/>
                </a:solidFill>
              </a:rPr>
              <a:t>Η παρουσία  </a:t>
            </a:r>
            <a:r>
              <a:rPr lang="el-GR" sz="1600" b="1" dirty="0" err="1">
                <a:solidFill>
                  <a:srgbClr val="0C0CA0"/>
                </a:solidFill>
              </a:rPr>
              <a:t>ηλεκτραρνητικού</a:t>
            </a:r>
            <a:r>
              <a:rPr lang="el-GR" sz="1600" b="1" dirty="0">
                <a:solidFill>
                  <a:srgbClr val="0C0CA0"/>
                </a:solidFill>
              </a:rPr>
              <a:t> </a:t>
            </a:r>
            <a:r>
              <a:rPr lang="el-GR" sz="1600" b="1" dirty="0" err="1">
                <a:solidFill>
                  <a:srgbClr val="0C0CA0"/>
                </a:solidFill>
              </a:rPr>
              <a:t>ετεροατόμου</a:t>
            </a:r>
            <a:r>
              <a:rPr lang="el-GR" sz="1600" b="1" dirty="0">
                <a:solidFill>
                  <a:srgbClr val="0C0CA0"/>
                </a:solidFill>
              </a:rPr>
              <a:t> ασκεί επαγωγικό φαινόμενο στους δίπλα δεσμούς </a:t>
            </a:r>
          </a:p>
          <a:p>
            <a:r>
              <a:rPr lang="el-GR" sz="1600" b="1" dirty="0">
                <a:solidFill>
                  <a:srgbClr val="0C0CA0"/>
                </a:solidFill>
              </a:rPr>
              <a:t>πολώνοντας έτσι το διπλανό δεσμό  </a:t>
            </a:r>
            <a:r>
              <a:rPr lang="en-US" sz="1600" b="1" dirty="0">
                <a:solidFill>
                  <a:srgbClr val="0C0CA0"/>
                </a:solidFill>
              </a:rPr>
              <a:t>C-H  (</a:t>
            </a:r>
            <a:r>
              <a:rPr lang="el-GR" sz="1600" b="1" dirty="0">
                <a:solidFill>
                  <a:srgbClr val="0C0CA0"/>
                </a:solidFill>
              </a:rPr>
              <a:t>θέση 2 και 5</a:t>
            </a:r>
            <a:r>
              <a:rPr lang="en-US" sz="1600" b="1" dirty="0">
                <a:solidFill>
                  <a:srgbClr val="0C0CA0"/>
                </a:solidFill>
              </a:rPr>
              <a:t>)</a:t>
            </a:r>
            <a:r>
              <a:rPr lang="el-GR" sz="1600" b="1" dirty="0">
                <a:solidFill>
                  <a:srgbClr val="0C0CA0"/>
                </a:solidFill>
              </a:rPr>
              <a:t>. </a:t>
            </a:r>
            <a:endParaRPr lang="en-GB" sz="1600" b="1" dirty="0">
              <a:solidFill>
                <a:srgbClr val="0C0CA0"/>
              </a:solidFill>
            </a:endParaRPr>
          </a:p>
          <a:p>
            <a:endParaRPr lang="en-GB" sz="1600" b="1" dirty="0">
              <a:solidFill>
                <a:srgbClr val="0C0CA0"/>
              </a:solidFill>
            </a:endParaRPr>
          </a:p>
          <a:p>
            <a:r>
              <a:rPr lang="el-GR" sz="1600" b="1" dirty="0">
                <a:solidFill>
                  <a:srgbClr val="631159"/>
                </a:solidFill>
              </a:rPr>
              <a:t>Τα πρωτόνια αυτά καθίστανται όξινα (σε σχέση με τα πρωτόνια ενός </a:t>
            </a:r>
            <a:r>
              <a:rPr lang="el-GR" sz="1600" b="1" dirty="0" err="1">
                <a:solidFill>
                  <a:srgbClr val="631159"/>
                </a:solidFill>
              </a:rPr>
              <a:t>βενζολικού</a:t>
            </a:r>
            <a:r>
              <a:rPr lang="el-GR" sz="1600" b="1" dirty="0">
                <a:solidFill>
                  <a:srgbClr val="631159"/>
                </a:solidFill>
              </a:rPr>
              <a:t> δακτυλίου)</a:t>
            </a:r>
          </a:p>
          <a:p>
            <a:r>
              <a:rPr lang="el-GR" sz="1600" b="1" dirty="0">
                <a:solidFill>
                  <a:srgbClr val="631159"/>
                </a:solidFill>
              </a:rPr>
              <a:t>και μπορούν να αποσπαστούν από ισχυρές βάσεις, συνήθως </a:t>
            </a:r>
            <a:r>
              <a:rPr lang="en-GB" sz="1600" b="1" dirty="0" err="1">
                <a:solidFill>
                  <a:srgbClr val="631159"/>
                </a:solidFill>
              </a:rPr>
              <a:t>BuLi</a:t>
            </a:r>
            <a:r>
              <a:rPr lang="en-GB" sz="1600" b="1" dirty="0">
                <a:solidFill>
                  <a:srgbClr val="631159"/>
                </a:solidFill>
              </a:rPr>
              <a:t>.</a:t>
            </a:r>
          </a:p>
          <a:p>
            <a:endParaRPr lang="en-GB" sz="1600" b="1" dirty="0">
              <a:solidFill>
                <a:srgbClr val="931984"/>
              </a:solidFill>
            </a:endParaRPr>
          </a:p>
          <a:p>
            <a:r>
              <a:rPr lang="el-GR" sz="1600" b="1" dirty="0">
                <a:solidFill>
                  <a:srgbClr val="003A00"/>
                </a:solidFill>
              </a:rPr>
              <a:t>Επιπρόσθετα άτομα αζώτου στον 5-μελή </a:t>
            </a:r>
            <a:r>
              <a:rPr lang="el-GR" sz="1600" b="1" dirty="0" err="1">
                <a:solidFill>
                  <a:srgbClr val="003A00"/>
                </a:solidFill>
              </a:rPr>
              <a:t>ετεροκυκλικό</a:t>
            </a:r>
            <a:r>
              <a:rPr lang="el-GR" sz="1600" b="1" dirty="0">
                <a:solidFill>
                  <a:srgbClr val="003A00"/>
                </a:solidFill>
              </a:rPr>
              <a:t> δακτύλιο</a:t>
            </a:r>
            <a:r>
              <a:rPr lang="en-GB" sz="1600" b="1" dirty="0">
                <a:solidFill>
                  <a:srgbClr val="003A00"/>
                </a:solidFill>
              </a:rPr>
              <a:t> </a:t>
            </a:r>
            <a:r>
              <a:rPr lang="el-GR" sz="1600" b="1" dirty="0">
                <a:solidFill>
                  <a:srgbClr val="003A00"/>
                </a:solidFill>
              </a:rPr>
              <a:t>συμμετέχουν σε διπλούς </a:t>
            </a:r>
          </a:p>
          <a:p>
            <a:r>
              <a:rPr lang="el-GR" sz="1600" b="1" dirty="0">
                <a:solidFill>
                  <a:srgbClr val="003A00"/>
                </a:solidFill>
              </a:rPr>
              <a:t>δεσμούς </a:t>
            </a:r>
            <a:r>
              <a:rPr lang="en-GB" sz="1600" b="1" dirty="0">
                <a:solidFill>
                  <a:srgbClr val="003A00"/>
                </a:solidFill>
              </a:rPr>
              <a:t>C=N, </a:t>
            </a:r>
            <a:r>
              <a:rPr lang="el-GR" sz="1600" b="1" dirty="0">
                <a:solidFill>
                  <a:srgbClr val="003A00"/>
                </a:solidFill>
              </a:rPr>
              <a:t>καθιστούν τα άτομα υδρογόνου στους υπόλοιπούς δεσμούς </a:t>
            </a:r>
            <a:r>
              <a:rPr lang="en-GB" sz="1600" b="1" dirty="0">
                <a:solidFill>
                  <a:srgbClr val="003A00"/>
                </a:solidFill>
              </a:rPr>
              <a:t>C-H </a:t>
            </a:r>
            <a:r>
              <a:rPr lang="el-GR" sz="1600" b="1" dirty="0">
                <a:solidFill>
                  <a:srgbClr val="003A00"/>
                </a:solidFill>
              </a:rPr>
              <a:t>ακόμα πιο όξινα</a:t>
            </a:r>
            <a:endParaRPr lang="en-US" sz="1600" b="1" dirty="0">
              <a:solidFill>
                <a:srgbClr val="003A00"/>
              </a:solidFill>
            </a:endParaRPr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3" cstate="print">
            <a:lum bright="-11000" contrast="57000"/>
          </a:blip>
          <a:srcRect l="19490" t="30640" r="46698" b="62479"/>
          <a:stretch>
            <a:fillRect/>
          </a:stretch>
        </p:blipFill>
        <p:spPr bwMode="auto">
          <a:xfrm>
            <a:off x="1612900" y="4874301"/>
            <a:ext cx="6835775" cy="1509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aphicFrame>
        <p:nvGraphicFramePr>
          <p:cNvPr id="637953" name="Object 1"/>
          <p:cNvGraphicFramePr>
            <a:graphicFrameLocks noChangeAspect="1"/>
          </p:cNvGraphicFramePr>
          <p:nvPr/>
        </p:nvGraphicFramePr>
        <p:xfrm>
          <a:off x="4422321" y="1331461"/>
          <a:ext cx="1281793" cy="1090670"/>
        </p:xfrm>
        <a:graphic>
          <a:graphicData uri="http://schemas.openxmlformats.org/presentationml/2006/ole">
            <p:oleObj spid="_x0000_s636930" name="CS ChemDraw Drawing" r:id="rId4" imgW="798243" imgH="67932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760016"/>
                </a:solidFill>
              </a:rPr>
              <a:t>Τοπο</a:t>
            </a:r>
            <a:r>
              <a:rPr lang="el-GR" dirty="0" smtClean="0">
                <a:solidFill>
                  <a:srgbClr val="760016"/>
                </a:solidFill>
              </a:rPr>
              <a:t>-εκλεκτικότητα </a:t>
            </a:r>
            <a:r>
              <a:rPr lang="el-GR" dirty="0" err="1" smtClean="0">
                <a:solidFill>
                  <a:srgbClr val="760016"/>
                </a:solidFill>
              </a:rPr>
              <a:t>λιθίωσης</a:t>
            </a:r>
            <a:endParaRPr lang="en-GB" dirty="0" smtClean="0">
              <a:solidFill>
                <a:srgbClr val="760016"/>
              </a:solidFill>
            </a:endParaRPr>
          </a:p>
        </p:txBody>
      </p:sp>
      <p:sp>
        <p:nvSpPr>
          <p:cNvPr id="111678" name="Text Box 62"/>
          <p:cNvSpPr txBox="1">
            <a:spLocks noChangeArrowheads="1"/>
          </p:cNvSpPr>
          <p:nvPr/>
        </p:nvSpPr>
        <p:spPr bwMode="auto">
          <a:xfrm>
            <a:off x="0" y="1731963"/>
            <a:ext cx="1163638" cy="3667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  <a:effectLst/>
        </p:spPr>
        <p:txBody>
          <a:bodyPr wrap="none">
            <a:spAutoFit/>
          </a:bodyPr>
          <a:lstStyle/>
          <a:p>
            <a:r>
              <a:rPr lang="el-GR" sz="1800" b="1">
                <a:solidFill>
                  <a:srgbClr val="760016"/>
                </a:solidFill>
                <a:latin typeface="Calibri" pitchFamily="34" charset="0"/>
              </a:rPr>
              <a:t>Χ</a:t>
            </a:r>
            <a:r>
              <a:rPr lang="en-GB" sz="1800" b="1">
                <a:solidFill>
                  <a:srgbClr val="760016"/>
                </a:solidFill>
                <a:latin typeface="Calibri" pitchFamily="34" charset="0"/>
              </a:rPr>
              <a:t> </a:t>
            </a:r>
            <a:r>
              <a:rPr lang="el-GR" sz="1800" b="1">
                <a:solidFill>
                  <a:srgbClr val="760016"/>
                </a:solidFill>
                <a:latin typeface="Calibri" pitchFamily="34" charset="0"/>
              </a:rPr>
              <a:t>= Ν, </a:t>
            </a:r>
            <a:r>
              <a:rPr lang="en-GB" sz="1800" b="1">
                <a:solidFill>
                  <a:srgbClr val="760016"/>
                </a:solidFill>
                <a:latin typeface="Calibri" pitchFamily="34" charset="0"/>
              </a:rPr>
              <a:t>S</a:t>
            </a:r>
            <a:r>
              <a:rPr lang="el-GR" sz="1800" b="1">
                <a:solidFill>
                  <a:srgbClr val="760016"/>
                </a:solidFill>
                <a:latin typeface="Calibri" pitchFamily="34" charset="0"/>
              </a:rPr>
              <a:t>, Ο</a:t>
            </a:r>
            <a:endParaRPr lang="en-GB" sz="1800" b="1">
              <a:solidFill>
                <a:srgbClr val="760016"/>
              </a:solidFill>
              <a:latin typeface="Calibri" pitchFamily="34" charset="0"/>
            </a:endParaRPr>
          </a:p>
        </p:txBody>
      </p:sp>
      <p:pic>
        <p:nvPicPr>
          <p:cNvPr id="111685" name="Picture 4"/>
          <p:cNvPicPr>
            <a:picLocks noChangeAspect="1" noChangeArrowheads="1"/>
          </p:cNvPicPr>
          <p:nvPr/>
        </p:nvPicPr>
        <p:blipFill>
          <a:blip r:embed="rId3" cstate="print">
            <a:lum bright="-4000" contrast="32000"/>
          </a:blip>
          <a:srcRect l="30049" t="77153" r="21417" b="3967"/>
          <a:stretch>
            <a:fillRect/>
          </a:stretch>
        </p:blipFill>
        <p:spPr bwMode="auto">
          <a:xfrm>
            <a:off x="693738" y="2922588"/>
            <a:ext cx="8982075" cy="378618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1125538" y="1290638"/>
            <a:ext cx="8121650" cy="1114425"/>
            <a:chOff x="252" y="912"/>
            <a:chExt cx="5116" cy="702"/>
          </a:xfrm>
        </p:grpSpPr>
        <p:sp>
          <p:nvSpPr>
            <p:cNvPr id="111688" name="AutoShape 24"/>
            <p:cNvSpPr>
              <a:spLocks noChangeArrowheads="1"/>
            </p:cNvSpPr>
            <p:nvPr/>
          </p:nvSpPr>
          <p:spPr bwMode="auto">
            <a:xfrm rot="-8788854">
              <a:off x="1209" y="1353"/>
              <a:ext cx="245" cy="213"/>
            </a:xfrm>
            <a:prstGeom prst="rightArrow">
              <a:avLst>
                <a:gd name="adj1" fmla="val 50000"/>
                <a:gd name="adj2" fmla="val 28756"/>
              </a:avLst>
            </a:prstGeom>
            <a:solidFill>
              <a:srgbClr val="931984"/>
            </a:solidFill>
            <a:ln w="12700">
              <a:solidFill>
                <a:schemeClr val="tx1"/>
              </a:solidFill>
              <a:miter lim="800000"/>
              <a:headEnd/>
              <a:tailEnd type="none" w="sm" len="lg"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11689" name="AutoShape 25"/>
            <p:cNvSpPr>
              <a:spLocks noChangeArrowheads="1"/>
            </p:cNvSpPr>
            <p:nvPr/>
          </p:nvSpPr>
          <p:spPr bwMode="auto">
            <a:xfrm rot="-8788854">
              <a:off x="5123" y="1353"/>
              <a:ext cx="245" cy="213"/>
            </a:xfrm>
            <a:prstGeom prst="rightArrow">
              <a:avLst>
                <a:gd name="adj1" fmla="val 50000"/>
                <a:gd name="adj2" fmla="val 28756"/>
              </a:avLst>
            </a:prstGeom>
            <a:solidFill>
              <a:srgbClr val="931984"/>
            </a:solidFill>
            <a:ln w="12700">
              <a:solidFill>
                <a:schemeClr val="tx1"/>
              </a:solidFill>
              <a:miter lim="800000"/>
              <a:headEnd/>
              <a:tailEnd type="none" w="sm" len="lg"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11690" name="AutoShape 39"/>
            <p:cNvSpPr>
              <a:spLocks noChangeArrowheads="1"/>
            </p:cNvSpPr>
            <p:nvPr/>
          </p:nvSpPr>
          <p:spPr bwMode="auto">
            <a:xfrm rot="-23635419">
              <a:off x="4247" y="1387"/>
              <a:ext cx="173" cy="111"/>
            </a:xfrm>
            <a:prstGeom prst="rightArrow">
              <a:avLst>
                <a:gd name="adj1" fmla="val 50000"/>
                <a:gd name="adj2" fmla="val 38964"/>
              </a:avLst>
            </a:prstGeom>
            <a:solidFill>
              <a:srgbClr val="D624C1"/>
            </a:solidFill>
            <a:ln w="12700">
              <a:solidFill>
                <a:schemeClr val="tx1"/>
              </a:solidFill>
              <a:miter lim="800000"/>
              <a:headEnd/>
              <a:tailEnd type="none" w="sm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91" name="Text Box 26"/>
            <p:cNvSpPr txBox="1">
              <a:spLocks noChangeArrowheads="1"/>
            </p:cNvSpPr>
            <p:nvPr/>
          </p:nvSpPr>
          <p:spPr bwMode="auto">
            <a:xfrm>
              <a:off x="767" y="1250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1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2" name="Text Box 27"/>
            <p:cNvSpPr txBox="1">
              <a:spLocks noChangeArrowheads="1"/>
            </p:cNvSpPr>
            <p:nvPr/>
          </p:nvSpPr>
          <p:spPr bwMode="auto">
            <a:xfrm>
              <a:off x="1061" y="1249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2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3" name="Text Box 28"/>
            <p:cNvSpPr txBox="1">
              <a:spLocks noChangeArrowheads="1"/>
            </p:cNvSpPr>
            <p:nvPr/>
          </p:nvSpPr>
          <p:spPr bwMode="auto">
            <a:xfrm>
              <a:off x="947" y="921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3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4" name="Text Box 29"/>
            <p:cNvSpPr txBox="1">
              <a:spLocks noChangeArrowheads="1"/>
            </p:cNvSpPr>
            <p:nvPr/>
          </p:nvSpPr>
          <p:spPr bwMode="auto">
            <a:xfrm>
              <a:off x="588" y="937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4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5" name="Text Box 30"/>
            <p:cNvSpPr txBox="1">
              <a:spLocks noChangeArrowheads="1"/>
            </p:cNvSpPr>
            <p:nvPr/>
          </p:nvSpPr>
          <p:spPr bwMode="auto">
            <a:xfrm>
              <a:off x="488" y="1250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5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6" name="AutoShape 19"/>
            <p:cNvSpPr>
              <a:spLocks noChangeArrowheads="1"/>
            </p:cNvSpPr>
            <p:nvPr/>
          </p:nvSpPr>
          <p:spPr bwMode="auto">
            <a:xfrm rot="-2142634">
              <a:off x="2237" y="1366"/>
              <a:ext cx="245" cy="213"/>
            </a:xfrm>
            <a:prstGeom prst="rightArrow">
              <a:avLst>
                <a:gd name="adj1" fmla="val 50000"/>
                <a:gd name="adj2" fmla="val 28756"/>
              </a:avLst>
            </a:prstGeom>
            <a:solidFill>
              <a:srgbClr val="931984"/>
            </a:solidFill>
            <a:ln w="12700">
              <a:solidFill>
                <a:schemeClr val="tx1"/>
              </a:solidFill>
              <a:miter lim="800000"/>
              <a:headEnd/>
              <a:tailEnd type="none" w="sm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97" name="AutoShape 21"/>
            <p:cNvSpPr>
              <a:spLocks noChangeArrowheads="1"/>
            </p:cNvSpPr>
            <p:nvPr/>
          </p:nvSpPr>
          <p:spPr bwMode="auto">
            <a:xfrm rot="-2142634">
              <a:off x="252" y="1327"/>
              <a:ext cx="245" cy="213"/>
            </a:xfrm>
            <a:prstGeom prst="rightArrow">
              <a:avLst>
                <a:gd name="adj1" fmla="val 50000"/>
                <a:gd name="adj2" fmla="val 28756"/>
              </a:avLst>
            </a:prstGeom>
            <a:solidFill>
              <a:srgbClr val="931984"/>
            </a:solidFill>
            <a:ln w="12700">
              <a:solidFill>
                <a:schemeClr val="tx1"/>
              </a:solidFill>
              <a:miter lim="800000"/>
              <a:headEnd/>
              <a:tailEnd type="none" w="sm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98" name="Text Box 26"/>
            <p:cNvSpPr txBox="1">
              <a:spLocks noChangeArrowheads="1"/>
            </p:cNvSpPr>
            <p:nvPr/>
          </p:nvSpPr>
          <p:spPr bwMode="auto">
            <a:xfrm>
              <a:off x="2756" y="1241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1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699" name="Text Box 27"/>
            <p:cNvSpPr txBox="1">
              <a:spLocks noChangeArrowheads="1"/>
            </p:cNvSpPr>
            <p:nvPr/>
          </p:nvSpPr>
          <p:spPr bwMode="auto">
            <a:xfrm>
              <a:off x="3077" y="1240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2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0" name="Text Box 28"/>
            <p:cNvSpPr txBox="1">
              <a:spLocks noChangeArrowheads="1"/>
            </p:cNvSpPr>
            <p:nvPr/>
          </p:nvSpPr>
          <p:spPr bwMode="auto">
            <a:xfrm>
              <a:off x="2936" y="912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3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1" name="Text Box 29"/>
            <p:cNvSpPr txBox="1">
              <a:spLocks noChangeArrowheads="1"/>
            </p:cNvSpPr>
            <p:nvPr/>
          </p:nvSpPr>
          <p:spPr bwMode="auto">
            <a:xfrm>
              <a:off x="2577" y="928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4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2" name="Text Box 30"/>
            <p:cNvSpPr txBox="1">
              <a:spLocks noChangeArrowheads="1"/>
            </p:cNvSpPr>
            <p:nvPr/>
          </p:nvSpPr>
          <p:spPr bwMode="auto">
            <a:xfrm>
              <a:off x="2477" y="1241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5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3" name="Text Box 26"/>
            <p:cNvSpPr txBox="1">
              <a:spLocks noChangeArrowheads="1"/>
            </p:cNvSpPr>
            <p:nvPr/>
          </p:nvSpPr>
          <p:spPr bwMode="auto">
            <a:xfrm>
              <a:off x="4685" y="1241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1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4" name="Text Box 27"/>
            <p:cNvSpPr txBox="1">
              <a:spLocks noChangeArrowheads="1"/>
            </p:cNvSpPr>
            <p:nvPr/>
          </p:nvSpPr>
          <p:spPr bwMode="auto">
            <a:xfrm>
              <a:off x="4979" y="1240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2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5" name="Text Box 28"/>
            <p:cNvSpPr txBox="1">
              <a:spLocks noChangeArrowheads="1"/>
            </p:cNvSpPr>
            <p:nvPr/>
          </p:nvSpPr>
          <p:spPr bwMode="auto">
            <a:xfrm>
              <a:off x="4964" y="912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3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6" name="Text Box 29"/>
            <p:cNvSpPr txBox="1">
              <a:spLocks noChangeArrowheads="1"/>
            </p:cNvSpPr>
            <p:nvPr/>
          </p:nvSpPr>
          <p:spPr bwMode="auto">
            <a:xfrm>
              <a:off x="4506" y="928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4</a:t>
              </a:r>
              <a:endParaRPr lang="en-GB" b="1">
                <a:solidFill>
                  <a:schemeClr val="tx2"/>
                </a:solidFill>
              </a:endParaRPr>
            </a:p>
          </p:txBody>
        </p:sp>
        <p:sp>
          <p:nvSpPr>
            <p:cNvPr id="111707" name="Text Box 30"/>
            <p:cNvSpPr txBox="1">
              <a:spLocks noChangeArrowheads="1"/>
            </p:cNvSpPr>
            <p:nvPr/>
          </p:nvSpPr>
          <p:spPr bwMode="auto">
            <a:xfrm>
              <a:off x="4406" y="1241"/>
              <a:ext cx="27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lg"/>
            </a:ln>
          </p:spPr>
          <p:txBody>
            <a:bodyPr>
              <a:spAutoFit/>
            </a:bodyPr>
            <a:lstStyle/>
            <a:p>
              <a:r>
                <a:rPr lang="el-GR" b="1">
                  <a:solidFill>
                    <a:schemeClr val="tx2"/>
                  </a:solidFill>
                </a:rPr>
                <a:t>5</a:t>
              </a:r>
              <a:endParaRPr lang="en-GB" b="1">
                <a:solidFill>
                  <a:schemeClr val="tx2"/>
                </a:solidFill>
              </a:endParaRPr>
            </a:p>
          </p:txBody>
        </p:sp>
        <p:graphicFrame>
          <p:nvGraphicFramePr>
            <p:cNvPr id="111708" name="Object 92"/>
            <p:cNvGraphicFramePr>
              <a:graphicFrameLocks noChangeAspect="1"/>
            </p:cNvGraphicFramePr>
            <p:nvPr/>
          </p:nvGraphicFramePr>
          <p:xfrm>
            <a:off x="599" y="983"/>
            <a:ext cx="4434" cy="631"/>
          </p:xfrm>
          <a:graphic>
            <a:graphicData uri="http://schemas.openxmlformats.org/presentationml/2006/ole">
              <p:oleObj spid="_x0000_s637954" name="CS ChemDraw Drawing" r:id="rId4" imgW="2442417" imgH="347000" progId="ChemDraw.Document.6.0">
                <p:embed/>
              </p:oleObj>
            </a:graphicData>
          </a:graphic>
        </p:graphicFrame>
      </p:grp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91842" name="Picture 4"/>
          <p:cNvPicPr>
            <a:picLocks noChangeAspect="1" noChangeArrowheads="1"/>
          </p:cNvPicPr>
          <p:nvPr/>
        </p:nvPicPr>
        <p:blipFill>
          <a:blip r:embed="rId2" cstate="print">
            <a:lum bright="-35000" contrast="64000"/>
          </a:blip>
          <a:srcRect l="6772" t="8419" r="5288"/>
          <a:stretch>
            <a:fillRect/>
          </a:stretch>
        </p:blipFill>
        <p:spPr bwMode="auto">
          <a:xfrm>
            <a:off x="1509483" y="4833257"/>
            <a:ext cx="6879772" cy="166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3" name="Text Box 5"/>
          <p:cNvSpPr txBox="1">
            <a:spLocks noChangeArrowheads="1"/>
          </p:cNvSpPr>
          <p:nvPr/>
        </p:nvSpPr>
        <p:spPr bwMode="auto">
          <a:xfrm>
            <a:off x="1468438" y="1203325"/>
            <a:ext cx="72818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800" b="1" dirty="0">
                <a:latin typeface="Calibri" pitchFamily="34" charset="0"/>
              </a:rPr>
              <a:t>Υπάρχουν 3 συστήματα ονοματολογίας για τις </a:t>
            </a:r>
            <a:r>
              <a:rPr lang="el-GR" sz="1800" b="1" dirty="0" err="1">
                <a:latin typeface="Calibri" pitchFamily="34" charset="0"/>
              </a:rPr>
              <a:t>ετεροκυκλικές</a:t>
            </a:r>
            <a:r>
              <a:rPr lang="el-GR" sz="1800" b="1" dirty="0">
                <a:latin typeface="Calibri" pitchFamily="34" charset="0"/>
              </a:rPr>
              <a:t> ενώσεις</a:t>
            </a:r>
          </a:p>
          <a:p>
            <a:pPr algn="ctr"/>
            <a:endParaRPr lang="el-GR" sz="1800" b="1" dirty="0">
              <a:latin typeface="Calibri" pitchFamily="34" charset="0"/>
            </a:endParaRPr>
          </a:p>
          <a:p>
            <a:pPr algn="ctr"/>
            <a:r>
              <a:rPr lang="el-GR" sz="1800" b="1" dirty="0">
                <a:solidFill>
                  <a:srgbClr val="006C00"/>
                </a:solidFill>
                <a:latin typeface="Calibri" pitchFamily="34" charset="0"/>
              </a:rPr>
              <a:t>Εμπειρικά ονόματα</a:t>
            </a:r>
          </a:p>
          <a:p>
            <a:pPr algn="ctr"/>
            <a:endParaRPr lang="el-GR" sz="1800" b="1" dirty="0">
              <a:solidFill>
                <a:srgbClr val="631159"/>
              </a:solidFill>
              <a:latin typeface="Calibri" pitchFamily="34" charset="0"/>
            </a:endParaRPr>
          </a:p>
          <a:p>
            <a:pPr algn="ctr"/>
            <a:r>
              <a:rPr lang="el-GR" sz="1800" b="1" dirty="0">
                <a:solidFill>
                  <a:srgbClr val="631159"/>
                </a:solidFill>
                <a:latin typeface="Calibri" pitchFamily="34" charset="0"/>
              </a:rPr>
              <a:t>Μέθοδος της αντικατάστασης</a:t>
            </a:r>
          </a:p>
          <a:p>
            <a:pPr algn="ctr"/>
            <a:endParaRPr lang="el-GR" sz="1800" b="1" dirty="0">
              <a:solidFill>
                <a:srgbClr val="0C0CA0"/>
              </a:solidFill>
              <a:latin typeface="Calibri" pitchFamily="34" charset="0"/>
            </a:endParaRPr>
          </a:p>
          <a:p>
            <a:pPr algn="ctr"/>
            <a:r>
              <a:rPr lang="el-GR" sz="1800" b="1" dirty="0">
                <a:solidFill>
                  <a:srgbClr val="0C0CA0"/>
                </a:solidFill>
                <a:latin typeface="Calibri" pitchFamily="34" charset="0"/>
              </a:rPr>
              <a:t>Σύστημα </a:t>
            </a:r>
            <a:r>
              <a:rPr lang="en-GB" sz="1800" b="1" dirty="0" err="1">
                <a:solidFill>
                  <a:srgbClr val="0C0CA0"/>
                </a:solidFill>
                <a:latin typeface="Calibri" pitchFamily="34" charset="0"/>
              </a:rPr>
              <a:t>Hantzsch-Widman</a:t>
            </a:r>
            <a:endParaRPr lang="el-GR" sz="1800" b="1" dirty="0">
              <a:solidFill>
                <a:srgbClr val="0C0CA0"/>
              </a:solidFill>
              <a:latin typeface="Calibri" pitchFamily="34" charset="0"/>
            </a:endParaRPr>
          </a:p>
          <a:p>
            <a:pPr algn="ctr"/>
            <a:endParaRPr lang="en-GB" sz="1800" b="1" dirty="0">
              <a:solidFill>
                <a:srgbClr val="0C0CA0"/>
              </a:solidFill>
              <a:latin typeface="Calibri" pitchFamily="34" charset="0"/>
            </a:endParaRPr>
          </a:p>
        </p:txBody>
      </p:sp>
      <p:sp>
        <p:nvSpPr>
          <p:cNvPr id="291844" name="Rectangle 6"/>
          <p:cNvSpPr>
            <a:spLocks noChangeArrowheads="1"/>
          </p:cNvSpPr>
          <p:nvPr/>
        </p:nvSpPr>
        <p:spPr bwMode="auto">
          <a:xfrm>
            <a:off x="2079626" y="4119563"/>
            <a:ext cx="6059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b="1" dirty="0">
                <a:solidFill>
                  <a:srgbClr val="760016"/>
                </a:solidFill>
                <a:latin typeface="Calibri" pitchFamily="34" charset="0"/>
              </a:rPr>
              <a:t>Ονοματολογία 1. Εμπειρικά ονόματα κορεσμένων δακτυλίων</a:t>
            </a:r>
            <a:endParaRPr lang="en-GB" sz="1800" b="1" dirty="0">
              <a:solidFill>
                <a:srgbClr val="7600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- Τίτλος"/>
          <p:cNvSpPr>
            <a:spLocks noGrp="1"/>
          </p:cNvSpPr>
          <p:nvPr>
            <p:ph type="title"/>
          </p:nvPr>
        </p:nvSpPr>
        <p:spPr>
          <a:xfrm>
            <a:off x="412750" y="295275"/>
            <a:ext cx="9007475" cy="687388"/>
          </a:xfrm>
        </p:spPr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Παραδείγματα </a:t>
            </a:r>
            <a:r>
              <a:rPr lang="el-GR" dirty="0" err="1" smtClean="0">
                <a:solidFill>
                  <a:srgbClr val="760016"/>
                </a:solidFill>
              </a:rPr>
              <a:t>λιθίωσης</a:t>
            </a:r>
            <a:r>
              <a:rPr lang="el-GR" dirty="0" smtClean="0">
                <a:solidFill>
                  <a:srgbClr val="760016"/>
                </a:solidFill>
              </a:rPr>
              <a:t> - Παράγοντες που την υποβοηθούν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51000"/>
          </a:blip>
          <a:srcRect l="39685" t="79988" r="36023" b="12465"/>
          <a:stretch>
            <a:fillRect/>
          </a:stretch>
        </p:blipFill>
        <p:spPr bwMode="auto">
          <a:xfrm rot="159387">
            <a:off x="5151438" y="3624263"/>
            <a:ext cx="4248150" cy="1428750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4" cstate="print">
            <a:lum bright="-14000" contrast="58000"/>
          </a:blip>
          <a:srcRect l="14096" t="47762" r="39729" b="45984"/>
          <a:stretch>
            <a:fillRect/>
          </a:stretch>
        </p:blipFill>
        <p:spPr bwMode="auto">
          <a:xfrm>
            <a:off x="825500" y="5540375"/>
            <a:ext cx="8331200" cy="122237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</p:pic>
      <p:sp>
        <p:nvSpPr>
          <p:cNvPr id="7" name="6 - TextBox"/>
          <p:cNvSpPr txBox="1"/>
          <p:nvPr/>
        </p:nvSpPr>
        <p:spPr>
          <a:xfrm>
            <a:off x="361950" y="3451225"/>
            <a:ext cx="6291263" cy="1314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sz="1600" b="1" dirty="0"/>
              <a:t>Η </a:t>
            </a:r>
            <a:r>
              <a:rPr lang="el-GR" sz="1600" b="1" dirty="0" err="1"/>
              <a:t>λιθίωση</a:t>
            </a:r>
            <a:r>
              <a:rPr lang="el-GR" sz="1600" b="1" dirty="0"/>
              <a:t> διευκολύνεται από ομάδες στις διπλανές θέσεις που</a:t>
            </a:r>
          </a:p>
          <a:p>
            <a:pPr>
              <a:buFont typeface="Wingdings" pitchFamily="2" charset="2"/>
              <a:buChar char="q"/>
            </a:pPr>
            <a:r>
              <a:rPr lang="el-GR" sz="1600" b="1" dirty="0">
                <a:solidFill>
                  <a:srgbClr val="215944"/>
                </a:solidFill>
              </a:rPr>
              <a:t>σταθεροποιούν περαιτέρω το αρνητικό φορτίο </a:t>
            </a:r>
          </a:p>
          <a:p>
            <a:pPr>
              <a:buFont typeface="Wingdings" pitchFamily="2" charset="2"/>
              <a:buNone/>
            </a:pPr>
            <a:r>
              <a:rPr lang="el-GR" sz="1600" b="1" dirty="0">
                <a:solidFill>
                  <a:srgbClr val="215944"/>
                </a:solidFill>
              </a:rPr>
              <a:t>    λόγω της </a:t>
            </a:r>
            <a:r>
              <a:rPr lang="el-GR" sz="1600" b="1" dirty="0" err="1">
                <a:solidFill>
                  <a:srgbClr val="215944"/>
                </a:solidFill>
              </a:rPr>
              <a:t>ηλεκτραρνητικότητάς</a:t>
            </a:r>
            <a:r>
              <a:rPr lang="el-GR" sz="1600" b="1" dirty="0">
                <a:solidFill>
                  <a:srgbClr val="215944"/>
                </a:solidFill>
              </a:rPr>
              <a:t> τους</a:t>
            </a:r>
            <a:r>
              <a:rPr lang="el-GR" sz="1600" b="1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l-GR" sz="1600" b="1" dirty="0">
                <a:solidFill>
                  <a:srgbClr val="006C00"/>
                </a:solidFill>
              </a:rPr>
              <a:t>σταθεροποιούν το άλας </a:t>
            </a:r>
            <a:r>
              <a:rPr lang="el-GR" sz="1600" b="1" dirty="0" err="1">
                <a:solidFill>
                  <a:srgbClr val="006C00"/>
                </a:solidFill>
              </a:rPr>
              <a:t>λιθίου</a:t>
            </a:r>
            <a:endParaRPr lang="el-GR" sz="1600" b="1" dirty="0">
              <a:solidFill>
                <a:srgbClr val="006C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l-GR" sz="1600" b="1" dirty="0">
                <a:solidFill>
                  <a:srgbClr val="006C00"/>
                </a:solidFill>
              </a:rPr>
              <a:t>    σχηματίζοντας </a:t>
            </a:r>
            <a:r>
              <a:rPr lang="el-GR" sz="1600" b="1" dirty="0" err="1">
                <a:solidFill>
                  <a:srgbClr val="006C00"/>
                </a:solidFill>
              </a:rPr>
              <a:t>σύμπλοκα</a:t>
            </a:r>
            <a:endParaRPr lang="el-GR" sz="1600" b="1" dirty="0">
              <a:solidFill>
                <a:srgbClr val="006C00"/>
              </a:solidFill>
            </a:endParaRPr>
          </a:p>
        </p:txBody>
      </p:sp>
      <p:graphicFrame>
        <p:nvGraphicFramePr>
          <p:cNvPr id="51208" name="Object 8"/>
          <p:cNvGraphicFramePr>
            <a:graphicFrameLocks noChangeAspect="1"/>
          </p:cNvGraphicFramePr>
          <p:nvPr/>
        </p:nvGraphicFramePr>
        <p:xfrm>
          <a:off x="342900" y="1408113"/>
          <a:ext cx="4005263" cy="1474787"/>
        </p:xfrm>
        <a:graphic>
          <a:graphicData uri="http://schemas.openxmlformats.org/presentationml/2006/ole">
            <p:oleObj spid="_x0000_s638978" name="CS ChemDraw Drawing" r:id="rId5" imgW="2871042" imgH="1057399" progId="ChemDraw.Document.6.0">
              <p:embed/>
            </p:oleObj>
          </a:graphicData>
        </a:graphic>
      </p:graphicFrame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5132388" y="1133475"/>
          <a:ext cx="4645025" cy="2351088"/>
        </p:xfrm>
        <a:graphic>
          <a:graphicData uri="http://schemas.openxmlformats.org/presentationml/2006/ole">
            <p:oleObj spid="_x0000_s638979" name="CS ChemDraw Drawing" r:id="rId6" imgW="3500189" imgH="179948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παραγώγων μέσω </a:t>
            </a:r>
            <a:r>
              <a:rPr lang="el-GR" dirty="0" err="1" smtClean="0">
                <a:solidFill>
                  <a:srgbClr val="760016"/>
                </a:solidFill>
              </a:rPr>
              <a:t>λιθίωσης</a:t>
            </a:r>
            <a:r>
              <a:rPr lang="el-GR" dirty="0" smtClean="0">
                <a:solidFill>
                  <a:srgbClr val="760016"/>
                </a:solidFill>
              </a:rPr>
              <a:t> δακτυλίων</a:t>
            </a:r>
            <a:endParaRPr lang="en-US" dirty="0" smtClean="0">
              <a:solidFill>
                <a:srgbClr val="760016"/>
              </a:solidFill>
            </a:endParaRP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1082675" y="1638300"/>
          <a:ext cx="7081838" cy="4700588"/>
        </p:xfrm>
        <a:graphic>
          <a:graphicData uri="http://schemas.openxmlformats.org/presentationml/2006/ole">
            <p:oleObj spid="_x0000_s640002" name="CS ChemDraw Drawing" r:id="rId3" imgW="3910178" imgH="2593368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Αντιδράσεις 5. </a:t>
            </a:r>
            <a:r>
              <a:rPr lang="el-GR" dirty="0" err="1" smtClean="0">
                <a:solidFill>
                  <a:srgbClr val="760016"/>
                </a:solidFill>
              </a:rPr>
              <a:t>Αποπρωτονίωση</a:t>
            </a:r>
            <a:r>
              <a:rPr lang="el-GR" dirty="0" smtClean="0">
                <a:solidFill>
                  <a:srgbClr val="760016"/>
                </a:solidFill>
              </a:rPr>
              <a:t> πλευρικής αλυσίδας</a:t>
            </a:r>
            <a:endParaRPr lang="en-GB" dirty="0" smtClean="0">
              <a:solidFill>
                <a:srgbClr val="760016"/>
              </a:solidFill>
            </a:endParaRPr>
          </a:p>
        </p:txBody>
      </p:sp>
      <p:graphicFrame>
        <p:nvGraphicFramePr>
          <p:cNvPr id="10445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938213" y="1008063"/>
          <a:ext cx="8166100" cy="1003300"/>
        </p:xfrm>
        <a:graphic>
          <a:graphicData uri="http://schemas.openxmlformats.org/presentationml/2006/ole">
            <p:oleObj spid="_x0000_s641026" name="CS ChemDraw Drawing" r:id="rId3" imgW="6124492" imgH="752516" progId="ChemDraw.Document.6.0">
              <p:embed/>
            </p:oleObj>
          </a:graphicData>
        </a:graphic>
      </p:graphicFrame>
      <p:graphicFrame>
        <p:nvGraphicFramePr>
          <p:cNvPr id="104458" name="Object 10"/>
          <p:cNvGraphicFramePr>
            <a:graphicFrameLocks noChangeAspect="1"/>
          </p:cNvGraphicFramePr>
          <p:nvPr>
            <p:ph sz="half" idx="1"/>
          </p:nvPr>
        </p:nvGraphicFramePr>
        <p:xfrm>
          <a:off x="1190625" y="2111375"/>
          <a:ext cx="7462838" cy="4683125"/>
        </p:xfrm>
        <a:graphic>
          <a:graphicData uri="http://schemas.openxmlformats.org/presentationml/2006/ole">
            <p:oleObj spid="_x0000_s641027" name="CS ChemDraw Drawing" r:id="rId4" imgW="5831909" imgH="3660085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760016"/>
                </a:solidFill>
              </a:rPr>
              <a:t>The </a:t>
            </a:r>
            <a:r>
              <a:rPr lang="en-GB" dirty="0" err="1" smtClean="0">
                <a:solidFill>
                  <a:srgbClr val="760016"/>
                </a:solidFill>
              </a:rPr>
              <a:t>Paal-Knorr</a:t>
            </a:r>
            <a:r>
              <a:rPr lang="en-GB" dirty="0" smtClean="0">
                <a:solidFill>
                  <a:srgbClr val="760016"/>
                </a:solidFill>
              </a:rPr>
              <a:t> and </a:t>
            </a:r>
            <a:r>
              <a:rPr lang="en-US" dirty="0" err="1" smtClean="0">
                <a:solidFill>
                  <a:srgbClr val="760016"/>
                </a:solidFill>
              </a:rPr>
              <a:t>Feist-Benary</a:t>
            </a:r>
            <a:r>
              <a:rPr lang="en-US" dirty="0" smtClean="0">
                <a:solidFill>
                  <a:srgbClr val="760016"/>
                </a:solidFill>
              </a:rPr>
              <a:t> syntheses of furans</a:t>
            </a:r>
            <a:endParaRPr lang="en-GB" dirty="0" smtClean="0">
              <a:solidFill>
                <a:srgbClr val="760016"/>
              </a:solidFill>
            </a:endParaRPr>
          </a:p>
        </p:txBody>
      </p:sp>
      <p:pic>
        <p:nvPicPr>
          <p:cNvPr id="43417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29000" contrast="61000"/>
          </a:blip>
          <a:srcRect l="1741" t="21664" b="58612"/>
          <a:stretch>
            <a:fillRect/>
          </a:stretch>
        </p:blipFill>
        <p:spPr>
          <a:xfrm>
            <a:off x="653143" y="1722441"/>
            <a:ext cx="8447314" cy="1191678"/>
          </a:xfrm>
        </p:spPr>
      </p:pic>
      <p:sp>
        <p:nvSpPr>
          <p:cNvPr id="434179" name="Text Box 5"/>
          <p:cNvSpPr txBox="1">
            <a:spLocks noChangeArrowheads="1"/>
          </p:cNvSpPr>
          <p:nvPr/>
        </p:nvSpPr>
        <p:spPr bwMode="auto">
          <a:xfrm>
            <a:off x="2998335" y="2570620"/>
            <a:ext cx="7553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631159"/>
                </a:solidFill>
              </a:rPr>
              <a:t>Aldol</a:t>
            </a:r>
            <a:r>
              <a:rPr lang="en-GB" b="1" dirty="0" smtClean="0">
                <a:solidFill>
                  <a:srgbClr val="631159"/>
                </a:solidFill>
              </a:rPr>
              <a:t> </a:t>
            </a:r>
            <a:endParaRPr lang="en-GB" b="1" dirty="0">
              <a:solidFill>
                <a:srgbClr val="631159"/>
              </a:solidFill>
            </a:endParaRPr>
          </a:p>
        </p:txBody>
      </p:sp>
      <p:sp>
        <p:nvSpPr>
          <p:cNvPr id="434180" name="Text Box 6"/>
          <p:cNvSpPr txBox="1">
            <a:spLocks noChangeArrowheads="1"/>
          </p:cNvSpPr>
          <p:nvPr/>
        </p:nvSpPr>
        <p:spPr bwMode="auto">
          <a:xfrm>
            <a:off x="5492524" y="2568578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31159"/>
                </a:solidFill>
              </a:rPr>
              <a:t>Condensation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37029" y="1306286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6C00"/>
                </a:solidFill>
              </a:rPr>
              <a:t>Paal-Knorr</a:t>
            </a:r>
            <a:endParaRPr lang="en-US" b="1" dirty="0">
              <a:solidFill>
                <a:srgbClr val="006C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11000" contrast="38000"/>
          </a:blip>
          <a:srcRect l="31241" t="39650" r="40592" b="43016"/>
          <a:stretch>
            <a:fillRect/>
          </a:stretch>
        </p:blipFill>
        <p:spPr bwMode="auto">
          <a:xfrm>
            <a:off x="333829" y="3863219"/>
            <a:ext cx="8461828" cy="28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609602" y="3541483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Feist-Benary</a:t>
            </a:r>
            <a:endParaRPr lang="en-US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Μηχανισμός της </a:t>
            </a:r>
            <a:r>
              <a:rPr lang="en-GB" dirty="0" err="1" smtClean="0">
                <a:solidFill>
                  <a:srgbClr val="760016"/>
                </a:solidFill>
              </a:rPr>
              <a:t>Paal-Knorr</a:t>
            </a:r>
            <a:r>
              <a:rPr lang="en-GB" dirty="0" smtClean="0">
                <a:solidFill>
                  <a:srgbClr val="760016"/>
                </a:solidFill>
              </a:rPr>
              <a:t> </a:t>
            </a:r>
            <a:r>
              <a:rPr lang="el-GR" dirty="0" smtClean="0">
                <a:solidFill>
                  <a:srgbClr val="760016"/>
                </a:solidFill>
              </a:rPr>
              <a:t>σύνθεσης</a:t>
            </a:r>
            <a:endParaRPr lang="en-US" dirty="0" smtClean="0">
              <a:solidFill>
                <a:srgbClr val="760016"/>
              </a:solidFill>
            </a:endParaRPr>
          </a:p>
        </p:txBody>
      </p:sp>
      <p:pic>
        <p:nvPicPr>
          <p:cNvPr id="59289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11000" contrast="41000"/>
          </a:blip>
          <a:srcRect l="-758" t="11153"/>
          <a:stretch>
            <a:fillRect/>
          </a:stretch>
        </p:blipFill>
        <p:spPr>
          <a:xfrm>
            <a:off x="623888" y="1363663"/>
            <a:ext cx="8421687" cy="4995862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24000" contrast="79000"/>
          </a:blip>
          <a:srcRect t="15373" r="955"/>
          <a:stretch>
            <a:fillRect/>
          </a:stretch>
        </p:blipFill>
        <p:spPr>
          <a:xfrm>
            <a:off x="385763" y="1322388"/>
            <a:ext cx="9056687" cy="5348287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49" y="295275"/>
            <a:ext cx="9297307" cy="687388"/>
          </a:xfrm>
        </p:spPr>
        <p:txBody>
          <a:bodyPr/>
          <a:lstStyle/>
          <a:p>
            <a:r>
              <a:rPr lang="en-GB" dirty="0" smtClean="0">
                <a:solidFill>
                  <a:srgbClr val="760016"/>
                </a:solidFill>
              </a:rPr>
              <a:t>Application of the </a:t>
            </a:r>
            <a:r>
              <a:rPr lang="en-GB" dirty="0" err="1" smtClean="0">
                <a:solidFill>
                  <a:srgbClr val="760016"/>
                </a:solidFill>
              </a:rPr>
              <a:t>Paal-Knorr</a:t>
            </a:r>
            <a:r>
              <a:rPr lang="en-GB" dirty="0" smtClean="0">
                <a:solidFill>
                  <a:srgbClr val="760016"/>
                </a:solidFill>
              </a:rPr>
              <a:t> in the synthesis of </a:t>
            </a:r>
            <a:r>
              <a:rPr lang="en-GB" dirty="0" err="1" smtClean="0">
                <a:solidFill>
                  <a:srgbClr val="760016"/>
                </a:solidFill>
              </a:rPr>
              <a:t>heterocycles</a:t>
            </a:r>
            <a:endParaRPr lang="en-GB" dirty="0" smtClean="0">
              <a:solidFill>
                <a:srgbClr val="760016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60016"/>
                </a:solidFill>
              </a:rPr>
              <a:t>The </a:t>
            </a:r>
            <a:r>
              <a:rPr lang="en-US" dirty="0" err="1" smtClean="0">
                <a:solidFill>
                  <a:srgbClr val="760016"/>
                </a:solidFill>
              </a:rPr>
              <a:t>Knorr</a:t>
            </a:r>
            <a:r>
              <a:rPr lang="en-US" dirty="0" smtClean="0">
                <a:solidFill>
                  <a:srgbClr val="760016"/>
                </a:solidFill>
              </a:rPr>
              <a:t> and </a:t>
            </a:r>
            <a:r>
              <a:rPr lang="en-US" dirty="0" err="1" smtClean="0">
                <a:solidFill>
                  <a:srgbClr val="760016"/>
                </a:solidFill>
              </a:rPr>
              <a:t>Hantzsch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n-US" dirty="0" err="1" smtClean="0">
                <a:solidFill>
                  <a:srgbClr val="760016"/>
                </a:solidFill>
              </a:rPr>
              <a:t>pyrrole</a:t>
            </a:r>
            <a:r>
              <a:rPr lang="en-US" dirty="0" smtClean="0">
                <a:solidFill>
                  <a:srgbClr val="760016"/>
                </a:solidFill>
              </a:rPr>
              <a:t> syntheses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28738" name="Picture 2"/>
          <p:cNvPicPr>
            <a:picLocks noChangeAspect="1" noChangeArrowheads="1"/>
          </p:cNvPicPr>
          <p:nvPr/>
        </p:nvPicPr>
        <p:blipFill>
          <a:blip r:embed="rId3" cstate="print">
            <a:lum bright="-14000" contrast="28000"/>
          </a:blip>
          <a:srcRect l="25358" t="45092" r="22657" b="38923"/>
          <a:stretch>
            <a:fillRect/>
          </a:stretch>
        </p:blipFill>
        <p:spPr bwMode="auto">
          <a:xfrm>
            <a:off x="420914" y="1161142"/>
            <a:ext cx="9296405" cy="21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bright="-14000" contrast="28000"/>
          </a:blip>
          <a:srcRect l="24206" t="40894" r="24639" b="41069"/>
          <a:stretch>
            <a:fillRect/>
          </a:stretch>
        </p:blipFill>
        <p:spPr bwMode="auto">
          <a:xfrm>
            <a:off x="304799" y="3936021"/>
            <a:ext cx="8985850" cy="234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7172" name="Object 4"/>
          <p:cNvGraphicFramePr>
            <a:graphicFrameLocks noChangeAspect="1"/>
          </p:cNvGraphicFramePr>
          <p:nvPr/>
        </p:nvGraphicFramePr>
        <p:xfrm>
          <a:off x="5277960" y="2531374"/>
          <a:ext cx="227012" cy="234950"/>
        </p:xfrm>
        <a:graphic>
          <a:graphicData uri="http://schemas.openxmlformats.org/presentationml/2006/ole">
            <p:oleObj spid="_x0000_s642050" name="CS ChemDraw Drawing" r:id="rId5" imgW="226642" imgH="234360" progId="ChemDraw.Document.6.0">
              <p:embed/>
            </p:oleObj>
          </a:graphicData>
        </a:graphic>
      </p:graphicFrame>
      <p:graphicFrame>
        <p:nvGraphicFramePr>
          <p:cNvPr id="647174" name="Object 6"/>
          <p:cNvGraphicFramePr>
            <a:graphicFrameLocks noChangeAspect="1"/>
          </p:cNvGraphicFramePr>
          <p:nvPr/>
        </p:nvGraphicFramePr>
        <p:xfrm>
          <a:off x="5035550" y="2178050"/>
          <a:ext cx="212725" cy="236538"/>
        </p:xfrm>
        <a:graphic>
          <a:graphicData uri="http://schemas.openxmlformats.org/presentationml/2006/ole">
            <p:oleObj spid="_x0000_s642051" name="CS ChemDraw Drawing" r:id="rId6" imgW="213135" imgH="237330" progId="ChemDraw.Document.6.0">
              <p:embed/>
            </p:oleObj>
          </a:graphicData>
        </a:graphic>
      </p:graphicFrame>
      <p:graphicFrame>
        <p:nvGraphicFramePr>
          <p:cNvPr id="647177" name="Object 9"/>
          <p:cNvGraphicFramePr>
            <a:graphicFrameLocks noChangeAspect="1"/>
          </p:cNvGraphicFramePr>
          <p:nvPr/>
        </p:nvGraphicFramePr>
        <p:xfrm>
          <a:off x="2037719" y="5475498"/>
          <a:ext cx="381000" cy="361950"/>
        </p:xfrm>
        <a:graphic>
          <a:graphicData uri="http://schemas.openxmlformats.org/presentationml/2006/ole">
            <p:oleObj spid="_x0000_s642052" name="CS ChemDraw Drawing" r:id="rId7" imgW="380617" imgH="362340" progId="ChemDraw.Document.6.0">
              <p:embed/>
            </p:oleObj>
          </a:graphicData>
        </a:graphic>
      </p:graphicFrame>
      <p:graphicFrame>
        <p:nvGraphicFramePr>
          <p:cNvPr id="647179" name="Object 11"/>
          <p:cNvGraphicFramePr>
            <a:graphicFrameLocks noChangeAspect="1"/>
          </p:cNvGraphicFramePr>
          <p:nvPr/>
        </p:nvGraphicFramePr>
        <p:xfrm>
          <a:off x="5149850" y="1888750"/>
          <a:ext cx="293008" cy="436255"/>
        </p:xfrm>
        <a:graphic>
          <a:graphicData uri="http://schemas.openxmlformats.org/presentationml/2006/ole">
            <p:oleObj spid="_x0000_s642053" name="CS ChemDraw Drawing" r:id="rId8" imgW="214486" imgH="31968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60016"/>
                </a:solidFill>
              </a:rPr>
              <a:t>Fiesselman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n-US" dirty="0" err="1" smtClean="0">
                <a:solidFill>
                  <a:srgbClr val="760016"/>
                </a:solidFill>
              </a:rPr>
              <a:t>Thiophene</a:t>
            </a:r>
            <a:r>
              <a:rPr lang="en-US" dirty="0" smtClean="0">
                <a:solidFill>
                  <a:srgbClr val="760016"/>
                </a:solidFill>
              </a:rPr>
              <a:t> Synthesis</a:t>
            </a:r>
          </a:p>
        </p:txBody>
      </p:sp>
      <p:pic>
        <p:nvPicPr>
          <p:cNvPr id="477186" name="Picture 4"/>
          <p:cNvPicPr>
            <a:picLocks noChangeAspect="1" noChangeArrowheads="1"/>
          </p:cNvPicPr>
          <p:nvPr/>
        </p:nvPicPr>
        <p:blipFill>
          <a:blip r:embed="rId2" cstate="print">
            <a:lum bright="-42000" contrast="59000"/>
          </a:blip>
          <a:srcRect l="51540" t="50012" r="20103" b="11896"/>
          <a:stretch>
            <a:fillRect/>
          </a:stretch>
        </p:blipFill>
        <p:spPr bwMode="auto">
          <a:xfrm>
            <a:off x="1143000" y="1320801"/>
            <a:ext cx="6593114" cy="535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789714" y="1132115"/>
            <a:ext cx="290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O</a:t>
            </a:r>
            <a:endParaRPr lang="en-US" sz="1000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n-US" dirty="0" smtClean="0">
                <a:solidFill>
                  <a:srgbClr val="760016"/>
                </a:solidFill>
              </a:rPr>
              <a:t>1,2-</a:t>
            </a:r>
            <a:r>
              <a:rPr lang="el-GR" dirty="0" err="1" smtClean="0">
                <a:solidFill>
                  <a:srgbClr val="760016"/>
                </a:solidFill>
              </a:rPr>
              <a:t>αζολών</a:t>
            </a:r>
            <a:r>
              <a:rPr lang="el-GR" dirty="0" smtClean="0">
                <a:solidFill>
                  <a:srgbClr val="760016"/>
                </a:solidFill>
              </a:rPr>
              <a:t> (</a:t>
            </a:r>
            <a:r>
              <a:rPr lang="el-GR" dirty="0" err="1" smtClean="0">
                <a:solidFill>
                  <a:srgbClr val="760016"/>
                </a:solidFill>
              </a:rPr>
              <a:t>πυραζόλες</a:t>
            </a:r>
            <a:r>
              <a:rPr lang="el-GR" dirty="0" smtClean="0">
                <a:solidFill>
                  <a:srgbClr val="760016"/>
                </a:solidFill>
              </a:rPr>
              <a:t> και </a:t>
            </a:r>
            <a:r>
              <a:rPr lang="el-GR" dirty="0" err="1" smtClean="0">
                <a:solidFill>
                  <a:srgbClr val="760016"/>
                </a:solidFill>
              </a:rPr>
              <a:t>ισοξαζόλες</a:t>
            </a:r>
            <a:r>
              <a:rPr lang="el-GR" dirty="0" smtClean="0">
                <a:solidFill>
                  <a:srgbClr val="760016"/>
                </a:solidFill>
              </a:rPr>
              <a:t>)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30786" name="Picture 2"/>
          <p:cNvPicPr>
            <a:picLocks noChangeAspect="1" noChangeArrowheads="1"/>
          </p:cNvPicPr>
          <p:nvPr/>
        </p:nvPicPr>
        <p:blipFill>
          <a:blip r:embed="rId2" cstate="print"/>
          <a:srcRect l="25474" t="43848" r="23003" b="15258"/>
          <a:stretch>
            <a:fillRect/>
          </a:stretch>
        </p:blipFill>
        <p:spPr bwMode="auto">
          <a:xfrm>
            <a:off x="449943" y="1378858"/>
            <a:ext cx="8200571" cy="482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n-US" dirty="0" smtClean="0">
                <a:solidFill>
                  <a:srgbClr val="760016"/>
                </a:solidFill>
              </a:rPr>
              <a:t>1,</a:t>
            </a:r>
            <a:r>
              <a:rPr lang="el-GR" dirty="0" smtClean="0">
                <a:solidFill>
                  <a:srgbClr val="760016"/>
                </a:solidFill>
              </a:rPr>
              <a:t>3</a:t>
            </a:r>
            <a:r>
              <a:rPr lang="en-US" dirty="0" smtClean="0">
                <a:solidFill>
                  <a:srgbClr val="760016"/>
                </a:solidFill>
              </a:rPr>
              <a:t>-</a:t>
            </a:r>
            <a:r>
              <a:rPr lang="el-GR" dirty="0" err="1" smtClean="0">
                <a:solidFill>
                  <a:srgbClr val="760016"/>
                </a:solidFill>
              </a:rPr>
              <a:t>αζολών</a:t>
            </a:r>
            <a:r>
              <a:rPr lang="el-GR" dirty="0" smtClean="0">
                <a:solidFill>
                  <a:srgbClr val="760016"/>
                </a:solidFill>
              </a:rPr>
              <a:t> - </a:t>
            </a:r>
            <a:r>
              <a:rPr lang="el-GR" dirty="0" err="1" smtClean="0">
                <a:solidFill>
                  <a:srgbClr val="760016"/>
                </a:solidFill>
              </a:rPr>
              <a:t>Οχαζόλες</a:t>
            </a:r>
            <a:endParaRPr lang="en-US" dirty="0"/>
          </a:p>
        </p:txBody>
      </p:sp>
      <p:pic>
        <p:nvPicPr>
          <p:cNvPr id="636930" name="Picture 2"/>
          <p:cNvPicPr>
            <a:picLocks noChangeAspect="1" noChangeArrowheads="1"/>
          </p:cNvPicPr>
          <p:nvPr/>
        </p:nvPicPr>
        <p:blipFill>
          <a:blip r:embed="rId3" cstate="print"/>
          <a:srcRect l="25474" t="45320" r="23003" b="33562"/>
          <a:stretch>
            <a:fillRect/>
          </a:stretch>
        </p:blipFill>
        <p:spPr bwMode="auto">
          <a:xfrm>
            <a:off x="493485" y="1364343"/>
            <a:ext cx="8311790" cy="25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 bwMode="auto">
          <a:xfrm>
            <a:off x="7547429" y="1248229"/>
            <a:ext cx="1320800" cy="34834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4206" t="53022" r="23925" b="29019"/>
          <a:stretch>
            <a:fillRect/>
          </a:stretch>
        </p:blipFill>
        <p:spPr bwMode="auto">
          <a:xfrm>
            <a:off x="511579" y="4180113"/>
            <a:ext cx="8991316" cy="23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398817" y="5617027"/>
          <a:ext cx="255810" cy="275773"/>
        </p:xfrm>
        <a:graphic>
          <a:graphicData uri="http://schemas.openxmlformats.org/presentationml/2006/ole">
            <p:oleObj spid="_x0000_s643074" name="CS ChemDraw Drawing" r:id="rId5" imgW="226912" imgH="20061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Ονοματολογία 1. Εμπειρικά ονόματα απλών δακτυλίων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92873" name="Picture 4"/>
          <p:cNvPicPr>
            <a:picLocks noChangeAspect="1" noChangeArrowheads="1"/>
          </p:cNvPicPr>
          <p:nvPr/>
        </p:nvPicPr>
        <p:blipFill>
          <a:blip r:embed="rId3" cstate="print">
            <a:lum bright="-17000" contrast="40000"/>
          </a:blip>
          <a:srcRect/>
          <a:stretch>
            <a:fillRect/>
          </a:stretch>
        </p:blipFill>
        <p:spPr bwMode="auto">
          <a:xfrm>
            <a:off x="179388" y="1557338"/>
            <a:ext cx="87995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4" name="Rectangle 5"/>
          <p:cNvSpPr>
            <a:spLocks noChangeArrowheads="1"/>
          </p:cNvSpPr>
          <p:nvPr/>
        </p:nvSpPr>
        <p:spPr bwMode="auto">
          <a:xfrm>
            <a:off x="365125" y="1219200"/>
            <a:ext cx="574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631159"/>
                </a:solidFill>
                <a:latin typeface="Calibri" pitchFamily="34" charset="0"/>
              </a:rPr>
              <a:t>1) 5-membered heterocycles with one or two heteroatoms</a:t>
            </a:r>
          </a:p>
        </p:txBody>
      </p:sp>
      <p:sp>
        <p:nvSpPr>
          <p:cNvPr id="292875" name="Rectangle 6"/>
          <p:cNvSpPr>
            <a:spLocks noChangeArrowheads="1"/>
          </p:cNvSpPr>
          <p:nvPr/>
        </p:nvSpPr>
        <p:spPr bwMode="auto">
          <a:xfrm>
            <a:off x="323850" y="3770313"/>
            <a:ext cx="574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6C00"/>
                </a:solidFill>
                <a:latin typeface="Calibri" pitchFamily="34" charset="0"/>
              </a:rPr>
              <a:t>2) 6-membered heterocycles with one or two heteroatoms</a:t>
            </a:r>
          </a:p>
        </p:txBody>
      </p:sp>
      <p:graphicFrame>
        <p:nvGraphicFramePr>
          <p:cNvPr id="292871" name="Object 7"/>
          <p:cNvGraphicFramePr>
            <a:graphicFrameLocks noChangeAspect="1"/>
          </p:cNvGraphicFramePr>
          <p:nvPr/>
        </p:nvGraphicFramePr>
        <p:xfrm>
          <a:off x="434975" y="4262438"/>
          <a:ext cx="7691438" cy="2246312"/>
        </p:xfrm>
        <a:graphic>
          <a:graphicData uri="http://schemas.openxmlformats.org/presentationml/2006/ole">
            <p:oleObj spid="_x0000_s292871" name="ISIS/Draw Sketch" r:id="rId4" imgW="6848280" imgH="2000160" progId="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n-US" dirty="0" smtClean="0">
                <a:solidFill>
                  <a:srgbClr val="760016"/>
                </a:solidFill>
              </a:rPr>
              <a:t>1,</a:t>
            </a:r>
            <a:r>
              <a:rPr lang="el-GR" dirty="0" smtClean="0">
                <a:solidFill>
                  <a:srgbClr val="760016"/>
                </a:solidFill>
              </a:rPr>
              <a:t>3</a:t>
            </a:r>
            <a:r>
              <a:rPr lang="en-US" dirty="0" smtClean="0">
                <a:solidFill>
                  <a:srgbClr val="760016"/>
                </a:solidFill>
              </a:rPr>
              <a:t>-</a:t>
            </a:r>
            <a:r>
              <a:rPr lang="el-GR" dirty="0" err="1" smtClean="0">
                <a:solidFill>
                  <a:srgbClr val="760016"/>
                </a:solidFill>
              </a:rPr>
              <a:t>αζολών</a:t>
            </a:r>
            <a:r>
              <a:rPr lang="el-GR" dirty="0" smtClean="0">
                <a:solidFill>
                  <a:srgbClr val="760016"/>
                </a:solidFill>
              </a:rPr>
              <a:t> –</a:t>
            </a:r>
            <a:r>
              <a:rPr lang="en-US" dirty="0" smtClean="0">
                <a:solidFill>
                  <a:srgbClr val="760016"/>
                </a:solidFill>
              </a:rPr>
              <a:t> </a:t>
            </a:r>
            <a:r>
              <a:rPr lang="el-GR" dirty="0" err="1" smtClean="0">
                <a:solidFill>
                  <a:srgbClr val="760016"/>
                </a:solidFill>
              </a:rPr>
              <a:t>Θειαζόλες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6446" t="79332" r="23925" b="10486"/>
          <a:stretch>
            <a:fillRect/>
          </a:stretch>
        </p:blipFill>
        <p:spPr bwMode="auto">
          <a:xfrm>
            <a:off x="783360" y="2072383"/>
            <a:ext cx="8780384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820056" y="1516735"/>
            <a:ext cx="439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A47D00"/>
                </a:solidFill>
              </a:rPr>
              <a:t>Hantzsch</a:t>
            </a:r>
            <a:r>
              <a:rPr lang="en-US" sz="2000" b="1" dirty="0" smtClean="0">
                <a:solidFill>
                  <a:srgbClr val="A47D00"/>
                </a:solidFill>
              </a:rPr>
              <a:t> synthesis  of </a:t>
            </a:r>
            <a:r>
              <a:rPr lang="en-US" sz="2000" b="1" dirty="0" err="1" smtClean="0">
                <a:solidFill>
                  <a:srgbClr val="A47D00"/>
                </a:solidFill>
              </a:rPr>
              <a:t>thiazoles</a:t>
            </a:r>
            <a:endParaRPr lang="en-US" sz="2000" b="1" dirty="0">
              <a:solidFill>
                <a:srgbClr val="A47D00"/>
              </a:solidFill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793750" y="2090738"/>
          <a:ext cx="2147888" cy="1173162"/>
        </p:xfrm>
        <a:graphic>
          <a:graphicData uri="http://schemas.openxmlformats.org/presentationml/2006/ole">
            <p:oleObj spid="_x0000_s644098" name="CS ChemDraw Drawing" r:id="rId4" imgW="1663749" imgH="950670" progId="ChemDraw.Document.6.0">
              <p:embed/>
            </p:oleObj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31905" t="74250" r="31745" b="16813"/>
          <a:stretch>
            <a:fillRect/>
          </a:stretch>
        </p:blipFill>
        <p:spPr bwMode="auto">
          <a:xfrm>
            <a:off x="841836" y="4702634"/>
            <a:ext cx="6570071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827315" y="4078521"/>
            <a:ext cx="7968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900CC"/>
                </a:solidFill>
              </a:rPr>
              <a:t>Dehydration of </a:t>
            </a:r>
            <a:r>
              <a:rPr lang="en-US" sz="2000" b="1" dirty="0" smtClean="0">
                <a:solidFill>
                  <a:srgbClr val="9900CC"/>
                </a:solidFill>
                <a:latin typeface="Symbol" pitchFamily="18" charset="2"/>
              </a:rPr>
              <a:t>a</a:t>
            </a:r>
            <a:r>
              <a:rPr lang="en-US" sz="2000" b="1" dirty="0" smtClean="0">
                <a:solidFill>
                  <a:srgbClr val="9900CC"/>
                </a:solidFill>
              </a:rPr>
              <a:t>-amide-</a:t>
            </a:r>
            <a:r>
              <a:rPr lang="en-US" sz="2000" b="1" dirty="0" err="1" smtClean="0">
                <a:solidFill>
                  <a:srgbClr val="9900CC"/>
                </a:solidFill>
              </a:rPr>
              <a:t>ketones</a:t>
            </a:r>
            <a:r>
              <a:rPr lang="en-US" sz="2000" b="1" dirty="0" smtClean="0">
                <a:solidFill>
                  <a:srgbClr val="9900CC"/>
                </a:solidFill>
              </a:rPr>
              <a:t> with phosphorus </a:t>
            </a:r>
            <a:r>
              <a:rPr lang="en-US" sz="2000" b="1" dirty="0" err="1" smtClean="0">
                <a:solidFill>
                  <a:srgbClr val="9900CC"/>
                </a:solidFill>
              </a:rPr>
              <a:t>pentasulfide</a:t>
            </a:r>
            <a:endParaRPr lang="en-US" sz="20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Σύνθεση </a:t>
            </a:r>
            <a:r>
              <a:rPr lang="en-US" dirty="0" smtClean="0">
                <a:solidFill>
                  <a:srgbClr val="760016"/>
                </a:solidFill>
              </a:rPr>
              <a:t>1,</a:t>
            </a:r>
            <a:r>
              <a:rPr lang="el-GR" dirty="0" smtClean="0">
                <a:solidFill>
                  <a:srgbClr val="760016"/>
                </a:solidFill>
              </a:rPr>
              <a:t>3</a:t>
            </a:r>
            <a:r>
              <a:rPr lang="en-US" dirty="0" smtClean="0">
                <a:solidFill>
                  <a:srgbClr val="760016"/>
                </a:solidFill>
              </a:rPr>
              <a:t>-</a:t>
            </a:r>
            <a:r>
              <a:rPr lang="el-GR" dirty="0" err="1" smtClean="0">
                <a:solidFill>
                  <a:srgbClr val="760016"/>
                </a:solidFill>
              </a:rPr>
              <a:t>αζολών</a:t>
            </a:r>
            <a:r>
              <a:rPr lang="el-GR" dirty="0" smtClean="0">
                <a:solidFill>
                  <a:srgbClr val="760016"/>
                </a:solidFill>
              </a:rPr>
              <a:t> – </a:t>
            </a:r>
            <a:r>
              <a:rPr lang="el-GR" dirty="0" err="1" smtClean="0">
                <a:solidFill>
                  <a:srgbClr val="760016"/>
                </a:solidFill>
              </a:rPr>
              <a:t>Οξαζόλες</a:t>
            </a:r>
            <a:r>
              <a:rPr lang="el-GR" dirty="0" smtClean="0">
                <a:solidFill>
                  <a:srgbClr val="760016"/>
                </a:solidFill>
              </a:rPr>
              <a:t> / </a:t>
            </a:r>
            <a:r>
              <a:rPr lang="el-GR" dirty="0" err="1" smtClean="0">
                <a:solidFill>
                  <a:srgbClr val="760016"/>
                </a:solidFill>
              </a:rPr>
              <a:t>Ιμιδαζόλες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410" t="73839" r="33232" b="13450"/>
          <a:stretch>
            <a:fillRect/>
          </a:stretch>
        </p:blipFill>
        <p:spPr bwMode="auto">
          <a:xfrm>
            <a:off x="522513" y="4695351"/>
            <a:ext cx="5936343" cy="15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7813" t="53937" r="23003" b="33562"/>
          <a:stretch>
            <a:fillRect/>
          </a:stretch>
        </p:blipFill>
        <p:spPr bwMode="auto">
          <a:xfrm>
            <a:off x="449943" y="2061025"/>
            <a:ext cx="7934417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595084" y="1524000"/>
            <a:ext cx="3599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3A00"/>
                </a:solidFill>
              </a:rPr>
              <a:t>Robinson-Gabriel</a:t>
            </a:r>
            <a:endParaRPr lang="en-US" sz="2000" b="1" dirty="0">
              <a:solidFill>
                <a:srgbClr val="003A0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Παραδείγματα από συνθέσεις φαρμάκων</a:t>
            </a:r>
            <a:endParaRPr lang="en-US" dirty="0">
              <a:solidFill>
                <a:srgbClr val="76001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-32000" contrast="61000"/>
          </a:blip>
          <a:srcRect l="27203" t="50559" r="26806" b="15319"/>
          <a:stretch>
            <a:fillRect/>
          </a:stretch>
        </p:blipFill>
        <p:spPr bwMode="auto">
          <a:xfrm>
            <a:off x="232231" y="2873831"/>
            <a:ext cx="7112001" cy="3911599"/>
          </a:xfrm>
          <a:prstGeom prst="rect">
            <a:avLst/>
          </a:prstGeom>
          <a:noFill/>
          <a:ln w="22225">
            <a:solidFill>
              <a:srgbClr val="006C00"/>
            </a:solidFill>
            <a:miter lim="800000"/>
            <a:headEnd/>
            <a:tailEnd/>
          </a:ln>
        </p:spPr>
      </p:pic>
      <p:grpSp>
        <p:nvGrpSpPr>
          <p:cNvPr id="3" name="14 - Ομάδα"/>
          <p:cNvGrpSpPr/>
          <p:nvPr/>
        </p:nvGrpSpPr>
        <p:grpSpPr>
          <a:xfrm>
            <a:off x="166916" y="1125993"/>
            <a:ext cx="9528627" cy="1666875"/>
            <a:chOff x="195943" y="5092018"/>
            <a:chExt cx="9528627" cy="16668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23000" contrast="51000"/>
            </a:blip>
            <a:srcRect l="31445" t="70219" r="39945" b="19600"/>
            <a:stretch>
              <a:fillRect/>
            </a:stretch>
          </p:blipFill>
          <p:spPr bwMode="auto">
            <a:xfrm>
              <a:off x="195943" y="5167086"/>
              <a:ext cx="5116286" cy="134982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6277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23000" contrast="51000"/>
            </a:blip>
            <a:srcRect/>
            <a:stretch>
              <a:fillRect/>
            </a:stretch>
          </p:blipFill>
          <p:spPr bwMode="auto">
            <a:xfrm>
              <a:off x="5167087" y="5092018"/>
              <a:ext cx="3200400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10 - Ευθύγραμμο βέλος σύνδεσης"/>
            <p:cNvCxnSpPr/>
            <p:nvPr/>
          </p:nvCxnSpPr>
          <p:spPr bwMode="auto">
            <a:xfrm flipV="1">
              <a:off x="8026398" y="5936343"/>
              <a:ext cx="362854" cy="362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13 - TextBox"/>
            <p:cNvSpPr txBox="1"/>
            <p:nvPr/>
          </p:nvSpPr>
          <p:spPr>
            <a:xfrm>
              <a:off x="8186057" y="5791201"/>
              <a:ext cx="1538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Lipitor</a:t>
              </a:r>
            </a:p>
            <a:p>
              <a:pPr algn="ctr"/>
              <a:r>
                <a:rPr lang="en-US" b="1" dirty="0" smtClean="0"/>
                <a:t>(</a:t>
              </a:r>
              <a:r>
                <a:rPr lang="en-US" b="1" dirty="0" err="1" smtClean="0"/>
                <a:t>Atorvastatin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  <p:cxnSp>
        <p:nvCxnSpPr>
          <p:cNvPr id="18" name="17 - Ευθύγραμμο βέλος σύνδεσης"/>
          <p:cNvCxnSpPr/>
          <p:nvPr/>
        </p:nvCxnSpPr>
        <p:spPr bwMode="auto">
          <a:xfrm flipV="1">
            <a:off x="8120743" y="2050148"/>
            <a:ext cx="362854" cy="36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18 - Ορθογώνιο"/>
          <p:cNvSpPr/>
          <p:nvPr/>
        </p:nvSpPr>
        <p:spPr bwMode="auto">
          <a:xfrm>
            <a:off x="116114" y="1132116"/>
            <a:ext cx="9535885" cy="1611086"/>
          </a:xfrm>
          <a:prstGeom prst="rect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760016"/>
                </a:solidFill>
              </a:rPr>
              <a:t>Παραδείγματα από συνθέσεις φαρμάκων</a:t>
            </a:r>
            <a:endParaRPr lang="en-US" dirty="0"/>
          </a:p>
        </p:txBody>
      </p:sp>
      <p:pic>
        <p:nvPicPr>
          <p:cNvPr id="638978" name="Picture 2"/>
          <p:cNvPicPr>
            <a:picLocks noChangeAspect="1" noChangeArrowheads="1"/>
          </p:cNvPicPr>
          <p:nvPr/>
        </p:nvPicPr>
        <p:blipFill>
          <a:blip r:embed="rId2" cstate="print">
            <a:lum bright="-35000" contrast="66000"/>
          </a:blip>
          <a:srcRect l="25180" t="53403" r="23003" b="24276"/>
          <a:stretch>
            <a:fillRect/>
          </a:stretch>
        </p:blipFill>
        <p:spPr bwMode="auto">
          <a:xfrm>
            <a:off x="522517" y="1088570"/>
            <a:ext cx="8244114" cy="2632579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38979" name="Picture 3"/>
          <p:cNvPicPr>
            <a:picLocks noChangeAspect="1" noChangeArrowheads="1"/>
          </p:cNvPicPr>
          <p:nvPr/>
        </p:nvPicPr>
        <p:blipFill>
          <a:blip r:embed="rId3" cstate="print">
            <a:lum bright="-19000" contrast="36000"/>
          </a:blip>
          <a:srcRect l="26111" t="35190" r="27124" b="42575"/>
          <a:stretch>
            <a:fillRect/>
          </a:stretch>
        </p:blipFill>
        <p:spPr bwMode="auto">
          <a:xfrm>
            <a:off x="522514" y="3846284"/>
            <a:ext cx="8244115" cy="2905760"/>
          </a:xfrm>
          <a:prstGeom prst="rect">
            <a:avLst/>
          </a:prstGeom>
          <a:noFill/>
          <a:ln w="31750">
            <a:solidFill>
              <a:srgbClr val="215944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1,3-</a:t>
            </a:r>
            <a:r>
              <a:rPr lang="el-GR" dirty="0" smtClean="0"/>
              <a:t>Δ</a:t>
            </a:r>
            <a:r>
              <a:rPr lang="el-GR" dirty="0" smtClean="0"/>
              <a:t>ιπολικές </a:t>
            </a:r>
            <a:r>
              <a:rPr lang="el-GR" dirty="0" err="1" smtClean="0"/>
              <a:t>κυκλοπροσθήκες</a:t>
            </a:r>
            <a:endParaRPr lang="en-US" dirty="0"/>
          </a:p>
        </p:txBody>
      </p:sp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2" cstate="print"/>
          <a:srcRect l="15957" t="23350" r="56983" b="48364"/>
          <a:stretch>
            <a:fillRect/>
          </a:stretch>
        </p:blipFill>
        <p:spPr bwMode="auto">
          <a:xfrm>
            <a:off x="2656917" y="1026542"/>
            <a:ext cx="4920995" cy="278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1731" name="Picture 3"/>
          <p:cNvPicPr>
            <a:picLocks noChangeAspect="1" noChangeArrowheads="1"/>
          </p:cNvPicPr>
          <p:nvPr/>
        </p:nvPicPr>
        <p:blipFill>
          <a:blip r:embed="rId3" cstate="print"/>
          <a:srcRect l="18019" t="26386" r="34575" b="27722"/>
          <a:stretch>
            <a:fillRect/>
          </a:stretch>
        </p:blipFill>
        <p:spPr bwMode="auto">
          <a:xfrm>
            <a:off x="2432705" y="3959525"/>
            <a:ext cx="5264240" cy="2760452"/>
          </a:xfrm>
          <a:prstGeom prst="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0" y="3605841"/>
            <a:ext cx="3303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C0CA0"/>
                </a:solidFill>
              </a:rPr>
              <a:t>Κλασσικό παράδειγμα: Η </a:t>
            </a:r>
            <a:r>
              <a:rPr lang="el-GR" sz="1400" b="1" dirty="0" err="1" smtClean="0">
                <a:solidFill>
                  <a:srgbClr val="0C0CA0"/>
                </a:solidFill>
              </a:rPr>
              <a:t>οζονόλυση</a:t>
            </a:r>
            <a:endParaRPr lang="en-US" sz="1400" b="1" dirty="0">
              <a:solidFill>
                <a:srgbClr val="0C0CA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1,3-Δίπολα - Τύποι και κατηγορίες</a:t>
            </a:r>
            <a:endParaRPr lang="en-US" dirty="0"/>
          </a:p>
        </p:txBody>
      </p:sp>
      <p:pic>
        <p:nvPicPr>
          <p:cNvPr id="845826" name="Picture 2"/>
          <p:cNvPicPr>
            <a:picLocks noChangeAspect="1" noChangeArrowheads="1"/>
          </p:cNvPicPr>
          <p:nvPr/>
        </p:nvPicPr>
        <p:blipFill>
          <a:blip r:embed="rId2" cstate="print"/>
          <a:srcRect l="16606" t="27044" r="28724" b="7044"/>
          <a:stretch>
            <a:fillRect/>
          </a:stretch>
        </p:blipFill>
        <p:spPr bwMode="auto">
          <a:xfrm>
            <a:off x="1028093" y="1242203"/>
            <a:ext cx="7952006" cy="519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9" name="8 - TextBox"/>
          <p:cNvSpPr txBox="1"/>
          <p:nvPr/>
        </p:nvSpPr>
        <p:spPr>
          <a:xfrm>
            <a:off x="569344" y="1535501"/>
            <a:ext cx="314695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l-GR" sz="1400" b="1" dirty="0" err="1" smtClean="0">
                <a:solidFill>
                  <a:srgbClr val="0C0CA0"/>
                </a:solidFill>
              </a:rPr>
              <a:t>Αλλυλικού</a:t>
            </a:r>
            <a:r>
              <a:rPr lang="el-GR" sz="1400" b="1" dirty="0" smtClean="0">
                <a:solidFill>
                  <a:srgbClr val="0C0CA0"/>
                </a:solidFill>
              </a:rPr>
              <a:t> τύπου (με διπλό δεσμό)</a:t>
            </a:r>
            <a:endParaRPr lang="en-US" sz="1400" b="1" dirty="0">
              <a:solidFill>
                <a:srgbClr val="0C0CA0"/>
              </a:solidFill>
            </a:endParaRPr>
          </a:p>
        </p:txBody>
      </p:sp>
      <p:sp useBgFill="1">
        <p:nvSpPr>
          <p:cNvPr id="10" name="9 - TextBox"/>
          <p:cNvSpPr txBox="1"/>
          <p:nvPr/>
        </p:nvSpPr>
        <p:spPr>
          <a:xfrm>
            <a:off x="178296" y="2904225"/>
            <a:ext cx="3700693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l-GR" sz="1400" b="1" dirty="0" err="1" smtClean="0">
                <a:solidFill>
                  <a:srgbClr val="028288"/>
                </a:solidFill>
              </a:rPr>
              <a:t>Προπαργυλικού</a:t>
            </a:r>
            <a:r>
              <a:rPr lang="el-GR" sz="1400" b="1" dirty="0" smtClean="0">
                <a:solidFill>
                  <a:srgbClr val="028288"/>
                </a:solidFill>
              </a:rPr>
              <a:t> τύπου (με τριπλό δεσμό)</a:t>
            </a:r>
            <a:endParaRPr lang="en-US" sz="1400" b="1" dirty="0">
              <a:solidFill>
                <a:srgbClr val="028288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1078302" y="4925683"/>
            <a:ext cx="7910423" cy="1483744"/>
          </a:xfrm>
          <a:prstGeom prst="rect">
            <a:avLst/>
          </a:prstGeom>
          <a:noFill/>
          <a:ln w="38100" cap="flat" cmpd="sng" algn="ctr">
            <a:solidFill>
              <a:srgbClr val="028288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3784121" y="1224951"/>
            <a:ext cx="5195977" cy="3588588"/>
          </a:xfrm>
          <a:prstGeom prst="rect">
            <a:avLst/>
          </a:prstGeom>
          <a:noFill/>
          <a:ln w="38100" cap="flat" cmpd="sng" algn="ctr">
            <a:solidFill>
              <a:srgbClr val="0C0CA0"/>
            </a:solidFill>
            <a:prstDash val="solid"/>
            <a:round/>
            <a:headEnd type="none" w="med" len="med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Τοποεκλεκτικότητα</a:t>
            </a:r>
            <a:endParaRPr lang="en-US" dirty="0"/>
          </a:p>
        </p:txBody>
      </p:sp>
      <p:pic>
        <p:nvPicPr>
          <p:cNvPr id="843778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40000"/>
          </a:blip>
          <a:srcRect l="16085" t="47721" r="56934" b="2380"/>
          <a:stretch>
            <a:fillRect/>
          </a:stretch>
        </p:blipFill>
        <p:spPr bwMode="auto">
          <a:xfrm>
            <a:off x="181180" y="1095552"/>
            <a:ext cx="5598543" cy="5608331"/>
          </a:xfrm>
          <a:prstGeom prst="rect">
            <a:avLst/>
          </a:prstGeom>
          <a:noFill/>
          <a:ln w="25400">
            <a:solidFill>
              <a:srgbClr val="0C0CA0"/>
            </a:solidFill>
            <a:miter lim="800000"/>
            <a:headEnd/>
            <a:tailEnd/>
          </a:ln>
        </p:spPr>
      </p:pic>
      <p:sp useBgFill="1">
        <p:nvSpPr>
          <p:cNvPr id="6" name="5 - TextBox"/>
          <p:cNvSpPr txBox="1"/>
          <p:nvPr/>
        </p:nvSpPr>
        <p:spPr>
          <a:xfrm>
            <a:off x="198435" y="1104182"/>
            <a:ext cx="419243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C0CA0"/>
                </a:solidFill>
              </a:rPr>
              <a:t>Έλεγχος μέσω </a:t>
            </a:r>
            <a:r>
              <a:rPr lang="el-GR" sz="1400" b="1" dirty="0" err="1" smtClean="0">
                <a:solidFill>
                  <a:srgbClr val="0C0CA0"/>
                </a:solidFill>
              </a:rPr>
              <a:t>ηλεκτρονιακών</a:t>
            </a:r>
            <a:r>
              <a:rPr lang="el-GR" sz="1400" b="1" dirty="0" smtClean="0">
                <a:solidFill>
                  <a:srgbClr val="0C0CA0"/>
                </a:solidFill>
              </a:rPr>
              <a:t> φαινομένων</a:t>
            </a:r>
            <a:endParaRPr lang="en-US" sz="1400" b="1" dirty="0">
              <a:solidFill>
                <a:srgbClr val="0C0CA0"/>
              </a:solidFill>
            </a:endParaRPr>
          </a:p>
        </p:txBody>
      </p:sp>
      <p:sp useBgFill="1">
        <p:nvSpPr>
          <p:cNvPr id="7" name="6 - TextBox"/>
          <p:cNvSpPr txBox="1"/>
          <p:nvPr/>
        </p:nvSpPr>
        <p:spPr>
          <a:xfrm>
            <a:off x="221434" y="3861758"/>
            <a:ext cx="517009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solidFill>
                  <a:srgbClr val="028288"/>
                </a:solidFill>
              </a:rPr>
              <a:t>Έλεγχος μέσω </a:t>
            </a:r>
            <a:r>
              <a:rPr lang="el-GR" sz="1400" b="1" dirty="0" err="1" smtClean="0">
                <a:solidFill>
                  <a:srgbClr val="028288"/>
                </a:solidFill>
              </a:rPr>
              <a:t>στερικών</a:t>
            </a:r>
            <a:r>
              <a:rPr lang="el-GR" sz="1400" b="1" dirty="0" smtClean="0">
                <a:solidFill>
                  <a:srgbClr val="028288"/>
                </a:solidFill>
              </a:rPr>
              <a:t> φαινομένων</a:t>
            </a:r>
            <a:endParaRPr lang="en-US" sz="1400" b="1" dirty="0">
              <a:solidFill>
                <a:srgbClr val="028288"/>
              </a:solidFill>
            </a:endParaRPr>
          </a:p>
        </p:txBody>
      </p:sp>
      <p:graphicFrame>
        <p:nvGraphicFramePr>
          <p:cNvPr id="843781" name="Object 5"/>
          <p:cNvGraphicFramePr>
            <a:graphicFrameLocks noChangeAspect="1"/>
          </p:cNvGraphicFramePr>
          <p:nvPr/>
        </p:nvGraphicFramePr>
        <p:xfrm>
          <a:off x="5878333" y="1321369"/>
          <a:ext cx="3846512" cy="4040187"/>
        </p:xfrm>
        <a:graphic>
          <a:graphicData uri="http://schemas.openxmlformats.org/presentationml/2006/ole">
            <p:oleObj spid="_x0000_s843781" name="CS ChemDraw Drawing" r:id="rId4" imgW="3846423" imgH="4039740" progId="ChemDraw.Document.6.0">
              <p:embed/>
            </p:oleObj>
          </a:graphicData>
        </a:graphic>
      </p:graphicFrame>
      <p:sp>
        <p:nvSpPr>
          <p:cNvPr id="11" name="10 - TextBox"/>
          <p:cNvSpPr txBox="1"/>
          <p:nvPr/>
        </p:nvSpPr>
        <p:spPr>
          <a:xfrm>
            <a:off x="5900471" y="3597210"/>
            <a:ext cx="1457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Αλκένιο πλούσιο σε ηλεκτρόνια (σχετικά) </a:t>
            </a:r>
            <a:r>
              <a:rPr lang="en-US" sz="1000" b="1" dirty="0" smtClean="0">
                <a:solidFill>
                  <a:srgbClr val="A20078"/>
                </a:solidFill>
                <a:latin typeface="Calibri" pitchFamily="34" charset="0"/>
              </a:rPr>
              <a:t> 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δηλαδή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 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θα αντιδράσει </a:t>
            </a:r>
          </a:p>
          <a:p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ω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ς </a:t>
            </a:r>
            <a:r>
              <a:rPr lang="el-GR" sz="1000" b="1" dirty="0" err="1" smtClean="0">
                <a:solidFill>
                  <a:srgbClr val="A20078"/>
                </a:solidFill>
                <a:latin typeface="Calibri" pitchFamily="34" charset="0"/>
              </a:rPr>
              <a:t>πυρηνόφιλο</a:t>
            </a:r>
            <a:endParaRPr lang="el-GR" sz="1000" b="1" dirty="0" smtClean="0">
              <a:solidFill>
                <a:srgbClr val="A20078"/>
              </a:solidFill>
              <a:latin typeface="Calibri" pitchFamily="34" charset="0"/>
            </a:endParaRPr>
          </a:p>
          <a:p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δηλαδή μέσω της </a:t>
            </a:r>
            <a:r>
              <a:rPr lang="el-GR" sz="1000" b="1" dirty="0" err="1" smtClean="0">
                <a:solidFill>
                  <a:srgbClr val="A20078"/>
                </a:solidFill>
                <a:latin typeface="Calibri" pitchFamily="34" charset="0"/>
              </a:rPr>
              <a:t>ΗΟΜΟ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 </a:t>
            </a:r>
            <a:r>
              <a:rPr lang="el-GR" sz="1000" b="1" dirty="0" smtClean="0">
                <a:solidFill>
                  <a:srgbClr val="A20078"/>
                </a:solidFill>
                <a:latin typeface="Calibri" pitchFamily="34" charset="0"/>
              </a:rPr>
              <a:t>του </a:t>
            </a:r>
          </a:p>
          <a:p>
            <a:r>
              <a:rPr lang="el-GR" sz="1000" b="1" dirty="0" smtClean="0">
                <a:latin typeface="Calibri" pitchFamily="34" charset="0"/>
              </a:rPr>
              <a:t>και τη </a:t>
            </a:r>
            <a:r>
              <a:rPr lang="en-US" sz="1000" b="1" dirty="0" err="1" smtClean="0">
                <a:latin typeface="Calibri" pitchFamily="34" charset="0"/>
              </a:rPr>
              <a:t>LUMO</a:t>
            </a:r>
            <a:r>
              <a:rPr lang="en-US" sz="1000" b="1" dirty="0" smtClean="0">
                <a:latin typeface="Calibri" pitchFamily="34" charset="0"/>
              </a:rPr>
              <a:t> </a:t>
            </a:r>
            <a:r>
              <a:rPr lang="el-GR" sz="1000" b="1" dirty="0" smtClean="0">
                <a:latin typeface="Calibri" pitchFamily="34" charset="0"/>
              </a:rPr>
              <a:t>του </a:t>
            </a:r>
            <a:r>
              <a:rPr lang="en-US" sz="1000" b="1" dirty="0" smtClean="0">
                <a:latin typeface="Calibri" pitchFamily="34" charset="0"/>
              </a:rPr>
              <a:t>PhN</a:t>
            </a:r>
            <a:r>
              <a:rPr lang="en-US" sz="1000" b="1" baseline="-25000" dirty="0" smtClean="0">
                <a:latin typeface="Calibri" pitchFamily="34" charset="0"/>
              </a:rPr>
              <a:t>3</a:t>
            </a:r>
            <a:r>
              <a:rPr lang="el-GR" sz="1000" b="1" dirty="0" smtClean="0">
                <a:latin typeface="Calibri" pitchFamily="34" charset="0"/>
              </a:rPr>
              <a:t> που θα λειτουργήσει ως </a:t>
            </a:r>
            <a:r>
              <a:rPr lang="el-GR" sz="1000" b="1" dirty="0" err="1" smtClean="0">
                <a:latin typeface="Calibri" pitchFamily="34" charset="0"/>
              </a:rPr>
              <a:t>ηλεκτρόφιλο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8338870" y="1679249"/>
            <a:ext cx="1532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Αλκένιο ελλειμματικό</a:t>
            </a:r>
          </a:p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σε ηλεκτρόνια δηλαδή </a:t>
            </a:r>
          </a:p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θα αντιδράσει </a:t>
            </a:r>
          </a:p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ω</a:t>
            </a:r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ς </a:t>
            </a:r>
            <a:r>
              <a:rPr lang="el-GR" sz="1000" b="1" dirty="0" err="1" smtClean="0">
                <a:solidFill>
                  <a:srgbClr val="FF0000"/>
                </a:solidFill>
                <a:latin typeface="Calibri" pitchFamily="34" charset="0"/>
              </a:rPr>
              <a:t>ηλεκτρόφιλο</a:t>
            </a:r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δηλαδή μέσω της</a:t>
            </a:r>
          </a:p>
          <a:p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  <a:latin typeface="Calibri" pitchFamily="34" charset="0"/>
              </a:rPr>
              <a:t>LUMO</a:t>
            </a:r>
            <a:r>
              <a:rPr lang="el-GR" sz="1000" b="1" dirty="0" smtClean="0">
                <a:solidFill>
                  <a:srgbClr val="FF0000"/>
                </a:solidFill>
                <a:latin typeface="Calibri" pitchFamily="34" charset="0"/>
              </a:rPr>
              <a:t> του </a:t>
            </a:r>
          </a:p>
          <a:p>
            <a:r>
              <a:rPr lang="el-GR" sz="1000" b="1" dirty="0" smtClean="0">
                <a:latin typeface="Calibri" pitchFamily="34" charset="0"/>
              </a:rPr>
              <a:t>και τη </a:t>
            </a:r>
            <a:r>
              <a:rPr lang="en-US" sz="1000" b="1" dirty="0" smtClean="0">
                <a:latin typeface="Calibri" pitchFamily="34" charset="0"/>
              </a:rPr>
              <a:t>HOMO </a:t>
            </a:r>
            <a:r>
              <a:rPr lang="el-GR" sz="1000" b="1" dirty="0" smtClean="0">
                <a:latin typeface="Calibri" pitchFamily="34" charset="0"/>
              </a:rPr>
              <a:t>του </a:t>
            </a:r>
            <a:r>
              <a:rPr lang="en-US" sz="1000" b="1" dirty="0" smtClean="0">
                <a:latin typeface="Calibri" pitchFamily="34" charset="0"/>
              </a:rPr>
              <a:t>PhN</a:t>
            </a:r>
            <a:r>
              <a:rPr lang="en-US" sz="1000" b="1" baseline="-25000" dirty="0" smtClean="0">
                <a:latin typeface="Calibri" pitchFamily="34" charset="0"/>
              </a:rPr>
              <a:t>3</a:t>
            </a:r>
            <a:r>
              <a:rPr lang="el-GR" sz="1000" b="1" dirty="0" smtClean="0">
                <a:latin typeface="Calibri" pitchFamily="34" charset="0"/>
              </a:rPr>
              <a:t> που θα λειτουργήσει ως </a:t>
            </a:r>
            <a:r>
              <a:rPr lang="el-GR" sz="1000" b="1" dirty="0" err="1" smtClean="0">
                <a:latin typeface="Calibri" pitchFamily="34" charset="0"/>
              </a:rPr>
              <a:t>πυρηνόφιλο</a:t>
            </a:r>
            <a:endParaRPr lang="en-US" sz="1000" b="1" dirty="0">
              <a:latin typeface="Calibri" pitchFamily="34" charset="0"/>
            </a:endParaRPr>
          </a:p>
        </p:txBody>
      </p:sp>
      <p:sp useBgFill="1">
        <p:nvSpPr>
          <p:cNvPr id="13" name="12 - TextBox"/>
          <p:cNvSpPr txBox="1"/>
          <p:nvPr/>
        </p:nvSpPr>
        <p:spPr>
          <a:xfrm>
            <a:off x="5911968" y="5851581"/>
            <a:ext cx="3916392" cy="830997"/>
          </a:xfrm>
          <a:prstGeom prst="rect">
            <a:avLst/>
          </a:prstGeom>
          <a:ln>
            <a:solidFill>
              <a:srgbClr val="0C0CA0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Σε κάθε περίπτωση η βέλτιστη προσέγγιση προκύπτει από τον προσανατολισμό των δύο αντιδραστηρίων που επιτρέπει την αλληλεπίδραση  παρόμοιου μεγέθους τροχιακών (ζευγάρωμα εντονότερων δ</a:t>
            </a:r>
            <a:r>
              <a:rPr lang="el-GR" sz="1200" b="1" baseline="30000" dirty="0" smtClean="0">
                <a:solidFill>
                  <a:srgbClr val="0C0CA0"/>
                </a:solidFill>
                <a:latin typeface="Calibri" pitchFamily="34" charset="0"/>
              </a:rPr>
              <a:t>+ </a:t>
            </a:r>
            <a:r>
              <a:rPr lang="en-US" sz="1200" b="1" dirty="0" err="1" smtClean="0">
                <a:solidFill>
                  <a:srgbClr val="0C0CA0"/>
                </a:solidFill>
                <a:latin typeface="Calibri" pitchFamily="34" charset="0"/>
              </a:rPr>
              <a:t>LUMO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/δ</a:t>
            </a:r>
            <a:r>
              <a:rPr lang="el-GR" sz="1200" b="1" baseline="30000" dirty="0" smtClean="0">
                <a:solidFill>
                  <a:srgbClr val="0C0CA0"/>
                </a:solidFill>
                <a:latin typeface="Calibri" pitchFamily="34" charset="0"/>
              </a:rPr>
              <a:t>-</a:t>
            </a:r>
            <a:r>
              <a:rPr lang="en-US" sz="1200" b="1" dirty="0" smtClean="0">
                <a:solidFill>
                  <a:srgbClr val="0C0CA0"/>
                </a:solidFill>
                <a:latin typeface="Calibri" pitchFamily="34" charset="0"/>
              </a:rPr>
              <a:t> HOMO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)</a:t>
            </a:r>
            <a:endParaRPr lang="en-US" sz="1200" b="1" dirty="0">
              <a:solidFill>
                <a:srgbClr val="0C0C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Διαστερεοεκλεκτικότητα</a:t>
            </a:r>
            <a:endParaRPr lang="en-US" dirty="0"/>
          </a:p>
        </p:txBody>
      </p:sp>
      <p:pic>
        <p:nvPicPr>
          <p:cNvPr id="842754" name="Picture 2"/>
          <p:cNvPicPr>
            <a:picLocks noChangeAspect="1" noChangeArrowheads="1"/>
          </p:cNvPicPr>
          <p:nvPr/>
        </p:nvPicPr>
        <p:blipFill>
          <a:blip r:embed="rId2" cstate="print"/>
          <a:srcRect l="14528" t="25886" r="56698" b="37025"/>
          <a:stretch>
            <a:fillRect/>
          </a:stretch>
        </p:blipFill>
        <p:spPr bwMode="auto">
          <a:xfrm>
            <a:off x="5253481" y="3519577"/>
            <a:ext cx="4521948" cy="3157261"/>
          </a:xfrm>
          <a:prstGeom prst="rect">
            <a:avLst/>
          </a:prstGeom>
          <a:noFill/>
          <a:ln w="25400">
            <a:solidFill>
              <a:srgbClr val="0C0CA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261" t="69884" r="56258" b="11141"/>
          <a:stretch>
            <a:fillRect/>
          </a:stretch>
        </p:blipFill>
        <p:spPr bwMode="auto">
          <a:xfrm>
            <a:off x="305615" y="4994692"/>
            <a:ext cx="4775338" cy="1664898"/>
          </a:xfrm>
          <a:prstGeom prst="rect">
            <a:avLst/>
          </a:prstGeom>
          <a:noFill/>
          <a:ln w="25400">
            <a:solidFill>
              <a:srgbClr val="0C0CA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6842" t="58734" r="60523" b="25197"/>
          <a:stretch>
            <a:fillRect/>
          </a:stretch>
        </p:blipFill>
        <p:spPr bwMode="auto">
          <a:xfrm>
            <a:off x="537447" y="1699412"/>
            <a:ext cx="3948281" cy="1518248"/>
          </a:xfrm>
          <a:prstGeom prst="rect">
            <a:avLst/>
          </a:prstGeom>
          <a:noFill/>
          <a:ln w="25400">
            <a:solidFill>
              <a:srgbClr val="028288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5566" t="78130" r="62150" b="8670"/>
          <a:stretch>
            <a:fillRect/>
          </a:stretch>
        </p:blipFill>
        <p:spPr bwMode="auto">
          <a:xfrm>
            <a:off x="5454509" y="1725281"/>
            <a:ext cx="3844765" cy="1233578"/>
          </a:xfrm>
          <a:prstGeom prst="rect">
            <a:avLst/>
          </a:prstGeom>
          <a:noFill/>
          <a:ln w="25400">
            <a:solidFill>
              <a:srgbClr val="028288"/>
            </a:solidFill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483079" y="1130066"/>
            <a:ext cx="8954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028288"/>
                </a:solidFill>
                <a:latin typeface="Calibri" pitchFamily="34" charset="0"/>
              </a:rPr>
              <a:t> Η στερεοχημεία του διπλού δεσμού στο αλκένιο (</a:t>
            </a:r>
            <a:r>
              <a:rPr lang="el-GR" sz="1200" b="1" dirty="0" err="1" smtClean="0">
                <a:solidFill>
                  <a:srgbClr val="028288"/>
                </a:solidFill>
                <a:latin typeface="Calibri" pitchFamily="34" charset="0"/>
              </a:rPr>
              <a:t>διπολαρόφιλο</a:t>
            </a:r>
            <a:r>
              <a:rPr lang="el-GR" sz="1200" b="1" dirty="0" smtClean="0">
                <a:solidFill>
                  <a:srgbClr val="028288"/>
                </a:solidFill>
                <a:latin typeface="Calibri" pitchFamily="34" charset="0"/>
              </a:rPr>
              <a:t>) διατηρείται διότι η 1,3 διπολική </a:t>
            </a:r>
            <a:r>
              <a:rPr lang="el-GR" sz="1200" b="1" dirty="0" err="1" smtClean="0">
                <a:solidFill>
                  <a:srgbClr val="028288"/>
                </a:solidFill>
                <a:latin typeface="Calibri" pitchFamily="34" charset="0"/>
              </a:rPr>
              <a:t>κυκλοπροσθήκη</a:t>
            </a:r>
            <a:r>
              <a:rPr lang="el-GR" sz="1200" b="1" dirty="0" smtClean="0">
                <a:solidFill>
                  <a:srgbClr val="028288"/>
                </a:solidFill>
                <a:latin typeface="Calibri" pitchFamily="34" charset="0"/>
              </a:rPr>
              <a:t> είναι μια σύγχρονη αντίδραση δηλαδή όλοι οι δεσμοί δημιουργούνται/διασπώνται σε ένα βήμα </a:t>
            </a:r>
            <a:endParaRPr lang="en-US" sz="1200" b="1" dirty="0">
              <a:solidFill>
                <a:srgbClr val="028288"/>
              </a:solidFill>
              <a:latin typeface="Calibri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53684" y="3493700"/>
            <a:ext cx="4511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Η σχετική διάταξη των </a:t>
            </a:r>
            <a:r>
              <a:rPr lang="el-GR" sz="1200" b="1" dirty="0" err="1" smtClean="0">
                <a:solidFill>
                  <a:srgbClr val="0C0CA0"/>
                </a:solidFill>
                <a:latin typeface="Calibri" pitchFamily="34" charset="0"/>
              </a:rPr>
              <a:t>υποκαταστατών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 στο προϊόν καθορίζεται στο μεταβατικό στάδιο που μπορεί να είναι τύπου </a:t>
            </a:r>
            <a:r>
              <a:rPr lang="en-US" sz="1200" b="1" dirty="0" err="1" smtClean="0">
                <a:solidFill>
                  <a:srgbClr val="0C0CA0"/>
                </a:solidFill>
                <a:latin typeface="Calibri" pitchFamily="34" charset="0"/>
              </a:rPr>
              <a:t>endo</a:t>
            </a:r>
            <a:r>
              <a:rPr lang="en-US" sz="1200" b="1" dirty="0" smtClean="0">
                <a:solidFill>
                  <a:srgbClr val="0C0CA0"/>
                </a:solidFill>
                <a:latin typeface="Calibri" pitchFamily="34" charset="0"/>
              </a:rPr>
              <a:t>/</a:t>
            </a:r>
            <a:r>
              <a:rPr lang="en-US" sz="1200" b="1" dirty="0" err="1" smtClean="0">
                <a:solidFill>
                  <a:srgbClr val="0C0CA0"/>
                </a:solidFill>
                <a:latin typeface="Calibri" pitchFamily="34" charset="0"/>
              </a:rPr>
              <a:t>exo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 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το οποίο με τη σειρά του υπόκειται σε </a:t>
            </a:r>
            <a:r>
              <a:rPr lang="el-GR" sz="1200" b="1" dirty="0" err="1" smtClean="0">
                <a:solidFill>
                  <a:srgbClr val="0C0CA0"/>
                </a:solidFill>
                <a:latin typeface="Calibri" pitchFamily="34" charset="0"/>
              </a:rPr>
              <a:t>στερικά</a:t>
            </a:r>
            <a:r>
              <a:rPr lang="el-GR" sz="1200" b="1" dirty="0" smtClean="0">
                <a:solidFill>
                  <a:srgbClr val="0C0CA0"/>
                </a:solidFill>
                <a:latin typeface="Calibri" pitchFamily="34" charset="0"/>
              </a:rPr>
              <a:t> ή/και, κυριοτέρως, σε ηλεκτρονικά φαινόμενα</a:t>
            </a:r>
            <a:r>
              <a:rPr lang="el-GR" sz="1400" dirty="0" smtClean="0">
                <a:solidFill>
                  <a:srgbClr val="0C0CA0"/>
                </a:solidFill>
              </a:rPr>
              <a:t>.</a:t>
            </a:r>
            <a:endParaRPr lang="en-US" sz="1400" dirty="0">
              <a:solidFill>
                <a:srgbClr val="0C0CA0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4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2749" y="295275"/>
            <a:ext cx="9493251" cy="687388"/>
          </a:xfrm>
        </p:spPr>
        <p:txBody>
          <a:bodyPr/>
          <a:lstStyle/>
          <a:p>
            <a:r>
              <a:rPr lang="el-GR" dirty="0" smtClean="0"/>
              <a:t>Οξείδια </a:t>
            </a:r>
            <a:r>
              <a:rPr lang="el-GR" dirty="0" err="1" smtClean="0"/>
              <a:t>νιτριλίου</a:t>
            </a:r>
            <a:r>
              <a:rPr lang="el-GR" dirty="0" smtClean="0"/>
              <a:t>: Σύνθεση-</a:t>
            </a:r>
            <a:r>
              <a:rPr lang="el-GR" dirty="0" err="1" smtClean="0"/>
              <a:t>κυκλοποροσθήκες</a:t>
            </a:r>
            <a:r>
              <a:rPr lang="el-GR" dirty="0" smtClean="0"/>
              <a:t>-μετασχηματισμοί</a:t>
            </a:r>
            <a:endParaRPr lang="en-US" dirty="0"/>
          </a:p>
        </p:txBody>
      </p:sp>
      <p:pic>
        <p:nvPicPr>
          <p:cNvPr id="844803" name="Picture 3"/>
          <p:cNvPicPr>
            <a:picLocks noChangeAspect="1" noChangeArrowheads="1"/>
          </p:cNvPicPr>
          <p:nvPr/>
        </p:nvPicPr>
        <p:blipFill>
          <a:blip r:embed="rId2" cstate="print"/>
          <a:srcRect l="15095" t="27779" r="27744" b="11088"/>
          <a:stretch>
            <a:fillRect/>
          </a:stretch>
        </p:blipFill>
        <p:spPr bwMode="auto">
          <a:xfrm>
            <a:off x="690113" y="1319839"/>
            <a:ext cx="8497019" cy="492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Σύνθεση </a:t>
            </a:r>
            <a:r>
              <a:rPr lang="el-GR" dirty="0" err="1" smtClean="0"/>
              <a:t>τριαζολών</a:t>
            </a:r>
            <a:r>
              <a:rPr lang="el-GR" dirty="0" smtClean="0"/>
              <a:t> μέσω 1,3-διπολικής </a:t>
            </a:r>
            <a:r>
              <a:rPr lang="el-GR" dirty="0" err="1" smtClean="0"/>
              <a:t>κυκλοπροσθήκης</a:t>
            </a:r>
            <a:endParaRPr lang="en-US" dirty="0"/>
          </a:p>
        </p:txBody>
      </p:sp>
      <p:graphicFrame>
        <p:nvGraphicFramePr>
          <p:cNvPr id="846850" name="Object 2"/>
          <p:cNvGraphicFramePr>
            <a:graphicFrameLocks noChangeAspect="1"/>
          </p:cNvGraphicFramePr>
          <p:nvPr/>
        </p:nvGraphicFramePr>
        <p:xfrm>
          <a:off x="1373637" y="1196167"/>
          <a:ext cx="6692900" cy="5121275"/>
        </p:xfrm>
        <a:graphic>
          <a:graphicData uri="http://schemas.openxmlformats.org/presentationml/2006/ole">
            <p:oleObj spid="_x0000_s846850" name="CS ChemDraw Drawing" r:id="rId3" imgW="6693084" imgH="5121900" progId="ChemDraw.Document.6.0">
              <p:embed/>
            </p:oleObj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R_Report_2002">
  <a:themeElements>
    <a:clrScheme name="EUR_Report_2002 9">
      <a:dk1>
        <a:srgbClr val="000000"/>
      </a:dk1>
      <a:lt1>
        <a:srgbClr val="00279F"/>
      </a:lt1>
      <a:dk2>
        <a:srgbClr val="9E001B"/>
      </a:dk2>
      <a:lt2>
        <a:srgbClr val="C0C0C0"/>
      </a:lt2>
      <a:accent1>
        <a:srgbClr val="FFFFCC"/>
      </a:accent1>
      <a:accent2>
        <a:srgbClr val="99CCFF"/>
      </a:accent2>
      <a:accent3>
        <a:srgbClr val="AAACCD"/>
      </a:accent3>
      <a:accent4>
        <a:srgbClr val="000000"/>
      </a:accent4>
      <a:accent5>
        <a:srgbClr val="FFFFE2"/>
      </a:accent5>
      <a:accent6>
        <a:srgbClr val="8AB9E7"/>
      </a:accent6>
      <a:hlink>
        <a:srgbClr val="A3DF9D"/>
      </a:hlink>
      <a:folHlink>
        <a:srgbClr val="C9B277"/>
      </a:folHlink>
    </a:clrScheme>
    <a:fontScheme name="EUR_Report_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_Report_20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_Report_20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8">
        <a:dk1>
          <a:srgbClr val="000000"/>
        </a:dk1>
        <a:lt1>
          <a:srgbClr val="00279F"/>
        </a:lt1>
        <a:dk2>
          <a:srgbClr val="9E001B"/>
        </a:dk2>
        <a:lt2>
          <a:srgbClr val="C0C0C0"/>
        </a:lt2>
        <a:accent1>
          <a:srgbClr val="FFFFCC"/>
        </a:accent1>
        <a:accent2>
          <a:srgbClr val="CCECFF"/>
        </a:accent2>
        <a:accent3>
          <a:srgbClr val="AAACCD"/>
        </a:accent3>
        <a:accent4>
          <a:srgbClr val="000000"/>
        </a:accent4>
        <a:accent5>
          <a:srgbClr val="FFFFE2"/>
        </a:accent5>
        <a:accent6>
          <a:srgbClr val="B9D6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_Report_2002 9">
        <a:dk1>
          <a:srgbClr val="000000"/>
        </a:dk1>
        <a:lt1>
          <a:srgbClr val="00279F"/>
        </a:lt1>
        <a:dk2>
          <a:srgbClr val="9E001B"/>
        </a:dk2>
        <a:lt2>
          <a:srgbClr val="C0C0C0"/>
        </a:lt2>
        <a:accent1>
          <a:srgbClr val="FFFFCC"/>
        </a:accent1>
        <a:accent2>
          <a:srgbClr val="99CCFF"/>
        </a:accent2>
        <a:accent3>
          <a:srgbClr val="AAACCD"/>
        </a:accent3>
        <a:accent4>
          <a:srgbClr val="000000"/>
        </a:accent4>
        <a:accent5>
          <a:srgbClr val="FFFFE2"/>
        </a:accent5>
        <a:accent6>
          <a:srgbClr val="8AB9E7"/>
        </a:accent6>
        <a:hlink>
          <a:srgbClr val="A3DF9D"/>
        </a:hlink>
        <a:folHlink>
          <a:srgbClr val="C9B2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office\templates\PRTM templates\EUR_Report_2002.pot</Template>
  <TotalTime>61883</TotalTime>
  <Pages>5</Pages>
  <Words>3659</Words>
  <Application>Microsoft Office PowerPoint</Application>
  <PresentationFormat>Α4 (210x297 χιλ.)</PresentationFormat>
  <Paragraphs>841</Paragraphs>
  <Slides>150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4</vt:i4>
      </vt:variant>
      <vt:variant>
        <vt:lpstr>Τίτλοι διαφανειών</vt:lpstr>
      </vt:variant>
      <vt:variant>
        <vt:i4>150</vt:i4>
      </vt:variant>
    </vt:vector>
  </HeadingPairs>
  <TitlesOfParts>
    <vt:vector size="155" baseType="lpstr">
      <vt:lpstr>EUR_Report_2002</vt:lpstr>
      <vt:lpstr>CS ChemDraw Drawing</vt:lpstr>
      <vt:lpstr>ISIS/Draw Sketch</vt:lpstr>
      <vt:lpstr>Bitmap Image</vt:lpstr>
      <vt:lpstr>Photo Editor Photo</vt:lpstr>
      <vt:lpstr>Διαφάνεια 1</vt:lpstr>
      <vt:lpstr>Διδακτικές Ενότητες</vt:lpstr>
      <vt:lpstr>Ετεροκυκλικές Ενώσεις - Γενική Περιγραφή</vt:lpstr>
      <vt:lpstr>Ποικιλομορφία ετεροκυκλικών μορίων    1. Βιολογικά μόρια</vt:lpstr>
      <vt:lpstr>Ποικιλομορφία ετεροκυκλικών μορίων  2. Φυσικά προϊόντα </vt:lpstr>
      <vt:lpstr>Ποικιλομορφία ετεροκυκλικών μορίων     3. Φάρμακα</vt:lpstr>
      <vt:lpstr>4. Υλικά, Καταλύτες, Βιολογικά συστήματα</vt:lpstr>
      <vt:lpstr>Ονοματολογία</vt:lpstr>
      <vt:lpstr>Ονοματολογία 1. Εμπειρικά ονόματα απλών δακτυλίων</vt:lpstr>
      <vt:lpstr>Ονοματολογία 1. Εμπειρικά ονόματα συντηγμένων δακτυλίων</vt:lpstr>
      <vt:lpstr>Ονοματολογία 2. Μέθοδος της αντικατάστασης</vt:lpstr>
      <vt:lpstr>Ονοματολογία 2. Μέθοδος της αντικατάστασης</vt:lpstr>
      <vt:lpstr>Ονοματολογία 3. Σύστημα Hantzsch-Widman (IUPAC)</vt:lpstr>
      <vt:lpstr>Κατηγορίες ετεροκυκλικών ενώσεων</vt:lpstr>
      <vt:lpstr>Δομή - Στερεοχημεία κορεσμένων ετεροκυκλικών ενώσεων</vt:lpstr>
      <vt:lpstr>Ομοιότητες δραστικότητας ετεροκυκλικών και μη συστημάτων</vt:lpstr>
      <vt:lpstr>Διαφορές δραστικότητας ετεροκυκλικών και μη συστημάτων</vt:lpstr>
      <vt:lpstr>Δομή - δραστικότητα μικρών μη-αρωματικών ετεροδακτυλίων</vt:lpstr>
      <vt:lpstr>Διάνοιξη 3- &amp; 4- μελών δακτυλίων από πυρηνόφιλα</vt:lpstr>
      <vt:lpstr>3-μελή και 4-μελή ετεροκυκλικά συστήματα</vt:lpstr>
      <vt:lpstr>Εποξείδωση απλών αλκενίων με ηλεκτρόφιλα οξειδωτικά</vt:lpstr>
      <vt:lpstr>Στοιχειομετρικές μέθοδοι εποξείδωσης</vt:lpstr>
      <vt:lpstr>Τοποεκλεκτικότητα διάνοιξης εποξειδίων – Βασικές συνθήκες</vt:lpstr>
      <vt:lpstr>Αντιδράσεις διάνοιξης εποξειδίων σε βασικές συνθήκες</vt:lpstr>
      <vt:lpstr>Τοποεκλεκτικότητα διάνοιξης εποξειδίων – Όξινες συνθήκες</vt:lpstr>
      <vt:lpstr>Αντιδράσεις διάνοιξης εποξειδίων σε όξινες συνθήκες</vt:lpstr>
      <vt:lpstr>Αζιριδίνες</vt:lpstr>
      <vt:lpstr>Αντιστροφή αζώτου στις αζιριδίνες</vt:lpstr>
      <vt:lpstr>Σύνθεση αζιριδινών 1.</vt:lpstr>
      <vt:lpstr>Σύνθεση αζιριδινών 2.</vt:lpstr>
      <vt:lpstr>Πυρηνόφιλη διάνοιξη αζιριδινών</vt:lpstr>
      <vt:lpstr>Ενεργοποίηση αζιριδινών</vt:lpstr>
      <vt:lpstr>Αντιδράσεις διάνοιξης αζιριδινικών αλάτων</vt:lpstr>
      <vt:lpstr>Δραστικότητα αζιριδινών σε βιολογικά συστήματα</vt:lpstr>
      <vt:lpstr>β-λακτάμες : Δομή - Δραστικότητα </vt:lpstr>
      <vt:lpstr>Η βάση της δράσης των αντιβιοτικών</vt:lpstr>
      <vt:lpstr>Cephalosporins</vt:lpstr>
      <vt:lpstr>Carbapenems</vt:lpstr>
      <vt:lpstr>Σύνθεση β-λακταμών</vt:lpstr>
      <vt:lpstr>Στρατηγικές σύνθεσης κορεσμένων ετεροκυκλικών δακτυλίων</vt:lpstr>
      <vt:lpstr>Kinetics of heterocycle forming reactions</vt:lpstr>
      <vt:lpstr>Κυκλοποιήσεις μέσω Sn1 vs Sn2 μηχανισμών - Στερεοχημεία</vt:lpstr>
      <vt:lpstr>Baldwin rules </vt:lpstr>
      <vt:lpstr>Ορολογία – Κανόνες  </vt:lpstr>
      <vt:lpstr>Ορολογία – Κανόνες 2</vt:lpstr>
      <vt:lpstr>Ιδανική γωνία πυρηνόφιλης προσβολής </vt:lpstr>
      <vt:lpstr>Ανταγωνιστικά μονοπάτια κυκλοποίησης</vt:lpstr>
      <vt:lpstr>Συστήματα με sp3 (τετραεδρικά) ηλεκτρόφιλα</vt:lpstr>
      <vt:lpstr>Παράδειγμα  </vt:lpstr>
      <vt:lpstr>Συστήματα με sp2 ηλεκτρόφιλα </vt:lpstr>
      <vt:lpstr>Σύγκριση αλληλεπίδρασης στοιβάδων σε 5-exo και 5-endo trig</vt:lpstr>
      <vt:lpstr>Συστήματα με sp ηλεκτρόφιλα </vt:lpstr>
      <vt:lpstr>Comparison of orbital interaction in 3, 4 and 5 exo dig</vt:lpstr>
      <vt:lpstr>Εξαιρέσεις στους κανόνες Baldwin</vt:lpstr>
      <vt:lpstr>Εναλλακτικά στάδια μετάβασης από δομές συντονισμού</vt:lpstr>
      <vt:lpstr>Ανακεφαλαίωση για tet, trig κυκλοποιήσεις</vt:lpstr>
      <vt:lpstr>Ανακεφαλαίωση για dig κυκλοποιήσεις - Συνολικά</vt:lpstr>
      <vt:lpstr>Σύνθεση δακτυλίων: The Ring Closing Metathesis reaction</vt:lpstr>
      <vt:lpstr>Σύνθεση μεσαίων και μεγάλων ετεροδακτυλίων μέσω RCM</vt:lpstr>
      <vt:lpstr>Δομή 5-μελών αρωματικών ετεροκυκλικών ενώσεων </vt:lpstr>
      <vt:lpstr>Φασματοσκοπικά χαρακτηριστικά 1H ΝΜR</vt:lpstr>
      <vt:lpstr>Ηλεκτρονική δομή - Πολικότητα</vt:lpstr>
      <vt:lpstr>Βαθμός αρωματικού χαρακτήρα</vt:lpstr>
      <vt:lpstr>Διενική vs αρωματική συμπεριφορά</vt:lpstr>
      <vt:lpstr> Δομές Συντονισμού - Δραστικότητα</vt:lpstr>
      <vt:lpstr> </vt:lpstr>
      <vt:lpstr>Σύγκριση δραστικότητας στην Friedel-Crafts</vt:lpstr>
      <vt:lpstr>Τοπο-εκλεκτικότητα στην ΗΑΑ</vt:lpstr>
      <vt:lpstr>Τοποεκλεκτικότητα υποκατεστημένων συστημάτων στην ΗΑΑ</vt:lpstr>
      <vt:lpstr>Η φορμυλίωση Vilsmeier-Haack</vt:lpstr>
      <vt:lpstr>Σύγκριση δραστικότητας 5μελών αρωματικών ετεροκυκλικών</vt:lpstr>
      <vt:lpstr>Στερεο-ηλεκτρονικά φαινόμενα</vt:lpstr>
      <vt:lpstr>Αντιδράσεις 2. Πυρηνόφιλη Αρωματική Αντικατάσταση (ΠΑΑ)</vt:lpstr>
      <vt:lpstr>Ιμιδαζόλη: ιδιότητες, οξύτητα, βασικότητα</vt:lpstr>
      <vt:lpstr> Οξύτητα αζολικών δακτυλίων</vt:lpstr>
      <vt:lpstr> Βασικότητα 5- μελών αρωματικών ετεροκυκλικών δακτυλίων</vt:lpstr>
      <vt:lpstr>Αντιδράσεις 3. Πυρηνοφιλία ατόμων αζώτου</vt:lpstr>
      <vt:lpstr>Αντιδράσεις 4. Λιθίωση 5μελών αρωματικών ετεροκυκλικών</vt:lpstr>
      <vt:lpstr>Τοπο-εκλεκτικότητα λιθίωσης</vt:lpstr>
      <vt:lpstr>Παραδείγματα λιθίωσης - Παράγοντες που την υποβοηθούν</vt:lpstr>
      <vt:lpstr>Σύνθεση παραγώγων μέσω λιθίωσης δακτυλίων</vt:lpstr>
      <vt:lpstr>Αντιδράσεις 5. Αποπρωτονίωση πλευρικής αλυσίδας</vt:lpstr>
      <vt:lpstr>The Paal-Knorr and Feist-Benary syntheses of furans</vt:lpstr>
      <vt:lpstr>Μηχανισμός της Paal-Knorr σύνθεσης</vt:lpstr>
      <vt:lpstr>Application of the Paal-Knorr in the synthesis of heterocycles</vt:lpstr>
      <vt:lpstr>The Knorr and Hantzsch pyrrole syntheses</vt:lpstr>
      <vt:lpstr>Fiesselman Thiophene Synthesis</vt:lpstr>
      <vt:lpstr>Σύνθεση 1,2-αζολών (πυραζόλες και ισοξαζόλες)</vt:lpstr>
      <vt:lpstr>Σύνθεση 1,3-αζολών - Οχαζόλες</vt:lpstr>
      <vt:lpstr>Σύνθεση 1,3-αζολών – Θειαζόλες</vt:lpstr>
      <vt:lpstr>Σύνθεση 1,3-αζολών – Οξαζόλες / Ιμιδαζόλες</vt:lpstr>
      <vt:lpstr>Παραδείγματα από συνθέσεις φαρμάκων</vt:lpstr>
      <vt:lpstr>Παραδείγματα από συνθέσεις φαρμάκων</vt:lpstr>
      <vt:lpstr>1,3-Διπολικές κυκλοπροσθήκες</vt:lpstr>
      <vt:lpstr>1,3-Δίπολα - Τύποι και κατηγορίες</vt:lpstr>
      <vt:lpstr>Τοποεκλεκτικότητα</vt:lpstr>
      <vt:lpstr>Διαστερεοεκλεκτικότητα</vt:lpstr>
      <vt:lpstr>Οξείδια νιτριλίου: Σύνθεση-κυκλοποροσθήκες-μετασχηματισμοί</vt:lpstr>
      <vt:lpstr>Σύνθεση τριαζολών μέσω 1,3-διπολικής κυκλοπροσθήκης</vt:lpstr>
      <vt:lpstr>1,3-Διπολική κυκλοπροσθήκη Αλκινίων-Αζιδίων / ‘Κλικ’ Χημεία</vt:lpstr>
      <vt:lpstr>Εξαμελής ετεροκυκλικοί αρωματικοί δακτύλιοι</vt:lpstr>
      <vt:lpstr>Βασικότητα ατόμων αζώτου 6μελών αρωματικών δακτυλίων</vt:lpstr>
      <vt:lpstr>Αντιδράσεις Βασικού/πυρινόφιλου ζεύγους ηλεκτρονίων</vt:lpstr>
      <vt:lpstr>Ηλεκτρονική δομή πυριδινικού δακτυλίου</vt:lpstr>
      <vt:lpstr>Ηλεκτρόφιλη Αρωματική Αντικατάσταση (ΗΑΑ)</vt:lpstr>
      <vt:lpstr>Παραδείγματα ΗΑΑ με πυριδίνη</vt:lpstr>
      <vt:lpstr>Πυρηνόφιλη Αρωματική Αντικατάσταση (ΠΑΑ)</vt:lpstr>
      <vt:lpstr>Διαφάνεια 108</vt:lpstr>
      <vt:lpstr>Διαφάνεια 109</vt:lpstr>
      <vt:lpstr>Παραδείγματα ΠΑΑ υδριδίου - Η αντίδραση Chichibabin</vt:lpstr>
      <vt:lpstr>Πυρηνόφιλη προσβολή σε πυριδινιακά άλατα - Αναγωγή</vt:lpstr>
      <vt:lpstr>Οξειδοαναγωγές σε βιολογικά συστήματα μέσω ΝΑD+ / NADH</vt:lpstr>
      <vt:lpstr>Μηχανισμός αναγωγής ΝΑD+ σε ενζυμικές αντιδράσεις</vt:lpstr>
      <vt:lpstr>Διαφάνεια 114</vt:lpstr>
      <vt:lpstr>Σύνθεση 2 ή 4- υποκατεστημένων πυριδινών μέσω πυριδινοξειδίου</vt:lpstr>
      <vt:lpstr>Αποπρωτονίωση πλευρικής αλυσίδας</vt:lpstr>
      <vt:lpstr>Παραδείγματα αποπρωτονίωσης πλευρικής αλυσίδας</vt:lpstr>
      <vt:lpstr>Ομοιότητες με χημεία καρβονυλίου</vt:lpstr>
      <vt:lpstr>Αντιδράσεις υποκαταστατών - Ομοιότητες με βενζολικά </vt:lpstr>
      <vt:lpstr>Σύνθεση πυριδινών – συμπύκνωση 1,5-δικαρβονυλικων</vt:lpstr>
      <vt:lpstr>Σύνθεση πυριδινών – Μέθοδος Hantzsch</vt:lpstr>
      <vt:lpstr>1,4-Dihydropyridines from Hantzsch synthesis</vt:lpstr>
      <vt:lpstr>Τροποποιήσεις για μη συμμετρικές (διυδρο)πυριδίνες</vt:lpstr>
      <vt:lpstr>Σύνθεση Bohlmann Rahtz μη συμμετρικών πυριδινών</vt:lpstr>
      <vt:lpstr>Σύνθεση πυριδινών – Κυκλοποίηση Kröhnke</vt:lpstr>
      <vt:lpstr>Σύνθεση πυριμιδινών – Αντίδραση Pinner</vt:lpstr>
      <vt:lpstr>Σύνθεση πυριμιδινών – Αντίδραση Biginelli</vt:lpstr>
      <vt:lpstr>Σύνθεση πυραζινών και πυριδαζινών</vt:lpstr>
      <vt:lpstr>Συντηγμένοι ετεροκυκλικοί αρωματικοί δακτύλιοι</vt:lpstr>
      <vt:lpstr>Ονοματολογία IUPAC</vt:lpstr>
      <vt:lpstr>Ινδόλιο   –      Ιδιότητες / Τοποεκλεκτικότητα στην ΗΑΑ</vt:lpstr>
      <vt:lpstr> Αντιδράσεις ΗΑΑ ινδολίου </vt:lpstr>
      <vt:lpstr> Αντιδράσεις ΗΑΑ ινδολίου </vt:lpstr>
      <vt:lpstr>Αντιδράσεις ΗΑΑ ινδολίου με μετάθεση</vt:lpstr>
      <vt:lpstr>Κινολίνη και Ισοκινολίνη</vt:lpstr>
      <vt:lpstr>Πυρηνόφιλη αρωματική αντικατάσταση</vt:lpstr>
      <vt:lpstr>Πυρηνόφιλη αρωματική αντικατάσταση - προσθήκη</vt:lpstr>
      <vt:lpstr>Ενεργοποίηση - Προσβολή -  Απόσπαση</vt:lpstr>
      <vt:lpstr>Ενολικός χαρακτήρας πλευρικής αλυσίδας</vt:lpstr>
      <vt:lpstr>Εκλεκτικότητα στη αναγωγή συντηγμένων συστημάτων</vt:lpstr>
      <vt:lpstr>Σύνθεση ινδολίων με την αντίδραση Fischer</vt:lpstr>
      <vt:lpstr>Σύνθεση κινολινών</vt:lpstr>
      <vt:lpstr>Μηχανισμός της Skraup / Doebner – von Miller σύνθεσης</vt:lpstr>
      <vt:lpstr>Παραδείγματα σύνθεσης κινολινών με Doebner – von Miller</vt:lpstr>
      <vt:lpstr>Σύνθεση ισοκινολινών</vt:lpstr>
      <vt:lpstr>Μηχανισμός της Bischler - Napieralski</vt:lpstr>
      <vt:lpstr>Μηχανισμός της Pictet - Spengler</vt:lpstr>
      <vt:lpstr>Σύγκριση μεθόδων σύνθεσης ισοκινολινών</vt:lpstr>
      <vt:lpstr>Ταυτομέρια αρωματικών ετεροκυκλικών συστημάτων</vt:lpstr>
      <vt:lpstr>Σύνθεση χλώρο- ισο/κινολινών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>Project Leader</dc:creator>
  <cp:lastModifiedBy>user</cp:lastModifiedBy>
  <cp:revision>1029</cp:revision>
  <cp:lastPrinted>2003-06-27T12:40:52Z</cp:lastPrinted>
  <dcterms:created xsi:type="dcterms:W3CDTF">2002-04-12T06:36:51Z</dcterms:created>
  <dcterms:modified xsi:type="dcterms:W3CDTF">2020-04-12T10:52:52Z</dcterms:modified>
</cp:coreProperties>
</file>