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7" r:id="rId4"/>
    <p:sldId id="303" r:id="rId5"/>
    <p:sldId id="272" r:id="rId6"/>
    <p:sldId id="288" r:id="rId7"/>
    <p:sldId id="275" r:id="rId8"/>
    <p:sldId id="304" r:id="rId9"/>
    <p:sldId id="276" r:id="rId10"/>
    <p:sldId id="286" r:id="rId11"/>
    <p:sldId id="316" r:id="rId12"/>
    <p:sldId id="315" r:id="rId13"/>
    <p:sldId id="317" r:id="rId14"/>
    <p:sldId id="325" r:id="rId15"/>
    <p:sldId id="326" r:id="rId16"/>
    <p:sldId id="327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B681EA-6FAD-4D40-83F8-444B25CB8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B53A8E-C617-4331-B7C7-89463FC84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45BC70-A192-4401-95E9-79B19B4D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B9FA5A-2BBA-4F5B-9084-6088AA0B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414787-86FC-419A-883D-4F64CBAE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64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1A5D18-4F39-4906-AC5C-6E7C2144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7EC1E1-E48B-4FF7-A76A-E64268AD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E45F66-6AEB-4F77-8C90-C146983D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074C4D-23D6-4A9A-9E13-EA211236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7D9EAC-CCE7-4306-B448-0D35FF67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2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825B80E-DDFB-40BA-9DF4-12217A16E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A80CB7-136C-46B5-81E0-8E5969FBC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9ABD6F-5DEB-4C92-86B0-24D29CBF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65FCD0-50CE-4415-9BDF-FBD23E94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235CBF-53DE-4CDA-9F94-30CC9F74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2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5ABD6-9CFD-4E05-B890-84E845229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BCD41-94C3-410A-8A2C-997708767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EC465-8EA6-4B69-87D6-DECB4E0F0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43418-DBAE-44FB-A5BA-1731F2D0C65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378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8009E-2D19-495B-85D7-BC7AAD44E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151C4-CDFA-464D-9A35-4053CB7E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D38D6-9423-4F6F-BA45-549AE77EF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3DAD-750E-466A-8D38-22FACD45734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866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84FA8-D779-4305-B6A6-A6A27F7F9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783BE-78F8-4BBC-8323-0C1C05A82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B48E05-6D4A-405F-A95A-4AC11D84F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5CB33-7412-4154-8790-F4AE31E18C3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459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C2636A-2412-4293-BD70-627F5067B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710B5-93ED-403F-8107-5E9BEAAF8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3C6E-D33E-4B52-B52A-10888291F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63703-5A11-4CF9-B463-4751E60E7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620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825C19-CEAE-4418-A5EB-5734AD8DB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A2671B-C350-4AB4-9FC1-311C652D9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8FF4D8-626E-43DA-AA3B-01E501503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A3497-F5B7-4CDD-BF10-688618DD642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123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1F13B8-9C75-4A82-8B32-EB637B73C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98A0CE-F944-43F9-B9EC-F05D7692A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1A4A9D-AA02-4755-8EA6-FE4A7E75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A625E-E4BF-4D4E-BFCC-12274F84A7A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5277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6D826A-0B38-4342-A6C9-C9F999D7C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2BC8E3-2431-416F-9480-D62CC975D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AFCDAA-B883-4BE2-839A-127ED3367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8C77A-2860-4B3C-8DE7-9A09580A0D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423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FF35F-CF08-49C2-B855-6D3316A5F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1AF3E-A265-4A7E-B58B-4ACC10ADD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BAFAC-BCE7-41BE-BD96-0A2D305B4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1F3E8-AC25-4394-BBF2-CAC9AE7B1E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9303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53C4B-998F-4E15-AC61-4A485A30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634F51-408D-4B06-AF33-AB1669EF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921ED1-DE18-4406-97E7-1E9E6CBA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E09B04-E7EA-44D1-BDF4-AE919F54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FBE5A0-3EF1-44FD-9A7C-B9217E0A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248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342E5-3E1C-4510-BF90-6EDBCE446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A88D1-590D-4CF2-928D-E204D1065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81433-59C4-4C53-B3FD-86D2908DD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FD206-5CD1-406A-9913-DD673C0FBE7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79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2CBCB2-D4FF-48A9-A408-A2715D269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EFE520-39F4-41A4-BC37-B0815CDDB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C14661-DF96-4443-8000-7610DFF01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ACADA-F842-4D3A-9B20-95E678883A1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1015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3ECBB-9B58-484E-9683-26E2AA631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F5D8E-3C0E-4F73-9B8A-BDCF00AAD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3E211C-4FEE-4D5C-8BBD-8739494F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1B007-F8E5-4368-9777-2C8AC12157E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3471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F40DF-D01C-4CE4-80F6-8ACDD6815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86AF8D-62EA-4EE3-A52C-B96A8DB82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6231E-71B8-4097-A47D-51E15EDD0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F3EE4-74E5-4463-9A87-E5745D007E7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3047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93C50-1B0C-449A-BE1E-7A960ABDC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E02905-79BE-4DB0-90B0-EF00D7A62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FA777-3BAF-4A19-8E51-C32F2757F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CC036-B591-47E3-8898-664C129EDC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9535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A9928-6D7E-4A59-9E27-8C7051AD4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F222BD-E349-4B3C-A289-D62D8AA63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F5D48-9A82-4956-8A40-07744D98F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FB3B6-E9E5-47C6-9B26-A2CAE05F61F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336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6CE3D-E90A-4601-8E8F-2AA39603C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30B12-9FE5-4DCF-9F2B-08ABF32AF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E9011-3D3B-43D5-9B2A-D6254BDAB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C9936-61C7-46D6-A10A-88826B3D20E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4737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362D94-251E-4463-AF0D-42CDA42B0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4A105A-D22D-4A01-8EC7-B4A8D231F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701E99-C8DA-478A-82A1-4D6863208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410CC-D003-4771-936A-80D734D4CD0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101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11DB25-DABE-4EA7-AECE-0E0976443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52DB28-84CF-41F0-BCDE-10BBEF8C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3F3BF-B541-4C4B-87E9-7771EE42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E9EB8-FECF-4E8E-8110-F886B0F77A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85766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028E26-129A-4BD0-A7BE-8E24442AD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7639A0-1059-4D70-96D6-E8C12E290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880AF2-8881-4EEA-9B51-F6EF46697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CDCE1-2B16-4066-8CBC-0A04E8AABE1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18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6BDBEC-DB26-4554-9752-CC97539C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87DF5F-41A4-4D23-B9A1-940384C7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5CBC80-34D0-4A0A-9859-0F25336B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50CB46-66C4-4D82-BF79-04882725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1E1B3C-EECC-439C-BDD1-4D77EF10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522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AC6C0-BE4A-41B8-A0CA-DE3234BBB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46E35-E8B6-4CDA-A973-BCFE481D2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668D5-495E-4D67-AADA-42A9B4623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BCFC8-DE27-477F-8C6B-AA2FB7BF2AF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7167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33E40-B5F0-4FCF-B132-C0C3C0B59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EBB8C-C1A9-413B-B3EF-CF2743551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23B03-7507-4281-84F1-A229A33A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6B553-5EF3-451C-921C-516FF50E2A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048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4B6F34-30C4-4E87-B35D-D3D544767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317A3-66EF-485D-AE09-FBE8F28B6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C9E0C-7B4B-4A4B-8CF0-630B12CB7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8805D-C8AD-44B1-AF4F-71228C622C3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201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8922E-9DFB-4303-A7FE-0E0BA3728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8480F-2E3B-4382-9197-8F07F80B5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E9B15-D33F-46C2-A4A6-039DC126B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F4C4F-CA81-4DD3-9782-18649154C40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8943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090AE3-E6E2-4652-8BC7-D7ED8810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AA81EA-C8EC-443B-818B-E3CDBED62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575FF-9643-432A-8A76-9A9361A9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F1C6D0-5437-4C9B-BE3D-0DCF6D01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FF26FA2-E73F-4532-BCDD-38B1369E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8E2294-6576-4CAC-8A03-8191CCF5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3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6D6E7B-C9AA-4DC6-B992-CB007C01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D367B4-7A28-4406-9D33-963E472B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583831-E27F-4D5F-B5D1-114FC64B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32C4921-2E02-4461-9B23-2AB44409E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70CD25-A279-4B90-B901-72F97136E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DF6607-E637-4184-AC78-2795529A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AE294F-07D2-4562-992E-F1F4E890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8E5DA7-C403-4554-A441-7FAE67BC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74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96D0F-ED1B-40F8-A12D-CDD75BEF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4ACB30E-2F16-4609-9A13-1EB48B7D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E4A6D7-B3D9-4B50-9569-70E9283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D4A7E8-04E3-4735-8126-1D76A14A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7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5B8FF4A-C63F-4FE9-919F-389E4940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5E2C1A3-A3E1-4364-9DFA-2A021803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F9273C-A50A-4AAC-8209-C8F3450D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3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B4E37-C094-43B3-8E62-81DA3DA7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B6F971-2198-48AF-A7D6-C139F5AF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51F060F-1332-4EC1-8D68-D7E532083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8031429-2D96-4A8A-B43E-7EBE36FE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5D94A3-0716-4483-905B-109666EF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64B7C4-7A4B-4348-A2C1-342DC2F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03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0BD924-7CEA-4810-87B6-37C71BDF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B61F186-DBD4-4793-AB2D-5B3D60225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5A5E425-764C-4F4D-AAF3-C4DB9DA4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D54083-532B-4806-91E8-20694CBC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245588-E094-417C-A313-D2B353FE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735509-A1E0-4921-85F2-14125687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58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BE711F-8C43-4D7B-9683-811A7927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594B16-8E74-4EFE-9F87-6D48934E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B44CEA-1821-4449-887D-4E436BC2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8689-27B1-484B-92D6-DC33C99505F0}" type="datetimeFigureOut">
              <a:rPr lang="el-GR" smtClean="0"/>
              <a:t>9/12/2020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6A739F-9242-45B9-A3EC-A32CA1BC5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AC4A2E-359F-44C0-9878-8B9AAB43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31C2-F2E6-4A88-A22C-051FAE8BF0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7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1C4803-EF85-418A-BC3A-865AA4DDE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E85036-71ED-49A1-BB09-42955B660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92D0A7-345B-4430-A22E-550FF65687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35D168-6393-48D4-9F1C-CB1FDC16E2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97828A-F474-4BB2-A466-8DB62AC830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fld id="{25E46C3B-EDEF-48C9-A11E-267E653EC18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06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045BAF-C36A-4C04-A0CD-3A2E2CB9D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4F7AC5-15C1-4A17-9734-5A2DE5506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F4CA6E-1644-4F50-9182-C3C674CF74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9E1738-BA89-4BDA-B07B-0AF21693EF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/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E8A22B-4501-4E03-BC7D-FD7C1A44C3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anose="02020603050405020304" pitchFamily="18" charset="0"/>
              </a:defRPr>
            </a:lvl1pPr>
          </a:lstStyle>
          <a:p>
            <a:fld id="{2B215B70-10E0-4729-9DE2-3C4C1198C2D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110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1.emf"/><Relationship Id="rId18" Type="http://schemas.openxmlformats.org/officeDocument/2006/relationships/oleObject" Target="../embeddings/oleObject96.bin"/><Relationship Id="rId3" Type="http://schemas.openxmlformats.org/officeDocument/2006/relationships/image" Target="../media/image86.emf"/><Relationship Id="rId21" Type="http://schemas.openxmlformats.org/officeDocument/2006/relationships/image" Target="../media/image95.emf"/><Relationship Id="rId7" Type="http://schemas.openxmlformats.org/officeDocument/2006/relationships/image" Target="../media/image88.e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93.emf"/><Relationship Id="rId2" Type="http://schemas.openxmlformats.org/officeDocument/2006/relationships/oleObject" Target="../embeddings/oleObject88.bin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0.emf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94.e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9.emf"/><Relationship Id="rId14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1.emf"/><Relationship Id="rId18" Type="http://schemas.openxmlformats.org/officeDocument/2006/relationships/oleObject" Target="../embeddings/oleObject106.bin"/><Relationship Id="rId3" Type="http://schemas.openxmlformats.org/officeDocument/2006/relationships/image" Target="../media/image96.emf"/><Relationship Id="rId21" Type="http://schemas.openxmlformats.org/officeDocument/2006/relationships/image" Target="../media/image105.emf"/><Relationship Id="rId7" Type="http://schemas.openxmlformats.org/officeDocument/2006/relationships/image" Target="../media/image98.e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3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0.emf"/><Relationship Id="rId5" Type="http://schemas.openxmlformats.org/officeDocument/2006/relationships/image" Target="../media/image97.emf"/><Relationship Id="rId15" Type="http://schemas.openxmlformats.org/officeDocument/2006/relationships/image" Target="../media/image102.e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4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9.emf"/><Relationship Id="rId14" Type="http://schemas.openxmlformats.org/officeDocument/2006/relationships/oleObject" Target="../embeddings/oleObject10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106.e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21.bin"/><Relationship Id="rId26" Type="http://schemas.openxmlformats.org/officeDocument/2006/relationships/oleObject" Target="../embeddings/oleObject125.bin"/><Relationship Id="rId3" Type="http://schemas.openxmlformats.org/officeDocument/2006/relationships/image" Target="../media/image111.wmf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18.wmf"/><Relationship Id="rId25" Type="http://schemas.openxmlformats.org/officeDocument/2006/relationships/image" Target="../media/image122.wmf"/><Relationship Id="rId2" Type="http://schemas.openxmlformats.org/officeDocument/2006/relationships/oleObject" Target="../embeddings/oleObject113.bin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15.wmf"/><Relationship Id="rId24" Type="http://schemas.openxmlformats.org/officeDocument/2006/relationships/oleObject" Target="../embeddings/oleObject124.bin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23" Type="http://schemas.openxmlformats.org/officeDocument/2006/relationships/image" Target="../media/image121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9.bin"/><Relationship Id="rId22" Type="http://schemas.openxmlformats.org/officeDocument/2006/relationships/oleObject" Target="../embeddings/oleObject123.bin"/><Relationship Id="rId27" Type="http://schemas.openxmlformats.org/officeDocument/2006/relationships/image" Target="../media/image1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2" Type="http://schemas.openxmlformats.org/officeDocument/2006/relationships/oleObject" Target="../embeddings/oleObject126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21" Type="http://schemas.openxmlformats.org/officeDocument/2006/relationships/image" Target="../media/image17.wmf"/><Relationship Id="rId34" Type="http://schemas.openxmlformats.org/officeDocument/2006/relationships/oleObject" Target="../embeddings/oleObject24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w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25.wmf"/><Relationship Id="rId5" Type="http://schemas.openxmlformats.org/officeDocument/2006/relationships/image" Target="../media/image9.wmf"/><Relationship Id="rId15" Type="http://schemas.openxmlformats.org/officeDocument/2006/relationships/image" Target="../media/image14.e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wmf"/><Relationship Id="rId31" Type="http://schemas.openxmlformats.org/officeDocument/2006/relationships/image" Target="../media/image2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e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4.wmf"/><Relationship Id="rId8" Type="http://schemas.openxmlformats.org/officeDocument/2006/relationships/oleObject" Target="../embeddings/oleObject11.bin"/><Relationship Id="rId3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3.wmf"/><Relationship Id="rId25" Type="http://schemas.openxmlformats.org/officeDocument/2006/relationships/image" Target="../media/image37.e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2.e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" Type="http://schemas.openxmlformats.org/officeDocument/2006/relationships/image" Target="../media/image46.wmf"/><Relationship Id="rId21" Type="http://schemas.openxmlformats.org/officeDocument/2006/relationships/image" Target="../media/image56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60.emf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1.e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47.wmf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oleObject" Target="../embeddings/oleObject62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55.emf"/><Relationship Id="rId31" Type="http://schemas.openxmlformats.org/officeDocument/2006/relationships/image" Target="../media/image61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59.emf"/><Relationship Id="rId30" Type="http://schemas.openxmlformats.org/officeDocument/2006/relationships/oleObject" Target="../embeddings/oleObject6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62.wmf"/><Relationship Id="rId21" Type="http://schemas.openxmlformats.org/officeDocument/2006/relationships/image" Target="../media/image71.wmf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9.emf"/><Relationship Id="rId25" Type="http://schemas.openxmlformats.org/officeDocument/2006/relationships/image" Target="../media/image73.wmf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6.emf"/><Relationship Id="rId24" Type="http://schemas.openxmlformats.org/officeDocument/2006/relationships/oleObject" Target="../embeddings/oleObject75.bin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23" Type="http://schemas.openxmlformats.org/officeDocument/2006/relationships/image" Target="../media/image72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84.bin"/><Relationship Id="rId3" Type="http://schemas.openxmlformats.org/officeDocument/2006/relationships/image" Target="../media/image74.emf"/><Relationship Id="rId21" Type="http://schemas.openxmlformats.org/officeDocument/2006/relationships/image" Target="../media/image83.wmf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oleObject" Target="../embeddings/oleObject76.bin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75.e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5F989E2-1CED-48E9-A59B-F0C3C4AD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74914"/>
            <a:ext cx="462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Συγκεντρωμένες σε ένα σημείο.</a:t>
            </a:r>
            <a:endParaRPr lang="el-GR" altLang="el-GR" sz="2200">
              <a:solidFill>
                <a:srgbClr val="FFFFFF"/>
              </a:solidFill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7BBD09D9-90E6-41BB-95B5-325C4BA3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1" y="125414"/>
            <a:ext cx="6048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ΠΑΡΑΣΤΑΣΗ ΚΑΙ ΣΥΜΠΕΡΙΦΟΡΑ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ΓΡΑΜΜΩΝ ΜΕΤΑΦΟΡΑΣ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67CCDB5C-BE60-495B-9EBB-4EC9156F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8305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Ο βασικός παράγοντας που καθορίζει τον τρόπο</a:t>
            </a:r>
            <a:r>
              <a:rPr lang="en-US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με τον οποίον θα παραστήσουμε </a:t>
            </a:r>
            <a:r>
              <a:rPr lang="en-US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μια</a:t>
            </a:r>
            <a:r>
              <a:rPr lang="en-US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 εναέρια γραμμή μεταφοράς είναι το </a:t>
            </a:r>
            <a:r>
              <a:rPr lang="el-GR" altLang="el-GR" sz="2000" b="1" i="1" u="sng">
                <a:solidFill>
                  <a:srgbClr val="CCCCFF"/>
                </a:solidFill>
                <a:latin typeface="Arial" panose="020B0604020202020204" pitchFamily="34" charset="0"/>
              </a:rPr>
              <a:t>μήκος της</a:t>
            </a:r>
            <a:r>
              <a:rPr lang="el-GR" altLang="el-GR" sz="2000" b="1" i="1">
                <a:solidFill>
                  <a:srgbClr val="CCCCFF"/>
                </a:solidFill>
                <a:latin typeface="Arial" panose="020B0604020202020204" pitchFamily="34" charset="0"/>
              </a:rPr>
              <a:t>.</a:t>
            </a:r>
            <a:endParaRPr lang="en-US" altLang="el-GR" sz="2000" b="1" i="1">
              <a:solidFill>
                <a:srgbClr val="CCCCFF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1000" b="1" i="1">
              <a:solidFill>
                <a:srgbClr val="CCCCFF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00"/>
                </a:solidFill>
                <a:latin typeface="Arial" panose="020B0604020202020204" pitchFamily="34" charset="0"/>
              </a:rPr>
              <a:t>Αυτό καθορίζει αν οι παράμετροι θα θεωρηθούν </a:t>
            </a:r>
            <a:r>
              <a:rPr lang="en-US" altLang="el-GR" sz="2200" b="1" i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GB" altLang="el-GR" sz="2200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F92ABC30-21A6-4B44-8A18-C5C9363A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661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Κατανεμημένες σε όλο το μήκος της γραμμής.</a:t>
            </a:r>
            <a:r>
              <a:rPr lang="el-GR" altLang="el-GR" sz="24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l-GR" altLang="el-GR" sz="2400">
              <a:solidFill>
                <a:srgbClr val="FFFFFF"/>
              </a:solidFill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F2449B05-C9ED-4616-A302-3E2B5AD0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3352800"/>
            <a:ext cx="641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Μη σημαντικές που μπορούν να αγνοηθούν.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68E6EB03-47BF-4620-B5D7-465BDC85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 i="1">
                <a:solidFill>
                  <a:srgbClr val="FFFF00"/>
                </a:solidFill>
                <a:latin typeface="Arial" panose="020B0604020202020204" pitchFamily="34" charset="0"/>
              </a:rPr>
              <a:t>Για την παράσταση μιας γραμμής δεχόμαστε ότι</a:t>
            </a:r>
            <a:r>
              <a:rPr lang="en-US" altLang="el-GR" sz="2400" b="1" i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GB" altLang="el-GR" sz="2400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850D55FA-7C9E-4CED-BBF6-91B3FAE4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19614"/>
            <a:ext cx="4273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Η γραμμή είναι μετατιθέμενη.</a:t>
            </a:r>
            <a:endParaRPr lang="el-GR" altLang="el-GR" sz="2200">
              <a:solidFill>
                <a:srgbClr val="FFFFFF"/>
              </a:solidFill>
            </a:endParaRP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D4957CBC-2C47-4B6C-BBEB-DD9DA2FD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76814"/>
            <a:ext cx="67135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Για τις τάσεις και τα ρεύματα ισχύει Σ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v</a:t>
            </a:r>
            <a:r>
              <a:rPr lang="en-US" altLang="el-GR" sz="22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=0, </a:t>
            </a: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Σ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en-US" altLang="el-GR" sz="2200" b="1" i="1" baseline="-25000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en-US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=0</a:t>
            </a: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4A829991-0B7A-43B2-AF59-7E0D251A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62588"/>
            <a:ext cx="7361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Όλες οι μεταβλητές που μεταβάλλονται με το χρόνο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200" b="1" i="1">
                <a:solidFill>
                  <a:srgbClr val="FFFFFF"/>
                </a:solidFill>
                <a:latin typeface="Arial" panose="020B0604020202020204" pitchFamily="34" charset="0"/>
              </a:rPr>
              <a:t>   είναι ημιτονοειδείς.</a:t>
            </a: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l-GR" altLang="el-GR" sz="2400">
              <a:solidFill>
                <a:srgbClr val="FFFFFF"/>
              </a:solidFill>
            </a:endParaRPr>
          </a:p>
        </p:txBody>
      </p:sp>
      <p:sp>
        <p:nvSpPr>
          <p:cNvPr id="44044" name="Line 12">
            <a:extLst>
              <a:ext uri="{FF2B5EF4-FFF2-40B4-BE49-F238E27FC236}">
                <a16:creationId xmlns:a16="http://schemas.microsoft.com/office/drawing/2014/main" id="{FCE68B78-10AA-4704-9CDB-BF47E454F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886200"/>
            <a:ext cx="792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B1E86771-6996-44DF-8005-26FACAF87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19F20C87-97CA-46C5-86EE-BB6F5B61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1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  <p:bldP spid="44036" grpId="0" autoUpdateAnimBg="0"/>
      <p:bldP spid="44038" grpId="0" autoUpdateAnimBg="0"/>
      <p:bldP spid="44039" grpId="0" autoUpdateAnimBg="0"/>
      <p:bldP spid="44040" grpId="0" autoUpdateAnimBg="0"/>
      <p:bldP spid="44041" grpId="0" autoUpdateAnimBg="0"/>
      <p:bldP spid="44042" grpId="0" autoUpdateAnimBg="0"/>
      <p:bldP spid="44043" grpId="0" autoUpdateAnimBg="0"/>
      <p:bldP spid="4404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>
            <a:extLst>
              <a:ext uri="{FF2B5EF4-FFF2-40B4-BE49-F238E27FC236}">
                <a16:creationId xmlns:a16="http://schemas.microsoft.com/office/drawing/2014/main" id="{16CF30D1-BCA0-4544-8241-FC52DF093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24B2669-88EC-4EE7-B5B2-74F223DE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10</a:t>
            </a:r>
            <a:r>
              <a:rPr lang="en-US" altLang="el-GR" sz="1400">
                <a:solidFill>
                  <a:srgbClr val="B2B2B2"/>
                </a:solidFill>
              </a:rPr>
              <a:t>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88392CCA-EB42-4E71-9F27-076A0EFE1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6" y="2620964"/>
          <a:ext cx="30464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1290" imgH="304782" progId="Equation.DSMT4">
                  <p:embed/>
                </p:oleObj>
              </mc:Choice>
              <mc:Fallback>
                <p:oleObj name="Equation" r:id="rId2" imgW="1581290" imgH="304782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88392CCA-EB42-4E71-9F27-076A0EFE1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6" y="2620964"/>
                        <a:ext cx="30464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46B9F252-1B98-44CF-808F-616B515E7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9" y="693738"/>
          <a:ext cx="33115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676655" imgH="1695680" progId="Visio.Drawing.11">
                  <p:embed/>
                </p:oleObj>
              </mc:Choice>
              <mc:Fallback>
                <p:oleObj name="Visio" r:id="rId4" imgW="2676655" imgH="1695680" progId="Visio.Drawing.11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46B9F252-1B98-44CF-808F-616B515E7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693738"/>
                        <a:ext cx="331152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C64F8FDF-E2D4-4122-A3DA-27B2B7C07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4" y="3284539"/>
          <a:ext cx="56737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0170" imgH="361720" progId="Equation.DSMT4">
                  <p:embed/>
                </p:oleObj>
              </mc:Choice>
              <mc:Fallback>
                <p:oleObj name="Equation" r:id="rId6" imgW="2800170" imgH="361720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C64F8FDF-E2D4-4122-A3DA-27B2B7C07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4" y="3284539"/>
                        <a:ext cx="56737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D91B55F9-D7CF-4F9D-B35F-97993AED2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4214814"/>
          <a:ext cx="51514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95690" imgH="209568" progId="Equation.DSMT4">
                  <p:embed/>
                </p:oleObj>
              </mc:Choice>
              <mc:Fallback>
                <p:oleObj name="Equation" r:id="rId8" imgW="2495690" imgH="209568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D91B55F9-D7CF-4F9D-B35F-97993AED2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214814"/>
                        <a:ext cx="51514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AA4EAF72-3C7D-41B1-A8E9-7D8BB150E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1" y="5076825"/>
          <a:ext cx="1177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320" imgH="123922" progId="Equation.DSMT4">
                  <p:embed/>
                </p:oleObj>
              </mc:Choice>
              <mc:Fallback>
                <p:oleObj name="Equation" r:id="rId10" imgW="533320" imgH="123922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AA4EAF72-3C7D-41B1-A8E9-7D8BB150E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076825"/>
                        <a:ext cx="1177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DB6B490B-9C94-443A-9052-53F0B8265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5805488"/>
          <a:ext cx="16271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1734" imgH="123922" progId="Equation.DSMT4">
                  <p:embed/>
                </p:oleObj>
              </mc:Choice>
              <mc:Fallback>
                <p:oleObj name="Equation" r:id="rId12" imgW="771734" imgH="123922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DB6B490B-9C94-443A-9052-53F0B8265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805488"/>
                        <a:ext cx="16271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170A32C9-7654-41E2-A7AC-1CF83287F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7325" y="5683250"/>
          <a:ext cx="35242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680" imgH="228706" progId="Equation.DSMT4">
                  <p:embed/>
                </p:oleObj>
              </mc:Choice>
              <mc:Fallback>
                <p:oleObj name="Equation" r:id="rId14" imgW="1752680" imgH="228706" progId="Equation.DSMT4">
                  <p:embed/>
                  <p:pic>
                    <p:nvPicPr>
                      <p:cNvPr id="11" name="Αντικείμενο 10">
                        <a:extLst>
                          <a:ext uri="{FF2B5EF4-FFF2-40B4-BE49-F238E27FC236}">
                            <a16:creationId xmlns:a16="http://schemas.microsoft.com/office/drawing/2014/main" id="{170A32C9-7654-41E2-A7AC-1CF83287F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5683250"/>
                        <a:ext cx="35242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71132CEB-A81F-45C5-8A57-B75879FF4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1275" y="5743576"/>
          <a:ext cx="2489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19360" imgH="152630" progId="Equation.DSMT4">
                  <p:embed/>
                </p:oleObj>
              </mc:Choice>
              <mc:Fallback>
                <p:oleObj name="Equation" r:id="rId16" imgW="1219360" imgH="152630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71132CEB-A81F-45C5-8A57-B75879FF4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5743576"/>
                        <a:ext cx="2489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5383F5D3-3F68-4E34-91EB-8AC320650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6451" y="4868863"/>
          <a:ext cx="1604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3010" imgH="304782" progId="Equation.DSMT4">
                  <p:embed/>
                </p:oleObj>
              </mc:Choice>
              <mc:Fallback>
                <p:oleObj name="Equation" r:id="rId18" imgW="743010" imgH="304782" progId="Equation.DSMT4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5383F5D3-3F68-4E34-91EB-8AC320650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1" y="4868863"/>
                        <a:ext cx="1604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643F5C7D-2FAD-455D-9C28-42F0E594BD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8563" y="4945064"/>
          <a:ext cx="24304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1910" imgH="171291" progId="Equation.DSMT4">
                  <p:embed/>
                </p:oleObj>
              </mc:Choice>
              <mc:Fallback>
                <p:oleObj name="Equation" r:id="rId20" imgW="1161910" imgH="171291" progId="Equation.DSMT4">
                  <p:embed/>
                  <p:pic>
                    <p:nvPicPr>
                      <p:cNvPr id="14" name="Αντικείμενο 13">
                        <a:extLst>
                          <a:ext uri="{FF2B5EF4-FFF2-40B4-BE49-F238E27FC236}">
                            <a16:creationId xmlns:a16="http://schemas.microsoft.com/office/drawing/2014/main" id="{643F5C7D-2FAD-455D-9C28-42F0E594B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4945064"/>
                        <a:ext cx="24304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682769D4-EAE4-4E39-90A5-1E4F7675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115889"/>
            <a:ext cx="3370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1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I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>
            <a:extLst>
              <a:ext uri="{FF2B5EF4-FFF2-40B4-BE49-F238E27FC236}">
                <a16:creationId xmlns:a16="http://schemas.microsoft.com/office/drawing/2014/main" id="{1D3662D3-D9E3-4F6E-B628-A750C7C76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54B4C12-082C-48FC-88D8-ED23089D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11</a:t>
            </a:r>
            <a:r>
              <a:rPr lang="en-US" altLang="el-GR" sz="1400">
                <a:solidFill>
                  <a:srgbClr val="B2B2B2"/>
                </a:solidFill>
              </a:rPr>
              <a:t> από </a:t>
            </a:r>
            <a:r>
              <a:rPr lang="el-GR" altLang="el-GR" sz="1400">
                <a:solidFill>
                  <a:srgbClr val="B2B2B2"/>
                </a:solidFill>
              </a:rPr>
              <a:t>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9C7F694-9776-4EE0-ABC3-D5EDF0497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252413"/>
            <a:ext cx="348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1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II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2577959C-DA55-4892-A1F7-AE7CEFBF33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1557339"/>
          <a:ext cx="5530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7390" imgH="190429" progId="Equation.DSMT4">
                  <p:embed/>
                </p:oleObj>
              </mc:Choice>
              <mc:Fallback>
                <p:oleObj name="Equation" r:id="rId2" imgW="2457390" imgH="190429" progId="Equation.DSMT4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2577959C-DA55-4892-A1F7-AE7CEFBF3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557339"/>
                        <a:ext cx="5530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36B7EEC2-1B64-4885-8817-9C9B1164EF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931864"/>
          <a:ext cx="3625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1290" imgH="161721" progId="Equation.DSMT4">
                  <p:embed/>
                </p:oleObj>
              </mc:Choice>
              <mc:Fallback>
                <p:oleObj name="Equation" r:id="rId4" imgW="1581290" imgH="161721" progId="Equation.DSMT4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36B7EEC2-1B64-4885-8817-9C9B1164E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931864"/>
                        <a:ext cx="36258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A29527C0-8553-4E15-BE9B-6E3487707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0476" y="2276475"/>
          <a:ext cx="5726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660" imgH="161721" progId="Equation.DSMT4">
                  <p:embed/>
                </p:oleObj>
              </mc:Choice>
              <mc:Fallback>
                <p:oleObj name="Equation" r:id="rId6" imgW="2552660" imgH="161721" progId="Equation.DSMT4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A29527C0-8553-4E15-BE9B-6E3487707E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6" y="2276475"/>
                        <a:ext cx="5726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43DC1303-1FC9-4F46-B52D-1ADED3A0F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9" y="2924175"/>
          <a:ext cx="49752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880" imgH="314352" progId="Equation.DSMT4">
                  <p:embed/>
                </p:oleObj>
              </mc:Choice>
              <mc:Fallback>
                <p:oleObj name="Equation" r:id="rId8" imgW="2209880" imgH="314352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43DC1303-1FC9-4F46-B52D-1ADED3A0F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924175"/>
                        <a:ext cx="497522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>
            <a:extLst>
              <a:ext uri="{FF2B5EF4-FFF2-40B4-BE49-F238E27FC236}">
                <a16:creationId xmlns:a16="http://schemas.microsoft.com/office/drawing/2014/main" id="{E60169C4-FB51-4EFF-86FA-F31222A4A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1" y="4005263"/>
          <a:ext cx="22780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85790" imgH="123922" progId="Equation.DSMT4">
                  <p:embed/>
                </p:oleObj>
              </mc:Choice>
              <mc:Fallback>
                <p:oleObj name="Equation" r:id="rId10" imgW="1085790" imgH="123922" progId="Equation.DSMT4">
                  <p:embed/>
                  <p:pic>
                    <p:nvPicPr>
                      <p:cNvPr id="9" name="Αντικείμενο 8">
                        <a:extLst>
                          <a:ext uri="{FF2B5EF4-FFF2-40B4-BE49-F238E27FC236}">
                            <a16:creationId xmlns:a16="http://schemas.microsoft.com/office/drawing/2014/main" id="{E60169C4-FB51-4EFF-86FA-F31222A4A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005263"/>
                        <a:ext cx="22780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D5A41D07-EDF5-472C-A000-91127AAA9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4573588"/>
          <a:ext cx="21288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9670" imgH="123922" progId="Equation.DSMT4">
                  <p:embed/>
                </p:oleObj>
              </mc:Choice>
              <mc:Fallback>
                <p:oleObj name="Equation" r:id="rId12" imgW="1009670" imgH="123922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D5A41D07-EDF5-472C-A000-91127AAA9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573588"/>
                        <a:ext cx="21288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AE730330-5A1E-49DD-BAFD-6155A2B64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8050" y="4427538"/>
          <a:ext cx="5657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00170" imgH="199998" progId="Equation.DSMT4">
                  <p:embed/>
                </p:oleObj>
              </mc:Choice>
              <mc:Fallback>
                <p:oleObj name="Equation" r:id="rId14" imgW="2800170" imgH="199998" progId="Equation.DSMT4">
                  <p:embed/>
                  <p:pic>
                    <p:nvPicPr>
                      <p:cNvPr id="11" name="Αντικείμενο 10">
                        <a:extLst>
                          <a:ext uri="{FF2B5EF4-FFF2-40B4-BE49-F238E27FC236}">
                            <a16:creationId xmlns:a16="http://schemas.microsoft.com/office/drawing/2014/main" id="{AE730330-5A1E-49DD-BAFD-6155A2B64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4427538"/>
                        <a:ext cx="56578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8E73A4F0-BFA3-4BCA-8941-AD2F16528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9839" y="5068889"/>
          <a:ext cx="28273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276074" progId="Equation.DSMT4">
                  <p:embed/>
                </p:oleObj>
              </mc:Choice>
              <mc:Fallback>
                <p:oleObj name="Equation" r:id="rId16" imgW="1371600" imgH="276074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8E73A4F0-BFA3-4BCA-8941-AD2F16528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9" y="5068889"/>
                        <a:ext cx="28273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A927F4E1-F062-42B0-B0AA-75C8C60CD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1" y="3897314"/>
          <a:ext cx="22780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85790" imgH="171291" progId="Equation.DSMT4">
                  <p:embed/>
                </p:oleObj>
              </mc:Choice>
              <mc:Fallback>
                <p:oleObj name="Equation" r:id="rId18" imgW="1085790" imgH="171291" progId="Equation.DSMT4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A927F4E1-F062-42B0-B0AA-75C8C60CD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1" y="3897314"/>
                        <a:ext cx="227806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2BD8C793-53B7-48EF-9537-5AF47A1D4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5748339"/>
          <a:ext cx="46069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66850" imgH="171291" progId="Equation.DSMT4">
                  <p:embed/>
                </p:oleObj>
              </mc:Choice>
              <mc:Fallback>
                <p:oleObj name="Equation" r:id="rId20" imgW="2266850" imgH="171291" progId="Equation.DSMT4">
                  <p:embed/>
                  <p:pic>
                    <p:nvPicPr>
                      <p:cNvPr id="14" name="Αντικείμενο 13">
                        <a:extLst>
                          <a:ext uri="{FF2B5EF4-FFF2-40B4-BE49-F238E27FC236}">
                            <a16:creationId xmlns:a16="http://schemas.microsoft.com/office/drawing/2014/main" id="{2BD8C793-53B7-48EF-9537-5AF47A1D4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5748339"/>
                        <a:ext cx="46069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E6988C-B370-4607-9B14-6245227D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6D9B035B-4DAE-4A23-8BA6-09621196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784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90213B7-F886-4C3C-A2E4-1EC58B69B9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038" y="692150"/>
          <a:ext cx="3567112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581385" imgH="1599987" progId="Visio.Drawing.11">
                  <p:embed/>
                </p:oleObj>
              </mc:Choice>
              <mc:Fallback>
                <p:oleObj name="VISIO" r:id="rId2" imgW="2581385" imgH="1599987" progId="Visio.Drawing.11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290213B7-F886-4C3C-A2E4-1EC58B69B9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692150"/>
                        <a:ext cx="3567112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7">
            <a:extLst>
              <a:ext uri="{FF2B5EF4-FFF2-40B4-BE49-F238E27FC236}">
                <a16:creationId xmlns:a16="http://schemas.microsoft.com/office/drawing/2014/main" id="{F8BC3201-A868-4537-A340-5F306651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091F6AEB-81D4-4B7D-A334-9E7A4B34D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0725" y="3141664"/>
          <a:ext cx="80660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14900" imgH="292100" progId="Equation.DSMT4">
                  <p:embed/>
                </p:oleObj>
              </mc:Choice>
              <mc:Fallback>
                <p:oleObj name="Equation" r:id="rId4" imgW="4914900" imgH="292100" progId="Equation.DSMT4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091F6AEB-81D4-4B7D-A334-9E7A4B34D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3141664"/>
                        <a:ext cx="80660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>
            <a:extLst>
              <a:ext uri="{FF2B5EF4-FFF2-40B4-BE49-F238E27FC236}">
                <a16:creationId xmlns:a16="http://schemas.microsoft.com/office/drawing/2014/main" id="{53DD2F1C-B87C-4CE5-96B9-00049868B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01FCA7CC-13E2-47A7-A73B-174769A592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8025" y="3860801"/>
          <a:ext cx="7518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60800" imgH="266700" progId="Equation.DSMT4">
                  <p:embed/>
                </p:oleObj>
              </mc:Choice>
              <mc:Fallback>
                <p:oleObj name="Equation" r:id="rId6" imgW="3860800" imgH="266700" progId="Equation.DSMT4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01FCA7CC-13E2-47A7-A73B-174769A59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3860801"/>
                        <a:ext cx="7518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1">
            <a:extLst>
              <a:ext uri="{FF2B5EF4-FFF2-40B4-BE49-F238E27FC236}">
                <a16:creationId xmlns:a16="http://schemas.microsoft.com/office/drawing/2014/main" id="{376E971A-37D4-417B-812A-30DB0CA8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2" name="Αντικείμενο 11">
            <a:extLst>
              <a:ext uri="{FF2B5EF4-FFF2-40B4-BE49-F238E27FC236}">
                <a16:creationId xmlns:a16="http://schemas.microsoft.com/office/drawing/2014/main" id="{287BD5A6-3891-4048-A577-0F7016914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6600" y="4724400"/>
          <a:ext cx="8034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4000" imgH="533400" progId="Equation.DSMT4">
                  <p:embed/>
                </p:oleObj>
              </mc:Choice>
              <mc:Fallback>
                <p:oleObj name="Equation" r:id="rId8" imgW="5334000" imgH="533400" progId="Equation.DSMT4">
                  <p:embed/>
                  <p:pic>
                    <p:nvPicPr>
                      <p:cNvPr id="12" name="Αντικείμενο 11">
                        <a:extLst>
                          <a:ext uri="{FF2B5EF4-FFF2-40B4-BE49-F238E27FC236}">
                            <a16:creationId xmlns:a16="http://schemas.microsoft.com/office/drawing/2014/main" id="{287BD5A6-3891-4048-A577-0F7016914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24400"/>
                        <a:ext cx="80343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7">
            <a:extLst>
              <a:ext uri="{FF2B5EF4-FFF2-40B4-BE49-F238E27FC236}">
                <a16:creationId xmlns:a16="http://schemas.microsoft.com/office/drawing/2014/main" id="{AED56F07-DC2D-4C8C-A86E-E365F6BE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CA0AA046-4E68-4257-8122-AA6551A3D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4538" y="5883276"/>
          <a:ext cx="84248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59400" imgH="317500" progId="Equation.DSMT4">
                  <p:embed/>
                </p:oleObj>
              </mc:Choice>
              <mc:Fallback>
                <p:oleObj name="Equation" r:id="rId10" imgW="5359400" imgH="317500" progId="Equation.DSMT4">
                  <p:embed/>
                  <p:pic>
                    <p:nvPicPr>
                      <p:cNvPr id="14" name="Αντικείμενο 13">
                        <a:extLst>
                          <a:ext uri="{FF2B5EF4-FFF2-40B4-BE49-F238E27FC236}">
                            <a16:creationId xmlns:a16="http://schemas.microsoft.com/office/drawing/2014/main" id="{CA0AA046-4E68-4257-8122-AA6551A3D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5883276"/>
                        <a:ext cx="84248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>
            <a:extLst>
              <a:ext uri="{FF2B5EF4-FFF2-40B4-BE49-F238E27FC236}">
                <a16:creationId xmlns:a16="http://schemas.microsoft.com/office/drawing/2014/main" id="{54BA2A51-9888-4720-A6D6-E9BCB623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88913"/>
            <a:ext cx="353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1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V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6F4D28A-1A2D-4DC9-A6F8-99C10F7EF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412876"/>
            <a:ext cx="475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βρεθεί η απόδοση της γραμμής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χρησιμοποιώντας το ακριβές μοντέλο</a:t>
            </a:r>
            <a:endParaRPr lang="el-GR" altLang="el-GR" sz="2000" b="1" u="sng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F255A3D-C3D1-4CCD-B3C6-075A52B3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53EC01D2-1AB2-4985-A4FD-CEF8E4B7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784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216B75FF-CD35-480F-87F5-E17204E9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14341" name="Rectangle 9">
            <a:extLst>
              <a:ext uri="{FF2B5EF4-FFF2-40B4-BE49-F238E27FC236}">
                <a16:creationId xmlns:a16="http://schemas.microsoft.com/office/drawing/2014/main" id="{9AC30A61-D055-4E83-92E1-9A22B1E5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42" name="Αντικείμενο 8">
            <a:extLst>
              <a:ext uri="{FF2B5EF4-FFF2-40B4-BE49-F238E27FC236}">
                <a16:creationId xmlns:a16="http://schemas.microsoft.com/office/drawing/2014/main" id="{8DD241D2-674F-4F8D-89C7-01EDE41D6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1268413"/>
          <a:ext cx="557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600" imgH="266700" progId="Equation.DSMT4">
                  <p:embed/>
                </p:oleObj>
              </mc:Choice>
              <mc:Fallback>
                <p:oleObj name="Equation" r:id="rId2" imgW="3403600" imgH="266700" progId="Equation.DSMT4">
                  <p:embed/>
                  <p:pic>
                    <p:nvPicPr>
                      <p:cNvPr id="14342" name="Αντικείμενο 8">
                        <a:extLst>
                          <a:ext uri="{FF2B5EF4-FFF2-40B4-BE49-F238E27FC236}">
                            <a16:creationId xmlns:a16="http://schemas.microsoft.com/office/drawing/2014/main" id="{8DD241D2-674F-4F8D-89C7-01EDE41D6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268413"/>
                        <a:ext cx="5575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11">
            <a:extLst>
              <a:ext uri="{FF2B5EF4-FFF2-40B4-BE49-F238E27FC236}">
                <a16:creationId xmlns:a16="http://schemas.microsoft.com/office/drawing/2014/main" id="{2913F703-1DE6-432F-B04E-E671D474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44" name="Αντικείμενο 10">
            <a:extLst>
              <a:ext uri="{FF2B5EF4-FFF2-40B4-BE49-F238E27FC236}">
                <a16:creationId xmlns:a16="http://schemas.microsoft.com/office/drawing/2014/main" id="{8C4EF0EF-34C4-4D73-A7D3-A1FA59A2C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1989138"/>
          <a:ext cx="43370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500" imgH="241300" progId="Equation.DSMT4">
                  <p:embed/>
                </p:oleObj>
              </mc:Choice>
              <mc:Fallback>
                <p:oleObj name="Equation" r:id="rId4" imgW="2857500" imgH="241300" progId="Equation.DSMT4">
                  <p:embed/>
                  <p:pic>
                    <p:nvPicPr>
                      <p:cNvPr id="14344" name="Αντικείμενο 10">
                        <a:extLst>
                          <a:ext uri="{FF2B5EF4-FFF2-40B4-BE49-F238E27FC236}">
                            <a16:creationId xmlns:a16="http://schemas.microsoft.com/office/drawing/2014/main" id="{8C4EF0EF-34C4-4D73-A7D3-A1FA59A2C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989138"/>
                        <a:ext cx="43370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3">
            <a:extLst>
              <a:ext uri="{FF2B5EF4-FFF2-40B4-BE49-F238E27FC236}">
                <a16:creationId xmlns:a16="http://schemas.microsoft.com/office/drawing/2014/main" id="{A8570367-C4C3-4703-BF4B-5E32F0642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46" name="Αντικείμενο 12">
            <a:extLst>
              <a:ext uri="{FF2B5EF4-FFF2-40B4-BE49-F238E27FC236}">
                <a16:creationId xmlns:a16="http://schemas.microsoft.com/office/drawing/2014/main" id="{DA1DBD54-76F4-448A-97DA-FE65A7820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6" y="1989139"/>
          <a:ext cx="13763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228501" progId="Equation.DSMT4">
                  <p:embed/>
                </p:oleObj>
              </mc:Choice>
              <mc:Fallback>
                <p:oleObj name="Equation" r:id="rId6" imgW="1040948" imgH="228501" progId="Equation.DSMT4">
                  <p:embed/>
                  <p:pic>
                    <p:nvPicPr>
                      <p:cNvPr id="14346" name="Αντικείμενο 12">
                        <a:extLst>
                          <a:ext uri="{FF2B5EF4-FFF2-40B4-BE49-F238E27FC236}">
                            <a16:creationId xmlns:a16="http://schemas.microsoft.com/office/drawing/2014/main" id="{DA1DBD54-76F4-448A-97DA-FE65A7820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1989139"/>
                        <a:ext cx="13763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18">
            <a:extLst>
              <a:ext uri="{FF2B5EF4-FFF2-40B4-BE49-F238E27FC236}">
                <a16:creationId xmlns:a16="http://schemas.microsoft.com/office/drawing/2014/main" id="{8302BC5D-A939-4520-A67A-626712B9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48" name="Αντικείμενο 14">
            <a:extLst>
              <a:ext uri="{FF2B5EF4-FFF2-40B4-BE49-F238E27FC236}">
                <a16:creationId xmlns:a16="http://schemas.microsoft.com/office/drawing/2014/main" id="{9E342694-1424-437F-8CC5-5DFE07914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333376"/>
          <a:ext cx="7929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19700" imgH="241300" progId="Equation.DSMT4">
                  <p:embed/>
                </p:oleObj>
              </mc:Choice>
              <mc:Fallback>
                <p:oleObj name="Equation" r:id="rId8" imgW="5219700" imgH="241300" progId="Equation.DSMT4">
                  <p:embed/>
                  <p:pic>
                    <p:nvPicPr>
                      <p:cNvPr id="14348" name="Αντικείμενο 14">
                        <a:extLst>
                          <a:ext uri="{FF2B5EF4-FFF2-40B4-BE49-F238E27FC236}">
                            <a16:creationId xmlns:a16="http://schemas.microsoft.com/office/drawing/2014/main" id="{9E342694-1424-437F-8CC5-5DFE07914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33376"/>
                        <a:ext cx="79295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20">
            <a:extLst>
              <a:ext uri="{FF2B5EF4-FFF2-40B4-BE49-F238E27FC236}">
                <a16:creationId xmlns:a16="http://schemas.microsoft.com/office/drawing/2014/main" id="{1B9F250B-DD0E-4D44-91C9-16406160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50" name="Αντικείμενο 16">
            <a:extLst>
              <a:ext uri="{FF2B5EF4-FFF2-40B4-BE49-F238E27FC236}">
                <a16:creationId xmlns:a16="http://schemas.microsoft.com/office/drawing/2014/main" id="{76E50E79-095F-4C7F-923D-CD80F2476E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9" y="836613"/>
          <a:ext cx="80740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30800" imgH="241300" progId="Equation.DSMT4">
                  <p:embed/>
                </p:oleObj>
              </mc:Choice>
              <mc:Fallback>
                <p:oleObj name="Equation" r:id="rId10" imgW="5130800" imgH="241300" progId="Equation.DSMT4">
                  <p:embed/>
                  <p:pic>
                    <p:nvPicPr>
                      <p:cNvPr id="14350" name="Αντικείμενο 16">
                        <a:extLst>
                          <a:ext uri="{FF2B5EF4-FFF2-40B4-BE49-F238E27FC236}">
                            <a16:creationId xmlns:a16="http://schemas.microsoft.com/office/drawing/2014/main" id="{76E50E79-095F-4C7F-923D-CD80F2476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9" y="836613"/>
                        <a:ext cx="80740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Αντικείμενο 17">
            <a:extLst>
              <a:ext uri="{FF2B5EF4-FFF2-40B4-BE49-F238E27FC236}">
                <a16:creationId xmlns:a16="http://schemas.microsoft.com/office/drawing/2014/main" id="{B8FE6BBE-F900-4BC5-8A35-24C238E93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4888" y="2565401"/>
          <a:ext cx="42021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68600" imgH="241300" progId="Equation.DSMT4">
                  <p:embed/>
                </p:oleObj>
              </mc:Choice>
              <mc:Fallback>
                <p:oleObj name="Equation" r:id="rId12" imgW="2768600" imgH="241300" progId="Equation.DSMT4">
                  <p:embed/>
                  <p:pic>
                    <p:nvPicPr>
                      <p:cNvPr id="14351" name="Αντικείμενο 17">
                        <a:extLst>
                          <a:ext uri="{FF2B5EF4-FFF2-40B4-BE49-F238E27FC236}">
                            <a16:creationId xmlns:a16="http://schemas.microsoft.com/office/drawing/2014/main" id="{B8FE6BBE-F900-4BC5-8A35-24C238E93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565401"/>
                        <a:ext cx="42021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Αντικείμενο 18">
            <a:extLst>
              <a:ext uri="{FF2B5EF4-FFF2-40B4-BE49-F238E27FC236}">
                <a16:creationId xmlns:a16="http://schemas.microsoft.com/office/drawing/2014/main" id="{5B39C0B6-F640-4B8F-8176-B4D76AD0A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9" y="2565401"/>
          <a:ext cx="14430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726" imgH="228501" progId="Equation.DSMT4">
                  <p:embed/>
                </p:oleObj>
              </mc:Choice>
              <mc:Fallback>
                <p:oleObj name="Equation" r:id="rId14" imgW="1091726" imgH="228501" progId="Equation.DSMT4">
                  <p:embed/>
                  <p:pic>
                    <p:nvPicPr>
                      <p:cNvPr id="14352" name="Αντικείμενο 18">
                        <a:extLst>
                          <a:ext uri="{FF2B5EF4-FFF2-40B4-BE49-F238E27FC236}">
                            <a16:creationId xmlns:a16="http://schemas.microsoft.com/office/drawing/2014/main" id="{5B39C0B6-F640-4B8F-8176-B4D76AD0A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9" y="2565401"/>
                        <a:ext cx="14430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26">
            <a:extLst>
              <a:ext uri="{FF2B5EF4-FFF2-40B4-BE49-F238E27FC236}">
                <a16:creationId xmlns:a16="http://schemas.microsoft.com/office/drawing/2014/main" id="{0354427C-C7C8-4118-BD01-62B1344F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54" name="Αντικείμενο 20">
            <a:extLst>
              <a:ext uri="{FF2B5EF4-FFF2-40B4-BE49-F238E27FC236}">
                <a16:creationId xmlns:a16="http://schemas.microsoft.com/office/drawing/2014/main" id="{80FBE1CB-1EE2-4FB9-8FFC-2B492CFFB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3068639"/>
          <a:ext cx="41036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03500" imgH="241300" progId="Equation.DSMT4">
                  <p:embed/>
                </p:oleObj>
              </mc:Choice>
              <mc:Fallback>
                <p:oleObj name="Equation" r:id="rId16" imgW="2603500" imgH="241300" progId="Equation.DSMT4">
                  <p:embed/>
                  <p:pic>
                    <p:nvPicPr>
                      <p:cNvPr id="14354" name="Αντικείμενο 20">
                        <a:extLst>
                          <a:ext uri="{FF2B5EF4-FFF2-40B4-BE49-F238E27FC236}">
                            <a16:creationId xmlns:a16="http://schemas.microsoft.com/office/drawing/2014/main" id="{80FBE1CB-1EE2-4FB9-8FFC-2B492CFFB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068639"/>
                        <a:ext cx="41036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Rectangle 28">
            <a:extLst>
              <a:ext uri="{FF2B5EF4-FFF2-40B4-BE49-F238E27FC236}">
                <a16:creationId xmlns:a16="http://schemas.microsoft.com/office/drawing/2014/main" id="{DA69B3DF-6148-44CE-A6EC-AF249339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56" name="Αντικείμενο 22">
            <a:extLst>
              <a:ext uri="{FF2B5EF4-FFF2-40B4-BE49-F238E27FC236}">
                <a16:creationId xmlns:a16="http://schemas.microsoft.com/office/drawing/2014/main" id="{6EF33DFA-21B4-4068-A36B-BF8A25AC5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4801" y="3716338"/>
          <a:ext cx="7439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65700" imgH="215900" progId="Equation.DSMT4">
                  <p:embed/>
                </p:oleObj>
              </mc:Choice>
              <mc:Fallback>
                <p:oleObj name="Equation" r:id="rId18" imgW="4965700" imgH="215900" progId="Equation.DSMT4">
                  <p:embed/>
                  <p:pic>
                    <p:nvPicPr>
                      <p:cNvPr id="14356" name="Αντικείμενο 22">
                        <a:extLst>
                          <a:ext uri="{FF2B5EF4-FFF2-40B4-BE49-F238E27FC236}">
                            <a16:creationId xmlns:a16="http://schemas.microsoft.com/office/drawing/2014/main" id="{6EF33DFA-21B4-4068-A36B-BF8A25AC5B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1" y="3716338"/>
                        <a:ext cx="7439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Rectangle 30">
            <a:extLst>
              <a:ext uri="{FF2B5EF4-FFF2-40B4-BE49-F238E27FC236}">
                <a16:creationId xmlns:a16="http://schemas.microsoft.com/office/drawing/2014/main" id="{7863877A-BB3C-45BD-B70C-DC276863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58" name="Αντικείμενο 24">
            <a:extLst>
              <a:ext uri="{FF2B5EF4-FFF2-40B4-BE49-F238E27FC236}">
                <a16:creationId xmlns:a16="http://schemas.microsoft.com/office/drawing/2014/main" id="{FB9D194A-2B2F-427B-899E-99CEE7C6F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5" y="4186238"/>
          <a:ext cx="2413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01800" imgH="292100" progId="Equation.DSMT4">
                  <p:embed/>
                </p:oleObj>
              </mc:Choice>
              <mc:Fallback>
                <p:oleObj name="Equation" r:id="rId20" imgW="1701800" imgH="292100" progId="Equation.DSMT4">
                  <p:embed/>
                  <p:pic>
                    <p:nvPicPr>
                      <p:cNvPr id="14358" name="Αντικείμενο 24">
                        <a:extLst>
                          <a:ext uri="{FF2B5EF4-FFF2-40B4-BE49-F238E27FC236}">
                            <a16:creationId xmlns:a16="http://schemas.microsoft.com/office/drawing/2014/main" id="{FB9D194A-2B2F-427B-899E-99CEE7C6F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186238"/>
                        <a:ext cx="24130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Rectangle 42">
            <a:extLst>
              <a:ext uri="{FF2B5EF4-FFF2-40B4-BE49-F238E27FC236}">
                <a16:creationId xmlns:a16="http://schemas.microsoft.com/office/drawing/2014/main" id="{7754723D-2465-4053-9B18-7A616310D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60" name="Αντικείμενο 26">
            <a:extLst>
              <a:ext uri="{FF2B5EF4-FFF2-40B4-BE49-F238E27FC236}">
                <a16:creationId xmlns:a16="http://schemas.microsoft.com/office/drawing/2014/main" id="{851B5560-AE73-4259-B74D-9B8CDAA92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9650" y="4652963"/>
          <a:ext cx="30289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49500" imgH="495300" progId="Equation.DSMT4">
                  <p:embed/>
                </p:oleObj>
              </mc:Choice>
              <mc:Fallback>
                <p:oleObj name="Equation" r:id="rId22" imgW="2349500" imgH="495300" progId="Equation.DSMT4">
                  <p:embed/>
                  <p:pic>
                    <p:nvPicPr>
                      <p:cNvPr id="14360" name="Αντικείμενο 26">
                        <a:extLst>
                          <a:ext uri="{FF2B5EF4-FFF2-40B4-BE49-F238E27FC236}">
                            <a16:creationId xmlns:a16="http://schemas.microsoft.com/office/drawing/2014/main" id="{851B5560-AE73-4259-B74D-9B8CDAA92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652963"/>
                        <a:ext cx="30289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Rectangle 44">
            <a:extLst>
              <a:ext uri="{FF2B5EF4-FFF2-40B4-BE49-F238E27FC236}">
                <a16:creationId xmlns:a16="http://schemas.microsoft.com/office/drawing/2014/main" id="{A68F9E14-3ED6-4FD8-9601-A00CD6A0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62" name="Αντικείμενο 28">
            <a:extLst>
              <a:ext uri="{FF2B5EF4-FFF2-40B4-BE49-F238E27FC236}">
                <a16:creationId xmlns:a16="http://schemas.microsoft.com/office/drawing/2014/main" id="{30BE0AE0-3DAA-463E-9123-66732C4A4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8276" y="5373689"/>
          <a:ext cx="64865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940300" imgH="482600" progId="Equation.DSMT4">
                  <p:embed/>
                </p:oleObj>
              </mc:Choice>
              <mc:Fallback>
                <p:oleObj name="Equation" r:id="rId24" imgW="4940300" imgH="482600" progId="Equation.DSMT4">
                  <p:embed/>
                  <p:pic>
                    <p:nvPicPr>
                      <p:cNvPr id="14362" name="Αντικείμενο 28">
                        <a:extLst>
                          <a:ext uri="{FF2B5EF4-FFF2-40B4-BE49-F238E27FC236}">
                            <a16:creationId xmlns:a16="http://schemas.microsoft.com/office/drawing/2014/main" id="{30BE0AE0-3DAA-463E-9123-66732C4A4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6" y="5373689"/>
                        <a:ext cx="64865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3" name="Rectangle 46">
            <a:extLst>
              <a:ext uri="{FF2B5EF4-FFF2-40B4-BE49-F238E27FC236}">
                <a16:creationId xmlns:a16="http://schemas.microsoft.com/office/drawing/2014/main" id="{FEC00F16-E656-4C55-ACFA-00CC66F2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364" name="Αντικείμενο 30">
            <a:extLst>
              <a:ext uri="{FF2B5EF4-FFF2-40B4-BE49-F238E27FC236}">
                <a16:creationId xmlns:a16="http://schemas.microsoft.com/office/drawing/2014/main" id="{E11F768B-DF23-4936-8232-84F42A960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6129338"/>
          <a:ext cx="23669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43100" imgH="292100" progId="Equation.DSMT4">
                  <p:embed/>
                </p:oleObj>
              </mc:Choice>
              <mc:Fallback>
                <p:oleObj name="Equation" r:id="rId26" imgW="1943100" imgH="292100" progId="Equation.DSMT4">
                  <p:embed/>
                  <p:pic>
                    <p:nvPicPr>
                      <p:cNvPr id="14364" name="Αντικείμενο 30">
                        <a:extLst>
                          <a:ext uri="{FF2B5EF4-FFF2-40B4-BE49-F238E27FC236}">
                            <a16:creationId xmlns:a16="http://schemas.microsoft.com/office/drawing/2014/main" id="{E11F768B-DF23-4936-8232-84F42A960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6129338"/>
                        <a:ext cx="23669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DF55A3-8FEB-492D-A56B-949802D9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5363" name="Αντικείμενο 2">
            <a:extLst>
              <a:ext uri="{FF2B5EF4-FFF2-40B4-BE49-F238E27FC236}">
                <a16:creationId xmlns:a16="http://schemas.microsoft.com/office/drawing/2014/main" id="{03A4AE2F-9D0F-4722-A139-07FE8E349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2538" y="549275"/>
          <a:ext cx="730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600" imgH="254000" progId="Equation.DSMT4">
                  <p:embed/>
                </p:oleObj>
              </mc:Choice>
              <mc:Fallback>
                <p:oleObj name="Equation" r:id="rId2" imgW="4292600" imgH="254000" progId="Equation.DSMT4">
                  <p:embed/>
                  <p:pic>
                    <p:nvPicPr>
                      <p:cNvPr id="15363" name="Αντικείμενο 2">
                        <a:extLst>
                          <a:ext uri="{FF2B5EF4-FFF2-40B4-BE49-F238E27FC236}">
                            <a16:creationId xmlns:a16="http://schemas.microsoft.com/office/drawing/2014/main" id="{03A4AE2F-9D0F-4722-A139-07FE8E349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49275"/>
                        <a:ext cx="730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5">
            <a:extLst>
              <a:ext uri="{FF2B5EF4-FFF2-40B4-BE49-F238E27FC236}">
                <a16:creationId xmlns:a16="http://schemas.microsoft.com/office/drawing/2014/main" id="{F1B3AEFD-EDCC-44C5-A8D2-9C7488B9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5365" name="Αντικείμενο 4">
            <a:extLst>
              <a:ext uri="{FF2B5EF4-FFF2-40B4-BE49-F238E27FC236}">
                <a16:creationId xmlns:a16="http://schemas.microsoft.com/office/drawing/2014/main" id="{35ECD124-30F5-4CF3-9875-EA0C650EF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09122"/>
              </p:ext>
            </p:extLst>
          </p:nvPr>
        </p:nvGraphicFramePr>
        <p:xfrm>
          <a:off x="2860465" y="1187555"/>
          <a:ext cx="21669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6755" imgH="266584" progId="Equation.DSMT4">
                  <p:embed/>
                </p:oleObj>
              </mc:Choice>
              <mc:Fallback>
                <p:oleObj name="Equation" r:id="rId4" imgW="1256755" imgH="266584" progId="Equation.DSMT4">
                  <p:embed/>
                  <p:pic>
                    <p:nvPicPr>
                      <p:cNvPr id="15365" name="Αντικείμενο 4">
                        <a:extLst>
                          <a:ext uri="{FF2B5EF4-FFF2-40B4-BE49-F238E27FC236}">
                            <a16:creationId xmlns:a16="http://schemas.microsoft.com/office/drawing/2014/main" id="{35ECD124-30F5-4CF3-9875-EA0C650EF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465" y="1187555"/>
                        <a:ext cx="21669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7">
            <a:extLst>
              <a:ext uri="{FF2B5EF4-FFF2-40B4-BE49-F238E27FC236}">
                <a16:creationId xmlns:a16="http://schemas.microsoft.com/office/drawing/2014/main" id="{A215708B-7303-4861-A336-D7ABBF95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 b="1" u="sng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5367" name="Αντικείμενο 6">
            <a:extLst>
              <a:ext uri="{FF2B5EF4-FFF2-40B4-BE49-F238E27FC236}">
                <a16:creationId xmlns:a16="http://schemas.microsoft.com/office/drawing/2014/main" id="{A2DD2B39-02E3-4505-B77A-657BDCA48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7139" y="1947864"/>
          <a:ext cx="27511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393700" progId="Equation.DSMT4">
                  <p:embed/>
                </p:oleObj>
              </mc:Choice>
              <mc:Fallback>
                <p:oleObj name="Equation" r:id="rId6" imgW="1752600" imgH="393700" progId="Equation.DSMT4">
                  <p:embed/>
                  <p:pic>
                    <p:nvPicPr>
                      <p:cNvPr id="15367" name="Αντικείμενο 6">
                        <a:extLst>
                          <a:ext uri="{FF2B5EF4-FFF2-40B4-BE49-F238E27FC236}">
                            <a16:creationId xmlns:a16="http://schemas.microsoft.com/office/drawing/2014/main" id="{A2DD2B39-02E3-4505-B77A-657BDCA48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9" y="1947864"/>
                        <a:ext cx="275113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F5EC4C98-89AF-465C-B043-4A3AF15D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125413"/>
            <a:ext cx="431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ΠΑΡΑΣΤΑΣΗ ΓΡΑΜΜΗΣ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ΜΕ ΔΙΘΥΡΟ ΔΙΚΤΥΟ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8A1DE76-B993-4B0D-A842-450480E5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2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82948" name="Line 4">
            <a:extLst>
              <a:ext uri="{FF2B5EF4-FFF2-40B4-BE49-F238E27FC236}">
                <a16:creationId xmlns:a16="http://schemas.microsoft.com/office/drawing/2014/main" id="{1F4724BB-B4B3-4302-B4F5-A03763995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210CA90F-261D-4AE2-8085-969FD490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447800"/>
            <a:ext cx="3200400" cy="1524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0" name="Line 6">
            <a:extLst>
              <a:ext uri="{FF2B5EF4-FFF2-40B4-BE49-F238E27FC236}">
                <a16:creationId xmlns:a16="http://schemas.microsoft.com/office/drawing/2014/main" id="{CD49EC20-7EB3-4472-8CAF-2C97B00F4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752600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1" name="Line 7">
            <a:extLst>
              <a:ext uri="{FF2B5EF4-FFF2-40B4-BE49-F238E27FC236}">
                <a16:creationId xmlns:a16="http://schemas.microsoft.com/office/drawing/2014/main" id="{2EC04EA5-A65B-4977-A403-806240373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743200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2" name="Line 8">
            <a:extLst>
              <a:ext uri="{FF2B5EF4-FFF2-40B4-BE49-F238E27FC236}">
                <a16:creationId xmlns:a16="http://schemas.microsoft.com/office/drawing/2014/main" id="{ECDC0EE4-B2BA-44A6-910D-92CBF3968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752600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3" name="Line 9">
            <a:extLst>
              <a:ext uri="{FF2B5EF4-FFF2-40B4-BE49-F238E27FC236}">
                <a16:creationId xmlns:a16="http://schemas.microsoft.com/office/drawing/2014/main" id="{74BC5B69-A7C1-4B96-8C99-CD6A73809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743200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4" name="Line 10">
            <a:extLst>
              <a:ext uri="{FF2B5EF4-FFF2-40B4-BE49-F238E27FC236}">
                <a16:creationId xmlns:a16="http://schemas.microsoft.com/office/drawing/2014/main" id="{248B3B4D-99A9-4BE2-83E3-2C3B7433D7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163094" y="2247106"/>
            <a:ext cx="8382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5" name="Line 11">
            <a:extLst>
              <a:ext uri="{FF2B5EF4-FFF2-40B4-BE49-F238E27FC236}">
                <a16:creationId xmlns:a16="http://schemas.microsoft.com/office/drawing/2014/main" id="{741442C7-43DF-481A-929C-FF596180739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190707" y="2247107"/>
            <a:ext cx="8382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6" name="Line 12">
            <a:extLst>
              <a:ext uri="{FF2B5EF4-FFF2-40B4-BE49-F238E27FC236}">
                <a16:creationId xmlns:a16="http://schemas.microsoft.com/office/drawing/2014/main" id="{C31E8A01-F034-4AA8-80A8-C1021DB2D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7" name="Line 13">
            <a:extLst>
              <a:ext uri="{FF2B5EF4-FFF2-40B4-BE49-F238E27FC236}">
                <a16:creationId xmlns:a16="http://schemas.microsoft.com/office/drawing/2014/main" id="{FD1631F7-7395-463C-B1E2-163D766FB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752600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18F9A365-1778-419D-800D-074EE79D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065" y="1752601"/>
            <a:ext cx="1289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 i="1">
                <a:solidFill>
                  <a:srgbClr val="FFFFFF"/>
                </a:solidFill>
                <a:latin typeface="Arial" panose="020B0604020202020204" pitchFamily="34" charset="0"/>
              </a:rPr>
              <a:t>Δίθυρο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 b="1" i="1">
                <a:solidFill>
                  <a:srgbClr val="FFFFFF"/>
                </a:solidFill>
                <a:latin typeface="Arial" panose="020B0604020202020204" pitchFamily="34" charset="0"/>
              </a:rPr>
              <a:t>δίκτυο</a:t>
            </a:r>
            <a:endParaRPr lang="en-GB" altLang="el-GR" sz="24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959" name="Object 15">
            <a:extLst>
              <a:ext uri="{FF2B5EF4-FFF2-40B4-BE49-F238E27FC236}">
                <a16:creationId xmlns:a16="http://schemas.microsoft.com/office/drawing/2014/main" id="{69BA23A1-5044-48E9-9C43-93CD4C52D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3657600"/>
          <a:ext cx="2743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228600" progId="Equation.DSMT4">
                  <p:embed/>
                </p:oleObj>
              </mc:Choice>
              <mc:Fallback>
                <p:oleObj name="Equation" r:id="rId2" imgW="1079500" imgH="228600" progId="Equation.DSMT4">
                  <p:embed/>
                  <p:pic>
                    <p:nvPicPr>
                      <p:cNvPr id="82959" name="Object 15">
                        <a:extLst>
                          <a:ext uri="{FF2B5EF4-FFF2-40B4-BE49-F238E27FC236}">
                            <a16:creationId xmlns:a16="http://schemas.microsoft.com/office/drawing/2014/main" id="{69BA23A1-5044-48E9-9C43-93CD4C52D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2743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0" name="Object 16">
            <a:extLst>
              <a:ext uri="{FF2B5EF4-FFF2-40B4-BE49-F238E27FC236}">
                <a16:creationId xmlns:a16="http://schemas.microsoft.com/office/drawing/2014/main" id="{CAB4B158-46DA-4DA2-9437-A531B1F57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7826" y="4800600"/>
          <a:ext cx="25685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228501" progId="Equation.DSMT4">
                  <p:embed/>
                </p:oleObj>
              </mc:Choice>
              <mc:Fallback>
                <p:oleObj name="Equation" r:id="rId4" imgW="1002865" imgH="228501" progId="Equation.DSMT4">
                  <p:embed/>
                  <p:pic>
                    <p:nvPicPr>
                      <p:cNvPr id="82960" name="Object 16">
                        <a:extLst>
                          <a:ext uri="{FF2B5EF4-FFF2-40B4-BE49-F238E27FC236}">
                            <a16:creationId xmlns:a16="http://schemas.microsoft.com/office/drawing/2014/main" id="{CAB4B158-46DA-4DA2-9437-A531B1F57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6" y="4800600"/>
                        <a:ext cx="25685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1" name="Object 17">
            <a:extLst>
              <a:ext uri="{FF2B5EF4-FFF2-40B4-BE49-F238E27FC236}">
                <a16:creationId xmlns:a16="http://schemas.microsoft.com/office/drawing/2014/main" id="{F23E888C-9F94-495D-B110-D9A206789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86201"/>
          <a:ext cx="33528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0" imgH="469900" progId="Equation.DSMT4">
                  <p:embed/>
                </p:oleObj>
              </mc:Choice>
              <mc:Fallback>
                <p:oleObj name="Equation" r:id="rId6" imgW="1397000" imgH="469900" progId="Equation.DSMT4">
                  <p:embed/>
                  <p:pic>
                    <p:nvPicPr>
                      <p:cNvPr id="82961" name="Object 17">
                        <a:extLst>
                          <a:ext uri="{FF2B5EF4-FFF2-40B4-BE49-F238E27FC236}">
                            <a16:creationId xmlns:a16="http://schemas.microsoft.com/office/drawing/2014/main" id="{F23E888C-9F94-495D-B110-D9A206789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86201"/>
                        <a:ext cx="33528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2" name="Object 18">
            <a:extLst>
              <a:ext uri="{FF2B5EF4-FFF2-40B4-BE49-F238E27FC236}">
                <a16:creationId xmlns:a16="http://schemas.microsoft.com/office/drawing/2014/main" id="{62D4FA27-F0B7-438C-8433-33BBB245E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8014" y="2057400"/>
          <a:ext cx="357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06" imgH="228501" progId="Equation.DSMT4">
                  <p:embed/>
                </p:oleObj>
              </mc:Choice>
              <mc:Fallback>
                <p:oleObj name="Equation" r:id="rId8" imgW="215806" imgH="228501" progId="Equation.DSMT4">
                  <p:embed/>
                  <p:pic>
                    <p:nvPicPr>
                      <p:cNvPr id="82962" name="Object 18">
                        <a:extLst>
                          <a:ext uri="{FF2B5EF4-FFF2-40B4-BE49-F238E27FC236}">
                            <a16:creationId xmlns:a16="http://schemas.microsoft.com/office/drawing/2014/main" id="{62D4FA27-F0B7-438C-8433-33BBB245E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4" y="2057400"/>
                        <a:ext cx="3571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3" name="Object 19">
            <a:extLst>
              <a:ext uri="{FF2B5EF4-FFF2-40B4-BE49-F238E27FC236}">
                <a16:creationId xmlns:a16="http://schemas.microsoft.com/office/drawing/2014/main" id="{76B5D649-8D86-4701-B078-208152CBE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1" y="2066926"/>
          <a:ext cx="3778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215806" progId="Equation.DSMT4">
                  <p:embed/>
                </p:oleObj>
              </mc:Choice>
              <mc:Fallback>
                <p:oleObj name="Equation" r:id="rId10" imgW="228501" imgH="215806" progId="Equation.DSMT4">
                  <p:embed/>
                  <p:pic>
                    <p:nvPicPr>
                      <p:cNvPr id="82963" name="Object 19">
                        <a:extLst>
                          <a:ext uri="{FF2B5EF4-FFF2-40B4-BE49-F238E27FC236}">
                            <a16:creationId xmlns:a16="http://schemas.microsoft.com/office/drawing/2014/main" id="{76B5D649-8D86-4701-B078-208152CBE8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2066926"/>
                        <a:ext cx="3778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20">
            <a:extLst>
              <a:ext uri="{FF2B5EF4-FFF2-40B4-BE49-F238E27FC236}">
                <a16:creationId xmlns:a16="http://schemas.microsoft.com/office/drawing/2014/main" id="{433D5F3E-315D-426A-9D97-8A8963271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1" y="12954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82964" name="Object 20">
                        <a:extLst>
                          <a:ext uri="{FF2B5EF4-FFF2-40B4-BE49-F238E27FC236}">
                            <a16:creationId xmlns:a16="http://schemas.microsoft.com/office/drawing/2014/main" id="{433D5F3E-315D-426A-9D97-8A8963271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12954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5" name="Object 21">
            <a:extLst>
              <a:ext uri="{FF2B5EF4-FFF2-40B4-BE49-F238E27FC236}">
                <a16:creationId xmlns:a16="http://schemas.microsoft.com/office/drawing/2014/main" id="{738D91BD-6BB1-423D-8945-7F0E6B9007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0063" y="1306514"/>
          <a:ext cx="2730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5" imgH="215619" progId="Equation.DSMT4">
                  <p:embed/>
                </p:oleObj>
              </mc:Choice>
              <mc:Fallback>
                <p:oleObj name="Equation" r:id="rId14" imgW="164885" imgH="215619" progId="Equation.DSMT4">
                  <p:embed/>
                  <p:pic>
                    <p:nvPicPr>
                      <p:cNvPr id="82965" name="Object 21">
                        <a:extLst>
                          <a:ext uri="{FF2B5EF4-FFF2-40B4-BE49-F238E27FC236}">
                            <a16:creationId xmlns:a16="http://schemas.microsoft.com/office/drawing/2014/main" id="{738D91BD-6BB1-423D-8945-7F0E6B900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063" y="1306514"/>
                        <a:ext cx="2730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7" name="Line 23">
            <a:extLst>
              <a:ext uri="{FF2B5EF4-FFF2-40B4-BE49-F238E27FC236}">
                <a16:creationId xmlns:a16="http://schemas.microsoft.com/office/drawing/2014/main" id="{0EAE3F10-AF28-469B-8CB3-E49CC8C8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572000"/>
            <a:ext cx="457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9" grpId="0" animBg="1"/>
      <p:bldP spid="829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8E70AFEE-2647-4270-BD3A-505775EF9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4" y="1588"/>
            <a:ext cx="604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u="sng" dirty="0">
                <a:solidFill>
                  <a:srgbClr val="FFFF00"/>
                </a:solidFill>
                <a:latin typeface="Arial" panose="020B0604020202020204" pitchFamily="34" charset="0"/>
              </a:rPr>
              <a:t>ΕΞΙΣΩΣΕΙΣ ΤΑΣΗΣ ΚΑΙ ΡΕΥΜΑΤΟΣ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u="sng" dirty="0">
                <a:solidFill>
                  <a:srgbClr val="FFFF00"/>
                </a:solidFill>
                <a:latin typeface="Arial" panose="020B0604020202020204" pitchFamily="34" charset="0"/>
              </a:rPr>
              <a:t>ΓΡΑΜΜΗΣ ΜΕΤΑΦΟΡΑΣ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4EB374FB-CE84-4149-86C5-36FB71AA6F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743326"/>
          <a:ext cx="1898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253890" progId="Equation.DSMT4">
                  <p:embed/>
                </p:oleObj>
              </mc:Choice>
              <mc:Fallback>
                <p:oleObj name="Equation" r:id="rId2" imgW="1205977" imgH="253890" progId="Equation.DSMT4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4EB374FB-CE84-4149-86C5-36FB71AA6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43326"/>
                        <a:ext cx="1898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E6D36D05-D632-4B24-A587-5509DCCB5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1" y="3687763"/>
          <a:ext cx="14779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393529" progId="Equation.DSMT4">
                  <p:embed/>
                </p:oleObj>
              </mc:Choice>
              <mc:Fallback>
                <p:oleObj name="Equation" r:id="rId4" imgW="926698" imgH="393529" progId="Equation.DSMT4">
                  <p:embed/>
                  <p:pic>
                    <p:nvPicPr>
                      <p:cNvPr id="24582" name="Object 6">
                        <a:extLst>
                          <a:ext uri="{FF2B5EF4-FFF2-40B4-BE49-F238E27FC236}">
                            <a16:creationId xmlns:a16="http://schemas.microsoft.com/office/drawing/2014/main" id="{E6D36D05-D632-4B24-A587-5509DCCB5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3687763"/>
                        <a:ext cx="14779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>
            <a:extLst>
              <a:ext uri="{FF2B5EF4-FFF2-40B4-BE49-F238E27FC236}">
                <a16:creationId xmlns:a16="http://schemas.microsoft.com/office/drawing/2014/main" id="{A935EE00-45E8-466B-99EC-594114E26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84" name="Object 8">
            <a:extLst>
              <a:ext uri="{FF2B5EF4-FFF2-40B4-BE49-F238E27FC236}">
                <a16:creationId xmlns:a16="http://schemas.microsoft.com/office/drawing/2014/main" id="{611283EB-9CC1-459C-89D3-362D727E5F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625850"/>
          <a:ext cx="16398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44500" progId="Equation.DSMT4">
                  <p:embed/>
                </p:oleObj>
              </mc:Choice>
              <mc:Fallback>
                <p:oleObj name="Equation" r:id="rId6" imgW="1143000" imgH="444500" progId="Equation.DSMT4">
                  <p:embed/>
                  <p:pic>
                    <p:nvPicPr>
                      <p:cNvPr id="24584" name="Object 8">
                        <a:extLst>
                          <a:ext uri="{FF2B5EF4-FFF2-40B4-BE49-F238E27FC236}">
                            <a16:creationId xmlns:a16="http://schemas.microsoft.com/office/drawing/2014/main" id="{611283EB-9CC1-459C-89D3-362D727E5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25850"/>
                        <a:ext cx="16398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11">
            <a:extLst>
              <a:ext uri="{FF2B5EF4-FFF2-40B4-BE49-F238E27FC236}">
                <a16:creationId xmlns:a16="http://schemas.microsoft.com/office/drawing/2014/main" id="{58E3A797-4B38-44FB-8477-DC84CAEC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86" name="Object 10">
            <a:extLst>
              <a:ext uri="{FF2B5EF4-FFF2-40B4-BE49-F238E27FC236}">
                <a16:creationId xmlns:a16="http://schemas.microsoft.com/office/drawing/2014/main" id="{EB712E6D-FBEF-4BAD-A28D-D15AB36D3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3806826"/>
          <a:ext cx="9540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203112" progId="Equation.DSMT4">
                  <p:embed/>
                </p:oleObj>
              </mc:Choice>
              <mc:Fallback>
                <p:oleObj name="Equation" r:id="rId8" imgW="634725" imgH="203112" progId="Equation.DSMT4">
                  <p:embed/>
                  <p:pic>
                    <p:nvPicPr>
                      <p:cNvPr id="24586" name="Object 10">
                        <a:extLst>
                          <a:ext uri="{FF2B5EF4-FFF2-40B4-BE49-F238E27FC236}">
                            <a16:creationId xmlns:a16="http://schemas.microsoft.com/office/drawing/2014/main" id="{EB712E6D-FBEF-4BAD-A28D-D15AB36D3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806826"/>
                        <a:ext cx="9540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3">
            <a:extLst>
              <a:ext uri="{FF2B5EF4-FFF2-40B4-BE49-F238E27FC236}">
                <a16:creationId xmlns:a16="http://schemas.microsoft.com/office/drawing/2014/main" id="{0641861D-B870-4231-AF84-8E68B5A8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88" name="Object 12">
            <a:extLst>
              <a:ext uri="{FF2B5EF4-FFF2-40B4-BE49-F238E27FC236}">
                <a16:creationId xmlns:a16="http://schemas.microsoft.com/office/drawing/2014/main" id="{9DCFB63D-C456-48BF-A4D3-F2B0142E9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3665538"/>
          <a:ext cx="10937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253890" progId="Equation.DSMT4">
                  <p:embed/>
                </p:oleObj>
              </mc:Choice>
              <mc:Fallback>
                <p:oleObj name="Equation" r:id="rId10" imgW="622030" imgH="253890" progId="Equation.DSMT4">
                  <p:embed/>
                  <p:pic>
                    <p:nvPicPr>
                      <p:cNvPr id="24588" name="Object 12">
                        <a:extLst>
                          <a:ext uri="{FF2B5EF4-FFF2-40B4-BE49-F238E27FC236}">
                            <a16:creationId xmlns:a16="http://schemas.microsoft.com/office/drawing/2014/main" id="{9DCFB63D-C456-48BF-A4D3-F2B0142E9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3665538"/>
                        <a:ext cx="10937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5">
            <a:extLst>
              <a:ext uri="{FF2B5EF4-FFF2-40B4-BE49-F238E27FC236}">
                <a16:creationId xmlns:a16="http://schemas.microsoft.com/office/drawing/2014/main" id="{FEDA3C18-E6A0-434C-A6AF-DA4ADE85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004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5F9B1533-8965-407F-BB35-BCF5217FF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4600576"/>
          <a:ext cx="30146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090" imgH="253890" progId="Equation.DSMT4">
                  <p:embed/>
                </p:oleObj>
              </mc:Choice>
              <mc:Fallback>
                <p:oleObj name="Equation" r:id="rId12" imgW="1866090" imgH="253890" progId="Equation.DSMT4">
                  <p:embed/>
                  <p:pic>
                    <p:nvPicPr>
                      <p:cNvPr id="24590" name="Object 14">
                        <a:extLst>
                          <a:ext uri="{FF2B5EF4-FFF2-40B4-BE49-F238E27FC236}">
                            <a16:creationId xmlns:a16="http://schemas.microsoft.com/office/drawing/2014/main" id="{5F9B1533-8965-407F-BB35-BCF5217FF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600576"/>
                        <a:ext cx="30146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Rectangle 17">
            <a:extLst>
              <a:ext uri="{FF2B5EF4-FFF2-40B4-BE49-F238E27FC236}">
                <a16:creationId xmlns:a16="http://schemas.microsoft.com/office/drawing/2014/main" id="{C45FC2B8-4B85-4ACA-BDF0-00CF6BED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004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92" name="Object 16">
            <a:extLst>
              <a:ext uri="{FF2B5EF4-FFF2-40B4-BE49-F238E27FC236}">
                <a16:creationId xmlns:a16="http://schemas.microsoft.com/office/drawing/2014/main" id="{A5A54193-1616-49FD-A799-C9AFD1E08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1" y="4648200"/>
          <a:ext cx="2879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7410" imgH="114353" progId="Equation.DSMT4">
                  <p:embed/>
                </p:oleObj>
              </mc:Choice>
              <mc:Fallback>
                <p:oleObj name="Equation" r:id="rId14" imgW="1657410" imgH="114353" progId="Equation.DSMT4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A5A54193-1616-49FD-A799-C9AFD1E08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648200"/>
                        <a:ext cx="2879725" cy="357188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Rectangle 19">
            <a:extLst>
              <a:ext uri="{FF2B5EF4-FFF2-40B4-BE49-F238E27FC236}">
                <a16:creationId xmlns:a16="http://schemas.microsoft.com/office/drawing/2014/main" id="{A6607C4F-7881-40F3-BB1B-AFC22AC0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94" name="Object 18">
            <a:extLst>
              <a:ext uri="{FF2B5EF4-FFF2-40B4-BE49-F238E27FC236}">
                <a16:creationId xmlns:a16="http://schemas.microsoft.com/office/drawing/2014/main" id="{4E0FD54E-09C5-432D-A554-3832E03BC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4475163"/>
          <a:ext cx="14795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392" imgH="393529" progId="Equation.DSMT4">
                  <p:embed/>
                </p:oleObj>
              </mc:Choice>
              <mc:Fallback>
                <p:oleObj name="Equation" r:id="rId16" imgW="939392" imgH="393529" progId="Equation.DSMT4">
                  <p:embed/>
                  <p:pic>
                    <p:nvPicPr>
                      <p:cNvPr id="24594" name="Object 18">
                        <a:extLst>
                          <a:ext uri="{FF2B5EF4-FFF2-40B4-BE49-F238E27FC236}">
                            <a16:creationId xmlns:a16="http://schemas.microsoft.com/office/drawing/2014/main" id="{4E0FD54E-09C5-432D-A554-3832E03BC1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75163"/>
                        <a:ext cx="14795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Rectangle 21">
            <a:extLst>
              <a:ext uri="{FF2B5EF4-FFF2-40B4-BE49-F238E27FC236}">
                <a16:creationId xmlns:a16="http://schemas.microsoft.com/office/drawing/2014/main" id="{5312209A-5B11-406C-AA69-A32F9220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596" name="Object 20">
            <a:extLst>
              <a:ext uri="{FF2B5EF4-FFF2-40B4-BE49-F238E27FC236}">
                <a16:creationId xmlns:a16="http://schemas.microsoft.com/office/drawing/2014/main" id="{9A4D271E-5A3D-4A83-8053-33729E71B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1" y="4456114"/>
          <a:ext cx="16478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31366" imgH="482391" progId="Equation.DSMT4">
                  <p:embed/>
                </p:oleObj>
              </mc:Choice>
              <mc:Fallback>
                <p:oleObj name="Equation" r:id="rId18" imgW="1231366" imgH="482391" progId="Equation.DSMT4">
                  <p:embed/>
                  <p:pic>
                    <p:nvPicPr>
                      <p:cNvPr id="24596" name="Object 20">
                        <a:extLst>
                          <a:ext uri="{FF2B5EF4-FFF2-40B4-BE49-F238E27FC236}">
                            <a16:creationId xmlns:a16="http://schemas.microsoft.com/office/drawing/2014/main" id="{9A4D271E-5A3D-4A83-8053-33729E71B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4456114"/>
                        <a:ext cx="16478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Rectangle 23">
            <a:extLst>
              <a:ext uri="{FF2B5EF4-FFF2-40B4-BE49-F238E27FC236}">
                <a16:creationId xmlns:a16="http://schemas.microsoft.com/office/drawing/2014/main" id="{4C6C0B38-0BAF-4FF8-B0CC-5C82194B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01" name="Rectangle 25">
            <a:extLst>
              <a:ext uri="{FF2B5EF4-FFF2-40B4-BE49-F238E27FC236}">
                <a16:creationId xmlns:a16="http://schemas.microsoft.com/office/drawing/2014/main" id="{923B51C9-BBAA-48E4-845A-BEB97533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00" name="Object 24">
            <a:extLst>
              <a:ext uri="{FF2B5EF4-FFF2-40B4-BE49-F238E27FC236}">
                <a16:creationId xmlns:a16="http://schemas.microsoft.com/office/drawing/2014/main" id="{DB1E3182-01FF-4A23-9969-349889B492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4625976"/>
          <a:ext cx="9032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58558" imgH="203112" progId="Equation.DSMT4">
                  <p:embed/>
                </p:oleObj>
              </mc:Choice>
              <mc:Fallback>
                <p:oleObj name="Equation" r:id="rId20" imgW="558558" imgH="203112" progId="Equation.DSMT4">
                  <p:embed/>
                  <p:pic>
                    <p:nvPicPr>
                      <p:cNvPr id="24600" name="Object 24">
                        <a:extLst>
                          <a:ext uri="{FF2B5EF4-FFF2-40B4-BE49-F238E27FC236}">
                            <a16:creationId xmlns:a16="http://schemas.microsoft.com/office/drawing/2014/main" id="{DB1E3182-01FF-4A23-9969-349889B49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25976"/>
                        <a:ext cx="9032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id="{9C344F45-566D-4358-9A64-88000D3B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289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02" name="Object 26">
            <a:extLst>
              <a:ext uri="{FF2B5EF4-FFF2-40B4-BE49-F238E27FC236}">
                <a16:creationId xmlns:a16="http://schemas.microsoft.com/office/drawing/2014/main" id="{23552221-00E5-4351-8651-9EEFBAB70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1" y="4495801"/>
          <a:ext cx="10191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626" imgH="253780" progId="Equation.DSMT4">
                  <p:embed/>
                </p:oleObj>
              </mc:Choice>
              <mc:Fallback>
                <p:oleObj name="Equation" r:id="rId22" imgW="545626" imgH="253780" progId="Equation.DSMT4">
                  <p:embed/>
                  <p:pic>
                    <p:nvPicPr>
                      <p:cNvPr id="24602" name="Object 26">
                        <a:extLst>
                          <a:ext uri="{FF2B5EF4-FFF2-40B4-BE49-F238E27FC236}">
                            <a16:creationId xmlns:a16="http://schemas.microsoft.com/office/drawing/2014/main" id="{23552221-00E5-4351-8651-9EEFBAB70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4495801"/>
                        <a:ext cx="10191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9">
            <a:extLst>
              <a:ext uri="{FF2B5EF4-FFF2-40B4-BE49-F238E27FC236}">
                <a16:creationId xmlns:a16="http://schemas.microsoft.com/office/drawing/2014/main" id="{CDA32F27-05F7-4FA6-A5E3-CEE86DAC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32766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04" name="Object 28">
            <a:extLst>
              <a:ext uri="{FF2B5EF4-FFF2-40B4-BE49-F238E27FC236}">
                <a16:creationId xmlns:a16="http://schemas.microsoft.com/office/drawing/2014/main" id="{30F6517D-0DFD-4498-9C28-567A0E4E46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5500688"/>
          <a:ext cx="1143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57200" imgH="152630" progId="Equation.DSMT4">
                  <p:embed/>
                </p:oleObj>
              </mc:Choice>
              <mc:Fallback>
                <p:oleObj name="Equation" r:id="rId24" imgW="457200" imgH="152630" progId="Equation.DSMT4">
                  <p:embed/>
                  <p:pic>
                    <p:nvPicPr>
                      <p:cNvPr id="24604" name="Object 28">
                        <a:extLst>
                          <a:ext uri="{FF2B5EF4-FFF2-40B4-BE49-F238E27FC236}">
                            <a16:creationId xmlns:a16="http://schemas.microsoft.com/office/drawing/2014/main" id="{30F6517D-0DFD-4498-9C28-567A0E4E46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00688"/>
                        <a:ext cx="11430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>
            <a:extLst>
              <a:ext uri="{FF2B5EF4-FFF2-40B4-BE49-F238E27FC236}">
                <a16:creationId xmlns:a16="http://schemas.microsoft.com/office/drawing/2014/main" id="{7DD8DE09-8AC9-40BA-ABA2-42FF0BAFD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32766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06" name="Object 30">
            <a:extLst>
              <a:ext uri="{FF2B5EF4-FFF2-40B4-BE49-F238E27FC236}">
                <a16:creationId xmlns:a16="http://schemas.microsoft.com/office/drawing/2014/main" id="{0D3D64E0-A00E-465B-9A6C-1AA2C8B16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400" y="5534025"/>
          <a:ext cx="20320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5055" imgH="238276" progId="Equation.DSMT4">
                  <p:embed/>
                </p:oleObj>
              </mc:Choice>
              <mc:Fallback>
                <p:oleObj name="Equation" r:id="rId26" imgW="1305055" imgH="238276" progId="Equation.DSMT4">
                  <p:embed/>
                  <p:pic>
                    <p:nvPicPr>
                      <p:cNvPr id="24606" name="Object 30">
                        <a:extLst>
                          <a:ext uri="{FF2B5EF4-FFF2-40B4-BE49-F238E27FC236}">
                            <a16:creationId xmlns:a16="http://schemas.microsoft.com/office/drawing/2014/main" id="{0D3D64E0-A00E-465B-9A6C-1AA2C8B16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534025"/>
                        <a:ext cx="20320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Rectangle 33">
            <a:extLst>
              <a:ext uri="{FF2B5EF4-FFF2-40B4-BE49-F238E27FC236}">
                <a16:creationId xmlns:a16="http://schemas.microsoft.com/office/drawing/2014/main" id="{F65AB280-7F1F-4C65-9C42-ABC0778F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32766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08" name="Object 32">
            <a:extLst>
              <a:ext uri="{FF2B5EF4-FFF2-40B4-BE49-F238E27FC236}">
                <a16:creationId xmlns:a16="http://schemas.microsoft.com/office/drawing/2014/main" id="{46E1AFD4-6133-4415-8085-326D2AE01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5568950"/>
          <a:ext cx="1066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8" imgW="619015" imgH="152630" progId="Equation.3">
                  <p:embed/>
                </p:oleObj>
              </mc:Choice>
              <mc:Fallback>
                <p:oleObj name="Εξίσωση" r:id="rId28" imgW="619015" imgH="152630" progId="Equation.3">
                  <p:embed/>
                  <p:pic>
                    <p:nvPicPr>
                      <p:cNvPr id="24608" name="Object 32">
                        <a:extLst>
                          <a:ext uri="{FF2B5EF4-FFF2-40B4-BE49-F238E27FC236}">
                            <a16:creationId xmlns:a16="http://schemas.microsoft.com/office/drawing/2014/main" id="{46E1AFD4-6133-4415-8085-326D2AE01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568950"/>
                        <a:ext cx="1066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1" name="Rectangle 35">
            <a:extLst>
              <a:ext uri="{FF2B5EF4-FFF2-40B4-BE49-F238E27FC236}">
                <a16:creationId xmlns:a16="http://schemas.microsoft.com/office/drawing/2014/main" id="{845DDBAE-22E3-4D1B-AA12-3F32EBE6B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31670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12" name="Line 36">
            <a:extLst>
              <a:ext uri="{FF2B5EF4-FFF2-40B4-BE49-F238E27FC236}">
                <a16:creationId xmlns:a16="http://schemas.microsoft.com/office/drawing/2014/main" id="{A7CCE626-E6CB-40E4-97F9-2FB9A1F0D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9624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14" name="Line 38">
            <a:extLst>
              <a:ext uri="{FF2B5EF4-FFF2-40B4-BE49-F238E27FC236}">
                <a16:creationId xmlns:a16="http://schemas.microsoft.com/office/drawing/2014/main" id="{13554D9F-55C2-4BFB-9D98-3614C8E12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9624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15" name="Line 39">
            <a:extLst>
              <a:ext uri="{FF2B5EF4-FFF2-40B4-BE49-F238E27FC236}">
                <a16:creationId xmlns:a16="http://schemas.microsoft.com/office/drawing/2014/main" id="{ED12E927-15DB-48A4-8E39-458D0B577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16" name="Line 40">
            <a:extLst>
              <a:ext uri="{FF2B5EF4-FFF2-40B4-BE49-F238E27FC236}">
                <a16:creationId xmlns:a16="http://schemas.microsoft.com/office/drawing/2014/main" id="{D65EC693-ED2F-4C8F-AD4C-D611685C3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8006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18" name="Rectangle 42">
            <a:extLst>
              <a:ext uri="{FF2B5EF4-FFF2-40B4-BE49-F238E27FC236}">
                <a16:creationId xmlns:a16="http://schemas.microsoft.com/office/drawing/2014/main" id="{24D3E186-0F94-409D-869E-9B7C5D97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31670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20" name="Rectangle 44">
            <a:extLst>
              <a:ext uri="{FF2B5EF4-FFF2-40B4-BE49-F238E27FC236}">
                <a16:creationId xmlns:a16="http://schemas.microsoft.com/office/drawing/2014/main" id="{C4ECDD58-7AE3-43F6-9312-4C4C16EC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31670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22" name="Rectangle 46">
            <a:extLst>
              <a:ext uri="{FF2B5EF4-FFF2-40B4-BE49-F238E27FC236}">
                <a16:creationId xmlns:a16="http://schemas.microsoft.com/office/drawing/2014/main" id="{2709C52B-CAA5-498A-8823-1968441F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124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24" name="Rectangle 48">
            <a:extLst>
              <a:ext uri="{FF2B5EF4-FFF2-40B4-BE49-F238E27FC236}">
                <a16:creationId xmlns:a16="http://schemas.microsoft.com/office/drawing/2014/main" id="{10F1311C-F7DA-496E-887D-61F39228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124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26" name="Rectangle 50">
            <a:extLst>
              <a:ext uri="{FF2B5EF4-FFF2-40B4-BE49-F238E27FC236}">
                <a16:creationId xmlns:a16="http://schemas.microsoft.com/office/drawing/2014/main" id="{CBE04E66-E469-4724-BC56-9BE71595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124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4628" name="Object 52">
            <a:extLst>
              <a:ext uri="{FF2B5EF4-FFF2-40B4-BE49-F238E27FC236}">
                <a16:creationId xmlns:a16="http://schemas.microsoft.com/office/drawing/2014/main" id="{DEB5E02B-7ACE-4B5A-B040-EC297A596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9200" y="548640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1815" imgH="85645" progId="Equation.DSMT4">
                  <p:embed/>
                </p:oleObj>
              </mc:Choice>
              <mc:Fallback>
                <p:oleObj name="Equation" r:id="rId30" imgW="161815" imgH="85645" progId="Equation.DSMT4">
                  <p:embed/>
                  <p:pic>
                    <p:nvPicPr>
                      <p:cNvPr id="24628" name="Object 52">
                        <a:extLst>
                          <a:ext uri="{FF2B5EF4-FFF2-40B4-BE49-F238E27FC236}">
                            <a16:creationId xmlns:a16="http://schemas.microsoft.com/office/drawing/2014/main" id="{DEB5E02B-7ACE-4B5A-B040-EC297A5962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5486400"/>
                        <a:ext cx="533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32" name="Rectangle 56">
            <a:extLst>
              <a:ext uri="{FF2B5EF4-FFF2-40B4-BE49-F238E27FC236}">
                <a16:creationId xmlns:a16="http://schemas.microsoft.com/office/drawing/2014/main" id="{FA8D8E3F-1CF4-410B-8829-56DE0F33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 dirty="0" err="1">
                <a:solidFill>
                  <a:srgbClr val="B2B2B2"/>
                </a:solidFill>
              </a:rPr>
              <a:t>Κεφάλ</a:t>
            </a:r>
            <a:r>
              <a:rPr lang="en-US" altLang="el-GR" sz="1400" dirty="0">
                <a:solidFill>
                  <a:srgbClr val="B2B2B2"/>
                </a:solidFill>
              </a:rPr>
              <a:t>αιο</a:t>
            </a:r>
            <a:r>
              <a:rPr lang="el-GR" altLang="el-GR" sz="1400" dirty="0">
                <a:solidFill>
                  <a:srgbClr val="B2B2B2"/>
                </a:solidFill>
              </a:rPr>
              <a:t> </a:t>
            </a:r>
            <a:r>
              <a:rPr lang="en-US" altLang="el-GR" sz="1400" dirty="0">
                <a:solidFill>
                  <a:srgbClr val="B2B2B2"/>
                </a:solidFill>
              </a:rPr>
              <a:t>7        (C) Copyright  Γαβ</a:t>
            </a:r>
            <a:r>
              <a:rPr lang="en-US" altLang="el-GR" sz="1400" dirty="0" err="1">
                <a:solidFill>
                  <a:srgbClr val="B2B2B2"/>
                </a:solidFill>
              </a:rPr>
              <a:t>ριήλ</a:t>
            </a:r>
            <a:r>
              <a:rPr lang="en-US" altLang="el-GR" sz="1400" dirty="0">
                <a:solidFill>
                  <a:srgbClr val="B2B2B2"/>
                </a:solidFill>
              </a:rPr>
              <a:t>  </a:t>
            </a:r>
            <a:r>
              <a:rPr lang="en-US" altLang="el-GR" sz="1400" dirty="0" err="1">
                <a:solidFill>
                  <a:srgbClr val="B2B2B2"/>
                </a:solidFill>
              </a:rPr>
              <a:t>Γι</a:t>
            </a:r>
            <a:r>
              <a:rPr lang="en-US" altLang="el-GR" sz="1400" dirty="0">
                <a:solidFill>
                  <a:srgbClr val="B2B2B2"/>
                </a:solidFill>
              </a:rPr>
              <a:t>αννακόπουλος    Πανεπιστήμιο Πατρών        Διαφάνεια 3 από 47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sp>
        <p:nvSpPr>
          <p:cNvPr id="24633" name="Line 57">
            <a:extLst>
              <a:ext uri="{FF2B5EF4-FFF2-40B4-BE49-F238E27FC236}">
                <a16:creationId xmlns:a16="http://schemas.microsoft.com/office/drawing/2014/main" id="{56A96E4E-E3B7-416B-9892-58E370D8E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4636" name="Text Box 60">
            <a:extLst>
              <a:ext uri="{FF2B5EF4-FFF2-40B4-BE49-F238E27FC236}">
                <a16:creationId xmlns:a16="http://schemas.microsoft.com/office/drawing/2014/main" id="{99D676BC-503E-4A13-9E9A-1747FD69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622926"/>
            <a:ext cx="247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Σταθερά διάδοσης</a:t>
            </a:r>
            <a:r>
              <a:rPr lang="en-US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l-GR" altLang="el-GR" sz="2000" b="1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5" name="Object 58">
            <a:extLst>
              <a:ext uri="{FF2B5EF4-FFF2-40B4-BE49-F238E27FC236}">
                <a16:creationId xmlns:a16="http://schemas.microsoft.com/office/drawing/2014/main" id="{A28E9CFF-4F98-4C60-BF08-F06E4746B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39643"/>
              </p:ext>
            </p:extLst>
          </p:nvPr>
        </p:nvGraphicFramePr>
        <p:xfrm>
          <a:off x="2869188" y="1044574"/>
          <a:ext cx="5705475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2" imgW="5305647" imgH="2162391" progId="Visio.Drawing.11">
                  <p:embed/>
                </p:oleObj>
              </mc:Choice>
              <mc:Fallback>
                <p:oleObj name="Visio" r:id="rId32" imgW="5305647" imgH="2162391" progId="Visio.Drawing.11">
                  <p:embed/>
                  <p:pic>
                    <p:nvPicPr>
                      <p:cNvPr id="24634" name="Object 58">
                        <a:extLst>
                          <a:ext uri="{FF2B5EF4-FFF2-40B4-BE49-F238E27FC236}">
                            <a16:creationId xmlns:a16="http://schemas.microsoft.com/office/drawing/2014/main" id="{31AE305B-AF24-4D5C-AA45-C405E796B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lum bright="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188" y="1044574"/>
                        <a:ext cx="5705475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83599523-F0B0-4511-862D-B33420DE3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22206"/>
              </p:ext>
            </p:extLst>
          </p:nvPr>
        </p:nvGraphicFramePr>
        <p:xfrm>
          <a:off x="493757" y="2184844"/>
          <a:ext cx="201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19240" imgH="330120" progId="Equation.DSMT4">
                  <p:embed/>
                </p:oleObj>
              </mc:Choice>
              <mc:Fallback>
                <p:oleObj name="Equation" r:id="rId34" imgW="2019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93757" y="2184844"/>
                        <a:ext cx="2019300" cy="330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Αντικείμενο 46">
            <a:extLst>
              <a:ext uri="{FF2B5EF4-FFF2-40B4-BE49-F238E27FC236}">
                <a16:creationId xmlns:a16="http://schemas.microsoft.com/office/drawing/2014/main" id="{BB4939B7-293A-4AD5-B1B3-FC0447484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42219"/>
              </p:ext>
            </p:extLst>
          </p:nvPr>
        </p:nvGraphicFramePr>
        <p:xfrm>
          <a:off x="511662" y="2540444"/>
          <a:ext cx="162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25400" imgH="330120" progId="Equation.DSMT4">
                  <p:embed/>
                </p:oleObj>
              </mc:Choice>
              <mc:Fallback>
                <p:oleObj name="Equation" r:id="rId36" imgW="1625400" imgH="330120" progId="Equation.DSMT4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83599523-F0B0-4511-862D-B33420DE3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11662" y="2540444"/>
                        <a:ext cx="1625600" cy="330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5" grpId="0" animBg="1"/>
      <p:bldP spid="24587" grpId="0" animBg="1"/>
      <p:bldP spid="24589" grpId="0" animBg="1"/>
      <p:bldP spid="24591" grpId="0" animBg="1"/>
      <p:bldP spid="24593" grpId="0" animBg="1"/>
      <p:bldP spid="24632" grpId="0" autoUpdateAnimBg="0"/>
      <p:bldP spid="2463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>
            <a:extLst>
              <a:ext uri="{FF2B5EF4-FFF2-40B4-BE49-F238E27FC236}">
                <a16:creationId xmlns:a16="http://schemas.microsoft.com/office/drawing/2014/main" id="{45DC4ED3-26EC-4011-9A4E-462B10156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1464" y="1384300"/>
          <a:ext cx="43259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6655" imgH="314352" progId="Equation.DSMT4">
                  <p:embed/>
                </p:oleObj>
              </mc:Choice>
              <mc:Fallback>
                <p:oleObj name="Equation" r:id="rId2" imgW="2676655" imgH="314352" progId="Equation.DSMT4">
                  <p:embed/>
                  <p:pic>
                    <p:nvPicPr>
                      <p:cNvPr id="45058" name="Object 2">
                        <a:extLst>
                          <a:ext uri="{FF2B5EF4-FFF2-40B4-BE49-F238E27FC236}">
                            <a16:creationId xmlns:a16="http://schemas.microsoft.com/office/drawing/2014/main" id="{45DC4ED3-26EC-4011-9A4E-462B10156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4" y="1384300"/>
                        <a:ext cx="43259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>
            <a:extLst>
              <a:ext uri="{FF2B5EF4-FFF2-40B4-BE49-F238E27FC236}">
                <a16:creationId xmlns:a16="http://schemas.microsoft.com/office/drawing/2014/main" id="{10285149-FDD3-4E82-9DD8-8BE782C22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71600"/>
            <a:ext cx="44958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7A1F329E-2E71-487A-BD6F-9B1AEE0EE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57464"/>
          <a:ext cx="2286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6870" imgH="314352" progId="Equation.DSMT4">
                  <p:embed/>
                </p:oleObj>
              </mc:Choice>
              <mc:Fallback>
                <p:oleObj name="Equation" r:id="rId4" imgW="1466870" imgH="314352" progId="Equation.DSMT4">
                  <p:embed/>
                  <p:pic>
                    <p:nvPicPr>
                      <p:cNvPr id="45060" name="Object 4">
                        <a:extLst>
                          <a:ext uri="{FF2B5EF4-FFF2-40B4-BE49-F238E27FC236}">
                            <a16:creationId xmlns:a16="http://schemas.microsoft.com/office/drawing/2014/main" id="{7A1F329E-2E71-487A-BD6F-9B1AEE0EE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57464"/>
                        <a:ext cx="22860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>
            <a:extLst>
              <a:ext uri="{FF2B5EF4-FFF2-40B4-BE49-F238E27FC236}">
                <a16:creationId xmlns:a16="http://schemas.microsoft.com/office/drawing/2014/main" id="{C780DEAC-C81F-4414-9BC0-137A42507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1738" y="2560638"/>
          <a:ext cx="19288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2875" imgH="399997" progId="Equation.DSMT4">
                  <p:embed/>
                </p:oleObj>
              </mc:Choice>
              <mc:Fallback>
                <p:oleObj name="Equation" r:id="rId6" imgW="1342875" imgH="399997" progId="Equation.DSMT4">
                  <p:embed/>
                  <p:pic>
                    <p:nvPicPr>
                      <p:cNvPr id="45061" name="Object 5">
                        <a:extLst>
                          <a:ext uri="{FF2B5EF4-FFF2-40B4-BE49-F238E27FC236}">
                            <a16:creationId xmlns:a16="http://schemas.microsoft.com/office/drawing/2014/main" id="{C780DEAC-C81F-4414-9BC0-137A42507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2560638"/>
                        <a:ext cx="19288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6">
            <a:extLst>
              <a:ext uri="{FF2B5EF4-FFF2-40B4-BE49-F238E27FC236}">
                <a16:creationId xmlns:a16="http://schemas.microsoft.com/office/drawing/2014/main" id="{D1FF824C-CD63-4233-BDBD-30B80772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14600"/>
            <a:ext cx="44958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45063" name="Object 7">
            <a:extLst>
              <a:ext uri="{FF2B5EF4-FFF2-40B4-BE49-F238E27FC236}">
                <a16:creationId xmlns:a16="http://schemas.microsoft.com/office/drawing/2014/main" id="{B6C3F487-414D-4389-A1A3-5ACB68FFE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429001"/>
          <a:ext cx="952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8" imgW="695135" imgH="476073" progId="Equation.3">
                  <p:embed/>
                </p:oleObj>
              </mc:Choice>
              <mc:Fallback>
                <p:oleObj name="Εξίσωση" r:id="rId8" imgW="695135" imgH="476073" progId="Equation.3">
                  <p:embed/>
                  <p:pic>
                    <p:nvPicPr>
                      <p:cNvPr id="45063" name="Object 7">
                        <a:extLst>
                          <a:ext uri="{FF2B5EF4-FFF2-40B4-BE49-F238E27FC236}">
                            <a16:creationId xmlns:a16="http://schemas.microsoft.com/office/drawing/2014/main" id="{B6C3F487-414D-4389-A1A3-5ACB68FFE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1"/>
                        <a:ext cx="9525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>
            <a:extLst>
              <a:ext uri="{FF2B5EF4-FFF2-40B4-BE49-F238E27FC236}">
                <a16:creationId xmlns:a16="http://schemas.microsoft.com/office/drawing/2014/main" id="{77454F54-70ED-405C-BB5B-8D5383AB0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3339" y="3402013"/>
          <a:ext cx="12096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101" imgH="485642" progId="Equation.DSMT4">
                  <p:embed/>
                </p:oleObj>
              </mc:Choice>
              <mc:Fallback>
                <p:oleObj name="Equation" r:id="rId10" imgW="876101" imgH="485642" progId="Equation.DSMT4">
                  <p:embed/>
                  <p:pic>
                    <p:nvPicPr>
                      <p:cNvPr id="45064" name="Object 8">
                        <a:extLst>
                          <a:ext uri="{FF2B5EF4-FFF2-40B4-BE49-F238E27FC236}">
                            <a16:creationId xmlns:a16="http://schemas.microsoft.com/office/drawing/2014/main" id="{77454F54-70ED-405C-BB5B-8D5383AB0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3402013"/>
                        <a:ext cx="12096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>
            <a:extLst>
              <a:ext uri="{FF2B5EF4-FFF2-40B4-BE49-F238E27FC236}">
                <a16:creationId xmlns:a16="http://schemas.microsoft.com/office/drawing/2014/main" id="{85D5D332-9BAB-470B-9D7D-A99402B7C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3581400"/>
          <a:ext cx="1117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857430" imgH="171291" progId="Equation.3">
                  <p:embed/>
                </p:oleObj>
              </mc:Choice>
              <mc:Fallback>
                <p:oleObj name="Εξίσωση" r:id="rId12" imgW="857430" imgH="171291" progId="Equation.3">
                  <p:embed/>
                  <p:pic>
                    <p:nvPicPr>
                      <p:cNvPr id="45065" name="Object 9">
                        <a:extLst>
                          <a:ext uri="{FF2B5EF4-FFF2-40B4-BE49-F238E27FC236}">
                            <a16:creationId xmlns:a16="http://schemas.microsoft.com/office/drawing/2014/main" id="{85D5D332-9BAB-470B-9D7D-A99402B7C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581400"/>
                        <a:ext cx="1117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>
            <a:extLst>
              <a:ext uri="{FF2B5EF4-FFF2-40B4-BE49-F238E27FC236}">
                <a16:creationId xmlns:a16="http://schemas.microsoft.com/office/drawing/2014/main" id="{EA113089-9CF4-481D-A8CA-4DA837402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35814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4" imgW="95270" imgH="95215" progId="Equation.3">
                  <p:embed/>
                </p:oleObj>
              </mc:Choice>
              <mc:Fallback>
                <p:oleObj name="Εξίσωση" r:id="rId14" imgW="95270" imgH="95215" progId="Equation.3">
                  <p:embed/>
                  <p:pic>
                    <p:nvPicPr>
                      <p:cNvPr id="45066" name="Object 10">
                        <a:extLst>
                          <a:ext uri="{FF2B5EF4-FFF2-40B4-BE49-F238E27FC236}">
                            <a16:creationId xmlns:a16="http://schemas.microsoft.com/office/drawing/2014/main" id="{EA113089-9CF4-481D-A8CA-4DA8374023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35814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Text Box 11">
            <a:extLst>
              <a:ext uri="{FF2B5EF4-FFF2-40B4-BE49-F238E27FC236}">
                <a16:creationId xmlns:a16="http://schemas.microsoft.com/office/drawing/2014/main" id="{DFFBAA59-1882-4B69-9FF0-8DACB1B6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9" y="319088"/>
            <a:ext cx="790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 u="sng">
                <a:solidFill>
                  <a:srgbClr val="FFFF00"/>
                </a:solidFill>
                <a:latin typeface="Arial" panose="020B0604020202020204" pitchFamily="34" charset="0"/>
              </a:rPr>
              <a:t>ΕΠΙΛΥΣΗ ΕΞΙΣΩΣΕΩΝ ΤΑΣΗΣ ΚΑΙ ΡΕΥΜΑΤΟΣ</a:t>
            </a:r>
          </a:p>
        </p:txBody>
      </p:sp>
      <p:graphicFrame>
        <p:nvGraphicFramePr>
          <p:cNvPr id="45068" name="Object 12">
            <a:extLst>
              <a:ext uri="{FF2B5EF4-FFF2-40B4-BE49-F238E27FC236}">
                <a16:creationId xmlns:a16="http://schemas.microsoft.com/office/drawing/2014/main" id="{08A6ABF7-8469-4260-B2F0-D7BB53DAF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1371601"/>
          <a:ext cx="19732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600" imgH="482600" progId="Equation.DSMT4">
                  <p:embed/>
                </p:oleObj>
              </mc:Choice>
              <mc:Fallback>
                <p:oleObj name="Equation" r:id="rId16" imgW="1244600" imgH="482600" progId="Equation.DSMT4">
                  <p:embed/>
                  <p:pic>
                    <p:nvPicPr>
                      <p:cNvPr id="45068" name="Object 12">
                        <a:extLst>
                          <a:ext uri="{FF2B5EF4-FFF2-40B4-BE49-F238E27FC236}">
                            <a16:creationId xmlns:a16="http://schemas.microsoft.com/office/drawing/2014/main" id="{08A6ABF7-8469-4260-B2F0-D7BB53DAF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371601"/>
                        <a:ext cx="19732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>
            <a:extLst>
              <a:ext uri="{FF2B5EF4-FFF2-40B4-BE49-F238E27FC236}">
                <a16:creationId xmlns:a16="http://schemas.microsoft.com/office/drawing/2014/main" id="{5A742A7B-B2EA-47A0-9981-3F49372B7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8" y="2362201"/>
          <a:ext cx="18208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66800" imgH="482600" progId="Equation.DSMT4">
                  <p:embed/>
                </p:oleObj>
              </mc:Choice>
              <mc:Fallback>
                <p:oleObj name="Equation" r:id="rId18" imgW="1066800" imgH="482600" progId="Equation.DSMT4">
                  <p:embed/>
                  <p:pic>
                    <p:nvPicPr>
                      <p:cNvPr id="45069" name="Object 13">
                        <a:extLst>
                          <a:ext uri="{FF2B5EF4-FFF2-40B4-BE49-F238E27FC236}">
                            <a16:creationId xmlns:a16="http://schemas.microsoft.com/office/drawing/2014/main" id="{5A742A7B-B2EA-47A0-9981-3F49372B7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362201"/>
                        <a:ext cx="18208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Line 14">
            <a:extLst>
              <a:ext uri="{FF2B5EF4-FFF2-40B4-BE49-F238E27FC236}">
                <a16:creationId xmlns:a16="http://schemas.microsoft.com/office/drawing/2014/main" id="{4F6C32B6-2CBF-43D3-8C01-0D939BC07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526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4A10F2B7-EC17-43BE-9F3B-4E3ACEC0B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819400"/>
            <a:ext cx="457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CFB008CD-E4FE-4CF4-AAAE-E3691DFB8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581401"/>
            <a:ext cx="314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b="1" i="1">
                <a:solidFill>
                  <a:srgbClr val="FFFFFF"/>
                </a:solidFill>
                <a:latin typeface="Arial" panose="020B0604020202020204" pitchFamily="34" charset="0"/>
              </a:rPr>
              <a:t>Χαρακτηριστική αντίσταση</a:t>
            </a:r>
            <a:r>
              <a:rPr lang="en-US" altLang="el-GR" sz="1800" b="1" i="1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endParaRPr lang="el-GR" altLang="el-GR" sz="1800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EB8E2BA2-E406-4D1A-940A-A669F77B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4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45075" name="Line 19">
            <a:extLst>
              <a:ext uri="{FF2B5EF4-FFF2-40B4-BE49-F238E27FC236}">
                <a16:creationId xmlns:a16="http://schemas.microsoft.com/office/drawing/2014/main" id="{EDD0C746-8AAC-4665-9073-43C255405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45077" name="Object 21">
            <a:extLst>
              <a:ext uri="{FF2B5EF4-FFF2-40B4-BE49-F238E27FC236}">
                <a16:creationId xmlns:a16="http://schemas.microsoft.com/office/drawing/2014/main" id="{02515BB0-E412-4DBA-A21A-786194CCF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159375"/>
          <a:ext cx="1752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5675" imgH="171291" progId="Equation.DSMT4">
                  <p:embed/>
                </p:oleObj>
              </mc:Choice>
              <mc:Fallback>
                <p:oleObj name="Equation" r:id="rId20" imgW="885675" imgH="171291" progId="Equation.DSMT4">
                  <p:embed/>
                  <p:pic>
                    <p:nvPicPr>
                      <p:cNvPr id="45077" name="Object 21">
                        <a:extLst>
                          <a:ext uri="{FF2B5EF4-FFF2-40B4-BE49-F238E27FC236}">
                            <a16:creationId xmlns:a16="http://schemas.microsoft.com/office/drawing/2014/main" id="{02515BB0-E412-4DBA-A21A-786194CCF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59375"/>
                        <a:ext cx="1752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>
            <a:extLst>
              <a:ext uri="{FF2B5EF4-FFF2-40B4-BE49-F238E27FC236}">
                <a16:creationId xmlns:a16="http://schemas.microsoft.com/office/drawing/2014/main" id="{AE23D5F0-91EC-499B-8E76-68458A1FE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1" y="5638801"/>
          <a:ext cx="1590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3435" imgH="171291" progId="Equation.DSMT4">
                  <p:embed/>
                </p:oleObj>
              </mc:Choice>
              <mc:Fallback>
                <p:oleObj name="Equation" r:id="rId22" imgW="733435" imgH="171291" progId="Equation.DSMT4">
                  <p:embed/>
                  <p:pic>
                    <p:nvPicPr>
                      <p:cNvPr id="45078" name="Object 22">
                        <a:extLst>
                          <a:ext uri="{FF2B5EF4-FFF2-40B4-BE49-F238E27FC236}">
                            <a16:creationId xmlns:a16="http://schemas.microsoft.com/office/drawing/2014/main" id="{AE23D5F0-91EC-499B-8E76-68458A1FE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5638801"/>
                        <a:ext cx="15906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Rectangle 24">
            <a:extLst>
              <a:ext uri="{FF2B5EF4-FFF2-40B4-BE49-F238E27FC236}">
                <a16:creationId xmlns:a16="http://schemas.microsoft.com/office/drawing/2014/main" id="{4A132062-A18F-472A-8A76-68107799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67201"/>
            <a:ext cx="861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Αν η 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γραμμή τερματίζει στη χαρακτηριστική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αντίσταση</a:t>
            </a:r>
            <a:r>
              <a:rPr lang="en-US" altLang="el-GR" sz="21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l-GR" sz="2100" b="1" i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Ζ</a:t>
            </a:r>
            <a:r>
              <a:rPr lang="en-US" altLang="el-GR" sz="21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21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,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 οπότε</a:t>
            </a:r>
            <a:r>
              <a:rPr lang="en-US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100" b="1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en-US" altLang="el-GR" sz="2100" b="1" baseline="-25000">
                <a:solidFill>
                  <a:srgbClr val="FFFF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2100" b="1">
                <a:solidFill>
                  <a:srgbClr val="FFFF00"/>
                </a:solidFill>
                <a:latin typeface="Arial" panose="020B0604020202020204" pitchFamily="34" charset="0"/>
              </a:rPr>
              <a:t>=Z</a:t>
            </a:r>
            <a:r>
              <a:rPr lang="en-US" altLang="el-GR" sz="2100" b="1" baseline="-25000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2100" b="1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en-US" altLang="el-GR" sz="2100" b="1" baseline="-25000">
                <a:solidFill>
                  <a:srgbClr val="FFFF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21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100" b="1">
                <a:solidFill>
                  <a:srgbClr val="FFFF00"/>
                </a:solidFill>
                <a:latin typeface="Arial" panose="020B0604020202020204" pitchFamily="34" charset="0"/>
              </a:rPr>
              <a:t>,</a:t>
            </a:r>
            <a:r>
              <a:rPr lang="en-US" altLang="el-GR" sz="2100" b="1" baseline="-250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100" b="1" i="1">
                <a:solidFill>
                  <a:srgbClr val="FFFF00"/>
                </a:solidFill>
                <a:latin typeface="Arial" panose="020B0604020202020204" pitchFamily="34" charset="0"/>
              </a:rPr>
              <a:t>τότε δεν υπάρχουν ανακλώμενες συνιστώσες. </a:t>
            </a:r>
            <a:endParaRPr lang="el-GR" altLang="el-GR" sz="2100" b="1" i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081" name="Rectangle 25">
            <a:extLst>
              <a:ext uri="{FF2B5EF4-FFF2-40B4-BE49-F238E27FC236}">
                <a16:creationId xmlns:a16="http://schemas.microsoft.com/office/drawing/2014/main" id="{33F93B76-3413-4121-9452-136C523C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1828800" cy="106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3" name="Object 21">
            <a:extLst>
              <a:ext uri="{FF2B5EF4-FFF2-40B4-BE49-F238E27FC236}">
                <a16:creationId xmlns:a16="http://schemas.microsoft.com/office/drawing/2014/main" id="{E425241A-4C1C-4E7A-B5D6-99BAD46C3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49349"/>
              </p:ext>
            </p:extLst>
          </p:nvPr>
        </p:nvGraphicFramePr>
        <p:xfrm>
          <a:off x="4239840" y="1706563"/>
          <a:ext cx="22494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57616" imgH="771525" progId="Equation.DSMT4">
                  <p:embed/>
                </p:oleObj>
              </mc:Choice>
              <mc:Fallback>
                <p:oleObj name="Equation" r:id="rId24" imgW="1657616" imgH="771525" progId="Equation.DSMT4">
                  <p:embed/>
                  <p:pic>
                    <p:nvPicPr>
                      <p:cNvPr id="25" name="Object 21">
                        <a:extLst>
                          <a:ext uri="{FF2B5EF4-FFF2-40B4-BE49-F238E27FC236}">
                            <a16:creationId xmlns:a16="http://schemas.microsoft.com/office/drawing/2014/main" id="{65402CA2-8AFD-4667-996A-9169E0C31C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840" y="1706563"/>
                        <a:ext cx="2249487" cy="11938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1">
            <a:extLst>
              <a:ext uri="{FF2B5EF4-FFF2-40B4-BE49-F238E27FC236}">
                <a16:creationId xmlns:a16="http://schemas.microsoft.com/office/drawing/2014/main" id="{43331FFE-8EE4-4F10-A117-3CF6456E8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85015"/>
              </p:ext>
            </p:extLst>
          </p:nvPr>
        </p:nvGraphicFramePr>
        <p:xfrm>
          <a:off x="5488828" y="2120900"/>
          <a:ext cx="2114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61923" imgH="199907" progId="Equation.DSMT4">
                  <p:embed/>
                </p:oleObj>
              </mc:Choice>
              <mc:Fallback>
                <p:oleObj name="Equation" r:id="rId26" imgW="1561923" imgH="199907" progId="Equation.DSMT4">
                  <p:embed/>
                  <p:pic>
                    <p:nvPicPr>
                      <p:cNvPr id="23" name="Object 21">
                        <a:extLst>
                          <a:ext uri="{FF2B5EF4-FFF2-40B4-BE49-F238E27FC236}">
                            <a16:creationId xmlns:a16="http://schemas.microsoft.com/office/drawing/2014/main" id="{591705AB-52B7-4FC1-A714-67ABA4C22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828" y="2120900"/>
                        <a:ext cx="2114550" cy="34131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A9D17403-8428-44DE-967E-78A7E271D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26417"/>
              </p:ext>
            </p:extLst>
          </p:nvPr>
        </p:nvGraphicFramePr>
        <p:xfrm>
          <a:off x="7757318" y="2114549"/>
          <a:ext cx="2468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28800" imgH="199907" progId="Equation.DSMT4">
                  <p:embed/>
                </p:oleObj>
              </mc:Choice>
              <mc:Fallback>
                <p:oleObj name="Equation" r:id="rId28" imgW="1828800" imgH="199907" progId="Equation.DSMT4">
                  <p:embed/>
                  <p:pic>
                    <p:nvPicPr>
                      <p:cNvPr id="24" name="Object 21">
                        <a:extLst>
                          <a:ext uri="{FF2B5EF4-FFF2-40B4-BE49-F238E27FC236}">
                            <a16:creationId xmlns:a16="http://schemas.microsoft.com/office/drawing/2014/main" id="{E5DAB619-DCF3-4878-8B9A-6B58A3941F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318" y="2114549"/>
                        <a:ext cx="2468563" cy="3413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3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45067" grpId="0" autoUpdateAnimBg="0"/>
      <p:bldP spid="45073" grpId="0" autoUpdateAnimBg="0"/>
      <p:bldP spid="45074" grpId="0" autoUpdateAnimBg="0"/>
      <p:bldP spid="45080" grpId="0" autoUpdateAnimBg="0"/>
      <p:bldP spid="45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3FE415C-F27E-4DE1-B091-FE7A8DDC3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41300"/>
            <a:ext cx="8228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Α, Β, </a:t>
            </a:r>
            <a:r>
              <a:rPr lang="en-US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l-GR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 </a:t>
            </a:r>
            <a:r>
              <a:rPr lang="el-GR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ΠΑΡΑΜΕΤΡΟΙ</a:t>
            </a:r>
            <a:r>
              <a:rPr lang="en-US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l-GR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ΓΡΑΜΜΗΣ ΜΕΤΑΦΟΡΑΣ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84D36C83-AA16-4775-B390-3C233F446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1264" y="941388"/>
          <a:ext cx="41735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5015" imgH="343059" progId="Equation.DSMT4">
                  <p:embed/>
                </p:oleObj>
              </mc:Choice>
              <mc:Fallback>
                <p:oleObj name="Equation" r:id="rId2" imgW="2905015" imgH="343059" progId="Equation.DSMT4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84D36C83-AA16-4775-B390-3C233F446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4" y="941388"/>
                        <a:ext cx="41735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>
            <a:extLst>
              <a:ext uri="{FF2B5EF4-FFF2-40B4-BE49-F238E27FC236}">
                <a16:creationId xmlns:a16="http://schemas.microsoft.com/office/drawing/2014/main" id="{CFB60BBD-E67C-4B4D-B281-F039A9F93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1480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CD17DE1B-33CB-4657-82EC-13D002B05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5464" y="855664"/>
          <a:ext cx="35893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1810" imgH="390428" progId="Equation.DSMT4">
                  <p:embed/>
                </p:oleObj>
              </mc:Choice>
              <mc:Fallback>
                <p:oleObj name="Equation" r:id="rId4" imgW="2571810" imgH="390428" progId="Equation.DSMT4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CD17DE1B-33CB-4657-82EC-13D002B05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4" y="855664"/>
                        <a:ext cx="3589337" cy="668337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id="{50E38F2C-EC9C-4D88-AB7C-8AD54E353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914400"/>
          <a:ext cx="3905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1270" imgH="285644" progId="Equation.DSMT4">
                  <p:embed/>
                </p:oleObj>
              </mc:Choice>
              <mc:Fallback>
                <p:oleObj name="Equation" r:id="rId6" imgW="2381270" imgH="285644" progId="Equation.DSMT4">
                  <p:embed/>
                  <p:pic>
                    <p:nvPicPr>
                      <p:cNvPr id="27654" name="Object 6">
                        <a:extLst>
                          <a:ext uri="{FF2B5EF4-FFF2-40B4-BE49-F238E27FC236}">
                            <a16:creationId xmlns:a16="http://schemas.microsoft.com/office/drawing/2014/main" id="{50E38F2C-EC9C-4D88-AB7C-8AD54E353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14400"/>
                        <a:ext cx="390525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023E0DF9-6136-4F77-B36D-7F6AF7616A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1763714"/>
          <a:ext cx="41576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160" imgH="343059" progId="Equation.DSMT4">
                  <p:embed/>
                </p:oleObj>
              </mc:Choice>
              <mc:Fallback>
                <p:oleObj name="Equation" r:id="rId8" imgW="3048160" imgH="343059" progId="Equation.DSMT4">
                  <p:embed/>
                  <p:pic>
                    <p:nvPicPr>
                      <p:cNvPr id="27656" name="Object 8">
                        <a:extLst>
                          <a:ext uri="{FF2B5EF4-FFF2-40B4-BE49-F238E27FC236}">
                            <a16:creationId xmlns:a16="http://schemas.microsoft.com/office/drawing/2014/main" id="{023E0DF9-6136-4F77-B36D-7F6AF7616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1763714"/>
                        <a:ext cx="41576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>
            <a:extLst>
              <a:ext uri="{FF2B5EF4-FFF2-40B4-BE49-F238E27FC236}">
                <a16:creationId xmlns:a16="http://schemas.microsoft.com/office/drawing/2014/main" id="{161F8AE2-6AA1-45BE-BE4D-E4F2FA01E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714500"/>
          <a:ext cx="373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00534" imgH="438274" progId="Equation.DSMT4">
                  <p:embed/>
                </p:oleObj>
              </mc:Choice>
              <mc:Fallback>
                <p:oleObj name="Equation" r:id="rId10" imgW="2600534" imgH="438274" progId="Equation.DSMT4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161F8AE2-6AA1-45BE-BE4D-E4F2FA01E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14500"/>
                        <a:ext cx="3733800" cy="7239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3">
            <a:extLst>
              <a:ext uri="{FF2B5EF4-FFF2-40B4-BE49-F238E27FC236}">
                <a16:creationId xmlns:a16="http://schemas.microsoft.com/office/drawing/2014/main" id="{2748F46D-D102-4449-A147-547B2CB5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1480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7660" name="Object 12">
            <a:extLst>
              <a:ext uri="{FF2B5EF4-FFF2-40B4-BE49-F238E27FC236}">
                <a16:creationId xmlns:a16="http://schemas.microsoft.com/office/drawing/2014/main" id="{1A3F6FDD-DFF0-41AB-A2CF-04EC7C8385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698625"/>
          <a:ext cx="3886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05150" imgH="390428" progId="Equation.DSMT4">
                  <p:embed/>
                </p:oleObj>
              </mc:Choice>
              <mc:Fallback>
                <p:oleObj name="Equation" r:id="rId12" imgW="2305150" imgH="390428" progId="Equation.DSMT4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1A3F6FDD-DFF0-41AB-A2CF-04EC7C8385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98625"/>
                        <a:ext cx="3886200" cy="8001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>
            <a:extLst>
              <a:ext uri="{FF2B5EF4-FFF2-40B4-BE49-F238E27FC236}">
                <a16:creationId xmlns:a16="http://schemas.microsoft.com/office/drawing/2014/main" id="{4408CC28-52D1-4BC6-91B2-6212E5C32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7638" y="2752726"/>
          <a:ext cx="434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97100" imgH="228600" progId="Equation.DSMT4">
                  <p:embed/>
                </p:oleObj>
              </mc:Choice>
              <mc:Fallback>
                <p:oleObj name="Equation" r:id="rId14" imgW="2197100" imgH="228600" progId="Equation.DSMT4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4408CC28-52D1-4BC6-91B2-6212E5C324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752726"/>
                        <a:ext cx="434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>
            <a:extLst>
              <a:ext uri="{FF2B5EF4-FFF2-40B4-BE49-F238E27FC236}">
                <a16:creationId xmlns:a16="http://schemas.microsoft.com/office/drawing/2014/main" id="{BA32432E-2C53-4902-8B85-B75DB062A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3429000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9000" imgH="431800" progId="Equation.DSMT4">
                  <p:embed/>
                </p:oleObj>
              </mc:Choice>
              <mc:Fallback>
                <p:oleObj name="Equation" r:id="rId16" imgW="2159000" imgH="431800" progId="Equation.DSMT4">
                  <p:embed/>
                  <p:pic>
                    <p:nvPicPr>
                      <p:cNvPr id="27664" name="Object 16">
                        <a:extLst>
                          <a:ext uri="{FF2B5EF4-FFF2-40B4-BE49-F238E27FC236}">
                            <a16:creationId xmlns:a16="http://schemas.microsoft.com/office/drawing/2014/main" id="{BA32432E-2C53-4902-8B85-B75DB062A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419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Rectangle 21">
            <a:extLst>
              <a:ext uri="{FF2B5EF4-FFF2-40B4-BE49-F238E27FC236}">
                <a16:creationId xmlns:a16="http://schemas.microsoft.com/office/drawing/2014/main" id="{B38759AD-3F75-4A54-8BEB-75827011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7671" name="Rectangle 23">
            <a:extLst>
              <a:ext uri="{FF2B5EF4-FFF2-40B4-BE49-F238E27FC236}">
                <a16:creationId xmlns:a16="http://schemas.microsoft.com/office/drawing/2014/main" id="{3C98BFEA-419F-4FCB-9A59-5BE0DD45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7673" name="Rectangle 25">
            <a:extLst>
              <a:ext uri="{FF2B5EF4-FFF2-40B4-BE49-F238E27FC236}">
                <a16:creationId xmlns:a16="http://schemas.microsoft.com/office/drawing/2014/main" id="{1CC59AB9-0B47-4927-AEC9-30398B50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7684" name="Rectangle 36">
            <a:extLst>
              <a:ext uri="{FF2B5EF4-FFF2-40B4-BE49-F238E27FC236}">
                <a16:creationId xmlns:a16="http://schemas.microsoft.com/office/drawing/2014/main" id="{149993F4-4A89-44F9-A81C-1D84C04E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 5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27685" name="Line 37">
            <a:extLst>
              <a:ext uri="{FF2B5EF4-FFF2-40B4-BE49-F238E27FC236}">
                <a16:creationId xmlns:a16="http://schemas.microsoft.com/office/drawing/2014/main" id="{B98F5961-8633-47FF-A876-F4932FCA6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7686" name="Object 38">
            <a:extLst>
              <a:ext uri="{FF2B5EF4-FFF2-40B4-BE49-F238E27FC236}">
                <a16:creationId xmlns:a16="http://schemas.microsoft.com/office/drawing/2014/main" id="{C4329167-44E8-406A-930F-6D5465CD9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370388"/>
          <a:ext cx="58674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7800" imgH="685800" progId="Equation.DSMT4">
                  <p:embed/>
                </p:oleObj>
              </mc:Choice>
              <mc:Fallback>
                <p:oleObj name="Equation" r:id="rId18" imgW="2717800" imgH="685800" progId="Equation.DSMT4">
                  <p:embed/>
                  <p:pic>
                    <p:nvPicPr>
                      <p:cNvPr id="27686" name="Object 38">
                        <a:extLst>
                          <a:ext uri="{FF2B5EF4-FFF2-40B4-BE49-F238E27FC236}">
                            <a16:creationId xmlns:a16="http://schemas.microsoft.com/office/drawing/2014/main" id="{C4329167-44E8-406A-930F-6D5465CD9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70388"/>
                        <a:ext cx="5867400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7" name="Line 39">
            <a:extLst>
              <a:ext uri="{FF2B5EF4-FFF2-40B4-BE49-F238E27FC236}">
                <a16:creationId xmlns:a16="http://schemas.microsoft.com/office/drawing/2014/main" id="{CB195DB5-C110-4DE5-AB02-AA88CD35B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6400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2D024491-6C15-487E-86C5-A1CBBB1BB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6" y="241300"/>
            <a:ext cx="86074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7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π-ΙΣΟΔΥΝΑΜΟ ΚΥΚΛΩΜΑ ΓΡΑΜΜΗΣ ΜΕΤΑΦΟΡΑΣ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33C3D7A1-C82E-48DD-8E99-8773D397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1480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FF23C4BC-F12E-48B4-A7AD-454A891E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31242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3979" name="Rectangle 11">
            <a:extLst>
              <a:ext uri="{FF2B5EF4-FFF2-40B4-BE49-F238E27FC236}">
                <a16:creationId xmlns:a16="http://schemas.microsoft.com/office/drawing/2014/main" id="{04A215E3-6B51-4FEA-9232-A4C6614E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31480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81" name="Object 13">
            <a:extLst>
              <a:ext uri="{FF2B5EF4-FFF2-40B4-BE49-F238E27FC236}">
                <a16:creationId xmlns:a16="http://schemas.microsoft.com/office/drawing/2014/main" id="{D161876D-54AA-4EDF-BFF2-6D3A415EF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1" y="1049339"/>
          <a:ext cx="42703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228600" progId="Equation.DSMT4">
                  <p:embed/>
                </p:oleObj>
              </mc:Choice>
              <mc:Fallback>
                <p:oleObj name="Equation" r:id="rId2" imgW="2197100" imgH="228600" progId="Equation.DSMT4">
                  <p:embed/>
                  <p:pic>
                    <p:nvPicPr>
                      <p:cNvPr id="83981" name="Object 13">
                        <a:extLst>
                          <a:ext uri="{FF2B5EF4-FFF2-40B4-BE49-F238E27FC236}">
                            <a16:creationId xmlns:a16="http://schemas.microsoft.com/office/drawing/2014/main" id="{D161876D-54AA-4EDF-BFF2-6D3A415EF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1049339"/>
                        <a:ext cx="427037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>
            <a:extLst>
              <a:ext uri="{FF2B5EF4-FFF2-40B4-BE49-F238E27FC236}">
                <a16:creationId xmlns:a16="http://schemas.microsoft.com/office/drawing/2014/main" id="{CAF874C2-72F8-4C7F-B055-627FEA611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1509713"/>
          <a:ext cx="404653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431800" progId="Equation.DSMT4">
                  <p:embed/>
                </p:oleObj>
              </mc:Choice>
              <mc:Fallback>
                <p:oleObj name="Equation" r:id="rId4" imgW="2159000" imgH="431800" progId="Equation.DSMT4">
                  <p:embed/>
                  <p:pic>
                    <p:nvPicPr>
                      <p:cNvPr id="83982" name="Object 14">
                        <a:extLst>
                          <a:ext uri="{FF2B5EF4-FFF2-40B4-BE49-F238E27FC236}">
                            <a16:creationId xmlns:a16="http://schemas.microsoft.com/office/drawing/2014/main" id="{CAF874C2-72F8-4C7F-B055-627FEA611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09713"/>
                        <a:ext cx="404653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3" name="Object 15">
            <a:extLst>
              <a:ext uri="{FF2B5EF4-FFF2-40B4-BE49-F238E27FC236}">
                <a16:creationId xmlns:a16="http://schemas.microsoft.com/office/drawing/2014/main" id="{99E7351A-0E1C-4B17-A9E9-6E09F139D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057400"/>
          <a:ext cx="38862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8355" imgH="1657403" progId="Visio.Drawing.6">
                  <p:embed/>
                </p:oleObj>
              </mc:Choice>
              <mc:Fallback>
                <p:oleObj name="VISIO" r:id="rId6" imgW="2638355" imgH="1657403" progId="Visio.Drawing.6">
                  <p:embed/>
                  <p:pic>
                    <p:nvPicPr>
                      <p:cNvPr id="83983" name="Object 15">
                        <a:extLst>
                          <a:ext uri="{FF2B5EF4-FFF2-40B4-BE49-F238E27FC236}">
                            <a16:creationId xmlns:a16="http://schemas.microsoft.com/office/drawing/2014/main" id="{99E7351A-0E1C-4B17-A9E9-6E09F139D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38862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Rectangle 16">
            <a:extLst>
              <a:ext uri="{FF2B5EF4-FFF2-40B4-BE49-F238E27FC236}">
                <a16:creationId xmlns:a16="http://schemas.microsoft.com/office/drawing/2014/main" id="{E1576B7C-A8B9-40EE-8BE2-57504097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85" name="Object 17">
            <a:extLst>
              <a:ext uri="{FF2B5EF4-FFF2-40B4-BE49-F238E27FC236}">
                <a16:creationId xmlns:a16="http://schemas.microsoft.com/office/drawing/2014/main" id="{DF73C9FB-248E-49BC-A4A3-77A14C134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2465389"/>
          <a:ext cx="3200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81155" imgH="399997" progId="Equation.3">
                  <p:embed/>
                </p:oleObj>
              </mc:Choice>
              <mc:Fallback>
                <p:oleObj r:id="rId8" imgW="2181155" imgH="399997" progId="Equation.3">
                  <p:embed/>
                  <p:pic>
                    <p:nvPicPr>
                      <p:cNvPr id="83985" name="Object 17">
                        <a:extLst>
                          <a:ext uri="{FF2B5EF4-FFF2-40B4-BE49-F238E27FC236}">
                            <a16:creationId xmlns:a16="http://schemas.microsoft.com/office/drawing/2014/main" id="{DF73C9FB-248E-49BC-A4A3-77A14C134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465389"/>
                        <a:ext cx="32004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6" name="Rectangle 18">
            <a:extLst>
              <a:ext uri="{FF2B5EF4-FFF2-40B4-BE49-F238E27FC236}">
                <a16:creationId xmlns:a16="http://schemas.microsoft.com/office/drawing/2014/main" id="{A333A881-4DEB-4E45-A7DA-D5D02B71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87" name="Object 19">
            <a:extLst>
              <a:ext uri="{FF2B5EF4-FFF2-40B4-BE49-F238E27FC236}">
                <a16:creationId xmlns:a16="http://schemas.microsoft.com/office/drawing/2014/main" id="{D52E1462-8777-42F0-99D1-1C1E7F04CA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457451"/>
          <a:ext cx="28194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838375" imgH="399997" progId="Equation.3">
                  <p:embed/>
                </p:oleObj>
              </mc:Choice>
              <mc:Fallback>
                <p:oleObj r:id="rId10" imgW="1838375" imgH="399997" progId="Equation.3">
                  <p:embed/>
                  <p:pic>
                    <p:nvPicPr>
                      <p:cNvPr id="83987" name="Object 19">
                        <a:extLst>
                          <a:ext uri="{FF2B5EF4-FFF2-40B4-BE49-F238E27FC236}">
                            <a16:creationId xmlns:a16="http://schemas.microsoft.com/office/drawing/2014/main" id="{D52E1462-8777-42F0-99D1-1C1E7F04C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57451"/>
                        <a:ext cx="2819400" cy="709613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8" name="Rectangle 20">
            <a:extLst>
              <a:ext uri="{FF2B5EF4-FFF2-40B4-BE49-F238E27FC236}">
                <a16:creationId xmlns:a16="http://schemas.microsoft.com/office/drawing/2014/main" id="{BE3ADB25-137F-4C2F-B03E-AFEFA4A2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89" name="Object 21">
            <a:extLst>
              <a:ext uri="{FF2B5EF4-FFF2-40B4-BE49-F238E27FC236}">
                <a16:creationId xmlns:a16="http://schemas.microsoft.com/office/drawing/2014/main" id="{0843BA91-3A37-4322-953D-A4791564A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221038"/>
          <a:ext cx="3048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990615" imgH="399997" progId="Equation.3">
                  <p:embed/>
                </p:oleObj>
              </mc:Choice>
              <mc:Fallback>
                <p:oleObj r:id="rId12" imgW="1990615" imgH="399997" progId="Equation.3">
                  <p:embed/>
                  <p:pic>
                    <p:nvPicPr>
                      <p:cNvPr id="83989" name="Object 21">
                        <a:extLst>
                          <a:ext uri="{FF2B5EF4-FFF2-40B4-BE49-F238E27FC236}">
                            <a16:creationId xmlns:a16="http://schemas.microsoft.com/office/drawing/2014/main" id="{0843BA91-3A37-4322-953D-A4791564AE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21038"/>
                        <a:ext cx="3048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0" name="Rectangle 22">
            <a:extLst>
              <a:ext uri="{FF2B5EF4-FFF2-40B4-BE49-F238E27FC236}">
                <a16:creationId xmlns:a16="http://schemas.microsoft.com/office/drawing/2014/main" id="{76621A9A-5EAA-4CC4-A9CD-4775F68F7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1765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91" name="Object 23">
            <a:extLst>
              <a:ext uri="{FF2B5EF4-FFF2-40B4-BE49-F238E27FC236}">
                <a16:creationId xmlns:a16="http://schemas.microsoft.com/office/drawing/2014/main" id="{F389EC13-F889-48DB-B3F4-AD9116962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251200"/>
          <a:ext cx="3886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800170" imgH="399997" progId="Equation.3">
                  <p:embed/>
                </p:oleObj>
              </mc:Choice>
              <mc:Fallback>
                <p:oleObj r:id="rId14" imgW="2800170" imgH="399997" progId="Equation.3">
                  <p:embed/>
                  <p:pic>
                    <p:nvPicPr>
                      <p:cNvPr id="83991" name="Object 23">
                        <a:extLst>
                          <a:ext uri="{FF2B5EF4-FFF2-40B4-BE49-F238E27FC236}">
                            <a16:creationId xmlns:a16="http://schemas.microsoft.com/office/drawing/2014/main" id="{F389EC13-F889-48DB-B3F4-AD9116962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51200"/>
                        <a:ext cx="3886200" cy="674688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2" name="Object 24">
            <a:extLst>
              <a:ext uri="{FF2B5EF4-FFF2-40B4-BE49-F238E27FC236}">
                <a16:creationId xmlns:a16="http://schemas.microsoft.com/office/drawing/2014/main" id="{82C7A688-CCE4-4469-95E8-CE3A7886F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692650"/>
          <a:ext cx="1949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699" imgH="123922" progId="Equation.DSMT4">
                  <p:embed/>
                </p:oleObj>
              </mc:Choice>
              <mc:Fallback>
                <p:oleObj name="Equation" r:id="rId16" imgW="952699" imgH="123922" progId="Equation.DSMT4">
                  <p:embed/>
                  <p:pic>
                    <p:nvPicPr>
                      <p:cNvPr id="83992" name="Object 24">
                        <a:extLst>
                          <a:ext uri="{FF2B5EF4-FFF2-40B4-BE49-F238E27FC236}">
                            <a16:creationId xmlns:a16="http://schemas.microsoft.com/office/drawing/2014/main" id="{82C7A688-CCE4-4469-95E8-CE3A7886F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92650"/>
                        <a:ext cx="1949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3" name="Object 25">
            <a:extLst>
              <a:ext uri="{FF2B5EF4-FFF2-40B4-BE49-F238E27FC236}">
                <a16:creationId xmlns:a16="http://schemas.microsoft.com/office/drawing/2014/main" id="{BB25CA97-C95F-4921-AFAB-570607814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5470526"/>
          <a:ext cx="17986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820" imgH="323921" progId="Equation.DSMT4">
                  <p:embed/>
                </p:oleObj>
              </mc:Choice>
              <mc:Fallback>
                <p:oleObj name="Equation" r:id="rId18" imgW="1028820" imgH="323921" progId="Equation.DSMT4">
                  <p:embed/>
                  <p:pic>
                    <p:nvPicPr>
                      <p:cNvPr id="83993" name="Object 25">
                        <a:extLst>
                          <a:ext uri="{FF2B5EF4-FFF2-40B4-BE49-F238E27FC236}">
                            <a16:creationId xmlns:a16="http://schemas.microsoft.com/office/drawing/2014/main" id="{BB25CA97-C95F-4921-AFAB-570607814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70526"/>
                        <a:ext cx="17986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4" name="Rectangle 26">
            <a:extLst>
              <a:ext uri="{FF2B5EF4-FFF2-40B4-BE49-F238E27FC236}">
                <a16:creationId xmlns:a16="http://schemas.microsoft.com/office/drawing/2014/main" id="{EA62BF0A-7C7B-411C-B0A2-AB431EEE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3581400" cy="914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3995" name="Rectangle 27">
            <a:extLst>
              <a:ext uri="{FF2B5EF4-FFF2-40B4-BE49-F238E27FC236}">
                <a16:creationId xmlns:a16="http://schemas.microsoft.com/office/drawing/2014/main" id="{D0ECC69E-1FED-4AFC-867F-F133BBF15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410200"/>
            <a:ext cx="3581400" cy="76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3996" name="Object 28">
            <a:extLst>
              <a:ext uri="{FF2B5EF4-FFF2-40B4-BE49-F238E27FC236}">
                <a16:creationId xmlns:a16="http://schemas.microsoft.com/office/drawing/2014/main" id="{6B8D0366-724D-42A1-BE4D-CE8AA66B8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749801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1080" imgH="56937" progId="Equation.DSMT4">
                  <p:embed/>
                </p:oleObj>
              </mc:Choice>
              <mc:Fallback>
                <p:oleObj name="Equation" r:id="rId20" imgW="381080" imgH="56937" progId="Equation.DSMT4">
                  <p:embed/>
                  <p:pic>
                    <p:nvPicPr>
                      <p:cNvPr id="83996" name="Object 28">
                        <a:extLst>
                          <a:ext uri="{FF2B5EF4-FFF2-40B4-BE49-F238E27FC236}">
                            <a16:creationId xmlns:a16="http://schemas.microsoft.com/office/drawing/2014/main" id="{6B8D0366-724D-42A1-BE4D-CE8AA66B8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749801"/>
                        <a:ext cx="10668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7" name="Object 29">
            <a:extLst>
              <a:ext uri="{FF2B5EF4-FFF2-40B4-BE49-F238E27FC236}">
                <a16:creationId xmlns:a16="http://schemas.microsoft.com/office/drawing/2014/main" id="{5F3E0C1C-CAAD-438B-BA31-7370E3778E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5670551"/>
          <a:ext cx="1066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0655" imgH="95215" progId="Equation.DSMT4">
                  <p:embed/>
                </p:oleObj>
              </mc:Choice>
              <mc:Fallback>
                <p:oleObj name="Equation" r:id="rId22" imgW="390655" imgH="95215" progId="Equation.DSMT4">
                  <p:embed/>
                  <p:pic>
                    <p:nvPicPr>
                      <p:cNvPr id="83997" name="Object 29">
                        <a:extLst>
                          <a:ext uri="{FF2B5EF4-FFF2-40B4-BE49-F238E27FC236}">
                            <a16:creationId xmlns:a16="http://schemas.microsoft.com/office/drawing/2014/main" id="{5F3E0C1C-CAAD-438B-BA31-7370E3778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670551"/>
                        <a:ext cx="1066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8" name="Rectangle 30">
            <a:extLst>
              <a:ext uri="{FF2B5EF4-FFF2-40B4-BE49-F238E27FC236}">
                <a16:creationId xmlns:a16="http://schemas.microsoft.com/office/drawing/2014/main" id="{950C2D8D-B56D-4110-A4D5-37701784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6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83999" name="Line 31">
            <a:extLst>
              <a:ext uri="{FF2B5EF4-FFF2-40B4-BE49-F238E27FC236}">
                <a16:creationId xmlns:a16="http://schemas.microsoft.com/office/drawing/2014/main" id="{86A7A19E-82D9-4DAF-BF00-EBC14B71A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84000" name="Object 32">
            <a:extLst>
              <a:ext uri="{FF2B5EF4-FFF2-40B4-BE49-F238E27FC236}">
                <a16:creationId xmlns:a16="http://schemas.microsoft.com/office/drawing/2014/main" id="{8FC27C5D-5273-4C0F-92DA-3A7424FD8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1" y="4495800"/>
          <a:ext cx="1503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04710" imgH="323921" progId="Equation.DSMT4">
                  <p:embed/>
                </p:oleObj>
              </mc:Choice>
              <mc:Fallback>
                <p:oleObj name="Equation" r:id="rId24" imgW="704710" imgH="323921" progId="Equation.DSMT4">
                  <p:embed/>
                  <p:pic>
                    <p:nvPicPr>
                      <p:cNvPr id="84000" name="Object 32">
                        <a:extLst>
                          <a:ext uri="{FF2B5EF4-FFF2-40B4-BE49-F238E27FC236}">
                            <a16:creationId xmlns:a16="http://schemas.microsoft.com/office/drawing/2014/main" id="{8FC27C5D-5273-4C0F-92DA-3A7424FD8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4495800"/>
                        <a:ext cx="15033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1" name="Object 33">
            <a:extLst>
              <a:ext uri="{FF2B5EF4-FFF2-40B4-BE49-F238E27FC236}">
                <a16:creationId xmlns:a16="http://schemas.microsoft.com/office/drawing/2014/main" id="{F42B7C2A-FA2F-47B4-9CBA-25CED850C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5850" y="5486401"/>
          <a:ext cx="17589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0095" imgH="323921" progId="Equation.DSMT4">
                  <p:embed/>
                </p:oleObj>
              </mc:Choice>
              <mc:Fallback>
                <p:oleObj name="Equation" r:id="rId26" imgW="1000095" imgH="323921" progId="Equation.DSMT4">
                  <p:embed/>
                  <p:pic>
                    <p:nvPicPr>
                      <p:cNvPr id="84001" name="Object 33">
                        <a:extLst>
                          <a:ext uri="{FF2B5EF4-FFF2-40B4-BE49-F238E27FC236}">
                            <a16:creationId xmlns:a16="http://schemas.microsoft.com/office/drawing/2014/main" id="{F42B7C2A-FA2F-47B4-9CBA-25CED850C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5486401"/>
                        <a:ext cx="17589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1">
            <a:extLst>
              <a:ext uri="{FF2B5EF4-FFF2-40B4-BE49-F238E27FC236}">
                <a16:creationId xmlns:a16="http://schemas.microsoft.com/office/drawing/2014/main" id="{28858B8B-8287-4751-B1F8-A5876BBB8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76040"/>
              </p:ext>
            </p:extLst>
          </p:nvPr>
        </p:nvGraphicFramePr>
        <p:xfrm>
          <a:off x="6586537" y="4568676"/>
          <a:ext cx="27733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57400" imgH="457082" progId="Equation.DSMT4">
                  <p:embed/>
                </p:oleObj>
              </mc:Choice>
              <mc:Fallback>
                <p:oleObj name="Equation" r:id="rId28" imgW="2057400" imgH="457082" progId="Equation.DSMT4">
                  <p:embed/>
                  <p:pic>
                    <p:nvPicPr>
                      <p:cNvPr id="27" name="Object 21">
                        <a:extLst>
                          <a:ext uri="{FF2B5EF4-FFF2-40B4-BE49-F238E27FC236}">
                            <a16:creationId xmlns:a16="http://schemas.microsoft.com/office/drawing/2014/main" id="{1F823232-143E-4799-8DE0-12B1AAB9D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7" y="4568676"/>
                        <a:ext cx="2773363" cy="7207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>
            <a:extLst>
              <a:ext uri="{FF2B5EF4-FFF2-40B4-BE49-F238E27FC236}">
                <a16:creationId xmlns:a16="http://schemas.microsoft.com/office/drawing/2014/main" id="{3ABAC223-E095-430C-BEAE-AA62E36EA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60413"/>
              </p:ext>
            </p:extLst>
          </p:nvPr>
        </p:nvGraphicFramePr>
        <p:xfrm>
          <a:off x="6420643" y="5373637"/>
          <a:ext cx="377031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800616" imgH="476171" progId="Equation.DSMT4">
                  <p:embed/>
                </p:oleObj>
              </mc:Choice>
              <mc:Fallback>
                <p:oleObj name="Equation" r:id="rId30" imgW="2800616" imgH="476171" progId="Equation.DSMT4">
                  <p:embed/>
                  <p:pic>
                    <p:nvPicPr>
                      <p:cNvPr id="28" name="Object 21">
                        <a:extLst>
                          <a:ext uri="{FF2B5EF4-FFF2-40B4-BE49-F238E27FC236}">
                            <a16:creationId xmlns:a16="http://schemas.microsoft.com/office/drawing/2014/main" id="{A7B06C38-2967-45BE-BBD2-971AE7D90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643" y="5373637"/>
                        <a:ext cx="3770313" cy="7572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94" grpId="0" animBg="1"/>
      <p:bldP spid="83995" grpId="0" animBg="1"/>
      <p:bldP spid="839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E6F14465-0B89-43EF-AFE7-C796C4F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1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ΠΡΟΣΕΓΓΙΣΤΙΚΑ ΙΣΟΔΥΝΑΜΑ ΚΥΚΛΩΜΑΤΑ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245E8EF-CBF3-4FC9-B1F8-0461CD6F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7688"/>
            <a:ext cx="4337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ΓΡΑΜΜΗΣ ΜΕΤΑΦΟΡΑΣ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C4F8F12-63BB-451C-8EAA-4B5FEF2A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4" y="1219201"/>
            <a:ext cx="722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Για γραμμές όχι μεγάλου μήκους (&lt;250 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km) </a:t>
            </a: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000" b="1" i="1">
                <a:solidFill>
                  <a:srgbClr val="FFFFFF"/>
                </a:solidFill>
                <a:latin typeface="Arial" panose="020B0604020202020204" pitchFamily="34" charset="0"/>
              </a:rPr>
              <a:t>οπότε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1C60CCD-B5B6-4533-980A-055574015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434E3EB5-2FAC-4CA3-8804-FBCD173C25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774825"/>
          <a:ext cx="15240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203112" progId="Equation.DSMT4">
                  <p:embed/>
                </p:oleObj>
              </mc:Choice>
              <mc:Fallback>
                <p:oleObj name="Equation" r:id="rId2" imgW="863225" imgH="203112" progId="Equation.DSMT4">
                  <p:embed/>
                  <p:pic>
                    <p:nvPicPr>
                      <p:cNvPr id="28677" name="Object 5">
                        <a:extLst>
                          <a:ext uri="{FF2B5EF4-FFF2-40B4-BE49-F238E27FC236}">
                            <a16:creationId xmlns:a16="http://schemas.microsoft.com/office/drawing/2014/main" id="{434E3EB5-2FAC-4CA3-8804-FBCD173C25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74825"/>
                        <a:ext cx="15240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>
            <a:extLst>
              <a:ext uri="{FF2B5EF4-FFF2-40B4-BE49-F238E27FC236}">
                <a16:creationId xmlns:a16="http://schemas.microsoft.com/office/drawing/2014/main" id="{82ABC3F1-0D49-4651-B2C4-25F9E0A5A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758950"/>
          <a:ext cx="2362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532" imgH="203112" progId="Equation.DSMT4">
                  <p:embed/>
                </p:oleObj>
              </mc:Choice>
              <mc:Fallback>
                <p:oleObj name="Equation" r:id="rId4" imgW="1307532" imgH="203112" progId="Equation.DSMT4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82ABC3F1-0D49-4651-B2C4-25F9E0A5A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8950"/>
                        <a:ext cx="2362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>
            <a:extLst>
              <a:ext uri="{FF2B5EF4-FFF2-40B4-BE49-F238E27FC236}">
                <a16:creationId xmlns:a16="http://schemas.microsoft.com/office/drawing/2014/main" id="{AA0B71A9-4487-430B-BA7B-CD3E253065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1714" y="2252664"/>
          <a:ext cx="18684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23921" progId="Equation.DSMT4">
                  <p:embed/>
                </p:oleObj>
              </mc:Choice>
              <mc:Fallback>
                <p:oleObj name="Equation" r:id="rId6" imgW="914400" imgH="323921" progId="Equation.DSMT4">
                  <p:embed/>
                  <p:pic>
                    <p:nvPicPr>
                      <p:cNvPr id="28681" name="Object 9">
                        <a:extLst>
                          <a:ext uri="{FF2B5EF4-FFF2-40B4-BE49-F238E27FC236}">
                            <a16:creationId xmlns:a16="http://schemas.microsoft.com/office/drawing/2014/main" id="{AA0B71A9-4487-430B-BA7B-CD3E25306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4" y="2252664"/>
                        <a:ext cx="186848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10">
            <a:extLst>
              <a:ext uri="{FF2B5EF4-FFF2-40B4-BE49-F238E27FC236}">
                <a16:creationId xmlns:a16="http://schemas.microsoft.com/office/drawing/2014/main" id="{C5A10739-D5AB-4709-89FA-262F890D2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66700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8683" name="Object 11">
            <a:extLst>
              <a:ext uri="{FF2B5EF4-FFF2-40B4-BE49-F238E27FC236}">
                <a16:creationId xmlns:a16="http://schemas.microsoft.com/office/drawing/2014/main" id="{C67F9A96-67D1-4B8B-82A7-7CDF04971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2430464"/>
          <a:ext cx="8953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228600" progId="Equation.DSMT4">
                  <p:embed/>
                </p:oleObj>
              </mc:Choice>
              <mc:Fallback>
                <p:oleObj name="Equation" r:id="rId8" imgW="520700" imgH="228600" progId="Equation.DSMT4">
                  <p:embed/>
                  <p:pic>
                    <p:nvPicPr>
                      <p:cNvPr id="28683" name="Object 11">
                        <a:extLst>
                          <a:ext uri="{FF2B5EF4-FFF2-40B4-BE49-F238E27FC236}">
                            <a16:creationId xmlns:a16="http://schemas.microsoft.com/office/drawing/2014/main" id="{C67F9A96-67D1-4B8B-82A7-7CDF04971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430464"/>
                        <a:ext cx="8953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>
            <a:extLst>
              <a:ext uri="{FF2B5EF4-FFF2-40B4-BE49-F238E27FC236}">
                <a16:creationId xmlns:a16="http://schemas.microsoft.com/office/drawing/2014/main" id="{D4956298-C746-4D80-9787-481FA5F49D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6314" y="2998788"/>
          <a:ext cx="2198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28934" imgH="323921" progId="Equation.DSMT4">
                  <p:embed/>
                </p:oleObj>
              </mc:Choice>
              <mc:Fallback>
                <p:oleObj name="Equation" r:id="rId10" imgW="1228934" imgH="323921" progId="Equation.DSMT4">
                  <p:embed/>
                  <p:pic>
                    <p:nvPicPr>
                      <p:cNvPr id="28685" name="Object 13">
                        <a:extLst>
                          <a:ext uri="{FF2B5EF4-FFF2-40B4-BE49-F238E27FC236}">
                            <a16:creationId xmlns:a16="http://schemas.microsoft.com/office/drawing/2014/main" id="{D4956298-C746-4D80-9787-481FA5F49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4" y="2998788"/>
                        <a:ext cx="2198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Line 14">
            <a:extLst>
              <a:ext uri="{FF2B5EF4-FFF2-40B4-BE49-F238E27FC236}">
                <a16:creationId xmlns:a16="http://schemas.microsoft.com/office/drawing/2014/main" id="{A19DAA70-1614-4218-BBA9-4B57ADAD2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35280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8687" name="Object 15">
            <a:extLst>
              <a:ext uri="{FF2B5EF4-FFF2-40B4-BE49-F238E27FC236}">
                <a16:creationId xmlns:a16="http://schemas.microsoft.com/office/drawing/2014/main" id="{4E70D06E-43B3-4444-89DA-26A0D823D4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1" y="3106738"/>
          <a:ext cx="8937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558" imgH="393529" progId="Equation.DSMT4">
                  <p:embed/>
                </p:oleObj>
              </mc:Choice>
              <mc:Fallback>
                <p:oleObj name="Equation" r:id="rId12" imgW="558558" imgH="393529" progId="Equation.DSMT4">
                  <p:embed/>
                  <p:pic>
                    <p:nvPicPr>
                      <p:cNvPr id="28687" name="Object 15">
                        <a:extLst>
                          <a:ext uri="{FF2B5EF4-FFF2-40B4-BE49-F238E27FC236}">
                            <a16:creationId xmlns:a16="http://schemas.microsoft.com/office/drawing/2014/main" id="{4E70D06E-43B3-4444-89DA-26A0D823D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3106738"/>
                        <a:ext cx="8937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>
            <a:extLst>
              <a:ext uri="{FF2B5EF4-FFF2-40B4-BE49-F238E27FC236}">
                <a16:creationId xmlns:a16="http://schemas.microsoft.com/office/drawing/2014/main" id="{E47CE87E-93E4-4AD0-A44F-849B58501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3806826"/>
          <a:ext cx="43656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3324395" imgH="1399989" progId="Visio.Drawing.6">
                  <p:embed/>
                </p:oleObj>
              </mc:Choice>
              <mc:Fallback>
                <p:oleObj name="VISIO" r:id="rId14" imgW="3324395" imgH="1399989" progId="Visio.Drawing.6">
                  <p:embed/>
                  <p:pic>
                    <p:nvPicPr>
                      <p:cNvPr id="28689" name="Object 17">
                        <a:extLst>
                          <a:ext uri="{FF2B5EF4-FFF2-40B4-BE49-F238E27FC236}">
                            <a16:creationId xmlns:a16="http://schemas.microsoft.com/office/drawing/2014/main" id="{E47CE87E-93E4-4AD0-A44F-849B58501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806826"/>
                        <a:ext cx="4365625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Rectangle 18">
            <a:extLst>
              <a:ext uri="{FF2B5EF4-FFF2-40B4-BE49-F238E27FC236}">
                <a16:creationId xmlns:a16="http://schemas.microsoft.com/office/drawing/2014/main" id="{28465F2E-9CDD-4B00-AFC5-6A25E995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86000"/>
            <a:ext cx="35052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F13D5A54-1970-42D8-AE5F-8CD17259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198120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8692" name="Object 20">
            <a:extLst>
              <a:ext uri="{FF2B5EF4-FFF2-40B4-BE49-F238E27FC236}">
                <a16:creationId xmlns:a16="http://schemas.microsoft.com/office/drawing/2014/main" id="{21B46AE3-B4E8-495E-8BF2-828BDB892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805238"/>
          <a:ext cx="80025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6" imgW="5829180" imgH="1399989" progId="Visio.Drawing.6">
                  <p:embed/>
                </p:oleObj>
              </mc:Choice>
              <mc:Fallback>
                <p:oleObj name="VISIO" r:id="rId16" imgW="5829180" imgH="1399989" progId="Visio.Drawing.6">
                  <p:embed/>
                  <p:pic>
                    <p:nvPicPr>
                      <p:cNvPr id="28692" name="Object 20">
                        <a:extLst>
                          <a:ext uri="{FF2B5EF4-FFF2-40B4-BE49-F238E27FC236}">
                            <a16:creationId xmlns:a16="http://schemas.microsoft.com/office/drawing/2014/main" id="{21B46AE3-B4E8-495E-8BF2-828BDB892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05238"/>
                        <a:ext cx="80025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Text Box 21">
            <a:extLst>
              <a:ext uri="{FF2B5EF4-FFF2-40B4-BE49-F238E27FC236}">
                <a16:creationId xmlns:a16="http://schemas.microsoft.com/office/drawing/2014/main" id="{58E92FE8-E783-4362-9D86-1098063E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5683250"/>
            <a:ext cx="4024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Ονομαστικό π ισοδύναμο γραμμής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            μεσαίου μήκους</a:t>
            </a:r>
          </a:p>
        </p:txBody>
      </p:sp>
      <p:sp>
        <p:nvSpPr>
          <p:cNvPr id="28695" name="Text Box 23">
            <a:extLst>
              <a:ext uri="{FF2B5EF4-FFF2-40B4-BE49-F238E27FC236}">
                <a16:creationId xmlns:a16="http://schemas.microsoft.com/office/drawing/2014/main" id="{596A41D8-5B9D-4B13-98F3-57EB9959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1" y="5683250"/>
            <a:ext cx="348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b="1" i="1">
                <a:solidFill>
                  <a:srgbClr val="66FF33"/>
                </a:solidFill>
                <a:latin typeface="Arial" charset="0"/>
              </a:rPr>
              <a:t>Ισοδύναμο κύκλωμα γραμμής</a:t>
            </a:r>
            <a:r>
              <a:rPr lang="el-GR" b="1" i="1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b="1" i="1">
                <a:solidFill>
                  <a:srgbClr val="FF9900"/>
                </a:solidFill>
                <a:latin typeface="Arial" charset="0"/>
              </a:rPr>
              <a:t>           </a:t>
            </a:r>
            <a:r>
              <a:rPr lang="el-GR" b="1" i="1">
                <a:solidFill>
                  <a:srgbClr val="66FF33"/>
                </a:solidFill>
                <a:latin typeface="Arial" charset="0"/>
              </a:rPr>
              <a:t>μικρού μήκους</a:t>
            </a:r>
            <a:endParaRPr lang="el-GR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8696" name="Rectangle 24">
            <a:extLst>
              <a:ext uri="{FF2B5EF4-FFF2-40B4-BE49-F238E27FC236}">
                <a16:creationId xmlns:a16="http://schemas.microsoft.com/office/drawing/2014/main" id="{16A54743-C169-433A-A406-9342079C4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7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28697" name="Line 25">
            <a:extLst>
              <a:ext uri="{FF2B5EF4-FFF2-40B4-BE49-F238E27FC236}">
                <a16:creationId xmlns:a16="http://schemas.microsoft.com/office/drawing/2014/main" id="{1229A6BC-B474-4DE3-99F7-311890FC8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28698" name="Object 26">
            <a:extLst>
              <a:ext uri="{FF2B5EF4-FFF2-40B4-BE49-F238E27FC236}">
                <a16:creationId xmlns:a16="http://schemas.microsoft.com/office/drawing/2014/main" id="{CF10F46A-41F6-4353-BF72-534B47B3D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7475" y="1295400"/>
          <a:ext cx="908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4870" imgH="203024" progId="Equation.DSMT4">
                  <p:embed/>
                </p:oleObj>
              </mc:Choice>
              <mc:Fallback>
                <p:oleObj name="Equation" r:id="rId18" imgW="494870" imgH="203024" progId="Equation.DSMT4">
                  <p:embed/>
                  <p:pic>
                    <p:nvPicPr>
                      <p:cNvPr id="28698" name="Object 26">
                        <a:extLst>
                          <a:ext uri="{FF2B5EF4-FFF2-40B4-BE49-F238E27FC236}">
                            <a16:creationId xmlns:a16="http://schemas.microsoft.com/office/drawing/2014/main" id="{CF10F46A-41F6-4353-BF72-534B47B3D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5" y="1295400"/>
                        <a:ext cx="908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Object 27">
            <a:extLst>
              <a:ext uri="{FF2B5EF4-FFF2-40B4-BE49-F238E27FC236}">
                <a16:creationId xmlns:a16="http://schemas.microsoft.com/office/drawing/2014/main" id="{017A8BDF-6F16-46C8-A1BB-E01CD2392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2438401"/>
          <a:ext cx="14859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203112" progId="Equation.DSMT4">
                  <p:embed/>
                </p:oleObj>
              </mc:Choice>
              <mc:Fallback>
                <p:oleObj name="Equation" r:id="rId20" imgW="863225" imgH="203112" progId="Equation.DSMT4">
                  <p:embed/>
                  <p:pic>
                    <p:nvPicPr>
                      <p:cNvPr id="28699" name="Object 27">
                        <a:extLst>
                          <a:ext uri="{FF2B5EF4-FFF2-40B4-BE49-F238E27FC236}">
                            <a16:creationId xmlns:a16="http://schemas.microsoft.com/office/drawing/2014/main" id="{017A8BDF-6F16-46C8-A1BB-E01CD2392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38401"/>
                        <a:ext cx="14859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0" name="Object 28">
            <a:extLst>
              <a:ext uri="{FF2B5EF4-FFF2-40B4-BE49-F238E27FC236}">
                <a16:creationId xmlns:a16="http://schemas.microsoft.com/office/drawing/2014/main" id="{100609A7-4519-4FE7-BF78-EC124577D4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0826" y="2438401"/>
          <a:ext cx="1069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30" imgH="203112" progId="Equation.DSMT4">
                  <p:embed/>
                </p:oleObj>
              </mc:Choice>
              <mc:Fallback>
                <p:oleObj name="Equation" r:id="rId22" imgW="622030" imgH="203112" progId="Equation.DSMT4">
                  <p:embed/>
                  <p:pic>
                    <p:nvPicPr>
                      <p:cNvPr id="28700" name="Object 28">
                        <a:extLst>
                          <a:ext uri="{FF2B5EF4-FFF2-40B4-BE49-F238E27FC236}">
                            <a16:creationId xmlns:a16="http://schemas.microsoft.com/office/drawing/2014/main" id="{100609A7-4519-4FE7-BF78-EC124577D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826" y="2438401"/>
                        <a:ext cx="10699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29">
            <a:extLst>
              <a:ext uri="{FF2B5EF4-FFF2-40B4-BE49-F238E27FC236}">
                <a16:creationId xmlns:a16="http://schemas.microsoft.com/office/drawing/2014/main" id="{EF09BF19-9A14-4EC6-A19D-E2147FE74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5564" y="3124201"/>
          <a:ext cx="9350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47" imgH="393529" progId="Equation.DSMT4">
                  <p:embed/>
                </p:oleObj>
              </mc:Choice>
              <mc:Fallback>
                <p:oleObj name="Equation" r:id="rId24" imgW="583947" imgH="393529" progId="Equation.DSMT4">
                  <p:embed/>
                  <p:pic>
                    <p:nvPicPr>
                      <p:cNvPr id="28701" name="Object 29">
                        <a:extLst>
                          <a:ext uri="{FF2B5EF4-FFF2-40B4-BE49-F238E27FC236}">
                            <a16:creationId xmlns:a16="http://schemas.microsoft.com/office/drawing/2014/main" id="{EF09BF19-9A14-4EC6-A19D-E2147FE748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564" y="3124201"/>
                        <a:ext cx="9350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90" grpId="0" animBg="1"/>
      <p:bldP spid="28691" grpId="0" animBg="1"/>
      <p:bldP spid="28693" grpId="0" autoUpdateAnimBg="0"/>
      <p:bldP spid="28695" grpId="0" autoUpdateAnimBg="0"/>
      <p:bldP spid="286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7">
            <a:extLst>
              <a:ext uri="{FF2B5EF4-FFF2-40B4-BE49-F238E27FC236}">
                <a16:creationId xmlns:a16="http://schemas.microsoft.com/office/drawing/2014/main" id="{796F32C7-2503-4BB0-ABAC-3C899736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448" y="152401"/>
            <a:ext cx="8837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ΜΟΝΤΕΛΑ ΓΡΑΜΜΩΝ ΜΕΤΑΦΟΡΑΣ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Μία σύγκριση</a:t>
            </a:r>
          </a:p>
        </p:txBody>
      </p:sp>
      <p:graphicFrame>
        <p:nvGraphicFramePr>
          <p:cNvPr id="43016" name="Object 8">
            <a:extLst>
              <a:ext uri="{FF2B5EF4-FFF2-40B4-BE49-F238E27FC236}">
                <a16:creationId xmlns:a16="http://schemas.microsoft.com/office/drawing/2014/main" id="{D16C70F1-FCE3-4E43-887E-DE1689E0A1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9412" y="4343400"/>
          <a:ext cx="31242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38355" imgH="1657403" progId="Visio.Drawing.6">
                  <p:embed/>
                </p:oleObj>
              </mc:Choice>
              <mc:Fallback>
                <p:oleObj name="VISIO" r:id="rId2" imgW="2638355" imgH="1657403" progId="Visio.Drawing.6">
                  <p:embed/>
                  <p:pic>
                    <p:nvPicPr>
                      <p:cNvPr id="43016" name="Object 8">
                        <a:extLst>
                          <a:ext uri="{FF2B5EF4-FFF2-40B4-BE49-F238E27FC236}">
                            <a16:creationId xmlns:a16="http://schemas.microsoft.com/office/drawing/2014/main" id="{D16C70F1-FCE3-4E43-887E-DE1689E0A1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2" y="4343400"/>
                        <a:ext cx="31242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>
            <a:extLst>
              <a:ext uri="{FF2B5EF4-FFF2-40B4-BE49-F238E27FC236}">
                <a16:creationId xmlns:a16="http://schemas.microsoft.com/office/drawing/2014/main" id="{172C0CA1-38CB-4DFF-999D-AE9C705D9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417191"/>
          <a:ext cx="31242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638355" imgH="1657403" progId="Visio.Drawing.11">
                  <p:embed/>
                </p:oleObj>
              </mc:Choice>
              <mc:Fallback>
                <p:oleObj name="VISIO" r:id="rId4" imgW="2638355" imgH="1657403" progId="Visio.Drawing.11">
                  <p:embed/>
                  <p:pic>
                    <p:nvPicPr>
                      <p:cNvPr id="43017" name="Object 9">
                        <a:extLst>
                          <a:ext uri="{FF2B5EF4-FFF2-40B4-BE49-F238E27FC236}">
                            <a16:creationId xmlns:a16="http://schemas.microsoft.com/office/drawing/2014/main" id="{172C0CA1-38CB-4DFF-999D-AE9C705D9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17191"/>
                        <a:ext cx="31242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>
            <a:extLst>
              <a:ext uri="{FF2B5EF4-FFF2-40B4-BE49-F238E27FC236}">
                <a16:creationId xmlns:a16="http://schemas.microsoft.com/office/drawing/2014/main" id="{3BF9C650-643B-4444-BD3A-311090EF9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8" y="670942"/>
          <a:ext cx="31242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8355" imgH="1657403" progId="Visio.Drawing.6">
                  <p:embed/>
                </p:oleObj>
              </mc:Choice>
              <mc:Fallback>
                <p:oleObj name="VISIO" r:id="rId6" imgW="2638355" imgH="1657403" progId="Visio.Drawing.6">
                  <p:embed/>
                  <p:pic>
                    <p:nvPicPr>
                      <p:cNvPr id="43018" name="Object 10">
                        <a:extLst>
                          <a:ext uri="{FF2B5EF4-FFF2-40B4-BE49-F238E27FC236}">
                            <a16:creationId xmlns:a16="http://schemas.microsoft.com/office/drawing/2014/main" id="{3BF9C650-643B-4444-BD3A-311090EF9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670942"/>
                        <a:ext cx="31242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>
            <a:extLst>
              <a:ext uri="{FF2B5EF4-FFF2-40B4-BE49-F238E27FC236}">
                <a16:creationId xmlns:a16="http://schemas.microsoft.com/office/drawing/2014/main" id="{448A7F26-BC99-484C-81CF-2DAD798D9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1347133"/>
          <a:ext cx="2209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482391" progId="Equation.DSMT4">
                  <p:embed/>
                </p:oleObj>
              </mc:Choice>
              <mc:Fallback>
                <p:oleObj name="Equation" r:id="rId8" imgW="1256755" imgH="482391" progId="Equation.DSMT4">
                  <p:embed/>
                  <p:pic>
                    <p:nvPicPr>
                      <p:cNvPr id="43019" name="Object 11">
                        <a:extLst>
                          <a:ext uri="{FF2B5EF4-FFF2-40B4-BE49-F238E27FC236}">
                            <a16:creationId xmlns:a16="http://schemas.microsoft.com/office/drawing/2014/main" id="{448A7F26-BC99-484C-81CF-2DAD798D9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1347133"/>
                        <a:ext cx="2209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2">
            <a:extLst>
              <a:ext uri="{FF2B5EF4-FFF2-40B4-BE49-F238E27FC236}">
                <a16:creationId xmlns:a16="http://schemas.microsoft.com/office/drawing/2014/main" id="{5A5E32A2-5EC6-4B06-A049-159FC3EE0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2787333"/>
          <a:ext cx="38925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369" imgH="863225" progId="Equation.DSMT4">
                  <p:embed/>
                </p:oleObj>
              </mc:Choice>
              <mc:Fallback>
                <p:oleObj name="Equation" r:id="rId10" imgW="2145369" imgH="863225" progId="Equation.DSMT4">
                  <p:embed/>
                  <p:pic>
                    <p:nvPicPr>
                      <p:cNvPr id="43020" name="Object 12">
                        <a:extLst>
                          <a:ext uri="{FF2B5EF4-FFF2-40B4-BE49-F238E27FC236}">
                            <a16:creationId xmlns:a16="http://schemas.microsoft.com/office/drawing/2014/main" id="{5A5E32A2-5EC6-4B06-A049-159FC3EE0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787333"/>
                        <a:ext cx="38925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13">
            <a:extLst>
              <a:ext uri="{FF2B5EF4-FFF2-40B4-BE49-F238E27FC236}">
                <a16:creationId xmlns:a16="http://schemas.microsoft.com/office/drawing/2014/main" id="{651D7779-2584-476C-9756-CDE33473A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950" y="4832763"/>
          <a:ext cx="39878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500" imgH="685800" progId="Equation.DSMT4">
                  <p:embed/>
                </p:oleObj>
              </mc:Choice>
              <mc:Fallback>
                <p:oleObj name="Equation" r:id="rId12" imgW="2095500" imgH="685800" progId="Equation.DSMT4">
                  <p:embed/>
                  <p:pic>
                    <p:nvPicPr>
                      <p:cNvPr id="43021" name="Object 13">
                        <a:extLst>
                          <a:ext uri="{FF2B5EF4-FFF2-40B4-BE49-F238E27FC236}">
                            <a16:creationId xmlns:a16="http://schemas.microsoft.com/office/drawing/2014/main" id="{651D7779-2584-476C-9756-CDE33473A7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4832763"/>
                        <a:ext cx="39878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14">
            <a:extLst>
              <a:ext uri="{FF2B5EF4-FFF2-40B4-BE49-F238E27FC236}">
                <a16:creationId xmlns:a16="http://schemas.microsoft.com/office/drawing/2014/main" id="{CCE8FE9E-31C6-4CCB-BA46-1237A6CB9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801688"/>
            <a:ext cx="371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Γραμμή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μικρού μήκους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46572A43-E221-409F-A868-49E66557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Γραμμή</a:t>
            </a: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μεσαίου μήκους</a:t>
            </a:r>
          </a:p>
        </p:txBody>
      </p:sp>
      <p:sp>
        <p:nvSpPr>
          <p:cNvPr id="43024" name="Text Box 16">
            <a:extLst>
              <a:ext uri="{FF2B5EF4-FFF2-40B4-BE49-F238E27FC236}">
                <a16:creationId xmlns:a16="http://schemas.microsoft.com/office/drawing/2014/main" id="{A0E65F70-0BDB-4628-A71B-BDA0CC1F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Γραμμή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μεγάλου μήκους</a:t>
            </a:r>
          </a:p>
        </p:txBody>
      </p:sp>
      <p:sp>
        <p:nvSpPr>
          <p:cNvPr id="43025" name="Rectangle 17">
            <a:extLst>
              <a:ext uri="{FF2B5EF4-FFF2-40B4-BE49-F238E27FC236}">
                <a16:creationId xmlns:a16="http://schemas.microsoft.com/office/drawing/2014/main" id="{AC3CB9F7-2EB2-40E4-84FD-4C89F54E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4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Κεφάλαιο</a:t>
            </a: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l-GR" sz="14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       (C) Copyright  Γαβριήλ  Γιαννακόπουλος    Πανεπιστήμιο Πατρών        Διαφάνεια 8 από </a:t>
            </a: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47</a:t>
            </a:r>
            <a:endParaRPr kumimoji="0" lang="en-US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17ECAD56-DE7F-415E-91F2-65E0D52A3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3D2CD051-6536-48D1-85F9-9C7B99A24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26168" y="1310949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304560" progId="Equation.DSMT4">
                  <p:embed/>
                </p:oleObj>
              </mc:Choice>
              <mc:Fallback>
                <p:oleObj name="Equation" r:id="rId14" imgW="1244520" imgH="304560" progId="Equation.DSMT4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3D2CD051-6536-48D1-85F9-9C7B99A24E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726168" y="1310949"/>
                        <a:ext cx="1244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4D924839-AD3F-4704-9088-C1A2BBC49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9152" y="1649032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320" imgH="355320" progId="Equation.DSMT4">
                  <p:embed/>
                </p:oleObj>
              </mc:Choice>
              <mc:Fallback>
                <p:oleObj name="Equation" r:id="rId16" imgW="787320" imgH="355320" progId="Equation.DSMT4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4D924839-AD3F-4704-9088-C1A2BBC49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979152" y="1649032"/>
                        <a:ext cx="787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>
            <a:extLst>
              <a:ext uri="{FF2B5EF4-FFF2-40B4-BE49-F238E27FC236}">
                <a16:creationId xmlns:a16="http://schemas.microsoft.com/office/drawing/2014/main" id="{352D4C98-D06B-40B1-B97A-CFC9A6FDB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2144" y="3139749"/>
          <a:ext cx="762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241200" progId="Equation.DSMT4">
                  <p:embed/>
                </p:oleObj>
              </mc:Choice>
              <mc:Fallback>
                <p:oleObj name="Equation" r:id="rId18" imgW="761760" imgH="241200" progId="Equation.DSMT4">
                  <p:embed/>
                  <p:pic>
                    <p:nvPicPr>
                      <p:cNvPr id="16" name="Αντικείμενο 15">
                        <a:extLst>
                          <a:ext uri="{FF2B5EF4-FFF2-40B4-BE49-F238E27FC236}">
                            <a16:creationId xmlns:a16="http://schemas.microsoft.com/office/drawing/2014/main" id="{352D4C98-D06B-40B1-B97A-CFC9A6FDB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792144" y="3139749"/>
                        <a:ext cx="762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EEEB5022-651D-473F-B55C-A653D18204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5512" y="3537808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304560" progId="Equation.DSMT4">
                  <p:embed/>
                </p:oleObj>
              </mc:Choice>
              <mc:Fallback>
                <p:oleObj name="Equation" r:id="rId20" imgW="787320" imgH="304560" progId="Equation.DSMT4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EEEB5022-651D-473F-B55C-A653D1820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815512" y="3537808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>
            <a:extLst>
              <a:ext uri="{FF2B5EF4-FFF2-40B4-BE49-F238E27FC236}">
                <a16:creationId xmlns:a16="http://schemas.microsoft.com/office/drawing/2014/main" id="{92328931-AC07-4D02-BC68-A9329A0AE7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4052" y="4872727"/>
          <a:ext cx="190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355320" progId="Equation.DSMT4">
                  <p:embed/>
                </p:oleObj>
              </mc:Choice>
              <mc:Fallback>
                <p:oleObj name="Equation" r:id="rId22" imgW="1904760" imgH="355320" progId="Equation.DSMT4">
                  <p:embed/>
                  <p:pic>
                    <p:nvPicPr>
                      <p:cNvPr id="18" name="Αντικείμενο 17">
                        <a:extLst>
                          <a:ext uri="{FF2B5EF4-FFF2-40B4-BE49-F238E27FC236}">
                            <a16:creationId xmlns:a16="http://schemas.microsoft.com/office/drawing/2014/main" id="{92328931-AC07-4D02-BC68-A9329A0AE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814052" y="4872727"/>
                        <a:ext cx="190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03DF6CD1-5169-4B66-B74C-016C1974B8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4052" y="5273211"/>
          <a:ext cx="2019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19240" imgH="698400" progId="Equation.DSMT4">
                  <p:embed/>
                </p:oleObj>
              </mc:Choice>
              <mc:Fallback>
                <p:oleObj name="Equation" r:id="rId24" imgW="2019240" imgH="698400" progId="Equation.DSMT4">
                  <p:embed/>
                  <p:pic>
                    <p:nvPicPr>
                      <p:cNvPr id="19" name="Αντικείμενο 18">
                        <a:extLst>
                          <a:ext uri="{FF2B5EF4-FFF2-40B4-BE49-F238E27FC236}">
                            <a16:creationId xmlns:a16="http://schemas.microsoft.com/office/drawing/2014/main" id="{03DF6CD1-5169-4B66-B74C-016C1974B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814052" y="5273211"/>
                        <a:ext cx="2019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43022" grpId="0" autoUpdateAnimBg="0"/>
      <p:bldP spid="43023" grpId="0" autoUpdateAnimBg="0"/>
      <p:bldP spid="43024" grpId="0" autoUpdateAnimBg="0"/>
      <p:bldP spid="430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>
            <a:extLst>
              <a:ext uri="{FF2B5EF4-FFF2-40B4-BE49-F238E27FC236}">
                <a16:creationId xmlns:a16="http://schemas.microsoft.com/office/drawing/2014/main" id="{87F5E5AA-BD6E-45B8-8C7D-111808AAA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3246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 b="1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1979B2A5-B126-44CD-A5BA-6BBAE56B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008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1400">
                <a:solidFill>
                  <a:srgbClr val="B2B2B2"/>
                </a:solidFill>
              </a:rPr>
              <a:t>Κεφάλαιο</a:t>
            </a:r>
            <a:r>
              <a:rPr lang="el-GR" altLang="el-GR" sz="1400">
                <a:solidFill>
                  <a:srgbClr val="B2B2B2"/>
                </a:solidFill>
              </a:rPr>
              <a:t> </a:t>
            </a:r>
            <a:r>
              <a:rPr lang="en-US" altLang="el-GR" sz="1400">
                <a:solidFill>
                  <a:srgbClr val="B2B2B2"/>
                </a:solidFill>
              </a:rPr>
              <a:t>7        (C) Copyright  Γαβριήλ  Γιαννακόπουλος    Πανεπιστήμιο Πατρών        Διαφάνεια </a:t>
            </a:r>
            <a:r>
              <a:rPr lang="el-GR" altLang="el-GR" sz="1400">
                <a:solidFill>
                  <a:srgbClr val="B2B2B2"/>
                </a:solidFill>
              </a:rPr>
              <a:t>9</a:t>
            </a:r>
            <a:r>
              <a:rPr lang="en-US" altLang="el-GR" sz="1400">
                <a:solidFill>
                  <a:srgbClr val="B2B2B2"/>
                </a:solidFill>
              </a:rPr>
              <a:t> από 47</a:t>
            </a:r>
            <a:endParaRPr lang="en-US" altLang="el-GR" sz="240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C1C60-AC7E-4BA9-A035-FBDB7ADE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1412875"/>
            <a:ext cx="8243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Τριφασική γραμμή μεταφοράς  50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Hz,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έχει παραμέτρους:</a:t>
            </a:r>
            <a:endParaRPr lang="en-US" altLang="el-GR" sz="2300" b="1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r=0.2 ohm/km, L=1.3 mH/km 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C=0.01 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F/km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γραμμή έχει μήκος 120 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παρέχει στο άκρο άφιξης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 τάση </a:t>
            </a:r>
            <a:r>
              <a:rPr lang="en-US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kV</a:t>
            </a: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συντελεστή ισχύος 0.8 επαγ.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υπολογιστεί: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α) Η απόδοση της γραμμής, δηλαδή ο λόγος της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πραγματικής ισχύος στο άκρο άφιξης προς την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πραγματική ισχύ στο άκρο αναχώρησης.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3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β) Η πολική τάση στο άκρο αναχώρησης.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FAEBE2D-B4BA-41B5-885A-AD155D4C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541338"/>
            <a:ext cx="325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Παράδειγμα </a:t>
            </a:r>
            <a:r>
              <a:rPr lang="en-US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1</a:t>
            </a:r>
            <a:r>
              <a:rPr lang="el-GR" altLang="el-GR" b="1" i="1" u="sng">
                <a:solidFill>
                  <a:srgbClr val="66CCFF"/>
                </a:solidFill>
                <a:latin typeface="Arial" panose="020B0604020202020204" pitchFamily="34" charset="0"/>
              </a:rPr>
              <a:t>(Ι)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 autoUpdateAnimBg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494</Words>
  <Application>Microsoft Office PowerPoint</Application>
  <PresentationFormat>Ευρεία οθόνη</PresentationFormat>
  <Paragraphs>63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Century</vt:lpstr>
      <vt:lpstr>Times New Roman</vt:lpstr>
      <vt:lpstr>Θέμα του Office</vt:lpstr>
      <vt:lpstr>Προεπιλεγμένη σχεδίαση</vt:lpstr>
      <vt:lpstr>1_Προεπιλεγμένη σχεδίαση</vt:lpstr>
      <vt:lpstr>Equation</vt:lpstr>
      <vt:lpstr>Εξίσωση</vt:lpstr>
      <vt:lpstr>Visio</vt:lpstr>
      <vt:lpstr>VISIO</vt:lpstr>
      <vt:lpstr>Microsoft Equation 3.0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Γιαννακόπουλος Γαβριήλ</dc:creator>
  <cp:lastModifiedBy>Γιαννακόπουλος Γαβριήλ</cp:lastModifiedBy>
  <cp:revision>8</cp:revision>
  <dcterms:created xsi:type="dcterms:W3CDTF">2020-12-09T07:36:05Z</dcterms:created>
  <dcterms:modified xsi:type="dcterms:W3CDTF">2020-12-09T08:32:27Z</dcterms:modified>
</cp:coreProperties>
</file>