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97" r:id="rId5"/>
    <p:sldId id="258" r:id="rId6"/>
    <p:sldId id="273" r:id="rId7"/>
    <p:sldId id="298" r:id="rId8"/>
    <p:sldId id="309" r:id="rId9"/>
    <p:sldId id="272" r:id="rId10"/>
    <p:sldId id="311" r:id="rId11"/>
    <p:sldId id="259" r:id="rId12"/>
    <p:sldId id="313" r:id="rId13"/>
    <p:sldId id="274" r:id="rId14"/>
    <p:sldId id="275" r:id="rId15"/>
    <p:sldId id="299" r:id="rId16"/>
    <p:sldId id="260" r:id="rId17"/>
    <p:sldId id="300" r:id="rId18"/>
    <p:sldId id="276" r:id="rId19"/>
    <p:sldId id="301" r:id="rId20"/>
    <p:sldId id="314" r:id="rId21"/>
    <p:sldId id="312" r:id="rId22"/>
    <p:sldId id="277" r:id="rId23"/>
    <p:sldId id="278" r:id="rId24"/>
    <p:sldId id="261" r:id="rId25"/>
    <p:sldId id="279" r:id="rId26"/>
    <p:sldId id="302" r:id="rId27"/>
    <p:sldId id="280" r:id="rId28"/>
    <p:sldId id="262" r:id="rId29"/>
    <p:sldId id="304" r:id="rId30"/>
    <p:sldId id="303" r:id="rId31"/>
    <p:sldId id="282" r:id="rId32"/>
    <p:sldId id="263" r:id="rId33"/>
    <p:sldId id="310" r:id="rId34"/>
    <p:sldId id="264" r:id="rId35"/>
    <p:sldId id="305" r:id="rId36"/>
    <p:sldId id="307" r:id="rId37"/>
    <p:sldId id="283" r:id="rId38"/>
    <p:sldId id="306" r:id="rId39"/>
    <p:sldId id="308" r:id="rId40"/>
    <p:sldId id="315" r:id="rId41"/>
    <p:sldId id="281" r:id="rId4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F16432-BEB8-4EAB-A026-50C8E247B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C6E4210-72D7-4C95-98FB-9B159F2E2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43DA47D-17D7-44FD-8AD9-A2F7F0C77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47F6-C5B9-4A5D-83D1-0C557C84D9C3}" type="datetimeFigureOut">
              <a:rPr lang="el-GR" smtClean="0"/>
              <a:t>30/11/2023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3EC71FD-6F56-470D-A701-DC40DDC07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E8F28A4-B631-469A-B0F1-4F355355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C24F-267E-4A75-8297-2081BECCC8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305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9C70A5-1CDD-45F1-8F03-38DCA34C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AFAF97C-AB39-4003-891B-AADF4F9E8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E61F88C-55BA-4FEE-ABF7-FB601FE4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47F6-C5B9-4A5D-83D1-0C557C84D9C3}" type="datetimeFigureOut">
              <a:rPr lang="el-GR" smtClean="0"/>
              <a:t>30/11/2023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D363E44-52C0-4E88-9F86-FC5BCB197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EEC05AA-EF09-46C5-960F-B363D5BF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C24F-267E-4A75-8297-2081BECCC8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16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E92C98C-406B-45CA-938A-D9827A1031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9DEAE28-6C93-4A69-81D9-D4A186DE6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A705C73-7E0F-4A43-97D8-02A325EFA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47F6-C5B9-4A5D-83D1-0C557C84D9C3}" type="datetimeFigureOut">
              <a:rPr lang="el-GR" smtClean="0"/>
              <a:t>30/11/2023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0C67D1E-C0B6-42C3-A1F1-9DF113951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D751D05-A075-4AAF-B828-681913D8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C24F-267E-4A75-8297-2081BECCC8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005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CA8160-CEA3-44CC-BD54-5F79981B5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69A85F-F9D3-4C87-87A7-596E8FCDC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7AB7BF-03A9-44F6-B43D-B64220200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47F6-C5B9-4A5D-83D1-0C557C84D9C3}" type="datetimeFigureOut">
              <a:rPr lang="el-GR" smtClean="0"/>
              <a:t>30/11/2023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7084391-8392-42DA-AABE-D86177A20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FCEB63D-5CCF-427D-9C1F-B190DD929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C24F-267E-4A75-8297-2081BECCC8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056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89EC78-64D3-49AF-85C4-5E8BA1DD9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54FF3D5-441B-491D-BC52-F9E0C8ACC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1DE2776-D77D-44E8-B3DF-A4AE10EA7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47F6-C5B9-4A5D-83D1-0C557C84D9C3}" type="datetimeFigureOut">
              <a:rPr lang="el-GR" smtClean="0"/>
              <a:t>30/11/2023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7485547-4728-4919-8A5A-5E9C16930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883A61-2A5E-4DAE-81A8-B0CC81B49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C24F-267E-4A75-8297-2081BECCC8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796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D5DFDC-F0FA-4FA5-8E55-B191B3624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E62A07B-A5C7-4FE3-A3CA-3EA4DE7FB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BB73EF4-684B-4AEB-83EC-13C344A67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5031195-720D-49EB-80F8-282A7501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47F6-C5B9-4A5D-83D1-0C557C84D9C3}" type="datetimeFigureOut">
              <a:rPr lang="el-GR" smtClean="0"/>
              <a:t>30/11/2023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B2B2473-B402-4B33-85DC-5E1C34FD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7DAD4B1-6BA4-41ED-B59A-7E72D823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C24F-267E-4A75-8297-2081BECCC8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921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A5DC0A-24EB-4197-B2E8-C9D37511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F4D2405-96E5-4CE3-8A07-71CF7F78A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88A97E1-B406-457F-93A4-C1332DAAE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0019F90-39C5-48AE-B14C-111729194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894A2D4-A13E-4113-8E4C-713C2A44A0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1F09973A-B9C2-4C60-BBAC-A6D5B7487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47F6-C5B9-4A5D-83D1-0C557C84D9C3}" type="datetimeFigureOut">
              <a:rPr lang="el-GR" smtClean="0"/>
              <a:t>30/11/2023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C3A3FC1-44E9-48F1-8B8D-85C5A5EA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637FF19-A03C-4107-80C1-7BE5FC49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C24F-267E-4A75-8297-2081BECCC8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734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4EFF89-323A-4554-A87B-20BF71B0D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55DF620-24BA-4CB3-8BEC-B6CCA047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47F6-C5B9-4A5D-83D1-0C557C84D9C3}" type="datetimeFigureOut">
              <a:rPr lang="el-GR" smtClean="0"/>
              <a:t>30/11/2023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7CF8DF4-E88C-4FA8-981D-57380F5D3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299F0A9-C2DA-457E-AA73-EDE333D0E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C24F-267E-4A75-8297-2081BECCC8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566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7342DD6-634D-4683-9E1C-B93A91E43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47F6-C5B9-4A5D-83D1-0C557C84D9C3}" type="datetimeFigureOut">
              <a:rPr lang="el-GR" smtClean="0"/>
              <a:t>30/11/2023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67D8301-06B1-4034-A0FB-12432E9FE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B47D6EA-8EBC-4C13-8D14-51A3EBD3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C24F-267E-4A75-8297-2081BECCC8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534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C049EF-C8D2-40D0-9728-4B2D9CA0F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FF46357-C283-48A2-AAB2-E7A2C8707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BA559B7-4A35-462F-BE6A-4C9A3DAF4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84C075-4B65-4594-8454-BE2F9B8E7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47F6-C5B9-4A5D-83D1-0C557C84D9C3}" type="datetimeFigureOut">
              <a:rPr lang="el-GR" smtClean="0"/>
              <a:t>30/11/2023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D469D67-93EB-4946-8FDC-9E16134D1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FE4B0AC-5099-4229-85EC-7A22ECF3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C24F-267E-4A75-8297-2081BECCC8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210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119792-9A87-49E3-AD97-6FC6DCB6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1847983-DA47-4C28-BF42-83204A9EA7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C9EF7C5-D116-47E5-AFD4-E0D7C6EED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D0A5B7A-C99E-46ED-9469-6A0B8987D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47F6-C5B9-4A5D-83D1-0C557C84D9C3}" type="datetimeFigureOut">
              <a:rPr lang="el-GR" smtClean="0"/>
              <a:t>30/11/2023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F0D40F2-B0F5-4063-ABE8-89CF59250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67E86A9-1089-4783-B0D6-F5F9EF66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C24F-267E-4A75-8297-2081BECCC8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040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CA864BC-A80F-448A-96E6-9A356684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FCB5C89-46E3-4042-B905-8E43FA17C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1D0B9A8-DDAF-4EAB-880F-3C3CB69E03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E47F6-C5B9-4A5D-83D1-0C557C84D9C3}" type="datetimeFigureOut">
              <a:rPr lang="el-GR" smtClean="0"/>
              <a:t>30/11/2023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E796F6E-67DB-4C9C-89DA-C33AAA1EA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3973AB5-A1E2-4BC4-97D3-249272471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9C24F-267E-4A75-8297-2081BECCC8F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721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C8B4C5-6399-406B-8AAC-E2A885E19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19689"/>
          </a:xfrm>
        </p:spPr>
        <p:txBody>
          <a:bodyPr>
            <a:normAutofit/>
          </a:bodyPr>
          <a:lstStyle/>
          <a:p>
            <a:r>
              <a:rPr lang="el-GR" sz="4000" dirty="0"/>
              <a:t>ΒΙΟΧΗΜΕΙΑ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3DDC2FB-5A16-4FAD-8208-182D65933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88455"/>
            <a:ext cx="9144000" cy="2669345"/>
          </a:xfrm>
        </p:spPr>
        <p:txBody>
          <a:bodyPr/>
          <a:lstStyle/>
          <a:p>
            <a:pPr algn="l"/>
            <a:r>
              <a:rPr lang="el-GR" dirty="0"/>
              <a:t>ΒΙΒΛΙΟΓΡΑΦΙΑ: </a:t>
            </a:r>
            <a:r>
              <a:rPr lang="en-US" dirty="0"/>
              <a:t>HARPER’S </a:t>
            </a:r>
            <a:r>
              <a:rPr lang="el-GR" dirty="0"/>
              <a:t>ΒΙΟΛΟΓΙΚΗ ΧΗΜΕΙΑ</a:t>
            </a:r>
          </a:p>
          <a:p>
            <a:pPr algn="l"/>
            <a:r>
              <a:rPr lang="el-GR" dirty="0"/>
              <a:t>ΚΕΦ. 21 Η ΟΔΟΣ ΤΩΝ ΦΩΣΦΟΡΙΚΩΝ ΠΕΝΤΟΖΩΝ &amp; ΆΛΛΕΣ ΜΕΤΑΒΟΛΙΚΕΣ ΟΔΟΙ ΤΩΝ ΕΞΟΖΩΝ</a:t>
            </a:r>
          </a:p>
          <a:p>
            <a:pPr algn="l"/>
            <a:r>
              <a:rPr lang="el-GR" dirty="0"/>
              <a:t>ΚΕΦ. 22 ΟΞΕΙΔΩΣΗ ΤΩΝ ΛΙΠΑΡΩΝ ΟΞΕΩΝ</a:t>
            </a:r>
          </a:p>
        </p:txBody>
      </p:sp>
    </p:spTree>
    <p:extLst>
      <p:ext uri="{BB962C8B-B14F-4D97-AF65-F5344CB8AC3E}">
        <p14:creationId xmlns:p14="http://schemas.microsoft.com/office/powerpoint/2010/main" val="76995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D46B09E-CD09-406D-AA3D-BE6B4B8B8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72"/>
            <a:ext cx="9074995" cy="29493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EEA6AB-6EA3-4450-9167-AA3F6C4717F2}"/>
              </a:ext>
            </a:extLst>
          </p:cNvPr>
          <p:cNvSpPr txBox="1"/>
          <p:nvPr/>
        </p:nvSpPr>
        <p:spPr>
          <a:xfrm>
            <a:off x="9212701" y="191588"/>
            <a:ext cx="2747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Η οδός της </a:t>
            </a:r>
            <a:r>
              <a:rPr lang="el-GR" sz="2000" b="1" dirty="0" err="1"/>
              <a:t>γλυκόλυσης</a:t>
            </a:r>
            <a:endParaRPr lang="el-GR" sz="2000" b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954" y="2954045"/>
            <a:ext cx="6425212" cy="3810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434" y="5826034"/>
            <a:ext cx="3988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Η οδός των φωσφορικών </a:t>
            </a:r>
            <a:r>
              <a:rPr lang="el-GR" sz="2000" b="1" dirty="0" err="1" smtClean="0"/>
              <a:t>πεντοζών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773310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65F9BA-D253-4704-B888-F3EF0568C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049"/>
          </a:xfrm>
        </p:spPr>
        <p:txBody>
          <a:bodyPr>
            <a:normAutofit/>
          </a:bodyPr>
          <a:lstStyle/>
          <a:p>
            <a:pPr algn="ctr"/>
            <a:r>
              <a:rPr lang="el-GR" sz="3600" dirty="0" err="1">
                <a:latin typeface="+mn-lt"/>
              </a:rPr>
              <a:t>Ερυθροκύτταρα</a:t>
            </a:r>
            <a:r>
              <a:rPr lang="el-GR" sz="3600" dirty="0">
                <a:latin typeface="+mn-lt"/>
              </a:rPr>
              <a:t> και οδός των φωσφορικών </a:t>
            </a:r>
            <a:r>
              <a:rPr lang="el-GR" sz="3600" dirty="0" err="1">
                <a:latin typeface="+mn-lt"/>
              </a:rPr>
              <a:t>πεντοζών</a:t>
            </a:r>
            <a:endParaRPr lang="el-GR" sz="3600" dirty="0"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54D3BCD-2232-4076-8F54-4D2D9DFB4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748"/>
            <a:ext cx="10770704" cy="4666215"/>
          </a:xfrm>
        </p:spPr>
        <p:txBody>
          <a:bodyPr/>
          <a:lstStyle/>
          <a:p>
            <a:r>
              <a:rPr lang="el-GR" dirty="0"/>
              <a:t>Στα ερυθρά αιμοσφαίρια, η οδός των φωσφορικών </a:t>
            </a:r>
            <a:r>
              <a:rPr lang="el-GR" dirty="0" err="1"/>
              <a:t>πεντοζών</a:t>
            </a:r>
            <a:r>
              <a:rPr lang="el-GR" dirty="0"/>
              <a:t> παρέχει </a:t>
            </a:r>
            <a:r>
              <a:rPr lang="en-US" dirty="0"/>
              <a:t>NADPH </a:t>
            </a:r>
            <a:r>
              <a:rPr lang="el-GR" dirty="0"/>
              <a:t>για την </a:t>
            </a:r>
            <a:r>
              <a:rPr lang="el-GR" b="1" dirty="0"/>
              <a:t>αναγωγή της οξειδωμένης </a:t>
            </a:r>
            <a:r>
              <a:rPr lang="el-GR" b="1" dirty="0" err="1"/>
              <a:t>γλουταθειόνης</a:t>
            </a:r>
            <a:r>
              <a:rPr lang="en-US" b="1" dirty="0"/>
              <a:t> (GSSG)</a:t>
            </a:r>
            <a:r>
              <a:rPr lang="el-GR" dirty="0"/>
              <a:t>, η οποία καταλύεται από την  </a:t>
            </a:r>
            <a:r>
              <a:rPr lang="el-GR" u="sng" dirty="0" err="1"/>
              <a:t>αναγωγάση</a:t>
            </a:r>
            <a:r>
              <a:rPr lang="el-GR" u="sng" dirty="0"/>
              <a:t> </a:t>
            </a:r>
            <a:r>
              <a:rPr lang="el-GR" u="sng" dirty="0" smtClean="0"/>
              <a:t>(</a:t>
            </a:r>
            <a:r>
              <a:rPr lang="el-GR" u="sng" dirty="0" err="1" smtClean="0"/>
              <a:t>ρεδουκτάση</a:t>
            </a:r>
            <a:r>
              <a:rPr lang="el-GR" u="sng" dirty="0" smtClean="0"/>
              <a:t>) της </a:t>
            </a:r>
            <a:r>
              <a:rPr lang="el-GR" u="sng" dirty="0" err="1"/>
              <a:t>γλουταθειόνης</a:t>
            </a:r>
            <a:r>
              <a:rPr lang="el-GR" u="sng" dirty="0"/>
              <a:t> </a:t>
            </a:r>
            <a:r>
              <a:rPr lang="el-GR" dirty="0"/>
              <a:t>μιας </a:t>
            </a:r>
            <a:r>
              <a:rPr lang="el-GR" dirty="0" err="1"/>
              <a:t>φλαβοπρωτεΐνης</a:t>
            </a:r>
            <a:r>
              <a:rPr lang="el-GR" dirty="0"/>
              <a:t> που περιέχει </a:t>
            </a:r>
            <a:r>
              <a:rPr lang="en-US" dirty="0"/>
              <a:t>FAD.</a:t>
            </a:r>
          </a:p>
          <a:p>
            <a:r>
              <a:rPr lang="en-US" dirty="0"/>
              <a:t>H </a:t>
            </a:r>
            <a:r>
              <a:rPr lang="el-GR" b="1" dirty="0" err="1"/>
              <a:t>ανηγμένη</a:t>
            </a:r>
            <a:r>
              <a:rPr lang="el-GR" b="1" dirty="0"/>
              <a:t> μορφή της </a:t>
            </a:r>
            <a:r>
              <a:rPr lang="el-GR" b="1" dirty="0" err="1"/>
              <a:t>γλουταθειόνης</a:t>
            </a:r>
            <a:r>
              <a:rPr lang="en-US" b="1" dirty="0"/>
              <a:t> (GSH)</a:t>
            </a:r>
            <a:r>
              <a:rPr lang="el-GR" b="1" dirty="0"/>
              <a:t> </a:t>
            </a:r>
            <a:r>
              <a:rPr lang="el-GR" u="sng" dirty="0"/>
              <a:t>απομακρύνει το Η</a:t>
            </a:r>
            <a:r>
              <a:rPr lang="el-GR" sz="1600" u="sng" dirty="0"/>
              <a:t>2</a:t>
            </a:r>
            <a:r>
              <a:rPr lang="el-GR" u="sng" dirty="0"/>
              <a:t>Ο</a:t>
            </a:r>
            <a:r>
              <a:rPr lang="el-GR" sz="1600" u="sng" dirty="0"/>
              <a:t>2</a:t>
            </a:r>
            <a:r>
              <a:rPr lang="el-GR" u="sng" dirty="0"/>
              <a:t> </a:t>
            </a:r>
            <a:r>
              <a:rPr lang="el-GR" dirty="0"/>
              <a:t>σε μια αντίδραση που καταλύεται από την </a:t>
            </a:r>
            <a:r>
              <a:rPr lang="el-GR" u="sng" dirty="0" err="1"/>
              <a:t>υπεροξειδάση</a:t>
            </a:r>
            <a:r>
              <a:rPr lang="el-GR" u="sng" dirty="0"/>
              <a:t> της </a:t>
            </a:r>
            <a:r>
              <a:rPr lang="el-GR" u="sng" dirty="0" err="1"/>
              <a:t>γλουταθειόνης</a:t>
            </a:r>
            <a:r>
              <a:rPr lang="el-GR" dirty="0"/>
              <a:t>, ένζυμο που περιέχει </a:t>
            </a:r>
            <a:r>
              <a:rPr lang="el-GR" dirty="0" err="1"/>
              <a:t>σεληνοκυστεΐνη</a:t>
            </a:r>
            <a:r>
              <a:rPr lang="el-GR" dirty="0"/>
              <a:t> στο ενεργό του κέντρο</a:t>
            </a:r>
          </a:p>
          <a:p>
            <a:r>
              <a:rPr lang="el-GR" dirty="0"/>
              <a:t>Η αντίδραση είναι σημαντική καθώς η συσσώρευση Η</a:t>
            </a:r>
            <a:r>
              <a:rPr lang="el-GR" sz="1600" dirty="0"/>
              <a:t>2</a:t>
            </a:r>
            <a:r>
              <a:rPr lang="el-GR" dirty="0"/>
              <a:t>Ο</a:t>
            </a:r>
            <a:r>
              <a:rPr lang="el-GR" sz="1600" dirty="0"/>
              <a:t>2 </a:t>
            </a:r>
            <a:r>
              <a:rPr lang="el-GR" dirty="0"/>
              <a:t>μπορεί να μειώσει δραστικά τη διάρκεια ζωής του </a:t>
            </a:r>
            <a:r>
              <a:rPr lang="el-GR" dirty="0" err="1"/>
              <a:t>ερυθροκυττάρου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0533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11" y="514894"/>
            <a:ext cx="10363200" cy="5829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74" y="3004457"/>
            <a:ext cx="3986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Στα ερυθρά αιμοσφαίρια</a:t>
            </a:r>
          </a:p>
        </p:txBody>
      </p:sp>
    </p:spTree>
    <p:extLst>
      <p:ext uri="{BB962C8B-B14F-4D97-AF65-F5344CB8AC3E}">
        <p14:creationId xmlns:p14="http://schemas.microsoft.com/office/powerpoint/2010/main" val="3895115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D7A9E62-3888-4080-B988-928BFDDDF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347" y="0"/>
            <a:ext cx="9051235" cy="67884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23033" y="2943497"/>
            <a:ext cx="1447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err="1"/>
              <a:t>Αφυδρογονάση</a:t>
            </a:r>
            <a:r>
              <a:rPr lang="el-GR" sz="1400" b="1" dirty="0"/>
              <a:t> της 6-Ρ γλυκόζης</a:t>
            </a:r>
          </a:p>
        </p:txBody>
      </p:sp>
    </p:spTree>
    <p:extLst>
      <p:ext uri="{BB962C8B-B14F-4D97-AF65-F5344CB8AC3E}">
        <p14:creationId xmlns:p14="http://schemas.microsoft.com/office/powerpoint/2010/main" val="573488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7A651E0-3278-4126-8CF7-DE907B0D0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026" y="119268"/>
            <a:ext cx="8984974" cy="673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41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545945-A079-4B18-BFD7-24DCDBD9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>
                <a:latin typeface="+mn-lt"/>
              </a:rPr>
              <a:t>Λειτουργία και ρύθμιση του δρόμου των φωσφορικών </a:t>
            </a:r>
            <a:r>
              <a:rPr lang="el-GR" sz="3600" dirty="0" err="1">
                <a:latin typeface="+mn-lt"/>
              </a:rPr>
              <a:t>πεντοζών</a:t>
            </a:r>
            <a:endParaRPr lang="el-GR" sz="3600" dirty="0"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37A336-09DA-4E67-A34A-A5273E1F1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825625"/>
            <a:ext cx="11171582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Εξαρτάται από τις ανάγκες του κυττάρου για </a:t>
            </a:r>
            <a:r>
              <a:rPr lang="en-US" dirty="0"/>
              <a:t>NADPH </a:t>
            </a:r>
            <a:r>
              <a:rPr lang="el-GR" dirty="0"/>
              <a:t>και 5-φωσφορική </a:t>
            </a:r>
            <a:r>
              <a:rPr lang="el-GR" dirty="0" err="1"/>
              <a:t>ριβόζη</a:t>
            </a:r>
            <a:endParaRPr lang="el-GR" dirty="0"/>
          </a:p>
          <a:p>
            <a:r>
              <a:rPr lang="el-GR" b="1" dirty="0"/>
              <a:t>Ανάγκη για 5-Ρ </a:t>
            </a:r>
            <a:r>
              <a:rPr lang="el-GR" b="1" dirty="0" err="1"/>
              <a:t>ριβόζη</a:t>
            </a:r>
            <a:r>
              <a:rPr lang="el-GR" b="1" dirty="0"/>
              <a:t>: </a:t>
            </a:r>
            <a:r>
              <a:rPr lang="el-GR" dirty="0"/>
              <a:t>Μετατροπή της 6-Ρ φρουκτόζης και 3-Ρ </a:t>
            </a:r>
            <a:r>
              <a:rPr lang="el-GR" dirty="0" err="1"/>
              <a:t>γλυκεριναλδεύδης</a:t>
            </a:r>
            <a:r>
              <a:rPr lang="el-GR" dirty="0"/>
              <a:t> (που προέρχονται από τον </a:t>
            </a:r>
            <a:r>
              <a:rPr lang="el-GR" dirty="0" err="1"/>
              <a:t>γλυκολυτικό</a:t>
            </a:r>
            <a:r>
              <a:rPr lang="el-GR" dirty="0"/>
              <a:t> δρόμο) σε 5-Ρ </a:t>
            </a:r>
            <a:r>
              <a:rPr lang="el-GR" dirty="0" err="1"/>
              <a:t>ριβόζη</a:t>
            </a:r>
            <a:r>
              <a:rPr lang="el-GR" dirty="0"/>
              <a:t> με την </a:t>
            </a:r>
            <a:r>
              <a:rPr lang="el-GR" u="sng" dirty="0"/>
              <a:t>δράση </a:t>
            </a:r>
            <a:r>
              <a:rPr lang="el-GR" u="sng" dirty="0" err="1"/>
              <a:t>τρανσκετολάσης-τρανσαλδολάσης</a:t>
            </a:r>
            <a:r>
              <a:rPr lang="el-GR" u="sng" dirty="0"/>
              <a:t> </a:t>
            </a:r>
            <a:r>
              <a:rPr lang="el-GR" dirty="0"/>
              <a:t>(αντιστρέφοντας την αμφίδρομη μεταβολική μη οξειδωτική οδό)</a:t>
            </a:r>
          </a:p>
          <a:p>
            <a:r>
              <a:rPr lang="el-GR" b="1" dirty="0"/>
              <a:t>Ανάγκη για </a:t>
            </a:r>
            <a:r>
              <a:rPr lang="en-US" b="1" dirty="0"/>
              <a:t>NADPH</a:t>
            </a:r>
            <a:r>
              <a:rPr lang="el-GR" b="1" dirty="0"/>
              <a:t>:</a:t>
            </a:r>
            <a:r>
              <a:rPr lang="el-GR" dirty="0"/>
              <a:t> Λειτουργεί ο οξειδωτικός δρόμος (</a:t>
            </a:r>
            <a:r>
              <a:rPr lang="el-GR" dirty="0" err="1"/>
              <a:t>φωσφογλυκονικός</a:t>
            </a:r>
            <a:r>
              <a:rPr lang="el-GR" dirty="0"/>
              <a:t> δρόμος) όπου παράγονται 2 μόρια </a:t>
            </a:r>
            <a:r>
              <a:rPr lang="en-US" dirty="0"/>
              <a:t>NADPH  </a:t>
            </a:r>
            <a:r>
              <a:rPr lang="el-GR" dirty="0"/>
              <a:t>και 1 μόριο 5-Ρ </a:t>
            </a:r>
            <a:r>
              <a:rPr lang="el-GR" dirty="0" err="1"/>
              <a:t>ριβόζης</a:t>
            </a:r>
            <a:r>
              <a:rPr lang="el-GR" dirty="0"/>
              <a:t> ανά μόριο φωσφορικής γλυκόζης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3159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FE5F9B-55BE-4566-BD03-65E5387A9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>
                <a:latin typeface="+mn-lt"/>
              </a:rPr>
              <a:t>Το </a:t>
            </a:r>
            <a:r>
              <a:rPr lang="el-GR" sz="3600" dirty="0" err="1">
                <a:latin typeface="+mn-lt"/>
              </a:rPr>
              <a:t>γλυκουρονικό</a:t>
            </a:r>
            <a:r>
              <a:rPr lang="el-GR" sz="3600" dirty="0">
                <a:latin typeface="+mn-lt"/>
              </a:rPr>
              <a:t>, προϊόν της οδού του </a:t>
            </a:r>
            <a:r>
              <a:rPr lang="el-GR" sz="3600" dirty="0" err="1">
                <a:latin typeface="+mn-lt"/>
              </a:rPr>
              <a:t>γλυκουρονικού</a:t>
            </a:r>
            <a:r>
              <a:rPr lang="el-GR" sz="3600" dirty="0">
                <a:latin typeface="+mn-lt"/>
              </a:rPr>
              <a:t> οξέος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1A5CAA-EA36-424B-8A38-C0A2D928A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66" y="1972062"/>
            <a:ext cx="5547360" cy="4048261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Στο </a:t>
            </a:r>
            <a:r>
              <a:rPr lang="el-GR" b="1" dirty="0"/>
              <a:t>ήπαρ</a:t>
            </a:r>
            <a:r>
              <a:rPr lang="el-GR" dirty="0"/>
              <a:t> η οδός του </a:t>
            </a:r>
            <a:r>
              <a:rPr lang="el-GR" dirty="0" err="1"/>
              <a:t>ουρονικού</a:t>
            </a:r>
            <a:r>
              <a:rPr lang="el-GR" dirty="0"/>
              <a:t> οξέος ή </a:t>
            </a:r>
            <a:r>
              <a:rPr lang="el-GR" dirty="0" err="1"/>
              <a:t>γλυκουρονικού</a:t>
            </a:r>
            <a:r>
              <a:rPr lang="el-GR" dirty="0"/>
              <a:t> οξέος καταλύει τη μετατροπή της γλυκόζης σε </a:t>
            </a:r>
            <a:r>
              <a:rPr lang="el-GR" u="sng" dirty="0" err="1"/>
              <a:t>γλυκουρονικό</a:t>
            </a:r>
            <a:r>
              <a:rPr lang="el-GR" u="sng" dirty="0"/>
              <a:t> οξύ</a:t>
            </a:r>
            <a:r>
              <a:rPr lang="el-GR" dirty="0"/>
              <a:t>, </a:t>
            </a:r>
            <a:r>
              <a:rPr lang="el-GR" u="sng" dirty="0" err="1"/>
              <a:t>ασκορβικό</a:t>
            </a:r>
            <a:r>
              <a:rPr lang="el-GR" u="sng" dirty="0"/>
              <a:t> οξύ </a:t>
            </a:r>
            <a:r>
              <a:rPr lang="el-GR" dirty="0"/>
              <a:t>και </a:t>
            </a:r>
            <a:r>
              <a:rPr lang="el-GR" u="sng" dirty="0" err="1"/>
              <a:t>πεντόζες</a:t>
            </a:r>
            <a:r>
              <a:rPr lang="el-GR" dirty="0"/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Αποτελεί έναν εναλλακτικό δρόμο της οξείδωσης της γλυκόζης που δεν οδηγεί σε σύνθεση ΑΤΡ (όπως και η οδός των φωσφορικών </a:t>
            </a:r>
            <a:r>
              <a:rPr lang="el-GR" dirty="0" err="1"/>
              <a:t>πεντοζών</a:t>
            </a:r>
            <a:r>
              <a:rPr lang="el-GR" dirty="0"/>
              <a:t>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24FCC03-8627-420B-A220-A6975DFB0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326" y="2240031"/>
            <a:ext cx="6226629" cy="335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06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1D1303-9873-4A6B-90D7-A53100E6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+mn-lt"/>
              </a:rPr>
              <a:t>Οδός του </a:t>
            </a:r>
            <a:r>
              <a:rPr lang="el-GR" dirty="0" err="1">
                <a:latin typeface="+mn-lt"/>
              </a:rPr>
              <a:t>γλυκουρονικού</a:t>
            </a:r>
            <a:r>
              <a:rPr lang="el-GR" dirty="0">
                <a:latin typeface="+mn-lt"/>
              </a:rPr>
              <a:t> οξέος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A39E93-18DF-40E9-94A6-AADDC0C07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u="sng" dirty="0"/>
              <a:t>6-φωσφορική γλυκόζη </a:t>
            </a:r>
            <a:r>
              <a:rPr lang="el-GR" dirty="0" err="1"/>
              <a:t>ισομερίζεται</a:t>
            </a:r>
            <a:r>
              <a:rPr lang="el-GR" dirty="0"/>
              <a:t> με τη δράση της </a:t>
            </a:r>
            <a:r>
              <a:rPr lang="el-GR" b="1" dirty="0" err="1"/>
              <a:t>ισομεράσης</a:t>
            </a:r>
            <a:r>
              <a:rPr lang="el-GR" b="1" dirty="0"/>
              <a:t> </a:t>
            </a:r>
            <a:r>
              <a:rPr lang="el-GR" b="1" dirty="0" err="1"/>
              <a:t>φωσφογλυκομουτάση</a:t>
            </a:r>
            <a:r>
              <a:rPr lang="el-GR" b="1" dirty="0"/>
              <a:t> </a:t>
            </a:r>
            <a:r>
              <a:rPr lang="el-GR" dirty="0"/>
              <a:t>του ήπατος, προς </a:t>
            </a:r>
            <a:r>
              <a:rPr lang="el-GR" u="sng" dirty="0"/>
              <a:t>1-φωσφορική γλυκόζη</a:t>
            </a:r>
            <a:r>
              <a:rPr lang="el-GR" dirty="0"/>
              <a:t>, η οποία αντιδρά με την </a:t>
            </a:r>
            <a:r>
              <a:rPr lang="el-GR" dirty="0" err="1"/>
              <a:t>τριφωσφορική</a:t>
            </a:r>
            <a:r>
              <a:rPr lang="el-GR" dirty="0"/>
              <a:t> </a:t>
            </a:r>
            <a:r>
              <a:rPr lang="el-GR" dirty="0" err="1"/>
              <a:t>ουριδίνη</a:t>
            </a:r>
            <a:r>
              <a:rPr lang="el-GR" dirty="0"/>
              <a:t> (UΤP) σχηματίζοντας </a:t>
            </a:r>
            <a:r>
              <a:rPr lang="el-GR" u="sng" dirty="0" err="1"/>
              <a:t>ουριδίνο-διφωσφορική</a:t>
            </a:r>
            <a:r>
              <a:rPr lang="el-GR" u="sng" dirty="0"/>
              <a:t> γλυκόζη (U</a:t>
            </a:r>
            <a:r>
              <a:rPr lang="en-US" u="sng" dirty="0"/>
              <a:t>D</a:t>
            </a:r>
            <a:r>
              <a:rPr lang="el-GR" u="sng" dirty="0" err="1"/>
              <a:t>PGIc</a:t>
            </a:r>
            <a:r>
              <a:rPr lang="el-GR" u="sng" dirty="0"/>
              <a:t>), </a:t>
            </a:r>
            <a:r>
              <a:rPr lang="el-GR" dirty="0"/>
              <a:t>αντίδραση που καταλύεται από την </a:t>
            </a:r>
            <a:r>
              <a:rPr lang="el-GR" b="1" dirty="0"/>
              <a:t>U</a:t>
            </a:r>
            <a:r>
              <a:rPr lang="en-US" b="1" dirty="0"/>
              <a:t>D</a:t>
            </a:r>
            <a:r>
              <a:rPr lang="el-GR" b="1" dirty="0" err="1"/>
              <a:t>PGIc</a:t>
            </a:r>
            <a:r>
              <a:rPr lang="el-GR" b="1" dirty="0"/>
              <a:t> </a:t>
            </a:r>
            <a:r>
              <a:rPr lang="el-GR" b="1" dirty="0" err="1"/>
              <a:t>πυροφωσφορυλάση</a:t>
            </a:r>
            <a:r>
              <a:rPr lang="el-GR" dirty="0"/>
              <a:t>. </a:t>
            </a:r>
          </a:p>
          <a:p>
            <a:r>
              <a:rPr lang="el-GR" dirty="0"/>
              <a:t>Το </a:t>
            </a:r>
            <a:r>
              <a:rPr lang="el-GR" u="sng" dirty="0"/>
              <a:t>UDP-</a:t>
            </a:r>
            <a:r>
              <a:rPr lang="el-GR" u="sng" dirty="0" err="1"/>
              <a:t>γλυκουρονικό</a:t>
            </a:r>
            <a:r>
              <a:rPr lang="el-GR" dirty="0"/>
              <a:t>  προκύπτει από την μετατροπή της </a:t>
            </a:r>
            <a:r>
              <a:rPr lang="el-GR" dirty="0" err="1"/>
              <a:t>ουριδίνο-διφωσφορικής</a:t>
            </a:r>
            <a:r>
              <a:rPr lang="el-GR" dirty="0"/>
              <a:t> γλυκόζης (U</a:t>
            </a:r>
            <a:r>
              <a:rPr lang="en-US" dirty="0"/>
              <a:t>D</a:t>
            </a:r>
            <a:r>
              <a:rPr lang="el-GR" dirty="0" err="1"/>
              <a:t>PGIc</a:t>
            </a:r>
            <a:r>
              <a:rPr lang="el-GR" dirty="0"/>
              <a:t>) με την καταλυτική δράση της </a:t>
            </a:r>
            <a:r>
              <a:rPr lang="el-GR" b="1" dirty="0" err="1"/>
              <a:t>αφυδρογονάσης</a:t>
            </a:r>
            <a:r>
              <a:rPr lang="el-GR" b="1" dirty="0"/>
              <a:t> (</a:t>
            </a:r>
            <a:r>
              <a:rPr lang="el-GR" b="1" dirty="0" err="1"/>
              <a:t>δευδρογονάσης</a:t>
            </a:r>
            <a:r>
              <a:rPr lang="el-GR" b="1" dirty="0"/>
              <a:t>) της U</a:t>
            </a:r>
            <a:r>
              <a:rPr lang="en-US" b="1" dirty="0"/>
              <a:t>D</a:t>
            </a:r>
            <a:r>
              <a:rPr lang="el-GR" b="1" dirty="0" err="1"/>
              <a:t>PGIc</a:t>
            </a:r>
            <a:r>
              <a:rPr lang="el-GR" b="1" dirty="0"/>
              <a:t> </a:t>
            </a:r>
            <a:r>
              <a:rPr lang="el-GR" dirty="0"/>
              <a:t>που απαιτεί NAD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577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209A9B5-72B6-4563-BD9B-37804EDB5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455" y="0"/>
            <a:ext cx="938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05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215899-A0A9-4041-A4B1-285C9CB4A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77" y="138702"/>
            <a:ext cx="10515600" cy="1325563"/>
          </a:xfrm>
        </p:spPr>
        <p:txBody>
          <a:bodyPr/>
          <a:lstStyle/>
          <a:p>
            <a:pPr algn="ctr"/>
            <a:r>
              <a:rPr lang="el-GR" dirty="0">
                <a:latin typeface="+mn-lt"/>
              </a:rPr>
              <a:t>Οδός του </a:t>
            </a:r>
            <a:r>
              <a:rPr lang="el-GR" dirty="0" err="1">
                <a:latin typeface="+mn-lt"/>
              </a:rPr>
              <a:t>γλυκουρονικού</a:t>
            </a:r>
            <a:r>
              <a:rPr lang="el-GR" dirty="0">
                <a:latin typeface="+mn-lt"/>
              </a:rPr>
              <a:t> οξέος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565D16-FBA9-474E-B524-DE7CB16B2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977" y="1628504"/>
            <a:ext cx="10798629" cy="4955176"/>
          </a:xfrm>
        </p:spPr>
        <p:txBody>
          <a:bodyPr>
            <a:normAutofit/>
          </a:bodyPr>
          <a:lstStyle/>
          <a:p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u="sng" dirty="0"/>
              <a:t>UDP-</a:t>
            </a:r>
            <a:r>
              <a:rPr lang="el-GR" u="sng" dirty="0" err="1"/>
              <a:t>γλυκουρονικό</a:t>
            </a:r>
            <a:r>
              <a:rPr lang="el-GR" u="sng" dirty="0"/>
              <a:t> </a:t>
            </a:r>
            <a:r>
              <a:rPr lang="el-GR" dirty="0"/>
              <a:t>αποτελεί </a:t>
            </a:r>
            <a:r>
              <a:rPr lang="el-GR" b="1" dirty="0"/>
              <a:t>πηγή </a:t>
            </a:r>
            <a:r>
              <a:rPr lang="el-GR" b="1" dirty="0" err="1"/>
              <a:t>γλυκουρονικού</a:t>
            </a:r>
            <a:r>
              <a:rPr lang="el-GR" b="1" dirty="0"/>
              <a:t> </a:t>
            </a:r>
            <a:r>
              <a:rPr lang="el-GR" dirty="0"/>
              <a:t>για: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την σύνθεση </a:t>
            </a:r>
            <a:r>
              <a:rPr lang="el-GR" dirty="0" err="1"/>
              <a:t>γλυκοζαμινογλυκανών</a:t>
            </a:r>
            <a:r>
              <a:rPr lang="el-GR" dirty="0"/>
              <a:t> και </a:t>
            </a:r>
            <a:r>
              <a:rPr lang="el-GR" dirty="0" err="1"/>
              <a:t>πρωτεογλυκανών</a:t>
            </a:r>
            <a:r>
              <a:rPr lang="el-GR" dirty="0"/>
              <a:t>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αποτελεί μέσο σύζευξης για την αντίδραση </a:t>
            </a:r>
            <a:r>
              <a:rPr lang="el-GR" dirty="0" smtClean="0"/>
              <a:t>(ένζυμο η </a:t>
            </a:r>
            <a:r>
              <a:rPr lang="en-US" dirty="0" smtClean="0"/>
              <a:t>UDP- </a:t>
            </a:r>
            <a:r>
              <a:rPr lang="el-GR" dirty="0" err="1" smtClean="0"/>
              <a:t>γλυκουρόνυλοτρανφεράση</a:t>
            </a:r>
            <a:r>
              <a:rPr lang="el-GR" dirty="0" smtClean="0"/>
              <a:t>) με </a:t>
            </a:r>
            <a:r>
              <a:rPr lang="el-GR" dirty="0"/>
              <a:t>υποστρώματα όπως οι </a:t>
            </a:r>
            <a:r>
              <a:rPr lang="el-GR" dirty="0" err="1"/>
              <a:t>στεροειδείς</a:t>
            </a:r>
            <a:r>
              <a:rPr lang="el-GR" dirty="0"/>
              <a:t> ορμόνες, η </a:t>
            </a:r>
            <a:r>
              <a:rPr lang="el-GR" dirty="0" err="1"/>
              <a:t>χολερυθρίνη</a:t>
            </a:r>
            <a:r>
              <a:rPr lang="el-GR" dirty="0"/>
              <a:t> καθώς και μεταβολικά παράγωγα φαρμάκων που απεκκρίνονται στα ούρα και την χολή ως </a:t>
            </a:r>
            <a:r>
              <a:rPr lang="el-GR" u="sng" dirty="0"/>
              <a:t>συζεύγματα </a:t>
            </a:r>
            <a:r>
              <a:rPr lang="el-GR" u="sng" dirty="0" err="1"/>
              <a:t>γλυκουρονιδίου</a:t>
            </a:r>
            <a:r>
              <a:rPr lang="en-US" dirty="0"/>
              <a:t> (</a:t>
            </a:r>
            <a:r>
              <a:rPr lang="el-GR" dirty="0"/>
              <a:t>αντιδράσεις αποτοξίνωσης-</a:t>
            </a:r>
            <a:r>
              <a:rPr lang="el-GR" dirty="0" err="1"/>
              <a:t>βιομετασχηματισμού</a:t>
            </a:r>
            <a:r>
              <a:rPr lang="el-GR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Το </a:t>
            </a:r>
            <a:r>
              <a:rPr lang="el-GR" u="sng" dirty="0" err="1"/>
              <a:t>γλυκουρονικό</a:t>
            </a:r>
            <a:r>
              <a:rPr lang="el-GR" dirty="0"/>
              <a:t> ανάγεται προς </a:t>
            </a:r>
            <a:r>
              <a:rPr lang="el-GR" u="sng" dirty="0"/>
              <a:t>L-</a:t>
            </a:r>
            <a:r>
              <a:rPr lang="el-GR" u="sng" dirty="0" err="1"/>
              <a:t>γουλονικό</a:t>
            </a:r>
            <a:r>
              <a:rPr lang="el-GR" dirty="0"/>
              <a:t>, πρόδρομο μόριο της σύνθεσης του </a:t>
            </a:r>
            <a:r>
              <a:rPr lang="el-GR" dirty="0" err="1"/>
              <a:t>ασκορβικού</a:t>
            </a:r>
            <a:r>
              <a:rPr lang="el-GR" dirty="0"/>
              <a:t> οξέος που αποτελεί βιταμίνη για τον άνθρωπο και κάποια </a:t>
            </a:r>
            <a:r>
              <a:rPr lang="el-GR" dirty="0" smtClean="0"/>
              <a:t>ζώα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Πρόδρομο μόριο για τη σύνθεση </a:t>
            </a:r>
            <a:r>
              <a:rPr lang="el-GR" dirty="0" err="1" smtClean="0"/>
              <a:t>πεντοζών</a:t>
            </a:r>
            <a:r>
              <a:rPr lang="el-GR" dirty="0" smtClean="0"/>
              <a:t> (5Ρ-ξυλουλόζη)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6317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43031B-2E81-44D9-9907-916FFFF2A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+mn-lt"/>
              </a:rPr>
              <a:t>Η ΟΔΟΣ ΤΩΝ ΦΩΣΦΟΡΙΚΩΝ ΠΕΝΤΟΖΩΝ &amp; ΆΛΛΕΣ ΜΕΤΑΒΟΛΙΚΕΣ ΟΔΟΙ ΤΩΝ ΕΞΟΖΩΝ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288AC6-E6F4-4FF7-BB7D-DD6BF6684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       Η </a:t>
            </a:r>
            <a:r>
              <a:rPr lang="el-GR" b="1" dirty="0"/>
              <a:t>γλυκόζη</a:t>
            </a:r>
            <a:r>
              <a:rPr lang="el-GR" dirty="0"/>
              <a:t>, η </a:t>
            </a:r>
            <a:r>
              <a:rPr lang="el-GR" b="1" dirty="0"/>
              <a:t>φρουκτόζη</a:t>
            </a:r>
            <a:r>
              <a:rPr lang="el-GR" dirty="0"/>
              <a:t> και η </a:t>
            </a:r>
            <a:r>
              <a:rPr lang="el-GR" b="1" dirty="0"/>
              <a:t>γαλακτόζη</a:t>
            </a:r>
            <a:r>
              <a:rPr lang="el-GR" dirty="0"/>
              <a:t> αποτελούν τις κύριες </a:t>
            </a:r>
            <a:r>
              <a:rPr lang="el-GR" dirty="0" err="1"/>
              <a:t>εξόζες</a:t>
            </a:r>
            <a:r>
              <a:rPr lang="el-GR" dirty="0"/>
              <a:t> που </a:t>
            </a:r>
            <a:r>
              <a:rPr lang="el-GR" dirty="0" err="1"/>
              <a:t>απορροφούνται</a:t>
            </a:r>
            <a:r>
              <a:rPr lang="el-GR" dirty="0"/>
              <a:t> από την γαστρεντερική οδό και προέρχονται από το άμυλο, τη σακχαρόζη και τη λακτόζη αντιστοίχως. </a:t>
            </a:r>
            <a:r>
              <a:rPr lang="el-GR" u="sng" dirty="0"/>
              <a:t>Η φρουκτόζη και η γαλακτόζη  μετατρέπονται σε γλυκόζη κυρίως στο ήπαρ</a:t>
            </a:r>
          </a:p>
          <a:p>
            <a:pPr marL="0" indent="0">
              <a:buNone/>
            </a:pPr>
            <a:r>
              <a:rPr lang="el-GR" dirty="0"/>
              <a:t>      Η </a:t>
            </a:r>
            <a:r>
              <a:rPr lang="el-GR" b="1" dirty="0"/>
              <a:t>οδός των φωσφορικών </a:t>
            </a:r>
            <a:r>
              <a:rPr lang="el-GR" b="1" dirty="0" err="1"/>
              <a:t>πεντοζών</a:t>
            </a:r>
            <a:r>
              <a:rPr lang="el-GR" b="1" dirty="0"/>
              <a:t> </a:t>
            </a:r>
            <a:r>
              <a:rPr lang="el-GR" dirty="0"/>
              <a:t>αποτελεί μια εναλλακτική πορεία στο μεταβολισμό της γλυκόζης. Δεν οδηγεί στη σύνθεση ΑΤΡ αλλά έχει 2 μείζονες λειτουργίες:</a:t>
            </a:r>
          </a:p>
          <a:p>
            <a:pPr marL="514350" indent="-514350">
              <a:buAutoNum type="arabicPeriod"/>
            </a:pPr>
            <a:r>
              <a:rPr lang="el-GR" dirty="0"/>
              <a:t>Το σχηματισμό </a:t>
            </a:r>
            <a:r>
              <a:rPr lang="en-US" b="1" dirty="0"/>
              <a:t>NADPH</a:t>
            </a:r>
            <a:r>
              <a:rPr lang="en-US" dirty="0"/>
              <a:t> </a:t>
            </a:r>
            <a:r>
              <a:rPr lang="el-GR" dirty="0"/>
              <a:t>για τη σύνθεση λιπαρών οξέων και </a:t>
            </a:r>
            <a:r>
              <a:rPr lang="el-GR" dirty="0" err="1"/>
              <a:t>στεροειδών</a:t>
            </a:r>
            <a:endParaRPr lang="el-GR" dirty="0"/>
          </a:p>
          <a:p>
            <a:pPr marL="514350" indent="-514350">
              <a:buAutoNum type="arabicPeriod"/>
            </a:pPr>
            <a:r>
              <a:rPr lang="el-GR" dirty="0"/>
              <a:t>Τη σύνθεση </a:t>
            </a:r>
            <a:r>
              <a:rPr lang="el-GR" b="1" dirty="0" err="1"/>
              <a:t>ριβόζης</a:t>
            </a:r>
            <a:r>
              <a:rPr lang="el-GR" dirty="0"/>
              <a:t> για το σχηματισμό </a:t>
            </a:r>
            <a:r>
              <a:rPr lang="el-GR" dirty="0" err="1"/>
              <a:t>νουκλεοτιδίων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Τα ένζυμα αυτής της μεταβολικής οδού εντοπίζονται στο </a:t>
            </a:r>
            <a:r>
              <a:rPr lang="el-GR" u="sng" dirty="0"/>
              <a:t>κυτταρόπλασμα</a:t>
            </a:r>
          </a:p>
        </p:txBody>
      </p:sp>
    </p:spTree>
    <p:extLst>
      <p:ext uri="{BB962C8B-B14F-4D97-AF65-F5344CB8AC3E}">
        <p14:creationId xmlns:p14="http://schemas.microsoft.com/office/powerpoint/2010/main" val="351917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673" y="-297"/>
            <a:ext cx="9388654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FDCEE29-C428-4CE5-9A3B-9B774A8352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14"/>
          <a:stretch/>
        </p:blipFill>
        <p:spPr>
          <a:xfrm>
            <a:off x="-43804" y="1607903"/>
            <a:ext cx="7461927" cy="4196549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3A83CF40-1485-483E-90AF-B4E9D1F1E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195" y="1889236"/>
            <a:ext cx="4627706" cy="3079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F372C3-173D-47BA-BC56-FC656E82C068}"/>
              </a:ext>
            </a:extLst>
          </p:cNvPr>
          <p:cNvSpPr txBox="1"/>
          <p:nvPr/>
        </p:nvSpPr>
        <p:spPr>
          <a:xfrm>
            <a:off x="887896" y="556591"/>
            <a:ext cx="10681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err="1"/>
              <a:t>Γλυκοζαμινογλυκάνες</a:t>
            </a:r>
            <a:r>
              <a:rPr lang="el-GR" sz="2800" dirty="0"/>
              <a:t> και </a:t>
            </a:r>
            <a:r>
              <a:rPr lang="el-GR" sz="2800" dirty="0" err="1"/>
              <a:t>Πρωτεογλυκάνες</a:t>
            </a:r>
            <a:r>
              <a:rPr lang="el-GR" sz="2800" dirty="0"/>
              <a:t> περιέχουν </a:t>
            </a:r>
            <a:r>
              <a:rPr lang="el-GR" sz="2800" dirty="0" err="1"/>
              <a:t>γλυκουρονικό</a:t>
            </a:r>
            <a:r>
              <a:rPr lang="el-GR" sz="2800" dirty="0"/>
              <a:t> οξύ</a:t>
            </a:r>
          </a:p>
        </p:txBody>
      </p:sp>
    </p:spTree>
    <p:extLst>
      <p:ext uri="{BB962C8B-B14F-4D97-AF65-F5344CB8AC3E}">
        <p14:creationId xmlns:p14="http://schemas.microsoft.com/office/powerpoint/2010/main" val="475434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A942C74-892A-41F6-8A7F-8D3159B87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4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F167F7B-53C9-4C2E-B68E-6A76C9282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F323E4-1F1C-44E6-BF95-1E85F3F0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98" y="375898"/>
            <a:ext cx="6475911" cy="907084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latin typeface="+mn-lt"/>
              </a:rPr>
              <a:t>Μεταβολισμός της φρουκτόζης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9D2804-C660-41E4-8307-40821C0FC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11" y="1760936"/>
            <a:ext cx="11082040" cy="49953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Οδός της 1-φωσφορικής φρουκτόζης </a:t>
            </a:r>
          </a:p>
          <a:p>
            <a:r>
              <a:rPr lang="el-GR" dirty="0"/>
              <a:t>Στο </a:t>
            </a:r>
            <a:r>
              <a:rPr lang="el-GR" b="1" u="sng" dirty="0"/>
              <a:t>ήπαρ κυρίως</a:t>
            </a:r>
            <a:r>
              <a:rPr lang="el-GR" dirty="0"/>
              <a:t>, αλλά και λιγότερο στους </a:t>
            </a:r>
            <a:r>
              <a:rPr lang="el-GR" dirty="0" err="1"/>
              <a:t>νεφρούς</a:t>
            </a:r>
            <a:r>
              <a:rPr lang="el-GR" dirty="0"/>
              <a:t> και το έντερο η φρουκτόζη μετατρέπεται σε </a:t>
            </a:r>
            <a:r>
              <a:rPr lang="el-GR" u="sng" dirty="0"/>
              <a:t>1-φωσφορική φρουκτόζη </a:t>
            </a:r>
            <a:r>
              <a:rPr lang="el-GR" dirty="0"/>
              <a:t>με τη δράση της </a:t>
            </a:r>
            <a:r>
              <a:rPr lang="el-GR" b="1" dirty="0" err="1"/>
              <a:t>φρουκτοκινάσης</a:t>
            </a:r>
            <a:endParaRPr lang="el-GR" b="1" dirty="0"/>
          </a:p>
          <a:p>
            <a:r>
              <a:rPr lang="el-GR" dirty="0"/>
              <a:t>Η </a:t>
            </a:r>
            <a:r>
              <a:rPr lang="el-GR" u="sng" dirty="0"/>
              <a:t>1-φωσφορική φρουκτόζη </a:t>
            </a:r>
            <a:r>
              <a:rPr lang="el-GR" dirty="0"/>
              <a:t>διασπάται σε </a:t>
            </a:r>
            <a:r>
              <a:rPr lang="el-GR" dirty="0" err="1"/>
              <a:t>γ</a:t>
            </a:r>
            <a:r>
              <a:rPr lang="el-GR" u="sng" dirty="0" err="1"/>
              <a:t>λυκεριναλδεύδη</a:t>
            </a:r>
            <a:r>
              <a:rPr lang="el-GR" dirty="0"/>
              <a:t> και </a:t>
            </a:r>
            <a:r>
              <a:rPr lang="el-GR" u="sng" dirty="0"/>
              <a:t>φωσφορική </a:t>
            </a:r>
            <a:r>
              <a:rPr lang="el-GR" u="sng" dirty="0" err="1"/>
              <a:t>διυδρόξυακετόνη</a:t>
            </a:r>
            <a:r>
              <a:rPr lang="el-GR" u="sng" dirty="0"/>
              <a:t> </a:t>
            </a:r>
            <a:r>
              <a:rPr lang="el-GR" dirty="0"/>
              <a:t>από την </a:t>
            </a:r>
            <a:r>
              <a:rPr lang="el-GR" b="1" dirty="0" err="1"/>
              <a:t>αλδολάση</a:t>
            </a:r>
            <a:r>
              <a:rPr lang="el-GR" b="1" dirty="0"/>
              <a:t> Β</a:t>
            </a:r>
            <a:r>
              <a:rPr lang="el-GR" dirty="0"/>
              <a:t>, ένζυμο που υπάρχει κυρίως στο κυτταρόπλασμα των  ηπατικών κυττάρων</a:t>
            </a:r>
          </a:p>
          <a:p>
            <a:r>
              <a:rPr lang="el-GR" dirty="0"/>
              <a:t>Η </a:t>
            </a:r>
            <a:r>
              <a:rPr lang="el-GR" dirty="0" err="1"/>
              <a:t>γλυκεριναλδεύδη</a:t>
            </a:r>
            <a:r>
              <a:rPr lang="el-GR" dirty="0"/>
              <a:t> με τη δράση της </a:t>
            </a:r>
            <a:r>
              <a:rPr lang="el-GR" b="1" dirty="0" err="1"/>
              <a:t>κινάσης</a:t>
            </a:r>
            <a:r>
              <a:rPr lang="el-GR" b="1" dirty="0"/>
              <a:t> της </a:t>
            </a:r>
            <a:r>
              <a:rPr lang="el-GR" b="1" dirty="0" err="1"/>
              <a:t>γλυκεριναλδεύδης</a:t>
            </a:r>
            <a:r>
              <a:rPr lang="el-GR" b="1" dirty="0"/>
              <a:t> </a:t>
            </a:r>
            <a:r>
              <a:rPr lang="el-GR" dirty="0"/>
              <a:t>μπορεί να μετατραπεί σε φωσφορική </a:t>
            </a:r>
            <a:r>
              <a:rPr lang="el-GR" dirty="0" err="1"/>
              <a:t>γλυκεριναλδεύδη</a:t>
            </a:r>
            <a:r>
              <a:rPr lang="en-US" dirty="0"/>
              <a:t> </a:t>
            </a:r>
            <a:r>
              <a:rPr lang="el-GR" dirty="0"/>
              <a:t>και την ισομερή της φωσφορική </a:t>
            </a:r>
            <a:r>
              <a:rPr lang="el-GR" dirty="0" err="1"/>
              <a:t>διυδροξυακετόνη</a:t>
            </a:r>
            <a:r>
              <a:rPr lang="el-GR" dirty="0"/>
              <a:t> (ενώσεις της </a:t>
            </a:r>
            <a:r>
              <a:rPr lang="el-GR" dirty="0" err="1"/>
              <a:t>γλυκολυτικής</a:t>
            </a:r>
            <a:r>
              <a:rPr lang="el-GR" dirty="0"/>
              <a:t> οδού</a:t>
            </a:r>
            <a:r>
              <a:rPr lang="el-GR" dirty="0" smtClean="0"/>
              <a:t>) που οδηγούν: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Μεταβολισμός προς </a:t>
            </a:r>
            <a:r>
              <a:rPr lang="el-GR" dirty="0" err="1"/>
              <a:t>πυροσταφυλικό</a:t>
            </a:r>
            <a:r>
              <a:rPr lang="el-GR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err="1" smtClean="0"/>
              <a:t>Γλυκονεογέννεση</a:t>
            </a:r>
            <a:r>
              <a:rPr lang="en-US" dirty="0" smtClean="0"/>
              <a:t> </a:t>
            </a:r>
            <a:r>
              <a:rPr lang="el-GR" dirty="0" smtClean="0"/>
              <a:t>ή </a:t>
            </a:r>
            <a:r>
              <a:rPr lang="el-GR" dirty="0" err="1" smtClean="0"/>
              <a:t>γλυκογονοσύνθεση</a:t>
            </a:r>
            <a:endParaRPr lang="el-G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Σύνθεση λιπιδίων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770" y="0"/>
            <a:ext cx="6048405" cy="218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2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7926E86-D11E-489B-BEC3-91913F91F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91548"/>
            <a:ext cx="9144000" cy="65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1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1D3DE2-0E5F-45D8-A938-4B10802B9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366" y="0"/>
            <a:ext cx="10515600" cy="1325563"/>
          </a:xfrm>
        </p:spPr>
        <p:txBody>
          <a:bodyPr/>
          <a:lstStyle/>
          <a:p>
            <a:pPr algn="ctr"/>
            <a:r>
              <a:rPr lang="el-GR" dirty="0">
                <a:latin typeface="+mn-lt"/>
              </a:rPr>
              <a:t>Μεταβολισμός της φρουκτόζης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0A84F41-61D1-492E-AD70-B6F037182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97" y="1834333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Στο </a:t>
            </a:r>
            <a:r>
              <a:rPr lang="el-GR" b="1" dirty="0"/>
              <a:t>ήπαρ</a:t>
            </a:r>
            <a:r>
              <a:rPr lang="el-GR" dirty="0"/>
              <a:t> η </a:t>
            </a:r>
            <a:r>
              <a:rPr lang="el-GR" u="sng" dirty="0"/>
              <a:t>φωσφορική </a:t>
            </a:r>
            <a:r>
              <a:rPr lang="el-GR" u="sng" dirty="0" err="1"/>
              <a:t>γλυκεριναλδεύδη</a:t>
            </a:r>
            <a:r>
              <a:rPr lang="el-GR" u="sng" dirty="0"/>
              <a:t> </a:t>
            </a:r>
            <a:r>
              <a:rPr lang="el-GR" dirty="0"/>
              <a:t>και η </a:t>
            </a:r>
            <a:r>
              <a:rPr lang="el-GR" u="sng" dirty="0"/>
              <a:t>φωσφορική </a:t>
            </a:r>
            <a:r>
              <a:rPr lang="el-GR" u="sng" dirty="0" err="1"/>
              <a:t>διυδροξυακετόνη</a:t>
            </a:r>
            <a:r>
              <a:rPr lang="el-GR" u="sng" dirty="0"/>
              <a:t> </a:t>
            </a:r>
            <a:r>
              <a:rPr lang="el-GR" dirty="0"/>
              <a:t>είναι δυνατόν: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να </a:t>
            </a:r>
            <a:r>
              <a:rPr lang="el-GR" dirty="0" err="1"/>
              <a:t>αποδομηθούν</a:t>
            </a:r>
            <a:r>
              <a:rPr lang="el-GR" dirty="0"/>
              <a:t> μέσω της </a:t>
            </a:r>
            <a:r>
              <a:rPr lang="el-GR" u="sng" dirty="0" err="1"/>
              <a:t>γλυκόλυσης</a:t>
            </a:r>
            <a:r>
              <a:rPr lang="el-GR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να αποτελέσουν υποστρώματα της </a:t>
            </a:r>
            <a:r>
              <a:rPr lang="el-GR" dirty="0" err="1"/>
              <a:t>αλδολάσης</a:t>
            </a:r>
            <a:r>
              <a:rPr lang="el-GR" dirty="0"/>
              <a:t> και </a:t>
            </a:r>
            <a:r>
              <a:rPr lang="el-GR" dirty="0" err="1"/>
              <a:t>κατ΄επέκταση</a:t>
            </a:r>
            <a:r>
              <a:rPr lang="el-GR" dirty="0"/>
              <a:t> της </a:t>
            </a:r>
            <a:r>
              <a:rPr lang="el-GR" u="sng" dirty="0" err="1"/>
              <a:t>γλυκονεογένεσης</a:t>
            </a:r>
            <a:r>
              <a:rPr lang="el-GR" dirty="0"/>
              <a:t> (</a:t>
            </a:r>
            <a:r>
              <a:rPr lang="el-GR" dirty="0" err="1"/>
              <a:t>αντιστροφη</a:t>
            </a:r>
            <a:r>
              <a:rPr lang="el-GR" dirty="0"/>
              <a:t> </a:t>
            </a:r>
            <a:r>
              <a:rPr lang="el-GR" dirty="0" err="1"/>
              <a:t>γλυκόλυσης</a:t>
            </a:r>
            <a:r>
              <a:rPr lang="el-GR" dirty="0" smtClean="0"/>
              <a:t>) 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να οδηγηθούν στη σύνθεση </a:t>
            </a:r>
            <a:r>
              <a:rPr lang="el-GR" u="sng" dirty="0" smtClean="0"/>
              <a:t>λιπιδίων</a:t>
            </a:r>
            <a:r>
              <a:rPr lang="el-GR" dirty="0" smtClean="0"/>
              <a:t> ή στη σύνθεση </a:t>
            </a:r>
            <a:r>
              <a:rPr lang="el-GR" u="sng" dirty="0" smtClean="0"/>
              <a:t>γλυκογόνου</a:t>
            </a:r>
            <a:endParaRPr lang="el-GR" u="sng" dirty="0"/>
          </a:p>
          <a:p>
            <a:r>
              <a:rPr lang="el-GR" dirty="0"/>
              <a:t>Στους </a:t>
            </a:r>
            <a:r>
              <a:rPr lang="el-GR" b="1" dirty="0" err="1"/>
              <a:t>εξωηπατικούς</a:t>
            </a:r>
            <a:r>
              <a:rPr lang="el-GR" b="1" dirty="0"/>
              <a:t> ιστούς </a:t>
            </a:r>
            <a:r>
              <a:rPr lang="el-GR" dirty="0"/>
              <a:t>(μύες, λίπος, ερυθρά, εγκέφαλος) η </a:t>
            </a:r>
            <a:r>
              <a:rPr lang="el-GR" u="sng" dirty="0" err="1"/>
              <a:t>εξοκινάση</a:t>
            </a:r>
            <a:r>
              <a:rPr lang="el-GR" dirty="0"/>
              <a:t> καταλύει την </a:t>
            </a:r>
            <a:r>
              <a:rPr lang="el-GR" dirty="0" err="1"/>
              <a:t>φωσφορυλίωση</a:t>
            </a:r>
            <a:r>
              <a:rPr lang="el-GR" dirty="0"/>
              <a:t> των περισσότερων </a:t>
            </a:r>
            <a:r>
              <a:rPr lang="el-GR" dirty="0" err="1"/>
              <a:t>εξοζών</a:t>
            </a:r>
            <a:r>
              <a:rPr lang="el-GR" dirty="0"/>
              <a:t>, άρα και της φρουκτόζης (6-Ρ φρουκτόζη) για να καλύψουν ενεργειακές ανάγκες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γλυκόζη σε </a:t>
            </a:r>
            <a:r>
              <a:rPr lang="el-GR" dirty="0" err="1"/>
              <a:t>εξωηπατικούς</a:t>
            </a:r>
            <a:r>
              <a:rPr lang="el-GR" dirty="0"/>
              <a:t> ιστούς μπορεί και αναστέλλει την </a:t>
            </a:r>
            <a:r>
              <a:rPr lang="el-GR" dirty="0" err="1"/>
              <a:t>φωσφορυλίωση</a:t>
            </a:r>
            <a:r>
              <a:rPr lang="el-GR" dirty="0"/>
              <a:t> της φρουκτόζης γιατί αποτελεί καλύτερο υπόστρωμα για την </a:t>
            </a:r>
            <a:r>
              <a:rPr lang="el-GR" dirty="0" err="1"/>
              <a:t>εξοκινάση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1" y="1026340"/>
            <a:ext cx="3522072" cy="186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64AAF16-1994-4755-9FD8-FCC4C3127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97" y="87086"/>
            <a:ext cx="9972103" cy="6770913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346CF1F6-D365-4EFD-87A4-C5073FFF2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919" y="766355"/>
            <a:ext cx="4012457" cy="302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587B79-EDDC-46A0-8763-9027DE722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432"/>
            <a:ext cx="10515600" cy="814318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latin typeface="+mn-lt"/>
              </a:rPr>
              <a:t>Μεταβολισμός γαλακτόζης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28A1382-00C5-4C14-B023-77BB1240C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478" y="1179444"/>
            <a:ext cx="10704444" cy="5512904"/>
          </a:xfrm>
        </p:spPr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b="1" dirty="0"/>
              <a:t>γαλακτόζη</a:t>
            </a:r>
            <a:r>
              <a:rPr lang="el-GR" dirty="0"/>
              <a:t> προέρχεται από την εντερική υδρόλυση του </a:t>
            </a:r>
            <a:r>
              <a:rPr lang="el-GR" u="sng" dirty="0" err="1"/>
              <a:t>δισακχαρίτη</a:t>
            </a:r>
            <a:r>
              <a:rPr lang="el-GR" u="sng" dirty="0"/>
              <a:t> λακτόζη </a:t>
            </a:r>
            <a:r>
              <a:rPr lang="el-GR" dirty="0"/>
              <a:t>που βρίσκεται στο γάλα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γαλακτόζη χρησιμοποιείται από τον οργανισμό ως δομικό στοιχείο σε </a:t>
            </a:r>
            <a:r>
              <a:rPr lang="el-GR" u="sng" dirty="0" err="1"/>
              <a:t>γλυκοπρωτεΐνες</a:t>
            </a:r>
            <a:r>
              <a:rPr lang="el-GR" dirty="0"/>
              <a:t> και </a:t>
            </a:r>
            <a:r>
              <a:rPr lang="el-GR" u="sng" dirty="0" err="1"/>
              <a:t>σφιγγολιπίδια</a:t>
            </a:r>
            <a:endParaRPr lang="el-GR" u="sng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Χρησιμοποιείται για την </a:t>
            </a:r>
            <a:r>
              <a:rPr lang="el-GR" u="sng" dirty="0"/>
              <a:t>σύνθεση της λακτόζης </a:t>
            </a:r>
            <a:r>
              <a:rPr lang="el-GR" dirty="0"/>
              <a:t>στους μαστούς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Για να χρησιμοποιηθεί η γαλακτόζη ως πηγή ενέργειας θα πρέπει να μετατραπεί πρώτα σε γλυκόζη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C7D817B-BDBD-45FB-864F-DC1FDE6C1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74373"/>
            <a:ext cx="3815384" cy="248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EB54BF3-D4AE-4B0F-B23A-AD7DF7EA5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93" y="669423"/>
            <a:ext cx="10905066" cy="496180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332" y="1532708"/>
            <a:ext cx="2173144" cy="1733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2149" y="6000206"/>
            <a:ext cx="11129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 </a:t>
            </a:r>
            <a:r>
              <a:rPr lang="el-GR" b="1" dirty="0" err="1" smtClean="0"/>
              <a:t>λακτάση</a:t>
            </a:r>
            <a:r>
              <a:rPr lang="el-GR" dirty="0" smtClean="0"/>
              <a:t> βρίσκεται στα κύτταρα των λαχνών του λεπτού εντέρου. Ανήκει στην κατηγορία των β-</a:t>
            </a:r>
            <a:r>
              <a:rPr lang="el-GR" dirty="0" err="1" smtClean="0"/>
              <a:t>γαλακτοσιδασών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Αποτελείται από μια </a:t>
            </a:r>
            <a:r>
              <a:rPr lang="el-GR" dirty="0" err="1" smtClean="0"/>
              <a:t>πολυπεπτιδική</a:t>
            </a:r>
            <a:r>
              <a:rPr lang="el-GR" dirty="0" smtClean="0"/>
              <a:t> αλυσίδα βάρους 160</a:t>
            </a:r>
            <a:r>
              <a:rPr lang="en-US" dirty="0" err="1" smtClean="0"/>
              <a:t>KDa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02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64EFD57-17FE-406B-AA9D-E72B523CF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34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6B1E20-6836-46FD-A98A-1417E43D3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+mn-lt"/>
              </a:rPr>
              <a:t>Μεταβολισμός γαλακτόζης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F847B2F-6D38-424E-980B-7335A42C8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35749" cy="4840218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Στο </a:t>
            </a:r>
            <a:r>
              <a:rPr lang="el-GR" b="1" dirty="0"/>
              <a:t>ήπαρ</a:t>
            </a:r>
            <a:r>
              <a:rPr lang="el-GR" dirty="0"/>
              <a:t> η γαλακτόζη μετατρέπεται σε </a:t>
            </a:r>
            <a:r>
              <a:rPr lang="el-GR" u="sng" dirty="0"/>
              <a:t>1-φωσφορική γαλακτόζη </a:t>
            </a:r>
            <a:r>
              <a:rPr lang="el-GR" dirty="0"/>
              <a:t>με τη δράση της </a:t>
            </a:r>
            <a:r>
              <a:rPr lang="el-GR" b="1" dirty="0" err="1"/>
              <a:t>γαλακτοκινάσης</a:t>
            </a:r>
            <a:r>
              <a:rPr lang="el-GR" b="1" dirty="0"/>
              <a:t>.</a:t>
            </a:r>
            <a:r>
              <a:rPr lang="el-GR" dirty="0"/>
              <a:t> </a:t>
            </a:r>
          </a:p>
          <a:p>
            <a:r>
              <a:rPr lang="el-GR" dirty="0"/>
              <a:t>Η 1-φωσφορική γαλακτόζη αντιδρά με την </a:t>
            </a:r>
            <a:r>
              <a:rPr lang="el-GR" u="sng" dirty="0" err="1"/>
              <a:t>ουριδίνο-διφωσφορική</a:t>
            </a:r>
            <a:r>
              <a:rPr lang="el-GR" u="sng" dirty="0"/>
              <a:t> γλυκόζη </a:t>
            </a:r>
            <a:r>
              <a:rPr lang="el-GR" dirty="0"/>
              <a:t>(</a:t>
            </a:r>
            <a:r>
              <a:rPr lang="el-GR" dirty="0" err="1"/>
              <a:t>UDPGIc</a:t>
            </a:r>
            <a:r>
              <a:rPr lang="el-GR" dirty="0"/>
              <a:t>) σχηματίζοντας </a:t>
            </a:r>
            <a:r>
              <a:rPr lang="el-GR" u="sng" dirty="0" err="1"/>
              <a:t>ουριδίνο-διφωσφορική</a:t>
            </a:r>
            <a:r>
              <a:rPr lang="el-GR" u="sng" dirty="0"/>
              <a:t> γαλακτόζη </a:t>
            </a:r>
            <a:r>
              <a:rPr lang="el-GR" dirty="0"/>
              <a:t>(</a:t>
            </a:r>
            <a:r>
              <a:rPr lang="el-GR" dirty="0" err="1"/>
              <a:t>UDPGaI</a:t>
            </a:r>
            <a:r>
              <a:rPr lang="el-GR" dirty="0"/>
              <a:t>) και </a:t>
            </a:r>
            <a:r>
              <a:rPr lang="el-GR" u="sng" dirty="0"/>
              <a:t>1-φωσφορική γλυκόζη </a:t>
            </a:r>
            <a:r>
              <a:rPr lang="el-GR" dirty="0"/>
              <a:t>με την δράση του ενζύμου </a:t>
            </a:r>
            <a:r>
              <a:rPr lang="el-GR" b="1" dirty="0" err="1"/>
              <a:t>ουριδίλο-τρανσφεράση</a:t>
            </a:r>
            <a:r>
              <a:rPr lang="el-GR" b="1" dirty="0"/>
              <a:t> της 1-φωσφορικής γαλακτόζης</a:t>
            </a:r>
            <a:r>
              <a:rPr lang="el-GR" dirty="0"/>
              <a:t>. </a:t>
            </a:r>
          </a:p>
          <a:p>
            <a:r>
              <a:rPr lang="el-GR" dirty="0"/>
              <a:t>Με την </a:t>
            </a:r>
            <a:r>
              <a:rPr lang="el-GR" b="1" dirty="0" err="1"/>
              <a:t>επιμεράση</a:t>
            </a:r>
            <a:r>
              <a:rPr lang="el-GR" b="1" dirty="0"/>
              <a:t> της </a:t>
            </a:r>
            <a:r>
              <a:rPr lang="el-GR" b="1" dirty="0" err="1"/>
              <a:t>UDPGaI</a:t>
            </a:r>
            <a:r>
              <a:rPr lang="el-GR" dirty="0"/>
              <a:t>, η </a:t>
            </a:r>
            <a:r>
              <a:rPr lang="el-GR" dirty="0" err="1"/>
              <a:t>UDPGaI</a:t>
            </a:r>
            <a:r>
              <a:rPr lang="el-GR" dirty="0"/>
              <a:t> μετατρέπεται σε </a:t>
            </a:r>
            <a:r>
              <a:rPr lang="el-GR" dirty="0" err="1"/>
              <a:t>UDPGIc</a:t>
            </a:r>
            <a:r>
              <a:rPr lang="el-GR" dirty="0"/>
              <a:t> και ενσωματώνεται στο γλυκογόνο.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</a:t>
            </a:r>
            <a:r>
              <a:rPr lang="el-GR" dirty="0" err="1"/>
              <a:t>επιμεράση</a:t>
            </a:r>
            <a:r>
              <a:rPr lang="el-GR" dirty="0"/>
              <a:t> μπορεί και να </a:t>
            </a:r>
            <a:r>
              <a:rPr lang="el-GR" u="sng" dirty="0"/>
              <a:t>αναστρέφει </a:t>
            </a:r>
            <a:r>
              <a:rPr lang="el-GR" dirty="0"/>
              <a:t>την αντίδραση παράγοντας από γλυκόζη γαλακτόζη, έτσι ώστε η γαλακτόζη να μην είναι διαιτητικά απαραίτητη</a:t>
            </a:r>
          </a:p>
          <a:p>
            <a:r>
              <a:rPr lang="el-GR" dirty="0"/>
              <a:t>Στο μαζικό αδένα η σύνθεση της λακτόζης καταλύεται από την </a:t>
            </a:r>
            <a:r>
              <a:rPr lang="el-GR" b="1" dirty="0" err="1"/>
              <a:t>συνθάση</a:t>
            </a:r>
            <a:r>
              <a:rPr lang="el-GR" b="1" dirty="0"/>
              <a:t> της λακτόζης</a:t>
            </a:r>
            <a:r>
              <a:rPr lang="el-GR" dirty="0"/>
              <a:t> όπου η </a:t>
            </a:r>
            <a:r>
              <a:rPr lang="el-GR" dirty="0" err="1"/>
              <a:t>UDPGal</a:t>
            </a:r>
            <a:r>
              <a:rPr lang="el-GR" dirty="0"/>
              <a:t> συμπυκνώνεται με τη γλυκόζη αποδίδοντας λακτόζη κατά την γαλουχία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524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CBC56EC5-3091-4CFD-93AC-B4DB1416C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43573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99E8CF-27C2-411C-AE8B-4DBB634EF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083"/>
          </a:xfrm>
        </p:spPr>
        <p:txBody>
          <a:bodyPr/>
          <a:lstStyle/>
          <a:p>
            <a:pPr algn="ctr"/>
            <a:r>
              <a:rPr lang="el-GR" dirty="0">
                <a:latin typeface="+mn-lt"/>
              </a:rPr>
              <a:t>Κλινικές όψεις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FC6D24-7D0D-448F-9F6A-38CC8A809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4488"/>
            <a:ext cx="10664687" cy="4732475"/>
          </a:xfrm>
        </p:spPr>
        <p:txBody>
          <a:bodyPr>
            <a:normAutofit fontScale="92500" lnSpcReduction="20000"/>
          </a:bodyPr>
          <a:lstStyle/>
          <a:p>
            <a:r>
              <a:rPr lang="el-GR" b="1" u="sng" dirty="0"/>
              <a:t>Κυαμισμός:</a:t>
            </a:r>
            <a:r>
              <a:rPr lang="el-GR" dirty="0"/>
              <a:t> Οφείλεται σε βλάβη της </a:t>
            </a:r>
            <a:r>
              <a:rPr lang="el-GR" b="1" dirty="0"/>
              <a:t>οδού των φωσφορικών </a:t>
            </a:r>
            <a:r>
              <a:rPr lang="el-GR" b="1" dirty="0" err="1"/>
              <a:t>πεντοζών</a:t>
            </a:r>
            <a:r>
              <a:rPr lang="el-GR" b="1" dirty="0"/>
              <a:t> </a:t>
            </a:r>
            <a:r>
              <a:rPr lang="el-GR" dirty="0"/>
              <a:t>που οδηγεί σε </a:t>
            </a:r>
            <a:r>
              <a:rPr lang="el-GR" dirty="0" err="1"/>
              <a:t>αιμόλυση</a:t>
            </a:r>
            <a:r>
              <a:rPr lang="el-GR" dirty="0"/>
              <a:t> των ερυθρών αιμοσφαιρίων. Προκαλείται από </a:t>
            </a:r>
            <a:r>
              <a:rPr lang="el-GR" u="sng" dirty="0"/>
              <a:t>γενετικά ελλείμματα </a:t>
            </a:r>
            <a:r>
              <a:rPr lang="el-GR" dirty="0"/>
              <a:t>της </a:t>
            </a:r>
            <a:r>
              <a:rPr lang="el-GR" b="1" dirty="0" err="1"/>
              <a:t>αφυδρογονάσης</a:t>
            </a:r>
            <a:r>
              <a:rPr lang="el-GR" b="1" dirty="0"/>
              <a:t> της 6-φωσφορικής γλυκόζης</a:t>
            </a:r>
            <a:r>
              <a:rPr lang="el-GR" dirty="0"/>
              <a:t>, με επακόλουθη διαταραχή της παραγωγής του </a:t>
            </a:r>
            <a:r>
              <a:rPr lang="en-US" dirty="0"/>
              <a:t>NADPH. </a:t>
            </a:r>
            <a:r>
              <a:rPr lang="el-GR" dirty="0"/>
              <a:t>Ακολουθεί </a:t>
            </a:r>
            <a:r>
              <a:rPr lang="el-GR" u="sng" dirty="0"/>
              <a:t>φυλοσύνδετο</a:t>
            </a:r>
            <a:r>
              <a:rPr lang="el-GR" dirty="0"/>
              <a:t> τρόπο </a:t>
            </a:r>
            <a:r>
              <a:rPr lang="el-GR" dirty="0" err="1"/>
              <a:t>κληρονόμησης</a:t>
            </a:r>
            <a:r>
              <a:rPr lang="el-GR" dirty="0"/>
              <a:t> με την πλειοψηφία των φορέων να είναι </a:t>
            </a:r>
            <a:r>
              <a:rPr lang="el-GR" dirty="0" err="1"/>
              <a:t>ασυμπτωματικοί</a:t>
            </a:r>
            <a:r>
              <a:rPr lang="el-GR" dirty="0"/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πάθηση εκδηλώνεται ως </a:t>
            </a:r>
            <a:r>
              <a:rPr lang="el-GR" dirty="0" err="1"/>
              <a:t>αιμόλυση</a:t>
            </a:r>
            <a:r>
              <a:rPr lang="el-GR" dirty="0"/>
              <a:t> των </a:t>
            </a:r>
            <a:r>
              <a:rPr lang="el-GR" dirty="0" err="1"/>
              <a:t>ερυθροκυττάρων</a:t>
            </a:r>
            <a:r>
              <a:rPr lang="el-GR" dirty="0"/>
              <a:t> (</a:t>
            </a:r>
            <a:r>
              <a:rPr lang="el-GR" u="sng" dirty="0"/>
              <a:t>αιμολυτική αναιμία</a:t>
            </a:r>
            <a:r>
              <a:rPr lang="el-GR" dirty="0"/>
              <a:t>) όταν τα ευαίσθητα άτομα υπόκεινται σε οξειδωτικό στρες από λοίμωξη, φάρμακα όπως </a:t>
            </a:r>
            <a:r>
              <a:rPr lang="el-GR" dirty="0" err="1"/>
              <a:t>σουλφοναμίδες</a:t>
            </a:r>
            <a:r>
              <a:rPr lang="el-GR" dirty="0"/>
              <a:t> ή κατανάλωση κυάμους</a:t>
            </a:r>
          </a:p>
          <a:p>
            <a:r>
              <a:rPr lang="el-GR" b="1" dirty="0"/>
              <a:t>Καλοήθη ιδιοπαθής </a:t>
            </a:r>
            <a:r>
              <a:rPr lang="el-GR" b="1" dirty="0" err="1"/>
              <a:t>πεντοζουρία</a:t>
            </a:r>
            <a:r>
              <a:rPr lang="el-GR" dirty="0"/>
              <a:t>. Διακοπή της </a:t>
            </a:r>
            <a:r>
              <a:rPr lang="el-GR" b="1" dirty="0"/>
              <a:t>οδού του </a:t>
            </a:r>
            <a:r>
              <a:rPr lang="el-GR" b="1" dirty="0" err="1"/>
              <a:t>γλυκουρονικού</a:t>
            </a:r>
            <a:r>
              <a:rPr lang="el-GR" b="1" dirty="0"/>
              <a:t> οξέος </a:t>
            </a:r>
            <a:r>
              <a:rPr lang="el-GR" dirty="0"/>
              <a:t>εξαιτίας της έλλειψης του ενζύμου που είναι απαραίτητο για την αναγωγή της </a:t>
            </a:r>
            <a:r>
              <a:rPr lang="en-US" dirty="0"/>
              <a:t>L-</a:t>
            </a:r>
            <a:r>
              <a:rPr lang="el-GR" dirty="0" err="1"/>
              <a:t>ξυλουλόζης</a:t>
            </a:r>
            <a:r>
              <a:rPr lang="el-GR" dirty="0"/>
              <a:t> σε </a:t>
            </a:r>
            <a:r>
              <a:rPr lang="el-GR" dirty="0" err="1"/>
              <a:t>ξυλιτόλη</a:t>
            </a:r>
            <a:r>
              <a:rPr lang="el-GR" dirty="0"/>
              <a:t>. Σημαντικές ποσότητες </a:t>
            </a:r>
            <a:r>
              <a:rPr lang="en-US" dirty="0"/>
              <a:t>L-</a:t>
            </a:r>
            <a:r>
              <a:rPr lang="el-GR" dirty="0" err="1"/>
              <a:t>ξυλουλόζης</a:t>
            </a:r>
            <a:r>
              <a:rPr lang="el-GR" dirty="0"/>
              <a:t> εμφανίζονται στα ούρα.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</a:t>
            </a:r>
            <a:r>
              <a:rPr lang="el-GR" dirty="0" err="1"/>
              <a:t>πεντοζουρία</a:t>
            </a:r>
            <a:r>
              <a:rPr lang="el-GR" dirty="0"/>
              <a:t> επίσης εμφανίζεται μετά από κατανάλωση μεγάλης ποσότητας φρούτων</a:t>
            </a:r>
          </a:p>
        </p:txBody>
      </p:sp>
    </p:spTree>
    <p:extLst>
      <p:ext uri="{BB962C8B-B14F-4D97-AF65-F5344CB8AC3E}">
        <p14:creationId xmlns:p14="http://schemas.microsoft.com/office/powerpoint/2010/main" val="1716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1A3D557-1B19-493B-9A86-FFF713E71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894" y="1563755"/>
            <a:ext cx="5588536" cy="37554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1704F2-5FEE-46CF-A6C9-50573A16C072}"/>
              </a:ext>
            </a:extLst>
          </p:cNvPr>
          <p:cNvSpPr txBox="1"/>
          <p:nvPr/>
        </p:nvSpPr>
        <p:spPr>
          <a:xfrm>
            <a:off x="6849022" y="5319251"/>
            <a:ext cx="4762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Χαρακτηριστική εικόνα με τα «</a:t>
            </a:r>
            <a:r>
              <a:rPr lang="el-GR" dirty="0" err="1"/>
              <a:t>Bite</a:t>
            </a:r>
            <a:r>
              <a:rPr lang="el-GR" dirty="0"/>
              <a:t> </a:t>
            </a:r>
            <a:r>
              <a:rPr lang="el-GR" dirty="0" err="1"/>
              <a:t>cells</a:t>
            </a:r>
            <a:r>
              <a:rPr lang="el-GR" dirty="0"/>
              <a:t>» κατά την διάρκεια της </a:t>
            </a:r>
            <a:r>
              <a:rPr lang="el-GR" dirty="0" err="1"/>
              <a:t>αιμόλυσης</a:t>
            </a:r>
            <a:r>
              <a:rPr lang="el-GR" dirty="0"/>
              <a:t> από ανεπάρκεια του ενζύμου G6PD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5FDA6-DFC2-456F-BC47-AA97E2692E24}"/>
              </a:ext>
            </a:extLst>
          </p:cNvPr>
          <p:cNvSpPr txBox="1"/>
          <p:nvPr/>
        </p:nvSpPr>
        <p:spPr>
          <a:xfrm>
            <a:off x="680404" y="1380119"/>
            <a:ext cx="54765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/>
              <a:t>Η </a:t>
            </a:r>
            <a:r>
              <a:rPr lang="el-GR" sz="2000" b="1" dirty="0"/>
              <a:t>ανεπάρκεια της G6PD </a:t>
            </a:r>
            <a:r>
              <a:rPr lang="el-GR" sz="2000" dirty="0"/>
              <a:t>έχει ως αποτέλεσμα την ατελή ενεργοποίηση της οδού της φωσφορικής </a:t>
            </a:r>
            <a:r>
              <a:rPr lang="el-GR" sz="2000" dirty="0" err="1"/>
              <a:t>πεντόζης</a:t>
            </a:r>
            <a:r>
              <a:rPr lang="el-GR" sz="2000" dirty="0"/>
              <a:t>, την μειωμένη παραγωγή NADPH και την μειωμένη αναγωγή της </a:t>
            </a:r>
            <a:r>
              <a:rPr lang="el-GR" sz="2000" dirty="0" err="1"/>
              <a:t>γλουταθειόνης</a:t>
            </a:r>
            <a:r>
              <a:rPr lang="el-GR" sz="2000" dirty="0"/>
              <a:t> (GSH)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/>
              <a:t>Η οξειδωμένη μορφή της, αδυνατεί να εξουδετερώσει τις αυξημένες ποσότητες οξειδωτικών ουσιών, οι οποίες αθροίζονται στο </a:t>
            </a:r>
            <a:r>
              <a:rPr lang="el-GR" sz="2000" dirty="0" err="1"/>
              <a:t>ερυθροκύτταρο</a:t>
            </a:r>
            <a:r>
              <a:rPr lang="el-GR" sz="2000" dirty="0"/>
              <a:t>, αυξάνουν την παραγωγή </a:t>
            </a:r>
            <a:r>
              <a:rPr lang="el-GR" sz="2000" dirty="0" err="1"/>
              <a:t>μεθαιμοσφαιρίνης</a:t>
            </a:r>
            <a:r>
              <a:rPr lang="el-GR" sz="2000" dirty="0"/>
              <a:t> και την ενδοκυττάρια κατακρήμνιση της αιμοσφαιρίνης (σωμάτια </a:t>
            </a:r>
            <a:r>
              <a:rPr lang="el-GR" sz="2000" dirty="0" err="1"/>
              <a:t>Heinz</a:t>
            </a:r>
            <a:r>
              <a:rPr lang="el-GR" sz="20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/>
              <a:t>Κληρονομική φυλοσύνδετη υπολειπόμενη διαταραχή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84A721-A798-43EE-B421-20CD53539DC3}"/>
              </a:ext>
            </a:extLst>
          </p:cNvPr>
          <p:cNvSpPr txBox="1"/>
          <p:nvPr/>
        </p:nvSpPr>
        <p:spPr>
          <a:xfrm>
            <a:off x="4306957" y="463826"/>
            <a:ext cx="206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ΚΥΑΜΙΣΜΟΣ</a:t>
            </a:r>
          </a:p>
        </p:txBody>
      </p:sp>
    </p:spTree>
    <p:extLst>
      <p:ext uri="{BB962C8B-B14F-4D97-AF65-F5344CB8AC3E}">
        <p14:creationId xmlns:p14="http://schemas.microsoft.com/office/powerpoint/2010/main" val="1300312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5FBD13-E285-46A2-BEBE-569B4C863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9517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latin typeface="+mn-lt"/>
              </a:rPr>
              <a:t>Κλινικές όψεις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797CA5-C92E-49F1-A9BC-323CD7BC6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1046"/>
            <a:ext cx="10903226" cy="5484885"/>
          </a:xfrm>
        </p:spPr>
        <p:txBody>
          <a:bodyPr>
            <a:normAutofit/>
          </a:bodyPr>
          <a:lstStyle/>
          <a:p>
            <a:r>
              <a:rPr lang="el-GR" u="sng" dirty="0"/>
              <a:t>Υπερφόρτωση του ήπατος με φρουκτόζη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Α</a:t>
            </a:r>
            <a:r>
              <a:rPr lang="el-GR" dirty="0" smtClean="0"/>
              <a:t>υξάνει </a:t>
            </a:r>
            <a:r>
              <a:rPr lang="el-GR" dirty="0"/>
              <a:t>την σύνθεση λιπαρών οξέων και </a:t>
            </a:r>
            <a:r>
              <a:rPr lang="el-GR" dirty="0" err="1"/>
              <a:t>τριακυλογλυκερολών</a:t>
            </a:r>
            <a:r>
              <a:rPr lang="el-GR" dirty="0"/>
              <a:t> οδηγώντας σε </a:t>
            </a:r>
            <a:r>
              <a:rPr lang="el-GR" dirty="0" err="1"/>
              <a:t>υπερτριακυλογλυκερολαιμία</a:t>
            </a:r>
            <a:r>
              <a:rPr lang="el-GR" dirty="0"/>
              <a:t> και αυξημένη έκκριση </a:t>
            </a:r>
            <a:r>
              <a:rPr lang="en-US" dirty="0"/>
              <a:t>VLDL </a:t>
            </a:r>
            <a:r>
              <a:rPr lang="el-GR" dirty="0"/>
              <a:t>και</a:t>
            </a:r>
            <a:r>
              <a:rPr lang="en-US" dirty="0"/>
              <a:t> LDL</a:t>
            </a:r>
            <a:r>
              <a:rPr lang="el-GR" dirty="0"/>
              <a:t> χοληστερόλης</a:t>
            </a:r>
            <a:r>
              <a:rPr lang="en-US" dirty="0"/>
              <a:t> </a:t>
            </a:r>
            <a:r>
              <a:rPr lang="el-GR" dirty="0"/>
              <a:t>που μπορεί να θεωρηθεί </a:t>
            </a:r>
            <a:r>
              <a:rPr lang="el-GR" u="sng" dirty="0" err="1"/>
              <a:t>αθηρογόνος</a:t>
            </a:r>
            <a:r>
              <a:rPr lang="el-GR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Η αυξημένη κατανάλωση ΑΤΡ οδηγεί σε αύξηση της σύνθεσης του ουρικού οξέος, αίτιο της </a:t>
            </a:r>
            <a:r>
              <a:rPr lang="el-GR" u="sng" dirty="0"/>
              <a:t>ουρικής αρθρίτιδας</a:t>
            </a:r>
          </a:p>
          <a:p>
            <a:r>
              <a:rPr lang="el-GR" dirty="0"/>
              <a:t>Έλλειψη της </a:t>
            </a:r>
            <a:r>
              <a:rPr lang="el-GR" b="1" dirty="0"/>
              <a:t>ηπατικής </a:t>
            </a:r>
            <a:r>
              <a:rPr lang="el-GR" b="1" dirty="0" err="1"/>
              <a:t>φρουκτοκινάσης</a:t>
            </a:r>
            <a:r>
              <a:rPr lang="el-GR" b="1" dirty="0"/>
              <a:t> </a:t>
            </a:r>
            <a:r>
              <a:rPr lang="el-GR" dirty="0"/>
              <a:t>προκαλεί </a:t>
            </a:r>
            <a:r>
              <a:rPr lang="el-GR" u="sng" dirty="0"/>
              <a:t>καλοήθη ιδιοπαθή </a:t>
            </a:r>
            <a:r>
              <a:rPr lang="el-GR" u="sng" dirty="0" err="1"/>
              <a:t>φρουκτοζουρία</a:t>
            </a:r>
            <a:r>
              <a:rPr lang="el-GR" dirty="0"/>
              <a:t>. Κληρονομικό υποτελές νόσημα</a:t>
            </a:r>
          </a:p>
          <a:p>
            <a:r>
              <a:rPr lang="el-GR" dirty="0"/>
              <a:t>Έλλειψη της </a:t>
            </a:r>
            <a:r>
              <a:rPr lang="el-GR" b="1" dirty="0" err="1"/>
              <a:t>αλδολάσης</a:t>
            </a:r>
            <a:r>
              <a:rPr lang="el-GR" b="1" dirty="0"/>
              <a:t> Β</a:t>
            </a:r>
            <a:r>
              <a:rPr lang="el-GR" dirty="0"/>
              <a:t> προκαλεί </a:t>
            </a:r>
            <a:r>
              <a:rPr lang="el-GR" u="sng" dirty="0"/>
              <a:t>κληρονομική δυσανεξία στη φρουκτόζη </a:t>
            </a:r>
            <a:r>
              <a:rPr lang="el-GR" dirty="0"/>
              <a:t>και χαρακτηρίζεται από έντονη υπογλυκαιμία και εμέτους μετά την κατανάλωση τροφών που περιέχουν φρουκτόζη. Κληρονομείται με </a:t>
            </a:r>
            <a:r>
              <a:rPr lang="el-GR" dirty="0" err="1"/>
              <a:t>αυτοσωμικό</a:t>
            </a:r>
            <a:r>
              <a:rPr lang="el-GR" dirty="0"/>
              <a:t> υπολειπόμενο τρόπο</a:t>
            </a:r>
          </a:p>
        </p:txBody>
      </p:sp>
    </p:spTree>
    <p:extLst>
      <p:ext uri="{BB962C8B-B14F-4D97-AF65-F5344CB8AC3E}">
        <p14:creationId xmlns:p14="http://schemas.microsoft.com/office/powerpoint/2010/main" val="26659866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E431B1-5E98-4C44-8896-0B9BDA9D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+mn-lt"/>
              </a:rPr>
              <a:t>Κλινικές όψεις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4A55E2F-AD30-41B3-992C-6418929FA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22392" cy="4351338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/>
              <a:t>Διαβητικός καταρράκτης</a:t>
            </a:r>
            <a:r>
              <a:rPr lang="el-GR" dirty="0"/>
              <a:t>. Η οδός της </a:t>
            </a:r>
            <a:r>
              <a:rPr lang="el-GR" dirty="0" err="1"/>
              <a:t>σορβιτόλης</a:t>
            </a:r>
            <a:r>
              <a:rPr lang="el-GR" dirty="0"/>
              <a:t> είναι υπεύθυνη για τον σχηματισμό φρουκτόζης από τη γλυκόζη ειδικά σε ιστούς που δεν είναι </a:t>
            </a:r>
            <a:r>
              <a:rPr lang="el-GR" dirty="0" err="1"/>
              <a:t>ινσουλινοεξαρτώμενοι</a:t>
            </a:r>
            <a:r>
              <a:rPr lang="el-GR" dirty="0"/>
              <a:t>. </a:t>
            </a:r>
          </a:p>
          <a:p>
            <a:pPr marL="0" indent="0">
              <a:buNone/>
            </a:pPr>
            <a:r>
              <a:rPr lang="el-GR" dirty="0"/>
              <a:t>    Στον οφθαλμό η </a:t>
            </a:r>
            <a:r>
              <a:rPr lang="el-GR" u="sng" dirty="0"/>
              <a:t>υπεργλυκαιμία</a:t>
            </a:r>
            <a:r>
              <a:rPr lang="el-GR" dirty="0"/>
              <a:t> προκαλεί υψηλά επίπεδα γλυκόζης στο υδατοειδές  υγρό,  που διαχέεται στο φακό. Στο φακό η γλυκόζη </a:t>
            </a:r>
            <a:r>
              <a:rPr lang="el-GR" dirty="0" err="1"/>
              <a:t>μεταβολίζεται</a:t>
            </a:r>
            <a:r>
              <a:rPr lang="el-GR" dirty="0"/>
              <a:t> από την </a:t>
            </a:r>
            <a:r>
              <a:rPr lang="el-GR" dirty="0" err="1"/>
              <a:t>ρεδουκτάση</a:t>
            </a:r>
            <a:r>
              <a:rPr lang="el-GR" dirty="0"/>
              <a:t> της </a:t>
            </a:r>
            <a:r>
              <a:rPr lang="el-GR" dirty="0" err="1"/>
              <a:t>αλδόζης</a:t>
            </a:r>
            <a:r>
              <a:rPr lang="el-GR" dirty="0"/>
              <a:t> σε </a:t>
            </a:r>
            <a:r>
              <a:rPr lang="el-GR" u="sng" dirty="0" err="1"/>
              <a:t>σορβιτόλη</a:t>
            </a:r>
            <a:r>
              <a:rPr lang="el-GR" dirty="0"/>
              <a:t>, η οποία συσσωρεύεται μέσα στο φακό, οδηγώντας σε δευτερογενή </a:t>
            </a:r>
            <a:r>
              <a:rPr lang="el-GR" dirty="0" err="1"/>
              <a:t>οσμωτική</a:t>
            </a:r>
            <a:r>
              <a:rPr lang="el-GR" dirty="0"/>
              <a:t> </a:t>
            </a:r>
            <a:r>
              <a:rPr lang="el-GR" dirty="0" err="1"/>
              <a:t>υπερυδάτωση</a:t>
            </a:r>
            <a:r>
              <a:rPr lang="el-GR" dirty="0"/>
              <a:t> της ουσίας του φακού</a:t>
            </a:r>
          </a:p>
          <a:p>
            <a:r>
              <a:rPr lang="el-GR" dirty="0"/>
              <a:t>Η γλυκόζη ανάγεται προς </a:t>
            </a:r>
            <a:r>
              <a:rPr lang="el-GR" dirty="0" err="1"/>
              <a:t>σορβιτόλη</a:t>
            </a:r>
            <a:r>
              <a:rPr lang="el-GR" dirty="0"/>
              <a:t> από την </a:t>
            </a:r>
            <a:r>
              <a:rPr lang="el-GR" b="1" dirty="0" err="1"/>
              <a:t>αναγωγάση</a:t>
            </a:r>
            <a:r>
              <a:rPr lang="el-GR" b="1" dirty="0"/>
              <a:t> (</a:t>
            </a:r>
            <a:r>
              <a:rPr lang="el-GR" b="1" dirty="0" err="1"/>
              <a:t>ρεδουκτάση</a:t>
            </a:r>
            <a:r>
              <a:rPr lang="el-GR" b="1" dirty="0"/>
              <a:t>) της </a:t>
            </a:r>
            <a:r>
              <a:rPr lang="el-GR" b="1" dirty="0" err="1"/>
              <a:t>αλδόζης</a:t>
            </a:r>
            <a:r>
              <a:rPr lang="el-GR" dirty="0"/>
              <a:t>. Η </a:t>
            </a:r>
            <a:r>
              <a:rPr lang="el-GR" dirty="0" err="1"/>
              <a:t>σορβιτόλη</a:t>
            </a:r>
            <a:r>
              <a:rPr lang="el-GR" dirty="0"/>
              <a:t> μετατρέπεται αργά σε </a:t>
            </a:r>
            <a:r>
              <a:rPr lang="el-GR" u="sng" dirty="0"/>
              <a:t>φρουκτόζη</a:t>
            </a:r>
            <a:r>
              <a:rPr lang="el-GR" dirty="0"/>
              <a:t> από την </a:t>
            </a:r>
            <a:r>
              <a:rPr lang="el-GR" dirty="0" err="1"/>
              <a:t>δευδροδονάση</a:t>
            </a:r>
            <a:r>
              <a:rPr lang="el-GR" dirty="0"/>
              <a:t> (</a:t>
            </a:r>
            <a:r>
              <a:rPr lang="el-GR" dirty="0" err="1"/>
              <a:t>αφυδρογονάση</a:t>
            </a:r>
            <a:r>
              <a:rPr lang="el-GR" dirty="0"/>
              <a:t>) της </a:t>
            </a:r>
            <a:r>
              <a:rPr lang="el-GR" dirty="0" err="1"/>
              <a:t>σορβιτόλης</a:t>
            </a:r>
            <a:r>
              <a:rPr lang="el-GR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</a:t>
            </a:r>
            <a:r>
              <a:rPr lang="el-GR" dirty="0" err="1"/>
              <a:t>σορβιτόλη</a:t>
            </a:r>
            <a:r>
              <a:rPr lang="el-GR" dirty="0"/>
              <a:t> δεν διαχέεται διαμέσου των κυτταρικών μεμβρανών αλλά αθροίζεται προκαλώντας </a:t>
            </a:r>
            <a:r>
              <a:rPr lang="el-GR" dirty="0" err="1"/>
              <a:t>οσμωτικές</a:t>
            </a:r>
            <a:r>
              <a:rPr lang="el-GR" dirty="0"/>
              <a:t> διαταραχές.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5483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F8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9A43E1E-5B1B-4B1F-8F32-2C328A44C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84" y="650497"/>
            <a:ext cx="4959776" cy="557106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F8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3AC8598F-5079-48B0-896D-390CE04CC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034" y="1008453"/>
            <a:ext cx="5129784" cy="484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373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F1BFFEE-5723-4FBA-9539-22D4BE6EE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64" y="1269614"/>
            <a:ext cx="5115339" cy="3360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39B58B-1644-48AD-A0A7-402870CE9B9D}"/>
              </a:ext>
            </a:extLst>
          </p:cNvPr>
          <p:cNvSpPr txBox="1"/>
          <p:nvPr/>
        </p:nvSpPr>
        <p:spPr>
          <a:xfrm>
            <a:off x="4698356" y="4956313"/>
            <a:ext cx="2682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Διαβητικός καταρράκτης. </a:t>
            </a:r>
          </a:p>
        </p:txBody>
      </p:sp>
    </p:spTree>
    <p:extLst>
      <p:ext uri="{BB962C8B-B14F-4D97-AF65-F5344CB8AC3E}">
        <p14:creationId xmlns:p14="http://schemas.microsoft.com/office/powerpoint/2010/main" val="3068299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66D71CC-9B81-41F4-897C-5A2F50A22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l-GR" sz="5400" dirty="0"/>
              <a:t>Κλινικές όψεις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C57761-7144-441C-94BD-D4CC81653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595" y="1911493"/>
            <a:ext cx="7184572" cy="5069112"/>
          </a:xfrm>
        </p:spPr>
        <p:txBody>
          <a:bodyPr anchor="t">
            <a:normAutofit fontScale="85000" lnSpcReduction="10000"/>
          </a:bodyPr>
          <a:lstStyle/>
          <a:p>
            <a:r>
              <a:rPr lang="el-GR" sz="2400" b="1" dirty="0" err="1" smtClean="0"/>
              <a:t>Γαλακτοζαιμίες</a:t>
            </a:r>
            <a:r>
              <a:rPr lang="el-GR" sz="2400" b="1" dirty="0" smtClean="0"/>
              <a:t>.</a:t>
            </a:r>
            <a:r>
              <a:rPr lang="el-GR" sz="2400" dirty="0" smtClean="0"/>
              <a:t> Προκαλούνται από κληρονομικά ελλείμματα της </a:t>
            </a:r>
            <a:r>
              <a:rPr lang="el-GR" sz="2400" u="sng" dirty="0" err="1" smtClean="0"/>
              <a:t>γαλακτοκινάσης</a:t>
            </a:r>
            <a:r>
              <a:rPr lang="el-GR" sz="2400" u="sng" dirty="0" smtClean="0"/>
              <a:t>,</a:t>
            </a:r>
            <a:r>
              <a:rPr lang="el-GR" sz="2400" dirty="0" smtClean="0"/>
              <a:t> της </a:t>
            </a:r>
            <a:r>
              <a:rPr lang="el-GR" sz="2400" u="sng" dirty="0" err="1" smtClean="0"/>
              <a:t>ουριδίλο-τρανσφεράσης</a:t>
            </a:r>
            <a:r>
              <a:rPr lang="el-GR" sz="2400" dirty="0" smtClean="0"/>
              <a:t> ή της </a:t>
            </a:r>
            <a:r>
              <a:rPr lang="el-GR" sz="2400" u="sng" dirty="0" smtClean="0"/>
              <a:t>4-επιμεράσης</a:t>
            </a:r>
            <a:r>
              <a:rPr lang="el-GR" sz="2400" dirty="0" smtClean="0"/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 smtClean="0"/>
              <a:t>Η περισσότερο βαριά κατάσταση είναι η συνέπεια </a:t>
            </a:r>
            <a:r>
              <a:rPr lang="el-GR" sz="2400" u="sng" dirty="0" smtClean="0"/>
              <a:t>ελλείμματος στην </a:t>
            </a:r>
            <a:r>
              <a:rPr lang="el-GR" sz="2400" u="sng" dirty="0" err="1" smtClean="0"/>
              <a:t>ουριδίλο-τρανσφεράση</a:t>
            </a:r>
            <a:r>
              <a:rPr lang="el-GR" sz="2400" u="sng" dirty="0" smtClean="0"/>
              <a:t>,</a:t>
            </a:r>
            <a:r>
              <a:rPr lang="el-GR" sz="2400" dirty="0" smtClean="0"/>
              <a:t> καθώς η άθροιση 1-φωσφορικής γαλακτόζης εξαντλεί τον ανόργανο φώσφορο του ήπατος με συνέπεια την </a:t>
            </a:r>
            <a:r>
              <a:rPr lang="el-GR" sz="2400" u="sng" dirty="0" smtClean="0"/>
              <a:t>ηπατική ανεπάρκεια </a:t>
            </a:r>
            <a:r>
              <a:rPr lang="el-GR" sz="2400" dirty="0" smtClean="0"/>
              <a:t>και τη </a:t>
            </a:r>
            <a:r>
              <a:rPr lang="el-GR" sz="2400" u="sng" dirty="0" smtClean="0"/>
              <a:t>διανοητική επιδείνωση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 smtClean="0"/>
              <a:t>Κληρονομείται με </a:t>
            </a:r>
            <a:r>
              <a:rPr lang="el-GR" sz="2400" dirty="0" err="1" smtClean="0"/>
              <a:t>αυτοσωματικό</a:t>
            </a:r>
            <a:r>
              <a:rPr lang="el-GR" sz="2400" dirty="0" smtClean="0"/>
              <a:t> υπολειπόμενο χαρακτήρα. Συχνότητα  περίπου 1 ανά 10.000 έως 60.000 γεννήσεις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u="sng" dirty="0" smtClean="0"/>
              <a:t>Γενετικός έλεγχος:</a:t>
            </a:r>
          </a:p>
          <a:p>
            <a:pPr marL="0" indent="0">
              <a:buNone/>
            </a:pPr>
            <a:r>
              <a:rPr lang="en-US" sz="2400" dirty="0"/>
              <a:t>• GALT 9p13 Galactose-1 phosphate </a:t>
            </a:r>
            <a:r>
              <a:rPr lang="en-US" sz="2400" dirty="0" err="1"/>
              <a:t>uridyl</a:t>
            </a:r>
            <a:r>
              <a:rPr lang="en-US" sz="2400" dirty="0"/>
              <a:t> transferase. </a:t>
            </a:r>
            <a:r>
              <a:rPr lang="el-GR" sz="2400" dirty="0" smtClean="0"/>
              <a:t> Ανεπάρκεια </a:t>
            </a:r>
            <a:r>
              <a:rPr lang="el-GR" sz="2400" dirty="0" err="1"/>
              <a:t>τρανσφεράσης</a:t>
            </a:r>
            <a:r>
              <a:rPr lang="el-GR" sz="2400" dirty="0"/>
              <a:t> που είναι η κλασική </a:t>
            </a:r>
            <a:r>
              <a:rPr lang="el-GR" sz="2400" dirty="0" err="1"/>
              <a:t>γαλακτοζαιμία</a:t>
            </a:r>
            <a:r>
              <a:rPr lang="el-GR" sz="2400" dirty="0"/>
              <a:t>, η πιο κοινή και πιο σοβαρή μορφή.</a:t>
            </a:r>
          </a:p>
          <a:p>
            <a:pPr marL="0" indent="0">
              <a:buNone/>
            </a:pPr>
            <a:r>
              <a:rPr lang="el-GR" sz="2400" dirty="0" smtClean="0"/>
              <a:t>    • </a:t>
            </a:r>
            <a:r>
              <a:rPr lang="en-US" sz="2400" dirty="0"/>
              <a:t>GALK1 17q24 </a:t>
            </a:r>
            <a:r>
              <a:rPr lang="en-US" sz="2400" dirty="0" err="1"/>
              <a:t>galactokinase</a:t>
            </a:r>
            <a:r>
              <a:rPr lang="en-US" sz="2400" dirty="0"/>
              <a:t>. </a:t>
            </a:r>
            <a:r>
              <a:rPr lang="el-GR" sz="2400" dirty="0"/>
              <a:t>Ανεπάρκεια </a:t>
            </a:r>
            <a:r>
              <a:rPr lang="el-GR" sz="2400" dirty="0" err="1"/>
              <a:t>γαλακτοκινάσης</a:t>
            </a:r>
            <a:endParaRPr lang="el-GR" sz="2400" dirty="0"/>
          </a:p>
          <a:p>
            <a:pPr marL="0" indent="0">
              <a:buNone/>
            </a:pPr>
            <a:r>
              <a:rPr lang="el-GR" sz="2400" dirty="0" smtClean="0"/>
              <a:t>    • </a:t>
            </a:r>
            <a:r>
              <a:rPr lang="en-US" sz="2400" dirty="0"/>
              <a:t>GALE 1p36-p35 UDP galactose epimerase. </a:t>
            </a:r>
            <a:r>
              <a:rPr lang="el-GR" sz="2400" dirty="0"/>
              <a:t>Ανεπάρκεια της </a:t>
            </a:r>
            <a:r>
              <a:rPr lang="el-GR" sz="2400" dirty="0" smtClean="0"/>
              <a:t>   γαλακτο-6-φωσφορικής </a:t>
            </a:r>
            <a:r>
              <a:rPr lang="el-GR" sz="2400" dirty="0" err="1"/>
              <a:t>επιμεράσης</a:t>
            </a:r>
            <a:r>
              <a:rPr lang="el-GR" sz="24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sz="2400" dirty="0" smtClean="0"/>
          </a:p>
          <a:p>
            <a:pPr marL="0" indent="0">
              <a:buNone/>
            </a:pPr>
            <a:endParaRPr lang="el-GR" sz="22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B08C2BB-8B1C-4BE4-85C7-ABA217CB4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90" r="13493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CB66DFD-5620-4043-816A-F1F95B9C3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82" y="480060"/>
            <a:ext cx="9232799" cy="5571066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D6A15C71-6739-4B98-B234-C17B9B5C6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575" y="480060"/>
            <a:ext cx="4455413" cy="2122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00754" y="2830286"/>
            <a:ext cx="24811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Εξέταση </a:t>
            </a:r>
            <a:r>
              <a:rPr lang="el-GR" dirty="0"/>
              <a:t>αίματος (από τη φτέρνα του βρέφους) ή εξέταση </a:t>
            </a:r>
            <a:r>
              <a:rPr lang="el-GR" dirty="0" smtClean="0"/>
              <a:t>ούρων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Υψηλά </a:t>
            </a:r>
            <a:r>
              <a:rPr lang="el-GR" dirty="0"/>
              <a:t>επίπεδα </a:t>
            </a:r>
            <a:r>
              <a:rPr lang="el-GR" dirty="0" smtClean="0"/>
              <a:t> </a:t>
            </a:r>
            <a:r>
              <a:rPr lang="el-GR" dirty="0"/>
              <a:t>γαλακτόζης στο αίμα ή στα ούρα. </a:t>
            </a:r>
          </a:p>
        </p:txBody>
      </p:sp>
    </p:spTree>
    <p:extLst>
      <p:ext uri="{BB962C8B-B14F-4D97-AF65-F5344CB8AC3E}">
        <p14:creationId xmlns:p14="http://schemas.microsoft.com/office/powerpoint/2010/main" val="15646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33AA7B-4216-48FA-920F-2FEA99310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+mn-lt"/>
              </a:rPr>
              <a:t>Οδός των φωσφορικών </a:t>
            </a:r>
            <a:r>
              <a:rPr lang="el-GR" dirty="0" err="1">
                <a:latin typeface="+mn-lt"/>
              </a:rPr>
              <a:t>πεντοζών</a:t>
            </a:r>
            <a:endParaRPr lang="el-GR" dirty="0"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2CF6C5-2F9D-417B-9E07-1933E5AF1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Εξαιρετικά ενεργός δρόμος στο </a:t>
            </a:r>
            <a:r>
              <a:rPr lang="el-GR" b="1" u="sng" dirty="0"/>
              <a:t>ήπαρ</a:t>
            </a:r>
            <a:r>
              <a:rPr lang="el-GR" dirty="0"/>
              <a:t>, </a:t>
            </a:r>
            <a:r>
              <a:rPr lang="el-GR" u="sng" dirty="0"/>
              <a:t>λιπώδη ιστό</a:t>
            </a:r>
            <a:r>
              <a:rPr lang="el-GR" dirty="0"/>
              <a:t>, </a:t>
            </a:r>
            <a:r>
              <a:rPr lang="el-GR" u="sng" dirty="0"/>
              <a:t>μαστούς</a:t>
            </a:r>
            <a:r>
              <a:rPr lang="el-GR" dirty="0"/>
              <a:t> και τα </a:t>
            </a:r>
            <a:r>
              <a:rPr lang="el-GR" u="sng" dirty="0"/>
              <a:t>επινεφρίδια</a:t>
            </a:r>
            <a:r>
              <a:rPr lang="el-GR" dirty="0"/>
              <a:t> (σύνθεση λιπαρών οξέων και </a:t>
            </a:r>
            <a:r>
              <a:rPr lang="el-GR" dirty="0" err="1"/>
              <a:t>στεροειδών</a:t>
            </a:r>
            <a:r>
              <a:rPr lang="el-GR" dirty="0"/>
              <a:t>) αλλά και στα </a:t>
            </a:r>
            <a:r>
              <a:rPr lang="el-GR" u="sng" dirty="0" err="1"/>
              <a:t>ερυθροκύτταρα</a:t>
            </a:r>
            <a:endParaRPr lang="el-GR" u="sng" dirty="0"/>
          </a:p>
          <a:p>
            <a:r>
              <a:rPr lang="el-GR" dirty="0"/>
              <a:t>Μικρότερης σημασίας οδός στον μυϊκό ιστό</a:t>
            </a:r>
          </a:p>
          <a:p>
            <a:r>
              <a:rPr lang="el-GR" dirty="0"/>
              <a:t>Το βιοχημικό μονοπάτι των φωσφορικών </a:t>
            </a:r>
            <a:r>
              <a:rPr lang="el-GR" dirty="0" err="1"/>
              <a:t>πεντοζών</a:t>
            </a:r>
            <a:r>
              <a:rPr lang="el-GR" dirty="0"/>
              <a:t> διακρίνεται σε </a:t>
            </a:r>
            <a:r>
              <a:rPr lang="el-GR" b="1" dirty="0"/>
              <a:t>οξειδωτικό </a:t>
            </a:r>
            <a:r>
              <a:rPr lang="el-GR" dirty="0"/>
              <a:t>μέρος και </a:t>
            </a:r>
            <a:r>
              <a:rPr lang="el-GR" b="1" dirty="0"/>
              <a:t>μη οξειδωτικό</a:t>
            </a:r>
            <a:r>
              <a:rPr lang="en-US" b="1" dirty="0"/>
              <a:t> </a:t>
            </a:r>
            <a:r>
              <a:rPr lang="el-GR" dirty="0"/>
              <a:t>μέρος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Στο </a:t>
            </a:r>
            <a:r>
              <a:rPr lang="el-GR" u="sng" dirty="0"/>
              <a:t>οξειδωτικό μέρος </a:t>
            </a:r>
            <a:r>
              <a:rPr lang="el-GR" dirty="0"/>
              <a:t>παράγεται ανά μόριο 6Ρ-γλυκόζης: 2 μόρια </a:t>
            </a:r>
            <a:r>
              <a:rPr lang="en-US" dirty="0"/>
              <a:t>NADPH</a:t>
            </a:r>
            <a:r>
              <a:rPr lang="el-GR" dirty="0"/>
              <a:t>, 1 μόριο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l-GR" dirty="0"/>
              <a:t> και 1 μόριο 5Ρ-ριβουλόζης</a:t>
            </a:r>
            <a:endParaRPr lang="el-GR" baseline="-250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Στο </a:t>
            </a:r>
            <a:r>
              <a:rPr lang="el-GR" u="sng" dirty="0"/>
              <a:t>μη οξειδωτικό μέρος </a:t>
            </a:r>
            <a:r>
              <a:rPr lang="el-GR" dirty="0"/>
              <a:t>έχουμε τις αντιδράσεις </a:t>
            </a:r>
            <a:r>
              <a:rPr lang="el-GR" dirty="0" err="1"/>
              <a:t>ισομερείωσης</a:t>
            </a:r>
            <a:r>
              <a:rPr lang="el-GR" dirty="0"/>
              <a:t> της 5Ρ-ριβουλόζης σε 5Ρ-ριβόζη και 5Ρ-ξυλουλόζη, με τελική μετατροπή τους σε 3Ρ-γλυκεριναλδεύδη και 6Ρ-φρουκτόζη (ενώσεις της </a:t>
            </a:r>
            <a:r>
              <a:rPr lang="el-GR" dirty="0" err="1"/>
              <a:t>γλυκόλυσης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69428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42702" y="77742"/>
            <a:ext cx="10515600" cy="888909"/>
          </a:xfrm>
        </p:spPr>
        <p:txBody>
          <a:bodyPr/>
          <a:lstStyle/>
          <a:p>
            <a:pPr algn="ctr"/>
            <a:r>
              <a:rPr lang="el-GR" b="1" dirty="0"/>
              <a:t>Κλινικές όψεις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48640" y="1153477"/>
            <a:ext cx="4423954" cy="54737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Δυσανεξία </a:t>
            </a:r>
            <a:r>
              <a:rPr lang="el-GR" b="1" dirty="0"/>
              <a:t>στη </a:t>
            </a:r>
            <a:r>
              <a:rPr lang="el-GR" b="1" dirty="0" smtClean="0"/>
              <a:t>λακτόζη </a:t>
            </a:r>
            <a:r>
              <a:rPr lang="el-GR" dirty="0" smtClean="0"/>
              <a:t>και ανεπάρκεια </a:t>
            </a:r>
            <a:r>
              <a:rPr lang="el-GR" dirty="0" err="1" smtClean="0"/>
              <a:t>λακτάσης</a:t>
            </a:r>
            <a:endParaRPr lang="el-G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Το </a:t>
            </a:r>
            <a:r>
              <a:rPr lang="el-GR" dirty="0"/>
              <a:t>65 % του </a:t>
            </a:r>
            <a:r>
              <a:rPr lang="el-GR" dirty="0" err="1"/>
              <a:t>ανθρώπινου</a:t>
            </a:r>
            <a:r>
              <a:rPr lang="el-GR" dirty="0"/>
              <a:t> </a:t>
            </a:r>
            <a:r>
              <a:rPr lang="el-GR" dirty="0" smtClean="0"/>
              <a:t>πληθυσμού </a:t>
            </a:r>
            <a:r>
              <a:rPr lang="el-GR" dirty="0" err="1"/>
              <a:t>έχει</a:t>
            </a:r>
            <a:r>
              <a:rPr lang="el-GR" dirty="0"/>
              <a:t> </a:t>
            </a:r>
            <a:r>
              <a:rPr lang="el-GR" dirty="0" err="1"/>
              <a:t>μειωμένη</a:t>
            </a:r>
            <a:r>
              <a:rPr lang="el-GR" dirty="0"/>
              <a:t> </a:t>
            </a:r>
            <a:r>
              <a:rPr lang="el-GR" dirty="0" err="1"/>
              <a:t>ικανότητα</a:t>
            </a:r>
            <a:r>
              <a:rPr lang="el-GR" dirty="0"/>
              <a:t> </a:t>
            </a:r>
            <a:r>
              <a:rPr lang="el-GR" dirty="0" err="1"/>
              <a:t>πέψης</a:t>
            </a:r>
            <a:r>
              <a:rPr lang="el-GR" dirty="0"/>
              <a:t> της </a:t>
            </a:r>
            <a:r>
              <a:rPr lang="el-GR" dirty="0" err="1"/>
              <a:t>λακτόζης</a:t>
            </a:r>
            <a:r>
              <a:rPr lang="el-GR" dirty="0"/>
              <a:t> </a:t>
            </a:r>
            <a:r>
              <a:rPr lang="el-GR" dirty="0" smtClean="0"/>
              <a:t>μετά </a:t>
            </a:r>
            <a:r>
              <a:rPr lang="el-GR" dirty="0"/>
              <a:t>τη </a:t>
            </a:r>
            <a:r>
              <a:rPr lang="el-GR" dirty="0" smtClean="0"/>
              <a:t>βρεφική </a:t>
            </a:r>
            <a:r>
              <a:rPr lang="el-GR" dirty="0" err="1"/>
              <a:t>ηλικία</a:t>
            </a:r>
            <a:r>
              <a:rPr lang="el-GR" dirty="0"/>
              <a:t>.</a:t>
            </a:r>
            <a:endParaRPr lang="el-G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δυσανεξία στη λακτόζη είναι συνήθως </a:t>
            </a:r>
            <a:r>
              <a:rPr lang="el-GR" u="sng" dirty="0"/>
              <a:t>κληρονομική</a:t>
            </a:r>
            <a:r>
              <a:rPr lang="el-GR" dirty="0"/>
              <a:t> και τα συμπτώματα εμφανίζονται συνήθως κατά την εφηβεία ή μετά την ενηλικίωση</a:t>
            </a:r>
            <a:r>
              <a:rPr lang="el-GR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Νεογέννητα σπανίως γεννιούνται </a:t>
            </a:r>
            <a:r>
              <a:rPr lang="el-GR" dirty="0"/>
              <a:t>με δυσανεξία στη λακτόζη. </a:t>
            </a:r>
            <a:r>
              <a:rPr lang="el-GR" dirty="0" smtClean="0"/>
              <a:t>Πρόωρα </a:t>
            </a:r>
            <a:r>
              <a:rPr lang="el-GR" dirty="0"/>
              <a:t>εμφανίζουν προσωρινή δυσανεξία στη λακτόζη, καθώς δεν μπορούν ακόμη να </a:t>
            </a:r>
            <a:r>
              <a:rPr lang="el-GR" dirty="0" err="1"/>
              <a:t>παράξουν</a:t>
            </a:r>
            <a:r>
              <a:rPr lang="el-GR" dirty="0"/>
              <a:t> </a:t>
            </a:r>
            <a:r>
              <a:rPr lang="el-GR" dirty="0" err="1"/>
              <a:t>λακτάση</a:t>
            </a:r>
            <a:r>
              <a:rPr lang="el-GR" dirty="0"/>
              <a:t>. </a:t>
            </a:r>
            <a:endParaRPr lang="el-G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Με το γήρας μειώνεται η παραγωγή </a:t>
            </a:r>
            <a:r>
              <a:rPr lang="el-GR" dirty="0" err="1" smtClean="0"/>
              <a:t>λακτάσης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919" y="1015508"/>
            <a:ext cx="7315082" cy="550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96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6734ADF-A435-455B-A7D4-4CD7FD5A4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00" y="336236"/>
            <a:ext cx="8020611" cy="622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9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2AAC9E-9F48-4AF0-869F-947BE2B2E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91" y="321583"/>
            <a:ext cx="11101251" cy="1185000"/>
          </a:xfrm>
        </p:spPr>
        <p:txBody>
          <a:bodyPr>
            <a:noAutofit/>
          </a:bodyPr>
          <a:lstStyle/>
          <a:p>
            <a:r>
              <a:rPr lang="el-GR" sz="3000" b="1" dirty="0">
                <a:latin typeface="+mn-lt"/>
              </a:rPr>
              <a:t>Οξειδωτικό μέρος: </a:t>
            </a:r>
            <a:r>
              <a:rPr lang="el-GR" sz="3000" dirty="0">
                <a:latin typeface="+mn-lt"/>
              </a:rPr>
              <a:t>Σχηματισμός των ΝΑ</a:t>
            </a:r>
            <a:r>
              <a:rPr lang="en-US" sz="3000" dirty="0">
                <a:latin typeface="+mn-lt"/>
              </a:rPr>
              <a:t>DPH </a:t>
            </a:r>
            <a:r>
              <a:rPr lang="el-GR" sz="3000" dirty="0">
                <a:latin typeface="+mn-lt"/>
              </a:rPr>
              <a:t>και φωσφορικής </a:t>
            </a:r>
            <a:r>
              <a:rPr lang="el-GR" sz="3000" dirty="0" err="1">
                <a:latin typeface="+mn-lt"/>
              </a:rPr>
              <a:t>ριβόζης</a:t>
            </a:r>
            <a:r>
              <a:rPr lang="el-GR" sz="3000" dirty="0">
                <a:latin typeface="+mn-lt"/>
              </a:rPr>
              <a:t/>
            </a:r>
            <a:br>
              <a:rPr lang="el-GR" sz="3000" dirty="0">
                <a:latin typeface="+mn-lt"/>
              </a:rPr>
            </a:br>
            <a:r>
              <a:rPr lang="el-GR" sz="3000" dirty="0">
                <a:latin typeface="+mn-lt"/>
              </a:rPr>
              <a:t>(</a:t>
            </a:r>
            <a:r>
              <a:rPr lang="el-GR" sz="3000" dirty="0" err="1">
                <a:latin typeface="+mn-lt"/>
              </a:rPr>
              <a:t>φωσφογλυκονικός</a:t>
            </a:r>
            <a:r>
              <a:rPr lang="el-GR" sz="3000" dirty="0">
                <a:latin typeface="+mn-lt"/>
              </a:rPr>
              <a:t> δρόμος)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37A615-AC3F-4F15-9D1A-FFF3E9E72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869" y="1798888"/>
            <a:ext cx="10717696" cy="4613206"/>
          </a:xfrm>
        </p:spPr>
        <p:txBody>
          <a:bodyPr>
            <a:normAutofit/>
          </a:bodyPr>
          <a:lstStyle/>
          <a:p>
            <a:r>
              <a:rPr lang="el-GR" dirty="0"/>
              <a:t>Στην οξειδωτική φάση, συνολικά 3 μόρια 6-φωσφορικής γλυκόζης, με τη δράση της </a:t>
            </a:r>
            <a:r>
              <a:rPr lang="el-GR" b="1" dirty="0" err="1"/>
              <a:t>δευδρογονάσης</a:t>
            </a:r>
            <a:r>
              <a:rPr lang="el-GR" b="1" dirty="0"/>
              <a:t> (</a:t>
            </a:r>
            <a:r>
              <a:rPr lang="el-GR" b="1" dirty="0" err="1"/>
              <a:t>αφυδρογονάσης</a:t>
            </a:r>
            <a:r>
              <a:rPr lang="el-GR" b="1" dirty="0"/>
              <a:t>) της 6 Ρ-γλυκόζης</a:t>
            </a:r>
            <a:r>
              <a:rPr lang="el-GR" dirty="0"/>
              <a:t>, δίνουν γένεση σε 3 μόρια </a:t>
            </a:r>
            <a:r>
              <a:rPr lang="en-US" dirty="0"/>
              <a:t>CO</a:t>
            </a:r>
            <a:r>
              <a:rPr lang="el-GR" baseline="-25000" dirty="0"/>
              <a:t>2</a:t>
            </a:r>
            <a:r>
              <a:rPr lang="en-US" dirty="0"/>
              <a:t> </a:t>
            </a:r>
            <a:r>
              <a:rPr lang="el-GR" dirty="0"/>
              <a:t>και 3 σάκχαρα με πέντε άτομα άνθρακα (5Ρ-ριβουλόζη)</a:t>
            </a:r>
          </a:p>
          <a:p>
            <a:r>
              <a:rPr lang="el-GR" dirty="0"/>
              <a:t>Στην οξειδωτική φάση επίσης, ανά μόριο 6-φωσφορικής γλυκόζης παράγονται 2 μόρια </a:t>
            </a:r>
            <a:r>
              <a:rPr lang="en-US" b="1" dirty="0"/>
              <a:t>NADPH</a:t>
            </a:r>
            <a:r>
              <a:rPr lang="el-GR" dirty="0"/>
              <a:t>, από τη δράση </a:t>
            </a:r>
            <a:r>
              <a:rPr lang="el-GR" dirty="0" err="1"/>
              <a:t>αφυδρογονασών</a:t>
            </a:r>
            <a:r>
              <a:rPr lang="el-GR" dirty="0"/>
              <a:t> που απαιτούν </a:t>
            </a:r>
            <a:r>
              <a:rPr lang="en-US" dirty="0"/>
              <a:t>NADP</a:t>
            </a:r>
            <a:r>
              <a:rPr lang="en-US" baseline="30000" dirty="0"/>
              <a:t>+ </a:t>
            </a:r>
            <a:r>
              <a:rPr lang="el-GR" dirty="0"/>
              <a:t>ως δέκτη υδρογόνου (συνολικά 3Χ2=6 </a:t>
            </a:r>
            <a:r>
              <a:rPr lang="en-US" dirty="0"/>
              <a:t>NADPH)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/>
              <a:t>Διαφορές με </a:t>
            </a:r>
            <a:r>
              <a:rPr lang="el-GR" b="1" dirty="0" err="1"/>
              <a:t>γλυκόλυση</a:t>
            </a:r>
            <a:r>
              <a:rPr lang="el-GR" b="1" dirty="0"/>
              <a:t>: </a:t>
            </a:r>
            <a:r>
              <a:rPr lang="el-GR" dirty="0"/>
              <a:t>Δεν παράγεται ΑΤΡ, η οξείδωση χρησιμοποιεί </a:t>
            </a:r>
            <a:r>
              <a:rPr lang="en-US" dirty="0"/>
              <a:t>NADP</a:t>
            </a:r>
            <a:r>
              <a:rPr lang="el-GR" baseline="30000" dirty="0"/>
              <a:t>+</a:t>
            </a:r>
            <a:r>
              <a:rPr lang="el-GR" dirty="0"/>
              <a:t> και όχι</a:t>
            </a:r>
            <a:r>
              <a:rPr lang="en-US" dirty="0"/>
              <a:t> NAD</a:t>
            </a:r>
            <a:r>
              <a:rPr lang="el-GR" baseline="30000" dirty="0"/>
              <a:t>+</a:t>
            </a:r>
            <a:r>
              <a:rPr lang="el-GR" dirty="0"/>
              <a:t>, παράγεται επίσης </a:t>
            </a:r>
            <a:r>
              <a:rPr lang="en-US" dirty="0"/>
              <a:t>CO</a:t>
            </a:r>
            <a:r>
              <a:rPr lang="el-GR" baseline="-25000" dirty="0"/>
              <a:t>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33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4D87D96-E5A9-4049-90B3-9D11DA367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6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30BDF5-7BAE-4A65-9268-3DCBF8FD0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19200"/>
          </a:xfrm>
        </p:spPr>
        <p:txBody>
          <a:bodyPr>
            <a:normAutofit/>
          </a:bodyPr>
          <a:lstStyle/>
          <a:p>
            <a:r>
              <a:rPr lang="el-GR" sz="3200" b="1" dirty="0">
                <a:latin typeface="+mn-lt"/>
              </a:rPr>
              <a:t>Μη οξειδωτικό μέρος: </a:t>
            </a:r>
            <a:r>
              <a:rPr lang="el-GR" sz="3200" dirty="0">
                <a:latin typeface="+mn-lt"/>
              </a:rPr>
              <a:t>Αντιδράσεις </a:t>
            </a:r>
            <a:r>
              <a:rPr lang="el-GR" sz="3200" dirty="0" err="1">
                <a:latin typeface="+mn-lt"/>
              </a:rPr>
              <a:t>ισομερειώσεως</a:t>
            </a:r>
            <a:r>
              <a:rPr lang="el-GR" sz="3200" dirty="0">
                <a:latin typeface="+mn-lt"/>
              </a:rPr>
              <a:t> σακχάρων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11AA48-34AB-45C2-8684-E287276FC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70" y="1048436"/>
            <a:ext cx="5248288" cy="51683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l-GR" dirty="0"/>
          </a:p>
          <a:p>
            <a:r>
              <a:rPr lang="el-GR" dirty="0"/>
              <a:t>Η 5Ρ-ριβουλόζη </a:t>
            </a:r>
            <a:r>
              <a:rPr lang="el-GR" u="sng" dirty="0" err="1"/>
              <a:t>ισομερίζεται</a:t>
            </a:r>
            <a:r>
              <a:rPr lang="el-GR" dirty="0"/>
              <a:t> με τη δράση </a:t>
            </a:r>
            <a:r>
              <a:rPr lang="el-GR" b="1" dirty="0" err="1"/>
              <a:t>ισομεράσης</a:t>
            </a:r>
            <a:r>
              <a:rPr lang="el-GR" dirty="0"/>
              <a:t> σε </a:t>
            </a:r>
            <a:r>
              <a:rPr lang="el-GR" b="1" dirty="0"/>
              <a:t>5Ρ-ριβόζη</a:t>
            </a:r>
            <a:r>
              <a:rPr lang="el-GR" dirty="0"/>
              <a:t> και ακολούθως με τη δράση </a:t>
            </a:r>
            <a:r>
              <a:rPr lang="el-GR" b="1" dirty="0" err="1"/>
              <a:t>επιμεράσης</a:t>
            </a:r>
            <a:r>
              <a:rPr lang="el-GR" dirty="0"/>
              <a:t> </a:t>
            </a:r>
            <a:r>
              <a:rPr lang="el-GR" u="sng" dirty="0"/>
              <a:t>επιμερίζεται</a:t>
            </a:r>
            <a:r>
              <a:rPr lang="el-GR" dirty="0"/>
              <a:t> σε </a:t>
            </a:r>
            <a:r>
              <a:rPr lang="el-GR" b="1" dirty="0"/>
              <a:t>5Ρ-ξυλουλόζη</a:t>
            </a:r>
          </a:p>
          <a:p>
            <a:r>
              <a:rPr lang="el-GR" dirty="0"/>
              <a:t>Τα 3 σάκχαρα με 5 άτομα άνθρακα (1 μόριο </a:t>
            </a:r>
            <a:r>
              <a:rPr lang="el-GR" dirty="0" smtClean="0"/>
              <a:t>5Ρ-ριβόζης </a:t>
            </a:r>
            <a:r>
              <a:rPr lang="el-GR" dirty="0"/>
              <a:t>και 2 μόρια 5Ρ-ξυλουλόζης) </a:t>
            </a:r>
            <a:r>
              <a:rPr lang="el-GR" dirty="0" err="1"/>
              <a:t>επαναδιατάσσονται</a:t>
            </a:r>
            <a:r>
              <a:rPr lang="el-GR" dirty="0"/>
              <a:t> με τη δράση της </a:t>
            </a:r>
            <a:r>
              <a:rPr lang="el-GR" b="1" dirty="0" err="1"/>
              <a:t>τρανσκετολάσης-τρανσαλδολάσης</a:t>
            </a:r>
            <a:r>
              <a:rPr lang="el-GR" dirty="0"/>
              <a:t> αναπαράγοντας: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2 μόρια </a:t>
            </a:r>
            <a:r>
              <a:rPr lang="el-GR" u="sng" dirty="0"/>
              <a:t>6-φωσφορικής φρουκτόζης </a:t>
            </a:r>
            <a:r>
              <a:rPr lang="el-GR" dirty="0"/>
              <a:t>και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1 μόριο, ενδιάμεσο της </a:t>
            </a:r>
            <a:r>
              <a:rPr lang="el-GR" dirty="0" err="1"/>
              <a:t>γλυκόλυσης</a:t>
            </a:r>
            <a:r>
              <a:rPr lang="el-GR" dirty="0"/>
              <a:t>, την </a:t>
            </a:r>
            <a:r>
              <a:rPr lang="el-GR" u="sng" dirty="0"/>
              <a:t>3-φωσφορική </a:t>
            </a:r>
            <a:r>
              <a:rPr lang="el-GR" u="sng" dirty="0" err="1"/>
              <a:t>γλυκεριναλδεύδη</a:t>
            </a:r>
            <a:endParaRPr lang="el-GR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Η μη οξειδωτική οδός μπορεί να αντιστραφεί ανάλογα με τις απαιτήσεις του κυττάρου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59" y="1686799"/>
            <a:ext cx="6749142" cy="462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57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CD650C-FDF5-4C46-9DB9-C99AF836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latin typeface="+mn-lt"/>
              </a:rPr>
              <a:t>Μη οξειδωτικό μέρος: </a:t>
            </a:r>
            <a:r>
              <a:rPr lang="el-GR" sz="3200" dirty="0">
                <a:latin typeface="+mn-lt"/>
              </a:rPr>
              <a:t>Αντιδράσεις </a:t>
            </a:r>
            <a:r>
              <a:rPr lang="el-GR" sz="3200" dirty="0" err="1">
                <a:latin typeface="+mn-lt"/>
              </a:rPr>
              <a:t>ισομερειώσεως</a:t>
            </a:r>
            <a:r>
              <a:rPr lang="el-GR" sz="3200" dirty="0">
                <a:latin typeface="+mn-lt"/>
              </a:rPr>
              <a:t> σακχάρων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ED6485-E891-43EA-8854-D05E3A47E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Η </a:t>
            </a:r>
            <a:r>
              <a:rPr lang="el-GR" u="sng" dirty="0"/>
              <a:t>6-φωσφορική φρουκτόζη </a:t>
            </a:r>
            <a:r>
              <a:rPr lang="el-GR" dirty="0"/>
              <a:t>και η </a:t>
            </a:r>
            <a:r>
              <a:rPr lang="el-GR" u="sng" dirty="0"/>
              <a:t>3-φωσφορική </a:t>
            </a:r>
            <a:r>
              <a:rPr lang="el-GR" u="sng" dirty="0" err="1"/>
              <a:t>γλυκεριναλδεύδη</a:t>
            </a:r>
            <a:r>
              <a:rPr lang="el-GR" u="sng" dirty="0"/>
              <a:t> </a:t>
            </a:r>
            <a:r>
              <a:rPr lang="el-GR" dirty="0"/>
              <a:t>είναι μόρια του </a:t>
            </a:r>
            <a:r>
              <a:rPr lang="el-GR" dirty="0" err="1"/>
              <a:t>γλυκολυτικού</a:t>
            </a:r>
            <a:r>
              <a:rPr lang="el-GR" dirty="0"/>
              <a:t> δρόμου</a:t>
            </a:r>
          </a:p>
          <a:p>
            <a:r>
              <a:rPr lang="el-GR" dirty="0"/>
              <a:t>Σε ιστούς που είναι </a:t>
            </a:r>
            <a:r>
              <a:rPr lang="el-GR" u="sng" dirty="0" err="1"/>
              <a:t>γλυκονεογενετικοί</a:t>
            </a:r>
            <a:r>
              <a:rPr lang="el-GR" dirty="0"/>
              <a:t> έχουμε αντιστροφή της </a:t>
            </a:r>
            <a:r>
              <a:rPr lang="el-GR" dirty="0" err="1"/>
              <a:t>γλυκόλυσης</a:t>
            </a:r>
            <a:r>
              <a:rPr lang="el-GR" dirty="0"/>
              <a:t> και παραγωγή της 1,6-διφωσφορικής φρουκτόζης από την 3-φωσφορική </a:t>
            </a:r>
            <a:r>
              <a:rPr lang="el-GR" dirty="0" err="1"/>
              <a:t>γλυκεριναλδεύδη</a:t>
            </a:r>
            <a:r>
              <a:rPr lang="el-GR" dirty="0"/>
              <a:t> και </a:t>
            </a:r>
            <a:r>
              <a:rPr lang="el-GR" dirty="0" err="1"/>
              <a:t>γλυκονεογένεση</a:t>
            </a:r>
            <a:endParaRPr lang="el-GR" dirty="0"/>
          </a:p>
          <a:p>
            <a:r>
              <a:rPr lang="el-GR" dirty="0"/>
              <a:t>Σε ιστούς </a:t>
            </a:r>
            <a:r>
              <a:rPr lang="el-GR" u="sng" dirty="0"/>
              <a:t>μη </a:t>
            </a:r>
            <a:r>
              <a:rPr lang="el-GR" u="sng" dirty="0" err="1"/>
              <a:t>γλυκονεογενετικούς</a:t>
            </a:r>
            <a:r>
              <a:rPr lang="el-GR" dirty="0"/>
              <a:t>, που στερούνται αυτής της </a:t>
            </a:r>
            <a:r>
              <a:rPr lang="el-GR" dirty="0" err="1"/>
              <a:t>ενζυμικής</a:t>
            </a:r>
            <a:r>
              <a:rPr lang="el-GR" dirty="0"/>
              <a:t> δυνατότητας η 3-φωσφορική </a:t>
            </a:r>
            <a:r>
              <a:rPr lang="el-GR" dirty="0" err="1"/>
              <a:t>γλυκεριναλδεύδη</a:t>
            </a:r>
            <a:r>
              <a:rPr lang="el-GR" dirty="0"/>
              <a:t> ακολουθεί την φυσιολογική πορεία προς </a:t>
            </a:r>
            <a:r>
              <a:rPr lang="el-GR" dirty="0" err="1"/>
              <a:t>πυροσταφυλικό</a:t>
            </a:r>
            <a:r>
              <a:rPr lang="el-GR" dirty="0"/>
              <a:t> ενώ η 6-φωσφορική φρουκτόζη μετατρέπεται με τη δράση της </a:t>
            </a:r>
            <a:r>
              <a:rPr lang="el-GR" dirty="0" err="1"/>
              <a:t>ισομεράσης</a:t>
            </a:r>
            <a:r>
              <a:rPr lang="el-GR" dirty="0"/>
              <a:t> σε 6-φωσφορική γλυκόζη ή διαφορετικά αν υπάρχει ανάγκη μπαίνει πάλι στην οξειδωτική οδό και την παραγωγή </a:t>
            </a:r>
            <a:r>
              <a:rPr lang="en-US" dirty="0"/>
              <a:t>NADPH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1601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58A77A3-8FAF-48F3-A9CD-EFF1F79EA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57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5588" y="1776550"/>
            <a:ext cx="1096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5-P</a:t>
            </a:r>
            <a:r>
              <a:rPr lang="el-GR" sz="1200" b="1" dirty="0"/>
              <a:t> </a:t>
            </a:r>
            <a:r>
              <a:rPr lang="el-GR" sz="1200" b="1" dirty="0" err="1"/>
              <a:t>ριβουλόζη</a:t>
            </a:r>
            <a:endParaRPr lang="el-GR" sz="1200" b="1" dirty="0"/>
          </a:p>
        </p:txBody>
      </p:sp>
    </p:spTree>
    <p:extLst>
      <p:ext uri="{BB962C8B-B14F-4D97-AF65-F5344CB8AC3E}">
        <p14:creationId xmlns:p14="http://schemas.microsoft.com/office/powerpoint/2010/main" val="79149646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1912</Words>
  <Application>Microsoft Office PowerPoint</Application>
  <PresentationFormat>Ευρεία οθόνη</PresentationFormat>
  <Paragraphs>129</Paragraphs>
  <Slides>41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Wingdings</vt:lpstr>
      <vt:lpstr>Θέμα του Office</vt:lpstr>
      <vt:lpstr>ΒΙΟΧΗΜΕΙΑ</vt:lpstr>
      <vt:lpstr>Η ΟΔΟΣ ΤΩΝ ΦΩΣΦΟΡΙΚΩΝ ΠΕΝΤΟΖΩΝ &amp; ΆΛΛΕΣ ΜΕΤΑΒΟΛΙΚΕΣ ΟΔΟΙ ΤΩΝ ΕΞΟΖΩΝ</vt:lpstr>
      <vt:lpstr>Παρουσίαση του PowerPoint</vt:lpstr>
      <vt:lpstr>Οδός των φωσφορικών πεντοζών</vt:lpstr>
      <vt:lpstr>Οξειδωτικό μέρος: Σχηματισμός των ΝΑDPH και φωσφορικής ριβόζης (φωσφογλυκονικός δρόμος)</vt:lpstr>
      <vt:lpstr>Παρουσίαση του PowerPoint</vt:lpstr>
      <vt:lpstr>Μη οξειδωτικό μέρος: Αντιδράσεις ισομερειώσεως σακχάρων</vt:lpstr>
      <vt:lpstr>Μη οξειδωτικό μέρος: Αντιδράσεις ισομερειώσεως σακχάρων</vt:lpstr>
      <vt:lpstr>Παρουσίαση του PowerPoint</vt:lpstr>
      <vt:lpstr>Παρουσίαση του PowerPoint</vt:lpstr>
      <vt:lpstr>Ερυθροκύτταρα και οδός των φωσφορικών πεντοζών</vt:lpstr>
      <vt:lpstr>Παρουσίαση του PowerPoint</vt:lpstr>
      <vt:lpstr>Παρουσίαση του PowerPoint</vt:lpstr>
      <vt:lpstr>Παρουσίαση του PowerPoint</vt:lpstr>
      <vt:lpstr>Λειτουργία και ρύθμιση του δρόμου των φωσφορικών πεντοζών</vt:lpstr>
      <vt:lpstr>Το γλυκουρονικό, προϊόν της οδού του γλυκουρονικού οξέος</vt:lpstr>
      <vt:lpstr>Οδός του γλυκουρονικού οξέος</vt:lpstr>
      <vt:lpstr>Παρουσίαση του PowerPoint</vt:lpstr>
      <vt:lpstr>Οδός του γλυκουρονικού οξέος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Μεταβολισμός της φρουκτόζης</vt:lpstr>
      <vt:lpstr>Παρουσίαση του PowerPoint</vt:lpstr>
      <vt:lpstr>Μεταβολισμός της φρουκτόζης</vt:lpstr>
      <vt:lpstr>Παρουσίαση του PowerPoint</vt:lpstr>
      <vt:lpstr>Μεταβολισμός γαλακτόζης</vt:lpstr>
      <vt:lpstr>Παρουσίαση του PowerPoint</vt:lpstr>
      <vt:lpstr>Μεταβολισμός γαλακτόζης</vt:lpstr>
      <vt:lpstr>Παρουσίαση του PowerPoint</vt:lpstr>
      <vt:lpstr>Κλινικές όψεις</vt:lpstr>
      <vt:lpstr>Παρουσίαση του PowerPoint</vt:lpstr>
      <vt:lpstr>Κλινικές όψεις</vt:lpstr>
      <vt:lpstr>Κλινικές όψεις</vt:lpstr>
      <vt:lpstr>Παρουσίαση του PowerPoint</vt:lpstr>
      <vt:lpstr>Παρουσίαση του PowerPoint</vt:lpstr>
      <vt:lpstr>Κλινικές όψεις</vt:lpstr>
      <vt:lpstr>Παρουσίαση του PowerPoint</vt:lpstr>
      <vt:lpstr>Κλινικές όψεις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ΒΙΟΧΗΜΕΙΑ</dc:title>
  <dc:creator>Χριστόπουλος Θεόδωρος</dc:creator>
  <cp:lastModifiedBy>User</cp:lastModifiedBy>
  <cp:revision>373</cp:revision>
  <dcterms:created xsi:type="dcterms:W3CDTF">2020-10-29T13:39:36Z</dcterms:created>
  <dcterms:modified xsi:type="dcterms:W3CDTF">2023-11-30T10:16:57Z</dcterms:modified>
</cp:coreProperties>
</file>