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4" r:id="rId2"/>
    <p:sldId id="319" r:id="rId3"/>
    <p:sldId id="320" r:id="rId4"/>
    <p:sldId id="321" r:id="rId5"/>
    <p:sldId id="322" r:id="rId6"/>
    <p:sldId id="323" r:id="rId7"/>
    <p:sldId id="324" r:id="rId8"/>
    <p:sldId id="325" r:id="rId9"/>
    <p:sldId id="326" r:id="rId10"/>
    <p:sldId id="333" r:id="rId11"/>
    <p:sldId id="327" r:id="rId12"/>
    <p:sldId id="328" r:id="rId13"/>
    <p:sldId id="329" r:id="rId14"/>
    <p:sldId id="330" r:id="rId15"/>
    <p:sldId id="331" r:id="rId16"/>
    <p:sldId id="332"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660"/>
  </p:normalViewPr>
  <p:slideViewPr>
    <p:cSldViewPr snapToGrid="0">
      <p:cViewPr varScale="1">
        <p:scale>
          <a:sx n="68" d="100"/>
          <a:sy n="68" d="100"/>
        </p:scale>
        <p:origin x="606"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5DA6A6-7E20-4C80-A601-98B694DAA913}" type="doc">
      <dgm:prSet loTypeId="urn:microsoft.com/office/officeart/2005/8/layout/process5" loCatId="process" qsTypeId="urn:microsoft.com/office/officeart/2005/8/quickstyle/3d1" qsCatId="3D" csTypeId="urn:microsoft.com/office/officeart/2005/8/colors/accent6_3" csCatId="accent6" phldr="1"/>
      <dgm:spPr/>
      <dgm:t>
        <a:bodyPr/>
        <a:lstStyle/>
        <a:p>
          <a:endParaRPr lang="el-GR"/>
        </a:p>
      </dgm:t>
    </dgm:pt>
    <dgm:pt modelId="{A6DDC401-9BDB-4C59-9AB5-1A3F7B20975E}">
      <dgm:prSet phldrT="[Κείμενο]"/>
      <dgm:spPr/>
      <dgm:t>
        <a:bodyPr/>
        <a:lstStyle/>
        <a:p>
          <a:r>
            <a:rPr lang="el-GR" dirty="0"/>
            <a:t>Αμοιβαιότητα</a:t>
          </a:r>
        </a:p>
      </dgm:t>
    </dgm:pt>
    <dgm:pt modelId="{F288F7C6-44FA-4394-99B6-64CBB8B013CD}" type="parTrans" cxnId="{A952C745-2691-4DE8-9F09-72A160992367}">
      <dgm:prSet/>
      <dgm:spPr/>
      <dgm:t>
        <a:bodyPr/>
        <a:lstStyle/>
        <a:p>
          <a:endParaRPr lang="el-GR"/>
        </a:p>
      </dgm:t>
    </dgm:pt>
    <dgm:pt modelId="{14BC6C79-BE74-47F4-A4B1-C4466CE5EB05}" type="sibTrans" cxnId="{A952C745-2691-4DE8-9F09-72A160992367}">
      <dgm:prSet/>
      <dgm:spPr/>
      <dgm:t>
        <a:bodyPr/>
        <a:lstStyle/>
        <a:p>
          <a:endParaRPr lang="el-GR"/>
        </a:p>
      </dgm:t>
    </dgm:pt>
    <dgm:pt modelId="{15CFC946-FF88-4015-9AD7-7212FDA53EA2}">
      <dgm:prSet phldrT="[Κείμενο]"/>
      <dgm:spPr/>
      <dgm:t>
        <a:bodyPr/>
        <a:lstStyle/>
        <a:p>
          <a:r>
            <a:rPr lang="el-GR" dirty="0"/>
            <a:t>Δέσμευση</a:t>
          </a:r>
        </a:p>
      </dgm:t>
    </dgm:pt>
    <dgm:pt modelId="{7E501081-38A0-4EDF-9028-2525817EFDBC}" type="parTrans" cxnId="{142F1C9B-52B9-4DD7-8AAF-1C87B3D27F8C}">
      <dgm:prSet/>
      <dgm:spPr/>
      <dgm:t>
        <a:bodyPr/>
        <a:lstStyle/>
        <a:p>
          <a:endParaRPr lang="el-GR"/>
        </a:p>
      </dgm:t>
    </dgm:pt>
    <dgm:pt modelId="{A0260E7D-9AE4-4ED0-8722-0F78ACC6E891}" type="sibTrans" cxnId="{142F1C9B-52B9-4DD7-8AAF-1C87B3D27F8C}">
      <dgm:prSet/>
      <dgm:spPr/>
      <dgm:t>
        <a:bodyPr/>
        <a:lstStyle/>
        <a:p>
          <a:endParaRPr lang="el-GR"/>
        </a:p>
      </dgm:t>
    </dgm:pt>
    <dgm:pt modelId="{D73D5409-9882-4918-9E19-03C31FF4ADB6}">
      <dgm:prSet phldrT="[Κείμενο]"/>
      <dgm:spPr/>
      <dgm:t>
        <a:bodyPr/>
        <a:lstStyle/>
        <a:p>
          <a:r>
            <a:rPr lang="el-GR" dirty="0"/>
            <a:t>Απόδοση Συνεταιρισμού</a:t>
          </a:r>
        </a:p>
      </dgm:t>
    </dgm:pt>
    <dgm:pt modelId="{1AE3C442-2729-4392-A1DA-ADE6B597424F}" type="parTrans" cxnId="{3F69871D-68B0-4290-AC11-71175BDCA513}">
      <dgm:prSet/>
      <dgm:spPr/>
      <dgm:t>
        <a:bodyPr/>
        <a:lstStyle/>
        <a:p>
          <a:endParaRPr lang="el-GR"/>
        </a:p>
      </dgm:t>
    </dgm:pt>
    <dgm:pt modelId="{97350A03-6B2C-48AC-99D9-620E3091F091}" type="sibTrans" cxnId="{3F69871D-68B0-4290-AC11-71175BDCA513}">
      <dgm:prSet/>
      <dgm:spPr/>
      <dgm:t>
        <a:bodyPr/>
        <a:lstStyle/>
        <a:p>
          <a:endParaRPr lang="el-GR"/>
        </a:p>
      </dgm:t>
    </dgm:pt>
    <dgm:pt modelId="{0B862D97-0CC2-4AF1-9962-4DCD6455DBFF}" type="pres">
      <dgm:prSet presAssocID="{305DA6A6-7E20-4C80-A601-98B694DAA913}" presName="diagram" presStyleCnt="0">
        <dgm:presLayoutVars>
          <dgm:dir/>
          <dgm:resizeHandles val="exact"/>
        </dgm:presLayoutVars>
      </dgm:prSet>
      <dgm:spPr/>
    </dgm:pt>
    <dgm:pt modelId="{EB866CEF-7C3D-417E-A730-904CE783C70E}" type="pres">
      <dgm:prSet presAssocID="{A6DDC401-9BDB-4C59-9AB5-1A3F7B20975E}" presName="node" presStyleLbl="node1" presStyleIdx="0" presStyleCnt="3">
        <dgm:presLayoutVars>
          <dgm:bulletEnabled val="1"/>
        </dgm:presLayoutVars>
      </dgm:prSet>
      <dgm:spPr/>
    </dgm:pt>
    <dgm:pt modelId="{B5C4AEDF-0A1F-497A-A37A-C77B1D06DF4F}" type="pres">
      <dgm:prSet presAssocID="{14BC6C79-BE74-47F4-A4B1-C4466CE5EB05}" presName="sibTrans" presStyleLbl="sibTrans2D1" presStyleIdx="0" presStyleCnt="2"/>
      <dgm:spPr/>
    </dgm:pt>
    <dgm:pt modelId="{0BC81954-236A-4064-B881-0C05129C696B}" type="pres">
      <dgm:prSet presAssocID="{14BC6C79-BE74-47F4-A4B1-C4466CE5EB05}" presName="connectorText" presStyleLbl="sibTrans2D1" presStyleIdx="0" presStyleCnt="2"/>
      <dgm:spPr/>
    </dgm:pt>
    <dgm:pt modelId="{28F537CD-9D5A-4704-988C-27B17C8A3F8F}" type="pres">
      <dgm:prSet presAssocID="{15CFC946-FF88-4015-9AD7-7212FDA53EA2}" presName="node" presStyleLbl="node1" presStyleIdx="1" presStyleCnt="3">
        <dgm:presLayoutVars>
          <dgm:bulletEnabled val="1"/>
        </dgm:presLayoutVars>
      </dgm:prSet>
      <dgm:spPr/>
    </dgm:pt>
    <dgm:pt modelId="{91B2261F-22DA-45D3-ADDC-BBEA5B87666B}" type="pres">
      <dgm:prSet presAssocID="{A0260E7D-9AE4-4ED0-8722-0F78ACC6E891}" presName="sibTrans" presStyleLbl="sibTrans2D1" presStyleIdx="1" presStyleCnt="2"/>
      <dgm:spPr/>
    </dgm:pt>
    <dgm:pt modelId="{39A8DE56-BF06-44CD-96F6-1F6C505B1BCD}" type="pres">
      <dgm:prSet presAssocID="{A0260E7D-9AE4-4ED0-8722-0F78ACC6E891}" presName="connectorText" presStyleLbl="sibTrans2D1" presStyleIdx="1" presStyleCnt="2"/>
      <dgm:spPr/>
    </dgm:pt>
    <dgm:pt modelId="{81CA023D-5BF6-4DC3-BFCF-C2A397B809A4}" type="pres">
      <dgm:prSet presAssocID="{D73D5409-9882-4918-9E19-03C31FF4ADB6}" presName="node" presStyleLbl="node1" presStyleIdx="2" presStyleCnt="3">
        <dgm:presLayoutVars>
          <dgm:bulletEnabled val="1"/>
        </dgm:presLayoutVars>
      </dgm:prSet>
      <dgm:spPr/>
    </dgm:pt>
  </dgm:ptLst>
  <dgm:cxnLst>
    <dgm:cxn modelId="{3F69871D-68B0-4290-AC11-71175BDCA513}" srcId="{305DA6A6-7E20-4C80-A601-98B694DAA913}" destId="{D73D5409-9882-4918-9E19-03C31FF4ADB6}" srcOrd="2" destOrd="0" parTransId="{1AE3C442-2729-4392-A1DA-ADE6B597424F}" sibTransId="{97350A03-6B2C-48AC-99D9-620E3091F091}"/>
    <dgm:cxn modelId="{B7B9AC2C-705E-4591-829D-229D74F598C7}" type="presOf" srcId="{305DA6A6-7E20-4C80-A601-98B694DAA913}" destId="{0B862D97-0CC2-4AF1-9962-4DCD6455DBFF}" srcOrd="0" destOrd="0" presId="urn:microsoft.com/office/officeart/2005/8/layout/process5"/>
    <dgm:cxn modelId="{2CD2563B-585E-4ABC-B4A1-B34D83C69FEC}" type="presOf" srcId="{14BC6C79-BE74-47F4-A4B1-C4466CE5EB05}" destId="{0BC81954-236A-4064-B881-0C05129C696B}" srcOrd="1" destOrd="0" presId="urn:microsoft.com/office/officeart/2005/8/layout/process5"/>
    <dgm:cxn modelId="{0F2CE943-4867-417C-9543-3343F3AD9C0E}" type="presOf" srcId="{A0260E7D-9AE4-4ED0-8722-0F78ACC6E891}" destId="{39A8DE56-BF06-44CD-96F6-1F6C505B1BCD}" srcOrd="1" destOrd="0" presId="urn:microsoft.com/office/officeart/2005/8/layout/process5"/>
    <dgm:cxn modelId="{A952C745-2691-4DE8-9F09-72A160992367}" srcId="{305DA6A6-7E20-4C80-A601-98B694DAA913}" destId="{A6DDC401-9BDB-4C59-9AB5-1A3F7B20975E}" srcOrd="0" destOrd="0" parTransId="{F288F7C6-44FA-4394-99B6-64CBB8B013CD}" sibTransId="{14BC6C79-BE74-47F4-A4B1-C4466CE5EB05}"/>
    <dgm:cxn modelId="{4C5EF67D-16AE-41D7-9CEA-976A64FF78A2}" type="presOf" srcId="{A6DDC401-9BDB-4C59-9AB5-1A3F7B20975E}" destId="{EB866CEF-7C3D-417E-A730-904CE783C70E}" srcOrd="0" destOrd="0" presId="urn:microsoft.com/office/officeart/2005/8/layout/process5"/>
    <dgm:cxn modelId="{720A6691-A363-4A88-8AEA-9413E30160EF}" type="presOf" srcId="{A0260E7D-9AE4-4ED0-8722-0F78ACC6E891}" destId="{91B2261F-22DA-45D3-ADDC-BBEA5B87666B}" srcOrd="0" destOrd="0" presId="urn:microsoft.com/office/officeart/2005/8/layout/process5"/>
    <dgm:cxn modelId="{142F1C9B-52B9-4DD7-8AAF-1C87B3D27F8C}" srcId="{305DA6A6-7E20-4C80-A601-98B694DAA913}" destId="{15CFC946-FF88-4015-9AD7-7212FDA53EA2}" srcOrd="1" destOrd="0" parTransId="{7E501081-38A0-4EDF-9028-2525817EFDBC}" sibTransId="{A0260E7D-9AE4-4ED0-8722-0F78ACC6E891}"/>
    <dgm:cxn modelId="{BBB444BE-E9B3-4927-ABA7-BDA22FA65AAE}" type="presOf" srcId="{D73D5409-9882-4918-9E19-03C31FF4ADB6}" destId="{81CA023D-5BF6-4DC3-BFCF-C2A397B809A4}" srcOrd="0" destOrd="0" presId="urn:microsoft.com/office/officeart/2005/8/layout/process5"/>
    <dgm:cxn modelId="{952248EA-558C-4CA7-9209-FA098478BEF0}" type="presOf" srcId="{14BC6C79-BE74-47F4-A4B1-C4466CE5EB05}" destId="{B5C4AEDF-0A1F-497A-A37A-C77B1D06DF4F}" srcOrd="0" destOrd="0" presId="urn:microsoft.com/office/officeart/2005/8/layout/process5"/>
    <dgm:cxn modelId="{C6BBECF4-E29A-4AF4-9376-B9E297EC0FF4}" type="presOf" srcId="{15CFC946-FF88-4015-9AD7-7212FDA53EA2}" destId="{28F537CD-9D5A-4704-988C-27B17C8A3F8F}" srcOrd="0" destOrd="0" presId="urn:microsoft.com/office/officeart/2005/8/layout/process5"/>
    <dgm:cxn modelId="{3B0FE00B-E6FF-4580-B97F-0573EF2DE305}" type="presParOf" srcId="{0B862D97-0CC2-4AF1-9962-4DCD6455DBFF}" destId="{EB866CEF-7C3D-417E-A730-904CE783C70E}" srcOrd="0" destOrd="0" presId="urn:microsoft.com/office/officeart/2005/8/layout/process5"/>
    <dgm:cxn modelId="{4BE02F62-86F5-44D1-AA2F-81DDE23BD056}" type="presParOf" srcId="{0B862D97-0CC2-4AF1-9962-4DCD6455DBFF}" destId="{B5C4AEDF-0A1F-497A-A37A-C77B1D06DF4F}" srcOrd="1" destOrd="0" presId="urn:microsoft.com/office/officeart/2005/8/layout/process5"/>
    <dgm:cxn modelId="{186AB950-1328-471A-A46C-176112A20717}" type="presParOf" srcId="{B5C4AEDF-0A1F-497A-A37A-C77B1D06DF4F}" destId="{0BC81954-236A-4064-B881-0C05129C696B}" srcOrd="0" destOrd="0" presId="urn:microsoft.com/office/officeart/2005/8/layout/process5"/>
    <dgm:cxn modelId="{167F50C0-35C0-4B43-817D-AE3FB1BFA85E}" type="presParOf" srcId="{0B862D97-0CC2-4AF1-9962-4DCD6455DBFF}" destId="{28F537CD-9D5A-4704-988C-27B17C8A3F8F}" srcOrd="2" destOrd="0" presId="urn:microsoft.com/office/officeart/2005/8/layout/process5"/>
    <dgm:cxn modelId="{08C737C0-4BBB-4B1B-BCAB-0E8A22FF10C2}" type="presParOf" srcId="{0B862D97-0CC2-4AF1-9962-4DCD6455DBFF}" destId="{91B2261F-22DA-45D3-ADDC-BBEA5B87666B}" srcOrd="3" destOrd="0" presId="urn:microsoft.com/office/officeart/2005/8/layout/process5"/>
    <dgm:cxn modelId="{BD4E52E9-7FEC-472A-A9E2-D83738ACAE3B}" type="presParOf" srcId="{91B2261F-22DA-45D3-ADDC-BBEA5B87666B}" destId="{39A8DE56-BF06-44CD-96F6-1F6C505B1BCD}" srcOrd="0" destOrd="0" presId="urn:microsoft.com/office/officeart/2005/8/layout/process5"/>
    <dgm:cxn modelId="{38A29C18-2ADA-4AA1-B42A-1C8DC1DFB3AC}" type="presParOf" srcId="{0B862D97-0CC2-4AF1-9962-4DCD6455DBFF}" destId="{81CA023D-5BF6-4DC3-BFCF-C2A397B809A4}"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66CEF-7C3D-417E-A730-904CE783C70E}">
      <dsp:nvSpPr>
        <dsp:cNvPr id="0" name=""/>
        <dsp:cNvSpPr/>
      </dsp:nvSpPr>
      <dsp:spPr>
        <a:xfrm>
          <a:off x="1573530" y="2176"/>
          <a:ext cx="2752725" cy="1651635"/>
        </a:xfrm>
        <a:prstGeom prst="roundRect">
          <a:avLst>
            <a:gd name="adj" fmla="val 10000"/>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l-GR" sz="3100" kern="1200" dirty="0"/>
            <a:t>Αμοιβαιότητα</a:t>
          </a:r>
        </a:p>
      </dsp:txBody>
      <dsp:txXfrm>
        <a:off x="1621905" y="50551"/>
        <a:ext cx="2655975" cy="1554885"/>
      </dsp:txXfrm>
    </dsp:sp>
    <dsp:sp modelId="{B5C4AEDF-0A1F-497A-A37A-C77B1D06DF4F}">
      <dsp:nvSpPr>
        <dsp:cNvPr id="0" name=""/>
        <dsp:cNvSpPr/>
      </dsp:nvSpPr>
      <dsp:spPr>
        <a:xfrm>
          <a:off x="4568494" y="486656"/>
          <a:ext cx="583577" cy="682675"/>
        </a:xfrm>
        <a:prstGeom prst="rightArrow">
          <a:avLst>
            <a:gd name="adj1" fmla="val 60000"/>
            <a:gd name="adj2" fmla="val 50000"/>
          </a:avLst>
        </a:prstGeom>
        <a:gradFill rotWithShape="0">
          <a:gsLst>
            <a:gs pos="0">
              <a:schemeClr val="accent6">
                <a:shade val="90000"/>
                <a:hueOff val="0"/>
                <a:satOff val="0"/>
                <a:lumOff val="0"/>
                <a:alphaOff val="0"/>
                <a:satMod val="103000"/>
                <a:lumMod val="102000"/>
                <a:tint val="94000"/>
              </a:schemeClr>
            </a:gs>
            <a:gs pos="50000">
              <a:schemeClr val="accent6">
                <a:shade val="90000"/>
                <a:hueOff val="0"/>
                <a:satOff val="0"/>
                <a:lumOff val="0"/>
                <a:alphaOff val="0"/>
                <a:satMod val="110000"/>
                <a:lumMod val="100000"/>
                <a:shade val="100000"/>
              </a:schemeClr>
            </a:gs>
            <a:gs pos="100000">
              <a:schemeClr val="accent6">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l-GR" sz="2500" kern="1200"/>
        </a:p>
      </dsp:txBody>
      <dsp:txXfrm>
        <a:off x="4568494" y="623191"/>
        <a:ext cx="408504" cy="409605"/>
      </dsp:txXfrm>
    </dsp:sp>
    <dsp:sp modelId="{28F537CD-9D5A-4704-988C-27B17C8A3F8F}">
      <dsp:nvSpPr>
        <dsp:cNvPr id="0" name=""/>
        <dsp:cNvSpPr/>
      </dsp:nvSpPr>
      <dsp:spPr>
        <a:xfrm>
          <a:off x="5427345" y="2176"/>
          <a:ext cx="2752725" cy="1651635"/>
        </a:xfrm>
        <a:prstGeom prst="roundRect">
          <a:avLst>
            <a:gd name="adj" fmla="val 10000"/>
          </a:avLst>
        </a:prstGeom>
        <a:gradFill rotWithShape="0">
          <a:gsLst>
            <a:gs pos="0">
              <a:schemeClr val="accent6">
                <a:shade val="80000"/>
                <a:hueOff val="160640"/>
                <a:satOff val="-6455"/>
                <a:lumOff val="13814"/>
                <a:alphaOff val="0"/>
                <a:satMod val="103000"/>
                <a:lumMod val="102000"/>
                <a:tint val="94000"/>
              </a:schemeClr>
            </a:gs>
            <a:gs pos="50000">
              <a:schemeClr val="accent6">
                <a:shade val="80000"/>
                <a:hueOff val="160640"/>
                <a:satOff val="-6455"/>
                <a:lumOff val="13814"/>
                <a:alphaOff val="0"/>
                <a:satMod val="110000"/>
                <a:lumMod val="100000"/>
                <a:shade val="100000"/>
              </a:schemeClr>
            </a:gs>
            <a:gs pos="100000">
              <a:schemeClr val="accent6">
                <a:shade val="80000"/>
                <a:hueOff val="160640"/>
                <a:satOff val="-6455"/>
                <a:lumOff val="138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l-GR" sz="3100" kern="1200" dirty="0"/>
            <a:t>Δέσμευση</a:t>
          </a:r>
        </a:p>
      </dsp:txBody>
      <dsp:txXfrm>
        <a:off x="5475720" y="50551"/>
        <a:ext cx="2655975" cy="1554885"/>
      </dsp:txXfrm>
    </dsp:sp>
    <dsp:sp modelId="{91B2261F-22DA-45D3-ADDC-BBEA5B87666B}">
      <dsp:nvSpPr>
        <dsp:cNvPr id="0" name=""/>
        <dsp:cNvSpPr/>
      </dsp:nvSpPr>
      <dsp:spPr>
        <a:xfrm rot="5400000">
          <a:off x="6511918" y="1846502"/>
          <a:ext cx="583577" cy="682675"/>
        </a:xfrm>
        <a:prstGeom prst="rightArrow">
          <a:avLst>
            <a:gd name="adj1" fmla="val 60000"/>
            <a:gd name="adj2" fmla="val 50000"/>
          </a:avLst>
        </a:prstGeom>
        <a:gradFill rotWithShape="0">
          <a:gsLst>
            <a:gs pos="0">
              <a:schemeClr val="accent6">
                <a:shade val="90000"/>
                <a:hueOff val="321387"/>
                <a:satOff val="-12653"/>
                <a:lumOff val="25183"/>
                <a:alphaOff val="0"/>
                <a:satMod val="103000"/>
                <a:lumMod val="102000"/>
                <a:tint val="94000"/>
              </a:schemeClr>
            </a:gs>
            <a:gs pos="50000">
              <a:schemeClr val="accent6">
                <a:shade val="90000"/>
                <a:hueOff val="321387"/>
                <a:satOff val="-12653"/>
                <a:lumOff val="25183"/>
                <a:alphaOff val="0"/>
                <a:satMod val="110000"/>
                <a:lumMod val="100000"/>
                <a:shade val="100000"/>
              </a:schemeClr>
            </a:gs>
            <a:gs pos="100000">
              <a:schemeClr val="accent6">
                <a:shade val="90000"/>
                <a:hueOff val="321387"/>
                <a:satOff val="-12653"/>
                <a:lumOff val="2518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l-GR" sz="2500" kern="1200"/>
        </a:p>
      </dsp:txBody>
      <dsp:txXfrm rot="-5400000">
        <a:off x="6598905" y="1896051"/>
        <a:ext cx="409605" cy="408504"/>
      </dsp:txXfrm>
    </dsp:sp>
    <dsp:sp modelId="{81CA023D-5BF6-4DC3-BFCF-C2A397B809A4}">
      <dsp:nvSpPr>
        <dsp:cNvPr id="0" name=""/>
        <dsp:cNvSpPr/>
      </dsp:nvSpPr>
      <dsp:spPr>
        <a:xfrm>
          <a:off x="5427345" y="2754902"/>
          <a:ext cx="2752725" cy="1651635"/>
        </a:xfrm>
        <a:prstGeom prst="roundRect">
          <a:avLst>
            <a:gd name="adj" fmla="val 10000"/>
          </a:avLst>
        </a:prstGeom>
        <a:gradFill rotWithShape="0">
          <a:gsLst>
            <a:gs pos="0">
              <a:schemeClr val="accent6">
                <a:shade val="80000"/>
                <a:hueOff val="321280"/>
                <a:satOff val="-12909"/>
                <a:lumOff val="27628"/>
                <a:alphaOff val="0"/>
                <a:satMod val="103000"/>
                <a:lumMod val="102000"/>
                <a:tint val="94000"/>
              </a:schemeClr>
            </a:gs>
            <a:gs pos="50000">
              <a:schemeClr val="accent6">
                <a:shade val="80000"/>
                <a:hueOff val="321280"/>
                <a:satOff val="-12909"/>
                <a:lumOff val="27628"/>
                <a:alphaOff val="0"/>
                <a:satMod val="110000"/>
                <a:lumMod val="100000"/>
                <a:shade val="100000"/>
              </a:schemeClr>
            </a:gs>
            <a:gs pos="100000">
              <a:schemeClr val="accent6">
                <a:shade val="80000"/>
                <a:hueOff val="321280"/>
                <a:satOff val="-12909"/>
                <a:lumOff val="27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l-GR" sz="3100" kern="1200" dirty="0"/>
            <a:t>Απόδοση Συνεταιρισμού</a:t>
          </a:r>
        </a:p>
      </dsp:txBody>
      <dsp:txXfrm>
        <a:off x="5475720" y="2803277"/>
        <a:ext cx="2655975" cy="15548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7F2CB2-A25C-4AD0-BDD6-946450945A7C}" type="datetimeFigureOut">
              <a:rPr lang="el-GR" smtClean="0"/>
              <a:pPr/>
              <a:t>12/4/2022</a:t>
            </a:fld>
            <a:endParaRPr lang="el-G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02C2A7-66AC-4B47-AA51-F92694C3F893}" type="slidenum">
              <a:rPr lang="el-GR" smtClean="0"/>
              <a:pPr/>
              <a:t>‹#›</a:t>
            </a:fld>
            <a:endParaRPr lang="el-GR"/>
          </a:p>
        </p:txBody>
      </p:sp>
    </p:spTree>
    <p:extLst>
      <p:ext uri="{BB962C8B-B14F-4D97-AF65-F5344CB8AC3E}">
        <p14:creationId xmlns:p14="http://schemas.microsoft.com/office/powerpoint/2010/main" val="3522724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6199A-EF7E-456C-B1F9-3AD27E564F6A}" type="datetimeFigureOut">
              <a:rPr lang="el-GR" smtClean="0"/>
              <a:pPr/>
              <a:t>12/4/2022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5C8E0-00C2-49C8-9448-B593CCF2D436}" type="slidenum">
              <a:rPr lang="el-GR" smtClean="0"/>
              <a:pPr/>
              <a:t>‹#›</a:t>
            </a:fld>
            <a:endParaRPr lang="el-GR"/>
          </a:p>
        </p:txBody>
      </p:sp>
    </p:spTree>
    <p:extLst>
      <p:ext uri="{BB962C8B-B14F-4D97-AF65-F5344CB8AC3E}">
        <p14:creationId xmlns:p14="http://schemas.microsoft.com/office/powerpoint/2010/main" val="261763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6BB74-C0BA-4F1A-8F42-B8D7B21A52B0}" type="slidenum">
              <a:rPr lang="el-GR"/>
              <a:pPr/>
              <a:t>1</a:t>
            </a:fld>
            <a:endParaRPr lang="el-GR" dirty="0"/>
          </a:p>
        </p:txBody>
      </p:sp>
      <p:sp>
        <p:nvSpPr>
          <p:cNvPr id="316418" name="Rectangle 2"/>
          <p:cNvSpPr>
            <a:spLocks noGrp="1" noRot="1" noChangeAspect="1" noChangeArrowheads="1" noTextEdit="1"/>
          </p:cNvSpPr>
          <p:nvPr>
            <p:ph type="sldImg"/>
          </p:nvPr>
        </p:nvSpPr>
        <p:spPr>
          <a:xfrm>
            <a:off x="606425" y="685800"/>
            <a:ext cx="6096000" cy="3429000"/>
          </a:xfrm>
          <a:ln/>
        </p:spPr>
      </p:sp>
      <p:sp>
        <p:nvSpPr>
          <p:cNvPr id="316419" name="Rectangle 3"/>
          <p:cNvSpPr>
            <a:spLocks noGrp="1" noChangeArrowheads="1"/>
          </p:cNvSpPr>
          <p:nvPr>
            <p:ph type="body" idx="1"/>
          </p:nvPr>
        </p:nvSpPr>
        <p:spPr/>
        <p:txBody>
          <a:bodyPr/>
          <a:lstStyle/>
          <a:p>
            <a:endParaRPr lang="el-GR" dirty="0"/>
          </a:p>
        </p:txBody>
      </p:sp>
    </p:spTree>
    <p:extLst>
      <p:ext uri="{BB962C8B-B14F-4D97-AF65-F5344CB8AC3E}">
        <p14:creationId xmlns:p14="http://schemas.microsoft.com/office/powerpoint/2010/main" val="347960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bg1">
            <a:lumMod val="8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12/4/2022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384042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12/4/2022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313744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12/4/2022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1616353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Τίτλος και Αντικείμενο">
    <p:spTree>
      <p:nvGrpSpPr>
        <p:cNvPr id="1" name=""/>
        <p:cNvGrpSpPr/>
        <p:nvPr/>
      </p:nvGrpSpPr>
      <p:grpSpPr>
        <a:xfrm>
          <a:off x="0" y="0"/>
          <a:ext cx="0" cy="0"/>
          <a:chOff x="0" y="0"/>
          <a:chExt cx="0" cy="0"/>
        </a:xfrm>
      </p:grpSpPr>
      <p:sp>
        <p:nvSpPr>
          <p:cNvPr id="7" name="6 - Στρογγυλεμένο ορθογώνιο"/>
          <p:cNvSpPr/>
          <p:nvPr userDrawn="1"/>
        </p:nvSpPr>
        <p:spPr>
          <a:xfrm>
            <a:off x="1016000" y="0"/>
            <a:ext cx="10464800" cy="990600"/>
          </a:xfrm>
          <a:prstGeom prst="roundRect">
            <a:avLst>
              <a:gd name="adj" fmla="val 50000"/>
            </a:avLst>
          </a:prstGeom>
          <a:gradFill flip="none" rotWithShape="1">
            <a:gsLst>
              <a:gs pos="0">
                <a:srgbClr val="DDEBCF"/>
              </a:gs>
              <a:gs pos="50000">
                <a:srgbClr val="9CB86E"/>
              </a:gs>
              <a:gs pos="100000">
                <a:srgbClr val="156B13"/>
              </a:gs>
            </a:gsLst>
            <a:lin ang="5400000" scaled="1"/>
            <a:tileRec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l-GR" sz="1800" dirty="0"/>
          </a:p>
        </p:txBody>
      </p:sp>
      <p:pic>
        <p:nvPicPr>
          <p:cNvPr id="8" name="Picture 2" descr="leaves"/>
          <p:cNvPicPr>
            <a:picLocks noChangeAspect="1" noChangeArrowheads="1"/>
          </p:cNvPicPr>
          <p:nvPr userDrawn="1"/>
        </p:nvPicPr>
        <p:blipFill>
          <a:blip r:embed="rId2"/>
          <a:srcRect/>
          <a:stretch>
            <a:fillRect/>
          </a:stretch>
        </p:blipFill>
        <p:spPr bwMode="auto">
          <a:xfrm>
            <a:off x="-101600" y="0"/>
            <a:ext cx="12293600" cy="1676400"/>
          </a:xfrm>
          <a:prstGeom prst="rect">
            <a:avLst/>
          </a:prstGeom>
          <a:noFill/>
        </p:spPr>
      </p:pic>
      <p:sp>
        <p:nvSpPr>
          <p:cNvPr id="3" name="2 - Θέση περιεχομένου"/>
          <p:cNvSpPr>
            <a:spLocks noGrp="1"/>
          </p:cNvSpPr>
          <p:nvPr>
            <p:ph idx="1"/>
          </p:nvPr>
        </p:nvSpPr>
        <p:spPr>
          <a:xfrm>
            <a:off x="609600" y="1143000"/>
            <a:ext cx="11074400" cy="5562600"/>
          </a:xfrm>
        </p:spPr>
        <p:txBody>
          <a:bodyPr/>
          <a:lstStyle>
            <a:lvl1pPr algn="just">
              <a:buFont typeface="Wingdings" pitchFamily="2" charset="2"/>
              <a:buChar char="Ø"/>
              <a:defRPr sz="2800">
                <a:latin typeface="Tahoma" pitchFamily="34" charset="0"/>
                <a:ea typeface="Tahoma" pitchFamily="34" charset="0"/>
                <a:cs typeface="Tahoma" pitchFamily="34" charset="0"/>
              </a:defRPr>
            </a:lvl1pPr>
            <a:lvl2pPr algn="just">
              <a:buFont typeface="Wingdings" pitchFamily="2" charset="2"/>
              <a:buChar char="ü"/>
              <a:defRPr sz="2400">
                <a:latin typeface="Tahoma" pitchFamily="34" charset="0"/>
                <a:ea typeface="Tahoma" pitchFamily="34" charset="0"/>
                <a:cs typeface="Tahoma" pitchFamily="34" charset="0"/>
              </a:defRPr>
            </a:lvl2pPr>
            <a:lvl3pPr>
              <a:defRPr>
                <a:latin typeface="Tahoma" pitchFamily="34" charset="0"/>
                <a:ea typeface="Tahoma" pitchFamily="34" charset="0"/>
                <a:cs typeface="Tahoma" pitchFamily="34" charset="0"/>
              </a:defRPr>
            </a:lvl3pPr>
          </a:lstStyle>
          <a:p>
            <a:pPr lvl="0"/>
            <a:r>
              <a:rPr lang="el-GR" dirty="0" err="1"/>
              <a:t>Kλικ</a:t>
            </a:r>
            <a:r>
              <a:rPr lang="el-GR" dirty="0"/>
              <a:t> για επεξεργασία των στυλ του υποδείγματος</a:t>
            </a:r>
          </a:p>
          <a:p>
            <a:pPr lvl="1"/>
            <a:r>
              <a:rPr lang="el-GR" dirty="0"/>
              <a:t>Δεύτερου επιπέδου</a:t>
            </a:r>
          </a:p>
        </p:txBody>
      </p:sp>
      <p:sp>
        <p:nvSpPr>
          <p:cNvPr id="9" name="Rectangle 8"/>
          <p:cNvSpPr>
            <a:spLocks noGrp="1" noChangeArrowheads="1"/>
          </p:cNvSpPr>
          <p:nvPr userDrawn="1">
            <p:ph type="title"/>
          </p:nvPr>
        </p:nvSpPr>
        <p:spPr>
          <a:xfrm>
            <a:off x="1422400" y="76200"/>
            <a:ext cx="9652000" cy="723900"/>
          </a:xfrm>
        </p:spPr>
        <p:txBody>
          <a:bodyPr/>
          <a:lstStyle>
            <a:lvl1pPr>
              <a:defRPr sz="320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endParaRPr lang="el-GR" dirty="0"/>
          </a:p>
        </p:txBody>
      </p:sp>
      <p:pic>
        <p:nvPicPr>
          <p:cNvPr id="10" name="Picture 2"/>
          <p:cNvPicPr>
            <a:picLocks noChangeAspect="1" noChangeArrowheads="1"/>
          </p:cNvPicPr>
          <p:nvPr userDrawn="1"/>
        </p:nvPicPr>
        <p:blipFill>
          <a:blip r:embed="rId3"/>
          <a:srcRect/>
          <a:stretch>
            <a:fillRect/>
          </a:stretch>
        </p:blipFill>
        <p:spPr bwMode="auto">
          <a:xfrm>
            <a:off x="1" y="6324600"/>
            <a:ext cx="12283017" cy="533400"/>
          </a:xfrm>
          <a:prstGeom prst="rect">
            <a:avLst/>
          </a:prstGeom>
          <a:noFill/>
          <a:ln w="9525">
            <a:noFill/>
            <a:miter lim="800000"/>
            <a:headEnd/>
            <a:tailEnd/>
          </a:ln>
        </p:spPr>
      </p:pic>
      <p:pic>
        <p:nvPicPr>
          <p:cNvPr id="11" name="Picture 4"/>
          <p:cNvPicPr>
            <a:picLocks noChangeAspect="1" noChangeArrowheads="1"/>
          </p:cNvPicPr>
          <p:nvPr userDrawn="1"/>
        </p:nvPicPr>
        <p:blipFill>
          <a:blip r:embed="rId4" cstate="print"/>
          <a:srcRect/>
          <a:stretch>
            <a:fillRect/>
          </a:stretch>
        </p:blipFill>
        <p:spPr bwMode="auto">
          <a:xfrm>
            <a:off x="11020562" y="5829300"/>
            <a:ext cx="1171439" cy="1257300"/>
          </a:xfrm>
          <a:prstGeom prst="rect">
            <a:avLst/>
          </a:prstGeom>
          <a:noFill/>
          <a:ln w="9525">
            <a:noFill/>
            <a:miter lim="800000"/>
            <a:headEnd/>
            <a:tailEnd/>
          </a:ln>
        </p:spPr>
      </p:pic>
    </p:spTree>
    <p:extLst>
      <p:ext uri="{BB962C8B-B14F-4D97-AF65-F5344CB8AC3E}">
        <p14:creationId xmlns:p14="http://schemas.microsoft.com/office/powerpoint/2010/main" val="331698711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Pr>
        <a:solidFill>
          <a:schemeClr val="bg1">
            <a:lumMod val="95000"/>
          </a:schemeClr>
        </a:solidFill>
        <a:effectLst/>
      </p:bgPr>
    </p:bg>
    <p:spTree>
      <p:nvGrpSpPr>
        <p:cNvPr id="1" name=""/>
        <p:cNvGrpSpPr/>
        <p:nvPr/>
      </p:nvGrpSpPr>
      <p:grpSpPr>
        <a:xfrm>
          <a:off x="0" y="0"/>
          <a:ext cx="0" cy="0"/>
          <a:chOff x="0" y="0"/>
          <a:chExt cx="0" cy="0"/>
        </a:xfrm>
      </p:grpSpPr>
      <p:pic>
        <p:nvPicPr>
          <p:cNvPr id="1028" name="Picture 4" descr="Αποτέλεσμα εικόνας για spiral paper 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116" t="1754" r="67573"/>
          <a:stretch/>
        </p:blipFill>
        <p:spPr bwMode="auto">
          <a:xfrm rot="5400000">
            <a:off x="5665386" y="-4806972"/>
            <a:ext cx="1632847" cy="11270942"/>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a:xfrm>
            <a:off x="846338" y="634460"/>
            <a:ext cx="11262804" cy="1010463"/>
          </a:xfrm>
        </p:spPr>
        <p:txBody>
          <a:bodyPr/>
          <a:lstStyle>
            <a:lvl1pPr algn="ctr">
              <a:defRPr sz="4000" b="1">
                <a:latin typeface="Palatino Linotype" panose="02040502050505030304" pitchFamily="18" charset="0"/>
              </a:defRPr>
            </a:lvl1pPr>
          </a:lstStyle>
          <a:p>
            <a:r>
              <a:rPr lang="el-GR" dirty="0"/>
              <a:t>Στυλ κύριου τίτλου</a:t>
            </a:r>
          </a:p>
        </p:txBody>
      </p:sp>
      <p:sp>
        <p:nvSpPr>
          <p:cNvPr id="3" name="Θέση περιεχομένου 2"/>
          <p:cNvSpPr>
            <a:spLocks noGrp="1"/>
          </p:cNvSpPr>
          <p:nvPr>
            <p:ph idx="1"/>
          </p:nvPr>
        </p:nvSpPr>
        <p:spPr>
          <a:xfrm>
            <a:off x="838200" y="1725264"/>
            <a:ext cx="11270942" cy="5132736"/>
          </a:xfrm>
        </p:spPr>
        <p:txBody>
          <a:bodyPr/>
          <a:lstStyle>
            <a:lvl1pPr>
              <a:defRPr>
                <a:latin typeface="Palatino Linotype" panose="02040502050505030304" pitchFamily="18" charset="0"/>
              </a:defRPr>
            </a:lvl1pPr>
            <a:lvl2pPr>
              <a:defRPr>
                <a:latin typeface="Palatino Linotype" panose="02040502050505030304" pitchFamily="18" charset="0"/>
              </a:defRPr>
            </a:lvl2pPr>
          </a:lstStyle>
          <a:p>
            <a:pPr lvl="0"/>
            <a:r>
              <a:rPr lang="el-GR" dirty="0"/>
              <a:t>Επεξεργασία στυλ υποδείγματος κειμένου</a:t>
            </a:r>
          </a:p>
          <a:p>
            <a:pPr lvl="1"/>
            <a:r>
              <a:rPr lang="el-GR" dirty="0"/>
              <a:t>Δεύτερου επιπέδου</a:t>
            </a:r>
          </a:p>
        </p:txBody>
      </p:sp>
      <p:pic>
        <p:nvPicPr>
          <p:cNvPr id="10" name="Picture 4" descr="http://galapro.justclick.ru/media/content/galapro/E6cpAoeTE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4812" b="13294"/>
          <a:stretch/>
        </p:blipFill>
        <p:spPr bwMode="auto">
          <a:xfrm rot="360024">
            <a:off x="-199231" y="2966974"/>
            <a:ext cx="2633216" cy="3924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4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solidFill>
          <a:schemeClr val="bg1">
            <a:lumMod val="9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12/4/2022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57402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29B72F87-7264-4956-87D3-2484D40DF0AD}" type="datetimeFigureOut">
              <a:rPr lang="el-GR" smtClean="0"/>
              <a:pPr/>
              <a:t>12/4/2022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386223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29B72F87-7264-4956-87D3-2484D40DF0AD}" type="datetimeFigureOut">
              <a:rPr lang="el-GR" smtClean="0"/>
              <a:pPr/>
              <a:t>12/4/2022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192481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29B72F87-7264-4956-87D3-2484D40DF0AD}" type="datetimeFigureOut">
              <a:rPr lang="el-GR" smtClean="0"/>
              <a:pPr/>
              <a:t>12/4/2022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388004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79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29B72F87-7264-4956-87D3-2484D40DF0AD}" type="datetimeFigureOut">
              <a:rPr lang="el-GR" smtClean="0"/>
              <a:pPr/>
              <a:t>12/4/2022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212918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29B72F87-7264-4956-87D3-2484D40DF0AD}" type="datetimeFigureOut">
              <a:rPr lang="el-GR" smtClean="0"/>
              <a:pPr/>
              <a:t>12/4/2022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24716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72F87-7264-4956-87D3-2484D40DF0AD}" type="datetimeFigureOut">
              <a:rPr lang="el-GR" smtClean="0"/>
              <a:pPr/>
              <a:t>12/4/2022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29409-E2F3-4654-8C63-64CAB8B74E04}" type="slidenum">
              <a:rPr lang="el-GR" smtClean="0"/>
              <a:pPr/>
              <a:t>‹#›</a:t>
            </a:fld>
            <a:endParaRPr lang="el-GR"/>
          </a:p>
        </p:txBody>
      </p:sp>
    </p:spTree>
    <p:extLst>
      <p:ext uri="{BB962C8B-B14F-4D97-AF65-F5344CB8AC3E}">
        <p14:creationId xmlns:p14="http://schemas.microsoft.com/office/powerpoint/2010/main" val="2803501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838199" y="584237"/>
            <a:ext cx="10515600" cy="1010463"/>
          </a:xfrm>
        </p:spPr>
        <p:txBody>
          <a:bodyPr>
            <a:normAutofit fontScale="90000"/>
          </a:bodyPr>
          <a:lstStyle/>
          <a:p>
            <a:r>
              <a:rPr lang="el-GR" dirty="0">
                <a:cs typeface="Arial" charset="0"/>
              </a:rPr>
              <a:t>ΔΙΟΙΚΗΣΗ ΑΓΡΟΤΙΚΩΝ ΣΥΝΕΤΑΙΡΙΣΜΩΝ</a:t>
            </a:r>
            <a:br>
              <a:rPr lang="el-GR" sz="2000" dirty="0">
                <a:solidFill>
                  <a:schemeClr val="folHlink"/>
                </a:solidFill>
                <a:cs typeface="Arial" charset="0"/>
              </a:rPr>
            </a:br>
            <a:br>
              <a:rPr lang="en-US" sz="2000" dirty="0">
                <a:solidFill>
                  <a:schemeClr val="folHlink"/>
                </a:solidFill>
                <a:cs typeface="Arial" charset="0"/>
              </a:rPr>
            </a:br>
            <a:r>
              <a:rPr lang="el-GR" sz="2000" b="1" dirty="0">
                <a:cs typeface="Arial" charset="0"/>
              </a:rPr>
              <a:t>Πανεπιστημιακές Παραδόσεις</a:t>
            </a:r>
          </a:p>
        </p:txBody>
      </p:sp>
      <p:sp>
        <p:nvSpPr>
          <p:cNvPr id="5" name="Rectangle 3"/>
          <p:cNvSpPr txBox="1">
            <a:spLocks noChangeArrowheads="1"/>
          </p:cNvSpPr>
          <p:nvPr/>
        </p:nvSpPr>
        <p:spPr>
          <a:xfrm>
            <a:off x="2928257" y="1686615"/>
            <a:ext cx="9263743" cy="2602355"/>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Tx/>
              <a:buSzTx/>
              <a:tabLst/>
              <a:defRPr/>
            </a:pPr>
            <a:r>
              <a:rPr kumimoji="0" lang="el-GR" sz="3600" b="1" i="0" u="none" strike="noStrike" kern="1200" cap="none" spc="0" normalizeH="0" baseline="0" noProof="0" dirty="0">
                <a:ln>
                  <a:noFill/>
                </a:ln>
                <a:solidFill>
                  <a:schemeClr val="tx1"/>
                </a:solidFill>
                <a:effectLst/>
                <a:uLnTx/>
                <a:uFillTx/>
                <a:latin typeface="Palatino Linotype" panose="02040502050505030304" pitchFamily="18" charset="0"/>
                <a:ea typeface="+mn-ea"/>
                <a:cs typeface="Arial" charset="0"/>
              </a:rPr>
              <a:t>Το πρόβλημα της αντιπροσώπευσης</a:t>
            </a:r>
            <a:endParaRPr kumimoji="0" lang="en-US" sz="3600" b="1" i="0" u="none" strike="noStrike" kern="1200" cap="none" spc="0" normalizeH="0" baseline="0" noProof="0" dirty="0">
              <a:ln>
                <a:noFill/>
              </a:ln>
              <a:solidFill>
                <a:schemeClr val="tx1"/>
              </a:solidFill>
              <a:effectLst/>
              <a:uLnTx/>
              <a:uFillTx/>
              <a:latin typeface="Palatino Linotype" panose="02040502050505030304" pitchFamily="18" charset="0"/>
              <a:ea typeface="+mn-ea"/>
              <a:cs typeface="Arial" charset="0"/>
            </a:endParaRPr>
          </a:p>
          <a:p>
            <a:pPr marL="228600" lvl="0" indent="-228600" algn="ctr">
              <a:lnSpc>
                <a:spcPct val="90000"/>
              </a:lnSpc>
              <a:spcBef>
                <a:spcPts val="1000"/>
              </a:spcBef>
            </a:pPr>
            <a:r>
              <a:rPr lang="en-US" sz="3600" dirty="0"/>
              <a:t>&amp;</a:t>
            </a:r>
          </a:p>
          <a:p>
            <a:pPr marL="228600" lvl="0" indent="-228600" algn="ctr">
              <a:lnSpc>
                <a:spcPct val="90000"/>
              </a:lnSpc>
              <a:spcBef>
                <a:spcPts val="1000"/>
              </a:spcBef>
            </a:pPr>
            <a:r>
              <a:rPr lang="el-GR" sz="3600" b="1" dirty="0">
                <a:latin typeface="Palatino Linotype" panose="02040502050505030304" pitchFamily="18" charset="0"/>
                <a:cs typeface="Arial" charset="0"/>
              </a:rPr>
              <a:t>Προβλήματα Διοίκησης Αγροτικών Συνεταιρισμών </a:t>
            </a:r>
          </a:p>
          <a:p>
            <a:pPr marL="228600" marR="0" lvl="0" indent="-228600" algn="ctr" defTabSz="914400" rtl="0" eaLnBrk="1" fontAlgn="auto" latinLnBrk="0" hangingPunct="1">
              <a:lnSpc>
                <a:spcPct val="90000"/>
              </a:lnSpc>
              <a:spcBef>
                <a:spcPts val="1000"/>
              </a:spcBef>
              <a:spcAft>
                <a:spcPts val="0"/>
              </a:spcAft>
              <a:buClrTx/>
              <a:buSzTx/>
              <a:buFontTx/>
              <a:buNone/>
              <a:tabLst/>
              <a:defRPr/>
            </a:pPr>
            <a:endParaRPr kumimoji="0" lang="el-GR" sz="4000" b="1" i="0" u="none" strike="noStrike" kern="1200" cap="none" spc="0" normalizeH="0" baseline="0" noProof="0" dirty="0">
              <a:ln>
                <a:noFill/>
              </a:ln>
              <a:solidFill>
                <a:schemeClr val="folHlink"/>
              </a:solidFill>
              <a:effectLst/>
              <a:uLnTx/>
              <a:uFillTx/>
              <a:latin typeface="Palatino Linotype" panose="02040502050505030304" pitchFamily="18" charset="0"/>
              <a:ea typeface="+mn-ea"/>
              <a:cs typeface="Arial" charset="0"/>
            </a:endParaRPr>
          </a:p>
          <a:p>
            <a:pPr marL="228600" marR="0" lvl="0" indent="-228600" algn="ctr" defTabSz="914400" rtl="0" eaLnBrk="1" fontAlgn="auto" latinLnBrk="0" hangingPunct="1">
              <a:lnSpc>
                <a:spcPct val="90000"/>
              </a:lnSpc>
              <a:spcBef>
                <a:spcPts val="1000"/>
              </a:spcBef>
              <a:spcAft>
                <a:spcPts val="0"/>
              </a:spcAft>
              <a:buClrTx/>
              <a:buSzTx/>
              <a:buFontTx/>
              <a:buNone/>
              <a:tabLst/>
              <a:defRPr/>
            </a:pPr>
            <a:endParaRPr kumimoji="0" lang="el-GR" sz="4000" b="1" i="0" u="none" strike="noStrike" kern="1200" cap="none" spc="0" normalizeH="0" baseline="0" noProof="0" dirty="0">
              <a:ln>
                <a:noFill/>
              </a:ln>
              <a:solidFill>
                <a:schemeClr val="folHlink"/>
              </a:solidFill>
              <a:effectLst/>
              <a:uLnTx/>
              <a:uFillTx/>
              <a:latin typeface="Palatino Linotype" panose="02040502050505030304" pitchFamily="18" charset="0"/>
              <a:ea typeface="+mn-ea"/>
              <a:cs typeface="Arial" charset="0"/>
            </a:endParaRPr>
          </a:p>
          <a:p>
            <a:pPr marL="228600" marR="0" lvl="0" indent="-228600" algn="ctr" defTabSz="914400" rtl="0" eaLnBrk="1" fontAlgn="auto" latinLnBrk="0" hangingPunct="1">
              <a:lnSpc>
                <a:spcPct val="90000"/>
              </a:lnSpc>
              <a:spcBef>
                <a:spcPts val="1000"/>
              </a:spcBef>
              <a:spcAft>
                <a:spcPts val="0"/>
              </a:spcAft>
              <a:buClrTx/>
              <a:buSzTx/>
              <a:buFontTx/>
              <a:buNone/>
              <a:tabLst/>
              <a:defRPr/>
            </a:pPr>
            <a:endParaRPr kumimoji="0" lang="el-GR" sz="4000" b="1" i="0" u="none" strike="noStrike" kern="1200" cap="none" spc="0" normalizeH="0" baseline="0" noProof="0" dirty="0">
              <a:ln>
                <a:noFill/>
              </a:ln>
              <a:solidFill>
                <a:schemeClr val="folHlink"/>
              </a:solidFill>
              <a:effectLst/>
              <a:uLnTx/>
              <a:uFillTx/>
              <a:latin typeface="Palatino Linotype" panose="02040502050505030304" pitchFamily="18" charset="0"/>
              <a:ea typeface="+mn-ea"/>
              <a:cs typeface="Arial" charset="0"/>
            </a:endParaRPr>
          </a:p>
          <a:p>
            <a:pPr marL="228600" marR="0" lvl="0" indent="-228600" algn="ctr" defTabSz="914400" rtl="0" eaLnBrk="1" fontAlgn="auto" latinLnBrk="0" hangingPunct="1">
              <a:lnSpc>
                <a:spcPct val="90000"/>
              </a:lnSpc>
              <a:spcBef>
                <a:spcPts val="1000"/>
              </a:spcBef>
              <a:spcAft>
                <a:spcPts val="0"/>
              </a:spcAft>
              <a:buClrTx/>
              <a:buSzTx/>
              <a:buFontTx/>
              <a:buNone/>
              <a:tabLst/>
              <a:defRPr/>
            </a:pPr>
            <a:endParaRPr kumimoji="0" lang="el-GR" sz="4000" b="1" i="0" u="none" strike="noStrike" kern="1200" cap="none" spc="0" normalizeH="0" baseline="0" noProof="0" dirty="0">
              <a:ln>
                <a:noFill/>
              </a:ln>
              <a:solidFill>
                <a:schemeClr val="folHlink"/>
              </a:solidFill>
              <a:effectLst/>
              <a:uLnTx/>
              <a:uFillTx/>
              <a:latin typeface="Palatino Linotype" panose="02040502050505030304" pitchFamily="18" charset="0"/>
              <a:ea typeface="+mn-ea"/>
              <a:cs typeface="Arial" charset="0"/>
            </a:endParaRPr>
          </a:p>
        </p:txBody>
      </p:sp>
      <p:sp>
        <p:nvSpPr>
          <p:cNvPr id="2" name="TextBox 1">
            <a:extLst>
              <a:ext uri="{FF2B5EF4-FFF2-40B4-BE49-F238E27FC236}">
                <a16:creationId xmlns:a16="http://schemas.microsoft.com/office/drawing/2014/main" id="{FE9CCD78-0996-477A-AD84-C442A8A967BA}"/>
              </a:ext>
            </a:extLst>
          </p:cNvPr>
          <p:cNvSpPr txBox="1"/>
          <p:nvPr/>
        </p:nvSpPr>
        <p:spPr>
          <a:xfrm>
            <a:off x="2508877" y="5171385"/>
            <a:ext cx="8844922" cy="4247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400" b="0" i="0" u="none" strike="noStrike" kern="1200" cap="none" spc="0" normalizeH="0" baseline="0" noProof="0">
                <a:ln>
                  <a:noFill/>
                </a:ln>
                <a:solidFill>
                  <a:srgbClr val="7030A0"/>
                </a:solidFill>
                <a:effectLst/>
                <a:uLnTx/>
                <a:uFillTx/>
                <a:latin typeface="Calibri"/>
                <a:ea typeface="+mn-ea"/>
                <a:cs typeface="+mn-cs"/>
              </a:rPr>
              <a:t>Τμήμα Διοίκησης Επιχειρήσεων Αγροτικών Προϊόντων και Τροφίμων </a:t>
            </a:r>
            <a:endParaRPr kumimoji="0" lang="el-GR" sz="2400" b="0" i="0" u="none" strike="noStrike" kern="1200" cap="none" spc="0" normalizeH="0" baseline="0" noProof="0" dirty="0">
              <a:ln>
                <a:noFill/>
              </a:ln>
              <a:solidFill>
                <a:srgbClr val="7030A0"/>
              </a:solidFill>
              <a:effectLst/>
              <a:uLnTx/>
              <a:uFillTx/>
              <a:latin typeface="Calibri"/>
              <a:ea typeface="+mn-ea"/>
              <a:cs typeface="+mn-cs"/>
            </a:endParaRPr>
          </a:p>
        </p:txBody>
      </p:sp>
    </p:spTree>
    <p:extLst>
      <p:ext uri="{BB962C8B-B14F-4D97-AF65-F5344CB8AC3E}">
        <p14:creationId xmlns:p14="http://schemas.microsoft.com/office/powerpoint/2010/main" val="3899257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D400C3-ABE5-41E8-8000-585A4DE9F3B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8733EDE-AD54-4884-B1B0-FE76A72C764A}"/>
              </a:ext>
            </a:extLst>
          </p:cNvPr>
          <p:cNvSpPr>
            <a:spLocks noGrp="1"/>
          </p:cNvSpPr>
          <p:nvPr>
            <p:ph idx="1"/>
          </p:nvPr>
        </p:nvSpPr>
        <p:spPr/>
        <p:txBody>
          <a:bodyPr>
            <a:normAutofit fontScale="77500" lnSpcReduction="20000"/>
          </a:bodyPr>
          <a:lstStyle/>
          <a:p>
            <a:r>
              <a:rPr lang="el-GR" dirty="0"/>
              <a:t>Προκειμένου να μειωθεί το </a:t>
            </a:r>
            <a:r>
              <a:rPr lang="el-GR" dirty="0">
                <a:solidFill>
                  <a:srgbClr val="356E18"/>
                </a:solidFill>
              </a:rPr>
              <a:t>«</a:t>
            </a:r>
            <a:r>
              <a:rPr lang="el-GR" b="1" dirty="0">
                <a:solidFill>
                  <a:srgbClr val="356E18"/>
                </a:solidFill>
              </a:rPr>
              <a:t>κόστους της αντιπροσώπευσης» (ή  </a:t>
            </a:r>
            <a:r>
              <a:rPr lang="el-GR" dirty="0"/>
              <a:t>κόστος της πρακτόρευσης), υπάρχουν τρία βασικά οργανωτικά μοντέλα που εμφανίζονται στους συνεταιρισμούς της Ευρώπης. </a:t>
            </a:r>
          </a:p>
          <a:p>
            <a:r>
              <a:rPr lang="el-GR" dirty="0"/>
              <a:t>Το πρώτο είναι </a:t>
            </a:r>
            <a:r>
              <a:rPr lang="el-GR" b="1" dirty="0">
                <a:solidFill>
                  <a:srgbClr val="356E18"/>
                </a:solidFill>
              </a:rPr>
              <a:t>το παραδοσιακό μοντέλο (</a:t>
            </a:r>
            <a:r>
              <a:rPr lang="el-GR" b="1" dirty="0" err="1">
                <a:solidFill>
                  <a:srgbClr val="356E18"/>
                </a:solidFill>
              </a:rPr>
              <a:t>traditional</a:t>
            </a:r>
            <a:r>
              <a:rPr lang="el-GR" b="1" dirty="0">
                <a:solidFill>
                  <a:srgbClr val="356E18"/>
                </a:solidFill>
              </a:rPr>
              <a:t> </a:t>
            </a:r>
            <a:r>
              <a:rPr lang="el-GR" b="1" dirty="0" err="1">
                <a:solidFill>
                  <a:srgbClr val="356E18"/>
                </a:solidFill>
              </a:rPr>
              <a:t>model</a:t>
            </a:r>
            <a:r>
              <a:rPr lang="el-GR" dirty="0"/>
              <a:t>), όπου τα μέλη εκλέγουν και συμμετέχουν στο διοικητικό συμβούλιο. </a:t>
            </a:r>
          </a:p>
          <a:p>
            <a:r>
              <a:rPr lang="el-GR" dirty="0"/>
              <a:t>Στο δεύτερο μοντέλο (</a:t>
            </a:r>
            <a:r>
              <a:rPr lang="el-GR" b="1" dirty="0">
                <a:solidFill>
                  <a:srgbClr val="356E18"/>
                </a:solidFill>
              </a:rPr>
              <a:t>management </a:t>
            </a:r>
            <a:r>
              <a:rPr lang="el-GR" b="1" dirty="0" err="1">
                <a:solidFill>
                  <a:srgbClr val="356E18"/>
                </a:solidFill>
              </a:rPr>
              <a:t>model</a:t>
            </a:r>
            <a:r>
              <a:rPr lang="el-GR" b="1" dirty="0">
                <a:solidFill>
                  <a:srgbClr val="356E18"/>
                </a:solidFill>
              </a:rPr>
              <a:t>) </a:t>
            </a:r>
            <a:r>
              <a:rPr lang="el-GR" dirty="0"/>
              <a:t>το διοικητικό συμβούλιο απαρτίζεται από επαγγελματίες που είναι υπεύθυνοι για τη διοίκηση του συνεταιρισμού και, τέλος, </a:t>
            </a:r>
          </a:p>
          <a:p>
            <a:r>
              <a:rPr lang="el-GR" dirty="0"/>
              <a:t>στο τρίτο </a:t>
            </a:r>
            <a:r>
              <a:rPr lang="el-GR" b="1" dirty="0">
                <a:solidFill>
                  <a:srgbClr val="356E18"/>
                </a:solidFill>
              </a:rPr>
              <a:t>μοντέλο (</a:t>
            </a:r>
            <a:r>
              <a:rPr lang="el-GR" b="1" dirty="0" err="1">
                <a:solidFill>
                  <a:srgbClr val="356E18"/>
                </a:solidFill>
              </a:rPr>
              <a:t>corporation</a:t>
            </a:r>
            <a:r>
              <a:rPr lang="el-GR" b="1" dirty="0">
                <a:solidFill>
                  <a:srgbClr val="356E18"/>
                </a:solidFill>
              </a:rPr>
              <a:t> </a:t>
            </a:r>
            <a:r>
              <a:rPr lang="el-GR" b="1" dirty="0" err="1">
                <a:solidFill>
                  <a:srgbClr val="356E18"/>
                </a:solidFill>
              </a:rPr>
              <a:t>model</a:t>
            </a:r>
            <a:r>
              <a:rPr lang="el-GR" b="1" dirty="0">
                <a:solidFill>
                  <a:srgbClr val="356E18"/>
                </a:solidFill>
              </a:rPr>
              <a:t>) </a:t>
            </a:r>
            <a:r>
              <a:rPr lang="el-GR" dirty="0"/>
              <a:t>συνυπάρχουν και συναποφασίζουν τα μέλη του συνεταιρισμού που είναι και μέλη του διοικητικού συμβουλίου μαζί με ειδικούς επιστήμονες για τη στρατηγική που θα ακολουθήσει ο συνεταιρισμός.</a:t>
            </a:r>
          </a:p>
          <a:p>
            <a:pPr algn="just"/>
            <a:r>
              <a:rPr lang="el-GR" i="1" dirty="0"/>
              <a:t> Η κύρια διαφορά που έχει το παραδοσιακό μοντέλο από τα άλλα δύο είναι ότι, αν και τυπικά το διοικητικό συμβούλιο είναι αυτό που λαμβάνει τις αποφάσεις, σε μεγάλο βαθμό, ειδικά στους μεταποιητικούς συνεταιρισμούς που έχουν προσανατολισμό στην αγορά, οι διευθυντές είναι επαγγελματίες που έχουν πλεονέκτημα γνώσεων της αγοράς σε σχέση με τα μέλη του συνεταιρισμού και αυτό κάνει δύσκολο τον έλεγχο των κινήσεών τους από τα διοικητικό συμβούλιο</a:t>
            </a:r>
          </a:p>
        </p:txBody>
      </p:sp>
    </p:spTree>
    <p:extLst>
      <p:ext uri="{BB962C8B-B14F-4D97-AF65-F5344CB8AC3E}">
        <p14:creationId xmlns:p14="http://schemas.microsoft.com/office/powerpoint/2010/main" val="415174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a:t>Εφαρμογή του </a:t>
            </a:r>
            <a:r>
              <a:rPr lang="en-US" sz="2800" dirty="0"/>
              <a:t>Principal Agent problem </a:t>
            </a:r>
            <a:r>
              <a:rPr lang="el-GR" sz="2800" dirty="0"/>
              <a:t>στους Αγροτικούς Συνεταιρισμούς </a:t>
            </a:r>
          </a:p>
        </p:txBody>
      </p:sp>
      <p:sp>
        <p:nvSpPr>
          <p:cNvPr id="3" name="2 - Θέση περιεχομένου"/>
          <p:cNvSpPr>
            <a:spLocks noGrp="1"/>
          </p:cNvSpPr>
          <p:nvPr>
            <p:ph idx="1"/>
          </p:nvPr>
        </p:nvSpPr>
        <p:spPr/>
        <p:txBody>
          <a:bodyPr/>
          <a:lstStyle/>
          <a:p>
            <a:pPr>
              <a:buNone/>
            </a:pPr>
            <a:r>
              <a:rPr lang="el-GR" sz="1800" dirty="0"/>
              <a:t>Στο πλαίσιο των συνεταιρισμών πρέπει να επεκταθεί ο παραπάνω προβληματισμός:</a:t>
            </a:r>
          </a:p>
          <a:p>
            <a:r>
              <a:rPr lang="el-GR" sz="1800" dirty="0"/>
              <a:t>Από τη μια πλευρά, το μέλος ως προμηθευτής του συνεταιρισμού είναι ο εντολοδόχος, ενώ η διοίκηση του συνεταιρισμού είναι ο εντολέας </a:t>
            </a:r>
          </a:p>
          <a:p>
            <a:r>
              <a:rPr lang="el-GR" sz="1800" dirty="0"/>
              <a:t>Από την άλλη πλευρά το μέλος  του συνεταιρισμού είναι ο νόμιμος ιδιοκτήτης του συνεταιρισμού. Συνεπώς αυτός είναι ο εντολέας και η διοίκηση είναι ο εντολοδόχος. </a:t>
            </a:r>
          </a:p>
          <a:p>
            <a:pPr>
              <a:buNone/>
            </a:pPr>
            <a:r>
              <a:rPr lang="el-GR" sz="1800" dirty="0"/>
              <a:t>Είναι δηλαδή ένα διπλό πρόβλημα </a:t>
            </a:r>
            <a:r>
              <a:rPr lang="el-GR" sz="1800" dirty="0" err="1"/>
              <a:t>principal</a:t>
            </a:r>
            <a:r>
              <a:rPr lang="el-GR" sz="1800" dirty="0"/>
              <a:t> – </a:t>
            </a:r>
            <a:r>
              <a:rPr lang="el-GR" sz="1800" dirty="0" err="1"/>
              <a:t>agent</a:t>
            </a:r>
            <a:r>
              <a:rPr lang="el-GR" sz="1800" dirty="0"/>
              <a:t> </a:t>
            </a:r>
          </a:p>
          <a:p>
            <a:pPr>
              <a:buNone/>
            </a:pPr>
            <a:endParaRPr lang="el-GR" sz="1600" dirty="0"/>
          </a:p>
        </p:txBody>
      </p:sp>
      <p:pic>
        <p:nvPicPr>
          <p:cNvPr id="64514" name="Picture 2"/>
          <p:cNvPicPr>
            <a:picLocks noChangeAspect="1" noChangeArrowheads="1"/>
          </p:cNvPicPr>
          <p:nvPr/>
        </p:nvPicPr>
        <p:blipFill>
          <a:blip r:embed="rId2"/>
          <a:srcRect l="3928" t="1972" r="842" b="1315"/>
          <a:stretch>
            <a:fillRect/>
          </a:stretch>
        </p:blipFill>
        <p:spPr bwMode="auto">
          <a:xfrm>
            <a:off x="761963" y="3286124"/>
            <a:ext cx="11430037" cy="3643338"/>
          </a:xfrm>
          <a:prstGeom prst="rect">
            <a:avLst/>
          </a:prstGeom>
          <a:noFill/>
          <a:ln w="9525">
            <a:noFill/>
            <a:miter lim="800000"/>
            <a:headEnd/>
            <a:tailEnd/>
          </a:ln>
          <a:effectLst/>
        </p:spPr>
      </p:pic>
      <p:sp>
        <p:nvSpPr>
          <p:cNvPr id="5" name="4 - TextBox"/>
          <p:cNvSpPr txBox="1"/>
          <p:nvPr/>
        </p:nvSpPr>
        <p:spPr>
          <a:xfrm>
            <a:off x="4476739" y="5616000"/>
            <a:ext cx="4000528" cy="215444"/>
          </a:xfrm>
          <a:prstGeom prst="rect">
            <a:avLst/>
          </a:prstGeom>
          <a:solidFill>
            <a:schemeClr val="bg1"/>
          </a:solidFill>
        </p:spPr>
        <p:txBody>
          <a:bodyPr wrap="square" lIns="0" tIns="0" rIns="36000" bIns="0" rtlCol="0">
            <a:spAutoFit/>
          </a:bodyPr>
          <a:lstStyle/>
          <a:p>
            <a:pPr algn="ctr"/>
            <a:r>
              <a:rPr lang="el-GR" sz="1400" dirty="0"/>
              <a:t>Ιδιοκτήτης του συνεταιρισμού </a:t>
            </a:r>
          </a:p>
        </p:txBody>
      </p:sp>
      <p:sp>
        <p:nvSpPr>
          <p:cNvPr id="7" name="6 - TextBox"/>
          <p:cNvSpPr txBox="1"/>
          <p:nvPr/>
        </p:nvSpPr>
        <p:spPr>
          <a:xfrm>
            <a:off x="4381488" y="4392000"/>
            <a:ext cx="4000528" cy="215444"/>
          </a:xfrm>
          <a:prstGeom prst="rect">
            <a:avLst/>
          </a:prstGeom>
          <a:solidFill>
            <a:schemeClr val="bg1"/>
          </a:solidFill>
        </p:spPr>
        <p:txBody>
          <a:bodyPr wrap="square" lIns="0" tIns="0" rIns="36000" bIns="0" rtlCol="0">
            <a:spAutoFit/>
          </a:bodyPr>
          <a:lstStyle/>
          <a:p>
            <a:pPr algn="ctr"/>
            <a:r>
              <a:rPr lang="el-GR" sz="1400" dirty="0"/>
              <a:t>Προμηθευτής  του συνεταιρισμού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p:txBody>
          <a:bodyPr>
            <a:normAutofit/>
          </a:bodyPr>
          <a:lstStyle/>
          <a:p>
            <a:r>
              <a:rPr lang="el-GR" dirty="0"/>
              <a:t>Προβλήματα Διοίκησης Αγροτικών Συνεταιρισμών</a:t>
            </a:r>
          </a:p>
        </p:txBody>
      </p:sp>
      <p:sp>
        <p:nvSpPr>
          <p:cNvPr id="7" name="6 - Υπότιτλος"/>
          <p:cNvSpPr>
            <a:spLocks noGrp="1"/>
          </p:cNvSpPr>
          <p:nvPr>
            <p:ph type="subTitle" idx="1"/>
          </p:nvPr>
        </p:nvSpPr>
        <p:spPr/>
        <p:txBody>
          <a:bodyPr/>
          <a:lstStyle/>
          <a:p>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dirty="0"/>
              <a:t>Προβλήματα Διοίκησης Αγροτικών Συνεταιρισμών</a:t>
            </a: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1063452475"/>
              </p:ext>
            </p:extLst>
          </p:nvPr>
        </p:nvGraphicFramePr>
        <p:xfrm>
          <a:off x="838200" y="1725613"/>
          <a:ext cx="11271250" cy="5107940"/>
        </p:xfrm>
        <a:graphic>
          <a:graphicData uri="http://schemas.openxmlformats.org/drawingml/2006/table">
            <a:tbl>
              <a:tblPr firstRow="1" bandRow="1">
                <a:tableStyleId>{775DCB02-9BB8-47FD-8907-85C794F793BA}</a:tableStyleId>
              </a:tblPr>
              <a:tblGrid>
                <a:gridCol w="5790734">
                  <a:extLst>
                    <a:ext uri="{9D8B030D-6E8A-4147-A177-3AD203B41FA5}">
                      <a16:colId xmlns:a16="http://schemas.microsoft.com/office/drawing/2014/main" val="20000"/>
                    </a:ext>
                  </a:extLst>
                </a:gridCol>
                <a:gridCol w="5480516">
                  <a:extLst>
                    <a:ext uri="{9D8B030D-6E8A-4147-A177-3AD203B41FA5}">
                      <a16:colId xmlns:a16="http://schemas.microsoft.com/office/drawing/2014/main" val="20001"/>
                    </a:ext>
                  </a:extLst>
                </a:gridCol>
              </a:tblGrid>
              <a:tr h="662019">
                <a:tc>
                  <a:txBody>
                    <a:bodyPr/>
                    <a:lstStyle/>
                    <a:p>
                      <a:r>
                        <a:rPr lang="el-GR" dirty="0"/>
                        <a:t>Βασικά Προβλήματα </a:t>
                      </a:r>
                    </a:p>
                  </a:txBody>
                  <a:tcPr marL="124087" marR="124087"/>
                </a:tc>
                <a:tc>
                  <a:txBody>
                    <a:bodyPr/>
                    <a:lstStyle/>
                    <a:p>
                      <a:r>
                        <a:rPr lang="el-GR" dirty="0"/>
                        <a:t>Περιγραφή</a:t>
                      </a:r>
                    </a:p>
                  </a:txBody>
                  <a:tcPr marL="124087" marR="124087"/>
                </a:tc>
                <a:extLst>
                  <a:ext uri="{0D108BD9-81ED-4DB2-BD59-A6C34878D82A}">
                    <a16:rowId xmlns:a16="http://schemas.microsoft.com/office/drawing/2014/main" val="10000"/>
                  </a:ext>
                </a:extLst>
              </a:tr>
              <a:tr h="11332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baseline="0" dirty="0">
                          <a:solidFill>
                            <a:srgbClr val="FF0000"/>
                          </a:solidFill>
                          <a:latin typeface="+mn-lt"/>
                          <a:ea typeface="+mn-ea"/>
                          <a:cs typeface="+mn-cs"/>
                        </a:rPr>
                        <a:t>Free Rider Problem </a:t>
                      </a:r>
                      <a:endParaRPr lang="el-GR" sz="1800" b="1" kern="1200" baseline="0" dirty="0">
                        <a:solidFill>
                          <a:srgbClr val="FF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baseline="0" dirty="0">
                          <a:solidFill>
                            <a:schemeClr val="dk1"/>
                          </a:solidFill>
                          <a:latin typeface="+mn-lt"/>
                          <a:ea typeface="+mn-ea"/>
                          <a:cs typeface="+mn-cs"/>
                        </a:rPr>
                        <a:t>(Το Πρόβλημα του Λαθρεπιβάτη)</a:t>
                      </a:r>
                      <a:endParaRPr lang="en-GB" sz="1800" b="1" kern="1200" baseline="0" dirty="0">
                        <a:solidFill>
                          <a:schemeClr val="dk1"/>
                        </a:solidFill>
                        <a:latin typeface="+mn-lt"/>
                        <a:ea typeface="+mn-ea"/>
                        <a:cs typeface="+mn-cs"/>
                      </a:endParaRPr>
                    </a:p>
                    <a:p>
                      <a:endParaRPr lang="el-GR" dirty="0"/>
                    </a:p>
                  </a:txBody>
                  <a:tcPr marL="124087" marR="124087"/>
                </a:tc>
                <a:tc>
                  <a:txBody>
                    <a:bodyPr/>
                    <a:lstStyle/>
                    <a:p>
                      <a:r>
                        <a:rPr lang="el-GR" dirty="0"/>
                        <a:t>Όλα</a:t>
                      </a:r>
                      <a:r>
                        <a:rPr lang="el-GR" baseline="0" dirty="0"/>
                        <a:t> τα μέλη του συνεταιρισμού έχουν τα ίδια οφέλη από το συνεταιρισμό (</a:t>
                      </a:r>
                      <a:r>
                        <a:rPr lang="el-GR" dirty="0"/>
                        <a:t>Παλιά</a:t>
                      </a:r>
                      <a:r>
                        <a:rPr lang="el-GR" baseline="0" dirty="0"/>
                        <a:t> και νέα μέλη, μικρή ή μεγάλη συμμέτοχη)</a:t>
                      </a:r>
                      <a:endParaRPr lang="el-GR" dirty="0"/>
                    </a:p>
                  </a:txBody>
                  <a:tcPr marL="124087" marR="124087"/>
                </a:tc>
                <a:extLst>
                  <a:ext uri="{0D108BD9-81ED-4DB2-BD59-A6C34878D82A}">
                    <a16:rowId xmlns:a16="http://schemas.microsoft.com/office/drawing/2014/main" val="10001"/>
                  </a:ext>
                </a:extLst>
              </a:tr>
              <a:tr h="11332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FF0000"/>
                          </a:solidFill>
                          <a:latin typeface="+mn-lt"/>
                          <a:ea typeface="+mn-ea"/>
                          <a:cs typeface="+mn-cs"/>
                        </a:rPr>
                        <a:t>Horizon Problem</a:t>
                      </a:r>
                      <a:r>
                        <a:rPr lang="el-GR" sz="1800" b="1" kern="1200" baseline="0" dirty="0">
                          <a:solidFill>
                            <a:srgbClr val="FF0000"/>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baseline="0" dirty="0">
                          <a:solidFill>
                            <a:schemeClr val="dk1"/>
                          </a:solidFill>
                          <a:latin typeface="+mn-lt"/>
                          <a:ea typeface="+mn-ea"/>
                          <a:cs typeface="+mn-cs"/>
                        </a:rPr>
                        <a:t>(το πρόβλημα του χρονικού ορίζοντα)</a:t>
                      </a:r>
                    </a:p>
                    <a:p>
                      <a:endParaRPr lang="el-GR" dirty="0"/>
                    </a:p>
                  </a:txBody>
                  <a:tcPr marL="124087" marR="124087"/>
                </a:tc>
                <a:tc>
                  <a:txBody>
                    <a:bodyPr/>
                    <a:lstStyle/>
                    <a:p>
                      <a:r>
                        <a:rPr lang="el-GR" dirty="0"/>
                        <a:t>Πίεση</a:t>
                      </a:r>
                      <a:r>
                        <a:rPr lang="el-GR" baseline="0" dirty="0"/>
                        <a:t> για άμεση ρευστοποίηση των επενδύσεων (καλά αποτελέσματα) του συνεταιρισμού ή απροθυμία επένδυσης στον συνεταιρισμό.</a:t>
                      </a:r>
                      <a:endParaRPr lang="el-GR" dirty="0"/>
                    </a:p>
                  </a:txBody>
                  <a:tcPr marL="124087" marR="124087"/>
                </a:tc>
                <a:extLst>
                  <a:ext uri="{0D108BD9-81ED-4DB2-BD59-A6C34878D82A}">
                    <a16:rowId xmlns:a16="http://schemas.microsoft.com/office/drawing/2014/main" val="10002"/>
                  </a:ext>
                </a:extLst>
              </a:tr>
              <a:tr h="2179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FF0000"/>
                          </a:solidFill>
                          <a:latin typeface="+mn-lt"/>
                          <a:ea typeface="+mn-ea"/>
                          <a:cs typeface="+mn-cs"/>
                        </a:rPr>
                        <a:t>Portfolio Problem</a:t>
                      </a:r>
                      <a:r>
                        <a:rPr lang="el-GR" sz="1800" b="1" kern="1200" baseline="0" dirty="0">
                          <a:solidFill>
                            <a:srgbClr val="FF0000"/>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baseline="0" dirty="0">
                          <a:solidFill>
                            <a:schemeClr val="dk1"/>
                          </a:solidFill>
                          <a:latin typeface="+mn-lt"/>
                          <a:ea typeface="+mn-ea"/>
                          <a:cs typeface="+mn-cs"/>
                        </a:rPr>
                        <a:t>(το πρόβλημα του χαρτοφυλακίου)</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baseline="0" dirty="0">
                        <a:solidFill>
                          <a:schemeClr val="dk1"/>
                        </a:solidFill>
                        <a:latin typeface="+mn-lt"/>
                        <a:ea typeface="+mn-ea"/>
                        <a:cs typeface="+mn-cs"/>
                      </a:endParaRPr>
                    </a:p>
                  </a:txBody>
                  <a:tcPr marL="124087" marR="124087"/>
                </a:tc>
                <a:tc>
                  <a:txBody>
                    <a:bodyPr/>
                    <a:lstStyle/>
                    <a:p>
                      <a:r>
                        <a:rPr lang="el-GR" dirty="0"/>
                        <a:t>Τα μέλη</a:t>
                      </a:r>
                      <a:r>
                        <a:rPr lang="el-GR" baseline="0" dirty="0"/>
                        <a:t> των συνεταιρισμών δεν μπορούν να επενδύσουν στο συνεταιρισμό σύμφωνα με τις προσωπικές επιλογές σε θέματα ρίσκου. Αναγκάζονται να επενδύσουν μέσα από τη συνεταιριστική μερίδα (που δεν διαπραγματεύεται όπως οι μετοχές )</a:t>
                      </a:r>
                      <a:endParaRPr lang="el-GR" dirty="0"/>
                    </a:p>
                  </a:txBody>
                  <a:tcPr marL="124087" marR="124087"/>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46469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dirty="0"/>
              <a:t>Προβλήματα Διοίκησης Αγροτικών Συνεταιρισμών</a:t>
            </a: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554786604"/>
              </p:ext>
            </p:extLst>
          </p:nvPr>
        </p:nvGraphicFramePr>
        <p:xfrm>
          <a:off x="838200" y="1725613"/>
          <a:ext cx="11271250" cy="4269740"/>
        </p:xfrm>
        <a:graphic>
          <a:graphicData uri="http://schemas.openxmlformats.org/drawingml/2006/table">
            <a:tbl>
              <a:tblPr firstRow="1" bandRow="1">
                <a:tableStyleId>{775DCB02-9BB8-47FD-8907-85C794F793BA}</a:tableStyleId>
              </a:tblPr>
              <a:tblGrid>
                <a:gridCol w="3619210">
                  <a:extLst>
                    <a:ext uri="{9D8B030D-6E8A-4147-A177-3AD203B41FA5}">
                      <a16:colId xmlns:a16="http://schemas.microsoft.com/office/drawing/2014/main" val="20000"/>
                    </a:ext>
                  </a:extLst>
                </a:gridCol>
                <a:gridCol w="7652040">
                  <a:extLst>
                    <a:ext uri="{9D8B030D-6E8A-4147-A177-3AD203B41FA5}">
                      <a16:colId xmlns:a16="http://schemas.microsoft.com/office/drawing/2014/main" val="20001"/>
                    </a:ext>
                  </a:extLst>
                </a:gridCol>
              </a:tblGrid>
              <a:tr h="520700">
                <a:tc>
                  <a:txBody>
                    <a:bodyPr/>
                    <a:lstStyle/>
                    <a:p>
                      <a:r>
                        <a:rPr lang="el-GR" dirty="0"/>
                        <a:t>Βασικά Προβλήματα </a:t>
                      </a:r>
                    </a:p>
                  </a:txBody>
                  <a:tcPr marL="117613" marR="117613"/>
                </a:tc>
                <a:tc>
                  <a:txBody>
                    <a:bodyPr/>
                    <a:lstStyle/>
                    <a:p>
                      <a:r>
                        <a:rPr lang="el-GR" dirty="0"/>
                        <a:t>Περιγραφή</a:t>
                      </a:r>
                    </a:p>
                  </a:txBody>
                  <a:tcPr marL="117613" marR="117613"/>
                </a:tc>
                <a:extLst>
                  <a:ext uri="{0D108BD9-81ED-4DB2-BD59-A6C34878D82A}">
                    <a16:rowId xmlns:a16="http://schemas.microsoft.com/office/drawing/2014/main" val="10000"/>
                  </a:ext>
                </a:extLst>
              </a:tr>
              <a:tr h="901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FF0000"/>
                          </a:solidFill>
                          <a:latin typeface="+mn-lt"/>
                          <a:ea typeface="+mn-ea"/>
                          <a:cs typeface="+mn-cs"/>
                        </a:rPr>
                        <a:t>Control Problem</a:t>
                      </a:r>
                      <a:r>
                        <a:rPr lang="el-GR" sz="1800" b="1" kern="1200" dirty="0">
                          <a:solidFill>
                            <a:srgbClr val="FF0000"/>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a:solidFill>
                            <a:srgbClr val="FF0000"/>
                          </a:solidFill>
                          <a:latin typeface="+mn-lt"/>
                          <a:ea typeface="+mn-ea"/>
                          <a:cs typeface="+mn-cs"/>
                        </a:rPr>
                        <a:t>(το</a:t>
                      </a:r>
                      <a:r>
                        <a:rPr lang="el-GR" sz="1800" b="1" kern="1200" baseline="0" dirty="0">
                          <a:solidFill>
                            <a:srgbClr val="FF0000"/>
                          </a:solidFill>
                          <a:latin typeface="+mn-lt"/>
                          <a:ea typeface="+mn-ea"/>
                          <a:cs typeface="+mn-cs"/>
                        </a:rPr>
                        <a:t> πρόβλημα του ελέγχου της διοίκησης)</a:t>
                      </a:r>
                      <a:endParaRPr lang="el-GR" sz="1800" b="1" kern="1200" dirty="0">
                        <a:solidFill>
                          <a:srgbClr val="FF0000"/>
                        </a:solidFill>
                        <a:latin typeface="+mn-lt"/>
                        <a:ea typeface="+mn-ea"/>
                        <a:cs typeface="+mn-cs"/>
                      </a:endParaRPr>
                    </a:p>
                    <a:p>
                      <a:endParaRPr lang="el-GR" dirty="0"/>
                    </a:p>
                  </a:txBody>
                  <a:tcPr marL="117613" marR="117613"/>
                </a:tc>
                <a:tc>
                  <a:txBody>
                    <a:bodyPr/>
                    <a:lstStyle/>
                    <a:p>
                      <a:r>
                        <a:rPr lang="el-GR" dirty="0"/>
                        <a:t>Το πρόβλημα εμφανίζεται</a:t>
                      </a:r>
                      <a:r>
                        <a:rPr lang="el-GR" baseline="0" dirty="0"/>
                        <a:t> στη προσπάθεια επίτευξης ενός συλλογικού στόχου υπό των περιορισμό των ατομικών επιδιώξεων των μελών του συνεταιρισμού (πως θα  εφαρμοστεί στη πράξη η δημοκρατική διοίκηση των συνεταιρισμών εφαρμογή μιας δημοκρατικά εκλεγμένης απόφασης με διαφορετικές ατομικές επιδιώξεις.</a:t>
                      </a:r>
                      <a:endParaRPr lang="el-GR" dirty="0"/>
                    </a:p>
                  </a:txBody>
                  <a:tcPr marL="117613" marR="117613"/>
                </a:tc>
                <a:extLst>
                  <a:ext uri="{0D108BD9-81ED-4DB2-BD59-A6C34878D82A}">
                    <a16:rowId xmlns:a16="http://schemas.microsoft.com/office/drawing/2014/main" val="10001"/>
                  </a:ext>
                </a:extLst>
              </a:tr>
              <a:tr h="901700">
                <a:tc>
                  <a:txBody>
                    <a:bodyPr/>
                    <a:lstStyle/>
                    <a:p>
                      <a:r>
                        <a:rPr lang="en-GB" b="1" dirty="0">
                          <a:solidFill>
                            <a:srgbClr val="FF0000"/>
                          </a:solidFill>
                        </a:rPr>
                        <a:t>Influence Cost Problem</a:t>
                      </a:r>
                      <a:r>
                        <a:rPr lang="el-GR" b="1" dirty="0">
                          <a:solidFill>
                            <a:srgbClr val="FF0000"/>
                          </a:solidFill>
                        </a:rPr>
                        <a:t> (το πρόβλημα του κόστους επιρροής</a:t>
                      </a:r>
                      <a:r>
                        <a:rPr lang="el-GR" b="1" baseline="0" dirty="0">
                          <a:solidFill>
                            <a:srgbClr val="FF0000"/>
                          </a:solidFill>
                        </a:rPr>
                        <a:t>)</a:t>
                      </a:r>
                      <a:endParaRPr lang="el-GR" b="1" dirty="0">
                        <a:solidFill>
                          <a:srgbClr val="FF0000"/>
                        </a:solidFill>
                      </a:endParaRPr>
                    </a:p>
                  </a:txBody>
                  <a:tcPr marL="117613" marR="117613"/>
                </a:tc>
                <a:tc>
                  <a:txBody>
                    <a:bodyPr/>
                    <a:lstStyle/>
                    <a:p>
                      <a:r>
                        <a:rPr lang="el-GR" dirty="0"/>
                        <a:t>Το</a:t>
                      </a:r>
                      <a:r>
                        <a:rPr lang="el-GR" baseline="0" dirty="0"/>
                        <a:t> </a:t>
                      </a:r>
                      <a:r>
                        <a:rPr lang="el-GR" dirty="0"/>
                        <a:t>Κόστος Επιρροής συνδέεται με τις δραστηριότητες </a:t>
                      </a:r>
                      <a:r>
                        <a:rPr lang="el-GR" baseline="0" dirty="0"/>
                        <a:t> με </a:t>
                      </a:r>
                      <a:r>
                        <a:rPr lang="el-GR" dirty="0"/>
                        <a:t>τις οποίες τα μέλη ενός συνεταιρισμού</a:t>
                      </a:r>
                      <a:r>
                        <a:rPr lang="el-GR" baseline="0" dirty="0"/>
                        <a:t> </a:t>
                      </a:r>
                      <a:r>
                        <a:rPr lang="el-GR" dirty="0"/>
                        <a:t>προσπαθούν να επηρεάσουν τις αποφάσεις</a:t>
                      </a:r>
                      <a:r>
                        <a:rPr lang="el-GR" baseline="0" dirty="0"/>
                        <a:t> για </a:t>
                      </a:r>
                      <a:r>
                        <a:rPr lang="el-GR" dirty="0"/>
                        <a:t>την κατανομή του πλούτου ή άλλων παροχών του συνεταιρισμού. </a:t>
                      </a:r>
                    </a:p>
                    <a:p>
                      <a:r>
                        <a:rPr lang="el-GR" dirty="0"/>
                        <a:t>Το κόστος αυτό</a:t>
                      </a:r>
                      <a:r>
                        <a:rPr lang="el-GR" baseline="0" dirty="0"/>
                        <a:t> περιλαμβάνει </a:t>
                      </a:r>
                      <a:r>
                        <a:rPr lang="el-GR" dirty="0"/>
                        <a:t>το άμεσο κόστος της επιρροής αλλά και το κόστος αναποτελεσματικών</a:t>
                      </a:r>
                      <a:r>
                        <a:rPr lang="el-GR" baseline="0" dirty="0"/>
                        <a:t> </a:t>
                      </a:r>
                      <a:r>
                        <a:rPr lang="el-GR" dirty="0"/>
                        <a:t>αποφάσεων για την κατανομή των πόρων.</a:t>
                      </a:r>
                    </a:p>
                    <a:p>
                      <a:r>
                        <a:rPr lang="el-GR" dirty="0"/>
                        <a:t>Το μέγεθος του κόστους εξαρτάται από: την</a:t>
                      </a:r>
                      <a:r>
                        <a:rPr lang="el-GR" baseline="0" dirty="0"/>
                        <a:t> ικανότητα της διοίκησης να προωθεί (επιβάλλει) μια απόφαση αλλά και το βαθμό </a:t>
                      </a:r>
                      <a:r>
                        <a:rPr lang="el-GR" dirty="0"/>
                        <a:t>ομοιογένειας μεταξύ των μελών.</a:t>
                      </a:r>
                    </a:p>
                  </a:txBody>
                  <a:tcPr marL="117613" marR="117613"/>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35018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a:t>Η δέσμευση στον Συνεταιρισμό </a:t>
            </a:r>
          </a:p>
        </p:txBody>
      </p:sp>
      <p:sp>
        <p:nvSpPr>
          <p:cNvPr id="2" name="1 - Θέση περιεχομένου"/>
          <p:cNvSpPr>
            <a:spLocks noGrp="1"/>
          </p:cNvSpPr>
          <p:nvPr>
            <p:ph idx="1"/>
          </p:nvPr>
        </p:nvSpPr>
        <p:spPr/>
        <p:txBody>
          <a:bodyPr/>
          <a:lstStyle/>
          <a:p>
            <a:r>
              <a:rPr lang="el-GR" sz="2400" dirty="0"/>
              <a:t>Λύση στα παραπάνω προβλήματα αποτελεί η δέσμευση των μελών στον Συνεταιρισμό (</a:t>
            </a:r>
            <a:r>
              <a:rPr lang="en-US" sz="2400" dirty="0"/>
              <a:t>members’ commitment).</a:t>
            </a:r>
            <a:endParaRPr lang="el-GR" sz="2400" dirty="0"/>
          </a:p>
          <a:p>
            <a:endParaRPr lang="el-GR" sz="2400" dirty="0"/>
          </a:p>
          <a:p>
            <a:pPr>
              <a:buNone/>
            </a:pPr>
            <a:r>
              <a:rPr lang="el-GR" sz="2400" b="1" dirty="0"/>
              <a:t>Δέσμευση των μελών στο Συνεταιρισμό</a:t>
            </a:r>
          </a:p>
          <a:p>
            <a:endParaRPr lang="el-GR" sz="2400" dirty="0"/>
          </a:p>
          <a:p>
            <a:pPr>
              <a:lnSpc>
                <a:spcPct val="200000"/>
              </a:lnSpc>
            </a:pPr>
            <a:r>
              <a:rPr lang="el-GR" sz="2400" dirty="0"/>
              <a:t>Αποδοχή ιδιότητας Μέλους</a:t>
            </a:r>
          </a:p>
          <a:p>
            <a:pPr>
              <a:lnSpc>
                <a:spcPct val="200000"/>
              </a:lnSpc>
            </a:pPr>
            <a:r>
              <a:rPr lang="el-GR" sz="2400" dirty="0"/>
              <a:t>Συναλλαγές με τον Συνεταιρισμό</a:t>
            </a:r>
          </a:p>
          <a:p>
            <a:pPr>
              <a:lnSpc>
                <a:spcPct val="200000"/>
              </a:lnSpc>
            </a:pPr>
            <a:r>
              <a:rPr lang="el-GR" sz="2400" dirty="0"/>
              <a:t>Συμμέτοχη σε θέματα Διοίκησης </a:t>
            </a:r>
            <a:endParaRPr lang="en-US" sz="2400" dirty="0"/>
          </a:p>
          <a:p>
            <a:endParaRPr lang="el-GR" dirty="0"/>
          </a:p>
        </p:txBody>
      </p:sp>
    </p:spTree>
    <p:extLst>
      <p:ext uri="{BB962C8B-B14F-4D97-AF65-F5344CB8AC3E}">
        <p14:creationId xmlns:p14="http://schemas.microsoft.com/office/powerpoint/2010/main" val="1201231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dirty="0"/>
              <a:t>Η δέσμευση αποτέλεσμα της αμοιβαιότητας των μελών</a:t>
            </a:r>
          </a:p>
        </p:txBody>
      </p:sp>
      <p:sp>
        <p:nvSpPr>
          <p:cNvPr id="2" name="1 - Θέση περιεχομένου"/>
          <p:cNvSpPr>
            <a:spLocks noGrp="1"/>
          </p:cNvSpPr>
          <p:nvPr>
            <p:ph idx="1"/>
          </p:nvPr>
        </p:nvSpPr>
        <p:spPr/>
        <p:txBody>
          <a:bodyPr/>
          <a:lstStyle/>
          <a:p>
            <a:r>
              <a:rPr lang="el-GR" sz="2400" dirty="0"/>
              <a:t>Η δέσμευση στον Συνεταιρισμό είναι αποτέλεσμα της αμοιβαιότητας μεταξύ των μελών</a:t>
            </a:r>
            <a:endParaRPr lang="en-US" sz="2400" dirty="0"/>
          </a:p>
          <a:p>
            <a:endParaRPr lang="el-GR" dirty="0"/>
          </a:p>
        </p:txBody>
      </p:sp>
      <p:graphicFrame>
        <p:nvGraphicFramePr>
          <p:cNvPr id="4" name="3 - Διάγραμμα"/>
          <p:cNvGraphicFramePr/>
          <p:nvPr/>
        </p:nvGraphicFramePr>
        <p:xfrm>
          <a:off x="1157514" y="2449286"/>
          <a:ext cx="9753600" cy="4408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 Λυγισμένο βέλος"/>
          <p:cNvSpPr/>
          <p:nvPr/>
        </p:nvSpPr>
        <p:spPr>
          <a:xfrm rot="16200000">
            <a:off x="3696607" y="3810907"/>
            <a:ext cx="2324100" cy="2997200"/>
          </a:xfrm>
          <a:prstGeom prst="ben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18556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l-GR" sz="2800" b="1" dirty="0">
                <a:cs typeface="Arial" charset="0"/>
              </a:rPr>
              <a:t> </a:t>
            </a:r>
            <a:r>
              <a:rPr lang="el-GR" sz="2800" dirty="0">
                <a:cs typeface="Arial" charset="0"/>
              </a:rPr>
              <a:t>Το «Πρόβλημα της Αντιπροσώπευσης» </a:t>
            </a:r>
            <a:br>
              <a:rPr lang="en-US" sz="2800" dirty="0">
                <a:cs typeface="Arial" charset="0"/>
              </a:rPr>
            </a:br>
            <a:r>
              <a:rPr lang="el-GR" sz="2800" dirty="0">
                <a:cs typeface="Arial" charset="0"/>
              </a:rPr>
              <a:t>(</a:t>
            </a:r>
            <a:r>
              <a:rPr lang="en-US" sz="2800" dirty="0">
                <a:cs typeface="Arial" charset="0"/>
              </a:rPr>
              <a:t>P</a:t>
            </a:r>
            <a:r>
              <a:rPr lang="el-GR" sz="2800" dirty="0" err="1">
                <a:cs typeface="Arial" charset="0"/>
              </a:rPr>
              <a:t>rincipal</a:t>
            </a:r>
            <a:r>
              <a:rPr lang="el-GR" sz="2800" dirty="0">
                <a:cs typeface="Arial" charset="0"/>
              </a:rPr>
              <a:t>-</a:t>
            </a:r>
            <a:r>
              <a:rPr lang="en-US" sz="2800" dirty="0" err="1">
                <a:cs typeface="Arial" charset="0"/>
              </a:rPr>
              <a:t>A</a:t>
            </a:r>
            <a:r>
              <a:rPr lang="el-GR" sz="2800" dirty="0" err="1">
                <a:cs typeface="Arial" charset="0"/>
              </a:rPr>
              <a:t>gent</a:t>
            </a:r>
            <a:r>
              <a:rPr lang="el-GR" sz="2800" dirty="0">
                <a:cs typeface="Arial" charset="0"/>
              </a:rPr>
              <a:t> </a:t>
            </a:r>
            <a:r>
              <a:rPr lang="el-GR" sz="2800" dirty="0" err="1">
                <a:cs typeface="Arial" charset="0"/>
              </a:rPr>
              <a:t>problem</a:t>
            </a:r>
            <a:r>
              <a:rPr lang="el-GR" sz="2800" dirty="0">
                <a:cs typeface="Arial" charset="0"/>
              </a:rPr>
              <a:t>),</a:t>
            </a:r>
            <a:endParaRPr lang="el-GR" sz="2800" b="1" dirty="0">
              <a:cs typeface="Arial" charset="0"/>
            </a:endParaRPr>
          </a:p>
        </p:txBody>
      </p:sp>
      <p:sp>
        <p:nvSpPr>
          <p:cNvPr id="68611" name="Rectangle 3"/>
          <p:cNvSpPr>
            <a:spLocks noGrp="1" noChangeArrowheads="1"/>
          </p:cNvSpPr>
          <p:nvPr>
            <p:ph idx="1"/>
          </p:nvPr>
        </p:nvSpPr>
        <p:spPr/>
        <p:txBody>
          <a:bodyPr/>
          <a:lstStyle/>
          <a:p>
            <a:pPr>
              <a:spcBef>
                <a:spcPts val="1200"/>
              </a:spcBef>
              <a:spcAft>
                <a:spcPts val="600"/>
              </a:spcAft>
            </a:pPr>
            <a:r>
              <a:rPr lang="el-GR" dirty="0"/>
              <a:t>Το πρόβλημα </a:t>
            </a:r>
            <a:r>
              <a:rPr lang="el-GR" b="1" dirty="0"/>
              <a:t>της </a:t>
            </a:r>
            <a:r>
              <a:rPr lang="el-GR" b="1" dirty="0">
                <a:cs typeface="Arial" charset="0"/>
              </a:rPr>
              <a:t>Αντιπροσώπευσης*  </a:t>
            </a:r>
            <a:r>
              <a:rPr lang="el-GR" dirty="0">
                <a:cs typeface="Arial" charset="0"/>
              </a:rPr>
              <a:t>ή του </a:t>
            </a:r>
            <a:r>
              <a:rPr lang="el-GR" b="1" dirty="0"/>
              <a:t>εντολέα-εντολοδόχου</a:t>
            </a:r>
            <a:r>
              <a:rPr lang="el-GR" dirty="0"/>
              <a:t> (</a:t>
            </a:r>
            <a:r>
              <a:rPr lang="en-US" b="1" i="1" dirty="0">
                <a:solidFill>
                  <a:srgbClr val="356E18"/>
                </a:solidFill>
              </a:rPr>
              <a:t>Principal </a:t>
            </a:r>
            <a:r>
              <a:rPr lang="el-GR" b="1" i="1" dirty="0">
                <a:solidFill>
                  <a:srgbClr val="356E18"/>
                </a:solidFill>
              </a:rPr>
              <a:t>– </a:t>
            </a:r>
            <a:r>
              <a:rPr lang="en-US" b="1" i="1" dirty="0">
                <a:solidFill>
                  <a:srgbClr val="356E18"/>
                </a:solidFill>
              </a:rPr>
              <a:t>agent</a:t>
            </a:r>
            <a:r>
              <a:rPr lang="el-GR" dirty="0"/>
              <a:t>)  προκύπτει όταν ένα πρόσωπο ή μια οντότητα  (</a:t>
            </a:r>
            <a:r>
              <a:rPr lang="en-US" dirty="0"/>
              <a:t>agent</a:t>
            </a:r>
            <a:r>
              <a:rPr lang="el-GR" dirty="0"/>
              <a:t>) (είναι σε θέση να λαμβάνει αποφάσεις που έχουν επιπτώσεις, σε ένα άλλο πρόσωπο ή οντότητα (</a:t>
            </a:r>
            <a:r>
              <a:rPr lang="en-US" dirty="0"/>
              <a:t>principal</a:t>
            </a:r>
            <a:r>
              <a:rPr lang="el-GR" dirty="0"/>
              <a:t>). </a:t>
            </a:r>
          </a:p>
          <a:p>
            <a:pPr>
              <a:spcBef>
                <a:spcPts val="1200"/>
              </a:spcBef>
              <a:spcAft>
                <a:spcPts val="600"/>
              </a:spcAft>
            </a:pPr>
            <a:r>
              <a:rPr lang="el-GR" dirty="0"/>
              <a:t>Το πρόβλημα υπάρχει επειδή ο εντολοδόχος - </a:t>
            </a:r>
            <a:r>
              <a:rPr lang="en-US" dirty="0"/>
              <a:t>agent</a:t>
            </a:r>
            <a:r>
              <a:rPr lang="el-GR" dirty="0"/>
              <a:t> μερικές φορές  έχει κίνητρο να ενεργεί προς το συμφέρον του και όχι  προς το συμφέρον του εντολέα (</a:t>
            </a:r>
            <a:r>
              <a:rPr lang="en-US" dirty="0"/>
              <a:t>Principal</a:t>
            </a:r>
            <a:r>
              <a:rPr lang="el-GR" dirty="0"/>
              <a:t>). </a:t>
            </a:r>
          </a:p>
          <a:p>
            <a:pPr>
              <a:spcBef>
                <a:spcPts val="1200"/>
              </a:spcBef>
              <a:spcAft>
                <a:spcPts val="600"/>
              </a:spcAft>
            </a:pPr>
            <a:r>
              <a:rPr lang="el-GR" dirty="0"/>
              <a:t>Η ανάλυση της σχέσης αυτής μπορεί να είναι ένα χρήσιμο αναλυτικό εργαλείο σε πολιτικές και οικονομικές επιστήμες, (και σε άλλες περιπτώσεις π.χ. παρακίνηση προσωπικού – Διοίκηση, προσωπικές σχέσεις)</a:t>
            </a:r>
          </a:p>
        </p:txBody>
      </p:sp>
      <p:sp>
        <p:nvSpPr>
          <p:cNvPr id="4" name="3 - Ορθογώνιο"/>
          <p:cNvSpPr/>
          <p:nvPr/>
        </p:nvSpPr>
        <p:spPr>
          <a:xfrm>
            <a:off x="857213" y="6396360"/>
            <a:ext cx="10953827" cy="461665"/>
          </a:xfrm>
          <a:prstGeom prst="rect">
            <a:avLst/>
          </a:prstGeom>
        </p:spPr>
        <p:txBody>
          <a:bodyPr wrap="square">
            <a:spAutoFit/>
          </a:bodyPr>
          <a:lstStyle/>
          <a:p>
            <a:r>
              <a:rPr lang="el-GR" sz="2400" kern="0" dirty="0">
                <a:solidFill>
                  <a:srgbClr val="000000"/>
                </a:solidFill>
                <a:latin typeface="Tahoma" pitchFamily="34" charset="0"/>
                <a:cs typeface="Tahoma" pitchFamily="34" charset="0"/>
              </a:rPr>
              <a:t>*</a:t>
            </a:r>
            <a:r>
              <a:rPr lang="el-GR" i="1" kern="0" dirty="0">
                <a:solidFill>
                  <a:srgbClr val="000000"/>
                </a:solidFill>
                <a:latin typeface="Tahoma" pitchFamily="34" charset="0"/>
                <a:cs typeface="Tahoma" pitchFamily="34" charset="0"/>
              </a:rPr>
              <a:t> Συνήθως στις πολιτικές επιστήμες ( Αντιπροσωπευόμενου – αντιπρόσωπου)</a:t>
            </a:r>
            <a:endParaRPr lang="el-GR" sz="1400" i="1" dirty="0"/>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Principal Agent Theory</a:t>
            </a:r>
            <a:br>
              <a:rPr lang="en-US" dirty="0"/>
            </a:br>
            <a:r>
              <a:rPr lang="el-GR" dirty="0"/>
              <a:t>Σχηματική Απεικόνιση</a:t>
            </a:r>
          </a:p>
        </p:txBody>
      </p:sp>
      <p:sp>
        <p:nvSpPr>
          <p:cNvPr id="5" name="4 - Θέση περιεχομένου"/>
          <p:cNvSpPr>
            <a:spLocks noGrp="1"/>
          </p:cNvSpPr>
          <p:nvPr>
            <p:ph idx="1"/>
          </p:nvPr>
        </p:nvSpPr>
        <p:spPr/>
        <p:txBody>
          <a:bodyPr/>
          <a:lstStyle/>
          <a:p>
            <a:endParaRPr lang="el-GR"/>
          </a:p>
        </p:txBody>
      </p:sp>
      <p:pic>
        <p:nvPicPr>
          <p:cNvPr id="1026" name="Picture 2" descr="http://upload.wikimedia.org/wikipedia/commons/a/ac/Principal_agent.png"/>
          <p:cNvPicPr>
            <a:picLocks noChangeAspect="1" noChangeArrowheads="1"/>
          </p:cNvPicPr>
          <p:nvPr/>
        </p:nvPicPr>
        <p:blipFill>
          <a:blip r:embed="rId2"/>
          <a:srcRect l="422" t="556" r="422" b="1112"/>
          <a:stretch>
            <a:fillRect/>
          </a:stretch>
        </p:blipFill>
        <p:spPr bwMode="auto">
          <a:xfrm>
            <a:off x="690438" y="1733120"/>
            <a:ext cx="11333603" cy="5124880"/>
          </a:xfrm>
          <a:prstGeom prst="rect">
            <a:avLst/>
          </a:prstGeo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l-GR" sz="2800" b="1" dirty="0">
                <a:cs typeface="Arial" charset="0"/>
              </a:rPr>
              <a:t> </a:t>
            </a:r>
            <a:r>
              <a:rPr lang="el-GR" sz="2800" dirty="0">
                <a:cs typeface="Arial" charset="0"/>
              </a:rPr>
              <a:t>Το «Πρόβλημα της Αντιπροσώπευσης» </a:t>
            </a:r>
            <a:br>
              <a:rPr lang="en-US" sz="2800" dirty="0">
                <a:cs typeface="Arial" charset="0"/>
              </a:rPr>
            </a:br>
            <a:r>
              <a:rPr lang="el-GR" sz="2800" dirty="0">
                <a:cs typeface="Arial" charset="0"/>
              </a:rPr>
              <a:t>(</a:t>
            </a:r>
            <a:r>
              <a:rPr lang="en-US" sz="2800" dirty="0">
                <a:cs typeface="Arial" charset="0"/>
              </a:rPr>
              <a:t>P</a:t>
            </a:r>
            <a:r>
              <a:rPr lang="el-GR" sz="2800" dirty="0" err="1">
                <a:cs typeface="Arial" charset="0"/>
              </a:rPr>
              <a:t>rincipal</a:t>
            </a:r>
            <a:r>
              <a:rPr lang="el-GR" sz="2800" dirty="0">
                <a:cs typeface="Arial" charset="0"/>
              </a:rPr>
              <a:t>-</a:t>
            </a:r>
            <a:r>
              <a:rPr lang="en-US" sz="2800" dirty="0" err="1">
                <a:cs typeface="Arial" charset="0"/>
              </a:rPr>
              <a:t>A</a:t>
            </a:r>
            <a:r>
              <a:rPr lang="el-GR" sz="2800" dirty="0" err="1">
                <a:cs typeface="Arial" charset="0"/>
              </a:rPr>
              <a:t>gent</a:t>
            </a:r>
            <a:r>
              <a:rPr lang="el-GR" sz="2800" dirty="0">
                <a:cs typeface="Arial" charset="0"/>
              </a:rPr>
              <a:t> </a:t>
            </a:r>
            <a:r>
              <a:rPr lang="el-GR" sz="2800" dirty="0" err="1">
                <a:cs typeface="Arial" charset="0"/>
              </a:rPr>
              <a:t>problem</a:t>
            </a:r>
            <a:r>
              <a:rPr lang="el-GR" sz="2800" dirty="0">
                <a:cs typeface="Arial" charset="0"/>
              </a:rPr>
              <a:t>),</a:t>
            </a:r>
            <a:endParaRPr lang="el-GR" sz="2800" b="1" dirty="0">
              <a:cs typeface="Arial" charset="0"/>
            </a:endParaRPr>
          </a:p>
        </p:txBody>
      </p:sp>
      <p:sp>
        <p:nvSpPr>
          <p:cNvPr id="68611" name="Rectangle 3"/>
          <p:cNvSpPr>
            <a:spLocks noGrp="1" noChangeArrowheads="1"/>
          </p:cNvSpPr>
          <p:nvPr>
            <p:ph idx="1"/>
          </p:nvPr>
        </p:nvSpPr>
        <p:spPr/>
        <p:txBody>
          <a:bodyPr/>
          <a:lstStyle/>
          <a:p>
            <a:r>
              <a:rPr lang="el-GR" dirty="0"/>
              <a:t>Στην πραγματικότητα, το πρόβλημα εμφανίζεται σε κάθε συναλλαγή όπου ο ένας συμβαλλόμενος πληρώνει κάποιον άλλον (ή δίνει ένα κίνητρο) για να κάνει μια εργασία. </a:t>
            </a:r>
          </a:p>
          <a:p>
            <a:pPr algn="just">
              <a:lnSpc>
                <a:spcPct val="105000"/>
              </a:lnSpc>
              <a:spcAft>
                <a:spcPts val="1200"/>
              </a:spcAft>
              <a:buNone/>
            </a:pPr>
            <a:endParaRPr lang="el-GR" b="1" dirty="0">
              <a:cs typeface="Arial" charset="0"/>
            </a:endParaRPr>
          </a:p>
        </p:txBody>
      </p:sp>
      <p:graphicFrame>
        <p:nvGraphicFramePr>
          <p:cNvPr id="4" name="3 - Πίνακας"/>
          <p:cNvGraphicFramePr>
            <a:graphicFrameLocks noGrp="1"/>
          </p:cNvGraphicFramePr>
          <p:nvPr/>
        </p:nvGraphicFramePr>
        <p:xfrm>
          <a:off x="1270869" y="3286101"/>
          <a:ext cx="10572826" cy="3571899"/>
        </p:xfrm>
        <a:graphic>
          <a:graphicData uri="http://schemas.openxmlformats.org/drawingml/2006/table">
            <a:tbl>
              <a:tblPr>
                <a:tableStyleId>{C4B1156A-380E-4F78-BDF5-A606A8083BF9}</a:tableStyleId>
              </a:tblPr>
              <a:tblGrid>
                <a:gridCol w="5286413">
                  <a:extLst>
                    <a:ext uri="{9D8B030D-6E8A-4147-A177-3AD203B41FA5}">
                      <a16:colId xmlns:a16="http://schemas.microsoft.com/office/drawing/2014/main" val="20000"/>
                    </a:ext>
                  </a:extLst>
                </a:gridCol>
                <a:gridCol w="5286413">
                  <a:extLst>
                    <a:ext uri="{9D8B030D-6E8A-4147-A177-3AD203B41FA5}">
                      <a16:colId xmlns:a16="http://schemas.microsoft.com/office/drawing/2014/main" val="20001"/>
                    </a:ext>
                  </a:extLst>
                </a:gridCol>
              </a:tblGrid>
              <a:tr h="789107">
                <a:tc>
                  <a:txBody>
                    <a:bodyPr/>
                    <a:lstStyle/>
                    <a:p>
                      <a:pPr algn="ctr">
                        <a:lnSpc>
                          <a:spcPct val="115000"/>
                        </a:lnSpc>
                        <a:spcAft>
                          <a:spcPts val="0"/>
                        </a:spcAft>
                      </a:pPr>
                      <a:r>
                        <a:rPr lang="el-GR" sz="2800" dirty="0">
                          <a:solidFill>
                            <a:schemeClr val="bg1"/>
                          </a:solidFill>
                        </a:rPr>
                        <a:t>Εντολέας  (</a:t>
                      </a:r>
                      <a:r>
                        <a:rPr lang="en-US" sz="2800" dirty="0">
                          <a:solidFill>
                            <a:schemeClr val="bg1"/>
                          </a:solidFill>
                        </a:rPr>
                        <a:t>Principal)</a:t>
                      </a:r>
                      <a:endParaRPr lang="el-GR" sz="2800" dirty="0">
                        <a:solidFill>
                          <a:schemeClr val="bg1"/>
                        </a:solidFill>
                        <a:latin typeface="Calibri"/>
                        <a:ea typeface="Calibri"/>
                        <a:cs typeface="Times New Roman"/>
                      </a:endParaRPr>
                    </a:p>
                  </a:txBody>
                  <a:tcPr marT="0" marB="0" anchor="ctr">
                    <a:solidFill>
                      <a:srgbClr val="356E18"/>
                    </a:solidFill>
                  </a:tcPr>
                </a:tc>
                <a:tc>
                  <a:txBody>
                    <a:bodyPr/>
                    <a:lstStyle/>
                    <a:p>
                      <a:pPr algn="ctr">
                        <a:lnSpc>
                          <a:spcPct val="115000"/>
                        </a:lnSpc>
                        <a:spcAft>
                          <a:spcPts val="0"/>
                        </a:spcAft>
                      </a:pPr>
                      <a:r>
                        <a:rPr lang="el-GR" sz="2800" dirty="0">
                          <a:solidFill>
                            <a:schemeClr val="bg1"/>
                          </a:solidFill>
                        </a:rPr>
                        <a:t>Εντολοδόχος  (</a:t>
                      </a:r>
                      <a:r>
                        <a:rPr lang="en-US" sz="2800" dirty="0">
                          <a:solidFill>
                            <a:schemeClr val="bg1"/>
                          </a:solidFill>
                        </a:rPr>
                        <a:t>Agent)</a:t>
                      </a:r>
                      <a:endParaRPr lang="el-GR" sz="2800" dirty="0">
                        <a:solidFill>
                          <a:schemeClr val="bg1"/>
                        </a:solidFill>
                        <a:latin typeface="Calibri"/>
                        <a:ea typeface="Calibri"/>
                        <a:cs typeface="Times New Roman"/>
                      </a:endParaRPr>
                    </a:p>
                  </a:txBody>
                  <a:tcPr marT="0" marB="0" anchor="ctr">
                    <a:solidFill>
                      <a:srgbClr val="356E18"/>
                    </a:solidFill>
                  </a:tcPr>
                </a:tc>
                <a:extLst>
                  <a:ext uri="{0D108BD9-81ED-4DB2-BD59-A6C34878D82A}">
                    <a16:rowId xmlns:a16="http://schemas.microsoft.com/office/drawing/2014/main" val="10000"/>
                  </a:ext>
                </a:extLst>
              </a:tr>
              <a:tr h="1204578">
                <a:tc>
                  <a:txBody>
                    <a:bodyPr/>
                    <a:lstStyle/>
                    <a:p>
                      <a:pPr algn="ctr">
                        <a:lnSpc>
                          <a:spcPct val="115000"/>
                        </a:lnSpc>
                        <a:spcAft>
                          <a:spcPts val="0"/>
                        </a:spcAft>
                      </a:pPr>
                      <a:r>
                        <a:rPr lang="el-GR" sz="2800" dirty="0"/>
                        <a:t>Ψηφοφόροι (αντιπροσωπευόμενος)</a:t>
                      </a:r>
                      <a:endParaRPr lang="el-GR" sz="2800" dirty="0">
                        <a:latin typeface="Calibri"/>
                        <a:ea typeface="Calibri"/>
                        <a:cs typeface="Times New Roman"/>
                      </a:endParaRPr>
                    </a:p>
                  </a:txBody>
                  <a:tcPr marT="0" marB="0" anchor="ctr"/>
                </a:tc>
                <a:tc>
                  <a:txBody>
                    <a:bodyPr/>
                    <a:lstStyle/>
                    <a:p>
                      <a:pPr algn="ctr">
                        <a:lnSpc>
                          <a:spcPct val="115000"/>
                        </a:lnSpc>
                        <a:spcAft>
                          <a:spcPts val="0"/>
                        </a:spcAft>
                      </a:pPr>
                      <a:r>
                        <a:rPr lang="el-GR" sz="2800" dirty="0"/>
                        <a:t>Πολίτικος (αντιπρόσωπος)</a:t>
                      </a:r>
                      <a:endParaRPr lang="el-GR" sz="2800" dirty="0">
                        <a:latin typeface="Calibri"/>
                        <a:ea typeface="Calibri"/>
                        <a:cs typeface="Times New Roman"/>
                      </a:endParaRPr>
                    </a:p>
                  </a:txBody>
                  <a:tcPr marT="0" marB="0" anchor="ctr"/>
                </a:tc>
                <a:extLst>
                  <a:ext uri="{0D108BD9-81ED-4DB2-BD59-A6C34878D82A}">
                    <a16:rowId xmlns:a16="http://schemas.microsoft.com/office/drawing/2014/main" val="10001"/>
                  </a:ext>
                </a:extLst>
              </a:tr>
              <a:tr h="789107">
                <a:tc>
                  <a:txBody>
                    <a:bodyPr/>
                    <a:lstStyle/>
                    <a:p>
                      <a:pPr algn="ctr">
                        <a:lnSpc>
                          <a:spcPct val="115000"/>
                        </a:lnSpc>
                        <a:spcAft>
                          <a:spcPts val="0"/>
                        </a:spcAft>
                      </a:pPr>
                      <a:r>
                        <a:rPr lang="el-GR" sz="2800" dirty="0"/>
                        <a:t>Μέτοχοι Επιχείρησης</a:t>
                      </a:r>
                      <a:endParaRPr lang="el-GR" sz="2800" dirty="0">
                        <a:latin typeface="Calibri"/>
                        <a:ea typeface="Calibri"/>
                        <a:cs typeface="Times New Roman"/>
                      </a:endParaRPr>
                    </a:p>
                  </a:txBody>
                  <a:tcPr marT="0" marB="0" anchor="ctr"/>
                </a:tc>
                <a:tc>
                  <a:txBody>
                    <a:bodyPr/>
                    <a:lstStyle/>
                    <a:p>
                      <a:pPr algn="ctr">
                        <a:lnSpc>
                          <a:spcPct val="115000"/>
                        </a:lnSpc>
                        <a:spcAft>
                          <a:spcPts val="0"/>
                        </a:spcAft>
                      </a:pPr>
                      <a:r>
                        <a:rPr lang="el-GR" sz="2800" dirty="0"/>
                        <a:t>Διοίκηση Επιχείρησης</a:t>
                      </a:r>
                      <a:endParaRPr lang="el-GR" sz="2800" dirty="0">
                        <a:latin typeface="Calibri"/>
                        <a:ea typeface="Calibri"/>
                        <a:cs typeface="Times New Roman"/>
                      </a:endParaRPr>
                    </a:p>
                  </a:txBody>
                  <a:tcPr marT="0" marB="0" anchor="ctr"/>
                </a:tc>
                <a:extLst>
                  <a:ext uri="{0D108BD9-81ED-4DB2-BD59-A6C34878D82A}">
                    <a16:rowId xmlns:a16="http://schemas.microsoft.com/office/drawing/2014/main" val="10002"/>
                  </a:ext>
                </a:extLst>
              </a:tr>
              <a:tr h="789107">
                <a:tc>
                  <a:txBody>
                    <a:bodyPr/>
                    <a:lstStyle/>
                    <a:p>
                      <a:pPr algn="ctr">
                        <a:lnSpc>
                          <a:spcPct val="115000"/>
                        </a:lnSpc>
                        <a:spcAft>
                          <a:spcPts val="0"/>
                        </a:spcAft>
                      </a:pPr>
                      <a:r>
                        <a:rPr lang="el-GR" sz="2800"/>
                        <a:t>Ασθενής</a:t>
                      </a:r>
                      <a:endParaRPr lang="el-GR" sz="2800">
                        <a:latin typeface="Calibri"/>
                        <a:ea typeface="Calibri"/>
                        <a:cs typeface="Times New Roman"/>
                      </a:endParaRPr>
                    </a:p>
                  </a:txBody>
                  <a:tcPr marT="0" marB="0" anchor="ctr"/>
                </a:tc>
                <a:tc>
                  <a:txBody>
                    <a:bodyPr/>
                    <a:lstStyle/>
                    <a:p>
                      <a:pPr algn="ctr">
                        <a:lnSpc>
                          <a:spcPct val="115000"/>
                        </a:lnSpc>
                        <a:spcAft>
                          <a:spcPts val="0"/>
                        </a:spcAft>
                      </a:pPr>
                      <a:r>
                        <a:rPr lang="el-GR" sz="2800" dirty="0"/>
                        <a:t>Γιατρός</a:t>
                      </a:r>
                      <a:endParaRPr lang="el-GR" sz="2800" dirty="0">
                        <a:latin typeface="Calibri"/>
                        <a:ea typeface="Calibri"/>
                        <a:cs typeface="Times New Roman"/>
                      </a:endParaRPr>
                    </a:p>
                  </a:txBody>
                  <a:tcPr marT="0" marB="0" anchor="ctr"/>
                </a:tc>
                <a:extLst>
                  <a:ext uri="{0D108BD9-81ED-4DB2-BD59-A6C34878D82A}">
                    <a16:rowId xmlns:a16="http://schemas.microsoft.com/office/drawing/2014/main" val="10003"/>
                  </a:ext>
                </a:extLst>
              </a:tr>
            </a:tbl>
          </a:graphicData>
        </a:graphic>
      </p:graphicFrame>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l-GR" sz="2800" b="1" dirty="0">
                <a:cs typeface="Arial" charset="0"/>
              </a:rPr>
              <a:t> </a:t>
            </a:r>
            <a:r>
              <a:rPr lang="el-GR" sz="2800" dirty="0">
                <a:cs typeface="Arial" charset="0"/>
              </a:rPr>
              <a:t>Το «Πρόβλημα της Αντιπροσώπευσης» </a:t>
            </a:r>
            <a:br>
              <a:rPr lang="en-US" sz="2800" dirty="0">
                <a:cs typeface="Arial" charset="0"/>
              </a:rPr>
            </a:br>
            <a:r>
              <a:rPr lang="el-GR" sz="2800" dirty="0">
                <a:cs typeface="Arial" charset="0"/>
              </a:rPr>
              <a:t>(</a:t>
            </a:r>
            <a:r>
              <a:rPr lang="en-US" sz="2800" dirty="0">
                <a:cs typeface="Arial" charset="0"/>
              </a:rPr>
              <a:t>P</a:t>
            </a:r>
            <a:r>
              <a:rPr lang="el-GR" sz="2800" dirty="0" err="1">
                <a:cs typeface="Arial" charset="0"/>
              </a:rPr>
              <a:t>rincipal</a:t>
            </a:r>
            <a:r>
              <a:rPr lang="el-GR" sz="2800" dirty="0">
                <a:cs typeface="Arial" charset="0"/>
              </a:rPr>
              <a:t>-</a:t>
            </a:r>
            <a:r>
              <a:rPr lang="en-US" sz="2800" dirty="0" err="1">
                <a:cs typeface="Arial" charset="0"/>
              </a:rPr>
              <a:t>A</a:t>
            </a:r>
            <a:r>
              <a:rPr lang="el-GR" sz="2800" dirty="0" err="1">
                <a:cs typeface="Arial" charset="0"/>
              </a:rPr>
              <a:t>gent</a:t>
            </a:r>
            <a:r>
              <a:rPr lang="el-GR" sz="2800" dirty="0">
                <a:cs typeface="Arial" charset="0"/>
              </a:rPr>
              <a:t> </a:t>
            </a:r>
            <a:r>
              <a:rPr lang="el-GR" sz="2800" dirty="0" err="1">
                <a:cs typeface="Arial" charset="0"/>
              </a:rPr>
              <a:t>problem</a:t>
            </a:r>
            <a:r>
              <a:rPr lang="el-GR" sz="2800" dirty="0">
                <a:cs typeface="Arial" charset="0"/>
              </a:rPr>
              <a:t>),</a:t>
            </a:r>
            <a:endParaRPr lang="el-GR" sz="2800" b="1" dirty="0">
              <a:cs typeface="Arial" charset="0"/>
            </a:endParaRPr>
          </a:p>
        </p:txBody>
      </p:sp>
      <p:sp>
        <p:nvSpPr>
          <p:cNvPr id="68611" name="Rectangle 3"/>
          <p:cNvSpPr>
            <a:spLocks noGrp="1" noChangeArrowheads="1"/>
          </p:cNvSpPr>
          <p:nvPr>
            <p:ph idx="1"/>
          </p:nvPr>
        </p:nvSpPr>
        <p:spPr/>
        <p:txBody>
          <a:bodyPr/>
          <a:lstStyle/>
          <a:p>
            <a:pPr algn="just">
              <a:lnSpc>
                <a:spcPct val="105000"/>
              </a:lnSpc>
              <a:spcAft>
                <a:spcPts val="1200"/>
              </a:spcAft>
              <a:buNone/>
            </a:pPr>
            <a:r>
              <a:rPr lang="el-GR" dirty="0">
                <a:cs typeface="Arial" charset="0"/>
              </a:rPr>
              <a:t>Σύμφωνα με το «πρόβλημα της αντιπροσώπευσης» (</a:t>
            </a:r>
            <a:r>
              <a:rPr lang="el-GR" dirty="0" err="1">
                <a:cs typeface="Arial" charset="0"/>
              </a:rPr>
              <a:t>principal</a:t>
            </a:r>
            <a:r>
              <a:rPr lang="el-GR" dirty="0">
                <a:cs typeface="Arial" charset="0"/>
              </a:rPr>
              <a:t>-</a:t>
            </a:r>
            <a:r>
              <a:rPr lang="el-GR" dirty="0" err="1">
                <a:cs typeface="Arial" charset="0"/>
              </a:rPr>
              <a:t>agent</a:t>
            </a:r>
            <a:r>
              <a:rPr lang="el-GR" dirty="0">
                <a:cs typeface="Arial" charset="0"/>
              </a:rPr>
              <a:t> </a:t>
            </a:r>
            <a:r>
              <a:rPr lang="el-GR" dirty="0" err="1">
                <a:cs typeface="Arial" charset="0"/>
              </a:rPr>
              <a:t>problem</a:t>
            </a:r>
            <a:r>
              <a:rPr lang="el-GR" dirty="0">
                <a:cs typeface="Arial" charset="0"/>
              </a:rPr>
              <a:t>):</a:t>
            </a:r>
          </a:p>
          <a:p>
            <a:pPr algn="just">
              <a:lnSpc>
                <a:spcPct val="105000"/>
              </a:lnSpc>
              <a:spcAft>
                <a:spcPts val="1200"/>
              </a:spcAft>
              <a:buNone/>
            </a:pPr>
            <a:endParaRPr lang="el-GR" dirty="0">
              <a:cs typeface="Arial" charset="0"/>
            </a:endParaRPr>
          </a:p>
          <a:p>
            <a:pPr algn="just">
              <a:lnSpc>
                <a:spcPct val="105000"/>
              </a:lnSpc>
              <a:spcAft>
                <a:spcPts val="1200"/>
              </a:spcAft>
              <a:buNone/>
            </a:pPr>
            <a:r>
              <a:rPr lang="el-GR" dirty="0">
                <a:cs typeface="Arial" charset="0"/>
              </a:rPr>
              <a:t> ο </a:t>
            </a:r>
            <a:r>
              <a:rPr lang="el-GR" b="1" dirty="0">
                <a:cs typeface="Arial" charset="0"/>
              </a:rPr>
              <a:t>εντολοδόχος (</a:t>
            </a:r>
            <a:r>
              <a:rPr lang="el-GR" b="1" dirty="0" err="1">
                <a:cs typeface="Arial" charset="0"/>
              </a:rPr>
              <a:t>agent</a:t>
            </a:r>
            <a:r>
              <a:rPr lang="el-GR" b="1" dirty="0">
                <a:cs typeface="Arial" charset="0"/>
              </a:rPr>
              <a:t>) </a:t>
            </a:r>
            <a:r>
              <a:rPr lang="el-GR" dirty="0">
                <a:cs typeface="Arial" charset="0"/>
              </a:rPr>
              <a:t>είναι σχεδόν αδύνατο να εκπροσωπήσει με τον καλύτερο τρόπο τα συμφέροντα του </a:t>
            </a:r>
            <a:r>
              <a:rPr lang="el-GR" b="1" dirty="0">
                <a:cs typeface="Arial" charset="0"/>
              </a:rPr>
              <a:t>εντολέα (</a:t>
            </a:r>
            <a:r>
              <a:rPr lang="el-GR" b="1" dirty="0" err="1">
                <a:cs typeface="Arial" charset="0"/>
              </a:rPr>
              <a:t>principal</a:t>
            </a:r>
            <a:r>
              <a:rPr lang="el-GR" b="1" dirty="0">
                <a:cs typeface="Arial" charset="0"/>
              </a:rPr>
              <a:t>)</a:t>
            </a:r>
            <a:r>
              <a:rPr lang="el-GR" dirty="0">
                <a:cs typeface="Arial" charset="0"/>
              </a:rPr>
              <a:t> καθώς υπάρχουν τέσσερα σοβαρά ζητήματα που είναι δύσκολο να επιλυθούν – και τα οποία συνδέονται μεταξύ τους </a:t>
            </a:r>
            <a:r>
              <a:rPr lang="el-GR" b="1" dirty="0">
                <a:cs typeface="Arial" charset="0"/>
              </a:rPr>
              <a:t>	</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l-GR" sz="2800" b="1" dirty="0">
                <a:cs typeface="Arial" charset="0"/>
              </a:rPr>
              <a:t> </a:t>
            </a:r>
            <a:r>
              <a:rPr lang="el-GR" sz="2800" dirty="0">
                <a:cs typeface="Arial" charset="0"/>
              </a:rPr>
              <a:t>Το «Πρόβλημα της Αντιπροσώπευσης» </a:t>
            </a:r>
            <a:br>
              <a:rPr lang="en-US" sz="2800" dirty="0">
                <a:cs typeface="Arial" charset="0"/>
              </a:rPr>
            </a:br>
            <a:r>
              <a:rPr lang="el-GR" sz="2800" dirty="0">
                <a:cs typeface="Arial" charset="0"/>
              </a:rPr>
              <a:t>(</a:t>
            </a:r>
            <a:r>
              <a:rPr lang="en-US" sz="2800" dirty="0">
                <a:cs typeface="Arial" charset="0"/>
              </a:rPr>
              <a:t>P</a:t>
            </a:r>
            <a:r>
              <a:rPr lang="el-GR" sz="2800" dirty="0" err="1">
                <a:cs typeface="Arial" charset="0"/>
              </a:rPr>
              <a:t>rincipal</a:t>
            </a:r>
            <a:r>
              <a:rPr lang="el-GR" sz="2800" dirty="0">
                <a:cs typeface="Arial" charset="0"/>
              </a:rPr>
              <a:t>-</a:t>
            </a:r>
            <a:r>
              <a:rPr lang="en-US" sz="2800" dirty="0" err="1">
                <a:cs typeface="Arial" charset="0"/>
              </a:rPr>
              <a:t>A</a:t>
            </a:r>
            <a:r>
              <a:rPr lang="el-GR" sz="2800" dirty="0" err="1">
                <a:cs typeface="Arial" charset="0"/>
              </a:rPr>
              <a:t>gent</a:t>
            </a:r>
            <a:r>
              <a:rPr lang="el-GR" sz="2800" dirty="0">
                <a:cs typeface="Arial" charset="0"/>
              </a:rPr>
              <a:t> </a:t>
            </a:r>
            <a:r>
              <a:rPr lang="el-GR" sz="2800" dirty="0" err="1">
                <a:cs typeface="Arial" charset="0"/>
              </a:rPr>
              <a:t>problem</a:t>
            </a:r>
            <a:r>
              <a:rPr lang="el-GR" sz="2800" dirty="0">
                <a:cs typeface="Arial" charset="0"/>
              </a:rPr>
              <a:t>)</a:t>
            </a:r>
            <a:endParaRPr lang="el-GR" sz="2800" b="1" dirty="0">
              <a:cs typeface="Arial" charset="0"/>
            </a:endParaRPr>
          </a:p>
        </p:txBody>
      </p:sp>
      <p:sp>
        <p:nvSpPr>
          <p:cNvPr id="68611" name="Rectangle 3"/>
          <p:cNvSpPr>
            <a:spLocks noGrp="1" noChangeArrowheads="1"/>
          </p:cNvSpPr>
          <p:nvPr>
            <p:ph idx="1"/>
          </p:nvPr>
        </p:nvSpPr>
        <p:spPr/>
        <p:txBody>
          <a:bodyPr/>
          <a:lstStyle/>
          <a:p>
            <a:pPr algn="just">
              <a:lnSpc>
                <a:spcPct val="105000"/>
              </a:lnSpc>
              <a:spcAft>
                <a:spcPts val="1200"/>
              </a:spcAft>
              <a:buFont typeface="Wingdings" pitchFamily="2" charset="2"/>
              <a:buChar char="Ø"/>
            </a:pPr>
            <a:r>
              <a:rPr lang="el-GR" dirty="0">
                <a:cs typeface="Arial" charset="0"/>
              </a:rPr>
              <a:t>Α. Ο εντολοδόχος </a:t>
            </a:r>
            <a:r>
              <a:rPr lang="en-US" dirty="0">
                <a:cs typeface="Arial" charset="0"/>
              </a:rPr>
              <a:t>(agent) </a:t>
            </a:r>
            <a:r>
              <a:rPr lang="el-GR" dirty="0">
                <a:cs typeface="Arial" charset="0"/>
              </a:rPr>
              <a:t>δεν γνωρίζει πλήρως τις </a:t>
            </a:r>
            <a:r>
              <a:rPr lang="el-GR" b="1" dirty="0">
                <a:cs typeface="Arial" charset="0"/>
              </a:rPr>
              <a:t>υποκειμενικές προτιμήσεις </a:t>
            </a:r>
            <a:r>
              <a:rPr lang="el-GR" dirty="0">
                <a:cs typeface="Arial" charset="0"/>
              </a:rPr>
              <a:t>του εντολέας </a:t>
            </a:r>
            <a:r>
              <a:rPr lang="en-US" dirty="0">
                <a:cs typeface="Arial" charset="0"/>
              </a:rPr>
              <a:t>(principal) </a:t>
            </a:r>
            <a:r>
              <a:rPr lang="el-GR" dirty="0">
                <a:cs typeface="Arial" charset="0"/>
              </a:rPr>
              <a:t>και είναι βέβαιο ότι κάποιες από τις επιλογές του πρώτου </a:t>
            </a:r>
            <a:r>
              <a:rPr lang="el-GR" b="1" dirty="0">
                <a:cs typeface="Arial" charset="0"/>
              </a:rPr>
              <a:t>δεν θα ικανοποιούν τις επιθυμίες του δεύτερου με τον καλύτερο δυνατό τρόπο</a:t>
            </a:r>
            <a:r>
              <a:rPr lang="el-GR" dirty="0">
                <a:cs typeface="Arial" charset="0"/>
              </a:rPr>
              <a:t>. </a:t>
            </a:r>
            <a:endParaRPr lang="en-US" dirty="0">
              <a:cs typeface="Arial" charset="0"/>
            </a:endParaRPr>
          </a:p>
          <a:p>
            <a:pPr algn="just">
              <a:lnSpc>
                <a:spcPct val="105000"/>
              </a:lnSpc>
              <a:spcAft>
                <a:spcPts val="1200"/>
              </a:spcAft>
              <a:buFont typeface="Wingdings" pitchFamily="2" charset="2"/>
              <a:buChar char="Ø"/>
            </a:pPr>
            <a:r>
              <a:rPr lang="el-GR" dirty="0">
                <a:cs typeface="Arial" charset="0"/>
              </a:rPr>
              <a:t>Επιπλέον ο εντολέας </a:t>
            </a:r>
            <a:r>
              <a:rPr lang="en-US" dirty="0">
                <a:cs typeface="Arial" charset="0"/>
              </a:rPr>
              <a:t>(principal)</a:t>
            </a:r>
            <a:r>
              <a:rPr lang="el-GR" dirty="0">
                <a:cs typeface="Arial" charset="0"/>
              </a:rPr>
              <a:t> δεν έχει κι αυτός πλήρη πληροφόρηση για τις προτιμήσεις, ικανότητες και περιορισμούς του εντολοδόχου </a:t>
            </a:r>
            <a:r>
              <a:rPr lang="en-US" dirty="0">
                <a:cs typeface="Arial" charset="0"/>
              </a:rPr>
              <a:t>(agent) </a:t>
            </a:r>
            <a:r>
              <a:rPr lang="el-GR" dirty="0">
                <a:cs typeface="Arial" charset="0"/>
              </a:rPr>
              <a:t>. </a:t>
            </a:r>
            <a:endParaRPr lang="en-US" dirty="0">
              <a:cs typeface="Arial" charset="0"/>
            </a:endParaRPr>
          </a:p>
          <a:p>
            <a:pPr algn="just">
              <a:lnSpc>
                <a:spcPct val="105000"/>
              </a:lnSpc>
              <a:spcAft>
                <a:spcPts val="1200"/>
              </a:spcAft>
              <a:buFont typeface="Wingdings" pitchFamily="2" charset="2"/>
              <a:buChar char="Ø"/>
            </a:pPr>
            <a:r>
              <a:rPr lang="el-GR" dirty="0">
                <a:cs typeface="Arial" charset="0"/>
              </a:rPr>
              <a:t>Πρόκειται για το πρόβλημα της ασυμμετρίας πληροφόρησης (</a:t>
            </a:r>
            <a:r>
              <a:rPr lang="el-GR" b="1" dirty="0" err="1">
                <a:cs typeface="Arial" charset="0"/>
              </a:rPr>
              <a:t>informational</a:t>
            </a:r>
            <a:r>
              <a:rPr lang="el-GR" b="1" dirty="0">
                <a:cs typeface="Arial" charset="0"/>
              </a:rPr>
              <a:t> </a:t>
            </a:r>
            <a:r>
              <a:rPr lang="el-GR" b="1" dirty="0" err="1">
                <a:cs typeface="Arial" charset="0"/>
              </a:rPr>
              <a:t>asymmetries</a:t>
            </a:r>
            <a:r>
              <a:rPr lang="el-GR" dirty="0">
                <a:cs typeface="Arial" charset="0"/>
              </a:rPr>
              <a:t>) που αντιμετωπίζει ο εντολοδόχος αλλά και ο εντολέας.</a:t>
            </a:r>
            <a:r>
              <a:rPr lang="el-GR" b="1" dirty="0">
                <a:cs typeface="Arial" charset="0"/>
              </a:rPr>
              <a:t>	</a:t>
            </a: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a:cs typeface="Arial" charset="0"/>
              </a:rPr>
              <a:t>Το «Πρόβλημα της Αντιπροσώπευσης» </a:t>
            </a:r>
            <a:br>
              <a:rPr lang="en-US" sz="3200" dirty="0">
                <a:cs typeface="Arial" charset="0"/>
              </a:rPr>
            </a:br>
            <a:r>
              <a:rPr lang="el-GR" sz="3200" dirty="0">
                <a:cs typeface="Arial" charset="0"/>
              </a:rPr>
              <a:t>(</a:t>
            </a:r>
            <a:r>
              <a:rPr lang="en-US" sz="3200" dirty="0">
                <a:cs typeface="Arial" charset="0"/>
              </a:rPr>
              <a:t>P</a:t>
            </a:r>
            <a:r>
              <a:rPr lang="el-GR" sz="3200" dirty="0" err="1">
                <a:cs typeface="Arial" charset="0"/>
              </a:rPr>
              <a:t>rincipal</a:t>
            </a:r>
            <a:r>
              <a:rPr lang="el-GR" sz="3200" dirty="0">
                <a:cs typeface="Arial" charset="0"/>
              </a:rPr>
              <a:t>-</a:t>
            </a:r>
            <a:r>
              <a:rPr lang="en-US" sz="3200" dirty="0">
                <a:cs typeface="Arial" charset="0"/>
              </a:rPr>
              <a:t>A</a:t>
            </a:r>
            <a:r>
              <a:rPr lang="el-GR" sz="3200" dirty="0" err="1">
                <a:cs typeface="Arial" charset="0"/>
              </a:rPr>
              <a:t>gent</a:t>
            </a:r>
            <a:r>
              <a:rPr lang="el-GR" sz="3200" dirty="0">
                <a:cs typeface="Arial" charset="0"/>
              </a:rPr>
              <a:t> </a:t>
            </a:r>
            <a:r>
              <a:rPr lang="el-GR" sz="3200" dirty="0" err="1">
                <a:cs typeface="Arial" charset="0"/>
              </a:rPr>
              <a:t>problem</a:t>
            </a:r>
            <a:r>
              <a:rPr lang="el-GR" sz="3200" dirty="0">
                <a:cs typeface="Arial" charset="0"/>
              </a:rPr>
              <a:t>)</a:t>
            </a:r>
            <a:endParaRPr lang="el-GR" sz="3200" dirty="0"/>
          </a:p>
        </p:txBody>
      </p:sp>
      <p:sp>
        <p:nvSpPr>
          <p:cNvPr id="3" name="2 - Θέση περιεχομένου"/>
          <p:cNvSpPr>
            <a:spLocks noGrp="1"/>
          </p:cNvSpPr>
          <p:nvPr>
            <p:ph idx="1"/>
          </p:nvPr>
        </p:nvSpPr>
        <p:spPr/>
        <p:txBody>
          <a:bodyPr/>
          <a:lstStyle/>
          <a:p>
            <a:pPr>
              <a:buNone/>
            </a:pPr>
            <a:r>
              <a:rPr lang="el-GR" dirty="0"/>
              <a:t>Β. </a:t>
            </a:r>
            <a:r>
              <a:rPr lang="el-GR" b="1" dirty="0"/>
              <a:t>Ο εντολοδόχος έχει τα δικά του συμφέροντα που κατά τεκμήριο είναι διαφορετικά από εκείνα του εντολέα. </a:t>
            </a:r>
            <a:endParaRPr lang="en-US" b="1" dirty="0"/>
          </a:p>
          <a:p>
            <a:r>
              <a:rPr lang="el-GR" dirty="0"/>
              <a:t>Ακόμα και εάν τα συμφέροντα δεν είναι αντίθετα (οπότε ο εντολοδόχος είναι πιθανό να δράσει ακόμα και εις βάρος των συμφερόντων του εντολέα), ο εντολοδόχος δεν έχει συνήθως το κίνητρο για να ενεργήσει με τρόπο που να αυξήσει το δικό του κόστος χωρίς ταυτόχρονα να </a:t>
            </a:r>
            <a:r>
              <a:rPr lang="el-GR" dirty="0" err="1"/>
              <a:t>εσωτερικοποιεί</a:t>
            </a:r>
            <a:r>
              <a:rPr lang="el-GR" dirty="0"/>
              <a:t> το όφελος – το οποίο θα καρπωθεί ο </a:t>
            </a:r>
            <a:r>
              <a:rPr lang="el-GR" dirty="0" err="1"/>
              <a:t>εντολεας</a:t>
            </a:r>
            <a:r>
              <a:rPr lang="el-GR" dirty="0"/>
              <a:t>. </a:t>
            </a:r>
            <a:endParaRPr lang="en-US" dirty="0"/>
          </a:p>
          <a:p>
            <a:r>
              <a:rPr lang="el-GR" dirty="0"/>
              <a:t>Πρόκειται για το πρόβλημα του «ηθικού κινδύνου» (</a:t>
            </a:r>
            <a:r>
              <a:rPr lang="el-GR" b="1" dirty="0" err="1"/>
              <a:t>moral</a:t>
            </a:r>
            <a:r>
              <a:rPr lang="el-GR" b="1" dirty="0"/>
              <a:t> </a:t>
            </a:r>
            <a:r>
              <a:rPr lang="el-GR" b="1" dirty="0" err="1"/>
              <a:t>hazard</a:t>
            </a:r>
            <a:r>
              <a:rPr lang="el-GR" dirty="0"/>
              <a:t>) που λειτουργεί και αντίστροφα: όταν η πράξη σου θα έχει κόστος σε άλλους αλλά όφελος μόνο για σε σένα.</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a:cs typeface="Arial" charset="0"/>
              </a:rPr>
              <a:t>Το «Πρόβλημα της Αντιπροσώπευσης» (</a:t>
            </a:r>
            <a:r>
              <a:rPr lang="en-US" sz="3200" dirty="0">
                <a:cs typeface="Arial" charset="0"/>
              </a:rPr>
              <a:t>P</a:t>
            </a:r>
            <a:r>
              <a:rPr lang="el-GR" sz="3200" dirty="0" err="1">
                <a:cs typeface="Arial" charset="0"/>
              </a:rPr>
              <a:t>rincipal</a:t>
            </a:r>
            <a:r>
              <a:rPr lang="el-GR" sz="3200" dirty="0">
                <a:cs typeface="Arial" charset="0"/>
              </a:rPr>
              <a:t>-</a:t>
            </a:r>
            <a:r>
              <a:rPr lang="en-US" sz="3200" dirty="0">
                <a:cs typeface="Arial" charset="0"/>
              </a:rPr>
              <a:t>A</a:t>
            </a:r>
            <a:r>
              <a:rPr lang="el-GR" sz="3200" dirty="0" err="1">
                <a:cs typeface="Arial" charset="0"/>
              </a:rPr>
              <a:t>gent</a:t>
            </a:r>
            <a:r>
              <a:rPr lang="el-GR" sz="3200" dirty="0">
                <a:cs typeface="Arial" charset="0"/>
              </a:rPr>
              <a:t> </a:t>
            </a:r>
            <a:r>
              <a:rPr lang="el-GR" sz="3200" dirty="0" err="1">
                <a:cs typeface="Arial" charset="0"/>
              </a:rPr>
              <a:t>problem</a:t>
            </a:r>
            <a:r>
              <a:rPr lang="el-GR" sz="3200" dirty="0">
                <a:cs typeface="Arial" charset="0"/>
              </a:rPr>
              <a:t>)</a:t>
            </a:r>
            <a:endParaRPr lang="el-GR" sz="3200" dirty="0"/>
          </a:p>
        </p:txBody>
      </p:sp>
      <p:sp>
        <p:nvSpPr>
          <p:cNvPr id="3" name="2 - Θέση περιεχομένου"/>
          <p:cNvSpPr>
            <a:spLocks noGrp="1"/>
          </p:cNvSpPr>
          <p:nvPr>
            <p:ph idx="1"/>
          </p:nvPr>
        </p:nvSpPr>
        <p:spPr/>
        <p:txBody>
          <a:bodyPr/>
          <a:lstStyle/>
          <a:p>
            <a:pPr>
              <a:spcBef>
                <a:spcPts val="1200"/>
              </a:spcBef>
              <a:spcAft>
                <a:spcPts val="600"/>
              </a:spcAft>
              <a:buNone/>
            </a:pPr>
            <a:r>
              <a:rPr lang="el-GR" dirty="0"/>
              <a:t>Γ. Από τη φύση της σχέσης των δύο είναι βέβαιο ότι ο εντολέας </a:t>
            </a:r>
            <a:r>
              <a:rPr lang="el-GR" b="1" dirty="0"/>
              <a:t>δεν έχει συνήθως τη δυνατότητα να ελέγξει αποτελεσματικά τη συμπεριφορά του εντολοδόχου. </a:t>
            </a:r>
            <a:endParaRPr lang="en-US" b="1" dirty="0"/>
          </a:p>
          <a:p>
            <a:pPr>
              <a:spcBef>
                <a:spcPts val="1200"/>
              </a:spcBef>
              <a:spcAft>
                <a:spcPts val="600"/>
              </a:spcAft>
            </a:pPr>
            <a:r>
              <a:rPr lang="el-GR" dirty="0"/>
              <a:t>Είτε λόγω έλλειψης χρόνου, είτε λόγω έλλειψης εξειδικευμένων γνώσεων αλλά και για τεχνικούς λόγους ή άλλης φύσης περιορισμούς, η δυνατότητα επίβλεψης είναι περιορισμένη. </a:t>
            </a:r>
            <a:endParaRPr lang="en-US" dirty="0"/>
          </a:p>
          <a:p>
            <a:pPr>
              <a:spcBef>
                <a:spcPts val="1200"/>
              </a:spcBef>
              <a:spcAft>
                <a:spcPts val="600"/>
              </a:spcAft>
            </a:pPr>
            <a:r>
              <a:rPr lang="el-GR" dirty="0"/>
              <a:t>Πρόκειται για το πρόβλημα του κόστους της επίβλεψης </a:t>
            </a:r>
            <a:r>
              <a:rPr lang="el-GR" b="1" dirty="0"/>
              <a:t>(</a:t>
            </a:r>
            <a:r>
              <a:rPr lang="el-GR" b="1" dirty="0" err="1"/>
              <a:t>monitoring</a:t>
            </a:r>
            <a:r>
              <a:rPr lang="el-GR" b="1" dirty="0"/>
              <a:t> </a:t>
            </a:r>
            <a:r>
              <a:rPr lang="el-GR" b="1" dirty="0" err="1"/>
              <a:t>cost</a:t>
            </a:r>
            <a:r>
              <a:rPr lang="el-GR" b="1" dirty="0"/>
              <a:t>) </a:t>
            </a:r>
            <a:r>
              <a:rPr lang="el-GR" dirty="0"/>
              <a:t>που όταν είναι υψηλό για τον εντολέα δημιουργεί αντικίνητρα καλής εκτέλεσης των εντολών από τον εντολοδόχο.</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a:cs typeface="Arial" charset="0"/>
              </a:rPr>
              <a:t>Το «Πρόβλημα της Αντιπροσώπευσης» (</a:t>
            </a:r>
            <a:r>
              <a:rPr lang="en-US" sz="3200" dirty="0">
                <a:cs typeface="Arial" charset="0"/>
              </a:rPr>
              <a:t>P</a:t>
            </a:r>
            <a:r>
              <a:rPr lang="el-GR" sz="3200" dirty="0" err="1">
                <a:cs typeface="Arial" charset="0"/>
              </a:rPr>
              <a:t>rincipal</a:t>
            </a:r>
            <a:r>
              <a:rPr lang="el-GR" sz="3200" dirty="0">
                <a:cs typeface="Arial" charset="0"/>
              </a:rPr>
              <a:t>-</a:t>
            </a:r>
            <a:r>
              <a:rPr lang="en-US" sz="3200" dirty="0">
                <a:cs typeface="Arial" charset="0"/>
              </a:rPr>
              <a:t>A</a:t>
            </a:r>
            <a:r>
              <a:rPr lang="el-GR" sz="3200" dirty="0" err="1">
                <a:cs typeface="Arial" charset="0"/>
              </a:rPr>
              <a:t>gent</a:t>
            </a:r>
            <a:r>
              <a:rPr lang="el-GR" sz="3200" dirty="0">
                <a:cs typeface="Arial" charset="0"/>
              </a:rPr>
              <a:t> </a:t>
            </a:r>
            <a:r>
              <a:rPr lang="el-GR" sz="3200" dirty="0" err="1">
                <a:cs typeface="Arial" charset="0"/>
              </a:rPr>
              <a:t>problem</a:t>
            </a:r>
            <a:r>
              <a:rPr lang="el-GR" sz="3200" dirty="0">
                <a:cs typeface="Arial" charset="0"/>
              </a:rPr>
              <a:t>)</a:t>
            </a:r>
            <a:endParaRPr lang="el-GR" sz="3200" dirty="0"/>
          </a:p>
        </p:txBody>
      </p:sp>
      <p:sp>
        <p:nvSpPr>
          <p:cNvPr id="3" name="2 - Θέση περιεχομένου"/>
          <p:cNvSpPr>
            <a:spLocks noGrp="1"/>
          </p:cNvSpPr>
          <p:nvPr>
            <p:ph idx="1"/>
          </p:nvPr>
        </p:nvSpPr>
        <p:spPr/>
        <p:txBody>
          <a:bodyPr/>
          <a:lstStyle/>
          <a:p>
            <a:pPr>
              <a:buNone/>
            </a:pPr>
            <a:r>
              <a:rPr lang="el-GR" dirty="0"/>
              <a:t>Δ. Τα παραπάνω προβλήματα, που συνδέονται μεταξύ τους, οδηγούν σε </a:t>
            </a:r>
            <a:r>
              <a:rPr lang="el-GR" b="1" dirty="0"/>
              <a:t>αύξηση του κόστους που έχει η σχέση της αντιπροσώπευσης</a:t>
            </a:r>
            <a:r>
              <a:rPr lang="el-GR" dirty="0"/>
              <a:t>, του </a:t>
            </a:r>
            <a:r>
              <a:rPr lang="el-GR" dirty="0">
                <a:solidFill>
                  <a:srgbClr val="356E18"/>
                </a:solidFill>
              </a:rPr>
              <a:t>«</a:t>
            </a:r>
            <a:r>
              <a:rPr lang="el-GR" b="1" dirty="0">
                <a:solidFill>
                  <a:srgbClr val="356E18"/>
                </a:solidFill>
              </a:rPr>
              <a:t>κόστους της αντιπροσώπευσης» (</a:t>
            </a:r>
            <a:r>
              <a:rPr lang="el-GR" b="1" dirty="0" err="1">
                <a:solidFill>
                  <a:srgbClr val="356E18"/>
                </a:solidFill>
              </a:rPr>
              <a:t>agency</a:t>
            </a:r>
            <a:r>
              <a:rPr lang="el-GR" b="1" dirty="0">
                <a:solidFill>
                  <a:srgbClr val="356E18"/>
                </a:solidFill>
              </a:rPr>
              <a:t> </a:t>
            </a:r>
            <a:r>
              <a:rPr lang="el-GR" b="1" dirty="0" err="1">
                <a:solidFill>
                  <a:srgbClr val="356E18"/>
                </a:solidFill>
              </a:rPr>
              <a:t>costs</a:t>
            </a:r>
            <a:r>
              <a:rPr lang="el-GR" b="1" dirty="0">
                <a:solidFill>
                  <a:srgbClr val="356E18"/>
                </a:solidFill>
              </a:rPr>
              <a:t>)</a:t>
            </a:r>
            <a:r>
              <a:rPr lang="el-GR" b="1" dirty="0"/>
              <a:t> </a:t>
            </a:r>
            <a:r>
              <a:rPr lang="el-GR" dirty="0"/>
              <a:t>και για τα δύο μέρη, </a:t>
            </a:r>
          </a:p>
          <a:p>
            <a:r>
              <a:rPr lang="el-GR" dirty="0"/>
              <a:t>Και οι δυο συμβαλλόμενοι  προσπαθούν να επιλύσουν τα παραπάνω προβλήματα (μείωση κόστους):</a:t>
            </a:r>
          </a:p>
          <a:p>
            <a:pPr lvl="1"/>
            <a:r>
              <a:rPr lang="el-GR" dirty="0"/>
              <a:t> προσπαθώντας να αποκτήσουν περισσότερη πληροφόρηση (κυρίως ο εντολέας για τον εντολοδόχο), </a:t>
            </a:r>
          </a:p>
          <a:p>
            <a:pPr lvl="1"/>
            <a:r>
              <a:rPr lang="el-GR" dirty="0"/>
              <a:t>να “σηματοδοτήσουν” (</a:t>
            </a:r>
            <a:r>
              <a:rPr lang="el-GR" dirty="0" err="1"/>
              <a:t>signal</a:t>
            </a:r>
            <a:r>
              <a:rPr lang="el-GR" dirty="0"/>
              <a:t>) την αξιοπιστία τους (κυρίως ο εντολοδόχος), </a:t>
            </a:r>
          </a:p>
          <a:p>
            <a:pPr lvl="1"/>
            <a:r>
              <a:rPr lang="el-GR" dirty="0"/>
              <a:t>να αντιμετωπίσουν ex </a:t>
            </a:r>
            <a:r>
              <a:rPr lang="el-GR" dirty="0" err="1"/>
              <a:t>ante</a:t>
            </a:r>
            <a:r>
              <a:rPr lang="el-GR" dirty="0"/>
              <a:t> τον ηθικό κίνδυνο εισάγοντας ρήτρες αυτοδέσμευσης σε τυχόν γραπτό συμφωνητικό ή  </a:t>
            </a:r>
          </a:p>
          <a:p>
            <a:pPr lvl="1">
              <a:buNone/>
            </a:pPr>
            <a:r>
              <a:rPr lang="el-GR" dirty="0"/>
              <a:t>   να επενδύσουν περισσότερα στην επίβλεψη της εκτέλεσης της εντολής. </a:t>
            </a:r>
            <a:endParaRPr lang="en-US" dirty="0"/>
          </a:p>
        </p:txBody>
      </p:sp>
    </p:spTree>
  </p:cSld>
  <p:clrMapOvr>
    <a:masterClrMapping/>
  </p:clrMapOvr>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5038</TotalTime>
  <Words>1314</Words>
  <Application>Microsoft Office PowerPoint</Application>
  <PresentationFormat>Ευρεία οθόνη</PresentationFormat>
  <Paragraphs>95</Paragraphs>
  <Slides>16</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16</vt:i4>
      </vt:variant>
    </vt:vector>
  </HeadingPairs>
  <TitlesOfParts>
    <vt:vector size="23" baseType="lpstr">
      <vt:lpstr>Arial</vt:lpstr>
      <vt:lpstr>Calibri</vt:lpstr>
      <vt:lpstr>Calibri Light</vt:lpstr>
      <vt:lpstr>Palatino Linotype</vt:lpstr>
      <vt:lpstr>Tahoma</vt:lpstr>
      <vt:lpstr>Wingdings</vt:lpstr>
      <vt:lpstr>Θέμα του Office</vt:lpstr>
      <vt:lpstr>ΔΙΟΙΚΗΣΗ ΑΓΡΟΤΙΚΩΝ ΣΥΝΕΤΑΙΡΙΣΜΩΝ  Πανεπιστημιακές Παραδόσεις</vt:lpstr>
      <vt:lpstr> Το «Πρόβλημα της Αντιπροσώπευσης»  (Principal-Agent problem),</vt:lpstr>
      <vt:lpstr>Principal Agent Theory Σχηματική Απεικόνιση</vt:lpstr>
      <vt:lpstr> Το «Πρόβλημα της Αντιπροσώπευσης»  (Principal-Agent problem),</vt:lpstr>
      <vt:lpstr> Το «Πρόβλημα της Αντιπροσώπευσης»  (Principal-Agent problem),</vt:lpstr>
      <vt:lpstr> Το «Πρόβλημα της Αντιπροσώπευσης»  (Principal-Agent problem)</vt:lpstr>
      <vt:lpstr>Το «Πρόβλημα της Αντιπροσώπευσης»  (Principal-Agent problem)</vt:lpstr>
      <vt:lpstr>Το «Πρόβλημα της Αντιπροσώπευσης» (Principal-Agent problem)</vt:lpstr>
      <vt:lpstr>Το «Πρόβλημα της Αντιπροσώπευσης» (Principal-Agent problem)</vt:lpstr>
      <vt:lpstr>Παρουσίαση του PowerPoint</vt:lpstr>
      <vt:lpstr>Εφαρμογή του Principal Agent problem στους Αγροτικούς Συνεταιρισμούς </vt:lpstr>
      <vt:lpstr>Προβλήματα Διοίκησης Αγροτικών Συνεταιρισμών</vt:lpstr>
      <vt:lpstr>Προβλήματα Διοίκησης Αγροτικών Συνεταιρισμών</vt:lpstr>
      <vt:lpstr>Προβλήματα Διοίκησης Αγροτικών Συνεταιρισμών</vt:lpstr>
      <vt:lpstr>Η δέσμευση στον Συνεταιρισμό </vt:lpstr>
      <vt:lpstr>Η δέσμευση αποτέλεσμα της αμοιβαιότητας των μελών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Achilleas</dc:creator>
  <cp:lastModifiedBy>ΠΛΙΑΚΟΥΡΑ ΑΛΕΞΑΝΔΡΑ</cp:lastModifiedBy>
  <cp:revision>62</cp:revision>
  <dcterms:created xsi:type="dcterms:W3CDTF">2016-09-28T08:36:10Z</dcterms:created>
  <dcterms:modified xsi:type="dcterms:W3CDTF">2022-04-12T09:17:18Z</dcterms:modified>
</cp:coreProperties>
</file>