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76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1" r:id="rId14"/>
    <p:sldId id="277" r:id="rId15"/>
    <p:sldId id="281" r:id="rId16"/>
    <p:sldId id="282" r:id="rId17"/>
    <p:sldId id="283" r:id="rId18"/>
    <p:sldId id="284" r:id="rId19"/>
    <p:sldId id="285" r:id="rId20"/>
    <p:sldId id="28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90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2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28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4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2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8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07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57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01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63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FCA97-1C76-43AC-8D14-4D387CC7B34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1EFD1-022B-4E12-8D4E-6DFEC1107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604456" y="137809"/>
            <a:ext cx="8482519" cy="234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Να εκτελέσετε τις πιο κάτω μετατροπές: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(110100)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στο δεκαδικό σύστημα αναπαράστασης δείχνοντας αναλυτικά τις πράξεις.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4F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στο δεκαδικό σύστημα αναπαράστασης δείχνοντας αναλυτικά τις πράξεις.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65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στο δεκαδικό σύστημα αναπαράστασης δείχνοντας αναλυτικά τις πράξεις.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(1111101,1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0101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στο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οκταδικό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και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δεκαεξαδικό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σύστημα αναπαράστασης χρησιμοποιώντας τον σύντομο τρόπο μετατροπής.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Εικόνα 37"/>
          <p:cNvPicPr/>
          <p:nvPr/>
        </p:nvPicPr>
        <p:blipFill>
          <a:blip r:embed="rId2"/>
          <a:stretch>
            <a:fillRect/>
          </a:stretch>
        </p:blipFill>
        <p:spPr>
          <a:xfrm>
            <a:off x="433387" y="2857500"/>
            <a:ext cx="5414963" cy="2480627"/>
          </a:xfrm>
          <a:prstGeom prst="rect">
            <a:avLst/>
          </a:prstGeom>
        </p:spPr>
      </p:pic>
      <p:pic>
        <p:nvPicPr>
          <p:cNvPr id="4" name="Εικόνα 39"/>
          <p:cNvPicPr/>
          <p:nvPr/>
        </p:nvPicPr>
        <p:blipFill>
          <a:blip r:embed="rId3"/>
          <a:stretch>
            <a:fillRect/>
          </a:stretch>
        </p:blipFill>
        <p:spPr>
          <a:xfrm>
            <a:off x="6886575" y="2867025"/>
            <a:ext cx="4862512" cy="160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553280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6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84458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3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l-GR" dirty="0" smtClean="0"/>
                        <a:t> – ΤΕΛΟΣ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5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1454" t="44958" r="31223" b="10615"/>
          <a:stretch/>
        </p:blipFill>
        <p:spPr>
          <a:xfrm>
            <a:off x="1680046" y="413020"/>
            <a:ext cx="7968779" cy="533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9520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6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07463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55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476423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8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50430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2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71855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61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34943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7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7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Να εκτελέσετε τις πιο κάτω μετατροπές: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(110100)</a:t>
            </a:r>
            <a:r>
              <a:rPr lang="el-GR" sz="1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στο δεκαδικό σύστημα αναπαράστασης δείχνοντας αναλυτικά τις πράξεις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1*2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+ 1*2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+ 0*2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+1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+ 0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+ 0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32 + 16 + 0 + 4 + 0 + 0 = 52</a:t>
            </a:r>
            <a:endParaRPr lang="en-GB" sz="1600" baseline="30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4F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sz="1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στο δεκαδικό σύστημα 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αναπαράστασης 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δείχνοντας αναλυτικά τις πράξεις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4*16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+ F*16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64 + 15 = 79</a:t>
            </a:r>
            <a:endParaRPr lang="en-GB" sz="1600" baseline="30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65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sz="1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στο δεκαδικό σύστημα αναπαράστασης δείχνοντας αναλυτικά τις πράξεις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6*8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+ 5*8</a:t>
            </a:r>
            <a:r>
              <a:rPr lang="en-US" sz="16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48 + 5 = 53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(1111101,1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0101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sz="1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στο </a:t>
            </a:r>
            <a:r>
              <a:rPr lang="el-GR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οκταδικό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και </a:t>
            </a:r>
            <a:r>
              <a:rPr lang="el-GR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δεκαεξαδικό</a:t>
            </a: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σύστημα αναπαράστασης χρησιμοποιώντας τον σύντομο τρόπο μετατροπής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l-GR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Οκταδικό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l-GR" sz="1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00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1 111 101,1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0 101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sz="1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00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175,654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l-GR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Δεκαεξαδικό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l-G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l-GR" sz="1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111 1101,1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01 01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sz="1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 = 7</a:t>
            </a:r>
            <a:r>
              <a:rPr lang="en-US" sz="16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D,D6</a:t>
            </a:r>
            <a:endParaRPr lang="en-GB" sz="16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Εικόνα 37"/>
          <p:cNvPicPr/>
          <p:nvPr/>
        </p:nvPicPr>
        <p:blipFill>
          <a:blip r:embed="rId2"/>
          <a:stretch>
            <a:fillRect/>
          </a:stretch>
        </p:blipFill>
        <p:spPr>
          <a:xfrm>
            <a:off x="7143750" y="4981575"/>
            <a:ext cx="5048250" cy="1876426"/>
          </a:xfrm>
          <a:prstGeom prst="rect">
            <a:avLst/>
          </a:prstGeom>
        </p:spPr>
      </p:pic>
      <p:pic>
        <p:nvPicPr>
          <p:cNvPr id="6" name="Εικόνα 3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5080875"/>
            <a:ext cx="4940300" cy="166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31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2924" t="48604" r="50897" b="27604"/>
          <a:stretch/>
        </p:blipFill>
        <p:spPr>
          <a:xfrm>
            <a:off x="1612901" y="1244600"/>
            <a:ext cx="4774747" cy="3949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172195"/>
              </p:ext>
            </p:extLst>
          </p:nvPr>
        </p:nvGraphicFramePr>
        <p:xfrm>
          <a:off x="6921500" y="1580726"/>
          <a:ext cx="3556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13</a:t>
                      </a:r>
                      <a:r>
                        <a:rPr lang="en-US" dirty="0" smtClean="0"/>
                        <a:t> </a:t>
                      </a:r>
                      <a:r>
                        <a:rPr lang="el-GR" dirty="0" smtClean="0"/>
                        <a:t>– ΤΕΛΟΣ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7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2127" t="49133" r="33052" b="28027"/>
          <a:stretch/>
        </p:blipFill>
        <p:spPr>
          <a:xfrm>
            <a:off x="8568730" y="11959"/>
            <a:ext cx="3623270" cy="3141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22400" y="76200"/>
            <a:ext cx="4711700" cy="638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Υποθέτουμε (εκφώνηση) ότι Ν = 8</a:t>
            </a:r>
          </a:p>
          <a:p>
            <a:endParaRPr lang="el-GR" sz="1200" dirty="0" smtClean="0"/>
          </a:p>
          <a:p>
            <a:r>
              <a:rPr lang="el-GR" sz="1200" dirty="0" smtClean="0"/>
              <a:t>Γραμμή 3: Ι = 0</a:t>
            </a:r>
          </a:p>
          <a:p>
            <a:endParaRPr lang="el-GR" sz="1200" dirty="0" smtClean="0"/>
          </a:p>
          <a:p>
            <a:r>
              <a:rPr lang="el-GR" sz="1200" dirty="0" smtClean="0"/>
              <a:t>Γραμμή 4: Έλεγχος αληθής – μπαίνουμε στο βρόχο</a:t>
            </a:r>
          </a:p>
          <a:p>
            <a:endParaRPr lang="el-GR" sz="1200" dirty="0" smtClean="0"/>
          </a:p>
          <a:p>
            <a:r>
              <a:rPr lang="el-GR" sz="1200" dirty="0" smtClean="0"/>
              <a:t>Γραμμή 4.1: Ι = Ι + 1 = 0 + 1</a:t>
            </a:r>
          </a:p>
          <a:p>
            <a:endParaRPr lang="el-GR" sz="1200" dirty="0" smtClean="0"/>
          </a:p>
          <a:p>
            <a:r>
              <a:rPr lang="el-GR" sz="1200" dirty="0" smtClean="0"/>
              <a:t>Γραμμή 4.2: έλεγχος ψευδής διότι 2 * Ι = 2 &lt; Ν = 8 – δεν τυπώνεται κάτι</a:t>
            </a:r>
          </a:p>
          <a:p>
            <a:endParaRPr lang="el-GR" sz="1200" dirty="0"/>
          </a:p>
          <a:p>
            <a:r>
              <a:rPr lang="el-GR" sz="1200" dirty="0" smtClean="0"/>
              <a:t>Γραμμή 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 smtClean="0"/>
              <a:t>Γραμμή 4.1: Ι = Ι + 1 = 1 + 1 = 2</a:t>
            </a:r>
          </a:p>
          <a:p>
            <a:endParaRPr lang="el-GR" sz="1200" dirty="0"/>
          </a:p>
          <a:p>
            <a:r>
              <a:rPr lang="el-GR" sz="1200" dirty="0" smtClean="0"/>
              <a:t>Γραμμή 4.2: </a:t>
            </a:r>
            <a:r>
              <a:rPr lang="el-GR" sz="1200" dirty="0"/>
              <a:t>έλεγχος ψευδής διότι 2 * Ι</a:t>
            </a:r>
            <a:r>
              <a:rPr lang="el-GR" sz="1200" dirty="0" smtClean="0"/>
              <a:t> </a:t>
            </a:r>
            <a:r>
              <a:rPr lang="el-GR" sz="1200" dirty="0"/>
              <a:t>= </a:t>
            </a:r>
            <a:r>
              <a:rPr lang="el-GR" sz="1200" dirty="0" smtClean="0"/>
              <a:t>4 </a:t>
            </a:r>
            <a:r>
              <a:rPr lang="el-GR" sz="1200" dirty="0"/>
              <a:t>&lt; Ν = 8 – δεν τυπώνεται κάτι</a:t>
            </a:r>
            <a:endParaRPr lang="el-GR" sz="1200" dirty="0" smtClean="0"/>
          </a:p>
          <a:p>
            <a:endParaRPr lang="el-GR" sz="1200" dirty="0" smtClean="0"/>
          </a:p>
          <a:p>
            <a:r>
              <a:rPr lang="el-GR" sz="1200" dirty="0"/>
              <a:t>Γραμμή 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/>
              <a:t>Γραμμή 4.1: Ι = Ι</a:t>
            </a:r>
            <a:r>
              <a:rPr lang="el-GR" sz="1200" dirty="0" smtClean="0"/>
              <a:t> </a:t>
            </a:r>
            <a:r>
              <a:rPr lang="el-GR" sz="1200" dirty="0"/>
              <a:t>+ 1 = 2</a:t>
            </a:r>
            <a:r>
              <a:rPr lang="el-GR" sz="1200" dirty="0" smtClean="0"/>
              <a:t> </a:t>
            </a:r>
            <a:r>
              <a:rPr lang="el-GR" sz="1200" dirty="0"/>
              <a:t>+ 1 = </a:t>
            </a:r>
            <a:r>
              <a:rPr lang="el-GR" sz="1200" dirty="0" smtClean="0"/>
              <a:t>3</a:t>
            </a:r>
            <a:endParaRPr lang="el-GR" sz="1200" dirty="0"/>
          </a:p>
          <a:p>
            <a:endParaRPr lang="el-GR" sz="1200" dirty="0"/>
          </a:p>
          <a:p>
            <a:r>
              <a:rPr lang="el-GR" sz="1200" dirty="0"/>
              <a:t>Γραμμή 4.2: έλεγχος ψευδής διότι 2 * </a:t>
            </a:r>
            <a:r>
              <a:rPr lang="el-GR" sz="1200" dirty="0" smtClean="0"/>
              <a:t>3 </a:t>
            </a:r>
            <a:r>
              <a:rPr lang="el-GR" sz="1200" dirty="0"/>
              <a:t>= </a:t>
            </a:r>
            <a:r>
              <a:rPr lang="el-GR" sz="1200" dirty="0" smtClean="0"/>
              <a:t>6 </a:t>
            </a:r>
            <a:r>
              <a:rPr lang="el-GR" sz="1200" dirty="0"/>
              <a:t>&lt; Ν = 8 – δεν τυπώνεται </a:t>
            </a:r>
            <a:r>
              <a:rPr lang="el-GR" sz="1200" dirty="0" smtClean="0"/>
              <a:t>κάτι</a:t>
            </a:r>
          </a:p>
          <a:p>
            <a:endParaRPr lang="el-GR" sz="1200" dirty="0"/>
          </a:p>
          <a:p>
            <a:r>
              <a:rPr lang="el-GR" sz="1200" dirty="0"/>
              <a:t>Γραμμή 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/>
              <a:t>Γραμμή 4.1: Ι = Ι + 1 = </a:t>
            </a:r>
            <a:r>
              <a:rPr lang="el-GR" sz="1200" dirty="0" smtClean="0"/>
              <a:t>3 </a:t>
            </a:r>
            <a:r>
              <a:rPr lang="el-GR" sz="1200" dirty="0"/>
              <a:t>+ 1 = </a:t>
            </a:r>
            <a:r>
              <a:rPr lang="el-GR" sz="1200" dirty="0" smtClean="0"/>
              <a:t>4</a:t>
            </a:r>
            <a:endParaRPr lang="el-GR" sz="1200" dirty="0"/>
          </a:p>
          <a:p>
            <a:endParaRPr lang="el-GR" sz="1200" dirty="0"/>
          </a:p>
          <a:p>
            <a:r>
              <a:rPr lang="el-GR" sz="1200" dirty="0"/>
              <a:t>Γραμμή 4.2: έλεγχος ψευδής διότι 2 * </a:t>
            </a:r>
            <a:r>
              <a:rPr lang="el-GR" sz="1200" dirty="0" smtClean="0"/>
              <a:t>4 </a:t>
            </a:r>
            <a:r>
              <a:rPr lang="el-GR" sz="1200" dirty="0"/>
              <a:t>= </a:t>
            </a:r>
            <a:r>
              <a:rPr lang="el-GR" sz="1200" dirty="0" smtClean="0"/>
              <a:t>8 </a:t>
            </a:r>
            <a:r>
              <a:rPr lang="el-GR" sz="1200" dirty="0"/>
              <a:t>=</a:t>
            </a:r>
            <a:r>
              <a:rPr lang="el-GR" sz="1200" dirty="0" smtClean="0"/>
              <a:t> </a:t>
            </a:r>
            <a:r>
              <a:rPr lang="el-GR" sz="1200" dirty="0"/>
              <a:t>Ν = 8 – δεν τυπώνεται κάτι</a:t>
            </a:r>
          </a:p>
          <a:p>
            <a:endParaRPr lang="el-GR" sz="1200" dirty="0"/>
          </a:p>
          <a:p>
            <a:r>
              <a:rPr lang="el-GR" sz="1200" dirty="0"/>
              <a:t>Γραμμή 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/>
              <a:t>Γραμμή 4.1: Ι = Ι + 1 = </a:t>
            </a:r>
            <a:r>
              <a:rPr lang="el-GR" sz="1200" dirty="0" smtClean="0"/>
              <a:t>4 </a:t>
            </a:r>
            <a:r>
              <a:rPr lang="el-GR" sz="1200" dirty="0"/>
              <a:t>+ 1 = </a:t>
            </a:r>
            <a:r>
              <a:rPr lang="el-GR" sz="1200" dirty="0" smtClean="0"/>
              <a:t>5</a:t>
            </a:r>
            <a:endParaRPr lang="el-GR" sz="1200" dirty="0"/>
          </a:p>
          <a:p>
            <a:endParaRPr lang="el-GR" sz="1200" dirty="0"/>
          </a:p>
          <a:p>
            <a:r>
              <a:rPr lang="el-GR" sz="1200" dirty="0"/>
              <a:t>Γραμμή 4.2: έλεγχος </a:t>
            </a:r>
            <a:r>
              <a:rPr lang="el-GR" sz="1200" dirty="0" smtClean="0"/>
              <a:t>αληθής </a:t>
            </a:r>
            <a:r>
              <a:rPr lang="el-GR" sz="1200" dirty="0"/>
              <a:t>διότι 2 * </a:t>
            </a:r>
            <a:r>
              <a:rPr lang="el-GR" sz="1200" dirty="0" smtClean="0"/>
              <a:t>5 </a:t>
            </a:r>
            <a:r>
              <a:rPr lang="el-GR" sz="1200" dirty="0"/>
              <a:t>= </a:t>
            </a:r>
            <a:r>
              <a:rPr lang="el-GR" sz="1200" dirty="0" smtClean="0"/>
              <a:t>10 &gt; </a:t>
            </a:r>
            <a:r>
              <a:rPr lang="el-GR" sz="1200" dirty="0"/>
              <a:t>Ν = 8 </a:t>
            </a:r>
            <a:r>
              <a:rPr lang="el-GR" sz="1200" dirty="0" smtClean="0"/>
              <a:t>– τυπώνεται το Ι = 5</a:t>
            </a:r>
            <a:endParaRPr lang="el-GR" sz="1200" dirty="0"/>
          </a:p>
          <a:p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700909" y="3179238"/>
            <a:ext cx="540433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Γραμμή </a:t>
            </a:r>
            <a:r>
              <a:rPr lang="el-GR" sz="1200" dirty="0"/>
              <a:t>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/>
              <a:t>Γραμμή 4.1: Ι = Ι + 1 = 5</a:t>
            </a:r>
            <a:r>
              <a:rPr lang="el-GR" sz="1200" dirty="0" smtClean="0"/>
              <a:t> </a:t>
            </a:r>
            <a:r>
              <a:rPr lang="el-GR" sz="1200" dirty="0"/>
              <a:t>+ 1 = 6</a:t>
            </a:r>
          </a:p>
          <a:p>
            <a:endParaRPr lang="el-GR" sz="1200" dirty="0"/>
          </a:p>
          <a:p>
            <a:r>
              <a:rPr lang="el-GR" sz="1200" dirty="0"/>
              <a:t>Γραμμή 4.2: έλεγχος </a:t>
            </a:r>
            <a:r>
              <a:rPr lang="el-GR" sz="1200" dirty="0" smtClean="0"/>
              <a:t>αληθής </a:t>
            </a:r>
            <a:r>
              <a:rPr lang="el-GR" sz="1200" dirty="0"/>
              <a:t>διότι 2 * 6</a:t>
            </a:r>
            <a:r>
              <a:rPr lang="el-GR" sz="1200" dirty="0" smtClean="0"/>
              <a:t> </a:t>
            </a:r>
            <a:r>
              <a:rPr lang="el-GR" sz="1200" dirty="0"/>
              <a:t>= </a:t>
            </a:r>
            <a:r>
              <a:rPr lang="el-GR" sz="1200" dirty="0" smtClean="0"/>
              <a:t>12 &gt; </a:t>
            </a:r>
            <a:r>
              <a:rPr lang="el-GR" sz="1200" dirty="0"/>
              <a:t>Ν = 8 </a:t>
            </a:r>
            <a:r>
              <a:rPr lang="el-GR" sz="1200" dirty="0" smtClean="0"/>
              <a:t>– τυπώνεται το Ι = 6</a:t>
            </a:r>
            <a:endParaRPr lang="el-GR" sz="1200" dirty="0"/>
          </a:p>
          <a:p>
            <a:endParaRPr lang="el-GR" sz="1200" dirty="0" smtClean="0"/>
          </a:p>
          <a:p>
            <a:r>
              <a:rPr lang="el-GR" sz="1200" dirty="0"/>
              <a:t>Γραμμή 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/>
              <a:t>Γραμμή 4.1: Ι = Ι + 1 = </a:t>
            </a:r>
            <a:r>
              <a:rPr lang="el-GR" sz="1200" dirty="0" smtClean="0"/>
              <a:t>6 </a:t>
            </a:r>
            <a:r>
              <a:rPr lang="el-GR" sz="1200" dirty="0"/>
              <a:t>+ 1 = </a:t>
            </a:r>
            <a:r>
              <a:rPr lang="el-GR" sz="1200" dirty="0" smtClean="0"/>
              <a:t>7</a:t>
            </a:r>
            <a:endParaRPr lang="el-GR" sz="1200" dirty="0"/>
          </a:p>
          <a:p>
            <a:endParaRPr lang="el-GR" sz="1200" dirty="0"/>
          </a:p>
          <a:p>
            <a:r>
              <a:rPr lang="el-GR" sz="1200" dirty="0"/>
              <a:t>Γραμμή 4.2: έλεγχος αληθής διότι 2 * </a:t>
            </a:r>
            <a:r>
              <a:rPr lang="el-GR" sz="1200" dirty="0" smtClean="0"/>
              <a:t>7 </a:t>
            </a:r>
            <a:r>
              <a:rPr lang="el-GR" sz="1200" dirty="0"/>
              <a:t>= </a:t>
            </a:r>
            <a:r>
              <a:rPr lang="el-GR" sz="1200" dirty="0" smtClean="0"/>
              <a:t>14 </a:t>
            </a:r>
            <a:r>
              <a:rPr lang="el-GR" sz="1200" dirty="0"/>
              <a:t>&gt; Ν = 8 – τυπώνεται το Ι = </a:t>
            </a:r>
            <a:r>
              <a:rPr lang="el-GR" sz="1200" dirty="0" smtClean="0"/>
              <a:t>7</a:t>
            </a:r>
          </a:p>
          <a:p>
            <a:endParaRPr lang="el-GR" sz="1200" dirty="0"/>
          </a:p>
          <a:p>
            <a:r>
              <a:rPr lang="el-GR" sz="1200" dirty="0"/>
              <a:t>Γραμμή 4: έλεγχος αληθής – μπαίνουμε στο βρόχο</a:t>
            </a:r>
          </a:p>
          <a:p>
            <a:endParaRPr lang="el-GR" sz="1200" dirty="0"/>
          </a:p>
          <a:p>
            <a:r>
              <a:rPr lang="el-GR" sz="1200" dirty="0"/>
              <a:t>Γραμμή 4.1: Ι = Ι + 1 = 7</a:t>
            </a:r>
            <a:r>
              <a:rPr lang="el-GR" sz="1200" dirty="0" smtClean="0"/>
              <a:t> </a:t>
            </a:r>
            <a:r>
              <a:rPr lang="el-GR" sz="1200" dirty="0"/>
              <a:t>+ 1 = 8</a:t>
            </a:r>
          </a:p>
          <a:p>
            <a:endParaRPr lang="el-GR" sz="1200" dirty="0"/>
          </a:p>
          <a:p>
            <a:r>
              <a:rPr lang="el-GR" sz="1200" dirty="0"/>
              <a:t>Γραμμή 4.2: έλεγχος αληθής διότι 2 * 8</a:t>
            </a:r>
            <a:r>
              <a:rPr lang="el-GR" sz="1200" dirty="0" smtClean="0"/>
              <a:t> </a:t>
            </a:r>
            <a:r>
              <a:rPr lang="el-GR" sz="1200" dirty="0"/>
              <a:t>= </a:t>
            </a:r>
            <a:r>
              <a:rPr lang="el-GR" sz="1200" dirty="0" smtClean="0"/>
              <a:t>16 </a:t>
            </a:r>
            <a:r>
              <a:rPr lang="el-GR" sz="1200" dirty="0"/>
              <a:t>&gt; Ν = 8 – τυπώνεται το Ι = 8</a:t>
            </a:r>
            <a:endParaRPr lang="el-GR" sz="1200" dirty="0" smtClean="0"/>
          </a:p>
          <a:p>
            <a:endParaRPr lang="el-GR" sz="1200" dirty="0" smtClean="0"/>
          </a:p>
          <a:p>
            <a:r>
              <a:rPr lang="el-GR" sz="1200" dirty="0" smtClean="0"/>
              <a:t>Γραμμή </a:t>
            </a:r>
            <a:r>
              <a:rPr lang="el-GR" sz="1200" dirty="0"/>
              <a:t>4: έλεγχος </a:t>
            </a:r>
            <a:r>
              <a:rPr lang="el-GR" sz="1200" dirty="0" smtClean="0"/>
              <a:t>ψευδής – ο βρόχος σταματά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105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36867"/>
            <a:ext cx="32131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Δίνεται το πιο κάτω πρόγραμμα</a:t>
            </a:r>
            <a:r>
              <a:rPr kumimoji="0" lang="el-G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7549"/>
            <a:ext cx="4137439" cy="348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4808"/>
            <a:ext cx="42037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Να γράψετε τα περιεχόμενα των </a:t>
            </a:r>
            <a:r>
              <a:rPr kumimoji="0" lang="el-GR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καταχωρητών</a:t>
            </a: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3, και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R4</a:t>
            </a: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καθώς και των θέσεων μνήμης 101 και 103 τη στιγμή που ο μετρητής προγράμματος,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PC</a:t>
            </a:r>
            <a:r>
              <a:rPr kumimoji="0" lang="el-G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θα έχει πάρει την τιμή 56 (δηλαδή θα έχει τελειώσει η εκτέλεση του προγράμματος που δίνεται) ξεκινώντας από την τιμή 50 (δηλαδή την αρχή του προγράμματος).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10100" y="787400"/>
            <a:ext cx="758999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LOAD 102 R2: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Φόρτωσε τον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R2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με το περιεχόμενο της θέσης μνήμης 102 – άρα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R2 = -3</a:t>
            </a:r>
          </a:p>
          <a:p>
            <a:endParaRPr lang="en-US" sz="2000" dirty="0" smtClean="0"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Consolas" panose="020B0609020204030204" pitchFamily="49" charset="0"/>
                <a:cs typeface="Arial" panose="020B0604020202020204" pitchFamily="34" charset="0"/>
              </a:rPr>
              <a:t>LOAD </a:t>
            </a:r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100 R1: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Φόρτωσε τον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R1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με το περιεχόμενο της θέσης μνήμης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10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0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–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άρα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R1 </a:t>
            </a:r>
            <a:r>
              <a:rPr lang="en-US" sz="2000" dirty="0">
                <a:latin typeface="Consolas" panose="020B0609020204030204" pitchFamily="49" charset="0"/>
                <a:cs typeface="Arial" panose="020B0604020202020204" pitchFamily="34" charset="0"/>
              </a:rPr>
              <a:t>=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1</a:t>
            </a:r>
          </a:p>
          <a:p>
            <a:endParaRPr 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ADD R2 R1 R3: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Πρόσθεσε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R2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και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R1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και τοποθέτησε το αποτέλεσμα στον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R3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– άρα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R3 </a:t>
            </a:r>
            <a:r>
              <a:rPr lang="en-US" sz="2000" dirty="0">
                <a:latin typeface="Consolas" panose="020B0609020204030204" pitchFamily="49" charset="0"/>
                <a:cs typeface="Arial" panose="020B0604020202020204" pitchFamily="34" charset="0"/>
              </a:rPr>
              <a:t>=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-2</a:t>
            </a:r>
          </a:p>
          <a:p>
            <a:endParaRPr 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Consolas" panose="020B0609020204030204" pitchFamily="49" charset="0"/>
                <a:cs typeface="Arial" panose="020B0604020202020204" pitchFamily="34" charset="0"/>
              </a:rPr>
              <a:t>ADD </a:t>
            </a:r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R3 </a:t>
            </a:r>
            <a:r>
              <a:rPr lang="en-US" sz="2000" b="1" dirty="0">
                <a:latin typeface="Consolas" panose="020B0609020204030204" pitchFamily="49" charset="0"/>
                <a:cs typeface="Arial" panose="020B0604020202020204" pitchFamily="34" charset="0"/>
              </a:rPr>
              <a:t>R1 </a:t>
            </a:r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R4: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Πρόσθεσε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R3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και </a:t>
            </a:r>
            <a:r>
              <a:rPr lang="en-US" sz="2000" dirty="0">
                <a:latin typeface="Consolas" panose="020B0609020204030204" pitchFamily="49" charset="0"/>
                <a:cs typeface="Arial" panose="020B0604020202020204" pitchFamily="34" charset="0"/>
              </a:rPr>
              <a:t>R1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και τοποθέτησε το αποτέλεσμα στον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R4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– άρα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R4 </a:t>
            </a:r>
            <a:r>
              <a:rPr lang="en-US" sz="2000" dirty="0">
                <a:latin typeface="Consolas" panose="020B0609020204030204" pitchFamily="49" charset="0"/>
                <a:cs typeface="Arial" panose="020B0604020202020204" pitchFamily="34" charset="0"/>
              </a:rPr>
              <a:t>=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-1</a:t>
            </a:r>
          </a:p>
          <a:p>
            <a:endParaRPr 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STORE 103 R3</a:t>
            </a:r>
            <a:r>
              <a:rPr lang="en-US" sz="2000" b="1" dirty="0">
                <a:latin typeface="Consolas" panose="020B0609020204030204" pitchFamily="49" charset="0"/>
                <a:cs typeface="Arial" panose="020B0604020202020204" pitchFamily="34" charset="0"/>
              </a:rPr>
              <a:t>:</a:t>
            </a:r>
            <a:r>
              <a:rPr lang="en-US" sz="2000" dirty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Αποθήκευσε το περιεχόμενο του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R3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στη θέση μνήμης 103 – άρα 103 = -2</a:t>
            </a:r>
            <a:endParaRPr 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endParaRPr lang="el-GR" sz="2000" dirty="0" smtClean="0"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Consolas" panose="020B0609020204030204" pitchFamily="49" charset="0"/>
                <a:cs typeface="Arial" panose="020B0604020202020204" pitchFamily="34" charset="0"/>
              </a:rPr>
              <a:t>STORE </a:t>
            </a:r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10</a:t>
            </a:r>
            <a:r>
              <a:rPr lang="el-GR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1</a:t>
            </a:r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 R</a:t>
            </a:r>
            <a:r>
              <a:rPr lang="el-GR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4</a:t>
            </a:r>
            <a:r>
              <a:rPr lang="en-US" sz="2000" b="1" dirty="0" smtClean="0">
                <a:latin typeface="Consolas" panose="020B0609020204030204" pitchFamily="49" charset="0"/>
                <a:cs typeface="Arial" panose="020B0604020202020204" pitchFamily="34" charset="0"/>
              </a:rPr>
              <a:t>: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Αποθήκευσε το περιεχόμενο του 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R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στη θέση μνήμης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101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– άρα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101 </a:t>
            </a:r>
            <a:r>
              <a:rPr lang="el-GR" sz="2000" dirty="0">
                <a:latin typeface="Consolas" panose="020B0609020204030204" pitchFamily="49" charset="0"/>
                <a:cs typeface="Arial" panose="020B0604020202020204" pitchFamily="34" charset="0"/>
              </a:rPr>
              <a:t>= </a:t>
            </a:r>
            <a:r>
              <a:rPr lang="el-GR" sz="2000" dirty="0" smtClean="0">
                <a:latin typeface="Consolas" panose="020B0609020204030204" pitchFamily="49" charset="0"/>
                <a:cs typeface="Arial" panose="020B0604020202020204" pitchFamily="34" charset="0"/>
              </a:rPr>
              <a:t>-1</a:t>
            </a:r>
            <a:endParaRPr 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2"/>
          <a:srcRect l="24273" t="31395" r="48333" b="47328"/>
          <a:stretch/>
        </p:blipFill>
        <p:spPr>
          <a:xfrm>
            <a:off x="3346315" y="398834"/>
            <a:ext cx="5009744" cy="2188723"/>
          </a:xfrm>
          <a:prstGeom prst="rect">
            <a:avLst/>
          </a:prstGeom>
        </p:spPr>
      </p:pic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906946"/>
              </p:ext>
            </p:extLst>
          </p:nvPr>
        </p:nvGraphicFramePr>
        <p:xfrm>
          <a:off x="2921001" y="2781299"/>
          <a:ext cx="6047016" cy="391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22">
                  <a:extLst>
                    <a:ext uri="{9D8B030D-6E8A-4147-A177-3AD203B41FA5}">
                      <a16:colId xmlns:a16="http://schemas.microsoft.com/office/drawing/2014/main" val="3119317681"/>
                    </a:ext>
                  </a:extLst>
                </a:gridCol>
                <a:gridCol w="671222">
                  <a:extLst>
                    <a:ext uri="{9D8B030D-6E8A-4147-A177-3AD203B41FA5}">
                      <a16:colId xmlns:a16="http://schemas.microsoft.com/office/drawing/2014/main" val="2756424651"/>
                    </a:ext>
                  </a:extLst>
                </a:gridCol>
                <a:gridCol w="671222">
                  <a:extLst>
                    <a:ext uri="{9D8B030D-6E8A-4147-A177-3AD203B41FA5}">
                      <a16:colId xmlns:a16="http://schemas.microsoft.com/office/drawing/2014/main" val="1192401918"/>
                    </a:ext>
                  </a:extLst>
                </a:gridCol>
                <a:gridCol w="672225">
                  <a:extLst>
                    <a:ext uri="{9D8B030D-6E8A-4147-A177-3AD203B41FA5}">
                      <a16:colId xmlns:a16="http://schemas.microsoft.com/office/drawing/2014/main" val="3047244251"/>
                    </a:ext>
                  </a:extLst>
                </a:gridCol>
                <a:gridCol w="672225">
                  <a:extLst>
                    <a:ext uri="{9D8B030D-6E8A-4147-A177-3AD203B41FA5}">
                      <a16:colId xmlns:a16="http://schemas.microsoft.com/office/drawing/2014/main" val="1125862519"/>
                    </a:ext>
                  </a:extLst>
                </a:gridCol>
                <a:gridCol w="672225">
                  <a:extLst>
                    <a:ext uri="{9D8B030D-6E8A-4147-A177-3AD203B41FA5}">
                      <a16:colId xmlns:a16="http://schemas.microsoft.com/office/drawing/2014/main" val="2508430414"/>
                    </a:ext>
                  </a:extLst>
                </a:gridCol>
                <a:gridCol w="672225">
                  <a:extLst>
                    <a:ext uri="{9D8B030D-6E8A-4147-A177-3AD203B41FA5}">
                      <a16:colId xmlns:a16="http://schemas.microsoft.com/office/drawing/2014/main" val="3042311855"/>
                    </a:ext>
                  </a:extLst>
                </a:gridCol>
                <a:gridCol w="672225">
                  <a:extLst>
                    <a:ext uri="{9D8B030D-6E8A-4147-A177-3AD203B41FA5}">
                      <a16:colId xmlns:a16="http://schemas.microsoft.com/office/drawing/2014/main" val="2532084315"/>
                    </a:ext>
                  </a:extLst>
                </a:gridCol>
                <a:gridCol w="672225">
                  <a:extLst>
                    <a:ext uri="{9D8B030D-6E8A-4147-A177-3AD203B41FA5}">
                      <a16:colId xmlns:a16="http://schemas.microsoft.com/office/drawing/2014/main" val="3275269490"/>
                    </a:ext>
                  </a:extLst>
                </a:gridCol>
              </a:tblGrid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</a:rPr>
                        <a:t>Α’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B’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</a:rPr>
                        <a:t>C’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F2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F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4797359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</a:rPr>
                        <a:t>  1</a:t>
                      </a:r>
                      <a:r>
                        <a:rPr lang="de-DE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</a:rPr>
                        <a:t>  1</a:t>
                      </a:r>
                      <a:r>
                        <a:rPr lang="de-DE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</a:rPr>
                        <a:t> 1</a:t>
                      </a:r>
                      <a:r>
                        <a:rPr lang="de-DE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</a:rPr>
                        <a:t>  1</a:t>
                      </a:r>
                      <a:r>
                        <a:rPr lang="de-DE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061478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</a:rPr>
                        <a:t> 0</a:t>
                      </a:r>
                      <a:r>
                        <a:rPr lang="de-DE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1328015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966683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6686897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7027385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8432208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629520"/>
                  </a:ext>
                </a:extLst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0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r>
                        <a:rPr lang="el-GR" sz="2400" dirty="0" smtClean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0626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8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650463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7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912984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6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99042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9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186738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2425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55650" y="701675"/>
          <a:ext cx="5480050" cy="524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Document" r:id="rId3" imgW="3114952" imgH="2982707" progId="Word.Document.12">
                  <p:embed/>
                </p:oleObj>
              </mc:Choice>
              <mc:Fallback>
                <p:oleObj name="Document" r:id="rId3" imgW="3114952" imgH="2982707" progId="Word.Document.1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01675"/>
                        <a:ext cx="5480050" cy="524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25596"/>
              </p:ext>
            </p:extLst>
          </p:nvPr>
        </p:nvGraphicFramePr>
        <p:xfrm>
          <a:off x="6921500" y="1580726"/>
          <a:ext cx="355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25387890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18727932"/>
                    </a:ext>
                  </a:extLst>
                </a:gridCol>
              </a:tblGrid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012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132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47303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22958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76722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91624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8876"/>
                  </a:ext>
                </a:extLst>
              </a:tr>
              <a:tr h="27407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13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59000" y="3644900"/>
            <a:ext cx="7747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 &gt;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4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1038</Words>
  <Application>Microsoft Office PowerPoint</Application>
  <PresentationFormat>Widescreen</PresentationFormat>
  <Paragraphs>299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Symbol</vt:lpstr>
      <vt:lpstr>Times New Roman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Yannis Stamatiou</dc:creator>
  <cp:lastModifiedBy>Yannis Stamatiou</cp:lastModifiedBy>
  <cp:revision>33</cp:revision>
  <dcterms:created xsi:type="dcterms:W3CDTF">2021-01-10T22:25:52Z</dcterms:created>
  <dcterms:modified xsi:type="dcterms:W3CDTF">2021-01-11T15:57:50Z</dcterms:modified>
</cp:coreProperties>
</file>