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279" r:id="rId2"/>
    <p:sldId id="256" r:id="rId3"/>
    <p:sldId id="501" r:id="rId4"/>
    <p:sldId id="280" r:id="rId5"/>
    <p:sldId id="281" r:id="rId6"/>
    <p:sldId id="30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527"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525" r:id="rId67"/>
    <p:sldId id="342" r:id="rId68"/>
    <p:sldId id="432" r:id="rId69"/>
    <p:sldId id="343" r:id="rId70"/>
    <p:sldId id="344" r:id="rId71"/>
    <p:sldId id="345" r:id="rId72"/>
    <p:sldId id="346" r:id="rId73"/>
    <p:sldId id="347" r:id="rId74"/>
    <p:sldId id="348" r:id="rId75"/>
    <p:sldId id="349" r:id="rId76"/>
    <p:sldId id="350" r:id="rId77"/>
    <p:sldId id="351" r:id="rId78"/>
    <p:sldId id="352" r:id="rId79"/>
    <p:sldId id="353" r:id="rId80"/>
    <p:sldId id="354" r:id="rId81"/>
    <p:sldId id="355" r:id="rId82"/>
    <p:sldId id="356" r:id="rId83"/>
    <p:sldId id="524" r:id="rId84"/>
    <p:sldId id="357" r:id="rId85"/>
    <p:sldId id="359" r:id="rId86"/>
    <p:sldId id="360" r:id="rId87"/>
    <p:sldId id="362" r:id="rId88"/>
    <p:sldId id="361" r:id="rId89"/>
    <p:sldId id="363" r:id="rId90"/>
    <p:sldId id="364" r:id="rId91"/>
    <p:sldId id="365" r:id="rId92"/>
    <p:sldId id="366" r:id="rId93"/>
    <p:sldId id="367" r:id="rId94"/>
    <p:sldId id="368" r:id="rId95"/>
    <p:sldId id="369" r:id="rId96"/>
    <p:sldId id="370" r:id="rId97"/>
    <p:sldId id="372" r:id="rId98"/>
    <p:sldId id="373" r:id="rId99"/>
    <p:sldId id="526" r:id="rId100"/>
    <p:sldId id="375" r:id="rId101"/>
    <p:sldId id="376" r:id="rId102"/>
    <p:sldId id="377" r:id="rId103"/>
    <p:sldId id="378" r:id="rId104"/>
    <p:sldId id="379" r:id="rId105"/>
    <p:sldId id="380" r:id="rId106"/>
    <p:sldId id="381" r:id="rId107"/>
    <p:sldId id="382" r:id="rId108"/>
    <p:sldId id="383" r:id="rId109"/>
    <p:sldId id="384" r:id="rId110"/>
    <p:sldId id="385" r:id="rId111"/>
    <p:sldId id="386" r:id="rId112"/>
    <p:sldId id="387" r:id="rId113"/>
    <p:sldId id="388" r:id="rId114"/>
    <p:sldId id="389" r:id="rId115"/>
    <p:sldId id="390" r:id="rId116"/>
    <p:sldId id="391" r:id="rId117"/>
    <p:sldId id="392" r:id="rId118"/>
    <p:sldId id="393" r:id="rId119"/>
    <p:sldId id="394" r:id="rId120"/>
    <p:sldId id="413" r:id="rId121"/>
    <p:sldId id="395" r:id="rId122"/>
    <p:sldId id="402" r:id="rId123"/>
    <p:sldId id="417" r:id="rId124"/>
    <p:sldId id="412" r:id="rId125"/>
    <p:sldId id="396" r:id="rId126"/>
    <p:sldId id="397" r:id="rId127"/>
    <p:sldId id="398" r:id="rId128"/>
    <p:sldId id="414" r:id="rId129"/>
    <p:sldId id="418" r:id="rId130"/>
    <p:sldId id="415" r:id="rId131"/>
    <p:sldId id="416" r:id="rId132"/>
    <p:sldId id="400" r:id="rId133"/>
    <p:sldId id="401" r:id="rId134"/>
    <p:sldId id="403" r:id="rId135"/>
    <p:sldId id="404" r:id="rId136"/>
    <p:sldId id="405" r:id="rId137"/>
    <p:sldId id="406" r:id="rId138"/>
    <p:sldId id="407" r:id="rId139"/>
    <p:sldId id="408" r:id="rId140"/>
    <p:sldId id="409" r:id="rId141"/>
    <p:sldId id="528" r:id="rId14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sorterViewPr>
    <p:cViewPr>
      <p:scale>
        <a:sx n="100" d="100"/>
        <a:sy n="100" d="100"/>
      </p:scale>
      <p:origin x="0" y="-62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A3DFF-A0C6-4697-A3B8-80FC9FE90890}" type="datetimeFigureOut">
              <a:rPr lang="el-GR" smtClean="0"/>
              <a:t>30/3/2022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5268C0-B81B-4E4E-8D54-E9870A35A162}" type="slidenum">
              <a:rPr lang="el-GR" smtClean="0"/>
              <a:t>‹#›</a:t>
            </a:fld>
            <a:endParaRPr lang="el-GR"/>
          </a:p>
        </p:txBody>
      </p:sp>
    </p:spTree>
    <p:extLst>
      <p:ext uri="{BB962C8B-B14F-4D97-AF65-F5344CB8AC3E}">
        <p14:creationId xmlns:p14="http://schemas.microsoft.com/office/powerpoint/2010/main" val="614516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6CC8511-4804-4B28-8051-E43C2319F650}" type="slidenum">
              <a:rPr lang="el-GR" smtClean="0"/>
              <a:t>27</a:t>
            </a:fld>
            <a:endParaRPr lang="el-GR"/>
          </a:p>
        </p:txBody>
      </p:sp>
    </p:spTree>
    <p:extLst>
      <p:ext uri="{BB962C8B-B14F-4D97-AF65-F5344CB8AC3E}">
        <p14:creationId xmlns:p14="http://schemas.microsoft.com/office/powerpoint/2010/main" val="3819498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7D363FD-87DE-47D4-B106-1F6DD7CBD258}" type="slidenum">
              <a:rPr lang="el-GR" smtClean="0"/>
              <a:pPr/>
              <a:t>59</a:t>
            </a:fld>
            <a:endParaRPr lang="el-GR"/>
          </a:p>
        </p:txBody>
      </p:sp>
    </p:spTree>
    <p:extLst>
      <p:ext uri="{BB962C8B-B14F-4D97-AF65-F5344CB8AC3E}">
        <p14:creationId xmlns:p14="http://schemas.microsoft.com/office/powerpoint/2010/main" val="468801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13CD1AE4-2CF6-43C4-94C8-2E5508D9B0C7}" type="datetimeFigureOut">
              <a:rPr lang="el-GR" smtClean="0"/>
              <a:t>30/3/2022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3433033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3CD1AE4-2CF6-43C4-94C8-2E5508D9B0C7}" type="datetimeFigureOut">
              <a:rPr lang="el-GR" smtClean="0"/>
              <a:t>30/3/2022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335812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3CD1AE4-2CF6-43C4-94C8-2E5508D9B0C7}" type="datetimeFigureOut">
              <a:rPr lang="el-GR" smtClean="0"/>
              <a:t>30/3/2022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344472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3CD1AE4-2CF6-43C4-94C8-2E5508D9B0C7}" type="datetimeFigureOut">
              <a:rPr lang="el-GR" smtClean="0"/>
              <a:t>30/3/2022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946478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13CD1AE4-2CF6-43C4-94C8-2E5508D9B0C7}" type="datetimeFigureOut">
              <a:rPr lang="el-GR" smtClean="0"/>
              <a:t>30/3/2022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687723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3CD1AE4-2CF6-43C4-94C8-2E5508D9B0C7}" type="datetimeFigureOut">
              <a:rPr lang="el-GR" smtClean="0"/>
              <a:t>30/3/2022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188591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13CD1AE4-2CF6-43C4-94C8-2E5508D9B0C7}" type="datetimeFigureOut">
              <a:rPr lang="el-GR" smtClean="0"/>
              <a:t>30/3/2022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4237310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13CD1AE4-2CF6-43C4-94C8-2E5508D9B0C7}" type="datetimeFigureOut">
              <a:rPr lang="el-GR" smtClean="0"/>
              <a:t>30/3/2022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285673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3CD1AE4-2CF6-43C4-94C8-2E5508D9B0C7}" type="datetimeFigureOut">
              <a:rPr lang="el-GR" smtClean="0"/>
              <a:t>30/3/2022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398779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13CD1AE4-2CF6-43C4-94C8-2E5508D9B0C7}" type="datetimeFigureOut">
              <a:rPr lang="el-GR" smtClean="0"/>
              <a:t>30/3/2022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2908686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13CD1AE4-2CF6-43C4-94C8-2E5508D9B0C7}" type="datetimeFigureOut">
              <a:rPr lang="el-GR" smtClean="0"/>
              <a:t>30/3/2022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0C02B47A-8C0A-4094-8A9E-A960300BF034}" type="slidenum">
              <a:rPr lang="el-GR" smtClean="0"/>
              <a:t>‹#›</a:t>
            </a:fld>
            <a:endParaRPr lang="el-GR"/>
          </a:p>
        </p:txBody>
      </p:sp>
    </p:spTree>
    <p:extLst>
      <p:ext uri="{BB962C8B-B14F-4D97-AF65-F5344CB8AC3E}">
        <p14:creationId xmlns:p14="http://schemas.microsoft.com/office/powerpoint/2010/main" val="125459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D1AE4-2CF6-43C4-94C8-2E5508D9B0C7}" type="datetimeFigureOut">
              <a:rPr lang="el-GR" smtClean="0"/>
              <a:t>30/3/2022</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2B47A-8C0A-4094-8A9E-A960300BF034}" type="slidenum">
              <a:rPr lang="el-GR" smtClean="0"/>
              <a:t>‹#›</a:t>
            </a:fld>
            <a:endParaRPr lang="el-GR"/>
          </a:p>
        </p:txBody>
      </p:sp>
    </p:spTree>
    <p:extLst>
      <p:ext uri="{BB962C8B-B14F-4D97-AF65-F5344CB8AC3E}">
        <p14:creationId xmlns:p14="http://schemas.microsoft.com/office/powerpoint/2010/main" val="1927995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7.xml"/><Relationship Id="rId4" Type="http://schemas.openxmlformats.org/officeDocument/2006/relationships/image" Target="../media/image137.JPG"/></Relationships>
</file>

<file path=ppt/slides/_rels/slide11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7.xml"/><Relationship Id="rId4" Type="http://schemas.openxmlformats.org/officeDocument/2006/relationships/image" Target="../media/image140.JPG"/></Relationships>
</file>

<file path=ppt/slides/_rels/slide11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7.xml"/><Relationship Id="rId4" Type="http://schemas.openxmlformats.org/officeDocument/2006/relationships/image" Target="../media/image143.JPG"/></Relationships>
</file>

<file path=ppt/slides/_rels/slide11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7.xml"/><Relationship Id="rId4" Type="http://schemas.openxmlformats.org/officeDocument/2006/relationships/image" Target="../media/image146.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7.xml"/><Relationship Id="rId4" Type="http://schemas.openxmlformats.org/officeDocument/2006/relationships/image" Target="../media/image150.JPG"/></Relationships>
</file>

<file path=ppt/slides/_rels/slide118.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12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13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hyperlink" Target="https://www.doereport.com/generateexhibit.php?ID=26683&amp;ExhibitKeywordsRaw=&amp;TL=&amp;A=" TargetMode="External"/><Relationship Id="rId2" Type="http://schemas.openxmlformats.org/officeDocument/2006/relationships/image" Target="../media/image185.jpeg"/><Relationship Id="rId1" Type="http://schemas.openxmlformats.org/officeDocument/2006/relationships/slideLayout" Target="../slideLayouts/slideLayout7.xml"/><Relationship Id="rId6" Type="http://schemas.openxmlformats.org/officeDocument/2006/relationships/hyperlink" Target="https://www.doereport.com/generateexhibit.php?ID=10632&amp;TC=&amp;A=" TargetMode="External"/><Relationship Id="rId5" Type="http://schemas.openxmlformats.org/officeDocument/2006/relationships/image" Target="../media/image187.jpeg"/><Relationship Id="rId4" Type="http://schemas.openxmlformats.org/officeDocument/2006/relationships/image" Target="../media/image186.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8" Type="http://schemas.openxmlformats.org/officeDocument/2006/relationships/hyperlink" Target="https://orthoinfo.aaos.org/en/diseases--conditions/pelvic-fractures/" TargetMode="External"/><Relationship Id="rId3" Type="http://schemas.openxmlformats.org/officeDocument/2006/relationships/hyperlink" Target="https://www.glenoomen.com/news?tag=Sternotomy&amp;category=Illustration" TargetMode="External"/><Relationship Id="rId7" Type="http://schemas.openxmlformats.org/officeDocument/2006/relationships/hyperlink" Target="https://radiopaedia.org/images/13972514" TargetMode="External"/><Relationship Id="rId2" Type="http://schemas.openxmlformats.org/officeDocument/2006/relationships/hyperlink" Target="https://brilakisorthopaedics.gr/services/arthritida-omou" TargetMode="External"/><Relationship Id="rId1" Type="http://schemas.openxmlformats.org/officeDocument/2006/relationships/slideLayout" Target="../slideLayouts/slideLayout7.xml"/><Relationship Id="rId6" Type="http://schemas.openxmlformats.org/officeDocument/2006/relationships/hyperlink" Target="https://pbs.twimg.com/media/EDnTqLjVUAA_PDT?format=jpg&amp;name=small" TargetMode="External"/><Relationship Id="rId5" Type="http://schemas.openxmlformats.org/officeDocument/2006/relationships/hyperlink" Target="https://www.heart-valve-surgery.com/heart-surgery-blog/2019/11/13/sternalock/" TargetMode="External"/><Relationship Id="rId4" Type="http://schemas.openxmlformats.org/officeDocument/2006/relationships/hyperlink" Target="http://www.wlorenz.com.co/sites/default/files/documentos_producto/Final-Blu.pdf" TargetMode="External"/><Relationship Id="rId9" Type="http://schemas.openxmlformats.org/officeDocument/2006/relationships/hyperlink" Target="file:///E:\pelvis\AMICUS%20Illustration%20of%20amicus,surgery,pelvic,fractures,pelvis,iliac,acetabular,screws,pins,schanz,shantz,drill,bilateral,fixation.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www.greekorthopaedic.gr/metatraymatiki-arthritida/"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hyperlink" Target="http://www.klinikiagiosloukas.gr/issues.php?i=13&amp;a=164" TargetMode="External"/><Relationship Id="rId3" Type="http://schemas.openxmlformats.org/officeDocument/2006/relationships/image" Target="../media/image92.jpeg"/><Relationship Id="rId7" Type="http://schemas.openxmlformats.org/officeDocument/2006/relationships/hyperlink" Target="https://www.newsbeast.gr/health/arthro/2067784/katagmata-knimis" TargetMode="External"/><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hyperlink" Target="http://www.klinikiagiosloukas.gr/issues.php?i=13&amp;a=164" TargetMode="External"/><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204754" y="349407"/>
            <a:ext cx="6096000" cy="1754326"/>
          </a:xfrm>
          <a:prstGeom prst="rect">
            <a:avLst/>
          </a:prstGeom>
        </p:spPr>
        <p:txBody>
          <a:bodyPr>
            <a:spAutoFit/>
          </a:bodyPr>
          <a:lstStyle/>
          <a:p>
            <a:pPr algn="ctr"/>
            <a:r>
              <a:rPr lang="el-GR" sz="2400" dirty="0">
                <a:solidFill>
                  <a:srgbClr val="FF0000"/>
                </a:solidFill>
                <a:latin typeface="Times New Roman" panose="02020603050405020304" pitchFamily="18" charset="0"/>
                <a:cs typeface="Times New Roman" panose="02020603050405020304" pitchFamily="18" charset="0"/>
              </a:rPr>
              <a:t>ΕΜΒΙΟΜΗΧΑΝΙΚΗ</a:t>
            </a:r>
            <a:r>
              <a:rPr lang="en-US" sz="2400" dirty="0">
                <a:solidFill>
                  <a:srgbClr val="FF0000"/>
                </a:solidFill>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
            </a:r>
            <a:br>
              <a:rPr lang="el-GR" sz="2400" dirty="0">
                <a:latin typeface="Times New Roman" panose="02020603050405020304" pitchFamily="18" charset="0"/>
                <a:cs typeface="Times New Roman" panose="02020603050405020304" pitchFamily="18" charset="0"/>
              </a:rPr>
            </a:br>
            <a:endParaRPr lang="el-GR" sz="2400" dirty="0">
              <a:latin typeface="Times New Roman" panose="02020603050405020304" pitchFamily="18" charset="0"/>
              <a:cs typeface="Times New Roman" panose="02020603050405020304" pitchFamily="18" charset="0"/>
            </a:endParaRPr>
          </a:p>
          <a:p>
            <a:pPr algn="ctr"/>
            <a:r>
              <a:rPr lang="el-GR" dirty="0">
                <a:latin typeface="Times New Roman" panose="02020603050405020304" pitchFamily="18" charset="0"/>
                <a:cs typeface="Times New Roman" panose="02020603050405020304" pitchFamily="18" charset="0"/>
              </a:rPr>
              <a:t> </a:t>
            </a:r>
            <a:r>
              <a:rPr lang="el-GR" sz="2400" b="1" dirty="0" smtClean="0">
                <a:solidFill>
                  <a:srgbClr val="0070C0"/>
                </a:solidFill>
                <a:latin typeface="Times New Roman" panose="02020603050405020304" pitchFamily="18" charset="0"/>
                <a:cs typeface="Times New Roman" panose="02020603050405020304" pitchFamily="18" charset="0"/>
              </a:rPr>
              <a:t>Τεχνητά Όργανα</a:t>
            </a:r>
            <a:endParaRPr lang="en-US" sz="2400" b="1" dirty="0">
              <a:latin typeface="Times New Roman" panose="02020603050405020304" pitchFamily="18" charset="0"/>
              <a:cs typeface="Times New Roman" panose="02020603050405020304" pitchFamily="18" charset="0"/>
            </a:endParaRPr>
          </a:p>
          <a:p>
            <a:pPr algn="ctr"/>
            <a:r>
              <a:rPr lang="el-GR" dirty="0" smtClean="0">
                <a:latin typeface="Times New Roman" panose="02020603050405020304" pitchFamily="18" charset="0"/>
                <a:cs typeface="Times New Roman" panose="02020603050405020304" pitchFamily="18" charset="0"/>
              </a:rPr>
              <a:t/>
            </a:r>
            <a:br>
              <a:rPr lang="el-GR" dirty="0" smtClean="0">
                <a:latin typeface="Times New Roman" panose="02020603050405020304" pitchFamily="18" charset="0"/>
                <a:cs typeface="Times New Roman" panose="02020603050405020304" pitchFamily="18" charset="0"/>
              </a:rPr>
            </a:br>
            <a:r>
              <a:rPr lang="el-GR" dirty="0" smtClean="0">
                <a:latin typeface="Times New Roman" panose="02020603050405020304" pitchFamily="18" charset="0"/>
                <a:cs typeface="Times New Roman" panose="02020603050405020304" pitchFamily="18" charset="0"/>
              </a:rPr>
              <a:t>Δρ. Αποστολόπουλος Κωνσταντίνος</a:t>
            </a:r>
            <a:endParaRPr lang="el-GR"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2850968" y="2710371"/>
            <a:ext cx="6490063" cy="281023"/>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https://upatras-gr.zoom.us/j/92092517832?pwd=Ym1YOUFwRWJVRW1WdWl1ZDNWZmhqUT09</a:t>
            </a:r>
            <a:endParaRPr lang="el-GR" sz="1200" dirty="0">
              <a:latin typeface="Times New Roman" panose="02020603050405020304" pitchFamily="18" charset="0"/>
              <a:cs typeface="Times New Roman" panose="02020603050405020304" pitchFamily="18" charset="0"/>
            </a:endParaRPr>
          </a:p>
        </p:txBody>
      </p:sp>
      <p:pic>
        <p:nvPicPr>
          <p:cNvPr id="6" name="Picture 2" descr="Medical Bionic Implant/Artificial Organs Market Bri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640" y="3461657"/>
            <a:ext cx="4974227" cy="339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379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1201327"/>
            <a:ext cx="5349922" cy="2308324"/>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Εξέλιξη Επιστήμης &amp; Τεχνολογίας των </a:t>
            </a:r>
            <a:r>
              <a:rPr lang="el-GR" b="1" dirty="0" smtClean="0">
                <a:solidFill>
                  <a:srgbClr val="FF0000"/>
                </a:solidFill>
                <a:latin typeface="Times New Roman" panose="02020603050405020304" pitchFamily="18" charset="0"/>
                <a:cs typeface="Times New Roman" panose="02020603050405020304" pitchFamily="18" charset="0"/>
              </a:rPr>
              <a:t>Βιοϋλικών</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a:solidFill>
                  <a:srgbClr val="000000"/>
                </a:solidFill>
                <a:latin typeface="Times New Roman" panose="02020603050405020304" pitchFamily="18" charset="0"/>
                <a:cs typeface="Times New Roman" panose="02020603050405020304" pitchFamily="18" charset="0"/>
              </a:rPr>
              <a:t>•</a:t>
            </a:r>
            <a:r>
              <a:rPr lang="el-GR" b="1" dirty="0" smtClean="0">
                <a:solidFill>
                  <a:srgbClr val="000000"/>
                </a:solidFill>
                <a:latin typeface="Times New Roman" panose="02020603050405020304" pitchFamily="18" charset="0"/>
                <a:cs typeface="Times New Roman" panose="02020603050405020304" pitchFamily="18" charset="0"/>
              </a:rPr>
              <a:t>1</a:t>
            </a:r>
            <a:r>
              <a:rPr lang="el-GR" b="1" baseline="30000" dirty="0" smtClean="0">
                <a:solidFill>
                  <a:srgbClr val="000000"/>
                </a:solidFill>
                <a:latin typeface="Times New Roman" panose="02020603050405020304" pitchFamily="18" charset="0"/>
                <a:cs typeface="Times New Roman" panose="02020603050405020304" pitchFamily="18" charset="0"/>
              </a:rPr>
              <a:t>ης</a:t>
            </a:r>
            <a:r>
              <a:rPr lang="el-GR" b="1" dirty="0" smtClean="0">
                <a:solidFill>
                  <a:srgbClr val="000000"/>
                </a:solidFill>
                <a:latin typeface="Times New Roman" panose="02020603050405020304" pitchFamily="18" charset="0"/>
                <a:cs typeface="Times New Roman" panose="02020603050405020304" pitchFamily="18" charset="0"/>
              </a:rPr>
              <a:t> γενεάς </a:t>
            </a:r>
            <a:r>
              <a:rPr lang="el-GR" b="1" dirty="0">
                <a:solidFill>
                  <a:srgbClr val="000000"/>
                </a:solidFill>
                <a:latin typeface="Times New Roman" panose="02020603050405020304" pitchFamily="18" charset="0"/>
                <a:cs typeface="Times New Roman" panose="02020603050405020304" pitchFamily="18" charset="0"/>
              </a:rPr>
              <a:t>(από το1950)</a:t>
            </a:r>
            <a:endParaRPr lang="el-GR" dirty="0">
              <a:solidFill>
                <a:srgbClr val="000000"/>
              </a:solidFill>
              <a:latin typeface="Times New Roman" panose="02020603050405020304" pitchFamily="18" charset="0"/>
              <a:cs typeface="Times New Roman" panose="02020603050405020304" pitchFamily="18" charset="0"/>
            </a:endParaRPr>
          </a:p>
          <a:p>
            <a:r>
              <a:rPr lang="el-GR" dirty="0">
                <a:solidFill>
                  <a:srgbClr val="000000"/>
                </a:solidFill>
                <a:latin typeface="Times New Roman" panose="02020603050405020304" pitchFamily="18" charset="0"/>
                <a:cs typeface="Times New Roman" panose="02020603050405020304" pitchFamily="18" charset="0"/>
              </a:rPr>
              <a:t>•Στόχος: Βιοαδράνεια (</a:t>
            </a:r>
            <a:r>
              <a:rPr lang="en-US" dirty="0">
                <a:solidFill>
                  <a:srgbClr val="000000"/>
                </a:solidFill>
                <a:latin typeface="Times New Roman" panose="02020603050405020304" pitchFamily="18" charset="0"/>
                <a:cs typeface="Times New Roman" panose="02020603050405020304" pitchFamily="18" charset="0"/>
              </a:rPr>
              <a:t>Bioinertness)</a:t>
            </a:r>
          </a:p>
          <a:p>
            <a:r>
              <a:rPr lang="el-GR" dirty="0">
                <a:solidFill>
                  <a:srgbClr val="000000"/>
                </a:solidFill>
                <a:latin typeface="Times New Roman" panose="02020603050405020304" pitchFamily="18" charset="0"/>
                <a:cs typeface="Times New Roman" panose="02020603050405020304" pitchFamily="18" charset="0"/>
              </a:rPr>
              <a:t>•</a:t>
            </a:r>
            <a:r>
              <a:rPr lang="el-GR" b="1" dirty="0" smtClean="0">
                <a:solidFill>
                  <a:srgbClr val="000000"/>
                </a:solidFill>
                <a:latin typeface="Times New Roman" panose="02020603050405020304" pitchFamily="18" charset="0"/>
                <a:cs typeface="Times New Roman" panose="02020603050405020304" pitchFamily="18" charset="0"/>
              </a:rPr>
              <a:t>2</a:t>
            </a:r>
            <a:r>
              <a:rPr lang="el-GR" b="1" baseline="30000" dirty="0" smtClean="0">
                <a:solidFill>
                  <a:srgbClr val="000000"/>
                </a:solidFill>
                <a:latin typeface="Times New Roman" panose="02020603050405020304" pitchFamily="18" charset="0"/>
                <a:cs typeface="Times New Roman" panose="02020603050405020304" pitchFamily="18" charset="0"/>
              </a:rPr>
              <a:t>η</a:t>
            </a:r>
            <a:r>
              <a:rPr lang="el-GR" b="1" dirty="0" smtClean="0">
                <a:solidFill>
                  <a:srgbClr val="000000"/>
                </a:solidFill>
                <a:latin typeface="Times New Roman" panose="02020603050405020304" pitchFamily="18" charset="0"/>
                <a:cs typeface="Times New Roman" panose="02020603050405020304" pitchFamily="18" charset="0"/>
              </a:rPr>
              <a:t> γενεά (από </a:t>
            </a:r>
            <a:r>
              <a:rPr lang="el-GR" b="1" dirty="0">
                <a:solidFill>
                  <a:srgbClr val="000000"/>
                </a:solidFill>
                <a:latin typeface="Times New Roman" panose="02020603050405020304" pitchFamily="18" charset="0"/>
                <a:cs typeface="Times New Roman" panose="02020603050405020304" pitchFamily="18" charset="0"/>
              </a:rPr>
              <a:t>το1980)</a:t>
            </a:r>
            <a:endParaRPr lang="el-GR" dirty="0">
              <a:solidFill>
                <a:srgbClr val="000000"/>
              </a:solidFill>
              <a:latin typeface="Times New Roman" panose="02020603050405020304" pitchFamily="18" charset="0"/>
              <a:cs typeface="Times New Roman" panose="02020603050405020304" pitchFamily="18" charset="0"/>
            </a:endParaRPr>
          </a:p>
          <a:p>
            <a:r>
              <a:rPr lang="el-GR" dirty="0">
                <a:solidFill>
                  <a:srgbClr val="000000"/>
                </a:solidFill>
                <a:latin typeface="Times New Roman" panose="02020603050405020304" pitchFamily="18" charset="0"/>
                <a:cs typeface="Times New Roman" panose="02020603050405020304" pitchFamily="18" charset="0"/>
              </a:rPr>
              <a:t>•Στόχος: Βιοδραστικότητα</a:t>
            </a:r>
          </a:p>
          <a:p>
            <a:r>
              <a:rPr lang="el-GR" dirty="0">
                <a:solidFill>
                  <a:srgbClr val="000000"/>
                </a:solidFill>
                <a:latin typeface="Times New Roman" panose="02020603050405020304" pitchFamily="18" charset="0"/>
                <a:cs typeface="Times New Roman" panose="02020603050405020304" pitchFamily="18" charset="0"/>
              </a:rPr>
              <a:t>•</a:t>
            </a:r>
            <a:r>
              <a:rPr lang="el-GR" b="1" dirty="0" smtClean="0">
                <a:solidFill>
                  <a:srgbClr val="000000"/>
                </a:solidFill>
                <a:latin typeface="Times New Roman" panose="02020603050405020304" pitchFamily="18" charset="0"/>
                <a:cs typeface="Times New Roman" panose="02020603050405020304" pitchFamily="18" charset="0"/>
              </a:rPr>
              <a:t>3</a:t>
            </a:r>
            <a:r>
              <a:rPr lang="el-GR" b="1" baseline="30000" dirty="0" smtClean="0">
                <a:solidFill>
                  <a:srgbClr val="000000"/>
                </a:solidFill>
                <a:latin typeface="Times New Roman" panose="02020603050405020304" pitchFamily="18" charset="0"/>
                <a:cs typeface="Times New Roman" panose="02020603050405020304" pitchFamily="18" charset="0"/>
              </a:rPr>
              <a:t>η</a:t>
            </a:r>
            <a:r>
              <a:rPr lang="el-GR" b="1" dirty="0" smtClean="0">
                <a:solidFill>
                  <a:srgbClr val="000000"/>
                </a:solidFill>
                <a:latin typeface="Times New Roman" panose="02020603050405020304" pitchFamily="18" charset="0"/>
                <a:cs typeface="Times New Roman" panose="02020603050405020304" pitchFamily="18" charset="0"/>
              </a:rPr>
              <a:t> γενεά(από </a:t>
            </a:r>
            <a:r>
              <a:rPr lang="el-GR" b="1" dirty="0">
                <a:solidFill>
                  <a:srgbClr val="000000"/>
                </a:solidFill>
                <a:latin typeface="Times New Roman" panose="02020603050405020304" pitchFamily="18" charset="0"/>
                <a:cs typeface="Times New Roman" panose="02020603050405020304" pitchFamily="18" charset="0"/>
              </a:rPr>
              <a:t>το2000)</a:t>
            </a:r>
            <a:endParaRPr lang="el-GR" dirty="0">
              <a:solidFill>
                <a:srgbClr val="000000"/>
              </a:solidFill>
              <a:latin typeface="Times New Roman" panose="02020603050405020304" pitchFamily="18" charset="0"/>
              <a:cs typeface="Times New Roman" panose="02020603050405020304" pitchFamily="18" charset="0"/>
            </a:endParaRPr>
          </a:p>
          <a:p>
            <a:r>
              <a:rPr lang="el-GR" dirty="0">
                <a:solidFill>
                  <a:srgbClr val="000000"/>
                </a:solidFill>
                <a:latin typeface="Times New Roman" panose="02020603050405020304" pitchFamily="18" charset="0"/>
                <a:cs typeface="Times New Roman" panose="02020603050405020304" pitchFamily="18" charset="0"/>
              </a:rPr>
              <a:t>•Στόχος: Αναγέννηση λειτουργικού ιστού</a:t>
            </a: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1110" y="614473"/>
            <a:ext cx="2810267" cy="4153480"/>
          </a:xfrm>
          <a:prstGeom prst="rect">
            <a:avLst/>
          </a:prstGeom>
        </p:spPr>
      </p:pic>
    </p:spTree>
    <p:extLst>
      <p:ext uri="{BB962C8B-B14F-4D97-AF65-F5344CB8AC3E}">
        <p14:creationId xmlns:p14="http://schemas.microsoft.com/office/powerpoint/2010/main" val="14973411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 y="958335"/>
            <a:ext cx="12191999" cy="461665"/>
          </a:xfrm>
          <a:prstGeom prst="rect">
            <a:avLst/>
          </a:prstGeom>
        </p:spPr>
        <p:txBody>
          <a:bodyPr wrap="square">
            <a:spAutoFit/>
          </a:body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3. Εμφυτεύματα </a:t>
            </a:r>
            <a:r>
              <a:rPr lang="el-GR" sz="2400" b="1" dirty="0">
                <a:solidFill>
                  <a:srgbClr val="FF0000"/>
                </a:solidFill>
                <a:latin typeface="Times New Roman" panose="02020603050405020304" pitchFamily="18" charset="0"/>
                <a:cs typeface="Times New Roman" panose="02020603050405020304" pitchFamily="18" charset="0"/>
              </a:rPr>
              <a:t>πλατειών οστών</a:t>
            </a:r>
          </a:p>
        </p:txBody>
      </p:sp>
      <p:sp>
        <p:nvSpPr>
          <p:cNvPr id="3" name="Ορθογώνιο 2"/>
          <p:cNvSpPr/>
          <p:nvPr/>
        </p:nvSpPr>
        <p:spPr>
          <a:xfrm>
            <a:off x="1453486" y="2602679"/>
            <a:ext cx="9257732" cy="461665"/>
          </a:xfrm>
          <a:prstGeom prst="rect">
            <a:avLst/>
          </a:prstGeom>
        </p:spPr>
        <p:txBody>
          <a:bodyPr wrap="square">
            <a:spAutoFit/>
          </a:bodyPr>
          <a:lstStyle/>
          <a:p>
            <a:pPr fontAlgn="base"/>
            <a:r>
              <a:rPr lang="el-GR" sz="2400" dirty="0">
                <a:solidFill>
                  <a:srgbClr val="FF0000"/>
                </a:solidFill>
                <a:latin typeface="Times New Roman" panose="02020603050405020304" pitchFamily="18" charset="0"/>
                <a:cs typeface="Times New Roman" panose="02020603050405020304" pitchFamily="18" charset="0"/>
              </a:rPr>
              <a:t>«Μέτρο όλων των πραγμάτων ο άνθρωπος» – Πρωταγόρας 480-410 π.Χ. </a:t>
            </a:r>
            <a:endParaRPr lang="el-GR" sz="2400" b="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59925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3648" y="1019750"/>
            <a:ext cx="12192000" cy="1169551"/>
          </a:xfrm>
          <a:prstGeom prst="rect">
            <a:avLst/>
          </a:prstGeom>
        </p:spPr>
        <p:txBody>
          <a:bodyPr wrap="square">
            <a:spAutoFit/>
          </a:bodyPr>
          <a:lstStyle/>
          <a:p>
            <a:pPr algn="ctr"/>
            <a:r>
              <a:rPr lang="el-GR" sz="3200" b="1" dirty="0" smtClean="0">
                <a:solidFill>
                  <a:srgbClr val="FF0000"/>
                </a:solidFill>
                <a:latin typeface="Times New Roman" panose="02020603050405020304" pitchFamily="18" charset="0"/>
                <a:cs typeface="Times New Roman" panose="02020603050405020304" pitchFamily="18" charset="0"/>
              </a:rPr>
              <a:t>Εμφυτεύματα πλατειών οστών</a:t>
            </a:r>
          </a:p>
          <a:p>
            <a:pPr algn="ctr"/>
            <a:endParaRPr lang="el-GR" sz="2000" b="1" dirty="0" smtClean="0">
              <a:latin typeface="Times New Roman" panose="02020603050405020304" pitchFamily="18" charset="0"/>
              <a:cs typeface="Times New Roman" panose="02020603050405020304" pitchFamily="18" charset="0"/>
            </a:endParaRPr>
          </a:p>
          <a:p>
            <a:pPr algn="ctr"/>
            <a:r>
              <a:rPr lang="el-GR" dirty="0" smtClean="0">
                <a:solidFill>
                  <a:srgbClr val="0070C0"/>
                </a:solidFill>
                <a:latin typeface="Times New Roman" panose="02020603050405020304" pitchFamily="18" charset="0"/>
                <a:cs typeface="Times New Roman" panose="02020603050405020304" pitchFamily="18" charset="0"/>
              </a:rPr>
              <a:t>(κρανίου, στέρνου, πλευρών και λεκάνης)</a:t>
            </a:r>
            <a:endParaRPr lang="el-GR" dirty="0">
              <a:solidFill>
                <a:srgbClr val="0070C0"/>
              </a:solidFill>
            </a:endParaRPr>
          </a:p>
        </p:txBody>
      </p:sp>
    </p:spTree>
    <p:extLst>
      <p:ext uri="{BB962C8B-B14F-4D97-AF65-F5344CB8AC3E}">
        <p14:creationId xmlns:p14="http://schemas.microsoft.com/office/powerpoint/2010/main" val="41055555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573" y="928499"/>
            <a:ext cx="8268854" cy="4544059"/>
          </a:xfrm>
          <a:prstGeom prst="rect">
            <a:avLst/>
          </a:prstGeom>
        </p:spPr>
      </p:pic>
      <p:sp>
        <p:nvSpPr>
          <p:cNvPr id="5" name="Rectangle 1"/>
          <p:cNvSpPr>
            <a:spLocks noChangeArrowheads="1"/>
          </p:cNvSpPr>
          <p:nvPr/>
        </p:nvSpPr>
        <p:spPr bwMode="auto">
          <a:xfrm>
            <a:off x="0" y="326421"/>
            <a:ext cx="12192000"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Κατασκευή και Ανάλυση Εμφυτεύματος Ti6Al4V για Κρανιακή Αποκατάσταση</a:t>
            </a:r>
            <a:r>
              <a:rPr kumimoji="0" lang="el-GR" altLang="el-GR"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6" name="Rectangle 2"/>
          <p:cNvSpPr>
            <a:spLocks noChangeArrowheads="1"/>
          </p:cNvSpPr>
          <p:nvPr/>
        </p:nvSpPr>
        <p:spPr bwMode="auto">
          <a:xfrm>
            <a:off x="234286" y="5682768"/>
            <a:ext cx="11723427"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Βήματα που εμπλέκονται στο σχεδιασμό προσαρμοσμένου κρανιακού εμφυτεύματος στο 3</a:t>
            </a: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D</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(α) Ανακατασκευή </a:t>
            </a: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3D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τρισδιάστατου μοντέλου κρανίου. (β) Δημιουργία μεσαίου επιπέδου. (γ) Κοπή μοντέλου κρανίου. (δ) Διαχωρισμένο μοντέλο. (ε) Αφαίρεση της ελαττωματικής πλευράς. (στ) Κατοπτρισμός της δεξιάς πλευράς. (ζ) Συγχώνευση δύο πλευρών. (η) Εφαρμογή της αφαίρεσης Boolean. (i) Προσαρμοσμένο εμφύτευμα. (ι) Κρανίο με τοποθετημένο εμφύτευμα.</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669570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890" y="497221"/>
            <a:ext cx="7249537" cy="4058216"/>
          </a:xfrm>
          <a:prstGeom prst="rect">
            <a:avLst/>
          </a:prstGeom>
        </p:spPr>
      </p:pic>
      <p:sp>
        <p:nvSpPr>
          <p:cNvPr id="5" name="Rectangle 1"/>
          <p:cNvSpPr>
            <a:spLocks noChangeArrowheads="1"/>
          </p:cNvSpPr>
          <p:nvPr/>
        </p:nvSpPr>
        <p:spPr bwMode="auto">
          <a:xfrm>
            <a:off x="2483890" y="4688177"/>
            <a:ext cx="7424383" cy="218073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Κατασκευασμένα μέρη κρανίου</a:t>
            </a: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endPar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l-GR" dirty="0" smtClean="0">
                <a:solidFill>
                  <a:srgbClr val="202124"/>
                </a:solidFill>
                <a:latin typeface="Times New Roman" panose="02020603050405020304" pitchFamily="18" charset="0"/>
                <a:cs typeface="Times New Roman" panose="02020603050405020304" pitchFamily="18" charset="0"/>
              </a:rPr>
              <a:t>(</a:t>
            </a:r>
            <a:r>
              <a:rPr lang="el-GR" altLang="el-GR" dirty="0" smtClean="0">
                <a:solidFill>
                  <a:srgbClr val="202124"/>
                </a:solidFill>
                <a:latin typeface="Times New Roman" panose="02020603050405020304" pitchFamily="18" charset="0"/>
                <a:cs typeface="Times New Roman" panose="02020603050405020304" pitchFamily="18" charset="0"/>
              </a:rPr>
              <a:t>α)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Κάτοψη κρανιακού εμφυτεύματος τιτανίου με στηρίγματα. </a:t>
            </a:r>
            <a:endPar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(β) Κάτω όψη που δείχνει δομές στήριξης. </a:t>
            </a:r>
            <a:endPar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(γ) Κάτοψη του κρανιακού εμφυτεύματος μετά την αφαίρεση του στηρίγματος. </a:t>
            </a:r>
            <a:endPar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(δ) κάτω όψη μετά την αφαίρεση του στηρίγματος. </a:t>
            </a:r>
            <a:endPar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 Μεγεθυσμένη όψη που δεν δείχνει γρέζια ή προεξοχές και </a:t>
            </a:r>
            <a:endPar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(στ) Πρόβα τοποθέτησης κρανιακών εμφυτευμάτων σε πολυμερές κρανίο</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6" name="Rectangle 1"/>
          <p:cNvSpPr>
            <a:spLocks noChangeArrowheads="1"/>
          </p:cNvSpPr>
          <p:nvPr/>
        </p:nvSpPr>
        <p:spPr bwMode="auto">
          <a:xfrm>
            <a:off x="12658" y="122737"/>
            <a:ext cx="12192000"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Κατασκευή και Ανάλυση Εμφυτεύματος Ti6Al4V για Κρανιακή Αποκατάσταση</a:t>
            </a:r>
            <a:r>
              <a:rPr kumimoji="0" lang="el-GR" altLang="el-GR"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184105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941" y="704470"/>
            <a:ext cx="8002117" cy="5449060"/>
          </a:xfrm>
          <a:prstGeom prst="rect">
            <a:avLst/>
          </a:prstGeom>
        </p:spPr>
      </p:pic>
      <p:sp>
        <p:nvSpPr>
          <p:cNvPr id="5" name="Rectangle 1"/>
          <p:cNvSpPr>
            <a:spLocks noChangeArrowheads="1"/>
          </p:cNvSpPr>
          <p:nvPr/>
        </p:nvSpPr>
        <p:spPr bwMode="auto">
          <a:xfrm>
            <a:off x="357115" y="185727"/>
            <a:ext cx="11723428"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Δομικός και μηχανικός χαρακτηρισμός κρανιακού εμφυτεύματος προσαρμοσμένου σχεδιασμού που δημιουργήθηκε με χρήση πρόσθετης κατασκευής</a:t>
            </a:r>
            <a:r>
              <a:rPr kumimoji="0" lang="el-GR" altLang="el-GR"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6" name="Rectangle 2"/>
          <p:cNvSpPr>
            <a:spLocks noChangeArrowheads="1"/>
          </p:cNvSpPr>
          <p:nvPr/>
        </p:nvSpPr>
        <p:spPr bwMode="auto">
          <a:xfrm>
            <a:off x="2438170" y="6430529"/>
            <a:ext cx="7315657"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Μετατροπή εμφυτεύματος ανακατασκευής κρανίου </a:t>
            </a:r>
            <a:r>
              <a:rPr lang="el-GR" altLang="el-GR" dirty="0" smtClean="0">
                <a:solidFill>
                  <a:srgbClr val="202124"/>
                </a:solidFill>
                <a:latin typeface="Times New Roman" panose="02020603050405020304" pitchFamily="18" charset="0"/>
                <a:cs typeface="Times New Roman" panose="02020603050405020304" pitchFamily="18" charset="0"/>
              </a:rPr>
              <a:t>από συμπαγές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σε πορώδες.</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349246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081" y="983749"/>
            <a:ext cx="8878539" cy="4982270"/>
          </a:xfrm>
          <a:prstGeom prst="rect">
            <a:avLst/>
          </a:prstGeom>
        </p:spPr>
      </p:pic>
      <p:sp>
        <p:nvSpPr>
          <p:cNvPr id="5" name="Rectangle 1"/>
          <p:cNvSpPr>
            <a:spLocks noChangeArrowheads="1"/>
          </p:cNvSpPr>
          <p:nvPr/>
        </p:nvSpPr>
        <p:spPr bwMode="auto">
          <a:xfrm>
            <a:off x="5351" y="313806"/>
            <a:ext cx="12192000"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Κατασκευή και Ανάλυση Εμφυτεύματος Ti6Al4V για Κρανιακή Αποκατάσταση</a:t>
            </a:r>
            <a:r>
              <a:rPr kumimoji="0" lang="el-GR" altLang="el-GR"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6" name="Rectangle 1"/>
          <p:cNvSpPr>
            <a:spLocks noChangeArrowheads="1"/>
          </p:cNvSpPr>
          <p:nvPr/>
        </p:nvSpPr>
        <p:spPr bwMode="auto">
          <a:xfrm>
            <a:off x="1095300" y="6394218"/>
            <a:ext cx="10012100"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Ακριβής εφαρμογή προσαρμοσμένου κρανιακού εμφυτεύματος στην παραμορφωμένη περιοχή του κρανίου</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63625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145" y="1528972"/>
            <a:ext cx="8849960" cy="3600953"/>
          </a:xfrm>
          <a:prstGeom prst="rect">
            <a:avLst/>
          </a:prstGeom>
        </p:spPr>
      </p:pic>
      <p:sp>
        <p:nvSpPr>
          <p:cNvPr id="5" name="Rectangle 1"/>
          <p:cNvSpPr>
            <a:spLocks noChangeArrowheads="1"/>
          </p:cNvSpPr>
          <p:nvPr/>
        </p:nvSpPr>
        <p:spPr bwMode="auto">
          <a:xfrm>
            <a:off x="5351" y="313806"/>
            <a:ext cx="12192000"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Κατασκευή και Ανάλυση Εμφυτεύματος Ti6Al4V για Κρανιακή Αποκατάσταση</a:t>
            </a:r>
            <a:r>
              <a:rPr kumimoji="0" lang="el-GR" altLang="el-GR"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6" name="Rectangle 1"/>
          <p:cNvSpPr>
            <a:spLocks noChangeArrowheads="1"/>
          </p:cNvSpPr>
          <p:nvPr/>
        </p:nvSpPr>
        <p:spPr bwMode="auto">
          <a:xfrm>
            <a:off x="1821145" y="6103348"/>
            <a:ext cx="8849960"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effectLst/>
                <a:latin typeface="Times New Roman" panose="02020603050405020304" pitchFamily="18" charset="0"/>
                <a:cs typeface="Times New Roman" panose="02020603050405020304" pitchFamily="18" charset="0"/>
              </a:rPr>
              <a:t>     Ελαχιστοποίηση πάχους και προσάρτηση μίνι πλακών για στερέωση βιδών: (α) Πραγματικό πάχος. (β) Μειωμένο πάχος. (γ) Εμφύτευμα εφοδιασμένο με μίνι φύλλα. </a:t>
            </a:r>
          </a:p>
        </p:txBody>
      </p:sp>
    </p:spTree>
    <p:extLst>
      <p:ext uri="{BB962C8B-B14F-4D97-AF65-F5344CB8AC3E}">
        <p14:creationId xmlns:p14="http://schemas.microsoft.com/office/powerpoint/2010/main" val="39716318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098" y="2845619"/>
            <a:ext cx="8249801" cy="3572374"/>
          </a:xfrm>
          <a:prstGeom prst="rect">
            <a:avLst/>
          </a:prstGeom>
        </p:spPr>
      </p:pic>
      <p:sp>
        <p:nvSpPr>
          <p:cNvPr id="4" name="Ορθογώνιο 3"/>
          <p:cNvSpPr/>
          <p:nvPr/>
        </p:nvSpPr>
        <p:spPr>
          <a:xfrm>
            <a:off x="1558927" y="956704"/>
            <a:ext cx="9368014" cy="369332"/>
          </a:xfrm>
          <a:prstGeom prst="rect">
            <a:avLst/>
          </a:prstGeom>
        </p:spPr>
        <p:txBody>
          <a:bodyPr wrap="none">
            <a:spAutoFit/>
          </a:bodyPr>
          <a:lstStyle/>
          <a:p>
            <a:r>
              <a:rPr lang="el-GR" b="1" dirty="0" smtClean="0">
                <a:latin typeface="Times New Roman" panose="02020603050405020304" pitchFamily="18" charset="0"/>
                <a:cs typeface="Times New Roman" panose="02020603050405020304" pitchFamily="18" charset="0"/>
              </a:rPr>
              <a:t>Πίν</a:t>
            </a:r>
            <a:r>
              <a:rPr lang="el-GR" b="1" dirty="0">
                <a:latin typeface="Times New Roman" panose="02020603050405020304" pitchFamily="18" charset="0"/>
                <a:cs typeface="Times New Roman" panose="02020603050405020304" pitchFamily="18" charset="0"/>
              </a:rPr>
              <a:t>α</a:t>
            </a:r>
            <a:r>
              <a:rPr lang="el-GR" b="1" dirty="0" smtClean="0">
                <a:latin typeface="Times New Roman" panose="02020603050405020304" pitchFamily="18" charset="0"/>
                <a:cs typeface="Times New Roman" panose="02020603050405020304" pitchFamily="18" charset="0"/>
              </a:rPr>
              <a:t>κας</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1. </a:t>
            </a:r>
            <a:r>
              <a:rPr lang="el-GR" b="1" dirty="0" smtClean="0">
                <a:solidFill>
                  <a:srgbClr val="0070C0"/>
                </a:solidFill>
                <a:latin typeface="Times New Roman" panose="02020603050405020304" pitchFamily="18" charset="0"/>
                <a:cs typeface="Times New Roman" panose="02020603050405020304" pitchFamily="18" charset="0"/>
              </a:rPr>
              <a:t>Ιδιότητες υλικών που χρησιμοποιούνται στο μοντέλο </a:t>
            </a:r>
            <a:r>
              <a:rPr lang="en-US" b="1" dirty="0" smtClean="0">
                <a:solidFill>
                  <a:srgbClr val="0070C0"/>
                </a:solidFill>
                <a:latin typeface="Times New Roman" panose="02020603050405020304" pitchFamily="18" charset="0"/>
                <a:cs typeface="Times New Roman" panose="02020603050405020304" pitchFamily="18" charset="0"/>
              </a:rPr>
              <a:t>FEA</a:t>
            </a:r>
            <a:r>
              <a:rPr lang="el-GR" b="1" dirty="0" smtClean="0">
                <a:solidFill>
                  <a:srgbClr val="0070C0"/>
                </a:solidFill>
                <a:latin typeface="Times New Roman" panose="02020603050405020304" pitchFamily="18" charset="0"/>
                <a:cs typeface="Times New Roman" panose="02020603050405020304" pitchFamily="18" charset="0"/>
              </a:rPr>
              <a:t> (Πεπερασμένα Στοιχεία)</a:t>
            </a:r>
            <a:endParaRPr lang="el-GR" dirty="0">
              <a:solidFill>
                <a:srgbClr val="0070C0"/>
              </a:solidFill>
              <a:latin typeface="Times New Roman" panose="02020603050405020304" pitchFamily="18" charset="0"/>
              <a:cs typeface="Times New Roman" panose="02020603050405020304" pitchFamily="18" charset="0"/>
            </a:endParaRP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336" y="1510702"/>
            <a:ext cx="7897327" cy="1209844"/>
          </a:xfrm>
          <a:prstGeom prst="rect">
            <a:avLst/>
          </a:prstGeom>
        </p:spPr>
      </p:pic>
      <p:sp>
        <p:nvSpPr>
          <p:cNvPr id="7" name="Rectangle 1"/>
          <p:cNvSpPr>
            <a:spLocks noChangeArrowheads="1"/>
          </p:cNvSpPr>
          <p:nvPr/>
        </p:nvSpPr>
        <p:spPr bwMode="auto">
          <a:xfrm>
            <a:off x="5351" y="313806"/>
            <a:ext cx="12192000"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Κατασκευή και Ανάλυση Εμφυτεύματος Ti6Al4V για Κρανιακή Αποκατάσταση</a:t>
            </a:r>
            <a:r>
              <a:rPr kumimoji="0" lang="el-GR" altLang="el-GR"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9" name="Rectangle 2"/>
          <p:cNvSpPr>
            <a:spLocks noChangeArrowheads="1"/>
          </p:cNvSpPr>
          <p:nvPr/>
        </p:nvSpPr>
        <p:spPr bwMode="auto">
          <a:xfrm>
            <a:off x="1983081" y="6553806"/>
            <a:ext cx="851970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α) Κρανιακό εμφύτευμα με πλάκες στερέωσης. (β) Εμφύτευμα στερεωμένο στο πρωτότυπο</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562525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074" y="1084786"/>
            <a:ext cx="7001852" cy="5029902"/>
          </a:xfrm>
          <a:prstGeom prst="rect">
            <a:avLst/>
          </a:prstGeom>
        </p:spPr>
      </p:pic>
      <p:sp>
        <p:nvSpPr>
          <p:cNvPr id="3" name="Ορθογώνιο 2"/>
          <p:cNvSpPr/>
          <p:nvPr/>
        </p:nvSpPr>
        <p:spPr>
          <a:xfrm>
            <a:off x="0" y="521892"/>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Fabrication and Analysis of a Ti6Al4V Implant for</a:t>
            </a:r>
            <a:r>
              <a:rPr lang="el-GR"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Cranial Restoration </a:t>
            </a:r>
            <a:endParaRPr lang="el-GR" dirty="0"/>
          </a:p>
        </p:txBody>
      </p:sp>
      <p:sp>
        <p:nvSpPr>
          <p:cNvPr id="5" name="Rectangle 1"/>
          <p:cNvSpPr>
            <a:spLocks noChangeArrowheads="1"/>
          </p:cNvSpPr>
          <p:nvPr/>
        </p:nvSpPr>
        <p:spPr bwMode="auto">
          <a:xfrm>
            <a:off x="5351" y="313806"/>
            <a:ext cx="12192000"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Κατασκευή και Ανάλυση Εμφυτεύματος Ti6Al4V για Κρανιακή Αποκατάσταση</a:t>
            </a:r>
            <a:r>
              <a:rPr kumimoji="0" lang="el-GR" altLang="el-GR"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6" name="Rectangle 1"/>
          <p:cNvSpPr>
            <a:spLocks noChangeArrowheads="1"/>
          </p:cNvSpPr>
          <p:nvPr/>
        </p:nvSpPr>
        <p:spPr bwMode="auto">
          <a:xfrm>
            <a:off x="780197" y="6311527"/>
            <a:ext cx="10631606"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Αποτελέσματα FEA που απεικονίζουν: (α) κατανομή τάσεων. (β) κατανομή του στελέχους. (γ) μέγιστη μετατόπιση</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575984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65126"/>
            <a:ext cx="12192000" cy="631162"/>
          </a:xfrm>
        </p:spPr>
        <p:txBody>
          <a:bodyPr>
            <a:normAutofit/>
          </a:bodyPr>
          <a:lstStyle/>
          <a:p>
            <a:pPr algn="ctr"/>
            <a:r>
              <a:rPr lang="el-GR" sz="1800" b="1" dirty="0" smtClean="0">
                <a:latin typeface="Times New Roman" panose="02020603050405020304" pitchFamily="18" charset="0"/>
                <a:cs typeface="Times New Roman" panose="02020603050405020304" pitchFamily="18" charset="0"/>
              </a:rPr>
              <a:t>Μεταλλικές λάμες στο κρανίο για την πλήρωση ατελειών π.χ. στα ζυγωματικά</a:t>
            </a:r>
            <a:endParaRPr lang="el-GR" sz="1800" b="1" dirty="0">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811" y="2165992"/>
            <a:ext cx="5744377" cy="4382112"/>
          </a:xfrm>
          <a:prstGeom prst="rect">
            <a:avLst/>
          </a:prstGeom>
        </p:spPr>
      </p:pic>
      <p:sp>
        <p:nvSpPr>
          <p:cNvPr id="4" name="Ορθογώνιο 3"/>
          <p:cNvSpPr/>
          <p:nvPr/>
        </p:nvSpPr>
        <p:spPr>
          <a:xfrm>
            <a:off x="4696192" y="996288"/>
            <a:ext cx="2799613" cy="646331"/>
          </a:xfrm>
          <a:prstGeom prst="rect">
            <a:avLst/>
          </a:prstGeom>
        </p:spPr>
        <p:txBody>
          <a:bodyPr wrap="none">
            <a:spAutoFit/>
          </a:bodyPr>
          <a:lstStyle/>
          <a:p>
            <a:pPr algn="ctr"/>
            <a:r>
              <a:rPr lang="el-GR" sz="1200" dirty="0" smtClean="0">
                <a:latin typeface="Times New Roman" pitchFamily="18" charset="0"/>
                <a:cs typeface="Times New Roman" pitchFamily="18" charset="0"/>
              </a:rPr>
              <a:t>Πανεπιστήμιο Αιγαίου</a:t>
            </a:r>
          </a:p>
          <a:p>
            <a:pPr algn="ctr"/>
            <a:r>
              <a:rPr lang="el-GR" sz="1200" dirty="0" smtClean="0">
                <a:latin typeface="Times New Roman" pitchFamily="18" charset="0"/>
                <a:cs typeface="Times New Roman" pitchFamily="18" charset="0"/>
              </a:rPr>
              <a:t>Κωνσταντίνα Παπακωνσταντίνου</a:t>
            </a:r>
          </a:p>
          <a:p>
            <a:endParaRPr lang="el-GR" sz="1200" dirty="0"/>
          </a:p>
        </p:txBody>
      </p:sp>
    </p:spTree>
    <p:extLst>
      <p:ext uri="{BB962C8B-B14F-4D97-AF65-F5344CB8AC3E}">
        <p14:creationId xmlns:p14="http://schemas.microsoft.com/office/powerpoint/2010/main" val="1464868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982177"/>
            <a:ext cx="12192000" cy="3970318"/>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Εξέλιξη Επιστήμης &amp; Τεχνολογίας των </a:t>
            </a:r>
            <a:r>
              <a:rPr lang="el-GR" b="1" dirty="0" smtClean="0">
                <a:solidFill>
                  <a:srgbClr val="FF0000"/>
                </a:solidFill>
                <a:latin typeface="Times New Roman" panose="02020603050405020304" pitchFamily="18" charset="0"/>
                <a:cs typeface="Times New Roman" panose="02020603050405020304" pitchFamily="18" charset="0"/>
              </a:rPr>
              <a:t>Βιοϋλικών</a:t>
            </a:r>
            <a:endParaRPr lang="en-US" b="1" dirty="0" smtClean="0">
              <a:solidFill>
                <a:srgbClr val="FF000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Πρώτη </a:t>
            </a:r>
            <a:r>
              <a:rPr lang="el-GR" b="1" dirty="0">
                <a:solidFill>
                  <a:srgbClr val="0070C0"/>
                </a:solidFill>
                <a:latin typeface="Times New Roman" panose="02020603050405020304" pitchFamily="18" charset="0"/>
                <a:cs typeface="Times New Roman" panose="02020603050405020304" pitchFamily="18" charset="0"/>
              </a:rPr>
              <a:t>γενιά </a:t>
            </a:r>
            <a:r>
              <a:rPr lang="el-GR" b="1" dirty="0" smtClean="0">
                <a:solidFill>
                  <a:srgbClr val="0070C0"/>
                </a:solidFill>
                <a:latin typeface="Times New Roman" panose="02020603050405020304" pitchFamily="18" charset="0"/>
                <a:cs typeface="Times New Roman" panose="02020603050405020304" pitchFamily="18" charset="0"/>
              </a:rPr>
              <a:t>εμφυτεύματων</a:t>
            </a:r>
            <a:endParaRPr lang="en-US" b="1" dirty="0" smtClean="0">
              <a:solidFill>
                <a:srgbClr val="0070C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a:t>
            </a:r>
            <a:r>
              <a:rPr lang="el-GR" dirty="0">
                <a:solidFill>
                  <a:srgbClr val="000000"/>
                </a:solidFill>
                <a:latin typeface="Times New Roman" panose="02020603050405020304" pitchFamily="18" charset="0"/>
                <a:cs typeface="Times New Roman" panose="02020603050405020304" pitchFamily="18" charset="0"/>
              </a:rPr>
              <a:t>Ad hoc» εμφυτεύματα (δηλ. για συγκεκριμένο πρόβλημα μόνο)</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Καθορίζονταν </a:t>
            </a:r>
            <a:r>
              <a:rPr lang="el-GR" dirty="0">
                <a:solidFill>
                  <a:srgbClr val="000000"/>
                </a:solidFill>
                <a:latin typeface="Times New Roman" panose="02020603050405020304" pitchFamily="18" charset="0"/>
                <a:cs typeface="Times New Roman" panose="02020603050405020304" pitchFamily="18" charset="0"/>
              </a:rPr>
              <a:t>από τους γιατρούς με χρήση κοινών υλικών από άλλες περιοχές </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Οι </a:t>
            </a:r>
            <a:r>
              <a:rPr lang="el-GR" dirty="0">
                <a:solidFill>
                  <a:srgbClr val="000000"/>
                </a:solidFill>
                <a:latin typeface="Times New Roman" panose="02020603050405020304" pitchFamily="18" charset="0"/>
                <a:cs typeface="Times New Roman" panose="02020603050405020304" pitchFamily="18" charset="0"/>
              </a:rPr>
              <a:t>περισσότερες επιτυχίες ήταν τυχαίες παρά από  </a:t>
            </a:r>
            <a:r>
              <a:rPr lang="el-GR" dirty="0" smtClean="0">
                <a:solidFill>
                  <a:srgbClr val="000000"/>
                </a:solidFill>
                <a:latin typeface="Times New Roman" panose="02020603050405020304" pitchFamily="18" charset="0"/>
                <a:cs typeface="Times New Roman" panose="02020603050405020304" pitchFamily="18" charset="0"/>
              </a:rPr>
              <a:t>σχεδιασμό</a:t>
            </a:r>
            <a:endParaRPr lang="en-US" dirty="0" smtClean="0">
              <a:solidFill>
                <a:srgbClr val="00000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Παραδείγματα</a:t>
            </a:r>
            <a:endParaRPr lang="en-US" b="1" dirty="0" smtClean="0">
              <a:solidFill>
                <a:srgbClr val="0070C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Χρυσά </a:t>
            </a:r>
            <a:r>
              <a:rPr lang="el-GR" dirty="0">
                <a:solidFill>
                  <a:srgbClr val="000000"/>
                </a:solidFill>
                <a:latin typeface="Times New Roman" panose="02020603050405020304" pitchFamily="18" charset="0"/>
                <a:cs typeface="Times New Roman" panose="02020603050405020304" pitchFamily="18" charset="0"/>
              </a:rPr>
              <a:t>σφραγίσματα, ξύλινα δόντια, οδοντικά προθετικά PMMA</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Ατσάλι</a:t>
            </a:r>
            <a:r>
              <a:rPr lang="el-GR" dirty="0">
                <a:solidFill>
                  <a:srgbClr val="000000"/>
                </a:solidFill>
                <a:latin typeface="Times New Roman" panose="02020603050405020304" pitchFamily="18" charset="0"/>
                <a:cs typeface="Times New Roman" panose="02020603050405020304" pitchFamily="18" charset="0"/>
              </a:rPr>
              <a:t>, χρυσό, ελεφαντόδοντο, </a:t>
            </a:r>
            <a:r>
              <a:rPr lang="el-GR" dirty="0" smtClean="0">
                <a:solidFill>
                  <a:srgbClr val="000000"/>
                </a:solidFill>
                <a:latin typeface="Times New Roman" panose="02020603050405020304" pitchFamily="18" charset="0"/>
                <a:cs typeface="Times New Roman" panose="02020603050405020304" pitchFamily="18" charset="0"/>
              </a:rPr>
              <a:t>κ.λπ., </a:t>
            </a:r>
            <a:r>
              <a:rPr lang="el-GR" dirty="0">
                <a:solidFill>
                  <a:srgbClr val="000000"/>
                </a:solidFill>
                <a:latin typeface="Times New Roman" panose="02020603050405020304" pitchFamily="18" charset="0"/>
                <a:cs typeface="Times New Roman" panose="02020603050405020304" pitchFamily="18" charset="0"/>
              </a:rPr>
              <a:t>πλάκες οστών</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Γυάλινα </a:t>
            </a:r>
            <a:r>
              <a:rPr lang="el-GR" dirty="0">
                <a:solidFill>
                  <a:srgbClr val="000000"/>
                </a:solidFill>
                <a:latin typeface="Times New Roman" panose="02020603050405020304" pitchFamily="18" charset="0"/>
                <a:cs typeface="Times New Roman" panose="02020603050405020304" pitchFamily="18" charset="0"/>
              </a:rPr>
              <a:t>μάτια και άλλα μέρη του σώματος</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Dacron </a:t>
            </a:r>
            <a:r>
              <a:rPr lang="el-GR" dirty="0">
                <a:solidFill>
                  <a:srgbClr val="000000"/>
                </a:solidFill>
                <a:latin typeface="Times New Roman" panose="02020603050405020304" pitchFamily="18" charset="0"/>
                <a:cs typeface="Times New Roman" panose="02020603050405020304" pitchFamily="18" charset="0"/>
              </a:rPr>
              <a:t>και ύφασμα αλεξίπτωτων για αγγειακά εμφυτεύματα</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93" y="461176"/>
            <a:ext cx="3277057" cy="4458322"/>
          </a:xfrm>
          <a:prstGeom prst="rect">
            <a:avLst/>
          </a:prstGeom>
        </p:spPr>
      </p:pic>
    </p:spTree>
    <p:extLst>
      <p:ext uri="{BB962C8B-B14F-4D97-AF65-F5344CB8AC3E}">
        <p14:creationId xmlns:p14="http://schemas.microsoft.com/office/powerpoint/2010/main" val="37224357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63" y="2337250"/>
            <a:ext cx="5324475" cy="3248025"/>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3773" y="3108774"/>
            <a:ext cx="1962150" cy="1704975"/>
          </a:xfrm>
          <a:prstGeom prst="rect">
            <a:avLst/>
          </a:prstGeom>
        </p:spPr>
      </p:pic>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4439" y="3146874"/>
            <a:ext cx="2114550" cy="1666875"/>
          </a:xfrm>
          <a:prstGeom prst="rect">
            <a:avLst/>
          </a:prstGeom>
        </p:spPr>
      </p:pic>
      <p:sp>
        <p:nvSpPr>
          <p:cNvPr id="5" name="Ορθογώνιο 4"/>
          <p:cNvSpPr/>
          <p:nvPr/>
        </p:nvSpPr>
        <p:spPr>
          <a:xfrm>
            <a:off x="4821215" y="1583020"/>
            <a:ext cx="2525115"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Nabil A. Ebraheim, M.D.</a:t>
            </a:r>
            <a:endParaRPr lang="el-GR" dirty="0"/>
          </a:p>
        </p:txBody>
      </p:sp>
      <p:sp>
        <p:nvSpPr>
          <p:cNvPr id="7" name="Rectangle 1"/>
          <p:cNvSpPr>
            <a:spLocks noChangeArrowheads="1"/>
          </p:cNvSpPr>
          <p:nvPr/>
        </p:nvSpPr>
        <p:spPr bwMode="auto">
          <a:xfrm>
            <a:off x="1" y="707551"/>
            <a:ext cx="12191999"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Εμφυτεύματα για ανθρώπινη ωμοπλάτη</a:t>
            </a:r>
          </a:p>
        </p:txBody>
      </p:sp>
    </p:spTree>
    <p:extLst>
      <p:ext uri="{BB962C8B-B14F-4D97-AF65-F5344CB8AC3E}">
        <p14:creationId xmlns:p14="http://schemas.microsoft.com/office/powerpoint/2010/main" val="30367503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864" y="2477211"/>
            <a:ext cx="5219700" cy="3295650"/>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776" y="784889"/>
            <a:ext cx="1800225" cy="1857375"/>
          </a:xfrm>
          <a:prstGeom prst="rect">
            <a:avLst/>
          </a:prstGeom>
        </p:spPr>
      </p:pic>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443" y="3399573"/>
            <a:ext cx="5105400" cy="3143250"/>
          </a:xfrm>
          <a:prstGeom prst="rect">
            <a:avLst/>
          </a:prstGeom>
        </p:spPr>
      </p:pic>
      <p:sp>
        <p:nvSpPr>
          <p:cNvPr id="5" name="Ορθογώνιο 4"/>
          <p:cNvSpPr/>
          <p:nvPr/>
        </p:nvSpPr>
        <p:spPr>
          <a:xfrm>
            <a:off x="2034847" y="777761"/>
            <a:ext cx="2525115"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Nabil A. Ebraheim, M.D.</a:t>
            </a:r>
            <a:endParaRPr lang="el-GR" dirty="0"/>
          </a:p>
        </p:txBody>
      </p:sp>
      <p:sp>
        <p:nvSpPr>
          <p:cNvPr id="6" name="Ορθογώνιο 5"/>
          <p:cNvSpPr/>
          <p:nvPr/>
        </p:nvSpPr>
        <p:spPr>
          <a:xfrm>
            <a:off x="1861754" y="1442820"/>
            <a:ext cx="2871299"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Implants </a:t>
            </a:r>
            <a:r>
              <a:rPr lang="en-US" dirty="0" smtClean="0">
                <a:latin typeface="Times New Roman" panose="02020603050405020304" pitchFamily="18" charset="0"/>
                <a:cs typeface="Times New Roman" panose="02020603050405020304" pitchFamily="18" charset="0"/>
              </a:rPr>
              <a:t>for human </a:t>
            </a:r>
            <a:r>
              <a:rPr lang="en-US" dirty="0">
                <a:latin typeface="Times New Roman" panose="02020603050405020304" pitchFamily="18" charset="0"/>
                <a:cs typeface="Times New Roman" panose="02020603050405020304" pitchFamily="18" charset="0"/>
              </a:rPr>
              <a:t>Scapular</a:t>
            </a:r>
            <a:endParaRPr lang="el-GR" dirty="0">
              <a:latin typeface="Times New Roman" panose="02020603050405020304" pitchFamily="18" charset="0"/>
              <a:cs typeface="Times New Roman" panose="02020603050405020304" pitchFamily="18" charset="0"/>
            </a:endParaRPr>
          </a:p>
        </p:txBody>
      </p:sp>
      <p:sp>
        <p:nvSpPr>
          <p:cNvPr id="8" name="Rectangle 1"/>
          <p:cNvSpPr>
            <a:spLocks noChangeArrowheads="1"/>
          </p:cNvSpPr>
          <p:nvPr/>
        </p:nvSpPr>
        <p:spPr bwMode="auto">
          <a:xfrm>
            <a:off x="0" y="161328"/>
            <a:ext cx="12191999"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Εμφυτεύματα για ανθρώπινη ωμοπλάτη</a:t>
            </a:r>
          </a:p>
        </p:txBody>
      </p:sp>
    </p:spTree>
    <p:extLst>
      <p:ext uri="{BB962C8B-B14F-4D97-AF65-F5344CB8AC3E}">
        <p14:creationId xmlns:p14="http://schemas.microsoft.com/office/powerpoint/2010/main" val="33453480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543" y="3054256"/>
            <a:ext cx="5172075" cy="3162300"/>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03" y="934730"/>
            <a:ext cx="5153025" cy="3114675"/>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856" y="934730"/>
            <a:ext cx="2371725" cy="1514475"/>
          </a:xfrm>
          <a:prstGeom prst="rect">
            <a:avLst/>
          </a:prstGeom>
        </p:spPr>
      </p:pic>
      <p:sp>
        <p:nvSpPr>
          <p:cNvPr id="6" name="Ορθογώνιο 5"/>
          <p:cNvSpPr/>
          <p:nvPr/>
        </p:nvSpPr>
        <p:spPr>
          <a:xfrm>
            <a:off x="9303484" y="1160996"/>
            <a:ext cx="2525115"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Nabil A. Ebraheim, M.D.</a:t>
            </a:r>
            <a:endParaRPr lang="el-GR" dirty="0"/>
          </a:p>
        </p:txBody>
      </p:sp>
      <p:sp>
        <p:nvSpPr>
          <p:cNvPr id="2" name="Ορθογώνιο 1"/>
          <p:cNvSpPr/>
          <p:nvPr/>
        </p:nvSpPr>
        <p:spPr>
          <a:xfrm>
            <a:off x="8940084" y="1691967"/>
            <a:ext cx="325191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Implants for the human Scapular</a:t>
            </a:r>
            <a:endParaRPr lang="el-GR" dirty="0">
              <a:latin typeface="Times New Roman" panose="02020603050405020304" pitchFamily="18" charset="0"/>
              <a:cs typeface="Times New Roman" panose="02020603050405020304" pitchFamily="18" charset="0"/>
            </a:endParaRPr>
          </a:p>
        </p:txBody>
      </p:sp>
      <p:sp>
        <p:nvSpPr>
          <p:cNvPr id="8" name="Rectangle 1"/>
          <p:cNvSpPr>
            <a:spLocks noChangeArrowheads="1"/>
          </p:cNvSpPr>
          <p:nvPr/>
        </p:nvSpPr>
        <p:spPr bwMode="auto">
          <a:xfrm>
            <a:off x="9360" y="301902"/>
            <a:ext cx="12191999"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Εμφυτεύματα για ανθρώπινη ωμοπλάτη</a:t>
            </a:r>
          </a:p>
        </p:txBody>
      </p:sp>
    </p:spTree>
    <p:extLst>
      <p:ext uri="{BB962C8B-B14F-4D97-AF65-F5344CB8AC3E}">
        <p14:creationId xmlns:p14="http://schemas.microsoft.com/office/powerpoint/2010/main" val="26092237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50" y="1053437"/>
            <a:ext cx="5095875" cy="3086100"/>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080" y="1053437"/>
            <a:ext cx="5334000" cy="2552700"/>
          </a:xfrm>
          <a:prstGeom prst="rect">
            <a:avLst/>
          </a:prstGeom>
        </p:spPr>
      </p:pic>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080" y="3969366"/>
            <a:ext cx="5314950" cy="2686050"/>
          </a:xfrm>
          <a:prstGeom prst="rect">
            <a:avLst/>
          </a:prstGeom>
        </p:spPr>
      </p:pic>
      <p:sp>
        <p:nvSpPr>
          <p:cNvPr id="5" name="Ορθογώνιο 4"/>
          <p:cNvSpPr/>
          <p:nvPr/>
        </p:nvSpPr>
        <p:spPr>
          <a:xfrm>
            <a:off x="1858229" y="5127725"/>
            <a:ext cx="2525115"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Nabil A. Ebraheim, M.D.</a:t>
            </a:r>
            <a:endParaRPr lang="el-GR" dirty="0"/>
          </a:p>
        </p:txBody>
      </p:sp>
      <p:sp>
        <p:nvSpPr>
          <p:cNvPr id="6" name="Ορθογώνιο 5"/>
          <p:cNvSpPr/>
          <p:nvPr/>
        </p:nvSpPr>
        <p:spPr>
          <a:xfrm>
            <a:off x="1494829" y="4332239"/>
            <a:ext cx="325191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Implants for the human Scapular</a:t>
            </a:r>
            <a:endParaRPr lang="el-GR" dirty="0">
              <a:latin typeface="Times New Roman" panose="02020603050405020304" pitchFamily="18" charset="0"/>
              <a:cs typeface="Times New Roman" panose="02020603050405020304" pitchFamily="18" charset="0"/>
            </a:endParaRPr>
          </a:p>
        </p:txBody>
      </p:sp>
      <p:sp>
        <p:nvSpPr>
          <p:cNvPr id="8" name="Rectangle 1"/>
          <p:cNvSpPr>
            <a:spLocks noChangeArrowheads="1"/>
          </p:cNvSpPr>
          <p:nvPr/>
        </p:nvSpPr>
        <p:spPr bwMode="auto">
          <a:xfrm>
            <a:off x="1" y="178455"/>
            <a:ext cx="12191999"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Εμφυτεύματα για ανθρώπινη ωμοπλάτη</a:t>
            </a:r>
          </a:p>
        </p:txBody>
      </p:sp>
    </p:spTree>
    <p:extLst>
      <p:ext uri="{BB962C8B-B14F-4D97-AF65-F5344CB8AC3E}">
        <p14:creationId xmlns:p14="http://schemas.microsoft.com/office/powerpoint/2010/main" val="21378956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65125"/>
            <a:ext cx="12192000" cy="1325563"/>
          </a:xfrm>
        </p:spPr>
        <p:txBody>
          <a:bodyPr>
            <a:normAutofit/>
          </a:bodyPr>
          <a:lstStyle/>
          <a:p>
            <a:pPr algn="ctr"/>
            <a:r>
              <a:rPr lang="el-GR" sz="2000" b="1" dirty="0" smtClean="0">
                <a:latin typeface="Times New Roman" panose="02020603050405020304" pitchFamily="18" charset="0"/>
                <a:cs typeface="Times New Roman" panose="02020603050405020304" pitchFamily="18" charset="0"/>
              </a:rPr>
              <a:t>Εμφυτεύματα αρθροπλαστικής ώμου</a:t>
            </a:r>
            <a:endParaRPr lang="el-G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9084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63773"/>
            <a:ext cx="12192000" cy="369332"/>
          </a:xfrm>
          <a:prstGeom prst="rect">
            <a:avLst/>
          </a:prstGeom>
        </p:spPr>
        <p:txBody>
          <a:bodyPr wrap="square">
            <a:spAutoFit/>
          </a:bodyPr>
          <a:lstStyle/>
          <a:p>
            <a:pPr algn="ctr"/>
            <a:r>
              <a:rPr lang="el-GR" dirty="0" smtClean="0">
                <a:latin typeface="Times New Roman" panose="02020603050405020304" pitchFamily="18" charset="0"/>
                <a:cs typeface="Times New Roman" panose="02020603050405020304" pitchFamily="18" charset="0"/>
              </a:rPr>
              <a:t>Πηγή</a:t>
            </a:r>
            <a:r>
              <a:rPr lang="en-US" dirty="0" smtClean="0">
                <a:latin typeface="Times New Roman" panose="02020603050405020304" pitchFamily="18" charset="0"/>
                <a:cs typeface="Times New Roman" panose="02020603050405020304" pitchFamily="18" charset="0"/>
              </a:rPr>
              <a:t>: https</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brilakisorthopaedics.gr/services/arthritida-omou</a:t>
            </a:r>
            <a:endParaRPr lang="el-GR" dirty="0" smtClean="0">
              <a:latin typeface="Times New Roman" panose="02020603050405020304" pitchFamily="18" charset="0"/>
              <a:cs typeface="Times New Roman" panose="02020603050405020304" pitchFamily="18" charset="0"/>
            </a:endParaRPr>
          </a:p>
        </p:txBody>
      </p:sp>
      <p:sp>
        <p:nvSpPr>
          <p:cNvPr id="3" name="Ορθογώνιο 2"/>
          <p:cNvSpPr/>
          <p:nvPr/>
        </p:nvSpPr>
        <p:spPr>
          <a:xfrm>
            <a:off x="0" y="705441"/>
            <a:ext cx="12192000" cy="2308324"/>
          </a:xfrm>
          <a:prstGeom prst="rect">
            <a:avLst/>
          </a:prstGeom>
        </p:spPr>
        <p:txBody>
          <a:bodyPr wrap="square">
            <a:spAutoFit/>
          </a:bodyPr>
          <a:lstStyle/>
          <a:p>
            <a:pPr algn="just"/>
            <a:r>
              <a:rPr lang="el-GR" dirty="0">
                <a:solidFill>
                  <a:srgbClr val="444444"/>
                </a:solidFill>
                <a:latin typeface="Times New Roman" panose="02020603050405020304" pitchFamily="18" charset="0"/>
                <a:cs typeface="Times New Roman" panose="02020603050405020304" pitchFamily="18" charset="0"/>
              </a:rPr>
              <a:t>Έρευνες αποδεικνύουν ότι περισσότεροι από 50 εκατομμύρια άνθρωποι </a:t>
            </a:r>
            <a:r>
              <a:rPr lang="el-GR" b="1" dirty="0">
                <a:solidFill>
                  <a:srgbClr val="444444"/>
                </a:solidFill>
                <a:latin typeface="Times New Roman" panose="02020603050405020304" pitchFamily="18" charset="0"/>
                <a:cs typeface="Times New Roman" panose="02020603050405020304" pitchFamily="18" charset="0"/>
              </a:rPr>
              <a:t>πάσχουν </a:t>
            </a:r>
            <a:r>
              <a:rPr lang="el-GR" dirty="0">
                <a:solidFill>
                  <a:srgbClr val="444444"/>
                </a:solidFill>
                <a:latin typeface="Times New Roman" panose="02020603050405020304" pitchFamily="18" charset="0"/>
                <a:cs typeface="Times New Roman" panose="02020603050405020304" pitchFamily="18" charset="0"/>
              </a:rPr>
              <a:t>από κάποια μορφή αρθρίτιδας, προκαλώντας τους δυσκολία στις καθημερινές τους δραστηριότητες. Εμφανίζεται κυρίως σε γυναίκες και παρατηρείται συχνότερα σε </a:t>
            </a:r>
            <a:r>
              <a:rPr lang="el-GR" dirty="0" smtClean="0">
                <a:solidFill>
                  <a:srgbClr val="444444"/>
                </a:solidFill>
                <a:latin typeface="Times New Roman" panose="02020603050405020304" pitchFamily="18" charset="0"/>
                <a:cs typeface="Times New Roman" panose="02020603050405020304" pitchFamily="18" charset="0"/>
              </a:rPr>
              <a:t>μεγαλύ</a:t>
            </a:r>
            <a:r>
              <a:rPr lang="en-US" dirty="0" smtClean="0">
                <a:solidFill>
                  <a:srgbClr val="444444"/>
                </a:solidFill>
                <a:latin typeface="Times New Roman" panose="02020603050405020304" pitchFamily="18" charset="0"/>
                <a:cs typeface="Times New Roman" panose="02020603050405020304" pitchFamily="18" charset="0"/>
              </a:rPr>
              <a:t>-</a:t>
            </a:r>
            <a:r>
              <a:rPr lang="el-GR" dirty="0" smtClean="0">
                <a:solidFill>
                  <a:srgbClr val="444444"/>
                </a:solidFill>
                <a:latin typeface="Times New Roman" panose="02020603050405020304" pitchFamily="18" charset="0"/>
                <a:cs typeface="Times New Roman" panose="02020603050405020304" pitchFamily="18" charset="0"/>
              </a:rPr>
              <a:t>τερες </a:t>
            </a:r>
            <a:r>
              <a:rPr lang="el-GR" dirty="0">
                <a:solidFill>
                  <a:srgbClr val="444444"/>
                </a:solidFill>
                <a:latin typeface="Times New Roman" panose="02020603050405020304" pitchFamily="18" charset="0"/>
                <a:cs typeface="Times New Roman" panose="02020603050405020304" pitchFamily="18" charset="0"/>
              </a:rPr>
              <a:t>ηλικίες</a:t>
            </a:r>
            <a:r>
              <a:rPr lang="el-GR" dirty="0" smtClean="0">
                <a:solidFill>
                  <a:srgbClr val="444444"/>
                </a:solidFill>
                <a:latin typeface="Times New Roman" panose="02020603050405020304" pitchFamily="18" charset="0"/>
                <a:cs typeface="Times New Roman" panose="02020603050405020304" pitchFamily="18" charset="0"/>
              </a:rPr>
              <a:t>.</a:t>
            </a:r>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l-GR" u="sng" dirty="0">
                <a:solidFill>
                  <a:srgbClr val="0070C0"/>
                </a:solidFill>
                <a:latin typeface="Times New Roman" panose="02020603050405020304" pitchFamily="18" charset="0"/>
                <a:cs typeface="Times New Roman" panose="02020603050405020304" pitchFamily="18" charset="0"/>
              </a:rPr>
              <a:t>Ο όρος αρθρίτιδα χρησιμοποιείται για να εκφράσει την δυσλειτουργία μιας άρθρωσης</a:t>
            </a:r>
            <a:r>
              <a:rPr lang="el-GR" dirty="0">
                <a:solidFill>
                  <a:srgbClr val="0070C0"/>
                </a:solidFill>
                <a:latin typeface="Times New Roman" panose="02020603050405020304" pitchFamily="18" charset="0"/>
                <a:cs typeface="Times New Roman" panose="02020603050405020304" pitchFamily="18" charset="0"/>
              </a:rPr>
              <a:t>. </a:t>
            </a:r>
            <a:r>
              <a:rPr lang="el-GR" u="sng" dirty="0">
                <a:solidFill>
                  <a:srgbClr val="0070C0"/>
                </a:solidFill>
                <a:latin typeface="Times New Roman" panose="02020603050405020304" pitchFamily="18" charset="0"/>
                <a:cs typeface="Times New Roman" panose="02020603050405020304" pitchFamily="18" charset="0"/>
              </a:rPr>
              <a:t>Ουσιαστικά πρόκειται για μια μη αναστρέψιμη βλάβη, με κύριο χαρακτηριστικό την καταστροφή του αρθρικού χόνδρου, του ιστού που καλύπτει τα οστά μέσα στις αρθρώσεις, διευκολύνοντας την κίνηση</a:t>
            </a:r>
            <a:r>
              <a:rPr lang="el-GR" dirty="0">
                <a:solidFill>
                  <a:srgbClr val="0070C0"/>
                </a:solidFill>
                <a:latin typeface="Times New Roman" panose="02020603050405020304" pitchFamily="18" charset="0"/>
                <a:cs typeface="Times New Roman" panose="02020603050405020304" pitchFamily="18" charset="0"/>
              </a:rPr>
              <a:t>.</a:t>
            </a:r>
          </a:p>
          <a:p>
            <a:pPr algn="just"/>
            <a:r>
              <a:rPr lang="el-GR" dirty="0">
                <a:latin typeface="Times New Roman" panose="02020603050405020304" pitchFamily="18" charset="0"/>
                <a:cs typeface="Times New Roman" panose="02020603050405020304" pitchFamily="18" charset="0"/>
              </a:rPr>
              <a:t>Όπως ακριβώς και η οστεοαρθρίτιδα του ισχίου και του γόνατος</a:t>
            </a:r>
            <a:r>
              <a:rPr lang="el-GR" b="1" dirty="0">
                <a:latin typeface="Times New Roman" panose="02020603050405020304" pitchFamily="18" charset="0"/>
                <a:cs typeface="Times New Roman" panose="02020603050405020304" pitchFamily="18" charset="0"/>
              </a:rPr>
              <a:t>, υπάρχουν διάφοροι τύποι αρθρίτιδας ώμου:</a:t>
            </a:r>
            <a:endParaRPr lang="el-GR"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p:txBody>
      </p:sp>
      <p:sp>
        <p:nvSpPr>
          <p:cNvPr id="4" name="Ορθογώνιο 3"/>
          <p:cNvSpPr/>
          <p:nvPr/>
        </p:nvSpPr>
        <p:spPr>
          <a:xfrm>
            <a:off x="0" y="2610683"/>
            <a:ext cx="12192000" cy="4247317"/>
          </a:xfrm>
          <a:prstGeom prst="rect">
            <a:avLst/>
          </a:prstGeom>
        </p:spPr>
        <p:txBody>
          <a:bodyPr wrap="square">
            <a:spAutoFit/>
          </a:bodyPr>
          <a:lstStyle/>
          <a:p>
            <a:pPr algn="just"/>
            <a:r>
              <a:rPr lang="el-GR" b="1" dirty="0">
                <a:latin typeface="Times New Roman" panose="02020603050405020304" pitchFamily="18" charset="0"/>
                <a:cs typeface="Times New Roman" panose="02020603050405020304" pitchFamily="18" charset="0"/>
              </a:rPr>
              <a:t>Οστεοαρθρίτιδα ώμου</a:t>
            </a:r>
          </a:p>
          <a:p>
            <a:pPr algn="just"/>
            <a:r>
              <a:rPr lang="el-GR" dirty="0">
                <a:latin typeface="Times New Roman" panose="02020603050405020304" pitchFamily="18" charset="0"/>
                <a:cs typeface="Times New Roman" panose="02020603050405020304" pitchFamily="18" charset="0"/>
              </a:rPr>
              <a:t>Η </a:t>
            </a:r>
            <a:r>
              <a:rPr lang="el-GR" b="1" dirty="0">
                <a:latin typeface="Times New Roman" panose="02020603050405020304" pitchFamily="18" charset="0"/>
                <a:cs typeface="Times New Roman" panose="02020603050405020304" pitchFamily="18" charset="0"/>
              </a:rPr>
              <a:t>οστεοαρθρίτιδα ώμου </a:t>
            </a:r>
            <a:r>
              <a:rPr lang="el-GR" dirty="0">
                <a:latin typeface="Times New Roman" panose="02020603050405020304" pitchFamily="18" charset="0"/>
                <a:cs typeface="Times New Roman" panose="02020603050405020304" pitchFamily="18" charset="0"/>
              </a:rPr>
              <a:t>αποτελεί τον πιο συνήθη τύπο αρθρίτιδας ώμου. Πρόκειται για μία χρόνια, εκφυλιστική νόσο, που παρατηρείται συνήθως σε μεγαλύτερες ηλικίες χωρίς σαφή αιτία. Η οστεοαρθρίτιδα χαρακτηρίζεται από τη σταδιακή φθορά του χόνδρου που βρίσκεται στις επιφάνειες του ώμου. Η σταδιακή αυτή φθορά προκαλεί τριβή μεταξύ των οστών της περιοχής με αποτέλεσμα τη σκλήρυνση των οστικών επιφανειών και τη δημιουργία οστεοφύτων.</a:t>
            </a:r>
          </a:p>
          <a:p>
            <a:pPr algn="just"/>
            <a:r>
              <a:rPr lang="el-GR" b="1" dirty="0">
                <a:latin typeface="Times New Roman" panose="02020603050405020304" pitchFamily="18" charset="0"/>
                <a:cs typeface="Times New Roman" panose="02020603050405020304" pitchFamily="18" charset="0"/>
              </a:rPr>
              <a:t>Μετατραυματική αρθρίτιδα</a:t>
            </a:r>
          </a:p>
          <a:p>
            <a:pPr algn="just"/>
            <a:r>
              <a:rPr lang="el-GR" dirty="0">
                <a:latin typeface="Times New Roman" panose="02020603050405020304" pitchFamily="18" charset="0"/>
                <a:cs typeface="Times New Roman" panose="02020603050405020304" pitchFamily="18" charset="0"/>
              </a:rPr>
              <a:t>Η </a:t>
            </a:r>
            <a:r>
              <a:rPr lang="el-GR" b="1" dirty="0">
                <a:latin typeface="Times New Roman" panose="02020603050405020304" pitchFamily="18" charset="0"/>
                <a:cs typeface="Times New Roman" panose="02020603050405020304" pitchFamily="18" charset="0"/>
              </a:rPr>
              <a:t>μετατραυματική αρθρίτιδα </a:t>
            </a:r>
            <a:r>
              <a:rPr lang="el-GR" dirty="0">
                <a:latin typeface="Times New Roman" panose="02020603050405020304" pitchFamily="18" charset="0"/>
                <a:cs typeface="Times New Roman" panose="02020603050405020304" pitchFamily="18" charset="0"/>
              </a:rPr>
              <a:t>προκαλείται έπειτα από κάποιον σοβαρό τραυματισμό του ώμου. Για παράδειγμα, ένα κάταγμα μέσα στην άρθρωση, μπορεί να προκαλέσει σοβαρή βλάβη του χόνδρου που καλύπτει τις αρθρικές επιφάνειες.</a:t>
            </a:r>
          </a:p>
          <a:p>
            <a:pPr algn="just"/>
            <a:r>
              <a:rPr lang="el-GR" b="1" dirty="0">
                <a:latin typeface="Times New Roman" panose="02020603050405020304" pitchFamily="18" charset="0"/>
                <a:cs typeface="Times New Roman" panose="02020603050405020304" pitchFamily="18" charset="0"/>
              </a:rPr>
              <a:t>Ρευματοειδής αρθρίτιδα</a:t>
            </a:r>
          </a:p>
          <a:p>
            <a:pPr algn="just"/>
            <a:r>
              <a:rPr lang="el-GR" dirty="0">
                <a:latin typeface="Times New Roman" panose="02020603050405020304" pitchFamily="18" charset="0"/>
                <a:cs typeface="Times New Roman" panose="02020603050405020304" pitchFamily="18" charset="0"/>
              </a:rPr>
              <a:t>Η </a:t>
            </a:r>
            <a:r>
              <a:rPr lang="el-GR" b="1" dirty="0">
                <a:latin typeface="Times New Roman" panose="02020603050405020304" pitchFamily="18" charset="0"/>
                <a:cs typeface="Times New Roman" panose="02020603050405020304" pitchFamily="18" charset="0"/>
              </a:rPr>
              <a:t>ρευματοειδής αρθρίτιδα</a:t>
            </a:r>
            <a:r>
              <a:rPr lang="el-GR" dirty="0">
                <a:latin typeface="Times New Roman" panose="02020603050405020304" pitchFamily="18" charset="0"/>
                <a:cs typeface="Times New Roman" panose="02020603050405020304" pitchFamily="18" charset="0"/>
              </a:rPr>
              <a:t> αποτελεί μία χρόνια φλεγμονώδη πάθηση που εκδηλώνεται ως συμμετρική πολυαρθρίτιδα, δηλαδή προσβάλλει και τις δύο αρθρώσεις. Η πάθηση παρουσιάζει φλεγμονή του αρθρικού υμένα, με σταδιακή διόγκωσή του, προκαλώντας έντονο πόνο και δυσκαμψία του ώμου</a:t>
            </a:r>
            <a:r>
              <a:rPr lang="el-GR"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Αρθρίτιδα λόγω χρόνιας ρήξης του τενοντίου πετάλου</a:t>
            </a:r>
          </a:p>
          <a:p>
            <a:r>
              <a:rPr lang="el-GR" dirty="0">
                <a:latin typeface="Times New Roman" panose="02020603050405020304" pitchFamily="18" charset="0"/>
                <a:cs typeface="Times New Roman" panose="02020603050405020304" pitchFamily="18" charset="0"/>
              </a:rPr>
              <a:t>Σε ορισμένες περιπτώσεις ορισμένα χρόνια μετά από μαζική ρήξη των τενόντων του στροφικού πετάλου του ώμου προκαλείται αρθρίτιδα λόγω της </a:t>
            </a:r>
            <a:r>
              <a:rPr lang="el-GR" b="1" dirty="0">
                <a:latin typeface="Times New Roman" panose="02020603050405020304" pitchFamily="18" charset="0"/>
                <a:cs typeface="Times New Roman" panose="02020603050405020304" pitchFamily="18" charset="0"/>
              </a:rPr>
              <a:t>χρόνιας ρήξης του τενοντίου</a:t>
            </a:r>
            <a:r>
              <a:rPr lang="el-GR" dirty="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πετάλου</a:t>
            </a:r>
            <a:r>
              <a:rPr lang="en-US" dirty="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9802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1228583"/>
            <a:ext cx="4343400" cy="3390900"/>
          </a:xfrm>
          <a:prstGeom prst="rect">
            <a:avLst/>
          </a:prstGeom>
        </p:spPr>
      </p:pic>
      <p:sp>
        <p:nvSpPr>
          <p:cNvPr id="3" name="Ορθογώνιο 2"/>
          <p:cNvSpPr/>
          <p:nvPr/>
        </p:nvSpPr>
        <p:spPr>
          <a:xfrm>
            <a:off x="0" y="4900769"/>
            <a:ext cx="12192000" cy="1754326"/>
          </a:xfrm>
          <a:prstGeom prst="rect">
            <a:avLst/>
          </a:prstGeom>
        </p:spPr>
        <p:txBody>
          <a:bodyPr wrap="square">
            <a:spAutoFit/>
          </a:bodyPr>
          <a:lstStyle/>
          <a:p>
            <a:pPr algn="just"/>
            <a:r>
              <a:rPr lang="el-GR" dirty="0">
                <a:solidFill>
                  <a:srgbClr val="FF0000"/>
                </a:solidFill>
                <a:latin typeface="Times New Roman" panose="02020603050405020304" pitchFamily="18" charset="0"/>
                <a:cs typeface="Times New Roman" panose="02020603050405020304" pitchFamily="18" charset="0"/>
              </a:rPr>
              <a:t>Η αρθροπλαστική αποτελεί ένα από τα μεγαλύτερα επιτεύγματα της </a:t>
            </a:r>
            <a:r>
              <a:rPr lang="el-GR" dirty="0" smtClean="0">
                <a:solidFill>
                  <a:srgbClr val="FF0000"/>
                </a:solidFill>
                <a:latin typeface="Times New Roman" panose="02020603050405020304" pitchFamily="18" charset="0"/>
                <a:cs typeface="Times New Roman" panose="02020603050405020304" pitchFamily="18" charset="0"/>
              </a:rPr>
              <a:t>ορθοπεδικής, </a:t>
            </a:r>
            <a:r>
              <a:rPr lang="el-GR" dirty="0">
                <a:solidFill>
                  <a:srgbClr val="FF0000"/>
                </a:solidFill>
                <a:latin typeface="Times New Roman" panose="02020603050405020304" pitchFamily="18" charset="0"/>
                <a:cs typeface="Times New Roman" panose="02020603050405020304" pitchFamily="18" charset="0"/>
              </a:rPr>
              <a:t>και αποτελεί την αντικατάσταση του φθαρμένου τμήματος της άρθρωσης με εμφυτεύματα εξαιρετικά ανθεκτικά και απόλυτα συμβατά με τον ανθρώπινο οργανισμό. </a:t>
            </a:r>
            <a:r>
              <a:rPr lang="el-GR" dirty="0">
                <a:solidFill>
                  <a:srgbClr val="0070C0"/>
                </a:solidFill>
                <a:latin typeface="Times New Roman" panose="02020603050405020304" pitchFamily="18" charset="0"/>
                <a:cs typeface="Times New Roman" panose="02020603050405020304" pitchFamily="18" charset="0"/>
              </a:rPr>
              <a:t>Για την άρθρωση του ώμου υπάρχουν τρεις επιλογές, η ολική αρθροπλαστική, δηλαδή η αντικατάσταση ολόκληρης της άρθρωσης με τεχνητή, η ημιολική αρθροπλαστική, δηλαδή η αντικατάσταση μέρους της άρθρωσης με τεχνητή και η ανάστροφη ολική αρθροπλαστική, δηλαδή η ολική αντικατάσταση της άρθρωσης με παραλλαγή της φυσιολογικής ανατομίας του ώμου λόγω ανεπάρκειας και του τενοντίου πετάλου.</a:t>
            </a:r>
          </a:p>
        </p:txBody>
      </p:sp>
      <p:sp>
        <p:nvSpPr>
          <p:cNvPr id="5" name="Ορθογώνιο 4"/>
          <p:cNvSpPr/>
          <p:nvPr/>
        </p:nvSpPr>
        <p:spPr>
          <a:xfrm>
            <a:off x="0" y="140643"/>
            <a:ext cx="12192000"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https://</a:t>
            </a:r>
            <a:r>
              <a:rPr lang="en-US" dirty="0" smtClean="0">
                <a:latin typeface="Times New Roman" panose="02020603050405020304" pitchFamily="18" charset="0"/>
                <a:cs typeface="Times New Roman" panose="02020603050405020304" pitchFamily="18" charset="0"/>
              </a:rPr>
              <a:t>brilakisorthopaedics.gr/services/arthritida-omou</a:t>
            </a:r>
            <a:endParaRPr lang="el-GR"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90667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02" y="1523431"/>
            <a:ext cx="3371850" cy="3429000"/>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716" y="1523431"/>
            <a:ext cx="3133725" cy="3400425"/>
          </a:xfrm>
          <a:prstGeom prst="rect">
            <a:avLst/>
          </a:prstGeom>
        </p:spPr>
      </p:pic>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605" y="1570201"/>
            <a:ext cx="3857625" cy="3590925"/>
          </a:xfrm>
          <a:prstGeom prst="rect">
            <a:avLst/>
          </a:prstGeom>
        </p:spPr>
      </p:pic>
      <p:sp>
        <p:nvSpPr>
          <p:cNvPr id="5" name="Ορθογώνιο 4"/>
          <p:cNvSpPr/>
          <p:nvPr/>
        </p:nvSpPr>
        <p:spPr>
          <a:xfrm>
            <a:off x="0" y="5359232"/>
            <a:ext cx="12192000" cy="1200329"/>
          </a:xfrm>
          <a:prstGeom prst="rect">
            <a:avLst/>
          </a:prstGeom>
        </p:spPr>
        <p:txBody>
          <a:bodyPr wrap="square">
            <a:spAutoFit/>
          </a:bodyPr>
          <a:lstStyle/>
          <a:p>
            <a:pPr algn="just"/>
            <a:r>
              <a:rPr lang="el-GR" dirty="0">
                <a:solidFill>
                  <a:srgbClr val="FF0000"/>
                </a:solidFill>
                <a:latin typeface="Times New Roman" panose="02020603050405020304" pitchFamily="18" charset="0"/>
                <a:cs typeface="Times New Roman" panose="02020603050405020304" pitchFamily="18" charset="0"/>
              </a:rPr>
              <a:t>Η </a:t>
            </a:r>
            <a:r>
              <a:rPr lang="el-GR" b="1" dirty="0">
                <a:solidFill>
                  <a:srgbClr val="FF0000"/>
                </a:solidFill>
                <a:latin typeface="Times New Roman" panose="02020603050405020304" pitchFamily="18" charset="0"/>
                <a:cs typeface="Times New Roman" panose="02020603050405020304" pitchFamily="18" charset="0"/>
              </a:rPr>
              <a:t>ολική αρθροπλαστική ώμου</a:t>
            </a:r>
            <a:r>
              <a:rPr lang="el-GR" dirty="0">
                <a:solidFill>
                  <a:srgbClr val="FF0000"/>
                </a:solidFill>
                <a:latin typeface="Times New Roman" panose="02020603050405020304" pitchFamily="18" charset="0"/>
                <a:cs typeface="Times New Roman" panose="02020603050405020304" pitchFamily="18" charset="0"/>
              </a:rPr>
              <a:t> είναι η χειρουργική επέμβαση που σκοπό έχει την αντικατάσταση των φθαρμένων αρθρικών επιφανειών του ώμου</a:t>
            </a:r>
            <a:r>
              <a:rPr lang="el-GR" dirty="0">
                <a:solidFill>
                  <a:srgbClr val="444444"/>
                </a:solidFill>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Πιο συγκεκριμένα, η αρθρική επιφάνεια του βραχιόνιου οστού, καθώς και της ωμογλήνης αντικαθίστανται με μεταλλικά ενθέματα και ανάμεσα με ενθέματα από πολυαιθυλένιο (ισχυρό πλαστικό υλικό) με σκοπό την αποκατάσταση της κίνησης χωρίς πόνο.</a:t>
            </a:r>
          </a:p>
        </p:txBody>
      </p:sp>
      <p:sp>
        <p:nvSpPr>
          <p:cNvPr id="7" name="Ορθογώνιο 6"/>
          <p:cNvSpPr/>
          <p:nvPr/>
        </p:nvSpPr>
        <p:spPr>
          <a:xfrm>
            <a:off x="0" y="184666"/>
            <a:ext cx="12192000"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https://</a:t>
            </a:r>
            <a:r>
              <a:rPr lang="en-US" dirty="0" smtClean="0">
                <a:latin typeface="Times New Roman" panose="02020603050405020304" pitchFamily="18" charset="0"/>
                <a:cs typeface="Times New Roman" panose="02020603050405020304" pitchFamily="18" charset="0"/>
              </a:rPr>
              <a:t>brilakisorthopaedics.gr/services/arthritida-omou</a:t>
            </a:r>
            <a:endParaRPr lang="el-GR"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4171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36" y="1669505"/>
            <a:ext cx="3400425" cy="4829175"/>
          </a:xfrm>
          <a:prstGeom prst="rect">
            <a:avLst/>
          </a:prstGeom>
        </p:spPr>
      </p:pic>
      <p:sp>
        <p:nvSpPr>
          <p:cNvPr id="3" name="Ορθογώνιο 2"/>
          <p:cNvSpPr/>
          <p:nvPr/>
        </p:nvSpPr>
        <p:spPr>
          <a:xfrm>
            <a:off x="0" y="100686"/>
            <a:ext cx="12192000" cy="1015663"/>
          </a:xfrm>
          <a:prstGeom prst="rect">
            <a:avLst/>
          </a:prstGeom>
        </p:spPr>
        <p:txBody>
          <a:bodyPr wrap="square">
            <a:spAutoFit/>
          </a:bodyPr>
          <a:lstStyle/>
          <a:p>
            <a:pPr algn="ctr"/>
            <a:r>
              <a:rPr lang="el-GR" dirty="0">
                <a:solidFill>
                  <a:srgbClr val="002060"/>
                </a:solidFill>
                <a:latin typeface="Times New Roman" panose="02020603050405020304" pitchFamily="18" charset="0"/>
                <a:cs typeface="Times New Roman" panose="02020603050405020304" pitchFamily="18" charset="0"/>
              </a:rPr>
              <a:t>ΜΑΡΙΟΣ ΣΑΛΜΑΣ</a:t>
            </a:r>
          </a:p>
          <a:p>
            <a:pPr algn="ctr"/>
            <a:r>
              <a:rPr lang="el-GR" sz="1400" dirty="0">
                <a:solidFill>
                  <a:srgbClr val="4BB0DC"/>
                </a:solidFill>
                <a:latin typeface="Times New Roman" panose="02020603050405020304" pitchFamily="18" charset="0"/>
                <a:cs typeface="Times New Roman" panose="02020603050405020304" pitchFamily="18" charset="0"/>
              </a:rPr>
              <a:t>ΧΕΙΡΟΥΡΓΟΣ ΟΡΘΟΠAIΔΙΚΟΣ</a:t>
            </a:r>
          </a:p>
          <a:p>
            <a:pPr algn="ctr"/>
            <a:r>
              <a:rPr lang="el-GR" sz="1400" dirty="0">
                <a:solidFill>
                  <a:srgbClr val="4BB0DC"/>
                </a:solidFill>
                <a:latin typeface="Times New Roman" panose="02020603050405020304" pitchFamily="18" charset="0"/>
                <a:cs typeface="Times New Roman" panose="02020603050405020304" pitchFamily="18" charset="0"/>
              </a:rPr>
              <a:t>ΕΠΙΚΟΥΡΟΣ ΚΑΘΗΓΗΤΗΣ</a:t>
            </a:r>
          </a:p>
          <a:p>
            <a:pPr algn="ctr"/>
            <a:r>
              <a:rPr lang="el-GR" sz="1400" dirty="0">
                <a:solidFill>
                  <a:srgbClr val="4BB0DC"/>
                </a:solidFill>
                <a:latin typeface="Times New Roman" panose="02020603050405020304" pitchFamily="18" charset="0"/>
                <a:cs typeface="Times New Roman" panose="02020603050405020304" pitchFamily="18" charset="0"/>
              </a:rPr>
              <a:t>ΡΟΜΠΟΤΙΚΗ ΧΕΙΡΟΥΡΓΙΚΗ</a:t>
            </a:r>
            <a:endParaRPr lang="el-GR" sz="1400" i="0" dirty="0">
              <a:solidFill>
                <a:srgbClr val="4BB0DC"/>
              </a:solidFill>
              <a:effectLst/>
              <a:latin typeface="Times New Roman" panose="02020603050405020304" pitchFamily="18" charset="0"/>
              <a:cs typeface="Times New Roman" panose="02020603050405020304" pitchFamily="18" charset="0"/>
            </a:endParaRPr>
          </a:p>
        </p:txBody>
      </p:sp>
      <p:sp>
        <p:nvSpPr>
          <p:cNvPr id="4" name="Ορθογώνιο 3"/>
          <p:cNvSpPr/>
          <p:nvPr/>
        </p:nvSpPr>
        <p:spPr>
          <a:xfrm>
            <a:off x="4481015" y="1516629"/>
            <a:ext cx="7710985" cy="923330"/>
          </a:xfrm>
          <a:prstGeom prst="rect">
            <a:avLst/>
          </a:prstGeom>
        </p:spPr>
        <p:txBody>
          <a:bodyPr wrap="square">
            <a:spAutoFit/>
          </a:bodyPr>
          <a:lstStyle/>
          <a:p>
            <a:pPr algn="just"/>
            <a:r>
              <a:rPr lang="el-GR" dirty="0" smtClean="0">
                <a:latin typeface="Times New Roman" panose="02020603050405020304" pitchFamily="18" charset="0"/>
                <a:cs typeface="Times New Roman" panose="02020603050405020304" pitchFamily="18" charset="0"/>
              </a:rPr>
              <a:t>         Προθέσεις </a:t>
            </a:r>
            <a:r>
              <a:rPr lang="el-GR" dirty="0">
                <a:latin typeface="Times New Roman" panose="02020603050405020304" pitchFamily="18" charset="0"/>
                <a:cs typeface="Times New Roman" panose="02020603050405020304" pitchFamily="18" charset="0"/>
              </a:rPr>
              <a:t>από διάφορους κατασκευαστές είναι διαθέσιμες ανάλογα με την προτίμηση του χειρουργού. Όπως φαίνεται </a:t>
            </a:r>
            <a:r>
              <a:rPr lang="el-GR" dirty="0">
                <a:solidFill>
                  <a:srgbClr val="FF0000"/>
                </a:solidFill>
                <a:latin typeface="Times New Roman" panose="02020603050405020304" pitchFamily="18" charset="0"/>
                <a:cs typeface="Times New Roman" panose="02020603050405020304" pitchFamily="18" charset="0"/>
              </a:rPr>
              <a:t>το πολυαιθυλένιο τοποθετείται από τη πλευρά του βραχιονίου ενώ η “μεταλλική σφαίρα” τοποθετείται στην </a:t>
            </a:r>
            <a:r>
              <a:rPr lang="el-GR" dirty="0" smtClean="0">
                <a:solidFill>
                  <a:srgbClr val="FF0000"/>
                </a:solidFill>
                <a:latin typeface="Times New Roman" panose="02020603050405020304" pitchFamily="18" charset="0"/>
                <a:cs typeface="Times New Roman" panose="02020603050405020304" pitchFamily="18" charset="0"/>
              </a:rPr>
              <a:t>ωμογλήνη</a:t>
            </a:r>
            <a:r>
              <a:rPr lang="el-GR" dirty="0" smtClean="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4481015" y="2547793"/>
            <a:ext cx="7710985" cy="2031325"/>
          </a:xfrm>
          <a:prstGeom prst="rect">
            <a:avLst/>
          </a:prstGeom>
        </p:spPr>
        <p:txBody>
          <a:bodyPr wrap="square">
            <a:spAutoFit/>
          </a:bodyPr>
          <a:lstStyle/>
          <a:p>
            <a:pPr algn="just"/>
            <a:r>
              <a:rPr lang="el-GR" dirty="0" smtClean="0">
                <a:solidFill>
                  <a:srgbClr val="00206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Τα </a:t>
            </a:r>
            <a:r>
              <a:rPr lang="el-GR" dirty="0">
                <a:solidFill>
                  <a:srgbClr val="FF0000"/>
                </a:solidFill>
                <a:latin typeface="Times New Roman" panose="02020603050405020304" pitchFamily="18" charset="0"/>
                <a:cs typeface="Times New Roman" panose="02020603050405020304" pitchFamily="18" charset="0"/>
              </a:rPr>
              <a:t>εμφυτεύματα κατασκευάζονται από κράματα μετάλλων (ατσάλι, τιτάνιο, κοβάλτιο), κεραμικά υλικά ή ισχυρά πλαστικά που ενσωματώνονται με το οστό με τη χρήση ακρυλικού τσιμέντου</a:t>
            </a:r>
            <a:r>
              <a:rPr lang="el-GR" dirty="0">
                <a:latin typeface="Times New Roman" panose="02020603050405020304" pitchFamily="18" charset="0"/>
                <a:cs typeface="Times New Roman" panose="02020603050405020304" pitchFamily="18" charset="0"/>
              </a:rPr>
              <a:t>. Υπάρχουν πολλοί διαφορετικοί τύποι εμφυτευμάτων. </a:t>
            </a:r>
            <a:endParaRPr lang="el-GR" dirty="0" smtClean="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        Ο </a:t>
            </a:r>
            <a:r>
              <a:rPr lang="el-GR" dirty="0">
                <a:latin typeface="Times New Roman" panose="02020603050405020304" pitchFamily="18" charset="0"/>
                <a:cs typeface="Times New Roman" panose="02020603050405020304" pitchFamily="18" charset="0"/>
              </a:rPr>
              <a:t>χειρουργός οφείλει να συστήσει τον τύπο του εμφυτεύματος που </a:t>
            </a:r>
            <a:r>
              <a:rPr lang="el-GR" dirty="0" smtClean="0">
                <a:latin typeface="Times New Roman" panose="02020603050405020304" pitchFamily="18" charset="0"/>
                <a:cs typeface="Times New Roman" panose="02020603050405020304" pitchFamily="18" charset="0"/>
              </a:rPr>
              <a:t>ανταπο</a:t>
            </a:r>
            <a:r>
              <a:rPr lang="en-US" dirty="0" smtClean="0">
                <a:latin typeface="Times New Roman" panose="02020603050405020304" pitchFamily="18" charset="0"/>
                <a:cs typeface="Times New Roman" panose="02020603050405020304" pitchFamily="18" charset="0"/>
              </a:rPr>
              <a:t>-</a:t>
            </a:r>
            <a:r>
              <a:rPr lang="el-GR" dirty="0" smtClean="0">
                <a:latin typeface="Times New Roman" panose="02020603050405020304" pitchFamily="18" charset="0"/>
                <a:cs typeface="Times New Roman" panose="02020603050405020304" pitchFamily="18" charset="0"/>
              </a:rPr>
              <a:t>κρίνεται </a:t>
            </a:r>
            <a:r>
              <a:rPr lang="el-GR" dirty="0">
                <a:latin typeface="Times New Roman" panose="02020603050405020304" pitchFamily="18" charset="0"/>
                <a:cs typeface="Times New Roman" panose="02020603050405020304" pitchFamily="18" charset="0"/>
              </a:rPr>
              <a:t>καλύτερα στις ανάγκες του ασθενούς.</a:t>
            </a:r>
            <a:br>
              <a:rPr lang="el-GR" dirty="0">
                <a:latin typeface="Times New Roman" panose="02020603050405020304" pitchFamily="18" charset="0"/>
                <a:cs typeface="Times New Roman" panose="02020603050405020304" pitchFamily="18" charset="0"/>
              </a:rPr>
            </a:b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83831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048" y="1721247"/>
            <a:ext cx="3219899" cy="2105319"/>
          </a:xfrm>
          <a:prstGeom prst="rect">
            <a:avLst/>
          </a:prstGeom>
        </p:spPr>
      </p:pic>
      <p:sp>
        <p:nvSpPr>
          <p:cNvPr id="3" name="Ορθογώνιο 2"/>
          <p:cNvSpPr/>
          <p:nvPr/>
        </p:nvSpPr>
        <p:spPr>
          <a:xfrm>
            <a:off x="-2" y="230833"/>
            <a:ext cx="12192000" cy="129266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Μηχανικός έλεγχος στερέωσης κατάγματος αυχένα της ωμοπλάτης με χρήση μοντέλου συνθετικού οστού</a:t>
            </a:r>
            <a:endParaRPr lang="en-US" b="1" dirty="0" smtClean="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Hema J. Sulkara,b, Robert Z. Tashjiana, Peter N. Chalmersa, Heath B. </a:t>
            </a:r>
            <a:r>
              <a:rPr lang="en-US" sz="1400" dirty="0" err="1">
                <a:latin typeface="Times New Roman" panose="02020603050405020304" pitchFamily="18" charset="0"/>
                <a:cs typeface="Times New Roman" panose="02020603050405020304" pitchFamily="18" charset="0"/>
              </a:rPr>
              <a:t>Henningera,b</a:t>
            </a:r>
            <a:r>
              <a:rPr lang="en-US" sz="1400" dirty="0">
                <a:latin typeface="Times New Roman" panose="02020603050405020304" pitchFamily="18" charset="0"/>
                <a:cs typeface="Times New Roman" panose="02020603050405020304" pitchFamily="18" charset="0"/>
              </a:rPr>
              <a:t>,⁎</a:t>
            </a:r>
          </a:p>
          <a:p>
            <a:pPr algn="ctr"/>
            <a:r>
              <a:rPr lang="en-US" sz="1400" dirty="0">
                <a:latin typeface="Times New Roman" panose="02020603050405020304" pitchFamily="18" charset="0"/>
                <a:cs typeface="Times New Roman" panose="02020603050405020304" pitchFamily="18" charset="0"/>
              </a:rPr>
              <a:t>a Harold K. Dunn Orthopaedic Research Laboratory, Department of Orthopaedics, University of Utah, Salt Lake City, UT, USA</a:t>
            </a:r>
          </a:p>
          <a:p>
            <a:pPr algn="ctr"/>
            <a:r>
              <a:rPr lang="en-US" sz="1400" dirty="0">
                <a:latin typeface="Times New Roman" panose="02020603050405020304" pitchFamily="18" charset="0"/>
                <a:cs typeface="Times New Roman" panose="02020603050405020304" pitchFamily="18" charset="0"/>
              </a:rPr>
              <a:t>b Department of Bioengineering, University of Utah, Salt Lake City, UT, USA</a:t>
            </a:r>
            <a:endParaRPr lang="el-GR" sz="1400" dirty="0">
              <a:latin typeface="Times New Roman" panose="02020603050405020304" pitchFamily="18" charset="0"/>
              <a:cs typeface="Times New Roman" panose="02020603050405020304" pitchFamily="18" charset="0"/>
            </a:endParaRPr>
          </a:p>
        </p:txBody>
      </p:sp>
      <p:sp>
        <p:nvSpPr>
          <p:cNvPr id="6" name="Rectangle 2"/>
          <p:cNvSpPr>
            <a:spLocks noChangeArrowheads="1"/>
          </p:cNvSpPr>
          <p:nvPr/>
        </p:nvSpPr>
        <p:spPr bwMode="auto">
          <a:xfrm>
            <a:off x="3732660" y="4744642"/>
            <a:ext cx="4960963" cy="79574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lvl="0" algn="just" eaLnBrk="0" fontAlgn="base" hangingPunct="0">
              <a:spcBef>
                <a:spcPct val="0"/>
              </a:spcBef>
              <a:spcAft>
                <a:spcPct val="0"/>
              </a:spcAft>
            </a:pPr>
            <a:r>
              <a:rPr kumimoji="0" lang="el-GR" altLang="el-GR" b="0" i="0" u="none" strike="noStrike" cap="none" normalizeH="0" baseline="0" dirty="0" smtClean="0">
                <a:ln>
                  <a:noFill/>
                </a:ln>
                <a:effectLst/>
                <a:latin typeface="Times New Roman" panose="02020603050405020304" pitchFamily="18" charset="0"/>
                <a:cs typeface="Times New Roman" panose="02020603050405020304" pitchFamily="18" charset="0"/>
              </a:rPr>
              <a:t>     Δείγματα αυχένα ωμοπλάτης με </a:t>
            </a:r>
            <a:r>
              <a:rPr lang="el-GR" altLang="el-GR" dirty="0" smtClean="0">
                <a:latin typeface="Times New Roman" panose="02020603050405020304" pitchFamily="18" charset="0"/>
                <a:cs typeface="Times New Roman" panose="02020603050405020304" pitchFamily="18" charset="0"/>
              </a:rPr>
              <a:t>1 </a:t>
            </a:r>
            <a:r>
              <a:rPr kumimoji="0" lang="el-GR" altLang="el-GR" b="0" i="0" u="none" strike="noStrike" cap="none" normalizeH="0" baseline="0" dirty="0" smtClean="0">
                <a:ln>
                  <a:noFill/>
                </a:ln>
                <a:effectLst/>
                <a:latin typeface="Times New Roman" panose="02020603050405020304" pitchFamily="18" charset="0"/>
                <a:cs typeface="Times New Roman" panose="02020603050405020304" pitchFamily="18" charset="0"/>
              </a:rPr>
              <a:t>στήλη πλάκας (αριστερά) και 2 </a:t>
            </a:r>
            <a:r>
              <a:rPr lang="el-GR" altLang="el-GR" dirty="0" smtClean="0">
                <a:latin typeface="Times New Roman" panose="02020603050405020304" pitchFamily="18" charset="0"/>
                <a:cs typeface="Times New Roman" panose="02020603050405020304" pitchFamily="18" charset="0"/>
              </a:rPr>
              <a:t>λαιμούς </a:t>
            </a:r>
            <a:r>
              <a:rPr kumimoji="0" lang="el-GR" altLang="el-GR" b="0" i="0" u="none" strike="noStrike" cap="none" normalizeH="0" baseline="0" dirty="0" smtClean="0">
                <a:ln>
                  <a:noFill/>
                </a:ln>
                <a:effectLst/>
                <a:latin typeface="Times New Roman" panose="02020603050405020304" pitchFamily="18" charset="0"/>
                <a:cs typeface="Times New Roman" panose="02020603050405020304" pitchFamily="18" charset="0"/>
              </a:rPr>
              <a:t>πλακών (δεξιά) που ασφαλίζουν ένα διάκενο κατάγματος</a:t>
            </a:r>
          </a:p>
        </p:txBody>
      </p:sp>
    </p:spTree>
    <p:extLst>
      <p:ext uri="{BB962C8B-B14F-4D97-AF65-F5344CB8AC3E}">
        <p14:creationId xmlns:p14="http://schemas.microsoft.com/office/powerpoint/2010/main" val="1950820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082204"/>
            <a:ext cx="8460657" cy="4139595"/>
          </a:xfrm>
          <a:prstGeom prst="rect">
            <a:avLst/>
          </a:prstGeom>
        </p:spPr>
        <p:txBody>
          <a:bodyPr wrap="square">
            <a:spAutoFit/>
          </a:bodyPr>
          <a:lstStyle/>
          <a:p>
            <a:endParaRPr lang="el-GR" sz="1100" dirty="0">
              <a:solidFill>
                <a:srgbClr val="000000"/>
              </a:solidFill>
              <a:latin typeface="Arial" panose="020B0604020202020204" pitchFamily="34"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Δεύτερη </a:t>
            </a:r>
            <a:r>
              <a:rPr lang="el-GR" b="1" dirty="0">
                <a:solidFill>
                  <a:srgbClr val="0070C0"/>
                </a:solidFill>
                <a:latin typeface="Times New Roman" panose="02020603050405020304" pitchFamily="18" charset="0"/>
                <a:cs typeface="Times New Roman" panose="02020603050405020304" pitchFamily="18" charset="0"/>
              </a:rPr>
              <a:t>γενιά </a:t>
            </a:r>
            <a:r>
              <a:rPr lang="el-GR" b="1" dirty="0" smtClean="0">
                <a:solidFill>
                  <a:srgbClr val="0070C0"/>
                </a:solidFill>
                <a:latin typeface="Times New Roman" panose="02020603050405020304" pitchFamily="18" charset="0"/>
                <a:cs typeface="Times New Roman" panose="02020603050405020304" pitchFamily="18" charset="0"/>
              </a:rPr>
              <a:t>εμφυτευμάτων</a:t>
            </a:r>
            <a:endParaRPr lang="en-US" b="1" dirty="0" smtClean="0">
              <a:solidFill>
                <a:srgbClr val="0070C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pPr marL="95250" indent="-95250"/>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Εμφυτεύματα </a:t>
            </a:r>
            <a:r>
              <a:rPr lang="el-GR" dirty="0">
                <a:solidFill>
                  <a:srgbClr val="000000"/>
                </a:solidFill>
                <a:latin typeface="Times New Roman" panose="02020603050405020304" pitchFamily="18" charset="0"/>
                <a:cs typeface="Times New Roman" panose="02020603050405020304" pitchFamily="18" charset="0"/>
              </a:rPr>
              <a:t>σχεδιασμένα από μηχανικούς με τη χρήση κοινών υλικών και υλικών </a:t>
            </a:r>
            <a:r>
              <a:rPr lang="el-GR" dirty="0" smtClean="0">
                <a:solidFill>
                  <a:srgbClr val="000000"/>
                </a:solidFill>
                <a:latin typeface="Times New Roman" panose="02020603050405020304" pitchFamily="18" charset="0"/>
                <a:cs typeface="Times New Roman" panose="02020603050405020304" pitchFamily="18" charset="0"/>
              </a:rPr>
              <a:t>από</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άλλες </a:t>
            </a:r>
            <a:r>
              <a:rPr lang="el-GR" dirty="0">
                <a:solidFill>
                  <a:srgbClr val="000000"/>
                </a:solidFill>
                <a:latin typeface="Times New Roman" panose="02020603050405020304" pitchFamily="18" charset="0"/>
                <a:cs typeface="Times New Roman" panose="02020603050405020304" pitchFamily="18" charset="0"/>
              </a:rPr>
              <a:t>περιοχές</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Αναπτύχθηκαν </a:t>
            </a:r>
            <a:r>
              <a:rPr lang="el-GR" dirty="0">
                <a:solidFill>
                  <a:srgbClr val="000000"/>
                </a:solidFill>
                <a:latin typeface="Times New Roman" panose="02020603050405020304" pitchFamily="18" charset="0"/>
                <a:cs typeface="Times New Roman" panose="02020603050405020304" pitchFamily="18" charset="0"/>
              </a:rPr>
              <a:t>μέσα από συνεργασίες γιατρών και μηχανικών</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Βασίζονται </a:t>
            </a:r>
            <a:r>
              <a:rPr lang="el-GR" dirty="0">
                <a:solidFill>
                  <a:srgbClr val="000000"/>
                </a:solidFill>
                <a:latin typeface="Times New Roman" panose="02020603050405020304" pitchFamily="18" charset="0"/>
                <a:cs typeface="Times New Roman" panose="02020603050405020304" pitchFamily="18" charset="0"/>
              </a:rPr>
              <a:t>στις εμπειρίες της πρώτης γενιάς</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Συμπεριλαμβάνουν </a:t>
            </a:r>
            <a:r>
              <a:rPr lang="el-GR" dirty="0">
                <a:solidFill>
                  <a:srgbClr val="000000"/>
                </a:solidFill>
                <a:latin typeface="Times New Roman" panose="02020603050405020304" pitchFamily="18" charset="0"/>
                <a:cs typeface="Times New Roman" panose="02020603050405020304" pitchFamily="18" charset="0"/>
              </a:rPr>
              <a:t>εξελίξεις στην επιστήμη των υλικών (από άλλα πεδία</a:t>
            </a:r>
            <a:r>
              <a:rPr lang="el-GR" dirty="0" smtClean="0">
                <a:solidFill>
                  <a:srgbClr val="000000"/>
                </a:solidFill>
                <a:latin typeface="Times New Roman" panose="02020603050405020304" pitchFamily="18" charset="0"/>
                <a:cs typeface="Times New Roman" panose="02020603050405020304" pitchFamily="18" charset="0"/>
              </a:rPr>
              <a:t>)</a:t>
            </a:r>
            <a:endParaRPr lang="en-US" dirty="0" smtClean="0">
              <a:solidFill>
                <a:srgbClr val="00000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Παραδείγματα</a:t>
            </a:r>
            <a:endParaRPr lang="en-US" b="1" dirty="0" smtClean="0">
              <a:solidFill>
                <a:srgbClr val="0070C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Οδοντιατρικά </a:t>
            </a:r>
            <a:r>
              <a:rPr lang="el-GR" dirty="0">
                <a:solidFill>
                  <a:srgbClr val="000000"/>
                </a:solidFill>
                <a:latin typeface="Times New Roman" panose="02020603050405020304" pitchFamily="18" charset="0"/>
                <a:cs typeface="Times New Roman" panose="02020603050405020304" pitchFamily="18" charset="0"/>
              </a:rPr>
              <a:t>και ορθοπεδικά εμφυτεύματα από κράμα τιτανίου</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Ορθοπεδικά </a:t>
            </a:r>
            <a:r>
              <a:rPr lang="el-GR" dirty="0">
                <a:solidFill>
                  <a:srgbClr val="000000"/>
                </a:solidFill>
                <a:latin typeface="Times New Roman" panose="02020603050405020304" pitchFamily="18" charset="0"/>
                <a:cs typeface="Times New Roman" panose="02020603050405020304" pitchFamily="18" charset="0"/>
              </a:rPr>
              <a:t>εμφυτεύματα κοβαλτίου-χρωμίου-μολυβδαινίου</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Επιφάνειες </a:t>
            </a:r>
            <a:r>
              <a:rPr lang="el-GR" dirty="0">
                <a:solidFill>
                  <a:srgbClr val="000000"/>
                </a:solidFill>
                <a:latin typeface="Times New Roman" panose="02020603050405020304" pitchFamily="18" charset="0"/>
                <a:cs typeface="Times New Roman" panose="02020603050405020304" pitchFamily="18" charset="0"/>
              </a:rPr>
              <a:t>με UHMW πολυαιθυλένιο για ολικές αντικαταστάσεις αρθρώσεων</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Καρδιακές </a:t>
            </a:r>
            <a:r>
              <a:rPr lang="el-GR" dirty="0">
                <a:solidFill>
                  <a:srgbClr val="000000"/>
                </a:solidFill>
                <a:latin typeface="Times New Roman" panose="02020603050405020304" pitchFamily="18" charset="0"/>
                <a:cs typeface="Times New Roman" panose="02020603050405020304" pitchFamily="18" charset="0"/>
              </a:rPr>
              <a:t>βαλβίδες και βηματοδότες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0657" y="1487083"/>
            <a:ext cx="3486637" cy="4429743"/>
          </a:xfrm>
          <a:prstGeom prst="rect">
            <a:avLst/>
          </a:prstGeom>
        </p:spPr>
      </p:pic>
    </p:spTree>
    <p:extLst>
      <p:ext uri="{BB962C8B-B14F-4D97-AF65-F5344CB8AC3E}">
        <p14:creationId xmlns:p14="http://schemas.microsoft.com/office/powerpoint/2010/main" val="4774019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65627"/>
            <a:ext cx="12192000" cy="385502"/>
          </a:xfrm>
        </p:spPr>
        <p:txBody>
          <a:bodyPr>
            <a:noAutofit/>
          </a:bodyPr>
          <a:lstStyle/>
          <a:p>
            <a:pPr algn="ctr"/>
            <a:r>
              <a:rPr lang="el-GR" altLang="el-GR" sz="2400" b="1" dirty="0" smtClean="0">
                <a:solidFill>
                  <a:srgbClr val="FF0000"/>
                </a:solidFill>
                <a:latin typeface="Times New Roman" panose="02020603050405020304" pitchFamily="18" charset="0"/>
                <a:cs typeface="Times New Roman" panose="02020603050405020304" pitchFamily="18" charset="0"/>
              </a:rPr>
              <a:t>Δέσιμο-επανασύνδεση </a:t>
            </a:r>
            <a:r>
              <a:rPr lang="el-GR" altLang="el-GR" sz="2400" b="1" dirty="0">
                <a:solidFill>
                  <a:srgbClr val="FF0000"/>
                </a:solidFill>
                <a:latin typeface="Times New Roman" panose="02020603050405020304" pitchFamily="18" charset="0"/>
                <a:cs typeface="Times New Roman" panose="02020603050405020304" pitchFamily="18" charset="0"/>
              </a:rPr>
              <a:t>του στέρνου μετά τη στερνοτομή</a:t>
            </a:r>
            <a:endParaRPr lang="el-GR" sz="2400" b="1" dirty="0">
              <a:solidFill>
                <a:srgbClr val="FF0000"/>
              </a:solidFill>
            </a:endParaRPr>
          </a:p>
        </p:txBody>
      </p:sp>
      <p:sp>
        <p:nvSpPr>
          <p:cNvPr id="3" name="Ορθογώνιο 2"/>
          <p:cNvSpPr/>
          <p:nvPr/>
        </p:nvSpPr>
        <p:spPr>
          <a:xfrm>
            <a:off x="0" y="1918480"/>
            <a:ext cx="12192000" cy="2585323"/>
          </a:xfrm>
          <a:prstGeom prst="rect">
            <a:avLst/>
          </a:prstGeom>
        </p:spPr>
        <p:txBody>
          <a:bodyPr wrap="square">
            <a:spAutoFit/>
          </a:bodyPr>
          <a:lstStyle/>
          <a:p>
            <a:pPr algn="ctr"/>
            <a:r>
              <a:rPr lang="el-GR" altLang="el-GR" dirty="0" smtClean="0">
                <a:solidFill>
                  <a:srgbClr val="0070C0"/>
                </a:solidFill>
                <a:latin typeface="Times New Roman" panose="02020603050405020304" pitchFamily="18" charset="0"/>
                <a:cs typeface="Times New Roman" panose="02020603050405020304" pitchFamily="18" charset="0"/>
              </a:rPr>
              <a:t>Τρόποι επίτευξης ζεύξης των δύο τμημάτων του στέρνου μετά από στερνοτομή και σύγκριση μεταξύ των</a:t>
            </a:r>
          </a:p>
          <a:p>
            <a:pPr algn="ctr"/>
            <a:endParaRPr lang="el-GR" altLang="el-GR" dirty="0" smtClean="0">
              <a:solidFill>
                <a:srgbClr val="0070C0"/>
              </a:solidFill>
              <a:latin typeface="Times New Roman" panose="02020603050405020304" pitchFamily="18" charset="0"/>
              <a:cs typeface="Times New Roman" panose="02020603050405020304" pitchFamily="18" charset="0"/>
            </a:endParaRPr>
          </a:p>
          <a:p>
            <a:endParaRPr lang="el-GR" altLang="el-GR" dirty="0" smtClean="0">
              <a:solidFill>
                <a:srgbClr val="202124"/>
              </a:solidFill>
              <a:latin typeface="Times New Roman" panose="02020603050405020304" pitchFamily="18" charset="0"/>
              <a:cs typeface="Times New Roman" panose="02020603050405020304" pitchFamily="18" charset="0"/>
            </a:endParaRPr>
          </a:p>
          <a:p>
            <a:pPr marL="342900" indent="-342900">
              <a:buAutoNum type="arabicPeriod"/>
            </a:pPr>
            <a:r>
              <a:rPr lang="el-GR" altLang="el-GR" dirty="0" smtClean="0">
                <a:solidFill>
                  <a:srgbClr val="202124"/>
                </a:solidFill>
                <a:latin typeface="Times New Roman" panose="02020603050405020304" pitchFamily="18" charset="0"/>
                <a:cs typeface="Times New Roman" panose="02020603050405020304" pitchFamily="18" charset="0"/>
              </a:rPr>
              <a:t>Δένονται </a:t>
            </a:r>
            <a:r>
              <a:rPr lang="el-GR" altLang="el-GR" dirty="0">
                <a:solidFill>
                  <a:srgbClr val="202124"/>
                </a:solidFill>
                <a:latin typeface="Times New Roman" panose="02020603050405020304" pitchFamily="18" charset="0"/>
                <a:cs typeface="Times New Roman" panose="02020603050405020304" pitchFamily="18" charset="0"/>
              </a:rPr>
              <a:t>σφιχτά μεταξύ τους με λεπτό σύρμα από ανοξείδωτο </a:t>
            </a:r>
            <a:r>
              <a:rPr lang="el-GR" altLang="el-GR" dirty="0" smtClean="0">
                <a:solidFill>
                  <a:srgbClr val="202124"/>
                </a:solidFill>
                <a:latin typeface="Times New Roman" panose="02020603050405020304" pitchFamily="18" charset="0"/>
                <a:cs typeface="Times New Roman" panose="02020603050405020304" pitchFamily="18" charset="0"/>
              </a:rPr>
              <a:t>χάλυβα</a:t>
            </a:r>
          </a:p>
          <a:p>
            <a:endParaRPr lang="el-GR" altLang="el-GR" dirty="0" smtClean="0">
              <a:solidFill>
                <a:srgbClr val="202124"/>
              </a:solidFill>
              <a:latin typeface="Times New Roman" panose="02020603050405020304" pitchFamily="18" charset="0"/>
              <a:cs typeface="Times New Roman" panose="02020603050405020304" pitchFamily="18" charset="0"/>
            </a:endParaRPr>
          </a:p>
          <a:p>
            <a:r>
              <a:rPr lang="el-GR" altLang="el-GR" dirty="0" smtClean="0">
                <a:solidFill>
                  <a:srgbClr val="202124"/>
                </a:solidFill>
                <a:latin typeface="Times New Roman" panose="02020603050405020304" pitchFamily="18" charset="0"/>
                <a:cs typeface="Times New Roman" panose="02020603050405020304" pitchFamily="18" charset="0"/>
              </a:rPr>
              <a:t>2.   Με την </a:t>
            </a:r>
            <a:r>
              <a:rPr lang="el-GR" altLang="el-GR" dirty="0">
                <a:solidFill>
                  <a:srgbClr val="202124"/>
                </a:solidFill>
                <a:latin typeface="Times New Roman" panose="02020603050405020304" pitchFamily="18" charset="0"/>
                <a:cs typeface="Times New Roman" panose="02020603050405020304" pitchFamily="18" charset="0"/>
              </a:rPr>
              <a:t>χρήση ειδικών πλακών </a:t>
            </a:r>
            <a:r>
              <a:rPr lang="el-GR" altLang="el-GR" dirty="0" smtClean="0">
                <a:solidFill>
                  <a:srgbClr val="202124"/>
                </a:solidFill>
                <a:latin typeface="Times New Roman" panose="02020603050405020304" pitchFamily="18" charset="0"/>
                <a:cs typeface="Times New Roman" panose="02020603050405020304" pitchFamily="18" charset="0"/>
              </a:rPr>
              <a:t>(σύστημα </a:t>
            </a:r>
            <a:r>
              <a:rPr lang="el-GR" altLang="el-GR" dirty="0">
                <a:solidFill>
                  <a:srgbClr val="202124"/>
                </a:solidFill>
                <a:latin typeface="Times New Roman" panose="02020603050405020304" pitchFamily="18" charset="0"/>
                <a:cs typeface="Times New Roman" panose="02020603050405020304" pitchFamily="18" charset="0"/>
              </a:rPr>
              <a:t>κλεισίματος στέρνου </a:t>
            </a:r>
            <a:r>
              <a:rPr lang="en-US" altLang="el-GR" dirty="0" smtClean="0">
                <a:solidFill>
                  <a:srgbClr val="202124"/>
                </a:solidFill>
                <a:latin typeface="Times New Roman" panose="02020603050405020304" pitchFamily="18" charset="0"/>
                <a:cs typeface="Times New Roman" panose="02020603050405020304" pitchFamily="18" charset="0"/>
              </a:rPr>
              <a:t>Sterna Lock</a:t>
            </a:r>
            <a:r>
              <a:rPr lang="el-GR" altLang="el-GR" dirty="0" smtClean="0">
                <a:solidFill>
                  <a:srgbClr val="202124"/>
                </a:solidFill>
                <a:latin typeface="Times New Roman" panose="02020603050405020304" pitchFamily="18" charset="0"/>
                <a:cs typeface="Times New Roman" panose="02020603050405020304" pitchFamily="18" charset="0"/>
              </a:rPr>
              <a:t>)</a:t>
            </a:r>
          </a:p>
          <a:p>
            <a:pPr marL="342900" indent="-342900">
              <a:buAutoNum type="arabicPeriod"/>
            </a:pPr>
            <a:endParaRPr lang="el-GR" altLang="el-GR" dirty="0">
              <a:solidFill>
                <a:srgbClr val="202124"/>
              </a:solidFill>
              <a:latin typeface="Times New Roman" panose="02020603050405020304" pitchFamily="18" charset="0"/>
              <a:cs typeface="Times New Roman" panose="02020603050405020304" pitchFamily="18" charset="0"/>
            </a:endParaRPr>
          </a:p>
          <a:p>
            <a:pPr marL="342900" indent="-342900">
              <a:buAutoNum type="arabicPeriod"/>
            </a:pPr>
            <a:endParaRPr lang="el-GR" altLang="el-GR" dirty="0" smtClean="0">
              <a:solidFill>
                <a:srgbClr val="202124"/>
              </a:solidFill>
              <a:latin typeface="Times New Roman" panose="02020603050405020304" pitchFamily="18" charset="0"/>
              <a:cs typeface="Times New Roman" panose="02020603050405020304" pitchFamily="18" charset="0"/>
            </a:endParaRPr>
          </a:p>
          <a:p>
            <a:pPr marL="342900" indent="-342900">
              <a:buAutoNum type="arabicPeriod"/>
            </a:pPr>
            <a:endParaRPr lang="el-GR" dirty="0"/>
          </a:p>
        </p:txBody>
      </p:sp>
      <p:sp>
        <p:nvSpPr>
          <p:cNvPr id="4" name="Ορθογώνιο 3"/>
          <p:cNvSpPr/>
          <p:nvPr/>
        </p:nvSpPr>
        <p:spPr>
          <a:xfrm>
            <a:off x="0" y="312620"/>
            <a:ext cx="12191999" cy="584775"/>
          </a:xfrm>
          <a:prstGeom prst="rect">
            <a:avLst/>
          </a:prstGeom>
        </p:spPr>
        <p:txBody>
          <a:bodyPr wrap="square">
            <a:spAutoFit/>
          </a:bodyPr>
          <a:lstStyle/>
          <a:p>
            <a:pPr algn="ctr"/>
            <a:r>
              <a:rPr lang="el-GR" sz="3200" b="1" dirty="0">
                <a:solidFill>
                  <a:srgbClr val="FF0000"/>
                </a:solidFill>
                <a:latin typeface="Times New Roman" panose="02020603050405020304" pitchFamily="18" charset="0"/>
                <a:cs typeface="Times New Roman" panose="02020603050405020304" pitchFamily="18" charset="0"/>
              </a:rPr>
              <a:t>Εμφυτεύματα </a:t>
            </a:r>
            <a:r>
              <a:rPr lang="el-GR" sz="3200" b="1" dirty="0" smtClean="0">
                <a:solidFill>
                  <a:srgbClr val="FF0000"/>
                </a:solidFill>
                <a:latin typeface="Times New Roman" panose="02020603050405020304" pitchFamily="18" charset="0"/>
                <a:cs typeface="Times New Roman" panose="02020603050405020304" pitchFamily="18" charset="0"/>
              </a:rPr>
              <a:t>στέρνου</a:t>
            </a:r>
            <a:endParaRPr lang="el-GR" sz="3200" dirty="0">
              <a:solidFill>
                <a:srgbClr val="FF0000"/>
              </a:solidFill>
            </a:endParaRPr>
          </a:p>
        </p:txBody>
      </p:sp>
    </p:spTree>
    <p:extLst>
      <p:ext uri="{BB962C8B-B14F-4D97-AF65-F5344CB8AC3E}">
        <p14:creationId xmlns:p14="http://schemas.microsoft.com/office/powerpoint/2010/main" val="35234408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770" y="405140"/>
            <a:ext cx="4486275" cy="6191250"/>
          </a:xfrm>
          <a:prstGeom prst="rect">
            <a:avLst/>
          </a:prstGeom>
        </p:spPr>
      </p:pic>
      <p:sp>
        <p:nvSpPr>
          <p:cNvPr id="9" name="Ορθογώνιο 8"/>
          <p:cNvSpPr/>
          <p:nvPr/>
        </p:nvSpPr>
        <p:spPr>
          <a:xfrm>
            <a:off x="0" y="64564"/>
            <a:ext cx="12191999" cy="338554"/>
          </a:xfrm>
          <a:prstGeom prst="rect">
            <a:avLst/>
          </a:prstGeom>
        </p:spPr>
        <p:txBody>
          <a:bodyPr wrap="square">
            <a:spAutoFit/>
          </a:bodyPr>
          <a:lstStyle/>
          <a:p>
            <a:pPr algn="ctr"/>
            <a:r>
              <a:rPr lang="en-US" sz="1600" dirty="0">
                <a:latin typeface="Times New Roman" panose="02020603050405020304" pitchFamily="18" charset="0"/>
                <a:cs typeface="Times New Roman" panose="02020603050405020304" pitchFamily="18" charset="0"/>
              </a:rPr>
              <a:t>https://</a:t>
            </a:r>
            <a:r>
              <a:rPr lang="en-US" sz="1600" dirty="0" smtClean="0">
                <a:latin typeface="Times New Roman" panose="02020603050405020304" pitchFamily="18" charset="0"/>
                <a:cs typeface="Times New Roman" panose="02020603050405020304" pitchFamily="18" charset="0"/>
              </a:rPr>
              <a:t>www.glenoomen.com/news?tag=Sternotomy&amp;category=Illustration   </a:t>
            </a:r>
            <a:endParaRPr lang="el-GR" sz="1600" dirty="0">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540046" y="726283"/>
            <a:ext cx="4217158" cy="79574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Με ελάχιστες εξαιρέσεις και αλλαγές, </a:t>
            </a: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χρησιμοποιούμε τα ίδια εργαλεία εδώ και 70 χρόνια </a:t>
            </a:r>
          </a:p>
        </p:txBody>
      </p:sp>
      <p:sp>
        <p:nvSpPr>
          <p:cNvPr id="10" name="Rectangle 1"/>
          <p:cNvSpPr>
            <a:spLocks noChangeArrowheads="1"/>
          </p:cNvSpPr>
          <p:nvPr/>
        </p:nvSpPr>
        <p:spPr bwMode="auto">
          <a:xfrm>
            <a:off x="486414" y="1717899"/>
            <a:ext cx="4270790" cy="356573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H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στερνοτομή είναι η τομή στο μισό του στέρνου για πρόσβαση στο περικάρδιο και την καρδιά και απαιτείται για σημαντικές καρδιαγγειακές επεμβάσεις όπως επισκευή και αντικατάσταση βαλβίδας, μόσχευμα παράκαμψης στεφανιαίας αρτηρίας κ.λπ. Τα δύο μισά του στέρνου</a:t>
            </a:r>
            <a:r>
              <a:rPr kumimoji="0" lang="en-US"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σύρονται προς τα πίσω και δένονται σφιχτά μεταξύ τους με λεπτό σύρμα από ανοξείδωτο χάλυβα. (Η μη ένωση, όπου τα δύο μισά αποτυγχάνουν να επουλωθούν και να αναπτυχθούν ξανά μαζί, εμφανίζεται σε περίπου 2-3% όλων των ασθενών).</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1" name="Rectangle 2"/>
          <p:cNvSpPr>
            <a:spLocks noChangeArrowheads="1"/>
          </p:cNvSpPr>
          <p:nvPr/>
        </p:nvSpPr>
        <p:spPr bwMode="auto">
          <a:xfrm>
            <a:off x="6095999" y="6462368"/>
            <a:ext cx="5786651" cy="39563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Παραστερνική συρμάτινη πλέξη για δέσμευση του στέρνου μετά τη στερνοτομή. Πνευματικά δικαιώματα 2018 Oomen/</a:t>
            </a:r>
            <a:r>
              <a:rPr kumimoji="0" lang="el-GR" altLang="el-GR" sz="1400" b="0" i="0" u="none" strike="noStrike" cap="none" normalizeH="0" baseline="0" dirty="0" err="1" smtClean="0">
                <a:ln>
                  <a:noFill/>
                </a:ln>
                <a:solidFill>
                  <a:srgbClr val="202124"/>
                </a:solidFill>
                <a:effectLst/>
                <a:latin typeface="Times New Roman" panose="02020603050405020304" pitchFamily="18" charset="0"/>
                <a:cs typeface="Times New Roman" panose="02020603050405020304" pitchFamily="18" charset="0"/>
              </a:rPr>
              <a:t>Gandhi</a:t>
            </a:r>
            <a:r>
              <a:rPr kumimoji="0" lang="el-GR" altLang="el-GR"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7" name="Rectangle 1"/>
          <p:cNvSpPr>
            <a:spLocks noChangeArrowheads="1"/>
          </p:cNvSpPr>
          <p:nvPr/>
        </p:nvSpPr>
        <p:spPr bwMode="auto">
          <a:xfrm>
            <a:off x="492758" y="5415927"/>
            <a:ext cx="4258101" cy="144207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l-GR" altLang="el-GR" sz="12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Καθημερινά, δεν υπάρχει δύναμη που να συναντά το ανθρώπινο σώμα που να μην περνάει με κάποιο τρόπο από το στέρνο. Οι περισσότερες τραβούν το ένα μισό κομμένο στέρνο μακριά από το άλλο. Οποιαδήποτε κίνηση που είναι μονόπλευρη (είσαι δεξιόχειρας ή αριστερός;) θα δημιουργήσει διάτμηση τόσο πάνω-κάτω όσο και μπροστά-πίσω. Ακόμη και το βάρος ενός ασθενούς - η μάζα των ώμων, των χεριών ή των μαστών τους - μπορεί να τραβήξει το στέρνο ενώ είναι ξαπλωμένος ανάσκελα, σε ηρεμία.</a:t>
            </a:r>
            <a:r>
              <a:rPr kumimoji="0" lang="el-GR" altLang="el-GR"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2564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59132"/>
            <a:ext cx="12192000" cy="584775"/>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A Simple Modification of the </a:t>
            </a:r>
            <a:r>
              <a:rPr lang="en-US" b="1" dirty="0" smtClean="0">
                <a:latin typeface="Times New Roman" panose="02020603050405020304" pitchFamily="18" charset="0"/>
                <a:cs typeface="Times New Roman" panose="02020603050405020304" pitchFamily="18" charset="0"/>
              </a:rPr>
              <a:t>Conventional Figure-of-Eight </a:t>
            </a:r>
            <a:r>
              <a:rPr lang="en-US" b="1" dirty="0">
                <a:latin typeface="Times New Roman" panose="02020603050405020304" pitchFamily="18" charset="0"/>
                <a:cs typeface="Times New Roman" panose="02020603050405020304" pitchFamily="18" charset="0"/>
              </a:rPr>
              <a:t>Sternal Closure </a:t>
            </a:r>
            <a:r>
              <a:rPr lang="en-US" b="1" dirty="0" smtClean="0">
                <a:latin typeface="Times New Roman" panose="02020603050405020304" pitchFamily="18" charset="0"/>
                <a:cs typeface="Times New Roman" panose="02020603050405020304" pitchFamily="18" charset="0"/>
              </a:rPr>
              <a:t>Technique   </a:t>
            </a:r>
            <a:r>
              <a:rPr lang="en-US" dirty="0" smtClean="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Carlos Junior Toshiyuki Karigyo1,2, MD; Aldo Pesarini3,4, </a:t>
            </a:r>
            <a:r>
              <a:rPr lang="en-US" sz="1400" dirty="0" smtClean="0">
                <a:latin typeface="Times New Roman" panose="02020603050405020304" pitchFamily="18" charset="0"/>
                <a:cs typeface="Times New Roman" panose="02020603050405020304" pitchFamily="18" charset="0"/>
              </a:rPr>
              <a:t>MD</a:t>
            </a:r>
          </a:p>
        </p:txBody>
      </p:sp>
      <p:sp>
        <p:nvSpPr>
          <p:cNvPr id="3" name="Ορθογώνιο 2"/>
          <p:cNvSpPr/>
          <p:nvPr/>
        </p:nvSpPr>
        <p:spPr>
          <a:xfrm>
            <a:off x="8076376" y="570504"/>
            <a:ext cx="4023360" cy="369332"/>
          </a:xfrm>
          <a:prstGeom prst="rect">
            <a:avLst/>
          </a:prstGeom>
        </p:spPr>
        <p:txBody>
          <a:bodyPr wrap="square">
            <a:spAutoFit/>
          </a:bodyPr>
          <a:lstStyle/>
          <a:p>
            <a:pPr algn="ctr"/>
            <a:r>
              <a:rPr lang="el-GR" dirty="0" smtClean="0">
                <a:solidFill>
                  <a:srgbClr val="FF0000"/>
                </a:solidFill>
                <a:latin typeface="Times New Roman" panose="02020603050405020304" pitchFamily="18" charset="0"/>
                <a:cs typeface="Times New Roman" panose="02020603050405020304" pitchFamily="18" charset="0"/>
              </a:rPr>
              <a:t>Μια άλλη προσέγγιση χρήσης σύρματος</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528" y="939836"/>
            <a:ext cx="4277322" cy="4772691"/>
          </a:xfrm>
          <a:prstGeom prst="rect">
            <a:avLst/>
          </a:prstGeom>
        </p:spPr>
      </p:pic>
      <p:pic>
        <p:nvPicPr>
          <p:cNvPr id="6" name="Εικόνα 5"/>
          <p:cNvPicPr>
            <a:picLocks noChangeAspect="1"/>
          </p:cNvPicPr>
          <p:nvPr/>
        </p:nvPicPr>
        <p:blipFill>
          <a:blip r:embed="rId3"/>
          <a:stretch>
            <a:fillRect/>
          </a:stretch>
        </p:blipFill>
        <p:spPr>
          <a:xfrm>
            <a:off x="7943850" y="920867"/>
            <a:ext cx="4248150" cy="5648325"/>
          </a:xfrm>
          <a:prstGeom prst="rect">
            <a:avLst/>
          </a:prstGeom>
        </p:spPr>
      </p:pic>
      <p:sp>
        <p:nvSpPr>
          <p:cNvPr id="8" name="Ορθογώνιο 7"/>
          <p:cNvSpPr/>
          <p:nvPr/>
        </p:nvSpPr>
        <p:spPr>
          <a:xfrm>
            <a:off x="5481222" y="5273416"/>
            <a:ext cx="647934"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Fig. 1 </a:t>
            </a:r>
            <a:endParaRPr lang="el-GR" sz="1400" dirty="0"/>
          </a:p>
        </p:txBody>
      </p:sp>
      <p:sp>
        <p:nvSpPr>
          <p:cNvPr id="9" name="Ορθογώνιο 8"/>
          <p:cNvSpPr/>
          <p:nvPr/>
        </p:nvSpPr>
        <p:spPr>
          <a:xfrm>
            <a:off x="9784220" y="6550223"/>
            <a:ext cx="647934" cy="307777"/>
          </a:xfrm>
          <a:prstGeom prst="rect">
            <a:avLst/>
          </a:prstGeom>
        </p:spPr>
        <p:txBody>
          <a:bodyPr wrap="none">
            <a:spAutoFit/>
          </a:bodyPr>
          <a:lstStyle/>
          <a:p>
            <a:r>
              <a:rPr lang="en-US" sz="1400" dirty="0">
                <a:solidFill>
                  <a:srgbClr val="0070C0"/>
                </a:solidFill>
                <a:latin typeface="Times New Roman" panose="02020603050405020304" pitchFamily="18" charset="0"/>
                <a:cs typeface="Times New Roman" panose="02020603050405020304" pitchFamily="18" charset="0"/>
              </a:rPr>
              <a:t>Fig. </a:t>
            </a:r>
            <a:r>
              <a:rPr lang="en-US" sz="1400" dirty="0" smtClean="0">
                <a:solidFill>
                  <a:srgbClr val="0070C0"/>
                </a:solidFill>
                <a:latin typeface="Times New Roman" panose="02020603050405020304" pitchFamily="18" charset="0"/>
                <a:cs typeface="Times New Roman" panose="02020603050405020304" pitchFamily="18" charset="0"/>
              </a:rPr>
              <a:t>2 </a:t>
            </a:r>
            <a:endParaRPr lang="el-GR" sz="1400" dirty="0">
              <a:solidFill>
                <a:srgbClr val="0070C0"/>
              </a:solidFill>
            </a:endParaRPr>
          </a:p>
        </p:txBody>
      </p:sp>
      <p:sp>
        <p:nvSpPr>
          <p:cNvPr id="10" name="Rectangle 10"/>
          <p:cNvSpPr>
            <a:spLocks noChangeArrowheads="1"/>
          </p:cNvSpPr>
          <p:nvPr/>
        </p:nvSpPr>
        <p:spPr bwMode="auto">
          <a:xfrm>
            <a:off x="135093" y="973134"/>
            <a:ext cx="3396343" cy="467372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lvl="0" algn="just" eaLnBrk="0" fontAlgn="base" hangingPunct="0">
              <a:spcBef>
                <a:spcPct val="0"/>
              </a:spcBef>
              <a:spcAft>
                <a:spcPct val="0"/>
              </a:spcAft>
            </a:pPr>
            <a:r>
              <a:rPr kumimoji="0" lang="el-GR" altLang="el-GR" sz="17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Τέσσερα σύρματα από ανοξείδωτο χάλυβα για κλείσιμο του στέρνου. Το σύρμα 1 εφαρμόζεται εγκάρσια διαμέ-σου του άνω μέρους του στέρνου, κοντά στην 1η πλευρική προσάρτηση στα αριστερά, διασχίζοντας τον 2ο μεσοπλεύριο χώρο και στις δύο πλευρές και μετά επιστρέφοντας στη δεξιά άκρη του </a:t>
            </a:r>
            <a:r>
              <a:rPr lang="el-GR" altLang="el-GR" sz="1700" dirty="0">
                <a:solidFill>
                  <a:srgbClr val="202124"/>
                </a:solidFill>
                <a:latin typeface="Times New Roman" panose="02020603050405020304" pitchFamily="18" charset="0"/>
                <a:cs typeface="Times New Roman" panose="02020603050405020304" pitchFamily="18" charset="0"/>
              </a:rPr>
              <a:t>άνω μέρους του στέρνου</a:t>
            </a:r>
            <a:r>
              <a:rPr kumimoji="0" lang="el-GR" altLang="el-GR" sz="17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Τα σύρματα 2 και 3 εφαρμόζονται μέσω του 1ου μεσο-πλεύριου χώρου και τα ράμματα ολοκληρώνονται διασχίζοντας τα σύρματα μέσω του 3ου και του 4ου μεσοπλεύριου χώρου, αντίστοιχα. Το σύρμα 4 εφαρμόζεται μέσω του 2ου μεσοπλεύριου χώρου και διασχίζει τον 5ο μεσοπλεύριο χώρο (Εικ. 1 και 2).</a:t>
            </a:r>
            <a:r>
              <a:rPr kumimoji="0" lang="el-GR" altLang="el-GR" sz="17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1" name="Rectangle 11"/>
          <p:cNvSpPr>
            <a:spLocks noChangeArrowheads="1"/>
          </p:cNvSpPr>
          <p:nvPr/>
        </p:nvSpPr>
        <p:spPr bwMode="auto">
          <a:xfrm>
            <a:off x="130530" y="5816037"/>
            <a:ext cx="7628807" cy="104196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Εικ. 1 – Σχηματική αναπαράσταση της τροποποιημένης τεχνικής. Τα βέλη δείχνουν την κατεύθυνση κάθε σύρματος (1-4), όπως περιγράφηκε προηγουμένως. Εικ. 2 – Τροποποιημένη τεχνική κλεισίματος στέρνου: (A-B) τοποθετείται το τέταρτο καλώδιο (βέλος) (ο αστερίσκος υποδεικνύει την είσοδο του τέταρτου σύρματος). (Γ) επαναπροσέγγιση των άκρων του στέρνου. (Δ) τελική όψη, με τους κόμπους να τοποθετούνται στην κορυφή του τραπεζιού του στέρνου.</a:t>
            </a:r>
            <a:r>
              <a:rPr kumimoji="0" lang="el-GR" altLang="el-GR"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880892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36419" y="1547102"/>
            <a:ext cx="6915150" cy="4200525"/>
          </a:xfrm>
          <a:prstGeom prst="rect">
            <a:avLst/>
          </a:prstGeom>
        </p:spPr>
      </p:pic>
      <p:pic>
        <p:nvPicPr>
          <p:cNvPr id="3" name="Εικόνα 2"/>
          <p:cNvPicPr>
            <a:picLocks noChangeAspect="1"/>
          </p:cNvPicPr>
          <p:nvPr/>
        </p:nvPicPr>
        <p:blipFill>
          <a:blip r:embed="rId3"/>
          <a:stretch>
            <a:fillRect/>
          </a:stretch>
        </p:blipFill>
        <p:spPr>
          <a:xfrm>
            <a:off x="7356854" y="1080376"/>
            <a:ext cx="4438650" cy="5133975"/>
          </a:xfrm>
          <a:prstGeom prst="rect">
            <a:avLst/>
          </a:prstGeom>
        </p:spPr>
      </p:pic>
      <p:sp>
        <p:nvSpPr>
          <p:cNvPr id="4" name="Ορθογώνιο 3"/>
          <p:cNvSpPr/>
          <p:nvPr/>
        </p:nvSpPr>
        <p:spPr>
          <a:xfrm>
            <a:off x="2329418" y="551793"/>
            <a:ext cx="5273040" cy="27699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http://www.wlorenz.com.co/sites/default/files/documentos_producto/Final-Blu.pdf</a:t>
            </a:r>
            <a:endParaRPr lang="el-GR" sz="1200"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2780308" y="115543"/>
            <a:ext cx="4371261" cy="369332"/>
          </a:xfrm>
          <a:prstGeom prst="rect">
            <a:avLst/>
          </a:prstGeom>
        </p:spPr>
        <p:txBody>
          <a:bodyPr wrap="none">
            <a:spAutoFit/>
          </a:bodyPr>
          <a:lstStyle/>
          <a:p>
            <a:r>
              <a:rPr lang="el-GR" altLang="el-GR" dirty="0" smtClean="0">
                <a:solidFill>
                  <a:srgbClr val="FF0000"/>
                </a:solidFill>
                <a:latin typeface="Times New Roman" panose="02020603050405020304" pitchFamily="18" charset="0"/>
                <a:cs typeface="Times New Roman" panose="02020603050405020304" pitchFamily="18" charset="0"/>
              </a:rPr>
              <a:t>Εργαλειοθήκη συνδετήριων πλακών στέρνου</a:t>
            </a:r>
            <a:endParaRPr lang="el-GR" dirty="0"/>
          </a:p>
        </p:txBody>
      </p:sp>
    </p:spTree>
    <p:extLst>
      <p:ext uri="{BB962C8B-B14F-4D97-AF65-F5344CB8AC3E}">
        <p14:creationId xmlns:p14="http://schemas.microsoft.com/office/powerpoint/2010/main" val="24473725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eart-valve-surgery.com/Images/sternalock-blu-chest-plate-hea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3" y="1011024"/>
            <a:ext cx="5715000" cy="299085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418111" y="5560741"/>
            <a:ext cx="3217223" cy="46166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https://www.heart-valve-surgery.com/heart-surgery-blog/2019/11/13/sternalock/</a:t>
            </a:r>
            <a:endParaRPr lang="el-GR" sz="1200" dirty="0">
              <a:latin typeface="Times New Roman" panose="02020603050405020304" pitchFamily="18" charset="0"/>
              <a:cs typeface="Times New Roman" panose="02020603050405020304" pitchFamily="18" charset="0"/>
            </a:endParaRPr>
          </a:p>
        </p:txBody>
      </p:sp>
      <p:sp>
        <p:nvSpPr>
          <p:cNvPr id="4" name="Ορθογώνιο 3"/>
          <p:cNvSpPr/>
          <p:nvPr/>
        </p:nvSpPr>
        <p:spPr>
          <a:xfrm>
            <a:off x="7165073" y="6569944"/>
            <a:ext cx="5026927" cy="27699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https://pbs.twimg.com/media/EDnTqLjVUAA_PDT?format=jpg&amp;name=small</a:t>
            </a:r>
            <a:endParaRPr lang="el-GR" sz="1200" dirty="0">
              <a:latin typeface="Times New Roman" panose="02020603050405020304" pitchFamily="18" charset="0"/>
              <a:cs typeface="Times New Roman" panose="02020603050405020304" pitchFamily="18" charset="0"/>
            </a:endParaRPr>
          </a:p>
        </p:txBody>
      </p:sp>
      <p:pic>
        <p:nvPicPr>
          <p:cNvPr id="2052" name="Picture 4" descr="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323" y="92944"/>
            <a:ext cx="4924425" cy="647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auto">
          <a:xfrm>
            <a:off x="169223" y="4383436"/>
            <a:ext cx="5715000" cy="79574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Οι πλάκες στερεώνονται στη θέση τους χρησιμοποιώντας ειδικές βίδες που κλειδώνουν τις πλάκες σε γωνία 90 μοιρών – στερεώνοντας άκαμπτα τα μισά οστών μεταξύ τους</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5" name="Ορθογώνιο 4"/>
          <p:cNvSpPr/>
          <p:nvPr/>
        </p:nvSpPr>
        <p:spPr>
          <a:xfrm>
            <a:off x="819412" y="302736"/>
            <a:ext cx="3815922" cy="369332"/>
          </a:xfrm>
          <a:prstGeom prst="rect">
            <a:avLst/>
          </a:prstGeom>
        </p:spPr>
        <p:txBody>
          <a:bodyPr wrap="square">
            <a:spAutoFit/>
          </a:bodyPr>
          <a:lstStyle/>
          <a:p>
            <a:r>
              <a:rPr lang="el-GR" altLang="el-GR" dirty="0" smtClean="0">
                <a:solidFill>
                  <a:srgbClr val="FF0000"/>
                </a:solidFill>
                <a:latin typeface="Times New Roman" panose="02020603050405020304" pitchFamily="18" charset="0"/>
                <a:cs typeface="Times New Roman" panose="02020603050405020304" pitchFamily="18" charset="0"/>
              </a:rPr>
              <a:t>Διαφορετικοί τρόποι σύνδεσης πλακών</a:t>
            </a:r>
            <a:endParaRPr lang="el-GR" dirty="0">
              <a:solidFill>
                <a:srgbClr val="FF0000"/>
              </a:solidFill>
            </a:endParaRPr>
          </a:p>
        </p:txBody>
      </p:sp>
    </p:spTree>
    <p:extLst>
      <p:ext uri="{BB962C8B-B14F-4D97-AF65-F5344CB8AC3E}">
        <p14:creationId xmlns:p14="http://schemas.microsoft.com/office/powerpoint/2010/main" val="34887119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888043" y="6294336"/>
            <a:ext cx="4012441" cy="523220"/>
          </a:xfrm>
          <a:prstGeom prst="rect">
            <a:avLst/>
          </a:prstGeom>
        </p:spPr>
        <p:txBody>
          <a:bodyPr wrap="square">
            <a:spAutoFit/>
          </a:bodyPr>
          <a:lstStyle/>
          <a:p>
            <a:r>
              <a:rPr lang="en-US" sz="1400" dirty="0">
                <a:solidFill>
                  <a:srgbClr val="111111"/>
                </a:solidFill>
                <a:latin typeface="Times New Roman" panose="02020603050405020304" pitchFamily="18" charset="0"/>
                <a:cs typeface="Times New Roman" panose="02020603050405020304" pitchFamily="18" charset="0"/>
              </a:rPr>
              <a:t>Non-locking vs Locking screw/plate tear out patterns. Copyright 2018 </a:t>
            </a:r>
            <a:r>
              <a:rPr lang="en-US" sz="1400" dirty="0" smtClean="0">
                <a:solidFill>
                  <a:srgbClr val="111111"/>
                </a:solidFill>
                <a:latin typeface="Times New Roman" panose="02020603050405020304" pitchFamily="18" charset="0"/>
                <a:cs typeface="Times New Roman" panose="02020603050405020304" pitchFamily="18" charset="0"/>
              </a:rPr>
              <a:t>Oomen</a:t>
            </a:r>
            <a:r>
              <a:rPr lang="el-GR" sz="1400" dirty="0" smtClean="0">
                <a:solidFill>
                  <a:srgbClr val="111111"/>
                </a:solidFill>
                <a:latin typeface="Times New Roman" panose="02020603050405020304" pitchFamily="18" charset="0"/>
                <a:cs typeface="Times New Roman" panose="02020603050405020304" pitchFamily="18" charset="0"/>
              </a:rPr>
              <a:t> </a:t>
            </a:r>
            <a:r>
              <a:rPr lang="en-US" sz="1400" dirty="0" smtClean="0">
                <a:solidFill>
                  <a:srgbClr val="111111"/>
                </a:solidFill>
                <a:latin typeface="Times New Roman" panose="02020603050405020304" pitchFamily="18" charset="0"/>
                <a:cs typeface="Times New Roman" panose="02020603050405020304" pitchFamily="18" charset="0"/>
              </a:rPr>
              <a:t>/</a:t>
            </a:r>
            <a:r>
              <a:rPr lang="el-GR" sz="1400" dirty="0" smtClean="0">
                <a:solidFill>
                  <a:srgbClr val="111111"/>
                </a:solidFill>
                <a:latin typeface="Times New Roman" panose="02020603050405020304" pitchFamily="18" charset="0"/>
                <a:cs typeface="Times New Roman" panose="02020603050405020304" pitchFamily="18" charset="0"/>
              </a:rPr>
              <a:t> </a:t>
            </a:r>
            <a:r>
              <a:rPr lang="en-US" sz="1400" dirty="0" smtClean="0">
                <a:solidFill>
                  <a:srgbClr val="111111"/>
                </a:solidFill>
                <a:latin typeface="Times New Roman" panose="02020603050405020304" pitchFamily="18" charset="0"/>
                <a:cs typeface="Times New Roman" panose="02020603050405020304" pitchFamily="18" charset="0"/>
              </a:rPr>
              <a:t>Gandhi</a:t>
            </a:r>
            <a:endParaRPr lang="el-GR" sz="1400" dirty="0">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602" y="3007620"/>
            <a:ext cx="4505325" cy="3171825"/>
          </a:xfrm>
          <a:prstGeom prst="rect">
            <a:avLst/>
          </a:prstGeom>
        </p:spPr>
      </p:pic>
      <p:sp>
        <p:nvSpPr>
          <p:cNvPr id="7" name="Ορθογώνιο 6"/>
          <p:cNvSpPr/>
          <p:nvPr/>
        </p:nvSpPr>
        <p:spPr>
          <a:xfrm>
            <a:off x="0" y="15558"/>
            <a:ext cx="12191999" cy="338554"/>
          </a:xfrm>
          <a:prstGeom prst="rect">
            <a:avLst/>
          </a:prstGeom>
        </p:spPr>
        <p:txBody>
          <a:bodyPr wrap="square">
            <a:spAutoFit/>
          </a:bodyPr>
          <a:lstStyle/>
          <a:p>
            <a:pPr algn="ctr"/>
            <a:r>
              <a:rPr lang="en-US" sz="1600" dirty="0">
                <a:latin typeface="Times New Roman" panose="02020603050405020304" pitchFamily="18" charset="0"/>
                <a:cs typeface="Times New Roman" panose="02020603050405020304" pitchFamily="18" charset="0"/>
              </a:rPr>
              <a:t>https://</a:t>
            </a:r>
            <a:r>
              <a:rPr lang="en-US" sz="1600" dirty="0" smtClean="0">
                <a:latin typeface="Times New Roman" panose="02020603050405020304" pitchFamily="18" charset="0"/>
                <a:cs typeface="Times New Roman" panose="02020603050405020304" pitchFamily="18" charset="0"/>
              </a:rPr>
              <a:t>www.glenoomen.com/news?tag=Sternotomy&amp;category=Illustration   </a:t>
            </a:r>
            <a:endParaRPr lang="el-GR" sz="1600" dirty="0">
              <a:latin typeface="Times New Roman" panose="02020603050405020304" pitchFamily="18" charset="0"/>
              <a:cs typeface="Times New Roman" panose="02020603050405020304" pitchFamily="18" charset="0"/>
            </a:endParaRPr>
          </a:p>
        </p:txBody>
      </p:sp>
      <p:sp>
        <p:nvSpPr>
          <p:cNvPr id="8" name="Rectangle 1"/>
          <p:cNvSpPr>
            <a:spLocks noChangeArrowheads="1"/>
          </p:cNvSpPr>
          <p:nvPr/>
        </p:nvSpPr>
        <p:spPr bwMode="auto">
          <a:xfrm>
            <a:off x="191069" y="523904"/>
            <a:ext cx="5691116"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Με ελάχιστες εξαιρέσεις και αλλαγές, </a:t>
            </a: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χρησιμοποιούμε τα ίδια εργαλεία εδώ και 70 χρόνια </a:t>
            </a:r>
          </a:p>
        </p:txBody>
      </p:sp>
      <p:sp>
        <p:nvSpPr>
          <p:cNvPr id="9" name="Rectangle 3"/>
          <p:cNvSpPr>
            <a:spLocks noChangeArrowheads="1"/>
          </p:cNvSpPr>
          <p:nvPr/>
        </p:nvSpPr>
        <p:spPr bwMode="auto">
          <a:xfrm>
            <a:off x="191069" y="1349076"/>
            <a:ext cx="5691116" cy="49507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Το πραγματικό πρόβλημα με το σύρμα είναι ότι με κάθε κίνηση δαγκώνει το λεπτό φλοιώδες οστό του στέρνου. Με κάθε δάγκωμα το σύρμα, με τη σειρά του, χάνει μέρος της έντασης που απαιτείται για να συγκρατήσει το στέρνο ενωμένο. Με λιγότερη ένταση, τα δύο μισά γίνονται πιο κινητά και τόσο λιγότερες πιθανότητες να επιδιορθωθούν.</a:t>
            </a: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Οι βίδες και οι πλάκες δεν είναι πολύ καλύτερες, καθώς, σε ορισμένες περιπτώσεις, απλώς δεν υπάρχει αρκετά ισχυρό φλοιώδες οστό για να αγκιστρωθούν. Οι βίδες μπορούν επίσης να διαβρώσουν το οστό με κάθε κύκλο ώθησης και έλξης.</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Υπάρχει ακόμη και μια κόλλα για να κολλήσουν τα δύο μισά μεταξύ τους, αλλά αυτό φαίνεται να σχηματίζει ένα αδιαπέραστο φράγμα μεταξύ τους, αποτρέποντας πιθανώς οποιαδήποτε βιοχημική επικοινωνία στην πληγή, ώστε να μην επουλωθούν.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Στις χειρότερες περιπτώσεις μη ένωσης το στέρνο νεκρώνει, το λεπτό δέρμα πάνω του εξελκώνεται και οι συνθήκες επιδεινώνονται.</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3074" name="Picture 2" descr="https://www.heart-valve-surgery.com/Images/sternalock-scre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907" y="354112"/>
            <a:ext cx="4258717" cy="2653508"/>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11023624" y="1042647"/>
            <a:ext cx="991266" cy="1569660"/>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https://www.heart-valve-surgery.com/heart-surgery-blog/2019/11/13/sternalock/</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3324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648" y="1481862"/>
            <a:ext cx="8648700" cy="4648200"/>
          </a:xfrm>
          <a:prstGeom prst="rect">
            <a:avLst/>
          </a:prstGeom>
        </p:spPr>
      </p:pic>
      <p:sp>
        <p:nvSpPr>
          <p:cNvPr id="2" name="Rectangle 1"/>
          <p:cNvSpPr>
            <a:spLocks noChangeArrowheads="1"/>
          </p:cNvSpPr>
          <p:nvPr/>
        </p:nvSpPr>
        <p:spPr bwMode="auto">
          <a:xfrm>
            <a:off x="0" y="214082"/>
            <a:ext cx="12192001"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Η επιστήμη πίσω από την άκαμπτη στερέωση του στέρνου</a:t>
            </a:r>
            <a:r>
              <a:rPr kumimoji="0" lang="el-GR" altLang="el-GR"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7" name="Rectangle 2"/>
          <p:cNvSpPr>
            <a:spLocks noChangeArrowheads="1"/>
          </p:cNvSpPr>
          <p:nvPr/>
        </p:nvSpPr>
        <p:spPr bwMode="auto">
          <a:xfrm>
            <a:off x="152398" y="811831"/>
            <a:ext cx="11887200"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Το Sterna Lock Blu έχει μια σειρά από στοιχεία ειδικά σχεδιασμένα για να βελτιώνουν την απόδοση και να καλύπτουν συγκεκρι-μένες ανάγκες χειρουργού. Αυτά επισημαίνονται στον Πίνακα 1.</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8" name="Rectangle 2"/>
          <p:cNvSpPr>
            <a:spLocks noChangeArrowheads="1"/>
          </p:cNvSpPr>
          <p:nvPr/>
        </p:nvSpPr>
        <p:spPr bwMode="auto">
          <a:xfrm>
            <a:off x="1771648" y="6281350"/>
            <a:ext cx="8648700" cy="39563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Πίνακας 1: Τα χαρακτηριστικά σχεδιασμού του Sterna Lock Blu σχεδιάστηκαν για να καλύπτουν συγκεκριμένες ανάγκες χειρουργού, με αποτέλεσμα ένα αξιόπιστο και μηχανικά υγιές εμφύτευμα.</a:t>
            </a:r>
            <a:r>
              <a:rPr kumimoji="0" lang="el-GR" altLang="el-GR"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05193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49" y="1424130"/>
            <a:ext cx="7429500" cy="5019675"/>
          </a:xfrm>
          <a:prstGeom prst="rect">
            <a:avLst/>
          </a:prstGeom>
        </p:spPr>
      </p:pic>
      <p:sp>
        <p:nvSpPr>
          <p:cNvPr id="4" name="Ορθογώνιο 3"/>
          <p:cNvSpPr/>
          <p:nvPr/>
        </p:nvSpPr>
        <p:spPr>
          <a:xfrm>
            <a:off x="0" y="671381"/>
            <a:ext cx="12191999" cy="646331"/>
          </a:xfrm>
          <a:prstGeom prst="rect">
            <a:avLst/>
          </a:prstGeom>
        </p:spPr>
        <p:txBody>
          <a:bodyPr wrap="square">
            <a:spAutoFit/>
          </a:bodyPr>
          <a:lstStyle/>
          <a:p>
            <a:pPr indent="355600" algn="just"/>
            <a:r>
              <a:rPr lang="en-US" dirty="0">
                <a:solidFill>
                  <a:srgbClr val="000000"/>
                </a:solidFill>
                <a:latin typeface="Times New Roman" panose="02020603050405020304" pitchFamily="18" charset="0"/>
                <a:cs typeface="Times New Roman" panose="02020603050405020304" pitchFamily="18" charset="0"/>
              </a:rPr>
              <a:t>SternaLock Blu has a number of elements specifically </a:t>
            </a:r>
            <a:r>
              <a:rPr lang="en-US" dirty="0" smtClean="0">
                <a:solidFill>
                  <a:srgbClr val="000000"/>
                </a:solidFill>
                <a:latin typeface="Times New Roman" panose="02020603050405020304" pitchFamily="18" charset="0"/>
                <a:cs typeface="Times New Roman" panose="02020603050405020304" pitchFamily="18" charset="0"/>
              </a:rPr>
              <a:t> engineered </a:t>
            </a:r>
            <a:r>
              <a:rPr lang="en-US" dirty="0">
                <a:solidFill>
                  <a:srgbClr val="000000"/>
                </a:solidFill>
                <a:latin typeface="Times New Roman" panose="02020603050405020304" pitchFamily="18" charset="0"/>
                <a:cs typeface="Times New Roman" panose="02020603050405020304" pitchFamily="18" charset="0"/>
              </a:rPr>
              <a:t>to enhance performance and meet specific surgeon </a:t>
            </a:r>
            <a:r>
              <a:rPr lang="en-US" dirty="0" smtClean="0">
                <a:solidFill>
                  <a:srgbClr val="000000"/>
                </a:solidFill>
                <a:latin typeface="Times New Roman" panose="02020603050405020304" pitchFamily="18" charset="0"/>
                <a:cs typeface="Times New Roman" panose="02020603050405020304" pitchFamily="18" charset="0"/>
              </a:rPr>
              <a:t> needs</a:t>
            </a:r>
            <a:r>
              <a:rPr lang="en-US" dirty="0">
                <a:solidFill>
                  <a:srgbClr val="000000"/>
                </a:solidFill>
                <a:latin typeface="Times New Roman" panose="02020603050405020304" pitchFamily="18" charset="0"/>
                <a:cs typeface="Times New Roman" panose="02020603050405020304" pitchFamily="18" charset="0"/>
              </a:rPr>
              <a:t>. These are highlighted in Table 1. </a:t>
            </a:r>
            <a:endParaRPr lang="el-GR" dirty="0">
              <a:latin typeface="Times New Roman" panose="02020603050405020304" pitchFamily="18" charset="0"/>
              <a:cs typeface="Times New Roman" panose="02020603050405020304" pitchFamily="18" charset="0"/>
            </a:endParaRPr>
          </a:p>
        </p:txBody>
      </p:sp>
      <p:sp>
        <p:nvSpPr>
          <p:cNvPr id="7" name="Rectangle 1"/>
          <p:cNvSpPr>
            <a:spLocks noChangeArrowheads="1"/>
          </p:cNvSpPr>
          <p:nvPr/>
        </p:nvSpPr>
        <p:spPr bwMode="auto">
          <a:xfrm>
            <a:off x="-2" y="139082"/>
            <a:ext cx="12192001"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Η επιστήμη πίσω από την άκαμπτη στερέωση του στέρνου</a:t>
            </a:r>
            <a:r>
              <a:rPr kumimoji="0" lang="el-GR" altLang="el-GR"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8" name="Rectangle 3"/>
          <p:cNvSpPr>
            <a:spLocks noChangeArrowheads="1"/>
          </p:cNvSpPr>
          <p:nvPr/>
        </p:nvSpPr>
        <p:spPr bwMode="auto">
          <a:xfrm>
            <a:off x="245660" y="6443805"/>
            <a:ext cx="11668836" cy="39563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l-GR" altLang="el-GR" sz="1400" dirty="0" smtClean="0">
                <a:solidFill>
                  <a:srgbClr val="202124"/>
                </a:solidFill>
                <a:latin typeface="Times New Roman" panose="02020603050405020304" pitchFamily="18" charset="0"/>
                <a:cs typeface="Times New Roman" panose="02020603050405020304" pitchFamily="18" charset="0"/>
              </a:rPr>
              <a:t>     Π</a:t>
            </a: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ίνακας 2</a:t>
            </a:r>
            <a:r>
              <a:rPr kumimoji="0" lang="en-US"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O</a:t>
            </a: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Sterna Lock Blu έχει μια σειρά από στοιχεία ειδικά σχεδιασμένα για να βελτιώνουν την απόδοση και να καλύπτουν συγκεκριμένες ανάγκες χειρουργού. Αυτά επισημαίνονται στον Πίνακα 2</a:t>
            </a:r>
            <a:r>
              <a:rPr kumimoji="0" lang="el-GR" altLang="el-GR"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644825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47432" y="1425124"/>
            <a:ext cx="3019425" cy="2943225"/>
          </a:xfrm>
          <a:prstGeom prst="rect">
            <a:avLst/>
          </a:prstGeom>
        </p:spPr>
      </p:pic>
      <p:sp>
        <p:nvSpPr>
          <p:cNvPr id="3" name="Ορθογώνιο 2"/>
          <p:cNvSpPr/>
          <p:nvPr/>
        </p:nvSpPr>
        <p:spPr>
          <a:xfrm>
            <a:off x="547432" y="937862"/>
            <a:ext cx="2821863" cy="369332"/>
          </a:xfrm>
          <a:prstGeom prst="rect">
            <a:avLst/>
          </a:prstGeom>
        </p:spPr>
        <p:txBody>
          <a:bodyPr wrap="none">
            <a:spAutoFit/>
          </a:bodyPr>
          <a:lstStyle/>
          <a:p>
            <a:r>
              <a:rPr lang="el-GR" dirty="0" smtClean="0">
                <a:solidFill>
                  <a:srgbClr val="0070C0"/>
                </a:solidFill>
                <a:latin typeface="Times New Roman" panose="02020603050405020304" pitchFamily="18" charset="0"/>
                <a:cs typeface="Times New Roman" panose="02020603050405020304" pitchFamily="18" charset="0"/>
              </a:rPr>
              <a:t>Σχέδιο πλακών διπλής όψης</a:t>
            </a:r>
            <a:endParaRPr lang="el-GR" dirty="0">
              <a:solidFill>
                <a:srgbClr val="0070C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4514088" y="937862"/>
            <a:ext cx="2894831" cy="369332"/>
          </a:xfrm>
          <a:prstGeom prst="rect">
            <a:avLst/>
          </a:prstGeom>
        </p:spPr>
        <p:txBody>
          <a:bodyPr wrap="none">
            <a:spAutoFit/>
          </a:bodyPr>
          <a:lstStyle/>
          <a:p>
            <a:r>
              <a:rPr lang="el-GR" dirty="0" smtClean="0">
                <a:solidFill>
                  <a:srgbClr val="0070C0"/>
                </a:solidFill>
                <a:latin typeface="Times New Roman" panose="02020603050405020304" pitchFamily="18" charset="0"/>
                <a:cs typeface="Times New Roman" panose="02020603050405020304" pitchFamily="18" charset="0"/>
              </a:rPr>
              <a:t>Κλείδωμα πλάκας και βίδας </a:t>
            </a:r>
            <a:r>
              <a:rPr lang="en-US" dirty="0" smtClean="0">
                <a:solidFill>
                  <a:srgbClr val="0070C0"/>
                </a:solidFill>
                <a:latin typeface="Times New Roman" panose="02020603050405020304" pitchFamily="18" charset="0"/>
                <a:cs typeface="Times New Roman" panose="02020603050405020304" pitchFamily="18" charset="0"/>
              </a:rPr>
              <a:t> </a:t>
            </a:r>
            <a:endParaRPr lang="el-GR" dirty="0">
              <a:solidFill>
                <a:srgbClr val="0070C0"/>
              </a:solidFill>
              <a:latin typeface="Times New Roman" panose="02020603050405020304" pitchFamily="18" charset="0"/>
              <a:cs typeface="Times New Roman" panose="02020603050405020304" pitchFamily="18" charset="0"/>
            </a:endParaRPr>
          </a:p>
        </p:txBody>
      </p:sp>
      <p:pic>
        <p:nvPicPr>
          <p:cNvPr id="6" name="Εικόνα 5"/>
          <p:cNvPicPr>
            <a:picLocks noChangeAspect="1"/>
          </p:cNvPicPr>
          <p:nvPr/>
        </p:nvPicPr>
        <p:blipFill>
          <a:blip r:embed="rId3"/>
          <a:stretch>
            <a:fillRect/>
          </a:stretch>
        </p:blipFill>
        <p:spPr>
          <a:xfrm>
            <a:off x="4514088" y="1887086"/>
            <a:ext cx="3162300" cy="2019300"/>
          </a:xfrm>
          <a:prstGeom prst="rect">
            <a:avLst/>
          </a:prstGeom>
        </p:spPr>
      </p:pic>
      <p:sp>
        <p:nvSpPr>
          <p:cNvPr id="8" name="Ορθογώνιο 7"/>
          <p:cNvSpPr/>
          <p:nvPr/>
        </p:nvSpPr>
        <p:spPr>
          <a:xfrm>
            <a:off x="0" y="152733"/>
            <a:ext cx="5630091" cy="276999"/>
          </a:xfrm>
          <a:prstGeom prst="rect">
            <a:avLst/>
          </a:prstGeom>
        </p:spPr>
        <p:txBody>
          <a:bodyPr wrap="square">
            <a:spAutoFit/>
          </a:bodyPr>
          <a:lstStyle/>
          <a:p>
            <a:pPr algn="ctr"/>
            <a:r>
              <a:rPr lang="en-US" sz="1200" dirty="0">
                <a:latin typeface="Times New Roman" panose="02020603050405020304" pitchFamily="18" charset="0"/>
                <a:cs typeface="Times New Roman" panose="02020603050405020304" pitchFamily="18" charset="0"/>
              </a:rPr>
              <a:t>http://www.wlorenz.com.co/sites/default/files/documentos_producto/Final-Blu.pdf</a:t>
            </a:r>
            <a:endParaRPr lang="el-GR" sz="1200" dirty="0">
              <a:latin typeface="Times New Roman" panose="02020603050405020304" pitchFamily="18" charset="0"/>
              <a:cs typeface="Times New Roman" panose="02020603050405020304" pitchFamily="18" charset="0"/>
            </a:endParaRPr>
          </a:p>
        </p:txBody>
      </p:sp>
      <p:pic>
        <p:nvPicPr>
          <p:cNvPr id="9" name="Εικόνα 8"/>
          <p:cNvPicPr>
            <a:picLocks noChangeAspect="1"/>
          </p:cNvPicPr>
          <p:nvPr/>
        </p:nvPicPr>
        <p:blipFill>
          <a:blip r:embed="rId4"/>
          <a:stretch>
            <a:fillRect/>
          </a:stretch>
        </p:blipFill>
        <p:spPr>
          <a:xfrm>
            <a:off x="8623619" y="1425124"/>
            <a:ext cx="2895600" cy="2705100"/>
          </a:xfrm>
          <a:prstGeom prst="rect">
            <a:avLst/>
          </a:prstGeom>
        </p:spPr>
      </p:pic>
      <p:sp>
        <p:nvSpPr>
          <p:cNvPr id="11" name="Ορθογώνιο 10"/>
          <p:cNvSpPr/>
          <p:nvPr/>
        </p:nvSpPr>
        <p:spPr>
          <a:xfrm>
            <a:off x="9354459" y="937862"/>
            <a:ext cx="2490938" cy="369332"/>
          </a:xfrm>
          <a:prstGeom prst="rect">
            <a:avLst/>
          </a:prstGeom>
        </p:spPr>
        <p:txBody>
          <a:bodyPr wrap="none">
            <a:spAutoFit/>
          </a:bodyPr>
          <a:lstStyle/>
          <a:p>
            <a:r>
              <a:rPr lang="el-GR" dirty="0" smtClean="0">
                <a:solidFill>
                  <a:srgbClr val="0070C0"/>
                </a:solidFill>
                <a:latin typeface="Times New Roman" panose="02020603050405020304" pitchFamily="18" charset="0"/>
                <a:cs typeface="Times New Roman" panose="02020603050405020304" pitchFamily="18" charset="0"/>
              </a:rPr>
              <a:t>Πλάκες χαμηλού πάχους</a:t>
            </a:r>
            <a:endParaRPr lang="el-GR" dirty="0">
              <a:solidFill>
                <a:srgbClr val="0070C0"/>
              </a:solidFill>
              <a:latin typeface="Times New Roman" panose="02020603050405020304" pitchFamily="18" charset="0"/>
              <a:cs typeface="Times New Roman" panose="02020603050405020304" pitchFamily="18" charset="0"/>
            </a:endParaRPr>
          </a:p>
        </p:txBody>
      </p:sp>
      <p:sp>
        <p:nvSpPr>
          <p:cNvPr id="12" name="Rectangle 1"/>
          <p:cNvSpPr>
            <a:spLocks noChangeArrowheads="1"/>
          </p:cNvSpPr>
          <p:nvPr/>
        </p:nvSpPr>
        <p:spPr bwMode="auto">
          <a:xfrm>
            <a:off x="547432" y="4709142"/>
            <a:ext cx="3019426"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l-GR" altLang="el-GR" dirty="0">
                <a:solidFill>
                  <a:srgbClr val="202124"/>
                </a:solidFill>
                <a:latin typeface="Times New Roman" panose="02020603050405020304" pitchFamily="18" charset="0"/>
                <a:cs typeface="Times New Roman" panose="02020603050405020304" pitchFamily="18" charset="0"/>
              </a:rPr>
              <a:t>Π</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λάκες διπλής όψης που μπορούν να διαμορφωθούν ώστε να ταιριάζουν στην ανατομία του ασθενούς.</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3" name="Rectangle 3"/>
          <p:cNvSpPr>
            <a:spLocks noChangeArrowheads="1"/>
          </p:cNvSpPr>
          <p:nvPr/>
        </p:nvSpPr>
        <p:spPr bwMode="auto">
          <a:xfrm>
            <a:off x="4333777" y="4709142"/>
            <a:ext cx="3522922" cy="134974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Το άκρο της βίδας εμπλέκεται στον οπίσθιο φλοιό του στέρνου και στη συνέχεια ασφαλίζει στην πλάκα σε γωνία 90 μοιρών, στερεώνοντας άκαμπτα τα μισά οστών μεταξύ τους.</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4" name="Rectangle 4"/>
          <p:cNvSpPr>
            <a:spLocks noChangeArrowheads="1"/>
          </p:cNvSpPr>
          <p:nvPr/>
        </p:nvSpPr>
        <p:spPr bwMode="auto">
          <a:xfrm>
            <a:off x="8998712" y="4709142"/>
            <a:ext cx="3193288" cy="134974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Οι λεπτές πλάκες τιτανίου 1,6 mm παρέχουν μειωμένη ψηλάφηση σε σύγκριση με άλλα συστήματα στέρνου κλεισίματος με πλάκες υψηλότερου προφίλ.</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6565092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0" y="0"/>
            <a:ext cx="5000625" cy="3664022"/>
          </a:xfrm>
          <a:prstGeom prst="rect">
            <a:avLst/>
          </a:prstGeom>
        </p:spPr>
      </p:pic>
      <p:pic>
        <p:nvPicPr>
          <p:cNvPr id="4" name="Εικόνα 3"/>
          <p:cNvPicPr>
            <a:picLocks noChangeAspect="1"/>
          </p:cNvPicPr>
          <p:nvPr/>
        </p:nvPicPr>
        <p:blipFill>
          <a:blip r:embed="rId3"/>
          <a:stretch>
            <a:fillRect/>
          </a:stretch>
        </p:blipFill>
        <p:spPr>
          <a:xfrm>
            <a:off x="5000625" y="3038475"/>
            <a:ext cx="7191375" cy="3819525"/>
          </a:xfrm>
          <a:prstGeom prst="rect">
            <a:avLst/>
          </a:prstGeom>
        </p:spPr>
      </p:pic>
      <p:pic>
        <p:nvPicPr>
          <p:cNvPr id="5" name="Εικόνα 4"/>
          <p:cNvPicPr>
            <a:picLocks noChangeAspect="1"/>
          </p:cNvPicPr>
          <p:nvPr/>
        </p:nvPicPr>
        <p:blipFill>
          <a:blip r:embed="rId4"/>
          <a:stretch>
            <a:fillRect/>
          </a:stretch>
        </p:blipFill>
        <p:spPr>
          <a:xfrm>
            <a:off x="7281862" y="0"/>
            <a:ext cx="2628900" cy="3419475"/>
          </a:xfrm>
          <a:prstGeom prst="rect">
            <a:avLst/>
          </a:prstGeom>
        </p:spPr>
      </p:pic>
      <p:sp>
        <p:nvSpPr>
          <p:cNvPr id="6" name="Ορθογώνιο 5"/>
          <p:cNvSpPr/>
          <p:nvPr/>
        </p:nvSpPr>
        <p:spPr>
          <a:xfrm>
            <a:off x="1" y="4516624"/>
            <a:ext cx="3866606" cy="46166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http://www.wlorenz.com.co/sites/default/files/documentos_producto/Final-Blu.pdf</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31642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359203"/>
            <a:ext cx="9144000" cy="4416594"/>
          </a:xfrm>
          <a:prstGeom prst="rect">
            <a:avLst/>
          </a:prstGeom>
        </p:spPr>
        <p:txBody>
          <a:bodyPr wrap="square">
            <a:spAutoFit/>
          </a:bodyPr>
          <a:lstStyle/>
          <a:p>
            <a:endParaRPr lang="el-GR" sz="1100" dirty="0">
              <a:solidFill>
                <a:srgbClr val="000000"/>
              </a:solidFill>
              <a:latin typeface="Arial" panose="020B0604020202020204" pitchFamily="34"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Τρίτη </a:t>
            </a:r>
            <a:r>
              <a:rPr lang="el-GR" b="1" dirty="0">
                <a:solidFill>
                  <a:srgbClr val="0070C0"/>
                </a:solidFill>
                <a:latin typeface="Times New Roman" panose="02020603050405020304" pitchFamily="18" charset="0"/>
                <a:cs typeface="Times New Roman" panose="02020603050405020304" pitchFamily="18" charset="0"/>
              </a:rPr>
              <a:t>γενιά </a:t>
            </a:r>
            <a:r>
              <a:rPr lang="el-GR" b="1" dirty="0" smtClean="0">
                <a:solidFill>
                  <a:srgbClr val="0070C0"/>
                </a:solidFill>
                <a:latin typeface="Times New Roman" panose="02020603050405020304" pitchFamily="18" charset="0"/>
                <a:cs typeface="Times New Roman" panose="02020603050405020304" pitchFamily="18" charset="0"/>
              </a:rPr>
              <a:t>εμφυτευμάτων</a:t>
            </a:r>
            <a:endParaRPr lang="en-US" b="1" dirty="0" smtClean="0">
              <a:solidFill>
                <a:srgbClr val="0070C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Εμβιομηχανικά</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εμφυτεύματα </a:t>
            </a:r>
            <a:r>
              <a:rPr lang="el-GR" dirty="0">
                <a:solidFill>
                  <a:srgbClr val="000000"/>
                </a:solidFill>
                <a:latin typeface="Times New Roman" panose="02020603050405020304" pitchFamily="18" charset="0"/>
                <a:cs typeface="Times New Roman" panose="02020603050405020304" pitchFamily="18" charset="0"/>
              </a:rPr>
              <a:t>χρησιμοποιούν </a:t>
            </a:r>
            <a:r>
              <a:rPr lang="el-GR" dirty="0" smtClean="0">
                <a:solidFill>
                  <a:srgbClr val="000000"/>
                </a:solidFill>
                <a:latin typeface="Times New Roman" panose="02020603050405020304" pitchFamily="18" charset="0"/>
                <a:cs typeface="Times New Roman" panose="02020603050405020304" pitchFamily="18" charset="0"/>
              </a:rPr>
              <a:t>εμβιομηχανικά</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υλικά</a:t>
            </a:r>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Μόνο </a:t>
            </a:r>
            <a:r>
              <a:rPr lang="el-GR" dirty="0">
                <a:solidFill>
                  <a:srgbClr val="000000"/>
                </a:solidFill>
                <a:latin typeface="Times New Roman" panose="02020603050405020304" pitchFamily="18" charset="0"/>
                <a:cs typeface="Times New Roman" panose="02020603050405020304" pitchFamily="18" charset="0"/>
              </a:rPr>
              <a:t>μερικά παραδείγματα βρίσκονται στην αγορά</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Μερικές </a:t>
            </a:r>
            <a:r>
              <a:rPr lang="el-GR" dirty="0">
                <a:solidFill>
                  <a:srgbClr val="000000"/>
                </a:solidFill>
                <a:latin typeface="Times New Roman" panose="02020603050405020304" pitchFamily="18" charset="0"/>
                <a:cs typeface="Times New Roman" panose="02020603050405020304" pitchFamily="18" charset="0"/>
              </a:rPr>
              <a:t>νέες ή/και τροποποιημένες </a:t>
            </a:r>
            <a:r>
              <a:rPr lang="el-GR" dirty="0" smtClean="0">
                <a:solidFill>
                  <a:srgbClr val="000000"/>
                </a:solidFill>
                <a:latin typeface="Times New Roman" panose="02020603050405020304" pitchFamily="18" charset="0"/>
                <a:cs typeface="Times New Roman" panose="02020603050405020304" pitchFamily="18" charset="0"/>
              </a:rPr>
              <a:t>πολυμερικές</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συσκευές</a:t>
            </a:r>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Πολλά </a:t>
            </a:r>
            <a:r>
              <a:rPr lang="el-GR" dirty="0">
                <a:solidFill>
                  <a:srgbClr val="000000"/>
                </a:solidFill>
                <a:latin typeface="Times New Roman" panose="02020603050405020304" pitchFamily="18" charset="0"/>
                <a:cs typeface="Times New Roman" panose="02020603050405020304" pitchFamily="18" charset="0"/>
              </a:rPr>
              <a:t>υπό ανάπτυξη</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Τεχνητά </a:t>
            </a:r>
            <a:r>
              <a:rPr lang="el-GR" dirty="0">
                <a:solidFill>
                  <a:srgbClr val="000000"/>
                </a:solidFill>
                <a:latin typeface="Times New Roman" panose="02020603050405020304" pitchFamily="18" charset="0"/>
                <a:cs typeface="Times New Roman" panose="02020603050405020304" pitchFamily="18" charset="0"/>
              </a:rPr>
              <a:t>εμφυτεύματα που έχουν σχεδιαστεί για να αναγεννήσουν και όχι απλά να αντικαταστήσουν τον </a:t>
            </a:r>
            <a:r>
              <a:rPr lang="el-GR" dirty="0" smtClean="0">
                <a:solidFill>
                  <a:srgbClr val="000000"/>
                </a:solidFill>
                <a:latin typeface="Times New Roman" panose="02020603050405020304" pitchFamily="18" charset="0"/>
                <a:cs typeface="Times New Roman" panose="02020603050405020304" pitchFamily="18" charset="0"/>
              </a:rPr>
              <a:t>ιστό</a:t>
            </a:r>
            <a:endParaRPr lang="en-US" dirty="0" smtClean="0">
              <a:solidFill>
                <a:srgbClr val="00000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Παραδείγματα</a:t>
            </a:r>
            <a:endParaRPr lang="en-US" b="1" dirty="0" smtClean="0">
              <a:solidFill>
                <a:srgbClr val="0070C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Τεχνητό </a:t>
            </a:r>
            <a:r>
              <a:rPr lang="el-GR" dirty="0">
                <a:solidFill>
                  <a:srgbClr val="000000"/>
                </a:solidFill>
                <a:latin typeface="Times New Roman" panose="02020603050405020304" pitchFamily="18" charset="0"/>
                <a:cs typeface="Times New Roman" panose="02020603050405020304" pitchFamily="18" charset="0"/>
              </a:rPr>
              <a:t>δέρμα </a:t>
            </a:r>
            <a:r>
              <a:rPr lang="en-US" dirty="0" smtClean="0">
                <a:solidFill>
                  <a:srgbClr val="000000"/>
                </a:solidFill>
                <a:latin typeface="Times New Roman" panose="02020603050405020304" pitchFamily="18" charset="0"/>
                <a:cs typeface="Times New Roman" panose="02020603050405020304" pitchFamily="18" charset="0"/>
              </a:rPr>
              <a:t>Integra Life Sciences</a:t>
            </a:r>
            <a:endParaRPr lang="en-US"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Διαδικασία χονδροκυττάρων</a:t>
            </a:r>
            <a:r>
              <a:rPr lang="en-US" dirty="0" smtClean="0">
                <a:solidFill>
                  <a:srgbClr val="000000"/>
                </a:solidFill>
                <a:latin typeface="Times New Roman" panose="02020603050405020304" pitchFamily="18" charset="0"/>
                <a:cs typeface="Times New Roman" panose="02020603050405020304" pitchFamily="18" charset="0"/>
              </a:rPr>
              <a:t> Genzyme</a:t>
            </a:r>
            <a:endParaRPr lang="en-US"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Μερικά απορροφήσιμα</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συγκολλητικά </a:t>
            </a:r>
            <a:r>
              <a:rPr lang="el-GR" dirty="0">
                <a:solidFill>
                  <a:srgbClr val="000000"/>
                </a:solidFill>
                <a:latin typeface="Times New Roman" panose="02020603050405020304" pitchFamily="18" charset="0"/>
                <a:cs typeface="Times New Roman" panose="02020603050405020304" pitchFamily="18" charset="0"/>
              </a:rPr>
              <a:t>επισκευής οστών</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Γενετικά </a:t>
            </a:r>
            <a:r>
              <a:rPr lang="el-GR" dirty="0">
                <a:solidFill>
                  <a:srgbClr val="000000"/>
                </a:solidFill>
                <a:latin typeface="Times New Roman" panose="02020603050405020304" pitchFamily="18" charset="0"/>
                <a:cs typeface="Times New Roman" panose="02020603050405020304" pitchFamily="18" charset="0"/>
              </a:rPr>
              <a:t>σχεδιασμένα “βιολογικά</a:t>
            </a:r>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υλικά </a:t>
            </a:r>
            <a:r>
              <a:rPr lang="el-GR" dirty="0">
                <a:solidFill>
                  <a:srgbClr val="000000"/>
                </a:solidFill>
                <a:latin typeface="Times New Roman" panose="02020603050405020304" pitchFamily="18" charset="0"/>
                <a:cs typeface="Times New Roman" panose="02020603050405020304" pitchFamily="18" charset="0"/>
              </a:rPr>
              <a:t>(</a:t>
            </a:r>
            <a:r>
              <a:rPr lang="en-US" dirty="0">
                <a:solidFill>
                  <a:srgbClr val="000000"/>
                </a:solidFill>
                <a:latin typeface="Times New Roman" panose="02020603050405020304" pitchFamily="18" charset="0"/>
                <a:cs typeface="Times New Roman" panose="02020603050405020304" pitchFamily="18" charset="0"/>
              </a:rPr>
              <a:t>Genetics Institute </a:t>
            </a:r>
            <a:r>
              <a:rPr lang="el-GR" dirty="0">
                <a:solidFill>
                  <a:srgbClr val="000000"/>
                </a:solidFill>
                <a:latin typeface="Times New Roman" panose="02020603050405020304" pitchFamily="18" charset="0"/>
                <a:cs typeface="Times New Roman" panose="02020603050405020304" pitchFamily="18" charset="0"/>
              </a:rPr>
              <a:t>και</a:t>
            </a:r>
            <a:r>
              <a:rPr lang="en-US" dirty="0">
                <a:solidFill>
                  <a:srgbClr val="000000"/>
                </a:solidFill>
                <a:latin typeface="Times New Roman" panose="02020603050405020304" pitchFamily="18" charset="0"/>
                <a:cs typeface="Times New Roman" panose="02020603050405020304" pitchFamily="18" charset="0"/>
              </a:rPr>
              <a:t>Creative Biomolecules BMPs)</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1627" y="1359203"/>
            <a:ext cx="3210373" cy="4677428"/>
          </a:xfrm>
          <a:prstGeom prst="rect">
            <a:avLst/>
          </a:prstGeom>
        </p:spPr>
      </p:pic>
    </p:spTree>
    <p:extLst>
      <p:ext uri="{BB962C8B-B14F-4D97-AF65-F5344CB8AC3E}">
        <p14:creationId xmlns:p14="http://schemas.microsoft.com/office/powerpoint/2010/main" val="38383970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436146"/>
            <a:ext cx="12192000" cy="369333"/>
          </a:xfrm>
          <a:prstGeom prst="rect">
            <a:avLst/>
          </a:prstGeom>
        </p:spPr>
        <p:txBody>
          <a:bodyPr wrap="square">
            <a:spAutoFit/>
          </a:bodyPr>
          <a:lstStyle/>
          <a:p>
            <a:pPr algn="ctr"/>
            <a:r>
              <a:rPr lang="el-GR" dirty="0" smtClean="0">
                <a:solidFill>
                  <a:srgbClr val="0070C0"/>
                </a:solidFill>
                <a:latin typeface="Times New Roman" panose="02020603050405020304" pitchFamily="18" charset="0"/>
                <a:cs typeface="Times New Roman" panose="02020603050405020304" pitchFamily="18" charset="0"/>
              </a:rPr>
              <a:t>Η μηχανική σταθερότητα υποστηρίζει την επούλωση των οστών</a:t>
            </a:r>
            <a:endParaRPr lang="el-GR" dirty="0">
              <a:solidFill>
                <a:srgbClr val="0070C0"/>
              </a:solidFill>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stretch>
            <a:fillRect/>
          </a:stretch>
        </p:blipFill>
        <p:spPr>
          <a:xfrm>
            <a:off x="2732977" y="1636477"/>
            <a:ext cx="6772275" cy="2876550"/>
          </a:xfrm>
          <a:prstGeom prst="rect">
            <a:avLst/>
          </a:prstGeom>
        </p:spPr>
      </p:pic>
      <p:sp>
        <p:nvSpPr>
          <p:cNvPr id="4" name="Ορθογώνιο 3"/>
          <p:cNvSpPr/>
          <p:nvPr/>
        </p:nvSpPr>
        <p:spPr>
          <a:xfrm>
            <a:off x="2732977" y="4790026"/>
            <a:ext cx="3286575" cy="646331"/>
          </a:xfrm>
          <a:prstGeom prst="rect">
            <a:avLst/>
          </a:prstGeom>
        </p:spPr>
        <p:txBody>
          <a:bodyPr wrap="square">
            <a:spAutoFit/>
          </a:bodyPr>
          <a:lstStyle/>
          <a:p>
            <a:pPr algn="just"/>
            <a:r>
              <a:rPr lang="el-GR" dirty="0" smtClean="0">
                <a:latin typeface="Times New Roman" panose="02020603050405020304" pitchFamily="18" charset="0"/>
                <a:cs typeface="Times New Roman" panose="02020603050405020304" pitchFamily="18" charset="0"/>
              </a:rPr>
              <a:t>    Η αξονική τομογραφία δείχνει την χρήση συρμάτων στο στέρνο  </a:t>
            </a:r>
            <a:endParaRPr lang="el-GR"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6292404" y="4790026"/>
            <a:ext cx="3212848" cy="923330"/>
          </a:xfrm>
          <a:prstGeom prst="rect">
            <a:avLst/>
          </a:prstGeom>
        </p:spPr>
        <p:txBody>
          <a:bodyPr wrap="square">
            <a:spAutoFit/>
          </a:bodyPr>
          <a:lstStyle/>
          <a:p>
            <a:pPr algn="just"/>
            <a:r>
              <a:rPr lang="el-GR" dirty="0" smtClean="0">
                <a:latin typeface="Times New Roman" panose="02020603050405020304" pitchFamily="18" charset="0"/>
                <a:cs typeface="Times New Roman" panose="02020603050405020304" pitchFamily="18" charset="0"/>
              </a:rPr>
              <a:t>   Η αξονική τομογραφία δείχνει το πόσο καλά έγινε η  σύνδεση του στέρνου με πλάκες και βίδες</a:t>
            </a:r>
            <a:endParaRPr lang="el-GR" dirty="0">
              <a:latin typeface="Times New Roman" panose="02020603050405020304" pitchFamily="18" charset="0"/>
              <a:cs typeface="Times New Roman" panose="02020603050405020304" pitchFamily="18" charset="0"/>
            </a:endParaRPr>
          </a:p>
        </p:txBody>
      </p:sp>
      <p:sp>
        <p:nvSpPr>
          <p:cNvPr id="6" name="Ορθογώνιο 5"/>
          <p:cNvSpPr/>
          <p:nvPr/>
        </p:nvSpPr>
        <p:spPr>
          <a:xfrm>
            <a:off x="3489126" y="1082478"/>
            <a:ext cx="5276052" cy="27699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http://www.wlorenz.com.co/sites/default/files/documentos_producto/Final-Blu.pdf</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701386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stretch>
            <a:fillRect/>
          </a:stretch>
        </p:blipFill>
        <p:spPr>
          <a:xfrm>
            <a:off x="177421" y="3531927"/>
            <a:ext cx="4133850" cy="3124200"/>
          </a:xfrm>
          <a:prstGeom prst="rect">
            <a:avLst/>
          </a:prstGeom>
        </p:spPr>
      </p:pic>
      <p:pic>
        <p:nvPicPr>
          <p:cNvPr id="7" name="Εικόνα 6"/>
          <p:cNvPicPr>
            <a:picLocks noChangeAspect="1"/>
          </p:cNvPicPr>
          <p:nvPr/>
        </p:nvPicPr>
        <p:blipFill>
          <a:blip r:embed="rId3"/>
          <a:stretch>
            <a:fillRect/>
          </a:stretch>
        </p:blipFill>
        <p:spPr>
          <a:xfrm>
            <a:off x="7300415" y="272661"/>
            <a:ext cx="4114800" cy="3133725"/>
          </a:xfrm>
          <a:prstGeom prst="rect">
            <a:avLst/>
          </a:prstGeom>
        </p:spPr>
      </p:pic>
      <p:pic>
        <p:nvPicPr>
          <p:cNvPr id="8" name="Εικόνα 7"/>
          <p:cNvPicPr>
            <a:picLocks noChangeAspect="1"/>
          </p:cNvPicPr>
          <p:nvPr/>
        </p:nvPicPr>
        <p:blipFill>
          <a:blip r:embed="rId4"/>
          <a:stretch>
            <a:fillRect/>
          </a:stretch>
        </p:blipFill>
        <p:spPr>
          <a:xfrm>
            <a:off x="7281365" y="3817677"/>
            <a:ext cx="4133850" cy="2552700"/>
          </a:xfrm>
          <a:prstGeom prst="rect">
            <a:avLst/>
          </a:prstGeom>
        </p:spPr>
      </p:pic>
      <p:sp>
        <p:nvSpPr>
          <p:cNvPr id="9" name="Ορθογώνιο 8"/>
          <p:cNvSpPr/>
          <p:nvPr/>
        </p:nvSpPr>
        <p:spPr>
          <a:xfrm>
            <a:off x="4435120" y="4863194"/>
            <a:ext cx="2821049" cy="46166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http://www.wlorenz.com.co/sites/default/files/documentos_producto/Final-Blu.pdf</a:t>
            </a:r>
            <a:endParaRPr lang="el-GR" sz="1200" dirty="0">
              <a:latin typeface="Times New Roman" panose="02020603050405020304" pitchFamily="18" charset="0"/>
              <a:cs typeface="Times New Roman" panose="02020603050405020304" pitchFamily="18" charset="0"/>
            </a:endParaRPr>
          </a:p>
        </p:txBody>
      </p:sp>
      <p:sp>
        <p:nvSpPr>
          <p:cNvPr id="10" name="Rectangle 5"/>
          <p:cNvSpPr>
            <a:spLocks noChangeArrowheads="1"/>
          </p:cNvSpPr>
          <p:nvPr/>
        </p:nvSpPr>
        <p:spPr bwMode="auto">
          <a:xfrm>
            <a:off x="177420" y="272661"/>
            <a:ext cx="6131939" cy="273473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Η στερέωση άκαμπτης πλάκας έχει ως αποτέλεσμα μεγαλύτερη ακαμψία και αντοχή σε σύγκριση με το σύρμα Cerclage. </a:t>
            </a:r>
          </a:p>
          <a:p>
            <a:pPr marL="0" marR="0" lvl="0" indent="0" algn="just" defTabSz="914400" rtl="0" eaLnBrk="0" fontAlgn="base" latinLnBrk="0" hangingPunct="0">
              <a:lnSpc>
                <a:spcPct val="100000"/>
              </a:lnSpc>
              <a:spcBef>
                <a:spcPct val="0"/>
              </a:spcBef>
              <a:spcAft>
                <a:spcPct val="0"/>
              </a:spcAft>
              <a:buClrTx/>
              <a:buSzTx/>
              <a:buFontTx/>
              <a:buNone/>
              <a:tabLst/>
            </a:pPr>
            <a:endParaRPr lang="el-GR" altLang="el-GR" dirty="0">
              <a:solidFill>
                <a:srgbClr val="202124"/>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Σε μια πτωματική μελέτη, η άκαμπτη στερέωση με πλάκες αποδείχθηκε ότι εμφανίζει ανώτερες μηχανικές ιδιότητες σε σύγκριση με το σύρμα cerclage. Όταν δοκιμάστηκε στην πλευρική </a:t>
            </a:r>
            <a:r>
              <a:rPr lang="el-GR" altLang="el-GR" dirty="0" smtClean="0">
                <a:solidFill>
                  <a:srgbClr val="202124"/>
                </a:solidFill>
                <a:latin typeface="Times New Roman" panose="02020603050405020304" pitchFamily="18" charset="0"/>
                <a:cs typeface="Times New Roman" panose="02020603050405020304" pitchFamily="18" charset="0"/>
              </a:rPr>
              <a:t>διεύθυνση</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η ακαμψία των πλακών ήταν περισσότερο από 400% μεγαλύτερη από τα περιστερνικά σύρματα (p&lt;0,05). Ομοίως, το φορτίο διαρροής (560N έναντι 397N) ήταν επίσης σημαντικά καλύτερο σε στέρνα που ήταν σταθερά στερεωμένα</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835599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958" y="3441352"/>
            <a:ext cx="3571875" cy="2724150"/>
          </a:xfrm>
          <a:prstGeom prst="rect">
            <a:avLst/>
          </a:prstGeom>
        </p:spPr>
      </p:pic>
      <p:pic>
        <p:nvPicPr>
          <p:cNvPr id="4" name="Εικόνα 3"/>
          <p:cNvPicPr>
            <a:picLocks noChangeAspect="1"/>
          </p:cNvPicPr>
          <p:nvPr/>
        </p:nvPicPr>
        <p:blipFill>
          <a:blip r:embed="rId3"/>
          <a:stretch>
            <a:fillRect/>
          </a:stretch>
        </p:blipFill>
        <p:spPr>
          <a:xfrm>
            <a:off x="7290675" y="511781"/>
            <a:ext cx="3533775" cy="4781550"/>
          </a:xfrm>
          <a:prstGeom prst="rect">
            <a:avLst/>
          </a:prstGeom>
        </p:spPr>
      </p:pic>
      <p:sp>
        <p:nvSpPr>
          <p:cNvPr id="8" name="Rectangle 1"/>
          <p:cNvSpPr>
            <a:spLocks noChangeArrowheads="1"/>
          </p:cNvSpPr>
          <p:nvPr/>
        </p:nvSpPr>
        <p:spPr bwMode="auto">
          <a:xfrm>
            <a:off x="5923127" y="101729"/>
            <a:ext cx="6268873"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Η επιστήμη πίσω από την άκαμπτη στερέωση του στέρνου</a:t>
            </a:r>
            <a:r>
              <a:rPr kumimoji="0" lang="el-GR" altLang="el-GR"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0" name="Rectangle 6"/>
          <p:cNvSpPr>
            <a:spLocks noChangeArrowheads="1"/>
          </p:cNvSpPr>
          <p:nvPr/>
        </p:nvSpPr>
        <p:spPr bwMode="auto">
          <a:xfrm>
            <a:off x="141513" y="343800"/>
            <a:ext cx="6050281" cy="301173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lvl="0" algn="just" eaLnBrk="0" fontAlgn="base" hangingPunct="0">
              <a:spcBef>
                <a:spcPct val="0"/>
              </a:spcBef>
              <a:spcAft>
                <a:spcPct val="0"/>
              </a:spcAf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Αυτή η μελέτη έδειξε ότι η επούλωση των οστών του στέρνου ήταν ανώτερη σε ασθενείς που έλαβαν σύγκλειση στέρνου με το σύστημα κλεισίματος στέρνου Sterna Lock σε σύγκριση με ασθενείς που έλαβαν σύρμα cerclage στους 3 και στους 6 μήνες (Εικ. Δεξ.). </a:t>
            </a:r>
            <a:r>
              <a:rPr lang="el-GR" altLang="el-GR" dirty="0">
                <a:solidFill>
                  <a:srgbClr val="202124"/>
                </a:solidFill>
                <a:latin typeface="Times New Roman" panose="02020603050405020304" pitchFamily="18" charset="0"/>
                <a:cs typeface="Times New Roman" panose="02020603050405020304" pitchFamily="18" charset="0"/>
              </a:rPr>
              <a:t>Ο</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μέσος όρος </a:t>
            </a:r>
            <a:r>
              <a:rPr lang="el-GR" altLang="el-GR" dirty="0" smtClean="0">
                <a:solidFill>
                  <a:srgbClr val="202124"/>
                </a:solidFill>
                <a:latin typeface="Times New Roman" panose="02020603050405020304" pitchFamily="18" charset="0"/>
                <a:cs typeface="Times New Roman" panose="02020603050405020304" pitchFamily="18" charset="0"/>
              </a:rPr>
              <a:t>βαθμολογία</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ς τομογραφίας στις ομάδες Sterna Lock και σύρμα cerclage στους 3 μήνες ήταν 1,7 ± 1,1 και 0,9 ± 0,8 (Ρ = 0,003). Στους 6 μήνες, οι βαθμολογίες ήταν 3,2 ± 1,6 και 2,2 ± 1,1, αντίστοιχα (Ρ = 0,01) (Εικ. Δεξ.). Στους 6 μήνες, το 70% των ασθενών με στερέωση άκαμπτης πλάκας είχε επιτύχει ένωση </a:t>
            </a:r>
            <a:r>
              <a:rPr lang="el-GR" altLang="el-GR" dirty="0" smtClean="0">
                <a:solidFill>
                  <a:srgbClr val="202124"/>
                </a:solidFill>
                <a:latin typeface="Times New Roman" panose="02020603050405020304" pitchFamily="18" charset="0"/>
                <a:cs typeface="Times New Roman" panose="02020603050405020304" pitchFamily="18" charset="0"/>
              </a:rPr>
              <a:t>στέρνου</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σε σύγκριση με το 24% των ασθενών με συμβατική στερέωση με σύρμα (P = 0,003) (Εικ. Αρ.).</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1" name="Rectangle 7"/>
          <p:cNvSpPr>
            <a:spLocks noChangeArrowheads="1"/>
          </p:cNvSpPr>
          <p:nvPr/>
        </p:nvSpPr>
        <p:spPr bwMode="auto">
          <a:xfrm>
            <a:off x="259078" y="6165502"/>
            <a:ext cx="5146766" cy="61107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Η αξιολόγηση με αξονική τομογραφία έδειξε σημαντικά μεγαλύτερη επούλωση των οστών του στέρνου σε ασθενείς με Sterna Lock σε σύγκριση με ασθενείς με σύρμα cerclage στους 3 και στους 6 μήνες.</a:t>
            </a:r>
            <a:r>
              <a:rPr kumimoji="0" lang="el-GR" altLang="el-GR"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12" name="Rectangle 8"/>
          <p:cNvSpPr>
            <a:spLocks noChangeArrowheads="1"/>
          </p:cNvSpPr>
          <p:nvPr/>
        </p:nvSpPr>
        <p:spPr bwMode="auto">
          <a:xfrm>
            <a:off x="6015328" y="5461639"/>
            <a:ext cx="6084467" cy="125740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Αντιπροσωπευτικές αξονικές τομογραφίες (τρισδιάστατες ανακατασκευές σάρωσης και αξονικές εικόνες σε πέντε θέσεις) για στερέωση άκαμπτης πλάκας και συμβατικό cerclage με σύρμα σε 3 μήνες (πάνω) και 6 μήνες (κάτω). Αυτές οι τρισδιάστατες ανακατασκευές και οι αξονικές εικόνες προέρχονται από ασθενείς με βαθμολογίες αξονικής τομογραφίας που είναι αντιπροσωπευτικές των μέσων τιμών για την αντίστοιχη ομάδα τους.</a:t>
            </a:r>
            <a:r>
              <a:rPr kumimoji="0" lang="el-GR" altLang="el-GR"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254189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2" y="1417418"/>
            <a:ext cx="4077269" cy="3153215"/>
          </a:xfrm>
          <a:prstGeom prst="rect">
            <a:avLst/>
          </a:prstGeom>
        </p:spPr>
      </p:pic>
      <p:sp>
        <p:nvSpPr>
          <p:cNvPr id="6" name="Ορθογώνιο 5"/>
          <p:cNvSpPr/>
          <p:nvPr/>
        </p:nvSpPr>
        <p:spPr>
          <a:xfrm>
            <a:off x="0" y="321129"/>
            <a:ext cx="12192000" cy="369332"/>
          </a:xfrm>
          <a:prstGeom prst="rect">
            <a:avLst/>
          </a:prstGeom>
        </p:spPr>
        <p:txBody>
          <a:bodyPr wrap="square">
            <a:spAutoFit/>
          </a:bodyPr>
          <a:lstStyle/>
          <a:p>
            <a:pPr algn="ctr"/>
            <a:r>
              <a:rPr lang="el-GR" b="1" dirty="0" smtClean="0">
                <a:solidFill>
                  <a:srgbClr val="000000"/>
                </a:solidFill>
                <a:latin typeface="Times New Roman" panose="02020603050405020304" pitchFamily="18" charset="0"/>
                <a:cs typeface="Times New Roman" panose="02020603050405020304" pitchFamily="18" charset="0"/>
              </a:rPr>
              <a:t>Εμβιομηχανική ανάλυση συστημάτων στερέωσης σε πτωματικούς δότες</a:t>
            </a:r>
            <a:endParaRPr lang="en-US" sz="1600" dirty="0">
              <a:solidFill>
                <a:srgbClr val="000000"/>
              </a:solidFill>
              <a:latin typeface="Times New Roman" panose="02020603050405020304" pitchFamily="18" charset="0"/>
              <a:cs typeface="Times New Roman" panose="02020603050405020304" pitchFamily="18" charset="0"/>
            </a:endParaRPr>
          </a:p>
        </p:txBody>
      </p:sp>
      <p:sp>
        <p:nvSpPr>
          <p:cNvPr id="4" name="Ορθογώνιο 3"/>
          <p:cNvSpPr/>
          <p:nvPr/>
        </p:nvSpPr>
        <p:spPr>
          <a:xfrm>
            <a:off x="5544921" y="1685228"/>
            <a:ext cx="5526578" cy="369332"/>
          </a:xfrm>
          <a:prstGeom prst="rect">
            <a:avLst/>
          </a:prstGeom>
        </p:spPr>
        <p:txBody>
          <a:bodyPr wrap="none">
            <a:spAutoFit/>
          </a:bodyPr>
          <a:lstStyle/>
          <a:p>
            <a:r>
              <a:rPr lang="el-GR" altLang="el-GR" dirty="0" smtClean="0">
                <a:solidFill>
                  <a:srgbClr val="0070C0"/>
                </a:solidFill>
                <a:latin typeface="Times New Roman" panose="02020603050405020304" pitchFamily="18" charset="0"/>
                <a:cs typeface="Times New Roman" panose="02020603050405020304" pitchFamily="18" charset="0"/>
              </a:rPr>
              <a:t>Συνδυασμοί πλακών και συρμάτων σε στερέωση στέρνου</a:t>
            </a:r>
            <a:endParaRPr lang="el-GR" dirty="0">
              <a:solidFill>
                <a:srgbClr val="0070C0"/>
              </a:solidFill>
            </a:endParaRPr>
          </a:p>
        </p:txBody>
      </p:sp>
      <p:sp>
        <p:nvSpPr>
          <p:cNvPr id="7" name="Rectangle 9"/>
          <p:cNvSpPr>
            <a:spLocks noChangeArrowheads="1"/>
          </p:cNvSpPr>
          <p:nvPr/>
        </p:nvSpPr>
        <p:spPr bwMode="auto">
          <a:xfrm>
            <a:off x="4561152" y="2526108"/>
            <a:ext cx="7285111" cy="167290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21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effectLst/>
                <a:latin typeface="Times New Roman" panose="02020603050405020304" pitchFamily="18" charset="0"/>
                <a:cs typeface="Times New Roman" panose="02020603050405020304" pitchFamily="18" charset="0"/>
              </a:rPr>
              <a:t>Η ομάδα Α (n=15; Σχ. αρ.) χρησιμοποίησε τρία διαστερνικά σύρματα στο άνω μέρος του στέρνου και πέντε περιστερνικά σύρματα κατά μήκος του σώματος του στέρνου.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effectLst/>
                <a:latin typeface="Times New Roman" panose="02020603050405020304" pitchFamily="18" charset="0"/>
                <a:cs typeface="Times New Roman" panose="02020603050405020304" pitchFamily="18" charset="0"/>
              </a:rPr>
              <a:t>     Η ομάδα Β (n=16; Εικ. Δεξ.) χρησιμοποίησε δύο πλάκες «Χ» στο σώμα του στέρνου και μια πλάκα «L» στο</a:t>
            </a:r>
            <a:r>
              <a:rPr kumimoji="0" lang="el-GR" altLang="el-GR" b="0" i="0" u="none" strike="noStrike" cap="none" normalizeH="0" dirty="0" smtClean="0">
                <a:ln>
                  <a:noFill/>
                </a:ln>
                <a:effectLst/>
                <a:latin typeface="Times New Roman" panose="02020603050405020304" pitchFamily="18" charset="0"/>
                <a:cs typeface="Times New Roman" panose="02020603050405020304" pitchFamily="18" charset="0"/>
              </a:rPr>
              <a:t> </a:t>
            </a:r>
            <a:r>
              <a:rPr lang="el-GR" altLang="el-GR" dirty="0" smtClean="0">
                <a:latin typeface="Times New Roman" panose="02020603050405020304" pitchFamily="18" charset="0"/>
                <a:cs typeface="Times New Roman" panose="02020603050405020304" pitchFamily="18" charset="0"/>
              </a:rPr>
              <a:t>άνω </a:t>
            </a:r>
            <a:r>
              <a:rPr lang="el-GR" altLang="el-GR" dirty="0">
                <a:latin typeface="Times New Roman" panose="02020603050405020304" pitchFamily="18" charset="0"/>
                <a:cs typeface="Times New Roman" panose="02020603050405020304" pitchFamily="18" charset="0"/>
              </a:rPr>
              <a:t>μέρος </a:t>
            </a:r>
            <a:r>
              <a:rPr lang="el-GR" altLang="el-GR" dirty="0" smtClean="0">
                <a:latin typeface="Times New Roman" panose="02020603050405020304" pitchFamily="18" charset="0"/>
                <a:cs typeface="Times New Roman" panose="02020603050405020304" pitchFamily="18" charset="0"/>
              </a:rPr>
              <a:t>του,</a:t>
            </a:r>
            <a:r>
              <a:rPr kumimoji="0" lang="el-GR" altLang="el-GR" b="0" i="0" u="none" strike="noStrike" cap="none" normalizeH="0" baseline="0" dirty="0" smtClean="0">
                <a:ln>
                  <a:noFill/>
                </a:ln>
                <a:effectLst/>
                <a:latin typeface="Times New Roman" panose="02020603050405020304" pitchFamily="18" charset="0"/>
                <a:cs typeface="Times New Roman" panose="02020603050405020304" pitchFamily="18" charset="0"/>
              </a:rPr>
              <a:t> καθώς και 3 σύρματα στο </a:t>
            </a:r>
            <a:r>
              <a:rPr lang="el-GR" altLang="el-GR" dirty="0">
                <a:latin typeface="Times New Roman" panose="02020603050405020304" pitchFamily="18" charset="0"/>
                <a:cs typeface="Times New Roman" panose="02020603050405020304" pitchFamily="18" charset="0"/>
              </a:rPr>
              <a:t>άνω μέρος </a:t>
            </a:r>
            <a:r>
              <a:rPr lang="el-GR" altLang="el-GR" dirty="0" smtClean="0">
                <a:latin typeface="Times New Roman" panose="02020603050405020304" pitchFamily="18" charset="0"/>
                <a:cs typeface="Times New Roman" panose="02020603050405020304" pitchFamily="18" charset="0"/>
              </a:rPr>
              <a:t>του</a:t>
            </a:r>
            <a:r>
              <a:rPr kumimoji="0" lang="el-GR" altLang="el-GR" b="0" i="0" u="none" strike="noStrike" cap="none" normalizeH="0" baseline="0" dirty="0" smtClean="0">
                <a:ln>
                  <a:noFill/>
                </a:ln>
                <a:effectLst/>
                <a:latin typeface="Times New Roman" panose="02020603050405020304" pitchFamily="18" charset="0"/>
                <a:cs typeface="Times New Roman" panose="02020603050405020304" pitchFamily="18" charset="0"/>
              </a:rPr>
              <a:t> και δύο επιπρόσθετα καλώδια στη τμήμα του ξιφοειδούς. </a:t>
            </a:r>
          </a:p>
        </p:txBody>
      </p:sp>
      <p:sp>
        <p:nvSpPr>
          <p:cNvPr id="8" name="Rectangle 1"/>
          <p:cNvSpPr>
            <a:spLocks noChangeArrowheads="1"/>
          </p:cNvSpPr>
          <p:nvPr/>
        </p:nvSpPr>
        <p:spPr bwMode="auto">
          <a:xfrm>
            <a:off x="104502" y="5284094"/>
            <a:ext cx="4077269" cy="61107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l-GR" altLang="el-GR" sz="1400" dirty="0">
                <a:solidFill>
                  <a:srgbClr val="202124"/>
                </a:solidFill>
                <a:latin typeface="Times New Roman" panose="02020603050405020304" pitchFamily="18" charset="0"/>
                <a:cs typeface="Times New Roman" panose="02020603050405020304" pitchFamily="18" charset="0"/>
              </a:rPr>
              <a:t> </a:t>
            </a:r>
            <a:r>
              <a:rPr lang="el-GR" altLang="el-GR" sz="1400" dirty="0" smtClean="0">
                <a:solidFill>
                  <a:srgbClr val="202124"/>
                </a:solidFill>
                <a:latin typeface="Times New Roman" panose="02020603050405020304" pitchFamily="18" charset="0"/>
                <a:cs typeface="Times New Roman" panose="02020603050405020304" pitchFamily="18" charset="0"/>
              </a:rPr>
              <a:t>    </a:t>
            </a: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Εικόνα των 2 ομάδων, σύρμα cerclage (αριστερά) και άκαμπτη στερέωση με πλάκες και σύρμα  SternaLock (δεξιά).</a:t>
            </a:r>
            <a:r>
              <a:rPr kumimoji="0" lang="el-GR" altLang="el-GR"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110328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2493" y="3724018"/>
            <a:ext cx="4887007" cy="2219635"/>
          </a:xfrm>
          <a:prstGeom prst="rect">
            <a:avLst/>
          </a:prstGeom>
        </p:spPr>
      </p:pic>
      <p:sp>
        <p:nvSpPr>
          <p:cNvPr id="5" name="Ορθογώνιο 4"/>
          <p:cNvSpPr/>
          <p:nvPr/>
        </p:nvSpPr>
        <p:spPr>
          <a:xfrm>
            <a:off x="0" y="602661"/>
            <a:ext cx="12192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Geometry of human ribs pertinent to orthopedic</a:t>
            </a:r>
            <a:r>
              <a:rPr lang="el-GR"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chest-wall reconstruction     </a:t>
            </a:r>
            <a:endParaRPr lang="el-GR" dirty="0">
              <a:latin typeface="Times New Roman" panose="02020603050405020304" pitchFamily="18" charset="0"/>
              <a:cs typeface="Times New Roman" panose="02020603050405020304" pitchFamily="18" charset="0"/>
            </a:endParaRPr>
          </a:p>
        </p:txBody>
      </p:sp>
      <p:sp>
        <p:nvSpPr>
          <p:cNvPr id="6" name="Rectangle 1"/>
          <p:cNvSpPr>
            <a:spLocks noChangeArrowheads="1"/>
          </p:cNvSpPr>
          <p:nvPr/>
        </p:nvSpPr>
        <p:spPr bwMode="auto">
          <a:xfrm>
            <a:off x="81884" y="1266283"/>
            <a:ext cx="12028227" cy="245773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algn="just" eaLnBrk="0" fontAlgn="base" hangingPunct="0">
              <a:spcBef>
                <a:spcPct val="0"/>
              </a:spcBef>
              <a:spcAft>
                <a:spcPct val="0"/>
              </a:spcAf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Οι ανατομικά προσαρμοσμένες πλάκες οστεοσύνθεσης χαρακτηρίστηκαν ποσοτικοποιώντας την </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φαινομενική καμπυλότητα της πλευράς C</a:t>
            </a:r>
            <a:r>
              <a:rPr kumimoji="0" lang="el-GR" altLang="el-GR" b="0" i="0" u="none" strike="noStrike" cap="none" normalizeH="0" baseline="-25000" dirty="0" smtClean="0">
                <a:ln>
                  <a:noFill/>
                </a:ln>
                <a:solidFill>
                  <a:srgbClr val="0070C0"/>
                </a:solidFill>
                <a:effectLst/>
                <a:latin typeface="Times New Roman" panose="02020603050405020304" pitchFamily="18" charset="0"/>
                <a:cs typeface="Times New Roman" panose="02020603050405020304" pitchFamily="18" charset="0"/>
              </a:rPr>
              <a:t>A</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r>
              <a:rPr lang="el-GR" altLang="el-GR" dirty="0">
                <a:solidFill>
                  <a:srgbClr val="202124"/>
                </a:solidFill>
                <a:latin typeface="Times New Roman" panose="02020603050405020304" pitchFamily="18" charset="0"/>
                <a:cs typeface="Times New Roman" panose="02020603050405020304" pitchFamily="18" charset="0"/>
              </a:rPr>
              <a:t>που κυμαινόταν από 3,8 </a:t>
            </a:r>
            <a:r>
              <a:rPr lang="el-GR" altLang="el-GR" dirty="0" smtClean="0">
                <a:solidFill>
                  <a:srgbClr val="202124"/>
                </a:solidFill>
                <a:latin typeface="Times New Roman" panose="02020603050405020304" pitchFamily="18" charset="0"/>
                <a:cs typeface="Times New Roman" panose="02020603050405020304" pitchFamily="18" charset="0"/>
              </a:rPr>
              <a:t>m</a:t>
            </a:r>
            <a:r>
              <a:rPr lang="el-GR" altLang="el-GR" baseline="30000" dirty="0" smtClean="0">
                <a:solidFill>
                  <a:srgbClr val="202124"/>
                </a:solidFill>
                <a:latin typeface="Times New Roman" panose="02020603050405020304" pitchFamily="18" charset="0"/>
                <a:cs typeface="Times New Roman" panose="02020603050405020304" pitchFamily="18" charset="0"/>
              </a:rPr>
              <a:t>-1</a:t>
            </a:r>
            <a:r>
              <a:rPr lang="el-GR" altLang="el-GR" dirty="0" smtClean="0">
                <a:solidFill>
                  <a:srgbClr val="202124"/>
                </a:solidFill>
                <a:latin typeface="Times New Roman" panose="02020603050405020304" pitchFamily="18" charset="0"/>
                <a:cs typeface="Times New Roman" panose="02020603050405020304" pitchFamily="18" charset="0"/>
              </a:rPr>
              <a:t> </a:t>
            </a:r>
            <a:r>
              <a:rPr lang="el-GR" altLang="el-GR" dirty="0">
                <a:solidFill>
                  <a:srgbClr val="202124"/>
                </a:solidFill>
                <a:latin typeface="Times New Roman" panose="02020603050405020304" pitchFamily="18" charset="0"/>
                <a:cs typeface="Times New Roman" panose="02020603050405020304" pitchFamily="18" charset="0"/>
              </a:rPr>
              <a:t>στο </a:t>
            </a:r>
            <a:r>
              <a:rPr lang="el-GR" altLang="el-GR" dirty="0" smtClean="0">
                <a:solidFill>
                  <a:srgbClr val="202124"/>
                </a:solidFill>
                <a:latin typeface="Times New Roman" panose="02020603050405020304" pitchFamily="18" charset="0"/>
                <a:cs typeface="Times New Roman" panose="02020603050405020304" pitchFamily="18" charset="0"/>
              </a:rPr>
              <a:t>πρόσθιο μέσο </a:t>
            </a:r>
            <a:r>
              <a:rPr lang="el-GR" altLang="el-GR" dirty="0">
                <a:solidFill>
                  <a:srgbClr val="202124"/>
                </a:solidFill>
                <a:latin typeface="Times New Roman" panose="02020603050405020304" pitchFamily="18" charset="0"/>
                <a:cs typeface="Times New Roman" panose="02020603050405020304" pitchFamily="18" charset="0"/>
              </a:rPr>
              <a:t>τμήμα της πλευράς επτά έως 17,3 </a:t>
            </a:r>
            <a:r>
              <a:rPr lang="el-GR" altLang="el-GR" dirty="0" smtClean="0">
                <a:solidFill>
                  <a:srgbClr val="202124"/>
                </a:solidFill>
                <a:latin typeface="Times New Roman" panose="02020603050405020304" pitchFamily="18" charset="0"/>
                <a:cs typeface="Times New Roman" panose="02020603050405020304" pitchFamily="18" charset="0"/>
              </a:rPr>
              <a:t>m</a:t>
            </a:r>
            <a:r>
              <a:rPr lang="el-GR" altLang="el-GR" baseline="30000" dirty="0" smtClean="0">
                <a:solidFill>
                  <a:srgbClr val="202124"/>
                </a:solidFill>
                <a:latin typeface="Times New Roman" panose="02020603050405020304" pitchFamily="18" charset="0"/>
                <a:cs typeface="Times New Roman" panose="02020603050405020304" pitchFamily="18" charset="0"/>
              </a:rPr>
              <a:t>-1</a:t>
            </a:r>
            <a:r>
              <a:rPr lang="el-GR" altLang="el-GR" dirty="0" smtClean="0">
                <a:solidFill>
                  <a:srgbClr val="202124"/>
                </a:solidFill>
                <a:latin typeface="Times New Roman" panose="02020603050405020304" pitchFamily="18" charset="0"/>
                <a:cs typeface="Times New Roman" panose="02020603050405020304" pitchFamily="18" charset="0"/>
              </a:rPr>
              <a:t> </a:t>
            </a:r>
            <a:r>
              <a:rPr lang="el-GR" altLang="el-GR" dirty="0">
                <a:solidFill>
                  <a:srgbClr val="202124"/>
                </a:solidFill>
                <a:latin typeface="Times New Roman" panose="02020603050405020304" pitchFamily="18" charset="0"/>
                <a:cs typeface="Times New Roman" panose="02020603050405020304" pitchFamily="18" charset="0"/>
              </a:rPr>
              <a:t>στο οπίσθιο τμήμα του πλευρά τρία.</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τη διαμήκη συστροφή  a</a:t>
            </a:r>
            <a:r>
              <a:rPr kumimoji="0" lang="el-GR" altLang="el-GR" b="0" i="0" u="none" strike="noStrike" cap="none" normalizeH="0" baseline="-25000" dirty="0" smtClean="0">
                <a:ln>
                  <a:noFill/>
                </a:ln>
                <a:solidFill>
                  <a:srgbClr val="0070C0"/>
                </a:solidFill>
                <a:effectLst/>
                <a:latin typeface="Times New Roman" panose="02020603050405020304" pitchFamily="18" charset="0"/>
                <a:cs typeface="Times New Roman" panose="02020603050405020304" pitchFamily="18" charset="0"/>
              </a:rPr>
              <a:t>LT</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κατά μήκος της διάλυσης </a:t>
            </a:r>
            <a:r>
              <a:rPr lang="el-GR" altLang="el-GR" dirty="0">
                <a:solidFill>
                  <a:srgbClr val="202124"/>
                </a:solidFill>
                <a:latin typeface="Times New Roman" panose="02020603050405020304" pitchFamily="18" charset="0"/>
                <a:cs typeface="Times New Roman" panose="02020603050405020304" pitchFamily="18" charset="0"/>
              </a:rPr>
              <a:t>που κυμαινόταν από 41–600</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και </a:t>
            </a: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της ξετυλιγμένης καμπυλότητας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C</a:t>
            </a:r>
            <a:r>
              <a:rPr kumimoji="0" lang="el-GR" altLang="el-GR" b="0" i="0" u="none" strike="noStrike" cap="none" normalizeH="0" baseline="-25000" dirty="0" smtClean="0">
                <a:ln>
                  <a:noFill/>
                </a:ln>
                <a:solidFill>
                  <a:srgbClr val="202124"/>
                </a:solidFill>
                <a:effectLst/>
                <a:latin typeface="Times New Roman" panose="02020603050405020304" pitchFamily="18" charset="0"/>
                <a:cs typeface="Times New Roman" panose="02020603050405020304" pitchFamily="18" charset="0"/>
              </a:rPr>
              <a:t>U</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που </a:t>
            </a:r>
            <a:r>
              <a:rPr lang="el-GR" altLang="el-GR" dirty="0" smtClean="0">
                <a:solidFill>
                  <a:srgbClr val="202124"/>
                </a:solidFill>
                <a:latin typeface="Times New Roman" panose="02020603050405020304" pitchFamily="18" charset="0"/>
                <a:cs typeface="Times New Roman" panose="02020603050405020304" pitchFamily="18" charset="0"/>
              </a:rPr>
              <a:t>μειώθηκε </a:t>
            </a:r>
            <a:r>
              <a:rPr lang="el-GR" altLang="el-GR" dirty="0">
                <a:solidFill>
                  <a:srgbClr val="202124"/>
                </a:solidFill>
                <a:latin typeface="Times New Roman" panose="02020603050405020304" pitchFamily="18" charset="0"/>
                <a:cs typeface="Times New Roman" panose="02020603050405020304" pitchFamily="18" charset="0"/>
              </a:rPr>
              <a:t>σταδιακά από τις </a:t>
            </a:r>
            <a:r>
              <a:rPr lang="el-GR" altLang="el-GR" dirty="0" smtClean="0">
                <a:solidFill>
                  <a:srgbClr val="202124"/>
                </a:solidFill>
                <a:latin typeface="Times New Roman" panose="02020603050405020304" pitchFamily="18" charset="0"/>
                <a:cs typeface="Times New Roman" panose="02020603050405020304" pitchFamily="18" charset="0"/>
              </a:rPr>
              <a:t>πλευρές </a:t>
            </a:r>
            <a:r>
              <a:rPr lang="el-GR" altLang="el-GR" dirty="0">
                <a:solidFill>
                  <a:srgbClr val="202124"/>
                </a:solidFill>
                <a:latin typeface="Times New Roman" panose="02020603050405020304" pitchFamily="18" charset="0"/>
                <a:cs typeface="Times New Roman" panose="02020603050405020304" pitchFamily="18" charset="0"/>
              </a:rPr>
              <a:t>τρεις έως </a:t>
            </a:r>
            <a:r>
              <a:rPr lang="el-GR" altLang="el-GR" dirty="0" smtClean="0">
                <a:solidFill>
                  <a:srgbClr val="202124"/>
                </a:solidFill>
                <a:latin typeface="Times New Roman" panose="02020603050405020304" pitchFamily="18" charset="0"/>
                <a:cs typeface="Times New Roman" panose="02020603050405020304" pitchFamily="18" charset="0"/>
              </a:rPr>
              <a:t>πέντε</a:t>
            </a:r>
            <a:r>
              <a:rPr lang="el-GR" altLang="el-GR" dirty="0">
                <a:solidFill>
                  <a:srgbClr val="202124"/>
                </a:solidFill>
                <a:latin typeface="Times New Roman" panose="02020603050405020304" pitchFamily="18" charset="0"/>
                <a:cs typeface="Times New Roman" panose="02020603050405020304" pitchFamily="18" charset="0"/>
              </a:rPr>
              <a:t>, και αυξήθηκε σταδιακά με αντίστροφο προσανατολισμό από την πλευρά έξι </a:t>
            </a:r>
            <a:r>
              <a:rPr lang="el-GR" altLang="el-GR" dirty="0" smtClean="0">
                <a:solidFill>
                  <a:srgbClr val="202124"/>
                </a:solidFill>
                <a:latin typeface="Times New Roman" panose="02020603050405020304" pitchFamily="18" charset="0"/>
                <a:cs typeface="Times New Roman" panose="02020603050405020304" pitchFamily="18" charset="0"/>
              </a:rPr>
              <a:t>έως </a:t>
            </a:r>
            <a:r>
              <a:rPr lang="el-GR" altLang="el-GR" dirty="0">
                <a:solidFill>
                  <a:srgbClr val="202124"/>
                </a:solidFill>
                <a:latin typeface="Times New Roman" panose="02020603050405020304" pitchFamily="18" charset="0"/>
                <a:cs typeface="Times New Roman" panose="02020603050405020304" pitchFamily="18" charset="0"/>
              </a:rPr>
              <a:t>εννέα</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lang="el-GR" altLang="el-GR" dirty="0">
                <a:solidFill>
                  <a:srgbClr val="202124"/>
                </a:solidFill>
                <a:latin typeface="Times New Roman" panose="02020603050405020304" pitchFamily="18" charset="0"/>
                <a:cs typeface="Times New Roman" panose="02020603050405020304" pitchFamily="18" charset="0"/>
              </a:rPr>
              <a:t>Το εμβαδόν της διατομής παρέμεινε σταθερή κατά μήκος της διάφυσης της πλευράς. Ωστόσο, ο μυελικός σωλήνας αυξήθηκε σε μέγεθος από 29,9 mm</a:t>
            </a:r>
            <a:r>
              <a:rPr lang="el-GR" altLang="el-GR" baseline="30000" dirty="0">
                <a:solidFill>
                  <a:srgbClr val="202124"/>
                </a:solidFill>
                <a:latin typeface="Times New Roman" panose="02020603050405020304" pitchFamily="18" charset="0"/>
                <a:cs typeface="Times New Roman" panose="02020603050405020304" pitchFamily="18" charset="0"/>
              </a:rPr>
              <a:t>2</a:t>
            </a:r>
            <a:r>
              <a:rPr lang="el-GR" altLang="el-GR" dirty="0">
                <a:solidFill>
                  <a:srgbClr val="202124"/>
                </a:solidFill>
                <a:latin typeface="Times New Roman" panose="02020603050405020304" pitchFamily="18" charset="0"/>
                <a:cs typeface="Times New Roman" panose="02020603050405020304" pitchFamily="18" charset="0"/>
              </a:rPr>
              <a:t> οπίσθια σε 41,2 mm</a:t>
            </a:r>
            <a:r>
              <a:rPr lang="el-GR" altLang="el-GR" baseline="30000" dirty="0">
                <a:solidFill>
                  <a:srgbClr val="202124"/>
                </a:solidFill>
                <a:latin typeface="Times New Roman" panose="02020603050405020304" pitchFamily="18" charset="0"/>
                <a:cs typeface="Times New Roman" panose="02020603050405020304" pitchFamily="18" charset="0"/>
              </a:rPr>
              <a:t>2</a:t>
            </a:r>
            <a:r>
              <a:rPr lang="el-GR" altLang="el-GR" dirty="0">
                <a:solidFill>
                  <a:srgbClr val="202124"/>
                </a:solidFill>
                <a:latin typeface="Times New Roman" panose="02020603050405020304" pitchFamily="18" charset="0"/>
                <a:cs typeface="Times New Roman" panose="02020603050405020304" pitchFamily="18" charset="0"/>
              </a:rPr>
              <a:t> στο πρόσθιο τμήματα νευρώσεων. Τα αποτελέσματα αυτού του βιομετρικού χαρακτηρισμού πλευρών περιγράφουν μια νέα στρατηγική για διεγχειρητικό περίγραμμα πλάκας και παρέχουν ένα θεμέλιο για την ανάπτυξη εξειδικευμένων στρατηγικών οστεοσύνθεσης πλευρών.</a:t>
            </a:r>
            <a:r>
              <a:rPr lang="el-GR" altLang="el-GR" dirty="0">
                <a:latin typeface="Times New Roman" panose="02020603050405020304" pitchFamily="18" charset="0"/>
                <a:cs typeface="Times New Roman" panose="02020603050405020304" pitchFamily="18" charset="0"/>
              </a:rPr>
              <a:t> </a:t>
            </a:r>
          </a:p>
          <a:p>
            <a:pPr lvl="0" algn="just" eaLnBrk="0" fontAlgn="base" hangingPunct="0">
              <a:spcBef>
                <a:spcPct val="0"/>
              </a:spcBef>
              <a:spcAft>
                <a:spcPct val="0"/>
              </a:spcAft>
            </a:pPr>
            <a:endPar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Ορθογώνιο 6"/>
          <p:cNvSpPr/>
          <p:nvPr/>
        </p:nvSpPr>
        <p:spPr>
          <a:xfrm>
            <a:off x="0" y="113149"/>
            <a:ext cx="12192000" cy="369332"/>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Εμφυτεύματα </a:t>
            </a:r>
            <a:r>
              <a:rPr lang="el-GR" b="1" dirty="0" smtClean="0">
                <a:solidFill>
                  <a:srgbClr val="FF0000"/>
                </a:solidFill>
                <a:latin typeface="Times New Roman" panose="02020603050405020304" pitchFamily="18" charset="0"/>
                <a:cs typeface="Times New Roman" panose="02020603050405020304" pitchFamily="18" charset="0"/>
              </a:rPr>
              <a:t>πλευρών</a:t>
            </a:r>
            <a:endParaRPr lang="el-GR" dirty="0">
              <a:solidFill>
                <a:srgbClr val="FF0000"/>
              </a:solidFill>
            </a:endParaRPr>
          </a:p>
        </p:txBody>
      </p:sp>
      <p:sp>
        <p:nvSpPr>
          <p:cNvPr id="8" name="Rectangle 4"/>
          <p:cNvSpPr>
            <a:spLocks noChangeArrowheads="1"/>
          </p:cNvSpPr>
          <p:nvPr/>
        </p:nvSpPr>
        <p:spPr bwMode="auto">
          <a:xfrm>
            <a:off x="252836" y="6246924"/>
            <a:ext cx="11686322" cy="61107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effectLst/>
                <a:latin typeface="Times New Roman" panose="02020603050405020304" pitchFamily="18" charset="0"/>
                <a:cs typeface="Times New Roman" panose="02020603050405020304" pitchFamily="18" charset="0"/>
              </a:rPr>
              <a:t>     Η διαμόρφωση περιγράμματος μιας πλάκας στις τιμές C</a:t>
            </a:r>
            <a:r>
              <a:rPr kumimoji="0" lang="el-GR" altLang="el-GR" sz="1400" b="0" i="0" u="none" strike="noStrike" cap="none" normalizeH="0" baseline="-25000" dirty="0" smtClean="0">
                <a:ln>
                  <a:noFill/>
                </a:ln>
                <a:effectLst/>
                <a:latin typeface="Times New Roman" panose="02020603050405020304" pitchFamily="18" charset="0"/>
                <a:cs typeface="Times New Roman" panose="02020603050405020304" pitchFamily="18" charset="0"/>
              </a:rPr>
              <a:t>A</a:t>
            </a:r>
            <a:r>
              <a:rPr kumimoji="0" lang="el-GR" altLang="el-GR" sz="1400" b="0" i="0" u="none" strike="noStrike" cap="none" normalizeH="0" baseline="0" dirty="0" smtClean="0">
                <a:ln>
                  <a:noFill/>
                </a:ln>
                <a:effectLst/>
                <a:latin typeface="Times New Roman" panose="02020603050405020304" pitchFamily="18" charset="0"/>
                <a:cs typeface="Times New Roman" panose="02020603050405020304" pitchFamily="18" charset="0"/>
              </a:rPr>
              <a:t>, a</a:t>
            </a:r>
            <a:r>
              <a:rPr kumimoji="0" lang="el-GR" altLang="el-GR" sz="1400" b="0" i="0" u="none" strike="noStrike" cap="none" normalizeH="0" baseline="-25000" dirty="0" smtClean="0">
                <a:ln>
                  <a:noFill/>
                </a:ln>
                <a:effectLst/>
                <a:latin typeface="Times New Roman" panose="02020603050405020304" pitchFamily="18" charset="0"/>
                <a:cs typeface="Times New Roman" panose="02020603050405020304" pitchFamily="18" charset="0"/>
              </a:rPr>
              <a:t>LT</a:t>
            </a:r>
            <a:r>
              <a:rPr kumimoji="0" lang="el-GR" altLang="el-GR" sz="1400" b="0" i="0" u="none" strike="noStrike" cap="none" normalizeH="0" baseline="0" dirty="0" smtClean="0">
                <a:ln>
                  <a:noFill/>
                </a:ln>
                <a:effectLst/>
                <a:latin typeface="Times New Roman" panose="02020603050405020304" pitchFamily="18" charset="0"/>
                <a:cs typeface="Times New Roman" panose="02020603050405020304" pitchFamily="18" charset="0"/>
              </a:rPr>
              <a:t> και C</a:t>
            </a:r>
            <a:r>
              <a:rPr kumimoji="0" lang="el-GR" altLang="el-GR" sz="1400" b="0" i="0" u="none" strike="noStrike" cap="none" normalizeH="0" baseline="-25000" dirty="0" smtClean="0">
                <a:ln>
                  <a:noFill/>
                </a:ln>
                <a:effectLst/>
                <a:latin typeface="Times New Roman" panose="02020603050405020304" pitchFamily="18" charset="0"/>
                <a:cs typeface="Times New Roman" panose="02020603050405020304" pitchFamily="18" charset="0"/>
              </a:rPr>
              <a:t>U</a:t>
            </a:r>
            <a:r>
              <a:rPr kumimoji="0" lang="el-GR" altLang="el-GR" sz="1400" b="0" i="0" u="none" strike="noStrike" cap="none" normalizeH="0" baseline="0" dirty="0" smtClean="0">
                <a:ln>
                  <a:noFill/>
                </a:ln>
                <a:effectLst/>
                <a:latin typeface="Times New Roman" panose="02020603050405020304" pitchFamily="18" charset="0"/>
                <a:cs typeface="Times New Roman" panose="02020603050405020304" pitchFamily="18" charset="0"/>
              </a:rPr>
              <a:t> που προέκυψαν σε αυτήν τη μελέτη αποδίδει υψηλό βαθμό συμμόρφωσης με το σχήμα της ανατομικής πλευράς, όπως φαίνεται σε αυτό το παράδειγμα για τη νεύρωση τέσσερα. Αντίθετα, η κάμψη μιας γενικής πλάκας μόνο στο C</a:t>
            </a:r>
            <a:r>
              <a:rPr kumimoji="0" lang="el-GR" altLang="el-GR" sz="1400" b="0" i="0" u="none" strike="noStrike" cap="none" normalizeH="0" baseline="-25000" dirty="0" smtClean="0">
                <a:ln>
                  <a:noFill/>
                </a:ln>
                <a:effectLst/>
                <a:latin typeface="Times New Roman" panose="02020603050405020304" pitchFamily="18" charset="0"/>
                <a:cs typeface="Times New Roman" panose="02020603050405020304" pitchFamily="18" charset="0"/>
              </a:rPr>
              <a:t>A</a:t>
            </a:r>
            <a:r>
              <a:rPr kumimoji="0" lang="el-GR" altLang="el-GR" sz="1400" b="0" i="0" u="none" strike="noStrike" cap="none" normalizeH="0" baseline="0" dirty="0" smtClean="0">
                <a:ln>
                  <a:noFill/>
                </a:ln>
                <a:effectLst/>
                <a:latin typeface="Times New Roman" panose="02020603050405020304" pitchFamily="18" charset="0"/>
                <a:cs typeface="Times New Roman" panose="02020603050405020304" pitchFamily="18" charset="0"/>
              </a:rPr>
              <a:t> θα προκαλέσει την απόκλιση της πλάκας από τη νεύρωση. </a:t>
            </a:r>
          </a:p>
        </p:txBody>
      </p:sp>
    </p:spTree>
    <p:extLst>
      <p:ext uri="{BB962C8B-B14F-4D97-AF65-F5344CB8AC3E}">
        <p14:creationId xmlns:p14="http://schemas.microsoft.com/office/powerpoint/2010/main" val="3938300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399501"/>
            <a:ext cx="2895600" cy="1724025"/>
          </a:xfrm>
          <a:prstGeom prst="rect">
            <a:avLst/>
          </a:prstGeom>
        </p:spPr>
      </p:pic>
      <p:sp>
        <p:nvSpPr>
          <p:cNvPr id="4" name="Ορθογώνιο 3"/>
          <p:cNvSpPr/>
          <p:nvPr/>
        </p:nvSpPr>
        <p:spPr>
          <a:xfrm>
            <a:off x="5151461" y="5554808"/>
            <a:ext cx="1890784" cy="307777"/>
          </a:xfrm>
          <a:prstGeom prst="rect">
            <a:avLst/>
          </a:prstGeom>
        </p:spPr>
        <p:txBody>
          <a:bodyPr wrap="square">
            <a:spAutoFit/>
          </a:bodyPr>
          <a:lstStyle/>
          <a:p>
            <a:r>
              <a:rPr lang="el-GR" sz="1400" dirty="0" smtClean="0">
                <a:solidFill>
                  <a:srgbClr val="000000"/>
                </a:solidFill>
                <a:latin typeface="Times New Roman" panose="02020603050405020304" pitchFamily="18" charset="0"/>
              </a:rPr>
              <a:t>Μοντέλο εμφυτεύματος</a:t>
            </a:r>
            <a:endParaRPr lang="en-US" sz="1400" dirty="0">
              <a:solidFill>
                <a:srgbClr val="000000"/>
              </a:solidFill>
              <a:latin typeface="Times New Roman" panose="02020603050405020304" pitchFamily="18" charset="0"/>
            </a:endParaRPr>
          </a:p>
        </p:txBody>
      </p:sp>
      <p:sp>
        <p:nvSpPr>
          <p:cNvPr id="5" name="Ορθογώνιο 4"/>
          <p:cNvSpPr/>
          <p:nvPr/>
        </p:nvSpPr>
        <p:spPr>
          <a:xfrm>
            <a:off x="0" y="0"/>
            <a:ext cx="12191999"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rPr>
              <a:t>Finite element analysis of human rib bone and implant </a:t>
            </a:r>
            <a:r>
              <a:rPr lang="en-US" b="1" dirty="0" smtClean="0">
                <a:solidFill>
                  <a:srgbClr val="000000"/>
                </a:solidFill>
                <a:latin typeface="Times New Roman" panose="02020603050405020304" pitchFamily="18" charset="0"/>
              </a:rPr>
              <a:t>design</a:t>
            </a:r>
            <a:endParaRPr lang="el-GR" dirty="0"/>
          </a:p>
        </p:txBody>
      </p:sp>
      <p:sp>
        <p:nvSpPr>
          <p:cNvPr id="6" name="Rectangle 5"/>
          <p:cNvSpPr>
            <a:spLocks noChangeArrowheads="1"/>
          </p:cNvSpPr>
          <p:nvPr/>
        </p:nvSpPr>
        <p:spPr bwMode="auto">
          <a:xfrm>
            <a:off x="232724" y="1064482"/>
            <a:ext cx="11695420" cy="19037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Το περίγραμμα του σχεδίου είναι κατά προσέγγιση με αυτό του οστού της πλευράς. Αυτό γίνεται για να διευκολυνθεί η σωστή τοποθέτηση κατά τη διάρκεια της επέμβασης. Για σκοπούς μοντελοποίησης σε πραγματικό σενάριο, μπορούν να χρησιμοποιηθούν τεχνικές ταχείας πρωτοτυποποίησης. Τρεις οπές παρέχονται για βίδες σε περίπτωση που το εμφύτευμα τείνει να είναι χαλαρό κατά τη διάρκεια της επέμβασης. Αλλά αυτό το μοντέλο προορίζεται να λειτουργήσει ως σφιγκτήρας για να συγκρατεί την περιοχή που έχει σπάσει στη θέση του και έτσι να αποφεύγει τη χρήση της βίδας. Αλλά σε περίπτωση οποιασδήποτε διαφοράς κατά τη διάρκεια της διαδικασίας, μπορεί να χρησιμοποιηθεί μια βίδα για την εξασφάλιση καλής σύσφιξης. Το μοντέλο του εμφυτεύματος φαίνεται παρακάτω σχήμα.</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47492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53" y="3222042"/>
            <a:ext cx="5133975" cy="2905125"/>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4105" y="3222042"/>
            <a:ext cx="4895850" cy="2876550"/>
          </a:xfrm>
          <a:prstGeom prst="rect">
            <a:avLst/>
          </a:prstGeom>
        </p:spPr>
      </p:pic>
      <p:sp>
        <p:nvSpPr>
          <p:cNvPr id="4" name="Ορθογώνιο 3"/>
          <p:cNvSpPr/>
          <p:nvPr/>
        </p:nvSpPr>
        <p:spPr>
          <a:xfrm>
            <a:off x="2452793" y="6260960"/>
            <a:ext cx="2483894" cy="307777"/>
          </a:xfrm>
          <a:prstGeom prst="rect">
            <a:avLst/>
          </a:prstGeom>
        </p:spPr>
        <p:txBody>
          <a:bodyPr wrap="square">
            <a:spAutoFit/>
          </a:bodyPr>
          <a:lstStyle/>
          <a:p>
            <a:r>
              <a:rPr lang="el-GR" sz="1400" dirty="0" smtClean="0">
                <a:solidFill>
                  <a:srgbClr val="000000"/>
                </a:solidFill>
                <a:latin typeface="Times New Roman" panose="02020603050405020304" pitchFamily="18" charset="0"/>
              </a:rPr>
              <a:t>Δικτυωτό μοντέλο του πλευρού</a:t>
            </a:r>
            <a:endParaRPr lang="en-US" dirty="0">
              <a:solidFill>
                <a:srgbClr val="000000"/>
              </a:solidFill>
              <a:latin typeface="Times New Roman" panose="02020603050405020304" pitchFamily="18" charset="0"/>
            </a:endParaRPr>
          </a:p>
        </p:txBody>
      </p:sp>
      <p:sp>
        <p:nvSpPr>
          <p:cNvPr id="7" name="Ορθογώνιο 6"/>
          <p:cNvSpPr/>
          <p:nvPr/>
        </p:nvSpPr>
        <p:spPr>
          <a:xfrm>
            <a:off x="0" y="163773"/>
            <a:ext cx="12192000" cy="369332"/>
          </a:xfrm>
          <a:prstGeom prst="rect">
            <a:avLst/>
          </a:prstGeom>
        </p:spPr>
        <p:txBody>
          <a:bodyPr wrap="square">
            <a:spAutoFit/>
          </a:bodyPr>
          <a:lstStyle/>
          <a:p>
            <a:pPr algn="ctr"/>
            <a:r>
              <a:rPr lang="en-US" b="1" dirty="0">
                <a:solidFill>
                  <a:srgbClr val="000000"/>
                </a:solidFill>
                <a:latin typeface="Times New Roman" panose="02020603050405020304" pitchFamily="18" charset="0"/>
              </a:rPr>
              <a:t>Finite element analysis of human rib bone and implant design     </a:t>
            </a:r>
            <a:r>
              <a:rPr lang="en-US" b="1" dirty="0" smtClean="0">
                <a:solidFill>
                  <a:srgbClr val="000000"/>
                </a:solidFill>
                <a:latin typeface="Times New Roman" panose="02020603050405020304" pitchFamily="18" charset="0"/>
              </a:rPr>
              <a:t> </a:t>
            </a:r>
            <a:endParaRPr lang="el-GR" dirty="0"/>
          </a:p>
        </p:txBody>
      </p:sp>
      <p:sp>
        <p:nvSpPr>
          <p:cNvPr id="8" name="Rectangle 6"/>
          <p:cNvSpPr>
            <a:spLocks noChangeArrowheads="1"/>
          </p:cNvSpPr>
          <p:nvPr/>
        </p:nvSpPr>
        <p:spPr bwMode="auto">
          <a:xfrm>
            <a:off x="227818" y="907513"/>
            <a:ext cx="11736363" cy="218073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Το δικτυωτό μοντέλο αναλύεται χρησιμοποιώντας το λογισμικό Ansys. Κατά τη διάρκεια της ανάλυσης γίνονται οι ακόλουθες υποθέσεις: Τόσο το πρόσθιο όσο και το οπίσθιο άκρο θεωρήθηκε σταθερό. Αν και στην πραγματικότητα το πλευρό δείχνει μια ελαφριά κίνηση περίπου 5 mm, δεν παίζουν ρόλο κατά τη διάρκεια κρούσεων υψηλής ταχύτητας. Έτσι όλοι οι Βαθμοί Ελευθερίας ελήφθησαν στα άκρα. Το οστό έχει μη γραμμικά χαρακτηριστικά, και ως εκ τούτου οι ιδιότητες του υλικού του διαφέρουν σε διαφορετικές κατευθύνσεις. Αλλά για την απλούστευση της ανάλυσης, θεωρήθηκαν γραμμικοί χαρακτήρες και εφαρμόστηκαν κατάλληλες ιδιότητες υλικού με βάση τη βιβλιογραφική μελέτη. Με βάση τη βιβλιογραφία που ερευνήθηκε, η ονομαστική φόρτιση της ζώνης ασφαλείας στο πλευρό βρέθηκε ως 2000N. Αυτό λοιπόν επιλέχθηκε ως μετωπικό φορτίο για την ανάλυση.</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9" name="Ορθογώνιο 8"/>
          <p:cNvSpPr/>
          <p:nvPr/>
        </p:nvSpPr>
        <p:spPr>
          <a:xfrm>
            <a:off x="7040715" y="6232385"/>
            <a:ext cx="4068563" cy="307777"/>
          </a:xfrm>
          <a:prstGeom prst="rect">
            <a:avLst/>
          </a:prstGeom>
        </p:spPr>
        <p:txBody>
          <a:bodyPr wrap="square">
            <a:spAutoFit/>
          </a:bodyPr>
          <a:lstStyle/>
          <a:p>
            <a:r>
              <a:rPr lang="el-GR" sz="1400" dirty="0" smtClean="0">
                <a:solidFill>
                  <a:srgbClr val="000000"/>
                </a:solidFill>
                <a:latin typeface="Times New Roman" panose="02020603050405020304" pitchFamily="18" charset="0"/>
              </a:rPr>
              <a:t>Δικτυωτό μοντέλο του οστέινου πλευρού-εμφύτευμα</a:t>
            </a:r>
            <a:endParaRPr lang="en-U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076314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177009"/>
            <a:ext cx="12191999" cy="584775"/>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Pelvic Vertical Shear </a:t>
            </a:r>
            <a:r>
              <a:rPr lang="en-US" dirty="0" smtClean="0">
                <a:latin typeface="Times New Roman" panose="02020603050405020304" pitchFamily="18" charset="0"/>
                <a:cs typeface="Times New Roman" panose="02020603050405020304" pitchFamily="18" charset="0"/>
              </a:rPr>
              <a:t>Fractures       </a:t>
            </a:r>
          </a:p>
          <a:p>
            <a:pPr algn="ctr"/>
            <a:r>
              <a:rPr lang="en-US" sz="1400" dirty="0">
                <a:latin typeface="Times New Roman" panose="02020603050405020304" pitchFamily="18" charset="0"/>
                <a:cs typeface="Times New Roman" panose="02020603050405020304" pitchFamily="18" charset="0"/>
              </a:rPr>
              <a:t>Vertical Shear (https://radiopaedia.org/images/13972514</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4" name="AutoShape 8" descr="E:\pelvis\Pelvic Vertical Shear Fractures %E2%80%93 Core EM_files\Fig-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5" name="Εικόνα 4"/>
          <p:cNvPicPr>
            <a:picLocks noChangeAspect="1"/>
          </p:cNvPicPr>
          <p:nvPr/>
        </p:nvPicPr>
        <p:blipFill>
          <a:blip r:embed="rId2"/>
          <a:stretch>
            <a:fillRect/>
          </a:stretch>
        </p:blipFill>
        <p:spPr>
          <a:xfrm>
            <a:off x="811757" y="1394172"/>
            <a:ext cx="2857500" cy="2390775"/>
          </a:xfrm>
          <a:prstGeom prst="rect">
            <a:avLst/>
          </a:prstGeom>
        </p:spPr>
      </p:pic>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601" y="1394172"/>
            <a:ext cx="5630061" cy="3801005"/>
          </a:xfrm>
          <a:prstGeom prst="rect">
            <a:avLst/>
          </a:prstGeom>
        </p:spPr>
      </p:pic>
      <p:sp>
        <p:nvSpPr>
          <p:cNvPr id="8" name="Ορθογώνιο 7"/>
          <p:cNvSpPr/>
          <p:nvPr/>
        </p:nvSpPr>
        <p:spPr>
          <a:xfrm>
            <a:off x="5386601" y="5412306"/>
            <a:ext cx="5630061" cy="584775"/>
          </a:xfrm>
          <a:prstGeom prst="rect">
            <a:avLst/>
          </a:prstGeom>
        </p:spPr>
        <p:txBody>
          <a:bodyPr wrap="square">
            <a:spAutoFit/>
          </a:bodyPr>
          <a:lstStyle/>
          <a:p>
            <a:pPr algn="ctr"/>
            <a:r>
              <a:rPr lang="el-GR" dirty="0" smtClean="0">
                <a:latin typeface="Times New Roman" panose="02020603050405020304" pitchFamily="18" charset="0"/>
                <a:cs typeface="Times New Roman" panose="02020603050405020304" pitchFamily="18" charset="0"/>
              </a:rPr>
              <a:t>Μηχανισμός κατακόρυφης διατμητικής θραύσης</a:t>
            </a:r>
          </a:p>
          <a:p>
            <a:pPr algn="ct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http://www.taylorillustration.com)</a:t>
            </a:r>
            <a:endParaRPr lang="el-GR" sz="1400" dirty="0">
              <a:latin typeface="Times New Roman" panose="02020603050405020304" pitchFamily="18" charset="0"/>
              <a:cs typeface="Times New Roman" panose="02020603050405020304" pitchFamily="18" charset="0"/>
            </a:endParaRPr>
          </a:p>
        </p:txBody>
      </p:sp>
      <p:sp>
        <p:nvSpPr>
          <p:cNvPr id="9" name="Rectangle 1"/>
          <p:cNvSpPr>
            <a:spLocks noChangeArrowheads="1"/>
          </p:cNvSpPr>
          <p:nvPr/>
        </p:nvSpPr>
        <p:spPr bwMode="auto">
          <a:xfrm>
            <a:off x="339369" y="4237669"/>
            <a:ext cx="3802276" cy="134974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Ασταθή ομόπλευρα πρόσθια και οπίσθια κατάγματα του πυελικού δακτυλίου, με επακόλουθη ανώτερη μετατόπιση της μίας ημιπυέλου. Γνωστό και ως κάταγμα Malgaigne.</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519700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xternal fixation of pelvic fra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5521"/>
            <a:ext cx="6191250" cy="396240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51451" y="5061003"/>
            <a:ext cx="5814231" cy="1569660"/>
          </a:xfrm>
          <a:prstGeom prst="rect">
            <a:avLst/>
          </a:prstGeom>
        </p:spPr>
        <p:txBody>
          <a:bodyPr wrap="square">
            <a:spAutoFit/>
          </a:bodyPr>
          <a:lstStyle/>
          <a:p>
            <a:pPr indent="177800" algn="just" fontAlgn="base"/>
            <a:r>
              <a:rPr lang="el-GR" dirty="0" smtClean="0">
                <a:solidFill>
                  <a:srgbClr val="0070C0"/>
                </a:solidFill>
                <a:latin typeface="Times New Roman" panose="02020603050405020304" pitchFamily="18" charset="0"/>
                <a:cs typeface="Times New Roman" panose="02020603050405020304" pitchFamily="18" charset="0"/>
              </a:rPr>
              <a:t>Σ’ αυτή την ακτινογραφία έχει τοποθετηθεί εξωτερικός σταθεροποιητής, για την σταθεροποίηση της λεκάνης</a:t>
            </a:r>
          </a:p>
          <a:p>
            <a:pPr indent="177800" algn="just" fontAlgn="base"/>
            <a:endParaRPr lang="en-US" dirty="0">
              <a:solidFill>
                <a:srgbClr val="0070C0"/>
              </a:solidFill>
              <a:latin typeface="Times New Roman" panose="02020603050405020304" pitchFamily="18" charset="0"/>
              <a:cs typeface="Times New Roman" panose="02020603050405020304" pitchFamily="18" charset="0"/>
            </a:endParaRPr>
          </a:p>
          <a:p>
            <a:pPr algn="just" fontAlgn="base"/>
            <a:r>
              <a:rPr lang="en-US" sz="1400" b="1" i="1" dirty="0">
                <a:solidFill>
                  <a:srgbClr val="263238"/>
                </a:solidFill>
                <a:latin typeface="Times New Roman" panose="02020603050405020304" pitchFamily="18" charset="0"/>
                <a:cs typeface="Times New Roman" panose="02020603050405020304" pitchFamily="18" charset="0"/>
              </a:rPr>
              <a:t>Reproduced from Kurylo JC, Tornetta P: Initial management and classification of pelvic fractures. Instructional Course Lecture 61. Rosemont, IL, American Academy of Orthopaedic Surgeons, 2012, pp. 3-18.</a:t>
            </a:r>
            <a:endParaRPr lang="en-US" sz="1400" b="0" i="0" dirty="0">
              <a:solidFill>
                <a:srgbClr val="263238"/>
              </a:solidFill>
              <a:effectLst/>
              <a:latin typeface="Times New Roman" panose="02020603050405020304" pitchFamily="18" charset="0"/>
              <a:cs typeface="Times New Roman" panose="02020603050405020304" pitchFamily="18" charset="0"/>
            </a:endParaRPr>
          </a:p>
        </p:txBody>
      </p:sp>
      <p:pic>
        <p:nvPicPr>
          <p:cNvPr id="4100" name="Picture 4" descr="Internal fixation of pelvic fra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597" y="-2"/>
            <a:ext cx="6008403" cy="521344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6183597" y="5288340"/>
            <a:ext cx="6008402" cy="1569660"/>
          </a:xfrm>
          <a:prstGeom prst="rect">
            <a:avLst/>
          </a:prstGeom>
        </p:spPr>
        <p:txBody>
          <a:bodyPr wrap="square">
            <a:spAutoFit/>
          </a:bodyPr>
          <a:lstStyle/>
          <a:p>
            <a:pPr algn="just" fontAlgn="base"/>
            <a:r>
              <a:rPr lang="el-GR" dirty="0">
                <a:solidFill>
                  <a:srgbClr val="0070C0"/>
                </a:solidFill>
                <a:latin typeface="Times New Roman" panose="02020603050405020304" pitchFamily="18" charset="0"/>
                <a:cs typeface="Times New Roman" panose="02020603050405020304" pitchFamily="18" charset="0"/>
              </a:rPr>
              <a:t>Σ’ αυτή την ακτινογραφία </a:t>
            </a:r>
            <a:r>
              <a:rPr lang="el-GR" dirty="0" smtClean="0">
                <a:solidFill>
                  <a:srgbClr val="0070C0"/>
                </a:solidFill>
                <a:latin typeface="Times New Roman" panose="02020603050405020304" pitchFamily="18" charset="0"/>
                <a:cs typeface="Times New Roman" panose="02020603050405020304" pitchFamily="18" charset="0"/>
              </a:rPr>
              <a:t>πλάκες και βίδες έχουν χρησιμοποιηθεί για να διορθώσουν μια σπασμένη λεκάνη</a:t>
            </a:r>
          </a:p>
          <a:p>
            <a:pPr algn="just" fontAlgn="base"/>
            <a:endParaRPr lang="en-US" dirty="0">
              <a:solidFill>
                <a:srgbClr val="263238"/>
              </a:solidFill>
              <a:latin typeface="Times New Roman" panose="02020603050405020304" pitchFamily="18" charset="0"/>
              <a:cs typeface="Times New Roman" panose="02020603050405020304" pitchFamily="18" charset="0"/>
            </a:endParaRPr>
          </a:p>
          <a:p>
            <a:pPr algn="just" fontAlgn="base"/>
            <a:r>
              <a:rPr lang="en-US" sz="1400" b="1" i="1" dirty="0">
                <a:solidFill>
                  <a:srgbClr val="263238"/>
                </a:solidFill>
                <a:latin typeface="Times New Roman" panose="02020603050405020304" pitchFamily="18" charset="0"/>
                <a:cs typeface="Times New Roman" panose="02020603050405020304" pitchFamily="18" charset="0"/>
              </a:rPr>
              <a:t>Reproduced from Mullis BH: Techniques of anterior pelvic fixation. Instructional Course Lecture 61. Rosemont, IL, American Academy of Orthopaedic Surgeons, 2012, pp. 19-25.</a:t>
            </a:r>
            <a:endParaRPr lang="en-US" sz="1400" b="0" i="0" dirty="0">
              <a:solidFill>
                <a:srgbClr val="263238"/>
              </a:solidFill>
              <a:effectLst/>
              <a:latin typeface="Times New Roman" panose="02020603050405020304" pitchFamily="18" charset="0"/>
              <a:cs typeface="Times New Roman" panose="02020603050405020304" pitchFamily="18" charset="0"/>
            </a:endParaRPr>
          </a:p>
        </p:txBody>
      </p:sp>
      <p:sp>
        <p:nvSpPr>
          <p:cNvPr id="6" name="Ορθογώνιο 5"/>
          <p:cNvSpPr/>
          <p:nvPr/>
        </p:nvSpPr>
        <p:spPr>
          <a:xfrm>
            <a:off x="7654" y="40746"/>
            <a:ext cx="5901827" cy="584775"/>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Pelvic </a:t>
            </a:r>
            <a:r>
              <a:rPr lang="en-US" dirty="0" smtClean="0">
                <a:latin typeface="Times New Roman" panose="02020603050405020304" pitchFamily="18" charset="0"/>
                <a:cs typeface="Times New Roman" panose="02020603050405020304" pitchFamily="18" charset="0"/>
              </a:rPr>
              <a:t>Fractures     </a:t>
            </a:r>
          </a:p>
          <a:p>
            <a:pPr algn="ct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://orthoinfo.aaos.org/en/diseases--conditions/pelvic-fractures/</a:t>
            </a:r>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76939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pelvis\AMICUS Illustration of amicus,surgery,pelvic,fractures,pelvis,iliac,acetabular,screws,pins,schanz,shantz,drill,bilateral,fixation_files\07006_03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8719"/>
            <a:ext cx="5238750" cy="404812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10140287" y="1468228"/>
            <a:ext cx="2051713" cy="95410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hlinkClick r:id="rId3"/>
              </a:rPr>
              <a:t>https://www.doereport.com/generateexhibit.php?ID=26683&amp;ExhibitKeywordsRaw=&amp;TL=&amp;A=</a:t>
            </a:r>
            <a:endParaRPr lang="el-GR" sz="1400" dirty="0">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147" y="126490"/>
            <a:ext cx="4553585" cy="4591691"/>
          </a:xfrm>
          <a:prstGeom prst="rect">
            <a:avLst/>
          </a:prstGeom>
        </p:spPr>
      </p:pic>
      <p:pic>
        <p:nvPicPr>
          <p:cNvPr id="6" name="Picture 4" descr="Traumatic Aortic Dissection with Surgical Rep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5900" y="2660780"/>
            <a:ext cx="3086100" cy="4114801"/>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5655771" y="4718180"/>
            <a:ext cx="2164395" cy="738664"/>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hlinkClick r:id="rId6"/>
              </a:rPr>
              <a:t>https://www.doereport.com/generateexhibit.php?ID=10632&amp;TC=&amp;A=</a:t>
            </a:r>
            <a:endParaRPr lang="el-GR" sz="1400"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5500" y="126489"/>
            <a:ext cx="4730273" cy="738664"/>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file:///E:/pelvis/AMICUS%20Illustration%20of%20amicus,surgery,pelvic,fractures,pelvis,iliac,acetabular,screws,pins,schanz,shantz,drill,bilateral,fixation.html</a:t>
            </a:r>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7033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689789"/>
            <a:ext cx="9144000" cy="5909310"/>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Παράμετροι Επιλογής </a:t>
            </a:r>
            <a:r>
              <a:rPr lang="el-GR" b="1" dirty="0" smtClean="0">
                <a:solidFill>
                  <a:srgbClr val="FF0000"/>
                </a:solidFill>
                <a:latin typeface="Times New Roman" panose="02020603050405020304" pitchFamily="18" charset="0"/>
                <a:cs typeface="Times New Roman" panose="02020603050405020304" pitchFamily="18" charset="0"/>
              </a:rPr>
              <a:t>Βιοϋλικών</a:t>
            </a:r>
            <a:endParaRPr lang="en-US" b="1" dirty="0" smtClean="0">
              <a:solidFill>
                <a:srgbClr val="FF000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Γενικές </a:t>
            </a:r>
            <a:r>
              <a:rPr lang="el-GR" b="1" dirty="0">
                <a:solidFill>
                  <a:srgbClr val="0070C0"/>
                </a:solidFill>
                <a:latin typeface="Times New Roman" panose="02020603050405020304" pitchFamily="18" charset="0"/>
                <a:cs typeface="Times New Roman" panose="02020603050405020304" pitchFamily="18" charset="0"/>
              </a:rPr>
              <a:t>αρχές </a:t>
            </a:r>
            <a:r>
              <a:rPr lang="el-GR" b="1" dirty="0" smtClean="0">
                <a:solidFill>
                  <a:srgbClr val="0070C0"/>
                </a:solidFill>
                <a:latin typeface="Times New Roman" panose="02020603050405020304" pitchFamily="18" charset="0"/>
                <a:cs typeface="Times New Roman" panose="02020603050405020304" pitchFamily="18" charset="0"/>
              </a:rPr>
              <a:t>επιλογής</a:t>
            </a:r>
            <a:endParaRPr lang="en-US" b="1" dirty="0" smtClean="0">
              <a:solidFill>
                <a:srgbClr val="0070C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Μηχανικές </a:t>
            </a:r>
            <a:r>
              <a:rPr lang="el-GR" dirty="0">
                <a:solidFill>
                  <a:srgbClr val="000000"/>
                </a:solidFill>
                <a:latin typeface="Times New Roman" panose="02020603050405020304" pitchFamily="18" charset="0"/>
                <a:cs typeface="Times New Roman" panose="02020603050405020304" pitchFamily="18" charset="0"/>
              </a:rPr>
              <a:t>και χημικές ιδιότητες</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Βιοσταθερότητα</a:t>
            </a:r>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Βιοσυμβατότητα</a:t>
            </a:r>
            <a:r>
              <a:rPr lang="el-GR" dirty="0">
                <a:solidFill>
                  <a:srgbClr val="000000"/>
                </a:solidFill>
                <a:latin typeface="Times New Roman" panose="02020603050405020304" pitchFamily="18" charset="0"/>
                <a:cs typeface="Times New Roman" panose="02020603050405020304" pitchFamily="18" charset="0"/>
              </a:rPr>
              <a:t>: Δεν παρατηρούνται ανεπιθύμητες βιολογικές επιδράσεις</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Καρκινογόνα</a:t>
            </a:r>
            <a:r>
              <a:rPr lang="el-GR" dirty="0">
                <a:solidFill>
                  <a:srgbClr val="000000"/>
                </a:solidFill>
                <a:latin typeface="Times New Roman" panose="02020603050405020304" pitchFamily="18" charset="0"/>
                <a:cs typeface="Times New Roman" panose="02020603050405020304" pitchFamily="18" charset="0"/>
              </a:rPr>
              <a:t>, τοξικά, αλλεργιογόνα ή </a:t>
            </a:r>
            <a:r>
              <a:rPr lang="el-GR" dirty="0" smtClean="0">
                <a:solidFill>
                  <a:srgbClr val="000000"/>
                </a:solidFill>
                <a:latin typeface="Times New Roman" panose="02020603050405020304" pitchFamily="18" charset="0"/>
                <a:cs typeface="Times New Roman" panose="02020603050405020304" pitchFamily="18" charset="0"/>
              </a:rPr>
              <a:t>ανοσογονικ</a:t>
            </a:r>
            <a:r>
              <a:rPr lang="el-GR" dirty="0">
                <a:solidFill>
                  <a:srgbClr val="000000"/>
                </a:solidFill>
                <a:latin typeface="Times New Roman" panose="02020603050405020304" pitchFamily="18" charset="0"/>
                <a:cs typeface="Times New Roman" panose="02020603050405020304" pitchFamily="18" charset="0"/>
              </a:rPr>
              <a:t>ά</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Δυνατή </a:t>
            </a:r>
            <a:r>
              <a:rPr lang="el-GR" dirty="0">
                <a:solidFill>
                  <a:srgbClr val="000000"/>
                </a:solidFill>
                <a:latin typeface="Times New Roman" panose="02020603050405020304" pitchFamily="18" charset="0"/>
                <a:cs typeface="Times New Roman" panose="02020603050405020304" pitchFamily="18" charset="0"/>
              </a:rPr>
              <a:t>η επεξεργασία, κατασκευή και αποστείρωση με καλή επαναληψιμότητα</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Αποδεκτή </a:t>
            </a:r>
            <a:r>
              <a:rPr lang="el-GR" dirty="0">
                <a:solidFill>
                  <a:srgbClr val="000000"/>
                </a:solidFill>
                <a:latin typeface="Times New Roman" panose="02020603050405020304" pitchFamily="18" charset="0"/>
                <a:cs typeface="Times New Roman" panose="02020603050405020304" pitchFamily="18" charset="0"/>
              </a:rPr>
              <a:t>αναλογία κόστους / </a:t>
            </a:r>
            <a:r>
              <a:rPr lang="el-GR" dirty="0" smtClean="0">
                <a:solidFill>
                  <a:srgbClr val="000000"/>
                </a:solidFill>
                <a:latin typeface="Times New Roman" panose="02020603050405020304" pitchFamily="18" charset="0"/>
                <a:cs typeface="Times New Roman" panose="02020603050405020304" pitchFamily="18" charset="0"/>
              </a:rPr>
              <a:t>οφέλους</a:t>
            </a:r>
            <a:endParaRPr lang="en-US" dirty="0" smtClean="0">
              <a:solidFill>
                <a:srgbClr val="00000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Κρίσιμα ζητήματα</a:t>
            </a:r>
            <a:endParaRPr lang="en-US" b="1" dirty="0" smtClean="0">
              <a:solidFill>
                <a:srgbClr val="0070C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Ακεραιότητα </a:t>
            </a:r>
            <a:r>
              <a:rPr lang="el-GR" dirty="0">
                <a:solidFill>
                  <a:srgbClr val="000000"/>
                </a:solidFill>
                <a:latin typeface="Times New Roman" panose="02020603050405020304" pitchFamily="18" charset="0"/>
                <a:cs typeface="Times New Roman" panose="02020603050405020304" pitchFamily="18" charset="0"/>
              </a:rPr>
              <a:t>των βιοϋλικών</a:t>
            </a: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Αλληλεπίδραση </a:t>
            </a:r>
            <a:r>
              <a:rPr lang="el-GR" dirty="0">
                <a:solidFill>
                  <a:srgbClr val="000000"/>
                </a:solidFill>
                <a:latin typeface="Times New Roman" panose="02020603050405020304" pitchFamily="18" charset="0"/>
                <a:cs typeface="Times New Roman" panose="02020603050405020304" pitchFamily="18" charset="0"/>
              </a:rPr>
              <a:t>με τον </a:t>
            </a:r>
            <a:r>
              <a:rPr lang="el-GR" dirty="0" smtClean="0">
                <a:solidFill>
                  <a:srgbClr val="000000"/>
                </a:solidFill>
                <a:latin typeface="Times New Roman" panose="02020603050405020304" pitchFamily="18" charset="0"/>
                <a:cs typeface="Times New Roman" panose="02020603050405020304" pitchFamily="18" charset="0"/>
              </a:rPr>
              <a:t>ιστό</a:t>
            </a:r>
            <a:endParaRPr lang="en-US" dirty="0" smtClean="0">
              <a:solidFill>
                <a:srgbClr val="00000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Για </a:t>
            </a:r>
            <a:r>
              <a:rPr lang="el-GR" b="1" dirty="0">
                <a:solidFill>
                  <a:srgbClr val="0070C0"/>
                </a:solidFill>
                <a:latin typeface="Times New Roman" panose="02020603050405020304" pitchFamily="18" charset="0"/>
                <a:cs typeface="Times New Roman" panose="02020603050405020304" pitchFamily="18" charset="0"/>
              </a:rPr>
              <a:t>κλινική επιτυχία </a:t>
            </a:r>
            <a:r>
              <a:rPr lang="el-GR" b="1" dirty="0" smtClean="0">
                <a:solidFill>
                  <a:srgbClr val="0070C0"/>
                </a:solidFill>
                <a:latin typeface="Times New Roman" panose="02020603050405020304" pitchFamily="18" charset="0"/>
                <a:cs typeface="Times New Roman" panose="02020603050405020304" pitchFamily="18" charset="0"/>
              </a:rPr>
              <a:t>απαιτείται</a:t>
            </a:r>
            <a:endParaRPr lang="en-US" b="1" dirty="0" smtClean="0">
              <a:solidFill>
                <a:srgbClr val="0070C0"/>
              </a:solidFill>
              <a:latin typeface="Times New Roman" panose="02020603050405020304" pitchFamily="18" charset="0"/>
              <a:cs typeface="Times New Roman" panose="02020603050405020304" pitchFamily="18" charset="0"/>
            </a:endParaRP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Επίτευξη </a:t>
            </a:r>
            <a:r>
              <a:rPr lang="el-GR" dirty="0">
                <a:solidFill>
                  <a:srgbClr val="000000"/>
                </a:solidFill>
                <a:latin typeface="Times New Roman" panose="02020603050405020304" pitchFamily="18" charset="0"/>
                <a:cs typeface="Times New Roman" panose="02020603050405020304" pitchFamily="18" charset="0"/>
              </a:rPr>
              <a:t>μιας σταθερής διασύνδεσης με τον συνδετικό ιστό</a:t>
            </a:r>
          </a:p>
          <a:p>
            <a:pPr marL="95250" indent="-95250"/>
            <a:r>
              <a:rPr lang="el-GR" dirty="0" smtClean="0">
                <a:solidFill>
                  <a:srgbClr val="000000"/>
                </a:solidFill>
                <a:latin typeface="Times New Roman" panose="02020603050405020304" pitchFamily="18" charset="0"/>
                <a:cs typeface="Times New Roman" panose="02020603050405020304" pitchFamily="18" charset="0"/>
              </a:rPr>
              <a:t>•</a:t>
            </a:r>
            <a:r>
              <a:rPr lang="en-US"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0000"/>
                </a:solidFill>
                <a:latin typeface="Times New Roman" panose="02020603050405020304" pitchFamily="18" charset="0"/>
                <a:cs typeface="Times New Roman" panose="02020603050405020304" pitchFamily="18" charset="0"/>
              </a:rPr>
              <a:t>Λειτουργική </a:t>
            </a:r>
            <a:r>
              <a:rPr lang="el-GR" dirty="0">
                <a:solidFill>
                  <a:srgbClr val="000000"/>
                </a:solidFill>
                <a:latin typeface="Times New Roman" panose="02020603050405020304" pitchFamily="18" charset="0"/>
                <a:cs typeface="Times New Roman" panose="02020603050405020304" pitchFamily="18" charset="0"/>
              </a:rPr>
              <a:t>ταύτιση της μηχανικής συμπεριφοράς του εμφυτεύματος με τον ιστό που πρόκειται να αντικαταστήσει</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843" y="1075995"/>
            <a:ext cx="1609950" cy="4706007"/>
          </a:xfrm>
          <a:prstGeom prst="rect">
            <a:avLst/>
          </a:prstGeom>
        </p:spPr>
      </p:pic>
    </p:spTree>
    <p:extLst>
      <p:ext uri="{BB962C8B-B14F-4D97-AF65-F5344CB8AC3E}">
        <p14:creationId xmlns:p14="http://schemas.microsoft.com/office/powerpoint/2010/main" val="20973095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404361" y="4160680"/>
            <a:ext cx="4477507" cy="738664"/>
          </a:xfrm>
          <a:prstGeom prst="rect">
            <a:avLst/>
          </a:prstGeom>
        </p:spPr>
        <p:txBody>
          <a:bodyPr wrap="square">
            <a:spAutoFit/>
          </a:bodyPr>
          <a:lstStyle/>
          <a:p>
            <a:pPr indent="177800" algn="just"/>
            <a:r>
              <a:rPr lang="el-GR" sz="1400" dirty="0" smtClean="0">
                <a:solidFill>
                  <a:srgbClr val="000000"/>
                </a:solidFill>
                <a:latin typeface="Times New Roman" panose="02020603050405020304" pitchFamily="18" charset="0"/>
                <a:cs typeface="Times New Roman" panose="02020603050405020304" pitchFamily="18" charset="0"/>
              </a:rPr>
              <a:t>Σχ</a:t>
            </a:r>
            <a:r>
              <a:rPr lang="en-US" sz="1400" dirty="0" smtClean="0">
                <a:solidFill>
                  <a:srgbClr val="000000"/>
                </a:solidFill>
                <a:latin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cs typeface="Times New Roman" panose="02020603050405020304" pitchFamily="18" charset="0"/>
              </a:rPr>
              <a:t>1. (A, </a:t>
            </a:r>
            <a:r>
              <a:rPr lang="en-US" sz="1400" dirty="0" smtClean="0">
                <a:solidFill>
                  <a:srgbClr val="000000"/>
                </a:solidFill>
                <a:latin typeface="Times New Roman" panose="02020603050405020304" pitchFamily="18" charset="0"/>
                <a:cs typeface="Times New Roman" panose="02020603050405020304" pitchFamily="18" charset="0"/>
              </a:rPr>
              <a:t>B</a:t>
            </a:r>
            <a:r>
              <a:rPr lang="el-GR" sz="1400" dirty="0">
                <a:latin typeface="Times New Roman" panose="02020603050405020304" pitchFamily="18" charset="0"/>
                <a:cs typeface="Times New Roman" panose="02020603050405020304" pitchFamily="18" charset="0"/>
              </a:rPr>
              <a:t>)</a:t>
            </a:r>
            <a:r>
              <a:rPr lang="en-US" sz="1400" dirty="0" smtClean="0">
                <a:solidFill>
                  <a:srgbClr val="0070C0"/>
                </a:solidFill>
                <a:latin typeface="Times New Roman" panose="02020603050405020304" pitchFamily="18" charset="0"/>
                <a:cs typeface="Times New Roman" panose="02020603050405020304" pitchFamily="18" charset="0"/>
              </a:rPr>
              <a:t> </a:t>
            </a:r>
            <a:r>
              <a:rPr lang="el-GR" sz="1400" dirty="0" smtClean="0">
                <a:solidFill>
                  <a:srgbClr val="0070C0"/>
                </a:solidFill>
                <a:latin typeface="Times New Roman" panose="02020603050405020304" pitchFamily="18" charset="0"/>
                <a:cs typeface="Times New Roman" panose="02020603050405020304" pitchFamily="18" charset="0"/>
              </a:rPr>
              <a:t>Οι ακτινογραφίες δείχνουν ένα κατακόρυφο ασθενές κάταγμα του ιερού οστού που αντιμετωπίζεται με τριγωνική οστεοσύνθεση</a:t>
            </a:r>
            <a:endParaRPr lang="el-GR" sz="1400" dirty="0">
              <a:solidFill>
                <a:srgbClr val="0070C0"/>
              </a:solidFill>
              <a:latin typeface="Times New Roman" panose="02020603050405020304" pitchFamily="18" charset="0"/>
              <a:cs typeface="Times New Roman" panose="02020603050405020304"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718" y="1646962"/>
            <a:ext cx="4086795" cy="2172003"/>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200" y="1270874"/>
            <a:ext cx="4058216" cy="4163006"/>
          </a:xfrm>
          <a:prstGeom prst="rect">
            <a:avLst/>
          </a:prstGeom>
        </p:spPr>
      </p:pic>
      <p:sp>
        <p:nvSpPr>
          <p:cNvPr id="9" name="Ορθογώνιο 8"/>
          <p:cNvSpPr/>
          <p:nvPr/>
        </p:nvSpPr>
        <p:spPr>
          <a:xfrm>
            <a:off x="0" y="254443"/>
            <a:ext cx="12192000" cy="807913"/>
          </a:xfrm>
          <a:prstGeom prst="rect">
            <a:avLst/>
          </a:prstGeom>
        </p:spPr>
        <p:txBody>
          <a:bodyPr wrap="square">
            <a:spAutoFit/>
          </a:bodyPr>
          <a:lstStyle/>
          <a:p>
            <a:endParaRPr lang="el-GR" sz="1050" dirty="0">
              <a:solidFill>
                <a:srgbClr val="000000"/>
              </a:solidFill>
              <a:latin typeface="Arno Pro Smbd"/>
            </a:endParaRPr>
          </a:p>
          <a:p>
            <a:pPr algn="ctr"/>
            <a:r>
              <a:rPr lang="en-US" sz="1050" dirty="0">
                <a:solidFill>
                  <a:srgbClr val="000000"/>
                </a:solidFill>
                <a:latin typeface="Arno Pro Smbd"/>
              </a:rPr>
              <a:t> </a:t>
            </a:r>
            <a:r>
              <a:rPr lang="en-US" b="1" dirty="0">
                <a:solidFill>
                  <a:srgbClr val="000000"/>
                </a:solidFill>
                <a:latin typeface="Times New Roman" panose="02020603050405020304" pitchFamily="18" charset="0"/>
                <a:cs typeface="Times New Roman" panose="02020603050405020304" pitchFamily="18" charset="0"/>
              </a:rPr>
              <a:t>Biomechanical Study of Posterior Pelvic Fixations in Vertically Unstable Sacral Fractures: </a:t>
            </a:r>
            <a:endParaRPr lang="en-US" b="1" dirty="0" smtClean="0">
              <a:solidFill>
                <a:srgbClr val="000000"/>
              </a:solidFill>
              <a:latin typeface="Times New Roman" panose="02020603050405020304" pitchFamily="18" charset="0"/>
              <a:cs typeface="Times New Roman" panose="02020603050405020304" pitchFamily="18" charset="0"/>
            </a:endParaRPr>
          </a:p>
          <a:p>
            <a:pPr algn="ctr"/>
            <a:r>
              <a:rPr lang="en-US" b="1" dirty="0" smtClean="0">
                <a:solidFill>
                  <a:srgbClr val="000000"/>
                </a:solidFill>
                <a:latin typeface="Times New Roman" panose="02020603050405020304" pitchFamily="18" charset="0"/>
                <a:cs typeface="Times New Roman" panose="02020603050405020304" pitchFamily="18" charset="0"/>
              </a:rPr>
              <a:t>An </a:t>
            </a:r>
            <a:r>
              <a:rPr lang="en-US" b="1" dirty="0">
                <a:solidFill>
                  <a:srgbClr val="000000"/>
                </a:solidFill>
                <a:latin typeface="Times New Roman" panose="02020603050405020304" pitchFamily="18" charset="0"/>
                <a:cs typeface="Times New Roman" panose="02020603050405020304" pitchFamily="18" charset="0"/>
              </a:rPr>
              <a:t>Alternative to Triangular Osteosynthesis </a:t>
            </a:r>
            <a:r>
              <a:rPr lang="en-US" b="1" dirty="0" smtClean="0">
                <a:solidFill>
                  <a:srgbClr val="000000"/>
                </a:solidFill>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
        <p:nvSpPr>
          <p:cNvPr id="8" name="Rectangle 2"/>
          <p:cNvSpPr>
            <a:spLocks noChangeArrowheads="1"/>
          </p:cNvSpPr>
          <p:nvPr/>
        </p:nvSpPr>
        <p:spPr bwMode="auto">
          <a:xfrm>
            <a:off x="3762102" y="5824355"/>
            <a:ext cx="8190411" cy="8265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Σχ. 2. (</a:t>
            </a:r>
            <a:r>
              <a:rPr lang="el-GR" altLang="el-GR" sz="1400" dirty="0" smtClean="0">
                <a:solidFill>
                  <a:srgbClr val="202124"/>
                </a:solidFill>
                <a:latin typeface="Times New Roman" panose="02020603050405020304" pitchFamily="18" charset="0"/>
                <a:cs typeface="Times New Roman" panose="02020603050405020304" pitchFamily="18" charset="0"/>
              </a:rPr>
              <a:t>Α, Β)  </a:t>
            </a:r>
            <a:r>
              <a:rPr kumimoji="0" lang="el-GR" altLang="el-GR" sz="14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Οπίσθια σταθεροποίηση σε ασταθή συνθετική λεκάνη αποτελούμενη από (1) μία λαγονοϊερή βίδα, πλήρως σπειρωμένη (διάμετρος 6,5 mm×μήκος 90 mm) και (2) στερέωση διαγώνιο που αποτελείται από δύο τυπικές μονοαξονικές βίδες μίσχου</a:t>
            </a:r>
            <a:r>
              <a:rPr lang="en-US" altLang="el-GR" sz="1400" dirty="0">
                <a:solidFill>
                  <a:srgbClr val="FF0000"/>
                </a:solidFill>
                <a:latin typeface="Times New Roman" panose="02020603050405020304" pitchFamily="18" charset="0"/>
                <a:cs typeface="Times New Roman" panose="02020603050405020304" pitchFamily="18" charset="0"/>
              </a:rPr>
              <a:t>*</a:t>
            </a:r>
            <a:r>
              <a:rPr kumimoji="0" lang="el-GR" altLang="el-GR" sz="14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 (διάμετρος 8,5 mm x μήκους 100 mm) συνδεδεμένο με ράβδο τιτανίου (Ti-6AI-4V ELI, ASTM F136 </a:t>
            </a:r>
          </a:p>
        </p:txBody>
      </p:sp>
      <p:sp>
        <p:nvSpPr>
          <p:cNvPr id="7" name="Ορθογώνιο 6"/>
          <p:cNvSpPr/>
          <p:nvPr/>
        </p:nvSpPr>
        <p:spPr>
          <a:xfrm>
            <a:off x="0" y="5544762"/>
            <a:ext cx="2312126" cy="1015663"/>
          </a:xfrm>
          <a:prstGeom prst="rect">
            <a:avLst/>
          </a:prstGeom>
        </p:spPr>
        <p:txBody>
          <a:bodyPr wrap="square">
            <a:spAutoFit/>
          </a:bodyPr>
          <a:lstStyle/>
          <a:p>
            <a:r>
              <a:rPr lang="en-US" sz="1200" dirty="0" smtClean="0">
                <a:solidFill>
                  <a:srgbClr val="FF0000"/>
                </a:solidFill>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Ε</a:t>
            </a:r>
            <a:r>
              <a:rPr lang="el-GR" sz="1200" dirty="0" smtClean="0">
                <a:latin typeface="Times New Roman" panose="02020603050405020304" pitchFamily="18" charset="0"/>
                <a:cs typeface="Times New Roman" panose="02020603050405020304" pitchFamily="18" charset="0"/>
              </a:rPr>
              <a:t>ίναι </a:t>
            </a:r>
            <a:r>
              <a:rPr lang="el-GR" sz="1200" dirty="0">
                <a:latin typeface="Times New Roman" panose="02020603050405020304" pitchFamily="18" charset="0"/>
                <a:cs typeface="Times New Roman" panose="02020603050405020304" pitchFamily="18" charset="0"/>
              </a:rPr>
              <a:t>μια βίδα ενός επιπέδου με πρόσθετο βαθμό ελευθερίας στα επίπεδα, για τη διευκόλυνση της εισαγωγής της ράβδου και τη μείωση των ανεπιθύμητων τάσεων</a:t>
            </a:r>
          </a:p>
        </p:txBody>
      </p:sp>
    </p:spTree>
    <p:extLst>
      <p:ext uri="{BB962C8B-B14F-4D97-AF65-F5344CB8AC3E}">
        <p14:creationId xmlns:p14="http://schemas.microsoft.com/office/powerpoint/2010/main" val="311169823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69122"/>
            <a:ext cx="12192000" cy="461665"/>
          </a:xfrm>
          <a:prstGeom prst="rect">
            <a:avLst/>
          </a:prstGeom>
        </p:spPr>
        <p:txBody>
          <a:bodyPr wrap="square">
            <a:spAutoFit/>
          </a:body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Ενδεικτική Βιβλιογραφία</a:t>
            </a:r>
            <a:endParaRPr lang="el-GR" sz="2400" dirty="0"/>
          </a:p>
        </p:txBody>
      </p:sp>
      <p:sp>
        <p:nvSpPr>
          <p:cNvPr id="3" name="Ορθογώνιο 2"/>
          <p:cNvSpPr/>
          <p:nvPr/>
        </p:nvSpPr>
        <p:spPr>
          <a:xfrm>
            <a:off x="0" y="894897"/>
            <a:ext cx="12192000" cy="5940088"/>
          </a:xfrm>
          <a:prstGeom prst="rect">
            <a:avLst/>
          </a:prstGeom>
        </p:spPr>
        <p:txBody>
          <a:bodyPr wrap="square">
            <a:spAutoFit/>
          </a:bodyPr>
          <a:lstStyle/>
          <a:p>
            <a:pPr marL="342900" lvl="0" indent="-342900" eaLnBrk="0" fontAlgn="base" hangingPunct="0">
              <a:spcBef>
                <a:spcPct val="0"/>
              </a:spcBef>
              <a:spcAft>
                <a:spcPct val="0"/>
              </a:spcAft>
              <a:buAutoNum type="arabicPeriod"/>
            </a:pPr>
            <a:r>
              <a:rPr lang="el-GR" altLang="el-GR" dirty="0" smtClean="0">
                <a:solidFill>
                  <a:srgbClr val="202124"/>
                </a:solidFill>
                <a:latin typeface="Times New Roman" panose="02020603050405020304" pitchFamily="18" charset="0"/>
                <a:cs typeface="Times New Roman" panose="02020603050405020304" pitchFamily="18" charset="0"/>
              </a:rPr>
              <a:t>Κατασκευή </a:t>
            </a:r>
            <a:r>
              <a:rPr lang="el-GR" altLang="el-GR" dirty="0">
                <a:solidFill>
                  <a:srgbClr val="202124"/>
                </a:solidFill>
                <a:latin typeface="Times New Roman" panose="02020603050405020304" pitchFamily="18" charset="0"/>
                <a:cs typeface="Times New Roman" panose="02020603050405020304" pitchFamily="18" charset="0"/>
              </a:rPr>
              <a:t>και Ανάλυση Εμφυτεύματος Ti6Al4V για Κρανιακή </a:t>
            </a:r>
            <a:r>
              <a:rPr lang="el-GR" altLang="el-GR" dirty="0" smtClean="0">
                <a:solidFill>
                  <a:srgbClr val="202124"/>
                </a:solidFill>
                <a:latin typeface="Times New Roman" panose="02020603050405020304" pitchFamily="18" charset="0"/>
                <a:cs typeface="Times New Roman" panose="02020603050405020304" pitchFamily="18" charset="0"/>
              </a:rPr>
              <a:t>Αποκατάσταση</a:t>
            </a:r>
          </a:p>
          <a:p>
            <a:pPr marL="342900" indent="-342900">
              <a:buAutoNum type="arabicPeriod" startAt="2"/>
            </a:pPr>
            <a:r>
              <a:rPr lang="el-GR" dirty="0" smtClean="0">
                <a:latin typeface="Times New Roman" pitchFamily="18" charset="0"/>
                <a:cs typeface="Times New Roman" pitchFamily="18" charset="0"/>
              </a:rPr>
              <a:t>Πανεπιστήμιο Αιγαίου Κωνσταντίνα Παπακωνσταντίνου</a:t>
            </a:r>
          </a:p>
          <a:p>
            <a:pPr marL="342900" indent="-342900">
              <a:buFontTx/>
              <a:buAutoNum type="arabicPeriod" startAt="2"/>
            </a:pPr>
            <a:r>
              <a:rPr lang="en-US" dirty="0">
                <a:latin typeface="Times New Roman" panose="02020603050405020304" pitchFamily="18" charset="0"/>
                <a:cs typeface="Times New Roman" panose="02020603050405020304" pitchFamily="18" charset="0"/>
              </a:rPr>
              <a:t>Implants for human </a:t>
            </a:r>
            <a:r>
              <a:rPr lang="en-US" dirty="0" smtClean="0">
                <a:latin typeface="Times New Roman" panose="02020603050405020304" pitchFamily="18" charset="0"/>
                <a:cs typeface="Times New Roman" panose="02020603050405020304" pitchFamily="18" charset="0"/>
              </a:rPr>
              <a:t>Scapular</a:t>
            </a:r>
            <a:r>
              <a:rPr lang="el-GR" dirty="0" smtClean="0">
                <a:latin typeface="Times New Roman" panose="02020603050405020304" pitchFamily="18" charset="0"/>
                <a:cs typeface="Times New Roman" panose="02020603050405020304" pitchFamily="18" charset="0"/>
              </a:rPr>
              <a:t> </a:t>
            </a:r>
            <a:r>
              <a:rPr lang="el-GR" altLang="el-GR" b="1" dirty="0" smtClean="0">
                <a:solidFill>
                  <a:srgbClr val="202124"/>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Nabil A. Ebraheim, M.D</a:t>
            </a:r>
            <a:r>
              <a:rPr lang="en-US" dirty="0" smtClean="0">
                <a:latin typeface="Times New Roman" panose="02020603050405020304" pitchFamily="18" charset="0"/>
                <a:cs typeface="Times New Roman" panose="02020603050405020304" pitchFamily="18" charset="0"/>
              </a:rPr>
              <a:t>.</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startAt="2"/>
            </a:pPr>
            <a:r>
              <a:rPr lang="en-US" dirty="0">
                <a:latin typeface="Times New Roman" panose="02020603050405020304" pitchFamily="18" charset="0"/>
                <a:cs typeface="Times New Roman" panose="02020603050405020304" pitchFamily="18" charset="0"/>
                <a:hlinkClick r:id="rId2"/>
              </a:rPr>
              <a:t>https://</a:t>
            </a:r>
            <a:r>
              <a:rPr lang="en-US" dirty="0" smtClean="0">
                <a:latin typeface="Times New Roman" panose="02020603050405020304" pitchFamily="18" charset="0"/>
                <a:cs typeface="Times New Roman" panose="02020603050405020304" pitchFamily="18" charset="0"/>
                <a:hlinkClick r:id="rId2"/>
              </a:rPr>
              <a:t>brilakisorthopaedics.gr/services/arthritida-omou</a:t>
            </a:r>
            <a:endParaRPr lang="el-GR" dirty="0">
              <a:latin typeface="Times New Roman" panose="02020603050405020304" pitchFamily="18" charset="0"/>
              <a:cs typeface="Times New Roman" panose="02020603050405020304" pitchFamily="18" charset="0"/>
            </a:endParaRPr>
          </a:p>
          <a:p>
            <a:pPr marL="342900" indent="-342900">
              <a:buFontTx/>
              <a:buAutoNum type="arabicPeriod" startAt="2"/>
            </a:pPr>
            <a:r>
              <a:rPr lang="el-GR" dirty="0" smtClean="0">
                <a:latin typeface="Times New Roman" panose="02020603050405020304" pitchFamily="18" charset="0"/>
                <a:cs typeface="Times New Roman" panose="02020603050405020304" pitchFamily="18" charset="0"/>
              </a:rPr>
              <a:t>Μηχανικός </a:t>
            </a:r>
            <a:r>
              <a:rPr lang="el-GR" dirty="0">
                <a:latin typeface="Times New Roman" panose="02020603050405020304" pitchFamily="18" charset="0"/>
                <a:cs typeface="Times New Roman" panose="02020603050405020304" pitchFamily="18" charset="0"/>
              </a:rPr>
              <a:t>έλεγχος στερέωσης κατάγματος αυχένα της ωμοπλάτης με χρήση μοντέλου συνθετικού </a:t>
            </a:r>
            <a:r>
              <a:rPr lang="el-GR" dirty="0" smtClean="0">
                <a:latin typeface="Times New Roman" panose="02020603050405020304" pitchFamily="18" charset="0"/>
                <a:cs typeface="Times New Roman" panose="02020603050405020304" pitchFamily="18" charset="0"/>
              </a:rPr>
              <a:t>οστού</a:t>
            </a:r>
          </a:p>
          <a:p>
            <a:pPr algn="ctr"/>
            <a:r>
              <a:rPr lang="el-GR" sz="1200" dirty="0">
                <a:latin typeface="Times New Roman" panose="02020603050405020304" pitchFamily="18" charset="0"/>
                <a:cs typeface="Times New Roman" panose="02020603050405020304" pitchFamily="18" charset="0"/>
              </a:rPr>
              <a:t> </a:t>
            </a:r>
            <a:r>
              <a:rPr lang="el-GR" sz="120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Hema </a:t>
            </a:r>
            <a:r>
              <a:rPr lang="en-US" sz="1200" dirty="0">
                <a:latin typeface="Times New Roman" panose="02020603050405020304" pitchFamily="18" charset="0"/>
                <a:cs typeface="Times New Roman" panose="02020603050405020304" pitchFamily="18" charset="0"/>
              </a:rPr>
              <a:t>J. Sulkara,b, Robert Z. Tashjiana, Peter N. Chalmersa, Heath B. Henningera,b</a:t>
            </a:r>
            <a:r>
              <a:rPr lang="en-US" sz="1200" dirty="0" smtClean="0">
                <a:latin typeface="Times New Roman" panose="02020603050405020304" pitchFamily="18" charset="0"/>
                <a:cs typeface="Times New Roman" panose="02020603050405020304" pitchFamily="18" charset="0"/>
              </a:rPr>
              <a:t>,⁎a </a:t>
            </a:r>
            <a:r>
              <a:rPr lang="en-US" sz="1200" dirty="0">
                <a:latin typeface="Times New Roman" panose="02020603050405020304" pitchFamily="18" charset="0"/>
                <a:cs typeface="Times New Roman" panose="02020603050405020304" pitchFamily="18" charset="0"/>
              </a:rPr>
              <a:t>Harold K. Dunn Orthopaedic Research Laboratory, Department of Orthopaedics, University of </a:t>
            </a:r>
            <a:r>
              <a:rPr lang="en-US" sz="1200" dirty="0" smtClean="0">
                <a:latin typeface="Times New Roman" panose="02020603050405020304" pitchFamily="18" charset="0"/>
                <a:cs typeface="Times New Roman" panose="02020603050405020304" pitchFamily="18" charset="0"/>
              </a:rPr>
              <a:t>Utah,</a:t>
            </a:r>
            <a:endParaRPr lang="el-GR" sz="1200" dirty="0" smtClean="0">
              <a:latin typeface="Times New Roman" panose="02020603050405020304" pitchFamily="18" charset="0"/>
              <a:cs typeface="Times New Roman" panose="02020603050405020304" pitchFamily="18" charset="0"/>
            </a:endParaRPr>
          </a:p>
          <a:p>
            <a:r>
              <a:rPr lang="el-GR" sz="1200" dirty="0">
                <a:latin typeface="Times New Roman" panose="02020603050405020304" pitchFamily="18" charset="0"/>
                <a:cs typeface="Times New Roman" panose="02020603050405020304" pitchFamily="18" charset="0"/>
              </a:rPr>
              <a:t> </a:t>
            </a:r>
            <a:r>
              <a:rPr lang="el-GR" sz="120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Salt </a:t>
            </a:r>
            <a:r>
              <a:rPr lang="en-US" sz="1200" dirty="0">
                <a:latin typeface="Times New Roman" panose="02020603050405020304" pitchFamily="18" charset="0"/>
                <a:cs typeface="Times New Roman" panose="02020603050405020304" pitchFamily="18" charset="0"/>
              </a:rPr>
              <a:t>Lake City, UT, </a:t>
            </a:r>
            <a:r>
              <a:rPr lang="en-US" sz="1200" dirty="0" smtClean="0">
                <a:latin typeface="Times New Roman" panose="02020603050405020304" pitchFamily="18" charset="0"/>
                <a:cs typeface="Times New Roman" panose="02020603050405020304" pitchFamily="18" charset="0"/>
              </a:rPr>
              <a:t>USA</a:t>
            </a:r>
            <a:r>
              <a:rPr lang="el-GR" sz="120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b </a:t>
            </a:r>
            <a:r>
              <a:rPr lang="en-US" sz="1200" dirty="0">
                <a:latin typeface="Times New Roman" panose="02020603050405020304" pitchFamily="18" charset="0"/>
                <a:cs typeface="Times New Roman" panose="02020603050405020304" pitchFamily="18" charset="0"/>
              </a:rPr>
              <a:t>Department of Bioengineering, University of Utah, Salt Lake City, UT, </a:t>
            </a:r>
            <a:r>
              <a:rPr lang="en-US" sz="1200" dirty="0" smtClean="0">
                <a:latin typeface="Times New Roman" panose="02020603050405020304" pitchFamily="18" charset="0"/>
                <a:cs typeface="Times New Roman" panose="02020603050405020304" pitchFamily="18" charset="0"/>
              </a:rPr>
              <a:t>USA</a:t>
            </a:r>
            <a:endParaRPr lang="el-GR" sz="1200" dirty="0" smtClean="0">
              <a:latin typeface="Times New Roman" panose="02020603050405020304" pitchFamily="18" charset="0"/>
              <a:cs typeface="Times New Roman" panose="02020603050405020304" pitchFamily="18" charset="0"/>
            </a:endParaRPr>
          </a:p>
          <a:p>
            <a:pPr marL="342900" indent="-342900">
              <a:buAutoNum type="arabicPeriod" startAt="6"/>
            </a:pPr>
            <a:r>
              <a:rPr lang="en-US" dirty="0" smtClean="0">
                <a:latin typeface="Times New Roman" panose="02020603050405020304" pitchFamily="18" charset="0"/>
                <a:cs typeface="Times New Roman" panose="02020603050405020304" pitchFamily="18" charset="0"/>
                <a:hlinkClick r:id="rId3"/>
              </a:rPr>
              <a:t>https</a:t>
            </a:r>
            <a:r>
              <a:rPr lang="en-US" dirty="0">
                <a:latin typeface="Times New Roman" panose="02020603050405020304" pitchFamily="18" charset="0"/>
                <a:cs typeface="Times New Roman" panose="02020603050405020304" pitchFamily="18" charset="0"/>
                <a:hlinkClick r:id="rId3"/>
              </a:rPr>
              <a:t>://</a:t>
            </a:r>
            <a:r>
              <a:rPr lang="en-US" dirty="0" smtClean="0">
                <a:latin typeface="Times New Roman" panose="02020603050405020304" pitchFamily="18" charset="0"/>
                <a:cs typeface="Times New Roman" panose="02020603050405020304" pitchFamily="18" charset="0"/>
                <a:hlinkClick r:id="rId3"/>
              </a:rPr>
              <a:t>www.glenoomen.com/news?tag=Sternotomy&amp;category=Illustration</a:t>
            </a:r>
            <a:endParaRPr lang="el-GR" dirty="0">
              <a:latin typeface="Times New Roman" panose="02020603050405020304" pitchFamily="18" charset="0"/>
              <a:cs typeface="Times New Roman" panose="02020603050405020304" pitchFamily="18" charset="0"/>
            </a:endParaRPr>
          </a:p>
          <a:p>
            <a:pPr marL="342900" indent="-342900">
              <a:buAutoNum type="arabicPeriod" startAt="7"/>
            </a:pPr>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Simple Modification of the Conventional Figure-of-Eight Sternal Closure Technique   </a:t>
            </a:r>
            <a:r>
              <a:rPr lang="en-US" sz="1400" dirty="0" smtClean="0">
                <a:latin typeface="Times New Roman" panose="02020603050405020304" pitchFamily="18" charset="0"/>
                <a:cs typeface="Times New Roman" panose="02020603050405020304" pitchFamily="18" charset="0"/>
              </a:rPr>
              <a:t>Carlos </a:t>
            </a:r>
            <a:r>
              <a:rPr lang="en-US" sz="1400" dirty="0">
                <a:latin typeface="Times New Roman" panose="02020603050405020304" pitchFamily="18" charset="0"/>
                <a:cs typeface="Times New Roman" panose="02020603050405020304" pitchFamily="18" charset="0"/>
              </a:rPr>
              <a:t>Junior Toshiyuki Karigyo1,2, MD; Aldo </a:t>
            </a:r>
            <a:r>
              <a:rPr lang="el-GR" sz="1400" dirty="0">
                <a:latin typeface="Times New Roman" panose="02020603050405020304" pitchFamily="18" charset="0"/>
                <a:cs typeface="Times New Roman" panose="02020603050405020304" pitchFamily="18" charset="0"/>
              </a:rPr>
              <a:t> </a:t>
            </a:r>
            <a:r>
              <a:rPr lang="el-GR"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Pesarini3,4</a:t>
            </a: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MD</a:t>
            </a:r>
            <a:endParaRPr lang="el-GR" sz="1400" dirty="0" smtClean="0">
              <a:latin typeface="Times New Roman" panose="02020603050405020304" pitchFamily="18" charset="0"/>
              <a:cs typeface="Times New Roman" panose="02020603050405020304" pitchFamily="18" charset="0"/>
            </a:endParaRPr>
          </a:p>
          <a:p>
            <a:pPr marL="342900" indent="-342900">
              <a:buFontTx/>
              <a:buAutoNum type="arabicPeriod" startAt="7"/>
            </a:pPr>
            <a:r>
              <a:rPr lang="en-US" dirty="0">
                <a:latin typeface="Times New Roman" panose="02020603050405020304" pitchFamily="18" charset="0"/>
                <a:cs typeface="Times New Roman" panose="02020603050405020304" pitchFamily="18" charset="0"/>
                <a:hlinkClick r:id="rId4"/>
              </a:rPr>
              <a:t>http://</a:t>
            </a:r>
            <a:r>
              <a:rPr lang="en-US" dirty="0" smtClean="0">
                <a:latin typeface="Times New Roman" panose="02020603050405020304" pitchFamily="18" charset="0"/>
                <a:cs typeface="Times New Roman" panose="02020603050405020304" pitchFamily="18" charset="0"/>
                <a:hlinkClick r:id="rId4"/>
              </a:rPr>
              <a:t>www.wlorenz.com.co/sites/default/files/documentos_producto/Final-Blu.pdf</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startAt="7"/>
            </a:pPr>
            <a:r>
              <a:rPr lang="en-US" dirty="0">
                <a:latin typeface="Times New Roman" panose="02020603050405020304" pitchFamily="18" charset="0"/>
                <a:cs typeface="Times New Roman" panose="02020603050405020304" pitchFamily="18" charset="0"/>
                <a:hlinkClick r:id="rId5"/>
              </a:rPr>
              <a:t>https://www.heart-valve-surgery.com/heart-surgery-blog/2019/11/13/sternalock</a:t>
            </a:r>
            <a:r>
              <a:rPr lang="en-US" dirty="0" smtClean="0">
                <a:latin typeface="Times New Roman" panose="02020603050405020304" pitchFamily="18" charset="0"/>
                <a:cs typeface="Times New Roman" panose="02020603050405020304" pitchFamily="18" charset="0"/>
                <a:hlinkClick r:id="rId5"/>
              </a:rPr>
              <a:t>/</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startAt="7"/>
            </a:pPr>
            <a:r>
              <a:rPr lang="en-US" dirty="0">
                <a:latin typeface="Times New Roman" panose="02020603050405020304" pitchFamily="18" charset="0"/>
                <a:cs typeface="Times New Roman" panose="02020603050405020304" pitchFamily="18" charset="0"/>
                <a:hlinkClick r:id="rId6"/>
              </a:rPr>
              <a:t>https://</a:t>
            </a:r>
            <a:r>
              <a:rPr lang="en-US" dirty="0" smtClean="0">
                <a:latin typeface="Times New Roman" panose="02020603050405020304" pitchFamily="18" charset="0"/>
                <a:cs typeface="Times New Roman" panose="02020603050405020304" pitchFamily="18" charset="0"/>
                <a:hlinkClick r:id="rId6"/>
              </a:rPr>
              <a:t>pbs.twimg.com/media/EDnTqLjVUAA_PDT?format=jpg&amp;name=small</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startAt="7"/>
            </a:pPr>
            <a:r>
              <a:rPr lang="en-US" dirty="0">
                <a:latin typeface="Times New Roman" panose="02020603050405020304" pitchFamily="18" charset="0"/>
                <a:cs typeface="Times New Roman" panose="02020603050405020304" pitchFamily="18" charset="0"/>
                <a:hlinkClick r:id="rId5"/>
              </a:rPr>
              <a:t>https://www.heart-valve-surgery.com/heart-surgery-blog/2019/11/13/sternalock</a:t>
            </a:r>
            <a:r>
              <a:rPr lang="en-US" dirty="0" smtClean="0">
                <a:latin typeface="Times New Roman" panose="02020603050405020304" pitchFamily="18" charset="0"/>
                <a:cs typeface="Times New Roman" panose="02020603050405020304" pitchFamily="18" charset="0"/>
                <a:hlinkClick r:id="rId5"/>
              </a:rPr>
              <a:t>/</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startAt="7"/>
            </a:pPr>
            <a:r>
              <a:rPr lang="en-US" dirty="0">
                <a:latin typeface="Times New Roman" panose="02020603050405020304" pitchFamily="18" charset="0"/>
                <a:cs typeface="Times New Roman" panose="02020603050405020304" pitchFamily="18" charset="0"/>
                <a:hlinkClick r:id="rId4"/>
              </a:rPr>
              <a:t>http://</a:t>
            </a:r>
            <a:r>
              <a:rPr lang="en-US" dirty="0" smtClean="0">
                <a:latin typeface="Times New Roman" panose="02020603050405020304" pitchFamily="18" charset="0"/>
                <a:cs typeface="Times New Roman" panose="02020603050405020304" pitchFamily="18" charset="0"/>
                <a:hlinkClick r:id="rId4"/>
              </a:rPr>
              <a:t>www.wlorenz.com.co/sites/default/files/documentos_producto/Final-Blu.pdf</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startAt="7"/>
            </a:pPr>
            <a:r>
              <a:rPr lang="en-US" dirty="0">
                <a:solidFill>
                  <a:srgbClr val="000000"/>
                </a:solidFill>
                <a:latin typeface="Times New Roman" panose="02020603050405020304" pitchFamily="18" charset="0"/>
              </a:rPr>
              <a:t>Finite element analysis of human rib bone and implant </a:t>
            </a:r>
            <a:r>
              <a:rPr lang="en-US" dirty="0" smtClean="0">
                <a:solidFill>
                  <a:srgbClr val="000000"/>
                </a:solidFill>
                <a:latin typeface="Times New Roman" panose="02020603050405020304" pitchFamily="18" charset="0"/>
              </a:rPr>
              <a:t>design</a:t>
            </a:r>
            <a:endParaRPr lang="el-GR" dirty="0" smtClean="0">
              <a:solidFill>
                <a:srgbClr val="000000"/>
              </a:solidFill>
              <a:latin typeface="Times New Roman" panose="02020603050405020304" pitchFamily="18" charset="0"/>
            </a:endParaRPr>
          </a:p>
          <a:p>
            <a:pPr marL="342900" indent="-342900">
              <a:buFontTx/>
              <a:buAutoNum type="arabicPeriod" startAt="7"/>
            </a:pPr>
            <a:r>
              <a:rPr lang="en-US" dirty="0">
                <a:latin typeface="Times New Roman" panose="02020603050405020304" pitchFamily="18" charset="0"/>
                <a:cs typeface="Times New Roman" panose="02020603050405020304" pitchFamily="18" charset="0"/>
              </a:rPr>
              <a:t>Vertical Shear (</a:t>
            </a:r>
            <a:r>
              <a:rPr lang="en-US" dirty="0">
                <a:latin typeface="Times New Roman" panose="02020603050405020304" pitchFamily="18" charset="0"/>
                <a:cs typeface="Times New Roman" panose="02020603050405020304" pitchFamily="18" charset="0"/>
                <a:hlinkClick r:id="rId7"/>
              </a:rPr>
              <a:t>https://radiopaedia.org/images/13972514</a:t>
            </a:r>
            <a:r>
              <a:rPr lang="en-US" dirty="0" smtClean="0">
                <a:latin typeface="Times New Roman" panose="02020603050405020304" pitchFamily="18" charset="0"/>
                <a:cs typeface="Times New Roman" panose="02020603050405020304" pitchFamily="18" charset="0"/>
              </a:rPr>
              <a:t>)</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startAt="7"/>
            </a:pPr>
            <a:r>
              <a:rPr lang="en-US" dirty="0">
                <a:latin typeface="Times New Roman" panose="02020603050405020304" pitchFamily="18" charset="0"/>
                <a:cs typeface="Times New Roman" panose="02020603050405020304" pitchFamily="18" charset="0"/>
                <a:hlinkClick r:id="rId8"/>
              </a:rPr>
              <a:t>https://orthoinfo.aaos.org/en/diseases--conditions/pelvic-fractures</a:t>
            </a:r>
            <a:r>
              <a:rPr lang="en-US" dirty="0" smtClean="0">
                <a:latin typeface="Times New Roman" panose="02020603050405020304" pitchFamily="18" charset="0"/>
                <a:cs typeface="Times New Roman" panose="02020603050405020304" pitchFamily="18" charset="0"/>
                <a:hlinkClick r:id="rId8"/>
              </a:rPr>
              <a:t>/</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startAt="7"/>
            </a:pPr>
            <a:r>
              <a:rPr lang="en-US" dirty="0">
                <a:latin typeface="Times New Roman" panose="02020603050405020304" pitchFamily="18" charset="0"/>
                <a:cs typeface="Times New Roman" panose="02020603050405020304" pitchFamily="18" charset="0"/>
                <a:hlinkClick r:id="rId9" action="ppaction://hlinkfile"/>
              </a:rPr>
              <a:t>file:///E:/</a:t>
            </a:r>
            <a:r>
              <a:rPr lang="en-US" dirty="0" smtClean="0">
                <a:latin typeface="Times New Roman" panose="02020603050405020304" pitchFamily="18" charset="0"/>
                <a:cs typeface="Times New Roman" panose="02020603050405020304" pitchFamily="18" charset="0"/>
                <a:hlinkClick r:id="rId9" action="ppaction://hlinkfile"/>
              </a:rPr>
              <a:t>pelvis/AMICUS%20Illustration%20of%20amicus,surgery,pelvic,fractures,pelvis,iliac,acetabular,screws,pins,schanz,shantz,drill,bilateral,fixation.html</a:t>
            </a:r>
            <a:endParaRPr lang="el-GR" dirty="0">
              <a:latin typeface="Times New Roman" panose="02020603050405020304" pitchFamily="18" charset="0"/>
              <a:cs typeface="Times New Roman" panose="02020603050405020304" pitchFamily="18" charset="0"/>
            </a:endParaRPr>
          </a:p>
          <a:p>
            <a:pPr marL="342900" indent="-342900">
              <a:buFontTx/>
              <a:buAutoNum type="arabicPeriod" startAt="7"/>
            </a:pPr>
            <a:r>
              <a:rPr lang="en-US" dirty="0" smtClean="0">
                <a:solidFill>
                  <a:srgbClr val="000000"/>
                </a:solidFill>
                <a:latin typeface="Times New Roman" panose="02020603050405020304" pitchFamily="18" charset="0"/>
                <a:cs typeface="Times New Roman" panose="02020603050405020304" pitchFamily="18" charset="0"/>
              </a:rPr>
              <a:t>Biomechanical </a:t>
            </a:r>
            <a:r>
              <a:rPr lang="en-US" dirty="0">
                <a:solidFill>
                  <a:srgbClr val="000000"/>
                </a:solidFill>
                <a:latin typeface="Times New Roman" panose="02020603050405020304" pitchFamily="18" charset="0"/>
                <a:cs typeface="Times New Roman" panose="02020603050405020304" pitchFamily="18" charset="0"/>
              </a:rPr>
              <a:t>Study of Posterior Pelvic Fixations in Vertically Unstable Sacral Fractures: </a:t>
            </a:r>
            <a:r>
              <a:rPr lang="en-US" dirty="0" smtClean="0">
                <a:solidFill>
                  <a:srgbClr val="000000"/>
                </a:solidFill>
                <a:latin typeface="Times New Roman" panose="02020603050405020304" pitchFamily="18" charset="0"/>
                <a:cs typeface="Times New Roman" panose="02020603050405020304" pitchFamily="18" charset="0"/>
              </a:rPr>
              <a:t>An </a:t>
            </a:r>
            <a:r>
              <a:rPr lang="en-US" dirty="0">
                <a:solidFill>
                  <a:srgbClr val="000000"/>
                </a:solidFill>
                <a:latin typeface="Times New Roman" panose="02020603050405020304" pitchFamily="18" charset="0"/>
                <a:cs typeface="Times New Roman" panose="02020603050405020304" pitchFamily="18" charset="0"/>
              </a:rPr>
              <a:t>Alternative to Triangular Osteosynthesis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937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674961" y="1412052"/>
            <a:ext cx="4121624" cy="4416594"/>
          </a:xfrm>
          <a:prstGeom prst="rect">
            <a:avLst/>
          </a:prstGeom>
        </p:spPr>
        <p:txBody>
          <a:bodyPr wrap="square">
            <a:spAutoFit/>
          </a:bodyPr>
          <a:lstStyle/>
          <a:p>
            <a:endParaRPr lang="el-GR" sz="1100" dirty="0">
              <a:solidFill>
                <a:srgbClr val="000000"/>
              </a:solidFill>
              <a:latin typeface="Arial" panose="020B0604020202020204" pitchFamily="34"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Μηχανικές </a:t>
            </a:r>
            <a:r>
              <a:rPr lang="el-GR" b="1" dirty="0">
                <a:solidFill>
                  <a:srgbClr val="0070C0"/>
                </a:solidFill>
                <a:latin typeface="Times New Roman" panose="02020603050405020304" pitchFamily="18" charset="0"/>
                <a:cs typeface="Times New Roman" panose="02020603050405020304" pitchFamily="18" charset="0"/>
              </a:rPr>
              <a:t>και χημικές </a:t>
            </a:r>
            <a:r>
              <a:rPr lang="el-GR" b="1" dirty="0" smtClean="0">
                <a:solidFill>
                  <a:srgbClr val="0070C0"/>
                </a:solidFill>
                <a:latin typeface="Times New Roman" panose="02020603050405020304" pitchFamily="18" charset="0"/>
                <a:cs typeface="Times New Roman" panose="02020603050405020304" pitchFamily="18" charset="0"/>
              </a:rPr>
              <a:t>ιδιότητες</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Αντοχή </a:t>
            </a:r>
            <a:r>
              <a:rPr lang="el-GR" dirty="0">
                <a:solidFill>
                  <a:srgbClr val="000000"/>
                </a:solidFill>
                <a:latin typeface="Times New Roman" panose="02020603050405020304" pitchFamily="18" charset="0"/>
                <a:cs typeface="Times New Roman" panose="02020603050405020304" pitchFamily="18" charset="0"/>
              </a:rPr>
              <a:t>σε θλίψη (</a:t>
            </a:r>
            <a:r>
              <a:rPr lang="en-US" dirty="0">
                <a:solidFill>
                  <a:srgbClr val="000000"/>
                </a:solidFill>
                <a:latin typeface="Times New Roman" panose="02020603050405020304" pitchFamily="18" charset="0"/>
                <a:cs typeface="Times New Roman" panose="02020603050405020304" pitchFamily="18" charset="0"/>
              </a:rPr>
              <a:t>Compressive)</a:t>
            </a:r>
          </a:p>
          <a:p>
            <a:r>
              <a:rPr lang="el-GR" dirty="0" smtClean="0">
                <a:solidFill>
                  <a:srgbClr val="000000"/>
                </a:solidFill>
                <a:latin typeface="Times New Roman" panose="02020603050405020304" pitchFamily="18" charset="0"/>
                <a:cs typeface="Times New Roman" panose="02020603050405020304" pitchFamily="18" charset="0"/>
              </a:rPr>
              <a:t>• Αντοχή  </a:t>
            </a:r>
            <a:r>
              <a:rPr lang="el-GR" dirty="0">
                <a:solidFill>
                  <a:srgbClr val="000000"/>
                </a:solidFill>
                <a:latin typeface="Times New Roman" panose="02020603050405020304" pitchFamily="18" charset="0"/>
                <a:cs typeface="Times New Roman" panose="02020603050405020304" pitchFamily="18" charset="0"/>
              </a:rPr>
              <a:t>σε εφελκυσμό (</a:t>
            </a:r>
            <a:r>
              <a:rPr lang="en-US" dirty="0">
                <a:solidFill>
                  <a:srgbClr val="000000"/>
                </a:solidFill>
                <a:latin typeface="Times New Roman" panose="02020603050405020304" pitchFamily="18" charset="0"/>
                <a:cs typeface="Times New Roman" panose="02020603050405020304" pitchFamily="18" charset="0"/>
              </a:rPr>
              <a:t>Tensile)</a:t>
            </a:r>
          </a:p>
          <a:p>
            <a:r>
              <a:rPr lang="el-GR" dirty="0" smtClean="0">
                <a:solidFill>
                  <a:srgbClr val="000000"/>
                </a:solidFill>
                <a:latin typeface="Times New Roman" panose="02020603050405020304" pitchFamily="18" charset="0"/>
                <a:cs typeface="Times New Roman" panose="02020603050405020304" pitchFamily="18" charset="0"/>
              </a:rPr>
              <a:t>• Αντοχή </a:t>
            </a:r>
            <a:r>
              <a:rPr lang="el-GR" dirty="0">
                <a:solidFill>
                  <a:srgbClr val="000000"/>
                </a:solidFill>
                <a:latin typeface="Times New Roman" panose="02020603050405020304" pitchFamily="18" charset="0"/>
                <a:cs typeface="Times New Roman" panose="02020603050405020304" pitchFamily="18" charset="0"/>
              </a:rPr>
              <a:t>σε κάμψη (</a:t>
            </a:r>
            <a:r>
              <a:rPr lang="en-US" dirty="0">
                <a:solidFill>
                  <a:srgbClr val="000000"/>
                </a:solidFill>
                <a:latin typeface="Times New Roman" panose="02020603050405020304" pitchFamily="18" charset="0"/>
                <a:cs typeface="Times New Roman" panose="02020603050405020304" pitchFamily="18" charset="0"/>
              </a:rPr>
              <a:t>Bending)</a:t>
            </a:r>
          </a:p>
          <a:p>
            <a:r>
              <a:rPr lang="el-GR" dirty="0" smtClean="0">
                <a:solidFill>
                  <a:srgbClr val="000000"/>
                </a:solidFill>
                <a:latin typeface="Times New Roman" panose="02020603050405020304" pitchFamily="18" charset="0"/>
                <a:cs typeface="Times New Roman" panose="02020603050405020304" pitchFamily="18" charset="0"/>
              </a:rPr>
              <a:t>• Μέτρο </a:t>
            </a:r>
            <a:r>
              <a:rPr lang="el-GR" dirty="0">
                <a:solidFill>
                  <a:srgbClr val="000000"/>
                </a:solidFill>
                <a:latin typeface="Times New Roman" panose="02020603050405020304" pitchFamily="18" charset="0"/>
                <a:cs typeface="Times New Roman" panose="02020603050405020304" pitchFamily="18" charset="0"/>
              </a:rPr>
              <a:t>συμπίεσης</a:t>
            </a:r>
          </a:p>
          <a:p>
            <a:r>
              <a:rPr lang="el-GR" dirty="0" smtClean="0">
                <a:solidFill>
                  <a:srgbClr val="000000"/>
                </a:solidFill>
                <a:latin typeface="Times New Roman" panose="02020603050405020304" pitchFamily="18" charset="0"/>
                <a:cs typeface="Times New Roman" panose="02020603050405020304" pitchFamily="18" charset="0"/>
              </a:rPr>
              <a:t>• Συντελεστής </a:t>
            </a:r>
            <a:r>
              <a:rPr lang="el-GR" dirty="0">
                <a:solidFill>
                  <a:srgbClr val="000000"/>
                </a:solidFill>
                <a:latin typeface="Times New Roman" panose="02020603050405020304" pitchFamily="18" charset="0"/>
                <a:cs typeface="Times New Roman" panose="02020603050405020304" pitchFamily="18" charset="0"/>
              </a:rPr>
              <a:t>θερμικής διαστολής</a:t>
            </a:r>
          </a:p>
          <a:p>
            <a:r>
              <a:rPr lang="el-GR" dirty="0" smtClean="0">
                <a:solidFill>
                  <a:srgbClr val="000000"/>
                </a:solidFill>
                <a:latin typeface="Times New Roman" panose="02020603050405020304" pitchFamily="18" charset="0"/>
                <a:cs typeface="Times New Roman" panose="02020603050405020304" pitchFamily="18" charset="0"/>
              </a:rPr>
              <a:t>• Συντελεστή </a:t>
            </a:r>
            <a:r>
              <a:rPr lang="el-GR" dirty="0">
                <a:solidFill>
                  <a:srgbClr val="000000"/>
                </a:solidFill>
                <a:latin typeface="Times New Roman" panose="02020603050405020304" pitchFamily="18" charset="0"/>
                <a:cs typeface="Times New Roman" panose="02020603050405020304" pitchFamily="18" charset="0"/>
              </a:rPr>
              <a:t>θερμικής αγωγιμότητας</a:t>
            </a:r>
          </a:p>
          <a:p>
            <a:r>
              <a:rPr lang="el-GR" dirty="0" smtClean="0">
                <a:solidFill>
                  <a:srgbClr val="000000"/>
                </a:solidFill>
                <a:latin typeface="Times New Roman" panose="02020603050405020304" pitchFamily="18" charset="0"/>
                <a:cs typeface="Times New Roman" panose="02020603050405020304" pitchFamily="18" charset="0"/>
              </a:rPr>
              <a:t>• Επιφανειακή </a:t>
            </a:r>
            <a:r>
              <a:rPr lang="el-GR" dirty="0">
                <a:solidFill>
                  <a:srgbClr val="000000"/>
                </a:solidFill>
                <a:latin typeface="Times New Roman" panose="02020603050405020304" pitchFamily="18" charset="0"/>
                <a:cs typeface="Times New Roman" panose="02020603050405020304" pitchFamily="18" charset="0"/>
              </a:rPr>
              <a:t>τάση</a:t>
            </a:r>
          </a:p>
          <a:p>
            <a:r>
              <a:rPr lang="el-GR" dirty="0" smtClean="0">
                <a:solidFill>
                  <a:srgbClr val="000000"/>
                </a:solidFill>
                <a:latin typeface="Times New Roman" panose="02020603050405020304" pitchFamily="18" charset="0"/>
                <a:cs typeface="Times New Roman" panose="02020603050405020304" pitchFamily="18" charset="0"/>
              </a:rPr>
              <a:t>• Σκληρότητα </a:t>
            </a:r>
            <a:r>
              <a:rPr lang="el-GR" dirty="0">
                <a:solidFill>
                  <a:srgbClr val="000000"/>
                </a:solidFill>
                <a:latin typeface="Times New Roman" panose="02020603050405020304" pitchFamily="18" charset="0"/>
                <a:cs typeface="Times New Roman" panose="02020603050405020304" pitchFamily="18" charset="0"/>
              </a:rPr>
              <a:t>και πυκνότητα</a:t>
            </a:r>
          </a:p>
          <a:p>
            <a:r>
              <a:rPr lang="el-GR" dirty="0" smtClean="0">
                <a:solidFill>
                  <a:srgbClr val="000000"/>
                </a:solidFill>
                <a:latin typeface="Times New Roman" panose="02020603050405020304" pitchFamily="18" charset="0"/>
                <a:cs typeface="Times New Roman" panose="02020603050405020304" pitchFamily="18" charset="0"/>
              </a:rPr>
              <a:t>• Υδροφοβικότητα </a:t>
            </a:r>
            <a:r>
              <a:rPr lang="el-GR" dirty="0">
                <a:solidFill>
                  <a:srgbClr val="000000"/>
                </a:solidFill>
                <a:latin typeface="Times New Roman" panose="02020603050405020304" pitchFamily="18" charset="0"/>
                <a:cs typeface="Times New Roman" panose="02020603050405020304" pitchFamily="18" charset="0"/>
              </a:rPr>
              <a:t>/ φιλικότητα</a:t>
            </a:r>
          </a:p>
          <a:p>
            <a:r>
              <a:rPr lang="el-GR" dirty="0" smtClean="0">
                <a:solidFill>
                  <a:srgbClr val="000000"/>
                </a:solidFill>
                <a:latin typeface="Times New Roman" panose="02020603050405020304" pitchFamily="18" charset="0"/>
                <a:cs typeface="Times New Roman" panose="02020603050405020304" pitchFamily="18" charset="0"/>
              </a:rPr>
              <a:t>• Απορρόφηση </a:t>
            </a:r>
            <a:r>
              <a:rPr lang="el-GR" dirty="0">
                <a:solidFill>
                  <a:srgbClr val="000000"/>
                </a:solidFill>
                <a:latin typeface="Times New Roman" panose="02020603050405020304" pitchFamily="18" charset="0"/>
                <a:cs typeface="Times New Roman" panose="02020603050405020304" pitchFamily="18" charset="0"/>
              </a:rPr>
              <a:t>/ διαλυτότητα στο νερό</a:t>
            </a:r>
          </a:p>
          <a:p>
            <a:r>
              <a:rPr lang="el-GR" dirty="0" smtClean="0">
                <a:solidFill>
                  <a:srgbClr val="000000"/>
                </a:solidFill>
                <a:latin typeface="Times New Roman" panose="02020603050405020304" pitchFamily="18" charset="0"/>
                <a:cs typeface="Times New Roman" panose="02020603050405020304" pitchFamily="18" charset="0"/>
              </a:rPr>
              <a:t>• Επιφάνεια </a:t>
            </a:r>
            <a:r>
              <a:rPr lang="el-GR" dirty="0">
                <a:solidFill>
                  <a:srgbClr val="000000"/>
                </a:solidFill>
                <a:latin typeface="Times New Roman" panose="02020603050405020304" pitchFamily="18" charset="0"/>
                <a:cs typeface="Times New Roman" panose="02020603050405020304" pitchFamily="18" charset="0"/>
              </a:rPr>
              <a:t>τριβής</a:t>
            </a:r>
          </a:p>
          <a:p>
            <a:r>
              <a:rPr lang="el-GR" dirty="0" smtClean="0">
                <a:solidFill>
                  <a:srgbClr val="000000"/>
                </a:solidFill>
                <a:latin typeface="Times New Roman" panose="02020603050405020304" pitchFamily="18" charset="0"/>
                <a:cs typeface="Times New Roman" panose="02020603050405020304" pitchFamily="18" charset="0"/>
              </a:rPr>
              <a:t>• Ερπυσμός </a:t>
            </a:r>
            <a:r>
              <a:rPr lang="el-GR" dirty="0">
                <a:solidFill>
                  <a:srgbClr val="000000"/>
                </a:solidFill>
                <a:latin typeface="Times New Roman" panose="02020603050405020304" pitchFamily="18" charset="0"/>
                <a:cs typeface="Times New Roman" panose="02020603050405020304" pitchFamily="18" charset="0"/>
              </a:rPr>
              <a:t>(αργή παραμόρφωση)</a:t>
            </a:r>
          </a:p>
          <a:p>
            <a:r>
              <a:rPr lang="el-GR" dirty="0" smtClean="0">
                <a:solidFill>
                  <a:srgbClr val="000000"/>
                </a:solidFill>
                <a:latin typeface="Times New Roman" panose="02020603050405020304" pitchFamily="18" charset="0"/>
                <a:cs typeface="Times New Roman" panose="02020603050405020304" pitchFamily="18" charset="0"/>
              </a:rPr>
              <a:t>• Ιδιότητες </a:t>
            </a:r>
            <a:r>
              <a:rPr lang="el-GR" dirty="0">
                <a:solidFill>
                  <a:srgbClr val="000000"/>
                </a:solidFill>
                <a:latin typeface="Times New Roman" panose="02020603050405020304" pitchFamily="18" charset="0"/>
                <a:cs typeface="Times New Roman" panose="02020603050405020304" pitchFamily="18" charset="0"/>
              </a:rPr>
              <a:t>Συγκόλλησης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6492" y="1777004"/>
            <a:ext cx="2543530" cy="3686689"/>
          </a:xfrm>
          <a:prstGeom prst="rect">
            <a:avLst/>
          </a:prstGeom>
        </p:spPr>
      </p:pic>
      <p:sp>
        <p:nvSpPr>
          <p:cNvPr id="4" name="Ορθογώνιο 3"/>
          <p:cNvSpPr/>
          <p:nvPr/>
        </p:nvSpPr>
        <p:spPr>
          <a:xfrm>
            <a:off x="3002894" y="1042720"/>
            <a:ext cx="3465757" cy="369332"/>
          </a:xfrm>
          <a:prstGeom prst="rect">
            <a:avLst/>
          </a:prstGeom>
        </p:spPr>
        <p:txBody>
          <a:bodyPr wrap="none">
            <a:spAutoFit/>
          </a:bodyPr>
          <a:lstStyle/>
          <a:p>
            <a:r>
              <a:rPr lang="el-GR" b="1" dirty="0">
                <a:solidFill>
                  <a:srgbClr val="FF0000"/>
                </a:solidFill>
                <a:latin typeface="Times New Roman" panose="02020603050405020304" pitchFamily="18" charset="0"/>
                <a:cs typeface="Times New Roman" panose="02020603050405020304" pitchFamily="18" charset="0"/>
              </a:rPr>
              <a:t>Παράμετροι Επιλογής Βιοϋλικών</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406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366446" y="1037777"/>
            <a:ext cx="5540991" cy="923330"/>
          </a:xfrm>
          <a:prstGeom prst="rect">
            <a:avLst/>
          </a:prstGeom>
        </p:spPr>
        <p:txBody>
          <a:bodyPr wrap="square">
            <a:spAutoFit/>
          </a:bodyPr>
          <a:lstStyle/>
          <a:p>
            <a:pPr algn="ctr"/>
            <a:r>
              <a:rPr lang="el-GR" b="1" dirty="0">
                <a:solidFill>
                  <a:srgbClr val="FF0000"/>
                </a:solidFill>
                <a:latin typeface="Times New Roman" panose="02020603050405020304" pitchFamily="18" charset="0"/>
                <a:cs typeface="Times New Roman" panose="02020603050405020304" pitchFamily="18" charset="0"/>
              </a:rPr>
              <a:t>Τύποι </a:t>
            </a:r>
            <a:r>
              <a:rPr lang="el-GR" b="1" dirty="0" smtClean="0">
                <a:solidFill>
                  <a:srgbClr val="FF0000"/>
                </a:solidFill>
                <a:latin typeface="Times New Roman" panose="02020603050405020304" pitchFamily="18" charset="0"/>
                <a:cs typeface="Times New Roman" panose="02020603050405020304" pitchFamily="18" charset="0"/>
              </a:rPr>
              <a:t>Βιοϋλικών</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Τα βιοϋλικά καλύπτουν </a:t>
            </a:r>
            <a:r>
              <a:rPr lang="el-GR" dirty="0">
                <a:solidFill>
                  <a:srgbClr val="0070C0"/>
                </a:solidFill>
                <a:latin typeface="Times New Roman" panose="02020603050405020304" pitchFamily="18" charset="0"/>
                <a:cs typeface="Times New Roman" panose="02020603050405020304" pitchFamily="18" charset="0"/>
              </a:rPr>
              <a:t>όλες τις κατηγορίες των υλικών</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332" y="2540628"/>
            <a:ext cx="7497221" cy="3905795"/>
          </a:xfrm>
          <a:prstGeom prst="rect">
            <a:avLst/>
          </a:prstGeom>
        </p:spPr>
      </p:pic>
    </p:spTree>
    <p:extLst>
      <p:ext uri="{BB962C8B-B14F-4D97-AF65-F5344CB8AC3E}">
        <p14:creationId xmlns:p14="http://schemas.microsoft.com/office/powerpoint/2010/main" val="2230096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29529"/>
            <a:ext cx="5213445" cy="6463308"/>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Μεταλλικά </a:t>
            </a:r>
            <a:r>
              <a:rPr lang="el-GR" b="1" dirty="0" smtClean="0">
                <a:solidFill>
                  <a:srgbClr val="FF0000"/>
                </a:solidFill>
                <a:latin typeface="Times New Roman" panose="02020603050405020304" pitchFamily="18" charset="0"/>
                <a:cs typeface="Times New Roman" panose="02020603050405020304" pitchFamily="18" charset="0"/>
              </a:rPr>
              <a:t>Βιοϋλικά</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Κύριοι </a:t>
            </a:r>
            <a:r>
              <a:rPr lang="el-GR" b="1" dirty="0">
                <a:solidFill>
                  <a:srgbClr val="0070C0"/>
                </a:solidFill>
                <a:latin typeface="Times New Roman" panose="02020603050405020304" pitchFamily="18" charset="0"/>
                <a:cs typeface="Times New Roman" panose="02020603050405020304" pitchFamily="18" charset="0"/>
              </a:rPr>
              <a:t>τύποι των μεταλλικών </a:t>
            </a:r>
            <a:r>
              <a:rPr lang="el-GR" b="1" dirty="0" smtClean="0">
                <a:solidFill>
                  <a:srgbClr val="0070C0"/>
                </a:solidFill>
                <a:latin typeface="Times New Roman" panose="02020603050405020304" pitchFamily="18" charset="0"/>
                <a:cs typeface="Times New Roman" panose="02020603050405020304" pitchFamily="18" charset="0"/>
              </a:rPr>
              <a:t>εμφυτευμάτων</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Ανοξείδωτος </a:t>
            </a:r>
            <a:r>
              <a:rPr lang="el-GR" dirty="0">
                <a:solidFill>
                  <a:srgbClr val="000000"/>
                </a:solidFill>
                <a:latin typeface="Times New Roman" panose="02020603050405020304" pitchFamily="18" charset="0"/>
                <a:cs typeface="Times New Roman" panose="02020603050405020304" pitchFamily="18" charset="0"/>
              </a:rPr>
              <a:t>χάλυβας</a:t>
            </a:r>
          </a:p>
          <a:p>
            <a:r>
              <a:rPr lang="el-GR" dirty="0" smtClean="0">
                <a:solidFill>
                  <a:srgbClr val="000000"/>
                </a:solidFill>
                <a:latin typeface="Times New Roman" panose="02020603050405020304" pitchFamily="18" charset="0"/>
                <a:cs typeface="Times New Roman" panose="02020603050405020304" pitchFamily="18" charset="0"/>
              </a:rPr>
              <a:t>• Κράματα </a:t>
            </a:r>
            <a:r>
              <a:rPr lang="el-GR" dirty="0">
                <a:solidFill>
                  <a:srgbClr val="000000"/>
                </a:solidFill>
                <a:latin typeface="Times New Roman" panose="02020603050405020304" pitchFamily="18" charset="0"/>
                <a:cs typeface="Times New Roman" panose="02020603050405020304" pitchFamily="18" charset="0"/>
              </a:rPr>
              <a:t>με βάση το Κοβάλτιο</a:t>
            </a:r>
          </a:p>
          <a:p>
            <a:r>
              <a:rPr lang="el-GR" dirty="0" smtClean="0">
                <a:solidFill>
                  <a:srgbClr val="000000"/>
                </a:solidFill>
                <a:latin typeface="Times New Roman" panose="02020603050405020304" pitchFamily="18" charset="0"/>
                <a:cs typeface="Times New Roman" panose="02020603050405020304" pitchFamily="18" charset="0"/>
              </a:rPr>
              <a:t>• Κράματα </a:t>
            </a:r>
            <a:r>
              <a:rPr lang="el-GR" dirty="0">
                <a:solidFill>
                  <a:srgbClr val="000000"/>
                </a:solidFill>
                <a:latin typeface="Times New Roman" panose="02020603050405020304" pitchFamily="18" charset="0"/>
                <a:cs typeface="Times New Roman" panose="02020603050405020304" pitchFamily="18" charset="0"/>
              </a:rPr>
              <a:t>τιτανίου</a:t>
            </a:r>
          </a:p>
          <a:p>
            <a:r>
              <a:rPr lang="el-GR" dirty="0" smtClean="0">
                <a:solidFill>
                  <a:srgbClr val="000000"/>
                </a:solidFill>
                <a:latin typeface="Times New Roman" panose="02020603050405020304" pitchFamily="18" charset="0"/>
                <a:cs typeface="Times New Roman" panose="02020603050405020304" pitchFamily="18" charset="0"/>
              </a:rPr>
              <a:t>• ... </a:t>
            </a:r>
            <a:r>
              <a:rPr lang="el-GR" dirty="0">
                <a:solidFill>
                  <a:srgbClr val="000000"/>
                </a:solidFill>
                <a:latin typeface="Times New Roman" panose="02020603050405020304" pitchFamily="18" charset="0"/>
                <a:cs typeface="Times New Roman" panose="02020603050405020304" pitchFamily="18" charset="0"/>
              </a:rPr>
              <a:t>Και πολλά </a:t>
            </a:r>
            <a:r>
              <a:rPr lang="el-GR" dirty="0" smtClean="0">
                <a:solidFill>
                  <a:srgbClr val="000000"/>
                </a:solidFill>
                <a:latin typeface="Times New Roman" panose="02020603050405020304" pitchFamily="18" charset="0"/>
                <a:cs typeface="Times New Roman" panose="02020603050405020304" pitchFamily="18" charset="0"/>
              </a:rPr>
              <a:t>άλλα</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Πλεονεκτήματα</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Ψηλή </a:t>
            </a:r>
            <a:r>
              <a:rPr lang="el-GR" dirty="0">
                <a:solidFill>
                  <a:srgbClr val="000000"/>
                </a:solidFill>
                <a:latin typeface="Times New Roman" panose="02020603050405020304" pitchFamily="18" charset="0"/>
                <a:cs typeface="Times New Roman" panose="02020603050405020304" pitchFamily="18" charset="0"/>
              </a:rPr>
              <a:t>αντοχή</a:t>
            </a:r>
          </a:p>
          <a:p>
            <a:r>
              <a:rPr lang="el-GR" dirty="0" smtClean="0">
                <a:solidFill>
                  <a:srgbClr val="000000"/>
                </a:solidFill>
                <a:latin typeface="Times New Roman" panose="02020603050405020304" pitchFamily="18" charset="0"/>
                <a:cs typeface="Times New Roman" panose="02020603050405020304" pitchFamily="18" charset="0"/>
              </a:rPr>
              <a:t>• Αντοχή </a:t>
            </a:r>
            <a:r>
              <a:rPr lang="el-GR" dirty="0">
                <a:solidFill>
                  <a:srgbClr val="000000"/>
                </a:solidFill>
                <a:latin typeface="Times New Roman" panose="02020603050405020304" pitchFamily="18" charset="0"/>
                <a:cs typeface="Times New Roman" panose="02020603050405020304" pitchFamily="18" charset="0"/>
              </a:rPr>
              <a:t>στη φθορά και κόπωση</a:t>
            </a:r>
          </a:p>
          <a:p>
            <a:r>
              <a:rPr lang="el-GR" dirty="0" smtClean="0">
                <a:solidFill>
                  <a:srgbClr val="000000"/>
                </a:solidFill>
                <a:latin typeface="Times New Roman" panose="02020603050405020304" pitchFamily="18" charset="0"/>
                <a:cs typeface="Times New Roman" panose="02020603050405020304" pitchFamily="18" charset="0"/>
              </a:rPr>
              <a:t>• Εύκολη </a:t>
            </a:r>
            <a:r>
              <a:rPr lang="el-GR" dirty="0">
                <a:solidFill>
                  <a:srgbClr val="000000"/>
                </a:solidFill>
                <a:latin typeface="Times New Roman" panose="02020603050405020304" pitchFamily="18" charset="0"/>
                <a:cs typeface="Times New Roman" panose="02020603050405020304" pitchFamily="18" charset="0"/>
              </a:rPr>
              <a:t>κατασκευή</a:t>
            </a:r>
          </a:p>
          <a:p>
            <a:r>
              <a:rPr lang="el-GR" dirty="0" smtClean="0">
                <a:solidFill>
                  <a:srgbClr val="000000"/>
                </a:solidFill>
                <a:latin typeface="Times New Roman" panose="02020603050405020304" pitchFamily="18" charset="0"/>
                <a:cs typeface="Times New Roman" panose="02020603050405020304" pitchFamily="18" charset="0"/>
              </a:rPr>
              <a:t>• Εύκολη </a:t>
            </a:r>
            <a:r>
              <a:rPr lang="el-GR" dirty="0">
                <a:solidFill>
                  <a:srgbClr val="000000"/>
                </a:solidFill>
                <a:latin typeface="Times New Roman" panose="02020603050405020304" pitchFamily="18" charset="0"/>
                <a:cs typeface="Times New Roman" panose="02020603050405020304" pitchFamily="18" charset="0"/>
              </a:rPr>
              <a:t>αποστείρωση</a:t>
            </a:r>
          </a:p>
          <a:p>
            <a:r>
              <a:rPr lang="el-GR" dirty="0" smtClean="0">
                <a:solidFill>
                  <a:srgbClr val="000000"/>
                </a:solidFill>
                <a:latin typeface="Times New Roman" panose="02020603050405020304" pitchFamily="18" charset="0"/>
                <a:cs typeface="Times New Roman" panose="02020603050405020304" pitchFamily="18" charset="0"/>
              </a:rPr>
              <a:t>• Μνήμη σχήματος</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70C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Μειονεκτήματα</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Δεν </a:t>
            </a:r>
            <a:r>
              <a:rPr lang="el-GR" dirty="0">
                <a:solidFill>
                  <a:srgbClr val="000000"/>
                </a:solidFill>
                <a:latin typeface="Times New Roman" panose="02020603050405020304" pitchFamily="18" charset="0"/>
                <a:cs typeface="Times New Roman" panose="02020603050405020304" pitchFamily="18" charset="0"/>
              </a:rPr>
              <a:t>συμπιέζονται</a:t>
            </a:r>
          </a:p>
          <a:p>
            <a:r>
              <a:rPr lang="el-GR" dirty="0" smtClean="0">
                <a:solidFill>
                  <a:srgbClr val="000000"/>
                </a:solidFill>
                <a:latin typeface="Times New Roman" panose="02020603050405020304" pitchFamily="18" charset="0"/>
                <a:cs typeface="Times New Roman" panose="02020603050405020304" pitchFamily="18" charset="0"/>
              </a:rPr>
              <a:t>• Διάβρωση</a:t>
            </a:r>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Ευαισθησία </a:t>
            </a:r>
            <a:r>
              <a:rPr lang="el-GR" dirty="0">
                <a:solidFill>
                  <a:srgbClr val="000000"/>
                </a:solidFill>
                <a:latin typeface="Times New Roman" panose="02020603050405020304" pitchFamily="18" charset="0"/>
                <a:cs typeface="Times New Roman" panose="02020603050405020304" pitchFamily="18" charset="0"/>
              </a:rPr>
              <a:t>σε μεταλλικά ιόντα και τοξικότητα</a:t>
            </a:r>
          </a:p>
          <a:p>
            <a:r>
              <a:rPr lang="el-GR" dirty="0" smtClean="0">
                <a:solidFill>
                  <a:srgbClr val="000000"/>
                </a:solidFill>
                <a:latin typeface="Times New Roman" panose="02020603050405020304" pitchFamily="18" charset="0"/>
                <a:cs typeface="Times New Roman" panose="02020603050405020304" pitchFamily="18" charset="0"/>
              </a:rPr>
              <a:t>• Μεταλλική </a:t>
            </a:r>
            <a:r>
              <a:rPr lang="el-GR" dirty="0">
                <a:solidFill>
                  <a:srgbClr val="000000"/>
                </a:solidFill>
                <a:latin typeface="Times New Roman" panose="02020603050405020304" pitchFamily="18" charset="0"/>
                <a:cs typeface="Times New Roman" panose="02020603050405020304" pitchFamily="18" charset="0"/>
              </a:rPr>
              <a:t>όψη</a:t>
            </a:r>
          </a:p>
        </p:txBody>
      </p:sp>
      <p:pic>
        <p:nvPicPr>
          <p:cNvPr id="3" name="Εικόνα 2"/>
          <p:cNvPicPr>
            <a:picLocks noChangeAspect="1"/>
          </p:cNvPicPr>
          <p:nvPr/>
        </p:nvPicPr>
        <p:blipFill>
          <a:blip r:embed="rId2"/>
          <a:stretch>
            <a:fillRect/>
          </a:stretch>
        </p:blipFill>
        <p:spPr>
          <a:xfrm>
            <a:off x="8006045" y="1214633"/>
            <a:ext cx="3686175" cy="4029075"/>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9024" y="1914313"/>
            <a:ext cx="2333951" cy="3029373"/>
          </a:xfrm>
          <a:prstGeom prst="rect">
            <a:avLst/>
          </a:prstGeom>
        </p:spPr>
      </p:pic>
      <p:sp>
        <p:nvSpPr>
          <p:cNvPr id="5" name="Ορθογώνιο 4"/>
          <p:cNvSpPr/>
          <p:nvPr/>
        </p:nvSpPr>
        <p:spPr>
          <a:xfrm>
            <a:off x="8820032" y="6109921"/>
            <a:ext cx="2291611" cy="461665"/>
          </a:xfrm>
          <a:prstGeom prst="rect">
            <a:avLst/>
          </a:prstGeom>
        </p:spPr>
        <p:txBody>
          <a:bodyPr wrap="square">
            <a:spAutoFit/>
          </a:bodyPr>
          <a:lstStyle/>
          <a:p>
            <a:pPr algn="ctr"/>
            <a:r>
              <a:rPr lang="el-GR" sz="1200" dirty="0" smtClean="0">
                <a:solidFill>
                  <a:srgbClr val="000000"/>
                </a:solidFill>
                <a:latin typeface="Times New Roman" panose="02020603050405020304" pitchFamily="18" charset="0"/>
                <a:cs typeface="Times New Roman" panose="02020603050405020304" pitchFamily="18" charset="0"/>
              </a:rPr>
              <a:t>Βιουλικά –Εφαρμογές</a:t>
            </a:r>
          </a:p>
          <a:p>
            <a:pPr algn="ctr"/>
            <a:r>
              <a:rPr lang="el-GR" sz="1200" dirty="0" smtClean="0">
                <a:solidFill>
                  <a:srgbClr val="000000"/>
                </a:solidFill>
                <a:latin typeface="Times New Roman" panose="02020603050405020304" pitchFamily="18" charset="0"/>
                <a:cs typeface="Times New Roman" panose="02020603050405020304" pitchFamily="18" charset="0"/>
              </a:rPr>
              <a:t>Δρ. Κων/νος Υφαντής</a:t>
            </a:r>
            <a:endParaRPr lang="el-GR" sz="1200" dirty="0"/>
          </a:p>
        </p:txBody>
      </p:sp>
      <p:sp>
        <p:nvSpPr>
          <p:cNvPr id="7" name="Ορθογώνιο 6"/>
          <p:cNvSpPr/>
          <p:nvPr/>
        </p:nvSpPr>
        <p:spPr>
          <a:xfrm>
            <a:off x="3740124" y="4984317"/>
            <a:ext cx="5199159" cy="461665"/>
          </a:xfrm>
          <a:prstGeom prst="rect">
            <a:avLst/>
          </a:prstGeom>
        </p:spPr>
        <p:txBody>
          <a:bodyPr wrap="square">
            <a:spAutoFit/>
          </a:bodyPr>
          <a:lstStyle/>
          <a:p>
            <a:r>
              <a:rPr lang="el-GR" sz="1200" dirty="0">
                <a:latin typeface="Times New Roman" panose="02020603050405020304" pitchFamily="18" charset="0"/>
                <a:cs typeface="Times New Roman" panose="02020603050405020304" pitchFamily="18" charset="0"/>
              </a:rPr>
              <a:t>ο Αμερικανός ηθοποιός, Ρίτσαρντ Κιλ, ο οποίος ενσάρκωσε τον «κακό σαγόνια</a:t>
            </a:r>
            <a:r>
              <a:rPr lang="el-GR" sz="1200" dirty="0" smtClean="0">
                <a:latin typeface="Times New Roman" panose="02020603050405020304" pitchFamily="18" charset="0"/>
                <a:cs typeface="Times New Roman" panose="02020603050405020304" pitchFamily="18" charset="0"/>
              </a:rPr>
              <a:t>» </a:t>
            </a:r>
          </a:p>
          <a:p>
            <a:r>
              <a:rPr lang="el-GR" sz="1200" dirty="0" smtClean="0">
                <a:latin typeface="Times New Roman" panose="02020603050405020304" pitchFamily="18" charset="0"/>
                <a:cs typeface="Times New Roman" panose="02020603050405020304" pitchFamily="18" charset="0"/>
              </a:rPr>
              <a:t>«Πηγή: https://www.athensvoice.gr/viral/showbiz/76143</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0208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0"/>
            <a:ext cx="9389660" cy="6740307"/>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Κεραμικά </a:t>
            </a:r>
            <a:r>
              <a:rPr lang="el-GR" b="1" dirty="0" smtClean="0">
                <a:solidFill>
                  <a:srgbClr val="FF0000"/>
                </a:solidFill>
                <a:latin typeface="Times New Roman" panose="02020603050405020304" pitchFamily="18" charset="0"/>
                <a:cs typeface="Times New Roman" panose="02020603050405020304" pitchFamily="18" charset="0"/>
              </a:rPr>
              <a:t>Βιοϋλικά</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0000"/>
                </a:solidFill>
                <a:latin typeface="Times New Roman" panose="02020603050405020304" pitchFamily="18" charset="0"/>
                <a:cs typeface="Times New Roman" panose="02020603050405020304" pitchFamily="18" charset="0"/>
              </a:rPr>
              <a:t>Διάφορα </a:t>
            </a:r>
            <a:r>
              <a:rPr lang="el-GR" b="1" dirty="0">
                <a:solidFill>
                  <a:srgbClr val="000000"/>
                </a:solidFill>
                <a:latin typeface="Times New Roman" panose="02020603050405020304" pitchFamily="18" charset="0"/>
                <a:cs typeface="Times New Roman" panose="02020603050405020304" pitchFamily="18" charset="0"/>
              </a:rPr>
              <a:t>σκληρά, εύθραυστα, ανθεκτικά στη θερμότητα και ανθεκτικά στη διάβρωση </a:t>
            </a:r>
            <a:r>
              <a:rPr lang="el-GR" b="1" dirty="0" smtClean="0">
                <a:solidFill>
                  <a:srgbClr val="000000"/>
                </a:solidFill>
                <a:latin typeface="Times New Roman" panose="02020603050405020304" pitchFamily="18" charset="0"/>
                <a:cs typeface="Times New Roman" panose="02020603050405020304" pitchFamily="18" charset="0"/>
              </a:rPr>
              <a:t>υλικά</a:t>
            </a:r>
          </a:p>
          <a:p>
            <a:endParaRPr lang="el-GR" dirty="0">
              <a:solidFill>
                <a:srgbClr val="000000"/>
              </a:solidFill>
              <a:latin typeface="Times New Roman" panose="02020603050405020304" pitchFamily="18" charset="0"/>
              <a:cs typeface="Times New Roman" panose="02020603050405020304" pitchFamily="18" charset="0"/>
            </a:endParaRPr>
          </a:p>
          <a:p>
            <a:pPr marL="177800" indent="-177800"/>
            <a:r>
              <a:rPr lang="el-GR" dirty="0" smtClean="0">
                <a:solidFill>
                  <a:srgbClr val="000000"/>
                </a:solidFill>
                <a:latin typeface="Times New Roman" panose="02020603050405020304" pitchFamily="18" charset="0"/>
                <a:cs typeface="Times New Roman" panose="02020603050405020304" pitchFamily="18" charset="0"/>
              </a:rPr>
              <a:t>• Παράγονται </a:t>
            </a:r>
            <a:r>
              <a:rPr lang="el-GR" dirty="0">
                <a:solidFill>
                  <a:srgbClr val="000000"/>
                </a:solidFill>
                <a:latin typeface="Times New Roman" panose="02020603050405020304" pitchFamily="18" charset="0"/>
                <a:cs typeface="Times New Roman" panose="02020603050405020304" pitchFamily="18" charset="0"/>
              </a:rPr>
              <a:t>από τη διαμόρφωση και, στη συνέχεια, το ψήσιμο μη μεταλλικών ορυκτών, όπως ο άργιλος, σε ψηλή </a:t>
            </a:r>
            <a:r>
              <a:rPr lang="el-GR" dirty="0" smtClean="0">
                <a:solidFill>
                  <a:srgbClr val="000000"/>
                </a:solidFill>
                <a:latin typeface="Times New Roman" panose="02020603050405020304" pitchFamily="18" charset="0"/>
                <a:cs typeface="Times New Roman" panose="02020603050405020304" pitchFamily="18" charset="0"/>
              </a:rPr>
              <a:t>θερμοκρασία</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Τύποι Βιοκεραμικών</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Αλουμίνα</a:t>
            </a:r>
            <a:r>
              <a:rPr lang="el-GR" dirty="0">
                <a:solidFill>
                  <a:srgbClr val="000000"/>
                </a:solidFill>
                <a:latin typeface="Times New Roman" panose="02020603050405020304" pitchFamily="18" charset="0"/>
                <a:cs typeface="Times New Roman" panose="02020603050405020304" pitchFamily="18" charset="0"/>
              </a:rPr>
              <a:t>, ζιρκόνιο, πυριτικό γυαλί, φωσφορικό ασβέστιο (απατίτης), ανθρακικό </a:t>
            </a:r>
            <a:r>
              <a:rPr lang="el-GR" dirty="0" smtClean="0">
                <a:solidFill>
                  <a:srgbClr val="000000"/>
                </a:solidFill>
                <a:latin typeface="Times New Roman" panose="02020603050405020304" pitchFamily="18" charset="0"/>
                <a:cs typeface="Times New Roman" panose="02020603050405020304" pitchFamily="18" charset="0"/>
              </a:rPr>
              <a:t>ασβέστιο</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Πλεονεκτήματα</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Ψηλή </a:t>
            </a:r>
            <a:r>
              <a:rPr lang="el-GR" dirty="0">
                <a:solidFill>
                  <a:srgbClr val="000000"/>
                </a:solidFill>
                <a:latin typeface="Times New Roman" panose="02020603050405020304" pitchFamily="18" charset="0"/>
                <a:cs typeface="Times New Roman" panose="02020603050405020304" pitchFamily="18" charset="0"/>
              </a:rPr>
              <a:t>αντοχή σε συμπίεση</a:t>
            </a:r>
          </a:p>
          <a:p>
            <a:r>
              <a:rPr lang="el-GR" dirty="0" smtClean="0">
                <a:solidFill>
                  <a:srgbClr val="000000"/>
                </a:solidFill>
                <a:latin typeface="Times New Roman" panose="02020603050405020304" pitchFamily="18" charset="0"/>
                <a:cs typeface="Times New Roman" panose="02020603050405020304" pitchFamily="18" charset="0"/>
              </a:rPr>
              <a:t>• Αντοχή </a:t>
            </a:r>
            <a:r>
              <a:rPr lang="el-GR" dirty="0">
                <a:solidFill>
                  <a:srgbClr val="000000"/>
                </a:solidFill>
                <a:latin typeface="Times New Roman" panose="02020603050405020304" pitchFamily="18" charset="0"/>
                <a:cs typeface="Times New Roman" panose="02020603050405020304" pitchFamily="18" charset="0"/>
              </a:rPr>
              <a:t>στη φθορά και στη διάβρωση</a:t>
            </a:r>
          </a:p>
          <a:p>
            <a:r>
              <a:rPr lang="el-GR" dirty="0" smtClean="0">
                <a:solidFill>
                  <a:srgbClr val="000000"/>
                </a:solidFill>
                <a:latin typeface="Times New Roman" panose="02020603050405020304" pitchFamily="18" charset="0"/>
                <a:cs typeface="Times New Roman" panose="02020603050405020304" pitchFamily="18" charset="0"/>
              </a:rPr>
              <a:t>• Μπορούν </a:t>
            </a:r>
            <a:r>
              <a:rPr lang="el-GR" dirty="0">
                <a:solidFill>
                  <a:srgbClr val="000000"/>
                </a:solidFill>
                <a:latin typeface="Times New Roman" panose="02020603050405020304" pitchFamily="18" charset="0"/>
                <a:cs typeface="Times New Roman" panose="02020603050405020304" pitchFamily="18" charset="0"/>
              </a:rPr>
              <a:t>να στιλβωθούν</a:t>
            </a:r>
          </a:p>
          <a:p>
            <a:r>
              <a:rPr lang="el-GR" dirty="0" smtClean="0">
                <a:solidFill>
                  <a:srgbClr val="000000"/>
                </a:solidFill>
                <a:latin typeface="Times New Roman" panose="02020603050405020304" pitchFamily="18" charset="0"/>
                <a:cs typeface="Times New Roman" panose="02020603050405020304" pitchFamily="18" charset="0"/>
              </a:rPr>
              <a:t>• Βιοδραστικά / αδρανή</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Μειονεκτήματα</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Διαφορετικός </a:t>
            </a:r>
            <a:r>
              <a:rPr lang="el-GR" dirty="0">
                <a:solidFill>
                  <a:srgbClr val="000000"/>
                </a:solidFill>
                <a:latin typeface="Times New Roman" panose="02020603050405020304" pitchFamily="18" charset="0"/>
                <a:cs typeface="Times New Roman" panose="02020603050405020304" pitchFamily="18" charset="0"/>
              </a:rPr>
              <a:t>συντελεστής συμπίεσης από το οστό (ψηλότερος)</a:t>
            </a:r>
          </a:p>
          <a:p>
            <a:r>
              <a:rPr lang="el-GR" dirty="0" smtClean="0">
                <a:solidFill>
                  <a:srgbClr val="000000"/>
                </a:solidFill>
                <a:latin typeface="Times New Roman" panose="02020603050405020304" pitchFamily="18" charset="0"/>
                <a:cs typeface="Times New Roman" panose="02020603050405020304" pitchFamily="18" charset="0"/>
              </a:rPr>
              <a:t>• Χαμηλή </a:t>
            </a:r>
            <a:r>
              <a:rPr lang="el-GR" dirty="0">
                <a:solidFill>
                  <a:srgbClr val="000000"/>
                </a:solidFill>
                <a:latin typeface="Times New Roman" panose="02020603050405020304" pitchFamily="18" charset="0"/>
                <a:cs typeface="Times New Roman" panose="02020603050405020304" pitchFamily="18" charset="0"/>
              </a:rPr>
              <a:t>αντοχή σε εφελκυσμό</a:t>
            </a:r>
          </a:p>
          <a:p>
            <a:r>
              <a:rPr lang="el-GR" dirty="0" smtClean="0">
                <a:solidFill>
                  <a:srgbClr val="000000"/>
                </a:solidFill>
                <a:latin typeface="Times New Roman" panose="02020603050405020304" pitchFamily="18" charset="0"/>
                <a:cs typeface="Times New Roman" panose="02020603050405020304" pitchFamily="18" charset="0"/>
              </a:rPr>
              <a:t>• Χαμηλή </a:t>
            </a:r>
            <a:r>
              <a:rPr lang="el-GR" dirty="0">
                <a:solidFill>
                  <a:srgbClr val="000000"/>
                </a:solidFill>
                <a:latin typeface="Times New Roman" panose="02020603050405020304" pitchFamily="18" charset="0"/>
                <a:cs typeface="Times New Roman" panose="02020603050405020304" pitchFamily="18" charset="0"/>
              </a:rPr>
              <a:t>αντοχή σε θραύση</a:t>
            </a:r>
          </a:p>
          <a:p>
            <a:r>
              <a:rPr lang="el-GR" dirty="0" smtClean="0">
                <a:solidFill>
                  <a:srgbClr val="000000"/>
                </a:solidFill>
                <a:latin typeface="Times New Roman" panose="02020603050405020304" pitchFamily="18" charset="0"/>
                <a:cs typeface="Times New Roman" panose="02020603050405020304" pitchFamily="18" charset="0"/>
              </a:rPr>
              <a:t>• Δύσκολο </a:t>
            </a:r>
            <a:r>
              <a:rPr lang="el-GR" dirty="0">
                <a:solidFill>
                  <a:srgbClr val="000000"/>
                </a:solidFill>
                <a:latin typeface="Times New Roman" panose="02020603050405020304" pitchFamily="18" charset="0"/>
                <a:cs typeface="Times New Roman" panose="02020603050405020304" pitchFamily="18" charset="0"/>
              </a:rPr>
              <a:t>να κατασκευαστούν</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582" y="3158727"/>
            <a:ext cx="4058216" cy="3324689"/>
          </a:xfrm>
          <a:prstGeom prst="rect">
            <a:avLst/>
          </a:prstGeom>
        </p:spPr>
      </p:pic>
    </p:spTree>
    <p:extLst>
      <p:ext uri="{BB962C8B-B14F-4D97-AF65-F5344CB8AC3E}">
        <p14:creationId xmlns:p14="http://schemas.microsoft.com/office/powerpoint/2010/main" val="3518493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582341"/>
            <a:ext cx="9144000" cy="3970318"/>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Πολυμερικά </a:t>
            </a:r>
            <a:r>
              <a:rPr lang="el-GR" b="1" dirty="0" smtClean="0">
                <a:solidFill>
                  <a:srgbClr val="FF0000"/>
                </a:solidFill>
                <a:latin typeface="Times New Roman" panose="02020603050405020304" pitchFamily="18" charset="0"/>
                <a:cs typeface="Times New Roman" panose="02020603050405020304" pitchFamily="18" charset="0"/>
              </a:rPr>
              <a:t>Βιοϋλικά</a:t>
            </a:r>
          </a:p>
          <a:p>
            <a:endParaRPr lang="el-GR" dirty="0">
              <a:solidFill>
                <a:srgbClr val="FF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Τι </a:t>
            </a:r>
            <a:r>
              <a:rPr lang="el-GR" b="1" dirty="0">
                <a:solidFill>
                  <a:srgbClr val="0070C0"/>
                </a:solidFill>
                <a:latin typeface="Times New Roman" panose="02020603050405020304" pitchFamily="18" charset="0"/>
                <a:cs typeface="Times New Roman" panose="02020603050405020304" pitchFamily="18" charset="0"/>
              </a:rPr>
              <a:t>είναι ένα πολυμερές</a:t>
            </a:r>
            <a:r>
              <a:rPr lang="el-GR" b="1" dirty="0" smtClean="0">
                <a:solidFill>
                  <a:srgbClr val="0070C0"/>
                </a:solidFill>
                <a:latin typeface="Times New Roman" panose="02020603050405020304" pitchFamily="18" charset="0"/>
                <a:cs typeface="Times New Roman" panose="02020603050405020304" pitchFamily="18" charset="0"/>
              </a:rPr>
              <a:t>;</a:t>
            </a:r>
          </a:p>
          <a:p>
            <a:endParaRPr lang="el-GR" dirty="0">
              <a:solidFill>
                <a:srgbClr val="00B0F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Μόριο </a:t>
            </a:r>
            <a:r>
              <a:rPr lang="el-GR" dirty="0">
                <a:solidFill>
                  <a:srgbClr val="000000"/>
                </a:solidFill>
                <a:latin typeface="Times New Roman" panose="02020603050405020304" pitchFamily="18" charset="0"/>
                <a:cs typeface="Times New Roman" panose="02020603050405020304" pitchFamily="18" charset="0"/>
              </a:rPr>
              <a:t>με μακρά αλυσίδα αποτελούμενη από έναν αριθμό επαναλαμβανόμενων μονάδων</a:t>
            </a:r>
          </a:p>
          <a:p>
            <a:r>
              <a:rPr lang="el-GR" dirty="0" smtClean="0">
                <a:solidFill>
                  <a:srgbClr val="000000"/>
                </a:solidFill>
                <a:latin typeface="Times New Roman" panose="02020603050405020304" pitchFamily="18" charset="0"/>
                <a:cs typeface="Times New Roman" panose="02020603050405020304" pitchFamily="18" charset="0"/>
              </a:rPr>
              <a:t>• Οι </a:t>
            </a:r>
            <a:r>
              <a:rPr lang="el-GR" dirty="0">
                <a:solidFill>
                  <a:srgbClr val="000000"/>
                </a:solidFill>
                <a:latin typeface="Times New Roman" panose="02020603050405020304" pitchFamily="18" charset="0"/>
                <a:cs typeface="Times New Roman" panose="02020603050405020304" pitchFamily="18" charset="0"/>
              </a:rPr>
              <a:t>ιδιότητες των πολυμερών είναι πιο περίπλοκες από ότι για απλούστερα </a:t>
            </a:r>
            <a:r>
              <a:rPr lang="el-GR" dirty="0" smtClean="0">
                <a:solidFill>
                  <a:srgbClr val="000000"/>
                </a:solidFill>
                <a:latin typeface="Times New Roman" panose="02020603050405020304" pitchFamily="18" charset="0"/>
                <a:cs typeface="Times New Roman" panose="02020603050405020304" pitchFamily="18" charset="0"/>
              </a:rPr>
              <a:t>υλικά</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Τα </a:t>
            </a:r>
            <a:r>
              <a:rPr lang="el-GR" b="1" dirty="0">
                <a:solidFill>
                  <a:srgbClr val="0070C0"/>
                </a:solidFill>
                <a:latin typeface="Times New Roman" panose="02020603050405020304" pitchFamily="18" charset="0"/>
                <a:cs typeface="Times New Roman" panose="02020603050405020304" pitchFamily="18" charset="0"/>
              </a:rPr>
              <a:t>πολυμερή εμπίπτουν σε τρεις κατηγορίες:</a:t>
            </a:r>
            <a:endParaRPr lang="el-GR" dirty="0">
              <a:solidFill>
                <a:srgbClr val="0070C0"/>
              </a:solidFill>
              <a:latin typeface="Times New Roman" panose="02020603050405020304" pitchFamily="18" charset="0"/>
              <a:cs typeface="Times New Roman" panose="02020603050405020304" pitchFamily="18" charset="0"/>
            </a:endParaRPr>
          </a:p>
          <a:p>
            <a:endParaRPr lang="el-GR" dirty="0" smtClean="0">
              <a:solidFill>
                <a:srgbClr val="0070C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Ελαστομερή </a:t>
            </a:r>
            <a:r>
              <a:rPr lang="el-GR" dirty="0">
                <a:solidFill>
                  <a:srgbClr val="000000"/>
                </a:solidFill>
                <a:latin typeface="Times New Roman" panose="02020603050405020304" pitchFamily="18" charset="0"/>
                <a:cs typeface="Times New Roman" panose="02020603050405020304" pitchFamily="18" charset="0"/>
              </a:rPr>
              <a:t>(π.χ. λάστιχα)</a:t>
            </a:r>
          </a:p>
          <a:p>
            <a:r>
              <a:rPr lang="el-GR" dirty="0" smtClean="0">
                <a:solidFill>
                  <a:srgbClr val="000000"/>
                </a:solidFill>
                <a:latin typeface="Times New Roman" panose="02020603050405020304" pitchFamily="18" charset="0"/>
                <a:cs typeface="Times New Roman" panose="02020603050405020304" pitchFamily="18" charset="0"/>
              </a:rPr>
              <a:t>• Σύνθετα</a:t>
            </a:r>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Υδροπυκτώματα </a:t>
            </a:r>
            <a:r>
              <a:rPr lang="el-GR" dirty="0">
                <a:solidFill>
                  <a:srgbClr val="000000"/>
                </a:solidFill>
                <a:latin typeface="Times New Roman" panose="02020603050405020304" pitchFamily="18" charset="0"/>
                <a:cs typeface="Times New Roman" panose="02020603050405020304" pitchFamily="18" charset="0"/>
              </a:rPr>
              <a:t>(απορροφούν / διατηρούν Η</a:t>
            </a:r>
            <a:r>
              <a:rPr lang="el-GR" baseline="-25000" dirty="0">
                <a:solidFill>
                  <a:srgbClr val="000000"/>
                </a:solidFill>
                <a:latin typeface="Times New Roman" panose="02020603050405020304" pitchFamily="18" charset="0"/>
                <a:cs typeface="Times New Roman" panose="02020603050405020304" pitchFamily="18" charset="0"/>
              </a:rPr>
              <a:t>2</a:t>
            </a:r>
            <a:r>
              <a:rPr lang="el-GR" dirty="0">
                <a:solidFill>
                  <a:srgbClr val="000000"/>
                </a:solidFill>
                <a:latin typeface="Times New Roman" panose="02020603050405020304" pitchFamily="18" charset="0"/>
                <a:cs typeface="Times New Roman" panose="02020603050405020304" pitchFamily="18" charset="0"/>
              </a:rPr>
              <a:t>Ο</a:t>
            </a:r>
            <a:r>
              <a:rPr lang="el-GR" dirty="0" smtClean="0">
                <a:solidFill>
                  <a:srgbClr val="000000"/>
                </a:solidFill>
                <a:latin typeface="Times New Roman" panose="02020603050405020304" pitchFamily="18" charset="0"/>
                <a:cs typeface="Times New Roman" panose="02020603050405020304" pitchFamily="18" charset="0"/>
              </a:rPr>
              <a:t>)</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Τα </a:t>
            </a:r>
            <a:r>
              <a:rPr lang="el-GR" b="1" dirty="0">
                <a:solidFill>
                  <a:srgbClr val="0070C0"/>
                </a:solidFill>
                <a:latin typeface="Times New Roman" panose="02020603050405020304" pitchFamily="18" charset="0"/>
                <a:cs typeface="Times New Roman" panose="02020603050405020304" pitchFamily="18" charset="0"/>
              </a:rPr>
              <a:t>πολυμερή μπορεί να είναι φυσικά ή συνθετικά</a:t>
            </a:r>
            <a:endParaRPr lang="el-GR" dirty="0">
              <a:solidFill>
                <a:srgbClr val="0070C0"/>
              </a:solidFill>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153" y="1747402"/>
            <a:ext cx="3743847" cy="4182059"/>
          </a:xfrm>
          <a:prstGeom prst="rect">
            <a:avLst/>
          </a:prstGeom>
        </p:spPr>
      </p:pic>
    </p:spTree>
    <p:extLst>
      <p:ext uri="{BB962C8B-B14F-4D97-AF65-F5344CB8AC3E}">
        <p14:creationId xmlns:p14="http://schemas.microsoft.com/office/powerpoint/2010/main" val="405448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522515"/>
            <a:ext cx="12192000" cy="596945"/>
          </a:xfrm>
        </p:spPr>
        <p:txBody>
          <a:bodyPr>
            <a:normAutofit/>
          </a:bodyPr>
          <a:lstStyle/>
          <a:p>
            <a:r>
              <a:rPr lang="el-GR" sz="3200" dirty="0" smtClean="0">
                <a:solidFill>
                  <a:srgbClr val="FF0000"/>
                </a:solidFill>
                <a:latin typeface="Times New Roman" panose="02020603050405020304" pitchFamily="18" charset="0"/>
                <a:cs typeface="Times New Roman" panose="02020603050405020304" pitchFamily="18" charset="0"/>
              </a:rPr>
              <a:t>Ανθρώπινο Σώμα – Τεχνητά Όργανα</a:t>
            </a:r>
            <a:endParaRPr lang="el-GR"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descr="https://www.medgadget.com/wp-content/uploads/2018/09/Medical-Bionic-Implants-Market-2028-1024x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32115"/>
            <a:ext cx="9753600" cy="324802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1467134" y="1283290"/>
            <a:ext cx="9257732" cy="461665"/>
          </a:xfrm>
          <a:prstGeom prst="rect">
            <a:avLst/>
          </a:prstGeom>
        </p:spPr>
        <p:txBody>
          <a:bodyPr wrap="square">
            <a:spAutoFit/>
          </a:bodyPr>
          <a:lstStyle/>
          <a:p>
            <a:pPr fontAlgn="base"/>
            <a:r>
              <a:rPr lang="el-GR" sz="2400" dirty="0">
                <a:solidFill>
                  <a:srgbClr val="0070C0"/>
                </a:solidFill>
                <a:latin typeface="Times New Roman" panose="02020603050405020304" pitchFamily="18" charset="0"/>
                <a:cs typeface="Times New Roman" panose="02020603050405020304" pitchFamily="18" charset="0"/>
              </a:rPr>
              <a:t>«Μέτρο όλων των πραγμάτων ο άνθρωπος» – Πρωταγόρας 480-410 π.Χ. </a:t>
            </a:r>
            <a:endParaRPr lang="el-GR" sz="2400" b="0" i="0" dirty="0">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185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458956"/>
            <a:ext cx="9144000" cy="6186309"/>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Πολυμερικά </a:t>
            </a:r>
            <a:r>
              <a:rPr lang="el-GR" b="1" dirty="0" smtClean="0">
                <a:solidFill>
                  <a:srgbClr val="FF0000"/>
                </a:solidFill>
                <a:latin typeface="Times New Roman" panose="02020603050405020304" pitchFamily="18" charset="0"/>
                <a:cs typeface="Times New Roman" panose="02020603050405020304" pitchFamily="18" charset="0"/>
              </a:rPr>
              <a:t>Βιοϋλικά</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Φυσικά πολυμερή</a:t>
            </a:r>
          </a:p>
          <a:p>
            <a:endParaRPr lang="el-GR" dirty="0">
              <a:solidFill>
                <a:srgbClr val="0070C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Προέρχονται </a:t>
            </a:r>
            <a:r>
              <a:rPr lang="el-GR" dirty="0">
                <a:solidFill>
                  <a:srgbClr val="000000"/>
                </a:solidFill>
                <a:latin typeface="Times New Roman" panose="02020603050405020304" pitchFamily="18" charset="0"/>
                <a:cs typeface="Times New Roman" panose="02020603050405020304" pitchFamily="18" charset="0"/>
              </a:rPr>
              <a:t>από πηγές</a:t>
            </a:r>
          </a:p>
          <a:p>
            <a:r>
              <a:rPr lang="el-GR" dirty="0" smtClean="0">
                <a:solidFill>
                  <a:srgbClr val="000000"/>
                </a:solidFill>
                <a:latin typeface="Times New Roman" panose="02020603050405020304" pitchFamily="18" charset="0"/>
                <a:cs typeface="Times New Roman" panose="02020603050405020304" pitchFamily="18" charset="0"/>
              </a:rPr>
              <a:t>• Μέσα </a:t>
            </a:r>
            <a:r>
              <a:rPr lang="el-GR" dirty="0">
                <a:solidFill>
                  <a:srgbClr val="000000"/>
                </a:solidFill>
                <a:latin typeface="Times New Roman" panose="02020603050405020304" pitchFamily="18" charset="0"/>
                <a:cs typeface="Times New Roman" panose="02020603050405020304" pitchFamily="18" charset="0"/>
              </a:rPr>
              <a:t>στο σώμα: κολλαγόνο, ινιδίνη, </a:t>
            </a:r>
            <a:r>
              <a:rPr lang="el-GR" dirty="0" smtClean="0">
                <a:solidFill>
                  <a:srgbClr val="000000"/>
                </a:solidFill>
                <a:latin typeface="Times New Roman" panose="02020603050405020304" pitchFamily="18" charset="0"/>
                <a:cs typeface="Times New Roman" panose="02020603050405020304" pitchFamily="18" charset="0"/>
              </a:rPr>
              <a:t>υαλουρονικό οξύ </a:t>
            </a:r>
            <a:r>
              <a:rPr lang="el-GR" dirty="0">
                <a:solidFill>
                  <a:srgbClr val="000000"/>
                </a:solidFill>
                <a:latin typeface="Times New Roman" panose="02020603050405020304" pitchFamily="18" charset="0"/>
                <a:cs typeface="Times New Roman" panose="02020603050405020304" pitchFamily="18" charset="0"/>
              </a:rPr>
              <a:t>(από υδατάνθρακες)</a:t>
            </a:r>
          </a:p>
          <a:p>
            <a:r>
              <a:rPr lang="el-GR" dirty="0" smtClean="0">
                <a:solidFill>
                  <a:srgbClr val="000000"/>
                </a:solidFill>
                <a:latin typeface="Times New Roman" panose="02020603050405020304" pitchFamily="18" charset="0"/>
                <a:cs typeface="Times New Roman" panose="02020603050405020304" pitchFamily="18" charset="0"/>
              </a:rPr>
              <a:t>• Έξω </a:t>
            </a:r>
            <a:r>
              <a:rPr lang="el-GR" dirty="0">
                <a:solidFill>
                  <a:srgbClr val="000000"/>
                </a:solidFill>
                <a:latin typeface="Times New Roman" panose="02020603050405020304" pitchFamily="18" charset="0"/>
                <a:cs typeface="Times New Roman" panose="02020603050405020304" pitchFamily="18" charset="0"/>
              </a:rPr>
              <a:t>από το σώμα: </a:t>
            </a:r>
            <a:r>
              <a:rPr lang="el-GR" dirty="0" smtClean="0">
                <a:solidFill>
                  <a:srgbClr val="000000"/>
                </a:solidFill>
                <a:latin typeface="Times New Roman" panose="02020603050405020304" pitchFamily="18" charset="0"/>
                <a:cs typeface="Times New Roman" panose="02020603050405020304" pitchFamily="18" charset="0"/>
              </a:rPr>
              <a:t>χιτοζάνη (</a:t>
            </a:r>
            <a:r>
              <a:rPr lang="el-GR" dirty="0">
                <a:solidFill>
                  <a:srgbClr val="000000"/>
                </a:solidFill>
                <a:latin typeface="Times New Roman" panose="02020603050405020304" pitchFamily="18" charset="0"/>
                <a:cs typeface="Times New Roman" panose="02020603050405020304" pitchFamily="18" charset="0"/>
              </a:rPr>
              <a:t>από τον </a:t>
            </a:r>
            <a:r>
              <a:rPr lang="el-GR" dirty="0" smtClean="0">
                <a:solidFill>
                  <a:srgbClr val="000000"/>
                </a:solidFill>
                <a:latin typeface="Times New Roman" panose="02020603050405020304" pitchFamily="18" charset="0"/>
                <a:cs typeface="Times New Roman" panose="02020603050405020304" pitchFamily="18" charset="0"/>
              </a:rPr>
              <a:t>εξωσκελετό καρκινοειδών</a:t>
            </a:r>
            <a:r>
              <a:rPr lang="el-GR" dirty="0">
                <a:solidFill>
                  <a:srgbClr val="000000"/>
                </a:solidFill>
                <a:latin typeface="Times New Roman" panose="02020603050405020304" pitchFamily="18" charset="0"/>
                <a:cs typeface="Times New Roman" panose="02020603050405020304" pitchFamily="18" charset="0"/>
              </a:rPr>
              <a:t>) ή </a:t>
            </a:r>
            <a:r>
              <a:rPr lang="el-GR" dirty="0" smtClean="0">
                <a:solidFill>
                  <a:srgbClr val="000000"/>
                </a:solidFill>
                <a:latin typeface="Times New Roman" panose="02020603050405020304" pitchFamily="18" charset="0"/>
                <a:cs typeface="Times New Roman" panose="02020603050405020304" pitchFamily="18" charset="0"/>
              </a:rPr>
              <a:t>αλγινικό (</a:t>
            </a:r>
            <a:r>
              <a:rPr lang="el-GR" dirty="0">
                <a:solidFill>
                  <a:srgbClr val="000000"/>
                </a:solidFill>
                <a:latin typeface="Times New Roman" panose="02020603050405020304" pitchFamily="18" charset="0"/>
                <a:cs typeface="Times New Roman" panose="02020603050405020304" pitchFamily="18" charset="0"/>
              </a:rPr>
              <a:t>από φύκια)</a:t>
            </a:r>
          </a:p>
          <a:p>
            <a:r>
              <a:rPr lang="el-GR" dirty="0" smtClean="0">
                <a:solidFill>
                  <a:srgbClr val="000000"/>
                </a:solidFill>
                <a:latin typeface="Times New Roman" panose="02020603050405020304" pitchFamily="18" charset="0"/>
                <a:cs typeface="Times New Roman" panose="02020603050405020304" pitchFamily="18" charset="0"/>
              </a:rPr>
              <a:t>• Συλλέγονται </a:t>
            </a:r>
            <a:r>
              <a:rPr lang="el-GR" dirty="0">
                <a:solidFill>
                  <a:srgbClr val="000000"/>
                </a:solidFill>
                <a:latin typeface="Times New Roman" panose="02020603050405020304" pitchFamily="18" charset="0"/>
                <a:cs typeface="Times New Roman" panose="02020603050405020304" pitchFamily="18" charset="0"/>
              </a:rPr>
              <a:t>κυρίως από ζώα</a:t>
            </a:r>
          </a:p>
          <a:p>
            <a:r>
              <a:rPr lang="el-GR" dirty="0" smtClean="0">
                <a:solidFill>
                  <a:srgbClr val="000000"/>
                </a:solidFill>
                <a:latin typeface="Times New Roman" panose="02020603050405020304" pitchFamily="18" charset="0"/>
                <a:cs typeface="Times New Roman" panose="02020603050405020304" pitchFamily="18" charset="0"/>
              </a:rPr>
              <a:t>• Η χιτοζάνη (</a:t>
            </a:r>
            <a:r>
              <a:rPr lang="el-GR" dirty="0">
                <a:solidFill>
                  <a:srgbClr val="000000"/>
                </a:solidFill>
                <a:latin typeface="Times New Roman" panose="02020603050405020304" pitchFamily="18" charset="0"/>
                <a:cs typeface="Times New Roman" panose="02020603050405020304" pitchFamily="18" charset="0"/>
              </a:rPr>
              <a:t>chitosan)και το </a:t>
            </a:r>
            <a:r>
              <a:rPr lang="el-GR" dirty="0" smtClean="0">
                <a:solidFill>
                  <a:srgbClr val="000000"/>
                </a:solidFill>
                <a:latin typeface="Times New Roman" panose="02020603050405020304" pitchFamily="18" charset="0"/>
                <a:cs typeface="Times New Roman" panose="02020603050405020304" pitchFamily="18" charset="0"/>
              </a:rPr>
              <a:t>αλγινικό (</a:t>
            </a:r>
            <a:r>
              <a:rPr lang="el-GR" dirty="0">
                <a:solidFill>
                  <a:srgbClr val="000000"/>
                </a:solidFill>
                <a:latin typeface="Times New Roman" panose="02020603050405020304" pitchFamily="18" charset="0"/>
                <a:cs typeface="Times New Roman" panose="02020603050405020304" pitchFamily="18" charset="0"/>
              </a:rPr>
              <a:t>alginate) χρησιμοποιούνται ως επιθέματα πληγών</a:t>
            </a:r>
          </a:p>
          <a:p>
            <a:r>
              <a:rPr lang="el-GR" dirty="0" smtClean="0">
                <a:solidFill>
                  <a:srgbClr val="000000"/>
                </a:solidFill>
                <a:latin typeface="Times New Roman" panose="02020603050405020304" pitchFamily="18" charset="0"/>
                <a:cs typeface="Times New Roman" panose="02020603050405020304" pitchFamily="18" charset="0"/>
              </a:rPr>
              <a:t>• Φυσικές </a:t>
            </a:r>
            <a:r>
              <a:rPr lang="el-GR" dirty="0">
                <a:solidFill>
                  <a:srgbClr val="000000"/>
                </a:solidFill>
                <a:latin typeface="Times New Roman" panose="02020603050405020304" pitchFamily="18" charset="0"/>
                <a:cs typeface="Times New Roman" panose="02020603050405020304" pitchFamily="18" charset="0"/>
              </a:rPr>
              <a:t>μήτρες για επισκευή του δέρματος ή </a:t>
            </a:r>
            <a:r>
              <a:rPr lang="el-GR" dirty="0" smtClean="0">
                <a:solidFill>
                  <a:srgbClr val="000000"/>
                </a:solidFill>
                <a:latin typeface="Times New Roman" panose="02020603050405020304" pitchFamily="18" charset="0"/>
                <a:cs typeface="Times New Roman" panose="02020603050405020304" pitchFamily="18" charset="0"/>
              </a:rPr>
              <a:t>οστών</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Πλεονεκτήματα:</a:t>
            </a:r>
          </a:p>
          <a:p>
            <a:endParaRPr lang="el-GR" dirty="0">
              <a:solidFill>
                <a:srgbClr val="000000"/>
              </a:solidFill>
              <a:latin typeface="Times New Roman" panose="02020603050405020304" pitchFamily="18" charset="0"/>
              <a:cs typeface="Times New Roman" panose="02020603050405020304" pitchFamily="18" charset="0"/>
            </a:endParaRPr>
          </a:p>
          <a:p>
            <a:pPr marL="177800" indent="-177800"/>
            <a:r>
              <a:rPr lang="el-GR" dirty="0" smtClean="0">
                <a:solidFill>
                  <a:srgbClr val="000000"/>
                </a:solidFill>
                <a:latin typeface="Times New Roman" panose="02020603050405020304" pitchFamily="18" charset="0"/>
                <a:cs typeface="Times New Roman" panose="02020603050405020304" pitchFamily="18" charset="0"/>
              </a:rPr>
              <a:t>• Χημική </a:t>
            </a:r>
            <a:r>
              <a:rPr lang="el-GR" dirty="0">
                <a:solidFill>
                  <a:srgbClr val="000000"/>
                </a:solidFill>
                <a:latin typeface="Times New Roman" panose="02020603050405020304" pitchFamily="18" charset="0"/>
                <a:cs typeface="Times New Roman" panose="02020603050405020304" pitchFamily="18" charset="0"/>
              </a:rPr>
              <a:t>σύνθεση παρόμοια με το υλικό που αντικαθιστούν: εύκολο να ενσωματωθούν σε ξενιστή και </a:t>
            </a:r>
            <a:r>
              <a:rPr lang="el-GR" dirty="0" smtClean="0">
                <a:solidFill>
                  <a:srgbClr val="000000"/>
                </a:solidFill>
                <a:latin typeface="Times New Roman" panose="02020603050405020304" pitchFamily="18" charset="0"/>
                <a:cs typeface="Times New Roman" panose="02020603050405020304" pitchFamily="18" charset="0"/>
              </a:rPr>
              <a:t>τροποποιήσιμα</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Μειονεκτήματα:</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Δύσκολο </a:t>
            </a:r>
            <a:r>
              <a:rPr lang="el-GR" dirty="0">
                <a:solidFill>
                  <a:srgbClr val="000000"/>
                </a:solidFill>
                <a:latin typeface="Times New Roman" panose="02020603050405020304" pitchFamily="18" charset="0"/>
                <a:cs typeface="Times New Roman" panose="02020603050405020304" pitchFamily="18" charset="0"/>
              </a:rPr>
              <a:t>να συλλεχθούν σε μεγάλη ποσότητα</a:t>
            </a:r>
          </a:p>
          <a:p>
            <a:r>
              <a:rPr lang="el-GR" dirty="0" smtClean="0">
                <a:solidFill>
                  <a:srgbClr val="000000"/>
                </a:solidFill>
                <a:latin typeface="Times New Roman" panose="02020603050405020304" pitchFamily="18" charset="0"/>
                <a:cs typeface="Times New Roman" panose="02020603050405020304" pitchFamily="18" charset="0"/>
              </a:rPr>
              <a:t>• Αδύνατες </a:t>
            </a:r>
            <a:r>
              <a:rPr lang="el-GR" dirty="0">
                <a:solidFill>
                  <a:srgbClr val="000000"/>
                </a:solidFill>
                <a:latin typeface="Times New Roman" panose="02020603050405020304" pitchFamily="18" charset="0"/>
                <a:cs typeface="Times New Roman" panose="02020603050405020304" pitchFamily="18" charset="0"/>
              </a:rPr>
              <a:t>μηχανικές ιδιότητες</a:t>
            </a:r>
          </a:p>
          <a:p>
            <a:r>
              <a:rPr lang="el-GR" dirty="0" smtClean="0">
                <a:solidFill>
                  <a:srgbClr val="000000"/>
                </a:solidFill>
                <a:latin typeface="Times New Roman" panose="02020603050405020304" pitchFamily="18" charset="0"/>
                <a:cs typeface="Times New Roman" panose="02020603050405020304" pitchFamily="18" charset="0"/>
              </a:rPr>
              <a:t>• Μη </a:t>
            </a:r>
            <a:r>
              <a:rPr lang="el-GR" dirty="0">
                <a:solidFill>
                  <a:srgbClr val="000000"/>
                </a:solidFill>
                <a:latin typeface="Times New Roman" panose="02020603050405020304" pitchFamily="18" charset="0"/>
                <a:cs typeface="Times New Roman" panose="02020603050405020304" pitchFamily="18" charset="0"/>
              </a:rPr>
              <a:t>διασφάλιση της απομάκρυνσης των παθογόνων</a:t>
            </a:r>
          </a:p>
          <a:p>
            <a:r>
              <a:rPr lang="el-GR" dirty="0" smtClean="0">
                <a:solidFill>
                  <a:srgbClr val="000000"/>
                </a:solidFill>
                <a:latin typeface="Times New Roman" panose="02020603050405020304" pitchFamily="18" charset="0"/>
                <a:cs typeface="Times New Roman" panose="02020603050405020304" pitchFamily="18" charset="0"/>
              </a:rPr>
              <a:t>• Μπορεί </a:t>
            </a:r>
            <a:r>
              <a:rPr lang="el-GR" dirty="0">
                <a:solidFill>
                  <a:srgbClr val="000000"/>
                </a:solidFill>
                <a:latin typeface="Times New Roman" panose="02020603050405020304" pitchFamily="18" charset="0"/>
                <a:cs typeface="Times New Roman" panose="02020603050405020304" pitchFamily="18" charset="0"/>
              </a:rPr>
              <a:t>να αναγνωριστούν ως ξένα από το ανοσοποιητικό σύστημα</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926" y="1832607"/>
            <a:ext cx="2133898" cy="3439005"/>
          </a:xfrm>
          <a:prstGeom prst="rect">
            <a:avLst/>
          </a:prstGeom>
        </p:spPr>
      </p:pic>
    </p:spTree>
    <p:extLst>
      <p:ext uri="{BB962C8B-B14F-4D97-AF65-F5344CB8AC3E}">
        <p14:creationId xmlns:p14="http://schemas.microsoft.com/office/powerpoint/2010/main" val="2687367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182231"/>
            <a:ext cx="8802806" cy="5078313"/>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Πολυμερικά </a:t>
            </a:r>
            <a:r>
              <a:rPr lang="el-GR" b="1" dirty="0" smtClean="0">
                <a:solidFill>
                  <a:srgbClr val="FF0000"/>
                </a:solidFill>
                <a:latin typeface="Times New Roman" panose="02020603050405020304" pitchFamily="18" charset="0"/>
                <a:cs typeface="Times New Roman" panose="02020603050405020304" pitchFamily="18" charset="0"/>
              </a:rPr>
              <a:t>Βιοϋλικά</a:t>
            </a:r>
          </a:p>
          <a:p>
            <a:endParaRPr lang="el-GR" dirty="0">
              <a:solidFill>
                <a:srgbClr val="FF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Συνθετικά πολυμερή</a:t>
            </a:r>
          </a:p>
          <a:p>
            <a:endParaRPr lang="el-GR" dirty="0">
              <a:solidFill>
                <a:srgbClr val="0070C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Κατασκευασμένα </a:t>
            </a:r>
            <a:r>
              <a:rPr lang="el-GR" dirty="0">
                <a:solidFill>
                  <a:srgbClr val="000000"/>
                </a:solidFill>
                <a:latin typeface="Times New Roman" panose="02020603050405020304" pitchFamily="18" charset="0"/>
                <a:cs typeface="Times New Roman" panose="02020603050405020304" pitchFamily="18" charset="0"/>
              </a:rPr>
              <a:t>από προϊόντα πετρελαίου (κυρίως)</a:t>
            </a:r>
          </a:p>
          <a:p>
            <a:r>
              <a:rPr lang="el-GR" dirty="0" smtClean="0">
                <a:solidFill>
                  <a:srgbClr val="000000"/>
                </a:solidFill>
                <a:latin typeface="Times New Roman" panose="02020603050405020304" pitchFamily="18" charset="0"/>
                <a:cs typeface="Times New Roman" panose="02020603050405020304" pitchFamily="18" charset="0"/>
              </a:rPr>
              <a:t>• Μπορεί </a:t>
            </a:r>
            <a:r>
              <a:rPr lang="el-GR" dirty="0">
                <a:solidFill>
                  <a:srgbClr val="000000"/>
                </a:solidFill>
                <a:latin typeface="Times New Roman" panose="02020603050405020304" pitchFamily="18" charset="0"/>
                <a:cs typeface="Times New Roman" panose="02020603050405020304" pitchFamily="18" charset="0"/>
              </a:rPr>
              <a:t>επίσης να είναι και ένα τροποποιημένο βιολογικό πολυμερές</a:t>
            </a:r>
          </a:p>
          <a:p>
            <a:r>
              <a:rPr lang="el-GR" dirty="0" smtClean="0">
                <a:solidFill>
                  <a:srgbClr val="000000"/>
                </a:solidFill>
                <a:latin typeface="Times New Roman" panose="02020603050405020304" pitchFamily="18" charset="0"/>
                <a:cs typeface="Times New Roman" panose="02020603050405020304" pitchFamily="18" charset="0"/>
              </a:rPr>
              <a:t>• Τα </a:t>
            </a:r>
            <a:r>
              <a:rPr lang="el-GR" dirty="0">
                <a:solidFill>
                  <a:srgbClr val="000000"/>
                </a:solidFill>
                <a:latin typeface="Times New Roman" panose="02020603050405020304" pitchFamily="18" charset="0"/>
                <a:cs typeface="Times New Roman" panose="02020603050405020304" pitchFamily="18" charset="0"/>
              </a:rPr>
              <a:t>περισσότερα πλαστικά και άλλα παρόμοια </a:t>
            </a:r>
            <a:r>
              <a:rPr lang="el-GR" dirty="0" smtClean="0">
                <a:solidFill>
                  <a:srgbClr val="000000"/>
                </a:solidFill>
                <a:latin typeface="Times New Roman" panose="02020603050405020304" pitchFamily="18" charset="0"/>
                <a:cs typeface="Times New Roman" panose="02020603050405020304" pitchFamily="18" charset="0"/>
              </a:rPr>
              <a:t>υλικά</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70C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Πλεονεκτήματα:</a:t>
            </a:r>
            <a:endParaRPr lang="el-GR" dirty="0" smtClean="0">
              <a:solidFill>
                <a:srgbClr val="0070C0"/>
              </a:solidFill>
              <a:latin typeface="Times New Roman" panose="02020603050405020304" pitchFamily="18" charset="0"/>
              <a:cs typeface="Times New Roman" panose="02020603050405020304" pitchFamily="18" charset="0"/>
            </a:endParaRPr>
          </a:p>
          <a:p>
            <a:endParaRPr lang="el-GR" dirty="0">
              <a:solidFill>
                <a:srgbClr val="0070C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Εύκολη </a:t>
            </a:r>
            <a:r>
              <a:rPr lang="el-GR" dirty="0">
                <a:solidFill>
                  <a:srgbClr val="000000"/>
                </a:solidFill>
                <a:latin typeface="Times New Roman" panose="02020603050405020304" pitchFamily="18" charset="0"/>
                <a:cs typeface="Times New Roman" panose="02020603050405020304" pitchFamily="18" charset="0"/>
              </a:rPr>
              <a:t>η μαζική παραγωγή και αποστείρωση</a:t>
            </a:r>
          </a:p>
          <a:p>
            <a:pPr marL="177800" indent="-177800"/>
            <a:r>
              <a:rPr lang="el-GR" dirty="0" smtClean="0">
                <a:solidFill>
                  <a:srgbClr val="000000"/>
                </a:solidFill>
                <a:latin typeface="Times New Roman" panose="02020603050405020304" pitchFamily="18" charset="0"/>
                <a:cs typeface="Times New Roman" panose="02020603050405020304" pitchFamily="18" charset="0"/>
              </a:rPr>
              <a:t>• Μπορούν </a:t>
            </a:r>
            <a:r>
              <a:rPr lang="el-GR" dirty="0">
                <a:solidFill>
                  <a:srgbClr val="000000"/>
                </a:solidFill>
                <a:latin typeface="Times New Roman" panose="02020603050405020304" pitchFamily="18" charset="0"/>
                <a:cs typeface="Times New Roman" panose="02020603050405020304" pitchFamily="18" charset="0"/>
              </a:rPr>
              <a:t>να προσαρμοστούν οι φυσικές, χημικές, μηχανικές και </a:t>
            </a:r>
            <a:r>
              <a:rPr lang="el-GR" dirty="0" smtClean="0">
                <a:solidFill>
                  <a:srgbClr val="000000"/>
                </a:solidFill>
                <a:latin typeface="Times New Roman" panose="02020603050405020304" pitchFamily="18" charset="0"/>
                <a:cs typeface="Times New Roman" panose="02020603050405020304" pitchFamily="18" charset="0"/>
              </a:rPr>
              <a:t>αποικοδομητικές (</a:t>
            </a:r>
            <a:r>
              <a:rPr lang="el-GR" dirty="0">
                <a:solidFill>
                  <a:srgbClr val="000000"/>
                </a:solidFill>
                <a:latin typeface="Times New Roman" panose="02020603050405020304" pitchFamily="18" charset="0"/>
                <a:cs typeface="Times New Roman" panose="02020603050405020304" pitchFamily="18" charset="0"/>
              </a:rPr>
              <a:t>degradative) ιδιότητες  </a:t>
            </a:r>
            <a:r>
              <a:rPr lang="el-GR" dirty="0" smtClean="0">
                <a:solidFill>
                  <a:srgbClr val="000000"/>
                </a:solidFill>
                <a:latin typeface="Times New Roman" panose="02020603050405020304" pitchFamily="18" charset="0"/>
                <a:cs typeface="Times New Roman" panose="02020603050405020304" pitchFamily="18" charset="0"/>
              </a:rPr>
              <a:t>τους</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Μειονεκτήματα:</a:t>
            </a:r>
          </a:p>
          <a:p>
            <a:endParaRPr lang="el-GR" dirty="0">
              <a:solidFill>
                <a:srgbClr val="0070C0"/>
              </a:solidFill>
              <a:latin typeface="Times New Roman" panose="02020603050405020304" pitchFamily="18" charset="0"/>
              <a:cs typeface="Times New Roman" panose="02020603050405020304" pitchFamily="18" charset="0"/>
            </a:endParaRPr>
          </a:p>
          <a:p>
            <a:pPr marL="177800" indent="-177800"/>
            <a:r>
              <a:rPr lang="el-GR" dirty="0" smtClean="0">
                <a:solidFill>
                  <a:srgbClr val="000000"/>
                </a:solidFill>
                <a:latin typeface="Times New Roman" panose="02020603050405020304" pitchFamily="18" charset="0"/>
                <a:cs typeface="Times New Roman" panose="02020603050405020304" pitchFamily="18" charset="0"/>
              </a:rPr>
              <a:t>• Δεν αλληλεπιδρούν ενεργά </a:t>
            </a:r>
            <a:r>
              <a:rPr lang="el-GR" dirty="0">
                <a:solidFill>
                  <a:srgbClr val="000000"/>
                </a:solidFill>
                <a:latin typeface="Times New Roman" panose="02020603050405020304" pitchFamily="18" charset="0"/>
                <a:cs typeface="Times New Roman" panose="02020603050405020304" pitchFamily="18" charset="0"/>
              </a:rPr>
              <a:t>με τον ιστό, ως εκ τούτου δεν μπορούν να κατευθύνουν ή </a:t>
            </a:r>
            <a:r>
              <a:rPr lang="el-GR" dirty="0" smtClean="0">
                <a:solidFill>
                  <a:srgbClr val="000000"/>
                </a:solidFill>
                <a:latin typeface="Times New Roman" panose="02020603050405020304" pitchFamily="18" charset="0"/>
                <a:cs typeface="Times New Roman" panose="02020603050405020304" pitchFamily="18" charset="0"/>
              </a:rPr>
              <a:t>να βοηθήσουν </a:t>
            </a:r>
            <a:r>
              <a:rPr lang="el-GR" dirty="0">
                <a:solidFill>
                  <a:srgbClr val="000000"/>
                </a:solidFill>
                <a:latin typeface="Times New Roman" panose="02020603050405020304" pitchFamily="18" charset="0"/>
                <a:cs typeface="Times New Roman" panose="02020603050405020304" pitchFamily="18" charset="0"/>
              </a:rPr>
              <a:t>στην επούλωση γύρω από την περιοχή εμφύτευσης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806" y="2030463"/>
            <a:ext cx="2781688" cy="3381847"/>
          </a:xfrm>
          <a:prstGeom prst="rect">
            <a:avLst/>
          </a:prstGeom>
        </p:spPr>
      </p:pic>
    </p:spTree>
    <p:extLst>
      <p:ext uri="{BB962C8B-B14F-4D97-AF65-F5344CB8AC3E}">
        <p14:creationId xmlns:p14="http://schemas.microsoft.com/office/powerpoint/2010/main" val="3389116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364776"/>
            <a:ext cx="3903260" cy="5355312"/>
          </a:xfrm>
          <a:prstGeom prst="rect">
            <a:avLst/>
          </a:prstGeom>
        </p:spPr>
        <p:txBody>
          <a:bodyPr wrap="square">
            <a:spAutoFit/>
          </a:bodyPr>
          <a:lstStyle/>
          <a:p>
            <a:pPr algn="just"/>
            <a:r>
              <a:rPr lang="el-GR" b="1" dirty="0" smtClean="0">
                <a:solidFill>
                  <a:srgbClr val="FF0000"/>
                </a:solidFill>
                <a:latin typeface="Times New Roman" panose="02020603050405020304" pitchFamily="18" charset="0"/>
                <a:cs typeface="Times New Roman" panose="02020603050405020304" pitchFamily="18" charset="0"/>
              </a:rPr>
              <a:t>Σιλικόνη</a:t>
            </a:r>
          </a:p>
          <a:p>
            <a:pPr algn="just"/>
            <a:endParaRPr lang="el-GR" dirty="0">
              <a:solidFill>
                <a:srgbClr val="000000"/>
              </a:solidFill>
              <a:latin typeface="Times New Roman" panose="02020603050405020304" pitchFamily="18" charset="0"/>
              <a:cs typeface="Times New Roman" panose="02020603050405020304" pitchFamily="18" charset="0"/>
            </a:endParaRPr>
          </a:p>
          <a:p>
            <a:pPr algn="just"/>
            <a:r>
              <a:rPr lang="el-GR" dirty="0">
                <a:solidFill>
                  <a:srgbClr val="0070C0"/>
                </a:solidFill>
                <a:latin typeface="Times New Roman" panose="02020603050405020304" pitchFamily="18" charset="0"/>
                <a:cs typeface="Times New Roman" panose="02020603050405020304" pitchFamily="18" charset="0"/>
              </a:rPr>
              <a:t>•</a:t>
            </a:r>
            <a:r>
              <a:rPr lang="el-GR" b="1" dirty="0">
                <a:solidFill>
                  <a:srgbClr val="0070C0"/>
                </a:solidFill>
                <a:latin typeface="Times New Roman" panose="02020603050405020304" pitchFamily="18" charset="0"/>
                <a:cs typeface="Times New Roman" panose="02020603050405020304" pitchFamily="18" charset="0"/>
              </a:rPr>
              <a:t>Πολυμερή </a:t>
            </a:r>
            <a:r>
              <a:rPr lang="el-GR" b="1" dirty="0" smtClean="0">
                <a:solidFill>
                  <a:srgbClr val="0070C0"/>
                </a:solidFill>
                <a:latin typeface="Times New Roman" panose="02020603050405020304" pitchFamily="18" charset="0"/>
                <a:cs typeface="Times New Roman" panose="02020603050405020304" pitchFamily="18" charset="0"/>
              </a:rPr>
              <a:t>σιλικόνης</a:t>
            </a:r>
          </a:p>
          <a:p>
            <a:pPr algn="just"/>
            <a:endParaRPr lang="el-GR" dirty="0">
              <a:solidFill>
                <a:srgbClr val="000000"/>
              </a:solidFill>
              <a:latin typeface="Times New Roman" panose="02020603050405020304" pitchFamily="18" charset="0"/>
              <a:cs typeface="Times New Roman" panose="02020603050405020304" pitchFamily="18" charset="0"/>
            </a:endParaRPr>
          </a:p>
          <a:p>
            <a:pPr algn="just"/>
            <a:r>
              <a:rPr lang="el-GR" dirty="0" smtClean="0">
                <a:solidFill>
                  <a:srgbClr val="000000"/>
                </a:solidFill>
                <a:latin typeface="Times New Roman" panose="02020603050405020304" pitchFamily="18" charset="0"/>
                <a:cs typeface="Times New Roman" panose="02020603050405020304" pitchFamily="18" charset="0"/>
              </a:rPr>
              <a:t>• π.χ</a:t>
            </a:r>
            <a:r>
              <a:rPr lang="el-GR" dirty="0">
                <a:solidFill>
                  <a:srgbClr val="000000"/>
                </a:solidFill>
                <a:latin typeface="Times New Roman" panose="02020603050405020304" pitchFamily="18" charset="0"/>
                <a:cs typeface="Times New Roman" panose="02020603050405020304" pitchFamily="18" charset="0"/>
              </a:rPr>
              <a:t>. </a:t>
            </a:r>
            <a:r>
              <a:rPr lang="en-US" dirty="0" smtClean="0">
                <a:solidFill>
                  <a:srgbClr val="000000"/>
                </a:solidFill>
                <a:latin typeface="Times New Roman" panose="02020603050405020304" pitchFamily="18" charset="0"/>
                <a:cs typeface="Times New Roman" panose="02020603050405020304" pitchFamily="18" charset="0"/>
              </a:rPr>
              <a:t>Polydimethylsinoxane</a:t>
            </a:r>
            <a:r>
              <a:rPr lang="el-GR" dirty="0" smtClean="0">
                <a:solidFill>
                  <a:srgbClr val="000000"/>
                </a:solidFill>
                <a:latin typeface="Times New Roman" panose="02020603050405020304" pitchFamily="18" charset="0"/>
                <a:cs typeface="Times New Roman" panose="02020603050405020304" pitchFamily="18" charset="0"/>
              </a:rPr>
              <a:t> </a:t>
            </a:r>
            <a:r>
              <a:rPr lang="en-US" dirty="0" smtClean="0">
                <a:solidFill>
                  <a:srgbClr val="000000"/>
                </a:solidFill>
                <a:latin typeface="Times New Roman" panose="02020603050405020304" pitchFamily="18" charset="0"/>
                <a:cs typeface="Times New Roman" panose="02020603050405020304" pitchFamily="18" charset="0"/>
              </a:rPr>
              <a:t>(</a:t>
            </a:r>
            <a:r>
              <a:rPr lang="en-US" dirty="0">
                <a:solidFill>
                  <a:srgbClr val="000000"/>
                </a:solidFill>
                <a:latin typeface="Times New Roman" panose="02020603050405020304" pitchFamily="18" charset="0"/>
                <a:cs typeface="Times New Roman" panose="02020603050405020304" pitchFamily="18" charset="0"/>
              </a:rPr>
              <a:t>PDMS)</a:t>
            </a:r>
          </a:p>
          <a:p>
            <a:pPr marL="177800" indent="-177800" algn="just"/>
            <a:r>
              <a:rPr lang="el-GR" dirty="0" smtClean="0">
                <a:solidFill>
                  <a:srgbClr val="000000"/>
                </a:solidFill>
                <a:latin typeface="Times New Roman" panose="02020603050405020304" pitchFamily="18" charset="0"/>
                <a:cs typeface="Times New Roman" panose="02020603050405020304" pitchFamily="18" charset="0"/>
              </a:rPr>
              <a:t>• Δεν </a:t>
            </a:r>
            <a:r>
              <a:rPr lang="el-GR" dirty="0">
                <a:solidFill>
                  <a:srgbClr val="000000"/>
                </a:solidFill>
                <a:latin typeface="Times New Roman" panose="02020603050405020304" pitchFamily="18" charset="0"/>
                <a:cs typeface="Times New Roman" panose="02020603050405020304" pitchFamily="18" charset="0"/>
              </a:rPr>
              <a:t>έχουν αλυσίδα  άνθρακα αλλά σιλικόνης και οξυγόνου</a:t>
            </a:r>
          </a:p>
          <a:p>
            <a:pPr algn="just"/>
            <a:r>
              <a:rPr lang="el-GR" dirty="0" smtClean="0">
                <a:solidFill>
                  <a:srgbClr val="000000"/>
                </a:solidFill>
                <a:latin typeface="Times New Roman" panose="02020603050405020304" pitchFamily="18" charset="0"/>
                <a:cs typeface="Times New Roman" panose="02020603050405020304" pitchFamily="18" charset="0"/>
              </a:rPr>
              <a:t>• Ελαστομερή(με </a:t>
            </a:r>
            <a:r>
              <a:rPr lang="el-GR" dirty="0">
                <a:solidFill>
                  <a:srgbClr val="000000"/>
                </a:solidFill>
                <a:latin typeface="Times New Roman" panose="02020603050405020304" pitchFamily="18" charset="0"/>
                <a:cs typeface="Times New Roman" panose="02020603050405020304" pitchFamily="18" charset="0"/>
              </a:rPr>
              <a:t>σταυρωτές συνδέσεις</a:t>
            </a:r>
            <a:r>
              <a:rPr lang="el-GR" dirty="0" smtClean="0">
                <a:solidFill>
                  <a:srgbClr val="000000"/>
                </a:solidFill>
                <a:latin typeface="Times New Roman" panose="02020603050405020304" pitchFamily="18" charset="0"/>
                <a:cs typeface="Times New Roman" panose="02020603050405020304" pitchFamily="18" charset="0"/>
              </a:rPr>
              <a:t>)</a:t>
            </a:r>
          </a:p>
          <a:p>
            <a:pPr algn="just"/>
            <a:endParaRPr lang="el-GR" dirty="0">
              <a:solidFill>
                <a:srgbClr val="000000"/>
              </a:solidFill>
              <a:latin typeface="Times New Roman" panose="02020603050405020304" pitchFamily="18" charset="0"/>
              <a:cs typeface="Times New Roman" panose="02020603050405020304" pitchFamily="18" charset="0"/>
            </a:endParaRPr>
          </a:p>
          <a:p>
            <a:pPr algn="just"/>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Σιλικόνες </a:t>
            </a:r>
            <a:r>
              <a:rPr lang="el-GR" b="1" dirty="0">
                <a:solidFill>
                  <a:srgbClr val="0070C0"/>
                </a:solidFill>
                <a:latin typeface="Times New Roman" panose="02020603050405020304" pitchFamily="18" charset="0"/>
                <a:cs typeface="Times New Roman" panose="02020603050405020304" pitchFamily="18" charset="0"/>
              </a:rPr>
              <a:t>ως </a:t>
            </a:r>
            <a:r>
              <a:rPr lang="el-GR" b="1" dirty="0" smtClean="0">
                <a:solidFill>
                  <a:srgbClr val="0070C0"/>
                </a:solidFill>
                <a:latin typeface="Times New Roman" panose="02020603050405020304" pitchFamily="18" charset="0"/>
                <a:cs typeface="Times New Roman" panose="02020603050405020304" pitchFamily="18" charset="0"/>
              </a:rPr>
              <a:t>βιοϋλικά</a:t>
            </a:r>
          </a:p>
          <a:p>
            <a:pPr algn="just"/>
            <a:endParaRPr lang="el-GR" dirty="0">
              <a:solidFill>
                <a:srgbClr val="000000"/>
              </a:solidFill>
              <a:latin typeface="Times New Roman" panose="02020603050405020304" pitchFamily="18" charset="0"/>
              <a:cs typeface="Times New Roman" panose="02020603050405020304" pitchFamily="18" charset="0"/>
            </a:endParaRPr>
          </a:p>
          <a:p>
            <a:pPr algn="just"/>
            <a:r>
              <a:rPr lang="el-GR" dirty="0" smtClean="0">
                <a:solidFill>
                  <a:srgbClr val="000000"/>
                </a:solidFill>
                <a:latin typeface="Times New Roman" panose="02020603050405020304" pitchFamily="18" charset="0"/>
                <a:cs typeface="Times New Roman" panose="02020603050405020304" pitchFamily="18" charset="0"/>
              </a:rPr>
              <a:t>• Εξαιρετική </a:t>
            </a:r>
            <a:r>
              <a:rPr lang="el-GR" dirty="0">
                <a:solidFill>
                  <a:srgbClr val="000000"/>
                </a:solidFill>
                <a:latin typeface="Times New Roman" panose="02020603050405020304" pitchFamily="18" charset="0"/>
                <a:cs typeface="Times New Roman" panose="02020603050405020304" pitchFamily="18" charset="0"/>
              </a:rPr>
              <a:t>ευλυγισία και σταθερότητα</a:t>
            </a:r>
          </a:p>
          <a:p>
            <a:pPr marL="177800" indent="-177800" algn="just"/>
            <a:r>
              <a:rPr lang="el-GR" dirty="0" smtClean="0">
                <a:solidFill>
                  <a:srgbClr val="000000"/>
                </a:solidFill>
                <a:latin typeface="Times New Roman" panose="02020603050405020304" pitchFamily="18" charset="0"/>
                <a:cs typeface="Times New Roman" panose="02020603050405020304" pitchFamily="18" charset="0"/>
              </a:rPr>
              <a:t>•  Χρησιμοποιούνται </a:t>
            </a:r>
            <a:r>
              <a:rPr lang="el-GR" dirty="0">
                <a:solidFill>
                  <a:srgbClr val="000000"/>
                </a:solidFill>
                <a:latin typeface="Times New Roman" panose="02020603050405020304" pitchFamily="18" charset="0"/>
                <a:cs typeface="Times New Roman" panose="02020603050405020304" pitchFamily="18" charset="0"/>
              </a:rPr>
              <a:t>σε καθετήρες, ηλεκτρόδια βηματοδοτών, αγγειακά μοσχεύματα και εμφυτεύματα μαστού και προσώπου</a:t>
            </a:r>
          </a:p>
          <a:p>
            <a:pPr marL="177800" indent="-177800" algn="just"/>
            <a:r>
              <a:rPr lang="el-GR" dirty="0" smtClean="0">
                <a:solidFill>
                  <a:srgbClr val="000000"/>
                </a:solidFill>
                <a:latin typeface="Times New Roman" panose="02020603050405020304" pitchFamily="18" charset="0"/>
                <a:cs typeface="Times New Roman" panose="02020603050405020304" pitchFamily="18" charset="0"/>
              </a:rPr>
              <a:t>• Ψηλή </a:t>
            </a:r>
            <a:r>
              <a:rPr lang="el-GR" dirty="0">
                <a:solidFill>
                  <a:srgbClr val="000000"/>
                </a:solidFill>
                <a:latin typeface="Times New Roman" panose="02020603050405020304" pitchFamily="18" charset="0"/>
                <a:cs typeface="Times New Roman" panose="02020603050405020304" pitchFamily="18" charset="0"/>
              </a:rPr>
              <a:t>διαπερατότητα οξυγόνου –σε μορφή μεμβράνης</a:t>
            </a:r>
          </a:p>
          <a:p>
            <a:pPr algn="just"/>
            <a:r>
              <a:rPr lang="el-GR" dirty="0" smtClean="0">
                <a:solidFill>
                  <a:srgbClr val="000000"/>
                </a:solidFill>
                <a:latin typeface="Times New Roman" panose="02020603050405020304" pitchFamily="18" charset="0"/>
                <a:cs typeface="Times New Roman" panose="02020603050405020304" pitchFamily="18" charset="0"/>
              </a:rPr>
              <a:t>• Οξυγονωτές</a:t>
            </a:r>
            <a:endParaRPr lang="el-GR" dirty="0">
              <a:solidFill>
                <a:srgbClr val="000000"/>
              </a:solidFill>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stretch>
            <a:fillRect/>
          </a:stretch>
        </p:blipFill>
        <p:spPr>
          <a:xfrm>
            <a:off x="3903260" y="0"/>
            <a:ext cx="3771900" cy="4467225"/>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176" y="4194281"/>
            <a:ext cx="5340824" cy="2663719"/>
          </a:xfrm>
          <a:prstGeom prst="rect">
            <a:avLst/>
          </a:prstGeom>
        </p:spPr>
      </p:pic>
      <p:sp>
        <p:nvSpPr>
          <p:cNvPr id="5" name="Ορθογώνιο 4"/>
          <p:cNvSpPr/>
          <p:nvPr/>
        </p:nvSpPr>
        <p:spPr>
          <a:xfrm>
            <a:off x="4807590" y="6258423"/>
            <a:ext cx="2291611" cy="461665"/>
          </a:xfrm>
          <a:prstGeom prst="rect">
            <a:avLst/>
          </a:prstGeom>
        </p:spPr>
        <p:txBody>
          <a:bodyPr wrap="square">
            <a:spAutoFit/>
          </a:bodyPr>
          <a:lstStyle/>
          <a:p>
            <a:pPr algn="ctr"/>
            <a:r>
              <a:rPr lang="el-GR" sz="1200" dirty="0" smtClean="0">
                <a:solidFill>
                  <a:srgbClr val="000000"/>
                </a:solidFill>
                <a:latin typeface="Times New Roman" panose="02020603050405020304" pitchFamily="18" charset="0"/>
                <a:cs typeface="Times New Roman" panose="02020603050405020304" pitchFamily="18" charset="0"/>
              </a:rPr>
              <a:t>Βιουλικά –Εφαρμογές</a:t>
            </a:r>
          </a:p>
          <a:p>
            <a:pPr algn="ctr"/>
            <a:r>
              <a:rPr lang="el-GR" sz="1200" dirty="0" smtClean="0">
                <a:solidFill>
                  <a:srgbClr val="000000"/>
                </a:solidFill>
                <a:latin typeface="Times New Roman" panose="02020603050405020304" pitchFamily="18" charset="0"/>
                <a:cs typeface="Times New Roman" panose="02020603050405020304" pitchFamily="18" charset="0"/>
              </a:rPr>
              <a:t>Δρ. Κων/νος Υφαντής</a:t>
            </a:r>
            <a:endParaRPr lang="el-GR" sz="1200" dirty="0"/>
          </a:p>
        </p:txBody>
      </p:sp>
    </p:spTree>
    <p:extLst>
      <p:ext uri="{BB962C8B-B14F-4D97-AF65-F5344CB8AC3E}">
        <p14:creationId xmlns:p14="http://schemas.microsoft.com/office/powerpoint/2010/main" val="2788598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693664"/>
            <a:ext cx="12192000" cy="5909310"/>
          </a:xfrm>
          <a:prstGeom prst="rect">
            <a:avLst/>
          </a:prstGeom>
        </p:spPr>
        <p:txBody>
          <a:bodyPr wrap="square">
            <a:spAutoFit/>
          </a:bodyPr>
          <a:lstStyle/>
          <a:p>
            <a:r>
              <a:rPr lang="el-GR" b="1" dirty="0" smtClean="0">
                <a:solidFill>
                  <a:srgbClr val="FF0000"/>
                </a:solidFill>
                <a:latin typeface="Times New Roman" panose="02020603050405020304" pitchFamily="18" charset="0"/>
                <a:cs typeface="Times New Roman" panose="02020603050405020304" pitchFamily="18" charset="0"/>
              </a:rPr>
              <a:t>Βιοσυμβατότητα</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Ορισμός</a:t>
            </a:r>
            <a:r>
              <a:rPr lang="el-GR" b="1" dirty="0" smtClean="0">
                <a:solidFill>
                  <a:srgbClr val="000000"/>
                </a:solidFill>
                <a:latin typeface="Times New Roman" panose="02020603050405020304" pitchFamily="18" charset="0"/>
                <a:cs typeface="Times New Roman" panose="02020603050405020304" pitchFamily="18" charset="0"/>
              </a:rPr>
              <a:t> </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a:solidFill>
                  <a:srgbClr val="000000"/>
                </a:solidFill>
                <a:latin typeface="Times New Roman" panose="02020603050405020304" pitchFamily="18" charset="0"/>
                <a:cs typeface="Times New Roman" panose="02020603050405020304" pitchFamily="18" charset="0"/>
              </a:rPr>
              <a:t>•“</a:t>
            </a:r>
            <a:r>
              <a:rPr lang="el-GR" dirty="0" smtClean="0">
                <a:solidFill>
                  <a:srgbClr val="000000"/>
                </a:solidFill>
                <a:latin typeface="Times New Roman" panose="02020603050405020304" pitchFamily="18" charset="0"/>
                <a:cs typeface="Times New Roman" panose="02020603050405020304" pitchFamily="18" charset="0"/>
              </a:rPr>
              <a:t>Βιοσυμβατότητα είναι </a:t>
            </a:r>
            <a:r>
              <a:rPr lang="el-GR" dirty="0">
                <a:solidFill>
                  <a:srgbClr val="000000"/>
                </a:solidFill>
                <a:latin typeface="Times New Roman" panose="02020603050405020304" pitchFamily="18" charset="0"/>
                <a:cs typeface="Times New Roman" panose="02020603050405020304" pitchFamily="18" charset="0"/>
              </a:rPr>
              <a:t>η ικανότητα ενός υλικού να εκτελέσει τη λειτουργία του με σωστή αντίδραση του ξενιστή σε μια συγκεκριμένη εφαρμογή”(William, 1987</a:t>
            </a:r>
            <a:r>
              <a:rPr lang="el-GR" dirty="0" smtClean="0">
                <a:solidFill>
                  <a:srgbClr val="000000"/>
                </a:solidFill>
                <a:latin typeface="Times New Roman" panose="02020603050405020304" pitchFamily="18" charset="0"/>
                <a:cs typeface="Times New Roman" panose="02020603050405020304" pitchFamily="18" charset="0"/>
              </a:rPr>
              <a:t>).</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Βιοσυμβατότητα</a:t>
            </a:r>
            <a:r>
              <a:rPr lang="el-GR" b="1" dirty="0">
                <a:solidFill>
                  <a:srgbClr val="0070C0"/>
                </a:solidFill>
                <a:latin typeface="Times New Roman" panose="02020603050405020304" pitchFamily="18" charset="0"/>
                <a:cs typeface="Times New Roman" panose="02020603050405020304" pitchFamily="18" charset="0"/>
              </a:rPr>
              <a:t>= βιολογικά συμβατό </a:t>
            </a:r>
            <a:r>
              <a:rPr lang="el-GR" b="1" dirty="0" smtClean="0">
                <a:solidFill>
                  <a:srgbClr val="0070C0"/>
                </a:solidFill>
                <a:latin typeface="Times New Roman" panose="02020603050405020304" pitchFamily="18" charset="0"/>
                <a:cs typeface="Times New Roman" panose="02020603050405020304" pitchFamily="18" charset="0"/>
              </a:rPr>
              <a:t>υλικό</a:t>
            </a:r>
          </a:p>
          <a:p>
            <a:endParaRPr lang="el-GR" dirty="0">
              <a:solidFill>
                <a:srgbClr val="0070C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Εκτελεί </a:t>
            </a:r>
            <a:r>
              <a:rPr lang="el-GR" dirty="0">
                <a:solidFill>
                  <a:srgbClr val="000000"/>
                </a:solidFill>
                <a:latin typeface="Times New Roman" panose="02020603050405020304" pitchFamily="18" charset="0"/>
                <a:cs typeface="Times New Roman" panose="02020603050405020304" pitchFamily="18" charset="0"/>
              </a:rPr>
              <a:t>μια λειτουργία χωρίς να παράγει μια τοξική, τραυματική, ή ανοσολογική αντίδραση σε ζωντανό </a:t>
            </a:r>
            <a:r>
              <a:rPr lang="el-GR" dirty="0" smtClean="0">
                <a:solidFill>
                  <a:srgbClr val="000000"/>
                </a:solidFill>
                <a:latin typeface="Times New Roman" panose="02020603050405020304" pitchFamily="18" charset="0"/>
                <a:cs typeface="Times New Roman" panose="02020603050405020304" pitchFamily="18" charset="0"/>
              </a:rPr>
              <a:t>ιστό</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Μια </a:t>
            </a:r>
            <a:r>
              <a:rPr lang="el-GR" b="1" dirty="0">
                <a:solidFill>
                  <a:srgbClr val="0070C0"/>
                </a:solidFill>
                <a:latin typeface="Times New Roman" panose="02020603050405020304" pitchFamily="18" charset="0"/>
                <a:cs typeface="Times New Roman" panose="02020603050405020304" pitchFamily="18" charset="0"/>
              </a:rPr>
              <a:t>συσκευή για να είναι βιοσυμβατή, θα πρέπει να πληροί ένα πολύ αυστηρό σύνολο απαιτήσεων του </a:t>
            </a:r>
            <a:r>
              <a:rPr lang="el-GR" b="1" dirty="0" smtClean="0">
                <a:solidFill>
                  <a:srgbClr val="0070C0"/>
                </a:solidFill>
                <a:latin typeface="Times New Roman" panose="02020603050405020304" pitchFamily="18" charset="0"/>
                <a:cs typeface="Times New Roman" panose="02020603050405020304" pitchFamily="18" charset="0"/>
              </a:rPr>
              <a:t>σώματος</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Μηχανικά</a:t>
            </a:r>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Η </a:t>
            </a:r>
            <a:r>
              <a:rPr lang="el-GR" dirty="0">
                <a:solidFill>
                  <a:srgbClr val="000000"/>
                </a:solidFill>
                <a:latin typeface="Times New Roman" panose="02020603050405020304" pitchFamily="18" charset="0"/>
                <a:cs typeface="Times New Roman" panose="02020603050405020304" pitchFamily="18" charset="0"/>
              </a:rPr>
              <a:t>συσκευή δεν πρέπει να σπάσει μέσα στο σώμα</a:t>
            </a:r>
          </a:p>
          <a:p>
            <a:r>
              <a:rPr lang="el-GR" dirty="0" smtClean="0">
                <a:solidFill>
                  <a:srgbClr val="000000"/>
                </a:solidFill>
                <a:latin typeface="Times New Roman" panose="02020603050405020304" pitchFamily="18" charset="0"/>
                <a:cs typeface="Times New Roman" panose="02020603050405020304" pitchFamily="18" charset="0"/>
              </a:rPr>
              <a:t>• Ανάλογα </a:t>
            </a:r>
            <a:r>
              <a:rPr lang="el-GR" dirty="0">
                <a:solidFill>
                  <a:srgbClr val="000000"/>
                </a:solidFill>
                <a:latin typeface="Times New Roman" panose="02020603050405020304" pitchFamily="18" charset="0"/>
                <a:cs typeface="Times New Roman" panose="02020603050405020304" pitchFamily="18" charset="0"/>
              </a:rPr>
              <a:t>με τις περιστάσεις, μπορεί να χρειαστεί να είναι είτε πολύ σκληρή ή πολύ ελαστική.</a:t>
            </a:r>
          </a:p>
          <a:p>
            <a:r>
              <a:rPr lang="el-GR" dirty="0" smtClean="0">
                <a:solidFill>
                  <a:srgbClr val="000000"/>
                </a:solidFill>
                <a:latin typeface="Times New Roman" panose="02020603050405020304" pitchFamily="18" charset="0"/>
                <a:cs typeface="Times New Roman" panose="02020603050405020304" pitchFamily="18" charset="0"/>
              </a:rPr>
              <a:t>• Η </a:t>
            </a:r>
            <a:r>
              <a:rPr lang="el-GR" dirty="0">
                <a:solidFill>
                  <a:srgbClr val="000000"/>
                </a:solidFill>
                <a:latin typeface="Times New Roman" panose="02020603050405020304" pitchFamily="18" charset="0"/>
                <a:cs typeface="Times New Roman" panose="02020603050405020304" pitchFamily="18" charset="0"/>
              </a:rPr>
              <a:t>συσκευή δεν χειροτερεύει με το πέρασμα του χρόνου (όχι φθορά)</a:t>
            </a:r>
          </a:p>
          <a:p>
            <a:r>
              <a:rPr lang="el-GR" dirty="0" smtClean="0">
                <a:solidFill>
                  <a:srgbClr val="000000"/>
                </a:solidFill>
                <a:latin typeface="Times New Roman" panose="02020603050405020304" pitchFamily="18" charset="0"/>
                <a:cs typeface="Times New Roman" panose="02020603050405020304" pitchFamily="18" charset="0"/>
              </a:rPr>
              <a:t>• Χημικά</a:t>
            </a:r>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Πρέπει </a:t>
            </a:r>
            <a:r>
              <a:rPr lang="el-GR" dirty="0">
                <a:solidFill>
                  <a:srgbClr val="000000"/>
                </a:solidFill>
                <a:latin typeface="Times New Roman" panose="02020603050405020304" pitchFamily="18" charset="0"/>
                <a:cs typeface="Times New Roman" panose="02020603050405020304" pitchFamily="18" charset="0"/>
              </a:rPr>
              <a:t>να μην είναι τοξική για τον οργανισμό</a:t>
            </a:r>
          </a:p>
          <a:p>
            <a:r>
              <a:rPr lang="el-GR" dirty="0" smtClean="0">
                <a:solidFill>
                  <a:srgbClr val="000000"/>
                </a:solidFill>
                <a:latin typeface="Times New Roman" panose="02020603050405020304" pitchFamily="18" charset="0"/>
                <a:cs typeface="Times New Roman" panose="02020603050405020304" pitchFamily="18" charset="0"/>
              </a:rPr>
              <a:t>• Δεν </a:t>
            </a:r>
            <a:r>
              <a:rPr lang="el-GR" dirty="0">
                <a:solidFill>
                  <a:srgbClr val="000000"/>
                </a:solidFill>
                <a:latin typeface="Times New Roman" panose="02020603050405020304" pitchFamily="18" charset="0"/>
                <a:cs typeface="Times New Roman" panose="02020603050405020304" pitchFamily="18" charset="0"/>
              </a:rPr>
              <a:t>πρέπει να αντιδρά με καμία ουσία ή ιστό στο σώμα</a:t>
            </a:r>
          </a:p>
          <a:p>
            <a:r>
              <a:rPr lang="el-GR" dirty="0" smtClean="0">
                <a:solidFill>
                  <a:srgbClr val="000000"/>
                </a:solidFill>
                <a:latin typeface="Times New Roman" panose="02020603050405020304" pitchFamily="18" charset="0"/>
                <a:cs typeface="Times New Roman" panose="02020603050405020304" pitchFamily="18" charset="0"/>
              </a:rPr>
              <a:t>• Οι </a:t>
            </a:r>
            <a:r>
              <a:rPr lang="el-GR" dirty="0">
                <a:solidFill>
                  <a:srgbClr val="000000"/>
                </a:solidFill>
                <a:latin typeface="Times New Roman" panose="02020603050405020304" pitchFamily="18" charset="0"/>
                <a:cs typeface="Times New Roman" panose="02020603050405020304" pitchFamily="18" charset="0"/>
              </a:rPr>
              <a:t>μακροπρόθεσμες αντικαταστάσεις δεν πρέπει να είναι βιοδιασπώμενες</a:t>
            </a:r>
          </a:p>
        </p:txBody>
      </p:sp>
    </p:spTree>
    <p:extLst>
      <p:ext uri="{BB962C8B-B14F-4D97-AF65-F5344CB8AC3E}">
        <p14:creationId xmlns:p14="http://schemas.microsoft.com/office/powerpoint/2010/main" val="1527454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613119"/>
            <a:ext cx="9144000" cy="3970318"/>
          </a:xfrm>
          <a:prstGeom prst="rect">
            <a:avLst/>
          </a:prstGeom>
        </p:spPr>
        <p:txBody>
          <a:bodyPr wrap="square">
            <a:spAutoFit/>
          </a:bodyPr>
          <a:lstStyle/>
          <a:p>
            <a:r>
              <a:rPr lang="el-GR" b="1" dirty="0" smtClean="0">
                <a:solidFill>
                  <a:srgbClr val="FF0000"/>
                </a:solidFill>
                <a:latin typeface="Times New Roman" panose="02020603050405020304" pitchFamily="18" charset="0"/>
                <a:cs typeface="Times New Roman" panose="02020603050405020304" pitchFamily="18" charset="0"/>
              </a:rPr>
              <a:t>Βιοσυμβατότητα</a:t>
            </a:r>
          </a:p>
          <a:p>
            <a:endParaRPr lang="el-GR" dirty="0" smtClean="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Αντιδράσεις </a:t>
            </a:r>
            <a:r>
              <a:rPr lang="el-GR" b="1" dirty="0">
                <a:solidFill>
                  <a:srgbClr val="0070C0"/>
                </a:solidFill>
                <a:latin typeface="Times New Roman" panose="02020603050405020304" pitchFamily="18" charset="0"/>
                <a:cs typeface="Times New Roman" panose="02020603050405020304" pitchFamily="18" charset="0"/>
              </a:rPr>
              <a:t>στα </a:t>
            </a:r>
            <a:r>
              <a:rPr lang="el-GR" b="1" dirty="0" smtClean="0">
                <a:solidFill>
                  <a:srgbClr val="0070C0"/>
                </a:solidFill>
                <a:latin typeface="Times New Roman" panose="02020603050405020304" pitchFamily="18" charset="0"/>
                <a:cs typeface="Times New Roman" panose="02020603050405020304" pitchFamily="18" charset="0"/>
              </a:rPr>
              <a:t>εμφυτεύματα</a:t>
            </a:r>
          </a:p>
          <a:p>
            <a:endParaRPr lang="el-GR" dirty="0">
              <a:solidFill>
                <a:srgbClr val="000000"/>
              </a:solidFill>
              <a:latin typeface="Times New Roman" panose="02020603050405020304" pitchFamily="18" charset="0"/>
              <a:cs typeface="Times New Roman" panose="02020603050405020304" pitchFamily="18" charset="0"/>
            </a:endParaRPr>
          </a:p>
          <a:p>
            <a:pPr marL="177800" indent="-177800"/>
            <a:r>
              <a:rPr lang="el-GR" dirty="0" smtClean="0">
                <a:solidFill>
                  <a:srgbClr val="000000"/>
                </a:solidFill>
                <a:latin typeface="Times New Roman" panose="02020603050405020304" pitchFamily="18" charset="0"/>
                <a:cs typeface="Times New Roman" panose="02020603050405020304" pitchFamily="18" charset="0"/>
              </a:rPr>
              <a:t>• Το </a:t>
            </a:r>
            <a:r>
              <a:rPr lang="el-GR" dirty="0">
                <a:solidFill>
                  <a:srgbClr val="000000"/>
                </a:solidFill>
                <a:latin typeface="Times New Roman" panose="02020603050405020304" pitchFamily="18" charset="0"/>
                <a:cs typeface="Times New Roman" panose="02020603050405020304" pitchFamily="18" charset="0"/>
              </a:rPr>
              <a:t>υλικό, η σύνθεση και τα προϊόντα της διάσπασης του μπορούν να επηρεάσουν τα κύτταρα  και τους ιστούς του ξενιστή</a:t>
            </a:r>
          </a:p>
          <a:p>
            <a:pPr marL="177800" indent="-177800"/>
            <a:r>
              <a:rPr lang="el-GR" dirty="0" smtClean="0">
                <a:solidFill>
                  <a:srgbClr val="000000"/>
                </a:solidFill>
                <a:latin typeface="Times New Roman" panose="02020603050405020304" pitchFamily="18" charset="0"/>
                <a:cs typeface="Times New Roman" panose="02020603050405020304" pitchFamily="18" charset="0"/>
              </a:rPr>
              <a:t>• Το </a:t>
            </a:r>
            <a:r>
              <a:rPr lang="el-GR" dirty="0">
                <a:solidFill>
                  <a:srgbClr val="000000"/>
                </a:solidFill>
                <a:latin typeface="Times New Roman" panose="02020603050405020304" pitchFamily="18" charset="0"/>
                <a:cs typeface="Times New Roman" panose="02020603050405020304" pitchFamily="18" charset="0"/>
              </a:rPr>
              <a:t>περιβάλλον του ξενιστή μπορεί επίσης να επηρεάσει τις ιδιότητες του υλικού και την απόδοση της </a:t>
            </a:r>
            <a:r>
              <a:rPr lang="el-GR" dirty="0" smtClean="0">
                <a:solidFill>
                  <a:srgbClr val="000000"/>
                </a:solidFill>
                <a:latin typeface="Times New Roman" panose="02020603050405020304" pitchFamily="18" charset="0"/>
                <a:cs typeface="Times New Roman" panose="02020603050405020304" pitchFamily="18" charset="0"/>
              </a:rPr>
              <a:t>συσκευής</a:t>
            </a:r>
          </a:p>
          <a:p>
            <a:endParaRPr lang="el-GR" dirty="0" smtClean="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Επιδράσεις </a:t>
            </a:r>
            <a:r>
              <a:rPr lang="el-GR" b="1" dirty="0">
                <a:solidFill>
                  <a:srgbClr val="0070C0"/>
                </a:solidFill>
                <a:latin typeface="Times New Roman" panose="02020603050405020304" pitchFamily="18" charset="0"/>
                <a:cs typeface="Times New Roman" panose="02020603050405020304" pitchFamily="18" charset="0"/>
              </a:rPr>
              <a:t>στο </a:t>
            </a:r>
            <a:r>
              <a:rPr lang="el-GR" b="1" dirty="0" smtClean="0">
                <a:solidFill>
                  <a:srgbClr val="0070C0"/>
                </a:solidFill>
                <a:latin typeface="Times New Roman" panose="02020603050405020304" pitchFamily="18" charset="0"/>
                <a:cs typeface="Times New Roman" panose="02020603050405020304" pitchFamily="18" charset="0"/>
              </a:rPr>
              <a:t>υλικό</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Θραύσμα </a:t>
            </a:r>
            <a:r>
              <a:rPr lang="el-GR" dirty="0">
                <a:solidFill>
                  <a:srgbClr val="000000"/>
                </a:solidFill>
                <a:latin typeface="Times New Roman" panose="02020603050405020304" pitchFamily="18" charset="0"/>
                <a:cs typeface="Times New Roman" panose="02020603050405020304" pitchFamily="18" charset="0"/>
              </a:rPr>
              <a:t>λόγω μη συμβατής πίεσης</a:t>
            </a:r>
          </a:p>
          <a:p>
            <a:r>
              <a:rPr lang="el-GR" dirty="0" smtClean="0">
                <a:solidFill>
                  <a:srgbClr val="000000"/>
                </a:solidFill>
                <a:latin typeface="Times New Roman" panose="02020603050405020304" pitchFamily="18" charset="0"/>
                <a:cs typeface="Times New Roman" panose="02020603050405020304" pitchFamily="18" charset="0"/>
              </a:rPr>
              <a:t>• Φθορά </a:t>
            </a:r>
            <a:r>
              <a:rPr lang="el-GR" dirty="0">
                <a:solidFill>
                  <a:srgbClr val="000000"/>
                </a:solidFill>
                <a:latin typeface="Times New Roman" panose="02020603050405020304" pitchFamily="18" charset="0"/>
                <a:cs typeface="Times New Roman" panose="02020603050405020304" pitchFamily="18" charset="0"/>
              </a:rPr>
              <a:t>από παρατεταμένη χρήση</a:t>
            </a:r>
          </a:p>
          <a:p>
            <a:r>
              <a:rPr lang="el-GR" dirty="0" smtClean="0">
                <a:solidFill>
                  <a:srgbClr val="000000"/>
                </a:solidFill>
                <a:latin typeface="Times New Roman" panose="02020603050405020304" pitchFamily="18" charset="0"/>
                <a:cs typeface="Times New Roman" panose="02020603050405020304" pitchFamily="18" charset="0"/>
              </a:rPr>
              <a:t>• Διάβρωση </a:t>
            </a:r>
            <a:r>
              <a:rPr lang="el-GR" dirty="0">
                <a:solidFill>
                  <a:srgbClr val="000000"/>
                </a:solidFill>
                <a:latin typeface="Times New Roman" panose="02020603050405020304" pitchFamily="18" charset="0"/>
                <a:cs typeface="Times New Roman" panose="02020603050405020304" pitchFamily="18" charset="0"/>
              </a:rPr>
              <a:t>μετάλλου / αποικοδόμηση πολυμερούς (χημικές αντιδράσεις)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1464380"/>
            <a:ext cx="2600688" cy="4267796"/>
          </a:xfrm>
          <a:prstGeom prst="rect">
            <a:avLst/>
          </a:prstGeom>
        </p:spPr>
      </p:pic>
    </p:spTree>
    <p:extLst>
      <p:ext uri="{BB962C8B-B14F-4D97-AF65-F5344CB8AC3E}">
        <p14:creationId xmlns:p14="http://schemas.microsoft.com/office/powerpoint/2010/main" val="3043847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852158"/>
            <a:ext cx="12091916" cy="5355312"/>
          </a:xfrm>
          <a:prstGeom prst="rect">
            <a:avLst/>
          </a:prstGeom>
        </p:spPr>
        <p:txBody>
          <a:bodyPr wrap="square">
            <a:spAutoFit/>
          </a:bodyPr>
          <a:lstStyle/>
          <a:p>
            <a:r>
              <a:rPr lang="el-GR" b="1" dirty="0" smtClean="0">
                <a:solidFill>
                  <a:srgbClr val="FF0000"/>
                </a:solidFill>
                <a:latin typeface="Times New Roman" panose="02020603050405020304" pitchFamily="18" charset="0"/>
                <a:cs typeface="Times New Roman" panose="02020603050405020304" pitchFamily="18" charset="0"/>
              </a:rPr>
              <a:t>Βιοσυμβατότητα</a:t>
            </a:r>
          </a:p>
          <a:p>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a:t>
            </a:r>
            <a:r>
              <a:rPr lang="el-GR" b="1" dirty="0" smtClean="0">
                <a:solidFill>
                  <a:srgbClr val="0070C0"/>
                </a:solidFill>
                <a:latin typeface="Times New Roman" panose="02020603050405020304" pitchFamily="18" charset="0"/>
                <a:cs typeface="Times New Roman" panose="02020603050405020304" pitchFamily="18" charset="0"/>
              </a:rPr>
              <a:t>Βιολογικές επιδράσεις</a:t>
            </a:r>
          </a:p>
          <a:p>
            <a:endParaRPr lang="el-GR" dirty="0">
              <a:solidFill>
                <a:srgbClr val="0070C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Τοξικότητα </a:t>
            </a:r>
            <a:r>
              <a:rPr lang="el-GR" dirty="0">
                <a:solidFill>
                  <a:srgbClr val="000000"/>
                </a:solidFill>
                <a:latin typeface="Times New Roman" panose="02020603050405020304" pitchFamily="18" charset="0"/>
                <a:cs typeface="Times New Roman" panose="02020603050405020304" pitchFamily="18" charset="0"/>
              </a:rPr>
              <a:t>(οξεία και / ή χρόνια)</a:t>
            </a:r>
          </a:p>
          <a:p>
            <a:r>
              <a:rPr lang="el-GR" dirty="0" smtClean="0">
                <a:solidFill>
                  <a:srgbClr val="000000"/>
                </a:solidFill>
                <a:latin typeface="Times New Roman" panose="02020603050405020304" pitchFamily="18" charset="0"/>
                <a:cs typeface="Times New Roman" panose="02020603050405020304" pitchFamily="18" charset="0"/>
              </a:rPr>
              <a:t>• κυτταρική </a:t>
            </a:r>
            <a:r>
              <a:rPr lang="el-GR" dirty="0">
                <a:solidFill>
                  <a:srgbClr val="000000"/>
                </a:solidFill>
                <a:latin typeface="Times New Roman" panose="02020603050405020304" pitchFamily="18" charset="0"/>
                <a:cs typeface="Times New Roman" panose="02020603050405020304" pitchFamily="18" charset="0"/>
              </a:rPr>
              <a:t>τοξικότητα</a:t>
            </a:r>
          </a:p>
          <a:p>
            <a:r>
              <a:rPr lang="el-GR" dirty="0" smtClean="0">
                <a:solidFill>
                  <a:srgbClr val="000000"/>
                </a:solidFill>
                <a:latin typeface="Times New Roman" panose="02020603050405020304" pitchFamily="18" charset="0"/>
                <a:cs typeface="Times New Roman" panose="02020603050405020304" pitchFamily="18" charset="0"/>
              </a:rPr>
              <a:t>• νευροτοξικότητα</a:t>
            </a:r>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Αλληλεπίδραση </a:t>
            </a:r>
            <a:r>
              <a:rPr lang="el-GR" dirty="0">
                <a:solidFill>
                  <a:srgbClr val="000000"/>
                </a:solidFill>
                <a:latin typeface="Times New Roman" panose="02020603050405020304" pitchFamily="18" charset="0"/>
                <a:cs typeface="Times New Roman" panose="02020603050405020304" pitchFamily="18" charset="0"/>
              </a:rPr>
              <a:t>Αίματος-υλικού</a:t>
            </a:r>
          </a:p>
          <a:p>
            <a:r>
              <a:rPr lang="el-GR" dirty="0" smtClean="0">
                <a:solidFill>
                  <a:srgbClr val="000000"/>
                </a:solidFill>
                <a:latin typeface="Times New Roman" panose="02020603050405020304" pitchFamily="18" charset="0"/>
                <a:cs typeface="Times New Roman" panose="02020603050405020304" pitchFamily="18" charset="0"/>
              </a:rPr>
              <a:t>• Αιμόλυση</a:t>
            </a:r>
            <a:endParaRPr lang="el-GR"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Θρόμβωση </a:t>
            </a:r>
            <a:r>
              <a:rPr lang="el-GR" dirty="0">
                <a:solidFill>
                  <a:srgbClr val="000000"/>
                </a:solidFill>
                <a:latin typeface="Times New Roman" panose="02020603050405020304" pitchFamily="18" charset="0"/>
                <a:cs typeface="Times New Roman" panose="02020603050405020304" pitchFamily="18" charset="0"/>
              </a:rPr>
              <a:t>(προσρόφηση πρωτεΐνης)</a:t>
            </a:r>
          </a:p>
          <a:p>
            <a:r>
              <a:rPr lang="el-GR" dirty="0" smtClean="0">
                <a:solidFill>
                  <a:srgbClr val="000000"/>
                </a:solidFill>
                <a:latin typeface="Times New Roman" panose="02020603050405020304" pitchFamily="18" charset="0"/>
                <a:cs typeface="Times New Roman" panose="02020603050405020304" pitchFamily="18" charset="0"/>
              </a:rPr>
              <a:t>• Ανοσία </a:t>
            </a:r>
            <a:r>
              <a:rPr lang="el-GR" dirty="0">
                <a:solidFill>
                  <a:srgbClr val="000000"/>
                </a:solidFill>
                <a:latin typeface="Times New Roman" panose="02020603050405020304" pitchFamily="18" charset="0"/>
                <a:cs typeface="Times New Roman" panose="02020603050405020304" pitchFamily="18" charset="0"/>
              </a:rPr>
              <a:t>και λοιμώξεις</a:t>
            </a:r>
          </a:p>
          <a:p>
            <a:pPr marL="177800" indent="-177800"/>
            <a:r>
              <a:rPr lang="el-GR" dirty="0" smtClean="0">
                <a:solidFill>
                  <a:srgbClr val="000000"/>
                </a:solidFill>
                <a:latin typeface="Times New Roman" panose="02020603050405020304" pitchFamily="18" charset="0"/>
                <a:cs typeface="Times New Roman" panose="02020603050405020304" pitchFamily="18" charset="0"/>
              </a:rPr>
              <a:t>• Το </a:t>
            </a:r>
            <a:r>
              <a:rPr lang="el-GR" dirty="0">
                <a:solidFill>
                  <a:srgbClr val="000000"/>
                </a:solidFill>
                <a:latin typeface="Times New Roman" panose="02020603050405020304" pitchFamily="18" charset="0"/>
                <a:cs typeface="Times New Roman" panose="02020603050405020304" pitchFamily="18" charset="0"/>
              </a:rPr>
              <a:t>ανοσοποιητικό σύστημα αναγνωρίζει τα ξένα υλικά και προκαλεί αντιδράσεις που εξουδετερώνουν και να αφαιρούν αυτές τις ουσίες</a:t>
            </a:r>
          </a:p>
          <a:p>
            <a:r>
              <a:rPr lang="el-GR" dirty="0" smtClean="0">
                <a:solidFill>
                  <a:srgbClr val="000000"/>
                </a:solidFill>
                <a:latin typeface="Times New Roman" panose="02020603050405020304" pitchFamily="18" charset="0"/>
                <a:cs typeface="Times New Roman" panose="02020603050405020304" pitchFamily="18" charset="0"/>
              </a:rPr>
              <a:t>• Εάν </a:t>
            </a:r>
            <a:r>
              <a:rPr lang="el-GR" dirty="0">
                <a:solidFill>
                  <a:srgbClr val="000000"/>
                </a:solidFill>
                <a:latin typeface="Times New Roman" panose="02020603050405020304" pitchFamily="18" charset="0"/>
                <a:cs typeface="Times New Roman" panose="02020603050405020304" pitchFamily="18" charset="0"/>
              </a:rPr>
              <a:t>τα υλικά δεν αποστειρωθούν διεξοδικά μπορεί να προκαλέσουν λοίμωξη</a:t>
            </a:r>
          </a:p>
          <a:p>
            <a:r>
              <a:rPr lang="el-GR" dirty="0" smtClean="0">
                <a:solidFill>
                  <a:srgbClr val="000000"/>
                </a:solidFill>
                <a:latin typeface="Times New Roman" panose="02020603050405020304" pitchFamily="18" charset="0"/>
                <a:cs typeface="Times New Roman" panose="02020603050405020304" pitchFamily="18" charset="0"/>
              </a:rPr>
              <a:t>• Μεταλλαξιγένεση και </a:t>
            </a:r>
            <a:r>
              <a:rPr lang="el-GR" dirty="0">
                <a:solidFill>
                  <a:srgbClr val="000000"/>
                </a:solidFill>
                <a:latin typeface="Times New Roman" panose="02020603050405020304" pitchFamily="18" charset="0"/>
                <a:cs typeface="Times New Roman" panose="02020603050405020304" pitchFamily="18" charset="0"/>
              </a:rPr>
              <a:t>Καρκινογένεση</a:t>
            </a:r>
          </a:p>
          <a:p>
            <a:r>
              <a:rPr lang="el-GR" dirty="0" smtClean="0">
                <a:solidFill>
                  <a:srgbClr val="000000"/>
                </a:solidFill>
                <a:latin typeface="Times New Roman" panose="02020603050405020304" pitchFamily="18" charset="0"/>
                <a:cs typeface="Times New Roman" panose="02020603050405020304" pitchFamily="18" charset="0"/>
              </a:rPr>
              <a:t>• Ξένες </a:t>
            </a:r>
            <a:r>
              <a:rPr lang="el-GR" dirty="0">
                <a:solidFill>
                  <a:srgbClr val="000000"/>
                </a:solidFill>
                <a:latin typeface="Times New Roman" panose="02020603050405020304" pitchFamily="18" charset="0"/>
                <a:cs typeface="Times New Roman" panose="02020603050405020304" pitchFamily="18" charset="0"/>
              </a:rPr>
              <a:t>ουσίες μπορεί να προκαλέσουν μεταλλάξεις και καρκινογένεση</a:t>
            </a:r>
          </a:p>
          <a:p>
            <a:r>
              <a:rPr lang="el-GR" dirty="0" smtClean="0">
                <a:solidFill>
                  <a:srgbClr val="000000"/>
                </a:solidFill>
                <a:latin typeface="Times New Roman" panose="02020603050405020304" pitchFamily="18" charset="0"/>
                <a:cs typeface="Times New Roman" panose="02020603050405020304" pitchFamily="18" charset="0"/>
              </a:rPr>
              <a:t>• Φλεγμονώδης </a:t>
            </a:r>
            <a:r>
              <a:rPr lang="el-GR" dirty="0">
                <a:solidFill>
                  <a:srgbClr val="000000"/>
                </a:solidFill>
                <a:latin typeface="Times New Roman" panose="02020603050405020304" pitchFamily="18" charset="0"/>
                <a:cs typeface="Times New Roman" panose="02020603050405020304" pitchFamily="18" charset="0"/>
              </a:rPr>
              <a:t>Αντίδραση και Επούλωση Πληγής</a:t>
            </a:r>
          </a:p>
          <a:p>
            <a:pPr marL="177800" indent="-177800"/>
            <a:r>
              <a:rPr lang="el-GR" dirty="0" smtClean="0">
                <a:solidFill>
                  <a:srgbClr val="000000"/>
                </a:solidFill>
                <a:latin typeface="Times New Roman" panose="02020603050405020304" pitchFamily="18" charset="0"/>
                <a:cs typeface="Times New Roman" panose="02020603050405020304" pitchFamily="18" charset="0"/>
              </a:rPr>
              <a:t>• Η </a:t>
            </a:r>
            <a:r>
              <a:rPr lang="el-GR" dirty="0">
                <a:solidFill>
                  <a:srgbClr val="000000"/>
                </a:solidFill>
                <a:latin typeface="Times New Roman" panose="02020603050405020304" pitchFamily="18" charset="0"/>
                <a:cs typeface="Times New Roman" panose="02020603050405020304" pitchFamily="18" charset="0"/>
              </a:rPr>
              <a:t>χρόνια φλεγμονώδης αντίδραση σε ένα εμφύτευμα επηρεάζεται από τα χημικά, μηχανικά και επιφανειακά χαρακτηριστικά του και συνήθως οδηγεί σε εγκλεισμό σε ινώδη ιστό.</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8375" y="1392148"/>
            <a:ext cx="2972215" cy="1971950"/>
          </a:xfrm>
          <a:prstGeom prst="rect">
            <a:avLst/>
          </a:prstGeom>
        </p:spPr>
      </p:pic>
    </p:spTree>
    <p:extLst>
      <p:ext uri="{BB962C8B-B14F-4D97-AF65-F5344CB8AC3E}">
        <p14:creationId xmlns:p14="http://schemas.microsoft.com/office/powerpoint/2010/main" val="2584429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2309812" y="677644"/>
            <a:ext cx="7572375" cy="5534025"/>
          </a:xfrm>
          <a:prstGeom prst="rect">
            <a:avLst/>
          </a:prstGeom>
        </p:spPr>
      </p:pic>
      <p:sp>
        <p:nvSpPr>
          <p:cNvPr id="4" name="Ορθογώνιο 3"/>
          <p:cNvSpPr/>
          <p:nvPr/>
        </p:nvSpPr>
        <p:spPr>
          <a:xfrm>
            <a:off x="10035323" y="3444656"/>
            <a:ext cx="1944545" cy="830997"/>
          </a:xfrm>
          <a:prstGeom prst="rect">
            <a:avLst/>
          </a:prstGeom>
        </p:spPr>
        <p:txBody>
          <a:bodyPr wrap="square">
            <a:spAutoFit/>
          </a:bodyPr>
          <a:lstStyle/>
          <a:p>
            <a:pPr algn="just"/>
            <a:r>
              <a:rPr lang="el-GR" sz="120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Photos </a:t>
            </a:r>
            <a:r>
              <a:rPr lang="en-US" sz="1200" dirty="0">
                <a:latin typeface="Times New Roman" panose="02020603050405020304" pitchFamily="18" charset="0"/>
                <a:cs typeface="Times New Roman" panose="02020603050405020304" pitchFamily="18" charset="0"/>
              </a:rPr>
              <a:t>provided by Teijin Nakashima Medical Co., Ltd., Japan and Kyocera Co., Ltd., Japan.</a:t>
            </a:r>
            <a:endParaRPr lang="el-GR" sz="1200" dirty="0">
              <a:latin typeface="Times New Roman" panose="02020603050405020304" pitchFamily="18" charset="0"/>
              <a:cs typeface="Times New Roman" panose="02020603050405020304" pitchFamily="18" charset="0"/>
            </a:endParaRPr>
          </a:p>
        </p:txBody>
      </p:sp>
      <p:sp>
        <p:nvSpPr>
          <p:cNvPr id="2" name="Ορθογώνιο 1"/>
          <p:cNvSpPr/>
          <p:nvPr/>
        </p:nvSpPr>
        <p:spPr>
          <a:xfrm>
            <a:off x="0" y="0"/>
            <a:ext cx="12191999" cy="584775"/>
          </a:xfrm>
          <a:prstGeom prst="rect">
            <a:avLst/>
          </a:prstGeom>
        </p:spPr>
        <p:txBody>
          <a:bodyPr wrap="square">
            <a:spAutoFit/>
          </a:bodyPr>
          <a:lstStyle/>
          <a:p>
            <a:pPr algn="ctr"/>
            <a:r>
              <a:rPr lang="el-GR" sz="3200" dirty="0" smtClean="0">
                <a:solidFill>
                  <a:srgbClr val="FF0000"/>
                </a:solidFill>
                <a:latin typeface="Times New Roman" panose="02020603050405020304" pitchFamily="18" charset="0"/>
                <a:cs typeface="Times New Roman" panose="02020603050405020304" pitchFamily="18" charset="0"/>
              </a:rPr>
              <a:t>Φυσικές και μηχανικές ιδιότητες μεταλλικών βιοϋλικών</a:t>
            </a:r>
            <a:endParaRPr lang="el-GR" sz="3200" dirty="0">
              <a:solidFill>
                <a:srgbClr val="FF0000"/>
              </a:solidFill>
              <a:latin typeface="Times New Roman" panose="02020603050405020304" pitchFamily="18" charset="0"/>
              <a:cs typeface="Times New Roman" panose="02020603050405020304" pitchFamily="18" charset="0"/>
            </a:endParaRPr>
          </a:p>
        </p:txBody>
      </p:sp>
      <p:sp>
        <p:nvSpPr>
          <p:cNvPr id="6" name="Ορθογώνιο 5"/>
          <p:cNvSpPr/>
          <p:nvPr/>
        </p:nvSpPr>
        <p:spPr>
          <a:xfrm>
            <a:off x="136477" y="2059661"/>
            <a:ext cx="1799303" cy="1384995"/>
          </a:xfrm>
          <a:prstGeom prst="rect">
            <a:avLst/>
          </a:prstGeom>
        </p:spPr>
        <p:txBody>
          <a:bodyPr wrap="square">
            <a:spAutoFit/>
          </a:bodyPr>
          <a:lstStyle/>
          <a:p>
            <a:pPr algn="just"/>
            <a:r>
              <a:rPr lang="el-GR" sz="1200" dirty="0" smtClean="0">
                <a:latin typeface="Times New Roman" panose="02020603050405020304" pitchFamily="18" charset="0"/>
                <a:cs typeface="Times New Roman" panose="02020603050405020304" pitchFamily="18" charset="0"/>
              </a:rPr>
              <a:t>Πηγή</a:t>
            </a:r>
            <a:r>
              <a:rPr lang="en-US" sz="1200" dirty="0" smtClean="0">
                <a:latin typeface="Times New Roman" panose="02020603050405020304" pitchFamily="18" charset="0"/>
                <a:cs typeface="Times New Roman" panose="02020603050405020304" pitchFamily="18" charset="0"/>
              </a:rPr>
              <a:t>: Physical </a:t>
            </a:r>
            <a:r>
              <a:rPr lang="en-US" sz="1200" dirty="0">
                <a:latin typeface="Times New Roman" panose="02020603050405020304" pitchFamily="18" charset="0"/>
                <a:cs typeface="Times New Roman" panose="02020603050405020304" pitchFamily="18" charset="0"/>
              </a:rPr>
              <a:t>and mechanical properties of metallic </a:t>
            </a:r>
            <a:r>
              <a:rPr lang="en-US" sz="1200" dirty="0" smtClean="0">
                <a:latin typeface="Times New Roman" panose="02020603050405020304" pitchFamily="18" charset="0"/>
                <a:cs typeface="Times New Roman" panose="02020603050405020304" pitchFamily="18" charset="0"/>
              </a:rPr>
              <a:t>biomaterials</a:t>
            </a:r>
            <a:r>
              <a:rPr lang="el-GR" sz="120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Takayoshi </a:t>
            </a:r>
            <a:r>
              <a:rPr lang="en-US" sz="1200" dirty="0">
                <a:latin typeface="Times New Roman" panose="02020603050405020304" pitchFamily="18" charset="0"/>
                <a:cs typeface="Times New Roman" panose="02020603050405020304" pitchFamily="18" charset="0"/>
              </a:rPr>
              <a:t>Nakano Graduate School of Engineering, Osaka University, Osaka, </a:t>
            </a:r>
            <a:r>
              <a:rPr lang="en-US" sz="1200" dirty="0" smtClean="0">
                <a:latin typeface="Times New Roman" panose="02020603050405020304" pitchFamily="18" charset="0"/>
                <a:cs typeface="Times New Roman" panose="02020603050405020304" pitchFamily="18" charset="0"/>
              </a:rPr>
              <a:t>Japan</a:t>
            </a:r>
            <a:r>
              <a:rPr lang="el-GR" sz="1200" dirty="0" smtClean="0">
                <a:latin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315368" y="6304537"/>
            <a:ext cx="11561261"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Διάφορα εμφυτεύματα που σχετίζονται με τα οστά (για χρήση στην ορθοπεδική χειρουργική και την οδοντιατρική) που χρησιμοποιούνται in vivo. Τα περισσότερα από αυτά είναι κατασκευασμένα μοναδικά από μέταλλο.</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99345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2883944" y="869623"/>
            <a:ext cx="5905500" cy="5372100"/>
          </a:xfrm>
          <a:prstGeom prst="rect">
            <a:avLst/>
          </a:prstGeom>
        </p:spPr>
      </p:pic>
      <p:sp>
        <p:nvSpPr>
          <p:cNvPr id="4" name="Ορθογώνιο 3"/>
          <p:cNvSpPr/>
          <p:nvPr/>
        </p:nvSpPr>
        <p:spPr>
          <a:xfrm>
            <a:off x="9122122" y="869623"/>
            <a:ext cx="2511778" cy="646331"/>
          </a:xfrm>
          <a:prstGeom prst="rect">
            <a:avLst/>
          </a:prstGeom>
        </p:spPr>
        <p:txBody>
          <a:bodyPr wrap="none">
            <a:spAutoFit/>
          </a:bodyPr>
          <a:lstStyle/>
          <a:p>
            <a:pPr algn="ctr"/>
            <a:r>
              <a:rPr lang="en-US" dirty="0" smtClean="0">
                <a:latin typeface="Times New Roman" panose="02020603050405020304" pitchFamily="18" charset="0"/>
                <a:cs typeface="Times New Roman" panose="02020603050405020304" pitchFamily="18" charset="0"/>
              </a:rPr>
              <a:t>Forged-</a:t>
            </a:r>
            <a:r>
              <a:rPr lang="el-GR" dirty="0" smtClean="0">
                <a:latin typeface="Times New Roman" panose="02020603050405020304" pitchFamily="18" charset="0"/>
                <a:cs typeface="Times New Roman" panose="02020603050405020304" pitchFamily="18" charset="0"/>
              </a:rPr>
              <a:t>σφυρήλατος</a:t>
            </a:r>
            <a:endParaRPr lang="en-US" dirty="0" smtClean="0">
              <a:latin typeface="Times New Roman" panose="02020603050405020304" pitchFamily="18" charset="0"/>
              <a:cs typeface="Times New Roman" panose="02020603050405020304" pitchFamily="18" charset="0"/>
            </a:endParaRPr>
          </a:p>
          <a:p>
            <a:pPr algn="ctr"/>
            <a:r>
              <a:rPr lang="en-US" dirty="0" smtClean="0">
                <a:latin typeface="Times New Roman" panose="02020603050405020304" pitchFamily="18" charset="0"/>
                <a:cs typeface="Times New Roman" panose="02020603050405020304" pitchFamily="18" charset="0"/>
              </a:rPr>
              <a:t>wrought-</a:t>
            </a:r>
            <a:r>
              <a:rPr lang="el-GR" dirty="0" smtClean="0">
                <a:latin typeface="Times New Roman" panose="02020603050405020304" pitchFamily="18" charset="0"/>
                <a:cs typeface="Times New Roman" panose="02020603050405020304" pitchFamily="18" charset="0"/>
              </a:rPr>
              <a:t>κατεργασμένος</a:t>
            </a:r>
            <a:endParaRPr lang="el-GR" dirty="0"/>
          </a:p>
        </p:txBody>
      </p:sp>
      <p:sp>
        <p:nvSpPr>
          <p:cNvPr id="5" name="Ορθογώνιο 4"/>
          <p:cNvSpPr/>
          <p:nvPr/>
        </p:nvSpPr>
        <p:spPr>
          <a:xfrm>
            <a:off x="9122122" y="2635745"/>
            <a:ext cx="2751430" cy="2554545"/>
          </a:xfrm>
          <a:prstGeom prst="rect">
            <a:avLst/>
          </a:prstGeom>
        </p:spPr>
        <p:txBody>
          <a:bodyPr wrap="square">
            <a:spAutoFit/>
          </a:bodyPr>
          <a:lstStyle/>
          <a:p>
            <a:pPr algn="ctr"/>
            <a:r>
              <a:rPr lang="en-US" sz="1600" b="1" dirty="0">
                <a:latin typeface="Times New Roman" panose="02020603050405020304" pitchFamily="18" charset="0"/>
                <a:cs typeface="Times New Roman" panose="02020603050405020304" pitchFamily="18" charset="0"/>
              </a:rPr>
              <a:t>ASTM International</a:t>
            </a:r>
            <a:r>
              <a:rPr lang="en-US" sz="1600" dirty="0">
                <a:latin typeface="Times New Roman" panose="02020603050405020304" pitchFamily="18" charset="0"/>
                <a:cs typeface="Times New Roman" panose="02020603050405020304" pitchFamily="18" charset="0"/>
              </a:rPr>
              <a:t>, formerly known as </a:t>
            </a:r>
            <a:r>
              <a:rPr lang="en-US" sz="1600" b="1" dirty="0">
                <a:latin typeface="Times New Roman" panose="02020603050405020304" pitchFamily="18" charset="0"/>
                <a:cs typeface="Times New Roman" panose="02020603050405020304" pitchFamily="18" charset="0"/>
              </a:rPr>
              <a:t>American Society for Testing and Materials</a:t>
            </a:r>
            <a:r>
              <a:rPr lang="en-US" sz="1600" dirty="0">
                <a:latin typeface="Times New Roman" panose="02020603050405020304" pitchFamily="18" charset="0"/>
                <a:cs typeface="Times New Roman" panose="02020603050405020304" pitchFamily="18" charset="0"/>
              </a:rPr>
              <a:t>, is an international standards organization that develops and publishes voluntary consensus technical standards for a wide range of materials, products, systems, and services</a:t>
            </a:r>
            <a:endParaRPr lang="el-GR" sz="1600" dirty="0">
              <a:latin typeface="Times New Roman" panose="02020603050405020304" pitchFamily="18" charset="0"/>
              <a:cs typeface="Times New Roman" panose="02020603050405020304" pitchFamily="18" charset="0"/>
            </a:endParaRPr>
          </a:p>
        </p:txBody>
      </p:sp>
      <p:sp>
        <p:nvSpPr>
          <p:cNvPr id="6" name="Ορθογώνιο 5"/>
          <p:cNvSpPr/>
          <p:nvPr/>
        </p:nvSpPr>
        <p:spPr>
          <a:xfrm>
            <a:off x="150125" y="3055947"/>
            <a:ext cx="1799303" cy="1384995"/>
          </a:xfrm>
          <a:prstGeom prst="rect">
            <a:avLst/>
          </a:prstGeom>
        </p:spPr>
        <p:txBody>
          <a:bodyPr wrap="square">
            <a:spAutoFit/>
          </a:bodyPr>
          <a:lstStyle/>
          <a:p>
            <a:pPr algn="just"/>
            <a:r>
              <a:rPr lang="el-GR" sz="1200" dirty="0" smtClean="0">
                <a:latin typeface="Times New Roman" panose="02020603050405020304" pitchFamily="18" charset="0"/>
                <a:cs typeface="Times New Roman" panose="02020603050405020304" pitchFamily="18" charset="0"/>
              </a:rPr>
              <a:t>Πηγή</a:t>
            </a:r>
            <a:r>
              <a:rPr lang="en-US" sz="1200" dirty="0" smtClean="0">
                <a:latin typeface="Times New Roman" panose="02020603050405020304" pitchFamily="18" charset="0"/>
                <a:cs typeface="Times New Roman" panose="02020603050405020304" pitchFamily="18" charset="0"/>
              </a:rPr>
              <a:t>: Physical </a:t>
            </a:r>
            <a:r>
              <a:rPr lang="en-US" sz="1200" dirty="0">
                <a:latin typeface="Times New Roman" panose="02020603050405020304" pitchFamily="18" charset="0"/>
                <a:cs typeface="Times New Roman" panose="02020603050405020304" pitchFamily="18" charset="0"/>
              </a:rPr>
              <a:t>and mechanical properties of metallic </a:t>
            </a:r>
            <a:r>
              <a:rPr lang="en-US" sz="1200" dirty="0" smtClean="0">
                <a:latin typeface="Times New Roman" panose="02020603050405020304" pitchFamily="18" charset="0"/>
                <a:cs typeface="Times New Roman" panose="02020603050405020304" pitchFamily="18" charset="0"/>
              </a:rPr>
              <a:t>biomaterials</a:t>
            </a:r>
            <a:r>
              <a:rPr lang="el-GR" sz="120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Takayoshi </a:t>
            </a:r>
            <a:r>
              <a:rPr lang="en-US" sz="1200" dirty="0">
                <a:latin typeface="Times New Roman" panose="02020603050405020304" pitchFamily="18" charset="0"/>
                <a:cs typeface="Times New Roman" panose="02020603050405020304" pitchFamily="18" charset="0"/>
              </a:rPr>
              <a:t>Nakano Graduate School of Engineering, Osaka University, Osaka, </a:t>
            </a:r>
            <a:r>
              <a:rPr lang="en-US" sz="1200" dirty="0" smtClean="0">
                <a:latin typeface="Times New Roman" panose="02020603050405020304" pitchFamily="18" charset="0"/>
                <a:cs typeface="Times New Roman" panose="02020603050405020304" pitchFamily="18" charset="0"/>
              </a:rPr>
              <a:t>Japan</a:t>
            </a:r>
            <a:r>
              <a:rPr lang="el-GR" sz="1200" dirty="0" smtClean="0">
                <a:latin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cs typeface="Times New Roman" panose="02020603050405020304" pitchFamily="18" charset="0"/>
            </a:endParaRPr>
          </a:p>
        </p:txBody>
      </p:sp>
      <p:sp>
        <p:nvSpPr>
          <p:cNvPr id="8" name="Ορθογώνιο 7"/>
          <p:cNvSpPr/>
          <p:nvPr/>
        </p:nvSpPr>
        <p:spPr>
          <a:xfrm>
            <a:off x="0" y="66546"/>
            <a:ext cx="12191999" cy="584775"/>
          </a:xfrm>
          <a:prstGeom prst="rect">
            <a:avLst/>
          </a:prstGeom>
        </p:spPr>
        <p:txBody>
          <a:bodyPr wrap="square">
            <a:spAutoFit/>
          </a:bodyPr>
          <a:lstStyle/>
          <a:p>
            <a:pPr algn="ctr"/>
            <a:r>
              <a:rPr lang="el-GR" sz="3200" dirty="0" smtClean="0">
                <a:solidFill>
                  <a:srgbClr val="FF0000"/>
                </a:solidFill>
                <a:latin typeface="Times New Roman" panose="02020603050405020304" pitchFamily="18" charset="0"/>
                <a:cs typeface="Times New Roman" panose="02020603050405020304" pitchFamily="18" charset="0"/>
              </a:rPr>
              <a:t>Φυσικές και μηχανικές ιδιότητες μεταλλικών βιοϋλικών</a:t>
            </a:r>
            <a:endParaRPr lang="el-GR" sz="3200" dirty="0">
              <a:solidFill>
                <a:srgbClr val="FF0000"/>
              </a:solidFill>
              <a:latin typeface="Times New Roman" panose="02020603050405020304" pitchFamily="18" charset="0"/>
              <a:cs typeface="Times New Roman" panose="02020603050405020304" pitchFamily="18" charset="0"/>
            </a:endParaRPr>
          </a:p>
        </p:txBody>
      </p:sp>
      <p:sp>
        <p:nvSpPr>
          <p:cNvPr id="9" name="Rectangle 1"/>
          <p:cNvSpPr>
            <a:spLocks noChangeArrowheads="1"/>
          </p:cNvSpPr>
          <p:nvPr/>
        </p:nvSpPr>
        <p:spPr bwMode="auto">
          <a:xfrm>
            <a:off x="309716" y="6298488"/>
            <a:ext cx="11563836"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Τυπικές καμπύλες τάσης-παραμόρφωσης που λαμβάνονται με τη διεξαγωγή δοκιμών εφελκυσμού διαφόρων μεταλλικών βιοϋλικών, βιοϋλικών με βάση κεραμικά, πολυαιθυλενίου υπέρ υψηλού μοριακού βάρους (UHMWPE) και φλοιώδους οστού.</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06748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3057525" y="1223507"/>
            <a:ext cx="6076950" cy="4800600"/>
          </a:xfrm>
          <a:prstGeom prst="rect">
            <a:avLst/>
          </a:prstGeom>
        </p:spPr>
      </p:pic>
      <p:sp>
        <p:nvSpPr>
          <p:cNvPr id="6" name="Ορθογώνιο 5"/>
          <p:cNvSpPr/>
          <p:nvPr/>
        </p:nvSpPr>
        <p:spPr>
          <a:xfrm>
            <a:off x="0" y="148437"/>
            <a:ext cx="12192000" cy="1077218"/>
          </a:xfrm>
          <a:prstGeom prst="rect">
            <a:avLst/>
          </a:prstGeom>
        </p:spPr>
        <p:txBody>
          <a:bodyPr wrap="square">
            <a:spAutoFit/>
          </a:bodyPr>
          <a:lstStyle/>
          <a:p>
            <a:pPr algn="ctr"/>
            <a:r>
              <a:rPr lang="el-GR" sz="3200" dirty="0" smtClean="0">
                <a:solidFill>
                  <a:srgbClr val="FF0000"/>
                </a:solidFill>
                <a:latin typeface="Times New Roman" panose="02020603050405020304" pitchFamily="18" charset="0"/>
                <a:cs typeface="Times New Roman" panose="02020603050405020304" pitchFamily="18" charset="0"/>
              </a:rPr>
              <a:t>Αντιπροσωπευτικές </a:t>
            </a:r>
            <a:r>
              <a:rPr lang="el-GR" sz="3200" dirty="0">
                <a:solidFill>
                  <a:srgbClr val="FF0000"/>
                </a:solidFill>
                <a:latin typeface="Times New Roman" panose="02020603050405020304" pitchFamily="18" charset="0"/>
                <a:cs typeface="Times New Roman" panose="02020603050405020304" pitchFamily="18" charset="0"/>
              </a:rPr>
              <a:t>εφαρμογές μεταλλικών βιοϋλικών</a:t>
            </a:r>
          </a:p>
          <a:p>
            <a:pPr algn="ctr"/>
            <a:r>
              <a:rPr lang="el-GR" sz="3200" dirty="0" smtClean="0">
                <a:solidFill>
                  <a:srgbClr val="FF0000"/>
                </a:solidFill>
                <a:latin typeface="Times New Roman" panose="02020603050405020304" pitchFamily="18" charset="0"/>
                <a:cs typeface="Times New Roman" panose="02020603050405020304" pitchFamily="18" charset="0"/>
              </a:rPr>
              <a:t> </a:t>
            </a:r>
            <a:endParaRPr lang="el-GR"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51628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3390900" y="1197819"/>
            <a:ext cx="5410200" cy="5514975"/>
          </a:xfrm>
          <a:prstGeom prst="rect">
            <a:avLst/>
          </a:prstGeom>
        </p:spPr>
      </p:pic>
      <p:sp>
        <p:nvSpPr>
          <p:cNvPr id="5" name="Ορθογώνιο 4"/>
          <p:cNvSpPr/>
          <p:nvPr/>
        </p:nvSpPr>
        <p:spPr>
          <a:xfrm>
            <a:off x="0" y="0"/>
            <a:ext cx="12192000" cy="1077218"/>
          </a:xfrm>
          <a:prstGeom prst="rect">
            <a:avLst/>
          </a:prstGeom>
        </p:spPr>
        <p:txBody>
          <a:bodyPr wrap="square">
            <a:spAutoFit/>
          </a:bodyPr>
          <a:lstStyle/>
          <a:p>
            <a:pPr algn="ctr"/>
            <a:r>
              <a:rPr lang="el-GR" sz="3200" dirty="0" smtClean="0">
                <a:solidFill>
                  <a:srgbClr val="FF0000"/>
                </a:solidFill>
                <a:latin typeface="Times New Roman" panose="02020603050405020304" pitchFamily="18" charset="0"/>
                <a:cs typeface="Times New Roman" panose="02020603050405020304" pitchFamily="18" charset="0"/>
              </a:rPr>
              <a:t>Διάφορες αντιπροσωπευτικές </a:t>
            </a:r>
            <a:r>
              <a:rPr lang="el-GR" sz="3200" dirty="0">
                <a:solidFill>
                  <a:srgbClr val="FF0000"/>
                </a:solidFill>
                <a:latin typeface="Times New Roman" panose="02020603050405020304" pitchFamily="18" charset="0"/>
                <a:cs typeface="Times New Roman" panose="02020603050405020304" pitchFamily="18" charset="0"/>
              </a:rPr>
              <a:t>εφαρμογές μεταλλικών </a:t>
            </a:r>
            <a:r>
              <a:rPr lang="el-GR" sz="3200" dirty="0" smtClean="0">
                <a:solidFill>
                  <a:srgbClr val="FF0000"/>
                </a:solidFill>
                <a:latin typeface="Times New Roman" panose="02020603050405020304" pitchFamily="18" charset="0"/>
                <a:cs typeface="Times New Roman" panose="02020603050405020304" pitchFamily="18" charset="0"/>
              </a:rPr>
              <a:t>βιοϋλικών στο ανθρώπινο σώμα</a:t>
            </a:r>
            <a:endParaRPr lang="el-GR"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856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531466" y="1389157"/>
            <a:ext cx="5505450" cy="5362575"/>
          </a:xfrm>
          <a:prstGeom prst="rect">
            <a:avLst/>
          </a:prstGeom>
        </p:spPr>
      </p:pic>
      <p:sp>
        <p:nvSpPr>
          <p:cNvPr id="3" name="Ορθογώνιο 2"/>
          <p:cNvSpPr/>
          <p:nvPr/>
        </p:nvSpPr>
        <p:spPr>
          <a:xfrm>
            <a:off x="218363" y="369712"/>
            <a:ext cx="3985147" cy="5909310"/>
          </a:xfrm>
          <a:prstGeom prst="rect">
            <a:avLst/>
          </a:prstGeom>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rPr>
              <a:t>The design and in vivo testing of a locally stiffness-matched porous </a:t>
            </a:r>
            <a:r>
              <a:rPr lang="en-US" dirty="0" smtClean="0">
                <a:solidFill>
                  <a:srgbClr val="0070C0"/>
                </a:solidFill>
                <a:latin typeface="Times New Roman" panose="02020603050405020304" pitchFamily="18" charset="0"/>
                <a:cs typeface="Times New Roman" panose="02020603050405020304" pitchFamily="18" charset="0"/>
              </a:rPr>
              <a:t>scaffold</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Shaaz</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Ghousea</a:t>
            </a:r>
            <a:r>
              <a:rPr lang="en-US" dirty="0">
                <a:latin typeface="Times New Roman" panose="02020603050405020304" pitchFamily="18" charset="0"/>
                <a:cs typeface="Times New Roman" panose="02020603050405020304" pitchFamily="18" charset="0"/>
              </a:rPr>
              <a:t>, Natalie </a:t>
            </a:r>
            <a:r>
              <a:rPr lang="en-US" dirty="0" err="1">
                <a:latin typeface="Times New Roman" panose="02020603050405020304" pitchFamily="18" charset="0"/>
                <a:cs typeface="Times New Roman" panose="02020603050405020304" pitchFamily="18" charset="0"/>
              </a:rPr>
              <a:t>Reznikov</a:t>
            </a:r>
            <a:r>
              <a:rPr lang="en-US" dirty="0">
                <a:latin typeface="Times New Roman" panose="02020603050405020304" pitchFamily="18" charset="0"/>
                <a:cs typeface="Times New Roman" panose="02020603050405020304" pitchFamily="18" charset="0"/>
              </a:rPr>
              <a:t> b, Oliver R. </a:t>
            </a:r>
            <a:r>
              <a:rPr lang="en-US" dirty="0" err="1">
                <a:latin typeface="Times New Roman" panose="02020603050405020304" pitchFamily="18" charset="0"/>
                <a:cs typeface="Times New Roman" panose="02020603050405020304" pitchFamily="18" charset="0"/>
              </a:rPr>
              <a:t>Boughtonc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Sarat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Babud</a:t>
            </a:r>
            <a:r>
              <a:rPr lang="en-US" dirty="0">
                <a:latin typeface="Times New Roman" panose="02020603050405020304" pitchFamily="18" charset="0"/>
                <a:cs typeface="Times New Roman" panose="02020603050405020304" pitchFamily="18" charset="0"/>
              </a:rPr>
              <a:t>, K.C. Geoffrey </a:t>
            </a:r>
            <a:r>
              <a:rPr lang="en-US" dirty="0" err="1">
                <a:latin typeface="Times New Roman" panose="02020603050405020304" pitchFamily="18" charset="0"/>
                <a:cs typeface="Times New Roman" panose="02020603050405020304" pitchFamily="18" charset="0"/>
              </a:rPr>
              <a:t>Nga</a:t>
            </a:r>
            <a:r>
              <a:rPr lang="en-US" dirty="0">
                <a:latin typeface="Times New Roman" panose="02020603050405020304" pitchFamily="18" charset="0"/>
                <a:cs typeface="Times New Roman" panose="02020603050405020304" pitchFamily="18" charset="0"/>
              </a:rPr>
              <a:t>, Gordon </a:t>
            </a:r>
            <a:r>
              <a:rPr lang="en-US" dirty="0" err="1">
                <a:latin typeface="Times New Roman" panose="02020603050405020304" pitchFamily="18" charset="0"/>
                <a:cs typeface="Times New Roman" panose="02020603050405020304" pitchFamily="18" charset="0"/>
              </a:rPr>
              <a:t>Blunne</a:t>
            </a:r>
            <a:r>
              <a:rPr lang="en-US" dirty="0">
                <a:latin typeface="Times New Roman" panose="02020603050405020304" pitchFamily="18" charset="0"/>
                <a:cs typeface="Times New Roman" panose="02020603050405020304" pitchFamily="18" charset="0"/>
              </a:rPr>
              <a:t>, Justin P. </a:t>
            </a:r>
            <a:r>
              <a:rPr lang="en-US" dirty="0" err="1">
                <a:latin typeface="Times New Roman" panose="02020603050405020304" pitchFamily="18" charset="0"/>
                <a:cs typeface="Times New Roman" panose="02020603050405020304" pitchFamily="18" charset="0"/>
              </a:rPr>
              <a:t>Cobbc</a:t>
            </a:r>
            <a:r>
              <a:rPr lang="en-US" dirty="0">
                <a:latin typeface="Times New Roman" panose="02020603050405020304" pitchFamily="18" charset="0"/>
                <a:cs typeface="Times New Roman" panose="02020603050405020304" pitchFamily="18" charset="0"/>
              </a:rPr>
              <a:t>, Molly M. Stevens b, Jonathan R.T. Jeffers a</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 Department of Mechanical Engineering, Imperial College London, UK b Department of Materials, Department of Bioengineering and Institute for Biomedical Engineering, Imperial College London, UK c Department of Surgery and Cancer, Faculty of Medicine, Imperial College London, UK d </a:t>
            </a:r>
            <a:r>
              <a:rPr lang="en-US" dirty="0" err="1">
                <a:latin typeface="Times New Roman" panose="02020603050405020304" pitchFamily="18" charset="0"/>
                <a:cs typeface="Times New Roman" panose="02020603050405020304" pitchFamily="18" charset="0"/>
              </a:rPr>
              <a:t>Betatype</a:t>
            </a:r>
            <a:r>
              <a:rPr lang="en-US" dirty="0">
                <a:latin typeface="Times New Roman" panose="02020603050405020304" pitchFamily="18" charset="0"/>
                <a:cs typeface="Times New Roman" panose="02020603050405020304" pitchFamily="18" charset="0"/>
              </a:rPr>
              <a:t> Ltd, Unit 4 Bow Enterprise Park, London, UK e Department of Biomedical Engineering, University College London, UK</a:t>
            </a:r>
            <a:endParaRPr lang="el-GR" dirty="0">
              <a:latin typeface="Times New Roman" panose="02020603050405020304" pitchFamily="18" charset="0"/>
              <a:cs typeface="Times New Roman" panose="02020603050405020304" pitchFamily="18" charset="0"/>
            </a:endParaRPr>
          </a:p>
        </p:txBody>
      </p:sp>
      <p:sp>
        <p:nvSpPr>
          <p:cNvPr id="4" name="Ορθογώνιο 3"/>
          <p:cNvSpPr/>
          <p:nvPr/>
        </p:nvSpPr>
        <p:spPr>
          <a:xfrm>
            <a:off x="5191831" y="180259"/>
            <a:ext cx="6799872" cy="1200329"/>
          </a:xfrm>
          <a:prstGeom prst="rect">
            <a:avLst/>
          </a:prstGeom>
        </p:spPr>
        <p:txBody>
          <a:bodyPr wrap="square">
            <a:spAutoFit/>
          </a:bodyPr>
          <a:lstStyle/>
          <a:p>
            <a:pPr algn="just"/>
            <a:r>
              <a:rPr lang="el-GR" dirty="0" smtClean="0">
                <a:solidFill>
                  <a:srgbClr val="FF0000"/>
                </a:solidFill>
                <a:latin typeface="Times New Roman" panose="02020603050405020304" pitchFamily="18" charset="0"/>
                <a:cs typeface="Times New Roman" panose="02020603050405020304" pitchFamily="18" charset="0"/>
              </a:rPr>
              <a:t>    Η διαφοροποίηση των </a:t>
            </a:r>
            <a:r>
              <a:rPr lang="el-GR" dirty="0">
                <a:solidFill>
                  <a:srgbClr val="FF0000"/>
                </a:solidFill>
                <a:latin typeface="Times New Roman" panose="02020603050405020304" pitchFamily="18" charset="0"/>
                <a:cs typeface="Times New Roman" panose="02020603050405020304" pitchFamily="18" charset="0"/>
              </a:rPr>
              <a:t>φ</a:t>
            </a:r>
            <a:r>
              <a:rPr lang="el-GR" dirty="0" smtClean="0">
                <a:solidFill>
                  <a:srgbClr val="FF0000"/>
                </a:solidFill>
                <a:latin typeface="Times New Roman" panose="02020603050405020304" pitchFamily="18" charset="0"/>
                <a:cs typeface="Times New Roman" panose="02020603050405020304" pitchFamily="18" charset="0"/>
              </a:rPr>
              <a:t>υσικών ιδιοτήτων γειτονικών τμημάτων</a:t>
            </a:r>
          </a:p>
          <a:p>
            <a:pPr algn="just"/>
            <a:r>
              <a:rPr lang="el-GR" dirty="0">
                <a:solidFill>
                  <a:srgbClr val="FF0000"/>
                </a:solidFill>
                <a:latin typeface="Times New Roman" panose="02020603050405020304" pitchFamily="18" charset="0"/>
                <a:cs typeface="Times New Roman" panose="02020603050405020304" pitchFamily="18" charset="0"/>
              </a:rPr>
              <a:t>ε</a:t>
            </a:r>
            <a:r>
              <a:rPr lang="el-GR" dirty="0" smtClean="0">
                <a:solidFill>
                  <a:srgbClr val="FF0000"/>
                </a:solidFill>
                <a:latin typeface="Times New Roman" panose="02020603050405020304" pitchFamily="18" charset="0"/>
                <a:cs typeface="Times New Roman" panose="02020603050405020304" pitchFamily="18" charset="0"/>
              </a:rPr>
              <a:t>νός βιολογικού ιστού, καθιστά την μελέτη του εξαιρετικά πολ</a:t>
            </a:r>
            <a:r>
              <a:rPr lang="el-GR" dirty="0">
                <a:solidFill>
                  <a:srgbClr val="FF0000"/>
                </a:solidFill>
                <a:latin typeface="Times New Roman" panose="02020603050405020304" pitchFamily="18" charset="0"/>
                <a:cs typeface="Times New Roman" panose="02020603050405020304" pitchFamily="18" charset="0"/>
              </a:rPr>
              <a:t>ύ</a:t>
            </a:r>
            <a:r>
              <a:rPr lang="el-GR" dirty="0" smtClean="0">
                <a:solidFill>
                  <a:srgbClr val="FF0000"/>
                </a:solidFill>
                <a:latin typeface="Times New Roman" panose="02020603050405020304" pitchFamily="18" charset="0"/>
                <a:cs typeface="Times New Roman" panose="02020603050405020304" pitchFamily="18" charset="0"/>
              </a:rPr>
              <a:t>πλοκη</a:t>
            </a:r>
          </a:p>
          <a:p>
            <a:pPr algn="just"/>
            <a:r>
              <a:rPr lang="el-GR" dirty="0">
                <a:solidFill>
                  <a:srgbClr val="FF0000"/>
                </a:solidFill>
                <a:latin typeface="Times New Roman" panose="02020603050405020304" pitchFamily="18" charset="0"/>
                <a:cs typeface="Times New Roman" panose="02020603050405020304" pitchFamily="18" charset="0"/>
              </a:rPr>
              <a:t>π</a:t>
            </a:r>
            <a:r>
              <a:rPr lang="el-GR" dirty="0" smtClean="0">
                <a:solidFill>
                  <a:srgbClr val="FF0000"/>
                </a:solidFill>
                <a:latin typeface="Times New Roman" panose="02020603050405020304" pitchFamily="18" charset="0"/>
                <a:cs typeface="Times New Roman" panose="02020603050405020304" pitchFamily="18" charset="0"/>
              </a:rPr>
              <a:t>.χ. τα 27 δοκίμια αν και διαδοχικά (σχ.) παρουσιάζουν μεγάλες </a:t>
            </a:r>
          </a:p>
          <a:p>
            <a:pPr algn="just"/>
            <a:r>
              <a:rPr lang="el-GR" dirty="0" smtClean="0">
                <a:solidFill>
                  <a:srgbClr val="FF0000"/>
                </a:solidFill>
                <a:latin typeface="Times New Roman" panose="02020603050405020304" pitchFamily="18" charset="0"/>
                <a:cs typeface="Times New Roman" panose="02020603050405020304" pitchFamily="18" charset="0"/>
              </a:rPr>
              <a:t>αποκλίσεις στην πυκνότητα και στην αντοχή</a:t>
            </a:r>
            <a:endParaRPr lang="el-GR"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39535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817" y="628900"/>
            <a:ext cx="7163800" cy="5572903"/>
          </a:xfrm>
          <a:prstGeom prst="rect">
            <a:avLst/>
          </a:prstGeom>
        </p:spPr>
      </p:pic>
      <p:sp>
        <p:nvSpPr>
          <p:cNvPr id="2" name="Ορθογώνιο 1"/>
          <p:cNvSpPr/>
          <p:nvPr/>
        </p:nvSpPr>
        <p:spPr>
          <a:xfrm>
            <a:off x="4317242" y="6379224"/>
            <a:ext cx="3966949" cy="276999"/>
          </a:xfrm>
          <a:prstGeom prst="rect">
            <a:avLst/>
          </a:prstGeom>
        </p:spPr>
        <p:txBody>
          <a:bodyPr wrap="square">
            <a:spAutoFit/>
          </a:bodyPr>
          <a:lstStyle/>
          <a:p>
            <a:r>
              <a:rPr lang="el-GR" sz="1200" b="1" dirty="0">
                <a:solidFill>
                  <a:srgbClr val="0070C0"/>
                </a:solidFill>
                <a:latin typeface="Times New Roman" panose="02020603050405020304" pitchFamily="18" charset="0"/>
                <a:cs typeface="Times New Roman" panose="02020603050405020304" pitchFamily="18" charset="0"/>
              </a:rPr>
              <a:t>Πίνακας 1. </a:t>
            </a:r>
            <a:r>
              <a:rPr lang="el-GR" sz="1200" dirty="0">
                <a:solidFill>
                  <a:srgbClr val="0070C0"/>
                </a:solidFill>
                <a:latin typeface="Times New Roman" panose="02020603050405020304" pitchFamily="18" charset="0"/>
                <a:cs typeface="Times New Roman" panose="02020603050405020304" pitchFamily="18" charset="0"/>
              </a:rPr>
              <a:t>Εφαρμογές των βιοϋλικών στο ανθρώπινο σώμα</a:t>
            </a:r>
          </a:p>
        </p:txBody>
      </p:sp>
      <p:sp>
        <p:nvSpPr>
          <p:cNvPr id="4" name="Ορθογώνιο 3"/>
          <p:cNvSpPr/>
          <p:nvPr/>
        </p:nvSpPr>
        <p:spPr>
          <a:xfrm>
            <a:off x="0" y="82147"/>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1. Εισαγωγή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6190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679" y="2138182"/>
            <a:ext cx="7106642" cy="2581635"/>
          </a:xfrm>
          <a:prstGeom prst="rect">
            <a:avLst/>
          </a:prstGeom>
        </p:spPr>
      </p:pic>
      <p:sp>
        <p:nvSpPr>
          <p:cNvPr id="3" name="Ορθογώνιο 2"/>
          <p:cNvSpPr/>
          <p:nvPr/>
        </p:nvSpPr>
        <p:spPr>
          <a:xfrm>
            <a:off x="0" y="935842"/>
            <a:ext cx="12191999" cy="369332"/>
          </a:xfrm>
          <a:prstGeom prst="rect">
            <a:avLst/>
          </a:prstGeom>
        </p:spPr>
        <p:txBody>
          <a:bodyPr wrap="square">
            <a:spAutoFit/>
          </a:bodyPr>
          <a:lstStyle/>
          <a:p>
            <a:pPr algn="ctr"/>
            <a:r>
              <a:rPr lang="el-GR" dirty="0">
                <a:latin typeface="Times New Roman" panose="02020603050405020304" pitchFamily="18" charset="0"/>
                <a:cs typeface="Times New Roman" panose="02020603050405020304" pitchFamily="18" charset="0"/>
              </a:rPr>
              <a:t>Στον Πίνακα 2 δίνονται </a:t>
            </a:r>
            <a:r>
              <a:rPr lang="el-GR" dirty="0">
                <a:solidFill>
                  <a:srgbClr val="0070C0"/>
                </a:solidFill>
                <a:latin typeface="Times New Roman" panose="02020603050405020304" pitchFamily="18" charset="0"/>
                <a:cs typeface="Times New Roman" panose="02020603050405020304" pitchFamily="18" charset="0"/>
              </a:rPr>
              <a:t>οι απαραίτητες προϋποθέσεις τις οποίες πρέπει να πληρούν τα βιοϋλικά.</a:t>
            </a:r>
          </a:p>
        </p:txBody>
      </p:sp>
      <p:sp>
        <p:nvSpPr>
          <p:cNvPr id="4" name="Ορθογώνιο 3"/>
          <p:cNvSpPr/>
          <p:nvPr/>
        </p:nvSpPr>
        <p:spPr>
          <a:xfrm>
            <a:off x="2542679" y="5234885"/>
            <a:ext cx="7106642" cy="276999"/>
          </a:xfrm>
          <a:prstGeom prst="rect">
            <a:avLst/>
          </a:prstGeom>
        </p:spPr>
        <p:txBody>
          <a:bodyPr wrap="square">
            <a:spAutoFit/>
          </a:bodyPr>
          <a:lstStyle/>
          <a:p>
            <a:pPr algn="ctr"/>
            <a:r>
              <a:rPr lang="el-GR" sz="1200" b="1" dirty="0">
                <a:solidFill>
                  <a:srgbClr val="0070C0"/>
                </a:solidFill>
                <a:latin typeface="Times New Roman" panose="02020603050405020304" pitchFamily="18" charset="0"/>
                <a:cs typeface="Times New Roman" panose="02020603050405020304" pitchFamily="18" charset="0"/>
              </a:rPr>
              <a:t>Πίνακας 2. </a:t>
            </a:r>
            <a:r>
              <a:rPr lang="el-GR" sz="1200" dirty="0">
                <a:solidFill>
                  <a:srgbClr val="0070C0"/>
                </a:solidFill>
                <a:latin typeface="Times New Roman" panose="02020603050405020304" pitchFamily="18" charset="0"/>
                <a:cs typeface="Times New Roman" panose="02020603050405020304" pitchFamily="18" charset="0"/>
              </a:rPr>
              <a:t>Προϋποθέσεις τις οποίες πρέπει να πληρούν τα βιοϋλικά.</a:t>
            </a:r>
          </a:p>
        </p:txBody>
      </p:sp>
      <p:sp>
        <p:nvSpPr>
          <p:cNvPr id="5" name="Ορθογώνιο 4"/>
          <p:cNvSpPr/>
          <p:nvPr/>
        </p:nvSpPr>
        <p:spPr>
          <a:xfrm>
            <a:off x="0" y="255474"/>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 Εισαγωγή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3531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491124"/>
            <a:ext cx="12192000" cy="2585323"/>
          </a:xfrm>
          <a:prstGeom prst="rect">
            <a:avLst/>
          </a:prstGeom>
        </p:spPr>
        <p:txBody>
          <a:bodyPr wrap="square">
            <a:spAutoFit/>
          </a:bodyPr>
          <a:lstStyle/>
          <a:p>
            <a:r>
              <a:rPr lang="el-GR" b="1" dirty="0" smtClean="0">
                <a:latin typeface="Times New Roman" panose="02020603050405020304" pitchFamily="18" charset="0"/>
                <a:cs typeface="Times New Roman" panose="02020603050405020304" pitchFamily="18" charset="0"/>
              </a:rPr>
              <a:t>Κράματα </a:t>
            </a:r>
            <a:r>
              <a:rPr lang="el-GR" b="1" dirty="0">
                <a:latin typeface="Times New Roman" panose="02020603050405020304" pitchFamily="18" charset="0"/>
                <a:cs typeface="Times New Roman" panose="02020603050405020304" pitchFamily="18" charset="0"/>
              </a:rPr>
              <a:t>ανοξείδωτου </a:t>
            </a:r>
            <a:r>
              <a:rPr lang="el-GR" b="1" dirty="0" smtClean="0">
                <a:latin typeface="Times New Roman" panose="02020603050405020304" pitchFamily="18" charset="0"/>
                <a:cs typeface="Times New Roman" panose="02020603050405020304" pitchFamily="18" charset="0"/>
              </a:rPr>
              <a:t>χάλυβα</a:t>
            </a:r>
            <a:endParaRPr lang="en-US" b="1" dirty="0" smtClean="0">
              <a:latin typeface="Times New Roman" panose="02020603050405020304" pitchFamily="18" charset="0"/>
              <a:cs typeface="Times New Roman" panose="02020603050405020304" pitchFamily="18" charset="0"/>
            </a:endParaRPr>
          </a:p>
          <a:p>
            <a:endParaRPr lang="el-GR" b="1" dirty="0">
              <a:latin typeface="Times New Roman" panose="02020603050405020304" pitchFamily="18" charset="0"/>
              <a:cs typeface="Times New Roman" panose="02020603050405020304" pitchFamily="18" charset="0"/>
            </a:endParaRPr>
          </a:p>
          <a:p>
            <a:pPr indent="355600" algn="just"/>
            <a:r>
              <a:rPr lang="el-GR" dirty="0">
                <a:solidFill>
                  <a:srgbClr val="0070C0"/>
                </a:solidFill>
                <a:latin typeface="Times New Roman" panose="02020603050405020304" pitchFamily="18" charset="0"/>
                <a:cs typeface="Times New Roman" panose="02020603050405020304" pitchFamily="18" charset="0"/>
              </a:rPr>
              <a:t>Ως βιοϋλικά χρησιμοποιούνται σχεδόν αποκλειστικά τα κράματα ανοξείδωτου χάλυβα ωστενιτικού </a:t>
            </a:r>
            <a:r>
              <a:rPr lang="el-GR" dirty="0" smtClean="0">
                <a:solidFill>
                  <a:srgbClr val="0070C0"/>
                </a:solidFill>
                <a:latin typeface="Times New Roman" panose="02020603050405020304" pitchFamily="18" charset="0"/>
                <a:cs typeface="Times New Roman" panose="02020603050405020304" pitchFamily="18" charset="0"/>
              </a:rPr>
              <a:t>τύπου,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δηλαδή </a:t>
            </a:r>
            <a:r>
              <a:rPr lang="el-GR" dirty="0">
                <a:solidFill>
                  <a:srgbClr val="0070C0"/>
                </a:solidFill>
                <a:latin typeface="Times New Roman" panose="02020603050405020304" pitchFamily="18" charset="0"/>
                <a:cs typeface="Times New Roman" panose="02020603050405020304" pitchFamily="18" charset="0"/>
              </a:rPr>
              <a:t>τα κράματα με κύρια φάση τον ωστενίτη (γ-</a:t>
            </a:r>
            <a:r>
              <a:rPr lang="el-GR" dirty="0" err="1">
                <a:solidFill>
                  <a:srgbClr val="0070C0"/>
                </a:solidFill>
                <a:latin typeface="Times New Roman" panose="02020603050405020304" pitchFamily="18" charset="0"/>
                <a:cs typeface="Times New Roman" panose="02020603050405020304" pitchFamily="18" charset="0"/>
              </a:rPr>
              <a:t>Fe</a:t>
            </a:r>
            <a:r>
              <a:rPr lang="el-GR" dirty="0">
                <a:solidFill>
                  <a:srgbClr val="0070C0"/>
                </a:solidFill>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 </a:t>
            </a:r>
            <a:r>
              <a:rPr lang="el-GR" u="sng" dirty="0">
                <a:latin typeface="Times New Roman" panose="02020603050405020304" pitchFamily="18" charset="0"/>
                <a:cs typeface="Times New Roman" panose="02020603050405020304" pitchFamily="18" charset="0"/>
              </a:rPr>
              <a:t>Το υψηλό όριο διαρροής και η υψηλή αντοχή στην </a:t>
            </a:r>
            <a:r>
              <a:rPr lang="el-GR" u="sng" dirty="0" smtClean="0">
                <a:latin typeface="Times New Roman" panose="02020603050405020304" pitchFamily="18" charset="0"/>
                <a:cs typeface="Times New Roman" panose="02020603050405020304" pitchFamily="18" charset="0"/>
              </a:rPr>
              <a:t>κόπωση </a:t>
            </a:r>
            <a:r>
              <a:rPr lang="el-GR" u="sng" dirty="0">
                <a:latin typeface="Times New Roman" panose="02020603050405020304" pitchFamily="18" charset="0"/>
                <a:cs typeface="Times New Roman" panose="02020603050405020304" pitchFamily="18" charset="0"/>
              </a:rPr>
              <a:t>του ωστενιτικού ανοξείδωτου χάλυβα, ιδιαίτερα όταν έχει υποστεί ψυχρηλασία, τον καθιστά </a:t>
            </a:r>
            <a:r>
              <a:rPr lang="el-GR" u="sng" dirty="0" smtClean="0">
                <a:latin typeface="Times New Roman" panose="02020603050405020304" pitchFamily="18" charset="0"/>
                <a:cs typeface="Times New Roman" panose="02020603050405020304" pitchFamily="18" charset="0"/>
              </a:rPr>
              <a:t>κατάλληλο</a:t>
            </a:r>
            <a:r>
              <a:rPr lang="en-US" u="sng" dirty="0" smtClean="0">
                <a:latin typeface="Times New Roman" panose="02020603050405020304" pitchFamily="18" charset="0"/>
                <a:cs typeface="Times New Roman" panose="02020603050405020304" pitchFamily="18" charset="0"/>
              </a:rPr>
              <a:t> </a:t>
            </a:r>
            <a:r>
              <a:rPr lang="el-GR" u="sng" dirty="0" smtClean="0">
                <a:latin typeface="Times New Roman" panose="02020603050405020304" pitchFamily="18" charset="0"/>
                <a:cs typeface="Times New Roman" panose="02020603050405020304" pitchFamily="18" charset="0"/>
              </a:rPr>
              <a:t>υλικό </a:t>
            </a:r>
            <a:r>
              <a:rPr lang="el-GR" u="sng" dirty="0">
                <a:latin typeface="Times New Roman" panose="02020603050405020304" pitchFamily="18" charset="0"/>
                <a:cs typeface="Times New Roman" panose="02020603050405020304" pitchFamily="18" charset="0"/>
              </a:rPr>
              <a:t>για την κατασκευή εμφυτευμάτων, που </a:t>
            </a:r>
            <a:r>
              <a:rPr lang="el-GR" u="sng" dirty="0" smtClean="0">
                <a:latin typeface="Times New Roman" panose="02020603050405020304" pitchFamily="18" charset="0"/>
                <a:cs typeface="Times New Roman" panose="02020603050405020304" pitchFamily="18" charset="0"/>
              </a:rPr>
              <a:t>τοποθε</a:t>
            </a:r>
            <a:r>
              <a:rPr lang="en-US" u="sng" dirty="0" smtClean="0">
                <a:latin typeface="Times New Roman" panose="02020603050405020304" pitchFamily="18" charset="0"/>
                <a:cs typeface="Times New Roman" panose="02020603050405020304" pitchFamily="18" charset="0"/>
              </a:rPr>
              <a:t>-</a:t>
            </a:r>
            <a:r>
              <a:rPr lang="el-GR" u="sng" dirty="0" smtClean="0">
                <a:latin typeface="Times New Roman" panose="02020603050405020304" pitchFamily="18" charset="0"/>
                <a:cs typeface="Times New Roman" panose="02020603050405020304" pitchFamily="18" charset="0"/>
              </a:rPr>
              <a:t>τούνται </a:t>
            </a:r>
            <a:r>
              <a:rPr lang="el-GR" u="sng" dirty="0">
                <a:latin typeface="Times New Roman" panose="02020603050405020304" pitchFamily="18" charset="0"/>
                <a:cs typeface="Times New Roman" panose="02020603050405020304" pitchFamily="18" charset="0"/>
              </a:rPr>
              <a:t>σε περιοχές υψηλής μηχανική φόρτισης. </a:t>
            </a:r>
            <a:r>
              <a:rPr lang="el-GR" u="sng" dirty="0" smtClean="0">
                <a:latin typeface="Times New Roman" panose="02020603050405020304" pitchFamily="18" charset="0"/>
                <a:cs typeface="Times New Roman" panose="02020603050405020304" pitchFamily="18" charset="0"/>
              </a:rPr>
              <a:t>Έτσι,</a:t>
            </a:r>
            <a:r>
              <a:rPr lang="en-US" u="sng" dirty="0" smtClean="0">
                <a:latin typeface="Times New Roman" panose="02020603050405020304" pitchFamily="18" charset="0"/>
                <a:cs typeface="Times New Roman" panose="02020603050405020304" pitchFamily="18" charset="0"/>
              </a:rPr>
              <a:t> </a:t>
            </a:r>
            <a:r>
              <a:rPr lang="el-GR" u="sng" dirty="0" smtClean="0">
                <a:latin typeface="Times New Roman" panose="02020603050405020304" pitchFamily="18" charset="0"/>
                <a:cs typeface="Times New Roman" panose="02020603050405020304" pitchFamily="18" charset="0"/>
              </a:rPr>
              <a:t>στην </a:t>
            </a:r>
            <a:r>
              <a:rPr lang="el-GR" u="sng" dirty="0">
                <a:latin typeface="Times New Roman" panose="02020603050405020304" pitchFamily="18" charset="0"/>
                <a:cs typeface="Times New Roman" panose="02020603050405020304" pitchFamily="18" charset="0"/>
              </a:rPr>
              <a:t>ορθοπαιδική και γναθοπροσωπική χειρουργική ο χάλυβας </a:t>
            </a:r>
            <a:r>
              <a:rPr lang="el-GR" u="sng" dirty="0" smtClean="0">
                <a:latin typeface="Times New Roman" panose="02020603050405020304" pitchFamily="18" charset="0"/>
                <a:cs typeface="Times New Roman" panose="02020603050405020304" pitchFamily="18" charset="0"/>
              </a:rPr>
              <a:t>εφαρμό</a:t>
            </a:r>
            <a:r>
              <a:rPr lang="en-US" u="sng" dirty="0" smtClean="0">
                <a:latin typeface="Times New Roman" panose="02020603050405020304" pitchFamily="18" charset="0"/>
                <a:cs typeface="Times New Roman" panose="02020603050405020304" pitchFamily="18" charset="0"/>
              </a:rPr>
              <a:t>-</a:t>
            </a:r>
            <a:r>
              <a:rPr lang="el-GR" u="sng" dirty="0" smtClean="0">
                <a:latin typeface="Times New Roman" panose="02020603050405020304" pitchFamily="18" charset="0"/>
                <a:cs typeface="Times New Roman" panose="02020603050405020304" pitchFamily="18" charset="0"/>
              </a:rPr>
              <a:t>ζεται </a:t>
            </a:r>
            <a:r>
              <a:rPr lang="el-GR" u="sng" dirty="0">
                <a:latin typeface="Times New Roman" panose="02020603050405020304" pitchFamily="18" charset="0"/>
                <a:cs typeface="Times New Roman" panose="02020603050405020304" pitchFamily="18" charset="0"/>
              </a:rPr>
              <a:t>για την κατασκευή </a:t>
            </a:r>
            <a:r>
              <a:rPr lang="el-GR" u="sng" dirty="0" smtClean="0">
                <a:latin typeface="Times New Roman" panose="02020603050405020304" pitchFamily="18" charset="0"/>
                <a:cs typeface="Times New Roman" panose="02020603050405020304" pitchFamily="18" charset="0"/>
              </a:rPr>
              <a:t>συσκευών</a:t>
            </a:r>
            <a:r>
              <a:rPr lang="en-US" u="sng" dirty="0" smtClean="0">
                <a:latin typeface="Times New Roman" panose="02020603050405020304" pitchFamily="18" charset="0"/>
                <a:cs typeface="Times New Roman" panose="02020603050405020304" pitchFamily="18" charset="0"/>
              </a:rPr>
              <a:t> </a:t>
            </a:r>
            <a:r>
              <a:rPr lang="el-GR" u="sng" dirty="0" smtClean="0">
                <a:latin typeface="Times New Roman" panose="02020603050405020304" pitchFamily="18" charset="0"/>
                <a:cs typeface="Times New Roman" panose="02020603050405020304" pitchFamily="18" charset="0"/>
              </a:rPr>
              <a:t>(υλικών</a:t>
            </a:r>
            <a:r>
              <a:rPr lang="el-GR" u="sng" dirty="0">
                <a:latin typeface="Times New Roman" panose="02020603050405020304" pitchFamily="18" charset="0"/>
                <a:cs typeface="Times New Roman" panose="02020603050405020304" pitchFamily="18" charset="0"/>
              </a:rPr>
              <a:t>) οστεοσύνθεσης π.χ. συρμάτων, πλακών, κοχλιών κ.ά.</a:t>
            </a:r>
          </a:p>
          <a:p>
            <a:pPr indent="355600" algn="just"/>
            <a:r>
              <a:rPr lang="el-GR" dirty="0">
                <a:solidFill>
                  <a:srgbClr val="FF0000"/>
                </a:solidFill>
                <a:latin typeface="Times New Roman" panose="02020603050405020304" pitchFamily="18" charset="0"/>
                <a:cs typeface="Times New Roman" panose="02020603050405020304" pitchFamily="18" charset="0"/>
              </a:rPr>
              <a:t>Στην ορθοδοντική, ο ανοξείδωτος χάλυβας χρησιμοποιείται στην κατασκευή ορθοδοντικών συρμάτων </a:t>
            </a:r>
            <a:r>
              <a:rPr lang="el-GR" dirty="0" smtClean="0">
                <a:solidFill>
                  <a:srgbClr val="FF0000"/>
                </a:solidFill>
                <a:latin typeface="Times New Roman" panose="02020603050405020304" pitchFamily="18" charset="0"/>
                <a:cs typeface="Times New Roman" panose="02020603050405020304" pitchFamily="18" charset="0"/>
              </a:rPr>
              <a:t>για</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τη </a:t>
            </a:r>
            <a:r>
              <a:rPr lang="el-GR" dirty="0">
                <a:solidFill>
                  <a:srgbClr val="FF0000"/>
                </a:solidFill>
                <a:latin typeface="Times New Roman" panose="02020603050405020304" pitchFamily="18" charset="0"/>
                <a:cs typeface="Times New Roman" panose="02020603050405020304" pitchFamily="18" charset="0"/>
              </a:rPr>
              <a:t>μετακίνηση των δοντιών, όπως φαίνεται στην Εικόνα </a:t>
            </a:r>
            <a:r>
              <a:rPr lang="el-GR" dirty="0" smtClean="0">
                <a:solidFill>
                  <a:srgbClr val="FF0000"/>
                </a:solidFill>
                <a:latin typeface="Times New Roman" panose="02020603050405020304" pitchFamily="18" charset="0"/>
                <a:cs typeface="Times New Roman" panose="02020603050405020304" pitchFamily="18" charset="0"/>
              </a:rPr>
              <a:t>4.1.</a:t>
            </a:r>
            <a:endParaRPr lang="el-GR" dirty="0">
              <a:solidFill>
                <a:srgbClr val="FF0000"/>
              </a:solidFill>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180" y="3321278"/>
            <a:ext cx="5477639" cy="1981477"/>
          </a:xfrm>
          <a:prstGeom prst="rect">
            <a:avLst/>
          </a:prstGeom>
        </p:spPr>
      </p:pic>
      <p:sp>
        <p:nvSpPr>
          <p:cNvPr id="4" name="Ορθογώνιο 3"/>
          <p:cNvSpPr/>
          <p:nvPr/>
        </p:nvSpPr>
        <p:spPr>
          <a:xfrm>
            <a:off x="4274346" y="5302755"/>
            <a:ext cx="3643305" cy="276999"/>
          </a:xfrm>
          <a:prstGeom prst="rect">
            <a:avLst/>
          </a:prstGeom>
        </p:spPr>
        <p:txBody>
          <a:bodyPr wrap="none">
            <a:spAutoFit/>
          </a:bodyPr>
          <a:lstStyle/>
          <a:p>
            <a:r>
              <a:rPr lang="el-GR" sz="1200" b="1" dirty="0">
                <a:latin typeface="Times New Roman" panose="02020603050405020304" pitchFamily="18" charset="0"/>
                <a:cs typeface="Times New Roman" panose="02020603050405020304" pitchFamily="18" charset="0"/>
              </a:rPr>
              <a:t>Εικόνα 4.1. </a:t>
            </a:r>
            <a:r>
              <a:rPr lang="el-GR" sz="1200" i="1" dirty="0">
                <a:latin typeface="Times New Roman" panose="02020603050405020304" pitchFamily="18" charset="0"/>
                <a:cs typeface="Times New Roman" panose="02020603050405020304" pitchFamily="18" charset="0"/>
              </a:rPr>
              <a:t>Ορθοδοντικά σύρματα ανοξείδωτου χάλυβα.</a:t>
            </a:r>
            <a:endParaRPr lang="el-GR" sz="1200"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0" y="0"/>
            <a:ext cx="1219200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Μεταλλικά </a:t>
            </a:r>
            <a:r>
              <a:rPr lang="el-GR" b="1" dirty="0">
                <a:latin typeface="Times New Roman" panose="02020603050405020304" pitchFamily="18" charset="0"/>
                <a:cs typeface="Times New Roman" panose="02020603050405020304" pitchFamily="18" charset="0"/>
              </a:rPr>
              <a:t>βιοϋλικά - παθητικοποίηση </a:t>
            </a:r>
            <a:r>
              <a:rPr lang="el-GR" b="1" dirty="0" smtClean="0">
                <a:latin typeface="Times New Roman" panose="02020603050405020304" pitchFamily="18" charset="0"/>
                <a:cs typeface="Times New Roman" panose="02020603050405020304" pitchFamily="18" charset="0"/>
              </a:rPr>
              <a:t>– διάβρωση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039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780172"/>
            <a:ext cx="12192000" cy="2862322"/>
          </a:xfrm>
          <a:prstGeom prst="rect">
            <a:avLst/>
          </a:prstGeom>
        </p:spPr>
        <p:txBody>
          <a:bodyPr wrap="square">
            <a:spAutoFit/>
          </a:bodyPr>
          <a:lstStyle/>
          <a:p>
            <a:pPr indent="355600" algn="just"/>
            <a:r>
              <a:rPr lang="el-GR" dirty="0">
                <a:solidFill>
                  <a:srgbClr val="FF0000"/>
                </a:solidFill>
                <a:latin typeface="Times New Roman" panose="02020603050405020304" pitchFamily="18" charset="0"/>
                <a:cs typeface="Times New Roman" panose="02020603050405020304" pitchFamily="18" charset="0"/>
              </a:rPr>
              <a:t>Εκτός από την </a:t>
            </a:r>
            <a:r>
              <a:rPr lang="el-GR" dirty="0" smtClean="0">
                <a:solidFill>
                  <a:srgbClr val="FF0000"/>
                </a:solidFill>
                <a:latin typeface="Times New Roman" panose="02020603050405020304" pitchFamily="18" charset="0"/>
                <a:cs typeface="Times New Roman" panose="02020603050405020304" pitchFamily="18" charset="0"/>
              </a:rPr>
              <a:t>ορθοπ</a:t>
            </a:r>
            <a:r>
              <a:rPr lang="el-GR" dirty="0">
                <a:solidFill>
                  <a:srgbClr val="FF0000"/>
                </a:solidFill>
                <a:latin typeface="Times New Roman" panose="02020603050405020304" pitchFamily="18" charset="0"/>
                <a:cs typeface="Times New Roman" panose="02020603050405020304" pitchFamily="18" charset="0"/>
              </a:rPr>
              <a:t>ε</a:t>
            </a:r>
            <a:r>
              <a:rPr lang="el-GR" dirty="0" smtClean="0">
                <a:solidFill>
                  <a:srgbClr val="FF0000"/>
                </a:solidFill>
                <a:latin typeface="Times New Roman" panose="02020603050405020304" pitchFamily="18" charset="0"/>
                <a:cs typeface="Times New Roman" panose="02020603050405020304" pitchFamily="18" charset="0"/>
              </a:rPr>
              <a:t>δική </a:t>
            </a:r>
            <a:r>
              <a:rPr lang="el-GR" dirty="0">
                <a:solidFill>
                  <a:srgbClr val="FF0000"/>
                </a:solidFill>
                <a:latin typeface="Times New Roman" panose="02020603050405020304" pitchFamily="18" charset="0"/>
                <a:cs typeface="Times New Roman" panose="02020603050405020304" pitchFamily="18" charset="0"/>
              </a:rPr>
              <a:t>και γναθοπροσωπική χειρουργική, τα κράματα ανοξείδωτου χάλυβα </a:t>
            </a:r>
            <a:r>
              <a:rPr lang="el-GR" dirty="0" smtClean="0">
                <a:solidFill>
                  <a:srgbClr val="FF0000"/>
                </a:solidFill>
                <a:latin typeface="Times New Roman" panose="02020603050405020304" pitchFamily="18" charset="0"/>
                <a:cs typeface="Times New Roman" panose="02020603050405020304" pitchFamily="18" charset="0"/>
              </a:rPr>
              <a:t>χρησιμοποιούνται </a:t>
            </a:r>
            <a:r>
              <a:rPr lang="el-GR" dirty="0">
                <a:solidFill>
                  <a:srgbClr val="FF0000"/>
                </a:solidFill>
                <a:latin typeface="Times New Roman" panose="02020603050405020304" pitchFamily="18" charset="0"/>
                <a:cs typeface="Times New Roman" panose="02020603050405020304" pitchFamily="18" charset="0"/>
              </a:rPr>
              <a:t>στην αγγειοχειρουργική για την κατασκευή ενδαγγειακών προθέσεων (stents), και στην επεμβατική </a:t>
            </a:r>
            <a:r>
              <a:rPr lang="el-GR" dirty="0" smtClean="0">
                <a:solidFill>
                  <a:srgbClr val="FF0000"/>
                </a:solidFill>
                <a:latin typeface="Times New Roman" panose="02020603050405020304" pitchFamily="18" charset="0"/>
                <a:cs typeface="Times New Roman" panose="02020603050405020304" pitchFamily="18" charset="0"/>
              </a:rPr>
              <a:t>καρδιοχειρουργική </a:t>
            </a:r>
            <a:r>
              <a:rPr lang="el-GR" dirty="0">
                <a:solidFill>
                  <a:srgbClr val="FF0000"/>
                </a:solidFill>
                <a:latin typeface="Times New Roman" panose="02020603050405020304" pitchFamily="18" charset="0"/>
                <a:cs typeface="Times New Roman" panose="02020603050405020304" pitchFamily="18" charset="0"/>
              </a:rPr>
              <a:t>για την κατασκευή των ηλεκτρόδιων (καλωδίων) και του περιβλήματος του καρδιακού βηματοδότη.</a:t>
            </a:r>
          </a:p>
          <a:p>
            <a:pPr indent="355600" algn="just"/>
            <a:r>
              <a:rPr lang="el-GR" dirty="0">
                <a:latin typeface="Times New Roman" panose="02020603050405020304" pitchFamily="18" charset="0"/>
                <a:cs typeface="Times New Roman" panose="02020603050405020304" pitchFamily="18" charset="0"/>
              </a:rPr>
              <a:t>Η αγγειοπλαστική είναι συνήθης επεμβατική διαδικασία για την αντιμετώπιση της στένωσης των </a:t>
            </a:r>
            <a:r>
              <a:rPr lang="el-GR" dirty="0" smtClean="0">
                <a:latin typeface="Times New Roman" panose="02020603050405020304" pitchFamily="18" charset="0"/>
                <a:cs typeface="Times New Roman" panose="02020603050405020304" pitchFamily="18" charset="0"/>
              </a:rPr>
              <a:t>αρτηριών </a:t>
            </a:r>
            <a:r>
              <a:rPr lang="el-GR" dirty="0">
                <a:latin typeface="Times New Roman" panose="02020603050405020304" pitchFamily="18" charset="0"/>
                <a:cs typeface="Times New Roman" panose="02020603050405020304" pitchFamily="18" charset="0"/>
              </a:rPr>
              <a:t>από τον σχηματισμό αθηρωματικής πλάκας. Πραγματοποιείται για τη διάνοιξη μιας μερικώς ή ακόμη </a:t>
            </a:r>
            <a:r>
              <a:rPr lang="el-GR" dirty="0" smtClean="0">
                <a:latin typeface="Times New Roman" panose="02020603050405020304" pitchFamily="18" charset="0"/>
                <a:cs typeface="Times New Roman" panose="02020603050405020304" pitchFamily="18" charset="0"/>
              </a:rPr>
              <a:t>και πλήρως </a:t>
            </a:r>
            <a:r>
              <a:rPr lang="el-GR" dirty="0">
                <a:latin typeface="Times New Roman" panose="02020603050405020304" pitchFamily="18" charset="0"/>
                <a:cs typeface="Times New Roman" panose="02020603050405020304" pitchFamily="18" charset="0"/>
              </a:rPr>
              <a:t>αποφραγμένης στεφανιαίας ή καρωτίδας αρτηρίας. Προκειμένου να διατηρηθεί το αποτέλεσμα </a:t>
            </a:r>
            <a:r>
              <a:rPr lang="el-GR" dirty="0" smtClean="0">
                <a:latin typeface="Times New Roman" panose="02020603050405020304" pitchFamily="18" charset="0"/>
                <a:cs typeface="Times New Roman" panose="02020603050405020304" pitchFamily="18" charset="0"/>
              </a:rPr>
              <a:t>της</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διάνοιξης </a:t>
            </a:r>
            <a:r>
              <a:rPr lang="el-GR" dirty="0">
                <a:latin typeface="Times New Roman" panose="02020603050405020304" pitchFamily="18" charset="0"/>
                <a:cs typeface="Times New Roman" panose="02020603050405020304" pitchFamily="18" charset="0"/>
              </a:rPr>
              <a:t>για όσο το δυνατόν μεγαλύτερο χρονικό διάστημα, εμφυτεύεται μέσα στη διανοιγμένη αρτηρία </a:t>
            </a:r>
            <a:r>
              <a:rPr lang="el-GR" dirty="0" smtClean="0">
                <a:latin typeface="Times New Roman" panose="02020603050405020304" pitchFamily="18" charset="0"/>
                <a:cs typeface="Times New Roman" panose="02020603050405020304" pitchFamily="18" charset="0"/>
              </a:rPr>
              <a:t>μια</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αγγειακή </a:t>
            </a:r>
            <a:r>
              <a:rPr lang="el-GR" dirty="0">
                <a:latin typeface="Times New Roman" panose="02020603050405020304" pitchFamily="18" charset="0"/>
                <a:cs typeface="Times New Roman" panose="02020603050405020304" pitchFamily="18" charset="0"/>
              </a:rPr>
              <a:t>πρόθεση </a:t>
            </a:r>
            <a:r>
              <a:rPr lang="el-GR" b="1"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stent), που έχει τη μορφή ενός λεπτού συρμάτινου σωληνίσκου, όπως φαίνεται στην </a:t>
            </a:r>
            <a:r>
              <a:rPr lang="el-GR" dirty="0" smtClean="0">
                <a:latin typeface="Times New Roman" panose="02020603050405020304" pitchFamily="18" charset="0"/>
                <a:cs typeface="Times New Roman" panose="02020603050405020304" pitchFamily="18" charset="0"/>
              </a:rPr>
              <a:t>Εικόνα </a:t>
            </a:r>
            <a:r>
              <a:rPr lang="el-GR" dirty="0">
                <a:latin typeface="Times New Roman" panose="02020603050405020304" pitchFamily="18" charset="0"/>
                <a:cs typeface="Times New Roman" panose="02020603050405020304" pitchFamily="18" charset="0"/>
              </a:rPr>
              <a:t>4.2. </a:t>
            </a:r>
            <a:r>
              <a:rPr lang="el-GR" dirty="0">
                <a:solidFill>
                  <a:srgbClr val="FF0000"/>
                </a:solidFill>
                <a:latin typeface="Times New Roman" panose="02020603050405020304" pitchFamily="18" charset="0"/>
                <a:cs typeface="Times New Roman" panose="02020603050405020304" pitchFamily="18" charset="0"/>
              </a:rPr>
              <a:t>Επίσης, ο ανοξείδωτος χάλυβας χρησιμοποιείται στην ενδοουρολογία για την κατασκευή </a:t>
            </a:r>
            <a:r>
              <a:rPr lang="el-GR" dirty="0" smtClean="0">
                <a:solidFill>
                  <a:srgbClr val="FF0000"/>
                </a:solidFill>
                <a:latin typeface="Times New Roman" panose="02020603050405020304" pitchFamily="18" charset="0"/>
                <a:cs typeface="Times New Roman" panose="02020603050405020304" pitchFamily="18" charset="0"/>
              </a:rPr>
              <a:t>ουρηθρικών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και </a:t>
            </a:r>
            <a:r>
              <a:rPr lang="el-GR" dirty="0">
                <a:solidFill>
                  <a:srgbClr val="FF0000"/>
                </a:solidFill>
                <a:latin typeface="Times New Roman" panose="02020603050405020304" pitchFamily="18" charset="0"/>
                <a:cs typeface="Times New Roman" panose="02020603050405020304" pitchFamily="18" charset="0"/>
              </a:rPr>
              <a:t>ουρητηρικών ενδοπροθέσεων (stents) και ουρητηρικών καθετήρων τύπου pigtail </a:t>
            </a:r>
            <a:r>
              <a:rPr lang="el-GR" dirty="0">
                <a:latin typeface="Times New Roman" panose="02020603050405020304" pitchFamily="18" charset="0"/>
                <a:cs typeface="Times New Roman" panose="02020603050405020304" pitchFamily="18" charset="0"/>
              </a:rPr>
              <a:t>(δίκην </a:t>
            </a:r>
            <a:r>
              <a:rPr lang="el-GR" dirty="0" smtClean="0">
                <a:latin typeface="Times New Roman" panose="02020603050405020304" pitchFamily="18" charset="0"/>
                <a:cs typeface="Times New Roman" panose="02020603050405020304" pitchFamily="18" charset="0"/>
              </a:rPr>
              <a:t>ουράς</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χοίρου</a:t>
            </a:r>
            <a:r>
              <a:rPr lang="el-GR" dirty="0">
                <a:latin typeface="Times New Roman" panose="02020603050405020304" pitchFamily="18" charset="0"/>
                <a:cs typeface="Times New Roman" panose="02020603050405020304" pitchFamily="18" charset="0"/>
              </a:rPr>
              <a:t>).</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4362" y="3791577"/>
            <a:ext cx="5163271" cy="1609950"/>
          </a:xfrm>
          <a:prstGeom prst="rect">
            <a:avLst/>
          </a:prstGeom>
        </p:spPr>
      </p:pic>
      <p:sp>
        <p:nvSpPr>
          <p:cNvPr id="5" name="Ορθογώνιο 4"/>
          <p:cNvSpPr/>
          <p:nvPr/>
        </p:nvSpPr>
        <p:spPr>
          <a:xfrm>
            <a:off x="3047997" y="5699693"/>
            <a:ext cx="6096000" cy="276999"/>
          </a:xfrm>
          <a:prstGeom prst="rect">
            <a:avLst/>
          </a:prstGeom>
        </p:spPr>
        <p:txBody>
          <a:bodyPr>
            <a:spAutoFit/>
          </a:bodyPr>
          <a:lstStyle/>
          <a:p>
            <a:pPr algn="ctr"/>
            <a:r>
              <a:rPr lang="el-GR" sz="1200" b="1" dirty="0">
                <a:latin typeface="Times New Roman" panose="02020603050405020304" pitchFamily="18" charset="0"/>
                <a:cs typeface="Times New Roman" panose="02020603050405020304" pitchFamily="18" charset="0"/>
              </a:rPr>
              <a:t>Εικόνα 4.2. </a:t>
            </a:r>
            <a:r>
              <a:rPr lang="el-GR" sz="1200" i="1" dirty="0">
                <a:latin typeface="Times New Roman" panose="02020603050405020304" pitchFamily="18" charset="0"/>
                <a:cs typeface="Times New Roman" panose="02020603050405020304" pitchFamily="18" charset="0"/>
              </a:rPr>
              <a:t>Ενδαγγειακή πρόθεση (stent) από ανοξείδωτο χάλυβα.και μετά την εμφύτευση.</a:t>
            </a:r>
            <a:endParaRPr lang="el-GR" sz="1200" dirty="0">
              <a:latin typeface="Times New Roman" panose="02020603050405020304" pitchFamily="18" charset="0"/>
              <a:cs typeface="Times New Roman" panose="02020603050405020304" pitchFamily="18" charset="0"/>
            </a:endParaRPr>
          </a:p>
        </p:txBody>
      </p:sp>
      <p:sp>
        <p:nvSpPr>
          <p:cNvPr id="6" name="Ορθογώνιο 5"/>
          <p:cNvSpPr/>
          <p:nvPr/>
        </p:nvSpPr>
        <p:spPr>
          <a:xfrm>
            <a:off x="0" y="0"/>
            <a:ext cx="1219200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Μεταλλικά </a:t>
            </a:r>
            <a:r>
              <a:rPr lang="el-GR" b="1" dirty="0">
                <a:latin typeface="Times New Roman" panose="02020603050405020304" pitchFamily="18" charset="0"/>
                <a:cs typeface="Times New Roman" panose="02020603050405020304" pitchFamily="18" charset="0"/>
              </a:rPr>
              <a:t>βιοϋλικά - παθητικοποίηση </a:t>
            </a:r>
            <a:r>
              <a:rPr lang="el-GR" b="1" dirty="0" smtClean="0">
                <a:latin typeface="Times New Roman" panose="02020603050405020304" pitchFamily="18" charset="0"/>
                <a:cs typeface="Times New Roman" panose="02020603050405020304" pitchFamily="18" charset="0"/>
              </a:rPr>
              <a:t>– διάβρωση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748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354322"/>
            <a:ext cx="12192000" cy="2092881"/>
          </a:xfrm>
          <a:prstGeom prst="rect">
            <a:avLst/>
          </a:prstGeom>
        </p:spPr>
        <p:txBody>
          <a:bodyPr wrap="square">
            <a:spAutoFit/>
          </a:bodyPr>
          <a:lstStyle/>
          <a:p>
            <a:r>
              <a:rPr lang="el-GR" sz="2000" b="1" dirty="0" smtClean="0">
                <a:latin typeface="Times New Roman" panose="02020603050405020304" pitchFamily="18" charset="0"/>
                <a:cs typeface="Times New Roman" panose="02020603050405020304" pitchFamily="18" charset="0"/>
              </a:rPr>
              <a:t> </a:t>
            </a:r>
            <a:r>
              <a:rPr lang="el-GR" sz="2000" b="1" dirty="0">
                <a:latin typeface="Times New Roman" panose="02020603050405020304" pitchFamily="18" charset="0"/>
                <a:cs typeface="Times New Roman" panose="02020603050405020304" pitchFamily="18" charset="0"/>
              </a:rPr>
              <a:t>Κράματα </a:t>
            </a:r>
            <a:r>
              <a:rPr lang="en-US" sz="2000" b="1" dirty="0" smtClean="0">
                <a:latin typeface="Times New Roman" panose="02020603050405020304" pitchFamily="18" charset="0"/>
                <a:cs typeface="Times New Roman" panose="02020603050405020304" pitchFamily="18" charset="0"/>
              </a:rPr>
              <a:t>Co-Cr</a:t>
            </a:r>
          </a:p>
          <a:p>
            <a:endParaRPr lang="en-US" sz="2000" b="1" dirty="0">
              <a:latin typeface="Times New Roman" panose="02020603050405020304" pitchFamily="18" charset="0"/>
              <a:cs typeface="Times New Roman" panose="02020603050405020304" pitchFamily="18" charset="0"/>
            </a:endParaRPr>
          </a:p>
          <a:p>
            <a:pPr indent="355600" algn="just"/>
            <a:r>
              <a:rPr lang="el-GR" dirty="0">
                <a:solidFill>
                  <a:srgbClr val="FF0000"/>
                </a:solidFill>
                <a:latin typeface="Times New Roman" panose="02020603050405020304" pitchFamily="18" charset="0"/>
                <a:cs typeface="Times New Roman" panose="02020603050405020304" pitchFamily="18" charset="0"/>
              </a:rPr>
              <a:t>Τα κράματα κοβαλτίου-χρωμίου βρίσκουν εφαρμογή στην οδοντιατρική για την κατασκευή σκελετών </a:t>
            </a:r>
            <a:r>
              <a:rPr lang="el-GR" dirty="0" smtClean="0">
                <a:solidFill>
                  <a:srgbClr val="FF0000"/>
                </a:solidFill>
                <a:latin typeface="Times New Roman" panose="02020603050405020304" pitchFamily="18" charset="0"/>
                <a:cs typeface="Times New Roman" panose="02020603050405020304" pitchFamily="18" charset="0"/>
              </a:rPr>
              <a:t>προσθετικών</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εργασιών </a:t>
            </a:r>
            <a:r>
              <a:rPr lang="el-GR" dirty="0">
                <a:latin typeface="Times New Roman" panose="02020603050405020304" pitchFamily="18" charset="0"/>
                <a:cs typeface="Times New Roman" panose="02020603050405020304" pitchFamily="18" charset="0"/>
              </a:rPr>
              <a:t>π.χ. γεφυρών και στεφανών, όπως επίσης στην </a:t>
            </a:r>
            <a:r>
              <a:rPr lang="el-GR" dirty="0" smtClean="0">
                <a:latin typeface="Times New Roman" panose="02020603050405020304" pitchFamily="18" charset="0"/>
                <a:cs typeface="Times New Roman" panose="02020603050405020304" pitchFamily="18" charset="0"/>
              </a:rPr>
              <a:t>ορθοπεδική </a:t>
            </a:r>
            <a:r>
              <a:rPr lang="el-GR" dirty="0">
                <a:latin typeface="Times New Roman" panose="02020603050405020304" pitchFamily="18" charset="0"/>
                <a:cs typeface="Times New Roman" panose="02020603050405020304" pitchFamily="18" charset="0"/>
              </a:rPr>
              <a:t>για την κατασκευή του στυλεού και της </a:t>
            </a:r>
            <a:r>
              <a:rPr lang="el-GR" dirty="0" smtClean="0">
                <a:latin typeface="Times New Roman" panose="02020603050405020304" pitchFamily="18" charset="0"/>
                <a:cs typeface="Times New Roman" panose="02020603050405020304" pitchFamily="18" charset="0"/>
              </a:rPr>
              <a:t>σφαιρικής </a:t>
            </a:r>
            <a:r>
              <a:rPr lang="el-GR" dirty="0">
                <a:latin typeface="Times New Roman" panose="02020603050405020304" pitchFamily="18" charset="0"/>
                <a:cs typeface="Times New Roman" panose="02020603050405020304" pitchFamily="18" charset="0"/>
              </a:rPr>
              <a:t>κεφαλής στην αρθροπλαστική του ισχίου. </a:t>
            </a:r>
            <a:r>
              <a:rPr lang="el-GR" u="sng" dirty="0">
                <a:latin typeface="Times New Roman" panose="02020603050405020304" pitchFamily="18" charset="0"/>
                <a:cs typeface="Times New Roman" panose="02020603050405020304" pitchFamily="18" charset="0"/>
              </a:rPr>
              <a:t>Στην Εικόνα 4.4. δίνονται σε αντιπαράθεση η φυσιολογική </a:t>
            </a:r>
            <a:r>
              <a:rPr lang="el-GR" u="sng" dirty="0" smtClean="0">
                <a:latin typeface="Times New Roman" panose="02020603050405020304" pitchFamily="18" charset="0"/>
                <a:cs typeface="Times New Roman" panose="02020603050405020304" pitchFamily="18" charset="0"/>
              </a:rPr>
              <a:t>άρθρωση</a:t>
            </a:r>
            <a:r>
              <a:rPr lang="en-US" u="sng" dirty="0" smtClean="0">
                <a:latin typeface="Times New Roman" panose="02020603050405020304" pitchFamily="18" charset="0"/>
                <a:cs typeface="Times New Roman" panose="02020603050405020304" pitchFamily="18" charset="0"/>
              </a:rPr>
              <a:t> </a:t>
            </a:r>
            <a:r>
              <a:rPr lang="el-GR" u="sng" dirty="0" smtClean="0">
                <a:latin typeface="Times New Roman" panose="02020603050405020304" pitchFamily="18" charset="0"/>
                <a:cs typeface="Times New Roman" panose="02020603050405020304" pitchFamily="18" charset="0"/>
              </a:rPr>
              <a:t>του </a:t>
            </a:r>
            <a:r>
              <a:rPr lang="el-GR" u="sng" dirty="0">
                <a:latin typeface="Times New Roman" panose="02020603050405020304" pitchFamily="18" charset="0"/>
                <a:cs typeface="Times New Roman" panose="02020603050405020304" pitchFamily="18" charset="0"/>
              </a:rPr>
              <a:t>ισχίου (Εικόνα </a:t>
            </a:r>
            <a:r>
              <a:rPr lang="el-GR" u="sng" dirty="0" smtClean="0">
                <a:latin typeface="Times New Roman" panose="02020603050405020304" pitchFamily="18" charset="0"/>
                <a:cs typeface="Times New Roman" panose="02020603050405020304" pitchFamily="18" charset="0"/>
              </a:rPr>
              <a:t>4.</a:t>
            </a:r>
            <a:r>
              <a:rPr lang="en-US" u="sng" dirty="0" smtClean="0">
                <a:latin typeface="Times New Roman" panose="02020603050405020304" pitchFamily="18" charset="0"/>
                <a:cs typeface="Times New Roman" panose="02020603050405020304" pitchFamily="18" charset="0"/>
              </a:rPr>
              <a:t>3</a:t>
            </a:r>
            <a:r>
              <a:rPr lang="el-GR" u="sng" dirty="0" smtClean="0">
                <a:latin typeface="Times New Roman" panose="02020603050405020304" pitchFamily="18" charset="0"/>
                <a:cs typeface="Times New Roman" panose="02020603050405020304" pitchFamily="18" charset="0"/>
              </a:rPr>
              <a:t>Α</a:t>
            </a:r>
            <a:r>
              <a:rPr lang="el-GR" u="sng" dirty="0">
                <a:latin typeface="Times New Roman" panose="02020603050405020304" pitchFamily="18" charset="0"/>
                <a:cs typeface="Times New Roman" panose="02020603050405020304" pitchFamily="18" charset="0"/>
              </a:rPr>
              <a:t>) και η ολική αρθροπλαστική ισχίου με τα επιμέρους τμήματα του εμφυτεύματος (</a:t>
            </a:r>
            <a:r>
              <a:rPr lang="el-GR" u="sng" dirty="0" smtClean="0">
                <a:latin typeface="Times New Roman" panose="02020603050405020304" pitchFamily="18" charset="0"/>
                <a:cs typeface="Times New Roman" panose="02020603050405020304" pitchFamily="18" charset="0"/>
              </a:rPr>
              <a:t>Εικόνα</a:t>
            </a:r>
            <a:r>
              <a:rPr lang="en-US" u="sng" dirty="0" smtClean="0">
                <a:latin typeface="Times New Roman" panose="02020603050405020304" pitchFamily="18" charset="0"/>
                <a:cs typeface="Times New Roman" panose="02020603050405020304" pitchFamily="18" charset="0"/>
              </a:rPr>
              <a:t> </a:t>
            </a:r>
            <a:r>
              <a:rPr lang="el-GR" u="sng" dirty="0" smtClean="0">
                <a:latin typeface="Times New Roman" panose="02020603050405020304" pitchFamily="18" charset="0"/>
                <a:cs typeface="Times New Roman" panose="02020603050405020304" pitchFamily="18" charset="0"/>
              </a:rPr>
              <a:t>4.</a:t>
            </a:r>
            <a:r>
              <a:rPr lang="en-US" u="sng" dirty="0" smtClean="0">
                <a:latin typeface="Times New Roman" panose="02020603050405020304" pitchFamily="18" charset="0"/>
                <a:cs typeface="Times New Roman" panose="02020603050405020304" pitchFamily="18" charset="0"/>
              </a:rPr>
              <a:t>3</a:t>
            </a:r>
            <a:r>
              <a:rPr lang="el-GR" u="sng" dirty="0" smtClean="0">
                <a:latin typeface="Times New Roman" panose="02020603050405020304" pitchFamily="18" charset="0"/>
                <a:cs typeface="Times New Roman" panose="02020603050405020304" pitchFamily="18" charset="0"/>
              </a:rPr>
              <a:t>Β</a:t>
            </a:r>
            <a:r>
              <a:rPr lang="el-GR" u="sng" dirty="0">
                <a:latin typeface="Times New Roman" panose="02020603050405020304" pitchFamily="18" charset="0"/>
                <a:cs typeface="Times New Roman" panose="02020603050405020304" pitchFamily="18" charset="0"/>
              </a:rPr>
              <a:t>), ώστε να τονιστεί ο απαιτούμενος σχεδιασμός του βιοϋλικού και η μίμηση του πραγματικού σχήματος.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206" y="2785435"/>
            <a:ext cx="6363588" cy="2534004"/>
          </a:xfrm>
          <a:prstGeom prst="rect">
            <a:avLst/>
          </a:prstGeom>
        </p:spPr>
      </p:pic>
      <p:sp>
        <p:nvSpPr>
          <p:cNvPr id="4" name="Ορθογώνιο 3"/>
          <p:cNvSpPr/>
          <p:nvPr/>
        </p:nvSpPr>
        <p:spPr>
          <a:xfrm>
            <a:off x="9539784" y="3544605"/>
            <a:ext cx="2522561" cy="1015663"/>
          </a:xfrm>
          <a:prstGeom prst="rect">
            <a:avLst/>
          </a:prstGeom>
        </p:spPr>
        <p:txBody>
          <a:bodyPr wrap="square">
            <a:spAutoFit/>
          </a:bodyPr>
          <a:lstStyle/>
          <a:p>
            <a:pPr algn="just"/>
            <a:r>
              <a:rPr lang="el-GR" sz="1200" b="1" dirty="0">
                <a:latin typeface="Times New Roman" panose="02020603050405020304" pitchFamily="18" charset="0"/>
                <a:cs typeface="Times New Roman" panose="02020603050405020304" pitchFamily="18" charset="0"/>
              </a:rPr>
              <a:t>Εικόνα 4.3. </a:t>
            </a:r>
            <a:r>
              <a:rPr lang="el-GR" sz="1200" dirty="0">
                <a:latin typeface="Times New Roman" panose="02020603050405020304" pitchFamily="18" charset="0"/>
                <a:cs typeface="Times New Roman" panose="02020603050405020304" pitchFamily="18" charset="0"/>
              </a:rPr>
              <a:t>Α; Ά άρθρωση ισχίου Β; Ολική αρθροπλαστική ισχίου. Διακρίνονται τα τμήματα του τεχνητού τμήματος και </a:t>
            </a:r>
            <a:r>
              <a:rPr lang="el-GR" sz="1200" dirty="0" smtClean="0">
                <a:latin typeface="Times New Roman" panose="02020603050405020304" pitchFamily="18" charset="0"/>
                <a:cs typeface="Times New Roman" panose="02020603050405020304" pitchFamily="18" charset="0"/>
              </a:rPr>
              <a:t>η</a:t>
            </a:r>
            <a:r>
              <a:rPr lang="en-US" sz="1200" dirty="0" smtClean="0">
                <a:latin typeface="Times New Roman" panose="02020603050405020304" pitchFamily="18" charset="0"/>
                <a:cs typeface="Times New Roman" panose="02020603050405020304" pitchFamily="18" charset="0"/>
              </a:rPr>
              <a:t> </a:t>
            </a:r>
            <a:r>
              <a:rPr lang="el-GR" sz="1200" dirty="0" smtClean="0">
                <a:latin typeface="Times New Roman" panose="02020603050405020304" pitchFamily="18" charset="0"/>
                <a:cs typeface="Times New Roman" panose="02020603050405020304" pitchFamily="18" charset="0"/>
              </a:rPr>
              <a:t>ομοιότητα </a:t>
            </a:r>
            <a:r>
              <a:rPr lang="el-GR" sz="1200" dirty="0">
                <a:latin typeface="Times New Roman" panose="02020603050405020304" pitchFamily="18" charset="0"/>
                <a:cs typeface="Times New Roman" panose="02020603050405020304" pitchFamily="18" charset="0"/>
              </a:rPr>
              <a:t>με το φυσιολογικό.</a:t>
            </a:r>
          </a:p>
        </p:txBody>
      </p:sp>
      <p:sp>
        <p:nvSpPr>
          <p:cNvPr id="5" name="Ορθογώνιο 4"/>
          <p:cNvSpPr/>
          <p:nvPr/>
        </p:nvSpPr>
        <p:spPr>
          <a:xfrm>
            <a:off x="0" y="5657671"/>
            <a:ext cx="12192000" cy="1200329"/>
          </a:xfrm>
          <a:prstGeom prst="rect">
            <a:avLst/>
          </a:prstGeom>
        </p:spPr>
        <p:txBody>
          <a:bodyPr wrap="square">
            <a:spAutoFit/>
          </a:bodyPr>
          <a:lstStyle/>
          <a:p>
            <a:pPr indent="355600" algn="just"/>
            <a:r>
              <a:rPr lang="el-GR" dirty="0">
                <a:solidFill>
                  <a:srgbClr val="FF0000"/>
                </a:solidFill>
                <a:latin typeface="Times New Roman" panose="02020603050405020304" pitchFamily="18" charset="0"/>
                <a:cs typeface="Times New Roman" panose="02020603050405020304" pitchFamily="18" charset="0"/>
              </a:rPr>
              <a:t>Από τα διάφορα κράματα κοβαλτίου-χρωμίου που κυκλοφορούν στο εμπόριο, ως μεταλλικά βιοϋλικά, </a:t>
            </a:r>
            <a:r>
              <a:rPr lang="el-GR" dirty="0" smtClean="0">
                <a:solidFill>
                  <a:srgbClr val="FF0000"/>
                </a:solidFill>
                <a:latin typeface="Times New Roman" panose="02020603050405020304" pitchFamily="18" charset="0"/>
                <a:cs typeface="Times New Roman" panose="02020603050405020304" pitchFamily="18" charset="0"/>
              </a:rPr>
              <a:t>χρησιμοποιούνται </a:t>
            </a:r>
            <a:r>
              <a:rPr lang="el-GR" dirty="0">
                <a:solidFill>
                  <a:srgbClr val="FF0000"/>
                </a:solidFill>
                <a:latin typeface="Times New Roman" panose="02020603050405020304" pitchFamily="18" charset="0"/>
                <a:cs typeface="Times New Roman" panose="02020603050405020304" pitchFamily="18" charset="0"/>
              </a:rPr>
              <a:t>τα κράματα Co-</a:t>
            </a:r>
            <a:r>
              <a:rPr lang="el-GR" dirty="0" err="1">
                <a:solidFill>
                  <a:srgbClr val="FF0000"/>
                </a:solidFill>
                <a:latin typeface="Times New Roman" panose="02020603050405020304" pitchFamily="18" charset="0"/>
                <a:cs typeface="Times New Roman" panose="02020603050405020304" pitchFamily="18" charset="0"/>
              </a:rPr>
              <a:t>Cr</a:t>
            </a:r>
            <a:r>
              <a:rPr lang="el-GR" dirty="0">
                <a:solidFill>
                  <a:srgbClr val="FF0000"/>
                </a:solidFill>
                <a:latin typeface="Times New Roman" panose="02020603050405020304" pitchFamily="18" charset="0"/>
                <a:cs typeface="Times New Roman" panose="02020603050405020304" pitchFamily="18" charset="0"/>
              </a:rPr>
              <a:t>-</a:t>
            </a:r>
            <a:r>
              <a:rPr lang="el-GR" dirty="0" err="1">
                <a:solidFill>
                  <a:srgbClr val="FF0000"/>
                </a:solidFill>
                <a:latin typeface="Times New Roman" panose="02020603050405020304" pitchFamily="18" charset="0"/>
                <a:cs typeface="Times New Roman" panose="02020603050405020304" pitchFamily="18" charset="0"/>
              </a:rPr>
              <a:t>Mo</a:t>
            </a:r>
            <a:r>
              <a:rPr lang="el-GR" dirty="0">
                <a:latin typeface="Times New Roman" panose="02020603050405020304" pitchFamily="18" charset="0"/>
                <a:cs typeface="Times New Roman" panose="02020603050405020304" pitchFamily="18" charset="0"/>
              </a:rPr>
              <a:t>. Η σύνθεση των κραμάτων αυτών συνήθως είναι Cr (περίπου 26-30</a:t>
            </a:r>
            <a:r>
              <a:rPr lang="el-GR"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Μο </a:t>
            </a:r>
            <a:r>
              <a:rPr lang="el-GR" dirty="0">
                <a:latin typeface="Times New Roman" panose="02020603050405020304" pitchFamily="18" charset="0"/>
                <a:cs typeface="Times New Roman" panose="02020603050405020304" pitchFamily="18" charset="0"/>
              </a:rPr>
              <a:t>(5-7%), ενώ </a:t>
            </a:r>
            <a:r>
              <a:rPr lang="el-GR" dirty="0">
                <a:solidFill>
                  <a:srgbClr val="FF0000"/>
                </a:solidFill>
                <a:latin typeface="Times New Roman" panose="02020603050405020304" pitchFamily="18" charset="0"/>
                <a:cs typeface="Times New Roman" panose="02020603050405020304" pitchFamily="18" charset="0"/>
              </a:rPr>
              <a:t>περιέχουν μικρές ποσότητες Ni (&lt; 1%), </a:t>
            </a:r>
            <a:r>
              <a:rPr lang="el-GR" dirty="0">
                <a:latin typeface="Times New Roman" panose="02020603050405020304" pitchFamily="18" charset="0"/>
                <a:cs typeface="Times New Roman" panose="02020603050405020304" pitchFamily="18" charset="0"/>
              </a:rPr>
              <a:t>το οποίο, όπως είναι γνωστό, έχει δείξει </a:t>
            </a:r>
            <a:r>
              <a:rPr lang="el-GR" dirty="0" smtClean="0">
                <a:latin typeface="Times New Roman" panose="02020603050405020304" pitchFamily="18" charset="0"/>
                <a:cs typeface="Times New Roman" panose="02020603050405020304" pitchFamily="18" charset="0"/>
              </a:rPr>
              <a:t>αλλεργιογόνο </a:t>
            </a:r>
            <a:r>
              <a:rPr lang="el-GR" dirty="0">
                <a:latin typeface="Times New Roman" panose="02020603050405020304" pitchFamily="18" charset="0"/>
                <a:cs typeface="Times New Roman" panose="02020603050405020304" pitchFamily="18" charset="0"/>
              </a:rPr>
              <a:t>ή καρκινογόνο δράση</a:t>
            </a:r>
            <a:r>
              <a:rPr lang="el-GR" dirty="0">
                <a:solidFill>
                  <a:srgbClr val="FF0000"/>
                </a:solidFill>
                <a:latin typeface="Times New Roman" panose="02020603050405020304" pitchFamily="18" charset="0"/>
                <a:cs typeface="Times New Roman" panose="02020603050405020304" pitchFamily="18" charset="0"/>
              </a:rPr>
              <a:t>. Επίσης, περιέχουν ίχνη Mn, Fe, Si, N και C. Η παρουσία του άνθρακα στο κράμα </a:t>
            </a:r>
            <a:r>
              <a:rPr lang="el-GR" dirty="0" smtClean="0">
                <a:solidFill>
                  <a:srgbClr val="FF0000"/>
                </a:solidFill>
                <a:latin typeface="Times New Roman" panose="02020603050405020304" pitchFamily="18" charset="0"/>
                <a:cs typeface="Times New Roman" panose="02020603050405020304" pitchFamily="18" charset="0"/>
              </a:rPr>
              <a:t>αυξάνει</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σημαντικά </a:t>
            </a:r>
            <a:r>
              <a:rPr lang="el-GR" dirty="0">
                <a:solidFill>
                  <a:srgbClr val="FF0000"/>
                </a:solidFill>
                <a:latin typeface="Times New Roman" panose="02020603050405020304" pitchFamily="18" charset="0"/>
                <a:cs typeface="Times New Roman" panose="02020603050405020304" pitchFamily="18" charset="0"/>
              </a:rPr>
              <a:t>τη σκληρότητά τους, γιατί σχηματίζονται καρβίδια.</a:t>
            </a:r>
          </a:p>
        </p:txBody>
      </p:sp>
      <p:sp>
        <p:nvSpPr>
          <p:cNvPr id="6" name="Ορθογώνιο 5"/>
          <p:cNvSpPr/>
          <p:nvPr/>
        </p:nvSpPr>
        <p:spPr>
          <a:xfrm>
            <a:off x="0" y="0"/>
            <a:ext cx="1219200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Μεταλλικά </a:t>
            </a:r>
            <a:r>
              <a:rPr lang="el-GR" b="1" dirty="0">
                <a:latin typeface="Times New Roman" panose="02020603050405020304" pitchFamily="18" charset="0"/>
                <a:cs typeface="Times New Roman" panose="02020603050405020304" pitchFamily="18" charset="0"/>
              </a:rPr>
              <a:t>βιοϋλικά - παθητικοποίηση </a:t>
            </a:r>
            <a:r>
              <a:rPr lang="el-GR" b="1" dirty="0" smtClean="0">
                <a:latin typeface="Times New Roman" panose="02020603050405020304" pitchFamily="18" charset="0"/>
                <a:cs typeface="Times New Roman" panose="02020603050405020304" pitchFamily="18" charset="0"/>
              </a:rPr>
              <a:t>– διάβρωση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471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321217"/>
            <a:ext cx="12192000" cy="3416320"/>
          </a:xfrm>
          <a:prstGeom prst="rect">
            <a:avLst/>
          </a:prstGeom>
        </p:spPr>
        <p:txBody>
          <a:bodyPr wrap="square">
            <a:spAutoFit/>
          </a:bodyPr>
          <a:lstStyle/>
          <a:p>
            <a:pPr indent="355600" algn="just"/>
            <a:r>
              <a:rPr lang="el-GR" dirty="0">
                <a:solidFill>
                  <a:srgbClr val="FF0000"/>
                </a:solidFill>
                <a:latin typeface="Times New Roman" panose="02020603050405020304" pitchFamily="18" charset="0"/>
                <a:cs typeface="Times New Roman" panose="02020603050405020304" pitchFamily="18" charset="0"/>
              </a:rPr>
              <a:t>Η μεγάλη επιτυχία του τιτανίου ως </a:t>
            </a:r>
            <a:r>
              <a:rPr lang="el-GR" dirty="0" smtClean="0">
                <a:solidFill>
                  <a:srgbClr val="FF0000"/>
                </a:solidFill>
                <a:latin typeface="Times New Roman" panose="02020603050405020304" pitchFamily="18" charset="0"/>
                <a:cs typeface="Times New Roman" panose="02020603050405020304" pitchFamily="18" charset="0"/>
              </a:rPr>
              <a:t>μεταλλικού</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βιοϋλικού </a:t>
            </a:r>
            <a:r>
              <a:rPr lang="el-GR" dirty="0">
                <a:solidFill>
                  <a:srgbClr val="FF0000"/>
                </a:solidFill>
                <a:latin typeface="Times New Roman" panose="02020603050405020304" pitchFamily="18" charset="0"/>
                <a:cs typeface="Times New Roman" panose="02020603050405020304" pitchFamily="18" charset="0"/>
              </a:rPr>
              <a:t>στη χειρουργική του οστού οφείλεται στο φαινόμενο της </a:t>
            </a:r>
            <a:r>
              <a:rPr lang="el-GR" dirty="0" smtClean="0">
                <a:solidFill>
                  <a:srgbClr val="FF0000"/>
                </a:solidFill>
                <a:latin typeface="Times New Roman" panose="02020603050405020304" pitchFamily="18" charset="0"/>
                <a:cs typeface="Times New Roman" panose="02020603050405020304" pitchFamily="18" charset="0"/>
              </a:rPr>
              <a:t>οστεο</a:t>
            </a:r>
            <a:r>
              <a:rPr lang="en-US" dirty="0" smtClean="0">
                <a:solidFill>
                  <a:srgbClr val="FF0000"/>
                </a:solidFill>
                <a:latin typeface="Times New Roman" panose="02020603050405020304" pitchFamily="18" charset="0"/>
                <a:cs typeface="Times New Roman" panose="02020603050405020304" pitchFamily="18" charset="0"/>
              </a:rPr>
              <a:t>-</a:t>
            </a:r>
            <a:r>
              <a:rPr lang="el-GR" dirty="0" smtClean="0">
                <a:solidFill>
                  <a:srgbClr val="FF0000"/>
                </a:solidFill>
                <a:latin typeface="Times New Roman" panose="02020603050405020304" pitchFamily="18" charset="0"/>
                <a:cs typeface="Times New Roman" panose="02020603050405020304" pitchFamily="18" charset="0"/>
              </a:rPr>
              <a:t>ενσωμάτωσης </a:t>
            </a:r>
            <a:r>
              <a:rPr lang="el-GR" dirty="0">
                <a:latin typeface="Times New Roman" panose="02020603050405020304" pitchFamily="18" charset="0"/>
                <a:cs typeface="Times New Roman" panose="02020603050405020304" pitchFamily="18" charset="0"/>
              </a:rPr>
              <a:t>(osseointegration</a:t>
            </a:r>
            <a:r>
              <a:rPr lang="el-GR"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indent="355600" algn="just"/>
            <a:endParaRPr lang="el-GR" dirty="0">
              <a:latin typeface="Times New Roman" panose="02020603050405020304" pitchFamily="18" charset="0"/>
              <a:cs typeface="Times New Roman" panose="02020603050405020304" pitchFamily="18" charset="0"/>
            </a:endParaRPr>
          </a:p>
          <a:p>
            <a:pPr algn="just"/>
            <a:r>
              <a:rPr lang="el-GR" b="1" i="1" dirty="0">
                <a:latin typeface="Times New Roman" panose="02020603050405020304" pitchFamily="18" charset="0"/>
                <a:cs typeface="Times New Roman" panose="02020603050405020304" pitchFamily="18" charset="0"/>
              </a:rPr>
              <a:t>Με τον όρο οστεοενσωμάτωση εννοούμε την άμεση, χωρίς την παρεμβολή ινώδους συνδετικού </a:t>
            </a:r>
            <a:r>
              <a:rPr lang="el-GR" b="1" i="1" dirty="0" smtClean="0">
                <a:latin typeface="Times New Roman" panose="02020603050405020304" pitchFamily="18" charset="0"/>
                <a:cs typeface="Times New Roman" panose="02020603050405020304" pitchFamily="18" charset="0"/>
              </a:rPr>
              <a:t>ιστού,</a:t>
            </a:r>
            <a:r>
              <a:rPr lang="en-US" b="1" i="1" dirty="0" smtClean="0">
                <a:latin typeface="Times New Roman" panose="02020603050405020304" pitchFamily="18" charset="0"/>
                <a:cs typeface="Times New Roman" panose="02020603050405020304" pitchFamily="18" charset="0"/>
              </a:rPr>
              <a:t> </a:t>
            </a:r>
            <a:r>
              <a:rPr lang="el-GR" b="1" i="1" dirty="0" smtClean="0">
                <a:latin typeface="Times New Roman" panose="02020603050405020304" pitchFamily="18" charset="0"/>
                <a:cs typeface="Times New Roman" panose="02020603050405020304" pitchFamily="18" charset="0"/>
              </a:rPr>
              <a:t>εμβιομηχανική </a:t>
            </a:r>
            <a:r>
              <a:rPr lang="el-GR" b="1" i="1" dirty="0">
                <a:latin typeface="Times New Roman" panose="02020603050405020304" pitchFamily="18" charset="0"/>
                <a:cs typeface="Times New Roman" panose="02020603050405020304" pitchFamily="18" charset="0"/>
              </a:rPr>
              <a:t>σύνδεση του ζώντος οστίτη ιστού με το εμφύτευμα, η οποία εξασφαλίζει τη λειτουργική </a:t>
            </a:r>
            <a:r>
              <a:rPr lang="el-GR" b="1" i="1" dirty="0" smtClean="0">
                <a:latin typeface="Times New Roman" panose="02020603050405020304" pitchFamily="18" charset="0"/>
                <a:cs typeface="Times New Roman" panose="02020603050405020304" pitchFamily="18" charset="0"/>
              </a:rPr>
              <a:t>του</a:t>
            </a:r>
            <a:r>
              <a:rPr lang="en-US" b="1" i="1" dirty="0" smtClean="0">
                <a:latin typeface="Times New Roman" panose="02020603050405020304" pitchFamily="18" charset="0"/>
                <a:cs typeface="Times New Roman" panose="02020603050405020304" pitchFamily="18" charset="0"/>
              </a:rPr>
              <a:t> </a:t>
            </a:r>
            <a:r>
              <a:rPr lang="el-GR" b="1" i="1" dirty="0" smtClean="0">
                <a:latin typeface="Times New Roman" panose="02020603050405020304" pitchFamily="18" charset="0"/>
                <a:cs typeface="Times New Roman" panose="02020603050405020304" pitchFamily="18" charset="0"/>
              </a:rPr>
              <a:t>σταθερότητα.</a:t>
            </a:r>
            <a:endParaRPr lang="en-US" b="1" i="1" dirty="0" smtClean="0">
              <a:latin typeface="Times New Roman" panose="02020603050405020304" pitchFamily="18" charset="0"/>
              <a:cs typeface="Times New Roman" panose="02020603050405020304" pitchFamily="18" charset="0"/>
            </a:endParaRPr>
          </a:p>
          <a:p>
            <a:pPr algn="just"/>
            <a:endParaRPr lang="el-GR" b="1" i="1" dirty="0">
              <a:latin typeface="Times New Roman" panose="02020603050405020304" pitchFamily="18" charset="0"/>
              <a:cs typeface="Times New Roman" panose="02020603050405020304" pitchFamily="18" charset="0"/>
            </a:endParaRPr>
          </a:p>
          <a:p>
            <a:pPr indent="355600" algn="just"/>
            <a:r>
              <a:rPr lang="el-GR" dirty="0">
                <a:solidFill>
                  <a:srgbClr val="0070C0"/>
                </a:solidFill>
                <a:latin typeface="Times New Roman" panose="02020603050405020304" pitchFamily="18" charset="0"/>
                <a:cs typeface="Times New Roman" panose="02020603050405020304" pitchFamily="18" charset="0"/>
              </a:rPr>
              <a:t>Τα οστεοενσωματούμενα οδοντικά εμφυτεύματα είναι «τεχνητές ρίζες» κατασκευασμένες από τιτάνιο, </a:t>
            </a:r>
            <a:r>
              <a:rPr lang="el-GR" dirty="0" smtClean="0">
                <a:solidFill>
                  <a:srgbClr val="0070C0"/>
                </a:solidFill>
                <a:latin typeface="Times New Roman" panose="02020603050405020304" pitchFamily="18" charset="0"/>
                <a:cs typeface="Times New Roman" panose="02020603050405020304" pitchFamily="18" charset="0"/>
              </a:rPr>
              <a:t>που</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τοποθετούνται </a:t>
            </a:r>
            <a:r>
              <a:rPr lang="el-GR" dirty="0">
                <a:solidFill>
                  <a:srgbClr val="0070C0"/>
                </a:solidFill>
                <a:latin typeface="Times New Roman" panose="02020603050405020304" pitchFamily="18" charset="0"/>
                <a:cs typeface="Times New Roman" panose="02020603050405020304" pitchFamily="18" charset="0"/>
              </a:rPr>
              <a:t>χειρουργικά στο οστούν, προκειμένου να στηρίξουν και να συγκρατήσουν προσθετικές </a:t>
            </a:r>
            <a:r>
              <a:rPr lang="el-GR" dirty="0" smtClean="0">
                <a:solidFill>
                  <a:srgbClr val="0070C0"/>
                </a:solidFill>
                <a:latin typeface="Times New Roman" panose="02020603050405020304" pitchFamily="18" charset="0"/>
                <a:cs typeface="Times New Roman" panose="02020603050405020304" pitchFamily="18" charset="0"/>
              </a:rPr>
              <a:t>εργασίες </a:t>
            </a:r>
            <a:r>
              <a:rPr lang="el-GR" dirty="0">
                <a:solidFill>
                  <a:srgbClr val="0070C0"/>
                </a:solidFill>
                <a:latin typeface="Times New Roman" panose="02020603050405020304" pitchFamily="18" charset="0"/>
                <a:cs typeface="Times New Roman" panose="02020603050405020304" pitchFamily="18" charset="0"/>
              </a:rPr>
              <a:t>(στεφάνες, γέφυρες και </a:t>
            </a:r>
            <a:r>
              <a:rPr lang="el-GR" dirty="0" smtClean="0">
                <a:solidFill>
                  <a:srgbClr val="0070C0"/>
                </a:solidFill>
                <a:latin typeface="Times New Roman" panose="02020603050405020304" pitchFamily="18" charset="0"/>
                <a:cs typeface="Times New Roman" panose="02020603050405020304" pitchFamily="18" charset="0"/>
              </a:rPr>
              <a:t>οδοντο</a:t>
            </a:r>
            <a:r>
              <a:rPr lang="en-US" dirty="0" smtClean="0">
                <a:solidFill>
                  <a:srgbClr val="0070C0"/>
                </a:solidFill>
                <a:latin typeface="Times New Roman" panose="02020603050405020304" pitchFamily="18" charset="0"/>
                <a:cs typeface="Times New Roman" panose="02020603050405020304" pitchFamily="18" charset="0"/>
              </a:rPr>
              <a:t>-</a:t>
            </a:r>
            <a:r>
              <a:rPr lang="el-GR" dirty="0" smtClean="0">
                <a:solidFill>
                  <a:srgbClr val="0070C0"/>
                </a:solidFill>
                <a:latin typeface="Times New Roman" panose="02020603050405020304" pitchFamily="18" charset="0"/>
                <a:cs typeface="Times New Roman" panose="02020603050405020304" pitchFamily="18" charset="0"/>
              </a:rPr>
              <a:t>στοιχίες</a:t>
            </a:r>
            <a:r>
              <a:rPr lang="el-GR" dirty="0">
                <a:solidFill>
                  <a:srgbClr val="0070C0"/>
                </a:solidFill>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 Αποτελούν μια επιστημονικά τεκμηριωμένη και </a:t>
            </a:r>
            <a:r>
              <a:rPr lang="el-GR" dirty="0" smtClean="0">
                <a:latin typeface="Times New Roman" panose="02020603050405020304" pitchFamily="18" charset="0"/>
                <a:cs typeface="Times New Roman" panose="02020603050405020304" pitchFamily="18" charset="0"/>
              </a:rPr>
              <a:t>αποτελεσματική</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μέθοδο </a:t>
            </a:r>
            <a:r>
              <a:rPr lang="el-GR" dirty="0">
                <a:latin typeface="Times New Roman" panose="02020603050405020304" pitchFamily="18" charset="0"/>
                <a:cs typeface="Times New Roman" panose="02020603050405020304" pitchFamily="18" charset="0"/>
              </a:rPr>
              <a:t>θεραπείας τόσο της μερικής, αν λείπουν ένα ή περισσότερα δόντια, όσο και της ολικής, αν </a:t>
            </a:r>
            <a:r>
              <a:rPr lang="el-GR" dirty="0" smtClean="0">
                <a:latin typeface="Times New Roman" panose="02020603050405020304" pitchFamily="18" charset="0"/>
                <a:cs typeface="Times New Roman" panose="02020603050405020304" pitchFamily="18" charset="0"/>
              </a:rPr>
              <a:t>έχουν</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απολεσθεί </a:t>
            </a:r>
            <a:r>
              <a:rPr lang="el-GR" dirty="0">
                <a:latin typeface="Times New Roman" panose="02020603050405020304" pitchFamily="18" charset="0"/>
                <a:cs typeface="Times New Roman" panose="02020603050405020304" pitchFamily="18" charset="0"/>
              </a:rPr>
              <a:t>όλα τα δόντια, νωδότητας. Στην Εικόνα </a:t>
            </a:r>
            <a:r>
              <a:rPr lang="el-GR" dirty="0" smtClean="0">
                <a:latin typeface="Times New Roman" panose="02020603050405020304" pitchFamily="18" charset="0"/>
                <a:cs typeface="Times New Roman" panose="02020603050405020304" pitchFamily="18" charset="0"/>
              </a:rPr>
              <a:t>4.</a:t>
            </a:r>
            <a:r>
              <a:rPr lang="en-US" dirty="0" smtClean="0">
                <a:latin typeface="Times New Roman" panose="02020603050405020304" pitchFamily="18" charset="0"/>
                <a:cs typeface="Times New Roman" panose="02020603050405020304" pitchFamily="18" charset="0"/>
              </a:rPr>
              <a:t>4</a:t>
            </a:r>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δίνονται μερικές τεχνητές ρίζες πριν και μετά την </a:t>
            </a:r>
            <a:r>
              <a:rPr lang="el-GR" dirty="0" smtClean="0">
                <a:latin typeface="Times New Roman" panose="02020603050405020304" pitchFamily="18" charset="0"/>
                <a:cs typeface="Times New Roman" panose="02020603050405020304" pitchFamily="18" charset="0"/>
              </a:rPr>
              <a:t>επικάλυψη </a:t>
            </a:r>
            <a:r>
              <a:rPr lang="el-GR" dirty="0">
                <a:latin typeface="Times New Roman" panose="02020603050405020304" pitchFamily="18" charset="0"/>
                <a:cs typeface="Times New Roman" panose="02020603050405020304" pitchFamily="18" charset="0"/>
              </a:rPr>
              <a:t>με πορσελάνη. Η επιτυχία της εμφύτευσης ανέρχεται σε πολύ υψηλά ποσοστά και διαπιστώθηκε </a:t>
            </a:r>
            <a:r>
              <a:rPr lang="el-GR" dirty="0" smtClean="0">
                <a:latin typeface="Times New Roman" panose="02020603050405020304" pitchFamily="18" charset="0"/>
                <a:cs typeface="Times New Roman" panose="02020603050405020304" pitchFamily="18" charset="0"/>
              </a:rPr>
              <a:t>ότι</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για </a:t>
            </a:r>
            <a:r>
              <a:rPr lang="el-GR" dirty="0">
                <a:latin typeface="Times New Roman" panose="02020603050405020304" pitchFamily="18" charset="0"/>
                <a:cs typeface="Times New Roman" panose="02020603050405020304" pitchFamily="18" charset="0"/>
              </a:rPr>
              <a:t>την κάτω γνάθο, κυμαίνεται μεταξύ 94-98% και την άνω γνάθο μεταξύ 87-97%.</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602" y="3830839"/>
            <a:ext cx="3000794" cy="2467319"/>
          </a:xfrm>
          <a:prstGeom prst="rect">
            <a:avLst/>
          </a:prstGeom>
        </p:spPr>
      </p:pic>
      <p:sp>
        <p:nvSpPr>
          <p:cNvPr id="4" name="Ορθογώνιο 3"/>
          <p:cNvSpPr/>
          <p:nvPr/>
        </p:nvSpPr>
        <p:spPr>
          <a:xfrm>
            <a:off x="3048000" y="6391460"/>
            <a:ext cx="6096000" cy="461665"/>
          </a:xfrm>
          <a:prstGeom prst="rect">
            <a:avLst/>
          </a:prstGeom>
        </p:spPr>
        <p:txBody>
          <a:bodyPr>
            <a:spAutoFit/>
          </a:bodyPr>
          <a:lstStyle/>
          <a:p>
            <a:r>
              <a:rPr lang="el-GR" sz="1200" b="1" dirty="0">
                <a:latin typeface="Times New Roman" panose="02020603050405020304" pitchFamily="18" charset="0"/>
                <a:cs typeface="Times New Roman" panose="02020603050405020304" pitchFamily="18" charset="0"/>
              </a:rPr>
              <a:t>Εικόνα </a:t>
            </a:r>
            <a:r>
              <a:rPr lang="el-GR" sz="1200" b="1" dirty="0" smtClean="0">
                <a:latin typeface="Times New Roman" panose="02020603050405020304" pitchFamily="18" charset="0"/>
                <a:cs typeface="Times New Roman" panose="02020603050405020304" pitchFamily="18" charset="0"/>
              </a:rPr>
              <a:t>4.</a:t>
            </a:r>
            <a:r>
              <a:rPr lang="en-US" sz="1200" b="1" dirty="0" smtClean="0">
                <a:latin typeface="Times New Roman" panose="02020603050405020304" pitchFamily="18" charset="0"/>
                <a:cs typeface="Times New Roman" panose="02020603050405020304" pitchFamily="18" charset="0"/>
              </a:rPr>
              <a:t>4</a:t>
            </a:r>
            <a:r>
              <a:rPr lang="el-GR" sz="1200" b="1" dirty="0" smtClean="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Οδοντικά εμφυτεύματα. Η επιτυχία για την κάτω γνάθο κυμαίνεται μεταξύ 94-98% και την άνω </a:t>
            </a:r>
            <a:r>
              <a:rPr lang="el-GR" sz="1200" dirty="0" smtClean="0">
                <a:latin typeface="Times New Roman" panose="02020603050405020304" pitchFamily="18" charset="0"/>
                <a:cs typeface="Times New Roman" panose="02020603050405020304" pitchFamily="18" charset="0"/>
              </a:rPr>
              <a:t>γνάθο</a:t>
            </a:r>
            <a:r>
              <a:rPr lang="en-US" sz="1200" dirty="0" smtClean="0">
                <a:latin typeface="Times New Roman" panose="02020603050405020304" pitchFamily="18" charset="0"/>
                <a:cs typeface="Times New Roman" panose="02020603050405020304" pitchFamily="18" charset="0"/>
              </a:rPr>
              <a:t> </a:t>
            </a:r>
            <a:r>
              <a:rPr lang="el-GR" sz="1200" dirty="0" smtClean="0">
                <a:latin typeface="Times New Roman" panose="02020603050405020304" pitchFamily="18" charset="0"/>
                <a:cs typeface="Times New Roman" panose="02020603050405020304" pitchFamily="18" charset="0"/>
              </a:rPr>
              <a:t>μεταξύ </a:t>
            </a:r>
            <a:r>
              <a:rPr lang="el-GR" sz="1200" dirty="0">
                <a:latin typeface="Times New Roman" panose="02020603050405020304" pitchFamily="18" charset="0"/>
                <a:cs typeface="Times New Roman" panose="02020603050405020304" pitchFamily="18" charset="0"/>
              </a:rPr>
              <a:t>87-97%.</a:t>
            </a:r>
          </a:p>
        </p:txBody>
      </p:sp>
      <p:sp>
        <p:nvSpPr>
          <p:cNvPr id="5" name="Ορθογώνιο 4"/>
          <p:cNvSpPr/>
          <p:nvPr/>
        </p:nvSpPr>
        <p:spPr>
          <a:xfrm>
            <a:off x="0" y="0"/>
            <a:ext cx="1219200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Μεταλλικά </a:t>
            </a:r>
            <a:r>
              <a:rPr lang="el-GR" b="1" dirty="0">
                <a:latin typeface="Times New Roman" panose="02020603050405020304" pitchFamily="18" charset="0"/>
                <a:cs typeface="Times New Roman" panose="02020603050405020304" pitchFamily="18" charset="0"/>
              </a:rPr>
              <a:t>βιοϋλικά - παθητικοποίηση </a:t>
            </a:r>
            <a:r>
              <a:rPr lang="el-GR" b="1" dirty="0" smtClean="0">
                <a:latin typeface="Times New Roman" panose="02020603050405020304" pitchFamily="18" charset="0"/>
                <a:cs typeface="Times New Roman" panose="02020603050405020304" pitchFamily="18" charset="0"/>
              </a:rPr>
              <a:t>– διάβρωση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87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009415"/>
            <a:ext cx="12192000" cy="2031325"/>
          </a:xfrm>
          <a:prstGeom prst="rect">
            <a:avLst/>
          </a:prstGeom>
        </p:spPr>
        <p:txBody>
          <a:bodyPr wrap="square">
            <a:spAutoFit/>
          </a:bodyPr>
          <a:lstStyle/>
          <a:p>
            <a:r>
              <a:rPr lang="el-GR" b="1" dirty="0">
                <a:latin typeface="Times New Roman" panose="02020603050405020304" pitchFamily="18" charset="0"/>
                <a:cs typeface="Times New Roman" panose="02020603050405020304" pitchFamily="18" charset="0"/>
              </a:rPr>
              <a:t>4.1.6 Ταντάλιο (</a:t>
            </a:r>
            <a:r>
              <a:rPr lang="en-US" b="1" dirty="0">
                <a:latin typeface="Times New Roman" panose="02020603050405020304" pitchFamily="18" charset="0"/>
                <a:cs typeface="Times New Roman" panose="02020603050405020304" pitchFamily="18" charset="0"/>
              </a:rPr>
              <a:t>Ta</a:t>
            </a:r>
            <a:r>
              <a:rPr lang="en-US" b="1" dirty="0" smtClean="0">
                <a:latin typeface="Times New Roman" panose="02020603050405020304" pitchFamily="18" charset="0"/>
                <a:cs typeface="Times New Roman" panose="02020603050405020304" pitchFamily="18" charset="0"/>
              </a:rPr>
              <a:t>)</a:t>
            </a:r>
            <a:endParaRPr lang="el-GR"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indent="355600" algn="just"/>
            <a:r>
              <a:rPr lang="el-GR" dirty="0">
                <a:latin typeface="Times New Roman" panose="02020603050405020304" pitchFamily="18" charset="0"/>
                <a:cs typeface="Times New Roman" panose="02020603050405020304" pitchFamily="18" charset="0"/>
              </a:rPr>
              <a:t>Τα τελευταία 50 χρόνια </a:t>
            </a:r>
            <a:r>
              <a:rPr lang="el-GR" dirty="0">
                <a:solidFill>
                  <a:srgbClr val="FF0000"/>
                </a:solidFill>
                <a:latin typeface="Times New Roman" panose="02020603050405020304" pitchFamily="18" charset="0"/>
                <a:cs typeface="Times New Roman" panose="02020603050405020304" pitchFamily="18" charset="0"/>
              </a:rPr>
              <a:t>το ταντάλιο έχει χρησιμοποιηθεί με επιτυχία στην κατασκευή πλακών </a:t>
            </a:r>
            <a:r>
              <a:rPr lang="el-GR" dirty="0" smtClean="0">
                <a:solidFill>
                  <a:srgbClr val="FF0000"/>
                </a:solidFill>
                <a:latin typeface="Times New Roman" panose="02020603050405020304" pitchFamily="18" charset="0"/>
                <a:cs typeface="Times New Roman" panose="02020603050405020304" pitchFamily="18" charset="0"/>
              </a:rPr>
              <a:t>κρανιοπλαστικής </a:t>
            </a:r>
            <a:r>
              <a:rPr lang="el-GR" dirty="0">
                <a:solidFill>
                  <a:srgbClr val="FF0000"/>
                </a:solidFill>
                <a:latin typeface="Times New Roman" panose="02020603050405020304" pitchFamily="18" charset="0"/>
                <a:cs typeface="Times New Roman" panose="02020603050405020304" pitchFamily="18" charset="0"/>
              </a:rPr>
              <a:t>και ηλεκτροδίων του καρδιακού βηματοδότη</a:t>
            </a:r>
            <a:r>
              <a:rPr lang="el-GR" dirty="0">
                <a:latin typeface="Times New Roman" panose="02020603050405020304" pitchFamily="18" charset="0"/>
                <a:cs typeface="Times New Roman" panose="02020603050405020304" pitchFamily="18" charset="0"/>
              </a:rPr>
              <a:t>. </a:t>
            </a:r>
            <a:r>
              <a:rPr lang="el-GR" dirty="0">
                <a:solidFill>
                  <a:srgbClr val="FF0000"/>
                </a:solidFill>
                <a:latin typeface="Times New Roman" panose="02020603050405020304" pitchFamily="18" charset="0"/>
                <a:cs typeface="Times New Roman" panose="02020603050405020304" pitchFamily="18" charset="0"/>
              </a:rPr>
              <a:t>Σήμερα, το ταντάλιο χρησιμοποιείται με επιτυχία ως </a:t>
            </a:r>
            <a:r>
              <a:rPr lang="el-GR" dirty="0" smtClean="0">
                <a:solidFill>
                  <a:srgbClr val="FF0000"/>
                </a:solidFill>
                <a:latin typeface="Times New Roman" panose="02020603050405020304" pitchFamily="18" charset="0"/>
                <a:cs typeface="Times New Roman" panose="02020603050405020304" pitchFamily="18" charset="0"/>
              </a:rPr>
              <a:t>αλλοπλαστικό </a:t>
            </a:r>
            <a:r>
              <a:rPr lang="el-GR" dirty="0">
                <a:solidFill>
                  <a:srgbClr val="FF0000"/>
                </a:solidFill>
                <a:latin typeface="Times New Roman" panose="02020603050405020304" pitchFamily="18" charset="0"/>
                <a:cs typeface="Times New Roman" panose="02020603050405020304" pitchFamily="18" charset="0"/>
              </a:rPr>
              <a:t>οστικό μόσχευμα σε πορώδη μορφή </a:t>
            </a:r>
            <a:r>
              <a:rPr lang="el-GR" dirty="0">
                <a:latin typeface="Times New Roman" panose="02020603050405020304" pitchFamily="18" charset="0"/>
                <a:cs typeface="Times New Roman" panose="02020603050405020304" pitchFamily="18" charset="0"/>
              </a:rPr>
              <a:t>(μεταλλικός αφρός τανταλίου με πορώδες 75-85 % κ.ο.) </a:t>
            </a:r>
            <a:r>
              <a:rPr lang="el-GR" dirty="0">
                <a:solidFill>
                  <a:srgbClr val="FF0000"/>
                </a:solidFill>
                <a:latin typeface="Times New Roman" panose="02020603050405020304" pitchFamily="18" charset="0"/>
                <a:cs typeface="Times New Roman" panose="02020603050405020304" pitchFamily="18" charset="0"/>
              </a:rPr>
              <a:t>και </a:t>
            </a:r>
            <a:r>
              <a:rPr lang="el-GR" dirty="0" smtClean="0">
                <a:solidFill>
                  <a:srgbClr val="FF0000"/>
                </a:solidFill>
                <a:latin typeface="Times New Roman" panose="02020603050405020304" pitchFamily="18" charset="0"/>
                <a:cs typeface="Times New Roman" panose="02020603050405020304" pitchFamily="18" charset="0"/>
              </a:rPr>
              <a:t>ως εμφύτευμα</a:t>
            </a:r>
            <a:r>
              <a:rPr lang="el-GR" dirty="0">
                <a:solidFill>
                  <a:srgbClr val="FF0000"/>
                </a:solidFill>
                <a:latin typeface="Times New Roman" panose="02020603050405020304" pitchFamily="18" charset="0"/>
                <a:cs typeface="Times New Roman" panose="02020603050405020304" pitchFamily="18" charset="0"/>
              </a:rPr>
              <a:t>, τόσο στην </a:t>
            </a:r>
            <a:r>
              <a:rPr lang="el-GR" dirty="0" smtClean="0">
                <a:solidFill>
                  <a:srgbClr val="FF0000"/>
                </a:solidFill>
                <a:latin typeface="Times New Roman" panose="02020603050405020304" pitchFamily="18" charset="0"/>
                <a:cs typeface="Times New Roman" panose="02020603050405020304" pitchFamily="18" charset="0"/>
              </a:rPr>
              <a:t>ορθοπεδική, </a:t>
            </a:r>
            <a:r>
              <a:rPr lang="el-GR" dirty="0">
                <a:solidFill>
                  <a:srgbClr val="FF0000"/>
                </a:solidFill>
                <a:latin typeface="Times New Roman" panose="02020603050405020304" pitchFamily="18" charset="0"/>
                <a:cs typeface="Times New Roman" panose="02020603050405020304" pitchFamily="18" charset="0"/>
              </a:rPr>
              <a:t>σε πρωτογενή (αρχική) ή αναθεωρητική (επαναληπτική) </a:t>
            </a:r>
            <a:r>
              <a:rPr lang="el-GR" dirty="0" smtClean="0">
                <a:solidFill>
                  <a:srgbClr val="FF0000"/>
                </a:solidFill>
                <a:latin typeface="Times New Roman" panose="02020603050405020304" pitchFamily="18" charset="0"/>
                <a:cs typeface="Times New Roman" panose="02020603050405020304" pitchFamily="18" charset="0"/>
              </a:rPr>
              <a:t>αρθροπλαστική γόνατος </a:t>
            </a:r>
            <a:r>
              <a:rPr lang="el-GR" dirty="0">
                <a:solidFill>
                  <a:srgbClr val="FF0000"/>
                </a:solidFill>
                <a:latin typeface="Times New Roman" panose="02020603050405020304" pitchFamily="18" charset="0"/>
                <a:cs typeface="Times New Roman" panose="02020603050405020304" pitchFamily="18" charset="0"/>
              </a:rPr>
              <a:t>και ισχίου, όσο και στην οδοντιατρική (οδοντικά εμφυτεύματα τιτανίου-τανταλίου). </a:t>
            </a:r>
            <a:r>
              <a:rPr lang="el-GR" dirty="0">
                <a:latin typeface="Times New Roman" panose="02020603050405020304" pitchFamily="18" charset="0"/>
                <a:cs typeface="Times New Roman" panose="02020603050405020304" pitchFamily="18" charset="0"/>
              </a:rPr>
              <a:t>Στην Εικόνα </a:t>
            </a:r>
            <a:r>
              <a:rPr lang="el-GR" dirty="0" smtClean="0">
                <a:latin typeface="Times New Roman" panose="02020603050405020304" pitchFamily="18" charset="0"/>
                <a:cs typeface="Times New Roman" panose="02020603050405020304" pitchFamily="18" charset="0"/>
              </a:rPr>
              <a:t>4.8. δίνονται </a:t>
            </a:r>
            <a:r>
              <a:rPr lang="el-GR" dirty="0">
                <a:latin typeface="Times New Roman" panose="02020603050405020304" pitchFamily="18" charset="0"/>
                <a:cs typeface="Times New Roman" panose="02020603050405020304" pitchFamily="18" charset="0"/>
              </a:rPr>
              <a:t>μερικά χρησιμοποιούμενα εμφυτεύματα Ta.</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996" y="3528057"/>
            <a:ext cx="5068007" cy="2476846"/>
          </a:xfrm>
          <a:prstGeom prst="rect">
            <a:avLst/>
          </a:prstGeom>
        </p:spPr>
      </p:pic>
      <p:sp>
        <p:nvSpPr>
          <p:cNvPr id="4" name="Ορθογώνιο 3"/>
          <p:cNvSpPr/>
          <p:nvPr/>
        </p:nvSpPr>
        <p:spPr>
          <a:xfrm>
            <a:off x="3047999" y="6114085"/>
            <a:ext cx="6096000" cy="276999"/>
          </a:xfrm>
          <a:prstGeom prst="rect">
            <a:avLst/>
          </a:prstGeom>
        </p:spPr>
        <p:txBody>
          <a:bodyPr>
            <a:spAutoFit/>
          </a:bodyPr>
          <a:lstStyle/>
          <a:p>
            <a:pPr algn="ctr"/>
            <a:r>
              <a:rPr lang="el-GR" sz="1200" b="1" dirty="0">
                <a:latin typeface="Times New Roman" panose="02020603050405020304" pitchFamily="18" charset="0"/>
                <a:cs typeface="Times New Roman" panose="02020603050405020304" pitchFamily="18" charset="0"/>
              </a:rPr>
              <a:t>Εικόνα 4.8. </a:t>
            </a:r>
            <a:r>
              <a:rPr lang="el-GR" sz="1200" i="1" dirty="0">
                <a:latin typeface="Times New Roman" panose="02020603050405020304" pitchFamily="18" charset="0"/>
                <a:cs typeface="Times New Roman" panose="02020603050405020304" pitchFamily="18" charset="0"/>
              </a:rPr>
              <a:t>Εμφυτεύματα τανταλίου στην </a:t>
            </a:r>
            <a:r>
              <a:rPr lang="el-GR" sz="1200" i="1" dirty="0" smtClean="0">
                <a:latin typeface="Times New Roman" panose="02020603050405020304" pitchFamily="18" charset="0"/>
                <a:cs typeface="Times New Roman" panose="02020603050405020304" pitchFamily="18" charset="0"/>
              </a:rPr>
              <a:t>ορθοπεδική </a:t>
            </a:r>
            <a:r>
              <a:rPr lang="el-GR" sz="1200" i="1" dirty="0">
                <a:latin typeface="Times New Roman" panose="02020603050405020304" pitchFamily="18" charset="0"/>
                <a:cs typeface="Times New Roman" panose="02020603050405020304" pitchFamily="18" charset="0"/>
              </a:rPr>
              <a:t>(αριστερά) και στην οδοντιατρική (δεξιά</a:t>
            </a:r>
            <a:r>
              <a:rPr lang="el-GR" sz="1200" i="1" dirty="0" smtClean="0">
                <a:latin typeface="Times New Roman" panose="02020603050405020304" pitchFamily="18" charset="0"/>
                <a:cs typeface="Times New Roman" panose="02020603050405020304" pitchFamily="18" charset="0"/>
              </a:rPr>
              <a:t>).</a:t>
            </a:r>
            <a:endParaRPr lang="el-GR" sz="1200" i="1"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0" y="0"/>
            <a:ext cx="1219200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Μεταλλικά </a:t>
            </a:r>
            <a:r>
              <a:rPr lang="el-GR" b="1" dirty="0">
                <a:latin typeface="Times New Roman" panose="02020603050405020304" pitchFamily="18" charset="0"/>
                <a:cs typeface="Times New Roman" panose="02020603050405020304" pitchFamily="18" charset="0"/>
              </a:rPr>
              <a:t>βιοϋλικά - παθητικοποίηση </a:t>
            </a:r>
            <a:r>
              <a:rPr lang="el-GR" b="1" dirty="0" smtClean="0">
                <a:latin typeface="Times New Roman" panose="02020603050405020304" pitchFamily="18" charset="0"/>
                <a:cs typeface="Times New Roman" panose="02020603050405020304" pitchFamily="18" charset="0"/>
              </a:rPr>
              <a:t>– διάβρωση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31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108" y="735244"/>
            <a:ext cx="3991532" cy="2324424"/>
          </a:xfrm>
          <a:prstGeom prst="rect">
            <a:avLst/>
          </a:prstGeom>
        </p:spPr>
      </p:pic>
      <p:sp>
        <p:nvSpPr>
          <p:cNvPr id="3" name="Ορθογώνιο 2"/>
          <p:cNvSpPr/>
          <p:nvPr/>
        </p:nvSpPr>
        <p:spPr>
          <a:xfrm>
            <a:off x="3223146" y="3336099"/>
            <a:ext cx="5445456" cy="830997"/>
          </a:xfrm>
          <a:prstGeom prst="rect">
            <a:avLst/>
          </a:prstGeom>
        </p:spPr>
        <p:txBody>
          <a:bodyPr wrap="square">
            <a:spAutoFit/>
          </a:bodyPr>
          <a:lstStyle/>
          <a:p>
            <a:pPr algn="just"/>
            <a:r>
              <a:rPr lang="el-GR" sz="1200" b="1" dirty="0">
                <a:latin typeface="Times New Roman" panose="02020603050405020304" pitchFamily="18" charset="0"/>
                <a:cs typeface="Times New Roman" panose="02020603050405020304" pitchFamily="18" charset="0"/>
              </a:rPr>
              <a:t>Εικόνα 5.1. </a:t>
            </a:r>
            <a:r>
              <a:rPr lang="el-GR" sz="1200" dirty="0">
                <a:latin typeface="Times New Roman" panose="02020603050405020304" pitchFamily="18" charset="0"/>
                <a:cs typeface="Times New Roman" panose="02020603050405020304" pitchFamily="18" charset="0"/>
              </a:rPr>
              <a:t>Εφαρμογή οστικού τσιμέντου (κονίας) PMMA στη διαδερμική κυφοπλαστική. Διακρίνεται η </a:t>
            </a:r>
            <a:r>
              <a:rPr lang="el-GR" sz="1200" dirty="0" smtClean="0">
                <a:latin typeface="Times New Roman" panose="02020603050405020304" pitchFamily="18" charset="0"/>
                <a:cs typeface="Times New Roman" panose="02020603050405020304" pitchFamily="18" charset="0"/>
              </a:rPr>
              <a:t>διαδικασία</a:t>
            </a:r>
            <a:r>
              <a:rPr lang="en-US" sz="1200" dirty="0" smtClean="0">
                <a:latin typeface="Times New Roman" panose="02020603050405020304" pitchFamily="18" charset="0"/>
                <a:cs typeface="Times New Roman" panose="02020603050405020304" pitchFamily="18" charset="0"/>
              </a:rPr>
              <a:t> </a:t>
            </a:r>
            <a:r>
              <a:rPr lang="el-GR" sz="1200" dirty="0" smtClean="0">
                <a:latin typeface="Times New Roman" panose="02020603050405020304" pitchFamily="18" charset="0"/>
                <a:cs typeface="Times New Roman" panose="02020603050405020304" pitchFamily="18" charset="0"/>
              </a:rPr>
              <a:t>δημιουργίας </a:t>
            </a:r>
            <a:r>
              <a:rPr lang="el-GR" sz="1200" dirty="0">
                <a:latin typeface="Times New Roman" panose="02020603050405020304" pitchFamily="18" charset="0"/>
                <a:cs typeface="Times New Roman" panose="02020603050405020304" pitchFamily="18" charset="0"/>
              </a:rPr>
              <a:t>κενού χώρου στη θέση του κατάγματος του σπονδύλου και η ανάταξη του σπονδύλου πριν την έγχυση </a:t>
            </a:r>
            <a:r>
              <a:rPr lang="el-GR" sz="1200" dirty="0" smtClean="0">
                <a:latin typeface="Times New Roman" panose="02020603050405020304" pitchFamily="18" charset="0"/>
                <a:cs typeface="Times New Roman" panose="02020603050405020304" pitchFamily="18" charset="0"/>
              </a:rPr>
              <a:t>του</a:t>
            </a:r>
            <a:r>
              <a:rPr lang="en-US" sz="1200" dirty="0" smtClean="0">
                <a:latin typeface="Times New Roman" panose="02020603050405020304" pitchFamily="18" charset="0"/>
                <a:cs typeface="Times New Roman" panose="02020603050405020304" pitchFamily="18" charset="0"/>
              </a:rPr>
              <a:t> </a:t>
            </a:r>
            <a:r>
              <a:rPr lang="el-GR" sz="1200" dirty="0" smtClean="0">
                <a:latin typeface="Times New Roman" panose="02020603050405020304" pitchFamily="18" charset="0"/>
                <a:cs typeface="Times New Roman" panose="02020603050405020304" pitchFamily="18" charset="0"/>
              </a:rPr>
              <a:t>τσιμέντου</a:t>
            </a:r>
            <a:r>
              <a:rPr lang="el-GR" sz="1200" dirty="0">
                <a:latin typeface="Times New Roman" panose="02020603050405020304" pitchFamily="18" charset="0"/>
                <a:cs typeface="Times New Roman" panose="02020603050405020304" pitchFamily="18" charset="0"/>
              </a:rPr>
              <a:t>.</a:t>
            </a:r>
          </a:p>
        </p:txBody>
      </p:sp>
      <p:sp>
        <p:nvSpPr>
          <p:cNvPr id="4" name="Ορθογώνιο 3"/>
          <p:cNvSpPr/>
          <p:nvPr/>
        </p:nvSpPr>
        <p:spPr>
          <a:xfrm>
            <a:off x="0" y="4443527"/>
            <a:ext cx="12192000" cy="276999"/>
          </a:xfrm>
          <a:prstGeom prst="rect">
            <a:avLst/>
          </a:prstGeom>
        </p:spPr>
        <p:txBody>
          <a:bodyPr wrap="square">
            <a:spAutoFit/>
          </a:bodyPr>
          <a:lstStyle/>
          <a:p>
            <a:pPr algn="ctr"/>
            <a:r>
              <a:rPr lang="el-GR" sz="1200" dirty="0">
                <a:solidFill>
                  <a:srgbClr val="0070C0"/>
                </a:solidFill>
                <a:latin typeface="Times New Roman" panose="02020603050405020304" pitchFamily="18" charset="0"/>
                <a:cs typeface="Times New Roman" panose="02020603050405020304" pitchFamily="18" charset="0"/>
              </a:rPr>
              <a:t>Στην οδοντιατρική το PMMA χρησιμοποιείται για την κατασκευή κινητών προσθετικών εργασιών (</a:t>
            </a:r>
            <a:r>
              <a:rPr lang="el-GR" sz="1200" dirty="0" smtClean="0">
                <a:solidFill>
                  <a:srgbClr val="0070C0"/>
                </a:solidFill>
                <a:latin typeface="Times New Roman" panose="02020603050405020304" pitchFamily="18" charset="0"/>
                <a:cs typeface="Times New Roman" panose="02020603050405020304" pitchFamily="18" charset="0"/>
              </a:rPr>
              <a:t>οδοντοστοιχιών</a:t>
            </a:r>
            <a:r>
              <a:rPr lang="el-GR" sz="1200" dirty="0">
                <a:solidFill>
                  <a:srgbClr val="0070C0"/>
                </a:solidFill>
                <a:latin typeface="Times New Roman" panose="02020603050405020304" pitchFamily="18" charset="0"/>
                <a:cs typeface="Times New Roman" panose="02020603050405020304" pitchFamily="18" charset="0"/>
              </a:rPr>
              <a:t>), </a:t>
            </a:r>
            <a:r>
              <a:rPr lang="el-GR" sz="1200" dirty="0" smtClean="0">
                <a:solidFill>
                  <a:srgbClr val="0070C0"/>
                </a:solidFill>
                <a:latin typeface="Times New Roman" panose="02020603050405020304" pitchFamily="18" charset="0"/>
                <a:cs typeface="Times New Roman" panose="02020603050405020304" pitchFamily="18" charset="0"/>
              </a:rPr>
              <a:t>για </a:t>
            </a:r>
            <a:r>
              <a:rPr lang="el-GR" sz="1200" dirty="0">
                <a:solidFill>
                  <a:srgbClr val="0070C0"/>
                </a:solidFill>
                <a:latin typeface="Times New Roman" panose="02020603050405020304" pitchFamily="18" charset="0"/>
                <a:cs typeface="Times New Roman" panose="02020603050405020304" pitchFamily="18" charset="0"/>
              </a:rPr>
              <a:t>την αντιμετώπιση της νωδότητας, δηλαδή, της </a:t>
            </a:r>
            <a:r>
              <a:rPr lang="el-GR" sz="1200" dirty="0" smtClean="0">
                <a:solidFill>
                  <a:srgbClr val="0070C0"/>
                </a:solidFill>
                <a:latin typeface="Times New Roman" panose="02020603050405020304" pitchFamily="18" charset="0"/>
                <a:cs typeface="Times New Roman" panose="02020603050405020304" pitchFamily="18" charset="0"/>
              </a:rPr>
              <a:t>απώλειας</a:t>
            </a:r>
            <a:r>
              <a:rPr lang="en-US" sz="1200" dirty="0" smtClean="0">
                <a:solidFill>
                  <a:srgbClr val="0070C0"/>
                </a:solidFill>
                <a:latin typeface="Times New Roman" panose="02020603050405020304" pitchFamily="18" charset="0"/>
                <a:cs typeface="Times New Roman" panose="02020603050405020304" pitchFamily="18" charset="0"/>
              </a:rPr>
              <a:t> </a:t>
            </a:r>
            <a:r>
              <a:rPr lang="el-GR" sz="1200" dirty="0" smtClean="0">
                <a:solidFill>
                  <a:srgbClr val="0070C0"/>
                </a:solidFill>
                <a:latin typeface="Times New Roman" panose="02020603050405020304" pitchFamily="18" charset="0"/>
                <a:cs typeface="Times New Roman" panose="02020603050405020304" pitchFamily="18" charset="0"/>
              </a:rPr>
              <a:t>των </a:t>
            </a:r>
            <a:r>
              <a:rPr lang="el-GR" sz="1200" dirty="0">
                <a:solidFill>
                  <a:srgbClr val="0070C0"/>
                </a:solidFill>
                <a:latin typeface="Times New Roman" panose="02020603050405020304" pitchFamily="18" charset="0"/>
                <a:cs typeface="Times New Roman" panose="02020603050405020304" pitchFamily="18" charset="0"/>
              </a:rPr>
              <a:t>δοντιών.</a:t>
            </a:r>
          </a:p>
        </p:txBody>
      </p:sp>
      <p:sp>
        <p:nvSpPr>
          <p:cNvPr id="5" name="Ορθογώνιο 4"/>
          <p:cNvSpPr/>
          <p:nvPr/>
        </p:nvSpPr>
        <p:spPr>
          <a:xfrm>
            <a:off x="1" y="247382"/>
            <a:ext cx="12191999"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Πολυμερή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496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609980"/>
            <a:ext cx="12192000" cy="3139321"/>
          </a:xfrm>
          <a:prstGeom prst="rect">
            <a:avLst/>
          </a:prstGeom>
        </p:spPr>
        <p:txBody>
          <a:bodyPr wrap="square">
            <a:spAutoFit/>
          </a:bodyPr>
          <a:lstStyle/>
          <a:p>
            <a:r>
              <a:rPr lang="el-GR" b="1" dirty="0">
                <a:solidFill>
                  <a:srgbClr val="000000"/>
                </a:solidFill>
                <a:latin typeface="Times New Roman" panose="02020603050405020304" pitchFamily="18" charset="0"/>
                <a:cs typeface="Times New Roman" panose="02020603050405020304" pitchFamily="18" charset="0"/>
              </a:rPr>
              <a:t>6.3. Οδοντιατρικά κεραμικά (Dental ceramics</a:t>
            </a:r>
            <a:r>
              <a:rPr lang="el-GR" b="1" dirty="0" smtClean="0">
                <a:solidFill>
                  <a:srgbClr val="000000"/>
                </a:solidFill>
                <a:latin typeface="Times New Roman" panose="02020603050405020304" pitchFamily="18" charset="0"/>
                <a:cs typeface="Times New Roman" panose="02020603050405020304" pitchFamily="18" charset="0"/>
              </a:rPr>
              <a:t>)</a:t>
            </a:r>
          </a:p>
          <a:p>
            <a:endParaRPr lang="el-GR" b="1" dirty="0">
              <a:solidFill>
                <a:srgbClr val="000000"/>
              </a:solidFill>
              <a:latin typeface="Times New Roman" panose="02020603050405020304" pitchFamily="18" charset="0"/>
              <a:cs typeface="Times New Roman" panose="02020603050405020304" pitchFamily="18" charset="0"/>
            </a:endParaRPr>
          </a:p>
          <a:p>
            <a:pPr indent="355600" algn="just"/>
            <a:r>
              <a:rPr lang="el-GR" dirty="0">
                <a:solidFill>
                  <a:srgbClr val="0070C0"/>
                </a:solidFill>
                <a:latin typeface="Times New Roman" panose="02020603050405020304" pitchFamily="18" charset="0"/>
                <a:cs typeface="Times New Roman" panose="02020603050405020304" pitchFamily="18" charset="0"/>
              </a:rPr>
              <a:t>Τα κεραμικά, πέραν των μηχανικών ιδιοτήτων, μπορούν να αποκτήσουν εύκολα το επιθυμητό σχήμα και </a:t>
            </a:r>
            <a:r>
              <a:rPr lang="el-GR" dirty="0" smtClean="0">
                <a:solidFill>
                  <a:srgbClr val="0070C0"/>
                </a:solidFill>
                <a:latin typeface="Times New Roman" panose="02020603050405020304" pitchFamily="18" charset="0"/>
                <a:cs typeface="Times New Roman" panose="02020603050405020304" pitchFamily="18" charset="0"/>
              </a:rPr>
              <a:t>χρώμα</a:t>
            </a:r>
            <a:r>
              <a:rPr lang="el-GR" dirty="0">
                <a:solidFill>
                  <a:srgbClr val="0070C0"/>
                </a:solidFill>
                <a:latin typeface="Times New Roman" panose="02020603050405020304" pitchFamily="18" charset="0"/>
                <a:cs typeface="Times New Roman" panose="02020603050405020304" pitchFamily="18" charset="0"/>
              </a:rPr>
              <a:t>, γι’ αυτό χρησιμοποιούνται ευρύτατα στην οδοντιατρική</a:t>
            </a:r>
            <a:r>
              <a:rPr lang="el-GR" dirty="0">
                <a:solidFill>
                  <a:srgbClr val="000000"/>
                </a:solidFill>
                <a:latin typeface="Times New Roman" panose="02020603050405020304" pitchFamily="18" charset="0"/>
                <a:cs typeface="Times New Roman" panose="02020603050405020304" pitchFamily="18" charset="0"/>
              </a:rPr>
              <a:t>. Η οδοντιατρική πορσελάνη αποτελείται από </a:t>
            </a:r>
            <a:r>
              <a:rPr lang="el-GR" dirty="0" smtClean="0">
                <a:solidFill>
                  <a:srgbClr val="000000"/>
                </a:solidFill>
                <a:latin typeface="Times New Roman" panose="02020603050405020304" pitchFamily="18" charset="0"/>
                <a:cs typeface="Times New Roman" panose="02020603050405020304" pitchFamily="18" charset="0"/>
              </a:rPr>
              <a:t>μια υαλώδη </a:t>
            </a:r>
            <a:r>
              <a:rPr lang="el-GR" dirty="0">
                <a:solidFill>
                  <a:srgbClr val="000000"/>
                </a:solidFill>
                <a:latin typeface="Times New Roman" panose="02020603050405020304" pitchFamily="18" charset="0"/>
                <a:cs typeface="Times New Roman" panose="02020603050405020304" pitchFamily="18" charset="0"/>
              </a:rPr>
              <a:t>πυριτική μήτρα (άστριοι), μέσα στην οποία είναι διασκορπισμένα ορυκτά κρυσταλλικά άλατα (</a:t>
            </a:r>
            <a:r>
              <a:rPr lang="el-GR" dirty="0" smtClean="0">
                <a:solidFill>
                  <a:srgbClr val="000000"/>
                </a:solidFill>
                <a:latin typeface="Times New Roman" panose="02020603050405020304" pitchFamily="18" charset="0"/>
                <a:cs typeface="Times New Roman" panose="02020603050405020304" pitchFamily="18" charset="0"/>
              </a:rPr>
              <a:t>χαλαζίας</a:t>
            </a:r>
            <a:r>
              <a:rPr lang="el-GR" dirty="0">
                <a:solidFill>
                  <a:srgbClr val="000000"/>
                </a:solidFill>
                <a:latin typeface="Times New Roman" panose="02020603050405020304" pitchFamily="18" charset="0"/>
                <a:cs typeface="Times New Roman" panose="02020603050405020304" pitchFamily="18" charset="0"/>
              </a:rPr>
              <a:t>). Επίσης, περιέχει μικρές ποσότητες μεταλλικών οξειδίων, τα οποία χρησιμοποιούνται είτε ως </a:t>
            </a:r>
            <a:r>
              <a:rPr lang="el-GR" dirty="0" smtClean="0">
                <a:solidFill>
                  <a:srgbClr val="000000"/>
                </a:solidFill>
                <a:latin typeface="Times New Roman" panose="02020603050405020304" pitchFamily="18" charset="0"/>
                <a:cs typeface="Times New Roman" panose="02020603050405020304" pitchFamily="18" charset="0"/>
              </a:rPr>
              <a:t>χρωστικές για </a:t>
            </a:r>
            <a:r>
              <a:rPr lang="el-GR" dirty="0">
                <a:solidFill>
                  <a:srgbClr val="000000"/>
                </a:solidFill>
                <a:latin typeface="Times New Roman" panose="02020603050405020304" pitchFamily="18" charset="0"/>
                <a:cs typeface="Times New Roman" panose="02020603050405020304" pitchFamily="18" charset="0"/>
              </a:rPr>
              <a:t>την προσομοίωση του χρώματος των φυσικών δοντιών, είτε ως αρτύματα κράσης (ή μεσόχωρα) για </a:t>
            </a:r>
            <a:r>
              <a:rPr lang="el-GR" dirty="0" smtClean="0">
                <a:solidFill>
                  <a:srgbClr val="000000"/>
                </a:solidFill>
                <a:latin typeface="Times New Roman" panose="02020603050405020304" pitchFamily="18" charset="0"/>
                <a:cs typeface="Times New Roman" panose="02020603050405020304" pitchFamily="18" charset="0"/>
              </a:rPr>
              <a:t>να επιτευχτεί </a:t>
            </a:r>
            <a:r>
              <a:rPr lang="el-GR" dirty="0">
                <a:solidFill>
                  <a:srgbClr val="000000"/>
                </a:solidFill>
                <a:latin typeface="Times New Roman" panose="02020603050405020304" pitchFamily="18" charset="0"/>
                <a:cs typeface="Times New Roman" panose="02020603050405020304" pitchFamily="18" charset="0"/>
              </a:rPr>
              <a:t>μείωση της θερμοκρασίας τήξης και αύξηση του συντελεστή θερμικής διαστολής (ΣΘΔ).</a:t>
            </a:r>
          </a:p>
          <a:p>
            <a:pPr algn="just"/>
            <a:r>
              <a:rPr lang="el-GR" dirty="0">
                <a:solidFill>
                  <a:srgbClr val="0070C0"/>
                </a:solidFill>
                <a:latin typeface="Times New Roman" panose="02020603050405020304" pitchFamily="18" charset="0"/>
                <a:cs typeface="Times New Roman" panose="02020603050405020304" pitchFamily="18" charset="0"/>
              </a:rPr>
              <a:t>Η οδοντιατρική πορσελάνη χρησιμοποιείται για την επένδυση μεταλλικών σκελετών, ακίνητων </a:t>
            </a:r>
            <a:r>
              <a:rPr lang="el-GR" dirty="0" smtClean="0">
                <a:solidFill>
                  <a:srgbClr val="0070C0"/>
                </a:solidFill>
                <a:latin typeface="Times New Roman" panose="02020603050405020304" pitchFamily="18" charset="0"/>
                <a:cs typeface="Times New Roman" panose="02020603050405020304" pitchFamily="18" charset="0"/>
              </a:rPr>
              <a:t>προσθετικών </a:t>
            </a:r>
            <a:r>
              <a:rPr lang="el-GR" dirty="0">
                <a:solidFill>
                  <a:srgbClr val="0070C0"/>
                </a:solidFill>
                <a:latin typeface="Times New Roman" panose="02020603050405020304" pitchFamily="18" charset="0"/>
                <a:cs typeface="Times New Roman" panose="02020603050405020304" pitchFamily="18" charset="0"/>
              </a:rPr>
              <a:t>εργασιών, όπως μεταλλοκεραμικές στεφάνες και γέφυρες </a:t>
            </a:r>
            <a:r>
              <a:rPr lang="el-GR" dirty="0">
                <a:solidFill>
                  <a:srgbClr val="000000"/>
                </a:solidFill>
                <a:latin typeface="Times New Roman" panose="02020603050405020304" pitchFamily="18" charset="0"/>
                <a:cs typeface="Times New Roman" panose="02020603050405020304" pitchFamily="18" charset="0"/>
              </a:rPr>
              <a:t>(Εικόνα 6.2.), </a:t>
            </a:r>
            <a:r>
              <a:rPr lang="el-GR" dirty="0">
                <a:solidFill>
                  <a:srgbClr val="0070C0"/>
                </a:solidFill>
                <a:latin typeface="Times New Roman" panose="02020603050405020304" pitchFamily="18" charset="0"/>
                <a:cs typeface="Times New Roman" panose="02020603050405020304" pitchFamily="18" charset="0"/>
              </a:rPr>
              <a:t>για την κατασκευή </a:t>
            </a:r>
            <a:r>
              <a:rPr lang="el-GR" dirty="0" smtClean="0">
                <a:solidFill>
                  <a:srgbClr val="0070C0"/>
                </a:solidFill>
                <a:latin typeface="Times New Roman" panose="02020603050405020304" pitchFamily="18" charset="0"/>
                <a:cs typeface="Times New Roman" panose="02020603050405020304" pitchFamily="18" charset="0"/>
              </a:rPr>
              <a:t>έμμεσων αισθητικών </a:t>
            </a:r>
            <a:r>
              <a:rPr lang="el-GR" dirty="0">
                <a:solidFill>
                  <a:srgbClr val="0070C0"/>
                </a:solidFill>
                <a:latin typeface="Times New Roman" panose="02020603050405020304" pitchFamily="18" charset="0"/>
                <a:cs typeface="Times New Roman" panose="02020603050405020304" pitchFamily="18" charset="0"/>
              </a:rPr>
              <a:t>αποκαταστάσεων δηλαδή, όψεων και ένθετων</a:t>
            </a:r>
            <a:r>
              <a:rPr lang="el-GR" dirty="0" smtClean="0">
                <a:solidFill>
                  <a:srgbClr val="0070C0"/>
                </a:solidFill>
                <a:latin typeface="Times New Roman" panose="02020603050405020304" pitchFamily="18" charset="0"/>
                <a:cs typeface="Times New Roman" panose="02020603050405020304" pitchFamily="18" charset="0"/>
              </a:rPr>
              <a:t>/ επένθετων</a:t>
            </a:r>
            <a:r>
              <a:rPr lang="el-GR" dirty="0">
                <a:solidFill>
                  <a:srgbClr val="0070C0"/>
                </a:solidFill>
                <a:latin typeface="Times New Roman" panose="02020603050405020304" pitchFamily="18" charset="0"/>
                <a:cs typeface="Times New Roman" panose="02020603050405020304" pitchFamily="18" charset="0"/>
              </a:rPr>
              <a:t>, καθώς επίσης, και για την </a:t>
            </a:r>
            <a:r>
              <a:rPr lang="el-GR" dirty="0" smtClean="0">
                <a:solidFill>
                  <a:srgbClr val="0070C0"/>
                </a:solidFill>
                <a:latin typeface="Times New Roman" panose="02020603050405020304" pitchFamily="18" charset="0"/>
                <a:cs typeface="Times New Roman" panose="02020603050405020304" pitchFamily="18" charset="0"/>
              </a:rPr>
              <a:t>κατασκευή τεχνητών </a:t>
            </a:r>
            <a:r>
              <a:rPr lang="el-GR" dirty="0">
                <a:solidFill>
                  <a:srgbClr val="0070C0"/>
                </a:solidFill>
                <a:latin typeface="Times New Roman" panose="02020603050405020304" pitchFamily="18" charset="0"/>
                <a:cs typeface="Times New Roman" panose="02020603050405020304" pitchFamily="18" charset="0"/>
              </a:rPr>
              <a:t>δοντιών για μερικές </a:t>
            </a:r>
            <a:r>
              <a:rPr lang="el-GR" dirty="0" smtClean="0">
                <a:solidFill>
                  <a:srgbClr val="0070C0"/>
                </a:solidFill>
                <a:latin typeface="Times New Roman" panose="02020603050405020304" pitchFamily="18" charset="0"/>
                <a:cs typeface="Times New Roman" panose="02020603050405020304" pitchFamily="18" charset="0"/>
              </a:rPr>
              <a:t>και ολικές οδοντοστοιχίες</a:t>
            </a:r>
            <a:endParaRPr lang="el-GR" dirty="0">
              <a:solidFill>
                <a:srgbClr val="0070C0"/>
              </a:solidFill>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944" y="3944378"/>
            <a:ext cx="3658111" cy="1562318"/>
          </a:xfrm>
          <a:prstGeom prst="rect">
            <a:avLst/>
          </a:prstGeom>
        </p:spPr>
      </p:pic>
      <p:sp>
        <p:nvSpPr>
          <p:cNvPr id="4" name="Ορθογώνιο 3"/>
          <p:cNvSpPr/>
          <p:nvPr/>
        </p:nvSpPr>
        <p:spPr>
          <a:xfrm>
            <a:off x="0" y="5701773"/>
            <a:ext cx="12192000" cy="461665"/>
          </a:xfrm>
          <a:prstGeom prst="rect">
            <a:avLst/>
          </a:prstGeom>
        </p:spPr>
        <p:txBody>
          <a:bodyPr wrap="square">
            <a:spAutoFit/>
          </a:bodyPr>
          <a:lstStyle/>
          <a:p>
            <a:pPr algn="just"/>
            <a:r>
              <a:rPr lang="el-GR" sz="1200" b="1" dirty="0">
                <a:latin typeface="Times New Roman" panose="02020603050405020304" pitchFamily="18" charset="0"/>
                <a:cs typeface="Times New Roman" panose="02020603050405020304" pitchFamily="18" charset="0"/>
              </a:rPr>
              <a:t>Εικόνα 6.2. </a:t>
            </a:r>
            <a:r>
              <a:rPr lang="el-GR" sz="1200" dirty="0">
                <a:latin typeface="Times New Roman" panose="02020603050405020304" pitchFamily="18" charset="0"/>
                <a:cs typeface="Times New Roman" panose="02020603050405020304" pitchFamily="18" charset="0"/>
              </a:rPr>
              <a:t>Μεταλλοκεραμικές προσθετικές εργασίες. Κατασκευάζονται με δόμηση (κτίσιμο) και όπτηση (ψήσιμο) </a:t>
            </a:r>
            <a:r>
              <a:rPr lang="el-GR" sz="1200" dirty="0" smtClean="0">
                <a:latin typeface="Times New Roman" panose="02020603050405020304" pitchFamily="18" charset="0"/>
                <a:cs typeface="Times New Roman" panose="02020603050405020304" pitchFamily="18" charset="0"/>
              </a:rPr>
              <a:t>της οδοντιατρικής </a:t>
            </a:r>
            <a:r>
              <a:rPr lang="el-GR" sz="1200" dirty="0">
                <a:latin typeface="Times New Roman" panose="02020603050405020304" pitchFamily="18" charset="0"/>
                <a:cs typeface="Times New Roman" panose="02020603050405020304" pitchFamily="18" charset="0"/>
              </a:rPr>
              <a:t>πορσελάνης πάνω σε κατάλληλα σχεδιασμένο σκελετό (καλούπι</a:t>
            </a:r>
            <a:r>
              <a:rPr lang="el-GR" sz="1200" dirty="0" smtClean="0">
                <a:latin typeface="Times New Roman" panose="02020603050405020304" pitchFamily="18" charset="0"/>
                <a:cs typeface="Times New Roman" panose="02020603050405020304" pitchFamily="18" charset="0"/>
              </a:rPr>
              <a:t>, πρότυπο</a:t>
            </a:r>
            <a:r>
              <a:rPr lang="el-GR" sz="1200" dirty="0">
                <a:latin typeface="Times New Roman" panose="02020603050405020304" pitchFamily="18" charset="0"/>
                <a:cs typeface="Times New Roman" panose="02020603050405020304" pitchFamily="18" charset="0"/>
              </a:rPr>
              <a:t>). Ο μεταλλικός σκελετός </a:t>
            </a:r>
            <a:r>
              <a:rPr lang="el-GR" sz="1200" dirty="0" smtClean="0">
                <a:latin typeface="Times New Roman" panose="02020603050405020304" pitchFamily="18" charset="0"/>
                <a:cs typeface="Times New Roman" panose="02020603050405020304" pitchFamily="18" charset="0"/>
              </a:rPr>
              <a:t>υποστηρίζει </a:t>
            </a:r>
            <a:r>
              <a:rPr lang="el-GR" sz="1200" dirty="0">
                <a:latin typeface="Times New Roman" panose="02020603050405020304" pitchFamily="18" charset="0"/>
                <a:cs typeface="Times New Roman" panose="02020603050405020304" pitchFamily="18" charset="0"/>
              </a:rPr>
              <a:t>επαρκώς την κεραμική μάζα και εμποδίζει την κάμψη της, η οποία δημιουργεί τις ανεπιθύμητες εφελκυστικές τάσεις.</a:t>
            </a:r>
          </a:p>
        </p:txBody>
      </p:sp>
      <p:sp>
        <p:nvSpPr>
          <p:cNvPr id="5" name="Ορθογώνιο 4"/>
          <p:cNvSpPr/>
          <p:nvPr/>
        </p:nvSpPr>
        <p:spPr>
          <a:xfrm>
            <a:off x="0" y="65662"/>
            <a:ext cx="12191998"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Κεραμικά βιοϋλικά</a:t>
            </a:r>
            <a:r>
              <a:rPr lang="en-US" b="1" dirty="0" smtClean="0">
                <a:latin typeface="Times New Roman" panose="02020603050405020304" pitchFamily="18" charset="0"/>
                <a:cs typeface="Times New Roman" panose="02020603050405020304" pitchFamily="18" charset="0"/>
              </a:rPr>
              <a:t>     </a:t>
            </a:r>
            <a:endParaRPr lang="el-GR" dirty="0"/>
          </a:p>
        </p:txBody>
      </p:sp>
    </p:spTree>
    <p:extLst>
      <p:ext uri="{BB962C8B-B14F-4D97-AF65-F5344CB8AC3E}">
        <p14:creationId xmlns:p14="http://schemas.microsoft.com/office/powerpoint/2010/main" val="162428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 y="1341689"/>
            <a:ext cx="12192000" cy="1477328"/>
          </a:xfrm>
          <a:prstGeom prst="rect">
            <a:avLst/>
          </a:prstGeom>
        </p:spPr>
        <p:txBody>
          <a:bodyPr wrap="square">
            <a:spAutoFit/>
          </a:bodyPr>
          <a:lstStyle/>
          <a:p>
            <a:pPr indent="355600" algn="just"/>
            <a:r>
              <a:rPr lang="el-GR" dirty="0">
                <a:solidFill>
                  <a:srgbClr val="0070C0"/>
                </a:solidFill>
                <a:latin typeface="Times New Roman" panose="02020603050405020304" pitchFamily="18" charset="0"/>
                <a:cs typeface="Times New Roman" panose="02020603050405020304" pitchFamily="18" charset="0"/>
              </a:rPr>
              <a:t>Τα τελευταία χρόνια έχει αναπτυχθεί η </a:t>
            </a:r>
            <a:r>
              <a:rPr lang="el-GR" dirty="0">
                <a:solidFill>
                  <a:srgbClr val="FF0000"/>
                </a:solidFill>
                <a:latin typeface="Times New Roman" panose="02020603050405020304" pitchFamily="18" charset="0"/>
                <a:cs typeface="Times New Roman" panose="02020603050405020304" pitchFamily="18" charset="0"/>
              </a:rPr>
              <a:t>τεχνολογία των ολοκεραμικών συστημάτων </a:t>
            </a:r>
            <a:r>
              <a:rPr lang="el-GR" dirty="0">
                <a:latin typeface="Times New Roman" panose="02020603050405020304" pitchFamily="18" charset="0"/>
                <a:cs typeface="Times New Roman" panose="02020603050405020304" pitchFamily="18" charset="0"/>
              </a:rPr>
              <a:t>(Εικόνα 6.3.)</a:t>
            </a:r>
            <a:r>
              <a:rPr lang="el-GR" dirty="0">
                <a:solidFill>
                  <a:srgbClr val="0070C0"/>
                </a:solidFill>
                <a:latin typeface="Times New Roman" panose="02020603050405020304" pitchFamily="18" charset="0"/>
                <a:cs typeface="Times New Roman" panose="02020603050405020304" pitchFamily="18" charset="0"/>
              </a:rPr>
              <a:t> που </a:t>
            </a:r>
            <a:r>
              <a:rPr lang="el-GR" dirty="0" smtClean="0">
                <a:solidFill>
                  <a:srgbClr val="0070C0"/>
                </a:solidFill>
                <a:latin typeface="Times New Roman" panose="02020603050405020304" pitchFamily="18" charset="0"/>
                <a:cs typeface="Times New Roman" panose="02020603050405020304" pitchFamily="18" charset="0"/>
              </a:rPr>
              <a:t>επιτρέπει </a:t>
            </a:r>
            <a:r>
              <a:rPr lang="el-GR" dirty="0">
                <a:solidFill>
                  <a:srgbClr val="0070C0"/>
                </a:solidFill>
                <a:latin typeface="Times New Roman" panose="02020603050405020304" pitchFamily="18" charset="0"/>
                <a:cs typeface="Times New Roman" panose="02020603050405020304" pitchFamily="18" charset="0"/>
              </a:rPr>
              <a:t>την κατασκευή ακίνητων προσθετικών εργασιών (γεφυρών και στεφανών) χωρίς μεταλλικό </a:t>
            </a:r>
            <a:r>
              <a:rPr lang="el-GR" dirty="0" smtClean="0">
                <a:solidFill>
                  <a:srgbClr val="0070C0"/>
                </a:solidFill>
                <a:latin typeface="Times New Roman" panose="02020603050405020304" pitchFamily="18" charset="0"/>
                <a:cs typeface="Times New Roman" panose="02020603050405020304" pitchFamily="18" charset="0"/>
              </a:rPr>
              <a:t>σκελετό, δηλαδή </a:t>
            </a:r>
            <a:r>
              <a:rPr lang="el-GR" dirty="0">
                <a:solidFill>
                  <a:srgbClr val="0070C0"/>
                </a:solidFill>
                <a:latin typeface="Times New Roman" panose="02020603050405020304" pitchFamily="18" charset="0"/>
                <a:cs typeface="Times New Roman" panose="02020603050405020304" pitchFamily="18" charset="0"/>
              </a:rPr>
              <a:t>εξ ολοκλήρου από κεραμικά βιοϋλικά, όπως η ζιρκονία, η αλούμινα κ.ά</a:t>
            </a:r>
            <a:r>
              <a:rPr lang="el-GR" dirty="0">
                <a:latin typeface="Times New Roman" panose="02020603050405020304" pitchFamily="18" charset="0"/>
                <a:cs typeface="Times New Roman" panose="02020603050405020304" pitchFamily="18" charset="0"/>
              </a:rPr>
              <a:t>. Τα ολοκεραμικά </a:t>
            </a:r>
            <a:r>
              <a:rPr lang="el-GR" dirty="0" smtClean="0">
                <a:latin typeface="Times New Roman" panose="02020603050405020304" pitchFamily="18" charset="0"/>
                <a:cs typeface="Times New Roman" panose="02020603050405020304" pitchFamily="18" charset="0"/>
              </a:rPr>
              <a:t>συστήματα έχουν </a:t>
            </a:r>
            <a:r>
              <a:rPr lang="el-GR" dirty="0">
                <a:latin typeface="Times New Roman" panose="02020603050405020304" pitchFamily="18" charset="0"/>
                <a:cs typeface="Times New Roman" panose="02020603050405020304" pitchFamily="18" charset="0"/>
              </a:rPr>
              <a:t>διευρύνει σημαντικά το φάσμα των εφαρμογών τους, με αποτέλεσμα να γίνονται όλο και πιο </a:t>
            </a:r>
            <a:r>
              <a:rPr lang="el-GR" dirty="0" smtClean="0">
                <a:latin typeface="Times New Roman" panose="02020603050405020304" pitchFamily="18" charset="0"/>
                <a:cs typeface="Times New Roman" panose="02020603050405020304" pitchFamily="18" charset="0"/>
              </a:rPr>
              <a:t>δημοφιλή και </a:t>
            </a:r>
            <a:r>
              <a:rPr lang="el-GR" dirty="0">
                <a:latin typeface="Times New Roman" panose="02020603050405020304" pitchFamily="18" charset="0"/>
                <a:cs typeface="Times New Roman" panose="02020603050405020304" pitchFamily="18" charset="0"/>
              </a:rPr>
              <a:t>προοδευτικά να εκτοπίζουν τις συμβατικές μεταλλοκεραμικές αποκαταστάσεις. </a:t>
            </a:r>
            <a:r>
              <a:rPr lang="el-GR" dirty="0">
                <a:solidFill>
                  <a:srgbClr val="0070C0"/>
                </a:solidFill>
                <a:latin typeface="Times New Roman" panose="02020603050405020304" pitchFamily="18" charset="0"/>
                <a:cs typeface="Times New Roman" panose="02020603050405020304" pitchFamily="18" charset="0"/>
              </a:rPr>
              <a:t>Αυτό συμβαίνει, </a:t>
            </a:r>
            <a:r>
              <a:rPr lang="el-GR" dirty="0" smtClean="0">
                <a:solidFill>
                  <a:srgbClr val="0070C0"/>
                </a:solidFill>
                <a:latin typeface="Times New Roman" panose="02020603050405020304" pitchFamily="18" charset="0"/>
                <a:cs typeface="Times New Roman" panose="02020603050405020304" pitchFamily="18" charset="0"/>
              </a:rPr>
              <a:t>κυρίως, επειδή </a:t>
            </a:r>
            <a:r>
              <a:rPr lang="el-GR" dirty="0">
                <a:solidFill>
                  <a:srgbClr val="0070C0"/>
                </a:solidFill>
                <a:latin typeface="Times New Roman" panose="02020603050405020304" pitchFamily="18" charset="0"/>
                <a:cs typeface="Times New Roman" panose="02020603050405020304" pitchFamily="18" charset="0"/>
              </a:rPr>
              <a:t>συνδυάζουν υψηλή αισθητική απόδοση και βιοσυμβατότητα</a:t>
            </a:r>
            <a:r>
              <a:rPr lang="el-GR" dirty="0">
                <a:latin typeface="Times New Roman" panose="02020603050405020304" pitchFamily="18" charset="0"/>
                <a:cs typeface="Times New Roman" panose="02020603050405020304" pitchFamily="18" charset="0"/>
              </a:rPr>
              <a:t>.</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7811" y="3185954"/>
            <a:ext cx="4296375" cy="1257475"/>
          </a:xfrm>
          <a:prstGeom prst="rect">
            <a:avLst/>
          </a:prstGeom>
        </p:spPr>
      </p:pic>
      <p:sp>
        <p:nvSpPr>
          <p:cNvPr id="4" name="Ορθογώνιο 3"/>
          <p:cNvSpPr/>
          <p:nvPr/>
        </p:nvSpPr>
        <p:spPr>
          <a:xfrm>
            <a:off x="0" y="4611699"/>
            <a:ext cx="12192000" cy="276999"/>
          </a:xfrm>
          <a:prstGeom prst="rect">
            <a:avLst/>
          </a:prstGeom>
        </p:spPr>
        <p:txBody>
          <a:bodyPr wrap="square">
            <a:spAutoFit/>
          </a:bodyPr>
          <a:lstStyle/>
          <a:p>
            <a:pPr algn="ctr"/>
            <a:r>
              <a:rPr lang="el-GR" sz="1200" b="1" dirty="0">
                <a:latin typeface="Times New Roman" panose="02020603050405020304" pitchFamily="18" charset="0"/>
                <a:cs typeface="Times New Roman" panose="02020603050405020304" pitchFamily="18" charset="0"/>
              </a:rPr>
              <a:t>Εικόνα 6.3. </a:t>
            </a:r>
            <a:r>
              <a:rPr lang="el-GR" sz="1200" dirty="0">
                <a:latin typeface="Times New Roman" panose="02020603050405020304" pitchFamily="18" charset="0"/>
                <a:cs typeface="Times New Roman" panose="02020603050405020304" pitchFamily="18" charset="0"/>
              </a:rPr>
              <a:t>Ολοκεραμική γέφυρα τριών τεμαχίων (κεραμικό κατασκευής: αλούμινα) Αριστερά</a:t>
            </a:r>
            <a:r>
              <a:rPr lang="el-GR" sz="1200" dirty="0" smtClean="0">
                <a:latin typeface="Times New Roman" panose="02020603050405020304" pitchFamily="18" charset="0"/>
                <a:cs typeface="Times New Roman" panose="02020603050405020304" pitchFamily="18" charset="0"/>
              </a:rPr>
              <a:t>: η </a:t>
            </a:r>
            <a:r>
              <a:rPr lang="el-GR" sz="1200" dirty="0">
                <a:latin typeface="Times New Roman" panose="02020603050405020304" pitchFamily="18" charset="0"/>
                <a:cs typeface="Times New Roman" panose="02020603050405020304" pitchFamily="18" charset="0"/>
              </a:rPr>
              <a:t>ιστική επιφάνεια </a:t>
            </a:r>
            <a:r>
              <a:rPr lang="el-GR" sz="1200" dirty="0" smtClean="0">
                <a:latin typeface="Times New Roman" panose="02020603050405020304" pitchFamily="18" charset="0"/>
                <a:cs typeface="Times New Roman" panose="02020603050405020304" pitchFamily="18" charset="0"/>
              </a:rPr>
              <a:t>της γέφυρας </a:t>
            </a:r>
            <a:r>
              <a:rPr lang="el-GR" sz="1200" dirty="0">
                <a:latin typeface="Times New Roman" panose="02020603050405020304" pitchFamily="18" charset="0"/>
                <a:cs typeface="Times New Roman" panose="02020603050405020304" pitchFamily="18" charset="0"/>
              </a:rPr>
              <a:t>Δεξιά: η γέφυρα τοποθετημένη στη στοματική κοιλότητα.</a:t>
            </a:r>
          </a:p>
        </p:txBody>
      </p:sp>
      <p:sp>
        <p:nvSpPr>
          <p:cNvPr id="5" name="Ορθογώνιο 4"/>
          <p:cNvSpPr/>
          <p:nvPr/>
        </p:nvSpPr>
        <p:spPr>
          <a:xfrm>
            <a:off x="0" y="5255635"/>
            <a:ext cx="12192000" cy="923330"/>
          </a:xfrm>
          <a:prstGeom prst="rect">
            <a:avLst/>
          </a:prstGeom>
        </p:spPr>
        <p:txBody>
          <a:bodyPr wrap="square">
            <a:spAutoFit/>
          </a:bodyPr>
          <a:lstStyle/>
          <a:p>
            <a:pPr indent="355600" algn="just"/>
            <a:r>
              <a:rPr lang="el-GR" dirty="0">
                <a:solidFill>
                  <a:srgbClr val="0070C0"/>
                </a:solidFill>
                <a:latin typeface="Times New Roman" panose="02020603050405020304" pitchFamily="18" charset="0"/>
                <a:cs typeface="Times New Roman" panose="02020603050405020304" pitchFamily="18" charset="0"/>
              </a:rPr>
              <a:t>Το σημαντικότερο μειονέκτημα της οδοντιατρικής πορσελάνης είναι η ψαθυρή της συμπεριφορά, </a:t>
            </a:r>
            <a:r>
              <a:rPr lang="el-GR" dirty="0" smtClean="0">
                <a:solidFill>
                  <a:srgbClr val="0070C0"/>
                </a:solidFill>
                <a:latin typeface="Times New Roman" panose="02020603050405020304" pitchFamily="18" charset="0"/>
                <a:cs typeface="Times New Roman" panose="02020603050405020304" pitchFamily="18" charset="0"/>
              </a:rPr>
              <a:t>ιδιότητα που </a:t>
            </a:r>
            <a:r>
              <a:rPr lang="el-GR" dirty="0">
                <a:solidFill>
                  <a:srgbClr val="0070C0"/>
                </a:solidFill>
                <a:latin typeface="Times New Roman" panose="02020603050405020304" pitchFamily="18" charset="0"/>
                <a:cs typeface="Times New Roman" panose="02020603050405020304" pitchFamily="18" charset="0"/>
              </a:rPr>
              <a:t>χαρακτηρίζει, όπως προαναφέρθηκε, το σύνολο των κεραμικών βιοϋλικών. Η ανάγκη να ξεπεραστεί </a:t>
            </a:r>
            <a:r>
              <a:rPr lang="el-GR" dirty="0" smtClean="0">
                <a:solidFill>
                  <a:srgbClr val="0070C0"/>
                </a:solidFill>
                <a:latin typeface="Times New Roman" panose="02020603050405020304" pitchFamily="18" charset="0"/>
                <a:cs typeface="Times New Roman" panose="02020603050405020304" pitchFamily="18" charset="0"/>
              </a:rPr>
              <a:t>αυτή η </a:t>
            </a:r>
            <a:r>
              <a:rPr lang="el-GR" dirty="0">
                <a:solidFill>
                  <a:srgbClr val="0070C0"/>
                </a:solidFill>
                <a:latin typeface="Times New Roman" panose="02020603050405020304" pitchFamily="18" charset="0"/>
                <a:cs typeface="Times New Roman" panose="02020603050405020304" pitchFamily="18" charset="0"/>
              </a:rPr>
              <a:t>εγγενής αδυναμία, επέβαλλε την ενίσχυσή της με μεταλλικό υπόστρωμα.</a:t>
            </a:r>
          </a:p>
        </p:txBody>
      </p:sp>
      <p:sp>
        <p:nvSpPr>
          <p:cNvPr id="6" name="Ορθογώνιο 5"/>
          <p:cNvSpPr/>
          <p:nvPr/>
        </p:nvSpPr>
        <p:spPr>
          <a:xfrm>
            <a:off x="-2" y="502391"/>
            <a:ext cx="12191998"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Κεραμικά βιοϋλικά</a:t>
            </a:r>
            <a:r>
              <a:rPr lang="en-US" b="1" dirty="0" smtClean="0">
                <a:latin typeface="Times New Roman" panose="02020603050405020304" pitchFamily="18" charset="0"/>
                <a:cs typeface="Times New Roman" panose="02020603050405020304" pitchFamily="18" charset="0"/>
              </a:rPr>
              <a:t>     </a:t>
            </a:r>
            <a:endParaRPr lang="el-GR" dirty="0"/>
          </a:p>
        </p:txBody>
      </p:sp>
    </p:spTree>
    <p:extLst>
      <p:ext uri="{BB962C8B-B14F-4D97-AF65-F5344CB8AC3E}">
        <p14:creationId xmlns:p14="http://schemas.microsoft.com/office/powerpoint/2010/main" val="1781784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438400" y="1039792"/>
            <a:ext cx="7315200" cy="4800600"/>
          </a:xfrm>
          <a:prstGeom prst="rect">
            <a:avLst/>
          </a:prstGeom>
        </p:spPr>
      </p:pic>
      <p:sp>
        <p:nvSpPr>
          <p:cNvPr id="2" name="Ορθογώνιο 1"/>
          <p:cNvSpPr/>
          <p:nvPr/>
        </p:nvSpPr>
        <p:spPr>
          <a:xfrm>
            <a:off x="0" y="5934670"/>
            <a:ext cx="12192000"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“Lack of activity destroys the good condition of every human being, while movement and methodical physical exercise save it and preserve it.” </a:t>
            </a:r>
            <a:endParaRPr lang="el-GR" dirty="0" smtClean="0">
              <a:latin typeface="Times New Roman" panose="02020603050405020304" pitchFamily="18" charset="0"/>
              <a:cs typeface="Times New Roman" panose="02020603050405020304" pitchFamily="18" charset="0"/>
            </a:endParaRPr>
          </a:p>
          <a:p>
            <a:pPr algn="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Plato</a:t>
            </a:r>
            <a:endParaRPr lang="el-GR" dirty="0">
              <a:latin typeface="Times New Roman" panose="02020603050405020304" pitchFamily="18" charset="0"/>
              <a:cs typeface="Times New Roman" panose="02020603050405020304" pitchFamily="18" charset="0"/>
            </a:endParaRPr>
          </a:p>
        </p:txBody>
      </p:sp>
      <p:sp>
        <p:nvSpPr>
          <p:cNvPr id="6" name="Ορθογώνιο 5"/>
          <p:cNvSpPr/>
          <p:nvPr/>
        </p:nvSpPr>
        <p:spPr>
          <a:xfrm>
            <a:off x="0" y="207902"/>
            <a:ext cx="12192000" cy="923330"/>
          </a:xfrm>
          <a:prstGeom prst="rect">
            <a:avLst/>
          </a:prstGeom>
        </p:spPr>
        <p:txBody>
          <a:bodyPr wrap="square">
            <a:spAutoFit/>
          </a:bodyPr>
          <a:lstStyle/>
          <a:p>
            <a:pPr lvl="0" eaLnBrk="0" fontAlgn="base" hangingPunct="0">
              <a:spcBef>
                <a:spcPct val="0"/>
              </a:spcBef>
              <a:spcAft>
                <a:spcPct val="0"/>
              </a:spcAft>
            </a:pPr>
            <a:r>
              <a:rPr lang="el-GR" altLang="el-GR" b="1" dirty="0" smtClean="0">
                <a:solidFill>
                  <a:srgbClr val="FF0000"/>
                </a:solidFill>
                <a:latin typeface="Times New Roman" panose="02020603050405020304" pitchFamily="18" charset="0"/>
                <a:cs typeface="Times New Roman" panose="02020603050405020304" pitchFamily="18" charset="0"/>
              </a:rPr>
              <a:t>«</a:t>
            </a:r>
            <a:r>
              <a:rPr lang="el-GR" altLang="el-GR" dirty="0" smtClean="0">
                <a:solidFill>
                  <a:srgbClr val="FF0000"/>
                </a:solidFill>
                <a:latin typeface="Times New Roman" panose="02020603050405020304" pitchFamily="18" charset="0"/>
                <a:cs typeface="Times New Roman" panose="02020603050405020304" pitchFamily="18" charset="0"/>
              </a:rPr>
              <a:t>Η </a:t>
            </a:r>
            <a:r>
              <a:rPr lang="el-GR" altLang="el-GR" dirty="0">
                <a:solidFill>
                  <a:srgbClr val="FF0000"/>
                </a:solidFill>
                <a:latin typeface="Times New Roman" panose="02020603050405020304" pitchFamily="18" charset="0"/>
                <a:cs typeface="Times New Roman" panose="02020603050405020304" pitchFamily="18" charset="0"/>
              </a:rPr>
              <a:t>έλλειψη δραστηριότητας καταστρέφει την καλή κατάσταση κάθε ανθρώπου, ενώ η κίνηση και η μεθοδική σωματική άσκηση τη σώζουν και τη συντηρούν</a:t>
            </a:r>
            <a:r>
              <a:rPr lang="el-GR" altLang="el-GR" dirty="0" smtClean="0">
                <a:solidFill>
                  <a:srgbClr val="FF0000"/>
                </a:solidFill>
                <a:latin typeface="Times New Roman" panose="02020603050405020304" pitchFamily="18" charset="0"/>
                <a:cs typeface="Times New Roman" panose="02020603050405020304" pitchFamily="18" charset="0"/>
              </a:rPr>
              <a:t>»</a:t>
            </a:r>
          </a:p>
          <a:p>
            <a:pPr lvl="0" algn="r" eaLnBrk="0" fontAlgn="base" hangingPunct="0">
              <a:spcBef>
                <a:spcPct val="0"/>
              </a:spcBef>
              <a:spcAft>
                <a:spcPct val="0"/>
              </a:spcAft>
            </a:pPr>
            <a:r>
              <a:rPr lang="el-GR" altLang="el-GR" dirty="0" smtClean="0">
                <a:solidFill>
                  <a:srgbClr val="FF0000"/>
                </a:solidFill>
                <a:latin typeface="Times New Roman" panose="02020603050405020304" pitchFamily="18" charset="0"/>
                <a:cs typeface="Times New Roman" panose="02020603050405020304" pitchFamily="18" charset="0"/>
              </a:rPr>
              <a:t>Πλάτων</a:t>
            </a:r>
            <a:endParaRPr lang="el-GR" altLang="el-GR"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1503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388459"/>
            <a:ext cx="12192000" cy="2862322"/>
          </a:xfrm>
          <a:prstGeom prst="rect">
            <a:avLst/>
          </a:prstGeom>
        </p:spPr>
        <p:txBody>
          <a:bodyPr wrap="square">
            <a:spAutoFit/>
          </a:bodyPr>
          <a:lstStyle/>
          <a:p>
            <a:r>
              <a:rPr lang="el-GR" b="1" dirty="0" smtClean="0">
                <a:latin typeface="Times New Roman" panose="02020603050405020304" pitchFamily="18" charset="0"/>
                <a:cs typeface="Times New Roman" panose="02020603050405020304" pitchFamily="18" charset="0"/>
              </a:rPr>
              <a:t>Αλουμίνα </a:t>
            </a:r>
            <a:r>
              <a:rPr lang="el-GR" b="1" dirty="0">
                <a:latin typeface="Times New Roman" panose="02020603050405020304" pitchFamily="18" charset="0"/>
                <a:cs typeface="Times New Roman" panose="02020603050405020304" pitchFamily="18" charset="0"/>
              </a:rPr>
              <a:t>(Al2O3) και Ζιρκονία (ZrO2</a:t>
            </a:r>
            <a:r>
              <a:rPr lang="el-GR" b="1" dirty="0" smtClean="0">
                <a:latin typeface="Times New Roman" panose="02020603050405020304" pitchFamily="18" charset="0"/>
                <a:cs typeface="Times New Roman" panose="02020603050405020304" pitchFamily="18" charset="0"/>
              </a:rPr>
              <a:t>)</a:t>
            </a:r>
          </a:p>
          <a:p>
            <a:endParaRPr lang="el-GR" b="1" dirty="0">
              <a:latin typeface="Times New Roman" panose="02020603050405020304" pitchFamily="18" charset="0"/>
              <a:cs typeface="Times New Roman" panose="02020603050405020304" pitchFamily="18" charset="0"/>
            </a:endParaRPr>
          </a:p>
          <a:p>
            <a:pPr indent="355600"/>
            <a:r>
              <a:rPr lang="el-GR" dirty="0">
                <a:solidFill>
                  <a:srgbClr val="0070C0"/>
                </a:solidFill>
                <a:latin typeface="Times New Roman" panose="02020603050405020304" pitchFamily="18" charset="0"/>
                <a:cs typeface="Times New Roman" panose="02020603050405020304" pitchFamily="18" charset="0"/>
              </a:rPr>
              <a:t>Το οξείδιο του αλουμινίου, Al2O3, είναι πολυκρυσταλλικό υλικό. Η μηχανική αντοχή, η αντοχή στην </a:t>
            </a:r>
            <a:r>
              <a:rPr lang="el-GR" dirty="0" smtClean="0">
                <a:solidFill>
                  <a:srgbClr val="0070C0"/>
                </a:solidFill>
                <a:latin typeface="Times New Roman" panose="02020603050405020304" pitchFamily="18" charset="0"/>
                <a:cs typeface="Times New Roman" panose="02020603050405020304" pitchFamily="18" charset="0"/>
              </a:rPr>
              <a:t>κόπωση και </a:t>
            </a:r>
            <a:r>
              <a:rPr lang="el-GR" dirty="0">
                <a:solidFill>
                  <a:srgbClr val="0070C0"/>
                </a:solidFill>
                <a:latin typeface="Times New Roman" panose="02020603050405020304" pitchFamily="18" charset="0"/>
                <a:cs typeface="Times New Roman" panose="02020603050405020304" pitchFamily="18" charset="0"/>
              </a:rPr>
              <a:t>η </a:t>
            </a:r>
            <a:r>
              <a:rPr lang="el-GR" dirty="0" smtClean="0">
                <a:solidFill>
                  <a:srgbClr val="0070C0"/>
                </a:solidFill>
                <a:latin typeface="Times New Roman" panose="02020603050405020304" pitchFamily="18" charset="0"/>
                <a:cs typeface="Times New Roman" panose="02020603050405020304" pitchFamily="18" charset="0"/>
              </a:rPr>
              <a:t>δυσθραυ-στότητα </a:t>
            </a:r>
            <a:r>
              <a:rPr lang="el-GR" dirty="0">
                <a:solidFill>
                  <a:srgbClr val="0070C0"/>
                </a:solidFill>
                <a:latin typeface="Times New Roman" panose="02020603050405020304" pitchFamily="18" charset="0"/>
                <a:cs typeface="Times New Roman" panose="02020603050405020304" pitchFamily="18" charset="0"/>
              </a:rPr>
              <a:t>του Al</a:t>
            </a:r>
            <a:r>
              <a:rPr lang="el-GR" baseline="-25000" dirty="0">
                <a:solidFill>
                  <a:srgbClr val="0070C0"/>
                </a:solidFill>
                <a:latin typeface="Times New Roman" panose="02020603050405020304" pitchFamily="18" charset="0"/>
                <a:cs typeface="Times New Roman" panose="02020603050405020304" pitchFamily="18" charset="0"/>
              </a:rPr>
              <a:t>2</a:t>
            </a:r>
            <a:r>
              <a:rPr lang="el-GR" dirty="0">
                <a:solidFill>
                  <a:srgbClr val="0070C0"/>
                </a:solidFill>
                <a:latin typeface="Times New Roman" panose="02020603050405020304" pitchFamily="18" charset="0"/>
                <a:cs typeface="Times New Roman" panose="02020603050405020304" pitchFamily="18" charset="0"/>
              </a:rPr>
              <a:t>O</a:t>
            </a:r>
            <a:r>
              <a:rPr lang="el-GR" baseline="-25000" dirty="0">
                <a:solidFill>
                  <a:srgbClr val="0070C0"/>
                </a:solidFill>
                <a:latin typeface="Times New Roman" panose="02020603050405020304" pitchFamily="18" charset="0"/>
                <a:cs typeface="Times New Roman" panose="02020603050405020304" pitchFamily="18" charset="0"/>
              </a:rPr>
              <a:t>3</a:t>
            </a:r>
            <a:r>
              <a:rPr lang="el-GR" dirty="0">
                <a:solidFill>
                  <a:srgbClr val="0070C0"/>
                </a:solidFill>
                <a:latin typeface="Times New Roman" panose="02020603050405020304" pitchFamily="18" charset="0"/>
                <a:cs typeface="Times New Roman" panose="02020603050405020304" pitchFamily="18" charset="0"/>
              </a:rPr>
              <a:t>, εξαρτώνται από την καθαρότητα, το μέγεθος και την κατανομή των </a:t>
            </a:r>
            <a:r>
              <a:rPr lang="el-GR" dirty="0" smtClean="0">
                <a:solidFill>
                  <a:srgbClr val="0070C0"/>
                </a:solidFill>
                <a:latin typeface="Times New Roman" panose="02020603050405020304" pitchFamily="18" charset="0"/>
                <a:cs typeface="Times New Roman" panose="02020603050405020304" pitchFamily="18" charset="0"/>
              </a:rPr>
              <a:t>κρυστάλλων </a:t>
            </a:r>
            <a:r>
              <a:rPr lang="el-GR" dirty="0">
                <a:solidFill>
                  <a:srgbClr val="0070C0"/>
                </a:solidFill>
                <a:latin typeface="Times New Roman" panose="02020603050405020304" pitchFamily="18" charset="0"/>
                <a:cs typeface="Times New Roman" panose="02020603050405020304" pitchFamily="18" charset="0"/>
              </a:rPr>
              <a:t>του, όπως επίσης και την πυκνότητά του. Λόγω της υψηλής μηχανικής αντοχής χρησιμοποιείται </a:t>
            </a:r>
            <a:r>
              <a:rPr lang="el-GR" dirty="0" smtClean="0">
                <a:solidFill>
                  <a:srgbClr val="0070C0"/>
                </a:solidFill>
                <a:latin typeface="Times New Roman" panose="02020603050405020304" pitchFamily="18" charset="0"/>
                <a:cs typeface="Times New Roman" panose="02020603050405020304" pitchFamily="18" charset="0"/>
              </a:rPr>
              <a:t>για την </a:t>
            </a:r>
            <a:r>
              <a:rPr lang="el-GR" dirty="0">
                <a:solidFill>
                  <a:srgbClr val="0070C0"/>
                </a:solidFill>
                <a:latin typeface="Times New Roman" panose="02020603050405020304" pitchFamily="18" charset="0"/>
                <a:cs typeface="Times New Roman" panose="02020603050405020304" pitchFamily="18" charset="0"/>
              </a:rPr>
              <a:t>κατασκευή ενδοστικών εμφυτευμάτων τόσο στην </a:t>
            </a:r>
            <a:r>
              <a:rPr lang="el-GR" dirty="0" smtClean="0">
                <a:solidFill>
                  <a:srgbClr val="0070C0"/>
                </a:solidFill>
                <a:latin typeface="Times New Roman" panose="02020603050405020304" pitchFamily="18" charset="0"/>
                <a:cs typeface="Times New Roman" panose="02020603050405020304" pitchFamily="18" charset="0"/>
              </a:rPr>
              <a:t>ορθοπεδική, </a:t>
            </a:r>
            <a:r>
              <a:rPr lang="el-GR" dirty="0">
                <a:solidFill>
                  <a:srgbClr val="0070C0"/>
                </a:solidFill>
                <a:latin typeface="Times New Roman" panose="02020603050405020304" pitchFamily="18" charset="0"/>
                <a:cs typeface="Times New Roman" panose="02020603050405020304" pitchFamily="18" charset="0"/>
              </a:rPr>
              <a:t>όσο και στη γναθοπροσωπική </a:t>
            </a:r>
            <a:r>
              <a:rPr lang="el-GR" dirty="0" smtClean="0">
                <a:solidFill>
                  <a:srgbClr val="0070C0"/>
                </a:solidFill>
                <a:latin typeface="Times New Roman" panose="02020603050405020304" pitchFamily="18" charset="0"/>
                <a:cs typeface="Times New Roman" panose="02020603050405020304" pitchFamily="18" charset="0"/>
              </a:rPr>
              <a:t>χειρουργική</a:t>
            </a:r>
            <a:r>
              <a:rPr lang="el-GR" dirty="0">
                <a:latin typeface="Times New Roman" panose="02020603050405020304" pitchFamily="18" charset="0"/>
                <a:cs typeface="Times New Roman" panose="02020603050405020304" pitchFamily="18" charset="0"/>
              </a:rPr>
              <a:t>. Το Al</a:t>
            </a:r>
            <a:r>
              <a:rPr lang="el-GR" baseline="-25000" dirty="0">
                <a:latin typeface="Times New Roman" panose="02020603050405020304" pitchFamily="18" charset="0"/>
                <a:cs typeface="Times New Roman" panose="02020603050405020304" pitchFamily="18" charset="0"/>
              </a:rPr>
              <a:t>2</a:t>
            </a:r>
            <a:r>
              <a:rPr lang="el-GR" dirty="0">
                <a:latin typeface="Times New Roman" panose="02020603050405020304" pitchFamily="18" charset="0"/>
                <a:cs typeface="Times New Roman" panose="02020603050405020304" pitchFamily="18" charset="0"/>
              </a:rPr>
              <a:t>O</a:t>
            </a:r>
            <a:r>
              <a:rPr lang="el-GR" baseline="-25000" dirty="0">
                <a:latin typeface="Times New Roman" panose="02020603050405020304" pitchFamily="18" charset="0"/>
                <a:cs typeface="Times New Roman" panose="02020603050405020304" pitchFamily="18" charset="0"/>
              </a:rPr>
              <a:t>3</a:t>
            </a:r>
            <a:r>
              <a:rPr lang="el-GR" dirty="0">
                <a:latin typeface="Times New Roman" panose="02020603050405020304" pitchFamily="18" charset="0"/>
                <a:cs typeface="Times New Roman" panose="02020603050405020304" pitchFamily="18" charset="0"/>
              </a:rPr>
              <a:t> για ιατρική χρήση συνδυάζει μικρό μέσο μέγεθος κόκκου (&lt;4 μm) και χαμηλή </a:t>
            </a:r>
            <a:r>
              <a:rPr lang="el-GR" dirty="0" smtClean="0">
                <a:latin typeface="Times New Roman" panose="02020603050405020304" pitchFamily="18" charset="0"/>
                <a:cs typeface="Times New Roman" panose="02020603050405020304" pitchFamily="18" charset="0"/>
              </a:rPr>
              <a:t>επιφανειακή τραχύτητα </a:t>
            </a:r>
            <a:r>
              <a:rPr lang="el-GR" dirty="0">
                <a:latin typeface="Times New Roman" panose="02020603050405020304" pitchFamily="18" charset="0"/>
                <a:cs typeface="Times New Roman" panose="02020603050405020304" pitchFamily="18" charset="0"/>
              </a:rPr>
              <a:t>(Ra ≤ 0.02 μm) </a:t>
            </a:r>
            <a:r>
              <a:rPr lang="el-GR" dirty="0">
                <a:solidFill>
                  <a:srgbClr val="0070C0"/>
                </a:solidFill>
                <a:latin typeface="Times New Roman" panose="02020603050405020304" pitchFamily="18" charset="0"/>
                <a:cs typeface="Times New Roman" panose="02020603050405020304" pitchFamily="18" charset="0"/>
              </a:rPr>
              <a:t>εμφανίζει άριστες τριβολογικές ιδιότητες (υψηλή αντίσταση στη </a:t>
            </a:r>
            <a:r>
              <a:rPr lang="el-GR" dirty="0" smtClean="0">
                <a:solidFill>
                  <a:srgbClr val="0070C0"/>
                </a:solidFill>
                <a:latin typeface="Times New Roman" panose="02020603050405020304" pitchFamily="18" charset="0"/>
                <a:cs typeface="Times New Roman" panose="02020603050405020304" pitchFamily="18" charset="0"/>
              </a:rPr>
              <a:t>τριβή και </a:t>
            </a:r>
            <a:r>
              <a:rPr lang="el-GR" dirty="0">
                <a:solidFill>
                  <a:srgbClr val="0070C0"/>
                </a:solidFill>
                <a:latin typeface="Times New Roman" panose="02020603050405020304" pitchFamily="18" charset="0"/>
                <a:cs typeface="Times New Roman" panose="02020603050405020304" pitchFamily="18" charset="0"/>
              </a:rPr>
              <a:t>στη </a:t>
            </a:r>
            <a:r>
              <a:rPr lang="el-GR" dirty="0" smtClean="0">
                <a:solidFill>
                  <a:srgbClr val="0070C0"/>
                </a:solidFill>
                <a:latin typeface="Times New Roman" panose="02020603050405020304" pitchFamily="18" charset="0"/>
                <a:cs typeface="Times New Roman" panose="02020603050405020304" pitchFamily="18" charset="0"/>
              </a:rPr>
              <a:t>μηχανική </a:t>
            </a:r>
            <a:r>
              <a:rPr lang="el-GR" dirty="0">
                <a:solidFill>
                  <a:srgbClr val="0070C0"/>
                </a:solidFill>
                <a:latin typeface="Times New Roman" panose="02020603050405020304" pitchFamily="18" charset="0"/>
                <a:cs typeface="Times New Roman" panose="02020603050405020304" pitchFamily="18" charset="0"/>
              </a:rPr>
              <a:t>αποτριβή) που επιτρέπουν τη χρησιμοποίησή του τόσο στην κατασκευή τεχνητών σφαιρικών </a:t>
            </a:r>
            <a:r>
              <a:rPr lang="el-GR" dirty="0" smtClean="0">
                <a:solidFill>
                  <a:srgbClr val="0070C0"/>
                </a:solidFill>
                <a:latin typeface="Times New Roman" panose="02020603050405020304" pitchFamily="18" charset="0"/>
                <a:cs typeface="Times New Roman" panose="02020603050405020304" pitchFamily="18" charset="0"/>
              </a:rPr>
              <a:t>κεφαλών μηριαίου</a:t>
            </a:r>
            <a:r>
              <a:rPr lang="el-GR" dirty="0">
                <a:solidFill>
                  <a:srgbClr val="0070C0"/>
                </a:solidFill>
                <a:latin typeface="Times New Roman" panose="02020603050405020304" pitchFamily="18" charset="0"/>
                <a:cs typeface="Times New Roman" panose="02020603050405020304" pitchFamily="18" charset="0"/>
              </a:rPr>
              <a:t>, όσο και ως επικάλυψη στην εσωτερική επιφάνεια του κυπέλου της κοτύλης </a:t>
            </a:r>
            <a:r>
              <a:rPr lang="el-GR" dirty="0">
                <a:latin typeface="Times New Roman" panose="02020603050405020304" pitchFamily="18" charset="0"/>
                <a:cs typeface="Times New Roman" panose="02020603050405020304" pitchFamily="18" charset="0"/>
              </a:rPr>
              <a:t>(acetabularcupliner),</a:t>
            </a:r>
            <a:r>
              <a:rPr lang="el-GR" dirty="0" smtClean="0">
                <a:latin typeface="Times New Roman" panose="02020603050405020304" pitchFamily="18" charset="0"/>
                <a:cs typeface="Times New Roman" panose="02020603050405020304" pitchFamily="18" charset="0"/>
              </a:rPr>
              <a:t>όπως </a:t>
            </a:r>
            <a:r>
              <a:rPr lang="el-GR" dirty="0">
                <a:latin typeface="Times New Roman" panose="02020603050405020304" pitchFamily="18" charset="0"/>
                <a:cs typeface="Times New Roman" panose="02020603050405020304" pitchFamily="18" charset="0"/>
              </a:rPr>
              <a:t>φαίνεται στην </a:t>
            </a:r>
            <a:r>
              <a:rPr lang="el-GR" dirty="0" smtClean="0">
                <a:latin typeface="Times New Roman" panose="02020603050405020304" pitchFamily="18" charset="0"/>
                <a:cs typeface="Times New Roman" panose="02020603050405020304" pitchFamily="18" charset="0"/>
              </a:rPr>
              <a:t>Εικόνα 6.4</a:t>
            </a:r>
            <a:endParaRPr lang="el-GR" dirty="0">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897" y="3059712"/>
            <a:ext cx="7697274" cy="3277057"/>
          </a:xfrm>
          <a:prstGeom prst="rect">
            <a:avLst/>
          </a:prstGeom>
        </p:spPr>
      </p:pic>
      <p:sp>
        <p:nvSpPr>
          <p:cNvPr id="4" name="Ορθογώνιο 3"/>
          <p:cNvSpPr/>
          <p:nvPr/>
        </p:nvSpPr>
        <p:spPr>
          <a:xfrm>
            <a:off x="4132996" y="6476832"/>
            <a:ext cx="4117075" cy="276999"/>
          </a:xfrm>
          <a:prstGeom prst="rect">
            <a:avLst/>
          </a:prstGeom>
        </p:spPr>
        <p:txBody>
          <a:bodyPr wrap="square">
            <a:spAutoFit/>
          </a:bodyPr>
          <a:lstStyle/>
          <a:p>
            <a:r>
              <a:rPr lang="el-GR" sz="1200" b="1" dirty="0">
                <a:latin typeface="Times New Roman" panose="02020603050405020304" pitchFamily="18" charset="0"/>
                <a:cs typeface="Times New Roman" panose="02020603050405020304" pitchFamily="18" charset="0"/>
              </a:rPr>
              <a:t>Εικόνα </a:t>
            </a:r>
            <a:r>
              <a:rPr lang="el-GR" sz="1200" b="1" dirty="0" smtClean="0">
                <a:latin typeface="Times New Roman" panose="02020603050405020304" pitchFamily="18" charset="0"/>
                <a:cs typeface="Times New Roman" panose="02020603050405020304" pitchFamily="18" charset="0"/>
              </a:rPr>
              <a:t>6.</a:t>
            </a:r>
            <a:r>
              <a:rPr lang="en-US" sz="1200" b="1" dirty="0" smtClean="0">
                <a:latin typeface="Times New Roman" panose="02020603050405020304" pitchFamily="18" charset="0"/>
                <a:cs typeface="Times New Roman" panose="02020603050405020304" pitchFamily="18" charset="0"/>
              </a:rPr>
              <a:t>4</a:t>
            </a:r>
            <a:r>
              <a:rPr lang="el-GR" sz="1200" b="1" dirty="0" smtClean="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Εφαρμογή αλουμίνας στην αρθροπλαστική ισχύου.</a:t>
            </a:r>
          </a:p>
        </p:txBody>
      </p:sp>
      <p:sp>
        <p:nvSpPr>
          <p:cNvPr id="5" name="Ορθογώνιο 4"/>
          <p:cNvSpPr/>
          <p:nvPr/>
        </p:nvSpPr>
        <p:spPr>
          <a:xfrm>
            <a:off x="0" y="65662"/>
            <a:ext cx="12191998"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 </a:t>
            </a:r>
            <a:r>
              <a:rPr lang="el-GR" b="1" dirty="0" smtClean="0">
                <a:latin typeface="Times New Roman" panose="02020603050405020304" pitchFamily="18" charset="0"/>
                <a:cs typeface="Times New Roman" panose="02020603050405020304" pitchFamily="18" charset="0"/>
              </a:rPr>
              <a:t>Κεραμικά βιοϋλικά</a:t>
            </a:r>
            <a:r>
              <a:rPr lang="en-US" b="1" dirty="0" smtClean="0">
                <a:latin typeface="Times New Roman" panose="02020603050405020304" pitchFamily="18" charset="0"/>
                <a:cs typeface="Times New Roman" panose="02020603050405020304" pitchFamily="18" charset="0"/>
              </a:rPr>
              <a:t>     </a:t>
            </a:r>
            <a:endParaRPr lang="el-GR" dirty="0"/>
          </a:p>
        </p:txBody>
      </p:sp>
    </p:spTree>
    <p:extLst>
      <p:ext uri="{BB962C8B-B14F-4D97-AF65-F5344CB8AC3E}">
        <p14:creationId xmlns:p14="http://schemas.microsoft.com/office/powerpoint/2010/main" val="2836389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754376"/>
            <a:ext cx="12192000" cy="646331"/>
          </a:xfrm>
          <a:prstGeom prst="rect">
            <a:avLst/>
          </a:prstGeom>
        </p:spPr>
        <p:txBody>
          <a:bodyPr wrap="square">
            <a:spAutoFit/>
          </a:bodyPr>
          <a:lstStyle/>
          <a:p>
            <a:pPr indent="355600"/>
            <a:r>
              <a:rPr lang="el-GR" dirty="0">
                <a:latin typeface="Times New Roman" panose="02020603050405020304" pitchFamily="18" charset="0"/>
                <a:cs typeface="Times New Roman" panose="02020603050405020304" pitchFamily="18" charset="0"/>
              </a:rPr>
              <a:t>Η υψηλή μηχανική αντοχή της ζιρκονίας, έχει διευρύνει το πεδίο εφαρμογών της. Έτσι, στην </a:t>
            </a:r>
            <a:r>
              <a:rPr lang="el-GR" dirty="0" smtClean="0">
                <a:latin typeface="Times New Roman" panose="02020603050405020304" pitchFamily="18" charset="0"/>
                <a:cs typeface="Times New Roman" panose="02020603050405020304" pitchFamily="18" charset="0"/>
              </a:rPr>
              <a:t>Οδοντιατρική</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εφαρμόζεται </a:t>
            </a:r>
            <a:r>
              <a:rPr lang="el-GR" dirty="0">
                <a:latin typeface="Times New Roman" panose="02020603050405020304" pitchFamily="18" charset="0"/>
                <a:cs typeface="Times New Roman" panose="02020603050405020304" pitchFamily="18" charset="0"/>
              </a:rPr>
              <a:t>για την κατασκευή, ακίνητων προσθετικών εργασιών και οδοντικών εμφυτευμάτων (Εικόνα </a:t>
            </a:r>
            <a:r>
              <a:rPr lang="el-GR" dirty="0" smtClean="0">
                <a:latin typeface="Times New Roman" panose="02020603050405020304" pitchFamily="18" charset="0"/>
                <a:cs typeface="Times New Roman" panose="02020603050405020304" pitchFamily="18" charset="0"/>
              </a:rPr>
              <a:t>6.</a:t>
            </a:r>
            <a:r>
              <a:rPr lang="en-US" dirty="0" smtClean="0">
                <a:latin typeface="Times New Roman" panose="02020603050405020304" pitchFamily="18" charset="0"/>
                <a:cs typeface="Times New Roman" panose="02020603050405020304" pitchFamily="18" charset="0"/>
              </a:rPr>
              <a:t>5</a:t>
            </a:r>
            <a:r>
              <a:rPr lang="el-GR" dirty="0" smtClean="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4338" y="2071498"/>
            <a:ext cx="5363323" cy="2715004"/>
          </a:xfrm>
          <a:prstGeom prst="rect">
            <a:avLst/>
          </a:prstGeom>
        </p:spPr>
      </p:pic>
      <p:sp>
        <p:nvSpPr>
          <p:cNvPr id="4" name="Ορθογώνιο 3"/>
          <p:cNvSpPr/>
          <p:nvPr/>
        </p:nvSpPr>
        <p:spPr>
          <a:xfrm>
            <a:off x="4513322" y="4977600"/>
            <a:ext cx="3165354" cy="276999"/>
          </a:xfrm>
          <a:prstGeom prst="rect">
            <a:avLst/>
          </a:prstGeom>
        </p:spPr>
        <p:txBody>
          <a:bodyPr wrap="none">
            <a:spAutoFit/>
          </a:bodyPr>
          <a:lstStyle/>
          <a:p>
            <a:r>
              <a:rPr lang="el-GR" sz="1200" b="1" dirty="0">
                <a:latin typeface="Times New Roman" panose="02020603050405020304" pitchFamily="18" charset="0"/>
                <a:cs typeface="Times New Roman" panose="02020603050405020304" pitchFamily="18" charset="0"/>
              </a:rPr>
              <a:t>Εικόνα </a:t>
            </a:r>
            <a:r>
              <a:rPr lang="el-GR" sz="1200" b="1" dirty="0" smtClean="0">
                <a:latin typeface="Times New Roman" panose="02020603050405020304" pitchFamily="18" charset="0"/>
                <a:cs typeface="Times New Roman" panose="02020603050405020304" pitchFamily="18" charset="0"/>
              </a:rPr>
              <a:t>6.</a:t>
            </a:r>
            <a:r>
              <a:rPr lang="en-US" sz="1200" b="1" dirty="0" smtClean="0">
                <a:latin typeface="Times New Roman" panose="02020603050405020304" pitchFamily="18" charset="0"/>
                <a:cs typeface="Times New Roman" panose="02020603050405020304" pitchFamily="18" charset="0"/>
              </a:rPr>
              <a:t>5</a:t>
            </a:r>
            <a:r>
              <a:rPr lang="el-GR" sz="1200" b="1" dirty="0" smtClean="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Οδοντιατρικές εφαρμογές ζιρκονίας</a:t>
            </a:r>
          </a:p>
        </p:txBody>
      </p:sp>
      <p:sp>
        <p:nvSpPr>
          <p:cNvPr id="5" name="Ορθογώνιο 4"/>
          <p:cNvSpPr/>
          <p:nvPr/>
        </p:nvSpPr>
        <p:spPr>
          <a:xfrm>
            <a:off x="0" y="65662"/>
            <a:ext cx="12191998"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Κεραμικά βιοϋλικά</a:t>
            </a:r>
            <a:r>
              <a:rPr lang="en-US" b="1" dirty="0" smtClean="0">
                <a:latin typeface="Times New Roman" panose="02020603050405020304" pitchFamily="18" charset="0"/>
                <a:cs typeface="Times New Roman" panose="02020603050405020304" pitchFamily="18" charset="0"/>
              </a:rPr>
              <a:t>     </a:t>
            </a:r>
            <a:endParaRPr lang="el-GR" dirty="0"/>
          </a:p>
        </p:txBody>
      </p:sp>
    </p:spTree>
    <p:extLst>
      <p:ext uri="{BB962C8B-B14F-4D97-AF65-F5344CB8AC3E}">
        <p14:creationId xmlns:p14="http://schemas.microsoft.com/office/powerpoint/2010/main" val="4197469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646711"/>
            <a:ext cx="12192000" cy="1754326"/>
          </a:xfrm>
          <a:prstGeom prst="rect">
            <a:avLst/>
          </a:prstGeom>
        </p:spPr>
        <p:txBody>
          <a:bodyPr wrap="square">
            <a:spAutoFit/>
          </a:bodyPr>
          <a:lstStyle/>
          <a:p>
            <a:pPr marL="342900" indent="-342900">
              <a:buAutoNum type="arabicPeriod"/>
            </a:pPr>
            <a:r>
              <a:rPr lang="el-GR" b="1" dirty="0" smtClean="0">
                <a:latin typeface="Times New Roman" panose="02020603050405020304" pitchFamily="18" charset="0"/>
                <a:cs typeface="Times New Roman" panose="02020603050405020304" pitchFamily="18" charset="0"/>
              </a:rPr>
              <a:t>Καρδιά-Καρδιαγγειακό σύστημα</a:t>
            </a:r>
          </a:p>
          <a:p>
            <a:endParaRPr lang="el-GR" b="1" dirty="0">
              <a:latin typeface="Times New Roman" panose="02020603050405020304" pitchFamily="18" charset="0"/>
              <a:cs typeface="Times New Roman" panose="02020603050405020304" pitchFamily="18" charset="0"/>
            </a:endParaRPr>
          </a:p>
          <a:p>
            <a:pPr indent="355600" algn="just"/>
            <a:r>
              <a:rPr lang="el-GR" dirty="0">
                <a:latin typeface="Times New Roman" panose="02020603050405020304" pitchFamily="18" charset="0"/>
                <a:cs typeface="Times New Roman" panose="02020603050405020304" pitchFamily="18" charset="0"/>
              </a:rPr>
              <a:t>Η αντικατάσταση της καρδιάς απασχόλησε τόσο φιλοσοφικά, όσο και πρακτικά τον άνθρωπο. </a:t>
            </a:r>
            <a:r>
              <a:rPr lang="el-GR" dirty="0">
                <a:solidFill>
                  <a:srgbClr val="0070C0"/>
                </a:solidFill>
                <a:latin typeface="Times New Roman" panose="02020603050405020304" pitchFamily="18" charset="0"/>
                <a:cs typeface="Times New Roman" panose="02020603050405020304" pitchFamily="18" charset="0"/>
              </a:rPr>
              <a:t>Το </a:t>
            </a:r>
            <a:r>
              <a:rPr lang="el-GR" dirty="0" smtClean="0">
                <a:solidFill>
                  <a:srgbClr val="0070C0"/>
                </a:solidFill>
                <a:latin typeface="Times New Roman" panose="02020603050405020304" pitchFamily="18" charset="0"/>
                <a:cs typeface="Times New Roman" panose="02020603050405020304" pitchFamily="18" charset="0"/>
              </a:rPr>
              <a:t>γεγονός ότι </a:t>
            </a:r>
            <a:r>
              <a:rPr lang="el-GR" dirty="0">
                <a:solidFill>
                  <a:srgbClr val="0070C0"/>
                </a:solidFill>
                <a:latin typeface="Times New Roman" panose="02020603050405020304" pitchFamily="18" charset="0"/>
                <a:cs typeface="Times New Roman" panose="02020603050405020304" pitchFamily="18" charset="0"/>
              </a:rPr>
              <a:t>το αίμα περνά και διοχετεύεται στο σώμα μέσα από την καρδιά ώθησε τους επιστήμονες στην </a:t>
            </a:r>
            <a:r>
              <a:rPr lang="el-GR" dirty="0" smtClean="0">
                <a:solidFill>
                  <a:srgbClr val="0070C0"/>
                </a:solidFill>
                <a:latin typeface="Times New Roman" panose="02020603050405020304" pitchFamily="18" charset="0"/>
                <a:cs typeface="Times New Roman" panose="02020603050405020304" pitchFamily="18" charset="0"/>
              </a:rPr>
              <a:t>κατασκευή </a:t>
            </a:r>
            <a:r>
              <a:rPr lang="el-GR" dirty="0">
                <a:solidFill>
                  <a:srgbClr val="0070C0"/>
                </a:solidFill>
                <a:latin typeface="Times New Roman" panose="02020603050405020304" pitchFamily="18" charset="0"/>
                <a:cs typeface="Times New Roman" panose="02020603050405020304" pitchFamily="18" charset="0"/>
              </a:rPr>
              <a:t>αντλιών. </a:t>
            </a:r>
            <a:r>
              <a:rPr lang="el-GR" dirty="0">
                <a:solidFill>
                  <a:srgbClr val="FF0000"/>
                </a:solidFill>
                <a:latin typeface="Times New Roman" panose="02020603050405020304" pitchFamily="18" charset="0"/>
                <a:cs typeface="Times New Roman" panose="02020603050405020304" pitchFamily="18" charset="0"/>
              </a:rPr>
              <a:t>Στην Εικόνα 7.1. δίνεται η πρώτη τεχνητή καρδιά που κατασκευάστηκε από τον </a:t>
            </a:r>
            <a:r>
              <a:rPr lang="el-GR" dirty="0" smtClean="0">
                <a:solidFill>
                  <a:srgbClr val="FF0000"/>
                </a:solidFill>
                <a:latin typeface="Times New Roman" panose="02020603050405020304" pitchFamily="18" charset="0"/>
                <a:cs typeface="Times New Roman" panose="02020603050405020304" pitchFamily="18" charset="0"/>
              </a:rPr>
              <a:t>Γάλλο Étienne-Jules </a:t>
            </a:r>
            <a:r>
              <a:rPr lang="el-GR" dirty="0">
                <a:solidFill>
                  <a:srgbClr val="FF0000"/>
                </a:solidFill>
                <a:latin typeface="Times New Roman" panose="02020603050405020304" pitchFamily="18" charset="0"/>
                <a:cs typeface="Times New Roman" panose="02020603050405020304" pitchFamily="18" charset="0"/>
              </a:rPr>
              <a:t>Marey (Paris, 1881), </a:t>
            </a:r>
            <a:r>
              <a:rPr lang="el-GR" dirty="0">
                <a:latin typeface="Times New Roman" panose="02020603050405020304" pitchFamily="18" charset="0"/>
                <a:cs typeface="Times New Roman" panose="02020603050405020304" pitchFamily="18" charset="0"/>
              </a:rPr>
              <a:t>ο οποίος είχε την άποψη ότι </a:t>
            </a:r>
            <a:r>
              <a:rPr lang="el-GR" dirty="0">
                <a:solidFill>
                  <a:srgbClr val="FF0000"/>
                </a:solidFill>
                <a:latin typeface="Times New Roman" panose="02020603050405020304" pitchFamily="18" charset="0"/>
                <a:cs typeface="Times New Roman" panose="02020603050405020304" pitchFamily="18" charset="0"/>
              </a:rPr>
              <a:t>«ένα όργανο διατηρείται ζωντανό, </a:t>
            </a:r>
            <a:r>
              <a:rPr lang="el-GR" dirty="0" smtClean="0">
                <a:solidFill>
                  <a:srgbClr val="FF0000"/>
                </a:solidFill>
                <a:latin typeface="Times New Roman" panose="02020603050405020304" pitchFamily="18" charset="0"/>
                <a:cs typeface="Times New Roman" panose="02020603050405020304" pitchFamily="18" charset="0"/>
              </a:rPr>
              <a:t>όταν αντλείς </a:t>
            </a:r>
            <a:r>
              <a:rPr lang="el-GR" dirty="0">
                <a:solidFill>
                  <a:srgbClr val="FF0000"/>
                </a:solidFill>
                <a:latin typeface="Times New Roman" panose="02020603050405020304" pitchFamily="18" charset="0"/>
                <a:cs typeface="Times New Roman" panose="02020603050405020304" pitchFamily="18" charset="0"/>
              </a:rPr>
              <a:t>αίμα μέσα σ’ αυτό».</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234" y="2656326"/>
            <a:ext cx="3991532" cy="3210373"/>
          </a:xfrm>
          <a:prstGeom prst="rect">
            <a:avLst/>
          </a:prstGeom>
        </p:spPr>
      </p:pic>
      <p:sp>
        <p:nvSpPr>
          <p:cNvPr id="4" name="Ορθογώνιο 3"/>
          <p:cNvSpPr/>
          <p:nvPr/>
        </p:nvSpPr>
        <p:spPr>
          <a:xfrm>
            <a:off x="9294125" y="3092187"/>
            <a:ext cx="2402006" cy="646331"/>
          </a:xfrm>
          <a:prstGeom prst="rect">
            <a:avLst/>
          </a:prstGeom>
        </p:spPr>
        <p:txBody>
          <a:bodyPr wrap="square">
            <a:spAutoFit/>
          </a:bodyPr>
          <a:lstStyle/>
          <a:p>
            <a:r>
              <a:rPr lang="el-GR" sz="1200" b="1" dirty="0">
                <a:latin typeface="Times New Roman" panose="02020603050405020304" pitchFamily="18" charset="0"/>
                <a:cs typeface="Times New Roman" panose="02020603050405020304" pitchFamily="18" charset="0"/>
              </a:rPr>
              <a:t>Εικόνα 7.1. </a:t>
            </a:r>
            <a:r>
              <a:rPr lang="el-GR" sz="1200" i="1" dirty="0">
                <a:latin typeface="Times New Roman" panose="02020603050405020304" pitchFamily="18" charset="0"/>
                <a:cs typeface="Times New Roman" panose="02020603050405020304" pitchFamily="18" charset="0"/>
              </a:rPr>
              <a:t>Αντλία καρδιάς κατασκευασμένη από τον Étienne-Jules Marey, 1881.</a:t>
            </a:r>
            <a:endParaRPr lang="el-GR" sz="1200"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0" y="5934670"/>
            <a:ext cx="12192000" cy="923330"/>
          </a:xfrm>
          <a:prstGeom prst="rect">
            <a:avLst/>
          </a:prstGeom>
        </p:spPr>
        <p:txBody>
          <a:bodyPr wrap="square">
            <a:spAutoFit/>
          </a:bodyPr>
          <a:lstStyle/>
          <a:p>
            <a:pPr indent="355600" algn="just"/>
            <a:r>
              <a:rPr lang="el-GR" dirty="0">
                <a:solidFill>
                  <a:srgbClr val="0070C0"/>
                </a:solidFill>
                <a:latin typeface="Times New Roman" panose="02020603050405020304" pitchFamily="18" charset="0"/>
                <a:cs typeface="Times New Roman" panose="02020603050405020304" pitchFamily="18" charset="0"/>
              </a:rPr>
              <a:t>Ο Christian Barnard με την πρώτη μεταμόσχευση καρδιάς (1967) έφερε την επανάσταση στη χειρουργική. Η </a:t>
            </a:r>
            <a:r>
              <a:rPr lang="el-GR" dirty="0" smtClean="0">
                <a:solidFill>
                  <a:srgbClr val="0070C0"/>
                </a:solidFill>
                <a:latin typeface="Times New Roman" panose="02020603050405020304" pitchFamily="18" charset="0"/>
                <a:cs typeface="Times New Roman" panose="02020603050405020304" pitchFamily="18" charset="0"/>
              </a:rPr>
              <a:t>ανεύρεση κατάλληλου </a:t>
            </a:r>
            <a:r>
              <a:rPr lang="el-GR" dirty="0">
                <a:solidFill>
                  <a:srgbClr val="0070C0"/>
                </a:solidFill>
                <a:latin typeface="Times New Roman" panose="02020603050405020304" pitchFamily="18" charset="0"/>
                <a:cs typeface="Times New Roman" panose="02020603050405020304" pitchFamily="18" charset="0"/>
              </a:rPr>
              <a:t>φυσικού δότη είναι το μεγαλύτερο πρόβλημα για την επιβίωση των καρδιοπαθών, ο δε αριθμός τους περιορίζεται σημαντικά, αν λάβουμε υπόψη τις ασθένειες του ασθενή-δέκτη και αυτές του δότη. </a:t>
            </a:r>
            <a:endParaRPr lang="el-GR" dirty="0">
              <a:solidFill>
                <a:srgbClr val="0070C0"/>
              </a:solidFill>
            </a:endParaRPr>
          </a:p>
        </p:txBody>
      </p:sp>
      <p:sp>
        <p:nvSpPr>
          <p:cNvPr id="7" name="Ορθογώνιο 6"/>
          <p:cNvSpPr/>
          <p:nvPr/>
        </p:nvSpPr>
        <p:spPr>
          <a:xfrm>
            <a:off x="0" y="58728"/>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Εφαρμογές Βιοϋλικών</a:t>
            </a:r>
            <a:r>
              <a:rPr lang="en-US"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427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473870"/>
            <a:ext cx="12192000" cy="2862322"/>
          </a:xfrm>
          <a:prstGeom prst="rect">
            <a:avLst/>
          </a:prstGeom>
        </p:spPr>
        <p:txBody>
          <a:bodyPr wrap="square">
            <a:spAutoFit/>
          </a:bodyPr>
          <a:lstStyle/>
          <a:p>
            <a:pPr indent="355600" algn="just"/>
            <a:r>
              <a:rPr lang="el-GR" dirty="0" smtClean="0">
                <a:solidFill>
                  <a:srgbClr val="FF0000"/>
                </a:solidFill>
                <a:latin typeface="Times New Roman" panose="02020603050405020304" pitchFamily="18" charset="0"/>
                <a:cs typeface="Times New Roman" panose="02020603050405020304" pitchFamily="18" charset="0"/>
              </a:rPr>
              <a:t>Ο βηματοδότης </a:t>
            </a:r>
            <a:r>
              <a:rPr lang="el-GR" dirty="0">
                <a:solidFill>
                  <a:srgbClr val="FF0000"/>
                </a:solidFill>
                <a:latin typeface="Times New Roman" panose="02020603050405020304" pitchFamily="18" charset="0"/>
                <a:cs typeface="Times New Roman" panose="02020603050405020304" pitchFamily="18" charset="0"/>
              </a:rPr>
              <a:t>βοηθά στη ρύθμιση του καρδιακού ρυθμού, προκαλώντας ηλεκτρικούς ερεθισμούς στη δεξιά κοιλία</a:t>
            </a:r>
            <a:r>
              <a:rPr lang="el-GR" dirty="0">
                <a:latin typeface="Times New Roman" panose="02020603050405020304" pitchFamily="18" charset="0"/>
                <a:cs typeface="Times New Roman" panose="02020603050405020304" pitchFamily="18" charset="0"/>
              </a:rPr>
              <a:t>. Η </a:t>
            </a:r>
            <a:r>
              <a:rPr lang="el-GR" dirty="0" smtClean="0">
                <a:latin typeface="Times New Roman" panose="02020603050405020304" pitchFamily="18" charset="0"/>
                <a:cs typeface="Times New Roman" panose="02020603050405020304" pitchFamily="18" charset="0"/>
              </a:rPr>
              <a:t>αξιοπιστία </a:t>
            </a:r>
            <a:r>
              <a:rPr lang="el-GR" dirty="0">
                <a:latin typeface="Times New Roman" panose="02020603050405020304" pitchFamily="18" charset="0"/>
                <a:cs typeface="Times New Roman" panose="02020603050405020304" pitchFamily="18" charset="0"/>
              </a:rPr>
              <a:t>και η ασφάλειά του παίζουν σημαντικό ρόλο στην επιβίωση του ασθενούς, επειδή πρέπει να εκφράζει </a:t>
            </a:r>
            <a:r>
              <a:rPr lang="el-GR" dirty="0" smtClean="0">
                <a:latin typeface="Times New Roman" panose="02020603050405020304" pitchFamily="18" charset="0"/>
                <a:cs typeface="Times New Roman" panose="02020603050405020304" pitchFamily="18" charset="0"/>
              </a:rPr>
              <a:t>την πραγματική </a:t>
            </a:r>
            <a:r>
              <a:rPr lang="el-GR" dirty="0">
                <a:latin typeface="Times New Roman" panose="02020603050405020304" pitchFamily="18" charset="0"/>
                <a:cs typeface="Times New Roman" panose="02020603050405020304" pitchFamily="18" charset="0"/>
              </a:rPr>
              <a:t>του φυσική κατάσταση. </a:t>
            </a:r>
            <a:r>
              <a:rPr lang="el-GR" dirty="0">
                <a:solidFill>
                  <a:srgbClr val="0070C0"/>
                </a:solidFill>
                <a:latin typeface="Times New Roman" panose="02020603050405020304" pitchFamily="18" charset="0"/>
                <a:cs typeface="Times New Roman" panose="02020603050405020304" pitchFamily="18" charset="0"/>
              </a:rPr>
              <a:t>Κατασκευάζεται από μεταλλικά ή επικαλυμμένα υλικά, κυρίως από τιτάνιο </a:t>
            </a:r>
            <a:r>
              <a:rPr lang="el-GR" dirty="0" smtClean="0">
                <a:solidFill>
                  <a:srgbClr val="0070C0"/>
                </a:solidFill>
                <a:latin typeface="Times New Roman" panose="02020603050405020304" pitchFamily="18" charset="0"/>
                <a:cs typeface="Times New Roman" panose="02020603050405020304" pitchFamily="18" charset="0"/>
              </a:rPr>
              <a:t>και πολυουρεθάνη</a:t>
            </a:r>
            <a:r>
              <a:rPr lang="el-GR" dirty="0">
                <a:solidFill>
                  <a:srgbClr val="0070C0"/>
                </a:solidFill>
                <a:latin typeface="Times New Roman" panose="02020603050405020304" pitchFamily="18" charset="0"/>
                <a:cs typeface="Times New Roman" panose="02020603050405020304" pitchFamily="18" charset="0"/>
              </a:rPr>
              <a:t>. Τελευταία, οι καρδιακές συσκευές περιέχουν αντιβιοτικά ή αντιπηκτικά φαρμακευτικά </a:t>
            </a:r>
            <a:r>
              <a:rPr lang="el-GR" dirty="0" smtClean="0">
                <a:solidFill>
                  <a:srgbClr val="0070C0"/>
                </a:solidFill>
                <a:latin typeface="Times New Roman" panose="02020603050405020304" pitchFamily="18" charset="0"/>
                <a:cs typeface="Times New Roman" panose="02020603050405020304" pitchFamily="18" charset="0"/>
              </a:rPr>
              <a:t>σκευάσματα </a:t>
            </a:r>
            <a:r>
              <a:rPr lang="el-GR" dirty="0">
                <a:solidFill>
                  <a:srgbClr val="0070C0"/>
                </a:solidFill>
                <a:latin typeface="Times New Roman" panose="02020603050405020304" pitchFamily="18" charset="0"/>
                <a:cs typeface="Times New Roman" panose="02020603050405020304" pitchFamily="18" charset="0"/>
              </a:rPr>
              <a:t>στις επικαλύψεις τους, που αποτελούνται από προηγμένα υλικά, φορέων φαρμάκων</a:t>
            </a:r>
            <a:r>
              <a:rPr lang="el-GR" dirty="0">
                <a:latin typeface="Times New Roman" panose="02020603050405020304" pitchFamily="18" charset="0"/>
                <a:cs typeface="Times New Roman" panose="02020603050405020304" pitchFamily="18" charset="0"/>
              </a:rPr>
              <a:t>. Από την εποχή του </a:t>
            </a:r>
            <a:r>
              <a:rPr lang="el-GR" dirty="0" smtClean="0">
                <a:latin typeface="Times New Roman" panose="02020603050405020304" pitchFamily="18" charset="0"/>
                <a:cs typeface="Times New Roman" panose="02020603050405020304" pitchFamily="18" charset="0"/>
              </a:rPr>
              <a:t>1950 περίπου </a:t>
            </a:r>
            <a:r>
              <a:rPr lang="el-GR" dirty="0">
                <a:latin typeface="Times New Roman" panose="02020603050405020304" pitchFamily="18" charset="0"/>
                <a:cs typeface="Times New Roman" panose="02020603050405020304" pitchFamily="18" charset="0"/>
              </a:rPr>
              <a:t>όπου σχεδιάσθηκαν οι πρώτοι βηματοδότες, η εξέλιξη των υπήρξε μέχρι σήμερα ραγδαία.</a:t>
            </a:r>
          </a:p>
          <a:p>
            <a:pPr indent="355600" algn="just"/>
            <a:r>
              <a:rPr lang="el-GR" dirty="0">
                <a:solidFill>
                  <a:srgbClr val="0070C0"/>
                </a:solidFill>
                <a:latin typeface="Times New Roman" panose="02020603050405020304" pitchFamily="18" charset="0"/>
                <a:cs typeface="Times New Roman" panose="02020603050405020304" pitchFamily="18" charset="0"/>
              </a:rPr>
              <a:t>Το καρδιακό σύστημα και ιδιαίτερα η παθολογία του διαφέρουν σε κάθε ασθενή. Οι χειρουργικές </a:t>
            </a:r>
            <a:r>
              <a:rPr lang="el-GR" dirty="0" smtClean="0">
                <a:solidFill>
                  <a:srgbClr val="0070C0"/>
                </a:solidFill>
                <a:latin typeface="Times New Roman" panose="02020603050405020304" pitchFamily="18" charset="0"/>
                <a:cs typeface="Times New Roman" panose="02020603050405020304" pitchFamily="18" charset="0"/>
              </a:rPr>
              <a:t>επεμβάσεις</a:t>
            </a:r>
            <a:r>
              <a:rPr lang="el-GR" dirty="0">
                <a:solidFill>
                  <a:srgbClr val="0070C0"/>
                </a:solidFill>
                <a:latin typeface="Times New Roman" panose="02020603050405020304" pitchFamily="18" charset="0"/>
                <a:cs typeface="Times New Roman" panose="02020603050405020304" pitchFamily="18" charset="0"/>
              </a:rPr>
              <a:t>, όπως bypass, διάνοιξη της αρτηρίας (stenting of stenoses), αντικατάσταση της καρδιακής </a:t>
            </a:r>
            <a:r>
              <a:rPr lang="el-GR" dirty="0" smtClean="0">
                <a:solidFill>
                  <a:srgbClr val="0070C0"/>
                </a:solidFill>
                <a:latin typeface="Times New Roman" panose="02020603050405020304" pitchFamily="18" charset="0"/>
                <a:cs typeface="Times New Roman" panose="02020603050405020304" pitchFamily="18" charset="0"/>
              </a:rPr>
              <a:t>βαλβίδας, θεραπεία </a:t>
            </a:r>
            <a:r>
              <a:rPr lang="el-GR" dirty="0">
                <a:solidFill>
                  <a:srgbClr val="0070C0"/>
                </a:solidFill>
                <a:latin typeface="Times New Roman" panose="02020603050405020304" pitchFamily="18" charset="0"/>
                <a:cs typeface="Times New Roman" panose="02020603050405020304" pitchFamily="18" charset="0"/>
              </a:rPr>
              <a:t>της αορτής ή ανευρύσματος και βοηθητικές συσκευές, διαφέρουν για κάθε ασθενή </a:t>
            </a:r>
            <a:r>
              <a:rPr lang="el-GR" dirty="0">
                <a:latin typeface="Times New Roman" panose="02020603050405020304" pitchFamily="18" charset="0"/>
                <a:cs typeface="Times New Roman" panose="02020603050405020304" pitchFamily="18" charset="0"/>
              </a:rPr>
              <a:t>(Εικόνα 7.2.). </a:t>
            </a:r>
            <a:r>
              <a:rPr lang="el-GR" u="sng" dirty="0" smtClean="0">
                <a:latin typeface="Times New Roman" panose="02020603050405020304" pitchFamily="18" charset="0"/>
                <a:cs typeface="Times New Roman" panose="02020603050405020304" pitchFamily="18" charset="0"/>
              </a:rPr>
              <a:t>Για τον </a:t>
            </a:r>
            <a:r>
              <a:rPr lang="el-GR" u="sng" dirty="0">
                <a:latin typeface="Times New Roman" panose="02020603050405020304" pitchFamily="18" charset="0"/>
                <a:cs typeface="Times New Roman" panose="02020603050405020304" pitchFamily="18" charset="0"/>
              </a:rPr>
              <a:t>λόγο αυτόν μόνο στατιστικά είναι αποδεκτή μια μέθοδος που θα εφαρμοστεί έναντι μιας άλλης.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891737"/>
            <a:ext cx="5696745" cy="2448267"/>
          </a:xfrm>
          <a:prstGeom prst="rect">
            <a:avLst/>
          </a:prstGeom>
        </p:spPr>
      </p:pic>
      <p:sp>
        <p:nvSpPr>
          <p:cNvPr id="4" name="Ορθογώνιο 3"/>
          <p:cNvSpPr/>
          <p:nvPr/>
        </p:nvSpPr>
        <p:spPr>
          <a:xfrm>
            <a:off x="692295" y="6444192"/>
            <a:ext cx="4312153" cy="276999"/>
          </a:xfrm>
          <a:prstGeom prst="rect">
            <a:avLst/>
          </a:prstGeom>
        </p:spPr>
        <p:txBody>
          <a:bodyPr wrap="square">
            <a:spAutoFit/>
          </a:bodyPr>
          <a:lstStyle/>
          <a:p>
            <a:r>
              <a:rPr lang="el-GR" sz="1200" b="1" dirty="0">
                <a:latin typeface="Times New Roman" panose="02020603050405020304" pitchFamily="18" charset="0"/>
                <a:cs typeface="Times New Roman" panose="02020603050405020304" pitchFamily="18" charset="0"/>
              </a:rPr>
              <a:t>Εικόνα 7.2. </a:t>
            </a:r>
            <a:r>
              <a:rPr lang="el-GR" sz="1200" dirty="0">
                <a:latin typeface="Times New Roman" panose="02020603050405020304" pitchFamily="18" charset="0"/>
                <a:cs typeface="Times New Roman" panose="02020603050405020304" pitchFamily="18" charset="0"/>
              </a:rPr>
              <a:t>Α: Τεχνητή καρδιά, Β: Βαλβίδες και Γ: Βηματοδότης.</a:t>
            </a:r>
          </a:p>
        </p:txBody>
      </p:sp>
      <p:sp>
        <p:nvSpPr>
          <p:cNvPr id="5" name="Ορθογώνιο 4"/>
          <p:cNvSpPr/>
          <p:nvPr/>
        </p:nvSpPr>
        <p:spPr>
          <a:xfrm>
            <a:off x="5696743" y="3164681"/>
            <a:ext cx="6495257" cy="3693319"/>
          </a:xfrm>
          <a:prstGeom prst="rect">
            <a:avLst/>
          </a:prstGeom>
        </p:spPr>
        <p:txBody>
          <a:bodyPr wrap="square">
            <a:spAutoFit/>
          </a:bodyPr>
          <a:lstStyle/>
          <a:p>
            <a:pPr indent="355600" algn="just"/>
            <a:r>
              <a:rPr lang="el-GR" dirty="0">
                <a:solidFill>
                  <a:srgbClr val="0070C0"/>
                </a:solidFill>
                <a:latin typeface="Times New Roman" panose="02020603050405020304" pitchFamily="18" charset="0"/>
                <a:cs typeface="Times New Roman" panose="02020603050405020304" pitchFamily="18" charset="0"/>
              </a:rPr>
              <a:t>Σήμερα κυκλοφορούν στο εμπόριο βαλβίδες από </a:t>
            </a:r>
            <a:r>
              <a:rPr lang="el-GR" dirty="0" smtClean="0">
                <a:solidFill>
                  <a:srgbClr val="0070C0"/>
                </a:solidFill>
                <a:latin typeface="Times New Roman" panose="02020603050405020304" pitchFamily="18" charset="0"/>
                <a:cs typeface="Times New Roman" panose="02020603050405020304" pitchFamily="18" charset="0"/>
              </a:rPr>
              <a:t>βιοαπορρο-φήσιμα </a:t>
            </a:r>
            <a:r>
              <a:rPr lang="el-GR" dirty="0">
                <a:solidFill>
                  <a:srgbClr val="0070C0"/>
                </a:solidFill>
                <a:latin typeface="Times New Roman" panose="02020603050405020304" pitchFamily="18" charset="0"/>
                <a:cs typeface="Times New Roman" panose="02020603050405020304" pitchFamily="18" charset="0"/>
              </a:rPr>
              <a:t>κράματα μαγνησίου και τα πρώτα </a:t>
            </a:r>
            <a:r>
              <a:rPr lang="el-GR" dirty="0" smtClean="0">
                <a:solidFill>
                  <a:srgbClr val="0070C0"/>
                </a:solidFill>
                <a:latin typeface="Times New Roman" panose="02020603050405020304" pitchFamily="18" charset="0"/>
                <a:cs typeface="Times New Roman" panose="02020603050405020304" pitchFamily="18" charset="0"/>
              </a:rPr>
              <a:t>αποτελέσματα </a:t>
            </a:r>
            <a:r>
              <a:rPr lang="el-GR" dirty="0">
                <a:solidFill>
                  <a:srgbClr val="0070C0"/>
                </a:solidFill>
                <a:latin typeface="Times New Roman" panose="02020603050405020304" pitchFamily="18" charset="0"/>
                <a:cs typeface="Times New Roman" panose="02020603050405020304" pitchFamily="18" charset="0"/>
              </a:rPr>
              <a:t>έχουν </a:t>
            </a:r>
            <a:r>
              <a:rPr lang="el-GR" dirty="0" smtClean="0">
                <a:solidFill>
                  <a:srgbClr val="0070C0"/>
                </a:solidFill>
                <a:latin typeface="Times New Roman" panose="02020603050405020304" pitchFamily="18" charset="0"/>
                <a:cs typeface="Times New Roman" panose="02020603050405020304" pitchFamily="18" charset="0"/>
              </a:rPr>
              <a:t>ήδη ανακοινωθεί</a:t>
            </a:r>
            <a:r>
              <a:rPr lang="el-GR" dirty="0">
                <a:solidFill>
                  <a:srgbClr val="0070C0"/>
                </a:solidFill>
                <a:latin typeface="Times New Roman" panose="02020603050405020304" pitchFamily="18" charset="0"/>
                <a:cs typeface="Times New Roman" panose="02020603050405020304" pitchFamily="18" charset="0"/>
              </a:rPr>
              <a:t>. Το πλεονέκτημα είναι ότι το μαγνήσιο ως μέταλλο </a:t>
            </a:r>
            <a:r>
              <a:rPr lang="el-GR" dirty="0" smtClean="0">
                <a:solidFill>
                  <a:srgbClr val="0070C0"/>
                </a:solidFill>
                <a:latin typeface="Times New Roman" panose="02020603050405020304" pitchFamily="18" charset="0"/>
                <a:cs typeface="Times New Roman" panose="02020603050405020304" pitchFamily="18" charset="0"/>
              </a:rPr>
              <a:t>απεδείχθη </a:t>
            </a:r>
            <a:r>
              <a:rPr lang="el-GR" dirty="0">
                <a:solidFill>
                  <a:srgbClr val="0070C0"/>
                </a:solidFill>
                <a:latin typeface="Times New Roman" panose="02020603050405020304" pitchFamily="18" charset="0"/>
                <a:cs typeface="Times New Roman" panose="02020603050405020304" pitchFamily="18" charset="0"/>
              </a:rPr>
              <a:t>ότι δεν </a:t>
            </a:r>
            <a:r>
              <a:rPr lang="el-GR" dirty="0" smtClean="0">
                <a:solidFill>
                  <a:srgbClr val="0070C0"/>
                </a:solidFill>
                <a:latin typeface="Times New Roman" panose="02020603050405020304" pitchFamily="18" charset="0"/>
                <a:cs typeface="Times New Roman" panose="02020603050405020304" pitchFamily="18" charset="0"/>
              </a:rPr>
              <a:t>είναι τοξικό </a:t>
            </a:r>
            <a:r>
              <a:rPr lang="el-GR" dirty="0">
                <a:latin typeface="Times New Roman" panose="02020603050405020304" pitchFamily="18" charset="0"/>
                <a:cs typeface="Times New Roman" panose="02020603050405020304" pitchFamily="18" charset="0"/>
              </a:rPr>
              <a:t>(Υφαντής, 2007· Yfantis et al, 2006). </a:t>
            </a:r>
            <a:r>
              <a:rPr lang="el-GR" u="sng" dirty="0">
                <a:latin typeface="Times New Roman" panose="02020603050405020304" pitchFamily="18" charset="0"/>
                <a:cs typeface="Times New Roman" panose="02020603050405020304" pitchFamily="18" charset="0"/>
              </a:rPr>
              <a:t>Η κλινική εφαρμογή έδειξε ότι δυστυχώς οι ασθενείς </a:t>
            </a:r>
            <a:r>
              <a:rPr lang="el-GR" u="sng" dirty="0" smtClean="0">
                <a:latin typeface="Times New Roman" panose="02020603050405020304" pitchFamily="18" charset="0"/>
                <a:cs typeface="Times New Roman" panose="02020603050405020304" pitchFamily="18" charset="0"/>
              </a:rPr>
              <a:t>εμφανίζουν πάλι επαναστενώσεις</a:t>
            </a:r>
            <a:r>
              <a:rPr lang="el-GR" u="sng" dirty="0">
                <a:latin typeface="Times New Roman" panose="02020603050405020304" pitchFamily="18" charset="0"/>
                <a:cs typeface="Times New Roman" panose="02020603050405020304" pitchFamily="18" charset="0"/>
              </a:rPr>
              <a:t>, λόγω της συσσώρευσης αλάτων ασβεστίου και </a:t>
            </a:r>
            <a:r>
              <a:rPr lang="el-GR" u="sng" dirty="0" smtClean="0">
                <a:latin typeface="Times New Roman" panose="02020603050405020304" pitchFamily="18" charset="0"/>
                <a:cs typeface="Times New Roman" panose="02020603050405020304" pitchFamily="18" charset="0"/>
              </a:rPr>
              <a:t>θρομβώσεις</a:t>
            </a:r>
            <a:r>
              <a:rPr lang="el-GR" u="sng" dirty="0">
                <a:latin typeface="Times New Roman" panose="02020603050405020304" pitchFamily="18" charset="0"/>
                <a:cs typeface="Times New Roman" panose="02020603050405020304" pitchFamily="18" charset="0"/>
              </a:rPr>
              <a:t>. Τα μέχρι σήμερα </a:t>
            </a:r>
            <a:r>
              <a:rPr lang="el-GR" u="sng" dirty="0" smtClean="0">
                <a:latin typeface="Times New Roman" panose="02020603050405020304" pitchFamily="18" charset="0"/>
                <a:cs typeface="Times New Roman" panose="02020603050405020304" pitchFamily="18" charset="0"/>
              </a:rPr>
              <a:t>χρησιμοποιούμενα </a:t>
            </a:r>
            <a:r>
              <a:rPr lang="el-GR" u="sng" dirty="0">
                <a:latin typeface="Times New Roman" panose="02020603050405020304" pitchFamily="18" charset="0"/>
                <a:cs typeface="Times New Roman" panose="02020603050405020304" pitchFamily="18" charset="0"/>
              </a:rPr>
              <a:t>υλικά, δυστυχώς, δεν επιλύουν τα προβλήματα </a:t>
            </a:r>
            <a:r>
              <a:rPr lang="el-GR" u="sng" dirty="0" smtClean="0">
                <a:latin typeface="Times New Roman" panose="02020603050405020304" pitchFamily="18" charset="0"/>
                <a:cs typeface="Times New Roman" panose="02020603050405020304" pitchFamily="18" charset="0"/>
              </a:rPr>
              <a:t>αυτά. </a:t>
            </a:r>
            <a:r>
              <a:rPr lang="el-GR" dirty="0">
                <a:latin typeface="Times New Roman" panose="02020603050405020304" pitchFamily="18" charset="0"/>
                <a:cs typeface="Times New Roman" panose="02020603050405020304" pitchFamily="18" charset="0"/>
              </a:rPr>
              <a:t>Στην προσπάθειά </a:t>
            </a:r>
            <a:r>
              <a:rPr lang="el-GR" dirty="0" smtClean="0">
                <a:latin typeface="Times New Roman" panose="02020603050405020304" pitchFamily="18" charset="0"/>
                <a:cs typeface="Times New Roman" panose="02020603050405020304" pitchFamily="18" charset="0"/>
              </a:rPr>
              <a:t>να μειωθεί το πρόβλημα </a:t>
            </a:r>
            <a:r>
              <a:rPr lang="el-GR" dirty="0">
                <a:latin typeface="Times New Roman" panose="02020603050405020304" pitchFamily="18" charset="0"/>
                <a:cs typeface="Times New Roman" panose="02020603050405020304" pitchFamily="18" charset="0"/>
              </a:rPr>
              <a:t>της επανασβέστωσης, </a:t>
            </a:r>
            <a:r>
              <a:rPr lang="el-GR" dirty="0" smtClean="0">
                <a:latin typeface="Times New Roman" panose="02020603050405020304" pitchFamily="18" charset="0"/>
                <a:cs typeface="Times New Roman" panose="02020603050405020304" pitchFamily="18" charset="0"/>
              </a:rPr>
              <a:t>γίνονται προσπάθειες </a:t>
            </a:r>
            <a:r>
              <a:rPr lang="el-GR" dirty="0">
                <a:latin typeface="Times New Roman" panose="02020603050405020304" pitchFamily="18" charset="0"/>
                <a:cs typeface="Times New Roman" panose="02020603050405020304" pitchFamily="18" charset="0"/>
              </a:rPr>
              <a:t>να </a:t>
            </a:r>
            <a:r>
              <a:rPr lang="el-GR" dirty="0" smtClean="0">
                <a:latin typeface="Times New Roman" panose="02020603050405020304" pitchFamily="18" charset="0"/>
                <a:cs typeface="Times New Roman" panose="02020603050405020304" pitchFamily="18" charset="0"/>
              </a:rPr>
              <a:t>χρησιμοποιηθούν </a:t>
            </a:r>
            <a:r>
              <a:rPr lang="el-GR" dirty="0">
                <a:latin typeface="Times New Roman" panose="02020603050405020304" pitchFamily="18" charset="0"/>
                <a:cs typeface="Times New Roman" panose="02020603050405020304" pitchFamily="18" charset="0"/>
              </a:rPr>
              <a:t>διάφορα φλαβονοειδή, τα οποία θα </a:t>
            </a:r>
            <a:r>
              <a:rPr lang="el-GR" dirty="0" smtClean="0">
                <a:latin typeface="Times New Roman" panose="02020603050405020304" pitchFamily="18" charset="0"/>
                <a:cs typeface="Times New Roman" panose="02020603050405020304" pitchFamily="18" charset="0"/>
              </a:rPr>
              <a:t>παρεμπο-δίσουν </a:t>
            </a:r>
            <a:r>
              <a:rPr lang="el-GR" dirty="0">
                <a:latin typeface="Times New Roman" panose="02020603050405020304" pitchFamily="18" charset="0"/>
                <a:cs typeface="Times New Roman" panose="02020603050405020304" pitchFamily="18" charset="0"/>
              </a:rPr>
              <a:t>στις πρώτες ημέρες την ανάπτυξη φλεγμονής, ενώ πιστεύεται ότι </a:t>
            </a:r>
            <a:r>
              <a:rPr lang="el-GR" dirty="0" smtClean="0">
                <a:latin typeface="Times New Roman" panose="02020603050405020304" pitchFamily="18" charset="0"/>
                <a:cs typeface="Times New Roman" panose="02020603050405020304" pitchFamily="18" charset="0"/>
              </a:rPr>
              <a:t>παράλληλα </a:t>
            </a:r>
            <a:r>
              <a:rPr lang="el-GR" dirty="0">
                <a:latin typeface="Times New Roman" panose="02020603050405020304" pitchFamily="18" charset="0"/>
                <a:cs typeface="Times New Roman" panose="02020603050405020304" pitchFamily="18" charset="0"/>
              </a:rPr>
              <a:t>θα </a:t>
            </a:r>
            <a:r>
              <a:rPr lang="el-GR" dirty="0" smtClean="0">
                <a:latin typeface="Times New Roman" panose="02020603050405020304" pitchFamily="18" charset="0"/>
                <a:cs typeface="Times New Roman" panose="02020603050405020304" pitchFamily="18" charset="0"/>
              </a:rPr>
              <a:t>παρεμποδίσουν και </a:t>
            </a:r>
            <a:r>
              <a:rPr lang="el-GR" dirty="0">
                <a:latin typeface="Times New Roman" panose="02020603050405020304" pitchFamily="18" charset="0"/>
                <a:cs typeface="Times New Roman" panose="02020603050405020304" pitchFamily="18" charset="0"/>
              </a:rPr>
              <a:t>την ανάπτυξη του </a:t>
            </a:r>
            <a:r>
              <a:rPr lang="el-GR" dirty="0" smtClean="0">
                <a:latin typeface="Times New Roman" panose="02020603050405020304" pitchFamily="18" charset="0"/>
                <a:cs typeface="Times New Roman" panose="02020603050405020304" pitchFamily="18" charset="0"/>
              </a:rPr>
              <a:t>οξειδωτι-κού </a:t>
            </a:r>
            <a:r>
              <a:rPr lang="el-GR" dirty="0">
                <a:latin typeface="Times New Roman" panose="02020603050405020304" pitchFamily="18" charset="0"/>
                <a:cs typeface="Times New Roman" panose="02020603050405020304" pitchFamily="18" charset="0"/>
              </a:rPr>
              <a:t>στρες (Κατσαρού, 2013).</a:t>
            </a:r>
          </a:p>
        </p:txBody>
      </p:sp>
      <p:sp>
        <p:nvSpPr>
          <p:cNvPr id="8" name="Ορθογώνιο 7"/>
          <p:cNvSpPr/>
          <p:nvPr/>
        </p:nvSpPr>
        <p:spPr>
          <a:xfrm>
            <a:off x="-2" y="11432"/>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Εφαρμογές Βιοϋλικών</a:t>
            </a:r>
            <a:r>
              <a:rPr lang="en-US"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439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435424"/>
            <a:ext cx="12192000" cy="3139321"/>
          </a:xfrm>
          <a:prstGeom prst="rect">
            <a:avLst/>
          </a:prstGeom>
        </p:spPr>
        <p:txBody>
          <a:bodyPr wrap="square">
            <a:spAutoFit/>
          </a:bodyPr>
          <a:lstStyle/>
          <a:p>
            <a:r>
              <a:rPr lang="el-GR" b="1" dirty="0">
                <a:latin typeface="Times New Roman" panose="02020603050405020304" pitchFamily="18" charset="0"/>
                <a:cs typeface="Times New Roman" panose="02020603050405020304" pitchFamily="18" charset="0"/>
              </a:rPr>
              <a:t>2. Οφθάλμιοι φακοί ή </a:t>
            </a:r>
            <a:r>
              <a:rPr lang="el-GR" b="1" dirty="0" smtClean="0">
                <a:latin typeface="Times New Roman" panose="02020603050405020304" pitchFamily="18" charset="0"/>
                <a:cs typeface="Times New Roman" panose="02020603050405020304" pitchFamily="18" charset="0"/>
              </a:rPr>
              <a:t>ενδοφακοί</a:t>
            </a:r>
          </a:p>
          <a:p>
            <a:endParaRPr lang="el-GR" b="1" dirty="0">
              <a:latin typeface="Times New Roman" panose="02020603050405020304" pitchFamily="18" charset="0"/>
              <a:cs typeface="Times New Roman" panose="02020603050405020304" pitchFamily="18" charset="0"/>
            </a:endParaRPr>
          </a:p>
          <a:p>
            <a:pPr indent="355600" algn="just"/>
            <a:r>
              <a:rPr lang="el-GR" dirty="0">
                <a:solidFill>
                  <a:srgbClr val="0070C0"/>
                </a:solidFill>
                <a:latin typeface="Times New Roman" panose="02020603050405020304" pitchFamily="18" charset="0"/>
                <a:cs typeface="Times New Roman" panose="02020603050405020304" pitchFamily="18" charset="0"/>
              </a:rPr>
              <a:t>Με την αύξηση της ηλικίας του ατόμου αναπτύσσεται, σε περισσότερο από το 50% του πληθυσμού, </a:t>
            </a:r>
            <a:r>
              <a:rPr lang="el-GR" dirty="0" smtClean="0">
                <a:solidFill>
                  <a:srgbClr val="0070C0"/>
                </a:solidFill>
                <a:latin typeface="Times New Roman" panose="02020603050405020304" pitchFamily="18" charset="0"/>
                <a:cs typeface="Times New Roman" panose="02020603050405020304" pitchFamily="18" charset="0"/>
              </a:rPr>
              <a:t>καταρράκτης</a:t>
            </a:r>
            <a:r>
              <a:rPr lang="el-GR" dirty="0">
                <a:solidFill>
                  <a:srgbClr val="0070C0"/>
                </a:solidFill>
                <a:latin typeface="Times New Roman" panose="02020603050405020304" pitchFamily="18" charset="0"/>
                <a:cs typeface="Times New Roman" panose="02020603050405020304" pitchFamily="18" charset="0"/>
              </a:rPr>
              <a:t>, με αποτέλεσμα οι εικόνες να φαίνονται θολές. Ο θαμπός φακός αφαιρείται με τη χρήση υπερήχων ή </a:t>
            </a:r>
            <a:r>
              <a:rPr lang="el-GR" dirty="0" smtClean="0">
                <a:solidFill>
                  <a:srgbClr val="0070C0"/>
                </a:solidFill>
                <a:latin typeface="Times New Roman" panose="02020603050405020304" pitchFamily="18" charset="0"/>
                <a:cs typeface="Times New Roman" panose="02020603050405020304" pitchFamily="18" charset="0"/>
              </a:rPr>
              <a:t>laser («</a:t>
            </a:r>
            <a:r>
              <a:rPr lang="el-GR" dirty="0">
                <a:solidFill>
                  <a:srgbClr val="0070C0"/>
                </a:solidFill>
                <a:latin typeface="Times New Roman" panose="02020603050405020304" pitchFamily="18" charset="0"/>
                <a:cs typeface="Times New Roman" panose="02020603050405020304" pitchFamily="18" charset="0"/>
              </a:rPr>
              <a:t>κρύα φακοθρυψία») από μια </a:t>
            </a:r>
            <a:r>
              <a:rPr lang="el-GR" dirty="0" smtClean="0">
                <a:solidFill>
                  <a:srgbClr val="0070C0"/>
                </a:solidFill>
                <a:latin typeface="Times New Roman" panose="02020603050405020304" pitchFamily="18" charset="0"/>
                <a:cs typeface="Times New Roman" panose="02020603050405020304" pitchFamily="18" charset="0"/>
              </a:rPr>
              <a:t>μικρο-σκοπική </a:t>
            </a:r>
            <a:r>
              <a:rPr lang="el-GR" dirty="0">
                <a:solidFill>
                  <a:srgbClr val="0070C0"/>
                </a:solidFill>
                <a:latin typeface="Times New Roman" panose="02020603050405020304" pitchFamily="18" charset="0"/>
                <a:cs typeface="Times New Roman" panose="02020603050405020304" pitchFamily="18" charset="0"/>
              </a:rPr>
              <a:t>τομή και αντικαθίσταται, μέσα από την ίδια τομή, με ένα </a:t>
            </a:r>
            <a:r>
              <a:rPr lang="el-GR" dirty="0" smtClean="0">
                <a:solidFill>
                  <a:srgbClr val="0070C0"/>
                </a:solidFill>
                <a:latin typeface="Times New Roman" panose="02020603050405020304" pitchFamily="18" charset="0"/>
                <a:cs typeface="Times New Roman" panose="02020603050405020304" pitchFamily="18" charset="0"/>
              </a:rPr>
              <a:t>διαυγή, μόνιμο </a:t>
            </a:r>
            <a:r>
              <a:rPr lang="el-GR" dirty="0">
                <a:solidFill>
                  <a:srgbClr val="0070C0"/>
                </a:solidFill>
                <a:latin typeface="Times New Roman" panose="02020603050405020304" pitchFamily="18" charset="0"/>
                <a:cs typeface="Times New Roman" panose="02020603050405020304" pitchFamily="18" charset="0"/>
              </a:rPr>
              <a:t>τεχνητό ενδοφθάλμιο </a:t>
            </a:r>
            <a:r>
              <a:rPr lang="el-GR" dirty="0" smtClean="0">
                <a:solidFill>
                  <a:srgbClr val="0070C0"/>
                </a:solidFill>
                <a:latin typeface="Times New Roman" panose="02020603050405020304" pitchFamily="18" charset="0"/>
                <a:cs typeface="Times New Roman" panose="02020603050405020304" pitchFamily="18" charset="0"/>
              </a:rPr>
              <a:t>φακό (ενδοφακό</a:t>
            </a:r>
            <a:r>
              <a:rPr lang="el-GR" dirty="0">
                <a:solidFill>
                  <a:srgbClr val="0070C0"/>
                </a:solidFill>
                <a:latin typeface="Times New Roman" panose="02020603050405020304" pitchFamily="18" charset="0"/>
                <a:cs typeface="Times New Roman" panose="02020603050405020304" pitchFamily="18" charset="0"/>
              </a:rPr>
              <a:t>). </a:t>
            </a:r>
            <a:r>
              <a:rPr lang="el-GR" u="sng" dirty="0">
                <a:latin typeface="Times New Roman" panose="02020603050405020304" pitchFamily="18" charset="0"/>
                <a:cs typeface="Times New Roman" panose="02020603050405020304" pitchFamily="18" charset="0"/>
              </a:rPr>
              <a:t>Τα τελευταία χρόνια έχουμε στη διάθεσή μας </a:t>
            </a:r>
            <a:r>
              <a:rPr lang="el-GR" u="sng" dirty="0" smtClean="0">
                <a:latin typeface="Times New Roman" panose="02020603050405020304" pitchFamily="18" charset="0"/>
                <a:cs typeface="Times New Roman" panose="02020603050405020304" pitchFamily="18" charset="0"/>
              </a:rPr>
              <a:t>καινούργιους τύπους </a:t>
            </a:r>
            <a:r>
              <a:rPr lang="el-GR" u="sng" dirty="0">
                <a:latin typeface="Times New Roman" panose="02020603050405020304" pitchFamily="18" charset="0"/>
                <a:cs typeface="Times New Roman" panose="02020603050405020304" pitchFamily="18" charset="0"/>
              </a:rPr>
              <a:t>ενδοφακών με τους οποίους είναι δυνατό ταυτόχρονα με τον καταρράκτη να διορθωθούν και </a:t>
            </a:r>
            <a:r>
              <a:rPr lang="el-GR" u="sng" dirty="0" smtClean="0">
                <a:latin typeface="Times New Roman" panose="02020603050405020304" pitchFamily="18" charset="0"/>
                <a:cs typeface="Times New Roman" panose="02020603050405020304" pitchFamily="18" charset="0"/>
              </a:rPr>
              <a:t>άλλες παθήσεις </a:t>
            </a:r>
            <a:r>
              <a:rPr lang="el-GR" u="sng" dirty="0">
                <a:latin typeface="Times New Roman" panose="02020603050405020304" pitchFamily="18" charset="0"/>
                <a:cs typeface="Times New Roman" panose="02020603050405020304" pitchFamily="18" charset="0"/>
              </a:rPr>
              <a:t>των ματιών, όπως είναι η πρεσβυωπία και ο αστιγματισμός</a:t>
            </a:r>
            <a:r>
              <a:rPr lang="el-GR" dirty="0">
                <a:latin typeface="Times New Roman" panose="02020603050405020304" pitchFamily="18" charset="0"/>
                <a:cs typeface="Times New Roman" panose="02020603050405020304" pitchFamily="18" charset="0"/>
              </a:rPr>
              <a:t> (Σχήμα </a:t>
            </a:r>
            <a:r>
              <a:rPr lang="el-GR" dirty="0" smtClean="0">
                <a:latin typeface="Times New Roman" panose="02020603050405020304" pitchFamily="18" charset="0"/>
                <a:cs typeface="Times New Roman" panose="02020603050405020304" pitchFamily="18" charset="0"/>
              </a:rPr>
              <a:t>7.3Α</a:t>
            </a:r>
            <a:r>
              <a:rPr lang="el-GR" dirty="0">
                <a:latin typeface="Times New Roman" panose="02020603050405020304" pitchFamily="18" charset="0"/>
                <a:cs typeface="Times New Roman" panose="02020603050405020304" pitchFamily="18" charset="0"/>
              </a:rPr>
              <a:t>). Οι ενδοφακοί </a:t>
            </a:r>
            <a:r>
              <a:rPr lang="el-GR" dirty="0" smtClean="0">
                <a:latin typeface="Times New Roman" panose="02020603050405020304" pitchFamily="18" charset="0"/>
                <a:cs typeface="Times New Roman" panose="02020603050405020304" pitchFamily="18" charset="0"/>
              </a:rPr>
              <a:t>κατασκευάζονται </a:t>
            </a:r>
            <a:r>
              <a:rPr lang="el-GR" dirty="0">
                <a:latin typeface="Times New Roman" panose="02020603050405020304" pitchFamily="18" charset="0"/>
                <a:cs typeface="Times New Roman" panose="02020603050405020304" pitchFamily="18" charset="0"/>
              </a:rPr>
              <a:t>με </a:t>
            </a:r>
            <a:r>
              <a:rPr lang="el-GR" dirty="0" smtClean="0">
                <a:latin typeface="Times New Roman" panose="02020603050405020304" pitchFamily="18" charset="0"/>
                <a:cs typeface="Times New Roman" panose="02020603050405020304" pitchFamily="18" charset="0"/>
              </a:rPr>
              <a:t>ΡΜΜΑ</a:t>
            </a:r>
            <a:r>
              <a:rPr lang="en-US" dirty="0" smtClean="0">
                <a:solidFill>
                  <a:srgbClr val="FF0000"/>
                </a:solidFill>
                <a:latin typeface="Times New Roman" panose="02020603050405020304" pitchFamily="18" charset="0"/>
                <a:cs typeface="Times New Roman" panose="02020603050405020304" pitchFamily="18" charset="0"/>
              </a:rPr>
              <a:t>*</a:t>
            </a:r>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Τα υλικά από τα οποία χρησιμοποιούνται είναι κολλαγόνο και </a:t>
            </a:r>
            <a:r>
              <a:rPr lang="el-GR" dirty="0" smtClean="0">
                <a:latin typeface="Times New Roman" panose="02020603050405020304" pitchFamily="18" charset="0"/>
                <a:cs typeface="Times New Roman" panose="02020603050405020304" pitchFamily="18" charset="0"/>
              </a:rPr>
              <a:t>υδρογέλες</a:t>
            </a:r>
            <a:r>
              <a:rPr lang="el-GR" dirty="0" smtClean="0">
                <a:solidFill>
                  <a:srgbClr val="FF0000"/>
                </a:solidFill>
                <a:latin typeface="Times New Roman" panose="02020603050405020304" pitchFamily="18" charset="0"/>
                <a:cs typeface="Times New Roman" panose="02020603050405020304" pitchFamily="18" charset="0"/>
              </a:rPr>
              <a:t>**</a:t>
            </a:r>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(υδροπηκτές). </a:t>
            </a:r>
            <a:r>
              <a:rPr lang="el-GR" dirty="0" smtClean="0">
                <a:latin typeface="Times New Roman" panose="02020603050405020304" pitchFamily="18" charset="0"/>
                <a:cs typeface="Times New Roman" panose="02020603050405020304" pitchFamily="18" charset="0"/>
              </a:rPr>
              <a:t>Οι φακοί </a:t>
            </a:r>
            <a:r>
              <a:rPr lang="el-GR" dirty="0">
                <a:latin typeface="Times New Roman" panose="02020603050405020304" pitchFamily="18" charset="0"/>
                <a:cs typeface="Times New Roman" panose="02020603050405020304" pitchFamily="18" charset="0"/>
              </a:rPr>
              <a:t>επαφής και τα γυαλιά, χρησιμοποιούνται στη συντηρητική διόρθωση των διαθλαστικών παθήσεων </a:t>
            </a:r>
            <a:r>
              <a:rPr lang="el-GR" dirty="0" smtClean="0">
                <a:latin typeface="Times New Roman" panose="02020603050405020304" pitchFamily="18" charset="0"/>
                <a:cs typeface="Times New Roman" panose="02020603050405020304" pitchFamily="18" charset="0"/>
              </a:rPr>
              <a:t>των οφθαλμών </a:t>
            </a:r>
            <a:r>
              <a:rPr lang="el-GR" dirty="0">
                <a:latin typeface="Times New Roman" panose="02020603050405020304" pitchFamily="18" charset="0"/>
                <a:cs typeface="Times New Roman" panose="02020603050405020304" pitchFamily="18" charset="0"/>
              </a:rPr>
              <a:t>(μυωπίας, υπερμετρωπίας, αστιγματισμού, πρεσβυωπίας). Οι φακοί επαφής κατασκευάζονται </a:t>
            </a:r>
            <a:r>
              <a:rPr lang="el-GR" dirty="0" smtClean="0">
                <a:latin typeface="Times New Roman" panose="02020603050405020304" pitchFamily="18" charset="0"/>
                <a:cs typeface="Times New Roman" panose="02020603050405020304" pitchFamily="18" charset="0"/>
              </a:rPr>
              <a:t>από ακρυλικές </a:t>
            </a:r>
            <a:r>
              <a:rPr lang="el-GR" dirty="0">
                <a:latin typeface="Times New Roman" panose="02020603050405020304" pitchFamily="18" charset="0"/>
                <a:cs typeface="Times New Roman" panose="02020603050405020304" pitchFamily="18" charset="0"/>
              </a:rPr>
              <a:t>σιλικόνες ή </a:t>
            </a:r>
            <a:r>
              <a:rPr lang="el-GR" dirty="0" smtClean="0">
                <a:latin typeface="Times New Roman" panose="02020603050405020304" pitchFamily="18" charset="0"/>
                <a:cs typeface="Times New Roman" panose="02020603050405020304" pitchFamily="18" charset="0"/>
              </a:rPr>
              <a:t>υδρογέλες </a:t>
            </a:r>
            <a:r>
              <a:rPr lang="el-GR" dirty="0">
                <a:latin typeface="Times New Roman" panose="02020603050405020304" pitchFamily="18" charset="0"/>
                <a:cs typeface="Times New Roman" panose="02020603050405020304" pitchFamily="18" charset="0"/>
              </a:rPr>
              <a:t>(Σχήμα </a:t>
            </a:r>
            <a:r>
              <a:rPr lang="el-GR" dirty="0" smtClean="0">
                <a:latin typeface="Times New Roman" panose="02020603050405020304" pitchFamily="18" charset="0"/>
                <a:cs typeface="Times New Roman" panose="02020603050405020304" pitchFamily="18" charset="0"/>
              </a:rPr>
              <a:t>7.3Β</a:t>
            </a:r>
            <a:r>
              <a:rPr lang="el-GR" dirty="0">
                <a:latin typeface="Times New Roman" panose="02020603050405020304" pitchFamily="18" charset="0"/>
                <a:cs typeface="Times New Roman" panose="02020603050405020304" pitchFamily="18" charset="0"/>
              </a:rPr>
              <a:t>).</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8266"/>
            <a:ext cx="5896798" cy="1914792"/>
          </a:xfrm>
          <a:prstGeom prst="rect">
            <a:avLst/>
          </a:prstGeom>
        </p:spPr>
      </p:pic>
      <p:sp>
        <p:nvSpPr>
          <p:cNvPr id="5" name="Ορθογώνιο 4"/>
          <p:cNvSpPr/>
          <p:nvPr/>
        </p:nvSpPr>
        <p:spPr>
          <a:xfrm>
            <a:off x="507724" y="6198018"/>
            <a:ext cx="4881349" cy="276999"/>
          </a:xfrm>
          <a:prstGeom prst="rect">
            <a:avLst/>
          </a:prstGeom>
        </p:spPr>
        <p:txBody>
          <a:bodyPr wrap="square">
            <a:spAutoFit/>
          </a:bodyPr>
          <a:lstStyle/>
          <a:p>
            <a:r>
              <a:rPr lang="el-GR" sz="1200" b="1" dirty="0">
                <a:latin typeface="Times New Roman" panose="02020603050405020304" pitchFamily="18" charset="0"/>
                <a:cs typeface="Times New Roman" panose="02020603050405020304" pitchFamily="18" charset="0"/>
              </a:rPr>
              <a:t>Σχήμα </a:t>
            </a:r>
            <a:r>
              <a:rPr lang="el-GR" sz="1200" b="1" dirty="0" smtClean="0">
                <a:latin typeface="Times New Roman" panose="02020603050405020304" pitchFamily="18" charset="0"/>
                <a:cs typeface="Times New Roman" panose="02020603050405020304" pitchFamily="18" charset="0"/>
              </a:rPr>
              <a:t>7.3. </a:t>
            </a:r>
            <a:r>
              <a:rPr lang="el-GR" sz="1200" dirty="0">
                <a:latin typeface="Times New Roman" panose="02020603050405020304" pitchFamily="18" charset="0"/>
                <a:cs typeface="Times New Roman" panose="02020603050405020304" pitchFamily="18" charset="0"/>
              </a:rPr>
              <a:t>Οφθαλμικοί φακοί. Α: ενδοφθάλμιοι φακοί και Β:φακοί επαφής</a:t>
            </a:r>
            <a:r>
              <a:rPr lang="el-GR" sz="1200" b="1" dirty="0">
                <a:latin typeface="Times New Roman" panose="02020603050405020304" pitchFamily="18" charset="0"/>
                <a:cs typeface="Times New Roman" panose="02020603050405020304" pitchFamily="18" charset="0"/>
              </a:rPr>
              <a:t>.</a:t>
            </a:r>
            <a:endParaRPr lang="el-GR" sz="1200" dirty="0">
              <a:latin typeface="Times New Roman" panose="02020603050405020304" pitchFamily="18" charset="0"/>
              <a:cs typeface="Times New Roman" panose="02020603050405020304" pitchFamily="18" charset="0"/>
            </a:endParaRPr>
          </a:p>
        </p:txBody>
      </p:sp>
      <p:sp>
        <p:nvSpPr>
          <p:cNvPr id="6" name="Ορθογώνιο 5"/>
          <p:cNvSpPr/>
          <p:nvPr/>
        </p:nvSpPr>
        <p:spPr>
          <a:xfrm>
            <a:off x="6096001" y="3574745"/>
            <a:ext cx="6096000" cy="1477328"/>
          </a:xfrm>
          <a:prstGeom prst="rect">
            <a:avLst/>
          </a:prstGeom>
        </p:spPr>
        <p:txBody>
          <a:bodyPr wrap="square">
            <a:spAutoFit/>
          </a:bodyPr>
          <a:lstStyle/>
          <a:p>
            <a:pPr indent="355600" algn="just"/>
            <a:r>
              <a:rPr lang="el-GR" u="sng" dirty="0">
                <a:latin typeface="Times New Roman" panose="02020603050405020304" pitchFamily="18" charset="0"/>
                <a:cs typeface="Times New Roman" panose="02020603050405020304" pitchFamily="18" charset="0"/>
              </a:rPr>
              <a:t>Διαπιστώθηκε ότι και η τοποθέτηση </a:t>
            </a:r>
            <a:r>
              <a:rPr lang="el-GR" u="sng" dirty="0" smtClean="0">
                <a:latin typeface="Times New Roman" panose="02020603050405020304" pitchFamily="18" charset="0"/>
                <a:cs typeface="Times New Roman" panose="02020603050405020304" pitchFamily="18" charset="0"/>
              </a:rPr>
              <a:t>των φακών </a:t>
            </a:r>
            <a:r>
              <a:rPr lang="el-GR" u="sng" dirty="0">
                <a:latin typeface="Times New Roman" panose="02020603050405020304" pitchFamily="18" charset="0"/>
                <a:cs typeface="Times New Roman" panose="02020603050405020304" pitchFamily="18" charset="0"/>
              </a:rPr>
              <a:t>προκαλεί φλεγμονές, όπως όλα τα εμφυτεύματα. Επειδή </a:t>
            </a:r>
            <a:r>
              <a:rPr lang="el-GR" u="sng" dirty="0" smtClean="0">
                <a:latin typeface="Times New Roman" panose="02020603050405020304" pitchFamily="18" charset="0"/>
                <a:cs typeface="Times New Roman" panose="02020603050405020304" pitchFamily="18" charset="0"/>
              </a:rPr>
              <a:t>η δομή </a:t>
            </a:r>
            <a:r>
              <a:rPr lang="el-GR" u="sng" dirty="0">
                <a:latin typeface="Times New Roman" panose="02020603050405020304" pitchFamily="18" charset="0"/>
                <a:cs typeface="Times New Roman" panose="02020603050405020304" pitchFamily="18" charset="0"/>
              </a:rPr>
              <a:t>των υδρογελών εξαρτάται από την ενυδάτωσή τους, η ανάπτυξη της φλεγμονής </a:t>
            </a:r>
            <a:r>
              <a:rPr lang="el-GR" u="sng" dirty="0" smtClean="0">
                <a:latin typeface="Times New Roman" panose="02020603050405020304" pitchFamily="18" charset="0"/>
                <a:cs typeface="Times New Roman" panose="02020603050405020304" pitchFamily="18" charset="0"/>
              </a:rPr>
              <a:t>συνεπάγεται </a:t>
            </a:r>
            <a:r>
              <a:rPr lang="el-GR" u="sng" dirty="0">
                <a:latin typeface="Times New Roman" panose="02020603050405020304" pitchFamily="18" charset="0"/>
                <a:cs typeface="Times New Roman" panose="02020603050405020304" pitchFamily="18" charset="0"/>
              </a:rPr>
              <a:t>τη </a:t>
            </a:r>
            <a:r>
              <a:rPr lang="el-GR" u="sng" dirty="0" smtClean="0">
                <a:latin typeface="Times New Roman" panose="02020603050405020304" pitchFamily="18" charset="0"/>
                <a:cs typeface="Times New Roman" panose="02020603050405020304" pitchFamily="18" charset="0"/>
              </a:rPr>
              <a:t>διαταραχή </a:t>
            </a:r>
            <a:r>
              <a:rPr lang="el-GR" u="sng" dirty="0">
                <a:latin typeface="Times New Roman" panose="02020603050405020304" pitchFamily="18" charset="0"/>
                <a:cs typeface="Times New Roman" panose="02020603050405020304" pitchFamily="18" charset="0"/>
              </a:rPr>
              <a:t>του υδατικού περιβάλλοντος με αποτέλεσμα την επιταχυνόμενη γήρανση.</a:t>
            </a:r>
          </a:p>
        </p:txBody>
      </p:sp>
      <p:sp>
        <p:nvSpPr>
          <p:cNvPr id="7" name="Ορθογώνιο 6"/>
          <p:cNvSpPr/>
          <p:nvPr/>
        </p:nvSpPr>
        <p:spPr>
          <a:xfrm>
            <a:off x="6096000" y="5052073"/>
            <a:ext cx="6096000" cy="1200329"/>
          </a:xfrm>
          <a:prstGeom prst="rect">
            <a:avLst/>
          </a:prstGeom>
        </p:spPr>
        <p:txBody>
          <a:bodyPr>
            <a:spAutoFit/>
          </a:bodyPr>
          <a:lstStyle/>
          <a:p>
            <a:pPr indent="355600" algn="just"/>
            <a:r>
              <a:rPr lang="en-US" sz="1200" dirty="0" smtClean="0">
                <a:solidFill>
                  <a:srgbClr val="FF0000"/>
                </a:solidFill>
                <a:latin typeface="Times New Roman" panose="02020603050405020304" pitchFamily="18" charset="0"/>
                <a:cs typeface="Times New Roman" panose="02020603050405020304" pitchFamily="18" charset="0"/>
              </a:rPr>
              <a:t>* </a:t>
            </a:r>
            <a:r>
              <a:rPr lang="el-GR" sz="1200" dirty="0" smtClean="0">
                <a:solidFill>
                  <a:srgbClr val="424242"/>
                </a:solidFill>
                <a:latin typeface="Times New Roman" panose="02020603050405020304" pitchFamily="18" charset="0"/>
                <a:cs typeface="Times New Roman" panose="02020603050405020304" pitchFamily="18" charset="0"/>
              </a:rPr>
              <a:t>Πολυμεθυλμεθα­κρυλικό</a:t>
            </a:r>
            <a:r>
              <a:rPr lang="el-GR" sz="1200" dirty="0">
                <a:solidFill>
                  <a:srgbClr val="424242"/>
                </a:solidFill>
                <a:latin typeface="Times New Roman" panose="02020603050405020304" pitchFamily="18" charset="0"/>
                <a:cs typeface="Times New Roman" panose="02020603050405020304" pitchFamily="18" charset="0"/>
              </a:rPr>
              <a:t> – PMMA – είναι το παλαιότερο υλικό που χρησιμοποιήθηκε για την παραγωγή των λεγόμενων</a:t>
            </a:r>
            <a:r>
              <a:rPr lang="el-GR" sz="1200" dirty="0">
                <a:latin typeface="Times New Roman" panose="02020603050405020304" pitchFamily="18" charset="0"/>
                <a:cs typeface="Times New Roman" panose="02020603050405020304" pitchFamily="18" charset="0"/>
              </a:rPr>
              <a:t> σκληρών φακών </a:t>
            </a:r>
            <a:r>
              <a:rPr lang="el-GR" sz="1200" dirty="0" smtClean="0">
                <a:latin typeface="Times New Roman" panose="02020603050405020304" pitchFamily="18" charset="0"/>
                <a:cs typeface="Times New Roman" panose="02020603050405020304" pitchFamily="18" charset="0"/>
              </a:rPr>
              <a:t>επαφής.</a:t>
            </a:r>
            <a:r>
              <a:rPr lang="en-US" sz="1200" dirty="0" smtClean="0">
                <a:latin typeface="Times New Roman" panose="02020603050405020304" pitchFamily="18" charset="0"/>
                <a:cs typeface="Times New Roman" panose="02020603050405020304" pitchFamily="18" charset="0"/>
              </a:rPr>
              <a:t> </a:t>
            </a:r>
            <a:r>
              <a:rPr lang="el-GR" sz="1200" dirty="0" smtClean="0">
                <a:latin typeface="Times New Roman" panose="02020603050405020304" pitchFamily="18" charset="0"/>
                <a:cs typeface="Times New Roman" panose="02020603050405020304" pitchFamily="18" charset="0"/>
              </a:rPr>
              <a:t>Αυτή </a:t>
            </a:r>
            <a:r>
              <a:rPr lang="el-GR" sz="1200" dirty="0">
                <a:latin typeface="Times New Roman" panose="02020603050405020304" pitchFamily="18" charset="0"/>
                <a:cs typeface="Times New Roman" panose="02020603050405020304" pitchFamily="18" charset="0"/>
              </a:rPr>
              <a:t>είναι η πρώτη χρήση του πλαστικού </a:t>
            </a:r>
            <a:r>
              <a:rPr lang="el-GR" sz="1200" dirty="0" smtClean="0">
                <a:latin typeface="Times New Roman" panose="02020603050405020304" pitchFamily="18" charset="0"/>
                <a:cs typeface="Times New Roman" panose="02020603050405020304" pitchFamily="18" charset="0"/>
              </a:rPr>
              <a:t>υλικού.</a:t>
            </a:r>
            <a:r>
              <a:rPr lang="en-US" sz="1200" dirty="0" smtClean="0">
                <a:latin typeface="Times New Roman" panose="02020603050405020304" pitchFamily="18" charset="0"/>
                <a:cs typeface="Times New Roman" panose="02020603050405020304" pitchFamily="18" charset="0"/>
              </a:rPr>
              <a:t> </a:t>
            </a:r>
            <a:r>
              <a:rPr lang="el-GR" sz="1200" dirty="0" smtClean="0">
                <a:latin typeface="Times New Roman" panose="02020603050405020304" pitchFamily="18" charset="0"/>
                <a:cs typeface="Times New Roman" panose="02020603050405020304" pitchFamily="18" charset="0"/>
              </a:rPr>
              <a:t>Το </a:t>
            </a:r>
            <a:r>
              <a:rPr lang="el-GR" sz="1200" dirty="0">
                <a:latin typeface="Times New Roman" panose="02020603050405020304" pitchFamily="18" charset="0"/>
                <a:cs typeface="Times New Roman" panose="02020603050405020304" pitchFamily="18" charset="0"/>
              </a:rPr>
              <a:t>υλικό PMMA είναι αδιαπέραστο από αέρια, με επαρκή σκληρότητα, αντοχή στις γρατσουνιές και θραύση και βιολογικά αδρανές και ακίνδυνο για διαλύματα οξέων, διαλύτες, κλπ. Οι μη πολικές επιφάνειας ελαχιστοποιούν το σχηματισμό των καταθέσεων. Το μειονέκτημά είναι ότι οι φακοί επαφής που κατασκευάζονται από αυτό το υλικό είναι λεπτοί.</a:t>
            </a:r>
            <a:endParaRPr lang="el-GR" sz="1200" b="0" i="0" dirty="0">
              <a:effectLst/>
              <a:latin typeface="Times New Roman" panose="02020603050405020304" pitchFamily="18" charset="0"/>
              <a:cs typeface="Times New Roman" panose="02020603050405020304" pitchFamily="18" charset="0"/>
            </a:endParaRPr>
          </a:p>
        </p:txBody>
      </p:sp>
      <p:sp>
        <p:nvSpPr>
          <p:cNvPr id="8" name="Ορθογώνιο 7"/>
          <p:cNvSpPr/>
          <p:nvPr/>
        </p:nvSpPr>
        <p:spPr>
          <a:xfrm>
            <a:off x="6096000" y="6211669"/>
            <a:ext cx="6096000" cy="646331"/>
          </a:xfrm>
          <a:prstGeom prst="rect">
            <a:avLst/>
          </a:prstGeom>
        </p:spPr>
        <p:txBody>
          <a:bodyPr>
            <a:spAutoFit/>
          </a:bodyPr>
          <a:lstStyle/>
          <a:p>
            <a:pPr indent="355600" algn="just"/>
            <a:r>
              <a:rPr lang="el-GR" sz="1200" dirty="0" smtClean="0">
                <a:solidFill>
                  <a:srgbClr val="FF0000"/>
                </a:solidFill>
                <a:latin typeface="Times New Roman" panose="02020603050405020304" pitchFamily="18" charset="0"/>
                <a:cs typeface="Times New Roman" panose="02020603050405020304" pitchFamily="18" charset="0"/>
              </a:rPr>
              <a:t>**</a:t>
            </a:r>
            <a:r>
              <a:rPr lang="el-GR" sz="1200" dirty="0" smtClean="0">
                <a:solidFill>
                  <a:srgbClr val="253746"/>
                </a:solidFill>
                <a:latin typeface="Times New Roman" panose="02020603050405020304" pitchFamily="18" charset="0"/>
                <a:cs typeface="Times New Roman" panose="02020603050405020304" pitchFamily="18" charset="0"/>
              </a:rPr>
              <a:t> H</a:t>
            </a:r>
            <a:r>
              <a:rPr lang="el-GR" sz="1200" dirty="0">
                <a:solidFill>
                  <a:srgbClr val="253746"/>
                </a:solidFill>
                <a:latin typeface="Times New Roman" panose="02020603050405020304" pitchFamily="18" charset="0"/>
                <a:cs typeface="Times New Roman" panose="02020603050405020304" pitchFamily="18" charset="0"/>
              </a:rPr>
              <a:t> </a:t>
            </a:r>
            <a:r>
              <a:rPr lang="el-GR" sz="1200" b="1" dirty="0">
                <a:solidFill>
                  <a:srgbClr val="253746"/>
                </a:solidFill>
                <a:latin typeface="Times New Roman" panose="02020603050405020304" pitchFamily="18" charset="0"/>
                <a:cs typeface="Times New Roman" panose="02020603050405020304" pitchFamily="18" charset="0"/>
              </a:rPr>
              <a:t>υδρογέλη</a:t>
            </a:r>
            <a:r>
              <a:rPr lang="el-GR" sz="1200" dirty="0">
                <a:solidFill>
                  <a:srgbClr val="253746"/>
                </a:solidFill>
                <a:latin typeface="Times New Roman" panose="02020603050405020304" pitchFamily="18" charset="0"/>
                <a:cs typeface="Times New Roman" panose="02020603050405020304" pitchFamily="18" charset="0"/>
              </a:rPr>
              <a:t> είναι ένα τεχνητό υδρόφιλο (σύνδεσμος νερού) υλικό</a:t>
            </a:r>
            <a:r>
              <a:rPr lang="el-GR" sz="1200" dirty="0" smtClean="0">
                <a:solidFill>
                  <a:srgbClr val="253746"/>
                </a:solidFill>
                <a:latin typeface="Times New Roman" panose="02020603050405020304" pitchFamily="18" charset="0"/>
                <a:cs typeface="Times New Roman" panose="02020603050405020304" pitchFamily="18" charset="0"/>
              </a:rPr>
              <a:t>.</a:t>
            </a:r>
            <a:r>
              <a:rPr lang="el-GR" sz="1200" dirty="0">
                <a:latin typeface="Times New Roman" panose="02020603050405020304" pitchFamily="18" charset="0"/>
                <a:cs typeface="Times New Roman" panose="02020603050405020304" pitchFamily="18" charset="0"/>
              </a:rPr>
              <a:t> Λόγω της υψηλής τους αναλογίας σε νερό, οι φακοί επαφής με υδρογέλη δεν είναι μόνο άνετοι, αλλά και παρέχουν επαρκή ποσότητα οξυγόνου στον κερατοειδή χιτώνα.</a:t>
            </a:r>
          </a:p>
        </p:txBody>
      </p:sp>
      <p:sp>
        <p:nvSpPr>
          <p:cNvPr id="9" name="Ορθογώνιο 8"/>
          <p:cNvSpPr/>
          <p:nvPr/>
        </p:nvSpPr>
        <p:spPr>
          <a:xfrm>
            <a:off x="0" y="53287"/>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Εφαρμογές Βιοϋλικών</a:t>
            </a:r>
            <a:r>
              <a:rPr lang="en-US"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2479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609811"/>
            <a:ext cx="12192000" cy="1477328"/>
          </a:xfrm>
          <a:prstGeom prst="rect">
            <a:avLst/>
          </a:prstGeom>
        </p:spPr>
        <p:txBody>
          <a:bodyPr wrap="square">
            <a:spAutoFit/>
          </a:bodyPr>
          <a:lstStyle/>
          <a:p>
            <a:r>
              <a:rPr lang="el-GR" b="1" dirty="0">
                <a:latin typeface="Times New Roman" panose="02020603050405020304" pitchFamily="18" charset="0"/>
                <a:cs typeface="Times New Roman" panose="02020603050405020304" pitchFamily="18" charset="0"/>
              </a:rPr>
              <a:t>3. Πλέγματα συγκράτησης </a:t>
            </a:r>
            <a:r>
              <a:rPr lang="el-GR" b="1" dirty="0" smtClean="0">
                <a:latin typeface="Times New Roman" panose="02020603050405020304" pitchFamily="18" charset="0"/>
                <a:cs typeface="Times New Roman" panose="02020603050405020304" pitchFamily="18" charset="0"/>
              </a:rPr>
              <a:t>ιστών</a:t>
            </a:r>
          </a:p>
          <a:p>
            <a:endParaRPr lang="el-GR" b="1" dirty="0">
              <a:latin typeface="Times New Roman" panose="02020603050405020304" pitchFamily="18" charset="0"/>
              <a:cs typeface="Times New Roman" panose="02020603050405020304" pitchFamily="18" charset="0"/>
            </a:endParaRPr>
          </a:p>
          <a:p>
            <a:pPr indent="355600" algn="just"/>
            <a:r>
              <a:rPr lang="el-GR" dirty="0">
                <a:solidFill>
                  <a:srgbClr val="0070C0"/>
                </a:solidFill>
                <a:latin typeface="Times New Roman" panose="02020603050405020304" pitchFamily="18" charset="0"/>
                <a:cs typeface="Times New Roman" panose="02020603050405020304" pitchFamily="18" charset="0"/>
              </a:rPr>
              <a:t>Η συγκράτηση των ιστών εδώ και πολλά χρόνια γίνεται με επιτυχία με τη χρήση μόνιμων πολυμερικών </a:t>
            </a:r>
            <a:r>
              <a:rPr lang="el-GR" dirty="0" smtClean="0">
                <a:solidFill>
                  <a:srgbClr val="0070C0"/>
                </a:solidFill>
                <a:latin typeface="Times New Roman" panose="02020603050405020304" pitchFamily="18" charset="0"/>
                <a:cs typeface="Times New Roman" panose="02020603050405020304" pitchFamily="18" charset="0"/>
              </a:rPr>
              <a:t>πλεγμάτων</a:t>
            </a:r>
            <a:r>
              <a:rPr lang="el-GR" dirty="0">
                <a:solidFill>
                  <a:srgbClr val="0070C0"/>
                </a:solidFill>
                <a:latin typeface="Times New Roman" panose="02020603050405020304" pitchFamily="18" charset="0"/>
                <a:cs typeface="Times New Roman" panose="02020603050405020304" pitchFamily="18" charset="0"/>
              </a:rPr>
              <a:t>. Το πλέον χρησιμοποιούμενο υλικό είναι η </a:t>
            </a:r>
            <a:r>
              <a:rPr lang="el-GR" dirty="0" smtClean="0">
                <a:solidFill>
                  <a:srgbClr val="0070C0"/>
                </a:solidFill>
                <a:latin typeface="Times New Roman" panose="02020603050405020304" pitchFamily="18" charset="0"/>
                <a:cs typeface="Times New Roman" panose="02020603050405020304" pitchFamily="18" charset="0"/>
              </a:rPr>
              <a:t>πολυααιθυλεν-γλυκόλη</a:t>
            </a:r>
            <a:r>
              <a:rPr lang="el-GR" dirty="0" smtClean="0">
                <a:solidFill>
                  <a:srgbClr val="FF0000"/>
                </a:solidFill>
                <a:latin typeface="Times New Roman" panose="02020603050405020304" pitchFamily="18" charset="0"/>
                <a:cs typeface="Times New Roman" panose="02020603050405020304" pitchFamily="18" charset="0"/>
              </a:rPr>
              <a:t>*</a:t>
            </a:r>
            <a:r>
              <a:rPr lang="el-GR" dirty="0" smtClean="0">
                <a:solidFill>
                  <a:srgbClr val="0070C0"/>
                </a:solidFill>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(Poly ethylene glycol, ΡΕΤ) </a:t>
            </a:r>
            <a:r>
              <a:rPr lang="el-GR" dirty="0" smtClean="0">
                <a:latin typeface="Times New Roman" panose="02020603050405020304" pitchFamily="18" charset="0"/>
                <a:cs typeface="Times New Roman" panose="02020603050405020304" pitchFamily="18" charset="0"/>
              </a:rPr>
              <a:t>Στις Εικόνες 7.4. </a:t>
            </a:r>
            <a:r>
              <a:rPr lang="el-GR" dirty="0">
                <a:latin typeface="Times New Roman" panose="02020603050405020304" pitchFamily="18" charset="0"/>
                <a:cs typeface="Times New Roman" panose="02020603050405020304" pitchFamily="18" charset="0"/>
              </a:rPr>
              <a:t>Α, Β και Γ, φαίνεται η εφαρμογή του υλικού στη χειρουργική αντιμετώπιση της κοιλιοκήλης </a:t>
            </a:r>
            <a:r>
              <a:rPr lang="el-GR" dirty="0" smtClean="0">
                <a:latin typeface="Times New Roman" panose="02020603050405020304" pitchFamily="18" charset="0"/>
                <a:cs typeface="Times New Roman" panose="02020603050405020304" pitchFamily="18" charset="0"/>
              </a:rPr>
              <a:t>για τη </a:t>
            </a:r>
            <a:r>
              <a:rPr lang="el-GR" dirty="0">
                <a:latin typeface="Times New Roman" panose="02020603050405020304" pitchFamily="18" charset="0"/>
                <a:cs typeface="Times New Roman" panose="02020603050405020304" pitchFamily="18" charset="0"/>
              </a:rPr>
              <a:t>συγκράτηση των ιστών.</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969" y="2500183"/>
            <a:ext cx="6354062" cy="1857634"/>
          </a:xfrm>
          <a:prstGeom prst="rect">
            <a:avLst/>
          </a:prstGeom>
        </p:spPr>
      </p:pic>
      <p:sp>
        <p:nvSpPr>
          <p:cNvPr id="5" name="Ορθογώνιο 4"/>
          <p:cNvSpPr/>
          <p:nvPr/>
        </p:nvSpPr>
        <p:spPr>
          <a:xfrm>
            <a:off x="2918969" y="4357817"/>
            <a:ext cx="6354061" cy="646331"/>
          </a:xfrm>
          <a:prstGeom prst="rect">
            <a:avLst/>
          </a:prstGeom>
        </p:spPr>
        <p:txBody>
          <a:bodyPr wrap="square">
            <a:spAutoFit/>
          </a:bodyPr>
          <a:lstStyle/>
          <a:p>
            <a:r>
              <a:rPr lang="el-GR" sz="1200" b="1" dirty="0">
                <a:latin typeface="Times New Roman" panose="02020603050405020304" pitchFamily="18" charset="0"/>
                <a:cs typeface="Times New Roman" panose="02020603050405020304" pitchFamily="18" charset="0"/>
              </a:rPr>
              <a:t>Εικόνα </a:t>
            </a:r>
            <a:r>
              <a:rPr lang="el-GR" sz="1200" b="1" dirty="0" smtClean="0">
                <a:latin typeface="Times New Roman" panose="02020603050405020304" pitchFamily="18" charset="0"/>
                <a:cs typeface="Times New Roman" panose="02020603050405020304" pitchFamily="18" charset="0"/>
              </a:rPr>
              <a:t>7.4. </a:t>
            </a:r>
            <a:r>
              <a:rPr lang="el-GR" sz="1200" dirty="0">
                <a:latin typeface="Times New Roman" panose="02020603050405020304" pitchFamily="18" charset="0"/>
                <a:cs typeface="Times New Roman" panose="02020603050405020304" pitchFamily="18" charset="0"/>
              </a:rPr>
              <a:t>Βιοαπορρροφούμενο πλέγμα ΡΕΤ (</a:t>
            </a:r>
            <a:r>
              <a:rPr lang="en-US" sz="1200" dirty="0">
                <a:latin typeface="Times New Roman" panose="02020603050405020304" pitchFamily="18" charset="0"/>
                <a:cs typeface="Times New Roman" panose="02020603050405020304" pitchFamily="18" charset="0"/>
              </a:rPr>
              <a:t>Poly ethylene glycol) </a:t>
            </a:r>
            <a:r>
              <a:rPr lang="el-GR" sz="1200" dirty="0">
                <a:latin typeface="Times New Roman" panose="02020603050405020304" pitchFamily="18" charset="0"/>
                <a:cs typeface="Times New Roman" panose="02020603050405020304" pitchFamily="18" charset="0"/>
              </a:rPr>
              <a:t>σε κοιλιοκήλη: Α; πλέγμα ΡΕΤ, Β; το πλέγμα ΡΕΤ </a:t>
            </a:r>
            <a:r>
              <a:rPr lang="en-US" sz="1200" dirty="0" smtClean="0">
                <a:latin typeface="Times New Roman" panose="02020603050405020304" pitchFamily="18" charset="0"/>
                <a:cs typeface="Times New Roman" panose="02020603050405020304" pitchFamily="18" charset="0"/>
              </a:rPr>
              <a:t>in</a:t>
            </a:r>
            <a:r>
              <a:rPr lang="el-GR" sz="1200" dirty="0" smtClean="0">
                <a:latin typeface="Times New Roman" panose="02020603050405020304" pitchFamily="18" charset="0"/>
                <a:cs typeface="Times New Roman" panose="02020603050405020304" pitchFamily="18" charset="0"/>
              </a:rPr>
              <a:t> situ </a:t>
            </a:r>
            <a:r>
              <a:rPr lang="el-GR" sz="1200" dirty="0">
                <a:latin typeface="Times New Roman" panose="02020603050405020304" pitchFamily="18" charset="0"/>
                <a:cs typeface="Times New Roman" panose="02020603050405020304" pitchFamily="18" charset="0"/>
              </a:rPr>
              <a:t>και Γ; Ανάπτυξη του ιστού γύρω από το πλέγμα.</a:t>
            </a:r>
          </a:p>
          <a:p>
            <a:endParaRPr lang="el-GR" sz="1200" dirty="0">
              <a:latin typeface="Times New Roman" panose="02020603050405020304" pitchFamily="18" charset="0"/>
              <a:cs typeface="Times New Roman" panose="02020603050405020304" pitchFamily="18" charset="0"/>
            </a:endParaRPr>
          </a:p>
        </p:txBody>
      </p:sp>
      <p:sp>
        <p:nvSpPr>
          <p:cNvPr id="6" name="Ορθογώνιο 5"/>
          <p:cNvSpPr/>
          <p:nvPr/>
        </p:nvSpPr>
        <p:spPr>
          <a:xfrm>
            <a:off x="0" y="5203547"/>
            <a:ext cx="12192000" cy="276999"/>
          </a:xfrm>
          <a:prstGeom prst="rect">
            <a:avLst/>
          </a:prstGeom>
        </p:spPr>
        <p:txBody>
          <a:bodyPr wrap="square">
            <a:spAutoFit/>
          </a:bodyPr>
          <a:lstStyle/>
          <a:p>
            <a:pPr indent="355600"/>
            <a:r>
              <a:rPr lang="el-GR" sz="1200" dirty="0" smtClean="0">
                <a:solidFill>
                  <a:srgbClr val="FF0000"/>
                </a:solidFill>
                <a:latin typeface="Times New Roman" panose="02020603050405020304" pitchFamily="18" charset="0"/>
                <a:cs typeface="Times New Roman" panose="02020603050405020304" pitchFamily="18" charset="0"/>
              </a:rPr>
              <a:t>*</a:t>
            </a:r>
            <a:r>
              <a:rPr lang="el-GR" sz="1200" dirty="0" smtClean="0">
                <a:solidFill>
                  <a:srgbClr val="333333"/>
                </a:solidFill>
                <a:latin typeface="Times New Roman" panose="02020603050405020304" pitchFamily="18" charset="0"/>
                <a:cs typeface="Times New Roman" panose="02020603050405020304" pitchFamily="18" charset="0"/>
              </a:rPr>
              <a:t> Τα </a:t>
            </a:r>
            <a:r>
              <a:rPr lang="el-GR" sz="1200" dirty="0">
                <a:solidFill>
                  <a:srgbClr val="333333"/>
                </a:solidFill>
                <a:latin typeface="Times New Roman" panose="02020603050405020304" pitchFamily="18" charset="0"/>
                <a:cs typeface="Times New Roman" panose="02020603050405020304" pitchFamily="18" charset="0"/>
              </a:rPr>
              <a:t>PEGs (συντομογραφία της πολυαιθυλενογλυκόλης) δεν είναι ένα συστατικό αλλά πολυμερή μίγματα διαφόρων χημικών ουσιών που δημιουργούν μια υγρή, κολλώδη ένωση</a:t>
            </a:r>
            <a:endParaRPr lang="el-GR" sz="1200" dirty="0">
              <a:latin typeface="Times New Roman" panose="02020603050405020304" pitchFamily="18" charset="0"/>
              <a:cs typeface="Times New Roman" panose="02020603050405020304" pitchFamily="18" charset="0"/>
            </a:endParaRPr>
          </a:p>
        </p:txBody>
      </p:sp>
      <p:sp>
        <p:nvSpPr>
          <p:cNvPr id="7" name="Ορθογώνιο 6"/>
          <p:cNvSpPr/>
          <p:nvPr/>
        </p:nvSpPr>
        <p:spPr>
          <a:xfrm>
            <a:off x="0" y="240479"/>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Εφαρμογές Βιοϋλικών</a:t>
            </a:r>
            <a:r>
              <a:rPr lang="en-US"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673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450138"/>
            <a:ext cx="12192000" cy="1754326"/>
          </a:xfrm>
          <a:prstGeom prst="rect">
            <a:avLst/>
          </a:prstGeom>
        </p:spPr>
        <p:txBody>
          <a:bodyPr wrap="square">
            <a:spAutoFit/>
          </a:bodyPr>
          <a:lstStyle/>
          <a:p>
            <a:r>
              <a:rPr lang="el-GR" b="1" dirty="0">
                <a:latin typeface="Times New Roman" panose="02020603050405020304" pitchFamily="18" charset="0"/>
                <a:cs typeface="Times New Roman" panose="02020603050405020304" pitchFamily="18" charset="0"/>
              </a:rPr>
              <a:t>7.2.1. Ιστική μηχανική ή Εμβιομηχανική (tissue engineering ή bioengineering</a:t>
            </a:r>
            <a:r>
              <a:rPr lang="el-GR" b="1" dirty="0" smtClean="0">
                <a:latin typeface="Times New Roman" panose="02020603050405020304" pitchFamily="18" charset="0"/>
                <a:cs typeface="Times New Roman" panose="02020603050405020304" pitchFamily="18" charset="0"/>
              </a:rPr>
              <a:t>)</a:t>
            </a:r>
          </a:p>
          <a:p>
            <a:endParaRPr lang="el-GR" b="1" dirty="0">
              <a:latin typeface="Times New Roman" panose="02020603050405020304" pitchFamily="18" charset="0"/>
              <a:cs typeface="Times New Roman" panose="02020603050405020304" pitchFamily="18" charset="0"/>
            </a:endParaRPr>
          </a:p>
          <a:p>
            <a:pPr indent="355600" algn="just"/>
            <a:r>
              <a:rPr lang="el-GR" dirty="0">
                <a:latin typeface="Times New Roman" panose="02020603050405020304" pitchFamily="18" charset="0"/>
                <a:cs typeface="Times New Roman" panose="02020603050405020304" pitchFamily="18" charset="0"/>
              </a:rPr>
              <a:t>Το ενδιαφέρον του ανθρώπου να αναπλάσει ιστούς οργάνων είναι πολύ παλαιό. Στην αρχαία ελληνική </a:t>
            </a:r>
            <a:r>
              <a:rPr lang="el-GR" dirty="0" smtClean="0">
                <a:latin typeface="Times New Roman" panose="02020603050405020304" pitchFamily="18" charset="0"/>
                <a:cs typeface="Times New Roman" panose="02020603050405020304" pitchFamily="18" charset="0"/>
              </a:rPr>
              <a:t>μυθολογία </a:t>
            </a:r>
            <a:r>
              <a:rPr lang="el-GR" dirty="0">
                <a:latin typeface="Times New Roman" panose="02020603050405020304" pitchFamily="18" charset="0"/>
                <a:cs typeface="Times New Roman" panose="02020603050405020304" pitchFamily="18" charset="0"/>
              </a:rPr>
              <a:t>είναι γνωστή η αναγέννηση του ήπατος του Προμηθέα, ύστερα από την καθημερινή αφαίρεση </a:t>
            </a:r>
            <a:r>
              <a:rPr lang="el-GR" dirty="0" smtClean="0">
                <a:latin typeface="Times New Roman" panose="02020603050405020304" pitchFamily="18" charset="0"/>
                <a:cs typeface="Times New Roman" panose="02020603050405020304" pitchFamily="18" charset="0"/>
              </a:rPr>
              <a:t>τμήματός του </a:t>
            </a:r>
            <a:r>
              <a:rPr lang="el-GR" dirty="0">
                <a:latin typeface="Times New Roman" panose="02020603050405020304" pitchFamily="18" charset="0"/>
                <a:cs typeface="Times New Roman" panose="02020603050405020304" pitchFamily="18" charset="0"/>
              </a:rPr>
              <a:t>από τον αετό ως τιμωρία για τη μετάδοση της θεϊκής γνώσης της φωτιάς στον άνθρωπο (Εικόνα </a:t>
            </a:r>
            <a:r>
              <a:rPr lang="el-GR" dirty="0" smtClean="0">
                <a:latin typeface="Times New Roman" panose="02020603050405020304" pitchFamily="18" charset="0"/>
                <a:cs typeface="Times New Roman" panose="02020603050405020304" pitchFamily="18" charset="0"/>
              </a:rPr>
              <a:t>7.6.). Αλλά </a:t>
            </a:r>
            <a:r>
              <a:rPr lang="el-GR" dirty="0">
                <a:latin typeface="Times New Roman" panose="02020603050405020304" pitchFamily="18" charset="0"/>
                <a:cs typeface="Times New Roman" panose="02020603050405020304" pitchFamily="18" charset="0"/>
              </a:rPr>
              <a:t>και στην Παλαιά Διαθήκη αναφέρεται ότι ο Θεός παρασκεύασε την Εύα από το πλευρό του Αδάμ.</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260" y="2204464"/>
            <a:ext cx="4515480" cy="4258269"/>
          </a:xfrm>
          <a:prstGeom prst="rect">
            <a:avLst/>
          </a:prstGeom>
        </p:spPr>
      </p:pic>
      <p:sp>
        <p:nvSpPr>
          <p:cNvPr id="4" name="Ορθογώνιο 3"/>
          <p:cNvSpPr/>
          <p:nvPr/>
        </p:nvSpPr>
        <p:spPr>
          <a:xfrm>
            <a:off x="8707272" y="3127793"/>
            <a:ext cx="3316406" cy="1569660"/>
          </a:xfrm>
          <a:prstGeom prst="rect">
            <a:avLst/>
          </a:prstGeom>
        </p:spPr>
        <p:txBody>
          <a:bodyPr wrap="square">
            <a:spAutoFit/>
          </a:bodyPr>
          <a:lstStyle/>
          <a:p>
            <a:pPr algn="just"/>
            <a:r>
              <a:rPr lang="el-GR" sz="1200" b="1" dirty="0">
                <a:latin typeface="Times New Roman" panose="02020603050405020304" pitchFamily="18" charset="0"/>
                <a:cs typeface="Times New Roman" panose="02020603050405020304" pitchFamily="18" charset="0"/>
              </a:rPr>
              <a:t>Εικόνα </a:t>
            </a:r>
            <a:r>
              <a:rPr lang="el-GR" sz="1200" b="1" dirty="0" smtClean="0">
                <a:latin typeface="Times New Roman" panose="02020603050405020304" pitchFamily="18" charset="0"/>
                <a:cs typeface="Times New Roman" panose="02020603050405020304" pitchFamily="18" charset="0"/>
              </a:rPr>
              <a:t>7.6. </a:t>
            </a:r>
            <a:r>
              <a:rPr lang="el-GR" sz="1200" dirty="0">
                <a:latin typeface="Times New Roman" panose="02020603050405020304" pitchFamily="18" charset="0"/>
                <a:cs typeface="Times New Roman" panose="02020603050405020304" pitchFamily="18" charset="0"/>
              </a:rPr>
              <a:t>Αναπαράσταση σε Λακωνική κύλικα του αρχαίου ελληνικού μύθου του Προμηθέα (550 π.Χ. περίπου, </a:t>
            </a:r>
            <a:r>
              <a:rPr lang="el-GR" sz="1200" dirty="0" smtClean="0">
                <a:latin typeface="Times New Roman" panose="02020603050405020304" pitchFamily="18" charset="0"/>
                <a:cs typeface="Times New Roman" panose="02020603050405020304" pitchFamily="18" charset="0"/>
              </a:rPr>
              <a:t>Ρώμη, Musei </a:t>
            </a:r>
            <a:r>
              <a:rPr lang="el-GR" sz="1200" dirty="0">
                <a:latin typeface="Times New Roman" panose="02020603050405020304" pitchFamily="18" charset="0"/>
                <a:cs typeface="Times New Roman" panose="02020603050405020304" pitchFamily="18" charset="0"/>
              </a:rPr>
              <a:t>Vaticani). Στη σύνθεση οι δύο τιτάνες που τιμωρήθηκαν από τον Δία, στην ανατολή ο Προμηθέας και στη δύση </a:t>
            </a:r>
            <a:r>
              <a:rPr lang="el-GR" sz="1200" dirty="0" smtClean="0">
                <a:latin typeface="Times New Roman" panose="02020603050405020304" pitchFamily="18" charset="0"/>
                <a:cs typeface="Times New Roman" panose="02020603050405020304" pitchFamily="18" charset="0"/>
              </a:rPr>
              <a:t>ο Άτλαντας </a:t>
            </a:r>
            <a:r>
              <a:rPr lang="el-GR" sz="1200" dirty="0">
                <a:latin typeface="Times New Roman" panose="02020603050405020304" pitchFamily="18" charset="0"/>
                <a:cs typeface="Times New Roman" panose="02020603050405020304" pitchFamily="18" charset="0"/>
              </a:rPr>
              <a:t>να κουβαλά στην πλάτη του τη Γη, δείχνοντας τη σημαντικότητα των μελών αυτών του σώματος και το </a:t>
            </a:r>
            <a:r>
              <a:rPr lang="el-GR" sz="1200" dirty="0" smtClean="0">
                <a:latin typeface="Times New Roman" panose="02020603050405020304" pitchFamily="18" charset="0"/>
                <a:cs typeface="Times New Roman" panose="02020603050405020304" pitchFamily="18" charset="0"/>
              </a:rPr>
              <a:t>επίπονο της </a:t>
            </a:r>
            <a:r>
              <a:rPr lang="el-GR" sz="1200" dirty="0">
                <a:latin typeface="Times New Roman" panose="02020603050405020304" pitchFamily="18" charset="0"/>
                <a:cs typeface="Times New Roman" panose="02020603050405020304" pitchFamily="18" charset="0"/>
              </a:rPr>
              <a:t>τιμωρίας.</a:t>
            </a:r>
          </a:p>
        </p:txBody>
      </p:sp>
      <p:sp>
        <p:nvSpPr>
          <p:cNvPr id="5" name="Ορθογώνιο 4"/>
          <p:cNvSpPr/>
          <p:nvPr/>
        </p:nvSpPr>
        <p:spPr>
          <a:xfrm>
            <a:off x="0" y="80806"/>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Εφαρμογές Βιοϋλικών</a:t>
            </a:r>
            <a:r>
              <a:rPr lang="en-US"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4324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337692"/>
            <a:ext cx="12192000" cy="3139321"/>
          </a:xfrm>
          <a:prstGeom prst="rect">
            <a:avLst/>
          </a:prstGeom>
        </p:spPr>
        <p:txBody>
          <a:bodyPr wrap="square">
            <a:spAutoFit/>
          </a:bodyPr>
          <a:lstStyle/>
          <a:p>
            <a:pPr indent="355600" algn="just"/>
            <a:r>
              <a:rPr lang="el-GR" dirty="0">
                <a:solidFill>
                  <a:srgbClr val="0070C0"/>
                </a:solidFill>
                <a:latin typeface="Times New Roman" panose="02020603050405020304" pitchFamily="18" charset="0"/>
                <a:cs typeface="Times New Roman" panose="02020603050405020304" pitchFamily="18" charset="0"/>
              </a:rPr>
              <a:t>Σήμερα, οι αλληλεπιδράσεις των βιοϋλικών με τους ιστούς απασχολούν μία νέα επιστήμη τη λεγόμενη </a:t>
            </a:r>
            <a:r>
              <a:rPr lang="el-GR" dirty="0" smtClean="0">
                <a:solidFill>
                  <a:srgbClr val="0070C0"/>
                </a:solidFill>
                <a:latin typeface="Times New Roman" panose="02020603050405020304" pitchFamily="18" charset="0"/>
                <a:cs typeface="Times New Roman" panose="02020603050405020304" pitchFamily="18" charset="0"/>
              </a:rPr>
              <a:t>εμβι- ο-μηχανική </a:t>
            </a:r>
            <a:r>
              <a:rPr lang="el-GR" dirty="0">
                <a:solidFill>
                  <a:srgbClr val="0070C0"/>
                </a:solidFill>
                <a:latin typeface="Times New Roman" panose="02020603050405020304" pitchFamily="18" charset="0"/>
                <a:cs typeface="Times New Roman" panose="02020603050405020304" pitchFamily="18" charset="0"/>
              </a:rPr>
              <a:t>ή ιστο-μηχανική.</a:t>
            </a:r>
            <a:r>
              <a:rPr lang="el-GR" dirty="0">
                <a:latin typeface="Times New Roman" panose="02020603050405020304" pitchFamily="18" charset="0"/>
                <a:cs typeface="Times New Roman" panose="02020603050405020304" pitchFamily="18" charset="0"/>
              </a:rPr>
              <a:t> </a:t>
            </a:r>
            <a:r>
              <a:rPr lang="el-GR" dirty="0">
                <a:solidFill>
                  <a:srgbClr val="FF0000"/>
                </a:solidFill>
                <a:latin typeface="Times New Roman" panose="02020603050405020304" pitchFamily="18" charset="0"/>
                <a:cs typeface="Times New Roman" panose="02020603050405020304" pitchFamily="18" charset="0"/>
              </a:rPr>
              <a:t>Ως εμβιομηχανική ορίζεται η διαχείριση και σχεδιασμός της ανάπτυξης ή </a:t>
            </a:r>
            <a:r>
              <a:rPr lang="el-GR" dirty="0" smtClean="0">
                <a:solidFill>
                  <a:srgbClr val="FF0000"/>
                </a:solidFill>
                <a:latin typeface="Times New Roman" panose="02020603050405020304" pitchFamily="18" charset="0"/>
                <a:cs typeface="Times New Roman" panose="02020603050405020304" pitchFamily="18" charset="0"/>
              </a:rPr>
              <a:t>της θεραπείας </a:t>
            </a:r>
            <a:r>
              <a:rPr lang="el-GR" dirty="0">
                <a:solidFill>
                  <a:srgbClr val="FF0000"/>
                </a:solidFill>
                <a:latin typeface="Times New Roman" panose="02020603050405020304" pitchFamily="18" charset="0"/>
                <a:cs typeface="Times New Roman" panose="02020603050405020304" pitchFamily="18" charset="0"/>
              </a:rPr>
              <a:t>ενός τραύματος ανάπλασης ή αντικατάστασης ιστών</a:t>
            </a:r>
            <a:r>
              <a:rPr lang="el-GR" dirty="0">
                <a:latin typeface="Times New Roman" panose="02020603050405020304" pitchFamily="18" charset="0"/>
                <a:cs typeface="Times New Roman" panose="02020603050405020304" pitchFamily="18" charset="0"/>
              </a:rPr>
              <a:t>. </a:t>
            </a:r>
            <a:r>
              <a:rPr lang="el-GR" dirty="0">
                <a:solidFill>
                  <a:srgbClr val="FF0000"/>
                </a:solidFill>
                <a:latin typeface="Times New Roman" panose="02020603050405020304" pitchFamily="18" charset="0"/>
                <a:cs typeface="Times New Roman" panose="02020603050405020304" pitchFamily="18" charset="0"/>
              </a:rPr>
              <a:t>Στην περίπτωση αυτή, τα βιοϋλικά </a:t>
            </a:r>
            <a:r>
              <a:rPr lang="el-GR" dirty="0" smtClean="0">
                <a:solidFill>
                  <a:srgbClr val="FF0000"/>
                </a:solidFill>
                <a:latin typeface="Times New Roman" panose="02020603050405020304" pitchFamily="18" charset="0"/>
                <a:cs typeface="Times New Roman" panose="02020603050405020304" pitchFamily="18" charset="0"/>
              </a:rPr>
              <a:t>χρησιμοποιούνται </a:t>
            </a:r>
            <a:r>
              <a:rPr lang="el-GR" dirty="0">
                <a:solidFill>
                  <a:srgbClr val="FF0000"/>
                </a:solidFill>
                <a:latin typeface="Times New Roman" panose="02020603050405020304" pitchFamily="18" charset="0"/>
                <a:cs typeface="Times New Roman" panose="02020603050405020304" pitchFamily="18" charset="0"/>
              </a:rPr>
              <a:t>ως μόνιμα ή απορροφήσιμα υπόβαθρα/ικριώματα (</a:t>
            </a:r>
            <a:r>
              <a:rPr lang="el-GR" dirty="0" err="1">
                <a:solidFill>
                  <a:srgbClr val="FF0000"/>
                </a:solidFill>
                <a:latin typeface="Times New Roman" panose="02020603050405020304" pitchFamily="18" charset="0"/>
                <a:cs typeface="Times New Roman" panose="02020603050405020304" pitchFamily="18" charset="0"/>
              </a:rPr>
              <a:t>scaffolds</a:t>
            </a:r>
            <a:r>
              <a:rPr lang="el-GR" dirty="0">
                <a:solidFill>
                  <a:srgbClr val="FF0000"/>
                </a:solidFill>
                <a:latin typeface="Times New Roman" panose="02020603050405020304" pitchFamily="18" charset="0"/>
                <a:cs typeface="Times New Roman" panose="02020603050405020304" pitchFamily="18" charset="0"/>
              </a:rPr>
              <a:t>), για την ανάπτυξη κυττάρων (</a:t>
            </a:r>
            <a:r>
              <a:rPr lang="el-GR" dirty="0" smtClean="0">
                <a:solidFill>
                  <a:srgbClr val="FF0000"/>
                </a:solidFill>
                <a:latin typeface="Times New Roman" panose="02020603050405020304" pitchFamily="18" charset="0"/>
                <a:cs typeface="Times New Roman" panose="02020603050405020304" pitchFamily="18" charset="0"/>
              </a:rPr>
              <a:t>ανάπτυξη </a:t>
            </a:r>
            <a:r>
              <a:rPr lang="el-GR" dirty="0">
                <a:solidFill>
                  <a:srgbClr val="FF0000"/>
                </a:solidFill>
                <a:latin typeface="Times New Roman" panose="02020603050405020304" pitchFamily="18" charset="0"/>
                <a:cs typeface="Times New Roman" panose="02020603050405020304" pitchFamily="18" charset="0"/>
              </a:rPr>
              <a:t>χόνδρου) ή κρίσιμων μορίων, συσκευές μεταφοράς φαρμάκων (drug-delivery devices). Η </a:t>
            </a:r>
            <a:r>
              <a:rPr lang="el-GR" dirty="0" smtClean="0">
                <a:solidFill>
                  <a:srgbClr val="FF0000"/>
                </a:solidFill>
                <a:latin typeface="Times New Roman" panose="02020603050405020304" pitchFamily="18" charset="0"/>
                <a:cs typeface="Times New Roman" panose="02020603050405020304" pitchFamily="18" charset="0"/>
              </a:rPr>
              <a:t>βιοσυμβατότητα είναι </a:t>
            </a:r>
            <a:r>
              <a:rPr lang="el-GR" dirty="0">
                <a:solidFill>
                  <a:srgbClr val="FF0000"/>
                </a:solidFill>
                <a:latin typeface="Times New Roman" panose="02020603050405020304" pitchFamily="18" charset="0"/>
                <a:cs typeface="Times New Roman" panose="02020603050405020304" pitchFamily="18" charset="0"/>
              </a:rPr>
              <a:t>το πιο σημαντικό στοιχείο στον σχεδιασμό για ανάπτυξη και θεραπεία με βάση τα νέα βιοϋλικά.</a:t>
            </a:r>
          </a:p>
          <a:p>
            <a:pPr indent="355600" algn="just"/>
            <a:r>
              <a:rPr lang="el-GR" b="1" u="sng" dirty="0">
                <a:latin typeface="Times New Roman" panose="02020603050405020304" pitchFamily="18" charset="0"/>
                <a:cs typeface="Times New Roman" panose="02020603050405020304" pitchFamily="18" charset="0"/>
              </a:rPr>
              <a:t>Πρωτοπόρος στην ιστική μηχανική είναι ο Ιωάννης Γιαννάς</a:t>
            </a:r>
            <a:r>
              <a:rPr lang="el-GR" dirty="0">
                <a:latin typeface="Times New Roman" panose="02020603050405020304" pitchFamily="18" charset="0"/>
                <a:cs typeface="Times New Roman" panose="02020603050405020304" pitchFamily="18" charset="0"/>
              </a:rPr>
              <a:t>, </a:t>
            </a:r>
            <a:r>
              <a:rPr lang="el-GR" u="sng" dirty="0">
                <a:latin typeface="Times New Roman" panose="02020603050405020304" pitchFamily="18" charset="0"/>
                <a:cs typeface="Times New Roman" panose="02020603050405020304" pitchFamily="18" charset="0"/>
              </a:rPr>
              <a:t>o οποίος συνέθεσε (Yannas &amp; Burke, </a:t>
            </a:r>
            <a:r>
              <a:rPr lang="el-GR" u="sng" dirty="0" smtClean="0">
                <a:latin typeface="Times New Roman" panose="02020603050405020304" pitchFamily="18" charset="0"/>
                <a:cs typeface="Times New Roman" panose="02020603050405020304" pitchFamily="18" charset="0"/>
              </a:rPr>
              <a:t>1980-Burke </a:t>
            </a:r>
            <a:r>
              <a:rPr lang="el-GR" u="sng" dirty="0">
                <a:latin typeface="Times New Roman" panose="02020603050405020304" pitchFamily="18" charset="0"/>
                <a:cs typeface="Times New Roman" panose="02020603050405020304" pitchFamily="18" charset="0"/>
              </a:rPr>
              <a:t>et al, 1981) συνθετικό δέρμα το οποίο χρησιμοποίησε για την αντιμετώπιση προχωρημένων </a:t>
            </a:r>
            <a:r>
              <a:rPr lang="el-GR" u="sng" dirty="0" smtClean="0">
                <a:latin typeface="Times New Roman" panose="02020603050405020304" pitchFamily="18" charset="0"/>
                <a:cs typeface="Times New Roman" panose="02020603050405020304" pitchFamily="18" charset="0"/>
              </a:rPr>
              <a:t>εγκαυμάτων</a:t>
            </a:r>
            <a:r>
              <a:rPr lang="el-GR" u="sng" dirty="0">
                <a:latin typeface="Times New Roman" panose="02020603050405020304" pitchFamily="18" charset="0"/>
                <a:cs typeface="Times New Roman" panose="02020603050405020304" pitchFamily="18" charset="0"/>
              </a:rPr>
              <a:t>. Το δέρμα αποτελείτο από μία διπλή μεμβράνη ημιδιαπερατή, ώστε να απομακρύνει τα υγρά του </a:t>
            </a:r>
            <a:r>
              <a:rPr lang="el-GR" u="sng" dirty="0" smtClean="0">
                <a:latin typeface="Times New Roman" panose="02020603050405020304" pitchFamily="18" charset="0"/>
                <a:cs typeface="Times New Roman" panose="02020603050405020304" pitchFamily="18" charset="0"/>
              </a:rPr>
              <a:t>σώματος και </a:t>
            </a:r>
            <a:r>
              <a:rPr lang="el-GR" u="sng" dirty="0">
                <a:latin typeface="Times New Roman" panose="02020603050405020304" pitchFamily="18" charset="0"/>
                <a:cs typeface="Times New Roman" panose="02020603050405020304" pitchFamily="18" charset="0"/>
              </a:rPr>
              <a:t>να μην επιτρέπει από το περιβάλλον την είσοδο μικροβίων ή υγρών. Ο σχεδιασμός και η σύνθεση </a:t>
            </a:r>
            <a:r>
              <a:rPr lang="el-GR" u="sng" dirty="0" smtClean="0">
                <a:latin typeface="Times New Roman" panose="02020603050405020304" pitchFamily="18" charset="0"/>
                <a:cs typeface="Times New Roman" panose="02020603050405020304" pitchFamily="18" charset="0"/>
              </a:rPr>
              <a:t>στηρίχθηκαν </a:t>
            </a:r>
            <a:r>
              <a:rPr lang="el-GR" u="sng" dirty="0">
                <a:latin typeface="Times New Roman" panose="02020603050405020304" pitchFamily="18" charset="0"/>
                <a:cs typeface="Times New Roman" panose="02020603050405020304" pitchFamily="18" charset="0"/>
              </a:rPr>
              <a:t>στον διασταυρούμενο πολυμερισμό κολλαγόνου και γλυκοζαμινογλυκάνες (GAG)</a:t>
            </a:r>
            <a:r>
              <a:rPr lang="el-GR" dirty="0">
                <a:latin typeface="Times New Roman" panose="02020603050405020304" pitchFamily="18" charset="0"/>
                <a:cs typeface="Times New Roman" panose="02020603050405020304" pitchFamily="18" charset="0"/>
              </a:rPr>
              <a:t>. Στην Εικόνα </a:t>
            </a:r>
            <a:r>
              <a:rPr lang="el-GR" dirty="0" smtClean="0">
                <a:latin typeface="Times New Roman" panose="02020603050405020304" pitchFamily="18" charset="0"/>
                <a:cs typeface="Times New Roman" panose="02020603050405020304" pitchFamily="18" charset="0"/>
              </a:rPr>
              <a:t>7.7. φαίνεται </a:t>
            </a:r>
            <a:r>
              <a:rPr lang="el-GR" dirty="0">
                <a:latin typeface="Times New Roman" panose="02020603050405020304" pitchFamily="18" charset="0"/>
                <a:cs typeface="Times New Roman" panose="02020603050405020304" pitchFamily="18" charset="0"/>
              </a:rPr>
              <a:t>τεχνητό δέρμα που συντέθηκε με τη μέθοδο του Γιαννά.</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261" y="4754012"/>
            <a:ext cx="2705478" cy="1924319"/>
          </a:xfrm>
          <a:prstGeom prst="rect">
            <a:avLst/>
          </a:prstGeom>
        </p:spPr>
      </p:pic>
      <p:sp>
        <p:nvSpPr>
          <p:cNvPr id="4" name="Ορθογώνιο 3"/>
          <p:cNvSpPr/>
          <p:nvPr/>
        </p:nvSpPr>
        <p:spPr>
          <a:xfrm>
            <a:off x="8184694" y="5531505"/>
            <a:ext cx="1913729" cy="276999"/>
          </a:xfrm>
          <a:prstGeom prst="rect">
            <a:avLst/>
          </a:prstGeom>
        </p:spPr>
        <p:txBody>
          <a:bodyPr wrap="none">
            <a:spAutoFit/>
          </a:bodyPr>
          <a:lstStyle/>
          <a:p>
            <a:r>
              <a:rPr lang="el-GR" sz="1200" b="1" dirty="0">
                <a:latin typeface="Times New Roman" panose="02020603050405020304" pitchFamily="18" charset="0"/>
                <a:cs typeface="Times New Roman" panose="02020603050405020304" pitchFamily="18" charset="0"/>
              </a:rPr>
              <a:t>Εικόνα </a:t>
            </a:r>
            <a:r>
              <a:rPr lang="el-GR" sz="1200" b="1" dirty="0" smtClean="0">
                <a:latin typeface="Times New Roman" panose="02020603050405020304" pitchFamily="18" charset="0"/>
                <a:cs typeface="Times New Roman" panose="02020603050405020304" pitchFamily="18" charset="0"/>
              </a:rPr>
              <a:t>7.7. </a:t>
            </a:r>
            <a:r>
              <a:rPr lang="el-GR" sz="1200" dirty="0">
                <a:latin typeface="Times New Roman" panose="02020603050405020304" pitchFamily="18" charset="0"/>
                <a:cs typeface="Times New Roman" panose="02020603050405020304" pitchFamily="18" charset="0"/>
              </a:rPr>
              <a:t>Τεχνητό δέρμα.</a:t>
            </a:r>
          </a:p>
        </p:txBody>
      </p:sp>
      <p:sp>
        <p:nvSpPr>
          <p:cNvPr id="5" name="Ορθογώνιο 4"/>
          <p:cNvSpPr/>
          <p:nvPr/>
        </p:nvSpPr>
        <p:spPr>
          <a:xfrm>
            <a:off x="0" y="408004"/>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Εφαρμογές Βιοϋλικών</a:t>
            </a:r>
            <a:r>
              <a:rPr lang="en-US"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631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669963"/>
            <a:ext cx="12192000" cy="1477328"/>
          </a:xfrm>
          <a:prstGeom prst="rect">
            <a:avLst/>
          </a:prstGeom>
        </p:spPr>
        <p:txBody>
          <a:bodyPr wrap="square">
            <a:spAutoFit/>
          </a:bodyPr>
          <a:lstStyle/>
          <a:p>
            <a:pPr indent="355600" algn="just"/>
            <a:r>
              <a:rPr lang="el-GR" dirty="0">
                <a:solidFill>
                  <a:srgbClr val="0070C0"/>
                </a:solidFill>
                <a:latin typeface="Times New Roman" panose="02020603050405020304" pitchFamily="18" charset="0"/>
                <a:cs typeface="Times New Roman" panose="02020603050405020304" pitchFamily="18" charset="0"/>
              </a:rPr>
              <a:t>Αργότερα πολλές προσπάθειες έγιναν για την ανάπτυξη ιστών από ζώντα κύτταρα. Αν και η βιοψία είναι </a:t>
            </a:r>
            <a:r>
              <a:rPr lang="el-GR" dirty="0" smtClean="0">
                <a:solidFill>
                  <a:srgbClr val="0070C0"/>
                </a:solidFill>
                <a:latin typeface="Times New Roman" panose="02020603050405020304" pitchFamily="18" charset="0"/>
                <a:cs typeface="Times New Roman" panose="02020603050405020304" pitchFamily="18" charset="0"/>
              </a:rPr>
              <a:t>εύκολη </a:t>
            </a:r>
            <a:r>
              <a:rPr lang="el-GR" dirty="0">
                <a:solidFill>
                  <a:srgbClr val="0070C0"/>
                </a:solidFill>
                <a:latin typeface="Times New Roman" panose="02020603050405020304" pitchFamily="18" charset="0"/>
                <a:cs typeface="Times New Roman" panose="02020603050405020304" pitchFamily="18" charset="0"/>
              </a:rPr>
              <a:t>, όμως η διαφοροποίηση των κυττάρων για την ανάπτυξη του κατάλληλου ιστού, ήταν αρκετά </a:t>
            </a:r>
            <a:r>
              <a:rPr lang="el-GR" dirty="0" smtClean="0">
                <a:solidFill>
                  <a:srgbClr val="0070C0"/>
                </a:solidFill>
                <a:latin typeface="Times New Roman" panose="02020603050405020304" pitchFamily="18" charset="0"/>
                <a:cs typeface="Times New Roman" panose="02020603050405020304" pitchFamily="18" charset="0"/>
              </a:rPr>
              <a:t>δύσκολη,</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μέχρι </a:t>
            </a:r>
            <a:r>
              <a:rPr lang="el-GR" dirty="0">
                <a:solidFill>
                  <a:srgbClr val="0070C0"/>
                </a:solidFill>
                <a:latin typeface="Times New Roman" panose="02020603050405020304" pitchFamily="18" charset="0"/>
                <a:cs typeface="Times New Roman" panose="02020603050405020304" pitchFamily="18" charset="0"/>
              </a:rPr>
              <a:t>τη στιγμή που ανακοινώθηκε από τον Cao </a:t>
            </a:r>
            <a:r>
              <a:rPr lang="el-GR" i="1" dirty="0">
                <a:solidFill>
                  <a:srgbClr val="0070C0"/>
                </a:solidFill>
                <a:latin typeface="Times New Roman" panose="02020603050405020304" pitchFamily="18" charset="0"/>
                <a:cs typeface="Times New Roman" panose="02020603050405020304" pitchFamily="18" charset="0"/>
              </a:rPr>
              <a:t>και τους συνεργάτες του</a:t>
            </a:r>
            <a:r>
              <a:rPr lang="el-GR" i="1"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(Cao et al, 1997) </a:t>
            </a:r>
            <a:r>
              <a:rPr lang="el-GR" dirty="0">
                <a:solidFill>
                  <a:srgbClr val="FF0000"/>
                </a:solidFill>
                <a:latin typeface="Times New Roman" panose="02020603050405020304" pitchFamily="18" charset="0"/>
                <a:cs typeface="Times New Roman" panose="02020603050405020304" pitchFamily="18" charset="0"/>
              </a:rPr>
              <a:t>η ανάπλαση </a:t>
            </a:r>
            <a:r>
              <a:rPr lang="el-GR" dirty="0" smtClean="0">
                <a:solidFill>
                  <a:srgbClr val="FF0000"/>
                </a:solidFill>
                <a:latin typeface="Times New Roman" panose="02020603050405020304" pitchFamily="18" charset="0"/>
                <a:cs typeface="Times New Roman" panose="02020603050405020304" pitchFamily="18" charset="0"/>
              </a:rPr>
              <a:t>το</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λοβού </a:t>
            </a:r>
            <a:r>
              <a:rPr lang="el-GR" dirty="0">
                <a:solidFill>
                  <a:srgbClr val="FF0000"/>
                </a:solidFill>
                <a:latin typeface="Times New Roman" panose="02020603050405020304" pitchFamily="18" charset="0"/>
                <a:cs typeface="Times New Roman" panose="02020603050405020304" pitchFamily="18" charset="0"/>
              </a:rPr>
              <a:t>του αυτιού ενός τρίχρονου αγοριού </a:t>
            </a:r>
            <a:r>
              <a:rPr lang="el-GR" dirty="0">
                <a:latin typeface="Times New Roman" panose="02020603050405020304" pitchFamily="18" charset="0"/>
                <a:cs typeface="Times New Roman" panose="02020603050405020304" pitchFamily="18" charset="0"/>
              </a:rPr>
              <a:t>(Εικόνα </a:t>
            </a:r>
            <a:r>
              <a:rPr lang="el-GR" dirty="0" smtClean="0">
                <a:latin typeface="Times New Roman" panose="02020603050405020304" pitchFamily="18" charset="0"/>
                <a:cs typeface="Times New Roman" panose="02020603050405020304" pitchFamily="18" charset="0"/>
              </a:rPr>
              <a:t>7.</a:t>
            </a:r>
            <a:r>
              <a:rPr lang="el-GR" dirty="0">
                <a:latin typeface="Times New Roman" panose="02020603050405020304" pitchFamily="18" charset="0"/>
                <a:cs typeface="Times New Roman" panose="02020603050405020304" pitchFamily="18" charset="0"/>
              </a:rPr>
              <a:t>8</a:t>
            </a:r>
            <a:r>
              <a:rPr lang="el-GR" dirty="0" smtClean="0">
                <a:latin typeface="Times New Roman" panose="02020603050405020304" pitchFamily="18" charset="0"/>
                <a:cs typeface="Times New Roman" panose="02020603050405020304" pitchFamily="18" charset="0"/>
              </a:rPr>
              <a:t>.) </a:t>
            </a:r>
            <a:r>
              <a:rPr lang="el-GR" dirty="0">
                <a:solidFill>
                  <a:srgbClr val="0070C0"/>
                </a:solidFill>
                <a:latin typeface="Times New Roman" panose="02020603050405020304" pitchFamily="18" charset="0"/>
                <a:cs typeface="Times New Roman" panose="02020603050405020304" pitchFamily="18" charset="0"/>
              </a:rPr>
              <a:t>Η Εικόνα 7.7. έγινε πλέον κλασική και </a:t>
            </a:r>
            <a:r>
              <a:rPr lang="el-GR" dirty="0" smtClean="0">
                <a:solidFill>
                  <a:srgbClr val="0070C0"/>
                </a:solidFill>
                <a:latin typeface="Times New Roman" panose="02020603050405020304" pitchFamily="18" charset="0"/>
                <a:cs typeface="Times New Roman" panose="02020603050405020304" pitchFamily="18" charset="0"/>
              </a:rPr>
              <a:t>αναφέρεται</a:t>
            </a:r>
            <a:r>
              <a:rPr lang="en-US" dirty="0" smtClean="0">
                <a:solidFill>
                  <a:srgbClr val="0070C0"/>
                </a:solidFill>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ως </a:t>
            </a:r>
            <a:r>
              <a:rPr lang="el-GR" dirty="0">
                <a:solidFill>
                  <a:srgbClr val="0070C0"/>
                </a:solidFill>
                <a:latin typeface="Times New Roman" panose="02020603050405020304" pitchFamily="18" charset="0"/>
                <a:cs typeface="Times New Roman" panose="02020603050405020304" pitchFamily="18" charset="0"/>
              </a:rPr>
              <a:t>το βασικό παράδειγμα των τελευταίων επιτεύξεων της βιοτεχνολογίας κατασκευής αυτιού.</a:t>
            </a:r>
            <a:r>
              <a:rPr lang="el-GR" dirty="0">
                <a:latin typeface="Times New Roman" panose="02020603050405020304" pitchFamily="18" charset="0"/>
                <a:cs typeface="Times New Roman" panose="02020603050405020304" pitchFamily="18" charset="0"/>
              </a:rPr>
              <a:t> </a:t>
            </a:r>
            <a:r>
              <a:rPr lang="el-GR" dirty="0">
                <a:solidFill>
                  <a:srgbClr val="FF0000"/>
                </a:solidFill>
                <a:latin typeface="Times New Roman" panose="02020603050405020304" pitchFamily="18" charset="0"/>
                <a:cs typeface="Times New Roman" panose="02020603050405020304" pitchFamily="18" charset="0"/>
              </a:rPr>
              <a:t>Ήδη το </a:t>
            </a:r>
            <a:r>
              <a:rPr lang="el-GR" dirty="0" smtClean="0">
                <a:solidFill>
                  <a:srgbClr val="FF0000"/>
                </a:solidFill>
                <a:latin typeface="Times New Roman" panose="02020603050405020304" pitchFamily="18" charset="0"/>
                <a:cs typeface="Times New Roman" panose="02020603050405020304" pitchFamily="18" charset="0"/>
              </a:rPr>
              <a:t>πρώτο</a:t>
            </a:r>
            <a:r>
              <a:rPr lang="en-US" dirty="0" smtClean="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αυτί </a:t>
            </a:r>
            <a:r>
              <a:rPr lang="el-GR" dirty="0">
                <a:solidFill>
                  <a:srgbClr val="FF0000"/>
                </a:solidFill>
                <a:latin typeface="Times New Roman" panose="02020603050405020304" pitchFamily="18" charset="0"/>
                <a:cs typeface="Times New Roman" panose="02020603050405020304" pitchFamily="18" charset="0"/>
              </a:rPr>
              <a:t>μεταμοσχεύθηκε επιτυχώς και η ιστική μηχανική άλλαξε πορεία.</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791" y="2147291"/>
            <a:ext cx="4686954" cy="2943636"/>
          </a:xfrm>
          <a:prstGeom prst="rect">
            <a:avLst/>
          </a:prstGeom>
        </p:spPr>
      </p:pic>
      <p:sp>
        <p:nvSpPr>
          <p:cNvPr id="4" name="Ορθογώνιο 3"/>
          <p:cNvSpPr/>
          <p:nvPr/>
        </p:nvSpPr>
        <p:spPr>
          <a:xfrm>
            <a:off x="7650181" y="3480609"/>
            <a:ext cx="4376382" cy="276999"/>
          </a:xfrm>
          <a:prstGeom prst="rect">
            <a:avLst/>
          </a:prstGeom>
        </p:spPr>
        <p:txBody>
          <a:bodyPr wrap="square">
            <a:spAutoFit/>
          </a:bodyPr>
          <a:lstStyle/>
          <a:p>
            <a:r>
              <a:rPr lang="el-GR" sz="1200" b="1" dirty="0">
                <a:latin typeface="Times New Roman" panose="02020603050405020304" pitchFamily="18" charset="0"/>
                <a:cs typeface="Times New Roman" panose="02020603050405020304" pitchFamily="18" charset="0"/>
              </a:rPr>
              <a:t>Εικόνα </a:t>
            </a:r>
            <a:r>
              <a:rPr lang="el-GR" sz="1200" b="1" dirty="0" smtClean="0">
                <a:latin typeface="Times New Roman" panose="02020603050405020304" pitchFamily="18" charset="0"/>
                <a:cs typeface="Times New Roman" panose="02020603050405020304" pitchFamily="18" charset="0"/>
              </a:rPr>
              <a:t>7.8. </a:t>
            </a:r>
            <a:r>
              <a:rPr lang="el-GR" sz="1200" dirty="0">
                <a:latin typeface="Times New Roman" panose="02020603050405020304" pitchFamily="18" charset="0"/>
                <a:cs typeface="Times New Roman" panose="02020603050405020304" pitchFamily="18" charset="0"/>
              </a:rPr>
              <a:t>Κατασκευή βιοτεχνολογικού αυτιού (Cao et al., 1997).</a:t>
            </a:r>
          </a:p>
        </p:txBody>
      </p:sp>
      <p:sp>
        <p:nvSpPr>
          <p:cNvPr id="5" name="Ορθογώνιο 4"/>
          <p:cNvSpPr/>
          <p:nvPr/>
        </p:nvSpPr>
        <p:spPr>
          <a:xfrm>
            <a:off x="1" y="5090927"/>
            <a:ext cx="12191999" cy="1477328"/>
          </a:xfrm>
          <a:prstGeom prst="rect">
            <a:avLst/>
          </a:prstGeom>
        </p:spPr>
        <p:txBody>
          <a:bodyPr wrap="square">
            <a:spAutoFit/>
          </a:bodyPr>
          <a:lstStyle/>
          <a:p>
            <a:pPr indent="355600" algn="just"/>
            <a:r>
              <a:rPr lang="el-GR" dirty="0">
                <a:latin typeface="Times New Roman" panose="02020603050405020304" pitchFamily="18" charset="0"/>
                <a:cs typeface="Times New Roman" panose="02020603050405020304" pitchFamily="18" charset="0"/>
              </a:rPr>
              <a:t>Οι ερευνητές, αφού έκαναν το ομοίωμα του αυτιού </a:t>
            </a:r>
            <a:r>
              <a:rPr lang="el-GR" dirty="0" smtClean="0">
                <a:latin typeface="Times New Roman" panose="02020603050405020304" pitchFamily="18" charset="0"/>
                <a:cs typeface="Times New Roman" panose="02020603050405020304" pitchFamily="18" charset="0"/>
              </a:rPr>
              <a:t>του </a:t>
            </a:r>
            <a:r>
              <a:rPr lang="el-GR" dirty="0">
                <a:latin typeface="Times New Roman" panose="02020603050405020304" pitchFamily="18" charset="0"/>
                <a:cs typeface="Times New Roman" panose="02020603050405020304" pitchFamily="18" charset="0"/>
              </a:rPr>
              <a:t>παιδιού με </a:t>
            </a:r>
            <a:r>
              <a:rPr lang="el-GR" dirty="0" smtClean="0">
                <a:latin typeface="Times New Roman" panose="02020603050405020304" pitchFamily="18" charset="0"/>
                <a:cs typeface="Times New Roman" panose="02020603050405020304" pitchFamily="18" charset="0"/>
              </a:rPr>
              <a:t>αλγίνη</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έλαβαν </a:t>
            </a:r>
            <a:r>
              <a:rPr lang="el-GR" dirty="0">
                <a:latin typeface="Times New Roman" panose="02020603050405020304" pitchFamily="18" charset="0"/>
                <a:cs typeface="Times New Roman" panose="02020603050405020304" pitchFamily="18" charset="0"/>
              </a:rPr>
              <a:t>ένα </a:t>
            </a:r>
            <a:r>
              <a:rPr lang="el-GR" dirty="0" smtClean="0">
                <a:latin typeface="Times New Roman" panose="02020603050405020304" pitchFamily="18" charset="0"/>
                <a:cs typeface="Times New Roman" panose="02020603050405020304" pitchFamily="18" charset="0"/>
              </a:rPr>
              <a:t>κομμάτι</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πολυγαλακτικού </a:t>
            </a:r>
            <a:r>
              <a:rPr lang="el-GR" dirty="0">
                <a:latin typeface="Times New Roman" panose="02020603050405020304" pitchFamily="18" charset="0"/>
                <a:cs typeface="Times New Roman" panose="02020603050405020304" pitchFamily="18" charset="0"/>
              </a:rPr>
              <a:t>οξέος πάχους 100 μm και το εμβάπτισαν για 2s σε διάλυμα μεθυλενοχλωριδϊου και </a:t>
            </a:r>
            <a:r>
              <a:rPr lang="el-GR" dirty="0" smtClean="0">
                <a:latin typeface="Times New Roman" panose="02020603050405020304" pitchFamily="18" charset="0"/>
                <a:cs typeface="Times New Roman" panose="02020603050405020304" pitchFamily="18" charset="0"/>
              </a:rPr>
              <a:t>αμέσως</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μετά </a:t>
            </a:r>
            <a:r>
              <a:rPr lang="el-GR" dirty="0">
                <a:latin typeface="Times New Roman" panose="02020603050405020304" pitchFamily="18" charset="0"/>
                <a:cs typeface="Times New Roman" panose="02020603050405020304" pitchFamily="18" charset="0"/>
              </a:rPr>
              <a:t>το τοποθέτησαν στο καλούπι του αυτιού. Στη συνέχεια ανέπτυξαν το αυτί το οποίο τοποθέτησαν σε </a:t>
            </a:r>
            <a:r>
              <a:rPr lang="el-GR" dirty="0" smtClean="0">
                <a:latin typeface="Times New Roman" panose="02020603050405020304" pitchFamily="18" charset="0"/>
                <a:cs typeface="Times New Roman" panose="02020603050405020304" pitchFamily="18" charset="0"/>
              </a:rPr>
              <a:t>ένα</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ποντίκι</a:t>
            </a:r>
            <a:r>
              <a:rPr lang="el-GR" dirty="0">
                <a:latin typeface="Times New Roman" panose="02020603050405020304" pitchFamily="18" charset="0"/>
                <a:cs typeface="Times New Roman" panose="02020603050405020304" pitchFamily="18" charset="0"/>
              </a:rPr>
              <a:t>, το οποίο χρησιμοποιήθηκε ως ικρίωμα και μετά την ανάπτυξη τοποθετήθηκε στο παιδί. Η ομάδα </a:t>
            </a:r>
            <a:r>
              <a:rPr lang="el-GR" dirty="0" smtClean="0">
                <a:latin typeface="Times New Roman" panose="02020603050405020304" pitchFamily="18" charset="0"/>
                <a:cs typeface="Times New Roman" panose="02020603050405020304" pitchFamily="18" charset="0"/>
              </a:rPr>
              <a:t>Cao</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με </a:t>
            </a:r>
            <a:r>
              <a:rPr lang="el-GR" dirty="0">
                <a:latin typeface="Times New Roman" panose="02020603050405020304" pitchFamily="18" charset="0"/>
                <a:cs typeface="Times New Roman" panose="02020603050405020304" pitchFamily="18" charset="0"/>
              </a:rPr>
              <a:t>τους συνεργάτες έθεσε τις βάσεις για την ιστική μηχανική και άλλαξε την πορεία ιδιαίτερα σε </a:t>
            </a:r>
            <a:r>
              <a:rPr lang="el-GR" dirty="0" smtClean="0">
                <a:latin typeface="Times New Roman" panose="02020603050405020304" pitchFamily="18" charset="0"/>
                <a:cs typeface="Times New Roman" panose="02020603050405020304" pitchFamily="18" charset="0"/>
              </a:rPr>
              <a:t>περιπτώσεις</a:t>
            </a: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σχεδιασμού </a:t>
            </a:r>
            <a:r>
              <a:rPr lang="el-GR" dirty="0">
                <a:latin typeface="Times New Roman" panose="02020603050405020304" pitchFamily="18" charset="0"/>
                <a:cs typeface="Times New Roman" panose="02020603050405020304" pitchFamily="18" charset="0"/>
              </a:rPr>
              <a:t>και ανάπτυξης χόνδρων.</a:t>
            </a:r>
          </a:p>
        </p:txBody>
      </p:sp>
      <p:sp>
        <p:nvSpPr>
          <p:cNvPr id="6" name="Ορθογώνιο 5"/>
          <p:cNvSpPr/>
          <p:nvPr/>
        </p:nvSpPr>
        <p:spPr>
          <a:xfrm>
            <a:off x="0" y="121475"/>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Εφαρμογές Βιοϋλικών</a:t>
            </a:r>
            <a:r>
              <a:rPr lang="en-US"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9523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0" y="409055"/>
            <a:ext cx="12192000" cy="1754326"/>
          </a:xfrm>
          <a:prstGeom prst="rect">
            <a:avLst/>
          </a:prstGeom>
        </p:spPr>
        <p:txBody>
          <a:bodyPr wrap="square">
            <a:spAutoFit/>
          </a:bodyPr>
          <a:lstStyle/>
          <a:p>
            <a:pPr indent="355600" algn="just"/>
            <a:r>
              <a:rPr lang="el-GR" dirty="0">
                <a:solidFill>
                  <a:srgbClr val="0070C0"/>
                </a:solidFill>
                <a:latin typeface="Times New Roman" panose="02020603050405020304" pitchFamily="18" charset="0"/>
                <a:cs typeface="Times New Roman" panose="02020603050405020304" pitchFamily="18" charset="0"/>
              </a:rPr>
              <a:t>Είναι εμφανής η διαφορά των πληροφοριών που λαμβάνεται από την κάθε μέτρηση. Παράλληλα, στην </a:t>
            </a:r>
            <a:r>
              <a:rPr lang="el-GR" dirty="0" smtClean="0">
                <a:solidFill>
                  <a:srgbClr val="0070C0"/>
                </a:solidFill>
                <a:latin typeface="Times New Roman" panose="02020603050405020304" pitchFamily="18" charset="0"/>
                <a:cs typeface="Times New Roman" panose="02020603050405020304" pitchFamily="18" charset="0"/>
              </a:rPr>
              <a:t>Εικόνα </a:t>
            </a:r>
            <a:r>
              <a:rPr lang="el-GR" dirty="0">
                <a:solidFill>
                  <a:srgbClr val="0070C0"/>
                </a:solidFill>
                <a:latin typeface="Times New Roman" panose="02020603050405020304" pitchFamily="18" charset="0"/>
                <a:cs typeface="Times New Roman" panose="02020603050405020304" pitchFamily="18" charset="0"/>
              </a:rPr>
              <a:t>Γ, μπορεί να διακρίνει κανείς πώς χάνεται η οστική μάζα και σε τι μορφή επικρατεί η οργανική μάζα </a:t>
            </a:r>
            <a:r>
              <a:rPr lang="el-GR" dirty="0" smtClean="0">
                <a:solidFill>
                  <a:srgbClr val="0070C0"/>
                </a:solidFill>
                <a:latin typeface="Times New Roman" panose="02020603050405020304" pitchFamily="18" charset="0"/>
                <a:cs typeface="Times New Roman" panose="02020603050405020304" pitchFamily="18" charset="0"/>
              </a:rPr>
              <a:t>του οστού</a:t>
            </a:r>
            <a:r>
              <a:rPr lang="el-GR" dirty="0">
                <a:solidFill>
                  <a:srgbClr val="0070C0"/>
                </a:solidFill>
                <a:latin typeface="Times New Roman" panose="02020603050405020304" pitchFamily="18" charset="0"/>
                <a:cs typeface="Times New Roman" panose="02020603050405020304" pitchFamily="18" charset="0"/>
              </a:rPr>
              <a:t>. Μελετώντας τις εικόνες αυτές μπορεί κανείς να αποφανθεί για τους μηχανισμούς οστεοπόρωσης </a:t>
            </a:r>
            <a:r>
              <a:rPr lang="el-GR" dirty="0" smtClean="0">
                <a:solidFill>
                  <a:srgbClr val="0070C0"/>
                </a:solidFill>
                <a:latin typeface="Times New Roman" panose="02020603050405020304" pitchFamily="18" charset="0"/>
                <a:cs typeface="Times New Roman" panose="02020603050405020304" pitchFamily="18" charset="0"/>
              </a:rPr>
              <a:t>που προκαλούν </a:t>
            </a:r>
            <a:r>
              <a:rPr lang="el-GR" dirty="0">
                <a:solidFill>
                  <a:srgbClr val="0070C0"/>
                </a:solidFill>
                <a:latin typeface="Times New Roman" panose="02020603050405020304" pitchFamily="18" charset="0"/>
                <a:cs typeface="Times New Roman" panose="02020603050405020304" pitchFamily="18" charset="0"/>
              </a:rPr>
              <a:t>τα εμφυτεύματα με στόχο τη βελτίωση των βιοϋλικών.</a:t>
            </a:r>
          </a:p>
          <a:p>
            <a:pPr indent="355600" algn="just"/>
            <a:r>
              <a:rPr lang="el-GR" dirty="0">
                <a:latin typeface="Times New Roman" panose="02020603050405020304" pitchFamily="18" charset="0"/>
                <a:cs typeface="Times New Roman" panose="02020603050405020304" pitchFamily="18" charset="0"/>
              </a:rPr>
              <a:t>Με ακτίνες Χ μπορεί να φανεί η συγκέντρωση αλάτων π.χ. σε καθετήρες (ή στεντς) τα οποία </a:t>
            </a:r>
            <a:r>
              <a:rPr lang="el-GR" dirty="0" smtClean="0">
                <a:latin typeface="Times New Roman" panose="02020603050405020304" pitchFamily="18" charset="0"/>
                <a:cs typeface="Times New Roman" panose="02020603050405020304" pitchFamily="18" charset="0"/>
              </a:rPr>
              <a:t>παράγονται από </a:t>
            </a:r>
            <a:r>
              <a:rPr lang="el-GR" dirty="0">
                <a:latin typeface="Times New Roman" panose="02020603050405020304" pitchFamily="18" charset="0"/>
                <a:cs typeface="Times New Roman" panose="02020603050405020304" pitchFamily="18" charset="0"/>
              </a:rPr>
              <a:t>τον ίδιο τον οργανισμό και μπορούν να δώσουν δεσμούς με την επιφάνεια (Σχήμα </a:t>
            </a:r>
            <a:r>
              <a:rPr lang="el-GR" dirty="0" smtClean="0">
                <a:latin typeface="Times New Roman" panose="02020603050405020304" pitchFamily="18" charset="0"/>
                <a:cs typeface="Times New Roman" panose="02020603050405020304" pitchFamily="18" charset="0"/>
              </a:rPr>
              <a:t>7.21).</a:t>
            </a:r>
            <a:endParaRPr lang="el-GR" dirty="0">
              <a:latin typeface="Times New Roman" panose="02020603050405020304" pitchFamily="18" charset="0"/>
              <a:cs typeface="Times New Roman" panose="02020603050405020304" pitchFamily="18" charset="0"/>
            </a:endParaRPr>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285" y="2273619"/>
            <a:ext cx="5401429" cy="2553056"/>
          </a:xfrm>
          <a:prstGeom prst="rect">
            <a:avLst/>
          </a:prstGeom>
        </p:spPr>
      </p:pic>
      <p:sp>
        <p:nvSpPr>
          <p:cNvPr id="7" name="Ορθογώνιο 6"/>
          <p:cNvSpPr/>
          <p:nvPr/>
        </p:nvSpPr>
        <p:spPr>
          <a:xfrm>
            <a:off x="9771797" y="3226982"/>
            <a:ext cx="1951630" cy="646331"/>
          </a:xfrm>
          <a:prstGeom prst="rect">
            <a:avLst/>
          </a:prstGeom>
        </p:spPr>
        <p:txBody>
          <a:bodyPr wrap="square">
            <a:spAutoFit/>
          </a:bodyPr>
          <a:lstStyle/>
          <a:p>
            <a:pPr algn="just"/>
            <a:r>
              <a:rPr lang="el-GR" sz="1200" b="1" dirty="0">
                <a:latin typeface="Times New Roman" panose="02020603050405020304" pitchFamily="18" charset="0"/>
                <a:cs typeface="Times New Roman" panose="02020603050405020304" pitchFamily="18" charset="0"/>
              </a:rPr>
              <a:t>Σχήμα </a:t>
            </a:r>
            <a:r>
              <a:rPr lang="el-GR" sz="1200" b="1" dirty="0" smtClean="0">
                <a:latin typeface="Times New Roman" panose="02020603050405020304" pitchFamily="18" charset="0"/>
                <a:cs typeface="Times New Roman" panose="02020603050405020304" pitchFamily="18" charset="0"/>
              </a:rPr>
              <a:t>7.21. </a:t>
            </a:r>
            <a:r>
              <a:rPr lang="el-GR" sz="1200" i="1" dirty="0">
                <a:latin typeface="Times New Roman" panose="02020603050405020304" pitchFamily="18" charset="0"/>
                <a:cs typeface="Times New Roman" panose="02020603050405020304" pitchFamily="18" charset="0"/>
              </a:rPr>
              <a:t>Α &amp; Β: Εναπόθεση αλάτων σε καθετήρες</a:t>
            </a:r>
            <a:r>
              <a:rPr lang="el-GR" sz="1200" i="1" dirty="0" smtClean="0">
                <a:latin typeface="Times New Roman" panose="02020603050405020304" pitchFamily="18" charset="0"/>
                <a:cs typeface="Times New Roman" panose="02020603050405020304" pitchFamily="18" charset="0"/>
              </a:rPr>
              <a:t>..(Δ. Μουζάκης).</a:t>
            </a:r>
            <a:endParaRPr lang="el-GR" sz="1200" dirty="0">
              <a:latin typeface="Times New Roman" panose="02020603050405020304" pitchFamily="18" charset="0"/>
              <a:cs typeface="Times New Roman" panose="02020603050405020304" pitchFamily="18" charset="0"/>
            </a:endParaRPr>
          </a:p>
        </p:txBody>
      </p:sp>
      <p:sp>
        <p:nvSpPr>
          <p:cNvPr id="8" name="Ορθογώνιο 7"/>
          <p:cNvSpPr/>
          <p:nvPr/>
        </p:nvSpPr>
        <p:spPr>
          <a:xfrm>
            <a:off x="0" y="4826675"/>
            <a:ext cx="12192000" cy="2031325"/>
          </a:xfrm>
          <a:prstGeom prst="rect">
            <a:avLst/>
          </a:prstGeom>
        </p:spPr>
        <p:txBody>
          <a:bodyPr wrap="square">
            <a:spAutoFit/>
          </a:bodyPr>
          <a:lstStyle/>
          <a:p>
            <a:pPr indent="355600" algn="just"/>
            <a:r>
              <a:rPr lang="el-GR" dirty="0">
                <a:solidFill>
                  <a:srgbClr val="0070C0"/>
                </a:solidFill>
                <a:latin typeface="Times New Roman" panose="02020603050405020304" pitchFamily="18" charset="0"/>
                <a:cs typeface="Times New Roman" panose="02020603050405020304" pitchFamily="18" charset="0"/>
              </a:rPr>
              <a:t>Η τροποποίηση επομένως της επιφάνειας του βιοϋλικού, ώστε να μη συσσωρεύονται άλατα, είναι </a:t>
            </a:r>
            <a:r>
              <a:rPr lang="el-GR" dirty="0" smtClean="0">
                <a:solidFill>
                  <a:srgbClr val="0070C0"/>
                </a:solidFill>
                <a:latin typeface="Times New Roman" panose="02020603050405020304" pitchFamily="18" charset="0"/>
                <a:cs typeface="Times New Roman" panose="02020603050405020304" pitchFamily="18" charset="0"/>
              </a:rPr>
              <a:t>επιβεβλημένη, δεδομένου </a:t>
            </a:r>
            <a:r>
              <a:rPr lang="el-GR" dirty="0">
                <a:solidFill>
                  <a:srgbClr val="0070C0"/>
                </a:solidFill>
                <a:latin typeface="Times New Roman" panose="02020603050405020304" pitchFamily="18" charset="0"/>
                <a:cs typeface="Times New Roman" panose="02020603050405020304" pitchFamily="18" charset="0"/>
              </a:rPr>
              <a:t>ότι η παρουσία των αλάτων έχει ως αποτέλεσμα τις λοιμώξεις, κατάσταση επώδυνη για τον </a:t>
            </a:r>
            <a:r>
              <a:rPr lang="el-GR" dirty="0" smtClean="0">
                <a:solidFill>
                  <a:srgbClr val="0070C0"/>
                </a:solidFill>
                <a:latin typeface="Times New Roman" panose="02020603050405020304" pitchFamily="18" charset="0"/>
                <a:cs typeface="Times New Roman" panose="02020603050405020304" pitchFamily="18" charset="0"/>
              </a:rPr>
              <a:t>ασθενή</a:t>
            </a:r>
            <a:r>
              <a:rPr lang="el-GR" dirty="0" smtClean="0">
                <a:latin typeface="Times New Roman" panose="02020603050405020304" pitchFamily="18" charset="0"/>
                <a:cs typeface="Times New Roman" panose="02020603050405020304" pitchFamily="18" charset="0"/>
              </a:rPr>
              <a:t>. Οι </a:t>
            </a:r>
            <a:r>
              <a:rPr lang="el-GR" dirty="0">
                <a:latin typeface="Times New Roman" panose="02020603050405020304" pitchFamily="18" charset="0"/>
                <a:cs typeface="Times New Roman" panose="02020603050405020304" pitchFamily="18" charset="0"/>
              </a:rPr>
              <a:t>ερευνητές επομένως, πρέπει να στραφούν προς υλικά τα οποία θα αποτρέπουν τέτοιους σχηματισμούς. </a:t>
            </a:r>
            <a:r>
              <a:rPr lang="el-GR" dirty="0" smtClean="0">
                <a:latin typeface="Times New Roman" panose="02020603050405020304" pitchFamily="18" charset="0"/>
                <a:cs typeface="Times New Roman" panose="02020603050405020304" pitchFamily="18" charset="0"/>
              </a:rPr>
              <a:t>Ιδιαίτερα </a:t>
            </a:r>
            <a:r>
              <a:rPr lang="el-GR" dirty="0">
                <a:latin typeface="Times New Roman" panose="02020603050405020304" pitchFamily="18" charset="0"/>
                <a:cs typeface="Times New Roman" panose="02020603050405020304" pitchFamily="18" charset="0"/>
              </a:rPr>
              <a:t>αν πρόκειται για καρδιαγγειακά υλικά, η στένωση που προκαλείται, οδηγεί σε περισσότερο </a:t>
            </a:r>
            <a:r>
              <a:rPr lang="el-GR" dirty="0" smtClean="0">
                <a:latin typeface="Times New Roman" panose="02020603050405020304" pitchFamily="18" charset="0"/>
                <a:cs typeface="Times New Roman" panose="02020603050405020304" pitchFamily="18" charset="0"/>
              </a:rPr>
              <a:t>πολύπλοκα προβλήματα </a:t>
            </a:r>
            <a:r>
              <a:rPr lang="el-GR" dirty="0">
                <a:latin typeface="Times New Roman" panose="02020603050405020304" pitchFamily="18" charset="0"/>
                <a:cs typeface="Times New Roman" panose="02020603050405020304" pitchFamily="18" charset="0"/>
              </a:rPr>
              <a:t>υγείας.</a:t>
            </a:r>
          </a:p>
          <a:p>
            <a:pPr indent="355600" algn="just"/>
            <a:r>
              <a:rPr lang="el-GR" dirty="0">
                <a:solidFill>
                  <a:srgbClr val="0070C0"/>
                </a:solidFill>
                <a:latin typeface="Times New Roman" panose="02020603050405020304" pitchFamily="18" charset="0"/>
                <a:cs typeface="Times New Roman" panose="02020603050405020304" pitchFamily="18" charset="0"/>
              </a:rPr>
              <a:t>Προκειμένου επομένως να δούμε τη συμπεριφορά των βιοϋλικών, δεν απαιτείται μόνο η συμπεριφορά </a:t>
            </a:r>
            <a:r>
              <a:rPr lang="el-GR" dirty="0" smtClean="0">
                <a:solidFill>
                  <a:srgbClr val="0070C0"/>
                </a:solidFill>
                <a:latin typeface="Times New Roman" panose="02020603050405020304" pitchFamily="18" charset="0"/>
                <a:cs typeface="Times New Roman" panose="02020603050405020304" pitchFamily="18" charset="0"/>
              </a:rPr>
              <a:t>του βιοϋλικού</a:t>
            </a:r>
            <a:r>
              <a:rPr lang="el-GR" dirty="0">
                <a:solidFill>
                  <a:srgbClr val="0070C0"/>
                </a:solidFill>
                <a:latin typeface="Times New Roman" panose="02020603050405020304" pitchFamily="18" charset="0"/>
                <a:cs typeface="Times New Roman" panose="02020603050405020304" pitchFamily="18" charset="0"/>
              </a:rPr>
              <a:t>, αλλά κυρίως η γνώση του ιδίου του βιολογικού περιβάλλοντος, ώστε να προσαρμόσουμε το </a:t>
            </a:r>
            <a:r>
              <a:rPr lang="el-GR" dirty="0" smtClean="0">
                <a:solidFill>
                  <a:srgbClr val="0070C0"/>
                </a:solidFill>
                <a:latin typeface="Times New Roman" panose="02020603050405020304" pitchFamily="18" charset="0"/>
                <a:cs typeface="Times New Roman" panose="02020603050405020304" pitchFamily="18" charset="0"/>
              </a:rPr>
              <a:t>υλικό στις </a:t>
            </a:r>
            <a:r>
              <a:rPr lang="el-GR" dirty="0">
                <a:solidFill>
                  <a:srgbClr val="0070C0"/>
                </a:solidFill>
                <a:latin typeface="Times New Roman" panose="02020603050405020304" pitchFamily="18" charset="0"/>
                <a:cs typeface="Times New Roman" panose="02020603050405020304" pitchFamily="18" charset="0"/>
              </a:rPr>
              <a:t>βιολογικές συνθήκες και κυρίως για να στραφούν οι επιστήμονες στην κατασκευή βιοϋλικών που θα </a:t>
            </a:r>
            <a:r>
              <a:rPr lang="el-GR" dirty="0" smtClean="0">
                <a:solidFill>
                  <a:srgbClr val="0070C0"/>
                </a:solidFill>
                <a:latin typeface="Times New Roman" panose="02020603050405020304" pitchFamily="18" charset="0"/>
                <a:cs typeface="Times New Roman" panose="02020603050405020304" pitchFamily="18" charset="0"/>
              </a:rPr>
              <a:t>μιμούνται </a:t>
            </a:r>
            <a:r>
              <a:rPr lang="el-GR" dirty="0">
                <a:solidFill>
                  <a:srgbClr val="0070C0"/>
                </a:solidFill>
                <a:latin typeface="Times New Roman" panose="02020603050405020304" pitchFamily="18" charset="0"/>
                <a:cs typeface="Times New Roman" panose="02020603050405020304" pitchFamily="18" charset="0"/>
              </a:rPr>
              <a:t>κατά το δυνατόν, τη φύση</a:t>
            </a:r>
            <a:r>
              <a:rPr lang="el-GR" dirty="0">
                <a:latin typeface="Times New Roman" panose="02020603050405020304" pitchFamily="18" charset="0"/>
                <a:cs typeface="Times New Roman" panose="02020603050405020304" pitchFamily="18" charset="0"/>
              </a:rPr>
              <a:t> (biomimicry).</a:t>
            </a:r>
          </a:p>
        </p:txBody>
      </p:sp>
      <p:sp>
        <p:nvSpPr>
          <p:cNvPr id="9" name="Ορθογώνιο 8"/>
          <p:cNvSpPr/>
          <p:nvPr/>
        </p:nvSpPr>
        <p:spPr>
          <a:xfrm>
            <a:off x="0" y="64535"/>
            <a:ext cx="12192000" cy="369332"/>
          </a:xfrm>
          <a:prstGeom prst="rect">
            <a:avLst/>
          </a:prstGeom>
        </p:spPr>
        <p:txBody>
          <a:bodyPr wrap="square">
            <a:spAutoFit/>
          </a:bodyPr>
          <a:lstStyle/>
          <a:p>
            <a:pPr algn="ctr"/>
            <a:r>
              <a:rPr lang="el-GR" b="1" dirty="0" smtClean="0">
                <a:latin typeface="Times New Roman" panose="02020603050405020304" pitchFamily="18" charset="0"/>
                <a:cs typeface="Times New Roman" panose="02020603050405020304" pitchFamily="18" charset="0"/>
              </a:rPr>
              <a:t>Εφαρμογές Βιοϋλικών</a:t>
            </a:r>
            <a:r>
              <a:rPr lang="en-US" b="1"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713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417" y="880361"/>
            <a:ext cx="4363059" cy="3896269"/>
          </a:xfrm>
          <a:prstGeom prst="rect">
            <a:avLst/>
          </a:prstGeom>
        </p:spPr>
      </p:pic>
      <p:sp>
        <p:nvSpPr>
          <p:cNvPr id="3" name="Ορθογώνιο 2"/>
          <p:cNvSpPr/>
          <p:nvPr/>
        </p:nvSpPr>
        <p:spPr>
          <a:xfrm>
            <a:off x="5790972" y="2643829"/>
            <a:ext cx="1082091" cy="369332"/>
          </a:xfrm>
          <a:prstGeom prst="rect">
            <a:avLst/>
          </a:prstGeom>
        </p:spPr>
        <p:txBody>
          <a:bodyPr wrap="none">
            <a:spAutoFit/>
          </a:bodyPr>
          <a:lstStyle/>
          <a:p>
            <a:r>
              <a:rPr lang="el-GR" b="1" dirty="0">
                <a:latin typeface="Times New Roman" panose="02020603050405020304" pitchFamily="18" charset="0"/>
                <a:cs typeface="Times New Roman" panose="02020603050405020304" pitchFamily="18" charset="0"/>
              </a:rPr>
              <a:t>Βιοϋλικά</a:t>
            </a:r>
            <a:endParaRPr lang="el-GR" dirty="0"/>
          </a:p>
        </p:txBody>
      </p:sp>
      <p:sp>
        <p:nvSpPr>
          <p:cNvPr id="4" name="Ορθογώνιο 3"/>
          <p:cNvSpPr/>
          <p:nvPr/>
        </p:nvSpPr>
        <p:spPr>
          <a:xfrm>
            <a:off x="0" y="5657671"/>
            <a:ext cx="12192000" cy="1200329"/>
          </a:xfrm>
          <a:prstGeom prst="rect">
            <a:avLst/>
          </a:prstGeom>
        </p:spPr>
        <p:txBody>
          <a:bodyPr wrap="square">
            <a:spAutoFit/>
          </a:bodyPr>
          <a:lstStyle/>
          <a:p>
            <a:pPr indent="355600" algn="just"/>
            <a:r>
              <a:rPr lang="el-GR" dirty="0">
                <a:latin typeface="Times New Roman" panose="02020603050405020304" pitchFamily="18" charset="0"/>
                <a:cs typeface="Times New Roman" panose="02020603050405020304" pitchFamily="18" charset="0"/>
              </a:rPr>
              <a:t>Το ενδιαφέρον του ανθρώπου να αναπλάσει ιστούς οργάνων είναι πολύ παλαιό. Στην αρχαία ελληνική μυθολογία είναι γνωστή η αναγέννηση του ήπατος του </a:t>
            </a:r>
            <a:r>
              <a:rPr lang="el-GR" dirty="0">
                <a:solidFill>
                  <a:srgbClr val="FF0000"/>
                </a:solidFill>
                <a:latin typeface="Times New Roman" panose="02020603050405020304" pitchFamily="18" charset="0"/>
                <a:cs typeface="Times New Roman" panose="02020603050405020304" pitchFamily="18" charset="0"/>
              </a:rPr>
              <a:t>Προμηθέα</a:t>
            </a:r>
            <a:r>
              <a:rPr lang="el-GR" dirty="0">
                <a:latin typeface="Times New Roman" panose="02020603050405020304" pitchFamily="18" charset="0"/>
                <a:cs typeface="Times New Roman" panose="02020603050405020304" pitchFamily="18" charset="0"/>
              </a:rPr>
              <a:t>, ύστερα από την καθημερινή αφαίρεση τμήματός του από τον αετό ως τιμωρία για τη μετάδοση της θεϊκής γνώσης της φωτιάς στον </a:t>
            </a:r>
            <a:r>
              <a:rPr lang="el-GR" dirty="0" smtClean="0">
                <a:latin typeface="Times New Roman" panose="02020603050405020304" pitchFamily="18" charset="0"/>
                <a:cs typeface="Times New Roman" panose="02020603050405020304" pitchFamily="18" charset="0"/>
              </a:rPr>
              <a:t>άνθρωπο. </a:t>
            </a:r>
            <a:r>
              <a:rPr lang="el-GR" dirty="0">
                <a:latin typeface="Times New Roman" panose="02020603050405020304" pitchFamily="18" charset="0"/>
                <a:cs typeface="Times New Roman" panose="02020603050405020304" pitchFamily="18" charset="0"/>
              </a:rPr>
              <a:t>Αλλά και στην Παλαιά Διαθήκη αναφέρεται ότι </a:t>
            </a:r>
            <a:r>
              <a:rPr lang="el-GR" dirty="0">
                <a:solidFill>
                  <a:srgbClr val="FF0000"/>
                </a:solidFill>
                <a:latin typeface="Times New Roman" panose="02020603050405020304" pitchFamily="18" charset="0"/>
                <a:cs typeface="Times New Roman" panose="02020603050405020304" pitchFamily="18" charset="0"/>
              </a:rPr>
              <a:t>ο Θεός παρασκεύασε την Εύα από το πλευρό του Αδάμ</a:t>
            </a:r>
            <a:r>
              <a:rPr lang="el-GR" dirty="0">
                <a:latin typeface="Times New Roman" panose="02020603050405020304" pitchFamily="18" charset="0"/>
                <a:cs typeface="Times New Roman" panose="02020603050405020304" pitchFamily="18" charset="0"/>
              </a:rPr>
              <a:t>.</a:t>
            </a:r>
          </a:p>
        </p:txBody>
      </p:sp>
      <p:pic>
        <p:nvPicPr>
          <p:cNvPr id="1026" name="Picture 2" descr="In The Beginning...Rubens 15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5560" y="140168"/>
            <a:ext cx="4048643" cy="537665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1078384" y="140168"/>
            <a:ext cx="3777124" cy="461665"/>
          </a:xfrm>
          <a:prstGeom prst="rect">
            <a:avLst/>
          </a:prstGeom>
        </p:spPr>
        <p:txBody>
          <a:bodyPr wrap="none">
            <a:spAutoFit/>
          </a:bodyPr>
          <a:lstStyle/>
          <a:p>
            <a:r>
              <a:rPr lang="el-GR" sz="2400" dirty="0">
                <a:solidFill>
                  <a:srgbClr val="FF0000"/>
                </a:solidFill>
                <a:latin typeface="Times New Roman" panose="02020603050405020304" pitchFamily="18" charset="0"/>
                <a:cs typeface="Times New Roman" panose="02020603050405020304" pitchFamily="18" charset="0"/>
              </a:rPr>
              <a:t>Εμβιομηχανική και Βιοϋλικά</a:t>
            </a:r>
          </a:p>
        </p:txBody>
      </p:sp>
    </p:spTree>
    <p:extLst>
      <p:ext uri="{BB962C8B-B14F-4D97-AF65-F5344CB8AC3E}">
        <p14:creationId xmlns:p14="http://schemas.microsoft.com/office/powerpoint/2010/main" val="3987421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754572" y="2610683"/>
            <a:ext cx="6682854" cy="4247317"/>
          </a:xfrm>
          <a:prstGeom prst="rect">
            <a:avLst/>
          </a:prstGeom>
        </p:spPr>
        <p:txBody>
          <a:bodyPr wrap="square">
            <a:spAutoFit/>
          </a:bodyPr>
          <a:lstStyle/>
          <a:p>
            <a:pPr marL="285750" indent="-285750">
              <a:buFont typeface="Arial" panose="020B0604020202020204" pitchFamily="34" charset="0"/>
              <a:buChar char="•"/>
            </a:pPr>
            <a:r>
              <a:rPr lang="el-GR" dirty="0">
                <a:latin typeface="Times New Roman" panose="02020603050405020304" pitchFamily="18" charset="0"/>
                <a:cs typeface="Times New Roman" panose="02020603050405020304" pitchFamily="18" charset="0"/>
              </a:rPr>
              <a:t>600 B.C Φοίνικες Τεχνητά δόντια - μύτες </a:t>
            </a: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1893-1912 </a:t>
            </a:r>
            <a:r>
              <a:rPr lang="el-GR" dirty="0">
                <a:latin typeface="Times New Roman" panose="02020603050405020304" pitchFamily="18" charset="0"/>
                <a:cs typeface="Times New Roman" panose="02020603050405020304" pitchFamily="18" charset="0"/>
              </a:rPr>
              <a:t>W.A.Lane Βίδες στήριξης </a:t>
            </a: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l-G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1912 </a:t>
            </a:r>
            <a:r>
              <a:rPr lang="el-GR" dirty="0">
                <a:latin typeface="Times New Roman" panose="02020603050405020304" pitchFamily="18" charset="0"/>
                <a:cs typeface="Times New Roman" panose="02020603050405020304" pitchFamily="18" charset="0"/>
              </a:rPr>
              <a:t>W.D.Sherman Χρήση βαναδίου με χάλυβα για βίδες </a:t>
            </a:r>
            <a:r>
              <a:rPr lang="el-GR" dirty="0" smtClean="0">
                <a:latin typeface="Times New Roman" panose="02020603050405020304" pitchFamily="18" charset="0"/>
                <a:cs typeface="Times New Roman" panose="02020603050405020304" pitchFamily="18" charset="0"/>
              </a:rPr>
              <a:t>στήριξης</a:t>
            </a:r>
          </a:p>
          <a:p>
            <a:pPr marL="285750" indent="-285750">
              <a:buFont typeface="Arial" panose="020B0604020202020204" pitchFamily="34" charset="0"/>
              <a:buChar char="•"/>
            </a:pP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1938 </a:t>
            </a:r>
            <a:r>
              <a:rPr lang="el-GR" dirty="0">
                <a:latin typeface="Times New Roman" panose="02020603050405020304" pitchFamily="18" charset="0"/>
                <a:cs typeface="Times New Roman" panose="02020603050405020304" pitchFamily="18" charset="0"/>
              </a:rPr>
              <a:t>P.Wiles 1 η Αντικατάσταση </a:t>
            </a:r>
            <a:r>
              <a:rPr lang="el-GR" dirty="0" smtClean="0">
                <a:latin typeface="Times New Roman" panose="02020603050405020304" pitchFamily="18" charset="0"/>
                <a:cs typeface="Times New Roman" panose="02020603050405020304" pitchFamily="18" charset="0"/>
              </a:rPr>
              <a:t>ισχίου </a:t>
            </a:r>
          </a:p>
          <a:p>
            <a:pPr marL="285750" indent="-285750">
              <a:buFont typeface="Arial" panose="020B0604020202020204" pitchFamily="34" charset="0"/>
              <a:buChar char="•"/>
            </a:pPr>
            <a:endParaRPr lang="el-G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1952 </a:t>
            </a:r>
            <a:r>
              <a:rPr lang="en-US" dirty="0">
                <a:latin typeface="Times New Roman" panose="02020603050405020304" pitchFamily="18" charset="0"/>
                <a:cs typeface="Times New Roman" panose="02020603050405020304" pitchFamily="18" charset="0"/>
              </a:rPr>
              <a:t>A.B.Voorhees </a:t>
            </a:r>
            <a:r>
              <a:rPr lang="el-GR" dirty="0">
                <a:latin typeface="Times New Roman" panose="02020603050405020304" pitchFamily="18" charset="0"/>
                <a:cs typeface="Times New Roman" panose="02020603050405020304" pitchFamily="18" charset="0"/>
              </a:rPr>
              <a:t>Τεχνητές </a:t>
            </a:r>
            <a:r>
              <a:rPr lang="el-GR" dirty="0" smtClean="0">
                <a:latin typeface="Times New Roman" panose="02020603050405020304" pitchFamily="18" charset="0"/>
                <a:cs typeface="Times New Roman" panose="02020603050405020304" pitchFamily="18" charset="0"/>
              </a:rPr>
              <a:t>αρτηρίες</a:t>
            </a:r>
          </a:p>
          <a:p>
            <a:pPr marL="285750" indent="-285750">
              <a:buFont typeface="Arial" panose="020B0604020202020204" pitchFamily="34" charset="0"/>
              <a:buChar char="•"/>
            </a:pP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1953 </a:t>
            </a:r>
            <a:r>
              <a:rPr lang="en-US" dirty="0">
                <a:latin typeface="Times New Roman" panose="02020603050405020304" pitchFamily="18" charset="0"/>
                <a:cs typeface="Times New Roman" panose="02020603050405020304" pitchFamily="18" charset="0"/>
              </a:rPr>
              <a:t>A.Kantrowitz </a:t>
            </a:r>
            <a:r>
              <a:rPr lang="el-GR" dirty="0">
                <a:latin typeface="Times New Roman" panose="02020603050405020304" pitchFamily="18" charset="0"/>
                <a:cs typeface="Times New Roman" panose="02020603050405020304" pitchFamily="18" charset="0"/>
              </a:rPr>
              <a:t>Αορτές μπαλονιού </a:t>
            </a: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l-G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1960 </a:t>
            </a:r>
            <a:r>
              <a:rPr lang="en-US" dirty="0">
                <a:latin typeface="Times New Roman" panose="02020603050405020304" pitchFamily="18" charset="0"/>
                <a:cs typeface="Times New Roman" panose="02020603050405020304" pitchFamily="18" charset="0"/>
              </a:rPr>
              <a:t>M.I.Edwards </a:t>
            </a:r>
            <a:r>
              <a:rPr lang="el-GR" dirty="0">
                <a:latin typeface="Times New Roman" panose="02020603050405020304" pitchFamily="18" charset="0"/>
                <a:cs typeface="Times New Roman" panose="02020603050405020304" pitchFamily="18" charset="0"/>
              </a:rPr>
              <a:t>Τεχνητές βαλβίδες καρδιάς </a:t>
            </a: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l-G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1980 </a:t>
            </a:r>
            <a:r>
              <a:rPr lang="en-US" dirty="0">
                <a:latin typeface="Times New Roman" panose="02020603050405020304" pitchFamily="18" charset="0"/>
                <a:cs typeface="Times New Roman" panose="02020603050405020304" pitchFamily="18" charset="0"/>
              </a:rPr>
              <a:t>W.J.Kolff </a:t>
            </a:r>
            <a:r>
              <a:rPr lang="el-GR" dirty="0" smtClean="0">
                <a:latin typeface="Times New Roman" panose="02020603050405020304" pitchFamily="18" charset="0"/>
                <a:cs typeface="Times New Roman" panose="02020603050405020304" pitchFamily="18" charset="0"/>
              </a:rPr>
              <a:t> Τεχνητή </a:t>
            </a:r>
            <a:r>
              <a:rPr lang="el-GR" dirty="0">
                <a:latin typeface="Times New Roman" panose="02020603050405020304" pitchFamily="18" charset="0"/>
                <a:cs typeface="Times New Roman" panose="02020603050405020304" pitchFamily="18" charset="0"/>
              </a:rPr>
              <a:t>Καρδιά</a:t>
            </a:r>
          </a:p>
        </p:txBody>
      </p:sp>
      <p:sp>
        <p:nvSpPr>
          <p:cNvPr id="4" name="Ορθογώνιο 3"/>
          <p:cNvSpPr/>
          <p:nvPr/>
        </p:nvSpPr>
        <p:spPr>
          <a:xfrm>
            <a:off x="1" y="537701"/>
            <a:ext cx="12191999" cy="923330"/>
          </a:xfrm>
          <a:prstGeom prst="rect">
            <a:avLst/>
          </a:prstGeom>
        </p:spPr>
        <p:txBody>
          <a:bodyPr wrap="square">
            <a:spAutoFit/>
          </a:bodyPr>
          <a:lstStyle/>
          <a:p>
            <a:pPr algn="ctr"/>
            <a:r>
              <a:rPr lang="el-GR" b="1" dirty="0">
                <a:latin typeface="Times New Roman" panose="02020603050405020304" pitchFamily="18" charset="0"/>
                <a:cs typeface="Times New Roman" panose="02020603050405020304" pitchFamily="18" charset="0"/>
              </a:rPr>
              <a:t>Εξέλιξη των μεθόδων παρασκευής </a:t>
            </a:r>
            <a:r>
              <a:rPr lang="el-GR" b="1" dirty="0" smtClean="0">
                <a:latin typeface="Times New Roman" panose="02020603050405020304" pitchFamily="18" charset="0"/>
                <a:cs typeface="Times New Roman" panose="02020603050405020304" pitchFamily="18" charset="0"/>
              </a:rPr>
              <a:t>βιοϋλικών</a:t>
            </a:r>
          </a:p>
          <a:p>
            <a:pPr algn="ctr"/>
            <a:endParaRPr lang="el-GR" dirty="0" smtClean="0">
              <a:latin typeface="Times New Roman" panose="02020603050405020304" pitchFamily="18" charset="0"/>
              <a:cs typeface="Times New Roman" panose="02020603050405020304" pitchFamily="18" charset="0"/>
            </a:endParaRPr>
          </a:p>
          <a:p>
            <a:pPr algn="ctr"/>
            <a:r>
              <a:rPr lang="el-GR" dirty="0">
                <a:latin typeface="Times New Roman" panose="02020603050405020304" pitchFamily="18" charset="0"/>
                <a:cs typeface="Times New Roman" panose="02020603050405020304" pitchFamily="18" charset="0"/>
              </a:rPr>
              <a:t>Ιστορική </a:t>
            </a:r>
            <a:r>
              <a:rPr lang="el-GR" dirty="0" smtClean="0">
                <a:latin typeface="Times New Roman" panose="02020603050405020304" pitchFamily="18" charset="0"/>
                <a:cs typeface="Times New Roman" panose="02020603050405020304" pitchFamily="18" charset="0"/>
              </a:rPr>
              <a:t>αναδρομή (μία σύντομη ενδεικτική αναδρομή στις σπουδαιότερες εφευρέσεις-κατασκευές βιουλικών)</a:t>
            </a:r>
            <a:endParaRPr lang="el-GR"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4096361" y="1514693"/>
            <a:ext cx="3999277" cy="646331"/>
          </a:xfrm>
          <a:prstGeom prst="rect">
            <a:avLst/>
          </a:prstGeom>
        </p:spPr>
        <p:txBody>
          <a:bodyPr wrap="square">
            <a:spAutoFit/>
          </a:bodyPr>
          <a:lstStyle/>
          <a:p>
            <a:pPr algn="ctr"/>
            <a:r>
              <a:rPr lang="el-GR" sz="1200" dirty="0">
                <a:latin typeface="Times New Roman" panose="02020603050405020304" pitchFamily="18" charset="0"/>
                <a:cs typeface="Times New Roman" panose="02020603050405020304" pitchFamily="18" charset="0"/>
              </a:rPr>
              <a:t>Ελευθέριος Αμανατίδης Πολυτεχνική Σχολή Τμήμα Χημικών </a:t>
            </a:r>
            <a:r>
              <a:rPr lang="el-GR" sz="1200" dirty="0" smtClean="0">
                <a:latin typeface="Times New Roman" panose="02020603050405020304" pitchFamily="18" charset="0"/>
                <a:cs typeface="Times New Roman" panose="02020603050405020304" pitchFamily="18" charset="0"/>
              </a:rPr>
              <a:t>Μηχανικών</a:t>
            </a:r>
          </a:p>
          <a:p>
            <a:pPr algn="ctr"/>
            <a:r>
              <a:rPr lang="el-GR" sz="1200" dirty="0" smtClean="0">
                <a:latin typeface="Times New Roman" panose="02020603050405020304" pitchFamily="18" charset="0"/>
                <a:cs typeface="Times New Roman" panose="02020603050405020304" pitchFamily="18" charset="0"/>
              </a:rPr>
              <a:t>Πανεπιστήμιο Πατρών</a:t>
            </a:r>
            <a:endParaRPr lang="en-US" sz="1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1254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809297"/>
            <a:ext cx="12192000" cy="1477328"/>
          </a:xfrm>
          <a:prstGeom prst="rect">
            <a:avLst/>
          </a:prstGeom>
        </p:spPr>
        <p:txBody>
          <a:bodyPr wrap="square">
            <a:spAutoFit/>
          </a:bodyPr>
          <a:lstStyle/>
          <a:p>
            <a:pPr marL="342900" indent="-342900">
              <a:buAutoNum type="arabicPeriod"/>
            </a:pPr>
            <a:r>
              <a:rPr lang="en-US" dirty="0" smtClean="0">
                <a:solidFill>
                  <a:srgbClr val="000000"/>
                </a:solidFill>
                <a:latin typeface="Times New Roman" panose="02020603050405020304" pitchFamily="18" charset="0"/>
                <a:cs typeface="Times New Roman" panose="02020603050405020304" pitchFamily="18" charset="0"/>
              </a:rPr>
              <a:t>University </a:t>
            </a:r>
            <a:r>
              <a:rPr lang="en-US" dirty="0">
                <a:solidFill>
                  <a:srgbClr val="000000"/>
                </a:solidFill>
                <a:latin typeface="Times New Roman" panose="02020603050405020304" pitchFamily="18" charset="0"/>
                <a:cs typeface="Times New Roman" panose="02020603050405020304" pitchFamily="18" charset="0"/>
              </a:rPr>
              <a:t>of Cyprus</a:t>
            </a:r>
            <a:r>
              <a:rPr lang="el-GR"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Biomedical Imaging and Applied </a:t>
            </a:r>
            <a:r>
              <a:rPr lang="en-US" dirty="0" smtClean="0">
                <a:solidFill>
                  <a:srgbClr val="000000"/>
                </a:solidFill>
                <a:latin typeface="Times New Roman" panose="02020603050405020304" pitchFamily="18" charset="0"/>
                <a:cs typeface="Times New Roman" panose="02020603050405020304" pitchFamily="18" charset="0"/>
              </a:rPr>
              <a:t>Optics</a:t>
            </a:r>
            <a:endParaRPr lang="el-GR" dirty="0" smtClean="0">
              <a:solidFill>
                <a:srgbClr val="000000"/>
              </a:solidFill>
              <a:latin typeface="Times New Roman" panose="02020603050405020304" pitchFamily="18" charset="0"/>
              <a:cs typeface="Times New Roman" panose="02020603050405020304" pitchFamily="18" charset="0"/>
            </a:endParaRPr>
          </a:p>
          <a:p>
            <a:pPr marL="342900" indent="-342900">
              <a:buAutoNum type="arabicPeriod" startAt="2"/>
            </a:pPr>
            <a:r>
              <a:rPr lang="el-GR" dirty="0" smtClean="0">
                <a:solidFill>
                  <a:srgbClr val="000000"/>
                </a:solidFill>
                <a:latin typeface="Times New Roman" panose="02020603050405020304" pitchFamily="18" charset="0"/>
                <a:cs typeface="Times New Roman" panose="02020603050405020304" pitchFamily="18" charset="0"/>
              </a:rPr>
              <a:t>Βιουλικά – Εφαρμογές Δρ</a:t>
            </a:r>
            <a:r>
              <a:rPr lang="el-GR" dirty="0">
                <a:solidFill>
                  <a:srgbClr val="000000"/>
                </a:solidFill>
                <a:latin typeface="Times New Roman" panose="02020603050405020304" pitchFamily="18" charset="0"/>
                <a:cs typeface="Times New Roman" panose="02020603050405020304" pitchFamily="18" charset="0"/>
              </a:rPr>
              <a:t>. Κων/νος </a:t>
            </a:r>
            <a:r>
              <a:rPr lang="el-GR" dirty="0" smtClean="0">
                <a:solidFill>
                  <a:srgbClr val="000000"/>
                </a:solidFill>
                <a:latin typeface="Times New Roman" panose="02020603050405020304" pitchFamily="18" charset="0"/>
                <a:cs typeface="Times New Roman" panose="02020603050405020304" pitchFamily="18" charset="0"/>
              </a:rPr>
              <a:t>Υφαντής</a:t>
            </a:r>
          </a:p>
          <a:p>
            <a:pPr marL="342900" indent="-342900">
              <a:buFontTx/>
              <a:buAutoNum type="arabicPeriod" startAt="2"/>
            </a:pPr>
            <a:r>
              <a:rPr lang="en-US" dirty="0">
                <a:latin typeface="Times New Roman" panose="02020603050405020304" pitchFamily="18" charset="0"/>
                <a:cs typeface="Times New Roman" panose="02020603050405020304" pitchFamily="18" charset="0"/>
              </a:rPr>
              <a:t>Physical and mechanical properties of metallic biomaterials</a:t>
            </a:r>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Takayoshi Nakano Graduate School of Engineering, Osaka University, Osaka, Japan</a:t>
            </a:r>
            <a:r>
              <a:rPr lang="el-GR" dirty="0">
                <a:latin typeface="Times New Roman" panose="02020603050405020304" pitchFamily="18" charset="0"/>
                <a:cs typeface="Times New Roman" panose="02020603050405020304" pitchFamily="18" charset="0"/>
              </a:rPr>
              <a:t> </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startAt="2"/>
            </a:pPr>
            <a:r>
              <a:rPr lang="en-US" dirty="0">
                <a:latin typeface="Times New Roman" panose="02020603050405020304" pitchFamily="18" charset="0"/>
                <a:cs typeface="Times New Roman" panose="02020603050405020304" pitchFamily="18" charset="0"/>
              </a:rPr>
              <a:t>Photos provided by Teijin Nakashima Medical Co., Ltd., Japan and Kyocera Co., Ltd., Japan</a:t>
            </a:r>
            <a:r>
              <a:rPr lang="en-US" dirty="0" smtClean="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
        <p:nvSpPr>
          <p:cNvPr id="3" name="Ορθογώνιο 2"/>
          <p:cNvSpPr/>
          <p:nvPr/>
        </p:nvSpPr>
        <p:spPr>
          <a:xfrm>
            <a:off x="0" y="692203"/>
            <a:ext cx="12192000" cy="461665"/>
          </a:xfrm>
          <a:prstGeom prst="rect">
            <a:avLst/>
          </a:prstGeom>
        </p:spPr>
        <p:txBody>
          <a:bodyPr wrap="square">
            <a:spAutoFit/>
          </a:bodyPr>
          <a:lstStyle/>
          <a:p>
            <a:pPr algn="ctr"/>
            <a:r>
              <a:rPr lang="el-GR" sz="2400" b="1" dirty="0">
                <a:solidFill>
                  <a:srgbClr val="FF0000"/>
                </a:solidFill>
                <a:latin typeface="Times New Roman" panose="02020603050405020304" pitchFamily="18" charset="0"/>
                <a:cs typeface="Times New Roman" panose="02020603050405020304" pitchFamily="18" charset="0"/>
              </a:rPr>
              <a:t>Ενδεικτική </a:t>
            </a:r>
            <a:r>
              <a:rPr lang="el-GR" sz="2400" b="1" dirty="0" smtClean="0">
                <a:solidFill>
                  <a:srgbClr val="FF0000"/>
                </a:solidFill>
                <a:latin typeface="Times New Roman" panose="02020603050405020304" pitchFamily="18" charset="0"/>
                <a:cs typeface="Times New Roman" panose="02020603050405020304" pitchFamily="18" charset="0"/>
              </a:rPr>
              <a:t>Βιβλιογραφία</a:t>
            </a:r>
            <a:endParaRPr lang="el-GR" sz="2400" b="1" dirty="0">
              <a:solidFill>
                <a:srgbClr val="FF0000"/>
              </a:solidFill>
            </a:endParaRPr>
          </a:p>
        </p:txBody>
      </p:sp>
    </p:spTree>
    <p:extLst>
      <p:ext uri="{BB962C8B-B14F-4D97-AF65-F5344CB8AC3E}">
        <p14:creationId xmlns:p14="http://schemas.microsoft.com/office/powerpoint/2010/main" val="1210243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tovima.gr/files/1/2013/09/21/digiEmbiomechanicus.jpg"/>
          <p:cNvPicPr>
            <a:picLocks noChangeAspect="1" noChangeArrowheads="1"/>
          </p:cNvPicPr>
          <p:nvPr/>
        </p:nvPicPr>
        <p:blipFill>
          <a:blip r:embed="rId2" cstate="print"/>
          <a:srcRect/>
          <a:stretch>
            <a:fillRect/>
          </a:stretch>
        </p:blipFill>
        <p:spPr bwMode="auto">
          <a:xfrm>
            <a:off x="6244910" y="0"/>
            <a:ext cx="5922172" cy="3778967"/>
          </a:xfrm>
          <a:prstGeom prst="rect">
            <a:avLst/>
          </a:prstGeom>
          <a:noFill/>
        </p:spPr>
      </p:pic>
      <p:pic>
        <p:nvPicPr>
          <p:cNvPr id="4" name="Picture 6" descr="C:\Documents and Settings\user\Desktop\sf_1_h1.jpg"/>
          <p:cNvPicPr>
            <a:picLocks noChangeAspect="1" noChangeArrowheads="1"/>
          </p:cNvPicPr>
          <p:nvPr/>
        </p:nvPicPr>
        <p:blipFill>
          <a:blip r:embed="rId3" cstate="print"/>
          <a:srcRect/>
          <a:stretch>
            <a:fillRect/>
          </a:stretch>
        </p:blipFill>
        <p:spPr bwMode="auto">
          <a:xfrm>
            <a:off x="0" y="0"/>
            <a:ext cx="3507475" cy="4929188"/>
          </a:xfrm>
          <a:prstGeom prst="rect">
            <a:avLst/>
          </a:prstGeom>
          <a:noFill/>
          <a:ln w="9525">
            <a:noFill/>
            <a:miter lim="800000"/>
            <a:headEnd/>
            <a:tailEnd/>
          </a:ln>
        </p:spPr>
      </p:pic>
      <p:pic>
        <p:nvPicPr>
          <p:cNvPr id="5" name="Picture 2" descr="http://www.idiokinisis.gr/wp-content/uploads/2013/06/img4.jpg"/>
          <p:cNvPicPr>
            <a:picLocks noChangeAspect="1" noChangeArrowheads="1"/>
          </p:cNvPicPr>
          <p:nvPr/>
        </p:nvPicPr>
        <p:blipFill>
          <a:blip r:embed="rId4" cstate="print"/>
          <a:srcRect/>
          <a:stretch>
            <a:fillRect/>
          </a:stretch>
        </p:blipFill>
        <p:spPr bwMode="auto">
          <a:xfrm>
            <a:off x="5379208" y="3937196"/>
            <a:ext cx="6812792" cy="2920804"/>
          </a:xfrm>
          <a:prstGeom prst="rect">
            <a:avLst/>
          </a:prstGeom>
          <a:noFill/>
        </p:spPr>
      </p:pic>
      <p:sp>
        <p:nvSpPr>
          <p:cNvPr id="3" name="Ορθογώνιο 2"/>
          <p:cNvSpPr/>
          <p:nvPr/>
        </p:nvSpPr>
        <p:spPr>
          <a:xfrm>
            <a:off x="1976786" y="6164120"/>
            <a:ext cx="2560958" cy="400110"/>
          </a:xfrm>
          <a:prstGeom prst="rect">
            <a:avLst/>
          </a:prstGeom>
        </p:spPr>
        <p:txBody>
          <a:bodyPr wrap="none">
            <a:spAutoFit/>
          </a:bodyPr>
          <a:lstStyle/>
          <a:p>
            <a:pPr algn="ctr"/>
            <a:r>
              <a:rPr lang="el-GR" sz="2000" b="1" dirty="0">
                <a:latin typeface="Times New Roman" pitchFamily="18" charset="0"/>
                <a:cs typeface="Times New Roman" pitchFamily="18" charset="0"/>
              </a:rPr>
              <a:t>Μηχανική του ποδιού</a:t>
            </a:r>
            <a:endParaRPr lang="el-GR" sz="2000" b="1" dirty="0"/>
          </a:p>
        </p:txBody>
      </p:sp>
      <p:sp>
        <p:nvSpPr>
          <p:cNvPr id="6" name="Τίτλος 5"/>
          <p:cNvSpPr>
            <a:spLocks noGrp="1"/>
          </p:cNvSpPr>
          <p:nvPr>
            <p:ph type="title"/>
          </p:nvPr>
        </p:nvSpPr>
        <p:spPr>
          <a:xfrm>
            <a:off x="3753133" y="1801812"/>
            <a:ext cx="2246119" cy="1325563"/>
          </a:xfrm>
        </p:spPr>
        <p:txBody>
          <a:bodyPr>
            <a:normAutofit/>
          </a:bodyPr>
          <a:lstStyle/>
          <a:p>
            <a:pPr algn="ctr"/>
            <a:r>
              <a:rPr lang="el-GR" sz="2000" b="1" dirty="0" smtClean="0">
                <a:latin typeface="Times New Roman" panose="02020603050405020304" pitchFamily="18" charset="0"/>
                <a:cs typeface="Times New Roman" panose="02020603050405020304" pitchFamily="18" charset="0"/>
              </a:rPr>
              <a:t>Το ανθρώπινο σώμα μια μηχανή</a:t>
            </a:r>
            <a:endParaRPr lang="el-G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7100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11036"/>
            <a:ext cx="12192000" cy="494684"/>
          </a:xfrm>
        </p:spPr>
        <p:txBody>
          <a:bodyPr>
            <a:normAutofit fontScale="90000"/>
          </a:bodyPr>
          <a:lstStyle/>
          <a:p>
            <a:pPr algn="ctr"/>
            <a:r>
              <a:rPr lang="el-GR" sz="3200" dirty="0" smtClean="0">
                <a:solidFill>
                  <a:srgbClr val="FF0000"/>
                </a:solidFill>
                <a:latin typeface="Times New Roman" panose="02020603050405020304" pitchFamily="18" charset="0"/>
                <a:cs typeface="Times New Roman" panose="02020603050405020304" pitchFamily="18" charset="0"/>
              </a:rPr>
              <a:t>Ενδεικτικά εμφυτεύματα ανθρωπίνου σώματος</a:t>
            </a:r>
            <a:endParaRPr lang="el-GR"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0725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65125"/>
            <a:ext cx="12192000" cy="685753"/>
          </a:xfrm>
        </p:spPr>
        <p:txBody>
          <a:bodyPr>
            <a:normAutofit/>
          </a:bodyPr>
          <a:lstStyle/>
          <a:p>
            <a:pPr algn="ctr"/>
            <a:r>
              <a:rPr lang="el-GR" sz="2000" b="1" dirty="0" smtClean="0">
                <a:latin typeface="Times New Roman" panose="02020603050405020304" pitchFamily="18" charset="0"/>
                <a:cs typeface="Times New Roman" panose="02020603050405020304" pitchFamily="18" charset="0"/>
              </a:rPr>
              <a:t>Ένα κορίτσι της αρχαίας Αθήνας (2.500 π.χ.) αποκαλύπτεται</a:t>
            </a:r>
            <a:endParaRPr lang="el-GR" sz="2000" b="1" dirty="0">
              <a:latin typeface="Times New Roman" panose="02020603050405020304" pitchFamily="18" charset="0"/>
              <a:cs typeface="Times New Roman" panose="02020603050405020304" pitchFamily="18" charset="0"/>
            </a:endParaRPr>
          </a:p>
        </p:txBody>
      </p:sp>
      <p:pic>
        <p:nvPicPr>
          <p:cNvPr id="3" name="Picture 3"/>
          <p:cNvPicPr>
            <a:picLocks noChangeAspect="1" noChangeArrowheads="1"/>
          </p:cNvPicPr>
          <p:nvPr/>
        </p:nvPicPr>
        <p:blipFill>
          <a:blip r:embed="rId2" cstate="print"/>
          <a:srcRect/>
          <a:stretch>
            <a:fillRect/>
          </a:stretch>
        </p:blipFill>
        <p:spPr bwMode="auto">
          <a:xfrm>
            <a:off x="6737320" y="1690688"/>
            <a:ext cx="4392488" cy="4864682"/>
          </a:xfrm>
          <a:prstGeom prst="rect">
            <a:avLst/>
          </a:prstGeom>
          <a:noFill/>
          <a:ln w="9525">
            <a:noFill/>
            <a:miter lim="800000"/>
            <a:headEnd/>
            <a:tailEnd/>
          </a:ln>
        </p:spPr>
      </p:pic>
      <p:pic>
        <p:nvPicPr>
          <p:cNvPr id="4" name="Picture 2" descr="http://www.haniotika-nea.gr/media/old/extra_64306_fwto%20plaisio.jpg"/>
          <p:cNvPicPr>
            <a:picLocks noChangeAspect="1" noChangeArrowheads="1"/>
          </p:cNvPicPr>
          <p:nvPr/>
        </p:nvPicPr>
        <p:blipFill>
          <a:blip r:embed="rId3" cstate="print"/>
          <a:srcRect/>
          <a:stretch>
            <a:fillRect/>
          </a:stretch>
        </p:blipFill>
        <p:spPr bwMode="auto">
          <a:xfrm>
            <a:off x="1007609" y="1690688"/>
            <a:ext cx="4577662" cy="5073081"/>
          </a:xfrm>
          <a:prstGeom prst="rect">
            <a:avLst/>
          </a:prstGeom>
          <a:noFill/>
        </p:spPr>
      </p:pic>
    </p:spTree>
    <p:extLst>
      <p:ext uri="{BB962C8B-B14F-4D97-AF65-F5344CB8AC3E}">
        <p14:creationId xmlns:p14="http://schemas.microsoft.com/office/powerpoint/2010/main" val="35532755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776" y="1770940"/>
            <a:ext cx="7735380" cy="5087060"/>
          </a:xfrm>
          <a:prstGeom prst="rect">
            <a:avLst/>
          </a:prstGeom>
        </p:spPr>
      </p:pic>
      <p:sp>
        <p:nvSpPr>
          <p:cNvPr id="3" name="Ορθογώνιο 2"/>
          <p:cNvSpPr/>
          <p:nvPr/>
        </p:nvSpPr>
        <p:spPr>
          <a:xfrm>
            <a:off x="0" y="187236"/>
            <a:ext cx="12192000" cy="369332"/>
          </a:xfrm>
          <a:prstGeom prst="rect">
            <a:avLst/>
          </a:prstGeom>
        </p:spPr>
        <p:txBody>
          <a:bodyPr wrap="square">
            <a:spAutoFit/>
          </a:bodyPr>
          <a:lstStyle/>
          <a:p>
            <a:pPr algn="ctr"/>
            <a:r>
              <a:rPr lang="el-GR" b="1" dirty="0" smtClean="0">
                <a:solidFill>
                  <a:srgbClr val="0070C0"/>
                </a:solidFill>
                <a:latin typeface="Times New Roman" panose="02020603050405020304" pitchFamily="18" charset="0"/>
                <a:cs typeface="Times New Roman" panose="02020603050405020304" pitchFamily="18" charset="0"/>
              </a:rPr>
              <a:t>Εμφυτεύματα ολικών αντικαταστάσεων αρθρώσεων</a:t>
            </a:r>
            <a:endParaRPr lang="el-GR" b="1" dirty="0">
              <a:solidFill>
                <a:srgbClr val="0070C0"/>
              </a:solidFill>
            </a:endParaRPr>
          </a:p>
        </p:txBody>
      </p:sp>
      <p:sp>
        <p:nvSpPr>
          <p:cNvPr id="4" name="Ορθογώνιο 3"/>
          <p:cNvSpPr/>
          <p:nvPr/>
        </p:nvSpPr>
        <p:spPr>
          <a:xfrm>
            <a:off x="4696193" y="556568"/>
            <a:ext cx="2799613" cy="646331"/>
          </a:xfrm>
          <a:prstGeom prst="rect">
            <a:avLst/>
          </a:prstGeom>
        </p:spPr>
        <p:txBody>
          <a:bodyPr wrap="none">
            <a:spAutoFit/>
          </a:bodyPr>
          <a:lstStyle/>
          <a:p>
            <a:pPr algn="ctr"/>
            <a:r>
              <a:rPr lang="el-GR" sz="1200" dirty="0" smtClean="0">
                <a:latin typeface="Times New Roman" pitchFamily="18" charset="0"/>
                <a:cs typeface="Times New Roman" pitchFamily="18" charset="0"/>
              </a:rPr>
              <a:t>Πανεπιστήμιο Αιγαίου</a:t>
            </a:r>
          </a:p>
          <a:p>
            <a:pPr algn="ctr"/>
            <a:r>
              <a:rPr lang="el-GR" sz="1200" dirty="0" smtClean="0">
                <a:latin typeface="Times New Roman" pitchFamily="18" charset="0"/>
                <a:cs typeface="Times New Roman" pitchFamily="18" charset="0"/>
              </a:rPr>
              <a:t>Κωνσταντίνα Παπακωνσταντίνου</a:t>
            </a:r>
          </a:p>
          <a:p>
            <a:endParaRPr lang="el-GR" sz="1200" dirty="0"/>
          </a:p>
        </p:txBody>
      </p:sp>
    </p:spTree>
    <p:extLst>
      <p:ext uri="{BB962C8B-B14F-4D97-AF65-F5344CB8AC3E}">
        <p14:creationId xmlns:p14="http://schemas.microsoft.com/office/powerpoint/2010/main" val="1703378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64275" y="522016"/>
            <a:ext cx="4971685" cy="1143000"/>
          </a:xfrm>
        </p:spPr>
        <p:txBody>
          <a:bodyPr>
            <a:normAutofit/>
          </a:bodyPr>
          <a:lstStyle/>
          <a:p>
            <a:r>
              <a:rPr lang="el-GR" sz="1800" b="1" dirty="0">
                <a:solidFill>
                  <a:srgbClr val="0070C0"/>
                </a:solidFill>
                <a:latin typeface="Times New Roman" pitchFamily="18" charset="0"/>
                <a:cs typeface="Times New Roman" pitchFamily="18" charset="0"/>
              </a:rPr>
              <a:t>Αντικατάσταση φθαρμένου ισχίου από μεταλλικό</a:t>
            </a:r>
          </a:p>
        </p:txBody>
      </p:sp>
      <p:pic>
        <p:nvPicPr>
          <p:cNvPr id="51202" name="Picture 2" descr="http://4.bp.blogspot.com/-vI8cPxiEk4Q/UhzcVseH7qI/AAAAAAAAHPw/BedlmyQTFrc/s1600/Hipjoint_anim.jpg"/>
          <p:cNvPicPr>
            <a:picLocks noChangeAspect="1" noChangeArrowheads="1"/>
          </p:cNvPicPr>
          <p:nvPr/>
        </p:nvPicPr>
        <p:blipFill>
          <a:blip r:embed="rId2" cstate="print"/>
          <a:srcRect/>
          <a:stretch>
            <a:fillRect/>
          </a:stretch>
        </p:blipFill>
        <p:spPr bwMode="auto">
          <a:xfrm>
            <a:off x="1919537" y="2141476"/>
            <a:ext cx="6288699" cy="4716524"/>
          </a:xfrm>
          <a:prstGeom prst="rect">
            <a:avLst/>
          </a:prstGeom>
          <a:noFill/>
        </p:spPr>
      </p:pic>
      <p:pic>
        <p:nvPicPr>
          <p:cNvPr id="51204" name="Picture 4" descr="http://www.elitemyotherapy.com.au/uploads/1/8/3/6/18367851/2276382.jpg"/>
          <p:cNvPicPr>
            <a:picLocks noChangeAspect="1" noChangeArrowheads="1"/>
          </p:cNvPicPr>
          <p:nvPr/>
        </p:nvPicPr>
        <p:blipFill>
          <a:blip r:embed="rId3" cstate="print"/>
          <a:srcRect/>
          <a:stretch>
            <a:fillRect/>
          </a:stretch>
        </p:blipFill>
        <p:spPr bwMode="auto">
          <a:xfrm>
            <a:off x="8544272" y="2132856"/>
            <a:ext cx="1962150" cy="2333626"/>
          </a:xfrm>
          <a:prstGeom prst="rect">
            <a:avLst/>
          </a:prstGeom>
          <a:noFill/>
        </p:spPr>
      </p:pic>
      <p:pic>
        <p:nvPicPr>
          <p:cNvPr id="51206" name="Picture 6" descr="http://www.advancedorthopedics.gr/uplds/image/katagma/katagmata_isxiou_2.jpg"/>
          <p:cNvPicPr>
            <a:picLocks noChangeAspect="1" noChangeArrowheads="1"/>
          </p:cNvPicPr>
          <p:nvPr/>
        </p:nvPicPr>
        <p:blipFill>
          <a:blip r:embed="rId4" cstate="print"/>
          <a:srcRect/>
          <a:stretch>
            <a:fillRect/>
          </a:stretch>
        </p:blipFill>
        <p:spPr bwMode="auto">
          <a:xfrm>
            <a:off x="5857876" y="188641"/>
            <a:ext cx="4810125" cy="1809751"/>
          </a:xfrm>
          <a:prstGeom prst="rect">
            <a:avLst/>
          </a:prstGeom>
          <a:noFill/>
        </p:spPr>
      </p:pic>
    </p:spTree>
    <p:extLst>
      <p:ext uri="{BB962C8B-B14F-4D97-AF65-F5344CB8AC3E}">
        <p14:creationId xmlns:p14="http://schemas.microsoft.com/office/powerpoint/2010/main" val="3011387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65126"/>
            <a:ext cx="12192000" cy="467388"/>
          </a:xfrm>
        </p:spPr>
        <p:txBody>
          <a:bodyPr>
            <a:normAutofit/>
          </a:bodyPr>
          <a:lstStyle/>
          <a:p>
            <a:pPr algn="ctr"/>
            <a:r>
              <a:rPr lang="el-GR" sz="1800" b="1" dirty="0" smtClean="0">
                <a:solidFill>
                  <a:srgbClr val="0070C0"/>
                </a:solidFill>
                <a:latin typeface="Times New Roman" panose="02020603050405020304" pitchFamily="18" charset="0"/>
                <a:cs typeface="Times New Roman" panose="02020603050405020304" pitchFamily="18" charset="0"/>
              </a:rPr>
              <a:t>Βέργες και καρφιά στο οστό του ισχίου και της κνήμης</a:t>
            </a:r>
            <a:endParaRPr lang="el-GR" sz="1800" b="1" dirty="0">
              <a:solidFill>
                <a:srgbClr val="0070C0"/>
              </a:solidFill>
              <a:latin typeface="Times New Roman" panose="02020603050405020304" pitchFamily="18" charset="0"/>
              <a:cs typeface="Times New Roman" panose="02020603050405020304" pitchFamily="18"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628" y="1933366"/>
            <a:ext cx="5334744" cy="2991267"/>
          </a:xfrm>
          <a:prstGeom prst="rect">
            <a:avLst/>
          </a:prstGeom>
        </p:spPr>
      </p:pic>
      <p:sp>
        <p:nvSpPr>
          <p:cNvPr id="4" name="Ορθογώνιο 3"/>
          <p:cNvSpPr/>
          <p:nvPr/>
        </p:nvSpPr>
        <p:spPr>
          <a:xfrm>
            <a:off x="4696193" y="832514"/>
            <a:ext cx="2799613" cy="646331"/>
          </a:xfrm>
          <a:prstGeom prst="rect">
            <a:avLst/>
          </a:prstGeom>
        </p:spPr>
        <p:txBody>
          <a:bodyPr wrap="none">
            <a:spAutoFit/>
          </a:bodyPr>
          <a:lstStyle/>
          <a:p>
            <a:pPr algn="ctr"/>
            <a:r>
              <a:rPr lang="el-GR" sz="1200" dirty="0" smtClean="0">
                <a:latin typeface="Times New Roman" pitchFamily="18" charset="0"/>
                <a:cs typeface="Times New Roman" pitchFamily="18" charset="0"/>
              </a:rPr>
              <a:t>Πανεπιστήμιο Αιγαίου</a:t>
            </a:r>
          </a:p>
          <a:p>
            <a:pPr algn="ctr"/>
            <a:r>
              <a:rPr lang="el-GR" sz="1200" dirty="0" smtClean="0">
                <a:latin typeface="Times New Roman" pitchFamily="18" charset="0"/>
                <a:cs typeface="Times New Roman" pitchFamily="18" charset="0"/>
              </a:rPr>
              <a:t>Κωνσταντίνα Παπακωνσταντίνου</a:t>
            </a:r>
          </a:p>
          <a:p>
            <a:endParaRPr lang="el-GR" sz="1200" dirty="0"/>
          </a:p>
        </p:txBody>
      </p:sp>
    </p:spTree>
    <p:extLst>
      <p:ext uri="{BB962C8B-B14F-4D97-AF65-F5344CB8AC3E}">
        <p14:creationId xmlns:p14="http://schemas.microsoft.com/office/powerpoint/2010/main" val="3584163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781388" y="3877692"/>
            <a:ext cx="1653653" cy="562993"/>
          </a:xfrm>
        </p:spPr>
        <p:txBody>
          <a:bodyPr>
            <a:normAutofit fontScale="90000"/>
          </a:bodyPr>
          <a:lstStyle/>
          <a:p>
            <a:pPr algn="ctr"/>
            <a:r>
              <a:rPr lang="el-GR" sz="1800" b="1" dirty="0" smtClean="0">
                <a:solidFill>
                  <a:srgbClr val="0070C0"/>
                </a:solidFill>
                <a:latin typeface="Times New Roman" pitchFamily="18" charset="0"/>
                <a:cs typeface="Times New Roman" pitchFamily="18" charset="0"/>
              </a:rPr>
              <a:t>Διάφορα Εμφυτεύματα</a:t>
            </a:r>
            <a:endParaRPr lang="el-GR" sz="1800" b="1" dirty="0">
              <a:solidFill>
                <a:srgbClr val="0070C0"/>
              </a:solidFill>
              <a:latin typeface="Times New Roman" pitchFamily="18" charset="0"/>
              <a:cs typeface="Times New Roman" pitchFamily="18" charset="0"/>
            </a:endParaRPr>
          </a:p>
        </p:txBody>
      </p:sp>
      <p:sp>
        <p:nvSpPr>
          <p:cNvPr id="1026" name="AutoShape 2" descr="Αποτέλεσμα εικόνας για εμφυτευματα"/>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8" name="Picture 4" descr="http://aristoteleio.center/wp-content/uploads/2014/07/bigstock_capped_dental_implant_model_6941096-400x310.jpg"/>
          <p:cNvPicPr>
            <a:picLocks noChangeAspect="1" noChangeArrowheads="1"/>
          </p:cNvPicPr>
          <p:nvPr/>
        </p:nvPicPr>
        <p:blipFill>
          <a:blip r:embed="rId2" cstate="print"/>
          <a:srcRect/>
          <a:stretch>
            <a:fillRect/>
          </a:stretch>
        </p:blipFill>
        <p:spPr bwMode="auto">
          <a:xfrm>
            <a:off x="54128" y="18764"/>
            <a:ext cx="3810000" cy="2952751"/>
          </a:xfrm>
          <a:prstGeom prst="rect">
            <a:avLst/>
          </a:prstGeom>
          <a:noFill/>
        </p:spPr>
      </p:pic>
      <p:pic>
        <p:nvPicPr>
          <p:cNvPr id="1030" name="Picture 6" descr="http://akouoprosthetiki.gr/online/images/stories/007.png"/>
          <p:cNvPicPr>
            <a:picLocks noChangeAspect="1" noChangeArrowheads="1"/>
          </p:cNvPicPr>
          <p:nvPr/>
        </p:nvPicPr>
        <p:blipFill>
          <a:blip r:embed="rId3" cstate="print"/>
          <a:srcRect/>
          <a:stretch>
            <a:fillRect/>
          </a:stretch>
        </p:blipFill>
        <p:spPr bwMode="auto">
          <a:xfrm>
            <a:off x="6629400" y="382159"/>
            <a:ext cx="5562600" cy="3314700"/>
          </a:xfrm>
          <a:prstGeom prst="rect">
            <a:avLst/>
          </a:prstGeom>
          <a:noFill/>
        </p:spPr>
      </p:pic>
      <p:pic>
        <p:nvPicPr>
          <p:cNvPr id="1032" name="Picture 8" descr="http://www.mouthandteeth.com/img/teeth-braces-01.jpg"/>
          <p:cNvPicPr>
            <a:picLocks noChangeAspect="1" noChangeArrowheads="1"/>
          </p:cNvPicPr>
          <p:nvPr/>
        </p:nvPicPr>
        <p:blipFill>
          <a:blip r:embed="rId4" cstate="print"/>
          <a:srcRect/>
          <a:stretch>
            <a:fillRect/>
          </a:stretch>
        </p:blipFill>
        <p:spPr bwMode="auto">
          <a:xfrm>
            <a:off x="1404440" y="3330004"/>
            <a:ext cx="1428750" cy="1095376"/>
          </a:xfrm>
          <a:prstGeom prst="rect">
            <a:avLst/>
          </a:prstGeom>
          <a:noFill/>
        </p:spPr>
      </p:pic>
      <p:pic>
        <p:nvPicPr>
          <p:cNvPr id="1034" name="Picture 10" descr="http://regen.gr/wp-content/uploads/2015/12/%CE%B5%CE%BC%CF%86%CF%8D%CF%84%CE%B5%CF%85%CE%BC%CE%B1-%CE%BC%CE%B1%CF%83%CF%84%CE%BF%CF%8D-%CE%B4%CE%AC%CE%BA%CF%81%CF%85.jpg"/>
          <p:cNvPicPr>
            <a:picLocks noChangeAspect="1" noChangeArrowheads="1"/>
          </p:cNvPicPr>
          <p:nvPr/>
        </p:nvPicPr>
        <p:blipFill>
          <a:blip r:embed="rId5" cstate="print"/>
          <a:srcRect/>
          <a:stretch>
            <a:fillRect/>
          </a:stretch>
        </p:blipFill>
        <p:spPr bwMode="auto">
          <a:xfrm>
            <a:off x="690065" y="4686238"/>
            <a:ext cx="2857500" cy="2219326"/>
          </a:xfrm>
          <a:prstGeom prst="rect">
            <a:avLst/>
          </a:prstGeom>
          <a:noFill/>
        </p:spPr>
      </p:pic>
      <p:pic>
        <p:nvPicPr>
          <p:cNvPr id="8" name="Picture 2" descr="http://ethernews.com/wp-content/uploads/2015/12/kraniako-emfitevma-apo-trisdiastato-ektipoth.jpg"/>
          <p:cNvPicPr>
            <a:picLocks noChangeAspect="1" noChangeArrowheads="1"/>
          </p:cNvPicPr>
          <p:nvPr/>
        </p:nvPicPr>
        <p:blipFill>
          <a:blip r:embed="rId6" cstate="print"/>
          <a:srcRect/>
          <a:stretch>
            <a:fillRect/>
          </a:stretch>
        </p:blipFill>
        <p:spPr bwMode="auto">
          <a:xfrm>
            <a:off x="5668864" y="3714750"/>
            <a:ext cx="5905500" cy="3143250"/>
          </a:xfrm>
          <a:prstGeom prst="rect">
            <a:avLst/>
          </a:prstGeom>
          <a:noFill/>
        </p:spPr>
      </p:pic>
      <p:pic>
        <p:nvPicPr>
          <p:cNvPr id="2050" name="Picture 2" descr="Βιοϋλικά"/>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0825" y="160338"/>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361104" y="2162242"/>
            <a:ext cx="2268296" cy="646331"/>
          </a:xfrm>
          <a:prstGeom prst="rect">
            <a:avLst/>
          </a:prstGeom>
        </p:spPr>
        <p:txBody>
          <a:bodyPr wrap="square">
            <a:spAutoFit/>
          </a:bodyPr>
          <a:lstStyle/>
          <a:p>
            <a:pPr algn="just"/>
            <a:r>
              <a:rPr lang="el-GR" sz="1200" dirty="0">
                <a:solidFill>
                  <a:srgbClr val="212529"/>
                </a:solidFill>
                <a:latin typeface="Times New Roman" panose="02020603050405020304" pitchFamily="18" charset="0"/>
                <a:cs typeface="Times New Roman" panose="02020603050405020304" pitchFamily="18" charset="0"/>
              </a:rPr>
              <a:t>Πηγή Εικόνας: Εθνικό </a:t>
            </a:r>
            <a:r>
              <a:rPr lang="el-GR" sz="1200" dirty="0" smtClean="0">
                <a:solidFill>
                  <a:srgbClr val="212529"/>
                </a:solidFill>
                <a:latin typeface="Times New Roman" panose="02020603050405020304" pitchFamily="18" charset="0"/>
                <a:cs typeface="Times New Roman" panose="02020603050405020304" pitchFamily="18" charset="0"/>
              </a:rPr>
              <a:t>Μετσόβιο Πολυτεχνείο</a:t>
            </a:r>
            <a:r>
              <a:rPr lang="el-GR" sz="1200" dirty="0">
                <a:solidFill>
                  <a:srgbClr val="212529"/>
                </a:solidFill>
                <a:latin typeface="Times New Roman" panose="02020603050405020304" pitchFamily="18" charset="0"/>
                <a:cs typeface="Times New Roman" panose="02020603050405020304" pitchFamily="18" charset="0"/>
              </a:rPr>
              <a:t>, Τμήμα Χημικών Μηχανικών</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41679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352081" y="274638"/>
            <a:ext cx="5839920" cy="557875"/>
          </a:xfrm>
        </p:spPr>
        <p:txBody>
          <a:bodyPr>
            <a:normAutofit/>
          </a:bodyPr>
          <a:lstStyle/>
          <a:p>
            <a:pPr algn="ctr"/>
            <a:r>
              <a:rPr lang="el-GR" sz="1800" b="1" dirty="0">
                <a:solidFill>
                  <a:srgbClr val="0070C0"/>
                </a:solidFill>
                <a:latin typeface="Times New Roman" pitchFamily="18" charset="0"/>
                <a:cs typeface="Times New Roman" pitchFamily="18" charset="0"/>
              </a:rPr>
              <a:t>Τεχνητά νεφρά, τεχνητό μάτι, τεχνητό αιμοφόρο αγγείο</a:t>
            </a:r>
          </a:p>
        </p:txBody>
      </p:sp>
      <p:pic>
        <p:nvPicPr>
          <p:cNvPr id="59394" name="Picture 2" descr="http://s.nbst.gr/files/1/2013/04/15/nefrasa.medium.jpg"/>
          <p:cNvPicPr>
            <a:picLocks noChangeAspect="1" noChangeArrowheads="1"/>
          </p:cNvPicPr>
          <p:nvPr/>
        </p:nvPicPr>
        <p:blipFill>
          <a:blip r:embed="rId3" cstate="print"/>
          <a:srcRect/>
          <a:stretch>
            <a:fillRect/>
          </a:stretch>
        </p:blipFill>
        <p:spPr bwMode="auto">
          <a:xfrm>
            <a:off x="623249" y="0"/>
            <a:ext cx="5255973" cy="3284984"/>
          </a:xfrm>
          <a:prstGeom prst="rect">
            <a:avLst/>
          </a:prstGeom>
          <a:noFill/>
        </p:spPr>
      </p:pic>
      <p:pic>
        <p:nvPicPr>
          <p:cNvPr id="59396" name="Picture 4" descr="http://s.enet.gr/resources/2011-04/ep-2--2-thumb-large.jpg"/>
          <p:cNvPicPr>
            <a:picLocks noChangeAspect="1" noChangeArrowheads="1"/>
          </p:cNvPicPr>
          <p:nvPr/>
        </p:nvPicPr>
        <p:blipFill>
          <a:blip r:embed="rId4" cstate="print"/>
          <a:srcRect/>
          <a:stretch>
            <a:fillRect/>
          </a:stretch>
        </p:blipFill>
        <p:spPr bwMode="auto">
          <a:xfrm>
            <a:off x="6352080" y="3284984"/>
            <a:ext cx="4315920" cy="3573016"/>
          </a:xfrm>
          <a:prstGeom prst="rect">
            <a:avLst/>
          </a:prstGeom>
          <a:noFill/>
        </p:spPr>
      </p:pic>
      <p:pic>
        <p:nvPicPr>
          <p:cNvPr id="59398" name="Picture 6" descr="http://2.bp.blogspot.com/-BTC-6SkLmac/T8dyRo63BoI/AAAAAAAAPC4/XGXjFBhr2B8/s320/%CE%BF%CE%BC%CE%B1%CE%B4%CE%B1+%CE%B1%CE%B9%CE%BC%CE%B1%CF%84%CE%BF%CF%82+%CE%B2.jpg"/>
          <p:cNvPicPr>
            <a:picLocks noChangeAspect="1" noChangeArrowheads="1"/>
          </p:cNvPicPr>
          <p:nvPr/>
        </p:nvPicPr>
        <p:blipFill>
          <a:blip r:embed="rId5" cstate="print"/>
          <a:srcRect/>
          <a:stretch>
            <a:fillRect/>
          </a:stretch>
        </p:blipFill>
        <p:spPr bwMode="auto">
          <a:xfrm>
            <a:off x="7320136" y="1340768"/>
            <a:ext cx="2800350" cy="1628776"/>
          </a:xfrm>
          <a:prstGeom prst="rect">
            <a:avLst/>
          </a:prstGeom>
          <a:noFill/>
        </p:spPr>
      </p:pic>
      <p:pic>
        <p:nvPicPr>
          <p:cNvPr id="59400" name="Picture 8" descr="http://blogs.sch.gr/geortsolbio/files/2014/02/blood-vessels-cover-Tsolakis-300x225.png"/>
          <p:cNvPicPr>
            <a:picLocks noChangeAspect="1" noChangeArrowheads="1"/>
          </p:cNvPicPr>
          <p:nvPr/>
        </p:nvPicPr>
        <p:blipFill>
          <a:blip r:embed="rId6" cstate="print"/>
          <a:srcRect/>
          <a:stretch>
            <a:fillRect/>
          </a:stretch>
        </p:blipFill>
        <p:spPr bwMode="auto">
          <a:xfrm>
            <a:off x="2279576" y="3861049"/>
            <a:ext cx="2857500" cy="2143125"/>
          </a:xfrm>
          <a:prstGeom prst="rect">
            <a:avLst/>
          </a:prstGeom>
          <a:noFill/>
        </p:spPr>
      </p:pic>
    </p:spTree>
    <p:extLst>
      <p:ext uri="{BB962C8B-B14F-4D97-AF65-F5344CB8AC3E}">
        <p14:creationId xmlns:p14="http://schemas.microsoft.com/office/powerpoint/2010/main" val="933193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p:cNvSpPr>
          <p:nvPr/>
        </p:nvSpPr>
        <p:spPr>
          <a:xfrm>
            <a:off x="224051" y="1746914"/>
            <a:ext cx="2546445" cy="111427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dirty="0" smtClean="0">
                <a:solidFill>
                  <a:srgbClr val="FF0000"/>
                </a:solidFill>
                <a:latin typeface="Times New Roman" panose="02020603050405020304" pitchFamily="18" charset="0"/>
                <a:cs typeface="Times New Roman" panose="02020603050405020304" pitchFamily="18" charset="0"/>
              </a:rPr>
              <a:t>Μία μικρή εισαγωγή</a:t>
            </a:r>
            <a:endParaRPr lang="en-US" sz="2400" dirty="0" smtClean="0">
              <a:solidFill>
                <a:srgbClr val="FF0000"/>
              </a:solidFill>
              <a:latin typeface="Times New Roman" panose="02020603050405020304" pitchFamily="18" charset="0"/>
              <a:cs typeface="Times New Roman" panose="02020603050405020304" pitchFamily="18" charset="0"/>
            </a:endParaRPr>
          </a:p>
          <a:p>
            <a:pPr algn="ctr"/>
            <a:r>
              <a:rPr lang="el-GR" sz="2400" dirty="0" smtClean="0">
                <a:solidFill>
                  <a:srgbClr val="FF0000"/>
                </a:solidFill>
                <a:latin typeface="Times New Roman" panose="02020603050405020304" pitchFamily="18" charset="0"/>
                <a:cs typeface="Times New Roman" panose="02020603050405020304" pitchFamily="18" charset="0"/>
              </a:rPr>
              <a:t> στα βιοϋλικά</a:t>
            </a:r>
            <a:endParaRPr lang="el-GR" sz="2400" dirty="0">
              <a:solidFill>
                <a:srgbClr val="FF0000"/>
              </a:solidFill>
              <a:latin typeface="Times New Roman" panose="02020603050405020304" pitchFamily="18" charset="0"/>
              <a:cs typeface="Times New Roman" panose="02020603050405020304" pitchFamily="18" charset="0"/>
            </a:endParaRPr>
          </a:p>
        </p:txBody>
      </p:sp>
      <p:sp>
        <p:nvSpPr>
          <p:cNvPr id="3" name="Ορθογώνιο 2"/>
          <p:cNvSpPr/>
          <p:nvPr/>
        </p:nvSpPr>
        <p:spPr>
          <a:xfrm>
            <a:off x="4449170" y="518616"/>
            <a:ext cx="6848777" cy="6247864"/>
          </a:xfrm>
          <a:prstGeom prst="rect">
            <a:avLst/>
          </a:prstGeom>
        </p:spPr>
        <p:txBody>
          <a:bodyPr wrap="square">
            <a:spAutoFit/>
          </a:bodyPr>
          <a:lstStyle/>
          <a:p>
            <a:pPr marL="342900" indent="-342900">
              <a:buFont typeface="Arial" panose="020B0604020202020204" pitchFamily="34" charset="0"/>
              <a:buChar char="•"/>
            </a:pPr>
            <a:r>
              <a:rPr lang="el-GR" sz="1600" b="1" dirty="0" smtClean="0">
                <a:solidFill>
                  <a:srgbClr val="0070C0"/>
                </a:solidFill>
                <a:latin typeface="Times New Roman" panose="02020603050405020304" pitchFamily="18" charset="0"/>
                <a:cs typeface="Times New Roman" panose="02020603050405020304" pitchFamily="18" charset="0"/>
              </a:rPr>
              <a:t>Ορισμός</a:t>
            </a:r>
            <a:endParaRPr lang="en-US" sz="1600" b="1" dirty="0" smtClean="0">
              <a:solidFill>
                <a:srgbClr val="0070C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l-GR" sz="1600" b="1" dirty="0" smtClean="0">
                <a:solidFill>
                  <a:srgbClr val="0070C0"/>
                </a:solidFill>
                <a:latin typeface="Times New Roman" panose="02020603050405020304" pitchFamily="18" charset="0"/>
                <a:cs typeface="Times New Roman" panose="02020603050405020304" pitchFamily="18" charset="0"/>
              </a:rPr>
              <a:t>Μια </a:t>
            </a:r>
            <a:r>
              <a:rPr lang="el-GR" sz="1600" b="1" dirty="0">
                <a:solidFill>
                  <a:srgbClr val="0070C0"/>
                </a:solidFill>
                <a:latin typeface="Times New Roman" panose="02020603050405020304" pitchFamily="18" charset="0"/>
                <a:cs typeface="Times New Roman" panose="02020603050405020304" pitchFamily="18" charset="0"/>
              </a:rPr>
              <a:t>Σύντομη Ιστορία των </a:t>
            </a:r>
            <a:r>
              <a:rPr lang="el-GR" sz="1600" b="1" dirty="0" smtClean="0">
                <a:solidFill>
                  <a:srgbClr val="0070C0"/>
                </a:solidFill>
                <a:latin typeface="Times New Roman" panose="02020603050405020304" pitchFamily="18" charset="0"/>
                <a:cs typeface="Times New Roman" panose="02020603050405020304" pitchFamily="18" charset="0"/>
              </a:rPr>
              <a:t>Βιοϋλικών</a:t>
            </a:r>
            <a:endParaRPr lang="en-US" sz="1600" b="1" dirty="0" smtClean="0">
              <a:solidFill>
                <a:srgbClr val="0070C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l-GR" sz="1600" b="1" dirty="0" smtClean="0">
                <a:solidFill>
                  <a:srgbClr val="0070C0"/>
                </a:solidFill>
                <a:latin typeface="Times New Roman" panose="02020603050405020304" pitchFamily="18" charset="0"/>
                <a:cs typeface="Times New Roman" panose="02020603050405020304" pitchFamily="18" charset="0"/>
              </a:rPr>
              <a:t>Εξέλιξη </a:t>
            </a:r>
            <a:r>
              <a:rPr lang="el-GR" sz="1600" b="1" dirty="0">
                <a:solidFill>
                  <a:srgbClr val="0070C0"/>
                </a:solidFill>
                <a:latin typeface="Times New Roman" panose="02020603050405020304" pitchFamily="18" charset="0"/>
                <a:cs typeface="Times New Roman" panose="02020603050405020304" pitchFamily="18" charset="0"/>
              </a:rPr>
              <a:t>Επιστήμης &amp; Τεχνολογίας των </a:t>
            </a:r>
            <a:r>
              <a:rPr lang="el-GR" sz="1600" b="1" dirty="0" smtClean="0">
                <a:solidFill>
                  <a:srgbClr val="0070C0"/>
                </a:solidFill>
                <a:latin typeface="Times New Roman" panose="02020603050405020304" pitchFamily="18" charset="0"/>
                <a:cs typeface="Times New Roman" panose="02020603050405020304" pitchFamily="18" charset="0"/>
              </a:rPr>
              <a:t>Βιοϋλικών</a:t>
            </a:r>
            <a:endParaRPr lang="en-US" sz="1600" b="1" dirty="0" smtClean="0">
              <a:solidFill>
                <a:srgbClr val="0070C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l-GR" sz="1600" b="1" dirty="0" smtClean="0">
                <a:solidFill>
                  <a:srgbClr val="0070C0"/>
                </a:solidFill>
                <a:latin typeface="Times New Roman" panose="02020603050405020304" pitchFamily="18" charset="0"/>
                <a:cs typeface="Times New Roman" panose="02020603050405020304" pitchFamily="18" charset="0"/>
              </a:rPr>
              <a:t>Φυσικές </a:t>
            </a:r>
            <a:r>
              <a:rPr lang="el-GR" sz="1600" b="1" dirty="0">
                <a:solidFill>
                  <a:srgbClr val="0070C0"/>
                </a:solidFill>
                <a:latin typeface="Times New Roman" panose="02020603050405020304" pitchFamily="18" charset="0"/>
                <a:cs typeface="Times New Roman" panose="02020603050405020304" pitchFamily="18" charset="0"/>
              </a:rPr>
              <a:t>και μηχανικές ιδιότητες μεταλλικών </a:t>
            </a:r>
            <a:r>
              <a:rPr lang="el-GR" sz="1600" b="1" dirty="0" smtClean="0">
                <a:solidFill>
                  <a:srgbClr val="0070C0"/>
                </a:solidFill>
                <a:latin typeface="Times New Roman" panose="02020603050405020304" pitchFamily="18" charset="0"/>
                <a:cs typeface="Times New Roman" panose="02020603050405020304" pitchFamily="18" charset="0"/>
              </a:rPr>
              <a:t>βιοϋλικών</a:t>
            </a:r>
          </a:p>
          <a:p>
            <a:pPr marL="342900" indent="-342900">
              <a:buFont typeface="Arial" panose="020B0604020202020204" pitchFamily="34" charset="0"/>
              <a:buChar char="•"/>
            </a:pPr>
            <a:r>
              <a:rPr lang="el-GR" sz="1600" b="1" dirty="0" smtClean="0">
                <a:solidFill>
                  <a:srgbClr val="0070C0"/>
                </a:solidFill>
                <a:latin typeface="Times New Roman" panose="02020603050405020304" pitchFamily="18" charset="0"/>
                <a:cs typeface="Times New Roman" panose="02020603050405020304" pitchFamily="18" charset="0"/>
              </a:rPr>
              <a:t>Αντιπροσωπευτικές </a:t>
            </a:r>
            <a:r>
              <a:rPr lang="el-GR" sz="1600" b="1" dirty="0">
                <a:solidFill>
                  <a:srgbClr val="0070C0"/>
                </a:solidFill>
                <a:latin typeface="Times New Roman" panose="02020603050405020304" pitchFamily="18" charset="0"/>
                <a:cs typeface="Times New Roman" panose="02020603050405020304" pitchFamily="18" charset="0"/>
              </a:rPr>
              <a:t>εφαρμογές μεταλλικών </a:t>
            </a:r>
            <a:r>
              <a:rPr lang="el-GR" sz="1600" b="1" dirty="0" smtClean="0">
                <a:solidFill>
                  <a:srgbClr val="0070C0"/>
                </a:solidFill>
                <a:latin typeface="Times New Roman" panose="02020603050405020304" pitchFamily="18" charset="0"/>
                <a:cs typeface="Times New Roman" panose="02020603050405020304" pitchFamily="18" charset="0"/>
              </a:rPr>
              <a:t>βιοϋλικών </a:t>
            </a:r>
          </a:p>
          <a:p>
            <a:pPr marL="342900" indent="-342900">
              <a:buFont typeface="Arial" panose="020B0604020202020204" pitchFamily="34" charset="0"/>
              <a:buChar char="•"/>
            </a:pPr>
            <a:r>
              <a:rPr lang="el-GR" sz="1600" b="1" dirty="0" smtClean="0">
                <a:solidFill>
                  <a:srgbClr val="0070C0"/>
                </a:solidFill>
                <a:latin typeface="Times New Roman" panose="02020603050405020304" pitchFamily="18" charset="0"/>
                <a:cs typeface="Times New Roman" panose="02020603050405020304" pitchFamily="18" charset="0"/>
              </a:rPr>
              <a:t>Διάφορες </a:t>
            </a:r>
            <a:r>
              <a:rPr lang="el-GR" sz="1600" b="1" dirty="0">
                <a:solidFill>
                  <a:srgbClr val="0070C0"/>
                </a:solidFill>
                <a:latin typeface="Times New Roman" panose="02020603050405020304" pitchFamily="18" charset="0"/>
                <a:cs typeface="Times New Roman" panose="02020603050405020304" pitchFamily="18" charset="0"/>
              </a:rPr>
              <a:t>αντιπροσωπευτικές εφαρμογές μεταλλικών βιοϋλικών στο ανθρώπινο </a:t>
            </a:r>
            <a:r>
              <a:rPr lang="el-GR" sz="1600" b="1" dirty="0" smtClean="0">
                <a:solidFill>
                  <a:srgbClr val="0070C0"/>
                </a:solidFill>
                <a:latin typeface="Times New Roman" panose="02020603050405020304" pitchFamily="18" charset="0"/>
                <a:cs typeface="Times New Roman" panose="02020603050405020304" pitchFamily="18" charset="0"/>
              </a:rPr>
              <a:t>σώμα  </a:t>
            </a:r>
          </a:p>
          <a:p>
            <a:pPr marL="342900" indent="-342900">
              <a:buFont typeface="Arial" panose="020B0604020202020204" pitchFamily="34" charset="0"/>
              <a:buChar char="•"/>
            </a:pPr>
            <a:r>
              <a:rPr lang="el-GR" sz="1600" b="1" dirty="0" smtClean="0">
                <a:solidFill>
                  <a:srgbClr val="0070C0"/>
                </a:solidFill>
                <a:latin typeface="Times New Roman" panose="02020603050405020304" pitchFamily="18" charset="0"/>
                <a:cs typeface="Times New Roman" panose="02020603050405020304" pitchFamily="18" charset="0"/>
              </a:rPr>
              <a:t>Είδη βιοϋλικών</a:t>
            </a:r>
            <a:endParaRPr lang="el-GR" sz="1600" dirty="0" smtClean="0">
              <a:solidFill>
                <a:srgbClr val="0070C0"/>
              </a:solidFill>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en-US" sz="1600" dirty="0" smtClean="0">
                <a:latin typeface="Times New Roman" panose="02020603050405020304" pitchFamily="18" charset="0"/>
                <a:cs typeface="Times New Roman" panose="02020603050405020304" pitchFamily="18" charset="0"/>
              </a:rPr>
              <a:t>      </a:t>
            </a:r>
            <a:r>
              <a:rPr lang="el-GR" sz="1600" dirty="0" smtClean="0">
                <a:latin typeface="Times New Roman" panose="02020603050405020304" pitchFamily="18" charset="0"/>
                <a:cs typeface="Times New Roman" panose="02020603050405020304" pitchFamily="18" charset="0"/>
              </a:rPr>
              <a:t>Μεταλλικά </a:t>
            </a:r>
            <a:r>
              <a:rPr lang="el-GR" sz="1600" dirty="0">
                <a:latin typeface="Times New Roman" panose="02020603050405020304" pitchFamily="18" charset="0"/>
                <a:cs typeface="Times New Roman" panose="02020603050405020304" pitchFamily="18" charset="0"/>
              </a:rPr>
              <a:t>βιοϋλικά - παθητικοποίηση – </a:t>
            </a:r>
            <a:r>
              <a:rPr lang="el-GR" sz="1600" dirty="0" smtClean="0">
                <a:latin typeface="Times New Roman" panose="02020603050405020304" pitchFamily="18" charset="0"/>
                <a:cs typeface="Times New Roman" panose="02020603050405020304" pitchFamily="18" charset="0"/>
              </a:rPr>
              <a:t>διάβρωση</a:t>
            </a:r>
          </a:p>
          <a:p>
            <a:pPr marL="285750" indent="-285750">
              <a:buFont typeface="Courier New" panose="02070309020205020404" pitchFamily="49" charset="0"/>
              <a:buChar char="o"/>
            </a:pPr>
            <a:r>
              <a:rPr lang="en-US" sz="1600" dirty="0" smtClean="0">
                <a:latin typeface="Times New Roman" panose="02020603050405020304" pitchFamily="18" charset="0"/>
                <a:cs typeface="Times New Roman" panose="02020603050405020304" pitchFamily="18" charset="0"/>
              </a:rPr>
              <a:t>       </a:t>
            </a:r>
            <a:r>
              <a:rPr lang="el-GR" sz="1600" dirty="0" smtClean="0">
                <a:latin typeface="Times New Roman" panose="02020603050405020304" pitchFamily="18" charset="0"/>
                <a:cs typeface="Times New Roman" panose="02020603050405020304" pitchFamily="18" charset="0"/>
              </a:rPr>
              <a:t>Πολυμερή</a:t>
            </a:r>
          </a:p>
          <a:p>
            <a:pPr marL="285750" indent="-285750">
              <a:buFont typeface="Courier New" panose="02070309020205020404" pitchFamily="49" charset="0"/>
              <a:buChar char="o"/>
            </a:pPr>
            <a:r>
              <a:rPr lang="en-US" sz="1600" dirty="0" smtClean="0">
                <a:latin typeface="Times New Roman" panose="02020603050405020304" pitchFamily="18" charset="0"/>
                <a:cs typeface="Times New Roman" panose="02020603050405020304" pitchFamily="18" charset="0"/>
              </a:rPr>
              <a:t>       </a:t>
            </a:r>
            <a:r>
              <a:rPr lang="el-GR" sz="1600" dirty="0" smtClean="0">
                <a:latin typeface="Times New Roman" panose="02020603050405020304" pitchFamily="18" charset="0"/>
                <a:cs typeface="Times New Roman" panose="02020603050405020304" pitchFamily="18" charset="0"/>
              </a:rPr>
              <a:t>Κεραμικά βιοϋλικά</a:t>
            </a:r>
            <a:endParaRPr lang="el-GR" sz="1600" b="1"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sz="1600" b="1" dirty="0">
                <a:solidFill>
                  <a:srgbClr val="0070C0"/>
                </a:solidFill>
                <a:latin typeface="Times New Roman" panose="02020603050405020304" pitchFamily="18" charset="0"/>
                <a:cs typeface="Times New Roman" panose="02020603050405020304" pitchFamily="18" charset="0"/>
              </a:rPr>
              <a:t>Εφαρμογές </a:t>
            </a:r>
            <a:r>
              <a:rPr lang="el-GR" sz="1600" b="1" dirty="0" smtClean="0">
                <a:solidFill>
                  <a:srgbClr val="0070C0"/>
                </a:solidFill>
                <a:latin typeface="Times New Roman" panose="02020603050405020304" pitchFamily="18" charset="0"/>
                <a:cs typeface="Times New Roman" panose="02020603050405020304" pitchFamily="18" charset="0"/>
              </a:rPr>
              <a:t>Βιοϋλικών</a:t>
            </a:r>
            <a:endParaRPr lang="el-GR" sz="1600" dirty="0">
              <a:solidFill>
                <a:srgbClr val="0070C0"/>
              </a:solidFill>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l-GR" sz="1600" dirty="0">
                <a:latin typeface="Times New Roman" panose="02020603050405020304" pitchFamily="18" charset="0"/>
                <a:cs typeface="Times New Roman" panose="02020603050405020304" pitchFamily="18" charset="0"/>
              </a:rPr>
              <a:t>Καρδιά-Καρδιαγγειακό </a:t>
            </a:r>
            <a:r>
              <a:rPr lang="el-GR" sz="1600" dirty="0" smtClean="0">
                <a:latin typeface="Times New Roman" panose="02020603050405020304" pitchFamily="18" charset="0"/>
                <a:cs typeface="Times New Roman" panose="02020603050405020304" pitchFamily="18" charset="0"/>
              </a:rPr>
              <a:t>σύστημα</a:t>
            </a:r>
          </a:p>
          <a:p>
            <a:pPr marL="285750" indent="-285750">
              <a:buFont typeface="Courier New" panose="02070309020205020404" pitchFamily="49" charset="0"/>
              <a:buChar char="o"/>
            </a:pPr>
            <a:r>
              <a:rPr lang="el-GR" sz="1600" dirty="0">
                <a:latin typeface="Times New Roman" panose="02020603050405020304" pitchFamily="18" charset="0"/>
                <a:cs typeface="Times New Roman" panose="02020603050405020304" pitchFamily="18" charset="0"/>
              </a:rPr>
              <a:t>Οφθάλμιοι φακοί ή </a:t>
            </a:r>
            <a:r>
              <a:rPr lang="el-GR" sz="1600" dirty="0" smtClean="0">
                <a:latin typeface="Times New Roman" panose="02020603050405020304" pitchFamily="18" charset="0"/>
                <a:cs typeface="Times New Roman" panose="02020603050405020304" pitchFamily="18" charset="0"/>
              </a:rPr>
              <a:t>ενδοφακοί</a:t>
            </a:r>
          </a:p>
          <a:p>
            <a:pPr marL="285750" indent="-285750">
              <a:buFont typeface="Courier New" panose="02070309020205020404" pitchFamily="49" charset="0"/>
              <a:buChar char="o"/>
            </a:pPr>
            <a:r>
              <a:rPr lang="el-GR" sz="1600" dirty="0">
                <a:latin typeface="Times New Roman" panose="02020603050405020304" pitchFamily="18" charset="0"/>
                <a:cs typeface="Times New Roman" panose="02020603050405020304" pitchFamily="18" charset="0"/>
              </a:rPr>
              <a:t>Πλέγματα συγκράτησης </a:t>
            </a:r>
            <a:r>
              <a:rPr lang="el-GR" sz="1600" dirty="0" smtClean="0">
                <a:latin typeface="Times New Roman" panose="02020603050405020304" pitchFamily="18" charset="0"/>
                <a:cs typeface="Times New Roman" panose="02020603050405020304" pitchFamily="18" charset="0"/>
              </a:rPr>
              <a:t>ιστών</a:t>
            </a:r>
          </a:p>
          <a:p>
            <a:pPr marL="285750" indent="-285750">
              <a:buFont typeface="Courier New" panose="02070309020205020404" pitchFamily="49" charset="0"/>
              <a:buChar char="o"/>
            </a:pPr>
            <a:r>
              <a:rPr lang="el-GR" sz="1600" dirty="0" smtClean="0">
                <a:latin typeface="Times New Roman" panose="02020603050405020304" pitchFamily="18" charset="0"/>
                <a:cs typeface="Times New Roman" panose="02020603050405020304" pitchFamily="18" charset="0"/>
              </a:rPr>
              <a:t>Ιστική </a:t>
            </a:r>
            <a:r>
              <a:rPr lang="el-GR" sz="1600" dirty="0">
                <a:latin typeface="Times New Roman" panose="02020603050405020304" pitchFamily="18" charset="0"/>
                <a:cs typeface="Times New Roman" panose="02020603050405020304" pitchFamily="18" charset="0"/>
              </a:rPr>
              <a:t>μηχανική ή Εμβιομηχανική (tissue engineering </a:t>
            </a:r>
            <a:r>
              <a:rPr lang="en-US" sz="1600" dirty="0" smtClean="0">
                <a:latin typeface="Times New Roman" panose="02020603050405020304" pitchFamily="18" charset="0"/>
                <a:cs typeface="Times New Roman" panose="02020603050405020304" pitchFamily="18" charset="0"/>
              </a:rPr>
              <a:t>or</a:t>
            </a:r>
            <a:r>
              <a:rPr lang="el-GR" sz="1600" dirty="0" smtClean="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bioengineering</a:t>
            </a:r>
            <a:r>
              <a:rPr lang="el-GR" sz="1600" dirty="0" smtClean="0">
                <a:latin typeface="Times New Roman" panose="02020603050405020304" pitchFamily="18" charset="0"/>
                <a:cs typeface="Times New Roman" panose="02020603050405020304" pitchFamily="18" charset="0"/>
              </a:rPr>
              <a:t>)</a:t>
            </a:r>
          </a:p>
          <a:p>
            <a:pPr marL="285750" indent="-285750">
              <a:buFont typeface="Courier New" panose="02070309020205020404" pitchFamily="49" charset="0"/>
              <a:buChar char="o"/>
            </a:pPr>
            <a:r>
              <a:rPr lang="el-GR" sz="1600" dirty="0" smtClean="0">
                <a:latin typeface="Times New Roman" panose="02020603050405020304" pitchFamily="18" charset="0"/>
                <a:cs typeface="Times New Roman" panose="02020603050405020304" pitchFamily="18" charset="0"/>
              </a:rPr>
              <a:t>Οστά</a:t>
            </a:r>
          </a:p>
          <a:p>
            <a:pPr marL="285750" indent="-285750">
              <a:buFont typeface="Courier New" panose="02070309020205020404" pitchFamily="49" charset="0"/>
              <a:buChar char="o"/>
            </a:pPr>
            <a:r>
              <a:rPr lang="el-GR" sz="1600" dirty="0" smtClean="0">
                <a:latin typeface="Times New Roman" panose="02020603050405020304" pitchFamily="18" charset="0"/>
                <a:cs typeface="Times New Roman" panose="02020603050405020304" pitchFamily="18" charset="0"/>
              </a:rPr>
              <a:t>Πνεύμονες</a:t>
            </a:r>
          </a:p>
          <a:p>
            <a:pPr marL="285750" indent="-285750">
              <a:buFont typeface="Courier New" panose="02070309020205020404" pitchFamily="49" charset="0"/>
              <a:buChar char="o"/>
            </a:pPr>
            <a:r>
              <a:rPr lang="el-GR" sz="1600" dirty="0" smtClean="0">
                <a:latin typeface="Times New Roman" panose="02020603050405020304" pitchFamily="18" charset="0"/>
                <a:cs typeface="Times New Roman" panose="02020603050405020304" pitchFamily="18" charset="0"/>
              </a:rPr>
              <a:t>Δέρμα</a:t>
            </a:r>
          </a:p>
          <a:p>
            <a:pPr marL="285750" indent="-285750">
              <a:buFont typeface="Courier New" panose="02070309020205020404" pitchFamily="49" charset="0"/>
              <a:buChar char="o"/>
            </a:pPr>
            <a:r>
              <a:rPr lang="el-GR" sz="1600" dirty="0" smtClean="0">
                <a:latin typeface="Times New Roman" panose="02020603050405020304" pitchFamily="18" charset="0"/>
                <a:cs typeface="Times New Roman" panose="02020603050405020304" pitchFamily="18" charset="0"/>
              </a:rPr>
              <a:t>Συκώτι</a:t>
            </a:r>
          </a:p>
          <a:p>
            <a:pPr marL="285750" indent="-285750">
              <a:buFont typeface="Courier New" panose="02070309020205020404" pitchFamily="49" charset="0"/>
              <a:buChar char="o"/>
            </a:pPr>
            <a:r>
              <a:rPr lang="el-GR" sz="1600" dirty="0" smtClean="0">
                <a:latin typeface="Times New Roman" panose="02020603050405020304" pitchFamily="18" charset="0"/>
                <a:cs typeface="Times New Roman" panose="02020603050405020304" pitchFamily="18" charset="0"/>
              </a:rPr>
              <a:t>Νεφροί</a:t>
            </a:r>
          </a:p>
          <a:p>
            <a:pPr marL="285750" indent="-285750">
              <a:buFont typeface="Courier New" panose="02070309020205020404" pitchFamily="49" charset="0"/>
              <a:buChar char="o"/>
            </a:pPr>
            <a:r>
              <a:rPr lang="el-GR" sz="1600" dirty="0" smtClean="0">
                <a:latin typeface="Times New Roman" panose="02020603050405020304" pitchFamily="18" charset="0"/>
                <a:cs typeface="Times New Roman" panose="02020603050405020304" pitchFamily="18" charset="0"/>
              </a:rPr>
              <a:t>Ακουστικό σύστημα</a:t>
            </a:r>
          </a:p>
          <a:p>
            <a:pPr marL="285750" indent="-285750">
              <a:buFont typeface="Courier New" panose="02070309020205020404" pitchFamily="49" charset="0"/>
              <a:buChar char="o"/>
            </a:pPr>
            <a:r>
              <a:rPr lang="el-GR" sz="1600" dirty="0" smtClean="0">
                <a:latin typeface="Times New Roman" panose="02020603050405020304" pitchFamily="18" charset="0"/>
                <a:cs typeface="Times New Roman" panose="02020603050405020304" pitchFamily="18" charset="0"/>
              </a:rPr>
              <a:t>Αιμοφόρα αγγεία</a:t>
            </a:r>
            <a:endParaRPr lang="en-US" sz="1600" dirty="0" smtClean="0">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l-GR" sz="1600" dirty="0" smtClean="0">
                <a:latin typeface="Times New Roman" panose="02020603050405020304" pitchFamily="18" charset="0"/>
                <a:cs typeface="Times New Roman" panose="02020603050405020304" pitchFamily="18" charset="0"/>
              </a:rPr>
              <a:t>Πάγκρεας</a:t>
            </a:r>
          </a:p>
          <a:p>
            <a:pPr marL="285750" indent="-285750">
              <a:buFont typeface="Courier New" panose="02070309020205020404" pitchFamily="49" charset="0"/>
              <a:buChar char="o"/>
            </a:pPr>
            <a:r>
              <a:rPr lang="el-GR" sz="1600" dirty="0" smtClean="0">
                <a:latin typeface="Times New Roman" panose="02020603050405020304" pitchFamily="18" charset="0"/>
                <a:cs typeface="Times New Roman" panose="02020603050405020304" pitchFamily="18" charset="0"/>
              </a:rPr>
              <a:t>…</a:t>
            </a:r>
            <a:endParaRPr lang="el-G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090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images.slideplayer.gr/11/3640319/slides/slide_17.jpg"/>
          <p:cNvPicPr>
            <a:picLocks noChangeAspect="1" noChangeArrowheads="1"/>
          </p:cNvPicPr>
          <p:nvPr/>
        </p:nvPicPr>
        <p:blipFill>
          <a:blip r:embed="rId2" cstate="print"/>
          <a:srcRect/>
          <a:stretch>
            <a:fillRect/>
          </a:stretch>
        </p:blipFill>
        <p:spPr bwMode="auto">
          <a:xfrm>
            <a:off x="4334279" y="830604"/>
            <a:ext cx="7452320" cy="5589241"/>
          </a:xfrm>
          <a:prstGeom prst="rect">
            <a:avLst/>
          </a:prstGeom>
          <a:noFill/>
        </p:spPr>
      </p:pic>
      <p:pic>
        <p:nvPicPr>
          <p:cNvPr id="1026" name="Picture 2" descr="Βιοϋλικ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52" y="2393452"/>
            <a:ext cx="2524125" cy="180975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225732" y="4456963"/>
            <a:ext cx="2656764" cy="461665"/>
          </a:xfrm>
          <a:prstGeom prst="rect">
            <a:avLst/>
          </a:prstGeom>
        </p:spPr>
        <p:txBody>
          <a:bodyPr wrap="square">
            <a:spAutoFit/>
          </a:bodyPr>
          <a:lstStyle/>
          <a:p>
            <a:pPr algn="just"/>
            <a:r>
              <a:rPr lang="el-GR" sz="1200" dirty="0">
                <a:solidFill>
                  <a:srgbClr val="212529"/>
                </a:solidFill>
                <a:latin typeface="Times New Roman" panose="02020603050405020304" pitchFamily="18" charset="0"/>
                <a:cs typeface="Times New Roman" panose="02020603050405020304" pitchFamily="18" charset="0"/>
              </a:rPr>
              <a:t>Πηγή Εικόνας: Πανεπιστήμιο Πατρών, Τμήμα Χημικών Μηχανικών</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320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98646" y="187705"/>
            <a:ext cx="4449170" cy="481036"/>
          </a:xfrm>
        </p:spPr>
        <p:txBody>
          <a:bodyPr>
            <a:normAutofit/>
          </a:bodyPr>
          <a:lstStyle/>
          <a:p>
            <a:pPr algn="ctr"/>
            <a:r>
              <a:rPr lang="el-GR" sz="2000" b="1" dirty="0" smtClean="0">
                <a:solidFill>
                  <a:srgbClr val="0070C0"/>
                </a:solidFill>
                <a:latin typeface="Times New Roman" panose="02020603050405020304" pitchFamily="18" charset="0"/>
                <a:cs typeface="Times New Roman" panose="02020603050405020304" pitchFamily="18" charset="0"/>
              </a:rPr>
              <a:t>Τεχνητό αυτί</a:t>
            </a:r>
            <a:endParaRPr lang="el-GR" sz="2000" b="1" dirty="0">
              <a:solidFill>
                <a:srgbClr val="0070C0"/>
              </a:solidFill>
              <a:latin typeface="Times New Roman" panose="02020603050405020304" pitchFamily="18" charset="0"/>
              <a:cs typeface="Times New Roman" panose="02020603050405020304" pitchFamily="18" charset="0"/>
            </a:endParaRPr>
          </a:p>
        </p:txBody>
      </p:sp>
      <p:pic>
        <p:nvPicPr>
          <p:cNvPr id="62466" name="Picture 2" descr="http://www.lesvosnews.net/sites/default/files/styles/930x/public/basic_article_photos/ear.jpg?itok=fcpXYJbE"/>
          <p:cNvPicPr>
            <a:picLocks noChangeAspect="1" noChangeArrowheads="1"/>
          </p:cNvPicPr>
          <p:nvPr/>
        </p:nvPicPr>
        <p:blipFill>
          <a:blip r:embed="rId2" cstate="print"/>
          <a:srcRect/>
          <a:stretch>
            <a:fillRect/>
          </a:stretch>
        </p:blipFill>
        <p:spPr bwMode="auto">
          <a:xfrm>
            <a:off x="1" y="2427026"/>
            <a:ext cx="6646460" cy="4430974"/>
          </a:xfrm>
          <a:prstGeom prst="rect">
            <a:avLst/>
          </a:prstGeom>
          <a:noFill/>
        </p:spPr>
      </p:pic>
      <p:pic>
        <p:nvPicPr>
          <p:cNvPr id="4" name="Picture 2" descr="http://www.tovima.gr/files/1/2013/09/21/digibionikoafti.jpg"/>
          <p:cNvPicPr>
            <a:picLocks noChangeAspect="1" noChangeArrowheads="1"/>
          </p:cNvPicPr>
          <p:nvPr/>
        </p:nvPicPr>
        <p:blipFill>
          <a:blip r:embed="rId3" cstate="print"/>
          <a:srcRect/>
          <a:stretch>
            <a:fillRect/>
          </a:stretch>
        </p:blipFill>
        <p:spPr bwMode="auto">
          <a:xfrm>
            <a:off x="6646460" y="1"/>
            <a:ext cx="5545540" cy="3721534"/>
          </a:xfrm>
          <a:prstGeom prst="rect">
            <a:avLst/>
          </a:prstGeom>
          <a:noFill/>
        </p:spPr>
      </p:pic>
      <p:sp>
        <p:nvSpPr>
          <p:cNvPr id="5" name="1 - Τίτλος"/>
          <p:cNvSpPr txBox="1">
            <a:spLocks/>
          </p:cNvSpPr>
          <p:nvPr/>
        </p:nvSpPr>
        <p:spPr>
          <a:xfrm>
            <a:off x="550461" y="668741"/>
            <a:ext cx="55455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000" dirty="0" smtClean="0">
                <a:latin typeface="Times New Roman" pitchFamily="18" charset="0"/>
                <a:cs typeface="Times New Roman" pitchFamily="18" charset="0"/>
              </a:rPr>
              <a:t>Το πρώτο βιονικό αυτί συνδυάζει κύτταρα και κύκλωμα για να μας δώσει ηλεκτρομαγνητική ακοή</a:t>
            </a:r>
            <a:endParaRPr lang="el-GR" sz="2000" dirty="0">
              <a:latin typeface="Times New Roman" pitchFamily="18" charset="0"/>
              <a:cs typeface="Times New Roman" pitchFamily="18" charset="0"/>
            </a:endParaRPr>
          </a:p>
        </p:txBody>
      </p:sp>
    </p:spTree>
    <p:extLst>
      <p:ext uri="{BB962C8B-B14F-4D97-AF65-F5344CB8AC3E}">
        <p14:creationId xmlns:p14="http://schemas.microsoft.com/office/powerpoint/2010/main" val="4188924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65125"/>
            <a:ext cx="12192000" cy="1325563"/>
          </a:xfrm>
        </p:spPr>
        <p:txBody>
          <a:bodyPr>
            <a:normAutofit/>
          </a:bodyPr>
          <a:lstStyle/>
          <a:p>
            <a:pPr indent="355600" algn="just"/>
            <a:r>
              <a:rPr lang="el-GR" sz="1800" dirty="0">
                <a:latin typeface="Times New Roman" panose="02020603050405020304" pitchFamily="18" charset="0"/>
                <a:cs typeface="Times New Roman" panose="02020603050405020304" pitchFamily="18" charset="0"/>
              </a:rPr>
              <a:t>Το μυστήριο των δακτυλικών αποτυπωμάτων είναι ένα από εκείνα που προσπαθεί να λύσει η Εμβιομηχανική. Πολλές είναι οι θεωρίες για τον εξελικτικό τους προορισμό. Το βέβαιο είναι ότι δεν αναπτύχθηκαν για να συλλαμβάνονται οι εγκληματίες!</a:t>
            </a:r>
          </a:p>
        </p:txBody>
      </p:sp>
      <p:pic>
        <p:nvPicPr>
          <p:cNvPr id="1026" name="Picture 2" descr="http://www.tovima.gr/oldPhotos/franklin/13865083.jpg"/>
          <p:cNvPicPr>
            <a:picLocks noChangeAspect="1" noChangeArrowheads="1"/>
          </p:cNvPicPr>
          <p:nvPr/>
        </p:nvPicPr>
        <p:blipFill>
          <a:blip r:embed="rId2" cstate="print"/>
          <a:srcRect/>
          <a:stretch>
            <a:fillRect/>
          </a:stretch>
        </p:blipFill>
        <p:spPr bwMode="auto">
          <a:xfrm>
            <a:off x="4133850" y="2041091"/>
            <a:ext cx="3924300" cy="2590800"/>
          </a:xfrm>
          <a:prstGeom prst="rect">
            <a:avLst/>
          </a:prstGeom>
          <a:noFill/>
        </p:spPr>
      </p:pic>
    </p:spTree>
    <p:extLst>
      <p:ext uri="{BB962C8B-B14F-4D97-AF65-F5344CB8AC3E}">
        <p14:creationId xmlns:p14="http://schemas.microsoft.com/office/powerpoint/2010/main" val="2521211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65126"/>
            <a:ext cx="12192000" cy="519251"/>
          </a:xfrm>
        </p:spPr>
        <p:txBody>
          <a:bodyPr>
            <a:normAutofit/>
          </a:bodyPr>
          <a:lstStyle/>
          <a:p>
            <a:pPr algn="ctr"/>
            <a:r>
              <a:rPr lang="el-GR" sz="2000" b="1" dirty="0">
                <a:solidFill>
                  <a:srgbClr val="0070C0"/>
                </a:solidFill>
                <a:latin typeface="Times New Roman" pitchFamily="18" charset="0"/>
                <a:cs typeface="Times New Roman" pitchFamily="18" charset="0"/>
              </a:rPr>
              <a:t>Εμφυτεύματα στη σπονδυλική στήλη</a:t>
            </a:r>
          </a:p>
        </p:txBody>
      </p:sp>
      <p:pic>
        <p:nvPicPr>
          <p:cNvPr id="50178" name="Picture 2" descr="http://drspine.gr/wp-content/uploads/enh7-modified-modified.jpg"/>
          <p:cNvPicPr>
            <a:picLocks noChangeAspect="1" noChangeArrowheads="1"/>
          </p:cNvPicPr>
          <p:nvPr/>
        </p:nvPicPr>
        <p:blipFill>
          <a:blip r:embed="rId2" cstate="print"/>
          <a:srcRect/>
          <a:stretch>
            <a:fillRect/>
          </a:stretch>
        </p:blipFill>
        <p:spPr bwMode="auto">
          <a:xfrm>
            <a:off x="741599" y="1893706"/>
            <a:ext cx="3857625" cy="4286250"/>
          </a:xfrm>
          <a:prstGeom prst="rect">
            <a:avLst/>
          </a:prstGeom>
          <a:noFill/>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896" y="1989241"/>
            <a:ext cx="5153744" cy="2934109"/>
          </a:xfrm>
          <a:prstGeom prst="rect">
            <a:avLst/>
          </a:prstGeom>
        </p:spPr>
      </p:pic>
      <p:sp>
        <p:nvSpPr>
          <p:cNvPr id="4" name="Ορθογώνιο 3"/>
          <p:cNvSpPr/>
          <p:nvPr/>
        </p:nvSpPr>
        <p:spPr>
          <a:xfrm>
            <a:off x="6391419" y="1389003"/>
            <a:ext cx="4076693" cy="369332"/>
          </a:xfrm>
          <a:prstGeom prst="rect">
            <a:avLst/>
          </a:prstGeom>
        </p:spPr>
        <p:txBody>
          <a:bodyPr wrap="none">
            <a:spAutoFit/>
          </a:bodyPr>
          <a:lstStyle/>
          <a:p>
            <a:r>
              <a:rPr lang="el-GR" dirty="0" smtClean="0">
                <a:latin typeface="Times New Roman" pitchFamily="18" charset="0"/>
                <a:cs typeface="Times New Roman" pitchFamily="18" charset="0"/>
              </a:rPr>
              <a:t>Συστήματα στήριξης σπονδυλικής στήλης</a:t>
            </a:r>
            <a:endParaRPr lang="el-GR" dirty="0"/>
          </a:p>
        </p:txBody>
      </p:sp>
      <p:sp>
        <p:nvSpPr>
          <p:cNvPr id="5" name="Ορθογώνιο 4"/>
          <p:cNvSpPr/>
          <p:nvPr/>
        </p:nvSpPr>
        <p:spPr>
          <a:xfrm>
            <a:off x="7029958" y="4731940"/>
            <a:ext cx="2799613" cy="646331"/>
          </a:xfrm>
          <a:prstGeom prst="rect">
            <a:avLst/>
          </a:prstGeom>
        </p:spPr>
        <p:txBody>
          <a:bodyPr wrap="none">
            <a:spAutoFit/>
          </a:bodyPr>
          <a:lstStyle/>
          <a:p>
            <a:pPr algn="ctr"/>
            <a:r>
              <a:rPr lang="el-GR" sz="1200" dirty="0" smtClean="0">
                <a:latin typeface="Times New Roman" pitchFamily="18" charset="0"/>
                <a:cs typeface="Times New Roman" pitchFamily="18" charset="0"/>
              </a:rPr>
              <a:t>Πανεπιστήμιο Αιγαίου</a:t>
            </a:r>
          </a:p>
          <a:p>
            <a:pPr algn="ctr"/>
            <a:r>
              <a:rPr lang="el-GR" sz="1200" dirty="0" smtClean="0">
                <a:latin typeface="Times New Roman" pitchFamily="18" charset="0"/>
                <a:cs typeface="Times New Roman" pitchFamily="18" charset="0"/>
              </a:rPr>
              <a:t>Κωνσταντίνα Παπακωνσταντίνου</a:t>
            </a:r>
          </a:p>
          <a:p>
            <a:endParaRPr lang="el-GR" sz="1200" dirty="0"/>
          </a:p>
        </p:txBody>
      </p:sp>
    </p:spTree>
    <p:extLst>
      <p:ext uri="{BB962C8B-B14F-4D97-AF65-F5344CB8AC3E}">
        <p14:creationId xmlns:p14="http://schemas.microsoft.com/office/powerpoint/2010/main" val="2455018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648229"/>
            <a:ext cx="12192000" cy="2308324"/>
          </a:xfrm>
          <a:prstGeom prst="rect">
            <a:avLst/>
          </a:prstGeom>
        </p:spPr>
        <p:txBody>
          <a:bodyPr wrap="square">
            <a:spAutoFit/>
          </a:bodyPr>
          <a:lstStyle/>
          <a:p>
            <a:pPr indent="355600" algn="just"/>
            <a:r>
              <a:rPr lang="el-GR" dirty="0">
                <a:solidFill>
                  <a:srgbClr val="0070C0"/>
                </a:solidFill>
                <a:latin typeface="Times New Roman" panose="02020603050405020304" pitchFamily="18" charset="0"/>
                <a:cs typeface="Times New Roman" panose="02020603050405020304" pitchFamily="18" charset="0"/>
              </a:rPr>
              <a:t>Προηγμένα βιοϋλικά που καλύπτουν τις εξατομικευμένες ανάγκες κάθε ασθενούς είναι το παρόν και το μέλλον της Αναγεννητικής Ιατρικής</a:t>
            </a:r>
            <a:r>
              <a:rPr lang="el-GR" dirty="0">
                <a:solidFill>
                  <a:srgbClr val="000000"/>
                </a:solidFill>
                <a:latin typeface="Times New Roman" panose="02020603050405020304" pitchFamily="18" charset="0"/>
                <a:cs typeface="Times New Roman" panose="02020603050405020304" pitchFamily="18" charset="0"/>
              </a:rPr>
              <a:t>. Οι επιστήμονες των βιοϋλικών </a:t>
            </a:r>
            <a:r>
              <a:rPr lang="el-GR" dirty="0">
                <a:solidFill>
                  <a:srgbClr val="0070C0"/>
                </a:solidFill>
                <a:latin typeface="Times New Roman" panose="02020603050405020304" pitchFamily="18" charset="0"/>
                <a:cs typeface="Times New Roman" panose="02020603050405020304" pitchFamily="18" charset="0"/>
              </a:rPr>
              <a:t>ασχολούνται συστηματικά με το σχεδιασμό και την ανάπτυξη καινοτόμων έξυπνων βιοϋλικών για εμφυτεύματα, τα οποία θα παρέχουν θεραπευτικές λύσεις στις αναγεννητικές θεραπείες που αφορούν ελλείμματα σε οστά, χόνδρους, τένοντες, δέρμα, καρδιαγγειακό σύστημα καθώς και άλλους ιστούς και όργανα του σώματος. </a:t>
            </a:r>
            <a:endParaRPr lang="el-GR" dirty="0" smtClean="0">
              <a:solidFill>
                <a:srgbClr val="0070C0"/>
              </a:solidFill>
              <a:latin typeface="Times New Roman" panose="02020603050405020304" pitchFamily="18" charset="0"/>
              <a:cs typeface="Times New Roman" panose="02020603050405020304" pitchFamily="18" charset="0"/>
            </a:endParaRPr>
          </a:p>
          <a:p>
            <a:pPr indent="355600" algn="just"/>
            <a:r>
              <a:rPr lang="el-GR" u="sng" dirty="0" smtClean="0">
                <a:solidFill>
                  <a:srgbClr val="000000"/>
                </a:solidFill>
                <a:latin typeface="Times New Roman" panose="02020603050405020304" pitchFamily="18" charset="0"/>
                <a:cs typeface="Times New Roman" panose="02020603050405020304" pitchFamily="18" charset="0"/>
              </a:rPr>
              <a:t>Για </a:t>
            </a:r>
            <a:r>
              <a:rPr lang="el-GR" u="sng" dirty="0">
                <a:solidFill>
                  <a:srgbClr val="000000"/>
                </a:solidFill>
                <a:latin typeface="Times New Roman" panose="02020603050405020304" pitchFamily="18" charset="0"/>
                <a:cs typeface="Times New Roman" panose="02020603050405020304" pitchFamily="18" charset="0"/>
              </a:rPr>
              <a:t>την ανάπτυξη των νέων αυτών υπερσύγχρονων ιατρικών τεχνολογιών συνεργάζονται πολλές επιστημονικές ειδικότητες, όπως χημικοί, βιολόγοι, μηχανικοί, επιστήμονες υλικών, και γιατροί, οι οποίοι καθορίζουν και αξιολογούν τα βιολογικά χαρακτηριστικά και διασφαλίζουν τη βέλτιστη αλληλεπίδραση των βιοϋλικών με τους ιστούς του ασθενούς.</a:t>
            </a:r>
            <a:endParaRPr lang="el-GR" u="sng" dirty="0">
              <a:latin typeface="Times New Roman" panose="02020603050405020304" pitchFamily="18" charset="0"/>
              <a:cs typeface="Times New Roman" panose="02020603050405020304" pitchFamily="18" charset="0"/>
            </a:endParaRPr>
          </a:p>
        </p:txBody>
      </p:sp>
      <p:pic>
        <p:nvPicPr>
          <p:cNvPr id="3074" name="Picture 2" descr="http://www.infowoman.gr/wp-content/uploads/2017/09/heart-630x3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392" y="3162227"/>
            <a:ext cx="600075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774" y="3162227"/>
            <a:ext cx="1524213" cy="2276793"/>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619" y="3162227"/>
            <a:ext cx="1428949" cy="2543530"/>
          </a:xfrm>
          <a:prstGeom prst="rect">
            <a:avLst/>
          </a:prstGeom>
        </p:spPr>
      </p:pic>
      <p:sp>
        <p:nvSpPr>
          <p:cNvPr id="7" name="Ορθογώνιο 6"/>
          <p:cNvSpPr/>
          <p:nvPr/>
        </p:nvSpPr>
        <p:spPr>
          <a:xfrm>
            <a:off x="7781058" y="5567257"/>
            <a:ext cx="1133644"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Artificial Heart</a:t>
            </a:r>
            <a:endParaRPr lang="el-GR" sz="1200" dirty="0">
              <a:latin typeface="Times New Roman" panose="02020603050405020304" pitchFamily="18" charset="0"/>
              <a:cs typeface="Times New Roman" panose="02020603050405020304" pitchFamily="18" charset="0"/>
            </a:endParaRPr>
          </a:p>
        </p:txBody>
      </p:sp>
      <p:sp>
        <p:nvSpPr>
          <p:cNvPr id="8" name="Ορθογώνιο 7"/>
          <p:cNvSpPr/>
          <p:nvPr/>
        </p:nvSpPr>
        <p:spPr>
          <a:xfrm>
            <a:off x="10094563" y="5911431"/>
            <a:ext cx="915059"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Heart Valve</a:t>
            </a:r>
            <a:endParaRPr lang="el-GR" sz="1200" dirty="0">
              <a:latin typeface="Times New Roman" panose="02020603050405020304" pitchFamily="18" charset="0"/>
              <a:cs typeface="Times New Roman" panose="02020603050405020304" pitchFamily="18" charset="0"/>
            </a:endParaRPr>
          </a:p>
        </p:txBody>
      </p:sp>
      <p:sp>
        <p:nvSpPr>
          <p:cNvPr id="9" name="Ορθογώνιο 8"/>
          <p:cNvSpPr/>
          <p:nvPr/>
        </p:nvSpPr>
        <p:spPr>
          <a:xfrm>
            <a:off x="7267291" y="6221720"/>
            <a:ext cx="3999277" cy="646331"/>
          </a:xfrm>
          <a:prstGeom prst="rect">
            <a:avLst/>
          </a:prstGeom>
        </p:spPr>
        <p:txBody>
          <a:bodyPr wrap="square">
            <a:spAutoFit/>
          </a:bodyPr>
          <a:lstStyle/>
          <a:p>
            <a:pPr algn="ctr"/>
            <a:r>
              <a:rPr lang="el-GR" sz="1200" dirty="0">
                <a:latin typeface="Times New Roman" panose="02020603050405020304" pitchFamily="18" charset="0"/>
                <a:cs typeface="Times New Roman" panose="02020603050405020304" pitchFamily="18" charset="0"/>
              </a:rPr>
              <a:t>Ελευθέριος Αμανατίδης Πολυτεχνική Σχολή Τμήμα Χημικών </a:t>
            </a:r>
            <a:r>
              <a:rPr lang="el-GR" sz="1200" dirty="0" smtClean="0">
                <a:latin typeface="Times New Roman" panose="02020603050405020304" pitchFamily="18" charset="0"/>
                <a:cs typeface="Times New Roman" panose="02020603050405020304" pitchFamily="18" charset="0"/>
              </a:rPr>
              <a:t>Μηχανικών</a:t>
            </a:r>
          </a:p>
          <a:p>
            <a:pPr algn="ctr"/>
            <a:r>
              <a:rPr lang="el-GR" sz="1200" dirty="0" smtClean="0">
                <a:latin typeface="Times New Roman" panose="02020603050405020304" pitchFamily="18" charset="0"/>
                <a:cs typeface="Times New Roman" panose="02020603050405020304" pitchFamily="18" charset="0"/>
              </a:rPr>
              <a:t>Πανεπιστήμιο Πατρών</a:t>
            </a:r>
            <a:endParaRPr lang="en-US" sz="1200" dirty="0" smtClean="0">
              <a:latin typeface="Times New Roman" panose="02020603050405020304" pitchFamily="18" charset="0"/>
              <a:cs typeface="Times New Roman" panose="02020603050405020304" pitchFamily="18" charset="0"/>
            </a:endParaRPr>
          </a:p>
        </p:txBody>
      </p:sp>
      <p:sp>
        <p:nvSpPr>
          <p:cNvPr id="10" name="Ορθογώνιο 9"/>
          <p:cNvSpPr/>
          <p:nvPr/>
        </p:nvSpPr>
        <p:spPr>
          <a:xfrm>
            <a:off x="0" y="392100"/>
            <a:ext cx="12192000" cy="307777"/>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rPr>
              <a:t>https://www.infowoman.gr/vioylika-kai-anagennitiki-iatriki/</a:t>
            </a:r>
            <a:endParaRPr lang="el-GR" sz="1400" dirty="0">
              <a:latin typeface="Times New Roman" panose="02020603050405020304" pitchFamily="18" charset="0"/>
              <a:cs typeface="Times New Roman" panose="02020603050405020304" pitchFamily="18" charset="0"/>
            </a:endParaRPr>
          </a:p>
        </p:txBody>
      </p:sp>
      <p:sp>
        <p:nvSpPr>
          <p:cNvPr id="3" name="Ορθογώνιο 2"/>
          <p:cNvSpPr/>
          <p:nvPr/>
        </p:nvSpPr>
        <p:spPr>
          <a:xfrm>
            <a:off x="5008728" y="7952"/>
            <a:ext cx="2593741" cy="369332"/>
          </a:xfrm>
          <a:prstGeom prst="rect">
            <a:avLst/>
          </a:prstGeom>
        </p:spPr>
        <p:txBody>
          <a:bodyPr wrap="square">
            <a:spAutoFit/>
          </a:bodyPr>
          <a:lstStyle/>
          <a:p>
            <a:pPr algn="ctr"/>
            <a:r>
              <a:rPr lang="el-GR" b="1" dirty="0" smtClean="0">
                <a:solidFill>
                  <a:srgbClr val="0070C0"/>
                </a:solidFill>
                <a:latin typeface="Times New Roman" panose="02020603050405020304" pitchFamily="18" charset="0"/>
                <a:cs typeface="Times New Roman" panose="02020603050405020304" pitchFamily="18" charset="0"/>
              </a:rPr>
              <a:t>Καρδιακά εμφυτεύματα</a:t>
            </a:r>
            <a:endParaRPr lang="el-GR" b="1" dirty="0"/>
          </a:p>
        </p:txBody>
      </p:sp>
    </p:spTree>
    <p:extLst>
      <p:ext uri="{BB962C8B-B14F-4D97-AF65-F5344CB8AC3E}">
        <p14:creationId xmlns:p14="http://schemas.microsoft.com/office/powerpoint/2010/main" val="3544630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525" y="1748779"/>
            <a:ext cx="3839111" cy="4972744"/>
          </a:xfrm>
          <a:prstGeom prst="rect">
            <a:avLst/>
          </a:prstGeom>
        </p:spPr>
      </p:pic>
      <p:sp>
        <p:nvSpPr>
          <p:cNvPr id="5" name="Ορθογώνιο 4"/>
          <p:cNvSpPr/>
          <p:nvPr/>
        </p:nvSpPr>
        <p:spPr>
          <a:xfrm>
            <a:off x="4176443" y="679382"/>
            <a:ext cx="3999277" cy="646331"/>
          </a:xfrm>
          <a:prstGeom prst="rect">
            <a:avLst/>
          </a:prstGeom>
        </p:spPr>
        <p:txBody>
          <a:bodyPr wrap="square">
            <a:spAutoFit/>
          </a:bodyPr>
          <a:lstStyle/>
          <a:p>
            <a:pPr algn="ctr"/>
            <a:r>
              <a:rPr lang="el-GR" sz="1200" dirty="0">
                <a:latin typeface="Times New Roman" panose="02020603050405020304" pitchFamily="18" charset="0"/>
                <a:cs typeface="Times New Roman" panose="02020603050405020304" pitchFamily="18" charset="0"/>
              </a:rPr>
              <a:t>Ελευθέριος </a:t>
            </a:r>
            <a:r>
              <a:rPr lang="el-GR" sz="1200" dirty="0" smtClean="0">
                <a:latin typeface="Times New Roman" panose="02020603050405020304" pitchFamily="18" charset="0"/>
                <a:cs typeface="Times New Roman" panose="02020603050405020304" pitchFamily="18" charset="0"/>
              </a:rPr>
              <a:t>Αμανατίδης</a:t>
            </a:r>
            <a:endParaRPr lang="en-US" sz="1200" dirty="0" smtClean="0">
              <a:latin typeface="Times New Roman" panose="02020603050405020304" pitchFamily="18" charset="0"/>
              <a:cs typeface="Times New Roman" panose="02020603050405020304" pitchFamily="18" charset="0"/>
            </a:endParaRPr>
          </a:p>
          <a:p>
            <a:pPr algn="ctr"/>
            <a:r>
              <a:rPr lang="el-GR" sz="1200" dirty="0" smtClean="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Πολυτεχνική Σχολή Τμήμα Χημικών </a:t>
            </a:r>
            <a:r>
              <a:rPr lang="el-GR" sz="1200" dirty="0" smtClean="0">
                <a:latin typeface="Times New Roman" panose="02020603050405020304" pitchFamily="18" charset="0"/>
                <a:cs typeface="Times New Roman" panose="02020603050405020304" pitchFamily="18" charset="0"/>
              </a:rPr>
              <a:t>Μηχανικών</a:t>
            </a:r>
          </a:p>
          <a:p>
            <a:pPr algn="ctr"/>
            <a:r>
              <a:rPr lang="el-GR" sz="1200" dirty="0" smtClean="0">
                <a:latin typeface="Times New Roman" panose="02020603050405020304" pitchFamily="18" charset="0"/>
                <a:cs typeface="Times New Roman" panose="02020603050405020304" pitchFamily="18" charset="0"/>
              </a:rPr>
              <a:t>Πανεπιστήμιο Πατρών</a:t>
            </a:r>
            <a:endParaRPr lang="en-US" sz="1200" dirty="0" smtClean="0">
              <a:latin typeface="Times New Roman" panose="02020603050405020304" pitchFamily="18" charset="0"/>
              <a:cs typeface="Times New Roman" panose="02020603050405020304" pitchFamily="18" charset="0"/>
            </a:endParaRPr>
          </a:p>
        </p:txBody>
      </p:sp>
      <p:sp>
        <p:nvSpPr>
          <p:cNvPr id="6" name="Ορθογώνιο 5"/>
          <p:cNvSpPr/>
          <p:nvPr/>
        </p:nvSpPr>
        <p:spPr>
          <a:xfrm>
            <a:off x="0" y="228179"/>
            <a:ext cx="12192000" cy="369332"/>
          </a:xfrm>
          <a:prstGeom prst="rect">
            <a:avLst/>
          </a:prstGeom>
        </p:spPr>
        <p:txBody>
          <a:bodyPr wrap="square">
            <a:spAutoFit/>
          </a:bodyPr>
          <a:lstStyle/>
          <a:p>
            <a:pPr algn="ctr"/>
            <a:r>
              <a:rPr lang="el-GR" b="1" dirty="0">
                <a:solidFill>
                  <a:srgbClr val="0070C0"/>
                </a:solidFill>
                <a:latin typeface="Times New Roman" panose="02020603050405020304" pitchFamily="18" charset="0"/>
                <a:cs typeface="Times New Roman" panose="02020603050405020304" pitchFamily="18" charset="0"/>
              </a:rPr>
              <a:t>Scaffolds για αναγέννηση μυών, νεύρων, αρτηριών, οστών </a:t>
            </a:r>
          </a:p>
        </p:txBody>
      </p:sp>
    </p:spTree>
    <p:extLst>
      <p:ext uri="{BB962C8B-B14F-4D97-AF65-F5344CB8AC3E}">
        <p14:creationId xmlns:p14="http://schemas.microsoft.com/office/powerpoint/2010/main" val="2932888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p:cNvSpPr>
          <p:nvPr/>
        </p:nvSpPr>
        <p:spPr>
          <a:xfrm>
            <a:off x="838200" y="365125"/>
            <a:ext cx="10515600" cy="4537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Ενδεικτική βιβλιογραφία</a:t>
            </a:r>
            <a:endParaRPr lang="el-GR" sz="2400" b="1" dirty="0">
              <a:solidFill>
                <a:srgbClr val="FF0000"/>
              </a:solidFill>
              <a:latin typeface="Times New Roman" panose="02020603050405020304" pitchFamily="18" charset="0"/>
              <a:cs typeface="Times New Roman" panose="02020603050405020304" pitchFamily="18" charset="0"/>
            </a:endParaRPr>
          </a:p>
        </p:txBody>
      </p:sp>
      <p:sp>
        <p:nvSpPr>
          <p:cNvPr id="3" name="Ορθογώνιο 2"/>
          <p:cNvSpPr/>
          <p:nvPr/>
        </p:nvSpPr>
        <p:spPr>
          <a:xfrm>
            <a:off x="0" y="1511068"/>
            <a:ext cx="12191999" cy="2215991"/>
          </a:xfrm>
          <a:prstGeom prst="rect">
            <a:avLst/>
          </a:prstGeom>
        </p:spPr>
        <p:txBody>
          <a:bodyPr wrap="square">
            <a:spAutoFit/>
          </a:bodyPr>
          <a:lstStyle/>
          <a:p>
            <a:pPr marL="342900" indent="-342900">
              <a:buAutoNum type="arabicPeriod"/>
            </a:pPr>
            <a:r>
              <a:rPr lang="el-GR" b="1" dirty="0" smtClean="0">
                <a:latin typeface="Times New Roman" panose="02020603050405020304" pitchFamily="18" charset="0"/>
                <a:cs typeface="Times New Roman" panose="02020603050405020304" pitchFamily="18" charset="0"/>
              </a:rPr>
              <a:t>Εμφυτεύματα </a:t>
            </a:r>
            <a:r>
              <a:rPr lang="el-GR" b="1" dirty="0">
                <a:latin typeface="Times New Roman" panose="02020603050405020304" pitchFamily="18" charset="0"/>
                <a:cs typeface="Times New Roman" panose="02020603050405020304" pitchFamily="18" charset="0"/>
              </a:rPr>
              <a:t>ολικών αντικαταστάσεων </a:t>
            </a:r>
            <a:r>
              <a:rPr lang="el-GR" b="1" dirty="0" smtClean="0">
                <a:latin typeface="Times New Roman" panose="02020603050405020304" pitchFamily="18" charset="0"/>
                <a:cs typeface="Times New Roman" panose="02020603050405020304" pitchFamily="18" charset="0"/>
              </a:rPr>
              <a:t>αρθρώσεων</a:t>
            </a:r>
            <a:r>
              <a:rPr lang="en-US" b="1" dirty="0" smtClean="0">
                <a:latin typeface="Times New Roman" panose="02020603050405020304" pitchFamily="18" charset="0"/>
                <a:cs typeface="Times New Roman" panose="02020603050405020304" pitchFamily="18" charset="0"/>
              </a:rPr>
              <a:t> - </a:t>
            </a:r>
            <a:r>
              <a:rPr lang="el-GR" dirty="0" smtClean="0">
                <a:latin typeface="Times New Roman" pitchFamily="18" charset="0"/>
                <a:cs typeface="Times New Roman" pitchFamily="18" charset="0"/>
              </a:rPr>
              <a:t>Πανεπιστήμιο Αιγαίου</a:t>
            </a:r>
            <a:r>
              <a:rPr lang="en-US"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 Κωνσταντίνα Παπακωνσταντίνου</a:t>
            </a:r>
            <a:endParaRPr lang="en-US" dirty="0" smtClean="0">
              <a:latin typeface="Times New Roman" pitchFamily="18" charset="0"/>
              <a:cs typeface="Times New Roman" pitchFamily="18" charset="0"/>
            </a:endParaRPr>
          </a:p>
          <a:p>
            <a:pPr marL="342900" indent="-342900">
              <a:buAutoNum type="arabicPeriod"/>
            </a:pPr>
            <a:r>
              <a:rPr lang="el-GR" b="1" dirty="0">
                <a:latin typeface="Times New Roman" panose="02020603050405020304" pitchFamily="18" charset="0"/>
                <a:cs typeface="Times New Roman" panose="02020603050405020304" pitchFamily="18" charset="0"/>
              </a:rPr>
              <a:t>Βέργες και καρφιά στο οστό του ισχίου και της </a:t>
            </a:r>
            <a:r>
              <a:rPr lang="el-GR" b="1" dirty="0" smtClean="0">
                <a:latin typeface="Times New Roman" panose="02020603050405020304" pitchFamily="18" charset="0"/>
                <a:cs typeface="Times New Roman" panose="02020603050405020304" pitchFamily="18" charset="0"/>
              </a:rPr>
              <a:t>κνήμης</a:t>
            </a:r>
            <a:r>
              <a:rPr lang="en-US" b="1" dirty="0" smtClean="0">
                <a:latin typeface="Times New Roman" panose="02020603050405020304" pitchFamily="18" charset="0"/>
                <a:cs typeface="Times New Roman" panose="02020603050405020304" pitchFamily="18" charset="0"/>
              </a:rPr>
              <a:t> - </a:t>
            </a:r>
            <a:r>
              <a:rPr lang="el-GR" dirty="0">
                <a:latin typeface="Times New Roman" pitchFamily="18" charset="0"/>
                <a:cs typeface="Times New Roman" pitchFamily="18" charset="0"/>
              </a:rPr>
              <a:t>Πανεπιστήμιο Αιγαίου</a:t>
            </a:r>
            <a:r>
              <a:rPr lang="en-US" dirty="0">
                <a:latin typeface="Times New Roman" pitchFamily="18" charset="0"/>
                <a:cs typeface="Times New Roman" pitchFamily="18" charset="0"/>
              </a:rPr>
              <a:t> </a:t>
            </a:r>
            <a:r>
              <a:rPr lang="el-GR" dirty="0" smtClean="0">
                <a:latin typeface="Times New Roman" pitchFamily="18" charset="0"/>
                <a:cs typeface="Times New Roman" pitchFamily="18" charset="0"/>
              </a:rPr>
              <a:t> - Κωνσταντίνα Παπακωνσταντίνου</a:t>
            </a:r>
          </a:p>
          <a:p>
            <a:pPr marL="342900" indent="-342900">
              <a:buFontTx/>
              <a:buAutoNum type="arabicPeriod"/>
            </a:pPr>
            <a:r>
              <a:rPr lang="el-GR" b="1" dirty="0" smtClean="0">
                <a:latin typeface="Times New Roman" pitchFamily="18" charset="0"/>
                <a:cs typeface="Times New Roman" pitchFamily="18" charset="0"/>
              </a:rPr>
              <a:t>Διάφορα Εμφυτεύματα - </a:t>
            </a:r>
            <a:r>
              <a:rPr lang="el-GR" dirty="0" smtClean="0">
                <a:latin typeface="Times New Roman" panose="02020603050405020304" pitchFamily="18" charset="0"/>
                <a:cs typeface="Times New Roman" panose="02020603050405020304" pitchFamily="18" charset="0"/>
              </a:rPr>
              <a:t>Εθνικό </a:t>
            </a:r>
            <a:r>
              <a:rPr lang="el-GR" dirty="0">
                <a:latin typeface="Times New Roman" panose="02020603050405020304" pitchFamily="18" charset="0"/>
                <a:cs typeface="Times New Roman" panose="02020603050405020304" pitchFamily="18" charset="0"/>
              </a:rPr>
              <a:t>Μετσόβιο Πολυτεχνείο, Τμήμα Χημικών </a:t>
            </a:r>
            <a:r>
              <a:rPr lang="el-GR" dirty="0" smtClean="0">
                <a:latin typeface="Times New Roman" panose="02020603050405020304" pitchFamily="18" charset="0"/>
                <a:cs typeface="Times New Roman" panose="02020603050405020304" pitchFamily="18" charset="0"/>
              </a:rPr>
              <a:t>Μηχανικών</a:t>
            </a:r>
          </a:p>
          <a:p>
            <a:pPr marL="342900" indent="-342900">
              <a:buFontTx/>
              <a:buAutoNum type="arabicPeriod"/>
            </a:pPr>
            <a:r>
              <a:rPr lang="el-GR" b="1" dirty="0" smtClean="0">
                <a:latin typeface="Times New Roman" panose="02020603050405020304" pitchFamily="18" charset="0"/>
                <a:cs typeface="Times New Roman" panose="02020603050405020304" pitchFamily="18" charset="0"/>
              </a:rPr>
              <a:t>Η εμβιομηχανική των ιστών </a:t>
            </a:r>
            <a:r>
              <a:rPr lang="el-GR" dirty="0" smtClean="0">
                <a:latin typeface="Times New Roman" panose="02020603050405020304" pitchFamily="18" charset="0"/>
                <a:cs typeface="Times New Roman" panose="02020603050405020304" pitchFamily="18" charset="0"/>
              </a:rPr>
              <a:t>- Πανεπιστήμιο </a:t>
            </a:r>
            <a:r>
              <a:rPr lang="el-GR" dirty="0">
                <a:latin typeface="Times New Roman" panose="02020603050405020304" pitchFamily="18" charset="0"/>
                <a:cs typeface="Times New Roman" panose="02020603050405020304" pitchFamily="18" charset="0"/>
              </a:rPr>
              <a:t>Πατρών, Τμήμα Χημικών </a:t>
            </a:r>
            <a:r>
              <a:rPr lang="el-GR" dirty="0" smtClean="0">
                <a:latin typeface="Times New Roman" panose="02020603050405020304" pitchFamily="18" charset="0"/>
                <a:cs typeface="Times New Roman" panose="02020603050405020304" pitchFamily="18" charset="0"/>
              </a:rPr>
              <a:t>Μηχανικών</a:t>
            </a:r>
          </a:p>
          <a:p>
            <a:pPr marL="342900" indent="-342900">
              <a:buFontTx/>
              <a:buAutoNum type="arabicPeriod"/>
            </a:pPr>
            <a:r>
              <a:rPr lang="el-GR" b="1" dirty="0" smtClean="0">
                <a:latin typeface="Times New Roman" panose="02020603050405020304" pitchFamily="18" charset="0"/>
                <a:cs typeface="Times New Roman" panose="02020603050405020304" pitchFamily="18" charset="0"/>
              </a:rPr>
              <a:t>Καρδιακά εμφυτεύματα</a:t>
            </a:r>
            <a:r>
              <a:rPr lang="el-GR" b="1" dirty="0" smtClean="0"/>
              <a:t> - </a:t>
            </a:r>
            <a:r>
              <a:rPr lang="el-GR" dirty="0" smtClean="0">
                <a:latin typeface="Times New Roman" panose="02020603050405020304" pitchFamily="18" charset="0"/>
                <a:cs typeface="Times New Roman" panose="02020603050405020304" pitchFamily="18" charset="0"/>
              </a:rPr>
              <a:t>Ελευθέριος </a:t>
            </a:r>
            <a:r>
              <a:rPr lang="el-GR" dirty="0">
                <a:latin typeface="Times New Roman" panose="02020603050405020304" pitchFamily="18" charset="0"/>
                <a:cs typeface="Times New Roman" panose="02020603050405020304" pitchFamily="18" charset="0"/>
              </a:rPr>
              <a:t>Αμανατίδης Πολυτεχνική Σχολή Τμήμα Χημικών </a:t>
            </a:r>
            <a:r>
              <a:rPr lang="el-GR" dirty="0" smtClean="0">
                <a:latin typeface="Times New Roman" panose="02020603050405020304" pitchFamily="18" charset="0"/>
                <a:cs typeface="Times New Roman" panose="02020603050405020304" pitchFamily="18" charset="0"/>
              </a:rPr>
              <a:t>Μηχανικών Πανεπιστήμιο Πατρών</a:t>
            </a:r>
          </a:p>
          <a:p>
            <a:pPr marL="342900" indent="-342900">
              <a:buFontTx/>
              <a:buAutoNum type="arabicPeriod"/>
            </a:pPr>
            <a:r>
              <a:rPr lang="el-GR" b="1" dirty="0">
                <a:latin typeface="Times New Roman" panose="02020603050405020304" pitchFamily="18" charset="0"/>
                <a:cs typeface="Times New Roman" panose="02020603050405020304" pitchFamily="18" charset="0"/>
              </a:rPr>
              <a:t>Καρδιακά εμφυτεύματα</a:t>
            </a:r>
            <a:r>
              <a:rPr lang="el-GR" b="1" dirty="0"/>
              <a:t> </a:t>
            </a:r>
            <a:r>
              <a:rPr lang="el-GR" b="1" dirty="0" smtClean="0"/>
              <a:t>- </a:t>
            </a:r>
            <a:r>
              <a:rPr lang="en-US" dirty="0" smtClean="0">
                <a:latin typeface="Times New Roman" panose="02020603050405020304" pitchFamily="18" charset="0"/>
                <a:cs typeface="Times New Roman" panose="02020603050405020304" pitchFamily="18" charset="0"/>
              </a:rPr>
              <a:t>https</a:t>
            </a:r>
            <a:r>
              <a:rPr lang="en-US" dirty="0">
                <a:latin typeface="Times New Roman" panose="02020603050405020304" pitchFamily="18" charset="0"/>
                <a:cs typeface="Times New Roman" panose="02020603050405020304" pitchFamily="18" charset="0"/>
              </a:rPr>
              <a:t>://www.infowoman.gr/vioylika-kai-anagennitiki-iatriki</a:t>
            </a:r>
            <a:r>
              <a:rPr lang="en-US" dirty="0" smtClean="0">
                <a:latin typeface="Times New Roman" panose="02020603050405020304" pitchFamily="18" charset="0"/>
                <a:cs typeface="Times New Roman" panose="02020603050405020304" pitchFamily="18" charset="0"/>
              </a:rPr>
              <a:t>/</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l-GR" b="1" dirty="0">
                <a:latin typeface="Times New Roman" panose="02020603050405020304" pitchFamily="18" charset="0"/>
                <a:cs typeface="Times New Roman" panose="02020603050405020304" pitchFamily="18" charset="0"/>
              </a:rPr>
              <a:t>Scaffolds για αναγέννηση μυών, νεύρων, αρτηριών, οστών </a:t>
            </a:r>
            <a:r>
              <a:rPr lang="el-GR" b="1"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Ελευθέριος </a:t>
            </a:r>
            <a:r>
              <a:rPr lang="el-GR" dirty="0" smtClean="0">
                <a:latin typeface="Times New Roman" panose="02020603050405020304" pitchFamily="18" charset="0"/>
                <a:cs typeface="Times New Roman" panose="02020603050405020304" pitchFamily="18" charset="0"/>
              </a:rPr>
              <a:t>Αμανατίδη</a:t>
            </a:r>
            <a:endParaRPr lang="el-GR" sz="1200" dirty="0">
              <a:latin typeface="Times New Roman" pitchFamily="18" charset="0"/>
              <a:cs typeface="Times New Roman" pitchFamily="18" charset="0"/>
            </a:endParaRPr>
          </a:p>
          <a:p>
            <a:endParaRPr lang="el-GR" sz="1200" b="1" dirty="0"/>
          </a:p>
        </p:txBody>
      </p:sp>
    </p:spTree>
    <p:extLst>
      <p:ext uri="{BB962C8B-B14F-4D97-AF65-F5344CB8AC3E}">
        <p14:creationId xmlns:p14="http://schemas.microsoft.com/office/powerpoint/2010/main" val="3044930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364656"/>
            <a:ext cx="12191999" cy="584775"/>
          </a:xfrm>
          <a:prstGeom prst="rect">
            <a:avLst/>
          </a:prstGeom>
        </p:spPr>
        <p:txBody>
          <a:bodyPr wrap="square">
            <a:spAutoFit/>
          </a:bodyPr>
          <a:lstStyle/>
          <a:p>
            <a:pPr algn="ctr"/>
            <a:r>
              <a:rPr lang="el-GR" sz="3200" b="1" dirty="0" smtClean="0">
                <a:solidFill>
                  <a:srgbClr val="FF0000"/>
                </a:solidFill>
                <a:latin typeface="Times New Roman" panose="02020603050405020304" pitchFamily="18" charset="0"/>
              </a:rPr>
              <a:t>1. Εμφυτεύματα μακρών οστών      </a:t>
            </a:r>
            <a:endParaRPr lang="el-GR" sz="3200" b="1" dirty="0">
              <a:solidFill>
                <a:srgbClr val="FF0000"/>
              </a:solidFill>
            </a:endParaRPr>
          </a:p>
        </p:txBody>
      </p:sp>
    </p:spTree>
    <p:extLst>
      <p:ext uri="{BB962C8B-B14F-4D97-AF65-F5344CB8AC3E}">
        <p14:creationId xmlns:p14="http://schemas.microsoft.com/office/powerpoint/2010/main" val="22213330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364041"/>
            <a:ext cx="5254388" cy="6432530"/>
          </a:xfrm>
          <a:prstGeom prst="rect">
            <a:avLst/>
          </a:prstGeom>
        </p:spPr>
        <p:txBody>
          <a:bodyPr wrap="square">
            <a:spAutoFit/>
          </a:bodyPr>
          <a:lstStyle/>
          <a:p>
            <a:pPr algn="just"/>
            <a:r>
              <a:rPr lang="el-GR" dirty="0">
                <a:latin typeface="Times New Roman" panose="02020603050405020304" pitchFamily="18" charset="0"/>
                <a:cs typeface="Times New Roman" panose="02020603050405020304" pitchFamily="18" charset="0"/>
              </a:rPr>
              <a:t>Τα κατάγματα κατηγοριοποιούνται αναλόγως της μορφής τους.</a:t>
            </a:r>
          </a:p>
          <a:p>
            <a:pPr algn="just"/>
            <a:r>
              <a:rPr lang="el-GR" b="1" dirty="0">
                <a:latin typeface="Times New Roman" panose="02020603050405020304" pitchFamily="18" charset="0"/>
                <a:cs typeface="Times New Roman" panose="02020603050405020304" pitchFamily="18" charset="0"/>
              </a:rPr>
              <a:t>Η ομαδοποίηση είναι χρήσιμη για τον προσδιορισμό της προγνώσεως και της αντιμετωπίσεως:</a:t>
            </a:r>
            <a:endParaRPr lang="el-GR"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l-GR" sz="1600" i="1" dirty="0">
                <a:solidFill>
                  <a:srgbClr val="0070C0"/>
                </a:solidFill>
                <a:latin typeface="Times New Roman" panose="02020603050405020304" pitchFamily="18" charset="0"/>
                <a:cs typeface="Times New Roman" panose="02020603050405020304" pitchFamily="18" charset="0"/>
              </a:rPr>
              <a:t>Ρωγμώδες κάταγμα:</a:t>
            </a:r>
            <a:r>
              <a:rPr lang="el-GR" sz="1400" dirty="0">
                <a:latin typeface="Times New Roman" panose="02020603050405020304" pitchFamily="18" charset="0"/>
                <a:cs typeface="Times New Roman" panose="02020603050405020304" pitchFamily="18" charset="0"/>
              </a:rPr>
              <a:t> Είναι όταν το οστό συνεχίζει και έχει την κανονική μορφή του και το κάταγμα φαίνεται σαν μία ρωγμή στην ακτινογραφία.</a:t>
            </a:r>
          </a:p>
          <a:p>
            <a:pPr algn="just">
              <a:buFont typeface="Arial" panose="020B0604020202020204" pitchFamily="34" charset="0"/>
              <a:buChar char="•"/>
            </a:pPr>
            <a:r>
              <a:rPr lang="el-GR" sz="1600" i="1" dirty="0">
                <a:solidFill>
                  <a:srgbClr val="0070C0"/>
                </a:solidFill>
                <a:latin typeface="Times New Roman" panose="02020603050405020304" pitchFamily="18" charset="0"/>
                <a:cs typeface="Times New Roman" panose="02020603050405020304" pitchFamily="18" charset="0"/>
              </a:rPr>
              <a:t>Εγκάρσιο κάταγμα:</a:t>
            </a:r>
            <a:r>
              <a:rPr lang="el-GR" sz="1400" dirty="0">
                <a:latin typeface="Times New Roman" panose="02020603050405020304" pitchFamily="18" charset="0"/>
                <a:cs typeface="Times New Roman" panose="02020603050405020304" pitchFamily="18" charset="0"/>
              </a:rPr>
              <a:t> Είναι κάθετο στον επιμήκη άξονα του οστού.  Σε πολλές περιπτώσεις, αφού αναταχθεί, παραμένει σταθερά στη θέση του.</a:t>
            </a:r>
          </a:p>
          <a:p>
            <a:pPr algn="just">
              <a:buFont typeface="Arial" panose="020B0604020202020204" pitchFamily="34" charset="0"/>
              <a:buChar char="•"/>
            </a:pPr>
            <a:r>
              <a:rPr lang="el-GR" sz="1600" i="1" dirty="0">
                <a:solidFill>
                  <a:srgbClr val="0070C0"/>
                </a:solidFill>
                <a:latin typeface="Times New Roman" panose="02020603050405020304" pitchFamily="18" charset="0"/>
                <a:cs typeface="Times New Roman" panose="02020603050405020304" pitchFamily="18" charset="0"/>
              </a:rPr>
              <a:t>Λοξό κάταγμα:</a:t>
            </a:r>
            <a:r>
              <a:rPr lang="el-GR" sz="1400" dirty="0">
                <a:latin typeface="Times New Roman" panose="02020603050405020304" pitchFamily="18" charset="0"/>
                <a:cs typeface="Times New Roman" panose="02020603050405020304" pitchFamily="18" charset="0"/>
              </a:rPr>
              <a:t> Είναι λοξό ως προς το επιμήκη άξονα του οστού.   Είναι ασταθές και φεύγει από τη θέση της ανατάξεως.</a:t>
            </a:r>
          </a:p>
          <a:p>
            <a:pPr algn="just">
              <a:buFont typeface="Arial" panose="020B0604020202020204" pitchFamily="34" charset="0"/>
              <a:buChar char="•"/>
            </a:pPr>
            <a:r>
              <a:rPr lang="el-GR" sz="1600" i="1" dirty="0">
                <a:solidFill>
                  <a:srgbClr val="0070C0"/>
                </a:solidFill>
                <a:latin typeface="Times New Roman" panose="02020603050405020304" pitchFamily="18" charset="0"/>
                <a:cs typeface="Times New Roman" panose="02020603050405020304" pitchFamily="18" charset="0"/>
              </a:rPr>
              <a:t>Συντριπτικό κάταγμα</a:t>
            </a:r>
            <a:r>
              <a:rPr lang="el-GR" sz="1400" i="1" dirty="0">
                <a:latin typeface="Times New Roman" panose="02020603050405020304" pitchFamily="18" charset="0"/>
                <a:cs typeface="Times New Roman" panose="02020603050405020304" pitchFamily="18" charset="0"/>
              </a:rPr>
              <a:t>:</a:t>
            </a:r>
            <a:r>
              <a:rPr lang="el-GR" sz="1400" dirty="0">
                <a:latin typeface="Times New Roman" panose="02020603050405020304" pitchFamily="18" charset="0"/>
                <a:cs typeface="Times New Roman" panose="02020603050405020304" pitchFamily="18" charset="0"/>
              </a:rPr>
              <a:t> Είναι το κάταγμα όπου το οστό, λόγο εξασκήσεως μεγάλης βίας, έχει σπάσει σε πολλά κομμάτια.</a:t>
            </a:r>
          </a:p>
          <a:p>
            <a:pPr algn="just">
              <a:buFont typeface="Arial" panose="020B0604020202020204" pitchFamily="34" charset="0"/>
              <a:buChar char="•"/>
            </a:pPr>
            <a:r>
              <a:rPr lang="el-GR" sz="1600" i="1" dirty="0">
                <a:solidFill>
                  <a:srgbClr val="0070C0"/>
                </a:solidFill>
                <a:latin typeface="Times New Roman" panose="02020603050405020304" pitchFamily="18" charset="0"/>
                <a:cs typeface="Times New Roman" panose="02020603050405020304" pitchFamily="18" charset="0"/>
              </a:rPr>
              <a:t>Ενδαρθρικό κάταγμα:</a:t>
            </a:r>
            <a:r>
              <a:rPr lang="el-GR" sz="1400" dirty="0">
                <a:latin typeface="Times New Roman" panose="02020603050405020304" pitchFamily="18" charset="0"/>
                <a:cs typeface="Times New Roman" panose="02020603050405020304" pitchFamily="18" charset="0"/>
              </a:rPr>
              <a:t> Είναι το κάταγμα όπου υπάρχει βλάβη της αρθρικής επιφανείας.  Ενδέχεται μακροχρονίως να προκαλέσει </a:t>
            </a:r>
            <a:r>
              <a:rPr lang="el-GR" sz="1400" dirty="0">
                <a:latin typeface="Times New Roman" panose="02020603050405020304" pitchFamily="18" charset="0"/>
                <a:cs typeface="Times New Roman" panose="02020603050405020304" pitchFamily="18" charset="0"/>
                <a:hlinkClick r:id="rId2" tooltip="Μετατραυματική αρθρίτις"/>
              </a:rPr>
              <a:t>αρθρίτιδα</a:t>
            </a:r>
            <a:r>
              <a:rPr lang="el-GR" sz="1400" dirty="0">
                <a:latin typeface="Times New Roman" panose="02020603050405020304" pitchFamily="18" charset="0"/>
                <a:cs typeface="Times New Roman" panose="02020603050405020304" pitchFamily="18" charset="0"/>
              </a:rPr>
              <a:t> στην άρθρωση.</a:t>
            </a:r>
          </a:p>
          <a:p>
            <a:pPr algn="just">
              <a:buFont typeface="Arial" panose="020B0604020202020204" pitchFamily="34" charset="0"/>
              <a:buChar char="•"/>
            </a:pPr>
            <a:r>
              <a:rPr lang="el-GR" sz="1600" i="1" dirty="0">
                <a:solidFill>
                  <a:srgbClr val="0070C0"/>
                </a:solidFill>
                <a:latin typeface="Times New Roman" panose="02020603050405020304" pitchFamily="18" charset="0"/>
                <a:cs typeface="Times New Roman" panose="02020603050405020304" pitchFamily="18" charset="0"/>
              </a:rPr>
              <a:t>Αποσπαστικό κάταγμα:</a:t>
            </a:r>
            <a:r>
              <a:rPr lang="el-GR" sz="1400" i="1"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Είναι το κάταγμα όπου ένα μικρό τμήμα του οστού έχει αποσπαστεί από τη θέση του, δίχως όμως το οστό να χάσει τη στηρικτική του ικανότητα.</a:t>
            </a:r>
          </a:p>
          <a:p>
            <a:pPr algn="just">
              <a:buFont typeface="Arial" panose="020B0604020202020204" pitchFamily="34" charset="0"/>
              <a:buChar char="•"/>
            </a:pPr>
            <a:r>
              <a:rPr lang="el-GR" sz="1600" i="1" dirty="0">
                <a:solidFill>
                  <a:srgbClr val="0070C0"/>
                </a:solidFill>
                <a:latin typeface="Times New Roman" panose="02020603050405020304" pitchFamily="18" charset="0"/>
                <a:cs typeface="Times New Roman" panose="02020603050405020304" pitchFamily="18" charset="0"/>
              </a:rPr>
              <a:t>Επιλεγμένο κάταγμα:</a:t>
            </a:r>
            <a:r>
              <a:rPr lang="el-GR" sz="1400" dirty="0">
                <a:latin typeface="Times New Roman" panose="02020603050405020304" pitchFamily="18" charset="0"/>
                <a:cs typeface="Times New Roman" panose="02020603050405020304" pitchFamily="18" charset="0"/>
              </a:rPr>
              <a:t> Είναι τα κατάγματα όπου συνυπάρχει τραυματισμός δέρματος.  Αναλόγως του βαθμού εκθέσεως του οστού στο τραύμα, διακρίνονται σε τρεις κατηγορίες. Η Τρίτη κατηγορία είναι αυτή όπου το οστό έχει εκτεθεί έξω από το δέρμα. Στα επιπλεγμένα κατάγματα υπάρχει κίνδυνος της μικροβιακής φλεγμονής και οστεομυελίτιδος.</a:t>
            </a:r>
            <a:endParaRPr lang="el-GR" sz="1400" b="0" i="0" dirty="0">
              <a:effectLst/>
              <a:latin typeface="Times New Roman" panose="02020603050405020304" pitchFamily="18" charset="0"/>
              <a:cs typeface="Times New Roman" panose="02020603050405020304" pitchFamily="18" charset="0"/>
            </a:endParaRPr>
          </a:p>
        </p:txBody>
      </p:sp>
      <p:pic>
        <p:nvPicPr>
          <p:cNvPr id="5122" name="Picture 2" descr="https://ksarantos.gr/wp-content/uploads/2020/12/shutterstock_1683263791-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809" y="1284454"/>
            <a:ext cx="6241576" cy="467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788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309257" y="1389243"/>
            <a:ext cx="6096000" cy="4862870"/>
          </a:xfrm>
          <a:prstGeom prst="rect">
            <a:avLst/>
          </a:prstGeom>
        </p:spPr>
        <p:txBody>
          <a:bodyPr>
            <a:spAutoFit/>
          </a:bodyPr>
          <a:lstStyle/>
          <a:p>
            <a:pPr algn="ctr"/>
            <a:r>
              <a:rPr lang="el-GR" sz="2000" b="1" dirty="0">
                <a:solidFill>
                  <a:srgbClr val="FF0000"/>
                </a:solidFill>
                <a:latin typeface="Times New Roman" panose="02020603050405020304" pitchFamily="18" charset="0"/>
                <a:cs typeface="Times New Roman" panose="02020603050405020304" pitchFamily="18" charset="0"/>
              </a:rPr>
              <a:t>Υλικά Οστεοσύνθεσης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endParaRPr lang="en-US" sz="2000" b="1"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l-GR" dirty="0" smtClean="0">
                <a:solidFill>
                  <a:srgbClr val="0070C0"/>
                </a:solidFill>
                <a:latin typeface="Times New Roman" panose="02020603050405020304" pitchFamily="18" charset="0"/>
                <a:cs typeface="Times New Roman" panose="02020603050405020304" pitchFamily="18" charset="0"/>
              </a:rPr>
              <a:t>Τα </a:t>
            </a:r>
            <a:r>
              <a:rPr lang="el-GR" dirty="0">
                <a:solidFill>
                  <a:srgbClr val="0070C0"/>
                </a:solidFill>
                <a:latin typeface="Times New Roman" panose="02020603050405020304" pitchFamily="18" charset="0"/>
                <a:cs typeface="Times New Roman" panose="02020603050405020304" pitchFamily="18" charset="0"/>
              </a:rPr>
              <a:t>κυριότερα υλικά οστεοσύνθεσης </a:t>
            </a:r>
            <a:r>
              <a:rPr lang="el-GR" dirty="0" smtClean="0">
                <a:solidFill>
                  <a:srgbClr val="0070C0"/>
                </a:solidFill>
                <a:latin typeface="Times New Roman" panose="02020603050405020304" pitchFamily="18" charset="0"/>
                <a:cs typeface="Times New Roman" panose="02020603050405020304" pitchFamily="18" charset="0"/>
              </a:rPr>
              <a:t>είναι: </a:t>
            </a:r>
            <a:endParaRPr lang="en-US" dirty="0" smtClean="0">
              <a:solidFill>
                <a:srgbClr val="0070C0"/>
              </a:solidFill>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Σύρμα </a:t>
            </a:r>
            <a:endParaRPr lang="el-G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Βίδες </a:t>
            </a:r>
            <a:endParaRPr lang="el-G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Πλάκες </a:t>
            </a:r>
            <a:endParaRPr lang="el-G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Γωνιώδεις </a:t>
            </a:r>
            <a:r>
              <a:rPr lang="el-GR" dirty="0">
                <a:latin typeface="Times New Roman" panose="02020603050405020304" pitchFamily="18" charset="0"/>
                <a:cs typeface="Times New Roman" panose="02020603050405020304" pitchFamily="18" charset="0"/>
              </a:rPr>
              <a:t>ήλοι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Ενδομυελικοί </a:t>
            </a:r>
            <a:r>
              <a:rPr lang="el-GR" dirty="0">
                <a:latin typeface="Times New Roman" panose="02020603050405020304" pitchFamily="18" charset="0"/>
                <a:cs typeface="Times New Roman" panose="02020603050405020304" pitchFamily="18" charset="0"/>
              </a:rPr>
              <a:t>ήλοι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Συσκευές </a:t>
            </a:r>
            <a:r>
              <a:rPr lang="el-GR" dirty="0">
                <a:latin typeface="Times New Roman" panose="02020603050405020304" pitchFamily="18" charset="0"/>
                <a:cs typeface="Times New Roman" panose="02020603050405020304" pitchFamily="18" charset="0"/>
              </a:rPr>
              <a:t>εξωτερικής οστεοσύνθεσης </a:t>
            </a:r>
            <a:endParaRPr lang="en-US"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l-GR" dirty="0" smtClean="0">
                <a:solidFill>
                  <a:srgbClr val="0070C0"/>
                </a:solidFill>
                <a:latin typeface="Times New Roman" panose="02020603050405020304" pitchFamily="18" charset="0"/>
                <a:cs typeface="Times New Roman" panose="02020603050405020304" pitchFamily="18" charset="0"/>
              </a:rPr>
              <a:t>Τα </a:t>
            </a:r>
            <a:r>
              <a:rPr lang="el-GR" dirty="0">
                <a:solidFill>
                  <a:srgbClr val="0070C0"/>
                </a:solidFill>
                <a:latin typeface="Times New Roman" panose="02020603050405020304" pitchFamily="18" charset="0"/>
                <a:cs typeface="Times New Roman" panose="02020603050405020304" pitchFamily="18" charset="0"/>
              </a:rPr>
              <a:t>μέταλλα, από τα οποία κατασκευάζονται </a:t>
            </a:r>
            <a:r>
              <a:rPr lang="el-GR" dirty="0" smtClean="0">
                <a:solidFill>
                  <a:srgbClr val="0070C0"/>
                </a:solidFill>
                <a:latin typeface="Times New Roman" panose="02020603050405020304" pitchFamily="18" charset="0"/>
                <a:cs typeface="Times New Roman" panose="02020603050405020304" pitchFamily="18" charset="0"/>
              </a:rPr>
              <a:t>είναι: </a:t>
            </a:r>
            <a:endParaRPr lang="en-US" dirty="0" smtClean="0">
              <a:solidFill>
                <a:srgbClr val="0070C0"/>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Κράματα </a:t>
            </a:r>
            <a:r>
              <a:rPr lang="el-GR" dirty="0">
                <a:latin typeface="Times New Roman" panose="02020603050405020304" pitchFamily="18" charset="0"/>
                <a:cs typeface="Times New Roman" panose="02020603050405020304" pitchFamily="18" charset="0"/>
              </a:rPr>
              <a:t>κοβαλτίου -νικελίου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Ανοξείδωτος </a:t>
            </a:r>
            <a:r>
              <a:rPr lang="el-GR" dirty="0">
                <a:latin typeface="Times New Roman" panose="02020603050405020304" pitchFamily="18" charset="0"/>
                <a:cs typeface="Times New Roman" panose="02020603050405020304" pitchFamily="18" charset="0"/>
              </a:rPr>
              <a:t>ιατρικός χάλυβας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Τιτάνιο</a:t>
            </a:r>
            <a:endParaRPr lang="el-GR" dirty="0">
              <a:latin typeface="Times New Roman" panose="02020603050405020304" pitchFamily="18" charset="0"/>
              <a:cs typeface="Times New Roman" panose="02020603050405020304" pitchFamily="18" charset="0"/>
            </a:endParaRPr>
          </a:p>
        </p:txBody>
      </p:sp>
      <p:sp>
        <p:nvSpPr>
          <p:cNvPr id="3" name="Ορθογώνιο 2"/>
          <p:cNvSpPr/>
          <p:nvPr/>
        </p:nvSpPr>
        <p:spPr>
          <a:xfrm>
            <a:off x="0" y="364656"/>
            <a:ext cx="12191999" cy="584775"/>
          </a:xfrm>
          <a:prstGeom prst="rect">
            <a:avLst/>
          </a:prstGeom>
        </p:spPr>
        <p:txBody>
          <a:bodyPr wrap="square">
            <a:spAutoFit/>
          </a:bodyPr>
          <a:lstStyle/>
          <a:p>
            <a:pPr algn="ctr"/>
            <a:r>
              <a:rPr lang="el-GR" sz="3200" b="1" dirty="0" smtClean="0">
                <a:solidFill>
                  <a:srgbClr val="FF0000"/>
                </a:solidFill>
                <a:latin typeface="Times New Roman" panose="02020603050405020304" pitchFamily="18" charset="0"/>
              </a:rPr>
              <a:t>Εμφυτεύματα μακρών οστών      </a:t>
            </a:r>
            <a:endParaRPr lang="el-GR" sz="3200" b="1" dirty="0">
              <a:solidFill>
                <a:srgbClr val="FF0000"/>
              </a:solidFill>
            </a:endParaRPr>
          </a:p>
        </p:txBody>
      </p:sp>
    </p:spTree>
    <p:extLst>
      <p:ext uri="{BB962C8B-B14F-4D97-AF65-F5344CB8AC3E}">
        <p14:creationId xmlns:p14="http://schemas.microsoft.com/office/powerpoint/2010/main" val="3894833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804283"/>
            <a:ext cx="10248629" cy="1954381"/>
          </a:xfrm>
          <a:prstGeom prst="rect">
            <a:avLst/>
          </a:prstGeom>
        </p:spPr>
        <p:txBody>
          <a:bodyPr wrap="square">
            <a:spAutoFit/>
          </a:bodyPr>
          <a:lstStyle/>
          <a:p>
            <a:endParaRPr lang="el-GR" sz="1100" dirty="0" smtClean="0">
              <a:solidFill>
                <a:srgbClr val="000000"/>
              </a:solidFill>
              <a:latin typeface="Arial" panose="020B0604020202020204" pitchFamily="34" charset="0"/>
            </a:endParaRPr>
          </a:p>
          <a:p>
            <a:r>
              <a:rPr lang="el-GR" sz="2000" dirty="0" smtClean="0">
                <a:solidFill>
                  <a:srgbClr val="000000"/>
                </a:solidFill>
                <a:latin typeface="Arial" panose="020B0604020202020204" pitchFamily="34" charset="0"/>
              </a:rPr>
              <a:t>• </a:t>
            </a:r>
            <a:r>
              <a:rPr lang="el-GR" b="1" dirty="0" smtClean="0">
                <a:solidFill>
                  <a:srgbClr val="FF0000"/>
                </a:solidFill>
                <a:latin typeface="Times New Roman" panose="02020603050405020304" pitchFamily="18" charset="0"/>
                <a:cs typeface="Times New Roman" panose="02020603050405020304" pitchFamily="18" charset="0"/>
              </a:rPr>
              <a:t>Ορισμός</a:t>
            </a:r>
            <a:r>
              <a:rPr lang="el-GR" b="1" dirty="0" smtClean="0">
                <a:solidFill>
                  <a:srgbClr val="000000"/>
                </a:solidFill>
                <a:latin typeface="Times New Roman" panose="02020603050405020304" pitchFamily="18" charset="0"/>
                <a:cs typeface="Times New Roman" panose="02020603050405020304" pitchFamily="18" charset="0"/>
              </a:rPr>
              <a:t> </a:t>
            </a:r>
          </a:p>
          <a:p>
            <a:endParaRPr lang="el-GR" dirty="0" smtClean="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Ένα βιοϋλικό είναι ένα μη-βιώσιμο υλικό που χρησιμοποιείται σε μια ιατρική συσκευή και που προορίζεται να αλληλοεπιδρά με βιολογικά συστήματα.</a:t>
            </a:r>
          </a:p>
          <a:p>
            <a:endParaRPr lang="el-GR" dirty="0" smtClean="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Καθορίζονται από την εφαρμογή τους και όχι από τη χημική τους σύσταση</a:t>
            </a:r>
            <a:endParaRPr lang="el-GR" dirty="0">
              <a:solidFill>
                <a:srgbClr val="000000"/>
              </a:solidFill>
              <a:latin typeface="Times New Roman" panose="02020603050405020304" pitchFamily="18" charset="0"/>
              <a:cs typeface="Times New Roman" panose="02020603050405020304"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8597" y="1324864"/>
            <a:ext cx="1943371" cy="4563112"/>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068" y="3161784"/>
            <a:ext cx="7078063" cy="3696216"/>
          </a:xfrm>
          <a:prstGeom prst="rect">
            <a:avLst/>
          </a:prstGeom>
        </p:spPr>
      </p:pic>
      <p:sp>
        <p:nvSpPr>
          <p:cNvPr id="6" name="Ορθογώνιο 5"/>
          <p:cNvSpPr/>
          <p:nvPr/>
        </p:nvSpPr>
        <p:spPr>
          <a:xfrm>
            <a:off x="0" y="2493207"/>
            <a:ext cx="7214828" cy="530915"/>
          </a:xfrm>
          <a:prstGeom prst="rect">
            <a:avLst/>
          </a:prstGeom>
        </p:spPr>
        <p:txBody>
          <a:bodyPr wrap="square">
            <a:spAutoFit/>
          </a:bodyPr>
          <a:lstStyle/>
          <a:p>
            <a:endParaRPr lang="el-GR" sz="1050" dirty="0">
              <a:solidFill>
                <a:srgbClr val="000000"/>
              </a:solidFill>
              <a:latin typeface="Arial" panose="020B0604020202020204" pitchFamily="34" charset="0"/>
            </a:endParaRPr>
          </a:p>
          <a:p>
            <a:r>
              <a:rPr lang="el-GR" dirty="0" smtClean="0">
                <a:solidFill>
                  <a:srgbClr val="000000"/>
                </a:solidFill>
                <a:latin typeface="Times New Roman" panose="02020603050405020304" pitchFamily="18" charset="0"/>
                <a:cs typeface="Times New Roman" panose="02020603050405020304" pitchFamily="18" charset="0"/>
              </a:rPr>
              <a:t>• Μπορούμε </a:t>
            </a:r>
            <a:r>
              <a:rPr lang="el-GR" dirty="0">
                <a:solidFill>
                  <a:srgbClr val="000000"/>
                </a:solidFill>
                <a:latin typeface="Times New Roman" panose="02020603050405020304" pitchFamily="18" charset="0"/>
                <a:cs typeface="Times New Roman" panose="02020603050405020304" pitchFamily="18" charset="0"/>
              </a:rPr>
              <a:t>να μελετήσουμε τα </a:t>
            </a:r>
            <a:r>
              <a:rPr lang="el-GR" dirty="0" smtClean="0">
                <a:solidFill>
                  <a:srgbClr val="000000"/>
                </a:solidFill>
                <a:latin typeface="Times New Roman" panose="02020603050405020304" pitchFamily="18" charset="0"/>
                <a:cs typeface="Times New Roman" panose="02020603050405020304" pitchFamily="18" charset="0"/>
              </a:rPr>
              <a:t>βιοϋλικά από </a:t>
            </a:r>
            <a:r>
              <a:rPr lang="el-GR" dirty="0">
                <a:solidFill>
                  <a:srgbClr val="000000"/>
                </a:solidFill>
                <a:latin typeface="Times New Roman" panose="02020603050405020304" pitchFamily="18" charset="0"/>
                <a:cs typeface="Times New Roman" panose="02020603050405020304" pitchFamily="18" charset="0"/>
              </a:rPr>
              <a:t>την άποψη του προβλήματος</a:t>
            </a:r>
          </a:p>
        </p:txBody>
      </p:sp>
      <p:sp>
        <p:nvSpPr>
          <p:cNvPr id="7" name="Ορθογώνιο 6"/>
          <p:cNvSpPr/>
          <p:nvPr/>
        </p:nvSpPr>
        <p:spPr>
          <a:xfrm>
            <a:off x="0" y="13077"/>
            <a:ext cx="12192000" cy="530915"/>
          </a:xfrm>
          <a:prstGeom prst="rect">
            <a:avLst/>
          </a:prstGeom>
        </p:spPr>
        <p:txBody>
          <a:bodyPr wrap="square">
            <a:spAutoFit/>
          </a:bodyPr>
          <a:lstStyle/>
          <a:p>
            <a:endParaRPr lang="el-GR" sz="1050" dirty="0">
              <a:solidFill>
                <a:srgbClr val="000000"/>
              </a:solidFill>
              <a:latin typeface="Arial" panose="020B0604020202020204" pitchFamily="34" charset="0"/>
            </a:endParaRPr>
          </a:p>
          <a:p>
            <a:r>
              <a:rPr lang="en-US" dirty="0">
                <a:solidFill>
                  <a:srgbClr val="000000"/>
                </a:solidFill>
                <a:latin typeface="Times New Roman" panose="02020603050405020304" pitchFamily="18" charset="0"/>
                <a:cs typeface="Times New Roman" panose="02020603050405020304" pitchFamily="18" charset="0"/>
              </a:rPr>
              <a:t> </a:t>
            </a:r>
            <a:r>
              <a:rPr lang="en-US" b="1" dirty="0">
                <a:solidFill>
                  <a:srgbClr val="000000"/>
                </a:solidFill>
                <a:latin typeface="Times New Roman" panose="02020603050405020304" pitchFamily="18" charset="0"/>
                <a:cs typeface="Times New Roman" panose="02020603050405020304" pitchFamily="18" charset="0"/>
              </a:rPr>
              <a:t>University of </a:t>
            </a:r>
            <a:r>
              <a:rPr lang="en-US" b="1" dirty="0" smtClean="0">
                <a:solidFill>
                  <a:srgbClr val="000000"/>
                </a:solidFill>
                <a:latin typeface="Times New Roman" panose="02020603050405020304" pitchFamily="18" charset="0"/>
                <a:cs typeface="Times New Roman" panose="02020603050405020304" pitchFamily="18" charset="0"/>
              </a:rPr>
              <a:t>Cyprus</a:t>
            </a:r>
            <a:r>
              <a:rPr lang="el-GR" b="1" dirty="0" smtClean="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Biomedical </a:t>
            </a:r>
            <a:r>
              <a:rPr lang="en-US" b="1" dirty="0">
                <a:solidFill>
                  <a:srgbClr val="000000"/>
                </a:solidFill>
                <a:latin typeface="Times New Roman" panose="02020603050405020304" pitchFamily="18" charset="0"/>
                <a:cs typeface="Times New Roman" panose="02020603050405020304" pitchFamily="18" charset="0"/>
              </a:rPr>
              <a:t>Imaging and Applied </a:t>
            </a:r>
            <a:r>
              <a:rPr lang="en-US" b="1" dirty="0" smtClean="0">
                <a:solidFill>
                  <a:srgbClr val="000000"/>
                </a:solidFill>
                <a:latin typeface="Times New Roman" panose="02020603050405020304" pitchFamily="18" charset="0"/>
                <a:cs typeface="Times New Roman" panose="02020603050405020304" pitchFamily="18" charset="0"/>
              </a:rPr>
              <a:t>Optics</a:t>
            </a:r>
            <a:r>
              <a:rPr lang="el-GR" b="1" dirty="0" smtClean="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1069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028234"/>
            <a:ext cx="12192000" cy="1508105"/>
          </a:xfrm>
          <a:prstGeom prst="rect">
            <a:avLst/>
          </a:prstGeom>
        </p:spPr>
        <p:txBody>
          <a:bodyPr wrap="square">
            <a:spAutoFit/>
          </a:bodyPr>
          <a:lstStyle/>
          <a:p>
            <a:pPr algn="ctr"/>
            <a:r>
              <a:rPr lang="el-GR" sz="2000" b="1" dirty="0">
                <a:solidFill>
                  <a:srgbClr val="FF0000"/>
                </a:solidFill>
                <a:latin typeface="Times New Roman" panose="02020603050405020304" pitchFamily="18" charset="0"/>
                <a:cs typeface="Times New Roman" panose="02020603050405020304" pitchFamily="18" charset="0"/>
              </a:rPr>
              <a:t>Σύρμα</a:t>
            </a:r>
            <a:r>
              <a:rPr lang="el-GR" sz="2000" b="1" dirty="0">
                <a:solidFill>
                  <a:srgbClr val="0070C0"/>
                </a:solidFill>
                <a:latin typeface="Times New Roman" panose="02020603050405020304" pitchFamily="18" charset="0"/>
                <a:cs typeface="Times New Roman" panose="02020603050405020304" pitchFamily="18" charset="0"/>
              </a:rPr>
              <a:t> </a:t>
            </a:r>
            <a:endParaRPr lang="el-GR" sz="2000"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Το </a:t>
            </a:r>
            <a:r>
              <a:rPr lang="el-GR" dirty="0">
                <a:solidFill>
                  <a:srgbClr val="0070C0"/>
                </a:solidFill>
                <a:latin typeface="Times New Roman" panose="02020603050405020304" pitchFamily="18" charset="0"/>
                <a:cs typeface="Times New Roman" panose="02020603050405020304" pitchFamily="18" charset="0"/>
              </a:rPr>
              <a:t>σύρμα χρησιμοποιείται για τη συγκράτηση μικρών οστικών τεμαχίων </a:t>
            </a:r>
          </a:p>
          <a:p>
            <a:pPr marL="285750" indent="-285750" algn="just">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Σε </a:t>
            </a:r>
            <a:r>
              <a:rPr lang="el-GR" dirty="0">
                <a:latin typeface="Times New Roman" panose="02020603050405020304" pitchFamily="18" charset="0"/>
                <a:cs typeface="Times New Roman" panose="02020603050405020304" pitchFamily="18" charset="0"/>
              </a:rPr>
              <a:t>συνδυασμό με βελόνες τύπου Kirchner </a:t>
            </a:r>
            <a:r>
              <a:rPr lang="el-GR" dirty="0">
                <a:solidFill>
                  <a:srgbClr val="0070C0"/>
                </a:solidFill>
                <a:latin typeface="Times New Roman" panose="02020603050405020304" pitchFamily="18" charset="0"/>
                <a:cs typeface="Times New Roman" panose="02020603050405020304" pitchFamily="18" charset="0"/>
              </a:rPr>
              <a:t>είναι δυνατόν να χρησιμοποιηθεί ως ταινία ελκυσμού για την εσωτερική οστεοσύνθεση καταγμάτων </a:t>
            </a:r>
            <a:r>
              <a:rPr lang="el-GR" dirty="0">
                <a:latin typeface="Times New Roman" panose="02020603050405020304" pitchFamily="18" charset="0"/>
                <a:cs typeface="Times New Roman" panose="02020603050405020304" pitchFamily="18" charset="0"/>
              </a:rPr>
              <a:t>(ωλέκρανο – επιγονατίδα)</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914" y="3419139"/>
            <a:ext cx="7344800" cy="2867425"/>
          </a:xfrm>
          <a:prstGeom prst="rect">
            <a:avLst/>
          </a:prstGeom>
        </p:spPr>
      </p:pic>
      <p:sp>
        <p:nvSpPr>
          <p:cNvPr id="4" name="Ορθογώνιο 3"/>
          <p:cNvSpPr/>
          <p:nvPr/>
        </p:nvSpPr>
        <p:spPr>
          <a:xfrm>
            <a:off x="1" y="402168"/>
            <a:ext cx="12191999" cy="369332"/>
          </a:xfrm>
          <a:prstGeom prst="rect">
            <a:avLst/>
          </a:prstGeom>
        </p:spPr>
        <p:txBody>
          <a:bodyPr wrap="square">
            <a:spAutoFit/>
          </a:bodyPr>
          <a:lstStyle/>
          <a:p>
            <a:pPr algn="ctr"/>
            <a:r>
              <a:rPr lang="el-GR" b="1" dirty="0" smtClean="0">
                <a:latin typeface="Times New Roman" panose="02020603050405020304" pitchFamily="18" charset="0"/>
              </a:rPr>
              <a:t>Εμφυτεύματα μακρών οστών      </a:t>
            </a:r>
            <a:endParaRPr lang="el-GR" b="1" dirty="0"/>
          </a:p>
        </p:txBody>
      </p:sp>
    </p:spTree>
    <p:extLst>
      <p:ext uri="{BB962C8B-B14F-4D97-AF65-F5344CB8AC3E}">
        <p14:creationId xmlns:p14="http://schemas.microsoft.com/office/powerpoint/2010/main" val="3840617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9235" y="1004979"/>
            <a:ext cx="4534533" cy="4534533"/>
          </a:xfrm>
          <a:prstGeom prst="rect">
            <a:avLst/>
          </a:prstGeom>
        </p:spPr>
      </p:pic>
      <p:sp>
        <p:nvSpPr>
          <p:cNvPr id="4" name="Ορθογώνιο 3"/>
          <p:cNvSpPr/>
          <p:nvPr/>
        </p:nvSpPr>
        <p:spPr>
          <a:xfrm>
            <a:off x="218364" y="1564085"/>
            <a:ext cx="5377218" cy="3447098"/>
          </a:xfrm>
          <a:prstGeom prst="rect">
            <a:avLst/>
          </a:prstGeom>
        </p:spPr>
        <p:txBody>
          <a:bodyPr wrap="square">
            <a:spAutoFit/>
          </a:bodyPr>
          <a:lstStyle/>
          <a:p>
            <a:pPr algn="ctr"/>
            <a:r>
              <a:rPr lang="el-GR" sz="2000" b="1" dirty="0">
                <a:solidFill>
                  <a:srgbClr val="FF0000"/>
                </a:solidFill>
                <a:latin typeface="Times New Roman" panose="02020603050405020304" pitchFamily="18" charset="0"/>
                <a:cs typeface="Times New Roman" panose="02020603050405020304" pitchFamily="18" charset="0"/>
              </a:rPr>
              <a:t>Βίδα</a:t>
            </a:r>
            <a:r>
              <a:rPr lang="el-GR" sz="2000" b="1" dirty="0">
                <a:latin typeface="Times New Roman" panose="02020603050405020304" pitchFamily="18" charset="0"/>
                <a:cs typeface="Times New Roman" panose="02020603050405020304" pitchFamily="18" charset="0"/>
              </a:rPr>
              <a:t> </a:t>
            </a:r>
            <a:endParaRPr lang="en-US" sz="2000" b="1" dirty="0" smtClean="0">
              <a:latin typeface="Times New Roman" panose="02020603050405020304" pitchFamily="18" charset="0"/>
              <a:cs typeface="Times New Roman" panose="02020603050405020304" pitchFamily="18" charset="0"/>
            </a:endParaRPr>
          </a:p>
          <a:p>
            <a:pPr algn="just"/>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Η </a:t>
            </a:r>
            <a:r>
              <a:rPr lang="el-GR" dirty="0">
                <a:latin typeface="Times New Roman" panose="02020603050405020304" pitchFamily="18" charset="0"/>
                <a:cs typeface="Times New Roman" panose="02020603050405020304" pitchFamily="18" charset="0"/>
              </a:rPr>
              <a:t>βίδα αποτελεί πολύ </a:t>
            </a:r>
            <a:r>
              <a:rPr lang="el-GR" dirty="0">
                <a:solidFill>
                  <a:srgbClr val="0070C0"/>
                </a:solidFill>
                <a:latin typeface="Times New Roman" panose="02020603050405020304" pitchFamily="18" charset="0"/>
                <a:cs typeface="Times New Roman" panose="02020603050405020304" pitchFamily="18" charset="0"/>
              </a:rPr>
              <a:t>χρήσιμο υλικό στην οστεοσύνθεση των καταγμάτων </a:t>
            </a:r>
          </a:p>
          <a:p>
            <a:pPr marL="285750" indent="-285750" algn="just">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Είναι </a:t>
            </a:r>
            <a:r>
              <a:rPr lang="el-GR" dirty="0">
                <a:latin typeface="Times New Roman" panose="02020603050405020304" pitchFamily="18" charset="0"/>
                <a:cs typeface="Times New Roman" panose="02020603050405020304" pitchFamily="18" charset="0"/>
              </a:rPr>
              <a:t>δυνατόν </a:t>
            </a:r>
            <a:r>
              <a:rPr lang="el-GR" dirty="0">
                <a:solidFill>
                  <a:srgbClr val="0070C0"/>
                </a:solidFill>
                <a:latin typeface="Times New Roman" panose="02020603050405020304" pitchFamily="18" charset="0"/>
                <a:cs typeface="Times New Roman" panose="02020603050405020304" pitchFamily="18" charset="0"/>
              </a:rPr>
              <a:t>να χρησιμοποιηθεί μόνη της (διακαταγματική συμπίεση</a:t>
            </a:r>
            <a:r>
              <a:rPr lang="el-GR" dirty="0" smtClean="0">
                <a:solidFill>
                  <a:srgbClr val="0070C0"/>
                </a:solidFill>
                <a:latin typeface="Times New Roman" panose="02020603050405020304" pitchFamily="18" charset="0"/>
                <a:cs typeface="Times New Roman" panose="02020603050405020304" pitchFamily="18" charset="0"/>
              </a:rPr>
              <a:t>), </a:t>
            </a:r>
            <a:r>
              <a:rPr lang="el-GR" dirty="0">
                <a:solidFill>
                  <a:srgbClr val="0070C0"/>
                </a:solidFill>
                <a:latin typeface="Times New Roman" panose="02020603050405020304" pitchFamily="18" charset="0"/>
                <a:cs typeface="Times New Roman" panose="02020603050405020304" pitchFamily="18" charset="0"/>
              </a:rPr>
              <a:t>ή σταθεροποιώντας άλλα υλικά όπως πλάκες &amp; ήλοι </a:t>
            </a:r>
            <a:endParaRPr lang="el-GR" dirty="0" smtClean="0">
              <a:solidFill>
                <a:srgbClr val="0070C0"/>
              </a:solidFill>
              <a:latin typeface="Times New Roman" panose="02020603050405020304" pitchFamily="18" charset="0"/>
              <a:cs typeface="Times New Roman" panose="02020603050405020304" pitchFamily="18" charset="0"/>
            </a:endParaRPr>
          </a:p>
          <a:p>
            <a:pPr algn="just"/>
            <a:endParaRPr lang="el-GR" dirty="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Οι </a:t>
            </a:r>
            <a:r>
              <a:rPr lang="el-GR" dirty="0">
                <a:latin typeface="Times New Roman" panose="02020603050405020304" pitchFamily="18" charset="0"/>
                <a:cs typeface="Times New Roman" panose="02020603050405020304" pitchFamily="18" charset="0"/>
              </a:rPr>
              <a:t>οστικές βίδες είναι πολλών ειδών, όμως υπάρχουν δύο βασικοί τύποι : </a:t>
            </a:r>
          </a:p>
          <a:p>
            <a:pPr marL="285750" indent="-285750" algn="just">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Σπογγιώδεις </a:t>
            </a:r>
            <a:endParaRPr lang="el-GR"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Φλοιώδεις</a:t>
            </a:r>
            <a:endParaRPr lang="el-GR"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0" y="323712"/>
            <a:ext cx="12191999" cy="369332"/>
          </a:xfrm>
          <a:prstGeom prst="rect">
            <a:avLst/>
          </a:prstGeom>
        </p:spPr>
        <p:txBody>
          <a:bodyPr wrap="square">
            <a:spAutoFit/>
          </a:bodyPr>
          <a:lstStyle/>
          <a:p>
            <a:pPr algn="ctr"/>
            <a:r>
              <a:rPr lang="el-GR" b="1" dirty="0" smtClean="0">
                <a:latin typeface="Times New Roman" panose="02020603050405020304" pitchFamily="18" charset="0"/>
              </a:rPr>
              <a:t>Εμφυτεύματα μακρών οστών      </a:t>
            </a:r>
            <a:endParaRPr lang="el-GR" b="1" dirty="0"/>
          </a:p>
        </p:txBody>
      </p:sp>
    </p:spTree>
    <p:extLst>
      <p:ext uri="{BB962C8B-B14F-4D97-AF65-F5344CB8AC3E}">
        <p14:creationId xmlns:p14="http://schemas.microsoft.com/office/powerpoint/2010/main" val="525982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58" y="3416268"/>
            <a:ext cx="10212225" cy="3210373"/>
          </a:xfrm>
          <a:prstGeom prst="rect">
            <a:avLst/>
          </a:prstGeom>
        </p:spPr>
      </p:pic>
      <p:sp>
        <p:nvSpPr>
          <p:cNvPr id="3" name="Ορθογώνιο 2"/>
          <p:cNvSpPr/>
          <p:nvPr/>
        </p:nvSpPr>
        <p:spPr>
          <a:xfrm>
            <a:off x="0" y="1322816"/>
            <a:ext cx="12191999" cy="1231106"/>
          </a:xfrm>
          <a:prstGeom prst="rect">
            <a:avLst/>
          </a:prstGeom>
        </p:spPr>
        <p:txBody>
          <a:bodyPr wrap="square">
            <a:spAutoFit/>
          </a:bodyPr>
          <a:lstStyle/>
          <a:p>
            <a:pPr algn="ctr"/>
            <a:r>
              <a:rPr lang="el-GR" sz="2000" b="1" dirty="0">
                <a:solidFill>
                  <a:srgbClr val="FF0000"/>
                </a:solidFill>
                <a:latin typeface="Times New Roman" panose="02020603050405020304" pitchFamily="18" charset="0"/>
                <a:cs typeface="Times New Roman" panose="02020603050405020304" pitchFamily="18" charset="0"/>
              </a:rPr>
              <a:t>Πλάκες</a:t>
            </a:r>
            <a:r>
              <a:rPr lang="el-GR" sz="2000" b="1" dirty="0">
                <a:latin typeface="Times New Roman" panose="02020603050405020304" pitchFamily="18" charset="0"/>
                <a:cs typeface="Times New Roman" panose="02020603050405020304" pitchFamily="18" charset="0"/>
              </a:rPr>
              <a:t> </a:t>
            </a:r>
            <a:endParaRPr lang="el-GR" sz="2000" b="1" dirty="0" smtClean="0">
              <a:latin typeface="Times New Roman" panose="02020603050405020304" pitchFamily="18" charset="0"/>
              <a:cs typeface="Times New Roman" panose="02020603050405020304" pitchFamily="18" charset="0"/>
            </a:endParaRPr>
          </a:p>
          <a:p>
            <a:pPr algn="ctr"/>
            <a:endParaRPr lang="el-GR" b="1" dirty="0" smtClean="0">
              <a:latin typeface="Times New Roman" panose="02020603050405020304" pitchFamily="18" charset="0"/>
              <a:cs typeface="Times New Roman" panose="02020603050405020304" pitchFamily="18" charset="0"/>
            </a:endParaRPr>
          </a:p>
          <a:p>
            <a:pPr indent="355600" algn="just"/>
            <a:r>
              <a:rPr lang="el-GR" dirty="0" smtClean="0">
                <a:latin typeface="Times New Roman" panose="02020603050405020304" pitchFamily="18" charset="0"/>
                <a:cs typeface="Times New Roman" panose="02020603050405020304" pitchFamily="18" charset="0"/>
              </a:rPr>
              <a:t>Υπάρχουν </a:t>
            </a:r>
            <a:r>
              <a:rPr lang="el-GR" dirty="0">
                <a:latin typeface="Times New Roman" panose="02020603050405020304" pitchFamily="18" charset="0"/>
                <a:cs typeface="Times New Roman" panose="02020603050405020304" pitchFamily="18" charset="0"/>
              </a:rPr>
              <a:t>διαφόρων ειδών πλάκες, </a:t>
            </a:r>
            <a:r>
              <a:rPr lang="el-GR" dirty="0">
                <a:solidFill>
                  <a:srgbClr val="0070C0"/>
                </a:solidFill>
                <a:latin typeface="Times New Roman" panose="02020603050405020304" pitchFamily="18" charset="0"/>
                <a:cs typeface="Times New Roman" panose="02020603050405020304" pitchFamily="18" charset="0"/>
              </a:rPr>
              <a:t>οι περισσότερες από τις οποίες χρησιμοποιούνται για την επίτευξη μιας απόλυτα σταθερής οστεοσύνθεσης, αλλά &amp; πλάκες για εφαρμογή βιολογικής οστεοσύνθεσης,</a:t>
            </a:r>
            <a:r>
              <a:rPr lang="el-GR" dirty="0">
                <a:latin typeface="Times New Roman" panose="02020603050405020304" pitchFamily="18" charset="0"/>
                <a:cs typeface="Times New Roman" panose="02020603050405020304" pitchFamily="18" charset="0"/>
              </a:rPr>
              <a:t> η οποία προσδίδει σχετική σταθερότητα</a:t>
            </a:r>
          </a:p>
        </p:txBody>
      </p:sp>
      <p:sp>
        <p:nvSpPr>
          <p:cNvPr id="4" name="Ορθογώνιο 3"/>
          <p:cNvSpPr/>
          <p:nvPr/>
        </p:nvSpPr>
        <p:spPr>
          <a:xfrm>
            <a:off x="-1" y="337645"/>
            <a:ext cx="12191999" cy="369332"/>
          </a:xfrm>
          <a:prstGeom prst="rect">
            <a:avLst/>
          </a:prstGeom>
        </p:spPr>
        <p:txBody>
          <a:bodyPr wrap="square">
            <a:spAutoFit/>
          </a:bodyPr>
          <a:lstStyle/>
          <a:p>
            <a:pPr algn="ctr"/>
            <a:r>
              <a:rPr lang="el-GR" b="1" dirty="0" smtClean="0">
                <a:latin typeface="Times New Roman" panose="02020603050405020304" pitchFamily="18" charset="0"/>
              </a:rPr>
              <a:t>Εμφυτεύματα μακρών οστών      </a:t>
            </a:r>
            <a:endParaRPr lang="el-GR" b="1" dirty="0"/>
          </a:p>
        </p:txBody>
      </p:sp>
    </p:spTree>
    <p:extLst>
      <p:ext uri="{BB962C8B-B14F-4D97-AF65-F5344CB8AC3E}">
        <p14:creationId xmlns:p14="http://schemas.microsoft.com/office/powerpoint/2010/main" val="1844965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74106" y="1176510"/>
            <a:ext cx="10174120" cy="2339102"/>
          </a:xfrm>
          <a:prstGeom prst="rect">
            <a:avLst/>
          </a:prstGeom>
        </p:spPr>
        <p:txBody>
          <a:bodyPr wrap="square">
            <a:spAutoFit/>
          </a:bodyPr>
          <a:lstStyle/>
          <a:p>
            <a:pPr algn="ctr"/>
            <a:r>
              <a:rPr lang="el-GR" sz="2000" b="1" dirty="0" smtClean="0">
                <a:solidFill>
                  <a:srgbClr val="FF0000"/>
                </a:solidFill>
                <a:latin typeface="Times New Roman" panose="02020603050405020304" pitchFamily="18" charset="0"/>
                <a:cs typeface="Times New Roman" panose="02020603050405020304" pitchFamily="18" charset="0"/>
              </a:rPr>
              <a:t>Τα </a:t>
            </a:r>
            <a:r>
              <a:rPr lang="el-GR" sz="2000" b="1" dirty="0">
                <a:solidFill>
                  <a:srgbClr val="FF0000"/>
                </a:solidFill>
                <a:latin typeface="Times New Roman" panose="02020603050405020304" pitchFamily="18" charset="0"/>
                <a:cs typeface="Times New Roman" panose="02020603050405020304" pitchFamily="18" charset="0"/>
              </a:rPr>
              <a:t>κυριότερα είδη πλάκας </a:t>
            </a:r>
            <a:endParaRPr lang="el-GR" sz="2000" b="1" dirty="0" smtClean="0">
              <a:solidFill>
                <a:srgbClr val="FF0000"/>
              </a:solidFill>
              <a:latin typeface="Times New Roman" panose="02020603050405020304" pitchFamily="18" charset="0"/>
              <a:cs typeface="Times New Roman" panose="02020603050405020304" pitchFamily="18" charset="0"/>
            </a:endParaRPr>
          </a:p>
          <a:p>
            <a:endParaRPr lang="el-GR"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Πλάκα </a:t>
            </a:r>
            <a:r>
              <a:rPr lang="el-GR" dirty="0">
                <a:solidFill>
                  <a:srgbClr val="0070C0"/>
                </a:solidFill>
                <a:latin typeface="Times New Roman" panose="02020603050405020304" pitchFamily="18" charset="0"/>
                <a:cs typeface="Times New Roman" panose="02020603050405020304" pitchFamily="18" charset="0"/>
              </a:rPr>
              <a:t>δυναμικής συμπιέσεως </a:t>
            </a:r>
            <a:r>
              <a:rPr lang="el-GR"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D.C.P. Dynamic Compression </a:t>
            </a:r>
            <a:r>
              <a:rPr lang="en-US" dirty="0" smtClean="0">
                <a:latin typeface="Times New Roman" panose="02020603050405020304" pitchFamily="18" charset="0"/>
                <a:cs typeface="Times New Roman" panose="02020603050405020304" pitchFamily="18" charset="0"/>
              </a:rPr>
              <a:t>Plate)</a:t>
            </a: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Πλάκα </a:t>
            </a:r>
            <a:r>
              <a:rPr lang="el-GR" dirty="0">
                <a:solidFill>
                  <a:srgbClr val="0070C0"/>
                </a:solidFill>
                <a:latin typeface="Times New Roman" panose="02020603050405020304" pitchFamily="18" charset="0"/>
                <a:cs typeface="Times New Roman" panose="02020603050405020304" pitchFamily="18" charset="0"/>
              </a:rPr>
              <a:t>δυναμικής συμπίεσης μερικής </a:t>
            </a:r>
            <a:r>
              <a:rPr lang="el-GR" dirty="0">
                <a:latin typeface="Times New Roman" panose="02020603050405020304" pitchFamily="18" charset="0"/>
                <a:cs typeface="Times New Roman" panose="02020603050405020304" pitchFamily="18" charset="0"/>
              </a:rPr>
              <a:t>(περιορισμένης) </a:t>
            </a:r>
            <a:r>
              <a:rPr lang="el-GR" dirty="0">
                <a:solidFill>
                  <a:srgbClr val="0070C0"/>
                </a:solidFill>
                <a:latin typeface="Times New Roman" panose="02020603050405020304" pitchFamily="18" charset="0"/>
                <a:cs typeface="Times New Roman" panose="02020603050405020304" pitchFamily="18" charset="0"/>
              </a:rPr>
              <a:t>επαφής</a:t>
            </a:r>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L.C.-D.C.P. Limited Contact - Dynamic Compression </a:t>
            </a:r>
            <a:r>
              <a:rPr lang="en-US" dirty="0" smtClean="0">
                <a:latin typeface="Times New Roman" panose="02020603050405020304" pitchFamily="18" charset="0"/>
                <a:cs typeface="Times New Roman" panose="02020603050405020304" pitchFamily="18" charset="0"/>
              </a:rPr>
              <a:t>Plate)</a:t>
            </a: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Κυλινδρικές </a:t>
            </a:r>
            <a:r>
              <a:rPr lang="el-GR" dirty="0">
                <a:solidFill>
                  <a:srgbClr val="0070C0"/>
                </a:solidFill>
                <a:latin typeface="Times New Roman" panose="02020603050405020304" pitchFamily="18" charset="0"/>
                <a:cs typeface="Times New Roman" panose="02020603050405020304" pitchFamily="18" charset="0"/>
              </a:rPr>
              <a:t>πλάκες </a:t>
            </a:r>
            <a:r>
              <a:rPr lang="el-GR"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Tubular </a:t>
            </a:r>
            <a:r>
              <a:rPr lang="en-US" dirty="0" smtClean="0">
                <a:latin typeface="Times New Roman" panose="02020603050405020304" pitchFamily="18" charset="0"/>
                <a:cs typeface="Times New Roman" panose="02020603050405020304" pitchFamily="18" charset="0"/>
              </a:rPr>
              <a:t>plates)</a:t>
            </a: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Πλάκες </a:t>
            </a:r>
            <a:r>
              <a:rPr lang="el-GR" dirty="0">
                <a:solidFill>
                  <a:srgbClr val="0070C0"/>
                </a:solidFill>
                <a:latin typeface="Times New Roman" panose="02020603050405020304" pitchFamily="18" charset="0"/>
                <a:cs typeface="Times New Roman" panose="02020603050405020304" pitchFamily="18" charset="0"/>
              </a:rPr>
              <a:t>ανακατασκευής </a:t>
            </a:r>
            <a:r>
              <a:rPr lang="el-GR"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Reconstruction </a:t>
            </a:r>
            <a:r>
              <a:rPr lang="en-US" dirty="0" smtClean="0">
                <a:latin typeface="Times New Roman" panose="02020603050405020304" pitchFamily="18" charset="0"/>
                <a:cs typeface="Times New Roman" panose="02020603050405020304" pitchFamily="18" charset="0"/>
              </a:rPr>
              <a:t>Plates)</a:t>
            </a: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Ειδικές πλάκες</a:t>
            </a:r>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(Τύπου Υ, Τύπου Τ, Τύπου </a:t>
            </a:r>
            <a:r>
              <a:rPr lang="en-US" dirty="0">
                <a:latin typeface="Times New Roman" panose="02020603050405020304" pitchFamily="18" charset="0"/>
                <a:cs typeface="Times New Roman" panose="02020603050405020304" pitchFamily="18" charset="0"/>
              </a:rPr>
              <a:t>Cobra </a:t>
            </a:r>
            <a:r>
              <a:rPr lang="el-GR" dirty="0">
                <a:latin typeface="Times New Roman" panose="02020603050405020304" pitchFamily="18" charset="0"/>
                <a:cs typeface="Times New Roman" panose="02020603050405020304" pitchFamily="18" charset="0"/>
              </a:rPr>
              <a:t>κλπ.)</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106" y="3954653"/>
            <a:ext cx="10174120" cy="2648320"/>
          </a:xfrm>
          <a:prstGeom prst="rect">
            <a:avLst/>
          </a:prstGeom>
        </p:spPr>
      </p:pic>
      <p:sp>
        <p:nvSpPr>
          <p:cNvPr id="4" name="Ορθογώνιο 3"/>
          <p:cNvSpPr/>
          <p:nvPr/>
        </p:nvSpPr>
        <p:spPr>
          <a:xfrm>
            <a:off x="1" y="269121"/>
            <a:ext cx="12191999" cy="369332"/>
          </a:xfrm>
          <a:prstGeom prst="rect">
            <a:avLst/>
          </a:prstGeom>
        </p:spPr>
        <p:txBody>
          <a:bodyPr wrap="square">
            <a:spAutoFit/>
          </a:bodyPr>
          <a:lstStyle/>
          <a:p>
            <a:pPr algn="ctr"/>
            <a:r>
              <a:rPr lang="el-GR" b="1" dirty="0" smtClean="0">
                <a:latin typeface="Times New Roman" panose="02020603050405020304" pitchFamily="18" charset="0"/>
              </a:rPr>
              <a:t>Εμφυτεύματα μακρών οστών      </a:t>
            </a:r>
            <a:endParaRPr lang="el-GR" b="1" dirty="0"/>
          </a:p>
        </p:txBody>
      </p:sp>
    </p:spTree>
    <p:extLst>
      <p:ext uri="{BB962C8B-B14F-4D97-AF65-F5344CB8AC3E}">
        <p14:creationId xmlns:p14="http://schemas.microsoft.com/office/powerpoint/2010/main" val="1243185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018" y="1417091"/>
            <a:ext cx="9211961" cy="5115639"/>
          </a:xfrm>
          <a:prstGeom prst="rect">
            <a:avLst/>
          </a:prstGeom>
        </p:spPr>
      </p:pic>
      <p:sp>
        <p:nvSpPr>
          <p:cNvPr id="3" name="Ορθογώνιο 2"/>
          <p:cNvSpPr/>
          <p:nvPr/>
        </p:nvSpPr>
        <p:spPr>
          <a:xfrm>
            <a:off x="0" y="378303"/>
            <a:ext cx="12191999" cy="369332"/>
          </a:xfrm>
          <a:prstGeom prst="rect">
            <a:avLst/>
          </a:prstGeom>
        </p:spPr>
        <p:txBody>
          <a:bodyPr wrap="square">
            <a:spAutoFit/>
          </a:bodyPr>
          <a:lstStyle/>
          <a:p>
            <a:pPr algn="ctr"/>
            <a:r>
              <a:rPr lang="el-GR" b="1" dirty="0" smtClean="0">
                <a:latin typeface="Times New Roman" panose="02020603050405020304" pitchFamily="18" charset="0"/>
              </a:rPr>
              <a:t>Εμφυτεύματα μακρών οστών      </a:t>
            </a:r>
            <a:endParaRPr lang="el-GR" b="1" dirty="0"/>
          </a:p>
        </p:txBody>
      </p:sp>
    </p:spTree>
    <p:extLst>
      <p:ext uri="{BB962C8B-B14F-4D97-AF65-F5344CB8AC3E}">
        <p14:creationId xmlns:p14="http://schemas.microsoft.com/office/powerpoint/2010/main" val="11896990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 y="459208"/>
            <a:ext cx="12192000" cy="954107"/>
          </a:xfrm>
          <a:prstGeom prst="rect">
            <a:avLst/>
          </a:prstGeom>
        </p:spPr>
        <p:txBody>
          <a:bodyPr wrap="square">
            <a:spAutoFit/>
          </a:bodyPr>
          <a:lstStyle/>
          <a:p>
            <a:pPr algn="ctr"/>
            <a:r>
              <a:rPr lang="el-GR" sz="2000" b="1" dirty="0">
                <a:solidFill>
                  <a:srgbClr val="FF0000"/>
                </a:solidFill>
                <a:latin typeface="Times New Roman" panose="02020603050405020304" pitchFamily="18" charset="0"/>
                <a:cs typeface="Times New Roman" panose="02020603050405020304" pitchFamily="18" charset="0"/>
              </a:rPr>
              <a:t>Ενδομυελικοί Ήλοι </a:t>
            </a:r>
            <a:endParaRPr lang="el-GR"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Η </a:t>
            </a:r>
            <a:r>
              <a:rPr lang="el-GR" dirty="0">
                <a:latin typeface="Times New Roman" panose="02020603050405020304" pitchFamily="18" charset="0"/>
                <a:cs typeface="Times New Roman" panose="02020603050405020304" pitchFamily="18" charset="0"/>
              </a:rPr>
              <a:t>ενδομυελική ήλωση </a:t>
            </a:r>
            <a:r>
              <a:rPr lang="el-GR" dirty="0">
                <a:solidFill>
                  <a:srgbClr val="0070C0"/>
                </a:solidFill>
                <a:latin typeface="Times New Roman" panose="02020603050405020304" pitchFamily="18" charset="0"/>
                <a:cs typeface="Times New Roman" panose="02020603050405020304" pitchFamily="18" charset="0"/>
              </a:rPr>
              <a:t>έχει ένδειξη στη θεραπεία των καταγμάτων κυρίως της διάφυσης των μακρών αυλοειδών </a:t>
            </a:r>
            <a:r>
              <a:rPr lang="el-GR" dirty="0" smtClean="0">
                <a:solidFill>
                  <a:srgbClr val="0070C0"/>
                </a:solidFill>
                <a:latin typeface="Times New Roman" panose="02020603050405020304" pitchFamily="18" charset="0"/>
                <a:cs typeface="Times New Roman" panose="02020603050405020304" pitchFamily="18" charset="0"/>
              </a:rPr>
              <a:t>οστών</a:t>
            </a: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Η </a:t>
            </a:r>
            <a:r>
              <a:rPr lang="el-GR" dirty="0">
                <a:solidFill>
                  <a:srgbClr val="0070C0"/>
                </a:solidFill>
                <a:latin typeface="Times New Roman" panose="02020603050405020304" pitchFamily="18" charset="0"/>
                <a:cs typeface="Times New Roman" panose="02020603050405020304" pitchFamily="18" charset="0"/>
              </a:rPr>
              <a:t>εφαρμογή τους γίνεται είτε ανοικτά είτε κλειστά</a:t>
            </a:r>
            <a:r>
              <a:rPr lang="el-GR" dirty="0">
                <a:latin typeface="Times New Roman" panose="02020603050405020304" pitchFamily="18" charset="0"/>
                <a:cs typeface="Times New Roman" panose="02020603050405020304" pitchFamily="18" charset="0"/>
              </a:rPr>
              <a:t> με τη βοήθεια ακτινοσκοπικού μηχανήματος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24" y="1413315"/>
            <a:ext cx="10583752" cy="3105583"/>
          </a:xfrm>
          <a:prstGeom prst="rect">
            <a:avLst/>
          </a:prstGeom>
        </p:spPr>
      </p:pic>
      <p:sp>
        <p:nvSpPr>
          <p:cNvPr id="4" name="Ορθογώνιο 3"/>
          <p:cNvSpPr/>
          <p:nvPr/>
        </p:nvSpPr>
        <p:spPr>
          <a:xfrm>
            <a:off x="3887337" y="4518898"/>
            <a:ext cx="4417325" cy="2339102"/>
          </a:xfrm>
          <a:prstGeom prst="rect">
            <a:avLst/>
          </a:prstGeom>
        </p:spPr>
        <p:txBody>
          <a:bodyPr wrap="square">
            <a:spAutoFit/>
          </a:bodyPr>
          <a:lstStyle/>
          <a:p>
            <a:pPr algn="ctr"/>
            <a:r>
              <a:rPr lang="el-GR" sz="2000" b="1" dirty="0">
                <a:solidFill>
                  <a:srgbClr val="FF0000"/>
                </a:solidFill>
                <a:latin typeface="Times New Roman" panose="02020603050405020304" pitchFamily="18" charset="0"/>
                <a:cs typeface="Times New Roman" panose="02020603050405020304" pitchFamily="18" charset="0"/>
              </a:rPr>
              <a:t>Ενδομυελικοί Ήλοι </a:t>
            </a:r>
            <a:endParaRPr lang="el-GR" sz="2000" b="1" dirty="0" smtClean="0">
              <a:solidFill>
                <a:srgbClr val="FF0000"/>
              </a:solidFill>
              <a:latin typeface="Times New Roman" panose="02020603050405020304" pitchFamily="18" charset="0"/>
              <a:cs typeface="Times New Roman" panose="02020603050405020304" pitchFamily="18" charset="0"/>
            </a:endParaRPr>
          </a:p>
          <a:p>
            <a:pPr algn="ctr"/>
            <a:endParaRPr lang="el-GR" b="1" dirty="0" smtClean="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Υπάρχουν </a:t>
            </a:r>
            <a:r>
              <a:rPr lang="el-GR" dirty="0">
                <a:latin typeface="Times New Roman" panose="02020603050405020304" pitchFamily="18" charset="0"/>
                <a:cs typeface="Times New Roman" panose="02020603050405020304" pitchFamily="18" charset="0"/>
              </a:rPr>
              <a:t>διάφορα είδη ενδομυελικών ήλων </a:t>
            </a:r>
            <a:endParaRPr lang="el-GR" dirty="0" smtClean="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Τα </a:t>
            </a:r>
            <a:r>
              <a:rPr lang="el-GR" dirty="0">
                <a:latin typeface="Times New Roman" panose="02020603050405020304" pitchFamily="18" charset="0"/>
                <a:cs typeface="Times New Roman" panose="02020603050405020304" pitchFamily="18" charset="0"/>
              </a:rPr>
              <a:t>κυριότερα είναι: </a:t>
            </a: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Ανασφάλιστος </a:t>
            </a:r>
            <a:r>
              <a:rPr lang="el-GR" dirty="0">
                <a:solidFill>
                  <a:srgbClr val="0070C0"/>
                </a:solidFill>
                <a:latin typeface="Times New Roman" panose="02020603050405020304" pitchFamily="18" charset="0"/>
                <a:cs typeface="Times New Roman" panose="02020603050405020304" pitchFamily="18" charset="0"/>
              </a:rPr>
              <a:t>ήλος με γλυφανισμό </a:t>
            </a:r>
            <a:endParaRPr lang="el-GR"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Ανασφάλιστος </a:t>
            </a:r>
            <a:r>
              <a:rPr lang="el-GR" dirty="0">
                <a:solidFill>
                  <a:srgbClr val="0070C0"/>
                </a:solidFill>
                <a:latin typeface="Times New Roman" panose="02020603050405020304" pitchFamily="18" charset="0"/>
                <a:cs typeface="Times New Roman" panose="02020603050405020304" pitchFamily="18" charset="0"/>
              </a:rPr>
              <a:t>ήλος χωρίς γλυφανισμό </a:t>
            </a:r>
            <a:endParaRPr lang="el-GR"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Ασφαλιζόμενος </a:t>
            </a:r>
            <a:r>
              <a:rPr lang="el-GR" dirty="0">
                <a:solidFill>
                  <a:srgbClr val="0070C0"/>
                </a:solidFill>
                <a:latin typeface="Times New Roman" panose="02020603050405020304" pitchFamily="18" charset="0"/>
                <a:cs typeface="Times New Roman" panose="02020603050405020304" pitchFamily="18" charset="0"/>
              </a:rPr>
              <a:t>ήλος με γλυφανισμό </a:t>
            </a:r>
            <a:endParaRPr lang="el-GR"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Ασφαλιζόμενος </a:t>
            </a:r>
            <a:r>
              <a:rPr lang="el-GR" dirty="0">
                <a:solidFill>
                  <a:srgbClr val="0070C0"/>
                </a:solidFill>
                <a:latin typeface="Times New Roman" panose="02020603050405020304" pitchFamily="18" charset="0"/>
                <a:cs typeface="Times New Roman" panose="02020603050405020304" pitchFamily="18" charset="0"/>
              </a:rPr>
              <a:t>ήλος χωρίς γλυφανισμό</a:t>
            </a:r>
          </a:p>
        </p:txBody>
      </p:sp>
      <p:sp>
        <p:nvSpPr>
          <p:cNvPr id="5" name="Ορθογώνιο 4"/>
          <p:cNvSpPr/>
          <p:nvPr/>
        </p:nvSpPr>
        <p:spPr>
          <a:xfrm>
            <a:off x="1" y="0"/>
            <a:ext cx="12191999" cy="369332"/>
          </a:xfrm>
          <a:prstGeom prst="rect">
            <a:avLst/>
          </a:prstGeom>
        </p:spPr>
        <p:txBody>
          <a:bodyPr wrap="square">
            <a:spAutoFit/>
          </a:bodyPr>
          <a:lstStyle/>
          <a:p>
            <a:pPr algn="ctr"/>
            <a:r>
              <a:rPr lang="el-GR" b="1" dirty="0" smtClean="0">
                <a:latin typeface="Times New Roman" panose="02020603050405020304" pitchFamily="18" charset="0"/>
              </a:rPr>
              <a:t>Εμφυτεύματα μακρών οστών      </a:t>
            </a:r>
            <a:endParaRPr lang="el-GR" b="1" dirty="0"/>
          </a:p>
        </p:txBody>
      </p:sp>
    </p:spTree>
    <p:extLst>
      <p:ext uri="{BB962C8B-B14F-4D97-AF65-F5344CB8AC3E}">
        <p14:creationId xmlns:p14="http://schemas.microsoft.com/office/powerpoint/2010/main" val="18431169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1634945"/>
            <a:ext cx="8581713" cy="3170099"/>
          </a:xfrm>
          <a:prstGeom prst="rect">
            <a:avLst/>
          </a:prstGeom>
        </p:spPr>
        <p:txBody>
          <a:bodyPr wrap="square">
            <a:spAutoFit/>
          </a:bodyPr>
          <a:lstStyle/>
          <a:p>
            <a:pPr algn="ctr"/>
            <a:r>
              <a:rPr lang="el-GR" sz="2000" b="1" dirty="0">
                <a:solidFill>
                  <a:srgbClr val="FF0000"/>
                </a:solidFill>
                <a:latin typeface="Times New Roman" panose="02020603050405020304" pitchFamily="18" charset="0"/>
                <a:cs typeface="Times New Roman" panose="02020603050405020304" pitchFamily="18" charset="0"/>
              </a:rPr>
              <a:t>Γωνιώδεις Ήλοι </a:t>
            </a:r>
            <a:endParaRPr lang="el-GR" sz="2000" b="1" dirty="0" smtClean="0">
              <a:solidFill>
                <a:srgbClr val="FF0000"/>
              </a:solidFill>
              <a:latin typeface="Times New Roman" panose="02020603050405020304" pitchFamily="18" charset="0"/>
              <a:cs typeface="Times New Roman" panose="02020603050405020304" pitchFamily="18" charset="0"/>
            </a:endParaRPr>
          </a:p>
          <a:p>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Αποτελούνται </a:t>
            </a:r>
            <a:r>
              <a:rPr lang="el-GR" dirty="0">
                <a:solidFill>
                  <a:srgbClr val="0070C0"/>
                </a:solidFill>
                <a:latin typeface="Times New Roman" panose="02020603050405020304" pitchFamily="18" charset="0"/>
                <a:cs typeface="Times New Roman" panose="02020603050405020304" pitchFamily="18" charset="0"/>
              </a:rPr>
              <a:t>από πλάκα και ήλο </a:t>
            </a:r>
            <a:endParaRPr lang="el-GR"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Έχουν </a:t>
            </a:r>
            <a:r>
              <a:rPr lang="el-GR" dirty="0">
                <a:solidFill>
                  <a:srgbClr val="0070C0"/>
                </a:solidFill>
                <a:latin typeface="Times New Roman" panose="02020603050405020304" pitchFamily="18" charset="0"/>
                <a:cs typeface="Times New Roman" panose="02020603050405020304" pitchFamily="18" charset="0"/>
              </a:rPr>
              <a:t>ένδειξη </a:t>
            </a:r>
            <a:r>
              <a:rPr lang="el-GR" dirty="0" smtClean="0">
                <a:solidFill>
                  <a:srgbClr val="0070C0"/>
                </a:solidFill>
                <a:latin typeface="Times New Roman" panose="02020603050405020304" pitchFamily="18" charset="0"/>
                <a:cs typeface="Times New Roman" panose="02020603050405020304" pitchFamily="18" charset="0"/>
              </a:rPr>
              <a:t>στην </a:t>
            </a:r>
            <a:r>
              <a:rPr lang="el-GR" dirty="0">
                <a:solidFill>
                  <a:srgbClr val="0070C0"/>
                </a:solidFill>
                <a:latin typeface="Times New Roman" panose="02020603050405020304" pitchFamily="18" charset="0"/>
                <a:cs typeface="Times New Roman" panose="02020603050405020304" pitchFamily="18" charset="0"/>
              </a:rPr>
              <a:t>οστεοσύνθεση των καταγμάτων του κεντρικού &amp; περιφερικού άκρου του μηριαίου </a:t>
            </a:r>
            <a:r>
              <a:rPr lang="el-GR" dirty="0">
                <a:latin typeface="Times New Roman" panose="02020603050405020304" pitchFamily="18" charset="0"/>
                <a:cs typeface="Times New Roman" panose="02020603050405020304" pitchFamily="18" charset="0"/>
              </a:rPr>
              <a:t>(διατροχαντήρια &amp; υπερκονδύλια κατάγματα μηριαίου οστού) </a:t>
            </a:r>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l-GR" dirty="0">
              <a:latin typeface="Times New Roman" panose="02020603050405020304" pitchFamily="18" charset="0"/>
              <a:cs typeface="Times New Roman" panose="02020603050405020304" pitchFamily="18" charset="0"/>
            </a:endParaRPr>
          </a:p>
          <a:p>
            <a:pPr algn="ctr"/>
            <a:r>
              <a:rPr lang="el-GR" b="1" dirty="0" smtClean="0">
                <a:latin typeface="Times New Roman" panose="02020603050405020304" pitchFamily="18" charset="0"/>
                <a:cs typeface="Times New Roman" panose="02020603050405020304" pitchFamily="18" charset="0"/>
              </a:rPr>
              <a:t>Οι </a:t>
            </a:r>
            <a:r>
              <a:rPr lang="el-GR" b="1" dirty="0">
                <a:latin typeface="Times New Roman" panose="02020603050405020304" pitchFamily="18" charset="0"/>
                <a:cs typeface="Times New Roman" panose="02020603050405020304" pitchFamily="18" charset="0"/>
              </a:rPr>
              <a:t>κυριότερες κατηγορίες των ήλων αυτών είναι: </a:t>
            </a:r>
            <a:endParaRPr lang="el-GR" b="1" dirty="0" smtClean="0">
              <a:latin typeface="Times New Roman" panose="02020603050405020304" pitchFamily="18" charset="0"/>
              <a:cs typeface="Times New Roman" panose="02020603050405020304" pitchFamily="18" charset="0"/>
            </a:endParaRPr>
          </a:p>
          <a:p>
            <a:endParaRPr lang="el-G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Γωνιώδεις </a:t>
            </a:r>
            <a:r>
              <a:rPr lang="el-GR" dirty="0">
                <a:latin typeface="Times New Roman" panose="02020603050405020304" pitchFamily="18" charset="0"/>
                <a:cs typeface="Times New Roman" panose="02020603050405020304" pitchFamily="18" charset="0"/>
              </a:rPr>
              <a:t>ήλοι </a:t>
            </a:r>
            <a:r>
              <a:rPr lang="el-GR" dirty="0">
                <a:solidFill>
                  <a:srgbClr val="0070C0"/>
                </a:solidFill>
                <a:latin typeface="Times New Roman" panose="02020603050405020304" pitchFamily="18" charset="0"/>
                <a:cs typeface="Times New Roman" panose="02020603050405020304" pitchFamily="18" charset="0"/>
              </a:rPr>
              <a:t>σταθερής γωνίας </a:t>
            </a:r>
            <a:endParaRPr lang="el-GR"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Γωνιώδεις </a:t>
            </a:r>
            <a:r>
              <a:rPr lang="el-GR" dirty="0">
                <a:latin typeface="Times New Roman" panose="02020603050405020304" pitchFamily="18" charset="0"/>
                <a:cs typeface="Times New Roman" panose="02020603050405020304" pitchFamily="18" charset="0"/>
              </a:rPr>
              <a:t>ήλοι </a:t>
            </a:r>
            <a:r>
              <a:rPr lang="el-GR" dirty="0">
                <a:solidFill>
                  <a:srgbClr val="0070C0"/>
                </a:solidFill>
                <a:latin typeface="Times New Roman" panose="02020603050405020304" pitchFamily="18" charset="0"/>
                <a:cs typeface="Times New Roman" panose="02020603050405020304" pitchFamily="18" charset="0"/>
              </a:rPr>
              <a:t>μεταβλητής γωνίας </a:t>
            </a:r>
            <a:endParaRPr lang="el-GR"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Γωνιώδεις </a:t>
            </a:r>
            <a:r>
              <a:rPr lang="el-GR" dirty="0">
                <a:latin typeface="Times New Roman" panose="02020603050405020304" pitchFamily="18" charset="0"/>
                <a:cs typeface="Times New Roman" panose="02020603050405020304" pitchFamily="18" charset="0"/>
              </a:rPr>
              <a:t>ήλοι </a:t>
            </a:r>
            <a:r>
              <a:rPr lang="el-GR" dirty="0">
                <a:solidFill>
                  <a:srgbClr val="0070C0"/>
                </a:solidFill>
                <a:latin typeface="Times New Roman" panose="02020603050405020304" pitchFamily="18" charset="0"/>
                <a:cs typeface="Times New Roman" panose="02020603050405020304" pitchFamily="18" charset="0"/>
              </a:rPr>
              <a:t>σταθερής γωνίας με ολισθαίνοντα ήλο</a:t>
            </a: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3709" y="1228992"/>
            <a:ext cx="1648055" cy="3982006"/>
          </a:xfrm>
          <a:prstGeom prst="rect">
            <a:avLst/>
          </a:prstGeom>
        </p:spPr>
      </p:pic>
      <p:sp>
        <p:nvSpPr>
          <p:cNvPr id="6" name="Ορθογώνιο 5"/>
          <p:cNvSpPr/>
          <p:nvPr/>
        </p:nvSpPr>
        <p:spPr>
          <a:xfrm>
            <a:off x="1" y="364655"/>
            <a:ext cx="12191999" cy="369332"/>
          </a:xfrm>
          <a:prstGeom prst="rect">
            <a:avLst/>
          </a:prstGeom>
        </p:spPr>
        <p:txBody>
          <a:bodyPr wrap="square">
            <a:spAutoFit/>
          </a:bodyPr>
          <a:lstStyle/>
          <a:p>
            <a:pPr algn="ctr"/>
            <a:r>
              <a:rPr lang="el-GR" b="1" dirty="0" smtClean="0">
                <a:latin typeface="Times New Roman" panose="02020603050405020304" pitchFamily="18" charset="0"/>
              </a:rPr>
              <a:t>Εμφυτεύματα μακρών οστών      </a:t>
            </a:r>
            <a:endParaRPr lang="el-GR" b="1" dirty="0"/>
          </a:p>
        </p:txBody>
      </p:sp>
    </p:spTree>
    <p:extLst>
      <p:ext uri="{BB962C8B-B14F-4D97-AF65-F5344CB8AC3E}">
        <p14:creationId xmlns:p14="http://schemas.microsoft.com/office/powerpoint/2010/main" val="14168667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0"/>
            <a:ext cx="12191999" cy="2893100"/>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Εξωτερική </a:t>
            </a:r>
            <a:r>
              <a:rPr lang="el-GR" b="1" dirty="0" smtClean="0">
                <a:solidFill>
                  <a:srgbClr val="FF0000"/>
                </a:solidFill>
                <a:latin typeface="Times New Roman" panose="02020603050405020304" pitchFamily="18" charset="0"/>
                <a:cs typeface="Times New Roman" panose="02020603050405020304" pitchFamily="18" charset="0"/>
              </a:rPr>
              <a:t>Οστεοσύνθεση</a:t>
            </a:r>
          </a:p>
          <a:p>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Συσκευή</a:t>
            </a:r>
            <a:r>
              <a:rPr lang="el-GR" dirty="0">
                <a:solidFill>
                  <a:srgbClr val="0070C0"/>
                </a:solidFill>
                <a:latin typeface="Times New Roman" panose="02020603050405020304" pitchFamily="18" charset="0"/>
                <a:cs typeface="Times New Roman" panose="02020603050405020304" pitchFamily="18" charset="0"/>
              </a:rPr>
              <a:t>, η οποία τοποθετείται έξω από το σώμα &amp; η οποία σταθεροποιεί τα καταγματικά άκρα με τη χρήση βελονών, οι οποίες συνδέουν το οστούν με τη συσκευή</a:t>
            </a:r>
            <a:r>
              <a:rPr lang="el-GR"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Η </a:t>
            </a:r>
            <a:r>
              <a:rPr lang="el-GR" dirty="0">
                <a:solidFill>
                  <a:srgbClr val="0070C0"/>
                </a:solidFill>
                <a:latin typeface="Times New Roman" panose="02020603050405020304" pitchFamily="18" charset="0"/>
                <a:cs typeface="Times New Roman" panose="02020603050405020304" pitchFamily="18" charset="0"/>
              </a:rPr>
              <a:t>εξωτερική οστεοσύνθεση αποτελεί μία ασφαλή μέθοδο για τή σταθεροποίηση των καταγμάτων </a:t>
            </a:r>
            <a:endParaRPr lang="en-US" dirty="0" smtClean="0">
              <a:solidFill>
                <a:srgbClr val="0070C0"/>
              </a:solidFill>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Τα </a:t>
            </a:r>
            <a:r>
              <a:rPr lang="el-GR" dirty="0">
                <a:latin typeface="Times New Roman" panose="02020603050405020304" pitchFamily="18" charset="0"/>
                <a:cs typeface="Times New Roman" panose="02020603050405020304" pitchFamily="18" charset="0"/>
              </a:rPr>
              <a:t>συστήματα εξωτερικής οστεοσύνθεσης, ανάλογα με το είδος του πλαισίου τους, διαιρούνται σε: </a:t>
            </a: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Μονόπλευρα </a:t>
            </a:r>
            <a:endParaRPr lang="el-GR"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Αμφίπλευρα </a:t>
            </a:r>
            <a:endParaRPr lang="el-GR"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solidFill>
                  <a:srgbClr val="0070C0"/>
                </a:solidFill>
                <a:latin typeface="Times New Roman" panose="02020603050405020304" pitchFamily="18" charset="0"/>
                <a:cs typeface="Times New Roman" panose="02020603050405020304" pitchFamily="18" charset="0"/>
              </a:rPr>
              <a:t>Κυκλικά</a:t>
            </a:r>
            <a:endParaRPr lang="el-GR" dirty="0">
              <a:solidFill>
                <a:srgbClr val="0070C0"/>
              </a:solidFill>
              <a:latin typeface="Times New Roman" panose="02020603050405020304" pitchFamily="18" charset="0"/>
              <a:cs typeface="Times New Roman" panose="02020603050405020304" pitchFamily="18" charset="0"/>
            </a:endParaRPr>
          </a:p>
        </p:txBody>
      </p:sp>
      <p:sp>
        <p:nvSpPr>
          <p:cNvPr id="3" name="Ορθογώνιο 2"/>
          <p:cNvSpPr/>
          <p:nvPr/>
        </p:nvSpPr>
        <p:spPr>
          <a:xfrm>
            <a:off x="0" y="2893100"/>
            <a:ext cx="12191999" cy="3970318"/>
          </a:xfrm>
          <a:prstGeom prst="rect">
            <a:avLst/>
          </a:prstGeom>
        </p:spPr>
        <p:txBody>
          <a:bodyPr wrap="square">
            <a:spAutoFit/>
          </a:bodyPr>
          <a:lstStyle/>
          <a:p>
            <a:r>
              <a:rPr lang="el-GR" dirty="0">
                <a:latin typeface="Times New Roman" panose="02020603050405020304" pitchFamily="18" charset="0"/>
                <a:cs typeface="Times New Roman" panose="02020603050405020304" pitchFamily="18" charset="0"/>
              </a:rPr>
              <a:t>Εξωτερική Οστεοσύνθεση </a:t>
            </a:r>
          </a:p>
          <a:p>
            <a:endParaRPr lang="en-US" dirty="0" smtClean="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Πλεονεκτήματα</a:t>
            </a:r>
            <a:r>
              <a:rPr lang="el-GR" dirty="0">
                <a:solidFill>
                  <a:srgbClr val="0070C0"/>
                </a:solidFill>
                <a:latin typeface="Times New Roman" panose="02020603050405020304" pitchFamily="18" charset="0"/>
                <a:cs typeface="Times New Roman" panose="02020603050405020304" pitchFamily="18" charset="0"/>
              </a:rPr>
              <a:t>: </a:t>
            </a:r>
            <a:endParaRPr lang="en-US"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Δεν </a:t>
            </a:r>
            <a:r>
              <a:rPr lang="el-GR" dirty="0">
                <a:latin typeface="Times New Roman" panose="02020603050405020304" pitchFamily="18" charset="0"/>
                <a:cs typeface="Times New Roman" panose="02020603050405020304" pitchFamily="18" charset="0"/>
              </a:rPr>
              <a:t>παραβλάπτει τήν οστική αιμάτωση στήν περιοχή τού κατάγματος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Δεν </a:t>
            </a:r>
            <a:r>
              <a:rPr lang="el-GR" dirty="0">
                <a:latin typeface="Times New Roman" panose="02020603050405020304" pitchFamily="18" charset="0"/>
                <a:cs typeface="Times New Roman" panose="02020603050405020304" pitchFamily="18" charset="0"/>
              </a:rPr>
              <a:t>απαιτείται για την τοποθέτησή μεγάλο χειρουργικό τραύμα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Είναι </a:t>
            </a:r>
            <a:r>
              <a:rPr lang="el-GR" dirty="0">
                <a:latin typeface="Times New Roman" panose="02020603050405020304" pitchFamily="18" charset="0"/>
                <a:cs typeface="Times New Roman" panose="02020603050405020304" pitchFamily="18" charset="0"/>
              </a:rPr>
              <a:t>χρήσιμη για τη σταθεροποίηση των ανοικτών καταγμάτων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Είναι </a:t>
            </a:r>
            <a:r>
              <a:rPr lang="el-GR" dirty="0">
                <a:latin typeface="Times New Roman" panose="02020603050405020304" pitchFamily="18" charset="0"/>
                <a:cs typeface="Times New Roman" panose="02020603050405020304" pitchFamily="18" charset="0"/>
              </a:rPr>
              <a:t>δυνατόν να ρυθμιστεί χωρίς να απαιτείται νέα χειρουργική επέμβαση.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Θεωρείται </a:t>
            </a:r>
            <a:r>
              <a:rPr lang="el-GR" dirty="0">
                <a:latin typeface="Times New Roman" panose="02020603050405020304" pitchFamily="18" charset="0"/>
                <a:cs typeface="Times New Roman" panose="02020603050405020304" pitchFamily="18" charset="0"/>
              </a:rPr>
              <a:t>καλή επιλογή σε περιπτώσεις αυξημένου κινδύνου εκδήλωσης φλεγμονής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Είναι </a:t>
            </a:r>
            <a:r>
              <a:rPr lang="el-GR" dirty="0">
                <a:latin typeface="Times New Roman" panose="02020603050405020304" pitchFamily="18" charset="0"/>
                <a:cs typeface="Times New Roman" panose="02020603050405020304" pitchFamily="18" charset="0"/>
              </a:rPr>
              <a:t>αρκετά ασφαλής μέθοδος σε περιπτώσεις οστικής λοιμώξεως </a:t>
            </a:r>
            <a:endParaRPr lang="el-GR"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Μειονεκτήματα</a:t>
            </a:r>
            <a:r>
              <a:rPr lang="el-GR" dirty="0">
                <a:solidFill>
                  <a:srgbClr val="0070C0"/>
                </a:solidFill>
                <a:latin typeface="Times New Roman" panose="02020603050405020304" pitchFamily="18" charset="0"/>
                <a:cs typeface="Times New Roman" panose="02020603050405020304" pitchFamily="18" charset="0"/>
              </a:rPr>
              <a:t>: </a:t>
            </a:r>
            <a:endParaRPr lang="en-US"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Ανάπτυξη </a:t>
            </a:r>
            <a:r>
              <a:rPr lang="el-GR" dirty="0">
                <a:latin typeface="Times New Roman" panose="02020603050405020304" pitchFamily="18" charset="0"/>
                <a:cs typeface="Times New Roman" panose="02020603050405020304" pitchFamily="18" charset="0"/>
              </a:rPr>
              <a:t>φλεγμονής του δέρματος στα σημεία εισόδου των βελονών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Δυσκαμψία </a:t>
            </a:r>
            <a:r>
              <a:rPr lang="el-GR" dirty="0">
                <a:latin typeface="Times New Roman" panose="02020603050405020304" pitchFamily="18" charset="0"/>
                <a:cs typeface="Times New Roman" panose="02020603050405020304" pitchFamily="18" charset="0"/>
              </a:rPr>
              <a:t>(κατάγματα μηριαίου) </a:t>
            </a:r>
          </a:p>
          <a:p>
            <a:pPr marL="285750" indent="-285750">
              <a:buFont typeface="Arial" panose="020B0604020202020204" pitchFamily="34" charset="0"/>
              <a:buChar char="•"/>
            </a:pPr>
            <a:r>
              <a:rPr lang="el-GR" dirty="0" smtClean="0">
                <a:latin typeface="Times New Roman" panose="02020603050405020304" pitchFamily="18" charset="0"/>
                <a:cs typeface="Times New Roman" panose="02020603050405020304" pitchFamily="18" charset="0"/>
              </a:rPr>
              <a:t>Είναι </a:t>
            </a:r>
            <a:r>
              <a:rPr lang="el-GR" dirty="0">
                <a:latin typeface="Times New Roman" panose="02020603050405020304" pitchFamily="18" charset="0"/>
                <a:cs typeface="Times New Roman" panose="02020603050405020304" pitchFamily="18" charset="0"/>
              </a:rPr>
              <a:t>σχετικά ογκώδης και πολλές φορές δεν είναι ανεκτή από τον ασθενή</a:t>
            </a:r>
          </a:p>
        </p:txBody>
      </p:sp>
      <p:sp>
        <p:nvSpPr>
          <p:cNvPr id="4" name="Ορθογώνιο 3"/>
          <p:cNvSpPr/>
          <p:nvPr/>
        </p:nvSpPr>
        <p:spPr>
          <a:xfrm>
            <a:off x="7381490" y="0"/>
            <a:ext cx="4810510" cy="369332"/>
          </a:xfrm>
          <a:prstGeom prst="rect">
            <a:avLst/>
          </a:prstGeom>
        </p:spPr>
        <p:txBody>
          <a:bodyPr wrap="square">
            <a:spAutoFit/>
          </a:bodyPr>
          <a:lstStyle/>
          <a:p>
            <a:pPr algn="ctr"/>
            <a:r>
              <a:rPr lang="el-GR" b="1" dirty="0" smtClean="0">
                <a:latin typeface="Times New Roman" panose="02020603050405020304" pitchFamily="18" charset="0"/>
              </a:rPr>
              <a:t>Εμφυτεύματα μακρών οστών</a:t>
            </a:r>
            <a:endParaRPr lang="el-GR" b="1" dirty="0"/>
          </a:p>
        </p:txBody>
      </p:sp>
    </p:spTree>
    <p:extLst>
      <p:ext uri="{BB962C8B-B14F-4D97-AF65-F5344CB8AC3E}">
        <p14:creationId xmlns:p14="http://schemas.microsoft.com/office/powerpoint/2010/main" val="13546994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878491"/>
            <a:ext cx="7001691" cy="1200329"/>
          </a:xfrm>
          <a:prstGeom prst="rect">
            <a:avLst/>
          </a:prstGeom>
        </p:spPr>
        <p:txBody>
          <a:bodyPr wrap="square">
            <a:spAutoFit/>
          </a:bodyPr>
          <a:lstStyle/>
          <a:p>
            <a:pPr algn="just"/>
            <a:r>
              <a:rPr lang="el-GR" dirty="0">
                <a:solidFill>
                  <a:srgbClr val="0070C0"/>
                </a:solidFill>
                <a:latin typeface="Times New Roman" panose="02020603050405020304" pitchFamily="18" charset="0"/>
                <a:cs typeface="Times New Roman" panose="02020603050405020304" pitchFamily="18" charset="0"/>
              </a:rPr>
              <a:t>Η μέθοδος</a:t>
            </a:r>
            <a:r>
              <a:rPr lang="el-GR" dirty="0">
                <a:solidFill>
                  <a:srgbClr val="313130"/>
                </a:solidFill>
                <a:latin typeface="Times New Roman" panose="02020603050405020304" pitchFamily="18" charset="0"/>
                <a:cs typeface="Times New Roman" panose="02020603050405020304" pitchFamily="18" charset="0"/>
              </a:rPr>
              <a:t> που εφηύρε και εφάρμοσε ο παγκοσμίως γνωστός </a:t>
            </a:r>
            <a:r>
              <a:rPr lang="el-GR" dirty="0" smtClean="0">
                <a:solidFill>
                  <a:srgbClr val="313130"/>
                </a:solidFill>
                <a:latin typeface="Times New Roman" panose="02020603050405020304" pitchFamily="18" charset="0"/>
                <a:cs typeface="Times New Roman" panose="02020603050405020304" pitchFamily="18" charset="0"/>
              </a:rPr>
              <a:t>ορθοπεδικός </a:t>
            </a:r>
            <a:r>
              <a:rPr lang="el-GR" dirty="0">
                <a:solidFill>
                  <a:srgbClr val="313130"/>
                </a:solidFill>
                <a:latin typeface="Times New Roman" panose="02020603050405020304" pitchFamily="18" charset="0"/>
                <a:cs typeface="Times New Roman" panose="02020603050405020304" pitchFamily="18" charset="0"/>
              </a:rPr>
              <a:t>Ιλιζάρωβ (G. Ilizarov) </a:t>
            </a:r>
            <a:r>
              <a:rPr lang="el-GR" dirty="0">
                <a:solidFill>
                  <a:srgbClr val="0070C0"/>
                </a:solidFill>
                <a:latin typeface="Times New Roman" panose="02020603050405020304" pitchFamily="18" charset="0"/>
                <a:cs typeface="Times New Roman" panose="02020603050405020304" pitchFamily="18" charset="0"/>
              </a:rPr>
              <a:t>για την επιμήκυνση και διόρθωση των παραμορφώσεων των οστών και αρθρώσεων </a:t>
            </a:r>
            <a:r>
              <a:rPr lang="el-GR" u="sng" dirty="0">
                <a:solidFill>
                  <a:srgbClr val="313130"/>
                </a:solidFill>
                <a:latin typeface="Times New Roman" panose="02020603050405020304" pitchFamily="18" charset="0"/>
                <a:cs typeface="Times New Roman" panose="02020603050405020304" pitchFamily="18" charset="0"/>
              </a:rPr>
              <a:t>έκανε με επιτυχία το γύρο του κόσμου και προσέφερε ποιότητα ζωής σε χιλιάδες ασθενείς</a:t>
            </a:r>
            <a:r>
              <a:rPr lang="el-GR" dirty="0">
                <a:solidFill>
                  <a:srgbClr val="313130"/>
                </a:solidFill>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pic>
        <p:nvPicPr>
          <p:cNvPr id="4" name="Picture 2" descr="http://www.klinikiagiosloukas.gr/resources/library/21-Tefxos/21-ilizarov-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0324" y="0"/>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klinikiagiosloukas.gr/resources/library/21-Tefxos/21-ilizarov-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2281190"/>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klinikiagiosloukas.gr/resources/library/21-Tefxos/21-ilizarov-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964" y="4567191"/>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klinikiagiosloukas.gr/resources/library/21-Tefxos/21-ilizarov-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4811"/>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873" y="2744633"/>
            <a:ext cx="1590897" cy="2857899"/>
          </a:xfrm>
          <a:prstGeom prst="rect">
            <a:avLst/>
          </a:prstGeom>
        </p:spPr>
      </p:pic>
      <p:sp>
        <p:nvSpPr>
          <p:cNvPr id="7" name="Ορθογώνιο 6"/>
          <p:cNvSpPr/>
          <p:nvPr/>
        </p:nvSpPr>
        <p:spPr>
          <a:xfrm>
            <a:off x="443444" y="5602532"/>
            <a:ext cx="1791756" cy="738664"/>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hlinkClick r:id="rId7"/>
              </a:rPr>
              <a:t>https://www.newsbeast.gr/health/arthro/2067784/katagmata-knimis</a:t>
            </a:r>
            <a:endParaRPr lang="el-GR" sz="1400" dirty="0">
              <a:latin typeface="Times New Roman" panose="02020603050405020304" pitchFamily="18" charset="0"/>
              <a:cs typeface="Times New Roman" panose="02020603050405020304" pitchFamily="18" charset="0"/>
            </a:endParaRPr>
          </a:p>
        </p:txBody>
      </p:sp>
      <p:sp>
        <p:nvSpPr>
          <p:cNvPr id="8" name="Ορθογώνιο 7"/>
          <p:cNvSpPr/>
          <p:nvPr/>
        </p:nvSpPr>
        <p:spPr>
          <a:xfrm>
            <a:off x="1027611" y="256459"/>
            <a:ext cx="4746364"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hlinkClick r:id="rId8"/>
              </a:rPr>
              <a:t>http://</a:t>
            </a:r>
            <a:r>
              <a:rPr lang="en-US" sz="1400" dirty="0" smtClean="0">
                <a:latin typeface="Times New Roman" panose="02020603050405020304" pitchFamily="18" charset="0"/>
                <a:cs typeface="Times New Roman" panose="02020603050405020304" pitchFamily="18" charset="0"/>
                <a:hlinkClick r:id="rId8"/>
              </a:rPr>
              <a:t>www.klinikiagiosloukas.gr/issues.php?i=13&amp;a=164</a:t>
            </a:r>
            <a:r>
              <a:rPr lang="el-GR" sz="1400" dirty="0" smtClean="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42983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klinikiagiosloukas.gr/resources/library/21-Tefxos/21-ilizarov-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44" y="3644855"/>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klinikiagiosloukas.gr/resources/library/21-Tefxos/21-ilizarov-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689" y="3644855"/>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klinikiagiosloukas.gr/resources/library/21-Tefxos/21-ilizarov-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0752" y="3801608"/>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0" y="1225214"/>
            <a:ext cx="12192000" cy="1754326"/>
          </a:xfrm>
          <a:prstGeom prst="rect">
            <a:avLst/>
          </a:prstGeom>
        </p:spPr>
        <p:txBody>
          <a:bodyPr wrap="square">
            <a:spAutoFit/>
          </a:bodyPr>
          <a:lstStyle/>
          <a:p>
            <a:pPr indent="355600" algn="just"/>
            <a:r>
              <a:rPr lang="el-GR" dirty="0">
                <a:solidFill>
                  <a:srgbClr val="FF0000"/>
                </a:solidFill>
                <a:latin typeface="Times New Roman" panose="02020603050405020304" pitchFamily="18" charset="0"/>
                <a:cs typeface="Times New Roman" panose="02020603050405020304" pitchFamily="18" charset="0"/>
              </a:rPr>
              <a:t>Για πρώτη φορά στην παγκόσμια ιατρική πρακτική, ο Ιλιζάρωφ εφήρμοσε στην πράξη τη μέθοδο ανάπτυξης των ιστών του οργανισμού. Παρατήρησε δηλαδή και απέδειξε ότι μετά την οστεοτομία και με την απομάκρυνση τμημάτων του οστού, δημιουργείται καινούργιο οστό. </a:t>
            </a:r>
            <a:r>
              <a:rPr lang="el-GR" dirty="0">
                <a:solidFill>
                  <a:srgbClr val="313130"/>
                </a:solidFill>
                <a:latin typeface="Times New Roman" panose="02020603050405020304" pitchFamily="18" charset="0"/>
                <a:cs typeface="Times New Roman" panose="02020603050405020304" pitchFamily="18" charset="0"/>
              </a:rPr>
              <a:t>Ταυτόχρονα, δημιουργούνται αγγεία, νεύρα και μαλακά μόρια (μέθοδος διατατικής ιστογένεσης). </a:t>
            </a:r>
            <a:r>
              <a:rPr lang="el-GR" dirty="0">
                <a:solidFill>
                  <a:srgbClr val="FF0000"/>
                </a:solidFill>
                <a:latin typeface="Times New Roman" panose="02020603050405020304" pitchFamily="18" charset="0"/>
                <a:cs typeface="Times New Roman" panose="02020603050405020304" pitchFamily="18" charset="0"/>
              </a:rPr>
              <a:t>Παράλληλα, δημιούργησε την εξωτερική οστεοσύνθεση των οστών η οποία αποτελείται από βελόνες, δακτυλίους και </a:t>
            </a:r>
            <a:r>
              <a:rPr lang="el-GR" dirty="0" smtClean="0">
                <a:solidFill>
                  <a:srgbClr val="FF0000"/>
                </a:solidFill>
                <a:latin typeface="Times New Roman" panose="02020603050405020304" pitchFamily="18" charset="0"/>
                <a:cs typeface="Times New Roman" panose="02020603050405020304" pitchFamily="18" charset="0"/>
              </a:rPr>
              <a:t>ράβδους.</a:t>
            </a:r>
            <a:r>
              <a:rPr lang="el-GR" dirty="0">
                <a:solidFill>
                  <a:srgbClr val="FF0000"/>
                </a:solidFill>
                <a:latin typeface="Times New Roman" panose="02020603050405020304" pitchFamily="18" charset="0"/>
                <a:cs typeface="Times New Roman" panose="02020603050405020304" pitchFamily="18" charset="0"/>
              </a:rPr>
              <a:t> </a:t>
            </a:r>
            <a:r>
              <a:rPr lang="el-GR" dirty="0" smtClean="0">
                <a:solidFill>
                  <a:srgbClr val="FF0000"/>
                </a:solidFill>
                <a:latin typeface="Times New Roman" panose="02020603050405020304" pitchFamily="18" charset="0"/>
                <a:cs typeface="Times New Roman" panose="02020603050405020304" pitchFamily="18" charset="0"/>
              </a:rPr>
              <a:t>Με </a:t>
            </a:r>
            <a:r>
              <a:rPr lang="el-GR" dirty="0">
                <a:solidFill>
                  <a:srgbClr val="FF0000"/>
                </a:solidFill>
                <a:latin typeface="Times New Roman" panose="02020603050405020304" pitchFamily="18" charset="0"/>
                <a:cs typeface="Times New Roman" panose="02020603050405020304" pitchFamily="18" charset="0"/>
              </a:rPr>
              <a:t>την εφαρμογή της μεθόδου, οι άνθρωποι απέκτησαν τη μοναδική δυνατότητα να αυξήσουν το ύψος του σώματός τους, να διορθώσουν τις μετατραυματικές παραμορφώσεις και να θεραπευθούν από κληρονομικά και επίκτητα νοσήματα σκελετού</a:t>
            </a:r>
            <a:r>
              <a:rPr lang="el-GR" dirty="0">
                <a:solidFill>
                  <a:srgbClr val="313130"/>
                </a:solidFill>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
        <p:nvSpPr>
          <p:cNvPr id="4" name="Ορθογώνιο 3"/>
          <p:cNvSpPr/>
          <p:nvPr/>
        </p:nvSpPr>
        <p:spPr>
          <a:xfrm>
            <a:off x="4254335" y="27806"/>
            <a:ext cx="3577646" cy="400110"/>
          </a:xfrm>
          <a:prstGeom prst="rect">
            <a:avLst/>
          </a:prstGeom>
        </p:spPr>
        <p:txBody>
          <a:bodyPr wrap="none">
            <a:spAutoFit/>
          </a:bodyPr>
          <a:lstStyle/>
          <a:p>
            <a:r>
              <a:rPr lang="el-GR" sz="2000" b="1" dirty="0" smtClean="0">
                <a:solidFill>
                  <a:srgbClr val="313130"/>
                </a:solidFill>
                <a:latin typeface="Times New Roman" panose="02020603050405020304" pitchFamily="18" charset="0"/>
                <a:cs typeface="Times New Roman" panose="02020603050405020304" pitchFamily="18" charset="0"/>
              </a:rPr>
              <a:t>Η μέθοδος Ιλιζάρωφ </a:t>
            </a:r>
            <a:r>
              <a:rPr lang="en-US" sz="2000" b="1" dirty="0" smtClean="0">
                <a:solidFill>
                  <a:srgbClr val="313130"/>
                </a:solidFill>
                <a:latin typeface="Times New Roman" panose="02020603050405020304" pitchFamily="18" charset="0"/>
                <a:cs typeface="Times New Roman" panose="02020603050405020304" pitchFamily="18" charset="0"/>
              </a:rPr>
              <a:t>(Ilizarov)</a:t>
            </a:r>
            <a:r>
              <a:rPr lang="el-GR" sz="2000" b="1" dirty="0" smtClean="0">
                <a:solidFill>
                  <a:srgbClr val="313130"/>
                </a:solidFill>
                <a:latin typeface="Times New Roman" panose="02020603050405020304" pitchFamily="18" charset="0"/>
                <a:cs typeface="Times New Roman" panose="02020603050405020304" pitchFamily="18" charset="0"/>
              </a:rPr>
              <a:t> </a:t>
            </a:r>
            <a:endParaRPr lang="el-GR" sz="2000" b="1"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3647535" y="552569"/>
            <a:ext cx="4791248" cy="307777"/>
          </a:xfrm>
          <a:prstGeom prst="rect">
            <a:avLst/>
          </a:prstGeom>
        </p:spPr>
        <p:txBody>
          <a:bodyPr wrap="none">
            <a:spAutoFit/>
          </a:bodyPr>
          <a:lstStyle/>
          <a:p>
            <a:pPr algn="ctr"/>
            <a:r>
              <a:rPr lang="en-US" sz="1400" dirty="0">
                <a:latin typeface="Times New Roman" panose="02020603050405020304" pitchFamily="18" charset="0"/>
                <a:cs typeface="Times New Roman" panose="02020603050405020304" pitchFamily="18" charset="0"/>
                <a:hlinkClick r:id="rId5"/>
              </a:rPr>
              <a:t>http://</a:t>
            </a:r>
            <a:r>
              <a:rPr lang="en-US" sz="1400" dirty="0" smtClean="0">
                <a:latin typeface="Times New Roman" panose="02020603050405020304" pitchFamily="18" charset="0"/>
                <a:cs typeface="Times New Roman" panose="02020603050405020304" pitchFamily="18" charset="0"/>
                <a:hlinkClick r:id="rId5"/>
              </a:rPr>
              <a:t>www.klinikiagiosloukas.gr/issues.php?i=13&amp;a=164</a:t>
            </a:r>
            <a:r>
              <a:rPr lang="el-GR" sz="1400" dirty="0" smtClean="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371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153" y="1919077"/>
            <a:ext cx="7125694" cy="3019846"/>
          </a:xfrm>
          <a:prstGeom prst="rect">
            <a:avLst/>
          </a:prstGeom>
        </p:spPr>
      </p:pic>
      <p:sp>
        <p:nvSpPr>
          <p:cNvPr id="3" name="Ορθογώνιο 2"/>
          <p:cNvSpPr/>
          <p:nvPr/>
        </p:nvSpPr>
        <p:spPr>
          <a:xfrm>
            <a:off x="2756457" y="883440"/>
            <a:ext cx="6679086" cy="692497"/>
          </a:xfrm>
          <a:prstGeom prst="rect">
            <a:avLst/>
          </a:prstGeom>
        </p:spPr>
        <p:txBody>
          <a:bodyPr wrap="square">
            <a:spAutoFit/>
          </a:bodyPr>
          <a:lstStyle/>
          <a:p>
            <a:endParaRPr lang="el-GR" sz="1050" dirty="0">
              <a:solidFill>
                <a:srgbClr val="000000"/>
              </a:solidFill>
              <a:latin typeface="Arial" panose="020B0604020202020204" pitchFamily="34" charset="0"/>
            </a:endParaRPr>
          </a:p>
          <a:p>
            <a:endParaRPr lang="el-GR" sz="1050" dirty="0">
              <a:latin typeface="Arial" panose="020B0604020202020204" pitchFamily="34" charset="0"/>
            </a:endParaRPr>
          </a:p>
          <a:p>
            <a:r>
              <a:rPr lang="el-GR" dirty="0" smtClean="0">
                <a:latin typeface="Times New Roman" panose="02020603050405020304" pitchFamily="18" charset="0"/>
                <a:cs typeface="Times New Roman" panose="02020603050405020304" pitchFamily="18" charset="0"/>
              </a:rPr>
              <a:t>• </a:t>
            </a:r>
            <a:r>
              <a:rPr lang="el-GR" dirty="0" smtClean="0">
                <a:solidFill>
                  <a:srgbClr val="0070C0"/>
                </a:solidFill>
                <a:latin typeface="Times New Roman" panose="02020603050405020304" pitchFamily="18" charset="0"/>
                <a:cs typeface="Times New Roman" panose="02020603050405020304" pitchFamily="18" charset="0"/>
              </a:rPr>
              <a:t>Μπορούμε </a:t>
            </a:r>
            <a:r>
              <a:rPr lang="el-GR" dirty="0">
                <a:solidFill>
                  <a:srgbClr val="0070C0"/>
                </a:solidFill>
                <a:latin typeface="Times New Roman" panose="02020603050405020304" pitchFamily="18" charset="0"/>
                <a:cs typeface="Times New Roman" panose="02020603050405020304" pitchFamily="18" charset="0"/>
              </a:rPr>
              <a:t>να μελετήσουμε τα </a:t>
            </a:r>
            <a:r>
              <a:rPr lang="el-GR" dirty="0" smtClean="0">
                <a:solidFill>
                  <a:srgbClr val="0070C0"/>
                </a:solidFill>
                <a:latin typeface="Times New Roman" panose="02020603050405020304" pitchFamily="18" charset="0"/>
                <a:cs typeface="Times New Roman" panose="02020603050405020304" pitchFamily="18" charset="0"/>
              </a:rPr>
              <a:t>βιοϋλικά από </a:t>
            </a:r>
            <a:r>
              <a:rPr lang="el-GR" dirty="0">
                <a:solidFill>
                  <a:srgbClr val="0070C0"/>
                </a:solidFill>
                <a:latin typeface="Times New Roman" panose="02020603050405020304" pitchFamily="18" charset="0"/>
                <a:cs typeface="Times New Roman" panose="02020603050405020304" pitchFamily="18" charset="0"/>
              </a:rPr>
              <a:t>την άποψη του οργάνου</a:t>
            </a:r>
          </a:p>
        </p:txBody>
      </p:sp>
    </p:spTree>
    <p:extLst>
      <p:ext uri="{BB962C8B-B14F-4D97-AF65-F5344CB8AC3E}">
        <p14:creationId xmlns:p14="http://schemas.microsoft.com/office/powerpoint/2010/main" val="2326922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68" y="1122912"/>
            <a:ext cx="2886478" cy="2610214"/>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790" y="1056227"/>
            <a:ext cx="2286319" cy="2743583"/>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438" y="1056227"/>
            <a:ext cx="4858428" cy="2772162"/>
          </a:xfrm>
          <a:prstGeom prst="rect">
            <a:avLst/>
          </a:prstGeom>
        </p:spPr>
      </p:pic>
      <p:sp>
        <p:nvSpPr>
          <p:cNvPr id="6" name="Ορθογώνιο 5"/>
          <p:cNvSpPr/>
          <p:nvPr/>
        </p:nvSpPr>
        <p:spPr>
          <a:xfrm>
            <a:off x="337456" y="4035917"/>
            <a:ext cx="3000103" cy="1200329"/>
          </a:xfrm>
          <a:prstGeom prst="rect">
            <a:avLst/>
          </a:prstGeom>
        </p:spPr>
        <p:txBody>
          <a:bodyPr wrap="square">
            <a:spAutoFit/>
          </a:bodyPr>
          <a:lstStyle/>
          <a:p>
            <a:pPr algn="ctr"/>
            <a:r>
              <a:rPr lang="el-GR" dirty="0">
                <a:latin typeface="Times New Roman" panose="02020603050405020304" pitchFamily="18" charset="0"/>
                <a:cs typeface="Times New Roman" panose="02020603050405020304" pitchFamily="18" charset="0"/>
              </a:rPr>
              <a:t>Ο </a:t>
            </a:r>
            <a:r>
              <a:rPr lang="en-US" dirty="0">
                <a:latin typeface="Times New Roman" panose="02020603050405020304" pitchFamily="18" charset="0"/>
                <a:cs typeface="Times New Roman" panose="02020603050405020304" pitchFamily="18" charset="0"/>
              </a:rPr>
              <a:t>Gavriil Abramovich Ilizarov (15/06/1921- 24/07/1992) </a:t>
            </a:r>
            <a:r>
              <a:rPr lang="el-GR" dirty="0">
                <a:latin typeface="Times New Roman" panose="02020603050405020304" pitchFamily="18" charset="0"/>
                <a:cs typeface="Times New Roman" panose="02020603050405020304" pitchFamily="18" charset="0"/>
              </a:rPr>
              <a:t>ήταν Ρώσος ιατρός</a:t>
            </a:r>
          </a:p>
        </p:txBody>
      </p:sp>
      <p:sp>
        <p:nvSpPr>
          <p:cNvPr id="7" name="Ορθογώνιο 6"/>
          <p:cNvSpPr/>
          <p:nvPr/>
        </p:nvSpPr>
        <p:spPr>
          <a:xfrm>
            <a:off x="4264844" y="4035917"/>
            <a:ext cx="1781257" cy="369332"/>
          </a:xfrm>
          <a:prstGeom prst="rect">
            <a:avLst/>
          </a:prstGeom>
        </p:spPr>
        <p:txBody>
          <a:bodyPr wrap="none">
            <a:spAutoFit/>
          </a:bodyPr>
          <a:lstStyle/>
          <a:p>
            <a:r>
              <a:rPr lang="el-GR" dirty="0">
                <a:latin typeface="Times New Roman" panose="02020603050405020304" pitchFamily="18" charset="0"/>
                <a:cs typeface="Times New Roman" panose="02020603050405020304" pitchFamily="18" charset="0"/>
              </a:rPr>
              <a:t>Συσκευή </a:t>
            </a:r>
            <a:r>
              <a:rPr lang="en-US" dirty="0">
                <a:latin typeface="Times New Roman" panose="02020603050405020304" pitchFamily="18" charset="0"/>
                <a:cs typeface="Times New Roman" panose="02020603050405020304" pitchFamily="18" charset="0"/>
              </a:rPr>
              <a:t>Ilizarov</a:t>
            </a:r>
            <a:endParaRPr lang="el-GR" dirty="0">
              <a:latin typeface="Times New Roman" panose="02020603050405020304" pitchFamily="18" charset="0"/>
              <a:cs typeface="Times New Roman" panose="02020603050405020304" pitchFamily="18" charset="0"/>
            </a:endParaRPr>
          </a:p>
        </p:txBody>
      </p:sp>
      <p:sp>
        <p:nvSpPr>
          <p:cNvPr id="8" name="Ορθογώνιο 7"/>
          <p:cNvSpPr/>
          <p:nvPr/>
        </p:nvSpPr>
        <p:spPr>
          <a:xfrm>
            <a:off x="6999196" y="3989750"/>
            <a:ext cx="4778670" cy="646331"/>
          </a:xfrm>
          <a:prstGeom prst="rect">
            <a:avLst/>
          </a:prstGeom>
        </p:spPr>
        <p:txBody>
          <a:bodyPr wrap="square">
            <a:spAutoFit/>
          </a:bodyPr>
          <a:lstStyle/>
          <a:p>
            <a:r>
              <a:rPr lang="el-GR" dirty="0">
                <a:latin typeface="Times New Roman" panose="02020603050405020304" pitchFamily="18" charset="0"/>
                <a:cs typeface="Times New Roman" panose="02020603050405020304" pitchFamily="18" charset="0"/>
              </a:rPr>
              <a:t>Κυκλικά συστήματα εξωτερικής οστεοσύνθεσης διαφόρων τύπων</a:t>
            </a:r>
          </a:p>
        </p:txBody>
      </p:sp>
      <p:sp>
        <p:nvSpPr>
          <p:cNvPr id="9" name="Ορθογώνιο 8"/>
          <p:cNvSpPr/>
          <p:nvPr/>
        </p:nvSpPr>
        <p:spPr>
          <a:xfrm>
            <a:off x="2962515" y="17261"/>
            <a:ext cx="6096000" cy="584775"/>
          </a:xfrm>
          <a:prstGeom prst="rect">
            <a:avLst/>
          </a:prstGeom>
        </p:spPr>
        <p:txBody>
          <a:bodyPr>
            <a:spAutoFit/>
          </a:bodyPr>
          <a:lstStyle/>
          <a:p>
            <a:pPr algn="ctr"/>
            <a:r>
              <a:rPr lang="el-GR" sz="1600" dirty="0">
                <a:latin typeface="Times New Roman" panose="02020603050405020304" pitchFamily="18" charset="0"/>
                <a:cs typeface="Times New Roman" panose="02020603050405020304" pitchFamily="18" charset="0"/>
              </a:rPr>
              <a:t>Β. Κεχαγιάς, Θ. Γρίβας. Περιγραφή Των Κυκλικών Πλαισίων Τύπου Ilizarov. Επιστημονικά Χρονικά 2014;19(2): 171-179.</a:t>
            </a:r>
          </a:p>
        </p:txBody>
      </p:sp>
    </p:spTree>
    <p:extLst>
      <p:ext uri="{BB962C8B-B14F-4D97-AF65-F5344CB8AC3E}">
        <p14:creationId xmlns:p14="http://schemas.microsoft.com/office/powerpoint/2010/main" val="38536694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66455" cy="4962513"/>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33" y="4962513"/>
            <a:ext cx="5940388" cy="1880410"/>
          </a:xfrm>
          <a:prstGeom prst="rect">
            <a:avLst/>
          </a:prstGeom>
        </p:spPr>
      </p:pic>
      <p:sp>
        <p:nvSpPr>
          <p:cNvPr id="4" name="Ορθογώνιο 3"/>
          <p:cNvSpPr/>
          <p:nvPr/>
        </p:nvSpPr>
        <p:spPr>
          <a:xfrm>
            <a:off x="6096000" y="348838"/>
            <a:ext cx="6096000" cy="6494085"/>
          </a:xfrm>
          <a:prstGeom prst="rect">
            <a:avLst/>
          </a:prstGeom>
        </p:spPr>
        <p:txBody>
          <a:bodyPr>
            <a:spAutoFit/>
          </a:bodyPr>
          <a:lstStyle/>
          <a:p>
            <a:r>
              <a:rPr lang="el-GR" sz="1600" dirty="0">
                <a:solidFill>
                  <a:srgbClr val="FF0000"/>
                </a:solidFill>
                <a:latin typeface="Times New Roman" panose="02020603050405020304" pitchFamily="18" charset="0"/>
                <a:cs typeface="Times New Roman" panose="02020603050405020304" pitchFamily="18" charset="0"/>
              </a:rPr>
              <a:t>Ειδικότερα αποτελείται από: </a:t>
            </a:r>
            <a:endParaRPr lang="en-US" sz="1600" dirty="0" smtClean="0">
              <a:solidFill>
                <a:srgbClr val="FF0000"/>
              </a:solidFill>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δακτυλίους </a:t>
            </a:r>
            <a:r>
              <a:rPr lang="el-GR" sz="1600" dirty="0">
                <a:solidFill>
                  <a:srgbClr val="0070C0"/>
                </a:solidFill>
                <a:latin typeface="Times New Roman" panose="02020603050405020304" pitchFamily="18" charset="0"/>
                <a:cs typeface="Times New Roman" panose="02020603050405020304" pitchFamily="18" charset="0"/>
              </a:rPr>
              <a:t>διαφόρων τύπων </a:t>
            </a:r>
            <a:r>
              <a:rPr lang="el-GR" sz="1600" dirty="0">
                <a:latin typeface="Times New Roman" panose="02020603050405020304" pitchFamily="18" charset="0"/>
                <a:cs typeface="Times New Roman" panose="02020603050405020304" pitchFamily="18" charset="0"/>
              </a:rPr>
              <a:t>(πλήρεις, ημιδακτυλίους, 5/8, με καμπυλωτά άκρα),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αψίδες</a:t>
            </a:r>
            <a:r>
              <a:rPr lang="el-GR"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συνδετικές </a:t>
            </a:r>
            <a:r>
              <a:rPr lang="el-GR" sz="1600" dirty="0">
                <a:solidFill>
                  <a:srgbClr val="0070C0"/>
                </a:solidFill>
                <a:latin typeface="Times New Roman" panose="02020603050405020304" pitchFamily="18" charset="0"/>
                <a:cs typeface="Times New Roman" panose="02020603050405020304" pitchFamily="18" charset="0"/>
              </a:rPr>
              <a:t>πλάκες </a:t>
            </a:r>
            <a:r>
              <a:rPr lang="el-GR" sz="1600" dirty="0">
                <a:latin typeface="Times New Roman" panose="02020603050405020304" pitchFamily="18" charset="0"/>
                <a:cs typeface="Times New Roman" panose="02020603050405020304" pitchFamily="18" charset="0"/>
              </a:rPr>
              <a:t>(ίσες, συστρεφόμενες, καμπυλωτές, με σπειρωμένα άκρα),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συνδετικές </a:t>
            </a:r>
            <a:r>
              <a:rPr lang="el-GR" sz="1600" dirty="0">
                <a:solidFill>
                  <a:srgbClr val="0070C0"/>
                </a:solidFill>
                <a:latin typeface="Times New Roman" panose="02020603050405020304" pitchFamily="18" charset="0"/>
                <a:cs typeface="Times New Roman" panose="02020603050405020304" pitchFamily="18" charset="0"/>
              </a:rPr>
              <a:t>ράβδους </a:t>
            </a:r>
            <a:r>
              <a:rPr lang="el-GR" sz="1600" dirty="0">
                <a:latin typeface="Times New Roman" panose="02020603050405020304" pitchFamily="18" charset="0"/>
                <a:cs typeface="Times New Roman" panose="02020603050405020304" pitchFamily="18" charset="0"/>
              </a:rPr>
              <a:t>(με σπείρωμα, με οπές, τηλεσκοπικές, </a:t>
            </a:r>
            <a:r>
              <a:rPr lang="el-GR" sz="1600" dirty="0" smtClean="0">
                <a:latin typeface="Times New Roman" panose="02020603050405020304" pitchFamily="18" charset="0"/>
                <a:cs typeface="Times New Roman" panose="02020603050405020304" pitchFamily="18" charset="0"/>
              </a:rPr>
              <a:t>σχήματος</a:t>
            </a:r>
            <a:r>
              <a:rPr lang="en-US" sz="1600" dirty="0" smtClean="0">
                <a:latin typeface="Times New Roman" panose="02020603050405020304" pitchFamily="18" charset="0"/>
                <a:cs typeface="Times New Roman" panose="02020603050405020304" pitchFamily="18" charset="0"/>
              </a:rPr>
              <a:t> </a:t>
            </a:r>
            <a:r>
              <a:rPr lang="el-GR" sz="1600" dirty="0" smtClean="0">
                <a:latin typeface="Times New Roman" panose="02020603050405020304" pitchFamily="18" charset="0"/>
                <a:cs typeface="Times New Roman" panose="02020603050405020304" pitchFamily="18" charset="0"/>
              </a:rPr>
              <a:t>Ζ</a:t>
            </a:r>
            <a:r>
              <a:rPr lang="el-GR"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βελόνες </a:t>
            </a:r>
            <a:r>
              <a:rPr lang="el-GR" sz="1600" dirty="0">
                <a:solidFill>
                  <a:srgbClr val="0070C0"/>
                </a:solidFill>
                <a:latin typeface="Times New Roman" panose="02020603050405020304" pitchFamily="18" charset="0"/>
                <a:cs typeface="Times New Roman" panose="02020603050405020304" pitchFamily="18" charset="0"/>
              </a:rPr>
              <a:t>απλές και με ελαία</a:t>
            </a:r>
            <a:r>
              <a:rPr lang="el-GR"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καρφιά</a:t>
            </a:r>
            <a:r>
              <a:rPr lang="el-GR"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ειδικά </a:t>
            </a:r>
            <a:r>
              <a:rPr lang="el-GR" sz="1600" dirty="0">
                <a:solidFill>
                  <a:srgbClr val="0070C0"/>
                </a:solidFill>
                <a:latin typeface="Times New Roman" panose="02020603050405020304" pitchFamily="18" charset="0"/>
                <a:cs typeface="Times New Roman" panose="02020603050405020304" pitchFamily="18" charset="0"/>
              </a:rPr>
              <a:t>half pins</a:t>
            </a:r>
            <a:r>
              <a:rPr lang="el-GR"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αρσενικά </a:t>
            </a:r>
            <a:r>
              <a:rPr lang="el-GR" sz="1600" dirty="0">
                <a:solidFill>
                  <a:srgbClr val="0070C0"/>
                </a:solidFill>
                <a:latin typeface="Times New Roman" panose="02020603050405020304" pitchFamily="18" charset="0"/>
                <a:cs typeface="Times New Roman" panose="02020603050405020304" pitchFamily="18" charset="0"/>
              </a:rPr>
              <a:t>και θηλυκά στηρίγματα και ειδικά για half pins</a:t>
            </a:r>
            <a:r>
              <a:rPr lang="el-GR" sz="1600" dirty="0">
                <a:latin typeface="Times New Roman" panose="02020603050405020304" pitchFamily="18" charset="0"/>
                <a:cs typeface="Times New Roman" panose="02020603050405020304" pitchFamily="18" charset="0"/>
              </a:rPr>
              <a:t>, </a:t>
            </a:r>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κοχλίες</a:t>
            </a:r>
            <a:r>
              <a:rPr lang="el-GR" sz="1600" dirty="0" smtClean="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(αυλοφόρους, συνδετικούς, ρώσικου τύπου), •</a:t>
            </a:r>
            <a:r>
              <a:rPr lang="el-GR" sz="1600" dirty="0">
                <a:solidFill>
                  <a:srgbClr val="0070C0"/>
                </a:solidFill>
                <a:latin typeface="Times New Roman" panose="02020603050405020304" pitchFamily="18" charset="0"/>
                <a:cs typeface="Times New Roman" panose="02020603050405020304" pitchFamily="18" charset="0"/>
              </a:rPr>
              <a:t>παξιμάδια</a:t>
            </a:r>
            <a:r>
              <a:rPr lang="el-GR"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ροδέλες</a:t>
            </a:r>
            <a:r>
              <a:rPr lang="el-GR" sz="1600" dirty="0" smtClean="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(με εγκοπές, οδοντωτές, κωνικές, σφαιρικές), </a:t>
            </a:r>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υποδοχείς </a:t>
            </a:r>
            <a:r>
              <a:rPr lang="el-GR" sz="1600" dirty="0">
                <a:solidFill>
                  <a:srgbClr val="0070C0"/>
                </a:solidFill>
                <a:latin typeface="Times New Roman" panose="02020603050405020304" pitchFamily="18" charset="0"/>
                <a:cs typeface="Times New Roman" panose="02020603050405020304" pitchFamily="18" charset="0"/>
              </a:rPr>
              <a:t>με σπείρωμα, </a:t>
            </a:r>
            <a:endParaRPr lang="en-US" sz="1600" dirty="0" smtClean="0">
              <a:solidFill>
                <a:srgbClr val="0070C0"/>
              </a:solidFill>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εύκαμπτους </a:t>
            </a:r>
            <a:r>
              <a:rPr lang="el-GR" sz="1600" dirty="0">
                <a:solidFill>
                  <a:srgbClr val="0070C0"/>
                </a:solidFill>
                <a:latin typeface="Times New Roman" panose="02020603050405020304" pitchFamily="18" charset="0"/>
                <a:cs typeface="Times New Roman" panose="02020603050405020304" pitchFamily="18" charset="0"/>
              </a:rPr>
              <a:t>συνδέσμου</a:t>
            </a:r>
            <a:r>
              <a:rPr lang="el-GR" sz="1600" dirty="0">
                <a:latin typeface="Times New Roman" panose="02020603050405020304" pitchFamily="18" charset="0"/>
                <a:cs typeface="Times New Roman" panose="02020603050405020304" pitchFamily="18" charset="0"/>
              </a:rPr>
              <a:t>ς,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εντατήρες </a:t>
            </a:r>
            <a:r>
              <a:rPr lang="el-GR" sz="1600" dirty="0">
                <a:solidFill>
                  <a:srgbClr val="0070C0"/>
                </a:solidFill>
                <a:latin typeface="Times New Roman" panose="02020603050405020304" pitchFamily="18" charset="0"/>
                <a:cs typeface="Times New Roman" panose="02020603050405020304" pitchFamily="18" charset="0"/>
              </a:rPr>
              <a:t>βελονών απλούς και δυναμικούς</a:t>
            </a:r>
            <a:r>
              <a:rPr lang="el-GR"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χειρουργικές </a:t>
            </a:r>
            <a:r>
              <a:rPr lang="el-GR" sz="1600" dirty="0">
                <a:solidFill>
                  <a:srgbClr val="0070C0"/>
                </a:solidFill>
                <a:latin typeface="Times New Roman" panose="02020603050405020304" pitchFamily="18" charset="0"/>
                <a:cs typeface="Times New Roman" panose="02020603050405020304" pitchFamily="18" charset="0"/>
              </a:rPr>
              <a:t>σμίλες</a:t>
            </a:r>
            <a:r>
              <a:rPr lang="el-GR"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σφυριά</a:t>
            </a:r>
            <a:r>
              <a:rPr lang="el-GR" sz="1600" dirty="0">
                <a:solidFill>
                  <a:srgbClr val="0070C0"/>
                </a:solidFill>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κλειδιά</a:t>
            </a:r>
            <a:r>
              <a:rPr lang="el-GR" sz="1600" dirty="0">
                <a:solidFill>
                  <a:srgbClr val="0070C0"/>
                </a:solidFill>
                <a:latin typeface="Times New Roman" panose="02020603050405020304" pitchFamily="18" charset="0"/>
                <a:cs typeface="Times New Roman" panose="02020603050405020304" pitchFamily="18" charset="0"/>
              </a:rPr>
              <a:t>, </a:t>
            </a:r>
            <a:endParaRPr lang="en-US" sz="1600" dirty="0" smtClean="0">
              <a:solidFill>
                <a:srgbClr val="0070C0"/>
              </a:solidFill>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μετρητές </a:t>
            </a:r>
            <a:r>
              <a:rPr lang="el-GR" sz="1600" dirty="0">
                <a:solidFill>
                  <a:srgbClr val="0070C0"/>
                </a:solidFill>
                <a:latin typeface="Times New Roman" panose="02020603050405020304" pitchFamily="18" charset="0"/>
                <a:cs typeface="Times New Roman" panose="02020603050405020304" pitchFamily="18" charset="0"/>
              </a:rPr>
              <a:t>γωνίας</a:t>
            </a:r>
            <a:r>
              <a:rPr lang="el-GR"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κόπτες</a:t>
            </a:r>
            <a:r>
              <a:rPr lang="el-GR" sz="1600" dirty="0">
                <a:solidFill>
                  <a:srgbClr val="0070C0"/>
                </a:solidFill>
                <a:latin typeface="Times New Roman" panose="02020603050405020304" pitchFamily="18" charset="0"/>
                <a:cs typeface="Times New Roman" panose="02020603050405020304" pitchFamily="18" charset="0"/>
              </a:rPr>
              <a:t>, </a:t>
            </a:r>
            <a:endParaRPr lang="en-US" sz="1600" dirty="0" smtClean="0">
              <a:solidFill>
                <a:srgbClr val="0070C0"/>
              </a:solidFill>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πένσες</a:t>
            </a:r>
            <a:r>
              <a:rPr lang="el-GR" sz="1600" dirty="0">
                <a:solidFill>
                  <a:srgbClr val="0070C0"/>
                </a:solidFill>
                <a:latin typeface="Times New Roman" panose="02020603050405020304" pitchFamily="18" charset="0"/>
                <a:cs typeface="Times New Roman" panose="02020603050405020304" pitchFamily="18" charset="0"/>
              </a:rPr>
              <a:t>, </a:t>
            </a:r>
            <a:endParaRPr lang="en-US" sz="1600" dirty="0" smtClean="0">
              <a:solidFill>
                <a:srgbClr val="0070C0"/>
              </a:solidFill>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σφιγκτήρες </a:t>
            </a:r>
            <a:r>
              <a:rPr lang="el-GR" sz="1600" dirty="0">
                <a:latin typeface="Times New Roman" panose="02020603050405020304" pitchFamily="18" charset="0"/>
                <a:cs typeface="Times New Roman" panose="02020603050405020304" pitchFamily="18" charset="0"/>
              </a:rPr>
              <a:t>οστών,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χειρουργικά </a:t>
            </a:r>
            <a:r>
              <a:rPr lang="el-GR" sz="1600" dirty="0">
                <a:solidFill>
                  <a:srgbClr val="0070C0"/>
                </a:solidFill>
                <a:latin typeface="Times New Roman" panose="02020603050405020304" pitchFamily="18" charset="0"/>
                <a:cs typeface="Times New Roman" panose="02020603050405020304" pitchFamily="18" charset="0"/>
              </a:rPr>
              <a:t>τρυπάνια </a:t>
            </a:r>
            <a:r>
              <a:rPr lang="el-GR" sz="1600" dirty="0">
                <a:latin typeface="Times New Roman" panose="02020603050405020304" pitchFamily="18" charset="0"/>
                <a:cs typeface="Times New Roman" panose="02020603050405020304" pitchFamily="18" charset="0"/>
              </a:rPr>
              <a:t>και </a:t>
            </a:r>
            <a:endParaRPr lang="en-US" sz="1600" dirty="0" smtClean="0">
              <a:latin typeface="Times New Roman" panose="02020603050405020304" pitchFamily="18" charset="0"/>
              <a:cs typeface="Times New Roman" panose="02020603050405020304" pitchFamily="18" charset="0"/>
            </a:endParaRPr>
          </a:p>
          <a:p>
            <a:r>
              <a:rPr lang="el-GR" sz="1600" dirty="0" smtClean="0">
                <a:latin typeface="Times New Roman" panose="02020603050405020304" pitchFamily="18" charset="0"/>
                <a:cs typeface="Times New Roman" panose="02020603050405020304" pitchFamily="18" charset="0"/>
              </a:rPr>
              <a:t>• </a:t>
            </a:r>
            <a:r>
              <a:rPr lang="el-GR" sz="1600" dirty="0" smtClean="0">
                <a:solidFill>
                  <a:srgbClr val="0070C0"/>
                </a:solidFill>
                <a:latin typeface="Times New Roman" panose="02020603050405020304" pitchFamily="18" charset="0"/>
                <a:cs typeface="Times New Roman" panose="02020603050405020304" pitchFamily="18" charset="0"/>
              </a:rPr>
              <a:t>χειρουργικές </a:t>
            </a:r>
            <a:r>
              <a:rPr lang="el-GR" sz="1600" dirty="0">
                <a:solidFill>
                  <a:srgbClr val="0070C0"/>
                </a:solidFill>
                <a:latin typeface="Times New Roman" panose="02020603050405020304" pitchFamily="18" charset="0"/>
                <a:cs typeface="Times New Roman" panose="02020603050405020304" pitchFamily="18" charset="0"/>
              </a:rPr>
              <a:t>φρέζες</a:t>
            </a:r>
            <a:r>
              <a:rPr lang="el-GR" sz="1600" dirty="0">
                <a:latin typeface="Times New Roman" panose="02020603050405020304" pitchFamily="18" charset="0"/>
                <a:cs typeface="Times New Roman" panose="02020603050405020304" pitchFamily="18" charset="0"/>
              </a:rPr>
              <a:t>.</a:t>
            </a:r>
          </a:p>
        </p:txBody>
      </p:sp>
      <p:sp>
        <p:nvSpPr>
          <p:cNvPr id="5" name="Ορθογώνιο 4"/>
          <p:cNvSpPr/>
          <p:nvPr/>
        </p:nvSpPr>
        <p:spPr>
          <a:xfrm>
            <a:off x="363034" y="0"/>
            <a:ext cx="11641732" cy="338554"/>
          </a:xfrm>
          <a:prstGeom prst="rect">
            <a:avLst/>
          </a:prstGeom>
        </p:spPr>
        <p:txBody>
          <a:bodyPr wrap="square">
            <a:spAutoFit/>
          </a:bodyPr>
          <a:lstStyle/>
          <a:p>
            <a:pPr algn="ctr"/>
            <a:r>
              <a:rPr lang="el-GR" sz="1600" dirty="0">
                <a:latin typeface="Times New Roman" panose="02020603050405020304" pitchFamily="18" charset="0"/>
                <a:cs typeface="Times New Roman" panose="02020603050405020304" pitchFamily="18" charset="0"/>
              </a:rPr>
              <a:t>Β. Κεχαγιάς, Θ. Γρίβας. Περιγραφή Των Κυκλικών Πλαισίων Τύπου Ilizarov. Επιστημονικά Χρονικά 2014;19(2): 171-179.</a:t>
            </a:r>
          </a:p>
        </p:txBody>
      </p:sp>
    </p:spTree>
    <p:extLst>
      <p:ext uri="{BB962C8B-B14F-4D97-AF65-F5344CB8AC3E}">
        <p14:creationId xmlns:p14="http://schemas.microsoft.com/office/powerpoint/2010/main" val="2834451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0"/>
            <a:ext cx="12192000" cy="4247317"/>
          </a:xfrm>
          <a:prstGeom prst="rect">
            <a:avLst/>
          </a:prstGeom>
        </p:spPr>
        <p:txBody>
          <a:bodyPr wrap="square">
            <a:spAutoFit/>
          </a:bodyPr>
          <a:lstStyle/>
          <a:p>
            <a:pPr algn="just"/>
            <a:r>
              <a:rPr lang="el-GR" b="1" dirty="0" smtClean="0">
                <a:latin typeface="Times New Roman" panose="02020603050405020304" pitchFamily="18" charset="0"/>
                <a:cs typeface="Times New Roman" panose="02020603050405020304" pitchFamily="18" charset="0"/>
              </a:rPr>
              <a:t>Αποτελέσματα</a:t>
            </a:r>
            <a:endParaRPr lang="en-US" b="1" dirty="0" smtClean="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algn="just"/>
            <a:r>
              <a:rPr lang="el-GR" dirty="0" smtClean="0">
                <a:solidFill>
                  <a:srgbClr val="FF0000"/>
                </a:solidFill>
                <a:latin typeface="Times New Roman" panose="02020603050405020304" pitchFamily="18" charset="0"/>
                <a:cs typeface="Times New Roman" panose="02020603050405020304" pitchFamily="18" charset="0"/>
              </a:rPr>
              <a:t>Τα </a:t>
            </a:r>
            <a:r>
              <a:rPr lang="el-GR" dirty="0">
                <a:solidFill>
                  <a:srgbClr val="FF0000"/>
                </a:solidFill>
                <a:latin typeface="Times New Roman" panose="02020603050405020304" pitchFamily="18" charset="0"/>
                <a:cs typeface="Times New Roman" panose="02020603050405020304" pitchFamily="18" charset="0"/>
              </a:rPr>
              <a:t>πλεονεκτήματα του συστήματος Ilizarov είναι τα εξής: </a:t>
            </a:r>
            <a:endParaRPr lang="en-US" dirty="0" smtClean="0">
              <a:solidFill>
                <a:srgbClr val="FF0000"/>
              </a:solidFill>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μεγάλη σταθερότητα, </a:t>
            </a:r>
            <a:endParaRPr lang="en-US" dirty="0" smtClean="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διαδερμική προσέγγιση και κλειστή ανάταξη του κατάγματος, </a:t>
            </a:r>
            <a:endParaRPr lang="en-US" dirty="0" smtClean="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ελαχιστοποίηση κινδύνου λοιμώξεων, </a:t>
            </a:r>
            <a:endParaRPr lang="en-US" dirty="0" smtClean="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μειωμένη απώλεια αίματος και ανάγκη μεταγγίσεων, </a:t>
            </a:r>
            <a:endParaRPr lang="en-US" dirty="0" smtClean="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δυνατότητα διόρθωσης παραμόρφωσης του άξονα κατά την διάρκεια, επούλωσης του κατάγματος, </a:t>
            </a:r>
            <a:endParaRPr lang="en-US" dirty="0" smtClean="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φόρτιση του πάσχοντος σκέλους από την πρώτη μετεγχειρητική ημέρα, </a:t>
            </a:r>
            <a:endParaRPr lang="en-US" dirty="0" smtClean="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αφαίρεση αυτού σε επίπεδο εξωτερικού ιατρείου. </a:t>
            </a:r>
            <a:endParaRPr lang="en-US" dirty="0" smtClean="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algn="just"/>
            <a:r>
              <a:rPr lang="el-GR" dirty="0" smtClean="0">
                <a:solidFill>
                  <a:srgbClr val="FF0000"/>
                </a:solidFill>
                <a:latin typeface="Times New Roman" panose="02020603050405020304" pitchFamily="18" charset="0"/>
                <a:cs typeface="Times New Roman" panose="02020603050405020304" pitchFamily="18" charset="0"/>
              </a:rPr>
              <a:t>Τα </a:t>
            </a:r>
            <a:r>
              <a:rPr lang="el-GR" dirty="0">
                <a:solidFill>
                  <a:srgbClr val="FF0000"/>
                </a:solidFill>
                <a:latin typeface="Times New Roman" panose="02020603050405020304" pitchFamily="18" charset="0"/>
                <a:cs typeface="Times New Roman" panose="02020603050405020304" pitchFamily="18" charset="0"/>
              </a:rPr>
              <a:t>μειονεκτήματα αυτού είναι τα παρακάτω:</a:t>
            </a:r>
            <a:r>
              <a:rPr lang="el-GR"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λοίμωξη των μαλακών ιστών μέσω των βελονών</a:t>
            </a:r>
            <a:r>
              <a:rPr lang="el-GR"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p>
          <a:p>
            <a:pPr algn="just"/>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χαλάρωση των βελονών, των διοστικών συρμάτων και των κοχλιών, </a:t>
            </a:r>
            <a:endParaRPr lang="en-US" dirty="0" smtClean="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διαταραχές του συναισθήματος και ήπια καταθλιπτική συνδρομή.</a:t>
            </a:r>
          </a:p>
        </p:txBody>
      </p:sp>
      <p:sp>
        <p:nvSpPr>
          <p:cNvPr id="3" name="Ορθογώνιο 2"/>
          <p:cNvSpPr/>
          <p:nvPr/>
        </p:nvSpPr>
        <p:spPr>
          <a:xfrm>
            <a:off x="0" y="4247317"/>
            <a:ext cx="12192000" cy="2339102"/>
          </a:xfrm>
          <a:prstGeom prst="rect">
            <a:avLst/>
          </a:prstGeom>
        </p:spPr>
        <p:txBody>
          <a:bodyPr wrap="square">
            <a:spAutoFit/>
          </a:bodyPr>
          <a:lstStyle/>
          <a:p>
            <a:r>
              <a:rPr lang="el-GR" b="1" dirty="0" smtClean="0">
                <a:latin typeface="Times New Roman" panose="02020603050405020304" pitchFamily="18" charset="0"/>
                <a:cs typeface="Times New Roman" panose="02020603050405020304" pitchFamily="18" charset="0"/>
              </a:rPr>
              <a:t>Συμπέρασμα </a:t>
            </a:r>
          </a:p>
          <a:p>
            <a:endParaRPr lang="el-GR" dirty="0" smtClean="0">
              <a:latin typeface="Times New Roman" panose="02020603050405020304" pitchFamily="18" charset="0"/>
              <a:cs typeface="Times New Roman" panose="02020603050405020304" pitchFamily="18" charset="0"/>
            </a:endParaRPr>
          </a:p>
          <a:p>
            <a:pPr indent="355600" algn="just"/>
            <a:r>
              <a:rPr lang="el-GR" dirty="0" smtClean="0">
                <a:latin typeface="Times New Roman" panose="02020603050405020304" pitchFamily="18" charset="0"/>
                <a:cs typeface="Times New Roman" panose="02020603050405020304" pitchFamily="18" charset="0"/>
              </a:rPr>
              <a:t>Συνοψίζοντας </a:t>
            </a:r>
            <a:r>
              <a:rPr lang="el-GR" dirty="0">
                <a:latin typeface="Times New Roman" panose="02020603050405020304" pitchFamily="18" charset="0"/>
                <a:cs typeface="Times New Roman" panose="02020603050405020304" pitchFamily="18" charset="0"/>
              </a:rPr>
              <a:t>πρέπει να σημειώσουμε </a:t>
            </a:r>
            <a:r>
              <a:rPr lang="el-GR" dirty="0">
                <a:solidFill>
                  <a:srgbClr val="FF0000"/>
                </a:solidFill>
                <a:latin typeface="Times New Roman" panose="02020603050405020304" pitchFamily="18" charset="0"/>
                <a:cs typeface="Times New Roman" panose="02020603050405020304" pitchFamily="18" charset="0"/>
              </a:rPr>
              <a:t>ότι η μέθοδος και η συσκευή Ilizarov αποτελεί αποτελεσματική εναλλακτική πρόταση για την αντιμετώπιση δυσεπίλυτων </a:t>
            </a:r>
            <a:r>
              <a:rPr lang="el-GR" dirty="0" smtClean="0">
                <a:solidFill>
                  <a:srgbClr val="FF0000"/>
                </a:solidFill>
                <a:latin typeface="Times New Roman" panose="02020603050405020304" pitchFamily="18" charset="0"/>
                <a:cs typeface="Times New Roman" panose="02020603050405020304" pitchFamily="18" charset="0"/>
              </a:rPr>
              <a:t>ορθοπεδικών </a:t>
            </a:r>
            <a:r>
              <a:rPr lang="el-GR" dirty="0">
                <a:solidFill>
                  <a:srgbClr val="FF0000"/>
                </a:solidFill>
                <a:latin typeface="Times New Roman" panose="02020603050405020304" pitchFamily="18" charset="0"/>
                <a:cs typeface="Times New Roman" panose="02020603050405020304" pitchFamily="18" charset="0"/>
              </a:rPr>
              <a:t>προβλημάτων</a:t>
            </a:r>
            <a:r>
              <a:rPr lang="el-GR" dirty="0">
                <a:latin typeface="Times New Roman" panose="02020603050405020304" pitchFamily="18" charset="0"/>
                <a:cs typeface="Times New Roman" panose="02020603050405020304" pitchFamily="18" charset="0"/>
              </a:rPr>
              <a:t>. </a:t>
            </a:r>
            <a:r>
              <a:rPr lang="el-GR" dirty="0">
                <a:solidFill>
                  <a:srgbClr val="0070C0"/>
                </a:solidFill>
                <a:latin typeface="Times New Roman" panose="02020603050405020304" pitchFamily="18" charset="0"/>
                <a:cs typeface="Times New Roman" panose="02020603050405020304" pitchFamily="18" charset="0"/>
              </a:rPr>
              <a:t>Αυτή βασίζεται στην εμβιομηχανική αρχή της αξονικής συμπιεστικής φόρτισης και μικροκίνησης στην ζώνη οστεογένεσης διεγείροντας την οστική γεφύρωση του κατάγματος, με συνέπεια αυτή η μέθοδος να είναι επιτυχής σε περιπτώσεις, που οι άλλες μέθοδοι έχουν αποτύχει. </a:t>
            </a:r>
            <a:r>
              <a:rPr lang="el-GR" dirty="0">
                <a:latin typeface="Times New Roman" panose="02020603050405020304" pitchFamily="18" charset="0"/>
                <a:cs typeface="Times New Roman" panose="02020603050405020304" pitchFamily="18" charset="0"/>
              </a:rPr>
              <a:t>Όμως η συσκευή Ilizarov είναι ένα πολύπλοκο σύστημα πολλών μηχανικών τμημάτων. Η εφαρμογή της λοιπόν είναι αρκετά δύσκολη και χρειάζεται μία σημαντική καμπύλη εκμάθησης από τον </a:t>
            </a:r>
            <a:r>
              <a:rPr lang="el-GR" dirty="0" smtClean="0">
                <a:latin typeface="Times New Roman" panose="02020603050405020304" pitchFamily="18" charset="0"/>
                <a:cs typeface="Times New Roman" panose="02020603050405020304" pitchFamily="18" charset="0"/>
              </a:rPr>
              <a:t>ορθοπεδικό </a:t>
            </a:r>
            <a:r>
              <a:rPr lang="el-GR" dirty="0">
                <a:latin typeface="Times New Roman" panose="02020603050405020304" pitchFamily="18" charset="0"/>
                <a:cs typeface="Times New Roman" panose="02020603050405020304" pitchFamily="18" charset="0"/>
              </a:rPr>
              <a:t>χειρουργό, ώστε να ανταπεξέλθει στις δυσκολίες των χειρουργικών πράξεων</a:t>
            </a:r>
            <a:r>
              <a:rPr lang="el-GR" dirty="0"/>
              <a:t>. </a:t>
            </a:r>
          </a:p>
        </p:txBody>
      </p:sp>
      <p:sp>
        <p:nvSpPr>
          <p:cNvPr id="4" name="Ορθογώνιο 3"/>
          <p:cNvSpPr/>
          <p:nvPr/>
        </p:nvSpPr>
        <p:spPr>
          <a:xfrm>
            <a:off x="6923314" y="0"/>
            <a:ext cx="5081451" cy="830997"/>
          </a:xfrm>
          <a:prstGeom prst="rect">
            <a:avLst/>
          </a:prstGeom>
        </p:spPr>
        <p:txBody>
          <a:bodyPr wrap="square">
            <a:spAutoFit/>
          </a:bodyPr>
          <a:lstStyle/>
          <a:p>
            <a:pPr algn="just"/>
            <a:r>
              <a:rPr lang="el-GR" sz="1600" dirty="0">
                <a:latin typeface="Times New Roman" panose="02020603050405020304" pitchFamily="18" charset="0"/>
                <a:cs typeface="Times New Roman" panose="02020603050405020304" pitchFamily="18" charset="0"/>
              </a:rPr>
              <a:t>Β. Κεχαγιάς, Θ. Γρίβας. Περιγραφή Των Κυκλικών Πλαισίων Τύπου Ilizarov. Επιστημονικά Χρονικά 2014;19(2): 171-179.</a:t>
            </a:r>
          </a:p>
        </p:txBody>
      </p:sp>
    </p:spTree>
    <p:extLst>
      <p:ext uri="{BB962C8B-B14F-4D97-AF65-F5344CB8AC3E}">
        <p14:creationId xmlns:p14="http://schemas.microsoft.com/office/powerpoint/2010/main" val="36050151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838200" y="365125"/>
            <a:ext cx="10515600" cy="4537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Ενδεικτική βιβλιογραφία</a:t>
            </a:r>
            <a:endParaRPr lang="el-GR" sz="2400" b="1" dirty="0">
              <a:solidFill>
                <a:srgbClr val="FF0000"/>
              </a:solidFill>
              <a:latin typeface="Times New Roman" panose="02020603050405020304" pitchFamily="18" charset="0"/>
              <a:cs typeface="Times New Roman" panose="02020603050405020304" pitchFamily="18" charset="0"/>
            </a:endParaRPr>
          </a:p>
        </p:txBody>
      </p:sp>
      <p:sp>
        <p:nvSpPr>
          <p:cNvPr id="3" name="Ορθογώνιο 2"/>
          <p:cNvSpPr/>
          <p:nvPr/>
        </p:nvSpPr>
        <p:spPr>
          <a:xfrm>
            <a:off x="0" y="1201003"/>
            <a:ext cx="12192000" cy="1477328"/>
          </a:xfrm>
          <a:prstGeom prst="rect">
            <a:avLst/>
          </a:prstGeom>
        </p:spPr>
        <p:txBody>
          <a:bodyPr wrap="square">
            <a:spAutoFit/>
          </a:bodyPr>
          <a:lstStyle/>
          <a:p>
            <a:pPr marL="342900" indent="-342900">
              <a:buAutoNum type="arabicPeriod"/>
            </a:pPr>
            <a:r>
              <a:rPr lang="el-GR" dirty="0" smtClean="0">
                <a:latin typeface="Times New Roman" panose="02020603050405020304" pitchFamily="18" charset="0"/>
                <a:cs typeface="Times New Roman" panose="02020603050405020304" pitchFamily="18" charset="0"/>
              </a:rPr>
              <a:t>Β</a:t>
            </a:r>
            <a:r>
              <a:rPr lang="el-GR" dirty="0">
                <a:latin typeface="Times New Roman" panose="02020603050405020304" pitchFamily="18" charset="0"/>
                <a:cs typeface="Times New Roman" panose="02020603050405020304" pitchFamily="18" charset="0"/>
              </a:rPr>
              <a:t>. Κεχαγιάς, Θ. Γρίβας. </a:t>
            </a:r>
            <a:r>
              <a:rPr lang="el-GR" b="1" dirty="0">
                <a:latin typeface="Times New Roman" panose="02020603050405020304" pitchFamily="18" charset="0"/>
                <a:cs typeface="Times New Roman" panose="02020603050405020304" pitchFamily="18" charset="0"/>
              </a:rPr>
              <a:t>Περιγραφή Των Κυκλικών Πλαισίων Τύπου Ilizarov</a:t>
            </a:r>
            <a:r>
              <a:rPr lang="el-GR" dirty="0">
                <a:latin typeface="Times New Roman" panose="02020603050405020304" pitchFamily="18" charset="0"/>
                <a:cs typeface="Times New Roman" panose="02020603050405020304" pitchFamily="18" charset="0"/>
              </a:rPr>
              <a:t>. Επιστημονικά Χρονικά 2014;19(2): 171-179</a:t>
            </a:r>
            <a:r>
              <a:rPr lang="el-GR"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n-US" dirty="0">
                <a:latin typeface="Times New Roman" panose="02020603050405020304" pitchFamily="18" charset="0"/>
                <a:cs typeface="Times New Roman" panose="02020603050405020304" pitchFamily="18" charset="0"/>
              </a:rPr>
              <a:t>http://</a:t>
            </a:r>
            <a:r>
              <a:rPr lang="en-US" dirty="0" smtClean="0">
                <a:latin typeface="Times New Roman" panose="02020603050405020304" pitchFamily="18" charset="0"/>
                <a:cs typeface="Times New Roman" panose="02020603050405020304" pitchFamily="18" charset="0"/>
              </a:rPr>
              <a:t>www.klinikiagiosloukas.gr/issues.php?i=13&amp;a=164</a:t>
            </a:r>
          </a:p>
          <a:p>
            <a:pPr marL="342900" indent="-342900">
              <a:buFontTx/>
              <a:buAutoNum type="arabicPeriod"/>
            </a:pPr>
            <a:r>
              <a:rPr lang="el-GR" b="1" dirty="0">
                <a:latin typeface="Times New Roman" panose="02020603050405020304" pitchFamily="18" charset="0"/>
              </a:rPr>
              <a:t>Εμφυτεύματα μακρών οστών </a:t>
            </a:r>
            <a:r>
              <a:rPr lang="el-GR" b="1" dirty="0" smtClean="0">
                <a:latin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Wikipedia</a:t>
            </a:r>
            <a:endParaRPr lang="el-GR"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l-GR" b="1" dirty="0">
                <a:latin typeface="Times New Roman" panose="02020603050405020304" pitchFamily="18" charset="0"/>
                <a:cs typeface="Times New Roman" panose="02020603050405020304" pitchFamily="18" charset="0"/>
              </a:rPr>
              <a:t>Υλικά Οστεοσύνθεσης </a:t>
            </a:r>
            <a:r>
              <a:rPr lang="el-GR" b="1" dirty="0" smtClean="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Wikipedia</a:t>
            </a:r>
            <a:endParaRPr lang="en-US" b="1" dirty="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7856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924214"/>
            <a:ext cx="12191999"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2. </a:t>
            </a:r>
            <a:r>
              <a:rPr lang="el-GR" sz="3200" b="1" dirty="0" smtClean="0">
                <a:solidFill>
                  <a:srgbClr val="FF0000"/>
                </a:solidFill>
                <a:latin typeface="Times New Roman" panose="02020603050405020304" pitchFamily="18" charset="0"/>
                <a:cs typeface="Times New Roman" panose="02020603050405020304" pitchFamily="18" charset="0"/>
              </a:rPr>
              <a:t>Εμφυτεύματα βραχέων </a:t>
            </a:r>
            <a:r>
              <a:rPr lang="el-GR" sz="3200" b="1" dirty="0">
                <a:solidFill>
                  <a:srgbClr val="FF0000"/>
                </a:solidFill>
                <a:latin typeface="Times New Roman" panose="02020603050405020304" pitchFamily="18" charset="0"/>
                <a:cs typeface="Times New Roman" panose="02020603050405020304" pitchFamily="18" charset="0"/>
              </a:rPr>
              <a:t>οστών</a:t>
            </a:r>
          </a:p>
        </p:txBody>
      </p:sp>
    </p:spTree>
    <p:extLst>
      <p:ext uri="{BB962C8B-B14F-4D97-AF65-F5344CB8AC3E}">
        <p14:creationId xmlns:p14="http://schemas.microsoft.com/office/powerpoint/2010/main" val="40160377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206" y="278458"/>
            <a:ext cx="4915586" cy="1476581"/>
          </a:xfrm>
          <a:prstGeom prst="rect">
            <a:avLst/>
          </a:prstGeom>
        </p:spPr>
      </p:pic>
      <p:sp>
        <p:nvSpPr>
          <p:cNvPr id="3" name="Ορθογώνιο 2"/>
          <p:cNvSpPr/>
          <p:nvPr/>
        </p:nvSpPr>
        <p:spPr>
          <a:xfrm>
            <a:off x="0" y="3629469"/>
            <a:ext cx="12192000" cy="923330"/>
          </a:xfrm>
          <a:prstGeom prst="rect">
            <a:avLst/>
          </a:prstGeom>
        </p:spPr>
        <p:txBody>
          <a:bodyPr wrap="square">
            <a:spAutoFit/>
          </a:bodyPr>
          <a:lstStyle/>
          <a:p>
            <a:pPr algn="just"/>
            <a:r>
              <a:rPr lang="el-GR" dirty="0">
                <a:solidFill>
                  <a:srgbClr val="000000"/>
                </a:solidFill>
                <a:latin typeface="Times New Roman" panose="02020603050405020304" pitchFamily="18" charset="0"/>
                <a:cs typeface="Times New Roman" panose="02020603050405020304" pitchFamily="18" charset="0"/>
              </a:rPr>
              <a:t>Το άκρο χέρι περιλαμβάνει τα 8 βραχέα </a:t>
            </a:r>
            <a:r>
              <a:rPr lang="el-GR" b="1" dirty="0">
                <a:solidFill>
                  <a:srgbClr val="000000"/>
                </a:solidFill>
                <a:latin typeface="Times New Roman" panose="02020603050405020304" pitchFamily="18" charset="0"/>
                <a:cs typeface="Times New Roman" panose="02020603050405020304" pitchFamily="18" charset="0"/>
              </a:rPr>
              <a:t>οστά του καρπού</a:t>
            </a:r>
            <a:r>
              <a:rPr lang="el-GR" dirty="0">
                <a:solidFill>
                  <a:srgbClr val="000000"/>
                </a:solidFill>
                <a:latin typeface="Times New Roman" panose="02020603050405020304" pitchFamily="18" charset="0"/>
                <a:cs typeface="Times New Roman" panose="02020603050405020304" pitchFamily="18" charset="0"/>
              </a:rPr>
              <a:t>, τα 5 του </a:t>
            </a:r>
            <a:r>
              <a:rPr lang="el-GR" b="1" dirty="0">
                <a:solidFill>
                  <a:srgbClr val="000000"/>
                </a:solidFill>
                <a:latin typeface="Times New Roman" panose="02020603050405020304" pitchFamily="18" charset="0"/>
                <a:cs typeface="Times New Roman" panose="02020603050405020304" pitchFamily="18" charset="0"/>
              </a:rPr>
              <a:t>μετακαρπίου</a:t>
            </a:r>
            <a:r>
              <a:rPr lang="el-GR" dirty="0">
                <a:solidFill>
                  <a:srgbClr val="000000"/>
                </a:solidFill>
                <a:latin typeface="Times New Roman" panose="02020603050405020304" pitchFamily="18" charset="0"/>
                <a:cs typeface="Times New Roman" panose="02020603050405020304" pitchFamily="18" charset="0"/>
              </a:rPr>
              <a:t> και τις </a:t>
            </a:r>
            <a:r>
              <a:rPr lang="el-GR" b="1" dirty="0">
                <a:solidFill>
                  <a:srgbClr val="000000"/>
                </a:solidFill>
                <a:latin typeface="Times New Roman" panose="02020603050405020304" pitchFamily="18" charset="0"/>
                <a:cs typeface="Times New Roman" panose="02020603050405020304" pitchFamily="18" charset="0"/>
              </a:rPr>
              <a:t>φάλαγγες</a:t>
            </a:r>
            <a:r>
              <a:rPr lang="el-GR" dirty="0">
                <a:solidFill>
                  <a:srgbClr val="000000"/>
                </a:solidFill>
                <a:latin typeface="Times New Roman" panose="02020603050405020304" pitchFamily="18" charset="0"/>
                <a:cs typeface="Times New Roman" panose="02020603050405020304" pitchFamily="18" charset="0"/>
              </a:rPr>
              <a:t> των δακτύλων. Συνολικά περιλαμβάνει 27 οστά και πάνω από 30 μυς και είναι ένα θαυμάσιο συλληπτήριο όργανο, ειδικά χάρη στον αντίχειρα, που είναι αντιτακτός.</a:t>
            </a:r>
            <a:endParaRPr lang="el-GR" dirty="0">
              <a:latin typeface="Times New Roman" panose="02020603050405020304" pitchFamily="18" charset="0"/>
              <a:cs typeface="Times New Roman" panose="02020603050405020304" pitchFamily="18" charset="0"/>
            </a:endParaRPr>
          </a:p>
        </p:txBody>
      </p:sp>
      <p:sp>
        <p:nvSpPr>
          <p:cNvPr id="4" name="Ορθογώνιο 3"/>
          <p:cNvSpPr/>
          <p:nvPr/>
        </p:nvSpPr>
        <p:spPr>
          <a:xfrm>
            <a:off x="1792406" y="6489031"/>
            <a:ext cx="8607188" cy="307777"/>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rPr>
              <a:t>http://ebooks.edu.gr/modules/ebook/show.php/DSGL-A105/43/270,1253/</a:t>
            </a:r>
            <a:endParaRPr lang="el-GR" sz="1400" dirty="0">
              <a:latin typeface="Times New Roman" panose="02020603050405020304" pitchFamily="18" charset="0"/>
              <a:cs typeface="Times New Roman" panose="02020603050405020304" pitchFamily="18" charset="0"/>
            </a:endParaRPr>
          </a:p>
        </p:txBody>
      </p:sp>
      <p:sp>
        <p:nvSpPr>
          <p:cNvPr id="5" name="Ορθογώνιο 4"/>
          <p:cNvSpPr/>
          <p:nvPr/>
        </p:nvSpPr>
        <p:spPr>
          <a:xfrm>
            <a:off x="0" y="4611594"/>
            <a:ext cx="12192000" cy="1754326"/>
          </a:xfrm>
          <a:prstGeom prst="rect">
            <a:avLst/>
          </a:prstGeom>
        </p:spPr>
        <p:txBody>
          <a:bodyPr wrap="square">
            <a:spAutoFit/>
          </a:bodyPr>
          <a:lstStyle/>
          <a:p>
            <a:pPr algn="just"/>
            <a:r>
              <a:rPr lang="el-GR" dirty="0">
                <a:solidFill>
                  <a:srgbClr val="000000"/>
                </a:solidFill>
                <a:latin typeface="Times New Roman" panose="02020603050405020304" pitchFamily="18" charset="0"/>
                <a:cs typeface="Times New Roman" panose="02020603050405020304" pitchFamily="18" charset="0"/>
              </a:rPr>
              <a:t>Το άκρο πόδι περιλαμβάνει τα 7 </a:t>
            </a:r>
            <a:r>
              <a:rPr lang="el-GR" b="1" dirty="0">
                <a:solidFill>
                  <a:srgbClr val="000000"/>
                </a:solidFill>
                <a:latin typeface="Times New Roman" panose="02020603050405020304" pitchFamily="18" charset="0"/>
                <a:cs typeface="Times New Roman" panose="02020603050405020304" pitchFamily="18" charset="0"/>
              </a:rPr>
              <a:t>οστά του ταρσού</a:t>
            </a:r>
            <a:r>
              <a:rPr lang="el-GR" dirty="0">
                <a:solidFill>
                  <a:srgbClr val="000000"/>
                </a:solidFill>
                <a:latin typeface="Times New Roman" panose="02020603050405020304" pitchFamily="18" charset="0"/>
                <a:cs typeface="Times New Roman" panose="02020603050405020304" pitchFamily="18" charset="0"/>
              </a:rPr>
              <a:t>, τα 5 του </a:t>
            </a:r>
            <a:r>
              <a:rPr lang="el-GR" b="1" dirty="0">
                <a:solidFill>
                  <a:srgbClr val="000000"/>
                </a:solidFill>
                <a:latin typeface="Times New Roman" panose="02020603050405020304" pitchFamily="18" charset="0"/>
                <a:cs typeface="Times New Roman" panose="02020603050405020304" pitchFamily="18" charset="0"/>
              </a:rPr>
              <a:t>μετατάρσιου</a:t>
            </a:r>
            <a:r>
              <a:rPr lang="el-GR" dirty="0">
                <a:solidFill>
                  <a:srgbClr val="000000"/>
                </a:solidFill>
                <a:latin typeface="Times New Roman" panose="02020603050405020304" pitchFamily="18" charset="0"/>
                <a:cs typeface="Times New Roman" panose="02020603050405020304" pitchFamily="18" charset="0"/>
              </a:rPr>
              <a:t> και τα </a:t>
            </a:r>
            <a:r>
              <a:rPr lang="el-GR" dirty="0" smtClean="0">
                <a:solidFill>
                  <a:srgbClr val="000000"/>
                </a:solidFill>
                <a:latin typeface="Times New Roman" panose="02020603050405020304" pitchFamily="18" charset="0"/>
                <a:cs typeface="Times New Roman" panose="02020603050405020304" pitchFamily="18" charset="0"/>
              </a:rPr>
              <a:t>οστά των </a:t>
            </a:r>
            <a:r>
              <a:rPr lang="el-GR" dirty="0">
                <a:solidFill>
                  <a:srgbClr val="000000"/>
                </a:solidFill>
                <a:latin typeface="Times New Roman" panose="02020603050405020304" pitchFamily="18" charset="0"/>
                <a:cs typeface="Times New Roman" panose="02020603050405020304" pitchFamily="18" charset="0"/>
              </a:rPr>
              <a:t>φαλάγγων των δακτύλων. Τα κυριότερα από τα οστά του ταρσού είναι ο </a:t>
            </a:r>
            <a:r>
              <a:rPr lang="el-GR" b="1" dirty="0">
                <a:solidFill>
                  <a:srgbClr val="000000"/>
                </a:solidFill>
                <a:latin typeface="Times New Roman" panose="02020603050405020304" pitchFamily="18" charset="0"/>
                <a:cs typeface="Times New Roman" panose="02020603050405020304" pitchFamily="18" charset="0"/>
              </a:rPr>
              <a:t>αστράγαλος</a:t>
            </a:r>
            <a:r>
              <a:rPr lang="el-GR" dirty="0">
                <a:solidFill>
                  <a:srgbClr val="000000"/>
                </a:solidFill>
                <a:latin typeface="Times New Roman" panose="02020603050405020304" pitchFamily="18" charset="0"/>
                <a:cs typeface="Times New Roman" panose="02020603050405020304" pitchFamily="18" charset="0"/>
              </a:rPr>
              <a:t>, που αρθρώνεται με την κνήμη και την περόνη, και η </a:t>
            </a:r>
            <a:r>
              <a:rPr lang="el-GR" b="1" dirty="0">
                <a:solidFill>
                  <a:srgbClr val="000000"/>
                </a:solidFill>
                <a:latin typeface="Times New Roman" panose="02020603050405020304" pitchFamily="18" charset="0"/>
                <a:cs typeface="Times New Roman" panose="02020603050405020304" pitchFamily="18" charset="0"/>
              </a:rPr>
              <a:t>πτέρνα</a:t>
            </a:r>
            <a:r>
              <a:rPr lang="el-GR" dirty="0">
                <a:solidFill>
                  <a:srgbClr val="000000"/>
                </a:solidFill>
                <a:latin typeface="Times New Roman" panose="02020603050405020304" pitchFamily="18" charset="0"/>
                <a:cs typeface="Times New Roman" panose="02020603050405020304" pitchFamily="18" charset="0"/>
              </a:rPr>
              <a:t>, που υποβαστάζει όλο το βάρος και εξυπηρετεί την όρθια στάση και το </a:t>
            </a:r>
            <a:r>
              <a:rPr lang="el-GR" dirty="0" smtClean="0">
                <a:solidFill>
                  <a:srgbClr val="000000"/>
                </a:solidFill>
                <a:latin typeface="Times New Roman" panose="02020603050405020304" pitchFamily="18" charset="0"/>
                <a:cs typeface="Times New Roman" panose="02020603050405020304" pitchFamily="18" charset="0"/>
              </a:rPr>
              <a:t>βάδισμα. Τα </a:t>
            </a:r>
            <a:r>
              <a:rPr lang="el-GR" dirty="0">
                <a:solidFill>
                  <a:srgbClr val="000000"/>
                </a:solidFill>
                <a:latin typeface="Times New Roman" panose="02020603050405020304" pitchFamily="18" charset="0"/>
                <a:cs typeface="Times New Roman" panose="02020603050405020304" pitchFamily="18" charset="0"/>
              </a:rPr>
              <a:t>οστά του ποδιού συνδέονται μεταξύ τους με αρθρώσεις, με </a:t>
            </a:r>
            <a:r>
              <a:rPr lang="el-GR" dirty="0" smtClean="0">
                <a:solidFill>
                  <a:srgbClr val="000000"/>
                </a:solidFill>
                <a:latin typeface="Times New Roman" panose="02020603050405020304" pitchFamily="18" charset="0"/>
                <a:cs typeface="Times New Roman" panose="02020603050405020304" pitchFamily="18" charset="0"/>
              </a:rPr>
              <a:t>τέτοιο </a:t>
            </a:r>
            <a:r>
              <a:rPr lang="el-GR" dirty="0">
                <a:latin typeface="Times New Roman" panose="02020603050405020304" pitchFamily="18" charset="0"/>
                <a:cs typeface="Times New Roman" panose="02020603050405020304" pitchFamily="18" charset="0"/>
              </a:rPr>
              <a:t>τρόπο, ώστε να σχηματίζουν την ποδική καμάρα, που δίνει τη δυνατότητα για στήριξη και άνετη βάδιση.</a:t>
            </a:r>
          </a:p>
          <a:p>
            <a:r>
              <a:rPr lang="el-GR" dirty="0">
                <a:latin typeface="Times New Roman" panose="02020603050405020304" pitchFamily="18" charset="0"/>
                <a:cs typeface="Times New Roman" panose="02020603050405020304" pitchFamily="18" charset="0"/>
              </a:rPr>
              <a:t>Όταν η ποδική καμάρα είναι μικρότερη της κανονικής ή λείπει τελείως, έχουμε πλατυποδία, που δημιουργεί δυσκολίες </a:t>
            </a:r>
            <a:r>
              <a:rPr lang="el-GR" dirty="0" smtClean="0">
                <a:latin typeface="Times New Roman" panose="02020603050405020304" pitchFamily="18" charset="0"/>
                <a:cs typeface="Times New Roman" panose="02020603050405020304" pitchFamily="18" charset="0"/>
              </a:rPr>
              <a:t>και κούραση </a:t>
            </a:r>
            <a:r>
              <a:rPr lang="el-GR" dirty="0">
                <a:latin typeface="Times New Roman" panose="02020603050405020304" pitchFamily="18" charset="0"/>
                <a:cs typeface="Times New Roman" panose="02020603050405020304" pitchFamily="18" charset="0"/>
              </a:rPr>
              <a:t>στη βάδιση</a:t>
            </a:r>
            <a:r>
              <a:rPr lang="el-GR" dirty="0" smtClean="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
        <p:nvSpPr>
          <p:cNvPr id="6" name="Ορθογώνιο 5"/>
          <p:cNvSpPr/>
          <p:nvPr/>
        </p:nvSpPr>
        <p:spPr>
          <a:xfrm>
            <a:off x="0" y="2644582"/>
            <a:ext cx="12192000" cy="369332"/>
          </a:xfrm>
          <a:prstGeom prst="rect">
            <a:avLst/>
          </a:prstGeom>
        </p:spPr>
        <p:txBody>
          <a:bodyPr wrap="square">
            <a:spAutoFit/>
          </a:bodyPr>
          <a:lstStyle/>
          <a:p>
            <a:pPr algn="just"/>
            <a:r>
              <a:rPr lang="el-GR" dirty="0">
                <a:latin typeface="Times New Roman" panose="02020603050405020304" pitchFamily="18" charset="0"/>
                <a:cs typeface="Times New Roman" panose="02020603050405020304" pitchFamily="18" charset="0"/>
              </a:rPr>
              <a:t>Βραχέα </a:t>
            </a:r>
            <a:r>
              <a:rPr lang="el-GR" dirty="0" smtClean="0">
                <a:latin typeface="Times New Roman" panose="02020603050405020304" pitchFamily="18" charset="0"/>
                <a:cs typeface="Times New Roman" panose="02020603050405020304" pitchFamily="18" charset="0"/>
              </a:rPr>
              <a:t>οστά: </a:t>
            </a:r>
            <a:r>
              <a:rPr lang="el-GR" dirty="0">
                <a:latin typeface="Times New Roman" panose="02020603050405020304" pitchFamily="18" charset="0"/>
                <a:cs typeface="Times New Roman" panose="02020603050405020304" pitchFamily="18" charset="0"/>
              </a:rPr>
              <a:t>ονομάζονται τα οστά τα οποία έχουν όλες τις διαστάσεις περίπου ίσες. Είναι συνήθως μικρά με ακανόνιστο σχήμα</a:t>
            </a:r>
          </a:p>
        </p:txBody>
      </p:sp>
      <p:sp>
        <p:nvSpPr>
          <p:cNvPr id="7" name="Ορθογώνιο 6"/>
          <p:cNvSpPr/>
          <p:nvPr/>
        </p:nvSpPr>
        <p:spPr>
          <a:xfrm>
            <a:off x="3047999" y="3072709"/>
            <a:ext cx="6096000" cy="307777"/>
          </a:xfrm>
          <a:prstGeom prst="rect">
            <a:avLst/>
          </a:prstGeom>
        </p:spPr>
        <p:txBody>
          <a:bodyPr>
            <a:spAutoFit/>
          </a:bodyPr>
          <a:lstStyle/>
          <a:p>
            <a:r>
              <a:rPr lang="en-US" sz="1400" dirty="0">
                <a:latin typeface="Times New Roman" panose="02020603050405020304" pitchFamily="18" charset="0"/>
                <a:cs typeface="Times New Roman" panose="02020603050405020304" pitchFamily="18" charset="0"/>
              </a:rPr>
              <a:t>https://stefanospaterakis.weebly.com/uploads/1/8/5/8/18588334/_1_students.pdf</a:t>
            </a:r>
            <a:endParaRPr lang="el-GR" sz="1400" dirty="0">
              <a:latin typeface="Times New Roman" panose="02020603050405020304" pitchFamily="18" charset="0"/>
              <a:cs typeface="Times New Roman" panose="02020603050405020304" pitchFamily="18" charset="0"/>
            </a:endParaRPr>
          </a:p>
        </p:txBody>
      </p:sp>
      <p:sp>
        <p:nvSpPr>
          <p:cNvPr id="8" name="Ορθογώνιο 7"/>
          <p:cNvSpPr/>
          <p:nvPr/>
        </p:nvSpPr>
        <p:spPr>
          <a:xfrm>
            <a:off x="3245294" y="1755039"/>
            <a:ext cx="5701411" cy="738664"/>
          </a:xfrm>
          <a:prstGeom prst="rect">
            <a:avLst/>
          </a:prstGeom>
        </p:spPr>
        <p:txBody>
          <a:bodyPr wrap="square">
            <a:spAutoFit/>
          </a:bodyPr>
          <a:lstStyle/>
          <a:p>
            <a:r>
              <a:rPr lang="el-GR" sz="1400" dirty="0">
                <a:latin typeface="Times New Roman" panose="02020603050405020304" pitchFamily="18" charset="0"/>
                <a:cs typeface="Times New Roman" panose="02020603050405020304" pitchFamily="18" charset="0"/>
              </a:rPr>
              <a:t>Ειδικά θέματα σκελετικής ανθρωπολογίας, ταφονομίας </a:t>
            </a:r>
            <a:r>
              <a:rPr lang="el-GR" sz="1400" dirty="0" smtClean="0">
                <a:latin typeface="Times New Roman" panose="02020603050405020304" pitchFamily="18" charset="0"/>
                <a:cs typeface="Times New Roman" panose="02020603050405020304" pitchFamily="18" charset="0"/>
              </a:rPr>
              <a:t>και</a:t>
            </a:r>
            <a:r>
              <a:rPr lang="en-US" sz="1400" dirty="0" smtClean="0">
                <a:latin typeface="Times New Roman" panose="02020603050405020304" pitchFamily="18" charset="0"/>
                <a:cs typeface="Times New Roman" panose="02020603050405020304" pitchFamily="18" charset="0"/>
              </a:rPr>
              <a:t> </a:t>
            </a:r>
            <a:r>
              <a:rPr lang="el-GR" sz="1400" dirty="0" smtClean="0">
                <a:latin typeface="Times New Roman" panose="02020603050405020304" pitchFamily="18" charset="0"/>
                <a:cs typeface="Times New Roman" panose="02020603050405020304" pitchFamily="18" charset="0"/>
              </a:rPr>
              <a:t>βιοαρχαιολογίας</a:t>
            </a:r>
            <a:endParaRPr lang="en-US" sz="1400" dirty="0" smtClean="0">
              <a:latin typeface="Times New Roman" panose="02020603050405020304" pitchFamily="18" charset="0"/>
              <a:cs typeface="Times New Roman" panose="02020603050405020304" pitchFamily="18" charset="0"/>
            </a:endParaRPr>
          </a:p>
          <a:p>
            <a:r>
              <a:rPr lang="el-GR" sz="1400" dirty="0" smtClean="0">
                <a:latin typeface="Times New Roman" panose="02020603050405020304" pitchFamily="18" charset="0"/>
                <a:cs typeface="Times New Roman" panose="02020603050405020304" pitchFamily="18" charset="0"/>
              </a:rPr>
              <a:t>Χριστίνα Παπαγεωργοπούλου</a:t>
            </a:r>
            <a:r>
              <a:rPr lang="en-US" sz="1400" dirty="0" smtClean="0">
                <a:latin typeface="Times New Roman" panose="02020603050405020304" pitchFamily="18" charset="0"/>
                <a:cs typeface="Times New Roman" panose="02020603050405020304" pitchFamily="18" charset="0"/>
              </a:rPr>
              <a:t>, </a:t>
            </a:r>
            <a:r>
              <a:rPr lang="el-GR" sz="1400" dirty="0" smtClean="0">
                <a:latin typeface="Times New Roman" panose="02020603050405020304" pitchFamily="18" charset="0"/>
                <a:cs typeface="Times New Roman" panose="02020603050405020304" pitchFamily="18" charset="0"/>
              </a:rPr>
              <a:t>Κωνσταντίνος Μωραΐτης</a:t>
            </a:r>
            <a:r>
              <a:rPr lang="en-US" sz="1400" dirty="0" smtClean="0">
                <a:latin typeface="Times New Roman" panose="02020603050405020304" pitchFamily="18" charset="0"/>
                <a:cs typeface="Times New Roman" panose="02020603050405020304" pitchFamily="18" charset="0"/>
              </a:rPr>
              <a:t>,</a:t>
            </a:r>
            <a:endParaRPr lang="el-GR" sz="1400" dirty="0">
              <a:latin typeface="Times New Roman" panose="02020603050405020304" pitchFamily="18" charset="0"/>
              <a:cs typeface="Times New Roman" panose="02020603050405020304" pitchFamily="18" charset="0"/>
            </a:endParaRPr>
          </a:p>
          <a:p>
            <a:r>
              <a:rPr lang="el-GR" sz="1400" dirty="0">
                <a:latin typeface="Times New Roman" panose="02020603050405020304" pitchFamily="18" charset="0"/>
                <a:cs typeface="Times New Roman" panose="02020603050405020304" pitchFamily="18" charset="0"/>
              </a:rPr>
              <a:t>Ευθυμία </a:t>
            </a:r>
            <a:r>
              <a:rPr lang="el-GR" sz="1400" dirty="0" smtClean="0">
                <a:latin typeface="Times New Roman" panose="02020603050405020304" pitchFamily="18" charset="0"/>
                <a:cs typeface="Times New Roman" panose="02020603050405020304" pitchFamily="18" charset="0"/>
              </a:rPr>
              <a:t>Νικήτα</a:t>
            </a:r>
            <a:r>
              <a:rPr lang="en-US" sz="1400" dirty="0" smtClean="0">
                <a:latin typeface="Times New Roman" panose="02020603050405020304" pitchFamily="18" charset="0"/>
                <a:cs typeface="Times New Roman" panose="02020603050405020304" pitchFamily="18" charset="0"/>
              </a:rPr>
              <a:t>, </a:t>
            </a:r>
            <a:r>
              <a:rPr lang="el-GR" sz="1400" dirty="0" smtClean="0">
                <a:latin typeface="Times New Roman" panose="02020603050405020304" pitchFamily="18" charset="0"/>
                <a:cs typeface="Times New Roman" panose="02020603050405020304" pitchFamily="18" charset="0"/>
              </a:rPr>
              <a:t>Κωνσταντίνος Ηλιόπουλος</a:t>
            </a:r>
            <a:r>
              <a:rPr lang="en-US" sz="1400" dirty="0" smtClean="0">
                <a:latin typeface="Times New Roman" panose="02020603050405020304" pitchFamily="18" charset="0"/>
                <a:cs typeface="Times New Roman" panose="02020603050405020304" pitchFamily="18" charset="0"/>
              </a:rPr>
              <a:t>, </a:t>
            </a:r>
            <a:r>
              <a:rPr lang="el-GR" sz="1400" dirty="0" smtClean="0">
                <a:latin typeface="Times New Roman" panose="02020603050405020304" pitchFamily="18" charset="0"/>
                <a:cs typeface="Times New Roman" panose="02020603050405020304" pitchFamily="18" charset="0"/>
              </a:rPr>
              <a:t>Ευφροσύνη </a:t>
            </a:r>
            <a:r>
              <a:rPr lang="el-GR" sz="1400" dirty="0">
                <a:latin typeface="Times New Roman" panose="02020603050405020304" pitchFamily="18" charset="0"/>
                <a:cs typeface="Times New Roman" panose="02020603050405020304" pitchFamily="18" charset="0"/>
              </a:rPr>
              <a:t>Βήκα</a:t>
            </a:r>
          </a:p>
        </p:txBody>
      </p:sp>
    </p:spTree>
    <p:extLst>
      <p:ext uri="{BB962C8B-B14F-4D97-AF65-F5344CB8AC3E}">
        <p14:creationId xmlns:p14="http://schemas.microsoft.com/office/powerpoint/2010/main" val="31750527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63570" cy="6361194"/>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398" y="0"/>
            <a:ext cx="5887602" cy="6361194"/>
          </a:xfrm>
          <a:prstGeom prst="rect">
            <a:avLst/>
          </a:prstGeom>
        </p:spPr>
      </p:pic>
      <p:sp>
        <p:nvSpPr>
          <p:cNvPr id="4" name="Ορθογώνιο 3"/>
          <p:cNvSpPr/>
          <p:nvPr/>
        </p:nvSpPr>
        <p:spPr>
          <a:xfrm>
            <a:off x="6975847" y="6269816"/>
            <a:ext cx="4544704" cy="584775"/>
          </a:xfrm>
          <a:prstGeom prst="rect">
            <a:avLst/>
          </a:prstGeom>
        </p:spPr>
        <p:txBody>
          <a:bodyPr wrap="square">
            <a:spAutoFit/>
          </a:bodyPr>
          <a:lstStyle/>
          <a:p>
            <a:pPr algn="just"/>
            <a:r>
              <a:rPr lang="el-GR" sz="1600" dirty="0">
                <a:latin typeface="Times New Roman" panose="02020603050405020304" pitchFamily="18" charset="0"/>
                <a:cs typeface="Times New Roman" panose="02020603050405020304" pitchFamily="18" charset="0"/>
              </a:rPr>
              <a:t>Δεξί πόδι: ταρσικά οστά, μεταταρσικά οστά και οστά των δακτύλων (κάτοψη).</a:t>
            </a:r>
          </a:p>
        </p:txBody>
      </p:sp>
      <p:sp>
        <p:nvSpPr>
          <p:cNvPr id="5" name="Ορθογώνιο 4"/>
          <p:cNvSpPr/>
          <p:nvPr/>
        </p:nvSpPr>
        <p:spPr>
          <a:xfrm>
            <a:off x="0" y="6269817"/>
            <a:ext cx="5008728" cy="584775"/>
          </a:xfrm>
          <a:prstGeom prst="rect">
            <a:avLst/>
          </a:prstGeom>
        </p:spPr>
        <p:txBody>
          <a:bodyPr wrap="square">
            <a:spAutoFit/>
          </a:bodyPr>
          <a:lstStyle/>
          <a:p>
            <a:pPr algn="just"/>
            <a:r>
              <a:rPr lang="el-GR" sz="1600" dirty="0">
                <a:latin typeface="Times New Roman" panose="02020603050405020304" pitchFamily="18" charset="0"/>
                <a:cs typeface="Times New Roman" panose="02020603050405020304" pitchFamily="18" charset="0"/>
              </a:rPr>
              <a:t>Καρπικά οστά, μετακαρπικά οστά και οστά των δακτύλων (παλαμιαία επιφάνεια).</a:t>
            </a:r>
          </a:p>
        </p:txBody>
      </p:sp>
    </p:spTree>
    <p:extLst>
      <p:ext uri="{BB962C8B-B14F-4D97-AF65-F5344CB8AC3E}">
        <p14:creationId xmlns:p14="http://schemas.microsoft.com/office/powerpoint/2010/main" val="1304057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c/cb/Cochlear_implant.jpg?16433590432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8121" y="156401"/>
            <a:ext cx="3333750" cy="3505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2779879" y="3651954"/>
            <a:ext cx="6810233" cy="301173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Αυτί</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endPar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Σε περιπτώσεις όπου ένα άτομο είναι βαθιά κωφό ή σοβαρά βαρήκο</a:t>
            </a:r>
            <a:r>
              <a:rPr lang="en-US" altLang="el-GR" dirty="0" smtClean="0">
                <a:solidFill>
                  <a:srgbClr val="202124"/>
                </a:solidFill>
                <a:latin typeface="Times New Roman" panose="02020603050405020304" pitchFamily="18" charset="0"/>
                <a:cs typeface="Times New Roman" panose="02020603050405020304" pitchFamily="18" charset="0"/>
              </a:rPr>
              <a:t>o</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και στα δύο αυτιά, μπορεί να εμφυτευθεί χειρουργικά ένα κοχλιακό εμφύτευμα. Τα κοχλιακά εμφυτεύματα παρακάμπτουν το μεγαλύτερο μέρος του περιφερικού ακουστικού συστήματος για να παρέχουν μια αίσθηση ήχου μέσω ενός μικροφώνου και ορισμένων ηλεκτρονικών που βρίσκονται έξω από το δέρμα, γενικά πίσω από το αυτί. Τα εξωτερικά στοιχεία μεταδίδουν ένα σήμα σε μια σειρά ηλεκτροδίων που τοποθετούνται στον κοχλία, το οποίο με τη σειρά του διεγείρει το κοχλιακό νεύρο</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07945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64023" y="193565"/>
            <a:ext cx="11263952" cy="5662278"/>
          </a:xfrm>
          <a:prstGeom prst="rect">
            <a:avLst/>
          </a:prstGeom>
        </p:spPr>
      </p:pic>
      <p:sp>
        <p:nvSpPr>
          <p:cNvPr id="4" name="Rectangle 1"/>
          <p:cNvSpPr>
            <a:spLocks noChangeArrowheads="1"/>
          </p:cNvSpPr>
          <p:nvPr/>
        </p:nvSpPr>
        <p:spPr bwMode="auto">
          <a:xfrm>
            <a:off x="111455" y="5908370"/>
            <a:ext cx="11969087" cy="94963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l-GR" sz="16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sz="1600"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Ένα σχηματικό σχέδιο ολόκληρου του συστήματος ABM. (1) Ο ήχος δονεί το οστάρι που ενεργοποιεί το συνδεδεμένο ABM, (2) Το ABM μετατρέπει την οστεώδη δόνηση σε ηλεκτρική έξοδο, (3) Η έξοδος από το ABM ενισχύεται και τροποποιείται από την ηλεκτρονική μονάδα, (4) Το σήμα που μεταδίδεται στο ηλεκτρόδιο διεγείρει το ακουστικό νεύρο. Ένα κόκκινο βέλος υποδεικνύει την κατεύθυνση προς την οποία πηγαίνει το σήμα.</a:t>
            </a:r>
            <a:r>
              <a:rPr kumimoji="0" lang="el-GR" altLang="el-GR"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5" name="Ορθογώνιο 4"/>
          <p:cNvSpPr/>
          <p:nvPr/>
        </p:nvSpPr>
        <p:spPr>
          <a:xfrm>
            <a:off x="3434952" y="141038"/>
            <a:ext cx="5049139" cy="369332"/>
          </a:xfrm>
          <a:prstGeom prst="rect">
            <a:avLst/>
          </a:prstGeom>
        </p:spPr>
        <p:txBody>
          <a:bodyPr wrap="none">
            <a:spAutoFit/>
          </a:bodyPr>
          <a:lstStyle/>
          <a:p>
            <a:r>
              <a:rPr lang="el-GR" altLang="el-GR" dirty="0">
                <a:solidFill>
                  <a:srgbClr val="FF0000"/>
                </a:solidFill>
                <a:latin typeface="Times New Roman" panose="02020603050405020304" pitchFamily="18" charset="0"/>
                <a:cs typeface="Times New Roman" panose="02020603050405020304" pitchFamily="18" charset="0"/>
              </a:rPr>
              <a:t>σχηματικό σχέδιο ολόκληρου του συστήματος ABM</a:t>
            </a:r>
            <a:endParaRPr lang="el-GR" dirty="0">
              <a:solidFill>
                <a:srgbClr val="FF0000"/>
              </a:solidFill>
            </a:endParaRPr>
          </a:p>
        </p:txBody>
      </p:sp>
    </p:spTree>
    <p:extLst>
      <p:ext uri="{BB962C8B-B14F-4D97-AF65-F5344CB8AC3E}">
        <p14:creationId xmlns:p14="http://schemas.microsoft.com/office/powerpoint/2010/main" val="42802794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1676400"/>
            <a:ext cx="7734300" cy="5181600"/>
          </a:xfrm>
          <a:prstGeom prst="rect">
            <a:avLst/>
          </a:prstGeom>
        </p:spPr>
      </p:pic>
      <p:sp>
        <p:nvSpPr>
          <p:cNvPr id="3" name="Ορθογώνιο 2"/>
          <p:cNvSpPr/>
          <p:nvPr/>
        </p:nvSpPr>
        <p:spPr>
          <a:xfrm>
            <a:off x="0" y="46196"/>
            <a:ext cx="500874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Calcaneus Calcaneal Fracture with Fixation Surgery</a:t>
            </a:r>
            <a:endParaRPr lang="en-US" i="0" dirty="0">
              <a:effectLst/>
              <a:latin typeface="Times New Roman" panose="02020603050405020304" pitchFamily="18" charset="0"/>
              <a:cs typeface="Times New Roman" panose="02020603050405020304" pitchFamily="18" charset="0"/>
            </a:endParaRPr>
          </a:p>
        </p:txBody>
      </p:sp>
      <p:sp>
        <p:nvSpPr>
          <p:cNvPr id="4" name="Ορθογώνιο 3"/>
          <p:cNvSpPr/>
          <p:nvPr/>
        </p:nvSpPr>
        <p:spPr>
          <a:xfrm>
            <a:off x="0" y="561201"/>
            <a:ext cx="4121624" cy="461665"/>
          </a:xfrm>
          <a:prstGeom prst="rect">
            <a:avLst/>
          </a:prstGeom>
        </p:spPr>
        <p:txBody>
          <a:bodyPr wrap="square">
            <a:spAutoFit/>
          </a:bodyPr>
          <a:lstStyle/>
          <a:p>
            <a:pPr algn="ctr"/>
            <a:r>
              <a:rPr lang="en-US" sz="1200" dirty="0">
                <a:solidFill>
                  <a:srgbClr val="0070C0"/>
                </a:solidFill>
                <a:latin typeface="Times New Roman" panose="02020603050405020304" pitchFamily="18" charset="0"/>
                <a:cs typeface="Times New Roman" panose="02020603050405020304" pitchFamily="18" charset="0"/>
              </a:rPr>
              <a:t>https</a:t>
            </a:r>
            <a:r>
              <a:rPr lang="en-US" sz="1200" dirty="0" smtClean="0">
                <a:solidFill>
                  <a:srgbClr val="0070C0"/>
                </a:solidFill>
                <a:latin typeface="Times New Roman" panose="02020603050405020304" pitchFamily="18" charset="0"/>
                <a:cs typeface="Times New Roman" panose="02020603050405020304" pitchFamily="18" charset="0"/>
              </a:rPr>
              <a:t>://www.alamy.com/calcaneus-calcaneal-fracture-with-fixation-surgery-image7712045.</a:t>
            </a:r>
            <a:endParaRPr lang="el-GR" sz="1200" dirty="0">
              <a:solidFill>
                <a:srgbClr val="0070C0"/>
              </a:solidFill>
              <a:latin typeface="Times New Roman" panose="02020603050405020304" pitchFamily="18" charset="0"/>
              <a:cs typeface="Times New Roman" panose="02020603050405020304" pitchFamily="18" charset="0"/>
            </a:endParaRPr>
          </a:p>
        </p:txBody>
      </p:sp>
      <p:pic>
        <p:nvPicPr>
          <p:cNvPr id="5" name="Εικόνα 4"/>
          <p:cNvPicPr>
            <a:picLocks noChangeAspect="1"/>
          </p:cNvPicPr>
          <p:nvPr/>
        </p:nvPicPr>
        <p:blipFill>
          <a:blip r:embed="rId3"/>
          <a:stretch>
            <a:fillRect/>
          </a:stretch>
        </p:blipFill>
        <p:spPr>
          <a:xfrm>
            <a:off x="7829550" y="1147077"/>
            <a:ext cx="4362450" cy="5210175"/>
          </a:xfrm>
          <a:prstGeom prst="rect">
            <a:avLst/>
          </a:prstGeom>
        </p:spPr>
      </p:pic>
      <p:sp>
        <p:nvSpPr>
          <p:cNvPr id="6" name="Ορθογώνιο 5"/>
          <p:cNvSpPr/>
          <p:nvPr/>
        </p:nvSpPr>
        <p:spPr>
          <a:xfrm>
            <a:off x="8234149" y="444466"/>
            <a:ext cx="3957851" cy="461665"/>
          </a:xfrm>
          <a:prstGeom prst="rect">
            <a:avLst/>
          </a:prstGeom>
        </p:spPr>
        <p:txBody>
          <a:bodyPr wrap="square">
            <a:spAutoFit/>
          </a:bodyPr>
          <a:lstStyle/>
          <a:p>
            <a:r>
              <a:rPr lang="en-US" sz="1200" dirty="0">
                <a:solidFill>
                  <a:srgbClr val="0070C0"/>
                </a:solidFill>
                <a:latin typeface="Times New Roman" panose="02020603050405020304" pitchFamily="18" charset="0"/>
                <a:cs typeface="Times New Roman" panose="02020603050405020304" pitchFamily="18" charset="0"/>
              </a:rPr>
              <a:t>https://www.alamy.com/calcaneal-fracture-with-immediate-fixation-v-delayed-fusion-image7709985.html</a:t>
            </a:r>
            <a:endParaRPr lang="el-GR" sz="1200" dirty="0">
              <a:solidFill>
                <a:srgbClr val="0070C0"/>
              </a:solidFill>
              <a:latin typeface="Times New Roman" panose="02020603050405020304" pitchFamily="18" charset="0"/>
              <a:cs typeface="Times New Roman" panose="02020603050405020304" pitchFamily="18" charset="0"/>
            </a:endParaRPr>
          </a:p>
        </p:txBody>
      </p:sp>
      <p:pic>
        <p:nvPicPr>
          <p:cNvPr id="7" name="Εικόνα 6"/>
          <p:cNvPicPr>
            <a:picLocks noChangeAspect="1"/>
          </p:cNvPicPr>
          <p:nvPr/>
        </p:nvPicPr>
        <p:blipFill>
          <a:blip r:embed="rId4"/>
          <a:stretch>
            <a:fillRect/>
          </a:stretch>
        </p:blipFill>
        <p:spPr>
          <a:xfrm>
            <a:off x="5103993" y="51428"/>
            <a:ext cx="2797791" cy="1976217"/>
          </a:xfrm>
          <a:prstGeom prst="rect">
            <a:avLst/>
          </a:prstGeom>
        </p:spPr>
      </p:pic>
    </p:spTree>
    <p:extLst>
      <p:ext uri="{BB962C8B-B14F-4D97-AF65-F5344CB8AC3E}">
        <p14:creationId xmlns:p14="http://schemas.microsoft.com/office/powerpoint/2010/main" val="13682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0" y="1012954"/>
            <a:ext cx="8011236" cy="3416320"/>
          </a:xfrm>
          <a:prstGeom prst="rect">
            <a:avLst/>
          </a:prstGeom>
        </p:spPr>
        <p:txBody>
          <a:bodyPr wrap="square">
            <a:spAutoFit/>
          </a:bodyPr>
          <a:lstStyle/>
          <a:p>
            <a:r>
              <a:rPr lang="el-GR" b="1" dirty="0">
                <a:solidFill>
                  <a:srgbClr val="FF0000"/>
                </a:solidFill>
                <a:latin typeface="Times New Roman" panose="02020603050405020304" pitchFamily="18" charset="0"/>
                <a:cs typeface="Times New Roman" panose="02020603050405020304" pitchFamily="18" charset="0"/>
              </a:rPr>
              <a:t>Μια Σύντομη Ιστορία των </a:t>
            </a:r>
            <a:r>
              <a:rPr lang="el-GR" b="1" dirty="0" smtClean="0">
                <a:solidFill>
                  <a:srgbClr val="FF0000"/>
                </a:solidFill>
                <a:latin typeface="Times New Roman" panose="02020603050405020304" pitchFamily="18" charset="0"/>
                <a:cs typeface="Times New Roman" panose="02020603050405020304" pitchFamily="18" charset="0"/>
              </a:rPr>
              <a:t>Βιοϋλικών</a:t>
            </a:r>
          </a:p>
          <a:p>
            <a:endParaRPr lang="el-GR" b="1" dirty="0">
              <a:solidFill>
                <a:srgbClr val="000000"/>
              </a:solidFill>
              <a:latin typeface="Times New Roman" panose="02020603050405020304" pitchFamily="18" charset="0"/>
              <a:cs typeface="Times New Roman" panose="02020603050405020304" pitchFamily="18" charset="0"/>
            </a:endParaRPr>
          </a:p>
          <a:p>
            <a:r>
              <a:rPr lang="el-GR" dirty="0" smtClean="0">
                <a:solidFill>
                  <a:srgbClr val="000000"/>
                </a:solidFill>
                <a:latin typeface="Times New Roman" panose="02020603050405020304" pitchFamily="18" charset="0"/>
                <a:cs typeface="Times New Roman" panose="02020603050405020304" pitchFamily="18" charset="0"/>
              </a:rPr>
              <a:t>• Ρωμαίοι</a:t>
            </a:r>
            <a:r>
              <a:rPr lang="el-GR" dirty="0">
                <a:solidFill>
                  <a:srgbClr val="000000"/>
                </a:solidFill>
                <a:latin typeface="Times New Roman" panose="02020603050405020304" pitchFamily="18" charset="0"/>
                <a:cs typeface="Times New Roman" panose="02020603050405020304" pitchFamily="18" charset="0"/>
              </a:rPr>
              <a:t>, Κινέζοι</a:t>
            </a:r>
            <a:r>
              <a:rPr lang="el-GR" dirty="0" smtClean="0">
                <a:solidFill>
                  <a:srgbClr val="000000"/>
                </a:solidFill>
                <a:latin typeface="Times New Roman" panose="02020603050405020304" pitchFamily="18" charset="0"/>
                <a:cs typeface="Times New Roman" panose="02020603050405020304" pitchFamily="18" charset="0"/>
              </a:rPr>
              <a:t>, και Αζτέκοι </a:t>
            </a:r>
            <a:r>
              <a:rPr lang="el-GR" dirty="0">
                <a:solidFill>
                  <a:srgbClr val="000000"/>
                </a:solidFill>
                <a:latin typeface="Times New Roman" panose="02020603050405020304" pitchFamily="18" charset="0"/>
                <a:cs typeface="Times New Roman" panose="02020603050405020304" pitchFamily="18" charset="0"/>
              </a:rPr>
              <a:t>χρησιμοποιούσαν χρυσό στην οδοντιατρική πριν από πάνω από 2000</a:t>
            </a:r>
          </a:p>
          <a:p>
            <a:r>
              <a:rPr lang="el-GR" dirty="0" smtClean="0">
                <a:solidFill>
                  <a:srgbClr val="000000"/>
                </a:solidFill>
                <a:latin typeface="Times New Roman" panose="02020603050405020304" pitchFamily="18" charset="0"/>
                <a:cs typeface="Times New Roman" panose="02020603050405020304" pitchFamily="18" charset="0"/>
              </a:rPr>
              <a:t>• Ο </a:t>
            </a:r>
            <a:r>
              <a:rPr lang="en-US" dirty="0" smtClean="0">
                <a:solidFill>
                  <a:srgbClr val="000000"/>
                </a:solidFill>
                <a:latin typeface="Times New Roman" panose="02020603050405020304" pitchFamily="18" charset="0"/>
                <a:cs typeface="Times New Roman" panose="02020603050405020304" pitchFamily="18" charset="0"/>
              </a:rPr>
              <a:t>Cu</a:t>
            </a:r>
            <a:r>
              <a:rPr lang="el-GR" dirty="0" smtClean="0">
                <a:solidFill>
                  <a:srgbClr val="000000"/>
                </a:solidFill>
                <a:latin typeface="Times New Roman" panose="02020603050405020304" pitchFamily="18" charset="0"/>
                <a:cs typeface="Times New Roman" panose="02020603050405020304" pitchFamily="18" charset="0"/>
              </a:rPr>
              <a:t> δεν </a:t>
            </a:r>
            <a:r>
              <a:rPr lang="el-GR" dirty="0">
                <a:solidFill>
                  <a:srgbClr val="000000"/>
                </a:solidFill>
                <a:latin typeface="Times New Roman" panose="02020603050405020304" pitchFamily="18" charset="0"/>
                <a:cs typeface="Times New Roman" panose="02020603050405020304" pitchFamily="18" charset="0"/>
              </a:rPr>
              <a:t>ήταν καλός.</a:t>
            </a:r>
          </a:p>
          <a:p>
            <a:r>
              <a:rPr lang="el-GR" dirty="0" smtClean="0">
                <a:solidFill>
                  <a:srgbClr val="000000"/>
                </a:solidFill>
                <a:latin typeface="Times New Roman" panose="02020603050405020304" pitchFamily="18" charset="0"/>
                <a:cs typeface="Times New Roman" panose="02020603050405020304" pitchFamily="18" charset="0"/>
              </a:rPr>
              <a:t>• Ελεφαντόστινα και </a:t>
            </a:r>
            <a:r>
              <a:rPr lang="el-GR" dirty="0">
                <a:solidFill>
                  <a:srgbClr val="000000"/>
                </a:solidFill>
                <a:latin typeface="Times New Roman" panose="02020603050405020304" pitchFamily="18" charset="0"/>
                <a:cs typeface="Times New Roman" panose="02020603050405020304" pitchFamily="18" charset="0"/>
              </a:rPr>
              <a:t>ξύλινα δόντια</a:t>
            </a:r>
          </a:p>
          <a:p>
            <a:r>
              <a:rPr lang="el-GR" dirty="0" smtClean="0">
                <a:solidFill>
                  <a:srgbClr val="000000"/>
                </a:solidFill>
                <a:latin typeface="Times New Roman" panose="02020603050405020304" pitchFamily="18" charset="0"/>
                <a:cs typeface="Times New Roman" panose="02020603050405020304" pitchFamily="18" charset="0"/>
              </a:rPr>
              <a:t>• Πλάκες </a:t>
            </a:r>
            <a:r>
              <a:rPr lang="el-GR" dirty="0">
                <a:solidFill>
                  <a:srgbClr val="000000"/>
                </a:solidFill>
                <a:latin typeface="Times New Roman" panose="02020603050405020304" pitchFamily="18" charset="0"/>
                <a:cs typeface="Times New Roman" panose="02020603050405020304" pitchFamily="18" charset="0"/>
              </a:rPr>
              <a:t>Οστών 1900, αρθρώσεις 1930</a:t>
            </a:r>
          </a:p>
          <a:p>
            <a:r>
              <a:rPr lang="el-GR" dirty="0" smtClean="0">
                <a:solidFill>
                  <a:srgbClr val="000000"/>
                </a:solidFill>
                <a:latin typeface="Times New Roman" panose="02020603050405020304" pitchFamily="18" charset="0"/>
                <a:cs typeface="Times New Roman" panose="02020603050405020304" pitchFamily="18" charset="0"/>
              </a:rPr>
              <a:t>• Αρχές </a:t>
            </a:r>
            <a:r>
              <a:rPr lang="el-GR" dirty="0">
                <a:solidFill>
                  <a:srgbClr val="000000"/>
                </a:solidFill>
                <a:latin typeface="Times New Roman" panose="02020603050405020304" pitchFamily="18" charset="0"/>
                <a:cs typeface="Times New Roman" panose="02020603050405020304" pitchFamily="18" charset="0"/>
              </a:rPr>
              <a:t>του 20ου αιώνα </a:t>
            </a:r>
            <a:r>
              <a:rPr lang="el-GR" dirty="0" smtClean="0">
                <a:solidFill>
                  <a:srgbClr val="000000"/>
                </a:solidFill>
                <a:latin typeface="Times New Roman" panose="02020603050405020304" pitchFamily="18" charset="0"/>
                <a:cs typeface="Times New Roman" panose="02020603050405020304" pitchFamily="18" charset="0"/>
              </a:rPr>
              <a:t>άρχισε </a:t>
            </a:r>
            <a:r>
              <a:rPr lang="el-GR" dirty="0">
                <a:solidFill>
                  <a:srgbClr val="000000"/>
                </a:solidFill>
                <a:latin typeface="Times New Roman" panose="02020603050405020304" pitchFamily="18" charset="0"/>
                <a:cs typeface="Times New Roman" panose="02020603050405020304" pitchFamily="18" charset="0"/>
              </a:rPr>
              <a:t>η χρήση συνθετικών πλαστικών</a:t>
            </a:r>
          </a:p>
          <a:p>
            <a:r>
              <a:rPr lang="el-GR" dirty="0" smtClean="0">
                <a:solidFill>
                  <a:srgbClr val="000000"/>
                </a:solidFill>
                <a:latin typeface="Times New Roman" panose="02020603050405020304" pitchFamily="18" charset="0"/>
                <a:cs typeface="Times New Roman" panose="02020603050405020304" pitchFamily="18" charset="0"/>
              </a:rPr>
              <a:t>• Ύφασμα </a:t>
            </a:r>
            <a:r>
              <a:rPr lang="el-GR" dirty="0">
                <a:solidFill>
                  <a:srgbClr val="000000"/>
                </a:solidFill>
                <a:latin typeface="Times New Roman" panose="02020603050405020304" pitchFamily="18" charset="0"/>
                <a:cs typeface="Times New Roman" panose="02020603050405020304" pitchFamily="18" charset="0"/>
              </a:rPr>
              <a:t>από αλεξίπτωτο χρησιμοποιήθηκε για αγγειακά προσθετικά</a:t>
            </a:r>
          </a:p>
          <a:p>
            <a:r>
              <a:rPr lang="el-GR" dirty="0">
                <a:solidFill>
                  <a:srgbClr val="000000"/>
                </a:solidFill>
                <a:latin typeface="Times New Roman" panose="02020603050405020304" pitchFamily="18" charset="0"/>
                <a:cs typeface="Times New Roman" panose="02020603050405020304" pitchFamily="18" charset="0"/>
              </a:rPr>
              <a:t>•1958 </a:t>
            </a:r>
            <a:r>
              <a:rPr lang="el-GR" dirty="0" smtClean="0">
                <a:solidFill>
                  <a:srgbClr val="000000"/>
                </a:solidFill>
                <a:latin typeface="Times New Roman" panose="02020603050405020304" pitchFamily="18" charset="0"/>
                <a:cs typeface="Times New Roman" panose="02020603050405020304" pitchFamily="18" charset="0"/>
              </a:rPr>
              <a:t>Tο Dacron</a:t>
            </a:r>
            <a:r>
              <a:rPr lang="el-GR" dirty="0" smtClean="0">
                <a:solidFill>
                  <a:srgbClr val="FF0000"/>
                </a:solidFill>
                <a:latin typeface="Times New Roman" panose="02020603050405020304" pitchFamily="18" charset="0"/>
                <a:cs typeface="Times New Roman" panose="02020603050405020304" pitchFamily="18" charset="0"/>
              </a:rPr>
              <a:t>*</a:t>
            </a:r>
            <a:r>
              <a:rPr lang="el-GR" dirty="0" smtClean="0">
                <a:solidFill>
                  <a:srgbClr val="000000"/>
                </a:solidFill>
                <a:latin typeface="Times New Roman" panose="02020603050405020304" pitchFamily="18" charset="0"/>
                <a:cs typeface="Times New Roman" panose="02020603050405020304" pitchFamily="18" charset="0"/>
              </a:rPr>
              <a:t> χρησιμοποιείται </a:t>
            </a:r>
            <a:r>
              <a:rPr lang="el-GR" dirty="0">
                <a:solidFill>
                  <a:srgbClr val="000000"/>
                </a:solidFill>
                <a:latin typeface="Times New Roman" panose="02020603050405020304" pitchFamily="18" charset="0"/>
                <a:cs typeface="Times New Roman" panose="02020603050405020304" pitchFamily="18" charset="0"/>
              </a:rPr>
              <a:t>για την κατασκευή αρτηριακού προσθετικού</a:t>
            </a:r>
          </a:p>
          <a:p>
            <a:r>
              <a:rPr lang="el-GR" dirty="0">
                <a:solidFill>
                  <a:srgbClr val="000000"/>
                </a:solidFill>
                <a:latin typeface="Times New Roman" panose="02020603050405020304" pitchFamily="18" charset="0"/>
                <a:cs typeface="Times New Roman" panose="02020603050405020304" pitchFamily="18" charset="0"/>
              </a:rPr>
              <a:t>•1960 </a:t>
            </a:r>
            <a:r>
              <a:rPr lang="el-GR" dirty="0" smtClean="0">
                <a:solidFill>
                  <a:srgbClr val="000000"/>
                </a:solidFill>
                <a:latin typeface="Times New Roman" panose="02020603050405020304" pitchFamily="18" charset="0"/>
                <a:cs typeface="Times New Roman" panose="02020603050405020304" pitchFamily="18" charset="0"/>
              </a:rPr>
              <a:t>Το πολυαιθυλένιο </a:t>
            </a:r>
            <a:r>
              <a:rPr lang="el-GR" dirty="0">
                <a:solidFill>
                  <a:srgbClr val="000000"/>
                </a:solidFill>
                <a:latin typeface="Times New Roman" panose="02020603050405020304" pitchFamily="18" charset="0"/>
                <a:cs typeface="Times New Roman" panose="02020603050405020304" pitchFamily="18" charset="0"/>
              </a:rPr>
              <a:t>και ανοξείδωτος χάλυβας (stainless steel</a:t>
            </a:r>
            <a:r>
              <a:rPr lang="el-GR" dirty="0" smtClean="0">
                <a:solidFill>
                  <a:srgbClr val="000000"/>
                </a:solidFill>
                <a:latin typeface="Times New Roman" panose="02020603050405020304" pitchFamily="18" charset="0"/>
                <a:cs typeface="Times New Roman" panose="02020603050405020304" pitchFamily="18" charset="0"/>
              </a:rPr>
              <a:t>) χρησιμοποιούνται </a:t>
            </a:r>
            <a:r>
              <a:rPr lang="el-GR" dirty="0">
                <a:solidFill>
                  <a:srgbClr val="000000"/>
                </a:solidFill>
                <a:latin typeface="Times New Roman" panose="02020603050405020304" pitchFamily="18" charset="0"/>
                <a:cs typeface="Times New Roman" panose="02020603050405020304" pitchFamily="18" charset="0"/>
              </a:rPr>
              <a:t>για εμφυτεύματα </a:t>
            </a:r>
            <a:r>
              <a:rPr lang="el-GR" dirty="0" smtClean="0">
                <a:solidFill>
                  <a:srgbClr val="000000"/>
                </a:solidFill>
                <a:latin typeface="Times New Roman" panose="02020603050405020304" pitchFamily="18" charset="0"/>
                <a:cs typeface="Times New Roman" panose="02020603050405020304" pitchFamily="18" charset="0"/>
              </a:rPr>
              <a:t>ισχίου</a:t>
            </a:r>
          </a:p>
        </p:txBody>
      </p:sp>
      <p:sp>
        <p:nvSpPr>
          <p:cNvPr id="8" name="Ορθογώνιο 7"/>
          <p:cNvSpPr/>
          <p:nvPr/>
        </p:nvSpPr>
        <p:spPr>
          <a:xfrm>
            <a:off x="0" y="5860434"/>
            <a:ext cx="12192000" cy="461665"/>
          </a:xfrm>
          <a:prstGeom prst="rect">
            <a:avLst/>
          </a:prstGeom>
        </p:spPr>
        <p:txBody>
          <a:bodyPr wrap="square">
            <a:spAutoFit/>
          </a:bodyPr>
          <a:lstStyle/>
          <a:p>
            <a:pPr lvl="0" eaLnBrk="0" fontAlgn="base" hangingPunct="0">
              <a:spcBef>
                <a:spcPct val="0"/>
              </a:spcBef>
              <a:spcAft>
                <a:spcPct val="0"/>
              </a:spcAft>
            </a:pPr>
            <a:endParaRPr lang="el-GR" altLang="el-GR" sz="1200" dirty="0" smtClean="0">
              <a:solidFill>
                <a:srgbClr val="FF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l-GR" altLang="el-GR" sz="1200" dirty="0" smtClean="0">
                <a:solidFill>
                  <a:srgbClr val="FF0000"/>
                </a:solidFill>
                <a:latin typeface="Times New Roman" panose="02020603050405020304" pitchFamily="18" charset="0"/>
                <a:cs typeface="Times New Roman" panose="02020603050405020304" pitchFamily="18" charset="0"/>
              </a:rPr>
              <a:t>* </a:t>
            </a:r>
            <a:r>
              <a:rPr lang="el-GR" altLang="el-GR" sz="1200" dirty="0" smtClean="0">
                <a:latin typeface="Times New Roman" panose="02020603050405020304" pitchFamily="18" charset="0"/>
                <a:cs typeface="Times New Roman" panose="02020603050405020304" pitchFamily="18" charset="0"/>
              </a:rPr>
              <a:t>Το </a:t>
            </a:r>
            <a:r>
              <a:rPr lang="el-GR" altLang="el-GR" sz="1200" dirty="0">
                <a:latin typeface="Times New Roman" panose="02020603050405020304" pitchFamily="18" charset="0"/>
                <a:cs typeface="Times New Roman" panose="02020603050405020304" pitchFamily="18" charset="0"/>
              </a:rPr>
              <a:t>Dacron είναι εμπορικό όνομα και είναι ένα πολυμερές υλικό που μπορούμε να βρούμε ως μέλος της οικογένειας των πολυεστέρων. </a:t>
            </a:r>
          </a:p>
        </p:txBody>
      </p:sp>
      <p:pic>
        <p:nvPicPr>
          <p:cNvPr id="9" name="Εικόνα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032" y="1101638"/>
            <a:ext cx="3248478" cy="3238952"/>
          </a:xfrm>
          <a:prstGeom prst="rect">
            <a:avLst/>
          </a:prstGeom>
        </p:spPr>
      </p:pic>
    </p:spTree>
    <p:extLst>
      <p:ext uri="{BB962C8B-B14F-4D97-AF65-F5344CB8AC3E}">
        <p14:creationId xmlns:p14="http://schemas.microsoft.com/office/powerpoint/2010/main" val="29704972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0" y="1162263"/>
            <a:ext cx="3996353" cy="4788658"/>
          </a:xfrm>
          <a:prstGeom prst="rect">
            <a:avLst/>
          </a:prstGeom>
        </p:spPr>
      </p:pic>
      <p:sp>
        <p:nvSpPr>
          <p:cNvPr id="4" name="Ορθογώνιο 3"/>
          <p:cNvSpPr/>
          <p:nvPr/>
        </p:nvSpPr>
        <p:spPr>
          <a:xfrm>
            <a:off x="536812" y="266074"/>
            <a:ext cx="3448334" cy="461665"/>
          </a:xfrm>
          <a:prstGeom prst="rect">
            <a:avLst/>
          </a:prstGeom>
        </p:spPr>
        <p:txBody>
          <a:bodyPr wrap="square">
            <a:spAutoFit/>
          </a:bodyPr>
          <a:lstStyle/>
          <a:p>
            <a:r>
              <a:rPr lang="en-US" sz="1200" dirty="0">
                <a:solidFill>
                  <a:srgbClr val="0070C0"/>
                </a:solidFill>
                <a:latin typeface="Times New Roman" panose="02020603050405020304" pitchFamily="18" charset="0"/>
                <a:cs typeface="Times New Roman" panose="02020603050405020304" pitchFamily="18" charset="0"/>
              </a:rPr>
              <a:t>https://www.alamy.com/surgical-fixation-of-calcaneus-image7712446.html</a:t>
            </a:r>
            <a:endParaRPr lang="el-GR" sz="1200" dirty="0">
              <a:solidFill>
                <a:srgbClr val="0070C0"/>
              </a:solidFill>
              <a:latin typeface="Times New Roman" panose="02020603050405020304" pitchFamily="18" charset="0"/>
              <a:cs typeface="Times New Roman" panose="02020603050405020304" pitchFamily="18" charset="0"/>
            </a:endParaRPr>
          </a:p>
        </p:txBody>
      </p:sp>
      <p:pic>
        <p:nvPicPr>
          <p:cNvPr id="5" name="Εικόνα 4"/>
          <p:cNvPicPr>
            <a:picLocks noChangeAspect="1"/>
          </p:cNvPicPr>
          <p:nvPr/>
        </p:nvPicPr>
        <p:blipFill>
          <a:blip r:embed="rId3"/>
          <a:stretch>
            <a:fillRect/>
          </a:stretch>
        </p:blipFill>
        <p:spPr>
          <a:xfrm>
            <a:off x="3985146" y="932455"/>
            <a:ext cx="8172450" cy="5248275"/>
          </a:xfrm>
          <a:prstGeom prst="rect">
            <a:avLst/>
          </a:prstGeom>
        </p:spPr>
      </p:pic>
      <p:sp>
        <p:nvSpPr>
          <p:cNvPr id="6" name="Ορθογώνιο 5"/>
          <p:cNvSpPr/>
          <p:nvPr/>
        </p:nvSpPr>
        <p:spPr>
          <a:xfrm>
            <a:off x="6893114" y="137600"/>
            <a:ext cx="4093333" cy="461665"/>
          </a:xfrm>
          <a:prstGeom prst="rect">
            <a:avLst/>
          </a:prstGeom>
        </p:spPr>
        <p:txBody>
          <a:bodyPr wrap="square">
            <a:spAutoFit/>
          </a:bodyPr>
          <a:lstStyle/>
          <a:p>
            <a:r>
              <a:rPr lang="en-US" sz="1200" dirty="0">
                <a:solidFill>
                  <a:srgbClr val="0070C0"/>
                </a:solidFill>
                <a:latin typeface="Times New Roman" panose="02020603050405020304" pitchFamily="18" charset="0"/>
                <a:cs typeface="Times New Roman" panose="02020603050405020304" pitchFamily="18" charset="0"/>
              </a:rPr>
              <a:t>https://www.alamy.com/right-ankle-fractures-with-subsequent-surgical-fixation-and-placement-image7712414.html</a:t>
            </a:r>
            <a:endParaRPr lang="el-GR" sz="1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4813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69826" y="2181224"/>
            <a:ext cx="3335374" cy="4676775"/>
          </a:xfrm>
          <a:prstGeom prst="rect">
            <a:avLst/>
          </a:prstGeom>
        </p:spPr>
      </p:pic>
      <p:sp>
        <p:nvSpPr>
          <p:cNvPr id="3" name="Ορθογώνιο 2"/>
          <p:cNvSpPr/>
          <p:nvPr/>
        </p:nvSpPr>
        <p:spPr>
          <a:xfrm>
            <a:off x="5554070" y="140432"/>
            <a:ext cx="6096000" cy="461665"/>
          </a:xfrm>
          <a:prstGeom prst="rect">
            <a:avLst/>
          </a:prstGeom>
        </p:spPr>
        <p:txBody>
          <a:bodyPr>
            <a:spAutoFit/>
          </a:bodyPr>
          <a:lstStyle/>
          <a:p>
            <a:r>
              <a:rPr lang="en-US" sz="1200" dirty="0">
                <a:solidFill>
                  <a:srgbClr val="0070C0"/>
                </a:solidFill>
                <a:latin typeface="Times New Roman" panose="02020603050405020304" pitchFamily="18" charset="0"/>
                <a:cs typeface="Times New Roman" panose="02020603050405020304" pitchFamily="18" charset="0"/>
              </a:rPr>
              <a:t>https://www.alamy.com/stock-photo-this-medical-illustration-depicts-the-surgical-fixation-of-comminuted-35378379</a:t>
            </a:r>
            <a:endParaRPr lang="el-GR" sz="1200" dirty="0">
              <a:solidFill>
                <a:srgbClr val="0070C0"/>
              </a:solidFill>
              <a:latin typeface="Times New Roman" panose="02020603050405020304" pitchFamily="18" charset="0"/>
              <a:cs typeface="Times New Roman" panose="02020603050405020304" pitchFamily="18" charset="0"/>
            </a:endParaRPr>
          </a:p>
        </p:txBody>
      </p:sp>
      <p:pic>
        <p:nvPicPr>
          <p:cNvPr id="5" name="Εικόνα 4"/>
          <p:cNvPicPr>
            <a:picLocks noChangeAspect="1"/>
          </p:cNvPicPr>
          <p:nvPr/>
        </p:nvPicPr>
        <p:blipFill>
          <a:blip r:embed="rId3"/>
          <a:stretch>
            <a:fillRect/>
          </a:stretch>
        </p:blipFill>
        <p:spPr>
          <a:xfrm>
            <a:off x="0" y="0"/>
            <a:ext cx="4695825" cy="2181225"/>
          </a:xfrm>
          <a:prstGeom prst="rect">
            <a:avLst/>
          </a:prstGeom>
        </p:spPr>
      </p:pic>
      <p:pic>
        <p:nvPicPr>
          <p:cNvPr id="4098" name="Picture 2" descr="Pinned foot bones after surgery, X-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088" y="1443038"/>
            <a:ext cx="7468911" cy="5414961"/>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6766402" y="952112"/>
            <a:ext cx="3355021" cy="276999"/>
          </a:xfrm>
          <a:prstGeom prst="rect">
            <a:avLst/>
          </a:prstGeom>
        </p:spPr>
        <p:txBody>
          <a:bodyPr wrap="none">
            <a:spAutoFit/>
          </a:bodyPr>
          <a:lstStyle/>
          <a:p>
            <a:r>
              <a:rPr lang="en-US" sz="1200" dirty="0">
                <a:solidFill>
                  <a:srgbClr val="0070C0"/>
                </a:solidFill>
                <a:latin typeface="Times New Roman" panose="02020603050405020304" pitchFamily="18" charset="0"/>
                <a:cs typeface="Times New Roman" panose="02020603050405020304" pitchFamily="18" charset="0"/>
              </a:rPr>
              <a:t>https://www.sciencephoto.com/media/483731/view</a:t>
            </a:r>
            <a:endParaRPr lang="el-GR" sz="1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063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9302087" y="204784"/>
            <a:ext cx="1943100" cy="2790825"/>
          </a:xfrm>
          <a:prstGeom prst="rect">
            <a:avLst/>
          </a:prstGeom>
        </p:spPr>
      </p:pic>
      <p:pic>
        <p:nvPicPr>
          <p:cNvPr id="4" name="Εικόνα 3"/>
          <p:cNvPicPr>
            <a:picLocks noChangeAspect="1"/>
          </p:cNvPicPr>
          <p:nvPr/>
        </p:nvPicPr>
        <p:blipFill>
          <a:blip r:embed="rId3"/>
          <a:stretch>
            <a:fillRect/>
          </a:stretch>
        </p:blipFill>
        <p:spPr>
          <a:xfrm>
            <a:off x="9044912" y="4376227"/>
            <a:ext cx="2457450" cy="1933575"/>
          </a:xfrm>
          <a:prstGeom prst="rect">
            <a:avLst/>
          </a:prstGeom>
        </p:spPr>
      </p:pic>
      <p:pic>
        <p:nvPicPr>
          <p:cNvPr id="5" name="Εικόνα 4"/>
          <p:cNvPicPr>
            <a:picLocks noChangeAspect="1"/>
          </p:cNvPicPr>
          <p:nvPr/>
        </p:nvPicPr>
        <p:blipFill>
          <a:blip r:embed="rId4"/>
          <a:stretch>
            <a:fillRect/>
          </a:stretch>
        </p:blipFill>
        <p:spPr>
          <a:xfrm>
            <a:off x="467650" y="83304"/>
            <a:ext cx="3009900" cy="3810000"/>
          </a:xfrm>
          <a:prstGeom prst="rect">
            <a:avLst/>
          </a:prstGeom>
        </p:spPr>
      </p:pic>
      <p:pic>
        <p:nvPicPr>
          <p:cNvPr id="6" name="Εικόνα 5"/>
          <p:cNvPicPr>
            <a:picLocks noChangeAspect="1"/>
          </p:cNvPicPr>
          <p:nvPr/>
        </p:nvPicPr>
        <p:blipFill>
          <a:blip r:embed="rId5"/>
          <a:stretch>
            <a:fillRect/>
          </a:stretch>
        </p:blipFill>
        <p:spPr>
          <a:xfrm>
            <a:off x="4385908" y="83304"/>
            <a:ext cx="3181350" cy="4191000"/>
          </a:xfrm>
          <a:prstGeom prst="rect">
            <a:avLst/>
          </a:prstGeom>
        </p:spPr>
      </p:pic>
      <p:pic>
        <p:nvPicPr>
          <p:cNvPr id="8" name="Εικόνα 7"/>
          <p:cNvPicPr>
            <a:picLocks noChangeAspect="1"/>
          </p:cNvPicPr>
          <p:nvPr/>
        </p:nvPicPr>
        <p:blipFill>
          <a:blip r:embed="rId6"/>
          <a:stretch>
            <a:fillRect/>
          </a:stretch>
        </p:blipFill>
        <p:spPr>
          <a:xfrm>
            <a:off x="0" y="4140023"/>
            <a:ext cx="3286125" cy="2409825"/>
          </a:xfrm>
          <a:prstGeom prst="rect">
            <a:avLst/>
          </a:prstGeom>
        </p:spPr>
      </p:pic>
      <p:sp>
        <p:nvSpPr>
          <p:cNvPr id="9" name="Ορθογώνιο 8"/>
          <p:cNvSpPr/>
          <p:nvPr/>
        </p:nvSpPr>
        <p:spPr>
          <a:xfrm>
            <a:off x="3458749" y="5343015"/>
            <a:ext cx="1959412" cy="1477328"/>
          </a:xfrm>
          <a:prstGeom prst="rect">
            <a:avLst/>
          </a:prstGeom>
        </p:spPr>
        <p:txBody>
          <a:bodyPr wrap="square">
            <a:spAutoFit/>
          </a:bodyPr>
          <a:lstStyle/>
          <a:p>
            <a:pPr algn="just"/>
            <a:r>
              <a:rPr lang="el-GR" dirty="0">
                <a:solidFill>
                  <a:srgbClr val="0A0A0A"/>
                </a:solidFill>
                <a:latin typeface="Times New Roman" panose="02020603050405020304" pitchFamily="18" charset="0"/>
                <a:cs typeface="Times New Roman" panose="02020603050405020304" pitchFamily="18" charset="0"/>
              </a:rPr>
              <a:t>  Αντιμετώπιση κατάγματος </a:t>
            </a:r>
            <a:r>
              <a:rPr lang="el-GR" dirty="0" smtClean="0">
                <a:solidFill>
                  <a:srgbClr val="0A0A0A"/>
                </a:solidFill>
                <a:latin typeface="Times New Roman" panose="02020603050405020304" pitchFamily="18" charset="0"/>
                <a:cs typeface="Times New Roman" panose="02020603050405020304" pitchFamily="18" charset="0"/>
              </a:rPr>
              <a:t>βάσης 5</a:t>
            </a:r>
            <a:r>
              <a:rPr lang="el-GR" baseline="30000" dirty="0" smtClean="0">
                <a:solidFill>
                  <a:srgbClr val="0A0A0A"/>
                </a:solidFill>
                <a:latin typeface="Times New Roman" panose="02020603050405020304" pitchFamily="18" charset="0"/>
                <a:cs typeface="Times New Roman" panose="02020603050405020304" pitchFamily="18" charset="0"/>
              </a:rPr>
              <a:t>ου</a:t>
            </a:r>
            <a:r>
              <a:rPr lang="el-GR" dirty="0">
                <a:solidFill>
                  <a:srgbClr val="0A0A0A"/>
                </a:solidFill>
                <a:latin typeface="Times New Roman" panose="02020603050405020304" pitchFamily="18" charset="0"/>
                <a:cs typeface="Times New Roman" panose="02020603050405020304" pitchFamily="18" charset="0"/>
              </a:rPr>
              <a:t> μεταταρσίου με ειδική ανατομική πλάκα</a:t>
            </a:r>
            <a:endParaRPr lang="el-GR" dirty="0">
              <a:latin typeface="Times New Roman" panose="02020603050405020304" pitchFamily="18" charset="0"/>
              <a:cs typeface="Times New Roman" panose="02020603050405020304" pitchFamily="18" charset="0"/>
            </a:endParaRPr>
          </a:p>
        </p:txBody>
      </p:sp>
      <p:sp>
        <p:nvSpPr>
          <p:cNvPr id="7" name="Rectangle 1"/>
          <p:cNvSpPr>
            <a:spLocks noChangeArrowheads="1"/>
          </p:cNvSpPr>
          <p:nvPr/>
        </p:nvSpPr>
        <p:spPr bwMode="auto">
          <a:xfrm>
            <a:off x="8475616" y="3375269"/>
            <a:ext cx="3548062" cy="79574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Κ-σύρμα που χρησιμοποιείται για τη στερέωση του κατάγματος της φαλαγγικής</a:t>
            </a:r>
            <a:r>
              <a:rPr lang="el-GR" altLang="el-GR" dirty="0">
                <a:solidFill>
                  <a:srgbClr val="202124"/>
                </a:solidFill>
                <a:latin typeface="Times New Roman" panose="02020603050405020304" pitchFamily="18" charset="0"/>
                <a:cs typeface="Times New Roman" panose="02020603050405020304" pitchFamily="18" charset="0"/>
              </a:rPr>
              <a:t> </a:t>
            </a:r>
            <a:r>
              <a:rPr lang="el-GR" altLang="el-GR" dirty="0" smtClean="0">
                <a:solidFill>
                  <a:srgbClr val="202124"/>
                </a:solidFill>
                <a:latin typeface="Times New Roman" panose="02020603050405020304" pitchFamily="18" charset="0"/>
                <a:cs typeface="Times New Roman" panose="02020603050405020304" pitchFamily="18" charset="0"/>
              </a:rPr>
              <a:t>σύνδεσης</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799686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ποδοκνημικη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254" y="576334"/>
            <a:ext cx="7060470" cy="628166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420037" y="0"/>
            <a:ext cx="3400739" cy="369332"/>
          </a:xfrm>
          <a:prstGeom prst="rect">
            <a:avLst/>
          </a:prstGeom>
        </p:spPr>
        <p:txBody>
          <a:bodyPr wrap="none">
            <a:spAutoFit/>
          </a:bodyPr>
          <a:lstStyle/>
          <a:p>
            <a:r>
              <a:rPr lang="el-GR" dirty="0">
                <a:solidFill>
                  <a:srgbClr val="0A0A0A"/>
                </a:solidFill>
                <a:latin typeface="Times New Roman" panose="02020603050405020304" pitchFamily="18" charset="0"/>
                <a:cs typeface="Times New Roman" panose="02020603050405020304" pitchFamily="18" charset="0"/>
              </a:rPr>
              <a:t>Κάταγμα/ Εξάρθρημα αστραγάλου</a:t>
            </a:r>
            <a:endParaRPr lang="el-GR" b="0" i="0" dirty="0">
              <a:solidFill>
                <a:srgbClr val="0A0A0A"/>
              </a:solidFill>
              <a:effectLst/>
              <a:latin typeface="Times New Roman" panose="02020603050405020304" pitchFamily="18" charset="0"/>
              <a:cs typeface="Times New Roman" panose="02020603050405020304" pitchFamily="18" charset="0"/>
            </a:endParaRPr>
          </a:p>
        </p:txBody>
      </p:sp>
      <p:sp>
        <p:nvSpPr>
          <p:cNvPr id="6" name="Ορθογώνιο 5"/>
          <p:cNvSpPr/>
          <p:nvPr/>
        </p:nvSpPr>
        <p:spPr>
          <a:xfrm>
            <a:off x="0" y="676534"/>
            <a:ext cx="2238233" cy="646331"/>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https://osteo-surgery.gr/kakoseis_podoknimikis_arthrosis_kai_akrou_podos/</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54349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730974" y="230875"/>
            <a:ext cx="6730052" cy="5384042"/>
          </a:xfrm>
          <a:prstGeom prst="rect">
            <a:avLst/>
          </a:prstGeom>
        </p:spPr>
      </p:pic>
      <p:sp>
        <p:nvSpPr>
          <p:cNvPr id="3" name="Ορθογώνιο 2"/>
          <p:cNvSpPr/>
          <p:nvPr/>
        </p:nvSpPr>
        <p:spPr>
          <a:xfrm>
            <a:off x="0" y="5614917"/>
            <a:ext cx="12192000" cy="923330"/>
          </a:xfrm>
          <a:prstGeom prst="rect">
            <a:avLst/>
          </a:prstGeom>
        </p:spPr>
        <p:txBody>
          <a:bodyPr wrap="square">
            <a:spAutoFit/>
          </a:bodyPr>
          <a:lstStyle/>
          <a:p>
            <a:pPr algn="just"/>
            <a:r>
              <a:rPr lang="el-GR" dirty="0" smtClean="0">
                <a:solidFill>
                  <a:srgbClr val="333333"/>
                </a:solidFill>
                <a:latin typeface="Georgia" panose="02040502050405020303" pitchFamily="18" charset="0"/>
              </a:rPr>
              <a:t>     Φωτογραφίες </a:t>
            </a:r>
            <a:r>
              <a:rPr lang="el-GR" dirty="0">
                <a:solidFill>
                  <a:srgbClr val="333333"/>
                </a:solidFill>
                <a:latin typeface="Georgia" panose="02040502050405020303" pitchFamily="18" charset="0"/>
              </a:rPr>
              <a:t>που δείχνουν την εφαρμογή της εξωτερικής οστεοσύνθεσης. Ειδικές βελόνες έχουν τοποθετηθεί στα μετατάρσια οστά και στη κνήμη, για να επιτευχθεί διόρθωση και σταθεροποίηση των καταγμάτων των οστών, πέριξ της ποδοκνημικής άρθρωσης.</a:t>
            </a:r>
            <a:endParaRPr lang="el-GR" dirty="0"/>
          </a:p>
        </p:txBody>
      </p:sp>
      <p:sp>
        <p:nvSpPr>
          <p:cNvPr id="4" name="Ορθογώνιο 3"/>
          <p:cNvSpPr/>
          <p:nvPr/>
        </p:nvSpPr>
        <p:spPr>
          <a:xfrm>
            <a:off x="8056729" y="3283256"/>
            <a:ext cx="2533934" cy="646331"/>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https://www.sapkasgeorge.gr/periptosi-ath-gi-travmatologia-sintriptiko-katagma-travmatologia-kato-akra/</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5628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imerini-live-2ef083b48b0048fea3f61faa6-eaa9570.divio-media.com/images/renditions/DOC.20140305_.1152980_.%CE%92%CE%99%CE%94%CE%95%CE%A3_7_600x348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504" y="531078"/>
            <a:ext cx="57150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0" y="4391602"/>
            <a:ext cx="12192000" cy="2215991"/>
          </a:xfrm>
          <a:prstGeom prst="rect">
            <a:avLst/>
          </a:prstGeom>
        </p:spPr>
        <p:txBody>
          <a:bodyPr wrap="square">
            <a:spAutoFit/>
          </a:bodyPr>
          <a:lstStyle/>
          <a:p>
            <a:pPr algn="just"/>
            <a:r>
              <a:rPr lang="el-GR" dirty="0" smtClean="0">
                <a:solidFill>
                  <a:srgbClr val="000000"/>
                </a:solidFill>
                <a:latin typeface="Times New Roman" panose="02020603050405020304" pitchFamily="18" charset="0"/>
                <a:cs typeface="Times New Roman" panose="02020603050405020304" pitchFamily="18" charset="0"/>
              </a:rPr>
              <a:t>     Βίδες </a:t>
            </a:r>
            <a:r>
              <a:rPr lang="el-GR" dirty="0">
                <a:solidFill>
                  <a:srgbClr val="000000"/>
                </a:solidFill>
                <a:latin typeface="Times New Roman" panose="02020603050405020304" pitchFamily="18" charset="0"/>
                <a:cs typeface="Times New Roman" panose="02020603050405020304" pitchFamily="18" charset="0"/>
              </a:rPr>
              <a:t>κατασκευασμένες πλήρως από μετάξι χρησιμοποιήθηκαν πρώτη φορά από Αμερικανούς επιστήμονες για να </a:t>
            </a:r>
            <a:r>
              <a:rPr lang="el-GR" dirty="0" smtClean="0">
                <a:solidFill>
                  <a:srgbClr val="000000"/>
                </a:solidFill>
                <a:latin typeface="Times New Roman" panose="02020603050405020304" pitchFamily="18" charset="0"/>
                <a:cs typeface="Times New Roman" panose="02020603050405020304" pitchFamily="18" charset="0"/>
              </a:rPr>
              <a:t>αποκατα-στήσουν </a:t>
            </a:r>
            <a:r>
              <a:rPr lang="el-GR" dirty="0">
                <a:solidFill>
                  <a:srgbClr val="000000"/>
                </a:solidFill>
                <a:latin typeface="Times New Roman" panose="02020603050405020304" pitchFamily="18" charset="0"/>
                <a:cs typeface="Times New Roman" panose="02020603050405020304" pitchFamily="18" charset="0"/>
              </a:rPr>
              <a:t>κατάγματα οστών σε πειραματόζωα, σύμφωνα με στοιχεία που δημοσιεύονται στο επιστημονικό έντυπο Nature </a:t>
            </a:r>
            <a:r>
              <a:rPr lang="el-GR" dirty="0" smtClean="0">
                <a:solidFill>
                  <a:srgbClr val="000000"/>
                </a:solidFill>
                <a:latin typeface="Times New Roman" panose="02020603050405020304" pitchFamily="18" charset="0"/>
                <a:cs typeface="Times New Roman" panose="02020603050405020304" pitchFamily="18" charset="0"/>
              </a:rPr>
              <a:t>Commu-nications. </a:t>
            </a:r>
            <a:r>
              <a:rPr lang="el-GR" dirty="0">
                <a:latin typeface="Times New Roman" panose="02020603050405020304" pitchFamily="18" charset="0"/>
                <a:cs typeface="Times New Roman" panose="02020603050405020304" pitchFamily="18" charset="0"/>
              </a:rPr>
              <a:t>Η εξέλιξη αυτή ανοίγει τον δρόμο για κατάργηση των μεταλλικών και συνθετικών εμφυτευμάτων στην ορθοπεδική χειρουργική στο μέλλον, αντικαθιστώντας τα με νέου τύπου υλικά, τα οποία σταδιακά θα αποδομούνται, καθώς θα συντελείται η αποκατάσταση της βλάβης</a:t>
            </a:r>
            <a:r>
              <a:rPr lang="el-GR" dirty="0" smtClean="0">
                <a:latin typeface="Times New Roman" panose="02020603050405020304" pitchFamily="18" charset="0"/>
                <a:cs typeface="Times New Roman" panose="02020603050405020304" pitchFamily="18" charset="0"/>
              </a:rPr>
              <a:t>.</a:t>
            </a:r>
          </a:p>
          <a:p>
            <a:pPr algn="just"/>
            <a:endParaRPr lang="el-GR" dirty="0">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
            </a:r>
            <a:br>
              <a:rPr lang="el-GR" dirty="0">
                <a:latin typeface="Times New Roman" panose="02020603050405020304" pitchFamily="18" charset="0"/>
                <a:cs typeface="Times New Roman" panose="02020603050405020304" pitchFamily="18" charset="0"/>
              </a:rPr>
            </a:br>
            <a:r>
              <a:rPr lang="el-GR" sz="1200" dirty="0" smtClean="0">
                <a:latin typeface="Times New Roman" panose="02020603050405020304" pitchFamily="18" charset="0"/>
                <a:cs typeface="Times New Roman" panose="02020603050405020304" pitchFamily="18" charset="0"/>
              </a:rPr>
              <a:t>Σχολή </a:t>
            </a:r>
            <a:r>
              <a:rPr lang="el-GR" sz="1200" dirty="0">
                <a:latin typeface="Times New Roman" panose="02020603050405020304" pitchFamily="18" charset="0"/>
                <a:cs typeface="Times New Roman" panose="02020603050405020304" pitchFamily="18" charset="0"/>
              </a:rPr>
              <a:t>Μηχανικής του Πανεπιστημίου Ταφτς της Μασαχουσέτης και </a:t>
            </a:r>
            <a:r>
              <a:rPr lang="el-GR" sz="1200" dirty="0" smtClean="0">
                <a:latin typeface="Times New Roman" panose="02020603050405020304" pitchFamily="18" charset="0"/>
                <a:cs typeface="Times New Roman" panose="02020603050405020304" pitchFamily="18" charset="0"/>
              </a:rPr>
              <a:t> Ιατρική Σχολή </a:t>
            </a:r>
            <a:r>
              <a:rPr lang="el-GR" sz="1200" dirty="0">
                <a:latin typeface="Times New Roman" panose="02020603050405020304" pitchFamily="18" charset="0"/>
                <a:cs typeface="Times New Roman" panose="02020603050405020304" pitchFamily="18" charset="0"/>
              </a:rPr>
              <a:t>του Πανεπιστημίου Χάρβαρντ</a:t>
            </a:r>
          </a:p>
        </p:txBody>
      </p:sp>
      <p:sp>
        <p:nvSpPr>
          <p:cNvPr id="3" name="Ορθογώνιο 2"/>
          <p:cNvSpPr/>
          <p:nvPr/>
        </p:nvSpPr>
        <p:spPr>
          <a:xfrm>
            <a:off x="0" y="2054957"/>
            <a:ext cx="3148084" cy="646331"/>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https://simerini.sigmalive.com/article/2014/3/6/kheirourgikes-bides-apo-metaxi-sten-apokatastase-katagmaton/</a:t>
            </a:r>
            <a:endParaRPr lang="el-GR" sz="1200" dirty="0">
              <a:latin typeface="Times New Roman" panose="02020603050405020304" pitchFamily="18" charset="0"/>
              <a:cs typeface="Times New Roman" panose="02020603050405020304" pitchFamily="18" charset="0"/>
            </a:endParaRPr>
          </a:p>
        </p:txBody>
      </p:sp>
      <p:sp>
        <p:nvSpPr>
          <p:cNvPr id="4" name="Ορθογώνιο 3"/>
          <p:cNvSpPr/>
          <p:nvPr/>
        </p:nvSpPr>
        <p:spPr>
          <a:xfrm>
            <a:off x="0" y="31805"/>
            <a:ext cx="12192000" cy="369332"/>
          </a:xfrm>
          <a:prstGeom prst="rect">
            <a:avLst/>
          </a:prstGeom>
        </p:spPr>
        <p:txBody>
          <a:bodyPr wrap="square">
            <a:spAutoFit/>
          </a:bodyPr>
          <a:lstStyle/>
          <a:p>
            <a:pPr algn="ctr"/>
            <a:r>
              <a:rPr lang="el-GR" dirty="0">
                <a:solidFill>
                  <a:srgbClr val="000000"/>
                </a:solidFill>
                <a:latin typeface="Times New Roman" panose="02020603050405020304" pitchFamily="18" charset="0"/>
                <a:cs typeface="Times New Roman" panose="02020603050405020304" pitchFamily="18" charset="0"/>
              </a:rPr>
              <a:t>Χειρουργικές βίδες από μετάξι στην αποκατάσταση καταγμάτων</a:t>
            </a:r>
            <a:endParaRPr lang="el-GR"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24064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s://i.pinimg.com/564x/10/3c/dd/103cdd0fc62a04a0da42889fa1bc76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8796" y="0"/>
            <a:ext cx="38601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2039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i.pinimg.com/564x/3a/41/2a/3a412a9c4325e479d6852c254c98cb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72100" cy="646747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6791004" y="1237137"/>
            <a:ext cx="4127668" cy="276999"/>
          </a:xfrm>
          <a:prstGeom prst="rect">
            <a:avLst/>
          </a:prstGeom>
        </p:spPr>
        <p:txBody>
          <a:bodyPr wrap="none">
            <a:spAutoFit/>
          </a:bodyPr>
          <a:lstStyle/>
          <a:p>
            <a:r>
              <a:rPr lang="el-GR" sz="1200" dirty="0" smtClean="0">
                <a:latin typeface="Times New Roman" panose="02020603050405020304" pitchFamily="18" charset="0"/>
                <a:cs typeface="Times New Roman" panose="02020603050405020304" pitchFamily="18" charset="0"/>
              </a:rPr>
              <a:t>Πηγή</a:t>
            </a:r>
            <a:r>
              <a:rPr lang="en-US" sz="1200" dirty="0" smtClean="0">
                <a:latin typeface="Times New Roman" panose="02020603050405020304" pitchFamily="18" charset="0"/>
                <a:cs typeface="Times New Roman" panose="02020603050405020304" pitchFamily="18" charset="0"/>
              </a:rPr>
              <a:t>: https</a:t>
            </a:r>
            <a:r>
              <a:rPr lang="en-US" sz="1200" dirty="0">
                <a:latin typeface="Times New Roman" panose="02020603050405020304" pitchFamily="18" charset="0"/>
                <a:cs typeface="Times New Roman" panose="02020603050405020304" pitchFamily="18" charset="0"/>
              </a:rPr>
              <a:t>://www.pinterest.com.au/pin/458382068303535885/</a:t>
            </a:r>
            <a:endParaRPr lang="el-GR" sz="1200" dirty="0">
              <a:latin typeface="Times New Roman" panose="02020603050405020304" pitchFamily="18" charset="0"/>
              <a:cs typeface="Times New Roman" panose="02020603050405020304" pitchFamily="18" charset="0"/>
            </a:endParaRPr>
          </a:p>
        </p:txBody>
      </p:sp>
      <p:sp>
        <p:nvSpPr>
          <p:cNvPr id="2" name="Ορθογώνιο 1"/>
          <p:cNvSpPr/>
          <p:nvPr/>
        </p:nvSpPr>
        <p:spPr>
          <a:xfrm>
            <a:off x="6313883" y="378304"/>
            <a:ext cx="5341305" cy="646331"/>
          </a:xfrm>
          <a:prstGeom prst="rect">
            <a:avLst/>
          </a:prstGeom>
        </p:spPr>
        <p:txBody>
          <a:bodyPr wrap="square">
            <a:spAutoFit/>
          </a:bodyPr>
          <a:lstStyle/>
          <a:p>
            <a:pPr algn="ctr"/>
            <a:r>
              <a:rPr lang="el-GR" dirty="0" smtClean="0">
                <a:solidFill>
                  <a:srgbClr val="FF0000"/>
                </a:solidFill>
                <a:latin typeface="Times New Roman" panose="02020603050405020304" pitchFamily="18" charset="0"/>
                <a:cs typeface="Times New Roman" panose="02020603050405020304" pitchFamily="18" charset="0"/>
              </a:rPr>
              <a:t>Τα ψηλά τακούνια ένας από τους λόγους καταπόνησης</a:t>
            </a:r>
          </a:p>
          <a:p>
            <a:pPr algn="ctr"/>
            <a:r>
              <a:rPr lang="el-GR" dirty="0">
                <a:solidFill>
                  <a:srgbClr val="FF0000"/>
                </a:solidFill>
                <a:latin typeface="Times New Roman" panose="02020603050405020304" pitchFamily="18" charset="0"/>
                <a:cs typeface="Times New Roman" panose="02020603050405020304" pitchFamily="18" charset="0"/>
              </a:rPr>
              <a:t>τ</a:t>
            </a:r>
            <a:r>
              <a:rPr lang="el-GR" dirty="0" smtClean="0">
                <a:solidFill>
                  <a:srgbClr val="FF0000"/>
                </a:solidFill>
                <a:latin typeface="Times New Roman" panose="02020603050405020304" pitchFamily="18" charset="0"/>
                <a:cs typeface="Times New Roman" panose="02020603050405020304" pitchFamily="18" charset="0"/>
              </a:rPr>
              <a:t>ων ταρσικών και μεταταρσικών οστών</a:t>
            </a:r>
            <a:endParaRPr lang="el-GR" dirty="0">
              <a:solidFill>
                <a:srgbClr val="FF0000"/>
              </a:solidFill>
            </a:endParaRPr>
          </a:p>
        </p:txBody>
      </p:sp>
      <p:sp>
        <p:nvSpPr>
          <p:cNvPr id="5" name="Rectangle 1"/>
          <p:cNvSpPr>
            <a:spLocks noChangeArrowheads="1"/>
          </p:cNvSpPr>
          <p:nvPr/>
        </p:nvSpPr>
        <p:spPr bwMode="auto">
          <a:xfrm>
            <a:off x="5836124" y="3359429"/>
            <a:ext cx="6037428" cy="134974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Το τέλειο ύψος τακουνιού σας</a:t>
            </a:r>
            <a:endParaRPr kumimoji="0" lang="en-US"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l-GR" dirty="0">
              <a:solidFill>
                <a:srgbClr val="202124"/>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Η ουσία αυτής της φόρμουλας είναι ότι οι τέλειες γόβες πρέπει να είναι αρκετά ψηλές ώστε να δημιουργούν μια ιδανική αναλογία μήκους ποδιού προς ύψος</a:t>
            </a: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a:t>
            </a:r>
            <a:r>
              <a:rPr kumimoji="0" lang="el-GR" altLang="el-GR"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132738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3 Ways of Finding the Ideal Heel Height to Avoid Foot P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88" y="0"/>
            <a:ext cx="4142823" cy="316402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3 Ways of Finding the Ideal Heel Height to Avoid Foot P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522" y="3162714"/>
            <a:ext cx="2553153" cy="36333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5472754" y="3612013"/>
            <a:ext cx="6455388" cy="273473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Το μέγιστο ύψος τακουνιού για να φοράτε </a:t>
            </a:r>
            <a:r>
              <a:rPr lang="el-GR" altLang="el-GR" dirty="0" smtClean="0">
                <a:solidFill>
                  <a:srgbClr val="0070C0"/>
                </a:solidFill>
                <a:latin typeface="Times New Roman" panose="02020603050405020304" pitchFamily="18" charset="0"/>
                <a:cs typeface="Times New Roman" panose="02020603050405020304" pitchFamily="18" charset="0"/>
              </a:rPr>
              <a:t>σε νυχτερινή έξοδο</a:t>
            </a:r>
            <a:endParaRPr kumimoji="0" lang="en-US" altLang="el-GR"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l-GR" dirty="0">
              <a:solidFill>
                <a:srgbClr val="0070C0"/>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Καθίστε σε μια καρέκλα με το πόδι τεντωμένο ευθεία προς τα έξω. Χαλαρώστε το πόδι σας και μην στρέφετε τα δάχτυλα των ποδιών σας. Μετρήστε την απόσταση από τη φτέρνα σας μέχρι την μπάλα του ποδιού σας (όπως φαίνεται στην εικόνα). Αυτή η μέτρηση υποδεικνύει τη φυσική κλίση του ποδιού σας και το ιδανικό ύψος των νυχτερινών αντλιών σας. </a:t>
            </a:r>
            <a:r>
              <a:rPr kumimoji="0" lang="el-GR" altLang="el-GR" b="0" i="0" u="sng"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Για τις περισσότερες γυναίκες, το μέγιστο ύψος παπουτσιών που πρέπει να φορέσουν για ένα </a:t>
            </a:r>
            <a:r>
              <a:rPr kumimoji="0" lang="el-GR" altLang="el-GR" b="1" i="0" u="sng"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πάρτι </a:t>
            </a:r>
            <a:r>
              <a:rPr kumimoji="0" lang="el-GR" altLang="el-GR" b="0" i="0" u="sng"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είναι από 7 έως 9 εκατοστά.</a:t>
            </a:r>
            <a:r>
              <a:rPr kumimoji="0" lang="el-GR" altLang="el-GR" b="0" i="0" u="sng"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6" name="Rectangle 3"/>
          <p:cNvSpPr>
            <a:spLocks noChangeArrowheads="1"/>
          </p:cNvSpPr>
          <p:nvPr/>
        </p:nvSpPr>
        <p:spPr bwMode="auto">
          <a:xfrm>
            <a:off x="5472753" y="768642"/>
            <a:ext cx="6455389" cy="162673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lvl="0" algn="ctr" eaLnBrk="0" fontAlgn="base" hangingPunct="0">
              <a:spcBef>
                <a:spcPct val="0"/>
              </a:spcBef>
              <a:spcAft>
                <a:spcPct val="0"/>
              </a:spcAft>
            </a:pPr>
            <a:r>
              <a:rPr lang="en-US" altLang="el-GR" dirty="0" smtClean="0">
                <a:solidFill>
                  <a:srgbClr val="0070C0"/>
                </a:solidFill>
                <a:latin typeface="Times New Roman" panose="02020603050405020304" pitchFamily="18" charset="0"/>
                <a:cs typeface="Times New Roman" panose="02020603050405020304" pitchFamily="18" charset="0"/>
              </a:rPr>
              <a:t>T</a:t>
            </a:r>
            <a:r>
              <a:rPr lang="el-GR" altLang="el-GR" dirty="0" smtClean="0">
                <a:solidFill>
                  <a:srgbClr val="0070C0"/>
                </a:solidFill>
                <a:latin typeface="Times New Roman" panose="02020603050405020304" pitchFamily="18" charset="0"/>
                <a:cs typeface="Times New Roman" panose="02020603050405020304" pitchFamily="18" charset="0"/>
              </a:rPr>
              <a:t>ο </a:t>
            </a:r>
            <a:r>
              <a:rPr lang="el-GR" altLang="el-GR" dirty="0">
                <a:solidFill>
                  <a:srgbClr val="0070C0"/>
                </a:solidFill>
                <a:latin typeface="Times New Roman" panose="02020603050405020304" pitchFamily="18" charset="0"/>
                <a:cs typeface="Times New Roman" panose="02020603050405020304" pitchFamily="18" charset="0"/>
              </a:rPr>
              <a:t>πιο υγιές ύψος τακουνιού για να φορέσετε για εργασία </a:t>
            </a:r>
            <a:endParaRPr lang="en-US" altLang="el-GR" dirty="0" smtClean="0">
              <a:solidFill>
                <a:srgbClr val="0070C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en-US" altLang="el-GR"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kumimoji="0" lang="en-US"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r>
              <a:rPr kumimoji="0" lang="el-GR" altLang="el-GR" b="0" i="0" u="none"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Αυτή η μέθοδος θα σας βοηθήσει να προσδιορίσετε το πιο υγιές ύψος τακουνιού για να φορέσετε για εργασία. Μερικοί γιατροί λένε ότι </a:t>
            </a:r>
            <a:r>
              <a:rPr kumimoji="0" lang="el-GR" altLang="el-GR" b="0" i="0" u="sng"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τα τακούνια δεν πρέπει να έχουν ύψος περισσότερο από 4 εκατοστά </a:t>
            </a:r>
            <a:r>
              <a:rPr kumimoji="0" lang="el-GR" altLang="el-GR" b="1" i="0" u="sng"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εάν τα φοράτε σε καθημερινή βάση</a:t>
            </a:r>
            <a:r>
              <a:rPr kumimoji="0" lang="el-GR" altLang="el-GR" b="0" i="0" u="sng" strike="noStrike" cap="none" normalizeH="0" baseline="0" dirty="0" smtClean="0">
                <a:ln>
                  <a:noFill/>
                </a:ln>
                <a:solidFill>
                  <a:srgbClr val="202124"/>
                </a:solidFill>
                <a:effectLst/>
                <a:latin typeface="Times New Roman" panose="02020603050405020304" pitchFamily="18" charset="0"/>
                <a:cs typeface="Times New Roman" panose="02020603050405020304" pitchFamily="18" charset="0"/>
              </a:rPr>
              <a:t>. </a:t>
            </a:r>
            <a:endParaRPr kumimoji="0" lang="el-GR" altLang="el-GR" b="0" i="0" u="sng"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0344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838200" y="365125"/>
            <a:ext cx="10515600" cy="4537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b="1" dirty="0" smtClean="0">
                <a:solidFill>
                  <a:srgbClr val="FF0000"/>
                </a:solidFill>
                <a:latin typeface="Times New Roman" panose="02020603050405020304" pitchFamily="18" charset="0"/>
                <a:cs typeface="Times New Roman" panose="02020603050405020304" pitchFamily="18" charset="0"/>
              </a:rPr>
              <a:t>Ενδεικτική βιβλιογραφία</a:t>
            </a:r>
            <a:endParaRPr lang="el-GR" sz="2400" b="1" dirty="0">
              <a:solidFill>
                <a:srgbClr val="FF0000"/>
              </a:solidFill>
              <a:latin typeface="Times New Roman" panose="02020603050405020304" pitchFamily="18" charset="0"/>
              <a:cs typeface="Times New Roman" panose="02020603050405020304" pitchFamily="18" charset="0"/>
            </a:endParaRPr>
          </a:p>
        </p:txBody>
      </p:sp>
      <p:sp>
        <p:nvSpPr>
          <p:cNvPr id="2" name="Ορθογώνιο 1"/>
          <p:cNvSpPr/>
          <p:nvPr/>
        </p:nvSpPr>
        <p:spPr>
          <a:xfrm>
            <a:off x="0" y="1409469"/>
            <a:ext cx="12192000" cy="4247317"/>
          </a:xfrm>
          <a:prstGeom prst="rect">
            <a:avLst/>
          </a:prstGeom>
        </p:spPr>
        <p:txBody>
          <a:bodyPr wrap="square">
            <a:spAutoFit/>
          </a:bodyPr>
          <a:lstStyle/>
          <a:p>
            <a:pPr marL="342900" indent="-342900" algn="just">
              <a:buAutoNum type="arabicPeriod"/>
            </a:pPr>
            <a:r>
              <a:rPr lang="el-GR" dirty="0" smtClean="0">
                <a:latin typeface="Times New Roman" panose="02020603050405020304" pitchFamily="18" charset="0"/>
                <a:cs typeface="Times New Roman" panose="02020603050405020304" pitchFamily="18" charset="0"/>
              </a:rPr>
              <a:t>Ειδικά </a:t>
            </a:r>
            <a:r>
              <a:rPr lang="el-GR" dirty="0">
                <a:latin typeface="Times New Roman" panose="02020603050405020304" pitchFamily="18" charset="0"/>
                <a:cs typeface="Times New Roman" panose="02020603050405020304" pitchFamily="18" charset="0"/>
              </a:rPr>
              <a:t>θέματα σκελετικής ανθρωπολογίας, ταφονομίας και</a:t>
            </a:r>
            <a:r>
              <a:rPr lang="en-US" dirty="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βιοαρχαιολογίας - Χριστίνα </a:t>
            </a:r>
            <a:r>
              <a:rPr lang="el-GR" dirty="0">
                <a:latin typeface="Times New Roman" panose="02020603050405020304" pitchFamily="18" charset="0"/>
                <a:cs typeface="Times New Roman" panose="02020603050405020304" pitchFamily="18" charset="0"/>
              </a:rPr>
              <a:t>Παπαγεωργοπούλου</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Κωνσταντίνος Μωραΐτης</a:t>
            </a:r>
            <a:r>
              <a:rPr lang="en-US" dirty="0" smtClean="0">
                <a:latin typeface="Times New Roman" panose="02020603050405020304" pitchFamily="18" charset="0"/>
                <a:cs typeface="Times New Roman" panose="02020603050405020304" pitchFamily="18" charset="0"/>
              </a:rPr>
              <a:t>,</a:t>
            </a:r>
            <a:r>
              <a:rPr lang="el-GR" dirty="0" smtClean="0">
                <a:latin typeface="Times New Roman" panose="02020603050405020304" pitchFamily="18" charset="0"/>
                <a:cs typeface="Times New Roman" panose="02020603050405020304" pitchFamily="18" charset="0"/>
              </a:rPr>
              <a:t> Ευθυμία </a:t>
            </a:r>
            <a:r>
              <a:rPr lang="el-GR" dirty="0">
                <a:latin typeface="Times New Roman" panose="02020603050405020304" pitchFamily="18" charset="0"/>
                <a:cs typeface="Times New Roman" panose="02020603050405020304" pitchFamily="18" charset="0"/>
              </a:rPr>
              <a:t>Νικήτα</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Κωνσταντίνος Ηλιόπουλος</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Ευφροσύνη </a:t>
            </a:r>
            <a:r>
              <a:rPr lang="el-GR" dirty="0" smtClean="0">
                <a:latin typeface="Times New Roman" panose="02020603050405020304" pitchFamily="18" charset="0"/>
                <a:cs typeface="Times New Roman" panose="02020603050405020304" pitchFamily="18" charset="0"/>
              </a:rPr>
              <a:t>Βήκα</a:t>
            </a:r>
          </a:p>
          <a:p>
            <a:pPr marL="342900" indent="-342900" algn="just">
              <a:buFontTx/>
              <a:buAutoNum type="arabicPeriod"/>
            </a:pPr>
            <a:r>
              <a:rPr lang="en-US" dirty="0">
                <a:latin typeface="Times New Roman" panose="02020603050405020304" pitchFamily="18" charset="0"/>
                <a:cs typeface="Times New Roman" panose="02020603050405020304" pitchFamily="18" charset="0"/>
              </a:rPr>
              <a:t>https://stefanospaterakis.weebly.com/uploads/1/8/5/8/18588334/_1_students.pdf</a:t>
            </a:r>
            <a:endParaRPr lang="el-GR" dirty="0">
              <a:latin typeface="Times New Roman" panose="02020603050405020304" pitchFamily="18" charset="0"/>
              <a:cs typeface="Times New Roman" panose="02020603050405020304" pitchFamily="18" charset="0"/>
            </a:endParaRPr>
          </a:p>
          <a:p>
            <a:pPr marL="342900" indent="-342900" algn="just">
              <a:buAutoNum type="arabicPeriod"/>
            </a:pPr>
            <a:r>
              <a:rPr lang="en-US" dirty="0">
                <a:latin typeface="Times New Roman" panose="02020603050405020304" pitchFamily="18" charset="0"/>
                <a:cs typeface="Times New Roman" panose="02020603050405020304" pitchFamily="18" charset="0"/>
              </a:rPr>
              <a:t>http://</a:t>
            </a:r>
            <a:r>
              <a:rPr lang="en-US" dirty="0" smtClean="0">
                <a:latin typeface="Times New Roman" panose="02020603050405020304" pitchFamily="18" charset="0"/>
                <a:cs typeface="Times New Roman" panose="02020603050405020304" pitchFamily="18" charset="0"/>
              </a:rPr>
              <a:t>ebooks.edu.gr/modules/ebook/show.php/DSGL-A105/43/270,1253</a:t>
            </a:r>
            <a:endParaRPr lang="el-GR" dirty="0" smtClean="0">
              <a:latin typeface="Times New Roman" panose="02020603050405020304" pitchFamily="18" charset="0"/>
              <a:cs typeface="Times New Roman" panose="02020603050405020304" pitchFamily="18" charset="0"/>
            </a:endParaRPr>
          </a:p>
          <a:p>
            <a:pPr marL="342900" indent="-342900" algn="just">
              <a:buAutoNum type="arabicPeriod"/>
            </a:pPr>
            <a:r>
              <a:rPr lang="en-US" dirty="0">
                <a:latin typeface="Times New Roman" panose="02020603050405020304" pitchFamily="18" charset="0"/>
                <a:cs typeface="Times New Roman" panose="02020603050405020304" pitchFamily="18" charset="0"/>
              </a:rPr>
              <a:t>https://</a:t>
            </a:r>
            <a:r>
              <a:rPr lang="en-US" dirty="0" smtClean="0">
                <a:latin typeface="Times New Roman" panose="02020603050405020304" pitchFamily="18" charset="0"/>
                <a:cs typeface="Times New Roman" panose="02020603050405020304" pitchFamily="18" charset="0"/>
              </a:rPr>
              <a:t>www.alamy.com/calcaneus-calcaneal-fracture-with-fixation-surgery-image7712045</a:t>
            </a:r>
            <a:endParaRPr lang="el-GR" dirty="0" smtClean="0">
              <a:latin typeface="Times New Roman" panose="02020603050405020304" pitchFamily="18" charset="0"/>
              <a:cs typeface="Times New Roman" panose="02020603050405020304" pitchFamily="18" charset="0"/>
            </a:endParaRPr>
          </a:p>
          <a:p>
            <a:pPr marL="342900" indent="-342900" algn="just">
              <a:buAutoNum type="arabicPeriod" startAt="5"/>
            </a:pPr>
            <a:r>
              <a:rPr lang="en-US" dirty="0" smtClean="0">
                <a:latin typeface="Times New Roman" panose="02020603050405020304" pitchFamily="18" charset="0"/>
                <a:cs typeface="Times New Roman" panose="02020603050405020304" pitchFamily="18" charset="0"/>
              </a:rPr>
              <a:t>https</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www.alamy.com/calcaneal-fracture-with-immediate-fixation-v-delayed-fusion-image7709985.html</a:t>
            </a:r>
            <a:endParaRPr lang="el-GR" dirty="0" smtClean="0">
              <a:latin typeface="Times New Roman" panose="02020603050405020304" pitchFamily="18" charset="0"/>
              <a:cs typeface="Times New Roman" panose="02020603050405020304" pitchFamily="18" charset="0"/>
            </a:endParaRPr>
          </a:p>
          <a:p>
            <a:pPr marL="342900" indent="-342900" algn="just">
              <a:buFontTx/>
              <a:buAutoNum type="arabicPeriod" startAt="5"/>
            </a:pPr>
            <a:r>
              <a:rPr lang="en-US" dirty="0">
                <a:latin typeface="Times New Roman" panose="02020603050405020304" pitchFamily="18" charset="0"/>
                <a:cs typeface="Times New Roman" panose="02020603050405020304" pitchFamily="18" charset="0"/>
              </a:rPr>
              <a:t>https://www.alamy.com/surgical-fixation-of-calcaneus-image7712446.html</a:t>
            </a:r>
            <a:endParaRPr lang="el-GR" dirty="0">
              <a:latin typeface="Times New Roman" panose="02020603050405020304" pitchFamily="18" charset="0"/>
              <a:cs typeface="Times New Roman" panose="02020603050405020304" pitchFamily="18" charset="0"/>
            </a:endParaRPr>
          </a:p>
          <a:p>
            <a:pPr marL="342900" indent="-342900" algn="just">
              <a:buFontTx/>
              <a:buAutoNum type="arabicPeriod" startAt="5"/>
            </a:pPr>
            <a:r>
              <a:rPr lang="en-US" dirty="0">
                <a:latin typeface="Times New Roman" panose="02020603050405020304" pitchFamily="18" charset="0"/>
                <a:cs typeface="Times New Roman" panose="02020603050405020304" pitchFamily="18" charset="0"/>
              </a:rPr>
              <a:t>https://www.alamy.com/right-ankle-fractures-with-subsequent-surgical-fixation-and-placement-image7712414.html</a:t>
            </a:r>
            <a:endParaRPr lang="el-GR" dirty="0">
              <a:latin typeface="Times New Roman" panose="02020603050405020304" pitchFamily="18" charset="0"/>
              <a:cs typeface="Times New Roman" panose="02020603050405020304" pitchFamily="18" charset="0"/>
            </a:endParaRPr>
          </a:p>
          <a:p>
            <a:pPr marL="342900" indent="-342900" algn="just">
              <a:buFontTx/>
              <a:buAutoNum type="arabicPeriod" startAt="5"/>
            </a:pPr>
            <a:r>
              <a:rPr lang="en-US" dirty="0">
                <a:latin typeface="Times New Roman" panose="02020603050405020304" pitchFamily="18" charset="0"/>
                <a:cs typeface="Times New Roman" panose="02020603050405020304" pitchFamily="18" charset="0"/>
              </a:rPr>
              <a:t>https://www.alamy.com/stock-photo-this-medical-illustration-depicts-the-surgical-fixation-of-comminuted-35378379</a:t>
            </a:r>
            <a:endParaRPr lang="el-GR" dirty="0">
              <a:latin typeface="Times New Roman" panose="02020603050405020304" pitchFamily="18" charset="0"/>
              <a:cs typeface="Times New Roman" panose="02020603050405020304" pitchFamily="18" charset="0"/>
            </a:endParaRPr>
          </a:p>
          <a:p>
            <a:pPr marL="342900" indent="-342900" algn="just">
              <a:buFontTx/>
              <a:buAutoNum type="arabicPeriod" startAt="5"/>
            </a:pPr>
            <a:r>
              <a:rPr lang="en-US" dirty="0">
                <a:latin typeface="Times New Roman" panose="02020603050405020304" pitchFamily="18" charset="0"/>
                <a:cs typeface="Times New Roman" panose="02020603050405020304" pitchFamily="18" charset="0"/>
              </a:rPr>
              <a:t>https://www.sciencephoto.com/media/483731/view</a:t>
            </a:r>
            <a:endParaRPr lang="el-GR" dirty="0">
              <a:latin typeface="Times New Roman" panose="02020603050405020304" pitchFamily="18" charset="0"/>
              <a:cs typeface="Times New Roman" panose="02020603050405020304" pitchFamily="18" charset="0"/>
            </a:endParaRPr>
          </a:p>
          <a:p>
            <a:pPr marL="342900" indent="-342900" algn="just">
              <a:buAutoNum type="arabicPeriod" startAt="5"/>
            </a:pPr>
            <a:r>
              <a:rPr lang="en-US" dirty="0">
                <a:latin typeface="Times New Roman" panose="02020603050405020304" pitchFamily="18" charset="0"/>
                <a:cs typeface="Times New Roman" panose="02020603050405020304" pitchFamily="18" charset="0"/>
              </a:rPr>
              <a:t>https://</a:t>
            </a:r>
            <a:r>
              <a:rPr lang="en-US" dirty="0" smtClean="0">
                <a:latin typeface="Times New Roman" panose="02020603050405020304" pitchFamily="18" charset="0"/>
                <a:cs typeface="Times New Roman" panose="02020603050405020304" pitchFamily="18" charset="0"/>
              </a:rPr>
              <a:t>osteo-surgery.gr/kakoseis_podoknimikis_arthrosis_kai_akrou_podos</a:t>
            </a:r>
            <a:endParaRPr lang="el-GR" dirty="0" smtClean="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11. </a:t>
            </a:r>
            <a:r>
              <a:rPr lang="en-US" dirty="0">
                <a:latin typeface="Times New Roman" panose="02020603050405020304" pitchFamily="18" charset="0"/>
                <a:cs typeface="Times New Roman" panose="02020603050405020304" pitchFamily="18" charset="0"/>
              </a:rPr>
              <a:t>https://</a:t>
            </a:r>
            <a:r>
              <a:rPr lang="en-US" dirty="0" smtClean="0">
                <a:latin typeface="Times New Roman" panose="02020603050405020304" pitchFamily="18" charset="0"/>
                <a:cs typeface="Times New Roman" panose="02020603050405020304" pitchFamily="18" charset="0"/>
              </a:rPr>
              <a:t>www.sapkasgeorge.gr/periptosi-ath-gi-travmatologia-sintriptiko-katagma-travmatologia-kato-akra</a:t>
            </a:r>
            <a:endParaRPr lang="el-GR" dirty="0" smtClean="0">
              <a:latin typeface="Times New Roman" panose="02020603050405020304" pitchFamily="18" charset="0"/>
              <a:cs typeface="Times New Roman" panose="02020603050405020304" pitchFamily="18" charset="0"/>
            </a:endParaRPr>
          </a:p>
          <a:p>
            <a:pPr algn="just"/>
            <a:r>
              <a:rPr lang="el-GR" dirty="0" smtClean="0">
                <a:solidFill>
                  <a:srgbClr val="0070C0"/>
                </a:solidFill>
                <a:latin typeface="Times New Roman" panose="02020603050405020304" pitchFamily="18" charset="0"/>
                <a:cs typeface="Times New Roman" panose="02020603050405020304" pitchFamily="18" charset="0"/>
              </a:rPr>
              <a:t>12. </a:t>
            </a:r>
            <a:r>
              <a:rPr lang="en-US" dirty="0">
                <a:latin typeface="Times New Roman" panose="02020603050405020304" pitchFamily="18" charset="0"/>
                <a:cs typeface="Times New Roman" panose="02020603050405020304" pitchFamily="18" charset="0"/>
              </a:rPr>
              <a:t>https://simerini.sigmalive.com/article/2014/3/6/kheirourgikes-bides-apo-metaxi-sten-apokatastase-katagmaton</a:t>
            </a:r>
            <a:r>
              <a:rPr lang="en-US" dirty="0" smtClean="0">
                <a:latin typeface="Times New Roman" panose="02020603050405020304" pitchFamily="18" charset="0"/>
                <a:cs typeface="Times New Roman" panose="02020603050405020304" pitchFamily="18" charset="0"/>
              </a:rPr>
              <a:t>/</a:t>
            </a:r>
            <a:endParaRPr lang="el-GR" dirty="0" smtClean="0">
              <a:latin typeface="Times New Roman" panose="02020603050405020304" pitchFamily="18" charset="0"/>
              <a:cs typeface="Times New Roman" panose="02020603050405020304" pitchFamily="18" charset="0"/>
            </a:endParaRPr>
          </a:p>
          <a:p>
            <a:pPr algn="just"/>
            <a:r>
              <a:rPr lang="el-GR" dirty="0" smtClean="0">
                <a:latin typeface="Times New Roman" panose="02020603050405020304" pitchFamily="18" charset="0"/>
                <a:cs typeface="Times New Roman" panose="02020603050405020304" pitchFamily="18" charset="0"/>
              </a:rPr>
              <a:t>13. </a:t>
            </a:r>
            <a:r>
              <a:rPr lang="el-GR" dirty="0">
                <a:latin typeface="Times New Roman" panose="02020603050405020304" pitchFamily="18" charset="0"/>
                <a:cs typeface="Times New Roman" panose="02020603050405020304" pitchFamily="18" charset="0"/>
              </a:rPr>
              <a:t>Σχολή Μηχανικής του Πανεπιστημίου Ταφτς της Μασαχουσέτης και  Ιατρική Σχολή του Πανεπιστημίου Χάρβαρντ</a:t>
            </a:r>
          </a:p>
          <a:p>
            <a:pPr algn="just"/>
            <a:r>
              <a:rPr lang="el-GR" dirty="0" smtClean="0">
                <a:latin typeface="Times New Roman" panose="02020603050405020304" pitchFamily="18" charset="0"/>
                <a:cs typeface="Times New Roman" panose="02020603050405020304" pitchFamily="18" charset="0"/>
              </a:rPr>
              <a:t>14. </a:t>
            </a:r>
            <a:r>
              <a:rPr lang="en-US" dirty="0">
                <a:latin typeface="Times New Roman" panose="02020603050405020304" pitchFamily="18" charset="0"/>
                <a:cs typeface="Times New Roman" panose="02020603050405020304" pitchFamily="18" charset="0"/>
              </a:rPr>
              <a:t>https://</a:t>
            </a:r>
            <a:r>
              <a:rPr lang="en-US" dirty="0" smtClean="0">
                <a:latin typeface="Times New Roman" panose="02020603050405020304" pitchFamily="18" charset="0"/>
                <a:cs typeface="Times New Roman" panose="02020603050405020304" pitchFamily="18" charset="0"/>
              </a:rPr>
              <a:t>www.pinterest.com.au/pin/458382068303535885</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15597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2227</TotalTime>
  <Words>10601</Words>
  <Application>Microsoft Office PowerPoint</Application>
  <PresentationFormat>Ευρεία οθόνη</PresentationFormat>
  <Paragraphs>921</Paragraphs>
  <Slides>141</Slides>
  <Notes>2</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141</vt:i4>
      </vt:variant>
    </vt:vector>
  </HeadingPairs>
  <TitlesOfParts>
    <vt:vector size="150" baseType="lpstr">
      <vt:lpstr>Arial</vt:lpstr>
      <vt:lpstr>Arno Pro Smbd</vt:lpstr>
      <vt:lpstr>Calibri</vt:lpstr>
      <vt:lpstr>Calibri Light</vt:lpstr>
      <vt:lpstr>Courier New</vt:lpstr>
      <vt:lpstr>Georgia</vt:lpstr>
      <vt:lpstr>Times New Roman</vt:lpstr>
      <vt:lpstr>Wingdings</vt:lpstr>
      <vt:lpstr>Θέμα του Office</vt:lpstr>
      <vt:lpstr>Παρουσίαση του PowerPoint</vt:lpstr>
      <vt:lpstr>Ανθρώπινο Σώμα – Τεχνητά Όργανα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ανθρώπινο σώμα μια μηχανή</vt:lpstr>
      <vt:lpstr>Ενδεικτικά εμφυτεύματα ανθρωπίνου σώματος</vt:lpstr>
      <vt:lpstr>Ένα κορίτσι της αρχαίας Αθήνας (2.500 π.χ.) αποκαλύπτεται</vt:lpstr>
      <vt:lpstr>Παρουσίαση του PowerPoint</vt:lpstr>
      <vt:lpstr>Αντικατάσταση φθαρμένου ισχίου από μεταλλικό</vt:lpstr>
      <vt:lpstr>Βέργες και καρφιά στο οστό του ισχίου και της κνήμης</vt:lpstr>
      <vt:lpstr>Διάφορα Εμφυτεύματα</vt:lpstr>
      <vt:lpstr>Τεχνητά νεφρά, τεχνητό μάτι, τεχνητό αιμοφόρο αγγείο</vt:lpstr>
      <vt:lpstr>Παρουσίαση του PowerPoint</vt:lpstr>
      <vt:lpstr>Τεχνητό αυτί</vt:lpstr>
      <vt:lpstr>Το μυστήριο των δακτυλικών αποτυπωμάτων είναι ένα από εκείνα που προσπαθεί να λύσει η Εμβιομηχανική. Πολλές είναι οι θεωρίες για τον εξελικτικό τους προορισμό. Το βέβαιο είναι ότι δεν αναπτύχθηκαν για να συλλαμβάνονται οι εγκληματίες!</vt:lpstr>
      <vt:lpstr>Εμφυτεύματα στη σπονδυλική στήλη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Μεταλλικές λάμες στο κρανίο για την πλήρωση ατελειών π.χ. στα ζυγωματικά</vt:lpstr>
      <vt:lpstr>Παρουσίαση του PowerPoint</vt:lpstr>
      <vt:lpstr>Παρουσίαση του PowerPoint</vt:lpstr>
      <vt:lpstr>Παρουσίαση του PowerPoint</vt:lpstr>
      <vt:lpstr>Παρουσίαση του PowerPoint</vt:lpstr>
      <vt:lpstr>Εμφυτεύματα αρθροπλαστικής ώμου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Δέσιμο-επανασύνδεση του στέρνου μετά τη στερνοτομή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Ανθρώπινο Σώμα – Τεχνητά Όργανα</dc:title>
  <dc:creator>User</dc:creator>
  <cp:lastModifiedBy>User</cp:lastModifiedBy>
  <cp:revision>190</cp:revision>
  <dcterms:created xsi:type="dcterms:W3CDTF">2022-01-18T13:49:51Z</dcterms:created>
  <dcterms:modified xsi:type="dcterms:W3CDTF">2022-03-30T07:22:40Z</dcterms:modified>
</cp:coreProperties>
</file>