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6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1" r:id="rId17"/>
    <p:sldId id="282" r:id="rId18"/>
    <p:sldId id="28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 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>
                <a:solidFill>
                  <a:schemeClr val="tx1"/>
                </a:solidFill>
              </a:rPr>
              <a:t>Η ομογενής εξίσωση της θερμοκρασίας </a:t>
            </a: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/>
              <a:t>	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r>
              <a:rPr lang="en-US" b="1" dirty="0"/>
              <a:t> </a:t>
            </a:r>
            <a:r>
              <a:rPr lang="en-US" b="1" dirty="0" smtClean="0"/>
              <a:t>(6)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4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340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sz="3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sz="3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sz="3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400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p>
                                            <m:r>
                                              <a:rPr lang="en-US" sz="3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nary>
                            <m:r>
                              <m:rPr>
                                <m:sty m:val="p"/>
                              </m:rPr>
                              <a:rPr lang="en-US" sz="34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sz="34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𝜋𝜉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3400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en-US" sz="3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3400" dirty="0"/>
              </a:p>
              <a:p>
                <a:endParaRPr lang="en-US" sz="4200" dirty="0" smtClean="0"/>
              </a:p>
              <a:p>
                <a:r>
                  <a:rPr lang="el-GR" dirty="0"/>
                  <a:t>Ορίζουμε ακολούθως την συνάρτηση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G</m:t>
                      </m:r>
                      <m:r>
                        <m:rPr>
                          <m:nor/>
                        </m:rPr>
                        <a:rPr lang="en-US"/>
                        <m:t>(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m:rPr>
                          <m:nor/>
                        </m:rPr>
                        <a:rPr lang="en-US"/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και </a:t>
                </a:r>
                <a:r>
                  <a:rPr lang="el-GR" dirty="0"/>
                  <a:t>λαμβάνει την </a:t>
                </a:r>
                <a:r>
                  <a:rPr lang="el-GR" dirty="0" smtClean="0"/>
                  <a:t>μορφή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ξ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r>
              <a:rPr lang="en-US" b="1" dirty="0"/>
              <a:t> </a:t>
            </a:r>
            <a:r>
              <a:rPr lang="en-US" b="1" dirty="0" smtClean="0"/>
              <a:t>(7)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ξ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καλείται στιγμιαία σημειακή συνάρτηση πηγής ή συνάρτηση του </a:t>
                </a:r>
                <a:r>
                  <a:rPr lang="el-GR" dirty="0" err="1"/>
                  <a:t>Green</a:t>
                </a:r>
                <a:r>
                  <a:rPr lang="el-GR" dirty="0"/>
                  <a:t> για ράβδο πεπερασμένου μήκους και εκφράζει το θερμικό αποτέλεσμα, το οποίο οφείλεται στην δράση μιας σημειακής πηγής θερμότητας επί της ράβδου.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Αν η θερμότητα που παρέχεται ακαριαία κατά την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χορηγείται σε ολόκληρη την ράβδο ή σε τμήμα αυτής, και η αρχική κατανομή της θερμοκρασίας δίδεται από την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η θερμοκρασία του </a:t>
                </a:r>
                <a:r>
                  <a:rPr lang="el-GR" dirty="0" smtClean="0"/>
                  <a:t>σημείου</a:t>
                </a:r>
                <a:r>
                  <a:rPr lang="en-US" dirty="0" smtClean="0"/>
                  <a:t> x </a:t>
                </a:r>
                <a:r>
                  <a:rPr lang="el-GR" dirty="0" smtClean="0"/>
                  <a:t>της </a:t>
                </a:r>
                <a:r>
                  <a:rPr lang="el-GR" dirty="0"/>
                  <a:t>ράβδου κατά την στιγμή </a:t>
                </a:r>
                <a:r>
                  <a:rPr lang="en-US" dirty="0" smtClean="0"/>
                  <a:t>t</a:t>
                </a:r>
                <a:r>
                  <a:rPr lang="el-GR" dirty="0" smtClean="0"/>
                  <a:t> </a:t>
                </a:r>
                <a:r>
                  <a:rPr lang="el-GR" dirty="0"/>
                  <a:t>δίδεται από το ολοκλήρωμα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ξ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9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ξ</m:t>
                      </m:r>
                      <m:r>
                        <m:rPr>
                          <m:nor/>
                        </m:rPr>
                        <a:rPr lang="en-US" sz="29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grow m:val="on"/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𝜋𝜉</m:t>
                                      </m:r>
                                    </m:num>
                                    <m:den>
                                      <m: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p>
                        <m:sSup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02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Μη ομογενείς συνοριακές συνθήκες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Θεωρούμε την διαφορική εξίσωση της χρονικής κατανομής της θερμοκρασίας σε ράβδο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/>
                  <a:t>Έστω ότι στα άκρα της ράβδου επικρατούν οι μόνιμες μη ομογενείς </a:t>
                </a:r>
                <a:r>
                  <a:rPr lang="el-GR" dirty="0" smtClean="0"/>
                  <a:t>συνθήκες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</a:t>
                </a:r>
                <a:r>
                  <a:rPr lang="el-GR" dirty="0" smtClean="0"/>
                  <a:t> </a:t>
                </a:r>
                <a:r>
                  <a:rPr lang="el-GR" dirty="0"/>
                  <a:t>αρχική κατανομή της θερμοκρασίας στην ράβδο παρέχεται από την σχέση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5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Μη ομογενείς συνοριακές </a:t>
            </a:r>
            <a:r>
              <a:rPr lang="el-GR" b="1" dirty="0" smtClean="0"/>
              <a:t>συνθήκες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Οι συνοριακές συνθήκες είναι μη ομογενείς</a:t>
                </a:r>
                <a:r>
                  <a:rPr lang="el-GR" dirty="0" smtClean="0"/>
                  <a:t>.</a:t>
                </a:r>
                <a:r>
                  <a:rPr lang="en-US" dirty="0" smtClean="0"/>
                  <a:t> </a:t>
                </a:r>
                <a:r>
                  <a:rPr lang="el-GR" dirty="0"/>
                  <a:t>Για να λύσουμε την </a:t>
                </a:r>
                <a:r>
                  <a:rPr lang="el-GR" dirty="0" smtClean="0"/>
                  <a:t>εξίσωση </a:t>
                </a:r>
                <a:r>
                  <a:rPr lang="el-GR" dirty="0"/>
                  <a:t>θέτουμε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/>
                  <a:t>Η αρχική διαφορική εξίσωση γράφεται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𝜐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Ακολούθως απαιτούμε να ισχύουν οι επί μέρους </a:t>
                </a:r>
                <a:r>
                  <a:rPr lang="el-GR" dirty="0" smtClean="0"/>
                  <a:t>εξισώσεις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𝜐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Μη ομογενείς συνοριακές </a:t>
            </a:r>
            <a:r>
              <a:rPr lang="el-GR" b="1" dirty="0" smtClean="0"/>
              <a:t>συνθήκες</a:t>
            </a:r>
            <a:r>
              <a:rPr lang="en-US" b="1" dirty="0" smtClean="0"/>
              <a:t> 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</a:t>
                </a:r>
                <a:r>
                  <a:rPr lang="el-GR" dirty="0" smtClean="0"/>
                  <a:t> </a:t>
                </a:r>
                <a:r>
                  <a:rPr lang="el-GR" dirty="0"/>
                  <a:t>γενική λύση </a:t>
                </a:r>
                <a:r>
                  <a:rPr lang="el-GR" dirty="0" smtClean="0"/>
                  <a:t>της είναι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/>
                        <m:t>u</m:t>
                      </m:r>
                      <m:r>
                        <m:rPr>
                          <m:nor/>
                        </m:rPr>
                        <a:rPr lang="en-US" sz="2400"/>
                        <m:t>(</m:t>
                      </m:r>
                      <m:r>
                        <m:rPr>
                          <m:nor/>
                        </m:rPr>
                        <a:rPr lang="en-US" sz="2400"/>
                        <m:t>x</m:t>
                      </m:r>
                      <m:r>
                        <m:rPr>
                          <m:nor/>
                        </m:rPr>
                        <a:rPr lang="en-US" sz="2400"/>
                        <m:t>,</m:t>
                      </m:r>
                      <m:r>
                        <m:rPr>
                          <m:nor/>
                        </m:rPr>
                        <a:rPr lang="en-US" sz="2400"/>
                        <m:t>t</m:t>
                      </m:r>
                      <m:r>
                        <m:rPr>
                          <m:nor/>
                        </m:rPr>
                        <a:rPr lang="en-US" sz="2400"/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kπx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nor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kαπ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/>
                  <a:t>Στην γενική λύση εφαρμόζουμε την αρχική συνθήκη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και υπολογίζουμε τους </a:t>
                </a:r>
                <a:r>
                  <a:rPr lang="el-GR" dirty="0" smtClean="0"/>
                  <a:t>συντελεστές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/>
                            <m:t>k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kπx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dx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Μη ομογενείς συνοριακές συνθήκες</a:t>
            </a:r>
            <a:r>
              <a:rPr lang="en-US" b="1" dirty="0"/>
              <a:t> </a:t>
            </a:r>
            <a:r>
              <a:rPr lang="en-US" b="1" dirty="0" smtClean="0"/>
              <a:t>(4)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Η κατανομή της θερμοκρασίας σε ράβδο με μη ομογενείς συνοριακές συνθήκες και με αρχική συνθήκη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οφείλεται στην υπέρθεση των λύσεων δύο προβλημάτων, τα οποία περιγράφουν  ανεξάρτητα  μεταξύ τους φαινόμενα.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Ένα στατικό και ένα </a:t>
                </a:r>
                <a:r>
                  <a:rPr lang="el-GR" dirty="0" err="1"/>
                  <a:t>χρονοεξαρτώμενο</a:t>
                </a:r>
                <a:r>
                  <a:rPr lang="el-GR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Το στατικό τμήμα της λύσεως εκφράζεται από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αντιστοιχεί στην μόνιμο </a:t>
                </a:r>
                <a:r>
                  <a:rPr lang="el-GR" dirty="0" smtClean="0"/>
                  <a:t>κατάσταση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:r>
                  <a:rPr lang="el-GR" dirty="0"/>
                  <a:t>τμήμα της λύσεως που εκφράζει την διαταραχή αποδίδεται από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και αντιστοιχεί στην </a:t>
                </a:r>
                <a:r>
                  <a:rPr lang="el-GR" dirty="0" err="1"/>
                  <a:t>χρονοεξαρτωμένη</a:t>
                </a:r>
                <a:r>
                  <a:rPr lang="el-GR" dirty="0"/>
                  <a:t>  θερμική κατάσταση, η οποία είναι </a:t>
                </a:r>
                <a:r>
                  <a:rPr lang="el-GR" dirty="0" smtClean="0"/>
                  <a:t>παροδική</a:t>
                </a:r>
                <a:r>
                  <a:rPr lang="en-US" dirty="0" smtClean="0"/>
                  <a:t>.</a:t>
                </a:r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Ενότητα </a:t>
            </a:r>
            <a:r>
              <a:rPr lang="en-US" sz="2400" dirty="0" smtClean="0"/>
              <a:t>6</a:t>
            </a:r>
            <a:r>
              <a:rPr lang="el-GR" sz="2400" dirty="0" smtClean="0"/>
              <a:t>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201</a:t>
            </a:r>
            <a:r>
              <a:rPr lang="en-US" sz="2400" dirty="0" smtClean="0"/>
              <a:t>5</a:t>
            </a:r>
            <a:r>
              <a:rPr lang="el-GR" sz="2400" dirty="0" smtClean="0"/>
              <a:t>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l-GR" dirty="0"/>
              <a:t>Η ομογενής εξίσωση της θερμοκρασίας ράβδου πεπερασμένου μήκους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α) Ομογενείς συνοριακές συνθήκες. H συνάρτηση πηγής </a:t>
            </a:r>
          </a:p>
          <a:p>
            <a:pPr marL="0" indent="0">
              <a:buNone/>
            </a:pPr>
            <a:r>
              <a:rPr lang="el-GR" dirty="0"/>
              <a:t>β) Μη ομογενείς συνοριακές συνθήκες 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Θεωρούμε την διαφορική εξίσωση της χρονικής κατανομής της θερμοκρασίας σε ράβδο μήκους </a:t>
                </a:r>
                <a:r>
                  <a:rPr lang="en-US" dirty="0" smtClean="0"/>
                  <a:t>L</a:t>
                </a:r>
                <a:r>
                  <a:rPr lang="el-GR" dirty="0" smtClean="0"/>
                  <a:t>, </a:t>
                </a:r>
                <a:r>
                  <a:rPr lang="el-GR" dirty="0"/>
                  <a:t>η οποία κείται επί του </a:t>
                </a:r>
                <a:r>
                  <a:rPr lang="el-GR" dirty="0" err="1"/>
                  <a:t>άξονος</a:t>
                </a:r>
                <a:r>
                  <a:rPr lang="el-GR" dirty="0"/>
                  <a:t>  και έχει τα άκρα της στα σημεία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Έστω ότι στα άκρα της ράβδου επικρατούν οι ομογενείς συνθήκες  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</a:t>
                </a:r>
                <a:r>
                  <a:rPr lang="el-GR" dirty="0" smtClean="0"/>
                  <a:t> </a:t>
                </a:r>
                <a:r>
                  <a:rPr lang="el-GR" dirty="0"/>
                  <a:t>αρχική κατανομή της θερμοκρασίας κατά μήκος της  ράβδου παρέχεται από την σχέση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 r="-444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</a:t>
            </a:r>
            <a:r>
              <a:rPr lang="el-GR" b="1" dirty="0" smtClean="0"/>
              <a:t>πηγής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Επιλύουμε </a:t>
                </a:r>
                <a:r>
                  <a:rPr lang="el-GR" dirty="0"/>
                  <a:t>την </a:t>
                </a:r>
                <a:r>
                  <a:rPr lang="el-GR" dirty="0" smtClean="0"/>
                  <a:t>παραπάνω εξίσωση χρησιμοποιώντας </a:t>
                </a:r>
                <a:r>
                  <a:rPr lang="el-GR" dirty="0"/>
                  <a:t>την μέθοδο των </a:t>
                </a:r>
                <a:r>
                  <a:rPr lang="el-GR" dirty="0" err="1"/>
                  <a:t>χωριζομένων</a:t>
                </a:r>
                <a:r>
                  <a:rPr lang="el-GR" dirty="0"/>
                  <a:t> </a:t>
                </a:r>
                <a:r>
                  <a:rPr lang="el-GR" dirty="0" smtClean="0"/>
                  <a:t>μεταβλητών. Προς </a:t>
                </a:r>
                <a:r>
                  <a:rPr lang="el-GR" dirty="0"/>
                  <a:t>τούτο θέτουμε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οπότε παίρνουμε τις </a:t>
                </a:r>
                <a:r>
                  <a:rPr lang="el-GR" dirty="0" smtClean="0"/>
                  <a:t>εξισώσεις</a:t>
                </a:r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r>
                  <a:rPr lang="el-GR" dirty="0" smtClean="0"/>
                  <a:t>Επομένως έχουμε </a:t>
                </a:r>
                <a:r>
                  <a:rPr lang="el-GR" dirty="0"/>
                  <a:t>δύο κανονικές διαφορικές </a:t>
                </a:r>
                <a:r>
                  <a:rPr lang="el-GR" dirty="0" smtClean="0"/>
                  <a:t>εξισώσεις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Οι λύσεις των εξισώσεων αυτών είναι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 smtClean="0"/>
                  <a:t> 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4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Επομένως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l-GR" dirty="0" smtClean="0"/>
                  <a:t> .</a:t>
                </a:r>
              </a:p>
              <a:p>
                <a:endParaRPr lang="el-GR" dirty="0"/>
              </a:p>
              <a:p>
                <a:r>
                  <a:rPr lang="el-GR" dirty="0"/>
                  <a:t>Σ</a:t>
                </a:r>
                <a:r>
                  <a:rPr lang="el-GR" dirty="0" smtClean="0"/>
                  <a:t>ύμφωνα </a:t>
                </a:r>
                <a:r>
                  <a:rPr lang="el-GR" dirty="0"/>
                  <a:t>με το αξίωμα της επαλληλίας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l-GR" dirty="0" smtClean="0"/>
              </a:p>
              <a:p>
                <a:r>
                  <a:rPr lang="el-GR" dirty="0"/>
                  <a:t>Η συνάρτηση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u</m:t>
                    </m:r>
                    <m:r>
                      <m:rPr>
                        <m:nor/>
                      </m:rPr>
                      <a:rPr lang="en-US"/>
                      <m:t>(</m:t>
                    </m:r>
                    <m:r>
                      <m:rPr>
                        <m:nor/>
                      </m:rPr>
                      <a:rPr lang="en-US"/>
                      <m:t>x</m:t>
                    </m:r>
                    <m:r>
                      <m:rPr>
                        <m:nor/>
                      </m:rP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t</m:t>
                    </m:r>
                    <m:r>
                      <m:rPr>
                        <m:nor/>
                      </m:rPr>
                      <a:rPr lang="en-US"/>
                      <m:t>)</m:t>
                    </m:r>
                  </m:oMath>
                </a14:m>
                <a:r>
                  <a:rPr lang="el-GR" dirty="0"/>
                  <a:t> ικανοποιεί τις συνοριακές συνθήκες διότι έκαστος των όρων του αθροίσματος , εκ των οποίων τούτο αποτελείται, τις ικανοποιεί.</a:t>
                </a: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6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Εφαρμόζουμε </a:t>
                </a:r>
                <a:r>
                  <a:rPr lang="el-GR" dirty="0"/>
                  <a:t>στην </a:t>
                </a:r>
                <a:r>
                  <a:rPr lang="el-GR" dirty="0" smtClean="0"/>
                  <a:t>παραπάνω συνάρτηση την </a:t>
                </a:r>
                <a:r>
                  <a:rPr lang="el-GR" dirty="0"/>
                  <a:t>αρχική </a:t>
                </a:r>
                <a:r>
                  <a:rPr lang="el-GR" dirty="0" smtClean="0"/>
                  <a:t>συνθήκη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Οι συντελεστές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υπολογίζονται από το </a:t>
                </a:r>
                <a:r>
                  <a:rPr lang="el-GR" dirty="0" smtClean="0"/>
                  <a:t>ολοκλήρωμα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Ομογενείς συνοριακές συνθήκες . </a:t>
            </a:r>
            <a:r>
              <a:rPr lang="en-US" b="1" dirty="0"/>
              <a:t>H</a:t>
            </a:r>
            <a:r>
              <a:rPr lang="el-GR" b="1" dirty="0"/>
              <a:t> συνάρτηση πηγής</a:t>
            </a:r>
            <a:r>
              <a:rPr lang="en-US" b="1" dirty="0"/>
              <a:t> </a:t>
            </a:r>
            <a:r>
              <a:rPr lang="en-US" b="1" dirty="0" smtClean="0"/>
              <a:t>(5)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Με την ενσωμάτωση της εκφράσεως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grow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𝜋𝜉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/>
                  <a:t>Κατά την </a:t>
                </a:r>
                <a:r>
                  <a:rPr lang="el-GR" dirty="0" smtClean="0"/>
                  <a:t>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θερμοκρασία της ράβδου ισούται </a:t>
                </a:r>
                <a:r>
                  <a:rPr lang="el-GR" dirty="0" smtClean="0"/>
                  <a:t>με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grow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𝜋𝜉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641</Words>
  <Application>Microsoft Office PowerPoint</Application>
  <PresentationFormat>Προβολή στην οθόνη (4:3)</PresentationFormat>
  <Paragraphs>142</Paragraphs>
  <Slides>18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Ομογενείς συνοριακές συνθήκες . H συνάρτηση πηγής</vt:lpstr>
      <vt:lpstr>Ομογενείς συνοριακές συνθήκες . H συνάρτηση πηγής (2)</vt:lpstr>
      <vt:lpstr>Ομογενείς συνοριακές συνθήκες . H συνάρτηση πηγής (3)</vt:lpstr>
      <vt:lpstr>Ομογενείς συνοριακές συνθήκες . H συνάρτηση πηγής (4)</vt:lpstr>
      <vt:lpstr>Ομογενείς συνοριακές συνθήκες . H συνάρτηση πηγής (5)</vt:lpstr>
      <vt:lpstr>Ομογενείς συνοριακές συνθήκες . H συνάρτηση πηγής (6)</vt:lpstr>
      <vt:lpstr>Ομογενείς συνοριακές συνθήκες . H συνάρτηση πηγής (7)</vt:lpstr>
      <vt:lpstr>Μη ομογενείς συνοριακές συνθήκες</vt:lpstr>
      <vt:lpstr>Μη ομογενείς συνοριακές συνθήκες (2)</vt:lpstr>
      <vt:lpstr>Μη ομογενείς συνοριακές συνθήκες (3)</vt:lpstr>
      <vt:lpstr>Μη ομογενείς συνοριακές συνθήκες (4)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62</cp:revision>
  <dcterms:created xsi:type="dcterms:W3CDTF">2014-04-05T17:31:54Z</dcterms:created>
  <dcterms:modified xsi:type="dcterms:W3CDTF">2015-03-16T16:10:16Z</dcterms:modified>
</cp:coreProperties>
</file>