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98" r:id="rId3"/>
    <p:sldId id="289" r:id="rId4"/>
    <p:sldId id="304" r:id="rId5"/>
    <p:sldId id="290" r:id="rId6"/>
    <p:sldId id="291" r:id="rId7"/>
    <p:sldId id="292" r:id="rId8"/>
    <p:sldId id="293" r:id="rId9"/>
    <p:sldId id="305" r:id="rId10"/>
    <p:sldId id="294" r:id="rId11"/>
    <p:sldId id="306" r:id="rId12"/>
    <p:sldId id="308" r:id="rId13"/>
    <p:sldId id="307" r:id="rId14"/>
    <p:sldId id="309" r:id="rId15"/>
    <p:sldId id="310" r:id="rId16"/>
    <p:sldId id="311" r:id="rId17"/>
    <p:sldId id="303" r:id="rId18"/>
    <p:sldId id="312" r:id="rId19"/>
    <p:sldId id="299" r:id="rId20"/>
    <p:sldId id="300" r:id="rId21"/>
    <p:sldId id="301" r:id="rId22"/>
    <p:sldId id="302"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6092"/>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2570" autoAdjust="0"/>
  </p:normalViewPr>
  <p:slideViewPr>
    <p:cSldViewPr>
      <p:cViewPr>
        <p:scale>
          <a:sx n="70" d="100"/>
          <a:sy n="70" d="100"/>
        </p:scale>
        <p:origin x="-1050" y="-672"/>
      </p:cViewPr>
      <p:guideLst>
        <p:guide orient="horz" pos="2160"/>
        <p:guide pos="2880"/>
      </p:guideLst>
    </p:cSldViewPr>
  </p:slideViewPr>
  <p:outlineViewPr>
    <p:cViewPr>
      <p:scale>
        <a:sx n="33" d="100"/>
        <a:sy n="33" d="100"/>
      </p:scale>
      <p:origin x="48" y="5515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C2F09-93CA-4D80-9060-8420F42DB64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6248400"/>
          </a:xfrm>
          <a:ln>
            <a:noFill/>
          </a:ln>
        </p:spPr>
        <p:txBody>
          <a:bodyPr>
            <a:noAutofit/>
          </a:bodyPr>
          <a:lstStyle/>
          <a:p>
            <a:r>
              <a:rPr lang="el-GR" sz="4800" dirty="0" smtClean="0">
                <a:solidFill>
                  <a:schemeClr val="tx2">
                    <a:lumMod val="75000"/>
                  </a:schemeClr>
                </a:solidFill>
              </a:rPr>
              <a:t/>
            </a:r>
            <a:br>
              <a:rPr lang="el-GR" sz="4800" dirty="0" smtClean="0">
                <a:solidFill>
                  <a:schemeClr val="tx2">
                    <a:lumMod val="75000"/>
                  </a:schemeClr>
                </a:solidFill>
              </a:rPr>
            </a:br>
            <a:r>
              <a:rPr lang="el-GR" sz="4800" dirty="0" smtClean="0">
                <a:solidFill>
                  <a:schemeClr val="tx2">
                    <a:lumMod val="75000"/>
                  </a:schemeClr>
                </a:solidFill>
              </a:rPr>
              <a:t/>
            </a:r>
            <a:br>
              <a:rPr lang="el-GR" sz="4800" dirty="0" smtClean="0">
                <a:solidFill>
                  <a:schemeClr val="tx2">
                    <a:lumMod val="75000"/>
                  </a:schemeClr>
                </a:solidFill>
              </a:rPr>
            </a:br>
            <a:r>
              <a:rPr lang="en-US" sz="4800" dirty="0" smtClean="0">
                <a:solidFill>
                  <a:schemeClr val="tx2">
                    <a:lumMod val="75000"/>
                  </a:schemeClr>
                </a:solidFill>
                <a:latin typeface="Book Antiqua" pitchFamily="18" charset="0"/>
              </a:rPr>
              <a:t/>
            </a:r>
            <a:br>
              <a:rPr lang="en-US" sz="4800" dirty="0" smtClean="0">
                <a:solidFill>
                  <a:schemeClr val="tx2">
                    <a:lumMod val="75000"/>
                  </a:schemeClr>
                </a:solidFill>
                <a:latin typeface="Book Antiqua" pitchFamily="18" charset="0"/>
              </a:rPr>
            </a:br>
            <a:r>
              <a:rPr lang="el-GR" sz="3600" b="1" dirty="0" smtClean="0">
                <a:solidFill>
                  <a:srgbClr val="002060"/>
                </a:solidFill>
                <a:effectLst>
                  <a:outerShdw blurRad="38100" dist="38100" dir="2700000" algn="tl">
                    <a:srgbClr val="000000">
                      <a:alpha val="43137"/>
                    </a:srgbClr>
                  </a:outerShdw>
                </a:effectLst>
                <a:latin typeface="Book Antiqua" pitchFamily="18" charset="0"/>
              </a:rPr>
              <a:t>Χρόνος καί αἰωνιότητα στόν Πλωτῖνο</a:t>
            </a:r>
            <a:r>
              <a:rPr lang="el-GR" sz="3600" u="sng" dirty="0" smtClean="0">
                <a:solidFill>
                  <a:schemeClr val="tx2">
                    <a:lumMod val="75000"/>
                  </a:schemeClr>
                </a:solidFill>
                <a:latin typeface="Book Antiqua" pitchFamily="18" charset="0"/>
              </a:rPr>
              <a:t/>
            </a:r>
            <a:br>
              <a:rPr lang="el-GR" sz="3600" u="sng" dirty="0" smtClean="0">
                <a:solidFill>
                  <a:schemeClr val="tx2">
                    <a:lumMod val="75000"/>
                  </a:schemeClr>
                </a:solidFill>
                <a:latin typeface="Book Antiqua" pitchFamily="18" charset="0"/>
              </a:rPr>
            </a:br>
            <a:r>
              <a:rPr lang="el-GR" sz="2400" u="sng" dirty="0" smtClean="0">
                <a:solidFill>
                  <a:schemeClr val="tx2">
                    <a:lumMod val="75000"/>
                  </a:schemeClr>
                </a:solidFill>
                <a:latin typeface="Book Antiqua" pitchFamily="18" charset="0"/>
              </a:rPr>
              <a:t/>
            </a:r>
            <a:br>
              <a:rPr lang="el-GR" sz="2400" u="sng" dirty="0" smtClean="0">
                <a:solidFill>
                  <a:schemeClr val="tx2">
                    <a:lumMod val="75000"/>
                  </a:schemeClr>
                </a:solidFill>
                <a:latin typeface="Book Antiqua" pitchFamily="18" charset="0"/>
              </a:rPr>
            </a:br>
            <a:r>
              <a:rPr lang="el-GR" sz="4800" dirty="0" smtClean="0">
                <a:solidFill>
                  <a:srgbClr val="5075BC"/>
                </a:solidFill>
                <a:latin typeface="Book Antiqua" pitchFamily="18" charset="0"/>
              </a:rPr>
              <a:t> </a:t>
            </a:r>
            <a:r>
              <a:rPr lang="el-GR" sz="3200" b="1" dirty="0">
                <a:solidFill>
                  <a:srgbClr val="C00000"/>
                </a:solidFill>
                <a:effectLst>
                  <a:outerShdw blurRad="50800" dist="38100" algn="tr" rotWithShape="0">
                    <a:prstClr val="black">
                      <a:alpha val="40000"/>
                    </a:prstClr>
                  </a:outerShdw>
                </a:effectLst>
                <a:latin typeface="Book Antiqua" pitchFamily="18" charset="0"/>
              </a:rPr>
              <a:t>Ενότητα </a:t>
            </a:r>
            <a:r>
              <a:rPr lang="el-GR" sz="3200" b="1" dirty="0" smtClean="0">
                <a:solidFill>
                  <a:srgbClr val="C00000"/>
                </a:solidFill>
                <a:effectLst>
                  <a:outerShdw blurRad="50800" dist="38100" algn="tr" rotWithShape="0">
                    <a:prstClr val="black">
                      <a:alpha val="40000"/>
                    </a:prstClr>
                  </a:outerShdw>
                </a:effectLst>
                <a:latin typeface="Book Antiqua" pitchFamily="18" charset="0"/>
              </a:rPr>
              <a:t>8</a:t>
            </a:r>
            <a:r>
              <a:rPr lang="el-GR" sz="3200" b="1" baseline="30000" dirty="0" smtClean="0">
                <a:solidFill>
                  <a:srgbClr val="C00000"/>
                </a:solidFill>
                <a:effectLst>
                  <a:outerShdw blurRad="50800" dist="38100" algn="tr" rotWithShape="0">
                    <a:prstClr val="black">
                      <a:alpha val="40000"/>
                    </a:prstClr>
                  </a:outerShdw>
                </a:effectLst>
                <a:latin typeface="Book Antiqua" pitchFamily="18" charset="0"/>
              </a:rPr>
              <a:t>η</a:t>
            </a:r>
            <a:r>
              <a:rPr lang="el-GR" sz="3200" b="1" dirty="0">
                <a:solidFill>
                  <a:srgbClr val="C00000"/>
                </a:solidFill>
                <a:effectLst>
                  <a:outerShdw blurRad="50800" dist="38100" algn="tr" rotWithShape="0">
                    <a:prstClr val="black">
                      <a:alpha val="40000"/>
                    </a:prstClr>
                  </a:outerShdw>
                </a:effectLst>
                <a:latin typeface="Book Antiqua" pitchFamily="18" charset="0"/>
              </a:rPr>
              <a:t>: </a:t>
            </a:r>
            <a:r>
              <a:rPr lang="en-US" sz="3200" b="1" dirty="0" smtClean="0">
                <a:solidFill>
                  <a:srgbClr val="C00000"/>
                </a:solidFill>
                <a:effectLst>
                  <a:outerShdw blurRad="50800" dist="38100" algn="tr" rotWithShape="0">
                    <a:prstClr val="black">
                      <a:alpha val="40000"/>
                    </a:prstClr>
                  </a:outerShdw>
                </a:effectLst>
                <a:latin typeface="Book Antiqua" pitchFamily="18" charset="0"/>
              </a:rPr>
              <a:t/>
            </a:r>
            <a:br>
              <a:rPr lang="en-US" sz="3200" b="1" dirty="0" smtClean="0">
                <a:solidFill>
                  <a:srgbClr val="C00000"/>
                </a:solidFill>
                <a:effectLst>
                  <a:outerShdw blurRad="50800" dist="38100" algn="tr" rotWithShape="0">
                    <a:prstClr val="black">
                      <a:alpha val="40000"/>
                    </a:prstClr>
                  </a:outerShdw>
                </a:effectLst>
                <a:latin typeface="Book Antiqua" pitchFamily="18" charset="0"/>
              </a:rPr>
            </a:br>
            <a:r>
              <a:rPr lang="el-GR" sz="1200" b="1" dirty="0" smtClean="0">
                <a:solidFill>
                  <a:srgbClr val="FF0000"/>
                </a:solidFill>
                <a:latin typeface="Book Antiqua" pitchFamily="18" charset="0"/>
              </a:rPr>
              <a:t/>
            </a:r>
            <a:br>
              <a:rPr lang="el-GR" sz="1200" b="1" dirty="0" smtClean="0">
                <a:solidFill>
                  <a:srgbClr val="FF0000"/>
                </a:solidFill>
                <a:latin typeface="Book Antiqua" pitchFamily="18" charset="0"/>
              </a:rPr>
            </a:br>
            <a:r>
              <a:rPr lang="el-GR" sz="3200" b="1" i="1" dirty="0" smtClean="0">
                <a:solidFill>
                  <a:srgbClr val="002060"/>
                </a:solidFill>
                <a:latin typeface="Book Antiqua"/>
                <a:ea typeface="Calibri"/>
                <a:cs typeface="Times New Roman"/>
              </a:rPr>
              <a:t>Κριτική των Πρότερων Θεωριών Περί Χρόνου Ι</a:t>
            </a:r>
            <a:r>
              <a:rPr lang="el-GR" sz="2400" b="1" dirty="0" smtClean="0">
                <a:solidFill>
                  <a:srgbClr val="002060"/>
                </a:solidFill>
                <a:latin typeface="Book Antiqua" pitchFamily="18" charset="0"/>
              </a:rPr>
              <a:t/>
            </a:r>
            <a:br>
              <a:rPr lang="el-GR" sz="2400" b="1" dirty="0" smtClean="0">
                <a:solidFill>
                  <a:srgbClr val="002060"/>
                </a:solidFill>
                <a:latin typeface="Book Antiqua" pitchFamily="18" charset="0"/>
              </a:rPr>
            </a:br>
            <a:r>
              <a:rPr lang="el-GR" sz="2400" b="1" dirty="0" smtClean="0">
                <a:solidFill>
                  <a:srgbClr val="002060"/>
                </a:solidFill>
                <a:latin typeface="Book Antiqua" pitchFamily="18" charset="0"/>
              </a:rPr>
              <a:t> </a:t>
            </a:r>
            <a:r>
              <a:rPr lang="el-GR" sz="4800" b="1" dirty="0" smtClean="0">
                <a:solidFill>
                  <a:srgbClr val="002060"/>
                </a:solidFill>
                <a:latin typeface="Book Antiqua" pitchFamily="18" charset="0"/>
              </a:rPr>
              <a:t/>
            </a:r>
            <a:br>
              <a:rPr lang="el-GR" sz="4800" b="1" dirty="0" smtClean="0">
                <a:solidFill>
                  <a:srgbClr val="002060"/>
                </a:solidFill>
                <a:latin typeface="Book Antiqua" pitchFamily="18" charset="0"/>
              </a:rPr>
            </a:br>
            <a:r>
              <a:rPr lang="el-GR" sz="2800" b="1" dirty="0" smtClean="0">
                <a:solidFill>
                  <a:srgbClr val="002060"/>
                </a:solidFill>
                <a:latin typeface="Book Antiqua" pitchFamily="18" charset="0"/>
              </a:rPr>
              <a:t>Ελένη Περδικούρη</a:t>
            </a:r>
            <a:r>
              <a:rPr lang="el-GR" sz="2800" dirty="0" smtClean="0">
                <a:solidFill>
                  <a:srgbClr val="002060"/>
                </a:solidFill>
                <a:latin typeface="Book Antiqua" pitchFamily="18" charset="0"/>
              </a:rPr>
              <a:t/>
            </a:r>
            <a:br>
              <a:rPr lang="el-GR" sz="2800" dirty="0" smtClean="0">
                <a:solidFill>
                  <a:srgbClr val="002060"/>
                </a:solidFill>
                <a:latin typeface="Book Antiqua" pitchFamily="18" charset="0"/>
              </a:rPr>
            </a:br>
            <a:r>
              <a:rPr lang="en-US" sz="2400" dirty="0" smtClean="0">
                <a:solidFill>
                  <a:srgbClr val="002060"/>
                </a:solidFill>
                <a:latin typeface="Book Antiqua" pitchFamily="18" charset="0"/>
              </a:rPr>
              <a:t/>
            </a:r>
            <a:br>
              <a:rPr lang="en-US" sz="2400" dirty="0" smtClean="0">
                <a:solidFill>
                  <a:srgbClr val="002060"/>
                </a:solidFill>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Σχολή Ανθρωπιστικών και Κοινωνικών Σπουδών</a:t>
            </a:r>
            <a:br>
              <a:rPr lang="el-GR" sz="2600" dirty="0" smtClean="0">
                <a:solidFill>
                  <a:srgbClr val="002060"/>
                </a:solidFill>
                <a:effectLst>
                  <a:outerShdw blurRad="38100" dist="38100" dir="2700000" algn="tl">
                    <a:srgbClr val="000000">
                      <a:alpha val="43137"/>
                    </a:srgbClr>
                  </a:outerShdw>
                </a:effectLst>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Τμήμα Φιλοσοφίας</a:t>
            </a:r>
            <a:r>
              <a:rPr lang="el-GR" sz="3600" dirty="0" smtClean="0">
                <a:latin typeface="Book Antiqua" pitchFamily="18" charset="0"/>
              </a:rPr>
              <a:t/>
            </a:r>
            <a:br>
              <a:rPr lang="el-GR" sz="3600" dirty="0" smtClean="0">
                <a:latin typeface="Book Antiqua" pitchFamily="18" charset="0"/>
              </a:rPr>
            </a:br>
            <a:endParaRPr lang="el-GR" sz="3600" dirty="0">
              <a:latin typeface="Book Antiqua" pitchFamily="18" charset="0"/>
            </a:endParaRPr>
          </a:p>
        </p:txBody>
      </p:sp>
      <p:pic>
        <p:nvPicPr>
          <p:cNvPr id="5" name="Picture 2" descr="C:\Users\user\Downloads\logo_png.png"/>
          <p:cNvPicPr/>
          <p:nvPr/>
        </p:nvPicPr>
        <p:blipFill>
          <a:blip r:embed="rId2" cstate="print">
            <a:lum bright="-20000"/>
          </a:blip>
          <a:srcRect/>
          <a:stretch>
            <a:fillRect/>
          </a:stretch>
        </p:blipFill>
        <p:spPr bwMode="auto">
          <a:xfrm>
            <a:off x="4343400" y="457200"/>
            <a:ext cx="4038600" cy="838200"/>
          </a:xfrm>
          <a:prstGeom prst="rect">
            <a:avLst/>
          </a:prstGeom>
          <a:ln>
            <a:noFill/>
          </a:ln>
          <a:effectLst>
            <a:outerShdw blurRad="292100" dist="139700" dir="2700000" algn="tl" rotWithShape="0">
              <a:srgbClr val="333333">
                <a:alpha val="65000"/>
              </a:srgbClr>
            </a:outerShdw>
          </a:effectLst>
        </p:spPr>
      </p:pic>
      <p:pic>
        <p:nvPicPr>
          <p:cNvPr id="6" name="5 - Εικόνα"/>
          <p:cNvPicPr/>
          <p:nvPr/>
        </p:nvPicPr>
        <p:blipFill>
          <a:blip r:embed="rId3" cstate="print">
            <a:lum contrast="-10000"/>
            <a:extLst>
              <a:ext uri="{28A0092B-C50C-407E-A947-70E740481C1C}">
                <a14:useLocalDpi xmlns:lc="http://schemas.openxmlformats.org/drawingml/2006/lockedCanvas" xmlns:pic="http://schemas.openxmlformats.org/drawingml/2006/picture" xmlns="" xmlns:a14="http://schemas.microsoft.com/office/drawing/2010/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381000" y="381000"/>
            <a:ext cx="3357009" cy="119259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152400"/>
            <a:ext cx="8686800" cy="1143000"/>
          </a:xfrm>
        </p:spPr>
        <p:txBody>
          <a:bodyPr>
            <a:normAutofit/>
          </a:bodyPr>
          <a:lstStyle/>
          <a:p>
            <a:pPr algn="just"/>
            <a:r>
              <a:rPr lang="el-GR" sz="2800" b="1" dirty="0" smtClean="0">
                <a:solidFill>
                  <a:srgbClr val="C00000"/>
                </a:solidFill>
                <a:effectLst>
                  <a:outerShdw blurRad="50800" dist="38100" algn="tr" rotWithShape="0">
                    <a:prstClr val="black">
                      <a:alpha val="40000"/>
                    </a:prstClr>
                  </a:outerShdw>
                </a:effectLst>
                <a:latin typeface="Book Antiqua" pitchFamily="18" charset="0"/>
              </a:rPr>
              <a:t>Ανασκευή των πιο επιστημονικών θεωριών των Στωικῶν και του Ἀριστοτέλη ΙΙ</a:t>
            </a:r>
            <a:endParaRPr lang="el-GR" sz="2800" dirty="0"/>
          </a:p>
        </p:txBody>
      </p:sp>
      <p:sp>
        <p:nvSpPr>
          <p:cNvPr id="5" name="4 - Θέση περιεχομένου"/>
          <p:cNvSpPr>
            <a:spLocks noGrp="1"/>
          </p:cNvSpPr>
          <p:nvPr>
            <p:ph idx="1"/>
          </p:nvPr>
        </p:nvSpPr>
        <p:spPr>
          <a:xfrm>
            <a:off x="228600" y="1951037"/>
            <a:ext cx="8686800" cy="4525963"/>
          </a:xfrm>
        </p:spPr>
        <p:txBody>
          <a:bodyPr>
            <a:normAutofit fontScale="70000" lnSpcReduction="20000"/>
          </a:bodyPr>
          <a:lstStyle/>
          <a:p>
            <a:pPr marL="95250" indent="0" algn="just">
              <a:lnSpc>
                <a:spcPct val="115000"/>
              </a:lnSpc>
              <a:spcAft>
                <a:spcPts val="600"/>
              </a:spcAft>
              <a:buNone/>
            </a:pPr>
            <a:r>
              <a:rPr lang="el-GR" b="1" i="1" dirty="0" smtClean="0">
                <a:solidFill>
                  <a:srgbClr val="002060"/>
                </a:solidFill>
                <a:effectLst>
                  <a:outerShdw blurRad="38100" dist="38100" dir="2700000" algn="tl">
                    <a:srgbClr val="000000">
                      <a:alpha val="43137"/>
                    </a:srgbClr>
                  </a:outerShdw>
                </a:effectLst>
                <a:latin typeface="Book Antiqua"/>
                <a:ea typeface="Calibri"/>
                <a:cs typeface="Times New Roman"/>
              </a:rPr>
              <a:t>«Αν πάλι είναι η διάρκεια της κίνησης του σύμπαντος, αν μεν πρόκειται για τη διάρκεια της ίδιας της κίνησης, τι άλλο θα είναι από αυτήν την κίνηση;».</a:t>
            </a:r>
            <a:endParaRPr lang="el-GR" dirty="0" smtClean="0">
              <a:solidFill>
                <a:srgbClr val="002060"/>
              </a:solidFill>
              <a:effectLst>
                <a:outerShdw blurRad="38100" dist="38100" dir="2700000" algn="tl">
                  <a:srgbClr val="000000">
                    <a:alpha val="43137"/>
                  </a:srgbClr>
                </a:outerShdw>
              </a:effectLst>
              <a:ea typeface="Calibri"/>
              <a:cs typeface="Times New Roman"/>
            </a:endParaRPr>
          </a:p>
          <a:p>
            <a:pPr marL="95250" indent="0" algn="just">
              <a:lnSpc>
                <a:spcPct val="115000"/>
              </a:lnSpc>
              <a:spcAft>
                <a:spcPts val="600"/>
              </a:spcAft>
            </a:pPr>
            <a:r>
              <a:rPr lang="el-GR" sz="800" i="1" dirty="0" smtClean="0">
                <a:latin typeface="Book Antiqua"/>
                <a:ea typeface="Calibri"/>
                <a:cs typeface="Times New Roman"/>
              </a:rPr>
              <a:t> </a:t>
            </a:r>
            <a:endParaRPr lang="el-GR" dirty="0" smtClean="0">
              <a:ea typeface="Calibri"/>
              <a:cs typeface="Times New Roman"/>
            </a:endParaRPr>
          </a:p>
          <a:p>
            <a:pPr marL="95250" indent="0" algn="ctr">
              <a:lnSpc>
                <a:spcPct val="115000"/>
              </a:lnSpc>
              <a:spcAft>
                <a:spcPts val="600"/>
              </a:spcAft>
              <a:buNone/>
            </a:pPr>
            <a:r>
              <a:rPr lang="el-GR" sz="3600" b="1" dirty="0" smtClean="0">
                <a:solidFill>
                  <a:srgbClr val="C00000"/>
                </a:solidFill>
                <a:latin typeface="Book Antiqua"/>
                <a:ea typeface="Calibri"/>
                <a:cs typeface="Times New Roman"/>
              </a:rPr>
              <a:t>2–ταύτιση του χρόνου με την κίνηση του σύμπαντος</a:t>
            </a:r>
          </a:p>
          <a:p>
            <a:pPr marL="95250" indent="0" algn="just">
              <a:lnSpc>
                <a:spcPct val="115000"/>
              </a:lnSpc>
              <a:spcAft>
                <a:spcPts val="600"/>
              </a:spcAft>
              <a:buNone/>
            </a:pPr>
            <a:endParaRPr lang="el-GR" sz="1100" dirty="0" smtClean="0">
              <a:solidFill>
                <a:srgbClr val="002060"/>
              </a:solidFill>
              <a:latin typeface="Book Antiqua"/>
              <a:ea typeface="Calibri"/>
              <a:cs typeface="Times New Roman"/>
            </a:endParaRPr>
          </a:p>
          <a:p>
            <a:pPr marL="95250" indent="0" algn="just">
              <a:lnSpc>
                <a:spcPct val="115000"/>
              </a:lnSpc>
              <a:spcAft>
                <a:spcPts val="600"/>
              </a:spcAft>
              <a:buNone/>
            </a:pPr>
            <a:r>
              <a:rPr lang="el-GR" dirty="0" smtClean="0">
                <a:solidFill>
                  <a:srgbClr val="002060"/>
                </a:solidFill>
                <a:latin typeface="Book Antiqua"/>
                <a:ea typeface="Calibri"/>
                <a:cs typeface="Times New Roman"/>
              </a:rPr>
              <a:t>Το ίδιο πρόβλημα με παραπάνω της ἀναγωγῆς του χρόνου στην κίνηση ενώ είδαμε ότι η κίνηση προϋποθέτει τον χρόνο.</a:t>
            </a:r>
            <a:endParaRPr lang="el-GR" dirty="0" smtClean="0">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a:p>
            <a:pPr marL="95250" indent="1433513" algn="just">
              <a:lnSpc>
                <a:spcPct val="120000"/>
              </a:lnSpc>
              <a:buNone/>
              <a:tabLst>
                <a:tab pos="1528763" algn="l"/>
              </a:tabLst>
            </a:pPr>
            <a:r>
              <a:rPr lang="el-GR" sz="3600" b="1" dirty="0" smtClean="0">
                <a:solidFill>
                  <a:srgbClr val="C00000"/>
                </a:solidFill>
                <a:latin typeface="Book Antiqua"/>
                <a:ea typeface="Calibri"/>
                <a:cs typeface="Times New Roman"/>
              </a:rPr>
              <a:t>Η κίνηση γίνεται ἐν </a:t>
            </a:r>
            <a:r>
              <a:rPr lang="el-GR" sz="3600" b="1" dirty="0" err="1" smtClean="0">
                <a:solidFill>
                  <a:srgbClr val="C00000"/>
                </a:solidFill>
                <a:latin typeface="Book Antiqua"/>
                <a:ea typeface="Calibri"/>
                <a:cs typeface="Times New Roman"/>
              </a:rPr>
              <a:t>χρόνῳ</a:t>
            </a:r>
            <a:r>
              <a:rPr lang="el-GR" sz="3600" b="1" dirty="0" smtClean="0">
                <a:solidFill>
                  <a:srgbClr val="C00000"/>
                </a:solidFill>
                <a:latin typeface="Book Antiqua"/>
                <a:ea typeface="Calibri"/>
                <a:cs typeface="Times New Roman"/>
              </a:rPr>
              <a:t>, δεν είναι χρόνος.</a:t>
            </a:r>
            <a:endParaRPr lang="el-GR" dirty="0"/>
          </a:p>
        </p:txBody>
      </p:sp>
      <p:sp>
        <p:nvSpPr>
          <p:cNvPr id="6" name="5 - Ορθογώνιο"/>
          <p:cNvSpPr/>
          <p:nvPr/>
        </p:nvSpPr>
        <p:spPr>
          <a:xfrm>
            <a:off x="5715000" y="990600"/>
            <a:ext cx="3054686" cy="461665"/>
          </a:xfrm>
          <a:prstGeom prst="rect">
            <a:avLst/>
          </a:prstGeom>
        </p:spPr>
        <p:txBody>
          <a:bodyPr wrap="square">
            <a:spAutoFit/>
          </a:bodyPr>
          <a:lstStyle/>
          <a:p>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ΙΙΙ 7 [45] 8. 30–32</a:t>
            </a:r>
            <a:endParaRPr lang="el-GR" sz="2400" dirty="0">
              <a:effectLst>
                <a:outerShdw blurRad="38100" dist="38100" dir="2700000" algn="tl">
                  <a:srgbClr val="000000">
                    <a:alpha val="43137"/>
                  </a:srgbClr>
                </a:outerShdw>
              </a:effectLst>
            </a:endParaRPr>
          </a:p>
        </p:txBody>
      </p:sp>
      <p:sp>
        <p:nvSpPr>
          <p:cNvPr id="7" name="AutoShape 2"/>
          <p:cNvSpPr>
            <a:spLocks noChangeArrowheads="1"/>
          </p:cNvSpPr>
          <p:nvPr/>
        </p:nvSpPr>
        <p:spPr bwMode="auto">
          <a:xfrm>
            <a:off x="609600" y="5257800"/>
            <a:ext cx="8382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152400"/>
            <a:ext cx="8686800" cy="1143000"/>
          </a:xfrm>
        </p:spPr>
        <p:txBody>
          <a:bodyPr>
            <a:normAutofit/>
          </a:bodyPr>
          <a:lstStyle/>
          <a:p>
            <a:pPr algn="just"/>
            <a:r>
              <a:rPr lang="el-GR" sz="2800" b="1" dirty="0" smtClean="0">
                <a:solidFill>
                  <a:srgbClr val="C00000"/>
                </a:solidFill>
                <a:effectLst>
                  <a:outerShdw blurRad="50800" dist="38100" algn="tr" rotWithShape="0">
                    <a:prstClr val="black">
                      <a:alpha val="40000"/>
                    </a:prstClr>
                  </a:outerShdw>
                </a:effectLst>
                <a:latin typeface="Book Antiqua" pitchFamily="18" charset="0"/>
              </a:rPr>
              <a:t>Ανασκευή των πιο επιστημονικών θεωριών των Στωικῶν και του Ἀριστοτέλη ΙΙΙ</a:t>
            </a:r>
            <a:endParaRPr lang="el-GR" sz="2800" dirty="0"/>
          </a:p>
        </p:txBody>
      </p:sp>
      <p:sp>
        <p:nvSpPr>
          <p:cNvPr id="5" name="4 - Θέση περιεχομένου"/>
          <p:cNvSpPr>
            <a:spLocks noGrp="1"/>
          </p:cNvSpPr>
          <p:nvPr>
            <p:ph idx="1"/>
          </p:nvPr>
        </p:nvSpPr>
        <p:spPr>
          <a:xfrm>
            <a:off x="228600" y="1676401"/>
            <a:ext cx="8686800" cy="2285999"/>
          </a:xfrm>
        </p:spPr>
        <p:txBody>
          <a:bodyPr>
            <a:normAutofit fontScale="70000" lnSpcReduction="20000"/>
          </a:bodyPr>
          <a:lstStyle/>
          <a:p>
            <a:pPr marL="95250" indent="0" algn="just">
              <a:lnSpc>
                <a:spcPct val="115000"/>
              </a:lnSpc>
              <a:spcAft>
                <a:spcPts val="600"/>
              </a:spcAft>
              <a:buNone/>
            </a:pPr>
            <a:r>
              <a:rPr lang="el-GR" b="1" i="1" dirty="0" smtClean="0">
                <a:solidFill>
                  <a:srgbClr val="002060"/>
                </a:solidFill>
                <a:effectLst>
                  <a:outerShdw blurRad="38100" dist="38100" dir="2700000" algn="tl">
                    <a:srgbClr val="000000">
                      <a:alpha val="43137"/>
                    </a:srgbClr>
                  </a:outerShdw>
                </a:effectLst>
                <a:latin typeface="Book Antiqua"/>
                <a:ea typeface="Calibri"/>
                <a:cs typeface="Times New Roman"/>
              </a:rPr>
              <a:t>«Όμως αυτή θα είναι ποσοτικά καθορισμένη. Και τότε, αυτό το 'τόσο' θα μετριέται είτε με τον χώρο —ότι δηλαδή αυτός που διήνυσε είναι τόσος—, οπότε η διάρκεια θα είναι αυτό —όμως τούτο δεν είναι χρόνος, αλλά χώρος—,</a:t>
            </a:r>
            <a:endParaRPr lang="el-GR" dirty="0" smtClean="0">
              <a:solidFill>
                <a:srgbClr val="002060"/>
              </a:solidFill>
              <a:effectLst>
                <a:outerShdw blurRad="38100" dist="38100" dir="2700000" algn="tl">
                  <a:srgbClr val="000000">
                    <a:alpha val="43137"/>
                  </a:srgbClr>
                </a:outerShdw>
              </a:effectLst>
              <a:ea typeface="Calibri"/>
              <a:cs typeface="Times New Roman"/>
            </a:endParaRPr>
          </a:p>
          <a:p>
            <a:pPr marL="95250" indent="0" algn="just">
              <a:lnSpc>
                <a:spcPct val="115000"/>
              </a:lnSpc>
              <a:spcAft>
                <a:spcPts val="600"/>
              </a:spcAft>
            </a:pPr>
            <a:r>
              <a:rPr lang="el-GR" sz="800" i="1" dirty="0" smtClean="0">
                <a:latin typeface="Book Antiqua"/>
                <a:ea typeface="Calibri"/>
                <a:cs typeface="Times New Roman"/>
              </a:rPr>
              <a:t> </a:t>
            </a:r>
            <a:endParaRPr lang="el-GR" dirty="0" smtClean="0">
              <a:ea typeface="Calibri"/>
              <a:cs typeface="Times New Roman"/>
            </a:endParaRPr>
          </a:p>
          <a:p>
            <a:pPr marL="95250" indent="0" algn="ctr">
              <a:lnSpc>
                <a:spcPct val="115000"/>
              </a:lnSpc>
              <a:spcAft>
                <a:spcPts val="600"/>
              </a:spcAft>
              <a:buNone/>
            </a:pPr>
            <a:r>
              <a:rPr lang="el-GR" sz="3400" b="1" dirty="0" smtClean="0">
                <a:solidFill>
                  <a:srgbClr val="002060"/>
                </a:solidFill>
                <a:latin typeface="Book Antiqua"/>
                <a:ea typeface="Calibri"/>
                <a:cs typeface="Times New Roman"/>
              </a:rPr>
              <a:t>Αυτό είναι το πρώτο μισό του επιχειρήματος:</a:t>
            </a:r>
          </a:p>
          <a:p>
            <a:pPr marL="95250" indent="0" algn="just">
              <a:lnSpc>
                <a:spcPct val="115000"/>
              </a:lnSpc>
              <a:spcAft>
                <a:spcPts val="600"/>
              </a:spcAft>
              <a:buNone/>
            </a:pPr>
            <a:endParaRPr lang="el-GR" sz="1100" dirty="0" smtClean="0">
              <a:solidFill>
                <a:srgbClr val="002060"/>
              </a:solidFill>
              <a:latin typeface="Book Antiqua"/>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p:txBody>
      </p:sp>
      <p:sp>
        <p:nvSpPr>
          <p:cNvPr id="6" name="5 - Ορθογώνιο"/>
          <p:cNvSpPr/>
          <p:nvPr/>
        </p:nvSpPr>
        <p:spPr>
          <a:xfrm>
            <a:off x="5715000" y="990600"/>
            <a:ext cx="3054686" cy="461665"/>
          </a:xfrm>
          <a:prstGeom prst="rect">
            <a:avLst/>
          </a:prstGeom>
        </p:spPr>
        <p:txBody>
          <a:bodyPr wrap="square">
            <a:spAutoFit/>
          </a:bodyPr>
          <a:lstStyle/>
          <a:p>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ΙΙΙ 7 [45] 8. 32–35</a:t>
            </a:r>
            <a:endParaRPr lang="el-GR" sz="2400" dirty="0">
              <a:effectLst>
                <a:outerShdw blurRad="38100" dist="38100" dir="2700000" algn="tl">
                  <a:srgbClr val="000000">
                    <a:alpha val="43137"/>
                  </a:srgbClr>
                </a:outerShdw>
              </a:effectLst>
            </a:endParaRPr>
          </a:p>
        </p:txBody>
      </p:sp>
      <p:pic>
        <p:nvPicPr>
          <p:cNvPr id="8" name="7 - Εικόνα"/>
          <p:cNvPicPr/>
          <p:nvPr/>
        </p:nvPicPr>
        <p:blipFill>
          <a:blip r:embed="rId2" cstate="print">
            <a:lum contrast="10000"/>
          </a:blip>
          <a:srcRect l="24048" t="29636" r="21784" b="50400"/>
          <a:stretch>
            <a:fillRect/>
          </a:stretch>
        </p:blipFill>
        <p:spPr bwMode="auto">
          <a:xfrm>
            <a:off x="228600" y="3962400"/>
            <a:ext cx="8686800" cy="2590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p:cNvPicPr>
            <a:picLocks noGrp="1"/>
          </p:cNvPicPr>
          <p:nvPr>
            <p:ph idx="1"/>
          </p:nvPr>
        </p:nvPicPr>
        <p:blipFill>
          <a:blip r:embed="rId2" cstate="print"/>
          <a:srcRect l="26874" t="30157" r="52930" b="42096"/>
          <a:stretch>
            <a:fillRect/>
          </a:stretch>
        </p:blipFill>
        <p:spPr bwMode="auto">
          <a:xfrm>
            <a:off x="2895600" y="914400"/>
            <a:ext cx="3276600" cy="3429000"/>
          </a:xfrm>
          <a:prstGeom prst="rect">
            <a:avLst/>
          </a:prstGeom>
          <a:ln>
            <a:noFill/>
          </a:ln>
          <a:effectLst>
            <a:outerShdw blurRad="292100" dist="139700" dir="2700000" algn="tl" rotWithShape="0">
              <a:srgbClr val="333333">
                <a:alpha val="65000"/>
              </a:srgbClr>
            </a:outerShdw>
          </a:effectLst>
        </p:spPr>
      </p:pic>
      <p:sp>
        <p:nvSpPr>
          <p:cNvPr id="30722" name="Text Box 2"/>
          <p:cNvSpPr txBox="1">
            <a:spLocks noChangeArrowheads="1"/>
          </p:cNvSpPr>
          <p:nvPr/>
        </p:nvSpPr>
        <p:spPr bwMode="auto">
          <a:xfrm>
            <a:off x="1905000" y="4799013"/>
            <a:ext cx="5257800" cy="1906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000"/>
              </a:spcAft>
              <a:buClrTx/>
              <a:buSzTx/>
              <a:buFontTx/>
              <a:buNone/>
              <a:tabLst/>
            </a:pPr>
            <a:r>
              <a:rPr kumimoji="0" lang="el-GR" sz="2800" b="1" i="0" u="none" strike="noStrike" cap="none" normalizeH="0" baseline="0" dirty="0" smtClean="0">
                <a:ln>
                  <a:noFill/>
                </a:ln>
                <a:solidFill>
                  <a:srgbClr val="00206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Book Antiqua" pitchFamily="18" charset="0"/>
                <a:cs typeface="Arial" pitchFamily="34" charset="0"/>
              </a:rPr>
              <a:t>Σχήμα 1                                                            </a:t>
            </a:r>
            <a:r>
              <a:rPr kumimoji="0" lang="el-GR" sz="2400" b="1" i="0" u="none" strike="noStrike" cap="none" normalizeH="0" baseline="0" dirty="0" smtClean="0">
                <a:ln>
                  <a:noFill/>
                </a:ln>
                <a:solidFill>
                  <a:srgbClr val="00206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Book Antiqua" pitchFamily="18" charset="0"/>
                <a:cs typeface="Arial" pitchFamily="34" charset="0"/>
              </a:rPr>
              <a:t>Μία πλήρης περιστροφή με αφετηρία και τέλος το σημείο Α επάνω σε κύκλο.</a:t>
            </a:r>
            <a:endParaRPr kumimoji="0" lang="el-GR" sz="44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152400"/>
            <a:ext cx="8686800" cy="1143000"/>
          </a:xfrm>
        </p:spPr>
        <p:txBody>
          <a:bodyPr>
            <a:normAutofit/>
          </a:bodyPr>
          <a:lstStyle/>
          <a:p>
            <a:pPr algn="just"/>
            <a:r>
              <a:rPr lang="el-GR" sz="2800" b="1" dirty="0" smtClean="0">
                <a:solidFill>
                  <a:srgbClr val="C00000"/>
                </a:solidFill>
                <a:effectLst>
                  <a:outerShdw blurRad="50800" dist="38100" algn="tr" rotWithShape="0">
                    <a:prstClr val="black">
                      <a:alpha val="40000"/>
                    </a:prstClr>
                  </a:outerShdw>
                </a:effectLst>
                <a:latin typeface="Book Antiqua" pitchFamily="18" charset="0"/>
              </a:rPr>
              <a:t>Ανασκευή των πιο επιστημονικών θεωριών των Στωικῶν και του Ἀριστοτέλη Ι</a:t>
            </a:r>
            <a:r>
              <a:rPr lang="en-US" sz="2800" b="1" dirty="0" smtClean="0">
                <a:solidFill>
                  <a:srgbClr val="C00000"/>
                </a:solidFill>
                <a:effectLst>
                  <a:outerShdw blurRad="50800" dist="38100" algn="tr" rotWithShape="0">
                    <a:prstClr val="black">
                      <a:alpha val="40000"/>
                    </a:prstClr>
                  </a:outerShdw>
                </a:effectLst>
                <a:latin typeface="Book Antiqua" pitchFamily="18" charset="0"/>
              </a:rPr>
              <a:t>V</a:t>
            </a:r>
            <a:endParaRPr lang="el-GR" sz="2800" dirty="0"/>
          </a:p>
        </p:txBody>
      </p:sp>
      <p:sp>
        <p:nvSpPr>
          <p:cNvPr id="5" name="4 - Θέση περιεχομένου"/>
          <p:cNvSpPr>
            <a:spLocks noGrp="1"/>
          </p:cNvSpPr>
          <p:nvPr>
            <p:ph idx="1"/>
          </p:nvPr>
        </p:nvSpPr>
        <p:spPr>
          <a:xfrm>
            <a:off x="228600" y="1676401"/>
            <a:ext cx="8686800" cy="4952999"/>
          </a:xfrm>
        </p:spPr>
        <p:txBody>
          <a:bodyPr>
            <a:normAutofit fontScale="92500" lnSpcReduction="20000"/>
          </a:bodyPr>
          <a:lstStyle/>
          <a:p>
            <a:pPr marL="95250" indent="0" algn="ctr">
              <a:lnSpc>
                <a:spcPct val="115000"/>
              </a:lnSpc>
              <a:spcAft>
                <a:spcPts val="600"/>
              </a:spcAft>
              <a:buNone/>
            </a:pPr>
            <a:r>
              <a:rPr lang="el-GR" sz="2800" b="1" dirty="0" smtClean="0">
                <a:solidFill>
                  <a:srgbClr val="002060"/>
                </a:solidFill>
                <a:latin typeface="Book Antiqua"/>
                <a:ea typeface="Calibri"/>
                <a:cs typeface="Times New Roman"/>
              </a:rPr>
              <a:t>Αυτό είναι το δεύτερο κομμάτι του επιχειρήματος.</a:t>
            </a:r>
          </a:p>
          <a:p>
            <a:pPr marL="2865438" indent="0" algn="just">
              <a:lnSpc>
                <a:spcPct val="115000"/>
              </a:lnSpc>
              <a:spcAft>
                <a:spcPts val="600"/>
              </a:spcAft>
              <a:buNone/>
            </a:pPr>
            <a:r>
              <a:rPr lang="el-GR" sz="2000" b="1" dirty="0" smtClean="0">
                <a:solidFill>
                  <a:srgbClr val="C00000"/>
                </a:solidFill>
                <a:effectLst>
                  <a:outerShdw blurRad="38100" dist="38100" dir="2700000" algn="tl">
                    <a:srgbClr val="000000">
                      <a:alpha val="43137"/>
                    </a:srgbClr>
                  </a:outerShdw>
                </a:effectLst>
                <a:latin typeface="Book Antiqua"/>
                <a:ea typeface="Calibri"/>
                <a:cs typeface="Times New Roman"/>
              </a:rPr>
              <a:t>Ο χρόνος θα αντιστοιχεί στην ποσότητα του νερού που κυλά, άρα ο χρόνος θα εξαρτάται από τον όγκο της κίνησης.</a:t>
            </a:r>
          </a:p>
          <a:p>
            <a:pPr marL="3138488" indent="0" algn="just">
              <a:lnSpc>
                <a:spcPct val="115000"/>
              </a:lnSpc>
              <a:spcAft>
                <a:spcPts val="600"/>
              </a:spcAft>
              <a:buNone/>
            </a:pPr>
            <a:endParaRPr lang="el-GR" sz="2000" b="1" dirty="0" smtClean="0">
              <a:solidFill>
                <a:srgbClr val="002060"/>
              </a:solidFill>
              <a:latin typeface="Book Antiqua"/>
              <a:ea typeface="Calibri"/>
              <a:cs typeface="Times New Roman"/>
            </a:endParaRPr>
          </a:p>
          <a:p>
            <a:pPr marL="2865438" indent="0" algn="just">
              <a:lnSpc>
                <a:spcPct val="115000"/>
              </a:lnSpc>
              <a:spcAft>
                <a:spcPts val="600"/>
              </a:spcAft>
              <a:buNone/>
            </a:pPr>
            <a:r>
              <a:rPr lang="el-GR" sz="2000" dirty="0" smtClean="0">
                <a:solidFill>
                  <a:srgbClr val="002060"/>
                </a:solidFill>
                <a:latin typeface="Book Antiqua"/>
                <a:ea typeface="Calibri"/>
                <a:cs typeface="Times New Roman"/>
              </a:rPr>
              <a:t>Ταύτιση χρόνου με την κίνηση αντί να καταλάβουμε, κάτι το οποίο είναι απολύτως προφανές μόλις εξετάσουμε την έννοια της κίνησης, ότι ο χρόνος είναι αυτό μέσα στο οποίο συμβαίνει η κίνηση.</a:t>
            </a:r>
          </a:p>
          <a:p>
            <a:pPr marL="3138488" indent="0" algn="just">
              <a:lnSpc>
                <a:spcPct val="115000"/>
              </a:lnSpc>
              <a:spcAft>
                <a:spcPts val="600"/>
              </a:spcAft>
              <a:buNone/>
            </a:pPr>
            <a:r>
              <a:rPr lang="el-GR" sz="2100" b="1" dirty="0" smtClean="0">
                <a:solidFill>
                  <a:srgbClr val="C00000"/>
                </a:solidFill>
                <a:effectLst>
                  <a:outerShdw blurRad="38100" dist="38100" dir="2700000" algn="tl">
                    <a:srgbClr val="000000">
                      <a:alpha val="43137"/>
                    </a:srgbClr>
                  </a:outerShdw>
                </a:effectLst>
                <a:latin typeface="Book Antiqua"/>
                <a:ea typeface="Calibri"/>
                <a:cs typeface="Times New Roman"/>
              </a:rPr>
              <a:t>Από τα παραπάνω συνάγεται ότι ο χρόνος δε θα υπάρχει ανεξάρτητα από την κίνηση ενώ τον έχουμε χρησιμοποιήσει για να καταλάβουμε την κίνηση.</a:t>
            </a:r>
          </a:p>
          <a:p>
            <a:pPr marL="95250" indent="0" algn="just">
              <a:lnSpc>
                <a:spcPct val="115000"/>
              </a:lnSpc>
              <a:spcAft>
                <a:spcPts val="600"/>
              </a:spcAft>
              <a:buNone/>
            </a:pPr>
            <a:endParaRPr lang="el-GR" sz="1100" dirty="0" smtClean="0">
              <a:solidFill>
                <a:srgbClr val="002060"/>
              </a:solidFill>
              <a:latin typeface="Book Antiqua"/>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p:txBody>
      </p:sp>
      <p:sp>
        <p:nvSpPr>
          <p:cNvPr id="6" name="5 - Ορθογώνιο"/>
          <p:cNvSpPr/>
          <p:nvPr/>
        </p:nvSpPr>
        <p:spPr>
          <a:xfrm>
            <a:off x="5715000" y="990600"/>
            <a:ext cx="3054686" cy="461665"/>
          </a:xfrm>
          <a:prstGeom prst="rect">
            <a:avLst/>
          </a:prstGeom>
        </p:spPr>
        <p:txBody>
          <a:bodyPr wrap="square">
            <a:spAutoFit/>
          </a:bodyPr>
          <a:lstStyle/>
          <a:p>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ΙΙΙ 7 [45] 8. 35–53</a:t>
            </a:r>
            <a:endParaRPr lang="el-GR" sz="2400" dirty="0">
              <a:effectLst>
                <a:outerShdw blurRad="38100" dist="38100" dir="2700000" algn="tl">
                  <a:srgbClr val="000000">
                    <a:alpha val="43137"/>
                  </a:srgbClr>
                </a:outerShdw>
              </a:effectLst>
            </a:endParaRPr>
          </a:p>
        </p:txBody>
      </p:sp>
      <p:pic>
        <p:nvPicPr>
          <p:cNvPr id="7" name="3 - Εικόνα" descr="image.jpg"/>
          <p:cNvPicPr/>
          <p:nvPr/>
        </p:nvPicPr>
        <p:blipFill>
          <a:blip r:embed="rId2" cstate="print"/>
          <a:stretch>
            <a:fillRect/>
          </a:stretch>
        </p:blipFill>
        <p:spPr>
          <a:xfrm>
            <a:off x="228600" y="2514600"/>
            <a:ext cx="2594527" cy="2743200"/>
          </a:xfrm>
          <a:prstGeom prst="rect">
            <a:avLst/>
          </a:prstGeom>
          <a:ln>
            <a:noFill/>
          </a:ln>
          <a:effectLst>
            <a:outerShdw blurRad="292100" dist="139700" dir="2700000" algn="tl" rotWithShape="0">
              <a:srgbClr val="333333">
                <a:alpha val="65000"/>
              </a:srgbClr>
            </a:outerShdw>
          </a:effectLst>
        </p:spPr>
      </p:pic>
      <p:sp>
        <p:nvSpPr>
          <p:cNvPr id="31746" name="Text Box 2"/>
          <p:cNvSpPr txBox="1">
            <a:spLocks noChangeArrowheads="1"/>
          </p:cNvSpPr>
          <p:nvPr/>
        </p:nvSpPr>
        <p:spPr bwMode="auto">
          <a:xfrm>
            <a:off x="0" y="5410200"/>
            <a:ext cx="3200400" cy="8309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b="1" i="0" u="none" strike="noStrike" cap="none" normalizeH="0" baseline="0" dirty="0" smtClean="0">
                <a:ln>
                  <a:noFill/>
                </a:ln>
                <a:solidFill>
                  <a:srgbClr val="002060"/>
                </a:solidFill>
                <a:effectLst/>
                <a:latin typeface="Book Antiqua" pitchFamily="18" charset="0"/>
                <a:cs typeface="Arial" pitchFamily="34" charset="0"/>
              </a:rPr>
              <a:t>Εικόνα 1   Κλεψύδρα νερού που χρησιμοποιούσαν στην αρχαία Ελλάδα.</a:t>
            </a:r>
            <a:endParaRPr kumimoji="0" lang="el-G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7" name="AutoShape 3"/>
          <p:cNvSpPr>
            <a:spLocks noChangeArrowheads="1"/>
          </p:cNvSpPr>
          <p:nvPr/>
        </p:nvSpPr>
        <p:spPr bwMode="auto">
          <a:xfrm>
            <a:off x="6858000" y="2895600"/>
            <a:ext cx="381000" cy="685800"/>
          </a:xfrm>
          <a:prstGeom prst="downArrow">
            <a:avLst>
              <a:gd name="adj1" fmla="val 50000"/>
              <a:gd name="adj2" fmla="val 55862"/>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eaVert"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76200"/>
            <a:ext cx="8686800" cy="1143000"/>
          </a:xfrm>
        </p:spPr>
        <p:txBody>
          <a:bodyPr>
            <a:normAutofit/>
          </a:bodyPr>
          <a:lstStyle/>
          <a:p>
            <a:pPr algn="just"/>
            <a:r>
              <a:rPr lang="el-GR" sz="2800" b="1" dirty="0" smtClean="0">
                <a:solidFill>
                  <a:srgbClr val="C00000"/>
                </a:solidFill>
                <a:effectLst>
                  <a:outerShdw blurRad="50800" dist="38100" algn="tr" rotWithShape="0">
                    <a:prstClr val="black">
                      <a:alpha val="40000"/>
                    </a:prstClr>
                  </a:outerShdw>
                </a:effectLst>
                <a:latin typeface="Book Antiqua" pitchFamily="18" charset="0"/>
              </a:rPr>
              <a:t>Ανασκευή των πιο επιστημονικών θεωριών των Στωικῶν και του Ἀριστοτέλη </a:t>
            </a:r>
            <a:r>
              <a:rPr lang="en-US" sz="2800" b="1" dirty="0" smtClean="0">
                <a:solidFill>
                  <a:srgbClr val="C00000"/>
                </a:solidFill>
                <a:effectLst>
                  <a:outerShdw blurRad="50800" dist="38100" algn="tr" rotWithShape="0">
                    <a:prstClr val="black">
                      <a:alpha val="40000"/>
                    </a:prstClr>
                  </a:outerShdw>
                </a:effectLst>
                <a:latin typeface="Book Antiqua" pitchFamily="18" charset="0"/>
              </a:rPr>
              <a:t>V</a:t>
            </a:r>
            <a:endParaRPr lang="el-GR" sz="2800" dirty="0"/>
          </a:p>
        </p:txBody>
      </p:sp>
      <p:sp>
        <p:nvSpPr>
          <p:cNvPr id="5" name="4 - Θέση περιεχομένου"/>
          <p:cNvSpPr>
            <a:spLocks noGrp="1"/>
          </p:cNvSpPr>
          <p:nvPr>
            <p:ph idx="1"/>
          </p:nvPr>
        </p:nvSpPr>
        <p:spPr>
          <a:xfrm>
            <a:off x="0" y="1524000"/>
            <a:ext cx="8458200" cy="761999"/>
          </a:xfrm>
        </p:spPr>
        <p:txBody>
          <a:bodyPr>
            <a:normAutofit lnSpcReduction="10000"/>
          </a:bodyPr>
          <a:lstStyle/>
          <a:p>
            <a:pPr marL="95250" indent="0" algn="just">
              <a:spcAft>
                <a:spcPts val="600"/>
              </a:spcAft>
              <a:buNone/>
            </a:pPr>
            <a:r>
              <a:rPr lang="en-US" sz="2000" b="1" dirty="0" smtClean="0">
                <a:solidFill>
                  <a:srgbClr val="002060"/>
                </a:solidFill>
                <a:latin typeface="Book Antiqua"/>
                <a:ea typeface="Calibri"/>
                <a:cs typeface="Times New Roman"/>
              </a:rPr>
              <a:t>To </a:t>
            </a:r>
            <a:r>
              <a:rPr lang="el-GR" sz="2000" b="1" dirty="0" smtClean="0">
                <a:solidFill>
                  <a:srgbClr val="002060"/>
                </a:solidFill>
                <a:latin typeface="Book Antiqua"/>
                <a:ea typeface="Calibri"/>
                <a:cs typeface="Times New Roman"/>
              </a:rPr>
              <a:t>συγκεκριμένο συνοψίζει ουσιαστικά την κριτική του Πλωτίνου στις προγενέστερες θεωρίες περί χρόνου.</a:t>
            </a:r>
            <a:endParaRPr lang="el-GR" sz="800" dirty="0" smtClean="0">
              <a:solidFill>
                <a:srgbClr val="002060"/>
              </a:solidFill>
              <a:latin typeface="Book Antiqua"/>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p:txBody>
      </p:sp>
      <p:sp>
        <p:nvSpPr>
          <p:cNvPr id="6" name="5 - Ορθογώνιο"/>
          <p:cNvSpPr/>
          <p:nvPr/>
        </p:nvSpPr>
        <p:spPr>
          <a:xfrm>
            <a:off x="5715000" y="838200"/>
            <a:ext cx="3054686" cy="461665"/>
          </a:xfrm>
          <a:prstGeom prst="rect">
            <a:avLst/>
          </a:prstGeom>
        </p:spPr>
        <p:txBody>
          <a:bodyPr wrap="square">
            <a:spAutoFit/>
          </a:bodyPr>
          <a:lstStyle/>
          <a:p>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ΙΙΙ 7 [45] 8. 53–62</a:t>
            </a:r>
            <a:endParaRPr lang="el-GR" sz="2400" dirty="0">
              <a:effectLst>
                <a:outerShdw blurRad="38100" dist="38100" dir="2700000" algn="tl">
                  <a:srgbClr val="000000">
                    <a:alpha val="43137"/>
                  </a:srgbClr>
                </a:outerShdw>
              </a:effectLst>
            </a:endParaRPr>
          </a:p>
        </p:txBody>
      </p:sp>
      <p:pic>
        <p:nvPicPr>
          <p:cNvPr id="7" name="6 - Εικόνα"/>
          <p:cNvPicPr/>
          <p:nvPr/>
        </p:nvPicPr>
        <p:blipFill>
          <a:blip r:embed="rId2" cstate="print">
            <a:lum contrast="10000"/>
          </a:blip>
          <a:srcRect l="20442" t="24957" r="21090" b="37940"/>
          <a:stretch>
            <a:fillRect/>
          </a:stretch>
        </p:blipFill>
        <p:spPr bwMode="auto">
          <a:xfrm>
            <a:off x="152400" y="2209800"/>
            <a:ext cx="7010400" cy="3581400"/>
          </a:xfrm>
          <a:prstGeom prst="rect">
            <a:avLst/>
          </a:prstGeom>
          <a:ln>
            <a:noFill/>
          </a:ln>
          <a:effectLst>
            <a:outerShdw blurRad="292100" dist="139700" dir="2700000" algn="tl" rotWithShape="0">
              <a:srgbClr val="333333">
                <a:alpha val="65000"/>
              </a:srgbClr>
            </a:outerShdw>
          </a:effectLst>
        </p:spPr>
      </p:pic>
      <p:sp>
        <p:nvSpPr>
          <p:cNvPr id="9" name="8 - Ορθογώνιο"/>
          <p:cNvSpPr/>
          <p:nvPr/>
        </p:nvSpPr>
        <p:spPr>
          <a:xfrm>
            <a:off x="3429000" y="5410200"/>
            <a:ext cx="5562600" cy="923330"/>
          </a:xfrm>
          <a:prstGeom prst="rect">
            <a:avLst/>
          </a:prstGeom>
          <a:solidFill>
            <a:schemeClr val="bg2">
              <a:lumMod val="90000"/>
            </a:schemeClr>
          </a:solidFill>
        </p:spPr>
        <p:txBody>
          <a:bodyPr wrap="square">
            <a:spAutoFit/>
          </a:bodyPr>
          <a:lstStyle/>
          <a:p>
            <a:pPr algn="just"/>
            <a:r>
              <a:rPr lang="el-GR" b="1" dirty="0" smtClean="0">
                <a:solidFill>
                  <a:srgbClr val="C00000"/>
                </a:solidFill>
                <a:effectLst>
                  <a:outerShdw blurRad="38100" dist="38100" dir="2700000" algn="tl">
                    <a:srgbClr val="000000">
                      <a:alpha val="43137"/>
                    </a:srgbClr>
                  </a:outerShdw>
                </a:effectLst>
              </a:rPr>
              <a:t>Ούτε το (1) ούτε το (2) απαντούν στο ζητούμενο τι είναι ο χρόνος το οποίο απαιτεί απόσπαση της έννοιας χρόνος από τις έννοιες της κινήσεως και του χώρου.</a:t>
            </a:r>
            <a:endParaRPr lang="el-GR" b="1" dirty="0">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152400"/>
            <a:ext cx="8686800" cy="1143000"/>
          </a:xfrm>
        </p:spPr>
        <p:txBody>
          <a:bodyPr>
            <a:normAutofit/>
          </a:bodyPr>
          <a:lstStyle/>
          <a:p>
            <a:pPr algn="just"/>
            <a:r>
              <a:rPr lang="el-GR" sz="2800" b="1" dirty="0" smtClean="0">
                <a:solidFill>
                  <a:srgbClr val="C00000"/>
                </a:solidFill>
                <a:effectLst>
                  <a:outerShdw blurRad="50800" dist="38100" algn="tr" rotWithShape="0">
                    <a:prstClr val="black">
                      <a:alpha val="40000"/>
                    </a:prstClr>
                  </a:outerShdw>
                </a:effectLst>
                <a:latin typeface="Book Antiqua" pitchFamily="18" charset="0"/>
              </a:rPr>
              <a:t>Ανασκευή των πιο επιστημονικών θεωριών των Στωικῶν και του Ἀριστοτέλη </a:t>
            </a:r>
            <a:r>
              <a:rPr lang="en-US" sz="2800" b="1" dirty="0" smtClean="0">
                <a:solidFill>
                  <a:srgbClr val="C00000"/>
                </a:solidFill>
                <a:effectLst>
                  <a:outerShdw blurRad="50800" dist="38100" algn="tr" rotWithShape="0">
                    <a:prstClr val="black">
                      <a:alpha val="40000"/>
                    </a:prstClr>
                  </a:outerShdw>
                </a:effectLst>
                <a:latin typeface="Book Antiqua" pitchFamily="18" charset="0"/>
              </a:rPr>
              <a:t>V</a:t>
            </a:r>
            <a:r>
              <a:rPr lang="el-GR" sz="2800" b="1" dirty="0" smtClean="0">
                <a:solidFill>
                  <a:srgbClr val="C00000"/>
                </a:solidFill>
                <a:effectLst>
                  <a:outerShdw blurRad="50800" dist="38100" algn="tr" rotWithShape="0">
                    <a:prstClr val="black">
                      <a:alpha val="40000"/>
                    </a:prstClr>
                  </a:outerShdw>
                </a:effectLst>
                <a:latin typeface="Book Antiqua" pitchFamily="18" charset="0"/>
              </a:rPr>
              <a:t>Ι</a:t>
            </a:r>
            <a:endParaRPr lang="el-GR" sz="2800" dirty="0"/>
          </a:p>
        </p:txBody>
      </p:sp>
      <p:sp>
        <p:nvSpPr>
          <p:cNvPr id="5" name="4 - Θέση περιεχομένου"/>
          <p:cNvSpPr>
            <a:spLocks noGrp="1"/>
          </p:cNvSpPr>
          <p:nvPr>
            <p:ph idx="1"/>
          </p:nvPr>
        </p:nvSpPr>
        <p:spPr>
          <a:xfrm>
            <a:off x="76200" y="1676401"/>
            <a:ext cx="8915400" cy="4952999"/>
          </a:xfrm>
        </p:spPr>
        <p:txBody>
          <a:bodyPr>
            <a:normAutofit fontScale="77500" lnSpcReduction="20000"/>
          </a:bodyPr>
          <a:lstStyle/>
          <a:p>
            <a:pPr marL="95250" indent="0" algn="ctr">
              <a:lnSpc>
                <a:spcPct val="115000"/>
              </a:lnSpc>
              <a:spcAft>
                <a:spcPts val="600"/>
              </a:spcAft>
              <a:buNone/>
            </a:pPr>
            <a:r>
              <a:rPr lang="el-GR" sz="3000" b="1" dirty="0" smtClean="0">
                <a:solidFill>
                  <a:srgbClr val="002060"/>
                </a:solidFill>
                <a:effectLst>
                  <a:outerShdw blurRad="38100" dist="38100" dir="2700000" algn="tl">
                    <a:srgbClr val="000000">
                      <a:alpha val="43137"/>
                    </a:srgbClr>
                  </a:outerShdw>
                </a:effectLst>
                <a:latin typeface="Book Antiqua"/>
                <a:ea typeface="Calibri"/>
                <a:cs typeface="Times New Roman"/>
              </a:rPr>
              <a:t>Οπότε, όταν κάτι δεν κινείται, ο χρόνος εξαφανίζεται;</a:t>
            </a:r>
            <a:r>
              <a:rPr lang="el-GR" sz="3000" dirty="0" smtClean="0">
                <a:latin typeface="Book Antiqua"/>
                <a:ea typeface="Calibri"/>
                <a:cs typeface="Times New Roman"/>
              </a:rPr>
              <a:t> </a:t>
            </a:r>
            <a:endParaRPr lang="el-GR" sz="3000" dirty="0" smtClean="0">
              <a:ea typeface="Calibri"/>
              <a:cs typeface="Times New Roman"/>
            </a:endParaRPr>
          </a:p>
          <a:p>
            <a:pPr marL="95250" indent="0" algn="ctr">
              <a:lnSpc>
                <a:spcPct val="115000"/>
              </a:lnSpc>
              <a:spcAft>
                <a:spcPts val="600"/>
              </a:spcAft>
              <a:buNone/>
            </a:pPr>
            <a:r>
              <a:rPr lang="el-GR" sz="3400" b="1" dirty="0" smtClean="0">
                <a:solidFill>
                  <a:srgbClr val="002060"/>
                </a:solidFill>
                <a:latin typeface="Book Antiqua"/>
                <a:ea typeface="Calibri"/>
                <a:cs typeface="Times New Roman"/>
              </a:rPr>
              <a:t>Έχουμε τρεις ενστάσεις – τρία επιχειρήματα:</a:t>
            </a:r>
          </a:p>
          <a:p>
            <a:pPr marL="571500" lvl="0" indent="-571500" algn="just">
              <a:lnSpc>
                <a:spcPct val="115000"/>
              </a:lnSpc>
              <a:spcAft>
                <a:spcPts val="600"/>
              </a:spcAft>
              <a:buClr>
                <a:srgbClr val="C00000"/>
              </a:buClr>
              <a:buSzPct val="120000"/>
              <a:buFont typeface="+mj-lt"/>
              <a:buAutoNum type="romanLcPeriod"/>
            </a:pPr>
            <a:r>
              <a:rPr lang="el-GR" sz="3100" b="1" dirty="0" smtClean="0">
                <a:solidFill>
                  <a:srgbClr val="C00000"/>
                </a:solidFill>
                <a:latin typeface="Book Antiqua"/>
                <a:ea typeface="Calibri"/>
                <a:cs typeface="Times New Roman"/>
              </a:rPr>
              <a:t>Μπερδεύουμε τον χρόνο με το </a:t>
            </a:r>
            <a:r>
              <a:rPr lang="el-GR" sz="3100" b="1" dirty="0" smtClean="0">
                <a:solidFill>
                  <a:srgbClr val="C00000"/>
                </a:solidFill>
                <a:latin typeface="Times New Roman"/>
                <a:ea typeface="Calibri"/>
                <a:cs typeface="Times New Roman"/>
              </a:rPr>
              <a:t>ἔ</a:t>
            </a:r>
            <a:r>
              <a:rPr lang="el-GR" sz="3100" b="1" dirty="0" smtClean="0">
                <a:solidFill>
                  <a:srgbClr val="C00000"/>
                </a:solidFill>
                <a:latin typeface="Book Antiqua"/>
                <a:ea typeface="Calibri"/>
                <a:cs typeface="Times New Roman"/>
              </a:rPr>
              <a:t>γχρονο, δηλαδή την προϋπόθεση με το γεγονός (πρόβλημα κυκλικότητας ορισμού).</a:t>
            </a:r>
          </a:p>
          <a:p>
            <a:pPr marL="0" lvl="0" indent="0" algn="just">
              <a:lnSpc>
                <a:spcPct val="115000"/>
              </a:lnSpc>
              <a:spcAft>
                <a:spcPts val="600"/>
              </a:spcAft>
              <a:buClr>
                <a:srgbClr val="C00000"/>
              </a:buClr>
              <a:buSzPts val="1300"/>
              <a:buNone/>
            </a:pPr>
            <a:endParaRPr lang="el-GR" sz="1000" dirty="0" smtClean="0">
              <a:ea typeface="Calibri"/>
              <a:cs typeface="Times New Roman"/>
            </a:endParaRPr>
          </a:p>
          <a:p>
            <a:pPr marL="0" indent="0">
              <a:lnSpc>
                <a:spcPct val="115000"/>
              </a:lnSpc>
              <a:spcAft>
                <a:spcPts val="600"/>
              </a:spcAft>
              <a:buNone/>
            </a:pPr>
            <a:r>
              <a:rPr lang="el-GR" sz="2800" b="1" dirty="0" smtClean="0">
                <a:solidFill>
                  <a:srgbClr val="002060"/>
                </a:solidFill>
                <a:latin typeface="Book Antiqua"/>
                <a:ea typeface="Calibri"/>
                <a:cs typeface="Times New Roman"/>
              </a:rPr>
              <a:t>Κατανοούμε τον χρόνο ως ένα μέρος του, ως μία υποδιαίρεσή του!</a:t>
            </a:r>
          </a:p>
          <a:p>
            <a:pPr marL="0" indent="0" algn="just">
              <a:lnSpc>
                <a:spcPct val="115000"/>
              </a:lnSpc>
              <a:spcAft>
                <a:spcPts val="600"/>
              </a:spcAft>
              <a:buNone/>
            </a:pPr>
            <a:endParaRPr lang="el-GR" sz="1000" dirty="0" smtClean="0">
              <a:ea typeface="Calibri"/>
              <a:cs typeface="Times New Roman"/>
            </a:endParaRPr>
          </a:p>
          <a:p>
            <a:pPr marL="0" indent="0" algn="just">
              <a:lnSpc>
                <a:spcPct val="115000"/>
              </a:lnSpc>
              <a:spcAft>
                <a:spcPts val="600"/>
              </a:spcAft>
              <a:buNone/>
            </a:pPr>
            <a:endParaRPr lang="el-GR" sz="1000" dirty="0" smtClean="0">
              <a:ea typeface="Calibri"/>
              <a:cs typeface="Times New Roman"/>
            </a:endParaRPr>
          </a:p>
          <a:p>
            <a:pPr marL="857250" lvl="0" indent="-857250" algn="just">
              <a:lnSpc>
                <a:spcPct val="115000"/>
              </a:lnSpc>
              <a:spcAft>
                <a:spcPts val="600"/>
              </a:spcAft>
              <a:buClr>
                <a:srgbClr val="C00000"/>
              </a:buClr>
              <a:buSzPct val="120000"/>
              <a:buFont typeface="+mj-lt"/>
              <a:buAutoNum type="romanLcPeriod" startAt="2"/>
            </a:pPr>
            <a:r>
              <a:rPr lang="el-GR" sz="3600" b="1" dirty="0" smtClean="0">
                <a:solidFill>
                  <a:srgbClr val="C00000"/>
                </a:solidFill>
                <a:latin typeface="Book Antiqua"/>
                <a:ea typeface="Calibri"/>
                <a:cs typeface="Times New Roman"/>
              </a:rPr>
              <a:t>	</a:t>
            </a:r>
            <a:r>
              <a:rPr lang="el-GR" sz="3100" b="1" dirty="0" smtClean="0">
                <a:solidFill>
                  <a:srgbClr val="C00000"/>
                </a:solidFill>
                <a:latin typeface="Book Antiqua"/>
                <a:ea typeface="Calibri"/>
                <a:cs typeface="Times New Roman"/>
              </a:rPr>
              <a:t>Ανάγουμε τον χρόνο σε ένα συγκεκριμένο μήκος</a:t>
            </a:r>
          </a:p>
          <a:p>
            <a:pPr lvl="1" algn="ctr">
              <a:buNone/>
            </a:pPr>
            <a:r>
              <a:rPr lang="el-GR" b="1" dirty="0" smtClean="0">
                <a:solidFill>
                  <a:srgbClr val="C00000"/>
                </a:solidFill>
                <a:latin typeface="Book Antiqua"/>
                <a:ea typeface="Calibri"/>
                <a:cs typeface="Times New Roman"/>
              </a:rPr>
              <a:t>(</a:t>
            </a:r>
            <a:r>
              <a:rPr lang="el-GR" b="1" dirty="0" smtClean="0">
                <a:solidFill>
                  <a:srgbClr val="C00000"/>
                </a:solidFill>
                <a:latin typeface="Times New Roman"/>
                <a:ea typeface="Calibri"/>
              </a:rPr>
              <a:t>ἀ</a:t>
            </a:r>
            <a:r>
              <a:rPr lang="el-GR" b="1" dirty="0" smtClean="0">
                <a:solidFill>
                  <a:srgbClr val="C00000"/>
                </a:solidFill>
                <a:latin typeface="Book Antiqua"/>
                <a:ea typeface="Calibri"/>
                <a:cs typeface="Times New Roman"/>
              </a:rPr>
              <a:t>ναγωγή του χρόνου σε μία συγκεκριμένη έκταση, δηλαδή στον χώρο)</a:t>
            </a:r>
            <a:endParaRPr lang="el-GR" sz="3000" b="1" dirty="0" smtClean="0">
              <a:solidFill>
                <a:srgbClr val="002060"/>
              </a:solidFill>
              <a:latin typeface="Book Antiqua"/>
              <a:ea typeface="Calibri"/>
              <a:cs typeface="Times New Roman"/>
            </a:endParaRPr>
          </a:p>
          <a:p>
            <a:pPr marL="95250" indent="0" algn="ctr">
              <a:lnSpc>
                <a:spcPct val="115000"/>
              </a:lnSpc>
              <a:spcAft>
                <a:spcPts val="600"/>
              </a:spcAft>
              <a:buNone/>
            </a:pPr>
            <a:endParaRPr lang="el-GR" sz="3400" b="1" dirty="0" smtClean="0">
              <a:solidFill>
                <a:srgbClr val="002060"/>
              </a:solidFill>
              <a:latin typeface="Book Antiqua"/>
              <a:ea typeface="Calibri"/>
              <a:cs typeface="Times New Roman"/>
            </a:endParaRPr>
          </a:p>
          <a:p>
            <a:pPr marL="95250" indent="0" algn="just">
              <a:lnSpc>
                <a:spcPct val="115000"/>
              </a:lnSpc>
              <a:spcAft>
                <a:spcPts val="600"/>
              </a:spcAft>
              <a:buNone/>
            </a:pPr>
            <a:endParaRPr lang="el-GR" sz="1100" dirty="0" smtClean="0">
              <a:solidFill>
                <a:srgbClr val="002060"/>
              </a:solidFill>
              <a:latin typeface="Book Antiqua"/>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p:txBody>
      </p:sp>
      <p:sp>
        <p:nvSpPr>
          <p:cNvPr id="6" name="5 - Ορθογώνιο"/>
          <p:cNvSpPr/>
          <p:nvPr/>
        </p:nvSpPr>
        <p:spPr>
          <a:xfrm>
            <a:off x="5715000" y="990600"/>
            <a:ext cx="3054686" cy="461665"/>
          </a:xfrm>
          <a:prstGeom prst="rect">
            <a:avLst/>
          </a:prstGeom>
        </p:spPr>
        <p:txBody>
          <a:bodyPr wrap="square">
            <a:spAutoFit/>
          </a:bodyPr>
          <a:lstStyle/>
          <a:p>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ΙΙΙ 7 [45] 8. 63–67</a:t>
            </a:r>
            <a:endParaRPr lang="el-GR" sz="2400" dirty="0">
              <a:effectLst>
                <a:outerShdw blurRad="38100" dist="38100" dir="2700000" algn="tl">
                  <a:srgbClr val="000000">
                    <a:alpha val="43137"/>
                  </a:srgbClr>
                </a:outerShdw>
              </a:effectLst>
            </a:endParaRPr>
          </a:p>
        </p:txBody>
      </p:sp>
      <p:sp>
        <p:nvSpPr>
          <p:cNvPr id="32770" name="AutoShape 2"/>
          <p:cNvSpPr>
            <a:spLocks noChangeArrowheads="1"/>
          </p:cNvSpPr>
          <p:nvPr/>
        </p:nvSpPr>
        <p:spPr bwMode="auto">
          <a:xfrm>
            <a:off x="3581400" y="3581400"/>
            <a:ext cx="306388" cy="447675"/>
          </a:xfrm>
          <a:prstGeom prst="downArrow">
            <a:avLst>
              <a:gd name="adj1" fmla="val 50000"/>
              <a:gd name="adj2" fmla="val 40345"/>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eaVert" wrap="square" lIns="91440" tIns="45720" rIns="91440" bIns="45720" numCol="1" anchor="t" anchorCtr="0" compatLnSpc="1">
            <a:prstTxWarp prst="textNoShape">
              <a:avLst/>
            </a:prstTxWarp>
          </a:bodyPr>
          <a:lstStyle/>
          <a:p>
            <a:endParaRPr lang="el-GR"/>
          </a:p>
        </p:txBody>
      </p:sp>
      <p:sp>
        <p:nvSpPr>
          <p:cNvPr id="7" name="AutoShape 2"/>
          <p:cNvSpPr>
            <a:spLocks noChangeArrowheads="1"/>
          </p:cNvSpPr>
          <p:nvPr/>
        </p:nvSpPr>
        <p:spPr bwMode="auto">
          <a:xfrm>
            <a:off x="4114800" y="4648200"/>
            <a:ext cx="306388" cy="447675"/>
          </a:xfrm>
          <a:prstGeom prst="downArrow">
            <a:avLst>
              <a:gd name="adj1" fmla="val 50000"/>
              <a:gd name="adj2" fmla="val 40345"/>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eaVert" wrap="square" lIns="91440" tIns="45720" rIns="91440" bIns="45720" numCol="1" anchor="t" anchorCtr="0" compatLnSpc="1">
            <a:prstTxWarp prst="textNoShape">
              <a:avLst/>
            </a:prstTxWarp>
          </a:bodyPr>
          <a:lstStyle/>
          <a:p>
            <a:endParaRPr lang="el-GR"/>
          </a:p>
        </p:txBody>
      </p:sp>
      <p:sp>
        <p:nvSpPr>
          <p:cNvPr id="9" name="AutoShape 2"/>
          <p:cNvSpPr>
            <a:spLocks noChangeArrowheads="1"/>
          </p:cNvSpPr>
          <p:nvPr/>
        </p:nvSpPr>
        <p:spPr bwMode="auto">
          <a:xfrm>
            <a:off x="5943600" y="6019800"/>
            <a:ext cx="306388" cy="447675"/>
          </a:xfrm>
          <a:prstGeom prst="downArrow">
            <a:avLst>
              <a:gd name="adj1" fmla="val 50000"/>
              <a:gd name="adj2" fmla="val 40345"/>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eaVert"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152400"/>
            <a:ext cx="8686800" cy="1143000"/>
          </a:xfrm>
        </p:spPr>
        <p:txBody>
          <a:bodyPr>
            <a:normAutofit/>
          </a:bodyPr>
          <a:lstStyle/>
          <a:p>
            <a:pPr algn="just"/>
            <a:r>
              <a:rPr lang="el-GR" sz="2800" b="1" dirty="0" smtClean="0">
                <a:solidFill>
                  <a:srgbClr val="C00000"/>
                </a:solidFill>
                <a:effectLst>
                  <a:outerShdw blurRad="50800" dist="38100" algn="tr" rotWithShape="0">
                    <a:prstClr val="black">
                      <a:alpha val="40000"/>
                    </a:prstClr>
                  </a:outerShdw>
                </a:effectLst>
                <a:latin typeface="Book Antiqua" pitchFamily="18" charset="0"/>
              </a:rPr>
              <a:t>Ανασκευή των πιο επιστημονικών θεωριών των Στωικῶν και του Ἀριστοτέλη </a:t>
            </a:r>
            <a:r>
              <a:rPr lang="en-US" sz="2800" b="1" dirty="0" smtClean="0">
                <a:solidFill>
                  <a:srgbClr val="C00000"/>
                </a:solidFill>
                <a:effectLst>
                  <a:outerShdw blurRad="50800" dist="38100" algn="tr" rotWithShape="0">
                    <a:prstClr val="black">
                      <a:alpha val="40000"/>
                    </a:prstClr>
                  </a:outerShdw>
                </a:effectLst>
                <a:latin typeface="Book Antiqua" pitchFamily="18" charset="0"/>
              </a:rPr>
              <a:t>V</a:t>
            </a:r>
            <a:r>
              <a:rPr lang="el-GR" sz="2800" b="1" dirty="0" smtClean="0">
                <a:solidFill>
                  <a:srgbClr val="C00000"/>
                </a:solidFill>
                <a:effectLst>
                  <a:outerShdw blurRad="50800" dist="38100" algn="tr" rotWithShape="0">
                    <a:prstClr val="black">
                      <a:alpha val="40000"/>
                    </a:prstClr>
                  </a:outerShdw>
                </a:effectLst>
                <a:latin typeface="Book Antiqua" pitchFamily="18" charset="0"/>
              </a:rPr>
              <a:t>Ι</a:t>
            </a:r>
            <a:endParaRPr lang="el-GR" sz="2800" dirty="0"/>
          </a:p>
        </p:txBody>
      </p:sp>
      <p:sp>
        <p:nvSpPr>
          <p:cNvPr id="5" name="4 - Θέση περιεχομένου"/>
          <p:cNvSpPr>
            <a:spLocks noGrp="1"/>
          </p:cNvSpPr>
          <p:nvPr>
            <p:ph idx="1"/>
          </p:nvPr>
        </p:nvSpPr>
        <p:spPr>
          <a:xfrm>
            <a:off x="76200" y="2133600"/>
            <a:ext cx="8915400" cy="4572000"/>
          </a:xfrm>
        </p:spPr>
        <p:txBody>
          <a:bodyPr>
            <a:normAutofit fontScale="92500" lnSpcReduction="20000"/>
          </a:bodyPr>
          <a:lstStyle/>
          <a:p>
            <a:pPr marL="2606675" indent="0" algn="just">
              <a:lnSpc>
                <a:spcPct val="115000"/>
              </a:lnSpc>
              <a:spcAft>
                <a:spcPts val="600"/>
              </a:spcAft>
              <a:buNone/>
            </a:pPr>
            <a:r>
              <a:rPr lang="el-GR" sz="2400" b="1" dirty="0" smtClean="0">
                <a:solidFill>
                  <a:srgbClr val="002060"/>
                </a:solidFill>
                <a:effectLst>
                  <a:outerShdw blurRad="38100" dist="38100" dir="2700000" algn="tl">
                    <a:srgbClr val="000000">
                      <a:alpha val="43137"/>
                    </a:srgbClr>
                  </a:outerShdw>
                </a:effectLst>
                <a:latin typeface="Book Antiqua"/>
                <a:ea typeface="Calibri"/>
                <a:cs typeface="Times New Roman"/>
              </a:rPr>
              <a:t>Κατανοούμε τον χρόνο ως το μήκος του διαστήματος ΑΒ (ή ευθεία ή κύκλος ή το διάστημα που θα παριστούσε μία μή </a:t>
            </a:r>
            <a:r>
              <a:rPr lang="el-GR" sz="2400" b="1" dirty="0" err="1" smtClean="0">
                <a:solidFill>
                  <a:srgbClr val="002060"/>
                </a:solidFill>
                <a:effectLst>
                  <a:outerShdw blurRad="38100" dist="38100" dir="2700000" algn="tl">
                    <a:srgbClr val="000000">
                      <a:alpha val="43137"/>
                    </a:srgbClr>
                  </a:outerShdw>
                </a:effectLst>
                <a:latin typeface="Book Antiqua"/>
                <a:ea typeface="Calibri"/>
                <a:cs typeface="Times New Roman"/>
              </a:rPr>
              <a:t>ὁμαλῆ</a:t>
            </a:r>
            <a:r>
              <a:rPr lang="el-GR" sz="2400" b="1" dirty="0" smtClean="0">
                <a:solidFill>
                  <a:srgbClr val="002060"/>
                </a:solidFill>
                <a:effectLst>
                  <a:outerShdw blurRad="38100" dist="38100" dir="2700000" algn="tl">
                    <a:srgbClr val="000000">
                      <a:alpha val="43137"/>
                    </a:srgbClr>
                  </a:outerShdw>
                </a:effectLst>
                <a:latin typeface="Book Antiqua"/>
                <a:ea typeface="Calibri"/>
                <a:cs typeface="Times New Roman"/>
              </a:rPr>
              <a:t>, άτακτη κίνηση).</a:t>
            </a:r>
            <a:r>
              <a:rPr lang="el-GR" sz="2400" dirty="0" smtClean="0">
                <a:latin typeface="Book Antiqua"/>
                <a:ea typeface="Calibri"/>
                <a:cs typeface="Times New Roman"/>
              </a:rPr>
              <a:t> </a:t>
            </a:r>
          </a:p>
          <a:p>
            <a:pPr marL="95250" indent="0" algn="just">
              <a:lnSpc>
                <a:spcPct val="115000"/>
              </a:lnSpc>
              <a:spcAft>
                <a:spcPts val="600"/>
              </a:spcAft>
              <a:buNone/>
            </a:pPr>
            <a:endParaRPr lang="el-GR" sz="2400" dirty="0" smtClean="0">
              <a:latin typeface="Book Antiqua"/>
              <a:ea typeface="Calibri"/>
              <a:cs typeface="Times New Roman"/>
            </a:endParaRPr>
          </a:p>
          <a:p>
            <a:pPr marL="95250" indent="0" algn="just">
              <a:lnSpc>
                <a:spcPct val="115000"/>
              </a:lnSpc>
              <a:spcAft>
                <a:spcPts val="600"/>
              </a:spcAft>
              <a:buNone/>
            </a:pPr>
            <a:endParaRPr lang="el-GR" sz="3000" dirty="0" smtClean="0">
              <a:latin typeface="Book Antiqua"/>
              <a:ea typeface="Calibri"/>
              <a:cs typeface="Times New Roman"/>
            </a:endParaRPr>
          </a:p>
          <a:p>
            <a:pPr marL="666750" indent="-571500" algn="just">
              <a:lnSpc>
                <a:spcPct val="115000"/>
              </a:lnSpc>
              <a:spcAft>
                <a:spcPts val="600"/>
              </a:spcAft>
              <a:buFont typeface="+mj-lt"/>
              <a:buAutoNum type="romanLcPeriod" startAt="3"/>
            </a:pPr>
            <a:r>
              <a:rPr lang="el-GR" sz="2600" b="1" dirty="0" smtClean="0">
                <a:solidFill>
                  <a:srgbClr val="C00000"/>
                </a:solidFill>
                <a:latin typeface="Book Antiqua"/>
                <a:ea typeface="Calibri"/>
                <a:cs typeface="Times New Roman"/>
              </a:rPr>
              <a:t>Συμπέρασμα: Πρόκειται για την ένσταση που περιλαμβάνει και τις άλλες δύο. Σε κάθε περίπτωση, δεν γνωρίζουμε τη φύση του χρόνου, απλώς περιγράφουμε το πώς αυτός μάς παρουσιάζεται ή πως αυτός μάς εμφανίζεται.</a:t>
            </a:r>
          </a:p>
          <a:p>
            <a:pPr marL="95250" indent="0" algn="ctr">
              <a:lnSpc>
                <a:spcPct val="115000"/>
              </a:lnSpc>
              <a:spcAft>
                <a:spcPts val="600"/>
              </a:spcAft>
              <a:buNone/>
            </a:pPr>
            <a:endParaRPr lang="el-GR" sz="3400" b="1" dirty="0" smtClean="0">
              <a:solidFill>
                <a:srgbClr val="002060"/>
              </a:solidFill>
              <a:latin typeface="Book Antiqua"/>
              <a:ea typeface="Calibri"/>
              <a:cs typeface="Times New Roman"/>
            </a:endParaRPr>
          </a:p>
          <a:p>
            <a:pPr marL="95250" indent="0" algn="just">
              <a:lnSpc>
                <a:spcPct val="115000"/>
              </a:lnSpc>
              <a:spcAft>
                <a:spcPts val="600"/>
              </a:spcAft>
              <a:buNone/>
            </a:pPr>
            <a:endParaRPr lang="el-GR" sz="1100" dirty="0" smtClean="0">
              <a:solidFill>
                <a:srgbClr val="002060"/>
              </a:solidFill>
              <a:latin typeface="Book Antiqua"/>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a:p>
            <a:pPr marL="95250" indent="1433513" algn="just">
              <a:lnSpc>
                <a:spcPct val="120000"/>
              </a:lnSpc>
              <a:buNone/>
              <a:tabLst>
                <a:tab pos="1528763" algn="l"/>
              </a:tabLst>
            </a:pPr>
            <a:endParaRPr lang="el-GR" sz="3600" b="1" dirty="0" smtClean="0">
              <a:solidFill>
                <a:srgbClr val="C00000"/>
              </a:solidFill>
              <a:latin typeface="Book Antiqua"/>
              <a:ea typeface="Calibri"/>
              <a:cs typeface="Times New Roman"/>
            </a:endParaRPr>
          </a:p>
        </p:txBody>
      </p:sp>
      <p:sp>
        <p:nvSpPr>
          <p:cNvPr id="6" name="5 - Ορθογώνιο"/>
          <p:cNvSpPr/>
          <p:nvPr/>
        </p:nvSpPr>
        <p:spPr>
          <a:xfrm>
            <a:off x="5715000" y="990600"/>
            <a:ext cx="3054686" cy="461665"/>
          </a:xfrm>
          <a:prstGeom prst="rect">
            <a:avLst/>
          </a:prstGeom>
        </p:spPr>
        <p:txBody>
          <a:bodyPr wrap="square">
            <a:spAutoFit/>
          </a:bodyPr>
          <a:lstStyle/>
          <a:p>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ΙΙΙ 7 [45] 8. 63–67</a:t>
            </a:r>
            <a:endParaRPr lang="el-GR" sz="2400" dirty="0">
              <a:effectLst>
                <a:outerShdw blurRad="38100" dist="38100" dir="2700000" algn="tl">
                  <a:srgbClr val="000000">
                    <a:alpha val="43137"/>
                  </a:srgbClr>
                </a:outerShdw>
              </a:effectLst>
            </a:endParaRPr>
          </a:p>
        </p:txBody>
      </p:sp>
      <p:sp>
        <p:nvSpPr>
          <p:cNvPr id="32770" name="AutoShape 2"/>
          <p:cNvSpPr>
            <a:spLocks noChangeArrowheads="1"/>
          </p:cNvSpPr>
          <p:nvPr/>
        </p:nvSpPr>
        <p:spPr bwMode="auto">
          <a:xfrm>
            <a:off x="8305800" y="1295400"/>
            <a:ext cx="457200" cy="762000"/>
          </a:xfrm>
          <a:prstGeom prst="downArrow">
            <a:avLst>
              <a:gd name="adj1" fmla="val 50000"/>
              <a:gd name="adj2" fmla="val 40345"/>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eaVert" wrap="square" lIns="91440" tIns="45720" rIns="91440" bIns="45720" numCol="1" anchor="t" anchorCtr="0" compatLnSpc="1">
            <a:prstTxWarp prst="textNoShape">
              <a:avLst/>
            </a:prstTxWarp>
          </a:bodyPr>
          <a:lstStyle/>
          <a:p>
            <a:endParaRPr lang="el-GR"/>
          </a:p>
        </p:txBody>
      </p:sp>
      <p:pic>
        <p:nvPicPr>
          <p:cNvPr id="8" name="7 - Εικόνα"/>
          <p:cNvPicPr/>
          <p:nvPr/>
        </p:nvPicPr>
        <p:blipFill>
          <a:blip r:embed="rId2" cstate="print"/>
          <a:srcRect l="26874" t="29355" r="52930" b="42096"/>
          <a:stretch>
            <a:fillRect/>
          </a:stretch>
        </p:blipFill>
        <p:spPr bwMode="auto">
          <a:xfrm>
            <a:off x="228600" y="1828800"/>
            <a:ext cx="2057400" cy="2362200"/>
          </a:xfrm>
          <a:prstGeom prst="rect">
            <a:avLst/>
          </a:prstGeom>
          <a:ln>
            <a:noFill/>
          </a:ln>
          <a:effectLst>
            <a:outerShdw blurRad="292100" dist="139700" dir="2700000" algn="tl" rotWithShape="0">
              <a:srgbClr val="333333">
                <a:alpha val="65000"/>
              </a:srgbClr>
            </a:outerShdw>
          </a:effectLst>
        </p:spPr>
      </p:pic>
      <p:pic>
        <p:nvPicPr>
          <p:cNvPr id="11" name="10 - Εικόνα"/>
          <p:cNvPicPr/>
          <p:nvPr/>
        </p:nvPicPr>
        <p:blipFill>
          <a:blip r:embed="rId3" cstate="print">
            <a:lum contrast="10000"/>
          </a:blip>
          <a:srcRect l="20997" t="72964" r="46900" b="22010"/>
          <a:stretch>
            <a:fillRect/>
          </a:stretch>
        </p:blipFill>
        <p:spPr bwMode="auto">
          <a:xfrm>
            <a:off x="2895600" y="3733800"/>
            <a:ext cx="4953000" cy="533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rmAutofit/>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Εικόνες – Πηγές:</a:t>
            </a:r>
            <a:endParaRPr lang="el-GR"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951037"/>
            <a:ext cx="8610600" cy="4525963"/>
          </a:xfrm>
        </p:spPr>
        <p:txBody>
          <a:bodyPr>
            <a:normAutofit/>
          </a:bodyPr>
          <a:lstStyle/>
          <a:p>
            <a:pPr marL="900113" indent="-900113" algn="just">
              <a:lnSpc>
                <a:spcPct val="115000"/>
              </a:lnSpc>
              <a:spcAft>
                <a:spcPts val="500"/>
              </a:spcAft>
              <a:buNone/>
            </a:pPr>
            <a:r>
              <a:rPr lang="el-GR" b="1" dirty="0" smtClean="0">
                <a:solidFill>
                  <a:srgbClr val="002060"/>
                </a:solidFill>
                <a:latin typeface="Book Antiqua"/>
                <a:ea typeface="Calibri"/>
                <a:cs typeface="Times New Roman"/>
              </a:rPr>
              <a:t>(1) 	Εικόνα 1 –  Κλεψύδρα νερού που χρησιμοποιούσαν στην αρχαία Ελλάδα. </a:t>
            </a:r>
            <a:endParaRPr lang="el-GR" dirty="0" smtClean="0">
              <a:solidFill>
                <a:srgbClr val="002060"/>
              </a:solidFill>
              <a:ea typeface="Calibri"/>
              <a:cs typeface="Times New Roman"/>
            </a:endParaRPr>
          </a:p>
          <a:p>
            <a:pPr marL="0" indent="0">
              <a:buNone/>
            </a:pPr>
            <a:r>
              <a:rPr lang="fr-FR" dirty="0" smtClean="0">
                <a:solidFill>
                  <a:srgbClr val="002060"/>
                </a:solidFill>
                <a:latin typeface="Book Antiqua"/>
                <a:ea typeface="Calibri"/>
                <a:cs typeface="Times New Roman"/>
              </a:rPr>
              <a:t>http</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www</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agathe</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gr</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democracy</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judiciary</a:t>
            </a:r>
            <a:r>
              <a:rPr lang="el-GR" dirty="0" smtClean="0">
                <a:solidFill>
                  <a:srgbClr val="002060"/>
                </a:solidFill>
                <a:latin typeface="Book Antiqua"/>
                <a:ea typeface="Calibri"/>
                <a:cs typeface="Times New Roman"/>
              </a:rPr>
              <a:t>_</a:t>
            </a:r>
            <a:r>
              <a:rPr lang="fr-FR" dirty="0" smtClean="0">
                <a:solidFill>
                  <a:srgbClr val="002060"/>
                </a:solidFill>
                <a:latin typeface="Book Antiqua"/>
                <a:ea typeface="Calibri"/>
                <a:cs typeface="Times New Roman"/>
              </a:rPr>
              <a:t>and</a:t>
            </a:r>
            <a:r>
              <a:rPr lang="el-GR" dirty="0" smtClean="0">
                <a:solidFill>
                  <a:srgbClr val="002060"/>
                </a:solidFill>
                <a:latin typeface="Book Antiqua"/>
                <a:ea typeface="Calibri"/>
                <a:cs typeface="Times New Roman"/>
              </a:rPr>
              <a:t>_</a:t>
            </a:r>
            <a:r>
              <a:rPr lang="fr-FR" dirty="0" err="1" smtClean="0">
                <a:solidFill>
                  <a:srgbClr val="002060"/>
                </a:solidFill>
                <a:latin typeface="Book Antiqua"/>
                <a:ea typeface="Calibri"/>
                <a:cs typeface="Times New Roman"/>
              </a:rPr>
              <a:t>lawcourts</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html</a:t>
            </a:r>
            <a:endParaRPr lang="el-GR" dirty="0" smtClean="0">
              <a:solidFill>
                <a:srgbClr val="002060"/>
              </a:solidFill>
            </a:endParaRPr>
          </a:p>
          <a:p>
            <a:pPr algn="just">
              <a:lnSpc>
                <a:spcPct val="115000"/>
              </a:lnSpc>
              <a:spcAft>
                <a:spcPts val="500"/>
              </a:spcAft>
              <a:buNone/>
            </a:pPr>
            <a:endParaRPr lang="el-GR" dirty="0" smtClean="0">
              <a:latin typeface="Book Antiqu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rmAutofit/>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Εικόνες – Πηγές:</a:t>
            </a:r>
            <a:endParaRPr lang="el-GR"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600200"/>
            <a:ext cx="8610600" cy="4525963"/>
          </a:xfrm>
        </p:spPr>
        <p:txBody>
          <a:bodyPr>
            <a:normAutofit fontScale="85000" lnSpcReduction="20000"/>
          </a:bodyPr>
          <a:lstStyle/>
          <a:p>
            <a:pPr lvl="0">
              <a:lnSpc>
                <a:spcPct val="115000"/>
              </a:lnSpc>
              <a:spcAft>
                <a:spcPts val="500"/>
              </a:spcAft>
              <a:buNone/>
              <a:defRPr/>
            </a:pPr>
            <a:r>
              <a:rPr lang="el-GR" sz="4000" b="1" dirty="0" smtClean="0">
                <a:solidFill>
                  <a:srgbClr val="C00000"/>
                </a:solidFill>
                <a:latin typeface="Book Antiqua" pitchFamily="18" charset="0"/>
              </a:rPr>
              <a:t>Σύμβολα:   </a:t>
            </a:r>
          </a:p>
          <a:p>
            <a:pPr lvl="0" algn="just">
              <a:lnSpc>
                <a:spcPct val="115000"/>
              </a:lnSpc>
              <a:spcAft>
                <a:spcPts val="500"/>
              </a:spcAft>
              <a:buNone/>
              <a:defRPr/>
            </a:pPr>
            <a:r>
              <a:rPr lang="el-GR" b="1" dirty="0" err="1" smtClean="0">
                <a:solidFill>
                  <a:srgbClr val="002060"/>
                </a:solidFill>
                <a:latin typeface="Book Antiqua" pitchFamily="18" charset="0"/>
              </a:rPr>
              <a:t>Bullets</a:t>
            </a:r>
            <a:r>
              <a:rPr lang="el-GR" b="1" dirty="0" smtClean="0">
                <a:solidFill>
                  <a:srgbClr val="002060"/>
                </a:solidFill>
                <a:latin typeface="Book Antiqua" pitchFamily="18" charset="0"/>
              </a:rPr>
              <a:t>:</a:t>
            </a:r>
          </a:p>
          <a:p>
            <a:pPr marL="0" lvl="0" indent="0" algn="just">
              <a:lnSpc>
                <a:spcPct val="120000"/>
              </a:lnSpc>
              <a:buNone/>
              <a:defRPr/>
            </a:pPr>
            <a:r>
              <a:rPr lang="fr-FR" dirty="0" smtClean="0">
                <a:solidFill>
                  <a:srgbClr val="002060"/>
                </a:solidFill>
                <a:latin typeface="Book Antiqua"/>
                <a:ea typeface="Calibri"/>
                <a:cs typeface="Times New Roman"/>
              </a:rPr>
              <a:t>http</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www</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gutenberg</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org</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files</a:t>
            </a:r>
            <a:r>
              <a:rPr lang="el-GR" dirty="0" smtClean="0">
                <a:solidFill>
                  <a:srgbClr val="002060"/>
                </a:solidFill>
                <a:latin typeface="Book Antiqua"/>
                <a:ea typeface="Calibri"/>
                <a:cs typeface="Times New Roman"/>
              </a:rPr>
              <a:t>/17330/17330-</a:t>
            </a:r>
            <a:r>
              <a:rPr lang="fr-FR" dirty="0" smtClean="0">
                <a:solidFill>
                  <a:srgbClr val="002060"/>
                </a:solidFill>
                <a:latin typeface="Book Antiqua"/>
                <a:ea typeface="Calibri"/>
                <a:cs typeface="Times New Roman"/>
              </a:rPr>
              <a:t>h</a:t>
            </a:r>
            <a:r>
              <a:rPr lang="el-GR" dirty="0" smtClean="0">
                <a:solidFill>
                  <a:srgbClr val="002060"/>
                </a:solidFill>
                <a:latin typeface="Book Antiqua"/>
                <a:ea typeface="Calibri"/>
                <a:cs typeface="Times New Roman"/>
              </a:rPr>
              <a:t>/ 17330 -</a:t>
            </a:r>
            <a:r>
              <a:rPr lang="fr-FR" dirty="0" smtClean="0">
                <a:solidFill>
                  <a:srgbClr val="002060"/>
                </a:solidFill>
                <a:latin typeface="Book Antiqua"/>
                <a:ea typeface="Calibri"/>
                <a:cs typeface="Times New Roman"/>
              </a:rPr>
              <a:t>h</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htm</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linkC</a:t>
            </a:r>
            <a:r>
              <a:rPr lang="el-GR" dirty="0" smtClean="0">
                <a:solidFill>
                  <a:srgbClr val="002060"/>
                </a:solidFill>
                <a:latin typeface="Book Antiqua"/>
                <a:ea typeface="Calibri"/>
                <a:cs typeface="Times New Roman"/>
              </a:rPr>
              <a:t>2</a:t>
            </a:r>
            <a:r>
              <a:rPr lang="fr-FR" dirty="0" smtClean="0">
                <a:solidFill>
                  <a:srgbClr val="002060"/>
                </a:solidFill>
                <a:latin typeface="Book Antiqua"/>
                <a:ea typeface="Calibri"/>
                <a:cs typeface="Times New Roman"/>
              </a:rPr>
              <a:t>HCH</a:t>
            </a:r>
            <a:r>
              <a:rPr lang="el-GR" dirty="0" smtClean="0">
                <a:solidFill>
                  <a:srgbClr val="002060"/>
                </a:solidFill>
                <a:latin typeface="Book Antiqua"/>
                <a:ea typeface="Calibri"/>
                <a:cs typeface="Times New Roman"/>
              </a:rPr>
              <a:t>0002</a:t>
            </a:r>
          </a:p>
          <a:p>
            <a:pPr marL="0" lvl="0" indent="0" algn="just">
              <a:lnSpc>
                <a:spcPct val="120000"/>
              </a:lnSpc>
              <a:buNone/>
              <a:defRPr/>
            </a:pPr>
            <a:endParaRPr lang="el-GR" sz="1000" dirty="0" smtClean="0">
              <a:solidFill>
                <a:srgbClr val="002060"/>
              </a:solidFill>
              <a:latin typeface="Book Antiqua"/>
              <a:ea typeface="Calibri"/>
              <a:cs typeface="Times New Roman"/>
            </a:endParaRPr>
          </a:p>
          <a:p>
            <a:pPr marL="0" indent="0" algn="just">
              <a:lnSpc>
                <a:spcPct val="120000"/>
              </a:lnSpc>
              <a:buNone/>
              <a:defRPr/>
            </a:pPr>
            <a:r>
              <a:rPr lang="el-GR" sz="4000" b="1" dirty="0" smtClean="0">
                <a:solidFill>
                  <a:srgbClr val="C00000"/>
                </a:solidFill>
                <a:latin typeface="Book Antiqua" pitchFamily="18" charset="0"/>
              </a:rPr>
              <a:t>Σχήματα:</a:t>
            </a:r>
          </a:p>
          <a:p>
            <a:pPr marL="0" indent="0" algn="just">
              <a:lnSpc>
                <a:spcPct val="120000"/>
              </a:lnSpc>
              <a:buNone/>
              <a:defRPr/>
            </a:pPr>
            <a:r>
              <a:rPr lang="el-GR" b="1" dirty="0" smtClean="0">
                <a:solidFill>
                  <a:srgbClr val="002060"/>
                </a:solidFill>
                <a:latin typeface="Book Antiqua" pitchFamily="18" charset="0"/>
              </a:rPr>
              <a:t>Σχήμα 1:</a:t>
            </a:r>
          </a:p>
          <a:p>
            <a:pPr marL="0" indent="0" algn="just">
              <a:lnSpc>
                <a:spcPct val="120000"/>
              </a:lnSpc>
              <a:buNone/>
              <a:defRPr/>
            </a:pPr>
            <a:r>
              <a:rPr lang="el-GR" sz="3300" dirty="0" smtClean="0">
                <a:solidFill>
                  <a:srgbClr val="002060"/>
                </a:solidFill>
                <a:latin typeface="Book Antiqua" pitchFamily="18" charset="0"/>
              </a:rPr>
              <a:t>Μία πλήρης περιστροφή με αφετηρία και τέλος το σημείο Α επάνω σε κύκλο.</a:t>
            </a:r>
          </a:p>
          <a:p>
            <a:pPr algn="just">
              <a:lnSpc>
                <a:spcPct val="115000"/>
              </a:lnSpc>
              <a:spcAft>
                <a:spcPts val="500"/>
              </a:spcAft>
              <a:buNone/>
            </a:pPr>
            <a:endParaRPr lang="el-GR" dirty="0" smtClean="0">
              <a:latin typeface="Book Antiqua"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884238"/>
            <a:ext cx="8610600" cy="4678362"/>
          </a:xfrm>
        </p:spPr>
        <p:txBody>
          <a:bodyPr/>
          <a:lstStyle/>
          <a:p>
            <a:r>
              <a:rPr lang="el-GR" dirty="0" smtClean="0">
                <a:solidFill>
                  <a:srgbClr val="002060"/>
                </a:solidFill>
                <a:latin typeface="Book Antiqua" pitchFamily="18" charset="0"/>
              </a:rPr>
              <a:t>Τέλος ενότητας</a:t>
            </a:r>
            <a:endParaRPr lang="el-GR" dirty="0">
              <a:solidFill>
                <a:srgbClr val="002060"/>
              </a:solidFill>
              <a:latin typeface="Book Antiqu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28600"/>
            <a:ext cx="8686800" cy="1143000"/>
          </a:xfrm>
        </p:spPr>
        <p:txBody>
          <a:bodyPr>
            <a:normAutofit/>
          </a:bodyPr>
          <a:lstStyle/>
          <a:p>
            <a:r>
              <a:rPr lang="el-GR" sz="4000" b="1" dirty="0">
                <a:solidFill>
                  <a:srgbClr val="C00000"/>
                </a:solidFill>
                <a:effectLst>
                  <a:outerShdw blurRad="50800" dist="38100" algn="tr" rotWithShape="0">
                    <a:prstClr val="black">
                      <a:alpha val="40000"/>
                    </a:prstClr>
                  </a:outerShdw>
                </a:effectLst>
                <a:latin typeface="Book Antiqua" pitchFamily="18" charset="0"/>
              </a:rPr>
              <a:t>Σκοπός ενότητας</a:t>
            </a:r>
          </a:p>
        </p:txBody>
      </p:sp>
      <p:sp>
        <p:nvSpPr>
          <p:cNvPr id="3" name="2 - Θέση περιεχομένου"/>
          <p:cNvSpPr>
            <a:spLocks noGrp="1"/>
          </p:cNvSpPr>
          <p:nvPr>
            <p:ph idx="1"/>
          </p:nvPr>
        </p:nvSpPr>
        <p:spPr>
          <a:xfrm>
            <a:off x="228600" y="1371600"/>
            <a:ext cx="8686800" cy="4724399"/>
          </a:xfrm>
        </p:spPr>
        <p:txBody>
          <a:bodyPr>
            <a:normAutofit fontScale="25000" lnSpcReduction="20000"/>
          </a:bodyPr>
          <a:lstStyle/>
          <a:p>
            <a:pPr algn="just">
              <a:buNone/>
            </a:pPr>
            <a:r>
              <a:rPr lang="el-GR" dirty="0" smtClean="0">
                <a:latin typeface="Book Antiqua" pitchFamily="18" charset="0"/>
              </a:rPr>
              <a:t>   </a:t>
            </a:r>
          </a:p>
          <a:p>
            <a:pPr marL="0" indent="0" algn="just">
              <a:lnSpc>
                <a:spcPct val="140000"/>
              </a:lnSpc>
              <a:buNone/>
            </a:pPr>
            <a:r>
              <a:rPr lang="el-GR" sz="15200" b="1" dirty="0" smtClean="0">
                <a:solidFill>
                  <a:srgbClr val="002060"/>
                </a:solidFill>
                <a:latin typeface="Book Antiqua" pitchFamily="18" charset="0"/>
              </a:rPr>
              <a:t>Διεξοδική μελέτη</a:t>
            </a:r>
            <a:r>
              <a:rPr lang="en-US" sz="15200" b="1" dirty="0" smtClean="0">
                <a:solidFill>
                  <a:srgbClr val="002060"/>
                </a:solidFill>
                <a:latin typeface="Book Antiqua" pitchFamily="18" charset="0"/>
              </a:rPr>
              <a:t> </a:t>
            </a:r>
            <a:r>
              <a:rPr lang="el-GR" sz="15200" b="1" dirty="0" smtClean="0">
                <a:solidFill>
                  <a:srgbClr val="002060"/>
                </a:solidFill>
                <a:latin typeface="Book Antiqua" pitchFamily="18" charset="0"/>
              </a:rPr>
              <a:t>και ολοκλήρωση  του 8</a:t>
            </a:r>
            <a:r>
              <a:rPr lang="el-GR" sz="15200" b="1" baseline="30000" dirty="0" smtClean="0">
                <a:solidFill>
                  <a:srgbClr val="002060"/>
                </a:solidFill>
                <a:latin typeface="Book Antiqua" pitchFamily="18" charset="0"/>
              </a:rPr>
              <a:t>ου</a:t>
            </a:r>
            <a:r>
              <a:rPr lang="el-GR" sz="15200" b="1" dirty="0" smtClean="0">
                <a:solidFill>
                  <a:srgbClr val="002060"/>
                </a:solidFill>
                <a:latin typeface="Book Antiqua" pitchFamily="18" charset="0"/>
              </a:rPr>
              <a:t> κεφαλαίου της πραγματείας του Πλωτίνου </a:t>
            </a:r>
            <a:r>
              <a:rPr lang="el-GR" sz="15200" b="1" i="1" dirty="0" smtClean="0">
                <a:solidFill>
                  <a:srgbClr val="C00000"/>
                </a:solidFill>
                <a:latin typeface="Book Antiqua" pitchFamily="18" charset="0"/>
              </a:rPr>
              <a:t>Περί αἰώνος καί χρόνου</a:t>
            </a:r>
            <a:r>
              <a:rPr lang="el-GR" sz="15200" b="1" dirty="0" smtClean="0">
                <a:solidFill>
                  <a:srgbClr val="002060"/>
                </a:solidFill>
                <a:latin typeface="Book Antiqua" pitchFamily="18" charset="0"/>
              </a:rPr>
              <a:t>                 </a:t>
            </a:r>
            <a:r>
              <a:rPr lang="el-GR" sz="15200" b="1" dirty="0" smtClean="0">
                <a:solidFill>
                  <a:srgbClr val="C00000"/>
                </a:solidFill>
                <a:effectLst>
                  <a:outerShdw blurRad="38100" dist="38100" dir="2700000" algn="tl">
                    <a:srgbClr val="000000">
                      <a:alpha val="43137"/>
                    </a:srgbClr>
                  </a:outerShdw>
                </a:effectLst>
                <a:latin typeface="Book Antiqua" pitchFamily="18" charset="0"/>
              </a:rPr>
              <a:t>ΙΙΙ 7 [45] 8</a:t>
            </a:r>
            <a:r>
              <a:rPr lang="el-GR" sz="15200" b="1" dirty="0" smtClean="0">
                <a:solidFill>
                  <a:srgbClr val="C00000"/>
                </a:solidFill>
                <a:effectLst>
                  <a:outerShdw blurRad="38100" dist="38100" dir="2700000" algn="tl">
                    <a:srgbClr val="000000">
                      <a:alpha val="43137"/>
                    </a:srgbClr>
                  </a:outerShdw>
                </a:effectLst>
                <a:latin typeface="Book Antiqua"/>
                <a:sym typeface="Wingdings"/>
              </a:rPr>
              <a:t>.</a:t>
            </a:r>
            <a:endParaRPr lang="el-GR" sz="15200" b="1" dirty="0" smtClean="0">
              <a:solidFill>
                <a:srgbClr val="002060"/>
              </a:solidFill>
              <a:latin typeface="Book Antiqua" pitchFamily="18" charset="0"/>
            </a:endParaRPr>
          </a:p>
          <a:p>
            <a:pPr marL="0" indent="0" algn="just">
              <a:lnSpc>
                <a:spcPct val="140000"/>
              </a:lnSpc>
              <a:buNone/>
            </a:pPr>
            <a:endParaRPr lang="el-GR" sz="1200" b="1" dirty="0" smtClean="0">
              <a:solidFill>
                <a:srgbClr val="002060"/>
              </a:solidFill>
              <a:latin typeface="Book Antiqua" pitchFamily="18" charset="0"/>
            </a:endParaRPr>
          </a:p>
          <a:p>
            <a:pPr marL="0" indent="0" algn="just">
              <a:lnSpc>
                <a:spcPct val="140000"/>
              </a:lnSpc>
              <a:buNone/>
            </a:pPr>
            <a:endParaRPr lang="en-US" sz="2400" b="1" dirty="0" smtClean="0">
              <a:solidFill>
                <a:srgbClr val="002060"/>
              </a:solidFill>
              <a:latin typeface="Book Antiqua" pitchFamily="18" charset="0"/>
            </a:endParaRPr>
          </a:p>
          <a:p>
            <a:pPr marL="0" indent="0" algn="just">
              <a:lnSpc>
                <a:spcPct val="120000"/>
              </a:lnSpc>
              <a:buNone/>
            </a:pPr>
            <a:r>
              <a:rPr lang="el-GR" sz="13600" b="1" dirty="0" smtClean="0">
                <a:solidFill>
                  <a:srgbClr val="002060"/>
                </a:solidFill>
                <a:latin typeface="Book Antiqua" pitchFamily="18" charset="0"/>
              </a:rPr>
              <a:t>Ο Πλωτῖνος στο συγκεκριμένο κεφάλαιο εκκινεί την κριτική του κατά των πρότερων Θεωριών περί Χρόνου.</a:t>
            </a:r>
          </a:p>
          <a:p>
            <a:pPr algn="ctr">
              <a:buNone/>
            </a:pPr>
            <a:endParaRPr lang="el-GR" sz="15200" b="1" dirty="0" smtClean="0">
              <a:solidFill>
                <a:srgbClr val="002060"/>
              </a:solidFill>
              <a:latin typeface="Book Antiqua" pitchFamily="18" charset="0"/>
            </a:endParaRPr>
          </a:p>
          <a:p>
            <a:pPr algn="ctr">
              <a:buNone/>
            </a:pPr>
            <a:endParaRPr lang="el-GR" sz="5100" b="1" dirty="0" smtClean="0">
              <a:solidFill>
                <a:srgbClr val="002060"/>
              </a:solidFill>
              <a:latin typeface="Book Antiqua" pitchFamily="18" charset="0"/>
            </a:endParaRPr>
          </a:p>
          <a:p>
            <a:pPr algn="ctr">
              <a:buNone/>
            </a:pPr>
            <a:endParaRPr lang="el-GR" sz="3800" b="1" dirty="0" smtClean="0">
              <a:solidFill>
                <a:srgbClr val="00206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ctr">
              <a:buNone/>
            </a:pPr>
            <a:endParaRPr lang="el-GR" sz="5100" dirty="0" smtClean="0">
              <a:solidFill>
                <a:srgbClr val="FF0000"/>
              </a:solidFill>
              <a:latin typeface="Book Antiqua" pitchFamily="18" charset="0"/>
            </a:endParaRPr>
          </a:p>
          <a:p>
            <a:pPr>
              <a:buNone/>
            </a:pPr>
            <a:r>
              <a:rPr lang="el-GR" dirty="0" smtClean="0">
                <a:solidFill>
                  <a:srgbClr val="FF0000"/>
                </a:solidFill>
                <a:latin typeface="Book Antiqua" pitchFamily="18" charset="0"/>
              </a:rPr>
              <a:t/>
            </a:r>
            <a:br>
              <a:rPr lang="el-GR" dirty="0" smtClean="0">
                <a:solidFill>
                  <a:srgbClr val="FF0000"/>
                </a:solidFill>
                <a:latin typeface="Book Antiqua" pitchFamily="18" charset="0"/>
              </a:rPr>
            </a:br>
            <a:r>
              <a:rPr lang="el-GR" dirty="0" smtClean="0">
                <a:latin typeface="Book Antiqua" pitchFamily="18" charset="0"/>
              </a:rPr>
              <a:t/>
            </a:r>
            <a:br>
              <a:rPr lang="el-GR" dirty="0" smtClean="0">
                <a:latin typeface="Book Antiqua" pitchFamily="18" charset="0"/>
              </a:rPr>
            </a:br>
            <a:r>
              <a:rPr lang="el-GR" dirty="0" smtClean="0">
                <a:latin typeface="Book Antiqua" pitchFamily="18" charset="0"/>
              </a:rPr>
              <a:t/>
            </a:r>
            <a:br>
              <a:rPr lang="el-GR" dirty="0" smtClean="0">
                <a:latin typeface="Book Antiqua" pitchFamily="18" charset="0"/>
              </a:rPr>
            </a:br>
            <a:endParaRPr lang="el-GR" dirty="0" smtClean="0">
              <a:solidFill>
                <a:srgbClr val="FF0000"/>
              </a:solidFill>
              <a:latin typeface="Book Antiqua" pitchFamily="18" charset="0"/>
            </a:endParaRPr>
          </a:p>
          <a:p>
            <a:pPr algn="just"/>
            <a:endParaRPr lang="el-GR" dirty="0" smtClean="0">
              <a:latin typeface="Book Antiqua" pitchFamily="18" charset="0"/>
            </a:endParaRPr>
          </a:p>
          <a:p>
            <a:pPr algn="just">
              <a:buNone/>
            </a:pPr>
            <a:r>
              <a:rPr lang="el-GR" dirty="0" smtClean="0">
                <a:latin typeface="Book Antiqua" pitchFamily="18" charset="0"/>
              </a:rPr>
              <a:t> </a:t>
            </a:r>
            <a:endParaRPr lang="el-GR" dirty="0">
              <a:latin typeface="Book Antiqu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Αναφοράς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p:txBody>
          <a:bodyPr/>
          <a:lstStyle/>
          <a:p>
            <a:pPr algn="just"/>
            <a:r>
              <a:rPr lang="el-GR" dirty="0" err="1" smtClean="0">
                <a:solidFill>
                  <a:srgbClr val="002060"/>
                </a:solidFill>
              </a:rPr>
              <a:t>Copyright</a:t>
            </a:r>
            <a:r>
              <a:rPr lang="el-GR" dirty="0" smtClean="0">
                <a:solidFill>
                  <a:srgbClr val="002060"/>
                </a:solidFill>
              </a:rPr>
              <a:t> Πανεπιστήμιο Πατρών, Ελένη Περδικούρη, 2015. «Χρόνος και Αιωνιότητα στον Πλωτίνο». Έκδοση: 1.0. Πάτρα 2015. Διαθέσιμο από τη δικτυακή διεύθυνση:</a:t>
            </a:r>
          </a:p>
          <a:p>
            <a:pPr algn="just">
              <a:buNone/>
            </a:pPr>
            <a:r>
              <a:rPr lang="el-GR" b="1" dirty="0" smtClean="0">
                <a:solidFill>
                  <a:srgbClr val="002060"/>
                </a:solidFill>
              </a:rPr>
              <a:t>	</a:t>
            </a:r>
          </a:p>
          <a:p>
            <a:pPr algn="just">
              <a:buNone/>
            </a:pPr>
            <a:r>
              <a:rPr lang="el-GR" b="1" dirty="0">
                <a:solidFill>
                  <a:srgbClr val="002060"/>
                </a:solidFill>
              </a:rPr>
              <a:t>	</a:t>
            </a:r>
            <a:r>
              <a:rPr lang="en-US" b="1" dirty="0" err="1" smtClean="0">
                <a:solidFill>
                  <a:srgbClr val="002060"/>
                </a:solidFill>
              </a:rPr>
              <a:t>eclass</a:t>
            </a:r>
            <a:r>
              <a:rPr lang="el-GR" b="1" dirty="0" smtClean="0">
                <a:solidFill>
                  <a:srgbClr val="002060"/>
                </a:solidFill>
              </a:rPr>
              <a:t>.</a:t>
            </a:r>
            <a:r>
              <a:rPr lang="en-US" b="1" dirty="0" err="1" smtClean="0">
                <a:solidFill>
                  <a:srgbClr val="002060"/>
                </a:solidFill>
              </a:rPr>
              <a:t>upatras</a:t>
            </a:r>
            <a:r>
              <a:rPr lang="el-GR" b="1" dirty="0" smtClean="0">
                <a:solidFill>
                  <a:srgbClr val="002060"/>
                </a:solidFill>
              </a:rPr>
              <a:t>.</a:t>
            </a:r>
            <a:r>
              <a:rPr lang="en-US" b="1" dirty="0" err="1" smtClean="0">
                <a:solidFill>
                  <a:srgbClr val="002060"/>
                </a:solidFill>
              </a:rPr>
              <a:t>gr</a:t>
            </a:r>
            <a:r>
              <a:rPr lang="el-GR" b="1" dirty="0" smtClean="0">
                <a:solidFill>
                  <a:srgbClr val="002060"/>
                </a:solidFill>
              </a:rPr>
              <a:t>/</a:t>
            </a:r>
            <a:r>
              <a:rPr lang="en-US" b="1" dirty="0" smtClean="0">
                <a:solidFill>
                  <a:srgbClr val="002060"/>
                </a:solidFill>
              </a:rPr>
              <a:t>courses</a:t>
            </a:r>
            <a:r>
              <a:rPr lang="el-GR" b="1" dirty="0" smtClean="0">
                <a:solidFill>
                  <a:srgbClr val="002060"/>
                </a:solidFill>
              </a:rPr>
              <a:t>/</a:t>
            </a:r>
            <a:r>
              <a:rPr lang="en-US" b="1" dirty="0" smtClean="0">
                <a:solidFill>
                  <a:srgbClr val="002060"/>
                </a:solidFill>
              </a:rPr>
              <a:t>PHIL</a:t>
            </a:r>
            <a:r>
              <a:rPr lang="el-GR" b="1" dirty="0" smtClean="0">
                <a:solidFill>
                  <a:srgbClr val="002060"/>
                </a:solidFill>
              </a:rPr>
              <a:t>19</a:t>
            </a:r>
            <a:r>
              <a:rPr lang="en-US" b="1" smtClean="0">
                <a:solidFill>
                  <a:srgbClr val="002060"/>
                </a:solidFill>
              </a:rPr>
              <a:t>05</a:t>
            </a:r>
            <a:endParaRPr lang="el-GR" dirty="0">
              <a:solidFill>
                <a:srgbClr val="002060"/>
              </a:solidFill>
              <a:latin typeface="Book Antiqu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990600"/>
          </a:xfrm>
        </p:spPr>
        <p:txBody>
          <a:bodyPr/>
          <a:lstStyle/>
          <a:p>
            <a:pPr algn="just"/>
            <a:r>
              <a:rPr lang="el-GR" dirty="0" smtClean="0">
                <a:solidFill>
                  <a:srgbClr val="002060"/>
                </a:solidFill>
                <a:latin typeface="Book Antiqua" pitchFamily="18" charset="0"/>
              </a:rPr>
              <a:t>Χρηματοδότηση</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143000"/>
            <a:ext cx="8229600" cy="5562600"/>
          </a:xfrm>
        </p:spPr>
        <p:txBody>
          <a:bodyPr>
            <a:normAutofit/>
          </a:bodyPr>
          <a:lstStyle/>
          <a:p>
            <a:pPr algn="just"/>
            <a:r>
              <a:rPr lang="el-GR" sz="2400" dirty="0" smtClean="0">
                <a:solidFill>
                  <a:srgbClr val="002060"/>
                </a:solidFill>
                <a:latin typeface="Book Antiqua" pitchFamily="18" charset="0"/>
              </a:rPr>
              <a:t>Το παρόν εκπαιδευτικό υλικό έχει αναπτυχθεί στ</a:t>
            </a:r>
            <a:r>
              <a:rPr lang="en-US" sz="2400" dirty="0" smtClean="0">
                <a:solidFill>
                  <a:srgbClr val="002060"/>
                </a:solidFill>
                <a:latin typeface="Book Antiqua" pitchFamily="18" charset="0"/>
              </a:rPr>
              <a:t>o</a:t>
            </a:r>
            <a:r>
              <a:rPr lang="el-GR" sz="2400" dirty="0" smtClean="0">
                <a:solidFill>
                  <a:srgbClr val="002060"/>
                </a:solidFill>
                <a:latin typeface="Book Antiqua" pitchFamily="18" charset="0"/>
              </a:rPr>
              <a:t> πλαίσιο του εκπαιδευτικού έργου του διδάσκοντα.</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a:t>
            </a:r>
            <a:r>
              <a:rPr lang="el-GR" sz="2400" b="1" dirty="0" smtClean="0">
                <a:solidFill>
                  <a:srgbClr val="002060"/>
                </a:solidFill>
                <a:latin typeface="Book Antiqua" pitchFamily="18" charset="0"/>
              </a:rPr>
              <a:t>Ανοικτά Ακαδημαϊκά Μαθήματα στο Πανεπιστήμιο Αθηνών</a:t>
            </a:r>
            <a:r>
              <a:rPr lang="el-GR" sz="2400" dirty="0" smtClean="0">
                <a:solidFill>
                  <a:srgbClr val="002060"/>
                </a:solidFill>
                <a:latin typeface="Book Antiqua" pitchFamily="18" charset="0"/>
              </a:rPr>
              <a:t>» έχει χρηματοδοτήσει μόνο την αναδιαμόρφωση του εκπαιδευτικού υλικού. </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algn="just"/>
            <a:endParaRPr lang="el-GR" dirty="0">
              <a:latin typeface="Book Antiqua" pitchFamily="18" charset="0"/>
            </a:endParaRPr>
          </a:p>
        </p:txBody>
      </p:sp>
      <p:pic>
        <p:nvPicPr>
          <p:cNvPr id="4" name="Picture 6" descr="Λογότυπο Επιχειρησιακού Προγράμματος Εκπαίδευση και Δια βίου Μάθηση"/>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00200" y="5029200"/>
            <a:ext cx="5501640" cy="13868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Αδειοδότησης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447800"/>
            <a:ext cx="8229600" cy="5029200"/>
          </a:xfrm>
        </p:spPr>
        <p:txBody>
          <a:bodyPr>
            <a:normAutofit fontScale="47500" lnSpcReduction="20000"/>
          </a:bodyPr>
          <a:lstStyle/>
          <a:p>
            <a:pPr algn="just"/>
            <a:r>
              <a:rPr lang="el-GR" sz="3600" dirty="0" smtClean="0">
                <a:solidFill>
                  <a:srgbClr val="002060"/>
                </a:solidFill>
                <a:latin typeface="Book Antiqua" pitchFamily="18" charset="0"/>
              </a:rPr>
              <a:t>Το παρόν υλικό διατίθεται με τους όρους της άδειας χρήσης </a:t>
            </a:r>
            <a:r>
              <a:rPr lang="el-GR" sz="3600" dirty="0" err="1" smtClean="0">
                <a:solidFill>
                  <a:srgbClr val="002060"/>
                </a:solidFill>
                <a:latin typeface="Book Antiqua" pitchFamily="18" charset="0"/>
              </a:rPr>
              <a:t>Creative</a:t>
            </a:r>
            <a:r>
              <a:rPr lang="el-GR" sz="3600" dirty="0" smtClean="0">
                <a:solidFill>
                  <a:srgbClr val="002060"/>
                </a:solidFill>
                <a:latin typeface="Book Antiqua" pitchFamily="18" charset="0"/>
              </a:rPr>
              <a:t> </a:t>
            </a:r>
            <a:r>
              <a:rPr lang="el-GR" sz="3600" dirty="0" err="1" smtClean="0">
                <a:solidFill>
                  <a:srgbClr val="002060"/>
                </a:solidFill>
                <a:latin typeface="Book Antiqua" pitchFamily="18" charset="0"/>
              </a:rPr>
              <a:t>Commons</a:t>
            </a:r>
            <a:r>
              <a:rPr lang="el-GR" sz="3600" dirty="0" smtClean="0">
                <a:solidFill>
                  <a:srgbClr val="002060"/>
                </a:solidFill>
                <a:latin typeface="Book Antiqua"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p>
          <a:p>
            <a:pPr algn="just"/>
            <a:endParaRPr lang="el-GR"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buNone/>
            </a:pPr>
            <a:r>
              <a:rPr lang="el-GR" sz="2900" dirty="0" smtClean="0">
                <a:solidFill>
                  <a:srgbClr val="002060"/>
                </a:solidFill>
                <a:latin typeface="Book Antiqua" pitchFamily="18" charset="0"/>
              </a:rPr>
              <a:t>    </a:t>
            </a:r>
          </a:p>
          <a:p>
            <a:pPr algn="just">
              <a:buNone/>
            </a:pPr>
            <a:r>
              <a:rPr lang="el-GR" sz="2000" dirty="0" smtClean="0">
                <a:solidFill>
                  <a:srgbClr val="002060"/>
                </a:solidFill>
                <a:latin typeface="Book Antiqua" pitchFamily="18" charset="0"/>
              </a:rPr>
              <a:t>                 </a:t>
            </a:r>
          </a:p>
          <a:p>
            <a:pPr algn="just"/>
            <a:r>
              <a:rPr lang="el-GR" sz="4500" dirty="0" smtClean="0">
                <a:solidFill>
                  <a:srgbClr val="002060"/>
                </a:solidFill>
                <a:latin typeface="Book Antiqua" pitchFamily="18" charset="0"/>
              </a:rPr>
              <a:t>[1] http://creativecommons.org/licenses/by-nc-sa/4.0/</a:t>
            </a:r>
          </a:p>
          <a:p>
            <a:pPr algn="just"/>
            <a:endParaRPr lang="en-US"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r>
              <a:rPr lang="el-GR" sz="3600" dirty="0" smtClean="0">
                <a:solidFill>
                  <a:srgbClr val="002060"/>
                </a:solidFill>
                <a:latin typeface="Book Antiqua" pitchFamily="18" charset="0"/>
              </a:rPr>
              <a:t>Ως </a:t>
            </a:r>
            <a:r>
              <a:rPr lang="el-GR" sz="3600" b="1" dirty="0" smtClean="0">
                <a:solidFill>
                  <a:srgbClr val="002060"/>
                </a:solidFill>
                <a:latin typeface="Book Antiqua" pitchFamily="18" charset="0"/>
              </a:rPr>
              <a:t>Μη Εμπορική</a:t>
            </a:r>
            <a:r>
              <a:rPr lang="el-GR" sz="3600" dirty="0" smtClean="0">
                <a:solidFill>
                  <a:srgbClr val="002060"/>
                </a:solidFill>
                <a:latin typeface="Book Antiqua" pitchFamily="18" charset="0"/>
              </a:rPr>
              <a:t> ορίζεται η χρήση:</a:t>
            </a:r>
          </a:p>
          <a:p>
            <a:pPr lvl="0" algn="just"/>
            <a:r>
              <a:rPr lang="el-GR" sz="3600" dirty="0" smtClean="0">
                <a:solidFill>
                  <a:srgbClr val="002060"/>
                </a:solidFill>
                <a:latin typeface="Book Antiqua" pitchFamily="18" charset="0"/>
              </a:rPr>
              <a:t>που δεν περιλαμβάνει άμεσο ή έμμεσο οικονομικό όφελος από την χρήση του έργου, για το διανομέα του έργου και αδειοδόχο</a:t>
            </a:r>
          </a:p>
          <a:p>
            <a:pPr lvl="0" algn="just"/>
            <a:r>
              <a:rPr lang="el-GR" sz="3600" dirty="0" smtClean="0">
                <a:solidFill>
                  <a:srgbClr val="002060"/>
                </a:solidFill>
                <a:latin typeface="Book Antiqua" pitchFamily="18" charset="0"/>
              </a:rPr>
              <a:t>που</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δεν περιλαμβάνει οικονομική συναλλαγή ως προϋπόθεση για τη χρήση ή πρόσβαση στο έργο</a:t>
            </a:r>
          </a:p>
          <a:p>
            <a:pPr lvl="0" algn="just"/>
            <a:r>
              <a:rPr lang="el-GR" sz="3600" dirty="0" smtClean="0">
                <a:solidFill>
                  <a:srgbClr val="002060"/>
                </a:solidFill>
                <a:latin typeface="Book Antiqua" pitchFamily="18" charset="0"/>
              </a:rPr>
              <a:t>που</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δεν προσπορίζει στο διανομέα του έργου και</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αδειοδόχο</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έμμεσο οικονομικό όφελος (π.χ. διαφημίσεις) από την προβολή του έργου σε διαδικτυακό τόπο</a:t>
            </a:r>
            <a:endParaRPr lang="en-US" sz="3600" dirty="0" smtClean="0">
              <a:solidFill>
                <a:srgbClr val="002060"/>
              </a:solidFill>
              <a:latin typeface="Book Antiqua" pitchFamily="18" charset="0"/>
            </a:endParaRPr>
          </a:p>
          <a:p>
            <a:pPr algn="just"/>
            <a:r>
              <a:rPr lang="el-GR" sz="3600" dirty="0" smtClean="0">
                <a:solidFill>
                  <a:srgbClr val="002060"/>
                </a:solidFill>
                <a:latin typeface="Book Antiqua" pitchFamily="18" charset="0"/>
              </a:rPr>
              <a:t>Ο δικαιούχος μπορεί να παρέχει στον αδειοδόχο ξεχωριστή άδεια να χρησιμοποιεί το έργο για εμπορική χρήση, εφόσον αυτό του ζητηθεί.</a:t>
            </a:r>
          </a:p>
          <a:p>
            <a:pPr algn="just"/>
            <a:endParaRPr lang="el-GR" dirty="0">
              <a:latin typeface="Book Antiqua" pitchFamily="18" charset="0"/>
            </a:endParaRPr>
          </a:p>
        </p:txBody>
      </p:sp>
      <p:pic>
        <p:nvPicPr>
          <p:cNvPr id="6"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57600" y="2819400"/>
            <a:ext cx="1648660" cy="6096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p:cNvPicPr>
            <a:picLocks noGrp="1"/>
          </p:cNvPicPr>
          <p:nvPr>
            <p:ph idx="1"/>
          </p:nvPr>
        </p:nvPicPr>
        <p:blipFill>
          <a:blip r:embed="rId2" cstate="print">
            <a:lum contrast="10000"/>
          </a:blip>
          <a:srcRect l="23116" t="27089" r="15302" b="16701"/>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1 - Τίτλος"/>
          <p:cNvSpPr>
            <a:spLocks noGrp="1"/>
          </p:cNvSpPr>
          <p:nvPr>
            <p:ph type="title"/>
          </p:nvPr>
        </p:nvSpPr>
        <p:spPr>
          <a:xfrm>
            <a:off x="5715000" y="0"/>
            <a:ext cx="3429000" cy="1219200"/>
          </a:xfrm>
        </p:spPr>
        <p:txBody>
          <a:bodyPr>
            <a:normAutofit/>
          </a:bodyPr>
          <a:lstStyle/>
          <a:p>
            <a:r>
              <a:rPr lang="el-GR" sz="3200" b="1" dirty="0" smtClean="0">
                <a:solidFill>
                  <a:srgbClr val="C00000"/>
                </a:solidFill>
                <a:effectLst>
                  <a:outerShdw blurRad="50800" dist="38100" algn="tr" rotWithShape="0">
                    <a:prstClr val="black">
                      <a:alpha val="40000"/>
                    </a:prstClr>
                  </a:outerShdw>
                </a:effectLst>
                <a:latin typeface="Book Antiqua" pitchFamily="18" charset="0"/>
              </a:rPr>
              <a:t>Θεωρίες περί χρόνου</a:t>
            </a:r>
            <a:endParaRPr lang="el-GR" sz="3200" dirty="0"/>
          </a:p>
        </p:txBody>
      </p:sp>
      <p:sp>
        <p:nvSpPr>
          <p:cNvPr id="4" name="3 - Ορθογώνιο"/>
          <p:cNvSpPr/>
          <p:nvPr/>
        </p:nvSpPr>
        <p:spPr>
          <a:xfrm>
            <a:off x="228600" y="162580"/>
            <a:ext cx="1981200" cy="523220"/>
          </a:xfrm>
          <a:prstGeom prst="rect">
            <a:avLst/>
          </a:prstGeom>
        </p:spPr>
        <p:txBody>
          <a:bodyPr wrap="square">
            <a:spAutoFit/>
          </a:bodyPr>
          <a:lstStyle/>
          <a:p>
            <a:r>
              <a:rPr lang="el-GR" sz="28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ΙΙΙ 7 [45] 8.</a:t>
            </a:r>
            <a:endParaRPr lang="el-GR" sz="2800" dirty="0">
              <a:solidFill>
                <a:srgbClr val="C0000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28600" y="162580"/>
            <a:ext cx="1981200" cy="523220"/>
          </a:xfrm>
          <a:prstGeom prst="rect">
            <a:avLst/>
          </a:prstGeom>
        </p:spPr>
        <p:txBody>
          <a:bodyPr wrap="square">
            <a:spAutoFit/>
          </a:bodyPr>
          <a:lstStyle/>
          <a:p>
            <a:r>
              <a:rPr lang="el-GR" sz="28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ΙΙΙ 7 [45] 8.</a:t>
            </a:r>
            <a:endParaRPr lang="el-GR" sz="2800" dirty="0">
              <a:solidFill>
                <a:srgbClr val="C00000"/>
              </a:solidFill>
              <a:effectLst>
                <a:outerShdw blurRad="38100" dist="38100" dir="2700000" algn="tl">
                  <a:srgbClr val="000000">
                    <a:alpha val="43137"/>
                  </a:srgbClr>
                </a:outerShdw>
              </a:effectLst>
              <a:latin typeface="Book Antiqua" pitchFamily="18" charset="0"/>
            </a:endParaRPr>
          </a:p>
        </p:txBody>
      </p:sp>
      <p:sp>
        <p:nvSpPr>
          <p:cNvPr id="9" name="1 - Τίτλος"/>
          <p:cNvSpPr>
            <a:spLocks noGrp="1"/>
          </p:cNvSpPr>
          <p:nvPr>
            <p:ph type="title"/>
          </p:nvPr>
        </p:nvSpPr>
        <p:spPr>
          <a:xfrm>
            <a:off x="5715000" y="0"/>
            <a:ext cx="3429000" cy="1219200"/>
          </a:xfrm>
        </p:spPr>
        <p:txBody>
          <a:bodyPr>
            <a:normAutofit/>
          </a:bodyPr>
          <a:lstStyle/>
          <a:p>
            <a:r>
              <a:rPr lang="el-GR" sz="3200" b="1" dirty="0" smtClean="0">
                <a:solidFill>
                  <a:srgbClr val="C00000"/>
                </a:solidFill>
                <a:effectLst>
                  <a:outerShdw blurRad="50800" dist="38100" algn="tr" rotWithShape="0">
                    <a:prstClr val="black">
                      <a:alpha val="40000"/>
                    </a:prstClr>
                  </a:outerShdw>
                </a:effectLst>
                <a:latin typeface="Book Antiqua" pitchFamily="18" charset="0"/>
              </a:rPr>
              <a:t>Θεωρίες περί χρόνου</a:t>
            </a:r>
            <a:endParaRPr lang="el-GR" sz="3200" dirty="0"/>
          </a:p>
        </p:txBody>
      </p:sp>
      <p:pic>
        <p:nvPicPr>
          <p:cNvPr id="6" name="5 - Εικόνα"/>
          <p:cNvPicPr/>
          <p:nvPr/>
        </p:nvPicPr>
        <p:blipFill>
          <a:blip r:embed="rId2" cstate="print">
            <a:lum contrast="10000"/>
          </a:blip>
          <a:srcRect l="17698" t="30024" r="17830" b="33406"/>
          <a:stretch>
            <a:fillRect/>
          </a:stretch>
        </p:blipFill>
        <p:spPr bwMode="auto">
          <a:xfrm>
            <a:off x="228600" y="1905000"/>
            <a:ext cx="8610600" cy="4648200"/>
          </a:xfrm>
          <a:prstGeom prst="rect">
            <a:avLst/>
          </a:prstGeom>
          <a:ln>
            <a:noFill/>
          </a:ln>
          <a:effectLst>
            <a:outerShdw blurRad="292100" dist="139700" dir="2700000" algn="tl" rotWithShape="0">
              <a:srgbClr val="333333">
                <a:alpha val="65000"/>
              </a:srgbClr>
            </a:outerShdw>
          </a:effectLst>
        </p:spPr>
      </p:pic>
      <p:pic>
        <p:nvPicPr>
          <p:cNvPr id="8" name="7 - Εικόνα"/>
          <p:cNvPicPr/>
          <p:nvPr/>
        </p:nvPicPr>
        <p:blipFill>
          <a:blip r:embed="rId3" cstate="print"/>
          <a:srcRect l="40213" t="37241" r="41289" b="57108"/>
          <a:stretch>
            <a:fillRect/>
          </a:stretch>
        </p:blipFill>
        <p:spPr bwMode="auto">
          <a:xfrm>
            <a:off x="1219200" y="914400"/>
            <a:ext cx="2533650" cy="61964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457200"/>
            <a:ext cx="8686800" cy="1143000"/>
          </a:xfrm>
        </p:spPr>
        <p:txBody>
          <a:bodyPr>
            <a:normAutofit fontScale="90000"/>
          </a:bodyPr>
          <a:lstStyle/>
          <a:p>
            <a:pPr algn="just">
              <a:lnSpc>
                <a:spcPct val="120000"/>
              </a:lnSpc>
            </a:pPr>
            <a:r>
              <a:rPr lang="el-GR" sz="3200" b="1" dirty="0" smtClean="0">
                <a:solidFill>
                  <a:srgbClr val="C00000"/>
                </a:solidFill>
                <a:effectLst>
                  <a:outerShdw blurRad="50800" dist="38100" algn="tr" rotWithShape="0">
                    <a:prstClr val="black">
                      <a:alpha val="40000"/>
                    </a:prstClr>
                  </a:outerShdw>
                </a:effectLst>
                <a:latin typeface="Book Antiqua" pitchFamily="18" charset="0"/>
              </a:rPr>
              <a:t> Οι θεωρήσεις που ακολουθούν την ερμηνεία  του </a:t>
            </a:r>
            <a:r>
              <a:rPr lang="el-GR" sz="3200" b="1" i="1" dirty="0" smtClean="0">
                <a:solidFill>
                  <a:srgbClr val="C00000"/>
                </a:solidFill>
                <a:effectLst>
                  <a:outerShdw blurRad="50800" dist="38100" algn="tr" rotWithShape="0">
                    <a:prstClr val="black">
                      <a:alpha val="40000"/>
                    </a:prstClr>
                  </a:outerShdw>
                </a:effectLst>
                <a:latin typeface="Book Antiqua" pitchFamily="18" charset="0"/>
              </a:rPr>
              <a:t>Τιμαίου </a:t>
            </a:r>
            <a:r>
              <a:rPr lang="el-GR" sz="3200" b="1" dirty="0" smtClean="0">
                <a:solidFill>
                  <a:srgbClr val="C00000"/>
                </a:solidFill>
                <a:effectLst>
                  <a:outerShdw blurRad="50800" dist="38100" algn="tr" rotWithShape="0">
                    <a:prstClr val="black">
                      <a:alpha val="40000"/>
                    </a:prstClr>
                  </a:outerShdw>
                </a:effectLst>
                <a:latin typeface="Book Antiqua" pitchFamily="18" charset="0"/>
              </a:rPr>
              <a:t>του Πλάτωνα</a:t>
            </a:r>
            <a:endParaRPr lang="el-GR" sz="3200" b="1" i="1" dirty="0">
              <a:solidFill>
                <a:srgbClr val="C00000"/>
              </a:solidFill>
              <a:effectLst>
                <a:outerShdw blurRad="50800" dist="38100" algn="tr" rotWithShape="0">
                  <a:prstClr val="black">
                    <a:alpha val="40000"/>
                  </a:prstClr>
                </a:outerShdw>
              </a:effectLst>
              <a:latin typeface="Book Antiqua" pitchFamily="18" charset="0"/>
            </a:endParaRPr>
          </a:p>
        </p:txBody>
      </p:sp>
      <p:pic>
        <p:nvPicPr>
          <p:cNvPr id="6" name="5 - Θέση περιεχομένου"/>
          <p:cNvPicPr>
            <a:picLocks noGrp="1"/>
          </p:cNvPicPr>
          <p:nvPr>
            <p:ph idx="1"/>
          </p:nvPr>
        </p:nvPicPr>
        <p:blipFill>
          <a:blip r:embed="rId2" cstate="print">
            <a:lum contrast="10000"/>
          </a:blip>
          <a:srcRect l="20581" t="64991" r="23592" b="22704"/>
          <a:stretch>
            <a:fillRect/>
          </a:stretch>
        </p:blipFill>
        <p:spPr bwMode="auto">
          <a:xfrm>
            <a:off x="304800" y="1752600"/>
            <a:ext cx="8534400" cy="1828800"/>
          </a:xfrm>
          <a:prstGeom prst="rect">
            <a:avLst/>
          </a:prstGeom>
          <a:ln>
            <a:noFill/>
          </a:ln>
          <a:effectLst>
            <a:outerShdw blurRad="292100" dist="139700" dir="2700000" algn="tl" rotWithShape="0">
              <a:srgbClr val="333333">
                <a:alpha val="65000"/>
              </a:srgbClr>
            </a:outerShdw>
          </a:effectLst>
        </p:spPr>
      </p:pic>
      <p:sp>
        <p:nvSpPr>
          <p:cNvPr id="13313" name="Rectangle 1"/>
          <p:cNvSpPr>
            <a:spLocks noChangeArrowheads="1"/>
          </p:cNvSpPr>
          <p:nvPr/>
        </p:nvSpPr>
        <p:spPr bwMode="auto">
          <a:xfrm>
            <a:off x="228600" y="4063186"/>
            <a:ext cx="8610600"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433513" marR="0" lvl="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Αν θεωρήσουμε ότι ο κόσμος είναι αἰώνιος, τότε ο χρόνος σχετίζεται με την κίνηση ἐν γένει. </a:t>
            </a:r>
            <a:r>
              <a:rPr kumimoji="0" lang="el-GR" sz="2400" b="1" i="0" u="sng"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Πώς</a:t>
            </a:r>
            <a:r>
              <a:rPr kumimoji="0" lang="el-GR" sz="2400" b="1"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lang="el-GR" sz="2400" b="1" dirty="0" smtClean="0">
              <a:solidFill>
                <a:srgbClr val="002060"/>
              </a:solidFill>
              <a:latin typeface="Book Antiqua" pitchFamily="18" charset="0"/>
              <a:cs typeface="Times New Roman" pitchFamily="18" charset="0"/>
            </a:endParaRPr>
          </a:p>
          <a:p>
            <a:pPr algn="just" fontAlgn="base">
              <a:spcBef>
                <a:spcPct val="0"/>
              </a:spcBef>
              <a:spcAft>
                <a:spcPct val="0"/>
              </a:spcAft>
            </a:pPr>
            <a:r>
              <a:rPr lang="el-GR" sz="3200" b="1" dirty="0" smtClean="0">
                <a:solidFill>
                  <a:srgbClr val="C00000"/>
                </a:solidFill>
                <a:effectLst>
                  <a:outerShdw blurRad="38100" dist="38100" dir="2700000" algn="tl">
                    <a:srgbClr val="000000">
                      <a:alpha val="43137"/>
                    </a:srgbClr>
                  </a:outerShdw>
                </a:effectLst>
                <a:latin typeface="Book Antiqua"/>
                <a:ea typeface="Calibri"/>
                <a:cs typeface="Times New Roman"/>
              </a:rPr>
              <a:t>Ο Πλάτων λέει ότι ο χρόνος είναι η κινητή εικόνα της α</a:t>
            </a:r>
            <a:r>
              <a:rPr lang="el-GR" sz="3200" b="1" dirty="0" smtClean="0">
                <a:solidFill>
                  <a:srgbClr val="C00000"/>
                </a:solidFill>
                <a:effectLst>
                  <a:outerShdw blurRad="38100" dist="38100" dir="2700000" algn="tl">
                    <a:srgbClr val="000000">
                      <a:alpha val="43137"/>
                    </a:srgbClr>
                  </a:outerShdw>
                </a:effectLst>
                <a:latin typeface="Times New Roman"/>
                <a:ea typeface="Calibri"/>
              </a:rPr>
              <a:t>ἰ</a:t>
            </a:r>
            <a:r>
              <a:rPr lang="el-GR" sz="3200" b="1" dirty="0" smtClean="0">
                <a:solidFill>
                  <a:srgbClr val="C00000"/>
                </a:solidFill>
                <a:effectLst>
                  <a:outerShdw blurRad="38100" dist="38100" dir="2700000" algn="tl">
                    <a:srgbClr val="000000">
                      <a:alpha val="43137"/>
                    </a:srgbClr>
                  </a:outerShdw>
                </a:effectLst>
                <a:latin typeface="Book Antiqua"/>
                <a:ea typeface="Calibri"/>
                <a:cs typeface="Times New Roman"/>
              </a:rPr>
              <a:t>ωνιότητας.</a:t>
            </a:r>
            <a:endParaRPr kumimoji="0" lang="el-GR" sz="3200" b="1" i="0" u="none" strike="noStrike" cap="none" normalizeH="0" baseline="0" dirty="0" smtClean="0">
              <a:ln>
                <a:noFill/>
              </a:ln>
              <a:solidFill>
                <a:srgbClr val="002060"/>
              </a:solidFill>
              <a:effectLst>
                <a:outerShdw blurRad="38100" dist="38100" dir="2700000" algn="tl">
                  <a:srgbClr val="000000">
                    <a:alpha val="43137"/>
                  </a:srgbClr>
                </a:outerShdw>
              </a:effectLst>
              <a:latin typeface="Book Antiqua" pitchFamily="18" charset="0"/>
              <a:cs typeface="Arial" pitchFamily="34" charset="0"/>
            </a:endParaRPr>
          </a:p>
        </p:txBody>
      </p:sp>
      <p:pic>
        <p:nvPicPr>
          <p:cNvPr id="8" name="78 - Εικόνα" descr="3534516458_48e4e8595f_b.jpg"/>
          <p:cNvPicPr/>
          <p:nvPr/>
        </p:nvPicPr>
        <p:blipFill>
          <a:blip r:embed="rId3" cstate="print">
            <a:duotone>
              <a:prstClr val="black"/>
              <a:srgbClr val="00B050">
                <a:tint val="45000"/>
                <a:satMod val="400000"/>
              </a:srgbClr>
            </a:duotone>
          </a:blip>
          <a:stretch>
            <a:fillRect/>
          </a:stretch>
        </p:blipFill>
        <p:spPr>
          <a:xfrm>
            <a:off x="685800" y="38862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81000"/>
            <a:ext cx="9144000" cy="1143000"/>
          </a:xfrm>
        </p:spPr>
        <p:txBody>
          <a:bodyPr>
            <a:noAutofit/>
          </a:bodyPr>
          <a:lstStyle/>
          <a:p>
            <a:pPr algn="l"/>
            <a:r>
              <a:rPr lang="el-GR" sz="4000" b="1" dirty="0" smtClean="0">
                <a:solidFill>
                  <a:srgbClr val="C00000"/>
                </a:solidFill>
                <a:effectLst>
                  <a:outerShdw blurRad="50800" dist="38100" algn="tr" rotWithShape="0">
                    <a:prstClr val="black">
                      <a:alpha val="40000"/>
                    </a:prstClr>
                  </a:outerShdw>
                </a:effectLst>
                <a:latin typeface="Book Antiqua" pitchFamily="18" charset="0"/>
              </a:rPr>
              <a:t>    Η κίνηση  </a:t>
            </a:r>
            <a:r>
              <a:rPr lang="el-GR" b="1" dirty="0" smtClean="0">
                <a:solidFill>
                  <a:srgbClr val="C00000"/>
                </a:solidFill>
                <a:effectLst>
                  <a:outerShdw blurRad="50800" dist="38100" algn="tr" rotWithShape="0">
                    <a:prstClr val="black">
                      <a:alpha val="40000"/>
                    </a:prstClr>
                  </a:outerShdw>
                </a:effectLst>
                <a:latin typeface="Book Antiqua" pitchFamily="18" charset="0"/>
                <a:sym typeface="Wingdings"/>
              </a:rPr>
              <a:t></a:t>
            </a:r>
            <a:r>
              <a:rPr lang="el-GR" sz="4000" b="1" dirty="0" smtClean="0">
                <a:solidFill>
                  <a:srgbClr val="C00000"/>
                </a:solidFill>
                <a:effectLst>
                  <a:outerShdw blurRad="50800" dist="38100" algn="tr" rotWithShape="0">
                    <a:prstClr val="black">
                      <a:alpha val="40000"/>
                    </a:prstClr>
                  </a:outerShdw>
                </a:effectLst>
                <a:latin typeface="Book Antiqua" pitchFamily="18" charset="0"/>
                <a:sym typeface="Wingdings"/>
              </a:rPr>
              <a:t>  </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ἐν + </a:t>
            </a:r>
            <a:r>
              <a:rPr lang="el-GR" sz="4000" b="1" dirty="0" err="1" smtClean="0">
                <a:solidFill>
                  <a:srgbClr val="C00000"/>
                </a:solidFill>
                <a:effectLst>
                  <a:outerShdw blurRad="50800" dist="38100" algn="tr" rotWithShape="0">
                    <a:prstClr val="black">
                      <a:alpha val="40000"/>
                    </a:prstClr>
                  </a:outerShdw>
                </a:effectLst>
                <a:latin typeface="Book Antiqua" pitchFamily="18" charset="0"/>
              </a:rPr>
              <a:t>χρονο</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 μέγεθος  </a:t>
            </a:r>
            <a:br>
              <a:rPr lang="el-GR" sz="4000" b="1" dirty="0" smtClean="0">
                <a:solidFill>
                  <a:srgbClr val="C00000"/>
                </a:solidFill>
                <a:effectLst>
                  <a:outerShdw blurRad="50800" dist="38100" algn="tr" rotWithShape="0">
                    <a:prstClr val="black">
                      <a:alpha val="40000"/>
                    </a:prstClr>
                  </a:outerShdw>
                </a:effectLst>
                <a:latin typeface="Book Antiqua" pitchFamily="18" charset="0"/>
              </a:rPr>
            </a:br>
            <a:r>
              <a:rPr lang="el-GR" sz="800" b="1" dirty="0" smtClean="0">
                <a:solidFill>
                  <a:srgbClr val="C00000"/>
                </a:solidFill>
                <a:effectLst>
                  <a:outerShdw blurRad="50800" dist="38100" algn="tr" rotWithShape="0">
                    <a:prstClr val="black">
                      <a:alpha val="40000"/>
                    </a:prstClr>
                  </a:outerShdw>
                </a:effectLst>
                <a:latin typeface="Book Antiqua" pitchFamily="18" charset="0"/>
              </a:rPr>
              <a:t/>
            </a:r>
            <a:br>
              <a:rPr lang="el-GR" sz="800" b="1" dirty="0" smtClean="0">
                <a:solidFill>
                  <a:srgbClr val="C00000"/>
                </a:solidFill>
                <a:effectLst>
                  <a:outerShdw blurRad="50800" dist="38100" algn="tr" rotWithShape="0">
                    <a:prstClr val="black">
                      <a:alpha val="40000"/>
                    </a:prstClr>
                  </a:outerShdw>
                </a:effectLst>
                <a:latin typeface="Book Antiqua" pitchFamily="18" charset="0"/>
              </a:rPr>
            </a:br>
            <a:endParaRPr lang="el-GR" sz="4000" b="1" i="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600200"/>
            <a:ext cx="8686800" cy="2743200"/>
          </a:xfrm>
        </p:spPr>
        <p:txBody>
          <a:bodyPr>
            <a:noAutofit/>
          </a:bodyPr>
          <a:lstStyle/>
          <a:p>
            <a:pPr marL="0" indent="0" algn="just">
              <a:buNone/>
            </a:pPr>
            <a:r>
              <a:rPr lang="el-GR" sz="2800" b="1" dirty="0" smtClean="0">
                <a:solidFill>
                  <a:srgbClr val="002060"/>
                </a:solidFill>
                <a:latin typeface="Book Antiqua" pitchFamily="18" charset="0"/>
                <a:ea typeface="Calibri"/>
                <a:cs typeface="Times New Roman"/>
              </a:rPr>
              <a:t>Εδώ βρίσκουμε μία γενική θέση του Πλωτίνου η οποία υπόκειται όλων των επιμέρους ανασκευών που θα επιχειρήσει. Η θέση αυτή είναι ότι ο χρόνος δεν μπορεί να είναι χαρακτηριστικό της κίνησης, διότι η κίνηση προϋποθέτει τον χρόνο. Η κίνηση είναι κάτι που γίνεται μέσα στον χρόνο.</a:t>
            </a:r>
            <a:endParaRPr lang="el-GR" sz="2800" dirty="0">
              <a:solidFill>
                <a:srgbClr val="002060"/>
              </a:solidFill>
              <a:latin typeface="Book Antiqua" pitchFamily="18" charset="0"/>
            </a:endParaRPr>
          </a:p>
        </p:txBody>
      </p:sp>
      <p:sp>
        <p:nvSpPr>
          <p:cNvPr id="4" name="3 - Ορθογώνιο"/>
          <p:cNvSpPr/>
          <p:nvPr/>
        </p:nvSpPr>
        <p:spPr>
          <a:xfrm>
            <a:off x="2057400" y="4572000"/>
            <a:ext cx="6781800" cy="1815882"/>
          </a:xfrm>
          <a:prstGeom prst="rect">
            <a:avLst/>
          </a:prstGeom>
        </p:spPr>
        <p:txBody>
          <a:bodyPr wrap="square">
            <a:spAutoFit/>
          </a:bodyPr>
          <a:lstStyle/>
          <a:p>
            <a:pPr algn="just"/>
            <a:r>
              <a:rPr lang="el-GR" sz="2800" b="1" u="sng" dirty="0" smtClean="0">
                <a:solidFill>
                  <a:srgbClr val="002060"/>
                </a:solidFill>
                <a:latin typeface="Book Antiqua" pitchFamily="18" charset="0"/>
                <a:ea typeface="Calibri"/>
                <a:cs typeface="Times New Roman"/>
              </a:rPr>
              <a:t>Δεν μπορούμε να αποδώσουμε τον χρόνο στην κίνηση, εφόσον τον έχουμε προϋποθέσει για να καταλάβουμε την κίνηση</a:t>
            </a:r>
            <a:r>
              <a:rPr lang="el-GR" sz="2800" b="1" dirty="0" smtClean="0">
                <a:solidFill>
                  <a:srgbClr val="002060"/>
                </a:solidFill>
                <a:latin typeface="Book Antiqua" pitchFamily="18" charset="0"/>
                <a:ea typeface="Calibri"/>
                <a:cs typeface="Times New Roman"/>
              </a:rPr>
              <a:t>.</a:t>
            </a:r>
          </a:p>
        </p:txBody>
      </p:sp>
      <p:sp>
        <p:nvSpPr>
          <p:cNvPr id="12289" name="AutoShape 1"/>
          <p:cNvSpPr>
            <a:spLocks noChangeArrowheads="1"/>
          </p:cNvSpPr>
          <p:nvPr/>
        </p:nvSpPr>
        <p:spPr bwMode="auto">
          <a:xfrm>
            <a:off x="914400" y="4724400"/>
            <a:ext cx="9144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304800" y="274638"/>
            <a:ext cx="8610600" cy="1143000"/>
          </a:xfrm>
        </p:spPr>
        <p:txBody>
          <a:bodyPr>
            <a:normAutofit fontScale="90000"/>
          </a:bodyPr>
          <a:lstStyle/>
          <a:p>
            <a:pPr algn="just">
              <a:lnSpc>
                <a:spcPct val="114000"/>
              </a:lnSpc>
            </a:pPr>
            <a:r>
              <a:rPr lang="el-GR" sz="3200" b="1" dirty="0" smtClean="0">
                <a:solidFill>
                  <a:srgbClr val="C00000"/>
                </a:solidFill>
                <a:effectLst>
                  <a:outerShdw blurRad="38100" dist="38100" dir="2700000" algn="tl">
                    <a:srgbClr val="000000">
                      <a:alpha val="43137"/>
                    </a:srgbClr>
                  </a:outerShdw>
                </a:effectLst>
                <a:latin typeface="Book Antiqua"/>
                <a:ea typeface="Calibri"/>
                <a:cs typeface="Times New Roman"/>
              </a:rPr>
              <a:t>Σταδιακή πορεία προς την αντίστροφη θέση από τον Πλωτῖνο: </a:t>
            </a:r>
            <a:r>
              <a:rPr lang="el-GR" sz="3200" b="1" u="sng" dirty="0" smtClean="0">
                <a:solidFill>
                  <a:srgbClr val="C00000"/>
                </a:solidFill>
                <a:effectLst>
                  <a:outerShdw blurRad="38100" dist="38100" dir="2700000" algn="tl">
                    <a:srgbClr val="000000">
                      <a:alpha val="43137"/>
                    </a:srgbClr>
                  </a:outerShdw>
                </a:effectLst>
                <a:latin typeface="Book Antiqua"/>
                <a:ea typeface="Calibri"/>
                <a:cs typeface="Times New Roman"/>
              </a:rPr>
              <a:t>βασική διάκριση</a:t>
            </a:r>
          </a:p>
        </p:txBody>
      </p:sp>
      <p:pic>
        <p:nvPicPr>
          <p:cNvPr id="9" name="8 - Εικόνα"/>
          <p:cNvPicPr/>
          <p:nvPr/>
        </p:nvPicPr>
        <p:blipFill>
          <a:blip r:embed="rId2" cstate="print">
            <a:lum contrast="10000"/>
          </a:blip>
          <a:srcRect l="26138" t="66174" r="26352" b="20104"/>
          <a:stretch>
            <a:fillRect/>
          </a:stretch>
        </p:blipFill>
        <p:spPr bwMode="auto">
          <a:xfrm>
            <a:off x="304800" y="2819400"/>
            <a:ext cx="8458200" cy="1981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76200"/>
            <a:ext cx="8686800" cy="1143000"/>
          </a:xfrm>
        </p:spPr>
        <p:txBody>
          <a:bodyPr>
            <a:norm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 </a:t>
            </a:r>
            <a:endParaRPr lang="el-GR" sz="3600" b="1" dirty="0">
              <a:solidFill>
                <a:srgbClr val="C00000"/>
              </a:solidFill>
              <a:effectLst>
                <a:outerShdw blurRad="50800" dist="38100" algn="tr" rotWithShape="0">
                  <a:prstClr val="black">
                    <a:alpha val="40000"/>
                  </a:prstClr>
                </a:outerShdw>
              </a:effectLst>
              <a:latin typeface="Book Antiqua" pitchFamily="18" charset="0"/>
            </a:endParaRPr>
          </a:p>
        </p:txBody>
      </p:sp>
      <p:pic>
        <p:nvPicPr>
          <p:cNvPr id="6" name="5 - Εικόνα"/>
          <p:cNvPicPr/>
          <p:nvPr/>
        </p:nvPicPr>
        <p:blipFill>
          <a:blip r:embed="rId2" cstate="print">
            <a:lum contrast="10000"/>
          </a:blip>
          <a:srcRect l="20222" t="73830" r="23828" b="7961"/>
          <a:stretch>
            <a:fillRect/>
          </a:stretch>
        </p:blipFill>
        <p:spPr bwMode="auto">
          <a:xfrm>
            <a:off x="228600" y="1219200"/>
            <a:ext cx="8382000" cy="2209800"/>
          </a:xfrm>
          <a:prstGeom prst="rect">
            <a:avLst/>
          </a:prstGeom>
          <a:ln>
            <a:noFill/>
          </a:ln>
          <a:effectLst>
            <a:outerShdw blurRad="292100" dist="139700" dir="2700000" algn="tl" rotWithShape="0">
              <a:srgbClr val="333333">
                <a:alpha val="65000"/>
              </a:srgbClr>
            </a:outerShdw>
          </a:effectLst>
        </p:spPr>
      </p:pic>
      <p:pic>
        <p:nvPicPr>
          <p:cNvPr id="7" name="6 - Εικόνα"/>
          <p:cNvPicPr/>
          <p:nvPr/>
        </p:nvPicPr>
        <p:blipFill>
          <a:blip r:embed="rId3" cstate="print">
            <a:lum contrast="10000"/>
          </a:blip>
          <a:srcRect l="20042" t="65231" r="24222" b="26442"/>
          <a:stretch>
            <a:fillRect/>
          </a:stretch>
        </p:blipFill>
        <p:spPr bwMode="auto">
          <a:xfrm>
            <a:off x="533400" y="4114800"/>
            <a:ext cx="8458200" cy="990600"/>
          </a:xfrm>
          <a:prstGeom prst="rect">
            <a:avLst/>
          </a:prstGeom>
          <a:ln>
            <a:noFill/>
          </a:ln>
          <a:effectLst>
            <a:outerShdw blurRad="292100" dist="139700" dir="2700000" algn="tl" rotWithShape="0">
              <a:srgbClr val="333333">
                <a:alpha val="65000"/>
              </a:srgbClr>
            </a:outerShdw>
          </a:effectLst>
        </p:spPr>
      </p:pic>
      <p:sp>
        <p:nvSpPr>
          <p:cNvPr id="8" name="7 - Ορθογώνιο"/>
          <p:cNvSpPr/>
          <p:nvPr/>
        </p:nvSpPr>
        <p:spPr>
          <a:xfrm>
            <a:off x="228600" y="381000"/>
            <a:ext cx="2843776" cy="461665"/>
          </a:xfrm>
          <a:prstGeom prst="rect">
            <a:avLst/>
          </a:prstGeom>
        </p:spPr>
        <p:txBody>
          <a:bodyPr wrap="square">
            <a:spAutoFit/>
          </a:bodyPr>
          <a:lstStyle/>
          <a:p>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ΙΙΙ 7 [45] 8. 8–19</a:t>
            </a:r>
            <a:endParaRPr lang="el-GR" sz="2400" dirty="0">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152400"/>
            <a:ext cx="8686800" cy="1143000"/>
          </a:xfrm>
        </p:spPr>
        <p:txBody>
          <a:bodyPr>
            <a:normAutofit/>
          </a:bodyPr>
          <a:lstStyle/>
          <a:p>
            <a:pPr algn="just"/>
            <a:r>
              <a:rPr lang="el-GR" sz="2800" b="1" dirty="0" smtClean="0">
                <a:solidFill>
                  <a:srgbClr val="C00000"/>
                </a:solidFill>
                <a:effectLst>
                  <a:outerShdw blurRad="50800" dist="38100" algn="tr" rotWithShape="0">
                    <a:prstClr val="black">
                      <a:alpha val="40000"/>
                    </a:prstClr>
                  </a:outerShdw>
                </a:effectLst>
                <a:latin typeface="Book Antiqua" pitchFamily="18" charset="0"/>
              </a:rPr>
              <a:t>Ανασκευή των πιο επιστημονικών θεωριών των Στωικῶν και του Ἀριστοτέλη </a:t>
            </a:r>
            <a:endParaRPr lang="el-GR" sz="2800" dirty="0"/>
          </a:p>
        </p:txBody>
      </p:sp>
      <p:sp>
        <p:nvSpPr>
          <p:cNvPr id="5" name="4 - Θέση περιεχομένου"/>
          <p:cNvSpPr>
            <a:spLocks noGrp="1"/>
          </p:cNvSpPr>
          <p:nvPr>
            <p:ph idx="1"/>
          </p:nvPr>
        </p:nvSpPr>
        <p:spPr>
          <a:xfrm>
            <a:off x="228600" y="1722437"/>
            <a:ext cx="8686800" cy="4525963"/>
          </a:xfrm>
        </p:spPr>
        <p:txBody>
          <a:bodyPr>
            <a:normAutofit fontScale="70000" lnSpcReduction="20000"/>
          </a:bodyPr>
          <a:lstStyle/>
          <a:p>
            <a:pPr marL="95250" indent="0" algn="just">
              <a:lnSpc>
                <a:spcPct val="115000"/>
              </a:lnSpc>
              <a:spcAft>
                <a:spcPts val="600"/>
              </a:spcAft>
              <a:buNone/>
            </a:pPr>
            <a:r>
              <a:rPr lang="el-GR" b="1" i="1" dirty="0" smtClean="0">
                <a:solidFill>
                  <a:srgbClr val="002060"/>
                </a:solidFill>
                <a:effectLst>
                  <a:outerShdw blurRad="38100" dist="38100" dir="2700000" algn="tl">
                    <a:srgbClr val="000000">
                      <a:alpha val="43137"/>
                    </a:srgbClr>
                  </a:outerShdw>
                </a:effectLst>
                <a:latin typeface="Book Antiqua"/>
                <a:ea typeface="Calibri"/>
                <a:cs typeface="Times New Roman"/>
              </a:rPr>
              <a:t>...αν ο χρόνος είναι το διάστημα της κινήσεως με την έννοια της διάρκειας που κάνει ένα σώμα για να διανύσει ένα συγκεκριμένο μήκος, τότε η διάρκεια θα συναρτάται....</a:t>
            </a:r>
            <a:endParaRPr lang="el-GR" dirty="0" smtClean="0">
              <a:solidFill>
                <a:srgbClr val="002060"/>
              </a:solidFill>
              <a:effectLst>
                <a:outerShdw blurRad="38100" dist="38100" dir="2700000" algn="tl">
                  <a:srgbClr val="000000">
                    <a:alpha val="43137"/>
                  </a:srgbClr>
                </a:outerShdw>
              </a:effectLst>
              <a:ea typeface="Calibri"/>
              <a:cs typeface="Times New Roman"/>
            </a:endParaRPr>
          </a:p>
          <a:p>
            <a:pPr marL="95250" indent="0" algn="just">
              <a:lnSpc>
                <a:spcPct val="115000"/>
              </a:lnSpc>
              <a:spcAft>
                <a:spcPts val="600"/>
              </a:spcAft>
            </a:pPr>
            <a:r>
              <a:rPr lang="el-GR" sz="800" i="1" dirty="0" smtClean="0">
                <a:latin typeface="Book Antiqua"/>
                <a:ea typeface="Calibri"/>
                <a:cs typeface="Times New Roman"/>
              </a:rPr>
              <a:t> </a:t>
            </a:r>
            <a:endParaRPr lang="el-GR" dirty="0" smtClean="0">
              <a:ea typeface="Calibri"/>
              <a:cs typeface="Times New Roman"/>
            </a:endParaRPr>
          </a:p>
          <a:p>
            <a:pPr marL="95250" indent="0" algn="ctr">
              <a:lnSpc>
                <a:spcPct val="115000"/>
              </a:lnSpc>
              <a:spcAft>
                <a:spcPts val="600"/>
              </a:spcAft>
              <a:buNone/>
            </a:pPr>
            <a:r>
              <a:rPr lang="el-GR" sz="3600" b="1" dirty="0" smtClean="0">
                <a:solidFill>
                  <a:srgbClr val="C00000"/>
                </a:solidFill>
                <a:latin typeface="Book Antiqua"/>
                <a:ea typeface="Calibri"/>
                <a:cs typeface="Times New Roman"/>
              </a:rPr>
              <a:t>1–διάρκεια: συναρτάται με την κάθε (ατομική) κίνηση</a:t>
            </a:r>
            <a:endParaRPr lang="el-GR" dirty="0" smtClean="0">
              <a:ea typeface="Calibri"/>
              <a:cs typeface="Times New Roman"/>
            </a:endParaRPr>
          </a:p>
          <a:p>
            <a:pPr marL="95250" indent="0" algn="ctr">
              <a:lnSpc>
                <a:spcPct val="115000"/>
              </a:lnSpc>
              <a:spcAft>
                <a:spcPts val="600"/>
              </a:spcAft>
              <a:buNone/>
            </a:pPr>
            <a:r>
              <a:rPr lang="el-GR" dirty="0" smtClean="0">
                <a:solidFill>
                  <a:srgbClr val="002060"/>
                </a:solidFill>
                <a:latin typeface="Book Antiqua"/>
                <a:ea typeface="Calibri"/>
                <a:cs typeface="Times New Roman"/>
              </a:rPr>
              <a:t>(είτε πρόκειται για άτακτη είτε πρόκειται για κίνηση </a:t>
            </a:r>
            <a:r>
              <a:rPr lang="el-GR" dirty="0" smtClean="0">
                <a:solidFill>
                  <a:srgbClr val="002060"/>
                </a:solidFill>
                <a:latin typeface="Times New Roman"/>
                <a:ea typeface="Calibri"/>
                <a:cs typeface="Times New Roman"/>
              </a:rPr>
              <a:t>ὁ</a:t>
            </a:r>
            <a:r>
              <a:rPr lang="el-GR" dirty="0" smtClean="0">
                <a:solidFill>
                  <a:srgbClr val="002060"/>
                </a:solidFill>
                <a:latin typeface="Book Antiqua"/>
                <a:ea typeface="Calibri"/>
                <a:cs typeface="Times New Roman"/>
              </a:rPr>
              <a:t>μαλ</a:t>
            </a:r>
            <a:r>
              <a:rPr lang="el-GR" dirty="0" smtClean="0">
                <a:solidFill>
                  <a:srgbClr val="002060"/>
                </a:solidFill>
                <a:latin typeface="Times New Roman"/>
                <a:ea typeface="Calibri"/>
                <a:cs typeface="Times New Roman"/>
              </a:rPr>
              <a:t>ή</a:t>
            </a:r>
            <a:r>
              <a:rPr lang="el-GR" dirty="0" smtClean="0">
                <a:solidFill>
                  <a:srgbClr val="002060"/>
                </a:solidFill>
                <a:latin typeface="Book Antiqua"/>
                <a:ea typeface="Calibri"/>
                <a:cs typeface="Times New Roman"/>
              </a:rPr>
              <a:t> –ακόμα και οι </a:t>
            </a:r>
            <a:r>
              <a:rPr lang="el-GR" dirty="0" err="1" smtClean="0">
                <a:solidFill>
                  <a:srgbClr val="002060"/>
                </a:solidFill>
                <a:latin typeface="Times New Roman"/>
                <a:ea typeface="Calibri"/>
                <a:cs typeface="Times New Roman"/>
              </a:rPr>
              <a:t>ὁ</a:t>
            </a:r>
            <a:r>
              <a:rPr lang="el-GR" dirty="0" err="1" smtClean="0">
                <a:solidFill>
                  <a:srgbClr val="002060"/>
                </a:solidFill>
                <a:latin typeface="Book Antiqua"/>
                <a:ea typeface="Calibri"/>
                <a:cs typeface="Times New Roman"/>
              </a:rPr>
              <a:t>μαλές</a:t>
            </a:r>
            <a:r>
              <a:rPr lang="el-GR" dirty="0" smtClean="0">
                <a:solidFill>
                  <a:srgbClr val="002060"/>
                </a:solidFill>
                <a:latin typeface="Book Antiqua"/>
                <a:ea typeface="Calibri"/>
                <a:cs typeface="Times New Roman"/>
              </a:rPr>
              <a:t> κινήσεις των ουράνιων σωμάτων είναι κατά τον αριθμό πολλές</a:t>
            </a:r>
            <a:r>
              <a:rPr lang="el-GR" dirty="0" smtClean="0">
                <a:solidFill>
                  <a:srgbClr val="002060"/>
                </a:solidFill>
                <a:latin typeface="Times New Roman"/>
                <a:ea typeface="Calibri"/>
                <a:cs typeface="Times New Roman"/>
              </a:rPr>
              <a:t>)</a:t>
            </a:r>
          </a:p>
          <a:p>
            <a:pPr marL="95250" indent="0" algn="ctr">
              <a:lnSpc>
                <a:spcPct val="115000"/>
              </a:lnSpc>
              <a:spcAft>
                <a:spcPts val="600"/>
              </a:spcAft>
              <a:buNone/>
            </a:pPr>
            <a:endParaRPr lang="el-GR" dirty="0" smtClean="0">
              <a:ea typeface="Calibri"/>
              <a:cs typeface="Times New Roman"/>
            </a:endParaRPr>
          </a:p>
          <a:p>
            <a:pPr marL="1433513" indent="0" algn="just">
              <a:lnSpc>
                <a:spcPct val="120000"/>
              </a:lnSpc>
              <a:buNone/>
              <a:tabLst>
                <a:tab pos="1528763" algn="l"/>
              </a:tabLst>
            </a:pPr>
            <a:r>
              <a:rPr lang="el-GR" sz="3600" b="1" dirty="0" smtClean="0">
                <a:solidFill>
                  <a:srgbClr val="C00000"/>
                </a:solidFill>
                <a:latin typeface="Book Antiqua"/>
                <a:ea typeface="Calibri"/>
                <a:cs typeface="Times New Roman"/>
              </a:rPr>
              <a:t>Έχουμε </a:t>
            </a:r>
            <a:r>
              <a:rPr lang="el-GR" sz="3600" b="1" dirty="0" smtClean="0">
                <a:solidFill>
                  <a:srgbClr val="C00000"/>
                </a:solidFill>
                <a:latin typeface="Times New Roman"/>
                <a:ea typeface="Calibri"/>
              </a:rPr>
              <a:t>ἄ</a:t>
            </a:r>
            <a:r>
              <a:rPr lang="el-GR" sz="3600" b="1" dirty="0" smtClean="0">
                <a:solidFill>
                  <a:srgbClr val="C00000"/>
                </a:solidFill>
                <a:latin typeface="Book Antiqua"/>
                <a:ea typeface="Calibri"/>
                <a:cs typeface="Times New Roman"/>
              </a:rPr>
              <a:t>πειρες κινήσεις, με ποιαν από όλες αυτές θα ταυτίζεται ο χρόνος;</a:t>
            </a:r>
            <a:endParaRPr lang="el-GR" dirty="0"/>
          </a:p>
        </p:txBody>
      </p:sp>
      <p:sp>
        <p:nvSpPr>
          <p:cNvPr id="6" name="5 - Ορθογώνιο"/>
          <p:cNvSpPr/>
          <p:nvPr/>
        </p:nvSpPr>
        <p:spPr>
          <a:xfrm>
            <a:off x="5715000" y="990600"/>
            <a:ext cx="3054686" cy="461665"/>
          </a:xfrm>
          <a:prstGeom prst="rect">
            <a:avLst/>
          </a:prstGeom>
        </p:spPr>
        <p:txBody>
          <a:bodyPr wrap="square">
            <a:spAutoFit/>
          </a:bodyPr>
          <a:lstStyle/>
          <a:p>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ΙΙΙ 7 [45] 8. 23–30 </a:t>
            </a:r>
            <a:endParaRPr lang="el-GR" sz="2400" dirty="0">
              <a:effectLst>
                <a:outerShdw blurRad="38100" dist="38100" dir="2700000" algn="tl">
                  <a:srgbClr val="000000">
                    <a:alpha val="43137"/>
                  </a:srgbClr>
                </a:outerShdw>
              </a:effectLst>
            </a:endParaRPr>
          </a:p>
        </p:txBody>
      </p:sp>
      <p:sp>
        <p:nvSpPr>
          <p:cNvPr id="29698" name="AutoShape 2"/>
          <p:cNvSpPr>
            <a:spLocks noChangeArrowheads="1"/>
          </p:cNvSpPr>
          <p:nvPr/>
        </p:nvSpPr>
        <p:spPr bwMode="auto">
          <a:xfrm>
            <a:off x="609600" y="5105400"/>
            <a:ext cx="8382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1172</TotalTime>
  <Words>903</Words>
  <Application>Microsoft Office PowerPoint</Application>
  <PresentationFormat>Προβολή στην οθόνη (4:3)</PresentationFormat>
  <Paragraphs>133</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   Χρόνος καί αἰωνιότητα στόν Πλωτῖνο   Ενότητα 8η:   Κριτική των Πρότερων Θεωριών Περί Χρόνου Ι   Ελένη Περδικούρη  Σχολή Ανθρωπιστικών και Κοινωνικών Σπουδών Τμήμα Φιλοσοφίας </vt:lpstr>
      <vt:lpstr>Σκοπός ενότητας</vt:lpstr>
      <vt:lpstr>Θεωρίες περί χρόνου</vt:lpstr>
      <vt:lpstr>Θεωρίες περί χρόνου</vt:lpstr>
      <vt:lpstr> Οι θεωρήσεις που ακολουθούν την ερμηνεία  του Τιμαίου του Πλάτωνα</vt:lpstr>
      <vt:lpstr>    Η κίνηση    ἐν + χρονο μέγεθος    </vt:lpstr>
      <vt:lpstr>Σταδιακή πορεία προς την αντίστροφη θέση από τον Πλωτῖνο: βασική διάκριση</vt:lpstr>
      <vt:lpstr> </vt:lpstr>
      <vt:lpstr>Ανασκευή των πιο επιστημονικών θεωριών των Στωικῶν και του Ἀριστοτέλη </vt:lpstr>
      <vt:lpstr>Ανασκευή των πιο επιστημονικών θεωριών των Στωικῶν και του Ἀριστοτέλη ΙΙ</vt:lpstr>
      <vt:lpstr>Ανασκευή των πιο επιστημονικών θεωριών των Στωικῶν και του Ἀριστοτέλη ΙΙΙ</vt:lpstr>
      <vt:lpstr>Διαφάνεια 12</vt:lpstr>
      <vt:lpstr>Ανασκευή των πιο επιστημονικών θεωριών των Στωικῶν και του Ἀριστοτέλη ΙV</vt:lpstr>
      <vt:lpstr>Ανασκευή των πιο επιστημονικών θεωριών των Στωικῶν και του Ἀριστοτέλη V</vt:lpstr>
      <vt:lpstr>Ανασκευή των πιο επιστημονικών θεωριών των Στωικῶν και του Ἀριστοτέλη VΙ</vt:lpstr>
      <vt:lpstr>Ανασκευή των πιο επιστημονικών θεωριών των Στωικῶν και του Ἀριστοτέλη VΙ</vt:lpstr>
      <vt:lpstr>Εικόνες – Πηγές:</vt:lpstr>
      <vt:lpstr>Εικόνες – Πηγές:</vt:lpstr>
      <vt:lpstr>Τέλος ενότητας</vt:lpstr>
      <vt:lpstr>Σημείωμα Αναφοράς</vt:lpstr>
      <vt:lpstr>Χρηματοδότηση</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στην έννοια της Φιλοσοφίας του Δικαίου</dc:title>
  <dc:creator>Library Philosophy</dc:creator>
  <cp:lastModifiedBy>Veronious</cp:lastModifiedBy>
  <cp:revision>140</cp:revision>
  <dcterms:created xsi:type="dcterms:W3CDTF">2015-05-05T07:26:37Z</dcterms:created>
  <dcterms:modified xsi:type="dcterms:W3CDTF">2015-07-30T11:10:44Z</dcterms:modified>
</cp:coreProperties>
</file>