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3"/>
  </p:notesMasterIdLst>
  <p:handoutMasterIdLst>
    <p:handoutMasterId r:id="rId164"/>
  </p:handout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423" r:id="rId96"/>
    <p:sldId id="424" r:id="rId97"/>
    <p:sldId id="425" r:id="rId98"/>
    <p:sldId id="426" r:id="rId99"/>
    <p:sldId id="427" r:id="rId100"/>
    <p:sldId id="428" r:id="rId101"/>
    <p:sldId id="430" r:id="rId102"/>
    <p:sldId id="429" r:id="rId103"/>
    <p:sldId id="431" r:id="rId104"/>
    <p:sldId id="432" r:id="rId105"/>
    <p:sldId id="433" r:id="rId106"/>
    <p:sldId id="434" r:id="rId107"/>
    <p:sldId id="435" r:id="rId108"/>
    <p:sldId id="436" r:id="rId109"/>
    <p:sldId id="437" r:id="rId110"/>
    <p:sldId id="438" r:id="rId111"/>
    <p:sldId id="439" r:id="rId112"/>
    <p:sldId id="440" r:id="rId113"/>
    <p:sldId id="441" r:id="rId114"/>
    <p:sldId id="442" r:id="rId115"/>
    <p:sldId id="443" r:id="rId116"/>
    <p:sldId id="444" r:id="rId117"/>
    <p:sldId id="445" r:id="rId118"/>
    <p:sldId id="446" r:id="rId119"/>
    <p:sldId id="447" r:id="rId120"/>
    <p:sldId id="448" r:id="rId121"/>
    <p:sldId id="452" r:id="rId122"/>
    <p:sldId id="449" r:id="rId123"/>
    <p:sldId id="451" r:id="rId124"/>
    <p:sldId id="450" r:id="rId125"/>
    <p:sldId id="457" r:id="rId126"/>
    <p:sldId id="453" r:id="rId127"/>
    <p:sldId id="454" r:id="rId128"/>
    <p:sldId id="455" r:id="rId129"/>
    <p:sldId id="456" r:id="rId130"/>
    <p:sldId id="458" r:id="rId131"/>
    <p:sldId id="394" r:id="rId132"/>
    <p:sldId id="395" r:id="rId133"/>
    <p:sldId id="396" r:id="rId134"/>
    <p:sldId id="397" r:id="rId135"/>
    <p:sldId id="398" r:id="rId136"/>
    <p:sldId id="399" r:id="rId137"/>
    <p:sldId id="400" r:id="rId138"/>
    <p:sldId id="401" r:id="rId139"/>
    <p:sldId id="402" r:id="rId140"/>
    <p:sldId id="403" r:id="rId141"/>
    <p:sldId id="404" r:id="rId142"/>
    <p:sldId id="405" r:id="rId143"/>
    <p:sldId id="406" r:id="rId144"/>
    <p:sldId id="407" r:id="rId145"/>
    <p:sldId id="408" r:id="rId146"/>
    <p:sldId id="409" r:id="rId147"/>
    <p:sldId id="410" r:id="rId148"/>
    <p:sldId id="411" r:id="rId149"/>
    <p:sldId id="412" r:id="rId150"/>
    <p:sldId id="413" r:id="rId151"/>
    <p:sldId id="414" r:id="rId152"/>
    <p:sldId id="415" r:id="rId153"/>
    <p:sldId id="416" r:id="rId154"/>
    <p:sldId id="417" r:id="rId155"/>
    <p:sldId id="418" r:id="rId156"/>
    <p:sldId id="419" r:id="rId157"/>
    <p:sldId id="420" r:id="rId158"/>
    <p:sldId id="421" r:id="rId159"/>
    <p:sldId id="422" r:id="rId160"/>
    <p:sldId id="459" r:id="rId161"/>
    <p:sldId id="460" r:id="rId1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7512F115-2FCC-49EE-8759-A71F26F5819E}">
          <p14:sldIdLst>
            <p14:sldId id="256"/>
            <p14:sldId id="261"/>
            <p14:sldId id="262"/>
            <p14:sldId id="264"/>
            <p14:sldId id="266"/>
            <p14:sldId id="265"/>
            <p14:sldId id="274"/>
            <p14:sldId id="267"/>
            <p14:sldId id="288"/>
            <p14:sldId id="277"/>
            <p14:sldId id="269"/>
            <p14:sldId id="278"/>
            <p14:sldId id="270"/>
            <p14:sldId id="272"/>
            <p14:sldId id="279"/>
            <p14:sldId id="273"/>
            <p14:sldId id="281"/>
            <p14:sldId id="284"/>
            <p14:sldId id="282"/>
            <p14:sldId id="283"/>
            <p14:sldId id="285"/>
            <p14:sldId id="286"/>
            <p14:sldId id="280"/>
            <p14:sldId id="290"/>
            <p14:sldId id="295"/>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0ABBC"/>
    <a:srgbClr val="5075BC"/>
    <a:srgbClr val="4F81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389" autoAdjust="0"/>
    <p:restoredTop sz="99283" autoAdjust="0"/>
  </p:normalViewPr>
  <p:slideViewPr>
    <p:cSldViewPr>
      <p:cViewPr varScale="1">
        <p:scale>
          <a:sx n="73" d="100"/>
          <a:sy n="73" d="100"/>
        </p:scale>
        <p:origin x="-13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handoutMaster" Target="handoutMasters/handout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100.vml.rels><?xml version="1.0" encoding="UTF-8" standalone="yes"?>
<Relationships xmlns="http://schemas.openxmlformats.org/package/2006/relationships"><Relationship Id="rId8" Type="http://schemas.openxmlformats.org/officeDocument/2006/relationships/image" Target="../media/image524.wmf"/><Relationship Id="rId3" Type="http://schemas.openxmlformats.org/officeDocument/2006/relationships/image" Target="../media/image519.wmf"/><Relationship Id="rId7" Type="http://schemas.openxmlformats.org/officeDocument/2006/relationships/image" Target="../media/image523.wmf"/><Relationship Id="rId2" Type="http://schemas.openxmlformats.org/officeDocument/2006/relationships/image" Target="../media/image518.wmf"/><Relationship Id="rId1" Type="http://schemas.openxmlformats.org/officeDocument/2006/relationships/image" Target="../media/image517.wmf"/><Relationship Id="rId6" Type="http://schemas.openxmlformats.org/officeDocument/2006/relationships/image" Target="../media/image522.wmf"/><Relationship Id="rId5" Type="http://schemas.openxmlformats.org/officeDocument/2006/relationships/image" Target="../media/image521.wmf"/><Relationship Id="rId4" Type="http://schemas.openxmlformats.org/officeDocument/2006/relationships/image" Target="../media/image520.wmf"/></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527.wmf"/><Relationship Id="rId2" Type="http://schemas.openxmlformats.org/officeDocument/2006/relationships/image" Target="../media/image526.wmf"/><Relationship Id="rId1" Type="http://schemas.openxmlformats.org/officeDocument/2006/relationships/image" Target="../media/image525.wmf"/><Relationship Id="rId4" Type="http://schemas.openxmlformats.org/officeDocument/2006/relationships/image" Target="../media/image528.wmf"/></Relationships>
</file>

<file path=ppt/drawings/_rels/vmlDrawing102.vml.rels><?xml version="1.0" encoding="UTF-8" standalone="yes"?>
<Relationships xmlns="http://schemas.openxmlformats.org/package/2006/relationships"><Relationship Id="rId8" Type="http://schemas.openxmlformats.org/officeDocument/2006/relationships/image" Target="../media/image536.wmf"/><Relationship Id="rId13" Type="http://schemas.openxmlformats.org/officeDocument/2006/relationships/image" Target="../media/image541.wmf"/><Relationship Id="rId3" Type="http://schemas.openxmlformats.org/officeDocument/2006/relationships/image" Target="../media/image531.wmf"/><Relationship Id="rId7" Type="http://schemas.openxmlformats.org/officeDocument/2006/relationships/image" Target="../media/image535.wmf"/><Relationship Id="rId12" Type="http://schemas.openxmlformats.org/officeDocument/2006/relationships/image" Target="../media/image540.wmf"/><Relationship Id="rId2" Type="http://schemas.openxmlformats.org/officeDocument/2006/relationships/image" Target="../media/image530.wmf"/><Relationship Id="rId1" Type="http://schemas.openxmlformats.org/officeDocument/2006/relationships/image" Target="../media/image529.wmf"/><Relationship Id="rId6" Type="http://schemas.openxmlformats.org/officeDocument/2006/relationships/image" Target="../media/image534.wmf"/><Relationship Id="rId11" Type="http://schemas.openxmlformats.org/officeDocument/2006/relationships/image" Target="../media/image539.wmf"/><Relationship Id="rId5" Type="http://schemas.openxmlformats.org/officeDocument/2006/relationships/image" Target="../media/image533.wmf"/><Relationship Id="rId15" Type="http://schemas.openxmlformats.org/officeDocument/2006/relationships/image" Target="../media/image543.wmf"/><Relationship Id="rId10" Type="http://schemas.openxmlformats.org/officeDocument/2006/relationships/image" Target="../media/image538.wmf"/><Relationship Id="rId4" Type="http://schemas.openxmlformats.org/officeDocument/2006/relationships/image" Target="../media/image532.wmf"/><Relationship Id="rId9" Type="http://schemas.openxmlformats.org/officeDocument/2006/relationships/image" Target="../media/image537.wmf"/><Relationship Id="rId14" Type="http://schemas.openxmlformats.org/officeDocument/2006/relationships/image" Target="../media/image542.wmf"/></Relationships>
</file>

<file path=ppt/drawings/_rels/vmlDrawing103.vml.rels><?xml version="1.0" encoding="UTF-8" standalone="yes"?>
<Relationships xmlns="http://schemas.openxmlformats.org/package/2006/relationships"><Relationship Id="rId3" Type="http://schemas.openxmlformats.org/officeDocument/2006/relationships/image" Target="../media/image546.wmf"/><Relationship Id="rId7" Type="http://schemas.openxmlformats.org/officeDocument/2006/relationships/image" Target="../media/image550.wmf"/><Relationship Id="rId2" Type="http://schemas.openxmlformats.org/officeDocument/2006/relationships/image" Target="../media/image545.wmf"/><Relationship Id="rId1" Type="http://schemas.openxmlformats.org/officeDocument/2006/relationships/image" Target="../media/image544.wmf"/><Relationship Id="rId6" Type="http://schemas.openxmlformats.org/officeDocument/2006/relationships/image" Target="../media/image549.wmf"/><Relationship Id="rId5" Type="http://schemas.openxmlformats.org/officeDocument/2006/relationships/image" Target="../media/image548.wmf"/><Relationship Id="rId4" Type="http://schemas.openxmlformats.org/officeDocument/2006/relationships/image" Target="../media/image547.wmf"/></Relationships>
</file>

<file path=ppt/drawings/_rels/vmlDrawing104.vml.rels><?xml version="1.0" encoding="UTF-8" standalone="yes"?>
<Relationships xmlns="http://schemas.openxmlformats.org/package/2006/relationships"><Relationship Id="rId8" Type="http://schemas.openxmlformats.org/officeDocument/2006/relationships/image" Target="../media/image558.wmf"/><Relationship Id="rId13" Type="http://schemas.openxmlformats.org/officeDocument/2006/relationships/image" Target="../media/image563.wmf"/><Relationship Id="rId3" Type="http://schemas.openxmlformats.org/officeDocument/2006/relationships/image" Target="../media/image553.wmf"/><Relationship Id="rId7" Type="http://schemas.openxmlformats.org/officeDocument/2006/relationships/image" Target="../media/image557.wmf"/><Relationship Id="rId12" Type="http://schemas.openxmlformats.org/officeDocument/2006/relationships/image" Target="../media/image562.wmf"/><Relationship Id="rId2" Type="http://schemas.openxmlformats.org/officeDocument/2006/relationships/image" Target="../media/image552.wmf"/><Relationship Id="rId1" Type="http://schemas.openxmlformats.org/officeDocument/2006/relationships/image" Target="../media/image551.wmf"/><Relationship Id="rId6" Type="http://schemas.openxmlformats.org/officeDocument/2006/relationships/image" Target="../media/image556.wmf"/><Relationship Id="rId11" Type="http://schemas.openxmlformats.org/officeDocument/2006/relationships/image" Target="../media/image561.wmf"/><Relationship Id="rId5" Type="http://schemas.openxmlformats.org/officeDocument/2006/relationships/image" Target="../media/image555.wmf"/><Relationship Id="rId10" Type="http://schemas.openxmlformats.org/officeDocument/2006/relationships/image" Target="../media/image560.wmf"/><Relationship Id="rId4" Type="http://schemas.openxmlformats.org/officeDocument/2006/relationships/image" Target="../media/image554.wmf"/><Relationship Id="rId9" Type="http://schemas.openxmlformats.org/officeDocument/2006/relationships/image" Target="../media/image559.wmf"/></Relationships>
</file>

<file path=ppt/drawings/_rels/vmlDrawing105.vml.rels><?xml version="1.0" encoding="UTF-8" standalone="yes"?>
<Relationships xmlns="http://schemas.openxmlformats.org/package/2006/relationships"><Relationship Id="rId3" Type="http://schemas.openxmlformats.org/officeDocument/2006/relationships/image" Target="../media/image564.wmf"/><Relationship Id="rId2" Type="http://schemas.openxmlformats.org/officeDocument/2006/relationships/image" Target="../media/image554.wmf"/><Relationship Id="rId1" Type="http://schemas.openxmlformats.org/officeDocument/2006/relationships/image" Target="../media/image551.wmf"/><Relationship Id="rId6" Type="http://schemas.openxmlformats.org/officeDocument/2006/relationships/image" Target="../media/image567.wmf"/><Relationship Id="rId5" Type="http://schemas.openxmlformats.org/officeDocument/2006/relationships/image" Target="../media/image566.wmf"/><Relationship Id="rId4" Type="http://schemas.openxmlformats.org/officeDocument/2006/relationships/image" Target="../media/image565.wmf"/></Relationships>
</file>

<file path=ppt/drawings/_rels/vmlDrawing106.vml.rels><?xml version="1.0" encoding="UTF-8" standalone="yes"?>
<Relationships xmlns="http://schemas.openxmlformats.org/package/2006/relationships"><Relationship Id="rId3" Type="http://schemas.openxmlformats.org/officeDocument/2006/relationships/image" Target="../media/image570.wmf"/><Relationship Id="rId2" Type="http://schemas.openxmlformats.org/officeDocument/2006/relationships/image" Target="../media/image569.wmf"/><Relationship Id="rId1" Type="http://schemas.openxmlformats.org/officeDocument/2006/relationships/image" Target="../media/image568.wmf"/><Relationship Id="rId6" Type="http://schemas.openxmlformats.org/officeDocument/2006/relationships/image" Target="../media/image573.wmf"/><Relationship Id="rId5" Type="http://schemas.openxmlformats.org/officeDocument/2006/relationships/image" Target="../media/image572.wmf"/><Relationship Id="rId4" Type="http://schemas.openxmlformats.org/officeDocument/2006/relationships/image" Target="../media/image571.wmf"/></Relationships>
</file>

<file path=ppt/drawings/_rels/vmlDrawing107.vml.rels><?xml version="1.0" encoding="UTF-8" standalone="yes"?>
<Relationships xmlns="http://schemas.openxmlformats.org/package/2006/relationships"><Relationship Id="rId8" Type="http://schemas.openxmlformats.org/officeDocument/2006/relationships/image" Target="../media/image581.wmf"/><Relationship Id="rId13" Type="http://schemas.openxmlformats.org/officeDocument/2006/relationships/image" Target="../media/image586.wmf"/><Relationship Id="rId3" Type="http://schemas.openxmlformats.org/officeDocument/2006/relationships/image" Target="../media/image576.wmf"/><Relationship Id="rId7" Type="http://schemas.openxmlformats.org/officeDocument/2006/relationships/image" Target="../media/image580.wmf"/><Relationship Id="rId12" Type="http://schemas.openxmlformats.org/officeDocument/2006/relationships/image" Target="../media/image585.wmf"/><Relationship Id="rId2" Type="http://schemas.openxmlformats.org/officeDocument/2006/relationships/image" Target="../media/image575.wmf"/><Relationship Id="rId16" Type="http://schemas.openxmlformats.org/officeDocument/2006/relationships/image" Target="../media/image589.wmf"/><Relationship Id="rId1" Type="http://schemas.openxmlformats.org/officeDocument/2006/relationships/image" Target="../media/image574.wmf"/><Relationship Id="rId6" Type="http://schemas.openxmlformats.org/officeDocument/2006/relationships/image" Target="../media/image579.wmf"/><Relationship Id="rId11" Type="http://schemas.openxmlformats.org/officeDocument/2006/relationships/image" Target="../media/image584.wmf"/><Relationship Id="rId5" Type="http://schemas.openxmlformats.org/officeDocument/2006/relationships/image" Target="../media/image578.wmf"/><Relationship Id="rId15" Type="http://schemas.openxmlformats.org/officeDocument/2006/relationships/image" Target="../media/image588.wmf"/><Relationship Id="rId10" Type="http://schemas.openxmlformats.org/officeDocument/2006/relationships/image" Target="../media/image583.wmf"/><Relationship Id="rId4" Type="http://schemas.openxmlformats.org/officeDocument/2006/relationships/image" Target="../media/image577.wmf"/><Relationship Id="rId9" Type="http://schemas.openxmlformats.org/officeDocument/2006/relationships/image" Target="../media/image582.wmf"/><Relationship Id="rId14" Type="http://schemas.openxmlformats.org/officeDocument/2006/relationships/image" Target="../media/image587.wmf"/></Relationships>
</file>

<file path=ppt/drawings/_rels/vmlDrawing108.vml.rels><?xml version="1.0" encoding="UTF-8" standalone="yes"?>
<Relationships xmlns="http://schemas.openxmlformats.org/package/2006/relationships"><Relationship Id="rId8" Type="http://schemas.openxmlformats.org/officeDocument/2006/relationships/image" Target="../media/image597.wmf"/><Relationship Id="rId3" Type="http://schemas.openxmlformats.org/officeDocument/2006/relationships/image" Target="../media/image592.wmf"/><Relationship Id="rId7" Type="http://schemas.openxmlformats.org/officeDocument/2006/relationships/image" Target="../media/image596.wmf"/><Relationship Id="rId2" Type="http://schemas.openxmlformats.org/officeDocument/2006/relationships/image" Target="../media/image591.wmf"/><Relationship Id="rId1" Type="http://schemas.openxmlformats.org/officeDocument/2006/relationships/image" Target="../media/image590.wmf"/><Relationship Id="rId6" Type="http://schemas.openxmlformats.org/officeDocument/2006/relationships/image" Target="../media/image595.wmf"/><Relationship Id="rId5" Type="http://schemas.openxmlformats.org/officeDocument/2006/relationships/image" Target="../media/image594.wmf"/><Relationship Id="rId4" Type="http://schemas.openxmlformats.org/officeDocument/2006/relationships/image" Target="../media/image593.wmf"/></Relationships>
</file>

<file path=ppt/drawings/_rels/vmlDrawing109.vml.rels><?xml version="1.0" encoding="UTF-8" standalone="yes"?>
<Relationships xmlns="http://schemas.openxmlformats.org/package/2006/relationships"><Relationship Id="rId3" Type="http://schemas.openxmlformats.org/officeDocument/2006/relationships/image" Target="../media/image600.wmf"/><Relationship Id="rId2" Type="http://schemas.openxmlformats.org/officeDocument/2006/relationships/image" Target="../media/image599.wmf"/><Relationship Id="rId1" Type="http://schemas.openxmlformats.org/officeDocument/2006/relationships/image" Target="../media/image598.wmf"/><Relationship Id="rId4" Type="http://schemas.openxmlformats.org/officeDocument/2006/relationships/image" Target="../media/image60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10.vml.rels><?xml version="1.0" encoding="UTF-8" standalone="yes"?>
<Relationships xmlns="http://schemas.openxmlformats.org/package/2006/relationships"><Relationship Id="rId3" Type="http://schemas.openxmlformats.org/officeDocument/2006/relationships/image" Target="../media/image604.wmf"/><Relationship Id="rId2" Type="http://schemas.openxmlformats.org/officeDocument/2006/relationships/image" Target="../media/image603.wmf"/><Relationship Id="rId1" Type="http://schemas.openxmlformats.org/officeDocument/2006/relationships/image" Target="../media/image602.wmf"/><Relationship Id="rId5" Type="http://schemas.openxmlformats.org/officeDocument/2006/relationships/image" Target="../media/image606.wmf"/><Relationship Id="rId4" Type="http://schemas.openxmlformats.org/officeDocument/2006/relationships/image" Target="../media/image605.wmf"/></Relationships>
</file>

<file path=ppt/drawings/_rels/vmlDrawing111.vml.rels><?xml version="1.0" encoding="UTF-8" standalone="yes"?>
<Relationships xmlns="http://schemas.openxmlformats.org/package/2006/relationships"><Relationship Id="rId3" Type="http://schemas.openxmlformats.org/officeDocument/2006/relationships/image" Target="../media/image609.wmf"/><Relationship Id="rId2" Type="http://schemas.openxmlformats.org/officeDocument/2006/relationships/image" Target="../media/image608.wmf"/><Relationship Id="rId1" Type="http://schemas.openxmlformats.org/officeDocument/2006/relationships/image" Target="../media/image607.wmf"/><Relationship Id="rId4" Type="http://schemas.openxmlformats.org/officeDocument/2006/relationships/image" Target="../media/image610.wmf"/></Relationships>
</file>

<file path=ppt/drawings/_rels/vmlDrawing112.vml.rels><?xml version="1.0" encoding="UTF-8" standalone="yes"?>
<Relationships xmlns="http://schemas.openxmlformats.org/package/2006/relationships"><Relationship Id="rId8" Type="http://schemas.openxmlformats.org/officeDocument/2006/relationships/image" Target="../media/image619.wmf"/><Relationship Id="rId3" Type="http://schemas.openxmlformats.org/officeDocument/2006/relationships/image" Target="../media/image614.wmf"/><Relationship Id="rId7" Type="http://schemas.openxmlformats.org/officeDocument/2006/relationships/image" Target="../media/image618.wmf"/><Relationship Id="rId2" Type="http://schemas.openxmlformats.org/officeDocument/2006/relationships/image" Target="../media/image613.wmf"/><Relationship Id="rId1" Type="http://schemas.openxmlformats.org/officeDocument/2006/relationships/image" Target="../media/image612.wmf"/><Relationship Id="rId6" Type="http://schemas.openxmlformats.org/officeDocument/2006/relationships/image" Target="../media/image617.wmf"/><Relationship Id="rId5" Type="http://schemas.openxmlformats.org/officeDocument/2006/relationships/image" Target="../media/image616.wmf"/><Relationship Id="rId4" Type="http://schemas.openxmlformats.org/officeDocument/2006/relationships/image" Target="../media/image615.wmf"/></Relationships>
</file>

<file path=ppt/drawings/_rels/vmlDrawing113.vml.rels><?xml version="1.0" encoding="UTF-8" standalone="yes"?>
<Relationships xmlns="http://schemas.openxmlformats.org/package/2006/relationships"><Relationship Id="rId8" Type="http://schemas.openxmlformats.org/officeDocument/2006/relationships/image" Target="../media/image627.wmf"/><Relationship Id="rId3" Type="http://schemas.openxmlformats.org/officeDocument/2006/relationships/image" Target="../media/image622.wmf"/><Relationship Id="rId7" Type="http://schemas.openxmlformats.org/officeDocument/2006/relationships/image" Target="../media/image626.wmf"/><Relationship Id="rId2" Type="http://schemas.openxmlformats.org/officeDocument/2006/relationships/image" Target="../media/image621.wmf"/><Relationship Id="rId1" Type="http://schemas.openxmlformats.org/officeDocument/2006/relationships/image" Target="../media/image620.wmf"/><Relationship Id="rId6" Type="http://schemas.openxmlformats.org/officeDocument/2006/relationships/image" Target="../media/image625.wmf"/><Relationship Id="rId5" Type="http://schemas.openxmlformats.org/officeDocument/2006/relationships/image" Target="../media/image624.wmf"/><Relationship Id="rId4" Type="http://schemas.openxmlformats.org/officeDocument/2006/relationships/image" Target="../media/image623.wmf"/></Relationships>
</file>

<file path=ppt/drawings/_rels/vmlDrawing114.vml.rels><?xml version="1.0" encoding="UTF-8" standalone="yes"?>
<Relationships xmlns="http://schemas.openxmlformats.org/package/2006/relationships"><Relationship Id="rId8" Type="http://schemas.openxmlformats.org/officeDocument/2006/relationships/image" Target="../media/image635.wmf"/><Relationship Id="rId3" Type="http://schemas.openxmlformats.org/officeDocument/2006/relationships/image" Target="../media/image630.wmf"/><Relationship Id="rId7" Type="http://schemas.openxmlformats.org/officeDocument/2006/relationships/image" Target="../media/image634.wmf"/><Relationship Id="rId2" Type="http://schemas.openxmlformats.org/officeDocument/2006/relationships/image" Target="../media/image629.wmf"/><Relationship Id="rId1" Type="http://schemas.openxmlformats.org/officeDocument/2006/relationships/image" Target="../media/image628.wmf"/><Relationship Id="rId6" Type="http://schemas.openxmlformats.org/officeDocument/2006/relationships/image" Target="../media/image633.wmf"/><Relationship Id="rId5" Type="http://schemas.openxmlformats.org/officeDocument/2006/relationships/image" Target="../media/image632.wmf"/><Relationship Id="rId10" Type="http://schemas.openxmlformats.org/officeDocument/2006/relationships/image" Target="../media/image637.wmf"/><Relationship Id="rId4" Type="http://schemas.openxmlformats.org/officeDocument/2006/relationships/image" Target="../media/image631.wmf"/><Relationship Id="rId9" Type="http://schemas.openxmlformats.org/officeDocument/2006/relationships/image" Target="../media/image636.wmf"/></Relationships>
</file>

<file path=ppt/drawings/_rels/vmlDrawing115.vml.rels><?xml version="1.0" encoding="UTF-8" standalone="yes"?>
<Relationships xmlns="http://schemas.openxmlformats.org/package/2006/relationships"><Relationship Id="rId3" Type="http://schemas.openxmlformats.org/officeDocument/2006/relationships/image" Target="../media/image640.wmf"/><Relationship Id="rId7" Type="http://schemas.openxmlformats.org/officeDocument/2006/relationships/image" Target="../media/image644.wmf"/><Relationship Id="rId2" Type="http://schemas.openxmlformats.org/officeDocument/2006/relationships/image" Target="../media/image639.wmf"/><Relationship Id="rId1" Type="http://schemas.openxmlformats.org/officeDocument/2006/relationships/image" Target="../media/image638.wmf"/><Relationship Id="rId6" Type="http://schemas.openxmlformats.org/officeDocument/2006/relationships/image" Target="../media/image643.wmf"/><Relationship Id="rId5" Type="http://schemas.openxmlformats.org/officeDocument/2006/relationships/image" Target="../media/image642.wmf"/><Relationship Id="rId4" Type="http://schemas.openxmlformats.org/officeDocument/2006/relationships/image" Target="../media/image641.wmf"/></Relationships>
</file>

<file path=ppt/drawings/_rels/vmlDrawing116.vml.rels><?xml version="1.0" encoding="UTF-8" standalone="yes"?>
<Relationships xmlns="http://schemas.openxmlformats.org/package/2006/relationships"><Relationship Id="rId8" Type="http://schemas.openxmlformats.org/officeDocument/2006/relationships/image" Target="../media/image651.wmf"/><Relationship Id="rId13" Type="http://schemas.openxmlformats.org/officeDocument/2006/relationships/image" Target="../media/image656.wmf"/><Relationship Id="rId3" Type="http://schemas.openxmlformats.org/officeDocument/2006/relationships/image" Target="../media/image514.wmf"/><Relationship Id="rId7" Type="http://schemas.openxmlformats.org/officeDocument/2006/relationships/image" Target="../media/image650.wmf"/><Relationship Id="rId12" Type="http://schemas.openxmlformats.org/officeDocument/2006/relationships/image" Target="../media/image655.wmf"/><Relationship Id="rId2" Type="http://schemas.openxmlformats.org/officeDocument/2006/relationships/image" Target="../media/image646.wmf"/><Relationship Id="rId16" Type="http://schemas.openxmlformats.org/officeDocument/2006/relationships/image" Target="../media/image659.wmf"/><Relationship Id="rId1" Type="http://schemas.openxmlformats.org/officeDocument/2006/relationships/image" Target="../media/image645.wmf"/><Relationship Id="rId6" Type="http://schemas.openxmlformats.org/officeDocument/2006/relationships/image" Target="../media/image649.wmf"/><Relationship Id="rId11" Type="http://schemas.openxmlformats.org/officeDocument/2006/relationships/image" Target="../media/image654.wmf"/><Relationship Id="rId5" Type="http://schemas.openxmlformats.org/officeDocument/2006/relationships/image" Target="../media/image648.wmf"/><Relationship Id="rId15" Type="http://schemas.openxmlformats.org/officeDocument/2006/relationships/image" Target="../media/image658.wmf"/><Relationship Id="rId10" Type="http://schemas.openxmlformats.org/officeDocument/2006/relationships/image" Target="../media/image653.wmf"/><Relationship Id="rId4" Type="http://schemas.openxmlformats.org/officeDocument/2006/relationships/image" Target="../media/image647.wmf"/><Relationship Id="rId9" Type="http://schemas.openxmlformats.org/officeDocument/2006/relationships/image" Target="../media/image652.wmf"/><Relationship Id="rId14" Type="http://schemas.openxmlformats.org/officeDocument/2006/relationships/image" Target="../media/image657.wmf"/></Relationships>
</file>

<file path=ppt/drawings/_rels/vmlDrawing117.vml.rels><?xml version="1.0" encoding="UTF-8" standalone="yes"?>
<Relationships xmlns="http://schemas.openxmlformats.org/package/2006/relationships"><Relationship Id="rId3" Type="http://schemas.openxmlformats.org/officeDocument/2006/relationships/image" Target="../media/image661.wmf"/><Relationship Id="rId2" Type="http://schemas.openxmlformats.org/officeDocument/2006/relationships/image" Target="../media/image660.wmf"/><Relationship Id="rId1" Type="http://schemas.openxmlformats.org/officeDocument/2006/relationships/image" Target="../media/image640.wmf"/><Relationship Id="rId4" Type="http://schemas.openxmlformats.org/officeDocument/2006/relationships/image" Target="../media/image662.wmf"/></Relationships>
</file>

<file path=ppt/drawings/_rels/vmlDrawing118.vml.rels><?xml version="1.0" encoding="UTF-8" standalone="yes"?>
<Relationships xmlns="http://schemas.openxmlformats.org/package/2006/relationships"><Relationship Id="rId3" Type="http://schemas.openxmlformats.org/officeDocument/2006/relationships/image" Target="../media/image514.wmf"/><Relationship Id="rId2" Type="http://schemas.openxmlformats.org/officeDocument/2006/relationships/image" Target="../media/image664.wmf"/><Relationship Id="rId1" Type="http://schemas.openxmlformats.org/officeDocument/2006/relationships/image" Target="../media/image663.wmf"/><Relationship Id="rId4" Type="http://schemas.openxmlformats.org/officeDocument/2006/relationships/image" Target="../media/image665.w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6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20.vml.rels><?xml version="1.0" encoding="UTF-8" standalone="yes"?>
<Relationships xmlns="http://schemas.openxmlformats.org/package/2006/relationships"><Relationship Id="rId3" Type="http://schemas.openxmlformats.org/officeDocument/2006/relationships/image" Target="../media/image670.wmf"/><Relationship Id="rId2" Type="http://schemas.openxmlformats.org/officeDocument/2006/relationships/image" Target="../media/image669.wmf"/><Relationship Id="rId1" Type="http://schemas.openxmlformats.org/officeDocument/2006/relationships/image" Target="../media/image668.w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672.wmf"/></Relationships>
</file>

<file path=ppt/drawings/_rels/vmlDrawing122.vml.rels><?xml version="1.0" encoding="UTF-8" standalone="yes"?>
<Relationships xmlns="http://schemas.openxmlformats.org/package/2006/relationships"><Relationship Id="rId2" Type="http://schemas.openxmlformats.org/officeDocument/2006/relationships/image" Target="../media/image674.wmf"/><Relationship Id="rId1" Type="http://schemas.openxmlformats.org/officeDocument/2006/relationships/image" Target="../media/image673.w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675.w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676.w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677.w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678.w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679.w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680.wmf"/></Relationships>
</file>

<file path=ppt/drawings/_rels/vmlDrawing129.vml.rels><?xml version="1.0" encoding="UTF-8" standalone="yes"?>
<Relationships xmlns="http://schemas.openxmlformats.org/package/2006/relationships"><Relationship Id="rId3" Type="http://schemas.openxmlformats.org/officeDocument/2006/relationships/image" Target="../media/image683.wmf"/><Relationship Id="rId2" Type="http://schemas.openxmlformats.org/officeDocument/2006/relationships/image" Target="../media/image682.wmf"/><Relationship Id="rId1" Type="http://schemas.openxmlformats.org/officeDocument/2006/relationships/image" Target="../media/image681.wmf"/><Relationship Id="rId6" Type="http://schemas.openxmlformats.org/officeDocument/2006/relationships/image" Target="../media/image686.wmf"/><Relationship Id="rId5" Type="http://schemas.openxmlformats.org/officeDocument/2006/relationships/image" Target="../media/image685.wmf"/><Relationship Id="rId4" Type="http://schemas.openxmlformats.org/officeDocument/2006/relationships/image" Target="../media/image68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30.vml.rels><?xml version="1.0" encoding="UTF-8" standalone="yes"?>
<Relationships xmlns="http://schemas.openxmlformats.org/package/2006/relationships"><Relationship Id="rId3" Type="http://schemas.openxmlformats.org/officeDocument/2006/relationships/image" Target="../media/image688.wmf"/><Relationship Id="rId2" Type="http://schemas.openxmlformats.org/officeDocument/2006/relationships/image" Target="../media/image686.wmf"/><Relationship Id="rId1" Type="http://schemas.openxmlformats.org/officeDocument/2006/relationships/image" Target="../media/image687.wmf"/><Relationship Id="rId4" Type="http://schemas.openxmlformats.org/officeDocument/2006/relationships/image" Target="../media/image689.wmf"/></Relationships>
</file>

<file path=ppt/drawings/_rels/vmlDrawing131.vml.rels><?xml version="1.0" encoding="UTF-8" standalone="yes"?>
<Relationships xmlns="http://schemas.openxmlformats.org/package/2006/relationships"><Relationship Id="rId3" Type="http://schemas.openxmlformats.org/officeDocument/2006/relationships/image" Target="../media/image692.wmf"/><Relationship Id="rId2" Type="http://schemas.openxmlformats.org/officeDocument/2006/relationships/image" Target="../media/image691.wmf"/><Relationship Id="rId1" Type="http://schemas.openxmlformats.org/officeDocument/2006/relationships/image" Target="../media/image690.wmf"/><Relationship Id="rId6" Type="http://schemas.openxmlformats.org/officeDocument/2006/relationships/image" Target="../media/image695.wmf"/><Relationship Id="rId5" Type="http://schemas.openxmlformats.org/officeDocument/2006/relationships/image" Target="../media/image694.wmf"/><Relationship Id="rId4" Type="http://schemas.openxmlformats.org/officeDocument/2006/relationships/image" Target="../media/image693.wmf"/></Relationships>
</file>

<file path=ppt/drawings/_rels/vmlDrawing132.vml.rels><?xml version="1.0" encoding="UTF-8" standalone="yes"?>
<Relationships xmlns="http://schemas.openxmlformats.org/package/2006/relationships"><Relationship Id="rId2" Type="http://schemas.openxmlformats.org/officeDocument/2006/relationships/image" Target="../media/image697.wmf"/><Relationship Id="rId1" Type="http://schemas.openxmlformats.org/officeDocument/2006/relationships/image" Target="../media/image69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9.wmf"/><Relationship Id="rId4"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4" Type="http://schemas.openxmlformats.org/officeDocument/2006/relationships/image" Target="../media/image10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4" Type="http://schemas.openxmlformats.org/officeDocument/2006/relationships/image" Target="../media/image11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wmf"/><Relationship Id="rId7" Type="http://schemas.openxmlformats.org/officeDocument/2006/relationships/image" Target="../media/image128.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 Id="rId9" Type="http://schemas.openxmlformats.org/officeDocument/2006/relationships/image" Target="../media/image13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4" Type="http://schemas.openxmlformats.org/officeDocument/2006/relationships/image" Target="../media/image1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image" Target="../media/image137.wmf"/><Relationship Id="rId7" Type="http://schemas.openxmlformats.org/officeDocument/2006/relationships/image" Target="../media/image141.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11" Type="http://schemas.openxmlformats.org/officeDocument/2006/relationships/image" Target="../media/image145.wmf"/><Relationship Id="rId5" Type="http://schemas.openxmlformats.org/officeDocument/2006/relationships/image" Target="../media/image139.wmf"/><Relationship Id="rId10" Type="http://schemas.openxmlformats.org/officeDocument/2006/relationships/image" Target="../media/image144.wmf"/><Relationship Id="rId4" Type="http://schemas.openxmlformats.org/officeDocument/2006/relationships/image" Target="../media/image138.wmf"/><Relationship Id="rId9" Type="http://schemas.openxmlformats.org/officeDocument/2006/relationships/image" Target="../media/image143.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5" Type="http://schemas.openxmlformats.org/officeDocument/2006/relationships/image" Target="../media/image147.wmf"/><Relationship Id="rId4" Type="http://schemas.openxmlformats.org/officeDocument/2006/relationships/image" Target="../media/image14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3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51.wmf"/><Relationship Id="rId1" Type="http://schemas.openxmlformats.org/officeDocument/2006/relationships/image" Target="../media/image150.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57.wmf"/><Relationship Id="rId7" Type="http://schemas.openxmlformats.org/officeDocument/2006/relationships/image" Target="../media/image161.wmf"/><Relationship Id="rId2" Type="http://schemas.openxmlformats.org/officeDocument/2006/relationships/image" Target="../media/image156.wmf"/><Relationship Id="rId1" Type="http://schemas.openxmlformats.org/officeDocument/2006/relationships/image" Target="../media/image155.wmf"/><Relationship Id="rId6" Type="http://schemas.openxmlformats.org/officeDocument/2006/relationships/image" Target="../media/image160.wmf"/><Relationship Id="rId5" Type="http://schemas.openxmlformats.org/officeDocument/2006/relationships/image" Target="../media/image159.wmf"/><Relationship Id="rId4" Type="http://schemas.openxmlformats.org/officeDocument/2006/relationships/image" Target="../media/image15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6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4" Type="http://schemas.openxmlformats.org/officeDocument/2006/relationships/image" Target="../media/image178.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81.wmf"/><Relationship Id="rId7" Type="http://schemas.openxmlformats.org/officeDocument/2006/relationships/image" Target="../media/image185.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5" Type="http://schemas.openxmlformats.org/officeDocument/2006/relationships/image" Target="../media/image183.wmf"/><Relationship Id="rId4" Type="http://schemas.openxmlformats.org/officeDocument/2006/relationships/image" Target="../media/image182.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87.wmf"/><Relationship Id="rId1" Type="http://schemas.openxmlformats.org/officeDocument/2006/relationships/image" Target="../media/image186.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image" Target="../media/image190.wmf"/><Relationship Id="rId7" Type="http://schemas.openxmlformats.org/officeDocument/2006/relationships/image" Target="../media/image194.wmf"/><Relationship Id="rId2" Type="http://schemas.openxmlformats.org/officeDocument/2006/relationships/image" Target="../media/image189.wmf"/><Relationship Id="rId1" Type="http://schemas.openxmlformats.org/officeDocument/2006/relationships/image" Target="../media/image188.wmf"/><Relationship Id="rId6" Type="http://schemas.openxmlformats.org/officeDocument/2006/relationships/image" Target="../media/image193.wmf"/><Relationship Id="rId5" Type="http://schemas.openxmlformats.org/officeDocument/2006/relationships/image" Target="../media/image192.wmf"/><Relationship Id="rId4" Type="http://schemas.openxmlformats.org/officeDocument/2006/relationships/image" Target="../media/image191.wmf"/><Relationship Id="rId9" Type="http://schemas.openxmlformats.org/officeDocument/2006/relationships/image" Target="../media/image19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 Id="rId4" Type="http://schemas.openxmlformats.org/officeDocument/2006/relationships/image" Target="../media/image200.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 Id="rId5" Type="http://schemas.openxmlformats.org/officeDocument/2006/relationships/image" Target="../media/image205.wmf"/><Relationship Id="rId4" Type="http://schemas.openxmlformats.org/officeDocument/2006/relationships/image" Target="../media/image204.wmf"/></Relationships>
</file>

<file path=ppt/drawings/_rels/vmlDrawing47.vml.rels><?xml version="1.0" encoding="UTF-8" standalone="yes"?>
<Relationships xmlns="http://schemas.openxmlformats.org/package/2006/relationships"><Relationship Id="rId8" Type="http://schemas.openxmlformats.org/officeDocument/2006/relationships/image" Target="../media/image213.wmf"/><Relationship Id="rId3" Type="http://schemas.openxmlformats.org/officeDocument/2006/relationships/image" Target="../media/image208.wmf"/><Relationship Id="rId7" Type="http://schemas.openxmlformats.org/officeDocument/2006/relationships/image" Target="../media/image212.w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wmf"/><Relationship Id="rId11" Type="http://schemas.openxmlformats.org/officeDocument/2006/relationships/image" Target="../media/image216.wmf"/><Relationship Id="rId5" Type="http://schemas.openxmlformats.org/officeDocument/2006/relationships/image" Target="../media/image210.wmf"/><Relationship Id="rId10" Type="http://schemas.openxmlformats.org/officeDocument/2006/relationships/image" Target="../media/image215.wmf"/><Relationship Id="rId4" Type="http://schemas.openxmlformats.org/officeDocument/2006/relationships/image" Target="../media/image209.wmf"/><Relationship Id="rId9" Type="http://schemas.openxmlformats.org/officeDocument/2006/relationships/image" Target="../media/image214.wmf"/></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224.wmf"/><Relationship Id="rId13" Type="http://schemas.openxmlformats.org/officeDocument/2006/relationships/image" Target="../media/image229.wmf"/><Relationship Id="rId3" Type="http://schemas.openxmlformats.org/officeDocument/2006/relationships/image" Target="../media/image219.wmf"/><Relationship Id="rId7" Type="http://schemas.openxmlformats.org/officeDocument/2006/relationships/image" Target="../media/image223.wmf"/><Relationship Id="rId12" Type="http://schemas.openxmlformats.org/officeDocument/2006/relationships/image" Target="../media/image228.wmf"/><Relationship Id="rId2" Type="http://schemas.openxmlformats.org/officeDocument/2006/relationships/image" Target="../media/image218.wmf"/><Relationship Id="rId1" Type="http://schemas.openxmlformats.org/officeDocument/2006/relationships/image" Target="../media/image217.wmf"/><Relationship Id="rId6" Type="http://schemas.openxmlformats.org/officeDocument/2006/relationships/image" Target="../media/image222.wmf"/><Relationship Id="rId11" Type="http://schemas.openxmlformats.org/officeDocument/2006/relationships/image" Target="../media/image227.wmf"/><Relationship Id="rId5" Type="http://schemas.openxmlformats.org/officeDocument/2006/relationships/image" Target="../media/image221.wmf"/><Relationship Id="rId10" Type="http://schemas.openxmlformats.org/officeDocument/2006/relationships/image" Target="../media/image226.wmf"/><Relationship Id="rId4" Type="http://schemas.openxmlformats.org/officeDocument/2006/relationships/image" Target="../media/image220.wmf"/><Relationship Id="rId9" Type="http://schemas.openxmlformats.org/officeDocument/2006/relationships/image" Target="../media/image225.wmf"/><Relationship Id="rId14" Type="http://schemas.openxmlformats.org/officeDocument/2006/relationships/image" Target="../media/image230.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4" Type="http://schemas.openxmlformats.org/officeDocument/2006/relationships/image" Target="../media/image23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228.wmf"/><Relationship Id="rId13" Type="http://schemas.openxmlformats.org/officeDocument/2006/relationships/image" Target="../media/image247.wmf"/><Relationship Id="rId3" Type="http://schemas.openxmlformats.org/officeDocument/2006/relationships/image" Target="../media/image240.wmf"/><Relationship Id="rId7" Type="http://schemas.openxmlformats.org/officeDocument/2006/relationships/image" Target="../media/image227.wmf"/><Relationship Id="rId12" Type="http://schemas.openxmlformats.org/officeDocument/2006/relationships/image" Target="../media/image246.wmf"/><Relationship Id="rId2" Type="http://schemas.openxmlformats.org/officeDocument/2006/relationships/image" Target="../media/image239.wmf"/><Relationship Id="rId1" Type="http://schemas.openxmlformats.org/officeDocument/2006/relationships/image" Target="../media/image238.wmf"/><Relationship Id="rId6" Type="http://schemas.openxmlformats.org/officeDocument/2006/relationships/image" Target="../media/image243.wmf"/><Relationship Id="rId11" Type="http://schemas.openxmlformats.org/officeDocument/2006/relationships/image" Target="../media/image245.wmf"/><Relationship Id="rId5" Type="http://schemas.openxmlformats.org/officeDocument/2006/relationships/image" Target="../media/image242.wmf"/><Relationship Id="rId15" Type="http://schemas.openxmlformats.org/officeDocument/2006/relationships/image" Target="../media/image249.wmf"/><Relationship Id="rId10" Type="http://schemas.openxmlformats.org/officeDocument/2006/relationships/image" Target="../media/image244.wmf"/><Relationship Id="rId4" Type="http://schemas.openxmlformats.org/officeDocument/2006/relationships/image" Target="../media/image241.wmf"/><Relationship Id="rId9" Type="http://schemas.openxmlformats.org/officeDocument/2006/relationships/image" Target="../media/image229.wmf"/><Relationship Id="rId14" Type="http://schemas.openxmlformats.org/officeDocument/2006/relationships/image" Target="../media/image248.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257.wmf"/><Relationship Id="rId3" Type="http://schemas.openxmlformats.org/officeDocument/2006/relationships/image" Target="../media/image252.wmf"/><Relationship Id="rId7" Type="http://schemas.openxmlformats.org/officeDocument/2006/relationships/image" Target="../media/image256.wmf"/><Relationship Id="rId2" Type="http://schemas.openxmlformats.org/officeDocument/2006/relationships/image" Target="../media/image251.wmf"/><Relationship Id="rId1" Type="http://schemas.openxmlformats.org/officeDocument/2006/relationships/image" Target="../media/image250.wmf"/><Relationship Id="rId6" Type="http://schemas.openxmlformats.org/officeDocument/2006/relationships/image" Target="../media/image255.wmf"/><Relationship Id="rId5" Type="http://schemas.openxmlformats.org/officeDocument/2006/relationships/image" Target="../media/image254.wmf"/><Relationship Id="rId4" Type="http://schemas.openxmlformats.org/officeDocument/2006/relationships/image" Target="../media/image253.wmf"/><Relationship Id="rId9" Type="http://schemas.openxmlformats.org/officeDocument/2006/relationships/image" Target="../media/image258.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61.wmf"/><Relationship Id="rId7" Type="http://schemas.openxmlformats.org/officeDocument/2006/relationships/image" Target="../media/image265.wmf"/><Relationship Id="rId2" Type="http://schemas.openxmlformats.org/officeDocument/2006/relationships/image" Target="../media/image260.wmf"/><Relationship Id="rId1" Type="http://schemas.openxmlformats.org/officeDocument/2006/relationships/image" Target="../media/image259.wmf"/><Relationship Id="rId6" Type="http://schemas.openxmlformats.org/officeDocument/2006/relationships/image" Target="../media/image264.wmf"/><Relationship Id="rId5" Type="http://schemas.openxmlformats.org/officeDocument/2006/relationships/image" Target="../media/image263.wmf"/><Relationship Id="rId4" Type="http://schemas.openxmlformats.org/officeDocument/2006/relationships/image" Target="../media/image262.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273.wmf"/><Relationship Id="rId3" Type="http://schemas.openxmlformats.org/officeDocument/2006/relationships/image" Target="../media/image268.wmf"/><Relationship Id="rId7" Type="http://schemas.openxmlformats.org/officeDocument/2006/relationships/image" Target="../media/image272.wmf"/><Relationship Id="rId2" Type="http://schemas.openxmlformats.org/officeDocument/2006/relationships/image" Target="../media/image267.wmf"/><Relationship Id="rId1" Type="http://schemas.openxmlformats.org/officeDocument/2006/relationships/image" Target="../media/image266.wmf"/><Relationship Id="rId6" Type="http://schemas.openxmlformats.org/officeDocument/2006/relationships/image" Target="../media/image271.wmf"/><Relationship Id="rId5" Type="http://schemas.openxmlformats.org/officeDocument/2006/relationships/image" Target="../media/image270.wmf"/><Relationship Id="rId4" Type="http://schemas.openxmlformats.org/officeDocument/2006/relationships/image" Target="../media/image269.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275.wmf"/><Relationship Id="rId1" Type="http://schemas.openxmlformats.org/officeDocument/2006/relationships/image" Target="../media/image274.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78.wmf"/><Relationship Id="rId2" Type="http://schemas.openxmlformats.org/officeDocument/2006/relationships/image" Target="../media/image277.wmf"/><Relationship Id="rId1" Type="http://schemas.openxmlformats.org/officeDocument/2006/relationships/image" Target="../media/image276.wmf"/><Relationship Id="rId6" Type="http://schemas.openxmlformats.org/officeDocument/2006/relationships/image" Target="../media/image281.wmf"/><Relationship Id="rId5" Type="http://schemas.openxmlformats.org/officeDocument/2006/relationships/image" Target="../media/image280.wmf"/><Relationship Id="rId4" Type="http://schemas.openxmlformats.org/officeDocument/2006/relationships/image" Target="../media/image279.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84.wmf"/><Relationship Id="rId2" Type="http://schemas.openxmlformats.org/officeDocument/2006/relationships/image" Target="../media/image283.wmf"/><Relationship Id="rId1" Type="http://schemas.openxmlformats.org/officeDocument/2006/relationships/image" Target="../media/image282.wmf"/><Relationship Id="rId5" Type="http://schemas.openxmlformats.org/officeDocument/2006/relationships/image" Target="../media/image285.wmf"/><Relationship Id="rId4" Type="http://schemas.openxmlformats.org/officeDocument/2006/relationships/image" Target="../media/image267.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287.wmf"/><Relationship Id="rId1" Type="http://schemas.openxmlformats.org/officeDocument/2006/relationships/image" Target="../media/image286.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295.wmf"/><Relationship Id="rId3" Type="http://schemas.openxmlformats.org/officeDocument/2006/relationships/image" Target="../media/image290.wmf"/><Relationship Id="rId7" Type="http://schemas.openxmlformats.org/officeDocument/2006/relationships/image" Target="../media/image294.wmf"/><Relationship Id="rId2" Type="http://schemas.openxmlformats.org/officeDocument/2006/relationships/image" Target="../media/image289.wmf"/><Relationship Id="rId1" Type="http://schemas.openxmlformats.org/officeDocument/2006/relationships/image" Target="../media/image288.wmf"/><Relationship Id="rId6" Type="http://schemas.openxmlformats.org/officeDocument/2006/relationships/image" Target="../media/image293.wmf"/><Relationship Id="rId5" Type="http://schemas.openxmlformats.org/officeDocument/2006/relationships/image" Target="../media/image292.wmf"/><Relationship Id="rId4" Type="http://schemas.openxmlformats.org/officeDocument/2006/relationships/image" Target="../media/image291.wmf"/><Relationship Id="rId9" Type="http://schemas.openxmlformats.org/officeDocument/2006/relationships/image" Target="../media/image29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99.wmf"/><Relationship Id="rId2" Type="http://schemas.openxmlformats.org/officeDocument/2006/relationships/image" Target="../media/image298.wmf"/><Relationship Id="rId1" Type="http://schemas.openxmlformats.org/officeDocument/2006/relationships/image" Target="../media/image297.wmf"/><Relationship Id="rId5" Type="http://schemas.openxmlformats.org/officeDocument/2006/relationships/image" Target="../media/image301.wmf"/><Relationship Id="rId4" Type="http://schemas.openxmlformats.org/officeDocument/2006/relationships/image" Target="../media/image300.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304.wmf"/><Relationship Id="rId2" Type="http://schemas.openxmlformats.org/officeDocument/2006/relationships/image" Target="../media/image303.wmf"/><Relationship Id="rId1" Type="http://schemas.openxmlformats.org/officeDocument/2006/relationships/image" Target="../media/image302.wmf"/><Relationship Id="rId6" Type="http://schemas.openxmlformats.org/officeDocument/2006/relationships/image" Target="../media/image307.wmf"/><Relationship Id="rId5" Type="http://schemas.openxmlformats.org/officeDocument/2006/relationships/image" Target="../media/image306.wmf"/><Relationship Id="rId4" Type="http://schemas.openxmlformats.org/officeDocument/2006/relationships/image" Target="../media/image305.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08.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11.wmf"/><Relationship Id="rId2" Type="http://schemas.openxmlformats.org/officeDocument/2006/relationships/image" Target="../media/image310.wmf"/><Relationship Id="rId1" Type="http://schemas.openxmlformats.org/officeDocument/2006/relationships/image" Target="../media/image309.wmf"/><Relationship Id="rId4" Type="http://schemas.openxmlformats.org/officeDocument/2006/relationships/image" Target="../media/image312.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14.wmf"/><Relationship Id="rId7" Type="http://schemas.openxmlformats.org/officeDocument/2006/relationships/image" Target="../media/image318.wmf"/><Relationship Id="rId2" Type="http://schemas.openxmlformats.org/officeDocument/2006/relationships/image" Target="../media/image313.wmf"/><Relationship Id="rId1" Type="http://schemas.openxmlformats.org/officeDocument/2006/relationships/image" Target="../media/image309.wmf"/><Relationship Id="rId6" Type="http://schemas.openxmlformats.org/officeDocument/2006/relationships/image" Target="../media/image317.wmf"/><Relationship Id="rId5" Type="http://schemas.openxmlformats.org/officeDocument/2006/relationships/image" Target="../media/image316.wmf"/><Relationship Id="rId4" Type="http://schemas.openxmlformats.org/officeDocument/2006/relationships/image" Target="../media/image315.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326.wmf"/><Relationship Id="rId3" Type="http://schemas.openxmlformats.org/officeDocument/2006/relationships/image" Target="../media/image321.wmf"/><Relationship Id="rId7" Type="http://schemas.openxmlformats.org/officeDocument/2006/relationships/image" Target="../media/image325.wmf"/><Relationship Id="rId2" Type="http://schemas.openxmlformats.org/officeDocument/2006/relationships/image" Target="../media/image320.wmf"/><Relationship Id="rId1" Type="http://schemas.openxmlformats.org/officeDocument/2006/relationships/image" Target="../media/image319.wmf"/><Relationship Id="rId6" Type="http://schemas.openxmlformats.org/officeDocument/2006/relationships/image" Target="../media/image324.wmf"/><Relationship Id="rId5" Type="http://schemas.openxmlformats.org/officeDocument/2006/relationships/image" Target="../media/image323.wmf"/><Relationship Id="rId10" Type="http://schemas.openxmlformats.org/officeDocument/2006/relationships/image" Target="../media/image328.wmf"/><Relationship Id="rId4" Type="http://schemas.openxmlformats.org/officeDocument/2006/relationships/image" Target="../media/image322.wmf"/><Relationship Id="rId9" Type="http://schemas.openxmlformats.org/officeDocument/2006/relationships/image" Target="../media/image327.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31.wmf"/><Relationship Id="rId2" Type="http://schemas.openxmlformats.org/officeDocument/2006/relationships/image" Target="../media/image330.wmf"/><Relationship Id="rId1" Type="http://schemas.openxmlformats.org/officeDocument/2006/relationships/image" Target="../media/image329.wmf"/><Relationship Id="rId5" Type="http://schemas.openxmlformats.org/officeDocument/2006/relationships/image" Target="../media/image333.wmf"/><Relationship Id="rId4" Type="http://schemas.openxmlformats.org/officeDocument/2006/relationships/image" Target="../media/image332.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336.wmf"/><Relationship Id="rId2" Type="http://schemas.openxmlformats.org/officeDocument/2006/relationships/image" Target="../media/image335.wmf"/><Relationship Id="rId1" Type="http://schemas.openxmlformats.org/officeDocument/2006/relationships/image" Target="../media/image334.wmf"/><Relationship Id="rId4" Type="http://schemas.openxmlformats.org/officeDocument/2006/relationships/image" Target="../media/image337.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40.wmf"/><Relationship Id="rId2" Type="http://schemas.openxmlformats.org/officeDocument/2006/relationships/image" Target="../media/image339.wmf"/><Relationship Id="rId1" Type="http://schemas.openxmlformats.org/officeDocument/2006/relationships/image" Target="../media/image338.wmf"/><Relationship Id="rId6" Type="http://schemas.openxmlformats.org/officeDocument/2006/relationships/image" Target="../media/image343.wmf"/><Relationship Id="rId5" Type="http://schemas.openxmlformats.org/officeDocument/2006/relationships/image" Target="../media/image342.wmf"/><Relationship Id="rId4" Type="http://schemas.openxmlformats.org/officeDocument/2006/relationships/image" Target="../media/image341.wmf"/></Relationships>
</file>

<file path=ppt/drawings/_rels/vmlDrawing69.vml.rels><?xml version="1.0" encoding="UTF-8" standalone="yes"?>
<Relationships xmlns="http://schemas.openxmlformats.org/package/2006/relationships"><Relationship Id="rId8" Type="http://schemas.openxmlformats.org/officeDocument/2006/relationships/image" Target="../media/image351.wmf"/><Relationship Id="rId3" Type="http://schemas.openxmlformats.org/officeDocument/2006/relationships/image" Target="../media/image346.wmf"/><Relationship Id="rId7" Type="http://schemas.openxmlformats.org/officeDocument/2006/relationships/image" Target="../media/image350.wmf"/><Relationship Id="rId2" Type="http://schemas.openxmlformats.org/officeDocument/2006/relationships/image" Target="../media/image345.wmf"/><Relationship Id="rId1" Type="http://schemas.openxmlformats.org/officeDocument/2006/relationships/image" Target="../media/image344.wmf"/><Relationship Id="rId6" Type="http://schemas.openxmlformats.org/officeDocument/2006/relationships/image" Target="../media/image349.wmf"/><Relationship Id="rId5" Type="http://schemas.openxmlformats.org/officeDocument/2006/relationships/image" Target="../media/image348.wmf"/><Relationship Id="rId4" Type="http://schemas.openxmlformats.org/officeDocument/2006/relationships/image" Target="../media/image347.wmf"/><Relationship Id="rId9" Type="http://schemas.openxmlformats.org/officeDocument/2006/relationships/image" Target="../media/image35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 Id="rId9" Type="http://schemas.openxmlformats.org/officeDocument/2006/relationships/image" Target="../media/image33.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55.wmf"/><Relationship Id="rId2" Type="http://schemas.openxmlformats.org/officeDocument/2006/relationships/image" Target="../media/image354.wmf"/><Relationship Id="rId1" Type="http://schemas.openxmlformats.org/officeDocument/2006/relationships/image" Target="../media/image353.wmf"/><Relationship Id="rId4" Type="http://schemas.openxmlformats.org/officeDocument/2006/relationships/image" Target="../media/image356.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359.wmf"/><Relationship Id="rId2" Type="http://schemas.openxmlformats.org/officeDocument/2006/relationships/image" Target="../media/image358.wmf"/><Relationship Id="rId1" Type="http://schemas.openxmlformats.org/officeDocument/2006/relationships/image" Target="../media/image357.wmf"/><Relationship Id="rId6" Type="http://schemas.openxmlformats.org/officeDocument/2006/relationships/image" Target="../media/image362.wmf"/><Relationship Id="rId5" Type="http://schemas.openxmlformats.org/officeDocument/2006/relationships/image" Target="../media/image361.wmf"/><Relationship Id="rId4" Type="http://schemas.openxmlformats.org/officeDocument/2006/relationships/image" Target="../media/image360.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365.wmf"/><Relationship Id="rId2" Type="http://schemas.openxmlformats.org/officeDocument/2006/relationships/image" Target="../media/image364.wmf"/><Relationship Id="rId1" Type="http://schemas.openxmlformats.org/officeDocument/2006/relationships/image" Target="../media/image363.wmf"/><Relationship Id="rId4" Type="http://schemas.openxmlformats.org/officeDocument/2006/relationships/image" Target="../media/image366.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374.wmf"/><Relationship Id="rId13" Type="http://schemas.openxmlformats.org/officeDocument/2006/relationships/image" Target="../media/image379.wmf"/><Relationship Id="rId3" Type="http://schemas.openxmlformats.org/officeDocument/2006/relationships/image" Target="../media/image369.wmf"/><Relationship Id="rId7" Type="http://schemas.openxmlformats.org/officeDocument/2006/relationships/image" Target="../media/image373.wmf"/><Relationship Id="rId12" Type="http://schemas.openxmlformats.org/officeDocument/2006/relationships/image" Target="../media/image378.wmf"/><Relationship Id="rId2" Type="http://schemas.openxmlformats.org/officeDocument/2006/relationships/image" Target="../media/image368.wmf"/><Relationship Id="rId1" Type="http://schemas.openxmlformats.org/officeDocument/2006/relationships/image" Target="../media/image367.wmf"/><Relationship Id="rId6" Type="http://schemas.openxmlformats.org/officeDocument/2006/relationships/image" Target="../media/image372.wmf"/><Relationship Id="rId11" Type="http://schemas.openxmlformats.org/officeDocument/2006/relationships/image" Target="../media/image377.wmf"/><Relationship Id="rId5" Type="http://schemas.openxmlformats.org/officeDocument/2006/relationships/image" Target="../media/image371.wmf"/><Relationship Id="rId10" Type="http://schemas.openxmlformats.org/officeDocument/2006/relationships/image" Target="../media/image376.wmf"/><Relationship Id="rId4" Type="http://schemas.openxmlformats.org/officeDocument/2006/relationships/image" Target="../media/image370.wmf"/><Relationship Id="rId9" Type="http://schemas.openxmlformats.org/officeDocument/2006/relationships/image" Target="../media/image375.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381.wmf"/><Relationship Id="rId1" Type="http://schemas.openxmlformats.org/officeDocument/2006/relationships/image" Target="../media/image380.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384.wmf"/><Relationship Id="rId2" Type="http://schemas.openxmlformats.org/officeDocument/2006/relationships/image" Target="../media/image383.wmf"/><Relationship Id="rId1" Type="http://schemas.openxmlformats.org/officeDocument/2006/relationships/image" Target="../media/image382.wmf"/><Relationship Id="rId4" Type="http://schemas.openxmlformats.org/officeDocument/2006/relationships/image" Target="../media/image385.w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387.wmf"/><Relationship Id="rId1" Type="http://schemas.openxmlformats.org/officeDocument/2006/relationships/image" Target="../media/image386.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88.wmf"/></Relationships>
</file>

<file path=ppt/drawings/_rels/vmlDrawing78.vml.rels><?xml version="1.0" encoding="UTF-8" standalone="yes"?>
<Relationships xmlns="http://schemas.openxmlformats.org/package/2006/relationships"><Relationship Id="rId2" Type="http://schemas.openxmlformats.org/officeDocument/2006/relationships/image" Target="../media/image390.wmf"/><Relationship Id="rId1" Type="http://schemas.openxmlformats.org/officeDocument/2006/relationships/image" Target="../media/image389.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39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394.wmf"/><Relationship Id="rId2" Type="http://schemas.openxmlformats.org/officeDocument/2006/relationships/image" Target="../media/image393.wmf"/><Relationship Id="rId1" Type="http://schemas.openxmlformats.org/officeDocument/2006/relationships/image" Target="../media/image391.wmf"/></Relationships>
</file>

<file path=ppt/drawings/_rels/vmlDrawing81.vml.rels><?xml version="1.0" encoding="UTF-8" standalone="yes"?>
<Relationships xmlns="http://schemas.openxmlformats.org/package/2006/relationships"><Relationship Id="rId8" Type="http://schemas.openxmlformats.org/officeDocument/2006/relationships/image" Target="../media/image402.wmf"/><Relationship Id="rId3" Type="http://schemas.openxmlformats.org/officeDocument/2006/relationships/image" Target="../media/image397.wmf"/><Relationship Id="rId7" Type="http://schemas.openxmlformats.org/officeDocument/2006/relationships/image" Target="../media/image401.wmf"/><Relationship Id="rId2" Type="http://schemas.openxmlformats.org/officeDocument/2006/relationships/image" Target="../media/image396.wmf"/><Relationship Id="rId1" Type="http://schemas.openxmlformats.org/officeDocument/2006/relationships/image" Target="../media/image395.wmf"/><Relationship Id="rId6" Type="http://schemas.openxmlformats.org/officeDocument/2006/relationships/image" Target="../media/image400.wmf"/><Relationship Id="rId11" Type="http://schemas.openxmlformats.org/officeDocument/2006/relationships/image" Target="../media/image405.wmf"/><Relationship Id="rId5" Type="http://schemas.openxmlformats.org/officeDocument/2006/relationships/image" Target="../media/image399.wmf"/><Relationship Id="rId10" Type="http://schemas.openxmlformats.org/officeDocument/2006/relationships/image" Target="../media/image404.wmf"/><Relationship Id="rId4" Type="http://schemas.openxmlformats.org/officeDocument/2006/relationships/image" Target="../media/image398.wmf"/><Relationship Id="rId9" Type="http://schemas.openxmlformats.org/officeDocument/2006/relationships/image" Target="../media/image403.wmf"/></Relationships>
</file>

<file path=ppt/drawings/_rels/vmlDrawing82.vml.rels><?xml version="1.0" encoding="UTF-8" standalone="yes"?>
<Relationships xmlns="http://schemas.openxmlformats.org/package/2006/relationships"><Relationship Id="rId8" Type="http://schemas.openxmlformats.org/officeDocument/2006/relationships/image" Target="../media/image412.wmf"/><Relationship Id="rId3" Type="http://schemas.openxmlformats.org/officeDocument/2006/relationships/image" Target="../media/image397.wmf"/><Relationship Id="rId7" Type="http://schemas.openxmlformats.org/officeDocument/2006/relationships/image" Target="../media/image411.wmf"/><Relationship Id="rId2" Type="http://schemas.openxmlformats.org/officeDocument/2006/relationships/image" Target="../media/image407.wmf"/><Relationship Id="rId1" Type="http://schemas.openxmlformats.org/officeDocument/2006/relationships/image" Target="../media/image406.wmf"/><Relationship Id="rId6" Type="http://schemas.openxmlformats.org/officeDocument/2006/relationships/image" Target="../media/image410.wmf"/><Relationship Id="rId5" Type="http://schemas.openxmlformats.org/officeDocument/2006/relationships/image" Target="../media/image409.wmf"/><Relationship Id="rId4" Type="http://schemas.openxmlformats.org/officeDocument/2006/relationships/image" Target="../media/image408.wmf"/><Relationship Id="rId9" Type="http://schemas.openxmlformats.org/officeDocument/2006/relationships/image" Target="../media/image413.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416.wmf"/><Relationship Id="rId2" Type="http://schemas.openxmlformats.org/officeDocument/2006/relationships/image" Target="../media/image415.wmf"/><Relationship Id="rId1" Type="http://schemas.openxmlformats.org/officeDocument/2006/relationships/image" Target="../media/image414.wmf"/><Relationship Id="rId4" Type="http://schemas.openxmlformats.org/officeDocument/2006/relationships/image" Target="../media/image417.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420.wmf"/><Relationship Id="rId2" Type="http://schemas.openxmlformats.org/officeDocument/2006/relationships/image" Target="../media/image419.wmf"/><Relationship Id="rId1" Type="http://schemas.openxmlformats.org/officeDocument/2006/relationships/image" Target="../media/image418.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391.wmf"/><Relationship Id="rId2" Type="http://schemas.openxmlformats.org/officeDocument/2006/relationships/image" Target="../media/image422.wmf"/><Relationship Id="rId1" Type="http://schemas.openxmlformats.org/officeDocument/2006/relationships/image" Target="../media/image421.wmf"/><Relationship Id="rId6" Type="http://schemas.openxmlformats.org/officeDocument/2006/relationships/image" Target="../media/image425.wmf"/><Relationship Id="rId5" Type="http://schemas.openxmlformats.org/officeDocument/2006/relationships/image" Target="../media/image424.wmf"/><Relationship Id="rId4" Type="http://schemas.openxmlformats.org/officeDocument/2006/relationships/image" Target="../media/image423.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426.wmf"/></Relationships>
</file>

<file path=ppt/drawings/_rels/vmlDrawing87.vml.rels><?xml version="1.0" encoding="UTF-8" standalone="yes"?>
<Relationships xmlns="http://schemas.openxmlformats.org/package/2006/relationships"><Relationship Id="rId8" Type="http://schemas.openxmlformats.org/officeDocument/2006/relationships/image" Target="../media/image434.wmf"/><Relationship Id="rId3" Type="http://schemas.openxmlformats.org/officeDocument/2006/relationships/image" Target="../media/image429.wmf"/><Relationship Id="rId7" Type="http://schemas.openxmlformats.org/officeDocument/2006/relationships/image" Target="../media/image433.wmf"/><Relationship Id="rId2" Type="http://schemas.openxmlformats.org/officeDocument/2006/relationships/image" Target="../media/image428.wmf"/><Relationship Id="rId1" Type="http://schemas.openxmlformats.org/officeDocument/2006/relationships/image" Target="../media/image427.wmf"/><Relationship Id="rId6" Type="http://schemas.openxmlformats.org/officeDocument/2006/relationships/image" Target="../media/image432.wmf"/><Relationship Id="rId11" Type="http://schemas.openxmlformats.org/officeDocument/2006/relationships/image" Target="../media/image437.wmf"/><Relationship Id="rId5" Type="http://schemas.openxmlformats.org/officeDocument/2006/relationships/image" Target="../media/image431.wmf"/><Relationship Id="rId10" Type="http://schemas.openxmlformats.org/officeDocument/2006/relationships/image" Target="../media/image436.wmf"/><Relationship Id="rId4" Type="http://schemas.openxmlformats.org/officeDocument/2006/relationships/image" Target="../media/image430.wmf"/><Relationship Id="rId9" Type="http://schemas.openxmlformats.org/officeDocument/2006/relationships/image" Target="../media/image435.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440.wmf"/><Relationship Id="rId7" Type="http://schemas.openxmlformats.org/officeDocument/2006/relationships/image" Target="../media/image444.wmf"/><Relationship Id="rId2" Type="http://schemas.openxmlformats.org/officeDocument/2006/relationships/image" Target="../media/image439.wmf"/><Relationship Id="rId1" Type="http://schemas.openxmlformats.org/officeDocument/2006/relationships/image" Target="../media/image438.wmf"/><Relationship Id="rId6" Type="http://schemas.openxmlformats.org/officeDocument/2006/relationships/image" Target="../media/image443.wmf"/><Relationship Id="rId5" Type="http://schemas.openxmlformats.org/officeDocument/2006/relationships/image" Target="../media/image442.wmf"/><Relationship Id="rId4" Type="http://schemas.openxmlformats.org/officeDocument/2006/relationships/image" Target="../media/image441.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431.wmf"/><Relationship Id="rId2" Type="http://schemas.openxmlformats.org/officeDocument/2006/relationships/image" Target="../media/image446.wmf"/><Relationship Id="rId1" Type="http://schemas.openxmlformats.org/officeDocument/2006/relationships/image" Target="../media/image445.wmf"/><Relationship Id="rId5" Type="http://schemas.openxmlformats.org/officeDocument/2006/relationships/image" Target="../media/image448.wmf"/><Relationship Id="rId4" Type="http://schemas.openxmlformats.org/officeDocument/2006/relationships/image" Target="../media/image4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451.wmf"/><Relationship Id="rId2" Type="http://schemas.openxmlformats.org/officeDocument/2006/relationships/image" Target="../media/image450.wmf"/><Relationship Id="rId1" Type="http://schemas.openxmlformats.org/officeDocument/2006/relationships/image" Target="../media/image449.wmf"/><Relationship Id="rId4" Type="http://schemas.openxmlformats.org/officeDocument/2006/relationships/image" Target="../media/image452.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454.wmf"/></Relationships>
</file>

<file path=ppt/drawings/_rels/vmlDrawing92.vml.rels><?xml version="1.0" encoding="UTF-8" standalone="yes"?>
<Relationships xmlns="http://schemas.openxmlformats.org/package/2006/relationships"><Relationship Id="rId8" Type="http://schemas.openxmlformats.org/officeDocument/2006/relationships/image" Target="../media/image462.wmf"/><Relationship Id="rId13" Type="http://schemas.openxmlformats.org/officeDocument/2006/relationships/image" Target="../media/image467.wmf"/><Relationship Id="rId18" Type="http://schemas.openxmlformats.org/officeDocument/2006/relationships/image" Target="../media/image472.wmf"/><Relationship Id="rId3" Type="http://schemas.openxmlformats.org/officeDocument/2006/relationships/image" Target="../media/image457.wmf"/><Relationship Id="rId21" Type="http://schemas.openxmlformats.org/officeDocument/2006/relationships/image" Target="../media/image475.wmf"/><Relationship Id="rId7" Type="http://schemas.openxmlformats.org/officeDocument/2006/relationships/image" Target="../media/image461.wmf"/><Relationship Id="rId12" Type="http://schemas.openxmlformats.org/officeDocument/2006/relationships/image" Target="../media/image466.wmf"/><Relationship Id="rId17" Type="http://schemas.openxmlformats.org/officeDocument/2006/relationships/image" Target="../media/image471.wmf"/><Relationship Id="rId2" Type="http://schemas.openxmlformats.org/officeDocument/2006/relationships/image" Target="../media/image456.wmf"/><Relationship Id="rId16" Type="http://schemas.openxmlformats.org/officeDocument/2006/relationships/image" Target="../media/image470.wmf"/><Relationship Id="rId20" Type="http://schemas.openxmlformats.org/officeDocument/2006/relationships/image" Target="../media/image474.wmf"/><Relationship Id="rId1" Type="http://schemas.openxmlformats.org/officeDocument/2006/relationships/image" Target="../media/image455.wmf"/><Relationship Id="rId6" Type="http://schemas.openxmlformats.org/officeDocument/2006/relationships/image" Target="../media/image460.wmf"/><Relationship Id="rId11" Type="http://schemas.openxmlformats.org/officeDocument/2006/relationships/image" Target="../media/image465.wmf"/><Relationship Id="rId24" Type="http://schemas.openxmlformats.org/officeDocument/2006/relationships/image" Target="../media/image478.wmf"/><Relationship Id="rId5" Type="http://schemas.openxmlformats.org/officeDocument/2006/relationships/image" Target="../media/image459.wmf"/><Relationship Id="rId15" Type="http://schemas.openxmlformats.org/officeDocument/2006/relationships/image" Target="../media/image469.wmf"/><Relationship Id="rId23" Type="http://schemas.openxmlformats.org/officeDocument/2006/relationships/image" Target="../media/image477.wmf"/><Relationship Id="rId10" Type="http://schemas.openxmlformats.org/officeDocument/2006/relationships/image" Target="../media/image464.wmf"/><Relationship Id="rId19" Type="http://schemas.openxmlformats.org/officeDocument/2006/relationships/image" Target="../media/image473.wmf"/><Relationship Id="rId4" Type="http://schemas.openxmlformats.org/officeDocument/2006/relationships/image" Target="../media/image458.wmf"/><Relationship Id="rId9" Type="http://schemas.openxmlformats.org/officeDocument/2006/relationships/image" Target="../media/image463.wmf"/><Relationship Id="rId14" Type="http://schemas.openxmlformats.org/officeDocument/2006/relationships/image" Target="../media/image468.wmf"/><Relationship Id="rId22" Type="http://schemas.openxmlformats.org/officeDocument/2006/relationships/image" Target="../media/image476.wmf"/></Relationships>
</file>

<file path=ppt/drawings/_rels/vmlDrawing93.vml.rels><?xml version="1.0" encoding="UTF-8" standalone="yes"?>
<Relationships xmlns="http://schemas.openxmlformats.org/package/2006/relationships"><Relationship Id="rId2" Type="http://schemas.openxmlformats.org/officeDocument/2006/relationships/image" Target="../media/image480.wmf"/><Relationship Id="rId1" Type="http://schemas.openxmlformats.org/officeDocument/2006/relationships/image" Target="../media/image479.wmf"/></Relationships>
</file>

<file path=ppt/drawings/_rels/vmlDrawing94.vml.rels><?xml version="1.0" encoding="UTF-8" standalone="yes"?>
<Relationships xmlns="http://schemas.openxmlformats.org/package/2006/relationships"><Relationship Id="rId3" Type="http://schemas.openxmlformats.org/officeDocument/2006/relationships/image" Target="../media/image483.wmf"/><Relationship Id="rId2" Type="http://schemas.openxmlformats.org/officeDocument/2006/relationships/image" Target="../media/image482.wmf"/><Relationship Id="rId1" Type="http://schemas.openxmlformats.org/officeDocument/2006/relationships/image" Target="../media/image481.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487.wmf"/><Relationship Id="rId2" Type="http://schemas.openxmlformats.org/officeDocument/2006/relationships/image" Target="../media/image486.wmf"/><Relationship Id="rId1" Type="http://schemas.openxmlformats.org/officeDocument/2006/relationships/image" Target="../media/image485.wmf"/><Relationship Id="rId5" Type="http://schemas.openxmlformats.org/officeDocument/2006/relationships/image" Target="../media/image489.wmf"/><Relationship Id="rId4" Type="http://schemas.openxmlformats.org/officeDocument/2006/relationships/image" Target="../media/image488.wmf"/></Relationships>
</file>

<file path=ppt/drawings/_rels/vmlDrawing96.vml.rels><?xml version="1.0" encoding="UTF-8" standalone="yes"?>
<Relationships xmlns="http://schemas.openxmlformats.org/package/2006/relationships"><Relationship Id="rId8" Type="http://schemas.openxmlformats.org/officeDocument/2006/relationships/image" Target="../media/image498.wmf"/><Relationship Id="rId3" Type="http://schemas.openxmlformats.org/officeDocument/2006/relationships/image" Target="../media/image495.wmf"/><Relationship Id="rId7" Type="http://schemas.openxmlformats.org/officeDocument/2006/relationships/image" Target="../media/image497.wmf"/><Relationship Id="rId2" Type="http://schemas.openxmlformats.org/officeDocument/2006/relationships/image" Target="../media/image494.wmf"/><Relationship Id="rId1" Type="http://schemas.openxmlformats.org/officeDocument/2006/relationships/image" Target="../media/image493.wmf"/><Relationship Id="rId6" Type="http://schemas.openxmlformats.org/officeDocument/2006/relationships/image" Target="../media/image496.wmf"/><Relationship Id="rId11" Type="http://schemas.openxmlformats.org/officeDocument/2006/relationships/image" Target="../media/image501.wmf"/><Relationship Id="rId5" Type="http://schemas.openxmlformats.org/officeDocument/2006/relationships/image" Target="../media/image461.wmf"/><Relationship Id="rId10" Type="http://schemas.openxmlformats.org/officeDocument/2006/relationships/image" Target="../media/image500.wmf"/><Relationship Id="rId4" Type="http://schemas.openxmlformats.org/officeDocument/2006/relationships/image" Target="../media/image460.wmf"/><Relationship Id="rId9" Type="http://schemas.openxmlformats.org/officeDocument/2006/relationships/image" Target="../media/image499.wmf"/></Relationships>
</file>

<file path=ppt/drawings/_rels/vmlDrawing97.vml.rels><?xml version="1.0" encoding="UTF-8" standalone="yes"?>
<Relationships xmlns="http://schemas.openxmlformats.org/package/2006/relationships"><Relationship Id="rId3" Type="http://schemas.openxmlformats.org/officeDocument/2006/relationships/image" Target="../media/image503.wmf"/><Relationship Id="rId2" Type="http://schemas.openxmlformats.org/officeDocument/2006/relationships/image" Target="../media/image502.wmf"/><Relationship Id="rId1" Type="http://schemas.openxmlformats.org/officeDocument/2006/relationships/image" Target="../media/image431.wmf"/><Relationship Id="rId4" Type="http://schemas.openxmlformats.org/officeDocument/2006/relationships/image" Target="../media/image504.wmf"/></Relationships>
</file>

<file path=ppt/drawings/_rels/vmlDrawing98.vml.rels><?xml version="1.0" encoding="UTF-8" standalone="yes"?>
<Relationships xmlns="http://schemas.openxmlformats.org/package/2006/relationships"><Relationship Id="rId3" Type="http://schemas.openxmlformats.org/officeDocument/2006/relationships/image" Target="../media/image507.wmf"/><Relationship Id="rId2" Type="http://schemas.openxmlformats.org/officeDocument/2006/relationships/image" Target="../media/image506.wmf"/><Relationship Id="rId1" Type="http://schemas.openxmlformats.org/officeDocument/2006/relationships/image" Target="../media/image505.wmf"/><Relationship Id="rId5" Type="http://schemas.openxmlformats.org/officeDocument/2006/relationships/image" Target="../media/image509.wmf"/><Relationship Id="rId4" Type="http://schemas.openxmlformats.org/officeDocument/2006/relationships/image" Target="../media/image508.wmf"/></Relationships>
</file>

<file path=ppt/drawings/_rels/vmlDrawing99.vml.rels><?xml version="1.0" encoding="UTF-8" standalone="yes"?>
<Relationships xmlns="http://schemas.openxmlformats.org/package/2006/relationships"><Relationship Id="rId3" Type="http://schemas.openxmlformats.org/officeDocument/2006/relationships/image" Target="../media/image512.wmf"/><Relationship Id="rId7" Type="http://schemas.openxmlformats.org/officeDocument/2006/relationships/image" Target="../media/image516.wmf"/><Relationship Id="rId2" Type="http://schemas.openxmlformats.org/officeDocument/2006/relationships/image" Target="../media/image511.wmf"/><Relationship Id="rId1" Type="http://schemas.openxmlformats.org/officeDocument/2006/relationships/image" Target="../media/image510.wmf"/><Relationship Id="rId6" Type="http://schemas.openxmlformats.org/officeDocument/2006/relationships/image" Target="../media/image515.wmf"/><Relationship Id="rId5" Type="http://schemas.openxmlformats.org/officeDocument/2006/relationships/image" Target="../media/image514.wmf"/><Relationship Id="rId4" Type="http://schemas.openxmlformats.org/officeDocument/2006/relationships/image" Target="../media/image5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D1DC4F-DCCF-4375-B62F-98694CED6E0C}" type="datetimeFigureOut">
              <a:rPr lang="el-GR" smtClean="0"/>
              <a:pPr/>
              <a:t>16/1/2015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E3A051-A8A8-4FDC-9935-CE6E3A5C6EB0}" type="slidenum">
              <a:rPr lang="el-GR" smtClean="0"/>
              <a:pPr/>
              <a:t>‹#›</a:t>
            </a:fld>
            <a:endParaRPr 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1D76CAB-AEC9-453D-A067-BEF9644E3468}" type="slidenum">
              <a:rPr lang="el-GR" smtClean="0"/>
              <a:pPr/>
              <a:t>19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73</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1D76CAB-AEC9-453D-A067-BEF9644E3468}" type="slidenum">
              <a:rPr lang="el-GR" smtClean="0"/>
              <a:pPr/>
              <a:t>88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96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107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3.png"/><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465.bin"/><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471.bin"/><Relationship Id="rId13" Type="http://schemas.openxmlformats.org/officeDocument/2006/relationships/oleObject" Target="../embeddings/oleObject476.bin"/><Relationship Id="rId18" Type="http://schemas.openxmlformats.org/officeDocument/2006/relationships/oleObject" Target="../embeddings/oleObject481.bin"/><Relationship Id="rId26" Type="http://schemas.openxmlformats.org/officeDocument/2006/relationships/oleObject" Target="../embeddings/oleObject489.bin"/><Relationship Id="rId3" Type="http://schemas.openxmlformats.org/officeDocument/2006/relationships/oleObject" Target="../embeddings/oleObject466.bin"/><Relationship Id="rId21" Type="http://schemas.openxmlformats.org/officeDocument/2006/relationships/oleObject" Target="../embeddings/oleObject484.bin"/><Relationship Id="rId7" Type="http://schemas.openxmlformats.org/officeDocument/2006/relationships/oleObject" Target="../embeddings/oleObject470.bin"/><Relationship Id="rId12" Type="http://schemas.openxmlformats.org/officeDocument/2006/relationships/oleObject" Target="../embeddings/oleObject475.bin"/><Relationship Id="rId17" Type="http://schemas.openxmlformats.org/officeDocument/2006/relationships/oleObject" Target="../embeddings/oleObject480.bin"/><Relationship Id="rId25" Type="http://schemas.openxmlformats.org/officeDocument/2006/relationships/oleObject" Target="../embeddings/oleObject488.bin"/><Relationship Id="rId2" Type="http://schemas.openxmlformats.org/officeDocument/2006/relationships/slideLayout" Target="../slideLayouts/slideLayout7.xml"/><Relationship Id="rId16" Type="http://schemas.openxmlformats.org/officeDocument/2006/relationships/oleObject" Target="../embeddings/oleObject479.bin"/><Relationship Id="rId20" Type="http://schemas.openxmlformats.org/officeDocument/2006/relationships/oleObject" Target="../embeddings/oleObject483.bin"/><Relationship Id="rId1" Type="http://schemas.openxmlformats.org/officeDocument/2006/relationships/vmlDrawing" Target="../drawings/vmlDrawing92.vml"/><Relationship Id="rId6" Type="http://schemas.openxmlformats.org/officeDocument/2006/relationships/oleObject" Target="../embeddings/oleObject469.bin"/><Relationship Id="rId11" Type="http://schemas.openxmlformats.org/officeDocument/2006/relationships/oleObject" Target="../embeddings/oleObject474.bin"/><Relationship Id="rId24" Type="http://schemas.openxmlformats.org/officeDocument/2006/relationships/oleObject" Target="../embeddings/oleObject487.bin"/><Relationship Id="rId5" Type="http://schemas.openxmlformats.org/officeDocument/2006/relationships/oleObject" Target="../embeddings/oleObject468.bin"/><Relationship Id="rId15" Type="http://schemas.openxmlformats.org/officeDocument/2006/relationships/oleObject" Target="../embeddings/oleObject478.bin"/><Relationship Id="rId23" Type="http://schemas.openxmlformats.org/officeDocument/2006/relationships/oleObject" Target="../embeddings/oleObject486.bin"/><Relationship Id="rId10" Type="http://schemas.openxmlformats.org/officeDocument/2006/relationships/oleObject" Target="../embeddings/oleObject473.bin"/><Relationship Id="rId19" Type="http://schemas.openxmlformats.org/officeDocument/2006/relationships/oleObject" Target="../embeddings/oleObject482.bin"/><Relationship Id="rId4" Type="http://schemas.openxmlformats.org/officeDocument/2006/relationships/oleObject" Target="../embeddings/oleObject467.bin"/><Relationship Id="rId9" Type="http://schemas.openxmlformats.org/officeDocument/2006/relationships/oleObject" Target="../embeddings/oleObject472.bin"/><Relationship Id="rId14" Type="http://schemas.openxmlformats.org/officeDocument/2006/relationships/oleObject" Target="../embeddings/oleObject477.bin"/><Relationship Id="rId22" Type="http://schemas.openxmlformats.org/officeDocument/2006/relationships/oleObject" Target="../embeddings/oleObject485.bin"/><Relationship Id="rId27" Type="http://schemas.openxmlformats.org/officeDocument/2006/relationships/image" Target="../media/image5.png"/></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490.bin"/><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image" Target="../media/image5.png"/><Relationship Id="rId4" Type="http://schemas.openxmlformats.org/officeDocument/2006/relationships/oleObject" Target="../embeddings/oleObject491.bin"/></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492.bin"/><Relationship Id="rId2" Type="http://schemas.openxmlformats.org/officeDocument/2006/relationships/slideLayout" Target="../slideLayouts/slideLayout7.xml"/><Relationship Id="rId1" Type="http://schemas.openxmlformats.org/officeDocument/2006/relationships/vmlDrawing" Target="../drawings/vmlDrawing94.vml"/><Relationship Id="rId6" Type="http://schemas.openxmlformats.org/officeDocument/2006/relationships/image" Target="../media/image5.png"/><Relationship Id="rId5" Type="http://schemas.openxmlformats.org/officeDocument/2006/relationships/oleObject" Target="../embeddings/oleObject494.bin"/><Relationship Id="rId4" Type="http://schemas.openxmlformats.org/officeDocument/2006/relationships/oleObject" Target="../embeddings/oleObject493.bin"/></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4.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495.bin"/><Relationship Id="rId7" Type="http://schemas.openxmlformats.org/officeDocument/2006/relationships/oleObject" Target="../embeddings/oleObject499.bin"/><Relationship Id="rId2" Type="http://schemas.openxmlformats.org/officeDocument/2006/relationships/slideLayout" Target="../slideLayouts/slideLayout7.xml"/><Relationship Id="rId1" Type="http://schemas.openxmlformats.org/officeDocument/2006/relationships/vmlDrawing" Target="../drawings/vmlDrawing95.vml"/><Relationship Id="rId6" Type="http://schemas.openxmlformats.org/officeDocument/2006/relationships/oleObject" Target="../embeddings/oleObject498.bin"/><Relationship Id="rId5" Type="http://schemas.openxmlformats.org/officeDocument/2006/relationships/oleObject" Target="../embeddings/oleObject497.bin"/><Relationship Id="rId4" Type="http://schemas.openxmlformats.org/officeDocument/2006/relationships/oleObject" Target="../embeddings/oleObject496.bin"/></Relationships>
</file>

<file path=ppt/slides/_rels/slide106.xml.rels><?xml version="1.0" encoding="UTF-8" standalone="yes"?>
<Relationships xmlns="http://schemas.openxmlformats.org/package/2006/relationships"><Relationship Id="rId3" Type="http://schemas.openxmlformats.org/officeDocument/2006/relationships/image" Target="../media/image491.png"/><Relationship Id="rId2" Type="http://schemas.openxmlformats.org/officeDocument/2006/relationships/image" Target="../media/image490.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92.png"/></Relationships>
</file>

<file path=ppt/slides/_rels/slide107.xml.rels><?xml version="1.0" encoding="UTF-8" standalone="yes"?>
<Relationships xmlns="http://schemas.openxmlformats.org/package/2006/relationships"><Relationship Id="rId8" Type="http://schemas.openxmlformats.org/officeDocument/2006/relationships/oleObject" Target="../embeddings/oleObject504.bin"/><Relationship Id="rId13" Type="http://schemas.openxmlformats.org/officeDocument/2006/relationships/oleObject" Target="../embeddings/oleObject509.bin"/><Relationship Id="rId3" Type="http://schemas.openxmlformats.org/officeDocument/2006/relationships/notesSlide" Target="../notesSlides/notesSlide7.xml"/><Relationship Id="rId7" Type="http://schemas.openxmlformats.org/officeDocument/2006/relationships/oleObject" Target="../embeddings/oleObject503.bin"/><Relationship Id="rId12" Type="http://schemas.openxmlformats.org/officeDocument/2006/relationships/oleObject" Target="../embeddings/oleObject508.bin"/><Relationship Id="rId2" Type="http://schemas.openxmlformats.org/officeDocument/2006/relationships/slideLayout" Target="../slideLayouts/slideLayout7.xml"/><Relationship Id="rId1" Type="http://schemas.openxmlformats.org/officeDocument/2006/relationships/vmlDrawing" Target="../drawings/vmlDrawing96.vml"/><Relationship Id="rId6" Type="http://schemas.openxmlformats.org/officeDocument/2006/relationships/oleObject" Target="../embeddings/oleObject502.bin"/><Relationship Id="rId11" Type="http://schemas.openxmlformats.org/officeDocument/2006/relationships/oleObject" Target="../embeddings/oleObject507.bin"/><Relationship Id="rId5" Type="http://schemas.openxmlformats.org/officeDocument/2006/relationships/oleObject" Target="../embeddings/oleObject501.bin"/><Relationship Id="rId15" Type="http://schemas.openxmlformats.org/officeDocument/2006/relationships/image" Target="../media/image5.png"/><Relationship Id="rId10" Type="http://schemas.openxmlformats.org/officeDocument/2006/relationships/oleObject" Target="../embeddings/oleObject506.bin"/><Relationship Id="rId4" Type="http://schemas.openxmlformats.org/officeDocument/2006/relationships/oleObject" Target="../embeddings/oleObject500.bin"/><Relationship Id="rId9" Type="http://schemas.openxmlformats.org/officeDocument/2006/relationships/oleObject" Target="../embeddings/oleObject505.bin"/><Relationship Id="rId14" Type="http://schemas.openxmlformats.org/officeDocument/2006/relationships/oleObject" Target="../embeddings/oleObject510.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511.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97.vml"/><Relationship Id="rId6" Type="http://schemas.openxmlformats.org/officeDocument/2006/relationships/oleObject" Target="../embeddings/oleObject514.bin"/><Relationship Id="rId5" Type="http://schemas.openxmlformats.org/officeDocument/2006/relationships/oleObject" Target="../embeddings/oleObject513.bin"/><Relationship Id="rId4" Type="http://schemas.openxmlformats.org/officeDocument/2006/relationships/oleObject" Target="../embeddings/oleObject512.bin"/></Relationships>
</file>

<file path=ppt/slides/_rels/slide10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515.bin"/><Relationship Id="rId7" Type="http://schemas.openxmlformats.org/officeDocument/2006/relationships/oleObject" Target="../embeddings/oleObject519.bin"/><Relationship Id="rId2" Type="http://schemas.openxmlformats.org/officeDocument/2006/relationships/slideLayout" Target="../slideLayouts/slideLayout7.xml"/><Relationship Id="rId1" Type="http://schemas.openxmlformats.org/officeDocument/2006/relationships/vmlDrawing" Target="../drawings/vmlDrawing98.vml"/><Relationship Id="rId6" Type="http://schemas.openxmlformats.org/officeDocument/2006/relationships/oleObject" Target="../embeddings/oleObject518.bin"/><Relationship Id="rId5" Type="http://schemas.openxmlformats.org/officeDocument/2006/relationships/oleObject" Target="../embeddings/oleObject517.bin"/><Relationship Id="rId4" Type="http://schemas.openxmlformats.org/officeDocument/2006/relationships/oleObject" Target="../embeddings/oleObject516.bin"/></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8.bin"/><Relationship Id="rId7"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525.bin"/><Relationship Id="rId3" Type="http://schemas.openxmlformats.org/officeDocument/2006/relationships/oleObject" Target="../embeddings/oleObject520.bin"/><Relationship Id="rId7" Type="http://schemas.openxmlformats.org/officeDocument/2006/relationships/oleObject" Target="../embeddings/oleObject524.bin"/><Relationship Id="rId2" Type="http://schemas.openxmlformats.org/officeDocument/2006/relationships/slideLayout" Target="../slideLayouts/slideLayout7.xml"/><Relationship Id="rId1" Type="http://schemas.openxmlformats.org/officeDocument/2006/relationships/vmlDrawing" Target="../drawings/vmlDrawing99.vml"/><Relationship Id="rId6" Type="http://schemas.openxmlformats.org/officeDocument/2006/relationships/oleObject" Target="../embeddings/oleObject523.bin"/><Relationship Id="rId5" Type="http://schemas.openxmlformats.org/officeDocument/2006/relationships/oleObject" Target="../embeddings/oleObject522.bin"/><Relationship Id="rId10" Type="http://schemas.openxmlformats.org/officeDocument/2006/relationships/image" Target="../media/image5.png"/><Relationship Id="rId4" Type="http://schemas.openxmlformats.org/officeDocument/2006/relationships/oleObject" Target="../embeddings/oleObject521.bin"/><Relationship Id="rId9" Type="http://schemas.openxmlformats.org/officeDocument/2006/relationships/oleObject" Target="../embeddings/oleObject526.bin"/></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532.bin"/><Relationship Id="rId3" Type="http://schemas.openxmlformats.org/officeDocument/2006/relationships/oleObject" Target="../embeddings/oleObject527.bin"/><Relationship Id="rId7" Type="http://schemas.openxmlformats.org/officeDocument/2006/relationships/oleObject" Target="../embeddings/oleObject531.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00.vml"/><Relationship Id="rId6" Type="http://schemas.openxmlformats.org/officeDocument/2006/relationships/oleObject" Target="../embeddings/oleObject530.bin"/><Relationship Id="rId11" Type="http://schemas.openxmlformats.org/officeDocument/2006/relationships/oleObject" Target="../embeddings/oleObject535.bin"/><Relationship Id="rId5" Type="http://schemas.openxmlformats.org/officeDocument/2006/relationships/oleObject" Target="../embeddings/oleObject529.bin"/><Relationship Id="rId10" Type="http://schemas.openxmlformats.org/officeDocument/2006/relationships/oleObject" Target="../embeddings/oleObject534.bin"/><Relationship Id="rId4" Type="http://schemas.openxmlformats.org/officeDocument/2006/relationships/oleObject" Target="../embeddings/oleObject528.bin"/><Relationship Id="rId9" Type="http://schemas.openxmlformats.org/officeDocument/2006/relationships/oleObject" Target="../embeddings/oleObject533.bin"/></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536.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oleObject" Target="../embeddings/oleObject539.bin"/><Relationship Id="rId5" Type="http://schemas.openxmlformats.org/officeDocument/2006/relationships/oleObject" Target="../embeddings/oleObject538.bin"/><Relationship Id="rId4" Type="http://schemas.openxmlformats.org/officeDocument/2006/relationships/oleObject" Target="../embeddings/oleObject537.bin"/></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545.bin"/><Relationship Id="rId13" Type="http://schemas.openxmlformats.org/officeDocument/2006/relationships/oleObject" Target="../embeddings/oleObject550.bin"/><Relationship Id="rId18" Type="http://schemas.openxmlformats.org/officeDocument/2006/relationships/image" Target="../media/image5.png"/><Relationship Id="rId3" Type="http://schemas.openxmlformats.org/officeDocument/2006/relationships/oleObject" Target="../embeddings/oleObject540.bin"/><Relationship Id="rId7" Type="http://schemas.openxmlformats.org/officeDocument/2006/relationships/oleObject" Target="../embeddings/oleObject544.bin"/><Relationship Id="rId12" Type="http://schemas.openxmlformats.org/officeDocument/2006/relationships/oleObject" Target="../embeddings/oleObject549.bin"/><Relationship Id="rId17" Type="http://schemas.openxmlformats.org/officeDocument/2006/relationships/oleObject" Target="../embeddings/oleObject554.bin"/><Relationship Id="rId2" Type="http://schemas.openxmlformats.org/officeDocument/2006/relationships/slideLayout" Target="../slideLayouts/slideLayout7.xml"/><Relationship Id="rId16" Type="http://schemas.openxmlformats.org/officeDocument/2006/relationships/oleObject" Target="../embeddings/oleObject553.bin"/><Relationship Id="rId1" Type="http://schemas.openxmlformats.org/officeDocument/2006/relationships/vmlDrawing" Target="../drawings/vmlDrawing102.vml"/><Relationship Id="rId6" Type="http://schemas.openxmlformats.org/officeDocument/2006/relationships/oleObject" Target="../embeddings/oleObject543.bin"/><Relationship Id="rId11" Type="http://schemas.openxmlformats.org/officeDocument/2006/relationships/oleObject" Target="../embeddings/oleObject548.bin"/><Relationship Id="rId5" Type="http://schemas.openxmlformats.org/officeDocument/2006/relationships/oleObject" Target="../embeddings/oleObject542.bin"/><Relationship Id="rId15" Type="http://schemas.openxmlformats.org/officeDocument/2006/relationships/oleObject" Target="../embeddings/oleObject552.bin"/><Relationship Id="rId10" Type="http://schemas.openxmlformats.org/officeDocument/2006/relationships/oleObject" Target="../embeddings/oleObject547.bin"/><Relationship Id="rId4" Type="http://schemas.openxmlformats.org/officeDocument/2006/relationships/oleObject" Target="../embeddings/oleObject541.bin"/><Relationship Id="rId9" Type="http://schemas.openxmlformats.org/officeDocument/2006/relationships/oleObject" Target="../embeddings/oleObject546.bin"/><Relationship Id="rId14" Type="http://schemas.openxmlformats.org/officeDocument/2006/relationships/oleObject" Target="../embeddings/oleObject551.bin"/></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560.bin"/><Relationship Id="rId3" Type="http://schemas.openxmlformats.org/officeDocument/2006/relationships/oleObject" Target="../embeddings/oleObject555.bin"/><Relationship Id="rId7" Type="http://schemas.openxmlformats.org/officeDocument/2006/relationships/oleObject" Target="../embeddings/oleObject559.bin"/><Relationship Id="rId2" Type="http://schemas.openxmlformats.org/officeDocument/2006/relationships/slideLayout" Target="../slideLayouts/slideLayout7.xml"/><Relationship Id="rId1" Type="http://schemas.openxmlformats.org/officeDocument/2006/relationships/vmlDrawing" Target="../drawings/vmlDrawing103.vml"/><Relationship Id="rId6" Type="http://schemas.openxmlformats.org/officeDocument/2006/relationships/oleObject" Target="../embeddings/oleObject558.bin"/><Relationship Id="rId5" Type="http://schemas.openxmlformats.org/officeDocument/2006/relationships/oleObject" Target="../embeddings/oleObject557.bin"/><Relationship Id="rId10" Type="http://schemas.openxmlformats.org/officeDocument/2006/relationships/image" Target="../media/image5.png"/><Relationship Id="rId4" Type="http://schemas.openxmlformats.org/officeDocument/2006/relationships/oleObject" Target="../embeddings/oleObject556.bin"/><Relationship Id="rId9" Type="http://schemas.openxmlformats.org/officeDocument/2006/relationships/oleObject" Target="../embeddings/oleObject561.bin"/></Relationships>
</file>

<file path=ppt/slides/_rels/slide116.xml.rels><?xml version="1.0" encoding="UTF-8" standalone="yes"?>
<Relationships xmlns="http://schemas.openxmlformats.org/package/2006/relationships"><Relationship Id="rId8" Type="http://schemas.openxmlformats.org/officeDocument/2006/relationships/oleObject" Target="../embeddings/oleObject567.bin"/><Relationship Id="rId13" Type="http://schemas.openxmlformats.org/officeDocument/2006/relationships/oleObject" Target="../embeddings/oleObject572.bin"/><Relationship Id="rId3" Type="http://schemas.openxmlformats.org/officeDocument/2006/relationships/oleObject" Target="../embeddings/oleObject562.bin"/><Relationship Id="rId7" Type="http://schemas.openxmlformats.org/officeDocument/2006/relationships/oleObject" Target="../embeddings/oleObject566.bin"/><Relationship Id="rId12" Type="http://schemas.openxmlformats.org/officeDocument/2006/relationships/oleObject" Target="../embeddings/oleObject571.bin"/><Relationship Id="rId2" Type="http://schemas.openxmlformats.org/officeDocument/2006/relationships/slideLayout" Target="../slideLayouts/slideLayout7.xml"/><Relationship Id="rId16" Type="http://schemas.openxmlformats.org/officeDocument/2006/relationships/image" Target="../media/image5.png"/><Relationship Id="rId1" Type="http://schemas.openxmlformats.org/officeDocument/2006/relationships/vmlDrawing" Target="../drawings/vmlDrawing104.vml"/><Relationship Id="rId6" Type="http://schemas.openxmlformats.org/officeDocument/2006/relationships/oleObject" Target="../embeddings/oleObject565.bin"/><Relationship Id="rId11" Type="http://schemas.openxmlformats.org/officeDocument/2006/relationships/oleObject" Target="../embeddings/oleObject570.bin"/><Relationship Id="rId5" Type="http://schemas.openxmlformats.org/officeDocument/2006/relationships/oleObject" Target="../embeddings/oleObject564.bin"/><Relationship Id="rId15" Type="http://schemas.openxmlformats.org/officeDocument/2006/relationships/oleObject" Target="../embeddings/oleObject574.bin"/><Relationship Id="rId10" Type="http://schemas.openxmlformats.org/officeDocument/2006/relationships/oleObject" Target="../embeddings/oleObject569.bin"/><Relationship Id="rId4" Type="http://schemas.openxmlformats.org/officeDocument/2006/relationships/oleObject" Target="../embeddings/oleObject563.bin"/><Relationship Id="rId9" Type="http://schemas.openxmlformats.org/officeDocument/2006/relationships/oleObject" Target="../embeddings/oleObject568.bin"/><Relationship Id="rId14" Type="http://schemas.openxmlformats.org/officeDocument/2006/relationships/oleObject" Target="../embeddings/oleObject573.bin"/></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580.bin"/><Relationship Id="rId3" Type="http://schemas.openxmlformats.org/officeDocument/2006/relationships/oleObject" Target="../embeddings/oleObject575.bin"/><Relationship Id="rId7" Type="http://schemas.openxmlformats.org/officeDocument/2006/relationships/oleObject" Target="../embeddings/oleObject579.bin"/><Relationship Id="rId2" Type="http://schemas.openxmlformats.org/officeDocument/2006/relationships/slideLayout" Target="../slideLayouts/slideLayout7.xml"/><Relationship Id="rId1" Type="http://schemas.openxmlformats.org/officeDocument/2006/relationships/vmlDrawing" Target="../drawings/vmlDrawing105.vml"/><Relationship Id="rId6" Type="http://schemas.openxmlformats.org/officeDocument/2006/relationships/oleObject" Target="../embeddings/oleObject578.bin"/><Relationship Id="rId5" Type="http://schemas.openxmlformats.org/officeDocument/2006/relationships/oleObject" Target="../embeddings/oleObject577.bin"/><Relationship Id="rId4" Type="http://schemas.openxmlformats.org/officeDocument/2006/relationships/oleObject" Target="../embeddings/oleObject576.bin"/><Relationship Id="rId9" Type="http://schemas.openxmlformats.org/officeDocument/2006/relationships/image" Target="../media/image5.png"/></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586.bin"/><Relationship Id="rId3" Type="http://schemas.openxmlformats.org/officeDocument/2006/relationships/oleObject" Target="../embeddings/oleObject581.bin"/><Relationship Id="rId7" Type="http://schemas.openxmlformats.org/officeDocument/2006/relationships/oleObject" Target="../embeddings/oleObject585.bin"/><Relationship Id="rId2" Type="http://schemas.openxmlformats.org/officeDocument/2006/relationships/slideLayout" Target="../slideLayouts/slideLayout7.xml"/><Relationship Id="rId1" Type="http://schemas.openxmlformats.org/officeDocument/2006/relationships/vmlDrawing" Target="../drawings/vmlDrawing106.vml"/><Relationship Id="rId6" Type="http://schemas.openxmlformats.org/officeDocument/2006/relationships/oleObject" Target="../embeddings/oleObject584.bin"/><Relationship Id="rId5" Type="http://schemas.openxmlformats.org/officeDocument/2006/relationships/oleObject" Target="../embeddings/oleObject583.bin"/><Relationship Id="rId4" Type="http://schemas.openxmlformats.org/officeDocument/2006/relationships/oleObject" Target="../embeddings/oleObject582.bin"/><Relationship Id="rId9" Type="http://schemas.openxmlformats.org/officeDocument/2006/relationships/image" Target="../media/image5.png"/></Relationships>
</file>

<file path=ppt/slides/_rels/slide119.xml.rels><?xml version="1.0" encoding="UTF-8" standalone="yes"?>
<Relationships xmlns="http://schemas.openxmlformats.org/package/2006/relationships"><Relationship Id="rId8" Type="http://schemas.openxmlformats.org/officeDocument/2006/relationships/oleObject" Target="../embeddings/oleObject592.bin"/><Relationship Id="rId13" Type="http://schemas.openxmlformats.org/officeDocument/2006/relationships/oleObject" Target="../embeddings/oleObject597.bin"/><Relationship Id="rId18" Type="http://schemas.openxmlformats.org/officeDocument/2006/relationships/oleObject" Target="../embeddings/oleObject602.bin"/><Relationship Id="rId3" Type="http://schemas.openxmlformats.org/officeDocument/2006/relationships/oleObject" Target="../embeddings/oleObject587.bin"/><Relationship Id="rId7" Type="http://schemas.openxmlformats.org/officeDocument/2006/relationships/oleObject" Target="../embeddings/oleObject591.bin"/><Relationship Id="rId12" Type="http://schemas.openxmlformats.org/officeDocument/2006/relationships/oleObject" Target="../embeddings/oleObject596.bin"/><Relationship Id="rId17" Type="http://schemas.openxmlformats.org/officeDocument/2006/relationships/oleObject" Target="../embeddings/oleObject601.bin"/><Relationship Id="rId2" Type="http://schemas.openxmlformats.org/officeDocument/2006/relationships/slideLayout" Target="../slideLayouts/slideLayout7.xml"/><Relationship Id="rId16" Type="http://schemas.openxmlformats.org/officeDocument/2006/relationships/oleObject" Target="../embeddings/oleObject600.bin"/><Relationship Id="rId1" Type="http://schemas.openxmlformats.org/officeDocument/2006/relationships/vmlDrawing" Target="../drawings/vmlDrawing107.vml"/><Relationship Id="rId6" Type="http://schemas.openxmlformats.org/officeDocument/2006/relationships/oleObject" Target="../embeddings/oleObject590.bin"/><Relationship Id="rId11" Type="http://schemas.openxmlformats.org/officeDocument/2006/relationships/oleObject" Target="../embeddings/oleObject595.bin"/><Relationship Id="rId5" Type="http://schemas.openxmlformats.org/officeDocument/2006/relationships/oleObject" Target="../embeddings/oleObject589.bin"/><Relationship Id="rId15" Type="http://schemas.openxmlformats.org/officeDocument/2006/relationships/oleObject" Target="../embeddings/oleObject599.bin"/><Relationship Id="rId10" Type="http://schemas.openxmlformats.org/officeDocument/2006/relationships/oleObject" Target="../embeddings/oleObject594.bin"/><Relationship Id="rId19" Type="http://schemas.openxmlformats.org/officeDocument/2006/relationships/image" Target="../media/image5.png"/><Relationship Id="rId4" Type="http://schemas.openxmlformats.org/officeDocument/2006/relationships/oleObject" Target="../embeddings/oleObject588.bin"/><Relationship Id="rId9" Type="http://schemas.openxmlformats.org/officeDocument/2006/relationships/oleObject" Target="../embeddings/oleObject593.bin"/><Relationship Id="rId14" Type="http://schemas.openxmlformats.org/officeDocument/2006/relationships/oleObject" Target="../embeddings/oleObject59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6.bin"/><Relationship Id="rId11" Type="http://schemas.openxmlformats.org/officeDocument/2006/relationships/image" Target="../media/image5.png"/><Relationship Id="rId5" Type="http://schemas.openxmlformats.org/officeDocument/2006/relationships/oleObject" Target="../embeddings/oleObject45.bin"/><Relationship Id="rId10" Type="http://schemas.openxmlformats.org/officeDocument/2006/relationships/oleObject" Target="../embeddings/oleObject50.bin"/><Relationship Id="rId4" Type="http://schemas.openxmlformats.org/officeDocument/2006/relationships/oleObject" Target="../embeddings/oleObject44.bin"/><Relationship Id="rId9" Type="http://schemas.openxmlformats.org/officeDocument/2006/relationships/oleObject" Target="../embeddings/oleObject49.bin"/></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608.bin"/><Relationship Id="rId3" Type="http://schemas.openxmlformats.org/officeDocument/2006/relationships/oleObject" Target="../embeddings/oleObject603.bin"/><Relationship Id="rId7" Type="http://schemas.openxmlformats.org/officeDocument/2006/relationships/oleObject" Target="../embeddings/oleObject607.bin"/><Relationship Id="rId2" Type="http://schemas.openxmlformats.org/officeDocument/2006/relationships/slideLayout" Target="../slideLayouts/slideLayout7.xml"/><Relationship Id="rId1" Type="http://schemas.openxmlformats.org/officeDocument/2006/relationships/vmlDrawing" Target="../drawings/vmlDrawing108.vml"/><Relationship Id="rId6" Type="http://schemas.openxmlformats.org/officeDocument/2006/relationships/oleObject" Target="../embeddings/oleObject606.bin"/><Relationship Id="rId11" Type="http://schemas.openxmlformats.org/officeDocument/2006/relationships/image" Target="../media/image5.png"/><Relationship Id="rId5" Type="http://schemas.openxmlformats.org/officeDocument/2006/relationships/oleObject" Target="../embeddings/oleObject605.bin"/><Relationship Id="rId10" Type="http://schemas.openxmlformats.org/officeDocument/2006/relationships/oleObject" Target="../embeddings/oleObject610.bin"/><Relationship Id="rId4" Type="http://schemas.openxmlformats.org/officeDocument/2006/relationships/oleObject" Target="../embeddings/oleObject604.bin"/><Relationship Id="rId9" Type="http://schemas.openxmlformats.org/officeDocument/2006/relationships/oleObject" Target="../embeddings/oleObject609.bin"/></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611.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09.vml"/><Relationship Id="rId6" Type="http://schemas.openxmlformats.org/officeDocument/2006/relationships/oleObject" Target="../embeddings/oleObject614.bin"/><Relationship Id="rId5" Type="http://schemas.openxmlformats.org/officeDocument/2006/relationships/oleObject" Target="../embeddings/oleObject613.bin"/><Relationship Id="rId4" Type="http://schemas.openxmlformats.org/officeDocument/2006/relationships/oleObject" Target="../embeddings/oleObject612.bin"/></Relationships>
</file>

<file path=ppt/slides/_rels/slide1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615.bin"/><Relationship Id="rId7" Type="http://schemas.openxmlformats.org/officeDocument/2006/relationships/oleObject" Target="../embeddings/oleObject619.bin"/><Relationship Id="rId2" Type="http://schemas.openxmlformats.org/officeDocument/2006/relationships/slideLayout" Target="../slideLayouts/slideLayout7.xml"/><Relationship Id="rId1" Type="http://schemas.openxmlformats.org/officeDocument/2006/relationships/vmlDrawing" Target="../drawings/vmlDrawing110.vml"/><Relationship Id="rId6" Type="http://schemas.openxmlformats.org/officeDocument/2006/relationships/oleObject" Target="../embeddings/oleObject618.bin"/><Relationship Id="rId5" Type="http://schemas.openxmlformats.org/officeDocument/2006/relationships/oleObject" Target="../embeddings/oleObject617.bin"/><Relationship Id="rId4" Type="http://schemas.openxmlformats.org/officeDocument/2006/relationships/oleObject" Target="../embeddings/oleObject616.bin"/></Relationships>
</file>

<file path=ppt/slides/_rels/slide123.xml.rels><?xml version="1.0" encoding="UTF-8" standalone="yes"?>
<Relationships xmlns="http://schemas.openxmlformats.org/package/2006/relationships"><Relationship Id="rId8" Type="http://schemas.openxmlformats.org/officeDocument/2006/relationships/oleObject" Target="../embeddings/oleObject624.bin"/><Relationship Id="rId3" Type="http://schemas.openxmlformats.org/officeDocument/2006/relationships/image" Target="../media/image611.png"/><Relationship Id="rId7" Type="http://schemas.openxmlformats.org/officeDocument/2006/relationships/oleObject" Target="../embeddings/oleObject623.bin"/><Relationship Id="rId2" Type="http://schemas.openxmlformats.org/officeDocument/2006/relationships/slideLayout" Target="../slideLayouts/slideLayout7.xml"/><Relationship Id="rId1" Type="http://schemas.openxmlformats.org/officeDocument/2006/relationships/vmlDrawing" Target="../drawings/vmlDrawing111.vml"/><Relationship Id="rId6" Type="http://schemas.openxmlformats.org/officeDocument/2006/relationships/oleObject" Target="../embeddings/oleObject622.bin"/><Relationship Id="rId5" Type="http://schemas.openxmlformats.org/officeDocument/2006/relationships/oleObject" Target="../embeddings/oleObject621.bin"/><Relationship Id="rId4" Type="http://schemas.openxmlformats.org/officeDocument/2006/relationships/oleObject" Target="../embeddings/oleObject620.bin"/><Relationship Id="rId9" Type="http://schemas.openxmlformats.org/officeDocument/2006/relationships/image" Target="../media/image5.png"/></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630.bin"/><Relationship Id="rId3" Type="http://schemas.openxmlformats.org/officeDocument/2006/relationships/oleObject" Target="../embeddings/oleObject625.bin"/><Relationship Id="rId7" Type="http://schemas.openxmlformats.org/officeDocument/2006/relationships/oleObject" Target="../embeddings/oleObject629.bin"/><Relationship Id="rId2" Type="http://schemas.openxmlformats.org/officeDocument/2006/relationships/slideLayout" Target="../slideLayouts/slideLayout7.xml"/><Relationship Id="rId1" Type="http://schemas.openxmlformats.org/officeDocument/2006/relationships/vmlDrawing" Target="../drawings/vmlDrawing112.vml"/><Relationship Id="rId6" Type="http://schemas.openxmlformats.org/officeDocument/2006/relationships/oleObject" Target="../embeddings/oleObject628.bin"/><Relationship Id="rId11" Type="http://schemas.openxmlformats.org/officeDocument/2006/relationships/image" Target="../media/image5.png"/><Relationship Id="rId5" Type="http://schemas.openxmlformats.org/officeDocument/2006/relationships/oleObject" Target="../embeddings/oleObject627.bin"/><Relationship Id="rId10" Type="http://schemas.openxmlformats.org/officeDocument/2006/relationships/oleObject" Target="../embeddings/oleObject632.bin"/><Relationship Id="rId4" Type="http://schemas.openxmlformats.org/officeDocument/2006/relationships/oleObject" Target="../embeddings/oleObject626.bin"/><Relationship Id="rId9" Type="http://schemas.openxmlformats.org/officeDocument/2006/relationships/oleObject" Target="../embeddings/oleObject631.bin"/></Relationships>
</file>

<file path=ppt/slides/_rels/slide125.xml.rels><?xml version="1.0" encoding="UTF-8" standalone="yes"?>
<Relationships xmlns="http://schemas.openxmlformats.org/package/2006/relationships"><Relationship Id="rId8" Type="http://schemas.openxmlformats.org/officeDocument/2006/relationships/oleObject" Target="../embeddings/oleObject638.bin"/><Relationship Id="rId3" Type="http://schemas.openxmlformats.org/officeDocument/2006/relationships/oleObject" Target="../embeddings/oleObject633.bin"/><Relationship Id="rId7" Type="http://schemas.openxmlformats.org/officeDocument/2006/relationships/oleObject" Target="../embeddings/oleObject637.bin"/><Relationship Id="rId2" Type="http://schemas.openxmlformats.org/officeDocument/2006/relationships/slideLayout" Target="../slideLayouts/slideLayout7.xml"/><Relationship Id="rId1" Type="http://schemas.openxmlformats.org/officeDocument/2006/relationships/vmlDrawing" Target="../drawings/vmlDrawing113.vml"/><Relationship Id="rId6" Type="http://schemas.openxmlformats.org/officeDocument/2006/relationships/oleObject" Target="../embeddings/oleObject636.bin"/><Relationship Id="rId11" Type="http://schemas.openxmlformats.org/officeDocument/2006/relationships/image" Target="../media/image5.png"/><Relationship Id="rId5" Type="http://schemas.openxmlformats.org/officeDocument/2006/relationships/oleObject" Target="../embeddings/oleObject635.bin"/><Relationship Id="rId10" Type="http://schemas.openxmlformats.org/officeDocument/2006/relationships/oleObject" Target="../embeddings/oleObject640.bin"/><Relationship Id="rId4" Type="http://schemas.openxmlformats.org/officeDocument/2006/relationships/oleObject" Target="../embeddings/oleObject634.bin"/><Relationship Id="rId9" Type="http://schemas.openxmlformats.org/officeDocument/2006/relationships/oleObject" Target="../embeddings/oleObject639.bin"/></Relationships>
</file>

<file path=ppt/slides/_rels/slide126.xml.rels><?xml version="1.0" encoding="UTF-8" standalone="yes"?>
<Relationships xmlns="http://schemas.openxmlformats.org/package/2006/relationships"><Relationship Id="rId8" Type="http://schemas.openxmlformats.org/officeDocument/2006/relationships/oleObject" Target="../embeddings/oleObject646.bin"/><Relationship Id="rId13" Type="http://schemas.openxmlformats.org/officeDocument/2006/relationships/image" Target="../media/image5.png"/><Relationship Id="rId3" Type="http://schemas.openxmlformats.org/officeDocument/2006/relationships/oleObject" Target="../embeddings/oleObject641.bin"/><Relationship Id="rId7" Type="http://schemas.openxmlformats.org/officeDocument/2006/relationships/oleObject" Target="../embeddings/oleObject645.bin"/><Relationship Id="rId12" Type="http://schemas.openxmlformats.org/officeDocument/2006/relationships/oleObject" Target="../embeddings/oleObject650.bin"/><Relationship Id="rId2" Type="http://schemas.openxmlformats.org/officeDocument/2006/relationships/slideLayout" Target="../slideLayouts/slideLayout7.xml"/><Relationship Id="rId1" Type="http://schemas.openxmlformats.org/officeDocument/2006/relationships/vmlDrawing" Target="../drawings/vmlDrawing114.vml"/><Relationship Id="rId6" Type="http://schemas.openxmlformats.org/officeDocument/2006/relationships/oleObject" Target="../embeddings/oleObject644.bin"/><Relationship Id="rId11" Type="http://schemas.openxmlformats.org/officeDocument/2006/relationships/oleObject" Target="../embeddings/oleObject649.bin"/><Relationship Id="rId5" Type="http://schemas.openxmlformats.org/officeDocument/2006/relationships/oleObject" Target="../embeddings/oleObject643.bin"/><Relationship Id="rId10" Type="http://schemas.openxmlformats.org/officeDocument/2006/relationships/oleObject" Target="../embeddings/oleObject648.bin"/><Relationship Id="rId4" Type="http://schemas.openxmlformats.org/officeDocument/2006/relationships/oleObject" Target="../embeddings/oleObject642.bin"/><Relationship Id="rId9" Type="http://schemas.openxmlformats.org/officeDocument/2006/relationships/oleObject" Target="../embeddings/oleObject647.bin"/></Relationships>
</file>

<file path=ppt/slides/_rels/slide127.xml.rels><?xml version="1.0" encoding="UTF-8" standalone="yes"?>
<Relationships xmlns="http://schemas.openxmlformats.org/package/2006/relationships"><Relationship Id="rId8" Type="http://schemas.openxmlformats.org/officeDocument/2006/relationships/oleObject" Target="../embeddings/oleObject656.bin"/><Relationship Id="rId3" Type="http://schemas.openxmlformats.org/officeDocument/2006/relationships/oleObject" Target="../embeddings/oleObject651.bin"/><Relationship Id="rId7" Type="http://schemas.openxmlformats.org/officeDocument/2006/relationships/oleObject" Target="../embeddings/oleObject655.bin"/><Relationship Id="rId2" Type="http://schemas.openxmlformats.org/officeDocument/2006/relationships/slideLayout" Target="../slideLayouts/slideLayout7.xml"/><Relationship Id="rId1" Type="http://schemas.openxmlformats.org/officeDocument/2006/relationships/vmlDrawing" Target="../drawings/vmlDrawing115.vml"/><Relationship Id="rId6" Type="http://schemas.openxmlformats.org/officeDocument/2006/relationships/oleObject" Target="../embeddings/oleObject654.bin"/><Relationship Id="rId5" Type="http://schemas.openxmlformats.org/officeDocument/2006/relationships/oleObject" Target="../embeddings/oleObject653.bin"/><Relationship Id="rId10" Type="http://schemas.openxmlformats.org/officeDocument/2006/relationships/image" Target="../media/image5.png"/><Relationship Id="rId4" Type="http://schemas.openxmlformats.org/officeDocument/2006/relationships/oleObject" Target="../embeddings/oleObject652.bin"/><Relationship Id="rId9" Type="http://schemas.openxmlformats.org/officeDocument/2006/relationships/oleObject" Target="../embeddings/oleObject657.bin"/></Relationships>
</file>

<file path=ppt/slides/_rels/slide128.xml.rels><?xml version="1.0" encoding="UTF-8" standalone="yes"?>
<Relationships xmlns="http://schemas.openxmlformats.org/package/2006/relationships"><Relationship Id="rId8" Type="http://schemas.openxmlformats.org/officeDocument/2006/relationships/oleObject" Target="../embeddings/oleObject663.bin"/><Relationship Id="rId13" Type="http://schemas.openxmlformats.org/officeDocument/2006/relationships/oleObject" Target="../embeddings/oleObject668.bin"/><Relationship Id="rId18" Type="http://schemas.openxmlformats.org/officeDocument/2006/relationships/oleObject" Target="../embeddings/oleObject673.bin"/><Relationship Id="rId3" Type="http://schemas.openxmlformats.org/officeDocument/2006/relationships/oleObject" Target="../embeddings/oleObject658.bin"/><Relationship Id="rId7" Type="http://schemas.openxmlformats.org/officeDocument/2006/relationships/oleObject" Target="../embeddings/oleObject662.bin"/><Relationship Id="rId12" Type="http://schemas.openxmlformats.org/officeDocument/2006/relationships/oleObject" Target="../embeddings/oleObject667.bin"/><Relationship Id="rId17" Type="http://schemas.openxmlformats.org/officeDocument/2006/relationships/oleObject" Target="../embeddings/oleObject672.bin"/><Relationship Id="rId2" Type="http://schemas.openxmlformats.org/officeDocument/2006/relationships/slideLayout" Target="../slideLayouts/slideLayout7.xml"/><Relationship Id="rId16" Type="http://schemas.openxmlformats.org/officeDocument/2006/relationships/oleObject" Target="../embeddings/oleObject671.bin"/><Relationship Id="rId1" Type="http://schemas.openxmlformats.org/officeDocument/2006/relationships/vmlDrawing" Target="../drawings/vmlDrawing116.vml"/><Relationship Id="rId6" Type="http://schemas.openxmlformats.org/officeDocument/2006/relationships/oleObject" Target="../embeddings/oleObject661.bin"/><Relationship Id="rId11" Type="http://schemas.openxmlformats.org/officeDocument/2006/relationships/oleObject" Target="../embeddings/oleObject666.bin"/><Relationship Id="rId5" Type="http://schemas.openxmlformats.org/officeDocument/2006/relationships/oleObject" Target="../embeddings/oleObject660.bin"/><Relationship Id="rId15" Type="http://schemas.openxmlformats.org/officeDocument/2006/relationships/oleObject" Target="../embeddings/oleObject670.bin"/><Relationship Id="rId10" Type="http://schemas.openxmlformats.org/officeDocument/2006/relationships/oleObject" Target="../embeddings/oleObject665.bin"/><Relationship Id="rId19" Type="http://schemas.openxmlformats.org/officeDocument/2006/relationships/image" Target="../media/image5.png"/><Relationship Id="rId4" Type="http://schemas.openxmlformats.org/officeDocument/2006/relationships/oleObject" Target="../embeddings/oleObject659.bin"/><Relationship Id="rId9" Type="http://schemas.openxmlformats.org/officeDocument/2006/relationships/oleObject" Target="../embeddings/oleObject664.bin"/><Relationship Id="rId14" Type="http://schemas.openxmlformats.org/officeDocument/2006/relationships/oleObject" Target="../embeddings/oleObject669.bin"/></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674.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17.vml"/><Relationship Id="rId6" Type="http://schemas.openxmlformats.org/officeDocument/2006/relationships/oleObject" Target="../embeddings/oleObject677.bin"/><Relationship Id="rId5" Type="http://schemas.openxmlformats.org/officeDocument/2006/relationships/oleObject" Target="../embeddings/oleObject676.bin"/><Relationship Id="rId4" Type="http://schemas.openxmlformats.org/officeDocument/2006/relationships/oleObject" Target="../embeddings/oleObject67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678.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18.vml"/><Relationship Id="rId6" Type="http://schemas.openxmlformats.org/officeDocument/2006/relationships/oleObject" Target="../embeddings/oleObject681.bin"/><Relationship Id="rId5" Type="http://schemas.openxmlformats.org/officeDocument/2006/relationships/oleObject" Target="../embeddings/oleObject680.bin"/><Relationship Id="rId4" Type="http://schemas.openxmlformats.org/officeDocument/2006/relationships/oleObject" Target="../embeddings/oleObject679.bin"/></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6.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6.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6.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66.png"/><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5.png"/><Relationship Id="rId4" Type="http://schemas.openxmlformats.org/officeDocument/2006/relationships/oleObject" Target="../embeddings/oleObject682.bin"/></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683.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20.vml"/><Relationship Id="rId6" Type="http://schemas.openxmlformats.org/officeDocument/2006/relationships/oleObject" Target="../embeddings/oleObject685.bin"/><Relationship Id="rId5" Type="http://schemas.openxmlformats.org/officeDocument/2006/relationships/oleObject" Target="../embeddings/oleObject684.bin"/><Relationship Id="rId4" Type="http://schemas.openxmlformats.org/officeDocument/2006/relationships/image" Target="../media/image666.png"/></Relationships>
</file>

<file path=ppt/slides/_rels/slide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6.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6.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55.bin"/><Relationship Id="rId11" Type="http://schemas.openxmlformats.org/officeDocument/2006/relationships/image" Target="../media/image5.png"/><Relationship Id="rId5" Type="http://schemas.openxmlformats.org/officeDocument/2006/relationships/oleObject" Target="../embeddings/oleObject54.bin"/><Relationship Id="rId10" Type="http://schemas.openxmlformats.org/officeDocument/2006/relationships/oleObject" Target="../embeddings/oleObject59.bin"/><Relationship Id="rId4" Type="http://schemas.openxmlformats.org/officeDocument/2006/relationships/oleObject" Target="../embeddings/oleObject53.bin"/><Relationship Id="rId9" Type="http://schemas.openxmlformats.org/officeDocument/2006/relationships/oleObject" Target="../embeddings/oleObject58.bin"/></Relationships>
</file>

<file path=ppt/slides/_rels/slide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6.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686.bin"/><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image" Target="../media/image5.png"/><Relationship Id="rId4" Type="http://schemas.openxmlformats.org/officeDocument/2006/relationships/image" Target="../media/image666.png"/></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687.bin"/><Relationship Id="rId2" Type="http://schemas.openxmlformats.org/officeDocument/2006/relationships/slideLayout" Target="../slideLayouts/slideLayout7.xml"/><Relationship Id="rId1" Type="http://schemas.openxmlformats.org/officeDocument/2006/relationships/vmlDrawing" Target="../drawings/vmlDrawing122.vml"/><Relationship Id="rId6" Type="http://schemas.openxmlformats.org/officeDocument/2006/relationships/image" Target="../media/image5.png"/><Relationship Id="rId5" Type="http://schemas.openxmlformats.org/officeDocument/2006/relationships/oleObject" Target="../embeddings/oleObject688.bin"/><Relationship Id="rId4" Type="http://schemas.openxmlformats.org/officeDocument/2006/relationships/image" Target="../media/image666.png"/></Relationships>
</file>

<file path=ppt/slides/_rels/slide143.xml.rels><?xml version="1.0" encoding="UTF-8" standalone="yes"?>
<Relationships xmlns="http://schemas.openxmlformats.org/package/2006/relationships"><Relationship Id="rId3" Type="http://schemas.openxmlformats.org/officeDocument/2006/relationships/image" Target="../media/image666.png"/><Relationship Id="rId2" Type="http://schemas.openxmlformats.org/officeDocument/2006/relationships/slideLayout" Target="../slideLayouts/slideLayout7.xml"/><Relationship Id="rId1" Type="http://schemas.openxmlformats.org/officeDocument/2006/relationships/vmlDrawing" Target="../drawings/vmlDrawing123.vml"/><Relationship Id="rId5" Type="http://schemas.openxmlformats.org/officeDocument/2006/relationships/image" Target="../media/image5.png"/><Relationship Id="rId4" Type="http://schemas.openxmlformats.org/officeDocument/2006/relationships/oleObject" Target="../embeddings/oleObject689.bin"/></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690.bin"/><Relationship Id="rId2" Type="http://schemas.openxmlformats.org/officeDocument/2006/relationships/slideLayout" Target="../slideLayouts/slideLayout7.xml"/><Relationship Id="rId1" Type="http://schemas.openxmlformats.org/officeDocument/2006/relationships/vmlDrawing" Target="../drawings/vmlDrawing124.vml"/><Relationship Id="rId5" Type="http://schemas.openxmlformats.org/officeDocument/2006/relationships/image" Target="../media/image5.png"/><Relationship Id="rId4" Type="http://schemas.openxmlformats.org/officeDocument/2006/relationships/image" Target="../media/image666.png"/></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691.bin"/><Relationship Id="rId2" Type="http://schemas.openxmlformats.org/officeDocument/2006/relationships/slideLayout" Target="../slideLayouts/slideLayout7.xml"/><Relationship Id="rId1" Type="http://schemas.openxmlformats.org/officeDocument/2006/relationships/vmlDrawing" Target="../drawings/vmlDrawing125.vml"/><Relationship Id="rId4" Type="http://schemas.openxmlformats.org/officeDocument/2006/relationships/image" Target="../media/image5.png"/></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692.bin"/><Relationship Id="rId2" Type="http://schemas.openxmlformats.org/officeDocument/2006/relationships/slideLayout" Target="../slideLayouts/slideLayout7.xml"/><Relationship Id="rId1" Type="http://schemas.openxmlformats.org/officeDocument/2006/relationships/vmlDrawing" Target="../drawings/vmlDrawing126.vml"/><Relationship Id="rId4" Type="http://schemas.openxmlformats.org/officeDocument/2006/relationships/image" Target="../media/image5.png"/></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693.bin"/><Relationship Id="rId2" Type="http://schemas.openxmlformats.org/officeDocument/2006/relationships/slideLayout" Target="../slideLayouts/slideLayout7.xml"/><Relationship Id="rId1" Type="http://schemas.openxmlformats.org/officeDocument/2006/relationships/vmlDrawing" Target="../drawings/vmlDrawing127.vml"/><Relationship Id="rId5" Type="http://schemas.openxmlformats.org/officeDocument/2006/relationships/image" Target="../media/image5.png"/><Relationship Id="rId4" Type="http://schemas.openxmlformats.org/officeDocument/2006/relationships/image" Target="../media/image666.png"/></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694.bin"/><Relationship Id="rId2" Type="http://schemas.openxmlformats.org/officeDocument/2006/relationships/slideLayout" Target="../slideLayouts/slideLayout7.xml"/><Relationship Id="rId1" Type="http://schemas.openxmlformats.org/officeDocument/2006/relationships/vmlDrawing" Target="../drawings/vmlDrawing128.vml"/><Relationship Id="rId4" Type="http://schemas.openxmlformats.org/officeDocument/2006/relationships/image" Target="../media/image5.png"/></Relationships>
</file>

<file path=ppt/slides/_rels/slide149.xml.rels><?xml version="1.0" encoding="UTF-8" standalone="yes"?>
<Relationships xmlns="http://schemas.openxmlformats.org/package/2006/relationships"><Relationship Id="rId8" Type="http://schemas.openxmlformats.org/officeDocument/2006/relationships/oleObject" Target="../embeddings/oleObject699.bin"/><Relationship Id="rId3" Type="http://schemas.openxmlformats.org/officeDocument/2006/relationships/image" Target="../media/image666.png"/><Relationship Id="rId7" Type="http://schemas.openxmlformats.org/officeDocument/2006/relationships/oleObject" Target="../embeddings/oleObject698.bin"/><Relationship Id="rId2" Type="http://schemas.openxmlformats.org/officeDocument/2006/relationships/slideLayout" Target="../slideLayouts/slideLayout7.xml"/><Relationship Id="rId1" Type="http://schemas.openxmlformats.org/officeDocument/2006/relationships/vmlDrawing" Target="../drawings/vmlDrawing129.vml"/><Relationship Id="rId6" Type="http://schemas.openxmlformats.org/officeDocument/2006/relationships/oleObject" Target="../embeddings/oleObject697.bin"/><Relationship Id="rId5" Type="http://schemas.openxmlformats.org/officeDocument/2006/relationships/oleObject" Target="../embeddings/oleObject696.bin"/><Relationship Id="rId10" Type="http://schemas.openxmlformats.org/officeDocument/2006/relationships/image" Target="../media/image5.png"/><Relationship Id="rId4" Type="http://schemas.openxmlformats.org/officeDocument/2006/relationships/oleObject" Target="../embeddings/oleObject695.bin"/><Relationship Id="rId9" Type="http://schemas.openxmlformats.org/officeDocument/2006/relationships/oleObject" Target="../embeddings/oleObject70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6.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66.png"/><Relationship Id="rId7" Type="http://schemas.openxmlformats.org/officeDocument/2006/relationships/oleObject" Target="../embeddings/oleObject704.bin"/><Relationship Id="rId2" Type="http://schemas.openxmlformats.org/officeDocument/2006/relationships/slideLayout" Target="../slideLayouts/slideLayout7.xml"/><Relationship Id="rId1" Type="http://schemas.openxmlformats.org/officeDocument/2006/relationships/vmlDrawing" Target="../drawings/vmlDrawing130.vml"/><Relationship Id="rId6" Type="http://schemas.openxmlformats.org/officeDocument/2006/relationships/oleObject" Target="../embeddings/oleObject703.bin"/><Relationship Id="rId5" Type="http://schemas.openxmlformats.org/officeDocument/2006/relationships/oleObject" Target="../embeddings/oleObject702.bin"/><Relationship Id="rId4" Type="http://schemas.openxmlformats.org/officeDocument/2006/relationships/oleObject" Target="../embeddings/oleObject701.bin"/></Relationships>
</file>

<file path=ppt/slides/_rels/slide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8" Type="http://schemas.openxmlformats.org/officeDocument/2006/relationships/oleObject" Target="../embeddings/oleObject709.bin"/><Relationship Id="rId3" Type="http://schemas.openxmlformats.org/officeDocument/2006/relationships/image" Target="../media/image666.png"/><Relationship Id="rId7" Type="http://schemas.openxmlformats.org/officeDocument/2006/relationships/oleObject" Target="../embeddings/oleObject708.bin"/><Relationship Id="rId2" Type="http://schemas.openxmlformats.org/officeDocument/2006/relationships/slideLayout" Target="../slideLayouts/slideLayout7.xml"/><Relationship Id="rId1" Type="http://schemas.openxmlformats.org/officeDocument/2006/relationships/vmlDrawing" Target="../drawings/vmlDrawing131.vml"/><Relationship Id="rId6" Type="http://schemas.openxmlformats.org/officeDocument/2006/relationships/oleObject" Target="../embeddings/oleObject707.bin"/><Relationship Id="rId5" Type="http://schemas.openxmlformats.org/officeDocument/2006/relationships/oleObject" Target="../embeddings/oleObject706.bin"/><Relationship Id="rId10" Type="http://schemas.openxmlformats.org/officeDocument/2006/relationships/image" Target="../media/image5.png"/><Relationship Id="rId4" Type="http://schemas.openxmlformats.org/officeDocument/2006/relationships/oleObject" Target="../embeddings/oleObject705.bin"/><Relationship Id="rId9" Type="http://schemas.openxmlformats.org/officeDocument/2006/relationships/oleObject" Target="../embeddings/oleObject710.bin"/></Relationships>
</file>

<file path=ppt/slides/_rels/slide159.xml.rels><?xml version="1.0" encoding="UTF-8" standalone="yes"?>
<Relationships xmlns="http://schemas.openxmlformats.org/package/2006/relationships"><Relationship Id="rId3" Type="http://schemas.openxmlformats.org/officeDocument/2006/relationships/image" Target="../media/image666.png"/><Relationship Id="rId2" Type="http://schemas.openxmlformats.org/officeDocument/2006/relationships/slideLayout" Target="../slideLayouts/slideLayout7.xml"/><Relationship Id="rId1" Type="http://schemas.openxmlformats.org/officeDocument/2006/relationships/vmlDrawing" Target="../drawings/vmlDrawing132.vml"/><Relationship Id="rId6" Type="http://schemas.openxmlformats.org/officeDocument/2006/relationships/image" Target="../media/image5.png"/><Relationship Id="rId5" Type="http://schemas.openxmlformats.org/officeDocument/2006/relationships/oleObject" Target="../embeddings/oleObject712.bin"/><Relationship Id="rId4" Type="http://schemas.openxmlformats.org/officeDocument/2006/relationships/oleObject" Target="../embeddings/oleObject71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4.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1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png"/><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3.xml"/><Relationship Id="rId7"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73.bin"/><Relationship Id="rId5" Type="http://schemas.openxmlformats.org/officeDocument/2006/relationships/oleObject" Target="../embeddings/oleObject72.bin"/><Relationship Id="rId4" Type="http://schemas.openxmlformats.org/officeDocument/2006/relationships/oleObject" Target="../embeddings/oleObject71.bin"/><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6.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79.bin"/><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oleObject" Target="../embeddings/oleObject80.bin"/><Relationship Id="rId7"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83.bin"/><Relationship Id="rId5" Type="http://schemas.openxmlformats.org/officeDocument/2006/relationships/oleObject" Target="../embeddings/oleObject82.bin"/><Relationship Id="rId10" Type="http://schemas.openxmlformats.org/officeDocument/2006/relationships/image" Target="../media/image5.png"/><Relationship Id="rId4" Type="http://schemas.openxmlformats.org/officeDocument/2006/relationships/oleObject" Target="../embeddings/oleObject81.bin"/><Relationship Id="rId9" Type="http://schemas.openxmlformats.org/officeDocument/2006/relationships/oleObject" Target="../embeddings/oleObject8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5.png"/><Relationship Id="rId5" Type="http://schemas.openxmlformats.org/officeDocument/2006/relationships/oleObject" Target="../embeddings/oleObject89.bin"/><Relationship Id="rId4" Type="http://schemas.openxmlformats.org/officeDocument/2006/relationships/oleObject" Target="../embeddings/oleObject8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0.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93.bin"/><Relationship Id="rId5" Type="http://schemas.openxmlformats.org/officeDocument/2006/relationships/oleObject" Target="../embeddings/oleObject92.bin"/><Relationship Id="rId4" Type="http://schemas.openxmlformats.org/officeDocument/2006/relationships/oleObject" Target="../embeddings/oleObject9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5.png"/><Relationship Id="rId4" Type="http://schemas.openxmlformats.org/officeDocument/2006/relationships/oleObject" Target="../embeddings/oleObject9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6.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99.bin"/><Relationship Id="rId5" Type="http://schemas.openxmlformats.org/officeDocument/2006/relationships/oleObject" Target="../embeddings/oleObject98.bin"/><Relationship Id="rId4" Type="http://schemas.openxmlformats.org/officeDocument/2006/relationships/oleObject" Target="../embeddings/oleObject9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5.png"/><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03.bin"/><Relationship Id="rId7"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05.bin"/><Relationship Id="rId5" Type="http://schemas.openxmlformats.org/officeDocument/2006/relationships/image" Target="../media/image111.png"/><Relationship Id="rId4" Type="http://schemas.openxmlformats.org/officeDocument/2006/relationships/oleObject" Target="../embeddings/oleObject104.bin"/></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7.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10.bin"/><Relationship Id="rId5" Type="http://schemas.openxmlformats.org/officeDocument/2006/relationships/oleObject" Target="../embeddings/oleObject109.bin"/><Relationship Id="rId4" Type="http://schemas.openxmlformats.org/officeDocument/2006/relationships/oleObject" Target="../embeddings/oleObject10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oleObject" Target="../embeddings/oleObject111.bin"/><Relationship Id="rId7" Type="http://schemas.openxmlformats.org/officeDocument/2006/relationships/oleObject" Target="../embeddings/oleObject115.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114.bin"/><Relationship Id="rId5" Type="http://schemas.openxmlformats.org/officeDocument/2006/relationships/oleObject" Target="../embeddings/oleObject113.bin"/><Relationship Id="rId4" Type="http://schemas.openxmlformats.org/officeDocument/2006/relationships/oleObject" Target="../embeddings/oleObject112.bin"/><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oleObject" Target="../embeddings/oleObject117.bin"/><Relationship Id="rId7" Type="http://schemas.openxmlformats.org/officeDocument/2006/relationships/oleObject" Target="../embeddings/oleObject121.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120.bin"/><Relationship Id="rId11" Type="http://schemas.openxmlformats.org/officeDocument/2006/relationships/oleObject" Target="../embeddings/oleObject125.bin"/><Relationship Id="rId5" Type="http://schemas.openxmlformats.org/officeDocument/2006/relationships/oleObject" Target="../embeddings/oleObject119.bin"/><Relationship Id="rId10" Type="http://schemas.openxmlformats.org/officeDocument/2006/relationships/oleObject" Target="../embeddings/oleObject124.bin"/><Relationship Id="rId4" Type="http://schemas.openxmlformats.org/officeDocument/2006/relationships/oleObject" Target="../embeddings/oleObject118.bin"/><Relationship Id="rId9" Type="http://schemas.openxmlformats.org/officeDocument/2006/relationships/oleObject" Target="../embeddings/oleObject12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6.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129.bin"/><Relationship Id="rId5" Type="http://schemas.openxmlformats.org/officeDocument/2006/relationships/oleObject" Target="../embeddings/oleObject128.bin"/><Relationship Id="rId4" Type="http://schemas.openxmlformats.org/officeDocument/2006/relationships/oleObject" Target="../embeddings/oleObject127.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oleObject" Target="../embeddings/oleObject140.bin"/><Relationship Id="rId3" Type="http://schemas.openxmlformats.org/officeDocument/2006/relationships/oleObject" Target="../embeddings/oleObject130.bin"/><Relationship Id="rId7" Type="http://schemas.openxmlformats.org/officeDocument/2006/relationships/oleObject" Target="../embeddings/oleObject134.bin"/><Relationship Id="rId12" Type="http://schemas.openxmlformats.org/officeDocument/2006/relationships/oleObject" Target="../embeddings/oleObject139.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133.bin"/><Relationship Id="rId11" Type="http://schemas.openxmlformats.org/officeDocument/2006/relationships/oleObject" Target="../embeddings/oleObject138.bin"/><Relationship Id="rId5" Type="http://schemas.openxmlformats.org/officeDocument/2006/relationships/oleObject" Target="../embeddings/oleObject132.bin"/><Relationship Id="rId10" Type="http://schemas.openxmlformats.org/officeDocument/2006/relationships/oleObject" Target="../embeddings/oleObject137.bin"/><Relationship Id="rId4" Type="http://schemas.openxmlformats.org/officeDocument/2006/relationships/oleObject" Target="../embeddings/oleObject131.bin"/><Relationship Id="rId9" Type="http://schemas.openxmlformats.org/officeDocument/2006/relationships/oleObject" Target="../embeddings/oleObject136.bin"/><Relationship Id="rId1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41.bin"/><Relationship Id="rId7" Type="http://schemas.openxmlformats.org/officeDocument/2006/relationships/oleObject" Target="../embeddings/oleObject145.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144.bin"/><Relationship Id="rId5" Type="http://schemas.openxmlformats.org/officeDocument/2006/relationships/oleObject" Target="../embeddings/oleObject143.bin"/><Relationship Id="rId4" Type="http://schemas.openxmlformats.org/officeDocument/2006/relationships/oleObject" Target="../embeddings/oleObject14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5.png"/><Relationship Id="rId5" Type="http://schemas.openxmlformats.org/officeDocument/2006/relationships/oleObject" Target="../embeddings/oleObject148.bin"/><Relationship Id="rId4" Type="http://schemas.openxmlformats.org/officeDocument/2006/relationships/oleObject" Target="../embeddings/oleObject14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5.png"/><Relationship Id="rId4" Type="http://schemas.openxmlformats.org/officeDocument/2006/relationships/oleObject" Target="../embeddings/oleObject150.bin"/></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5.png"/><Relationship Id="rId4" Type="http://schemas.openxmlformats.org/officeDocument/2006/relationships/oleObject" Target="../embeddings/oleObject152.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59.bin"/><Relationship Id="rId3" Type="http://schemas.openxmlformats.org/officeDocument/2006/relationships/oleObject" Target="../embeddings/oleObject154.bin"/><Relationship Id="rId7" Type="http://schemas.openxmlformats.org/officeDocument/2006/relationships/oleObject" Target="../embeddings/oleObject158.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157.bin"/><Relationship Id="rId5" Type="http://schemas.openxmlformats.org/officeDocument/2006/relationships/oleObject" Target="../embeddings/oleObject156.bin"/><Relationship Id="rId10" Type="http://schemas.openxmlformats.org/officeDocument/2006/relationships/image" Target="../media/image5.png"/><Relationship Id="rId4" Type="http://schemas.openxmlformats.org/officeDocument/2006/relationships/oleObject" Target="../embeddings/oleObject155.bin"/><Relationship Id="rId9" Type="http://schemas.openxmlformats.org/officeDocument/2006/relationships/oleObject" Target="../embeddings/oleObject160.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5.png"/><Relationship Id="rId5" Type="http://schemas.openxmlformats.org/officeDocument/2006/relationships/oleObject" Target="../embeddings/oleObject163.bin"/><Relationship Id="rId4" Type="http://schemas.openxmlformats.org/officeDocument/2006/relationships/oleObject" Target="../embeddings/oleObject162.bin"/></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70.bin"/><Relationship Id="rId3" Type="http://schemas.openxmlformats.org/officeDocument/2006/relationships/oleObject" Target="../embeddings/oleObject165.bin"/><Relationship Id="rId7" Type="http://schemas.openxmlformats.org/officeDocument/2006/relationships/oleObject" Target="../embeddings/oleObject169.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168.bin"/><Relationship Id="rId5" Type="http://schemas.openxmlformats.org/officeDocument/2006/relationships/oleObject" Target="../embeddings/oleObject167.bin"/><Relationship Id="rId4" Type="http://schemas.openxmlformats.org/officeDocument/2006/relationships/oleObject" Target="../embeddings/oleObject166.bin"/><Relationship Id="rId9"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5.png"/><Relationship Id="rId5" Type="http://schemas.openxmlformats.org/officeDocument/2006/relationships/oleObject" Target="../embeddings/oleObject173.bin"/><Relationship Id="rId4" Type="http://schemas.openxmlformats.org/officeDocument/2006/relationships/oleObject" Target="../embeddings/oleObject172.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4.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177.bin"/><Relationship Id="rId5" Type="http://schemas.openxmlformats.org/officeDocument/2006/relationships/oleObject" Target="../embeddings/oleObject176.bin"/><Relationship Id="rId4" Type="http://schemas.openxmlformats.org/officeDocument/2006/relationships/oleObject" Target="../embeddings/oleObject175.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83.bin"/><Relationship Id="rId3" Type="http://schemas.openxmlformats.org/officeDocument/2006/relationships/oleObject" Target="../embeddings/oleObject178.bin"/><Relationship Id="rId7" Type="http://schemas.openxmlformats.org/officeDocument/2006/relationships/oleObject" Target="../embeddings/oleObject182.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181.bin"/><Relationship Id="rId5" Type="http://schemas.openxmlformats.org/officeDocument/2006/relationships/oleObject" Target="../embeddings/oleObject180.bin"/><Relationship Id="rId10" Type="http://schemas.openxmlformats.org/officeDocument/2006/relationships/image" Target="../media/image5.png"/><Relationship Id="rId4" Type="http://schemas.openxmlformats.org/officeDocument/2006/relationships/oleObject" Target="../embeddings/oleObject179.bin"/><Relationship Id="rId9" Type="http://schemas.openxmlformats.org/officeDocument/2006/relationships/oleObject" Target="../embeddings/oleObject18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embeddings/oleObject8.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5.png"/><Relationship Id="rId4" Type="http://schemas.openxmlformats.org/officeDocument/2006/relationships/oleObject" Target="../embeddings/oleObject186.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92.bin"/><Relationship Id="rId13" Type="http://schemas.openxmlformats.org/officeDocument/2006/relationships/image" Target="../media/image5.png"/><Relationship Id="rId3" Type="http://schemas.openxmlformats.org/officeDocument/2006/relationships/oleObject" Target="../embeddings/oleObject187.bin"/><Relationship Id="rId7" Type="http://schemas.openxmlformats.org/officeDocument/2006/relationships/oleObject" Target="../embeddings/oleObject191.bin"/><Relationship Id="rId12" Type="http://schemas.openxmlformats.org/officeDocument/2006/relationships/oleObject" Target="../embeddings/oleObject196.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190.bin"/><Relationship Id="rId11" Type="http://schemas.openxmlformats.org/officeDocument/2006/relationships/oleObject" Target="../embeddings/oleObject195.bin"/><Relationship Id="rId5" Type="http://schemas.openxmlformats.org/officeDocument/2006/relationships/oleObject" Target="../embeddings/oleObject189.bin"/><Relationship Id="rId10" Type="http://schemas.openxmlformats.org/officeDocument/2006/relationships/oleObject" Target="../embeddings/oleObject194.bin"/><Relationship Id="rId4" Type="http://schemas.openxmlformats.org/officeDocument/2006/relationships/oleObject" Target="../embeddings/oleObject188.bin"/><Relationship Id="rId9" Type="http://schemas.openxmlformats.org/officeDocument/2006/relationships/oleObject" Target="../embeddings/oleObject193.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97.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oleObject" Target="../embeddings/oleObject200.bin"/><Relationship Id="rId5" Type="http://schemas.openxmlformats.org/officeDocument/2006/relationships/oleObject" Target="../embeddings/oleObject199.bin"/><Relationship Id="rId4" Type="http://schemas.openxmlformats.org/officeDocument/2006/relationships/oleObject" Target="../embeddings/oleObject198.bin"/></Relationships>
</file>

<file path=ppt/slides/_rels/slide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01.bin"/><Relationship Id="rId7" Type="http://schemas.openxmlformats.org/officeDocument/2006/relationships/oleObject" Target="../embeddings/oleObject205.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204.bin"/><Relationship Id="rId5" Type="http://schemas.openxmlformats.org/officeDocument/2006/relationships/oleObject" Target="../embeddings/oleObject203.bin"/><Relationship Id="rId4" Type="http://schemas.openxmlformats.org/officeDocument/2006/relationships/oleObject" Target="../embeddings/oleObject202.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11.bin"/><Relationship Id="rId13" Type="http://schemas.openxmlformats.org/officeDocument/2006/relationships/oleObject" Target="../embeddings/oleObject216.bin"/><Relationship Id="rId3" Type="http://schemas.openxmlformats.org/officeDocument/2006/relationships/oleObject" Target="../embeddings/oleObject206.bin"/><Relationship Id="rId7" Type="http://schemas.openxmlformats.org/officeDocument/2006/relationships/oleObject" Target="../embeddings/oleObject210.bin"/><Relationship Id="rId12" Type="http://schemas.openxmlformats.org/officeDocument/2006/relationships/oleObject" Target="../embeddings/oleObject215.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209.bin"/><Relationship Id="rId11" Type="http://schemas.openxmlformats.org/officeDocument/2006/relationships/oleObject" Target="../embeddings/oleObject214.bin"/><Relationship Id="rId5" Type="http://schemas.openxmlformats.org/officeDocument/2006/relationships/oleObject" Target="../embeddings/oleObject208.bin"/><Relationship Id="rId10" Type="http://schemas.openxmlformats.org/officeDocument/2006/relationships/oleObject" Target="../embeddings/oleObject213.bin"/><Relationship Id="rId4" Type="http://schemas.openxmlformats.org/officeDocument/2006/relationships/oleObject" Target="../embeddings/oleObject207.bin"/><Relationship Id="rId9" Type="http://schemas.openxmlformats.org/officeDocument/2006/relationships/oleObject" Target="../embeddings/oleObject212.bin"/><Relationship Id="rId1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22.bin"/><Relationship Id="rId13" Type="http://schemas.openxmlformats.org/officeDocument/2006/relationships/oleObject" Target="../embeddings/oleObject227.bin"/><Relationship Id="rId3" Type="http://schemas.openxmlformats.org/officeDocument/2006/relationships/oleObject" Target="../embeddings/oleObject217.bin"/><Relationship Id="rId7" Type="http://schemas.openxmlformats.org/officeDocument/2006/relationships/oleObject" Target="../embeddings/oleObject221.bin"/><Relationship Id="rId12" Type="http://schemas.openxmlformats.org/officeDocument/2006/relationships/oleObject" Target="../embeddings/oleObject226.bin"/><Relationship Id="rId17" Type="http://schemas.openxmlformats.org/officeDocument/2006/relationships/image" Target="../media/image5.png"/><Relationship Id="rId2" Type="http://schemas.openxmlformats.org/officeDocument/2006/relationships/slideLayout" Target="../slideLayouts/slideLayout7.xml"/><Relationship Id="rId16" Type="http://schemas.openxmlformats.org/officeDocument/2006/relationships/oleObject" Target="../embeddings/oleObject230.bin"/><Relationship Id="rId1" Type="http://schemas.openxmlformats.org/officeDocument/2006/relationships/vmlDrawing" Target="../drawings/vmlDrawing48.vml"/><Relationship Id="rId6" Type="http://schemas.openxmlformats.org/officeDocument/2006/relationships/oleObject" Target="../embeddings/oleObject220.bin"/><Relationship Id="rId11" Type="http://schemas.openxmlformats.org/officeDocument/2006/relationships/oleObject" Target="../embeddings/oleObject225.bin"/><Relationship Id="rId5" Type="http://schemas.openxmlformats.org/officeDocument/2006/relationships/oleObject" Target="../embeddings/oleObject219.bin"/><Relationship Id="rId15" Type="http://schemas.openxmlformats.org/officeDocument/2006/relationships/oleObject" Target="../embeddings/oleObject229.bin"/><Relationship Id="rId10" Type="http://schemas.openxmlformats.org/officeDocument/2006/relationships/oleObject" Target="../embeddings/oleObject224.bin"/><Relationship Id="rId4" Type="http://schemas.openxmlformats.org/officeDocument/2006/relationships/oleObject" Target="../embeddings/oleObject218.bin"/><Relationship Id="rId9" Type="http://schemas.openxmlformats.org/officeDocument/2006/relationships/oleObject" Target="../embeddings/oleObject223.bin"/><Relationship Id="rId14" Type="http://schemas.openxmlformats.org/officeDocument/2006/relationships/oleObject" Target="../embeddings/oleObject228.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31.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234.bin"/><Relationship Id="rId5" Type="http://schemas.openxmlformats.org/officeDocument/2006/relationships/oleObject" Target="../embeddings/oleObject233.bin"/><Relationship Id="rId4" Type="http://schemas.openxmlformats.org/officeDocument/2006/relationships/oleObject" Target="../embeddings/oleObject23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5.png"/><Relationship Id="rId5" Type="http://schemas.openxmlformats.org/officeDocument/2006/relationships/oleObject" Target="../embeddings/oleObject237.bin"/><Relationship Id="rId4" Type="http://schemas.openxmlformats.org/officeDocument/2006/relationships/oleObject" Target="../embeddings/oleObject236.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43.bin"/><Relationship Id="rId13" Type="http://schemas.openxmlformats.org/officeDocument/2006/relationships/oleObject" Target="../embeddings/oleObject248.bin"/><Relationship Id="rId18" Type="http://schemas.openxmlformats.org/officeDocument/2006/relationships/image" Target="../media/image5.png"/><Relationship Id="rId3" Type="http://schemas.openxmlformats.org/officeDocument/2006/relationships/oleObject" Target="../embeddings/oleObject238.bin"/><Relationship Id="rId7" Type="http://schemas.openxmlformats.org/officeDocument/2006/relationships/oleObject" Target="../embeddings/oleObject242.bin"/><Relationship Id="rId12" Type="http://schemas.openxmlformats.org/officeDocument/2006/relationships/oleObject" Target="../embeddings/oleObject247.bin"/><Relationship Id="rId17" Type="http://schemas.openxmlformats.org/officeDocument/2006/relationships/oleObject" Target="../embeddings/oleObject252.bin"/><Relationship Id="rId2" Type="http://schemas.openxmlformats.org/officeDocument/2006/relationships/slideLayout" Target="../slideLayouts/slideLayout7.xml"/><Relationship Id="rId16" Type="http://schemas.openxmlformats.org/officeDocument/2006/relationships/oleObject" Target="../embeddings/oleObject251.bin"/><Relationship Id="rId1" Type="http://schemas.openxmlformats.org/officeDocument/2006/relationships/vmlDrawing" Target="../drawings/vmlDrawing51.vml"/><Relationship Id="rId6" Type="http://schemas.openxmlformats.org/officeDocument/2006/relationships/oleObject" Target="../embeddings/oleObject241.bin"/><Relationship Id="rId11" Type="http://schemas.openxmlformats.org/officeDocument/2006/relationships/oleObject" Target="../embeddings/oleObject246.bin"/><Relationship Id="rId5" Type="http://schemas.openxmlformats.org/officeDocument/2006/relationships/oleObject" Target="../embeddings/oleObject240.bin"/><Relationship Id="rId15" Type="http://schemas.openxmlformats.org/officeDocument/2006/relationships/oleObject" Target="../embeddings/oleObject250.bin"/><Relationship Id="rId10" Type="http://schemas.openxmlformats.org/officeDocument/2006/relationships/oleObject" Target="../embeddings/oleObject245.bin"/><Relationship Id="rId4" Type="http://schemas.openxmlformats.org/officeDocument/2006/relationships/oleObject" Target="../embeddings/oleObject239.bin"/><Relationship Id="rId9" Type="http://schemas.openxmlformats.org/officeDocument/2006/relationships/oleObject" Target="../embeddings/oleObject244.bin"/><Relationship Id="rId14" Type="http://schemas.openxmlformats.org/officeDocument/2006/relationships/oleObject" Target="../embeddings/oleObject249.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58.bin"/><Relationship Id="rId3" Type="http://schemas.openxmlformats.org/officeDocument/2006/relationships/oleObject" Target="../embeddings/oleObject253.bin"/><Relationship Id="rId7" Type="http://schemas.openxmlformats.org/officeDocument/2006/relationships/oleObject" Target="../embeddings/oleObject257.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oleObject" Target="../embeddings/oleObject256.bin"/><Relationship Id="rId11" Type="http://schemas.openxmlformats.org/officeDocument/2006/relationships/oleObject" Target="../embeddings/oleObject261.bin"/><Relationship Id="rId5" Type="http://schemas.openxmlformats.org/officeDocument/2006/relationships/oleObject" Target="../embeddings/oleObject255.bin"/><Relationship Id="rId10" Type="http://schemas.openxmlformats.org/officeDocument/2006/relationships/oleObject" Target="../embeddings/oleObject260.bin"/><Relationship Id="rId4" Type="http://schemas.openxmlformats.org/officeDocument/2006/relationships/oleObject" Target="../embeddings/oleObject254.bin"/><Relationship Id="rId9" Type="http://schemas.openxmlformats.org/officeDocument/2006/relationships/oleObject" Target="../embeddings/oleObject25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oleObject" Target="../embeddings/oleObject11.bin"/><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image" Target="../media/image21.png"/><Relationship Id="rId9" Type="http://schemas.openxmlformats.org/officeDocument/2006/relationships/oleObject" Target="../embeddings/oleObject13.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67.bin"/><Relationship Id="rId3" Type="http://schemas.openxmlformats.org/officeDocument/2006/relationships/oleObject" Target="../embeddings/oleObject262.bin"/><Relationship Id="rId7" Type="http://schemas.openxmlformats.org/officeDocument/2006/relationships/oleObject" Target="../embeddings/oleObject266.bin"/><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oleObject" Target="../embeddings/oleObject265.bin"/><Relationship Id="rId5" Type="http://schemas.openxmlformats.org/officeDocument/2006/relationships/oleObject" Target="../embeddings/oleObject264.bin"/><Relationship Id="rId10" Type="http://schemas.openxmlformats.org/officeDocument/2006/relationships/image" Target="../media/image5.png"/><Relationship Id="rId4" Type="http://schemas.openxmlformats.org/officeDocument/2006/relationships/oleObject" Target="../embeddings/oleObject263.bin"/><Relationship Id="rId9" Type="http://schemas.openxmlformats.org/officeDocument/2006/relationships/oleObject" Target="../embeddings/oleObject268.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74.bin"/><Relationship Id="rId3" Type="http://schemas.openxmlformats.org/officeDocument/2006/relationships/oleObject" Target="../embeddings/oleObject269.bin"/><Relationship Id="rId7" Type="http://schemas.openxmlformats.org/officeDocument/2006/relationships/oleObject" Target="../embeddings/oleObject273.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oleObject" Target="../embeddings/oleObject272.bin"/><Relationship Id="rId11" Type="http://schemas.openxmlformats.org/officeDocument/2006/relationships/image" Target="../media/image5.png"/><Relationship Id="rId5" Type="http://schemas.openxmlformats.org/officeDocument/2006/relationships/oleObject" Target="../embeddings/oleObject271.bin"/><Relationship Id="rId10" Type="http://schemas.openxmlformats.org/officeDocument/2006/relationships/oleObject" Target="../embeddings/oleObject276.bin"/><Relationship Id="rId4" Type="http://schemas.openxmlformats.org/officeDocument/2006/relationships/oleObject" Target="../embeddings/oleObject270.bin"/><Relationship Id="rId9" Type="http://schemas.openxmlformats.org/officeDocument/2006/relationships/oleObject" Target="../embeddings/oleObject275.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77.bin"/><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5.png"/><Relationship Id="rId4" Type="http://schemas.openxmlformats.org/officeDocument/2006/relationships/oleObject" Target="../embeddings/oleObject278.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84.bin"/><Relationship Id="rId3" Type="http://schemas.openxmlformats.org/officeDocument/2006/relationships/oleObject" Target="../embeddings/oleObject279.bin"/><Relationship Id="rId7" Type="http://schemas.openxmlformats.org/officeDocument/2006/relationships/oleObject" Target="../embeddings/oleObject283.bin"/><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oleObject" Target="../embeddings/oleObject282.bin"/><Relationship Id="rId5" Type="http://schemas.openxmlformats.org/officeDocument/2006/relationships/oleObject" Target="../embeddings/oleObject281.bin"/><Relationship Id="rId4" Type="http://schemas.openxmlformats.org/officeDocument/2006/relationships/oleObject" Target="../embeddings/oleObject280.bin"/><Relationship Id="rId9" Type="http://schemas.openxmlformats.org/officeDocument/2006/relationships/image" Target="../media/image5.png"/></Relationships>
</file>

<file path=ppt/slides/_rels/slide6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85.bin"/><Relationship Id="rId7" Type="http://schemas.openxmlformats.org/officeDocument/2006/relationships/oleObject" Target="../embeddings/oleObject289.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oleObject" Target="../embeddings/oleObject288.bin"/><Relationship Id="rId5" Type="http://schemas.openxmlformats.org/officeDocument/2006/relationships/oleObject" Target="../embeddings/oleObject287.bin"/><Relationship Id="rId4" Type="http://schemas.openxmlformats.org/officeDocument/2006/relationships/oleObject" Target="../embeddings/oleObject286.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90.bin"/><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5.png"/><Relationship Id="rId4" Type="http://schemas.openxmlformats.org/officeDocument/2006/relationships/oleObject" Target="../embeddings/oleObject291.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97.bin"/><Relationship Id="rId3" Type="http://schemas.openxmlformats.org/officeDocument/2006/relationships/oleObject" Target="../embeddings/oleObject292.bin"/><Relationship Id="rId7" Type="http://schemas.openxmlformats.org/officeDocument/2006/relationships/oleObject" Target="../embeddings/oleObject296.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oleObject" Target="../embeddings/oleObject295.bin"/><Relationship Id="rId11" Type="http://schemas.openxmlformats.org/officeDocument/2006/relationships/oleObject" Target="../embeddings/oleObject300.bin"/><Relationship Id="rId5" Type="http://schemas.openxmlformats.org/officeDocument/2006/relationships/oleObject" Target="../embeddings/oleObject294.bin"/><Relationship Id="rId10" Type="http://schemas.openxmlformats.org/officeDocument/2006/relationships/oleObject" Target="../embeddings/oleObject299.bin"/><Relationship Id="rId4" Type="http://schemas.openxmlformats.org/officeDocument/2006/relationships/oleObject" Target="../embeddings/oleObject293.bin"/><Relationship Id="rId9" Type="http://schemas.openxmlformats.org/officeDocument/2006/relationships/oleObject" Target="../embeddings/oleObject298.bin"/></Relationships>
</file>

<file path=ppt/slides/_rels/slide6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01.bin"/><Relationship Id="rId7" Type="http://schemas.openxmlformats.org/officeDocument/2006/relationships/oleObject" Target="../embeddings/oleObject305.bin"/><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oleObject" Target="../embeddings/oleObject304.bin"/><Relationship Id="rId5" Type="http://schemas.openxmlformats.org/officeDocument/2006/relationships/oleObject" Target="../embeddings/oleObject303.bin"/><Relationship Id="rId4" Type="http://schemas.openxmlformats.org/officeDocument/2006/relationships/oleObject" Target="../embeddings/oleObject302.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311.bin"/><Relationship Id="rId3" Type="http://schemas.openxmlformats.org/officeDocument/2006/relationships/oleObject" Target="../embeddings/oleObject306.bin"/><Relationship Id="rId7" Type="http://schemas.openxmlformats.org/officeDocument/2006/relationships/oleObject" Target="../embeddings/oleObject310.bin"/><Relationship Id="rId2" Type="http://schemas.openxmlformats.org/officeDocument/2006/relationships/slideLayout" Target="../slideLayouts/slideLayout7.xml"/><Relationship Id="rId1" Type="http://schemas.openxmlformats.org/officeDocument/2006/relationships/vmlDrawing" Target="../drawings/vmlDrawing61.vml"/><Relationship Id="rId6" Type="http://schemas.openxmlformats.org/officeDocument/2006/relationships/oleObject" Target="../embeddings/oleObject309.bin"/><Relationship Id="rId5" Type="http://schemas.openxmlformats.org/officeDocument/2006/relationships/oleObject" Target="../embeddings/oleObject308.bin"/><Relationship Id="rId4" Type="http://schemas.openxmlformats.org/officeDocument/2006/relationships/oleObject" Target="../embeddings/oleObject307.bin"/><Relationship Id="rId9"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12.bin"/><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13.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oleObject" Target="../embeddings/oleObject316.bin"/><Relationship Id="rId5" Type="http://schemas.openxmlformats.org/officeDocument/2006/relationships/oleObject" Target="../embeddings/oleObject315.bin"/><Relationship Id="rId4" Type="http://schemas.openxmlformats.org/officeDocument/2006/relationships/oleObject" Target="../embeddings/oleObject314.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22.bin"/><Relationship Id="rId3" Type="http://schemas.openxmlformats.org/officeDocument/2006/relationships/oleObject" Target="../embeddings/oleObject317.bin"/><Relationship Id="rId7" Type="http://schemas.openxmlformats.org/officeDocument/2006/relationships/oleObject" Target="../embeddings/oleObject321.bin"/><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oleObject" Target="../embeddings/oleObject320.bin"/><Relationship Id="rId5" Type="http://schemas.openxmlformats.org/officeDocument/2006/relationships/oleObject" Target="../embeddings/oleObject319.bin"/><Relationship Id="rId10" Type="http://schemas.openxmlformats.org/officeDocument/2006/relationships/image" Target="../media/image5.png"/><Relationship Id="rId4" Type="http://schemas.openxmlformats.org/officeDocument/2006/relationships/oleObject" Target="../embeddings/oleObject318.bin"/><Relationship Id="rId9" Type="http://schemas.openxmlformats.org/officeDocument/2006/relationships/oleObject" Target="../embeddings/oleObject323.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329.bin"/><Relationship Id="rId13" Type="http://schemas.openxmlformats.org/officeDocument/2006/relationships/image" Target="../media/image5.png"/><Relationship Id="rId3" Type="http://schemas.openxmlformats.org/officeDocument/2006/relationships/oleObject" Target="../embeddings/oleObject324.bin"/><Relationship Id="rId7" Type="http://schemas.openxmlformats.org/officeDocument/2006/relationships/oleObject" Target="../embeddings/oleObject328.bin"/><Relationship Id="rId12" Type="http://schemas.openxmlformats.org/officeDocument/2006/relationships/oleObject" Target="../embeddings/oleObject333.bin"/><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oleObject" Target="../embeddings/oleObject327.bin"/><Relationship Id="rId11" Type="http://schemas.openxmlformats.org/officeDocument/2006/relationships/oleObject" Target="../embeddings/oleObject332.bin"/><Relationship Id="rId5" Type="http://schemas.openxmlformats.org/officeDocument/2006/relationships/oleObject" Target="../embeddings/oleObject326.bin"/><Relationship Id="rId10" Type="http://schemas.openxmlformats.org/officeDocument/2006/relationships/oleObject" Target="../embeddings/oleObject331.bin"/><Relationship Id="rId4" Type="http://schemas.openxmlformats.org/officeDocument/2006/relationships/oleObject" Target="../embeddings/oleObject325.bin"/><Relationship Id="rId9" Type="http://schemas.openxmlformats.org/officeDocument/2006/relationships/oleObject" Target="../embeddings/oleObject330.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338.bin"/><Relationship Id="rId3" Type="http://schemas.openxmlformats.org/officeDocument/2006/relationships/notesSlide" Target="../notesSlides/notesSlide4.xml"/><Relationship Id="rId7" Type="http://schemas.openxmlformats.org/officeDocument/2006/relationships/oleObject" Target="../embeddings/oleObject337.bin"/><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oleObject" Target="../embeddings/oleObject336.bin"/><Relationship Id="rId5" Type="http://schemas.openxmlformats.org/officeDocument/2006/relationships/oleObject" Target="../embeddings/oleObject335.bin"/><Relationship Id="rId4" Type="http://schemas.openxmlformats.org/officeDocument/2006/relationships/oleObject" Target="../embeddings/oleObject334.bin"/><Relationship Id="rId9"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39.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oleObject" Target="../embeddings/oleObject342.bin"/><Relationship Id="rId5" Type="http://schemas.openxmlformats.org/officeDocument/2006/relationships/oleObject" Target="../embeddings/oleObject341.bin"/><Relationship Id="rId4" Type="http://schemas.openxmlformats.org/officeDocument/2006/relationships/oleObject" Target="../embeddings/oleObject340.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348.bin"/><Relationship Id="rId3" Type="http://schemas.openxmlformats.org/officeDocument/2006/relationships/oleObject" Target="../embeddings/oleObject343.bin"/><Relationship Id="rId7" Type="http://schemas.openxmlformats.org/officeDocument/2006/relationships/oleObject" Target="../embeddings/oleObject347.bin"/><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oleObject" Target="../embeddings/oleObject346.bin"/><Relationship Id="rId5" Type="http://schemas.openxmlformats.org/officeDocument/2006/relationships/oleObject" Target="../embeddings/oleObject345.bin"/><Relationship Id="rId4" Type="http://schemas.openxmlformats.org/officeDocument/2006/relationships/oleObject" Target="../embeddings/oleObject344.bin"/><Relationship Id="rId9" Type="http://schemas.openxmlformats.org/officeDocument/2006/relationships/image" Target="../media/image5.png"/></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54.bin"/><Relationship Id="rId3" Type="http://schemas.openxmlformats.org/officeDocument/2006/relationships/oleObject" Target="../embeddings/oleObject349.bin"/><Relationship Id="rId7" Type="http://schemas.openxmlformats.org/officeDocument/2006/relationships/oleObject" Target="../embeddings/oleObject353.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oleObject" Target="../embeddings/oleObject352.bin"/><Relationship Id="rId11" Type="http://schemas.openxmlformats.org/officeDocument/2006/relationships/oleObject" Target="../embeddings/oleObject357.bin"/><Relationship Id="rId5" Type="http://schemas.openxmlformats.org/officeDocument/2006/relationships/oleObject" Target="../embeddings/oleObject351.bin"/><Relationship Id="rId10" Type="http://schemas.openxmlformats.org/officeDocument/2006/relationships/oleObject" Target="../embeddings/oleObject356.bin"/><Relationship Id="rId4" Type="http://schemas.openxmlformats.org/officeDocument/2006/relationships/oleObject" Target="../embeddings/oleObject350.bin"/><Relationship Id="rId9" Type="http://schemas.openxmlformats.org/officeDocument/2006/relationships/oleObject" Target="../embeddings/oleObject355.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58.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oleObject" Target="../embeddings/oleObject361.bin"/><Relationship Id="rId5" Type="http://schemas.openxmlformats.org/officeDocument/2006/relationships/oleObject" Target="../embeddings/oleObject360.bin"/><Relationship Id="rId4" Type="http://schemas.openxmlformats.org/officeDocument/2006/relationships/oleObject" Target="../embeddings/oleObject359.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367.bin"/><Relationship Id="rId3" Type="http://schemas.openxmlformats.org/officeDocument/2006/relationships/oleObject" Target="../embeddings/oleObject362.bin"/><Relationship Id="rId7" Type="http://schemas.openxmlformats.org/officeDocument/2006/relationships/oleObject" Target="../embeddings/oleObject366.bin"/><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oleObject" Target="../embeddings/oleObject365.bin"/><Relationship Id="rId5" Type="http://schemas.openxmlformats.org/officeDocument/2006/relationships/oleObject" Target="../embeddings/oleObject364.bin"/><Relationship Id="rId4" Type="http://schemas.openxmlformats.org/officeDocument/2006/relationships/oleObject" Target="../embeddings/oleObject363.bin"/><Relationship Id="rId9"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68.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oleObject" Target="../embeddings/oleObject371.bin"/><Relationship Id="rId5" Type="http://schemas.openxmlformats.org/officeDocument/2006/relationships/oleObject" Target="../embeddings/oleObject370.bin"/><Relationship Id="rId4" Type="http://schemas.openxmlformats.org/officeDocument/2006/relationships/oleObject" Target="../embeddings/oleObject36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oleObject" Target="../embeddings/oleObject28.bin"/><Relationship Id="rId5" Type="http://schemas.openxmlformats.org/officeDocument/2006/relationships/oleObject" Target="../embeddings/oleObject22.bin"/><Relationship Id="rId10" Type="http://schemas.openxmlformats.org/officeDocument/2006/relationships/oleObject" Target="../embeddings/oleObject27.bin"/><Relationship Id="rId4" Type="http://schemas.openxmlformats.org/officeDocument/2006/relationships/oleObject" Target="../embeddings/oleObject21.bin"/><Relationship Id="rId9" Type="http://schemas.openxmlformats.org/officeDocument/2006/relationships/oleObject" Target="../embeddings/oleObject26.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377.bin"/><Relationship Id="rId13" Type="http://schemas.openxmlformats.org/officeDocument/2006/relationships/oleObject" Target="../embeddings/oleObject382.bin"/><Relationship Id="rId3" Type="http://schemas.openxmlformats.org/officeDocument/2006/relationships/oleObject" Target="../embeddings/oleObject372.bin"/><Relationship Id="rId7" Type="http://schemas.openxmlformats.org/officeDocument/2006/relationships/oleObject" Target="../embeddings/oleObject376.bin"/><Relationship Id="rId12" Type="http://schemas.openxmlformats.org/officeDocument/2006/relationships/oleObject" Target="../embeddings/oleObject381.bin"/><Relationship Id="rId2" Type="http://schemas.openxmlformats.org/officeDocument/2006/relationships/slideLayout" Target="../slideLayouts/slideLayout7.xml"/><Relationship Id="rId16" Type="http://schemas.openxmlformats.org/officeDocument/2006/relationships/image" Target="../media/image5.png"/><Relationship Id="rId1" Type="http://schemas.openxmlformats.org/officeDocument/2006/relationships/vmlDrawing" Target="../drawings/vmlDrawing73.vml"/><Relationship Id="rId6" Type="http://schemas.openxmlformats.org/officeDocument/2006/relationships/oleObject" Target="../embeddings/oleObject375.bin"/><Relationship Id="rId11" Type="http://schemas.openxmlformats.org/officeDocument/2006/relationships/oleObject" Target="../embeddings/oleObject380.bin"/><Relationship Id="rId5" Type="http://schemas.openxmlformats.org/officeDocument/2006/relationships/oleObject" Target="../embeddings/oleObject374.bin"/><Relationship Id="rId15" Type="http://schemas.openxmlformats.org/officeDocument/2006/relationships/oleObject" Target="../embeddings/oleObject384.bin"/><Relationship Id="rId10" Type="http://schemas.openxmlformats.org/officeDocument/2006/relationships/oleObject" Target="../embeddings/oleObject379.bin"/><Relationship Id="rId4" Type="http://schemas.openxmlformats.org/officeDocument/2006/relationships/oleObject" Target="../embeddings/oleObject373.bin"/><Relationship Id="rId9" Type="http://schemas.openxmlformats.org/officeDocument/2006/relationships/oleObject" Target="../embeddings/oleObject378.bin"/><Relationship Id="rId14" Type="http://schemas.openxmlformats.org/officeDocument/2006/relationships/oleObject" Target="../embeddings/oleObject383.bin"/></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85.bin"/><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5.png"/><Relationship Id="rId4" Type="http://schemas.openxmlformats.org/officeDocument/2006/relationships/oleObject" Target="../embeddings/oleObject386.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87.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oleObject" Target="../embeddings/oleObject390.bin"/><Relationship Id="rId5" Type="http://schemas.openxmlformats.org/officeDocument/2006/relationships/oleObject" Target="../embeddings/oleObject389.bin"/><Relationship Id="rId4" Type="http://schemas.openxmlformats.org/officeDocument/2006/relationships/oleObject" Target="../embeddings/oleObject388.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91.bin"/><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5.png"/><Relationship Id="rId4" Type="http://schemas.openxmlformats.org/officeDocument/2006/relationships/oleObject" Target="../embeddings/oleObject392.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93.bin"/><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94.bin"/><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5.png"/><Relationship Id="rId4" Type="http://schemas.openxmlformats.org/officeDocument/2006/relationships/oleObject" Target="../embeddings/oleObject395.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image" Target="../media/image5.png"/><Relationship Id="rId5" Type="http://schemas.openxmlformats.org/officeDocument/2006/relationships/image" Target="../media/image392.png"/><Relationship Id="rId4" Type="http://schemas.openxmlformats.org/officeDocument/2006/relationships/oleObject" Target="../embeddings/oleObject396.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97.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oleObject" Target="../embeddings/oleObject399.bin"/><Relationship Id="rId5" Type="http://schemas.openxmlformats.org/officeDocument/2006/relationships/oleObject" Target="../embeddings/oleObject398.bin"/><Relationship Id="rId4" Type="http://schemas.openxmlformats.org/officeDocument/2006/relationships/image" Target="../media/image392.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404.bin"/><Relationship Id="rId13" Type="http://schemas.openxmlformats.org/officeDocument/2006/relationships/oleObject" Target="../embeddings/oleObject409.bin"/><Relationship Id="rId18" Type="http://schemas.openxmlformats.org/officeDocument/2006/relationships/oleObject" Target="../embeddings/oleObject414.bin"/><Relationship Id="rId3" Type="http://schemas.openxmlformats.org/officeDocument/2006/relationships/oleObject" Target="../embeddings/oleObject400.bin"/><Relationship Id="rId7" Type="http://schemas.openxmlformats.org/officeDocument/2006/relationships/oleObject" Target="../embeddings/oleObject403.bin"/><Relationship Id="rId12" Type="http://schemas.openxmlformats.org/officeDocument/2006/relationships/oleObject" Target="../embeddings/oleObject408.bin"/><Relationship Id="rId17" Type="http://schemas.openxmlformats.org/officeDocument/2006/relationships/oleObject" Target="../embeddings/oleObject413.bin"/><Relationship Id="rId2" Type="http://schemas.openxmlformats.org/officeDocument/2006/relationships/slideLayout" Target="../slideLayouts/slideLayout7.xml"/><Relationship Id="rId16" Type="http://schemas.openxmlformats.org/officeDocument/2006/relationships/oleObject" Target="../embeddings/oleObject412.bin"/><Relationship Id="rId1" Type="http://schemas.openxmlformats.org/officeDocument/2006/relationships/vmlDrawing" Target="../drawings/vmlDrawing81.vml"/><Relationship Id="rId6" Type="http://schemas.openxmlformats.org/officeDocument/2006/relationships/image" Target="../media/image392.png"/><Relationship Id="rId11" Type="http://schemas.openxmlformats.org/officeDocument/2006/relationships/oleObject" Target="../embeddings/oleObject407.bin"/><Relationship Id="rId5" Type="http://schemas.openxmlformats.org/officeDocument/2006/relationships/oleObject" Target="../embeddings/oleObject402.bin"/><Relationship Id="rId15" Type="http://schemas.openxmlformats.org/officeDocument/2006/relationships/oleObject" Target="../embeddings/oleObject411.bin"/><Relationship Id="rId10" Type="http://schemas.openxmlformats.org/officeDocument/2006/relationships/oleObject" Target="../embeddings/oleObject406.bin"/><Relationship Id="rId19" Type="http://schemas.openxmlformats.org/officeDocument/2006/relationships/image" Target="../media/image5.png"/><Relationship Id="rId4" Type="http://schemas.openxmlformats.org/officeDocument/2006/relationships/oleObject" Target="../embeddings/oleObject401.bin"/><Relationship Id="rId9" Type="http://schemas.openxmlformats.org/officeDocument/2006/relationships/oleObject" Target="../embeddings/oleObject405.bin"/><Relationship Id="rId14" Type="http://schemas.openxmlformats.org/officeDocument/2006/relationships/oleObject" Target="../embeddings/oleObject410.bin"/></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420.bin"/><Relationship Id="rId3" Type="http://schemas.openxmlformats.org/officeDocument/2006/relationships/oleObject" Target="../embeddings/oleObject415.bin"/><Relationship Id="rId7" Type="http://schemas.openxmlformats.org/officeDocument/2006/relationships/oleObject" Target="../embeddings/oleObject419.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82.vml"/><Relationship Id="rId6" Type="http://schemas.openxmlformats.org/officeDocument/2006/relationships/oleObject" Target="../embeddings/oleObject418.bin"/><Relationship Id="rId11" Type="http://schemas.openxmlformats.org/officeDocument/2006/relationships/oleObject" Target="../embeddings/oleObject423.bin"/><Relationship Id="rId5" Type="http://schemas.openxmlformats.org/officeDocument/2006/relationships/oleObject" Target="../embeddings/oleObject417.bin"/><Relationship Id="rId10" Type="http://schemas.openxmlformats.org/officeDocument/2006/relationships/oleObject" Target="../embeddings/oleObject422.bin"/><Relationship Id="rId4" Type="http://schemas.openxmlformats.org/officeDocument/2006/relationships/oleObject" Target="../embeddings/oleObject416.bin"/><Relationship Id="rId9" Type="http://schemas.openxmlformats.org/officeDocument/2006/relationships/oleObject" Target="../embeddings/oleObject421.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24.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oleObject" Target="../embeddings/oleObject427.bin"/><Relationship Id="rId5" Type="http://schemas.openxmlformats.org/officeDocument/2006/relationships/oleObject" Target="../embeddings/oleObject426.bin"/><Relationship Id="rId4" Type="http://schemas.openxmlformats.org/officeDocument/2006/relationships/oleObject" Target="../embeddings/oleObject425.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28.bin"/><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image" Target="../media/image5.png"/><Relationship Id="rId5" Type="http://schemas.openxmlformats.org/officeDocument/2006/relationships/oleObject" Target="../embeddings/oleObject430.bin"/><Relationship Id="rId4" Type="http://schemas.openxmlformats.org/officeDocument/2006/relationships/oleObject" Target="../embeddings/oleObject429.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436.bin"/><Relationship Id="rId3" Type="http://schemas.openxmlformats.org/officeDocument/2006/relationships/oleObject" Target="../embeddings/oleObject431.bin"/><Relationship Id="rId7" Type="http://schemas.openxmlformats.org/officeDocument/2006/relationships/oleObject" Target="../embeddings/oleObject435.bin"/><Relationship Id="rId2" Type="http://schemas.openxmlformats.org/officeDocument/2006/relationships/slideLayout" Target="../slideLayouts/slideLayout7.xml"/><Relationship Id="rId1" Type="http://schemas.openxmlformats.org/officeDocument/2006/relationships/vmlDrawing" Target="../drawings/vmlDrawing85.vml"/><Relationship Id="rId6" Type="http://schemas.openxmlformats.org/officeDocument/2006/relationships/oleObject" Target="../embeddings/oleObject434.bin"/><Relationship Id="rId5" Type="http://schemas.openxmlformats.org/officeDocument/2006/relationships/oleObject" Target="../embeddings/oleObject433.bin"/><Relationship Id="rId4" Type="http://schemas.openxmlformats.org/officeDocument/2006/relationships/oleObject" Target="../embeddings/oleObject432.bin"/><Relationship Id="rId9"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37.bin"/><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442.bin"/><Relationship Id="rId13" Type="http://schemas.openxmlformats.org/officeDocument/2006/relationships/oleObject" Target="../embeddings/oleObject447.bin"/><Relationship Id="rId3" Type="http://schemas.openxmlformats.org/officeDocument/2006/relationships/notesSlide" Target="../notesSlides/notesSlide6.xml"/><Relationship Id="rId7" Type="http://schemas.openxmlformats.org/officeDocument/2006/relationships/oleObject" Target="../embeddings/oleObject441.bin"/><Relationship Id="rId12" Type="http://schemas.openxmlformats.org/officeDocument/2006/relationships/oleObject" Target="../embeddings/oleObject446.bin"/><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oleObject" Target="../embeddings/oleObject440.bin"/><Relationship Id="rId11" Type="http://schemas.openxmlformats.org/officeDocument/2006/relationships/oleObject" Target="../embeddings/oleObject445.bin"/><Relationship Id="rId5" Type="http://schemas.openxmlformats.org/officeDocument/2006/relationships/oleObject" Target="../embeddings/oleObject439.bin"/><Relationship Id="rId15" Type="http://schemas.openxmlformats.org/officeDocument/2006/relationships/image" Target="../media/image5.png"/><Relationship Id="rId10" Type="http://schemas.openxmlformats.org/officeDocument/2006/relationships/oleObject" Target="../embeddings/oleObject444.bin"/><Relationship Id="rId4" Type="http://schemas.openxmlformats.org/officeDocument/2006/relationships/oleObject" Target="../embeddings/oleObject438.bin"/><Relationship Id="rId9" Type="http://schemas.openxmlformats.org/officeDocument/2006/relationships/oleObject" Target="../embeddings/oleObject443.bin"/><Relationship Id="rId14" Type="http://schemas.openxmlformats.org/officeDocument/2006/relationships/oleObject" Target="../embeddings/oleObject448.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454.bin"/><Relationship Id="rId3" Type="http://schemas.openxmlformats.org/officeDocument/2006/relationships/oleObject" Target="../embeddings/oleObject449.bin"/><Relationship Id="rId7" Type="http://schemas.openxmlformats.org/officeDocument/2006/relationships/oleObject" Target="../embeddings/oleObject453.bin"/><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oleObject" Target="../embeddings/oleObject452.bin"/><Relationship Id="rId5" Type="http://schemas.openxmlformats.org/officeDocument/2006/relationships/oleObject" Target="../embeddings/oleObject451.bin"/><Relationship Id="rId10" Type="http://schemas.openxmlformats.org/officeDocument/2006/relationships/image" Target="../media/image5.png"/><Relationship Id="rId4" Type="http://schemas.openxmlformats.org/officeDocument/2006/relationships/oleObject" Target="../embeddings/oleObject450.bin"/><Relationship Id="rId9" Type="http://schemas.openxmlformats.org/officeDocument/2006/relationships/oleObject" Target="../embeddings/oleObject455.bin"/></Relationships>
</file>

<file path=ppt/slides/_rels/slide9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456.bin"/><Relationship Id="rId7" Type="http://schemas.openxmlformats.org/officeDocument/2006/relationships/oleObject" Target="../embeddings/oleObject460.bin"/><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oleObject" Target="../embeddings/oleObject459.bin"/><Relationship Id="rId5" Type="http://schemas.openxmlformats.org/officeDocument/2006/relationships/oleObject" Target="../embeddings/oleObject458.bin"/><Relationship Id="rId4" Type="http://schemas.openxmlformats.org/officeDocument/2006/relationships/oleObject" Target="../embeddings/oleObject457.bin"/></Relationships>
</file>

<file path=ppt/slides/_rels/slide9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53.png"/><Relationship Id="rId7" Type="http://schemas.openxmlformats.org/officeDocument/2006/relationships/oleObject" Target="../embeddings/oleObject464.bin"/><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oleObject" Target="../embeddings/oleObject463.bin"/><Relationship Id="rId5" Type="http://schemas.openxmlformats.org/officeDocument/2006/relationships/oleObject" Target="../embeddings/oleObject462.bin"/><Relationship Id="rId4" Type="http://schemas.openxmlformats.org/officeDocument/2006/relationships/oleObject" Target="../embeddings/oleObject46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dirty="0" smtClean="0"/>
              <a:t>Μεταφορά Μάζας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dirty="0" smtClean="0"/>
          </a:p>
          <a:p>
            <a:endParaRPr lang="en-US" sz="2800" dirty="0" smtClean="0"/>
          </a:p>
          <a:p>
            <a:r>
              <a:rPr lang="el-GR" sz="2800" dirty="0" smtClean="0"/>
              <a:t>Διονύσης Μαντζαβίνος</a:t>
            </a:r>
          </a:p>
          <a:p>
            <a:r>
              <a:rPr lang="el-GR" sz="2800" dirty="0" smtClean="0"/>
              <a:t>Πολυτεχνική Σχολή</a:t>
            </a:r>
          </a:p>
          <a:p>
            <a:r>
              <a:rPr lang="el-GR" sz="2800" dirty="0" smtClean="0"/>
              <a:t>Τμήμα Χημικών Μηχανικών</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srcRect/>
          <a:stretch>
            <a:fillRect/>
          </a:stretch>
        </p:blipFill>
        <p:spPr bwMode="auto">
          <a:xfrm>
            <a:off x="179512" y="260648"/>
            <a:ext cx="3467100" cy="1714500"/>
          </a:xfrm>
          <a:prstGeom prst="rect">
            <a:avLst/>
          </a:prstGeom>
          <a:noFill/>
          <a:ln w="9525">
            <a:noFill/>
            <a:miter lim="800000"/>
            <a:headEnd/>
            <a:tailEnd/>
          </a:ln>
        </p:spPr>
      </p:pic>
      <p:cxnSp>
        <p:nvCxnSpPr>
          <p:cNvPr id="9" name="Straight Arrow Connector 8"/>
          <p:cNvCxnSpPr/>
          <p:nvPr/>
        </p:nvCxnSpPr>
        <p:spPr>
          <a:xfrm flipH="1">
            <a:off x="539552" y="1700808"/>
            <a:ext cx="14401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512" y="1988840"/>
            <a:ext cx="2448272" cy="461665"/>
          </a:xfrm>
          <a:prstGeom prst="rect">
            <a:avLst/>
          </a:prstGeom>
          <a:noFill/>
        </p:spPr>
        <p:txBody>
          <a:bodyPr wrap="square" rtlCol="0">
            <a:spAutoFit/>
          </a:bodyPr>
          <a:lstStyle/>
          <a:p>
            <a:r>
              <a:rPr lang="el-GR" sz="2400" dirty="0" smtClean="0"/>
              <a:t>Όγκος ελέγχου</a:t>
            </a:r>
            <a:endParaRPr lang="el-GR" sz="2400" dirty="0"/>
          </a:p>
        </p:txBody>
      </p:sp>
      <p:sp>
        <p:nvSpPr>
          <p:cNvPr id="11" name="TextBox 10"/>
          <p:cNvSpPr txBox="1"/>
          <p:nvPr/>
        </p:nvSpPr>
        <p:spPr>
          <a:xfrm>
            <a:off x="3923928" y="951111"/>
            <a:ext cx="3600400" cy="461665"/>
          </a:xfrm>
          <a:prstGeom prst="rect">
            <a:avLst/>
          </a:prstGeom>
          <a:noFill/>
        </p:spPr>
        <p:txBody>
          <a:bodyPr wrap="square" rtlCol="0">
            <a:spAutoFit/>
          </a:bodyPr>
          <a:lstStyle/>
          <a:p>
            <a:r>
              <a:rPr lang="el-GR" sz="2400" dirty="0" smtClean="0"/>
              <a:t>Μέση ταχύτητα μίγματος</a:t>
            </a:r>
            <a:endParaRPr lang="el-GR" sz="2400" dirty="0"/>
          </a:p>
        </p:txBody>
      </p:sp>
      <p:sp>
        <p:nvSpPr>
          <p:cNvPr id="12" name="TextBox 11"/>
          <p:cNvSpPr txBox="1"/>
          <p:nvPr/>
        </p:nvSpPr>
        <p:spPr>
          <a:xfrm>
            <a:off x="539552" y="2636912"/>
            <a:ext cx="6840760" cy="2246769"/>
          </a:xfrm>
          <a:prstGeom prst="rect">
            <a:avLst/>
          </a:prstGeom>
          <a:noFill/>
        </p:spPr>
        <p:txBody>
          <a:bodyPr wrap="square" rtlCol="0">
            <a:spAutoFit/>
          </a:bodyPr>
          <a:lstStyle/>
          <a:p>
            <a:pPr>
              <a:buFont typeface="Arial" pitchFamily="34" charset="0"/>
              <a:buChar char="•"/>
            </a:pPr>
            <a:r>
              <a:rPr lang="el-GR" sz="2000" dirty="0" smtClean="0"/>
              <a:t>Γενική έκφραση:</a:t>
            </a:r>
          </a:p>
          <a:p>
            <a:pPr>
              <a:buFont typeface="Arial" pitchFamily="34" charset="0"/>
              <a:buChar char="•"/>
            </a:pPr>
            <a:endParaRPr lang="el-GR" sz="2000" dirty="0" smtClean="0"/>
          </a:p>
          <a:p>
            <a:pPr>
              <a:buFont typeface="Arial" pitchFamily="34" charset="0"/>
              <a:buChar char="•"/>
            </a:pPr>
            <a:endParaRPr lang="el-GR" sz="2000" dirty="0"/>
          </a:p>
          <a:p>
            <a:pPr>
              <a:buFont typeface="Arial" pitchFamily="34" charset="0"/>
              <a:buChar char="•"/>
            </a:pPr>
            <a:r>
              <a:rPr lang="el-GR" sz="2000" dirty="0" smtClean="0"/>
              <a:t>Αν</a:t>
            </a:r>
          </a:p>
          <a:p>
            <a:pPr>
              <a:buFont typeface="Arial" pitchFamily="34" charset="0"/>
              <a:buChar char="•"/>
            </a:pPr>
            <a:endParaRPr lang="el-GR" sz="2000" dirty="0" smtClean="0"/>
          </a:p>
          <a:p>
            <a:pPr>
              <a:buFont typeface="Arial" pitchFamily="34" charset="0"/>
              <a:buChar char="•"/>
            </a:pPr>
            <a:endParaRPr lang="el-GR" sz="2000" dirty="0"/>
          </a:p>
          <a:p>
            <a:pPr>
              <a:buFont typeface="Arial" pitchFamily="34" charset="0"/>
              <a:buChar char="•"/>
            </a:pPr>
            <a:r>
              <a:rPr lang="el-GR" sz="2000" dirty="0" smtClean="0"/>
              <a:t>Αν    </a:t>
            </a:r>
            <a:endParaRPr lang="el-GR" sz="2000" dirty="0"/>
          </a:p>
        </p:txBody>
      </p:sp>
      <p:graphicFrame>
        <p:nvGraphicFramePr>
          <p:cNvPr id="13" name="Object 12"/>
          <p:cNvGraphicFramePr>
            <a:graphicFrameLocks noChangeAspect="1"/>
          </p:cNvGraphicFramePr>
          <p:nvPr/>
        </p:nvGraphicFramePr>
        <p:xfrm>
          <a:off x="2627784" y="2549038"/>
          <a:ext cx="1152128" cy="663938"/>
        </p:xfrm>
        <a:graphic>
          <a:graphicData uri="http://schemas.openxmlformats.org/presentationml/2006/ole">
            <p:oleObj spid="_x0000_s9218" name="Equation" r:id="rId4" imgW="749160" imgH="431640" progId="Equation.DSMT4">
              <p:embed/>
            </p:oleObj>
          </a:graphicData>
        </a:graphic>
      </p:graphicFrame>
      <p:graphicFrame>
        <p:nvGraphicFramePr>
          <p:cNvPr id="14" name="Object 13"/>
          <p:cNvGraphicFramePr>
            <a:graphicFrameLocks noChangeAspect="1"/>
          </p:cNvGraphicFramePr>
          <p:nvPr/>
        </p:nvGraphicFramePr>
        <p:xfrm>
          <a:off x="1154955" y="3429000"/>
          <a:ext cx="3183177" cy="648072"/>
        </p:xfrm>
        <a:graphic>
          <a:graphicData uri="http://schemas.openxmlformats.org/presentationml/2006/ole">
            <p:oleObj spid="_x0000_s9219" name="Equation" r:id="rId5" imgW="2120760" imgH="431640" progId="Equation.DSMT4">
              <p:embed/>
            </p:oleObj>
          </a:graphicData>
        </a:graphic>
      </p:graphicFrame>
      <p:cxnSp>
        <p:nvCxnSpPr>
          <p:cNvPr id="16" name="Straight Arrow Connector 15"/>
          <p:cNvCxnSpPr/>
          <p:nvPr/>
        </p:nvCxnSpPr>
        <p:spPr>
          <a:xfrm>
            <a:off x="4499992" y="3717032"/>
            <a:ext cx="187220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08712" y="3532946"/>
            <a:ext cx="2771800" cy="400110"/>
          </a:xfrm>
          <a:prstGeom prst="rect">
            <a:avLst/>
          </a:prstGeom>
          <a:noFill/>
        </p:spPr>
        <p:txBody>
          <a:bodyPr wrap="square" rtlCol="0">
            <a:spAutoFit/>
          </a:bodyPr>
          <a:lstStyle/>
          <a:p>
            <a:r>
              <a:rPr lang="el-GR" sz="2000" dirty="0" smtClean="0"/>
              <a:t>Μέση μαζική ταχύτητα</a:t>
            </a:r>
            <a:endParaRPr lang="el-GR" sz="2000" dirty="0"/>
          </a:p>
        </p:txBody>
      </p:sp>
      <p:graphicFrame>
        <p:nvGraphicFramePr>
          <p:cNvPr id="9222" name="Object 6"/>
          <p:cNvGraphicFramePr>
            <a:graphicFrameLocks noChangeAspect="1"/>
          </p:cNvGraphicFramePr>
          <p:nvPr/>
        </p:nvGraphicFramePr>
        <p:xfrm>
          <a:off x="1182688" y="4365625"/>
          <a:ext cx="3048000" cy="647700"/>
        </p:xfrm>
        <a:graphic>
          <a:graphicData uri="http://schemas.openxmlformats.org/presentationml/2006/ole">
            <p:oleObj spid="_x0000_s9220" name="Equation" r:id="rId6" imgW="2031840" imgH="431640" progId="Equation.DSMT4">
              <p:embed/>
            </p:oleObj>
          </a:graphicData>
        </a:graphic>
      </p:graphicFrame>
      <p:cxnSp>
        <p:nvCxnSpPr>
          <p:cNvPr id="19" name="Straight Arrow Connector 18"/>
          <p:cNvCxnSpPr/>
          <p:nvPr/>
        </p:nvCxnSpPr>
        <p:spPr>
          <a:xfrm>
            <a:off x="4499992" y="4621198"/>
            <a:ext cx="187220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4365104"/>
            <a:ext cx="2880320" cy="400110"/>
          </a:xfrm>
          <a:prstGeom prst="rect">
            <a:avLst/>
          </a:prstGeom>
          <a:noFill/>
        </p:spPr>
        <p:txBody>
          <a:bodyPr wrap="square" rtlCol="0">
            <a:spAutoFit/>
          </a:bodyPr>
          <a:lstStyle/>
          <a:p>
            <a:r>
              <a:rPr lang="el-GR" sz="2000" dirty="0" smtClean="0"/>
              <a:t>Μέση μοριακή ταχύτητα</a:t>
            </a:r>
            <a:endParaRPr lang="el-GR" sz="2000" dirty="0"/>
          </a:p>
        </p:txBody>
      </p:sp>
      <p:sp>
        <p:nvSpPr>
          <p:cNvPr id="21" name="TextBox 20"/>
          <p:cNvSpPr txBox="1"/>
          <p:nvPr/>
        </p:nvSpPr>
        <p:spPr>
          <a:xfrm>
            <a:off x="3059832" y="5301208"/>
            <a:ext cx="5832648" cy="400110"/>
          </a:xfrm>
          <a:prstGeom prst="rect">
            <a:avLst/>
          </a:prstGeom>
          <a:noFill/>
        </p:spPr>
        <p:txBody>
          <a:bodyPr wrap="square" rtlCol="0">
            <a:spAutoFit/>
          </a:bodyPr>
          <a:lstStyle/>
          <a:p>
            <a:r>
              <a:rPr lang="el-GR" sz="2000" dirty="0" smtClean="0"/>
              <a:t>Πότε </a:t>
            </a:r>
            <a:r>
              <a:rPr lang="el-GR" dirty="0" smtClean="0"/>
              <a:t> </a:t>
            </a:r>
            <a:endParaRPr lang="el-GR" dirty="0"/>
          </a:p>
        </p:txBody>
      </p:sp>
      <p:graphicFrame>
        <p:nvGraphicFramePr>
          <p:cNvPr id="22" name="Object 21"/>
          <p:cNvGraphicFramePr>
            <a:graphicFrameLocks noChangeAspect="1"/>
          </p:cNvGraphicFramePr>
          <p:nvPr/>
        </p:nvGraphicFramePr>
        <p:xfrm>
          <a:off x="3754438" y="5300663"/>
          <a:ext cx="1123950" cy="360362"/>
        </p:xfrm>
        <a:graphic>
          <a:graphicData uri="http://schemas.openxmlformats.org/presentationml/2006/ole">
            <p:oleObj spid="_x0000_s9221" name="Equation" r:id="rId7" imgW="634680" imgH="203040" progId="Equation.DSMT4">
              <p:embed/>
            </p:oleObj>
          </a:graphicData>
        </a:graphic>
      </p:graphicFrame>
      <p:pic>
        <p:nvPicPr>
          <p:cNvPr id="18"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3" name="TextBox 22"/>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blinds(horizontal)">
                                      <p:cBhvr>
                                        <p:cTn id="13" dur="500"/>
                                        <p:tgtEl>
                                          <p:spTgt spid="92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3"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linds(horizontal)">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7" grpId="0"/>
      <p:bldP spid="2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75"/>
            <a:ext cx="8229600" cy="1143000"/>
          </a:xfrm>
        </p:spPr>
        <p:txBody>
          <a:bodyPr/>
          <a:lstStyle/>
          <a:p>
            <a:r>
              <a:rPr lang="el-GR" dirty="0" smtClean="0"/>
              <a:t>Μεταφερόμενη μάζα</a:t>
            </a:r>
            <a:endParaRPr lang="el-GR" dirty="0"/>
          </a:p>
        </p:txBody>
      </p:sp>
      <p:sp>
        <p:nvSpPr>
          <p:cNvPr id="4" name="TextBox 3"/>
          <p:cNvSpPr txBox="1"/>
          <p:nvPr/>
        </p:nvSpPr>
        <p:spPr>
          <a:xfrm>
            <a:off x="539552" y="1340768"/>
            <a:ext cx="7848872" cy="936104"/>
          </a:xfrm>
          <a:prstGeom prst="rect">
            <a:avLst/>
          </a:prstGeom>
        </p:spPr>
        <p:txBody>
          <a:bodyPr vert="horz" wrap="square" lIns="91440" tIns="45720" rIns="91440" bIns="45720" rtlCol="0" anchor="ctr">
            <a:normAutofit/>
          </a:bodyPr>
          <a:lstStyle/>
          <a:p>
            <a:r>
              <a:rPr lang="el-GR" dirty="0" smtClean="0"/>
              <a:t>Εκτός του προφίλ, συχνά ενδιαφέρει και η συνολικά μεταφερόμενη μάζα μετά από χρόνο </a:t>
            </a:r>
            <a:r>
              <a:rPr lang="en-US" dirty="0" smtClean="0"/>
              <a:t>t:</a:t>
            </a:r>
            <a:endParaRPr lang="el-GR" dirty="0" smtClean="0"/>
          </a:p>
        </p:txBody>
      </p:sp>
      <p:graphicFrame>
        <p:nvGraphicFramePr>
          <p:cNvPr id="5" name="Object 4"/>
          <p:cNvGraphicFramePr>
            <a:graphicFrameLocks noChangeAspect="1"/>
          </p:cNvGraphicFramePr>
          <p:nvPr/>
        </p:nvGraphicFramePr>
        <p:xfrm>
          <a:off x="3203848" y="2558423"/>
          <a:ext cx="2232248" cy="870577"/>
        </p:xfrm>
        <a:graphic>
          <a:graphicData uri="http://schemas.openxmlformats.org/presentationml/2006/ole">
            <p:oleObj spid="_x0000_s211970" name="Equation" r:id="rId3" imgW="1269720" imgH="495000" progId="Equation.DSMT4">
              <p:embed/>
            </p:oleObj>
          </a:graphicData>
        </a:graphic>
      </p:graphicFrame>
      <p:sp>
        <p:nvSpPr>
          <p:cNvPr id="6" name="TextBox 5"/>
          <p:cNvSpPr txBox="1"/>
          <p:nvPr/>
        </p:nvSpPr>
        <p:spPr>
          <a:xfrm>
            <a:off x="755576" y="3861048"/>
            <a:ext cx="7776864" cy="1512168"/>
          </a:xfrm>
          <a:prstGeom prst="rect">
            <a:avLst/>
          </a:prstGeom>
        </p:spPr>
        <p:txBody>
          <a:bodyPr vert="horz" wrap="square" lIns="91440" tIns="45720" rIns="91440" bIns="45720" rtlCol="0" anchor="ctr">
            <a:normAutofit/>
          </a:bodyPr>
          <a:lstStyle/>
          <a:p>
            <a:r>
              <a:rPr lang="el-GR" dirty="0" smtClean="0"/>
              <a:t>Εκφράζεται ως κλάσμα της συνολικής μεταβολής που συντελέστηκε μετά από </a:t>
            </a:r>
            <a:r>
              <a:rPr lang="en-US" dirty="0" smtClean="0"/>
              <a:t>t</a:t>
            </a:r>
            <a:endParaRPr lang="el-GR" dirty="0" smtClean="0"/>
          </a:p>
        </p:txBody>
      </p:sp>
      <p:pic>
        <p:nvPicPr>
          <p:cNvPr id="7"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47500" lnSpcReduction="20000"/>
          </a:bodyPr>
          <a:lstStyle/>
          <a:p>
            <a:r>
              <a:rPr lang="en-US" dirty="0" smtClean="0">
                <a:solidFill>
                  <a:srgbClr val="50ABBC"/>
                </a:solidFill>
              </a:rPr>
              <a:t>100</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0118" y="0"/>
            <a:ext cx="8229600" cy="1143000"/>
          </a:xfrm>
        </p:spPr>
        <p:txBody>
          <a:bodyPr/>
          <a:lstStyle/>
          <a:p>
            <a:r>
              <a:rPr lang="el-GR" dirty="0" smtClean="0"/>
              <a:t>Διάχυση σε στερεό</a:t>
            </a:r>
            <a:endParaRPr lang="el-GR" dirty="0"/>
          </a:p>
        </p:txBody>
      </p:sp>
      <p:sp>
        <p:nvSpPr>
          <p:cNvPr id="4" name="TextBox 3"/>
          <p:cNvSpPr txBox="1"/>
          <p:nvPr/>
        </p:nvSpPr>
        <p:spPr>
          <a:xfrm>
            <a:off x="899592" y="1340768"/>
            <a:ext cx="1152128" cy="432048"/>
          </a:xfrm>
          <a:prstGeom prst="rect">
            <a:avLst/>
          </a:prstGeom>
        </p:spPr>
        <p:txBody>
          <a:bodyPr vert="horz" wrap="square" lIns="91440" tIns="45720" rIns="91440" bIns="45720" rtlCol="0" anchor="ctr">
            <a:normAutofit/>
          </a:bodyPr>
          <a:lstStyle/>
          <a:p>
            <a:r>
              <a:rPr lang="el-GR" dirty="0" smtClean="0"/>
              <a:t>Αέριο</a:t>
            </a:r>
          </a:p>
        </p:txBody>
      </p:sp>
      <p:cxnSp>
        <p:nvCxnSpPr>
          <p:cNvPr id="7" name="Straight Connector 6"/>
          <p:cNvCxnSpPr/>
          <p:nvPr/>
        </p:nvCxnSpPr>
        <p:spPr>
          <a:xfrm>
            <a:off x="1763688" y="148478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15816" y="148478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9752" y="1772816"/>
            <a:ext cx="0" cy="23042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63688" y="1916832"/>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5616" y="2924944"/>
            <a:ext cx="252028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59832" y="1340768"/>
            <a:ext cx="1152128" cy="432048"/>
          </a:xfrm>
          <a:prstGeom prst="rect">
            <a:avLst/>
          </a:prstGeom>
        </p:spPr>
        <p:txBody>
          <a:bodyPr vert="horz" wrap="square" lIns="91440" tIns="45720" rIns="91440" bIns="45720" rtlCol="0" anchor="ctr">
            <a:normAutofit/>
          </a:bodyPr>
          <a:lstStyle/>
          <a:p>
            <a:r>
              <a:rPr lang="el-GR" dirty="0" smtClean="0"/>
              <a:t>Αέριο</a:t>
            </a:r>
          </a:p>
        </p:txBody>
      </p:sp>
      <p:sp>
        <p:nvSpPr>
          <p:cNvPr id="17" name="TextBox 16"/>
          <p:cNvSpPr txBox="1"/>
          <p:nvPr/>
        </p:nvSpPr>
        <p:spPr>
          <a:xfrm>
            <a:off x="1979712" y="1340768"/>
            <a:ext cx="1152128" cy="432048"/>
          </a:xfrm>
          <a:prstGeom prst="rect">
            <a:avLst/>
          </a:prstGeom>
        </p:spPr>
        <p:txBody>
          <a:bodyPr vert="horz" wrap="square" lIns="91440" tIns="45720" rIns="91440" bIns="45720" rtlCol="0" anchor="ctr">
            <a:normAutofit/>
          </a:bodyPr>
          <a:lstStyle/>
          <a:p>
            <a:r>
              <a:rPr lang="el-GR" dirty="0" smtClean="0"/>
              <a:t>Στερεό</a:t>
            </a:r>
          </a:p>
        </p:txBody>
      </p:sp>
      <p:sp>
        <p:nvSpPr>
          <p:cNvPr id="25" name="Freeform 24"/>
          <p:cNvSpPr/>
          <p:nvPr/>
        </p:nvSpPr>
        <p:spPr>
          <a:xfrm>
            <a:off x="1763486" y="2442754"/>
            <a:ext cx="1162594" cy="483326"/>
          </a:xfrm>
          <a:custGeom>
            <a:avLst/>
            <a:gdLst>
              <a:gd name="connsiteX0" fmla="*/ 0 w 1162594"/>
              <a:gd name="connsiteY0" fmla="*/ 483326 h 483326"/>
              <a:gd name="connsiteX1" fmla="*/ 574765 w 1162594"/>
              <a:gd name="connsiteY1" fmla="*/ 0 h 483326"/>
              <a:gd name="connsiteX2" fmla="*/ 1162594 w 1162594"/>
              <a:gd name="connsiteY2" fmla="*/ 483326 h 483326"/>
            </a:gdLst>
            <a:ahLst/>
            <a:cxnLst>
              <a:cxn ang="0">
                <a:pos x="connsiteX0" y="connsiteY0"/>
              </a:cxn>
              <a:cxn ang="0">
                <a:pos x="connsiteX1" y="connsiteY1"/>
              </a:cxn>
              <a:cxn ang="0">
                <a:pos x="connsiteX2" y="connsiteY2"/>
              </a:cxn>
            </a:cxnLst>
            <a:rect l="l" t="t" r="r" b="b"/>
            <a:pathLst>
              <a:path w="1162594" h="483326">
                <a:moveTo>
                  <a:pt x="0" y="483326"/>
                </a:moveTo>
                <a:cubicBezTo>
                  <a:pt x="190499" y="241663"/>
                  <a:pt x="380999" y="0"/>
                  <a:pt x="574765" y="0"/>
                </a:cubicBezTo>
                <a:cubicBezTo>
                  <a:pt x="768531" y="0"/>
                  <a:pt x="965562" y="241663"/>
                  <a:pt x="1162594" y="483326"/>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6" name="Freeform 25"/>
          <p:cNvSpPr/>
          <p:nvPr/>
        </p:nvSpPr>
        <p:spPr>
          <a:xfrm>
            <a:off x="888274" y="3370217"/>
            <a:ext cx="875212" cy="195943"/>
          </a:xfrm>
          <a:custGeom>
            <a:avLst/>
            <a:gdLst>
              <a:gd name="connsiteX0" fmla="*/ 875212 w 875212"/>
              <a:gd name="connsiteY0" fmla="*/ 0 h 195943"/>
              <a:gd name="connsiteX1" fmla="*/ 535577 w 875212"/>
              <a:gd name="connsiteY1" fmla="*/ 143692 h 195943"/>
              <a:gd name="connsiteX2" fmla="*/ 0 w 875212"/>
              <a:gd name="connsiteY2" fmla="*/ 195943 h 195943"/>
            </a:gdLst>
            <a:ahLst/>
            <a:cxnLst>
              <a:cxn ang="0">
                <a:pos x="connsiteX0" y="connsiteY0"/>
              </a:cxn>
              <a:cxn ang="0">
                <a:pos x="connsiteX1" y="connsiteY1"/>
              </a:cxn>
              <a:cxn ang="0">
                <a:pos x="connsiteX2" y="connsiteY2"/>
              </a:cxn>
            </a:cxnLst>
            <a:rect l="l" t="t" r="r" b="b"/>
            <a:pathLst>
              <a:path w="875212" h="195943">
                <a:moveTo>
                  <a:pt x="875212" y="0"/>
                </a:moveTo>
                <a:cubicBezTo>
                  <a:pt x="778329" y="55517"/>
                  <a:pt x="681446" y="111035"/>
                  <a:pt x="535577" y="143692"/>
                </a:cubicBezTo>
                <a:cubicBezTo>
                  <a:pt x="389708" y="176349"/>
                  <a:pt x="194854" y="186146"/>
                  <a:pt x="0" y="195943"/>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7" name="Freeform 26"/>
          <p:cNvSpPr/>
          <p:nvPr/>
        </p:nvSpPr>
        <p:spPr>
          <a:xfrm>
            <a:off x="2913017" y="3357154"/>
            <a:ext cx="718457" cy="195943"/>
          </a:xfrm>
          <a:custGeom>
            <a:avLst/>
            <a:gdLst>
              <a:gd name="connsiteX0" fmla="*/ 0 w 718457"/>
              <a:gd name="connsiteY0" fmla="*/ 0 h 195943"/>
              <a:gd name="connsiteX1" fmla="*/ 378823 w 718457"/>
              <a:gd name="connsiteY1" fmla="*/ 156755 h 195943"/>
              <a:gd name="connsiteX2" fmla="*/ 718457 w 718457"/>
              <a:gd name="connsiteY2" fmla="*/ 195943 h 195943"/>
            </a:gdLst>
            <a:ahLst/>
            <a:cxnLst>
              <a:cxn ang="0">
                <a:pos x="connsiteX0" y="connsiteY0"/>
              </a:cxn>
              <a:cxn ang="0">
                <a:pos x="connsiteX1" y="connsiteY1"/>
              </a:cxn>
              <a:cxn ang="0">
                <a:pos x="connsiteX2" y="connsiteY2"/>
              </a:cxn>
            </a:cxnLst>
            <a:rect l="l" t="t" r="r" b="b"/>
            <a:pathLst>
              <a:path w="718457" h="195943">
                <a:moveTo>
                  <a:pt x="0" y="0"/>
                </a:moveTo>
                <a:cubicBezTo>
                  <a:pt x="129540" y="62049"/>
                  <a:pt x="259080" y="124098"/>
                  <a:pt x="378823" y="156755"/>
                </a:cubicBezTo>
                <a:cubicBezTo>
                  <a:pt x="498566" y="189412"/>
                  <a:pt x="608511" y="192677"/>
                  <a:pt x="718457" y="195943"/>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29" name="Straight Arrow Connector 28"/>
          <p:cNvCxnSpPr/>
          <p:nvPr/>
        </p:nvCxnSpPr>
        <p:spPr>
          <a:xfrm>
            <a:off x="2339752" y="3933056"/>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 name="Object 29"/>
          <p:cNvGraphicFramePr>
            <a:graphicFrameLocks noChangeAspect="1"/>
          </p:cNvGraphicFramePr>
          <p:nvPr/>
        </p:nvGraphicFramePr>
        <p:xfrm>
          <a:off x="971600" y="2460427"/>
          <a:ext cx="537118" cy="392509"/>
        </p:xfrm>
        <a:graphic>
          <a:graphicData uri="http://schemas.openxmlformats.org/presentationml/2006/ole">
            <p:oleObj spid="_x0000_s212994" name="Equation" r:id="rId3" imgW="330120" imgH="241200" progId="Equation.DSMT4">
              <p:embed/>
            </p:oleObj>
          </a:graphicData>
        </a:graphic>
      </p:graphicFrame>
      <p:graphicFrame>
        <p:nvGraphicFramePr>
          <p:cNvPr id="212995" name="Object 3"/>
          <p:cNvGraphicFramePr>
            <a:graphicFrameLocks noChangeAspect="1"/>
          </p:cNvGraphicFramePr>
          <p:nvPr/>
        </p:nvGraphicFramePr>
        <p:xfrm>
          <a:off x="2944813" y="2482850"/>
          <a:ext cx="701675" cy="412750"/>
        </p:xfrm>
        <a:graphic>
          <a:graphicData uri="http://schemas.openxmlformats.org/presentationml/2006/ole">
            <p:oleObj spid="_x0000_s212995" name="Equation" r:id="rId4" imgW="431640" imgH="253800" progId="Equation.DSMT4">
              <p:embed/>
            </p:oleObj>
          </a:graphicData>
        </a:graphic>
      </p:graphicFrame>
      <p:graphicFrame>
        <p:nvGraphicFramePr>
          <p:cNvPr id="212996" name="Object 4"/>
          <p:cNvGraphicFramePr>
            <a:graphicFrameLocks noChangeAspect="1"/>
          </p:cNvGraphicFramePr>
          <p:nvPr/>
        </p:nvGraphicFramePr>
        <p:xfrm>
          <a:off x="3932238" y="2708275"/>
          <a:ext cx="577850" cy="392113"/>
        </p:xfrm>
        <a:graphic>
          <a:graphicData uri="http://schemas.openxmlformats.org/presentationml/2006/ole">
            <p:oleObj spid="_x0000_s212996" name="Equation" r:id="rId5" imgW="355320" imgH="241200" progId="Equation.DSMT4">
              <p:embed/>
            </p:oleObj>
          </a:graphicData>
        </a:graphic>
      </p:graphicFrame>
      <p:graphicFrame>
        <p:nvGraphicFramePr>
          <p:cNvPr id="212997" name="Object 5"/>
          <p:cNvGraphicFramePr>
            <a:graphicFrameLocks noChangeAspect="1"/>
          </p:cNvGraphicFramePr>
          <p:nvPr/>
        </p:nvGraphicFramePr>
        <p:xfrm>
          <a:off x="3657600" y="3387725"/>
          <a:ext cx="681038" cy="412750"/>
        </p:xfrm>
        <a:graphic>
          <a:graphicData uri="http://schemas.openxmlformats.org/presentationml/2006/ole">
            <p:oleObj spid="_x0000_s212997" name="Equation" r:id="rId6" imgW="419040" imgH="253800" progId="Equation.DSMT4">
              <p:embed/>
            </p:oleObj>
          </a:graphicData>
        </a:graphic>
      </p:graphicFrame>
      <p:graphicFrame>
        <p:nvGraphicFramePr>
          <p:cNvPr id="212998" name="Object 6"/>
          <p:cNvGraphicFramePr>
            <a:graphicFrameLocks noChangeAspect="1"/>
          </p:cNvGraphicFramePr>
          <p:nvPr/>
        </p:nvGraphicFramePr>
        <p:xfrm>
          <a:off x="2925763" y="2871788"/>
          <a:ext cx="681037" cy="412750"/>
        </p:xfrm>
        <a:graphic>
          <a:graphicData uri="http://schemas.openxmlformats.org/presentationml/2006/ole">
            <p:oleObj spid="_x0000_s212998" name="Equation" r:id="rId7" imgW="419040" imgH="253800" progId="Equation.DSMT4">
              <p:embed/>
            </p:oleObj>
          </a:graphicData>
        </a:graphic>
      </p:graphicFrame>
      <p:graphicFrame>
        <p:nvGraphicFramePr>
          <p:cNvPr id="213000" name="Object 8"/>
          <p:cNvGraphicFramePr>
            <a:graphicFrameLocks noChangeAspect="1"/>
          </p:cNvGraphicFramePr>
          <p:nvPr/>
        </p:nvGraphicFramePr>
        <p:xfrm>
          <a:off x="2184400" y="3808413"/>
          <a:ext cx="206375" cy="288925"/>
        </p:xfrm>
        <a:graphic>
          <a:graphicData uri="http://schemas.openxmlformats.org/presentationml/2006/ole">
            <p:oleObj spid="_x0000_s213000" name="Equation" r:id="rId8" imgW="126720" imgH="177480" progId="Equation.DSMT4">
              <p:embed/>
            </p:oleObj>
          </a:graphicData>
        </a:graphic>
      </p:graphicFrame>
      <p:graphicFrame>
        <p:nvGraphicFramePr>
          <p:cNvPr id="213001" name="Object 9"/>
          <p:cNvGraphicFramePr>
            <a:graphicFrameLocks noChangeAspect="1"/>
          </p:cNvGraphicFramePr>
          <p:nvPr/>
        </p:nvGraphicFramePr>
        <p:xfrm>
          <a:off x="2597150" y="3892550"/>
          <a:ext cx="268288" cy="371475"/>
        </p:xfrm>
        <a:graphic>
          <a:graphicData uri="http://schemas.openxmlformats.org/presentationml/2006/ole">
            <p:oleObj spid="_x0000_s213001" name="Equation" r:id="rId9" imgW="164880" imgH="228600" progId="Equation.DSMT4">
              <p:embed/>
            </p:oleObj>
          </a:graphicData>
        </a:graphic>
      </p:graphicFrame>
      <p:cxnSp>
        <p:nvCxnSpPr>
          <p:cNvPr id="39" name="Curved Connector 38"/>
          <p:cNvCxnSpPr/>
          <p:nvPr/>
        </p:nvCxnSpPr>
        <p:spPr>
          <a:xfrm rot="5400000" flipH="1" flipV="1">
            <a:off x="1043608" y="3789040"/>
            <a:ext cx="864096" cy="864096"/>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7544" y="5085184"/>
            <a:ext cx="3384376" cy="504056"/>
          </a:xfrm>
          <a:prstGeom prst="rect">
            <a:avLst/>
          </a:prstGeom>
        </p:spPr>
        <p:txBody>
          <a:bodyPr vert="horz" wrap="square" lIns="91440" tIns="45720" rIns="91440" bIns="45720" rtlCol="0" anchor="ctr">
            <a:normAutofit/>
          </a:bodyPr>
          <a:lstStyle/>
          <a:p>
            <a:endParaRPr lang="el-GR" dirty="0" smtClean="0"/>
          </a:p>
        </p:txBody>
      </p:sp>
      <p:sp>
        <p:nvSpPr>
          <p:cNvPr id="46" name="TextBox 45"/>
          <p:cNvSpPr txBox="1"/>
          <p:nvPr/>
        </p:nvSpPr>
        <p:spPr>
          <a:xfrm>
            <a:off x="467544" y="4581128"/>
            <a:ext cx="4752528" cy="504056"/>
          </a:xfrm>
          <a:prstGeom prst="rect">
            <a:avLst/>
          </a:prstGeom>
          <a:ln>
            <a:solidFill>
              <a:srgbClr val="FF0000"/>
            </a:solidFill>
          </a:ln>
        </p:spPr>
        <p:txBody>
          <a:bodyPr vert="horz" wrap="square" lIns="91440" tIns="45720" rIns="91440" bIns="45720" rtlCol="0" anchor="ctr">
            <a:normAutofit/>
          </a:bodyPr>
          <a:lstStyle/>
          <a:p>
            <a:r>
              <a:rPr lang="el-GR" dirty="0" smtClean="0"/>
              <a:t>Ξήρανση πλάκας ξύλου αρχικής υγρασίας,</a:t>
            </a:r>
          </a:p>
        </p:txBody>
      </p:sp>
      <p:graphicFrame>
        <p:nvGraphicFramePr>
          <p:cNvPr id="213002" name="Object 10"/>
          <p:cNvGraphicFramePr>
            <a:graphicFrameLocks noChangeAspect="1"/>
          </p:cNvGraphicFramePr>
          <p:nvPr/>
        </p:nvGraphicFramePr>
        <p:xfrm>
          <a:off x="4611489" y="4797152"/>
          <a:ext cx="536575" cy="392113"/>
        </p:xfrm>
        <a:graphic>
          <a:graphicData uri="http://schemas.openxmlformats.org/presentationml/2006/ole">
            <p:oleObj spid="_x0000_s213002" name="Equation" r:id="rId10" imgW="330120" imgH="241200" progId="Equation.DSMT4">
              <p:embed/>
            </p:oleObj>
          </a:graphicData>
        </a:graphic>
      </p:graphicFrame>
      <p:cxnSp>
        <p:nvCxnSpPr>
          <p:cNvPr id="48" name="Straight Connector 47"/>
          <p:cNvCxnSpPr/>
          <p:nvPr/>
        </p:nvCxnSpPr>
        <p:spPr>
          <a:xfrm>
            <a:off x="6444208" y="148478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96336" y="148478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20272" y="1772816"/>
            <a:ext cx="0" cy="23042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44208" y="1916832"/>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3003" name="Object 11"/>
          <p:cNvGraphicFramePr>
            <a:graphicFrameLocks noChangeAspect="1"/>
          </p:cNvGraphicFramePr>
          <p:nvPr/>
        </p:nvGraphicFramePr>
        <p:xfrm>
          <a:off x="5907088" y="1782763"/>
          <a:ext cx="392112" cy="371475"/>
        </p:xfrm>
        <a:graphic>
          <a:graphicData uri="http://schemas.openxmlformats.org/presentationml/2006/ole">
            <p:oleObj spid="_x0000_s213003" name="Equation" r:id="rId11" imgW="241200" imgH="228600" progId="Equation.DSMT4">
              <p:embed/>
            </p:oleObj>
          </a:graphicData>
        </a:graphic>
      </p:graphicFrame>
      <p:sp>
        <p:nvSpPr>
          <p:cNvPr id="58" name="Freeform 57"/>
          <p:cNvSpPr/>
          <p:nvPr/>
        </p:nvSpPr>
        <p:spPr>
          <a:xfrm>
            <a:off x="5564777" y="2558143"/>
            <a:ext cx="2638697" cy="1075508"/>
          </a:xfrm>
          <a:custGeom>
            <a:avLst/>
            <a:gdLst>
              <a:gd name="connsiteX0" fmla="*/ 0 w 2638697"/>
              <a:gd name="connsiteY0" fmla="*/ 968828 h 1075508"/>
              <a:gd name="connsiteX1" fmla="*/ 875212 w 2638697"/>
              <a:gd name="connsiteY1" fmla="*/ 890451 h 1075508"/>
              <a:gd name="connsiteX2" fmla="*/ 1449977 w 2638697"/>
              <a:gd name="connsiteY2" fmla="*/ 2177 h 1075508"/>
              <a:gd name="connsiteX3" fmla="*/ 2050869 w 2638697"/>
              <a:gd name="connsiteY3" fmla="*/ 903514 h 1075508"/>
              <a:gd name="connsiteX4" fmla="*/ 2638697 w 2638697"/>
              <a:gd name="connsiteY4" fmla="*/ 1034143 h 107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697" h="1075508">
                <a:moveTo>
                  <a:pt x="0" y="968828"/>
                </a:moveTo>
                <a:cubicBezTo>
                  <a:pt x="316774" y="1010193"/>
                  <a:pt x="633549" y="1051559"/>
                  <a:pt x="875212" y="890451"/>
                </a:cubicBezTo>
                <a:cubicBezTo>
                  <a:pt x="1116875" y="729343"/>
                  <a:pt x="1254034" y="0"/>
                  <a:pt x="1449977" y="2177"/>
                </a:cubicBezTo>
                <a:cubicBezTo>
                  <a:pt x="1645920" y="4354"/>
                  <a:pt x="1852749" y="731520"/>
                  <a:pt x="2050869" y="903514"/>
                </a:cubicBezTo>
                <a:cubicBezTo>
                  <a:pt x="2248989" y="1075508"/>
                  <a:pt x="2443843" y="1054825"/>
                  <a:pt x="2638697" y="103414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213004" name="Object 12"/>
          <p:cNvGraphicFramePr>
            <a:graphicFrameLocks noChangeAspect="1"/>
          </p:cNvGraphicFramePr>
          <p:nvPr/>
        </p:nvGraphicFramePr>
        <p:xfrm>
          <a:off x="5146675" y="3333750"/>
          <a:ext cx="288925" cy="371475"/>
        </p:xfrm>
        <a:graphic>
          <a:graphicData uri="http://schemas.openxmlformats.org/presentationml/2006/ole">
            <p:oleObj spid="_x0000_s213004" name="Equation" r:id="rId12" imgW="177480" imgH="228600" progId="Equation.DSMT4">
              <p:embed/>
            </p:oleObj>
          </a:graphicData>
        </a:graphic>
      </p:graphicFrame>
      <p:graphicFrame>
        <p:nvGraphicFramePr>
          <p:cNvPr id="213005" name="Object 13"/>
          <p:cNvGraphicFramePr>
            <a:graphicFrameLocks noChangeAspect="1"/>
          </p:cNvGraphicFramePr>
          <p:nvPr/>
        </p:nvGraphicFramePr>
        <p:xfrm>
          <a:off x="8316416" y="3429000"/>
          <a:ext cx="288925" cy="371475"/>
        </p:xfrm>
        <a:graphic>
          <a:graphicData uri="http://schemas.openxmlformats.org/presentationml/2006/ole">
            <p:oleObj spid="_x0000_s213005" name="Equation" r:id="rId13" imgW="177480" imgH="228600" progId="Equation.DSMT4">
              <p:embed/>
            </p:oleObj>
          </a:graphicData>
        </a:graphic>
      </p:graphicFrame>
      <p:graphicFrame>
        <p:nvGraphicFramePr>
          <p:cNvPr id="213006" name="Object 14"/>
          <p:cNvGraphicFramePr>
            <a:graphicFrameLocks noChangeAspect="1"/>
          </p:cNvGraphicFramePr>
          <p:nvPr/>
        </p:nvGraphicFramePr>
        <p:xfrm>
          <a:off x="7616825" y="3201988"/>
          <a:ext cx="247650" cy="371475"/>
        </p:xfrm>
        <a:graphic>
          <a:graphicData uri="http://schemas.openxmlformats.org/presentationml/2006/ole">
            <p:oleObj spid="_x0000_s213006" name="Equation" r:id="rId14" imgW="152280" imgH="228600" progId="Equation.DSMT4">
              <p:embed/>
            </p:oleObj>
          </a:graphicData>
        </a:graphic>
      </p:graphicFrame>
      <p:graphicFrame>
        <p:nvGraphicFramePr>
          <p:cNvPr id="213007" name="Object 15"/>
          <p:cNvGraphicFramePr>
            <a:graphicFrameLocks noChangeAspect="1"/>
          </p:cNvGraphicFramePr>
          <p:nvPr/>
        </p:nvGraphicFramePr>
        <p:xfrm>
          <a:off x="6124550" y="3140968"/>
          <a:ext cx="247650" cy="371475"/>
        </p:xfrm>
        <a:graphic>
          <a:graphicData uri="http://schemas.openxmlformats.org/presentationml/2006/ole">
            <p:oleObj spid="_x0000_s213007" name="Equation" r:id="rId15" imgW="152280" imgH="228600" progId="Equation.DSMT4">
              <p:embed/>
            </p:oleObj>
          </a:graphicData>
        </a:graphic>
      </p:graphicFrame>
      <p:graphicFrame>
        <p:nvGraphicFramePr>
          <p:cNvPr id="213008" name="Object 16"/>
          <p:cNvGraphicFramePr>
            <a:graphicFrameLocks noChangeAspect="1"/>
          </p:cNvGraphicFramePr>
          <p:nvPr/>
        </p:nvGraphicFramePr>
        <p:xfrm>
          <a:off x="6771282" y="3861048"/>
          <a:ext cx="206375" cy="288925"/>
        </p:xfrm>
        <a:graphic>
          <a:graphicData uri="http://schemas.openxmlformats.org/presentationml/2006/ole">
            <p:oleObj spid="_x0000_s213008" name="Equation" r:id="rId16" imgW="126720" imgH="177480" progId="Equation.DSMT4">
              <p:embed/>
            </p:oleObj>
          </a:graphicData>
        </a:graphic>
      </p:graphicFrame>
      <p:graphicFrame>
        <p:nvGraphicFramePr>
          <p:cNvPr id="213009" name="Object 17"/>
          <p:cNvGraphicFramePr>
            <a:graphicFrameLocks noChangeAspect="1"/>
          </p:cNvGraphicFramePr>
          <p:nvPr/>
        </p:nvGraphicFramePr>
        <p:xfrm>
          <a:off x="7184032" y="3945185"/>
          <a:ext cx="268288" cy="371475"/>
        </p:xfrm>
        <a:graphic>
          <a:graphicData uri="http://schemas.openxmlformats.org/presentationml/2006/ole">
            <p:oleObj spid="_x0000_s213009" name="Equation" r:id="rId17" imgW="164880" imgH="228600" progId="Equation.DSMT4">
              <p:embed/>
            </p:oleObj>
          </a:graphicData>
        </a:graphic>
      </p:graphicFrame>
      <p:cxnSp>
        <p:nvCxnSpPr>
          <p:cNvPr id="65" name="Straight Arrow Connector 64"/>
          <p:cNvCxnSpPr/>
          <p:nvPr/>
        </p:nvCxnSpPr>
        <p:spPr>
          <a:xfrm>
            <a:off x="7020272" y="4005064"/>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6" name="Object 65"/>
          <p:cNvGraphicFramePr>
            <a:graphicFrameLocks noChangeAspect="1"/>
          </p:cNvGraphicFramePr>
          <p:nvPr/>
        </p:nvGraphicFramePr>
        <p:xfrm>
          <a:off x="1067554" y="5114305"/>
          <a:ext cx="1344206" cy="1123007"/>
        </p:xfrm>
        <a:graphic>
          <a:graphicData uri="http://schemas.openxmlformats.org/presentationml/2006/ole">
            <p:oleObj spid="_x0000_s213010" name="Equation" r:id="rId18" imgW="1002960" imgH="838080" progId="Equation.DSMT4">
              <p:embed/>
            </p:oleObj>
          </a:graphicData>
        </a:graphic>
      </p:graphicFrame>
      <p:sp>
        <p:nvSpPr>
          <p:cNvPr id="67" name="TextBox 66"/>
          <p:cNvSpPr txBox="1"/>
          <p:nvPr/>
        </p:nvSpPr>
        <p:spPr>
          <a:xfrm>
            <a:off x="2771800" y="5229200"/>
            <a:ext cx="4536504" cy="1152128"/>
          </a:xfrm>
          <a:prstGeom prst="rect">
            <a:avLst/>
          </a:prstGeom>
        </p:spPr>
        <p:txBody>
          <a:bodyPr vert="horz" wrap="square" lIns="91440" tIns="45720" rIns="91440" bIns="45720" rtlCol="0" anchor="ctr">
            <a:normAutofit fontScale="92500" lnSpcReduction="20000"/>
          </a:bodyPr>
          <a:lstStyle/>
          <a:p>
            <a:pPr>
              <a:buFont typeface="Arial" pitchFamily="34" charset="0"/>
              <a:buChar char="•"/>
            </a:pPr>
            <a:r>
              <a:rPr lang="el-GR" dirty="0" smtClean="0"/>
              <a:t>     </a:t>
            </a:r>
            <a:r>
              <a:rPr lang="en-US" dirty="0" smtClean="0"/>
              <a:t>  </a:t>
            </a:r>
            <a:r>
              <a:rPr lang="el-GR" dirty="0" smtClean="0"/>
              <a:t>    και</a:t>
            </a:r>
          </a:p>
          <a:p>
            <a:pPr>
              <a:buFont typeface="Arial" pitchFamily="34" charset="0"/>
              <a:buChar char="•"/>
            </a:pPr>
            <a:endParaRPr lang="el-GR" dirty="0" smtClean="0"/>
          </a:p>
          <a:p>
            <a:pPr>
              <a:buFont typeface="Arial" pitchFamily="34" charset="0"/>
              <a:buChar char="•"/>
            </a:pPr>
            <a:r>
              <a:rPr lang="el-GR" dirty="0" smtClean="0"/>
              <a:t>            και</a:t>
            </a:r>
          </a:p>
          <a:p>
            <a:pPr>
              <a:buFont typeface="Arial" pitchFamily="34" charset="0"/>
              <a:buChar char="•"/>
            </a:pPr>
            <a:endParaRPr lang="el-GR" dirty="0" smtClean="0"/>
          </a:p>
          <a:p>
            <a:pPr>
              <a:buFont typeface="Arial" pitchFamily="34" charset="0"/>
              <a:buChar char="•"/>
            </a:pPr>
            <a:r>
              <a:rPr lang="el-GR" dirty="0" smtClean="0"/>
              <a:t>             και </a:t>
            </a:r>
          </a:p>
        </p:txBody>
      </p:sp>
      <p:graphicFrame>
        <p:nvGraphicFramePr>
          <p:cNvPr id="213011" name="Object 19"/>
          <p:cNvGraphicFramePr>
            <a:graphicFrameLocks noChangeAspect="1"/>
          </p:cNvGraphicFramePr>
          <p:nvPr/>
        </p:nvGraphicFramePr>
        <p:xfrm>
          <a:off x="2987824" y="5229200"/>
          <a:ext cx="515938" cy="288925"/>
        </p:xfrm>
        <a:graphic>
          <a:graphicData uri="http://schemas.openxmlformats.org/presentationml/2006/ole">
            <p:oleObj spid="_x0000_s213011" name="Equation" r:id="rId19" imgW="317160" imgH="177480" progId="Equation.DSMT4">
              <p:embed/>
            </p:oleObj>
          </a:graphicData>
        </a:graphic>
      </p:graphicFrame>
      <p:graphicFrame>
        <p:nvGraphicFramePr>
          <p:cNvPr id="42" name="Object 41"/>
          <p:cNvGraphicFramePr>
            <a:graphicFrameLocks noChangeAspect="1"/>
          </p:cNvGraphicFramePr>
          <p:nvPr/>
        </p:nvGraphicFramePr>
        <p:xfrm>
          <a:off x="3935339" y="5229200"/>
          <a:ext cx="2899269" cy="360040"/>
        </p:xfrm>
        <a:graphic>
          <a:graphicData uri="http://schemas.openxmlformats.org/presentationml/2006/ole">
            <p:oleObj spid="_x0000_s213012" name="Equation" r:id="rId20" imgW="1942920" imgH="241200" progId="Equation.DSMT4">
              <p:embed/>
            </p:oleObj>
          </a:graphicData>
        </a:graphic>
      </p:graphicFrame>
      <p:graphicFrame>
        <p:nvGraphicFramePr>
          <p:cNvPr id="213013" name="Object 21"/>
          <p:cNvGraphicFramePr>
            <a:graphicFrameLocks noChangeAspect="1"/>
          </p:cNvGraphicFramePr>
          <p:nvPr/>
        </p:nvGraphicFramePr>
        <p:xfrm>
          <a:off x="2987824" y="5660355"/>
          <a:ext cx="515938" cy="288925"/>
        </p:xfrm>
        <a:graphic>
          <a:graphicData uri="http://schemas.openxmlformats.org/presentationml/2006/ole">
            <p:oleObj spid="_x0000_s213013" name="Equation" r:id="rId21" imgW="317160" imgH="177480" progId="Equation.DSMT4">
              <p:embed/>
            </p:oleObj>
          </a:graphicData>
        </a:graphic>
      </p:graphicFrame>
      <p:graphicFrame>
        <p:nvGraphicFramePr>
          <p:cNvPr id="213014" name="Object 22"/>
          <p:cNvGraphicFramePr>
            <a:graphicFrameLocks noChangeAspect="1"/>
          </p:cNvGraphicFramePr>
          <p:nvPr/>
        </p:nvGraphicFramePr>
        <p:xfrm>
          <a:off x="3927773" y="5517232"/>
          <a:ext cx="2084387" cy="585787"/>
        </p:xfrm>
        <a:graphic>
          <a:graphicData uri="http://schemas.openxmlformats.org/presentationml/2006/ole">
            <p:oleObj spid="_x0000_s213014" name="Equation" r:id="rId22" imgW="1396800" imgH="393480" progId="Equation.DSMT4">
              <p:embed/>
            </p:oleObj>
          </a:graphicData>
        </a:graphic>
      </p:graphicFrame>
      <p:graphicFrame>
        <p:nvGraphicFramePr>
          <p:cNvPr id="213015" name="Object 23"/>
          <p:cNvGraphicFramePr>
            <a:graphicFrameLocks noChangeAspect="1"/>
          </p:cNvGraphicFramePr>
          <p:nvPr/>
        </p:nvGraphicFramePr>
        <p:xfrm>
          <a:off x="2987824" y="6020395"/>
          <a:ext cx="515938" cy="288925"/>
        </p:xfrm>
        <a:graphic>
          <a:graphicData uri="http://schemas.openxmlformats.org/presentationml/2006/ole">
            <p:oleObj spid="_x0000_s213015" name="Equation" r:id="rId23" imgW="317160" imgH="177480" progId="Equation.DSMT4">
              <p:embed/>
            </p:oleObj>
          </a:graphicData>
        </a:graphic>
      </p:graphicFrame>
      <p:graphicFrame>
        <p:nvGraphicFramePr>
          <p:cNvPr id="213016" name="Object 24"/>
          <p:cNvGraphicFramePr>
            <a:graphicFrameLocks noChangeAspect="1"/>
          </p:cNvGraphicFramePr>
          <p:nvPr/>
        </p:nvGraphicFramePr>
        <p:xfrm>
          <a:off x="3923928" y="6021288"/>
          <a:ext cx="587375" cy="341313"/>
        </p:xfrm>
        <a:graphic>
          <a:graphicData uri="http://schemas.openxmlformats.org/presentationml/2006/ole">
            <p:oleObj spid="_x0000_s213016" name="Equation" r:id="rId24" imgW="393480" imgH="228600" progId="Equation.DSMT4">
              <p:embed/>
            </p:oleObj>
          </a:graphicData>
        </a:graphic>
      </p:graphicFrame>
      <p:sp>
        <p:nvSpPr>
          <p:cNvPr id="47" name="TextBox 46"/>
          <p:cNvSpPr txBox="1"/>
          <p:nvPr/>
        </p:nvSpPr>
        <p:spPr>
          <a:xfrm>
            <a:off x="6228184" y="5589240"/>
            <a:ext cx="1368152" cy="432048"/>
          </a:xfrm>
          <a:prstGeom prst="rect">
            <a:avLst/>
          </a:prstGeom>
        </p:spPr>
        <p:txBody>
          <a:bodyPr vert="horz" wrap="square" lIns="91440" tIns="45720" rIns="91440" bIns="45720" rtlCol="0" anchor="ctr">
            <a:normAutofit/>
          </a:bodyPr>
          <a:lstStyle/>
          <a:p>
            <a:r>
              <a:rPr lang="el-GR" dirty="0" smtClean="0"/>
              <a:t>(</a:t>
            </a:r>
            <a:r>
              <a:rPr lang="el-GR" u="sng" dirty="0" smtClean="0"/>
              <a:t>συμμετρία</a:t>
            </a:r>
            <a:r>
              <a:rPr lang="el-GR" dirty="0" smtClean="0"/>
              <a:t>)</a:t>
            </a:r>
          </a:p>
        </p:txBody>
      </p:sp>
      <p:sp>
        <p:nvSpPr>
          <p:cNvPr id="52" name="TextBox 51"/>
          <p:cNvSpPr txBox="1"/>
          <p:nvPr/>
        </p:nvSpPr>
        <p:spPr>
          <a:xfrm>
            <a:off x="4644008" y="5949280"/>
            <a:ext cx="3960440" cy="432048"/>
          </a:xfrm>
          <a:prstGeom prst="rect">
            <a:avLst/>
          </a:prstGeom>
        </p:spPr>
        <p:txBody>
          <a:bodyPr vert="horz" wrap="square" lIns="91440" tIns="45720" rIns="91440" bIns="45720" rtlCol="0" anchor="ctr">
            <a:normAutofit/>
          </a:bodyPr>
          <a:lstStyle/>
          <a:p>
            <a:r>
              <a:rPr lang="el-GR" dirty="0" smtClean="0"/>
              <a:t>(</a:t>
            </a:r>
            <a:r>
              <a:rPr lang="el-GR" u="sng" dirty="0" smtClean="0"/>
              <a:t>συναγωγή στο περιβάλλον</a:t>
            </a:r>
            <a:r>
              <a:rPr lang="el-GR" dirty="0" smtClean="0"/>
              <a:t>)</a:t>
            </a:r>
          </a:p>
        </p:txBody>
      </p:sp>
      <p:cxnSp>
        <p:nvCxnSpPr>
          <p:cNvPr id="53" name="Curved Connector 52"/>
          <p:cNvCxnSpPr/>
          <p:nvPr/>
        </p:nvCxnSpPr>
        <p:spPr>
          <a:xfrm rot="5400000">
            <a:off x="7560332" y="1952836"/>
            <a:ext cx="720080" cy="36004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596336" y="764704"/>
            <a:ext cx="1547664" cy="1080120"/>
          </a:xfrm>
          <a:prstGeom prst="rect">
            <a:avLst/>
          </a:prstGeom>
          <a:ln>
            <a:solidFill>
              <a:srgbClr val="FF0000"/>
            </a:solidFill>
          </a:ln>
        </p:spPr>
        <p:txBody>
          <a:bodyPr vert="horz" wrap="square" lIns="91440" tIns="45720" rIns="91440" bIns="45720" rtlCol="0" anchor="ctr">
            <a:normAutofit/>
          </a:bodyPr>
          <a:lstStyle/>
          <a:p>
            <a:r>
              <a:rPr lang="el-GR" dirty="0" smtClean="0"/>
              <a:t>Ψύξη μιας πλάκας με          σε  </a:t>
            </a:r>
          </a:p>
        </p:txBody>
      </p:sp>
      <p:graphicFrame>
        <p:nvGraphicFramePr>
          <p:cNvPr id="213017" name="Object 25"/>
          <p:cNvGraphicFramePr>
            <a:graphicFrameLocks noChangeAspect="1"/>
          </p:cNvGraphicFramePr>
          <p:nvPr/>
        </p:nvGraphicFramePr>
        <p:xfrm>
          <a:off x="8676456" y="1124744"/>
          <a:ext cx="360040" cy="341091"/>
        </p:xfrm>
        <a:graphic>
          <a:graphicData uri="http://schemas.openxmlformats.org/presentationml/2006/ole">
            <p:oleObj spid="_x0000_s213017" name="Equation" r:id="rId25" imgW="241200" imgH="228600" progId="Equation.DSMT4">
              <p:embed/>
            </p:oleObj>
          </a:graphicData>
        </a:graphic>
      </p:graphicFrame>
      <p:graphicFrame>
        <p:nvGraphicFramePr>
          <p:cNvPr id="213018" name="Object 26"/>
          <p:cNvGraphicFramePr>
            <a:graphicFrameLocks noChangeAspect="1"/>
          </p:cNvGraphicFramePr>
          <p:nvPr/>
        </p:nvGraphicFramePr>
        <p:xfrm>
          <a:off x="8028384" y="1431504"/>
          <a:ext cx="266700" cy="341312"/>
        </p:xfrm>
        <a:graphic>
          <a:graphicData uri="http://schemas.openxmlformats.org/presentationml/2006/ole">
            <p:oleObj spid="_x0000_s213018" name="Equation" r:id="rId26" imgW="177480" imgH="228600" progId="Equation.DSMT4">
              <p:embed/>
            </p:oleObj>
          </a:graphicData>
        </a:graphic>
      </p:graphicFrame>
      <p:pic>
        <p:nvPicPr>
          <p:cNvPr id="54" name="Εικόνα 7"/>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6" name="TextBox 55"/>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101</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804" y="274638"/>
            <a:ext cx="8229600" cy="1143000"/>
          </a:xfrm>
        </p:spPr>
        <p:txBody>
          <a:bodyPr>
            <a:normAutofit fontScale="90000"/>
          </a:bodyPr>
          <a:lstStyle/>
          <a:p>
            <a:r>
              <a:rPr lang="el-GR" dirty="0" smtClean="0"/>
              <a:t>Πώς εκφράζεται η 2</a:t>
            </a:r>
            <a:r>
              <a:rPr lang="el-GR" baseline="30000" dirty="0" smtClean="0"/>
              <a:t>η</a:t>
            </a:r>
            <a:r>
              <a:rPr lang="el-GR" dirty="0" smtClean="0"/>
              <a:t> συνοριακή συνθήκη της συναγωγής?</a:t>
            </a:r>
            <a:endParaRPr lang="el-GR" dirty="0"/>
          </a:p>
        </p:txBody>
      </p:sp>
      <p:sp>
        <p:nvSpPr>
          <p:cNvPr id="4" name="TextBox 3"/>
          <p:cNvSpPr txBox="1"/>
          <p:nvPr/>
        </p:nvSpPr>
        <p:spPr>
          <a:xfrm>
            <a:off x="539552" y="1844824"/>
            <a:ext cx="7920880" cy="2016224"/>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t> Διαφοροποίηση μεταξύ μάζας και θερμότητας λόγω αλλαγής φάσης (στην μάζα!)</a:t>
            </a:r>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r>
              <a:rPr lang="el-GR" dirty="0" smtClean="0"/>
              <a:t>Θερμότητα:</a:t>
            </a:r>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r>
              <a:rPr lang="el-GR" dirty="0" smtClean="0"/>
              <a:t>Μάζα:</a:t>
            </a:r>
          </a:p>
        </p:txBody>
      </p:sp>
      <p:graphicFrame>
        <p:nvGraphicFramePr>
          <p:cNvPr id="5" name="Object 4"/>
          <p:cNvGraphicFramePr>
            <a:graphicFrameLocks noChangeAspect="1"/>
          </p:cNvGraphicFramePr>
          <p:nvPr/>
        </p:nvGraphicFramePr>
        <p:xfrm>
          <a:off x="2123728" y="2490143"/>
          <a:ext cx="2792684" cy="794841"/>
        </p:xfrm>
        <a:graphic>
          <a:graphicData uri="http://schemas.openxmlformats.org/presentationml/2006/ole">
            <p:oleObj spid="_x0000_s220161" name="Equation" r:id="rId3" imgW="1650960" imgH="469800" progId="Equation.DSMT4">
              <p:embed/>
            </p:oleObj>
          </a:graphicData>
        </a:graphic>
      </p:graphicFrame>
      <p:graphicFrame>
        <p:nvGraphicFramePr>
          <p:cNvPr id="220162" name="Object 2"/>
          <p:cNvGraphicFramePr>
            <a:graphicFrameLocks noChangeAspect="1"/>
          </p:cNvGraphicFramePr>
          <p:nvPr/>
        </p:nvGraphicFramePr>
        <p:xfrm>
          <a:off x="1403648" y="3291830"/>
          <a:ext cx="6765925" cy="857250"/>
        </p:xfrm>
        <a:graphic>
          <a:graphicData uri="http://schemas.openxmlformats.org/presentationml/2006/ole">
            <p:oleObj spid="_x0000_s220162" name="Equation" r:id="rId4" imgW="4000320" imgH="507960" progId="Equation.DSMT4">
              <p:embed/>
            </p:oleObj>
          </a:graphicData>
        </a:graphic>
      </p:graphicFrame>
      <p:cxnSp>
        <p:nvCxnSpPr>
          <p:cNvPr id="8" name="Curved Connector 7"/>
          <p:cNvCxnSpPr/>
          <p:nvPr/>
        </p:nvCxnSpPr>
        <p:spPr>
          <a:xfrm rot="5400000" flipH="1" flipV="1">
            <a:off x="5112060" y="3969060"/>
            <a:ext cx="1152128" cy="7920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15616" y="5013176"/>
            <a:ext cx="7128792" cy="864096"/>
          </a:xfrm>
          <a:prstGeom prst="rect">
            <a:avLst/>
          </a:prstGeom>
          <a:ln>
            <a:solidFill>
              <a:srgbClr val="0070C0"/>
            </a:solidFill>
          </a:ln>
        </p:spPr>
        <p:txBody>
          <a:bodyPr vert="horz" wrap="square" lIns="91440" tIns="45720" rIns="91440" bIns="45720" rtlCol="0" anchor="ctr">
            <a:normAutofit/>
          </a:bodyPr>
          <a:lstStyle/>
          <a:p>
            <a:r>
              <a:rPr lang="el-GR" dirty="0" smtClean="0"/>
              <a:t>Δηλαδή υπάρχει μια γραμμική σχέση ΙΣΟΡΡΟΠΙΑΣ των υδρατμών στο ξύλο και την περιβάλλουσα ατμόσφαιρα</a:t>
            </a:r>
          </a:p>
        </p:txBody>
      </p:sp>
      <p:pic>
        <p:nvPicPr>
          <p:cNvPr id="9"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 name="TextBox 9"/>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102</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l-GR" dirty="0" smtClean="0"/>
              <a:t>Αναλυτικές λύσεις</a:t>
            </a:r>
            <a:endParaRPr lang="el-GR" dirty="0"/>
          </a:p>
        </p:txBody>
      </p:sp>
      <p:sp>
        <p:nvSpPr>
          <p:cNvPr id="4" name="TextBox 3"/>
          <p:cNvSpPr txBox="1"/>
          <p:nvPr/>
        </p:nvSpPr>
        <p:spPr>
          <a:xfrm>
            <a:off x="467544" y="1412776"/>
            <a:ext cx="6912768" cy="3384376"/>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t>Αναλυτική λύση προφίλ:</a:t>
            </a:r>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r>
              <a:rPr lang="el-GR" dirty="0" smtClean="0"/>
              <a:t>Αναλυτική λύση μεταφερόμενης ποσότητας:</a:t>
            </a:r>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r>
              <a:rPr lang="el-GR" dirty="0" smtClean="0"/>
              <a:t>Μέση συγκέντρωση:</a:t>
            </a:r>
          </a:p>
        </p:txBody>
      </p:sp>
      <p:graphicFrame>
        <p:nvGraphicFramePr>
          <p:cNvPr id="5" name="Object 4"/>
          <p:cNvGraphicFramePr>
            <a:graphicFrameLocks noChangeAspect="1"/>
          </p:cNvGraphicFramePr>
          <p:nvPr/>
        </p:nvGraphicFramePr>
        <p:xfrm>
          <a:off x="3275856" y="1988840"/>
          <a:ext cx="2155468" cy="631775"/>
        </p:xfrm>
        <a:graphic>
          <a:graphicData uri="http://schemas.openxmlformats.org/presentationml/2006/ole">
            <p:oleObj spid="_x0000_s219137" name="Equation" r:id="rId3" imgW="1473120" imgH="431640" progId="Equation.DSMT4">
              <p:embed/>
            </p:oleObj>
          </a:graphicData>
        </a:graphic>
      </p:graphicFrame>
      <p:graphicFrame>
        <p:nvGraphicFramePr>
          <p:cNvPr id="219138" name="Object 2"/>
          <p:cNvGraphicFramePr>
            <a:graphicFrameLocks noChangeAspect="1"/>
          </p:cNvGraphicFramePr>
          <p:nvPr/>
        </p:nvGraphicFramePr>
        <p:xfrm>
          <a:off x="5010150" y="2773363"/>
          <a:ext cx="2154238" cy="649287"/>
        </p:xfrm>
        <a:graphic>
          <a:graphicData uri="http://schemas.openxmlformats.org/presentationml/2006/ole">
            <p:oleObj spid="_x0000_s219138" name="Equation" r:id="rId4" imgW="1473120" imgH="444240" progId="Equation.DSMT4">
              <p:embed/>
            </p:oleObj>
          </a:graphicData>
        </a:graphic>
      </p:graphicFrame>
      <p:graphicFrame>
        <p:nvGraphicFramePr>
          <p:cNvPr id="219139" name="Object 3"/>
          <p:cNvGraphicFramePr>
            <a:graphicFrameLocks noChangeAspect="1"/>
          </p:cNvGraphicFramePr>
          <p:nvPr/>
        </p:nvGraphicFramePr>
        <p:xfrm>
          <a:off x="2994025" y="3636963"/>
          <a:ext cx="1708150" cy="666750"/>
        </p:xfrm>
        <a:graphic>
          <a:graphicData uri="http://schemas.openxmlformats.org/presentationml/2006/ole">
            <p:oleObj spid="_x0000_s219139" name="Equation" r:id="rId5" imgW="1168200" imgH="457200" progId="Equation.DSMT4">
              <p:embed/>
            </p:oleObj>
          </a:graphicData>
        </a:graphic>
      </p:graphicFrame>
      <p:pic>
        <p:nvPicPr>
          <p:cNvPr id="7"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103</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4366" y="214290"/>
            <a:ext cx="8229600" cy="1143000"/>
          </a:xfrm>
        </p:spPr>
        <p:txBody>
          <a:bodyPr>
            <a:normAutofit fontScale="90000"/>
          </a:bodyPr>
          <a:lstStyle/>
          <a:p>
            <a:r>
              <a:rPr lang="el-GR" dirty="0" smtClean="0"/>
              <a:t>Σχέσεις υπολογισμού των </a:t>
            </a:r>
            <a:r>
              <a:rPr lang="en-US" dirty="0" smtClean="0"/>
              <a:t>A</a:t>
            </a:r>
            <a:r>
              <a:rPr lang="en-US" sz="2700" dirty="0" smtClean="0"/>
              <a:t>n</a:t>
            </a:r>
            <a:r>
              <a:rPr lang="en-US" dirty="0" smtClean="0"/>
              <a:t>, B</a:t>
            </a:r>
            <a:r>
              <a:rPr lang="en-US" sz="2700" dirty="0" smtClean="0"/>
              <a:t>n</a:t>
            </a:r>
            <a:r>
              <a:rPr lang="en-US" dirty="0" smtClean="0"/>
              <a:t> </a:t>
            </a:r>
            <a:r>
              <a:rPr lang="el-GR" dirty="0" smtClean="0"/>
              <a:t>και </a:t>
            </a:r>
            <a:r>
              <a:rPr lang="en-US" dirty="0" smtClean="0"/>
              <a:t>f</a:t>
            </a:r>
            <a:r>
              <a:rPr lang="en-US" sz="2700" dirty="0" smtClean="0"/>
              <a:t>n</a:t>
            </a:r>
            <a:endParaRPr lang="el-GR" dirty="0"/>
          </a:p>
        </p:txBody>
      </p:sp>
      <p:pic>
        <p:nvPicPr>
          <p:cNvPr id="246788" name="Picture 4"/>
          <p:cNvPicPr>
            <a:picLocks noChangeAspect="1" noChangeArrowheads="1"/>
          </p:cNvPicPr>
          <p:nvPr/>
        </p:nvPicPr>
        <p:blipFill>
          <a:blip r:embed="rId2" cstate="print"/>
          <a:srcRect/>
          <a:stretch>
            <a:fillRect/>
          </a:stretch>
        </p:blipFill>
        <p:spPr bwMode="auto">
          <a:xfrm>
            <a:off x="1178748" y="1343024"/>
            <a:ext cx="6465066" cy="4390231"/>
          </a:xfrm>
          <a:prstGeom prst="rect">
            <a:avLst/>
          </a:prstGeom>
          <a:noFill/>
          <a:ln w="9525">
            <a:noFill/>
            <a:miter lim="800000"/>
            <a:headEnd/>
            <a:tailEnd/>
          </a:ln>
        </p:spPr>
      </p:pic>
      <p:pic>
        <p:nvPicPr>
          <p:cNvPr id="4"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TextBox 4"/>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104</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4366" y="274638"/>
            <a:ext cx="8229600" cy="1143000"/>
          </a:xfrm>
        </p:spPr>
        <p:txBody>
          <a:bodyPr>
            <a:normAutofit fontScale="90000"/>
          </a:bodyPr>
          <a:lstStyle/>
          <a:p>
            <a:r>
              <a:rPr lang="el-GR" dirty="0" smtClean="0"/>
              <a:t>Απλούστευση για μεγάλους χρόνους επαφής</a:t>
            </a:r>
            <a:endParaRPr lang="el-GR" dirty="0"/>
          </a:p>
        </p:txBody>
      </p:sp>
      <p:sp>
        <p:nvSpPr>
          <p:cNvPr id="4" name="TextBox 3"/>
          <p:cNvSpPr txBox="1"/>
          <p:nvPr/>
        </p:nvSpPr>
        <p:spPr>
          <a:xfrm>
            <a:off x="1115616" y="1772816"/>
            <a:ext cx="6120680" cy="864096"/>
          </a:xfrm>
          <a:prstGeom prst="rect">
            <a:avLst/>
          </a:prstGeom>
        </p:spPr>
        <p:txBody>
          <a:bodyPr vert="horz" wrap="square" lIns="91440" tIns="45720" rIns="91440" bIns="45720" rtlCol="0" anchor="ctr">
            <a:normAutofit/>
          </a:bodyPr>
          <a:lstStyle/>
          <a:p>
            <a:r>
              <a:rPr lang="el-GR" dirty="0" smtClean="0"/>
              <a:t>Για μεγάλους χρόνους                       σειρά </a:t>
            </a:r>
            <a:r>
              <a:rPr lang="en-US" dirty="0" smtClean="0"/>
              <a:t>Fourier </a:t>
            </a:r>
            <a:r>
              <a:rPr lang="el-GR" dirty="0" smtClean="0"/>
              <a:t>συγκλίνει</a:t>
            </a:r>
          </a:p>
          <a:p>
            <a:r>
              <a:rPr lang="el-GR" dirty="0" smtClean="0"/>
              <a:t>γρήγορα                       αρκεί ο 1</a:t>
            </a:r>
            <a:r>
              <a:rPr lang="el-GR" baseline="30000" dirty="0" smtClean="0"/>
              <a:t>ος</a:t>
            </a:r>
            <a:r>
              <a:rPr lang="el-GR" dirty="0" smtClean="0"/>
              <a:t> όρος      </a:t>
            </a:r>
          </a:p>
          <a:p>
            <a:pPr>
              <a:buFont typeface="Arial" pitchFamily="34" charset="0"/>
              <a:buChar char="•"/>
            </a:pPr>
            <a:endParaRPr lang="el-GR" dirty="0" smtClean="0"/>
          </a:p>
          <a:p>
            <a:pPr>
              <a:buFont typeface="Arial" pitchFamily="34" charset="0"/>
              <a:buChar char="•"/>
            </a:pPr>
            <a:endParaRPr lang="el-GR" dirty="0" smtClean="0"/>
          </a:p>
        </p:txBody>
      </p:sp>
      <p:cxnSp>
        <p:nvCxnSpPr>
          <p:cNvPr id="6" name="Straight Arrow Connector 5"/>
          <p:cNvCxnSpPr/>
          <p:nvPr/>
        </p:nvCxnSpPr>
        <p:spPr>
          <a:xfrm>
            <a:off x="3491880" y="177281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195736" y="206084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576" y="2492896"/>
            <a:ext cx="7416824" cy="1368152"/>
          </a:xfrm>
          <a:prstGeom prst="rect">
            <a:avLst/>
          </a:prstGeom>
        </p:spPr>
        <p:txBody>
          <a:bodyPr vert="horz" wrap="square" lIns="91440" tIns="45720" rIns="91440" bIns="45720" rtlCol="0" anchor="ctr">
            <a:normAutofit/>
          </a:bodyPr>
          <a:lstStyle/>
          <a:p>
            <a:endParaRPr lang="el-GR" dirty="0" smtClean="0"/>
          </a:p>
        </p:txBody>
      </p:sp>
      <p:sp>
        <p:nvSpPr>
          <p:cNvPr id="10" name="TextBox 9"/>
          <p:cNvSpPr txBox="1"/>
          <p:nvPr/>
        </p:nvSpPr>
        <p:spPr>
          <a:xfrm>
            <a:off x="755576" y="2564904"/>
            <a:ext cx="6408712" cy="1584176"/>
          </a:xfrm>
          <a:prstGeom prst="rect">
            <a:avLst/>
          </a:prstGeom>
        </p:spPr>
        <p:txBody>
          <a:bodyPr vert="horz" wrap="square" lIns="91440" tIns="45720" rIns="91440" bIns="45720" rtlCol="0" anchor="ctr">
            <a:normAutofit/>
          </a:bodyPr>
          <a:lstStyle/>
          <a:p>
            <a:r>
              <a:rPr lang="el-GR" dirty="0" smtClean="0"/>
              <a:t>Για </a:t>
            </a:r>
          </a:p>
          <a:p>
            <a:endParaRPr lang="el-GR" dirty="0" smtClean="0"/>
          </a:p>
          <a:p>
            <a:endParaRPr lang="el-GR" dirty="0" smtClean="0"/>
          </a:p>
          <a:p>
            <a:r>
              <a:rPr lang="el-GR" dirty="0" smtClean="0"/>
              <a:t>Για                                           , όπου  </a:t>
            </a:r>
          </a:p>
        </p:txBody>
      </p:sp>
      <p:graphicFrame>
        <p:nvGraphicFramePr>
          <p:cNvPr id="11" name="Object 10"/>
          <p:cNvGraphicFramePr>
            <a:graphicFrameLocks noChangeAspect="1"/>
          </p:cNvGraphicFramePr>
          <p:nvPr/>
        </p:nvGraphicFramePr>
        <p:xfrm>
          <a:off x="1331640" y="2780928"/>
          <a:ext cx="1804959" cy="351408"/>
        </p:xfrm>
        <a:graphic>
          <a:graphicData uri="http://schemas.openxmlformats.org/presentationml/2006/ole">
            <p:oleObj spid="_x0000_s247810" name="Equation" r:id="rId3" imgW="1434960" imgH="279360" progId="Equation.DSMT4">
              <p:embed/>
            </p:oleObj>
          </a:graphicData>
        </a:graphic>
      </p:graphicFrame>
      <p:graphicFrame>
        <p:nvGraphicFramePr>
          <p:cNvPr id="247811" name="Object 3"/>
          <p:cNvGraphicFramePr>
            <a:graphicFrameLocks noChangeAspect="1"/>
          </p:cNvGraphicFramePr>
          <p:nvPr/>
        </p:nvGraphicFramePr>
        <p:xfrm>
          <a:off x="1259632" y="3613968"/>
          <a:ext cx="2124075" cy="319088"/>
        </p:xfrm>
        <a:graphic>
          <a:graphicData uri="http://schemas.openxmlformats.org/presentationml/2006/ole">
            <p:oleObj spid="_x0000_s247811" name="Equation" r:id="rId4" imgW="1688760" imgH="253800" progId="Equation.DSMT4">
              <p:embed/>
            </p:oleObj>
          </a:graphicData>
        </a:graphic>
      </p:graphicFrame>
      <p:graphicFrame>
        <p:nvGraphicFramePr>
          <p:cNvPr id="247812" name="Object 4"/>
          <p:cNvGraphicFramePr>
            <a:graphicFrameLocks noChangeAspect="1"/>
          </p:cNvGraphicFramePr>
          <p:nvPr/>
        </p:nvGraphicFramePr>
        <p:xfrm>
          <a:off x="4154091" y="3511351"/>
          <a:ext cx="1565275" cy="493713"/>
        </p:xfrm>
        <a:graphic>
          <a:graphicData uri="http://schemas.openxmlformats.org/presentationml/2006/ole">
            <p:oleObj spid="_x0000_s247812" name="Equation" r:id="rId5" imgW="1244520" imgH="393480" progId="Equation.DSMT4">
              <p:embed/>
            </p:oleObj>
          </a:graphicData>
        </a:graphic>
      </p:graphicFrame>
      <p:graphicFrame>
        <p:nvGraphicFramePr>
          <p:cNvPr id="247813" name="Object 5"/>
          <p:cNvGraphicFramePr>
            <a:graphicFrameLocks noChangeAspect="1"/>
          </p:cNvGraphicFramePr>
          <p:nvPr/>
        </p:nvGraphicFramePr>
        <p:xfrm>
          <a:off x="827584" y="4471839"/>
          <a:ext cx="1325563" cy="541337"/>
        </p:xfrm>
        <a:graphic>
          <a:graphicData uri="http://schemas.openxmlformats.org/presentationml/2006/ole">
            <p:oleObj spid="_x0000_s247813" name="Equation" r:id="rId6" imgW="1054080" imgH="431640" progId="Equation.DSMT4">
              <p:embed/>
            </p:oleObj>
          </a:graphicData>
        </a:graphic>
      </p:graphicFrame>
      <p:graphicFrame>
        <p:nvGraphicFramePr>
          <p:cNvPr id="247814" name="Object 6"/>
          <p:cNvGraphicFramePr>
            <a:graphicFrameLocks noChangeAspect="1"/>
          </p:cNvGraphicFramePr>
          <p:nvPr/>
        </p:nvGraphicFramePr>
        <p:xfrm>
          <a:off x="683568" y="5517926"/>
          <a:ext cx="927100" cy="287338"/>
        </p:xfrm>
        <a:graphic>
          <a:graphicData uri="http://schemas.openxmlformats.org/presentationml/2006/ole">
            <p:oleObj spid="_x0000_s247814" name="Equation" r:id="rId7" imgW="736560" imgH="228600" progId="Equation.DSMT4">
              <p:embed/>
            </p:oleObj>
          </a:graphicData>
        </a:graphic>
      </p:graphicFrame>
      <p:sp>
        <p:nvSpPr>
          <p:cNvPr id="16" name="Rectangle 15"/>
          <p:cNvSpPr/>
          <p:nvPr/>
        </p:nvSpPr>
        <p:spPr>
          <a:xfrm>
            <a:off x="827584" y="2708920"/>
            <a:ext cx="4968552"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1547664" y="5445224"/>
            <a:ext cx="3168352" cy="432048"/>
          </a:xfrm>
          <a:prstGeom prst="rect">
            <a:avLst/>
          </a:prstGeom>
        </p:spPr>
        <p:txBody>
          <a:bodyPr vert="horz" wrap="square" lIns="91440" tIns="45720" rIns="91440" bIns="45720" rtlCol="0" anchor="ctr">
            <a:normAutofit fontScale="85000" lnSpcReduction="10000"/>
          </a:bodyPr>
          <a:lstStyle/>
          <a:p>
            <a:r>
              <a:rPr lang="el-GR" dirty="0" smtClean="0"/>
              <a:t>από πίνακες (π.χ. σελίδα 349 βιβλίου</a:t>
            </a:r>
          </a:p>
        </p:txBody>
      </p:sp>
      <p:pic>
        <p:nvPicPr>
          <p:cNvPr id="15"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8" name="TextBox 17"/>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105</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0118" y="142860"/>
            <a:ext cx="8229600" cy="1143000"/>
          </a:xfrm>
        </p:spPr>
        <p:txBody>
          <a:bodyPr>
            <a:normAutofit fontScale="90000"/>
          </a:bodyPr>
          <a:lstStyle/>
          <a:p>
            <a:r>
              <a:rPr lang="el-GR" dirty="0" smtClean="0"/>
              <a:t>Διαγράμματα: εύχρηστα αλλά η ακρίβεια είναι ένα θέμα</a:t>
            </a:r>
            <a:endParaRPr lang="el-GR" dirty="0"/>
          </a:p>
        </p:txBody>
      </p:sp>
      <p:pic>
        <p:nvPicPr>
          <p:cNvPr id="248834" name="Picture 2"/>
          <p:cNvPicPr>
            <a:picLocks noChangeAspect="1" noChangeArrowheads="1"/>
          </p:cNvPicPr>
          <p:nvPr/>
        </p:nvPicPr>
        <p:blipFill>
          <a:blip r:embed="rId2" cstate="print"/>
          <a:srcRect/>
          <a:stretch>
            <a:fillRect/>
          </a:stretch>
        </p:blipFill>
        <p:spPr bwMode="auto">
          <a:xfrm>
            <a:off x="35496" y="1412776"/>
            <a:ext cx="5229225" cy="2971800"/>
          </a:xfrm>
          <a:prstGeom prst="rect">
            <a:avLst/>
          </a:prstGeom>
          <a:noFill/>
          <a:ln w="9525">
            <a:noFill/>
            <a:miter lim="800000"/>
            <a:headEnd/>
            <a:tailEnd/>
          </a:ln>
        </p:spPr>
      </p:pic>
      <p:pic>
        <p:nvPicPr>
          <p:cNvPr id="248836" name="Picture 4"/>
          <p:cNvPicPr>
            <a:picLocks noChangeAspect="1" noChangeArrowheads="1"/>
          </p:cNvPicPr>
          <p:nvPr/>
        </p:nvPicPr>
        <p:blipFill>
          <a:blip r:embed="rId3" cstate="print"/>
          <a:srcRect/>
          <a:stretch>
            <a:fillRect/>
          </a:stretch>
        </p:blipFill>
        <p:spPr bwMode="auto">
          <a:xfrm>
            <a:off x="5364088" y="1700808"/>
            <a:ext cx="3744416" cy="2232248"/>
          </a:xfrm>
          <a:prstGeom prst="rect">
            <a:avLst/>
          </a:prstGeom>
          <a:noFill/>
          <a:ln w="9525">
            <a:noFill/>
            <a:miter lim="800000"/>
            <a:headEnd/>
            <a:tailEnd/>
          </a:ln>
        </p:spPr>
      </p:pic>
      <p:pic>
        <p:nvPicPr>
          <p:cNvPr id="248837" name="Picture 5"/>
          <p:cNvPicPr>
            <a:picLocks noChangeAspect="1" noChangeArrowheads="1"/>
          </p:cNvPicPr>
          <p:nvPr/>
        </p:nvPicPr>
        <p:blipFill>
          <a:blip r:embed="rId4" cstate="print"/>
          <a:srcRect/>
          <a:stretch>
            <a:fillRect/>
          </a:stretch>
        </p:blipFill>
        <p:spPr bwMode="auto">
          <a:xfrm>
            <a:off x="5148064" y="4221088"/>
            <a:ext cx="3905190" cy="2088232"/>
          </a:xfrm>
          <a:prstGeom prst="rect">
            <a:avLst/>
          </a:prstGeom>
          <a:noFill/>
          <a:ln w="9525">
            <a:noFill/>
            <a:miter lim="800000"/>
            <a:headEnd/>
            <a:tailEnd/>
          </a:ln>
        </p:spPr>
      </p:pic>
      <p:pic>
        <p:nvPicPr>
          <p:cNvPr id="6"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TextBox 6"/>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106</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1556" y="142852"/>
            <a:ext cx="8229600" cy="1143000"/>
          </a:xfrm>
        </p:spPr>
        <p:txBody>
          <a:bodyPr/>
          <a:lstStyle/>
          <a:p>
            <a:r>
              <a:rPr lang="el-GR" dirty="0" smtClean="0"/>
              <a:t>Ροή σε ημιάπειρο μέσο</a:t>
            </a:r>
            <a:endParaRPr lang="el-GR" dirty="0"/>
          </a:p>
        </p:txBody>
      </p:sp>
      <p:graphicFrame>
        <p:nvGraphicFramePr>
          <p:cNvPr id="4" name="Object 3"/>
          <p:cNvGraphicFramePr>
            <a:graphicFrameLocks noChangeAspect="1"/>
          </p:cNvGraphicFramePr>
          <p:nvPr/>
        </p:nvGraphicFramePr>
        <p:xfrm>
          <a:off x="251520" y="1664857"/>
          <a:ext cx="1528688" cy="828039"/>
        </p:xfrm>
        <a:graphic>
          <a:graphicData uri="http://schemas.openxmlformats.org/presentationml/2006/ole">
            <p:oleObj spid="_x0000_s249858" name="Equation" r:id="rId4" imgW="914400" imgH="495000" progId="Equation.DSMT4">
              <p:embed/>
            </p:oleObj>
          </a:graphicData>
        </a:graphic>
      </p:graphicFrame>
      <p:cxnSp>
        <p:nvCxnSpPr>
          <p:cNvPr id="6" name="Straight Connector 5"/>
          <p:cNvCxnSpPr/>
          <p:nvPr/>
        </p:nvCxnSpPr>
        <p:spPr>
          <a:xfrm>
            <a:off x="3275856" y="1628800"/>
            <a:ext cx="0" cy="19442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49859" name="Object 3"/>
          <p:cNvGraphicFramePr>
            <a:graphicFrameLocks noChangeAspect="1"/>
          </p:cNvGraphicFramePr>
          <p:nvPr/>
        </p:nvGraphicFramePr>
        <p:xfrm>
          <a:off x="2481858" y="2327920"/>
          <a:ext cx="361950" cy="381000"/>
        </p:xfrm>
        <a:graphic>
          <a:graphicData uri="http://schemas.openxmlformats.org/presentationml/2006/ole">
            <p:oleObj spid="_x0000_s249859" name="Equation" r:id="rId5" imgW="215640" imgH="228600" progId="Equation.DSMT4">
              <p:embed/>
            </p:oleObj>
          </a:graphicData>
        </a:graphic>
      </p:graphicFrame>
      <p:graphicFrame>
        <p:nvGraphicFramePr>
          <p:cNvPr id="249860" name="Object 4"/>
          <p:cNvGraphicFramePr>
            <a:graphicFrameLocks noChangeAspect="1"/>
          </p:cNvGraphicFramePr>
          <p:nvPr/>
        </p:nvGraphicFramePr>
        <p:xfrm>
          <a:off x="3592513" y="2316163"/>
          <a:ext cx="446087" cy="403225"/>
        </p:xfrm>
        <a:graphic>
          <a:graphicData uri="http://schemas.openxmlformats.org/presentationml/2006/ole">
            <p:oleObj spid="_x0000_s249860" name="Equation" r:id="rId6" imgW="266400" imgH="241200" progId="Equation.DSMT4">
              <p:embed/>
            </p:oleObj>
          </a:graphicData>
        </a:graphic>
      </p:graphicFrame>
      <p:sp>
        <p:nvSpPr>
          <p:cNvPr id="9" name="TextBox 8"/>
          <p:cNvSpPr txBox="1"/>
          <p:nvPr/>
        </p:nvSpPr>
        <p:spPr>
          <a:xfrm>
            <a:off x="2411760" y="1268760"/>
            <a:ext cx="1800200" cy="360040"/>
          </a:xfrm>
          <a:prstGeom prst="rect">
            <a:avLst/>
          </a:prstGeom>
        </p:spPr>
        <p:txBody>
          <a:bodyPr vert="horz" wrap="square" lIns="91440" tIns="45720" rIns="91440" bIns="45720" rtlCol="0" anchor="ctr">
            <a:normAutofit lnSpcReduction="10000"/>
          </a:bodyPr>
          <a:lstStyle/>
          <a:p>
            <a:r>
              <a:rPr lang="el-GR" dirty="0" smtClean="0"/>
              <a:t>Διεπιφάνεια </a:t>
            </a:r>
            <a:r>
              <a:rPr lang="en-US" dirty="0" smtClean="0"/>
              <a:t>S</a:t>
            </a:r>
            <a:endParaRPr lang="el-GR" dirty="0" smtClean="0"/>
          </a:p>
        </p:txBody>
      </p:sp>
      <p:cxnSp>
        <p:nvCxnSpPr>
          <p:cNvPr id="11" name="Straight Arrow Connector 10"/>
          <p:cNvCxnSpPr/>
          <p:nvPr/>
        </p:nvCxnSpPr>
        <p:spPr>
          <a:xfrm>
            <a:off x="3275856" y="3717032"/>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23928" y="3717032"/>
            <a:ext cx="1800200" cy="360040"/>
          </a:xfrm>
          <a:prstGeom prst="rect">
            <a:avLst/>
          </a:prstGeom>
        </p:spPr>
        <p:txBody>
          <a:bodyPr vert="horz" wrap="square" lIns="91440" tIns="45720" rIns="91440" bIns="45720" rtlCol="0" anchor="ctr">
            <a:normAutofit lnSpcReduction="10000"/>
          </a:bodyPr>
          <a:lstStyle/>
          <a:p>
            <a:r>
              <a:rPr lang="el-GR" dirty="0" smtClean="0"/>
              <a:t>Ροή </a:t>
            </a:r>
            <a:r>
              <a:rPr lang="en-US" dirty="0" smtClean="0"/>
              <a:t>A</a:t>
            </a:r>
            <a:endParaRPr lang="el-GR" dirty="0" smtClean="0"/>
          </a:p>
        </p:txBody>
      </p:sp>
      <p:graphicFrame>
        <p:nvGraphicFramePr>
          <p:cNvPr id="249861" name="Object 5"/>
          <p:cNvGraphicFramePr>
            <a:graphicFrameLocks noChangeAspect="1"/>
          </p:cNvGraphicFramePr>
          <p:nvPr/>
        </p:nvGraphicFramePr>
        <p:xfrm>
          <a:off x="3242890" y="3789040"/>
          <a:ext cx="206375" cy="288925"/>
        </p:xfrm>
        <a:graphic>
          <a:graphicData uri="http://schemas.openxmlformats.org/presentationml/2006/ole">
            <p:oleObj spid="_x0000_s249861" name="Equation" r:id="rId7" imgW="126720" imgH="177480" progId="Equation.DSMT4">
              <p:embed/>
            </p:oleObj>
          </a:graphicData>
        </a:graphic>
      </p:graphicFrame>
      <p:graphicFrame>
        <p:nvGraphicFramePr>
          <p:cNvPr id="249862" name="Object 6"/>
          <p:cNvGraphicFramePr>
            <a:graphicFrameLocks noChangeAspect="1"/>
          </p:cNvGraphicFramePr>
          <p:nvPr/>
        </p:nvGraphicFramePr>
        <p:xfrm>
          <a:off x="5292080" y="3717032"/>
          <a:ext cx="268288" cy="371475"/>
        </p:xfrm>
        <a:graphic>
          <a:graphicData uri="http://schemas.openxmlformats.org/presentationml/2006/ole">
            <p:oleObj spid="_x0000_s249862" name="Equation" r:id="rId8" imgW="164880" imgH="228600" progId="Equation.DSMT4">
              <p:embed/>
            </p:oleObj>
          </a:graphicData>
        </a:graphic>
      </p:graphicFrame>
      <p:sp>
        <p:nvSpPr>
          <p:cNvPr id="18" name="TextBox 17"/>
          <p:cNvSpPr txBox="1"/>
          <p:nvPr/>
        </p:nvSpPr>
        <p:spPr>
          <a:xfrm>
            <a:off x="5940152" y="980728"/>
            <a:ext cx="2376264" cy="2880320"/>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t>Πάχος διείσδυσης πρακτικά άπειρο</a:t>
            </a:r>
          </a:p>
          <a:p>
            <a:r>
              <a:rPr lang="el-GR" dirty="0" smtClean="0"/>
              <a:t>Εάν ο χρόνος επαφής είναι πολύ μικρός δηλαδή η διαταραχή δεν φθάνει παντού</a:t>
            </a:r>
            <a:endParaRPr lang="en-US" dirty="0" smtClean="0"/>
          </a:p>
          <a:p>
            <a:endParaRPr lang="el-GR" dirty="0" smtClean="0"/>
          </a:p>
        </p:txBody>
      </p:sp>
      <p:sp>
        <p:nvSpPr>
          <p:cNvPr id="19" name="TextBox 18"/>
          <p:cNvSpPr txBox="1"/>
          <p:nvPr/>
        </p:nvSpPr>
        <p:spPr>
          <a:xfrm>
            <a:off x="611560" y="4365104"/>
            <a:ext cx="6984776" cy="2016224"/>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t> Αρχική συνθήκη:                                                    ή </a:t>
            </a:r>
          </a:p>
          <a:p>
            <a:pPr>
              <a:buFont typeface="Arial" pitchFamily="34" charset="0"/>
              <a:buChar char="•"/>
            </a:pPr>
            <a:endParaRPr lang="el-GR" dirty="0" smtClean="0"/>
          </a:p>
          <a:p>
            <a:pPr>
              <a:buFont typeface="Arial" pitchFamily="34" charset="0"/>
              <a:buChar char="•"/>
            </a:pPr>
            <a:r>
              <a:rPr lang="el-GR" dirty="0" smtClean="0"/>
              <a:t>Στην επιφάνεια:                                           ή </a:t>
            </a:r>
          </a:p>
          <a:p>
            <a:pPr>
              <a:buFont typeface="Arial" pitchFamily="34" charset="0"/>
              <a:buChar char="•"/>
            </a:pPr>
            <a:endParaRPr lang="el-GR" dirty="0" smtClean="0"/>
          </a:p>
          <a:p>
            <a:pPr>
              <a:buFont typeface="Arial" pitchFamily="34" charset="0"/>
              <a:buChar char="•"/>
            </a:pPr>
            <a:r>
              <a:rPr lang="el-GR" dirty="0" smtClean="0"/>
              <a:t>Μακριά από επιφάνεια:                                                 ή</a:t>
            </a:r>
            <a:endParaRPr lang="en-US" dirty="0" smtClean="0"/>
          </a:p>
          <a:p>
            <a:endParaRPr lang="el-GR" dirty="0" smtClean="0"/>
          </a:p>
        </p:txBody>
      </p:sp>
      <p:graphicFrame>
        <p:nvGraphicFramePr>
          <p:cNvPr id="249863" name="Object 7"/>
          <p:cNvGraphicFramePr>
            <a:graphicFrameLocks noChangeAspect="1"/>
          </p:cNvGraphicFramePr>
          <p:nvPr/>
        </p:nvGraphicFramePr>
        <p:xfrm>
          <a:off x="2555776" y="4509120"/>
          <a:ext cx="2505076" cy="401638"/>
        </p:xfrm>
        <a:graphic>
          <a:graphicData uri="http://schemas.openxmlformats.org/presentationml/2006/ole">
            <p:oleObj spid="_x0000_s249863" name="Equation" r:id="rId9" imgW="1498320" imgH="241200" progId="Equation.DSMT4">
              <p:embed/>
            </p:oleObj>
          </a:graphicData>
        </a:graphic>
      </p:graphicFrame>
      <p:graphicFrame>
        <p:nvGraphicFramePr>
          <p:cNvPr id="249864" name="Object 8"/>
          <p:cNvGraphicFramePr>
            <a:graphicFrameLocks noChangeAspect="1"/>
          </p:cNvGraphicFramePr>
          <p:nvPr/>
        </p:nvGraphicFramePr>
        <p:xfrm>
          <a:off x="2483768" y="5054600"/>
          <a:ext cx="1995487" cy="379413"/>
        </p:xfrm>
        <a:graphic>
          <a:graphicData uri="http://schemas.openxmlformats.org/presentationml/2006/ole">
            <p:oleObj spid="_x0000_s249864" name="Equation" r:id="rId10" imgW="1193760" imgH="228600" progId="Equation.DSMT4">
              <p:embed/>
            </p:oleObj>
          </a:graphicData>
        </a:graphic>
      </p:graphicFrame>
      <p:graphicFrame>
        <p:nvGraphicFramePr>
          <p:cNvPr id="249865" name="Object 9"/>
          <p:cNvGraphicFramePr>
            <a:graphicFrameLocks noChangeAspect="1"/>
          </p:cNvGraphicFramePr>
          <p:nvPr/>
        </p:nvGraphicFramePr>
        <p:xfrm>
          <a:off x="3273425" y="5589588"/>
          <a:ext cx="2251075" cy="401637"/>
        </p:xfrm>
        <a:graphic>
          <a:graphicData uri="http://schemas.openxmlformats.org/presentationml/2006/ole">
            <p:oleObj spid="_x0000_s249865" name="Equation" r:id="rId11" imgW="1346040" imgH="241200" progId="Equation.DSMT4">
              <p:embed/>
            </p:oleObj>
          </a:graphicData>
        </a:graphic>
      </p:graphicFrame>
      <p:graphicFrame>
        <p:nvGraphicFramePr>
          <p:cNvPr id="249866" name="Object 10"/>
          <p:cNvGraphicFramePr>
            <a:graphicFrameLocks noChangeAspect="1"/>
          </p:cNvGraphicFramePr>
          <p:nvPr/>
        </p:nvGraphicFramePr>
        <p:xfrm>
          <a:off x="5364088" y="4508500"/>
          <a:ext cx="658813" cy="401638"/>
        </p:xfrm>
        <a:graphic>
          <a:graphicData uri="http://schemas.openxmlformats.org/presentationml/2006/ole">
            <p:oleObj spid="_x0000_s249866" name="Equation" r:id="rId12" imgW="393480" imgH="241200" progId="Equation.DSMT4">
              <p:embed/>
            </p:oleObj>
          </a:graphicData>
        </a:graphic>
      </p:graphicFrame>
      <p:graphicFrame>
        <p:nvGraphicFramePr>
          <p:cNvPr id="249867" name="Object 11"/>
          <p:cNvGraphicFramePr>
            <a:graphicFrameLocks noChangeAspect="1"/>
          </p:cNvGraphicFramePr>
          <p:nvPr/>
        </p:nvGraphicFramePr>
        <p:xfrm>
          <a:off x="4767263" y="5043488"/>
          <a:ext cx="700087" cy="401637"/>
        </p:xfrm>
        <a:graphic>
          <a:graphicData uri="http://schemas.openxmlformats.org/presentationml/2006/ole">
            <p:oleObj spid="_x0000_s249867" name="Equation" r:id="rId13" imgW="419040" imgH="241200" progId="Equation.DSMT4">
              <p:embed/>
            </p:oleObj>
          </a:graphicData>
        </a:graphic>
      </p:graphicFrame>
      <p:graphicFrame>
        <p:nvGraphicFramePr>
          <p:cNvPr id="249868" name="Object 12"/>
          <p:cNvGraphicFramePr>
            <a:graphicFrameLocks noChangeAspect="1"/>
          </p:cNvGraphicFramePr>
          <p:nvPr/>
        </p:nvGraphicFramePr>
        <p:xfrm>
          <a:off x="5857404" y="5589240"/>
          <a:ext cx="658812" cy="401638"/>
        </p:xfrm>
        <a:graphic>
          <a:graphicData uri="http://schemas.openxmlformats.org/presentationml/2006/ole">
            <p:oleObj spid="_x0000_s249868" name="Equation" r:id="rId14" imgW="393480" imgH="241200" progId="Equation.DSMT4">
              <p:embed/>
            </p:oleObj>
          </a:graphicData>
        </a:graphic>
      </p:graphicFrame>
      <p:sp>
        <p:nvSpPr>
          <p:cNvPr id="26" name="Rectangle 25"/>
          <p:cNvSpPr/>
          <p:nvPr/>
        </p:nvSpPr>
        <p:spPr>
          <a:xfrm>
            <a:off x="4572000" y="5661248"/>
            <a:ext cx="9361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TextBox 26"/>
          <p:cNvSpPr txBox="1"/>
          <p:nvPr/>
        </p:nvSpPr>
        <p:spPr>
          <a:xfrm>
            <a:off x="1619672" y="6021288"/>
            <a:ext cx="5616624" cy="360040"/>
          </a:xfrm>
          <a:prstGeom prst="rect">
            <a:avLst/>
          </a:prstGeom>
          <a:ln>
            <a:solidFill>
              <a:schemeClr val="accent1">
                <a:shade val="50000"/>
              </a:schemeClr>
            </a:solidFill>
          </a:ln>
        </p:spPr>
        <p:txBody>
          <a:bodyPr vert="horz" wrap="square" lIns="91440" tIns="45720" rIns="91440" bIns="45720" rtlCol="0" anchor="ctr">
            <a:normAutofit lnSpcReduction="10000"/>
          </a:bodyPr>
          <a:lstStyle/>
          <a:p>
            <a:r>
              <a:rPr lang="el-GR" dirty="0" smtClean="0"/>
              <a:t>Δηλαδή η συγκέντρωση αμετάβλητη και ίση με την αρχική</a:t>
            </a:r>
          </a:p>
        </p:txBody>
      </p:sp>
      <p:pic>
        <p:nvPicPr>
          <p:cNvPr id="22" name="Εικόνα 7"/>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3" name="TextBox 22"/>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107</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28" y="214290"/>
            <a:ext cx="8229600" cy="1143000"/>
          </a:xfrm>
        </p:spPr>
        <p:txBody>
          <a:bodyPr/>
          <a:lstStyle/>
          <a:p>
            <a:r>
              <a:rPr lang="el-GR" dirty="0" smtClean="0"/>
              <a:t>Λύση </a:t>
            </a:r>
            <a:endParaRPr lang="el-GR" dirty="0"/>
          </a:p>
        </p:txBody>
      </p:sp>
      <p:sp>
        <p:nvSpPr>
          <p:cNvPr id="4" name="TextBox 3"/>
          <p:cNvSpPr txBox="1"/>
          <p:nvPr/>
        </p:nvSpPr>
        <p:spPr>
          <a:xfrm>
            <a:off x="539552" y="1124744"/>
            <a:ext cx="7704856" cy="1296144"/>
          </a:xfrm>
          <a:prstGeom prst="rect">
            <a:avLst/>
          </a:prstGeom>
        </p:spPr>
        <p:txBody>
          <a:bodyPr vert="horz" wrap="square" lIns="91440" tIns="45720" rIns="91440" bIns="45720" rtlCol="0" anchor="ctr">
            <a:normAutofit/>
          </a:bodyPr>
          <a:lstStyle/>
          <a:p>
            <a:r>
              <a:rPr lang="el-GR" dirty="0" smtClean="0"/>
              <a:t>Λύση της                                  είναι: </a:t>
            </a:r>
          </a:p>
        </p:txBody>
      </p:sp>
      <p:graphicFrame>
        <p:nvGraphicFramePr>
          <p:cNvPr id="250882" name="Object 2"/>
          <p:cNvGraphicFramePr>
            <a:graphicFrameLocks noChangeAspect="1"/>
          </p:cNvGraphicFramePr>
          <p:nvPr/>
        </p:nvGraphicFramePr>
        <p:xfrm>
          <a:off x="1619672" y="1484784"/>
          <a:ext cx="1498600" cy="625475"/>
        </p:xfrm>
        <a:graphic>
          <a:graphicData uri="http://schemas.openxmlformats.org/presentationml/2006/ole">
            <p:oleObj spid="_x0000_s250882" name="Equation" r:id="rId3" imgW="1002960" imgH="419040" progId="Equation.DSMT4">
              <p:embed/>
            </p:oleObj>
          </a:graphicData>
        </a:graphic>
      </p:graphicFrame>
      <p:graphicFrame>
        <p:nvGraphicFramePr>
          <p:cNvPr id="250883" name="Object 3"/>
          <p:cNvGraphicFramePr>
            <a:graphicFrameLocks noChangeAspect="1"/>
          </p:cNvGraphicFramePr>
          <p:nvPr/>
        </p:nvGraphicFramePr>
        <p:xfrm>
          <a:off x="3914254" y="1484784"/>
          <a:ext cx="1593850" cy="682625"/>
        </p:xfrm>
        <a:graphic>
          <a:graphicData uri="http://schemas.openxmlformats.org/presentationml/2006/ole">
            <p:oleObj spid="_x0000_s250883" name="Equation" r:id="rId4" imgW="1066680" imgH="457200" progId="Equation.DSMT4">
              <p:embed/>
            </p:oleObj>
          </a:graphicData>
        </a:graphic>
      </p:graphicFrame>
      <p:graphicFrame>
        <p:nvGraphicFramePr>
          <p:cNvPr id="250885" name="Object 5"/>
          <p:cNvGraphicFramePr>
            <a:graphicFrameLocks noChangeAspect="1"/>
          </p:cNvGraphicFramePr>
          <p:nvPr/>
        </p:nvGraphicFramePr>
        <p:xfrm>
          <a:off x="6056313" y="1484313"/>
          <a:ext cx="1195387" cy="682625"/>
        </p:xfrm>
        <a:graphic>
          <a:graphicData uri="http://schemas.openxmlformats.org/presentationml/2006/ole">
            <p:oleObj spid="_x0000_s250885" name="Equation" r:id="rId5" imgW="799920" imgH="457200" progId="Equation.DSMT4">
              <p:embed/>
            </p:oleObj>
          </a:graphicData>
        </a:graphic>
      </p:graphicFrame>
      <p:sp>
        <p:nvSpPr>
          <p:cNvPr id="9" name="TextBox 8"/>
          <p:cNvSpPr txBox="1"/>
          <p:nvPr/>
        </p:nvSpPr>
        <p:spPr>
          <a:xfrm>
            <a:off x="467544" y="2204864"/>
            <a:ext cx="7704856" cy="1296144"/>
          </a:xfrm>
          <a:prstGeom prst="rect">
            <a:avLst/>
          </a:prstGeom>
        </p:spPr>
        <p:txBody>
          <a:bodyPr vert="horz" wrap="square" lIns="91440" tIns="45720" rIns="91440" bIns="45720" rtlCol="0" anchor="ctr">
            <a:normAutofit/>
          </a:bodyPr>
          <a:lstStyle/>
          <a:p>
            <a:r>
              <a:rPr lang="en-US" dirty="0" smtClean="0"/>
              <a:t>erf: error function </a:t>
            </a:r>
            <a:r>
              <a:rPr lang="el-GR" dirty="0" smtClean="0"/>
              <a:t>ή συνάρτηση σφάλματος</a:t>
            </a:r>
          </a:p>
          <a:p>
            <a:endParaRPr lang="el-GR" dirty="0" smtClean="0"/>
          </a:p>
          <a:p>
            <a:r>
              <a:rPr lang="el-GR" dirty="0" smtClean="0"/>
              <a:t>Ορισμός:  </a:t>
            </a:r>
          </a:p>
        </p:txBody>
      </p:sp>
      <p:graphicFrame>
        <p:nvGraphicFramePr>
          <p:cNvPr id="250886" name="Object 6"/>
          <p:cNvGraphicFramePr>
            <a:graphicFrameLocks noChangeAspect="1"/>
          </p:cNvGraphicFramePr>
          <p:nvPr/>
        </p:nvGraphicFramePr>
        <p:xfrm>
          <a:off x="1577975" y="2833688"/>
          <a:ext cx="1822450" cy="720725"/>
        </p:xfrm>
        <a:graphic>
          <a:graphicData uri="http://schemas.openxmlformats.org/presentationml/2006/ole">
            <p:oleObj spid="_x0000_s250886" name="Equation" r:id="rId6" imgW="1218960" imgH="482400" progId="Equation.DSMT4">
              <p:embed/>
            </p:oleObj>
          </a:graphicData>
        </a:graphic>
      </p:graphicFrame>
      <p:cxnSp>
        <p:nvCxnSpPr>
          <p:cNvPr id="12" name="Straight Arrow Connector 11"/>
          <p:cNvCxnSpPr/>
          <p:nvPr/>
        </p:nvCxnSpPr>
        <p:spPr>
          <a:xfrm flipH="1">
            <a:off x="1763688" y="3068960"/>
            <a:ext cx="648072" cy="86409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7584" y="3933056"/>
            <a:ext cx="1800200" cy="792088"/>
          </a:xfrm>
          <a:prstGeom prst="rect">
            <a:avLst/>
          </a:prstGeom>
        </p:spPr>
        <p:txBody>
          <a:bodyPr vert="horz" wrap="square" lIns="91440" tIns="45720" rIns="91440" bIns="45720" rtlCol="0" anchor="ctr">
            <a:normAutofit/>
          </a:bodyPr>
          <a:lstStyle/>
          <a:p>
            <a:r>
              <a:rPr lang="el-GR" dirty="0" smtClean="0">
                <a:solidFill>
                  <a:srgbClr val="00B050"/>
                </a:solidFill>
              </a:rPr>
              <a:t>Διορθώστε το βιβλίο</a:t>
            </a:r>
          </a:p>
        </p:txBody>
      </p:sp>
      <p:sp>
        <p:nvSpPr>
          <p:cNvPr id="14" name="TextBox 13"/>
          <p:cNvSpPr txBox="1"/>
          <p:nvPr/>
        </p:nvSpPr>
        <p:spPr>
          <a:xfrm>
            <a:off x="323528" y="4941168"/>
            <a:ext cx="5976664" cy="1008112"/>
          </a:xfrm>
          <a:prstGeom prst="rect">
            <a:avLst/>
          </a:prstGeom>
        </p:spPr>
        <p:txBody>
          <a:bodyPr vert="horz" wrap="square" lIns="91440" tIns="45720" rIns="91440" bIns="45720" rtlCol="0" anchor="ctr">
            <a:normAutofit/>
          </a:bodyPr>
          <a:lstStyle/>
          <a:p>
            <a:r>
              <a:rPr lang="el-GR" dirty="0" smtClean="0"/>
              <a:t>Επίσης: </a:t>
            </a:r>
            <a:r>
              <a:rPr lang="en-US" dirty="0" smtClean="0"/>
              <a:t>erfc(</a:t>
            </a:r>
            <a:r>
              <a:rPr lang="el-GR" dirty="0" smtClean="0"/>
              <a:t>φ)=1-</a:t>
            </a:r>
            <a:r>
              <a:rPr lang="en-US" dirty="0" smtClean="0"/>
              <a:t>erf(</a:t>
            </a:r>
            <a:r>
              <a:rPr lang="el-GR" dirty="0" smtClean="0"/>
              <a:t>φ)     συμπληρωματική σφάλματος</a:t>
            </a:r>
          </a:p>
          <a:p>
            <a:endParaRPr lang="el-GR" dirty="0" smtClean="0"/>
          </a:p>
          <a:p>
            <a:r>
              <a:rPr lang="el-GR" dirty="0" smtClean="0"/>
              <a:t>Τιμές </a:t>
            </a:r>
            <a:r>
              <a:rPr lang="en-US" dirty="0" smtClean="0"/>
              <a:t>erf</a:t>
            </a:r>
            <a:r>
              <a:rPr lang="el-GR" dirty="0" smtClean="0"/>
              <a:t>, </a:t>
            </a:r>
            <a:r>
              <a:rPr lang="en-US" dirty="0" smtClean="0"/>
              <a:t>erfc</a:t>
            </a:r>
            <a:r>
              <a:rPr lang="el-GR" dirty="0" smtClean="0"/>
              <a:t> από πίνακες (π.χ. σελίδα 330 βιβλίου σας)</a:t>
            </a:r>
          </a:p>
        </p:txBody>
      </p:sp>
      <p:pic>
        <p:nvPicPr>
          <p:cNvPr id="15"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6" name="TextBox 15"/>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108</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0118" y="214290"/>
            <a:ext cx="8229600" cy="1143000"/>
          </a:xfrm>
        </p:spPr>
        <p:txBody>
          <a:bodyPr/>
          <a:lstStyle/>
          <a:p>
            <a:r>
              <a:rPr lang="el-GR" dirty="0" smtClean="0"/>
              <a:t>Χαρακτηριστικά </a:t>
            </a:r>
            <a:r>
              <a:rPr lang="en-US" dirty="0" smtClean="0"/>
              <a:t>erf</a:t>
            </a:r>
            <a:endParaRPr lang="el-GR" dirty="0"/>
          </a:p>
        </p:txBody>
      </p:sp>
      <p:sp>
        <p:nvSpPr>
          <p:cNvPr id="4" name="TextBox 3"/>
          <p:cNvSpPr txBox="1"/>
          <p:nvPr/>
        </p:nvSpPr>
        <p:spPr>
          <a:xfrm>
            <a:off x="539552" y="1340768"/>
            <a:ext cx="7200800" cy="4176464"/>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t>Για</a:t>
            </a:r>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r>
              <a:rPr lang="el-GR" dirty="0" smtClean="0"/>
              <a:t>Για </a:t>
            </a:r>
            <a:r>
              <a:rPr lang="en-US" dirty="0" smtClean="0"/>
              <a:t>x </a:t>
            </a:r>
            <a:r>
              <a:rPr lang="el-GR" dirty="0" smtClean="0"/>
              <a:t>που αντιστοιχεί σε φ=2, η συγκέντρωση του Α επηρεάζεται &lt;1% - αυτό είναι το πάχος διείσδυσης δ</a:t>
            </a:r>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r>
              <a:rPr lang="el-GR" dirty="0" smtClean="0"/>
              <a:t>Για να ισχύει η προσέγγιση ημιάπειρου χώρου,               (πάχος πλάκας) που θα αντιστοιχούσε σε</a:t>
            </a:r>
          </a:p>
          <a:p>
            <a:pPr>
              <a:buFont typeface="Arial" pitchFamily="34" charset="0"/>
              <a:buChar char="•"/>
            </a:pPr>
            <a:endParaRPr lang="el-GR" dirty="0" smtClean="0"/>
          </a:p>
          <a:p>
            <a:pPr>
              <a:buFont typeface="Arial" pitchFamily="34" charset="0"/>
              <a:buChar char="•"/>
            </a:pPr>
            <a:r>
              <a:rPr lang="el-GR" dirty="0" smtClean="0"/>
              <a:t>Η συνολική ποσότητα μεταφερόμενου Α σε χρόνο </a:t>
            </a:r>
            <a:r>
              <a:rPr lang="en-US" dirty="0" smtClean="0"/>
              <a:t>t </a:t>
            </a:r>
            <a:r>
              <a:rPr lang="el-GR" dirty="0" smtClean="0"/>
              <a:t>μέσω επιφάνειας </a:t>
            </a:r>
            <a:r>
              <a:rPr lang="en-US" dirty="0" smtClean="0"/>
              <a:t>S, </a:t>
            </a:r>
            <a:r>
              <a:rPr lang="el-GR" dirty="0" smtClean="0"/>
              <a:t>σε </a:t>
            </a:r>
            <a:r>
              <a:rPr lang="en-US" dirty="0" smtClean="0"/>
              <a:t>mol</a:t>
            </a:r>
            <a:r>
              <a:rPr lang="el-GR" dirty="0" smtClean="0"/>
              <a:t>:   </a:t>
            </a:r>
          </a:p>
          <a:p>
            <a:endParaRPr lang="el-GR" dirty="0" smtClean="0"/>
          </a:p>
          <a:p>
            <a:endParaRPr lang="el-GR" dirty="0" smtClean="0"/>
          </a:p>
        </p:txBody>
      </p:sp>
      <p:graphicFrame>
        <p:nvGraphicFramePr>
          <p:cNvPr id="5" name="Object 4"/>
          <p:cNvGraphicFramePr>
            <a:graphicFrameLocks noChangeAspect="1"/>
          </p:cNvGraphicFramePr>
          <p:nvPr/>
        </p:nvGraphicFramePr>
        <p:xfrm>
          <a:off x="1188025" y="1556792"/>
          <a:ext cx="1799799" cy="261789"/>
        </p:xfrm>
        <a:graphic>
          <a:graphicData uri="http://schemas.openxmlformats.org/presentationml/2006/ole">
            <p:oleObj spid="_x0000_s251906" name="Equation" r:id="rId3" imgW="1396800" imgH="203040" progId="Equation.DSMT4">
              <p:embed/>
            </p:oleObj>
          </a:graphicData>
        </a:graphic>
      </p:graphicFrame>
      <p:graphicFrame>
        <p:nvGraphicFramePr>
          <p:cNvPr id="251907" name="Object 3"/>
          <p:cNvGraphicFramePr>
            <a:graphicFrameLocks noChangeAspect="1"/>
          </p:cNvGraphicFramePr>
          <p:nvPr/>
        </p:nvGraphicFramePr>
        <p:xfrm>
          <a:off x="899592" y="2852936"/>
          <a:ext cx="2520950" cy="588962"/>
        </p:xfrm>
        <a:graphic>
          <a:graphicData uri="http://schemas.openxmlformats.org/presentationml/2006/ole">
            <p:oleObj spid="_x0000_s251907" name="Equation" r:id="rId4" imgW="1955520" imgH="457200" progId="Equation.DSMT4">
              <p:embed/>
            </p:oleObj>
          </a:graphicData>
        </a:graphic>
      </p:graphicFrame>
      <p:graphicFrame>
        <p:nvGraphicFramePr>
          <p:cNvPr id="251908" name="Object 4"/>
          <p:cNvGraphicFramePr>
            <a:graphicFrameLocks noChangeAspect="1"/>
          </p:cNvGraphicFramePr>
          <p:nvPr/>
        </p:nvGraphicFramePr>
        <p:xfrm>
          <a:off x="5220072" y="3429000"/>
          <a:ext cx="606425" cy="230187"/>
        </p:xfrm>
        <a:graphic>
          <a:graphicData uri="http://schemas.openxmlformats.org/presentationml/2006/ole">
            <p:oleObj spid="_x0000_s251908" name="Equation" r:id="rId5" imgW="469800" imgH="177480" progId="Equation.DSMT4">
              <p:embed/>
            </p:oleObj>
          </a:graphicData>
        </a:graphic>
      </p:graphicFrame>
      <p:graphicFrame>
        <p:nvGraphicFramePr>
          <p:cNvPr id="251909" name="Object 5"/>
          <p:cNvGraphicFramePr>
            <a:graphicFrameLocks noChangeAspect="1"/>
          </p:cNvGraphicFramePr>
          <p:nvPr/>
        </p:nvGraphicFramePr>
        <p:xfrm>
          <a:off x="3131195" y="3717032"/>
          <a:ext cx="720725" cy="261937"/>
        </p:xfrm>
        <a:graphic>
          <a:graphicData uri="http://schemas.openxmlformats.org/presentationml/2006/ole">
            <p:oleObj spid="_x0000_s251909" name="Equation" r:id="rId6" imgW="558720" imgH="203040" progId="Equation.DSMT4">
              <p:embed/>
            </p:oleObj>
          </a:graphicData>
        </a:graphic>
      </p:graphicFrame>
      <p:graphicFrame>
        <p:nvGraphicFramePr>
          <p:cNvPr id="251910" name="Object 6"/>
          <p:cNvGraphicFramePr>
            <a:graphicFrameLocks noChangeAspect="1"/>
          </p:cNvGraphicFramePr>
          <p:nvPr/>
        </p:nvGraphicFramePr>
        <p:xfrm>
          <a:off x="1691680" y="4732338"/>
          <a:ext cx="2225675" cy="573087"/>
        </p:xfrm>
        <a:graphic>
          <a:graphicData uri="http://schemas.openxmlformats.org/presentationml/2006/ole">
            <p:oleObj spid="_x0000_s251910" name="Equation" r:id="rId7" imgW="1726920" imgH="444240" progId="Equation.DSMT4">
              <p:embed/>
            </p:oleObj>
          </a:graphicData>
        </a:graphic>
      </p:graphicFrame>
      <p:pic>
        <p:nvPicPr>
          <p:cNvPr id="9"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 name="TextBox 9"/>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109</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42888"/>
            <a:ext cx="7772400" cy="1143001"/>
          </a:xfrm>
        </p:spPr>
        <p:txBody>
          <a:bodyPr/>
          <a:lstStyle/>
          <a:p>
            <a:pPr algn="ctr"/>
            <a:r>
              <a:rPr lang="el-GR" u="sng" dirty="0" smtClean="0"/>
              <a:t>Ταχύτητα διάχυσης </a:t>
            </a:r>
            <a:r>
              <a:rPr lang="en-US" u="sng" dirty="0" err="1" smtClean="0"/>
              <a:t>i</a:t>
            </a:r>
            <a:endParaRPr lang="el-GR" u="sng" dirty="0"/>
          </a:p>
        </p:txBody>
      </p:sp>
      <p:sp>
        <p:nvSpPr>
          <p:cNvPr id="5" name="TextBox 4"/>
          <p:cNvSpPr txBox="1"/>
          <p:nvPr/>
        </p:nvSpPr>
        <p:spPr>
          <a:xfrm>
            <a:off x="2987824" y="851228"/>
            <a:ext cx="2664296" cy="1569660"/>
          </a:xfrm>
          <a:prstGeom prst="rect">
            <a:avLst/>
          </a:prstGeom>
          <a:noFill/>
        </p:spPr>
        <p:txBody>
          <a:bodyPr wrap="square" rtlCol="0">
            <a:spAutoFit/>
          </a:bodyPr>
          <a:lstStyle/>
          <a:p>
            <a:r>
              <a:rPr lang="el-GR" sz="2000" dirty="0" smtClean="0"/>
              <a:t>Γενική έκφραση</a:t>
            </a:r>
          </a:p>
          <a:p>
            <a:r>
              <a:rPr lang="el-GR" dirty="0" smtClean="0"/>
              <a:t>  </a:t>
            </a:r>
          </a:p>
          <a:p>
            <a:r>
              <a:rPr lang="el-GR" sz="2000" dirty="0" smtClean="0"/>
              <a:t>Μάζα</a:t>
            </a:r>
          </a:p>
          <a:p>
            <a:endParaRPr lang="el-GR" dirty="0" smtClean="0"/>
          </a:p>
          <a:p>
            <a:r>
              <a:rPr lang="en-US" sz="2000" dirty="0" smtClean="0"/>
              <a:t>Mol</a:t>
            </a:r>
            <a:endParaRPr lang="el-GR" sz="2000" dirty="0"/>
          </a:p>
        </p:txBody>
      </p:sp>
      <p:graphicFrame>
        <p:nvGraphicFramePr>
          <p:cNvPr id="6" name="Object 5"/>
          <p:cNvGraphicFramePr>
            <a:graphicFrameLocks noChangeAspect="1"/>
          </p:cNvGraphicFramePr>
          <p:nvPr/>
        </p:nvGraphicFramePr>
        <p:xfrm>
          <a:off x="611560" y="873196"/>
          <a:ext cx="1872208" cy="1547692"/>
        </p:xfrm>
        <a:graphic>
          <a:graphicData uri="http://schemas.openxmlformats.org/presentationml/2006/ole">
            <p:oleObj spid="_x0000_s10242" name="Equation" r:id="rId3" imgW="952200" imgH="787320" progId="Equation.DSMT4">
              <p:embed/>
            </p:oleObj>
          </a:graphicData>
        </a:graphic>
      </p:graphicFrame>
      <p:cxnSp>
        <p:nvCxnSpPr>
          <p:cNvPr id="8" name="Straight Arrow Connector 7"/>
          <p:cNvCxnSpPr/>
          <p:nvPr/>
        </p:nvCxnSpPr>
        <p:spPr>
          <a:xfrm>
            <a:off x="2555776" y="1052736"/>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564160" y="162880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55776" y="220486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899592" y="2069976"/>
            <a:ext cx="7772400" cy="1143000"/>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000" u="sng" dirty="0" smtClean="0">
                <a:solidFill>
                  <a:schemeClr val="tx2"/>
                </a:solidFill>
                <a:latin typeface="+mj-lt"/>
                <a:ea typeface="+mj-ea"/>
                <a:cs typeface="+mj-cs"/>
              </a:rPr>
              <a:t>Ρυθμός Διάχυσης</a:t>
            </a:r>
            <a:endParaRPr kumimoji="0" lang="el-GR" sz="4000" b="0" i="0" u="sng" strike="noStrike" kern="1200" cap="none" spc="0" normalizeH="0" baseline="0" noProof="0" dirty="0">
              <a:ln>
                <a:noFill/>
              </a:ln>
              <a:solidFill>
                <a:schemeClr val="tx2"/>
              </a:solidFill>
              <a:effectLst/>
              <a:uLnTx/>
              <a:uFillTx/>
              <a:latin typeface="+mj-lt"/>
              <a:ea typeface="+mj-ea"/>
              <a:cs typeface="+mj-cs"/>
            </a:endParaRPr>
          </a:p>
        </p:txBody>
      </p:sp>
      <p:sp>
        <p:nvSpPr>
          <p:cNvPr id="13" name="TextBox 12"/>
          <p:cNvSpPr txBox="1"/>
          <p:nvPr/>
        </p:nvSpPr>
        <p:spPr>
          <a:xfrm>
            <a:off x="899592" y="3284984"/>
            <a:ext cx="7128792" cy="400110"/>
          </a:xfrm>
          <a:prstGeom prst="rect">
            <a:avLst/>
          </a:prstGeom>
          <a:noFill/>
        </p:spPr>
        <p:txBody>
          <a:bodyPr wrap="square" rtlCol="0">
            <a:spAutoFit/>
          </a:bodyPr>
          <a:lstStyle/>
          <a:p>
            <a:pPr algn="ctr"/>
            <a:r>
              <a:rPr lang="el-GR" sz="2000" dirty="0" smtClean="0"/>
              <a:t>Γινόμενο [ ταχύτητα *συγκέντρωση] </a:t>
            </a:r>
            <a:endParaRPr lang="el-GR" sz="2000" dirty="0"/>
          </a:p>
        </p:txBody>
      </p:sp>
      <p:cxnSp>
        <p:nvCxnSpPr>
          <p:cNvPr id="15" name="Straight Arrow Connector 14"/>
          <p:cNvCxnSpPr/>
          <p:nvPr/>
        </p:nvCxnSpPr>
        <p:spPr>
          <a:xfrm>
            <a:off x="3851920" y="364502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nvGraphicFramePr>
        <p:xfrm>
          <a:off x="3441328" y="4168479"/>
          <a:ext cx="770632" cy="628673"/>
        </p:xfrm>
        <a:graphic>
          <a:graphicData uri="http://schemas.openxmlformats.org/presentationml/2006/ole">
            <p:oleObj spid="_x0000_s10243" name="Equation" r:id="rId4" imgW="482400" imgH="393480" progId="Equation.DSMT4">
              <p:embed/>
            </p:oleObj>
          </a:graphicData>
        </a:graphic>
      </p:graphicFrame>
      <p:sp>
        <p:nvSpPr>
          <p:cNvPr id="17" name="TextBox 16"/>
          <p:cNvSpPr txBox="1"/>
          <p:nvPr/>
        </p:nvSpPr>
        <p:spPr>
          <a:xfrm>
            <a:off x="4427984" y="4240487"/>
            <a:ext cx="504056" cy="400110"/>
          </a:xfrm>
          <a:prstGeom prst="rect">
            <a:avLst/>
          </a:prstGeom>
          <a:noFill/>
        </p:spPr>
        <p:txBody>
          <a:bodyPr wrap="square" rtlCol="0">
            <a:spAutoFit/>
          </a:bodyPr>
          <a:lstStyle/>
          <a:p>
            <a:r>
              <a:rPr lang="el-GR" sz="2000" dirty="0"/>
              <a:t>ή</a:t>
            </a:r>
          </a:p>
        </p:txBody>
      </p:sp>
      <p:graphicFrame>
        <p:nvGraphicFramePr>
          <p:cNvPr id="10244" name="Object 4"/>
          <p:cNvGraphicFramePr>
            <a:graphicFrameLocks noChangeAspect="1"/>
          </p:cNvGraphicFramePr>
          <p:nvPr/>
        </p:nvGraphicFramePr>
        <p:xfrm>
          <a:off x="4975969" y="4115893"/>
          <a:ext cx="892175" cy="628650"/>
        </p:xfrm>
        <a:graphic>
          <a:graphicData uri="http://schemas.openxmlformats.org/presentationml/2006/ole">
            <p:oleObj spid="_x0000_s10244" name="Equation" r:id="rId5" imgW="558720" imgH="393480" progId="Equation.DSMT4">
              <p:embed/>
            </p:oleObj>
          </a:graphicData>
        </a:graphic>
      </p:graphicFrame>
      <p:cxnSp>
        <p:nvCxnSpPr>
          <p:cNvPr id="19" name="Straight Arrow Connector 18"/>
          <p:cNvCxnSpPr/>
          <p:nvPr/>
        </p:nvCxnSpPr>
        <p:spPr>
          <a:xfrm>
            <a:off x="3851920" y="4797152"/>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45" name="Object 5"/>
          <p:cNvGraphicFramePr>
            <a:graphicFrameLocks noChangeAspect="1"/>
          </p:cNvGraphicFramePr>
          <p:nvPr/>
        </p:nvGraphicFramePr>
        <p:xfrm>
          <a:off x="3635896" y="5320630"/>
          <a:ext cx="485775" cy="628650"/>
        </p:xfrm>
        <a:graphic>
          <a:graphicData uri="http://schemas.openxmlformats.org/presentationml/2006/ole">
            <p:oleObj spid="_x0000_s10245" name="Equation" r:id="rId6" imgW="304560" imgH="393480" progId="Equation.DSMT4">
              <p:embed/>
            </p:oleObj>
          </a:graphicData>
        </a:graphic>
      </p:graphicFrame>
      <p:sp>
        <p:nvSpPr>
          <p:cNvPr id="23" name="TextBox 22"/>
          <p:cNvSpPr txBox="1"/>
          <p:nvPr/>
        </p:nvSpPr>
        <p:spPr>
          <a:xfrm>
            <a:off x="4499992" y="5477162"/>
            <a:ext cx="504056" cy="400110"/>
          </a:xfrm>
          <a:prstGeom prst="rect">
            <a:avLst/>
          </a:prstGeom>
          <a:noFill/>
        </p:spPr>
        <p:txBody>
          <a:bodyPr wrap="square" rtlCol="0">
            <a:spAutoFit/>
          </a:bodyPr>
          <a:lstStyle/>
          <a:p>
            <a:r>
              <a:rPr lang="el-GR" sz="2000" dirty="0"/>
              <a:t>ή</a:t>
            </a:r>
          </a:p>
        </p:txBody>
      </p:sp>
      <p:graphicFrame>
        <p:nvGraphicFramePr>
          <p:cNvPr id="10246" name="Object 6"/>
          <p:cNvGraphicFramePr>
            <a:graphicFrameLocks noChangeAspect="1"/>
          </p:cNvGraphicFramePr>
          <p:nvPr/>
        </p:nvGraphicFramePr>
        <p:xfrm>
          <a:off x="5166345" y="5301208"/>
          <a:ext cx="485775" cy="628650"/>
        </p:xfrm>
        <a:graphic>
          <a:graphicData uri="http://schemas.openxmlformats.org/presentationml/2006/ole">
            <p:oleObj spid="_x0000_s10246" name="Equation" r:id="rId7" imgW="304560" imgH="393480" progId="Equation.DSMT4">
              <p:embed/>
            </p:oleObj>
          </a:graphicData>
        </a:graphic>
      </p:graphicFrame>
      <p:sp>
        <p:nvSpPr>
          <p:cNvPr id="25" name="TextBox 24"/>
          <p:cNvSpPr txBox="1"/>
          <p:nvPr/>
        </p:nvSpPr>
        <p:spPr>
          <a:xfrm>
            <a:off x="2627784" y="6165304"/>
            <a:ext cx="4320480" cy="461665"/>
          </a:xfrm>
          <a:prstGeom prst="rect">
            <a:avLst/>
          </a:prstGeom>
          <a:noFill/>
        </p:spPr>
        <p:txBody>
          <a:bodyPr wrap="square" rtlCol="0">
            <a:spAutoFit/>
          </a:bodyPr>
          <a:lstStyle/>
          <a:p>
            <a:pPr algn="ctr"/>
            <a:r>
              <a:rPr lang="en-US" sz="2400" dirty="0" smtClean="0">
                <a:solidFill>
                  <a:srgbClr val="FF0000"/>
                </a:solidFill>
              </a:rPr>
              <a:t>FLUX</a:t>
            </a:r>
            <a:endParaRPr lang="el-GR" sz="2400" dirty="0">
              <a:solidFill>
                <a:srgbClr val="FF0000"/>
              </a:solidFill>
            </a:endParaRPr>
          </a:p>
        </p:txBody>
      </p:sp>
      <p:pic>
        <p:nvPicPr>
          <p:cNvPr id="20"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1" name="TextBox 2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11</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nodeType="withEffect">
                                  <p:stCondLst>
                                    <p:cond delay="0"/>
                                  </p:stCondLst>
                                  <p:childTnLst>
                                    <p:set>
                                      <p:cBhvr>
                                        <p:cTn id="23" dur="1" fill="hold">
                                          <p:stCondLst>
                                            <p:cond delay="0"/>
                                          </p:stCondLst>
                                        </p:cTn>
                                        <p:tgtEl>
                                          <p:spTgt spid="10244"/>
                                        </p:tgtEl>
                                        <p:attrNameLst>
                                          <p:attrName>style.visibility</p:attrName>
                                        </p:attrNameLst>
                                      </p:cBhvr>
                                      <p:to>
                                        <p:strVal val="visible"/>
                                      </p:to>
                                    </p:set>
                                    <p:animEffect transition="in" filter="blinds(horizontal)">
                                      <p:cBhvr>
                                        <p:cTn id="24" dur="500"/>
                                        <p:tgtEl>
                                          <p:spTgt spid="10244"/>
                                        </p:tgtEl>
                                      </p:cBhvr>
                                    </p:animEffect>
                                  </p:childTnLst>
                                </p:cTn>
                              </p:par>
                              <p:par>
                                <p:cTn id="25" presetID="3"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nodeType="withEffect">
                                  <p:stCondLst>
                                    <p:cond delay="0"/>
                                  </p:stCondLst>
                                  <p:childTnLst>
                                    <p:set>
                                      <p:cBhvr>
                                        <p:cTn id="32" dur="1" fill="hold">
                                          <p:stCondLst>
                                            <p:cond delay="0"/>
                                          </p:stCondLst>
                                        </p:cTn>
                                        <p:tgtEl>
                                          <p:spTgt spid="10245"/>
                                        </p:tgtEl>
                                        <p:attrNameLst>
                                          <p:attrName>style.visibility</p:attrName>
                                        </p:attrNameLst>
                                      </p:cBhvr>
                                      <p:to>
                                        <p:strVal val="visible"/>
                                      </p:to>
                                    </p:set>
                                    <p:animEffect transition="in" filter="blinds(horizontal)">
                                      <p:cBhvr>
                                        <p:cTn id="33" dur="500"/>
                                        <p:tgtEl>
                                          <p:spTgt spid="10245"/>
                                        </p:tgtEl>
                                      </p:cBhvr>
                                    </p:animEffect>
                                  </p:childTnLst>
                                </p:cTn>
                              </p:par>
                              <p:par>
                                <p:cTn id="34" presetID="3"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3" presetClass="entr" presetSubtype="1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nodeType="withEffect">
                                  <p:stCondLst>
                                    <p:cond delay="0"/>
                                  </p:stCondLst>
                                  <p:childTnLst>
                                    <p:set>
                                      <p:cBhvr>
                                        <p:cTn id="44" dur="1" fill="hold">
                                          <p:stCondLst>
                                            <p:cond delay="0"/>
                                          </p:stCondLst>
                                        </p:cTn>
                                        <p:tgtEl>
                                          <p:spTgt spid="10246"/>
                                        </p:tgtEl>
                                        <p:attrNameLst>
                                          <p:attrName>style.visibility</p:attrName>
                                        </p:attrNameLst>
                                      </p:cBhvr>
                                      <p:to>
                                        <p:strVal val="visible"/>
                                      </p:to>
                                    </p:set>
                                    <p:animEffect transition="in" filter="blinds(horizontal)">
                                      <p:cBhvr>
                                        <p:cTn id="45" dur="500"/>
                                        <p:tgtEl>
                                          <p:spTgt spid="10246"/>
                                        </p:tgtEl>
                                      </p:cBhvr>
                                    </p:animEffect>
                                  </p:childTnLst>
                                </p:cTn>
                              </p:par>
                              <p:par>
                                <p:cTn id="46" presetID="3" presetClass="entr" presetSubtype="1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176" y="71414"/>
            <a:ext cx="8229600" cy="1143000"/>
          </a:xfrm>
        </p:spPr>
        <p:txBody>
          <a:bodyPr/>
          <a:lstStyle/>
          <a:p>
            <a:r>
              <a:rPr lang="el-GR" dirty="0" smtClean="0"/>
              <a:t>Συναγωγή</a:t>
            </a:r>
            <a:endParaRPr lang="el-GR" dirty="0"/>
          </a:p>
        </p:txBody>
      </p:sp>
      <p:sp>
        <p:nvSpPr>
          <p:cNvPr id="4" name="TextBox 3"/>
          <p:cNvSpPr txBox="1"/>
          <p:nvPr/>
        </p:nvSpPr>
        <p:spPr>
          <a:xfrm>
            <a:off x="642910" y="1357298"/>
            <a:ext cx="4929222" cy="1285884"/>
          </a:xfrm>
          <a:prstGeom prst="rect">
            <a:avLst/>
          </a:prstGeom>
        </p:spPr>
        <p:txBody>
          <a:bodyPr vert="horz" wrap="square" lIns="91440" tIns="45720" rIns="91440" bIns="45720" rtlCol="0" anchor="ctr">
            <a:normAutofit/>
          </a:bodyPr>
          <a:lstStyle/>
          <a:p>
            <a:endParaRPr lang="el-GR" dirty="0" smtClean="0"/>
          </a:p>
        </p:txBody>
      </p:sp>
      <p:sp>
        <p:nvSpPr>
          <p:cNvPr id="5" name="TextBox 4"/>
          <p:cNvSpPr txBox="1"/>
          <p:nvPr/>
        </p:nvSpPr>
        <p:spPr>
          <a:xfrm>
            <a:off x="785786" y="1428736"/>
            <a:ext cx="7429552" cy="1857388"/>
          </a:xfrm>
          <a:prstGeom prst="rect">
            <a:avLst/>
          </a:prstGeom>
        </p:spPr>
        <p:txBody>
          <a:bodyPr vert="horz" wrap="square" lIns="91440" tIns="45720" rIns="91440" bIns="45720" rtlCol="0" anchor="ctr">
            <a:normAutofit fontScale="92500" lnSpcReduction="20000"/>
          </a:bodyPr>
          <a:lstStyle/>
          <a:p>
            <a:pPr>
              <a:buFont typeface="Arial" pitchFamily="34" charset="0"/>
              <a:buChar char="•"/>
            </a:pPr>
            <a:r>
              <a:rPr lang="el-GR" dirty="0" smtClean="0">
                <a:solidFill>
                  <a:srgbClr val="FF0000"/>
                </a:solidFill>
              </a:rPr>
              <a:t> Έως τώρα.....</a:t>
            </a:r>
          </a:p>
          <a:p>
            <a:r>
              <a:rPr lang="el-GR" dirty="0" smtClean="0">
                <a:solidFill>
                  <a:srgbClr val="FF0000"/>
                </a:solidFill>
              </a:rPr>
              <a:t>Διάχυση χωρίς ροή                           όχι εξωτερικές δυνάμεις                         όχι μακροσκοπική κίνηση </a:t>
            </a:r>
            <a:r>
              <a:rPr lang="el-GR" dirty="0" smtClean="0"/>
              <a:t>( μόνη κίνηση λόγω σχετικής μετακίνησης)</a:t>
            </a:r>
          </a:p>
          <a:p>
            <a:endParaRPr lang="el-GR" dirty="0" smtClean="0">
              <a:solidFill>
                <a:srgbClr val="00B050"/>
              </a:solidFill>
            </a:endParaRPr>
          </a:p>
          <a:p>
            <a:pPr>
              <a:buFont typeface="Arial" pitchFamily="34" charset="0"/>
              <a:buChar char="•"/>
            </a:pPr>
            <a:r>
              <a:rPr lang="el-GR" dirty="0" smtClean="0">
                <a:solidFill>
                  <a:srgbClr val="00B050"/>
                </a:solidFill>
              </a:rPr>
              <a:t> Εξαναγκασμένη ή φυσική κυκλοφορία                         πεδίο ροής                            </a:t>
            </a:r>
          </a:p>
          <a:p>
            <a:r>
              <a:rPr lang="el-GR" dirty="0" smtClean="0">
                <a:solidFill>
                  <a:srgbClr val="00B050"/>
                </a:solidFill>
              </a:rPr>
              <a:t>πεδίο ταχυτήτων                          και εξωτερικές δυνάμεις (διαφορά πίεσης , βαρύτητα, πυκνότητας)                       </a:t>
            </a:r>
            <a:r>
              <a:rPr lang="el-GR" dirty="0" smtClean="0">
                <a:solidFill>
                  <a:schemeClr val="tx2"/>
                </a:solidFill>
              </a:rPr>
              <a:t>συναγωγή</a:t>
            </a:r>
            <a:r>
              <a:rPr lang="el-GR" dirty="0" smtClean="0">
                <a:solidFill>
                  <a:srgbClr val="00B050"/>
                </a:solidFill>
              </a:rPr>
              <a:t>   </a:t>
            </a:r>
          </a:p>
          <a:p>
            <a:r>
              <a:rPr lang="el-GR" dirty="0" smtClean="0">
                <a:solidFill>
                  <a:srgbClr val="FF0000"/>
                </a:solidFill>
              </a:rPr>
              <a:t>   </a:t>
            </a:r>
          </a:p>
        </p:txBody>
      </p:sp>
      <p:cxnSp>
        <p:nvCxnSpPr>
          <p:cNvPr id="7" name="Straight Arrow Connector 6"/>
          <p:cNvCxnSpPr/>
          <p:nvPr/>
        </p:nvCxnSpPr>
        <p:spPr>
          <a:xfrm>
            <a:off x="2643174" y="1855776"/>
            <a:ext cx="114300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72198" y="1855776"/>
            <a:ext cx="114300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29124" y="2428868"/>
            <a:ext cx="114300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643702" y="2428868"/>
            <a:ext cx="114300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28860" y="2643182"/>
            <a:ext cx="114300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71802" y="2857496"/>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7224" y="3143248"/>
            <a:ext cx="6715172" cy="928694"/>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solidFill>
                  <a:schemeClr val="tx2"/>
                </a:solidFill>
              </a:rPr>
              <a:t> Τυπική σε διεργασίες: απορρόφηση, εκχύλιση, εξάτμιση                          μεταφορά μάζας μεταξύ φάσεων</a:t>
            </a:r>
          </a:p>
        </p:txBody>
      </p:sp>
      <p:cxnSp>
        <p:nvCxnSpPr>
          <p:cNvPr id="16" name="Straight Arrow Connector 15"/>
          <p:cNvCxnSpPr/>
          <p:nvPr/>
        </p:nvCxnSpPr>
        <p:spPr>
          <a:xfrm>
            <a:off x="6429388" y="3500438"/>
            <a:ext cx="114300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3"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7" name="TextBox 16"/>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110</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
            <a:ext cx="8229600" cy="1143000"/>
          </a:xfrm>
        </p:spPr>
        <p:txBody>
          <a:bodyPr/>
          <a:lstStyle/>
          <a:p>
            <a:r>
              <a:rPr lang="el-GR" dirty="0" smtClean="0"/>
              <a:t>Διεπιφάνεια</a:t>
            </a:r>
            <a:endParaRPr lang="el-GR" dirty="0"/>
          </a:p>
        </p:txBody>
      </p:sp>
      <p:cxnSp>
        <p:nvCxnSpPr>
          <p:cNvPr id="5" name="Straight Connector 4"/>
          <p:cNvCxnSpPr/>
          <p:nvPr/>
        </p:nvCxnSpPr>
        <p:spPr>
          <a:xfrm rot="5400000">
            <a:off x="3428992" y="2428868"/>
            <a:ext cx="1571636"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000496" y="2285198"/>
            <a:ext cx="428628"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428596" y="1571612"/>
            <a:ext cx="3786214" cy="1000132"/>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Arc 11"/>
          <p:cNvSpPr/>
          <p:nvPr/>
        </p:nvSpPr>
        <p:spPr>
          <a:xfrm>
            <a:off x="2285984" y="2500306"/>
            <a:ext cx="4214842" cy="1214446"/>
          </a:xfrm>
          <a:prstGeom prst="arc">
            <a:avLst>
              <a:gd name="adj1" fmla="val 15331344"/>
              <a:gd name="adj2" fmla="val 20627443"/>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1643042" y="1071546"/>
            <a:ext cx="1214446" cy="285752"/>
          </a:xfrm>
          <a:prstGeom prst="rect">
            <a:avLst/>
          </a:prstGeom>
        </p:spPr>
        <p:txBody>
          <a:bodyPr vert="horz" wrap="square" lIns="91440" tIns="45720" rIns="91440" bIns="45720" rtlCol="0" anchor="ctr">
            <a:normAutofit fontScale="85000" lnSpcReduction="20000"/>
          </a:bodyPr>
          <a:lstStyle/>
          <a:p>
            <a:r>
              <a:rPr lang="el-GR" dirty="0" smtClean="0">
                <a:solidFill>
                  <a:schemeClr val="tx2"/>
                </a:solidFill>
              </a:rPr>
              <a:t>Φάση Α</a:t>
            </a:r>
          </a:p>
        </p:txBody>
      </p:sp>
      <p:graphicFrame>
        <p:nvGraphicFramePr>
          <p:cNvPr id="14" name="Object 13"/>
          <p:cNvGraphicFramePr>
            <a:graphicFrameLocks noChangeAspect="1"/>
          </p:cNvGraphicFramePr>
          <p:nvPr/>
        </p:nvGraphicFramePr>
        <p:xfrm>
          <a:off x="1978798" y="1428736"/>
          <a:ext cx="321472" cy="357191"/>
        </p:xfrm>
        <a:graphic>
          <a:graphicData uri="http://schemas.openxmlformats.org/presentationml/2006/ole">
            <p:oleObj spid="_x0000_s284674" name="Equation" r:id="rId3" imgW="228600" imgH="253800" progId="Equation.DSMT4">
              <p:embed/>
            </p:oleObj>
          </a:graphicData>
        </a:graphic>
      </p:graphicFrame>
      <p:graphicFrame>
        <p:nvGraphicFramePr>
          <p:cNvPr id="284675" name="Object 3"/>
          <p:cNvGraphicFramePr>
            <a:graphicFrameLocks noChangeAspect="1"/>
          </p:cNvGraphicFramePr>
          <p:nvPr/>
        </p:nvGraphicFramePr>
        <p:xfrm>
          <a:off x="4286248" y="1785938"/>
          <a:ext cx="285750" cy="357187"/>
        </p:xfrm>
        <a:graphic>
          <a:graphicData uri="http://schemas.openxmlformats.org/presentationml/2006/ole">
            <p:oleObj spid="_x0000_s284675" name="Equation" r:id="rId4" imgW="203040" imgH="253800" progId="Equation.DSMT4">
              <p:embed/>
            </p:oleObj>
          </a:graphicData>
        </a:graphic>
      </p:graphicFrame>
      <p:graphicFrame>
        <p:nvGraphicFramePr>
          <p:cNvPr id="284676" name="Object 4"/>
          <p:cNvGraphicFramePr>
            <a:graphicFrameLocks noChangeAspect="1"/>
          </p:cNvGraphicFramePr>
          <p:nvPr/>
        </p:nvGraphicFramePr>
        <p:xfrm>
          <a:off x="4286250" y="2579688"/>
          <a:ext cx="285750" cy="339725"/>
        </p:xfrm>
        <a:graphic>
          <a:graphicData uri="http://schemas.openxmlformats.org/presentationml/2006/ole">
            <p:oleObj spid="_x0000_s284676" name="Equation" r:id="rId5" imgW="203040" imgH="241200" progId="Equation.DSMT4">
              <p:embed/>
            </p:oleObj>
          </a:graphicData>
        </a:graphic>
      </p:graphicFrame>
      <p:graphicFrame>
        <p:nvGraphicFramePr>
          <p:cNvPr id="284677" name="Object 5"/>
          <p:cNvGraphicFramePr>
            <a:graphicFrameLocks noChangeAspect="1"/>
          </p:cNvGraphicFramePr>
          <p:nvPr/>
        </p:nvGraphicFramePr>
        <p:xfrm>
          <a:off x="5840413" y="2714625"/>
          <a:ext cx="322262" cy="339725"/>
        </p:xfrm>
        <a:graphic>
          <a:graphicData uri="http://schemas.openxmlformats.org/presentationml/2006/ole">
            <p:oleObj spid="_x0000_s284677" name="Equation" r:id="rId6" imgW="228600" imgH="241200" progId="Equation.DSMT4">
              <p:embed/>
            </p:oleObj>
          </a:graphicData>
        </a:graphic>
      </p:graphicFrame>
      <p:graphicFrame>
        <p:nvGraphicFramePr>
          <p:cNvPr id="18" name="Object 17"/>
          <p:cNvGraphicFramePr>
            <a:graphicFrameLocks noChangeAspect="1"/>
          </p:cNvGraphicFramePr>
          <p:nvPr/>
        </p:nvGraphicFramePr>
        <p:xfrm>
          <a:off x="4368800" y="1917700"/>
          <a:ext cx="914400" cy="198438"/>
        </p:xfrm>
        <a:graphic>
          <a:graphicData uri="http://schemas.openxmlformats.org/presentationml/2006/ole">
            <p:oleObj spid="_x0000_s284678" name="Equation" r:id="rId7" imgW="914400" imgH="198720" progId="Equation.DSMT4">
              <p:embed/>
            </p:oleObj>
          </a:graphicData>
        </a:graphic>
      </p:graphicFrame>
      <p:graphicFrame>
        <p:nvGraphicFramePr>
          <p:cNvPr id="284679" name="Object 7"/>
          <p:cNvGraphicFramePr>
            <a:graphicFrameLocks noChangeAspect="1"/>
          </p:cNvGraphicFramePr>
          <p:nvPr/>
        </p:nvGraphicFramePr>
        <p:xfrm>
          <a:off x="1376363" y="3751263"/>
          <a:ext cx="1677987" cy="428625"/>
        </p:xfrm>
        <a:graphic>
          <a:graphicData uri="http://schemas.openxmlformats.org/presentationml/2006/ole">
            <p:oleObj spid="_x0000_s284679" name="Equation" r:id="rId8" imgW="1193760" imgH="304560" progId="Equation.DSMT4">
              <p:embed/>
            </p:oleObj>
          </a:graphicData>
        </a:graphic>
      </p:graphicFrame>
      <p:sp>
        <p:nvSpPr>
          <p:cNvPr id="21" name="TextBox 20"/>
          <p:cNvSpPr txBox="1"/>
          <p:nvPr/>
        </p:nvSpPr>
        <p:spPr>
          <a:xfrm>
            <a:off x="3286116" y="3786190"/>
            <a:ext cx="3214710" cy="428628"/>
          </a:xfrm>
          <a:prstGeom prst="rect">
            <a:avLst/>
          </a:prstGeom>
        </p:spPr>
        <p:txBody>
          <a:bodyPr vert="horz" wrap="square" lIns="91440" tIns="45720" rIns="91440" bIns="45720" rtlCol="0" anchor="ctr">
            <a:normAutofit/>
          </a:bodyPr>
          <a:lstStyle/>
          <a:p>
            <a:r>
              <a:rPr lang="el-GR" dirty="0" smtClean="0"/>
              <a:t>μεταφορά μάζας με συναγωγή</a:t>
            </a:r>
          </a:p>
        </p:txBody>
      </p:sp>
      <p:sp>
        <p:nvSpPr>
          <p:cNvPr id="22" name="TextBox 21"/>
          <p:cNvSpPr txBox="1"/>
          <p:nvPr/>
        </p:nvSpPr>
        <p:spPr>
          <a:xfrm>
            <a:off x="1285852" y="3857628"/>
            <a:ext cx="6643734" cy="1214446"/>
          </a:xfrm>
          <a:prstGeom prst="rect">
            <a:avLst/>
          </a:prstGeom>
        </p:spPr>
        <p:txBody>
          <a:bodyPr vert="horz" wrap="square" lIns="91440" tIns="45720" rIns="91440" bIns="45720" rtlCol="0" anchor="ctr">
            <a:normAutofit/>
          </a:bodyPr>
          <a:lstStyle/>
          <a:p>
            <a:r>
              <a:rPr lang="el-GR" dirty="0" smtClean="0"/>
              <a:t>δλδ: κίνηση συστατικού Α από μια (διε)επιφάνεια προς κινούμενο ρευστό ή και το αντίστροφο</a:t>
            </a:r>
          </a:p>
        </p:txBody>
      </p:sp>
      <p:graphicFrame>
        <p:nvGraphicFramePr>
          <p:cNvPr id="284680" name="Object 8"/>
          <p:cNvGraphicFramePr>
            <a:graphicFrameLocks noChangeAspect="1"/>
          </p:cNvGraphicFramePr>
          <p:nvPr/>
        </p:nvGraphicFramePr>
        <p:xfrm>
          <a:off x="1285852" y="4929198"/>
          <a:ext cx="1677987" cy="428625"/>
        </p:xfrm>
        <a:graphic>
          <a:graphicData uri="http://schemas.openxmlformats.org/presentationml/2006/ole">
            <p:oleObj spid="_x0000_s284680" name="Equation" r:id="rId9" imgW="1193760" imgH="304560" progId="Equation.DSMT4">
              <p:embed/>
            </p:oleObj>
          </a:graphicData>
        </a:graphic>
      </p:graphicFrame>
      <p:sp>
        <p:nvSpPr>
          <p:cNvPr id="17" name="TextBox 16"/>
          <p:cNvSpPr txBox="1"/>
          <p:nvPr/>
        </p:nvSpPr>
        <p:spPr>
          <a:xfrm>
            <a:off x="5214942" y="1214422"/>
            <a:ext cx="1214446" cy="285752"/>
          </a:xfrm>
          <a:prstGeom prst="rect">
            <a:avLst/>
          </a:prstGeom>
        </p:spPr>
        <p:txBody>
          <a:bodyPr vert="horz" wrap="square" lIns="91440" tIns="45720" rIns="91440" bIns="45720" rtlCol="0" anchor="ctr">
            <a:normAutofit fontScale="85000" lnSpcReduction="20000"/>
          </a:bodyPr>
          <a:lstStyle/>
          <a:p>
            <a:r>
              <a:rPr lang="el-GR" dirty="0" smtClean="0">
                <a:solidFill>
                  <a:schemeClr val="tx2"/>
                </a:solidFill>
              </a:rPr>
              <a:t>Φάση Β</a:t>
            </a:r>
          </a:p>
        </p:txBody>
      </p:sp>
      <p:pic>
        <p:nvPicPr>
          <p:cNvPr id="19"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0" name="TextBox 19"/>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111</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7224" y="142852"/>
            <a:ext cx="8229600" cy="1143000"/>
          </a:xfrm>
        </p:spPr>
        <p:txBody>
          <a:bodyPr/>
          <a:lstStyle/>
          <a:p>
            <a:r>
              <a:rPr lang="el-GR" dirty="0" smtClean="0"/>
              <a:t>Ανάλυση παραμέτρων</a:t>
            </a:r>
            <a:endParaRPr lang="el-GR" dirty="0"/>
          </a:p>
        </p:txBody>
      </p:sp>
      <p:graphicFrame>
        <p:nvGraphicFramePr>
          <p:cNvPr id="4" name="Object 3"/>
          <p:cNvGraphicFramePr>
            <a:graphicFrameLocks noChangeAspect="1"/>
          </p:cNvGraphicFramePr>
          <p:nvPr/>
        </p:nvGraphicFramePr>
        <p:xfrm>
          <a:off x="1214414" y="1751996"/>
          <a:ext cx="284162" cy="319682"/>
        </p:xfrm>
        <a:graphic>
          <a:graphicData uri="http://schemas.openxmlformats.org/presentationml/2006/ole">
            <p:oleObj spid="_x0000_s285698" name="Equation" r:id="rId3" imgW="203040" imgH="228600" progId="Equation.DSMT4">
              <p:embed/>
            </p:oleObj>
          </a:graphicData>
        </a:graphic>
      </p:graphicFrame>
      <p:sp>
        <p:nvSpPr>
          <p:cNvPr id="6" name="TextBox 5"/>
          <p:cNvSpPr txBox="1"/>
          <p:nvPr/>
        </p:nvSpPr>
        <p:spPr>
          <a:xfrm>
            <a:off x="1071538" y="1428736"/>
            <a:ext cx="5929354" cy="4500594"/>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t>     </a:t>
            </a:r>
            <a:r>
              <a:rPr lang="en-US" dirty="0" smtClean="0"/>
              <a:t>: </a:t>
            </a:r>
            <a:r>
              <a:rPr lang="el-GR" dirty="0" smtClean="0"/>
              <a:t>συντελεστής μεταφοράς μάζας</a:t>
            </a:r>
          </a:p>
          <a:p>
            <a:pPr>
              <a:buFont typeface="Arial" pitchFamily="34" charset="0"/>
              <a:buChar char="•"/>
            </a:pPr>
            <a:endParaRPr lang="el-GR" dirty="0" smtClean="0"/>
          </a:p>
          <a:p>
            <a:pPr>
              <a:buFont typeface="Arial" pitchFamily="34" charset="0"/>
              <a:buChar char="•"/>
            </a:pPr>
            <a:r>
              <a:rPr lang="el-GR" dirty="0" smtClean="0"/>
              <a:t>        </a:t>
            </a:r>
            <a:r>
              <a:rPr lang="en-US" dirty="0" smtClean="0"/>
              <a:t>          </a:t>
            </a:r>
            <a:r>
              <a:rPr lang="el-GR" dirty="0" smtClean="0"/>
              <a:t>δλδ το αντίστροφο της αντίστασης μεταφοράς</a:t>
            </a:r>
            <a:endParaRPr lang="en-US" dirty="0" smtClean="0"/>
          </a:p>
          <a:p>
            <a:pPr>
              <a:buFont typeface="Arial" pitchFamily="34" charset="0"/>
              <a:buChar char="•"/>
            </a:pPr>
            <a:endParaRPr lang="en-US" dirty="0" smtClean="0"/>
          </a:p>
          <a:p>
            <a:pPr>
              <a:buFont typeface="Arial" pitchFamily="34" charset="0"/>
              <a:buChar char="•"/>
            </a:pPr>
            <a:r>
              <a:rPr lang="en-US" dirty="0" smtClean="0"/>
              <a:t> </a:t>
            </a:r>
            <a:r>
              <a:rPr lang="el-GR" dirty="0" smtClean="0"/>
              <a:t> Μονάδες</a:t>
            </a:r>
            <a:r>
              <a:rPr lang="en-US" dirty="0" smtClean="0"/>
              <a:t> </a:t>
            </a:r>
            <a:r>
              <a:rPr lang="el-GR" dirty="0" smtClean="0"/>
              <a:t>      συνάρτηση της συγκέντρωσης </a:t>
            </a:r>
          </a:p>
          <a:p>
            <a:pPr>
              <a:buFont typeface="Arial" pitchFamily="34" charset="0"/>
              <a:buChar char="•"/>
            </a:pPr>
            <a:endParaRPr lang="el-GR" dirty="0" smtClean="0"/>
          </a:p>
          <a:p>
            <a:pPr>
              <a:buFont typeface="Arial" pitchFamily="34" charset="0"/>
              <a:buChar char="•"/>
            </a:pPr>
            <a:r>
              <a:rPr lang="el-GR" dirty="0" smtClean="0"/>
              <a:t>                                       υγρή φάση με</a:t>
            </a:r>
            <a:endParaRPr lang="en-US" dirty="0" smtClean="0"/>
          </a:p>
          <a:p>
            <a:r>
              <a:rPr lang="en-US" dirty="0" smtClean="0"/>
              <a:t>                                                     </a:t>
            </a:r>
            <a:r>
              <a:rPr lang="el-GR" dirty="0" smtClean="0"/>
              <a:t>αέρια φάση με</a:t>
            </a:r>
            <a:r>
              <a:rPr lang="en-US" dirty="0" smtClean="0"/>
              <a:t> </a:t>
            </a:r>
            <a:r>
              <a:rPr lang="el-GR" dirty="0" smtClean="0"/>
              <a:t> </a:t>
            </a:r>
            <a:endParaRPr lang="en-US" dirty="0" smtClean="0"/>
          </a:p>
          <a:p>
            <a:endParaRPr lang="el-GR" dirty="0" smtClean="0"/>
          </a:p>
          <a:p>
            <a:endParaRPr lang="el-GR" dirty="0" smtClean="0"/>
          </a:p>
          <a:p>
            <a:pPr>
              <a:buFont typeface="Arial" pitchFamily="34" charset="0"/>
              <a:buChar char="•"/>
            </a:pPr>
            <a:r>
              <a:rPr lang="el-GR" dirty="0" smtClean="0"/>
              <a:t> </a:t>
            </a:r>
            <a:r>
              <a:rPr lang="en-US" dirty="0" smtClean="0"/>
              <a:t>   : </a:t>
            </a:r>
            <a:r>
              <a:rPr lang="el-GR" dirty="0" smtClean="0"/>
              <a:t>μηδενική ταχύτητα μίγματος</a:t>
            </a:r>
          </a:p>
          <a:p>
            <a:pPr>
              <a:buFont typeface="Arial" pitchFamily="34" charset="0"/>
              <a:buChar char="•"/>
            </a:pPr>
            <a:endParaRPr lang="el-GR" dirty="0" smtClean="0"/>
          </a:p>
          <a:p>
            <a:pPr>
              <a:buFont typeface="Arial" pitchFamily="34" charset="0"/>
              <a:buChar char="•"/>
            </a:pPr>
            <a:r>
              <a:rPr lang="el-GR" dirty="0" smtClean="0"/>
              <a:t>                   για </a:t>
            </a:r>
            <a:r>
              <a:rPr lang="el-GR" u="sng" dirty="0" smtClean="0"/>
              <a:t>ισομοριακή αντιδιάχυση</a:t>
            </a:r>
          </a:p>
          <a:p>
            <a:r>
              <a:rPr lang="el-GR" dirty="0" smtClean="0"/>
              <a:t>                            μηδέν ταχύτητα μίγματος</a:t>
            </a:r>
            <a:endParaRPr lang="el-GR" u="sng" dirty="0" smtClean="0"/>
          </a:p>
        </p:txBody>
      </p:sp>
      <p:graphicFrame>
        <p:nvGraphicFramePr>
          <p:cNvPr id="285699" name="Object 3"/>
          <p:cNvGraphicFramePr>
            <a:graphicFrameLocks noChangeAspect="1"/>
          </p:cNvGraphicFramePr>
          <p:nvPr/>
        </p:nvGraphicFramePr>
        <p:xfrm>
          <a:off x="1325546" y="2163758"/>
          <a:ext cx="817562" cy="550862"/>
        </p:xfrm>
        <a:graphic>
          <a:graphicData uri="http://schemas.openxmlformats.org/presentationml/2006/ole">
            <p:oleObj spid="_x0000_s285699" name="Equation" r:id="rId4" imgW="583920" imgH="393480" progId="Equation.DSMT4">
              <p:embed/>
            </p:oleObj>
          </a:graphicData>
        </a:graphic>
      </p:graphicFrame>
      <p:graphicFrame>
        <p:nvGraphicFramePr>
          <p:cNvPr id="285700" name="Object 4"/>
          <p:cNvGraphicFramePr>
            <a:graphicFrameLocks noChangeAspect="1"/>
          </p:cNvGraphicFramePr>
          <p:nvPr/>
        </p:nvGraphicFramePr>
        <p:xfrm>
          <a:off x="2214546" y="2857496"/>
          <a:ext cx="284162" cy="319087"/>
        </p:xfrm>
        <a:graphic>
          <a:graphicData uri="http://schemas.openxmlformats.org/presentationml/2006/ole">
            <p:oleObj spid="_x0000_s285700" name="Equation" r:id="rId5" imgW="203040" imgH="228600" progId="Equation.DSMT4">
              <p:embed/>
            </p:oleObj>
          </a:graphicData>
        </a:graphic>
      </p:graphicFrame>
      <p:graphicFrame>
        <p:nvGraphicFramePr>
          <p:cNvPr id="285701" name="Object 5"/>
          <p:cNvGraphicFramePr>
            <a:graphicFrameLocks noChangeAspect="1"/>
          </p:cNvGraphicFramePr>
          <p:nvPr/>
        </p:nvGraphicFramePr>
        <p:xfrm>
          <a:off x="4665669" y="3429000"/>
          <a:ext cx="835025" cy="319088"/>
        </p:xfrm>
        <a:graphic>
          <a:graphicData uri="http://schemas.openxmlformats.org/presentationml/2006/ole">
            <p:oleObj spid="_x0000_s285701" name="Equation" r:id="rId6" imgW="596880" imgH="228600" progId="Equation.DSMT4">
              <p:embed/>
            </p:oleObj>
          </a:graphicData>
        </a:graphic>
      </p:graphicFrame>
      <p:graphicFrame>
        <p:nvGraphicFramePr>
          <p:cNvPr id="285702" name="Object 6"/>
          <p:cNvGraphicFramePr>
            <a:graphicFrameLocks noChangeAspect="1"/>
          </p:cNvGraphicFramePr>
          <p:nvPr/>
        </p:nvGraphicFramePr>
        <p:xfrm>
          <a:off x="1357290" y="3395665"/>
          <a:ext cx="1687513" cy="319087"/>
        </p:xfrm>
        <a:graphic>
          <a:graphicData uri="http://schemas.openxmlformats.org/presentationml/2006/ole">
            <p:oleObj spid="_x0000_s285702" name="Equation" r:id="rId7" imgW="1206360" imgH="228600" progId="Equation.DSMT4">
              <p:embed/>
            </p:oleObj>
          </a:graphicData>
        </a:graphic>
      </p:graphicFrame>
      <p:graphicFrame>
        <p:nvGraphicFramePr>
          <p:cNvPr id="285703" name="Object 7"/>
          <p:cNvGraphicFramePr>
            <a:graphicFrameLocks noChangeAspect="1"/>
          </p:cNvGraphicFramePr>
          <p:nvPr/>
        </p:nvGraphicFramePr>
        <p:xfrm>
          <a:off x="1352550" y="3714750"/>
          <a:ext cx="2432050" cy="338138"/>
        </p:xfrm>
        <a:graphic>
          <a:graphicData uri="http://schemas.openxmlformats.org/presentationml/2006/ole">
            <p:oleObj spid="_x0000_s285703" name="Equation" r:id="rId8" imgW="1739880" imgH="241200" progId="Equation.DSMT4">
              <p:embed/>
            </p:oleObj>
          </a:graphicData>
        </a:graphic>
      </p:graphicFrame>
      <p:graphicFrame>
        <p:nvGraphicFramePr>
          <p:cNvPr id="285704" name="Object 8"/>
          <p:cNvGraphicFramePr>
            <a:graphicFrameLocks noChangeAspect="1"/>
          </p:cNvGraphicFramePr>
          <p:nvPr/>
        </p:nvGraphicFramePr>
        <p:xfrm>
          <a:off x="5395913" y="3592513"/>
          <a:ext cx="2255837" cy="550862"/>
        </p:xfrm>
        <a:graphic>
          <a:graphicData uri="http://schemas.openxmlformats.org/presentationml/2006/ole">
            <p:oleObj spid="_x0000_s285704" name="Equation" r:id="rId9" imgW="1612800" imgH="393480" progId="Equation.DSMT4">
              <p:embed/>
            </p:oleObj>
          </a:graphicData>
        </a:graphic>
      </p:graphicFrame>
      <p:graphicFrame>
        <p:nvGraphicFramePr>
          <p:cNvPr id="285705" name="Object 9"/>
          <p:cNvGraphicFramePr>
            <a:graphicFrameLocks noChangeAspect="1"/>
          </p:cNvGraphicFramePr>
          <p:nvPr/>
        </p:nvGraphicFramePr>
        <p:xfrm>
          <a:off x="1198541" y="4500570"/>
          <a:ext cx="301625" cy="336550"/>
        </p:xfrm>
        <a:graphic>
          <a:graphicData uri="http://schemas.openxmlformats.org/presentationml/2006/ole">
            <p:oleObj spid="_x0000_s285705" name="Equation" r:id="rId10" imgW="215640" imgH="241200" progId="Equation.DSMT4">
              <p:embed/>
            </p:oleObj>
          </a:graphicData>
        </a:graphic>
      </p:graphicFrame>
      <p:graphicFrame>
        <p:nvGraphicFramePr>
          <p:cNvPr id="285706" name="Object 10"/>
          <p:cNvGraphicFramePr>
            <a:graphicFrameLocks noChangeAspect="1"/>
          </p:cNvGraphicFramePr>
          <p:nvPr/>
        </p:nvGraphicFramePr>
        <p:xfrm>
          <a:off x="1357290" y="5000636"/>
          <a:ext cx="763587" cy="336550"/>
        </p:xfrm>
        <a:graphic>
          <a:graphicData uri="http://schemas.openxmlformats.org/presentationml/2006/ole">
            <p:oleObj spid="_x0000_s285706" name="Equation" r:id="rId11" imgW="545760" imgH="241200" progId="Equation.DSMT4">
              <p:embed/>
            </p:oleObj>
          </a:graphicData>
        </a:graphic>
      </p:graphicFrame>
      <p:pic>
        <p:nvPicPr>
          <p:cNvPr id="13" name="Εικόνα 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112</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4366" y="71414"/>
            <a:ext cx="8229600" cy="1143000"/>
          </a:xfrm>
        </p:spPr>
        <p:txBody>
          <a:bodyPr/>
          <a:lstStyle/>
          <a:p>
            <a:r>
              <a:rPr lang="el-GR" dirty="0" smtClean="0"/>
              <a:t>Ογκομετρικοί συντελεστές</a:t>
            </a:r>
            <a:endParaRPr lang="el-GR" dirty="0"/>
          </a:p>
        </p:txBody>
      </p:sp>
      <p:sp>
        <p:nvSpPr>
          <p:cNvPr id="4" name="TextBox 3"/>
          <p:cNvSpPr txBox="1"/>
          <p:nvPr/>
        </p:nvSpPr>
        <p:spPr>
          <a:xfrm>
            <a:off x="714348" y="1285860"/>
            <a:ext cx="8072494" cy="928694"/>
          </a:xfrm>
          <a:prstGeom prst="rect">
            <a:avLst/>
          </a:prstGeom>
        </p:spPr>
        <p:txBody>
          <a:bodyPr vert="horz" wrap="square" lIns="91440" tIns="45720" rIns="91440" bIns="45720" rtlCol="0" anchor="ctr">
            <a:normAutofit/>
          </a:bodyPr>
          <a:lstStyle/>
          <a:p>
            <a:r>
              <a:rPr lang="el-GR" dirty="0" smtClean="0"/>
              <a:t>Επιφάνεια επαφής των φάσεων δεν είναι γνωστή (π.χ. Σε μια στήλη με πληρωτικό υλικό), ο όγκος όμως είναι:</a:t>
            </a:r>
          </a:p>
        </p:txBody>
      </p:sp>
      <p:graphicFrame>
        <p:nvGraphicFramePr>
          <p:cNvPr id="5" name="Object 4"/>
          <p:cNvGraphicFramePr>
            <a:graphicFrameLocks noChangeAspect="1"/>
          </p:cNvGraphicFramePr>
          <p:nvPr/>
        </p:nvGraphicFramePr>
        <p:xfrm>
          <a:off x="3214678" y="2071678"/>
          <a:ext cx="2196336" cy="483597"/>
        </p:xfrm>
        <a:graphic>
          <a:graphicData uri="http://schemas.openxmlformats.org/presentationml/2006/ole">
            <p:oleObj spid="_x0000_s286722" name="Equation" r:id="rId3" imgW="1384200" imgH="304560" progId="Equation.DSMT4">
              <p:embed/>
            </p:oleObj>
          </a:graphicData>
        </a:graphic>
      </p:graphicFrame>
      <p:cxnSp>
        <p:nvCxnSpPr>
          <p:cNvPr id="7" name="Straight Arrow Connector 6"/>
          <p:cNvCxnSpPr/>
          <p:nvPr/>
        </p:nvCxnSpPr>
        <p:spPr>
          <a:xfrm rot="10800000" flipV="1">
            <a:off x="2214547" y="2500305"/>
            <a:ext cx="928694" cy="5715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1538" y="3071810"/>
            <a:ext cx="2071702" cy="857256"/>
          </a:xfrm>
          <a:prstGeom prst="rect">
            <a:avLst/>
          </a:prstGeom>
        </p:spPr>
        <p:txBody>
          <a:bodyPr vert="horz" wrap="square" lIns="91440" tIns="45720" rIns="91440" bIns="45720" rtlCol="0" anchor="ctr">
            <a:normAutofit/>
          </a:bodyPr>
          <a:lstStyle/>
          <a:p>
            <a:r>
              <a:rPr lang="el-GR" dirty="0" smtClean="0">
                <a:solidFill>
                  <a:srgbClr val="FF0000"/>
                </a:solidFill>
              </a:rPr>
              <a:t>Ενεργός επιφάνεια επαφής  </a:t>
            </a:r>
          </a:p>
        </p:txBody>
      </p:sp>
      <p:graphicFrame>
        <p:nvGraphicFramePr>
          <p:cNvPr id="9" name="Object 8"/>
          <p:cNvGraphicFramePr>
            <a:graphicFrameLocks noChangeAspect="1"/>
          </p:cNvGraphicFramePr>
          <p:nvPr/>
        </p:nvGraphicFramePr>
        <p:xfrm>
          <a:off x="2000232" y="3429000"/>
          <a:ext cx="500066" cy="612984"/>
        </p:xfrm>
        <a:graphic>
          <a:graphicData uri="http://schemas.openxmlformats.org/presentationml/2006/ole">
            <p:oleObj spid="_x0000_s286723" name="Equation" r:id="rId4" imgW="393480" imgH="482400" progId="Equation.DSMT4">
              <p:embed/>
            </p:oleObj>
          </a:graphicData>
        </a:graphic>
      </p:graphicFrame>
      <p:cxnSp>
        <p:nvCxnSpPr>
          <p:cNvPr id="11" name="Straight Connector 10"/>
          <p:cNvCxnSpPr/>
          <p:nvPr/>
        </p:nvCxnSpPr>
        <p:spPr>
          <a:xfrm>
            <a:off x="3214678" y="2428868"/>
            <a:ext cx="214314"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00496" y="2498718"/>
            <a:ext cx="35719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3929058" y="2786058"/>
            <a:ext cx="785818"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28992" y="3224210"/>
            <a:ext cx="2714644" cy="857256"/>
          </a:xfrm>
          <a:prstGeom prst="rect">
            <a:avLst/>
          </a:prstGeom>
        </p:spPr>
        <p:txBody>
          <a:bodyPr vert="horz" wrap="square" lIns="91440" tIns="45720" rIns="91440" bIns="45720" rtlCol="0" anchor="ctr">
            <a:normAutofit/>
          </a:bodyPr>
          <a:lstStyle/>
          <a:p>
            <a:r>
              <a:rPr lang="el-GR" dirty="0" smtClean="0">
                <a:solidFill>
                  <a:srgbClr val="FF0000"/>
                </a:solidFill>
              </a:rPr>
              <a:t>Ογκομετρικός συντελεστής</a:t>
            </a:r>
          </a:p>
        </p:txBody>
      </p:sp>
      <p:graphicFrame>
        <p:nvGraphicFramePr>
          <p:cNvPr id="18" name="Object 17"/>
          <p:cNvGraphicFramePr>
            <a:graphicFrameLocks noChangeAspect="1"/>
          </p:cNvGraphicFramePr>
          <p:nvPr/>
        </p:nvGraphicFramePr>
        <p:xfrm>
          <a:off x="1179513" y="4071938"/>
          <a:ext cx="1166812" cy="1493837"/>
        </p:xfrm>
        <a:graphic>
          <a:graphicData uri="http://schemas.openxmlformats.org/presentationml/2006/ole">
            <p:oleObj spid="_x0000_s286724" name="Equation" r:id="rId5" imgW="634680" imgH="812520" progId="Equation.DSMT4">
              <p:embed/>
            </p:oleObj>
          </a:graphicData>
        </a:graphic>
      </p:graphicFrame>
      <p:sp>
        <p:nvSpPr>
          <p:cNvPr id="19" name="TextBox 18"/>
          <p:cNvSpPr txBox="1"/>
          <p:nvPr/>
        </p:nvSpPr>
        <p:spPr>
          <a:xfrm>
            <a:off x="785786" y="5715016"/>
            <a:ext cx="7358114" cy="500066"/>
          </a:xfrm>
          <a:prstGeom prst="rect">
            <a:avLst/>
          </a:prstGeom>
        </p:spPr>
        <p:txBody>
          <a:bodyPr vert="horz" wrap="square" lIns="91440" tIns="45720" rIns="91440" bIns="45720" rtlCol="0" anchor="ctr">
            <a:normAutofit/>
          </a:bodyPr>
          <a:lstStyle/>
          <a:p>
            <a:r>
              <a:rPr lang="el-GR" dirty="0" smtClean="0"/>
              <a:t>Τυπικός συντελεστής:</a:t>
            </a:r>
            <a:r>
              <a:rPr lang="en-US" dirty="0" smtClean="0"/>
              <a:t>         (</a:t>
            </a:r>
            <a:r>
              <a:rPr lang="el-GR" dirty="0" smtClean="0"/>
              <a:t>μεταφορά αερίου σε υγρό) </a:t>
            </a:r>
          </a:p>
        </p:txBody>
      </p:sp>
      <p:graphicFrame>
        <p:nvGraphicFramePr>
          <p:cNvPr id="20" name="Object 19"/>
          <p:cNvGraphicFramePr>
            <a:graphicFrameLocks noChangeAspect="1"/>
          </p:cNvGraphicFramePr>
          <p:nvPr/>
        </p:nvGraphicFramePr>
        <p:xfrm>
          <a:off x="2957513" y="5843588"/>
          <a:ext cx="442912" cy="306387"/>
        </p:xfrm>
        <a:graphic>
          <a:graphicData uri="http://schemas.openxmlformats.org/presentationml/2006/ole">
            <p:oleObj spid="_x0000_s286725" name="Equation" r:id="rId6" imgW="330120" imgH="228600" progId="Equation.DSMT4">
              <p:embed/>
            </p:oleObj>
          </a:graphicData>
        </a:graphic>
      </p:graphicFrame>
      <p:pic>
        <p:nvPicPr>
          <p:cNvPr id="16"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1" name="TextBox 20"/>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113</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l-GR" dirty="0" smtClean="0"/>
              <a:t>Εξαναγκασμένη ροή</a:t>
            </a:r>
            <a:endParaRPr lang="el-GR" dirty="0"/>
          </a:p>
        </p:txBody>
      </p:sp>
      <p:sp>
        <p:nvSpPr>
          <p:cNvPr id="4" name="TextBox 3"/>
          <p:cNvSpPr txBox="1"/>
          <p:nvPr/>
        </p:nvSpPr>
        <p:spPr>
          <a:xfrm>
            <a:off x="1714480" y="1428736"/>
            <a:ext cx="1857388" cy="1714512"/>
          </a:xfrm>
          <a:prstGeom prst="rect">
            <a:avLst/>
          </a:prstGeom>
        </p:spPr>
        <p:txBody>
          <a:bodyPr vert="horz" wrap="square" lIns="91440" tIns="45720" rIns="91440" bIns="45720" rtlCol="0" anchor="ctr">
            <a:normAutofit/>
          </a:bodyPr>
          <a:lstStyle/>
          <a:p>
            <a:r>
              <a:rPr lang="el-GR" u="sng" dirty="0" smtClean="0"/>
              <a:t>Ρευστό</a:t>
            </a:r>
          </a:p>
          <a:p>
            <a:endParaRPr lang="el-GR" u="sng" dirty="0" smtClean="0"/>
          </a:p>
          <a:p>
            <a:r>
              <a:rPr lang="el-GR" dirty="0" smtClean="0"/>
              <a:t>   : πυκνότητα</a:t>
            </a:r>
            <a:endParaRPr lang="en-US" dirty="0" smtClean="0"/>
          </a:p>
          <a:p>
            <a:endParaRPr lang="en-US" dirty="0" smtClean="0"/>
          </a:p>
          <a:p>
            <a:r>
              <a:rPr lang="en-US" dirty="0" smtClean="0"/>
              <a:t>   : </a:t>
            </a:r>
            <a:r>
              <a:rPr lang="el-GR" dirty="0" smtClean="0"/>
              <a:t>ιξώδες  </a:t>
            </a:r>
          </a:p>
        </p:txBody>
      </p:sp>
      <p:sp>
        <p:nvSpPr>
          <p:cNvPr id="5" name="TextBox 4"/>
          <p:cNvSpPr txBox="1"/>
          <p:nvPr/>
        </p:nvSpPr>
        <p:spPr>
          <a:xfrm>
            <a:off x="4929190" y="1500174"/>
            <a:ext cx="928694" cy="500066"/>
          </a:xfrm>
          <a:prstGeom prst="rect">
            <a:avLst/>
          </a:prstGeom>
        </p:spPr>
        <p:txBody>
          <a:bodyPr vert="horz" wrap="square" lIns="91440" tIns="45720" rIns="91440" bIns="45720" rtlCol="0" anchor="ctr">
            <a:normAutofit/>
          </a:bodyPr>
          <a:lstStyle/>
          <a:p>
            <a:r>
              <a:rPr lang="el-GR" u="sng" dirty="0" smtClean="0"/>
              <a:t>Ροή</a:t>
            </a:r>
          </a:p>
        </p:txBody>
      </p:sp>
      <p:graphicFrame>
        <p:nvGraphicFramePr>
          <p:cNvPr id="6" name="Object 5"/>
          <p:cNvGraphicFramePr>
            <a:graphicFrameLocks noChangeAspect="1"/>
          </p:cNvGraphicFramePr>
          <p:nvPr/>
        </p:nvGraphicFramePr>
        <p:xfrm>
          <a:off x="1714480" y="2214554"/>
          <a:ext cx="197828" cy="214314"/>
        </p:xfrm>
        <a:graphic>
          <a:graphicData uri="http://schemas.openxmlformats.org/presentationml/2006/ole">
            <p:oleObj spid="_x0000_s287746" name="Equation" r:id="rId3" imgW="152280" imgH="164880" progId="Equation.DSMT4">
              <p:embed/>
            </p:oleObj>
          </a:graphicData>
        </a:graphic>
      </p:graphicFrame>
      <p:graphicFrame>
        <p:nvGraphicFramePr>
          <p:cNvPr id="287747" name="Object 3"/>
          <p:cNvGraphicFramePr>
            <a:graphicFrameLocks noChangeAspect="1"/>
          </p:cNvGraphicFramePr>
          <p:nvPr/>
        </p:nvGraphicFramePr>
        <p:xfrm>
          <a:off x="3086100" y="2127250"/>
          <a:ext cx="711200" cy="298450"/>
        </p:xfrm>
        <a:graphic>
          <a:graphicData uri="http://schemas.openxmlformats.org/presentationml/2006/ole">
            <p:oleObj spid="_x0000_s287747" name="Equation" r:id="rId4" imgW="545760" imgH="228600" progId="Equation.DSMT4">
              <p:embed/>
            </p:oleObj>
          </a:graphicData>
        </a:graphic>
      </p:graphicFrame>
      <p:graphicFrame>
        <p:nvGraphicFramePr>
          <p:cNvPr id="287748" name="Object 4"/>
          <p:cNvGraphicFramePr>
            <a:graphicFrameLocks noChangeAspect="1"/>
          </p:cNvGraphicFramePr>
          <p:nvPr/>
        </p:nvGraphicFramePr>
        <p:xfrm>
          <a:off x="1714480" y="2786058"/>
          <a:ext cx="198438" cy="214312"/>
        </p:xfrm>
        <a:graphic>
          <a:graphicData uri="http://schemas.openxmlformats.org/presentationml/2006/ole">
            <p:oleObj spid="_x0000_s287748" name="Equation" r:id="rId5" imgW="152280" imgH="164880" progId="Equation.DSMT4">
              <p:embed/>
            </p:oleObj>
          </a:graphicData>
        </a:graphic>
      </p:graphicFrame>
      <p:graphicFrame>
        <p:nvGraphicFramePr>
          <p:cNvPr id="287749" name="Object 5"/>
          <p:cNvGraphicFramePr>
            <a:graphicFrameLocks noChangeAspect="1"/>
          </p:cNvGraphicFramePr>
          <p:nvPr/>
        </p:nvGraphicFramePr>
        <p:xfrm>
          <a:off x="2827338" y="2735263"/>
          <a:ext cx="711200" cy="265112"/>
        </p:xfrm>
        <a:graphic>
          <a:graphicData uri="http://schemas.openxmlformats.org/presentationml/2006/ole">
            <p:oleObj spid="_x0000_s287749" name="Equation" r:id="rId6" imgW="545760" imgH="203040" progId="Equation.DSMT4">
              <p:embed/>
            </p:oleObj>
          </a:graphicData>
        </a:graphic>
      </p:graphicFrame>
      <p:sp>
        <p:nvSpPr>
          <p:cNvPr id="10" name="TextBox 9"/>
          <p:cNvSpPr txBox="1"/>
          <p:nvPr/>
        </p:nvSpPr>
        <p:spPr>
          <a:xfrm>
            <a:off x="4714876" y="2143116"/>
            <a:ext cx="3929090" cy="1928826"/>
          </a:xfrm>
          <a:prstGeom prst="rect">
            <a:avLst/>
          </a:prstGeom>
        </p:spPr>
        <p:txBody>
          <a:bodyPr vert="horz" wrap="square" lIns="91440" tIns="45720" rIns="91440" bIns="45720" rtlCol="0" anchor="ctr">
            <a:normAutofit lnSpcReduction="10000"/>
          </a:bodyPr>
          <a:lstStyle/>
          <a:p>
            <a:r>
              <a:rPr lang="el-GR" dirty="0" smtClean="0"/>
              <a:t>   </a:t>
            </a:r>
            <a:r>
              <a:rPr lang="en-US" dirty="0" smtClean="0"/>
              <a:t>: </a:t>
            </a:r>
            <a:r>
              <a:rPr lang="el-GR" dirty="0" smtClean="0"/>
              <a:t>ταχύτητα</a:t>
            </a:r>
          </a:p>
          <a:p>
            <a:endParaRPr lang="el-GR" dirty="0" smtClean="0"/>
          </a:p>
          <a:p>
            <a:r>
              <a:rPr lang="el-GR" dirty="0" smtClean="0"/>
              <a:t>   : χαρακτηριστικό μήκος</a:t>
            </a:r>
          </a:p>
          <a:p>
            <a:endParaRPr lang="el-GR" dirty="0" smtClean="0"/>
          </a:p>
          <a:p>
            <a:r>
              <a:rPr lang="el-GR" dirty="0" smtClean="0"/>
              <a:t>   : συντελεστής διάχυσης </a:t>
            </a:r>
          </a:p>
          <a:p>
            <a:endParaRPr lang="el-GR" dirty="0" smtClean="0"/>
          </a:p>
          <a:p>
            <a:r>
              <a:rPr lang="el-GR" dirty="0" smtClean="0"/>
              <a:t>   : συντελεστής μεταφοράς θερμότητας</a:t>
            </a:r>
          </a:p>
          <a:p>
            <a:endParaRPr lang="el-GR" dirty="0" smtClean="0"/>
          </a:p>
        </p:txBody>
      </p:sp>
      <p:graphicFrame>
        <p:nvGraphicFramePr>
          <p:cNvPr id="287750" name="Object 6"/>
          <p:cNvGraphicFramePr>
            <a:graphicFrameLocks noChangeAspect="1"/>
          </p:cNvGraphicFramePr>
          <p:nvPr/>
        </p:nvGraphicFramePr>
        <p:xfrm>
          <a:off x="4675188" y="2159000"/>
          <a:ext cx="165100" cy="182563"/>
        </p:xfrm>
        <a:graphic>
          <a:graphicData uri="http://schemas.openxmlformats.org/presentationml/2006/ole">
            <p:oleObj spid="_x0000_s287750" name="Equation" r:id="rId7" imgW="126720" imgH="139680" progId="Equation.DSMT4">
              <p:embed/>
            </p:oleObj>
          </a:graphicData>
        </a:graphic>
      </p:graphicFrame>
      <p:graphicFrame>
        <p:nvGraphicFramePr>
          <p:cNvPr id="287751" name="Object 7"/>
          <p:cNvGraphicFramePr>
            <a:graphicFrameLocks noChangeAspect="1"/>
          </p:cNvGraphicFramePr>
          <p:nvPr/>
        </p:nvGraphicFramePr>
        <p:xfrm>
          <a:off x="6113463" y="2092325"/>
          <a:ext cx="514350" cy="265113"/>
        </p:xfrm>
        <a:graphic>
          <a:graphicData uri="http://schemas.openxmlformats.org/presentationml/2006/ole">
            <p:oleObj spid="_x0000_s287751" name="Equation" r:id="rId8" imgW="393480" imgH="203040" progId="Equation.DSMT4">
              <p:embed/>
            </p:oleObj>
          </a:graphicData>
        </a:graphic>
      </p:graphicFrame>
      <p:graphicFrame>
        <p:nvGraphicFramePr>
          <p:cNvPr id="287752" name="Object 8"/>
          <p:cNvGraphicFramePr>
            <a:graphicFrameLocks noChangeAspect="1"/>
          </p:cNvGraphicFramePr>
          <p:nvPr/>
        </p:nvGraphicFramePr>
        <p:xfrm>
          <a:off x="7367588" y="2609850"/>
          <a:ext cx="314325" cy="265113"/>
        </p:xfrm>
        <a:graphic>
          <a:graphicData uri="http://schemas.openxmlformats.org/presentationml/2006/ole">
            <p:oleObj spid="_x0000_s287752" name="Equation" r:id="rId9" imgW="241200" imgH="203040" progId="Equation.DSMT4">
              <p:embed/>
            </p:oleObj>
          </a:graphicData>
        </a:graphic>
      </p:graphicFrame>
      <p:graphicFrame>
        <p:nvGraphicFramePr>
          <p:cNvPr id="287753" name="Object 9"/>
          <p:cNvGraphicFramePr>
            <a:graphicFrameLocks noChangeAspect="1"/>
          </p:cNvGraphicFramePr>
          <p:nvPr/>
        </p:nvGraphicFramePr>
        <p:xfrm>
          <a:off x="4684713" y="2643182"/>
          <a:ext cx="180975" cy="215900"/>
        </p:xfrm>
        <a:graphic>
          <a:graphicData uri="http://schemas.openxmlformats.org/presentationml/2006/ole">
            <p:oleObj spid="_x0000_s287753" name="Equation" r:id="rId10" imgW="139680" imgH="164880" progId="Equation.DSMT4">
              <p:embed/>
            </p:oleObj>
          </a:graphicData>
        </a:graphic>
      </p:graphicFrame>
      <p:graphicFrame>
        <p:nvGraphicFramePr>
          <p:cNvPr id="287754" name="Object 10"/>
          <p:cNvGraphicFramePr>
            <a:graphicFrameLocks noChangeAspect="1"/>
          </p:cNvGraphicFramePr>
          <p:nvPr/>
        </p:nvGraphicFramePr>
        <p:xfrm>
          <a:off x="4572000" y="3057525"/>
          <a:ext cx="361950" cy="300037"/>
        </p:xfrm>
        <a:graphic>
          <a:graphicData uri="http://schemas.openxmlformats.org/presentationml/2006/ole">
            <p:oleObj spid="_x0000_s287754" name="Equation" r:id="rId11" imgW="279360" imgH="228600" progId="Equation.DSMT4">
              <p:embed/>
            </p:oleObj>
          </a:graphicData>
        </a:graphic>
      </p:graphicFrame>
      <p:graphicFrame>
        <p:nvGraphicFramePr>
          <p:cNvPr id="287755" name="Object 11"/>
          <p:cNvGraphicFramePr>
            <a:graphicFrameLocks noChangeAspect="1"/>
          </p:cNvGraphicFramePr>
          <p:nvPr/>
        </p:nvGraphicFramePr>
        <p:xfrm>
          <a:off x="7253288" y="3076575"/>
          <a:ext cx="581025" cy="296863"/>
        </p:xfrm>
        <a:graphic>
          <a:graphicData uri="http://schemas.openxmlformats.org/presentationml/2006/ole">
            <p:oleObj spid="_x0000_s287755" name="Equation" r:id="rId12" imgW="444240" imgH="228600" progId="Equation.DSMT4">
              <p:embed/>
            </p:oleObj>
          </a:graphicData>
        </a:graphic>
      </p:graphicFrame>
      <p:graphicFrame>
        <p:nvGraphicFramePr>
          <p:cNvPr id="287756" name="Object 12"/>
          <p:cNvGraphicFramePr>
            <a:graphicFrameLocks noChangeAspect="1"/>
          </p:cNvGraphicFramePr>
          <p:nvPr/>
        </p:nvGraphicFramePr>
        <p:xfrm>
          <a:off x="4621213" y="3557588"/>
          <a:ext cx="261937" cy="300037"/>
        </p:xfrm>
        <a:graphic>
          <a:graphicData uri="http://schemas.openxmlformats.org/presentationml/2006/ole">
            <p:oleObj spid="_x0000_s287756" name="Equation" r:id="rId13" imgW="203040" imgH="228600" progId="Equation.DSMT4">
              <p:embed/>
            </p:oleObj>
          </a:graphicData>
        </a:graphic>
      </p:graphicFrame>
      <p:graphicFrame>
        <p:nvGraphicFramePr>
          <p:cNvPr id="287757" name="Object 13"/>
          <p:cNvGraphicFramePr>
            <a:graphicFrameLocks noChangeAspect="1"/>
          </p:cNvGraphicFramePr>
          <p:nvPr/>
        </p:nvGraphicFramePr>
        <p:xfrm>
          <a:off x="8629682" y="3592515"/>
          <a:ext cx="514350" cy="265113"/>
        </p:xfrm>
        <a:graphic>
          <a:graphicData uri="http://schemas.openxmlformats.org/presentationml/2006/ole">
            <p:oleObj spid="_x0000_s287757" name="Equation" r:id="rId14" imgW="393480" imgH="203040" progId="Equation.DSMT4">
              <p:embed/>
            </p:oleObj>
          </a:graphicData>
        </a:graphic>
      </p:graphicFrame>
      <p:sp>
        <p:nvSpPr>
          <p:cNvPr id="19" name="TextBox 18"/>
          <p:cNvSpPr txBox="1"/>
          <p:nvPr/>
        </p:nvSpPr>
        <p:spPr>
          <a:xfrm>
            <a:off x="500034" y="3929066"/>
            <a:ext cx="8143932" cy="500066"/>
          </a:xfrm>
          <a:prstGeom prst="rect">
            <a:avLst/>
          </a:prstGeom>
        </p:spPr>
        <p:txBody>
          <a:bodyPr vert="horz" wrap="square" lIns="91440" tIns="45720" rIns="91440" bIns="45720" rtlCol="0" anchor="ctr">
            <a:normAutofit/>
          </a:bodyPr>
          <a:lstStyle/>
          <a:p>
            <a:r>
              <a:rPr lang="el-GR" dirty="0" smtClean="0"/>
              <a:t>6 μεταβλητές – 3 θεμελιώδεις διαστάσεις = 3 αδιάστατοι αριθμοί</a:t>
            </a:r>
          </a:p>
        </p:txBody>
      </p:sp>
      <p:graphicFrame>
        <p:nvGraphicFramePr>
          <p:cNvPr id="20" name="Object 19"/>
          <p:cNvGraphicFramePr>
            <a:graphicFrameLocks noChangeAspect="1"/>
          </p:cNvGraphicFramePr>
          <p:nvPr/>
        </p:nvGraphicFramePr>
        <p:xfrm>
          <a:off x="1142975" y="4608530"/>
          <a:ext cx="1235809" cy="1606552"/>
        </p:xfrm>
        <a:graphic>
          <a:graphicData uri="http://schemas.openxmlformats.org/presentationml/2006/ole">
            <p:oleObj spid="_x0000_s287758" name="Equation" r:id="rId15" imgW="1015920" imgH="1320480" progId="Equation.DSMT4">
              <p:embed/>
            </p:oleObj>
          </a:graphicData>
        </a:graphic>
      </p:graphicFrame>
      <p:sp>
        <p:nvSpPr>
          <p:cNvPr id="21" name="Right Brace 20"/>
          <p:cNvSpPr/>
          <p:nvPr/>
        </p:nvSpPr>
        <p:spPr>
          <a:xfrm>
            <a:off x="2428860" y="4572008"/>
            <a:ext cx="571504" cy="1714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22" name="Object 21"/>
          <p:cNvGraphicFramePr>
            <a:graphicFrameLocks noChangeAspect="1"/>
          </p:cNvGraphicFramePr>
          <p:nvPr/>
        </p:nvGraphicFramePr>
        <p:xfrm>
          <a:off x="3143240" y="4786322"/>
          <a:ext cx="1253036" cy="274638"/>
        </p:xfrm>
        <a:graphic>
          <a:graphicData uri="http://schemas.openxmlformats.org/presentationml/2006/ole">
            <p:oleObj spid="_x0000_s287759" name="Equation" r:id="rId16" imgW="927000" imgH="203040" progId="Equation.DSMT4">
              <p:embed/>
            </p:oleObj>
          </a:graphicData>
        </a:graphic>
      </p:graphicFrame>
      <p:sp>
        <p:nvSpPr>
          <p:cNvPr id="23" name="TextBox 22"/>
          <p:cNvSpPr txBox="1"/>
          <p:nvPr/>
        </p:nvSpPr>
        <p:spPr>
          <a:xfrm>
            <a:off x="3071802" y="5072074"/>
            <a:ext cx="1714512" cy="500066"/>
          </a:xfrm>
          <a:prstGeom prst="rect">
            <a:avLst/>
          </a:prstGeom>
        </p:spPr>
        <p:txBody>
          <a:bodyPr vert="horz" wrap="square" lIns="91440" tIns="45720" rIns="91440" bIns="45720" rtlCol="0" anchor="ctr">
            <a:normAutofit/>
          </a:bodyPr>
          <a:lstStyle/>
          <a:p>
            <a:r>
              <a:rPr lang="el-GR" dirty="0" smtClean="0"/>
              <a:t>Επίσης .......</a:t>
            </a:r>
          </a:p>
          <a:p>
            <a:endParaRPr lang="el-GR" dirty="0" smtClean="0"/>
          </a:p>
        </p:txBody>
      </p:sp>
      <p:graphicFrame>
        <p:nvGraphicFramePr>
          <p:cNvPr id="287760" name="Object 16"/>
          <p:cNvGraphicFramePr>
            <a:graphicFrameLocks noChangeAspect="1"/>
          </p:cNvGraphicFramePr>
          <p:nvPr/>
        </p:nvGraphicFramePr>
        <p:xfrm>
          <a:off x="3170238" y="5246709"/>
          <a:ext cx="1044575" cy="1182687"/>
        </p:xfrm>
        <a:graphic>
          <a:graphicData uri="http://schemas.openxmlformats.org/presentationml/2006/ole">
            <p:oleObj spid="_x0000_s287760" name="Equation" r:id="rId17" imgW="774360" imgH="876240" progId="Equation.DSMT4">
              <p:embed/>
            </p:oleObj>
          </a:graphicData>
        </a:graphic>
      </p:graphicFrame>
      <p:sp>
        <p:nvSpPr>
          <p:cNvPr id="24" name="TextBox 23"/>
          <p:cNvSpPr txBox="1"/>
          <p:nvPr/>
        </p:nvSpPr>
        <p:spPr>
          <a:xfrm>
            <a:off x="4143372" y="5357826"/>
            <a:ext cx="1714512" cy="1285884"/>
          </a:xfrm>
          <a:prstGeom prst="rect">
            <a:avLst/>
          </a:prstGeom>
        </p:spPr>
        <p:txBody>
          <a:bodyPr vert="horz" wrap="square" lIns="91440" tIns="45720" rIns="91440" bIns="45720" rtlCol="0" anchor="ctr">
            <a:normAutofit fontScale="85000" lnSpcReduction="20000"/>
          </a:bodyPr>
          <a:lstStyle/>
          <a:p>
            <a:endParaRPr lang="en-US" dirty="0" smtClean="0"/>
          </a:p>
          <a:p>
            <a:r>
              <a:rPr lang="en-US" dirty="0" smtClean="0"/>
              <a:t>(Stanton)</a:t>
            </a:r>
          </a:p>
          <a:p>
            <a:endParaRPr lang="en-US" dirty="0" smtClean="0"/>
          </a:p>
          <a:p>
            <a:r>
              <a:rPr lang="en-US" dirty="0" smtClean="0"/>
              <a:t> </a:t>
            </a:r>
          </a:p>
          <a:p>
            <a:r>
              <a:rPr lang="en-US" dirty="0" smtClean="0"/>
              <a:t>(</a:t>
            </a:r>
            <a:r>
              <a:rPr lang="el-GR" dirty="0" smtClean="0"/>
              <a:t>παράγοντας </a:t>
            </a:r>
            <a:r>
              <a:rPr lang="en-US" dirty="0" smtClean="0"/>
              <a:t>Chilton- Colburn)</a:t>
            </a:r>
          </a:p>
          <a:p>
            <a:endParaRPr lang="el-GR" dirty="0" smtClean="0"/>
          </a:p>
          <a:p>
            <a:endParaRPr lang="el-GR" dirty="0" smtClean="0"/>
          </a:p>
        </p:txBody>
      </p:sp>
      <p:pic>
        <p:nvPicPr>
          <p:cNvPr id="25" name="Εικόνα 7"/>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6" name="TextBox 25"/>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114</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1490" y="71414"/>
            <a:ext cx="8229600" cy="1143000"/>
          </a:xfrm>
        </p:spPr>
        <p:txBody>
          <a:bodyPr/>
          <a:lstStyle/>
          <a:p>
            <a:r>
              <a:rPr lang="el-GR" dirty="0" smtClean="0"/>
              <a:t>Φυσική Ροή</a:t>
            </a:r>
            <a:endParaRPr lang="el-GR" dirty="0"/>
          </a:p>
        </p:txBody>
      </p:sp>
      <p:sp>
        <p:nvSpPr>
          <p:cNvPr id="3" name="Content Placeholder 2"/>
          <p:cNvSpPr>
            <a:spLocks noGrp="1"/>
          </p:cNvSpPr>
          <p:nvPr>
            <p:ph idx="4294967295"/>
          </p:nvPr>
        </p:nvSpPr>
        <p:spPr>
          <a:xfrm>
            <a:off x="500034" y="1142984"/>
            <a:ext cx="8229600" cy="4525962"/>
          </a:xfrm>
        </p:spPr>
        <p:txBody>
          <a:bodyPr>
            <a:normAutofit/>
          </a:bodyPr>
          <a:lstStyle/>
          <a:p>
            <a:r>
              <a:rPr lang="el-GR" sz="1800" dirty="0" smtClean="0"/>
              <a:t>           αλλά αντί</a:t>
            </a:r>
            <a:r>
              <a:rPr lang="en-US" sz="1800" dirty="0" smtClean="0"/>
              <a:t>         </a:t>
            </a:r>
            <a:r>
              <a:rPr lang="el-GR" sz="1800" dirty="0" smtClean="0"/>
              <a:t>υπάρχει </a:t>
            </a:r>
            <a:r>
              <a:rPr lang="en-US" sz="1800" dirty="0" smtClean="0"/>
              <a:t>Grashof</a:t>
            </a:r>
            <a:endParaRPr lang="el-GR" sz="1800" dirty="0" smtClean="0"/>
          </a:p>
          <a:p>
            <a:endParaRPr lang="el-GR" sz="1800" dirty="0" smtClean="0"/>
          </a:p>
          <a:p>
            <a:endParaRPr lang="el-GR" sz="1800" dirty="0" smtClean="0"/>
          </a:p>
          <a:p>
            <a:pPr>
              <a:buNone/>
            </a:pPr>
            <a:r>
              <a:rPr lang="el-GR" sz="1800" dirty="0" smtClean="0"/>
              <a:t> </a:t>
            </a:r>
            <a:r>
              <a:rPr lang="en-US" sz="1800" dirty="0" smtClean="0"/>
              <a:t> </a:t>
            </a:r>
            <a:r>
              <a:rPr lang="el-GR" sz="1800" dirty="0" smtClean="0"/>
              <a:t>        : διαφορά πυκνότητας (όπου οφείλεται η φυσική ροή)</a:t>
            </a:r>
          </a:p>
          <a:p>
            <a:pPr>
              <a:buNone/>
            </a:pPr>
            <a:r>
              <a:rPr lang="el-GR" sz="1800" dirty="0" smtClean="0"/>
              <a:t>          : συντελεστής διαστολής λόγω μεταβολής συγκέντρωσης</a:t>
            </a:r>
            <a:endParaRPr lang="el-GR" sz="1800" dirty="0"/>
          </a:p>
        </p:txBody>
      </p:sp>
      <p:graphicFrame>
        <p:nvGraphicFramePr>
          <p:cNvPr id="4" name="Object 3"/>
          <p:cNvGraphicFramePr>
            <a:graphicFrameLocks noChangeAspect="1"/>
          </p:cNvGraphicFramePr>
          <p:nvPr/>
        </p:nvGraphicFramePr>
        <p:xfrm>
          <a:off x="785786" y="1214422"/>
          <a:ext cx="571504" cy="285752"/>
        </p:xfrm>
        <a:graphic>
          <a:graphicData uri="http://schemas.openxmlformats.org/presentationml/2006/ole">
            <p:oleObj spid="_x0000_s297985" name="Equation" r:id="rId3" imgW="406080" imgH="203040" progId="Equation.DSMT4">
              <p:embed/>
            </p:oleObj>
          </a:graphicData>
        </a:graphic>
      </p:graphicFrame>
      <p:graphicFrame>
        <p:nvGraphicFramePr>
          <p:cNvPr id="5" name="Object 4"/>
          <p:cNvGraphicFramePr>
            <a:graphicFrameLocks noChangeAspect="1"/>
          </p:cNvGraphicFramePr>
          <p:nvPr/>
        </p:nvGraphicFramePr>
        <p:xfrm>
          <a:off x="2500298" y="1214422"/>
          <a:ext cx="300731" cy="247661"/>
        </p:xfrm>
        <a:graphic>
          <a:graphicData uri="http://schemas.openxmlformats.org/presentationml/2006/ole">
            <p:oleObj spid="_x0000_s297986" name="Equation" r:id="rId4" imgW="215640" imgH="177480" progId="Equation.DSMT4">
              <p:embed/>
            </p:oleObj>
          </a:graphicData>
        </a:graphic>
      </p:graphicFrame>
      <p:graphicFrame>
        <p:nvGraphicFramePr>
          <p:cNvPr id="297987" name="Object 3"/>
          <p:cNvGraphicFramePr>
            <a:graphicFrameLocks noChangeAspect="1"/>
          </p:cNvGraphicFramePr>
          <p:nvPr/>
        </p:nvGraphicFramePr>
        <p:xfrm>
          <a:off x="4541841" y="1217599"/>
          <a:ext cx="458787" cy="282575"/>
        </p:xfrm>
        <a:graphic>
          <a:graphicData uri="http://schemas.openxmlformats.org/presentationml/2006/ole">
            <p:oleObj spid="_x0000_s297987" name="Equation" r:id="rId5" imgW="330120" imgH="203040" progId="Equation.DSMT4">
              <p:embed/>
            </p:oleObj>
          </a:graphicData>
        </a:graphic>
      </p:graphicFrame>
      <p:graphicFrame>
        <p:nvGraphicFramePr>
          <p:cNvPr id="297988" name="Object 4"/>
          <p:cNvGraphicFramePr>
            <a:graphicFrameLocks noChangeAspect="1"/>
          </p:cNvGraphicFramePr>
          <p:nvPr/>
        </p:nvGraphicFramePr>
        <p:xfrm>
          <a:off x="2046288" y="1571612"/>
          <a:ext cx="2082800" cy="617538"/>
        </p:xfrm>
        <a:graphic>
          <a:graphicData uri="http://schemas.openxmlformats.org/presentationml/2006/ole">
            <p:oleObj spid="_x0000_s297988" name="Equation" r:id="rId6" imgW="1498320" imgH="444240" progId="Equation.DSMT4">
              <p:embed/>
            </p:oleObj>
          </a:graphicData>
        </a:graphic>
      </p:graphicFrame>
      <p:graphicFrame>
        <p:nvGraphicFramePr>
          <p:cNvPr id="8" name="Object 7"/>
          <p:cNvGraphicFramePr>
            <a:graphicFrameLocks noChangeAspect="1"/>
          </p:cNvGraphicFramePr>
          <p:nvPr/>
        </p:nvGraphicFramePr>
        <p:xfrm>
          <a:off x="714347" y="2214554"/>
          <a:ext cx="326133" cy="274638"/>
        </p:xfrm>
        <a:graphic>
          <a:graphicData uri="http://schemas.openxmlformats.org/presentationml/2006/ole">
            <p:oleObj spid="_x0000_s297989" name="Equation" r:id="rId7" imgW="241200" imgH="203040" progId="Equation.DSMT4">
              <p:embed/>
            </p:oleObj>
          </a:graphicData>
        </a:graphic>
      </p:graphicFrame>
      <p:graphicFrame>
        <p:nvGraphicFramePr>
          <p:cNvPr id="297990" name="Object 6"/>
          <p:cNvGraphicFramePr>
            <a:graphicFrameLocks noChangeAspect="1"/>
          </p:cNvGraphicFramePr>
          <p:nvPr/>
        </p:nvGraphicFramePr>
        <p:xfrm>
          <a:off x="773113" y="2500306"/>
          <a:ext cx="206375" cy="274637"/>
        </p:xfrm>
        <a:graphic>
          <a:graphicData uri="http://schemas.openxmlformats.org/presentationml/2006/ole">
            <p:oleObj spid="_x0000_s297990" name="Equation" r:id="rId8" imgW="152280" imgH="203040" progId="Equation.DSMT4">
              <p:embed/>
            </p:oleObj>
          </a:graphicData>
        </a:graphic>
      </p:graphicFrame>
      <p:graphicFrame>
        <p:nvGraphicFramePr>
          <p:cNvPr id="297991" name="Object 7"/>
          <p:cNvGraphicFramePr>
            <a:graphicFrameLocks noChangeAspect="1"/>
          </p:cNvGraphicFramePr>
          <p:nvPr/>
        </p:nvGraphicFramePr>
        <p:xfrm>
          <a:off x="2520946" y="3071810"/>
          <a:ext cx="1479550" cy="685800"/>
        </p:xfrm>
        <a:graphic>
          <a:graphicData uri="http://schemas.openxmlformats.org/presentationml/2006/ole">
            <p:oleObj spid="_x0000_s297991" name="Equation" r:id="rId9" imgW="1091880" imgH="507960" progId="Equation.DSMT4">
              <p:embed/>
            </p:oleObj>
          </a:graphicData>
        </a:graphic>
      </p:graphicFrame>
      <p:pic>
        <p:nvPicPr>
          <p:cNvPr id="11"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2" name="TextBox 11"/>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115</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4366" y="-71455"/>
            <a:ext cx="8229600" cy="1143001"/>
          </a:xfrm>
        </p:spPr>
        <p:txBody>
          <a:bodyPr/>
          <a:lstStyle/>
          <a:p>
            <a:r>
              <a:rPr lang="el-GR" dirty="0" smtClean="0"/>
              <a:t>Απορρόφηση</a:t>
            </a:r>
            <a:endParaRPr lang="el-GR" dirty="0"/>
          </a:p>
        </p:txBody>
      </p:sp>
      <p:sp>
        <p:nvSpPr>
          <p:cNvPr id="4" name="TextBox 3"/>
          <p:cNvSpPr txBox="1"/>
          <p:nvPr/>
        </p:nvSpPr>
        <p:spPr>
          <a:xfrm>
            <a:off x="1571604" y="1357298"/>
            <a:ext cx="1214446" cy="285752"/>
          </a:xfrm>
          <a:prstGeom prst="rect">
            <a:avLst/>
          </a:prstGeom>
        </p:spPr>
        <p:txBody>
          <a:bodyPr vert="horz" wrap="square" lIns="91440" tIns="45720" rIns="91440" bIns="45720" rtlCol="0" anchor="ctr">
            <a:normAutofit fontScale="85000" lnSpcReduction="20000"/>
          </a:bodyPr>
          <a:lstStyle/>
          <a:p>
            <a:r>
              <a:rPr lang="el-GR" dirty="0" smtClean="0">
                <a:solidFill>
                  <a:schemeClr val="tx2"/>
                </a:solidFill>
              </a:rPr>
              <a:t>Φάση </a:t>
            </a:r>
            <a:r>
              <a:rPr lang="en-US" dirty="0" smtClean="0">
                <a:solidFill>
                  <a:schemeClr val="tx2"/>
                </a:solidFill>
              </a:rPr>
              <a:t>I</a:t>
            </a:r>
            <a:endParaRPr lang="el-GR" dirty="0" smtClean="0">
              <a:solidFill>
                <a:schemeClr val="tx2"/>
              </a:solidFill>
            </a:endParaRPr>
          </a:p>
        </p:txBody>
      </p:sp>
      <p:sp>
        <p:nvSpPr>
          <p:cNvPr id="5" name="TextBox 4"/>
          <p:cNvSpPr txBox="1"/>
          <p:nvPr/>
        </p:nvSpPr>
        <p:spPr>
          <a:xfrm>
            <a:off x="5572132" y="1285860"/>
            <a:ext cx="1214446" cy="285752"/>
          </a:xfrm>
          <a:prstGeom prst="rect">
            <a:avLst/>
          </a:prstGeom>
        </p:spPr>
        <p:txBody>
          <a:bodyPr vert="horz" wrap="square" lIns="91440" tIns="45720" rIns="91440" bIns="45720" rtlCol="0" anchor="ctr">
            <a:normAutofit fontScale="85000" lnSpcReduction="20000"/>
          </a:bodyPr>
          <a:lstStyle/>
          <a:p>
            <a:r>
              <a:rPr lang="el-GR" dirty="0" smtClean="0">
                <a:solidFill>
                  <a:schemeClr val="tx2"/>
                </a:solidFill>
              </a:rPr>
              <a:t>Φάση </a:t>
            </a:r>
            <a:r>
              <a:rPr lang="en-US" dirty="0" smtClean="0">
                <a:solidFill>
                  <a:schemeClr val="tx2"/>
                </a:solidFill>
              </a:rPr>
              <a:t>II</a:t>
            </a:r>
            <a:endParaRPr lang="el-GR" dirty="0" smtClean="0">
              <a:solidFill>
                <a:schemeClr val="tx2"/>
              </a:solidFill>
            </a:endParaRPr>
          </a:p>
        </p:txBody>
      </p:sp>
      <p:cxnSp>
        <p:nvCxnSpPr>
          <p:cNvPr id="6" name="Straight Connector 5"/>
          <p:cNvCxnSpPr/>
          <p:nvPr/>
        </p:nvCxnSpPr>
        <p:spPr>
          <a:xfrm rot="5400000">
            <a:off x="3251191" y="2607463"/>
            <a:ext cx="1928032" cy="7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4214810" y="1815737"/>
            <a:ext cx="1476103" cy="548640"/>
          </a:xfrm>
          <a:custGeom>
            <a:avLst/>
            <a:gdLst>
              <a:gd name="connsiteX0" fmla="*/ 0 w 1476103"/>
              <a:gd name="connsiteY0" fmla="*/ 548640 h 548640"/>
              <a:gd name="connsiteX1" fmla="*/ 653143 w 1476103"/>
              <a:gd name="connsiteY1" fmla="*/ 104503 h 548640"/>
              <a:gd name="connsiteX2" fmla="*/ 1476103 w 1476103"/>
              <a:gd name="connsiteY2" fmla="*/ 0 h 548640"/>
            </a:gdLst>
            <a:ahLst/>
            <a:cxnLst>
              <a:cxn ang="0">
                <a:pos x="connsiteX0" y="connsiteY0"/>
              </a:cxn>
              <a:cxn ang="0">
                <a:pos x="connsiteX1" y="connsiteY1"/>
              </a:cxn>
              <a:cxn ang="0">
                <a:pos x="connsiteX2" y="connsiteY2"/>
              </a:cxn>
            </a:cxnLst>
            <a:rect l="l" t="t" r="r" b="b"/>
            <a:pathLst>
              <a:path w="1476103" h="548640">
                <a:moveTo>
                  <a:pt x="0" y="548640"/>
                </a:moveTo>
                <a:cubicBezTo>
                  <a:pt x="203563" y="372291"/>
                  <a:pt x="407126" y="195943"/>
                  <a:pt x="653143" y="104503"/>
                </a:cubicBezTo>
                <a:cubicBezTo>
                  <a:pt x="899160" y="13063"/>
                  <a:pt x="1187631" y="6531"/>
                  <a:pt x="1476103"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Freeform 11"/>
          <p:cNvSpPr/>
          <p:nvPr/>
        </p:nvSpPr>
        <p:spPr>
          <a:xfrm>
            <a:off x="3043646" y="2357430"/>
            <a:ext cx="1175657" cy="365760"/>
          </a:xfrm>
          <a:custGeom>
            <a:avLst/>
            <a:gdLst>
              <a:gd name="connsiteX0" fmla="*/ 1175657 w 1175657"/>
              <a:gd name="connsiteY0" fmla="*/ 0 h 365760"/>
              <a:gd name="connsiteX1" fmla="*/ 796834 w 1175657"/>
              <a:gd name="connsiteY1" fmla="*/ 261257 h 365760"/>
              <a:gd name="connsiteX2" fmla="*/ 0 w 1175657"/>
              <a:gd name="connsiteY2" fmla="*/ 365760 h 365760"/>
            </a:gdLst>
            <a:ahLst/>
            <a:cxnLst>
              <a:cxn ang="0">
                <a:pos x="connsiteX0" y="connsiteY0"/>
              </a:cxn>
              <a:cxn ang="0">
                <a:pos x="connsiteX1" y="connsiteY1"/>
              </a:cxn>
              <a:cxn ang="0">
                <a:pos x="connsiteX2" y="connsiteY2"/>
              </a:cxn>
            </a:cxnLst>
            <a:rect l="l" t="t" r="r" b="b"/>
            <a:pathLst>
              <a:path w="1175657" h="365760">
                <a:moveTo>
                  <a:pt x="1175657" y="0"/>
                </a:moveTo>
                <a:cubicBezTo>
                  <a:pt x="1084217" y="100148"/>
                  <a:pt x="992777" y="200297"/>
                  <a:pt x="796834" y="261257"/>
                </a:cubicBezTo>
                <a:cubicBezTo>
                  <a:pt x="600891" y="322217"/>
                  <a:pt x="300445" y="343988"/>
                  <a:pt x="0" y="365760"/>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Freeform 12"/>
          <p:cNvSpPr/>
          <p:nvPr/>
        </p:nvSpPr>
        <p:spPr>
          <a:xfrm>
            <a:off x="4214810" y="2308856"/>
            <a:ext cx="1476103" cy="548640"/>
          </a:xfrm>
          <a:custGeom>
            <a:avLst/>
            <a:gdLst>
              <a:gd name="connsiteX0" fmla="*/ 0 w 1476103"/>
              <a:gd name="connsiteY0" fmla="*/ 548640 h 548640"/>
              <a:gd name="connsiteX1" fmla="*/ 653143 w 1476103"/>
              <a:gd name="connsiteY1" fmla="*/ 104503 h 548640"/>
              <a:gd name="connsiteX2" fmla="*/ 1476103 w 1476103"/>
              <a:gd name="connsiteY2" fmla="*/ 0 h 548640"/>
            </a:gdLst>
            <a:ahLst/>
            <a:cxnLst>
              <a:cxn ang="0">
                <a:pos x="connsiteX0" y="connsiteY0"/>
              </a:cxn>
              <a:cxn ang="0">
                <a:pos x="connsiteX1" y="connsiteY1"/>
              </a:cxn>
              <a:cxn ang="0">
                <a:pos x="connsiteX2" y="connsiteY2"/>
              </a:cxn>
            </a:cxnLst>
            <a:rect l="l" t="t" r="r" b="b"/>
            <a:pathLst>
              <a:path w="1476103" h="548640">
                <a:moveTo>
                  <a:pt x="0" y="548640"/>
                </a:moveTo>
                <a:cubicBezTo>
                  <a:pt x="203563" y="372291"/>
                  <a:pt x="407126" y="195943"/>
                  <a:pt x="653143" y="104503"/>
                </a:cubicBezTo>
                <a:cubicBezTo>
                  <a:pt x="899160" y="13063"/>
                  <a:pt x="1187631" y="6531"/>
                  <a:pt x="1476103" y="0"/>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Freeform 13"/>
          <p:cNvSpPr/>
          <p:nvPr/>
        </p:nvSpPr>
        <p:spPr>
          <a:xfrm>
            <a:off x="3039153" y="2857496"/>
            <a:ext cx="1175657" cy="365760"/>
          </a:xfrm>
          <a:custGeom>
            <a:avLst/>
            <a:gdLst>
              <a:gd name="connsiteX0" fmla="*/ 1175657 w 1175657"/>
              <a:gd name="connsiteY0" fmla="*/ 0 h 365760"/>
              <a:gd name="connsiteX1" fmla="*/ 796834 w 1175657"/>
              <a:gd name="connsiteY1" fmla="*/ 261257 h 365760"/>
              <a:gd name="connsiteX2" fmla="*/ 0 w 1175657"/>
              <a:gd name="connsiteY2" fmla="*/ 365760 h 365760"/>
            </a:gdLst>
            <a:ahLst/>
            <a:cxnLst>
              <a:cxn ang="0">
                <a:pos x="connsiteX0" y="connsiteY0"/>
              </a:cxn>
              <a:cxn ang="0">
                <a:pos x="connsiteX1" y="connsiteY1"/>
              </a:cxn>
              <a:cxn ang="0">
                <a:pos x="connsiteX2" y="connsiteY2"/>
              </a:cxn>
            </a:cxnLst>
            <a:rect l="l" t="t" r="r" b="b"/>
            <a:pathLst>
              <a:path w="1175657" h="365760">
                <a:moveTo>
                  <a:pt x="1175657" y="0"/>
                </a:moveTo>
                <a:cubicBezTo>
                  <a:pt x="1084217" y="100148"/>
                  <a:pt x="992777" y="200297"/>
                  <a:pt x="796834" y="261257"/>
                </a:cubicBezTo>
                <a:cubicBezTo>
                  <a:pt x="600891" y="322217"/>
                  <a:pt x="300445" y="343988"/>
                  <a:pt x="0" y="365760"/>
                </a:cubicBezTo>
              </a:path>
            </a:pathLst>
          </a:custGeom>
          <a:ln>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296961" name="Object 1"/>
          <p:cNvGraphicFramePr>
            <a:graphicFrameLocks noChangeAspect="1"/>
          </p:cNvGraphicFramePr>
          <p:nvPr/>
        </p:nvGraphicFramePr>
        <p:xfrm>
          <a:off x="5778500" y="1643063"/>
          <a:ext cx="339725" cy="339725"/>
        </p:xfrm>
        <a:graphic>
          <a:graphicData uri="http://schemas.openxmlformats.org/presentationml/2006/ole">
            <p:oleObj spid="_x0000_s296961" name="Equation" r:id="rId3" imgW="241200" imgH="241200" progId="Equation.DSMT4">
              <p:embed/>
            </p:oleObj>
          </a:graphicData>
        </a:graphic>
      </p:graphicFrame>
      <p:graphicFrame>
        <p:nvGraphicFramePr>
          <p:cNvPr id="296962" name="Object 2"/>
          <p:cNvGraphicFramePr>
            <a:graphicFrameLocks noChangeAspect="1"/>
          </p:cNvGraphicFramePr>
          <p:nvPr/>
        </p:nvGraphicFramePr>
        <p:xfrm>
          <a:off x="2803525" y="2492375"/>
          <a:ext cx="339725" cy="357188"/>
        </p:xfrm>
        <a:graphic>
          <a:graphicData uri="http://schemas.openxmlformats.org/presentationml/2006/ole">
            <p:oleObj spid="_x0000_s296962" name="Equation" r:id="rId4" imgW="241200" imgH="253800" progId="Equation.DSMT4">
              <p:embed/>
            </p:oleObj>
          </a:graphicData>
        </a:graphic>
      </p:graphicFrame>
      <p:graphicFrame>
        <p:nvGraphicFramePr>
          <p:cNvPr id="296963" name="Object 3"/>
          <p:cNvGraphicFramePr>
            <a:graphicFrameLocks noChangeAspect="1"/>
          </p:cNvGraphicFramePr>
          <p:nvPr/>
        </p:nvGraphicFramePr>
        <p:xfrm>
          <a:off x="2795588" y="3017838"/>
          <a:ext cx="320675" cy="339725"/>
        </p:xfrm>
        <a:graphic>
          <a:graphicData uri="http://schemas.openxmlformats.org/presentationml/2006/ole">
            <p:oleObj spid="_x0000_s296963" name="Equation" r:id="rId5" imgW="228600" imgH="241200" progId="Equation.DSMT4">
              <p:embed/>
            </p:oleObj>
          </a:graphicData>
        </a:graphic>
      </p:graphicFrame>
      <p:graphicFrame>
        <p:nvGraphicFramePr>
          <p:cNvPr id="296964" name="Object 4"/>
          <p:cNvGraphicFramePr>
            <a:graphicFrameLocks noChangeAspect="1"/>
          </p:cNvGraphicFramePr>
          <p:nvPr/>
        </p:nvGraphicFramePr>
        <p:xfrm>
          <a:off x="5794375" y="2143125"/>
          <a:ext cx="322263" cy="357188"/>
        </p:xfrm>
        <a:graphic>
          <a:graphicData uri="http://schemas.openxmlformats.org/presentationml/2006/ole">
            <p:oleObj spid="_x0000_s296964" name="Equation" r:id="rId6" imgW="228600" imgH="253800" progId="Equation.DSMT4">
              <p:embed/>
            </p:oleObj>
          </a:graphicData>
        </a:graphic>
      </p:graphicFrame>
      <p:sp>
        <p:nvSpPr>
          <p:cNvPr id="19" name="TextBox 18"/>
          <p:cNvSpPr txBox="1"/>
          <p:nvPr/>
        </p:nvSpPr>
        <p:spPr>
          <a:xfrm>
            <a:off x="3643306" y="1142984"/>
            <a:ext cx="1214446" cy="285752"/>
          </a:xfrm>
          <a:prstGeom prst="rect">
            <a:avLst/>
          </a:prstGeom>
        </p:spPr>
        <p:txBody>
          <a:bodyPr vert="horz" wrap="square" lIns="91440" tIns="45720" rIns="91440" bIns="45720" rtlCol="0" anchor="ctr">
            <a:normAutofit fontScale="85000" lnSpcReduction="20000"/>
          </a:bodyPr>
          <a:lstStyle/>
          <a:p>
            <a:r>
              <a:rPr lang="el-GR" dirty="0" smtClean="0">
                <a:solidFill>
                  <a:srgbClr val="FF0000"/>
                </a:solidFill>
              </a:rPr>
              <a:t>Διεπιφάνεια</a:t>
            </a:r>
          </a:p>
        </p:txBody>
      </p:sp>
      <p:graphicFrame>
        <p:nvGraphicFramePr>
          <p:cNvPr id="21" name="Object 20"/>
          <p:cNvGraphicFramePr>
            <a:graphicFrameLocks noChangeAspect="1"/>
          </p:cNvGraphicFramePr>
          <p:nvPr/>
        </p:nvGraphicFramePr>
        <p:xfrm>
          <a:off x="2293922" y="1357298"/>
          <a:ext cx="920756" cy="285752"/>
        </p:xfrm>
        <a:graphic>
          <a:graphicData uri="http://schemas.openxmlformats.org/presentationml/2006/ole">
            <p:oleObj spid="_x0000_s296965" name="Equation" r:id="rId7" imgW="736560" imgH="228600" progId="Equation.DSMT4">
              <p:embed/>
            </p:oleObj>
          </a:graphicData>
        </a:graphic>
      </p:graphicFrame>
      <p:graphicFrame>
        <p:nvGraphicFramePr>
          <p:cNvPr id="296966" name="Object 6"/>
          <p:cNvGraphicFramePr>
            <a:graphicFrameLocks noChangeAspect="1"/>
          </p:cNvGraphicFramePr>
          <p:nvPr/>
        </p:nvGraphicFramePr>
        <p:xfrm>
          <a:off x="6373833" y="1285860"/>
          <a:ext cx="1127125" cy="285750"/>
        </p:xfrm>
        <a:graphic>
          <a:graphicData uri="http://schemas.openxmlformats.org/presentationml/2006/ole">
            <p:oleObj spid="_x0000_s296966" name="Equation" r:id="rId8" imgW="901440" imgH="228600" progId="Equation.DSMT4">
              <p:embed/>
            </p:oleObj>
          </a:graphicData>
        </a:graphic>
      </p:graphicFrame>
      <p:graphicFrame>
        <p:nvGraphicFramePr>
          <p:cNvPr id="23" name="Object 22"/>
          <p:cNvGraphicFramePr>
            <a:graphicFrameLocks noChangeAspect="1"/>
          </p:cNvGraphicFramePr>
          <p:nvPr/>
        </p:nvGraphicFramePr>
        <p:xfrm>
          <a:off x="4071934" y="1357298"/>
          <a:ext cx="714380" cy="329714"/>
        </p:xfrm>
        <a:graphic>
          <a:graphicData uri="http://schemas.openxmlformats.org/presentationml/2006/ole">
            <p:oleObj spid="_x0000_s296967" name="Equation" r:id="rId9" imgW="495000" imgH="228600" progId="Equation.DSMT4">
              <p:embed/>
            </p:oleObj>
          </a:graphicData>
        </a:graphic>
      </p:graphicFrame>
      <p:cxnSp>
        <p:nvCxnSpPr>
          <p:cNvPr id="25" name="Straight Connector 24"/>
          <p:cNvCxnSpPr>
            <a:stCxn id="11" idx="2"/>
          </p:cNvCxnSpPr>
          <p:nvPr/>
        </p:nvCxnSpPr>
        <p:spPr>
          <a:xfrm flipH="1">
            <a:off x="2500298" y="1815737"/>
            <a:ext cx="3190615" cy="4162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107521" y="2250273"/>
            <a:ext cx="78581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96968" name="Object 8"/>
          <p:cNvGraphicFramePr>
            <a:graphicFrameLocks noChangeAspect="1"/>
          </p:cNvGraphicFramePr>
          <p:nvPr/>
        </p:nvGraphicFramePr>
        <p:xfrm>
          <a:off x="3571875" y="2098675"/>
          <a:ext cx="376238" cy="320675"/>
        </p:xfrm>
        <a:graphic>
          <a:graphicData uri="http://schemas.openxmlformats.org/presentationml/2006/ole">
            <p:oleObj spid="_x0000_s296968" name="Equation" r:id="rId10" imgW="266400" imgH="228600" progId="Equation.DSMT4">
              <p:embed/>
            </p:oleObj>
          </a:graphicData>
        </a:graphic>
      </p:graphicFrame>
      <p:cxnSp>
        <p:nvCxnSpPr>
          <p:cNvPr id="33" name="Straight Connector 32"/>
          <p:cNvCxnSpPr/>
          <p:nvPr/>
        </p:nvCxnSpPr>
        <p:spPr>
          <a:xfrm>
            <a:off x="3214678" y="3214686"/>
            <a:ext cx="250033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143504" y="2786058"/>
            <a:ext cx="85725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96969" name="Object 9"/>
          <p:cNvGraphicFramePr>
            <a:graphicFrameLocks noChangeAspect="1"/>
          </p:cNvGraphicFramePr>
          <p:nvPr/>
        </p:nvGraphicFramePr>
        <p:xfrm>
          <a:off x="5695960" y="2643182"/>
          <a:ext cx="376238" cy="320675"/>
        </p:xfrm>
        <a:graphic>
          <a:graphicData uri="http://schemas.openxmlformats.org/presentationml/2006/ole">
            <p:oleObj spid="_x0000_s296969" name="Equation" r:id="rId11" imgW="266400" imgH="228600" progId="Equation.DSMT4">
              <p:embed/>
            </p:oleObj>
          </a:graphicData>
        </a:graphic>
      </p:graphicFrame>
      <p:cxnSp>
        <p:nvCxnSpPr>
          <p:cNvPr id="38" name="Straight Connector 37"/>
          <p:cNvCxnSpPr>
            <a:stCxn id="12" idx="0"/>
            <a:endCxn id="13" idx="0"/>
          </p:cNvCxnSpPr>
          <p:nvPr/>
        </p:nvCxnSpPr>
        <p:spPr>
          <a:xfrm flipH="1">
            <a:off x="4214810" y="2357430"/>
            <a:ext cx="4493" cy="500066"/>
          </a:xfrm>
          <a:prstGeom prst="line">
            <a:avLst/>
          </a:prstGeom>
          <a:ln>
            <a:solidFill>
              <a:srgbClr val="5075BC"/>
            </a:solidFill>
          </a:ln>
        </p:spPr>
        <p:style>
          <a:lnRef idx="1">
            <a:schemeClr val="accent1"/>
          </a:lnRef>
          <a:fillRef idx="0">
            <a:schemeClr val="accent1"/>
          </a:fillRef>
          <a:effectRef idx="0">
            <a:schemeClr val="accent1"/>
          </a:effectRef>
          <a:fontRef idx="minor">
            <a:schemeClr val="tx1"/>
          </a:fontRef>
        </p:style>
      </p:cxnSp>
      <p:graphicFrame>
        <p:nvGraphicFramePr>
          <p:cNvPr id="296970" name="Object 10"/>
          <p:cNvGraphicFramePr>
            <a:graphicFrameLocks noChangeAspect="1"/>
          </p:cNvGraphicFramePr>
          <p:nvPr/>
        </p:nvGraphicFramePr>
        <p:xfrm>
          <a:off x="4294188" y="2232025"/>
          <a:ext cx="322262" cy="339725"/>
        </p:xfrm>
        <a:graphic>
          <a:graphicData uri="http://schemas.openxmlformats.org/presentationml/2006/ole">
            <p:oleObj spid="_x0000_s296970" name="Equation" r:id="rId12" imgW="228600" imgH="241200" progId="Equation.DSMT4">
              <p:embed/>
            </p:oleObj>
          </a:graphicData>
        </a:graphic>
      </p:graphicFrame>
      <p:graphicFrame>
        <p:nvGraphicFramePr>
          <p:cNvPr id="296971" name="Object 11"/>
          <p:cNvGraphicFramePr>
            <a:graphicFrameLocks noChangeAspect="1"/>
          </p:cNvGraphicFramePr>
          <p:nvPr/>
        </p:nvGraphicFramePr>
        <p:xfrm>
          <a:off x="4224338" y="2803525"/>
          <a:ext cx="303212" cy="339725"/>
        </p:xfrm>
        <a:graphic>
          <a:graphicData uri="http://schemas.openxmlformats.org/presentationml/2006/ole">
            <p:oleObj spid="_x0000_s296971" name="Equation" r:id="rId13" imgW="215640" imgH="241200" progId="Equation.DSMT4">
              <p:embed/>
            </p:oleObj>
          </a:graphicData>
        </a:graphic>
      </p:graphicFrame>
      <p:sp>
        <p:nvSpPr>
          <p:cNvPr id="41" name="TextBox 40"/>
          <p:cNvSpPr txBox="1"/>
          <p:nvPr/>
        </p:nvSpPr>
        <p:spPr>
          <a:xfrm>
            <a:off x="571472" y="4357694"/>
            <a:ext cx="7072362" cy="1500198"/>
          </a:xfrm>
          <a:prstGeom prst="rect">
            <a:avLst/>
          </a:prstGeom>
        </p:spPr>
        <p:txBody>
          <a:bodyPr vert="horz" wrap="square" lIns="91440" tIns="45720" rIns="91440" bIns="45720" rtlCol="0" anchor="ctr">
            <a:normAutofit/>
          </a:bodyPr>
          <a:lstStyle/>
          <a:p>
            <a:pPr>
              <a:buFont typeface="Arial" pitchFamily="34" charset="0"/>
              <a:buChar char="•"/>
            </a:pPr>
            <a:r>
              <a:rPr lang="en-US" dirty="0" smtClean="0">
                <a:solidFill>
                  <a:srgbClr val="00B050"/>
                </a:solidFill>
              </a:rPr>
              <a:t> </a:t>
            </a:r>
            <a:r>
              <a:rPr lang="el-GR" dirty="0" smtClean="0">
                <a:solidFill>
                  <a:srgbClr val="00B050"/>
                </a:solidFill>
              </a:rPr>
              <a:t>Ισορροπία στην διεπιφάνεια (αμελητέα αντίσταση) *:</a:t>
            </a:r>
          </a:p>
          <a:p>
            <a:pPr>
              <a:buFont typeface="Arial" pitchFamily="34" charset="0"/>
              <a:buChar char="•"/>
            </a:pPr>
            <a:endParaRPr lang="el-GR" dirty="0" smtClean="0">
              <a:solidFill>
                <a:srgbClr val="00B050"/>
              </a:solidFill>
            </a:endParaRPr>
          </a:p>
          <a:p>
            <a:pPr>
              <a:buFont typeface="Arial" pitchFamily="34" charset="0"/>
              <a:buChar char="•"/>
            </a:pPr>
            <a:r>
              <a:rPr lang="el-GR" dirty="0" smtClean="0">
                <a:solidFill>
                  <a:srgbClr val="00B050"/>
                </a:solidFill>
              </a:rPr>
              <a:t> Μόνιμες συνθήκες : </a:t>
            </a:r>
          </a:p>
          <a:p>
            <a:pPr>
              <a:buFont typeface="Arial" pitchFamily="34" charset="0"/>
              <a:buChar char="•"/>
            </a:pPr>
            <a:endParaRPr lang="el-GR" dirty="0" smtClean="0">
              <a:solidFill>
                <a:srgbClr val="00B050"/>
              </a:solidFill>
            </a:endParaRPr>
          </a:p>
          <a:p>
            <a:pPr>
              <a:buFont typeface="Wingdings" pitchFamily="2" charset="2"/>
              <a:buChar char="v"/>
            </a:pPr>
            <a:r>
              <a:rPr lang="el-GR" dirty="0" smtClean="0">
                <a:solidFill>
                  <a:srgbClr val="FF0000"/>
                </a:solidFill>
              </a:rPr>
              <a:t> Ισχύει πάντα?</a:t>
            </a:r>
          </a:p>
        </p:txBody>
      </p:sp>
      <p:graphicFrame>
        <p:nvGraphicFramePr>
          <p:cNvPr id="42" name="Object 41"/>
          <p:cNvGraphicFramePr>
            <a:graphicFrameLocks noChangeAspect="1"/>
          </p:cNvGraphicFramePr>
          <p:nvPr/>
        </p:nvGraphicFramePr>
        <p:xfrm>
          <a:off x="6000760" y="4286256"/>
          <a:ext cx="2319394" cy="536576"/>
        </p:xfrm>
        <a:graphic>
          <a:graphicData uri="http://schemas.openxmlformats.org/presentationml/2006/ole">
            <p:oleObj spid="_x0000_s296972" name="Equation" r:id="rId14" imgW="1701720" imgH="393480" progId="Equation.DSMT4">
              <p:embed/>
            </p:oleObj>
          </a:graphicData>
        </a:graphic>
      </p:graphicFrame>
      <p:cxnSp>
        <p:nvCxnSpPr>
          <p:cNvPr id="44" name="Straight Arrow Connector 43"/>
          <p:cNvCxnSpPr/>
          <p:nvPr/>
        </p:nvCxnSpPr>
        <p:spPr>
          <a:xfrm rot="10800000">
            <a:off x="7358082" y="3929066"/>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500826" y="3643314"/>
            <a:ext cx="1214446" cy="285752"/>
          </a:xfrm>
          <a:prstGeom prst="rect">
            <a:avLst/>
          </a:prstGeom>
        </p:spPr>
        <p:txBody>
          <a:bodyPr vert="horz" wrap="square" lIns="91440" tIns="45720" rIns="91440" bIns="45720" rtlCol="0" anchor="ctr">
            <a:normAutofit fontScale="85000" lnSpcReduction="20000"/>
          </a:bodyPr>
          <a:lstStyle/>
          <a:p>
            <a:r>
              <a:rPr lang="el-GR" dirty="0" smtClean="0">
                <a:solidFill>
                  <a:schemeClr val="tx2"/>
                </a:solidFill>
              </a:rPr>
              <a:t>μερική πίεση</a:t>
            </a:r>
          </a:p>
        </p:txBody>
      </p:sp>
      <p:graphicFrame>
        <p:nvGraphicFramePr>
          <p:cNvPr id="46" name="Object 45"/>
          <p:cNvGraphicFramePr>
            <a:graphicFrameLocks noChangeAspect="1"/>
          </p:cNvGraphicFramePr>
          <p:nvPr/>
        </p:nvGraphicFramePr>
        <p:xfrm>
          <a:off x="2714612" y="5000636"/>
          <a:ext cx="2781722" cy="312738"/>
        </p:xfrm>
        <a:graphic>
          <a:graphicData uri="http://schemas.openxmlformats.org/presentationml/2006/ole">
            <p:oleObj spid="_x0000_s296973" name="Equation" r:id="rId15" imgW="2145960" imgH="241200" progId="Equation.DSMT4">
              <p:embed/>
            </p:oleObj>
          </a:graphicData>
        </a:graphic>
      </p:graphicFrame>
      <p:pic>
        <p:nvPicPr>
          <p:cNvPr id="32" name="Εικόνα 7"/>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35" name="TextBox 34"/>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116</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1143000"/>
          </a:xfrm>
        </p:spPr>
        <p:txBody>
          <a:bodyPr/>
          <a:lstStyle/>
          <a:p>
            <a:r>
              <a:rPr lang="el-GR" dirty="0" smtClean="0"/>
              <a:t>Ισορροπία φάσεων</a:t>
            </a:r>
            <a:endParaRPr lang="el-GR" dirty="0"/>
          </a:p>
        </p:txBody>
      </p:sp>
      <p:sp>
        <p:nvSpPr>
          <p:cNvPr id="4" name="TextBox 3"/>
          <p:cNvSpPr txBox="1"/>
          <p:nvPr/>
        </p:nvSpPr>
        <p:spPr>
          <a:xfrm>
            <a:off x="642910" y="2285992"/>
            <a:ext cx="6858048" cy="857256"/>
          </a:xfrm>
          <a:prstGeom prst="rect">
            <a:avLst/>
          </a:prstGeom>
        </p:spPr>
        <p:txBody>
          <a:bodyPr vert="horz" wrap="square" lIns="91440" tIns="45720" rIns="91440" bIns="45720" rtlCol="0" anchor="ctr">
            <a:normAutofit fontScale="85000" lnSpcReduction="20000"/>
          </a:bodyPr>
          <a:lstStyle/>
          <a:p>
            <a:r>
              <a:rPr lang="el-GR" dirty="0" smtClean="0"/>
              <a:t> : η συγκέντρωση του υγρού που θα ήταν σε ισορροπία με το αέριο</a:t>
            </a:r>
          </a:p>
          <a:p>
            <a:endParaRPr lang="el-GR" dirty="0" smtClean="0"/>
          </a:p>
          <a:p>
            <a:r>
              <a:rPr lang="el-GR" dirty="0" smtClean="0"/>
              <a:t>                                                       ή </a:t>
            </a:r>
          </a:p>
          <a:p>
            <a:r>
              <a:rPr lang="el-GR" dirty="0" smtClean="0"/>
              <a:t>                                             όλα εκπεφρασμένα στην αέρια φάση </a:t>
            </a:r>
          </a:p>
        </p:txBody>
      </p:sp>
      <p:graphicFrame>
        <p:nvGraphicFramePr>
          <p:cNvPr id="295937" name="Object 1"/>
          <p:cNvGraphicFramePr>
            <a:graphicFrameLocks noChangeAspect="1"/>
          </p:cNvGraphicFramePr>
          <p:nvPr/>
        </p:nvGraphicFramePr>
        <p:xfrm>
          <a:off x="6072198" y="2303457"/>
          <a:ext cx="339725" cy="339725"/>
        </p:xfrm>
        <a:graphic>
          <a:graphicData uri="http://schemas.openxmlformats.org/presentationml/2006/ole">
            <p:oleObj spid="_x0000_s295937" name="Equation" r:id="rId3" imgW="241200" imgH="241200" progId="Equation.DSMT4">
              <p:embed/>
            </p:oleObj>
          </a:graphicData>
        </a:graphic>
      </p:graphicFrame>
      <p:graphicFrame>
        <p:nvGraphicFramePr>
          <p:cNvPr id="295938" name="Object 2"/>
          <p:cNvGraphicFramePr>
            <a:graphicFrameLocks noChangeAspect="1"/>
          </p:cNvGraphicFramePr>
          <p:nvPr/>
        </p:nvGraphicFramePr>
        <p:xfrm>
          <a:off x="428596" y="2232021"/>
          <a:ext cx="322263" cy="357188"/>
        </p:xfrm>
        <a:graphic>
          <a:graphicData uri="http://schemas.openxmlformats.org/presentationml/2006/ole">
            <p:oleObj spid="_x0000_s295938" name="Equation" r:id="rId4" imgW="228600" imgH="253800" progId="Equation.DSMT4">
              <p:embed/>
            </p:oleObj>
          </a:graphicData>
        </a:graphic>
      </p:graphicFrame>
      <p:graphicFrame>
        <p:nvGraphicFramePr>
          <p:cNvPr id="7" name="Object 6"/>
          <p:cNvGraphicFramePr>
            <a:graphicFrameLocks noChangeAspect="1"/>
          </p:cNvGraphicFramePr>
          <p:nvPr/>
        </p:nvGraphicFramePr>
        <p:xfrm>
          <a:off x="500034" y="1214422"/>
          <a:ext cx="785818" cy="300952"/>
        </p:xfrm>
        <a:graphic>
          <a:graphicData uri="http://schemas.openxmlformats.org/presentationml/2006/ole">
            <p:oleObj spid="_x0000_s295939" name="Equation" r:id="rId5" imgW="596880" imgH="228600" progId="Equation.DSMT4">
              <p:embed/>
            </p:oleObj>
          </a:graphicData>
        </a:graphic>
      </p:graphicFrame>
      <p:sp>
        <p:nvSpPr>
          <p:cNvPr id="8" name="TextBox 7"/>
          <p:cNvSpPr txBox="1"/>
          <p:nvPr/>
        </p:nvSpPr>
        <p:spPr>
          <a:xfrm>
            <a:off x="1285852" y="1214422"/>
            <a:ext cx="6858048" cy="285752"/>
          </a:xfrm>
          <a:prstGeom prst="rect">
            <a:avLst/>
          </a:prstGeom>
        </p:spPr>
        <p:txBody>
          <a:bodyPr vert="horz" wrap="square" lIns="91440" tIns="45720" rIns="91440" bIns="45720" rtlCol="0" anchor="ctr">
            <a:normAutofit fontScale="85000" lnSpcReduction="20000"/>
          </a:bodyPr>
          <a:lstStyle/>
          <a:p>
            <a:r>
              <a:rPr lang="el-GR" dirty="0" smtClean="0"/>
              <a:t> δλδ  γραμμική (όχι πάντα)</a:t>
            </a:r>
          </a:p>
        </p:txBody>
      </p:sp>
      <p:sp>
        <p:nvSpPr>
          <p:cNvPr id="9" name="TextBox 8"/>
          <p:cNvSpPr txBox="1"/>
          <p:nvPr/>
        </p:nvSpPr>
        <p:spPr>
          <a:xfrm>
            <a:off x="500034" y="2500306"/>
            <a:ext cx="6858048" cy="571504"/>
          </a:xfrm>
          <a:prstGeom prst="rect">
            <a:avLst/>
          </a:prstGeom>
        </p:spPr>
        <p:txBody>
          <a:bodyPr vert="horz" wrap="square" lIns="91440" tIns="45720" rIns="91440" bIns="45720" rtlCol="0" anchor="ctr">
            <a:normAutofit/>
          </a:bodyPr>
          <a:lstStyle/>
          <a:p>
            <a:pPr marL="342900" indent="-342900">
              <a:buFont typeface="+mj-lt"/>
              <a:buAutoNum type="alphaLcParenR"/>
            </a:pPr>
            <a:r>
              <a:rPr lang="en-US" dirty="0" smtClean="0"/>
              <a:t> </a:t>
            </a:r>
          </a:p>
          <a:p>
            <a:pPr marL="342900" indent="-342900"/>
            <a:endParaRPr lang="en-US" dirty="0" smtClean="0"/>
          </a:p>
          <a:p>
            <a:pPr marL="342900" indent="-342900">
              <a:buFont typeface="+mj-lt"/>
              <a:buAutoNum type="alphaLcParenR"/>
            </a:pPr>
            <a:endParaRPr lang="en-US" dirty="0" smtClean="0"/>
          </a:p>
          <a:p>
            <a:pPr marL="342900" indent="-342900">
              <a:buFont typeface="+mj-lt"/>
              <a:buAutoNum type="alphaLcParenR"/>
            </a:pPr>
            <a:endParaRPr lang="en-US" dirty="0" smtClean="0"/>
          </a:p>
          <a:p>
            <a:pPr marL="342900" indent="-342900">
              <a:buFont typeface="+mj-lt"/>
              <a:buAutoNum type="alphaLcParenR"/>
            </a:pPr>
            <a:endParaRPr lang="en-US" dirty="0" smtClean="0"/>
          </a:p>
          <a:p>
            <a:pPr marL="342900" indent="-342900">
              <a:buFont typeface="+mj-lt"/>
              <a:buAutoNum type="alphaLcParenR"/>
            </a:pPr>
            <a:endParaRPr lang="en-US" dirty="0" smtClean="0"/>
          </a:p>
          <a:p>
            <a:pPr marL="342900" indent="-342900">
              <a:buFont typeface="+mj-lt"/>
              <a:buAutoNum type="alphaLcParenR"/>
            </a:pPr>
            <a:endParaRPr lang="el-GR" dirty="0" smtClean="0"/>
          </a:p>
        </p:txBody>
      </p:sp>
      <p:graphicFrame>
        <p:nvGraphicFramePr>
          <p:cNvPr id="10" name="Object 9"/>
          <p:cNvGraphicFramePr>
            <a:graphicFrameLocks noChangeAspect="1"/>
          </p:cNvGraphicFramePr>
          <p:nvPr/>
        </p:nvGraphicFramePr>
        <p:xfrm>
          <a:off x="928662" y="1793615"/>
          <a:ext cx="4438668" cy="349501"/>
        </p:xfrm>
        <a:graphic>
          <a:graphicData uri="http://schemas.openxmlformats.org/presentationml/2006/ole">
            <p:oleObj spid="_x0000_s295940" name="Equation" r:id="rId6" imgW="3225600" imgH="253800" progId="Equation.DSMT4">
              <p:embed/>
            </p:oleObj>
          </a:graphicData>
        </a:graphic>
      </p:graphicFrame>
      <p:sp>
        <p:nvSpPr>
          <p:cNvPr id="11" name="TextBox 10"/>
          <p:cNvSpPr txBox="1"/>
          <p:nvPr/>
        </p:nvSpPr>
        <p:spPr>
          <a:xfrm>
            <a:off x="642910" y="3143248"/>
            <a:ext cx="7358114" cy="2071702"/>
          </a:xfrm>
          <a:prstGeom prst="rect">
            <a:avLst/>
          </a:prstGeom>
        </p:spPr>
        <p:txBody>
          <a:bodyPr vert="horz" wrap="square" lIns="91440" tIns="45720" rIns="91440" bIns="45720" rtlCol="0" anchor="ctr">
            <a:normAutofit/>
          </a:bodyPr>
          <a:lstStyle/>
          <a:p>
            <a:pPr marL="342900" indent="-342900"/>
            <a:r>
              <a:rPr lang="en-US" dirty="0" smtClean="0"/>
              <a:t>b) </a:t>
            </a:r>
          </a:p>
          <a:p>
            <a:pPr marL="342900" indent="-342900"/>
            <a:endParaRPr lang="en-US" dirty="0" smtClean="0"/>
          </a:p>
          <a:p>
            <a:pPr marL="342900" indent="-342900"/>
            <a:r>
              <a:rPr lang="el-GR" dirty="0" smtClean="0"/>
              <a:t>Για να είναι χρήσιμες οι εξισώσεις </a:t>
            </a:r>
            <a:r>
              <a:rPr lang="en-US" dirty="0" smtClean="0"/>
              <a:t>a) </a:t>
            </a:r>
            <a:r>
              <a:rPr lang="el-GR" dirty="0" smtClean="0"/>
              <a:t>και </a:t>
            </a:r>
            <a:r>
              <a:rPr lang="en-US" dirty="0" smtClean="0"/>
              <a:t>b)</a:t>
            </a:r>
            <a:r>
              <a:rPr lang="el-GR" dirty="0" smtClean="0"/>
              <a:t> πρέπει να γνωρίζω</a:t>
            </a:r>
            <a:r>
              <a:rPr lang="en-US" dirty="0" smtClean="0"/>
              <a:t>               ?????</a:t>
            </a:r>
          </a:p>
          <a:p>
            <a:pPr marL="342900" indent="-342900"/>
            <a:endParaRPr lang="en-US" dirty="0" smtClean="0"/>
          </a:p>
          <a:p>
            <a:pPr marL="342900" indent="-342900"/>
            <a:r>
              <a:rPr lang="en-US" dirty="0" smtClean="0"/>
              <a:t>(</a:t>
            </a:r>
            <a:r>
              <a:rPr lang="el-GR" dirty="0" smtClean="0"/>
              <a:t>Τι σας θυμίζει αυτό???) </a:t>
            </a:r>
            <a:r>
              <a:rPr lang="en-US" dirty="0" smtClean="0"/>
              <a:t> </a:t>
            </a:r>
            <a:r>
              <a:rPr lang="el-GR" dirty="0" smtClean="0"/>
              <a:t> </a:t>
            </a:r>
            <a:r>
              <a:rPr lang="en-US" dirty="0" smtClean="0"/>
              <a:t> </a:t>
            </a:r>
            <a:r>
              <a:rPr lang="el-GR" dirty="0" smtClean="0"/>
              <a:t> </a:t>
            </a:r>
          </a:p>
        </p:txBody>
      </p:sp>
      <p:graphicFrame>
        <p:nvGraphicFramePr>
          <p:cNvPr id="295941" name="Object 5"/>
          <p:cNvGraphicFramePr>
            <a:graphicFrameLocks noChangeAspect="1"/>
          </p:cNvGraphicFramePr>
          <p:nvPr/>
        </p:nvGraphicFramePr>
        <p:xfrm>
          <a:off x="1000100" y="3387728"/>
          <a:ext cx="3057525" cy="541338"/>
        </p:xfrm>
        <a:graphic>
          <a:graphicData uri="http://schemas.openxmlformats.org/presentationml/2006/ole">
            <p:oleObj spid="_x0000_s295941" name="Equation" r:id="rId7" imgW="2222280" imgH="393480" progId="Equation.DSMT4">
              <p:embed/>
            </p:oleObj>
          </a:graphicData>
        </a:graphic>
      </p:graphicFrame>
      <p:graphicFrame>
        <p:nvGraphicFramePr>
          <p:cNvPr id="13" name="Object 12"/>
          <p:cNvGraphicFramePr>
            <a:graphicFrameLocks noChangeAspect="1"/>
          </p:cNvGraphicFramePr>
          <p:nvPr/>
        </p:nvGraphicFramePr>
        <p:xfrm>
          <a:off x="6572264" y="3973518"/>
          <a:ext cx="727912" cy="384176"/>
        </p:xfrm>
        <a:graphic>
          <a:graphicData uri="http://schemas.openxmlformats.org/presentationml/2006/ole">
            <p:oleObj spid="_x0000_s295942" name="Equation" r:id="rId8" imgW="457200" imgH="241200" progId="Equation.DSMT4">
              <p:embed/>
            </p:oleObj>
          </a:graphicData>
        </a:graphic>
      </p:graphicFrame>
      <p:pic>
        <p:nvPicPr>
          <p:cNvPr id="14"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5" name="TextBox 14"/>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117</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80" y="142852"/>
            <a:ext cx="8229600" cy="1143000"/>
          </a:xfrm>
        </p:spPr>
        <p:txBody>
          <a:bodyPr>
            <a:normAutofit/>
          </a:bodyPr>
          <a:lstStyle/>
          <a:p>
            <a:r>
              <a:rPr lang="el-GR" sz="3200" dirty="0" smtClean="0"/>
              <a:t>Ερώτηση:Τι είναι γνωστό?</a:t>
            </a:r>
            <a:br>
              <a:rPr lang="el-GR" sz="3200" dirty="0" smtClean="0"/>
            </a:br>
            <a:r>
              <a:rPr lang="el-GR" sz="3200" dirty="0" smtClean="0"/>
              <a:t>Απάντηση: Οι ολικές διαφορές συγκέντρωσης</a:t>
            </a:r>
            <a:endParaRPr lang="el-GR" sz="3200" dirty="0"/>
          </a:p>
        </p:txBody>
      </p:sp>
      <p:sp>
        <p:nvSpPr>
          <p:cNvPr id="4" name="TextBox 3"/>
          <p:cNvSpPr txBox="1"/>
          <p:nvPr/>
        </p:nvSpPr>
        <p:spPr>
          <a:xfrm>
            <a:off x="500034" y="1857364"/>
            <a:ext cx="8215370" cy="1214446"/>
          </a:xfrm>
          <a:prstGeom prst="rect">
            <a:avLst/>
          </a:prstGeom>
        </p:spPr>
        <p:txBody>
          <a:bodyPr vert="horz" wrap="square" lIns="91440" tIns="45720" rIns="91440" bIns="45720" rtlCol="0" anchor="ctr">
            <a:normAutofit/>
          </a:bodyPr>
          <a:lstStyle/>
          <a:p>
            <a:r>
              <a:rPr lang="en-US" dirty="0" smtClean="0"/>
              <a:t>c) </a:t>
            </a:r>
          </a:p>
          <a:p>
            <a:r>
              <a:rPr lang="en-US" dirty="0" smtClean="0"/>
              <a:t>                                                                                                                                                      </a:t>
            </a:r>
          </a:p>
          <a:p>
            <a:r>
              <a:rPr lang="en-US" dirty="0" smtClean="0"/>
              <a:t>                       </a:t>
            </a:r>
            <a:r>
              <a:rPr lang="el-GR" dirty="0" smtClean="0"/>
              <a:t>: ολικοί συντελεστές μεταφοράς μάζας</a:t>
            </a:r>
          </a:p>
        </p:txBody>
      </p:sp>
      <p:graphicFrame>
        <p:nvGraphicFramePr>
          <p:cNvPr id="5" name="Object 4"/>
          <p:cNvGraphicFramePr>
            <a:graphicFrameLocks noChangeAspect="1"/>
          </p:cNvGraphicFramePr>
          <p:nvPr/>
        </p:nvGraphicFramePr>
        <p:xfrm>
          <a:off x="838200" y="2033588"/>
          <a:ext cx="3108325" cy="323850"/>
        </p:xfrm>
        <a:graphic>
          <a:graphicData uri="http://schemas.openxmlformats.org/presentationml/2006/ole">
            <p:oleObj spid="_x0000_s294913" name="Equation" r:id="rId3" imgW="2438280" imgH="253800" progId="Equation.DSMT4">
              <p:embed/>
            </p:oleObj>
          </a:graphicData>
        </a:graphic>
      </p:graphicFrame>
      <p:graphicFrame>
        <p:nvGraphicFramePr>
          <p:cNvPr id="294914" name="Object 2"/>
          <p:cNvGraphicFramePr>
            <a:graphicFrameLocks noChangeAspect="1"/>
          </p:cNvGraphicFramePr>
          <p:nvPr/>
        </p:nvGraphicFramePr>
        <p:xfrm>
          <a:off x="909638" y="2620963"/>
          <a:ext cx="890587" cy="307975"/>
        </p:xfrm>
        <a:graphic>
          <a:graphicData uri="http://schemas.openxmlformats.org/presentationml/2006/ole">
            <p:oleObj spid="_x0000_s294914" name="Equation" r:id="rId4" imgW="698400" imgH="241200" progId="Equation.DSMT4">
              <p:embed/>
            </p:oleObj>
          </a:graphicData>
        </a:graphic>
      </p:graphicFrame>
      <p:sp>
        <p:nvSpPr>
          <p:cNvPr id="7" name="TextBox 6"/>
          <p:cNvSpPr txBox="1"/>
          <p:nvPr/>
        </p:nvSpPr>
        <p:spPr>
          <a:xfrm>
            <a:off x="500034" y="3214686"/>
            <a:ext cx="6572296" cy="1143008"/>
          </a:xfrm>
          <a:prstGeom prst="rect">
            <a:avLst/>
          </a:prstGeom>
        </p:spPr>
        <p:txBody>
          <a:bodyPr vert="horz" wrap="square" lIns="91440" tIns="45720" rIns="91440" bIns="45720" rtlCol="0" anchor="ctr">
            <a:normAutofit/>
          </a:bodyPr>
          <a:lstStyle/>
          <a:p>
            <a:r>
              <a:rPr lang="en-US" dirty="0" smtClean="0"/>
              <a:t>a) </a:t>
            </a:r>
            <a:endParaRPr lang="el-GR" dirty="0" smtClean="0"/>
          </a:p>
        </p:txBody>
      </p:sp>
      <p:graphicFrame>
        <p:nvGraphicFramePr>
          <p:cNvPr id="8" name="Object 7"/>
          <p:cNvGraphicFramePr>
            <a:graphicFrameLocks noChangeAspect="1"/>
          </p:cNvGraphicFramePr>
          <p:nvPr/>
        </p:nvGraphicFramePr>
        <p:xfrm>
          <a:off x="1364441" y="3586170"/>
          <a:ext cx="1350171" cy="1200152"/>
        </p:xfrm>
        <a:graphic>
          <a:graphicData uri="http://schemas.openxmlformats.org/presentationml/2006/ole">
            <p:oleObj spid="_x0000_s294915" name="Equation" r:id="rId5" imgW="1028520" imgH="914400" progId="Equation.DSMT4">
              <p:embed/>
            </p:oleObj>
          </a:graphicData>
        </a:graphic>
      </p:graphicFrame>
      <p:cxnSp>
        <p:nvCxnSpPr>
          <p:cNvPr id="10" name="Straight Arrow Connector 9"/>
          <p:cNvCxnSpPr/>
          <p:nvPr/>
        </p:nvCxnSpPr>
        <p:spPr>
          <a:xfrm>
            <a:off x="857224" y="3856040"/>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28662" y="4000504"/>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2786050" y="3643314"/>
            <a:ext cx="428628" cy="11430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15" name="Object 14"/>
          <p:cNvGraphicFramePr>
            <a:graphicFrameLocks noChangeAspect="1"/>
          </p:cNvGraphicFramePr>
          <p:nvPr/>
        </p:nvGraphicFramePr>
        <p:xfrm>
          <a:off x="3428991" y="3857628"/>
          <a:ext cx="2997603" cy="722314"/>
        </p:xfrm>
        <a:graphic>
          <a:graphicData uri="http://schemas.openxmlformats.org/presentationml/2006/ole">
            <p:oleObj spid="_x0000_s294916" name="Equation" r:id="rId6" imgW="2108160" imgH="507960" progId="Equation.DSMT4">
              <p:embed/>
            </p:oleObj>
          </a:graphicData>
        </a:graphic>
      </p:graphicFrame>
      <p:sp>
        <p:nvSpPr>
          <p:cNvPr id="16" name="TextBox 15"/>
          <p:cNvSpPr txBox="1"/>
          <p:nvPr/>
        </p:nvSpPr>
        <p:spPr>
          <a:xfrm>
            <a:off x="6643702" y="4071942"/>
            <a:ext cx="357190" cy="357190"/>
          </a:xfrm>
          <a:prstGeom prst="rect">
            <a:avLst/>
          </a:prstGeom>
        </p:spPr>
        <p:txBody>
          <a:bodyPr vert="horz" wrap="square" lIns="91440" tIns="45720" rIns="91440" bIns="45720" rtlCol="0" anchor="ctr">
            <a:normAutofit fontScale="85000" lnSpcReduction="10000"/>
          </a:bodyPr>
          <a:lstStyle/>
          <a:p>
            <a:r>
              <a:rPr lang="en-US" dirty="0" smtClean="0"/>
              <a:t>d)</a:t>
            </a:r>
            <a:endParaRPr lang="el-GR" dirty="0" smtClean="0"/>
          </a:p>
        </p:txBody>
      </p:sp>
      <p:sp>
        <p:nvSpPr>
          <p:cNvPr id="17" name="TextBox 16"/>
          <p:cNvSpPr txBox="1"/>
          <p:nvPr/>
        </p:nvSpPr>
        <p:spPr>
          <a:xfrm>
            <a:off x="714348" y="4929198"/>
            <a:ext cx="3857652" cy="1285884"/>
          </a:xfrm>
          <a:prstGeom prst="rect">
            <a:avLst/>
          </a:prstGeom>
        </p:spPr>
        <p:txBody>
          <a:bodyPr vert="horz" wrap="square" lIns="91440" tIns="45720" rIns="91440" bIns="45720" rtlCol="0" anchor="ctr">
            <a:normAutofit/>
          </a:bodyPr>
          <a:lstStyle/>
          <a:p>
            <a:r>
              <a:rPr lang="en-US" dirty="0" smtClean="0"/>
              <a:t>c) + d)</a:t>
            </a:r>
          </a:p>
          <a:p>
            <a:endParaRPr lang="en-US" dirty="0" smtClean="0"/>
          </a:p>
          <a:p>
            <a:endParaRPr lang="en-US" dirty="0" smtClean="0"/>
          </a:p>
          <a:p>
            <a:r>
              <a:rPr lang="el-GR" dirty="0" smtClean="0">
                <a:solidFill>
                  <a:schemeClr val="accent1"/>
                </a:solidFill>
              </a:rPr>
              <a:t>Κατ’ αναλογία:</a:t>
            </a:r>
          </a:p>
        </p:txBody>
      </p:sp>
      <p:cxnSp>
        <p:nvCxnSpPr>
          <p:cNvPr id="19" name="Straight Arrow Connector 18"/>
          <p:cNvCxnSpPr/>
          <p:nvPr/>
        </p:nvCxnSpPr>
        <p:spPr>
          <a:xfrm>
            <a:off x="1571604" y="5213362"/>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2928926" y="4929198"/>
          <a:ext cx="1716092" cy="1343028"/>
        </p:xfrm>
        <a:graphic>
          <a:graphicData uri="http://schemas.openxmlformats.org/presentationml/2006/ole">
            <p:oleObj spid="_x0000_s294917" name="Equation" r:id="rId7" imgW="1168200" imgH="914400" progId="Equation.DSMT4">
              <p:embed/>
            </p:oleObj>
          </a:graphicData>
        </a:graphic>
      </p:graphicFrame>
      <p:cxnSp>
        <p:nvCxnSpPr>
          <p:cNvPr id="23" name="Straight Arrow Connector 22"/>
          <p:cNvCxnSpPr/>
          <p:nvPr/>
        </p:nvCxnSpPr>
        <p:spPr>
          <a:xfrm>
            <a:off x="4714876" y="5713428"/>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nvGraphicFramePr>
        <p:xfrm>
          <a:off x="6072198" y="5572140"/>
          <a:ext cx="1334763" cy="357190"/>
        </p:xfrm>
        <a:graphic>
          <a:graphicData uri="http://schemas.openxmlformats.org/presentationml/2006/ole">
            <p:oleObj spid="_x0000_s294918" name="Equation" r:id="rId8" imgW="901440" imgH="241200" progId="Equation.DSMT4">
              <p:embed/>
            </p:oleObj>
          </a:graphicData>
        </a:graphic>
      </p:graphicFrame>
      <p:pic>
        <p:nvPicPr>
          <p:cNvPr id="18"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0" name="TextBox 19"/>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118</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80" y="-142875"/>
            <a:ext cx="8229600" cy="1143000"/>
          </a:xfrm>
        </p:spPr>
        <p:txBody>
          <a:bodyPr/>
          <a:lstStyle/>
          <a:p>
            <a:r>
              <a:rPr lang="el-GR" dirty="0" smtClean="0"/>
              <a:t>Καμπύλη ισορροπίας</a:t>
            </a:r>
            <a:endParaRPr lang="el-GR" dirty="0"/>
          </a:p>
        </p:txBody>
      </p:sp>
      <p:cxnSp>
        <p:nvCxnSpPr>
          <p:cNvPr id="5" name="Straight Arrow Connector 4"/>
          <p:cNvCxnSpPr/>
          <p:nvPr/>
        </p:nvCxnSpPr>
        <p:spPr>
          <a:xfrm rot="5400000" flipH="1" flipV="1">
            <a:off x="-70676" y="2570950"/>
            <a:ext cx="199947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28662" y="3571876"/>
            <a:ext cx="278608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927463" y="1489166"/>
            <a:ext cx="1985554" cy="2076994"/>
          </a:xfrm>
          <a:custGeom>
            <a:avLst/>
            <a:gdLst>
              <a:gd name="connsiteX0" fmla="*/ 0 w 1985554"/>
              <a:gd name="connsiteY0" fmla="*/ 2076994 h 2076994"/>
              <a:gd name="connsiteX1" fmla="*/ 1084217 w 1985554"/>
              <a:gd name="connsiteY1" fmla="*/ 1476103 h 2076994"/>
              <a:gd name="connsiteX2" fmla="*/ 1985554 w 1985554"/>
              <a:gd name="connsiteY2" fmla="*/ 0 h 2076994"/>
            </a:gdLst>
            <a:ahLst/>
            <a:cxnLst>
              <a:cxn ang="0">
                <a:pos x="connsiteX0" y="connsiteY0"/>
              </a:cxn>
              <a:cxn ang="0">
                <a:pos x="connsiteX1" y="connsiteY1"/>
              </a:cxn>
              <a:cxn ang="0">
                <a:pos x="connsiteX2" y="connsiteY2"/>
              </a:cxn>
            </a:cxnLst>
            <a:rect l="l" t="t" r="r" b="b"/>
            <a:pathLst>
              <a:path w="1985554" h="2076994">
                <a:moveTo>
                  <a:pt x="0" y="2076994"/>
                </a:moveTo>
                <a:cubicBezTo>
                  <a:pt x="376645" y="1949631"/>
                  <a:pt x="753291" y="1822269"/>
                  <a:pt x="1084217" y="1476103"/>
                </a:cubicBezTo>
                <a:cubicBezTo>
                  <a:pt x="1415143" y="1129937"/>
                  <a:pt x="1700348" y="564968"/>
                  <a:pt x="1985554" y="0"/>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11" name="Object 10"/>
          <p:cNvGraphicFramePr>
            <a:graphicFrameLocks noChangeAspect="1"/>
          </p:cNvGraphicFramePr>
          <p:nvPr/>
        </p:nvGraphicFramePr>
        <p:xfrm>
          <a:off x="666724" y="1285860"/>
          <a:ext cx="261938" cy="314326"/>
        </p:xfrm>
        <a:graphic>
          <a:graphicData uri="http://schemas.openxmlformats.org/presentationml/2006/ole">
            <p:oleObj spid="_x0000_s293889" name="Equation" r:id="rId3" imgW="190440" imgH="228600" progId="Equation.DSMT4">
              <p:embed/>
            </p:oleObj>
          </a:graphicData>
        </a:graphic>
      </p:graphicFrame>
      <p:graphicFrame>
        <p:nvGraphicFramePr>
          <p:cNvPr id="293890" name="Object 2"/>
          <p:cNvGraphicFramePr>
            <a:graphicFrameLocks noChangeAspect="1"/>
          </p:cNvGraphicFramePr>
          <p:nvPr/>
        </p:nvGraphicFramePr>
        <p:xfrm>
          <a:off x="3460750" y="3614738"/>
          <a:ext cx="244475" cy="314325"/>
        </p:xfrm>
        <a:graphic>
          <a:graphicData uri="http://schemas.openxmlformats.org/presentationml/2006/ole">
            <p:oleObj spid="_x0000_s293890" name="Equation" r:id="rId4" imgW="177480" imgH="228600" progId="Equation.DSMT4">
              <p:embed/>
            </p:oleObj>
          </a:graphicData>
        </a:graphic>
      </p:graphicFrame>
      <p:cxnSp>
        <p:nvCxnSpPr>
          <p:cNvPr id="14" name="Straight Connector 13"/>
          <p:cNvCxnSpPr/>
          <p:nvPr/>
        </p:nvCxnSpPr>
        <p:spPr>
          <a:xfrm rot="5400000" flipH="1" flipV="1">
            <a:off x="1785918" y="3143248"/>
            <a:ext cx="85725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928662" y="2714620"/>
            <a:ext cx="1285884"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1750199" y="2393149"/>
            <a:ext cx="928694" cy="714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nvGraphicFramePr>
        <p:xfrm>
          <a:off x="2217722" y="2751134"/>
          <a:ext cx="139700" cy="177800"/>
        </p:xfrm>
        <a:graphic>
          <a:graphicData uri="http://schemas.openxmlformats.org/presentationml/2006/ole">
            <p:oleObj spid="_x0000_s293891" name="Equation" r:id="rId5" imgW="139680" imgH="177480" progId="Equation.DSMT4">
              <p:embed/>
            </p:oleObj>
          </a:graphicData>
        </a:graphic>
      </p:graphicFrame>
      <p:graphicFrame>
        <p:nvGraphicFramePr>
          <p:cNvPr id="293892" name="Object 4"/>
          <p:cNvGraphicFramePr>
            <a:graphicFrameLocks noChangeAspect="1"/>
          </p:cNvGraphicFramePr>
          <p:nvPr/>
        </p:nvGraphicFramePr>
        <p:xfrm>
          <a:off x="2087563" y="3563938"/>
          <a:ext cx="296862" cy="331787"/>
        </p:xfrm>
        <a:graphic>
          <a:graphicData uri="http://schemas.openxmlformats.org/presentationml/2006/ole">
            <p:oleObj spid="_x0000_s293892" name="Equation" r:id="rId6" imgW="215640" imgH="241200" progId="Equation.DSMT4">
              <p:embed/>
            </p:oleObj>
          </a:graphicData>
        </a:graphic>
      </p:graphicFrame>
      <p:graphicFrame>
        <p:nvGraphicFramePr>
          <p:cNvPr id="293893" name="Object 5"/>
          <p:cNvGraphicFramePr>
            <a:graphicFrameLocks noChangeAspect="1"/>
          </p:cNvGraphicFramePr>
          <p:nvPr/>
        </p:nvGraphicFramePr>
        <p:xfrm>
          <a:off x="635000" y="2500313"/>
          <a:ext cx="314325" cy="331787"/>
        </p:xfrm>
        <a:graphic>
          <a:graphicData uri="http://schemas.openxmlformats.org/presentationml/2006/ole">
            <p:oleObj spid="_x0000_s293893" name="Equation" r:id="rId7" imgW="228600" imgH="241200" progId="Equation.DSMT4">
              <p:embed/>
            </p:oleObj>
          </a:graphicData>
        </a:graphic>
      </p:graphicFrame>
      <p:graphicFrame>
        <p:nvGraphicFramePr>
          <p:cNvPr id="293894" name="Object 6"/>
          <p:cNvGraphicFramePr>
            <a:graphicFrameLocks noChangeAspect="1"/>
          </p:cNvGraphicFramePr>
          <p:nvPr/>
        </p:nvGraphicFramePr>
        <p:xfrm>
          <a:off x="1420813" y="3597275"/>
          <a:ext cx="314325" cy="331788"/>
        </p:xfrm>
        <a:graphic>
          <a:graphicData uri="http://schemas.openxmlformats.org/presentationml/2006/ole">
            <p:oleObj spid="_x0000_s293894" name="Equation" r:id="rId8" imgW="228600" imgH="241200" progId="Equation.DSMT4">
              <p:embed/>
            </p:oleObj>
          </a:graphicData>
        </a:graphic>
      </p:graphicFrame>
      <p:cxnSp>
        <p:nvCxnSpPr>
          <p:cNvPr id="32" name="Straight Connector 31"/>
          <p:cNvCxnSpPr/>
          <p:nvPr/>
        </p:nvCxnSpPr>
        <p:spPr>
          <a:xfrm rot="5400000" flipH="1" flipV="1">
            <a:off x="677835" y="2678107"/>
            <a:ext cx="178595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1892281" y="2678107"/>
            <a:ext cx="178595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928662" y="1785926"/>
            <a:ext cx="185738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93895" name="Object 7"/>
          <p:cNvGraphicFramePr>
            <a:graphicFrameLocks noChangeAspect="1"/>
          </p:cNvGraphicFramePr>
          <p:nvPr/>
        </p:nvGraphicFramePr>
        <p:xfrm>
          <a:off x="563563" y="1571625"/>
          <a:ext cx="331787" cy="331788"/>
        </p:xfrm>
        <a:graphic>
          <a:graphicData uri="http://schemas.openxmlformats.org/presentationml/2006/ole">
            <p:oleObj spid="_x0000_s293895" name="Equation" r:id="rId9" imgW="241200" imgH="241200" progId="Equation.DSMT4">
              <p:embed/>
            </p:oleObj>
          </a:graphicData>
        </a:graphic>
      </p:graphicFrame>
      <p:cxnSp>
        <p:nvCxnSpPr>
          <p:cNvPr id="39" name="Straight Connector 38"/>
          <p:cNvCxnSpPr/>
          <p:nvPr/>
        </p:nvCxnSpPr>
        <p:spPr>
          <a:xfrm rot="10800000">
            <a:off x="928662" y="3286124"/>
            <a:ext cx="64294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93896" name="Object 8"/>
          <p:cNvGraphicFramePr>
            <a:graphicFrameLocks noChangeAspect="1"/>
          </p:cNvGraphicFramePr>
          <p:nvPr/>
        </p:nvGraphicFramePr>
        <p:xfrm>
          <a:off x="2686050" y="3589338"/>
          <a:ext cx="314325" cy="349250"/>
        </p:xfrm>
        <a:graphic>
          <a:graphicData uri="http://schemas.openxmlformats.org/presentationml/2006/ole">
            <p:oleObj spid="_x0000_s293896" name="Equation" r:id="rId10" imgW="228600" imgH="253800" progId="Equation.DSMT4">
              <p:embed/>
            </p:oleObj>
          </a:graphicData>
        </a:graphic>
      </p:graphicFrame>
      <p:graphicFrame>
        <p:nvGraphicFramePr>
          <p:cNvPr id="293897" name="Object 9"/>
          <p:cNvGraphicFramePr>
            <a:graphicFrameLocks noChangeAspect="1"/>
          </p:cNvGraphicFramePr>
          <p:nvPr/>
        </p:nvGraphicFramePr>
        <p:xfrm>
          <a:off x="596874" y="3071810"/>
          <a:ext cx="331788" cy="349250"/>
        </p:xfrm>
        <a:graphic>
          <a:graphicData uri="http://schemas.openxmlformats.org/presentationml/2006/ole">
            <p:oleObj spid="_x0000_s293897" name="Equation" r:id="rId11" imgW="241200" imgH="253800" progId="Equation.DSMT4">
              <p:embed/>
            </p:oleObj>
          </a:graphicData>
        </a:graphic>
      </p:graphicFrame>
      <p:graphicFrame>
        <p:nvGraphicFramePr>
          <p:cNvPr id="293898" name="Object 10"/>
          <p:cNvGraphicFramePr>
            <a:graphicFrameLocks noChangeAspect="1"/>
          </p:cNvGraphicFramePr>
          <p:nvPr/>
        </p:nvGraphicFramePr>
        <p:xfrm>
          <a:off x="1497013" y="1506538"/>
          <a:ext cx="152400" cy="165100"/>
        </p:xfrm>
        <a:graphic>
          <a:graphicData uri="http://schemas.openxmlformats.org/presentationml/2006/ole">
            <p:oleObj spid="_x0000_s293898" name="Equation" r:id="rId12" imgW="152280" imgH="164880" progId="Equation.DSMT4">
              <p:embed/>
            </p:oleObj>
          </a:graphicData>
        </a:graphic>
      </p:graphicFrame>
      <p:cxnSp>
        <p:nvCxnSpPr>
          <p:cNvPr id="44" name="Straight Connector 43"/>
          <p:cNvCxnSpPr/>
          <p:nvPr/>
        </p:nvCxnSpPr>
        <p:spPr>
          <a:xfrm rot="16200000" flipV="1">
            <a:off x="1428728" y="1928802"/>
            <a:ext cx="928694" cy="64294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1464447" y="1750207"/>
            <a:ext cx="857256" cy="7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500166" y="785794"/>
            <a:ext cx="1428760" cy="571504"/>
          </a:xfrm>
          <a:prstGeom prst="rect">
            <a:avLst/>
          </a:prstGeom>
          <a:ln>
            <a:solidFill>
              <a:srgbClr val="FF0000"/>
            </a:solidFill>
          </a:ln>
        </p:spPr>
        <p:txBody>
          <a:bodyPr vert="horz" wrap="square" lIns="91440" tIns="45720" rIns="91440" bIns="45720" rtlCol="0" anchor="ctr">
            <a:normAutofit/>
          </a:bodyPr>
          <a:lstStyle/>
          <a:p>
            <a:r>
              <a:rPr lang="el-GR" dirty="0" smtClean="0"/>
              <a:t>Κλίση </a:t>
            </a:r>
          </a:p>
        </p:txBody>
      </p:sp>
      <p:graphicFrame>
        <p:nvGraphicFramePr>
          <p:cNvPr id="49" name="Object 48"/>
          <p:cNvGraphicFramePr>
            <a:graphicFrameLocks noChangeAspect="1"/>
          </p:cNvGraphicFramePr>
          <p:nvPr/>
        </p:nvGraphicFramePr>
        <p:xfrm>
          <a:off x="2214546" y="785794"/>
          <a:ext cx="500066" cy="625083"/>
        </p:xfrm>
        <a:graphic>
          <a:graphicData uri="http://schemas.openxmlformats.org/presentationml/2006/ole">
            <p:oleObj spid="_x0000_s293899" name="Equation" r:id="rId13" imgW="355320" imgH="444240" progId="Equation.DSMT4">
              <p:embed/>
            </p:oleObj>
          </a:graphicData>
        </a:graphic>
      </p:graphicFrame>
      <p:sp>
        <p:nvSpPr>
          <p:cNvPr id="52" name="TextBox 51"/>
          <p:cNvSpPr txBox="1"/>
          <p:nvPr/>
        </p:nvSpPr>
        <p:spPr>
          <a:xfrm>
            <a:off x="4286248" y="928670"/>
            <a:ext cx="3143272" cy="1714512"/>
          </a:xfrm>
          <a:prstGeom prst="rect">
            <a:avLst/>
          </a:prstGeom>
          <a:ln>
            <a:solidFill>
              <a:srgbClr val="00B050"/>
            </a:solidFill>
          </a:ln>
        </p:spPr>
        <p:txBody>
          <a:bodyPr vert="horz" wrap="square" lIns="91440" tIns="45720" rIns="91440" bIns="45720" rtlCol="0" anchor="ctr">
            <a:normAutofit/>
          </a:bodyPr>
          <a:lstStyle/>
          <a:p>
            <a:r>
              <a:rPr lang="el-GR" dirty="0" smtClean="0"/>
              <a:t>Καμπύλη ισορροπίας </a:t>
            </a:r>
          </a:p>
          <a:p>
            <a:r>
              <a:rPr lang="el-GR" dirty="0" smtClean="0"/>
              <a:t>                 όχι γραμμική</a:t>
            </a:r>
            <a:endParaRPr lang="en-US" dirty="0" smtClean="0"/>
          </a:p>
          <a:p>
            <a:endParaRPr lang="en-US" dirty="0" smtClean="0"/>
          </a:p>
          <a:p>
            <a:r>
              <a:rPr lang="el-GR" dirty="0" smtClean="0"/>
              <a:t>Λ: σημείο λειτουργίας </a:t>
            </a:r>
          </a:p>
        </p:txBody>
      </p:sp>
      <p:graphicFrame>
        <p:nvGraphicFramePr>
          <p:cNvPr id="29" name="Object 28"/>
          <p:cNvGraphicFramePr>
            <a:graphicFrameLocks noChangeAspect="1"/>
          </p:cNvGraphicFramePr>
          <p:nvPr/>
        </p:nvGraphicFramePr>
        <p:xfrm>
          <a:off x="4310062" y="1500174"/>
          <a:ext cx="904880" cy="285752"/>
        </p:xfrm>
        <a:graphic>
          <a:graphicData uri="http://schemas.openxmlformats.org/presentationml/2006/ole">
            <p:oleObj spid="_x0000_s293900" name="Equation" r:id="rId14" imgW="723600" imgH="228600" progId="Equation.DSMT4">
              <p:embed/>
            </p:oleObj>
          </a:graphicData>
        </a:graphic>
      </p:graphicFrame>
      <p:cxnSp>
        <p:nvCxnSpPr>
          <p:cNvPr id="31" name="Straight Arrow Connector 30"/>
          <p:cNvCxnSpPr/>
          <p:nvPr/>
        </p:nvCxnSpPr>
        <p:spPr>
          <a:xfrm rot="10800000">
            <a:off x="2857488" y="1643050"/>
            <a:ext cx="1428760" cy="714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 name="Object 32"/>
          <p:cNvGraphicFramePr>
            <a:graphicFrameLocks noChangeAspect="1"/>
          </p:cNvGraphicFramePr>
          <p:nvPr/>
        </p:nvGraphicFramePr>
        <p:xfrm>
          <a:off x="6572264" y="2043978"/>
          <a:ext cx="857256" cy="384890"/>
        </p:xfrm>
        <a:graphic>
          <a:graphicData uri="http://schemas.openxmlformats.org/presentationml/2006/ole">
            <p:oleObj spid="_x0000_s293901" name="Equation" r:id="rId15" imgW="622080" imgH="279360" progId="Equation.DSMT4">
              <p:embed/>
            </p:oleObj>
          </a:graphicData>
        </a:graphic>
      </p:graphicFrame>
      <p:cxnSp>
        <p:nvCxnSpPr>
          <p:cNvPr id="36" name="Straight Arrow Connector 35"/>
          <p:cNvCxnSpPr/>
          <p:nvPr/>
        </p:nvCxnSpPr>
        <p:spPr>
          <a:xfrm rot="10800000">
            <a:off x="2357422" y="2786057"/>
            <a:ext cx="2143140"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500562" y="2786058"/>
            <a:ext cx="3071834" cy="1000132"/>
          </a:xfrm>
          <a:prstGeom prst="rect">
            <a:avLst/>
          </a:prstGeom>
          <a:ln>
            <a:solidFill>
              <a:srgbClr val="FF0000"/>
            </a:solidFill>
          </a:ln>
        </p:spPr>
        <p:txBody>
          <a:bodyPr vert="horz" wrap="square" lIns="91440" tIns="45720" rIns="91440" bIns="45720" rtlCol="0" anchor="ctr">
            <a:normAutofit/>
          </a:bodyPr>
          <a:lstStyle/>
          <a:p>
            <a:r>
              <a:rPr lang="el-GR" dirty="0" smtClean="0"/>
              <a:t>Κλίση </a:t>
            </a:r>
            <a:r>
              <a:rPr lang="en-US" dirty="0" smtClean="0"/>
              <a:t>m </a:t>
            </a:r>
            <a:r>
              <a:rPr lang="el-GR" dirty="0" smtClean="0"/>
              <a:t>στη διεπιφάνεια </a:t>
            </a:r>
          </a:p>
        </p:txBody>
      </p:sp>
      <p:graphicFrame>
        <p:nvGraphicFramePr>
          <p:cNvPr id="41" name="Object 40"/>
          <p:cNvGraphicFramePr>
            <a:graphicFrameLocks noChangeAspect="1"/>
          </p:cNvGraphicFramePr>
          <p:nvPr/>
        </p:nvGraphicFramePr>
        <p:xfrm>
          <a:off x="7000892" y="3071810"/>
          <a:ext cx="503238" cy="503238"/>
        </p:xfrm>
        <a:graphic>
          <a:graphicData uri="http://schemas.openxmlformats.org/presentationml/2006/ole">
            <p:oleObj spid="_x0000_s293902" name="Equation" r:id="rId16" imgW="431640" imgH="431640" progId="Equation.DSMT4">
              <p:embed/>
            </p:oleObj>
          </a:graphicData>
        </a:graphic>
      </p:graphicFrame>
      <p:sp>
        <p:nvSpPr>
          <p:cNvPr id="42" name="TextBox 41"/>
          <p:cNvSpPr txBox="1"/>
          <p:nvPr/>
        </p:nvSpPr>
        <p:spPr>
          <a:xfrm>
            <a:off x="642910" y="4357694"/>
            <a:ext cx="7072362" cy="571504"/>
          </a:xfrm>
          <a:prstGeom prst="rect">
            <a:avLst/>
          </a:prstGeom>
        </p:spPr>
        <p:txBody>
          <a:bodyPr vert="horz" wrap="square" lIns="91440" tIns="45720" rIns="91440" bIns="45720" rtlCol="0" anchor="ctr">
            <a:normAutofit/>
          </a:bodyPr>
          <a:lstStyle/>
          <a:p>
            <a:r>
              <a:rPr lang="el-GR" dirty="0" smtClean="0"/>
              <a:t>Η διεπιφάνεια ορίζεται εάν από το Λ ορισθεί ευθεία κλίσης  </a:t>
            </a:r>
          </a:p>
        </p:txBody>
      </p:sp>
      <p:graphicFrame>
        <p:nvGraphicFramePr>
          <p:cNvPr id="43" name="Object 42"/>
          <p:cNvGraphicFramePr>
            <a:graphicFrameLocks noChangeAspect="1"/>
          </p:cNvGraphicFramePr>
          <p:nvPr/>
        </p:nvGraphicFramePr>
        <p:xfrm>
          <a:off x="6500826" y="4357694"/>
          <a:ext cx="1421240" cy="642942"/>
        </p:xfrm>
        <a:graphic>
          <a:graphicData uri="http://schemas.openxmlformats.org/presentationml/2006/ole">
            <p:oleObj spid="_x0000_s293903" name="Equation" r:id="rId17" imgW="1066680" imgH="482400" progId="Equation.DSMT4">
              <p:embed/>
            </p:oleObj>
          </a:graphicData>
        </a:graphic>
      </p:graphicFrame>
      <p:sp>
        <p:nvSpPr>
          <p:cNvPr id="45" name="TextBox 44"/>
          <p:cNvSpPr txBox="1"/>
          <p:nvPr/>
        </p:nvSpPr>
        <p:spPr>
          <a:xfrm>
            <a:off x="571472" y="5000636"/>
            <a:ext cx="3286148" cy="714380"/>
          </a:xfrm>
          <a:prstGeom prst="rect">
            <a:avLst/>
          </a:prstGeom>
        </p:spPr>
        <p:txBody>
          <a:bodyPr vert="horz" wrap="square" lIns="91440" tIns="45720" rIns="91440" bIns="45720" rtlCol="0" anchor="ctr">
            <a:normAutofit/>
          </a:bodyPr>
          <a:lstStyle/>
          <a:p>
            <a:r>
              <a:rPr lang="el-GR" dirty="0" smtClean="0"/>
              <a:t>Θυμηθείτε σε μόνιμες συνθήκες:</a:t>
            </a:r>
          </a:p>
        </p:txBody>
      </p:sp>
      <p:graphicFrame>
        <p:nvGraphicFramePr>
          <p:cNvPr id="47" name="Object 46"/>
          <p:cNvGraphicFramePr>
            <a:graphicFrameLocks noChangeAspect="1"/>
          </p:cNvGraphicFramePr>
          <p:nvPr/>
        </p:nvGraphicFramePr>
        <p:xfrm>
          <a:off x="3929058" y="5286388"/>
          <a:ext cx="2171700" cy="241300"/>
        </p:xfrm>
        <a:graphic>
          <a:graphicData uri="http://schemas.openxmlformats.org/presentationml/2006/ole">
            <p:oleObj spid="_x0000_s293904" name="Equation" r:id="rId18" imgW="2171520" imgH="241200" progId="Equation.DSMT4">
              <p:embed/>
            </p:oleObj>
          </a:graphicData>
        </a:graphic>
      </p:graphicFrame>
      <p:pic>
        <p:nvPicPr>
          <p:cNvPr id="38" name="Εικόνα 7"/>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0" name="TextBox 49"/>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119</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01169"/>
            <a:ext cx="6984776" cy="1015663"/>
          </a:xfrm>
          <a:prstGeom prst="rect">
            <a:avLst/>
          </a:prstGeom>
          <a:noFill/>
        </p:spPr>
        <p:txBody>
          <a:bodyPr wrap="square" rtlCol="0">
            <a:spAutoFit/>
          </a:bodyPr>
          <a:lstStyle/>
          <a:p>
            <a:pPr>
              <a:buFont typeface="Arial" pitchFamily="34" charset="0"/>
              <a:buChar char="•"/>
            </a:pPr>
            <a:r>
              <a:rPr lang="el-GR" sz="2000" dirty="0" smtClean="0"/>
              <a:t>Μαζικό </a:t>
            </a:r>
            <a:r>
              <a:rPr lang="en-US" sz="2000" dirty="0" smtClean="0"/>
              <a:t>Flux </a:t>
            </a:r>
            <a:r>
              <a:rPr lang="el-GR" sz="2000" dirty="0" smtClean="0"/>
              <a:t>διάχυσης:</a:t>
            </a:r>
          </a:p>
          <a:p>
            <a:pPr>
              <a:buFont typeface="Arial" pitchFamily="34" charset="0"/>
              <a:buChar char="•"/>
            </a:pPr>
            <a:endParaRPr lang="el-GR" sz="2000" dirty="0"/>
          </a:p>
          <a:p>
            <a:pPr>
              <a:buFont typeface="Arial" pitchFamily="34" charset="0"/>
              <a:buChar char="•"/>
            </a:pPr>
            <a:r>
              <a:rPr lang="el-GR" sz="2000" dirty="0" smtClean="0"/>
              <a:t>Γραμμομοριακό </a:t>
            </a:r>
            <a:r>
              <a:rPr lang="en-US" sz="2000" dirty="0" smtClean="0"/>
              <a:t>Flux </a:t>
            </a:r>
            <a:r>
              <a:rPr lang="el-GR" sz="2000" dirty="0" smtClean="0"/>
              <a:t>διάχυσης: </a:t>
            </a:r>
            <a:endParaRPr lang="el-GR" sz="2000" dirty="0"/>
          </a:p>
        </p:txBody>
      </p:sp>
      <p:graphicFrame>
        <p:nvGraphicFramePr>
          <p:cNvPr id="6" name="Object 5"/>
          <p:cNvGraphicFramePr>
            <a:graphicFrameLocks noChangeAspect="1"/>
          </p:cNvGraphicFramePr>
          <p:nvPr/>
        </p:nvGraphicFramePr>
        <p:xfrm>
          <a:off x="3141539" y="900871"/>
          <a:ext cx="3321050" cy="358775"/>
        </p:xfrm>
        <a:graphic>
          <a:graphicData uri="http://schemas.openxmlformats.org/presentationml/2006/ole">
            <p:oleObj spid="_x0000_s11266" name="Equation" r:id="rId3" imgW="2349360" imgH="253800" progId="Equation.DSMT4">
              <p:embed/>
            </p:oleObj>
          </a:graphicData>
        </a:graphic>
      </p:graphicFrame>
      <p:graphicFrame>
        <p:nvGraphicFramePr>
          <p:cNvPr id="7" name="Object 6"/>
          <p:cNvGraphicFramePr>
            <a:graphicFrameLocks noChangeAspect="1"/>
          </p:cNvGraphicFramePr>
          <p:nvPr/>
        </p:nvGraphicFramePr>
        <p:xfrm>
          <a:off x="7524328" y="901169"/>
          <a:ext cx="495002" cy="247501"/>
        </p:xfrm>
        <a:graphic>
          <a:graphicData uri="http://schemas.openxmlformats.org/presentationml/2006/ole">
            <p:oleObj spid="_x0000_s11267" name="Equation" r:id="rId4" imgW="355320" imgH="177480" progId="Equation.DSMT4">
              <p:embed/>
            </p:oleObj>
          </a:graphicData>
        </a:graphic>
      </p:graphicFrame>
      <p:graphicFrame>
        <p:nvGraphicFramePr>
          <p:cNvPr id="11268" name="Object 4"/>
          <p:cNvGraphicFramePr>
            <a:graphicFrameLocks noChangeAspect="1"/>
          </p:cNvGraphicFramePr>
          <p:nvPr/>
        </p:nvGraphicFramePr>
        <p:xfrm>
          <a:off x="3905250" y="1549400"/>
          <a:ext cx="3322638" cy="358775"/>
        </p:xfrm>
        <a:graphic>
          <a:graphicData uri="http://schemas.openxmlformats.org/presentationml/2006/ole">
            <p:oleObj spid="_x0000_s11268" name="Equation" r:id="rId5" imgW="2349360" imgH="253800" progId="Equation.DSMT4">
              <p:embed/>
            </p:oleObj>
          </a:graphicData>
        </a:graphic>
      </p:graphicFrame>
      <p:graphicFrame>
        <p:nvGraphicFramePr>
          <p:cNvPr id="11269" name="Object 5"/>
          <p:cNvGraphicFramePr>
            <a:graphicFrameLocks noChangeAspect="1"/>
          </p:cNvGraphicFramePr>
          <p:nvPr/>
        </p:nvGraphicFramePr>
        <p:xfrm>
          <a:off x="7524626" y="1556509"/>
          <a:ext cx="495300" cy="230187"/>
        </p:xfrm>
        <a:graphic>
          <a:graphicData uri="http://schemas.openxmlformats.org/presentationml/2006/ole">
            <p:oleObj spid="_x0000_s11269" name="Equation" r:id="rId6" imgW="355320" imgH="164880" progId="Equation.DSMT4">
              <p:embed/>
            </p:oleObj>
          </a:graphicData>
        </a:graphic>
      </p:graphicFrame>
      <p:graphicFrame>
        <p:nvGraphicFramePr>
          <p:cNvPr id="11270" name="Object 6"/>
          <p:cNvGraphicFramePr>
            <a:graphicFrameLocks noChangeAspect="1"/>
          </p:cNvGraphicFramePr>
          <p:nvPr/>
        </p:nvGraphicFramePr>
        <p:xfrm>
          <a:off x="395536" y="2544762"/>
          <a:ext cx="495300" cy="247650"/>
        </p:xfrm>
        <a:graphic>
          <a:graphicData uri="http://schemas.openxmlformats.org/presentationml/2006/ole">
            <p:oleObj spid="_x0000_s11270" name="Equation" r:id="rId7" imgW="355320" imgH="177480" progId="Equation.DSMT4">
              <p:embed/>
            </p:oleObj>
          </a:graphicData>
        </a:graphic>
      </p:graphicFrame>
      <p:graphicFrame>
        <p:nvGraphicFramePr>
          <p:cNvPr id="11271" name="Object 7"/>
          <p:cNvGraphicFramePr>
            <a:graphicFrameLocks noChangeAspect="1"/>
          </p:cNvGraphicFramePr>
          <p:nvPr/>
        </p:nvGraphicFramePr>
        <p:xfrm>
          <a:off x="395536" y="3198812"/>
          <a:ext cx="495300" cy="230188"/>
        </p:xfrm>
        <a:graphic>
          <a:graphicData uri="http://schemas.openxmlformats.org/presentationml/2006/ole">
            <p:oleObj spid="_x0000_s11271" name="Equation" r:id="rId8" imgW="355320" imgH="164880" progId="Equation.DSMT4">
              <p:embed/>
            </p:oleObj>
          </a:graphicData>
        </a:graphic>
      </p:graphicFrame>
      <p:cxnSp>
        <p:nvCxnSpPr>
          <p:cNvPr id="12" name="Straight Arrow Connector 11"/>
          <p:cNvCxnSpPr/>
          <p:nvPr/>
        </p:nvCxnSpPr>
        <p:spPr>
          <a:xfrm>
            <a:off x="1043608" y="2708920"/>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51992" y="3356992"/>
            <a:ext cx="5676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nvGraphicFramePr>
        <p:xfrm>
          <a:off x="2036560" y="2492896"/>
          <a:ext cx="1383312" cy="360040"/>
        </p:xfrm>
        <a:graphic>
          <a:graphicData uri="http://schemas.openxmlformats.org/presentationml/2006/ole">
            <p:oleObj spid="_x0000_s11272" name="Equation" r:id="rId9" imgW="927000" imgH="241200" progId="Equation.DSMT4">
              <p:embed/>
            </p:oleObj>
          </a:graphicData>
        </a:graphic>
      </p:graphicFrame>
      <p:graphicFrame>
        <p:nvGraphicFramePr>
          <p:cNvPr id="11273" name="Object 9"/>
          <p:cNvGraphicFramePr>
            <a:graphicFrameLocks noChangeAspect="1"/>
          </p:cNvGraphicFramePr>
          <p:nvPr/>
        </p:nvGraphicFramePr>
        <p:xfrm>
          <a:off x="1941513" y="3213100"/>
          <a:ext cx="1458912" cy="360363"/>
        </p:xfrm>
        <a:graphic>
          <a:graphicData uri="http://schemas.openxmlformats.org/presentationml/2006/ole">
            <p:oleObj spid="_x0000_s11273" name="Equation" r:id="rId10" imgW="977760" imgH="241200" progId="Equation.DSMT4">
              <p:embed/>
            </p:oleObj>
          </a:graphicData>
        </a:graphic>
      </p:graphicFrame>
      <p:sp>
        <p:nvSpPr>
          <p:cNvPr id="19" name="Oval 18"/>
          <p:cNvSpPr/>
          <p:nvPr/>
        </p:nvSpPr>
        <p:spPr>
          <a:xfrm>
            <a:off x="2411760" y="2420888"/>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2915816" y="2420888"/>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2339752" y="3068960"/>
            <a:ext cx="43204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p:nvPr/>
        </p:nvSpPr>
        <p:spPr>
          <a:xfrm>
            <a:off x="2915816" y="3140968"/>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 name="Curved Connector 23"/>
          <p:cNvCxnSpPr>
            <a:stCxn id="21" idx="4"/>
          </p:cNvCxnSpPr>
          <p:nvPr/>
        </p:nvCxnSpPr>
        <p:spPr>
          <a:xfrm rot="16200000" flipH="1">
            <a:off x="2447764" y="3681028"/>
            <a:ext cx="1944216" cy="172819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6200000" flipH="1">
            <a:off x="3311860" y="3609021"/>
            <a:ext cx="1944216" cy="172819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2519772" y="3032956"/>
            <a:ext cx="2520280" cy="2160240"/>
          </a:xfrm>
          <a:prstGeom prst="curvedConnector3">
            <a:avLst>
              <a:gd name="adj1" fmla="val 981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16200000" flipH="1">
            <a:off x="2807804" y="3392996"/>
            <a:ext cx="2448272" cy="136815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987824" y="5445224"/>
            <a:ext cx="4248472" cy="400110"/>
          </a:xfrm>
          <a:prstGeom prst="rect">
            <a:avLst/>
          </a:prstGeom>
          <a:noFill/>
        </p:spPr>
        <p:txBody>
          <a:bodyPr wrap="square" rtlCol="0">
            <a:spAutoFit/>
          </a:bodyPr>
          <a:lstStyle/>
          <a:p>
            <a:r>
              <a:rPr lang="el-GR" sz="2000" dirty="0" smtClean="0"/>
              <a:t>Τι σας θυμίζουν </a:t>
            </a:r>
            <a:r>
              <a:rPr lang="el-GR" sz="2000" smtClean="0"/>
              <a:t>οι όροι?</a:t>
            </a:r>
            <a:endParaRPr lang="el-GR" sz="2000"/>
          </a:p>
        </p:txBody>
      </p:sp>
      <p:pic>
        <p:nvPicPr>
          <p:cNvPr id="23" name="Εικόνα 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7" name="TextBox 2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12</a:t>
            </a:r>
            <a:endParaRPr lang="el-GR" dirty="0" smtClean="0">
              <a:solidFill>
                <a:srgbClr val="50ABBC"/>
              </a:solidFill>
            </a:endParaRPr>
          </a:p>
        </p:txBody>
      </p:sp>
      <p:sp>
        <p:nvSpPr>
          <p:cNvPr id="28" name="Title 1"/>
          <p:cNvSpPr txBox="1">
            <a:spLocks/>
          </p:cNvSpPr>
          <p:nvPr/>
        </p:nvSpPr>
        <p:spPr>
          <a:xfrm>
            <a:off x="899592" y="-357206"/>
            <a:ext cx="7772400" cy="1143000"/>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000" u="sng" dirty="0" smtClean="0">
                <a:solidFill>
                  <a:schemeClr val="tx2"/>
                </a:solidFill>
                <a:latin typeface="+mj-lt"/>
                <a:ea typeface="+mj-ea"/>
                <a:cs typeface="+mj-cs"/>
              </a:rPr>
              <a:t>Ρυθμός Διάχυσης</a:t>
            </a:r>
            <a:endParaRPr kumimoji="0" lang="el-GR" sz="4000" b="0"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nodeType="withEffect">
                                  <p:stCondLst>
                                    <p:cond delay="0"/>
                                  </p:stCondLst>
                                  <p:childTnLst>
                                    <p:set>
                                      <p:cBhvr>
                                        <p:cTn id="33" dur="1" fill="hold">
                                          <p:stCondLst>
                                            <p:cond delay="0"/>
                                          </p:stCondLst>
                                        </p:cTn>
                                        <p:tgtEl>
                                          <p:spTgt spid="11273"/>
                                        </p:tgtEl>
                                        <p:attrNameLst>
                                          <p:attrName>style.visibility</p:attrName>
                                        </p:attrNameLst>
                                      </p:cBhvr>
                                      <p:to>
                                        <p:strVal val="visible"/>
                                      </p:to>
                                    </p:set>
                                    <p:animEffect transition="in" filter="blinds(horizontal)">
                                      <p:cBhvr>
                                        <p:cTn id="34" dur="500"/>
                                        <p:tgtEl>
                                          <p:spTgt spid="11273"/>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par>
                                <p:cTn id="41" presetID="3" presetClass="entr" presetSubtype="10" fill="hold" nodeType="withEffect">
                                  <p:stCondLst>
                                    <p:cond delay="0"/>
                                  </p:stCondLst>
                                  <p:childTnLst>
                                    <p:set>
                                      <p:cBhvr>
                                        <p:cTn id="42" dur="1" fill="hold">
                                          <p:stCondLst>
                                            <p:cond delay="0"/>
                                          </p:stCondLst>
                                        </p:cTn>
                                        <p:tgtEl>
                                          <p:spTgt spid="11270"/>
                                        </p:tgtEl>
                                        <p:attrNameLst>
                                          <p:attrName>style.visibility</p:attrName>
                                        </p:attrNameLst>
                                      </p:cBhvr>
                                      <p:to>
                                        <p:strVal val="visible"/>
                                      </p:to>
                                    </p:set>
                                    <p:animEffect transition="in" filter="blinds(horizontal)">
                                      <p:cBhvr>
                                        <p:cTn id="43" dur="500"/>
                                        <p:tgtEl>
                                          <p:spTgt spid="11270"/>
                                        </p:tgtEl>
                                      </p:cBhvr>
                                    </p:animEffect>
                                  </p:childTnLst>
                                </p:cTn>
                              </p:par>
                              <p:par>
                                <p:cTn id="44" presetID="3" presetClass="entr" presetSubtype="10" fill="hold" nodeType="withEffect">
                                  <p:stCondLst>
                                    <p:cond delay="0"/>
                                  </p:stCondLst>
                                  <p:childTnLst>
                                    <p:set>
                                      <p:cBhvr>
                                        <p:cTn id="45" dur="1" fill="hold">
                                          <p:stCondLst>
                                            <p:cond delay="0"/>
                                          </p:stCondLst>
                                        </p:cTn>
                                        <p:tgtEl>
                                          <p:spTgt spid="11271"/>
                                        </p:tgtEl>
                                        <p:attrNameLst>
                                          <p:attrName>style.visibility</p:attrName>
                                        </p:attrNameLst>
                                      </p:cBhvr>
                                      <p:to>
                                        <p:strVal val="visible"/>
                                      </p:to>
                                    </p:set>
                                    <p:animEffect transition="in" filter="blinds(horizontal)">
                                      <p:cBhvr>
                                        <p:cTn id="46" dur="500"/>
                                        <p:tgtEl>
                                          <p:spTgt spid="1127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linds(horizont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2" grpId="0"/>
      <p:bldP spid="2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0118" y="71414"/>
            <a:ext cx="8229600" cy="1143000"/>
          </a:xfrm>
        </p:spPr>
        <p:txBody>
          <a:bodyPr/>
          <a:lstStyle/>
          <a:p>
            <a:r>
              <a:rPr lang="el-GR" dirty="0" smtClean="0"/>
              <a:t>Καμπύλη ισορροπίας</a:t>
            </a:r>
            <a:endParaRPr lang="el-GR" dirty="0"/>
          </a:p>
        </p:txBody>
      </p:sp>
      <p:sp>
        <p:nvSpPr>
          <p:cNvPr id="5" name="TextBox 4"/>
          <p:cNvSpPr txBox="1"/>
          <p:nvPr/>
        </p:nvSpPr>
        <p:spPr>
          <a:xfrm>
            <a:off x="714348" y="1428736"/>
            <a:ext cx="7429552" cy="714380"/>
          </a:xfrm>
          <a:prstGeom prst="rect">
            <a:avLst/>
          </a:prstGeom>
        </p:spPr>
        <p:txBody>
          <a:bodyPr vert="horz" wrap="square" lIns="91440" tIns="45720" rIns="91440" bIns="45720" rtlCol="0" anchor="ctr">
            <a:normAutofit/>
          </a:bodyPr>
          <a:lstStyle/>
          <a:p>
            <a:r>
              <a:rPr lang="el-GR" dirty="0" smtClean="0"/>
              <a:t>Από το διάγραμμα προκύπτει επίσης:</a:t>
            </a:r>
          </a:p>
        </p:txBody>
      </p:sp>
      <p:graphicFrame>
        <p:nvGraphicFramePr>
          <p:cNvPr id="6" name="Object 5"/>
          <p:cNvGraphicFramePr>
            <a:graphicFrameLocks noChangeAspect="1"/>
          </p:cNvGraphicFramePr>
          <p:nvPr/>
        </p:nvGraphicFramePr>
        <p:xfrm>
          <a:off x="844707" y="2143116"/>
          <a:ext cx="3084351" cy="1065214"/>
        </p:xfrm>
        <a:graphic>
          <a:graphicData uri="http://schemas.openxmlformats.org/presentationml/2006/ole">
            <p:oleObj spid="_x0000_s304129" name="Equation" r:id="rId3" imgW="2463480" imgH="850680" progId="Equation.DSMT4">
              <p:embed/>
            </p:oleObj>
          </a:graphicData>
        </a:graphic>
      </p:graphicFrame>
      <p:graphicFrame>
        <p:nvGraphicFramePr>
          <p:cNvPr id="304130" name="Object 2"/>
          <p:cNvGraphicFramePr>
            <a:graphicFrameLocks noChangeAspect="1"/>
          </p:cNvGraphicFramePr>
          <p:nvPr/>
        </p:nvGraphicFramePr>
        <p:xfrm>
          <a:off x="820738" y="3284538"/>
          <a:ext cx="3132137" cy="1081087"/>
        </p:xfrm>
        <a:graphic>
          <a:graphicData uri="http://schemas.openxmlformats.org/presentationml/2006/ole">
            <p:oleObj spid="_x0000_s304130" name="Equation" r:id="rId4" imgW="2501640" imgH="863280" progId="Equation.DSMT4">
              <p:embed/>
            </p:oleObj>
          </a:graphicData>
        </a:graphic>
      </p:graphicFrame>
      <p:graphicFrame>
        <p:nvGraphicFramePr>
          <p:cNvPr id="304131" name="Object 3"/>
          <p:cNvGraphicFramePr>
            <a:graphicFrameLocks noChangeAspect="1"/>
          </p:cNvGraphicFramePr>
          <p:nvPr/>
        </p:nvGraphicFramePr>
        <p:xfrm>
          <a:off x="5072066" y="3070226"/>
          <a:ext cx="2243138" cy="573088"/>
        </p:xfrm>
        <a:graphic>
          <a:graphicData uri="http://schemas.openxmlformats.org/presentationml/2006/ole">
            <p:oleObj spid="_x0000_s304131" name="Equation" r:id="rId5" imgW="1790640" imgH="457200" progId="Equation.DSMT4">
              <p:embed/>
            </p:oleObj>
          </a:graphicData>
        </a:graphic>
      </p:graphicFrame>
      <p:sp>
        <p:nvSpPr>
          <p:cNvPr id="9" name="Right Brace 8"/>
          <p:cNvSpPr/>
          <p:nvPr/>
        </p:nvSpPr>
        <p:spPr>
          <a:xfrm>
            <a:off x="4143372" y="2357430"/>
            <a:ext cx="714380" cy="20002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TextBox 9"/>
          <p:cNvSpPr txBox="1"/>
          <p:nvPr/>
        </p:nvSpPr>
        <p:spPr>
          <a:xfrm>
            <a:off x="428596" y="4786322"/>
            <a:ext cx="7143800" cy="785818"/>
          </a:xfrm>
          <a:prstGeom prst="rect">
            <a:avLst/>
          </a:prstGeom>
        </p:spPr>
        <p:txBody>
          <a:bodyPr vert="horz" wrap="square" lIns="91440" tIns="45720" rIns="91440" bIns="45720" rtlCol="0" anchor="ctr">
            <a:normAutofit/>
          </a:bodyPr>
          <a:lstStyle/>
          <a:p>
            <a:r>
              <a:rPr lang="el-GR" dirty="0" smtClean="0"/>
              <a:t>Έστω</a:t>
            </a:r>
            <a:r>
              <a:rPr lang="en-US" dirty="0" smtClean="0"/>
              <a:t>                 :</a:t>
            </a:r>
            <a:r>
              <a:rPr lang="el-GR" dirty="0" smtClean="0"/>
              <a:t> </a:t>
            </a:r>
          </a:p>
        </p:txBody>
      </p:sp>
      <p:graphicFrame>
        <p:nvGraphicFramePr>
          <p:cNvPr id="11" name="Object 10"/>
          <p:cNvGraphicFramePr>
            <a:graphicFrameLocks noChangeAspect="1"/>
          </p:cNvGraphicFramePr>
          <p:nvPr/>
        </p:nvGraphicFramePr>
        <p:xfrm>
          <a:off x="1142976" y="5045088"/>
          <a:ext cx="707775" cy="312738"/>
        </p:xfrm>
        <a:graphic>
          <a:graphicData uri="http://schemas.openxmlformats.org/presentationml/2006/ole">
            <p:oleObj spid="_x0000_s304132" name="Equation" r:id="rId6" imgW="545760" imgH="241200" progId="Equation.DSMT4">
              <p:embed/>
            </p:oleObj>
          </a:graphicData>
        </a:graphic>
      </p:graphicFrame>
      <p:cxnSp>
        <p:nvCxnSpPr>
          <p:cNvPr id="13" name="Straight Arrow Connector 12"/>
          <p:cNvCxnSpPr/>
          <p:nvPr/>
        </p:nvCxnSpPr>
        <p:spPr>
          <a:xfrm>
            <a:off x="2071670" y="5213362"/>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00364" y="4929198"/>
            <a:ext cx="5000660" cy="571504"/>
          </a:xfrm>
          <a:prstGeom prst="rect">
            <a:avLst/>
          </a:prstGeom>
        </p:spPr>
        <p:txBody>
          <a:bodyPr vert="horz" wrap="square" lIns="91440" tIns="45720" rIns="91440" bIns="45720" rtlCol="0" anchor="ctr">
            <a:normAutofit/>
          </a:bodyPr>
          <a:lstStyle/>
          <a:p>
            <a:r>
              <a:rPr lang="el-GR" dirty="0" smtClean="0"/>
              <a:t>Για </a:t>
            </a:r>
            <a:r>
              <a:rPr lang="en-US" dirty="0" smtClean="0"/>
              <a:t>                            </a:t>
            </a:r>
            <a:r>
              <a:rPr lang="el-GR" dirty="0" smtClean="0"/>
              <a:t>μεγάλη διαλυτότητα</a:t>
            </a:r>
          </a:p>
        </p:txBody>
      </p:sp>
      <p:graphicFrame>
        <p:nvGraphicFramePr>
          <p:cNvPr id="15" name="Object 14"/>
          <p:cNvGraphicFramePr>
            <a:graphicFrameLocks noChangeAspect="1"/>
          </p:cNvGraphicFramePr>
          <p:nvPr/>
        </p:nvGraphicFramePr>
        <p:xfrm>
          <a:off x="3500430" y="5058796"/>
          <a:ext cx="411166" cy="299030"/>
        </p:xfrm>
        <a:graphic>
          <a:graphicData uri="http://schemas.openxmlformats.org/presentationml/2006/ole">
            <p:oleObj spid="_x0000_s304133" name="Equation" r:id="rId7" imgW="279360" imgH="203040" progId="Equation.DSMT4">
              <p:embed/>
            </p:oleObj>
          </a:graphicData>
        </a:graphic>
      </p:graphicFrame>
      <p:cxnSp>
        <p:nvCxnSpPr>
          <p:cNvPr id="16" name="Straight Arrow Connector 15"/>
          <p:cNvCxnSpPr/>
          <p:nvPr/>
        </p:nvCxnSpPr>
        <p:spPr>
          <a:xfrm>
            <a:off x="4000496" y="5214950"/>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929454" y="5214950"/>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nvGraphicFramePr>
        <p:xfrm>
          <a:off x="7929586" y="5072074"/>
          <a:ext cx="885633" cy="317491"/>
        </p:xfrm>
        <a:graphic>
          <a:graphicData uri="http://schemas.openxmlformats.org/presentationml/2006/ole">
            <p:oleObj spid="_x0000_s304134" name="Equation" r:id="rId8" imgW="672840" imgH="241200" progId="Equation.DSMT4">
              <p:embed/>
            </p:oleObj>
          </a:graphicData>
        </a:graphic>
      </p:graphicFrame>
      <p:cxnSp>
        <p:nvCxnSpPr>
          <p:cNvPr id="19" name="Straight Arrow Connector 18"/>
          <p:cNvCxnSpPr/>
          <p:nvPr/>
        </p:nvCxnSpPr>
        <p:spPr>
          <a:xfrm>
            <a:off x="2071670" y="5214950"/>
            <a:ext cx="64294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00364" y="5429264"/>
            <a:ext cx="5000660" cy="571504"/>
          </a:xfrm>
          <a:prstGeom prst="rect">
            <a:avLst/>
          </a:prstGeom>
        </p:spPr>
        <p:txBody>
          <a:bodyPr vert="horz" wrap="square" lIns="91440" tIns="45720" rIns="91440" bIns="45720" rtlCol="0" anchor="ctr">
            <a:normAutofit/>
          </a:bodyPr>
          <a:lstStyle/>
          <a:p>
            <a:r>
              <a:rPr lang="el-GR" dirty="0" smtClean="0"/>
              <a:t>Για </a:t>
            </a:r>
            <a:r>
              <a:rPr lang="en-US" dirty="0" smtClean="0"/>
              <a:t>                            </a:t>
            </a:r>
            <a:r>
              <a:rPr lang="el-GR" dirty="0" smtClean="0"/>
              <a:t>μικρή διαλυτότητα</a:t>
            </a:r>
          </a:p>
        </p:txBody>
      </p:sp>
      <p:graphicFrame>
        <p:nvGraphicFramePr>
          <p:cNvPr id="304135" name="Object 7"/>
          <p:cNvGraphicFramePr>
            <a:graphicFrameLocks noChangeAspect="1"/>
          </p:cNvGraphicFramePr>
          <p:nvPr/>
        </p:nvGraphicFramePr>
        <p:xfrm>
          <a:off x="3500430" y="5559442"/>
          <a:ext cx="411162" cy="298450"/>
        </p:xfrm>
        <a:graphic>
          <a:graphicData uri="http://schemas.openxmlformats.org/presentationml/2006/ole">
            <p:oleObj spid="_x0000_s304135" name="Equation" r:id="rId9" imgW="279360" imgH="203040" progId="Equation.DSMT4">
              <p:embed/>
            </p:oleObj>
          </a:graphicData>
        </a:graphic>
      </p:graphicFrame>
      <p:cxnSp>
        <p:nvCxnSpPr>
          <p:cNvPr id="25" name="Straight Arrow Connector 24"/>
          <p:cNvCxnSpPr/>
          <p:nvPr/>
        </p:nvCxnSpPr>
        <p:spPr>
          <a:xfrm>
            <a:off x="4000496" y="571342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858016" y="5715016"/>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04136" name="Object 8"/>
          <p:cNvGraphicFramePr>
            <a:graphicFrameLocks noChangeAspect="1"/>
          </p:cNvGraphicFramePr>
          <p:nvPr/>
        </p:nvGraphicFramePr>
        <p:xfrm>
          <a:off x="7866063" y="5611813"/>
          <a:ext cx="868362" cy="317500"/>
        </p:xfrm>
        <a:graphic>
          <a:graphicData uri="http://schemas.openxmlformats.org/presentationml/2006/ole">
            <p:oleObj spid="_x0000_s304136" name="Equation" r:id="rId10" imgW="660240" imgH="241200" progId="Equation.DSMT4">
              <p:embed/>
            </p:oleObj>
          </a:graphicData>
        </a:graphic>
      </p:graphicFrame>
      <p:pic>
        <p:nvPicPr>
          <p:cNvPr id="22" name="Εικόνα 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4" name="TextBox 2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120</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28" y="71414"/>
            <a:ext cx="8229600" cy="1143000"/>
          </a:xfrm>
        </p:spPr>
        <p:txBody>
          <a:bodyPr/>
          <a:lstStyle/>
          <a:p>
            <a:r>
              <a:rPr lang="el-GR" dirty="0" smtClean="0"/>
              <a:t>Μοντέλα Μεταφοράς</a:t>
            </a:r>
            <a:endParaRPr lang="el-GR" dirty="0"/>
          </a:p>
        </p:txBody>
      </p:sp>
      <p:sp>
        <p:nvSpPr>
          <p:cNvPr id="4" name="TextBox 3"/>
          <p:cNvSpPr txBox="1"/>
          <p:nvPr/>
        </p:nvSpPr>
        <p:spPr>
          <a:xfrm>
            <a:off x="571472" y="1428736"/>
            <a:ext cx="7643866" cy="500066"/>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t> Θεωρία υμένα (</a:t>
            </a:r>
            <a:r>
              <a:rPr lang="en-US" dirty="0" smtClean="0"/>
              <a:t>Film theory, Nernst 1904)</a:t>
            </a:r>
            <a:endParaRPr lang="el-GR" dirty="0" smtClean="0"/>
          </a:p>
        </p:txBody>
      </p:sp>
      <p:cxnSp>
        <p:nvCxnSpPr>
          <p:cNvPr id="6" name="Straight Connector 5"/>
          <p:cNvCxnSpPr/>
          <p:nvPr/>
        </p:nvCxnSpPr>
        <p:spPr>
          <a:xfrm>
            <a:off x="1071538" y="3929066"/>
            <a:ext cx="4786346"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1538" y="3357562"/>
            <a:ext cx="4786346"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1428728" y="3143248"/>
            <a:ext cx="1571636"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207623" y="2416629"/>
            <a:ext cx="1240971" cy="1502228"/>
          </a:xfrm>
          <a:custGeom>
            <a:avLst/>
            <a:gdLst>
              <a:gd name="connsiteX0" fmla="*/ 0 w 1240971"/>
              <a:gd name="connsiteY0" fmla="*/ 1502228 h 1502228"/>
              <a:gd name="connsiteX1" fmla="*/ 914400 w 1240971"/>
              <a:gd name="connsiteY1" fmla="*/ 953588 h 1502228"/>
              <a:gd name="connsiteX2" fmla="*/ 1240971 w 1240971"/>
              <a:gd name="connsiteY2" fmla="*/ 0 h 1502228"/>
            </a:gdLst>
            <a:ahLst/>
            <a:cxnLst>
              <a:cxn ang="0">
                <a:pos x="connsiteX0" y="connsiteY0"/>
              </a:cxn>
              <a:cxn ang="0">
                <a:pos x="connsiteX1" y="connsiteY1"/>
              </a:cxn>
              <a:cxn ang="0">
                <a:pos x="connsiteX2" y="connsiteY2"/>
              </a:cxn>
            </a:cxnLst>
            <a:rect l="l" t="t" r="r" b="b"/>
            <a:pathLst>
              <a:path w="1240971" h="1502228">
                <a:moveTo>
                  <a:pt x="0" y="1502228"/>
                </a:moveTo>
                <a:cubicBezTo>
                  <a:pt x="353786" y="1353093"/>
                  <a:pt x="707572" y="1203959"/>
                  <a:pt x="914400" y="953588"/>
                </a:cubicBezTo>
                <a:cubicBezTo>
                  <a:pt x="1121228" y="703217"/>
                  <a:pt x="1181099" y="351608"/>
                  <a:pt x="124097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11" name="Object 10"/>
          <p:cNvGraphicFramePr>
            <a:graphicFrameLocks noChangeAspect="1"/>
          </p:cNvGraphicFramePr>
          <p:nvPr/>
        </p:nvGraphicFramePr>
        <p:xfrm>
          <a:off x="2090061" y="3897327"/>
          <a:ext cx="267361" cy="317491"/>
        </p:xfrm>
        <a:graphic>
          <a:graphicData uri="http://schemas.openxmlformats.org/presentationml/2006/ole">
            <p:oleObj spid="_x0000_s330754" name="Equation" r:id="rId3" imgW="203040" imgH="241200" progId="Equation.DSMT4">
              <p:embed/>
            </p:oleObj>
          </a:graphicData>
        </a:graphic>
      </p:graphicFrame>
      <p:cxnSp>
        <p:nvCxnSpPr>
          <p:cNvPr id="17" name="Straight Connector 16"/>
          <p:cNvCxnSpPr>
            <a:stCxn id="10" idx="2"/>
          </p:cNvCxnSpPr>
          <p:nvPr/>
        </p:nvCxnSpPr>
        <p:spPr>
          <a:xfrm flipH="1">
            <a:off x="3428992" y="2416629"/>
            <a:ext cx="19602" cy="94093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214546" y="3357562"/>
            <a:ext cx="1214446" cy="57150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30755" name="Object 3"/>
          <p:cNvGraphicFramePr>
            <a:graphicFrameLocks noChangeAspect="1"/>
          </p:cNvGraphicFramePr>
          <p:nvPr/>
        </p:nvGraphicFramePr>
        <p:xfrm>
          <a:off x="3627438" y="2571750"/>
          <a:ext cx="300037" cy="317500"/>
        </p:xfrm>
        <a:graphic>
          <a:graphicData uri="http://schemas.openxmlformats.org/presentationml/2006/ole">
            <p:oleObj spid="_x0000_s330755" name="Equation" r:id="rId4" imgW="228600" imgH="241200" progId="Equation.DSMT4">
              <p:embed/>
            </p:oleObj>
          </a:graphicData>
        </a:graphic>
      </p:graphicFrame>
      <p:cxnSp>
        <p:nvCxnSpPr>
          <p:cNvPr id="22" name="Straight Arrow Connector 21"/>
          <p:cNvCxnSpPr/>
          <p:nvPr/>
        </p:nvCxnSpPr>
        <p:spPr>
          <a:xfrm>
            <a:off x="2643174" y="2143116"/>
            <a:ext cx="121444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71934" y="1857364"/>
            <a:ext cx="1857388" cy="571504"/>
          </a:xfrm>
          <a:prstGeom prst="rect">
            <a:avLst/>
          </a:prstGeom>
        </p:spPr>
        <p:txBody>
          <a:bodyPr vert="horz" wrap="square" lIns="91440" tIns="45720" rIns="91440" bIns="45720" rtlCol="0" anchor="ctr">
            <a:normAutofit/>
          </a:bodyPr>
          <a:lstStyle/>
          <a:p>
            <a:r>
              <a:rPr lang="el-GR" dirty="0" smtClean="0">
                <a:solidFill>
                  <a:srgbClr val="FF0000"/>
                </a:solidFill>
              </a:rPr>
              <a:t>Αέριο μίγμα</a:t>
            </a:r>
          </a:p>
        </p:txBody>
      </p:sp>
      <p:cxnSp>
        <p:nvCxnSpPr>
          <p:cNvPr id="25" name="Straight Arrow Connector 24"/>
          <p:cNvCxnSpPr/>
          <p:nvPr/>
        </p:nvCxnSpPr>
        <p:spPr>
          <a:xfrm rot="5400000">
            <a:off x="572266" y="3643314"/>
            <a:ext cx="571504" cy="1588"/>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30756" name="Object 4"/>
          <p:cNvGraphicFramePr>
            <a:graphicFrameLocks noChangeAspect="1"/>
          </p:cNvGraphicFramePr>
          <p:nvPr/>
        </p:nvGraphicFramePr>
        <p:xfrm>
          <a:off x="415925" y="3470275"/>
          <a:ext cx="182563" cy="233363"/>
        </p:xfrm>
        <a:graphic>
          <a:graphicData uri="http://schemas.openxmlformats.org/presentationml/2006/ole">
            <p:oleObj spid="_x0000_s330756" name="Equation" r:id="rId5" imgW="139680" imgH="177480" progId="Equation.DSMT4">
              <p:embed/>
            </p:oleObj>
          </a:graphicData>
        </a:graphic>
      </p:graphicFrame>
      <p:cxnSp>
        <p:nvCxnSpPr>
          <p:cNvPr id="28" name="Straight Arrow Connector 27"/>
          <p:cNvCxnSpPr/>
          <p:nvPr/>
        </p:nvCxnSpPr>
        <p:spPr>
          <a:xfrm>
            <a:off x="3143240" y="3500438"/>
            <a:ext cx="1071570" cy="714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14810" y="3286124"/>
            <a:ext cx="2357454" cy="571504"/>
          </a:xfrm>
          <a:prstGeom prst="rect">
            <a:avLst/>
          </a:prstGeom>
        </p:spPr>
        <p:txBody>
          <a:bodyPr vert="horz" wrap="square" lIns="91440" tIns="45720" rIns="91440" bIns="45720" rtlCol="0" anchor="ctr">
            <a:normAutofit/>
          </a:bodyPr>
          <a:lstStyle/>
          <a:p>
            <a:r>
              <a:rPr lang="el-GR" dirty="0" smtClean="0">
                <a:solidFill>
                  <a:srgbClr val="00B050"/>
                </a:solidFill>
              </a:rPr>
              <a:t>Προφίλ συγκέντρωσης</a:t>
            </a:r>
          </a:p>
        </p:txBody>
      </p:sp>
      <p:graphicFrame>
        <p:nvGraphicFramePr>
          <p:cNvPr id="30" name="Object 29"/>
          <p:cNvGraphicFramePr>
            <a:graphicFrameLocks noChangeAspect="1"/>
          </p:cNvGraphicFramePr>
          <p:nvPr/>
        </p:nvGraphicFramePr>
        <p:xfrm>
          <a:off x="6643702" y="3409952"/>
          <a:ext cx="1473599" cy="376238"/>
        </p:xfrm>
        <a:graphic>
          <a:graphicData uri="http://schemas.openxmlformats.org/presentationml/2006/ole">
            <p:oleObj spid="_x0000_s330757" name="Equation" r:id="rId6" imgW="1193760" imgH="304560" progId="Equation.DSMT4">
              <p:embed/>
            </p:oleObj>
          </a:graphicData>
        </a:graphic>
      </p:graphicFrame>
      <p:cxnSp>
        <p:nvCxnSpPr>
          <p:cNvPr id="31" name="Straight Connector 30"/>
          <p:cNvCxnSpPr/>
          <p:nvPr/>
        </p:nvCxnSpPr>
        <p:spPr>
          <a:xfrm>
            <a:off x="1071538" y="4713296"/>
            <a:ext cx="4786346"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71538" y="4356106"/>
            <a:ext cx="4786346"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86050" y="4214818"/>
            <a:ext cx="1857388" cy="571504"/>
          </a:xfrm>
          <a:prstGeom prst="rect">
            <a:avLst/>
          </a:prstGeom>
        </p:spPr>
        <p:txBody>
          <a:bodyPr vert="horz" wrap="square" lIns="91440" tIns="45720" rIns="91440" bIns="45720" rtlCol="0" anchor="ctr">
            <a:normAutofit/>
          </a:bodyPr>
          <a:lstStyle/>
          <a:p>
            <a:r>
              <a:rPr lang="el-GR" dirty="0" smtClean="0">
                <a:solidFill>
                  <a:srgbClr val="FF0000"/>
                </a:solidFill>
              </a:rPr>
              <a:t>Διάλυμα</a:t>
            </a:r>
          </a:p>
        </p:txBody>
      </p:sp>
      <p:sp>
        <p:nvSpPr>
          <p:cNvPr id="35" name="TextBox 34"/>
          <p:cNvSpPr txBox="1"/>
          <p:nvPr/>
        </p:nvSpPr>
        <p:spPr>
          <a:xfrm>
            <a:off x="714348" y="5000636"/>
            <a:ext cx="7643866" cy="1357322"/>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t> Ακίνητος (?) υμένας πάχους δ στον οποίο οφείλεται η αντίσταση μεταφοράς, η οποία γίνεται με </a:t>
            </a:r>
            <a:r>
              <a:rPr lang="el-GR" dirty="0" smtClean="0">
                <a:solidFill>
                  <a:srgbClr val="00B050"/>
                </a:solidFill>
              </a:rPr>
              <a:t>μοριακή διάχυση</a:t>
            </a:r>
          </a:p>
          <a:p>
            <a:pPr>
              <a:buFont typeface="Arial" pitchFamily="34" charset="0"/>
              <a:buChar char="•"/>
            </a:pPr>
            <a:endParaRPr lang="el-GR" dirty="0" smtClean="0"/>
          </a:p>
          <a:p>
            <a:pPr>
              <a:buFont typeface="Arial" pitchFamily="34" charset="0"/>
              <a:buChar char="•"/>
            </a:pPr>
            <a:r>
              <a:rPr lang="el-GR" dirty="0" smtClean="0"/>
              <a:t> δ δεν είναι μετρήσιμο μέγεθος</a:t>
            </a:r>
          </a:p>
        </p:txBody>
      </p:sp>
      <p:pic>
        <p:nvPicPr>
          <p:cNvPr id="24"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6" name="TextBox 25"/>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121</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80" y="142852"/>
            <a:ext cx="8229600" cy="1143000"/>
          </a:xfrm>
        </p:spPr>
        <p:txBody>
          <a:bodyPr/>
          <a:lstStyle/>
          <a:p>
            <a:r>
              <a:rPr lang="el-GR" dirty="0" smtClean="0"/>
              <a:t>Θεωρία υμένα, συνέχεια</a:t>
            </a:r>
            <a:endParaRPr lang="el-GR" dirty="0"/>
          </a:p>
        </p:txBody>
      </p:sp>
      <p:sp>
        <p:nvSpPr>
          <p:cNvPr id="4" name="TextBox 3"/>
          <p:cNvSpPr txBox="1"/>
          <p:nvPr/>
        </p:nvSpPr>
        <p:spPr>
          <a:xfrm>
            <a:off x="642910" y="1357298"/>
            <a:ext cx="2786082" cy="1428760"/>
          </a:xfrm>
          <a:prstGeom prst="rect">
            <a:avLst/>
          </a:prstGeom>
        </p:spPr>
        <p:txBody>
          <a:bodyPr vert="horz" wrap="square" lIns="91440" tIns="45720" rIns="91440" bIns="45720" rtlCol="0" anchor="ctr">
            <a:normAutofit/>
          </a:bodyPr>
          <a:lstStyle/>
          <a:p>
            <a:r>
              <a:rPr lang="el-GR" dirty="0" smtClean="0"/>
              <a:t>Ισομοριακή αντιδιάχυση:</a:t>
            </a:r>
          </a:p>
        </p:txBody>
      </p:sp>
      <p:sp>
        <p:nvSpPr>
          <p:cNvPr id="5" name="TextBox 4"/>
          <p:cNvSpPr txBox="1"/>
          <p:nvPr/>
        </p:nvSpPr>
        <p:spPr>
          <a:xfrm>
            <a:off x="571472" y="3214686"/>
            <a:ext cx="3143272" cy="1000132"/>
          </a:xfrm>
          <a:prstGeom prst="rect">
            <a:avLst/>
          </a:prstGeom>
        </p:spPr>
        <p:txBody>
          <a:bodyPr vert="horz" wrap="square" lIns="91440" tIns="45720" rIns="91440" bIns="45720" rtlCol="0" anchor="ctr">
            <a:normAutofit/>
          </a:bodyPr>
          <a:lstStyle/>
          <a:p>
            <a:r>
              <a:rPr lang="el-GR" dirty="0" smtClean="0"/>
              <a:t>Διάχυση σε στάσιμο ρευστό:</a:t>
            </a:r>
          </a:p>
        </p:txBody>
      </p:sp>
      <p:graphicFrame>
        <p:nvGraphicFramePr>
          <p:cNvPr id="6" name="Object 5"/>
          <p:cNvGraphicFramePr>
            <a:graphicFrameLocks noChangeAspect="1"/>
          </p:cNvGraphicFramePr>
          <p:nvPr/>
        </p:nvGraphicFramePr>
        <p:xfrm>
          <a:off x="3357554" y="1820862"/>
          <a:ext cx="1765479" cy="536567"/>
        </p:xfrm>
        <a:graphic>
          <a:graphicData uri="http://schemas.openxmlformats.org/presentationml/2006/ole">
            <p:oleObj spid="_x0000_s303105" name="Equation" r:id="rId3" imgW="1295280" imgH="393480" progId="Equation.DSMT4">
              <p:embed/>
            </p:oleObj>
          </a:graphicData>
        </a:graphic>
      </p:graphicFrame>
      <p:cxnSp>
        <p:nvCxnSpPr>
          <p:cNvPr id="8" name="Straight Arrow Connector 7"/>
          <p:cNvCxnSpPr/>
          <p:nvPr/>
        </p:nvCxnSpPr>
        <p:spPr>
          <a:xfrm>
            <a:off x="5286380" y="2071678"/>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03106" name="Object 2"/>
          <p:cNvGraphicFramePr>
            <a:graphicFrameLocks noChangeAspect="1"/>
          </p:cNvGraphicFramePr>
          <p:nvPr/>
        </p:nvGraphicFramePr>
        <p:xfrm>
          <a:off x="6451600" y="1857375"/>
          <a:ext cx="1333500" cy="536575"/>
        </p:xfrm>
        <a:graphic>
          <a:graphicData uri="http://schemas.openxmlformats.org/presentationml/2006/ole">
            <p:oleObj spid="_x0000_s303106" name="Equation" r:id="rId4" imgW="977760" imgH="393480" progId="Equation.DSMT4">
              <p:embed/>
            </p:oleObj>
          </a:graphicData>
        </a:graphic>
      </p:graphicFrame>
      <p:graphicFrame>
        <p:nvGraphicFramePr>
          <p:cNvPr id="303107" name="Object 3"/>
          <p:cNvGraphicFramePr>
            <a:graphicFrameLocks noChangeAspect="1"/>
          </p:cNvGraphicFramePr>
          <p:nvPr/>
        </p:nvGraphicFramePr>
        <p:xfrm>
          <a:off x="3317875" y="3430588"/>
          <a:ext cx="1885950" cy="604837"/>
        </p:xfrm>
        <a:graphic>
          <a:graphicData uri="http://schemas.openxmlformats.org/presentationml/2006/ole">
            <p:oleObj spid="_x0000_s303107" name="Equation" r:id="rId5" imgW="1384200" imgH="444240" progId="Equation.DSMT4">
              <p:embed/>
            </p:oleObj>
          </a:graphicData>
        </a:graphic>
      </p:graphicFrame>
      <p:cxnSp>
        <p:nvCxnSpPr>
          <p:cNvPr id="11" name="Straight Arrow Connector 10"/>
          <p:cNvCxnSpPr/>
          <p:nvPr/>
        </p:nvCxnSpPr>
        <p:spPr>
          <a:xfrm>
            <a:off x="5357818" y="3714752"/>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03108" name="Object 4"/>
          <p:cNvGraphicFramePr>
            <a:graphicFrameLocks noChangeAspect="1"/>
          </p:cNvGraphicFramePr>
          <p:nvPr/>
        </p:nvGraphicFramePr>
        <p:xfrm>
          <a:off x="6616700" y="3467100"/>
          <a:ext cx="1004888" cy="604838"/>
        </p:xfrm>
        <a:graphic>
          <a:graphicData uri="http://schemas.openxmlformats.org/presentationml/2006/ole">
            <p:oleObj spid="_x0000_s303108" name="Equation" r:id="rId6" imgW="736560" imgH="444240" progId="Equation.DSMT4">
              <p:embed/>
            </p:oleObj>
          </a:graphicData>
        </a:graphic>
      </p:graphicFrame>
      <p:cxnSp>
        <p:nvCxnSpPr>
          <p:cNvPr id="13" name="Straight Arrow Connector 12"/>
          <p:cNvCxnSpPr/>
          <p:nvPr/>
        </p:nvCxnSpPr>
        <p:spPr>
          <a:xfrm rot="16200000" flipH="1">
            <a:off x="5357818" y="3714752"/>
            <a:ext cx="857256"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03109" name="Object 5"/>
          <p:cNvGraphicFramePr>
            <a:graphicFrameLocks noChangeAspect="1"/>
          </p:cNvGraphicFramePr>
          <p:nvPr/>
        </p:nvGraphicFramePr>
        <p:xfrm>
          <a:off x="6269038" y="4375150"/>
          <a:ext cx="1316037" cy="933450"/>
        </p:xfrm>
        <a:graphic>
          <a:graphicData uri="http://schemas.openxmlformats.org/presentationml/2006/ole">
            <p:oleObj spid="_x0000_s303109" name="Equation" r:id="rId7" imgW="965160" imgH="685800" progId="Equation.DSMT4">
              <p:embed/>
            </p:oleObj>
          </a:graphicData>
        </a:graphic>
      </p:graphicFrame>
      <p:pic>
        <p:nvPicPr>
          <p:cNvPr id="14"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5" name="TextBox 14"/>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122</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0118" y="-24"/>
            <a:ext cx="8229600" cy="1143000"/>
          </a:xfrm>
        </p:spPr>
        <p:txBody>
          <a:bodyPr/>
          <a:lstStyle/>
          <a:p>
            <a:r>
              <a:rPr lang="el-GR" dirty="0" smtClean="0"/>
              <a:t>Μοντέλο οριακού στρώματος</a:t>
            </a:r>
            <a:endParaRPr lang="el-GR" dirty="0"/>
          </a:p>
        </p:txBody>
      </p:sp>
      <p:pic>
        <p:nvPicPr>
          <p:cNvPr id="331779" name="Picture 3"/>
          <p:cNvPicPr>
            <a:picLocks noChangeAspect="1" noChangeArrowheads="1"/>
          </p:cNvPicPr>
          <p:nvPr/>
        </p:nvPicPr>
        <p:blipFill>
          <a:blip r:embed="rId3"/>
          <a:srcRect/>
          <a:stretch>
            <a:fillRect/>
          </a:stretch>
        </p:blipFill>
        <p:spPr bwMode="auto">
          <a:xfrm>
            <a:off x="357158" y="1714488"/>
            <a:ext cx="8286808" cy="2428892"/>
          </a:xfrm>
          <a:prstGeom prst="rect">
            <a:avLst/>
          </a:prstGeom>
          <a:noFill/>
          <a:ln w="9525">
            <a:noFill/>
            <a:miter lim="800000"/>
            <a:headEnd/>
            <a:tailEnd/>
          </a:ln>
          <a:effectLst/>
        </p:spPr>
      </p:pic>
      <p:sp>
        <p:nvSpPr>
          <p:cNvPr id="6" name="Oval 5"/>
          <p:cNvSpPr/>
          <p:nvPr/>
        </p:nvSpPr>
        <p:spPr>
          <a:xfrm>
            <a:off x="7572396" y="2857496"/>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7643834" y="3009896"/>
            <a:ext cx="1071570" cy="2762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Curved Connector 8"/>
          <p:cNvCxnSpPr>
            <a:stCxn id="6" idx="7"/>
          </p:cNvCxnSpPr>
          <p:nvPr/>
        </p:nvCxnSpPr>
        <p:spPr>
          <a:xfrm rot="5400000" flipH="1" flipV="1">
            <a:off x="7922560" y="2310352"/>
            <a:ext cx="960080" cy="19698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72264" y="1428736"/>
            <a:ext cx="2571768" cy="428628"/>
          </a:xfrm>
          <a:prstGeom prst="rect">
            <a:avLst/>
          </a:prstGeom>
        </p:spPr>
        <p:txBody>
          <a:bodyPr vert="horz" wrap="square" lIns="91440" tIns="45720" rIns="91440" bIns="45720" rtlCol="0" anchor="ctr">
            <a:normAutofit fontScale="85000" lnSpcReduction="10000"/>
          </a:bodyPr>
          <a:lstStyle/>
          <a:p>
            <a:r>
              <a:rPr lang="el-GR" dirty="0" smtClean="0">
                <a:solidFill>
                  <a:srgbClr val="FF0000"/>
                </a:solidFill>
              </a:rPr>
              <a:t>Ασθενείς δίνες (</a:t>
            </a:r>
            <a:r>
              <a:rPr lang="en-US" dirty="0" smtClean="0">
                <a:solidFill>
                  <a:srgbClr val="FF0000"/>
                </a:solidFill>
              </a:rPr>
              <a:t>buffer layer)</a:t>
            </a:r>
            <a:endParaRPr lang="el-GR" dirty="0" smtClean="0">
              <a:solidFill>
                <a:srgbClr val="FF0000"/>
              </a:solidFill>
            </a:endParaRPr>
          </a:p>
        </p:txBody>
      </p:sp>
      <p:cxnSp>
        <p:nvCxnSpPr>
          <p:cNvPr id="11" name="Curved Connector 10"/>
          <p:cNvCxnSpPr/>
          <p:nvPr/>
        </p:nvCxnSpPr>
        <p:spPr>
          <a:xfrm rot="16200000" flipH="1">
            <a:off x="8264486" y="3478148"/>
            <a:ext cx="500066" cy="116018"/>
          </a:xfrm>
          <a:prstGeom prst="curved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86710" y="3643314"/>
            <a:ext cx="1500198" cy="642942"/>
          </a:xfrm>
          <a:prstGeom prst="rect">
            <a:avLst/>
          </a:prstGeom>
        </p:spPr>
        <p:txBody>
          <a:bodyPr vert="horz" wrap="square" lIns="91440" tIns="45720" rIns="91440" bIns="45720" rtlCol="0" anchor="ctr">
            <a:normAutofit fontScale="85000" lnSpcReduction="10000"/>
          </a:bodyPr>
          <a:lstStyle/>
          <a:p>
            <a:r>
              <a:rPr lang="el-GR" dirty="0" smtClean="0">
                <a:solidFill>
                  <a:srgbClr val="00B050"/>
                </a:solidFill>
              </a:rPr>
              <a:t>Πάντα κοντά στην επιφάνεια</a:t>
            </a:r>
          </a:p>
        </p:txBody>
      </p:sp>
      <p:cxnSp>
        <p:nvCxnSpPr>
          <p:cNvPr id="14" name="Curved Connector 13"/>
          <p:cNvCxnSpPr/>
          <p:nvPr/>
        </p:nvCxnSpPr>
        <p:spPr>
          <a:xfrm rot="16200000" flipH="1">
            <a:off x="6665992" y="3978214"/>
            <a:ext cx="500066" cy="116018"/>
          </a:xfrm>
          <a:prstGeom prst="curved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15074" y="4143380"/>
            <a:ext cx="1643074" cy="642942"/>
          </a:xfrm>
          <a:prstGeom prst="rect">
            <a:avLst/>
          </a:prstGeom>
          <a:ln>
            <a:noFill/>
          </a:ln>
        </p:spPr>
        <p:txBody>
          <a:bodyPr vert="horz" wrap="square" lIns="91440" tIns="45720" rIns="91440" bIns="45720" rtlCol="0" anchor="ctr">
            <a:normAutofit/>
          </a:bodyPr>
          <a:lstStyle/>
          <a:p>
            <a:r>
              <a:rPr lang="el-GR" dirty="0" smtClean="0">
                <a:solidFill>
                  <a:srgbClr val="00B050"/>
                </a:solidFill>
              </a:rPr>
              <a:t>Δίνες για </a:t>
            </a:r>
          </a:p>
        </p:txBody>
      </p:sp>
      <p:graphicFrame>
        <p:nvGraphicFramePr>
          <p:cNvPr id="16" name="Object 15"/>
          <p:cNvGraphicFramePr>
            <a:graphicFrameLocks noChangeAspect="1"/>
          </p:cNvGraphicFramePr>
          <p:nvPr/>
        </p:nvGraphicFramePr>
        <p:xfrm>
          <a:off x="7215206" y="4357694"/>
          <a:ext cx="683817" cy="248661"/>
        </p:xfrm>
        <a:graphic>
          <a:graphicData uri="http://schemas.openxmlformats.org/presentationml/2006/ole">
            <p:oleObj spid="_x0000_s331780" name="Equation" r:id="rId4" imgW="558720" imgH="203040" progId="Equation.DSMT4">
              <p:embed/>
            </p:oleObj>
          </a:graphicData>
        </a:graphic>
      </p:graphicFrame>
      <p:cxnSp>
        <p:nvCxnSpPr>
          <p:cNvPr id="17" name="Curved Connector 16"/>
          <p:cNvCxnSpPr/>
          <p:nvPr/>
        </p:nvCxnSpPr>
        <p:spPr>
          <a:xfrm rot="16200000" flipH="1">
            <a:off x="4880042" y="4049653"/>
            <a:ext cx="500066" cy="116018"/>
          </a:xfrm>
          <a:prstGeom prst="curved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1781" name="Object 5"/>
          <p:cNvGraphicFramePr>
            <a:graphicFrameLocks noChangeAspect="1"/>
          </p:cNvGraphicFramePr>
          <p:nvPr/>
        </p:nvGraphicFramePr>
        <p:xfrm>
          <a:off x="4500562" y="4362459"/>
          <a:ext cx="217488" cy="280987"/>
        </p:xfrm>
        <a:graphic>
          <a:graphicData uri="http://schemas.openxmlformats.org/presentationml/2006/ole">
            <p:oleObj spid="_x0000_s331781" name="Equation" r:id="rId5" imgW="177480" imgH="228600" progId="Equation.DSMT4">
              <p:embed/>
            </p:oleObj>
          </a:graphicData>
        </a:graphic>
      </p:graphicFrame>
      <p:sp>
        <p:nvSpPr>
          <p:cNvPr id="20" name="TextBox 19"/>
          <p:cNvSpPr txBox="1"/>
          <p:nvPr/>
        </p:nvSpPr>
        <p:spPr>
          <a:xfrm>
            <a:off x="4429124" y="4286256"/>
            <a:ext cx="1643074" cy="642942"/>
          </a:xfrm>
          <a:prstGeom prst="rect">
            <a:avLst/>
          </a:prstGeom>
          <a:ln>
            <a:noFill/>
          </a:ln>
        </p:spPr>
        <p:txBody>
          <a:bodyPr vert="horz" wrap="square" lIns="91440" tIns="45720" rIns="91440" bIns="45720" rtlCol="0" anchor="ctr">
            <a:normAutofit/>
          </a:bodyPr>
          <a:lstStyle/>
          <a:p>
            <a:r>
              <a:rPr lang="en-US" dirty="0" smtClean="0">
                <a:solidFill>
                  <a:srgbClr val="00B050"/>
                </a:solidFill>
              </a:rPr>
              <a:t> </a:t>
            </a:r>
            <a:r>
              <a:rPr lang="el-GR" dirty="0" smtClean="0">
                <a:solidFill>
                  <a:srgbClr val="00B050"/>
                </a:solidFill>
              </a:rPr>
              <a:t>    μικρό, όχι δίνες </a:t>
            </a:r>
          </a:p>
        </p:txBody>
      </p:sp>
      <p:sp>
        <p:nvSpPr>
          <p:cNvPr id="21" name="TextBox 20"/>
          <p:cNvSpPr txBox="1"/>
          <p:nvPr/>
        </p:nvSpPr>
        <p:spPr>
          <a:xfrm>
            <a:off x="500034" y="4286256"/>
            <a:ext cx="3786214" cy="2000264"/>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t> Παράλληλη ανάπτυξη στρώματος συγκέντρωσης,       , και στρώματος ταχύτητας</a:t>
            </a:r>
            <a:endParaRPr lang="en-US" dirty="0" smtClean="0"/>
          </a:p>
          <a:p>
            <a:pPr>
              <a:buFont typeface="Arial" pitchFamily="34" charset="0"/>
              <a:buChar char="•"/>
            </a:pPr>
            <a:endParaRPr lang="en-US" dirty="0" smtClean="0"/>
          </a:p>
          <a:p>
            <a:pPr>
              <a:buFont typeface="Arial" pitchFamily="34" charset="0"/>
              <a:buChar char="•"/>
            </a:pPr>
            <a:r>
              <a:rPr lang="en-US" dirty="0" smtClean="0"/>
              <a:t>                  , </a:t>
            </a:r>
            <a:r>
              <a:rPr lang="el-GR" dirty="0" smtClean="0"/>
              <a:t>ομοίως και προφίλ</a:t>
            </a:r>
            <a:endParaRPr lang="en-US" dirty="0" smtClean="0"/>
          </a:p>
          <a:p>
            <a:pPr>
              <a:buFont typeface="Arial" pitchFamily="34" charset="0"/>
              <a:buChar char="•"/>
            </a:pPr>
            <a:endParaRPr lang="en-US" dirty="0" smtClean="0"/>
          </a:p>
          <a:p>
            <a:pPr>
              <a:buFont typeface="Arial" pitchFamily="34" charset="0"/>
              <a:buChar char="•"/>
            </a:pPr>
            <a:endParaRPr lang="el-GR" dirty="0" smtClean="0"/>
          </a:p>
        </p:txBody>
      </p:sp>
      <p:graphicFrame>
        <p:nvGraphicFramePr>
          <p:cNvPr id="331782" name="Object 6"/>
          <p:cNvGraphicFramePr>
            <a:graphicFrameLocks noChangeAspect="1"/>
          </p:cNvGraphicFramePr>
          <p:nvPr/>
        </p:nvGraphicFramePr>
        <p:xfrm>
          <a:off x="2081213" y="4572008"/>
          <a:ext cx="265112" cy="369887"/>
        </p:xfrm>
        <a:graphic>
          <a:graphicData uri="http://schemas.openxmlformats.org/presentationml/2006/ole">
            <p:oleObj spid="_x0000_s331782" name="Equation" r:id="rId6" imgW="164880" imgH="228600" progId="Equation.DSMT4">
              <p:embed/>
            </p:oleObj>
          </a:graphicData>
        </a:graphic>
      </p:graphicFrame>
      <p:graphicFrame>
        <p:nvGraphicFramePr>
          <p:cNvPr id="331783" name="Object 7"/>
          <p:cNvGraphicFramePr>
            <a:graphicFrameLocks noChangeAspect="1"/>
          </p:cNvGraphicFramePr>
          <p:nvPr/>
        </p:nvGraphicFramePr>
        <p:xfrm>
          <a:off x="1643042" y="4786322"/>
          <a:ext cx="285750" cy="369887"/>
        </p:xfrm>
        <a:graphic>
          <a:graphicData uri="http://schemas.openxmlformats.org/presentationml/2006/ole">
            <p:oleObj spid="_x0000_s331783" name="Equation" r:id="rId7" imgW="177480" imgH="228600" progId="Equation.DSMT4">
              <p:embed/>
            </p:oleObj>
          </a:graphicData>
        </a:graphic>
      </p:graphicFrame>
      <p:graphicFrame>
        <p:nvGraphicFramePr>
          <p:cNvPr id="331784" name="Object 8"/>
          <p:cNvGraphicFramePr>
            <a:graphicFrameLocks noChangeAspect="1"/>
          </p:cNvGraphicFramePr>
          <p:nvPr/>
        </p:nvGraphicFramePr>
        <p:xfrm>
          <a:off x="847725" y="5345113"/>
          <a:ext cx="735013" cy="369887"/>
        </p:xfrm>
        <a:graphic>
          <a:graphicData uri="http://schemas.openxmlformats.org/presentationml/2006/ole">
            <p:oleObj spid="_x0000_s331784" name="Equation" r:id="rId8" imgW="457200" imgH="228600" progId="Equation.DSMT4">
              <p:embed/>
            </p:oleObj>
          </a:graphicData>
        </a:graphic>
      </p:graphicFrame>
      <p:sp>
        <p:nvSpPr>
          <p:cNvPr id="25" name="TextBox 24"/>
          <p:cNvSpPr txBox="1"/>
          <p:nvPr/>
        </p:nvSpPr>
        <p:spPr>
          <a:xfrm>
            <a:off x="4429124" y="5143512"/>
            <a:ext cx="4357718" cy="1143008"/>
          </a:xfrm>
          <a:prstGeom prst="rect">
            <a:avLst/>
          </a:prstGeom>
        </p:spPr>
        <p:txBody>
          <a:bodyPr vert="horz" wrap="square" lIns="91440" tIns="45720" rIns="91440" bIns="45720" rtlCol="0" anchor="ctr">
            <a:normAutofit lnSpcReduction="10000"/>
          </a:bodyPr>
          <a:lstStyle/>
          <a:p>
            <a:pPr>
              <a:buFont typeface="Arial" pitchFamily="34" charset="0"/>
              <a:buChar char="•"/>
            </a:pPr>
            <a:r>
              <a:rPr lang="el-GR" dirty="0" smtClean="0"/>
              <a:t> Χρειάζομαι ισοζύγια μάζας και ορμής</a:t>
            </a:r>
          </a:p>
          <a:p>
            <a:pPr>
              <a:buFont typeface="Arial" pitchFamily="34" charset="0"/>
              <a:buChar char="•"/>
            </a:pPr>
            <a:endParaRPr lang="el-GR" dirty="0" smtClean="0"/>
          </a:p>
          <a:p>
            <a:pPr>
              <a:buFont typeface="Arial" pitchFamily="34" charset="0"/>
              <a:buChar char="•"/>
            </a:pPr>
            <a:r>
              <a:rPr lang="el-GR" dirty="0" smtClean="0"/>
              <a:t> Διδιάστατο πρόβλημα – μπορώ να το ανάγω σε μονοδιάστατο?</a:t>
            </a:r>
          </a:p>
        </p:txBody>
      </p:sp>
      <p:pic>
        <p:nvPicPr>
          <p:cNvPr id="22"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3" name="TextBox 22"/>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123</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7242" y="-71462"/>
            <a:ext cx="8229600" cy="1143000"/>
          </a:xfrm>
        </p:spPr>
        <p:txBody>
          <a:bodyPr>
            <a:normAutofit fontScale="90000"/>
          </a:bodyPr>
          <a:lstStyle/>
          <a:p>
            <a:r>
              <a:rPr lang="el-GR" dirty="0" smtClean="0"/>
              <a:t>Ολοκληρωτική ή προσεγγιστική λύση</a:t>
            </a:r>
            <a:endParaRPr lang="el-GR" dirty="0"/>
          </a:p>
        </p:txBody>
      </p:sp>
      <p:cxnSp>
        <p:nvCxnSpPr>
          <p:cNvPr id="5" name="Straight Arrow Connector 4"/>
          <p:cNvCxnSpPr/>
          <p:nvPr/>
        </p:nvCxnSpPr>
        <p:spPr>
          <a:xfrm rot="5400000" flipH="1" flipV="1">
            <a:off x="786580" y="2142322"/>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00100" y="2357430"/>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679920" y="1862137"/>
          <a:ext cx="177304" cy="209541"/>
        </p:xfrm>
        <a:graphic>
          <a:graphicData uri="http://schemas.openxmlformats.org/presentationml/2006/ole">
            <p:oleObj spid="_x0000_s332802" name="Equation" r:id="rId3" imgW="139680" imgH="164880" progId="Equation.DSMT4">
              <p:embed/>
            </p:oleObj>
          </a:graphicData>
        </a:graphic>
      </p:graphicFrame>
      <p:graphicFrame>
        <p:nvGraphicFramePr>
          <p:cNvPr id="332803" name="Object 3"/>
          <p:cNvGraphicFramePr>
            <a:graphicFrameLocks noChangeAspect="1"/>
          </p:cNvGraphicFramePr>
          <p:nvPr/>
        </p:nvGraphicFramePr>
        <p:xfrm>
          <a:off x="1365250" y="2449513"/>
          <a:ext cx="161925" cy="177800"/>
        </p:xfrm>
        <a:graphic>
          <a:graphicData uri="http://schemas.openxmlformats.org/presentationml/2006/ole">
            <p:oleObj spid="_x0000_s332803" name="Equation" r:id="rId4" imgW="126720" imgH="139680" progId="Equation.DSMT4">
              <p:embed/>
            </p:oleObj>
          </a:graphicData>
        </a:graphic>
      </p:graphicFrame>
      <p:cxnSp>
        <p:nvCxnSpPr>
          <p:cNvPr id="11" name="Straight Connector 10"/>
          <p:cNvCxnSpPr/>
          <p:nvPr/>
        </p:nvCxnSpPr>
        <p:spPr>
          <a:xfrm>
            <a:off x="3000364" y="2357430"/>
            <a:ext cx="350046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071802"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224202"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357554"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500430"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643306"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795706"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929057"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71933"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214810"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57686"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500562"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643438"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786314"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929190"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072066"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072066"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214942"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357818"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500694"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643570"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786446"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929322"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072198"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215074"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6357950" y="2357430"/>
            <a:ext cx="142876" cy="142876"/>
          </a:xfrm>
          <a:prstGeom prst="line">
            <a:avLst/>
          </a:prstGeom>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3500430" y="1571612"/>
            <a:ext cx="2500330" cy="642942"/>
          </a:xfrm>
          <a:custGeom>
            <a:avLst/>
            <a:gdLst>
              <a:gd name="connsiteX0" fmla="*/ 0 w 1554480"/>
              <a:gd name="connsiteY0" fmla="*/ 326572 h 326572"/>
              <a:gd name="connsiteX1" fmla="*/ 444137 w 1554480"/>
              <a:gd name="connsiteY1" fmla="*/ 104503 h 326572"/>
              <a:gd name="connsiteX2" fmla="*/ 1554480 w 1554480"/>
              <a:gd name="connsiteY2" fmla="*/ 0 h 326572"/>
            </a:gdLst>
            <a:ahLst/>
            <a:cxnLst>
              <a:cxn ang="0">
                <a:pos x="connsiteX0" y="connsiteY0"/>
              </a:cxn>
              <a:cxn ang="0">
                <a:pos x="connsiteX1" y="connsiteY1"/>
              </a:cxn>
              <a:cxn ang="0">
                <a:pos x="connsiteX2" y="connsiteY2"/>
              </a:cxn>
            </a:cxnLst>
            <a:rect l="l" t="t" r="r" b="b"/>
            <a:pathLst>
              <a:path w="1554480" h="326572">
                <a:moveTo>
                  <a:pt x="0" y="326572"/>
                </a:moveTo>
                <a:cubicBezTo>
                  <a:pt x="92528" y="242752"/>
                  <a:pt x="185057" y="158932"/>
                  <a:pt x="444137" y="104503"/>
                </a:cubicBezTo>
                <a:cubicBezTo>
                  <a:pt x="703217" y="50074"/>
                  <a:pt x="1128848" y="25037"/>
                  <a:pt x="155448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2" name="Rectangle 41"/>
          <p:cNvSpPr/>
          <p:nvPr/>
        </p:nvSpPr>
        <p:spPr>
          <a:xfrm>
            <a:off x="4429124" y="1714488"/>
            <a:ext cx="357190"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4" name="Straight Arrow Connector 43"/>
          <p:cNvCxnSpPr/>
          <p:nvPr/>
        </p:nvCxnSpPr>
        <p:spPr>
          <a:xfrm>
            <a:off x="3929058" y="2000240"/>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5" name="Object 44"/>
          <p:cNvGraphicFramePr>
            <a:graphicFrameLocks noChangeAspect="1"/>
          </p:cNvGraphicFramePr>
          <p:nvPr/>
        </p:nvGraphicFramePr>
        <p:xfrm>
          <a:off x="3863899" y="1968501"/>
          <a:ext cx="350911" cy="317491"/>
        </p:xfrm>
        <a:graphic>
          <a:graphicData uri="http://schemas.openxmlformats.org/presentationml/2006/ole">
            <p:oleObj spid="_x0000_s332804" name="Equation" r:id="rId5" imgW="266400" imgH="241200" progId="Equation.DSMT4">
              <p:embed/>
            </p:oleObj>
          </a:graphicData>
        </a:graphic>
      </p:graphicFrame>
      <p:cxnSp>
        <p:nvCxnSpPr>
          <p:cNvPr id="46" name="Straight Arrow Connector 45"/>
          <p:cNvCxnSpPr/>
          <p:nvPr/>
        </p:nvCxnSpPr>
        <p:spPr>
          <a:xfrm>
            <a:off x="4929190" y="2000240"/>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2805" name="Object 5"/>
          <p:cNvGraphicFramePr>
            <a:graphicFrameLocks noChangeAspect="1"/>
          </p:cNvGraphicFramePr>
          <p:nvPr/>
        </p:nvGraphicFramePr>
        <p:xfrm>
          <a:off x="4992688" y="1968500"/>
          <a:ext cx="368300" cy="317500"/>
        </p:xfrm>
        <a:graphic>
          <a:graphicData uri="http://schemas.openxmlformats.org/presentationml/2006/ole">
            <p:oleObj spid="_x0000_s332805" name="Equation" r:id="rId6" imgW="279360" imgH="241200" progId="Equation.DSMT4">
              <p:embed/>
            </p:oleObj>
          </a:graphicData>
        </a:graphic>
      </p:graphicFrame>
      <p:cxnSp>
        <p:nvCxnSpPr>
          <p:cNvPr id="48" name="Straight Arrow Connector 47"/>
          <p:cNvCxnSpPr/>
          <p:nvPr/>
        </p:nvCxnSpPr>
        <p:spPr>
          <a:xfrm rot="5400000" flipH="1" flipV="1">
            <a:off x="4393405" y="1464455"/>
            <a:ext cx="35719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2806" name="Object 6"/>
          <p:cNvGraphicFramePr>
            <a:graphicFrameLocks noChangeAspect="1"/>
          </p:cNvGraphicFramePr>
          <p:nvPr/>
        </p:nvGraphicFramePr>
        <p:xfrm>
          <a:off x="4064000" y="1285875"/>
          <a:ext cx="368300" cy="317500"/>
        </p:xfrm>
        <a:graphic>
          <a:graphicData uri="http://schemas.openxmlformats.org/presentationml/2006/ole">
            <p:oleObj spid="_x0000_s332806" name="Equation" r:id="rId7" imgW="279360" imgH="241200" progId="Equation.DSMT4">
              <p:embed/>
            </p:oleObj>
          </a:graphicData>
        </a:graphic>
      </p:graphicFrame>
      <p:cxnSp>
        <p:nvCxnSpPr>
          <p:cNvPr id="51" name="Straight Arrow Connector 50"/>
          <p:cNvCxnSpPr/>
          <p:nvPr/>
        </p:nvCxnSpPr>
        <p:spPr>
          <a:xfrm rot="5400000" flipH="1" flipV="1">
            <a:off x="4464049" y="2678107"/>
            <a:ext cx="35719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2807" name="Object 7"/>
          <p:cNvGraphicFramePr>
            <a:graphicFrameLocks noChangeAspect="1"/>
          </p:cNvGraphicFramePr>
          <p:nvPr/>
        </p:nvGraphicFramePr>
        <p:xfrm>
          <a:off x="4429124" y="2786058"/>
          <a:ext cx="368300" cy="317500"/>
        </p:xfrm>
        <a:graphic>
          <a:graphicData uri="http://schemas.openxmlformats.org/presentationml/2006/ole">
            <p:oleObj spid="_x0000_s332807" name="Equation" r:id="rId8" imgW="279360" imgH="241200" progId="Equation.DSMT4">
              <p:embed/>
            </p:oleObj>
          </a:graphicData>
        </a:graphic>
      </p:graphicFrame>
      <p:cxnSp>
        <p:nvCxnSpPr>
          <p:cNvPr id="54" name="Straight Connector 53"/>
          <p:cNvCxnSpPr/>
          <p:nvPr/>
        </p:nvCxnSpPr>
        <p:spPr>
          <a:xfrm rot="5400000" flipH="1" flipV="1">
            <a:off x="4000893" y="2785661"/>
            <a:ext cx="85725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32808" name="Object 8"/>
          <p:cNvGraphicFramePr>
            <a:graphicFrameLocks noChangeAspect="1"/>
          </p:cNvGraphicFramePr>
          <p:nvPr/>
        </p:nvGraphicFramePr>
        <p:xfrm>
          <a:off x="4386263" y="3281363"/>
          <a:ext cx="168275" cy="184150"/>
        </p:xfrm>
        <a:graphic>
          <a:graphicData uri="http://schemas.openxmlformats.org/presentationml/2006/ole">
            <p:oleObj spid="_x0000_s332808" name="Equation" r:id="rId9" imgW="126720" imgH="139680" progId="Equation.DSMT4">
              <p:embed/>
            </p:oleObj>
          </a:graphicData>
        </a:graphic>
      </p:graphicFrame>
      <p:cxnSp>
        <p:nvCxnSpPr>
          <p:cNvPr id="58" name="Straight Connector 57"/>
          <p:cNvCxnSpPr/>
          <p:nvPr/>
        </p:nvCxnSpPr>
        <p:spPr>
          <a:xfrm rot="5400000" flipH="1" flipV="1">
            <a:off x="4358083" y="2785661"/>
            <a:ext cx="85725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32809" name="Object 9"/>
          <p:cNvGraphicFramePr>
            <a:graphicFrameLocks noChangeAspect="1"/>
          </p:cNvGraphicFramePr>
          <p:nvPr/>
        </p:nvGraphicFramePr>
        <p:xfrm>
          <a:off x="4676779" y="3214686"/>
          <a:ext cx="538163" cy="233362"/>
        </p:xfrm>
        <a:graphic>
          <a:graphicData uri="http://schemas.openxmlformats.org/presentationml/2006/ole">
            <p:oleObj spid="_x0000_s332809" name="Equation" r:id="rId10" imgW="406080" imgH="177480" progId="Equation.DSMT4">
              <p:embed/>
            </p:oleObj>
          </a:graphicData>
        </a:graphic>
      </p:graphicFrame>
      <p:cxnSp>
        <p:nvCxnSpPr>
          <p:cNvPr id="61" name="Curved Connector 60"/>
          <p:cNvCxnSpPr/>
          <p:nvPr/>
        </p:nvCxnSpPr>
        <p:spPr>
          <a:xfrm rot="10800000" flipV="1">
            <a:off x="4786314" y="1643049"/>
            <a:ext cx="1785950" cy="285753"/>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15140" y="1357298"/>
            <a:ext cx="1714512" cy="571504"/>
          </a:xfrm>
          <a:prstGeom prst="rect">
            <a:avLst/>
          </a:prstGeom>
        </p:spPr>
        <p:txBody>
          <a:bodyPr vert="horz" wrap="square" lIns="91440" tIns="45720" rIns="91440" bIns="45720" rtlCol="0" anchor="ctr">
            <a:normAutofit fontScale="92500" lnSpcReduction="10000"/>
          </a:bodyPr>
          <a:lstStyle/>
          <a:p>
            <a:r>
              <a:rPr lang="el-GR" dirty="0" smtClean="0">
                <a:solidFill>
                  <a:srgbClr val="FF0000"/>
                </a:solidFill>
              </a:rPr>
              <a:t>Όγκος ελέγχου για ισοζύγιο Α</a:t>
            </a:r>
          </a:p>
        </p:txBody>
      </p:sp>
      <p:sp>
        <p:nvSpPr>
          <p:cNvPr id="65" name="TextBox 64"/>
          <p:cNvSpPr txBox="1"/>
          <p:nvPr/>
        </p:nvSpPr>
        <p:spPr>
          <a:xfrm>
            <a:off x="714348" y="3571876"/>
            <a:ext cx="7858180" cy="2714644"/>
          </a:xfrm>
          <a:prstGeom prst="rect">
            <a:avLst/>
          </a:prstGeom>
        </p:spPr>
        <p:txBody>
          <a:bodyPr vert="horz" wrap="square" lIns="91440" tIns="45720" rIns="91440" bIns="45720" rtlCol="0" anchor="ctr">
            <a:normAutofit/>
          </a:bodyPr>
          <a:lstStyle/>
          <a:p>
            <a:r>
              <a:rPr lang="el-GR" u="sng" dirty="0" smtClean="0"/>
              <a:t>Παραδοχές</a:t>
            </a:r>
          </a:p>
          <a:p>
            <a:pPr>
              <a:buFont typeface="Arial" pitchFamily="34" charset="0"/>
              <a:buChar char="•"/>
            </a:pPr>
            <a:r>
              <a:rPr lang="el-GR" dirty="0" smtClean="0"/>
              <a:t> Κατανομές ταχύτητας – συγκέντρωσης ΟΜΟΙΕΣ</a:t>
            </a:r>
          </a:p>
          <a:p>
            <a:endParaRPr lang="el-GR" dirty="0" smtClean="0"/>
          </a:p>
          <a:p>
            <a:pPr>
              <a:buFont typeface="Arial" pitchFamily="34" charset="0"/>
              <a:buChar char="•"/>
            </a:pPr>
            <a:r>
              <a:rPr lang="el-GR" dirty="0" smtClean="0"/>
              <a:t> Ισοζύγια σε ολόκληρο το πάχος και όχι μέσα στο οριακό στρώμα</a:t>
            </a:r>
          </a:p>
          <a:p>
            <a:endParaRPr lang="el-GR" u="sng" dirty="0" smtClean="0"/>
          </a:p>
          <a:p>
            <a:pPr>
              <a:buFont typeface="Arial" pitchFamily="34" charset="0"/>
              <a:buChar char="•"/>
            </a:pPr>
            <a:r>
              <a:rPr lang="el-GR" dirty="0" smtClean="0"/>
              <a:t> Αμελητέα η ολική εισροή μάζας στο 4</a:t>
            </a:r>
          </a:p>
          <a:p>
            <a:endParaRPr lang="el-GR" u="sng" dirty="0" smtClean="0"/>
          </a:p>
          <a:p>
            <a:pPr>
              <a:buFont typeface="Arial" pitchFamily="34" charset="0"/>
              <a:buChar char="•"/>
            </a:pPr>
            <a:r>
              <a:rPr lang="el-GR" dirty="0" smtClean="0"/>
              <a:t> Αραιά συστήματα ή/και ισομοριακή αντιδιάχυση, ώστε να μην υπάρχει συναγωγή λόγω κίνησης συστατικών</a:t>
            </a:r>
          </a:p>
        </p:txBody>
      </p:sp>
      <p:pic>
        <p:nvPicPr>
          <p:cNvPr id="50" name="Εικόνα 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2" name="TextBox 51"/>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124</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l-GR" dirty="0" smtClean="0"/>
              <a:t>Ισοζύγια</a:t>
            </a:r>
            <a:endParaRPr lang="el-GR" dirty="0"/>
          </a:p>
        </p:txBody>
      </p:sp>
      <p:sp>
        <p:nvSpPr>
          <p:cNvPr id="4" name="TextBox 3"/>
          <p:cNvSpPr txBox="1"/>
          <p:nvPr/>
        </p:nvSpPr>
        <p:spPr>
          <a:xfrm>
            <a:off x="428596" y="1214422"/>
            <a:ext cx="2071702" cy="642942"/>
          </a:xfrm>
          <a:prstGeom prst="rect">
            <a:avLst/>
          </a:prstGeom>
        </p:spPr>
        <p:txBody>
          <a:bodyPr vert="horz" wrap="square" lIns="91440" tIns="45720" rIns="91440" bIns="45720" rtlCol="0" anchor="ctr">
            <a:normAutofit/>
          </a:bodyPr>
          <a:lstStyle/>
          <a:p>
            <a:r>
              <a:rPr lang="el-GR" u="sng" dirty="0" smtClean="0"/>
              <a:t>Ισοζύγιο Α:</a:t>
            </a:r>
            <a:r>
              <a:rPr lang="el-GR" dirty="0" smtClean="0"/>
              <a:t> </a:t>
            </a:r>
            <a:r>
              <a:rPr lang="en-US" dirty="0" smtClean="0"/>
              <a:t>(</a:t>
            </a:r>
            <a:r>
              <a:rPr lang="el-GR" dirty="0" smtClean="0"/>
              <a:t>σε </a:t>
            </a:r>
            <a:r>
              <a:rPr lang="en-US" dirty="0" smtClean="0"/>
              <a:t>mol)</a:t>
            </a:r>
            <a:endParaRPr lang="el-GR" dirty="0" smtClean="0"/>
          </a:p>
        </p:txBody>
      </p:sp>
      <p:graphicFrame>
        <p:nvGraphicFramePr>
          <p:cNvPr id="5" name="Object 4"/>
          <p:cNvGraphicFramePr>
            <a:graphicFrameLocks noChangeAspect="1"/>
          </p:cNvGraphicFramePr>
          <p:nvPr/>
        </p:nvGraphicFramePr>
        <p:xfrm>
          <a:off x="517514" y="1754190"/>
          <a:ext cx="2482850" cy="1960562"/>
        </p:xfrm>
        <a:graphic>
          <a:graphicData uri="http://schemas.openxmlformats.org/presentationml/2006/ole">
            <p:oleObj spid="_x0000_s333826" name="Equation" r:id="rId3" imgW="1930320" imgH="1523880" progId="Equation.DSMT4">
              <p:embed/>
            </p:oleObj>
          </a:graphicData>
        </a:graphic>
      </p:graphicFrame>
      <p:sp>
        <p:nvSpPr>
          <p:cNvPr id="6" name="TextBox 5"/>
          <p:cNvSpPr txBox="1"/>
          <p:nvPr/>
        </p:nvSpPr>
        <p:spPr>
          <a:xfrm>
            <a:off x="3357554" y="1714488"/>
            <a:ext cx="2000264" cy="285752"/>
          </a:xfrm>
          <a:prstGeom prst="rect">
            <a:avLst/>
          </a:prstGeom>
        </p:spPr>
        <p:txBody>
          <a:bodyPr vert="horz" wrap="square" lIns="91440" tIns="45720" rIns="91440" bIns="45720" rtlCol="0" anchor="ctr">
            <a:normAutofit fontScale="85000" lnSpcReduction="20000"/>
          </a:bodyPr>
          <a:lstStyle/>
          <a:p>
            <a:r>
              <a:rPr lang="el-GR" dirty="0" smtClean="0"/>
              <a:t>(μόνιμες συνθήκες)</a:t>
            </a:r>
          </a:p>
        </p:txBody>
      </p:sp>
      <p:graphicFrame>
        <p:nvGraphicFramePr>
          <p:cNvPr id="333827" name="Object 3"/>
          <p:cNvGraphicFramePr>
            <a:graphicFrameLocks noChangeAspect="1"/>
          </p:cNvGraphicFramePr>
          <p:nvPr/>
        </p:nvGraphicFramePr>
        <p:xfrm>
          <a:off x="5365757" y="1744653"/>
          <a:ext cx="277813" cy="327025"/>
        </p:xfrm>
        <a:graphic>
          <a:graphicData uri="http://schemas.openxmlformats.org/presentationml/2006/ole">
            <p:oleObj spid="_x0000_s333827" name="Equation" r:id="rId4" imgW="215640" imgH="253800" progId="Equation.DSMT4">
              <p:embed/>
            </p:oleObj>
          </a:graphicData>
        </a:graphic>
      </p:graphicFrame>
      <p:graphicFrame>
        <p:nvGraphicFramePr>
          <p:cNvPr id="333828" name="Object 4"/>
          <p:cNvGraphicFramePr>
            <a:graphicFrameLocks noChangeAspect="1"/>
          </p:cNvGraphicFramePr>
          <p:nvPr/>
        </p:nvGraphicFramePr>
        <p:xfrm>
          <a:off x="5341938" y="2173288"/>
          <a:ext cx="311150" cy="327025"/>
        </p:xfrm>
        <a:graphic>
          <a:graphicData uri="http://schemas.openxmlformats.org/presentationml/2006/ole">
            <p:oleObj spid="_x0000_s333828" name="Equation" r:id="rId5" imgW="241200" imgH="253800" progId="Equation.DSMT4">
              <p:embed/>
            </p:oleObj>
          </a:graphicData>
        </a:graphic>
      </p:graphicFrame>
      <p:graphicFrame>
        <p:nvGraphicFramePr>
          <p:cNvPr id="333829" name="Object 5"/>
          <p:cNvGraphicFramePr>
            <a:graphicFrameLocks noChangeAspect="1"/>
          </p:cNvGraphicFramePr>
          <p:nvPr/>
        </p:nvGraphicFramePr>
        <p:xfrm>
          <a:off x="5365750" y="2744788"/>
          <a:ext cx="295275" cy="327025"/>
        </p:xfrm>
        <a:graphic>
          <a:graphicData uri="http://schemas.openxmlformats.org/presentationml/2006/ole">
            <p:oleObj spid="_x0000_s333829" name="Equation" r:id="rId6" imgW="228600" imgH="253800" progId="Equation.DSMT4">
              <p:embed/>
            </p:oleObj>
          </a:graphicData>
        </a:graphic>
      </p:graphicFrame>
      <p:graphicFrame>
        <p:nvGraphicFramePr>
          <p:cNvPr id="333830" name="Object 6"/>
          <p:cNvGraphicFramePr>
            <a:graphicFrameLocks noChangeAspect="1"/>
          </p:cNvGraphicFramePr>
          <p:nvPr/>
        </p:nvGraphicFramePr>
        <p:xfrm>
          <a:off x="5349875" y="3316288"/>
          <a:ext cx="311150" cy="327025"/>
        </p:xfrm>
        <a:graphic>
          <a:graphicData uri="http://schemas.openxmlformats.org/presentationml/2006/ole">
            <p:oleObj spid="_x0000_s333830" name="Equation" r:id="rId7" imgW="241200" imgH="253800" progId="Equation.DSMT4">
              <p:embed/>
            </p:oleObj>
          </a:graphicData>
        </a:graphic>
      </p:graphicFrame>
      <p:sp>
        <p:nvSpPr>
          <p:cNvPr id="11" name="TextBox 10"/>
          <p:cNvSpPr txBox="1"/>
          <p:nvPr/>
        </p:nvSpPr>
        <p:spPr>
          <a:xfrm>
            <a:off x="428596" y="3786190"/>
            <a:ext cx="2500330" cy="642942"/>
          </a:xfrm>
          <a:prstGeom prst="rect">
            <a:avLst/>
          </a:prstGeom>
        </p:spPr>
        <p:txBody>
          <a:bodyPr vert="horz" wrap="square" lIns="91440" tIns="45720" rIns="91440" bIns="45720" rtlCol="0" anchor="ctr">
            <a:normAutofit/>
          </a:bodyPr>
          <a:lstStyle/>
          <a:p>
            <a:r>
              <a:rPr lang="el-GR" u="sng" dirty="0" smtClean="0"/>
              <a:t>Ολικό ισοζύγιο Α:</a:t>
            </a:r>
            <a:r>
              <a:rPr lang="el-GR" dirty="0" smtClean="0"/>
              <a:t> </a:t>
            </a:r>
            <a:r>
              <a:rPr lang="en-US" dirty="0" smtClean="0"/>
              <a:t>(</a:t>
            </a:r>
            <a:r>
              <a:rPr lang="el-GR" dirty="0" smtClean="0"/>
              <a:t>σε </a:t>
            </a:r>
            <a:r>
              <a:rPr lang="en-US" dirty="0" smtClean="0"/>
              <a:t>kg)</a:t>
            </a:r>
            <a:endParaRPr lang="el-GR" dirty="0" smtClean="0"/>
          </a:p>
        </p:txBody>
      </p:sp>
      <p:graphicFrame>
        <p:nvGraphicFramePr>
          <p:cNvPr id="333831" name="Object 7"/>
          <p:cNvGraphicFramePr>
            <a:graphicFrameLocks noChangeAspect="1"/>
          </p:cNvGraphicFramePr>
          <p:nvPr/>
        </p:nvGraphicFramePr>
        <p:xfrm>
          <a:off x="500034" y="4286256"/>
          <a:ext cx="3054350" cy="620713"/>
        </p:xfrm>
        <a:graphic>
          <a:graphicData uri="http://schemas.openxmlformats.org/presentationml/2006/ole">
            <p:oleObj spid="_x0000_s333831" name="Equation" r:id="rId8" imgW="2374560" imgH="482400" progId="Equation.DSMT4">
              <p:embed/>
            </p:oleObj>
          </a:graphicData>
        </a:graphic>
      </p:graphicFrame>
      <p:sp>
        <p:nvSpPr>
          <p:cNvPr id="14" name="TextBox 13"/>
          <p:cNvSpPr txBox="1"/>
          <p:nvPr/>
        </p:nvSpPr>
        <p:spPr>
          <a:xfrm>
            <a:off x="285720" y="4929198"/>
            <a:ext cx="5072098" cy="500066"/>
          </a:xfrm>
          <a:prstGeom prst="rect">
            <a:avLst/>
          </a:prstGeom>
        </p:spPr>
        <p:txBody>
          <a:bodyPr vert="horz" wrap="square" lIns="91440" tIns="45720" rIns="91440" bIns="45720" rtlCol="0" anchor="ctr">
            <a:normAutofit/>
          </a:bodyPr>
          <a:lstStyle/>
          <a:p>
            <a:r>
              <a:rPr lang="el-GR" dirty="0" smtClean="0"/>
              <a:t>Για ένα σταθερό μέσο μοριακό βάρος του μίγματος</a:t>
            </a:r>
          </a:p>
        </p:txBody>
      </p:sp>
      <p:graphicFrame>
        <p:nvGraphicFramePr>
          <p:cNvPr id="333832" name="Object 8"/>
          <p:cNvGraphicFramePr>
            <a:graphicFrameLocks noChangeAspect="1"/>
          </p:cNvGraphicFramePr>
          <p:nvPr/>
        </p:nvGraphicFramePr>
        <p:xfrm>
          <a:off x="407988" y="5451493"/>
          <a:ext cx="3135312" cy="620713"/>
        </p:xfrm>
        <a:graphic>
          <a:graphicData uri="http://schemas.openxmlformats.org/presentationml/2006/ole">
            <p:oleObj spid="_x0000_s333832" name="Equation" r:id="rId9" imgW="2438280" imgH="482400" progId="Equation.DSMT4">
              <p:embed/>
            </p:oleObj>
          </a:graphicData>
        </a:graphic>
      </p:graphicFrame>
      <p:graphicFrame>
        <p:nvGraphicFramePr>
          <p:cNvPr id="333833" name="Object 9"/>
          <p:cNvGraphicFramePr>
            <a:graphicFrameLocks noChangeAspect="1"/>
          </p:cNvGraphicFramePr>
          <p:nvPr/>
        </p:nvGraphicFramePr>
        <p:xfrm>
          <a:off x="5365750" y="5602288"/>
          <a:ext cx="295275" cy="327025"/>
        </p:xfrm>
        <a:graphic>
          <a:graphicData uri="http://schemas.openxmlformats.org/presentationml/2006/ole">
            <p:oleObj spid="_x0000_s333833" name="Equation" r:id="rId10" imgW="228600" imgH="253800" progId="Equation.DSMT4">
              <p:embed/>
            </p:oleObj>
          </a:graphicData>
        </a:graphic>
      </p:graphicFrame>
      <p:pic>
        <p:nvPicPr>
          <p:cNvPr id="15" name="Εικόνα 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6" name="TextBox 15"/>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125</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28" y="-214330"/>
            <a:ext cx="8229600" cy="1143000"/>
          </a:xfrm>
        </p:spPr>
        <p:txBody>
          <a:bodyPr/>
          <a:lstStyle/>
          <a:p>
            <a:r>
              <a:rPr lang="el-GR" dirty="0" smtClean="0"/>
              <a:t>Ισοζύγια</a:t>
            </a:r>
            <a:endParaRPr lang="el-GR" dirty="0"/>
          </a:p>
        </p:txBody>
      </p:sp>
      <p:graphicFrame>
        <p:nvGraphicFramePr>
          <p:cNvPr id="4" name="Object 3"/>
          <p:cNvGraphicFramePr>
            <a:graphicFrameLocks noChangeAspect="1"/>
          </p:cNvGraphicFramePr>
          <p:nvPr/>
        </p:nvGraphicFramePr>
        <p:xfrm>
          <a:off x="1316038" y="928670"/>
          <a:ext cx="6200775" cy="963613"/>
        </p:xfrm>
        <a:graphic>
          <a:graphicData uri="http://schemas.openxmlformats.org/presentationml/2006/ole">
            <p:oleObj spid="_x0000_s334850" name="Equation" r:id="rId3" imgW="3187440" imgH="495000" progId="Equation.DSMT4">
              <p:embed/>
            </p:oleObj>
          </a:graphicData>
        </a:graphic>
      </p:graphicFrame>
      <p:cxnSp>
        <p:nvCxnSpPr>
          <p:cNvPr id="6" name="Straight Arrow Connector 5"/>
          <p:cNvCxnSpPr/>
          <p:nvPr/>
        </p:nvCxnSpPr>
        <p:spPr>
          <a:xfrm rot="5400000">
            <a:off x="4179091" y="196372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71604" y="2285992"/>
            <a:ext cx="5857916" cy="571504"/>
          </a:xfrm>
          <a:prstGeom prst="rect">
            <a:avLst/>
          </a:prstGeom>
        </p:spPr>
        <p:txBody>
          <a:bodyPr vert="horz" wrap="square" lIns="91440" tIns="45720" rIns="91440" bIns="45720" rtlCol="0" anchor="ctr">
            <a:normAutofit/>
          </a:bodyPr>
          <a:lstStyle/>
          <a:p>
            <a:r>
              <a:rPr lang="el-GR" dirty="0" smtClean="0"/>
              <a:t>Αντίστοιχα, υπάρχει η εξίσωση </a:t>
            </a:r>
            <a:r>
              <a:rPr lang="en-US" dirty="0" smtClean="0"/>
              <a:t>von Karman </a:t>
            </a:r>
            <a:r>
              <a:rPr lang="el-GR" dirty="0" smtClean="0"/>
              <a:t>για την ταχύτητα</a:t>
            </a:r>
          </a:p>
        </p:txBody>
      </p:sp>
      <p:graphicFrame>
        <p:nvGraphicFramePr>
          <p:cNvPr id="334851" name="Object 3"/>
          <p:cNvGraphicFramePr>
            <a:graphicFrameLocks noChangeAspect="1"/>
          </p:cNvGraphicFramePr>
          <p:nvPr/>
        </p:nvGraphicFramePr>
        <p:xfrm>
          <a:off x="2286000" y="2643182"/>
          <a:ext cx="4198938" cy="963612"/>
        </p:xfrm>
        <a:graphic>
          <a:graphicData uri="http://schemas.openxmlformats.org/presentationml/2006/ole">
            <p:oleObj spid="_x0000_s334851" name="Equation" r:id="rId4" imgW="2158920" imgH="495000" progId="Equation.DSMT4">
              <p:embed/>
            </p:oleObj>
          </a:graphicData>
        </a:graphic>
      </p:graphicFrame>
      <p:sp>
        <p:nvSpPr>
          <p:cNvPr id="9" name="TextBox 8"/>
          <p:cNvSpPr txBox="1"/>
          <p:nvPr/>
        </p:nvSpPr>
        <p:spPr>
          <a:xfrm>
            <a:off x="642910" y="3571876"/>
            <a:ext cx="8215370" cy="2857520"/>
          </a:xfrm>
          <a:prstGeom prst="rect">
            <a:avLst/>
          </a:prstGeom>
        </p:spPr>
        <p:txBody>
          <a:bodyPr vert="horz" wrap="square" lIns="91440" tIns="45720" rIns="91440" bIns="45720" rtlCol="0" anchor="ctr">
            <a:normAutofit/>
          </a:bodyPr>
          <a:lstStyle/>
          <a:p>
            <a:r>
              <a:rPr lang="el-GR" dirty="0" smtClean="0"/>
              <a:t>Συνοριακές συνθήκες:</a:t>
            </a:r>
          </a:p>
          <a:p>
            <a:pPr>
              <a:buFont typeface="Arial" pitchFamily="34" charset="0"/>
              <a:buChar char="•"/>
            </a:pPr>
            <a:r>
              <a:rPr lang="el-GR" dirty="0" smtClean="0"/>
              <a:t> </a:t>
            </a:r>
            <a:r>
              <a:rPr lang="en-US" dirty="0" smtClean="0"/>
              <a:t>                       </a:t>
            </a:r>
            <a:r>
              <a:rPr lang="el-GR" dirty="0" smtClean="0"/>
              <a:t>και </a:t>
            </a:r>
          </a:p>
          <a:p>
            <a:r>
              <a:rPr lang="en-US" dirty="0" smtClean="0"/>
              <a:t>                            </a:t>
            </a:r>
            <a:r>
              <a:rPr lang="el-GR" dirty="0" smtClean="0"/>
              <a:t>και</a:t>
            </a:r>
          </a:p>
          <a:p>
            <a:r>
              <a:rPr lang="el-GR" dirty="0" smtClean="0"/>
              <a:t> </a:t>
            </a:r>
            <a:endParaRPr lang="en-US" dirty="0" smtClean="0"/>
          </a:p>
          <a:p>
            <a:pPr>
              <a:buFont typeface="Arial" pitchFamily="34" charset="0"/>
              <a:buChar char="•"/>
            </a:pPr>
            <a:r>
              <a:rPr lang="el-GR" dirty="0" smtClean="0"/>
              <a:t>και </a:t>
            </a:r>
          </a:p>
          <a:p>
            <a:endParaRPr lang="el-GR" dirty="0" smtClean="0"/>
          </a:p>
          <a:p>
            <a:pPr>
              <a:buFont typeface="Arial" pitchFamily="34" charset="0"/>
              <a:buChar char="•"/>
            </a:pPr>
            <a:r>
              <a:rPr lang="el-GR" dirty="0" smtClean="0"/>
              <a:t> και  </a:t>
            </a:r>
          </a:p>
          <a:p>
            <a:pPr>
              <a:buFont typeface="Arial" pitchFamily="34" charset="0"/>
              <a:buChar char="•"/>
            </a:pPr>
            <a:endParaRPr lang="el-GR" dirty="0" smtClean="0"/>
          </a:p>
          <a:p>
            <a:pPr>
              <a:buFont typeface="Arial" pitchFamily="34" charset="0"/>
              <a:buChar char="•"/>
            </a:pPr>
            <a:r>
              <a:rPr lang="el-GR" dirty="0" smtClean="0"/>
              <a:t> </a:t>
            </a:r>
          </a:p>
          <a:p>
            <a:endParaRPr lang="el-GR" dirty="0" smtClean="0"/>
          </a:p>
        </p:txBody>
      </p:sp>
      <p:graphicFrame>
        <p:nvGraphicFramePr>
          <p:cNvPr id="10" name="Object 9"/>
          <p:cNvGraphicFramePr>
            <a:graphicFrameLocks noChangeAspect="1"/>
          </p:cNvGraphicFramePr>
          <p:nvPr/>
        </p:nvGraphicFramePr>
        <p:xfrm>
          <a:off x="928662" y="3893711"/>
          <a:ext cx="1088233" cy="321118"/>
        </p:xfrm>
        <a:graphic>
          <a:graphicData uri="http://schemas.openxmlformats.org/presentationml/2006/ole">
            <p:oleObj spid="_x0000_s334852" name="Equation" r:id="rId5" imgW="774360" imgH="228600" progId="Equation.DSMT4">
              <p:embed/>
            </p:oleObj>
          </a:graphicData>
        </a:graphic>
      </p:graphicFrame>
      <p:graphicFrame>
        <p:nvGraphicFramePr>
          <p:cNvPr id="11" name="Object 10"/>
          <p:cNvGraphicFramePr>
            <a:graphicFrameLocks noChangeAspect="1"/>
          </p:cNvGraphicFramePr>
          <p:nvPr/>
        </p:nvGraphicFramePr>
        <p:xfrm>
          <a:off x="2516961" y="3857639"/>
          <a:ext cx="714380" cy="348031"/>
        </p:xfrm>
        <a:graphic>
          <a:graphicData uri="http://schemas.openxmlformats.org/presentationml/2006/ole">
            <p:oleObj spid="_x0000_s334853" name="Equation" r:id="rId6" imgW="495000" imgH="241200" progId="Equation.DSMT4">
              <p:embed/>
            </p:oleObj>
          </a:graphicData>
        </a:graphic>
      </p:graphicFrame>
      <p:graphicFrame>
        <p:nvGraphicFramePr>
          <p:cNvPr id="12" name="Object 11"/>
          <p:cNvGraphicFramePr>
            <a:graphicFrameLocks noChangeAspect="1"/>
          </p:cNvGraphicFramePr>
          <p:nvPr/>
        </p:nvGraphicFramePr>
        <p:xfrm>
          <a:off x="945325" y="4129105"/>
          <a:ext cx="1214446" cy="326269"/>
        </p:xfrm>
        <a:graphic>
          <a:graphicData uri="http://schemas.openxmlformats.org/presentationml/2006/ole">
            <p:oleObj spid="_x0000_s334854" name="Equation" r:id="rId7" imgW="850680" imgH="228600" progId="Equation.DSMT4">
              <p:embed/>
            </p:oleObj>
          </a:graphicData>
        </a:graphic>
      </p:graphicFrame>
      <p:graphicFrame>
        <p:nvGraphicFramePr>
          <p:cNvPr id="334855" name="Object 7"/>
          <p:cNvGraphicFramePr>
            <a:graphicFrameLocks noChangeAspect="1"/>
          </p:cNvGraphicFramePr>
          <p:nvPr/>
        </p:nvGraphicFramePr>
        <p:xfrm>
          <a:off x="2499513" y="4152908"/>
          <a:ext cx="750888" cy="347662"/>
        </p:xfrm>
        <a:graphic>
          <a:graphicData uri="http://schemas.openxmlformats.org/presentationml/2006/ole">
            <p:oleObj spid="_x0000_s334855" name="Equation" r:id="rId8" imgW="520560" imgH="241200" progId="Equation.DSMT4">
              <p:embed/>
            </p:oleObj>
          </a:graphicData>
        </a:graphic>
      </p:graphicFrame>
      <p:graphicFrame>
        <p:nvGraphicFramePr>
          <p:cNvPr id="334856" name="Object 8"/>
          <p:cNvGraphicFramePr>
            <a:graphicFrameLocks noChangeAspect="1"/>
          </p:cNvGraphicFramePr>
          <p:nvPr/>
        </p:nvGraphicFramePr>
        <p:xfrm>
          <a:off x="1276331" y="4714884"/>
          <a:ext cx="581025" cy="327025"/>
        </p:xfrm>
        <a:graphic>
          <a:graphicData uri="http://schemas.openxmlformats.org/presentationml/2006/ole">
            <p:oleObj spid="_x0000_s334856" name="Equation" r:id="rId9" imgW="406080" imgH="228600" progId="Equation.DSMT4">
              <p:embed/>
            </p:oleObj>
          </a:graphicData>
        </a:graphic>
      </p:graphicFrame>
      <p:graphicFrame>
        <p:nvGraphicFramePr>
          <p:cNvPr id="334857" name="Object 9"/>
          <p:cNvGraphicFramePr>
            <a:graphicFrameLocks noChangeAspect="1"/>
          </p:cNvGraphicFramePr>
          <p:nvPr/>
        </p:nvGraphicFramePr>
        <p:xfrm>
          <a:off x="1285852" y="4900628"/>
          <a:ext cx="1819459" cy="528636"/>
        </p:xfrm>
        <a:graphic>
          <a:graphicData uri="http://schemas.openxmlformats.org/presentationml/2006/ole">
            <p:oleObj spid="_x0000_s334857" name="Equation" r:id="rId10" imgW="1447560" imgH="419040" progId="Equation.DSMT4">
              <p:embed/>
            </p:oleObj>
          </a:graphicData>
        </a:graphic>
      </p:graphicFrame>
      <p:graphicFrame>
        <p:nvGraphicFramePr>
          <p:cNvPr id="334858" name="Object 10"/>
          <p:cNvGraphicFramePr>
            <a:graphicFrameLocks noChangeAspect="1"/>
          </p:cNvGraphicFramePr>
          <p:nvPr/>
        </p:nvGraphicFramePr>
        <p:xfrm>
          <a:off x="1276331" y="5286388"/>
          <a:ext cx="581025" cy="327025"/>
        </p:xfrm>
        <a:graphic>
          <a:graphicData uri="http://schemas.openxmlformats.org/presentationml/2006/ole">
            <p:oleObj spid="_x0000_s334858" name="Equation" r:id="rId11" imgW="406080" imgH="228600" progId="Equation.DSMT4">
              <p:embed/>
            </p:oleObj>
          </a:graphicData>
        </a:graphic>
      </p:graphicFrame>
      <p:graphicFrame>
        <p:nvGraphicFramePr>
          <p:cNvPr id="334859" name="Object 11"/>
          <p:cNvGraphicFramePr>
            <a:graphicFrameLocks noChangeAspect="1"/>
          </p:cNvGraphicFramePr>
          <p:nvPr/>
        </p:nvGraphicFramePr>
        <p:xfrm>
          <a:off x="928662" y="5662613"/>
          <a:ext cx="3406775" cy="636587"/>
        </p:xfrm>
        <a:graphic>
          <a:graphicData uri="http://schemas.openxmlformats.org/presentationml/2006/ole">
            <p:oleObj spid="_x0000_s334859" name="Equation" r:id="rId12" imgW="2387520" imgH="444240" progId="Equation.DSMT4">
              <p:embed/>
            </p:oleObj>
          </a:graphicData>
        </a:graphic>
      </p:graphicFrame>
      <p:pic>
        <p:nvPicPr>
          <p:cNvPr id="16" name="Εικόνα 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7" name="TextBox 16"/>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126</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1438"/>
            <a:ext cx="8229600" cy="1143001"/>
          </a:xfrm>
        </p:spPr>
        <p:txBody>
          <a:bodyPr/>
          <a:lstStyle/>
          <a:p>
            <a:r>
              <a:rPr lang="el-GR" dirty="0" smtClean="0"/>
              <a:t>Ισοζύγια</a:t>
            </a:r>
            <a:endParaRPr lang="el-GR" dirty="0"/>
          </a:p>
        </p:txBody>
      </p:sp>
      <p:sp>
        <p:nvSpPr>
          <p:cNvPr id="4" name="TextBox 3"/>
          <p:cNvSpPr txBox="1"/>
          <p:nvPr/>
        </p:nvSpPr>
        <p:spPr>
          <a:xfrm>
            <a:off x="500034" y="928670"/>
            <a:ext cx="7358114" cy="3714776"/>
          </a:xfrm>
          <a:prstGeom prst="rect">
            <a:avLst/>
          </a:prstGeom>
        </p:spPr>
        <p:txBody>
          <a:bodyPr vert="horz" wrap="square" lIns="91440" tIns="45720" rIns="91440" bIns="45720" rtlCol="0" anchor="ctr">
            <a:normAutofit/>
          </a:bodyPr>
          <a:lstStyle/>
          <a:p>
            <a:r>
              <a:rPr lang="el-GR" dirty="0" smtClean="0">
                <a:solidFill>
                  <a:schemeClr val="tx2"/>
                </a:solidFill>
              </a:rPr>
              <a:t>Ερώτηση: Πώς προκύπτει η τελευταία συνοριακή?</a:t>
            </a:r>
            <a:endParaRPr lang="en-US" dirty="0" smtClean="0">
              <a:solidFill>
                <a:schemeClr val="tx2"/>
              </a:solidFill>
            </a:endParaRPr>
          </a:p>
          <a:p>
            <a:r>
              <a:rPr lang="el-GR" dirty="0" smtClean="0">
                <a:solidFill>
                  <a:schemeClr val="tx2"/>
                </a:solidFill>
              </a:rPr>
              <a:t> </a:t>
            </a:r>
          </a:p>
          <a:p>
            <a:r>
              <a:rPr lang="el-GR" dirty="0" smtClean="0">
                <a:solidFill>
                  <a:schemeClr val="tx2"/>
                </a:solidFill>
              </a:rPr>
              <a:t>Απάντηση: Από το ισοζύγιο για Α: </a:t>
            </a:r>
          </a:p>
          <a:p>
            <a:endParaRPr lang="en-US" dirty="0" smtClean="0"/>
          </a:p>
          <a:p>
            <a:r>
              <a:rPr lang="el-GR" u="sng" dirty="0" smtClean="0">
                <a:solidFill>
                  <a:srgbClr val="FF0000"/>
                </a:solidFill>
              </a:rPr>
              <a:t>Λύση για στρωτή ροή</a:t>
            </a:r>
            <a:endParaRPr lang="en-US" u="sng" dirty="0" smtClean="0">
              <a:solidFill>
                <a:srgbClr val="FF0000"/>
              </a:solidFill>
            </a:endParaRPr>
          </a:p>
          <a:p>
            <a:endParaRPr lang="en-US" dirty="0" smtClean="0"/>
          </a:p>
          <a:p>
            <a:r>
              <a:rPr lang="el-GR" dirty="0" smtClean="0"/>
              <a:t>Ταχύτητα: </a:t>
            </a:r>
            <a:endParaRPr lang="en-US" dirty="0" smtClean="0"/>
          </a:p>
          <a:p>
            <a:endParaRPr lang="en-US" dirty="0" smtClean="0"/>
          </a:p>
          <a:p>
            <a:r>
              <a:rPr lang="el-GR" dirty="0" smtClean="0"/>
              <a:t>Συγκέντρωση:</a:t>
            </a:r>
            <a:endParaRPr lang="en-US" dirty="0" smtClean="0"/>
          </a:p>
          <a:p>
            <a:endParaRPr lang="en-US" dirty="0" smtClean="0"/>
          </a:p>
          <a:p>
            <a:endParaRPr lang="en-US" dirty="0" smtClean="0"/>
          </a:p>
          <a:p>
            <a:endParaRPr lang="en-US" dirty="0" smtClean="0"/>
          </a:p>
          <a:p>
            <a:endParaRPr lang="el-GR" dirty="0" smtClean="0"/>
          </a:p>
        </p:txBody>
      </p:sp>
      <p:graphicFrame>
        <p:nvGraphicFramePr>
          <p:cNvPr id="5" name="Object 4"/>
          <p:cNvGraphicFramePr>
            <a:graphicFrameLocks noChangeAspect="1"/>
          </p:cNvGraphicFramePr>
          <p:nvPr/>
        </p:nvGraphicFramePr>
        <p:xfrm>
          <a:off x="3857620" y="1428736"/>
          <a:ext cx="2135478" cy="561968"/>
        </p:xfrm>
        <a:graphic>
          <a:graphicData uri="http://schemas.openxmlformats.org/presentationml/2006/ole">
            <p:oleObj spid="_x0000_s335874" name="Equation" r:id="rId3" imgW="1688760" imgH="444240" progId="Equation.DSMT4">
              <p:embed/>
            </p:oleObj>
          </a:graphicData>
        </a:graphic>
      </p:graphicFrame>
      <p:graphicFrame>
        <p:nvGraphicFramePr>
          <p:cNvPr id="6" name="Object 5"/>
          <p:cNvGraphicFramePr>
            <a:graphicFrameLocks noChangeAspect="1"/>
          </p:cNvGraphicFramePr>
          <p:nvPr/>
        </p:nvGraphicFramePr>
        <p:xfrm>
          <a:off x="1714480" y="2571744"/>
          <a:ext cx="1290493" cy="500066"/>
        </p:xfrm>
        <a:graphic>
          <a:graphicData uri="http://schemas.openxmlformats.org/presentationml/2006/ole">
            <p:oleObj spid="_x0000_s335875" name="Equation" r:id="rId4" imgW="1015920" imgH="393480" progId="Equation.DSMT4">
              <p:embed/>
            </p:oleObj>
          </a:graphicData>
        </a:graphic>
      </p:graphicFrame>
      <p:graphicFrame>
        <p:nvGraphicFramePr>
          <p:cNvPr id="335876" name="Object 4"/>
          <p:cNvGraphicFramePr>
            <a:graphicFrameLocks noChangeAspect="1"/>
          </p:cNvGraphicFramePr>
          <p:nvPr/>
        </p:nvGraphicFramePr>
        <p:xfrm>
          <a:off x="2058988" y="3143250"/>
          <a:ext cx="1306512" cy="500063"/>
        </p:xfrm>
        <a:graphic>
          <a:graphicData uri="http://schemas.openxmlformats.org/presentationml/2006/ole">
            <p:oleObj spid="_x0000_s335876" name="Equation" r:id="rId5" imgW="1028520" imgH="393480" progId="Equation.DSMT4">
              <p:embed/>
            </p:oleObj>
          </a:graphicData>
        </a:graphic>
      </p:graphicFrame>
      <p:sp>
        <p:nvSpPr>
          <p:cNvPr id="8" name="Right Brace 7"/>
          <p:cNvSpPr/>
          <p:nvPr/>
        </p:nvSpPr>
        <p:spPr>
          <a:xfrm>
            <a:off x="3714744" y="2500306"/>
            <a:ext cx="357190" cy="12858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p:cNvSpPr txBox="1"/>
          <p:nvPr/>
        </p:nvSpPr>
        <p:spPr>
          <a:xfrm>
            <a:off x="4286248" y="2857496"/>
            <a:ext cx="2643206" cy="571504"/>
          </a:xfrm>
          <a:prstGeom prst="rect">
            <a:avLst/>
          </a:prstGeom>
        </p:spPr>
        <p:txBody>
          <a:bodyPr vert="horz" wrap="square" lIns="91440" tIns="45720" rIns="91440" bIns="45720" rtlCol="0" anchor="ctr">
            <a:normAutofit fontScale="92500" lnSpcReduction="10000"/>
          </a:bodyPr>
          <a:lstStyle/>
          <a:p>
            <a:r>
              <a:rPr lang="el-GR" dirty="0" smtClean="0"/>
              <a:t>Αδιάστατη μορφή κατανομών</a:t>
            </a:r>
          </a:p>
        </p:txBody>
      </p:sp>
      <p:graphicFrame>
        <p:nvGraphicFramePr>
          <p:cNvPr id="335877" name="Object 5"/>
          <p:cNvGraphicFramePr>
            <a:graphicFrameLocks noChangeAspect="1"/>
          </p:cNvGraphicFramePr>
          <p:nvPr/>
        </p:nvGraphicFramePr>
        <p:xfrm>
          <a:off x="1831963" y="4016375"/>
          <a:ext cx="1096963" cy="612775"/>
        </p:xfrm>
        <a:graphic>
          <a:graphicData uri="http://schemas.openxmlformats.org/presentationml/2006/ole">
            <p:oleObj spid="_x0000_s335877" name="Equation" r:id="rId6" imgW="863280" imgH="482400" progId="Equation.DSMT4">
              <p:embed/>
            </p:oleObj>
          </a:graphicData>
        </a:graphic>
      </p:graphicFrame>
      <p:graphicFrame>
        <p:nvGraphicFramePr>
          <p:cNvPr id="335878" name="Object 6"/>
          <p:cNvGraphicFramePr>
            <a:graphicFrameLocks noChangeAspect="1"/>
          </p:cNvGraphicFramePr>
          <p:nvPr/>
        </p:nvGraphicFramePr>
        <p:xfrm>
          <a:off x="893763" y="4022733"/>
          <a:ext cx="646112" cy="549275"/>
        </p:xfrm>
        <a:graphic>
          <a:graphicData uri="http://schemas.openxmlformats.org/presentationml/2006/ole">
            <p:oleObj spid="_x0000_s335878" name="Equation" r:id="rId7" imgW="507960" imgH="431640" progId="Equation.DSMT4">
              <p:embed/>
            </p:oleObj>
          </a:graphicData>
        </a:graphic>
      </p:graphicFrame>
      <p:graphicFrame>
        <p:nvGraphicFramePr>
          <p:cNvPr id="335879" name="Object 7"/>
          <p:cNvGraphicFramePr>
            <a:graphicFrameLocks noChangeAspect="1"/>
          </p:cNvGraphicFramePr>
          <p:nvPr/>
        </p:nvGraphicFramePr>
        <p:xfrm>
          <a:off x="3571868" y="4071942"/>
          <a:ext cx="644525" cy="547687"/>
        </p:xfrm>
        <a:graphic>
          <a:graphicData uri="http://schemas.openxmlformats.org/presentationml/2006/ole">
            <p:oleObj spid="_x0000_s335879" name="Equation" r:id="rId8" imgW="507960" imgH="431640" progId="Equation.DSMT4">
              <p:embed/>
            </p:oleObj>
          </a:graphicData>
        </a:graphic>
      </p:graphicFrame>
      <p:graphicFrame>
        <p:nvGraphicFramePr>
          <p:cNvPr id="335880" name="Object 8"/>
          <p:cNvGraphicFramePr>
            <a:graphicFrameLocks noChangeAspect="1"/>
          </p:cNvGraphicFramePr>
          <p:nvPr/>
        </p:nvGraphicFramePr>
        <p:xfrm>
          <a:off x="4792663" y="4071938"/>
          <a:ext cx="628650" cy="547687"/>
        </p:xfrm>
        <a:graphic>
          <a:graphicData uri="http://schemas.openxmlformats.org/presentationml/2006/ole">
            <p:oleObj spid="_x0000_s335880" name="Equation" r:id="rId9" imgW="495000" imgH="431640" progId="Equation.DSMT4">
              <p:embed/>
            </p:oleObj>
          </a:graphicData>
        </a:graphic>
      </p:graphicFrame>
      <p:pic>
        <p:nvPicPr>
          <p:cNvPr id="13"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127</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lstStyle/>
          <a:p>
            <a:r>
              <a:rPr lang="el-GR" dirty="0" smtClean="0"/>
              <a:t>Ισοζύγια</a:t>
            </a:r>
            <a:endParaRPr lang="el-GR" dirty="0"/>
          </a:p>
        </p:txBody>
      </p:sp>
      <p:sp>
        <p:nvSpPr>
          <p:cNvPr id="3" name="Content Placeholder 2"/>
          <p:cNvSpPr>
            <a:spLocks noGrp="1"/>
          </p:cNvSpPr>
          <p:nvPr>
            <p:ph idx="4294967295"/>
          </p:nvPr>
        </p:nvSpPr>
        <p:spPr>
          <a:xfrm>
            <a:off x="500034" y="1428736"/>
            <a:ext cx="8229600" cy="4929206"/>
          </a:xfrm>
        </p:spPr>
        <p:txBody>
          <a:bodyPr>
            <a:normAutofit/>
          </a:bodyPr>
          <a:lstStyle/>
          <a:p>
            <a:r>
              <a:rPr lang="el-GR" sz="1800" dirty="0" smtClean="0"/>
              <a:t>Από τις κατανομές και τα ισοζύγια μάζας – ορμής:</a:t>
            </a:r>
          </a:p>
          <a:p>
            <a:pPr>
              <a:buFont typeface="Wingdings" pitchFamily="2" charset="2"/>
              <a:buChar char="v"/>
            </a:pPr>
            <a:r>
              <a:rPr lang="el-GR" sz="1800" dirty="0" smtClean="0"/>
              <a:t> </a:t>
            </a:r>
            <a:endParaRPr lang="en-US" sz="1800" dirty="0" smtClean="0"/>
          </a:p>
          <a:p>
            <a:pPr>
              <a:buFont typeface="Wingdings" pitchFamily="2" charset="2"/>
              <a:buChar char="v"/>
            </a:pPr>
            <a:r>
              <a:rPr lang="en-US" sz="1800" dirty="0" smtClean="0"/>
              <a:t> </a:t>
            </a:r>
            <a:endParaRPr lang="el-GR" sz="1800" dirty="0" smtClean="0"/>
          </a:p>
          <a:p>
            <a:pPr>
              <a:buNone/>
            </a:pPr>
            <a:endParaRPr lang="el-GR" sz="1800" dirty="0" smtClean="0"/>
          </a:p>
          <a:p>
            <a:pPr>
              <a:buFont typeface="Wingdings" pitchFamily="2" charset="2"/>
              <a:buChar char="v"/>
            </a:pPr>
            <a:r>
              <a:rPr lang="el-GR" sz="1800" dirty="0" smtClean="0"/>
              <a:t> </a:t>
            </a:r>
            <a:endParaRPr lang="en-US" sz="1800" dirty="0" smtClean="0"/>
          </a:p>
          <a:p>
            <a:pPr>
              <a:buFont typeface="Wingdings" pitchFamily="2" charset="2"/>
              <a:buChar char="v"/>
            </a:pPr>
            <a:endParaRPr lang="en-US" sz="1800" dirty="0" smtClean="0"/>
          </a:p>
          <a:p>
            <a:pPr>
              <a:buFont typeface="Wingdings" pitchFamily="2" charset="2"/>
              <a:buChar char="v"/>
            </a:pPr>
            <a:r>
              <a:rPr lang="en-US" sz="1800" dirty="0" smtClean="0"/>
              <a:t> </a:t>
            </a:r>
            <a:endParaRPr lang="el-GR" sz="1800" dirty="0" smtClean="0"/>
          </a:p>
          <a:p>
            <a:pPr>
              <a:buFont typeface="Wingdings" pitchFamily="2" charset="2"/>
              <a:buChar char="v"/>
            </a:pPr>
            <a:endParaRPr lang="el-GR" sz="1800" dirty="0" smtClean="0"/>
          </a:p>
          <a:p>
            <a:r>
              <a:rPr lang="el-GR" sz="1800" dirty="0" smtClean="0"/>
              <a:t> </a:t>
            </a:r>
            <a:r>
              <a:rPr lang="el-GR" sz="1800" u="sng" dirty="0" smtClean="0">
                <a:solidFill>
                  <a:srgbClr val="5075BC"/>
                </a:solidFill>
              </a:rPr>
              <a:t>Παρατήρηση</a:t>
            </a:r>
            <a:r>
              <a:rPr lang="el-GR" sz="1800" dirty="0" smtClean="0">
                <a:solidFill>
                  <a:srgbClr val="5075BC"/>
                </a:solidFill>
              </a:rPr>
              <a:t>: </a:t>
            </a:r>
            <a:r>
              <a:rPr lang="el-GR" sz="1800" dirty="0" smtClean="0"/>
              <a:t>Για αέρια </a:t>
            </a:r>
            <a:r>
              <a:rPr lang="en-US" sz="1800" dirty="0" smtClean="0"/>
              <a:t>                    </a:t>
            </a:r>
            <a:r>
              <a:rPr lang="el-GR" sz="1800" dirty="0" smtClean="0"/>
              <a:t>άρα                άρα</a:t>
            </a:r>
            <a:r>
              <a:rPr lang="en-US" sz="1800" dirty="0" smtClean="0"/>
              <a:t>         </a:t>
            </a:r>
            <a:r>
              <a:rPr lang="el-GR" sz="1800" dirty="0" smtClean="0"/>
              <a:t>αντιστρόφως ανάλογο          άρα         ανάλογο</a:t>
            </a:r>
            <a:r>
              <a:rPr lang="en-US" sz="1800" dirty="0" smtClean="0"/>
              <a:t>           </a:t>
            </a:r>
            <a:r>
              <a:rPr lang="el-GR" sz="1800" dirty="0" smtClean="0"/>
              <a:t>δηλαδή άπειρο στο</a:t>
            </a:r>
            <a:r>
              <a:rPr lang="en-US" sz="1800" dirty="0" smtClean="0"/>
              <a:t>             </a:t>
            </a:r>
            <a:r>
              <a:rPr lang="el-GR" sz="1800" dirty="0" smtClean="0"/>
              <a:t>και μειουμένο σε   </a:t>
            </a:r>
            <a:endParaRPr lang="el-GR" sz="1800" dirty="0"/>
          </a:p>
        </p:txBody>
      </p:sp>
      <p:graphicFrame>
        <p:nvGraphicFramePr>
          <p:cNvPr id="4" name="Object 3"/>
          <p:cNvGraphicFramePr>
            <a:graphicFrameLocks noChangeAspect="1"/>
          </p:cNvGraphicFramePr>
          <p:nvPr/>
        </p:nvGraphicFramePr>
        <p:xfrm>
          <a:off x="1071538" y="1620837"/>
          <a:ext cx="2256125" cy="593717"/>
        </p:xfrm>
        <a:graphic>
          <a:graphicData uri="http://schemas.openxmlformats.org/presentationml/2006/ole">
            <p:oleObj spid="_x0000_s336898" name="Equation" r:id="rId3" imgW="1930320" imgH="507960" progId="Equation.DSMT4">
              <p:embed/>
            </p:oleObj>
          </a:graphicData>
        </a:graphic>
      </p:graphicFrame>
      <p:graphicFrame>
        <p:nvGraphicFramePr>
          <p:cNvPr id="336899" name="Object 3"/>
          <p:cNvGraphicFramePr>
            <a:graphicFrameLocks noChangeAspect="1"/>
          </p:cNvGraphicFramePr>
          <p:nvPr/>
        </p:nvGraphicFramePr>
        <p:xfrm>
          <a:off x="1071538" y="2138357"/>
          <a:ext cx="1914525" cy="504825"/>
        </p:xfrm>
        <a:graphic>
          <a:graphicData uri="http://schemas.openxmlformats.org/presentationml/2006/ole">
            <p:oleObj spid="_x0000_s336899" name="Equation" r:id="rId4" imgW="1638000" imgH="431640" progId="Equation.DSMT4">
              <p:embed/>
            </p:oleObj>
          </a:graphicData>
        </a:graphic>
      </p:graphicFrame>
      <p:sp>
        <p:nvSpPr>
          <p:cNvPr id="6" name="Right Brace 5"/>
          <p:cNvSpPr/>
          <p:nvPr/>
        </p:nvSpPr>
        <p:spPr>
          <a:xfrm>
            <a:off x="3428992" y="1714488"/>
            <a:ext cx="357190" cy="857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7" name="Object 6"/>
          <p:cNvGraphicFramePr>
            <a:graphicFrameLocks noChangeAspect="1"/>
          </p:cNvGraphicFramePr>
          <p:nvPr/>
        </p:nvGraphicFramePr>
        <p:xfrm>
          <a:off x="4343400" y="1917700"/>
          <a:ext cx="914400" cy="198438"/>
        </p:xfrm>
        <a:graphic>
          <a:graphicData uri="http://schemas.openxmlformats.org/presentationml/2006/ole">
            <p:oleObj spid="_x0000_s336900" name="Equation" r:id="rId5" imgW="914400" imgH="198720" progId="Equation.DSMT4">
              <p:embed/>
            </p:oleObj>
          </a:graphicData>
        </a:graphic>
      </p:graphicFrame>
      <p:graphicFrame>
        <p:nvGraphicFramePr>
          <p:cNvPr id="336901" name="Object 5"/>
          <p:cNvGraphicFramePr>
            <a:graphicFrameLocks noChangeAspect="1"/>
          </p:cNvGraphicFramePr>
          <p:nvPr/>
        </p:nvGraphicFramePr>
        <p:xfrm>
          <a:off x="3857621" y="1990970"/>
          <a:ext cx="285752" cy="366460"/>
        </p:xfrm>
        <a:graphic>
          <a:graphicData uri="http://schemas.openxmlformats.org/presentationml/2006/ole">
            <p:oleObj spid="_x0000_s336901" name="Equation" r:id="rId6" imgW="177480" imgH="228600" progId="Equation.DSMT4">
              <p:embed/>
            </p:oleObj>
          </a:graphicData>
        </a:graphic>
      </p:graphicFrame>
      <p:sp>
        <p:nvSpPr>
          <p:cNvPr id="9" name="TextBox 8"/>
          <p:cNvSpPr txBox="1"/>
          <p:nvPr/>
        </p:nvSpPr>
        <p:spPr>
          <a:xfrm>
            <a:off x="3929058" y="1714488"/>
            <a:ext cx="3357586" cy="857256"/>
          </a:xfrm>
          <a:prstGeom prst="rect">
            <a:avLst/>
          </a:prstGeom>
        </p:spPr>
        <p:txBody>
          <a:bodyPr vert="horz" wrap="square" lIns="91440" tIns="45720" rIns="91440" bIns="45720" rtlCol="0" anchor="ctr">
            <a:normAutofit/>
          </a:bodyPr>
          <a:lstStyle/>
          <a:p>
            <a:r>
              <a:rPr lang="en-US" dirty="0" smtClean="0"/>
              <a:t>    </a:t>
            </a:r>
            <a:r>
              <a:rPr lang="el-GR" dirty="0" smtClean="0"/>
              <a:t>μπορεί να υπολογιστεί</a:t>
            </a:r>
          </a:p>
        </p:txBody>
      </p:sp>
      <p:graphicFrame>
        <p:nvGraphicFramePr>
          <p:cNvPr id="336902" name="Object 6"/>
          <p:cNvGraphicFramePr>
            <a:graphicFrameLocks noChangeAspect="1"/>
          </p:cNvGraphicFramePr>
          <p:nvPr/>
        </p:nvGraphicFramePr>
        <p:xfrm>
          <a:off x="1128694" y="2709861"/>
          <a:ext cx="728662" cy="504825"/>
        </p:xfrm>
        <a:graphic>
          <a:graphicData uri="http://schemas.openxmlformats.org/presentationml/2006/ole">
            <p:oleObj spid="_x0000_s336902" name="Equation" r:id="rId7" imgW="622080" imgH="431640" progId="Equation.DSMT4">
              <p:embed/>
            </p:oleObj>
          </a:graphicData>
        </a:graphic>
      </p:graphicFrame>
      <p:sp>
        <p:nvSpPr>
          <p:cNvPr id="11" name="Right Brace 10"/>
          <p:cNvSpPr/>
          <p:nvPr/>
        </p:nvSpPr>
        <p:spPr>
          <a:xfrm>
            <a:off x="2000232" y="2714620"/>
            <a:ext cx="357190" cy="5715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336903" name="Object 7"/>
          <p:cNvGraphicFramePr>
            <a:graphicFrameLocks noChangeAspect="1"/>
          </p:cNvGraphicFramePr>
          <p:nvPr/>
        </p:nvGraphicFramePr>
        <p:xfrm>
          <a:off x="2428860" y="2837759"/>
          <a:ext cx="271478" cy="376927"/>
        </p:xfrm>
        <a:graphic>
          <a:graphicData uri="http://schemas.openxmlformats.org/presentationml/2006/ole">
            <p:oleObj spid="_x0000_s336903" name="Equation" r:id="rId8" imgW="164880" imgH="228600" progId="Equation.DSMT4">
              <p:embed/>
            </p:oleObj>
          </a:graphicData>
        </a:graphic>
      </p:graphicFrame>
      <p:sp>
        <p:nvSpPr>
          <p:cNvPr id="13" name="TextBox 12"/>
          <p:cNvSpPr txBox="1"/>
          <p:nvPr/>
        </p:nvSpPr>
        <p:spPr>
          <a:xfrm>
            <a:off x="2500298" y="2571744"/>
            <a:ext cx="3357586" cy="857256"/>
          </a:xfrm>
          <a:prstGeom prst="rect">
            <a:avLst/>
          </a:prstGeom>
        </p:spPr>
        <p:txBody>
          <a:bodyPr vert="horz" wrap="square" lIns="91440" tIns="45720" rIns="91440" bIns="45720" rtlCol="0" anchor="ctr">
            <a:normAutofit/>
          </a:bodyPr>
          <a:lstStyle/>
          <a:p>
            <a:r>
              <a:rPr lang="en-US" dirty="0" smtClean="0"/>
              <a:t>    </a:t>
            </a:r>
            <a:r>
              <a:rPr lang="el-GR" dirty="0" smtClean="0"/>
              <a:t>μπορεί να υπολογιστεί</a:t>
            </a:r>
          </a:p>
        </p:txBody>
      </p:sp>
      <p:graphicFrame>
        <p:nvGraphicFramePr>
          <p:cNvPr id="336904" name="Object 8"/>
          <p:cNvGraphicFramePr>
            <a:graphicFrameLocks noChangeAspect="1"/>
          </p:cNvGraphicFramePr>
          <p:nvPr/>
        </p:nvGraphicFramePr>
        <p:xfrm>
          <a:off x="1071538" y="3352803"/>
          <a:ext cx="890587" cy="504825"/>
        </p:xfrm>
        <a:graphic>
          <a:graphicData uri="http://schemas.openxmlformats.org/presentationml/2006/ole">
            <p:oleObj spid="_x0000_s336904" name="Equation" r:id="rId9" imgW="761760" imgH="431640" progId="Equation.DSMT4">
              <p:embed/>
            </p:oleObj>
          </a:graphicData>
        </a:graphic>
      </p:graphicFrame>
      <p:sp>
        <p:nvSpPr>
          <p:cNvPr id="17" name="Right Brace 16"/>
          <p:cNvSpPr/>
          <p:nvPr/>
        </p:nvSpPr>
        <p:spPr>
          <a:xfrm>
            <a:off x="2000232" y="3357562"/>
            <a:ext cx="357190" cy="5715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336907" name="Object 11"/>
          <p:cNvGraphicFramePr>
            <a:graphicFrameLocks noChangeAspect="1"/>
          </p:cNvGraphicFramePr>
          <p:nvPr/>
        </p:nvGraphicFramePr>
        <p:xfrm>
          <a:off x="3500430" y="3490916"/>
          <a:ext cx="325438" cy="366712"/>
        </p:xfrm>
        <a:graphic>
          <a:graphicData uri="http://schemas.openxmlformats.org/presentationml/2006/ole">
            <p:oleObj spid="_x0000_s336907" name="Equation" r:id="rId10" imgW="203040" imgH="228600" progId="Equation.DSMT4">
              <p:embed/>
            </p:oleObj>
          </a:graphicData>
        </a:graphic>
      </p:graphicFrame>
      <p:sp>
        <p:nvSpPr>
          <p:cNvPr id="20" name="TextBox 19"/>
          <p:cNvSpPr txBox="1"/>
          <p:nvPr/>
        </p:nvSpPr>
        <p:spPr>
          <a:xfrm>
            <a:off x="2143108" y="3214686"/>
            <a:ext cx="3357586" cy="857256"/>
          </a:xfrm>
          <a:prstGeom prst="rect">
            <a:avLst/>
          </a:prstGeom>
        </p:spPr>
        <p:txBody>
          <a:bodyPr vert="horz" wrap="square" lIns="91440" tIns="45720" rIns="91440" bIns="45720" rtlCol="0" anchor="ctr">
            <a:normAutofit/>
          </a:bodyPr>
          <a:lstStyle/>
          <a:p>
            <a:r>
              <a:rPr lang="en-US" dirty="0" smtClean="0"/>
              <a:t>    </a:t>
            </a:r>
            <a:r>
              <a:rPr lang="el-GR" dirty="0" smtClean="0"/>
              <a:t>εκτίμηση</a:t>
            </a:r>
          </a:p>
        </p:txBody>
      </p:sp>
      <p:graphicFrame>
        <p:nvGraphicFramePr>
          <p:cNvPr id="336908" name="Object 12"/>
          <p:cNvGraphicFramePr>
            <a:graphicFrameLocks noChangeAspect="1"/>
          </p:cNvGraphicFramePr>
          <p:nvPr/>
        </p:nvGraphicFramePr>
        <p:xfrm>
          <a:off x="3357554" y="4097135"/>
          <a:ext cx="857256" cy="260559"/>
        </p:xfrm>
        <a:graphic>
          <a:graphicData uri="http://schemas.openxmlformats.org/presentationml/2006/ole">
            <p:oleObj spid="_x0000_s336908" name="Equation" r:id="rId11" imgW="583920" imgH="177480" progId="Equation.DSMT4">
              <p:embed/>
            </p:oleObj>
          </a:graphicData>
        </a:graphic>
      </p:graphicFrame>
      <p:graphicFrame>
        <p:nvGraphicFramePr>
          <p:cNvPr id="336910" name="Object 14"/>
          <p:cNvGraphicFramePr>
            <a:graphicFrameLocks noChangeAspect="1"/>
          </p:cNvGraphicFramePr>
          <p:nvPr/>
        </p:nvGraphicFramePr>
        <p:xfrm>
          <a:off x="4782061" y="4071942"/>
          <a:ext cx="718633" cy="357190"/>
        </p:xfrm>
        <a:graphic>
          <a:graphicData uri="http://schemas.openxmlformats.org/presentationml/2006/ole">
            <p:oleObj spid="_x0000_s336910" name="Equation" r:id="rId12" imgW="457200" imgH="228600" progId="Equation.DSMT4">
              <p:embed/>
            </p:oleObj>
          </a:graphicData>
        </a:graphic>
      </p:graphicFrame>
      <p:graphicFrame>
        <p:nvGraphicFramePr>
          <p:cNvPr id="336911" name="Object 15"/>
          <p:cNvGraphicFramePr>
            <a:graphicFrameLocks noChangeAspect="1"/>
          </p:cNvGraphicFramePr>
          <p:nvPr/>
        </p:nvGraphicFramePr>
        <p:xfrm>
          <a:off x="5929322" y="4071942"/>
          <a:ext cx="319087" cy="357187"/>
        </p:xfrm>
        <a:graphic>
          <a:graphicData uri="http://schemas.openxmlformats.org/presentationml/2006/ole">
            <p:oleObj spid="_x0000_s336911" name="Equation" r:id="rId13" imgW="203040" imgH="228600" progId="Equation.DSMT4">
              <p:embed/>
            </p:oleObj>
          </a:graphicData>
        </a:graphic>
      </p:graphicFrame>
      <p:graphicFrame>
        <p:nvGraphicFramePr>
          <p:cNvPr id="336912" name="Object 16"/>
          <p:cNvGraphicFramePr>
            <a:graphicFrameLocks noChangeAspect="1"/>
          </p:cNvGraphicFramePr>
          <p:nvPr/>
        </p:nvGraphicFramePr>
        <p:xfrm>
          <a:off x="8501090" y="4071942"/>
          <a:ext cx="279400" cy="357187"/>
        </p:xfrm>
        <a:graphic>
          <a:graphicData uri="http://schemas.openxmlformats.org/presentationml/2006/ole">
            <p:oleObj spid="_x0000_s336912" name="Equation" r:id="rId14" imgW="177480" imgH="228600" progId="Equation.DSMT4">
              <p:embed/>
            </p:oleObj>
          </a:graphicData>
        </a:graphic>
      </p:graphicFrame>
      <p:graphicFrame>
        <p:nvGraphicFramePr>
          <p:cNvPr id="336913" name="Object 17"/>
          <p:cNvGraphicFramePr>
            <a:graphicFrameLocks noChangeAspect="1"/>
          </p:cNvGraphicFramePr>
          <p:nvPr/>
        </p:nvGraphicFramePr>
        <p:xfrm>
          <a:off x="1395393" y="4357694"/>
          <a:ext cx="319087" cy="357187"/>
        </p:xfrm>
        <a:graphic>
          <a:graphicData uri="http://schemas.openxmlformats.org/presentationml/2006/ole">
            <p:oleObj spid="_x0000_s336913" name="Equation" r:id="rId15" imgW="203040" imgH="228600" progId="Equation.DSMT4">
              <p:embed/>
            </p:oleObj>
          </a:graphicData>
        </a:graphic>
      </p:graphicFrame>
      <p:graphicFrame>
        <p:nvGraphicFramePr>
          <p:cNvPr id="336914" name="Object 18"/>
          <p:cNvGraphicFramePr>
            <a:graphicFrameLocks noChangeAspect="1"/>
          </p:cNvGraphicFramePr>
          <p:nvPr/>
        </p:nvGraphicFramePr>
        <p:xfrm>
          <a:off x="2684452" y="4325946"/>
          <a:ext cx="458788" cy="317500"/>
        </p:xfrm>
        <a:graphic>
          <a:graphicData uri="http://schemas.openxmlformats.org/presentationml/2006/ole">
            <p:oleObj spid="_x0000_s336914" name="Equation" r:id="rId16" imgW="291960" imgH="203040" progId="Equation.DSMT4">
              <p:embed/>
            </p:oleObj>
          </a:graphicData>
        </a:graphic>
      </p:graphicFrame>
      <p:graphicFrame>
        <p:nvGraphicFramePr>
          <p:cNvPr id="336915" name="Object 19"/>
          <p:cNvGraphicFramePr>
            <a:graphicFrameLocks noChangeAspect="1"/>
          </p:cNvGraphicFramePr>
          <p:nvPr/>
        </p:nvGraphicFramePr>
        <p:xfrm>
          <a:off x="5072066" y="4365633"/>
          <a:ext cx="558800" cy="277813"/>
        </p:xfrm>
        <a:graphic>
          <a:graphicData uri="http://schemas.openxmlformats.org/presentationml/2006/ole">
            <p:oleObj spid="_x0000_s336915" name="Equation" r:id="rId17" imgW="355320" imgH="177480" progId="Equation.DSMT4">
              <p:embed/>
            </p:oleObj>
          </a:graphicData>
        </a:graphic>
      </p:graphicFrame>
      <p:graphicFrame>
        <p:nvGraphicFramePr>
          <p:cNvPr id="336916" name="Object 20"/>
          <p:cNvGraphicFramePr>
            <a:graphicFrameLocks noChangeAspect="1"/>
          </p:cNvGraphicFramePr>
          <p:nvPr/>
        </p:nvGraphicFramePr>
        <p:xfrm>
          <a:off x="7407298" y="4325946"/>
          <a:ext cx="379412" cy="317500"/>
        </p:xfrm>
        <a:graphic>
          <a:graphicData uri="http://schemas.openxmlformats.org/presentationml/2006/ole">
            <p:oleObj spid="_x0000_s336916" name="Equation" r:id="rId18" imgW="241200" imgH="203040" progId="Equation.DSMT4">
              <p:embed/>
            </p:oleObj>
          </a:graphicData>
        </a:graphic>
      </p:graphicFrame>
      <p:pic>
        <p:nvPicPr>
          <p:cNvPr id="26" name="Εικόνα 7"/>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131219" y="5786454"/>
            <a:ext cx="726005" cy="704483"/>
          </a:xfrm>
          <a:prstGeom prst="rect">
            <a:avLst/>
          </a:prstGeom>
        </p:spPr>
      </p:pic>
      <p:sp>
        <p:nvSpPr>
          <p:cNvPr id="27" name="TextBox 26"/>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128</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lstStyle/>
          <a:p>
            <a:r>
              <a:rPr lang="el-GR" dirty="0" smtClean="0"/>
              <a:t>Ισοζύγια</a:t>
            </a:r>
            <a:endParaRPr lang="el-GR" dirty="0"/>
          </a:p>
        </p:txBody>
      </p:sp>
      <p:sp>
        <p:nvSpPr>
          <p:cNvPr id="3" name="Content Placeholder 2"/>
          <p:cNvSpPr>
            <a:spLocks noGrp="1"/>
          </p:cNvSpPr>
          <p:nvPr>
            <p:ph idx="4294967295"/>
          </p:nvPr>
        </p:nvSpPr>
        <p:spPr>
          <a:xfrm>
            <a:off x="500034" y="1357304"/>
            <a:ext cx="8229600" cy="857250"/>
          </a:xfrm>
        </p:spPr>
        <p:txBody>
          <a:bodyPr>
            <a:normAutofit/>
          </a:bodyPr>
          <a:lstStyle/>
          <a:p>
            <a:r>
              <a:rPr lang="el-GR" sz="1800" dirty="0" smtClean="0"/>
              <a:t>Ερώτηση: Πόθεν προκύπτει                           ?</a:t>
            </a:r>
          </a:p>
          <a:p>
            <a:r>
              <a:rPr lang="el-GR" sz="1800" dirty="0" smtClean="0"/>
              <a:t>Απάντηση: Η λύση για στρωτή ροή προσεγγίζεται με πολυώνυμο:  </a:t>
            </a:r>
            <a:endParaRPr lang="el-GR" sz="1800" dirty="0"/>
          </a:p>
        </p:txBody>
      </p:sp>
      <p:graphicFrame>
        <p:nvGraphicFramePr>
          <p:cNvPr id="337922" name="Object 2"/>
          <p:cNvGraphicFramePr>
            <a:graphicFrameLocks noChangeAspect="1"/>
          </p:cNvGraphicFramePr>
          <p:nvPr/>
        </p:nvGraphicFramePr>
        <p:xfrm>
          <a:off x="3551240" y="1285863"/>
          <a:ext cx="1306512" cy="500063"/>
        </p:xfrm>
        <a:graphic>
          <a:graphicData uri="http://schemas.openxmlformats.org/presentationml/2006/ole">
            <p:oleObj spid="_x0000_s337922" name="Equation" r:id="rId3" imgW="1028520" imgH="393480" progId="Equation.DSMT4">
              <p:embed/>
            </p:oleObj>
          </a:graphicData>
        </a:graphic>
      </p:graphicFrame>
      <p:graphicFrame>
        <p:nvGraphicFramePr>
          <p:cNvPr id="337923" name="Object 3"/>
          <p:cNvGraphicFramePr>
            <a:graphicFrameLocks noChangeAspect="1"/>
          </p:cNvGraphicFramePr>
          <p:nvPr/>
        </p:nvGraphicFramePr>
        <p:xfrm>
          <a:off x="7188230" y="1739900"/>
          <a:ext cx="1741488" cy="306388"/>
        </p:xfrm>
        <a:graphic>
          <a:graphicData uri="http://schemas.openxmlformats.org/presentationml/2006/ole">
            <p:oleObj spid="_x0000_s337923" name="Equation" r:id="rId4" imgW="1371600" imgH="241200" progId="Equation.DSMT4">
              <p:embed/>
            </p:oleObj>
          </a:graphicData>
        </a:graphic>
      </p:graphicFrame>
      <p:sp>
        <p:nvSpPr>
          <p:cNvPr id="6" name="TextBox 5"/>
          <p:cNvSpPr txBox="1"/>
          <p:nvPr/>
        </p:nvSpPr>
        <p:spPr>
          <a:xfrm>
            <a:off x="357158" y="2428868"/>
            <a:ext cx="2286016" cy="500066"/>
          </a:xfrm>
          <a:prstGeom prst="rect">
            <a:avLst/>
          </a:prstGeom>
        </p:spPr>
        <p:txBody>
          <a:bodyPr vert="horz" wrap="square" lIns="91440" tIns="45720" rIns="91440" bIns="45720" rtlCol="0" anchor="ctr">
            <a:normAutofit/>
          </a:bodyPr>
          <a:lstStyle/>
          <a:p>
            <a:r>
              <a:rPr lang="el-GR" b="1" dirty="0" smtClean="0"/>
              <a:t>Συνοριακές συνθήκες</a:t>
            </a:r>
          </a:p>
        </p:txBody>
      </p:sp>
      <p:graphicFrame>
        <p:nvGraphicFramePr>
          <p:cNvPr id="337924" name="Object 4"/>
          <p:cNvGraphicFramePr>
            <a:graphicFrameLocks noChangeAspect="1"/>
          </p:cNvGraphicFramePr>
          <p:nvPr/>
        </p:nvGraphicFramePr>
        <p:xfrm>
          <a:off x="454026" y="2874981"/>
          <a:ext cx="4403726" cy="3125787"/>
        </p:xfrm>
        <a:graphic>
          <a:graphicData uri="http://schemas.openxmlformats.org/presentationml/2006/ole">
            <p:oleObj spid="_x0000_s337924" name="Equation" r:id="rId5" imgW="3466800" imgH="2463480" progId="Equation.DSMT4">
              <p:embed/>
            </p:oleObj>
          </a:graphicData>
        </a:graphic>
      </p:graphicFrame>
      <p:sp>
        <p:nvSpPr>
          <p:cNvPr id="8" name="TextBox 7"/>
          <p:cNvSpPr txBox="1"/>
          <p:nvPr/>
        </p:nvSpPr>
        <p:spPr>
          <a:xfrm>
            <a:off x="5286380" y="4286256"/>
            <a:ext cx="3500462" cy="1785950"/>
          </a:xfrm>
          <a:prstGeom prst="rect">
            <a:avLst/>
          </a:prstGeom>
        </p:spPr>
        <p:txBody>
          <a:bodyPr vert="horz" wrap="square" lIns="91440" tIns="45720" rIns="91440" bIns="45720" rtlCol="0" anchor="ctr">
            <a:normAutofit/>
          </a:bodyPr>
          <a:lstStyle/>
          <a:p>
            <a:r>
              <a:rPr lang="el-GR" dirty="0" smtClean="0">
                <a:solidFill>
                  <a:schemeClr val="tx2"/>
                </a:solidFill>
              </a:rPr>
              <a:t>Αντικαθιστώντας </a:t>
            </a:r>
            <a:r>
              <a:rPr lang="en-US" dirty="0" smtClean="0">
                <a:solidFill>
                  <a:schemeClr val="tx2"/>
                </a:solidFill>
              </a:rPr>
              <a:t>a, b ,c, d </a:t>
            </a:r>
            <a:r>
              <a:rPr lang="el-GR" dirty="0" smtClean="0">
                <a:solidFill>
                  <a:schemeClr val="tx2"/>
                </a:solidFill>
              </a:rPr>
              <a:t>στο πολυώνυμο και αδιαστατοποιώντας προκύπτει η κατανομή</a:t>
            </a:r>
          </a:p>
        </p:txBody>
      </p:sp>
      <p:cxnSp>
        <p:nvCxnSpPr>
          <p:cNvPr id="10" name="Straight Arrow Connector 9"/>
          <p:cNvCxnSpPr/>
          <p:nvPr/>
        </p:nvCxnSpPr>
        <p:spPr>
          <a:xfrm flipV="1">
            <a:off x="2500298" y="3643314"/>
            <a:ext cx="42862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2928926" y="3536952"/>
          <a:ext cx="127000" cy="177800"/>
        </p:xfrm>
        <a:graphic>
          <a:graphicData uri="http://schemas.openxmlformats.org/presentationml/2006/ole">
            <p:oleObj spid="_x0000_s337925" name="Equation" r:id="rId6" imgW="126720" imgH="177480" progId="Equation.DSMT4">
              <p:embed/>
            </p:oleObj>
          </a:graphicData>
        </a:graphic>
      </p:graphicFrame>
      <p:pic>
        <p:nvPicPr>
          <p:cNvPr id="11"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3" name="TextBox 12"/>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129</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5852" y="-285769"/>
            <a:ext cx="7772400" cy="1143001"/>
          </a:xfrm>
        </p:spPr>
        <p:txBody>
          <a:bodyPr/>
          <a:lstStyle/>
          <a:p>
            <a:pPr algn="ctr"/>
            <a:r>
              <a:rPr lang="el-GR" u="sng" dirty="0" smtClean="0"/>
              <a:t>Απλοποίηση συμβόλων</a:t>
            </a:r>
            <a:endParaRPr lang="el-GR" u="sng" dirty="0"/>
          </a:p>
        </p:txBody>
      </p:sp>
      <p:sp>
        <p:nvSpPr>
          <p:cNvPr id="5" name="TextBox 4"/>
          <p:cNvSpPr txBox="1"/>
          <p:nvPr/>
        </p:nvSpPr>
        <p:spPr>
          <a:xfrm>
            <a:off x="395536" y="1052736"/>
            <a:ext cx="8352928" cy="461665"/>
          </a:xfrm>
          <a:prstGeom prst="rect">
            <a:avLst/>
          </a:prstGeom>
          <a:noFill/>
        </p:spPr>
        <p:txBody>
          <a:bodyPr wrap="square" rtlCol="0">
            <a:spAutoFit/>
          </a:bodyPr>
          <a:lstStyle/>
          <a:p>
            <a:pPr>
              <a:buFont typeface="Arial" pitchFamily="34" charset="0"/>
              <a:buChar char="•"/>
            </a:pPr>
            <a:r>
              <a:rPr lang="el-GR" sz="2400" dirty="0" smtClean="0"/>
              <a:t>Ταχύτητες + ρυθμοί μεταφοράς</a:t>
            </a:r>
            <a:endParaRPr lang="el-GR" sz="2400" dirty="0"/>
          </a:p>
        </p:txBody>
      </p:sp>
      <p:cxnSp>
        <p:nvCxnSpPr>
          <p:cNvPr id="7" name="Straight Arrow Connector 6"/>
          <p:cNvCxnSpPr/>
          <p:nvPr/>
        </p:nvCxnSpPr>
        <p:spPr>
          <a:xfrm>
            <a:off x="4932040" y="1340768"/>
            <a:ext cx="1224136"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4208" y="1052736"/>
            <a:ext cx="2304256" cy="830997"/>
          </a:xfrm>
          <a:prstGeom prst="rect">
            <a:avLst/>
          </a:prstGeom>
          <a:noFill/>
        </p:spPr>
        <p:txBody>
          <a:bodyPr wrap="square" rtlCol="0">
            <a:spAutoFit/>
          </a:bodyPr>
          <a:lstStyle/>
          <a:p>
            <a:r>
              <a:rPr lang="el-GR" sz="2400" dirty="0" smtClean="0">
                <a:solidFill>
                  <a:srgbClr val="00B050"/>
                </a:solidFill>
              </a:rPr>
              <a:t>Διανυσματικά μεγέθη</a:t>
            </a:r>
            <a:endParaRPr lang="el-GR" sz="2400" dirty="0">
              <a:solidFill>
                <a:srgbClr val="00B050"/>
              </a:solidFill>
            </a:endParaRPr>
          </a:p>
        </p:txBody>
      </p:sp>
      <p:cxnSp>
        <p:nvCxnSpPr>
          <p:cNvPr id="9" name="Straight Arrow Connector 8"/>
          <p:cNvCxnSpPr/>
          <p:nvPr/>
        </p:nvCxnSpPr>
        <p:spPr>
          <a:xfrm flipH="1">
            <a:off x="5364088" y="1844824"/>
            <a:ext cx="1368152" cy="50405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47864" y="2132856"/>
            <a:ext cx="2088232" cy="830997"/>
          </a:xfrm>
          <a:prstGeom prst="rect">
            <a:avLst/>
          </a:prstGeom>
          <a:noFill/>
        </p:spPr>
        <p:txBody>
          <a:bodyPr wrap="square" rtlCol="0">
            <a:spAutoFit/>
          </a:bodyPr>
          <a:lstStyle/>
          <a:p>
            <a:r>
              <a:rPr lang="el-GR" sz="2400" dirty="0" smtClean="0">
                <a:solidFill>
                  <a:srgbClr val="00B050"/>
                </a:solidFill>
              </a:rPr>
              <a:t>Ορίζονται ως προς  </a:t>
            </a:r>
            <a:r>
              <a:rPr lang="en-US" sz="2400" dirty="0" smtClean="0">
                <a:solidFill>
                  <a:srgbClr val="00B050"/>
                </a:solidFill>
              </a:rPr>
              <a:t>Kg, mol</a:t>
            </a:r>
            <a:endParaRPr lang="el-GR" sz="2400" dirty="0">
              <a:solidFill>
                <a:srgbClr val="00B050"/>
              </a:solidFill>
            </a:endParaRPr>
          </a:p>
        </p:txBody>
      </p:sp>
      <p:sp>
        <p:nvSpPr>
          <p:cNvPr id="13" name="Can 12"/>
          <p:cNvSpPr/>
          <p:nvPr/>
        </p:nvSpPr>
        <p:spPr>
          <a:xfrm>
            <a:off x="7092280" y="3284984"/>
            <a:ext cx="792088" cy="115212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7164288" y="5157192"/>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Cube 14"/>
          <p:cNvSpPr/>
          <p:nvPr/>
        </p:nvSpPr>
        <p:spPr>
          <a:xfrm>
            <a:off x="7236296" y="2204864"/>
            <a:ext cx="504056" cy="93610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8100392" y="2348880"/>
            <a:ext cx="720080" cy="461665"/>
          </a:xfrm>
          <a:prstGeom prst="rect">
            <a:avLst/>
          </a:prstGeom>
          <a:noFill/>
        </p:spPr>
        <p:txBody>
          <a:bodyPr wrap="square" rtlCol="0">
            <a:spAutoFit/>
          </a:bodyPr>
          <a:lstStyle/>
          <a:p>
            <a:r>
              <a:rPr lang="en-US" sz="2400" dirty="0" smtClean="0"/>
              <a:t>x,y,z</a:t>
            </a:r>
            <a:endParaRPr lang="el-GR" sz="2400" dirty="0"/>
          </a:p>
        </p:txBody>
      </p:sp>
      <p:sp>
        <p:nvSpPr>
          <p:cNvPr id="17" name="TextBox 16"/>
          <p:cNvSpPr txBox="1"/>
          <p:nvPr/>
        </p:nvSpPr>
        <p:spPr>
          <a:xfrm>
            <a:off x="8100392" y="3543399"/>
            <a:ext cx="864096" cy="461665"/>
          </a:xfrm>
          <a:prstGeom prst="rect">
            <a:avLst/>
          </a:prstGeom>
          <a:noFill/>
        </p:spPr>
        <p:txBody>
          <a:bodyPr wrap="square" rtlCol="0">
            <a:spAutoFit/>
          </a:bodyPr>
          <a:lstStyle/>
          <a:p>
            <a:r>
              <a:rPr lang="en-US" sz="2400" dirty="0" smtClean="0"/>
              <a:t>x, z, r</a:t>
            </a:r>
            <a:endParaRPr lang="el-GR" sz="2400" dirty="0"/>
          </a:p>
        </p:txBody>
      </p:sp>
      <p:sp>
        <p:nvSpPr>
          <p:cNvPr id="18" name="TextBox 17"/>
          <p:cNvSpPr txBox="1"/>
          <p:nvPr/>
        </p:nvSpPr>
        <p:spPr>
          <a:xfrm>
            <a:off x="7956376" y="5271591"/>
            <a:ext cx="1043608" cy="461665"/>
          </a:xfrm>
          <a:prstGeom prst="rect">
            <a:avLst/>
          </a:prstGeom>
          <a:noFill/>
        </p:spPr>
        <p:txBody>
          <a:bodyPr wrap="square" rtlCol="0">
            <a:spAutoFit/>
          </a:bodyPr>
          <a:lstStyle/>
          <a:p>
            <a:r>
              <a:rPr lang="en-US" sz="2400" dirty="0" smtClean="0"/>
              <a:t>r,</a:t>
            </a:r>
            <a:r>
              <a:rPr lang="el-GR" sz="2400" dirty="0" err="1" smtClean="0"/>
              <a:t>θ,φ</a:t>
            </a:r>
            <a:endParaRPr lang="el-GR" sz="2400" dirty="0"/>
          </a:p>
        </p:txBody>
      </p:sp>
      <p:sp>
        <p:nvSpPr>
          <p:cNvPr id="19" name="TextBox 18"/>
          <p:cNvSpPr txBox="1"/>
          <p:nvPr/>
        </p:nvSpPr>
        <p:spPr>
          <a:xfrm>
            <a:off x="971600" y="3356992"/>
            <a:ext cx="4392488" cy="461665"/>
          </a:xfrm>
          <a:prstGeom prst="rect">
            <a:avLst/>
          </a:prstGeom>
          <a:noFill/>
        </p:spPr>
        <p:txBody>
          <a:bodyPr wrap="square" rtlCol="0">
            <a:spAutoFit/>
          </a:bodyPr>
          <a:lstStyle/>
          <a:p>
            <a:r>
              <a:rPr lang="el-GR" sz="2400" u="sng" dirty="0" smtClean="0">
                <a:solidFill>
                  <a:srgbClr val="0070C0"/>
                </a:solidFill>
              </a:rPr>
              <a:t>Μονοδιάστατη μεταφορά</a:t>
            </a:r>
            <a:endParaRPr lang="el-GR" sz="2400" u="sng" dirty="0">
              <a:solidFill>
                <a:srgbClr val="0070C0"/>
              </a:solidFill>
            </a:endParaRPr>
          </a:p>
        </p:txBody>
      </p:sp>
      <p:graphicFrame>
        <p:nvGraphicFramePr>
          <p:cNvPr id="21" name="Object 20"/>
          <p:cNvGraphicFramePr>
            <a:graphicFrameLocks noChangeAspect="1"/>
          </p:cNvGraphicFramePr>
          <p:nvPr/>
        </p:nvGraphicFramePr>
        <p:xfrm>
          <a:off x="1043608" y="3984351"/>
          <a:ext cx="1368152" cy="1716897"/>
        </p:xfrm>
        <a:graphic>
          <a:graphicData uri="http://schemas.openxmlformats.org/presentationml/2006/ole">
            <p:oleObj spid="_x0000_s12290" name="Equation" r:id="rId3" imgW="647640" imgH="812520" progId="Equation.DSMT4">
              <p:embed/>
            </p:oleObj>
          </a:graphicData>
        </a:graphic>
      </p:graphicFrame>
      <p:sp>
        <p:nvSpPr>
          <p:cNvPr id="22" name="TextBox 21"/>
          <p:cNvSpPr txBox="1"/>
          <p:nvPr/>
        </p:nvSpPr>
        <p:spPr>
          <a:xfrm>
            <a:off x="1331640" y="5949280"/>
            <a:ext cx="3240360" cy="369332"/>
          </a:xfrm>
          <a:prstGeom prst="rect">
            <a:avLst/>
          </a:prstGeom>
          <a:noFill/>
        </p:spPr>
        <p:txBody>
          <a:bodyPr wrap="square" rtlCol="0">
            <a:spAutoFit/>
          </a:bodyPr>
          <a:lstStyle/>
          <a:p>
            <a:r>
              <a:rPr lang="el-GR" dirty="0" smtClean="0"/>
              <a:t>Όχι δείκτης κατεύθυνσης</a:t>
            </a:r>
            <a:endParaRPr lang="el-GR" dirty="0"/>
          </a:p>
        </p:txBody>
      </p:sp>
      <p:pic>
        <p:nvPicPr>
          <p:cNvPr id="20"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3" name="TextBox 22"/>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13</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l-GR" dirty="0" smtClean="0"/>
              <a:t>Λύση για τυρβώδη ροή</a:t>
            </a:r>
            <a:endParaRPr lang="el-GR" dirty="0"/>
          </a:p>
        </p:txBody>
      </p:sp>
      <p:sp>
        <p:nvSpPr>
          <p:cNvPr id="3" name="Content Placeholder 2"/>
          <p:cNvSpPr>
            <a:spLocks noGrp="1"/>
          </p:cNvSpPr>
          <p:nvPr>
            <p:ph idx="4294967295"/>
          </p:nvPr>
        </p:nvSpPr>
        <p:spPr>
          <a:xfrm>
            <a:off x="428596" y="1557342"/>
            <a:ext cx="8229600" cy="2514600"/>
          </a:xfrm>
        </p:spPr>
        <p:txBody>
          <a:bodyPr>
            <a:normAutofit/>
          </a:bodyPr>
          <a:lstStyle/>
          <a:p>
            <a:r>
              <a:rPr lang="el-GR" sz="1800" dirty="0" smtClean="0"/>
              <a:t> Για </a:t>
            </a:r>
            <a:r>
              <a:rPr lang="en-US" sz="1800" dirty="0" smtClean="0"/>
              <a:t>              , </a:t>
            </a:r>
            <a:r>
              <a:rPr lang="el-GR" sz="1800" dirty="0" smtClean="0"/>
              <a:t>πειραματική κατανομή:</a:t>
            </a:r>
            <a:endParaRPr lang="en-US" sz="1800" dirty="0" smtClean="0"/>
          </a:p>
          <a:p>
            <a:endParaRPr lang="en-US" sz="1800" dirty="0" smtClean="0"/>
          </a:p>
          <a:p>
            <a:pPr>
              <a:buNone/>
            </a:pPr>
            <a:endParaRPr lang="en-US" sz="1800" dirty="0" smtClean="0"/>
          </a:p>
          <a:p>
            <a:pPr>
              <a:buNone/>
            </a:pPr>
            <a:r>
              <a:rPr lang="el-GR" sz="1800" dirty="0" smtClean="0"/>
              <a:t>Και από ισοζύγιο προκύπτει: </a:t>
            </a:r>
            <a:endParaRPr lang="en-US" sz="1800" dirty="0" smtClean="0"/>
          </a:p>
        </p:txBody>
      </p:sp>
      <p:graphicFrame>
        <p:nvGraphicFramePr>
          <p:cNvPr id="4" name="Object 3"/>
          <p:cNvGraphicFramePr>
            <a:graphicFrameLocks noChangeAspect="1"/>
          </p:cNvGraphicFramePr>
          <p:nvPr/>
        </p:nvGraphicFramePr>
        <p:xfrm>
          <a:off x="1285852" y="1571612"/>
          <a:ext cx="785818" cy="285752"/>
        </p:xfrm>
        <a:graphic>
          <a:graphicData uri="http://schemas.openxmlformats.org/presentationml/2006/ole">
            <p:oleObj spid="_x0000_s338946" name="Equation" r:id="rId3" imgW="558720" imgH="203040" progId="Equation.DSMT4">
              <p:embed/>
            </p:oleObj>
          </a:graphicData>
        </a:graphic>
      </p:graphicFrame>
      <p:graphicFrame>
        <p:nvGraphicFramePr>
          <p:cNvPr id="5" name="Object 4"/>
          <p:cNvGraphicFramePr>
            <a:graphicFrameLocks noChangeAspect="1"/>
          </p:cNvGraphicFramePr>
          <p:nvPr/>
        </p:nvGraphicFramePr>
        <p:xfrm>
          <a:off x="1071537" y="1928802"/>
          <a:ext cx="1257309" cy="785818"/>
        </p:xfrm>
        <a:graphic>
          <a:graphicData uri="http://schemas.openxmlformats.org/presentationml/2006/ole">
            <p:oleObj spid="_x0000_s338947" name="Equation" r:id="rId4" imgW="812520" imgH="507960" progId="Equation.DSMT4">
              <p:embed/>
            </p:oleObj>
          </a:graphicData>
        </a:graphic>
      </p:graphicFrame>
      <p:graphicFrame>
        <p:nvGraphicFramePr>
          <p:cNvPr id="6" name="Object 5"/>
          <p:cNvGraphicFramePr>
            <a:graphicFrameLocks noChangeAspect="1"/>
          </p:cNvGraphicFramePr>
          <p:nvPr/>
        </p:nvGraphicFramePr>
        <p:xfrm>
          <a:off x="4343400" y="1917700"/>
          <a:ext cx="914400" cy="198438"/>
        </p:xfrm>
        <a:graphic>
          <a:graphicData uri="http://schemas.openxmlformats.org/presentationml/2006/ole">
            <p:oleObj spid="_x0000_s338948" name="Equation" r:id="rId5" imgW="914400" imgH="198720" progId="Equation.DSMT4">
              <p:embed/>
            </p:oleObj>
          </a:graphicData>
        </a:graphic>
      </p:graphicFrame>
      <p:graphicFrame>
        <p:nvGraphicFramePr>
          <p:cNvPr id="338949" name="Object 5"/>
          <p:cNvGraphicFramePr>
            <a:graphicFrameLocks noChangeAspect="1"/>
          </p:cNvGraphicFramePr>
          <p:nvPr/>
        </p:nvGraphicFramePr>
        <p:xfrm>
          <a:off x="809624" y="3208338"/>
          <a:ext cx="1663637" cy="720728"/>
        </p:xfrm>
        <a:graphic>
          <a:graphicData uri="http://schemas.openxmlformats.org/presentationml/2006/ole">
            <p:oleObj spid="_x0000_s338949" name="Equation" r:id="rId6" imgW="1117440" imgH="482400" progId="Equation.DSMT4">
              <p:embed/>
            </p:oleObj>
          </a:graphicData>
        </a:graphic>
      </p:graphicFrame>
      <p:pic>
        <p:nvPicPr>
          <p:cNvPr id="8"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130</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type="title" idx="4294967295"/>
          </p:nvPr>
        </p:nvSpPr>
        <p:spPr bwMode="auto">
          <a:xfrm>
            <a:off x="285720" y="2430463"/>
            <a:ext cx="7772400" cy="1143000"/>
          </a:xfrm>
          <a:prstGeom prst="rect">
            <a:avLst/>
          </a:prstGeom>
          <a:noFill/>
          <a:ln w="9525">
            <a:noFill/>
            <a:miter lim="800000"/>
            <a:headEnd/>
            <a:tailEnd/>
          </a:ln>
        </p:spPr>
        <p:txBody>
          <a:bodyPr>
            <a:spAutoFit/>
          </a:bodyPr>
          <a:lstStyle/>
          <a:p>
            <a:pPr algn="ctr"/>
            <a:r>
              <a:rPr lang="el-GR" sz="3200" b="1" dirty="0">
                <a:latin typeface="+mn-lt"/>
              </a:rPr>
              <a:t>Εξισώσεις </a:t>
            </a:r>
            <a:r>
              <a:rPr lang="en-US" sz="3200" b="1" dirty="0">
                <a:latin typeface="+mn-lt"/>
              </a:rPr>
              <a:t>Streeter-Phelps</a:t>
            </a:r>
          </a:p>
          <a:p>
            <a:pPr algn="ctr"/>
            <a:r>
              <a:rPr lang="el-GR" sz="3200" b="1" dirty="0">
                <a:latin typeface="+mn-lt"/>
              </a:rPr>
              <a:t>Ρύπανση ποταμών και λιμνών</a:t>
            </a:r>
            <a:endParaRPr lang="en-US" sz="3200" dirty="0">
              <a:latin typeface="+mn-lt"/>
            </a:endParaRPr>
          </a:p>
        </p:txBody>
      </p:sp>
      <p:sp>
        <p:nvSpPr>
          <p:cNvPr id="3" name="TextBox 2"/>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131</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357188"/>
            <a:ext cx="7010400" cy="461962"/>
          </a:xfrm>
          <a:prstGeom prst="rect">
            <a:avLst/>
          </a:prstGeom>
          <a:noFill/>
          <a:ln w="28575">
            <a:noFill/>
            <a:miter lim="800000"/>
            <a:headEnd/>
            <a:tailEnd/>
          </a:ln>
        </p:spPr>
        <p:txBody>
          <a:bodyPr>
            <a:spAutoFit/>
          </a:bodyPr>
          <a:lstStyle/>
          <a:p>
            <a:pPr>
              <a:spcBef>
                <a:spcPct val="50000"/>
              </a:spcBef>
            </a:pPr>
            <a:r>
              <a:rPr lang="el-GR" sz="2400" b="1" dirty="0">
                <a:solidFill>
                  <a:srgbClr val="C00000"/>
                </a:solidFill>
              </a:rPr>
              <a:t>Βασικές Έννοιες</a:t>
            </a:r>
          </a:p>
        </p:txBody>
      </p:sp>
      <p:sp>
        <p:nvSpPr>
          <p:cNvPr id="6" name="Rectangle 34"/>
          <p:cNvSpPr>
            <a:spLocks noChangeArrowheads="1"/>
          </p:cNvSpPr>
          <p:nvPr/>
        </p:nvSpPr>
        <p:spPr bwMode="auto">
          <a:xfrm>
            <a:off x="357188" y="909638"/>
            <a:ext cx="8643937" cy="1920875"/>
          </a:xfrm>
          <a:prstGeom prst="rect">
            <a:avLst/>
          </a:prstGeom>
          <a:noFill/>
          <a:ln w="9525">
            <a:noFill/>
            <a:miter lim="800000"/>
            <a:headEnd/>
            <a:tailEnd/>
          </a:ln>
        </p:spPr>
        <p:txBody>
          <a:bodyPr anchor="ctr">
            <a:spAutoFit/>
          </a:bodyPr>
          <a:lstStyle/>
          <a:p>
            <a:pPr marL="273050" indent="-273050" algn="just" eaLnBrk="0" hangingPunct="0">
              <a:lnSpc>
                <a:spcPct val="150000"/>
              </a:lnSpc>
              <a:buFontTx/>
              <a:buBlip>
                <a:blip r:embed="rId2"/>
              </a:buBlip>
            </a:pPr>
            <a:r>
              <a:rPr lang="el-GR" sz="2000" b="1" dirty="0">
                <a:solidFill>
                  <a:srgbClr val="C00000"/>
                </a:solidFill>
                <a:cs typeface="Times New Roman" pitchFamily="18" charset="0"/>
              </a:rPr>
              <a:t>Βιοχημικά Απαιτούμενο Οξυγόνο </a:t>
            </a:r>
            <a:r>
              <a:rPr lang="en-US" sz="2000" b="1" dirty="0">
                <a:solidFill>
                  <a:srgbClr val="C00000"/>
                </a:solidFill>
                <a:cs typeface="Times New Roman" pitchFamily="18" charset="0"/>
              </a:rPr>
              <a:t>(BOD)</a:t>
            </a:r>
            <a:r>
              <a:rPr lang="el-GR" sz="2000" b="1" dirty="0">
                <a:solidFill>
                  <a:srgbClr val="C00000"/>
                </a:solidFill>
                <a:cs typeface="Times New Roman" pitchFamily="18" charset="0"/>
              </a:rPr>
              <a:t>:</a:t>
            </a:r>
            <a:r>
              <a:rPr lang="en-US" sz="2000" b="1" dirty="0">
                <a:solidFill>
                  <a:srgbClr val="C00000"/>
                </a:solidFill>
                <a:cs typeface="Times New Roman" pitchFamily="18" charset="0"/>
              </a:rPr>
              <a:t> </a:t>
            </a:r>
            <a:r>
              <a:rPr lang="el-GR" sz="2000" dirty="0">
                <a:solidFill>
                  <a:schemeClr val="tx2"/>
                </a:solidFill>
                <a:cs typeface="Times New Roman" pitchFamily="18" charset="0"/>
              </a:rPr>
              <a:t>Η ποσότητα οξυγόνου που απαιτούν μικροοργανισμοί  για να αποδομήσουν, σε αερόβιες συνθήκες, το οργανικό φορτίο σε νερό βεβαρυμμένο με οργανική ύλη π.χ. απόβλητα. Μέτρο της ρύπανσης. </a:t>
            </a:r>
            <a:endParaRPr lang="el-GR" sz="2000" dirty="0">
              <a:solidFill>
                <a:schemeClr val="tx2"/>
              </a:solidFill>
            </a:endParaRPr>
          </a:p>
        </p:txBody>
      </p:sp>
      <p:sp>
        <p:nvSpPr>
          <p:cNvPr id="7" name="3 - Ορθογώνιο"/>
          <p:cNvSpPr>
            <a:spLocks noChangeArrowheads="1"/>
          </p:cNvSpPr>
          <p:nvPr/>
        </p:nvSpPr>
        <p:spPr bwMode="auto">
          <a:xfrm>
            <a:off x="357188" y="2928938"/>
            <a:ext cx="8501062" cy="2835275"/>
          </a:xfrm>
          <a:prstGeom prst="rect">
            <a:avLst/>
          </a:prstGeom>
          <a:noFill/>
          <a:ln w="9525">
            <a:noFill/>
            <a:miter lim="800000"/>
            <a:headEnd/>
            <a:tailEnd/>
          </a:ln>
        </p:spPr>
        <p:txBody>
          <a:bodyPr>
            <a:spAutoFit/>
          </a:bodyPr>
          <a:lstStyle/>
          <a:p>
            <a:pPr marL="273050" indent="-273050" algn="just" eaLnBrk="0" hangingPunct="0">
              <a:lnSpc>
                <a:spcPct val="150000"/>
              </a:lnSpc>
              <a:buFontTx/>
              <a:buBlip>
                <a:blip r:embed="rId2"/>
              </a:buBlip>
            </a:pPr>
            <a:r>
              <a:rPr lang="el-GR" sz="2000" b="1" dirty="0">
                <a:solidFill>
                  <a:srgbClr val="C00000"/>
                </a:solidFill>
                <a:cs typeface="Times New Roman" pitchFamily="18" charset="0"/>
              </a:rPr>
              <a:t>Διαλυμένο Οξυγόνο (</a:t>
            </a:r>
            <a:r>
              <a:rPr lang="en-US" sz="2000" b="1" dirty="0">
                <a:solidFill>
                  <a:srgbClr val="C00000"/>
                </a:solidFill>
                <a:cs typeface="Times New Roman" pitchFamily="18" charset="0"/>
              </a:rPr>
              <a:t>DO): </a:t>
            </a:r>
            <a:r>
              <a:rPr lang="el-GR" sz="2000" b="1" dirty="0">
                <a:solidFill>
                  <a:srgbClr val="C00000"/>
                </a:solidFill>
                <a:cs typeface="Times New Roman" pitchFamily="18" charset="0"/>
              </a:rPr>
              <a:t> </a:t>
            </a:r>
            <a:r>
              <a:rPr lang="el-GR" sz="2000" dirty="0">
                <a:solidFill>
                  <a:schemeClr val="tx2"/>
                </a:solidFill>
                <a:cs typeface="Times New Roman" pitchFamily="18" charset="0"/>
              </a:rPr>
              <a:t>Η ποσότητα του </a:t>
            </a:r>
            <a:r>
              <a:rPr lang="en-US" sz="2000" dirty="0">
                <a:solidFill>
                  <a:schemeClr val="tx2"/>
                </a:solidFill>
                <a:cs typeface="Times New Roman" pitchFamily="18" charset="0"/>
              </a:rPr>
              <a:t>O</a:t>
            </a:r>
            <a:r>
              <a:rPr lang="en-US" sz="2000" baseline="-25000" dirty="0">
                <a:solidFill>
                  <a:schemeClr val="tx2"/>
                </a:solidFill>
                <a:cs typeface="Times New Roman" pitchFamily="18" charset="0"/>
              </a:rPr>
              <a:t>2</a:t>
            </a:r>
            <a:r>
              <a:rPr lang="el-GR" sz="2000" dirty="0">
                <a:solidFill>
                  <a:schemeClr val="tx2"/>
                </a:solidFill>
                <a:cs typeface="Times New Roman" pitchFamily="18" charset="0"/>
              </a:rPr>
              <a:t> που είναι διαλυμένη σε υδατικό διάλυμα.  Το οξυγόνο μπορεί να εισέλθει στην (ή να εξέλθει από)  υδάτινη μάζα είτε με διάχυση (μεταφορά μεταξύ αέριας και υγρής φάσης λόγω διαφοράς χημικού δυναμικού) από τον ατμοσφαιρικό αέρα ή με αερισμό (ταχεία κίνηση) ή ως προϊόν της φωτοσύνθεσης. Καταναλώνεται δε κατά την αποδόμηση/αποσύνθεση της οργανικής ύλης. </a:t>
            </a:r>
            <a:endParaRPr lang="el-GR" sz="2000" dirty="0">
              <a:solidFill>
                <a:schemeClr val="tx2"/>
              </a:solidFill>
            </a:endParaRP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132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7"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357188"/>
            <a:ext cx="7010400" cy="461962"/>
          </a:xfrm>
          <a:prstGeom prst="rect">
            <a:avLst/>
          </a:prstGeom>
          <a:noFill/>
          <a:ln w="28575">
            <a:noFill/>
            <a:miter lim="800000"/>
            <a:headEnd/>
            <a:tailEnd/>
          </a:ln>
        </p:spPr>
        <p:txBody>
          <a:bodyPr>
            <a:spAutoFit/>
          </a:bodyPr>
          <a:lstStyle/>
          <a:p>
            <a:pPr>
              <a:spcBef>
                <a:spcPct val="50000"/>
              </a:spcBef>
            </a:pPr>
            <a:r>
              <a:rPr lang="el-GR" sz="2400" b="1" dirty="0">
                <a:solidFill>
                  <a:srgbClr val="C00000"/>
                </a:solidFill>
              </a:rPr>
              <a:t>Βασικές Έννοιες</a:t>
            </a:r>
          </a:p>
        </p:txBody>
      </p:sp>
      <p:sp>
        <p:nvSpPr>
          <p:cNvPr id="6" name="Rectangle 34"/>
          <p:cNvSpPr>
            <a:spLocks noChangeArrowheads="1"/>
          </p:cNvSpPr>
          <p:nvPr/>
        </p:nvSpPr>
        <p:spPr bwMode="auto">
          <a:xfrm>
            <a:off x="357188" y="928688"/>
            <a:ext cx="8643937" cy="2862262"/>
          </a:xfrm>
          <a:prstGeom prst="rect">
            <a:avLst/>
          </a:prstGeom>
          <a:noFill/>
          <a:ln w="9525">
            <a:noFill/>
            <a:miter lim="800000"/>
            <a:headEnd/>
            <a:tailEnd/>
          </a:ln>
        </p:spPr>
        <p:txBody>
          <a:bodyPr anchor="ctr">
            <a:spAutoFit/>
          </a:bodyPr>
          <a:lstStyle/>
          <a:p>
            <a:pPr marL="273050" indent="-273050" algn="just" eaLnBrk="0" hangingPunct="0">
              <a:lnSpc>
                <a:spcPct val="150000"/>
              </a:lnSpc>
              <a:buFontTx/>
              <a:buBlip>
                <a:blip r:embed="rId2"/>
              </a:buBlip>
            </a:pPr>
            <a:r>
              <a:rPr lang="el-GR" sz="2000" b="1">
                <a:solidFill>
                  <a:srgbClr val="C00000"/>
                </a:solidFill>
                <a:cs typeface="Times New Roman" pitchFamily="18" charset="0"/>
              </a:rPr>
              <a:t>Έλλειμμα οξυγόνου (</a:t>
            </a:r>
            <a:r>
              <a:rPr lang="en-US" sz="2000" b="1">
                <a:solidFill>
                  <a:srgbClr val="C00000"/>
                </a:solidFill>
                <a:cs typeface="Times New Roman" pitchFamily="18" charset="0"/>
              </a:rPr>
              <a:t>D): </a:t>
            </a:r>
            <a:r>
              <a:rPr lang="el-GR" sz="2000">
                <a:solidFill>
                  <a:schemeClr val="tx2"/>
                </a:solidFill>
                <a:cs typeface="Times New Roman" pitchFamily="18" charset="0"/>
              </a:rPr>
              <a:t>Η διαφορά της συγκέντρωσης ισορροπίας ή κορεσμού του οξυγόνου </a:t>
            </a:r>
            <a:r>
              <a:rPr lang="en-US" sz="2000">
                <a:solidFill>
                  <a:schemeClr val="tx2"/>
                </a:solidFill>
                <a:cs typeface="Times New Roman" pitchFamily="18" charset="0"/>
              </a:rPr>
              <a:t>(D</a:t>
            </a:r>
            <a:r>
              <a:rPr lang="el-GR" sz="2000">
                <a:solidFill>
                  <a:schemeClr val="tx2"/>
                </a:solidFill>
                <a:cs typeface="Times New Roman" pitchFamily="18" charset="0"/>
              </a:rPr>
              <a:t>Ο</a:t>
            </a:r>
            <a:r>
              <a:rPr lang="en-US" sz="2000" baseline="-25000">
                <a:solidFill>
                  <a:schemeClr val="tx2"/>
                </a:solidFill>
                <a:cs typeface="Times New Roman" pitchFamily="18" charset="0"/>
              </a:rPr>
              <a:t>sat</a:t>
            </a:r>
            <a:r>
              <a:rPr lang="en-US" sz="2000">
                <a:solidFill>
                  <a:schemeClr val="tx2"/>
                </a:solidFill>
                <a:cs typeface="Times New Roman" pitchFamily="18" charset="0"/>
              </a:rPr>
              <a:t>) </a:t>
            </a:r>
            <a:r>
              <a:rPr lang="el-GR" sz="2000">
                <a:solidFill>
                  <a:schemeClr val="tx2"/>
                </a:solidFill>
                <a:cs typeface="Times New Roman" pitchFamily="18" charset="0"/>
              </a:rPr>
              <a:t>στην υδάτινη επιφάνεια με το διαλυμένο οξυγόνο στον όγκο ελέγχου (</a:t>
            </a:r>
            <a:r>
              <a:rPr lang="en-US" sz="2000">
                <a:solidFill>
                  <a:schemeClr val="tx2"/>
                </a:solidFill>
                <a:cs typeface="Times New Roman" pitchFamily="18" charset="0"/>
              </a:rPr>
              <a:t>DO)</a:t>
            </a:r>
            <a:r>
              <a:rPr lang="el-GR" sz="2000">
                <a:solidFill>
                  <a:schemeClr val="tx2"/>
                </a:solidFill>
                <a:cs typeface="Times New Roman" pitchFamily="18" charset="0"/>
              </a:rPr>
              <a:t>. Οφείλεται στην κατανάλωση του διαλυμένου οξυγόνου από τους μικροοργανισμούς. </a:t>
            </a:r>
          </a:p>
          <a:p>
            <a:pPr marL="273050" indent="-273050" algn="ctr" eaLnBrk="0" hangingPunct="0">
              <a:lnSpc>
                <a:spcPct val="150000"/>
              </a:lnSpc>
            </a:pPr>
            <a:r>
              <a:rPr lang="en-US" sz="2000" b="1">
                <a:solidFill>
                  <a:srgbClr val="C00000"/>
                </a:solidFill>
                <a:cs typeface="Times New Roman" pitchFamily="18" charset="0"/>
              </a:rPr>
              <a:t>D = DO</a:t>
            </a:r>
            <a:r>
              <a:rPr lang="en-US" sz="2000" b="1" baseline="-25000">
                <a:solidFill>
                  <a:srgbClr val="C00000"/>
                </a:solidFill>
                <a:cs typeface="Times New Roman" pitchFamily="18" charset="0"/>
              </a:rPr>
              <a:t>sat </a:t>
            </a:r>
            <a:r>
              <a:rPr lang="en-US" sz="2000" b="1">
                <a:solidFill>
                  <a:srgbClr val="C00000"/>
                </a:solidFill>
                <a:cs typeface="Times New Roman" pitchFamily="18" charset="0"/>
              </a:rPr>
              <a:t>-DO</a:t>
            </a:r>
            <a:endParaRPr lang="el-GR" sz="2000" b="1">
              <a:solidFill>
                <a:srgbClr val="C00000"/>
              </a:solidFill>
            </a:endParaRPr>
          </a:p>
          <a:p>
            <a:pPr marL="273050" indent="-273050" algn="just" eaLnBrk="0" hangingPunct="0">
              <a:lnSpc>
                <a:spcPct val="150000"/>
              </a:lnSpc>
              <a:buFontTx/>
              <a:buBlip>
                <a:blip r:embed="rId2"/>
              </a:buBlip>
            </a:pPr>
            <a:endParaRPr lang="el-GR" sz="2000">
              <a:solidFill>
                <a:schemeClr val="tx2"/>
              </a:solidFill>
            </a:endParaRPr>
          </a:p>
        </p:txBody>
      </p:sp>
      <p:pic>
        <p:nvPicPr>
          <p:cNvPr id="4"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TextBox 6"/>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133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357188"/>
            <a:ext cx="7010400" cy="461962"/>
          </a:xfrm>
          <a:prstGeom prst="rect">
            <a:avLst/>
          </a:prstGeom>
          <a:noFill/>
          <a:ln w="28575">
            <a:noFill/>
            <a:miter lim="800000"/>
            <a:headEnd/>
            <a:tailEnd/>
          </a:ln>
        </p:spPr>
        <p:txBody>
          <a:bodyPr>
            <a:spAutoFit/>
          </a:bodyPr>
          <a:lstStyle/>
          <a:p>
            <a:pPr>
              <a:spcBef>
                <a:spcPct val="50000"/>
              </a:spcBef>
            </a:pPr>
            <a:r>
              <a:rPr lang="el-GR" sz="2400" b="1" dirty="0">
                <a:solidFill>
                  <a:srgbClr val="C00000"/>
                </a:solidFill>
              </a:rPr>
              <a:t>Βασικές Έννοιες</a:t>
            </a:r>
          </a:p>
        </p:txBody>
      </p:sp>
      <p:sp>
        <p:nvSpPr>
          <p:cNvPr id="6" name="Rectangle 34"/>
          <p:cNvSpPr>
            <a:spLocks noChangeArrowheads="1"/>
          </p:cNvSpPr>
          <p:nvPr/>
        </p:nvSpPr>
        <p:spPr bwMode="auto">
          <a:xfrm>
            <a:off x="214313" y="928688"/>
            <a:ext cx="8643937" cy="3786187"/>
          </a:xfrm>
          <a:prstGeom prst="rect">
            <a:avLst/>
          </a:prstGeom>
          <a:noFill/>
          <a:ln w="9525">
            <a:noFill/>
            <a:miter lim="800000"/>
            <a:headEnd/>
            <a:tailEnd/>
          </a:ln>
        </p:spPr>
        <p:txBody>
          <a:bodyPr anchor="ctr">
            <a:spAutoFit/>
          </a:bodyPr>
          <a:lstStyle/>
          <a:p>
            <a:pPr marL="273050" indent="-273050" algn="just">
              <a:lnSpc>
                <a:spcPct val="150000"/>
              </a:lnSpc>
              <a:buFontTx/>
              <a:buBlip>
                <a:blip r:embed="rId2"/>
              </a:buBlip>
            </a:pPr>
            <a:r>
              <a:rPr lang="en-US" sz="2000" b="1">
                <a:solidFill>
                  <a:srgbClr val="C00000"/>
                </a:solidFill>
              </a:rPr>
              <a:t>H</a:t>
            </a:r>
            <a:r>
              <a:rPr lang="el-GR" sz="2000" b="1">
                <a:solidFill>
                  <a:srgbClr val="C00000"/>
                </a:solidFill>
              </a:rPr>
              <a:t> συνολική συγκέντρωση των ρύπων </a:t>
            </a:r>
            <a:r>
              <a:rPr lang="el-GR" sz="2000" b="1">
                <a:solidFill>
                  <a:srgbClr val="C00000"/>
                </a:solidFill>
                <a:cs typeface="Times New Roman" pitchFamily="18" charset="0"/>
              </a:rPr>
              <a:t>(</a:t>
            </a:r>
            <a:r>
              <a:rPr lang="en-US" sz="2000" b="1">
                <a:solidFill>
                  <a:srgbClr val="C00000"/>
                </a:solidFill>
                <a:cs typeface="Times New Roman" pitchFamily="18" charset="0"/>
              </a:rPr>
              <a:t>L):</a:t>
            </a:r>
            <a:r>
              <a:rPr lang="el-GR" sz="2000">
                <a:solidFill>
                  <a:srgbClr val="C00000"/>
                </a:solidFill>
              </a:rPr>
              <a:t> </a:t>
            </a:r>
            <a:r>
              <a:rPr lang="el-GR" sz="2000">
                <a:solidFill>
                  <a:srgbClr val="1F497D"/>
                </a:solidFill>
              </a:rPr>
              <a:t>Συνήθως εκφράζεται ως τελική</a:t>
            </a:r>
            <a:r>
              <a:rPr lang="en-US" sz="2000">
                <a:solidFill>
                  <a:srgbClr val="1F497D"/>
                </a:solidFill>
              </a:rPr>
              <a:t> </a:t>
            </a:r>
            <a:r>
              <a:rPr lang="el-GR" sz="2000">
                <a:solidFill>
                  <a:srgbClr val="1F497D"/>
                </a:solidFill>
              </a:rPr>
              <a:t>συγκέντρωση BOD ή Βιοχημικώς Απαιτούμενου Οξυγόνου και αναφέρεται στον όγκο ελέγχου που ορίζουμε. </a:t>
            </a:r>
          </a:p>
          <a:p>
            <a:pPr marL="450850" lvl="1" indent="6350" algn="just">
              <a:lnSpc>
                <a:spcPct val="150000"/>
              </a:lnSpc>
            </a:pPr>
            <a:r>
              <a:rPr lang="el-GR" sz="2000">
                <a:solidFill>
                  <a:srgbClr val="1F497D"/>
                </a:solidFill>
              </a:rPr>
              <a:t>Αν έχουμε σε σημείο ποταμού </a:t>
            </a:r>
            <a:r>
              <a:rPr lang="en-US" sz="2000">
                <a:solidFill>
                  <a:srgbClr val="1F497D"/>
                </a:solidFill>
              </a:rPr>
              <a:t>(x=0) </a:t>
            </a:r>
            <a:r>
              <a:rPr lang="el-GR" sz="2000">
                <a:solidFill>
                  <a:srgbClr val="1F497D"/>
                </a:solidFill>
              </a:rPr>
              <a:t>ογκομετρικής παρ</a:t>
            </a:r>
            <a:r>
              <a:rPr lang="en-US" sz="2000">
                <a:solidFill>
                  <a:srgbClr val="1F497D"/>
                </a:solidFill>
              </a:rPr>
              <a:t>o</a:t>
            </a:r>
            <a:r>
              <a:rPr lang="el-GR" sz="2000">
                <a:solidFill>
                  <a:srgbClr val="1F497D"/>
                </a:solidFill>
              </a:rPr>
              <a:t>χής </a:t>
            </a:r>
            <a:r>
              <a:rPr lang="en-US" sz="2000">
                <a:solidFill>
                  <a:srgbClr val="1F497D"/>
                </a:solidFill>
              </a:rPr>
              <a:t>Q</a:t>
            </a:r>
            <a:r>
              <a:rPr lang="en-US" sz="2000" baseline="-25000">
                <a:solidFill>
                  <a:srgbClr val="1F497D"/>
                </a:solidFill>
              </a:rPr>
              <a:t>r</a:t>
            </a:r>
            <a:r>
              <a:rPr lang="en-US" sz="2000">
                <a:solidFill>
                  <a:srgbClr val="1F497D"/>
                </a:solidFill>
              </a:rPr>
              <a:t> </a:t>
            </a:r>
            <a:r>
              <a:rPr lang="el-GR" sz="2000">
                <a:solidFill>
                  <a:srgbClr val="1F497D"/>
                </a:solidFill>
              </a:rPr>
              <a:t>και συνολικής συγκέντρωσης </a:t>
            </a:r>
            <a:r>
              <a:rPr lang="en-US" sz="2000">
                <a:solidFill>
                  <a:srgbClr val="1F497D"/>
                </a:solidFill>
              </a:rPr>
              <a:t>L</a:t>
            </a:r>
            <a:r>
              <a:rPr lang="en-US" sz="2000" baseline="-25000">
                <a:solidFill>
                  <a:srgbClr val="1F497D"/>
                </a:solidFill>
              </a:rPr>
              <a:t>r</a:t>
            </a:r>
            <a:r>
              <a:rPr lang="en-US" sz="2000">
                <a:solidFill>
                  <a:srgbClr val="1F497D"/>
                </a:solidFill>
              </a:rPr>
              <a:t>, </a:t>
            </a:r>
            <a:r>
              <a:rPr lang="el-GR" sz="2000">
                <a:solidFill>
                  <a:srgbClr val="1F497D"/>
                </a:solidFill>
              </a:rPr>
              <a:t>εισροή αποβλήτων συγκέντρωσης </a:t>
            </a:r>
            <a:r>
              <a:rPr lang="en-US" sz="2000">
                <a:solidFill>
                  <a:srgbClr val="1F497D"/>
                </a:solidFill>
              </a:rPr>
              <a:t>L</a:t>
            </a:r>
            <a:r>
              <a:rPr lang="en-US" sz="2000" baseline="-25000">
                <a:solidFill>
                  <a:srgbClr val="1F497D"/>
                </a:solidFill>
              </a:rPr>
              <a:t>w</a:t>
            </a:r>
            <a:r>
              <a:rPr lang="en-US" sz="2000">
                <a:solidFill>
                  <a:srgbClr val="1F497D"/>
                </a:solidFill>
              </a:rPr>
              <a:t> </a:t>
            </a:r>
            <a:r>
              <a:rPr lang="el-GR" sz="2000">
                <a:solidFill>
                  <a:srgbClr val="1F497D"/>
                </a:solidFill>
              </a:rPr>
              <a:t>και ογκομετρικής</a:t>
            </a:r>
            <a:r>
              <a:rPr lang="en-US" sz="2000">
                <a:solidFill>
                  <a:srgbClr val="1F497D"/>
                </a:solidFill>
              </a:rPr>
              <a:t> </a:t>
            </a:r>
            <a:r>
              <a:rPr lang="el-GR" sz="2000">
                <a:solidFill>
                  <a:srgbClr val="1F497D"/>
                </a:solidFill>
              </a:rPr>
              <a:t>παροχής </a:t>
            </a:r>
            <a:r>
              <a:rPr lang="en-US" sz="2000">
                <a:solidFill>
                  <a:srgbClr val="1F497D"/>
                </a:solidFill>
              </a:rPr>
              <a:t>Q</a:t>
            </a:r>
            <a:r>
              <a:rPr lang="en-US" sz="2000" baseline="-25000">
                <a:solidFill>
                  <a:srgbClr val="1F497D"/>
                </a:solidFill>
              </a:rPr>
              <a:t>w</a:t>
            </a:r>
            <a:r>
              <a:rPr lang="en-US" sz="2000">
                <a:solidFill>
                  <a:srgbClr val="1F497D"/>
                </a:solidFill>
              </a:rPr>
              <a:t>, </a:t>
            </a:r>
            <a:r>
              <a:rPr lang="el-GR" sz="2000">
                <a:solidFill>
                  <a:srgbClr val="1F497D"/>
                </a:solidFill>
              </a:rPr>
              <a:t>τότε η συνολική συγκέντρωση στο σημείο </a:t>
            </a:r>
            <a:r>
              <a:rPr lang="en-US" sz="2000">
                <a:solidFill>
                  <a:srgbClr val="1F497D"/>
                </a:solidFill>
              </a:rPr>
              <a:t>x=0 </a:t>
            </a:r>
            <a:r>
              <a:rPr lang="el-GR" sz="2000">
                <a:solidFill>
                  <a:srgbClr val="1F497D"/>
                </a:solidFill>
              </a:rPr>
              <a:t>θα είναι:</a:t>
            </a:r>
            <a:endParaRPr lang="el-GR" sz="2000">
              <a:solidFill>
                <a:srgbClr val="1F497D"/>
              </a:solidFill>
              <a:cs typeface="Times New Roman" pitchFamily="18" charset="0"/>
            </a:endParaRPr>
          </a:p>
          <a:p>
            <a:pPr marL="273050" indent="-273050" algn="just" eaLnBrk="0" hangingPunct="0">
              <a:lnSpc>
                <a:spcPct val="150000"/>
              </a:lnSpc>
              <a:buFontTx/>
              <a:buBlip>
                <a:blip r:embed="rId2"/>
              </a:buBlip>
            </a:pPr>
            <a:endParaRPr lang="el-GR" sz="2000">
              <a:solidFill>
                <a:schemeClr val="tx2"/>
              </a:solidFill>
            </a:endParaRPr>
          </a:p>
        </p:txBody>
      </p:sp>
      <p:graphicFrame>
        <p:nvGraphicFramePr>
          <p:cNvPr id="7" name="4 - Πίνακας"/>
          <p:cNvGraphicFramePr>
            <a:graphicFrameLocks noGrp="1"/>
          </p:cNvGraphicFramePr>
          <p:nvPr/>
        </p:nvGraphicFramePr>
        <p:xfrm>
          <a:off x="1500188" y="4286250"/>
          <a:ext cx="5072098" cy="797780"/>
        </p:xfrm>
        <a:graphic>
          <a:graphicData uri="http://schemas.openxmlformats.org/drawingml/2006/table">
            <a:tbl>
              <a:tblPr firstRow="1" bandRow="1">
                <a:tableStyleId>{5C22544A-7EE6-4342-B048-85BDC9FD1C3A}</a:tableStyleId>
              </a:tblPr>
              <a:tblGrid>
                <a:gridCol w="2377563"/>
                <a:gridCol w="2694535"/>
              </a:tblGrid>
              <a:tr h="0">
                <a:tc rowSpan="2">
                  <a:txBody>
                    <a:bodyPr/>
                    <a:lstStyle/>
                    <a:p>
                      <a:pPr algn="r"/>
                      <a:r>
                        <a:rPr lang="en-US" sz="2000" b="1" dirty="0" smtClean="0">
                          <a:solidFill>
                            <a:schemeClr val="tx2"/>
                          </a:solidFill>
                        </a:rPr>
                        <a:t>L</a:t>
                      </a:r>
                      <a:r>
                        <a:rPr lang="en-US" sz="2000" b="1" baseline="-25000" dirty="0" smtClean="0">
                          <a:solidFill>
                            <a:schemeClr val="tx2"/>
                          </a:solidFill>
                        </a:rPr>
                        <a:t>0</a:t>
                      </a:r>
                      <a:r>
                        <a:rPr lang="en-US" sz="2000" b="1" dirty="0" smtClean="0">
                          <a:solidFill>
                            <a:schemeClr val="tx2"/>
                          </a:solidFill>
                        </a:rPr>
                        <a:t>=</a:t>
                      </a:r>
                      <a:endParaRPr lang="el-GR" sz="20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tx2"/>
                          </a:solidFill>
                        </a:rPr>
                        <a:t>Q</a:t>
                      </a:r>
                      <a:r>
                        <a:rPr lang="en-US" sz="2000" b="1" baseline="-25000" dirty="0" err="1" smtClean="0">
                          <a:solidFill>
                            <a:schemeClr val="tx2"/>
                          </a:solidFill>
                        </a:rPr>
                        <a:t>r</a:t>
                      </a:r>
                      <a:r>
                        <a:rPr lang="en-US" sz="2000" b="1" dirty="0" err="1" smtClean="0">
                          <a:solidFill>
                            <a:schemeClr val="tx2"/>
                          </a:solidFill>
                        </a:rPr>
                        <a:t>L</a:t>
                      </a:r>
                      <a:r>
                        <a:rPr lang="en-US" sz="2000" b="1" baseline="-25000" dirty="0" err="1" smtClean="0">
                          <a:solidFill>
                            <a:schemeClr val="tx2"/>
                          </a:solidFill>
                        </a:rPr>
                        <a:t>r</a:t>
                      </a:r>
                      <a:r>
                        <a:rPr lang="en-US" sz="2000" b="1" dirty="0" err="1" smtClean="0">
                          <a:solidFill>
                            <a:schemeClr val="tx2"/>
                          </a:solidFill>
                        </a:rPr>
                        <a:t>+Q</a:t>
                      </a:r>
                      <a:r>
                        <a:rPr lang="en-US" sz="2000" b="1" baseline="-25000" dirty="0" err="1" smtClean="0">
                          <a:solidFill>
                            <a:schemeClr val="tx2"/>
                          </a:solidFill>
                        </a:rPr>
                        <a:t>w</a:t>
                      </a:r>
                      <a:r>
                        <a:rPr lang="en-US" sz="2000" b="1" dirty="0" err="1" smtClean="0">
                          <a:solidFill>
                            <a:schemeClr val="tx2"/>
                          </a:solidFill>
                        </a:rPr>
                        <a:t>L</a:t>
                      </a:r>
                      <a:r>
                        <a:rPr lang="en-US" sz="2000" b="1" baseline="-25000" dirty="0" err="1" smtClean="0">
                          <a:solidFill>
                            <a:schemeClr val="tx2"/>
                          </a:solidFill>
                        </a:rPr>
                        <a:t>w</a:t>
                      </a:r>
                      <a:endParaRPr lang="el-GR" sz="2000" b="1"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1540">
                <a:tc vMerge="1">
                  <a:txBody>
                    <a:bodyPr/>
                    <a:lstStyle/>
                    <a:p>
                      <a:endParaRPr lang="el-GR"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tx2"/>
                          </a:solidFill>
                        </a:rPr>
                        <a:t>Q</a:t>
                      </a:r>
                      <a:r>
                        <a:rPr lang="en-US" sz="2000" b="1" baseline="-25000" dirty="0" err="1" smtClean="0">
                          <a:solidFill>
                            <a:schemeClr val="tx2"/>
                          </a:solidFill>
                        </a:rPr>
                        <a:t>r</a:t>
                      </a:r>
                      <a:r>
                        <a:rPr lang="en-US" sz="2000" b="1" dirty="0" err="1" smtClean="0">
                          <a:solidFill>
                            <a:schemeClr val="tx2"/>
                          </a:solidFill>
                        </a:rPr>
                        <a:t>+Q</a:t>
                      </a:r>
                      <a:r>
                        <a:rPr lang="en-US" sz="2000" b="1" baseline="-25000" dirty="0" err="1" smtClean="0">
                          <a:solidFill>
                            <a:schemeClr val="tx2"/>
                          </a:solidFill>
                        </a:rPr>
                        <a:t>w</a:t>
                      </a:r>
                      <a:endParaRPr lang="el-GR" sz="2000" b="1"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134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285750"/>
            <a:ext cx="7010400"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Γενική εξίσωση μεταφοράς</a:t>
            </a:r>
          </a:p>
        </p:txBody>
      </p:sp>
      <p:sp>
        <p:nvSpPr>
          <p:cNvPr id="6" name="Rectangle 34"/>
          <p:cNvSpPr>
            <a:spLocks noChangeArrowheads="1"/>
          </p:cNvSpPr>
          <p:nvPr/>
        </p:nvSpPr>
        <p:spPr bwMode="auto">
          <a:xfrm>
            <a:off x="285750" y="714375"/>
            <a:ext cx="8643938" cy="496888"/>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l-GR" sz="2000">
                <a:solidFill>
                  <a:srgbClr val="1F497D"/>
                </a:solidFill>
                <a:cs typeface="Times New Roman" pitchFamily="18" charset="0"/>
              </a:rPr>
              <a:t>Μονοδιάστατη μεταφορά μάζας</a:t>
            </a:r>
          </a:p>
        </p:txBody>
      </p:sp>
      <p:graphicFrame>
        <p:nvGraphicFramePr>
          <p:cNvPr id="7" name="Object 10"/>
          <p:cNvGraphicFramePr>
            <a:graphicFrameLocks noChangeAspect="1"/>
          </p:cNvGraphicFramePr>
          <p:nvPr/>
        </p:nvGraphicFramePr>
        <p:xfrm>
          <a:off x="2000250" y="1357313"/>
          <a:ext cx="4964113" cy="1016000"/>
        </p:xfrm>
        <a:graphic>
          <a:graphicData uri="http://schemas.openxmlformats.org/presentationml/2006/ole">
            <p:oleObj spid="_x0000_s88066" name="Equation" r:id="rId4" imgW="2946240" imgH="723600" progId="Equation.3">
              <p:embed/>
            </p:oleObj>
          </a:graphicData>
        </a:graphic>
      </p:graphicFrame>
      <p:sp>
        <p:nvSpPr>
          <p:cNvPr id="8" name="Rectangle 34"/>
          <p:cNvSpPr>
            <a:spLocks noChangeArrowheads="1"/>
          </p:cNvSpPr>
          <p:nvPr/>
        </p:nvSpPr>
        <p:spPr bwMode="auto">
          <a:xfrm>
            <a:off x="500063" y="2500313"/>
            <a:ext cx="8643937" cy="496887"/>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l-GR" sz="2000">
                <a:solidFill>
                  <a:srgbClr val="1F497D"/>
                </a:solidFill>
                <a:cs typeface="Times New Roman" pitchFamily="18" charset="0"/>
              </a:rPr>
              <a:t>Με βάση τα παραπάνω </a:t>
            </a:r>
            <a:r>
              <a:rPr lang="el-GR" sz="2000" i="1">
                <a:solidFill>
                  <a:srgbClr val="1F497D"/>
                </a:solidFill>
                <a:cs typeface="Times New Roman" pitchFamily="18" charset="0"/>
              </a:rPr>
              <a:t>(ορολογία, συμβολισμούς και έννοιες):</a:t>
            </a:r>
          </a:p>
        </p:txBody>
      </p:sp>
      <p:grpSp>
        <p:nvGrpSpPr>
          <p:cNvPr id="2" name="13 - Ομάδα"/>
          <p:cNvGrpSpPr>
            <a:grpSpLocks/>
          </p:cNvGrpSpPr>
          <p:nvPr/>
        </p:nvGrpSpPr>
        <p:grpSpPr bwMode="auto">
          <a:xfrm>
            <a:off x="785813" y="3035300"/>
            <a:ext cx="7643812" cy="554038"/>
            <a:chOff x="642910" y="4214818"/>
            <a:chExt cx="7643866" cy="553998"/>
          </a:xfrm>
        </p:grpSpPr>
        <p:sp>
          <p:nvSpPr>
            <p:cNvPr id="10" name="Rectangle 34"/>
            <p:cNvSpPr>
              <a:spLocks noChangeArrowheads="1"/>
            </p:cNvSpPr>
            <p:nvPr/>
          </p:nvSpPr>
          <p:spPr bwMode="auto">
            <a:xfrm>
              <a:off x="642910" y="4243319"/>
              <a:ext cx="1285916" cy="496996"/>
            </a:xfrm>
            <a:prstGeom prst="rect">
              <a:avLst/>
            </a:prstGeom>
            <a:noFill/>
            <a:ln w="9525">
              <a:noFill/>
              <a:miter lim="800000"/>
              <a:headEnd/>
              <a:tailEnd/>
            </a:ln>
          </p:spPr>
          <p:txBody>
            <a:bodyPr anchor="ctr">
              <a:spAutoFit/>
            </a:bodyPr>
            <a:lstStyle/>
            <a:p>
              <a:pPr marL="273050" indent="-273050" algn="just">
                <a:lnSpc>
                  <a:spcPct val="150000"/>
                </a:lnSpc>
              </a:pPr>
              <a:r>
                <a:rPr lang="en-US" sz="2000">
                  <a:solidFill>
                    <a:srgbClr val="1F497D"/>
                  </a:solidFill>
                  <a:cs typeface="Times New Roman" pitchFamily="18" charset="0"/>
                </a:rPr>
                <a:t>C</a:t>
              </a:r>
              <a:r>
                <a:rPr lang="en-US" sz="2000" baseline="-25000">
                  <a:solidFill>
                    <a:srgbClr val="1F497D"/>
                  </a:solidFill>
                  <a:cs typeface="Times New Roman" pitchFamily="18" charset="0"/>
                </a:rPr>
                <a:t>A</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cxnSp>
          <p:nvCxnSpPr>
            <p:cNvPr id="11" name="8 - Ευθύγραμμο βέλος σύνδεσης"/>
            <p:cNvCxnSpPr/>
            <p:nvPr/>
          </p:nvCxnSpPr>
          <p:spPr>
            <a:xfrm>
              <a:off x="1428728" y="4491023"/>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34"/>
            <p:cNvSpPr>
              <a:spLocks noChangeArrowheads="1"/>
            </p:cNvSpPr>
            <p:nvPr/>
          </p:nvSpPr>
          <p:spPr bwMode="auto">
            <a:xfrm>
              <a:off x="2857488" y="4214818"/>
              <a:ext cx="5429288" cy="553998"/>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L</a:t>
              </a:r>
              <a:r>
                <a:rPr lang="en-US" sz="2000">
                  <a:solidFill>
                    <a:srgbClr val="1F497D"/>
                  </a:solidFill>
                  <a:cs typeface="Times New Roman" pitchFamily="18" charset="0"/>
                </a:rPr>
                <a:t> (</a:t>
              </a:r>
              <a:r>
                <a:rPr lang="el-GR" sz="2000">
                  <a:solidFill>
                    <a:srgbClr val="1F497D"/>
                  </a:solidFill>
                  <a:cs typeface="Times New Roman" pitchFamily="18" charset="0"/>
                </a:rPr>
                <a:t>συνολική συγκέντρωση ρύπων)</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grpSp>
      <p:grpSp>
        <p:nvGrpSpPr>
          <p:cNvPr id="4" name="14 - Ομάδα"/>
          <p:cNvGrpSpPr>
            <a:grpSpLocks/>
          </p:cNvGrpSpPr>
          <p:nvPr/>
        </p:nvGrpSpPr>
        <p:grpSpPr bwMode="auto">
          <a:xfrm>
            <a:off x="785813" y="3643313"/>
            <a:ext cx="7643812" cy="554037"/>
            <a:chOff x="714348" y="4964917"/>
            <a:chExt cx="7643866" cy="553998"/>
          </a:xfrm>
        </p:grpSpPr>
        <p:sp>
          <p:nvSpPr>
            <p:cNvPr id="14" name="Rectangle 34"/>
            <p:cNvSpPr>
              <a:spLocks noChangeArrowheads="1"/>
            </p:cNvSpPr>
            <p:nvPr/>
          </p:nvSpPr>
          <p:spPr bwMode="auto">
            <a:xfrm>
              <a:off x="714348" y="4964917"/>
              <a:ext cx="1285916" cy="496996"/>
            </a:xfrm>
            <a:prstGeom prst="rect">
              <a:avLst/>
            </a:prstGeom>
            <a:noFill/>
            <a:ln w="9525">
              <a:noFill/>
              <a:miter lim="800000"/>
              <a:headEnd/>
              <a:tailEnd/>
            </a:ln>
          </p:spPr>
          <p:txBody>
            <a:bodyPr anchor="ctr">
              <a:spAutoFit/>
            </a:bodyPr>
            <a:lstStyle/>
            <a:p>
              <a:pPr marL="273050" indent="-273050" algn="just">
                <a:lnSpc>
                  <a:spcPct val="150000"/>
                </a:lnSpc>
              </a:pPr>
              <a:r>
                <a:rPr lang="en-US" sz="2000">
                  <a:solidFill>
                    <a:srgbClr val="1F497D"/>
                  </a:solidFill>
                  <a:cs typeface="Times New Roman" pitchFamily="18" charset="0"/>
                </a:rPr>
                <a:t>U</a:t>
              </a:r>
              <a:r>
                <a:rPr lang="en-US" sz="2000" baseline="-25000">
                  <a:solidFill>
                    <a:srgbClr val="1F497D"/>
                  </a:solidFill>
                  <a:cs typeface="Times New Roman" pitchFamily="18" charset="0"/>
                </a:rPr>
                <a:t>x</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cxnSp>
          <p:nvCxnSpPr>
            <p:cNvPr id="15" name="11 - Ευθύγραμμο βέλος σύνδεσης"/>
            <p:cNvCxnSpPr/>
            <p:nvPr/>
          </p:nvCxnSpPr>
          <p:spPr>
            <a:xfrm>
              <a:off x="1428728" y="5212550"/>
              <a:ext cx="114300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34"/>
            <p:cNvSpPr>
              <a:spLocks noChangeArrowheads="1"/>
            </p:cNvSpPr>
            <p:nvPr/>
          </p:nvSpPr>
          <p:spPr bwMode="auto">
            <a:xfrm>
              <a:off x="2857488" y="4964917"/>
              <a:ext cx="5500726" cy="553998"/>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w</a:t>
              </a:r>
              <a:r>
                <a:rPr lang="en-US" sz="2000">
                  <a:solidFill>
                    <a:srgbClr val="1F497D"/>
                  </a:solidFill>
                  <a:cs typeface="Times New Roman" pitchFamily="18" charset="0"/>
                </a:rPr>
                <a:t> (</a:t>
              </a:r>
              <a:r>
                <a:rPr lang="el-GR" sz="2000">
                  <a:solidFill>
                    <a:srgbClr val="1F497D"/>
                  </a:solidFill>
                  <a:cs typeface="Times New Roman" pitchFamily="18" charset="0"/>
                </a:rPr>
                <a:t>μέση ταχύτητα )</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grpSp>
      <p:grpSp>
        <p:nvGrpSpPr>
          <p:cNvPr id="9" name="15 - Ομάδα"/>
          <p:cNvGrpSpPr>
            <a:grpSpLocks/>
          </p:cNvGrpSpPr>
          <p:nvPr/>
        </p:nvGrpSpPr>
        <p:grpSpPr bwMode="auto">
          <a:xfrm>
            <a:off x="785813" y="4251325"/>
            <a:ext cx="7643812" cy="552450"/>
            <a:chOff x="714348" y="4964917"/>
            <a:chExt cx="7643866" cy="553998"/>
          </a:xfrm>
        </p:grpSpPr>
        <p:sp>
          <p:nvSpPr>
            <p:cNvPr id="18" name="Rectangle 34"/>
            <p:cNvSpPr>
              <a:spLocks noChangeArrowheads="1"/>
            </p:cNvSpPr>
            <p:nvPr/>
          </p:nvSpPr>
          <p:spPr bwMode="auto">
            <a:xfrm>
              <a:off x="714348" y="4964917"/>
              <a:ext cx="1285916" cy="496996"/>
            </a:xfrm>
            <a:prstGeom prst="rect">
              <a:avLst/>
            </a:prstGeom>
            <a:noFill/>
            <a:ln w="9525">
              <a:noFill/>
              <a:miter lim="800000"/>
              <a:headEnd/>
              <a:tailEnd/>
            </a:ln>
          </p:spPr>
          <p:txBody>
            <a:bodyPr anchor="ctr">
              <a:spAutoFit/>
            </a:bodyPr>
            <a:lstStyle/>
            <a:p>
              <a:pPr marL="273050" indent="-273050" algn="just">
                <a:lnSpc>
                  <a:spcPct val="150000"/>
                </a:lnSpc>
              </a:pPr>
              <a:r>
                <a:rPr lang="el-GR" sz="2000">
                  <a:solidFill>
                    <a:srgbClr val="1F497D"/>
                  </a:solidFill>
                  <a:cs typeface="Times New Roman" pitchFamily="18" charset="0"/>
                </a:rPr>
                <a:t>δ</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cxnSp>
          <p:nvCxnSpPr>
            <p:cNvPr id="19" name="17 - Ευθύγραμμο βέλος σύνδεσης"/>
            <p:cNvCxnSpPr/>
            <p:nvPr/>
          </p:nvCxnSpPr>
          <p:spPr>
            <a:xfrm>
              <a:off x="1428728" y="5213261"/>
              <a:ext cx="1143008" cy="1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34"/>
            <p:cNvSpPr>
              <a:spLocks noChangeArrowheads="1"/>
            </p:cNvSpPr>
            <p:nvPr/>
          </p:nvSpPr>
          <p:spPr bwMode="auto">
            <a:xfrm>
              <a:off x="2857488" y="4964917"/>
              <a:ext cx="5500726" cy="553998"/>
            </a:xfrm>
            <a:prstGeom prst="rect">
              <a:avLst/>
            </a:prstGeom>
            <a:noFill/>
            <a:ln w="9525">
              <a:noFill/>
              <a:miter lim="800000"/>
              <a:headEnd/>
              <a:tailEnd/>
            </a:ln>
          </p:spPr>
          <p:txBody>
            <a:bodyPr anchor="ctr">
              <a:spAutoFit/>
            </a:bodyPr>
            <a:lstStyle/>
            <a:p>
              <a:pPr marL="273050" indent="-273050" algn="just">
                <a:lnSpc>
                  <a:spcPct val="150000"/>
                </a:lnSpc>
              </a:pPr>
              <a:r>
                <a:rPr lang="el-GR" sz="2000" b="1">
                  <a:solidFill>
                    <a:srgbClr val="C00000"/>
                  </a:solidFill>
                  <a:cs typeface="Times New Roman" pitchFamily="18" charset="0"/>
                </a:rPr>
                <a:t>Ε</a:t>
              </a:r>
              <a:r>
                <a:rPr lang="en-US" sz="2000">
                  <a:solidFill>
                    <a:srgbClr val="1F497D"/>
                  </a:solidFill>
                  <a:cs typeface="Times New Roman" pitchFamily="18" charset="0"/>
                </a:rPr>
                <a:t> (</a:t>
              </a:r>
              <a:r>
                <a:rPr lang="el-GR" sz="2000">
                  <a:solidFill>
                    <a:srgbClr val="1F497D"/>
                  </a:solidFill>
                  <a:cs typeface="Times New Roman" pitchFamily="18" charset="0"/>
                </a:rPr>
                <a:t>συντελεστής διασποράς)</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grpSp>
      <p:grpSp>
        <p:nvGrpSpPr>
          <p:cNvPr id="13" name="19 - Ομάδα"/>
          <p:cNvGrpSpPr>
            <a:grpSpLocks/>
          </p:cNvGrpSpPr>
          <p:nvPr/>
        </p:nvGrpSpPr>
        <p:grpSpPr bwMode="auto">
          <a:xfrm>
            <a:off x="785813" y="5000625"/>
            <a:ext cx="7643812" cy="554038"/>
            <a:chOff x="714348" y="4964917"/>
            <a:chExt cx="7643866" cy="553998"/>
          </a:xfrm>
        </p:grpSpPr>
        <p:sp>
          <p:nvSpPr>
            <p:cNvPr id="22" name="Rectangle 34"/>
            <p:cNvSpPr>
              <a:spLocks noChangeArrowheads="1"/>
            </p:cNvSpPr>
            <p:nvPr/>
          </p:nvSpPr>
          <p:spPr bwMode="auto">
            <a:xfrm>
              <a:off x="714348" y="4964917"/>
              <a:ext cx="1285916" cy="496996"/>
            </a:xfrm>
            <a:prstGeom prst="rect">
              <a:avLst/>
            </a:prstGeom>
            <a:noFill/>
            <a:ln w="9525">
              <a:noFill/>
              <a:miter lim="800000"/>
              <a:headEnd/>
              <a:tailEnd/>
            </a:ln>
          </p:spPr>
          <p:txBody>
            <a:bodyPr anchor="ctr">
              <a:spAutoFit/>
            </a:bodyPr>
            <a:lstStyle/>
            <a:p>
              <a:pPr marL="273050" indent="-273050" algn="just">
                <a:lnSpc>
                  <a:spcPct val="150000"/>
                </a:lnSpc>
              </a:pPr>
              <a:r>
                <a:rPr lang="el-GR" sz="2000">
                  <a:solidFill>
                    <a:srgbClr val="1F497D"/>
                  </a:solidFill>
                  <a:cs typeface="Times New Roman" pitchFamily="18" charset="0"/>
                </a:rPr>
                <a:t>δ</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cxnSp>
          <p:nvCxnSpPr>
            <p:cNvPr id="23" name="21 - Ευθύγραμμο βέλος σύνδεσης"/>
            <p:cNvCxnSpPr/>
            <p:nvPr/>
          </p:nvCxnSpPr>
          <p:spPr>
            <a:xfrm>
              <a:off x="1428728" y="5212549"/>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34"/>
            <p:cNvSpPr>
              <a:spLocks noChangeArrowheads="1"/>
            </p:cNvSpPr>
            <p:nvPr/>
          </p:nvSpPr>
          <p:spPr bwMode="auto">
            <a:xfrm>
              <a:off x="2857488" y="4964917"/>
              <a:ext cx="5500726" cy="553998"/>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D</a:t>
              </a:r>
              <a:r>
                <a:rPr lang="en-US" sz="2000">
                  <a:solidFill>
                    <a:srgbClr val="1F497D"/>
                  </a:solidFill>
                  <a:cs typeface="Times New Roman" pitchFamily="18" charset="0"/>
                </a:rPr>
                <a:t> (</a:t>
              </a:r>
              <a:r>
                <a:rPr lang="el-GR" sz="2000">
                  <a:solidFill>
                    <a:srgbClr val="1F497D"/>
                  </a:solidFill>
                  <a:cs typeface="Times New Roman" pitchFamily="18" charset="0"/>
                </a:rPr>
                <a:t>συντελεστής διάχυσης)</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grpSp>
      <p:pic>
        <p:nvPicPr>
          <p:cNvPr id="25"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6" name="TextBox 25"/>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135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8"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285750"/>
            <a:ext cx="7010400"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Γενική εξίσωση μεταφοράς</a:t>
            </a:r>
          </a:p>
        </p:txBody>
      </p:sp>
      <p:graphicFrame>
        <p:nvGraphicFramePr>
          <p:cNvPr id="6" name="Object 10"/>
          <p:cNvGraphicFramePr>
            <a:graphicFrameLocks noChangeAspect="1"/>
          </p:cNvGraphicFramePr>
          <p:nvPr/>
        </p:nvGraphicFramePr>
        <p:xfrm>
          <a:off x="1811338" y="857250"/>
          <a:ext cx="5199062" cy="1016000"/>
        </p:xfrm>
        <a:graphic>
          <a:graphicData uri="http://schemas.openxmlformats.org/presentationml/2006/ole">
            <p:oleObj spid="_x0000_s89090" name="Equation" r:id="rId3" imgW="3085920" imgH="723600" progId="Equation.3">
              <p:embed/>
            </p:oleObj>
          </a:graphicData>
        </a:graphic>
      </p:graphicFrame>
      <p:sp>
        <p:nvSpPr>
          <p:cNvPr id="7" name="Rectangle 34"/>
          <p:cNvSpPr>
            <a:spLocks noChangeArrowheads="1"/>
          </p:cNvSpPr>
          <p:nvPr/>
        </p:nvSpPr>
        <p:spPr bwMode="auto">
          <a:xfrm>
            <a:off x="285750" y="1928813"/>
            <a:ext cx="8643938" cy="496887"/>
          </a:xfrm>
          <a:prstGeom prst="rect">
            <a:avLst/>
          </a:prstGeom>
          <a:noFill/>
          <a:ln w="9525">
            <a:noFill/>
            <a:miter lim="800000"/>
            <a:headEnd/>
            <a:tailEnd/>
          </a:ln>
        </p:spPr>
        <p:txBody>
          <a:bodyPr anchor="ctr">
            <a:spAutoFit/>
          </a:bodyPr>
          <a:lstStyle/>
          <a:p>
            <a:pPr marL="273050" indent="-273050" algn="just">
              <a:lnSpc>
                <a:spcPct val="150000"/>
              </a:lnSpc>
              <a:buFontTx/>
              <a:buBlip>
                <a:blip r:embed="rId4"/>
              </a:buBlip>
            </a:pPr>
            <a:r>
              <a:rPr lang="el-GR" sz="2000">
                <a:solidFill>
                  <a:srgbClr val="1F497D"/>
                </a:solidFill>
                <a:cs typeface="Times New Roman" pitchFamily="18" charset="0"/>
              </a:rPr>
              <a:t>Τι εκφράζει ο όρος παραγωγής /κατανάλωσης;</a:t>
            </a:r>
            <a:endParaRPr lang="el-GR" sz="2000" i="1">
              <a:solidFill>
                <a:srgbClr val="1F497D"/>
              </a:solidFill>
              <a:cs typeface="Times New Roman" pitchFamily="18" charset="0"/>
            </a:endParaRPr>
          </a:p>
        </p:txBody>
      </p:sp>
      <p:graphicFrame>
        <p:nvGraphicFramePr>
          <p:cNvPr id="8" name="Object 3"/>
          <p:cNvGraphicFramePr>
            <a:graphicFrameLocks noChangeAspect="1"/>
          </p:cNvGraphicFramePr>
          <p:nvPr/>
        </p:nvGraphicFramePr>
        <p:xfrm>
          <a:off x="2928938" y="2527300"/>
          <a:ext cx="2836862" cy="844550"/>
        </p:xfrm>
        <a:graphic>
          <a:graphicData uri="http://schemas.openxmlformats.org/presentationml/2006/ole">
            <p:oleObj spid="_x0000_s89091" name="Equation" r:id="rId5" imgW="1917360" imgH="685800" progId="Equation.3">
              <p:embed/>
            </p:oleObj>
          </a:graphicData>
        </a:graphic>
      </p:graphicFrame>
      <p:sp>
        <p:nvSpPr>
          <p:cNvPr id="9" name="Rectangle 34"/>
          <p:cNvSpPr>
            <a:spLocks noChangeArrowheads="1"/>
          </p:cNvSpPr>
          <p:nvPr/>
        </p:nvSpPr>
        <p:spPr bwMode="auto">
          <a:xfrm>
            <a:off x="500063" y="3405188"/>
            <a:ext cx="8643937" cy="1006475"/>
          </a:xfrm>
          <a:prstGeom prst="rect">
            <a:avLst/>
          </a:prstGeom>
          <a:noFill/>
          <a:ln w="9525">
            <a:noFill/>
            <a:miter lim="800000"/>
            <a:headEnd/>
            <a:tailEnd/>
          </a:ln>
        </p:spPr>
        <p:txBody>
          <a:bodyPr anchor="ctr">
            <a:spAutoFit/>
          </a:bodyPr>
          <a:lstStyle/>
          <a:p>
            <a:pPr algn="just">
              <a:lnSpc>
                <a:spcPct val="150000"/>
              </a:lnSpc>
            </a:pPr>
            <a:r>
              <a:rPr lang="el-GR" sz="2000">
                <a:solidFill>
                  <a:srgbClr val="1F497D"/>
                </a:solidFill>
                <a:cs typeface="Times New Roman" pitchFamily="18" charset="0"/>
              </a:rPr>
              <a:t>Ουσιαστικά πρόκειται για το </a:t>
            </a:r>
            <a:r>
              <a:rPr lang="el-GR" sz="2000" b="1">
                <a:solidFill>
                  <a:srgbClr val="C00000"/>
                </a:solidFill>
                <a:cs typeface="Times New Roman" pitchFamily="18" charset="0"/>
              </a:rPr>
              <a:t>ρυθμό αντίδρασης βιοαποδόμησης</a:t>
            </a:r>
            <a:r>
              <a:rPr lang="en-US" sz="2000" b="1">
                <a:solidFill>
                  <a:srgbClr val="C00000"/>
                </a:solidFill>
                <a:cs typeface="Times New Roman" pitchFamily="18" charset="0"/>
              </a:rPr>
              <a:t> (</a:t>
            </a:r>
            <a:r>
              <a:rPr lang="el-GR" sz="2000" b="1">
                <a:solidFill>
                  <a:srgbClr val="C00000"/>
                </a:solidFill>
                <a:cs typeface="Times New Roman" pitchFamily="18" charset="0"/>
              </a:rPr>
              <a:t>και συνεπώς αποξυγόνωσης)</a:t>
            </a:r>
            <a:r>
              <a:rPr lang="el-GR" sz="2000">
                <a:solidFill>
                  <a:srgbClr val="1F497D"/>
                </a:solidFill>
                <a:cs typeface="Times New Roman" pitchFamily="18" charset="0"/>
              </a:rPr>
              <a:t>,</a:t>
            </a:r>
            <a:r>
              <a:rPr lang="en-US" sz="2000">
                <a:solidFill>
                  <a:srgbClr val="1F497D"/>
                </a:solidFill>
                <a:cs typeface="Times New Roman" pitchFamily="18" charset="0"/>
              </a:rPr>
              <a:t> </a:t>
            </a:r>
            <a:r>
              <a:rPr lang="el-GR" sz="2000">
                <a:solidFill>
                  <a:srgbClr val="1F497D"/>
                </a:solidFill>
                <a:cs typeface="Times New Roman" pitchFamily="18" charset="0"/>
              </a:rPr>
              <a:t> η οποία είναι </a:t>
            </a:r>
            <a:r>
              <a:rPr lang="el-GR" sz="2000" b="1">
                <a:solidFill>
                  <a:srgbClr val="C00000"/>
                </a:solidFill>
                <a:cs typeface="Times New Roman" pitchFamily="18" charset="0"/>
              </a:rPr>
              <a:t>πρώτης τάξης:</a:t>
            </a:r>
            <a:endParaRPr lang="el-GR" sz="2000" b="1" i="1">
              <a:solidFill>
                <a:srgbClr val="C00000"/>
              </a:solidFill>
              <a:cs typeface="Times New Roman" pitchFamily="18" charset="0"/>
            </a:endParaRPr>
          </a:p>
        </p:txBody>
      </p:sp>
      <p:graphicFrame>
        <p:nvGraphicFramePr>
          <p:cNvPr id="10" name="Object 4"/>
          <p:cNvGraphicFramePr>
            <a:graphicFrameLocks noChangeAspect="1"/>
          </p:cNvGraphicFramePr>
          <p:nvPr/>
        </p:nvGraphicFramePr>
        <p:xfrm>
          <a:off x="2643188" y="4500563"/>
          <a:ext cx="3535362" cy="787400"/>
        </p:xfrm>
        <a:graphic>
          <a:graphicData uri="http://schemas.openxmlformats.org/presentationml/2006/ole">
            <p:oleObj spid="_x0000_s89092" name="Equation" r:id="rId6" imgW="2565360" imgH="685800" progId="Equation.3">
              <p:embed/>
            </p:oleObj>
          </a:graphicData>
        </a:graphic>
      </p:graphicFrame>
      <p:sp>
        <p:nvSpPr>
          <p:cNvPr id="11" name="Rectangle 34"/>
          <p:cNvSpPr>
            <a:spLocks noChangeArrowheads="1"/>
          </p:cNvSpPr>
          <p:nvPr/>
        </p:nvSpPr>
        <p:spPr bwMode="auto">
          <a:xfrm>
            <a:off x="642938" y="5472113"/>
            <a:ext cx="8250237" cy="549275"/>
          </a:xfrm>
          <a:prstGeom prst="rect">
            <a:avLst/>
          </a:prstGeom>
          <a:noFill/>
          <a:ln w="9525">
            <a:noFill/>
            <a:miter lim="800000"/>
            <a:headEnd/>
            <a:tailEnd/>
          </a:ln>
        </p:spPr>
        <p:txBody>
          <a:bodyPr anchor="ctr">
            <a:spAutoFit/>
          </a:bodyPr>
          <a:lstStyle/>
          <a:p>
            <a:pPr algn="just">
              <a:lnSpc>
                <a:spcPct val="150000"/>
              </a:lnSpc>
            </a:pPr>
            <a:r>
              <a:rPr lang="el-GR" sz="2000">
                <a:solidFill>
                  <a:srgbClr val="1F497D"/>
                </a:solidFill>
                <a:cs typeface="Times New Roman" pitchFamily="18" charset="0"/>
              </a:rPr>
              <a:t>όπου </a:t>
            </a:r>
            <a:r>
              <a:rPr lang="en-US" sz="2000" b="1">
                <a:solidFill>
                  <a:srgbClr val="C00000"/>
                </a:solidFill>
                <a:cs typeface="Times New Roman" pitchFamily="18" charset="0"/>
              </a:rPr>
              <a:t>k</a:t>
            </a:r>
            <a:r>
              <a:rPr lang="en-US" sz="2000" b="1" baseline="-25000">
                <a:solidFill>
                  <a:srgbClr val="C00000"/>
                </a:solidFill>
                <a:cs typeface="Times New Roman" pitchFamily="18" charset="0"/>
              </a:rPr>
              <a:t>d</a:t>
            </a:r>
            <a:r>
              <a:rPr lang="en-US" sz="2000" b="1">
                <a:solidFill>
                  <a:srgbClr val="C00000"/>
                </a:solidFill>
                <a:cs typeface="Times New Roman" pitchFamily="18" charset="0"/>
              </a:rPr>
              <a:t> </a:t>
            </a:r>
            <a:r>
              <a:rPr lang="el-GR" sz="2000">
                <a:solidFill>
                  <a:srgbClr val="C00000"/>
                </a:solidFill>
                <a:cs typeface="Times New Roman" pitchFamily="18" charset="0"/>
              </a:rPr>
              <a:t>η σταθερά αποξυγόνωσης (</a:t>
            </a:r>
            <a:r>
              <a:rPr lang="en-US" sz="2000">
                <a:solidFill>
                  <a:srgbClr val="C00000"/>
                </a:solidFill>
                <a:cs typeface="Times New Roman" pitchFamily="18" charset="0"/>
              </a:rPr>
              <a:t>deoxygenation) </a:t>
            </a:r>
            <a:r>
              <a:rPr lang="el-GR" sz="2000">
                <a:solidFill>
                  <a:srgbClr val="C00000"/>
                </a:solidFill>
                <a:cs typeface="Times New Roman" pitchFamily="18" charset="0"/>
              </a:rPr>
              <a:t> [</a:t>
            </a:r>
            <a:r>
              <a:rPr lang="en-US" sz="2000">
                <a:solidFill>
                  <a:srgbClr val="C00000"/>
                </a:solidFill>
                <a:cs typeface="Times New Roman" pitchFamily="18" charset="0"/>
              </a:rPr>
              <a:t>day</a:t>
            </a:r>
            <a:r>
              <a:rPr lang="en-US" sz="2000" baseline="30000">
                <a:solidFill>
                  <a:srgbClr val="C00000"/>
                </a:solidFill>
                <a:cs typeface="Times New Roman" pitchFamily="18" charset="0"/>
              </a:rPr>
              <a:t>-1</a:t>
            </a:r>
            <a:r>
              <a:rPr lang="en-US" sz="2000">
                <a:solidFill>
                  <a:srgbClr val="C00000"/>
                </a:solidFill>
                <a:cs typeface="Times New Roman" pitchFamily="18" charset="0"/>
              </a:rPr>
              <a:t>]</a:t>
            </a:r>
            <a:endParaRPr lang="el-GR" sz="2000" b="1" i="1">
              <a:solidFill>
                <a:srgbClr val="C00000"/>
              </a:solidFill>
              <a:cs typeface="Times New Roman" pitchFamily="18" charset="0"/>
            </a:endParaRPr>
          </a:p>
        </p:txBody>
      </p:sp>
      <p:pic>
        <p:nvPicPr>
          <p:cNvPr id="12"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3" name="TextBox 12"/>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136</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357188"/>
            <a:ext cx="7010400" cy="461962"/>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Μηχανισμοί μεταφοράς μάζας</a:t>
            </a:r>
          </a:p>
        </p:txBody>
      </p:sp>
      <p:sp>
        <p:nvSpPr>
          <p:cNvPr id="6" name="Rectangle 34"/>
          <p:cNvSpPr>
            <a:spLocks noChangeArrowheads="1"/>
          </p:cNvSpPr>
          <p:nvPr/>
        </p:nvSpPr>
        <p:spPr bwMode="auto">
          <a:xfrm>
            <a:off x="285750" y="1143000"/>
            <a:ext cx="8643938" cy="2378075"/>
          </a:xfrm>
          <a:prstGeom prst="rect">
            <a:avLst/>
          </a:prstGeom>
          <a:noFill/>
          <a:ln w="9525">
            <a:noFill/>
            <a:miter lim="800000"/>
            <a:headEnd/>
            <a:tailEnd/>
          </a:ln>
        </p:spPr>
        <p:txBody>
          <a:bodyPr anchor="ctr">
            <a:spAutoFit/>
          </a:bodyPr>
          <a:lstStyle/>
          <a:p>
            <a:pPr marL="273050" indent="-273050" algn="just" eaLnBrk="0" hangingPunct="0">
              <a:lnSpc>
                <a:spcPct val="150000"/>
              </a:lnSpc>
              <a:buFontTx/>
              <a:buBlip>
                <a:blip r:embed="rId2"/>
              </a:buBlip>
            </a:pPr>
            <a:r>
              <a:rPr lang="el-GR" sz="2000" b="1">
                <a:solidFill>
                  <a:srgbClr val="C00000"/>
                </a:solidFill>
                <a:cs typeface="Times New Roman" pitchFamily="18" charset="0"/>
              </a:rPr>
              <a:t>Συναγωγή (</a:t>
            </a:r>
            <a:r>
              <a:rPr lang="en-US" sz="2000" b="1">
                <a:solidFill>
                  <a:srgbClr val="C00000"/>
                </a:solidFill>
                <a:cs typeface="Times New Roman" pitchFamily="18" charset="0"/>
              </a:rPr>
              <a:t>Convection</a:t>
            </a:r>
            <a:r>
              <a:rPr lang="el-GR" sz="2000" b="1">
                <a:solidFill>
                  <a:srgbClr val="C00000"/>
                </a:solidFill>
                <a:cs typeface="Times New Roman" pitchFamily="18" charset="0"/>
              </a:rPr>
              <a:t> &amp; </a:t>
            </a:r>
            <a:r>
              <a:rPr lang="en-US" sz="2000" b="1">
                <a:solidFill>
                  <a:srgbClr val="C00000"/>
                </a:solidFill>
                <a:cs typeface="Times New Roman" pitchFamily="18" charset="0"/>
              </a:rPr>
              <a:t>Advection)</a:t>
            </a:r>
            <a:r>
              <a:rPr lang="el-GR" sz="2000" b="1">
                <a:solidFill>
                  <a:srgbClr val="C00000"/>
                </a:solidFill>
                <a:cs typeface="Times New Roman" pitchFamily="18" charset="0"/>
              </a:rPr>
              <a:t>:</a:t>
            </a:r>
            <a:r>
              <a:rPr lang="en-US" sz="2000" b="1">
                <a:solidFill>
                  <a:srgbClr val="C00000"/>
                </a:solidFill>
                <a:cs typeface="Times New Roman" pitchFamily="18" charset="0"/>
              </a:rPr>
              <a:t> </a:t>
            </a:r>
            <a:r>
              <a:rPr lang="el-GR" sz="2000" u="sng">
                <a:solidFill>
                  <a:schemeClr val="tx2"/>
                </a:solidFill>
                <a:cs typeface="Times New Roman" pitchFamily="18" charset="0"/>
              </a:rPr>
              <a:t>Μακροσκοπική</a:t>
            </a:r>
            <a:r>
              <a:rPr lang="el-GR" sz="2000">
                <a:solidFill>
                  <a:schemeClr val="tx2"/>
                </a:solidFill>
                <a:cs typeface="Times New Roman" pitchFamily="18" charset="0"/>
              </a:rPr>
              <a:t> κίνηση των μορίων εντός του ρευστού (και συνεπώς και των ρύπων) με μια μέση ταχύτητα ογκομετρικής ροής </a:t>
            </a:r>
            <a:r>
              <a:rPr lang="en-US" sz="2000">
                <a:solidFill>
                  <a:schemeClr val="tx2"/>
                </a:solidFill>
                <a:cs typeface="Times New Roman" pitchFamily="18" charset="0"/>
              </a:rPr>
              <a:t>u</a:t>
            </a:r>
            <a:r>
              <a:rPr lang="el-GR" sz="2000" baseline="-25000">
                <a:solidFill>
                  <a:schemeClr val="tx2"/>
                </a:solidFill>
                <a:cs typeface="Times New Roman" pitchFamily="18" charset="0"/>
              </a:rPr>
              <a:t>μέση</a:t>
            </a:r>
            <a:r>
              <a:rPr lang="el-GR" sz="2000">
                <a:solidFill>
                  <a:schemeClr val="tx2"/>
                </a:solidFill>
                <a:cs typeface="Times New Roman" pitchFamily="18" charset="0"/>
              </a:rPr>
              <a:t> (συμβολίζεται και με </a:t>
            </a:r>
            <a:r>
              <a:rPr lang="en-US" sz="2000">
                <a:solidFill>
                  <a:schemeClr val="tx2"/>
                </a:solidFill>
                <a:cs typeface="Times New Roman" pitchFamily="18" charset="0"/>
              </a:rPr>
              <a:t>w</a:t>
            </a:r>
            <a:r>
              <a:rPr lang="el-GR" sz="2000">
                <a:solidFill>
                  <a:schemeClr val="tx2"/>
                </a:solidFill>
                <a:cs typeface="Times New Roman" pitchFamily="18" charset="0"/>
              </a:rPr>
              <a:t> στην περίπτωση ροής ποταμού). Ο όρος </a:t>
            </a:r>
            <a:r>
              <a:rPr lang="en-US" sz="2000">
                <a:solidFill>
                  <a:schemeClr val="tx2"/>
                </a:solidFill>
                <a:cs typeface="Times New Roman" pitchFamily="18" charset="0"/>
              </a:rPr>
              <a:t>advection </a:t>
            </a:r>
            <a:r>
              <a:rPr lang="el-GR" sz="2000">
                <a:solidFill>
                  <a:schemeClr val="tx2"/>
                </a:solidFill>
                <a:cs typeface="Times New Roman" pitchFamily="18" charset="0"/>
              </a:rPr>
              <a:t>(προσαγωγή) αναφέρεται ειδικά στη συμμεταφορά ποσότητας ρύπου με ένα ρευστό σε μεγάλης κλίμακας κίνηση.</a:t>
            </a:r>
            <a:endParaRPr lang="el-GR" sz="2000">
              <a:solidFill>
                <a:schemeClr val="tx2"/>
              </a:solidFill>
            </a:endParaRPr>
          </a:p>
        </p:txBody>
      </p:sp>
      <p:sp>
        <p:nvSpPr>
          <p:cNvPr id="7" name="Rectangle 6"/>
          <p:cNvSpPr>
            <a:spLocks noChangeArrowheads="1"/>
          </p:cNvSpPr>
          <p:nvPr/>
        </p:nvSpPr>
        <p:spPr bwMode="auto">
          <a:xfrm>
            <a:off x="285750" y="3714750"/>
            <a:ext cx="8643938" cy="2343150"/>
          </a:xfrm>
          <a:prstGeom prst="rect">
            <a:avLst/>
          </a:prstGeom>
          <a:noFill/>
          <a:ln w="9525">
            <a:noFill/>
            <a:miter lim="800000"/>
            <a:headEnd/>
            <a:tailEnd/>
          </a:ln>
        </p:spPr>
        <p:txBody>
          <a:bodyPr>
            <a:spAutoFit/>
          </a:bodyPr>
          <a:lstStyle/>
          <a:p>
            <a:pPr marL="273050" indent="-273050" algn="just" eaLnBrk="0" hangingPunct="0">
              <a:lnSpc>
                <a:spcPct val="150000"/>
              </a:lnSpc>
              <a:buFontTx/>
              <a:buBlip>
                <a:blip r:embed="rId2"/>
              </a:buBlip>
            </a:pPr>
            <a:r>
              <a:rPr lang="el-GR" sz="2000" b="1" dirty="0">
                <a:solidFill>
                  <a:srgbClr val="C00000"/>
                </a:solidFill>
                <a:cs typeface="Times New Roman" pitchFamily="18" charset="0"/>
              </a:rPr>
              <a:t>Διάχυση (</a:t>
            </a:r>
            <a:r>
              <a:rPr lang="en-US" sz="2000" b="1" dirty="0">
                <a:solidFill>
                  <a:srgbClr val="C00000"/>
                </a:solidFill>
                <a:cs typeface="Times New Roman" pitchFamily="18" charset="0"/>
              </a:rPr>
              <a:t>Diffusion): </a:t>
            </a:r>
            <a:r>
              <a:rPr lang="el-GR" sz="2000" u="sng" dirty="0">
                <a:solidFill>
                  <a:schemeClr val="tx2"/>
                </a:solidFill>
                <a:cs typeface="Times New Roman" pitchFamily="18" charset="0"/>
              </a:rPr>
              <a:t>Μικροσκοπική </a:t>
            </a:r>
            <a:r>
              <a:rPr lang="el-GR" sz="2000" dirty="0">
                <a:solidFill>
                  <a:schemeClr val="tx2"/>
                </a:solidFill>
                <a:cs typeface="Times New Roman" pitchFamily="18" charset="0"/>
              </a:rPr>
              <a:t>(δηλ. μοριακή) κίνηση των μορίων που οφείλεται ουσιαστικά στις συγκρούσεις αυτών. Η δρώσα δύναμη είναι η διαφορά συγκέντρωσης και ο χαρακτηριστικός συντελεστής είναι ο συντελεστής </a:t>
            </a:r>
            <a:r>
              <a:rPr lang="el-GR" sz="2000" dirty="0" err="1">
                <a:solidFill>
                  <a:schemeClr val="tx2"/>
                </a:solidFill>
                <a:cs typeface="Times New Roman" pitchFamily="18" charset="0"/>
              </a:rPr>
              <a:t>διαχυτότητας</a:t>
            </a:r>
            <a:r>
              <a:rPr lang="el-GR" sz="2000" dirty="0">
                <a:solidFill>
                  <a:schemeClr val="tx2"/>
                </a:solidFill>
                <a:cs typeface="Times New Roman" pitchFamily="18" charset="0"/>
              </a:rPr>
              <a:t> </a:t>
            </a:r>
            <a:r>
              <a:rPr lang="en-US" sz="2000" dirty="0">
                <a:solidFill>
                  <a:schemeClr val="tx2"/>
                </a:solidFill>
                <a:cs typeface="Times New Roman" pitchFamily="18" charset="0"/>
              </a:rPr>
              <a:t>D (m</a:t>
            </a:r>
            <a:r>
              <a:rPr lang="en-US" sz="2000" baseline="30000" dirty="0">
                <a:solidFill>
                  <a:schemeClr val="tx2"/>
                </a:solidFill>
                <a:cs typeface="Times New Roman" pitchFamily="18" charset="0"/>
              </a:rPr>
              <a:t>2</a:t>
            </a:r>
            <a:r>
              <a:rPr lang="en-US" sz="2000" dirty="0">
                <a:solidFill>
                  <a:schemeClr val="tx2"/>
                </a:solidFill>
                <a:cs typeface="Times New Roman" pitchFamily="18" charset="0"/>
              </a:rPr>
              <a:t>/s). </a:t>
            </a:r>
            <a:r>
              <a:rPr lang="el-GR" sz="2000" dirty="0">
                <a:solidFill>
                  <a:schemeClr val="tx2"/>
                </a:solidFill>
                <a:cs typeface="Times New Roman" pitchFamily="18" charset="0"/>
              </a:rPr>
              <a:t>Εκφράζεται με την εξίσωση του </a:t>
            </a:r>
            <a:r>
              <a:rPr lang="en-US" sz="2000" dirty="0">
                <a:solidFill>
                  <a:schemeClr val="tx2"/>
                </a:solidFill>
                <a:cs typeface="Times New Roman" pitchFamily="18" charset="0"/>
              </a:rPr>
              <a:t>Fick.</a:t>
            </a:r>
            <a:endParaRPr lang="el-GR" sz="2000" dirty="0">
              <a:solidFill>
                <a:srgbClr val="C00000"/>
              </a:solidFill>
            </a:endParaRP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137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357188"/>
            <a:ext cx="7010400" cy="461962"/>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Μηχανισμοί μεταφοράς μάζας</a:t>
            </a:r>
          </a:p>
        </p:txBody>
      </p:sp>
      <p:sp>
        <p:nvSpPr>
          <p:cNvPr id="6" name="Rectangle 34"/>
          <p:cNvSpPr>
            <a:spLocks noChangeArrowheads="1"/>
          </p:cNvSpPr>
          <p:nvPr/>
        </p:nvSpPr>
        <p:spPr bwMode="auto">
          <a:xfrm>
            <a:off x="357188" y="936625"/>
            <a:ext cx="8643937" cy="1920875"/>
          </a:xfrm>
          <a:prstGeom prst="rect">
            <a:avLst/>
          </a:prstGeom>
          <a:noFill/>
          <a:ln w="9525">
            <a:noFill/>
            <a:miter lim="800000"/>
            <a:headEnd/>
            <a:tailEnd/>
          </a:ln>
        </p:spPr>
        <p:txBody>
          <a:bodyPr anchor="ctr">
            <a:spAutoFit/>
          </a:bodyPr>
          <a:lstStyle/>
          <a:p>
            <a:pPr marL="273050" indent="-273050" algn="just" eaLnBrk="0" hangingPunct="0">
              <a:lnSpc>
                <a:spcPct val="150000"/>
              </a:lnSpc>
              <a:buFontTx/>
              <a:buBlip>
                <a:blip r:embed="rId2"/>
              </a:buBlip>
            </a:pPr>
            <a:r>
              <a:rPr lang="el-GR" sz="2000" b="1">
                <a:solidFill>
                  <a:srgbClr val="C00000"/>
                </a:solidFill>
                <a:cs typeface="Times New Roman" pitchFamily="18" charset="0"/>
              </a:rPr>
              <a:t>Διασκορπισμός ή διασπορά (</a:t>
            </a:r>
            <a:r>
              <a:rPr lang="en-US" sz="2000" b="1">
                <a:solidFill>
                  <a:srgbClr val="C00000"/>
                </a:solidFill>
                <a:cs typeface="Times New Roman" pitchFamily="18" charset="0"/>
              </a:rPr>
              <a:t>Dispersion)</a:t>
            </a:r>
            <a:r>
              <a:rPr lang="el-GR" sz="2000" b="1">
                <a:solidFill>
                  <a:srgbClr val="C00000"/>
                </a:solidFill>
                <a:cs typeface="Times New Roman" pitchFamily="18" charset="0"/>
              </a:rPr>
              <a:t>:</a:t>
            </a:r>
            <a:r>
              <a:rPr lang="en-US" sz="2000" b="1">
                <a:solidFill>
                  <a:srgbClr val="C00000"/>
                </a:solidFill>
                <a:cs typeface="Times New Roman" pitchFamily="18" charset="0"/>
              </a:rPr>
              <a:t> </a:t>
            </a:r>
            <a:r>
              <a:rPr lang="el-GR" sz="2000" u="sng">
                <a:solidFill>
                  <a:schemeClr val="tx2"/>
                </a:solidFill>
                <a:cs typeface="Times New Roman" pitchFamily="18" charset="0"/>
              </a:rPr>
              <a:t>Μακροσκοπική</a:t>
            </a:r>
            <a:r>
              <a:rPr lang="el-GR" sz="2000">
                <a:solidFill>
                  <a:schemeClr val="tx2"/>
                </a:solidFill>
                <a:cs typeface="Times New Roman" pitchFamily="18" charset="0"/>
              </a:rPr>
              <a:t> κίνηση των ρύπων</a:t>
            </a:r>
            <a:r>
              <a:rPr lang="en-US" sz="2000">
                <a:solidFill>
                  <a:schemeClr val="tx2"/>
                </a:solidFill>
                <a:cs typeface="Times New Roman" pitchFamily="18" charset="0"/>
              </a:rPr>
              <a:t> </a:t>
            </a:r>
            <a:r>
              <a:rPr lang="el-GR" sz="2000">
                <a:solidFill>
                  <a:schemeClr val="tx2"/>
                </a:solidFill>
                <a:cs typeface="Times New Roman" pitchFamily="18" charset="0"/>
              </a:rPr>
              <a:t>λόγω </a:t>
            </a:r>
            <a:r>
              <a:rPr lang="el-GR" sz="2000" u="sng">
                <a:solidFill>
                  <a:schemeClr val="tx2"/>
                </a:solidFill>
                <a:cs typeface="Times New Roman" pitchFamily="18" charset="0"/>
              </a:rPr>
              <a:t>ύπαρξης ρευμάτων</a:t>
            </a:r>
            <a:r>
              <a:rPr lang="el-GR" sz="2000">
                <a:solidFill>
                  <a:schemeClr val="tx2"/>
                </a:solidFill>
                <a:cs typeface="Times New Roman" pitchFamily="18" charset="0"/>
              </a:rPr>
              <a:t>. Ο χαρακτηριστικός συντελεστής είναι ο συντελεστής Διασποράς  Ε</a:t>
            </a:r>
            <a:r>
              <a:rPr lang="en-US" sz="2000">
                <a:solidFill>
                  <a:schemeClr val="tx2"/>
                </a:solidFill>
                <a:cs typeface="Times New Roman" pitchFamily="18" charset="0"/>
              </a:rPr>
              <a:t> (m</a:t>
            </a:r>
            <a:r>
              <a:rPr lang="en-US" sz="2000" baseline="30000">
                <a:solidFill>
                  <a:schemeClr val="tx2"/>
                </a:solidFill>
                <a:cs typeface="Times New Roman" pitchFamily="18" charset="0"/>
              </a:rPr>
              <a:t>2</a:t>
            </a:r>
            <a:r>
              <a:rPr lang="en-US" sz="2000">
                <a:solidFill>
                  <a:schemeClr val="tx2"/>
                </a:solidFill>
                <a:cs typeface="Times New Roman" pitchFamily="18" charset="0"/>
              </a:rPr>
              <a:t>/s).</a:t>
            </a:r>
            <a:r>
              <a:rPr lang="el-GR" sz="2000">
                <a:solidFill>
                  <a:schemeClr val="tx2"/>
                </a:solidFill>
                <a:cs typeface="Times New Roman" pitchFamily="18" charset="0"/>
              </a:rPr>
              <a:t> Μαθηματικά περιγράφεται με την εξίσωση του </a:t>
            </a:r>
            <a:r>
              <a:rPr lang="en-US" sz="2000">
                <a:solidFill>
                  <a:schemeClr val="tx2"/>
                </a:solidFill>
                <a:cs typeface="Times New Roman" pitchFamily="18" charset="0"/>
              </a:rPr>
              <a:t>Fick.</a:t>
            </a:r>
            <a:endParaRPr lang="el-GR" sz="2000">
              <a:solidFill>
                <a:srgbClr val="C00000"/>
              </a:solidFill>
            </a:endParaRPr>
          </a:p>
        </p:txBody>
      </p:sp>
      <p:pic>
        <p:nvPicPr>
          <p:cNvPr id="4"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TextBox 6"/>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138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520825" y="620713"/>
            <a:ext cx="6838950" cy="5568950"/>
            <a:chOff x="663" y="521"/>
            <a:chExt cx="2983" cy="4677"/>
          </a:xfrm>
        </p:grpSpPr>
        <p:pic>
          <p:nvPicPr>
            <p:cNvPr id="6" name="Picture 4" descr="diaspora1"/>
            <p:cNvPicPr>
              <a:picLocks noChangeAspect="1" noChangeArrowheads="1"/>
            </p:cNvPicPr>
            <p:nvPr/>
          </p:nvPicPr>
          <p:blipFill>
            <a:blip r:embed="rId2" cstate="print"/>
            <a:srcRect t="771"/>
            <a:stretch>
              <a:fillRect/>
            </a:stretch>
          </p:blipFill>
          <p:spPr bwMode="auto">
            <a:xfrm>
              <a:off x="663" y="521"/>
              <a:ext cx="2983" cy="4677"/>
            </a:xfrm>
            <a:prstGeom prst="rect">
              <a:avLst/>
            </a:prstGeom>
            <a:noFill/>
            <a:ln w="9525">
              <a:noFill/>
              <a:miter lim="800000"/>
              <a:headEnd/>
              <a:tailEnd/>
            </a:ln>
          </p:spPr>
        </p:pic>
        <p:sp>
          <p:nvSpPr>
            <p:cNvPr id="7" name="Text Box 5"/>
            <p:cNvSpPr txBox="1">
              <a:spLocks noChangeArrowheads="1"/>
            </p:cNvSpPr>
            <p:nvPr/>
          </p:nvSpPr>
          <p:spPr bwMode="auto">
            <a:xfrm>
              <a:off x="935" y="521"/>
              <a:ext cx="907" cy="231"/>
            </a:xfrm>
            <a:prstGeom prst="rect">
              <a:avLst/>
            </a:prstGeom>
            <a:noFill/>
            <a:ln w="9525">
              <a:noFill/>
              <a:miter lim="800000"/>
              <a:headEnd/>
              <a:tailEnd/>
            </a:ln>
          </p:spPr>
          <p:txBody>
            <a:bodyPr>
              <a:spAutoFit/>
            </a:bodyPr>
            <a:lstStyle/>
            <a:p>
              <a:pPr>
                <a:spcBef>
                  <a:spcPct val="50000"/>
                </a:spcBef>
              </a:pPr>
              <a:r>
                <a:rPr lang="el-GR" sz="1200" b="1">
                  <a:latin typeface="Comic Sans MS" pitchFamily="66" charset="0"/>
                </a:rPr>
                <a:t>Χρόνος: 0</a:t>
              </a:r>
            </a:p>
          </p:txBody>
        </p:sp>
        <p:sp>
          <p:nvSpPr>
            <p:cNvPr id="8" name="Text Box 6"/>
            <p:cNvSpPr txBox="1">
              <a:spLocks noChangeArrowheads="1"/>
            </p:cNvSpPr>
            <p:nvPr/>
          </p:nvSpPr>
          <p:spPr bwMode="auto">
            <a:xfrm>
              <a:off x="935" y="1156"/>
              <a:ext cx="907" cy="230"/>
            </a:xfrm>
            <a:prstGeom prst="rect">
              <a:avLst/>
            </a:prstGeom>
            <a:noFill/>
            <a:ln w="9525">
              <a:noFill/>
              <a:miter lim="800000"/>
              <a:headEnd/>
              <a:tailEnd/>
            </a:ln>
          </p:spPr>
          <p:txBody>
            <a:bodyPr>
              <a:spAutoFit/>
            </a:bodyPr>
            <a:lstStyle/>
            <a:p>
              <a:pPr>
                <a:spcBef>
                  <a:spcPct val="50000"/>
                </a:spcBef>
              </a:pPr>
              <a:r>
                <a:rPr lang="el-GR" sz="1200" b="1">
                  <a:latin typeface="Comic Sans MS" pitchFamily="66" charset="0"/>
                </a:rPr>
                <a:t>Χρόνος: 0,3 </a:t>
              </a:r>
              <a:r>
                <a:rPr lang="en-US" sz="1200" b="1">
                  <a:latin typeface="Comic Sans MS" pitchFamily="66" charset="0"/>
                </a:rPr>
                <a:t>s</a:t>
              </a:r>
              <a:endParaRPr lang="el-GR" sz="1200" b="1">
                <a:latin typeface="Comic Sans MS" pitchFamily="66" charset="0"/>
              </a:endParaRPr>
            </a:p>
          </p:txBody>
        </p:sp>
        <p:sp>
          <p:nvSpPr>
            <p:cNvPr id="9" name="Text Box 7"/>
            <p:cNvSpPr txBox="1">
              <a:spLocks noChangeArrowheads="1"/>
            </p:cNvSpPr>
            <p:nvPr/>
          </p:nvSpPr>
          <p:spPr bwMode="auto">
            <a:xfrm>
              <a:off x="935" y="1882"/>
              <a:ext cx="907" cy="231"/>
            </a:xfrm>
            <a:prstGeom prst="rect">
              <a:avLst/>
            </a:prstGeom>
            <a:noFill/>
            <a:ln w="9525">
              <a:noFill/>
              <a:miter lim="800000"/>
              <a:headEnd/>
              <a:tailEnd/>
            </a:ln>
          </p:spPr>
          <p:txBody>
            <a:bodyPr>
              <a:spAutoFit/>
            </a:bodyPr>
            <a:lstStyle/>
            <a:p>
              <a:pPr>
                <a:spcBef>
                  <a:spcPct val="50000"/>
                </a:spcBef>
              </a:pPr>
              <a:r>
                <a:rPr lang="el-GR" sz="1200" b="1">
                  <a:latin typeface="Comic Sans MS" pitchFamily="66" charset="0"/>
                </a:rPr>
                <a:t>Χρόνος: </a:t>
              </a:r>
              <a:r>
                <a:rPr lang="en-US" sz="1200" b="1">
                  <a:latin typeface="Comic Sans MS" pitchFamily="66" charset="0"/>
                </a:rPr>
                <a:t>1</a:t>
              </a:r>
              <a:r>
                <a:rPr lang="el-GR" sz="1200" b="1">
                  <a:latin typeface="Comic Sans MS" pitchFamily="66" charset="0"/>
                </a:rPr>
                <a:t> </a:t>
              </a:r>
              <a:r>
                <a:rPr lang="en-US" sz="1200" b="1">
                  <a:latin typeface="Comic Sans MS" pitchFamily="66" charset="0"/>
                </a:rPr>
                <a:t>s</a:t>
              </a:r>
              <a:endParaRPr lang="el-GR" sz="1200" b="1">
                <a:latin typeface="Comic Sans MS" pitchFamily="66" charset="0"/>
              </a:endParaRPr>
            </a:p>
          </p:txBody>
        </p:sp>
        <p:sp>
          <p:nvSpPr>
            <p:cNvPr id="10" name="Text Box 8"/>
            <p:cNvSpPr txBox="1">
              <a:spLocks noChangeArrowheads="1"/>
            </p:cNvSpPr>
            <p:nvPr/>
          </p:nvSpPr>
          <p:spPr bwMode="auto">
            <a:xfrm>
              <a:off x="935" y="2608"/>
              <a:ext cx="907" cy="230"/>
            </a:xfrm>
            <a:prstGeom prst="rect">
              <a:avLst/>
            </a:prstGeom>
            <a:noFill/>
            <a:ln w="9525">
              <a:noFill/>
              <a:miter lim="800000"/>
              <a:headEnd/>
              <a:tailEnd/>
            </a:ln>
          </p:spPr>
          <p:txBody>
            <a:bodyPr>
              <a:spAutoFit/>
            </a:bodyPr>
            <a:lstStyle/>
            <a:p>
              <a:pPr>
                <a:spcBef>
                  <a:spcPct val="50000"/>
                </a:spcBef>
              </a:pPr>
              <a:r>
                <a:rPr lang="el-GR" sz="1200" b="1">
                  <a:latin typeface="Comic Sans MS" pitchFamily="66" charset="0"/>
                </a:rPr>
                <a:t>Χρόνος: </a:t>
              </a:r>
              <a:r>
                <a:rPr lang="en-US" sz="1200" b="1">
                  <a:latin typeface="Comic Sans MS" pitchFamily="66" charset="0"/>
                </a:rPr>
                <a:t>5</a:t>
              </a:r>
              <a:r>
                <a:rPr lang="el-GR" sz="1200" b="1">
                  <a:latin typeface="Comic Sans MS" pitchFamily="66" charset="0"/>
                </a:rPr>
                <a:t> </a:t>
              </a:r>
              <a:r>
                <a:rPr lang="en-US" sz="1200" b="1">
                  <a:latin typeface="Comic Sans MS" pitchFamily="66" charset="0"/>
                </a:rPr>
                <a:t>s</a:t>
              </a:r>
              <a:endParaRPr lang="el-GR" sz="1200" b="1">
                <a:latin typeface="Comic Sans MS" pitchFamily="66" charset="0"/>
              </a:endParaRPr>
            </a:p>
          </p:txBody>
        </p:sp>
        <p:sp>
          <p:nvSpPr>
            <p:cNvPr id="11" name="Text Box 9"/>
            <p:cNvSpPr txBox="1">
              <a:spLocks noChangeArrowheads="1"/>
            </p:cNvSpPr>
            <p:nvPr/>
          </p:nvSpPr>
          <p:spPr bwMode="auto">
            <a:xfrm>
              <a:off x="935" y="3559"/>
              <a:ext cx="907" cy="231"/>
            </a:xfrm>
            <a:prstGeom prst="rect">
              <a:avLst/>
            </a:prstGeom>
            <a:noFill/>
            <a:ln w="9525">
              <a:noFill/>
              <a:miter lim="800000"/>
              <a:headEnd/>
              <a:tailEnd/>
            </a:ln>
          </p:spPr>
          <p:txBody>
            <a:bodyPr>
              <a:spAutoFit/>
            </a:bodyPr>
            <a:lstStyle/>
            <a:p>
              <a:pPr>
                <a:spcBef>
                  <a:spcPct val="50000"/>
                </a:spcBef>
              </a:pPr>
              <a:r>
                <a:rPr lang="el-GR" sz="1200" b="1">
                  <a:latin typeface="Comic Sans MS" pitchFamily="66" charset="0"/>
                </a:rPr>
                <a:t>Χρόνος: </a:t>
              </a:r>
              <a:r>
                <a:rPr lang="en-US" sz="1200" b="1">
                  <a:latin typeface="Comic Sans MS" pitchFamily="66" charset="0"/>
                </a:rPr>
                <a:t>3</a:t>
              </a:r>
              <a:r>
                <a:rPr lang="el-GR" sz="1200" b="1">
                  <a:latin typeface="Comic Sans MS" pitchFamily="66" charset="0"/>
                </a:rPr>
                <a:t> </a:t>
              </a:r>
              <a:r>
                <a:rPr lang="en-US" sz="1200" b="1">
                  <a:latin typeface="Comic Sans MS" pitchFamily="66" charset="0"/>
                </a:rPr>
                <a:t>s</a:t>
              </a:r>
              <a:endParaRPr lang="el-GR" sz="1200" b="1">
                <a:latin typeface="Comic Sans MS" pitchFamily="66" charset="0"/>
              </a:endParaRPr>
            </a:p>
          </p:txBody>
        </p:sp>
      </p:grpSp>
      <p:sp>
        <p:nvSpPr>
          <p:cNvPr id="12" name="8 - TextBox"/>
          <p:cNvSpPr txBox="1"/>
          <p:nvPr/>
        </p:nvSpPr>
        <p:spPr>
          <a:xfrm>
            <a:off x="857224" y="714356"/>
            <a:ext cx="553998" cy="5357850"/>
          </a:xfrm>
          <a:prstGeom prst="rect">
            <a:avLst/>
          </a:prstGeom>
          <a:noFill/>
        </p:spPr>
        <p:txBody>
          <a:bodyPr vert="vert270">
            <a:spAutoFit/>
          </a:bodyPr>
          <a:lstStyle/>
          <a:p>
            <a:pPr algn="ctr">
              <a:defRPr/>
            </a:pPr>
            <a:r>
              <a:rPr lang="el-GR" sz="2400" b="1" dirty="0" err="1">
                <a:solidFill>
                  <a:srgbClr val="C00000"/>
                </a:solidFill>
                <a:latin typeface="+mn-lt"/>
              </a:rPr>
              <a:t>Δίαχυση</a:t>
            </a:r>
            <a:r>
              <a:rPr lang="el-GR" sz="2400" b="1" dirty="0">
                <a:solidFill>
                  <a:srgbClr val="C00000"/>
                </a:solidFill>
                <a:latin typeface="+mn-lt"/>
              </a:rPr>
              <a:t> ή Διασπορά</a:t>
            </a:r>
          </a:p>
        </p:txBody>
      </p:sp>
      <p:pic>
        <p:nvPicPr>
          <p:cNvPr id="13"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139</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0100" y="-242888"/>
            <a:ext cx="7772400" cy="1143001"/>
          </a:xfrm>
        </p:spPr>
        <p:txBody>
          <a:bodyPr/>
          <a:lstStyle/>
          <a:p>
            <a:pPr algn="ctr"/>
            <a:r>
              <a:rPr lang="el-GR" u="sng" dirty="0" smtClean="0"/>
              <a:t>Νόμος </a:t>
            </a:r>
            <a:r>
              <a:rPr lang="en-US" u="sng" dirty="0" smtClean="0"/>
              <a:t>Fick</a:t>
            </a:r>
            <a:endParaRPr lang="el-GR" u="sng" dirty="0"/>
          </a:p>
        </p:txBody>
      </p:sp>
      <p:graphicFrame>
        <p:nvGraphicFramePr>
          <p:cNvPr id="5" name="Object 4"/>
          <p:cNvGraphicFramePr>
            <a:graphicFrameLocks noChangeAspect="1"/>
          </p:cNvGraphicFramePr>
          <p:nvPr/>
        </p:nvGraphicFramePr>
        <p:xfrm>
          <a:off x="395536" y="908720"/>
          <a:ext cx="1693349" cy="648072"/>
        </p:xfrm>
        <a:graphic>
          <a:graphicData uri="http://schemas.openxmlformats.org/presentationml/2006/ole">
            <p:oleObj spid="_x0000_s13314" name="Equation" r:id="rId3" imgW="1028520" imgH="393480" progId="Equation.DSMT4">
              <p:embed/>
            </p:oleObj>
          </a:graphicData>
        </a:graphic>
      </p:graphicFrame>
      <p:sp>
        <p:nvSpPr>
          <p:cNvPr id="6" name="Oval 5"/>
          <p:cNvSpPr/>
          <p:nvPr/>
        </p:nvSpPr>
        <p:spPr>
          <a:xfrm>
            <a:off x="323528" y="980728"/>
            <a:ext cx="504056" cy="50405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Straight Arrow Connector 7"/>
          <p:cNvCxnSpPr>
            <a:stCxn id="6" idx="4"/>
          </p:cNvCxnSpPr>
          <p:nvPr/>
        </p:nvCxnSpPr>
        <p:spPr>
          <a:xfrm flipH="1">
            <a:off x="539552" y="1484784"/>
            <a:ext cx="36004"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20" y="2564904"/>
            <a:ext cx="1440160" cy="461665"/>
          </a:xfrm>
          <a:prstGeom prst="rect">
            <a:avLst/>
          </a:prstGeom>
          <a:noFill/>
        </p:spPr>
        <p:txBody>
          <a:bodyPr wrap="square" rtlCol="0">
            <a:spAutoFit/>
          </a:bodyPr>
          <a:lstStyle/>
          <a:p>
            <a:r>
              <a:rPr lang="en-US" sz="2400" dirty="0" smtClean="0"/>
              <a:t>Flux    </a:t>
            </a:r>
            <a:endParaRPr lang="el-GR" sz="2400" dirty="0"/>
          </a:p>
        </p:txBody>
      </p:sp>
      <p:graphicFrame>
        <p:nvGraphicFramePr>
          <p:cNvPr id="12" name="Object 11"/>
          <p:cNvGraphicFramePr>
            <a:graphicFrameLocks noChangeAspect="1"/>
          </p:cNvGraphicFramePr>
          <p:nvPr/>
        </p:nvGraphicFramePr>
        <p:xfrm>
          <a:off x="899592" y="2471894"/>
          <a:ext cx="504056" cy="651072"/>
        </p:xfrm>
        <a:graphic>
          <a:graphicData uri="http://schemas.openxmlformats.org/presentationml/2006/ole">
            <p:oleObj spid="_x0000_s13315" name="Equation" r:id="rId4" imgW="304560" imgH="393480" progId="Equation.DSMT4">
              <p:embed/>
            </p:oleObj>
          </a:graphicData>
        </a:graphic>
      </p:graphicFrame>
      <p:sp>
        <p:nvSpPr>
          <p:cNvPr id="13" name="Oval 12"/>
          <p:cNvSpPr/>
          <p:nvPr/>
        </p:nvSpPr>
        <p:spPr>
          <a:xfrm>
            <a:off x="1187624" y="980728"/>
            <a:ext cx="432048" cy="50405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Straight Arrow Connector 13"/>
          <p:cNvCxnSpPr>
            <a:stCxn id="13" idx="4"/>
          </p:cNvCxnSpPr>
          <p:nvPr/>
        </p:nvCxnSpPr>
        <p:spPr>
          <a:xfrm>
            <a:off x="1403648" y="1484784"/>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7704" y="2708920"/>
            <a:ext cx="1584176" cy="707886"/>
          </a:xfrm>
          <a:prstGeom prst="rect">
            <a:avLst/>
          </a:prstGeom>
          <a:noFill/>
        </p:spPr>
        <p:txBody>
          <a:bodyPr wrap="square" rtlCol="0">
            <a:spAutoFit/>
          </a:bodyPr>
          <a:lstStyle/>
          <a:p>
            <a:r>
              <a:rPr lang="el-GR" sz="2000" dirty="0" smtClean="0"/>
              <a:t>Συντελεστής διάχυσης</a:t>
            </a:r>
            <a:endParaRPr lang="el-GR" sz="2000" dirty="0"/>
          </a:p>
        </p:txBody>
      </p:sp>
      <p:graphicFrame>
        <p:nvGraphicFramePr>
          <p:cNvPr id="18" name="Object 17"/>
          <p:cNvGraphicFramePr>
            <a:graphicFrameLocks noChangeAspect="1"/>
          </p:cNvGraphicFramePr>
          <p:nvPr/>
        </p:nvGraphicFramePr>
        <p:xfrm>
          <a:off x="3563888" y="2686432"/>
          <a:ext cx="406400" cy="670560"/>
        </p:xfrm>
        <a:graphic>
          <a:graphicData uri="http://schemas.openxmlformats.org/presentationml/2006/ole">
            <p:oleObj spid="_x0000_s13316" name="Equation" r:id="rId5" imgW="253800" imgH="419040" progId="Equation.DSMT4">
              <p:embed/>
            </p:oleObj>
          </a:graphicData>
        </a:graphic>
      </p:graphicFrame>
      <p:sp>
        <p:nvSpPr>
          <p:cNvPr id="20" name="Oval 19"/>
          <p:cNvSpPr/>
          <p:nvPr/>
        </p:nvSpPr>
        <p:spPr>
          <a:xfrm>
            <a:off x="1619672" y="836712"/>
            <a:ext cx="576064" cy="792088"/>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 name="Straight Arrow Connector 20"/>
          <p:cNvCxnSpPr/>
          <p:nvPr/>
        </p:nvCxnSpPr>
        <p:spPr>
          <a:xfrm>
            <a:off x="2051720" y="1628800"/>
            <a:ext cx="2808312"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16016" y="2996952"/>
            <a:ext cx="2808312" cy="400110"/>
          </a:xfrm>
          <a:prstGeom prst="rect">
            <a:avLst/>
          </a:prstGeom>
          <a:noFill/>
        </p:spPr>
        <p:txBody>
          <a:bodyPr wrap="square" rtlCol="0">
            <a:spAutoFit/>
          </a:bodyPr>
          <a:lstStyle/>
          <a:p>
            <a:r>
              <a:rPr lang="el-GR" sz="2000" dirty="0" smtClean="0"/>
              <a:t>Δρώσα δύναμη</a:t>
            </a:r>
            <a:endParaRPr lang="el-GR" sz="2000" dirty="0"/>
          </a:p>
        </p:txBody>
      </p:sp>
      <p:graphicFrame>
        <p:nvGraphicFramePr>
          <p:cNvPr id="24" name="Object 23"/>
          <p:cNvGraphicFramePr>
            <a:graphicFrameLocks noChangeAspect="1"/>
          </p:cNvGraphicFramePr>
          <p:nvPr/>
        </p:nvGraphicFramePr>
        <p:xfrm>
          <a:off x="6605364" y="2891284"/>
          <a:ext cx="531050" cy="609724"/>
        </p:xfrm>
        <a:graphic>
          <a:graphicData uri="http://schemas.openxmlformats.org/presentationml/2006/ole">
            <p:oleObj spid="_x0000_s13317" name="Equation" r:id="rId6" imgW="342720" imgH="393480" progId="Equation.DSMT4">
              <p:embed/>
            </p:oleObj>
          </a:graphicData>
        </a:graphic>
      </p:graphicFrame>
      <p:sp>
        <p:nvSpPr>
          <p:cNvPr id="25" name="Right Brace 24"/>
          <p:cNvSpPr/>
          <p:nvPr/>
        </p:nvSpPr>
        <p:spPr>
          <a:xfrm>
            <a:off x="2267744" y="908720"/>
            <a:ext cx="864096"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6" name="TextBox 25"/>
          <p:cNvSpPr txBox="1"/>
          <p:nvPr/>
        </p:nvSpPr>
        <p:spPr>
          <a:xfrm>
            <a:off x="3419872" y="980728"/>
            <a:ext cx="3816424" cy="461665"/>
          </a:xfrm>
          <a:prstGeom prst="rect">
            <a:avLst/>
          </a:prstGeom>
          <a:noFill/>
        </p:spPr>
        <p:txBody>
          <a:bodyPr wrap="square" rtlCol="0">
            <a:spAutoFit/>
          </a:bodyPr>
          <a:lstStyle/>
          <a:p>
            <a:r>
              <a:rPr lang="en-US" sz="2400" dirty="0" smtClean="0"/>
              <a:t>T, P const</a:t>
            </a:r>
            <a:endParaRPr lang="el-GR" sz="2400" dirty="0"/>
          </a:p>
        </p:txBody>
      </p:sp>
      <p:graphicFrame>
        <p:nvGraphicFramePr>
          <p:cNvPr id="27" name="Object 26"/>
          <p:cNvGraphicFramePr>
            <a:graphicFrameLocks noChangeAspect="1"/>
          </p:cNvGraphicFramePr>
          <p:nvPr/>
        </p:nvGraphicFramePr>
        <p:xfrm>
          <a:off x="755576" y="4187428"/>
          <a:ext cx="1944216" cy="700822"/>
        </p:xfrm>
        <a:graphic>
          <a:graphicData uri="http://schemas.openxmlformats.org/presentationml/2006/ole">
            <p:oleObj spid="_x0000_s13318" name="Equation" r:id="rId7" imgW="1091880" imgH="393480" progId="Equation.DSMT4">
              <p:embed/>
            </p:oleObj>
          </a:graphicData>
        </a:graphic>
      </p:graphicFrame>
      <p:graphicFrame>
        <p:nvGraphicFramePr>
          <p:cNvPr id="28" name="Object 27"/>
          <p:cNvGraphicFramePr>
            <a:graphicFrameLocks noChangeAspect="1"/>
          </p:cNvGraphicFramePr>
          <p:nvPr/>
        </p:nvGraphicFramePr>
        <p:xfrm>
          <a:off x="4447908" y="4365104"/>
          <a:ext cx="1780276" cy="372616"/>
        </p:xfrm>
        <a:graphic>
          <a:graphicData uri="http://schemas.openxmlformats.org/presentationml/2006/ole">
            <p:oleObj spid="_x0000_s13319" name="Equation" r:id="rId8" imgW="1091880" imgH="228600" progId="Equation.DSMT4">
              <p:embed/>
            </p:oleObj>
          </a:graphicData>
        </a:graphic>
      </p:graphicFrame>
      <p:cxnSp>
        <p:nvCxnSpPr>
          <p:cNvPr id="30" name="Straight Arrow Connector 29"/>
          <p:cNvCxnSpPr/>
          <p:nvPr/>
        </p:nvCxnSpPr>
        <p:spPr>
          <a:xfrm>
            <a:off x="2771800" y="4581128"/>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7656" name="Object 8"/>
          <p:cNvGraphicFramePr>
            <a:graphicFrameLocks noChangeAspect="1"/>
          </p:cNvGraphicFramePr>
          <p:nvPr/>
        </p:nvGraphicFramePr>
        <p:xfrm>
          <a:off x="628650" y="5176838"/>
          <a:ext cx="2057400" cy="700087"/>
        </p:xfrm>
        <a:graphic>
          <a:graphicData uri="http://schemas.openxmlformats.org/presentationml/2006/ole">
            <p:oleObj spid="_x0000_s13320" name="Equation" r:id="rId9" imgW="1155600" imgH="393480" progId="Equation.DSMT4">
              <p:embed/>
            </p:oleObj>
          </a:graphicData>
        </a:graphic>
      </p:graphicFrame>
      <p:cxnSp>
        <p:nvCxnSpPr>
          <p:cNvPr id="32" name="Straight Arrow Connector 31"/>
          <p:cNvCxnSpPr/>
          <p:nvPr/>
        </p:nvCxnSpPr>
        <p:spPr>
          <a:xfrm>
            <a:off x="2771800" y="5517232"/>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7657" name="Object 9"/>
          <p:cNvGraphicFramePr>
            <a:graphicFrameLocks noChangeAspect="1"/>
          </p:cNvGraphicFramePr>
          <p:nvPr/>
        </p:nvGraphicFramePr>
        <p:xfrm>
          <a:off x="4449763" y="5360988"/>
          <a:ext cx="1882775" cy="371475"/>
        </p:xfrm>
        <a:graphic>
          <a:graphicData uri="http://schemas.openxmlformats.org/presentationml/2006/ole">
            <p:oleObj spid="_x0000_s13321" name="Equation" r:id="rId10" imgW="1155600" imgH="228600" progId="Equation.DSMT4">
              <p:embed/>
            </p:oleObj>
          </a:graphicData>
        </a:graphic>
      </p:graphicFrame>
      <p:pic>
        <p:nvPicPr>
          <p:cNvPr id="29" name="Εικόνα 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31" name="TextBox 3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500"/>
                                        <p:tgtEl>
                                          <p:spTgt spid="2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3" grpId="0"/>
      <p:bldP spid="25" grpId="0" animBg="1"/>
      <p:bldP spid="2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357188"/>
            <a:ext cx="7010400" cy="461962"/>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Μηχανισμοί μεταφοράς μάζας</a:t>
            </a:r>
          </a:p>
        </p:txBody>
      </p:sp>
      <p:sp>
        <p:nvSpPr>
          <p:cNvPr id="6" name="Rectangle 34"/>
          <p:cNvSpPr>
            <a:spLocks noChangeArrowheads="1"/>
          </p:cNvSpPr>
          <p:nvPr/>
        </p:nvSpPr>
        <p:spPr bwMode="auto">
          <a:xfrm>
            <a:off x="357188" y="935038"/>
            <a:ext cx="8643937" cy="1463675"/>
          </a:xfrm>
          <a:prstGeom prst="rect">
            <a:avLst/>
          </a:prstGeom>
          <a:noFill/>
          <a:ln w="9525">
            <a:noFill/>
            <a:miter lim="800000"/>
            <a:headEnd/>
            <a:tailEnd/>
          </a:ln>
        </p:spPr>
        <p:txBody>
          <a:bodyPr anchor="ctr">
            <a:spAutoFit/>
          </a:bodyPr>
          <a:lstStyle/>
          <a:p>
            <a:pPr marL="273050" indent="-273050" algn="just" eaLnBrk="0" hangingPunct="0">
              <a:lnSpc>
                <a:spcPct val="150000"/>
              </a:lnSpc>
              <a:buFontTx/>
              <a:buBlip>
                <a:blip r:embed="rId2"/>
              </a:buBlip>
            </a:pPr>
            <a:r>
              <a:rPr lang="en-US" sz="2000" b="1">
                <a:solidFill>
                  <a:srgbClr val="C00000"/>
                </a:solidFill>
                <a:cs typeface="Times New Roman" pitchFamily="18" charset="0"/>
              </a:rPr>
              <a:t>O </a:t>
            </a:r>
            <a:r>
              <a:rPr lang="el-GR" sz="2000" b="1">
                <a:solidFill>
                  <a:srgbClr val="C00000"/>
                </a:solidFill>
                <a:cs typeface="Times New Roman" pitchFamily="18" charset="0"/>
              </a:rPr>
              <a:t>αδιάστατος αριθμός </a:t>
            </a:r>
            <a:r>
              <a:rPr lang="en-US" sz="2000" b="1">
                <a:solidFill>
                  <a:srgbClr val="C00000"/>
                </a:solidFill>
                <a:cs typeface="Times New Roman" pitchFamily="18" charset="0"/>
              </a:rPr>
              <a:t>Peclet</a:t>
            </a:r>
            <a:r>
              <a:rPr lang="el-GR" sz="2000" b="1">
                <a:solidFill>
                  <a:srgbClr val="C00000"/>
                </a:solidFill>
                <a:cs typeface="Times New Roman" pitchFamily="18" charset="0"/>
              </a:rPr>
              <a:t> (</a:t>
            </a:r>
            <a:r>
              <a:rPr lang="en-US" sz="2000" b="1">
                <a:solidFill>
                  <a:srgbClr val="C00000"/>
                </a:solidFill>
                <a:cs typeface="Times New Roman" pitchFamily="18" charset="0"/>
              </a:rPr>
              <a:t>Pe)</a:t>
            </a:r>
            <a:r>
              <a:rPr lang="el-GR" sz="2000" b="1">
                <a:solidFill>
                  <a:srgbClr val="C00000"/>
                </a:solidFill>
                <a:cs typeface="Times New Roman" pitchFamily="18" charset="0"/>
              </a:rPr>
              <a:t>:</a:t>
            </a:r>
            <a:r>
              <a:rPr lang="en-US" sz="2000" b="1">
                <a:solidFill>
                  <a:srgbClr val="C00000"/>
                </a:solidFill>
                <a:cs typeface="Times New Roman" pitchFamily="18" charset="0"/>
              </a:rPr>
              <a:t> </a:t>
            </a:r>
            <a:r>
              <a:rPr lang="el-GR" sz="2000">
                <a:solidFill>
                  <a:schemeClr val="tx2"/>
                </a:solidFill>
                <a:cs typeface="Times New Roman" pitchFamily="18" charset="0"/>
              </a:rPr>
              <a:t>Εκφράζει τη σχετική σπουδαιότητα Συναγωγής ως προς Διασπορά ή Διάχυση ή Διασπορά και Διάχυση στο φαινόμενο μεταφοράς μάζας μιας ρυπαντικής ουσίας.</a:t>
            </a:r>
            <a:endParaRPr lang="el-GR" sz="2000">
              <a:solidFill>
                <a:srgbClr val="C00000"/>
              </a:solidFill>
            </a:endParaRPr>
          </a:p>
        </p:txBody>
      </p:sp>
      <p:graphicFrame>
        <p:nvGraphicFramePr>
          <p:cNvPr id="7" name="Group 32"/>
          <p:cNvGraphicFramePr>
            <a:graphicFrameLocks noGrp="1"/>
          </p:cNvGraphicFramePr>
          <p:nvPr/>
        </p:nvGraphicFramePr>
        <p:xfrm>
          <a:off x="1285875" y="2714625"/>
          <a:ext cx="5310188" cy="742950"/>
        </p:xfrm>
        <a:graphic>
          <a:graphicData uri="http://schemas.openxmlformats.org/drawingml/2006/table">
            <a:tbl>
              <a:tblPr/>
              <a:tblGrid>
                <a:gridCol w="1327150"/>
                <a:gridCol w="2157413"/>
                <a:gridCol w="498475"/>
                <a:gridCol w="1327150"/>
              </a:tblGrid>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Arial" charset="0"/>
                          <a:cs typeface="Arial" charset="0"/>
                        </a:rPr>
                        <a:t>Pe=</a:t>
                      </a:r>
                      <a:endParaRPr kumimoji="0" lang="el-GR" sz="1800" b="1" i="0" u="none" strike="noStrike" cap="none" normalizeH="0" baseline="0" smtClean="0">
                        <a:ln>
                          <a:noFill/>
                        </a:ln>
                        <a:solidFill>
                          <a:srgbClr val="C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C00000"/>
                          </a:solidFill>
                          <a:effectLst/>
                          <a:latin typeface="Arial" charset="0"/>
                          <a:cs typeface="Arial" charset="0"/>
                        </a:rPr>
                        <a:t>Συναγωγή</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C00000"/>
                          </a:solidFill>
                          <a:effectLst/>
                          <a:latin typeface="Arial" charset="0"/>
                          <a:cs typeface="Arial"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Arial" charset="0"/>
                          <a:cs typeface="Arial" charset="0"/>
                        </a:rPr>
                        <a:t>w X</a:t>
                      </a:r>
                      <a:endParaRPr kumimoji="0" lang="el-GR" sz="1800" b="1" i="0" u="none" strike="noStrike" cap="none" normalizeH="0" baseline="0" smtClean="0">
                        <a:ln>
                          <a:noFill/>
                        </a:ln>
                        <a:solidFill>
                          <a:srgbClr val="C00000"/>
                        </a:solidFill>
                        <a:effectLst/>
                        <a:latin typeface="Arial" charset="0"/>
                        <a:cs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C00000"/>
                          </a:solidFill>
                          <a:effectLst/>
                          <a:latin typeface="Arial" charset="0"/>
                          <a:cs typeface="Arial" charset="0"/>
                        </a:rPr>
                        <a:t>Διασπορά</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Arial" charset="0"/>
                          <a:cs typeface="Arial" charset="0"/>
                        </a:rPr>
                        <a:t>E</a:t>
                      </a:r>
                      <a:endParaRPr kumimoji="0" lang="el-GR" sz="1800" b="1" i="0" u="none" strike="noStrike" cap="none" normalizeH="0" baseline="0" smtClean="0">
                        <a:ln>
                          <a:noFill/>
                        </a:ln>
                        <a:solidFill>
                          <a:srgbClr val="C00000"/>
                        </a:solidFill>
                        <a:effectLst/>
                        <a:latin typeface="Arial" charset="0"/>
                        <a:cs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8" name="Group 33"/>
          <p:cNvGraphicFramePr>
            <a:graphicFrameLocks noGrp="1"/>
          </p:cNvGraphicFramePr>
          <p:nvPr/>
        </p:nvGraphicFramePr>
        <p:xfrm>
          <a:off x="1285875" y="3786188"/>
          <a:ext cx="5310188" cy="742950"/>
        </p:xfrm>
        <a:graphic>
          <a:graphicData uri="http://schemas.openxmlformats.org/drawingml/2006/table">
            <a:tbl>
              <a:tblPr/>
              <a:tblGrid>
                <a:gridCol w="1327150"/>
                <a:gridCol w="2157413"/>
                <a:gridCol w="498475"/>
                <a:gridCol w="1327150"/>
              </a:tblGrid>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rial" charset="0"/>
                          <a:cs typeface="Arial" charset="0"/>
                        </a:rPr>
                        <a:t>Pe=</a:t>
                      </a:r>
                      <a:endParaRPr kumimoji="0" lang="el-GR" sz="1800" b="1"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2060"/>
                          </a:solidFill>
                          <a:effectLst/>
                          <a:latin typeface="Arial" charset="0"/>
                          <a:cs typeface="Arial" charset="0"/>
                        </a:rPr>
                        <a:t>Συναγωγή</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2060"/>
                          </a:solidFill>
                          <a:effectLst/>
                          <a:latin typeface="Arial" charset="0"/>
                          <a:cs typeface="Arial"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rial" charset="0"/>
                          <a:cs typeface="Arial" charset="0"/>
                        </a:rPr>
                        <a:t>w X</a:t>
                      </a:r>
                      <a:endParaRPr kumimoji="0" lang="el-GR" sz="1800" b="1"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2060"/>
                          </a:solidFill>
                          <a:effectLst/>
                          <a:latin typeface="Arial" charset="0"/>
                          <a:cs typeface="Arial" charset="0"/>
                        </a:rPr>
                        <a:t>Διάχυση</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rial" charset="0"/>
                          <a:cs typeface="Arial" charset="0"/>
                        </a:rPr>
                        <a:t>D</a:t>
                      </a:r>
                      <a:endParaRPr kumimoji="0" lang="el-GR" sz="1800" b="1"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9" name="Group 34"/>
          <p:cNvGraphicFramePr>
            <a:graphicFrameLocks noGrp="1"/>
          </p:cNvGraphicFramePr>
          <p:nvPr/>
        </p:nvGraphicFramePr>
        <p:xfrm>
          <a:off x="1285875" y="4929188"/>
          <a:ext cx="5310505" cy="742950"/>
        </p:xfrm>
        <a:graphic>
          <a:graphicData uri="http://schemas.openxmlformats.org/drawingml/2006/table">
            <a:tbl>
              <a:tblPr/>
              <a:tblGrid>
                <a:gridCol w="1000125"/>
                <a:gridCol w="2774950"/>
                <a:gridCol w="208280"/>
                <a:gridCol w="1327150"/>
              </a:tblGrid>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rial" charset="0"/>
                          <a:cs typeface="Arial" charset="0"/>
                        </a:rPr>
                        <a:t>Pe=</a:t>
                      </a:r>
                      <a:endParaRPr kumimoji="0" lang="el-GR" sz="1800" b="1"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2060"/>
                          </a:solidFill>
                          <a:effectLst/>
                          <a:latin typeface="Arial" charset="0"/>
                          <a:cs typeface="Arial" charset="0"/>
                        </a:rPr>
                        <a:t>Συναγωγή</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2060"/>
                          </a:solidFill>
                          <a:effectLst/>
                          <a:latin typeface="Arial" charset="0"/>
                          <a:cs typeface="Arial"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rial" charset="0"/>
                          <a:cs typeface="Arial" charset="0"/>
                        </a:rPr>
                        <a:t>w X</a:t>
                      </a:r>
                      <a:endParaRPr kumimoji="0" lang="el-GR" sz="1800" b="1"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2060"/>
                          </a:solidFill>
                          <a:effectLst/>
                          <a:latin typeface="Arial" charset="0"/>
                          <a:cs typeface="Arial" charset="0"/>
                        </a:rPr>
                        <a:t>Διάχυση</a:t>
                      </a:r>
                      <a:r>
                        <a:rPr kumimoji="0" lang="en-US" sz="1800" b="1" i="0" u="none" strike="noStrike" cap="none" normalizeH="0" baseline="0" smtClean="0">
                          <a:ln>
                            <a:noFill/>
                          </a:ln>
                          <a:solidFill>
                            <a:srgbClr val="002060"/>
                          </a:solidFill>
                          <a:effectLst/>
                          <a:latin typeface="Arial" charset="0"/>
                          <a:cs typeface="Arial" charset="0"/>
                        </a:rPr>
                        <a:t>+</a:t>
                      </a:r>
                      <a:r>
                        <a:rPr kumimoji="0" lang="el-GR" sz="1800" b="1" i="0" u="none" strike="noStrike" cap="none" normalizeH="0" baseline="0" smtClean="0">
                          <a:ln>
                            <a:noFill/>
                          </a:ln>
                          <a:solidFill>
                            <a:srgbClr val="002060"/>
                          </a:solidFill>
                          <a:effectLst/>
                          <a:latin typeface="Arial" charset="0"/>
                          <a:cs typeface="Arial" charset="0"/>
                        </a:rPr>
                        <a:t>Διασπορά</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rial" charset="0"/>
                          <a:cs typeface="Arial" charset="0"/>
                        </a:rPr>
                        <a:t>D+E</a:t>
                      </a:r>
                      <a:endParaRPr kumimoji="0" lang="el-GR" sz="1800" b="1"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10" name="8 - TextBox"/>
          <p:cNvSpPr txBox="1">
            <a:spLocks noChangeArrowheads="1"/>
          </p:cNvSpPr>
          <p:nvPr/>
        </p:nvSpPr>
        <p:spPr bwMode="auto">
          <a:xfrm>
            <a:off x="7572375" y="2928938"/>
            <a:ext cx="774700" cy="369887"/>
          </a:xfrm>
          <a:prstGeom prst="rect">
            <a:avLst/>
          </a:prstGeom>
          <a:noFill/>
          <a:ln w="9525">
            <a:noFill/>
            <a:miter lim="800000"/>
            <a:headEnd/>
            <a:tailEnd/>
          </a:ln>
        </p:spPr>
        <p:txBody>
          <a:bodyPr wrap="none">
            <a:spAutoFit/>
          </a:bodyPr>
          <a:lstStyle/>
          <a:p>
            <a:r>
              <a:rPr lang="el-GR" b="1">
                <a:solidFill>
                  <a:srgbClr val="C00000"/>
                </a:solidFill>
              </a:rPr>
              <a:t>Ε&gt;&gt;</a:t>
            </a:r>
            <a:r>
              <a:rPr lang="en-US" b="1">
                <a:solidFill>
                  <a:srgbClr val="C00000"/>
                </a:solidFill>
              </a:rPr>
              <a:t>D</a:t>
            </a:r>
            <a:endParaRPr lang="el-GR" b="1">
              <a:solidFill>
                <a:srgbClr val="C00000"/>
              </a:solidFill>
            </a:endParaRPr>
          </a:p>
        </p:txBody>
      </p:sp>
      <p:pic>
        <p:nvPicPr>
          <p:cNvPr id="11"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2" name="TextBox 11"/>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140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285750"/>
            <a:ext cx="7010400"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Γενική εξίσωση μεταφοράς ρύπων</a:t>
            </a:r>
          </a:p>
        </p:txBody>
      </p:sp>
      <p:graphicFrame>
        <p:nvGraphicFramePr>
          <p:cNvPr id="6" name="Object 10"/>
          <p:cNvGraphicFramePr>
            <a:graphicFrameLocks noChangeAspect="1"/>
          </p:cNvGraphicFramePr>
          <p:nvPr/>
        </p:nvGraphicFramePr>
        <p:xfrm>
          <a:off x="1838325" y="1928813"/>
          <a:ext cx="5219700" cy="1016000"/>
        </p:xfrm>
        <a:graphic>
          <a:graphicData uri="http://schemas.openxmlformats.org/presentationml/2006/ole">
            <p:oleObj spid="_x0000_s90114" name="Equation" r:id="rId3" imgW="3098520" imgH="723600" progId="Equation.3">
              <p:embed/>
            </p:oleObj>
          </a:graphicData>
        </a:graphic>
      </p:graphicFrame>
      <p:sp>
        <p:nvSpPr>
          <p:cNvPr id="7" name="Rectangle 34"/>
          <p:cNvSpPr>
            <a:spLocks noChangeArrowheads="1"/>
          </p:cNvSpPr>
          <p:nvPr/>
        </p:nvSpPr>
        <p:spPr bwMode="auto">
          <a:xfrm>
            <a:off x="357188" y="785813"/>
            <a:ext cx="8643937" cy="1016000"/>
          </a:xfrm>
          <a:prstGeom prst="rect">
            <a:avLst/>
          </a:prstGeom>
          <a:noFill/>
          <a:ln w="9525">
            <a:noFill/>
            <a:miter lim="800000"/>
            <a:headEnd/>
            <a:tailEnd/>
          </a:ln>
        </p:spPr>
        <p:txBody>
          <a:bodyPr anchor="ctr">
            <a:spAutoFit/>
          </a:bodyPr>
          <a:lstStyle/>
          <a:p>
            <a:pPr marL="273050" indent="-273050" algn="just">
              <a:lnSpc>
                <a:spcPct val="150000"/>
              </a:lnSpc>
              <a:buFontTx/>
              <a:buBlip>
                <a:blip r:embed="rId4"/>
              </a:buBlip>
            </a:pPr>
            <a:r>
              <a:rPr lang="el-GR" sz="2000">
                <a:solidFill>
                  <a:srgbClr val="1F497D"/>
                </a:solidFill>
                <a:cs typeface="Times New Roman" pitchFamily="18" charset="0"/>
              </a:rPr>
              <a:t>Η εξίσωση μεταφοράς του συνόλου των ρύπων (εξ. </a:t>
            </a:r>
            <a:r>
              <a:rPr lang="en-US" sz="2000">
                <a:solidFill>
                  <a:srgbClr val="1F497D"/>
                </a:solidFill>
                <a:cs typeface="Times New Roman" pitchFamily="18" charset="0"/>
              </a:rPr>
              <a:t>Streeter Phelps) </a:t>
            </a:r>
            <a:r>
              <a:rPr lang="el-GR" sz="2000">
                <a:solidFill>
                  <a:srgbClr val="1F497D"/>
                </a:solidFill>
                <a:cs typeface="Times New Roman" pitchFamily="18" charset="0"/>
              </a:rPr>
              <a:t>λαμβάνει τη μορφή</a:t>
            </a:r>
            <a:endParaRPr lang="el-GR" sz="2000" i="1">
              <a:solidFill>
                <a:srgbClr val="1F497D"/>
              </a:solidFill>
              <a:cs typeface="Times New Roman" pitchFamily="18" charset="0"/>
            </a:endParaRPr>
          </a:p>
        </p:txBody>
      </p:sp>
      <p:sp>
        <p:nvSpPr>
          <p:cNvPr id="8" name="Rectangle 34"/>
          <p:cNvSpPr>
            <a:spLocks noChangeArrowheads="1"/>
          </p:cNvSpPr>
          <p:nvPr/>
        </p:nvSpPr>
        <p:spPr bwMode="auto">
          <a:xfrm>
            <a:off x="642938" y="3429000"/>
            <a:ext cx="5429250" cy="554038"/>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L</a:t>
            </a:r>
            <a:r>
              <a:rPr lang="en-US" sz="2000">
                <a:solidFill>
                  <a:srgbClr val="1F497D"/>
                </a:solidFill>
                <a:cs typeface="Times New Roman" pitchFamily="18" charset="0"/>
              </a:rPr>
              <a:t> (</a:t>
            </a:r>
            <a:r>
              <a:rPr lang="el-GR" sz="2000">
                <a:solidFill>
                  <a:srgbClr val="1F497D"/>
                </a:solidFill>
                <a:cs typeface="Times New Roman" pitchFamily="18" charset="0"/>
              </a:rPr>
              <a:t>συνολική συγκέντρωση ρύπων) σε </a:t>
            </a:r>
            <a:r>
              <a:rPr lang="en-US" sz="2000">
                <a:solidFill>
                  <a:srgbClr val="1F497D"/>
                </a:solidFill>
                <a:cs typeface="Times New Roman" pitchFamily="18" charset="0"/>
              </a:rPr>
              <a:t> kg/m</a:t>
            </a:r>
            <a:r>
              <a:rPr lang="en-US" sz="2000" baseline="30000">
                <a:solidFill>
                  <a:srgbClr val="1F497D"/>
                </a:solidFill>
                <a:cs typeface="Times New Roman" pitchFamily="18" charset="0"/>
              </a:rPr>
              <a:t>3</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sp>
        <p:nvSpPr>
          <p:cNvPr id="9" name="Rectangle 34"/>
          <p:cNvSpPr>
            <a:spLocks noChangeArrowheads="1"/>
          </p:cNvSpPr>
          <p:nvPr/>
        </p:nvSpPr>
        <p:spPr bwMode="auto">
          <a:xfrm>
            <a:off x="642938" y="3976688"/>
            <a:ext cx="5500687" cy="554037"/>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w</a:t>
            </a:r>
            <a:r>
              <a:rPr lang="en-US" sz="2000">
                <a:solidFill>
                  <a:srgbClr val="1F497D"/>
                </a:solidFill>
                <a:cs typeface="Times New Roman" pitchFamily="18" charset="0"/>
              </a:rPr>
              <a:t> (</a:t>
            </a:r>
            <a:r>
              <a:rPr lang="el-GR" sz="2000">
                <a:solidFill>
                  <a:srgbClr val="1F497D"/>
                </a:solidFill>
                <a:cs typeface="Times New Roman" pitchFamily="18" charset="0"/>
              </a:rPr>
              <a:t>μέση ταχύτητα )</a:t>
            </a:r>
            <a:r>
              <a:rPr lang="en-US" sz="2000">
                <a:solidFill>
                  <a:srgbClr val="1F497D"/>
                </a:solidFill>
                <a:cs typeface="Times New Roman" pitchFamily="18" charset="0"/>
              </a:rPr>
              <a:t> </a:t>
            </a:r>
            <a:r>
              <a:rPr lang="el-GR" sz="2000">
                <a:solidFill>
                  <a:srgbClr val="1F497D"/>
                </a:solidFill>
                <a:cs typeface="Times New Roman" pitchFamily="18" charset="0"/>
              </a:rPr>
              <a:t>σε </a:t>
            </a:r>
            <a:r>
              <a:rPr lang="en-US" sz="2000">
                <a:solidFill>
                  <a:srgbClr val="1F497D"/>
                </a:solidFill>
                <a:cs typeface="Times New Roman" pitchFamily="18" charset="0"/>
              </a:rPr>
              <a:t>m/s </a:t>
            </a:r>
            <a:endParaRPr lang="el-GR" sz="2000">
              <a:solidFill>
                <a:srgbClr val="1F497D"/>
              </a:solidFill>
              <a:cs typeface="Times New Roman" pitchFamily="18" charset="0"/>
            </a:endParaRPr>
          </a:p>
        </p:txBody>
      </p:sp>
      <p:sp>
        <p:nvSpPr>
          <p:cNvPr id="10" name="Rectangle 34"/>
          <p:cNvSpPr>
            <a:spLocks noChangeArrowheads="1"/>
          </p:cNvSpPr>
          <p:nvPr/>
        </p:nvSpPr>
        <p:spPr bwMode="auto">
          <a:xfrm>
            <a:off x="642938" y="4524375"/>
            <a:ext cx="5500687" cy="554038"/>
          </a:xfrm>
          <a:prstGeom prst="rect">
            <a:avLst/>
          </a:prstGeom>
          <a:noFill/>
          <a:ln w="9525">
            <a:noFill/>
            <a:miter lim="800000"/>
            <a:headEnd/>
            <a:tailEnd/>
          </a:ln>
        </p:spPr>
        <p:txBody>
          <a:bodyPr anchor="ctr">
            <a:spAutoFit/>
          </a:bodyPr>
          <a:lstStyle/>
          <a:p>
            <a:pPr marL="273050" indent="-273050" algn="just">
              <a:lnSpc>
                <a:spcPct val="150000"/>
              </a:lnSpc>
            </a:pPr>
            <a:r>
              <a:rPr lang="el-GR" sz="2000" b="1">
                <a:solidFill>
                  <a:srgbClr val="C00000"/>
                </a:solidFill>
                <a:cs typeface="Times New Roman" pitchFamily="18" charset="0"/>
              </a:rPr>
              <a:t>Ε</a:t>
            </a:r>
            <a:r>
              <a:rPr lang="en-US" sz="2000">
                <a:solidFill>
                  <a:srgbClr val="1F497D"/>
                </a:solidFill>
                <a:cs typeface="Times New Roman" pitchFamily="18" charset="0"/>
              </a:rPr>
              <a:t> (</a:t>
            </a:r>
            <a:r>
              <a:rPr lang="el-GR" sz="2000">
                <a:solidFill>
                  <a:srgbClr val="1F497D"/>
                </a:solidFill>
                <a:cs typeface="Times New Roman" pitchFamily="18" charset="0"/>
              </a:rPr>
              <a:t>συντελεστής διασποράς)</a:t>
            </a:r>
            <a:r>
              <a:rPr lang="en-US" sz="2000">
                <a:solidFill>
                  <a:srgbClr val="1F497D"/>
                </a:solidFill>
                <a:cs typeface="Times New Roman" pitchFamily="18" charset="0"/>
              </a:rPr>
              <a:t> </a:t>
            </a:r>
            <a:r>
              <a:rPr lang="el-GR" sz="2000">
                <a:solidFill>
                  <a:srgbClr val="1F497D"/>
                </a:solidFill>
                <a:cs typeface="Times New Roman" pitchFamily="18" charset="0"/>
              </a:rPr>
              <a:t>σε </a:t>
            </a:r>
            <a:r>
              <a:rPr lang="en-US" sz="2000">
                <a:solidFill>
                  <a:srgbClr val="1F497D"/>
                </a:solidFill>
                <a:cs typeface="Times New Roman" pitchFamily="18" charset="0"/>
              </a:rPr>
              <a:t>m</a:t>
            </a:r>
            <a:r>
              <a:rPr lang="en-US" sz="2000" baseline="30000">
                <a:solidFill>
                  <a:srgbClr val="1F497D"/>
                </a:solidFill>
                <a:cs typeface="Times New Roman" pitchFamily="18" charset="0"/>
              </a:rPr>
              <a:t>2</a:t>
            </a:r>
            <a:r>
              <a:rPr lang="en-US" sz="2000">
                <a:solidFill>
                  <a:srgbClr val="1F497D"/>
                </a:solidFill>
                <a:cs typeface="Times New Roman" pitchFamily="18" charset="0"/>
              </a:rPr>
              <a:t>/s </a:t>
            </a:r>
            <a:endParaRPr lang="el-GR" sz="2000">
              <a:solidFill>
                <a:srgbClr val="1F497D"/>
              </a:solidFill>
              <a:cs typeface="Times New Roman" pitchFamily="18" charset="0"/>
            </a:endParaRPr>
          </a:p>
        </p:txBody>
      </p:sp>
      <p:sp>
        <p:nvSpPr>
          <p:cNvPr id="11" name="Rectangle 34"/>
          <p:cNvSpPr>
            <a:spLocks noChangeArrowheads="1"/>
          </p:cNvSpPr>
          <p:nvPr/>
        </p:nvSpPr>
        <p:spPr bwMode="auto">
          <a:xfrm>
            <a:off x="500063" y="2928938"/>
            <a:ext cx="8643937" cy="496887"/>
          </a:xfrm>
          <a:prstGeom prst="rect">
            <a:avLst/>
          </a:prstGeom>
          <a:noFill/>
          <a:ln w="9525">
            <a:noFill/>
            <a:miter lim="800000"/>
            <a:headEnd/>
            <a:tailEnd/>
          </a:ln>
        </p:spPr>
        <p:txBody>
          <a:bodyPr anchor="ctr">
            <a:spAutoFit/>
          </a:bodyPr>
          <a:lstStyle/>
          <a:p>
            <a:pPr marL="273050" indent="-273050" algn="just">
              <a:lnSpc>
                <a:spcPct val="150000"/>
              </a:lnSpc>
            </a:pPr>
            <a:r>
              <a:rPr lang="el-GR" sz="2000">
                <a:solidFill>
                  <a:srgbClr val="1F497D"/>
                </a:solidFill>
                <a:cs typeface="Times New Roman" pitchFamily="18" charset="0"/>
              </a:rPr>
              <a:t>Όπου :</a:t>
            </a:r>
            <a:endParaRPr lang="el-GR" sz="2000" i="1">
              <a:solidFill>
                <a:srgbClr val="1F497D"/>
              </a:solidFill>
              <a:cs typeface="Times New Roman" pitchFamily="18" charset="0"/>
            </a:endParaRPr>
          </a:p>
        </p:txBody>
      </p:sp>
      <p:sp>
        <p:nvSpPr>
          <p:cNvPr id="12" name="Rectangle 34"/>
          <p:cNvSpPr>
            <a:spLocks noChangeArrowheads="1"/>
          </p:cNvSpPr>
          <p:nvPr/>
        </p:nvSpPr>
        <p:spPr bwMode="auto">
          <a:xfrm>
            <a:off x="642910" y="5429250"/>
            <a:ext cx="7358062" cy="554038"/>
          </a:xfrm>
          <a:prstGeom prst="rect">
            <a:avLst/>
          </a:prstGeom>
          <a:noFill/>
          <a:ln w="9525">
            <a:noFill/>
            <a:miter lim="800000"/>
            <a:headEnd/>
            <a:tailEnd/>
          </a:ln>
        </p:spPr>
        <p:txBody>
          <a:bodyPr anchor="ctr">
            <a:spAutoFit/>
          </a:bodyPr>
          <a:lstStyle/>
          <a:p>
            <a:pPr marL="273050" indent="-273050" algn="just">
              <a:lnSpc>
                <a:spcPct val="150000"/>
              </a:lnSpc>
            </a:pPr>
            <a:r>
              <a:rPr lang="en-US" sz="2000" b="1" dirty="0" err="1">
                <a:solidFill>
                  <a:srgbClr val="C00000"/>
                </a:solidFill>
                <a:cs typeface="Times New Roman" pitchFamily="18" charset="0"/>
              </a:rPr>
              <a:t>k</a:t>
            </a:r>
            <a:r>
              <a:rPr lang="en-US" sz="2000" b="1" baseline="-25000" dirty="0" err="1">
                <a:solidFill>
                  <a:srgbClr val="C00000"/>
                </a:solidFill>
                <a:cs typeface="Times New Roman" pitchFamily="18" charset="0"/>
              </a:rPr>
              <a:t>d</a:t>
            </a:r>
            <a:r>
              <a:rPr lang="en-US" sz="2000" dirty="0">
                <a:solidFill>
                  <a:srgbClr val="1F497D"/>
                </a:solidFill>
                <a:cs typeface="Times New Roman" pitchFamily="18" charset="0"/>
              </a:rPr>
              <a:t> (</a:t>
            </a:r>
            <a:r>
              <a:rPr lang="el-GR" sz="2000" dirty="0">
                <a:solidFill>
                  <a:srgbClr val="1F497D"/>
                </a:solidFill>
                <a:cs typeface="Times New Roman" pitchFamily="18" charset="0"/>
              </a:rPr>
              <a:t>σταθερά αποξυγόνωσης)</a:t>
            </a:r>
            <a:r>
              <a:rPr lang="en-US" sz="2000" dirty="0">
                <a:solidFill>
                  <a:srgbClr val="1F497D"/>
                </a:solidFill>
                <a:cs typeface="Times New Roman" pitchFamily="18" charset="0"/>
              </a:rPr>
              <a:t> </a:t>
            </a:r>
            <a:r>
              <a:rPr lang="el-GR" sz="2000" dirty="0">
                <a:solidFill>
                  <a:srgbClr val="1F497D"/>
                </a:solidFill>
                <a:cs typeface="Times New Roman" pitchFamily="18" charset="0"/>
              </a:rPr>
              <a:t>σε 1</a:t>
            </a:r>
            <a:r>
              <a:rPr lang="en-US" sz="2000" dirty="0">
                <a:solidFill>
                  <a:srgbClr val="1F497D"/>
                </a:solidFill>
                <a:cs typeface="Times New Roman" pitchFamily="18" charset="0"/>
              </a:rPr>
              <a:t>/s</a:t>
            </a:r>
            <a:r>
              <a:rPr lang="el-GR" sz="2000" dirty="0">
                <a:solidFill>
                  <a:srgbClr val="1F497D"/>
                </a:solidFill>
                <a:cs typeface="Times New Roman" pitchFamily="18" charset="0"/>
              </a:rPr>
              <a:t> ή συνήθως 1/</a:t>
            </a:r>
            <a:r>
              <a:rPr lang="en-US" sz="2000" dirty="0">
                <a:solidFill>
                  <a:srgbClr val="1F497D"/>
                </a:solidFill>
                <a:cs typeface="Times New Roman" pitchFamily="18" charset="0"/>
              </a:rPr>
              <a:t>day </a:t>
            </a:r>
            <a:endParaRPr lang="el-GR" sz="2000" dirty="0">
              <a:solidFill>
                <a:srgbClr val="1F497D"/>
              </a:solidFill>
              <a:cs typeface="Times New Roman" pitchFamily="18" charset="0"/>
            </a:endParaRPr>
          </a:p>
        </p:txBody>
      </p:sp>
      <p:sp>
        <p:nvSpPr>
          <p:cNvPr id="13" name="Rectangle 34"/>
          <p:cNvSpPr>
            <a:spLocks noChangeArrowheads="1"/>
          </p:cNvSpPr>
          <p:nvPr/>
        </p:nvSpPr>
        <p:spPr bwMode="auto">
          <a:xfrm>
            <a:off x="642938" y="5000625"/>
            <a:ext cx="5500687" cy="554038"/>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D</a:t>
            </a:r>
            <a:r>
              <a:rPr lang="en-US" sz="2000">
                <a:solidFill>
                  <a:srgbClr val="1F497D"/>
                </a:solidFill>
                <a:cs typeface="Times New Roman" pitchFamily="18" charset="0"/>
              </a:rPr>
              <a:t> (</a:t>
            </a:r>
            <a:r>
              <a:rPr lang="el-GR" sz="2000">
                <a:solidFill>
                  <a:srgbClr val="1F497D"/>
                </a:solidFill>
                <a:cs typeface="Times New Roman" pitchFamily="18" charset="0"/>
              </a:rPr>
              <a:t>συντελεστής διάχυσης)</a:t>
            </a:r>
            <a:r>
              <a:rPr lang="en-US" sz="2000">
                <a:solidFill>
                  <a:srgbClr val="1F497D"/>
                </a:solidFill>
                <a:cs typeface="Times New Roman" pitchFamily="18" charset="0"/>
              </a:rPr>
              <a:t> </a:t>
            </a:r>
            <a:r>
              <a:rPr lang="el-GR" sz="2000">
                <a:solidFill>
                  <a:srgbClr val="1F497D"/>
                </a:solidFill>
                <a:cs typeface="Times New Roman" pitchFamily="18" charset="0"/>
              </a:rPr>
              <a:t>σε </a:t>
            </a:r>
            <a:r>
              <a:rPr lang="en-US" sz="2000">
                <a:solidFill>
                  <a:srgbClr val="1F497D"/>
                </a:solidFill>
                <a:cs typeface="Times New Roman" pitchFamily="18" charset="0"/>
              </a:rPr>
              <a:t>m</a:t>
            </a:r>
            <a:r>
              <a:rPr lang="en-US" sz="2000" baseline="30000">
                <a:solidFill>
                  <a:srgbClr val="1F497D"/>
                </a:solidFill>
                <a:cs typeface="Times New Roman" pitchFamily="18" charset="0"/>
              </a:rPr>
              <a:t>2</a:t>
            </a:r>
            <a:r>
              <a:rPr lang="en-US" sz="2000">
                <a:solidFill>
                  <a:srgbClr val="1F497D"/>
                </a:solidFill>
                <a:cs typeface="Times New Roman" pitchFamily="18" charset="0"/>
              </a:rPr>
              <a:t>/s </a:t>
            </a:r>
            <a:endParaRPr lang="el-GR" sz="2000">
              <a:solidFill>
                <a:srgbClr val="1F497D"/>
              </a:solidFill>
              <a:cs typeface="Times New Roman" pitchFamily="18" charset="0"/>
            </a:endParaRPr>
          </a:p>
        </p:txBody>
      </p:sp>
      <p:pic>
        <p:nvPicPr>
          <p:cNvPr id="15"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141</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285750"/>
            <a:ext cx="7010400"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Εξίσωση μεταφοράς ρύπων σε ποτάμι</a:t>
            </a:r>
          </a:p>
        </p:txBody>
      </p:sp>
      <p:graphicFrame>
        <p:nvGraphicFramePr>
          <p:cNvPr id="6" name="Object 10"/>
          <p:cNvGraphicFramePr>
            <a:graphicFrameLocks noChangeAspect="1"/>
          </p:cNvGraphicFramePr>
          <p:nvPr/>
        </p:nvGraphicFramePr>
        <p:xfrm>
          <a:off x="3143250" y="3143250"/>
          <a:ext cx="3957638" cy="1016000"/>
        </p:xfrm>
        <a:graphic>
          <a:graphicData uri="http://schemas.openxmlformats.org/presentationml/2006/ole">
            <p:oleObj spid="_x0000_s91138" name="Equation" r:id="rId3" imgW="2349360" imgH="723600" progId="Equation.3">
              <p:embed/>
            </p:oleObj>
          </a:graphicData>
        </a:graphic>
      </p:graphicFrame>
      <p:sp>
        <p:nvSpPr>
          <p:cNvPr id="7" name="Rectangle 34"/>
          <p:cNvSpPr>
            <a:spLocks noChangeArrowheads="1"/>
          </p:cNvSpPr>
          <p:nvPr/>
        </p:nvSpPr>
        <p:spPr bwMode="auto">
          <a:xfrm>
            <a:off x="357188" y="785813"/>
            <a:ext cx="8643937" cy="496887"/>
          </a:xfrm>
          <a:prstGeom prst="rect">
            <a:avLst/>
          </a:prstGeom>
          <a:noFill/>
          <a:ln w="9525">
            <a:noFill/>
            <a:miter lim="800000"/>
            <a:headEnd/>
            <a:tailEnd/>
          </a:ln>
        </p:spPr>
        <p:txBody>
          <a:bodyPr anchor="ctr">
            <a:spAutoFit/>
          </a:bodyPr>
          <a:lstStyle/>
          <a:p>
            <a:pPr marL="273050" indent="-273050" algn="just">
              <a:lnSpc>
                <a:spcPct val="150000"/>
              </a:lnSpc>
              <a:buFontTx/>
              <a:buBlip>
                <a:blip r:embed="rId4"/>
              </a:buBlip>
            </a:pPr>
            <a:r>
              <a:rPr lang="el-GR" sz="2000">
                <a:solidFill>
                  <a:srgbClr val="1F497D"/>
                </a:solidFill>
                <a:cs typeface="Times New Roman" pitchFamily="18" charset="0"/>
              </a:rPr>
              <a:t>Παραδοχές</a:t>
            </a:r>
            <a:endParaRPr lang="el-GR" sz="2000" i="1">
              <a:solidFill>
                <a:srgbClr val="1F497D"/>
              </a:solidFill>
              <a:cs typeface="Times New Roman" pitchFamily="18" charset="0"/>
            </a:endParaRPr>
          </a:p>
        </p:txBody>
      </p:sp>
      <p:sp>
        <p:nvSpPr>
          <p:cNvPr id="8" name="Rectangle 34"/>
          <p:cNvSpPr>
            <a:spLocks noChangeArrowheads="1"/>
          </p:cNvSpPr>
          <p:nvPr/>
        </p:nvSpPr>
        <p:spPr bwMode="auto">
          <a:xfrm>
            <a:off x="714375" y="1522413"/>
            <a:ext cx="5572125" cy="1463675"/>
          </a:xfrm>
          <a:prstGeom prst="rect">
            <a:avLst/>
          </a:prstGeom>
          <a:noFill/>
          <a:ln w="9525">
            <a:noFill/>
            <a:miter lim="800000"/>
            <a:headEnd/>
            <a:tailEnd/>
          </a:ln>
        </p:spPr>
        <p:txBody>
          <a:bodyPr anchor="ctr">
            <a:spAutoFit/>
          </a:bodyPr>
          <a:lstStyle/>
          <a:p>
            <a:pPr algn="just">
              <a:lnSpc>
                <a:spcPct val="150000"/>
              </a:lnSpc>
            </a:pPr>
            <a:r>
              <a:rPr lang="el-GR" sz="2000">
                <a:solidFill>
                  <a:srgbClr val="1F497D"/>
                </a:solidFill>
                <a:cs typeface="Times New Roman" pitchFamily="18" charset="0"/>
              </a:rPr>
              <a:t>Η ροή στο ποτάμι θεωρείται εμβολική </a:t>
            </a:r>
            <a:r>
              <a:rPr lang="en-US" sz="2000">
                <a:solidFill>
                  <a:srgbClr val="1F497D"/>
                </a:solidFill>
                <a:cs typeface="Times New Roman" pitchFamily="18" charset="0"/>
              </a:rPr>
              <a:t>(plug-flow)</a:t>
            </a:r>
            <a:r>
              <a:rPr lang="el-GR" sz="2000">
                <a:solidFill>
                  <a:srgbClr val="1F497D"/>
                </a:solidFill>
                <a:cs typeface="Times New Roman" pitchFamily="18" charset="0"/>
              </a:rPr>
              <a:t>. Δεν υπάρχει διαφοροποίηση της ταχύτητας άρα απαλείφεται ο όρος της διασποράς  </a:t>
            </a:r>
          </a:p>
        </p:txBody>
      </p:sp>
      <p:grpSp>
        <p:nvGrpSpPr>
          <p:cNvPr id="2" name="Group 17"/>
          <p:cNvGrpSpPr>
            <a:grpSpLocks/>
          </p:cNvGrpSpPr>
          <p:nvPr/>
        </p:nvGrpSpPr>
        <p:grpSpPr bwMode="auto">
          <a:xfrm>
            <a:off x="6858000" y="1143000"/>
            <a:ext cx="1928813" cy="1643063"/>
            <a:chOff x="6858000" y="1143000"/>
            <a:chExt cx="1928813" cy="1643063"/>
          </a:xfrm>
        </p:grpSpPr>
        <p:sp>
          <p:nvSpPr>
            <p:cNvPr id="10" name="13 - Ορθογώνιο"/>
            <p:cNvSpPr/>
            <p:nvPr/>
          </p:nvSpPr>
          <p:spPr>
            <a:xfrm>
              <a:off x="6858000" y="1143000"/>
              <a:ext cx="1928813" cy="164306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12 - Ορθογώνιο"/>
            <p:cNvSpPr/>
            <p:nvPr/>
          </p:nvSpPr>
          <p:spPr>
            <a:xfrm>
              <a:off x="6858000" y="1428750"/>
              <a:ext cx="1928813"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2" name="15 - Ευθεία γραμμή σύνδεσης"/>
            <p:cNvCxnSpPr/>
            <p:nvPr/>
          </p:nvCxnSpPr>
          <p:spPr>
            <a:xfrm rot="5400000">
              <a:off x="6715919" y="1999456"/>
              <a:ext cx="1143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9 - Ευθύγραμμο βέλος σύνδεσης"/>
            <p:cNvCxnSpPr/>
            <p:nvPr/>
          </p:nvCxnSpPr>
          <p:spPr>
            <a:xfrm>
              <a:off x="7286625" y="1428750"/>
              <a:ext cx="8572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20 - Ευθύγραμμο βέλος σύνδεσης"/>
            <p:cNvCxnSpPr/>
            <p:nvPr/>
          </p:nvCxnSpPr>
          <p:spPr>
            <a:xfrm>
              <a:off x="7286625" y="1619250"/>
              <a:ext cx="8572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21 - Ευθύγραμμο βέλος σύνδεσης"/>
            <p:cNvCxnSpPr/>
            <p:nvPr/>
          </p:nvCxnSpPr>
          <p:spPr>
            <a:xfrm>
              <a:off x="7286625" y="1809750"/>
              <a:ext cx="8572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25 - Ευθύγραμμο βέλος σύνδεσης"/>
            <p:cNvCxnSpPr/>
            <p:nvPr/>
          </p:nvCxnSpPr>
          <p:spPr>
            <a:xfrm>
              <a:off x="7286625" y="2000250"/>
              <a:ext cx="8572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26 - Ευθύγραμμο βέλος σύνδεσης"/>
            <p:cNvCxnSpPr/>
            <p:nvPr/>
          </p:nvCxnSpPr>
          <p:spPr>
            <a:xfrm>
              <a:off x="7286625" y="2190750"/>
              <a:ext cx="8572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27 - Ευθύγραμμο βέλος σύνδεσης"/>
            <p:cNvCxnSpPr/>
            <p:nvPr/>
          </p:nvCxnSpPr>
          <p:spPr>
            <a:xfrm>
              <a:off x="7286625" y="2571750"/>
              <a:ext cx="8572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28 - Ευθύγραμμο βέλος σύνδεσης"/>
            <p:cNvCxnSpPr/>
            <p:nvPr/>
          </p:nvCxnSpPr>
          <p:spPr>
            <a:xfrm>
              <a:off x="7286625" y="2381250"/>
              <a:ext cx="8572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Rectangle 34"/>
          <p:cNvSpPr>
            <a:spLocks noChangeArrowheads="1"/>
          </p:cNvSpPr>
          <p:nvPr/>
        </p:nvSpPr>
        <p:spPr bwMode="auto">
          <a:xfrm>
            <a:off x="642938" y="4519613"/>
            <a:ext cx="7929562" cy="549275"/>
          </a:xfrm>
          <a:prstGeom prst="rect">
            <a:avLst/>
          </a:prstGeom>
          <a:noFill/>
          <a:ln w="9525">
            <a:noFill/>
            <a:miter lim="800000"/>
            <a:headEnd/>
            <a:tailEnd/>
          </a:ln>
        </p:spPr>
        <p:txBody>
          <a:bodyPr anchor="ctr">
            <a:spAutoFit/>
          </a:bodyPr>
          <a:lstStyle/>
          <a:p>
            <a:pPr algn="just">
              <a:lnSpc>
                <a:spcPct val="150000"/>
              </a:lnSpc>
            </a:pPr>
            <a:r>
              <a:rPr lang="el-GR" sz="2000">
                <a:solidFill>
                  <a:srgbClr val="1F497D"/>
                </a:solidFill>
                <a:cs typeface="Times New Roman" pitchFamily="18" charset="0"/>
              </a:rPr>
              <a:t>Ο </a:t>
            </a:r>
            <a:r>
              <a:rPr lang="en-US" sz="2000">
                <a:solidFill>
                  <a:srgbClr val="1F497D"/>
                </a:solidFill>
                <a:cs typeface="Times New Roman" pitchFamily="18" charset="0"/>
              </a:rPr>
              <a:t>Pe=wX/D&gt;&gt;1 </a:t>
            </a:r>
            <a:r>
              <a:rPr lang="el-GR" sz="2000">
                <a:solidFill>
                  <a:srgbClr val="1F497D"/>
                </a:solidFill>
                <a:cs typeface="Times New Roman" pitchFamily="18" charset="0"/>
              </a:rPr>
              <a:t>: η διάχυση είναι αμελητέα σε σχέση με τη συναγωγή</a:t>
            </a:r>
          </a:p>
        </p:txBody>
      </p:sp>
      <p:graphicFrame>
        <p:nvGraphicFramePr>
          <p:cNvPr id="21" name="Object 3"/>
          <p:cNvGraphicFramePr>
            <a:graphicFrameLocks noChangeAspect="1"/>
          </p:cNvGraphicFramePr>
          <p:nvPr/>
        </p:nvGraphicFramePr>
        <p:xfrm>
          <a:off x="4071938" y="5214938"/>
          <a:ext cx="2952750" cy="855662"/>
        </p:xfrm>
        <a:graphic>
          <a:graphicData uri="http://schemas.openxmlformats.org/presentationml/2006/ole">
            <p:oleObj spid="_x0000_s91139" name="Equation" r:id="rId5" imgW="1752480" imgH="609480" progId="Equation.3">
              <p:embed/>
            </p:oleObj>
          </a:graphicData>
        </a:graphic>
      </p:graphicFrame>
      <p:pic>
        <p:nvPicPr>
          <p:cNvPr id="23"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2" name="TextBox 21"/>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142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P spid="8" grpId="0"/>
      <p:bldP spid="20"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14313" y="285750"/>
            <a:ext cx="7010400"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Εξίσωση μεταφοράς ρύπων σε ποτάμι</a:t>
            </a:r>
          </a:p>
        </p:txBody>
      </p:sp>
      <p:sp>
        <p:nvSpPr>
          <p:cNvPr id="6" name="Rectangle 34"/>
          <p:cNvSpPr>
            <a:spLocks noChangeArrowheads="1"/>
          </p:cNvSpPr>
          <p:nvPr/>
        </p:nvSpPr>
        <p:spPr bwMode="auto">
          <a:xfrm>
            <a:off x="357188" y="785813"/>
            <a:ext cx="8643937" cy="496887"/>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l-GR" sz="2000">
                <a:solidFill>
                  <a:srgbClr val="1F497D"/>
                </a:solidFill>
                <a:cs typeface="Times New Roman" pitchFamily="18" charset="0"/>
              </a:rPr>
              <a:t>Παραδοχές</a:t>
            </a:r>
            <a:endParaRPr lang="el-GR" sz="2000" i="1">
              <a:solidFill>
                <a:srgbClr val="1F497D"/>
              </a:solidFill>
              <a:cs typeface="Times New Roman" pitchFamily="18" charset="0"/>
            </a:endParaRPr>
          </a:p>
        </p:txBody>
      </p:sp>
      <p:sp>
        <p:nvSpPr>
          <p:cNvPr id="7" name="Rectangle 34"/>
          <p:cNvSpPr>
            <a:spLocks noChangeArrowheads="1"/>
          </p:cNvSpPr>
          <p:nvPr/>
        </p:nvSpPr>
        <p:spPr bwMode="auto">
          <a:xfrm>
            <a:off x="714375" y="1285875"/>
            <a:ext cx="7929563" cy="1016000"/>
          </a:xfrm>
          <a:prstGeom prst="rect">
            <a:avLst/>
          </a:prstGeom>
          <a:noFill/>
          <a:ln w="9525">
            <a:noFill/>
            <a:miter lim="800000"/>
            <a:headEnd/>
            <a:tailEnd/>
          </a:ln>
        </p:spPr>
        <p:txBody>
          <a:bodyPr anchor="ctr">
            <a:spAutoFit/>
          </a:bodyPr>
          <a:lstStyle/>
          <a:p>
            <a:pPr algn="just">
              <a:lnSpc>
                <a:spcPct val="150000"/>
              </a:lnSpc>
            </a:pPr>
            <a:r>
              <a:rPr lang="el-GR" sz="2000">
                <a:solidFill>
                  <a:srgbClr val="1F497D"/>
                </a:solidFill>
                <a:cs typeface="Times New Roman" pitchFamily="18" charset="0"/>
              </a:rPr>
              <a:t>Αν θεωρήσουμε και </a:t>
            </a:r>
            <a:r>
              <a:rPr lang="el-GR" sz="2000" b="1">
                <a:solidFill>
                  <a:srgbClr val="C00000"/>
                </a:solidFill>
                <a:cs typeface="Times New Roman" pitchFamily="18" charset="0"/>
              </a:rPr>
              <a:t>μόνιμες συνθήκες </a:t>
            </a:r>
            <a:r>
              <a:rPr lang="el-GR" sz="2000">
                <a:solidFill>
                  <a:srgbClr val="1F497D"/>
                </a:solidFill>
                <a:cs typeface="Times New Roman" pitchFamily="18" charset="0"/>
              </a:rPr>
              <a:t>(</a:t>
            </a:r>
            <a:r>
              <a:rPr lang="en-US" sz="2000">
                <a:solidFill>
                  <a:srgbClr val="1F497D"/>
                </a:solidFill>
                <a:cs typeface="Times New Roman" pitchFamily="18" charset="0"/>
              </a:rPr>
              <a:t>L=f(x)) </a:t>
            </a:r>
            <a:r>
              <a:rPr lang="el-GR" sz="2000">
                <a:solidFill>
                  <a:srgbClr val="1F497D"/>
                </a:solidFill>
                <a:cs typeface="Times New Roman" pitchFamily="18" charset="0"/>
              </a:rPr>
              <a:t>τότε η εξίσωση απλοποιείται ακόμη περισσότερο</a:t>
            </a:r>
          </a:p>
        </p:txBody>
      </p:sp>
      <p:graphicFrame>
        <p:nvGraphicFramePr>
          <p:cNvPr id="8" name="Object 10"/>
          <p:cNvGraphicFramePr>
            <a:graphicFrameLocks noChangeAspect="1"/>
          </p:cNvGraphicFramePr>
          <p:nvPr/>
        </p:nvGraphicFramePr>
        <p:xfrm>
          <a:off x="2906713" y="2500313"/>
          <a:ext cx="2139950" cy="855662"/>
        </p:xfrm>
        <a:graphic>
          <a:graphicData uri="http://schemas.openxmlformats.org/presentationml/2006/ole">
            <p:oleObj spid="_x0000_s92162" name="Equation" r:id="rId4" imgW="1269720" imgH="609480" progId="Equation.3">
              <p:embed/>
            </p:oleObj>
          </a:graphicData>
        </a:graphic>
      </p:graphicFrame>
      <p:sp>
        <p:nvSpPr>
          <p:cNvPr id="9" name="Rectangle 34"/>
          <p:cNvSpPr>
            <a:spLocks noChangeArrowheads="1"/>
          </p:cNvSpPr>
          <p:nvPr/>
        </p:nvSpPr>
        <p:spPr bwMode="auto">
          <a:xfrm>
            <a:off x="1000125" y="3714750"/>
            <a:ext cx="7929563" cy="1420813"/>
          </a:xfrm>
          <a:prstGeom prst="rect">
            <a:avLst/>
          </a:prstGeom>
          <a:noFill/>
          <a:ln w="9525">
            <a:noFill/>
            <a:miter lim="800000"/>
            <a:headEnd/>
            <a:tailEnd/>
          </a:ln>
        </p:spPr>
        <p:txBody>
          <a:bodyPr anchor="ctr">
            <a:spAutoFit/>
          </a:bodyPr>
          <a:lstStyle/>
          <a:p>
            <a:pPr algn="just">
              <a:lnSpc>
                <a:spcPct val="150000"/>
              </a:lnSpc>
            </a:pPr>
            <a:r>
              <a:rPr lang="el-GR" sz="2000">
                <a:solidFill>
                  <a:srgbClr val="C00000"/>
                </a:solidFill>
                <a:cs typeface="Times New Roman" pitchFamily="18" charset="0"/>
              </a:rPr>
              <a:t>Η ανεξάρτητη μεταβλητή για εμβόλιμη ροή, αμελητέα διάχυση και μόνιμες συνθήκες (</a:t>
            </a:r>
            <a:r>
              <a:rPr lang="en-US" sz="2000">
                <a:solidFill>
                  <a:srgbClr val="C00000"/>
                </a:solidFill>
                <a:cs typeface="Times New Roman" pitchFamily="18" charset="0"/>
              </a:rPr>
              <a:t>L=f(x)) </a:t>
            </a:r>
            <a:r>
              <a:rPr lang="el-GR" sz="2000">
                <a:solidFill>
                  <a:srgbClr val="C00000"/>
                </a:solidFill>
                <a:cs typeface="Times New Roman" pitchFamily="18" charset="0"/>
              </a:rPr>
              <a:t>είναι η </a:t>
            </a:r>
            <a:r>
              <a:rPr lang="en-US" sz="2000">
                <a:solidFill>
                  <a:srgbClr val="C00000"/>
                </a:solidFill>
                <a:cs typeface="Times New Roman" pitchFamily="18" charset="0"/>
              </a:rPr>
              <a:t>x</a:t>
            </a:r>
            <a:r>
              <a:rPr lang="el-GR" sz="2000">
                <a:solidFill>
                  <a:srgbClr val="C00000"/>
                </a:solidFill>
                <a:cs typeface="Times New Roman" pitchFamily="18" charset="0"/>
              </a:rPr>
              <a:t>, δηλαδή η απόσταση από την απόθεση των ρύπων. </a:t>
            </a:r>
          </a:p>
        </p:txBody>
      </p:sp>
      <p:pic>
        <p:nvPicPr>
          <p:cNvPr id="10"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1" name="TextBox 10"/>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143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285750"/>
            <a:ext cx="8286750"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Εξίσωση μεταφοράς οξυγόνου για ποτάμι </a:t>
            </a:r>
          </a:p>
        </p:txBody>
      </p:sp>
      <p:graphicFrame>
        <p:nvGraphicFramePr>
          <p:cNvPr id="6" name="Object 10"/>
          <p:cNvGraphicFramePr>
            <a:graphicFrameLocks noChangeAspect="1"/>
          </p:cNvGraphicFramePr>
          <p:nvPr/>
        </p:nvGraphicFramePr>
        <p:xfrm>
          <a:off x="1227138" y="2008188"/>
          <a:ext cx="6440487" cy="855662"/>
        </p:xfrm>
        <a:graphic>
          <a:graphicData uri="http://schemas.openxmlformats.org/presentationml/2006/ole">
            <p:oleObj spid="_x0000_s93186" name="Equation" r:id="rId3" imgW="3822480" imgH="609480" progId="Equation.3">
              <p:embed/>
            </p:oleObj>
          </a:graphicData>
        </a:graphic>
      </p:graphicFrame>
      <p:sp>
        <p:nvSpPr>
          <p:cNvPr id="7" name="Rectangle 34"/>
          <p:cNvSpPr>
            <a:spLocks noChangeArrowheads="1"/>
          </p:cNvSpPr>
          <p:nvPr/>
        </p:nvSpPr>
        <p:spPr bwMode="auto">
          <a:xfrm>
            <a:off x="357188" y="785813"/>
            <a:ext cx="8643937" cy="1016000"/>
          </a:xfrm>
          <a:prstGeom prst="rect">
            <a:avLst/>
          </a:prstGeom>
          <a:noFill/>
          <a:ln w="9525">
            <a:noFill/>
            <a:miter lim="800000"/>
            <a:headEnd/>
            <a:tailEnd/>
          </a:ln>
        </p:spPr>
        <p:txBody>
          <a:bodyPr anchor="ctr">
            <a:spAutoFit/>
          </a:bodyPr>
          <a:lstStyle/>
          <a:p>
            <a:pPr marL="273050" indent="-273050" algn="just">
              <a:lnSpc>
                <a:spcPct val="150000"/>
              </a:lnSpc>
              <a:buFontTx/>
              <a:buBlip>
                <a:blip r:embed="rId4"/>
              </a:buBlip>
            </a:pPr>
            <a:r>
              <a:rPr lang="el-GR" sz="2000">
                <a:solidFill>
                  <a:srgbClr val="1F497D"/>
                </a:solidFill>
                <a:cs typeface="Times New Roman" pitchFamily="18" charset="0"/>
              </a:rPr>
              <a:t>Η εξίσωση μεταφοράς διαλυμένου οξυγόνου (</a:t>
            </a:r>
            <a:r>
              <a:rPr lang="en-US" sz="2000">
                <a:solidFill>
                  <a:srgbClr val="1F497D"/>
                </a:solidFill>
                <a:cs typeface="Times New Roman" pitchFamily="18" charset="0"/>
              </a:rPr>
              <a:t>DO) </a:t>
            </a:r>
            <a:r>
              <a:rPr lang="el-GR" sz="2000">
                <a:solidFill>
                  <a:srgbClr val="1F497D"/>
                </a:solidFill>
                <a:cs typeface="Times New Roman" pitchFamily="18" charset="0"/>
              </a:rPr>
              <a:t>είναι (εξ. </a:t>
            </a:r>
            <a:r>
              <a:rPr lang="en-US" sz="2000">
                <a:solidFill>
                  <a:srgbClr val="1F497D"/>
                </a:solidFill>
                <a:cs typeface="Times New Roman" pitchFamily="18" charset="0"/>
              </a:rPr>
              <a:t>Streeter Phelps)</a:t>
            </a:r>
            <a:endParaRPr lang="el-GR" sz="2000" i="1">
              <a:solidFill>
                <a:srgbClr val="1F497D"/>
              </a:solidFill>
              <a:cs typeface="Times New Roman" pitchFamily="18" charset="0"/>
            </a:endParaRPr>
          </a:p>
        </p:txBody>
      </p:sp>
      <p:sp>
        <p:nvSpPr>
          <p:cNvPr id="8" name="Rectangle 34"/>
          <p:cNvSpPr>
            <a:spLocks noChangeArrowheads="1"/>
          </p:cNvSpPr>
          <p:nvPr/>
        </p:nvSpPr>
        <p:spPr bwMode="auto">
          <a:xfrm>
            <a:off x="642938" y="3429000"/>
            <a:ext cx="7500937" cy="554038"/>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DO</a:t>
            </a:r>
            <a:r>
              <a:rPr lang="en-US" sz="2000">
                <a:solidFill>
                  <a:srgbClr val="1F497D"/>
                </a:solidFill>
                <a:cs typeface="Times New Roman" pitchFamily="18" charset="0"/>
              </a:rPr>
              <a:t> (</a:t>
            </a:r>
            <a:r>
              <a:rPr lang="el-GR" sz="2000">
                <a:solidFill>
                  <a:srgbClr val="1F497D"/>
                </a:solidFill>
                <a:cs typeface="Times New Roman" pitchFamily="18" charset="0"/>
              </a:rPr>
              <a:t>συνολική συγκέντρωση διαλυμένου οξυγόνου) σε </a:t>
            </a:r>
            <a:r>
              <a:rPr lang="en-US" sz="2000">
                <a:solidFill>
                  <a:srgbClr val="1F497D"/>
                </a:solidFill>
                <a:cs typeface="Times New Roman" pitchFamily="18" charset="0"/>
              </a:rPr>
              <a:t> kg/m</a:t>
            </a:r>
            <a:r>
              <a:rPr lang="en-US" sz="2000" baseline="30000">
                <a:solidFill>
                  <a:srgbClr val="1F497D"/>
                </a:solidFill>
                <a:cs typeface="Times New Roman" pitchFamily="18" charset="0"/>
              </a:rPr>
              <a:t>3</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sp>
        <p:nvSpPr>
          <p:cNvPr id="9" name="Rectangle 34"/>
          <p:cNvSpPr>
            <a:spLocks noChangeArrowheads="1"/>
          </p:cNvSpPr>
          <p:nvPr/>
        </p:nvSpPr>
        <p:spPr bwMode="auto">
          <a:xfrm>
            <a:off x="642938" y="3976688"/>
            <a:ext cx="5500687" cy="554037"/>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w</a:t>
            </a:r>
            <a:r>
              <a:rPr lang="en-US" sz="2000">
                <a:solidFill>
                  <a:srgbClr val="1F497D"/>
                </a:solidFill>
                <a:cs typeface="Times New Roman" pitchFamily="18" charset="0"/>
              </a:rPr>
              <a:t> (</a:t>
            </a:r>
            <a:r>
              <a:rPr lang="el-GR" sz="2000">
                <a:solidFill>
                  <a:srgbClr val="1F497D"/>
                </a:solidFill>
                <a:cs typeface="Times New Roman" pitchFamily="18" charset="0"/>
              </a:rPr>
              <a:t>μέση ταχύτητα )</a:t>
            </a:r>
            <a:r>
              <a:rPr lang="en-US" sz="2000">
                <a:solidFill>
                  <a:srgbClr val="1F497D"/>
                </a:solidFill>
                <a:cs typeface="Times New Roman" pitchFamily="18" charset="0"/>
              </a:rPr>
              <a:t> </a:t>
            </a:r>
            <a:r>
              <a:rPr lang="el-GR" sz="2000">
                <a:solidFill>
                  <a:srgbClr val="1F497D"/>
                </a:solidFill>
                <a:cs typeface="Times New Roman" pitchFamily="18" charset="0"/>
              </a:rPr>
              <a:t>σε </a:t>
            </a:r>
            <a:r>
              <a:rPr lang="en-US" sz="2000">
                <a:solidFill>
                  <a:srgbClr val="1F497D"/>
                </a:solidFill>
                <a:cs typeface="Times New Roman" pitchFamily="18" charset="0"/>
              </a:rPr>
              <a:t>m/s </a:t>
            </a:r>
            <a:endParaRPr lang="el-GR" sz="2000">
              <a:solidFill>
                <a:srgbClr val="1F497D"/>
              </a:solidFill>
              <a:cs typeface="Times New Roman" pitchFamily="18" charset="0"/>
            </a:endParaRPr>
          </a:p>
        </p:txBody>
      </p:sp>
      <p:sp>
        <p:nvSpPr>
          <p:cNvPr id="10" name="Rectangle 34"/>
          <p:cNvSpPr>
            <a:spLocks noChangeArrowheads="1"/>
          </p:cNvSpPr>
          <p:nvPr/>
        </p:nvSpPr>
        <p:spPr bwMode="auto">
          <a:xfrm>
            <a:off x="642938" y="4524375"/>
            <a:ext cx="5500687" cy="1016000"/>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L</a:t>
            </a:r>
            <a:r>
              <a:rPr lang="en-US" sz="2000">
                <a:solidFill>
                  <a:srgbClr val="1F497D"/>
                </a:solidFill>
                <a:cs typeface="Times New Roman" pitchFamily="18" charset="0"/>
              </a:rPr>
              <a:t> (</a:t>
            </a:r>
            <a:r>
              <a:rPr lang="el-GR" sz="2000">
                <a:solidFill>
                  <a:srgbClr val="1F497D"/>
                </a:solidFill>
                <a:cs typeface="Times New Roman" pitchFamily="18" charset="0"/>
              </a:rPr>
              <a:t>συνολική συγκέντρωση ρύπων) σε </a:t>
            </a:r>
            <a:r>
              <a:rPr lang="en-US" sz="2000">
                <a:solidFill>
                  <a:srgbClr val="1F497D"/>
                </a:solidFill>
                <a:cs typeface="Times New Roman" pitchFamily="18" charset="0"/>
              </a:rPr>
              <a:t> kg/m</a:t>
            </a:r>
            <a:r>
              <a:rPr lang="en-US" sz="2000" baseline="30000">
                <a:solidFill>
                  <a:srgbClr val="1F497D"/>
                </a:solidFill>
                <a:cs typeface="Times New Roman" pitchFamily="18" charset="0"/>
              </a:rPr>
              <a:t>3</a:t>
            </a:r>
            <a:r>
              <a:rPr lang="en-US" sz="2000">
                <a:solidFill>
                  <a:srgbClr val="1F497D"/>
                </a:solidFill>
                <a:cs typeface="Times New Roman" pitchFamily="18" charset="0"/>
              </a:rPr>
              <a:t> </a:t>
            </a:r>
            <a:endParaRPr lang="el-GR" sz="2000">
              <a:solidFill>
                <a:srgbClr val="1F497D"/>
              </a:solidFill>
              <a:cs typeface="Times New Roman" pitchFamily="18" charset="0"/>
            </a:endParaRPr>
          </a:p>
          <a:p>
            <a:pPr marL="273050" indent="-273050" algn="just">
              <a:lnSpc>
                <a:spcPct val="150000"/>
              </a:lnSpc>
            </a:pPr>
            <a:endParaRPr lang="el-GR" sz="2000">
              <a:solidFill>
                <a:srgbClr val="1F497D"/>
              </a:solidFill>
              <a:cs typeface="Times New Roman" pitchFamily="18" charset="0"/>
            </a:endParaRPr>
          </a:p>
        </p:txBody>
      </p:sp>
      <p:sp>
        <p:nvSpPr>
          <p:cNvPr id="11" name="Rectangle 34"/>
          <p:cNvSpPr>
            <a:spLocks noChangeArrowheads="1"/>
          </p:cNvSpPr>
          <p:nvPr/>
        </p:nvSpPr>
        <p:spPr bwMode="auto">
          <a:xfrm>
            <a:off x="500063" y="2928938"/>
            <a:ext cx="8643937" cy="496887"/>
          </a:xfrm>
          <a:prstGeom prst="rect">
            <a:avLst/>
          </a:prstGeom>
          <a:noFill/>
          <a:ln w="9525">
            <a:noFill/>
            <a:miter lim="800000"/>
            <a:headEnd/>
            <a:tailEnd/>
          </a:ln>
        </p:spPr>
        <p:txBody>
          <a:bodyPr anchor="ctr">
            <a:spAutoFit/>
          </a:bodyPr>
          <a:lstStyle/>
          <a:p>
            <a:pPr marL="273050" indent="-273050" algn="just">
              <a:lnSpc>
                <a:spcPct val="150000"/>
              </a:lnSpc>
            </a:pPr>
            <a:r>
              <a:rPr lang="el-GR" sz="2000">
                <a:solidFill>
                  <a:srgbClr val="1F497D"/>
                </a:solidFill>
                <a:cs typeface="Times New Roman" pitchFamily="18" charset="0"/>
              </a:rPr>
              <a:t>Όπου :</a:t>
            </a:r>
            <a:endParaRPr lang="el-GR" sz="2000" i="1">
              <a:solidFill>
                <a:srgbClr val="1F497D"/>
              </a:solidFill>
              <a:cs typeface="Times New Roman" pitchFamily="18" charset="0"/>
            </a:endParaRPr>
          </a:p>
        </p:txBody>
      </p:sp>
      <p:sp>
        <p:nvSpPr>
          <p:cNvPr id="12" name="Rectangle 34"/>
          <p:cNvSpPr>
            <a:spLocks noChangeArrowheads="1"/>
          </p:cNvSpPr>
          <p:nvPr/>
        </p:nvSpPr>
        <p:spPr bwMode="auto">
          <a:xfrm>
            <a:off x="642910" y="5000636"/>
            <a:ext cx="7358063" cy="554038"/>
          </a:xfrm>
          <a:prstGeom prst="rect">
            <a:avLst/>
          </a:prstGeom>
          <a:noFill/>
          <a:ln w="9525">
            <a:noFill/>
            <a:miter lim="800000"/>
            <a:headEnd/>
            <a:tailEnd/>
          </a:ln>
        </p:spPr>
        <p:txBody>
          <a:bodyPr anchor="ctr">
            <a:spAutoFit/>
          </a:bodyPr>
          <a:lstStyle/>
          <a:p>
            <a:pPr marL="273050" indent="-273050" algn="just">
              <a:lnSpc>
                <a:spcPct val="150000"/>
              </a:lnSpc>
            </a:pPr>
            <a:r>
              <a:rPr lang="en-US" sz="2000" b="1" dirty="0">
                <a:solidFill>
                  <a:srgbClr val="C00000"/>
                </a:solidFill>
                <a:cs typeface="Times New Roman" pitchFamily="18" charset="0"/>
              </a:rPr>
              <a:t>k</a:t>
            </a:r>
            <a:r>
              <a:rPr lang="en-US" sz="2000" b="1" baseline="-25000" dirty="0">
                <a:solidFill>
                  <a:srgbClr val="C00000"/>
                </a:solidFill>
                <a:cs typeface="Times New Roman" pitchFamily="18" charset="0"/>
              </a:rPr>
              <a:t>a</a:t>
            </a:r>
            <a:r>
              <a:rPr lang="en-US" sz="2000" dirty="0">
                <a:solidFill>
                  <a:srgbClr val="1F497D"/>
                </a:solidFill>
                <a:cs typeface="Times New Roman" pitchFamily="18" charset="0"/>
              </a:rPr>
              <a:t> (</a:t>
            </a:r>
            <a:r>
              <a:rPr lang="el-GR" sz="2000" dirty="0">
                <a:solidFill>
                  <a:srgbClr val="1F497D"/>
                </a:solidFill>
                <a:cs typeface="Times New Roman" pitchFamily="18" charset="0"/>
              </a:rPr>
              <a:t>σταθερά επαναερίωσης) σε 1</a:t>
            </a:r>
            <a:r>
              <a:rPr lang="en-US" sz="2000" dirty="0">
                <a:solidFill>
                  <a:srgbClr val="1F497D"/>
                </a:solidFill>
                <a:cs typeface="Times New Roman" pitchFamily="18" charset="0"/>
              </a:rPr>
              <a:t>/s</a:t>
            </a:r>
            <a:r>
              <a:rPr lang="el-GR" sz="2000" dirty="0">
                <a:solidFill>
                  <a:srgbClr val="1F497D"/>
                </a:solidFill>
                <a:cs typeface="Times New Roman" pitchFamily="18" charset="0"/>
              </a:rPr>
              <a:t> ή συνήθως 1/</a:t>
            </a:r>
            <a:r>
              <a:rPr lang="en-US" sz="2000" dirty="0">
                <a:solidFill>
                  <a:srgbClr val="1F497D"/>
                </a:solidFill>
                <a:cs typeface="Times New Roman" pitchFamily="18" charset="0"/>
              </a:rPr>
              <a:t>day </a:t>
            </a:r>
            <a:endParaRPr lang="el-GR" sz="2000" dirty="0">
              <a:solidFill>
                <a:srgbClr val="1F497D"/>
              </a:solidFill>
              <a:cs typeface="Times New Roman" pitchFamily="18" charset="0"/>
            </a:endParaRPr>
          </a:p>
        </p:txBody>
      </p:sp>
      <p:pic>
        <p:nvPicPr>
          <p:cNvPr id="13"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144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P spid="8" grpId="0"/>
      <p:bldP spid="9" grpId="0"/>
      <p:bldP spid="10" grpId="0"/>
      <p:bldP spid="11" grpId="0"/>
      <p:bldP spid="1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285750"/>
            <a:ext cx="8286750"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Εξίσωση μεταφοράς οξυγόνου για ποτάμι </a:t>
            </a:r>
          </a:p>
        </p:txBody>
      </p:sp>
      <p:graphicFrame>
        <p:nvGraphicFramePr>
          <p:cNvPr id="6" name="Object 10"/>
          <p:cNvGraphicFramePr>
            <a:graphicFrameLocks noChangeAspect="1"/>
          </p:cNvGraphicFramePr>
          <p:nvPr/>
        </p:nvGraphicFramePr>
        <p:xfrm>
          <a:off x="2478088" y="2008188"/>
          <a:ext cx="3937000" cy="855662"/>
        </p:xfrm>
        <a:graphic>
          <a:graphicData uri="http://schemas.openxmlformats.org/presentationml/2006/ole">
            <p:oleObj spid="_x0000_s94210" name="Equation" r:id="rId3" imgW="2336760" imgH="609480" progId="Equation.3">
              <p:embed/>
            </p:oleObj>
          </a:graphicData>
        </a:graphic>
      </p:graphicFrame>
      <p:sp>
        <p:nvSpPr>
          <p:cNvPr id="7" name="Rectangle 34"/>
          <p:cNvSpPr>
            <a:spLocks noChangeArrowheads="1"/>
          </p:cNvSpPr>
          <p:nvPr/>
        </p:nvSpPr>
        <p:spPr bwMode="auto">
          <a:xfrm>
            <a:off x="357188" y="785813"/>
            <a:ext cx="8643937" cy="1477962"/>
          </a:xfrm>
          <a:prstGeom prst="rect">
            <a:avLst/>
          </a:prstGeom>
          <a:noFill/>
          <a:ln w="9525">
            <a:noFill/>
            <a:miter lim="800000"/>
            <a:headEnd/>
            <a:tailEnd/>
          </a:ln>
        </p:spPr>
        <p:txBody>
          <a:bodyPr anchor="ctr">
            <a:spAutoFit/>
          </a:bodyPr>
          <a:lstStyle/>
          <a:p>
            <a:pPr marL="273050" indent="-273050" algn="just">
              <a:lnSpc>
                <a:spcPct val="150000"/>
              </a:lnSpc>
            </a:pPr>
            <a:r>
              <a:rPr lang="el-GR" sz="2000">
                <a:solidFill>
                  <a:srgbClr val="1F497D"/>
                </a:solidFill>
                <a:cs typeface="Times New Roman" pitchFamily="18" charset="0"/>
              </a:rPr>
              <a:t>Όμως έχουμε για το έλλειμμα οξυγόνου:   </a:t>
            </a:r>
            <a:r>
              <a:rPr lang="en-US" sz="2000" b="1">
                <a:solidFill>
                  <a:srgbClr val="C00000"/>
                </a:solidFill>
                <a:cs typeface="Times New Roman" pitchFamily="18" charset="0"/>
              </a:rPr>
              <a:t>D = DO</a:t>
            </a:r>
            <a:r>
              <a:rPr lang="en-US" sz="2000" b="1" baseline="-25000">
                <a:solidFill>
                  <a:srgbClr val="C00000"/>
                </a:solidFill>
                <a:cs typeface="Times New Roman" pitchFamily="18" charset="0"/>
              </a:rPr>
              <a:t>sat </a:t>
            </a:r>
            <a:r>
              <a:rPr lang="en-US" sz="2000" b="1">
                <a:solidFill>
                  <a:srgbClr val="C00000"/>
                </a:solidFill>
                <a:cs typeface="Times New Roman" pitchFamily="18" charset="0"/>
              </a:rPr>
              <a:t>–DO</a:t>
            </a:r>
            <a:endParaRPr lang="el-GR" sz="2000" b="1">
              <a:solidFill>
                <a:srgbClr val="C00000"/>
              </a:solidFill>
              <a:cs typeface="Times New Roman" pitchFamily="18" charset="0"/>
            </a:endParaRPr>
          </a:p>
          <a:p>
            <a:pPr marL="273050" indent="-273050" algn="just">
              <a:lnSpc>
                <a:spcPct val="150000"/>
              </a:lnSpc>
            </a:pPr>
            <a:r>
              <a:rPr lang="el-GR" sz="2000">
                <a:solidFill>
                  <a:schemeClr val="tx2"/>
                </a:solidFill>
                <a:cs typeface="Times New Roman" pitchFamily="18" charset="0"/>
              </a:rPr>
              <a:t>οπότε η εξίσωση του </a:t>
            </a:r>
            <a:r>
              <a:rPr lang="el-GR" sz="2000" b="1">
                <a:solidFill>
                  <a:srgbClr val="C00000"/>
                </a:solidFill>
                <a:cs typeface="Times New Roman" pitchFamily="18" charset="0"/>
              </a:rPr>
              <a:t>ελλείμματος οξυγόνου </a:t>
            </a:r>
            <a:r>
              <a:rPr lang="el-GR" sz="2000">
                <a:solidFill>
                  <a:schemeClr val="tx2"/>
                </a:solidFill>
                <a:cs typeface="Times New Roman" pitchFamily="18" charset="0"/>
              </a:rPr>
              <a:t>παίρνει τη μορφή</a:t>
            </a:r>
            <a:endParaRPr lang="el-GR" sz="2000">
              <a:solidFill>
                <a:schemeClr val="tx2"/>
              </a:solidFill>
            </a:endParaRPr>
          </a:p>
          <a:p>
            <a:pPr marL="273050" indent="-273050" algn="just">
              <a:lnSpc>
                <a:spcPct val="150000"/>
              </a:lnSpc>
            </a:pPr>
            <a:endParaRPr lang="el-GR" sz="2000" i="1">
              <a:solidFill>
                <a:srgbClr val="1F497D"/>
              </a:solidFill>
              <a:cs typeface="Times New Roman" pitchFamily="18" charset="0"/>
            </a:endParaRPr>
          </a:p>
        </p:txBody>
      </p:sp>
      <p:sp>
        <p:nvSpPr>
          <p:cNvPr id="8" name="Rectangle 34"/>
          <p:cNvSpPr>
            <a:spLocks noChangeArrowheads="1"/>
          </p:cNvSpPr>
          <p:nvPr/>
        </p:nvSpPr>
        <p:spPr bwMode="auto">
          <a:xfrm>
            <a:off x="642938" y="2928938"/>
            <a:ext cx="7500937" cy="554037"/>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D</a:t>
            </a:r>
            <a:r>
              <a:rPr lang="en-US" sz="2000">
                <a:solidFill>
                  <a:srgbClr val="1F497D"/>
                </a:solidFill>
                <a:cs typeface="Times New Roman" pitchFamily="18" charset="0"/>
              </a:rPr>
              <a:t> (</a:t>
            </a:r>
            <a:r>
              <a:rPr lang="el-GR" sz="2000">
                <a:solidFill>
                  <a:srgbClr val="1F497D"/>
                </a:solidFill>
                <a:cs typeface="Times New Roman" pitchFamily="18" charset="0"/>
              </a:rPr>
              <a:t>η συγκέντρωση ελλείμματος οξυγόνου) σε </a:t>
            </a:r>
            <a:r>
              <a:rPr lang="en-US" sz="2000">
                <a:solidFill>
                  <a:srgbClr val="1F497D"/>
                </a:solidFill>
                <a:cs typeface="Times New Roman" pitchFamily="18" charset="0"/>
              </a:rPr>
              <a:t> kg/m</a:t>
            </a:r>
            <a:r>
              <a:rPr lang="en-US" sz="2000" baseline="30000">
                <a:solidFill>
                  <a:srgbClr val="1F497D"/>
                </a:solidFill>
                <a:cs typeface="Times New Roman" pitchFamily="18" charset="0"/>
              </a:rPr>
              <a:t>3</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sp>
        <p:nvSpPr>
          <p:cNvPr id="9" name="Rectangle 34"/>
          <p:cNvSpPr>
            <a:spLocks noChangeArrowheads="1"/>
          </p:cNvSpPr>
          <p:nvPr/>
        </p:nvSpPr>
        <p:spPr bwMode="auto">
          <a:xfrm>
            <a:off x="642938" y="3476625"/>
            <a:ext cx="5500687" cy="554038"/>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w</a:t>
            </a:r>
            <a:r>
              <a:rPr lang="en-US" sz="2000">
                <a:solidFill>
                  <a:srgbClr val="1F497D"/>
                </a:solidFill>
                <a:cs typeface="Times New Roman" pitchFamily="18" charset="0"/>
              </a:rPr>
              <a:t> (</a:t>
            </a:r>
            <a:r>
              <a:rPr lang="el-GR" sz="2000">
                <a:solidFill>
                  <a:srgbClr val="1F497D"/>
                </a:solidFill>
                <a:cs typeface="Times New Roman" pitchFamily="18" charset="0"/>
              </a:rPr>
              <a:t>μέση ταχύτητα )</a:t>
            </a:r>
            <a:r>
              <a:rPr lang="en-US" sz="2000">
                <a:solidFill>
                  <a:srgbClr val="1F497D"/>
                </a:solidFill>
                <a:cs typeface="Times New Roman" pitchFamily="18" charset="0"/>
              </a:rPr>
              <a:t> </a:t>
            </a:r>
            <a:r>
              <a:rPr lang="el-GR" sz="2000">
                <a:solidFill>
                  <a:srgbClr val="1F497D"/>
                </a:solidFill>
                <a:cs typeface="Times New Roman" pitchFamily="18" charset="0"/>
              </a:rPr>
              <a:t>σε </a:t>
            </a:r>
            <a:r>
              <a:rPr lang="en-US" sz="2000">
                <a:solidFill>
                  <a:srgbClr val="1F497D"/>
                </a:solidFill>
                <a:cs typeface="Times New Roman" pitchFamily="18" charset="0"/>
              </a:rPr>
              <a:t>m/s </a:t>
            </a:r>
            <a:endParaRPr lang="el-GR" sz="2000">
              <a:solidFill>
                <a:srgbClr val="1F497D"/>
              </a:solidFill>
              <a:cs typeface="Times New Roman" pitchFamily="18" charset="0"/>
            </a:endParaRPr>
          </a:p>
        </p:txBody>
      </p:sp>
      <p:sp>
        <p:nvSpPr>
          <p:cNvPr id="10" name="Rectangle 34"/>
          <p:cNvSpPr>
            <a:spLocks noChangeArrowheads="1"/>
          </p:cNvSpPr>
          <p:nvPr/>
        </p:nvSpPr>
        <p:spPr bwMode="auto">
          <a:xfrm>
            <a:off x="642938" y="4024313"/>
            <a:ext cx="5500687" cy="1016000"/>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L</a:t>
            </a:r>
            <a:r>
              <a:rPr lang="en-US" sz="2000">
                <a:solidFill>
                  <a:srgbClr val="1F497D"/>
                </a:solidFill>
                <a:cs typeface="Times New Roman" pitchFamily="18" charset="0"/>
              </a:rPr>
              <a:t> (</a:t>
            </a:r>
            <a:r>
              <a:rPr lang="el-GR" sz="2000">
                <a:solidFill>
                  <a:srgbClr val="1F497D"/>
                </a:solidFill>
                <a:cs typeface="Times New Roman" pitchFamily="18" charset="0"/>
              </a:rPr>
              <a:t>συνολική συγκέντρωση ρύπων) σε </a:t>
            </a:r>
            <a:r>
              <a:rPr lang="en-US" sz="2000">
                <a:solidFill>
                  <a:srgbClr val="1F497D"/>
                </a:solidFill>
                <a:cs typeface="Times New Roman" pitchFamily="18" charset="0"/>
              </a:rPr>
              <a:t> kg/m</a:t>
            </a:r>
            <a:r>
              <a:rPr lang="en-US" sz="2000" baseline="30000">
                <a:solidFill>
                  <a:srgbClr val="1F497D"/>
                </a:solidFill>
                <a:cs typeface="Times New Roman" pitchFamily="18" charset="0"/>
              </a:rPr>
              <a:t>3</a:t>
            </a:r>
            <a:r>
              <a:rPr lang="en-US" sz="2000">
                <a:solidFill>
                  <a:srgbClr val="1F497D"/>
                </a:solidFill>
                <a:cs typeface="Times New Roman" pitchFamily="18" charset="0"/>
              </a:rPr>
              <a:t> </a:t>
            </a:r>
            <a:endParaRPr lang="el-GR" sz="2000">
              <a:solidFill>
                <a:srgbClr val="1F497D"/>
              </a:solidFill>
              <a:cs typeface="Times New Roman" pitchFamily="18" charset="0"/>
            </a:endParaRPr>
          </a:p>
          <a:p>
            <a:pPr marL="273050" indent="-273050" algn="just">
              <a:lnSpc>
                <a:spcPct val="150000"/>
              </a:lnSpc>
            </a:pPr>
            <a:endParaRPr lang="el-GR" sz="2000">
              <a:solidFill>
                <a:srgbClr val="1F497D"/>
              </a:solidFill>
              <a:cs typeface="Times New Roman" pitchFamily="18" charset="0"/>
            </a:endParaRPr>
          </a:p>
        </p:txBody>
      </p:sp>
      <p:sp>
        <p:nvSpPr>
          <p:cNvPr id="11" name="Rectangle 34"/>
          <p:cNvSpPr>
            <a:spLocks noChangeArrowheads="1"/>
          </p:cNvSpPr>
          <p:nvPr/>
        </p:nvSpPr>
        <p:spPr bwMode="auto">
          <a:xfrm>
            <a:off x="500063" y="2643188"/>
            <a:ext cx="8643937" cy="496887"/>
          </a:xfrm>
          <a:prstGeom prst="rect">
            <a:avLst/>
          </a:prstGeom>
          <a:noFill/>
          <a:ln w="9525">
            <a:noFill/>
            <a:miter lim="800000"/>
            <a:headEnd/>
            <a:tailEnd/>
          </a:ln>
        </p:spPr>
        <p:txBody>
          <a:bodyPr anchor="ctr">
            <a:spAutoFit/>
          </a:bodyPr>
          <a:lstStyle/>
          <a:p>
            <a:pPr marL="273050" indent="-273050" algn="just">
              <a:lnSpc>
                <a:spcPct val="150000"/>
              </a:lnSpc>
            </a:pPr>
            <a:r>
              <a:rPr lang="el-GR" sz="2000">
                <a:solidFill>
                  <a:srgbClr val="1F497D"/>
                </a:solidFill>
                <a:cs typeface="Times New Roman" pitchFamily="18" charset="0"/>
              </a:rPr>
              <a:t>Όπου :</a:t>
            </a:r>
            <a:endParaRPr lang="el-GR" sz="2000" i="1">
              <a:solidFill>
                <a:srgbClr val="1F497D"/>
              </a:solidFill>
              <a:cs typeface="Times New Roman" pitchFamily="18" charset="0"/>
            </a:endParaRPr>
          </a:p>
        </p:txBody>
      </p:sp>
      <p:sp>
        <p:nvSpPr>
          <p:cNvPr id="12" name="Rectangle 34"/>
          <p:cNvSpPr>
            <a:spLocks noChangeArrowheads="1"/>
          </p:cNvSpPr>
          <p:nvPr/>
        </p:nvSpPr>
        <p:spPr bwMode="auto">
          <a:xfrm>
            <a:off x="642938" y="4500570"/>
            <a:ext cx="7358062" cy="554037"/>
          </a:xfrm>
          <a:prstGeom prst="rect">
            <a:avLst/>
          </a:prstGeom>
          <a:noFill/>
          <a:ln w="9525">
            <a:noFill/>
            <a:miter lim="800000"/>
            <a:headEnd/>
            <a:tailEnd/>
          </a:ln>
        </p:spPr>
        <p:txBody>
          <a:bodyPr anchor="ctr">
            <a:spAutoFit/>
          </a:bodyPr>
          <a:lstStyle/>
          <a:p>
            <a:pPr marL="273050" indent="-273050" algn="just">
              <a:lnSpc>
                <a:spcPct val="150000"/>
              </a:lnSpc>
            </a:pPr>
            <a:r>
              <a:rPr lang="en-US" sz="2000" b="1" dirty="0">
                <a:solidFill>
                  <a:srgbClr val="C00000"/>
                </a:solidFill>
                <a:cs typeface="Times New Roman" pitchFamily="18" charset="0"/>
              </a:rPr>
              <a:t>k</a:t>
            </a:r>
            <a:r>
              <a:rPr lang="en-US" sz="2000" b="1" baseline="-25000" dirty="0">
                <a:solidFill>
                  <a:srgbClr val="C00000"/>
                </a:solidFill>
                <a:cs typeface="Times New Roman" pitchFamily="18" charset="0"/>
              </a:rPr>
              <a:t>a</a:t>
            </a:r>
            <a:r>
              <a:rPr lang="en-US" sz="2000" dirty="0">
                <a:solidFill>
                  <a:srgbClr val="1F497D"/>
                </a:solidFill>
                <a:cs typeface="Times New Roman" pitchFamily="18" charset="0"/>
              </a:rPr>
              <a:t> (</a:t>
            </a:r>
            <a:r>
              <a:rPr lang="el-GR" sz="2000" dirty="0">
                <a:solidFill>
                  <a:srgbClr val="1F497D"/>
                </a:solidFill>
                <a:cs typeface="Times New Roman" pitchFamily="18" charset="0"/>
              </a:rPr>
              <a:t>σταθερά επαναερίωσης) σε 1</a:t>
            </a:r>
            <a:r>
              <a:rPr lang="en-US" sz="2000" dirty="0">
                <a:solidFill>
                  <a:srgbClr val="1F497D"/>
                </a:solidFill>
                <a:cs typeface="Times New Roman" pitchFamily="18" charset="0"/>
              </a:rPr>
              <a:t>/s</a:t>
            </a:r>
            <a:r>
              <a:rPr lang="el-GR" sz="2000" dirty="0">
                <a:solidFill>
                  <a:srgbClr val="1F497D"/>
                </a:solidFill>
                <a:cs typeface="Times New Roman" pitchFamily="18" charset="0"/>
              </a:rPr>
              <a:t> ή συνήθως 1/</a:t>
            </a:r>
            <a:r>
              <a:rPr lang="en-US" sz="2000" dirty="0">
                <a:solidFill>
                  <a:srgbClr val="1F497D"/>
                </a:solidFill>
                <a:cs typeface="Times New Roman" pitchFamily="18" charset="0"/>
              </a:rPr>
              <a:t>day </a:t>
            </a:r>
            <a:endParaRPr lang="el-GR" sz="2000" dirty="0">
              <a:solidFill>
                <a:srgbClr val="1F497D"/>
              </a:solidFill>
              <a:cs typeface="Times New Roman" pitchFamily="18" charset="0"/>
            </a:endParaRPr>
          </a:p>
        </p:txBody>
      </p:sp>
      <p:pic>
        <p:nvPicPr>
          <p:cNvPr id="13"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145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285750"/>
            <a:ext cx="8286750"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Εξίσωση μεταφοράς οξυγόνου για ποτάμι </a:t>
            </a:r>
          </a:p>
        </p:txBody>
      </p:sp>
      <p:graphicFrame>
        <p:nvGraphicFramePr>
          <p:cNvPr id="6" name="Object 10"/>
          <p:cNvGraphicFramePr>
            <a:graphicFrameLocks noChangeAspect="1"/>
          </p:cNvGraphicFramePr>
          <p:nvPr/>
        </p:nvGraphicFramePr>
        <p:xfrm>
          <a:off x="2714625" y="1785938"/>
          <a:ext cx="3060700" cy="855662"/>
        </p:xfrm>
        <a:graphic>
          <a:graphicData uri="http://schemas.openxmlformats.org/presentationml/2006/ole">
            <p:oleObj spid="_x0000_s95234" name="Equation" r:id="rId3" imgW="1815840" imgH="609480" progId="Equation.3">
              <p:embed/>
            </p:oleObj>
          </a:graphicData>
        </a:graphic>
      </p:graphicFrame>
      <p:sp>
        <p:nvSpPr>
          <p:cNvPr id="7" name="Rectangle 34"/>
          <p:cNvSpPr>
            <a:spLocks noChangeArrowheads="1"/>
          </p:cNvSpPr>
          <p:nvPr/>
        </p:nvSpPr>
        <p:spPr bwMode="auto">
          <a:xfrm>
            <a:off x="357188" y="785813"/>
            <a:ext cx="8643937" cy="1477962"/>
          </a:xfrm>
          <a:prstGeom prst="rect">
            <a:avLst/>
          </a:prstGeom>
          <a:noFill/>
          <a:ln w="9525">
            <a:noFill/>
            <a:miter lim="800000"/>
            <a:headEnd/>
            <a:tailEnd/>
          </a:ln>
        </p:spPr>
        <p:txBody>
          <a:bodyPr anchor="ctr">
            <a:spAutoFit/>
          </a:bodyPr>
          <a:lstStyle/>
          <a:p>
            <a:pPr algn="just">
              <a:lnSpc>
                <a:spcPct val="150000"/>
              </a:lnSpc>
              <a:defRPr/>
            </a:pPr>
            <a:r>
              <a:rPr lang="el-GR" sz="2000" dirty="0">
                <a:solidFill>
                  <a:srgbClr val="1F497D"/>
                </a:solidFill>
                <a:cs typeface="Times New Roman" pitchFamily="18" charset="0"/>
              </a:rPr>
              <a:t>Με την επιπλέον παραδοχή </a:t>
            </a:r>
            <a:r>
              <a:rPr lang="el-GR" sz="2000" b="1" dirty="0">
                <a:solidFill>
                  <a:srgbClr val="C00000"/>
                </a:solidFill>
                <a:cs typeface="Times New Roman" pitchFamily="18" charset="0"/>
              </a:rPr>
              <a:t>μόνιμων συνθηκών </a:t>
            </a:r>
            <a:r>
              <a:rPr lang="el-GR" sz="2000" dirty="0">
                <a:solidFill>
                  <a:srgbClr val="1F497D"/>
                </a:solidFill>
                <a:cs typeface="Times New Roman" pitchFamily="18" charset="0"/>
              </a:rPr>
              <a:t>η εξίσωση λαμβάνει τη μορφή</a:t>
            </a:r>
            <a:endParaRPr lang="el-GR" sz="2000" dirty="0">
              <a:solidFill>
                <a:schemeClr val="tx2"/>
              </a:solidFill>
            </a:endParaRPr>
          </a:p>
          <a:p>
            <a:pPr marL="273050" indent="-273050" algn="just">
              <a:lnSpc>
                <a:spcPct val="150000"/>
              </a:lnSpc>
              <a:defRPr/>
            </a:pPr>
            <a:endParaRPr lang="el-GR" sz="2000" i="1" dirty="0">
              <a:solidFill>
                <a:srgbClr val="1F497D"/>
              </a:solidFill>
              <a:cs typeface="Times New Roman" pitchFamily="18" charset="0"/>
            </a:endParaRP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146</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285750"/>
            <a:ext cx="7010400" cy="461963"/>
          </a:xfrm>
          <a:prstGeom prst="rect">
            <a:avLst/>
          </a:prstGeom>
          <a:noFill/>
          <a:ln w="28575">
            <a:noFill/>
            <a:miter lim="800000"/>
            <a:headEnd/>
            <a:tailEnd/>
          </a:ln>
        </p:spPr>
        <p:txBody>
          <a:bodyPr>
            <a:spAutoFit/>
          </a:bodyPr>
          <a:lstStyle/>
          <a:p>
            <a:pPr>
              <a:spcBef>
                <a:spcPct val="50000"/>
              </a:spcBef>
            </a:pPr>
            <a:r>
              <a:rPr lang="el-GR" sz="2400" b="1" dirty="0">
                <a:solidFill>
                  <a:srgbClr val="C00000"/>
                </a:solidFill>
              </a:rPr>
              <a:t>Γενική εξίσωση μεταφοράς ρύπων για λίμνη</a:t>
            </a:r>
          </a:p>
        </p:txBody>
      </p:sp>
      <p:graphicFrame>
        <p:nvGraphicFramePr>
          <p:cNvPr id="6" name="Object 10"/>
          <p:cNvGraphicFramePr>
            <a:graphicFrameLocks noChangeAspect="1"/>
          </p:cNvGraphicFramePr>
          <p:nvPr/>
        </p:nvGraphicFramePr>
        <p:xfrm>
          <a:off x="4572000" y="2357438"/>
          <a:ext cx="1733550" cy="855662"/>
        </p:xfrm>
        <a:graphic>
          <a:graphicData uri="http://schemas.openxmlformats.org/presentationml/2006/ole">
            <p:oleObj spid="_x0000_s96258" name="Equation" r:id="rId3" imgW="1028520" imgH="609480" progId="Equation.3">
              <p:embed/>
            </p:oleObj>
          </a:graphicData>
        </a:graphic>
      </p:graphicFrame>
      <p:sp>
        <p:nvSpPr>
          <p:cNvPr id="7" name="Rectangle 34"/>
          <p:cNvSpPr>
            <a:spLocks noChangeArrowheads="1"/>
          </p:cNvSpPr>
          <p:nvPr/>
        </p:nvSpPr>
        <p:spPr bwMode="auto">
          <a:xfrm>
            <a:off x="642938" y="3429000"/>
            <a:ext cx="5429250" cy="554038"/>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L</a:t>
            </a:r>
            <a:r>
              <a:rPr lang="en-US" sz="2000">
                <a:solidFill>
                  <a:srgbClr val="1F497D"/>
                </a:solidFill>
                <a:cs typeface="Times New Roman" pitchFamily="18" charset="0"/>
              </a:rPr>
              <a:t> (</a:t>
            </a:r>
            <a:r>
              <a:rPr lang="el-GR" sz="2000">
                <a:solidFill>
                  <a:srgbClr val="1F497D"/>
                </a:solidFill>
                <a:cs typeface="Times New Roman" pitchFamily="18" charset="0"/>
              </a:rPr>
              <a:t>συνολική συγκέντρωση ρύπων) σε </a:t>
            </a:r>
            <a:r>
              <a:rPr lang="en-US" sz="2000">
                <a:solidFill>
                  <a:srgbClr val="1F497D"/>
                </a:solidFill>
                <a:cs typeface="Times New Roman" pitchFamily="18" charset="0"/>
              </a:rPr>
              <a:t> kg/m</a:t>
            </a:r>
            <a:r>
              <a:rPr lang="en-US" sz="2000" baseline="30000">
                <a:solidFill>
                  <a:srgbClr val="1F497D"/>
                </a:solidFill>
                <a:cs typeface="Times New Roman" pitchFamily="18" charset="0"/>
              </a:rPr>
              <a:t>3</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sp>
        <p:nvSpPr>
          <p:cNvPr id="8" name="Rectangle 34"/>
          <p:cNvSpPr>
            <a:spLocks noChangeArrowheads="1"/>
          </p:cNvSpPr>
          <p:nvPr/>
        </p:nvSpPr>
        <p:spPr bwMode="auto">
          <a:xfrm>
            <a:off x="500063" y="2928938"/>
            <a:ext cx="8643937" cy="496887"/>
          </a:xfrm>
          <a:prstGeom prst="rect">
            <a:avLst/>
          </a:prstGeom>
          <a:noFill/>
          <a:ln w="9525">
            <a:noFill/>
            <a:miter lim="800000"/>
            <a:headEnd/>
            <a:tailEnd/>
          </a:ln>
        </p:spPr>
        <p:txBody>
          <a:bodyPr anchor="ctr">
            <a:spAutoFit/>
          </a:bodyPr>
          <a:lstStyle/>
          <a:p>
            <a:pPr marL="273050" indent="-273050" algn="just">
              <a:lnSpc>
                <a:spcPct val="150000"/>
              </a:lnSpc>
            </a:pPr>
            <a:r>
              <a:rPr lang="el-GR" sz="2000">
                <a:solidFill>
                  <a:srgbClr val="1F497D"/>
                </a:solidFill>
                <a:cs typeface="Times New Roman" pitchFamily="18" charset="0"/>
              </a:rPr>
              <a:t>Όπου :</a:t>
            </a:r>
            <a:endParaRPr lang="el-GR" sz="2000" i="1">
              <a:solidFill>
                <a:srgbClr val="1F497D"/>
              </a:solidFill>
              <a:cs typeface="Times New Roman" pitchFamily="18" charset="0"/>
            </a:endParaRPr>
          </a:p>
        </p:txBody>
      </p:sp>
      <p:sp>
        <p:nvSpPr>
          <p:cNvPr id="9" name="Rectangle 34"/>
          <p:cNvSpPr>
            <a:spLocks noChangeArrowheads="1"/>
          </p:cNvSpPr>
          <p:nvPr/>
        </p:nvSpPr>
        <p:spPr bwMode="auto">
          <a:xfrm>
            <a:off x="642938" y="4143375"/>
            <a:ext cx="7358062" cy="554038"/>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k</a:t>
            </a:r>
            <a:r>
              <a:rPr lang="en-US" sz="2000" b="1" baseline="-25000">
                <a:solidFill>
                  <a:srgbClr val="C00000"/>
                </a:solidFill>
                <a:cs typeface="Times New Roman" pitchFamily="18" charset="0"/>
              </a:rPr>
              <a:t>d</a:t>
            </a:r>
            <a:r>
              <a:rPr lang="en-US" sz="2000">
                <a:solidFill>
                  <a:srgbClr val="1F497D"/>
                </a:solidFill>
                <a:cs typeface="Times New Roman" pitchFamily="18" charset="0"/>
              </a:rPr>
              <a:t> (</a:t>
            </a:r>
            <a:r>
              <a:rPr lang="el-GR" sz="2000">
                <a:solidFill>
                  <a:srgbClr val="1F497D"/>
                </a:solidFill>
                <a:cs typeface="Times New Roman" pitchFamily="18" charset="0"/>
              </a:rPr>
              <a:t>σταθερά αποξυγόνωσης)</a:t>
            </a:r>
            <a:r>
              <a:rPr lang="en-US" sz="2000">
                <a:solidFill>
                  <a:srgbClr val="1F497D"/>
                </a:solidFill>
                <a:cs typeface="Times New Roman" pitchFamily="18" charset="0"/>
              </a:rPr>
              <a:t> </a:t>
            </a:r>
            <a:r>
              <a:rPr lang="el-GR" sz="2000">
                <a:solidFill>
                  <a:srgbClr val="1F497D"/>
                </a:solidFill>
                <a:cs typeface="Times New Roman" pitchFamily="18" charset="0"/>
              </a:rPr>
              <a:t>σε 1</a:t>
            </a:r>
            <a:r>
              <a:rPr lang="en-US" sz="2000">
                <a:solidFill>
                  <a:srgbClr val="1F497D"/>
                </a:solidFill>
                <a:cs typeface="Times New Roman" pitchFamily="18" charset="0"/>
              </a:rPr>
              <a:t>/s</a:t>
            </a:r>
            <a:r>
              <a:rPr lang="el-GR" sz="2000">
                <a:solidFill>
                  <a:srgbClr val="1F497D"/>
                </a:solidFill>
                <a:cs typeface="Times New Roman" pitchFamily="18" charset="0"/>
              </a:rPr>
              <a:t> ή συνήθως 1/</a:t>
            </a:r>
            <a:r>
              <a:rPr lang="en-US" sz="2000">
                <a:solidFill>
                  <a:srgbClr val="1F497D"/>
                </a:solidFill>
                <a:cs typeface="Times New Roman" pitchFamily="18" charset="0"/>
              </a:rPr>
              <a:t>day </a:t>
            </a:r>
            <a:endParaRPr lang="el-GR" sz="2000">
              <a:solidFill>
                <a:srgbClr val="1F497D"/>
              </a:solidFill>
              <a:cs typeface="Times New Roman" pitchFamily="18" charset="0"/>
            </a:endParaRPr>
          </a:p>
        </p:txBody>
      </p:sp>
      <p:sp>
        <p:nvSpPr>
          <p:cNvPr id="10" name="Rectangle 34"/>
          <p:cNvSpPr>
            <a:spLocks noChangeArrowheads="1"/>
          </p:cNvSpPr>
          <p:nvPr/>
        </p:nvSpPr>
        <p:spPr bwMode="auto">
          <a:xfrm>
            <a:off x="642910" y="4643446"/>
            <a:ext cx="7929562" cy="1477962"/>
          </a:xfrm>
          <a:prstGeom prst="rect">
            <a:avLst/>
          </a:prstGeom>
          <a:noFill/>
          <a:ln w="9525">
            <a:noFill/>
            <a:miter lim="800000"/>
            <a:headEnd/>
            <a:tailEnd/>
          </a:ln>
        </p:spPr>
        <p:txBody>
          <a:bodyPr anchor="ctr">
            <a:spAutoFit/>
          </a:bodyPr>
          <a:lstStyle/>
          <a:p>
            <a:pPr algn="just">
              <a:lnSpc>
                <a:spcPct val="150000"/>
              </a:lnSpc>
            </a:pPr>
            <a:r>
              <a:rPr lang="el-GR" sz="2000" dirty="0">
                <a:solidFill>
                  <a:srgbClr val="C00000"/>
                </a:solidFill>
                <a:cs typeface="Times New Roman" pitchFamily="18" charset="0"/>
              </a:rPr>
              <a:t>Η ανεξάρτητη μεταβλητή για λειτουργία της λίμνης ως δοχείο ιδανικής ανάμιξης </a:t>
            </a:r>
            <a:r>
              <a:rPr lang="en-US" sz="2000" dirty="0">
                <a:solidFill>
                  <a:srgbClr val="C00000"/>
                </a:solidFill>
                <a:cs typeface="Times New Roman" pitchFamily="18" charset="0"/>
              </a:rPr>
              <a:t>(w=0)</a:t>
            </a:r>
            <a:r>
              <a:rPr lang="el-GR" sz="2000" dirty="0">
                <a:solidFill>
                  <a:srgbClr val="C00000"/>
                </a:solidFill>
                <a:cs typeface="Times New Roman" pitchFamily="18" charset="0"/>
              </a:rPr>
              <a:t>, αμελητέα διάχυση</a:t>
            </a:r>
            <a:r>
              <a:rPr lang="en-US" sz="2000" dirty="0">
                <a:solidFill>
                  <a:srgbClr val="C00000"/>
                </a:solidFill>
                <a:cs typeface="Times New Roman" pitchFamily="18" charset="0"/>
              </a:rPr>
              <a:t> </a:t>
            </a:r>
            <a:r>
              <a:rPr lang="el-GR" sz="2000" dirty="0">
                <a:solidFill>
                  <a:srgbClr val="C00000"/>
                </a:solidFill>
                <a:cs typeface="Times New Roman" pitchFamily="18" charset="0"/>
              </a:rPr>
              <a:t>και διασπορά λόγω ανάμιξης είναι η </a:t>
            </a:r>
            <a:r>
              <a:rPr lang="en-US" sz="2000" dirty="0">
                <a:solidFill>
                  <a:srgbClr val="C00000"/>
                </a:solidFill>
                <a:cs typeface="Times New Roman" pitchFamily="18" charset="0"/>
              </a:rPr>
              <a:t>t</a:t>
            </a:r>
            <a:r>
              <a:rPr lang="el-GR" sz="2000" dirty="0">
                <a:solidFill>
                  <a:srgbClr val="C00000"/>
                </a:solidFill>
                <a:cs typeface="Times New Roman" pitchFamily="18" charset="0"/>
              </a:rPr>
              <a:t>, δηλαδή </a:t>
            </a:r>
            <a:r>
              <a:rPr lang="en-US" sz="2000" dirty="0">
                <a:solidFill>
                  <a:srgbClr val="C00000"/>
                </a:solidFill>
                <a:cs typeface="Times New Roman" pitchFamily="18" charset="0"/>
              </a:rPr>
              <a:t>o</a:t>
            </a:r>
            <a:r>
              <a:rPr lang="el-GR" sz="2000" dirty="0">
                <a:solidFill>
                  <a:srgbClr val="C00000"/>
                </a:solidFill>
                <a:cs typeface="Times New Roman" pitchFamily="18" charset="0"/>
              </a:rPr>
              <a:t> χρόνος από την απόθεση των ρύπων. </a:t>
            </a:r>
          </a:p>
        </p:txBody>
      </p:sp>
      <p:sp>
        <p:nvSpPr>
          <p:cNvPr id="11" name="Rectangle 34"/>
          <p:cNvSpPr>
            <a:spLocks noChangeArrowheads="1"/>
          </p:cNvSpPr>
          <p:nvPr/>
        </p:nvSpPr>
        <p:spPr bwMode="auto">
          <a:xfrm>
            <a:off x="357188" y="785813"/>
            <a:ext cx="8643937" cy="496887"/>
          </a:xfrm>
          <a:prstGeom prst="rect">
            <a:avLst/>
          </a:prstGeom>
          <a:noFill/>
          <a:ln w="9525">
            <a:noFill/>
            <a:miter lim="800000"/>
            <a:headEnd/>
            <a:tailEnd/>
          </a:ln>
        </p:spPr>
        <p:txBody>
          <a:bodyPr anchor="ctr">
            <a:spAutoFit/>
          </a:bodyPr>
          <a:lstStyle/>
          <a:p>
            <a:pPr marL="273050" indent="-273050" algn="just">
              <a:lnSpc>
                <a:spcPct val="150000"/>
              </a:lnSpc>
              <a:buFontTx/>
              <a:buBlip>
                <a:blip r:embed="rId4"/>
              </a:buBlip>
            </a:pPr>
            <a:r>
              <a:rPr lang="el-GR" sz="2000">
                <a:solidFill>
                  <a:srgbClr val="1F497D"/>
                </a:solidFill>
                <a:cs typeface="Times New Roman" pitchFamily="18" charset="0"/>
              </a:rPr>
              <a:t>Παραδοχές</a:t>
            </a:r>
            <a:endParaRPr lang="el-GR" sz="2000" i="1">
              <a:solidFill>
                <a:srgbClr val="1F497D"/>
              </a:solidFill>
              <a:cs typeface="Times New Roman" pitchFamily="18" charset="0"/>
            </a:endParaRPr>
          </a:p>
        </p:txBody>
      </p:sp>
      <p:sp>
        <p:nvSpPr>
          <p:cNvPr id="12" name="Rectangle 34"/>
          <p:cNvSpPr>
            <a:spLocks noChangeArrowheads="1"/>
          </p:cNvSpPr>
          <p:nvPr/>
        </p:nvSpPr>
        <p:spPr bwMode="auto">
          <a:xfrm>
            <a:off x="642938" y="1214438"/>
            <a:ext cx="7786687" cy="1477962"/>
          </a:xfrm>
          <a:prstGeom prst="rect">
            <a:avLst/>
          </a:prstGeom>
          <a:noFill/>
          <a:ln w="9525">
            <a:noFill/>
            <a:miter lim="800000"/>
            <a:headEnd/>
            <a:tailEnd/>
          </a:ln>
        </p:spPr>
        <p:txBody>
          <a:bodyPr anchor="ctr">
            <a:spAutoFit/>
          </a:bodyPr>
          <a:lstStyle/>
          <a:p>
            <a:pPr algn="just">
              <a:lnSpc>
                <a:spcPct val="150000"/>
              </a:lnSpc>
            </a:pPr>
            <a:r>
              <a:rPr lang="el-GR" sz="2000">
                <a:solidFill>
                  <a:srgbClr val="1F497D"/>
                </a:solidFill>
                <a:cs typeface="Times New Roman" pitchFamily="18" charset="0"/>
              </a:rPr>
              <a:t>Η λίμνη θεωρείται ότι λειτουργεί ως δοχείο ιδανικής ανάμιξης. Ήτοι, δεν υπάρχουν χωρικές μεταβολές της συγκέντρωσης παρά μόνο χρονικές.</a:t>
            </a:r>
          </a:p>
        </p:txBody>
      </p:sp>
      <p:pic>
        <p:nvPicPr>
          <p:cNvPr id="13"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147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P spid="8" grpId="0"/>
      <p:bldP spid="9" grpId="0"/>
      <p:bldP spid="10" grpId="0"/>
      <p:bldP spid="11" grpId="0"/>
      <p:bldP spid="12"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7188" y="285750"/>
            <a:ext cx="8286750"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Εξίσωση μεταφοράς οξυγόνου για λίμνη </a:t>
            </a:r>
          </a:p>
        </p:txBody>
      </p:sp>
      <p:graphicFrame>
        <p:nvGraphicFramePr>
          <p:cNvPr id="6" name="Object 10"/>
          <p:cNvGraphicFramePr>
            <a:graphicFrameLocks noChangeAspect="1"/>
          </p:cNvGraphicFramePr>
          <p:nvPr/>
        </p:nvGraphicFramePr>
        <p:xfrm>
          <a:off x="3108325" y="2008188"/>
          <a:ext cx="2674938" cy="855662"/>
        </p:xfrm>
        <a:graphic>
          <a:graphicData uri="http://schemas.openxmlformats.org/presentationml/2006/ole">
            <p:oleObj spid="_x0000_s97282" name="Equation" r:id="rId3" imgW="1587240" imgH="609480" progId="Equation.3">
              <p:embed/>
            </p:oleObj>
          </a:graphicData>
        </a:graphic>
      </p:graphicFrame>
      <p:sp>
        <p:nvSpPr>
          <p:cNvPr id="7" name="Rectangle 34"/>
          <p:cNvSpPr>
            <a:spLocks noChangeArrowheads="1"/>
          </p:cNvSpPr>
          <p:nvPr/>
        </p:nvSpPr>
        <p:spPr bwMode="auto">
          <a:xfrm>
            <a:off x="357188" y="785813"/>
            <a:ext cx="8643937" cy="1477962"/>
          </a:xfrm>
          <a:prstGeom prst="rect">
            <a:avLst/>
          </a:prstGeom>
          <a:noFill/>
          <a:ln w="9525">
            <a:noFill/>
            <a:miter lim="800000"/>
            <a:headEnd/>
            <a:tailEnd/>
          </a:ln>
        </p:spPr>
        <p:txBody>
          <a:bodyPr anchor="ctr">
            <a:spAutoFit/>
          </a:bodyPr>
          <a:lstStyle/>
          <a:p>
            <a:pPr marL="273050" indent="-273050" algn="just">
              <a:lnSpc>
                <a:spcPct val="150000"/>
              </a:lnSpc>
            </a:pPr>
            <a:r>
              <a:rPr lang="el-GR" sz="2000">
                <a:solidFill>
                  <a:srgbClr val="1F497D"/>
                </a:solidFill>
                <a:cs typeface="Times New Roman" pitchFamily="18" charset="0"/>
              </a:rPr>
              <a:t>Αντίστοιχα  έχουμε για το έλλειμμα οξυγόνου:   </a:t>
            </a:r>
            <a:r>
              <a:rPr lang="en-US" sz="2000" b="1">
                <a:solidFill>
                  <a:srgbClr val="C00000"/>
                </a:solidFill>
                <a:cs typeface="Times New Roman" pitchFamily="18" charset="0"/>
              </a:rPr>
              <a:t>D = DO</a:t>
            </a:r>
            <a:r>
              <a:rPr lang="en-US" sz="2000" b="1" baseline="-25000">
                <a:solidFill>
                  <a:srgbClr val="C00000"/>
                </a:solidFill>
                <a:cs typeface="Times New Roman" pitchFamily="18" charset="0"/>
              </a:rPr>
              <a:t>sat </a:t>
            </a:r>
            <a:r>
              <a:rPr lang="en-US" sz="2000" b="1">
                <a:solidFill>
                  <a:srgbClr val="C00000"/>
                </a:solidFill>
                <a:cs typeface="Times New Roman" pitchFamily="18" charset="0"/>
              </a:rPr>
              <a:t>–DO</a:t>
            </a:r>
            <a:endParaRPr lang="el-GR" sz="2000" b="1">
              <a:solidFill>
                <a:srgbClr val="C00000"/>
              </a:solidFill>
              <a:cs typeface="Times New Roman" pitchFamily="18" charset="0"/>
            </a:endParaRPr>
          </a:p>
          <a:p>
            <a:pPr marL="273050" indent="-273050" algn="just">
              <a:lnSpc>
                <a:spcPct val="150000"/>
              </a:lnSpc>
            </a:pPr>
            <a:r>
              <a:rPr lang="el-GR" sz="2000">
                <a:solidFill>
                  <a:schemeClr val="tx2"/>
                </a:solidFill>
                <a:cs typeface="Times New Roman" pitchFamily="18" charset="0"/>
              </a:rPr>
              <a:t>οπότε η εξίσωση του </a:t>
            </a:r>
            <a:r>
              <a:rPr lang="el-GR" sz="2000" b="1">
                <a:solidFill>
                  <a:srgbClr val="C00000"/>
                </a:solidFill>
                <a:cs typeface="Times New Roman" pitchFamily="18" charset="0"/>
              </a:rPr>
              <a:t>ελλείμματος οξυγόνου για λίμνη </a:t>
            </a:r>
            <a:r>
              <a:rPr lang="el-GR" sz="2000">
                <a:solidFill>
                  <a:schemeClr val="tx2"/>
                </a:solidFill>
                <a:cs typeface="Times New Roman" pitchFamily="18" charset="0"/>
              </a:rPr>
              <a:t>παίρνει τη μορφή</a:t>
            </a:r>
            <a:endParaRPr lang="el-GR" sz="2000">
              <a:solidFill>
                <a:schemeClr val="tx2"/>
              </a:solidFill>
            </a:endParaRPr>
          </a:p>
          <a:p>
            <a:pPr marL="273050" indent="-273050" algn="just">
              <a:lnSpc>
                <a:spcPct val="150000"/>
              </a:lnSpc>
            </a:pPr>
            <a:endParaRPr lang="el-GR" sz="2000" i="1">
              <a:solidFill>
                <a:srgbClr val="1F497D"/>
              </a:solidFill>
              <a:cs typeface="Times New Roman" pitchFamily="18" charset="0"/>
            </a:endParaRPr>
          </a:p>
        </p:txBody>
      </p:sp>
      <p:sp>
        <p:nvSpPr>
          <p:cNvPr id="8" name="Rectangle 34"/>
          <p:cNvSpPr>
            <a:spLocks noChangeArrowheads="1"/>
          </p:cNvSpPr>
          <p:nvPr/>
        </p:nvSpPr>
        <p:spPr bwMode="auto">
          <a:xfrm>
            <a:off x="642938" y="3429000"/>
            <a:ext cx="7500937" cy="554038"/>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D</a:t>
            </a:r>
            <a:r>
              <a:rPr lang="en-US" sz="2000">
                <a:solidFill>
                  <a:srgbClr val="1F497D"/>
                </a:solidFill>
                <a:cs typeface="Times New Roman" pitchFamily="18" charset="0"/>
              </a:rPr>
              <a:t> (</a:t>
            </a:r>
            <a:r>
              <a:rPr lang="el-GR" sz="2000">
                <a:solidFill>
                  <a:srgbClr val="1F497D"/>
                </a:solidFill>
                <a:cs typeface="Times New Roman" pitchFamily="18" charset="0"/>
              </a:rPr>
              <a:t>η συγκέντρωση ελλείμματος οξυγόνου) σε </a:t>
            </a:r>
            <a:r>
              <a:rPr lang="en-US" sz="2000">
                <a:solidFill>
                  <a:srgbClr val="1F497D"/>
                </a:solidFill>
                <a:cs typeface="Times New Roman" pitchFamily="18" charset="0"/>
              </a:rPr>
              <a:t> kg/m</a:t>
            </a:r>
            <a:r>
              <a:rPr lang="en-US" sz="2000" baseline="30000">
                <a:solidFill>
                  <a:srgbClr val="1F497D"/>
                </a:solidFill>
                <a:cs typeface="Times New Roman" pitchFamily="18" charset="0"/>
              </a:rPr>
              <a:t>3</a:t>
            </a:r>
            <a:r>
              <a:rPr lang="en-US" sz="2000">
                <a:solidFill>
                  <a:srgbClr val="1F497D"/>
                </a:solidFill>
                <a:cs typeface="Times New Roman" pitchFamily="18" charset="0"/>
              </a:rPr>
              <a:t> </a:t>
            </a:r>
            <a:endParaRPr lang="el-GR" sz="2000">
              <a:solidFill>
                <a:srgbClr val="1F497D"/>
              </a:solidFill>
              <a:cs typeface="Times New Roman" pitchFamily="18" charset="0"/>
            </a:endParaRPr>
          </a:p>
        </p:txBody>
      </p:sp>
      <p:sp>
        <p:nvSpPr>
          <p:cNvPr id="9" name="Rectangle 34"/>
          <p:cNvSpPr>
            <a:spLocks noChangeArrowheads="1"/>
          </p:cNvSpPr>
          <p:nvPr/>
        </p:nvSpPr>
        <p:spPr bwMode="auto">
          <a:xfrm>
            <a:off x="642938" y="3929063"/>
            <a:ext cx="5500687" cy="1016000"/>
          </a:xfrm>
          <a:prstGeom prst="rect">
            <a:avLst/>
          </a:prstGeom>
          <a:noFill/>
          <a:ln w="9525">
            <a:noFill/>
            <a:miter lim="800000"/>
            <a:headEnd/>
            <a:tailEnd/>
          </a:ln>
        </p:spPr>
        <p:txBody>
          <a:bodyPr anchor="ctr">
            <a:spAutoFit/>
          </a:bodyPr>
          <a:lstStyle/>
          <a:p>
            <a:pPr marL="273050" indent="-273050" algn="just">
              <a:lnSpc>
                <a:spcPct val="150000"/>
              </a:lnSpc>
            </a:pPr>
            <a:r>
              <a:rPr lang="en-US" sz="2000" b="1">
                <a:solidFill>
                  <a:srgbClr val="C00000"/>
                </a:solidFill>
                <a:cs typeface="Times New Roman" pitchFamily="18" charset="0"/>
              </a:rPr>
              <a:t>L</a:t>
            </a:r>
            <a:r>
              <a:rPr lang="en-US" sz="2000">
                <a:solidFill>
                  <a:srgbClr val="1F497D"/>
                </a:solidFill>
                <a:cs typeface="Times New Roman" pitchFamily="18" charset="0"/>
              </a:rPr>
              <a:t> (</a:t>
            </a:r>
            <a:r>
              <a:rPr lang="el-GR" sz="2000">
                <a:solidFill>
                  <a:srgbClr val="1F497D"/>
                </a:solidFill>
                <a:cs typeface="Times New Roman" pitchFamily="18" charset="0"/>
              </a:rPr>
              <a:t>συνολική συγκέντρωση ρύπων) σε </a:t>
            </a:r>
            <a:r>
              <a:rPr lang="en-US" sz="2000">
                <a:solidFill>
                  <a:srgbClr val="1F497D"/>
                </a:solidFill>
                <a:cs typeface="Times New Roman" pitchFamily="18" charset="0"/>
              </a:rPr>
              <a:t> kg/m</a:t>
            </a:r>
            <a:r>
              <a:rPr lang="en-US" sz="2000" baseline="30000">
                <a:solidFill>
                  <a:srgbClr val="1F497D"/>
                </a:solidFill>
                <a:cs typeface="Times New Roman" pitchFamily="18" charset="0"/>
              </a:rPr>
              <a:t>3</a:t>
            </a:r>
            <a:r>
              <a:rPr lang="en-US" sz="2000">
                <a:solidFill>
                  <a:srgbClr val="1F497D"/>
                </a:solidFill>
                <a:cs typeface="Times New Roman" pitchFamily="18" charset="0"/>
              </a:rPr>
              <a:t> </a:t>
            </a:r>
            <a:endParaRPr lang="el-GR" sz="2000">
              <a:solidFill>
                <a:srgbClr val="1F497D"/>
              </a:solidFill>
              <a:cs typeface="Times New Roman" pitchFamily="18" charset="0"/>
            </a:endParaRPr>
          </a:p>
          <a:p>
            <a:pPr marL="273050" indent="-273050" algn="just">
              <a:lnSpc>
                <a:spcPct val="150000"/>
              </a:lnSpc>
            </a:pPr>
            <a:endParaRPr lang="el-GR" sz="2000">
              <a:solidFill>
                <a:srgbClr val="1F497D"/>
              </a:solidFill>
              <a:cs typeface="Times New Roman" pitchFamily="18" charset="0"/>
            </a:endParaRPr>
          </a:p>
        </p:txBody>
      </p:sp>
      <p:sp>
        <p:nvSpPr>
          <p:cNvPr id="10" name="Rectangle 34"/>
          <p:cNvSpPr>
            <a:spLocks noChangeArrowheads="1"/>
          </p:cNvSpPr>
          <p:nvPr/>
        </p:nvSpPr>
        <p:spPr bwMode="auto">
          <a:xfrm>
            <a:off x="500063" y="2928938"/>
            <a:ext cx="8643937" cy="496887"/>
          </a:xfrm>
          <a:prstGeom prst="rect">
            <a:avLst/>
          </a:prstGeom>
          <a:noFill/>
          <a:ln w="9525">
            <a:noFill/>
            <a:miter lim="800000"/>
            <a:headEnd/>
            <a:tailEnd/>
          </a:ln>
        </p:spPr>
        <p:txBody>
          <a:bodyPr anchor="ctr">
            <a:spAutoFit/>
          </a:bodyPr>
          <a:lstStyle/>
          <a:p>
            <a:pPr marL="273050" indent="-273050" algn="just">
              <a:lnSpc>
                <a:spcPct val="150000"/>
              </a:lnSpc>
            </a:pPr>
            <a:r>
              <a:rPr lang="el-GR" sz="2000">
                <a:solidFill>
                  <a:srgbClr val="1F497D"/>
                </a:solidFill>
                <a:cs typeface="Times New Roman" pitchFamily="18" charset="0"/>
              </a:rPr>
              <a:t>Όπου :</a:t>
            </a:r>
            <a:endParaRPr lang="el-GR" sz="2000" i="1">
              <a:solidFill>
                <a:srgbClr val="1F497D"/>
              </a:solidFill>
              <a:cs typeface="Times New Roman" pitchFamily="18" charset="0"/>
            </a:endParaRPr>
          </a:p>
        </p:txBody>
      </p:sp>
      <p:sp>
        <p:nvSpPr>
          <p:cNvPr id="11" name="Rectangle 34"/>
          <p:cNvSpPr>
            <a:spLocks noChangeArrowheads="1"/>
          </p:cNvSpPr>
          <p:nvPr/>
        </p:nvSpPr>
        <p:spPr bwMode="auto">
          <a:xfrm>
            <a:off x="642938" y="4429132"/>
            <a:ext cx="7358062" cy="554037"/>
          </a:xfrm>
          <a:prstGeom prst="rect">
            <a:avLst/>
          </a:prstGeom>
          <a:noFill/>
          <a:ln w="9525">
            <a:noFill/>
            <a:miter lim="800000"/>
            <a:headEnd/>
            <a:tailEnd/>
          </a:ln>
        </p:spPr>
        <p:txBody>
          <a:bodyPr anchor="ctr">
            <a:spAutoFit/>
          </a:bodyPr>
          <a:lstStyle/>
          <a:p>
            <a:pPr marL="273050" indent="-273050" algn="just">
              <a:lnSpc>
                <a:spcPct val="150000"/>
              </a:lnSpc>
            </a:pPr>
            <a:r>
              <a:rPr lang="en-US" sz="2000" b="1" dirty="0">
                <a:solidFill>
                  <a:srgbClr val="C00000"/>
                </a:solidFill>
                <a:cs typeface="Times New Roman" pitchFamily="18" charset="0"/>
              </a:rPr>
              <a:t>k</a:t>
            </a:r>
            <a:r>
              <a:rPr lang="en-US" sz="2000" b="1" baseline="-25000" dirty="0">
                <a:solidFill>
                  <a:srgbClr val="C00000"/>
                </a:solidFill>
                <a:cs typeface="Times New Roman" pitchFamily="18" charset="0"/>
              </a:rPr>
              <a:t>a</a:t>
            </a:r>
            <a:r>
              <a:rPr lang="en-US" sz="2000" dirty="0">
                <a:solidFill>
                  <a:srgbClr val="1F497D"/>
                </a:solidFill>
                <a:cs typeface="Times New Roman" pitchFamily="18" charset="0"/>
              </a:rPr>
              <a:t> (</a:t>
            </a:r>
            <a:r>
              <a:rPr lang="el-GR" sz="2000" dirty="0">
                <a:solidFill>
                  <a:srgbClr val="1F497D"/>
                </a:solidFill>
                <a:cs typeface="Times New Roman" pitchFamily="18" charset="0"/>
              </a:rPr>
              <a:t>σταθερά επαναερίωσης) σε 1</a:t>
            </a:r>
            <a:r>
              <a:rPr lang="en-US" sz="2000" dirty="0">
                <a:solidFill>
                  <a:srgbClr val="1F497D"/>
                </a:solidFill>
                <a:cs typeface="Times New Roman" pitchFamily="18" charset="0"/>
              </a:rPr>
              <a:t>/s</a:t>
            </a:r>
            <a:r>
              <a:rPr lang="el-GR" sz="2000" dirty="0">
                <a:solidFill>
                  <a:srgbClr val="1F497D"/>
                </a:solidFill>
                <a:cs typeface="Times New Roman" pitchFamily="18" charset="0"/>
              </a:rPr>
              <a:t> ή συνήθως 1/</a:t>
            </a:r>
            <a:r>
              <a:rPr lang="en-US" sz="2000" dirty="0">
                <a:solidFill>
                  <a:srgbClr val="1F497D"/>
                </a:solidFill>
                <a:cs typeface="Times New Roman" pitchFamily="18" charset="0"/>
              </a:rPr>
              <a:t>day </a:t>
            </a:r>
            <a:endParaRPr lang="el-GR" sz="2000" dirty="0">
              <a:solidFill>
                <a:srgbClr val="1F497D"/>
              </a:solidFill>
              <a:cs typeface="Times New Roman" pitchFamily="18" charset="0"/>
            </a:endParaRPr>
          </a:p>
        </p:txBody>
      </p:sp>
      <p:pic>
        <p:nvPicPr>
          <p:cNvPr id="12"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3" name="TextBox 12"/>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148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P spid="8" grpId="0"/>
      <p:bldP spid="9" grpId="0"/>
      <p:bldP spid="10" grpId="0"/>
      <p:bldP spid="11"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14313" y="285750"/>
            <a:ext cx="8501062"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Επίλυση  εξισώσεων </a:t>
            </a:r>
            <a:r>
              <a:rPr lang="en-US" sz="2400" b="1">
                <a:solidFill>
                  <a:srgbClr val="C00000"/>
                </a:solidFill>
              </a:rPr>
              <a:t>Streeter Phelps </a:t>
            </a:r>
            <a:r>
              <a:rPr lang="el-GR" sz="2400" b="1">
                <a:solidFill>
                  <a:srgbClr val="C00000"/>
                </a:solidFill>
              </a:rPr>
              <a:t>σε ποτάμι</a:t>
            </a:r>
          </a:p>
        </p:txBody>
      </p:sp>
      <p:sp>
        <p:nvSpPr>
          <p:cNvPr id="6" name="Rectangle 34"/>
          <p:cNvSpPr>
            <a:spLocks noChangeArrowheads="1"/>
          </p:cNvSpPr>
          <p:nvPr/>
        </p:nvSpPr>
        <p:spPr bwMode="auto">
          <a:xfrm>
            <a:off x="357188" y="762000"/>
            <a:ext cx="8643937" cy="1006475"/>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l-GR" sz="2000">
                <a:solidFill>
                  <a:srgbClr val="1F497D"/>
                </a:solidFill>
                <a:cs typeface="Times New Roman" pitchFamily="18" charset="0"/>
              </a:rPr>
              <a:t>Παραδοχές (Εμβολική ροή, </a:t>
            </a:r>
            <a:r>
              <a:rPr lang="en-US" sz="2000">
                <a:solidFill>
                  <a:srgbClr val="1F497D"/>
                </a:solidFill>
                <a:cs typeface="Times New Roman" pitchFamily="18" charset="0"/>
              </a:rPr>
              <a:t>Pe&gt;&gt;1, </a:t>
            </a:r>
            <a:r>
              <a:rPr lang="el-GR" sz="2000">
                <a:solidFill>
                  <a:srgbClr val="1F497D"/>
                </a:solidFill>
                <a:cs typeface="Times New Roman" pitchFamily="18" charset="0"/>
              </a:rPr>
              <a:t>Μόνιμες συνθήκες)</a:t>
            </a:r>
          </a:p>
          <a:p>
            <a:pPr marL="273050" indent="-273050" algn="just">
              <a:lnSpc>
                <a:spcPct val="150000"/>
              </a:lnSpc>
              <a:buFontTx/>
              <a:buBlip>
                <a:blip r:embed="rId3"/>
              </a:buBlip>
            </a:pPr>
            <a:endParaRPr lang="el-GR" sz="2000" i="1">
              <a:solidFill>
                <a:srgbClr val="1F497D"/>
              </a:solidFill>
              <a:cs typeface="Times New Roman" pitchFamily="18" charset="0"/>
            </a:endParaRPr>
          </a:p>
        </p:txBody>
      </p:sp>
      <p:graphicFrame>
        <p:nvGraphicFramePr>
          <p:cNvPr id="7" name="Object 10"/>
          <p:cNvGraphicFramePr>
            <a:graphicFrameLocks noChangeAspect="1"/>
          </p:cNvGraphicFramePr>
          <p:nvPr/>
        </p:nvGraphicFramePr>
        <p:xfrm>
          <a:off x="704850" y="1357313"/>
          <a:ext cx="2160588" cy="855662"/>
        </p:xfrm>
        <a:graphic>
          <a:graphicData uri="http://schemas.openxmlformats.org/presentationml/2006/ole">
            <p:oleObj spid="_x0000_s98306" name="Equation" r:id="rId4" imgW="1282680" imgH="609480" progId="Equation.3">
              <p:embed/>
            </p:oleObj>
          </a:graphicData>
        </a:graphic>
      </p:graphicFrame>
      <p:sp>
        <p:nvSpPr>
          <p:cNvPr id="8" name="Rectangle 34"/>
          <p:cNvSpPr>
            <a:spLocks noChangeArrowheads="1"/>
          </p:cNvSpPr>
          <p:nvPr/>
        </p:nvSpPr>
        <p:spPr bwMode="auto">
          <a:xfrm>
            <a:off x="357188" y="2286000"/>
            <a:ext cx="8643937" cy="496888"/>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l-GR" sz="2000">
                <a:solidFill>
                  <a:srgbClr val="1F497D"/>
                </a:solidFill>
                <a:cs typeface="Times New Roman" pitchFamily="18" charset="0"/>
              </a:rPr>
              <a:t>Οριακές συνθήκες: </a:t>
            </a:r>
            <a:r>
              <a:rPr lang="en-US" sz="2000">
                <a:solidFill>
                  <a:srgbClr val="1F497D"/>
                </a:solidFill>
                <a:cs typeface="Times New Roman" pitchFamily="18" charset="0"/>
              </a:rPr>
              <a:t> </a:t>
            </a:r>
            <a:r>
              <a:rPr lang="el-GR" sz="2000">
                <a:solidFill>
                  <a:srgbClr val="1F497D"/>
                </a:solidFill>
                <a:cs typeface="Times New Roman" pitchFamily="18" charset="0"/>
              </a:rPr>
              <a:t>Σε </a:t>
            </a:r>
            <a:r>
              <a:rPr lang="en-US" sz="2000">
                <a:solidFill>
                  <a:srgbClr val="1F497D"/>
                </a:solidFill>
                <a:cs typeface="Times New Roman" pitchFamily="18" charset="0"/>
              </a:rPr>
              <a:t>x=0, L(0)=L</a:t>
            </a:r>
            <a:r>
              <a:rPr lang="en-US" sz="2000" baseline="-25000">
                <a:solidFill>
                  <a:srgbClr val="1F497D"/>
                </a:solidFill>
                <a:cs typeface="Times New Roman" pitchFamily="18" charset="0"/>
              </a:rPr>
              <a:t>0</a:t>
            </a:r>
            <a:r>
              <a:rPr lang="el-GR" sz="2000" baseline="-25000">
                <a:solidFill>
                  <a:srgbClr val="1F497D"/>
                </a:solidFill>
                <a:cs typeface="Times New Roman" pitchFamily="18" charset="0"/>
              </a:rPr>
              <a:t>  </a:t>
            </a:r>
            <a:r>
              <a:rPr lang="el-GR" sz="2000">
                <a:solidFill>
                  <a:srgbClr val="1F497D"/>
                </a:solidFill>
                <a:cs typeface="Times New Roman" pitchFamily="18" charset="0"/>
              </a:rPr>
              <a:t>και</a:t>
            </a:r>
            <a:r>
              <a:rPr lang="en-US" sz="2000">
                <a:solidFill>
                  <a:srgbClr val="1F497D"/>
                </a:solidFill>
                <a:cs typeface="Times New Roman" pitchFamily="18" charset="0"/>
              </a:rPr>
              <a:t> D(0)=D</a:t>
            </a:r>
            <a:r>
              <a:rPr lang="en-US" sz="2000" baseline="-25000">
                <a:solidFill>
                  <a:srgbClr val="1F497D"/>
                </a:solidFill>
                <a:cs typeface="Times New Roman" pitchFamily="18" charset="0"/>
              </a:rPr>
              <a:t>0</a:t>
            </a:r>
            <a:r>
              <a:rPr lang="el-GR" sz="2000">
                <a:solidFill>
                  <a:srgbClr val="1F497D"/>
                </a:solidFill>
                <a:cs typeface="Times New Roman" pitchFamily="18" charset="0"/>
              </a:rPr>
              <a:t> </a:t>
            </a:r>
            <a:endParaRPr lang="el-GR" sz="2000" i="1" baseline="-25000">
              <a:solidFill>
                <a:srgbClr val="1F497D"/>
              </a:solidFill>
              <a:cs typeface="Times New Roman" pitchFamily="18" charset="0"/>
            </a:endParaRPr>
          </a:p>
        </p:txBody>
      </p:sp>
      <p:graphicFrame>
        <p:nvGraphicFramePr>
          <p:cNvPr id="9" name="Object 3"/>
          <p:cNvGraphicFramePr>
            <a:graphicFrameLocks noChangeAspect="1"/>
          </p:cNvGraphicFramePr>
          <p:nvPr/>
        </p:nvGraphicFramePr>
        <p:xfrm>
          <a:off x="4500563" y="1357313"/>
          <a:ext cx="3081337" cy="855662"/>
        </p:xfrm>
        <a:graphic>
          <a:graphicData uri="http://schemas.openxmlformats.org/presentationml/2006/ole">
            <p:oleObj spid="_x0000_s98307" name="Equation" r:id="rId5" imgW="1828800" imgH="609480" progId="Equation.3">
              <p:embed/>
            </p:oleObj>
          </a:graphicData>
        </a:graphic>
      </p:graphicFrame>
      <p:graphicFrame>
        <p:nvGraphicFramePr>
          <p:cNvPr id="10" name="Object 4"/>
          <p:cNvGraphicFramePr>
            <a:graphicFrameLocks noChangeAspect="1"/>
          </p:cNvGraphicFramePr>
          <p:nvPr/>
        </p:nvGraphicFramePr>
        <p:xfrm>
          <a:off x="428625" y="2857500"/>
          <a:ext cx="5324475" cy="854075"/>
        </p:xfrm>
        <a:graphic>
          <a:graphicData uri="http://schemas.openxmlformats.org/presentationml/2006/ole">
            <p:oleObj spid="_x0000_s98308" name="Equation" r:id="rId6" imgW="3162240" imgH="609480" progId="Equation.3">
              <p:embed/>
            </p:oleObj>
          </a:graphicData>
        </a:graphic>
      </p:graphicFrame>
      <p:graphicFrame>
        <p:nvGraphicFramePr>
          <p:cNvPr id="11" name="Object 5"/>
          <p:cNvGraphicFramePr>
            <a:graphicFrameLocks noChangeAspect="1"/>
          </p:cNvGraphicFramePr>
          <p:nvPr/>
        </p:nvGraphicFramePr>
        <p:xfrm>
          <a:off x="5786438" y="2857500"/>
          <a:ext cx="3059112" cy="925513"/>
        </p:xfrm>
        <a:graphic>
          <a:graphicData uri="http://schemas.openxmlformats.org/presentationml/2006/ole">
            <p:oleObj spid="_x0000_s98309" name="Equation" r:id="rId7" imgW="1815840" imgH="660240" progId="Equation.3">
              <p:embed/>
            </p:oleObj>
          </a:graphicData>
        </a:graphic>
      </p:graphicFrame>
      <p:graphicFrame>
        <p:nvGraphicFramePr>
          <p:cNvPr id="12" name="Object 6"/>
          <p:cNvGraphicFramePr>
            <a:graphicFrameLocks noChangeAspect="1"/>
          </p:cNvGraphicFramePr>
          <p:nvPr/>
        </p:nvGraphicFramePr>
        <p:xfrm>
          <a:off x="414338" y="3857625"/>
          <a:ext cx="8729662" cy="927100"/>
        </p:xfrm>
        <a:graphic>
          <a:graphicData uri="http://schemas.openxmlformats.org/presentationml/2006/ole">
            <p:oleObj spid="_x0000_s98310" name="Equation" r:id="rId8" imgW="5181480" imgH="660240" progId="Equation.3">
              <p:embed/>
            </p:oleObj>
          </a:graphicData>
        </a:graphic>
      </p:graphicFrame>
      <p:graphicFrame>
        <p:nvGraphicFramePr>
          <p:cNvPr id="13" name="Object 12"/>
          <p:cNvGraphicFramePr>
            <a:graphicFrameLocks noChangeAspect="1"/>
          </p:cNvGraphicFramePr>
          <p:nvPr/>
        </p:nvGraphicFramePr>
        <p:xfrm>
          <a:off x="428625" y="4857750"/>
          <a:ext cx="8286750" cy="847725"/>
        </p:xfrm>
        <a:graphic>
          <a:graphicData uri="http://schemas.openxmlformats.org/presentationml/2006/ole">
            <p:oleObj spid="_x0000_s98311" name="Equation" r:id="rId9" imgW="5689440" imgH="698400" progId="Equation.3">
              <p:embed/>
            </p:oleObj>
          </a:graphicData>
        </a:graphic>
      </p:graphicFrame>
      <p:pic>
        <p:nvPicPr>
          <p:cNvPr id="14"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5" name="TextBox 14"/>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149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315913"/>
            <a:ext cx="7772400" cy="1143001"/>
          </a:xfrm>
        </p:spPr>
        <p:txBody>
          <a:bodyPr/>
          <a:lstStyle/>
          <a:p>
            <a:pPr algn="ctr"/>
            <a:r>
              <a:rPr lang="el-GR" u="sng" dirty="0" smtClean="0"/>
              <a:t>Γενική</a:t>
            </a:r>
            <a:r>
              <a:rPr lang="el-GR" i="1" u="sng" dirty="0" smtClean="0"/>
              <a:t> Έκφραση</a:t>
            </a:r>
            <a:endParaRPr lang="el-GR" i="1" u="sng" dirty="0"/>
          </a:p>
        </p:txBody>
      </p:sp>
      <p:graphicFrame>
        <p:nvGraphicFramePr>
          <p:cNvPr id="5" name="Object 4"/>
          <p:cNvGraphicFramePr>
            <a:graphicFrameLocks noChangeAspect="1"/>
          </p:cNvGraphicFramePr>
          <p:nvPr/>
        </p:nvGraphicFramePr>
        <p:xfrm>
          <a:off x="1259632" y="1052736"/>
          <a:ext cx="3283340" cy="1024161"/>
        </p:xfrm>
        <a:graphic>
          <a:graphicData uri="http://schemas.openxmlformats.org/presentationml/2006/ole">
            <p:oleObj spid="_x0000_s14338" name="Equation" r:id="rId3" imgW="1384200" imgH="431640" progId="Equation.DSMT4">
              <p:embed/>
            </p:oleObj>
          </a:graphicData>
        </a:graphic>
      </p:graphicFrame>
      <p:sp>
        <p:nvSpPr>
          <p:cNvPr id="6" name="TextBox 5"/>
          <p:cNvSpPr txBox="1"/>
          <p:nvPr/>
        </p:nvSpPr>
        <p:spPr>
          <a:xfrm>
            <a:off x="467544" y="2204864"/>
            <a:ext cx="6408712" cy="1569660"/>
          </a:xfrm>
          <a:prstGeom prst="rect">
            <a:avLst/>
          </a:prstGeom>
          <a:noFill/>
        </p:spPr>
        <p:txBody>
          <a:bodyPr wrap="square" rtlCol="0">
            <a:spAutoFit/>
          </a:bodyPr>
          <a:lstStyle/>
          <a:p>
            <a:pPr>
              <a:buFont typeface="Arial" pitchFamily="34" charset="0"/>
              <a:buChar char="•"/>
            </a:pPr>
            <a:r>
              <a:rPr lang="el-GR" sz="2400" dirty="0" smtClean="0"/>
              <a:t>Για</a:t>
            </a:r>
            <a:endParaRPr lang="en-US" sz="2400" dirty="0" smtClean="0"/>
          </a:p>
          <a:p>
            <a:pPr>
              <a:buFont typeface="Arial" pitchFamily="34" charset="0"/>
              <a:buChar char="•"/>
            </a:pPr>
            <a:endParaRPr lang="el-GR" sz="2400" dirty="0" smtClean="0"/>
          </a:p>
          <a:p>
            <a:pPr>
              <a:buFont typeface="Arial" pitchFamily="34" charset="0"/>
              <a:buChar char="•"/>
            </a:pPr>
            <a:endParaRPr lang="en-US" sz="2400" dirty="0" smtClean="0"/>
          </a:p>
          <a:p>
            <a:pPr>
              <a:buFont typeface="Arial" pitchFamily="34" charset="0"/>
              <a:buChar char="•"/>
            </a:pPr>
            <a:r>
              <a:rPr lang="el-GR" sz="2400" dirty="0" smtClean="0"/>
              <a:t>Για   </a:t>
            </a:r>
            <a:endParaRPr lang="el-GR" sz="2400" dirty="0"/>
          </a:p>
        </p:txBody>
      </p:sp>
      <p:graphicFrame>
        <p:nvGraphicFramePr>
          <p:cNvPr id="7" name="Object 6"/>
          <p:cNvGraphicFramePr>
            <a:graphicFrameLocks noChangeAspect="1"/>
          </p:cNvGraphicFramePr>
          <p:nvPr/>
        </p:nvGraphicFramePr>
        <p:xfrm>
          <a:off x="1259632" y="2179588"/>
          <a:ext cx="3672408" cy="524630"/>
        </p:xfrm>
        <a:graphic>
          <a:graphicData uri="http://schemas.openxmlformats.org/presentationml/2006/ole">
            <p:oleObj spid="_x0000_s14339" name="Equation" r:id="rId4" imgW="1688760" imgH="241200" progId="Equation.DSMT4">
              <p:embed/>
            </p:oleObj>
          </a:graphicData>
        </a:graphic>
      </p:graphicFrame>
      <p:sp>
        <p:nvSpPr>
          <p:cNvPr id="8" name="TextBox 7"/>
          <p:cNvSpPr txBox="1"/>
          <p:nvPr/>
        </p:nvSpPr>
        <p:spPr>
          <a:xfrm>
            <a:off x="5580112" y="2308810"/>
            <a:ext cx="3168352" cy="400110"/>
          </a:xfrm>
          <a:prstGeom prst="rect">
            <a:avLst/>
          </a:prstGeom>
          <a:noFill/>
        </p:spPr>
        <p:txBody>
          <a:bodyPr wrap="square" rtlCol="0">
            <a:spAutoFit/>
          </a:bodyPr>
          <a:lstStyle/>
          <a:p>
            <a:r>
              <a:rPr lang="el-GR" dirty="0" smtClean="0"/>
              <a:t>Μοριακό </a:t>
            </a:r>
            <a:r>
              <a:rPr lang="en-US" sz="2000" dirty="0" smtClean="0"/>
              <a:t>flux</a:t>
            </a:r>
            <a:endParaRPr lang="el-GR" sz="2000" dirty="0"/>
          </a:p>
        </p:txBody>
      </p:sp>
      <p:graphicFrame>
        <p:nvGraphicFramePr>
          <p:cNvPr id="28676" name="Object 4"/>
          <p:cNvGraphicFramePr>
            <a:graphicFrameLocks noChangeAspect="1"/>
          </p:cNvGraphicFramePr>
          <p:nvPr/>
        </p:nvGraphicFramePr>
        <p:xfrm>
          <a:off x="1130300" y="3140075"/>
          <a:ext cx="5054600" cy="936625"/>
        </p:xfrm>
        <a:graphic>
          <a:graphicData uri="http://schemas.openxmlformats.org/presentationml/2006/ole">
            <p:oleObj spid="_x0000_s14340" name="Equation" r:id="rId5" imgW="2323800" imgH="431640" progId="Equation.DSMT4">
              <p:embed/>
            </p:oleObj>
          </a:graphicData>
        </a:graphic>
      </p:graphicFrame>
      <p:sp>
        <p:nvSpPr>
          <p:cNvPr id="10" name="Oval 9"/>
          <p:cNvSpPr/>
          <p:nvPr/>
        </p:nvSpPr>
        <p:spPr>
          <a:xfrm>
            <a:off x="3563888" y="3284984"/>
            <a:ext cx="720080" cy="64807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5148064" y="3212976"/>
            <a:ext cx="720080" cy="64807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Straight Arrow Connector 12"/>
          <p:cNvCxnSpPr/>
          <p:nvPr/>
        </p:nvCxnSpPr>
        <p:spPr>
          <a:xfrm>
            <a:off x="4139952" y="3933056"/>
            <a:ext cx="86409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076056" y="3861048"/>
            <a:ext cx="50405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5976" y="4509120"/>
            <a:ext cx="2016224" cy="369332"/>
          </a:xfrm>
          <a:prstGeom prst="rect">
            <a:avLst/>
          </a:prstGeom>
          <a:noFill/>
        </p:spPr>
        <p:txBody>
          <a:bodyPr wrap="square" rtlCol="0">
            <a:spAutoFit/>
          </a:bodyPr>
          <a:lstStyle/>
          <a:p>
            <a:r>
              <a:rPr lang="el-GR" dirty="0" smtClean="0"/>
              <a:t>Μοριακό </a:t>
            </a:r>
            <a:r>
              <a:rPr lang="en-US" dirty="0" smtClean="0"/>
              <a:t>flux</a:t>
            </a:r>
            <a:endParaRPr lang="el-GR" dirty="0"/>
          </a:p>
        </p:txBody>
      </p:sp>
      <p:graphicFrame>
        <p:nvGraphicFramePr>
          <p:cNvPr id="28677" name="Object 5"/>
          <p:cNvGraphicFramePr>
            <a:graphicFrameLocks noChangeAspect="1"/>
          </p:cNvGraphicFramePr>
          <p:nvPr/>
        </p:nvGraphicFramePr>
        <p:xfrm>
          <a:off x="6342063" y="3140075"/>
          <a:ext cx="2154237" cy="936625"/>
        </p:xfrm>
        <a:graphic>
          <a:graphicData uri="http://schemas.openxmlformats.org/presentationml/2006/ole">
            <p:oleObj spid="_x0000_s14341" name="Equation" r:id="rId6" imgW="990360" imgH="431640" progId="Equation.DSMT4">
              <p:embed/>
            </p:oleObj>
          </a:graphicData>
        </a:graphic>
      </p:graphicFrame>
      <p:sp>
        <p:nvSpPr>
          <p:cNvPr id="18" name="TextBox 17"/>
          <p:cNvSpPr txBox="1"/>
          <p:nvPr/>
        </p:nvSpPr>
        <p:spPr>
          <a:xfrm>
            <a:off x="971600" y="5301208"/>
            <a:ext cx="6912768" cy="369332"/>
          </a:xfrm>
          <a:prstGeom prst="rect">
            <a:avLst/>
          </a:prstGeom>
          <a:noFill/>
        </p:spPr>
        <p:txBody>
          <a:bodyPr wrap="square" rtlCol="0">
            <a:spAutoFit/>
          </a:bodyPr>
          <a:lstStyle/>
          <a:p>
            <a:r>
              <a:rPr lang="el-GR" dirty="0" smtClean="0"/>
              <a:t>Προσοχή: ανεξαρτήτως συστήματος, ο συντελεστής διάχυσης κοινό</a:t>
            </a:r>
            <a:endParaRPr lang="el-GR" dirty="0"/>
          </a:p>
        </p:txBody>
      </p:sp>
      <p:pic>
        <p:nvPicPr>
          <p:cNvPr id="15"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7" name="TextBox 1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28676"/>
                                        </p:tgtEl>
                                        <p:attrNameLst>
                                          <p:attrName>style.visibility</p:attrName>
                                        </p:attrNameLst>
                                      </p:cBhvr>
                                      <p:to>
                                        <p:strVal val="visible"/>
                                      </p:to>
                                    </p:set>
                                    <p:animEffect transition="in" filter="blinds(horizontal)">
                                      <p:cBhvr>
                                        <p:cTn id="19" dur="500"/>
                                        <p:tgtEl>
                                          <p:spTgt spid="28676"/>
                                        </p:tgtEl>
                                      </p:cBhvr>
                                    </p:animEffect>
                                  </p:childTnLst>
                                </p:cTn>
                              </p:par>
                              <p:par>
                                <p:cTn id="20" presetID="3" presetClass="entr" presetSubtype="10" fill="hold" nodeType="with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blinds(horizontal)">
                                      <p:cBhvr>
                                        <p:cTn id="22" dur="500"/>
                                        <p:tgtEl>
                                          <p:spTgt spid="2867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16" grpId="0"/>
      <p:bldP spid="18"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14313" y="285750"/>
            <a:ext cx="8501062"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Επίλυση  εξισώσεων </a:t>
            </a:r>
            <a:r>
              <a:rPr lang="en-US" sz="2400" b="1">
                <a:solidFill>
                  <a:srgbClr val="C00000"/>
                </a:solidFill>
              </a:rPr>
              <a:t>Streeter Phelps </a:t>
            </a:r>
            <a:r>
              <a:rPr lang="el-GR" sz="2400" b="1">
                <a:solidFill>
                  <a:srgbClr val="C00000"/>
                </a:solidFill>
              </a:rPr>
              <a:t>σε ποτάμι</a:t>
            </a:r>
          </a:p>
        </p:txBody>
      </p:sp>
      <p:sp>
        <p:nvSpPr>
          <p:cNvPr id="6" name="Rectangle 1"/>
          <p:cNvSpPr>
            <a:spLocks noChangeArrowheads="1"/>
          </p:cNvSpPr>
          <p:nvPr/>
        </p:nvSpPr>
        <p:spPr bwMode="auto">
          <a:xfrm>
            <a:off x="285750" y="928688"/>
            <a:ext cx="8429625" cy="4624387"/>
          </a:xfrm>
          <a:prstGeom prst="rect">
            <a:avLst/>
          </a:prstGeom>
          <a:noFill/>
          <a:ln w="9525">
            <a:noFill/>
            <a:miter lim="800000"/>
            <a:headEnd/>
            <a:tailEnd/>
          </a:ln>
        </p:spPr>
        <p:txBody>
          <a:bodyPr anchor="ctr">
            <a:spAutoFit/>
          </a:bodyPr>
          <a:lstStyle/>
          <a:p>
            <a:pPr algn="just" eaLnBrk="0" hangingPunct="0">
              <a:lnSpc>
                <a:spcPct val="114000"/>
              </a:lnSpc>
            </a:pPr>
            <a:r>
              <a:rPr lang="el-GR" sz="2000">
                <a:solidFill>
                  <a:srgbClr val="1F497D"/>
                </a:solidFill>
                <a:cs typeface="Times New Roman" pitchFamily="18" charset="0"/>
              </a:rPr>
              <a:t>Λύνοντας την εξίσωση μεταφοράς για τη συγκέντρωση του διαλυμένου οξυγόνου, του τελικού </a:t>
            </a:r>
            <a:r>
              <a:rPr lang="en-US" sz="2000">
                <a:solidFill>
                  <a:srgbClr val="1F497D"/>
                </a:solidFill>
                <a:cs typeface="Times New Roman" pitchFamily="18" charset="0"/>
              </a:rPr>
              <a:t>BOD</a:t>
            </a:r>
            <a:r>
              <a:rPr lang="el-GR" sz="2000">
                <a:solidFill>
                  <a:srgbClr val="1F497D"/>
                </a:solidFill>
                <a:cs typeface="Times New Roman" pitchFamily="18" charset="0"/>
              </a:rPr>
              <a:t> και τη συγκέντρωση του ελλείμματος οξυγόνου, θεωρώντας μονοδιάστατη ροή και σταθερή κατάσταση, μπορούμε να συμπεράνουμε τα εξής:</a:t>
            </a:r>
            <a:endParaRPr lang="el-GR" sz="2000">
              <a:solidFill>
                <a:srgbClr val="1F497D"/>
              </a:solidFill>
            </a:endParaRPr>
          </a:p>
          <a:p>
            <a:pPr algn="just" eaLnBrk="0" hangingPunct="0">
              <a:lnSpc>
                <a:spcPct val="114000"/>
              </a:lnSpc>
              <a:buFontTx/>
              <a:buBlip>
                <a:blip r:embed="rId2"/>
              </a:buBlip>
            </a:pPr>
            <a:r>
              <a:rPr lang="el-GR" sz="2000">
                <a:solidFill>
                  <a:srgbClr val="1F497D"/>
                </a:solidFill>
                <a:cs typeface="Times New Roman" pitchFamily="18" charset="0"/>
              </a:rPr>
              <a:t>Η συγκέντρωση του τελικού </a:t>
            </a:r>
            <a:r>
              <a:rPr lang="en-US" sz="2000">
                <a:solidFill>
                  <a:srgbClr val="1F497D"/>
                </a:solidFill>
                <a:cs typeface="Times New Roman" pitchFamily="18" charset="0"/>
              </a:rPr>
              <a:t>BOD</a:t>
            </a:r>
            <a:r>
              <a:rPr lang="el-GR" sz="2000">
                <a:solidFill>
                  <a:srgbClr val="1F497D"/>
                </a:solidFill>
                <a:cs typeface="Times New Roman" pitchFamily="18" charset="0"/>
              </a:rPr>
              <a:t> (</a:t>
            </a:r>
            <a:r>
              <a:rPr lang="en-US" sz="2000">
                <a:solidFill>
                  <a:srgbClr val="1F497D"/>
                </a:solidFill>
                <a:cs typeface="Times New Roman" pitchFamily="18" charset="0"/>
              </a:rPr>
              <a:t>L</a:t>
            </a:r>
            <a:r>
              <a:rPr lang="el-GR" sz="2000">
                <a:solidFill>
                  <a:srgbClr val="1F497D"/>
                </a:solidFill>
                <a:cs typeface="Times New Roman" pitchFamily="18" charset="0"/>
              </a:rPr>
              <a:t>), δηλαδή η συγκέντρωση του </a:t>
            </a:r>
            <a:r>
              <a:rPr lang="en-US" sz="2000">
                <a:solidFill>
                  <a:srgbClr val="1F497D"/>
                </a:solidFill>
                <a:cs typeface="Times New Roman" pitchFamily="18" charset="0"/>
              </a:rPr>
              <a:t>BOD</a:t>
            </a:r>
            <a:r>
              <a:rPr lang="el-GR" sz="2000">
                <a:solidFill>
                  <a:srgbClr val="1F497D"/>
                </a:solidFill>
                <a:cs typeface="Times New Roman" pitchFamily="18" charset="0"/>
              </a:rPr>
              <a:t> που αντιστοιχεί σε πλήρη αποδόμηση της οργανικής ύλης, μειώνεται εκθετικά με την απόσταση (</a:t>
            </a:r>
            <a:r>
              <a:rPr lang="en-US" sz="2000">
                <a:solidFill>
                  <a:srgbClr val="1F497D"/>
                </a:solidFill>
                <a:cs typeface="Times New Roman" pitchFamily="18" charset="0"/>
              </a:rPr>
              <a:t>x</a:t>
            </a:r>
            <a:r>
              <a:rPr lang="el-GR" sz="2000">
                <a:solidFill>
                  <a:srgbClr val="1F497D"/>
                </a:solidFill>
                <a:cs typeface="Times New Roman" pitchFamily="18" charset="0"/>
              </a:rPr>
              <a:t>) από την πηγή.</a:t>
            </a:r>
            <a:endParaRPr lang="el-GR" sz="2000">
              <a:solidFill>
                <a:srgbClr val="1F497D"/>
              </a:solidFill>
            </a:endParaRPr>
          </a:p>
          <a:p>
            <a:pPr algn="just" eaLnBrk="0" hangingPunct="0">
              <a:lnSpc>
                <a:spcPct val="114000"/>
              </a:lnSpc>
              <a:buFontTx/>
              <a:buBlip>
                <a:blip r:embed="rId2"/>
              </a:buBlip>
            </a:pPr>
            <a:r>
              <a:rPr lang="el-GR" sz="2000">
                <a:solidFill>
                  <a:srgbClr val="1F497D"/>
                </a:solidFill>
                <a:cs typeface="Times New Roman" pitchFamily="18" charset="0"/>
              </a:rPr>
              <a:t>Η συγκέντρωση του ελλείμματος του διαλυμένου οξυγόνου (</a:t>
            </a:r>
            <a:r>
              <a:rPr lang="en-US" sz="2000">
                <a:solidFill>
                  <a:srgbClr val="1F497D"/>
                </a:solidFill>
                <a:cs typeface="Times New Roman" pitchFamily="18" charset="0"/>
              </a:rPr>
              <a:t>D</a:t>
            </a:r>
            <a:r>
              <a:rPr lang="el-GR" sz="2000">
                <a:solidFill>
                  <a:srgbClr val="1F497D"/>
                </a:solidFill>
                <a:cs typeface="Times New Roman" pitchFamily="18" charset="0"/>
              </a:rPr>
              <a:t>) αυξάνει μέχρι μια κρίσιμη τιμή </a:t>
            </a:r>
            <a:r>
              <a:rPr lang="en-US" sz="2000">
                <a:solidFill>
                  <a:srgbClr val="1F497D"/>
                </a:solidFill>
                <a:cs typeface="Times New Roman" pitchFamily="18" charset="0"/>
              </a:rPr>
              <a:t>D</a:t>
            </a:r>
            <a:r>
              <a:rPr lang="en-US" sz="2000" baseline="-30000">
                <a:solidFill>
                  <a:srgbClr val="1F497D"/>
                </a:solidFill>
                <a:cs typeface="Times New Roman" pitchFamily="18" charset="0"/>
              </a:rPr>
              <a:t>c</a:t>
            </a:r>
            <a:r>
              <a:rPr lang="el-GR" sz="2000">
                <a:solidFill>
                  <a:srgbClr val="1F497D"/>
                </a:solidFill>
                <a:cs typeface="Times New Roman" pitchFamily="18" charset="0"/>
              </a:rPr>
              <a:t>, στην κρίσιμη απόσταση (</a:t>
            </a:r>
            <a:r>
              <a:rPr lang="en-US" sz="2000">
                <a:solidFill>
                  <a:srgbClr val="1F497D"/>
                </a:solidFill>
                <a:cs typeface="Times New Roman" pitchFamily="18" charset="0"/>
              </a:rPr>
              <a:t>x</a:t>
            </a:r>
            <a:r>
              <a:rPr lang="en-US" sz="2000" baseline="-30000">
                <a:solidFill>
                  <a:srgbClr val="1F497D"/>
                </a:solidFill>
                <a:cs typeface="Times New Roman" pitchFamily="18" charset="0"/>
              </a:rPr>
              <a:t>cr</a:t>
            </a:r>
            <a:r>
              <a:rPr lang="el-GR" sz="2000">
                <a:solidFill>
                  <a:srgbClr val="1F497D"/>
                </a:solidFill>
                <a:cs typeface="Times New Roman" pitchFamily="18" charset="0"/>
              </a:rPr>
              <a:t>) από την πηγή κι έπειτα μειώνεται κοντά στο μηδέν για </a:t>
            </a:r>
            <a:r>
              <a:rPr lang="en-US" sz="2000">
                <a:solidFill>
                  <a:srgbClr val="1F497D"/>
                </a:solidFill>
                <a:cs typeface="Times New Roman" pitchFamily="18" charset="0"/>
              </a:rPr>
              <a:t>x</a:t>
            </a:r>
            <a:r>
              <a:rPr lang="el-GR" sz="2000">
                <a:solidFill>
                  <a:srgbClr val="1F497D"/>
                </a:solidFill>
                <a:cs typeface="Times New Roman" pitchFamily="18" charset="0"/>
              </a:rPr>
              <a:t>-&gt;∞.</a:t>
            </a:r>
            <a:endParaRPr lang="el-GR" sz="2000">
              <a:solidFill>
                <a:srgbClr val="1F497D"/>
              </a:solidFill>
            </a:endParaRPr>
          </a:p>
          <a:p>
            <a:pPr algn="just" eaLnBrk="0" hangingPunct="0">
              <a:lnSpc>
                <a:spcPct val="114000"/>
              </a:lnSpc>
              <a:buFontTx/>
              <a:buBlip>
                <a:blip r:embed="rId2"/>
              </a:buBlip>
            </a:pPr>
            <a:r>
              <a:rPr lang="el-GR" sz="2000">
                <a:solidFill>
                  <a:srgbClr val="1F497D"/>
                </a:solidFill>
                <a:cs typeface="Times New Roman" pitchFamily="18" charset="0"/>
              </a:rPr>
              <a:t>Η συγκέντρωση του διαλυμένου οξυγόνου (</a:t>
            </a:r>
            <a:r>
              <a:rPr lang="en-US" sz="2000">
                <a:solidFill>
                  <a:srgbClr val="1F497D"/>
                </a:solidFill>
                <a:cs typeface="Times New Roman" pitchFamily="18" charset="0"/>
              </a:rPr>
              <a:t>DO</a:t>
            </a:r>
            <a:r>
              <a:rPr lang="el-GR" sz="2000">
                <a:solidFill>
                  <a:srgbClr val="1F497D"/>
                </a:solidFill>
                <a:cs typeface="Times New Roman" pitchFamily="18" charset="0"/>
              </a:rPr>
              <a:t> ή </a:t>
            </a:r>
            <a:r>
              <a:rPr lang="en-US" sz="2000">
                <a:solidFill>
                  <a:srgbClr val="1F497D"/>
                </a:solidFill>
                <a:cs typeface="Times New Roman" pitchFamily="18" charset="0"/>
              </a:rPr>
              <a:t>C</a:t>
            </a:r>
            <a:r>
              <a:rPr lang="el-GR" sz="2000">
                <a:solidFill>
                  <a:srgbClr val="1F497D"/>
                </a:solidFill>
                <a:cs typeface="Times New Roman" pitchFamily="18" charset="0"/>
              </a:rPr>
              <a:t>) μειώνεται μέχρι μια ελάχιστη κρίσιμη τιμή (</a:t>
            </a:r>
            <a:r>
              <a:rPr lang="en-US" sz="2000">
                <a:solidFill>
                  <a:srgbClr val="1F497D"/>
                </a:solidFill>
                <a:cs typeface="Times New Roman" pitchFamily="18" charset="0"/>
              </a:rPr>
              <a:t>DO</a:t>
            </a:r>
            <a:r>
              <a:rPr lang="en-US" sz="2000" baseline="-30000">
                <a:solidFill>
                  <a:srgbClr val="1F497D"/>
                </a:solidFill>
                <a:cs typeface="Times New Roman" pitchFamily="18" charset="0"/>
              </a:rPr>
              <a:t>cr</a:t>
            </a:r>
            <a:r>
              <a:rPr lang="el-GR" sz="2000">
                <a:solidFill>
                  <a:srgbClr val="1F497D"/>
                </a:solidFill>
                <a:cs typeface="Times New Roman" pitchFamily="18" charset="0"/>
              </a:rPr>
              <a:t> ή </a:t>
            </a:r>
            <a:r>
              <a:rPr lang="en-US" sz="2000">
                <a:solidFill>
                  <a:srgbClr val="1F497D"/>
                </a:solidFill>
                <a:cs typeface="Times New Roman" pitchFamily="18" charset="0"/>
              </a:rPr>
              <a:t>C</a:t>
            </a:r>
            <a:r>
              <a:rPr lang="en-US" sz="2000" baseline="-30000">
                <a:solidFill>
                  <a:srgbClr val="1F497D"/>
                </a:solidFill>
                <a:cs typeface="Times New Roman" pitchFamily="18" charset="0"/>
              </a:rPr>
              <a:t>cr</a:t>
            </a:r>
            <a:r>
              <a:rPr lang="el-GR" sz="2000">
                <a:solidFill>
                  <a:srgbClr val="1F497D"/>
                </a:solidFill>
                <a:cs typeface="Times New Roman" pitchFamily="18" charset="0"/>
              </a:rPr>
              <a:t>) στην κρίσιμη απόσταση (</a:t>
            </a:r>
            <a:r>
              <a:rPr lang="en-US" sz="2000">
                <a:solidFill>
                  <a:srgbClr val="1F497D"/>
                </a:solidFill>
                <a:cs typeface="Times New Roman" pitchFamily="18" charset="0"/>
              </a:rPr>
              <a:t>x</a:t>
            </a:r>
            <a:r>
              <a:rPr lang="en-US" sz="2000" baseline="-30000">
                <a:solidFill>
                  <a:srgbClr val="1F497D"/>
                </a:solidFill>
                <a:cs typeface="Times New Roman" pitchFamily="18" charset="0"/>
              </a:rPr>
              <a:t>cr</a:t>
            </a:r>
            <a:r>
              <a:rPr lang="el-GR" sz="2000">
                <a:solidFill>
                  <a:srgbClr val="1F497D"/>
                </a:solidFill>
                <a:cs typeface="Times New Roman" pitchFamily="18" charset="0"/>
              </a:rPr>
              <a:t>) από την πηγή κι έπειτα αυξάνεται στην τιμή κορεσμού  (</a:t>
            </a:r>
            <a:r>
              <a:rPr lang="en-US" sz="2000">
                <a:solidFill>
                  <a:srgbClr val="1F497D"/>
                </a:solidFill>
                <a:cs typeface="Times New Roman" pitchFamily="18" charset="0"/>
              </a:rPr>
              <a:t>DO</a:t>
            </a:r>
            <a:r>
              <a:rPr lang="en-US" sz="2000" baseline="-30000">
                <a:solidFill>
                  <a:srgbClr val="1F497D"/>
                </a:solidFill>
                <a:cs typeface="Times New Roman" pitchFamily="18" charset="0"/>
              </a:rPr>
              <a:t>sat</a:t>
            </a:r>
            <a:r>
              <a:rPr lang="el-GR" sz="2000">
                <a:solidFill>
                  <a:srgbClr val="1F497D"/>
                </a:solidFill>
                <a:cs typeface="Times New Roman" pitchFamily="18" charset="0"/>
              </a:rPr>
              <a:t> ή </a:t>
            </a:r>
            <a:r>
              <a:rPr lang="en-US" sz="2000">
                <a:solidFill>
                  <a:srgbClr val="1F497D"/>
                </a:solidFill>
                <a:cs typeface="Times New Roman" pitchFamily="18" charset="0"/>
              </a:rPr>
              <a:t>C</a:t>
            </a:r>
            <a:r>
              <a:rPr lang="en-US" sz="2000" baseline="-30000">
                <a:solidFill>
                  <a:srgbClr val="1F497D"/>
                </a:solidFill>
                <a:cs typeface="Times New Roman" pitchFamily="18" charset="0"/>
              </a:rPr>
              <a:t>sat</a:t>
            </a:r>
            <a:r>
              <a:rPr lang="el-GR" sz="2000">
                <a:solidFill>
                  <a:srgbClr val="1F497D"/>
                </a:solidFill>
                <a:cs typeface="Times New Roman" pitchFamily="18" charset="0"/>
              </a:rPr>
              <a:t>).</a:t>
            </a:r>
            <a:endParaRPr lang="el-GR" sz="2000">
              <a:solidFill>
                <a:srgbClr val="1F497D"/>
              </a:solidFill>
            </a:endParaRPr>
          </a:p>
        </p:txBody>
      </p:sp>
      <p:pic>
        <p:nvPicPr>
          <p:cNvPr id="4"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TextBox 6"/>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150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42938" y="214313"/>
            <a:ext cx="8501062" cy="461962"/>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Επίλυση  εξισώσεων </a:t>
            </a:r>
            <a:r>
              <a:rPr lang="en-US" sz="2400" b="1">
                <a:solidFill>
                  <a:srgbClr val="C00000"/>
                </a:solidFill>
              </a:rPr>
              <a:t>Streeter Phelps </a:t>
            </a:r>
            <a:r>
              <a:rPr lang="el-GR" sz="2400" b="1">
                <a:solidFill>
                  <a:srgbClr val="C00000"/>
                </a:solidFill>
              </a:rPr>
              <a:t>σε ποτάμι</a:t>
            </a:r>
          </a:p>
        </p:txBody>
      </p:sp>
      <p:grpSp>
        <p:nvGrpSpPr>
          <p:cNvPr id="2" name="Group 21"/>
          <p:cNvGrpSpPr>
            <a:grpSpLocks/>
          </p:cNvGrpSpPr>
          <p:nvPr/>
        </p:nvGrpSpPr>
        <p:grpSpPr bwMode="auto">
          <a:xfrm>
            <a:off x="1643063" y="642938"/>
            <a:ext cx="5918200" cy="3571875"/>
            <a:chOff x="1643063" y="428625"/>
            <a:chExt cx="5918200" cy="3571875"/>
          </a:xfrm>
        </p:grpSpPr>
        <p:grpSp>
          <p:nvGrpSpPr>
            <p:cNvPr id="4" name="Group 2"/>
            <p:cNvGrpSpPr>
              <a:grpSpLocks/>
            </p:cNvGrpSpPr>
            <p:nvPr/>
          </p:nvGrpSpPr>
          <p:grpSpPr bwMode="auto">
            <a:xfrm>
              <a:off x="1643063" y="428625"/>
              <a:ext cx="5918200" cy="3571875"/>
              <a:chOff x="1753" y="7668"/>
              <a:chExt cx="6184" cy="3699"/>
            </a:xfrm>
          </p:grpSpPr>
          <p:grpSp>
            <p:nvGrpSpPr>
              <p:cNvPr id="6" name="Group 3"/>
              <p:cNvGrpSpPr>
                <a:grpSpLocks/>
              </p:cNvGrpSpPr>
              <p:nvPr/>
            </p:nvGrpSpPr>
            <p:grpSpPr bwMode="auto">
              <a:xfrm>
                <a:off x="2484" y="7668"/>
                <a:ext cx="4797" cy="3105"/>
                <a:chOff x="2484" y="7668"/>
                <a:chExt cx="4797" cy="3105"/>
              </a:xfrm>
            </p:grpSpPr>
            <p:cxnSp>
              <p:nvCxnSpPr>
                <p:cNvPr id="18" name="AutoShape 4"/>
                <p:cNvCxnSpPr>
                  <a:cxnSpLocks noChangeShapeType="1"/>
                </p:cNvCxnSpPr>
                <p:nvPr/>
              </p:nvCxnSpPr>
              <p:spPr bwMode="auto">
                <a:xfrm flipV="1">
                  <a:off x="2484" y="7668"/>
                  <a:ext cx="54" cy="3105"/>
                </a:xfrm>
                <a:prstGeom prst="straightConnector1">
                  <a:avLst/>
                </a:prstGeom>
                <a:noFill/>
                <a:ln w="9525">
                  <a:solidFill>
                    <a:srgbClr val="000000"/>
                  </a:solidFill>
                  <a:round/>
                  <a:headEnd/>
                  <a:tailEnd type="triangle" w="med" len="med"/>
                </a:ln>
              </p:spPr>
            </p:cxnSp>
            <p:sp>
              <p:nvSpPr>
                <p:cNvPr id="19" name="Freeform 5"/>
                <p:cNvSpPr>
                  <a:spLocks/>
                </p:cNvSpPr>
                <p:nvPr/>
              </p:nvSpPr>
              <p:spPr bwMode="auto">
                <a:xfrm>
                  <a:off x="2484" y="8550"/>
                  <a:ext cx="3348" cy="2223"/>
                </a:xfrm>
                <a:custGeom>
                  <a:avLst/>
                  <a:gdLst>
                    <a:gd name="T0" fmla="*/ 0 w 3636"/>
                    <a:gd name="T1" fmla="*/ 1341 h 2862"/>
                    <a:gd name="T2" fmla="*/ 541 w 3636"/>
                    <a:gd name="T3" fmla="*/ 182 h 2862"/>
                    <a:gd name="T4" fmla="*/ 1061 w 3636"/>
                    <a:gd name="T5" fmla="*/ 228 h 2862"/>
                    <a:gd name="T6" fmla="*/ 1567 w 3636"/>
                    <a:gd name="T7" fmla="*/ 966 h 2862"/>
                    <a:gd name="T8" fmla="*/ 2839 w 3636"/>
                    <a:gd name="T9" fmla="*/ 1240 h 2862"/>
                    <a:gd name="T10" fmla="*/ 0 60000 65536"/>
                    <a:gd name="T11" fmla="*/ 0 60000 65536"/>
                    <a:gd name="T12" fmla="*/ 0 60000 65536"/>
                    <a:gd name="T13" fmla="*/ 0 60000 65536"/>
                    <a:gd name="T14" fmla="*/ 0 60000 65536"/>
                    <a:gd name="T15" fmla="*/ 0 w 3636"/>
                    <a:gd name="T16" fmla="*/ 0 h 2862"/>
                    <a:gd name="T17" fmla="*/ 3636 w 3636"/>
                    <a:gd name="T18" fmla="*/ 2862 h 2862"/>
                  </a:gdLst>
                  <a:ahLst/>
                  <a:cxnLst>
                    <a:cxn ang="T10">
                      <a:pos x="T0" y="T1"/>
                    </a:cxn>
                    <a:cxn ang="T11">
                      <a:pos x="T2" y="T3"/>
                    </a:cxn>
                    <a:cxn ang="T12">
                      <a:pos x="T4" y="T5"/>
                    </a:cxn>
                    <a:cxn ang="T13">
                      <a:pos x="T6" y="T7"/>
                    </a:cxn>
                    <a:cxn ang="T14">
                      <a:pos x="T8" y="T9"/>
                    </a:cxn>
                  </a:cxnLst>
                  <a:rect l="T15" t="T16" r="T17" b="T18"/>
                  <a:pathLst>
                    <a:path w="3636" h="2862">
                      <a:moveTo>
                        <a:pt x="0" y="2862"/>
                      </a:moveTo>
                      <a:cubicBezTo>
                        <a:pt x="244" y="1842"/>
                        <a:pt x="396" y="774"/>
                        <a:pt x="693" y="387"/>
                      </a:cubicBezTo>
                      <a:cubicBezTo>
                        <a:pt x="990" y="0"/>
                        <a:pt x="1233" y="144"/>
                        <a:pt x="1359" y="486"/>
                      </a:cubicBezTo>
                      <a:cubicBezTo>
                        <a:pt x="1485" y="828"/>
                        <a:pt x="1628" y="1701"/>
                        <a:pt x="2007" y="2061"/>
                      </a:cubicBezTo>
                      <a:cubicBezTo>
                        <a:pt x="2386" y="2421"/>
                        <a:pt x="3021" y="2553"/>
                        <a:pt x="3636" y="2646"/>
                      </a:cubicBezTo>
                    </a:path>
                  </a:pathLst>
                </a:custGeom>
                <a:noFill/>
                <a:ln w="28575">
                  <a:solidFill>
                    <a:srgbClr val="943634"/>
                  </a:solidFill>
                  <a:round/>
                  <a:headEnd/>
                  <a:tailEnd/>
                </a:ln>
              </p:spPr>
              <p:txBody>
                <a:bodyPr/>
                <a:lstStyle/>
                <a:p>
                  <a:endParaRPr lang="el-GR"/>
                </a:p>
              </p:txBody>
            </p:sp>
            <p:cxnSp>
              <p:nvCxnSpPr>
                <p:cNvPr id="20" name="AutoShape 6"/>
                <p:cNvCxnSpPr>
                  <a:cxnSpLocks noChangeShapeType="1"/>
                </p:cNvCxnSpPr>
                <p:nvPr/>
              </p:nvCxnSpPr>
              <p:spPr bwMode="auto">
                <a:xfrm>
                  <a:off x="3402" y="7668"/>
                  <a:ext cx="54" cy="3105"/>
                </a:xfrm>
                <a:prstGeom prst="straightConnector1">
                  <a:avLst/>
                </a:prstGeom>
                <a:noFill/>
                <a:ln w="9525">
                  <a:solidFill>
                    <a:srgbClr val="000000"/>
                  </a:solidFill>
                  <a:prstDash val="dashDot"/>
                  <a:round/>
                  <a:headEnd/>
                  <a:tailEnd/>
                </a:ln>
              </p:spPr>
            </p:cxnSp>
            <p:sp>
              <p:nvSpPr>
                <p:cNvPr id="21" name="Freeform 7"/>
                <p:cNvSpPr>
                  <a:spLocks/>
                </p:cNvSpPr>
                <p:nvPr/>
              </p:nvSpPr>
              <p:spPr bwMode="auto">
                <a:xfrm>
                  <a:off x="2538" y="8037"/>
                  <a:ext cx="3798" cy="2394"/>
                </a:xfrm>
                <a:custGeom>
                  <a:avLst/>
                  <a:gdLst>
                    <a:gd name="T0" fmla="*/ 0 w 3798"/>
                    <a:gd name="T1" fmla="*/ 0 h 2394"/>
                    <a:gd name="T2" fmla="*/ 558 w 3798"/>
                    <a:gd name="T3" fmla="*/ 1737 h 2394"/>
                    <a:gd name="T4" fmla="*/ 918 w 3798"/>
                    <a:gd name="T5" fmla="*/ 2385 h 2394"/>
                    <a:gd name="T6" fmla="*/ 1494 w 3798"/>
                    <a:gd name="T7" fmla="*/ 1683 h 2394"/>
                    <a:gd name="T8" fmla="*/ 2412 w 3798"/>
                    <a:gd name="T9" fmla="*/ 306 h 2394"/>
                    <a:gd name="T10" fmla="*/ 3798 w 3798"/>
                    <a:gd name="T11" fmla="*/ 63 h 2394"/>
                    <a:gd name="T12" fmla="*/ 0 60000 65536"/>
                    <a:gd name="T13" fmla="*/ 0 60000 65536"/>
                    <a:gd name="T14" fmla="*/ 0 60000 65536"/>
                    <a:gd name="T15" fmla="*/ 0 60000 65536"/>
                    <a:gd name="T16" fmla="*/ 0 60000 65536"/>
                    <a:gd name="T17" fmla="*/ 0 60000 65536"/>
                    <a:gd name="T18" fmla="*/ 0 w 3798"/>
                    <a:gd name="T19" fmla="*/ 0 h 2394"/>
                    <a:gd name="T20" fmla="*/ 3798 w 3798"/>
                    <a:gd name="T21" fmla="*/ 2394 h 2394"/>
                  </a:gdLst>
                  <a:ahLst/>
                  <a:cxnLst>
                    <a:cxn ang="T12">
                      <a:pos x="T0" y="T1"/>
                    </a:cxn>
                    <a:cxn ang="T13">
                      <a:pos x="T2" y="T3"/>
                    </a:cxn>
                    <a:cxn ang="T14">
                      <a:pos x="T4" y="T5"/>
                    </a:cxn>
                    <a:cxn ang="T15">
                      <a:pos x="T6" y="T7"/>
                    </a:cxn>
                    <a:cxn ang="T16">
                      <a:pos x="T8" y="T9"/>
                    </a:cxn>
                    <a:cxn ang="T17">
                      <a:pos x="T10" y="T11"/>
                    </a:cxn>
                  </a:cxnLst>
                  <a:rect l="T18" t="T19" r="T20" b="T21"/>
                  <a:pathLst>
                    <a:path w="3798" h="2394">
                      <a:moveTo>
                        <a:pt x="0" y="0"/>
                      </a:moveTo>
                      <a:cubicBezTo>
                        <a:pt x="207" y="691"/>
                        <a:pt x="405" y="1339"/>
                        <a:pt x="558" y="1737"/>
                      </a:cubicBezTo>
                      <a:cubicBezTo>
                        <a:pt x="711" y="2135"/>
                        <a:pt x="762" y="2394"/>
                        <a:pt x="918" y="2385"/>
                      </a:cubicBezTo>
                      <a:cubicBezTo>
                        <a:pt x="1074" y="2376"/>
                        <a:pt x="1245" y="2029"/>
                        <a:pt x="1494" y="1683"/>
                      </a:cubicBezTo>
                      <a:cubicBezTo>
                        <a:pt x="1743" y="1337"/>
                        <a:pt x="2028" y="576"/>
                        <a:pt x="2412" y="306"/>
                      </a:cubicBezTo>
                      <a:cubicBezTo>
                        <a:pt x="2796" y="36"/>
                        <a:pt x="3567" y="103"/>
                        <a:pt x="3798" y="63"/>
                      </a:cubicBezTo>
                    </a:path>
                  </a:pathLst>
                </a:custGeom>
                <a:noFill/>
                <a:ln w="28575">
                  <a:solidFill>
                    <a:srgbClr val="17365D"/>
                  </a:solidFill>
                  <a:round/>
                  <a:headEnd/>
                  <a:tailEnd/>
                </a:ln>
              </p:spPr>
              <p:txBody>
                <a:bodyPr/>
                <a:lstStyle/>
                <a:p>
                  <a:endParaRPr lang="el-GR"/>
                </a:p>
              </p:txBody>
            </p:sp>
            <p:cxnSp>
              <p:nvCxnSpPr>
                <p:cNvPr id="22" name="AutoShape 8"/>
                <p:cNvCxnSpPr>
                  <a:cxnSpLocks noChangeShapeType="1"/>
                </p:cNvCxnSpPr>
                <p:nvPr/>
              </p:nvCxnSpPr>
              <p:spPr bwMode="auto">
                <a:xfrm>
                  <a:off x="2538" y="8037"/>
                  <a:ext cx="4743" cy="0"/>
                </a:xfrm>
                <a:prstGeom prst="straightConnector1">
                  <a:avLst/>
                </a:prstGeom>
                <a:noFill/>
                <a:ln w="9525">
                  <a:solidFill>
                    <a:srgbClr val="000000"/>
                  </a:solidFill>
                  <a:prstDash val="dash"/>
                  <a:round/>
                  <a:headEnd/>
                  <a:tailEnd/>
                </a:ln>
              </p:spPr>
            </p:cxnSp>
            <p:cxnSp>
              <p:nvCxnSpPr>
                <p:cNvPr id="23" name="AutoShape 9"/>
                <p:cNvCxnSpPr>
                  <a:cxnSpLocks noChangeShapeType="1"/>
                </p:cNvCxnSpPr>
                <p:nvPr/>
              </p:nvCxnSpPr>
              <p:spPr bwMode="auto">
                <a:xfrm>
                  <a:off x="2538" y="8685"/>
                  <a:ext cx="918" cy="0"/>
                </a:xfrm>
                <a:prstGeom prst="straightConnector1">
                  <a:avLst/>
                </a:prstGeom>
                <a:noFill/>
                <a:ln w="9525" cap="rnd">
                  <a:solidFill>
                    <a:srgbClr val="000000"/>
                  </a:solidFill>
                  <a:prstDash val="sysDot"/>
                  <a:round/>
                  <a:headEnd/>
                  <a:tailEnd/>
                </a:ln>
              </p:spPr>
            </p:cxnSp>
            <p:cxnSp>
              <p:nvCxnSpPr>
                <p:cNvPr id="24" name="AutoShape 10"/>
                <p:cNvCxnSpPr>
                  <a:cxnSpLocks noChangeShapeType="1"/>
                </p:cNvCxnSpPr>
                <p:nvPr/>
              </p:nvCxnSpPr>
              <p:spPr bwMode="auto">
                <a:xfrm>
                  <a:off x="2484" y="10431"/>
                  <a:ext cx="972" cy="0"/>
                </a:xfrm>
                <a:prstGeom prst="straightConnector1">
                  <a:avLst/>
                </a:prstGeom>
                <a:noFill/>
                <a:ln w="9525">
                  <a:solidFill>
                    <a:srgbClr val="000000"/>
                  </a:solidFill>
                  <a:prstDash val="sysDot"/>
                  <a:round/>
                  <a:headEnd/>
                  <a:tailEnd/>
                </a:ln>
              </p:spPr>
            </p:cxnSp>
          </p:grpSp>
          <p:grpSp>
            <p:nvGrpSpPr>
              <p:cNvPr id="7" name="Group 11"/>
              <p:cNvGrpSpPr>
                <a:grpSpLocks/>
              </p:cNvGrpSpPr>
              <p:nvPr/>
            </p:nvGrpSpPr>
            <p:grpSpPr bwMode="auto">
              <a:xfrm>
                <a:off x="1753" y="7836"/>
                <a:ext cx="6184" cy="3531"/>
                <a:chOff x="1753" y="7836"/>
                <a:chExt cx="6184" cy="3531"/>
              </a:xfrm>
            </p:grpSpPr>
            <p:grpSp>
              <p:nvGrpSpPr>
                <p:cNvPr id="9" name="Group 12"/>
                <p:cNvGrpSpPr>
                  <a:grpSpLocks/>
                </p:cNvGrpSpPr>
                <p:nvPr/>
              </p:nvGrpSpPr>
              <p:grpSpPr bwMode="auto">
                <a:xfrm>
                  <a:off x="2484" y="10773"/>
                  <a:ext cx="5453" cy="594"/>
                  <a:chOff x="2484" y="10773"/>
                  <a:chExt cx="5453" cy="594"/>
                </a:xfrm>
              </p:grpSpPr>
              <p:cxnSp>
                <p:nvCxnSpPr>
                  <p:cNvPr id="15" name="AutoShape 13"/>
                  <p:cNvCxnSpPr>
                    <a:cxnSpLocks noChangeShapeType="1"/>
                  </p:cNvCxnSpPr>
                  <p:nvPr/>
                </p:nvCxnSpPr>
                <p:spPr bwMode="auto">
                  <a:xfrm>
                    <a:off x="2484" y="10773"/>
                    <a:ext cx="5337" cy="0"/>
                  </a:xfrm>
                  <a:prstGeom prst="straightConnector1">
                    <a:avLst/>
                  </a:prstGeom>
                  <a:noFill/>
                  <a:ln w="9525">
                    <a:solidFill>
                      <a:srgbClr val="000000"/>
                    </a:solidFill>
                    <a:round/>
                    <a:headEnd/>
                    <a:tailEnd type="triangle" w="med" len="med"/>
                  </a:ln>
                </p:spPr>
              </p:cxnSp>
              <p:sp>
                <p:nvSpPr>
                  <p:cNvPr id="16" name="Text Box 14"/>
                  <p:cNvSpPr txBox="1">
                    <a:spLocks noChangeArrowheads="1"/>
                  </p:cNvSpPr>
                  <p:nvPr/>
                </p:nvSpPr>
                <p:spPr bwMode="auto">
                  <a:xfrm>
                    <a:off x="7352" y="10798"/>
                    <a:ext cx="585" cy="378"/>
                  </a:xfrm>
                  <a:prstGeom prst="rect">
                    <a:avLst/>
                  </a:prstGeom>
                  <a:noFill/>
                  <a:ln w="9525">
                    <a:noFill/>
                    <a:miter lim="800000"/>
                    <a:headEnd/>
                    <a:tailEnd/>
                  </a:ln>
                </p:spPr>
                <p:txBody>
                  <a:bodyPr/>
                  <a:lstStyle/>
                  <a:p>
                    <a:pPr>
                      <a:spcAft>
                        <a:spcPts val="1000"/>
                      </a:spcAft>
                    </a:pPr>
                    <a:r>
                      <a:rPr lang="en-US">
                        <a:latin typeface="Comic Sans MS" pitchFamily="66" charset="0"/>
                      </a:rPr>
                      <a:t>x</a:t>
                    </a:r>
                    <a:endParaRPr lang="el-GR"/>
                  </a:p>
                </p:txBody>
              </p:sp>
              <p:sp>
                <p:nvSpPr>
                  <p:cNvPr id="17" name="Text Box 15"/>
                  <p:cNvSpPr txBox="1">
                    <a:spLocks noChangeArrowheads="1"/>
                  </p:cNvSpPr>
                  <p:nvPr/>
                </p:nvSpPr>
                <p:spPr bwMode="auto">
                  <a:xfrm>
                    <a:off x="3242" y="10854"/>
                    <a:ext cx="702" cy="513"/>
                  </a:xfrm>
                  <a:prstGeom prst="rect">
                    <a:avLst/>
                  </a:prstGeom>
                  <a:noFill/>
                  <a:ln w="9525">
                    <a:noFill/>
                    <a:miter lim="800000"/>
                    <a:headEnd/>
                    <a:tailEnd/>
                  </a:ln>
                </p:spPr>
                <p:txBody>
                  <a:bodyPr/>
                  <a:lstStyle/>
                  <a:p>
                    <a:pPr>
                      <a:spcAft>
                        <a:spcPts val="1000"/>
                      </a:spcAft>
                    </a:pPr>
                    <a:r>
                      <a:rPr lang="en-US">
                        <a:latin typeface="Comic Sans MS" pitchFamily="66" charset="0"/>
                      </a:rPr>
                      <a:t>x</a:t>
                    </a:r>
                    <a:r>
                      <a:rPr lang="en-US" baseline="-25000">
                        <a:latin typeface="Comic Sans MS" pitchFamily="66" charset="0"/>
                      </a:rPr>
                      <a:t>cr</a:t>
                    </a:r>
                    <a:endParaRPr lang="el-GR"/>
                  </a:p>
                </p:txBody>
              </p:sp>
            </p:grpSp>
            <p:sp>
              <p:nvSpPr>
                <p:cNvPr id="12" name="Text Box 16"/>
                <p:cNvSpPr txBox="1">
                  <a:spLocks noChangeArrowheads="1"/>
                </p:cNvSpPr>
                <p:nvPr/>
              </p:nvSpPr>
              <p:spPr bwMode="auto">
                <a:xfrm>
                  <a:off x="2052" y="8406"/>
                  <a:ext cx="702" cy="513"/>
                </a:xfrm>
                <a:prstGeom prst="rect">
                  <a:avLst/>
                </a:prstGeom>
                <a:noFill/>
                <a:ln w="9525">
                  <a:noFill/>
                  <a:miter lim="800000"/>
                  <a:headEnd/>
                  <a:tailEnd/>
                </a:ln>
              </p:spPr>
              <p:txBody>
                <a:bodyPr/>
                <a:lstStyle/>
                <a:p>
                  <a:pPr>
                    <a:spcAft>
                      <a:spcPts val="1000"/>
                    </a:spcAft>
                  </a:pPr>
                  <a:r>
                    <a:rPr lang="en-US">
                      <a:latin typeface="Comic Sans MS" pitchFamily="66" charset="0"/>
                    </a:rPr>
                    <a:t>D</a:t>
                  </a:r>
                  <a:r>
                    <a:rPr lang="en-US" baseline="-25000">
                      <a:latin typeface="Comic Sans MS" pitchFamily="66" charset="0"/>
                    </a:rPr>
                    <a:t>cr</a:t>
                  </a:r>
                  <a:endParaRPr lang="el-GR"/>
                </a:p>
              </p:txBody>
            </p:sp>
            <p:sp>
              <p:nvSpPr>
                <p:cNvPr id="13" name="Text Box 17"/>
                <p:cNvSpPr txBox="1">
                  <a:spLocks noChangeArrowheads="1"/>
                </p:cNvSpPr>
                <p:nvPr/>
              </p:nvSpPr>
              <p:spPr bwMode="auto">
                <a:xfrm>
                  <a:off x="1753" y="10295"/>
                  <a:ext cx="1049" cy="513"/>
                </a:xfrm>
                <a:prstGeom prst="rect">
                  <a:avLst/>
                </a:prstGeom>
                <a:noFill/>
                <a:ln w="9525">
                  <a:noFill/>
                  <a:miter lim="800000"/>
                  <a:headEnd/>
                  <a:tailEnd/>
                </a:ln>
              </p:spPr>
              <p:txBody>
                <a:bodyPr/>
                <a:lstStyle/>
                <a:p>
                  <a:pPr>
                    <a:spcAft>
                      <a:spcPts val="1000"/>
                    </a:spcAft>
                  </a:pPr>
                  <a:r>
                    <a:rPr lang="en-US">
                      <a:latin typeface="Comic Sans MS" pitchFamily="66" charset="0"/>
                    </a:rPr>
                    <a:t>DO</a:t>
                  </a:r>
                  <a:r>
                    <a:rPr lang="en-US" baseline="-25000">
                      <a:latin typeface="Comic Sans MS" pitchFamily="66" charset="0"/>
                    </a:rPr>
                    <a:t>cr</a:t>
                  </a:r>
                  <a:endParaRPr lang="el-GR"/>
                </a:p>
              </p:txBody>
            </p:sp>
            <p:sp>
              <p:nvSpPr>
                <p:cNvPr id="14" name="Text Box 18"/>
                <p:cNvSpPr txBox="1">
                  <a:spLocks noChangeArrowheads="1"/>
                </p:cNvSpPr>
                <p:nvPr/>
              </p:nvSpPr>
              <p:spPr bwMode="auto">
                <a:xfrm>
                  <a:off x="6829" y="7836"/>
                  <a:ext cx="1063" cy="387"/>
                </a:xfrm>
                <a:prstGeom prst="rect">
                  <a:avLst/>
                </a:prstGeom>
                <a:noFill/>
                <a:ln w="9525">
                  <a:noFill/>
                  <a:miter lim="800000"/>
                  <a:headEnd/>
                  <a:tailEnd/>
                </a:ln>
              </p:spPr>
              <p:txBody>
                <a:bodyPr/>
                <a:lstStyle/>
                <a:p>
                  <a:pPr>
                    <a:spcAft>
                      <a:spcPts val="1000"/>
                    </a:spcAft>
                  </a:pPr>
                  <a:r>
                    <a:rPr lang="en-US">
                      <a:latin typeface="Comic Sans MS" pitchFamily="66" charset="0"/>
                    </a:rPr>
                    <a:t>DO</a:t>
                  </a:r>
                  <a:r>
                    <a:rPr lang="en-US" baseline="-25000">
                      <a:latin typeface="Comic Sans MS" pitchFamily="66" charset="0"/>
                    </a:rPr>
                    <a:t>sat</a:t>
                  </a:r>
                  <a:endParaRPr lang="el-GR"/>
                </a:p>
              </p:txBody>
            </p:sp>
          </p:grpSp>
        </p:grpSp>
        <p:sp>
          <p:nvSpPr>
            <p:cNvPr id="8" name="Text Box 16"/>
            <p:cNvSpPr txBox="1">
              <a:spLocks noChangeArrowheads="1"/>
            </p:cNvSpPr>
            <p:nvPr/>
          </p:nvSpPr>
          <p:spPr bwMode="auto">
            <a:xfrm>
              <a:off x="1857356" y="500042"/>
              <a:ext cx="877888" cy="655638"/>
            </a:xfrm>
            <a:prstGeom prst="rect">
              <a:avLst/>
            </a:prstGeom>
            <a:noFill/>
            <a:ln w="9525">
              <a:noFill/>
              <a:miter lim="800000"/>
              <a:headEnd/>
              <a:tailEnd/>
            </a:ln>
          </p:spPr>
          <p:txBody>
            <a:bodyPr/>
            <a:lstStyle/>
            <a:p>
              <a:pPr>
                <a:spcAft>
                  <a:spcPts val="1000"/>
                </a:spcAft>
              </a:pPr>
              <a:r>
                <a:rPr lang="en-US">
                  <a:latin typeface="Comic Sans MS" pitchFamily="66" charset="0"/>
                </a:rPr>
                <a:t>DO</a:t>
              </a:r>
              <a:endParaRPr lang="el-GR"/>
            </a:p>
          </p:txBody>
        </p:sp>
      </p:grpSp>
      <p:sp>
        <p:nvSpPr>
          <p:cNvPr id="25" name="22 - Ορθογώνιο"/>
          <p:cNvSpPr>
            <a:spLocks noChangeArrowheads="1"/>
          </p:cNvSpPr>
          <p:nvPr/>
        </p:nvSpPr>
        <p:spPr bwMode="auto">
          <a:xfrm>
            <a:off x="500063" y="3929063"/>
            <a:ext cx="8501062" cy="2032000"/>
          </a:xfrm>
          <a:prstGeom prst="rect">
            <a:avLst/>
          </a:prstGeom>
          <a:noFill/>
          <a:ln w="9525">
            <a:noFill/>
            <a:miter lim="800000"/>
            <a:headEnd/>
            <a:tailEnd/>
          </a:ln>
        </p:spPr>
        <p:txBody>
          <a:bodyPr>
            <a:spAutoFit/>
          </a:bodyPr>
          <a:lstStyle/>
          <a:p>
            <a:pPr algn="just"/>
            <a:r>
              <a:rPr lang="el-GR">
                <a:solidFill>
                  <a:srgbClr val="1F497D"/>
                </a:solidFill>
              </a:rPr>
              <a:t>Μέχρι την κρίσιμη απόσταση από την πηγή των ρύπων ο ρυθμός αποξυγόνωσης (ή βιοδιάσπασης) είναι μεγαλύτερος από τον ρυθμό επαναερίωσης με αποτέλεσμα τη μείωση του διαλυμένου οξυγόνου και την αύξηση του ελλείμματος του οξυγόνου. Στην κρίσιμη απόσταση από την πηγή οι δυο ρυθμοί είναι ίσοι. Μετά την κρίσιμη απόσταση ο ρυθμός επαναερίωσης είναι μεγαλύτερος του ρυθμού αποξυγόνωσης και η συγκέντρωση του διαλυμένου οξυγόνου φτάνει τη συγκέντρωση κορεσμού.</a:t>
            </a:r>
          </a:p>
        </p:txBody>
      </p:sp>
      <p:pic>
        <p:nvPicPr>
          <p:cNvPr id="26"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7" name="TextBox 26"/>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151</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14563" y="785813"/>
            <a:ext cx="5218112" cy="3571875"/>
            <a:chOff x="2484" y="7668"/>
            <a:chExt cx="5453" cy="3699"/>
          </a:xfrm>
        </p:grpSpPr>
        <p:grpSp>
          <p:nvGrpSpPr>
            <p:cNvPr id="4" name="Group 3"/>
            <p:cNvGrpSpPr>
              <a:grpSpLocks/>
            </p:cNvGrpSpPr>
            <p:nvPr/>
          </p:nvGrpSpPr>
          <p:grpSpPr bwMode="auto">
            <a:xfrm>
              <a:off x="2484" y="7668"/>
              <a:ext cx="4797" cy="3105"/>
              <a:chOff x="2484" y="7668"/>
              <a:chExt cx="4797" cy="3105"/>
            </a:xfrm>
          </p:grpSpPr>
          <p:cxnSp>
            <p:nvCxnSpPr>
              <p:cNvPr id="13" name="AutoShape 4"/>
              <p:cNvCxnSpPr>
                <a:cxnSpLocks noChangeShapeType="1"/>
              </p:cNvCxnSpPr>
              <p:nvPr/>
            </p:nvCxnSpPr>
            <p:spPr bwMode="auto">
              <a:xfrm flipV="1">
                <a:off x="2484" y="7668"/>
                <a:ext cx="54" cy="3105"/>
              </a:xfrm>
              <a:prstGeom prst="straightConnector1">
                <a:avLst/>
              </a:prstGeom>
              <a:noFill/>
              <a:ln w="9525">
                <a:solidFill>
                  <a:srgbClr val="000000"/>
                </a:solidFill>
                <a:round/>
                <a:headEnd/>
                <a:tailEnd type="triangle" w="med" len="med"/>
              </a:ln>
            </p:spPr>
          </p:cxnSp>
          <p:sp>
            <p:nvSpPr>
              <p:cNvPr id="14" name="Freeform 7"/>
              <p:cNvSpPr>
                <a:spLocks/>
              </p:cNvSpPr>
              <p:nvPr/>
            </p:nvSpPr>
            <p:spPr bwMode="auto">
              <a:xfrm>
                <a:off x="2538" y="8037"/>
                <a:ext cx="4246" cy="2430"/>
              </a:xfrm>
              <a:custGeom>
                <a:avLst/>
                <a:gdLst>
                  <a:gd name="T0" fmla="*/ 0 w 4246"/>
                  <a:gd name="T1" fmla="*/ 0 h 2430"/>
                  <a:gd name="T2" fmla="*/ 334 w 4246"/>
                  <a:gd name="T3" fmla="*/ 1219 h 2430"/>
                  <a:gd name="T4" fmla="*/ 935 w 4246"/>
                  <a:gd name="T5" fmla="*/ 1939 h 2430"/>
                  <a:gd name="T6" fmla="*/ 1771 w 4246"/>
                  <a:gd name="T7" fmla="*/ 2307 h 2430"/>
                  <a:gd name="T8" fmla="*/ 4246 w 4246"/>
                  <a:gd name="T9" fmla="*/ 2430 h 2430"/>
                  <a:gd name="T10" fmla="*/ 0 60000 65536"/>
                  <a:gd name="T11" fmla="*/ 0 60000 65536"/>
                  <a:gd name="T12" fmla="*/ 0 60000 65536"/>
                  <a:gd name="T13" fmla="*/ 0 60000 65536"/>
                  <a:gd name="T14" fmla="*/ 0 60000 65536"/>
                  <a:gd name="T15" fmla="*/ 0 w 4246"/>
                  <a:gd name="T16" fmla="*/ 0 h 2430"/>
                  <a:gd name="T17" fmla="*/ 4246 w 4246"/>
                  <a:gd name="T18" fmla="*/ 2430 h 2430"/>
                </a:gdLst>
                <a:ahLst/>
                <a:cxnLst>
                  <a:cxn ang="T10">
                    <a:pos x="T0" y="T1"/>
                  </a:cxn>
                  <a:cxn ang="T11">
                    <a:pos x="T2" y="T3"/>
                  </a:cxn>
                  <a:cxn ang="T12">
                    <a:pos x="T4" y="T5"/>
                  </a:cxn>
                  <a:cxn ang="T13">
                    <a:pos x="T6" y="T7"/>
                  </a:cxn>
                  <a:cxn ang="T14">
                    <a:pos x="T8" y="T9"/>
                  </a:cxn>
                </a:cxnLst>
                <a:rect l="T15" t="T16" r="T17" b="T18"/>
                <a:pathLst>
                  <a:path w="4246" h="2430">
                    <a:moveTo>
                      <a:pt x="0" y="0"/>
                    </a:moveTo>
                    <a:cubicBezTo>
                      <a:pt x="207" y="691"/>
                      <a:pt x="181" y="821"/>
                      <a:pt x="334" y="1219"/>
                    </a:cubicBezTo>
                    <a:cubicBezTo>
                      <a:pt x="490" y="1542"/>
                      <a:pt x="733" y="1758"/>
                      <a:pt x="935" y="1939"/>
                    </a:cubicBezTo>
                    <a:cubicBezTo>
                      <a:pt x="1082" y="2037"/>
                      <a:pt x="1219" y="2188"/>
                      <a:pt x="1771" y="2307"/>
                    </a:cubicBezTo>
                    <a:lnTo>
                      <a:pt x="4246" y="2430"/>
                    </a:lnTo>
                  </a:path>
                </a:pathLst>
              </a:custGeom>
              <a:noFill/>
              <a:ln w="28575">
                <a:solidFill>
                  <a:srgbClr val="17365D"/>
                </a:solidFill>
                <a:round/>
                <a:headEnd/>
                <a:tailEnd/>
              </a:ln>
            </p:spPr>
            <p:txBody>
              <a:bodyPr/>
              <a:lstStyle/>
              <a:p>
                <a:endParaRPr lang="el-GR"/>
              </a:p>
            </p:txBody>
          </p:sp>
          <p:cxnSp>
            <p:nvCxnSpPr>
              <p:cNvPr id="15" name="AutoShape 8"/>
              <p:cNvCxnSpPr>
                <a:cxnSpLocks noChangeShapeType="1"/>
              </p:cNvCxnSpPr>
              <p:nvPr/>
            </p:nvCxnSpPr>
            <p:spPr bwMode="auto">
              <a:xfrm>
                <a:off x="2538" y="8037"/>
                <a:ext cx="4743" cy="0"/>
              </a:xfrm>
              <a:prstGeom prst="straightConnector1">
                <a:avLst/>
              </a:prstGeom>
              <a:noFill/>
              <a:ln w="9525">
                <a:solidFill>
                  <a:srgbClr val="000000"/>
                </a:solidFill>
                <a:prstDash val="dash"/>
                <a:round/>
                <a:headEnd/>
                <a:tailEnd/>
              </a:ln>
            </p:spPr>
          </p:cxnSp>
        </p:grpSp>
        <p:grpSp>
          <p:nvGrpSpPr>
            <p:cNvPr id="5" name="Group 11"/>
            <p:cNvGrpSpPr>
              <a:grpSpLocks/>
            </p:cNvGrpSpPr>
            <p:nvPr/>
          </p:nvGrpSpPr>
          <p:grpSpPr bwMode="auto">
            <a:xfrm>
              <a:off x="2484" y="7836"/>
              <a:ext cx="5453" cy="3531"/>
              <a:chOff x="2484" y="7836"/>
              <a:chExt cx="5453" cy="3531"/>
            </a:xfrm>
          </p:grpSpPr>
          <p:grpSp>
            <p:nvGrpSpPr>
              <p:cNvPr id="6" name="Group 12"/>
              <p:cNvGrpSpPr>
                <a:grpSpLocks/>
              </p:cNvGrpSpPr>
              <p:nvPr/>
            </p:nvGrpSpPr>
            <p:grpSpPr bwMode="auto">
              <a:xfrm>
                <a:off x="2484" y="10773"/>
                <a:ext cx="5453" cy="594"/>
                <a:chOff x="2484" y="10773"/>
                <a:chExt cx="5453" cy="594"/>
              </a:xfrm>
            </p:grpSpPr>
            <p:cxnSp>
              <p:nvCxnSpPr>
                <p:cNvPr id="10" name="AutoShape 13"/>
                <p:cNvCxnSpPr>
                  <a:cxnSpLocks noChangeShapeType="1"/>
                </p:cNvCxnSpPr>
                <p:nvPr/>
              </p:nvCxnSpPr>
              <p:spPr bwMode="auto">
                <a:xfrm>
                  <a:off x="2484" y="10773"/>
                  <a:ext cx="5337" cy="0"/>
                </a:xfrm>
                <a:prstGeom prst="straightConnector1">
                  <a:avLst/>
                </a:prstGeom>
                <a:noFill/>
                <a:ln w="9525">
                  <a:solidFill>
                    <a:srgbClr val="000000"/>
                  </a:solidFill>
                  <a:round/>
                  <a:headEnd/>
                  <a:tailEnd type="triangle" w="med" len="med"/>
                </a:ln>
              </p:spPr>
            </p:cxnSp>
            <p:sp>
              <p:nvSpPr>
                <p:cNvPr id="11" name="Text Box 14"/>
                <p:cNvSpPr txBox="1">
                  <a:spLocks noChangeArrowheads="1"/>
                </p:cNvSpPr>
                <p:nvPr/>
              </p:nvSpPr>
              <p:spPr bwMode="auto">
                <a:xfrm>
                  <a:off x="7352" y="10798"/>
                  <a:ext cx="585" cy="378"/>
                </a:xfrm>
                <a:prstGeom prst="rect">
                  <a:avLst/>
                </a:prstGeom>
                <a:noFill/>
                <a:ln w="9525">
                  <a:noFill/>
                  <a:miter lim="800000"/>
                  <a:headEnd/>
                  <a:tailEnd/>
                </a:ln>
              </p:spPr>
              <p:txBody>
                <a:bodyPr/>
                <a:lstStyle/>
                <a:p>
                  <a:pPr>
                    <a:spcAft>
                      <a:spcPts val="1000"/>
                    </a:spcAft>
                  </a:pPr>
                  <a:r>
                    <a:rPr lang="en-US">
                      <a:latin typeface="Comic Sans MS" pitchFamily="66" charset="0"/>
                    </a:rPr>
                    <a:t>x</a:t>
                  </a:r>
                  <a:endParaRPr lang="el-GR"/>
                </a:p>
              </p:txBody>
            </p:sp>
            <p:sp>
              <p:nvSpPr>
                <p:cNvPr id="12" name="Text Box 15"/>
                <p:cNvSpPr txBox="1">
                  <a:spLocks noChangeArrowheads="1"/>
                </p:cNvSpPr>
                <p:nvPr/>
              </p:nvSpPr>
              <p:spPr bwMode="auto">
                <a:xfrm>
                  <a:off x="3242" y="10854"/>
                  <a:ext cx="1870" cy="513"/>
                </a:xfrm>
                <a:prstGeom prst="rect">
                  <a:avLst/>
                </a:prstGeom>
                <a:noFill/>
                <a:ln w="9525">
                  <a:noFill/>
                  <a:miter lim="800000"/>
                  <a:headEnd/>
                  <a:tailEnd/>
                </a:ln>
              </p:spPr>
              <p:txBody>
                <a:bodyPr/>
                <a:lstStyle/>
                <a:p>
                  <a:pPr>
                    <a:spcAft>
                      <a:spcPts val="1000"/>
                    </a:spcAft>
                  </a:pPr>
                  <a:r>
                    <a:rPr lang="en-US">
                      <a:latin typeface="Comic Sans MS" pitchFamily="66" charset="0"/>
                    </a:rPr>
                    <a:t>k</a:t>
                  </a:r>
                  <a:r>
                    <a:rPr lang="en-US" baseline="-25000">
                      <a:latin typeface="Comic Sans MS" pitchFamily="66" charset="0"/>
                    </a:rPr>
                    <a:t>a</a:t>
                  </a:r>
                  <a:r>
                    <a:rPr lang="en-US">
                      <a:latin typeface="Comic Sans MS" pitchFamily="66" charset="0"/>
                    </a:rPr>
                    <a:t>D=K</a:t>
                  </a:r>
                  <a:r>
                    <a:rPr lang="en-US" baseline="-25000">
                      <a:latin typeface="Comic Sans MS" pitchFamily="66" charset="0"/>
                    </a:rPr>
                    <a:t>d</a:t>
                  </a:r>
                  <a:r>
                    <a:rPr lang="en-US">
                      <a:latin typeface="Comic Sans MS" pitchFamily="66" charset="0"/>
                    </a:rPr>
                    <a:t>L</a:t>
                  </a:r>
                  <a:endParaRPr lang="el-GR"/>
                </a:p>
              </p:txBody>
            </p:sp>
          </p:grpSp>
          <p:sp>
            <p:nvSpPr>
              <p:cNvPr id="9" name="Text Box 18"/>
              <p:cNvSpPr txBox="1">
                <a:spLocks noChangeArrowheads="1"/>
              </p:cNvSpPr>
              <p:nvPr/>
            </p:nvSpPr>
            <p:spPr bwMode="auto">
              <a:xfrm>
                <a:off x="6829" y="7836"/>
                <a:ext cx="1063" cy="387"/>
              </a:xfrm>
              <a:prstGeom prst="rect">
                <a:avLst/>
              </a:prstGeom>
              <a:noFill/>
              <a:ln w="9525">
                <a:noFill/>
                <a:miter lim="800000"/>
                <a:headEnd/>
                <a:tailEnd/>
              </a:ln>
            </p:spPr>
            <p:txBody>
              <a:bodyPr/>
              <a:lstStyle/>
              <a:p>
                <a:pPr>
                  <a:spcAft>
                    <a:spcPts val="1000"/>
                  </a:spcAft>
                </a:pPr>
                <a:r>
                  <a:rPr lang="en-US">
                    <a:latin typeface="Comic Sans MS" pitchFamily="66" charset="0"/>
                  </a:rPr>
                  <a:t>L</a:t>
                </a:r>
                <a:r>
                  <a:rPr lang="en-US" baseline="-25000">
                    <a:latin typeface="Comic Sans MS" pitchFamily="66" charset="0"/>
                  </a:rPr>
                  <a:t>0</a:t>
                </a:r>
                <a:endParaRPr lang="el-GR"/>
              </a:p>
            </p:txBody>
          </p:sp>
        </p:grpSp>
      </p:grpSp>
      <p:sp>
        <p:nvSpPr>
          <p:cNvPr id="16" name="Text Box 3"/>
          <p:cNvSpPr txBox="1">
            <a:spLocks noChangeArrowheads="1"/>
          </p:cNvSpPr>
          <p:nvPr/>
        </p:nvSpPr>
        <p:spPr bwMode="auto">
          <a:xfrm>
            <a:off x="214313" y="0"/>
            <a:ext cx="8501062"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Επίλυση  εξισώσεων </a:t>
            </a:r>
            <a:r>
              <a:rPr lang="en-US" sz="2400" b="1">
                <a:solidFill>
                  <a:srgbClr val="C00000"/>
                </a:solidFill>
              </a:rPr>
              <a:t>Streeter Phelps </a:t>
            </a:r>
            <a:r>
              <a:rPr lang="el-GR" sz="2400" b="1">
                <a:solidFill>
                  <a:srgbClr val="C00000"/>
                </a:solidFill>
              </a:rPr>
              <a:t>σε ποτάμι</a:t>
            </a:r>
          </a:p>
        </p:txBody>
      </p:sp>
      <p:sp>
        <p:nvSpPr>
          <p:cNvPr id="17" name="22 - Ορθογώνιο"/>
          <p:cNvSpPr>
            <a:spLocks noChangeArrowheads="1"/>
          </p:cNvSpPr>
          <p:nvPr/>
        </p:nvSpPr>
        <p:spPr bwMode="auto">
          <a:xfrm>
            <a:off x="428625" y="4500563"/>
            <a:ext cx="8501063" cy="369887"/>
          </a:xfrm>
          <a:prstGeom prst="rect">
            <a:avLst/>
          </a:prstGeom>
          <a:noFill/>
          <a:ln w="9525">
            <a:noFill/>
            <a:miter lim="800000"/>
            <a:headEnd/>
            <a:tailEnd/>
          </a:ln>
        </p:spPr>
        <p:txBody>
          <a:bodyPr>
            <a:spAutoFit/>
          </a:bodyPr>
          <a:lstStyle/>
          <a:p>
            <a:pPr algn="just"/>
            <a:r>
              <a:rPr lang="el-GR">
                <a:solidFill>
                  <a:srgbClr val="1F497D"/>
                </a:solidFill>
              </a:rPr>
              <a:t>Εκθετική μείωση της συγκέντρωσης των ρύπων (</a:t>
            </a:r>
            <a:r>
              <a:rPr lang="en-US">
                <a:solidFill>
                  <a:srgbClr val="1F497D"/>
                </a:solidFill>
              </a:rPr>
              <a:t>L) </a:t>
            </a:r>
            <a:r>
              <a:rPr lang="el-GR">
                <a:solidFill>
                  <a:srgbClr val="1F497D"/>
                </a:solidFill>
              </a:rPr>
              <a:t> με την απόσταση</a:t>
            </a:r>
            <a:r>
              <a:rPr lang="en-US">
                <a:solidFill>
                  <a:srgbClr val="1F497D"/>
                </a:solidFill>
              </a:rPr>
              <a:t> (x).</a:t>
            </a:r>
            <a:endParaRPr lang="el-GR">
              <a:solidFill>
                <a:srgbClr val="1F497D"/>
              </a:solidFill>
            </a:endParaRPr>
          </a:p>
        </p:txBody>
      </p:sp>
      <p:pic>
        <p:nvPicPr>
          <p:cNvPr id="18"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152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14313" y="285750"/>
            <a:ext cx="8501062"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Επίλυση  εξισώσεων </a:t>
            </a:r>
            <a:r>
              <a:rPr lang="en-US" sz="2400" b="1">
                <a:solidFill>
                  <a:srgbClr val="C00000"/>
                </a:solidFill>
              </a:rPr>
              <a:t>Streeter Phelps </a:t>
            </a:r>
            <a:r>
              <a:rPr lang="el-GR" sz="2400" b="1">
                <a:solidFill>
                  <a:srgbClr val="C00000"/>
                </a:solidFill>
              </a:rPr>
              <a:t>σε ποτάμι</a:t>
            </a:r>
          </a:p>
        </p:txBody>
      </p:sp>
      <p:sp>
        <p:nvSpPr>
          <p:cNvPr id="6" name="Rectangle 34"/>
          <p:cNvSpPr>
            <a:spLocks noChangeArrowheads="1"/>
          </p:cNvSpPr>
          <p:nvPr/>
        </p:nvSpPr>
        <p:spPr bwMode="auto">
          <a:xfrm>
            <a:off x="357188" y="785813"/>
            <a:ext cx="8643937" cy="1016000"/>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l-GR" sz="2000">
                <a:solidFill>
                  <a:srgbClr val="1F497D"/>
                </a:solidFill>
                <a:cs typeface="Times New Roman" pitchFamily="18" charset="0"/>
              </a:rPr>
              <a:t>Κρίσιμο έλλειμμα οξυγόνου : Προκύπτει με μηδενισμό της παραγώγου</a:t>
            </a:r>
          </a:p>
          <a:p>
            <a:pPr marL="273050" indent="-273050" algn="just">
              <a:lnSpc>
                <a:spcPct val="150000"/>
              </a:lnSpc>
              <a:buFontTx/>
              <a:buBlip>
                <a:blip r:embed="rId3"/>
              </a:buBlip>
            </a:pPr>
            <a:endParaRPr lang="el-GR" sz="2000" i="1">
              <a:solidFill>
                <a:srgbClr val="1F497D"/>
              </a:solidFill>
              <a:cs typeface="Times New Roman" pitchFamily="18" charset="0"/>
            </a:endParaRPr>
          </a:p>
        </p:txBody>
      </p:sp>
      <p:graphicFrame>
        <p:nvGraphicFramePr>
          <p:cNvPr id="7" name="Object 10"/>
          <p:cNvGraphicFramePr>
            <a:graphicFrameLocks noChangeAspect="1"/>
          </p:cNvGraphicFramePr>
          <p:nvPr/>
        </p:nvGraphicFramePr>
        <p:xfrm>
          <a:off x="1071563" y="1428750"/>
          <a:ext cx="4986337" cy="927100"/>
        </p:xfrm>
        <a:graphic>
          <a:graphicData uri="http://schemas.openxmlformats.org/presentationml/2006/ole">
            <p:oleObj spid="_x0000_s99330" name="Equation" r:id="rId4" imgW="2958840" imgH="660240" progId="Equation.3">
              <p:embed/>
            </p:oleObj>
          </a:graphicData>
        </a:graphic>
      </p:graphicFrame>
      <p:graphicFrame>
        <p:nvGraphicFramePr>
          <p:cNvPr id="8" name="Object 3"/>
          <p:cNvGraphicFramePr>
            <a:graphicFrameLocks noChangeAspect="1"/>
          </p:cNvGraphicFramePr>
          <p:nvPr/>
        </p:nvGraphicFramePr>
        <p:xfrm>
          <a:off x="500063" y="4000500"/>
          <a:ext cx="8286750" cy="928688"/>
        </p:xfrm>
        <a:graphic>
          <a:graphicData uri="http://schemas.openxmlformats.org/presentationml/2006/ole">
            <p:oleObj spid="_x0000_s99331" name="Equation" r:id="rId5" imgW="5689440" imgH="698400" progId="Equation.3">
              <p:embed/>
            </p:oleObj>
          </a:graphicData>
        </a:graphic>
      </p:graphicFrame>
      <p:graphicFrame>
        <p:nvGraphicFramePr>
          <p:cNvPr id="9" name="Object 4"/>
          <p:cNvGraphicFramePr>
            <a:graphicFrameLocks noChangeAspect="1"/>
          </p:cNvGraphicFramePr>
          <p:nvPr/>
        </p:nvGraphicFramePr>
        <p:xfrm>
          <a:off x="4000500" y="2571750"/>
          <a:ext cx="4259263" cy="962025"/>
        </p:xfrm>
        <a:graphic>
          <a:graphicData uri="http://schemas.openxmlformats.org/presentationml/2006/ole">
            <p:oleObj spid="_x0000_s99332" name="Equation" r:id="rId6" imgW="2527200" imgH="685800" progId="Equation.3">
              <p:embed/>
            </p:oleObj>
          </a:graphicData>
        </a:graphic>
      </p:graphicFrame>
      <p:sp>
        <p:nvSpPr>
          <p:cNvPr id="10" name="11 - Βέλος προς τα κάτω"/>
          <p:cNvSpPr/>
          <p:nvPr/>
        </p:nvSpPr>
        <p:spPr>
          <a:xfrm rot="2540462" flipH="1">
            <a:off x="1198563" y="1425575"/>
            <a:ext cx="109537" cy="10715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Rectangle 34"/>
          <p:cNvSpPr>
            <a:spLocks noChangeArrowheads="1"/>
          </p:cNvSpPr>
          <p:nvPr/>
        </p:nvSpPr>
        <p:spPr bwMode="auto">
          <a:xfrm>
            <a:off x="285750" y="3500438"/>
            <a:ext cx="8643938" cy="958850"/>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l-GR" sz="2000">
                <a:solidFill>
                  <a:srgbClr val="1F497D"/>
                </a:solidFill>
                <a:cs typeface="Times New Roman" pitchFamily="18" charset="0"/>
              </a:rPr>
              <a:t>Κρίσιμη απόσταση: Προκύπτει με αντικατάσταση  </a:t>
            </a:r>
            <a:r>
              <a:rPr lang="en-US" sz="2000">
                <a:solidFill>
                  <a:srgbClr val="1F497D"/>
                </a:solidFill>
                <a:cs typeface="Times New Roman" pitchFamily="18" charset="0"/>
              </a:rPr>
              <a:t>D</a:t>
            </a:r>
            <a:r>
              <a:rPr lang="en-US" sz="2000" baseline="-25000">
                <a:solidFill>
                  <a:srgbClr val="1F497D"/>
                </a:solidFill>
                <a:cs typeface="Times New Roman" pitchFamily="18" charset="0"/>
              </a:rPr>
              <a:t>cr</a:t>
            </a:r>
            <a:r>
              <a:rPr lang="en-US" sz="2000">
                <a:solidFill>
                  <a:srgbClr val="1F497D"/>
                </a:solidFill>
                <a:cs typeface="Times New Roman" pitchFamily="18" charset="0"/>
              </a:rPr>
              <a:t> </a:t>
            </a:r>
            <a:r>
              <a:rPr lang="el-GR" sz="2000">
                <a:solidFill>
                  <a:srgbClr val="1F497D"/>
                </a:solidFill>
                <a:cs typeface="Times New Roman" pitchFamily="18" charset="0"/>
              </a:rPr>
              <a:t>σε </a:t>
            </a:r>
          </a:p>
          <a:p>
            <a:pPr marL="273050" indent="-273050" algn="just">
              <a:lnSpc>
                <a:spcPct val="150000"/>
              </a:lnSpc>
              <a:buFontTx/>
              <a:buBlip>
                <a:blip r:embed="rId3"/>
              </a:buBlip>
            </a:pPr>
            <a:endParaRPr lang="el-GR" sz="2000" i="1">
              <a:solidFill>
                <a:srgbClr val="1F497D"/>
              </a:solidFill>
              <a:cs typeface="Times New Roman" pitchFamily="18" charset="0"/>
            </a:endParaRPr>
          </a:p>
        </p:txBody>
      </p:sp>
      <p:graphicFrame>
        <p:nvGraphicFramePr>
          <p:cNvPr id="12" name="Object 5"/>
          <p:cNvGraphicFramePr>
            <a:graphicFrameLocks noChangeAspect="1"/>
          </p:cNvGraphicFramePr>
          <p:nvPr/>
        </p:nvGraphicFramePr>
        <p:xfrm>
          <a:off x="1000125" y="5143500"/>
          <a:ext cx="5862638" cy="1014413"/>
        </p:xfrm>
        <a:graphic>
          <a:graphicData uri="http://schemas.openxmlformats.org/presentationml/2006/ole">
            <p:oleObj spid="_x0000_s99333" name="Equation" r:id="rId7" imgW="4025880" imgH="761760" progId="Equation.3">
              <p:embed/>
            </p:oleObj>
          </a:graphicData>
        </a:graphic>
      </p:graphicFrame>
      <p:pic>
        <p:nvPicPr>
          <p:cNvPr id="13"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153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10" grpId="0" animBg="1"/>
      <p:bldP spid="11"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00063" y="1051230"/>
            <a:ext cx="8286750" cy="3285515"/>
          </a:xfrm>
          <a:prstGeom prst="rect">
            <a:avLst/>
          </a:prstGeom>
          <a:noFill/>
          <a:ln w="9525">
            <a:noFill/>
            <a:miter lim="800000"/>
            <a:headEnd/>
            <a:tailEnd/>
          </a:ln>
        </p:spPr>
        <p:txBody>
          <a:bodyPr anchor="ctr">
            <a:spAutoFit/>
          </a:bodyPr>
          <a:lstStyle/>
          <a:p>
            <a:pPr algn="just">
              <a:lnSpc>
                <a:spcPct val="150000"/>
              </a:lnSpc>
            </a:pPr>
            <a:r>
              <a:rPr lang="el-GR" sz="2000" b="1" dirty="0">
                <a:solidFill>
                  <a:schemeClr val="tx2"/>
                </a:solidFill>
              </a:rPr>
              <a:t>Η ταχύτητα του ποταμού Νείλου, </a:t>
            </a:r>
            <a:r>
              <a:rPr lang="en-US" sz="2000" b="1" dirty="0">
                <a:solidFill>
                  <a:schemeClr val="tx2"/>
                </a:solidFill>
              </a:rPr>
              <a:t>w</a:t>
            </a:r>
            <a:r>
              <a:rPr lang="el-GR" sz="2000" b="1" dirty="0">
                <a:solidFill>
                  <a:schemeClr val="tx2"/>
                </a:solidFill>
              </a:rPr>
              <a:t>,  σε απόσταση </a:t>
            </a:r>
            <a:r>
              <a:rPr lang="en-US" sz="2000" b="1" dirty="0">
                <a:solidFill>
                  <a:schemeClr val="tx2"/>
                </a:solidFill>
              </a:rPr>
              <a:t>x</a:t>
            </a:r>
            <a:r>
              <a:rPr lang="el-GR" sz="2000" b="1" dirty="0">
                <a:solidFill>
                  <a:schemeClr val="tx2"/>
                </a:solidFill>
              </a:rPr>
              <a:t>=1400 </a:t>
            </a:r>
            <a:r>
              <a:rPr lang="en-US" sz="2000" b="1" dirty="0">
                <a:solidFill>
                  <a:schemeClr val="tx2"/>
                </a:solidFill>
              </a:rPr>
              <a:t>m</a:t>
            </a:r>
            <a:r>
              <a:rPr lang="el-GR" sz="2000" b="1" dirty="0">
                <a:solidFill>
                  <a:schemeClr val="tx2"/>
                </a:solidFill>
              </a:rPr>
              <a:t> από τις πηγές του είναι 20 </a:t>
            </a:r>
            <a:r>
              <a:rPr lang="en-US" sz="2000" b="1" dirty="0">
                <a:solidFill>
                  <a:schemeClr val="tx2"/>
                </a:solidFill>
              </a:rPr>
              <a:t>cm</a:t>
            </a:r>
            <a:r>
              <a:rPr lang="el-GR" sz="2000" b="1" dirty="0">
                <a:solidFill>
                  <a:schemeClr val="tx2"/>
                </a:solidFill>
              </a:rPr>
              <a:t>/</a:t>
            </a:r>
            <a:r>
              <a:rPr lang="en-US" sz="2000" b="1" dirty="0">
                <a:solidFill>
                  <a:schemeClr val="tx2"/>
                </a:solidFill>
              </a:rPr>
              <a:t>s</a:t>
            </a:r>
            <a:r>
              <a:rPr lang="el-GR" sz="2000" b="1" dirty="0">
                <a:solidFill>
                  <a:schemeClr val="tx2"/>
                </a:solidFill>
              </a:rPr>
              <a:t> και η υψομετρική διαφορά στην απόσταση αυτή είναι 1200-400=800</a:t>
            </a:r>
            <a:r>
              <a:rPr lang="en-US" sz="2000" b="1" dirty="0">
                <a:solidFill>
                  <a:schemeClr val="tx2"/>
                </a:solidFill>
              </a:rPr>
              <a:t> m</a:t>
            </a:r>
            <a:r>
              <a:rPr lang="el-GR" sz="2000" b="1" dirty="0">
                <a:solidFill>
                  <a:schemeClr val="tx2"/>
                </a:solidFill>
              </a:rPr>
              <a:t>. Να υπολογιστεί η σταθερά </a:t>
            </a:r>
            <a:r>
              <a:rPr lang="en-US" sz="2000" b="1" dirty="0">
                <a:solidFill>
                  <a:schemeClr val="tx2"/>
                </a:solidFill>
              </a:rPr>
              <a:t>k</a:t>
            </a:r>
            <a:r>
              <a:rPr lang="el-GR" sz="2000" b="1" dirty="0">
                <a:solidFill>
                  <a:schemeClr val="tx2"/>
                </a:solidFill>
              </a:rPr>
              <a:t> του </a:t>
            </a:r>
            <a:r>
              <a:rPr lang="en-US" sz="2000" b="1" dirty="0">
                <a:solidFill>
                  <a:schemeClr val="tx2"/>
                </a:solidFill>
              </a:rPr>
              <a:t>Darcy</a:t>
            </a:r>
            <a:r>
              <a:rPr lang="el-GR" sz="2000" b="1" dirty="0">
                <a:solidFill>
                  <a:schemeClr val="tx2"/>
                </a:solidFill>
              </a:rPr>
              <a:t>.</a:t>
            </a:r>
          </a:p>
          <a:p>
            <a:pPr algn="just">
              <a:lnSpc>
                <a:spcPct val="150000"/>
              </a:lnSpc>
            </a:pPr>
            <a:r>
              <a:rPr lang="el-GR" sz="2000" b="1" dirty="0">
                <a:solidFill>
                  <a:schemeClr val="tx2"/>
                </a:solidFill>
              </a:rPr>
              <a:t>Εάν οι πηγές του Νείλου φορτισθούν με ρυπαντικό φορτίο </a:t>
            </a:r>
            <a:r>
              <a:rPr lang="en-US" sz="2000" b="1" dirty="0">
                <a:solidFill>
                  <a:schemeClr val="tx2"/>
                </a:solidFill>
              </a:rPr>
              <a:t>L</a:t>
            </a:r>
            <a:r>
              <a:rPr lang="el-GR" sz="2000" b="1" baseline="-25000" dirty="0">
                <a:solidFill>
                  <a:schemeClr val="tx2"/>
                </a:solidFill>
              </a:rPr>
              <a:t>0</a:t>
            </a:r>
            <a:r>
              <a:rPr lang="el-GR" sz="2000" b="1" dirty="0">
                <a:solidFill>
                  <a:schemeClr val="tx2"/>
                </a:solidFill>
              </a:rPr>
              <a:t>=10  </a:t>
            </a:r>
            <a:r>
              <a:rPr lang="pl-PL" sz="2000" b="1" dirty="0">
                <a:solidFill>
                  <a:schemeClr val="tx2"/>
                </a:solidFill>
              </a:rPr>
              <a:t>mg</a:t>
            </a:r>
            <a:r>
              <a:rPr lang="el-GR" sz="2000" b="1" dirty="0">
                <a:solidFill>
                  <a:schemeClr val="tx2"/>
                </a:solidFill>
              </a:rPr>
              <a:t>/</a:t>
            </a:r>
            <a:r>
              <a:rPr lang="en-US" sz="2000" b="1" dirty="0">
                <a:solidFill>
                  <a:schemeClr val="tx2"/>
                </a:solidFill>
              </a:rPr>
              <a:t>L</a:t>
            </a:r>
            <a:r>
              <a:rPr lang="el-GR" sz="2000" b="1" dirty="0">
                <a:solidFill>
                  <a:schemeClr val="tx2"/>
                </a:solidFill>
              </a:rPr>
              <a:t> και η αρχική έλλειψη οξυγόνου είναι </a:t>
            </a:r>
            <a:r>
              <a:rPr lang="pl-PL" sz="2000" b="1" dirty="0">
                <a:solidFill>
                  <a:schemeClr val="tx2"/>
                </a:solidFill>
              </a:rPr>
              <a:t>D</a:t>
            </a:r>
            <a:r>
              <a:rPr lang="el-GR" sz="2000" b="1" baseline="-25000" dirty="0">
                <a:solidFill>
                  <a:schemeClr val="tx2"/>
                </a:solidFill>
              </a:rPr>
              <a:t>0</a:t>
            </a:r>
            <a:r>
              <a:rPr lang="el-GR" sz="2000" b="1" dirty="0">
                <a:solidFill>
                  <a:schemeClr val="tx2"/>
                </a:solidFill>
              </a:rPr>
              <a:t>=0 </a:t>
            </a:r>
            <a:r>
              <a:rPr lang="pl-PL" sz="2000" b="1" dirty="0">
                <a:solidFill>
                  <a:schemeClr val="tx2"/>
                </a:solidFill>
              </a:rPr>
              <a:t>mg</a:t>
            </a:r>
            <a:r>
              <a:rPr lang="el-GR" sz="2000" b="1" dirty="0">
                <a:solidFill>
                  <a:schemeClr val="tx2"/>
                </a:solidFill>
              </a:rPr>
              <a:t>/</a:t>
            </a:r>
            <a:r>
              <a:rPr lang="en-US" sz="2000" b="1" dirty="0">
                <a:solidFill>
                  <a:schemeClr val="tx2"/>
                </a:solidFill>
              </a:rPr>
              <a:t>L </a:t>
            </a:r>
            <a:r>
              <a:rPr lang="el-GR" sz="2000" b="1" dirty="0">
                <a:solidFill>
                  <a:schemeClr val="tx2"/>
                </a:solidFill>
              </a:rPr>
              <a:t>να ευρεθούν τα </a:t>
            </a:r>
            <a:r>
              <a:rPr lang="pl-PL" sz="2000" b="1" dirty="0">
                <a:solidFill>
                  <a:schemeClr val="tx2"/>
                </a:solidFill>
              </a:rPr>
              <a:t>L</a:t>
            </a:r>
            <a:r>
              <a:rPr lang="el-GR" sz="2000" b="1" dirty="0">
                <a:solidFill>
                  <a:schemeClr val="tx2"/>
                </a:solidFill>
              </a:rPr>
              <a:t> και </a:t>
            </a:r>
            <a:r>
              <a:rPr lang="pl-PL" sz="2000" b="1" dirty="0">
                <a:solidFill>
                  <a:schemeClr val="tx2"/>
                </a:solidFill>
              </a:rPr>
              <a:t>D</a:t>
            </a:r>
            <a:r>
              <a:rPr lang="el-GR" sz="2000" b="1" dirty="0">
                <a:solidFill>
                  <a:schemeClr val="tx2"/>
                </a:solidFill>
              </a:rPr>
              <a:t> στην απόσταση </a:t>
            </a:r>
            <a:r>
              <a:rPr lang="pl-PL" sz="2000" b="1" dirty="0">
                <a:solidFill>
                  <a:schemeClr val="tx2"/>
                </a:solidFill>
              </a:rPr>
              <a:t>x</a:t>
            </a:r>
            <a:r>
              <a:rPr lang="el-GR" sz="2000" b="1" dirty="0">
                <a:solidFill>
                  <a:schemeClr val="tx2"/>
                </a:solidFill>
              </a:rPr>
              <a:t> όταν οι σταθερές </a:t>
            </a:r>
            <a:r>
              <a:rPr lang="en-US" sz="2000" b="1" dirty="0" err="1">
                <a:solidFill>
                  <a:schemeClr val="tx2"/>
                </a:solidFill>
              </a:rPr>
              <a:t>k</a:t>
            </a:r>
            <a:r>
              <a:rPr lang="en-US" sz="2000" b="1" baseline="-25000" dirty="0" err="1">
                <a:solidFill>
                  <a:schemeClr val="tx2"/>
                </a:solidFill>
              </a:rPr>
              <a:t>d</a:t>
            </a:r>
            <a:r>
              <a:rPr lang="el-GR" sz="2000" b="1" dirty="0">
                <a:solidFill>
                  <a:schemeClr val="tx2"/>
                </a:solidFill>
              </a:rPr>
              <a:t> και </a:t>
            </a:r>
            <a:r>
              <a:rPr lang="en-US" sz="2000" b="1" dirty="0">
                <a:solidFill>
                  <a:schemeClr val="tx2"/>
                </a:solidFill>
              </a:rPr>
              <a:t>k</a:t>
            </a:r>
            <a:r>
              <a:rPr lang="en-US" sz="2000" b="1" baseline="-25000" dirty="0">
                <a:solidFill>
                  <a:schemeClr val="tx2"/>
                </a:solidFill>
              </a:rPr>
              <a:t>a</a:t>
            </a:r>
            <a:r>
              <a:rPr lang="el-GR" sz="2000" b="1" dirty="0">
                <a:solidFill>
                  <a:schemeClr val="tx2"/>
                </a:solidFill>
              </a:rPr>
              <a:t> είναι 0.6 ανά ημέρα και 2 ανά ημέρα</a:t>
            </a:r>
            <a:r>
              <a:rPr lang="en-US" sz="2000" b="1" dirty="0">
                <a:solidFill>
                  <a:schemeClr val="tx2"/>
                </a:solidFill>
              </a:rPr>
              <a:t>,</a:t>
            </a:r>
            <a:r>
              <a:rPr lang="el-GR" sz="2000" b="1" dirty="0">
                <a:solidFill>
                  <a:schemeClr val="tx2"/>
                </a:solidFill>
              </a:rPr>
              <a:t> αντίστοιχα. Ο συντελεστής Ε είναι 10</a:t>
            </a:r>
            <a:r>
              <a:rPr lang="el-GR" sz="2000" b="1" baseline="30000" dirty="0">
                <a:solidFill>
                  <a:schemeClr val="tx2"/>
                </a:solidFill>
              </a:rPr>
              <a:t>-2</a:t>
            </a:r>
            <a:r>
              <a:rPr lang="el-GR" sz="2000" b="1" dirty="0">
                <a:solidFill>
                  <a:schemeClr val="tx2"/>
                </a:solidFill>
              </a:rPr>
              <a:t> </a:t>
            </a:r>
            <a:r>
              <a:rPr lang="en-US" sz="2000" b="1" dirty="0">
                <a:solidFill>
                  <a:schemeClr val="tx2"/>
                </a:solidFill>
              </a:rPr>
              <a:t>m</a:t>
            </a:r>
            <a:r>
              <a:rPr lang="el-GR" sz="2000" b="1" baseline="30000" dirty="0">
                <a:solidFill>
                  <a:schemeClr val="tx2"/>
                </a:solidFill>
              </a:rPr>
              <a:t>2</a:t>
            </a:r>
            <a:r>
              <a:rPr lang="el-GR" sz="2000" b="1" dirty="0">
                <a:solidFill>
                  <a:schemeClr val="tx2"/>
                </a:solidFill>
              </a:rPr>
              <a:t>/</a:t>
            </a:r>
            <a:r>
              <a:rPr lang="en-US" sz="2000" b="1" dirty="0">
                <a:solidFill>
                  <a:schemeClr val="bg1"/>
                </a:solidFill>
              </a:rPr>
              <a:t>s</a:t>
            </a:r>
            <a:endParaRPr lang="el-GR" b="1" dirty="0">
              <a:solidFill>
                <a:schemeClr val="bg1"/>
              </a:solidFill>
            </a:endParaRPr>
          </a:p>
        </p:txBody>
      </p:sp>
      <p:pic>
        <p:nvPicPr>
          <p:cNvPr id="3"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4" name="TextBox 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154</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85750" y="285750"/>
            <a:ext cx="8501063" cy="5632450"/>
          </a:xfrm>
          <a:prstGeom prst="rect">
            <a:avLst/>
          </a:prstGeom>
          <a:noFill/>
          <a:ln w="9525">
            <a:noFill/>
            <a:miter lim="800000"/>
            <a:headEnd/>
            <a:tailEnd/>
          </a:ln>
        </p:spPr>
        <p:txBody>
          <a:bodyPr anchor="ctr">
            <a:spAutoFit/>
          </a:bodyPr>
          <a:lstStyle/>
          <a:p>
            <a:pPr algn="just">
              <a:lnSpc>
                <a:spcPct val="150000"/>
              </a:lnSpc>
            </a:pPr>
            <a:r>
              <a:rPr lang="el-GR" sz="2000" b="1" dirty="0">
                <a:solidFill>
                  <a:schemeClr val="tx2"/>
                </a:solidFill>
              </a:rPr>
              <a:t>Ποταμός πηγάζει από υψομετρικό σημείο 180 </a:t>
            </a:r>
            <a:r>
              <a:rPr lang="en-US" sz="2000" b="1" dirty="0">
                <a:solidFill>
                  <a:schemeClr val="tx2"/>
                </a:solidFill>
              </a:rPr>
              <a:t>m</a:t>
            </a:r>
            <a:r>
              <a:rPr lang="el-GR" sz="2000" b="1" dirty="0">
                <a:solidFill>
                  <a:schemeClr val="tx2"/>
                </a:solidFill>
              </a:rPr>
              <a:t> και διανύοντας απόσταση 40 </a:t>
            </a:r>
            <a:r>
              <a:rPr lang="en-US" sz="2000" b="1" dirty="0">
                <a:solidFill>
                  <a:schemeClr val="tx2"/>
                </a:solidFill>
              </a:rPr>
              <a:t>km</a:t>
            </a:r>
            <a:r>
              <a:rPr lang="el-GR" sz="2000" b="1" dirty="0">
                <a:solidFill>
                  <a:schemeClr val="tx2"/>
                </a:solidFill>
              </a:rPr>
              <a:t> εκβάλλει σε θάλασσα. Υποθέτουμε ότι η κλίση του ποταμού παραμένει σταθερή κατά τη διάρκεια της διαδρομής του και η τιμή της υδραυλικής αγωγιμότητας είναι </a:t>
            </a:r>
            <a:r>
              <a:rPr lang="en-US" sz="2000" b="1" dirty="0">
                <a:solidFill>
                  <a:schemeClr val="tx2"/>
                </a:solidFill>
              </a:rPr>
              <a:t>K</a:t>
            </a:r>
            <a:r>
              <a:rPr lang="el-GR" sz="2000" b="1" dirty="0">
                <a:solidFill>
                  <a:schemeClr val="tx2"/>
                </a:solidFill>
              </a:rPr>
              <a:t>=200 </a:t>
            </a:r>
            <a:r>
              <a:rPr lang="en-US" sz="2000" b="1" dirty="0">
                <a:solidFill>
                  <a:schemeClr val="tx2"/>
                </a:solidFill>
              </a:rPr>
              <a:t>m</a:t>
            </a:r>
            <a:r>
              <a:rPr lang="el-GR" sz="2000" b="1" dirty="0">
                <a:solidFill>
                  <a:schemeClr val="tx2"/>
                </a:solidFill>
              </a:rPr>
              <a:t>/</a:t>
            </a:r>
            <a:r>
              <a:rPr lang="en-US" sz="2000" b="1" dirty="0">
                <a:solidFill>
                  <a:schemeClr val="tx2"/>
                </a:solidFill>
              </a:rPr>
              <a:t>s</a:t>
            </a:r>
            <a:r>
              <a:rPr lang="el-GR" sz="2000" b="1" dirty="0">
                <a:solidFill>
                  <a:schemeClr val="tx2"/>
                </a:solidFill>
              </a:rPr>
              <a:t>. Να υπολογιστεί η μέση ταχύτητα  </a:t>
            </a:r>
            <a:r>
              <a:rPr lang="en-US" sz="2000" b="1" dirty="0">
                <a:solidFill>
                  <a:schemeClr val="tx2"/>
                </a:solidFill>
              </a:rPr>
              <a:t>u</a:t>
            </a:r>
            <a:r>
              <a:rPr lang="el-GR" sz="2000" b="1" dirty="0">
                <a:solidFill>
                  <a:schemeClr val="tx2"/>
                </a:solidFill>
              </a:rPr>
              <a:t> του ποταμού. 	</a:t>
            </a:r>
          </a:p>
          <a:p>
            <a:pPr algn="just">
              <a:lnSpc>
                <a:spcPct val="150000"/>
              </a:lnSpc>
            </a:pPr>
            <a:r>
              <a:rPr lang="el-GR" sz="2000" b="1" dirty="0">
                <a:solidFill>
                  <a:schemeClr val="tx2"/>
                </a:solidFill>
              </a:rPr>
              <a:t>Σε σημείο στον ποταμό πού απέχει 15 </a:t>
            </a:r>
            <a:r>
              <a:rPr lang="en-US" sz="2000" b="1" dirty="0">
                <a:solidFill>
                  <a:schemeClr val="tx2"/>
                </a:solidFill>
              </a:rPr>
              <a:t>km</a:t>
            </a:r>
            <a:r>
              <a:rPr lang="el-GR" sz="2000" b="1" dirty="0">
                <a:solidFill>
                  <a:schemeClr val="tx2"/>
                </a:solidFill>
              </a:rPr>
              <a:t> από τις εκβολές του προκύπτει ρύπος έτσι ώστε η τιμή του </a:t>
            </a:r>
            <a:r>
              <a:rPr lang="en-US" sz="2000" b="1" dirty="0">
                <a:solidFill>
                  <a:schemeClr val="tx2"/>
                </a:solidFill>
              </a:rPr>
              <a:t>L</a:t>
            </a:r>
            <a:r>
              <a:rPr lang="el-GR" sz="2000" b="1" baseline="-25000" dirty="0">
                <a:solidFill>
                  <a:schemeClr val="tx2"/>
                </a:solidFill>
              </a:rPr>
              <a:t>0</a:t>
            </a:r>
            <a:r>
              <a:rPr lang="el-GR" sz="2000" b="1" dirty="0">
                <a:solidFill>
                  <a:schemeClr val="tx2"/>
                </a:solidFill>
              </a:rPr>
              <a:t> να είναι 15 </a:t>
            </a:r>
            <a:r>
              <a:rPr lang="en-US" sz="2000" b="1" dirty="0">
                <a:solidFill>
                  <a:schemeClr val="tx2"/>
                </a:solidFill>
              </a:rPr>
              <a:t>mg/L</a:t>
            </a:r>
            <a:r>
              <a:rPr lang="el-GR" sz="2000" b="1" dirty="0">
                <a:solidFill>
                  <a:schemeClr val="tx2"/>
                </a:solidFill>
              </a:rPr>
              <a:t>. Οι σταθερές </a:t>
            </a:r>
            <a:r>
              <a:rPr lang="el-GR" sz="2000" b="1" dirty="0" err="1">
                <a:solidFill>
                  <a:schemeClr val="tx2"/>
                </a:solidFill>
              </a:rPr>
              <a:t>επαναερίωσης</a:t>
            </a:r>
            <a:r>
              <a:rPr lang="el-GR" sz="2000" b="1" dirty="0">
                <a:solidFill>
                  <a:schemeClr val="tx2"/>
                </a:solidFill>
              </a:rPr>
              <a:t> και διάσπασης είναι 2 </a:t>
            </a:r>
            <a:r>
              <a:rPr lang="en-US" sz="2000" b="1" dirty="0">
                <a:solidFill>
                  <a:schemeClr val="tx2"/>
                </a:solidFill>
              </a:rPr>
              <a:t>day</a:t>
            </a:r>
            <a:r>
              <a:rPr lang="el-GR" sz="2000" b="1" baseline="30000" dirty="0">
                <a:solidFill>
                  <a:schemeClr val="tx2"/>
                </a:solidFill>
              </a:rPr>
              <a:t>-1</a:t>
            </a:r>
            <a:r>
              <a:rPr lang="el-GR" sz="2000" b="1" dirty="0">
                <a:solidFill>
                  <a:schemeClr val="tx2"/>
                </a:solidFill>
              </a:rPr>
              <a:t> και 0.6 </a:t>
            </a:r>
            <a:r>
              <a:rPr lang="en-US" sz="2000" b="1" dirty="0">
                <a:solidFill>
                  <a:schemeClr val="tx2"/>
                </a:solidFill>
              </a:rPr>
              <a:t>day</a:t>
            </a:r>
            <a:r>
              <a:rPr lang="el-GR" sz="2000" b="1" baseline="30000" dirty="0">
                <a:solidFill>
                  <a:schemeClr val="tx2"/>
                </a:solidFill>
              </a:rPr>
              <a:t>-1</a:t>
            </a:r>
            <a:r>
              <a:rPr lang="el-GR" sz="2000" b="1" dirty="0">
                <a:solidFill>
                  <a:schemeClr val="tx2"/>
                </a:solidFill>
              </a:rPr>
              <a:t> αντιστοίχως. Επίσης δίδεται </a:t>
            </a:r>
            <a:r>
              <a:rPr lang="en-US" sz="2000" b="1" dirty="0">
                <a:solidFill>
                  <a:schemeClr val="tx2"/>
                </a:solidFill>
              </a:rPr>
              <a:t>D</a:t>
            </a:r>
            <a:r>
              <a:rPr lang="el-GR" sz="2000" b="1" baseline="-25000" dirty="0">
                <a:solidFill>
                  <a:schemeClr val="tx2"/>
                </a:solidFill>
              </a:rPr>
              <a:t>0</a:t>
            </a:r>
            <a:r>
              <a:rPr lang="el-GR" sz="2000" b="1" dirty="0">
                <a:solidFill>
                  <a:schemeClr val="tx2"/>
                </a:solidFill>
              </a:rPr>
              <a:t>=0. Εφαρμόζοντας την εξίσωση των  </a:t>
            </a:r>
            <a:r>
              <a:rPr lang="en-US" sz="2000" b="1" dirty="0">
                <a:solidFill>
                  <a:schemeClr val="tx2"/>
                </a:solidFill>
              </a:rPr>
              <a:t>Streeter Phelps</a:t>
            </a:r>
            <a:r>
              <a:rPr lang="el-GR" sz="2000" b="1" dirty="0">
                <a:solidFill>
                  <a:schemeClr val="tx2"/>
                </a:solidFill>
              </a:rPr>
              <a:t> για την κρίσιμη απόσταση να απαντήσετε στο ερώτημα εάν το σημείο αυτό της κρίσιμης απόστασης ευρίσκεται πριν από τις εκβολές ή όχι.</a:t>
            </a:r>
            <a:endParaRPr lang="el-GR" b="1" dirty="0">
              <a:solidFill>
                <a:schemeClr val="tx2"/>
              </a:solidFill>
            </a:endParaRPr>
          </a:p>
        </p:txBody>
      </p:sp>
      <p:pic>
        <p:nvPicPr>
          <p:cNvPr id="3"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4" name="TextBox 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155</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50825" y="449263"/>
            <a:ext cx="8607425" cy="5121275"/>
          </a:xfrm>
          <a:prstGeom prst="rect">
            <a:avLst/>
          </a:prstGeom>
          <a:noFill/>
          <a:ln w="9525">
            <a:noFill/>
            <a:miter lim="800000"/>
            <a:headEnd/>
            <a:tailEnd/>
          </a:ln>
        </p:spPr>
        <p:txBody>
          <a:bodyPr anchor="ctr">
            <a:spAutoFit/>
          </a:bodyPr>
          <a:lstStyle/>
          <a:p>
            <a:pPr>
              <a:lnSpc>
                <a:spcPct val="150000"/>
              </a:lnSpc>
            </a:pPr>
            <a:r>
              <a:rPr lang="el-GR" sz="2000" b="1" dirty="0">
                <a:solidFill>
                  <a:schemeClr val="tx2"/>
                </a:solidFill>
              </a:rPr>
              <a:t>Ρεύμα 1 </a:t>
            </a:r>
            <a:r>
              <a:rPr lang="en-US" sz="2000" b="1" dirty="0">
                <a:solidFill>
                  <a:schemeClr val="tx2"/>
                </a:solidFill>
              </a:rPr>
              <a:t>m</a:t>
            </a:r>
            <a:r>
              <a:rPr lang="el-GR" sz="2000" b="1" baseline="30000" dirty="0">
                <a:solidFill>
                  <a:schemeClr val="tx2"/>
                </a:solidFill>
              </a:rPr>
              <a:t>3</a:t>
            </a:r>
            <a:r>
              <a:rPr lang="el-GR" sz="2000" b="1" dirty="0">
                <a:solidFill>
                  <a:schemeClr val="tx2"/>
                </a:solidFill>
              </a:rPr>
              <a:t>/</a:t>
            </a:r>
            <a:r>
              <a:rPr lang="en-US" sz="2000" b="1" dirty="0">
                <a:solidFill>
                  <a:schemeClr val="tx2"/>
                </a:solidFill>
              </a:rPr>
              <a:t>s</a:t>
            </a:r>
            <a:r>
              <a:rPr lang="el-GR" sz="2000" b="1" dirty="0">
                <a:solidFill>
                  <a:schemeClr val="tx2"/>
                </a:solidFill>
              </a:rPr>
              <a:t>  φορτίου </a:t>
            </a:r>
            <a:r>
              <a:rPr lang="en-US" sz="2000" b="1" dirty="0">
                <a:solidFill>
                  <a:schemeClr val="tx2"/>
                </a:solidFill>
              </a:rPr>
              <a:t>BOD</a:t>
            </a:r>
            <a:r>
              <a:rPr lang="el-GR" sz="2000" b="1" dirty="0">
                <a:solidFill>
                  <a:schemeClr val="tx2"/>
                </a:solidFill>
              </a:rPr>
              <a:t>  100 </a:t>
            </a:r>
            <a:r>
              <a:rPr lang="en-US" sz="2000" b="1" dirty="0">
                <a:solidFill>
                  <a:schemeClr val="tx2"/>
                </a:solidFill>
              </a:rPr>
              <a:t>mg</a:t>
            </a:r>
            <a:r>
              <a:rPr lang="el-GR" sz="2000" b="1" dirty="0">
                <a:solidFill>
                  <a:schemeClr val="tx2"/>
                </a:solidFill>
              </a:rPr>
              <a:t>/</a:t>
            </a:r>
            <a:r>
              <a:rPr lang="en-US" sz="2000" b="1" dirty="0">
                <a:solidFill>
                  <a:schemeClr val="tx2"/>
                </a:solidFill>
              </a:rPr>
              <a:t>L</a:t>
            </a:r>
            <a:r>
              <a:rPr lang="el-GR" sz="2000" b="1" dirty="0">
                <a:solidFill>
                  <a:schemeClr val="tx2"/>
                </a:solidFill>
              </a:rPr>
              <a:t> εισέρχεται σε σημείο </a:t>
            </a:r>
            <a:r>
              <a:rPr lang="en-US" sz="2000" b="1" dirty="0">
                <a:solidFill>
                  <a:schemeClr val="tx2"/>
                </a:solidFill>
              </a:rPr>
              <a:t>x</a:t>
            </a:r>
            <a:r>
              <a:rPr lang="el-GR" sz="2000" b="1" dirty="0">
                <a:solidFill>
                  <a:schemeClr val="tx2"/>
                </a:solidFill>
              </a:rPr>
              <a:t>=0 ποταμού με τα ακόλουθα χαρακτηριστικά:</a:t>
            </a:r>
          </a:p>
          <a:p>
            <a:r>
              <a:rPr lang="el-GR" sz="2000" b="1" dirty="0">
                <a:solidFill>
                  <a:schemeClr val="tx2"/>
                </a:solidFill>
              </a:rPr>
              <a:t>Μέση ταχύτητα , 	</a:t>
            </a:r>
            <a:r>
              <a:rPr lang="en-US" sz="2000" b="1" dirty="0">
                <a:solidFill>
                  <a:schemeClr val="tx2"/>
                </a:solidFill>
              </a:rPr>
              <a:t>u</a:t>
            </a:r>
            <a:r>
              <a:rPr lang="el-GR" sz="2000" b="1" dirty="0">
                <a:solidFill>
                  <a:schemeClr val="tx2"/>
                </a:solidFill>
              </a:rPr>
              <a:t>  = 0.3    </a:t>
            </a:r>
            <a:r>
              <a:rPr lang="en-US" sz="2000" b="1" dirty="0">
                <a:solidFill>
                  <a:schemeClr val="tx2"/>
                </a:solidFill>
              </a:rPr>
              <a:t>m</a:t>
            </a:r>
            <a:r>
              <a:rPr lang="el-GR" sz="2000" b="1" dirty="0">
                <a:solidFill>
                  <a:schemeClr val="tx2"/>
                </a:solidFill>
              </a:rPr>
              <a:t>/</a:t>
            </a:r>
            <a:r>
              <a:rPr lang="en-US" sz="2000" b="1" dirty="0">
                <a:solidFill>
                  <a:schemeClr val="tx2"/>
                </a:solidFill>
              </a:rPr>
              <a:t>s</a:t>
            </a:r>
            <a:r>
              <a:rPr lang="el-GR" sz="2000" b="1" dirty="0">
                <a:solidFill>
                  <a:schemeClr val="tx2"/>
                </a:solidFill>
              </a:rPr>
              <a:t>   </a:t>
            </a:r>
          </a:p>
          <a:p>
            <a:r>
              <a:rPr lang="el-GR" sz="2000" b="1" dirty="0">
                <a:solidFill>
                  <a:schemeClr val="tx2"/>
                </a:solidFill>
              </a:rPr>
              <a:t>Πλάτος κοίτης, 	Π= 19.05 </a:t>
            </a:r>
            <a:r>
              <a:rPr lang="en-US" sz="2000" b="1" dirty="0">
                <a:solidFill>
                  <a:schemeClr val="tx2"/>
                </a:solidFill>
              </a:rPr>
              <a:t>m</a:t>
            </a:r>
            <a:r>
              <a:rPr lang="el-GR" sz="2000" b="1" dirty="0">
                <a:solidFill>
                  <a:schemeClr val="tx2"/>
                </a:solidFill>
              </a:rPr>
              <a:t>  </a:t>
            </a:r>
          </a:p>
          <a:p>
            <a:r>
              <a:rPr lang="el-GR" sz="2000" b="1" dirty="0">
                <a:solidFill>
                  <a:schemeClr val="tx2"/>
                </a:solidFill>
              </a:rPr>
              <a:t>Μέσο βάθος,   	</a:t>
            </a:r>
            <a:r>
              <a:rPr lang="en-US" sz="2000" b="1" dirty="0">
                <a:solidFill>
                  <a:schemeClr val="tx2"/>
                </a:solidFill>
              </a:rPr>
              <a:t>	</a:t>
            </a:r>
            <a:r>
              <a:rPr lang="el-GR" sz="2000" b="1" dirty="0">
                <a:solidFill>
                  <a:schemeClr val="tx2"/>
                </a:solidFill>
              </a:rPr>
              <a:t>Β= 1.05 </a:t>
            </a:r>
            <a:r>
              <a:rPr lang="en-US" sz="2000" b="1" dirty="0">
                <a:solidFill>
                  <a:schemeClr val="tx2"/>
                </a:solidFill>
              </a:rPr>
              <a:t>m</a:t>
            </a:r>
            <a:r>
              <a:rPr lang="el-GR" sz="2000" b="1" dirty="0">
                <a:solidFill>
                  <a:schemeClr val="tx2"/>
                </a:solidFill>
              </a:rPr>
              <a:t> </a:t>
            </a:r>
          </a:p>
          <a:p>
            <a:pPr>
              <a:lnSpc>
                <a:spcPct val="150000"/>
              </a:lnSpc>
            </a:pPr>
            <a:r>
              <a:rPr lang="el-GR" sz="2000" b="1" dirty="0">
                <a:solidFill>
                  <a:schemeClr val="tx2"/>
                </a:solidFill>
              </a:rPr>
              <a:t>Να ευρεθεί η κρίσιμη απόσταση σε </a:t>
            </a:r>
            <a:r>
              <a:rPr lang="en-US" sz="2000" b="1" dirty="0">
                <a:solidFill>
                  <a:schemeClr val="tx2"/>
                </a:solidFill>
              </a:rPr>
              <a:t>km</a:t>
            </a:r>
            <a:r>
              <a:rPr lang="el-GR" sz="2000" b="1" dirty="0">
                <a:solidFill>
                  <a:schemeClr val="tx2"/>
                </a:solidFill>
              </a:rPr>
              <a:t>, το κρίσιμο έλλειμμα οξυγόνου καθώς και η τιμή του </a:t>
            </a:r>
            <a:r>
              <a:rPr lang="en-US" sz="2000" b="1" dirty="0">
                <a:solidFill>
                  <a:schemeClr val="tx2"/>
                </a:solidFill>
              </a:rPr>
              <a:t>BOD</a:t>
            </a:r>
            <a:r>
              <a:rPr lang="el-GR" sz="2000" b="1" dirty="0">
                <a:solidFill>
                  <a:schemeClr val="tx2"/>
                </a:solidFill>
              </a:rPr>
              <a:t> στο σημείο της κρίσιμης απόστασης.</a:t>
            </a:r>
          </a:p>
          <a:p>
            <a:pPr>
              <a:lnSpc>
                <a:spcPct val="150000"/>
              </a:lnSpc>
            </a:pPr>
            <a:r>
              <a:rPr lang="el-GR" sz="2000" b="1" dirty="0">
                <a:solidFill>
                  <a:schemeClr val="tx2"/>
                </a:solidFill>
              </a:rPr>
              <a:t>Η τιμή του </a:t>
            </a:r>
            <a:r>
              <a:rPr lang="en-US" sz="2000" b="1" dirty="0" err="1">
                <a:solidFill>
                  <a:schemeClr val="tx2"/>
                </a:solidFill>
              </a:rPr>
              <a:t>k</a:t>
            </a:r>
            <a:r>
              <a:rPr lang="en-US" sz="2000" b="1" baseline="-25000" dirty="0" err="1">
                <a:solidFill>
                  <a:schemeClr val="tx2"/>
                </a:solidFill>
              </a:rPr>
              <a:t>d</a:t>
            </a:r>
            <a:r>
              <a:rPr lang="el-GR" sz="2000" b="1" dirty="0">
                <a:solidFill>
                  <a:schemeClr val="tx2"/>
                </a:solidFill>
              </a:rPr>
              <a:t>, δίνεται ίση προς 0.4 </a:t>
            </a:r>
            <a:r>
              <a:rPr lang="en-US" sz="2000" b="1" dirty="0">
                <a:solidFill>
                  <a:schemeClr val="tx2"/>
                </a:solidFill>
              </a:rPr>
              <a:t>day</a:t>
            </a:r>
            <a:r>
              <a:rPr lang="el-GR" sz="2000" b="1" baseline="30000" dirty="0">
                <a:solidFill>
                  <a:schemeClr val="tx2"/>
                </a:solidFill>
              </a:rPr>
              <a:t>-1</a:t>
            </a:r>
            <a:r>
              <a:rPr lang="el-GR" sz="2000" b="1" dirty="0">
                <a:solidFill>
                  <a:schemeClr val="tx2"/>
                </a:solidFill>
              </a:rPr>
              <a:t> ενώ για τη σταθερή </a:t>
            </a:r>
            <a:r>
              <a:rPr lang="el-GR" sz="2000" b="1" dirty="0" err="1">
                <a:solidFill>
                  <a:schemeClr val="tx2"/>
                </a:solidFill>
              </a:rPr>
              <a:t>επαναερίωσης</a:t>
            </a:r>
            <a:r>
              <a:rPr lang="el-GR" sz="2000" b="1" dirty="0">
                <a:solidFill>
                  <a:schemeClr val="tx2"/>
                </a:solidFill>
              </a:rPr>
              <a:t> να χρησιμοποιήσετε τον τύπο Ο’ </a:t>
            </a:r>
            <a:r>
              <a:rPr lang="en-US" sz="2000" b="1" dirty="0">
                <a:solidFill>
                  <a:schemeClr val="tx2"/>
                </a:solidFill>
              </a:rPr>
              <a:t>Connor</a:t>
            </a:r>
            <a:r>
              <a:rPr lang="el-GR" sz="2000" b="1" dirty="0">
                <a:solidFill>
                  <a:schemeClr val="tx2"/>
                </a:solidFill>
              </a:rPr>
              <a:t>-</a:t>
            </a:r>
            <a:r>
              <a:rPr lang="en-US" sz="2000" b="1" dirty="0">
                <a:solidFill>
                  <a:schemeClr val="tx2"/>
                </a:solidFill>
              </a:rPr>
              <a:t>Dobbins</a:t>
            </a:r>
            <a:endParaRPr lang="el-GR" sz="2000" b="1" dirty="0">
              <a:solidFill>
                <a:schemeClr val="tx2"/>
              </a:solidFill>
            </a:endParaRPr>
          </a:p>
          <a:p>
            <a:pPr>
              <a:lnSpc>
                <a:spcPct val="150000"/>
              </a:lnSpc>
            </a:pPr>
            <a:r>
              <a:rPr lang="en-US" sz="2000" b="1" dirty="0">
                <a:solidFill>
                  <a:schemeClr val="tx2"/>
                </a:solidFill>
              </a:rPr>
              <a:t>k</a:t>
            </a:r>
            <a:r>
              <a:rPr lang="en-US" sz="2000" b="1" baseline="-25000" dirty="0">
                <a:solidFill>
                  <a:schemeClr val="tx2"/>
                </a:solidFill>
              </a:rPr>
              <a:t>a</a:t>
            </a:r>
            <a:r>
              <a:rPr lang="el-GR" sz="2000" b="1" dirty="0">
                <a:solidFill>
                  <a:schemeClr val="tx2"/>
                </a:solidFill>
              </a:rPr>
              <a:t> = 12.9 </a:t>
            </a:r>
            <a:r>
              <a:rPr lang="en-US" sz="2000" b="1" dirty="0">
                <a:solidFill>
                  <a:schemeClr val="tx2"/>
                </a:solidFill>
              </a:rPr>
              <a:t>u </a:t>
            </a:r>
            <a:r>
              <a:rPr lang="el-GR" sz="2000" b="1" baseline="30000" dirty="0">
                <a:solidFill>
                  <a:schemeClr val="tx2"/>
                </a:solidFill>
              </a:rPr>
              <a:t>0.5</a:t>
            </a:r>
            <a:r>
              <a:rPr lang="el-GR" sz="2000" b="1" dirty="0">
                <a:solidFill>
                  <a:schemeClr val="tx2"/>
                </a:solidFill>
              </a:rPr>
              <a:t> /Β</a:t>
            </a:r>
            <a:r>
              <a:rPr lang="el-GR" sz="2000" b="1" baseline="30000" dirty="0">
                <a:solidFill>
                  <a:schemeClr val="tx2"/>
                </a:solidFill>
              </a:rPr>
              <a:t>1.5</a:t>
            </a:r>
            <a:r>
              <a:rPr lang="el-GR" sz="2000" b="1" dirty="0">
                <a:solidFill>
                  <a:schemeClr val="tx2"/>
                </a:solidFill>
              </a:rPr>
              <a:t> όπου η ταχύτητα εκφράζεται σε </a:t>
            </a:r>
            <a:r>
              <a:rPr lang="en-US" sz="2000" b="1" dirty="0">
                <a:solidFill>
                  <a:schemeClr val="tx2"/>
                </a:solidFill>
              </a:rPr>
              <a:t>ft</a:t>
            </a:r>
            <a:r>
              <a:rPr lang="el-GR" sz="2000" b="1" dirty="0">
                <a:solidFill>
                  <a:schemeClr val="tx2"/>
                </a:solidFill>
              </a:rPr>
              <a:t>/</a:t>
            </a:r>
            <a:r>
              <a:rPr lang="en-US" sz="2000" b="1" dirty="0">
                <a:solidFill>
                  <a:schemeClr val="tx2"/>
                </a:solidFill>
              </a:rPr>
              <a:t>s</a:t>
            </a:r>
            <a:r>
              <a:rPr lang="el-GR" sz="2000" b="1" dirty="0">
                <a:solidFill>
                  <a:schemeClr val="tx2"/>
                </a:solidFill>
              </a:rPr>
              <a:t> και το βάθος σε </a:t>
            </a:r>
            <a:r>
              <a:rPr lang="en-US" sz="2000" b="1" dirty="0">
                <a:solidFill>
                  <a:schemeClr val="tx2"/>
                </a:solidFill>
              </a:rPr>
              <a:t>ft</a:t>
            </a:r>
            <a:r>
              <a:rPr lang="el-GR" sz="2000" b="1" dirty="0">
                <a:solidFill>
                  <a:schemeClr val="tx2"/>
                </a:solidFill>
              </a:rPr>
              <a:t>.</a:t>
            </a:r>
            <a:r>
              <a:rPr lang="en-US" sz="2000" b="1" dirty="0">
                <a:solidFill>
                  <a:schemeClr val="tx2"/>
                </a:solidFill>
              </a:rPr>
              <a:t> </a:t>
            </a:r>
            <a:r>
              <a:rPr lang="el-GR" sz="2000" b="1" dirty="0">
                <a:solidFill>
                  <a:schemeClr val="tx2"/>
                </a:solidFill>
              </a:rPr>
              <a:t>Το ποτάμι δεν παρουσιάζει ρύπανση πριν την είσοδο του ρυπαντικού ρεύματος και το αρχικό έλλειμμα οξυγόνου είναι μηδέν.</a:t>
            </a:r>
          </a:p>
        </p:txBody>
      </p:sp>
      <p:pic>
        <p:nvPicPr>
          <p:cNvPr id="3"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4" name="TextBox 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156</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00063" y="571500"/>
            <a:ext cx="8286750" cy="2862263"/>
          </a:xfrm>
          <a:prstGeom prst="rect">
            <a:avLst/>
          </a:prstGeom>
          <a:noFill/>
          <a:ln w="9525">
            <a:noFill/>
            <a:miter lim="800000"/>
            <a:headEnd/>
            <a:tailEnd/>
          </a:ln>
        </p:spPr>
        <p:txBody>
          <a:bodyPr anchor="ctr">
            <a:spAutoFit/>
          </a:bodyPr>
          <a:lstStyle/>
          <a:p>
            <a:pPr algn="just" eaLnBrk="0" hangingPunct="0">
              <a:lnSpc>
                <a:spcPct val="150000"/>
              </a:lnSpc>
            </a:pPr>
            <a:r>
              <a:rPr lang="el-GR" sz="2000" b="1" dirty="0">
                <a:solidFill>
                  <a:schemeClr val="tx2"/>
                </a:solidFill>
                <a:cs typeface="Times New Roman" pitchFamily="18" charset="0"/>
              </a:rPr>
              <a:t>Έστω ποτάμι που ρέει με μέση ταχύτητα </a:t>
            </a:r>
            <a:r>
              <a:rPr lang="en-US" sz="2000" b="1" dirty="0">
                <a:solidFill>
                  <a:schemeClr val="tx2"/>
                </a:solidFill>
                <a:cs typeface="Times New Roman" pitchFamily="18" charset="0"/>
              </a:rPr>
              <a:t>w</a:t>
            </a:r>
            <a:r>
              <a:rPr lang="el-GR" sz="2000" b="1" dirty="0">
                <a:solidFill>
                  <a:schemeClr val="tx2"/>
                </a:solidFill>
                <a:cs typeface="Times New Roman" pitchFamily="18" charset="0"/>
              </a:rPr>
              <a:t>=0,3 </a:t>
            </a:r>
            <a:r>
              <a:rPr lang="en-US" sz="2000" b="1" dirty="0">
                <a:solidFill>
                  <a:schemeClr val="tx2"/>
                </a:solidFill>
                <a:cs typeface="Times New Roman" pitchFamily="18" charset="0"/>
              </a:rPr>
              <a:t>m</a:t>
            </a:r>
            <a:r>
              <a:rPr lang="el-GR" sz="2000" b="1" dirty="0">
                <a:solidFill>
                  <a:schemeClr val="tx2"/>
                </a:solidFill>
                <a:cs typeface="Times New Roman" pitchFamily="18" charset="0"/>
              </a:rPr>
              <a:t>/</a:t>
            </a:r>
            <a:r>
              <a:rPr lang="en-US" sz="2000" b="1" dirty="0">
                <a:solidFill>
                  <a:schemeClr val="tx2"/>
                </a:solidFill>
                <a:cs typeface="Times New Roman" pitchFamily="18" charset="0"/>
              </a:rPr>
              <a:t>s</a:t>
            </a:r>
            <a:r>
              <a:rPr lang="el-GR" sz="2000" b="1" dirty="0">
                <a:solidFill>
                  <a:schemeClr val="tx2"/>
                </a:solidFill>
                <a:cs typeface="Times New Roman" pitchFamily="18" charset="0"/>
              </a:rPr>
              <a:t>. Σε σημείο που ορίζουμε ως «σημείο 0» κάποιος αφήνει τα απόβλητα του εργοστασίου του και η ολική συγκέντρωση ρύπων είναι </a:t>
            </a:r>
            <a:r>
              <a:rPr lang="en-US" sz="2000" b="1" dirty="0">
                <a:solidFill>
                  <a:schemeClr val="tx2"/>
                </a:solidFill>
                <a:cs typeface="Times New Roman" pitchFamily="18" charset="0"/>
              </a:rPr>
              <a:t>L</a:t>
            </a:r>
            <a:r>
              <a:rPr lang="el-GR" sz="2000" b="1" baseline="-30000" dirty="0">
                <a:solidFill>
                  <a:schemeClr val="tx2"/>
                </a:solidFill>
                <a:cs typeface="Times New Roman" pitchFamily="18" charset="0"/>
              </a:rPr>
              <a:t>0</a:t>
            </a:r>
            <a:r>
              <a:rPr lang="el-GR" sz="2000" b="1" dirty="0">
                <a:solidFill>
                  <a:schemeClr val="tx2"/>
                </a:solidFill>
                <a:cs typeface="Times New Roman" pitchFamily="18" charset="0"/>
              </a:rPr>
              <a:t>=10 </a:t>
            </a:r>
            <a:r>
              <a:rPr lang="en-US" sz="2000" b="1" dirty="0" err="1">
                <a:solidFill>
                  <a:schemeClr val="tx2"/>
                </a:solidFill>
                <a:cs typeface="Times New Roman" pitchFamily="18" charset="0"/>
              </a:rPr>
              <a:t>ppm</a:t>
            </a:r>
            <a:r>
              <a:rPr lang="el-GR" sz="2000" b="1" dirty="0">
                <a:solidFill>
                  <a:schemeClr val="tx2"/>
                </a:solidFill>
                <a:cs typeface="Times New Roman" pitchFamily="18" charset="0"/>
              </a:rPr>
              <a:t>. Αν η σταθερά ρυθμού </a:t>
            </a:r>
            <a:r>
              <a:rPr lang="el-GR" sz="2000" b="1" dirty="0" err="1">
                <a:solidFill>
                  <a:schemeClr val="tx2"/>
                </a:solidFill>
                <a:cs typeface="Times New Roman" pitchFamily="18" charset="0"/>
              </a:rPr>
              <a:t>αποξυγόνωσης</a:t>
            </a:r>
            <a:r>
              <a:rPr lang="el-GR" sz="2000" b="1" dirty="0">
                <a:solidFill>
                  <a:schemeClr val="tx2"/>
                </a:solidFill>
                <a:cs typeface="Times New Roman" pitchFamily="18" charset="0"/>
              </a:rPr>
              <a:t> </a:t>
            </a:r>
            <a:r>
              <a:rPr lang="en-US" sz="2000" b="1" dirty="0" err="1">
                <a:solidFill>
                  <a:schemeClr val="tx2"/>
                </a:solidFill>
                <a:cs typeface="Times New Roman" pitchFamily="18" charset="0"/>
              </a:rPr>
              <a:t>k</a:t>
            </a:r>
            <a:r>
              <a:rPr lang="en-US" sz="2000" b="1" baseline="-30000" dirty="0" err="1">
                <a:solidFill>
                  <a:schemeClr val="tx2"/>
                </a:solidFill>
                <a:cs typeface="Times New Roman" pitchFamily="18" charset="0"/>
              </a:rPr>
              <a:t>d</a:t>
            </a:r>
            <a:r>
              <a:rPr lang="el-GR" sz="2000" b="1" dirty="0">
                <a:solidFill>
                  <a:schemeClr val="tx2"/>
                </a:solidFill>
                <a:cs typeface="Times New Roman" pitchFamily="18" charset="0"/>
              </a:rPr>
              <a:t> είναι 0,6 </a:t>
            </a:r>
            <a:r>
              <a:rPr lang="en-US" sz="2000" b="1" dirty="0">
                <a:solidFill>
                  <a:schemeClr val="tx2"/>
                </a:solidFill>
                <a:cs typeface="Times New Roman" pitchFamily="18" charset="0"/>
              </a:rPr>
              <a:t>day</a:t>
            </a:r>
            <a:r>
              <a:rPr lang="el-GR" sz="2000" b="1" baseline="30000" dirty="0">
                <a:solidFill>
                  <a:schemeClr val="tx2"/>
                </a:solidFill>
                <a:cs typeface="Times New Roman" pitchFamily="18" charset="0"/>
              </a:rPr>
              <a:t>-1</a:t>
            </a:r>
            <a:r>
              <a:rPr lang="el-GR" sz="2000" b="1" dirty="0">
                <a:solidFill>
                  <a:schemeClr val="tx2"/>
                </a:solidFill>
                <a:cs typeface="Times New Roman" pitchFamily="18" charset="0"/>
              </a:rPr>
              <a:t> και η σταθερά ρυθμού </a:t>
            </a:r>
            <a:r>
              <a:rPr lang="el-GR" sz="2000" b="1" dirty="0" err="1">
                <a:solidFill>
                  <a:schemeClr val="tx2"/>
                </a:solidFill>
                <a:cs typeface="Times New Roman" pitchFamily="18" charset="0"/>
              </a:rPr>
              <a:t>επαναερίωσης</a:t>
            </a:r>
            <a:r>
              <a:rPr lang="el-GR" sz="2000" b="1" dirty="0">
                <a:solidFill>
                  <a:schemeClr val="tx2"/>
                </a:solidFill>
                <a:cs typeface="Times New Roman" pitchFamily="18" charset="0"/>
              </a:rPr>
              <a:t> </a:t>
            </a:r>
            <a:r>
              <a:rPr lang="en-US" sz="2000" b="1" dirty="0">
                <a:solidFill>
                  <a:schemeClr val="tx2"/>
                </a:solidFill>
                <a:cs typeface="Times New Roman" pitchFamily="18" charset="0"/>
              </a:rPr>
              <a:t>k</a:t>
            </a:r>
            <a:r>
              <a:rPr lang="el-GR" sz="2000" b="1" baseline="-30000" dirty="0">
                <a:solidFill>
                  <a:schemeClr val="tx2"/>
                </a:solidFill>
                <a:cs typeface="Times New Roman" pitchFamily="18" charset="0"/>
              </a:rPr>
              <a:t>α</a:t>
            </a:r>
            <a:r>
              <a:rPr lang="el-GR" sz="2000" b="1" dirty="0">
                <a:solidFill>
                  <a:schemeClr val="tx2"/>
                </a:solidFill>
                <a:cs typeface="Times New Roman" pitchFamily="18" charset="0"/>
              </a:rPr>
              <a:t>=2 </a:t>
            </a:r>
            <a:r>
              <a:rPr lang="en-US" sz="2000" b="1" dirty="0">
                <a:solidFill>
                  <a:schemeClr val="tx2"/>
                </a:solidFill>
                <a:cs typeface="Times New Roman" pitchFamily="18" charset="0"/>
              </a:rPr>
              <a:t>day</a:t>
            </a:r>
            <a:r>
              <a:rPr lang="el-GR" sz="2000" b="1" baseline="30000" dirty="0">
                <a:solidFill>
                  <a:schemeClr val="tx2"/>
                </a:solidFill>
                <a:cs typeface="Times New Roman" pitchFamily="18" charset="0"/>
              </a:rPr>
              <a:t>-1</a:t>
            </a:r>
            <a:r>
              <a:rPr lang="el-GR" sz="2000" b="1" dirty="0">
                <a:solidFill>
                  <a:schemeClr val="tx2"/>
                </a:solidFill>
                <a:cs typeface="Times New Roman" pitchFamily="18" charset="0"/>
              </a:rPr>
              <a:t>  να υπολογιστεί η κρίσιμη απόσταση και το κρίσιμο έλλειμμα οξυγόνου</a:t>
            </a:r>
            <a:r>
              <a:rPr lang="el-GR" sz="1100" dirty="0">
                <a:solidFill>
                  <a:schemeClr val="tx2"/>
                </a:solidFill>
                <a:latin typeface="Comic Sans MS" pitchFamily="66" charset="0"/>
                <a:cs typeface="Times New Roman" pitchFamily="18" charset="0"/>
              </a:rPr>
              <a:t>.  </a:t>
            </a:r>
            <a:endParaRPr lang="el-GR" dirty="0">
              <a:solidFill>
                <a:schemeClr val="tx2"/>
              </a:solidFill>
            </a:endParaRPr>
          </a:p>
        </p:txBody>
      </p:sp>
      <p:pic>
        <p:nvPicPr>
          <p:cNvPr id="3"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4" name="TextBox 3"/>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157</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14313" y="285750"/>
            <a:ext cx="8501062"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Επίλυση  εξισώσεων </a:t>
            </a:r>
            <a:r>
              <a:rPr lang="en-US" sz="2400" b="1">
                <a:solidFill>
                  <a:srgbClr val="C00000"/>
                </a:solidFill>
              </a:rPr>
              <a:t>Streeter Phelps </a:t>
            </a:r>
            <a:r>
              <a:rPr lang="el-GR" sz="2400" b="1">
                <a:solidFill>
                  <a:srgbClr val="C00000"/>
                </a:solidFill>
              </a:rPr>
              <a:t>σε λίμνη</a:t>
            </a:r>
          </a:p>
        </p:txBody>
      </p:sp>
      <p:sp>
        <p:nvSpPr>
          <p:cNvPr id="6" name="Rectangle 34"/>
          <p:cNvSpPr>
            <a:spLocks noChangeArrowheads="1"/>
          </p:cNvSpPr>
          <p:nvPr/>
        </p:nvSpPr>
        <p:spPr bwMode="auto">
          <a:xfrm>
            <a:off x="357188" y="785813"/>
            <a:ext cx="8643937" cy="1477962"/>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l-GR" sz="2000">
                <a:solidFill>
                  <a:srgbClr val="1F497D"/>
                </a:solidFill>
                <a:cs typeface="Times New Roman" pitchFamily="18" charset="0"/>
              </a:rPr>
              <a:t>Παραδοχές (Δοχείο ιδανικής ανάμιξης, μηδενική συμμεταφορά, αμελητέα διασπορά)</a:t>
            </a:r>
          </a:p>
          <a:p>
            <a:pPr marL="273050" indent="-273050" algn="just">
              <a:lnSpc>
                <a:spcPct val="150000"/>
              </a:lnSpc>
              <a:buFontTx/>
              <a:buBlip>
                <a:blip r:embed="rId3"/>
              </a:buBlip>
            </a:pPr>
            <a:endParaRPr lang="el-GR" sz="2000" i="1">
              <a:solidFill>
                <a:srgbClr val="1F497D"/>
              </a:solidFill>
              <a:cs typeface="Times New Roman" pitchFamily="18" charset="0"/>
            </a:endParaRPr>
          </a:p>
        </p:txBody>
      </p:sp>
      <p:graphicFrame>
        <p:nvGraphicFramePr>
          <p:cNvPr id="7" name="Object 10"/>
          <p:cNvGraphicFramePr>
            <a:graphicFrameLocks noChangeAspect="1"/>
          </p:cNvGraphicFramePr>
          <p:nvPr/>
        </p:nvGraphicFramePr>
        <p:xfrm>
          <a:off x="2428875" y="1285875"/>
          <a:ext cx="1797050" cy="855663"/>
        </p:xfrm>
        <a:graphic>
          <a:graphicData uri="http://schemas.openxmlformats.org/presentationml/2006/ole">
            <p:oleObj spid="_x0000_s100354" name="Equation" r:id="rId4" imgW="1066680" imgH="609480" progId="Equation.3">
              <p:embed/>
            </p:oleObj>
          </a:graphicData>
        </a:graphic>
      </p:graphicFrame>
      <p:sp>
        <p:nvSpPr>
          <p:cNvPr id="8" name="Rectangle 34"/>
          <p:cNvSpPr>
            <a:spLocks noChangeArrowheads="1"/>
          </p:cNvSpPr>
          <p:nvPr/>
        </p:nvSpPr>
        <p:spPr bwMode="auto">
          <a:xfrm>
            <a:off x="357188" y="2286000"/>
            <a:ext cx="8643937" cy="554038"/>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n-US" sz="2000">
                <a:solidFill>
                  <a:srgbClr val="1F497D"/>
                </a:solidFill>
                <a:cs typeface="Times New Roman" pitchFamily="18" charset="0"/>
              </a:rPr>
              <a:t>A</a:t>
            </a:r>
            <a:r>
              <a:rPr lang="el-GR" sz="2000">
                <a:solidFill>
                  <a:srgbClr val="1F497D"/>
                </a:solidFill>
                <a:cs typeface="Times New Roman" pitchFamily="18" charset="0"/>
              </a:rPr>
              <a:t>ρχικές συνθήκες: </a:t>
            </a:r>
            <a:r>
              <a:rPr lang="en-US" sz="2000">
                <a:solidFill>
                  <a:srgbClr val="1F497D"/>
                </a:solidFill>
                <a:cs typeface="Times New Roman" pitchFamily="18" charset="0"/>
              </a:rPr>
              <a:t> </a:t>
            </a:r>
            <a:r>
              <a:rPr lang="el-GR" sz="2000">
                <a:solidFill>
                  <a:srgbClr val="1F497D"/>
                </a:solidFill>
                <a:cs typeface="Times New Roman" pitchFamily="18" charset="0"/>
              </a:rPr>
              <a:t>Σε </a:t>
            </a:r>
            <a:r>
              <a:rPr lang="en-US" sz="2000">
                <a:solidFill>
                  <a:srgbClr val="1F497D"/>
                </a:solidFill>
                <a:cs typeface="Times New Roman" pitchFamily="18" charset="0"/>
              </a:rPr>
              <a:t>t=0, L(0)=L</a:t>
            </a:r>
            <a:r>
              <a:rPr lang="en-US" sz="2000" baseline="-25000">
                <a:solidFill>
                  <a:srgbClr val="1F497D"/>
                </a:solidFill>
                <a:cs typeface="Times New Roman" pitchFamily="18" charset="0"/>
              </a:rPr>
              <a:t>0</a:t>
            </a:r>
            <a:r>
              <a:rPr lang="el-GR" sz="2000" baseline="-25000">
                <a:solidFill>
                  <a:srgbClr val="1F497D"/>
                </a:solidFill>
                <a:cs typeface="Times New Roman" pitchFamily="18" charset="0"/>
              </a:rPr>
              <a:t>  </a:t>
            </a:r>
            <a:r>
              <a:rPr lang="el-GR" sz="2000">
                <a:solidFill>
                  <a:srgbClr val="1F497D"/>
                </a:solidFill>
                <a:cs typeface="Times New Roman" pitchFamily="18" charset="0"/>
              </a:rPr>
              <a:t>και</a:t>
            </a:r>
            <a:r>
              <a:rPr lang="en-US" sz="2000">
                <a:solidFill>
                  <a:srgbClr val="1F497D"/>
                </a:solidFill>
                <a:cs typeface="Times New Roman" pitchFamily="18" charset="0"/>
              </a:rPr>
              <a:t> D(0)=D</a:t>
            </a:r>
            <a:r>
              <a:rPr lang="en-US" sz="2000" baseline="-25000">
                <a:solidFill>
                  <a:srgbClr val="1F497D"/>
                </a:solidFill>
                <a:cs typeface="Times New Roman" pitchFamily="18" charset="0"/>
              </a:rPr>
              <a:t>0</a:t>
            </a:r>
            <a:r>
              <a:rPr lang="el-GR" sz="2000">
                <a:solidFill>
                  <a:srgbClr val="1F497D"/>
                </a:solidFill>
                <a:cs typeface="Times New Roman" pitchFamily="18" charset="0"/>
              </a:rPr>
              <a:t> </a:t>
            </a:r>
            <a:endParaRPr lang="el-GR" sz="2000" i="1" baseline="-25000">
              <a:solidFill>
                <a:srgbClr val="1F497D"/>
              </a:solidFill>
              <a:cs typeface="Times New Roman" pitchFamily="18" charset="0"/>
            </a:endParaRPr>
          </a:p>
        </p:txBody>
      </p:sp>
      <p:graphicFrame>
        <p:nvGraphicFramePr>
          <p:cNvPr id="9" name="Object 3"/>
          <p:cNvGraphicFramePr>
            <a:graphicFrameLocks noChangeAspect="1"/>
          </p:cNvGraphicFramePr>
          <p:nvPr/>
        </p:nvGraphicFramePr>
        <p:xfrm>
          <a:off x="4714875" y="1285875"/>
          <a:ext cx="2738438" cy="855663"/>
        </p:xfrm>
        <a:graphic>
          <a:graphicData uri="http://schemas.openxmlformats.org/presentationml/2006/ole">
            <p:oleObj spid="_x0000_s100355" name="Equation" r:id="rId5" imgW="1625400" imgH="609480" progId="Equation.3">
              <p:embed/>
            </p:oleObj>
          </a:graphicData>
        </a:graphic>
      </p:graphicFrame>
      <p:graphicFrame>
        <p:nvGraphicFramePr>
          <p:cNvPr id="10" name="Object 4"/>
          <p:cNvGraphicFramePr>
            <a:graphicFrameLocks noChangeAspect="1"/>
          </p:cNvGraphicFramePr>
          <p:nvPr/>
        </p:nvGraphicFramePr>
        <p:xfrm>
          <a:off x="706438" y="2857500"/>
          <a:ext cx="4768850" cy="854075"/>
        </p:xfrm>
        <a:graphic>
          <a:graphicData uri="http://schemas.openxmlformats.org/presentationml/2006/ole">
            <p:oleObj spid="_x0000_s100356" name="Equation" r:id="rId6" imgW="2831760" imgH="609480" progId="Equation.3">
              <p:embed/>
            </p:oleObj>
          </a:graphicData>
        </a:graphic>
      </p:graphicFrame>
      <p:graphicFrame>
        <p:nvGraphicFramePr>
          <p:cNvPr id="11" name="Object 5"/>
          <p:cNvGraphicFramePr>
            <a:graphicFrameLocks noChangeAspect="1"/>
          </p:cNvGraphicFramePr>
          <p:nvPr/>
        </p:nvGraphicFramePr>
        <p:xfrm>
          <a:off x="5935663" y="3087688"/>
          <a:ext cx="2759075" cy="463550"/>
        </p:xfrm>
        <a:graphic>
          <a:graphicData uri="http://schemas.openxmlformats.org/presentationml/2006/ole">
            <p:oleObj spid="_x0000_s100357" name="Equation" r:id="rId7" imgW="1638000" imgH="330120" progId="Equation.3">
              <p:embed/>
            </p:oleObj>
          </a:graphicData>
        </a:graphic>
      </p:graphicFrame>
      <p:graphicFrame>
        <p:nvGraphicFramePr>
          <p:cNvPr id="12" name="Object 6"/>
          <p:cNvGraphicFramePr>
            <a:graphicFrameLocks noChangeAspect="1"/>
          </p:cNvGraphicFramePr>
          <p:nvPr/>
        </p:nvGraphicFramePr>
        <p:xfrm>
          <a:off x="927100" y="3892550"/>
          <a:ext cx="7702550" cy="855663"/>
        </p:xfrm>
        <a:graphic>
          <a:graphicData uri="http://schemas.openxmlformats.org/presentationml/2006/ole">
            <p:oleObj spid="_x0000_s100358" name="Equation" r:id="rId8" imgW="4572000" imgH="609480" progId="Equation.3">
              <p:embed/>
            </p:oleObj>
          </a:graphicData>
        </a:graphic>
      </p:graphicFrame>
      <p:graphicFrame>
        <p:nvGraphicFramePr>
          <p:cNvPr id="13" name="Object 12"/>
          <p:cNvGraphicFramePr>
            <a:graphicFrameLocks noChangeAspect="1"/>
          </p:cNvGraphicFramePr>
          <p:nvPr/>
        </p:nvGraphicFramePr>
        <p:xfrm>
          <a:off x="890588" y="4873625"/>
          <a:ext cx="7361237" cy="815975"/>
        </p:xfrm>
        <a:graphic>
          <a:graphicData uri="http://schemas.openxmlformats.org/presentationml/2006/ole">
            <p:oleObj spid="_x0000_s100359" name="Equation" r:id="rId9" imgW="5054400" imgH="672840" progId="Equation.3">
              <p:embed/>
            </p:oleObj>
          </a:graphicData>
        </a:graphic>
      </p:graphicFrame>
      <p:pic>
        <p:nvPicPr>
          <p:cNvPr id="14"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5" name="TextBox 14"/>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158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8"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14313" y="285750"/>
            <a:ext cx="8501062" cy="461963"/>
          </a:xfrm>
          <a:prstGeom prst="rect">
            <a:avLst/>
          </a:prstGeom>
          <a:noFill/>
          <a:ln w="28575">
            <a:noFill/>
            <a:miter lim="800000"/>
            <a:headEnd/>
            <a:tailEnd/>
          </a:ln>
        </p:spPr>
        <p:txBody>
          <a:bodyPr>
            <a:spAutoFit/>
          </a:bodyPr>
          <a:lstStyle/>
          <a:p>
            <a:pPr>
              <a:spcBef>
                <a:spcPct val="50000"/>
              </a:spcBef>
            </a:pPr>
            <a:r>
              <a:rPr lang="el-GR" sz="2400" b="1">
                <a:solidFill>
                  <a:srgbClr val="C00000"/>
                </a:solidFill>
              </a:rPr>
              <a:t>Επίλυση  εξισώσεων </a:t>
            </a:r>
            <a:r>
              <a:rPr lang="en-US" sz="2400" b="1">
                <a:solidFill>
                  <a:srgbClr val="C00000"/>
                </a:solidFill>
              </a:rPr>
              <a:t>Streeter Phelps </a:t>
            </a:r>
            <a:r>
              <a:rPr lang="el-GR" sz="2400" b="1">
                <a:solidFill>
                  <a:srgbClr val="C00000"/>
                </a:solidFill>
              </a:rPr>
              <a:t>σε λίμνη</a:t>
            </a:r>
          </a:p>
        </p:txBody>
      </p:sp>
      <p:sp>
        <p:nvSpPr>
          <p:cNvPr id="6" name="Rectangle 34"/>
          <p:cNvSpPr>
            <a:spLocks noChangeArrowheads="1"/>
          </p:cNvSpPr>
          <p:nvPr/>
        </p:nvSpPr>
        <p:spPr bwMode="auto">
          <a:xfrm>
            <a:off x="285750" y="785813"/>
            <a:ext cx="8643938" cy="1016000"/>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l-GR" sz="2000">
                <a:solidFill>
                  <a:srgbClr val="1F497D"/>
                </a:solidFill>
                <a:cs typeface="Times New Roman" pitchFamily="18" charset="0"/>
              </a:rPr>
              <a:t>Κρίσιμο έλλειμμα οξυγόνου :</a:t>
            </a:r>
          </a:p>
          <a:p>
            <a:pPr marL="273050" indent="-273050" algn="just">
              <a:lnSpc>
                <a:spcPct val="150000"/>
              </a:lnSpc>
              <a:buFontTx/>
              <a:buBlip>
                <a:blip r:embed="rId3"/>
              </a:buBlip>
            </a:pPr>
            <a:endParaRPr lang="el-GR" sz="2000" i="1">
              <a:solidFill>
                <a:srgbClr val="1F497D"/>
              </a:solidFill>
              <a:cs typeface="Times New Roman" pitchFamily="18" charset="0"/>
            </a:endParaRPr>
          </a:p>
        </p:txBody>
      </p:sp>
      <p:graphicFrame>
        <p:nvGraphicFramePr>
          <p:cNvPr id="7" name="Object 10"/>
          <p:cNvGraphicFramePr>
            <a:graphicFrameLocks noChangeAspect="1"/>
          </p:cNvGraphicFramePr>
          <p:nvPr/>
        </p:nvGraphicFramePr>
        <p:xfrm>
          <a:off x="1285875" y="1428750"/>
          <a:ext cx="3938588" cy="944563"/>
        </p:xfrm>
        <a:graphic>
          <a:graphicData uri="http://schemas.openxmlformats.org/presentationml/2006/ole">
            <p:oleObj spid="_x0000_s101378" name="Equation" r:id="rId4" imgW="2336760" imgH="672840" progId="Equation.3">
              <p:embed/>
            </p:oleObj>
          </a:graphicData>
        </a:graphic>
      </p:graphicFrame>
      <p:sp>
        <p:nvSpPr>
          <p:cNvPr id="8" name="Rectangle 34"/>
          <p:cNvSpPr>
            <a:spLocks noChangeArrowheads="1"/>
          </p:cNvSpPr>
          <p:nvPr/>
        </p:nvSpPr>
        <p:spPr bwMode="auto">
          <a:xfrm>
            <a:off x="214313" y="2500313"/>
            <a:ext cx="8643937" cy="1016000"/>
          </a:xfrm>
          <a:prstGeom prst="rect">
            <a:avLst/>
          </a:prstGeom>
          <a:noFill/>
          <a:ln w="9525">
            <a:noFill/>
            <a:miter lim="800000"/>
            <a:headEnd/>
            <a:tailEnd/>
          </a:ln>
        </p:spPr>
        <p:txBody>
          <a:bodyPr anchor="ctr">
            <a:spAutoFit/>
          </a:bodyPr>
          <a:lstStyle/>
          <a:p>
            <a:pPr marL="273050" indent="-273050" algn="just">
              <a:lnSpc>
                <a:spcPct val="150000"/>
              </a:lnSpc>
              <a:buFontTx/>
              <a:buBlip>
                <a:blip r:embed="rId3"/>
              </a:buBlip>
            </a:pPr>
            <a:r>
              <a:rPr lang="el-GR" sz="2000">
                <a:solidFill>
                  <a:srgbClr val="1F497D"/>
                </a:solidFill>
                <a:cs typeface="Times New Roman" pitchFamily="18" charset="0"/>
              </a:rPr>
              <a:t>Κρίσιμος χρόνος:</a:t>
            </a:r>
          </a:p>
          <a:p>
            <a:pPr marL="273050" indent="-273050" algn="just">
              <a:lnSpc>
                <a:spcPct val="150000"/>
              </a:lnSpc>
              <a:buFontTx/>
              <a:buBlip>
                <a:blip r:embed="rId3"/>
              </a:buBlip>
            </a:pPr>
            <a:endParaRPr lang="el-GR" sz="2000" i="1">
              <a:solidFill>
                <a:srgbClr val="1F497D"/>
              </a:solidFill>
              <a:cs typeface="Times New Roman" pitchFamily="18" charset="0"/>
            </a:endParaRPr>
          </a:p>
        </p:txBody>
      </p:sp>
      <p:graphicFrame>
        <p:nvGraphicFramePr>
          <p:cNvPr id="9" name="Object 3"/>
          <p:cNvGraphicFramePr>
            <a:graphicFrameLocks noChangeAspect="1"/>
          </p:cNvGraphicFramePr>
          <p:nvPr/>
        </p:nvGraphicFramePr>
        <p:xfrm>
          <a:off x="946150" y="3429000"/>
          <a:ext cx="5826125" cy="1014413"/>
        </p:xfrm>
        <a:graphic>
          <a:graphicData uri="http://schemas.openxmlformats.org/presentationml/2006/ole">
            <p:oleObj spid="_x0000_s101379" name="Equation" r:id="rId5" imgW="4000320" imgH="761760" progId="Equation.3">
              <p:embed/>
            </p:oleObj>
          </a:graphicData>
        </a:graphic>
      </p:graphicFrame>
      <p:pic>
        <p:nvPicPr>
          <p:cNvPr id="10"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1" name="TextBox 10"/>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159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260648"/>
            <a:ext cx="8208912" cy="830997"/>
          </a:xfrm>
          <a:prstGeom prst="rect">
            <a:avLst/>
          </a:prstGeom>
          <a:noFill/>
        </p:spPr>
        <p:txBody>
          <a:bodyPr wrap="square" rtlCol="0">
            <a:spAutoFit/>
          </a:bodyPr>
          <a:lstStyle/>
          <a:p>
            <a:r>
              <a:rPr lang="el-GR" sz="2400" dirty="0" smtClean="0"/>
              <a:t>Προσοχή: Μπορεί να γίνει χρήση οποιουδήποτε συστήματος…………. με οποιοδήποτε </a:t>
            </a:r>
            <a:r>
              <a:rPr lang="en-US" sz="2400" dirty="0" smtClean="0"/>
              <a:t>flux</a:t>
            </a:r>
            <a:endParaRPr lang="el-GR" sz="2400" dirty="0"/>
          </a:p>
        </p:txBody>
      </p:sp>
      <p:sp>
        <p:nvSpPr>
          <p:cNvPr id="6" name="TextBox 5"/>
          <p:cNvSpPr txBox="1"/>
          <p:nvPr/>
        </p:nvSpPr>
        <p:spPr>
          <a:xfrm>
            <a:off x="395536" y="1484784"/>
            <a:ext cx="8280920" cy="2862322"/>
          </a:xfrm>
          <a:prstGeom prst="rect">
            <a:avLst/>
          </a:prstGeom>
          <a:noFill/>
        </p:spPr>
        <p:txBody>
          <a:bodyPr wrap="square" rtlCol="0">
            <a:spAutoFit/>
          </a:bodyPr>
          <a:lstStyle/>
          <a:p>
            <a:pPr>
              <a:buFont typeface="Arial" pitchFamily="34" charset="0"/>
              <a:buChar char="•"/>
            </a:pPr>
            <a:r>
              <a:rPr lang="el-GR" sz="2000" dirty="0" smtClean="0"/>
              <a:t>Μοριακό</a:t>
            </a:r>
            <a:r>
              <a:rPr lang="en-US" sz="2000" dirty="0" smtClean="0"/>
              <a:t> flux</a:t>
            </a:r>
            <a:r>
              <a:rPr lang="el-GR" sz="2000" dirty="0" smtClean="0"/>
              <a:t> ως προς μοριακή ταχύτητα</a:t>
            </a: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 </a:t>
            </a:r>
            <a:r>
              <a:rPr lang="el-GR" sz="2000" dirty="0" smtClean="0"/>
              <a:t>Μαζικό</a:t>
            </a:r>
            <a:r>
              <a:rPr lang="en-US" sz="2000" dirty="0" smtClean="0"/>
              <a:t> flux</a:t>
            </a:r>
            <a:r>
              <a:rPr lang="el-GR" sz="2000" dirty="0" smtClean="0"/>
              <a:t> ως προς μαζική ταχύτητα</a:t>
            </a:r>
          </a:p>
          <a:p>
            <a:pPr>
              <a:buFont typeface="Arial" pitchFamily="34" charset="0"/>
              <a:buChar char="•"/>
            </a:pPr>
            <a:endParaRPr lang="el-GR" sz="2000" dirty="0" smtClean="0"/>
          </a:p>
          <a:p>
            <a:pPr>
              <a:buFont typeface="Arial" pitchFamily="34" charset="0"/>
              <a:buChar char="•"/>
            </a:pPr>
            <a:r>
              <a:rPr lang="el-GR" sz="2000" dirty="0" smtClean="0"/>
              <a:t>Μοριακό</a:t>
            </a:r>
            <a:r>
              <a:rPr lang="en-US" sz="2000" dirty="0" smtClean="0"/>
              <a:t> flux</a:t>
            </a:r>
            <a:r>
              <a:rPr lang="el-GR" sz="2000" dirty="0" smtClean="0"/>
              <a:t> ως προς μαζική ταχύτητα</a:t>
            </a:r>
          </a:p>
          <a:p>
            <a:pPr>
              <a:buFont typeface="Arial" pitchFamily="34" charset="0"/>
              <a:buChar char="•"/>
            </a:pPr>
            <a:endParaRPr lang="el-GR" sz="2000" dirty="0" smtClean="0"/>
          </a:p>
          <a:p>
            <a:pPr>
              <a:buFont typeface="Arial" pitchFamily="34" charset="0"/>
              <a:buChar char="•"/>
            </a:pPr>
            <a:r>
              <a:rPr lang="el-GR" sz="2000" dirty="0" smtClean="0"/>
              <a:t>Μαζικό</a:t>
            </a:r>
            <a:r>
              <a:rPr lang="en-US" sz="2000" dirty="0" smtClean="0"/>
              <a:t> flux</a:t>
            </a:r>
            <a:r>
              <a:rPr lang="el-GR" sz="2000" dirty="0" smtClean="0"/>
              <a:t> ως προς μοριακή ταχύτητα</a:t>
            </a:r>
            <a:endParaRPr lang="en-US" sz="2000" dirty="0" smtClean="0"/>
          </a:p>
          <a:p>
            <a:pPr>
              <a:buFont typeface="Arial" pitchFamily="34" charset="0"/>
              <a:buChar char="•"/>
            </a:pPr>
            <a:endParaRPr lang="en-US" sz="2000" dirty="0" smtClean="0"/>
          </a:p>
          <a:p>
            <a:pPr>
              <a:buFont typeface="Arial" pitchFamily="34" charset="0"/>
              <a:buChar char="•"/>
            </a:pPr>
            <a:endParaRPr lang="el-GR" sz="2000" dirty="0"/>
          </a:p>
        </p:txBody>
      </p:sp>
      <p:graphicFrame>
        <p:nvGraphicFramePr>
          <p:cNvPr id="7" name="Object 6"/>
          <p:cNvGraphicFramePr>
            <a:graphicFrameLocks noChangeAspect="1"/>
          </p:cNvGraphicFramePr>
          <p:nvPr/>
        </p:nvGraphicFramePr>
        <p:xfrm>
          <a:off x="5026787" y="1484784"/>
          <a:ext cx="750400" cy="432048"/>
        </p:xfrm>
        <a:graphic>
          <a:graphicData uri="http://schemas.openxmlformats.org/presentationml/2006/ole">
            <p:oleObj spid="_x0000_s15362" name="Equation" r:id="rId3" imgW="419040" imgH="241200" progId="Equation.DSMT4">
              <p:embed/>
            </p:oleObj>
          </a:graphicData>
        </a:graphic>
      </p:graphicFrame>
      <p:graphicFrame>
        <p:nvGraphicFramePr>
          <p:cNvPr id="29699" name="Object 3"/>
          <p:cNvGraphicFramePr>
            <a:graphicFrameLocks noChangeAspect="1"/>
          </p:cNvGraphicFramePr>
          <p:nvPr/>
        </p:nvGraphicFramePr>
        <p:xfrm>
          <a:off x="4791075" y="2060575"/>
          <a:ext cx="682625" cy="431800"/>
        </p:xfrm>
        <a:graphic>
          <a:graphicData uri="http://schemas.openxmlformats.org/presentationml/2006/ole">
            <p:oleObj spid="_x0000_s15363" name="Equation" r:id="rId4" imgW="380880" imgH="241200" progId="Equation.DSMT4">
              <p:embed/>
            </p:oleObj>
          </a:graphicData>
        </a:graphic>
      </p:graphicFrame>
      <p:graphicFrame>
        <p:nvGraphicFramePr>
          <p:cNvPr id="29700" name="Object 4"/>
          <p:cNvGraphicFramePr>
            <a:graphicFrameLocks noChangeAspect="1"/>
          </p:cNvGraphicFramePr>
          <p:nvPr/>
        </p:nvGraphicFramePr>
        <p:xfrm>
          <a:off x="4851400" y="2708275"/>
          <a:ext cx="704850" cy="431800"/>
        </p:xfrm>
        <a:graphic>
          <a:graphicData uri="http://schemas.openxmlformats.org/presentationml/2006/ole">
            <p:oleObj spid="_x0000_s15364" name="Equation" r:id="rId5" imgW="393480" imgH="241200" progId="Equation.DSMT4">
              <p:embed/>
            </p:oleObj>
          </a:graphicData>
        </a:graphic>
      </p:graphicFrame>
      <p:graphicFrame>
        <p:nvGraphicFramePr>
          <p:cNvPr id="29701" name="Object 5"/>
          <p:cNvGraphicFramePr>
            <a:graphicFrameLocks noChangeAspect="1"/>
          </p:cNvGraphicFramePr>
          <p:nvPr/>
        </p:nvGraphicFramePr>
        <p:xfrm>
          <a:off x="4837113" y="3284538"/>
          <a:ext cx="728662" cy="431800"/>
        </p:xfrm>
        <a:graphic>
          <a:graphicData uri="http://schemas.openxmlformats.org/presentationml/2006/ole">
            <p:oleObj spid="_x0000_s15365" name="Equation" r:id="rId6" imgW="406080" imgH="241200" progId="Equation.DSMT4">
              <p:embed/>
            </p:oleObj>
          </a:graphicData>
        </a:graphic>
      </p:graphicFrame>
      <p:sp>
        <p:nvSpPr>
          <p:cNvPr id="11" name="TextBox 10"/>
          <p:cNvSpPr txBox="1"/>
          <p:nvPr/>
        </p:nvSpPr>
        <p:spPr>
          <a:xfrm>
            <a:off x="611560" y="4437112"/>
            <a:ext cx="6984776" cy="369332"/>
          </a:xfrm>
          <a:prstGeom prst="rect">
            <a:avLst/>
          </a:prstGeom>
          <a:noFill/>
        </p:spPr>
        <p:txBody>
          <a:bodyPr wrap="square" rtlCol="0">
            <a:spAutoFit/>
          </a:bodyPr>
          <a:lstStyle/>
          <a:p>
            <a:r>
              <a:rPr lang="el-GR" dirty="0" smtClean="0"/>
              <a:t>* Το ίδιο και με τις συγκεντρώσεις</a:t>
            </a:r>
            <a:endParaRPr lang="el-GR" dirty="0"/>
          </a:p>
        </p:txBody>
      </p:sp>
      <p:pic>
        <p:nvPicPr>
          <p:cNvPr id="9"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 name="TextBox 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16</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9392"/>
            <a:ext cx="9144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smtClean="0">
                <a:ln>
                  <a:noFill/>
                </a:ln>
                <a:solidFill>
                  <a:schemeClr val="accent1"/>
                </a:solidFill>
                <a:effectLst/>
                <a:uLnTx/>
                <a:uFillTx/>
                <a:latin typeface="+mj-lt"/>
                <a:ea typeface="+mj-ea"/>
                <a:cs typeface="+mj-cs"/>
              </a:rPr>
              <a:t>Σημείωμα Χρήσης Έργων Τρίτων</a:t>
            </a:r>
            <a:r>
              <a:rPr kumimoji="0" lang="en-US" sz="4400" b="0" i="0" u="none" strike="noStrike" kern="1200" cap="none" spc="0" normalizeH="0" baseline="0" noProof="0" smtClean="0">
                <a:ln>
                  <a:noFill/>
                </a:ln>
                <a:solidFill>
                  <a:schemeClr val="accent1"/>
                </a:solidFill>
                <a:effectLst/>
                <a:uLnTx/>
                <a:uFillTx/>
                <a:latin typeface="+mj-lt"/>
                <a:ea typeface="+mj-ea"/>
                <a:cs typeface="+mj-cs"/>
              </a:rPr>
              <a:t> (1/2)</a:t>
            </a:r>
            <a:endParaRPr kumimoji="0" lang="el-GR" sz="44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179512" y="1556792"/>
            <a:ext cx="8856984" cy="4525963"/>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Το Έργο αυτό κάνει χρήση των ακόλουθων έργων: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Εικόνες/Σχήματα/Διαγράμματα</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Φωτογραφίες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l-GR" sz="2000" dirty="0" smtClean="0">
                <a:solidFill>
                  <a:srgbClr val="FF0000"/>
                </a:solidFill>
              </a:rPr>
              <a:t>Διαφάνεια 27: </a:t>
            </a:r>
            <a:r>
              <a:rPr kumimoji="0" lang="el-GR" sz="2000" b="0" i="0" u="none" strike="noStrike" kern="1200" cap="none" spc="0" normalizeH="0" baseline="0" noProof="0" dirty="0" smtClean="0">
                <a:ln>
                  <a:noFill/>
                </a:ln>
                <a:effectLst/>
                <a:uLnTx/>
                <a:uFillTx/>
                <a:latin typeface="+mn-lt"/>
                <a:ea typeface="+mn-ea"/>
                <a:cs typeface="+mn-cs"/>
              </a:rPr>
              <a:t>Εικόνα,</a:t>
            </a:r>
            <a:r>
              <a:rPr kumimoji="0" lang="el-GR" sz="2000" b="0" i="0" u="none" strike="noStrike" kern="1200" cap="none" spc="0" normalizeH="0" noProof="0" dirty="0" smtClean="0">
                <a:ln>
                  <a:noFill/>
                </a:ln>
                <a:effectLst/>
                <a:uLnTx/>
                <a:uFillTx/>
                <a:latin typeface="+mn-lt"/>
                <a:ea typeface="+mn-ea"/>
                <a:cs typeface="+mn-cs"/>
              </a:rPr>
              <a:t> </a:t>
            </a:r>
            <a:r>
              <a:rPr kumimoji="0" lang="en-US" sz="2000" b="0" i="0" u="none" strike="noStrike" kern="1200" cap="none" spc="0" normalizeH="0" noProof="0" dirty="0" smtClean="0">
                <a:ln>
                  <a:noFill/>
                </a:ln>
                <a:effectLst/>
                <a:uLnTx/>
                <a:uFillTx/>
                <a:latin typeface="+mn-lt"/>
                <a:ea typeface="+mn-ea"/>
                <a:cs typeface="+mn-cs"/>
              </a:rPr>
              <a:t>Calculation of the Diffusion Coefficient of Dilute Gases and of the Self-diffusion Coefficient of Dense Gases, John C. Slattery and R. Byron Bird, A.I.Ch.E Journal, vol. 4, No. 2, June 1958, page: 137- 142</a:t>
            </a:r>
            <a:endParaRPr kumimoji="0" lang="el-GR" sz="2000" b="0"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0" u="none" strike="noStrike" kern="1200" cap="none" spc="0" normalizeH="0" baseline="0" noProof="0" dirty="0" smtClean="0">
                <a:ln>
                  <a:noFill/>
                </a:ln>
                <a:solidFill>
                  <a:srgbClr val="FF0000"/>
                </a:solidFill>
                <a:effectLst/>
                <a:uLnTx/>
                <a:uFillTx/>
                <a:latin typeface="+mn-lt"/>
                <a:ea typeface="+mn-ea"/>
                <a:cs typeface="+mn-cs"/>
              </a:rPr>
              <a:t>Διαφάνεια 88, 89, 90: </a:t>
            </a:r>
            <a:r>
              <a:rPr kumimoji="0" lang="el-GR" sz="2000" b="0" i="0" u="none" strike="noStrike" kern="1200" cap="none" spc="0" normalizeH="0" baseline="0" noProof="0" dirty="0" smtClean="0">
                <a:ln>
                  <a:noFill/>
                </a:ln>
                <a:effectLst/>
                <a:uLnTx/>
                <a:uFillTx/>
                <a:latin typeface="+mn-lt"/>
                <a:ea typeface="+mn-ea"/>
                <a:cs typeface="+mn-cs"/>
              </a:rPr>
              <a:t>Εικόνα,</a:t>
            </a:r>
            <a:r>
              <a:rPr kumimoji="0" lang="el-GR" sz="2000" b="0" i="0" u="none" strike="noStrike" kern="1200" cap="none" spc="0" normalizeH="0" noProof="0" dirty="0" smtClean="0">
                <a:ln>
                  <a:noFill/>
                </a:ln>
                <a:effectLst/>
                <a:uLnTx/>
                <a:uFillTx/>
                <a:latin typeface="+mn-lt"/>
                <a:ea typeface="+mn-ea"/>
                <a:cs typeface="+mn-cs"/>
              </a:rPr>
              <a:t> </a:t>
            </a:r>
            <a:r>
              <a:rPr kumimoji="0" lang="en-US" sz="2000" b="0" i="0" u="none" strike="noStrike" kern="1200" cap="none" spc="0" normalizeH="0" noProof="0" dirty="0" smtClean="0">
                <a:ln>
                  <a:noFill/>
                </a:ln>
                <a:effectLst/>
                <a:uLnTx/>
                <a:uFillTx/>
                <a:latin typeface="+mn-lt"/>
                <a:ea typeface="+mn-ea"/>
                <a:cs typeface="+mn-cs"/>
              </a:rPr>
              <a:t>Chemical Reaction Engineering, O. Levenspiel, 3</a:t>
            </a:r>
            <a:r>
              <a:rPr kumimoji="0" lang="en-US" sz="2000" b="0" i="0" u="none" strike="noStrike" kern="1200" cap="none" spc="0" normalizeH="0" baseline="30000" noProof="0" dirty="0" smtClean="0">
                <a:ln>
                  <a:noFill/>
                </a:ln>
                <a:effectLst/>
                <a:uLnTx/>
                <a:uFillTx/>
                <a:latin typeface="+mn-lt"/>
                <a:ea typeface="+mn-ea"/>
                <a:cs typeface="+mn-cs"/>
              </a:rPr>
              <a:t>rd</a:t>
            </a:r>
            <a:r>
              <a:rPr kumimoji="0" lang="en-US" sz="2000" b="0" i="0" u="none" strike="noStrike" kern="1200" cap="none" spc="0" normalizeH="0" noProof="0" dirty="0" smtClean="0">
                <a:ln>
                  <a:noFill/>
                </a:ln>
                <a:effectLst/>
                <a:uLnTx/>
                <a:uFillTx/>
                <a:latin typeface="+mn-lt"/>
                <a:ea typeface="+mn-ea"/>
                <a:cs typeface="+mn-cs"/>
              </a:rPr>
              <a:t> Edition, Wiley, page 573 </a:t>
            </a:r>
            <a:r>
              <a:rPr kumimoji="0" lang="el-GR" sz="2000" b="0" i="0" u="none" strike="noStrike" kern="1200" cap="none" spc="0" normalizeH="0" baseline="0" noProof="0" dirty="0" smtClean="0">
                <a:ln>
                  <a:noFill/>
                </a:ln>
                <a:effectLst/>
                <a:uLnTx/>
                <a:uFillTx/>
                <a:latin typeface="+mn-lt"/>
                <a:ea typeface="+mn-ea"/>
                <a:cs typeface="+mn-cs"/>
              </a:rPr>
              <a:t> </a:t>
            </a:r>
          </a:p>
          <a:p>
            <a:pPr lvl="0">
              <a:spcBef>
                <a:spcPct val="20000"/>
              </a:spcBef>
            </a:pPr>
            <a:r>
              <a:rPr lang="el-GR" sz="2000" dirty="0" smtClean="0">
                <a:solidFill>
                  <a:srgbClr val="FF0000"/>
                </a:solidFill>
              </a:rPr>
              <a:t>Διαφάνεια</a:t>
            </a:r>
            <a:r>
              <a:rPr lang="en-US" sz="2000" dirty="0" smtClean="0">
                <a:solidFill>
                  <a:srgbClr val="FF0000"/>
                </a:solidFill>
              </a:rPr>
              <a:t> 99</a:t>
            </a:r>
            <a:r>
              <a:rPr lang="el-GR" sz="2000" dirty="0" smtClean="0">
                <a:solidFill>
                  <a:srgbClr val="FF0000"/>
                </a:solidFill>
              </a:rPr>
              <a:t>: </a:t>
            </a:r>
            <a:r>
              <a:rPr lang="el-GR" sz="2000" dirty="0" smtClean="0"/>
              <a:t>Εικόνα</a:t>
            </a:r>
            <a:r>
              <a:rPr lang="en-US" sz="2000" dirty="0" smtClean="0"/>
              <a:t>, </a:t>
            </a:r>
            <a:r>
              <a:rPr lang="el-GR" sz="2000" dirty="0" smtClean="0"/>
              <a:t>Σημειώσεις Μεταφοράς Θερμότητας και Μάζας, Ιωάννης Κούκος, σελ. 379</a:t>
            </a:r>
            <a:endParaRPr kumimoji="0" lang="el-GR" sz="2000" b="0" i="0" u="none" strike="noStrike" kern="1200" cap="none" spc="0" normalizeH="0" baseline="0" noProof="0" dirty="0" smtClean="0">
              <a:ln>
                <a:noFill/>
              </a:ln>
              <a:solidFill>
                <a:srgbClr val="FF0000"/>
              </a:solidFill>
              <a:effectLst/>
              <a:uLnTx/>
              <a:uFillTx/>
              <a:latin typeface="+mn-lt"/>
              <a:ea typeface="+mn-ea"/>
              <a:cs typeface="+mn-cs"/>
            </a:endParaRPr>
          </a:p>
          <a:p>
            <a:pPr>
              <a:spcBef>
                <a:spcPct val="20000"/>
              </a:spcBef>
            </a:pPr>
            <a:r>
              <a:rPr lang="el-GR" sz="2000" dirty="0" smtClean="0">
                <a:solidFill>
                  <a:srgbClr val="FF0000"/>
                </a:solidFill>
              </a:rPr>
              <a:t>Διαφάνεια</a:t>
            </a:r>
            <a:r>
              <a:rPr lang="en-US" sz="2000" dirty="0" smtClean="0">
                <a:solidFill>
                  <a:srgbClr val="FF0000"/>
                </a:solidFill>
              </a:rPr>
              <a:t> </a:t>
            </a:r>
            <a:r>
              <a:rPr lang="el-GR" sz="2000" dirty="0" smtClean="0">
                <a:solidFill>
                  <a:srgbClr val="FF0000"/>
                </a:solidFill>
              </a:rPr>
              <a:t>106: </a:t>
            </a:r>
            <a:r>
              <a:rPr lang="el-GR" sz="2000" dirty="0" smtClean="0"/>
              <a:t>Διαγράμματα</a:t>
            </a:r>
            <a:r>
              <a:rPr lang="en-US" sz="2000" dirty="0" smtClean="0"/>
              <a:t>,</a:t>
            </a:r>
            <a:r>
              <a:rPr lang="el-GR" sz="2000" dirty="0" smtClean="0"/>
              <a:t> Μεταφορά Μάζας, Βασιλική Ι. Λυγερού, Διονύσης Κ. Ασημακόπουλος, Γεώργιος Α. Αραμπατζής, Εκδόσεις Παπασωτηρίου, σελ. 343-344</a:t>
            </a:r>
          </a:p>
          <a:p>
            <a:pPr>
              <a:spcBef>
                <a:spcPct val="20000"/>
              </a:spcBef>
            </a:pPr>
            <a:r>
              <a:rPr lang="el-GR" sz="2000" dirty="0" smtClean="0">
                <a:solidFill>
                  <a:srgbClr val="FF0000"/>
                </a:solidFill>
              </a:rPr>
              <a:t>Διαφάνεια</a:t>
            </a:r>
            <a:r>
              <a:rPr lang="en-US" sz="2000" dirty="0" smtClean="0">
                <a:solidFill>
                  <a:srgbClr val="FF0000"/>
                </a:solidFill>
              </a:rPr>
              <a:t> </a:t>
            </a:r>
            <a:r>
              <a:rPr lang="el-GR" sz="2000" dirty="0" smtClean="0">
                <a:solidFill>
                  <a:srgbClr val="FF0000"/>
                </a:solidFill>
              </a:rPr>
              <a:t>123: </a:t>
            </a:r>
            <a:r>
              <a:rPr lang="el-GR" sz="2000" dirty="0" smtClean="0"/>
              <a:t>Διαγράμματα</a:t>
            </a:r>
            <a:r>
              <a:rPr lang="en-US" sz="2000" dirty="0" smtClean="0"/>
              <a:t>,</a:t>
            </a:r>
            <a:r>
              <a:rPr lang="el-GR" sz="2000" dirty="0" smtClean="0"/>
              <a:t> Μεταφορά Μάζας, Βασιλική Ι. Λυγερού, Διονύσης Κ. Ασημακόπουλος, Γεώργιος Α. Αραμπατζής, Εκδόσεις Παπασωτηρίου, σελ. 190-191</a:t>
            </a:r>
            <a:endParaRPr lang="el-GR" sz="2000" dirty="0" smtClean="0">
              <a:solidFill>
                <a:srgbClr val="FF0000"/>
              </a:solidFill>
            </a:endParaRPr>
          </a:p>
          <a:p>
            <a:pPr>
              <a:spcBef>
                <a:spcPct val="20000"/>
              </a:spcBef>
            </a:pPr>
            <a:endParaRPr lang="el-GR" sz="2000" dirty="0" smtClean="0">
              <a:solidFill>
                <a:srgbClr val="FF0000"/>
              </a:solidFill>
            </a:endParaRP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TextBox 4"/>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a:t>
            </a:r>
            <a:r>
              <a:rPr lang="el-GR" dirty="0" smtClean="0">
                <a:solidFill>
                  <a:srgbClr val="50ABBC"/>
                </a:solidFill>
              </a:rPr>
              <a:t>60</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260648"/>
            <a:ext cx="8856984"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smtClean="0">
                <a:ln>
                  <a:noFill/>
                </a:ln>
                <a:solidFill>
                  <a:schemeClr val="accent1"/>
                </a:solidFill>
                <a:effectLst/>
                <a:uLnTx/>
                <a:uFillTx/>
                <a:latin typeface="+mj-lt"/>
                <a:ea typeface="+mj-ea"/>
                <a:cs typeface="+mj-cs"/>
              </a:rPr>
              <a:t>Σημείωμα Χρήσης Έργων Τρίτων</a:t>
            </a:r>
            <a:r>
              <a:rPr kumimoji="0" lang="en-US" sz="4400" b="0" i="0" u="none" strike="noStrike" kern="1200" cap="none" spc="0" normalizeH="0" baseline="0" noProof="0" smtClean="0">
                <a:ln>
                  <a:noFill/>
                </a:ln>
                <a:solidFill>
                  <a:schemeClr val="accent1"/>
                </a:solidFill>
                <a:effectLst/>
                <a:uLnTx/>
                <a:uFillTx/>
                <a:latin typeface="+mj-lt"/>
                <a:ea typeface="+mj-ea"/>
                <a:cs typeface="+mj-cs"/>
              </a:rPr>
              <a:t> (2/2)</a:t>
            </a:r>
            <a:r>
              <a:rPr kumimoji="0" lang="el-GR" sz="4400" b="0" i="0" u="none" strike="noStrike" kern="1200" cap="none" spc="0" normalizeH="0" baseline="0" noProof="0" smtClean="0">
                <a:ln>
                  <a:noFill/>
                </a:ln>
                <a:solidFill>
                  <a:schemeClr val="accent1"/>
                </a:solidFill>
                <a:effectLst/>
                <a:uLnTx/>
                <a:uFillTx/>
                <a:latin typeface="+mj-lt"/>
                <a:ea typeface="+mj-ea"/>
                <a:cs typeface="+mj-cs"/>
              </a:rPr>
              <a:t> </a:t>
            </a:r>
            <a:endParaRPr kumimoji="0" lang="el-GR" sz="44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179512" y="1556792"/>
            <a:ext cx="8712968"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Το Έργο αυτό κάνει χρήση των ακόλουθων έργων: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Πίνακες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4" name="Rectangle 3"/>
          <p:cNvSpPr/>
          <p:nvPr/>
        </p:nvSpPr>
        <p:spPr>
          <a:xfrm>
            <a:off x="214282" y="2428868"/>
            <a:ext cx="8715404" cy="707886"/>
          </a:xfrm>
          <a:prstGeom prst="rect">
            <a:avLst/>
          </a:prstGeom>
        </p:spPr>
        <p:txBody>
          <a:bodyPr wrap="square">
            <a:spAutoFit/>
          </a:bodyPr>
          <a:lstStyle/>
          <a:p>
            <a:pPr>
              <a:spcBef>
                <a:spcPct val="20000"/>
              </a:spcBef>
            </a:pPr>
            <a:r>
              <a:rPr lang="el-GR" sz="2000" dirty="0" smtClean="0">
                <a:solidFill>
                  <a:srgbClr val="FF0000"/>
                </a:solidFill>
              </a:rPr>
              <a:t>Διαφάνεια</a:t>
            </a:r>
            <a:r>
              <a:rPr lang="en-US" sz="2000" dirty="0" smtClean="0">
                <a:solidFill>
                  <a:srgbClr val="FF0000"/>
                </a:solidFill>
              </a:rPr>
              <a:t> </a:t>
            </a:r>
            <a:r>
              <a:rPr lang="el-GR" sz="2000" dirty="0" smtClean="0">
                <a:solidFill>
                  <a:srgbClr val="FF0000"/>
                </a:solidFill>
              </a:rPr>
              <a:t>104: </a:t>
            </a:r>
            <a:r>
              <a:rPr lang="el-GR" sz="2000" dirty="0" smtClean="0"/>
              <a:t>Πίνακας</a:t>
            </a:r>
            <a:r>
              <a:rPr lang="en-US" sz="2000" dirty="0" smtClean="0"/>
              <a:t>,</a:t>
            </a:r>
            <a:r>
              <a:rPr lang="el-GR" sz="2000" dirty="0" smtClean="0"/>
              <a:t> Μεταφορά Μάζας, Βασιλική Ι. Λυγερού, Διονύσης Κ. Ασημακόπουλος, Γεώργιος Α. Αραμπατζής, Εκδόσεις Παπασωτηρίου, σελ. 161</a:t>
            </a:r>
          </a:p>
        </p:txBody>
      </p:sp>
      <p:pic>
        <p:nvPicPr>
          <p:cNvPr id="5"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6" name="TextBox 5"/>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1</a:t>
            </a:r>
            <a:r>
              <a:rPr lang="el-GR" dirty="0" smtClean="0">
                <a:solidFill>
                  <a:srgbClr val="50ABBC"/>
                </a:solidFill>
              </a:rPr>
              <a:t>61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115888"/>
            <a:ext cx="7772400" cy="1143000"/>
          </a:xfrm>
        </p:spPr>
        <p:txBody>
          <a:bodyPr>
            <a:normAutofit fontScale="90000"/>
          </a:bodyPr>
          <a:lstStyle/>
          <a:p>
            <a:r>
              <a:rPr lang="el-GR" dirty="0" smtClean="0"/>
              <a:t>Αναλογία μεταξύ φαινομένων μεταφοράς</a:t>
            </a:r>
            <a:endParaRPr lang="el-GR" dirty="0"/>
          </a:p>
        </p:txBody>
      </p:sp>
      <p:graphicFrame>
        <p:nvGraphicFramePr>
          <p:cNvPr id="5" name="Object 4"/>
          <p:cNvGraphicFramePr>
            <a:graphicFrameLocks noChangeAspect="1"/>
          </p:cNvGraphicFramePr>
          <p:nvPr/>
        </p:nvGraphicFramePr>
        <p:xfrm>
          <a:off x="3203848" y="1939479"/>
          <a:ext cx="1958577" cy="769441"/>
        </p:xfrm>
        <a:graphic>
          <a:graphicData uri="http://schemas.openxmlformats.org/presentationml/2006/ole">
            <p:oleObj spid="_x0000_s16386" name="Equation" r:id="rId3" imgW="1066680" imgH="419040" progId="Equation.DSMT4">
              <p:embed/>
            </p:oleObj>
          </a:graphicData>
        </a:graphic>
      </p:graphicFrame>
      <p:sp>
        <p:nvSpPr>
          <p:cNvPr id="6" name="Oval 5"/>
          <p:cNvSpPr/>
          <p:nvPr/>
        </p:nvSpPr>
        <p:spPr>
          <a:xfrm>
            <a:off x="3995936" y="1772816"/>
            <a:ext cx="288032" cy="100811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Curved Connector 7"/>
          <p:cNvCxnSpPr/>
          <p:nvPr/>
        </p:nvCxnSpPr>
        <p:spPr>
          <a:xfrm>
            <a:off x="2411760" y="1700808"/>
            <a:ext cx="1584176" cy="2880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512" y="1412776"/>
            <a:ext cx="2304256" cy="923330"/>
          </a:xfrm>
          <a:prstGeom prst="rect">
            <a:avLst/>
          </a:prstGeom>
          <a:noFill/>
        </p:spPr>
        <p:txBody>
          <a:bodyPr wrap="square" rtlCol="0">
            <a:spAutoFit/>
          </a:bodyPr>
          <a:lstStyle/>
          <a:p>
            <a:r>
              <a:rPr lang="el-GR" dirty="0" smtClean="0"/>
              <a:t>Κινηματικό ιξώδες</a:t>
            </a:r>
            <a:r>
              <a:rPr lang="en-US" dirty="0" smtClean="0"/>
              <a:t> </a:t>
            </a:r>
            <a:r>
              <a:rPr lang="el-GR" dirty="0" smtClean="0"/>
              <a:t>ν ή διαχυτότητα ορμής [=] </a:t>
            </a:r>
            <a:r>
              <a:rPr lang="en-US" dirty="0" smtClean="0"/>
              <a:t>m²/s</a:t>
            </a:r>
            <a:r>
              <a:rPr lang="el-GR" dirty="0" smtClean="0"/>
              <a:t> </a:t>
            </a:r>
            <a:endParaRPr lang="el-GR" dirty="0"/>
          </a:p>
        </p:txBody>
      </p:sp>
      <p:sp>
        <p:nvSpPr>
          <p:cNvPr id="12" name="Oval 11"/>
          <p:cNvSpPr/>
          <p:nvPr/>
        </p:nvSpPr>
        <p:spPr>
          <a:xfrm>
            <a:off x="4572000" y="1916832"/>
            <a:ext cx="432048" cy="42366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Curved Connector 12"/>
          <p:cNvCxnSpPr>
            <a:endCxn id="12" idx="0"/>
          </p:cNvCxnSpPr>
          <p:nvPr/>
        </p:nvCxnSpPr>
        <p:spPr>
          <a:xfrm rot="10800000" flipV="1">
            <a:off x="4788024" y="1260376"/>
            <a:ext cx="1656184" cy="65645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16216" y="1052736"/>
            <a:ext cx="2376264" cy="646331"/>
          </a:xfrm>
          <a:prstGeom prst="rect">
            <a:avLst/>
          </a:prstGeom>
          <a:noFill/>
        </p:spPr>
        <p:txBody>
          <a:bodyPr wrap="square" rtlCol="0">
            <a:spAutoFit/>
          </a:bodyPr>
          <a:lstStyle/>
          <a:p>
            <a:r>
              <a:rPr lang="el-GR" dirty="0" smtClean="0"/>
              <a:t>Συγκέντρωση ορμής [=] </a:t>
            </a:r>
            <a:r>
              <a:rPr lang="en-US" dirty="0" smtClean="0"/>
              <a:t>kg m/(s m³)</a:t>
            </a:r>
            <a:endParaRPr lang="el-GR" dirty="0"/>
          </a:p>
        </p:txBody>
      </p:sp>
      <p:graphicFrame>
        <p:nvGraphicFramePr>
          <p:cNvPr id="17" name="Object 16"/>
          <p:cNvGraphicFramePr>
            <a:graphicFrameLocks noChangeAspect="1"/>
          </p:cNvGraphicFramePr>
          <p:nvPr/>
        </p:nvGraphicFramePr>
        <p:xfrm>
          <a:off x="3203848" y="3140968"/>
          <a:ext cx="2452164" cy="864096"/>
        </p:xfrm>
        <a:graphic>
          <a:graphicData uri="http://schemas.openxmlformats.org/presentationml/2006/ole">
            <p:oleObj spid="_x0000_s16387" name="Equation" r:id="rId4" imgW="1333440" imgH="469800" progId="Equation.DSMT4">
              <p:embed/>
            </p:oleObj>
          </a:graphicData>
        </a:graphic>
      </p:graphicFrame>
      <p:sp>
        <p:nvSpPr>
          <p:cNvPr id="18" name="Oval 17"/>
          <p:cNvSpPr/>
          <p:nvPr/>
        </p:nvSpPr>
        <p:spPr>
          <a:xfrm>
            <a:off x="3923928" y="3140968"/>
            <a:ext cx="576064" cy="108012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Curved Connector 18"/>
          <p:cNvCxnSpPr/>
          <p:nvPr/>
        </p:nvCxnSpPr>
        <p:spPr>
          <a:xfrm>
            <a:off x="2411760" y="3068960"/>
            <a:ext cx="1584176" cy="2880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9512" y="2649686"/>
            <a:ext cx="2520280" cy="646331"/>
          </a:xfrm>
          <a:prstGeom prst="rect">
            <a:avLst/>
          </a:prstGeom>
          <a:noFill/>
        </p:spPr>
        <p:txBody>
          <a:bodyPr wrap="square" rtlCol="0">
            <a:spAutoFit/>
          </a:bodyPr>
          <a:lstStyle/>
          <a:p>
            <a:r>
              <a:rPr lang="el-GR" dirty="0" smtClean="0"/>
              <a:t> θερμική διαχυτότητα α [=] </a:t>
            </a:r>
            <a:r>
              <a:rPr lang="en-US" dirty="0" smtClean="0"/>
              <a:t>m²/s</a:t>
            </a:r>
            <a:r>
              <a:rPr lang="el-GR" dirty="0" smtClean="0"/>
              <a:t> </a:t>
            </a:r>
            <a:endParaRPr lang="el-GR" dirty="0"/>
          </a:p>
        </p:txBody>
      </p:sp>
      <p:sp>
        <p:nvSpPr>
          <p:cNvPr id="21" name="Oval 20"/>
          <p:cNvSpPr/>
          <p:nvPr/>
        </p:nvSpPr>
        <p:spPr>
          <a:xfrm>
            <a:off x="4788024" y="3149352"/>
            <a:ext cx="792088" cy="42366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2" name="Curved Connector 12"/>
          <p:cNvCxnSpPr/>
          <p:nvPr/>
        </p:nvCxnSpPr>
        <p:spPr>
          <a:xfrm rot="10800000" flipV="1">
            <a:off x="5508104" y="2924944"/>
            <a:ext cx="792088" cy="50405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00192" y="2710661"/>
            <a:ext cx="2376264" cy="646331"/>
          </a:xfrm>
          <a:prstGeom prst="rect">
            <a:avLst/>
          </a:prstGeom>
          <a:noFill/>
        </p:spPr>
        <p:txBody>
          <a:bodyPr wrap="square" rtlCol="0">
            <a:spAutoFit/>
          </a:bodyPr>
          <a:lstStyle/>
          <a:p>
            <a:r>
              <a:rPr lang="el-GR" dirty="0" smtClean="0"/>
              <a:t>Συγκέντρωση θερμότητας [=] </a:t>
            </a:r>
            <a:r>
              <a:rPr lang="en-US" dirty="0" smtClean="0"/>
              <a:t>J/m³</a:t>
            </a:r>
            <a:endParaRPr lang="el-GR" dirty="0"/>
          </a:p>
        </p:txBody>
      </p:sp>
      <p:graphicFrame>
        <p:nvGraphicFramePr>
          <p:cNvPr id="30724" name="Object 4"/>
          <p:cNvGraphicFramePr>
            <a:graphicFrameLocks noChangeAspect="1"/>
          </p:cNvGraphicFramePr>
          <p:nvPr/>
        </p:nvGraphicFramePr>
        <p:xfrm>
          <a:off x="3767138" y="4867275"/>
          <a:ext cx="1471612" cy="723900"/>
        </p:xfrm>
        <a:graphic>
          <a:graphicData uri="http://schemas.openxmlformats.org/presentationml/2006/ole">
            <p:oleObj spid="_x0000_s16388" name="Equation" r:id="rId5" imgW="799920" imgH="393480" progId="Equation.DSMT4">
              <p:embed/>
            </p:oleObj>
          </a:graphicData>
        </a:graphic>
      </p:graphicFrame>
      <p:sp>
        <p:nvSpPr>
          <p:cNvPr id="26" name="Oval 25"/>
          <p:cNvSpPr/>
          <p:nvPr/>
        </p:nvSpPr>
        <p:spPr>
          <a:xfrm>
            <a:off x="4572000" y="4869160"/>
            <a:ext cx="216024" cy="64807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Oval 26"/>
          <p:cNvSpPr/>
          <p:nvPr/>
        </p:nvSpPr>
        <p:spPr>
          <a:xfrm>
            <a:off x="4932040" y="4877544"/>
            <a:ext cx="288032" cy="35165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Curved Connector 27"/>
          <p:cNvCxnSpPr/>
          <p:nvPr/>
        </p:nvCxnSpPr>
        <p:spPr>
          <a:xfrm>
            <a:off x="2987824" y="4725144"/>
            <a:ext cx="1584176" cy="2880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95536" y="4510861"/>
            <a:ext cx="2520280" cy="923330"/>
          </a:xfrm>
          <a:prstGeom prst="rect">
            <a:avLst/>
          </a:prstGeom>
          <a:noFill/>
        </p:spPr>
        <p:txBody>
          <a:bodyPr wrap="square" rtlCol="0">
            <a:spAutoFit/>
          </a:bodyPr>
          <a:lstStyle/>
          <a:p>
            <a:r>
              <a:rPr lang="el-GR" dirty="0" smtClean="0"/>
              <a:t> Μοριακή διαχυτότητα ή συντελεστής διάχυσης </a:t>
            </a:r>
            <a:r>
              <a:rPr lang="en-US" dirty="0" smtClean="0"/>
              <a:t>D</a:t>
            </a:r>
            <a:r>
              <a:rPr lang="el-GR" dirty="0" smtClean="0"/>
              <a:t> [=] </a:t>
            </a:r>
            <a:r>
              <a:rPr lang="en-US" dirty="0" smtClean="0"/>
              <a:t>m²/s</a:t>
            </a:r>
            <a:r>
              <a:rPr lang="el-GR" dirty="0" smtClean="0"/>
              <a:t> </a:t>
            </a:r>
            <a:endParaRPr lang="el-GR" dirty="0"/>
          </a:p>
        </p:txBody>
      </p:sp>
      <p:cxnSp>
        <p:nvCxnSpPr>
          <p:cNvPr id="30" name="Curved Connector 12"/>
          <p:cNvCxnSpPr/>
          <p:nvPr/>
        </p:nvCxnSpPr>
        <p:spPr>
          <a:xfrm rot="10800000" flipV="1">
            <a:off x="5220073" y="4509119"/>
            <a:ext cx="792088" cy="50405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12160" y="4294837"/>
            <a:ext cx="2376264" cy="923330"/>
          </a:xfrm>
          <a:prstGeom prst="rect">
            <a:avLst/>
          </a:prstGeom>
          <a:noFill/>
        </p:spPr>
        <p:txBody>
          <a:bodyPr wrap="square" rtlCol="0">
            <a:spAutoFit/>
          </a:bodyPr>
          <a:lstStyle/>
          <a:p>
            <a:r>
              <a:rPr lang="el-GR" dirty="0" smtClean="0"/>
              <a:t>Συγκέντρωση συστατικού </a:t>
            </a:r>
            <a:r>
              <a:rPr lang="en-US" dirty="0" err="1" smtClean="0"/>
              <a:t>i</a:t>
            </a:r>
            <a:r>
              <a:rPr lang="el-GR" dirty="0" smtClean="0"/>
              <a:t> [=] </a:t>
            </a:r>
            <a:r>
              <a:rPr lang="en-US" dirty="0" smtClean="0"/>
              <a:t>mol/m³</a:t>
            </a:r>
            <a:endParaRPr lang="el-GR" dirty="0"/>
          </a:p>
        </p:txBody>
      </p:sp>
      <p:pic>
        <p:nvPicPr>
          <p:cNvPr id="25"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32" name="TextBox 3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box(in)">
                                      <p:cBhvr>
                                        <p:cTn id="13" dur="500"/>
                                        <p:tgtEl>
                                          <p:spTgt spid="3072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1"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amond(in)">
                                      <p:cBhvr>
                                        <p:cTn id="38" dur="2000"/>
                                        <p:tgtEl>
                                          <p:spTgt spid="6"/>
                                        </p:tgtEl>
                                      </p:cBhvr>
                                    </p:animEffect>
                                  </p:childTnLst>
                                </p:cTn>
                              </p:par>
                              <p:par>
                                <p:cTn id="39" presetID="8" presetClass="entr" presetSubtype="16" fill="hold" grpId="1"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amond(in)">
                                      <p:cBhvr>
                                        <p:cTn id="41" dur="2000"/>
                                        <p:tgtEl>
                                          <p:spTgt spid="12"/>
                                        </p:tgtEl>
                                      </p:cBhvr>
                                    </p:animEffect>
                                  </p:childTnLst>
                                </p:cTn>
                              </p:par>
                              <p:par>
                                <p:cTn id="42" presetID="8"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amond(in)">
                                      <p:cBhvr>
                                        <p:cTn id="44" dur="2000"/>
                                        <p:tgtEl>
                                          <p:spTgt spid="8"/>
                                        </p:tgtEl>
                                      </p:cBhvr>
                                    </p:animEffect>
                                  </p:childTnLst>
                                </p:cTn>
                              </p:par>
                              <p:par>
                                <p:cTn id="45" presetID="8"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2000"/>
                                        <p:tgtEl>
                                          <p:spTgt spid="13"/>
                                        </p:tgtEl>
                                      </p:cBhvr>
                                    </p:animEffect>
                                  </p:childTnLst>
                                </p:cTn>
                              </p:par>
                              <p:par>
                                <p:cTn id="48" presetID="8" presetClass="entr" presetSubtype="16" fill="hold" grpId="1"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diamond(in)">
                                      <p:cBhvr>
                                        <p:cTn id="50" dur="2000"/>
                                        <p:tgtEl>
                                          <p:spTgt spid="10"/>
                                        </p:tgtEl>
                                      </p:cBhvr>
                                    </p:animEffect>
                                  </p:childTnLst>
                                </p:cTn>
                              </p:par>
                              <p:par>
                                <p:cTn id="51" presetID="8" presetClass="entr" presetSubtype="16" fill="hold" grpId="1"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diamond(in)">
                                      <p:cBhvr>
                                        <p:cTn id="53" dur="2000"/>
                                        <p:tgtEl>
                                          <p:spTgt spid="16"/>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diamond(in)">
                                      <p:cBhvr>
                                        <p:cTn id="56" dur="2000"/>
                                        <p:tgtEl>
                                          <p:spTgt spid="20"/>
                                        </p:tgtEl>
                                      </p:cBhvr>
                                    </p:animEffect>
                                  </p:childTnLst>
                                </p:cTn>
                              </p:par>
                              <p:par>
                                <p:cTn id="57" presetID="8" presetClass="entr" presetSubtype="16"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diamond(in)">
                                      <p:cBhvr>
                                        <p:cTn id="59" dur="2000"/>
                                        <p:tgtEl>
                                          <p:spTgt spid="19"/>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diamond(in)">
                                      <p:cBhvr>
                                        <p:cTn id="62" dur="2000"/>
                                        <p:tgtEl>
                                          <p:spTgt spid="18"/>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diamond(in)">
                                      <p:cBhvr>
                                        <p:cTn id="65" dur="2000"/>
                                        <p:tgtEl>
                                          <p:spTgt spid="21"/>
                                        </p:tgtEl>
                                      </p:cBhvr>
                                    </p:animEffect>
                                  </p:childTnLst>
                                </p:cTn>
                              </p:par>
                              <p:par>
                                <p:cTn id="66" presetID="8" presetClass="entr" presetSubtype="16"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diamond(in)">
                                      <p:cBhvr>
                                        <p:cTn id="68" dur="2000"/>
                                        <p:tgtEl>
                                          <p:spTgt spid="22"/>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diamond(in)">
                                      <p:cBhvr>
                                        <p:cTn id="71" dur="2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linds(horizontal)">
                                      <p:cBhvr>
                                        <p:cTn id="76" dur="500"/>
                                        <p:tgtEl>
                                          <p:spTgt spid="29"/>
                                        </p:tgtEl>
                                      </p:cBhvr>
                                    </p:animEffect>
                                  </p:childTnLst>
                                </p:cTn>
                              </p:par>
                              <p:par>
                                <p:cTn id="77" presetID="3" presetClass="entr" presetSubtype="1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par>
                                <p:cTn id="80" presetID="3" presetClass="entr" presetSubtype="1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blinds(horizontal)">
                                      <p:cBhvr>
                                        <p:cTn id="82" dur="500"/>
                                        <p:tgtEl>
                                          <p:spTgt spid="30"/>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blinds(horizontal)">
                                      <p:cBhvr>
                                        <p:cTn id="85" dur="500"/>
                                        <p:tgtEl>
                                          <p:spTgt spid="31"/>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linds(horizontal)">
                                      <p:cBhvr>
                                        <p:cTn id="88" dur="500"/>
                                        <p:tgtEl>
                                          <p:spTgt spid="2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blinds(horizontal)">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p:bldP spid="10" grpId="1"/>
      <p:bldP spid="12" grpId="0" animBg="1"/>
      <p:bldP spid="12" grpId="1" animBg="1"/>
      <p:bldP spid="16" grpId="0"/>
      <p:bldP spid="16" grpId="1"/>
      <p:bldP spid="18" grpId="0" animBg="1"/>
      <p:bldP spid="20" grpId="0"/>
      <p:bldP spid="21" grpId="0" animBg="1"/>
      <p:bldP spid="24" grpId="0"/>
      <p:bldP spid="26" grpId="0" animBg="1"/>
      <p:bldP spid="27" grpId="0" animBg="1"/>
      <p:bldP spid="29"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42888"/>
            <a:ext cx="7772400" cy="1143001"/>
          </a:xfrm>
        </p:spPr>
        <p:txBody>
          <a:bodyPr/>
          <a:lstStyle/>
          <a:p>
            <a:pPr algn="ctr"/>
            <a:r>
              <a:rPr lang="el-GR" dirty="0" smtClean="0"/>
              <a:t>Συντελεστής Διάχυσης</a:t>
            </a:r>
            <a:endParaRPr lang="el-GR" dirty="0"/>
          </a:p>
        </p:txBody>
      </p:sp>
      <p:sp>
        <p:nvSpPr>
          <p:cNvPr id="4" name="Content Placeholder 3"/>
          <p:cNvSpPr>
            <a:spLocks noGrp="1"/>
          </p:cNvSpPr>
          <p:nvPr>
            <p:ph sz="quarter" idx="4294967295"/>
          </p:nvPr>
        </p:nvSpPr>
        <p:spPr>
          <a:xfrm>
            <a:off x="914400" y="1557338"/>
            <a:ext cx="8229600" cy="4525962"/>
          </a:xfrm>
        </p:spPr>
        <p:txBody>
          <a:bodyPr>
            <a:normAutofit/>
          </a:bodyPr>
          <a:lstStyle/>
          <a:p>
            <a:r>
              <a:rPr lang="el-GR" sz="2400" dirty="0" smtClean="0">
                <a:solidFill>
                  <a:srgbClr val="0070C0"/>
                </a:solidFill>
              </a:rPr>
              <a:t>Αέρια (χαμηλή πίεση)</a:t>
            </a:r>
          </a:p>
          <a:p>
            <a:r>
              <a:rPr lang="el-GR" sz="2400" dirty="0" smtClean="0">
                <a:solidFill>
                  <a:srgbClr val="0070C0"/>
                </a:solidFill>
              </a:rPr>
              <a:t>Αέρια (υψηλή πίεση)</a:t>
            </a:r>
          </a:p>
          <a:p>
            <a:r>
              <a:rPr lang="el-GR" sz="2400" dirty="0" smtClean="0">
                <a:solidFill>
                  <a:srgbClr val="0070C0"/>
                </a:solidFill>
              </a:rPr>
              <a:t>Υγρά</a:t>
            </a:r>
          </a:p>
          <a:p>
            <a:r>
              <a:rPr lang="el-GR" sz="2400" dirty="0" smtClean="0">
                <a:solidFill>
                  <a:srgbClr val="0070C0"/>
                </a:solidFill>
              </a:rPr>
              <a:t>Στερεά</a:t>
            </a:r>
          </a:p>
          <a:p>
            <a:r>
              <a:rPr lang="el-GR" sz="2400" dirty="0" smtClean="0"/>
              <a:t>Εξαρτάται από </a:t>
            </a:r>
            <a:r>
              <a:rPr lang="en-US" sz="2400" dirty="0" smtClean="0"/>
              <a:t>P, T, </a:t>
            </a:r>
            <a:r>
              <a:rPr lang="el-GR" sz="2400" dirty="0" smtClean="0"/>
              <a:t>σύσταση</a:t>
            </a:r>
          </a:p>
          <a:p>
            <a:r>
              <a:rPr lang="el-GR" sz="2400" dirty="0" smtClean="0"/>
              <a:t>Μειώνεται: αέρια             υγρά              στερεά   </a:t>
            </a:r>
            <a:endParaRPr lang="el-GR" sz="2400" dirty="0"/>
          </a:p>
        </p:txBody>
      </p:sp>
      <p:cxnSp>
        <p:nvCxnSpPr>
          <p:cNvPr id="6" name="Straight Arrow Connector 5"/>
          <p:cNvCxnSpPr/>
          <p:nvPr/>
        </p:nvCxnSpPr>
        <p:spPr>
          <a:xfrm>
            <a:off x="3643306" y="400050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09242" y="400050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par>
                                <p:cTn id="38" presetID="3"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a:xfrm>
            <a:off x="2771800" y="908720"/>
            <a:ext cx="3312368" cy="1512168"/>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Connector 6"/>
          <p:cNvCxnSpPr/>
          <p:nvPr/>
        </p:nvCxnSpPr>
        <p:spPr>
          <a:xfrm flipV="1">
            <a:off x="3419872" y="1196752"/>
            <a:ext cx="0" cy="187220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499992" y="1196752"/>
            <a:ext cx="0" cy="187220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08104" y="1196752"/>
            <a:ext cx="0" cy="187220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19872" y="404664"/>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9992" y="404664"/>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08104" y="404664"/>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75856" y="44624"/>
            <a:ext cx="360040" cy="369332"/>
          </a:xfrm>
          <a:prstGeom prst="rect">
            <a:avLst/>
          </a:prstGeom>
          <a:noFill/>
        </p:spPr>
        <p:txBody>
          <a:bodyPr wrap="square" rtlCol="0">
            <a:spAutoFit/>
          </a:bodyPr>
          <a:lstStyle/>
          <a:p>
            <a:r>
              <a:rPr lang="el-GR" dirty="0" smtClean="0"/>
              <a:t>Α</a:t>
            </a:r>
            <a:endParaRPr lang="el-GR" dirty="0"/>
          </a:p>
        </p:txBody>
      </p:sp>
      <p:sp>
        <p:nvSpPr>
          <p:cNvPr id="15" name="TextBox 14"/>
          <p:cNvSpPr txBox="1"/>
          <p:nvPr/>
        </p:nvSpPr>
        <p:spPr>
          <a:xfrm>
            <a:off x="4355976" y="44624"/>
            <a:ext cx="360040" cy="369332"/>
          </a:xfrm>
          <a:prstGeom prst="rect">
            <a:avLst/>
          </a:prstGeom>
          <a:noFill/>
        </p:spPr>
        <p:txBody>
          <a:bodyPr wrap="square" rtlCol="0">
            <a:spAutoFit/>
          </a:bodyPr>
          <a:lstStyle/>
          <a:p>
            <a:r>
              <a:rPr lang="el-GR" dirty="0" smtClean="0"/>
              <a:t>Α</a:t>
            </a:r>
            <a:endParaRPr lang="el-GR" dirty="0"/>
          </a:p>
        </p:txBody>
      </p:sp>
      <p:sp>
        <p:nvSpPr>
          <p:cNvPr id="16" name="TextBox 15"/>
          <p:cNvSpPr txBox="1"/>
          <p:nvPr/>
        </p:nvSpPr>
        <p:spPr>
          <a:xfrm>
            <a:off x="5364088" y="44624"/>
            <a:ext cx="360040" cy="369332"/>
          </a:xfrm>
          <a:prstGeom prst="rect">
            <a:avLst/>
          </a:prstGeom>
          <a:noFill/>
        </p:spPr>
        <p:txBody>
          <a:bodyPr wrap="square" rtlCol="0">
            <a:spAutoFit/>
          </a:bodyPr>
          <a:lstStyle/>
          <a:p>
            <a:r>
              <a:rPr lang="el-GR" dirty="0" smtClean="0"/>
              <a:t>Α</a:t>
            </a:r>
            <a:endParaRPr lang="el-GR" dirty="0"/>
          </a:p>
        </p:txBody>
      </p:sp>
      <p:cxnSp>
        <p:nvCxnSpPr>
          <p:cNvPr id="18" name="Straight Connector 17"/>
          <p:cNvCxnSpPr/>
          <p:nvPr/>
        </p:nvCxnSpPr>
        <p:spPr>
          <a:xfrm>
            <a:off x="3275856" y="692696"/>
            <a:ext cx="0" cy="151216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63888" y="692696"/>
            <a:ext cx="0" cy="151216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55976" y="692696"/>
            <a:ext cx="0" cy="151216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44008" y="692696"/>
            <a:ext cx="0" cy="151216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275856" y="2564904"/>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563888" y="2564904"/>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355976" y="2564904"/>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44008" y="2564904"/>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31840" y="3059668"/>
            <a:ext cx="360040" cy="369332"/>
          </a:xfrm>
          <a:prstGeom prst="rect">
            <a:avLst/>
          </a:prstGeom>
          <a:noFill/>
        </p:spPr>
        <p:txBody>
          <a:bodyPr wrap="square" rtlCol="0">
            <a:spAutoFit/>
          </a:bodyPr>
          <a:lstStyle/>
          <a:p>
            <a:r>
              <a:rPr lang="el-GR" dirty="0" smtClean="0">
                <a:solidFill>
                  <a:srgbClr val="FF0000"/>
                </a:solidFill>
              </a:rPr>
              <a:t>Α</a:t>
            </a:r>
            <a:endParaRPr lang="el-GR" dirty="0">
              <a:solidFill>
                <a:srgbClr val="FF0000"/>
              </a:solidFill>
            </a:endParaRPr>
          </a:p>
        </p:txBody>
      </p:sp>
      <p:sp>
        <p:nvSpPr>
          <p:cNvPr id="32" name="TextBox 31"/>
          <p:cNvSpPr txBox="1"/>
          <p:nvPr/>
        </p:nvSpPr>
        <p:spPr>
          <a:xfrm>
            <a:off x="3419872" y="3068960"/>
            <a:ext cx="360040" cy="369332"/>
          </a:xfrm>
          <a:prstGeom prst="rect">
            <a:avLst/>
          </a:prstGeom>
          <a:noFill/>
        </p:spPr>
        <p:txBody>
          <a:bodyPr wrap="square" rtlCol="0">
            <a:spAutoFit/>
          </a:bodyPr>
          <a:lstStyle/>
          <a:p>
            <a:r>
              <a:rPr lang="el-GR" dirty="0" smtClean="0">
                <a:solidFill>
                  <a:srgbClr val="FF0000"/>
                </a:solidFill>
              </a:rPr>
              <a:t>Α</a:t>
            </a:r>
            <a:endParaRPr lang="el-GR" dirty="0">
              <a:solidFill>
                <a:srgbClr val="FF0000"/>
              </a:solidFill>
            </a:endParaRPr>
          </a:p>
        </p:txBody>
      </p:sp>
      <p:sp>
        <p:nvSpPr>
          <p:cNvPr id="33" name="TextBox 32"/>
          <p:cNvSpPr txBox="1"/>
          <p:nvPr/>
        </p:nvSpPr>
        <p:spPr>
          <a:xfrm>
            <a:off x="4211960" y="3068960"/>
            <a:ext cx="360040" cy="369332"/>
          </a:xfrm>
          <a:prstGeom prst="rect">
            <a:avLst/>
          </a:prstGeom>
          <a:noFill/>
        </p:spPr>
        <p:txBody>
          <a:bodyPr wrap="square" rtlCol="0">
            <a:spAutoFit/>
          </a:bodyPr>
          <a:lstStyle/>
          <a:p>
            <a:r>
              <a:rPr lang="el-GR" dirty="0" smtClean="0">
                <a:solidFill>
                  <a:srgbClr val="FF0000"/>
                </a:solidFill>
              </a:rPr>
              <a:t>Α</a:t>
            </a:r>
            <a:endParaRPr lang="el-GR" dirty="0">
              <a:solidFill>
                <a:srgbClr val="FF0000"/>
              </a:solidFill>
            </a:endParaRPr>
          </a:p>
        </p:txBody>
      </p:sp>
      <p:sp>
        <p:nvSpPr>
          <p:cNvPr id="34" name="TextBox 33"/>
          <p:cNvSpPr txBox="1"/>
          <p:nvPr/>
        </p:nvSpPr>
        <p:spPr>
          <a:xfrm>
            <a:off x="4499992" y="3068960"/>
            <a:ext cx="360040" cy="369332"/>
          </a:xfrm>
          <a:prstGeom prst="rect">
            <a:avLst/>
          </a:prstGeom>
          <a:noFill/>
        </p:spPr>
        <p:txBody>
          <a:bodyPr wrap="square" rtlCol="0">
            <a:spAutoFit/>
          </a:bodyPr>
          <a:lstStyle/>
          <a:p>
            <a:r>
              <a:rPr lang="el-GR" dirty="0" smtClean="0">
                <a:solidFill>
                  <a:srgbClr val="FF0000"/>
                </a:solidFill>
              </a:rPr>
              <a:t>Α</a:t>
            </a:r>
            <a:endParaRPr lang="el-GR" dirty="0">
              <a:solidFill>
                <a:srgbClr val="FF0000"/>
              </a:solidFill>
            </a:endParaRPr>
          </a:p>
        </p:txBody>
      </p:sp>
      <p:cxnSp>
        <p:nvCxnSpPr>
          <p:cNvPr id="36" name="Straight Arrow Connector 35"/>
          <p:cNvCxnSpPr/>
          <p:nvPr/>
        </p:nvCxnSpPr>
        <p:spPr>
          <a:xfrm flipV="1">
            <a:off x="827584" y="836712"/>
            <a:ext cx="0" cy="1584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95536" y="1268760"/>
            <a:ext cx="360040" cy="461665"/>
          </a:xfrm>
          <a:prstGeom prst="rect">
            <a:avLst/>
          </a:prstGeom>
          <a:noFill/>
        </p:spPr>
        <p:txBody>
          <a:bodyPr wrap="square" rtlCol="0">
            <a:spAutoFit/>
          </a:bodyPr>
          <a:lstStyle/>
          <a:p>
            <a:r>
              <a:rPr lang="en-US" sz="2400" dirty="0" smtClean="0"/>
              <a:t>z</a:t>
            </a:r>
            <a:endParaRPr lang="el-GR" sz="2400" dirty="0"/>
          </a:p>
        </p:txBody>
      </p:sp>
      <p:sp>
        <p:nvSpPr>
          <p:cNvPr id="38" name="TextBox 37"/>
          <p:cNvSpPr txBox="1"/>
          <p:nvPr/>
        </p:nvSpPr>
        <p:spPr>
          <a:xfrm>
            <a:off x="107504" y="467380"/>
            <a:ext cx="2088232" cy="369332"/>
          </a:xfrm>
          <a:prstGeom prst="rect">
            <a:avLst/>
          </a:prstGeom>
          <a:noFill/>
        </p:spPr>
        <p:txBody>
          <a:bodyPr wrap="square" rtlCol="0">
            <a:spAutoFit/>
          </a:bodyPr>
          <a:lstStyle/>
          <a:p>
            <a:r>
              <a:rPr lang="el-GR" dirty="0" smtClean="0"/>
              <a:t>Κινητική θεωρία</a:t>
            </a:r>
            <a:endParaRPr lang="el-GR" dirty="0"/>
          </a:p>
        </p:txBody>
      </p:sp>
      <p:sp>
        <p:nvSpPr>
          <p:cNvPr id="39" name="TextBox 38"/>
          <p:cNvSpPr txBox="1"/>
          <p:nvPr/>
        </p:nvSpPr>
        <p:spPr>
          <a:xfrm>
            <a:off x="6732240" y="404664"/>
            <a:ext cx="2088232" cy="646331"/>
          </a:xfrm>
          <a:prstGeom prst="rect">
            <a:avLst/>
          </a:prstGeom>
          <a:noFill/>
        </p:spPr>
        <p:txBody>
          <a:bodyPr wrap="square" rtlCol="0">
            <a:spAutoFit/>
          </a:bodyPr>
          <a:lstStyle/>
          <a:p>
            <a:r>
              <a:rPr lang="el-GR" dirty="0" smtClean="0"/>
              <a:t>Μίγμα Α και Α˖ </a:t>
            </a:r>
          </a:p>
          <a:p>
            <a:r>
              <a:rPr lang="el-GR" dirty="0" smtClean="0"/>
              <a:t>(ισότοπα)</a:t>
            </a:r>
            <a:endParaRPr lang="el-GR" dirty="0"/>
          </a:p>
        </p:txBody>
      </p:sp>
      <p:sp>
        <p:nvSpPr>
          <p:cNvPr id="40" name="TextBox 39"/>
          <p:cNvSpPr txBox="1"/>
          <p:nvPr/>
        </p:nvSpPr>
        <p:spPr>
          <a:xfrm>
            <a:off x="683568" y="3645024"/>
            <a:ext cx="7704856" cy="1077218"/>
          </a:xfrm>
          <a:prstGeom prst="rect">
            <a:avLst/>
          </a:prstGeom>
          <a:noFill/>
        </p:spPr>
        <p:txBody>
          <a:bodyPr wrap="square" rtlCol="0">
            <a:spAutoFit/>
          </a:bodyPr>
          <a:lstStyle/>
          <a:p>
            <a:r>
              <a:rPr lang="en-US" sz="2400" dirty="0" smtClean="0">
                <a:solidFill>
                  <a:srgbClr val="FF0000"/>
                </a:solidFill>
              </a:rPr>
              <a:t>: </a:t>
            </a:r>
            <a:r>
              <a:rPr lang="el-GR" sz="2000" dirty="0" smtClean="0">
                <a:solidFill>
                  <a:srgbClr val="FF0000"/>
                </a:solidFill>
              </a:rPr>
              <a:t>συχνότητα κρούσης της επιφάνειας από Α και Α˖</a:t>
            </a:r>
          </a:p>
          <a:p>
            <a:r>
              <a:rPr lang="en-US" sz="2000" dirty="0" smtClean="0">
                <a:solidFill>
                  <a:srgbClr val="FF0000"/>
                </a:solidFill>
              </a:rPr>
              <a:t>    :</a:t>
            </a:r>
            <a:r>
              <a:rPr lang="el-GR" sz="2000" dirty="0" smtClean="0">
                <a:solidFill>
                  <a:srgbClr val="FF0000"/>
                </a:solidFill>
              </a:rPr>
              <a:t> συχνότητα κρούσης της επιφάνειας από Α</a:t>
            </a:r>
          </a:p>
          <a:p>
            <a:r>
              <a:rPr lang="el-GR" sz="2000" dirty="0" smtClean="0"/>
              <a:t> </a:t>
            </a:r>
            <a:endParaRPr lang="el-GR" dirty="0"/>
          </a:p>
        </p:txBody>
      </p:sp>
      <p:graphicFrame>
        <p:nvGraphicFramePr>
          <p:cNvPr id="41" name="Object 40"/>
          <p:cNvGraphicFramePr>
            <a:graphicFrameLocks noChangeAspect="1"/>
          </p:cNvGraphicFramePr>
          <p:nvPr/>
        </p:nvGraphicFramePr>
        <p:xfrm>
          <a:off x="1460128" y="4490809"/>
          <a:ext cx="4624040" cy="810399"/>
        </p:xfrm>
        <a:graphic>
          <a:graphicData uri="http://schemas.openxmlformats.org/presentationml/2006/ole">
            <p:oleObj spid="_x0000_s17410" name="Equation" r:id="rId4" imgW="2463480" imgH="431640" progId="Equation.DSMT4">
              <p:embed/>
            </p:oleObj>
          </a:graphicData>
        </a:graphic>
      </p:graphicFrame>
      <p:graphicFrame>
        <p:nvGraphicFramePr>
          <p:cNvPr id="43" name="Object 42"/>
          <p:cNvGraphicFramePr>
            <a:graphicFrameLocks noChangeAspect="1"/>
          </p:cNvGraphicFramePr>
          <p:nvPr/>
        </p:nvGraphicFramePr>
        <p:xfrm>
          <a:off x="539552" y="3734048"/>
          <a:ext cx="271016" cy="271016"/>
        </p:xfrm>
        <a:graphic>
          <a:graphicData uri="http://schemas.openxmlformats.org/presentationml/2006/ole">
            <p:oleObj spid="_x0000_s17411" name="Equation" r:id="rId5" imgW="126720" imgH="126720" progId="Equation.DSMT4">
              <p:embed/>
            </p:oleObj>
          </a:graphicData>
        </a:graphic>
      </p:graphicFrame>
      <p:graphicFrame>
        <p:nvGraphicFramePr>
          <p:cNvPr id="31748" name="Object 4"/>
          <p:cNvGraphicFramePr>
            <a:graphicFrameLocks noChangeAspect="1"/>
          </p:cNvGraphicFramePr>
          <p:nvPr/>
        </p:nvGraphicFramePr>
        <p:xfrm>
          <a:off x="284163" y="3971925"/>
          <a:ext cx="733425" cy="457200"/>
        </p:xfrm>
        <a:graphic>
          <a:graphicData uri="http://schemas.openxmlformats.org/presentationml/2006/ole">
            <p:oleObj spid="_x0000_s17412" name="Equation" r:id="rId6" imgW="368280" imgH="228600" progId="Equation.DSMT4">
              <p:embed/>
            </p:oleObj>
          </a:graphicData>
        </a:graphic>
      </p:graphicFrame>
      <p:sp>
        <p:nvSpPr>
          <p:cNvPr id="45" name="TextBox 44"/>
          <p:cNvSpPr txBox="1"/>
          <p:nvPr/>
        </p:nvSpPr>
        <p:spPr>
          <a:xfrm>
            <a:off x="1043608" y="5445224"/>
            <a:ext cx="6624736" cy="707886"/>
          </a:xfrm>
          <a:prstGeom prst="rect">
            <a:avLst/>
          </a:prstGeom>
          <a:noFill/>
        </p:spPr>
        <p:txBody>
          <a:bodyPr wrap="square" rtlCol="0">
            <a:spAutoFit/>
          </a:bodyPr>
          <a:lstStyle/>
          <a:p>
            <a:r>
              <a:rPr lang="el-GR" sz="2000" dirty="0" smtClean="0">
                <a:solidFill>
                  <a:srgbClr val="FF0000"/>
                </a:solidFill>
              </a:rPr>
              <a:t>: αριθμός </a:t>
            </a:r>
            <a:r>
              <a:rPr lang="en-US" sz="2000" dirty="0" smtClean="0">
                <a:solidFill>
                  <a:srgbClr val="FF0000"/>
                </a:solidFill>
              </a:rPr>
              <a:t>Avogadro ( </a:t>
            </a:r>
            <a:r>
              <a:rPr lang="el-GR" sz="2000" dirty="0" smtClean="0">
                <a:solidFill>
                  <a:srgbClr val="FF0000"/>
                </a:solidFill>
              </a:rPr>
              <a:t>μόρια/</a:t>
            </a:r>
            <a:r>
              <a:rPr lang="en-US" sz="2000" dirty="0" smtClean="0">
                <a:solidFill>
                  <a:srgbClr val="FF0000"/>
                </a:solidFill>
              </a:rPr>
              <a:t>mol)</a:t>
            </a:r>
          </a:p>
          <a:p>
            <a:r>
              <a:rPr lang="el-GR" sz="2000" dirty="0" smtClean="0">
                <a:solidFill>
                  <a:srgbClr val="FF0000"/>
                </a:solidFill>
              </a:rPr>
              <a:t>: απόσταση που έγινε σύγκρουση πριν την επιφάνεια</a:t>
            </a:r>
            <a:endParaRPr lang="el-GR" sz="2000" dirty="0">
              <a:solidFill>
                <a:srgbClr val="FF0000"/>
              </a:solidFill>
            </a:endParaRPr>
          </a:p>
        </p:txBody>
      </p:sp>
      <p:graphicFrame>
        <p:nvGraphicFramePr>
          <p:cNvPr id="46" name="Object 45"/>
          <p:cNvGraphicFramePr>
            <a:graphicFrameLocks noChangeAspect="1"/>
          </p:cNvGraphicFramePr>
          <p:nvPr/>
        </p:nvGraphicFramePr>
        <p:xfrm>
          <a:off x="755576" y="5445224"/>
          <a:ext cx="364707" cy="386160"/>
        </p:xfrm>
        <a:graphic>
          <a:graphicData uri="http://schemas.openxmlformats.org/presentationml/2006/ole">
            <p:oleObj spid="_x0000_s17413" name="Equation" r:id="rId7" imgW="215640" imgH="228600" progId="Equation.DSMT4">
              <p:embed/>
            </p:oleObj>
          </a:graphicData>
        </a:graphic>
      </p:graphicFrame>
      <p:graphicFrame>
        <p:nvGraphicFramePr>
          <p:cNvPr id="31750" name="Object 6"/>
          <p:cNvGraphicFramePr>
            <a:graphicFrameLocks noChangeAspect="1"/>
          </p:cNvGraphicFramePr>
          <p:nvPr/>
        </p:nvGraphicFramePr>
        <p:xfrm>
          <a:off x="830263" y="5854700"/>
          <a:ext cx="214312" cy="236538"/>
        </p:xfrm>
        <a:graphic>
          <a:graphicData uri="http://schemas.openxmlformats.org/presentationml/2006/ole">
            <p:oleObj spid="_x0000_s17414" name="Equation" r:id="rId8" imgW="126720" imgH="139680" progId="Equation.DSMT4">
              <p:embed/>
            </p:oleObj>
          </a:graphicData>
        </a:graphic>
      </p:graphicFrame>
      <p:pic>
        <p:nvPicPr>
          <p:cNvPr id="35"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1406" y="6015402"/>
            <a:ext cx="726005" cy="704483"/>
          </a:xfrm>
          <a:prstGeom prst="rect">
            <a:avLst/>
          </a:prstGeom>
        </p:spPr>
      </p:pic>
      <p:sp>
        <p:nvSpPr>
          <p:cNvPr id="42" name="TextBox 4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par>
                                <p:cTn id="25" presetID="4"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par>
                                <p:cTn id="28" presetID="4"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500"/>
                                        <p:tgtEl>
                                          <p:spTgt spid="1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ox(in)">
                                      <p:cBhvr>
                                        <p:cTn id="42" dur="500"/>
                                        <p:tgtEl>
                                          <p:spTgt spid="3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ox(in)">
                                      <p:cBhvr>
                                        <p:cTn id="45" dur="500"/>
                                        <p:tgtEl>
                                          <p:spTgt spid="3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ox(in)">
                                      <p:cBhvr>
                                        <p:cTn id="48" dur="500"/>
                                        <p:tgtEl>
                                          <p:spTgt spid="33"/>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ox(in)">
                                      <p:cBhvr>
                                        <p:cTn id="51" dur="500"/>
                                        <p:tgtEl>
                                          <p:spTgt spid="34"/>
                                        </p:tgtEl>
                                      </p:cBhvr>
                                    </p:animEffect>
                                  </p:childTnLst>
                                </p:cTn>
                              </p:par>
                              <p:par>
                                <p:cTn id="52" presetID="4"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ox(in)">
                                      <p:cBhvr>
                                        <p:cTn id="54" dur="500"/>
                                        <p:tgtEl>
                                          <p:spTgt spid="22"/>
                                        </p:tgtEl>
                                      </p:cBhvr>
                                    </p:animEffect>
                                  </p:childTnLst>
                                </p:cTn>
                              </p:par>
                              <p:par>
                                <p:cTn id="55" presetID="4" presetClass="entr" presetSubtype="16"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500"/>
                                        <p:tgtEl>
                                          <p:spTgt spid="25"/>
                                        </p:tgtEl>
                                      </p:cBhvr>
                                    </p:animEffect>
                                  </p:childTnLst>
                                </p:cTn>
                              </p:par>
                              <p:par>
                                <p:cTn id="58" presetID="4" presetClass="entr" presetSubtype="16"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500"/>
                                        <p:tgtEl>
                                          <p:spTgt spid="26"/>
                                        </p:tgtEl>
                                      </p:cBhvr>
                                    </p:animEffect>
                                  </p:childTnLst>
                                </p:cTn>
                              </p:par>
                              <p:par>
                                <p:cTn id="61" presetID="4" presetClass="entr" presetSubtype="16"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ox(in)">
                                      <p:cBhvr>
                                        <p:cTn id="63" dur="500"/>
                                        <p:tgtEl>
                                          <p:spTgt spid="27"/>
                                        </p:tgtEl>
                                      </p:cBhvr>
                                    </p:animEffect>
                                  </p:childTnLst>
                                </p:cTn>
                              </p:par>
                              <p:par>
                                <p:cTn id="64" presetID="4" presetClass="entr" presetSubtype="16"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ox(in)">
                                      <p:cBhvr>
                                        <p:cTn id="66" dur="500"/>
                                        <p:tgtEl>
                                          <p:spTgt spid="9"/>
                                        </p:tgtEl>
                                      </p:cBhvr>
                                    </p:animEffect>
                                  </p:childTnLst>
                                </p:cTn>
                              </p:par>
                              <p:par>
                                <p:cTn id="67" presetID="4" presetClass="entr" presetSubtype="16"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ox(in)">
                                      <p:cBhvr>
                                        <p:cTn id="69" dur="500"/>
                                        <p:tgtEl>
                                          <p:spTgt spid="21"/>
                                        </p:tgtEl>
                                      </p:cBhvr>
                                    </p:animEffect>
                                  </p:childTnLst>
                                </p:cTn>
                              </p:par>
                              <p:par>
                                <p:cTn id="70" presetID="4" presetClass="entr" presetSubtype="16"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ox(in)">
                                      <p:cBhvr>
                                        <p:cTn id="72" dur="500"/>
                                        <p:tgtEl>
                                          <p:spTgt spid="8"/>
                                        </p:tgtEl>
                                      </p:cBhvr>
                                    </p:animEffect>
                                  </p:childTnLst>
                                </p:cTn>
                              </p:par>
                              <p:par>
                                <p:cTn id="73" presetID="4" presetClass="entr" presetSubtype="16"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ox(in)">
                                      <p:cBhvr>
                                        <p:cTn id="75" dur="500"/>
                                        <p:tgtEl>
                                          <p:spTgt spid="20"/>
                                        </p:tgtEl>
                                      </p:cBhvr>
                                    </p:animEffect>
                                  </p:childTnLst>
                                </p:cTn>
                              </p:par>
                              <p:par>
                                <p:cTn id="76" presetID="4" presetClass="entr" presetSubtype="16"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box(in)">
                                      <p:cBhvr>
                                        <p:cTn id="78" dur="500"/>
                                        <p:tgtEl>
                                          <p:spTgt spid="19"/>
                                        </p:tgtEl>
                                      </p:cBhvr>
                                    </p:animEffect>
                                  </p:childTnLst>
                                </p:cTn>
                              </p:par>
                              <p:par>
                                <p:cTn id="79" presetID="4" presetClass="entr" presetSubtype="16" fill="hold"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box(in)">
                                      <p:cBhvr>
                                        <p:cTn id="81" dur="500"/>
                                        <p:tgtEl>
                                          <p:spTgt spid="7"/>
                                        </p:tgtEl>
                                      </p:cBhvr>
                                    </p:animEffect>
                                  </p:childTnLst>
                                </p:cTn>
                              </p:par>
                              <p:par>
                                <p:cTn id="82" presetID="4" presetClass="entr" presetSubtype="16" fill="hold"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ox(in)">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blinds(horizontal)">
                                      <p:cBhvr>
                                        <p:cTn id="89" dur="500"/>
                                        <p:tgtEl>
                                          <p:spTgt spid="43"/>
                                        </p:tgtEl>
                                      </p:cBhvr>
                                    </p:animEffect>
                                  </p:childTnLst>
                                </p:cTn>
                              </p:par>
                              <p:par>
                                <p:cTn id="90" presetID="3" presetClass="entr" presetSubtype="10" fill="hold" nodeType="withEffect">
                                  <p:stCondLst>
                                    <p:cond delay="0"/>
                                  </p:stCondLst>
                                  <p:childTnLst>
                                    <p:set>
                                      <p:cBhvr>
                                        <p:cTn id="91" dur="1" fill="hold">
                                          <p:stCondLst>
                                            <p:cond delay="0"/>
                                          </p:stCondLst>
                                        </p:cTn>
                                        <p:tgtEl>
                                          <p:spTgt spid="31748"/>
                                        </p:tgtEl>
                                        <p:attrNameLst>
                                          <p:attrName>style.visibility</p:attrName>
                                        </p:attrNameLst>
                                      </p:cBhvr>
                                      <p:to>
                                        <p:strVal val="visible"/>
                                      </p:to>
                                    </p:set>
                                    <p:animEffect transition="in" filter="blinds(horizontal)">
                                      <p:cBhvr>
                                        <p:cTn id="92" dur="500"/>
                                        <p:tgtEl>
                                          <p:spTgt spid="31748"/>
                                        </p:tgtEl>
                                      </p:cBhvr>
                                    </p:animEffect>
                                  </p:childTnLst>
                                </p:cTn>
                              </p:par>
                              <p:par>
                                <p:cTn id="93" presetID="3" presetClass="entr" presetSubtype="10"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blinds(horizontal)">
                                      <p:cBhvr>
                                        <p:cTn id="95" dur="500"/>
                                        <p:tgtEl>
                                          <p:spTgt spid="46"/>
                                        </p:tgtEl>
                                      </p:cBhvr>
                                    </p:animEffect>
                                  </p:childTnLst>
                                </p:cTn>
                              </p:par>
                              <p:par>
                                <p:cTn id="96" presetID="3" presetClass="entr" presetSubtype="10" fill="hold" nodeType="withEffect">
                                  <p:stCondLst>
                                    <p:cond delay="0"/>
                                  </p:stCondLst>
                                  <p:childTnLst>
                                    <p:set>
                                      <p:cBhvr>
                                        <p:cTn id="97" dur="1" fill="hold">
                                          <p:stCondLst>
                                            <p:cond delay="0"/>
                                          </p:stCondLst>
                                        </p:cTn>
                                        <p:tgtEl>
                                          <p:spTgt spid="31750"/>
                                        </p:tgtEl>
                                        <p:attrNameLst>
                                          <p:attrName>style.visibility</p:attrName>
                                        </p:attrNameLst>
                                      </p:cBhvr>
                                      <p:to>
                                        <p:strVal val="visible"/>
                                      </p:to>
                                    </p:set>
                                    <p:animEffect transition="in" filter="blinds(horizontal)">
                                      <p:cBhvr>
                                        <p:cTn id="98" dur="500"/>
                                        <p:tgtEl>
                                          <p:spTgt spid="31750"/>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blinds(horizontal)">
                                      <p:cBhvr>
                                        <p:cTn id="101" dur="500"/>
                                        <p:tgtEl>
                                          <p:spTgt spid="40"/>
                                        </p:tgtEl>
                                      </p:cBhvr>
                                    </p:animEffect>
                                  </p:childTnLst>
                                </p:cTn>
                              </p:par>
                              <p:par>
                                <p:cTn id="102" presetID="3" presetClass="entr" presetSubtype="10" fill="hold"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blinds(horizontal)">
                                      <p:cBhvr>
                                        <p:cTn id="104" dur="500"/>
                                        <p:tgtEl>
                                          <p:spTgt spid="41"/>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blinds(horizontal)">
                                      <p:cBhvr>
                                        <p:cTn id="10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P spid="16" grpId="0"/>
      <p:bldP spid="31" grpId="0"/>
      <p:bldP spid="32" grpId="0"/>
      <p:bldP spid="33" grpId="0"/>
      <p:bldP spid="34" grpId="0"/>
      <p:bldP spid="37" grpId="0"/>
      <p:bldP spid="38" grpId="0"/>
      <p:bldP spid="39" grpId="0"/>
      <p:bldP spid="40"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4366" y="274638"/>
            <a:ext cx="8229600" cy="1143000"/>
          </a:xfrm>
        </p:spPr>
        <p:txBody>
          <a:bodyPr/>
          <a:lstStyle/>
          <a:p>
            <a:pPr algn="ctr"/>
            <a:r>
              <a:rPr lang="el-GR" u="sng" dirty="0" smtClean="0"/>
              <a:t>Ισοζύγιο της ιδιότητας ψ</a:t>
            </a:r>
            <a:endParaRPr lang="el-GR" u="sng" dirty="0"/>
          </a:p>
        </p:txBody>
      </p:sp>
      <p:graphicFrame>
        <p:nvGraphicFramePr>
          <p:cNvPr id="4" name="Object 3"/>
          <p:cNvGraphicFramePr>
            <a:graphicFrameLocks noChangeAspect="1"/>
          </p:cNvGraphicFramePr>
          <p:nvPr/>
        </p:nvGraphicFramePr>
        <p:xfrm>
          <a:off x="1528834" y="1808162"/>
          <a:ext cx="6629358" cy="1260798"/>
        </p:xfrm>
        <a:graphic>
          <a:graphicData uri="http://schemas.openxmlformats.org/presentationml/2006/ole">
            <p:oleObj spid="_x0000_s1026" name="Equation" r:id="rId4" imgW="2070000" imgH="393480" progId="Equation.DSMT4">
              <p:embed/>
            </p:oleObj>
          </a:graphicData>
        </a:graphic>
      </p:graphicFrame>
      <p:graphicFrame>
        <p:nvGraphicFramePr>
          <p:cNvPr id="6" name="Object 5"/>
          <p:cNvGraphicFramePr>
            <a:graphicFrameLocks noChangeAspect="1"/>
          </p:cNvGraphicFramePr>
          <p:nvPr/>
        </p:nvGraphicFramePr>
        <p:xfrm>
          <a:off x="1547664" y="4365104"/>
          <a:ext cx="6660740" cy="360040"/>
        </p:xfrm>
        <a:graphic>
          <a:graphicData uri="http://schemas.openxmlformats.org/presentationml/2006/ole">
            <p:oleObj spid="_x0000_s1027" name="Equation" r:id="rId5" imgW="3759120" imgH="203040" progId="Equation.DSMT4">
              <p:embed/>
            </p:oleObj>
          </a:graphicData>
        </a:graphic>
      </p:graphicFrame>
      <p:pic>
        <p:nvPicPr>
          <p:cNvPr id="5"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4414" y="-142893"/>
            <a:ext cx="7772400" cy="1143001"/>
          </a:xfrm>
        </p:spPr>
        <p:txBody>
          <a:bodyPr/>
          <a:lstStyle/>
          <a:p>
            <a:r>
              <a:rPr lang="el-GR" dirty="0" smtClean="0"/>
              <a:t>Από κινητική θεωρία</a:t>
            </a:r>
            <a:endParaRPr lang="el-GR" dirty="0"/>
          </a:p>
        </p:txBody>
      </p:sp>
      <p:graphicFrame>
        <p:nvGraphicFramePr>
          <p:cNvPr id="5" name="Object 4"/>
          <p:cNvGraphicFramePr>
            <a:graphicFrameLocks noChangeAspect="1"/>
          </p:cNvGraphicFramePr>
          <p:nvPr/>
        </p:nvGraphicFramePr>
        <p:xfrm>
          <a:off x="755576" y="1470171"/>
          <a:ext cx="1440161" cy="3903045"/>
        </p:xfrm>
        <a:graphic>
          <a:graphicData uri="http://schemas.openxmlformats.org/presentationml/2006/ole">
            <p:oleObj spid="_x0000_s18434" name="Equation" r:id="rId3" imgW="876240" imgH="2374560" progId="Equation.DSMT4">
              <p:embed/>
            </p:oleObj>
          </a:graphicData>
        </a:graphic>
      </p:graphicFrame>
      <p:sp>
        <p:nvSpPr>
          <p:cNvPr id="6" name="TextBox 5"/>
          <p:cNvSpPr txBox="1"/>
          <p:nvPr/>
        </p:nvSpPr>
        <p:spPr>
          <a:xfrm>
            <a:off x="2915816" y="1412776"/>
            <a:ext cx="5256584" cy="707886"/>
          </a:xfrm>
          <a:prstGeom prst="rect">
            <a:avLst/>
          </a:prstGeom>
          <a:noFill/>
        </p:spPr>
        <p:txBody>
          <a:bodyPr wrap="square" rtlCol="0">
            <a:spAutoFit/>
          </a:bodyPr>
          <a:lstStyle/>
          <a:p>
            <a:r>
              <a:rPr lang="el-GR" sz="2000" dirty="0" smtClean="0"/>
              <a:t>: αριθμός μορίων Α και Α˖ ανά όγκο</a:t>
            </a:r>
          </a:p>
          <a:p>
            <a:r>
              <a:rPr lang="el-GR" sz="2000" dirty="0" smtClean="0"/>
              <a:t>: μέση μοριακή ταχύτητα </a:t>
            </a:r>
            <a:endParaRPr lang="el-GR" sz="2000" dirty="0"/>
          </a:p>
        </p:txBody>
      </p:sp>
      <p:graphicFrame>
        <p:nvGraphicFramePr>
          <p:cNvPr id="7" name="Object 6"/>
          <p:cNvGraphicFramePr>
            <a:graphicFrameLocks noChangeAspect="1"/>
          </p:cNvGraphicFramePr>
          <p:nvPr/>
        </p:nvGraphicFramePr>
        <p:xfrm>
          <a:off x="2697872" y="1556792"/>
          <a:ext cx="217943" cy="504056"/>
        </p:xfrm>
        <a:graphic>
          <a:graphicData uri="http://schemas.openxmlformats.org/presentationml/2006/ole">
            <p:oleObj spid="_x0000_s18435" name="Equation" r:id="rId4" imgW="139680" imgH="355320" progId="Equation.DSMT4">
              <p:embed/>
            </p:oleObj>
          </a:graphicData>
        </a:graphic>
      </p:graphicFrame>
      <p:sp>
        <p:nvSpPr>
          <p:cNvPr id="8" name="TextBox 7"/>
          <p:cNvSpPr txBox="1"/>
          <p:nvPr/>
        </p:nvSpPr>
        <p:spPr>
          <a:xfrm>
            <a:off x="2915816" y="2276872"/>
            <a:ext cx="3744416" cy="1138773"/>
          </a:xfrm>
          <a:prstGeom prst="rect">
            <a:avLst/>
          </a:prstGeom>
          <a:noFill/>
        </p:spPr>
        <p:txBody>
          <a:bodyPr wrap="square" rtlCol="0">
            <a:spAutoFit/>
          </a:bodyPr>
          <a:lstStyle/>
          <a:p>
            <a:r>
              <a:rPr lang="el-GR" sz="2000" dirty="0" smtClean="0"/>
              <a:t>:σταθερά </a:t>
            </a:r>
            <a:r>
              <a:rPr lang="en-US" sz="2400" dirty="0" smtClean="0"/>
              <a:t>Boltzmann</a:t>
            </a:r>
          </a:p>
          <a:p>
            <a:r>
              <a:rPr lang="el-GR" sz="2000" dirty="0" smtClean="0"/>
              <a:t>: θερμοκρασία σε </a:t>
            </a:r>
            <a:r>
              <a:rPr lang="en-US" sz="2400" dirty="0" smtClean="0"/>
              <a:t>K</a:t>
            </a:r>
          </a:p>
          <a:p>
            <a:r>
              <a:rPr lang="el-GR" sz="2000" dirty="0" smtClean="0"/>
              <a:t>:μάζα μορίου</a:t>
            </a:r>
            <a:endParaRPr lang="el-GR" sz="2000" dirty="0"/>
          </a:p>
        </p:txBody>
      </p:sp>
      <p:graphicFrame>
        <p:nvGraphicFramePr>
          <p:cNvPr id="9" name="Object 8"/>
          <p:cNvGraphicFramePr>
            <a:graphicFrameLocks noChangeAspect="1"/>
          </p:cNvGraphicFramePr>
          <p:nvPr/>
        </p:nvGraphicFramePr>
        <p:xfrm>
          <a:off x="2699792" y="2385846"/>
          <a:ext cx="252498" cy="971146"/>
        </p:xfrm>
        <a:graphic>
          <a:graphicData uri="http://schemas.openxmlformats.org/presentationml/2006/ole">
            <p:oleObj spid="_x0000_s18436" name="Equation" r:id="rId5" imgW="164880" imgH="634680" progId="Equation.DSMT4">
              <p:embed/>
            </p:oleObj>
          </a:graphicData>
        </a:graphic>
      </p:graphicFrame>
      <p:sp>
        <p:nvSpPr>
          <p:cNvPr id="10" name="TextBox 9"/>
          <p:cNvSpPr txBox="1"/>
          <p:nvPr/>
        </p:nvSpPr>
        <p:spPr>
          <a:xfrm>
            <a:off x="3059832" y="3789040"/>
            <a:ext cx="3672408" cy="707886"/>
          </a:xfrm>
          <a:prstGeom prst="rect">
            <a:avLst/>
          </a:prstGeom>
          <a:noFill/>
        </p:spPr>
        <p:txBody>
          <a:bodyPr wrap="square" rtlCol="0">
            <a:spAutoFit/>
          </a:bodyPr>
          <a:lstStyle/>
          <a:p>
            <a:r>
              <a:rPr lang="el-GR" sz="2000" dirty="0" smtClean="0"/>
              <a:t>:μέση ελεύθερη διαδρομή</a:t>
            </a:r>
          </a:p>
          <a:p>
            <a:r>
              <a:rPr lang="el-GR" sz="2000" dirty="0" smtClean="0"/>
              <a:t>:διάμετρος μορίου</a:t>
            </a:r>
            <a:endParaRPr lang="el-GR" sz="2000" dirty="0"/>
          </a:p>
        </p:txBody>
      </p:sp>
      <p:graphicFrame>
        <p:nvGraphicFramePr>
          <p:cNvPr id="11" name="Object 10"/>
          <p:cNvGraphicFramePr>
            <a:graphicFrameLocks noChangeAspect="1"/>
          </p:cNvGraphicFramePr>
          <p:nvPr/>
        </p:nvGraphicFramePr>
        <p:xfrm>
          <a:off x="2915816" y="3893242"/>
          <a:ext cx="186955" cy="543870"/>
        </p:xfrm>
        <a:graphic>
          <a:graphicData uri="http://schemas.openxmlformats.org/presentationml/2006/ole">
            <p:oleObj spid="_x0000_s18437" name="Equation" r:id="rId6" imgW="139680" imgH="406080" progId="Equation.DSMT4">
              <p:embed/>
            </p:oleObj>
          </a:graphicData>
        </a:graphic>
      </p:graphicFrame>
      <p:pic>
        <p:nvPicPr>
          <p:cNvPr id="12"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3" name="TextBox 12"/>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260648"/>
            <a:ext cx="1584176" cy="461665"/>
          </a:xfrm>
          <a:prstGeom prst="rect">
            <a:avLst/>
          </a:prstGeom>
          <a:noFill/>
        </p:spPr>
        <p:txBody>
          <a:bodyPr wrap="square" rtlCol="0">
            <a:spAutoFit/>
          </a:bodyPr>
          <a:lstStyle/>
          <a:p>
            <a:r>
              <a:rPr lang="el-GR" sz="2400" dirty="0" smtClean="0"/>
              <a:t>Άρα……</a:t>
            </a:r>
            <a:endParaRPr lang="el-GR" sz="2400" dirty="0"/>
          </a:p>
        </p:txBody>
      </p:sp>
      <p:graphicFrame>
        <p:nvGraphicFramePr>
          <p:cNvPr id="6" name="Object 5"/>
          <p:cNvGraphicFramePr>
            <a:graphicFrameLocks noChangeAspect="1"/>
          </p:cNvGraphicFramePr>
          <p:nvPr/>
        </p:nvGraphicFramePr>
        <p:xfrm>
          <a:off x="573330" y="1052736"/>
          <a:ext cx="5870878" cy="808137"/>
        </p:xfrm>
        <a:graphic>
          <a:graphicData uri="http://schemas.openxmlformats.org/presentationml/2006/ole">
            <p:oleObj spid="_x0000_s19458" name="Equation" r:id="rId3" imgW="3136680" imgH="431640" progId="Equation.DSMT4">
              <p:embed/>
            </p:oleObj>
          </a:graphicData>
        </a:graphic>
      </p:graphicFrame>
      <p:sp>
        <p:nvSpPr>
          <p:cNvPr id="7" name="Oval 6"/>
          <p:cNvSpPr/>
          <p:nvPr/>
        </p:nvSpPr>
        <p:spPr>
          <a:xfrm>
            <a:off x="3275856" y="980728"/>
            <a:ext cx="432048" cy="10081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Straight Arrow Connector 8"/>
          <p:cNvCxnSpPr>
            <a:stCxn id="7" idx="4"/>
          </p:cNvCxnSpPr>
          <p:nvPr/>
        </p:nvCxnSpPr>
        <p:spPr>
          <a:xfrm flipH="1">
            <a:off x="3203848" y="1988840"/>
            <a:ext cx="28803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nvGraphicFramePr>
        <p:xfrm>
          <a:off x="2967267" y="2497212"/>
          <a:ext cx="524613" cy="283716"/>
        </p:xfrm>
        <a:graphic>
          <a:graphicData uri="http://schemas.openxmlformats.org/presentationml/2006/ole">
            <p:oleObj spid="_x0000_s19459" name="Equation" r:id="rId4" imgW="114120" imgH="139680" progId="Equation.DSMT4">
              <p:embed/>
            </p:oleObj>
          </a:graphicData>
        </a:graphic>
      </p:graphicFrame>
      <p:sp>
        <p:nvSpPr>
          <p:cNvPr id="12" name="Right Brace 11"/>
          <p:cNvSpPr/>
          <p:nvPr/>
        </p:nvSpPr>
        <p:spPr>
          <a:xfrm rot="5400000">
            <a:off x="5148064" y="1700808"/>
            <a:ext cx="792088"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13" name="Object 12"/>
          <p:cNvGraphicFramePr>
            <a:graphicFrameLocks noChangeAspect="1"/>
          </p:cNvGraphicFramePr>
          <p:nvPr/>
        </p:nvGraphicFramePr>
        <p:xfrm>
          <a:off x="5364088" y="2420888"/>
          <a:ext cx="504056" cy="399045"/>
        </p:xfrm>
        <a:graphic>
          <a:graphicData uri="http://schemas.openxmlformats.org/presentationml/2006/ole">
            <p:oleObj spid="_x0000_s19460" name="Equation" r:id="rId5" imgW="304560" imgH="241200" progId="Equation.DSMT4">
              <p:embed/>
            </p:oleObj>
          </a:graphicData>
        </a:graphic>
      </p:graphicFrame>
      <p:graphicFrame>
        <p:nvGraphicFramePr>
          <p:cNvPr id="33797" name="Object 5"/>
          <p:cNvGraphicFramePr>
            <a:graphicFrameLocks noChangeAspect="1"/>
          </p:cNvGraphicFramePr>
          <p:nvPr/>
        </p:nvGraphicFramePr>
        <p:xfrm>
          <a:off x="611560" y="3246562"/>
          <a:ext cx="503237" cy="398462"/>
        </p:xfrm>
        <a:graphic>
          <a:graphicData uri="http://schemas.openxmlformats.org/presentationml/2006/ole">
            <p:oleObj spid="_x0000_s19461" name="Equation" r:id="rId6" imgW="304560" imgH="241200" progId="Equation.DSMT4">
              <p:embed/>
            </p:oleObj>
          </a:graphicData>
        </a:graphic>
      </p:graphicFrame>
      <p:sp>
        <p:nvSpPr>
          <p:cNvPr id="15" name="TextBox 14"/>
          <p:cNvSpPr txBox="1"/>
          <p:nvPr/>
        </p:nvSpPr>
        <p:spPr>
          <a:xfrm>
            <a:off x="1043608" y="3212976"/>
            <a:ext cx="4392488" cy="461665"/>
          </a:xfrm>
          <a:prstGeom prst="rect">
            <a:avLst/>
          </a:prstGeom>
          <a:noFill/>
        </p:spPr>
        <p:txBody>
          <a:bodyPr wrap="square" rtlCol="0">
            <a:spAutoFit/>
          </a:bodyPr>
          <a:lstStyle/>
          <a:p>
            <a:r>
              <a:rPr lang="el-GR" sz="2400" dirty="0" smtClean="0"/>
              <a:t>: συντελεστής αυτοδιάχυσης</a:t>
            </a:r>
            <a:endParaRPr lang="el-GR" sz="2400" dirty="0"/>
          </a:p>
        </p:txBody>
      </p:sp>
      <p:graphicFrame>
        <p:nvGraphicFramePr>
          <p:cNvPr id="33798" name="Object 6"/>
          <p:cNvGraphicFramePr>
            <a:graphicFrameLocks noChangeAspect="1"/>
          </p:cNvGraphicFramePr>
          <p:nvPr/>
        </p:nvGraphicFramePr>
        <p:xfrm>
          <a:off x="646434" y="3702099"/>
          <a:ext cx="3565526" cy="735013"/>
        </p:xfrm>
        <a:graphic>
          <a:graphicData uri="http://schemas.openxmlformats.org/presentationml/2006/ole">
            <p:oleObj spid="_x0000_s19462" name="Equation" r:id="rId7" imgW="2158920" imgH="444240" progId="Equation.DSMT4">
              <p:embed/>
            </p:oleObj>
          </a:graphicData>
        </a:graphic>
      </p:graphicFrame>
      <p:sp>
        <p:nvSpPr>
          <p:cNvPr id="17" name="TextBox 16"/>
          <p:cNvSpPr txBox="1"/>
          <p:nvPr/>
        </p:nvSpPr>
        <p:spPr>
          <a:xfrm>
            <a:off x="467544" y="4581128"/>
            <a:ext cx="4824536" cy="461665"/>
          </a:xfrm>
          <a:prstGeom prst="rect">
            <a:avLst/>
          </a:prstGeom>
          <a:noFill/>
        </p:spPr>
        <p:txBody>
          <a:bodyPr wrap="square" rtlCol="0">
            <a:spAutoFit/>
          </a:bodyPr>
          <a:lstStyle/>
          <a:p>
            <a:r>
              <a:rPr lang="el-GR" sz="2400" dirty="0" smtClean="0"/>
              <a:t>Ιδανικά αέρια:                             και…..</a:t>
            </a:r>
            <a:endParaRPr lang="el-GR" sz="2400" dirty="0"/>
          </a:p>
        </p:txBody>
      </p:sp>
      <p:graphicFrame>
        <p:nvGraphicFramePr>
          <p:cNvPr id="18" name="Object 17"/>
          <p:cNvGraphicFramePr>
            <a:graphicFrameLocks noChangeAspect="1"/>
          </p:cNvGraphicFramePr>
          <p:nvPr/>
        </p:nvGraphicFramePr>
        <p:xfrm>
          <a:off x="2536967" y="4691360"/>
          <a:ext cx="1747001" cy="321816"/>
        </p:xfrm>
        <a:graphic>
          <a:graphicData uri="http://schemas.openxmlformats.org/presentationml/2006/ole">
            <p:oleObj spid="_x0000_s19463" name="Equation" r:id="rId8" imgW="965160" imgH="177480" progId="Equation.DSMT4">
              <p:embed/>
            </p:oleObj>
          </a:graphicData>
        </a:graphic>
      </p:graphicFrame>
      <p:sp>
        <p:nvSpPr>
          <p:cNvPr id="19" name="TextBox 18"/>
          <p:cNvSpPr txBox="1"/>
          <p:nvPr/>
        </p:nvSpPr>
        <p:spPr>
          <a:xfrm>
            <a:off x="467544" y="5157192"/>
            <a:ext cx="2664296" cy="461665"/>
          </a:xfrm>
          <a:prstGeom prst="rect">
            <a:avLst/>
          </a:prstGeom>
          <a:noFill/>
        </p:spPr>
        <p:txBody>
          <a:bodyPr wrap="square" rtlCol="0">
            <a:spAutoFit/>
          </a:bodyPr>
          <a:lstStyle/>
          <a:p>
            <a:r>
              <a:rPr lang="el-GR" sz="2400" dirty="0" smtClean="0"/>
              <a:t>Θεωρητική σχέση:</a:t>
            </a:r>
            <a:endParaRPr lang="el-GR" sz="2400" dirty="0"/>
          </a:p>
        </p:txBody>
      </p:sp>
      <p:graphicFrame>
        <p:nvGraphicFramePr>
          <p:cNvPr id="20" name="Object 19"/>
          <p:cNvGraphicFramePr>
            <a:graphicFrameLocks noChangeAspect="1"/>
          </p:cNvGraphicFramePr>
          <p:nvPr/>
        </p:nvGraphicFramePr>
        <p:xfrm>
          <a:off x="3131840" y="5013176"/>
          <a:ext cx="1944216" cy="699918"/>
        </p:xfrm>
        <a:graphic>
          <a:graphicData uri="http://schemas.openxmlformats.org/presentationml/2006/ole">
            <p:oleObj spid="_x0000_s19464" name="Equation" r:id="rId9" imgW="1269720" imgH="457200" progId="Equation.DSMT4">
              <p:embed/>
            </p:oleObj>
          </a:graphicData>
        </a:graphic>
      </p:graphicFrame>
      <p:pic>
        <p:nvPicPr>
          <p:cNvPr id="16"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1" name="TextBox 2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21</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3797"/>
                                        </p:tgtEl>
                                        <p:attrNameLst>
                                          <p:attrName>style.visibility</p:attrName>
                                        </p:attrNameLst>
                                      </p:cBhvr>
                                      <p:to>
                                        <p:strVal val="visible"/>
                                      </p:to>
                                    </p:set>
                                    <p:animEffect transition="in" filter="blinds(horizontal)">
                                      <p:cBhvr>
                                        <p:cTn id="24" dur="500"/>
                                        <p:tgtEl>
                                          <p:spTgt spid="3379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nodeType="withEffect">
                                  <p:stCondLst>
                                    <p:cond delay="0"/>
                                  </p:stCondLst>
                                  <p:childTnLst>
                                    <p:set>
                                      <p:cBhvr>
                                        <p:cTn id="29" dur="1" fill="hold">
                                          <p:stCondLst>
                                            <p:cond delay="0"/>
                                          </p:stCondLst>
                                        </p:cTn>
                                        <p:tgtEl>
                                          <p:spTgt spid="33798"/>
                                        </p:tgtEl>
                                        <p:attrNameLst>
                                          <p:attrName>style.visibility</p:attrName>
                                        </p:attrNameLst>
                                      </p:cBhvr>
                                      <p:to>
                                        <p:strVal val="visible"/>
                                      </p:to>
                                    </p:set>
                                    <p:animEffect transition="in" filter="blinds(horizontal)">
                                      <p:cBhvr>
                                        <p:cTn id="30" dur="500"/>
                                        <p:tgtEl>
                                          <p:spTgt spid="3379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3"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p:bldP spid="17"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0100" y="-71455"/>
            <a:ext cx="7772400" cy="1143001"/>
          </a:xfrm>
        </p:spPr>
        <p:txBody>
          <a:bodyPr/>
          <a:lstStyle/>
          <a:p>
            <a:pPr algn="ctr"/>
            <a:r>
              <a:rPr lang="el-GR" dirty="0" smtClean="0"/>
              <a:t>Αέρια σε χαμηλή πίεση</a:t>
            </a:r>
            <a:endParaRPr lang="el-GR" dirty="0"/>
          </a:p>
        </p:txBody>
      </p:sp>
      <p:sp>
        <p:nvSpPr>
          <p:cNvPr id="5" name="TextBox 4"/>
          <p:cNvSpPr txBox="1"/>
          <p:nvPr/>
        </p:nvSpPr>
        <p:spPr>
          <a:xfrm>
            <a:off x="899592" y="1052736"/>
            <a:ext cx="3744416" cy="461665"/>
          </a:xfrm>
          <a:prstGeom prst="rect">
            <a:avLst/>
          </a:prstGeom>
          <a:noFill/>
        </p:spPr>
        <p:txBody>
          <a:bodyPr wrap="square" rtlCol="0">
            <a:spAutoFit/>
          </a:bodyPr>
          <a:lstStyle/>
          <a:p>
            <a:pPr marL="342900" indent="-342900">
              <a:buFont typeface="+mj-lt"/>
              <a:buAutoNum type="arabicPeriod"/>
            </a:pPr>
            <a:r>
              <a:rPr lang="el-GR" sz="2000" dirty="0" smtClean="0"/>
              <a:t>Εξίσωση </a:t>
            </a:r>
            <a:r>
              <a:rPr lang="en-US" sz="2400" dirty="0" smtClean="0"/>
              <a:t>Slattery -Bird</a:t>
            </a:r>
            <a:endParaRPr lang="el-GR" sz="2400" dirty="0"/>
          </a:p>
        </p:txBody>
      </p:sp>
      <p:graphicFrame>
        <p:nvGraphicFramePr>
          <p:cNvPr id="6" name="Object 5"/>
          <p:cNvGraphicFramePr>
            <a:graphicFrameLocks noChangeAspect="1"/>
          </p:cNvGraphicFramePr>
          <p:nvPr/>
        </p:nvGraphicFramePr>
        <p:xfrm>
          <a:off x="1130743" y="1693862"/>
          <a:ext cx="5365307" cy="1015058"/>
        </p:xfrm>
        <a:graphic>
          <a:graphicData uri="http://schemas.openxmlformats.org/presentationml/2006/ole">
            <p:oleObj spid="_x0000_s20482" name="Equation" r:id="rId3" imgW="3288960" imgH="622080" progId="Equation.DSMT4">
              <p:embed/>
            </p:oleObj>
          </a:graphicData>
        </a:graphic>
      </p:graphicFrame>
      <p:graphicFrame>
        <p:nvGraphicFramePr>
          <p:cNvPr id="7" name="Object 6"/>
          <p:cNvGraphicFramePr>
            <a:graphicFrameLocks noChangeAspect="1"/>
          </p:cNvGraphicFramePr>
          <p:nvPr/>
        </p:nvGraphicFramePr>
        <p:xfrm>
          <a:off x="1043608" y="3391519"/>
          <a:ext cx="1296144" cy="1869847"/>
        </p:xfrm>
        <a:graphic>
          <a:graphicData uri="http://schemas.openxmlformats.org/presentationml/2006/ole">
            <p:oleObj spid="_x0000_s20483" name="Equation" r:id="rId4" imgW="774360" imgH="1117440" progId="Equation.DSMT4">
              <p:embed/>
            </p:oleObj>
          </a:graphicData>
        </a:graphic>
      </p:graphicFrame>
      <p:sp>
        <p:nvSpPr>
          <p:cNvPr id="8" name="TextBox 7"/>
          <p:cNvSpPr txBox="1"/>
          <p:nvPr/>
        </p:nvSpPr>
        <p:spPr>
          <a:xfrm>
            <a:off x="1763688" y="4509120"/>
            <a:ext cx="3960440" cy="400110"/>
          </a:xfrm>
          <a:prstGeom prst="rect">
            <a:avLst/>
          </a:prstGeom>
          <a:noFill/>
        </p:spPr>
        <p:txBody>
          <a:bodyPr wrap="square" rtlCol="0">
            <a:spAutoFit/>
          </a:bodyPr>
          <a:lstStyle/>
          <a:p>
            <a:r>
              <a:rPr lang="el-GR" sz="2000" dirty="0" smtClean="0"/>
              <a:t>Κρίσιμη πίεση και θερμοκρασία</a:t>
            </a:r>
            <a:endParaRPr lang="el-GR" sz="2000" dirty="0"/>
          </a:p>
        </p:txBody>
      </p:sp>
      <p:sp>
        <p:nvSpPr>
          <p:cNvPr id="9" name="TextBox 8"/>
          <p:cNvSpPr txBox="1"/>
          <p:nvPr/>
        </p:nvSpPr>
        <p:spPr>
          <a:xfrm>
            <a:off x="1475656" y="4901098"/>
            <a:ext cx="3960440" cy="400110"/>
          </a:xfrm>
          <a:prstGeom prst="rect">
            <a:avLst/>
          </a:prstGeom>
          <a:noFill/>
        </p:spPr>
        <p:txBody>
          <a:bodyPr wrap="square" rtlCol="0">
            <a:spAutoFit/>
          </a:bodyPr>
          <a:lstStyle/>
          <a:p>
            <a:r>
              <a:rPr lang="el-GR" sz="2000" dirty="0" smtClean="0"/>
              <a:t>Μοριακό βάρος</a:t>
            </a:r>
            <a:endParaRPr lang="el-GR" sz="2000" dirty="0"/>
          </a:p>
        </p:txBody>
      </p:sp>
      <p:graphicFrame>
        <p:nvGraphicFramePr>
          <p:cNvPr id="10" name="Object 9"/>
          <p:cNvGraphicFramePr>
            <a:graphicFrameLocks noChangeAspect="1"/>
          </p:cNvGraphicFramePr>
          <p:nvPr/>
        </p:nvGraphicFramePr>
        <p:xfrm>
          <a:off x="5623024" y="3088893"/>
          <a:ext cx="1397248" cy="1636251"/>
        </p:xfrm>
        <a:graphic>
          <a:graphicData uri="http://schemas.openxmlformats.org/presentationml/2006/ole">
            <p:oleObj spid="_x0000_s20484" name="Equation" r:id="rId5" imgW="965160" imgH="1130040" progId="Equation.DSMT4">
              <p:embed/>
            </p:oleObj>
          </a:graphicData>
        </a:graphic>
      </p:graphicFrame>
      <p:sp>
        <p:nvSpPr>
          <p:cNvPr id="11" name="Right Brace 10"/>
          <p:cNvSpPr/>
          <p:nvPr/>
        </p:nvSpPr>
        <p:spPr>
          <a:xfrm>
            <a:off x="7020272" y="3068960"/>
            <a:ext cx="216024"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Right Brace 11"/>
          <p:cNvSpPr/>
          <p:nvPr/>
        </p:nvSpPr>
        <p:spPr>
          <a:xfrm>
            <a:off x="7020272" y="4149080"/>
            <a:ext cx="216024"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7380312" y="3070701"/>
            <a:ext cx="1440160" cy="646331"/>
          </a:xfrm>
          <a:prstGeom prst="rect">
            <a:avLst/>
          </a:prstGeom>
          <a:noFill/>
        </p:spPr>
        <p:txBody>
          <a:bodyPr wrap="square" rtlCol="0">
            <a:spAutoFit/>
          </a:bodyPr>
          <a:lstStyle/>
          <a:p>
            <a:r>
              <a:rPr lang="el-GR" dirty="0" smtClean="0"/>
              <a:t>Μη πολικά αέρια</a:t>
            </a:r>
            <a:endParaRPr lang="el-GR" dirty="0"/>
          </a:p>
        </p:txBody>
      </p:sp>
      <p:sp>
        <p:nvSpPr>
          <p:cNvPr id="14" name="TextBox 13"/>
          <p:cNvSpPr txBox="1"/>
          <p:nvPr/>
        </p:nvSpPr>
        <p:spPr>
          <a:xfrm>
            <a:off x="7380312" y="4150821"/>
            <a:ext cx="1763688" cy="677108"/>
          </a:xfrm>
          <a:prstGeom prst="rect">
            <a:avLst/>
          </a:prstGeom>
          <a:noFill/>
        </p:spPr>
        <p:txBody>
          <a:bodyPr wrap="square" rtlCol="0">
            <a:spAutoFit/>
          </a:bodyPr>
          <a:lstStyle/>
          <a:p>
            <a:r>
              <a:rPr lang="en-US" sz="2000" dirty="0" smtClean="0"/>
              <a:t>H</a:t>
            </a:r>
            <a:r>
              <a:rPr lang="en-US" sz="1400" dirty="0" smtClean="0"/>
              <a:t>2</a:t>
            </a:r>
            <a:r>
              <a:rPr lang="en-US" sz="2000" dirty="0" smtClean="0"/>
              <a:t>O + </a:t>
            </a:r>
            <a:r>
              <a:rPr lang="el-GR" dirty="0" smtClean="0"/>
              <a:t>Μη πολικό αέριο</a:t>
            </a:r>
            <a:endParaRPr lang="el-GR" dirty="0"/>
          </a:p>
        </p:txBody>
      </p:sp>
      <p:pic>
        <p:nvPicPr>
          <p:cNvPr id="15"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6" name="TextBox 15"/>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animBg="1"/>
      <p:bldP spid="12" grpId="0" animBg="1"/>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404664"/>
            <a:ext cx="7056784" cy="461665"/>
          </a:xfrm>
          <a:prstGeom prst="rect">
            <a:avLst/>
          </a:prstGeom>
          <a:noFill/>
        </p:spPr>
        <p:txBody>
          <a:bodyPr wrap="square" rtlCol="0">
            <a:spAutoFit/>
          </a:bodyPr>
          <a:lstStyle/>
          <a:p>
            <a:pPr marL="342900" indent="-342900" algn="ctr"/>
            <a:r>
              <a:rPr lang="en-US" sz="2400" dirty="0" smtClean="0"/>
              <a:t>2. </a:t>
            </a:r>
            <a:r>
              <a:rPr lang="el-GR" sz="2000" dirty="0" smtClean="0"/>
              <a:t>Εξίσωση </a:t>
            </a:r>
            <a:r>
              <a:rPr lang="en-US" sz="2400" dirty="0" smtClean="0"/>
              <a:t>Chapman - Enskog</a:t>
            </a:r>
            <a:endParaRPr lang="el-GR" sz="2400" dirty="0"/>
          </a:p>
        </p:txBody>
      </p:sp>
      <p:graphicFrame>
        <p:nvGraphicFramePr>
          <p:cNvPr id="6" name="Object 5"/>
          <p:cNvGraphicFramePr>
            <a:graphicFrameLocks noChangeAspect="1"/>
          </p:cNvGraphicFramePr>
          <p:nvPr/>
        </p:nvGraphicFramePr>
        <p:xfrm>
          <a:off x="1184705" y="1154112"/>
          <a:ext cx="4398855" cy="3427015"/>
        </p:xfrm>
        <a:graphic>
          <a:graphicData uri="http://schemas.openxmlformats.org/presentationml/2006/ole">
            <p:oleObj spid="_x0000_s21506" name="Equation" r:id="rId3" imgW="2184120" imgH="1701720" progId="Equation.DSMT4">
              <p:embed/>
            </p:oleObj>
          </a:graphicData>
        </a:graphic>
      </p:graphicFrame>
      <p:sp>
        <p:nvSpPr>
          <p:cNvPr id="7" name="TextBox 6"/>
          <p:cNvSpPr txBox="1"/>
          <p:nvPr/>
        </p:nvSpPr>
        <p:spPr>
          <a:xfrm>
            <a:off x="2843808" y="3573016"/>
            <a:ext cx="3168352" cy="461665"/>
          </a:xfrm>
          <a:prstGeom prst="rect">
            <a:avLst/>
          </a:prstGeom>
          <a:noFill/>
        </p:spPr>
        <p:txBody>
          <a:bodyPr wrap="square" rtlCol="0">
            <a:spAutoFit/>
          </a:bodyPr>
          <a:lstStyle/>
          <a:p>
            <a:r>
              <a:rPr lang="el-GR" sz="2400" dirty="0" smtClean="0"/>
              <a:t>(Διάμετρος κρούσης)</a:t>
            </a:r>
            <a:endParaRPr lang="el-GR" sz="2400" dirty="0"/>
          </a:p>
        </p:txBody>
      </p:sp>
      <p:sp>
        <p:nvSpPr>
          <p:cNvPr id="9" name="TextBox 8"/>
          <p:cNvSpPr txBox="1"/>
          <p:nvPr/>
        </p:nvSpPr>
        <p:spPr>
          <a:xfrm>
            <a:off x="2195736" y="4077072"/>
            <a:ext cx="5832648" cy="461665"/>
          </a:xfrm>
          <a:prstGeom prst="rect">
            <a:avLst/>
          </a:prstGeom>
          <a:noFill/>
        </p:spPr>
        <p:txBody>
          <a:bodyPr wrap="square" rtlCol="0">
            <a:spAutoFit/>
          </a:bodyPr>
          <a:lstStyle/>
          <a:p>
            <a:r>
              <a:rPr lang="el-GR" sz="2400" dirty="0" smtClean="0"/>
              <a:t>Συγκρουσιακό ολοκλήρωμα (αδιάστατο)</a:t>
            </a:r>
            <a:endParaRPr lang="el-GR" sz="2400" dirty="0"/>
          </a:p>
        </p:txBody>
      </p:sp>
      <p:sp>
        <p:nvSpPr>
          <p:cNvPr id="10" name="TextBox 9"/>
          <p:cNvSpPr txBox="1"/>
          <p:nvPr/>
        </p:nvSpPr>
        <p:spPr>
          <a:xfrm>
            <a:off x="899592" y="4869160"/>
            <a:ext cx="2880320" cy="461665"/>
          </a:xfrm>
          <a:prstGeom prst="rect">
            <a:avLst/>
          </a:prstGeom>
          <a:noFill/>
        </p:spPr>
        <p:txBody>
          <a:bodyPr wrap="square" rtlCol="0">
            <a:spAutoFit/>
          </a:bodyPr>
          <a:lstStyle/>
          <a:p>
            <a:r>
              <a:rPr lang="el-GR" sz="2400" dirty="0" smtClean="0"/>
              <a:t>Είναι: </a:t>
            </a:r>
            <a:endParaRPr lang="el-GR" sz="2400" dirty="0"/>
          </a:p>
        </p:txBody>
      </p:sp>
      <p:graphicFrame>
        <p:nvGraphicFramePr>
          <p:cNvPr id="11" name="Object 10"/>
          <p:cNvGraphicFramePr>
            <a:graphicFrameLocks noChangeAspect="1"/>
          </p:cNvGraphicFramePr>
          <p:nvPr/>
        </p:nvGraphicFramePr>
        <p:xfrm>
          <a:off x="1980662" y="4763492"/>
          <a:ext cx="1799250" cy="753740"/>
        </p:xfrm>
        <a:graphic>
          <a:graphicData uri="http://schemas.openxmlformats.org/presentationml/2006/ole">
            <p:oleObj spid="_x0000_s21507" name="Equation" r:id="rId4" imgW="939600" imgH="393480" progId="Equation.DSMT4">
              <p:embed/>
            </p:oleObj>
          </a:graphicData>
        </a:graphic>
      </p:graphicFrame>
      <p:sp>
        <p:nvSpPr>
          <p:cNvPr id="12" name="TextBox 11"/>
          <p:cNvSpPr txBox="1"/>
          <p:nvPr/>
        </p:nvSpPr>
        <p:spPr>
          <a:xfrm>
            <a:off x="1043608" y="5589240"/>
            <a:ext cx="2592288" cy="461665"/>
          </a:xfrm>
          <a:prstGeom prst="rect">
            <a:avLst/>
          </a:prstGeom>
          <a:noFill/>
        </p:spPr>
        <p:txBody>
          <a:bodyPr wrap="square" rtlCol="0">
            <a:spAutoFit/>
          </a:bodyPr>
          <a:lstStyle/>
          <a:p>
            <a:r>
              <a:rPr lang="el-GR" sz="2400" dirty="0" smtClean="0"/>
              <a:t>Για μίγματα: </a:t>
            </a:r>
            <a:endParaRPr lang="el-GR" sz="2400" dirty="0"/>
          </a:p>
        </p:txBody>
      </p:sp>
      <p:graphicFrame>
        <p:nvGraphicFramePr>
          <p:cNvPr id="13" name="Object 12"/>
          <p:cNvGraphicFramePr>
            <a:graphicFrameLocks noChangeAspect="1"/>
          </p:cNvGraphicFramePr>
          <p:nvPr/>
        </p:nvGraphicFramePr>
        <p:xfrm>
          <a:off x="2915816" y="5445224"/>
          <a:ext cx="1563107" cy="804540"/>
        </p:xfrm>
        <a:graphic>
          <a:graphicData uri="http://schemas.openxmlformats.org/presentationml/2006/ole">
            <p:oleObj spid="_x0000_s21508" name="Equation" r:id="rId5" imgW="863280" imgH="444240" progId="Equation.DSMT4">
              <p:embed/>
            </p:oleObj>
          </a:graphicData>
        </a:graphic>
      </p:graphicFrame>
      <p:cxnSp>
        <p:nvCxnSpPr>
          <p:cNvPr id="15" name="Straight Arrow Connector 14"/>
          <p:cNvCxnSpPr/>
          <p:nvPr/>
        </p:nvCxnSpPr>
        <p:spPr>
          <a:xfrm flipH="1">
            <a:off x="4572000" y="580526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24128" y="5373216"/>
            <a:ext cx="3419872" cy="707886"/>
          </a:xfrm>
          <a:prstGeom prst="rect">
            <a:avLst/>
          </a:prstGeom>
          <a:noFill/>
        </p:spPr>
        <p:txBody>
          <a:bodyPr wrap="square" rtlCol="0">
            <a:spAutoFit/>
          </a:bodyPr>
          <a:lstStyle/>
          <a:p>
            <a:r>
              <a:rPr lang="el-GR" sz="2000" dirty="0" smtClean="0"/>
              <a:t>Εξαρτάται από το Ω.</a:t>
            </a:r>
          </a:p>
          <a:p>
            <a:r>
              <a:rPr lang="el-GR" sz="2000" dirty="0" smtClean="0"/>
              <a:t>       : ενέργεια ενεργοποίησης</a:t>
            </a:r>
          </a:p>
        </p:txBody>
      </p:sp>
      <p:graphicFrame>
        <p:nvGraphicFramePr>
          <p:cNvPr id="19" name="Object 18"/>
          <p:cNvGraphicFramePr>
            <a:graphicFrameLocks noChangeAspect="1"/>
          </p:cNvGraphicFramePr>
          <p:nvPr/>
        </p:nvGraphicFramePr>
        <p:xfrm>
          <a:off x="5834867" y="5720680"/>
          <a:ext cx="393317" cy="372616"/>
        </p:xfrm>
        <a:graphic>
          <a:graphicData uri="http://schemas.openxmlformats.org/presentationml/2006/ole">
            <p:oleObj spid="_x0000_s21509" name="Equation" r:id="rId6" imgW="241200" imgH="228600" progId="Equation.DSMT4">
              <p:embed/>
            </p:oleObj>
          </a:graphicData>
        </a:graphic>
      </p:graphicFrame>
      <p:pic>
        <p:nvPicPr>
          <p:cNvPr id="14"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7" name="TextBox 1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476672"/>
            <a:ext cx="6408712" cy="830997"/>
          </a:xfrm>
          <a:prstGeom prst="rect">
            <a:avLst/>
          </a:prstGeom>
          <a:noFill/>
        </p:spPr>
        <p:txBody>
          <a:bodyPr wrap="square" rtlCol="0">
            <a:spAutoFit/>
          </a:bodyPr>
          <a:lstStyle/>
          <a:p>
            <a:pPr>
              <a:buFont typeface="Arial" pitchFamily="34" charset="0"/>
              <a:buChar char="•"/>
            </a:pPr>
            <a:r>
              <a:rPr lang="el-GR" sz="2400" dirty="0" smtClean="0"/>
              <a:t>Τιμές για </a:t>
            </a:r>
            <a:r>
              <a:rPr lang="el-GR" sz="2400" b="1" dirty="0" smtClean="0"/>
              <a:t>σ</a:t>
            </a:r>
            <a:r>
              <a:rPr lang="el-GR" sz="2400" dirty="0" smtClean="0"/>
              <a:t> και </a:t>
            </a:r>
            <a:r>
              <a:rPr lang="el-GR" sz="2400" b="1" dirty="0" smtClean="0"/>
              <a:t>ε </a:t>
            </a:r>
            <a:r>
              <a:rPr lang="el-GR" sz="2400" dirty="0" smtClean="0"/>
              <a:t>συνήθως από πίνακες</a:t>
            </a:r>
          </a:p>
          <a:p>
            <a:pPr>
              <a:buFont typeface="Arial" pitchFamily="34" charset="0"/>
              <a:buChar char="•"/>
            </a:pPr>
            <a:r>
              <a:rPr lang="el-GR" sz="2400" dirty="0" smtClean="0"/>
              <a:t>Αν δεν υπάρχουν δεδομένα: </a:t>
            </a:r>
            <a:endParaRPr lang="el-GR" sz="2400" dirty="0"/>
          </a:p>
        </p:txBody>
      </p:sp>
      <p:graphicFrame>
        <p:nvGraphicFramePr>
          <p:cNvPr id="6" name="Object 5"/>
          <p:cNvGraphicFramePr>
            <a:graphicFrameLocks noChangeAspect="1"/>
          </p:cNvGraphicFramePr>
          <p:nvPr/>
        </p:nvGraphicFramePr>
        <p:xfrm>
          <a:off x="971600" y="1628800"/>
          <a:ext cx="4113665" cy="2001837"/>
        </p:xfrm>
        <a:graphic>
          <a:graphicData uri="http://schemas.openxmlformats.org/presentationml/2006/ole">
            <p:oleObj spid="_x0000_s22530" name="Equation" r:id="rId3" imgW="2374560" imgH="1155600" progId="Equation.DSMT4">
              <p:embed/>
            </p:oleObj>
          </a:graphicData>
        </a:graphic>
      </p:graphicFrame>
      <p:sp>
        <p:nvSpPr>
          <p:cNvPr id="7" name="TextBox 6"/>
          <p:cNvSpPr txBox="1"/>
          <p:nvPr/>
        </p:nvSpPr>
        <p:spPr>
          <a:xfrm>
            <a:off x="2195736" y="3212976"/>
            <a:ext cx="1944216" cy="400110"/>
          </a:xfrm>
          <a:prstGeom prst="rect">
            <a:avLst/>
          </a:prstGeom>
          <a:noFill/>
        </p:spPr>
        <p:txBody>
          <a:bodyPr wrap="square" rtlCol="0">
            <a:spAutoFit/>
          </a:bodyPr>
          <a:lstStyle/>
          <a:p>
            <a:r>
              <a:rPr lang="el-GR" sz="2000" dirty="0" smtClean="0"/>
              <a:t>Κρίσιμες τιμές</a:t>
            </a:r>
            <a:endParaRPr lang="el-GR" sz="2000" dirty="0"/>
          </a:p>
        </p:txBody>
      </p:sp>
      <p:sp>
        <p:nvSpPr>
          <p:cNvPr id="8" name="Right Brace 7"/>
          <p:cNvSpPr/>
          <p:nvPr/>
        </p:nvSpPr>
        <p:spPr>
          <a:xfrm>
            <a:off x="1619672" y="4005064"/>
            <a:ext cx="936104"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p:cNvSpPr txBox="1"/>
          <p:nvPr/>
        </p:nvSpPr>
        <p:spPr>
          <a:xfrm>
            <a:off x="2555776" y="4221088"/>
            <a:ext cx="4320480" cy="769441"/>
          </a:xfrm>
          <a:prstGeom prst="rect">
            <a:avLst/>
          </a:prstGeom>
          <a:noFill/>
        </p:spPr>
        <p:txBody>
          <a:bodyPr wrap="square" rtlCol="0">
            <a:spAutoFit/>
          </a:bodyPr>
          <a:lstStyle/>
          <a:p>
            <a:r>
              <a:rPr lang="el-GR" sz="2000" dirty="0" smtClean="0"/>
              <a:t>Θερμοκρασία + ειδικός όγκος στο σημείο βρασμού και 1 </a:t>
            </a:r>
            <a:r>
              <a:rPr lang="en-US" sz="2400" dirty="0" smtClean="0"/>
              <a:t>atm</a:t>
            </a:r>
            <a:endParaRPr lang="el-GR" sz="2400" dirty="0"/>
          </a:p>
        </p:txBody>
      </p:sp>
      <p:graphicFrame>
        <p:nvGraphicFramePr>
          <p:cNvPr id="10" name="Object 9"/>
          <p:cNvGraphicFramePr>
            <a:graphicFrameLocks noChangeAspect="1"/>
          </p:cNvGraphicFramePr>
          <p:nvPr/>
        </p:nvGraphicFramePr>
        <p:xfrm>
          <a:off x="1187624" y="3861048"/>
          <a:ext cx="360040" cy="1296144"/>
        </p:xfrm>
        <a:graphic>
          <a:graphicData uri="http://schemas.openxmlformats.org/presentationml/2006/ole">
            <p:oleObj spid="_x0000_s22531" name="Equation" r:id="rId4" imgW="190440" imgH="685800" progId="Equation.DSMT4">
              <p:embed/>
            </p:oleObj>
          </a:graphicData>
        </a:graphic>
      </p:graphicFrame>
      <p:pic>
        <p:nvPicPr>
          <p:cNvPr id="11"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2" name="TextBox 1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5786" y="-100013"/>
            <a:ext cx="7772400" cy="1143001"/>
          </a:xfrm>
        </p:spPr>
        <p:txBody>
          <a:bodyPr>
            <a:normAutofit fontScale="90000"/>
          </a:bodyPr>
          <a:lstStyle/>
          <a:p>
            <a:r>
              <a:rPr lang="el-GR" dirty="0" smtClean="0"/>
              <a:t>Διόρθωση για πίεση, θερμοκρασία</a:t>
            </a:r>
            <a:endParaRPr lang="el-GR" dirty="0"/>
          </a:p>
        </p:txBody>
      </p:sp>
      <p:sp>
        <p:nvSpPr>
          <p:cNvPr id="5" name="TextBox 4"/>
          <p:cNvSpPr txBox="1"/>
          <p:nvPr/>
        </p:nvSpPr>
        <p:spPr>
          <a:xfrm>
            <a:off x="395536" y="1484784"/>
            <a:ext cx="8496944" cy="1015663"/>
          </a:xfrm>
          <a:prstGeom prst="rect">
            <a:avLst/>
          </a:prstGeom>
          <a:noFill/>
        </p:spPr>
        <p:txBody>
          <a:bodyPr wrap="square" rtlCol="0">
            <a:spAutoFit/>
          </a:bodyPr>
          <a:lstStyle/>
          <a:p>
            <a:pPr>
              <a:buFont typeface="Arial" pitchFamily="34" charset="0"/>
              <a:buChar char="•"/>
            </a:pPr>
            <a:r>
              <a:rPr lang="el-GR" sz="2000" dirty="0" smtClean="0"/>
              <a:t> Ο συντ. διάχυσης δίνεται συνήθως σε συνθήκες 1</a:t>
            </a:r>
            <a:r>
              <a:rPr lang="en-US" sz="2000" dirty="0" smtClean="0"/>
              <a:t>atm +20˚C </a:t>
            </a:r>
            <a:r>
              <a:rPr lang="el-GR" sz="2000" dirty="0" smtClean="0"/>
              <a:t>ή 1</a:t>
            </a:r>
            <a:r>
              <a:rPr lang="en-US" sz="2000" dirty="0" smtClean="0"/>
              <a:t>atm +0˚C</a:t>
            </a:r>
            <a:endParaRPr lang="el-GR" sz="2000" dirty="0" smtClean="0"/>
          </a:p>
          <a:p>
            <a:pPr>
              <a:buFont typeface="Arial" pitchFamily="34" charset="0"/>
              <a:buChar char="•"/>
            </a:pPr>
            <a:endParaRPr lang="el-GR" sz="2000" dirty="0" smtClean="0"/>
          </a:p>
          <a:p>
            <a:pPr>
              <a:buFont typeface="Arial" pitchFamily="34" charset="0"/>
              <a:buChar char="•"/>
            </a:pPr>
            <a:r>
              <a:rPr lang="el-GR" sz="2000" dirty="0" smtClean="0"/>
              <a:t>Σε συνθήκες           :   </a:t>
            </a:r>
            <a:endParaRPr lang="el-GR" sz="2000" dirty="0"/>
          </a:p>
        </p:txBody>
      </p:sp>
      <p:graphicFrame>
        <p:nvGraphicFramePr>
          <p:cNvPr id="6" name="Object 5"/>
          <p:cNvGraphicFramePr>
            <a:graphicFrameLocks noChangeAspect="1"/>
          </p:cNvGraphicFramePr>
          <p:nvPr/>
        </p:nvGraphicFramePr>
        <p:xfrm>
          <a:off x="8368421" y="1484784"/>
          <a:ext cx="740083" cy="360040"/>
        </p:xfrm>
        <a:graphic>
          <a:graphicData uri="http://schemas.openxmlformats.org/presentationml/2006/ole">
            <p:oleObj spid="_x0000_s23554" name="Equation" r:id="rId3" imgW="469800" imgH="228600" progId="Equation.DSMT4">
              <p:embed/>
            </p:oleObj>
          </a:graphicData>
        </a:graphic>
      </p:graphicFrame>
      <p:graphicFrame>
        <p:nvGraphicFramePr>
          <p:cNvPr id="37891" name="Object 3"/>
          <p:cNvGraphicFramePr>
            <a:graphicFrameLocks noChangeAspect="1"/>
          </p:cNvGraphicFramePr>
          <p:nvPr/>
        </p:nvGraphicFramePr>
        <p:xfrm>
          <a:off x="1907704" y="2151063"/>
          <a:ext cx="641350" cy="320675"/>
        </p:xfrm>
        <a:graphic>
          <a:graphicData uri="http://schemas.openxmlformats.org/presentationml/2006/ole">
            <p:oleObj spid="_x0000_s23555" name="Equation" r:id="rId4" imgW="406080" imgH="203040" progId="Equation.DSMT4">
              <p:embed/>
            </p:oleObj>
          </a:graphicData>
        </a:graphic>
      </p:graphicFrame>
      <p:graphicFrame>
        <p:nvGraphicFramePr>
          <p:cNvPr id="8" name="Object 7"/>
          <p:cNvGraphicFramePr>
            <a:graphicFrameLocks noChangeAspect="1"/>
          </p:cNvGraphicFramePr>
          <p:nvPr/>
        </p:nvGraphicFramePr>
        <p:xfrm>
          <a:off x="2339751" y="2709168"/>
          <a:ext cx="2667613" cy="719832"/>
        </p:xfrm>
        <a:graphic>
          <a:graphicData uri="http://schemas.openxmlformats.org/presentationml/2006/ole">
            <p:oleObj spid="_x0000_s23556" name="Equation" r:id="rId5" imgW="1600200" imgH="431640" progId="Equation.DSMT4">
              <p:embed/>
            </p:oleObj>
          </a:graphicData>
        </a:graphic>
      </p:graphicFrame>
      <p:sp>
        <p:nvSpPr>
          <p:cNvPr id="9" name="TextBox 8"/>
          <p:cNvSpPr txBox="1"/>
          <p:nvPr/>
        </p:nvSpPr>
        <p:spPr>
          <a:xfrm>
            <a:off x="1043608" y="4077072"/>
            <a:ext cx="6264696" cy="400110"/>
          </a:xfrm>
          <a:prstGeom prst="rect">
            <a:avLst/>
          </a:prstGeom>
          <a:noFill/>
        </p:spPr>
        <p:txBody>
          <a:bodyPr wrap="square" rtlCol="0">
            <a:spAutoFit/>
          </a:bodyPr>
          <a:lstStyle/>
          <a:p>
            <a:r>
              <a:rPr lang="el-GR" sz="2000" dirty="0" smtClean="0"/>
              <a:t>ή ακόμα καλύτερα (γιατί δεν υπάρχει Ω)</a:t>
            </a:r>
            <a:endParaRPr lang="el-GR" sz="2000" dirty="0"/>
          </a:p>
        </p:txBody>
      </p:sp>
      <p:graphicFrame>
        <p:nvGraphicFramePr>
          <p:cNvPr id="37893" name="Object 5"/>
          <p:cNvGraphicFramePr>
            <a:graphicFrameLocks noChangeAspect="1"/>
          </p:cNvGraphicFramePr>
          <p:nvPr/>
        </p:nvGraphicFramePr>
        <p:xfrm>
          <a:off x="2611438" y="4654550"/>
          <a:ext cx="2265362" cy="719138"/>
        </p:xfrm>
        <a:graphic>
          <a:graphicData uri="http://schemas.openxmlformats.org/presentationml/2006/ole">
            <p:oleObj spid="_x0000_s23557" name="Equation" r:id="rId6" imgW="1358640" imgH="431640" progId="Equation.DSMT4">
              <p:embed/>
            </p:oleObj>
          </a:graphicData>
        </a:graphic>
      </p:graphicFrame>
      <p:pic>
        <p:nvPicPr>
          <p:cNvPr id="10"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37893"/>
                                        </p:tgtEl>
                                        <p:attrNameLst>
                                          <p:attrName>style.visibility</p:attrName>
                                        </p:attrNameLst>
                                      </p:cBhvr>
                                      <p:to>
                                        <p:strVal val="visible"/>
                                      </p:to>
                                    </p:set>
                                    <p:animEffect transition="in" filter="blinds(horizontal)">
                                      <p:cBhvr>
                                        <p:cTn id="20"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l-GR" dirty="0" smtClean="0"/>
              <a:t>Αέρια σε πιέσεις υψηλότερες των 25</a:t>
            </a:r>
            <a:r>
              <a:rPr lang="en-US" dirty="0" smtClean="0"/>
              <a:t>bars</a:t>
            </a:r>
            <a:endParaRPr lang="el-GR" dirty="0"/>
          </a:p>
        </p:txBody>
      </p:sp>
      <p:sp>
        <p:nvSpPr>
          <p:cNvPr id="5" name="TextBox 4"/>
          <p:cNvSpPr txBox="1"/>
          <p:nvPr/>
        </p:nvSpPr>
        <p:spPr>
          <a:xfrm>
            <a:off x="323528" y="1412776"/>
            <a:ext cx="6984776" cy="400110"/>
          </a:xfrm>
          <a:prstGeom prst="rect">
            <a:avLst/>
          </a:prstGeom>
          <a:noFill/>
        </p:spPr>
        <p:txBody>
          <a:bodyPr wrap="square" rtlCol="0">
            <a:spAutoFit/>
          </a:bodyPr>
          <a:lstStyle/>
          <a:p>
            <a:pPr marL="342900" indent="-342900">
              <a:buFont typeface="+mj-lt"/>
              <a:buAutoNum type="arabicPeriod"/>
            </a:pPr>
            <a:r>
              <a:rPr lang="el-GR" sz="2000" dirty="0" smtClean="0"/>
              <a:t>Διόρθωση γινομένου πυκνότητας * συντελεστή διάχυσης</a:t>
            </a:r>
            <a:endParaRPr lang="el-GR" sz="2000" dirty="0"/>
          </a:p>
        </p:txBody>
      </p:sp>
      <p:graphicFrame>
        <p:nvGraphicFramePr>
          <p:cNvPr id="6" name="Object 5"/>
          <p:cNvGraphicFramePr>
            <a:graphicFrameLocks noChangeAspect="1"/>
          </p:cNvGraphicFramePr>
          <p:nvPr/>
        </p:nvGraphicFramePr>
        <p:xfrm>
          <a:off x="827584" y="1916832"/>
          <a:ext cx="5184576" cy="2734481"/>
        </p:xfrm>
        <a:graphic>
          <a:graphicData uri="http://schemas.openxmlformats.org/presentationml/2006/ole">
            <p:oleObj spid="_x0000_s24578" name="Equation" r:id="rId3" imgW="3009600" imgH="1587240" progId="Equation.DSMT4">
              <p:embed/>
            </p:oleObj>
          </a:graphicData>
        </a:graphic>
      </p:graphicFrame>
      <p:sp>
        <p:nvSpPr>
          <p:cNvPr id="7" name="TextBox 6"/>
          <p:cNvSpPr txBox="1"/>
          <p:nvPr/>
        </p:nvSpPr>
        <p:spPr>
          <a:xfrm>
            <a:off x="1835696" y="2636912"/>
            <a:ext cx="2560995" cy="400110"/>
          </a:xfrm>
          <a:prstGeom prst="rect">
            <a:avLst/>
          </a:prstGeom>
          <a:noFill/>
        </p:spPr>
        <p:txBody>
          <a:bodyPr wrap="square" rtlCol="0">
            <a:spAutoFit/>
          </a:bodyPr>
          <a:lstStyle/>
          <a:p>
            <a:r>
              <a:rPr lang="el-GR" sz="2000" dirty="0" smtClean="0"/>
              <a:t>σε </a:t>
            </a:r>
            <a:r>
              <a:rPr lang="en-US" sz="2000" dirty="0" smtClean="0"/>
              <a:t>T, P</a:t>
            </a:r>
            <a:endParaRPr lang="el-GR" sz="2000" dirty="0"/>
          </a:p>
        </p:txBody>
      </p:sp>
      <p:sp>
        <p:nvSpPr>
          <p:cNvPr id="8" name="TextBox 7"/>
          <p:cNvSpPr txBox="1"/>
          <p:nvPr/>
        </p:nvSpPr>
        <p:spPr>
          <a:xfrm>
            <a:off x="1988096" y="3068960"/>
            <a:ext cx="2560995" cy="400110"/>
          </a:xfrm>
          <a:prstGeom prst="rect">
            <a:avLst/>
          </a:prstGeom>
          <a:noFill/>
        </p:spPr>
        <p:txBody>
          <a:bodyPr wrap="square" rtlCol="0">
            <a:spAutoFit/>
          </a:bodyPr>
          <a:lstStyle/>
          <a:p>
            <a:r>
              <a:rPr lang="el-GR" sz="2000" dirty="0" smtClean="0"/>
              <a:t>Σε</a:t>
            </a:r>
            <a:r>
              <a:rPr lang="en-US" sz="2000" dirty="0" smtClean="0"/>
              <a:t> </a:t>
            </a:r>
            <a:r>
              <a:rPr lang="el-GR" sz="2000" dirty="0" smtClean="0"/>
              <a:t>χαμηλές τιμές </a:t>
            </a:r>
            <a:r>
              <a:rPr lang="en-US" sz="2000" dirty="0" smtClean="0"/>
              <a:t>T, P</a:t>
            </a:r>
            <a:endParaRPr lang="el-GR" sz="2000" dirty="0"/>
          </a:p>
        </p:txBody>
      </p:sp>
      <p:graphicFrame>
        <p:nvGraphicFramePr>
          <p:cNvPr id="40963" name="Object 3"/>
          <p:cNvGraphicFramePr>
            <a:graphicFrameLocks noChangeAspect="1"/>
          </p:cNvGraphicFramePr>
          <p:nvPr/>
        </p:nvGraphicFramePr>
        <p:xfrm>
          <a:off x="4476750" y="3196834"/>
          <a:ext cx="311274" cy="232166"/>
        </p:xfrm>
        <a:graphic>
          <a:graphicData uri="http://schemas.openxmlformats.org/presentationml/2006/ole">
            <p:oleObj spid="_x0000_s24579" name="Equation" r:id="rId4" imgW="190440" imgH="139680" progId="Equation.DSMT4">
              <p:embed/>
            </p:oleObj>
          </a:graphicData>
        </a:graphic>
      </p:graphicFrame>
      <p:sp>
        <p:nvSpPr>
          <p:cNvPr id="10" name="TextBox 9"/>
          <p:cNvSpPr txBox="1"/>
          <p:nvPr/>
        </p:nvSpPr>
        <p:spPr>
          <a:xfrm>
            <a:off x="4788024" y="2924944"/>
            <a:ext cx="4355976" cy="707886"/>
          </a:xfrm>
          <a:prstGeom prst="rect">
            <a:avLst/>
          </a:prstGeom>
          <a:noFill/>
        </p:spPr>
        <p:txBody>
          <a:bodyPr wrap="square" rtlCol="0">
            <a:spAutoFit/>
          </a:bodyPr>
          <a:lstStyle/>
          <a:p>
            <a:r>
              <a:rPr lang="el-GR" sz="2000" dirty="0" smtClean="0"/>
              <a:t>Υπολογίζεται από προηγούμενες σχέσεις</a:t>
            </a:r>
            <a:endParaRPr lang="el-GR" sz="2000" dirty="0"/>
          </a:p>
        </p:txBody>
      </p:sp>
      <p:sp>
        <p:nvSpPr>
          <p:cNvPr id="11" name="TextBox 10"/>
          <p:cNvSpPr txBox="1"/>
          <p:nvPr/>
        </p:nvSpPr>
        <p:spPr>
          <a:xfrm>
            <a:off x="2123728" y="3604954"/>
            <a:ext cx="2808312" cy="400110"/>
          </a:xfrm>
          <a:prstGeom prst="rect">
            <a:avLst/>
          </a:prstGeom>
          <a:noFill/>
        </p:spPr>
        <p:txBody>
          <a:bodyPr wrap="square" rtlCol="0">
            <a:spAutoFit/>
          </a:bodyPr>
          <a:lstStyle/>
          <a:p>
            <a:r>
              <a:rPr lang="el-GR" sz="2000" dirty="0" smtClean="0"/>
              <a:t>Ανηγμένη πυκνότητα</a:t>
            </a:r>
            <a:endParaRPr lang="el-GR" sz="2000" dirty="0"/>
          </a:p>
        </p:txBody>
      </p:sp>
      <p:sp>
        <p:nvSpPr>
          <p:cNvPr id="12" name="TextBox 11"/>
          <p:cNvSpPr txBox="1"/>
          <p:nvPr/>
        </p:nvSpPr>
        <p:spPr>
          <a:xfrm>
            <a:off x="1259632" y="4221088"/>
            <a:ext cx="2808312" cy="400110"/>
          </a:xfrm>
          <a:prstGeom prst="rect">
            <a:avLst/>
          </a:prstGeom>
          <a:noFill/>
        </p:spPr>
        <p:txBody>
          <a:bodyPr wrap="square" rtlCol="0">
            <a:spAutoFit/>
          </a:bodyPr>
          <a:lstStyle/>
          <a:p>
            <a:r>
              <a:rPr lang="el-GR" sz="2000" dirty="0" smtClean="0"/>
              <a:t>Κρίσιμη πυκνότητα</a:t>
            </a:r>
            <a:endParaRPr lang="el-GR" sz="2000" dirty="0"/>
          </a:p>
        </p:txBody>
      </p:sp>
      <p:sp>
        <p:nvSpPr>
          <p:cNvPr id="13" name="TextBox 12"/>
          <p:cNvSpPr txBox="1"/>
          <p:nvPr/>
        </p:nvSpPr>
        <p:spPr>
          <a:xfrm>
            <a:off x="467544" y="5013176"/>
            <a:ext cx="6408712" cy="400110"/>
          </a:xfrm>
          <a:prstGeom prst="rect">
            <a:avLst/>
          </a:prstGeom>
          <a:noFill/>
        </p:spPr>
        <p:txBody>
          <a:bodyPr wrap="square" rtlCol="0">
            <a:spAutoFit/>
          </a:bodyPr>
          <a:lstStyle/>
          <a:p>
            <a:r>
              <a:rPr lang="el-GR" sz="2000" dirty="0" smtClean="0"/>
              <a:t>Για μίγμα: </a:t>
            </a:r>
            <a:endParaRPr lang="el-GR" sz="2000" dirty="0"/>
          </a:p>
        </p:txBody>
      </p:sp>
      <p:graphicFrame>
        <p:nvGraphicFramePr>
          <p:cNvPr id="14" name="Object 13"/>
          <p:cNvGraphicFramePr>
            <a:graphicFrameLocks noChangeAspect="1"/>
          </p:cNvGraphicFramePr>
          <p:nvPr/>
        </p:nvGraphicFramePr>
        <p:xfrm>
          <a:off x="1835696" y="4869160"/>
          <a:ext cx="1776198" cy="864096"/>
        </p:xfrm>
        <a:graphic>
          <a:graphicData uri="http://schemas.openxmlformats.org/presentationml/2006/ole">
            <p:oleObj spid="_x0000_s24580" name="Equation" r:id="rId5" imgW="939600" imgH="457200" progId="Equation.DSMT4">
              <p:embed/>
            </p:oleObj>
          </a:graphicData>
        </a:graphic>
      </p:graphicFrame>
      <p:pic>
        <p:nvPicPr>
          <p:cNvPr id="15"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6" name="TextBox 15"/>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26</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04664"/>
            <a:ext cx="6696744" cy="1138773"/>
          </a:xfrm>
          <a:prstGeom prst="rect">
            <a:avLst/>
          </a:prstGeom>
          <a:noFill/>
        </p:spPr>
        <p:txBody>
          <a:bodyPr wrap="square" rtlCol="0">
            <a:spAutoFit/>
          </a:bodyPr>
          <a:lstStyle/>
          <a:p>
            <a:r>
              <a:rPr lang="el-GR" dirty="0" smtClean="0"/>
              <a:t>2.</a:t>
            </a:r>
            <a:r>
              <a:rPr lang="el-GR" sz="2000" dirty="0" smtClean="0"/>
              <a:t> Νομογραφήματα </a:t>
            </a:r>
          </a:p>
          <a:p>
            <a:pPr marL="400050" indent="-400050">
              <a:buFont typeface="+mj-lt"/>
              <a:buAutoNum type="romanUcPeriod"/>
            </a:pPr>
            <a:r>
              <a:rPr lang="en-US" sz="2400" dirty="0" smtClean="0"/>
              <a:t>Slattery</a:t>
            </a:r>
          </a:p>
          <a:p>
            <a:pPr marL="400050" indent="-400050">
              <a:buFont typeface="+mj-lt"/>
              <a:buAutoNum type="romanUcPeriod"/>
            </a:pPr>
            <a:r>
              <a:rPr lang="en-US" sz="2400" dirty="0" smtClean="0"/>
              <a:t>Takahashi </a:t>
            </a:r>
            <a:r>
              <a:rPr lang="el-GR" sz="2000" dirty="0" err="1" smtClean="0"/>
              <a:t>κ.λ.π</a:t>
            </a:r>
            <a:r>
              <a:rPr lang="el-GR" sz="2000" dirty="0" smtClean="0"/>
              <a:t>.</a:t>
            </a:r>
            <a:endParaRPr lang="el-GR" dirty="0"/>
          </a:p>
        </p:txBody>
      </p:sp>
      <p:graphicFrame>
        <p:nvGraphicFramePr>
          <p:cNvPr id="41986" name="Object 2"/>
          <p:cNvGraphicFramePr>
            <a:graphicFrameLocks noChangeAspect="1"/>
          </p:cNvGraphicFramePr>
          <p:nvPr/>
        </p:nvGraphicFramePr>
        <p:xfrm>
          <a:off x="554038" y="1635125"/>
          <a:ext cx="2506662" cy="930275"/>
        </p:xfrm>
        <a:graphic>
          <a:graphicData uri="http://schemas.openxmlformats.org/presentationml/2006/ole">
            <p:oleObj spid="_x0000_s25602" name="Equation" r:id="rId3" imgW="1130040" imgH="419040" progId="Equation.DSMT4">
              <p:embed/>
            </p:oleObj>
          </a:graphicData>
        </a:graphic>
      </p:graphicFrame>
      <p:graphicFrame>
        <p:nvGraphicFramePr>
          <p:cNvPr id="41987" name="Object 3"/>
          <p:cNvGraphicFramePr>
            <a:graphicFrameLocks noChangeAspect="1"/>
          </p:cNvGraphicFramePr>
          <p:nvPr/>
        </p:nvGraphicFramePr>
        <p:xfrm>
          <a:off x="190500" y="2708275"/>
          <a:ext cx="1081088" cy="1622425"/>
        </p:xfrm>
        <a:graphic>
          <a:graphicData uri="http://schemas.openxmlformats.org/presentationml/2006/ole">
            <p:oleObj spid="_x0000_s25603" name="Equation" r:id="rId4" imgW="609480" imgH="914400" progId="Equation.DSMT4">
              <p:embed/>
            </p:oleObj>
          </a:graphicData>
        </a:graphic>
      </p:graphicFrame>
      <p:sp>
        <p:nvSpPr>
          <p:cNvPr id="8" name="Rectangle 7"/>
          <p:cNvSpPr/>
          <p:nvPr/>
        </p:nvSpPr>
        <p:spPr>
          <a:xfrm>
            <a:off x="1115616" y="2699628"/>
            <a:ext cx="2520280" cy="1015663"/>
          </a:xfrm>
          <a:prstGeom prst="rect">
            <a:avLst/>
          </a:prstGeom>
        </p:spPr>
        <p:txBody>
          <a:bodyPr wrap="square">
            <a:spAutoFit/>
          </a:bodyPr>
          <a:lstStyle/>
          <a:p>
            <a:r>
              <a:rPr lang="el-GR" sz="2000" dirty="0" smtClean="0"/>
              <a:t>γινομένου πίεσης * συντελεστή διάχυσης σε </a:t>
            </a:r>
            <a:r>
              <a:rPr lang="en-US" sz="2000" dirty="0" smtClean="0"/>
              <a:t>P, T</a:t>
            </a:r>
            <a:endParaRPr lang="el-GR" sz="2000" dirty="0"/>
          </a:p>
        </p:txBody>
      </p:sp>
      <p:pic>
        <p:nvPicPr>
          <p:cNvPr id="41988" name="Picture 4"/>
          <p:cNvPicPr>
            <a:picLocks noChangeAspect="1" noChangeArrowheads="1"/>
          </p:cNvPicPr>
          <p:nvPr/>
        </p:nvPicPr>
        <p:blipFill>
          <a:blip r:embed="rId5" cstate="print"/>
          <a:srcRect/>
          <a:stretch>
            <a:fillRect/>
          </a:stretch>
        </p:blipFill>
        <p:spPr bwMode="auto">
          <a:xfrm>
            <a:off x="3923928" y="188640"/>
            <a:ext cx="5138440" cy="5375702"/>
          </a:xfrm>
          <a:prstGeom prst="rect">
            <a:avLst/>
          </a:prstGeom>
          <a:noFill/>
          <a:ln w="9525">
            <a:noFill/>
            <a:miter lim="800000"/>
            <a:headEnd/>
            <a:tailEnd/>
          </a:ln>
        </p:spPr>
      </p:pic>
      <p:sp>
        <p:nvSpPr>
          <p:cNvPr id="10" name="Rectangle 9"/>
          <p:cNvSpPr/>
          <p:nvPr/>
        </p:nvSpPr>
        <p:spPr>
          <a:xfrm>
            <a:off x="1187624" y="3925505"/>
            <a:ext cx="2952328" cy="1631216"/>
          </a:xfrm>
          <a:prstGeom prst="rect">
            <a:avLst/>
          </a:prstGeom>
        </p:spPr>
        <p:txBody>
          <a:bodyPr wrap="square">
            <a:spAutoFit/>
          </a:bodyPr>
          <a:lstStyle/>
          <a:p>
            <a:r>
              <a:rPr lang="el-GR" sz="2000" dirty="0" smtClean="0"/>
              <a:t>Γινόμενο σε συνθήκες χαμηλής πίεσης. Η θερμοκρασία υπολογίζεται από προηγούμενες σχέσεις</a:t>
            </a:r>
            <a:endParaRPr lang="el-GR" sz="2000" dirty="0"/>
          </a:p>
        </p:txBody>
      </p:sp>
      <p:graphicFrame>
        <p:nvGraphicFramePr>
          <p:cNvPr id="11" name="Object 10"/>
          <p:cNvGraphicFramePr>
            <a:graphicFrameLocks noChangeAspect="1"/>
          </p:cNvGraphicFramePr>
          <p:nvPr/>
        </p:nvGraphicFramePr>
        <p:xfrm>
          <a:off x="1115616" y="5475543"/>
          <a:ext cx="1210420" cy="1337833"/>
        </p:xfrm>
        <a:graphic>
          <a:graphicData uri="http://schemas.openxmlformats.org/presentationml/2006/ole">
            <p:oleObj spid="_x0000_s25604" name="Equation" r:id="rId6" imgW="482400" imgH="888840" progId="Equation.DSMT4">
              <p:embed/>
            </p:oleObj>
          </a:graphicData>
        </a:graphic>
      </p:graphicFrame>
      <p:sp>
        <p:nvSpPr>
          <p:cNvPr id="12" name="Right Brace 11"/>
          <p:cNvSpPr/>
          <p:nvPr/>
        </p:nvSpPr>
        <p:spPr>
          <a:xfrm>
            <a:off x="2339752" y="5589240"/>
            <a:ext cx="432048"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TextBox 13"/>
          <p:cNvSpPr txBox="1"/>
          <p:nvPr/>
        </p:nvSpPr>
        <p:spPr>
          <a:xfrm>
            <a:off x="2843808" y="5807005"/>
            <a:ext cx="1368152" cy="646331"/>
          </a:xfrm>
          <a:prstGeom prst="rect">
            <a:avLst/>
          </a:prstGeom>
          <a:noFill/>
        </p:spPr>
        <p:txBody>
          <a:bodyPr wrap="square" rtlCol="0">
            <a:spAutoFit/>
          </a:bodyPr>
          <a:lstStyle/>
          <a:p>
            <a:r>
              <a:rPr lang="el-GR" dirty="0" smtClean="0"/>
              <a:t>Ανηγμένα μεγέθη</a:t>
            </a:r>
            <a:endParaRPr lang="el-GR" dirty="0"/>
          </a:p>
        </p:txBody>
      </p:sp>
      <p:graphicFrame>
        <p:nvGraphicFramePr>
          <p:cNvPr id="15" name="Object 14"/>
          <p:cNvGraphicFramePr>
            <a:graphicFrameLocks noChangeAspect="1"/>
          </p:cNvGraphicFramePr>
          <p:nvPr/>
        </p:nvGraphicFramePr>
        <p:xfrm>
          <a:off x="4211960" y="5445224"/>
          <a:ext cx="1656184" cy="1368152"/>
        </p:xfrm>
        <a:graphic>
          <a:graphicData uri="http://schemas.openxmlformats.org/presentationml/2006/ole">
            <p:oleObj spid="_x0000_s25605" name="Equation" r:id="rId7" imgW="888840" imgH="888840" progId="Equation.DSMT4">
              <p:embed/>
            </p:oleObj>
          </a:graphicData>
        </a:graphic>
      </p:graphicFrame>
      <p:cxnSp>
        <p:nvCxnSpPr>
          <p:cNvPr id="17" name="Straight Arrow Connector 16"/>
          <p:cNvCxnSpPr/>
          <p:nvPr/>
        </p:nvCxnSpPr>
        <p:spPr>
          <a:xfrm>
            <a:off x="2051720" y="980728"/>
            <a:ext cx="237626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6" name="TextBox 15"/>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par>
                                <p:cTn id="13" presetID="5" presetClass="entr" presetSubtype="10" fill="hold" nodeType="withEffect">
                                  <p:stCondLst>
                                    <p:cond delay="0"/>
                                  </p:stCondLst>
                                  <p:childTnLst>
                                    <p:set>
                                      <p:cBhvr>
                                        <p:cTn id="14" dur="1" fill="hold">
                                          <p:stCondLst>
                                            <p:cond delay="0"/>
                                          </p:stCondLst>
                                        </p:cTn>
                                        <p:tgtEl>
                                          <p:spTgt spid="41988"/>
                                        </p:tgtEl>
                                        <p:attrNameLst>
                                          <p:attrName>style.visibility</p:attrName>
                                        </p:attrNameLst>
                                      </p:cBhvr>
                                      <p:to>
                                        <p:strVal val="visible"/>
                                      </p:to>
                                    </p:set>
                                    <p:animEffect transition="in" filter="checkerboard(across)">
                                      <p:cBhvr>
                                        <p:cTn id="15" dur="500"/>
                                        <p:tgtEl>
                                          <p:spTgt spid="4198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1986"/>
                                        </p:tgtEl>
                                        <p:attrNameLst>
                                          <p:attrName>style.visibility</p:attrName>
                                        </p:attrNameLst>
                                      </p:cBhvr>
                                      <p:to>
                                        <p:strVal val="visible"/>
                                      </p:to>
                                    </p:set>
                                    <p:animEffect transition="in" filter="box(in)">
                                      <p:cBhvr>
                                        <p:cTn id="20" dur="500"/>
                                        <p:tgtEl>
                                          <p:spTgt spid="41986"/>
                                        </p:tgtEl>
                                      </p:cBhvr>
                                    </p:animEffect>
                                  </p:childTnLst>
                                </p:cTn>
                              </p:par>
                              <p:par>
                                <p:cTn id="21" presetID="4" presetClass="entr" presetSubtype="16" fill="hold" nodeType="withEffect">
                                  <p:stCondLst>
                                    <p:cond delay="0"/>
                                  </p:stCondLst>
                                  <p:childTnLst>
                                    <p:set>
                                      <p:cBhvr>
                                        <p:cTn id="22" dur="1" fill="hold">
                                          <p:stCondLst>
                                            <p:cond delay="0"/>
                                          </p:stCondLst>
                                        </p:cTn>
                                        <p:tgtEl>
                                          <p:spTgt spid="41987"/>
                                        </p:tgtEl>
                                        <p:attrNameLst>
                                          <p:attrName>style.visibility</p:attrName>
                                        </p:attrNameLst>
                                      </p:cBhvr>
                                      <p:to>
                                        <p:strVal val="visible"/>
                                      </p:to>
                                    </p:set>
                                    <p:animEffect transition="in" filter="box(in)">
                                      <p:cBhvr>
                                        <p:cTn id="23" dur="500"/>
                                        <p:tgtEl>
                                          <p:spTgt spid="4198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par>
                                <p:cTn id="30" presetID="4"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ox(in)">
                                      <p:cBhvr>
                                        <p:cTn id="38" dur="500"/>
                                        <p:tgtEl>
                                          <p:spTgt spid="14"/>
                                        </p:tgtEl>
                                      </p:cBhvr>
                                    </p:animEffect>
                                  </p:childTnLst>
                                </p:cTn>
                              </p:par>
                              <p:par>
                                <p:cTn id="39" presetID="4"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ox(i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804" y="142852"/>
            <a:ext cx="8229600" cy="1143000"/>
          </a:xfrm>
        </p:spPr>
        <p:txBody>
          <a:bodyPr/>
          <a:lstStyle/>
          <a:p>
            <a:pPr algn="ctr"/>
            <a:r>
              <a:rPr lang="el-GR" dirty="0" smtClean="0"/>
              <a:t>Διάχυση σε υγρά</a:t>
            </a:r>
            <a:endParaRPr lang="el-GR" dirty="0"/>
          </a:p>
        </p:txBody>
      </p:sp>
      <p:sp>
        <p:nvSpPr>
          <p:cNvPr id="5" name="TextBox 4"/>
          <p:cNvSpPr txBox="1"/>
          <p:nvPr/>
        </p:nvSpPr>
        <p:spPr>
          <a:xfrm>
            <a:off x="395536" y="1484784"/>
            <a:ext cx="7200800" cy="2123658"/>
          </a:xfrm>
          <a:prstGeom prst="rect">
            <a:avLst/>
          </a:prstGeom>
          <a:noFill/>
        </p:spPr>
        <p:txBody>
          <a:bodyPr wrap="square" rtlCol="0">
            <a:spAutoFit/>
          </a:bodyPr>
          <a:lstStyle/>
          <a:p>
            <a:pPr>
              <a:buFont typeface="Arial" pitchFamily="34" charset="0"/>
              <a:buChar char="•"/>
            </a:pPr>
            <a:r>
              <a:rPr lang="el-GR" sz="2000" dirty="0" smtClean="0"/>
              <a:t>4-5 τάξεις μεγέθους &lt; αέρια.</a:t>
            </a:r>
          </a:p>
          <a:p>
            <a:pPr>
              <a:buFont typeface="Arial" pitchFamily="34" charset="0"/>
              <a:buChar char="•"/>
            </a:pPr>
            <a:r>
              <a:rPr lang="el-GR" sz="2000" dirty="0" smtClean="0"/>
              <a:t>Αλληλεπιδράσεις μεταξύ μορίων είναι σημαντικές, άρα </a:t>
            </a:r>
            <a:r>
              <a:rPr lang="en-US" sz="2400" dirty="0" smtClean="0"/>
              <a:t>c </a:t>
            </a:r>
            <a:r>
              <a:rPr lang="el-GR" sz="2000" dirty="0" smtClean="0"/>
              <a:t>επηρεάζει τον </a:t>
            </a:r>
            <a:r>
              <a:rPr lang="en-US" sz="2400" dirty="0" smtClean="0"/>
              <a:t>D</a:t>
            </a:r>
            <a:r>
              <a:rPr lang="en-US" sz="1400" dirty="0" smtClean="0"/>
              <a:t>AB</a:t>
            </a:r>
            <a:r>
              <a:rPr lang="en-US" sz="2400" dirty="0" smtClean="0"/>
              <a:t>.</a:t>
            </a:r>
          </a:p>
          <a:p>
            <a:pPr>
              <a:buFont typeface="Arial" pitchFamily="34" charset="0"/>
              <a:buChar char="•"/>
            </a:pPr>
            <a:r>
              <a:rPr lang="en-US" sz="2400" dirty="0" smtClean="0"/>
              <a:t>T </a:t>
            </a:r>
            <a:r>
              <a:rPr lang="el-GR" sz="2000" dirty="0" smtClean="0"/>
              <a:t>είναι σημαντική, </a:t>
            </a:r>
            <a:r>
              <a:rPr lang="en-US" sz="2400" dirty="0" smtClean="0"/>
              <a:t>P </a:t>
            </a:r>
            <a:r>
              <a:rPr lang="el-GR" sz="2000" dirty="0" smtClean="0"/>
              <a:t>όχι.</a:t>
            </a:r>
          </a:p>
          <a:p>
            <a:pPr>
              <a:buFont typeface="Arial" pitchFamily="34" charset="0"/>
              <a:buChar char="•"/>
            </a:pPr>
            <a:r>
              <a:rPr lang="el-GR" sz="2000" dirty="0" smtClean="0"/>
              <a:t>Θεωρητικές προσεγγίσεις και εμπειρικές σχέσεις.</a:t>
            </a:r>
          </a:p>
          <a:p>
            <a:pPr>
              <a:buFont typeface="Arial" pitchFamily="34" charset="0"/>
              <a:buChar char="•"/>
            </a:pPr>
            <a:endParaRPr lang="el-GR" sz="2000"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6" name="TextBox 5"/>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034" y="-71462"/>
            <a:ext cx="7772400" cy="1143000"/>
          </a:xfrm>
        </p:spPr>
        <p:txBody>
          <a:bodyPr/>
          <a:lstStyle/>
          <a:p>
            <a:pPr algn="ctr"/>
            <a:r>
              <a:rPr lang="el-GR" dirty="0" smtClean="0"/>
              <a:t>Θεωρία </a:t>
            </a:r>
            <a:r>
              <a:rPr lang="en-US" dirty="0" smtClean="0"/>
              <a:t>Eyring</a:t>
            </a:r>
            <a:endParaRPr lang="el-GR" dirty="0"/>
          </a:p>
        </p:txBody>
      </p:sp>
      <p:cxnSp>
        <p:nvCxnSpPr>
          <p:cNvPr id="5" name="Straight Arrow Connector 4"/>
          <p:cNvCxnSpPr/>
          <p:nvPr/>
        </p:nvCxnSpPr>
        <p:spPr>
          <a:xfrm flipV="1">
            <a:off x="899592" y="908720"/>
            <a:ext cx="0" cy="230425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99592" y="3212976"/>
            <a:ext cx="3744416"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187624" y="12687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a:off x="1547664" y="12687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1187624" y="1412776"/>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p:cNvSpPr/>
          <p:nvPr/>
        </p:nvSpPr>
        <p:spPr>
          <a:xfrm>
            <a:off x="1331640" y="1412776"/>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Oval 12"/>
          <p:cNvSpPr/>
          <p:nvPr/>
        </p:nvSpPr>
        <p:spPr>
          <a:xfrm>
            <a:off x="1331640" y="12687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1547664" y="14211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1187624" y="1340768"/>
            <a:ext cx="72008" cy="72008"/>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2195736" y="14211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2483768" y="1412776"/>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2339752" y="1412776"/>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2157264" y="12687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2309664" y="12687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2462064" y="12687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p:nvPr/>
        </p:nvSpPr>
        <p:spPr>
          <a:xfrm>
            <a:off x="2339752" y="1340768"/>
            <a:ext cx="72008" cy="72008"/>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Oval 22"/>
          <p:cNvSpPr/>
          <p:nvPr/>
        </p:nvSpPr>
        <p:spPr>
          <a:xfrm>
            <a:off x="2987824" y="12687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Oval 23"/>
          <p:cNvSpPr/>
          <p:nvPr/>
        </p:nvSpPr>
        <p:spPr>
          <a:xfrm>
            <a:off x="3203848" y="12687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Oval 24"/>
          <p:cNvSpPr/>
          <p:nvPr/>
        </p:nvSpPr>
        <p:spPr>
          <a:xfrm>
            <a:off x="3419872" y="12687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Oval 25"/>
          <p:cNvSpPr/>
          <p:nvPr/>
        </p:nvSpPr>
        <p:spPr>
          <a:xfrm>
            <a:off x="2987824" y="1412776"/>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Oval 26"/>
          <p:cNvSpPr/>
          <p:nvPr/>
        </p:nvSpPr>
        <p:spPr>
          <a:xfrm>
            <a:off x="3203848" y="1412776"/>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Oval 27"/>
          <p:cNvSpPr/>
          <p:nvPr/>
        </p:nvSpPr>
        <p:spPr>
          <a:xfrm>
            <a:off x="3419872" y="1412776"/>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Oval 28"/>
          <p:cNvSpPr/>
          <p:nvPr/>
        </p:nvSpPr>
        <p:spPr>
          <a:xfrm>
            <a:off x="3419872" y="1340768"/>
            <a:ext cx="72008" cy="72008"/>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1" name="Straight Connector 30"/>
          <p:cNvCxnSpPr/>
          <p:nvPr/>
        </p:nvCxnSpPr>
        <p:spPr>
          <a:xfrm>
            <a:off x="1043608" y="2708920"/>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971600" y="1988840"/>
            <a:ext cx="2952328" cy="792088"/>
          </a:xfrm>
          <a:custGeom>
            <a:avLst/>
            <a:gdLst>
              <a:gd name="connsiteX0" fmla="*/ 0 w 3441896"/>
              <a:gd name="connsiteY0" fmla="*/ 255563 h 989428"/>
              <a:gd name="connsiteX1" fmla="*/ 942536 w 3441896"/>
              <a:gd name="connsiteY1" fmla="*/ 902677 h 989428"/>
              <a:gd name="connsiteX2" fmla="*/ 1744394 w 3441896"/>
              <a:gd name="connsiteY2" fmla="*/ 2345 h 989428"/>
              <a:gd name="connsiteX3" fmla="*/ 2630659 w 3441896"/>
              <a:gd name="connsiteY3" fmla="*/ 916745 h 989428"/>
              <a:gd name="connsiteX4" fmla="*/ 3319976 w 3441896"/>
              <a:gd name="connsiteY4" fmla="*/ 438443 h 989428"/>
              <a:gd name="connsiteX5" fmla="*/ 3362179 w 3441896"/>
              <a:gd name="connsiteY5" fmla="*/ 438443 h 98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1896" h="989428">
                <a:moveTo>
                  <a:pt x="0" y="255563"/>
                </a:moveTo>
                <a:cubicBezTo>
                  <a:pt x="325902" y="600221"/>
                  <a:pt x="651804" y="944880"/>
                  <a:pt x="942536" y="902677"/>
                </a:cubicBezTo>
                <a:cubicBezTo>
                  <a:pt x="1233268" y="860474"/>
                  <a:pt x="1463040" y="0"/>
                  <a:pt x="1744394" y="2345"/>
                </a:cubicBezTo>
                <a:cubicBezTo>
                  <a:pt x="2025748" y="4690"/>
                  <a:pt x="2368062" y="844062"/>
                  <a:pt x="2630659" y="916745"/>
                </a:cubicBezTo>
                <a:cubicBezTo>
                  <a:pt x="2893256" y="989428"/>
                  <a:pt x="3198056" y="518160"/>
                  <a:pt x="3319976" y="438443"/>
                </a:cubicBezTo>
                <a:cubicBezTo>
                  <a:pt x="3441896" y="358726"/>
                  <a:pt x="3402037" y="398584"/>
                  <a:pt x="3362179" y="43844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3" name="TextBox 32"/>
          <p:cNvSpPr txBox="1"/>
          <p:nvPr/>
        </p:nvSpPr>
        <p:spPr>
          <a:xfrm>
            <a:off x="1547664" y="2276872"/>
            <a:ext cx="288032" cy="369332"/>
          </a:xfrm>
          <a:prstGeom prst="rect">
            <a:avLst/>
          </a:prstGeom>
          <a:noFill/>
        </p:spPr>
        <p:txBody>
          <a:bodyPr wrap="square" rtlCol="0">
            <a:spAutoFit/>
          </a:bodyPr>
          <a:lstStyle/>
          <a:p>
            <a:r>
              <a:rPr lang="en-US" dirty="0" smtClean="0"/>
              <a:t>1</a:t>
            </a:r>
            <a:endParaRPr lang="el-GR" dirty="0"/>
          </a:p>
        </p:txBody>
      </p:sp>
      <p:sp>
        <p:nvSpPr>
          <p:cNvPr id="34" name="TextBox 33"/>
          <p:cNvSpPr txBox="1"/>
          <p:nvPr/>
        </p:nvSpPr>
        <p:spPr>
          <a:xfrm>
            <a:off x="2267744" y="1619508"/>
            <a:ext cx="288032" cy="369332"/>
          </a:xfrm>
          <a:prstGeom prst="rect">
            <a:avLst/>
          </a:prstGeom>
          <a:noFill/>
        </p:spPr>
        <p:txBody>
          <a:bodyPr wrap="square" rtlCol="0">
            <a:spAutoFit/>
          </a:bodyPr>
          <a:lstStyle/>
          <a:p>
            <a:r>
              <a:rPr lang="en-US" dirty="0" smtClean="0"/>
              <a:t>2</a:t>
            </a:r>
            <a:endParaRPr lang="el-GR" dirty="0"/>
          </a:p>
        </p:txBody>
      </p:sp>
      <p:sp>
        <p:nvSpPr>
          <p:cNvPr id="35" name="TextBox 34"/>
          <p:cNvSpPr txBox="1"/>
          <p:nvPr/>
        </p:nvSpPr>
        <p:spPr>
          <a:xfrm>
            <a:off x="1979712" y="2132856"/>
            <a:ext cx="1080120" cy="338554"/>
          </a:xfrm>
          <a:prstGeom prst="rect">
            <a:avLst/>
          </a:prstGeom>
          <a:noFill/>
        </p:spPr>
        <p:txBody>
          <a:bodyPr wrap="square" rtlCol="0">
            <a:spAutoFit/>
          </a:bodyPr>
          <a:lstStyle/>
          <a:p>
            <a:pPr algn="ctr"/>
            <a:r>
              <a:rPr lang="el-GR" sz="1600" dirty="0" smtClean="0">
                <a:solidFill>
                  <a:srgbClr val="FF0000"/>
                </a:solidFill>
              </a:rPr>
              <a:t>ενέργεια</a:t>
            </a:r>
            <a:endParaRPr lang="el-GR" sz="1600" dirty="0">
              <a:solidFill>
                <a:srgbClr val="FF0000"/>
              </a:solidFill>
            </a:endParaRPr>
          </a:p>
        </p:txBody>
      </p:sp>
      <p:sp>
        <p:nvSpPr>
          <p:cNvPr id="36" name="TextBox 35"/>
          <p:cNvSpPr txBox="1"/>
          <p:nvPr/>
        </p:nvSpPr>
        <p:spPr>
          <a:xfrm>
            <a:off x="1259632" y="1412776"/>
            <a:ext cx="288032" cy="369332"/>
          </a:xfrm>
          <a:prstGeom prst="rect">
            <a:avLst/>
          </a:prstGeom>
          <a:noFill/>
        </p:spPr>
        <p:txBody>
          <a:bodyPr wrap="square" rtlCol="0">
            <a:spAutoFit/>
          </a:bodyPr>
          <a:lstStyle/>
          <a:p>
            <a:r>
              <a:rPr lang="en-US" dirty="0" smtClean="0"/>
              <a:t>1</a:t>
            </a:r>
            <a:endParaRPr lang="el-GR" dirty="0"/>
          </a:p>
        </p:txBody>
      </p:sp>
      <p:sp>
        <p:nvSpPr>
          <p:cNvPr id="37" name="TextBox 36"/>
          <p:cNvSpPr txBox="1"/>
          <p:nvPr/>
        </p:nvSpPr>
        <p:spPr>
          <a:xfrm>
            <a:off x="1763688" y="2730406"/>
            <a:ext cx="1584176" cy="338554"/>
          </a:xfrm>
          <a:prstGeom prst="rect">
            <a:avLst/>
          </a:prstGeom>
          <a:noFill/>
        </p:spPr>
        <p:txBody>
          <a:bodyPr wrap="square" rtlCol="0">
            <a:spAutoFit/>
          </a:bodyPr>
          <a:lstStyle/>
          <a:p>
            <a:pPr algn="ctr"/>
            <a:r>
              <a:rPr lang="el-GR" sz="1600" dirty="0" smtClean="0">
                <a:solidFill>
                  <a:srgbClr val="FF0000"/>
                </a:solidFill>
              </a:rPr>
              <a:t>ενεργοποίησης</a:t>
            </a:r>
            <a:endParaRPr lang="el-GR" sz="1600" dirty="0">
              <a:solidFill>
                <a:srgbClr val="FF0000"/>
              </a:solidFill>
            </a:endParaRPr>
          </a:p>
        </p:txBody>
      </p:sp>
      <p:sp>
        <p:nvSpPr>
          <p:cNvPr id="38" name="TextBox 37"/>
          <p:cNvSpPr txBox="1"/>
          <p:nvPr/>
        </p:nvSpPr>
        <p:spPr>
          <a:xfrm rot="16200000">
            <a:off x="96761" y="1639543"/>
            <a:ext cx="1080120" cy="338554"/>
          </a:xfrm>
          <a:prstGeom prst="rect">
            <a:avLst/>
          </a:prstGeom>
          <a:noFill/>
        </p:spPr>
        <p:txBody>
          <a:bodyPr wrap="square" rtlCol="0">
            <a:spAutoFit/>
          </a:bodyPr>
          <a:lstStyle/>
          <a:p>
            <a:pPr algn="ctr"/>
            <a:r>
              <a:rPr lang="el-GR" sz="1600" dirty="0" smtClean="0">
                <a:solidFill>
                  <a:srgbClr val="00B050"/>
                </a:solidFill>
              </a:rPr>
              <a:t>ενέργεια</a:t>
            </a:r>
            <a:endParaRPr lang="el-GR" sz="1600" dirty="0">
              <a:solidFill>
                <a:srgbClr val="00B050"/>
              </a:solidFill>
            </a:endParaRPr>
          </a:p>
        </p:txBody>
      </p:sp>
      <p:sp>
        <p:nvSpPr>
          <p:cNvPr id="39" name="TextBox 38"/>
          <p:cNvSpPr txBox="1"/>
          <p:nvPr/>
        </p:nvSpPr>
        <p:spPr>
          <a:xfrm>
            <a:off x="1916088" y="3234462"/>
            <a:ext cx="1584176" cy="338554"/>
          </a:xfrm>
          <a:prstGeom prst="rect">
            <a:avLst/>
          </a:prstGeom>
          <a:noFill/>
        </p:spPr>
        <p:txBody>
          <a:bodyPr wrap="square" rtlCol="0">
            <a:spAutoFit/>
          </a:bodyPr>
          <a:lstStyle/>
          <a:p>
            <a:pPr algn="ctr"/>
            <a:r>
              <a:rPr lang="el-GR" sz="1600" dirty="0" smtClean="0">
                <a:solidFill>
                  <a:srgbClr val="00B050"/>
                </a:solidFill>
              </a:rPr>
              <a:t>κατάσταση</a:t>
            </a:r>
            <a:endParaRPr lang="el-GR" sz="1600" dirty="0">
              <a:solidFill>
                <a:srgbClr val="00B050"/>
              </a:solidFill>
            </a:endParaRPr>
          </a:p>
        </p:txBody>
      </p:sp>
      <p:cxnSp>
        <p:nvCxnSpPr>
          <p:cNvPr id="41" name="Straight Arrow Connector 40"/>
          <p:cNvCxnSpPr/>
          <p:nvPr/>
        </p:nvCxnSpPr>
        <p:spPr>
          <a:xfrm flipV="1">
            <a:off x="2483768" y="2564904"/>
            <a:ext cx="0" cy="165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483768" y="2060848"/>
            <a:ext cx="0" cy="165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970512" y="15735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Oval 46"/>
          <p:cNvSpPr/>
          <p:nvPr/>
        </p:nvSpPr>
        <p:spPr>
          <a:xfrm>
            <a:off x="5258544" y="1565176"/>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Oval 47"/>
          <p:cNvSpPr/>
          <p:nvPr/>
        </p:nvSpPr>
        <p:spPr>
          <a:xfrm>
            <a:off x="5114528" y="1565176"/>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Oval 48"/>
          <p:cNvSpPr/>
          <p:nvPr/>
        </p:nvSpPr>
        <p:spPr>
          <a:xfrm>
            <a:off x="4932040" y="14211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Oval 49"/>
          <p:cNvSpPr/>
          <p:nvPr/>
        </p:nvSpPr>
        <p:spPr>
          <a:xfrm>
            <a:off x="5084440" y="14211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Oval 50"/>
          <p:cNvSpPr/>
          <p:nvPr/>
        </p:nvSpPr>
        <p:spPr>
          <a:xfrm>
            <a:off x="5236840" y="1421160"/>
            <a:ext cx="72008" cy="720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Right Brace 51"/>
          <p:cNvSpPr/>
          <p:nvPr/>
        </p:nvSpPr>
        <p:spPr>
          <a:xfrm>
            <a:off x="5364088" y="1412776"/>
            <a:ext cx="288032" cy="2880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3" name="TextBox 52"/>
          <p:cNvSpPr txBox="1"/>
          <p:nvPr/>
        </p:nvSpPr>
        <p:spPr>
          <a:xfrm>
            <a:off x="5724128" y="1268760"/>
            <a:ext cx="2448272" cy="646331"/>
          </a:xfrm>
          <a:prstGeom prst="rect">
            <a:avLst/>
          </a:prstGeom>
          <a:noFill/>
        </p:spPr>
        <p:txBody>
          <a:bodyPr wrap="square" rtlCol="0">
            <a:spAutoFit/>
          </a:bodyPr>
          <a:lstStyle/>
          <a:p>
            <a:r>
              <a:rPr lang="el-GR" dirty="0" smtClean="0"/>
              <a:t>Κλωβός μορίων διαλύτη</a:t>
            </a:r>
            <a:endParaRPr lang="el-GR" dirty="0"/>
          </a:p>
        </p:txBody>
      </p:sp>
      <p:sp>
        <p:nvSpPr>
          <p:cNvPr id="54" name="Oval 53"/>
          <p:cNvSpPr/>
          <p:nvPr/>
        </p:nvSpPr>
        <p:spPr>
          <a:xfrm>
            <a:off x="5148064" y="2348880"/>
            <a:ext cx="72008" cy="72008"/>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0" name="Straight Arrow Connector 59"/>
          <p:cNvCxnSpPr/>
          <p:nvPr/>
        </p:nvCxnSpPr>
        <p:spPr>
          <a:xfrm>
            <a:off x="5364088" y="242088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724128" y="2204864"/>
            <a:ext cx="2016224" cy="1200329"/>
          </a:xfrm>
          <a:prstGeom prst="rect">
            <a:avLst/>
          </a:prstGeom>
          <a:noFill/>
        </p:spPr>
        <p:txBody>
          <a:bodyPr wrap="square" rtlCol="0">
            <a:spAutoFit/>
          </a:bodyPr>
          <a:lstStyle/>
          <a:p>
            <a:r>
              <a:rPr lang="el-GR" dirty="0" smtClean="0"/>
              <a:t>Μόριο διαλυμένης ουσίας κάνει ‘άλμα’ αφού πάρει ενέργεια Δ</a:t>
            </a:r>
            <a:r>
              <a:rPr lang="en-US" dirty="0" smtClean="0"/>
              <a:t>H</a:t>
            </a:r>
            <a:endParaRPr lang="el-GR" dirty="0"/>
          </a:p>
        </p:txBody>
      </p:sp>
      <p:graphicFrame>
        <p:nvGraphicFramePr>
          <p:cNvPr id="67" name="Object 66"/>
          <p:cNvGraphicFramePr>
            <a:graphicFrameLocks noChangeAspect="1"/>
          </p:cNvGraphicFramePr>
          <p:nvPr/>
        </p:nvGraphicFramePr>
        <p:xfrm>
          <a:off x="899592" y="3716635"/>
          <a:ext cx="1493837" cy="1152525"/>
        </p:xfrm>
        <a:graphic>
          <a:graphicData uri="http://schemas.openxmlformats.org/presentationml/2006/ole">
            <p:oleObj spid="_x0000_s26626" name="Equation" r:id="rId3" imgW="888840" imgH="685800" progId="Equation.DSMT4">
              <p:embed/>
            </p:oleObj>
          </a:graphicData>
        </a:graphic>
      </p:graphicFrame>
      <p:sp>
        <p:nvSpPr>
          <p:cNvPr id="68" name="TextBox 67"/>
          <p:cNvSpPr txBox="1"/>
          <p:nvPr/>
        </p:nvSpPr>
        <p:spPr>
          <a:xfrm>
            <a:off x="2555776" y="3789040"/>
            <a:ext cx="1368152" cy="369332"/>
          </a:xfrm>
          <a:prstGeom prst="rect">
            <a:avLst/>
          </a:prstGeom>
          <a:noFill/>
        </p:spPr>
        <p:txBody>
          <a:bodyPr wrap="square" rtlCol="0">
            <a:spAutoFit/>
          </a:bodyPr>
          <a:lstStyle/>
          <a:p>
            <a:r>
              <a:rPr lang="el-GR" dirty="0" smtClean="0"/>
              <a:t>όπου </a:t>
            </a:r>
            <a:endParaRPr lang="el-GR" dirty="0"/>
          </a:p>
        </p:txBody>
      </p:sp>
      <p:graphicFrame>
        <p:nvGraphicFramePr>
          <p:cNvPr id="69" name="Object 68"/>
          <p:cNvGraphicFramePr>
            <a:graphicFrameLocks noChangeAspect="1"/>
          </p:cNvGraphicFramePr>
          <p:nvPr/>
        </p:nvGraphicFramePr>
        <p:xfrm>
          <a:off x="3275856" y="3861048"/>
          <a:ext cx="1152128" cy="317828"/>
        </p:xfrm>
        <a:graphic>
          <a:graphicData uri="http://schemas.openxmlformats.org/presentationml/2006/ole">
            <p:oleObj spid="_x0000_s26627" name="Equation" r:id="rId4" imgW="736560" imgH="203040" progId="Equation.DSMT4">
              <p:embed/>
            </p:oleObj>
          </a:graphicData>
        </a:graphic>
      </p:graphicFrame>
      <p:sp>
        <p:nvSpPr>
          <p:cNvPr id="70" name="Right Brace 69"/>
          <p:cNvSpPr/>
          <p:nvPr/>
        </p:nvSpPr>
        <p:spPr>
          <a:xfrm>
            <a:off x="2339752" y="3789040"/>
            <a:ext cx="288032"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72" name="Straight Arrow Connector 71"/>
          <p:cNvCxnSpPr>
            <a:stCxn id="70" idx="1"/>
          </p:cNvCxnSpPr>
          <p:nvPr/>
        </p:nvCxnSpPr>
        <p:spPr>
          <a:xfrm>
            <a:off x="2627784" y="4293096"/>
            <a:ext cx="12241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3" name="Object 72"/>
          <p:cNvGraphicFramePr>
            <a:graphicFrameLocks noChangeAspect="1"/>
          </p:cNvGraphicFramePr>
          <p:nvPr/>
        </p:nvGraphicFramePr>
        <p:xfrm>
          <a:off x="3995936" y="4437111"/>
          <a:ext cx="576064" cy="661407"/>
        </p:xfrm>
        <a:graphic>
          <a:graphicData uri="http://schemas.openxmlformats.org/presentationml/2006/ole">
            <p:oleObj spid="_x0000_s26628" name="Equation" r:id="rId5" imgW="342720" imgH="393480" progId="Equation.DSMT4">
              <p:embed/>
            </p:oleObj>
          </a:graphicData>
        </a:graphic>
      </p:graphicFrame>
      <p:sp>
        <p:nvSpPr>
          <p:cNvPr id="74" name="TextBox 73"/>
          <p:cNvSpPr txBox="1"/>
          <p:nvPr/>
        </p:nvSpPr>
        <p:spPr>
          <a:xfrm>
            <a:off x="4572000" y="4571836"/>
            <a:ext cx="2808312" cy="369332"/>
          </a:xfrm>
          <a:prstGeom prst="rect">
            <a:avLst/>
          </a:prstGeom>
          <a:noFill/>
        </p:spPr>
        <p:txBody>
          <a:bodyPr wrap="square" rtlCol="0">
            <a:spAutoFit/>
          </a:bodyPr>
          <a:lstStyle/>
          <a:p>
            <a:r>
              <a:rPr lang="el-GR" dirty="0" smtClean="0"/>
              <a:t>Σταθερό για κάποιο υγρό</a:t>
            </a:r>
            <a:endParaRPr lang="el-GR" dirty="0"/>
          </a:p>
        </p:txBody>
      </p:sp>
      <p:graphicFrame>
        <p:nvGraphicFramePr>
          <p:cNvPr id="75" name="Object 74"/>
          <p:cNvGraphicFramePr>
            <a:graphicFrameLocks noChangeAspect="1"/>
          </p:cNvGraphicFramePr>
          <p:nvPr/>
        </p:nvGraphicFramePr>
        <p:xfrm>
          <a:off x="899592" y="5504656"/>
          <a:ext cx="641727" cy="372616"/>
        </p:xfrm>
        <a:graphic>
          <a:graphicData uri="http://schemas.openxmlformats.org/presentationml/2006/ole">
            <p:oleObj spid="_x0000_s26629" name="Equation" r:id="rId6" imgW="393480" imgH="228600" progId="Equation.DSMT4">
              <p:embed/>
            </p:oleObj>
          </a:graphicData>
        </a:graphic>
      </p:graphicFrame>
      <p:sp>
        <p:nvSpPr>
          <p:cNvPr id="76" name="TextBox 75"/>
          <p:cNvSpPr txBox="1"/>
          <p:nvPr/>
        </p:nvSpPr>
        <p:spPr>
          <a:xfrm>
            <a:off x="1475656" y="5517232"/>
            <a:ext cx="5688632" cy="646331"/>
          </a:xfrm>
          <a:prstGeom prst="rect">
            <a:avLst/>
          </a:prstGeom>
          <a:noFill/>
        </p:spPr>
        <p:txBody>
          <a:bodyPr wrap="square" rtlCol="0">
            <a:spAutoFit/>
          </a:bodyPr>
          <a:lstStyle/>
          <a:p>
            <a:r>
              <a:rPr lang="el-GR" dirty="0" smtClean="0"/>
              <a:t>Συνάρτηση της απόστασης μεταξύ των μορίων, δλδ συνάρτηση μοριακού όγκου</a:t>
            </a:r>
            <a:endParaRPr lang="el-GR" dirty="0"/>
          </a:p>
        </p:txBody>
      </p:sp>
      <p:pic>
        <p:nvPicPr>
          <p:cNvPr id="57"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8" name="TextBox 5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linds(horizontal)">
                                      <p:cBhvr>
                                        <p:cTn id="10" dur="500"/>
                                        <p:tgtEl>
                                          <p:spTgt spid="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linds(horizontal)">
                                      <p:cBhvr>
                                        <p:cTn id="13" dur="500"/>
                                        <p:tgtEl>
                                          <p:spTgt spid="5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linds(horizontal)">
                                      <p:cBhvr>
                                        <p:cTn id="16" dur="500"/>
                                        <p:tgtEl>
                                          <p:spTgt spid="5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linds(horizontal)">
                                      <p:cBhvr>
                                        <p:cTn id="19" dur="500"/>
                                        <p:tgtEl>
                                          <p:spTgt spid="5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linds(horizontal)">
                                      <p:cBhvr>
                                        <p:cTn id="25" dur="500"/>
                                        <p:tgtEl>
                                          <p:spTgt spid="4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linds(horizont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linds(horizontal)">
                                      <p:cBhvr>
                                        <p:cTn id="33" dur="500"/>
                                        <p:tgtEl>
                                          <p:spTgt spid="6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blinds(horizontal)">
                                      <p:cBhvr>
                                        <p:cTn id="36" dur="500"/>
                                        <p:tgtEl>
                                          <p:spTgt spid="5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blinds(horizontal)">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diamond(in)">
                                      <p:cBhvr>
                                        <p:cTn id="44" dur="2000"/>
                                        <p:tgtEl>
                                          <p:spTgt spid="67"/>
                                        </p:tgtEl>
                                      </p:cBhvr>
                                    </p:animEffect>
                                  </p:childTnLst>
                                </p:cTn>
                              </p:par>
                              <p:par>
                                <p:cTn id="45" presetID="8" presetClass="entr" presetSubtype="16"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amond(in)">
                                      <p:cBhvr>
                                        <p:cTn id="47" dur="2000"/>
                                        <p:tgtEl>
                                          <p:spTgt spid="72"/>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diamond(in)">
                                      <p:cBhvr>
                                        <p:cTn id="50" dur="2000"/>
                                        <p:tgtEl>
                                          <p:spTgt spid="70"/>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diamond(in)">
                                      <p:cBhvr>
                                        <p:cTn id="53" dur="2000"/>
                                        <p:tgtEl>
                                          <p:spTgt spid="68"/>
                                        </p:tgtEl>
                                      </p:cBhvr>
                                    </p:animEffect>
                                  </p:childTnLst>
                                </p:cTn>
                              </p:par>
                              <p:par>
                                <p:cTn id="54" presetID="8" presetClass="entr" presetSubtype="16"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diamond(in)">
                                      <p:cBhvr>
                                        <p:cTn id="56" dur="2000"/>
                                        <p:tgtEl>
                                          <p:spTgt spid="69"/>
                                        </p:tgtEl>
                                      </p:cBhvr>
                                    </p:animEffect>
                                  </p:childTnLst>
                                </p:cTn>
                              </p:par>
                              <p:par>
                                <p:cTn id="57" presetID="8" presetClass="entr" presetSubtype="16"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diamond(in)">
                                      <p:cBhvr>
                                        <p:cTn id="59" dur="2000"/>
                                        <p:tgtEl>
                                          <p:spTgt spid="73"/>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diamond(in)">
                                      <p:cBhvr>
                                        <p:cTn id="62" dur="2000"/>
                                        <p:tgtEl>
                                          <p:spTgt spid="74"/>
                                        </p:tgtEl>
                                      </p:cBhvr>
                                    </p:animEffect>
                                  </p:childTnLst>
                                </p:cTn>
                              </p:par>
                              <p:par>
                                <p:cTn id="63" presetID="8" presetClass="entr" presetSubtype="16"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diamond(in)">
                                      <p:cBhvr>
                                        <p:cTn id="65" dur="2000"/>
                                        <p:tgtEl>
                                          <p:spTgt spid="75"/>
                                        </p:tgtEl>
                                      </p:cBhvr>
                                    </p:animEffect>
                                  </p:childTnLst>
                                </p:cTn>
                              </p:par>
                              <p:par>
                                <p:cTn id="66" presetID="8" presetClass="entr" presetSubtype="16" fill="hold" grpId="0" nodeType="with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diamond(in)">
                                      <p:cBhvr>
                                        <p:cTn id="68"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p:bldP spid="54" grpId="0" animBg="1"/>
      <p:bldP spid="65" grpId="0"/>
      <p:bldP spid="68" grpId="0"/>
      <p:bldP spid="70" grpId="0" animBg="1"/>
      <p:bldP spid="74"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l-GR" u="sng" dirty="0" smtClean="0"/>
              <a:t>Μεταφορά Μάζας</a:t>
            </a:r>
            <a:endParaRPr lang="el-GR" u="sng" dirty="0"/>
          </a:p>
        </p:txBody>
      </p:sp>
      <p:graphicFrame>
        <p:nvGraphicFramePr>
          <p:cNvPr id="2051" name="Object 3"/>
          <p:cNvGraphicFramePr>
            <a:graphicFrameLocks noChangeAspect="1"/>
          </p:cNvGraphicFramePr>
          <p:nvPr/>
        </p:nvGraphicFramePr>
        <p:xfrm>
          <a:off x="395536" y="1285860"/>
          <a:ext cx="6846887" cy="1185863"/>
        </p:xfrm>
        <a:graphic>
          <a:graphicData uri="http://schemas.openxmlformats.org/presentationml/2006/ole">
            <p:oleObj spid="_x0000_s2050" name="Equation" r:id="rId3" imgW="2273040" imgH="393480" progId="Equation.DSMT4">
              <p:embed/>
            </p:oleObj>
          </a:graphicData>
        </a:graphic>
      </p:graphicFrame>
      <p:sp>
        <p:nvSpPr>
          <p:cNvPr id="7" name="TextBox 6"/>
          <p:cNvSpPr txBox="1"/>
          <p:nvPr/>
        </p:nvSpPr>
        <p:spPr>
          <a:xfrm>
            <a:off x="2051720" y="2214554"/>
            <a:ext cx="3600400" cy="646331"/>
          </a:xfrm>
          <a:prstGeom prst="rect">
            <a:avLst/>
          </a:prstGeom>
          <a:noFill/>
        </p:spPr>
        <p:txBody>
          <a:bodyPr wrap="square" rtlCol="0">
            <a:spAutoFit/>
          </a:bodyPr>
          <a:lstStyle/>
          <a:p>
            <a:pPr algn="ctr"/>
            <a:r>
              <a:rPr lang="el-GR" sz="3600" dirty="0" smtClean="0"/>
              <a:t>ή</a:t>
            </a:r>
            <a:endParaRPr lang="el-GR" sz="3600" dirty="0"/>
          </a:p>
        </p:txBody>
      </p:sp>
      <p:graphicFrame>
        <p:nvGraphicFramePr>
          <p:cNvPr id="9" name="Object 8"/>
          <p:cNvGraphicFramePr>
            <a:graphicFrameLocks noChangeAspect="1"/>
          </p:cNvGraphicFramePr>
          <p:nvPr/>
        </p:nvGraphicFramePr>
        <p:xfrm>
          <a:off x="291008" y="2714620"/>
          <a:ext cx="6801272" cy="1113781"/>
        </p:xfrm>
        <a:graphic>
          <a:graphicData uri="http://schemas.openxmlformats.org/presentationml/2006/ole">
            <p:oleObj spid="_x0000_s2051" name="Equation" r:id="rId4" imgW="2260440" imgH="393480" progId="Equation.DSMT4">
              <p:embed/>
            </p:oleObj>
          </a:graphicData>
        </a:graphic>
      </p:graphicFrame>
      <p:graphicFrame>
        <p:nvGraphicFramePr>
          <p:cNvPr id="11" name="Object 10"/>
          <p:cNvGraphicFramePr>
            <a:graphicFrameLocks noChangeAspect="1"/>
          </p:cNvGraphicFramePr>
          <p:nvPr/>
        </p:nvGraphicFramePr>
        <p:xfrm>
          <a:off x="395536" y="4000504"/>
          <a:ext cx="2090737" cy="1981200"/>
        </p:xfrm>
        <a:graphic>
          <a:graphicData uri="http://schemas.openxmlformats.org/presentationml/2006/ole">
            <p:oleObj spid="_x0000_s2052" name="Equation" r:id="rId5" imgW="723600" imgH="685800" progId="Equation.DSMT4">
              <p:embed/>
            </p:oleObj>
          </a:graphicData>
        </a:graphic>
      </p:graphicFrame>
      <p:sp>
        <p:nvSpPr>
          <p:cNvPr id="12" name="TextBox 11"/>
          <p:cNvSpPr txBox="1"/>
          <p:nvPr/>
        </p:nvSpPr>
        <p:spPr>
          <a:xfrm>
            <a:off x="2771800" y="4119096"/>
            <a:ext cx="4464496" cy="738664"/>
          </a:xfrm>
          <a:prstGeom prst="rect">
            <a:avLst/>
          </a:prstGeom>
          <a:noFill/>
        </p:spPr>
        <p:txBody>
          <a:bodyPr wrap="square" rtlCol="0">
            <a:spAutoFit/>
          </a:bodyPr>
          <a:lstStyle/>
          <a:p>
            <a:r>
              <a:rPr lang="el-GR" sz="2400" dirty="0" smtClean="0"/>
              <a:t>Και όχι μόνο!</a:t>
            </a:r>
          </a:p>
          <a:p>
            <a:endParaRPr lang="el-GR" dirty="0"/>
          </a:p>
        </p:txBody>
      </p:sp>
      <p:sp>
        <p:nvSpPr>
          <p:cNvPr id="13" name="TextBox 12"/>
          <p:cNvSpPr txBox="1"/>
          <p:nvPr/>
        </p:nvSpPr>
        <p:spPr>
          <a:xfrm>
            <a:off x="1979712" y="4714884"/>
            <a:ext cx="3528392" cy="1015663"/>
          </a:xfrm>
          <a:prstGeom prst="rect">
            <a:avLst/>
          </a:prstGeom>
          <a:noFill/>
        </p:spPr>
        <p:txBody>
          <a:bodyPr wrap="square" rtlCol="0">
            <a:spAutoFit/>
          </a:bodyPr>
          <a:lstStyle/>
          <a:p>
            <a:r>
              <a:rPr lang="el-GR" sz="2400" dirty="0" smtClean="0"/>
              <a:t>Συντελεστής διάχυσης</a:t>
            </a:r>
          </a:p>
          <a:p>
            <a:endParaRPr lang="el-GR" dirty="0" smtClean="0"/>
          </a:p>
          <a:p>
            <a:endParaRPr lang="el-GR" dirty="0"/>
          </a:p>
        </p:txBody>
      </p:sp>
      <p:sp>
        <p:nvSpPr>
          <p:cNvPr id="14" name="TextBox 13"/>
          <p:cNvSpPr txBox="1"/>
          <p:nvPr/>
        </p:nvSpPr>
        <p:spPr>
          <a:xfrm>
            <a:off x="1907704" y="5429264"/>
            <a:ext cx="5256584" cy="738664"/>
          </a:xfrm>
          <a:prstGeom prst="rect">
            <a:avLst/>
          </a:prstGeom>
          <a:noFill/>
        </p:spPr>
        <p:txBody>
          <a:bodyPr wrap="square" rtlCol="0">
            <a:spAutoFit/>
          </a:bodyPr>
          <a:lstStyle/>
          <a:p>
            <a:r>
              <a:rPr lang="el-GR" sz="2400" dirty="0" smtClean="0"/>
              <a:t>Ταχύτητα ανάλογα με συγκέντρωση</a:t>
            </a:r>
          </a:p>
          <a:p>
            <a:endParaRPr lang="el-GR" dirty="0"/>
          </a:p>
        </p:txBody>
      </p:sp>
      <p:pic>
        <p:nvPicPr>
          <p:cNvPr id="10"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5" name="TextBox 14"/>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in)">
                                      <p:cBhvr>
                                        <p:cTn id="25" dur="2000"/>
                                        <p:tgtEl>
                                          <p:spTgt spid="12"/>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amond(in)">
                                      <p:cBhvr>
                                        <p:cTn id="28" dur="2000"/>
                                        <p:tgtEl>
                                          <p:spTgt spid="1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amond(in)">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8662" y="-171450"/>
            <a:ext cx="7772400" cy="1143000"/>
          </a:xfrm>
        </p:spPr>
        <p:txBody>
          <a:bodyPr/>
          <a:lstStyle/>
          <a:p>
            <a:pPr algn="ctr"/>
            <a:r>
              <a:rPr lang="el-GR" dirty="0" smtClean="0"/>
              <a:t>Υδροδυναμική θεωρία</a:t>
            </a:r>
            <a:endParaRPr lang="el-GR" dirty="0"/>
          </a:p>
        </p:txBody>
      </p:sp>
      <p:sp>
        <p:nvSpPr>
          <p:cNvPr id="5" name="TextBox 4"/>
          <p:cNvSpPr txBox="1"/>
          <p:nvPr/>
        </p:nvSpPr>
        <p:spPr>
          <a:xfrm>
            <a:off x="467544" y="1340768"/>
            <a:ext cx="8064896" cy="1015663"/>
          </a:xfrm>
          <a:prstGeom prst="rect">
            <a:avLst/>
          </a:prstGeom>
          <a:noFill/>
        </p:spPr>
        <p:txBody>
          <a:bodyPr wrap="square" rtlCol="0">
            <a:spAutoFit/>
          </a:bodyPr>
          <a:lstStyle/>
          <a:p>
            <a:pPr>
              <a:buFont typeface="Arial" pitchFamily="34" charset="0"/>
              <a:buChar char="•"/>
            </a:pPr>
            <a:r>
              <a:rPr lang="el-GR" sz="2000" dirty="0" smtClean="0"/>
              <a:t>Κίνηση σωματιδίου (μόριο Α) σε ομοιογενές μέσο (διαλύτης Β)</a:t>
            </a:r>
          </a:p>
          <a:p>
            <a:endParaRPr lang="el-GR" sz="2000" dirty="0" smtClean="0"/>
          </a:p>
          <a:p>
            <a:r>
              <a:rPr lang="el-GR" sz="2000" dirty="0" smtClean="0"/>
              <a:t>Εξίσωση </a:t>
            </a:r>
            <a:r>
              <a:rPr lang="en-US" sz="2000" dirty="0" smtClean="0"/>
              <a:t>Nernst – Einstein:</a:t>
            </a:r>
            <a:r>
              <a:rPr lang="el-GR" sz="2000" dirty="0" smtClean="0"/>
              <a:t> </a:t>
            </a:r>
            <a:endParaRPr lang="el-GR" sz="2000" dirty="0"/>
          </a:p>
        </p:txBody>
      </p:sp>
      <p:graphicFrame>
        <p:nvGraphicFramePr>
          <p:cNvPr id="6" name="Object 5"/>
          <p:cNvGraphicFramePr>
            <a:graphicFrameLocks noChangeAspect="1"/>
          </p:cNvGraphicFramePr>
          <p:nvPr/>
        </p:nvGraphicFramePr>
        <p:xfrm>
          <a:off x="3347864" y="1772816"/>
          <a:ext cx="1514286" cy="792088"/>
        </p:xfrm>
        <a:graphic>
          <a:graphicData uri="http://schemas.openxmlformats.org/presentationml/2006/ole">
            <p:oleObj spid="_x0000_s27650" name="Equation" r:id="rId3" imgW="825480" imgH="431640" progId="Equation.DSMT4">
              <p:embed/>
            </p:oleObj>
          </a:graphicData>
        </a:graphic>
      </p:graphicFrame>
      <p:graphicFrame>
        <p:nvGraphicFramePr>
          <p:cNvPr id="44035" name="Object 3"/>
          <p:cNvGraphicFramePr>
            <a:graphicFrameLocks noChangeAspect="1"/>
          </p:cNvGraphicFramePr>
          <p:nvPr/>
        </p:nvGraphicFramePr>
        <p:xfrm>
          <a:off x="683568" y="2564904"/>
          <a:ext cx="531490" cy="1456676"/>
        </p:xfrm>
        <a:graphic>
          <a:graphicData uri="http://schemas.openxmlformats.org/presentationml/2006/ole">
            <p:oleObj spid="_x0000_s27651" name="Equation" r:id="rId4" imgW="342720" imgH="939600" progId="Equation.DSMT4">
              <p:embed/>
            </p:oleObj>
          </a:graphicData>
        </a:graphic>
      </p:graphicFrame>
      <p:graphicFrame>
        <p:nvGraphicFramePr>
          <p:cNvPr id="8" name="Object 7"/>
          <p:cNvGraphicFramePr>
            <a:graphicFrameLocks noChangeAspect="1"/>
          </p:cNvGraphicFramePr>
          <p:nvPr/>
        </p:nvGraphicFramePr>
        <p:xfrm>
          <a:off x="5580112" y="1988840"/>
          <a:ext cx="618232" cy="309116"/>
        </p:xfrm>
        <a:graphic>
          <a:graphicData uri="http://schemas.openxmlformats.org/presentationml/2006/ole">
            <p:oleObj spid="_x0000_s27652" name="Equation" r:id="rId5" imgW="330120" imgH="164880" progId="Equation.DSMT4">
              <p:embed/>
            </p:oleObj>
          </a:graphicData>
        </a:graphic>
      </p:graphicFrame>
      <p:sp>
        <p:nvSpPr>
          <p:cNvPr id="9" name="TextBox 8"/>
          <p:cNvSpPr txBox="1"/>
          <p:nvPr/>
        </p:nvSpPr>
        <p:spPr>
          <a:xfrm>
            <a:off x="1043608" y="2564904"/>
            <a:ext cx="4320480" cy="646331"/>
          </a:xfrm>
          <a:prstGeom prst="rect">
            <a:avLst/>
          </a:prstGeom>
          <a:noFill/>
        </p:spPr>
        <p:txBody>
          <a:bodyPr wrap="square" rtlCol="0">
            <a:spAutoFit/>
          </a:bodyPr>
          <a:lstStyle/>
          <a:p>
            <a:r>
              <a:rPr lang="el-GR" dirty="0" smtClean="0"/>
              <a:t>Ταχύτητα του Α</a:t>
            </a:r>
          </a:p>
          <a:p>
            <a:endParaRPr lang="el-GR" dirty="0"/>
          </a:p>
        </p:txBody>
      </p:sp>
      <p:sp>
        <p:nvSpPr>
          <p:cNvPr id="11" name="TextBox 10"/>
          <p:cNvSpPr txBox="1"/>
          <p:nvPr/>
        </p:nvSpPr>
        <p:spPr>
          <a:xfrm>
            <a:off x="1043608" y="2926685"/>
            <a:ext cx="4968552" cy="646331"/>
          </a:xfrm>
          <a:prstGeom prst="rect">
            <a:avLst/>
          </a:prstGeom>
          <a:noFill/>
        </p:spPr>
        <p:txBody>
          <a:bodyPr wrap="square" rtlCol="0">
            <a:spAutoFit/>
          </a:bodyPr>
          <a:lstStyle/>
          <a:p>
            <a:r>
              <a:rPr lang="el-GR" dirty="0" smtClean="0"/>
              <a:t>Δύναμη που προκαλεί την ταχύτητα</a:t>
            </a:r>
          </a:p>
          <a:p>
            <a:endParaRPr lang="el-GR" dirty="0"/>
          </a:p>
        </p:txBody>
      </p:sp>
      <p:sp>
        <p:nvSpPr>
          <p:cNvPr id="12" name="TextBox 11"/>
          <p:cNvSpPr txBox="1"/>
          <p:nvPr/>
        </p:nvSpPr>
        <p:spPr>
          <a:xfrm>
            <a:off x="1043608" y="3275692"/>
            <a:ext cx="3168352" cy="369332"/>
          </a:xfrm>
          <a:prstGeom prst="rect">
            <a:avLst/>
          </a:prstGeom>
          <a:noFill/>
        </p:spPr>
        <p:txBody>
          <a:bodyPr wrap="square" rtlCol="0">
            <a:spAutoFit/>
          </a:bodyPr>
          <a:lstStyle/>
          <a:p>
            <a:r>
              <a:rPr lang="el-GR" dirty="0" smtClean="0"/>
              <a:t>Σταθερά </a:t>
            </a:r>
            <a:r>
              <a:rPr lang="en-US" dirty="0" smtClean="0"/>
              <a:t>Boltzmann</a:t>
            </a:r>
            <a:endParaRPr lang="el-GR" dirty="0"/>
          </a:p>
        </p:txBody>
      </p:sp>
      <p:sp>
        <p:nvSpPr>
          <p:cNvPr id="13" name="TextBox 12"/>
          <p:cNvSpPr txBox="1"/>
          <p:nvPr/>
        </p:nvSpPr>
        <p:spPr>
          <a:xfrm>
            <a:off x="1115616" y="3645024"/>
            <a:ext cx="3312368" cy="369332"/>
          </a:xfrm>
          <a:prstGeom prst="rect">
            <a:avLst/>
          </a:prstGeom>
          <a:noFill/>
        </p:spPr>
        <p:txBody>
          <a:bodyPr wrap="square" rtlCol="0">
            <a:spAutoFit/>
          </a:bodyPr>
          <a:lstStyle/>
          <a:p>
            <a:r>
              <a:rPr lang="el-GR" dirty="0" smtClean="0"/>
              <a:t>Συντελεστής άπειρης αραίωσης</a:t>
            </a:r>
            <a:endParaRPr lang="el-GR" dirty="0"/>
          </a:p>
        </p:txBody>
      </p:sp>
      <p:sp>
        <p:nvSpPr>
          <p:cNvPr id="14" name="TextBox 13"/>
          <p:cNvSpPr txBox="1"/>
          <p:nvPr/>
        </p:nvSpPr>
        <p:spPr>
          <a:xfrm>
            <a:off x="467544" y="4509120"/>
            <a:ext cx="6624736" cy="400110"/>
          </a:xfrm>
          <a:prstGeom prst="rect">
            <a:avLst/>
          </a:prstGeom>
          <a:noFill/>
        </p:spPr>
        <p:txBody>
          <a:bodyPr wrap="square" rtlCol="0">
            <a:spAutoFit/>
          </a:bodyPr>
          <a:lstStyle/>
          <a:p>
            <a:r>
              <a:rPr lang="el-GR" sz="2000" dirty="0" smtClean="0"/>
              <a:t>Για </a:t>
            </a:r>
            <a:r>
              <a:rPr lang="en-US" sz="2000" dirty="0" smtClean="0"/>
              <a:t>Re&lt;1                   </a:t>
            </a:r>
            <a:r>
              <a:rPr lang="el-GR" sz="2000" dirty="0" smtClean="0"/>
              <a:t>Εξίσωση </a:t>
            </a:r>
            <a:r>
              <a:rPr lang="en-US" sz="2000" dirty="0" smtClean="0"/>
              <a:t>Stokes: </a:t>
            </a:r>
            <a:endParaRPr lang="el-GR" sz="2000" dirty="0"/>
          </a:p>
        </p:txBody>
      </p:sp>
      <p:cxnSp>
        <p:nvCxnSpPr>
          <p:cNvPr id="16" name="Straight Arrow Connector 15"/>
          <p:cNvCxnSpPr/>
          <p:nvPr/>
        </p:nvCxnSpPr>
        <p:spPr>
          <a:xfrm>
            <a:off x="1547664" y="4725144"/>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nvGraphicFramePr>
        <p:xfrm>
          <a:off x="4283968" y="4509120"/>
          <a:ext cx="1520169" cy="360040"/>
        </p:xfrm>
        <a:graphic>
          <a:graphicData uri="http://schemas.openxmlformats.org/presentationml/2006/ole">
            <p:oleObj spid="_x0000_s27653" name="Equation" r:id="rId6" imgW="965160" imgH="228600" progId="Equation.DSMT4">
              <p:embed/>
            </p:oleObj>
          </a:graphicData>
        </a:graphic>
      </p:graphicFrame>
      <p:graphicFrame>
        <p:nvGraphicFramePr>
          <p:cNvPr id="44038" name="Object 6"/>
          <p:cNvGraphicFramePr>
            <a:graphicFrameLocks noChangeAspect="1"/>
          </p:cNvGraphicFramePr>
          <p:nvPr/>
        </p:nvGraphicFramePr>
        <p:xfrm>
          <a:off x="6203950" y="4508500"/>
          <a:ext cx="665163" cy="309563"/>
        </p:xfrm>
        <a:graphic>
          <a:graphicData uri="http://schemas.openxmlformats.org/presentationml/2006/ole">
            <p:oleObj spid="_x0000_s27654" name="Equation" r:id="rId7" imgW="355320" imgH="164880" progId="Equation.DSMT4">
              <p:embed/>
            </p:oleObj>
          </a:graphicData>
        </a:graphic>
      </p:graphicFrame>
      <p:graphicFrame>
        <p:nvGraphicFramePr>
          <p:cNvPr id="19" name="Object 18"/>
          <p:cNvGraphicFramePr>
            <a:graphicFrameLocks noChangeAspect="1"/>
          </p:cNvGraphicFramePr>
          <p:nvPr/>
        </p:nvGraphicFramePr>
        <p:xfrm>
          <a:off x="764208" y="4988023"/>
          <a:ext cx="455420" cy="745233"/>
        </p:xfrm>
        <a:graphic>
          <a:graphicData uri="http://schemas.openxmlformats.org/presentationml/2006/ole">
            <p:oleObj spid="_x0000_s27655" name="Equation" r:id="rId8" imgW="279360" imgH="457200" progId="Equation.DSMT4">
              <p:embed/>
            </p:oleObj>
          </a:graphicData>
        </a:graphic>
      </p:graphicFrame>
      <p:sp>
        <p:nvSpPr>
          <p:cNvPr id="20" name="TextBox 19"/>
          <p:cNvSpPr txBox="1"/>
          <p:nvPr/>
        </p:nvSpPr>
        <p:spPr>
          <a:xfrm>
            <a:off x="1259632" y="4941168"/>
            <a:ext cx="2448272" cy="369332"/>
          </a:xfrm>
          <a:prstGeom prst="rect">
            <a:avLst/>
          </a:prstGeom>
          <a:noFill/>
        </p:spPr>
        <p:txBody>
          <a:bodyPr wrap="square" rtlCol="0">
            <a:spAutoFit/>
          </a:bodyPr>
          <a:lstStyle/>
          <a:p>
            <a:r>
              <a:rPr lang="el-GR" dirty="0" smtClean="0"/>
              <a:t>Ιξώδες Β</a:t>
            </a:r>
            <a:endParaRPr lang="el-GR" dirty="0"/>
          </a:p>
        </p:txBody>
      </p:sp>
      <p:sp>
        <p:nvSpPr>
          <p:cNvPr id="21" name="TextBox 20"/>
          <p:cNvSpPr txBox="1"/>
          <p:nvPr/>
        </p:nvSpPr>
        <p:spPr>
          <a:xfrm>
            <a:off x="1259632" y="5363924"/>
            <a:ext cx="2520280" cy="369332"/>
          </a:xfrm>
          <a:prstGeom prst="rect">
            <a:avLst/>
          </a:prstGeom>
          <a:noFill/>
        </p:spPr>
        <p:txBody>
          <a:bodyPr wrap="square" rtlCol="0">
            <a:spAutoFit/>
          </a:bodyPr>
          <a:lstStyle/>
          <a:p>
            <a:r>
              <a:rPr lang="el-GR" dirty="0" smtClean="0"/>
              <a:t>Ακτίνα Α</a:t>
            </a:r>
            <a:endParaRPr lang="el-GR" dirty="0"/>
          </a:p>
        </p:txBody>
      </p:sp>
      <p:pic>
        <p:nvPicPr>
          <p:cNvPr id="18"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2" name="TextBox 2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44035"/>
                                        </p:tgtEl>
                                        <p:attrNameLst>
                                          <p:attrName>style.visibility</p:attrName>
                                        </p:attrNameLst>
                                      </p:cBhvr>
                                      <p:to>
                                        <p:strVal val="visible"/>
                                      </p:to>
                                    </p:set>
                                    <p:animEffect transition="in" filter="blinds(horizontal)">
                                      <p:cBhvr>
                                        <p:cTn id="16" dur="500"/>
                                        <p:tgtEl>
                                          <p:spTgt spid="4403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par>
                                <p:cTn id="37" presetID="3"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nodeType="withEffect">
                                  <p:stCondLst>
                                    <p:cond delay="0"/>
                                  </p:stCondLst>
                                  <p:childTnLst>
                                    <p:set>
                                      <p:cBhvr>
                                        <p:cTn id="41" dur="1" fill="hold">
                                          <p:stCondLst>
                                            <p:cond delay="0"/>
                                          </p:stCondLst>
                                        </p:cTn>
                                        <p:tgtEl>
                                          <p:spTgt spid="44038"/>
                                        </p:tgtEl>
                                        <p:attrNameLst>
                                          <p:attrName>style.visibility</p:attrName>
                                        </p:attrNameLst>
                                      </p:cBhvr>
                                      <p:to>
                                        <p:strVal val="visible"/>
                                      </p:to>
                                    </p:set>
                                    <p:animEffect transition="in" filter="blinds(horizontal)">
                                      <p:cBhvr>
                                        <p:cTn id="42" dur="500"/>
                                        <p:tgtEl>
                                          <p:spTgt spid="44038"/>
                                        </p:tgtEl>
                                      </p:cBhvr>
                                    </p:animEffect>
                                  </p:childTnLst>
                                </p:cTn>
                              </p:par>
                              <p:par>
                                <p:cTn id="43" presetID="3" presetClass="entr" presetSubtype="1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3" grpId="0"/>
      <p:bldP spid="14"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67544" y="260648"/>
          <a:ext cx="2890880" cy="664121"/>
        </p:xfrm>
        <a:graphic>
          <a:graphicData uri="http://schemas.openxmlformats.org/presentationml/2006/ole">
            <p:oleObj spid="_x0000_s28674" name="Equation" r:id="rId3" imgW="1879560" imgH="431640" progId="Equation.DSMT4">
              <p:embed/>
            </p:oleObj>
          </a:graphicData>
        </a:graphic>
      </p:graphicFrame>
      <p:graphicFrame>
        <p:nvGraphicFramePr>
          <p:cNvPr id="6" name="Object 5"/>
          <p:cNvGraphicFramePr>
            <a:graphicFrameLocks noChangeAspect="1"/>
          </p:cNvGraphicFramePr>
          <p:nvPr/>
        </p:nvGraphicFramePr>
        <p:xfrm>
          <a:off x="3491880" y="404664"/>
          <a:ext cx="576064" cy="288032"/>
        </p:xfrm>
        <a:graphic>
          <a:graphicData uri="http://schemas.openxmlformats.org/presentationml/2006/ole">
            <p:oleObj spid="_x0000_s28675" name="Equation" r:id="rId4" imgW="355320" imgH="177480" progId="Equation.DSMT4">
              <p:embed/>
            </p:oleObj>
          </a:graphicData>
        </a:graphic>
      </p:graphicFrame>
      <p:sp>
        <p:nvSpPr>
          <p:cNvPr id="7" name="TextBox 6"/>
          <p:cNvSpPr txBox="1"/>
          <p:nvPr/>
        </p:nvSpPr>
        <p:spPr>
          <a:xfrm>
            <a:off x="4427984" y="364594"/>
            <a:ext cx="3240360" cy="400110"/>
          </a:xfrm>
          <a:prstGeom prst="rect">
            <a:avLst/>
          </a:prstGeom>
          <a:noFill/>
        </p:spPr>
        <p:txBody>
          <a:bodyPr wrap="square" rtlCol="0">
            <a:spAutoFit/>
          </a:bodyPr>
          <a:lstStyle/>
          <a:p>
            <a:r>
              <a:rPr lang="el-GR" sz="2000" dirty="0" smtClean="0"/>
              <a:t>Εξίσωση </a:t>
            </a:r>
            <a:r>
              <a:rPr lang="en-US" sz="2000" dirty="0" smtClean="0"/>
              <a:t>Stokes -Einstein</a:t>
            </a:r>
            <a:endParaRPr lang="el-GR" sz="2000" dirty="0"/>
          </a:p>
        </p:txBody>
      </p:sp>
      <p:sp>
        <p:nvSpPr>
          <p:cNvPr id="8" name="TextBox 7"/>
          <p:cNvSpPr txBox="1"/>
          <p:nvPr/>
        </p:nvSpPr>
        <p:spPr>
          <a:xfrm>
            <a:off x="395536" y="1196752"/>
            <a:ext cx="7272808" cy="2739211"/>
          </a:xfrm>
          <a:prstGeom prst="rect">
            <a:avLst/>
          </a:prstGeom>
          <a:noFill/>
        </p:spPr>
        <p:txBody>
          <a:bodyPr wrap="square" rtlCol="0">
            <a:spAutoFit/>
          </a:bodyPr>
          <a:lstStyle/>
          <a:p>
            <a:pPr>
              <a:buFont typeface="Arial" pitchFamily="34" charset="0"/>
              <a:buChar char="•"/>
            </a:pPr>
            <a:r>
              <a:rPr lang="el-GR" dirty="0" smtClean="0"/>
              <a:t>Είναι της μορφής          σταθερό όπως και η </a:t>
            </a:r>
            <a:r>
              <a:rPr lang="en-US" dirty="0" smtClean="0"/>
              <a:t>Eyring</a:t>
            </a:r>
            <a:endParaRPr lang="el-GR" dirty="0" smtClean="0"/>
          </a:p>
          <a:p>
            <a:r>
              <a:rPr lang="el-GR" dirty="0" smtClean="0"/>
              <a:t> </a:t>
            </a:r>
            <a:endParaRPr lang="en-US" dirty="0" smtClean="0"/>
          </a:p>
          <a:p>
            <a:pPr>
              <a:buFont typeface="Arial" pitchFamily="34" charset="0"/>
              <a:buChar char="•"/>
            </a:pPr>
            <a:r>
              <a:rPr lang="el-GR" dirty="0" smtClean="0"/>
              <a:t>Υπολογισμός </a:t>
            </a:r>
            <a:r>
              <a:rPr lang="en-US" sz="2000" dirty="0" smtClean="0"/>
              <a:t>R</a:t>
            </a:r>
            <a:r>
              <a:rPr lang="en-US" sz="1400" dirty="0" smtClean="0"/>
              <a:t>A </a:t>
            </a:r>
          </a:p>
          <a:p>
            <a:r>
              <a:rPr lang="en-US" dirty="0" smtClean="0"/>
              <a:t> </a:t>
            </a:r>
          </a:p>
          <a:p>
            <a:endParaRPr lang="el-GR" sz="2000" dirty="0" smtClean="0"/>
          </a:p>
          <a:p>
            <a:endParaRPr lang="el-GR" sz="2000" dirty="0" smtClean="0"/>
          </a:p>
          <a:p>
            <a:r>
              <a:rPr lang="en-US" sz="2000" dirty="0" smtClean="0"/>
              <a:t> </a:t>
            </a:r>
          </a:p>
          <a:p>
            <a:pPr marL="400050" indent="-400050">
              <a:buFont typeface="+mj-lt"/>
              <a:buAutoNum type="romanLcPeriod"/>
            </a:pPr>
            <a:endParaRPr lang="en-US" dirty="0" smtClean="0"/>
          </a:p>
          <a:p>
            <a:pPr>
              <a:buFont typeface="Arial" pitchFamily="34" charset="0"/>
              <a:buChar char="•"/>
            </a:pPr>
            <a:endParaRPr lang="el-GR" sz="2000" dirty="0"/>
          </a:p>
        </p:txBody>
      </p:sp>
      <p:graphicFrame>
        <p:nvGraphicFramePr>
          <p:cNvPr id="9" name="Object 8"/>
          <p:cNvGraphicFramePr>
            <a:graphicFrameLocks noChangeAspect="1"/>
          </p:cNvGraphicFramePr>
          <p:nvPr/>
        </p:nvGraphicFramePr>
        <p:xfrm>
          <a:off x="2339752" y="1124744"/>
          <a:ext cx="439017" cy="504056"/>
        </p:xfrm>
        <a:graphic>
          <a:graphicData uri="http://schemas.openxmlformats.org/presentationml/2006/ole">
            <p:oleObj spid="_x0000_s28676" name="Equation" r:id="rId5" imgW="342720" imgH="393480" progId="Equation.DSMT4">
              <p:embed/>
            </p:oleObj>
          </a:graphicData>
        </a:graphic>
      </p:graphicFrame>
      <p:graphicFrame>
        <p:nvGraphicFramePr>
          <p:cNvPr id="10" name="Object 9"/>
          <p:cNvGraphicFramePr>
            <a:graphicFrameLocks noChangeAspect="1"/>
          </p:cNvGraphicFramePr>
          <p:nvPr/>
        </p:nvGraphicFramePr>
        <p:xfrm>
          <a:off x="688132" y="2276872"/>
          <a:ext cx="715516" cy="492911"/>
        </p:xfrm>
        <a:graphic>
          <a:graphicData uri="http://schemas.openxmlformats.org/presentationml/2006/ole">
            <p:oleObj spid="_x0000_s28677" name="Equation" r:id="rId6" imgW="571320" imgH="393480" progId="Equation.DSMT4">
              <p:embed/>
            </p:oleObj>
          </a:graphicData>
        </a:graphic>
      </p:graphicFrame>
      <p:graphicFrame>
        <p:nvGraphicFramePr>
          <p:cNvPr id="11" name="Object 10"/>
          <p:cNvGraphicFramePr>
            <a:graphicFrameLocks noChangeAspect="1"/>
          </p:cNvGraphicFramePr>
          <p:nvPr/>
        </p:nvGraphicFramePr>
        <p:xfrm>
          <a:off x="2123728" y="2307104"/>
          <a:ext cx="403098" cy="329808"/>
        </p:xfrm>
        <a:graphic>
          <a:graphicData uri="http://schemas.openxmlformats.org/presentationml/2006/ole">
            <p:oleObj spid="_x0000_s28678" name="Equation" r:id="rId7" imgW="279360" imgH="228600" progId="Equation.DSMT4">
              <p:embed/>
            </p:oleObj>
          </a:graphicData>
        </a:graphic>
      </p:graphicFrame>
      <p:sp>
        <p:nvSpPr>
          <p:cNvPr id="12" name="TextBox 11"/>
          <p:cNvSpPr txBox="1"/>
          <p:nvPr/>
        </p:nvSpPr>
        <p:spPr>
          <a:xfrm>
            <a:off x="2483768" y="2276872"/>
            <a:ext cx="4968552" cy="369332"/>
          </a:xfrm>
          <a:prstGeom prst="rect">
            <a:avLst/>
          </a:prstGeom>
          <a:noFill/>
        </p:spPr>
        <p:txBody>
          <a:bodyPr wrap="square" rtlCol="0">
            <a:spAutoFit/>
          </a:bodyPr>
          <a:lstStyle/>
          <a:p>
            <a:r>
              <a:rPr lang="el-GR" dirty="0" smtClean="0"/>
              <a:t>Διάμετρος κρούσης (υπολογίζεται από πίνακες) </a:t>
            </a:r>
            <a:endParaRPr lang="el-GR" dirty="0"/>
          </a:p>
        </p:txBody>
      </p:sp>
      <p:graphicFrame>
        <p:nvGraphicFramePr>
          <p:cNvPr id="17" name="Object 16"/>
          <p:cNvGraphicFramePr>
            <a:graphicFrameLocks noChangeAspect="1"/>
          </p:cNvGraphicFramePr>
          <p:nvPr/>
        </p:nvGraphicFramePr>
        <p:xfrm>
          <a:off x="683568" y="2852936"/>
          <a:ext cx="1151632" cy="575816"/>
        </p:xfrm>
        <a:graphic>
          <a:graphicData uri="http://schemas.openxmlformats.org/presentationml/2006/ole">
            <p:oleObj spid="_x0000_s28679" name="Equation" r:id="rId8" imgW="863280" imgH="431640" progId="Equation.DSMT4">
              <p:embed/>
            </p:oleObj>
          </a:graphicData>
        </a:graphic>
      </p:graphicFrame>
      <p:sp>
        <p:nvSpPr>
          <p:cNvPr id="18" name="TextBox 17"/>
          <p:cNvSpPr txBox="1"/>
          <p:nvPr/>
        </p:nvSpPr>
        <p:spPr>
          <a:xfrm>
            <a:off x="2123728" y="2852936"/>
            <a:ext cx="5760640" cy="646331"/>
          </a:xfrm>
          <a:prstGeom prst="rect">
            <a:avLst/>
          </a:prstGeom>
          <a:noFill/>
        </p:spPr>
        <p:txBody>
          <a:bodyPr wrap="square" rtlCol="0">
            <a:spAutoFit/>
          </a:bodyPr>
          <a:lstStyle/>
          <a:p>
            <a:r>
              <a:rPr lang="el-GR" dirty="0" smtClean="0"/>
              <a:t>Θεωρώντας ότι Α είναι ισομεγέθεις σφαίρες σε κυβική διάταξη χωρίς κενά </a:t>
            </a:r>
            <a:endParaRPr lang="el-GR" dirty="0"/>
          </a:p>
        </p:txBody>
      </p:sp>
      <p:graphicFrame>
        <p:nvGraphicFramePr>
          <p:cNvPr id="19" name="Object 18"/>
          <p:cNvGraphicFramePr>
            <a:graphicFrameLocks noChangeAspect="1"/>
          </p:cNvGraphicFramePr>
          <p:nvPr/>
        </p:nvGraphicFramePr>
        <p:xfrm>
          <a:off x="251520" y="2414662"/>
          <a:ext cx="444500" cy="222250"/>
        </p:xfrm>
        <a:graphic>
          <a:graphicData uri="http://schemas.openxmlformats.org/presentationml/2006/ole">
            <p:oleObj spid="_x0000_s28680" name="Equation" r:id="rId9" imgW="330120" imgH="164880" progId="Equation.DSMT4">
              <p:embed/>
            </p:oleObj>
          </a:graphicData>
        </a:graphic>
      </p:graphicFrame>
      <p:graphicFrame>
        <p:nvGraphicFramePr>
          <p:cNvPr id="45065" name="Object 9"/>
          <p:cNvGraphicFramePr>
            <a:graphicFrameLocks noChangeAspect="1"/>
          </p:cNvGraphicFramePr>
          <p:nvPr/>
        </p:nvGraphicFramePr>
        <p:xfrm>
          <a:off x="225425" y="2990726"/>
          <a:ext cx="496888" cy="222250"/>
        </p:xfrm>
        <a:graphic>
          <a:graphicData uri="http://schemas.openxmlformats.org/presentationml/2006/ole">
            <p:oleObj spid="_x0000_s28681" name="Equation" r:id="rId10" imgW="368280" imgH="164880" progId="Equation.DSMT4">
              <p:embed/>
            </p:oleObj>
          </a:graphicData>
        </a:graphic>
      </p:graphicFrame>
      <p:graphicFrame>
        <p:nvGraphicFramePr>
          <p:cNvPr id="45066" name="Object 10"/>
          <p:cNvGraphicFramePr>
            <a:graphicFrameLocks noChangeAspect="1"/>
          </p:cNvGraphicFramePr>
          <p:nvPr/>
        </p:nvGraphicFramePr>
        <p:xfrm>
          <a:off x="188986" y="4058964"/>
          <a:ext cx="3590926" cy="738188"/>
        </p:xfrm>
        <a:graphic>
          <a:graphicData uri="http://schemas.openxmlformats.org/presentationml/2006/ole">
            <p:oleObj spid="_x0000_s28682" name="Equation" r:id="rId11" imgW="2222280" imgH="457200" progId="Equation.DSMT4">
              <p:embed/>
            </p:oleObj>
          </a:graphicData>
        </a:graphic>
      </p:graphicFrame>
      <p:pic>
        <p:nvPicPr>
          <p:cNvPr id="15" name="Εικόνα 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6" name="TextBox 15"/>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31</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3" presetClass="entr" presetSubtype="10" fill="hold" nodeType="withEffect">
                                  <p:stCondLst>
                                    <p:cond delay="0"/>
                                  </p:stCondLst>
                                  <p:childTnLst>
                                    <p:set>
                                      <p:cBhvr>
                                        <p:cTn id="26" dur="1" fill="hold">
                                          <p:stCondLst>
                                            <p:cond delay="0"/>
                                          </p:stCondLst>
                                        </p:cTn>
                                        <p:tgtEl>
                                          <p:spTgt spid="45065"/>
                                        </p:tgtEl>
                                        <p:attrNameLst>
                                          <p:attrName>style.visibility</p:attrName>
                                        </p:attrNameLst>
                                      </p:cBhvr>
                                      <p:to>
                                        <p:strVal val="visible"/>
                                      </p:to>
                                    </p:set>
                                    <p:animEffect transition="in" filter="blinds(horizontal)">
                                      <p:cBhvr>
                                        <p:cTn id="27" dur="500"/>
                                        <p:tgtEl>
                                          <p:spTgt spid="45065"/>
                                        </p:tgtEl>
                                      </p:cBhvr>
                                    </p:animEffect>
                                  </p:childTnLst>
                                </p:cTn>
                              </p:par>
                              <p:par>
                                <p:cTn id="28" presetID="3"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5066"/>
                                        </p:tgtEl>
                                        <p:attrNameLst>
                                          <p:attrName>style.visibility</p:attrName>
                                        </p:attrNameLst>
                                      </p:cBhvr>
                                      <p:to>
                                        <p:strVal val="visible"/>
                                      </p:to>
                                    </p:set>
                                    <p:animEffect transition="in" filter="checkerboard(across)">
                                      <p:cBhvr>
                                        <p:cTn id="47" dur="5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2910" y="-171450"/>
            <a:ext cx="7772400" cy="1143000"/>
          </a:xfrm>
        </p:spPr>
        <p:txBody>
          <a:bodyPr/>
          <a:lstStyle/>
          <a:p>
            <a:pPr algn="ctr"/>
            <a:r>
              <a:rPr lang="en-US" dirty="0" smtClean="0"/>
              <a:t>Wilke-Chang</a:t>
            </a:r>
            <a:endParaRPr lang="el-GR" dirty="0"/>
          </a:p>
        </p:txBody>
      </p:sp>
      <p:graphicFrame>
        <p:nvGraphicFramePr>
          <p:cNvPr id="5" name="Object 4"/>
          <p:cNvGraphicFramePr>
            <a:graphicFrameLocks noChangeAspect="1"/>
          </p:cNvGraphicFramePr>
          <p:nvPr/>
        </p:nvGraphicFramePr>
        <p:xfrm>
          <a:off x="899592" y="1340768"/>
          <a:ext cx="3540348" cy="2316524"/>
        </p:xfrm>
        <a:graphic>
          <a:graphicData uri="http://schemas.openxmlformats.org/presentationml/2006/ole">
            <p:oleObj spid="_x0000_s29698" name="Equation" r:id="rId3" imgW="2057400" imgH="1346040" progId="Equation.DSMT4">
              <p:embed/>
            </p:oleObj>
          </a:graphicData>
        </a:graphic>
      </p:graphicFrame>
      <p:sp>
        <p:nvSpPr>
          <p:cNvPr id="6" name="TextBox 5"/>
          <p:cNvSpPr txBox="1"/>
          <p:nvPr/>
        </p:nvSpPr>
        <p:spPr>
          <a:xfrm>
            <a:off x="5292080" y="1556792"/>
            <a:ext cx="2304256" cy="646331"/>
          </a:xfrm>
          <a:prstGeom prst="rect">
            <a:avLst/>
          </a:prstGeom>
          <a:noFill/>
        </p:spPr>
        <p:txBody>
          <a:bodyPr wrap="square" rtlCol="0">
            <a:spAutoFit/>
          </a:bodyPr>
          <a:lstStyle/>
          <a:p>
            <a:r>
              <a:rPr lang="el-GR" u="sng" dirty="0" smtClean="0">
                <a:solidFill>
                  <a:srgbClr val="FF0000"/>
                </a:solidFill>
              </a:rPr>
              <a:t>Αραιά</a:t>
            </a:r>
            <a:r>
              <a:rPr lang="el-GR" dirty="0" smtClean="0"/>
              <a:t> , </a:t>
            </a:r>
            <a:r>
              <a:rPr lang="el-GR" u="sng" dirty="0" smtClean="0">
                <a:solidFill>
                  <a:srgbClr val="FF0000"/>
                </a:solidFill>
              </a:rPr>
              <a:t>μη</a:t>
            </a:r>
            <a:r>
              <a:rPr lang="el-GR" dirty="0" smtClean="0"/>
              <a:t> ηλεκτρολυτικά υγρά</a:t>
            </a:r>
            <a:endParaRPr lang="el-GR" dirty="0"/>
          </a:p>
        </p:txBody>
      </p:sp>
      <p:cxnSp>
        <p:nvCxnSpPr>
          <p:cNvPr id="8" name="Straight Arrow Connector 7"/>
          <p:cNvCxnSpPr/>
          <p:nvPr/>
        </p:nvCxnSpPr>
        <p:spPr>
          <a:xfrm flipV="1">
            <a:off x="5724128" y="1268760"/>
            <a:ext cx="504056"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6308824" y="903083"/>
          <a:ext cx="423416" cy="365677"/>
        </p:xfrm>
        <a:graphic>
          <a:graphicData uri="http://schemas.openxmlformats.org/presentationml/2006/ole">
            <p:oleObj spid="_x0000_s29699" name="Equation" r:id="rId4" imgW="279360" imgH="241200" progId="Equation.DSMT4">
              <p:embed/>
            </p:oleObj>
          </a:graphicData>
        </a:graphic>
      </p:graphicFrame>
      <p:sp>
        <p:nvSpPr>
          <p:cNvPr id="10" name="TextBox 9"/>
          <p:cNvSpPr txBox="1"/>
          <p:nvPr/>
        </p:nvSpPr>
        <p:spPr>
          <a:xfrm>
            <a:off x="6804248" y="838453"/>
            <a:ext cx="2088232" cy="646331"/>
          </a:xfrm>
          <a:prstGeom prst="rect">
            <a:avLst/>
          </a:prstGeom>
          <a:noFill/>
        </p:spPr>
        <p:txBody>
          <a:bodyPr wrap="square" rtlCol="0">
            <a:spAutoFit/>
          </a:bodyPr>
          <a:lstStyle/>
          <a:p>
            <a:r>
              <a:rPr lang="el-GR" dirty="0" smtClean="0">
                <a:solidFill>
                  <a:srgbClr val="FF0000"/>
                </a:solidFill>
              </a:rPr>
              <a:t>Συντελεστής σε άπειρη αραίωση</a:t>
            </a:r>
            <a:endParaRPr lang="el-GR" dirty="0">
              <a:solidFill>
                <a:srgbClr val="FF0000"/>
              </a:solidFill>
            </a:endParaRPr>
          </a:p>
        </p:txBody>
      </p:sp>
      <p:sp>
        <p:nvSpPr>
          <p:cNvPr id="11" name="TextBox 10"/>
          <p:cNvSpPr txBox="1"/>
          <p:nvPr/>
        </p:nvSpPr>
        <p:spPr>
          <a:xfrm>
            <a:off x="1475656" y="2420888"/>
            <a:ext cx="4536504" cy="400110"/>
          </a:xfrm>
          <a:prstGeom prst="rect">
            <a:avLst/>
          </a:prstGeom>
          <a:noFill/>
        </p:spPr>
        <p:txBody>
          <a:bodyPr wrap="square" rtlCol="0">
            <a:spAutoFit/>
          </a:bodyPr>
          <a:lstStyle/>
          <a:p>
            <a:r>
              <a:rPr lang="el-GR" sz="2000" dirty="0" smtClean="0"/>
              <a:t>Μοριακός όγκος Α στο σημείο ζέσης</a:t>
            </a:r>
            <a:endParaRPr lang="el-GR" sz="2000" dirty="0"/>
          </a:p>
        </p:txBody>
      </p:sp>
      <p:sp>
        <p:nvSpPr>
          <p:cNvPr id="12" name="TextBox 11"/>
          <p:cNvSpPr txBox="1"/>
          <p:nvPr/>
        </p:nvSpPr>
        <p:spPr>
          <a:xfrm>
            <a:off x="1547664" y="3212976"/>
            <a:ext cx="4536504" cy="400110"/>
          </a:xfrm>
          <a:prstGeom prst="rect">
            <a:avLst/>
          </a:prstGeom>
          <a:noFill/>
        </p:spPr>
        <p:txBody>
          <a:bodyPr wrap="square" rtlCol="0">
            <a:spAutoFit/>
          </a:bodyPr>
          <a:lstStyle/>
          <a:p>
            <a:r>
              <a:rPr lang="el-GR" sz="2000" dirty="0" smtClean="0"/>
              <a:t>Τάση του διαλύτη να συσσωματώνεται</a:t>
            </a:r>
            <a:endParaRPr lang="el-GR" sz="2000" dirty="0"/>
          </a:p>
        </p:txBody>
      </p:sp>
      <p:sp>
        <p:nvSpPr>
          <p:cNvPr id="13" name="TextBox 12"/>
          <p:cNvSpPr txBox="1"/>
          <p:nvPr/>
        </p:nvSpPr>
        <p:spPr>
          <a:xfrm>
            <a:off x="395536" y="4221088"/>
            <a:ext cx="7272808" cy="400110"/>
          </a:xfrm>
          <a:prstGeom prst="rect">
            <a:avLst/>
          </a:prstGeom>
          <a:noFill/>
        </p:spPr>
        <p:txBody>
          <a:bodyPr wrap="square" rtlCol="0">
            <a:spAutoFit/>
          </a:bodyPr>
          <a:lstStyle/>
          <a:p>
            <a:r>
              <a:rPr lang="el-GR" sz="2000" dirty="0" smtClean="0"/>
              <a:t>Αφού             σταθερό για συγκεκριμένο μίγμα </a:t>
            </a:r>
            <a:r>
              <a:rPr lang="el-GR" dirty="0" smtClean="0"/>
              <a:t> </a:t>
            </a:r>
            <a:endParaRPr lang="el-GR" dirty="0"/>
          </a:p>
        </p:txBody>
      </p:sp>
      <p:graphicFrame>
        <p:nvGraphicFramePr>
          <p:cNvPr id="14" name="Object 13"/>
          <p:cNvGraphicFramePr>
            <a:graphicFrameLocks noChangeAspect="1"/>
          </p:cNvGraphicFramePr>
          <p:nvPr/>
        </p:nvGraphicFramePr>
        <p:xfrm>
          <a:off x="1259632" y="4149080"/>
          <a:ext cx="504056" cy="578731"/>
        </p:xfrm>
        <a:graphic>
          <a:graphicData uri="http://schemas.openxmlformats.org/presentationml/2006/ole">
            <p:oleObj spid="_x0000_s29700" name="Equation" r:id="rId5" imgW="342720" imgH="393480" progId="Equation.DSMT4">
              <p:embed/>
            </p:oleObj>
          </a:graphicData>
        </a:graphic>
      </p:graphicFrame>
      <p:cxnSp>
        <p:nvCxnSpPr>
          <p:cNvPr id="16" name="Straight Arrow Connector 15"/>
          <p:cNvCxnSpPr/>
          <p:nvPr/>
        </p:nvCxnSpPr>
        <p:spPr>
          <a:xfrm>
            <a:off x="5508104" y="4437112"/>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3528" y="5301208"/>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nvGraphicFramePr>
        <p:xfrm>
          <a:off x="1115616" y="5013176"/>
          <a:ext cx="2016224" cy="699506"/>
        </p:xfrm>
        <a:graphic>
          <a:graphicData uri="http://schemas.openxmlformats.org/presentationml/2006/ole">
            <p:oleObj spid="_x0000_s29701" name="Equation" r:id="rId6" imgW="1244520" imgH="431640" progId="Equation.DSMT4">
              <p:embed/>
            </p:oleObj>
          </a:graphicData>
        </a:graphic>
      </p:graphicFrame>
      <p:sp>
        <p:nvSpPr>
          <p:cNvPr id="19" name="TextBox 18"/>
          <p:cNvSpPr txBox="1"/>
          <p:nvPr/>
        </p:nvSpPr>
        <p:spPr>
          <a:xfrm>
            <a:off x="3275856" y="5189130"/>
            <a:ext cx="3456384" cy="400110"/>
          </a:xfrm>
          <a:prstGeom prst="rect">
            <a:avLst/>
          </a:prstGeom>
          <a:noFill/>
        </p:spPr>
        <p:txBody>
          <a:bodyPr wrap="square" rtlCol="0">
            <a:spAutoFit/>
          </a:bodyPr>
          <a:lstStyle/>
          <a:p>
            <a:r>
              <a:rPr lang="el-GR" sz="2000" dirty="0" smtClean="0"/>
              <a:t>Διόρθωση θερμοκρασίας</a:t>
            </a:r>
            <a:endParaRPr lang="el-GR" sz="2000" dirty="0"/>
          </a:p>
        </p:txBody>
      </p:sp>
      <p:pic>
        <p:nvPicPr>
          <p:cNvPr id="20"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1" name="TextBox 2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2000"/>
                                        <p:tgtEl>
                                          <p:spTgt spid="1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par>
                                <p:cTn id="17" presetID="8"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par>
                                <p:cTn id="20" presetID="8"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par>
                                <p:cTn id="31" presetID="5"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par>
                                <p:cTn id="34" presetID="5" presetClass="entr" presetSubtype="1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par>
                                <p:cTn id="37" presetID="5"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heckerboard(across)">
                                      <p:cBhvr>
                                        <p:cTn id="39" dur="500"/>
                                        <p:tgtEl>
                                          <p:spTgt spid="17"/>
                                        </p:tgtEl>
                                      </p:cBhvr>
                                    </p:animEffect>
                                  </p:childTnLst>
                                </p:cTn>
                              </p:par>
                              <p:par>
                                <p:cTn id="40" presetID="5"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4414" y="-214331"/>
            <a:ext cx="7772400" cy="1143001"/>
          </a:xfrm>
        </p:spPr>
        <p:txBody>
          <a:bodyPr/>
          <a:lstStyle/>
          <a:p>
            <a:pPr algn="ctr"/>
            <a:r>
              <a:rPr lang="el-GR" dirty="0" smtClean="0"/>
              <a:t>Επίδραση σύστασης μίγματος</a:t>
            </a:r>
            <a:endParaRPr lang="el-GR" dirty="0"/>
          </a:p>
        </p:txBody>
      </p:sp>
      <p:cxnSp>
        <p:nvCxnSpPr>
          <p:cNvPr id="6" name="Straight Arrow Connector 5"/>
          <p:cNvCxnSpPr/>
          <p:nvPr/>
        </p:nvCxnSpPr>
        <p:spPr>
          <a:xfrm flipV="1">
            <a:off x="899592" y="1052736"/>
            <a:ext cx="0"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9592" y="3284984"/>
            <a:ext cx="2088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987824" y="1052736"/>
            <a:ext cx="0"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130" name="Object 2"/>
          <p:cNvGraphicFramePr>
            <a:graphicFrameLocks noChangeAspect="1"/>
          </p:cNvGraphicFramePr>
          <p:nvPr/>
        </p:nvGraphicFramePr>
        <p:xfrm>
          <a:off x="1691680" y="3311972"/>
          <a:ext cx="322262" cy="412750"/>
        </p:xfrm>
        <a:graphic>
          <a:graphicData uri="http://schemas.openxmlformats.org/presentationml/2006/ole">
            <p:oleObj spid="_x0000_s30722" name="Equation" r:id="rId3" imgW="177480" imgH="228600" progId="Equation.DSMT4">
              <p:embed/>
            </p:oleObj>
          </a:graphicData>
        </a:graphic>
      </p:graphicFrame>
      <p:graphicFrame>
        <p:nvGraphicFramePr>
          <p:cNvPr id="48131" name="Object 3"/>
          <p:cNvGraphicFramePr>
            <a:graphicFrameLocks noChangeAspect="1"/>
          </p:cNvGraphicFramePr>
          <p:nvPr/>
        </p:nvGraphicFramePr>
        <p:xfrm>
          <a:off x="2915816" y="3356992"/>
          <a:ext cx="161925" cy="298450"/>
        </p:xfrm>
        <a:graphic>
          <a:graphicData uri="http://schemas.openxmlformats.org/presentationml/2006/ole">
            <p:oleObj spid="_x0000_s30723" name="Equation" r:id="rId4" imgW="88560" imgH="164880" progId="Equation.DSMT4">
              <p:embed/>
            </p:oleObj>
          </a:graphicData>
        </a:graphic>
      </p:graphicFrame>
      <p:graphicFrame>
        <p:nvGraphicFramePr>
          <p:cNvPr id="48132" name="Object 4"/>
          <p:cNvGraphicFramePr>
            <a:graphicFrameLocks noChangeAspect="1"/>
          </p:cNvGraphicFramePr>
          <p:nvPr/>
        </p:nvGraphicFramePr>
        <p:xfrm>
          <a:off x="813420" y="3284984"/>
          <a:ext cx="230188" cy="320675"/>
        </p:xfrm>
        <a:graphic>
          <a:graphicData uri="http://schemas.openxmlformats.org/presentationml/2006/ole">
            <p:oleObj spid="_x0000_s30724" name="Equation" r:id="rId5" imgW="126720" imgH="177480" progId="Equation.DSMT4">
              <p:embed/>
            </p:oleObj>
          </a:graphicData>
        </a:graphic>
      </p:graphicFrame>
      <p:sp>
        <p:nvSpPr>
          <p:cNvPr id="13" name="TextBox 12"/>
          <p:cNvSpPr txBox="1"/>
          <p:nvPr/>
        </p:nvSpPr>
        <p:spPr>
          <a:xfrm rot="16200000">
            <a:off x="411505" y="1500753"/>
            <a:ext cx="432048" cy="400110"/>
          </a:xfrm>
          <a:prstGeom prst="rect">
            <a:avLst/>
          </a:prstGeom>
          <a:noFill/>
        </p:spPr>
        <p:txBody>
          <a:bodyPr wrap="square" rtlCol="0">
            <a:spAutoFit/>
          </a:bodyPr>
          <a:lstStyle/>
          <a:p>
            <a:r>
              <a:rPr lang="en-US" sz="2000" dirty="0" smtClean="0"/>
              <a:t>D</a:t>
            </a:r>
            <a:endParaRPr lang="el-GR" sz="2000" dirty="0"/>
          </a:p>
        </p:txBody>
      </p:sp>
      <p:cxnSp>
        <p:nvCxnSpPr>
          <p:cNvPr id="15" name="Straight Connector 14"/>
          <p:cNvCxnSpPr/>
          <p:nvPr/>
        </p:nvCxnSpPr>
        <p:spPr>
          <a:xfrm flipV="1">
            <a:off x="899592" y="2132856"/>
            <a:ext cx="2088232"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nvGraphicFramePr>
        <p:xfrm>
          <a:off x="387535" y="2780928"/>
          <a:ext cx="440049" cy="360040"/>
        </p:xfrm>
        <a:graphic>
          <a:graphicData uri="http://schemas.openxmlformats.org/presentationml/2006/ole">
            <p:oleObj spid="_x0000_s30725" name="Equation" r:id="rId6" imgW="279360" imgH="228600" progId="Equation.DSMT4">
              <p:embed/>
            </p:oleObj>
          </a:graphicData>
        </a:graphic>
      </p:graphicFrame>
      <p:graphicFrame>
        <p:nvGraphicFramePr>
          <p:cNvPr id="48134" name="Object 6"/>
          <p:cNvGraphicFramePr>
            <a:graphicFrameLocks noChangeAspect="1"/>
          </p:cNvGraphicFramePr>
          <p:nvPr/>
        </p:nvGraphicFramePr>
        <p:xfrm>
          <a:off x="3062288" y="1897459"/>
          <a:ext cx="419100" cy="379413"/>
        </p:xfrm>
        <a:graphic>
          <a:graphicData uri="http://schemas.openxmlformats.org/presentationml/2006/ole">
            <p:oleObj spid="_x0000_s30726" name="Equation" r:id="rId7" imgW="266400" imgH="241200" progId="Equation.DSMT4">
              <p:embed/>
            </p:oleObj>
          </a:graphicData>
        </a:graphic>
      </p:graphicFrame>
      <p:sp>
        <p:nvSpPr>
          <p:cNvPr id="18" name="Oval 17"/>
          <p:cNvSpPr/>
          <p:nvPr/>
        </p:nvSpPr>
        <p:spPr>
          <a:xfrm>
            <a:off x="2987824" y="1772816"/>
            <a:ext cx="648072" cy="576064"/>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48135" name="Object 7"/>
          <p:cNvGraphicFramePr>
            <a:graphicFrameLocks noChangeAspect="1"/>
          </p:cNvGraphicFramePr>
          <p:nvPr/>
        </p:nvGraphicFramePr>
        <p:xfrm>
          <a:off x="3052142" y="1484461"/>
          <a:ext cx="439738" cy="360363"/>
        </p:xfrm>
        <a:graphic>
          <a:graphicData uri="http://schemas.openxmlformats.org/presentationml/2006/ole">
            <p:oleObj spid="_x0000_s30727" name="Equation" r:id="rId8" imgW="279360" imgH="228600" progId="Equation.DSMT4">
              <p:embed/>
            </p:oleObj>
          </a:graphicData>
        </a:graphic>
      </p:graphicFrame>
      <p:cxnSp>
        <p:nvCxnSpPr>
          <p:cNvPr id="25" name="Straight Connector 24"/>
          <p:cNvCxnSpPr/>
          <p:nvPr/>
        </p:nvCxnSpPr>
        <p:spPr>
          <a:xfrm flipV="1">
            <a:off x="899592" y="1772816"/>
            <a:ext cx="2088232"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8136" name="Object 8"/>
          <p:cNvGraphicFramePr>
            <a:graphicFrameLocks noChangeAspect="1"/>
          </p:cNvGraphicFramePr>
          <p:nvPr/>
        </p:nvGraphicFramePr>
        <p:xfrm>
          <a:off x="385763" y="2401888"/>
          <a:ext cx="438150" cy="379412"/>
        </p:xfrm>
        <a:graphic>
          <a:graphicData uri="http://schemas.openxmlformats.org/presentationml/2006/ole">
            <p:oleObj spid="_x0000_s30728" name="Equation" r:id="rId9" imgW="279360" imgH="241200" progId="Equation.DSMT4">
              <p:embed/>
            </p:oleObj>
          </a:graphicData>
        </a:graphic>
      </p:graphicFrame>
      <p:sp>
        <p:nvSpPr>
          <p:cNvPr id="27" name="Oval 26"/>
          <p:cNvSpPr/>
          <p:nvPr/>
        </p:nvSpPr>
        <p:spPr>
          <a:xfrm>
            <a:off x="179512" y="2276872"/>
            <a:ext cx="648072" cy="576064"/>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9" name="Straight Connector 28"/>
          <p:cNvCxnSpPr/>
          <p:nvPr/>
        </p:nvCxnSpPr>
        <p:spPr>
          <a:xfrm flipV="1">
            <a:off x="899592" y="2132856"/>
            <a:ext cx="2088232"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2971855" y="2364850"/>
            <a:ext cx="432048" cy="400110"/>
          </a:xfrm>
          <a:prstGeom prst="rect">
            <a:avLst/>
          </a:prstGeom>
          <a:noFill/>
        </p:spPr>
        <p:txBody>
          <a:bodyPr wrap="square" rtlCol="0">
            <a:spAutoFit/>
          </a:bodyPr>
          <a:lstStyle/>
          <a:p>
            <a:r>
              <a:rPr lang="en-US" sz="2000" dirty="0" smtClean="0"/>
              <a:t>D</a:t>
            </a:r>
            <a:endParaRPr lang="el-GR" sz="2000" dirty="0"/>
          </a:p>
        </p:txBody>
      </p:sp>
      <p:graphicFrame>
        <p:nvGraphicFramePr>
          <p:cNvPr id="48137" name="Object 9"/>
          <p:cNvGraphicFramePr>
            <a:graphicFrameLocks noChangeAspect="1"/>
          </p:cNvGraphicFramePr>
          <p:nvPr/>
        </p:nvGraphicFramePr>
        <p:xfrm>
          <a:off x="2051720" y="1988840"/>
          <a:ext cx="439737" cy="360362"/>
        </p:xfrm>
        <a:graphic>
          <a:graphicData uri="http://schemas.openxmlformats.org/presentationml/2006/ole">
            <p:oleObj spid="_x0000_s30729" name="Equation" r:id="rId10" imgW="279360" imgH="228600" progId="Equation.DSMT4">
              <p:embed/>
            </p:oleObj>
          </a:graphicData>
        </a:graphic>
      </p:graphicFrame>
      <p:sp>
        <p:nvSpPr>
          <p:cNvPr id="34" name="Oval 33"/>
          <p:cNvSpPr/>
          <p:nvPr/>
        </p:nvSpPr>
        <p:spPr>
          <a:xfrm>
            <a:off x="2051720" y="1916832"/>
            <a:ext cx="432048" cy="504056"/>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TextBox 34"/>
          <p:cNvSpPr txBox="1"/>
          <p:nvPr/>
        </p:nvSpPr>
        <p:spPr>
          <a:xfrm>
            <a:off x="4283968" y="1268760"/>
            <a:ext cx="3672408" cy="646331"/>
          </a:xfrm>
          <a:prstGeom prst="rect">
            <a:avLst/>
          </a:prstGeom>
          <a:noFill/>
        </p:spPr>
        <p:txBody>
          <a:bodyPr wrap="square" rtlCol="0">
            <a:spAutoFit/>
          </a:bodyPr>
          <a:lstStyle/>
          <a:p>
            <a:pPr>
              <a:buFont typeface="Arial" pitchFamily="34" charset="0"/>
              <a:buChar char="•"/>
            </a:pPr>
            <a:r>
              <a:rPr lang="el-GR" dirty="0" smtClean="0"/>
              <a:t>Ιδανικό μίγμα </a:t>
            </a:r>
            <a:r>
              <a:rPr lang="en-US" dirty="0" smtClean="0"/>
              <a:t>n-</a:t>
            </a:r>
            <a:r>
              <a:rPr lang="el-GR" dirty="0" smtClean="0"/>
              <a:t>οκτανίου (Α) + </a:t>
            </a:r>
            <a:r>
              <a:rPr lang="en-US" dirty="0" smtClean="0"/>
              <a:t>n-</a:t>
            </a:r>
            <a:r>
              <a:rPr lang="el-GR" dirty="0" smtClean="0"/>
              <a:t>δωδεκανίου (Β)</a:t>
            </a:r>
            <a:endParaRPr lang="el-GR" dirty="0"/>
          </a:p>
        </p:txBody>
      </p:sp>
      <p:sp>
        <p:nvSpPr>
          <p:cNvPr id="36" name="TextBox 35"/>
          <p:cNvSpPr txBox="1"/>
          <p:nvPr/>
        </p:nvSpPr>
        <p:spPr>
          <a:xfrm>
            <a:off x="323528" y="3717032"/>
            <a:ext cx="6840760" cy="1477328"/>
          </a:xfrm>
          <a:prstGeom prst="rect">
            <a:avLst/>
          </a:prstGeom>
          <a:noFill/>
        </p:spPr>
        <p:txBody>
          <a:bodyPr wrap="square" rtlCol="0">
            <a:spAutoFit/>
          </a:bodyPr>
          <a:lstStyle/>
          <a:p>
            <a:r>
              <a:rPr lang="el-GR" dirty="0" smtClean="0"/>
              <a:t>Για </a:t>
            </a:r>
          </a:p>
          <a:p>
            <a:endParaRPr lang="el-GR" dirty="0" smtClean="0"/>
          </a:p>
          <a:p>
            <a:r>
              <a:rPr lang="el-GR" dirty="0" smtClean="0"/>
              <a:t>Για</a:t>
            </a:r>
          </a:p>
          <a:p>
            <a:endParaRPr lang="el-GR" dirty="0" smtClean="0"/>
          </a:p>
          <a:p>
            <a:r>
              <a:rPr lang="el-GR" dirty="0" smtClean="0">
                <a:solidFill>
                  <a:srgbClr val="00B050"/>
                </a:solidFill>
              </a:rPr>
              <a:t>Για ιδανικά διαλύματα: </a:t>
            </a:r>
            <a:r>
              <a:rPr lang="el-GR" dirty="0" smtClean="0">
                <a:solidFill>
                  <a:srgbClr val="FF0000"/>
                </a:solidFill>
              </a:rPr>
              <a:t>γραμμικότητα</a:t>
            </a:r>
            <a:r>
              <a:rPr lang="el-GR" dirty="0" smtClean="0"/>
              <a:t> </a:t>
            </a:r>
            <a:endParaRPr lang="el-GR" dirty="0"/>
          </a:p>
        </p:txBody>
      </p:sp>
      <p:graphicFrame>
        <p:nvGraphicFramePr>
          <p:cNvPr id="37" name="Object 36"/>
          <p:cNvGraphicFramePr>
            <a:graphicFrameLocks noChangeAspect="1"/>
          </p:cNvGraphicFramePr>
          <p:nvPr/>
        </p:nvGraphicFramePr>
        <p:xfrm>
          <a:off x="899592" y="3717032"/>
          <a:ext cx="1500704" cy="385316"/>
        </p:xfrm>
        <a:graphic>
          <a:graphicData uri="http://schemas.openxmlformats.org/presentationml/2006/ole">
            <p:oleObj spid="_x0000_s30730" name="Equation" r:id="rId11" imgW="939600" imgH="241200" progId="Equation.DSMT4">
              <p:embed/>
            </p:oleObj>
          </a:graphicData>
        </a:graphic>
      </p:graphicFrame>
      <p:graphicFrame>
        <p:nvGraphicFramePr>
          <p:cNvPr id="48139" name="Object 11"/>
          <p:cNvGraphicFramePr>
            <a:graphicFrameLocks noChangeAspect="1"/>
          </p:cNvGraphicFramePr>
          <p:nvPr/>
        </p:nvGraphicFramePr>
        <p:xfrm>
          <a:off x="930275" y="4267200"/>
          <a:ext cx="1439863" cy="385763"/>
        </p:xfrm>
        <a:graphic>
          <a:graphicData uri="http://schemas.openxmlformats.org/presentationml/2006/ole">
            <p:oleObj spid="_x0000_s30731" name="Equation" r:id="rId12" imgW="901440" imgH="241200" progId="Equation.DSMT4">
              <p:embed/>
            </p:oleObj>
          </a:graphicData>
        </a:graphic>
      </p:graphicFrame>
      <p:sp>
        <p:nvSpPr>
          <p:cNvPr id="39" name="TextBox 38"/>
          <p:cNvSpPr txBox="1"/>
          <p:nvPr/>
        </p:nvSpPr>
        <p:spPr>
          <a:xfrm>
            <a:off x="2411760" y="3707740"/>
            <a:ext cx="3312368" cy="369332"/>
          </a:xfrm>
          <a:prstGeom prst="rect">
            <a:avLst/>
          </a:prstGeom>
          <a:noFill/>
        </p:spPr>
        <p:txBody>
          <a:bodyPr wrap="square" rtlCol="0">
            <a:spAutoFit/>
          </a:bodyPr>
          <a:lstStyle/>
          <a:p>
            <a:r>
              <a:rPr lang="el-GR" dirty="0" smtClean="0"/>
              <a:t>διάχυση Α σε άπειρο Β</a:t>
            </a:r>
            <a:endParaRPr lang="el-GR" dirty="0"/>
          </a:p>
        </p:txBody>
      </p:sp>
      <p:sp>
        <p:nvSpPr>
          <p:cNvPr id="40" name="TextBox 39"/>
          <p:cNvSpPr txBox="1"/>
          <p:nvPr/>
        </p:nvSpPr>
        <p:spPr>
          <a:xfrm>
            <a:off x="2411760" y="4283804"/>
            <a:ext cx="3312368" cy="369332"/>
          </a:xfrm>
          <a:prstGeom prst="rect">
            <a:avLst/>
          </a:prstGeom>
          <a:noFill/>
        </p:spPr>
        <p:txBody>
          <a:bodyPr wrap="square" rtlCol="0">
            <a:spAutoFit/>
          </a:bodyPr>
          <a:lstStyle/>
          <a:p>
            <a:r>
              <a:rPr lang="el-GR" dirty="0" smtClean="0"/>
              <a:t>διάχυση Β σε άπειρο Α</a:t>
            </a:r>
            <a:endParaRPr lang="el-GR" dirty="0"/>
          </a:p>
        </p:txBody>
      </p:sp>
      <p:graphicFrame>
        <p:nvGraphicFramePr>
          <p:cNvPr id="41" name="Object 40"/>
          <p:cNvGraphicFramePr>
            <a:graphicFrameLocks noChangeAspect="1"/>
          </p:cNvGraphicFramePr>
          <p:nvPr/>
        </p:nvGraphicFramePr>
        <p:xfrm>
          <a:off x="827583" y="5301208"/>
          <a:ext cx="2979641" cy="1152128"/>
        </p:xfrm>
        <a:graphic>
          <a:graphicData uri="http://schemas.openxmlformats.org/presentationml/2006/ole">
            <p:oleObj spid="_x0000_s30732" name="Equation" r:id="rId13" imgW="1904760" imgH="736560" progId="Equation.DSMT4">
              <p:embed/>
            </p:oleObj>
          </a:graphicData>
        </a:graphic>
      </p:graphicFrame>
      <p:cxnSp>
        <p:nvCxnSpPr>
          <p:cNvPr id="43" name="Straight Arrow Connector 42"/>
          <p:cNvCxnSpPr/>
          <p:nvPr/>
        </p:nvCxnSpPr>
        <p:spPr>
          <a:xfrm>
            <a:off x="3851920" y="5517232"/>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851920" y="5877272"/>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851920" y="6309320"/>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12160" y="5301208"/>
            <a:ext cx="2915816" cy="369332"/>
          </a:xfrm>
          <a:prstGeom prst="rect">
            <a:avLst/>
          </a:prstGeom>
          <a:noFill/>
        </p:spPr>
        <p:txBody>
          <a:bodyPr wrap="square" rtlCol="0">
            <a:spAutoFit/>
          </a:bodyPr>
          <a:lstStyle/>
          <a:p>
            <a:r>
              <a:rPr lang="el-GR" dirty="0" smtClean="0"/>
              <a:t>Αριθμητικός μέσος όρος</a:t>
            </a:r>
            <a:endParaRPr lang="el-GR" dirty="0"/>
          </a:p>
        </p:txBody>
      </p:sp>
      <p:sp>
        <p:nvSpPr>
          <p:cNvPr id="47" name="TextBox 46"/>
          <p:cNvSpPr txBox="1"/>
          <p:nvPr/>
        </p:nvSpPr>
        <p:spPr>
          <a:xfrm>
            <a:off x="6012160" y="5661248"/>
            <a:ext cx="2915816" cy="369332"/>
          </a:xfrm>
          <a:prstGeom prst="rect">
            <a:avLst/>
          </a:prstGeom>
          <a:noFill/>
        </p:spPr>
        <p:txBody>
          <a:bodyPr wrap="square" rtlCol="0">
            <a:spAutoFit/>
          </a:bodyPr>
          <a:lstStyle/>
          <a:p>
            <a:r>
              <a:rPr lang="el-GR" dirty="0" smtClean="0"/>
              <a:t>Γεωμετρικός μέσος όρος</a:t>
            </a:r>
            <a:endParaRPr lang="el-GR" dirty="0"/>
          </a:p>
        </p:txBody>
      </p:sp>
      <p:sp>
        <p:nvSpPr>
          <p:cNvPr id="48" name="TextBox 47"/>
          <p:cNvSpPr txBox="1"/>
          <p:nvPr/>
        </p:nvSpPr>
        <p:spPr>
          <a:xfrm>
            <a:off x="6012160" y="6093296"/>
            <a:ext cx="2915816" cy="369332"/>
          </a:xfrm>
          <a:prstGeom prst="rect">
            <a:avLst/>
          </a:prstGeom>
          <a:noFill/>
        </p:spPr>
        <p:txBody>
          <a:bodyPr wrap="square" rtlCol="0">
            <a:spAutoFit/>
          </a:bodyPr>
          <a:lstStyle/>
          <a:p>
            <a:r>
              <a:rPr lang="el-GR" dirty="0" smtClean="0"/>
              <a:t>Με ιξώδες</a:t>
            </a:r>
            <a:endParaRPr lang="el-GR" dirty="0"/>
          </a:p>
        </p:txBody>
      </p:sp>
      <p:pic>
        <p:nvPicPr>
          <p:cNvPr id="38" name="Εικόνα 7"/>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42" name="TextBox 4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linds(horizontal)">
                                      <p:cBhvr>
                                        <p:cTn id="10" dur="500"/>
                                        <p:tgtEl>
                                          <p:spTgt spid="4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linds(horizontal)">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linds(horizontal)">
                                      <p:cBhvr>
                                        <p:cTn id="18" dur="500"/>
                                        <p:tgtEl>
                                          <p:spTgt spid="41"/>
                                        </p:tgtEl>
                                      </p:cBhvr>
                                    </p:animEffect>
                                  </p:childTnLst>
                                </p:cTn>
                              </p:par>
                              <p:par>
                                <p:cTn id="19" presetID="3"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linds(horizontal)">
                                      <p:cBhvr>
                                        <p:cTn id="21" dur="500"/>
                                        <p:tgtEl>
                                          <p:spTgt spid="43"/>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linds(horizontal)">
                                      <p:cBhvr>
                                        <p:cTn id="24" dur="500"/>
                                        <p:tgtEl>
                                          <p:spTgt spid="46"/>
                                        </p:tgtEl>
                                      </p:cBhvr>
                                    </p:animEffect>
                                  </p:childTnLst>
                                </p:cTn>
                              </p:par>
                              <p:par>
                                <p:cTn id="25" presetID="3" presetClass="entr" presetSubtype="1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linds(horizontal)">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linds(horizontal)">
                                      <p:cBhvr>
                                        <p:cTn id="35" dur="500"/>
                                        <p:tgtEl>
                                          <p:spTgt spid="4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linds(horizontal)">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7"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42888"/>
            <a:ext cx="7772400" cy="1143001"/>
          </a:xfrm>
        </p:spPr>
        <p:txBody>
          <a:bodyPr/>
          <a:lstStyle/>
          <a:p>
            <a:pPr algn="ctr"/>
            <a:r>
              <a:rPr lang="el-GR" dirty="0" smtClean="0"/>
              <a:t>Μη ιδανικό διάλυμα</a:t>
            </a:r>
            <a:endParaRPr lang="el-GR" dirty="0"/>
          </a:p>
        </p:txBody>
      </p:sp>
      <p:cxnSp>
        <p:nvCxnSpPr>
          <p:cNvPr id="6" name="Straight Arrow Connector 5"/>
          <p:cNvCxnSpPr/>
          <p:nvPr/>
        </p:nvCxnSpPr>
        <p:spPr>
          <a:xfrm flipV="1">
            <a:off x="971600" y="908720"/>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600" y="3284984"/>
            <a:ext cx="3240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11960" y="908720"/>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nvGraphicFramePr>
        <p:xfrm>
          <a:off x="2233960" y="3356992"/>
          <a:ext cx="321816" cy="413763"/>
        </p:xfrm>
        <a:graphic>
          <a:graphicData uri="http://schemas.openxmlformats.org/presentationml/2006/ole">
            <p:oleObj spid="_x0000_s31746" name="Equation" r:id="rId3" imgW="177480" imgH="228600" progId="Equation.DSMT4">
              <p:embed/>
            </p:oleObj>
          </a:graphicData>
        </a:graphic>
      </p:graphicFrame>
      <p:graphicFrame>
        <p:nvGraphicFramePr>
          <p:cNvPr id="47109" name="Object 5"/>
          <p:cNvGraphicFramePr>
            <a:graphicFrameLocks noChangeAspect="1"/>
          </p:cNvGraphicFramePr>
          <p:nvPr/>
        </p:nvGraphicFramePr>
        <p:xfrm>
          <a:off x="4184650" y="3429000"/>
          <a:ext cx="161925" cy="298450"/>
        </p:xfrm>
        <a:graphic>
          <a:graphicData uri="http://schemas.openxmlformats.org/presentationml/2006/ole">
            <p:oleObj spid="_x0000_s31747" name="Equation" r:id="rId4" imgW="88560" imgH="164880" progId="Equation.DSMT4">
              <p:embed/>
            </p:oleObj>
          </a:graphicData>
        </a:graphic>
      </p:graphicFrame>
      <p:graphicFrame>
        <p:nvGraphicFramePr>
          <p:cNvPr id="47110" name="Object 6"/>
          <p:cNvGraphicFramePr>
            <a:graphicFrameLocks noChangeAspect="1"/>
          </p:cNvGraphicFramePr>
          <p:nvPr/>
        </p:nvGraphicFramePr>
        <p:xfrm>
          <a:off x="873125" y="3330575"/>
          <a:ext cx="230188" cy="320675"/>
        </p:xfrm>
        <a:graphic>
          <a:graphicData uri="http://schemas.openxmlformats.org/presentationml/2006/ole">
            <p:oleObj spid="_x0000_s31748" name="Equation" r:id="rId5" imgW="126720" imgH="177480" progId="Equation.DSMT4">
              <p:embed/>
            </p:oleObj>
          </a:graphicData>
        </a:graphic>
      </p:graphicFrame>
      <p:cxnSp>
        <p:nvCxnSpPr>
          <p:cNvPr id="17" name="Straight Connector 16"/>
          <p:cNvCxnSpPr/>
          <p:nvPr/>
        </p:nvCxnSpPr>
        <p:spPr>
          <a:xfrm flipV="1">
            <a:off x="971600" y="1412776"/>
            <a:ext cx="3240360" cy="11521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970671" y="1448972"/>
            <a:ext cx="3235569" cy="1287194"/>
          </a:xfrm>
          <a:custGeom>
            <a:avLst/>
            <a:gdLst>
              <a:gd name="connsiteX0" fmla="*/ 0 w 3235569"/>
              <a:gd name="connsiteY0" fmla="*/ 1139483 h 1287194"/>
              <a:gd name="connsiteX1" fmla="*/ 1758461 w 3235569"/>
              <a:gd name="connsiteY1" fmla="*/ 1097280 h 1287194"/>
              <a:gd name="connsiteX2" fmla="*/ 3235569 w 3235569"/>
              <a:gd name="connsiteY2" fmla="*/ 0 h 1287194"/>
            </a:gdLst>
            <a:ahLst/>
            <a:cxnLst>
              <a:cxn ang="0">
                <a:pos x="connsiteX0" y="connsiteY0"/>
              </a:cxn>
              <a:cxn ang="0">
                <a:pos x="connsiteX1" y="connsiteY1"/>
              </a:cxn>
              <a:cxn ang="0">
                <a:pos x="connsiteX2" y="connsiteY2"/>
              </a:cxn>
            </a:cxnLst>
            <a:rect l="l" t="t" r="r" b="b"/>
            <a:pathLst>
              <a:path w="3235569" h="1287194">
                <a:moveTo>
                  <a:pt x="0" y="1139483"/>
                </a:moveTo>
                <a:cubicBezTo>
                  <a:pt x="609599" y="1213338"/>
                  <a:pt x="1219199" y="1287194"/>
                  <a:pt x="1758461" y="1097280"/>
                </a:cubicBezTo>
                <a:cubicBezTo>
                  <a:pt x="2297723" y="907366"/>
                  <a:pt x="2766646" y="453683"/>
                  <a:pt x="3235569" y="0"/>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 name="TextBox 20"/>
          <p:cNvSpPr txBox="1"/>
          <p:nvPr/>
        </p:nvSpPr>
        <p:spPr>
          <a:xfrm rot="16200000">
            <a:off x="555520" y="1716777"/>
            <a:ext cx="432048" cy="400110"/>
          </a:xfrm>
          <a:prstGeom prst="rect">
            <a:avLst/>
          </a:prstGeom>
          <a:noFill/>
        </p:spPr>
        <p:txBody>
          <a:bodyPr wrap="square" rtlCol="0">
            <a:spAutoFit/>
          </a:bodyPr>
          <a:lstStyle/>
          <a:p>
            <a:r>
              <a:rPr lang="en-US" sz="2000" dirty="0" smtClean="0"/>
              <a:t>D</a:t>
            </a:r>
            <a:endParaRPr lang="el-GR" sz="2000" dirty="0"/>
          </a:p>
        </p:txBody>
      </p:sp>
      <p:sp>
        <p:nvSpPr>
          <p:cNvPr id="22" name="TextBox 21"/>
          <p:cNvSpPr txBox="1"/>
          <p:nvPr/>
        </p:nvSpPr>
        <p:spPr>
          <a:xfrm rot="16200000">
            <a:off x="3507849" y="1932801"/>
            <a:ext cx="1872207" cy="400110"/>
          </a:xfrm>
          <a:prstGeom prst="rect">
            <a:avLst/>
          </a:prstGeom>
          <a:noFill/>
        </p:spPr>
        <p:txBody>
          <a:bodyPr wrap="square" rtlCol="0">
            <a:spAutoFit/>
          </a:bodyPr>
          <a:lstStyle/>
          <a:p>
            <a:r>
              <a:rPr lang="el-GR" dirty="0" smtClean="0"/>
              <a:t>Διορθωμένος </a:t>
            </a:r>
            <a:r>
              <a:rPr lang="en-US" sz="2000" dirty="0" smtClean="0"/>
              <a:t>D</a:t>
            </a:r>
            <a:endParaRPr lang="el-GR" sz="2000" dirty="0"/>
          </a:p>
        </p:txBody>
      </p:sp>
      <p:cxnSp>
        <p:nvCxnSpPr>
          <p:cNvPr id="26" name="Straight Connector 25"/>
          <p:cNvCxnSpPr/>
          <p:nvPr/>
        </p:nvCxnSpPr>
        <p:spPr>
          <a:xfrm flipV="1">
            <a:off x="2267744" y="1772816"/>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67744" y="177281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420144" y="2636912"/>
            <a:ext cx="0" cy="28803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979712" y="2924944"/>
            <a:ext cx="440432"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292080" y="1124744"/>
            <a:ext cx="3384376" cy="2862322"/>
          </a:xfrm>
          <a:prstGeom prst="rect">
            <a:avLst/>
          </a:prstGeom>
          <a:noFill/>
        </p:spPr>
        <p:txBody>
          <a:bodyPr wrap="square" rtlCol="0">
            <a:spAutoFit/>
          </a:bodyPr>
          <a:lstStyle/>
          <a:p>
            <a:r>
              <a:rPr lang="el-GR" sz="2000" dirty="0" smtClean="0"/>
              <a:t>Α: Ακετόνη</a:t>
            </a:r>
          </a:p>
          <a:p>
            <a:r>
              <a:rPr lang="el-GR" sz="2000" dirty="0" smtClean="0"/>
              <a:t>Β: Νερό</a:t>
            </a:r>
          </a:p>
          <a:p>
            <a:endParaRPr lang="el-GR" sz="2000" dirty="0" smtClean="0"/>
          </a:p>
          <a:p>
            <a:pPr>
              <a:buFont typeface="Arial" pitchFamily="34" charset="0"/>
              <a:buChar char="•"/>
            </a:pPr>
            <a:r>
              <a:rPr lang="el-GR" sz="2000" dirty="0" smtClean="0">
                <a:solidFill>
                  <a:srgbClr val="00B050"/>
                </a:solidFill>
              </a:rPr>
              <a:t>Μη γραμμικότητα</a:t>
            </a:r>
          </a:p>
          <a:p>
            <a:endParaRPr lang="el-GR" sz="2000" dirty="0" smtClean="0">
              <a:solidFill>
                <a:srgbClr val="00B050"/>
              </a:solidFill>
            </a:endParaRPr>
          </a:p>
          <a:p>
            <a:pPr>
              <a:buFont typeface="Arial" pitchFamily="34" charset="0"/>
              <a:buChar char="•"/>
            </a:pPr>
            <a:r>
              <a:rPr lang="el-GR" sz="2000" dirty="0" smtClean="0">
                <a:solidFill>
                  <a:srgbClr val="00B050"/>
                </a:solidFill>
              </a:rPr>
              <a:t>Τιμές &lt; γραμμικές</a:t>
            </a:r>
          </a:p>
          <a:p>
            <a:pPr>
              <a:buFont typeface="Arial" pitchFamily="34" charset="0"/>
              <a:buChar char="•"/>
            </a:pPr>
            <a:endParaRPr lang="el-GR" sz="2000" dirty="0" smtClean="0">
              <a:solidFill>
                <a:srgbClr val="00B050"/>
              </a:solidFill>
            </a:endParaRPr>
          </a:p>
          <a:p>
            <a:pPr>
              <a:buFont typeface="Arial" pitchFamily="34" charset="0"/>
              <a:buChar char="•"/>
            </a:pPr>
            <a:r>
              <a:rPr lang="el-GR" sz="2000" dirty="0" smtClean="0">
                <a:solidFill>
                  <a:srgbClr val="00B050"/>
                </a:solidFill>
              </a:rPr>
              <a:t>Διόρθωση για απόκλιση από ιδανικότητα</a:t>
            </a:r>
            <a:endParaRPr lang="el-GR" sz="2000" dirty="0">
              <a:solidFill>
                <a:srgbClr val="00B050"/>
              </a:solidFill>
            </a:endParaRPr>
          </a:p>
        </p:txBody>
      </p:sp>
      <p:sp>
        <p:nvSpPr>
          <p:cNvPr id="34" name="TextBox 33"/>
          <p:cNvSpPr txBox="1"/>
          <p:nvPr/>
        </p:nvSpPr>
        <p:spPr>
          <a:xfrm>
            <a:off x="827584" y="4509120"/>
            <a:ext cx="6192688" cy="1631216"/>
          </a:xfrm>
          <a:prstGeom prst="rect">
            <a:avLst/>
          </a:prstGeom>
          <a:noFill/>
        </p:spPr>
        <p:txBody>
          <a:bodyPr wrap="square" rtlCol="0">
            <a:spAutoFit/>
          </a:bodyPr>
          <a:lstStyle/>
          <a:p>
            <a:r>
              <a:rPr lang="el-GR" sz="2000" dirty="0" smtClean="0"/>
              <a:t>Συντελεστής διόρθωσης :</a:t>
            </a:r>
          </a:p>
          <a:p>
            <a:endParaRPr lang="el-GR" sz="2000" dirty="0" smtClean="0"/>
          </a:p>
          <a:p>
            <a:r>
              <a:rPr lang="el-GR" sz="2000" dirty="0" smtClean="0"/>
              <a:t>   : συντελεστής ενεργότητας Α</a:t>
            </a:r>
          </a:p>
          <a:p>
            <a:endParaRPr lang="el-GR" sz="2000" dirty="0" smtClean="0"/>
          </a:p>
          <a:p>
            <a:r>
              <a:rPr lang="el-GR" sz="2000" dirty="0" smtClean="0"/>
              <a:t> </a:t>
            </a:r>
            <a:endParaRPr lang="el-GR" sz="2000" dirty="0"/>
          </a:p>
        </p:txBody>
      </p:sp>
      <p:graphicFrame>
        <p:nvGraphicFramePr>
          <p:cNvPr id="35" name="Object 34"/>
          <p:cNvGraphicFramePr>
            <a:graphicFrameLocks noChangeAspect="1"/>
          </p:cNvGraphicFramePr>
          <p:nvPr/>
        </p:nvGraphicFramePr>
        <p:xfrm>
          <a:off x="3750691" y="4437360"/>
          <a:ext cx="1124165" cy="647824"/>
        </p:xfrm>
        <a:graphic>
          <a:graphicData uri="http://schemas.openxmlformats.org/presentationml/2006/ole">
            <p:oleObj spid="_x0000_s31749" name="Equation" r:id="rId6" imgW="749160" imgH="431640" progId="Equation.DSMT4">
              <p:embed/>
            </p:oleObj>
          </a:graphicData>
        </a:graphic>
      </p:graphicFrame>
      <p:graphicFrame>
        <p:nvGraphicFramePr>
          <p:cNvPr id="36" name="Object 35"/>
          <p:cNvGraphicFramePr>
            <a:graphicFrameLocks noChangeAspect="1"/>
          </p:cNvGraphicFramePr>
          <p:nvPr/>
        </p:nvGraphicFramePr>
        <p:xfrm>
          <a:off x="755576" y="5085184"/>
          <a:ext cx="262508" cy="513463"/>
        </p:xfrm>
        <a:graphic>
          <a:graphicData uri="http://schemas.openxmlformats.org/presentationml/2006/ole">
            <p:oleObj spid="_x0000_s31750" name="Equation" r:id="rId7" imgW="190440" imgH="228600" progId="Equation.DSMT4">
              <p:embed/>
            </p:oleObj>
          </a:graphicData>
        </a:graphic>
      </p:graphicFrame>
      <p:pic>
        <p:nvPicPr>
          <p:cNvPr id="23"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4" name="TextBox 23"/>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34</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42888"/>
            <a:ext cx="7772400" cy="1143001"/>
          </a:xfrm>
        </p:spPr>
        <p:txBody>
          <a:bodyPr/>
          <a:lstStyle/>
          <a:p>
            <a:pPr algn="ctr"/>
            <a:r>
              <a:rPr lang="el-GR" dirty="0" smtClean="0"/>
              <a:t>Επίδραση Θερμοκρασίας</a:t>
            </a:r>
            <a:endParaRPr lang="el-GR" dirty="0"/>
          </a:p>
        </p:txBody>
      </p:sp>
      <p:sp>
        <p:nvSpPr>
          <p:cNvPr id="5" name="TextBox 4"/>
          <p:cNvSpPr txBox="1"/>
          <p:nvPr/>
        </p:nvSpPr>
        <p:spPr>
          <a:xfrm>
            <a:off x="323528" y="980728"/>
            <a:ext cx="7848872" cy="1015663"/>
          </a:xfrm>
          <a:prstGeom prst="rect">
            <a:avLst/>
          </a:prstGeom>
          <a:noFill/>
        </p:spPr>
        <p:txBody>
          <a:bodyPr wrap="square" rtlCol="0">
            <a:spAutoFit/>
          </a:bodyPr>
          <a:lstStyle/>
          <a:p>
            <a:pPr>
              <a:buFont typeface="Arial" pitchFamily="34" charset="0"/>
              <a:buChar char="•"/>
            </a:pPr>
            <a:r>
              <a:rPr lang="el-GR" dirty="0" smtClean="0"/>
              <a:t>Είδαμε ήδη ………..                                             από </a:t>
            </a:r>
            <a:r>
              <a:rPr lang="en-US" sz="2000" dirty="0" smtClean="0"/>
              <a:t>Wilke – Chang</a:t>
            </a:r>
          </a:p>
          <a:p>
            <a:pPr>
              <a:buFont typeface="Arial" pitchFamily="34" charset="0"/>
              <a:buChar char="•"/>
            </a:pPr>
            <a:endParaRPr lang="en-US" sz="2000" dirty="0" smtClean="0"/>
          </a:p>
          <a:p>
            <a:r>
              <a:rPr lang="el-GR" dirty="0" smtClean="0"/>
              <a:t>Άλλη σχέση  ………..  </a:t>
            </a:r>
            <a:r>
              <a:rPr lang="el-GR" u="sng" dirty="0" smtClean="0">
                <a:solidFill>
                  <a:srgbClr val="FF0000"/>
                </a:solidFill>
              </a:rPr>
              <a:t>χωρίς ιξώδες</a:t>
            </a:r>
            <a:endParaRPr lang="el-GR" u="sng" dirty="0">
              <a:solidFill>
                <a:srgbClr val="FF0000"/>
              </a:solidFill>
            </a:endParaRPr>
          </a:p>
        </p:txBody>
      </p:sp>
      <p:graphicFrame>
        <p:nvGraphicFramePr>
          <p:cNvPr id="49154" name="Object 2"/>
          <p:cNvGraphicFramePr>
            <a:graphicFrameLocks noChangeAspect="1"/>
          </p:cNvGraphicFramePr>
          <p:nvPr/>
        </p:nvGraphicFramePr>
        <p:xfrm>
          <a:off x="2411760" y="908720"/>
          <a:ext cx="1872109" cy="650079"/>
        </p:xfrm>
        <a:graphic>
          <a:graphicData uri="http://schemas.openxmlformats.org/presentationml/2006/ole">
            <p:oleObj spid="_x0000_s32770" name="Equation" r:id="rId3" imgW="1244520" imgH="431640" progId="Equation.DSMT4">
              <p:embed/>
            </p:oleObj>
          </a:graphicData>
        </a:graphic>
      </p:graphicFrame>
      <p:graphicFrame>
        <p:nvGraphicFramePr>
          <p:cNvPr id="49155" name="Object 3"/>
          <p:cNvGraphicFramePr>
            <a:graphicFrameLocks noChangeAspect="1"/>
          </p:cNvGraphicFramePr>
          <p:nvPr/>
        </p:nvGraphicFramePr>
        <p:xfrm>
          <a:off x="2486025" y="2357438"/>
          <a:ext cx="2085975" cy="865187"/>
        </p:xfrm>
        <a:graphic>
          <a:graphicData uri="http://schemas.openxmlformats.org/presentationml/2006/ole">
            <p:oleObj spid="_x0000_s32771" name="Equation" r:id="rId4" imgW="1257120" imgH="520560" progId="Equation.DSMT4">
              <p:embed/>
            </p:oleObj>
          </a:graphicData>
        </a:graphic>
      </p:graphicFrame>
      <p:graphicFrame>
        <p:nvGraphicFramePr>
          <p:cNvPr id="9" name="Object 8"/>
          <p:cNvGraphicFramePr>
            <a:graphicFrameLocks noChangeAspect="1"/>
          </p:cNvGraphicFramePr>
          <p:nvPr/>
        </p:nvGraphicFramePr>
        <p:xfrm>
          <a:off x="683567" y="3454648"/>
          <a:ext cx="431123" cy="766440"/>
        </p:xfrm>
        <a:graphic>
          <a:graphicData uri="http://schemas.openxmlformats.org/presentationml/2006/ole">
            <p:oleObj spid="_x0000_s32772" name="Equation" r:id="rId5" imgW="228600" imgH="406080" progId="Equation.DSMT4">
              <p:embed/>
            </p:oleObj>
          </a:graphicData>
        </a:graphic>
      </p:graphicFrame>
      <p:sp>
        <p:nvSpPr>
          <p:cNvPr id="10" name="TextBox 9"/>
          <p:cNvSpPr txBox="1"/>
          <p:nvPr/>
        </p:nvSpPr>
        <p:spPr>
          <a:xfrm>
            <a:off x="1115616" y="3491716"/>
            <a:ext cx="4248472" cy="369332"/>
          </a:xfrm>
          <a:prstGeom prst="rect">
            <a:avLst/>
          </a:prstGeom>
          <a:noFill/>
        </p:spPr>
        <p:txBody>
          <a:bodyPr wrap="square" rtlCol="0">
            <a:spAutoFit/>
          </a:bodyPr>
          <a:lstStyle/>
          <a:p>
            <a:r>
              <a:rPr lang="el-GR" dirty="0" smtClean="0"/>
              <a:t>Κρίσιμη θερμοκρασία διαλύτη Β</a:t>
            </a:r>
            <a:endParaRPr lang="el-GR" dirty="0"/>
          </a:p>
        </p:txBody>
      </p:sp>
      <p:sp>
        <p:nvSpPr>
          <p:cNvPr id="11" name="TextBox 10"/>
          <p:cNvSpPr txBox="1"/>
          <p:nvPr/>
        </p:nvSpPr>
        <p:spPr>
          <a:xfrm>
            <a:off x="1043608" y="3861048"/>
            <a:ext cx="6624736" cy="369332"/>
          </a:xfrm>
          <a:prstGeom prst="rect">
            <a:avLst/>
          </a:prstGeom>
          <a:noFill/>
        </p:spPr>
        <p:txBody>
          <a:bodyPr wrap="square" rtlCol="0">
            <a:spAutoFit/>
          </a:bodyPr>
          <a:lstStyle/>
          <a:p>
            <a:r>
              <a:rPr lang="el-GR" dirty="0" smtClean="0"/>
              <a:t>Παράμετρος εξαρτημένη από την ενθαλπία εξάτμισης Β</a:t>
            </a:r>
            <a:endParaRPr lang="el-GR" dirty="0"/>
          </a:p>
        </p:txBody>
      </p:sp>
      <p:sp>
        <p:nvSpPr>
          <p:cNvPr id="12" name="TextBox 11"/>
          <p:cNvSpPr txBox="1"/>
          <p:nvPr/>
        </p:nvSpPr>
        <p:spPr>
          <a:xfrm>
            <a:off x="539552" y="4869160"/>
            <a:ext cx="7632848" cy="369332"/>
          </a:xfrm>
          <a:prstGeom prst="rect">
            <a:avLst/>
          </a:prstGeom>
          <a:noFill/>
        </p:spPr>
        <p:txBody>
          <a:bodyPr wrap="square" rtlCol="0">
            <a:spAutoFit/>
          </a:bodyPr>
          <a:lstStyle/>
          <a:p>
            <a:r>
              <a:rPr lang="el-GR" dirty="0" smtClean="0"/>
              <a:t>π.χ. 3 για πεντάνιο – ακετόνη, 4 </a:t>
            </a:r>
            <a:r>
              <a:rPr lang="el-GR" smtClean="0"/>
              <a:t>για βενζόλιο </a:t>
            </a:r>
            <a:r>
              <a:rPr lang="el-GR" dirty="0" smtClean="0"/>
              <a:t>– τολουόλιο κλπ</a:t>
            </a:r>
            <a:endParaRPr lang="el-GR" dirty="0"/>
          </a:p>
        </p:txBody>
      </p:sp>
      <p:pic>
        <p:nvPicPr>
          <p:cNvPr id="13"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49155"/>
                                        </p:tgtEl>
                                        <p:attrNameLst>
                                          <p:attrName>style.visibility</p:attrName>
                                        </p:attrNameLst>
                                      </p:cBhvr>
                                      <p:to>
                                        <p:strVal val="visible"/>
                                      </p:to>
                                    </p:set>
                                    <p:animEffect transition="in" filter="blinds(horizontal)">
                                      <p:cBhvr>
                                        <p:cTn id="19"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315913"/>
            <a:ext cx="7772400" cy="1143001"/>
          </a:xfrm>
        </p:spPr>
        <p:txBody>
          <a:bodyPr/>
          <a:lstStyle/>
          <a:p>
            <a:pPr algn="ctr"/>
            <a:r>
              <a:rPr lang="el-GR" dirty="0" smtClean="0"/>
              <a:t>Διάλυμα ηλεκτρολυτών </a:t>
            </a:r>
            <a:endParaRPr lang="el-GR" dirty="0"/>
          </a:p>
        </p:txBody>
      </p:sp>
      <p:sp>
        <p:nvSpPr>
          <p:cNvPr id="5" name="TextBox 4"/>
          <p:cNvSpPr txBox="1"/>
          <p:nvPr/>
        </p:nvSpPr>
        <p:spPr>
          <a:xfrm>
            <a:off x="467544" y="836712"/>
            <a:ext cx="7560840" cy="954107"/>
          </a:xfrm>
          <a:prstGeom prst="rect">
            <a:avLst/>
          </a:prstGeom>
          <a:noFill/>
        </p:spPr>
        <p:txBody>
          <a:bodyPr wrap="square" rtlCol="0">
            <a:spAutoFit/>
          </a:bodyPr>
          <a:lstStyle/>
          <a:p>
            <a:pPr>
              <a:buFont typeface="Arial" pitchFamily="34" charset="0"/>
              <a:buChar char="•"/>
            </a:pPr>
            <a:r>
              <a:rPr lang="el-GR" dirty="0" smtClean="0"/>
              <a:t>Ροή ιόντων, όχι μορίων</a:t>
            </a:r>
          </a:p>
          <a:p>
            <a:pPr>
              <a:buFont typeface="Arial" pitchFamily="34" charset="0"/>
              <a:buChar char="•"/>
            </a:pPr>
            <a:endParaRPr lang="el-GR" dirty="0" smtClean="0"/>
          </a:p>
          <a:p>
            <a:pPr>
              <a:buFont typeface="Arial" pitchFamily="34" charset="0"/>
              <a:buChar char="•"/>
            </a:pPr>
            <a:r>
              <a:rPr lang="el-GR" dirty="0" smtClean="0"/>
              <a:t>Αραιά ιοντικά διαλύματα, εξίσωση </a:t>
            </a:r>
            <a:r>
              <a:rPr lang="en-US" sz="2000" dirty="0" smtClean="0"/>
              <a:t>Nernst</a:t>
            </a:r>
            <a:r>
              <a:rPr lang="el-GR" sz="2000" dirty="0" smtClean="0"/>
              <a:t>:</a:t>
            </a:r>
            <a:endParaRPr lang="el-GR" dirty="0" smtClean="0"/>
          </a:p>
        </p:txBody>
      </p:sp>
      <p:graphicFrame>
        <p:nvGraphicFramePr>
          <p:cNvPr id="6" name="Object 5"/>
          <p:cNvGraphicFramePr>
            <a:graphicFrameLocks noChangeAspect="1"/>
          </p:cNvGraphicFramePr>
          <p:nvPr/>
        </p:nvGraphicFramePr>
        <p:xfrm>
          <a:off x="1043608" y="2036439"/>
          <a:ext cx="3024336" cy="2782389"/>
        </p:xfrm>
        <a:graphic>
          <a:graphicData uri="http://schemas.openxmlformats.org/presentationml/2006/ole">
            <p:oleObj spid="_x0000_s33794" name="Equation" r:id="rId3" imgW="1904760" imgH="1752480" progId="Equation.DSMT4">
              <p:embed/>
            </p:oleObj>
          </a:graphicData>
        </a:graphic>
      </p:graphicFrame>
      <p:sp>
        <p:nvSpPr>
          <p:cNvPr id="7" name="TextBox 6"/>
          <p:cNvSpPr txBox="1"/>
          <p:nvPr/>
        </p:nvSpPr>
        <p:spPr>
          <a:xfrm>
            <a:off x="1763688" y="3707740"/>
            <a:ext cx="5400600" cy="369332"/>
          </a:xfrm>
          <a:prstGeom prst="rect">
            <a:avLst/>
          </a:prstGeom>
          <a:noFill/>
        </p:spPr>
        <p:txBody>
          <a:bodyPr wrap="square" rtlCol="0">
            <a:spAutoFit/>
          </a:bodyPr>
          <a:lstStyle/>
          <a:p>
            <a:r>
              <a:rPr lang="el-GR" dirty="0" smtClean="0"/>
              <a:t>Απόλυτη τιμή σθένους ιόντος, π.χ. για </a:t>
            </a:r>
            <a:endParaRPr lang="el-GR" dirty="0"/>
          </a:p>
        </p:txBody>
      </p:sp>
      <p:graphicFrame>
        <p:nvGraphicFramePr>
          <p:cNvPr id="8" name="Object 7"/>
          <p:cNvGraphicFramePr>
            <a:graphicFrameLocks noChangeAspect="1"/>
          </p:cNvGraphicFramePr>
          <p:nvPr/>
        </p:nvGraphicFramePr>
        <p:xfrm>
          <a:off x="5617549" y="3763764"/>
          <a:ext cx="1978787" cy="313308"/>
        </p:xfrm>
        <a:graphic>
          <a:graphicData uri="http://schemas.openxmlformats.org/presentationml/2006/ole">
            <p:oleObj spid="_x0000_s33795" name="Equation" r:id="rId4" imgW="1523880" imgH="241200" progId="Equation.DSMT4">
              <p:embed/>
            </p:oleObj>
          </a:graphicData>
        </a:graphic>
      </p:graphicFrame>
      <p:sp>
        <p:nvSpPr>
          <p:cNvPr id="10" name="TextBox 9"/>
          <p:cNvSpPr txBox="1"/>
          <p:nvPr/>
        </p:nvSpPr>
        <p:spPr>
          <a:xfrm>
            <a:off x="1763688" y="4427820"/>
            <a:ext cx="6696744" cy="369332"/>
          </a:xfrm>
          <a:prstGeom prst="rect">
            <a:avLst/>
          </a:prstGeom>
          <a:noFill/>
        </p:spPr>
        <p:txBody>
          <a:bodyPr wrap="square" rtlCol="0">
            <a:spAutoFit/>
          </a:bodyPr>
          <a:lstStyle/>
          <a:p>
            <a:r>
              <a:rPr lang="el-GR" dirty="0" smtClean="0"/>
              <a:t>Ιοντική αγωγιμότητα σε άπειρη αραίωση (από βιβλιογραφία) </a:t>
            </a:r>
            <a:endParaRPr lang="el-GR" dirty="0"/>
          </a:p>
        </p:txBody>
      </p:sp>
      <p:pic>
        <p:nvPicPr>
          <p:cNvPr id="9"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36</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34950"/>
            <a:ext cx="7772400" cy="1143000"/>
          </a:xfrm>
        </p:spPr>
        <p:txBody>
          <a:bodyPr/>
          <a:lstStyle/>
          <a:p>
            <a:pPr algn="ctr"/>
            <a:r>
              <a:rPr lang="el-GR" dirty="0" smtClean="0"/>
              <a:t>Διάχυση σε στερεά</a:t>
            </a:r>
            <a:endParaRPr lang="el-GR" dirty="0"/>
          </a:p>
        </p:txBody>
      </p:sp>
      <p:sp>
        <p:nvSpPr>
          <p:cNvPr id="5" name="TextBox 4"/>
          <p:cNvSpPr txBox="1"/>
          <p:nvPr/>
        </p:nvSpPr>
        <p:spPr>
          <a:xfrm>
            <a:off x="467544" y="1124744"/>
            <a:ext cx="8064896" cy="3785652"/>
          </a:xfrm>
          <a:prstGeom prst="rect">
            <a:avLst/>
          </a:prstGeom>
          <a:noFill/>
        </p:spPr>
        <p:txBody>
          <a:bodyPr wrap="square" rtlCol="0">
            <a:spAutoFit/>
          </a:bodyPr>
          <a:lstStyle/>
          <a:p>
            <a:pPr>
              <a:buFont typeface="Arial" pitchFamily="34" charset="0"/>
              <a:buChar char="•"/>
            </a:pPr>
            <a:r>
              <a:rPr lang="el-GR" sz="2000" dirty="0" smtClean="0"/>
              <a:t>Δεν υπάρχει θεωρητική προσέγγιση όπως στα υγρά ή αέρια, δλδ θεωρητική εξίσωση                         ημιεμπειρική σχέση</a:t>
            </a:r>
          </a:p>
          <a:p>
            <a:pPr>
              <a:buFont typeface="Arial" pitchFamily="34" charset="0"/>
              <a:buChar char="•"/>
            </a:pPr>
            <a:endParaRPr lang="el-GR" sz="2000" dirty="0" smtClean="0"/>
          </a:p>
          <a:p>
            <a:pPr>
              <a:buFont typeface="Arial" pitchFamily="34" charset="0"/>
              <a:buChar char="•"/>
            </a:pPr>
            <a:r>
              <a:rPr lang="el-GR" sz="2000" dirty="0" smtClean="0"/>
              <a:t>Μεταβολή δομής στερεού ( διόγκωση πλαστικών με απορρόφηση υγρού, συρρίκνωση λόγω ξήρανσης)</a:t>
            </a:r>
          </a:p>
          <a:p>
            <a:pPr>
              <a:buFont typeface="Arial" pitchFamily="34" charset="0"/>
              <a:buChar char="•"/>
            </a:pPr>
            <a:endParaRPr lang="el-GR" sz="2000" dirty="0" smtClean="0"/>
          </a:p>
          <a:p>
            <a:pPr>
              <a:buFont typeface="Arial" pitchFamily="34" charset="0"/>
              <a:buChar char="•"/>
            </a:pPr>
            <a:r>
              <a:rPr lang="el-GR" sz="2000" dirty="0" smtClean="0"/>
              <a:t>Ανισοτροπία δλδ ασυμμετρία δλδ </a:t>
            </a:r>
            <a:r>
              <a:rPr lang="en-US" sz="2000" dirty="0" smtClean="0"/>
              <a:t>D</a:t>
            </a:r>
            <a:r>
              <a:rPr lang="en-US" sz="1400" dirty="0" smtClean="0"/>
              <a:t>AB</a:t>
            </a:r>
            <a:r>
              <a:rPr lang="el-GR" sz="1400" dirty="0" smtClean="0"/>
              <a:t> </a:t>
            </a:r>
            <a:r>
              <a:rPr lang="el-GR" sz="2000" dirty="0" smtClean="0"/>
              <a:t> αλλάζει με κατεύθυνση</a:t>
            </a:r>
          </a:p>
          <a:p>
            <a:pPr>
              <a:buFont typeface="Arial" pitchFamily="34" charset="0"/>
              <a:buChar char="•"/>
            </a:pPr>
            <a:endParaRPr lang="el-GR" sz="2000" dirty="0" smtClean="0"/>
          </a:p>
          <a:p>
            <a:pPr>
              <a:buFont typeface="Arial" pitchFamily="34" charset="0"/>
              <a:buChar char="•"/>
            </a:pPr>
            <a:r>
              <a:rPr lang="el-GR" sz="2000" dirty="0" smtClean="0"/>
              <a:t>Εξωτερικές δυνάμεις                         παραμόρφωση στερεού</a:t>
            </a:r>
          </a:p>
          <a:p>
            <a:pPr>
              <a:buFont typeface="Arial" pitchFamily="34" charset="0"/>
              <a:buChar char="•"/>
            </a:pPr>
            <a:endParaRPr lang="el-GR" sz="2000" dirty="0" smtClean="0"/>
          </a:p>
          <a:p>
            <a:pPr>
              <a:buFont typeface="Arial" pitchFamily="34" charset="0"/>
              <a:buChar char="•"/>
            </a:pPr>
            <a:r>
              <a:rPr lang="el-GR" sz="2000" dirty="0" smtClean="0"/>
              <a:t>Διάχυση μέσω διόδων υψηλής </a:t>
            </a:r>
            <a:r>
              <a:rPr lang="el-GR" sz="2000" dirty="0" err="1" smtClean="0"/>
              <a:t>διαχυτότητας</a:t>
            </a:r>
            <a:r>
              <a:rPr lang="el-GR" sz="2000" dirty="0" smtClean="0"/>
              <a:t>, π.χ. σε πολυκρυσταλλικές δομές</a:t>
            </a:r>
            <a:endParaRPr lang="el-GR" sz="2000" dirty="0"/>
          </a:p>
        </p:txBody>
      </p:sp>
      <p:cxnSp>
        <p:nvCxnSpPr>
          <p:cNvPr id="7" name="Straight Arrow Connector 6"/>
          <p:cNvCxnSpPr/>
          <p:nvPr/>
        </p:nvCxnSpPr>
        <p:spPr>
          <a:xfrm>
            <a:off x="2771800" y="1628800"/>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87824" y="3789040"/>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37</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115888"/>
            <a:ext cx="7772400" cy="1143000"/>
          </a:xfrm>
        </p:spPr>
        <p:txBody>
          <a:bodyPr>
            <a:normAutofit fontScale="90000"/>
          </a:bodyPr>
          <a:lstStyle/>
          <a:p>
            <a:pPr algn="ctr"/>
            <a:r>
              <a:rPr lang="el-GR" dirty="0" smtClean="0"/>
              <a:t>Μηχανισμοί διάχυσης βάσει είδους στερεού και διαχεόμενης ουσίας</a:t>
            </a:r>
            <a:endParaRPr lang="el-GR" dirty="0"/>
          </a:p>
        </p:txBody>
      </p:sp>
      <p:sp>
        <p:nvSpPr>
          <p:cNvPr id="5" name="TextBox 4"/>
          <p:cNvSpPr txBox="1"/>
          <p:nvPr/>
        </p:nvSpPr>
        <p:spPr>
          <a:xfrm>
            <a:off x="683568" y="1484784"/>
            <a:ext cx="7200800" cy="2308324"/>
          </a:xfrm>
          <a:prstGeom prst="rect">
            <a:avLst/>
          </a:prstGeom>
          <a:noFill/>
        </p:spPr>
        <p:txBody>
          <a:bodyPr wrap="square" rtlCol="0">
            <a:spAutoFit/>
          </a:bodyPr>
          <a:lstStyle/>
          <a:p>
            <a:pPr>
              <a:buFont typeface="Arial" pitchFamily="34" charset="0"/>
              <a:buChar char="•"/>
            </a:pPr>
            <a:r>
              <a:rPr lang="el-GR" sz="2400" dirty="0" smtClean="0"/>
              <a:t>Κρυσταλλικό πλέγμα ( άνθρακας σε χάλυβα) </a:t>
            </a:r>
          </a:p>
          <a:p>
            <a:pPr>
              <a:buFont typeface="Arial" pitchFamily="34" charset="0"/>
              <a:buChar char="•"/>
            </a:pPr>
            <a:endParaRPr lang="el-GR" sz="2400" dirty="0" smtClean="0"/>
          </a:p>
          <a:p>
            <a:pPr>
              <a:buFont typeface="Arial" pitchFamily="34" charset="0"/>
              <a:buChar char="•"/>
            </a:pPr>
            <a:r>
              <a:rPr lang="el-GR" sz="2400" dirty="0" smtClean="0"/>
              <a:t>Υγρό ή αέριο σε πορώδες μέσο </a:t>
            </a:r>
            <a:r>
              <a:rPr lang="el-GR" sz="2400" dirty="0" smtClean="0">
                <a:solidFill>
                  <a:srgbClr val="00B050"/>
                </a:solidFill>
              </a:rPr>
              <a:t>( ετερογενής κατάλυση, προσρόφηση)</a:t>
            </a:r>
          </a:p>
          <a:p>
            <a:pPr>
              <a:buFont typeface="Arial" pitchFamily="34" charset="0"/>
              <a:buChar char="•"/>
            </a:pPr>
            <a:endParaRPr lang="el-GR" sz="2400" dirty="0" smtClean="0"/>
          </a:p>
          <a:p>
            <a:pPr>
              <a:buFont typeface="Arial" pitchFamily="34" charset="0"/>
              <a:buChar char="•"/>
            </a:pPr>
            <a:r>
              <a:rPr lang="el-GR" sz="2400" dirty="0" smtClean="0"/>
              <a:t>Σε άμορφο στερεό ( αέριο σε πολυμερές)</a:t>
            </a:r>
            <a:endParaRPr lang="el-GR" sz="2400"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6" name="TextBox 5"/>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339752" y="476672"/>
            <a:ext cx="0" cy="273630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3968" y="476672"/>
            <a:ext cx="0" cy="273630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56176" y="476672"/>
            <a:ext cx="0" cy="273630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11560"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971600"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p:cNvSpPr/>
          <p:nvPr/>
        </p:nvSpPr>
        <p:spPr>
          <a:xfrm>
            <a:off x="1331640"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Oval 12"/>
          <p:cNvSpPr/>
          <p:nvPr/>
        </p:nvSpPr>
        <p:spPr>
          <a:xfrm>
            <a:off x="1691680"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2051720"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611560"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971600"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1331640"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1691680"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2051720"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2483768"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21" name="Oval 20"/>
          <p:cNvSpPr/>
          <p:nvPr/>
        </p:nvSpPr>
        <p:spPr>
          <a:xfrm>
            <a:off x="2843808"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22" name="Oval 21"/>
          <p:cNvSpPr/>
          <p:nvPr/>
        </p:nvSpPr>
        <p:spPr>
          <a:xfrm>
            <a:off x="3203848"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23" name="Oval 22"/>
          <p:cNvSpPr/>
          <p:nvPr/>
        </p:nvSpPr>
        <p:spPr>
          <a:xfrm>
            <a:off x="3563888"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24" name="Oval 23"/>
          <p:cNvSpPr/>
          <p:nvPr/>
        </p:nvSpPr>
        <p:spPr>
          <a:xfrm>
            <a:off x="3923928"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25" name="Oval 24"/>
          <p:cNvSpPr/>
          <p:nvPr/>
        </p:nvSpPr>
        <p:spPr>
          <a:xfrm>
            <a:off x="611560"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Oval 25"/>
          <p:cNvSpPr/>
          <p:nvPr/>
        </p:nvSpPr>
        <p:spPr>
          <a:xfrm>
            <a:off x="971600"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Oval 26"/>
          <p:cNvSpPr/>
          <p:nvPr/>
        </p:nvSpPr>
        <p:spPr>
          <a:xfrm>
            <a:off x="1331640"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Oval 27"/>
          <p:cNvSpPr/>
          <p:nvPr/>
        </p:nvSpPr>
        <p:spPr>
          <a:xfrm>
            <a:off x="1691680"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Oval 28"/>
          <p:cNvSpPr/>
          <p:nvPr/>
        </p:nvSpPr>
        <p:spPr>
          <a:xfrm>
            <a:off x="2051720"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Oval 29"/>
          <p:cNvSpPr/>
          <p:nvPr/>
        </p:nvSpPr>
        <p:spPr>
          <a:xfrm>
            <a:off x="611560"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Oval 30"/>
          <p:cNvSpPr/>
          <p:nvPr/>
        </p:nvSpPr>
        <p:spPr>
          <a:xfrm>
            <a:off x="971600"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Oval 31"/>
          <p:cNvSpPr/>
          <p:nvPr/>
        </p:nvSpPr>
        <p:spPr>
          <a:xfrm>
            <a:off x="1331640"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Oval 32"/>
          <p:cNvSpPr/>
          <p:nvPr/>
        </p:nvSpPr>
        <p:spPr>
          <a:xfrm>
            <a:off x="1691680"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Oval 33"/>
          <p:cNvSpPr/>
          <p:nvPr/>
        </p:nvSpPr>
        <p:spPr>
          <a:xfrm>
            <a:off x="2051720"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Oval 34"/>
          <p:cNvSpPr/>
          <p:nvPr/>
        </p:nvSpPr>
        <p:spPr>
          <a:xfrm>
            <a:off x="611560"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Oval 35"/>
          <p:cNvSpPr/>
          <p:nvPr/>
        </p:nvSpPr>
        <p:spPr>
          <a:xfrm>
            <a:off x="971600"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Oval 36"/>
          <p:cNvSpPr/>
          <p:nvPr/>
        </p:nvSpPr>
        <p:spPr>
          <a:xfrm>
            <a:off x="1331640" y="2060848"/>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Oval 37"/>
          <p:cNvSpPr/>
          <p:nvPr/>
        </p:nvSpPr>
        <p:spPr>
          <a:xfrm>
            <a:off x="1691680" y="2060848"/>
            <a:ext cx="144016" cy="144016"/>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Oval 38"/>
          <p:cNvSpPr/>
          <p:nvPr/>
        </p:nvSpPr>
        <p:spPr>
          <a:xfrm>
            <a:off x="2051720"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Oval 39"/>
          <p:cNvSpPr/>
          <p:nvPr/>
        </p:nvSpPr>
        <p:spPr>
          <a:xfrm>
            <a:off x="611560"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Oval 40"/>
          <p:cNvSpPr/>
          <p:nvPr/>
        </p:nvSpPr>
        <p:spPr>
          <a:xfrm>
            <a:off x="971600"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Oval 41"/>
          <p:cNvSpPr/>
          <p:nvPr/>
        </p:nvSpPr>
        <p:spPr>
          <a:xfrm>
            <a:off x="1331640"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Oval 42"/>
          <p:cNvSpPr/>
          <p:nvPr/>
        </p:nvSpPr>
        <p:spPr>
          <a:xfrm>
            <a:off x="1691680"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Oval 43"/>
          <p:cNvSpPr/>
          <p:nvPr/>
        </p:nvSpPr>
        <p:spPr>
          <a:xfrm>
            <a:off x="2051720"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Oval 44"/>
          <p:cNvSpPr/>
          <p:nvPr/>
        </p:nvSpPr>
        <p:spPr>
          <a:xfrm>
            <a:off x="611560"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Oval 45"/>
          <p:cNvSpPr/>
          <p:nvPr/>
        </p:nvSpPr>
        <p:spPr>
          <a:xfrm>
            <a:off x="971600"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Oval 46"/>
          <p:cNvSpPr/>
          <p:nvPr/>
        </p:nvSpPr>
        <p:spPr>
          <a:xfrm>
            <a:off x="1331640"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Oval 47"/>
          <p:cNvSpPr/>
          <p:nvPr/>
        </p:nvSpPr>
        <p:spPr>
          <a:xfrm>
            <a:off x="1691680"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Oval 48"/>
          <p:cNvSpPr/>
          <p:nvPr/>
        </p:nvSpPr>
        <p:spPr>
          <a:xfrm>
            <a:off x="2051720"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Oval 49"/>
          <p:cNvSpPr/>
          <p:nvPr/>
        </p:nvSpPr>
        <p:spPr>
          <a:xfrm>
            <a:off x="611560"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Oval 50"/>
          <p:cNvSpPr/>
          <p:nvPr/>
        </p:nvSpPr>
        <p:spPr>
          <a:xfrm>
            <a:off x="971600"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Oval 51"/>
          <p:cNvSpPr/>
          <p:nvPr/>
        </p:nvSpPr>
        <p:spPr>
          <a:xfrm>
            <a:off x="1331640"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Oval 52"/>
          <p:cNvSpPr/>
          <p:nvPr/>
        </p:nvSpPr>
        <p:spPr>
          <a:xfrm>
            <a:off x="1691680"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Oval 53"/>
          <p:cNvSpPr/>
          <p:nvPr/>
        </p:nvSpPr>
        <p:spPr>
          <a:xfrm>
            <a:off x="2051720"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Curved Down Arrow 56"/>
          <p:cNvSpPr/>
          <p:nvPr/>
        </p:nvSpPr>
        <p:spPr>
          <a:xfrm>
            <a:off x="1403648" y="1916832"/>
            <a:ext cx="360040" cy="144016"/>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8" name="Oval 57"/>
          <p:cNvSpPr/>
          <p:nvPr/>
        </p:nvSpPr>
        <p:spPr>
          <a:xfrm>
            <a:off x="2483768"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Oval 58"/>
          <p:cNvSpPr/>
          <p:nvPr/>
        </p:nvSpPr>
        <p:spPr>
          <a:xfrm>
            <a:off x="2843808"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Oval 59"/>
          <p:cNvSpPr/>
          <p:nvPr/>
        </p:nvSpPr>
        <p:spPr>
          <a:xfrm>
            <a:off x="3203848"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Oval 60"/>
          <p:cNvSpPr/>
          <p:nvPr/>
        </p:nvSpPr>
        <p:spPr>
          <a:xfrm>
            <a:off x="3563888"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Oval 61"/>
          <p:cNvSpPr/>
          <p:nvPr/>
        </p:nvSpPr>
        <p:spPr>
          <a:xfrm>
            <a:off x="3923928"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Oval 62"/>
          <p:cNvSpPr/>
          <p:nvPr/>
        </p:nvSpPr>
        <p:spPr>
          <a:xfrm>
            <a:off x="2483768"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Oval 63"/>
          <p:cNvSpPr/>
          <p:nvPr/>
        </p:nvSpPr>
        <p:spPr>
          <a:xfrm>
            <a:off x="2843808"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 name="Oval 64"/>
          <p:cNvSpPr/>
          <p:nvPr/>
        </p:nvSpPr>
        <p:spPr>
          <a:xfrm>
            <a:off x="3203848"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Oval 65"/>
          <p:cNvSpPr/>
          <p:nvPr/>
        </p:nvSpPr>
        <p:spPr>
          <a:xfrm>
            <a:off x="3563888"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 name="Oval 66"/>
          <p:cNvSpPr/>
          <p:nvPr/>
        </p:nvSpPr>
        <p:spPr>
          <a:xfrm>
            <a:off x="3923928"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Oval 67"/>
          <p:cNvSpPr/>
          <p:nvPr/>
        </p:nvSpPr>
        <p:spPr>
          <a:xfrm>
            <a:off x="2483768"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 name="Oval 68"/>
          <p:cNvSpPr/>
          <p:nvPr/>
        </p:nvSpPr>
        <p:spPr>
          <a:xfrm>
            <a:off x="2843808"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Oval 69"/>
          <p:cNvSpPr/>
          <p:nvPr/>
        </p:nvSpPr>
        <p:spPr>
          <a:xfrm>
            <a:off x="3203848"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Oval 70"/>
          <p:cNvSpPr/>
          <p:nvPr/>
        </p:nvSpPr>
        <p:spPr>
          <a:xfrm>
            <a:off x="3563888"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Oval 71"/>
          <p:cNvSpPr/>
          <p:nvPr/>
        </p:nvSpPr>
        <p:spPr>
          <a:xfrm>
            <a:off x="3923928"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 name="Oval 72"/>
          <p:cNvSpPr/>
          <p:nvPr/>
        </p:nvSpPr>
        <p:spPr>
          <a:xfrm>
            <a:off x="2483768"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 name="Oval 73"/>
          <p:cNvSpPr/>
          <p:nvPr/>
        </p:nvSpPr>
        <p:spPr>
          <a:xfrm>
            <a:off x="2843808"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 name="Oval 74"/>
          <p:cNvSpPr/>
          <p:nvPr/>
        </p:nvSpPr>
        <p:spPr>
          <a:xfrm>
            <a:off x="3203848"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 name="Oval 75"/>
          <p:cNvSpPr/>
          <p:nvPr/>
        </p:nvSpPr>
        <p:spPr>
          <a:xfrm>
            <a:off x="3563888"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 name="Oval 76"/>
          <p:cNvSpPr/>
          <p:nvPr/>
        </p:nvSpPr>
        <p:spPr>
          <a:xfrm>
            <a:off x="3923928"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8" name="Oval 77"/>
          <p:cNvSpPr/>
          <p:nvPr/>
        </p:nvSpPr>
        <p:spPr>
          <a:xfrm>
            <a:off x="2483768"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9" name="Oval 78"/>
          <p:cNvSpPr/>
          <p:nvPr/>
        </p:nvSpPr>
        <p:spPr>
          <a:xfrm>
            <a:off x="2843808"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0" name="Oval 79"/>
          <p:cNvSpPr/>
          <p:nvPr/>
        </p:nvSpPr>
        <p:spPr>
          <a:xfrm>
            <a:off x="3203848"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Oval 80"/>
          <p:cNvSpPr/>
          <p:nvPr/>
        </p:nvSpPr>
        <p:spPr>
          <a:xfrm>
            <a:off x="3563888"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 name="Oval 81"/>
          <p:cNvSpPr/>
          <p:nvPr/>
        </p:nvSpPr>
        <p:spPr>
          <a:xfrm>
            <a:off x="3923928"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3" name="Oval 82"/>
          <p:cNvSpPr/>
          <p:nvPr/>
        </p:nvSpPr>
        <p:spPr>
          <a:xfrm>
            <a:off x="2483768"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4" name="Oval 83"/>
          <p:cNvSpPr/>
          <p:nvPr/>
        </p:nvSpPr>
        <p:spPr>
          <a:xfrm>
            <a:off x="2843808"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5" name="Oval 84"/>
          <p:cNvSpPr/>
          <p:nvPr/>
        </p:nvSpPr>
        <p:spPr>
          <a:xfrm>
            <a:off x="3203848"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6" name="Oval 85"/>
          <p:cNvSpPr/>
          <p:nvPr/>
        </p:nvSpPr>
        <p:spPr>
          <a:xfrm>
            <a:off x="3563888"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7" name="Oval 86"/>
          <p:cNvSpPr/>
          <p:nvPr/>
        </p:nvSpPr>
        <p:spPr>
          <a:xfrm>
            <a:off x="3923928"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8" name="Oval 87"/>
          <p:cNvSpPr/>
          <p:nvPr/>
        </p:nvSpPr>
        <p:spPr>
          <a:xfrm>
            <a:off x="2483768"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9" name="Oval 88"/>
          <p:cNvSpPr/>
          <p:nvPr/>
        </p:nvSpPr>
        <p:spPr>
          <a:xfrm>
            <a:off x="2843808"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0" name="Oval 89"/>
          <p:cNvSpPr/>
          <p:nvPr/>
        </p:nvSpPr>
        <p:spPr>
          <a:xfrm>
            <a:off x="3203848"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Oval 90"/>
          <p:cNvSpPr/>
          <p:nvPr/>
        </p:nvSpPr>
        <p:spPr>
          <a:xfrm>
            <a:off x="3563888"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Oval 91"/>
          <p:cNvSpPr/>
          <p:nvPr/>
        </p:nvSpPr>
        <p:spPr>
          <a:xfrm>
            <a:off x="3923928"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3" name="Oval 92"/>
          <p:cNvSpPr/>
          <p:nvPr/>
        </p:nvSpPr>
        <p:spPr>
          <a:xfrm>
            <a:off x="2627784" y="155679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5" name="Oval 94"/>
          <p:cNvSpPr/>
          <p:nvPr/>
        </p:nvSpPr>
        <p:spPr>
          <a:xfrm>
            <a:off x="2987824" y="148478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7" name="Straight Arrow Connector 96"/>
          <p:cNvCxnSpPr>
            <a:stCxn id="93" idx="7"/>
            <a:endCxn id="95" idx="2"/>
          </p:cNvCxnSpPr>
          <p:nvPr/>
        </p:nvCxnSpPr>
        <p:spPr>
          <a:xfrm flipV="1">
            <a:off x="2750709" y="1556792"/>
            <a:ext cx="237115" cy="2109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4427984"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04" name="Oval 103"/>
          <p:cNvSpPr/>
          <p:nvPr/>
        </p:nvSpPr>
        <p:spPr>
          <a:xfrm>
            <a:off x="4788024"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05" name="Oval 104"/>
          <p:cNvSpPr/>
          <p:nvPr/>
        </p:nvSpPr>
        <p:spPr>
          <a:xfrm>
            <a:off x="5148064"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06" name="Oval 105"/>
          <p:cNvSpPr/>
          <p:nvPr/>
        </p:nvSpPr>
        <p:spPr>
          <a:xfrm>
            <a:off x="5508104"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07" name="Oval 106"/>
          <p:cNvSpPr/>
          <p:nvPr/>
        </p:nvSpPr>
        <p:spPr>
          <a:xfrm>
            <a:off x="5868144"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08" name="Oval 107"/>
          <p:cNvSpPr/>
          <p:nvPr/>
        </p:nvSpPr>
        <p:spPr>
          <a:xfrm>
            <a:off x="4427984"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09" name="Oval 108"/>
          <p:cNvSpPr/>
          <p:nvPr/>
        </p:nvSpPr>
        <p:spPr>
          <a:xfrm>
            <a:off x="4788024"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10" name="Oval 109"/>
          <p:cNvSpPr/>
          <p:nvPr/>
        </p:nvSpPr>
        <p:spPr>
          <a:xfrm>
            <a:off x="5148064"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11" name="Oval 110"/>
          <p:cNvSpPr/>
          <p:nvPr/>
        </p:nvSpPr>
        <p:spPr>
          <a:xfrm>
            <a:off x="5508104"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12" name="Oval 111"/>
          <p:cNvSpPr/>
          <p:nvPr/>
        </p:nvSpPr>
        <p:spPr>
          <a:xfrm>
            <a:off x="5868144"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13" name="Oval 112"/>
          <p:cNvSpPr/>
          <p:nvPr/>
        </p:nvSpPr>
        <p:spPr>
          <a:xfrm>
            <a:off x="4427984"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14" name="Oval 113"/>
          <p:cNvSpPr/>
          <p:nvPr/>
        </p:nvSpPr>
        <p:spPr>
          <a:xfrm>
            <a:off x="4788024"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15" name="Oval 114"/>
          <p:cNvSpPr/>
          <p:nvPr/>
        </p:nvSpPr>
        <p:spPr>
          <a:xfrm>
            <a:off x="5148064"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16" name="Oval 115"/>
          <p:cNvSpPr/>
          <p:nvPr/>
        </p:nvSpPr>
        <p:spPr>
          <a:xfrm>
            <a:off x="5508104"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17" name="Oval 116"/>
          <p:cNvSpPr/>
          <p:nvPr/>
        </p:nvSpPr>
        <p:spPr>
          <a:xfrm>
            <a:off x="5868144"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18" name="Oval 117"/>
          <p:cNvSpPr/>
          <p:nvPr/>
        </p:nvSpPr>
        <p:spPr>
          <a:xfrm>
            <a:off x="4427984"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19" name="Oval 118"/>
          <p:cNvSpPr/>
          <p:nvPr/>
        </p:nvSpPr>
        <p:spPr>
          <a:xfrm>
            <a:off x="4788024"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20" name="Oval 119"/>
          <p:cNvSpPr/>
          <p:nvPr/>
        </p:nvSpPr>
        <p:spPr>
          <a:xfrm>
            <a:off x="5148064"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21" name="Oval 120"/>
          <p:cNvSpPr/>
          <p:nvPr/>
        </p:nvSpPr>
        <p:spPr>
          <a:xfrm>
            <a:off x="5508104"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22" name="Oval 121"/>
          <p:cNvSpPr/>
          <p:nvPr/>
        </p:nvSpPr>
        <p:spPr>
          <a:xfrm>
            <a:off x="5868144"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23" name="Oval 122"/>
          <p:cNvSpPr/>
          <p:nvPr/>
        </p:nvSpPr>
        <p:spPr>
          <a:xfrm>
            <a:off x="4427984"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24" name="Oval 123"/>
          <p:cNvSpPr/>
          <p:nvPr/>
        </p:nvSpPr>
        <p:spPr>
          <a:xfrm>
            <a:off x="4788024"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25" name="Oval 124"/>
          <p:cNvSpPr/>
          <p:nvPr/>
        </p:nvSpPr>
        <p:spPr>
          <a:xfrm>
            <a:off x="5148064"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26" name="Oval 125"/>
          <p:cNvSpPr/>
          <p:nvPr/>
        </p:nvSpPr>
        <p:spPr>
          <a:xfrm>
            <a:off x="5508104"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27" name="Oval 126"/>
          <p:cNvSpPr/>
          <p:nvPr/>
        </p:nvSpPr>
        <p:spPr>
          <a:xfrm>
            <a:off x="5868144"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28" name="Oval 127"/>
          <p:cNvSpPr/>
          <p:nvPr/>
        </p:nvSpPr>
        <p:spPr>
          <a:xfrm>
            <a:off x="4427984"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29" name="Oval 128"/>
          <p:cNvSpPr/>
          <p:nvPr/>
        </p:nvSpPr>
        <p:spPr>
          <a:xfrm>
            <a:off x="4788024"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30" name="Oval 129"/>
          <p:cNvSpPr/>
          <p:nvPr/>
        </p:nvSpPr>
        <p:spPr>
          <a:xfrm>
            <a:off x="5148064"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31" name="Oval 130"/>
          <p:cNvSpPr/>
          <p:nvPr/>
        </p:nvSpPr>
        <p:spPr>
          <a:xfrm>
            <a:off x="5508104"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32" name="Oval 131"/>
          <p:cNvSpPr/>
          <p:nvPr/>
        </p:nvSpPr>
        <p:spPr>
          <a:xfrm>
            <a:off x="5868144"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33" name="Oval 132"/>
          <p:cNvSpPr/>
          <p:nvPr/>
        </p:nvSpPr>
        <p:spPr>
          <a:xfrm>
            <a:off x="4427984"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34" name="Oval 133"/>
          <p:cNvSpPr/>
          <p:nvPr/>
        </p:nvSpPr>
        <p:spPr>
          <a:xfrm>
            <a:off x="4788024"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35" name="Oval 134"/>
          <p:cNvSpPr/>
          <p:nvPr/>
        </p:nvSpPr>
        <p:spPr>
          <a:xfrm>
            <a:off x="5148064"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36" name="Oval 135"/>
          <p:cNvSpPr/>
          <p:nvPr/>
        </p:nvSpPr>
        <p:spPr>
          <a:xfrm>
            <a:off x="5508104"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37" name="Oval 136"/>
          <p:cNvSpPr/>
          <p:nvPr/>
        </p:nvSpPr>
        <p:spPr>
          <a:xfrm>
            <a:off x="5868144"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38" name="Oval 137"/>
          <p:cNvSpPr/>
          <p:nvPr/>
        </p:nvSpPr>
        <p:spPr>
          <a:xfrm>
            <a:off x="4427984"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39" name="Oval 138"/>
          <p:cNvSpPr/>
          <p:nvPr/>
        </p:nvSpPr>
        <p:spPr>
          <a:xfrm>
            <a:off x="4788024"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40" name="Oval 139"/>
          <p:cNvSpPr/>
          <p:nvPr/>
        </p:nvSpPr>
        <p:spPr>
          <a:xfrm>
            <a:off x="5148064"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41" name="Oval 140"/>
          <p:cNvSpPr/>
          <p:nvPr/>
        </p:nvSpPr>
        <p:spPr>
          <a:xfrm>
            <a:off x="5508104"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42" name="Oval 141"/>
          <p:cNvSpPr/>
          <p:nvPr/>
        </p:nvSpPr>
        <p:spPr>
          <a:xfrm>
            <a:off x="5868144"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43" name="Oval 142"/>
          <p:cNvSpPr/>
          <p:nvPr/>
        </p:nvSpPr>
        <p:spPr>
          <a:xfrm>
            <a:off x="5004048" y="155679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4" name="Curved Down Arrow 143"/>
          <p:cNvSpPr/>
          <p:nvPr/>
        </p:nvSpPr>
        <p:spPr>
          <a:xfrm rot="17331202">
            <a:off x="4907432" y="1421460"/>
            <a:ext cx="298345" cy="91414"/>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45" name="Oval 144"/>
          <p:cNvSpPr/>
          <p:nvPr/>
        </p:nvSpPr>
        <p:spPr>
          <a:xfrm>
            <a:off x="6372200"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46" name="Oval 145"/>
          <p:cNvSpPr/>
          <p:nvPr/>
        </p:nvSpPr>
        <p:spPr>
          <a:xfrm>
            <a:off x="6732240"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47" name="Oval 146"/>
          <p:cNvSpPr/>
          <p:nvPr/>
        </p:nvSpPr>
        <p:spPr>
          <a:xfrm>
            <a:off x="7092280"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48" name="Oval 147"/>
          <p:cNvSpPr/>
          <p:nvPr/>
        </p:nvSpPr>
        <p:spPr>
          <a:xfrm>
            <a:off x="7452320"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49" name="Oval 148"/>
          <p:cNvSpPr/>
          <p:nvPr/>
        </p:nvSpPr>
        <p:spPr>
          <a:xfrm>
            <a:off x="7812360" y="692696"/>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50" name="Oval 149"/>
          <p:cNvSpPr/>
          <p:nvPr/>
        </p:nvSpPr>
        <p:spPr>
          <a:xfrm>
            <a:off x="6372200"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51" name="Oval 150"/>
          <p:cNvSpPr/>
          <p:nvPr/>
        </p:nvSpPr>
        <p:spPr>
          <a:xfrm>
            <a:off x="6732240"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52" name="Oval 151"/>
          <p:cNvSpPr/>
          <p:nvPr/>
        </p:nvSpPr>
        <p:spPr>
          <a:xfrm>
            <a:off x="7092280"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53" name="Oval 152"/>
          <p:cNvSpPr/>
          <p:nvPr/>
        </p:nvSpPr>
        <p:spPr>
          <a:xfrm>
            <a:off x="7452320"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54" name="Oval 153"/>
          <p:cNvSpPr/>
          <p:nvPr/>
        </p:nvSpPr>
        <p:spPr>
          <a:xfrm>
            <a:off x="7812360" y="98072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55" name="Oval 154"/>
          <p:cNvSpPr/>
          <p:nvPr/>
        </p:nvSpPr>
        <p:spPr>
          <a:xfrm>
            <a:off x="6372200"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56" name="Oval 155"/>
          <p:cNvSpPr/>
          <p:nvPr/>
        </p:nvSpPr>
        <p:spPr>
          <a:xfrm>
            <a:off x="6732240" y="1340768"/>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57" name="Oval 156"/>
          <p:cNvSpPr/>
          <p:nvPr/>
        </p:nvSpPr>
        <p:spPr>
          <a:xfrm>
            <a:off x="7092280"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58" name="Oval 157"/>
          <p:cNvSpPr/>
          <p:nvPr/>
        </p:nvSpPr>
        <p:spPr>
          <a:xfrm>
            <a:off x="7452320"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59" name="Oval 158"/>
          <p:cNvSpPr/>
          <p:nvPr/>
        </p:nvSpPr>
        <p:spPr>
          <a:xfrm>
            <a:off x="7812360" y="134076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60" name="Oval 159"/>
          <p:cNvSpPr/>
          <p:nvPr/>
        </p:nvSpPr>
        <p:spPr>
          <a:xfrm>
            <a:off x="6372200"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61" name="Oval 160"/>
          <p:cNvSpPr/>
          <p:nvPr/>
        </p:nvSpPr>
        <p:spPr>
          <a:xfrm>
            <a:off x="6732240"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62" name="Oval 161"/>
          <p:cNvSpPr/>
          <p:nvPr/>
        </p:nvSpPr>
        <p:spPr>
          <a:xfrm>
            <a:off x="7092280"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63" name="Oval 162"/>
          <p:cNvSpPr/>
          <p:nvPr/>
        </p:nvSpPr>
        <p:spPr>
          <a:xfrm>
            <a:off x="7452320"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64" name="Oval 163"/>
          <p:cNvSpPr/>
          <p:nvPr/>
        </p:nvSpPr>
        <p:spPr>
          <a:xfrm>
            <a:off x="7812360" y="170080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65" name="Oval 164"/>
          <p:cNvSpPr/>
          <p:nvPr/>
        </p:nvSpPr>
        <p:spPr>
          <a:xfrm>
            <a:off x="6372200"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66" name="Oval 165"/>
          <p:cNvSpPr/>
          <p:nvPr/>
        </p:nvSpPr>
        <p:spPr>
          <a:xfrm>
            <a:off x="6732240"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67" name="Oval 166"/>
          <p:cNvSpPr/>
          <p:nvPr/>
        </p:nvSpPr>
        <p:spPr>
          <a:xfrm>
            <a:off x="7092280"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68" name="Oval 167"/>
          <p:cNvSpPr/>
          <p:nvPr/>
        </p:nvSpPr>
        <p:spPr>
          <a:xfrm>
            <a:off x="7452320"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69" name="Oval 168"/>
          <p:cNvSpPr/>
          <p:nvPr/>
        </p:nvSpPr>
        <p:spPr>
          <a:xfrm>
            <a:off x="7812360" y="206084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70" name="Oval 169"/>
          <p:cNvSpPr/>
          <p:nvPr/>
        </p:nvSpPr>
        <p:spPr>
          <a:xfrm>
            <a:off x="6372200"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71" name="Oval 170"/>
          <p:cNvSpPr/>
          <p:nvPr/>
        </p:nvSpPr>
        <p:spPr>
          <a:xfrm>
            <a:off x="6732240"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72" name="Oval 171"/>
          <p:cNvSpPr/>
          <p:nvPr/>
        </p:nvSpPr>
        <p:spPr>
          <a:xfrm>
            <a:off x="7092280"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73" name="Oval 172"/>
          <p:cNvSpPr/>
          <p:nvPr/>
        </p:nvSpPr>
        <p:spPr>
          <a:xfrm>
            <a:off x="7452320"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74" name="Oval 173"/>
          <p:cNvSpPr/>
          <p:nvPr/>
        </p:nvSpPr>
        <p:spPr>
          <a:xfrm>
            <a:off x="7812360" y="2420888"/>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75" name="Oval 174"/>
          <p:cNvSpPr/>
          <p:nvPr/>
        </p:nvSpPr>
        <p:spPr>
          <a:xfrm>
            <a:off x="6372200"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76" name="Oval 175"/>
          <p:cNvSpPr/>
          <p:nvPr/>
        </p:nvSpPr>
        <p:spPr>
          <a:xfrm>
            <a:off x="6732240"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77" name="Oval 176"/>
          <p:cNvSpPr/>
          <p:nvPr/>
        </p:nvSpPr>
        <p:spPr>
          <a:xfrm>
            <a:off x="7092280"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78" name="Oval 177"/>
          <p:cNvSpPr/>
          <p:nvPr/>
        </p:nvSpPr>
        <p:spPr>
          <a:xfrm>
            <a:off x="7452320"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79" name="Oval 178"/>
          <p:cNvSpPr/>
          <p:nvPr/>
        </p:nvSpPr>
        <p:spPr>
          <a:xfrm>
            <a:off x="7812360" y="270892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80" name="Oval 179"/>
          <p:cNvSpPr/>
          <p:nvPr/>
        </p:nvSpPr>
        <p:spPr>
          <a:xfrm>
            <a:off x="6372200"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81" name="Oval 180"/>
          <p:cNvSpPr/>
          <p:nvPr/>
        </p:nvSpPr>
        <p:spPr>
          <a:xfrm>
            <a:off x="6732240"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82" name="Oval 181"/>
          <p:cNvSpPr/>
          <p:nvPr/>
        </p:nvSpPr>
        <p:spPr>
          <a:xfrm>
            <a:off x="7092280"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83" name="Oval 182"/>
          <p:cNvSpPr/>
          <p:nvPr/>
        </p:nvSpPr>
        <p:spPr>
          <a:xfrm>
            <a:off x="7452320"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184" name="Oval 183"/>
          <p:cNvSpPr/>
          <p:nvPr/>
        </p:nvSpPr>
        <p:spPr>
          <a:xfrm>
            <a:off x="7812360" y="3068960"/>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cxnSp>
        <p:nvCxnSpPr>
          <p:cNvPr id="187" name="Straight Arrow Connector 186"/>
          <p:cNvCxnSpPr>
            <a:stCxn id="156" idx="6"/>
            <a:endCxn id="157" idx="2"/>
          </p:cNvCxnSpPr>
          <p:nvPr/>
        </p:nvCxnSpPr>
        <p:spPr>
          <a:xfrm>
            <a:off x="6876256" y="1412776"/>
            <a:ext cx="21602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57" idx="4"/>
            <a:endCxn id="162" idx="0"/>
          </p:cNvCxnSpPr>
          <p:nvPr/>
        </p:nvCxnSpPr>
        <p:spPr>
          <a:xfrm>
            <a:off x="7164288" y="1484784"/>
            <a:ext cx="0" cy="21602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62" idx="2"/>
            <a:endCxn id="161" idx="6"/>
          </p:cNvCxnSpPr>
          <p:nvPr/>
        </p:nvCxnSpPr>
        <p:spPr>
          <a:xfrm flipH="1">
            <a:off x="6876256" y="1772816"/>
            <a:ext cx="21602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61" idx="0"/>
            <a:endCxn id="156" idx="4"/>
          </p:cNvCxnSpPr>
          <p:nvPr/>
        </p:nvCxnSpPr>
        <p:spPr>
          <a:xfrm flipV="1">
            <a:off x="6804248" y="1484784"/>
            <a:ext cx="0" cy="21602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395536" y="3573016"/>
            <a:ext cx="1872208" cy="646331"/>
          </a:xfrm>
          <a:prstGeom prst="rect">
            <a:avLst/>
          </a:prstGeom>
          <a:noFill/>
        </p:spPr>
        <p:txBody>
          <a:bodyPr wrap="square" rtlCol="0">
            <a:spAutoFit/>
          </a:bodyPr>
          <a:lstStyle/>
          <a:p>
            <a:r>
              <a:rPr lang="el-GR" dirty="0" smtClean="0">
                <a:solidFill>
                  <a:srgbClr val="00B050"/>
                </a:solidFill>
              </a:rPr>
              <a:t>Μεταπήδηση σε γειτονικό κενό</a:t>
            </a:r>
            <a:endParaRPr lang="el-GR" dirty="0">
              <a:solidFill>
                <a:srgbClr val="00B050"/>
              </a:solidFill>
            </a:endParaRPr>
          </a:p>
        </p:txBody>
      </p:sp>
      <p:sp>
        <p:nvSpPr>
          <p:cNvPr id="195" name="TextBox 194"/>
          <p:cNvSpPr txBox="1"/>
          <p:nvPr/>
        </p:nvSpPr>
        <p:spPr>
          <a:xfrm>
            <a:off x="2411760" y="3574757"/>
            <a:ext cx="1872208" cy="646331"/>
          </a:xfrm>
          <a:prstGeom prst="rect">
            <a:avLst/>
          </a:prstGeom>
          <a:noFill/>
        </p:spPr>
        <p:txBody>
          <a:bodyPr wrap="square" rtlCol="0">
            <a:spAutoFit/>
          </a:bodyPr>
          <a:lstStyle/>
          <a:p>
            <a:r>
              <a:rPr lang="el-GR" dirty="0" smtClean="0">
                <a:solidFill>
                  <a:srgbClr val="00B050"/>
                </a:solidFill>
              </a:rPr>
              <a:t>Διάχυση στα διάκενα</a:t>
            </a:r>
            <a:endParaRPr lang="el-GR" dirty="0">
              <a:solidFill>
                <a:srgbClr val="00B050"/>
              </a:solidFill>
            </a:endParaRPr>
          </a:p>
        </p:txBody>
      </p:sp>
      <p:sp>
        <p:nvSpPr>
          <p:cNvPr id="196" name="TextBox 195"/>
          <p:cNvSpPr txBox="1"/>
          <p:nvPr/>
        </p:nvSpPr>
        <p:spPr>
          <a:xfrm>
            <a:off x="4283968" y="3573016"/>
            <a:ext cx="2088232" cy="646331"/>
          </a:xfrm>
          <a:prstGeom prst="rect">
            <a:avLst/>
          </a:prstGeom>
          <a:noFill/>
        </p:spPr>
        <p:txBody>
          <a:bodyPr wrap="square" rtlCol="0">
            <a:spAutoFit/>
          </a:bodyPr>
          <a:lstStyle/>
          <a:p>
            <a:r>
              <a:rPr lang="el-GR" dirty="0" smtClean="0">
                <a:solidFill>
                  <a:srgbClr val="00B050"/>
                </a:solidFill>
              </a:rPr>
              <a:t>Εκτόπιση ατόμου στο πλέγμα</a:t>
            </a:r>
            <a:endParaRPr lang="el-GR" dirty="0">
              <a:solidFill>
                <a:srgbClr val="00B050"/>
              </a:solidFill>
            </a:endParaRPr>
          </a:p>
        </p:txBody>
      </p:sp>
      <p:sp>
        <p:nvSpPr>
          <p:cNvPr id="197" name="TextBox 196"/>
          <p:cNvSpPr txBox="1"/>
          <p:nvPr/>
        </p:nvSpPr>
        <p:spPr>
          <a:xfrm>
            <a:off x="6372200" y="3573016"/>
            <a:ext cx="1872208" cy="646331"/>
          </a:xfrm>
          <a:prstGeom prst="rect">
            <a:avLst/>
          </a:prstGeom>
          <a:noFill/>
        </p:spPr>
        <p:txBody>
          <a:bodyPr wrap="square" rtlCol="0">
            <a:spAutoFit/>
          </a:bodyPr>
          <a:lstStyle/>
          <a:p>
            <a:r>
              <a:rPr lang="el-GR" dirty="0" smtClean="0">
                <a:solidFill>
                  <a:srgbClr val="00B050"/>
                </a:solidFill>
              </a:rPr>
              <a:t>Κυκλική αλλαγή θέσης</a:t>
            </a:r>
            <a:endParaRPr lang="el-GR" dirty="0">
              <a:solidFill>
                <a:srgbClr val="00B050"/>
              </a:solidFill>
            </a:endParaRPr>
          </a:p>
        </p:txBody>
      </p:sp>
      <p:sp>
        <p:nvSpPr>
          <p:cNvPr id="198" name="TextBox 197"/>
          <p:cNvSpPr txBox="1"/>
          <p:nvPr/>
        </p:nvSpPr>
        <p:spPr>
          <a:xfrm>
            <a:off x="539552" y="4653136"/>
            <a:ext cx="7704856" cy="923330"/>
          </a:xfrm>
          <a:prstGeom prst="rect">
            <a:avLst/>
          </a:prstGeom>
          <a:noFill/>
        </p:spPr>
        <p:txBody>
          <a:bodyPr wrap="square" rtlCol="0">
            <a:spAutoFit/>
          </a:bodyPr>
          <a:lstStyle/>
          <a:p>
            <a:r>
              <a:rPr lang="el-GR" dirty="0" smtClean="0">
                <a:solidFill>
                  <a:srgbClr val="00B050"/>
                </a:solidFill>
              </a:rPr>
              <a:t>Το τι θα γίνει, καθορίζεται:</a:t>
            </a:r>
          </a:p>
          <a:p>
            <a:r>
              <a:rPr lang="el-GR" dirty="0" smtClean="0">
                <a:solidFill>
                  <a:srgbClr val="00B050"/>
                </a:solidFill>
              </a:rPr>
              <a:t>α) σχετικό μέγεθος ατόμου, υλικού και πρόσμιξης</a:t>
            </a:r>
          </a:p>
          <a:p>
            <a:r>
              <a:rPr lang="el-GR" dirty="0" smtClean="0">
                <a:solidFill>
                  <a:srgbClr val="00B050"/>
                </a:solidFill>
              </a:rPr>
              <a:t>β) είδος κρυστάλλου</a:t>
            </a:r>
            <a:endParaRPr lang="el-GR" dirty="0">
              <a:solidFill>
                <a:srgbClr val="00B050"/>
              </a:solidFill>
            </a:endParaRPr>
          </a:p>
        </p:txBody>
      </p:sp>
      <p:pic>
        <p:nvPicPr>
          <p:cNvPr id="185"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86" name="TextBox 185"/>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500"/>
                                        <p:tgtEl>
                                          <p:spTgt spid="2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linds(horizontal)">
                                      <p:cBhvr>
                                        <p:cTn id="49" dur="500"/>
                                        <p:tgtEl>
                                          <p:spTgt spid="2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linds(horizontal)">
                                      <p:cBhvr>
                                        <p:cTn id="55" dur="500"/>
                                        <p:tgtEl>
                                          <p:spTgt spid="3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linds(horizontal)">
                                      <p:cBhvr>
                                        <p:cTn id="58" dur="500"/>
                                        <p:tgtEl>
                                          <p:spTgt spid="3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linds(horizontal)">
                                      <p:cBhvr>
                                        <p:cTn id="61" dur="500"/>
                                        <p:tgtEl>
                                          <p:spTgt spid="3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linds(horizontal)">
                                      <p:cBhvr>
                                        <p:cTn id="64" dur="500"/>
                                        <p:tgtEl>
                                          <p:spTgt spid="3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linds(horizontal)">
                                      <p:cBhvr>
                                        <p:cTn id="67" dur="500"/>
                                        <p:tgtEl>
                                          <p:spTgt spid="3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blinds(horizontal)">
                                      <p:cBhvr>
                                        <p:cTn id="70" dur="500"/>
                                        <p:tgtEl>
                                          <p:spTgt spid="3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linds(horizontal)">
                                      <p:cBhvr>
                                        <p:cTn id="73" dur="500"/>
                                        <p:tgtEl>
                                          <p:spTgt spid="3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blinds(horizontal)">
                                      <p:cBhvr>
                                        <p:cTn id="76" dur="500"/>
                                        <p:tgtEl>
                                          <p:spTgt spid="5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linds(horizontal)">
                                      <p:cBhvr>
                                        <p:cTn id="79" dur="500"/>
                                        <p:tgtEl>
                                          <p:spTgt spid="3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blinds(horizontal)">
                                      <p:cBhvr>
                                        <p:cTn id="85" dur="500"/>
                                        <p:tgtEl>
                                          <p:spTgt spid="44"/>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blinds(horizontal)">
                                      <p:cBhvr>
                                        <p:cTn id="88" dur="500"/>
                                        <p:tgtEl>
                                          <p:spTgt spid="4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blinds(horizontal)">
                                      <p:cBhvr>
                                        <p:cTn id="91" dur="500"/>
                                        <p:tgtEl>
                                          <p:spTgt spid="4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blinds(horizontal)">
                                      <p:cBhvr>
                                        <p:cTn id="94" dur="500"/>
                                        <p:tgtEl>
                                          <p:spTgt spid="42"/>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blinds(horizontal)">
                                      <p:cBhvr>
                                        <p:cTn id="97" dur="500"/>
                                        <p:tgtEl>
                                          <p:spTgt spid="41"/>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blinds(horizontal)">
                                      <p:cBhvr>
                                        <p:cTn id="100" dur="500"/>
                                        <p:tgtEl>
                                          <p:spTgt spid="40"/>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blinds(horizontal)">
                                      <p:cBhvr>
                                        <p:cTn id="103" dur="500"/>
                                        <p:tgtEl>
                                          <p:spTgt spid="45"/>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blinds(horizontal)">
                                      <p:cBhvr>
                                        <p:cTn id="106" dur="500"/>
                                        <p:tgtEl>
                                          <p:spTgt spid="4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blinds(horizontal)">
                                      <p:cBhvr>
                                        <p:cTn id="109" dur="500"/>
                                        <p:tgtEl>
                                          <p:spTgt spid="47"/>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blinds(horizontal)">
                                      <p:cBhvr>
                                        <p:cTn id="112" dur="500"/>
                                        <p:tgtEl>
                                          <p:spTgt spid="48"/>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blinds(horizontal)">
                                      <p:cBhvr>
                                        <p:cTn id="118" dur="500"/>
                                        <p:tgtEl>
                                          <p:spTgt spid="53"/>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blinds(horizontal)">
                                      <p:cBhvr>
                                        <p:cTn id="121" dur="500"/>
                                        <p:tgtEl>
                                          <p:spTgt spid="52"/>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blinds(horizontal)">
                                      <p:cBhvr>
                                        <p:cTn id="124" dur="500"/>
                                        <p:tgtEl>
                                          <p:spTgt spid="51"/>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blinds(horizontal)">
                                      <p:cBhvr>
                                        <p:cTn id="127" dur="500"/>
                                        <p:tgtEl>
                                          <p:spTgt spid="50"/>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94"/>
                                        </p:tgtEl>
                                        <p:attrNameLst>
                                          <p:attrName>style.visibility</p:attrName>
                                        </p:attrNameLst>
                                      </p:cBhvr>
                                      <p:to>
                                        <p:strVal val="visible"/>
                                      </p:to>
                                    </p:set>
                                    <p:animEffect transition="in" filter="blinds(horizontal)">
                                      <p:cBhvr>
                                        <p:cTn id="130" dur="500"/>
                                        <p:tgtEl>
                                          <p:spTgt spid="194"/>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blinds(horizontal)">
                                      <p:cBhvr>
                                        <p:cTn id="135" dur="500"/>
                                        <p:tgtEl>
                                          <p:spTgt spid="20"/>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21"/>
                                        </p:tgtEl>
                                        <p:attrNameLst>
                                          <p:attrName>style.visibility</p:attrName>
                                        </p:attrNameLst>
                                      </p:cBhvr>
                                      <p:to>
                                        <p:strVal val="visible"/>
                                      </p:to>
                                    </p:set>
                                    <p:animEffect transition="in" filter="blinds(horizontal)">
                                      <p:cBhvr>
                                        <p:cTn id="138" dur="500"/>
                                        <p:tgtEl>
                                          <p:spTgt spid="21"/>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blinds(horizontal)">
                                      <p:cBhvr>
                                        <p:cTn id="141" dur="500"/>
                                        <p:tgtEl>
                                          <p:spTgt spid="22"/>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23"/>
                                        </p:tgtEl>
                                        <p:attrNameLst>
                                          <p:attrName>style.visibility</p:attrName>
                                        </p:attrNameLst>
                                      </p:cBhvr>
                                      <p:to>
                                        <p:strVal val="visible"/>
                                      </p:to>
                                    </p:set>
                                    <p:animEffect transition="in" filter="blinds(horizontal)">
                                      <p:cBhvr>
                                        <p:cTn id="144" dur="500"/>
                                        <p:tgtEl>
                                          <p:spTgt spid="23"/>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blinds(horizontal)">
                                      <p:cBhvr>
                                        <p:cTn id="147" dur="500"/>
                                        <p:tgtEl>
                                          <p:spTgt spid="24"/>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62"/>
                                        </p:tgtEl>
                                        <p:attrNameLst>
                                          <p:attrName>style.visibility</p:attrName>
                                        </p:attrNameLst>
                                      </p:cBhvr>
                                      <p:to>
                                        <p:strVal val="visible"/>
                                      </p:to>
                                    </p:set>
                                    <p:animEffect transition="in" filter="blinds(horizontal)">
                                      <p:cBhvr>
                                        <p:cTn id="150" dur="500"/>
                                        <p:tgtEl>
                                          <p:spTgt spid="62"/>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blinds(horizontal)">
                                      <p:cBhvr>
                                        <p:cTn id="153" dur="500"/>
                                        <p:tgtEl>
                                          <p:spTgt spid="67"/>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72"/>
                                        </p:tgtEl>
                                        <p:attrNameLst>
                                          <p:attrName>style.visibility</p:attrName>
                                        </p:attrNameLst>
                                      </p:cBhvr>
                                      <p:to>
                                        <p:strVal val="visible"/>
                                      </p:to>
                                    </p:set>
                                    <p:animEffect transition="in" filter="blinds(horizontal)">
                                      <p:cBhvr>
                                        <p:cTn id="156" dur="500"/>
                                        <p:tgtEl>
                                          <p:spTgt spid="72"/>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77"/>
                                        </p:tgtEl>
                                        <p:attrNameLst>
                                          <p:attrName>style.visibility</p:attrName>
                                        </p:attrNameLst>
                                      </p:cBhvr>
                                      <p:to>
                                        <p:strVal val="visible"/>
                                      </p:to>
                                    </p:set>
                                    <p:animEffect transition="in" filter="blinds(horizontal)">
                                      <p:cBhvr>
                                        <p:cTn id="159" dur="500"/>
                                        <p:tgtEl>
                                          <p:spTgt spid="77"/>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blinds(horizontal)">
                                      <p:cBhvr>
                                        <p:cTn id="162" dur="500"/>
                                        <p:tgtEl>
                                          <p:spTgt spid="82"/>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87"/>
                                        </p:tgtEl>
                                        <p:attrNameLst>
                                          <p:attrName>style.visibility</p:attrName>
                                        </p:attrNameLst>
                                      </p:cBhvr>
                                      <p:to>
                                        <p:strVal val="visible"/>
                                      </p:to>
                                    </p:set>
                                    <p:animEffect transition="in" filter="blinds(horizontal)">
                                      <p:cBhvr>
                                        <p:cTn id="165" dur="500"/>
                                        <p:tgtEl>
                                          <p:spTgt spid="87"/>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blinds(horizontal)">
                                      <p:cBhvr>
                                        <p:cTn id="168" dur="500"/>
                                        <p:tgtEl>
                                          <p:spTgt spid="92"/>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91"/>
                                        </p:tgtEl>
                                        <p:attrNameLst>
                                          <p:attrName>style.visibility</p:attrName>
                                        </p:attrNameLst>
                                      </p:cBhvr>
                                      <p:to>
                                        <p:strVal val="visible"/>
                                      </p:to>
                                    </p:set>
                                    <p:animEffect transition="in" filter="blinds(horizontal)">
                                      <p:cBhvr>
                                        <p:cTn id="171" dur="500"/>
                                        <p:tgtEl>
                                          <p:spTgt spid="91"/>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86"/>
                                        </p:tgtEl>
                                        <p:attrNameLst>
                                          <p:attrName>style.visibility</p:attrName>
                                        </p:attrNameLst>
                                      </p:cBhvr>
                                      <p:to>
                                        <p:strVal val="visible"/>
                                      </p:to>
                                    </p:set>
                                    <p:animEffect transition="in" filter="blinds(horizontal)">
                                      <p:cBhvr>
                                        <p:cTn id="174" dur="500"/>
                                        <p:tgtEl>
                                          <p:spTgt spid="86"/>
                                        </p:tgtEl>
                                      </p:cBhvr>
                                    </p:animEffect>
                                  </p:childTnLst>
                                </p:cTn>
                              </p:par>
                              <p:par>
                                <p:cTn id="175" presetID="3" presetClass="entr" presetSubtype="10" fill="hold" grpId="0" nodeType="withEffect">
                                  <p:stCondLst>
                                    <p:cond delay="0"/>
                                  </p:stCondLst>
                                  <p:childTnLst>
                                    <p:set>
                                      <p:cBhvr>
                                        <p:cTn id="176" dur="1" fill="hold">
                                          <p:stCondLst>
                                            <p:cond delay="0"/>
                                          </p:stCondLst>
                                        </p:cTn>
                                        <p:tgtEl>
                                          <p:spTgt spid="81"/>
                                        </p:tgtEl>
                                        <p:attrNameLst>
                                          <p:attrName>style.visibility</p:attrName>
                                        </p:attrNameLst>
                                      </p:cBhvr>
                                      <p:to>
                                        <p:strVal val="visible"/>
                                      </p:to>
                                    </p:set>
                                    <p:animEffect transition="in" filter="blinds(horizontal)">
                                      <p:cBhvr>
                                        <p:cTn id="177" dur="500"/>
                                        <p:tgtEl>
                                          <p:spTgt spid="81"/>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76"/>
                                        </p:tgtEl>
                                        <p:attrNameLst>
                                          <p:attrName>style.visibility</p:attrName>
                                        </p:attrNameLst>
                                      </p:cBhvr>
                                      <p:to>
                                        <p:strVal val="visible"/>
                                      </p:to>
                                    </p:set>
                                    <p:animEffect transition="in" filter="blinds(horizontal)">
                                      <p:cBhvr>
                                        <p:cTn id="180" dur="500"/>
                                        <p:tgtEl>
                                          <p:spTgt spid="76"/>
                                        </p:tgtEl>
                                      </p:cBhvr>
                                    </p:animEffect>
                                  </p:childTnLst>
                                </p:cTn>
                              </p:par>
                              <p:par>
                                <p:cTn id="181" presetID="3" presetClass="entr" presetSubtype="10" fill="hold" grpId="0" nodeType="withEffect">
                                  <p:stCondLst>
                                    <p:cond delay="0"/>
                                  </p:stCondLst>
                                  <p:childTnLst>
                                    <p:set>
                                      <p:cBhvr>
                                        <p:cTn id="182" dur="1" fill="hold">
                                          <p:stCondLst>
                                            <p:cond delay="0"/>
                                          </p:stCondLst>
                                        </p:cTn>
                                        <p:tgtEl>
                                          <p:spTgt spid="71"/>
                                        </p:tgtEl>
                                        <p:attrNameLst>
                                          <p:attrName>style.visibility</p:attrName>
                                        </p:attrNameLst>
                                      </p:cBhvr>
                                      <p:to>
                                        <p:strVal val="visible"/>
                                      </p:to>
                                    </p:set>
                                    <p:animEffect transition="in" filter="blinds(horizontal)">
                                      <p:cBhvr>
                                        <p:cTn id="183" dur="500"/>
                                        <p:tgtEl>
                                          <p:spTgt spid="71"/>
                                        </p:tgtEl>
                                      </p:cBhvr>
                                    </p:animEffect>
                                  </p:childTnLst>
                                </p:cTn>
                              </p:par>
                              <p:par>
                                <p:cTn id="184" presetID="3" presetClass="entr" presetSubtype="10" fill="hold" grpId="0" nodeType="withEffect">
                                  <p:stCondLst>
                                    <p:cond delay="0"/>
                                  </p:stCondLst>
                                  <p:childTnLst>
                                    <p:set>
                                      <p:cBhvr>
                                        <p:cTn id="185" dur="1" fill="hold">
                                          <p:stCondLst>
                                            <p:cond delay="0"/>
                                          </p:stCondLst>
                                        </p:cTn>
                                        <p:tgtEl>
                                          <p:spTgt spid="66"/>
                                        </p:tgtEl>
                                        <p:attrNameLst>
                                          <p:attrName>style.visibility</p:attrName>
                                        </p:attrNameLst>
                                      </p:cBhvr>
                                      <p:to>
                                        <p:strVal val="visible"/>
                                      </p:to>
                                    </p:set>
                                    <p:animEffect transition="in" filter="blinds(horizontal)">
                                      <p:cBhvr>
                                        <p:cTn id="186" dur="500"/>
                                        <p:tgtEl>
                                          <p:spTgt spid="66"/>
                                        </p:tgtEl>
                                      </p:cBhvr>
                                    </p:animEffect>
                                  </p:childTnLst>
                                </p:cTn>
                              </p:par>
                              <p:par>
                                <p:cTn id="187" presetID="3" presetClass="entr" presetSubtype="10" fill="hold" grpId="0" nodeType="withEffect">
                                  <p:stCondLst>
                                    <p:cond delay="0"/>
                                  </p:stCondLst>
                                  <p:childTnLst>
                                    <p:set>
                                      <p:cBhvr>
                                        <p:cTn id="188" dur="1" fill="hold">
                                          <p:stCondLst>
                                            <p:cond delay="0"/>
                                          </p:stCondLst>
                                        </p:cTn>
                                        <p:tgtEl>
                                          <p:spTgt spid="61"/>
                                        </p:tgtEl>
                                        <p:attrNameLst>
                                          <p:attrName>style.visibility</p:attrName>
                                        </p:attrNameLst>
                                      </p:cBhvr>
                                      <p:to>
                                        <p:strVal val="visible"/>
                                      </p:to>
                                    </p:set>
                                    <p:animEffect transition="in" filter="blinds(horizontal)">
                                      <p:cBhvr>
                                        <p:cTn id="189" dur="500"/>
                                        <p:tgtEl>
                                          <p:spTgt spid="61"/>
                                        </p:tgtEl>
                                      </p:cBhvr>
                                    </p:animEffect>
                                  </p:childTnLst>
                                </p:cTn>
                              </p:par>
                              <p:par>
                                <p:cTn id="190" presetID="3" presetClass="entr" presetSubtype="10" fill="hold" grpId="0" nodeType="withEffect">
                                  <p:stCondLst>
                                    <p:cond delay="0"/>
                                  </p:stCondLst>
                                  <p:childTnLst>
                                    <p:set>
                                      <p:cBhvr>
                                        <p:cTn id="191" dur="1" fill="hold">
                                          <p:stCondLst>
                                            <p:cond delay="0"/>
                                          </p:stCondLst>
                                        </p:cTn>
                                        <p:tgtEl>
                                          <p:spTgt spid="60"/>
                                        </p:tgtEl>
                                        <p:attrNameLst>
                                          <p:attrName>style.visibility</p:attrName>
                                        </p:attrNameLst>
                                      </p:cBhvr>
                                      <p:to>
                                        <p:strVal val="visible"/>
                                      </p:to>
                                    </p:set>
                                    <p:animEffect transition="in" filter="blinds(horizontal)">
                                      <p:cBhvr>
                                        <p:cTn id="192" dur="500"/>
                                        <p:tgtEl>
                                          <p:spTgt spid="60"/>
                                        </p:tgtEl>
                                      </p:cBhvr>
                                    </p:animEffect>
                                  </p:childTnLst>
                                </p:cTn>
                              </p:par>
                              <p:par>
                                <p:cTn id="193" presetID="3" presetClass="entr" presetSubtype="10" fill="hold" grpId="0" nodeType="withEffect">
                                  <p:stCondLst>
                                    <p:cond delay="0"/>
                                  </p:stCondLst>
                                  <p:childTnLst>
                                    <p:set>
                                      <p:cBhvr>
                                        <p:cTn id="194" dur="1" fill="hold">
                                          <p:stCondLst>
                                            <p:cond delay="0"/>
                                          </p:stCondLst>
                                        </p:cTn>
                                        <p:tgtEl>
                                          <p:spTgt spid="59"/>
                                        </p:tgtEl>
                                        <p:attrNameLst>
                                          <p:attrName>style.visibility</p:attrName>
                                        </p:attrNameLst>
                                      </p:cBhvr>
                                      <p:to>
                                        <p:strVal val="visible"/>
                                      </p:to>
                                    </p:set>
                                    <p:animEffect transition="in" filter="blinds(horizontal)">
                                      <p:cBhvr>
                                        <p:cTn id="195" dur="500"/>
                                        <p:tgtEl>
                                          <p:spTgt spid="59"/>
                                        </p:tgtEl>
                                      </p:cBhvr>
                                    </p:animEffect>
                                  </p:childTnLst>
                                </p:cTn>
                              </p:par>
                              <p:par>
                                <p:cTn id="196" presetID="3" presetClass="entr" presetSubtype="10" fill="hold" grpId="0" nodeType="withEffect">
                                  <p:stCondLst>
                                    <p:cond delay="0"/>
                                  </p:stCondLst>
                                  <p:childTnLst>
                                    <p:set>
                                      <p:cBhvr>
                                        <p:cTn id="197" dur="1" fill="hold">
                                          <p:stCondLst>
                                            <p:cond delay="0"/>
                                          </p:stCondLst>
                                        </p:cTn>
                                        <p:tgtEl>
                                          <p:spTgt spid="58"/>
                                        </p:tgtEl>
                                        <p:attrNameLst>
                                          <p:attrName>style.visibility</p:attrName>
                                        </p:attrNameLst>
                                      </p:cBhvr>
                                      <p:to>
                                        <p:strVal val="visible"/>
                                      </p:to>
                                    </p:set>
                                    <p:animEffect transition="in" filter="blinds(horizontal)">
                                      <p:cBhvr>
                                        <p:cTn id="198" dur="500"/>
                                        <p:tgtEl>
                                          <p:spTgt spid="58"/>
                                        </p:tgtEl>
                                      </p:cBhvr>
                                    </p:animEffect>
                                  </p:childTnLst>
                                </p:cTn>
                              </p:par>
                              <p:par>
                                <p:cTn id="199" presetID="3" presetClass="entr" presetSubtype="10" fill="hold" grpId="0" nodeType="withEffect">
                                  <p:stCondLst>
                                    <p:cond delay="0"/>
                                  </p:stCondLst>
                                  <p:childTnLst>
                                    <p:set>
                                      <p:cBhvr>
                                        <p:cTn id="200" dur="1" fill="hold">
                                          <p:stCondLst>
                                            <p:cond delay="0"/>
                                          </p:stCondLst>
                                        </p:cTn>
                                        <p:tgtEl>
                                          <p:spTgt spid="63"/>
                                        </p:tgtEl>
                                        <p:attrNameLst>
                                          <p:attrName>style.visibility</p:attrName>
                                        </p:attrNameLst>
                                      </p:cBhvr>
                                      <p:to>
                                        <p:strVal val="visible"/>
                                      </p:to>
                                    </p:set>
                                    <p:animEffect transition="in" filter="blinds(horizontal)">
                                      <p:cBhvr>
                                        <p:cTn id="201" dur="500"/>
                                        <p:tgtEl>
                                          <p:spTgt spid="63"/>
                                        </p:tgtEl>
                                      </p:cBhvr>
                                    </p:animEffect>
                                  </p:childTnLst>
                                </p:cTn>
                              </p:par>
                              <p:par>
                                <p:cTn id="202" presetID="3" presetClass="entr" presetSubtype="10" fill="hold" grpId="0" nodeType="withEffect">
                                  <p:stCondLst>
                                    <p:cond delay="0"/>
                                  </p:stCondLst>
                                  <p:childTnLst>
                                    <p:set>
                                      <p:cBhvr>
                                        <p:cTn id="203" dur="1" fill="hold">
                                          <p:stCondLst>
                                            <p:cond delay="0"/>
                                          </p:stCondLst>
                                        </p:cTn>
                                        <p:tgtEl>
                                          <p:spTgt spid="64"/>
                                        </p:tgtEl>
                                        <p:attrNameLst>
                                          <p:attrName>style.visibility</p:attrName>
                                        </p:attrNameLst>
                                      </p:cBhvr>
                                      <p:to>
                                        <p:strVal val="visible"/>
                                      </p:to>
                                    </p:set>
                                    <p:animEffect transition="in" filter="blinds(horizontal)">
                                      <p:cBhvr>
                                        <p:cTn id="204" dur="500"/>
                                        <p:tgtEl>
                                          <p:spTgt spid="64"/>
                                        </p:tgtEl>
                                      </p:cBhvr>
                                    </p:animEffect>
                                  </p:childTnLst>
                                </p:cTn>
                              </p:par>
                              <p:par>
                                <p:cTn id="205" presetID="3" presetClass="entr" presetSubtype="10" fill="hold" grpId="0" nodeType="withEffect">
                                  <p:stCondLst>
                                    <p:cond delay="0"/>
                                  </p:stCondLst>
                                  <p:childTnLst>
                                    <p:set>
                                      <p:cBhvr>
                                        <p:cTn id="206" dur="1" fill="hold">
                                          <p:stCondLst>
                                            <p:cond delay="0"/>
                                          </p:stCondLst>
                                        </p:cTn>
                                        <p:tgtEl>
                                          <p:spTgt spid="65"/>
                                        </p:tgtEl>
                                        <p:attrNameLst>
                                          <p:attrName>style.visibility</p:attrName>
                                        </p:attrNameLst>
                                      </p:cBhvr>
                                      <p:to>
                                        <p:strVal val="visible"/>
                                      </p:to>
                                    </p:set>
                                    <p:animEffect transition="in" filter="blinds(horizontal)">
                                      <p:cBhvr>
                                        <p:cTn id="207" dur="500"/>
                                        <p:tgtEl>
                                          <p:spTgt spid="65"/>
                                        </p:tgtEl>
                                      </p:cBhvr>
                                    </p:animEffect>
                                  </p:childTnLst>
                                </p:cTn>
                              </p:par>
                              <p:par>
                                <p:cTn id="208" presetID="3" presetClass="entr" presetSubtype="10" fill="hold" grpId="0" nodeType="withEffect">
                                  <p:stCondLst>
                                    <p:cond delay="0"/>
                                  </p:stCondLst>
                                  <p:childTnLst>
                                    <p:set>
                                      <p:cBhvr>
                                        <p:cTn id="209" dur="1" fill="hold">
                                          <p:stCondLst>
                                            <p:cond delay="0"/>
                                          </p:stCondLst>
                                        </p:cTn>
                                        <p:tgtEl>
                                          <p:spTgt spid="95"/>
                                        </p:tgtEl>
                                        <p:attrNameLst>
                                          <p:attrName>style.visibility</p:attrName>
                                        </p:attrNameLst>
                                      </p:cBhvr>
                                      <p:to>
                                        <p:strVal val="visible"/>
                                      </p:to>
                                    </p:set>
                                    <p:animEffect transition="in" filter="blinds(horizontal)">
                                      <p:cBhvr>
                                        <p:cTn id="210" dur="500"/>
                                        <p:tgtEl>
                                          <p:spTgt spid="95"/>
                                        </p:tgtEl>
                                      </p:cBhvr>
                                    </p:animEffect>
                                  </p:childTnLst>
                                </p:cTn>
                              </p:par>
                              <p:par>
                                <p:cTn id="211" presetID="3" presetClass="entr" presetSubtype="10" fill="hold" nodeType="withEffect">
                                  <p:stCondLst>
                                    <p:cond delay="0"/>
                                  </p:stCondLst>
                                  <p:childTnLst>
                                    <p:set>
                                      <p:cBhvr>
                                        <p:cTn id="212" dur="1" fill="hold">
                                          <p:stCondLst>
                                            <p:cond delay="0"/>
                                          </p:stCondLst>
                                        </p:cTn>
                                        <p:tgtEl>
                                          <p:spTgt spid="97"/>
                                        </p:tgtEl>
                                        <p:attrNameLst>
                                          <p:attrName>style.visibility</p:attrName>
                                        </p:attrNameLst>
                                      </p:cBhvr>
                                      <p:to>
                                        <p:strVal val="visible"/>
                                      </p:to>
                                    </p:set>
                                    <p:animEffect transition="in" filter="blinds(horizontal)">
                                      <p:cBhvr>
                                        <p:cTn id="213" dur="500"/>
                                        <p:tgtEl>
                                          <p:spTgt spid="97"/>
                                        </p:tgtEl>
                                      </p:cBhvr>
                                    </p:animEffect>
                                  </p:childTnLst>
                                </p:cTn>
                              </p:par>
                              <p:par>
                                <p:cTn id="214" presetID="3" presetClass="entr" presetSubtype="10" fill="hold" grpId="0" nodeType="withEffect">
                                  <p:stCondLst>
                                    <p:cond delay="0"/>
                                  </p:stCondLst>
                                  <p:childTnLst>
                                    <p:set>
                                      <p:cBhvr>
                                        <p:cTn id="215" dur="1" fill="hold">
                                          <p:stCondLst>
                                            <p:cond delay="0"/>
                                          </p:stCondLst>
                                        </p:cTn>
                                        <p:tgtEl>
                                          <p:spTgt spid="93"/>
                                        </p:tgtEl>
                                        <p:attrNameLst>
                                          <p:attrName>style.visibility</p:attrName>
                                        </p:attrNameLst>
                                      </p:cBhvr>
                                      <p:to>
                                        <p:strVal val="visible"/>
                                      </p:to>
                                    </p:set>
                                    <p:animEffect transition="in" filter="blinds(horizontal)">
                                      <p:cBhvr>
                                        <p:cTn id="216" dur="500"/>
                                        <p:tgtEl>
                                          <p:spTgt spid="93"/>
                                        </p:tgtEl>
                                      </p:cBhvr>
                                    </p:animEffect>
                                  </p:childTnLst>
                                </p:cTn>
                              </p:par>
                              <p:par>
                                <p:cTn id="217" presetID="3" presetClass="entr" presetSubtype="10" fill="hold" grpId="0" nodeType="withEffect">
                                  <p:stCondLst>
                                    <p:cond delay="0"/>
                                  </p:stCondLst>
                                  <p:childTnLst>
                                    <p:set>
                                      <p:cBhvr>
                                        <p:cTn id="218" dur="1" fill="hold">
                                          <p:stCondLst>
                                            <p:cond delay="0"/>
                                          </p:stCondLst>
                                        </p:cTn>
                                        <p:tgtEl>
                                          <p:spTgt spid="68"/>
                                        </p:tgtEl>
                                        <p:attrNameLst>
                                          <p:attrName>style.visibility</p:attrName>
                                        </p:attrNameLst>
                                      </p:cBhvr>
                                      <p:to>
                                        <p:strVal val="visible"/>
                                      </p:to>
                                    </p:set>
                                    <p:animEffect transition="in" filter="blinds(horizontal)">
                                      <p:cBhvr>
                                        <p:cTn id="219" dur="500"/>
                                        <p:tgtEl>
                                          <p:spTgt spid="68"/>
                                        </p:tgtEl>
                                      </p:cBhvr>
                                    </p:animEffect>
                                  </p:childTnLst>
                                </p:cTn>
                              </p:par>
                              <p:par>
                                <p:cTn id="220" presetID="3" presetClass="entr" presetSubtype="10" fill="hold" grpId="0" nodeType="withEffect">
                                  <p:stCondLst>
                                    <p:cond delay="0"/>
                                  </p:stCondLst>
                                  <p:childTnLst>
                                    <p:set>
                                      <p:cBhvr>
                                        <p:cTn id="221" dur="1" fill="hold">
                                          <p:stCondLst>
                                            <p:cond delay="0"/>
                                          </p:stCondLst>
                                        </p:cTn>
                                        <p:tgtEl>
                                          <p:spTgt spid="69"/>
                                        </p:tgtEl>
                                        <p:attrNameLst>
                                          <p:attrName>style.visibility</p:attrName>
                                        </p:attrNameLst>
                                      </p:cBhvr>
                                      <p:to>
                                        <p:strVal val="visible"/>
                                      </p:to>
                                    </p:set>
                                    <p:animEffect transition="in" filter="blinds(horizontal)">
                                      <p:cBhvr>
                                        <p:cTn id="222" dur="500"/>
                                        <p:tgtEl>
                                          <p:spTgt spid="69"/>
                                        </p:tgtEl>
                                      </p:cBhvr>
                                    </p:animEffect>
                                  </p:childTnLst>
                                </p:cTn>
                              </p:par>
                              <p:par>
                                <p:cTn id="223" presetID="3" presetClass="entr" presetSubtype="10"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in" filter="blinds(horizontal)">
                                      <p:cBhvr>
                                        <p:cTn id="225" dur="500"/>
                                        <p:tgtEl>
                                          <p:spTgt spid="70"/>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75"/>
                                        </p:tgtEl>
                                        <p:attrNameLst>
                                          <p:attrName>style.visibility</p:attrName>
                                        </p:attrNameLst>
                                      </p:cBhvr>
                                      <p:to>
                                        <p:strVal val="visible"/>
                                      </p:to>
                                    </p:set>
                                    <p:animEffect transition="in" filter="blinds(horizontal)">
                                      <p:cBhvr>
                                        <p:cTn id="228" dur="500"/>
                                        <p:tgtEl>
                                          <p:spTgt spid="75"/>
                                        </p:tgtEl>
                                      </p:cBhvr>
                                    </p:animEffect>
                                  </p:childTnLst>
                                </p:cTn>
                              </p:par>
                              <p:par>
                                <p:cTn id="229" presetID="3" presetClass="entr" presetSubtype="10" fill="hold" grpId="0" nodeType="withEffect">
                                  <p:stCondLst>
                                    <p:cond delay="0"/>
                                  </p:stCondLst>
                                  <p:childTnLst>
                                    <p:set>
                                      <p:cBhvr>
                                        <p:cTn id="230" dur="1" fill="hold">
                                          <p:stCondLst>
                                            <p:cond delay="0"/>
                                          </p:stCondLst>
                                        </p:cTn>
                                        <p:tgtEl>
                                          <p:spTgt spid="74"/>
                                        </p:tgtEl>
                                        <p:attrNameLst>
                                          <p:attrName>style.visibility</p:attrName>
                                        </p:attrNameLst>
                                      </p:cBhvr>
                                      <p:to>
                                        <p:strVal val="visible"/>
                                      </p:to>
                                    </p:set>
                                    <p:animEffect transition="in" filter="blinds(horizontal)">
                                      <p:cBhvr>
                                        <p:cTn id="231" dur="500"/>
                                        <p:tgtEl>
                                          <p:spTgt spid="74"/>
                                        </p:tgtEl>
                                      </p:cBhvr>
                                    </p:animEffect>
                                  </p:childTnLst>
                                </p:cTn>
                              </p:par>
                              <p:par>
                                <p:cTn id="232" presetID="3" presetClass="entr" presetSubtype="10" fill="hold" grpId="0" nodeType="withEffect">
                                  <p:stCondLst>
                                    <p:cond delay="0"/>
                                  </p:stCondLst>
                                  <p:childTnLst>
                                    <p:set>
                                      <p:cBhvr>
                                        <p:cTn id="233" dur="1" fill="hold">
                                          <p:stCondLst>
                                            <p:cond delay="0"/>
                                          </p:stCondLst>
                                        </p:cTn>
                                        <p:tgtEl>
                                          <p:spTgt spid="73"/>
                                        </p:tgtEl>
                                        <p:attrNameLst>
                                          <p:attrName>style.visibility</p:attrName>
                                        </p:attrNameLst>
                                      </p:cBhvr>
                                      <p:to>
                                        <p:strVal val="visible"/>
                                      </p:to>
                                    </p:set>
                                    <p:animEffect transition="in" filter="blinds(horizontal)">
                                      <p:cBhvr>
                                        <p:cTn id="234" dur="500"/>
                                        <p:tgtEl>
                                          <p:spTgt spid="73"/>
                                        </p:tgtEl>
                                      </p:cBhvr>
                                    </p:animEffect>
                                  </p:childTnLst>
                                </p:cTn>
                              </p:par>
                              <p:par>
                                <p:cTn id="235" presetID="3" presetClass="entr" presetSubtype="10" fill="hold" grpId="0" nodeType="withEffect">
                                  <p:stCondLst>
                                    <p:cond delay="0"/>
                                  </p:stCondLst>
                                  <p:childTnLst>
                                    <p:set>
                                      <p:cBhvr>
                                        <p:cTn id="236" dur="1" fill="hold">
                                          <p:stCondLst>
                                            <p:cond delay="0"/>
                                          </p:stCondLst>
                                        </p:cTn>
                                        <p:tgtEl>
                                          <p:spTgt spid="78"/>
                                        </p:tgtEl>
                                        <p:attrNameLst>
                                          <p:attrName>style.visibility</p:attrName>
                                        </p:attrNameLst>
                                      </p:cBhvr>
                                      <p:to>
                                        <p:strVal val="visible"/>
                                      </p:to>
                                    </p:set>
                                    <p:animEffect transition="in" filter="blinds(horizontal)">
                                      <p:cBhvr>
                                        <p:cTn id="237" dur="500"/>
                                        <p:tgtEl>
                                          <p:spTgt spid="78"/>
                                        </p:tgtEl>
                                      </p:cBhvr>
                                    </p:animEffect>
                                  </p:childTnLst>
                                </p:cTn>
                              </p:par>
                              <p:par>
                                <p:cTn id="238" presetID="3" presetClass="entr" presetSubtype="10" fill="hold" grpId="0" nodeType="withEffect">
                                  <p:stCondLst>
                                    <p:cond delay="0"/>
                                  </p:stCondLst>
                                  <p:childTnLst>
                                    <p:set>
                                      <p:cBhvr>
                                        <p:cTn id="239" dur="1" fill="hold">
                                          <p:stCondLst>
                                            <p:cond delay="0"/>
                                          </p:stCondLst>
                                        </p:cTn>
                                        <p:tgtEl>
                                          <p:spTgt spid="83"/>
                                        </p:tgtEl>
                                        <p:attrNameLst>
                                          <p:attrName>style.visibility</p:attrName>
                                        </p:attrNameLst>
                                      </p:cBhvr>
                                      <p:to>
                                        <p:strVal val="visible"/>
                                      </p:to>
                                    </p:set>
                                    <p:animEffect transition="in" filter="blinds(horizontal)">
                                      <p:cBhvr>
                                        <p:cTn id="240" dur="500"/>
                                        <p:tgtEl>
                                          <p:spTgt spid="83"/>
                                        </p:tgtEl>
                                      </p:cBhvr>
                                    </p:animEffect>
                                  </p:childTnLst>
                                </p:cTn>
                              </p:par>
                              <p:par>
                                <p:cTn id="241" presetID="3" presetClass="entr" presetSubtype="10" fill="hold" grpId="0" nodeType="withEffect">
                                  <p:stCondLst>
                                    <p:cond delay="0"/>
                                  </p:stCondLst>
                                  <p:childTnLst>
                                    <p:set>
                                      <p:cBhvr>
                                        <p:cTn id="242" dur="1" fill="hold">
                                          <p:stCondLst>
                                            <p:cond delay="0"/>
                                          </p:stCondLst>
                                        </p:cTn>
                                        <p:tgtEl>
                                          <p:spTgt spid="88"/>
                                        </p:tgtEl>
                                        <p:attrNameLst>
                                          <p:attrName>style.visibility</p:attrName>
                                        </p:attrNameLst>
                                      </p:cBhvr>
                                      <p:to>
                                        <p:strVal val="visible"/>
                                      </p:to>
                                    </p:set>
                                    <p:animEffect transition="in" filter="blinds(horizontal)">
                                      <p:cBhvr>
                                        <p:cTn id="243" dur="500"/>
                                        <p:tgtEl>
                                          <p:spTgt spid="88"/>
                                        </p:tgtEl>
                                      </p:cBhvr>
                                    </p:animEffect>
                                  </p:childTnLst>
                                </p:cTn>
                              </p:par>
                              <p:par>
                                <p:cTn id="244" presetID="3" presetClass="entr" presetSubtype="10"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Effect transition="in" filter="blinds(horizontal)">
                                      <p:cBhvr>
                                        <p:cTn id="246" dur="500"/>
                                        <p:tgtEl>
                                          <p:spTgt spid="79"/>
                                        </p:tgtEl>
                                      </p:cBhvr>
                                    </p:animEffect>
                                  </p:childTnLst>
                                </p:cTn>
                              </p:par>
                              <p:par>
                                <p:cTn id="247" presetID="3" presetClass="entr" presetSubtype="10" fill="hold" grpId="0" nodeType="withEffect">
                                  <p:stCondLst>
                                    <p:cond delay="0"/>
                                  </p:stCondLst>
                                  <p:childTnLst>
                                    <p:set>
                                      <p:cBhvr>
                                        <p:cTn id="248" dur="1" fill="hold">
                                          <p:stCondLst>
                                            <p:cond delay="0"/>
                                          </p:stCondLst>
                                        </p:cTn>
                                        <p:tgtEl>
                                          <p:spTgt spid="84"/>
                                        </p:tgtEl>
                                        <p:attrNameLst>
                                          <p:attrName>style.visibility</p:attrName>
                                        </p:attrNameLst>
                                      </p:cBhvr>
                                      <p:to>
                                        <p:strVal val="visible"/>
                                      </p:to>
                                    </p:set>
                                    <p:animEffect transition="in" filter="blinds(horizontal)">
                                      <p:cBhvr>
                                        <p:cTn id="249" dur="500"/>
                                        <p:tgtEl>
                                          <p:spTgt spid="84"/>
                                        </p:tgtEl>
                                      </p:cBhvr>
                                    </p:animEffect>
                                  </p:childTnLst>
                                </p:cTn>
                              </p:par>
                              <p:par>
                                <p:cTn id="250" presetID="3" presetClass="entr" presetSubtype="10" fill="hold" grpId="0" nodeType="withEffect">
                                  <p:stCondLst>
                                    <p:cond delay="0"/>
                                  </p:stCondLst>
                                  <p:childTnLst>
                                    <p:set>
                                      <p:cBhvr>
                                        <p:cTn id="251" dur="1" fill="hold">
                                          <p:stCondLst>
                                            <p:cond delay="0"/>
                                          </p:stCondLst>
                                        </p:cTn>
                                        <p:tgtEl>
                                          <p:spTgt spid="89"/>
                                        </p:tgtEl>
                                        <p:attrNameLst>
                                          <p:attrName>style.visibility</p:attrName>
                                        </p:attrNameLst>
                                      </p:cBhvr>
                                      <p:to>
                                        <p:strVal val="visible"/>
                                      </p:to>
                                    </p:set>
                                    <p:animEffect transition="in" filter="blinds(horizontal)">
                                      <p:cBhvr>
                                        <p:cTn id="252" dur="500"/>
                                        <p:tgtEl>
                                          <p:spTgt spid="89"/>
                                        </p:tgtEl>
                                      </p:cBhvr>
                                    </p:animEffect>
                                  </p:childTnLst>
                                </p:cTn>
                              </p:par>
                              <p:par>
                                <p:cTn id="253" presetID="3" presetClass="entr" presetSubtype="10" fill="hold" grpId="0" nodeType="withEffect">
                                  <p:stCondLst>
                                    <p:cond delay="0"/>
                                  </p:stCondLst>
                                  <p:childTnLst>
                                    <p:set>
                                      <p:cBhvr>
                                        <p:cTn id="254" dur="1" fill="hold">
                                          <p:stCondLst>
                                            <p:cond delay="0"/>
                                          </p:stCondLst>
                                        </p:cTn>
                                        <p:tgtEl>
                                          <p:spTgt spid="80"/>
                                        </p:tgtEl>
                                        <p:attrNameLst>
                                          <p:attrName>style.visibility</p:attrName>
                                        </p:attrNameLst>
                                      </p:cBhvr>
                                      <p:to>
                                        <p:strVal val="visible"/>
                                      </p:to>
                                    </p:set>
                                    <p:animEffect transition="in" filter="blinds(horizontal)">
                                      <p:cBhvr>
                                        <p:cTn id="255" dur="500"/>
                                        <p:tgtEl>
                                          <p:spTgt spid="80"/>
                                        </p:tgtEl>
                                      </p:cBhvr>
                                    </p:animEffect>
                                  </p:childTnLst>
                                </p:cTn>
                              </p:par>
                              <p:par>
                                <p:cTn id="256" presetID="3" presetClass="entr" presetSubtype="10" fill="hold" grpId="0" nodeType="withEffect">
                                  <p:stCondLst>
                                    <p:cond delay="0"/>
                                  </p:stCondLst>
                                  <p:childTnLst>
                                    <p:set>
                                      <p:cBhvr>
                                        <p:cTn id="257" dur="1" fill="hold">
                                          <p:stCondLst>
                                            <p:cond delay="0"/>
                                          </p:stCondLst>
                                        </p:cTn>
                                        <p:tgtEl>
                                          <p:spTgt spid="85"/>
                                        </p:tgtEl>
                                        <p:attrNameLst>
                                          <p:attrName>style.visibility</p:attrName>
                                        </p:attrNameLst>
                                      </p:cBhvr>
                                      <p:to>
                                        <p:strVal val="visible"/>
                                      </p:to>
                                    </p:set>
                                    <p:animEffect transition="in" filter="blinds(horizontal)">
                                      <p:cBhvr>
                                        <p:cTn id="258" dur="500"/>
                                        <p:tgtEl>
                                          <p:spTgt spid="85"/>
                                        </p:tgtEl>
                                      </p:cBhvr>
                                    </p:animEffect>
                                  </p:childTnLst>
                                </p:cTn>
                              </p:par>
                              <p:par>
                                <p:cTn id="259" presetID="3" presetClass="entr" presetSubtype="10" fill="hold" grpId="0" nodeType="withEffect">
                                  <p:stCondLst>
                                    <p:cond delay="0"/>
                                  </p:stCondLst>
                                  <p:childTnLst>
                                    <p:set>
                                      <p:cBhvr>
                                        <p:cTn id="260" dur="1" fill="hold">
                                          <p:stCondLst>
                                            <p:cond delay="0"/>
                                          </p:stCondLst>
                                        </p:cTn>
                                        <p:tgtEl>
                                          <p:spTgt spid="90"/>
                                        </p:tgtEl>
                                        <p:attrNameLst>
                                          <p:attrName>style.visibility</p:attrName>
                                        </p:attrNameLst>
                                      </p:cBhvr>
                                      <p:to>
                                        <p:strVal val="visible"/>
                                      </p:to>
                                    </p:set>
                                    <p:animEffect transition="in" filter="blinds(horizontal)">
                                      <p:cBhvr>
                                        <p:cTn id="261" dur="500"/>
                                        <p:tgtEl>
                                          <p:spTgt spid="90"/>
                                        </p:tgtEl>
                                      </p:cBhvr>
                                    </p:animEffect>
                                  </p:childTnLst>
                                </p:cTn>
                              </p:par>
                              <p:par>
                                <p:cTn id="262" presetID="3" presetClass="entr" presetSubtype="10" fill="hold" grpId="0" nodeType="withEffect">
                                  <p:stCondLst>
                                    <p:cond delay="0"/>
                                  </p:stCondLst>
                                  <p:childTnLst>
                                    <p:set>
                                      <p:cBhvr>
                                        <p:cTn id="263" dur="1" fill="hold">
                                          <p:stCondLst>
                                            <p:cond delay="0"/>
                                          </p:stCondLst>
                                        </p:cTn>
                                        <p:tgtEl>
                                          <p:spTgt spid="195"/>
                                        </p:tgtEl>
                                        <p:attrNameLst>
                                          <p:attrName>style.visibility</p:attrName>
                                        </p:attrNameLst>
                                      </p:cBhvr>
                                      <p:to>
                                        <p:strVal val="visible"/>
                                      </p:to>
                                    </p:set>
                                    <p:animEffect transition="in" filter="blinds(horizontal)">
                                      <p:cBhvr>
                                        <p:cTn id="264" dur="500"/>
                                        <p:tgtEl>
                                          <p:spTgt spid="195"/>
                                        </p:tgtEl>
                                      </p:cBhvr>
                                    </p:animEffect>
                                  </p:childTnLst>
                                </p:cTn>
                              </p:par>
                            </p:childTnLst>
                          </p:cTn>
                        </p:par>
                      </p:childTnLst>
                    </p:cTn>
                  </p:par>
                  <p:par>
                    <p:cTn id="265" fill="hold">
                      <p:stCondLst>
                        <p:cond delay="indefinite"/>
                      </p:stCondLst>
                      <p:childTnLst>
                        <p:par>
                          <p:cTn id="266" fill="hold">
                            <p:stCondLst>
                              <p:cond delay="0"/>
                            </p:stCondLst>
                            <p:childTnLst>
                              <p:par>
                                <p:cTn id="267" presetID="3" presetClass="entr" presetSubtype="10" fill="hold" grpId="0" nodeType="clickEffect">
                                  <p:stCondLst>
                                    <p:cond delay="0"/>
                                  </p:stCondLst>
                                  <p:childTnLst>
                                    <p:set>
                                      <p:cBhvr>
                                        <p:cTn id="268" dur="1" fill="hold">
                                          <p:stCondLst>
                                            <p:cond delay="0"/>
                                          </p:stCondLst>
                                        </p:cTn>
                                        <p:tgtEl>
                                          <p:spTgt spid="103"/>
                                        </p:tgtEl>
                                        <p:attrNameLst>
                                          <p:attrName>style.visibility</p:attrName>
                                        </p:attrNameLst>
                                      </p:cBhvr>
                                      <p:to>
                                        <p:strVal val="visible"/>
                                      </p:to>
                                    </p:set>
                                    <p:animEffect transition="in" filter="blinds(horizontal)">
                                      <p:cBhvr>
                                        <p:cTn id="269" dur="500"/>
                                        <p:tgtEl>
                                          <p:spTgt spid="103"/>
                                        </p:tgtEl>
                                      </p:cBhvr>
                                    </p:animEffect>
                                  </p:childTnLst>
                                </p:cTn>
                              </p:par>
                              <p:par>
                                <p:cTn id="270" presetID="3" presetClass="entr" presetSubtype="10" fill="hold" nodeType="withEffect">
                                  <p:stCondLst>
                                    <p:cond delay="0"/>
                                  </p:stCondLst>
                                  <p:childTnLst>
                                    <p:set>
                                      <p:cBhvr>
                                        <p:cTn id="271" dur="1" fill="hold">
                                          <p:stCondLst>
                                            <p:cond delay="0"/>
                                          </p:stCondLst>
                                        </p:cTn>
                                        <p:tgtEl>
                                          <p:spTgt spid="104"/>
                                        </p:tgtEl>
                                        <p:attrNameLst>
                                          <p:attrName>style.visibility</p:attrName>
                                        </p:attrNameLst>
                                      </p:cBhvr>
                                      <p:to>
                                        <p:strVal val="visible"/>
                                      </p:to>
                                    </p:set>
                                    <p:animEffect transition="in" filter="blinds(horizontal)">
                                      <p:cBhvr>
                                        <p:cTn id="272" dur="500"/>
                                        <p:tgtEl>
                                          <p:spTgt spid="104"/>
                                        </p:tgtEl>
                                      </p:cBhvr>
                                    </p:animEffect>
                                  </p:childTnLst>
                                </p:cTn>
                              </p:par>
                              <p:par>
                                <p:cTn id="273" presetID="3" presetClass="entr" presetSubtype="10" fill="hold" nodeType="withEffect">
                                  <p:stCondLst>
                                    <p:cond delay="0"/>
                                  </p:stCondLst>
                                  <p:childTnLst>
                                    <p:set>
                                      <p:cBhvr>
                                        <p:cTn id="274" dur="1" fill="hold">
                                          <p:stCondLst>
                                            <p:cond delay="0"/>
                                          </p:stCondLst>
                                        </p:cTn>
                                        <p:tgtEl>
                                          <p:spTgt spid="105"/>
                                        </p:tgtEl>
                                        <p:attrNameLst>
                                          <p:attrName>style.visibility</p:attrName>
                                        </p:attrNameLst>
                                      </p:cBhvr>
                                      <p:to>
                                        <p:strVal val="visible"/>
                                      </p:to>
                                    </p:set>
                                    <p:animEffect transition="in" filter="blinds(horizontal)">
                                      <p:cBhvr>
                                        <p:cTn id="275" dur="500"/>
                                        <p:tgtEl>
                                          <p:spTgt spid="105"/>
                                        </p:tgtEl>
                                      </p:cBhvr>
                                    </p:animEffect>
                                  </p:childTnLst>
                                </p:cTn>
                              </p:par>
                              <p:par>
                                <p:cTn id="276" presetID="3" presetClass="entr" presetSubtype="10" fill="hold" nodeType="withEffect">
                                  <p:stCondLst>
                                    <p:cond delay="0"/>
                                  </p:stCondLst>
                                  <p:childTnLst>
                                    <p:set>
                                      <p:cBhvr>
                                        <p:cTn id="277" dur="1" fill="hold">
                                          <p:stCondLst>
                                            <p:cond delay="0"/>
                                          </p:stCondLst>
                                        </p:cTn>
                                        <p:tgtEl>
                                          <p:spTgt spid="106"/>
                                        </p:tgtEl>
                                        <p:attrNameLst>
                                          <p:attrName>style.visibility</p:attrName>
                                        </p:attrNameLst>
                                      </p:cBhvr>
                                      <p:to>
                                        <p:strVal val="visible"/>
                                      </p:to>
                                    </p:set>
                                    <p:animEffect transition="in" filter="blinds(horizontal)">
                                      <p:cBhvr>
                                        <p:cTn id="278" dur="500"/>
                                        <p:tgtEl>
                                          <p:spTgt spid="106"/>
                                        </p:tgtEl>
                                      </p:cBhvr>
                                    </p:animEffect>
                                  </p:childTnLst>
                                </p:cTn>
                              </p:par>
                              <p:par>
                                <p:cTn id="279" presetID="3" presetClass="entr" presetSubtype="10" fill="hold" nodeType="withEffect">
                                  <p:stCondLst>
                                    <p:cond delay="0"/>
                                  </p:stCondLst>
                                  <p:childTnLst>
                                    <p:set>
                                      <p:cBhvr>
                                        <p:cTn id="280" dur="1" fill="hold">
                                          <p:stCondLst>
                                            <p:cond delay="0"/>
                                          </p:stCondLst>
                                        </p:cTn>
                                        <p:tgtEl>
                                          <p:spTgt spid="107"/>
                                        </p:tgtEl>
                                        <p:attrNameLst>
                                          <p:attrName>style.visibility</p:attrName>
                                        </p:attrNameLst>
                                      </p:cBhvr>
                                      <p:to>
                                        <p:strVal val="visible"/>
                                      </p:to>
                                    </p:set>
                                    <p:animEffect transition="in" filter="blinds(horizontal)">
                                      <p:cBhvr>
                                        <p:cTn id="281" dur="500"/>
                                        <p:tgtEl>
                                          <p:spTgt spid="107"/>
                                        </p:tgtEl>
                                      </p:cBhvr>
                                    </p:animEffect>
                                  </p:childTnLst>
                                </p:cTn>
                              </p:par>
                              <p:par>
                                <p:cTn id="282" presetID="3" presetClass="entr" presetSubtype="10" fill="hold" nodeType="withEffect">
                                  <p:stCondLst>
                                    <p:cond delay="0"/>
                                  </p:stCondLst>
                                  <p:childTnLst>
                                    <p:set>
                                      <p:cBhvr>
                                        <p:cTn id="283" dur="1" fill="hold">
                                          <p:stCondLst>
                                            <p:cond delay="0"/>
                                          </p:stCondLst>
                                        </p:cTn>
                                        <p:tgtEl>
                                          <p:spTgt spid="112"/>
                                        </p:tgtEl>
                                        <p:attrNameLst>
                                          <p:attrName>style.visibility</p:attrName>
                                        </p:attrNameLst>
                                      </p:cBhvr>
                                      <p:to>
                                        <p:strVal val="visible"/>
                                      </p:to>
                                    </p:set>
                                    <p:animEffect transition="in" filter="blinds(horizontal)">
                                      <p:cBhvr>
                                        <p:cTn id="284" dur="500"/>
                                        <p:tgtEl>
                                          <p:spTgt spid="112"/>
                                        </p:tgtEl>
                                      </p:cBhvr>
                                    </p:animEffect>
                                  </p:childTnLst>
                                </p:cTn>
                              </p:par>
                              <p:par>
                                <p:cTn id="285" presetID="3" presetClass="entr" presetSubtype="10" fill="hold" nodeType="withEffect">
                                  <p:stCondLst>
                                    <p:cond delay="0"/>
                                  </p:stCondLst>
                                  <p:childTnLst>
                                    <p:set>
                                      <p:cBhvr>
                                        <p:cTn id="286" dur="1" fill="hold">
                                          <p:stCondLst>
                                            <p:cond delay="0"/>
                                          </p:stCondLst>
                                        </p:cTn>
                                        <p:tgtEl>
                                          <p:spTgt spid="111"/>
                                        </p:tgtEl>
                                        <p:attrNameLst>
                                          <p:attrName>style.visibility</p:attrName>
                                        </p:attrNameLst>
                                      </p:cBhvr>
                                      <p:to>
                                        <p:strVal val="visible"/>
                                      </p:to>
                                    </p:set>
                                    <p:animEffect transition="in" filter="blinds(horizontal)">
                                      <p:cBhvr>
                                        <p:cTn id="287" dur="500"/>
                                        <p:tgtEl>
                                          <p:spTgt spid="111"/>
                                        </p:tgtEl>
                                      </p:cBhvr>
                                    </p:animEffect>
                                  </p:childTnLst>
                                </p:cTn>
                              </p:par>
                              <p:par>
                                <p:cTn id="288" presetID="3" presetClass="entr" presetSubtype="10" fill="hold" nodeType="withEffect">
                                  <p:stCondLst>
                                    <p:cond delay="0"/>
                                  </p:stCondLst>
                                  <p:childTnLst>
                                    <p:set>
                                      <p:cBhvr>
                                        <p:cTn id="289" dur="1" fill="hold">
                                          <p:stCondLst>
                                            <p:cond delay="0"/>
                                          </p:stCondLst>
                                        </p:cTn>
                                        <p:tgtEl>
                                          <p:spTgt spid="110"/>
                                        </p:tgtEl>
                                        <p:attrNameLst>
                                          <p:attrName>style.visibility</p:attrName>
                                        </p:attrNameLst>
                                      </p:cBhvr>
                                      <p:to>
                                        <p:strVal val="visible"/>
                                      </p:to>
                                    </p:set>
                                    <p:animEffect transition="in" filter="blinds(horizontal)">
                                      <p:cBhvr>
                                        <p:cTn id="290" dur="500"/>
                                        <p:tgtEl>
                                          <p:spTgt spid="110"/>
                                        </p:tgtEl>
                                      </p:cBhvr>
                                    </p:animEffect>
                                  </p:childTnLst>
                                </p:cTn>
                              </p:par>
                              <p:par>
                                <p:cTn id="291" presetID="3" presetClass="entr" presetSubtype="10" fill="hold" nodeType="withEffect">
                                  <p:stCondLst>
                                    <p:cond delay="0"/>
                                  </p:stCondLst>
                                  <p:childTnLst>
                                    <p:set>
                                      <p:cBhvr>
                                        <p:cTn id="292" dur="1" fill="hold">
                                          <p:stCondLst>
                                            <p:cond delay="0"/>
                                          </p:stCondLst>
                                        </p:cTn>
                                        <p:tgtEl>
                                          <p:spTgt spid="109"/>
                                        </p:tgtEl>
                                        <p:attrNameLst>
                                          <p:attrName>style.visibility</p:attrName>
                                        </p:attrNameLst>
                                      </p:cBhvr>
                                      <p:to>
                                        <p:strVal val="visible"/>
                                      </p:to>
                                    </p:set>
                                    <p:animEffect transition="in" filter="blinds(horizontal)">
                                      <p:cBhvr>
                                        <p:cTn id="293" dur="500"/>
                                        <p:tgtEl>
                                          <p:spTgt spid="109"/>
                                        </p:tgtEl>
                                      </p:cBhvr>
                                    </p:animEffect>
                                  </p:childTnLst>
                                </p:cTn>
                              </p:par>
                              <p:par>
                                <p:cTn id="294" presetID="3" presetClass="entr" presetSubtype="10" fill="hold" nodeType="withEffect">
                                  <p:stCondLst>
                                    <p:cond delay="0"/>
                                  </p:stCondLst>
                                  <p:childTnLst>
                                    <p:set>
                                      <p:cBhvr>
                                        <p:cTn id="295" dur="1" fill="hold">
                                          <p:stCondLst>
                                            <p:cond delay="0"/>
                                          </p:stCondLst>
                                        </p:cTn>
                                        <p:tgtEl>
                                          <p:spTgt spid="108"/>
                                        </p:tgtEl>
                                        <p:attrNameLst>
                                          <p:attrName>style.visibility</p:attrName>
                                        </p:attrNameLst>
                                      </p:cBhvr>
                                      <p:to>
                                        <p:strVal val="visible"/>
                                      </p:to>
                                    </p:set>
                                    <p:animEffect transition="in" filter="blinds(horizontal)">
                                      <p:cBhvr>
                                        <p:cTn id="296" dur="500"/>
                                        <p:tgtEl>
                                          <p:spTgt spid="108"/>
                                        </p:tgtEl>
                                      </p:cBhvr>
                                    </p:animEffect>
                                  </p:childTnLst>
                                </p:cTn>
                              </p:par>
                              <p:par>
                                <p:cTn id="297" presetID="3" presetClass="entr" presetSubtype="10" fill="hold" nodeType="withEffect">
                                  <p:stCondLst>
                                    <p:cond delay="0"/>
                                  </p:stCondLst>
                                  <p:childTnLst>
                                    <p:set>
                                      <p:cBhvr>
                                        <p:cTn id="298" dur="1" fill="hold">
                                          <p:stCondLst>
                                            <p:cond delay="0"/>
                                          </p:stCondLst>
                                        </p:cTn>
                                        <p:tgtEl>
                                          <p:spTgt spid="113"/>
                                        </p:tgtEl>
                                        <p:attrNameLst>
                                          <p:attrName>style.visibility</p:attrName>
                                        </p:attrNameLst>
                                      </p:cBhvr>
                                      <p:to>
                                        <p:strVal val="visible"/>
                                      </p:to>
                                    </p:set>
                                    <p:animEffect transition="in" filter="blinds(horizontal)">
                                      <p:cBhvr>
                                        <p:cTn id="299" dur="500"/>
                                        <p:tgtEl>
                                          <p:spTgt spid="113"/>
                                        </p:tgtEl>
                                      </p:cBhvr>
                                    </p:animEffect>
                                  </p:childTnLst>
                                </p:cTn>
                              </p:par>
                              <p:par>
                                <p:cTn id="300" presetID="3" presetClass="entr" presetSubtype="10" fill="hold" nodeType="withEffect">
                                  <p:stCondLst>
                                    <p:cond delay="0"/>
                                  </p:stCondLst>
                                  <p:childTnLst>
                                    <p:set>
                                      <p:cBhvr>
                                        <p:cTn id="301" dur="1" fill="hold">
                                          <p:stCondLst>
                                            <p:cond delay="0"/>
                                          </p:stCondLst>
                                        </p:cTn>
                                        <p:tgtEl>
                                          <p:spTgt spid="114"/>
                                        </p:tgtEl>
                                        <p:attrNameLst>
                                          <p:attrName>style.visibility</p:attrName>
                                        </p:attrNameLst>
                                      </p:cBhvr>
                                      <p:to>
                                        <p:strVal val="visible"/>
                                      </p:to>
                                    </p:set>
                                    <p:animEffect transition="in" filter="blinds(horizontal)">
                                      <p:cBhvr>
                                        <p:cTn id="302" dur="500"/>
                                        <p:tgtEl>
                                          <p:spTgt spid="114"/>
                                        </p:tgtEl>
                                      </p:cBhvr>
                                    </p:animEffect>
                                  </p:childTnLst>
                                </p:cTn>
                              </p:par>
                              <p:par>
                                <p:cTn id="303" presetID="3" presetClass="entr" presetSubtype="10" fill="hold" nodeType="withEffect">
                                  <p:stCondLst>
                                    <p:cond delay="0"/>
                                  </p:stCondLst>
                                  <p:childTnLst>
                                    <p:set>
                                      <p:cBhvr>
                                        <p:cTn id="304" dur="1" fill="hold">
                                          <p:stCondLst>
                                            <p:cond delay="0"/>
                                          </p:stCondLst>
                                        </p:cTn>
                                        <p:tgtEl>
                                          <p:spTgt spid="115"/>
                                        </p:tgtEl>
                                        <p:attrNameLst>
                                          <p:attrName>style.visibility</p:attrName>
                                        </p:attrNameLst>
                                      </p:cBhvr>
                                      <p:to>
                                        <p:strVal val="visible"/>
                                      </p:to>
                                    </p:set>
                                    <p:animEffect transition="in" filter="blinds(horizontal)">
                                      <p:cBhvr>
                                        <p:cTn id="305" dur="500"/>
                                        <p:tgtEl>
                                          <p:spTgt spid="115"/>
                                        </p:tgtEl>
                                      </p:cBhvr>
                                    </p:animEffect>
                                  </p:childTnLst>
                                </p:cTn>
                              </p:par>
                              <p:par>
                                <p:cTn id="306" presetID="3" presetClass="entr" presetSubtype="10" fill="hold" nodeType="withEffect">
                                  <p:stCondLst>
                                    <p:cond delay="0"/>
                                  </p:stCondLst>
                                  <p:childTnLst>
                                    <p:set>
                                      <p:cBhvr>
                                        <p:cTn id="307" dur="1" fill="hold">
                                          <p:stCondLst>
                                            <p:cond delay="0"/>
                                          </p:stCondLst>
                                        </p:cTn>
                                        <p:tgtEl>
                                          <p:spTgt spid="143"/>
                                        </p:tgtEl>
                                        <p:attrNameLst>
                                          <p:attrName>style.visibility</p:attrName>
                                        </p:attrNameLst>
                                      </p:cBhvr>
                                      <p:to>
                                        <p:strVal val="visible"/>
                                      </p:to>
                                    </p:set>
                                    <p:animEffect transition="in" filter="blinds(horizontal)">
                                      <p:cBhvr>
                                        <p:cTn id="308" dur="500"/>
                                        <p:tgtEl>
                                          <p:spTgt spid="143"/>
                                        </p:tgtEl>
                                      </p:cBhvr>
                                    </p:animEffect>
                                  </p:childTnLst>
                                </p:cTn>
                              </p:par>
                              <p:par>
                                <p:cTn id="309" presetID="3" presetClass="entr" presetSubtype="10" fill="hold" nodeType="withEffect">
                                  <p:stCondLst>
                                    <p:cond delay="0"/>
                                  </p:stCondLst>
                                  <p:childTnLst>
                                    <p:set>
                                      <p:cBhvr>
                                        <p:cTn id="310" dur="1" fill="hold">
                                          <p:stCondLst>
                                            <p:cond delay="0"/>
                                          </p:stCondLst>
                                        </p:cTn>
                                        <p:tgtEl>
                                          <p:spTgt spid="144"/>
                                        </p:tgtEl>
                                        <p:attrNameLst>
                                          <p:attrName>style.visibility</p:attrName>
                                        </p:attrNameLst>
                                      </p:cBhvr>
                                      <p:to>
                                        <p:strVal val="visible"/>
                                      </p:to>
                                    </p:set>
                                    <p:animEffect transition="in" filter="blinds(horizontal)">
                                      <p:cBhvr>
                                        <p:cTn id="311" dur="500"/>
                                        <p:tgtEl>
                                          <p:spTgt spid="144"/>
                                        </p:tgtEl>
                                      </p:cBhvr>
                                    </p:animEffect>
                                  </p:childTnLst>
                                </p:cTn>
                              </p:par>
                              <p:par>
                                <p:cTn id="312" presetID="3" presetClass="entr" presetSubtype="10" fill="hold" nodeType="withEffect">
                                  <p:stCondLst>
                                    <p:cond delay="0"/>
                                  </p:stCondLst>
                                  <p:childTnLst>
                                    <p:set>
                                      <p:cBhvr>
                                        <p:cTn id="313" dur="1" fill="hold">
                                          <p:stCondLst>
                                            <p:cond delay="0"/>
                                          </p:stCondLst>
                                        </p:cTn>
                                        <p:tgtEl>
                                          <p:spTgt spid="116"/>
                                        </p:tgtEl>
                                        <p:attrNameLst>
                                          <p:attrName>style.visibility</p:attrName>
                                        </p:attrNameLst>
                                      </p:cBhvr>
                                      <p:to>
                                        <p:strVal val="visible"/>
                                      </p:to>
                                    </p:set>
                                    <p:animEffect transition="in" filter="blinds(horizontal)">
                                      <p:cBhvr>
                                        <p:cTn id="314" dur="500"/>
                                        <p:tgtEl>
                                          <p:spTgt spid="116"/>
                                        </p:tgtEl>
                                      </p:cBhvr>
                                    </p:animEffect>
                                  </p:childTnLst>
                                </p:cTn>
                              </p:par>
                              <p:par>
                                <p:cTn id="315" presetID="3" presetClass="entr" presetSubtype="10" fill="hold" nodeType="withEffect">
                                  <p:stCondLst>
                                    <p:cond delay="0"/>
                                  </p:stCondLst>
                                  <p:childTnLst>
                                    <p:set>
                                      <p:cBhvr>
                                        <p:cTn id="316" dur="1" fill="hold">
                                          <p:stCondLst>
                                            <p:cond delay="0"/>
                                          </p:stCondLst>
                                        </p:cTn>
                                        <p:tgtEl>
                                          <p:spTgt spid="117"/>
                                        </p:tgtEl>
                                        <p:attrNameLst>
                                          <p:attrName>style.visibility</p:attrName>
                                        </p:attrNameLst>
                                      </p:cBhvr>
                                      <p:to>
                                        <p:strVal val="visible"/>
                                      </p:to>
                                    </p:set>
                                    <p:animEffect transition="in" filter="blinds(horizontal)">
                                      <p:cBhvr>
                                        <p:cTn id="317" dur="500"/>
                                        <p:tgtEl>
                                          <p:spTgt spid="117"/>
                                        </p:tgtEl>
                                      </p:cBhvr>
                                    </p:animEffect>
                                  </p:childTnLst>
                                </p:cTn>
                              </p:par>
                              <p:par>
                                <p:cTn id="318" presetID="3" presetClass="entr" presetSubtype="10" fill="hold" nodeType="withEffect">
                                  <p:stCondLst>
                                    <p:cond delay="0"/>
                                  </p:stCondLst>
                                  <p:childTnLst>
                                    <p:set>
                                      <p:cBhvr>
                                        <p:cTn id="319" dur="1" fill="hold">
                                          <p:stCondLst>
                                            <p:cond delay="0"/>
                                          </p:stCondLst>
                                        </p:cTn>
                                        <p:tgtEl>
                                          <p:spTgt spid="122"/>
                                        </p:tgtEl>
                                        <p:attrNameLst>
                                          <p:attrName>style.visibility</p:attrName>
                                        </p:attrNameLst>
                                      </p:cBhvr>
                                      <p:to>
                                        <p:strVal val="visible"/>
                                      </p:to>
                                    </p:set>
                                    <p:animEffect transition="in" filter="blinds(horizontal)">
                                      <p:cBhvr>
                                        <p:cTn id="320" dur="500"/>
                                        <p:tgtEl>
                                          <p:spTgt spid="122"/>
                                        </p:tgtEl>
                                      </p:cBhvr>
                                    </p:animEffect>
                                  </p:childTnLst>
                                </p:cTn>
                              </p:par>
                              <p:par>
                                <p:cTn id="321" presetID="3" presetClass="entr" presetSubtype="10" fill="hold" nodeType="withEffect">
                                  <p:stCondLst>
                                    <p:cond delay="0"/>
                                  </p:stCondLst>
                                  <p:childTnLst>
                                    <p:set>
                                      <p:cBhvr>
                                        <p:cTn id="322" dur="1" fill="hold">
                                          <p:stCondLst>
                                            <p:cond delay="0"/>
                                          </p:stCondLst>
                                        </p:cTn>
                                        <p:tgtEl>
                                          <p:spTgt spid="121"/>
                                        </p:tgtEl>
                                        <p:attrNameLst>
                                          <p:attrName>style.visibility</p:attrName>
                                        </p:attrNameLst>
                                      </p:cBhvr>
                                      <p:to>
                                        <p:strVal val="visible"/>
                                      </p:to>
                                    </p:set>
                                    <p:animEffect transition="in" filter="blinds(horizontal)">
                                      <p:cBhvr>
                                        <p:cTn id="323" dur="500"/>
                                        <p:tgtEl>
                                          <p:spTgt spid="121"/>
                                        </p:tgtEl>
                                      </p:cBhvr>
                                    </p:animEffect>
                                  </p:childTnLst>
                                </p:cTn>
                              </p:par>
                              <p:par>
                                <p:cTn id="324" presetID="3" presetClass="entr" presetSubtype="10" fill="hold" nodeType="withEffect">
                                  <p:stCondLst>
                                    <p:cond delay="0"/>
                                  </p:stCondLst>
                                  <p:childTnLst>
                                    <p:set>
                                      <p:cBhvr>
                                        <p:cTn id="325" dur="1" fill="hold">
                                          <p:stCondLst>
                                            <p:cond delay="0"/>
                                          </p:stCondLst>
                                        </p:cTn>
                                        <p:tgtEl>
                                          <p:spTgt spid="120"/>
                                        </p:tgtEl>
                                        <p:attrNameLst>
                                          <p:attrName>style.visibility</p:attrName>
                                        </p:attrNameLst>
                                      </p:cBhvr>
                                      <p:to>
                                        <p:strVal val="visible"/>
                                      </p:to>
                                    </p:set>
                                    <p:animEffect transition="in" filter="blinds(horizontal)">
                                      <p:cBhvr>
                                        <p:cTn id="326" dur="500"/>
                                        <p:tgtEl>
                                          <p:spTgt spid="120"/>
                                        </p:tgtEl>
                                      </p:cBhvr>
                                    </p:animEffect>
                                  </p:childTnLst>
                                </p:cTn>
                              </p:par>
                              <p:par>
                                <p:cTn id="327" presetID="3" presetClass="entr" presetSubtype="10" fill="hold" nodeType="withEffect">
                                  <p:stCondLst>
                                    <p:cond delay="0"/>
                                  </p:stCondLst>
                                  <p:childTnLst>
                                    <p:set>
                                      <p:cBhvr>
                                        <p:cTn id="328" dur="1" fill="hold">
                                          <p:stCondLst>
                                            <p:cond delay="0"/>
                                          </p:stCondLst>
                                        </p:cTn>
                                        <p:tgtEl>
                                          <p:spTgt spid="119"/>
                                        </p:tgtEl>
                                        <p:attrNameLst>
                                          <p:attrName>style.visibility</p:attrName>
                                        </p:attrNameLst>
                                      </p:cBhvr>
                                      <p:to>
                                        <p:strVal val="visible"/>
                                      </p:to>
                                    </p:set>
                                    <p:animEffect transition="in" filter="blinds(horizontal)">
                                      <p:cBhvr>
                                        <p:cTn id="329" dur="500"/>
                                        <p:tgtEl>
                                          <p:spTgt spid="119"/>
                                        </p:tgtEl>
                                      </p:cBhvr>
                                    </p:animEffect>
                                  </p:childTnLst>
                                </p:cTn>
                              </p:par>
                              <p:par>
                                <p:cTn id="330" presetID="3" presetClass="entr" presetSubtype="10" fill="hold" nodeType="withEffect">
                                  <p:stCondLst>
                                    <p:cond delay="0"/>
                                  </p:stCondLst>
                                  <p:childTnLst>
                                    <p:set>
                                      <p:cBhvr>
                                        <p:cTn id="331" dur="1" fill="hold">
                                          <p:stCondLst>
                                            <p:cond delay="0"/>
                                          </p:stCondLst>
                                        </p:cTn>
                                        <p:tgtEl>
                                          <p:spTgt spid="118"/>
                                        </p:tgtEl>
                                        <p:attrNameLst>
                                          <p:attrName>style.visibility</p:attrName>
                                        </p:attrNameLst>
                                      </p:cBhvr>
                                      <p:to>
                                        <p:strVal val="visible"/>
                                      </p:to>
                                    </p:set>
                                    <p:animEffect transition="in" filter="blinds(horizontal)">
                                      <p:cBhvr>
                                        <p:cTn id="332" dur="500"/>
                                        <p:tgtEl>
                                          <p:spTgt spid="118"/>
                                        </p:tgtEl>
                                      </p:cBhvr>
                                    </p:animEffect>
                                  </p:childTnLst>
                                </p:cTn>
                              </p:par>
                              <p:par>
                                <p:cTn id="333" presetID="3" presetClass="entr" presetSubtype="10" fill="hold" nodeType="withEffect">
                                  <p:stCondLst>
                                    <p:cond delay="0"/>
                                  </p:stCondLst>
                                  <p:childTnLst>
                                    <p:set>
                                      <p:cBhvr>
                                        <p:cTn id="334" dur="1" fill="hold">
                                          <p:stCondLst>
                                            <p:cond delay="0"/>
                                          </p:stCondLst>
                                        </p:cTn>
                                        <p:tgtEl>
                                          <p:spTgt spid="123"/>
                                        </p:tgtEl>
                                        <p:attrNameLst>
                                          <p:attrName>style.visibility</p:attrName>
                                        </p:attrNameLst>
                                      </p:cBhvr>
                                      <p:to>
                                        <p:strVal val="visible"/>
                                      </p:to>
                                    </p:set>
                                    <p:animEffect transition="in" filter="blinds(horizontal)">
                                      <p:cBhvr>
                                        <p:cTn id="335" dur="500"/>
                                        <p:tgtEl>
                                          <p:spTgt spid="123"/>
                                        </p:tgtEl>
                                      </p:cBhvr>
                                    </p:animEffect>
                                  </p:childTnLst>
                                </p:cTn>
                              </p:par>
                              <p:par>
                                <p:cTn id="336" presetID="3" presetClass="entr" presetSubtype="10" fill="hold" nodeType="withEffect">
                                  <p:stCondLst>
                                    <p:cond delay="0"/>
                                  </p:stCondLst>
                                  <p:childTnLst>
                                    <p:set>
                                      <p:cBhvr>
                                        <p:cTn id="337" dur="1" fill="hold">
                                          <p:stCondLst>
                                            <p:cond delay="0"/>
                                          </p:stCondLst>
                                        </p:cTn>
                                        <p:tgtEl>
                                          <p:spTgt spid="128"/>
                                        </p:tgtEl>
                                        <p:attrNameLst>
                                          <p:attrName>style.visibility</p:attrName>
                                        </p:attrNameLst>
                                      </p:cBhvr>
                                      <p:to>
                                        <p:strVal val="visible"/>
                                      </p:to>
                                    </p:set>
                                    <p:animEffect transition="in" filter="blinds(horizontal)">
                                      <p:cBhvr>
                                        <p:cTn id="338" dur="500"/>
                                        <p:tgtEl>
                                          <p:spTgt spid="128"/>
                                        </p:tgtEl>
                                      </p:cBhvr>
                                    </p:animEffect>
                                  </p:childTnLst>
                                </p:cTn>
                              </p:par>
                              <p:par>
                                <p:cTn id="339" presetID="3" presetClass="entr" presetSubtype="10" fill="hold" nodeType="withEffect">
                                  <p:stCondLst>
                                    <p:cond delay="0"/>
                                  </p:stCondLst>
                                  <p:childTnLst>
                                    <p:set>
                                      <p:cBhvr>
                                        <p:cTn id="340" dur="1" fill="hold">
                                          <p:stCondLst>
                                            <p:cond delay="0"/>
                                          </p:stCondLst>
                                        </p:cTn>
                                        <p:tgtEl>
                                          <p:spTgt spid="133"/>
                                        </p:tgtEl>
                                        <p:attrNameLst>
                                          <p:attrName>style.visibility</p:attrName>
                                        </p:attrNameLst>
                                      </p:cBhvr>
                                      <p:to>
                                        <p:strVal val="visible"/>
                                      </p:to>
                                    </p:set>
                                    <p:animEffect transition="in" filter="blinds(horizontal)">
                                      <p:cBhvr>
                                        <p:cTn id="341" dur="500"/>
                                        <p:tgtEl>
                                          <p:spTgt spid="133"/>
                                        </p:tgtEl>
                                      </p:cBhvr>
                                    </p:animEffect>
                                  </p:childTnLst>
                                </p:cTn>
                              </p:par>
                              <p:par>
                                <p:cTn id="342" presetID="3" presetClass="entr" presetSubtype="10" fill="hold" nodeType="with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blinds(horizontal)">
                                      <p:cBhvr>
                                        <p:cTn id="344" dur="500"/>
                                        <p:tgtEl>
                                          <p:spTgt spid="138"/>
                                        </p:tgtEl>
                                      </p:cBhvr>
                                    </p:animEffect>
                                  </p:childTnLst>
                                </p:cTn>
                              </p:par>
                              <p:par>
                                <p:cTn id="345" presetID="3" presetClass="entr" presetSubtype="10" fill="hold" nodeType="withEffect">
                                  <p:stCondLst>
                                    <p:cond delay="0"/>
                                  </p:stCondLst>
                                  <p:childTnLst>
                                    <p:set>
                                      <p:cBhvr>
                                        <p:cTn id="346" dur="1" fill="hold">
                                          <p:stCondLst>
                                            <p:cond delay="0"/>
                                          </p:stCondLst>
                                        </p:cTn>
                                        <p:tgtEl>
                                          <p:spTgt spid="139"/>
                                        </p:tgtEl>
                                        <p:attrNameLst>
                                          <p:attrName>style.visibility</p:attrName>
                                        </p:attrNameLst>
                                      </p:cBhvr>
                                      <p:to>
                                        <p:strVal val="visible"/>
                                      </p:to>
                                    </p:set>
                                    <p:animEffect transition="in" filter="blinds(horizontal)">
                                      <p:cBhvr>
                                        <p:cTn id="347" dur="500"/>
                                        <p:tgtEl>
                                          <p:spTgt spid="139"/>
                                        </p:tgtEl>
                                      </p:cBhvr>
                                    </p:animEffect>
                                  </p:childTnLst>
                                </p:cTn>
                              </p:par>
                              <p:par>
                                <p:cTn id="348" presetID="3" presetClass="entr" presetSubtype="10" fill="hold" nodeType="with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blinds(horizontal)">
                                      <p:cBhvr>
                                        <p:cTn id="350" dur="500"/>
                                        <p:tgtEl>
                                          <p:spTgt spid="140"/>
                                        </p:tgtEl>
                                      </p:cBhvr>
                                    </p:animEffect>
                                  </p:childTnLst>
                                </p:cTn>
                              </p:par>
                              <p:par>
                                <p:cTn id="351" presetID="3" presetClass="entr" presetSubtype="10" fill="hold" nodeType="withEffect">
                                  <p:stCondLst>
                                    <p:cond delay="0"/>
                                  </p:stCondLst>
                                  <p:childTnLst>
                                    <p:set>
                                      <p:cBhvr>
                                        <p:cTn id="352" dur="1" fill="hold">
                                          <p:stCondLst>
                                            <p:cond delay="0"/>
                                          </p:stCondLst>
                                        </p:cTn>
                                        <p:tgtEl>
                                          <p:spTgt spid="141"/>
                                        </p:tgtEl>
                                        <p:attrNameLst>
                                          <p:attrName>style.visibility</p:attrName>
                                        </p:attrNameLst>
                                      </p:cBhvr>
                                      <p:to>
                                        <p:strVal val="visible"/>
                                      </p:to>
                                    </p:set>
                                    <p:animEffect transition="in" filter="blinds(horizontal)">
                                      <p:cBhvr>
                                        <p:cTn id="353" dur="500"/>
                                        <p:tgtEl>
                                          <p:spTgt spid="141"/>
                                        </p:tgtEl>
                                      </p:cBhvr>
                                    </p:animEffect>
                                  </p:childTnLst>
                                </p:cTn>
                              </p:par>
                              <p:par>
                                <p:cTn id="354" presetID="3" presetClass="entr" presetSubtype="10" fill="hold" nodeType="withEffect">
                                  <p:stCondLst>
                                    <p:cond delay="0"/>
                                  </p:stCondLst>
                                  <p:childTnLst>
                                    <p:set>
                                      <p:cBhvr>
                                        <p:cTn id="355" dur="1" fill="hold">
                                          <p:stCondLst>
                                            <p:cond delay="0"/>
                                          </p:stCondLst>
                                        </p:cTn>
                                        <p:tgtEl>
                                          <p:spTgt spid="142"/>
                                        </p:tgtEl>
                                        <p:attrNameLst>
                                          <p:attrName>style.visibility</p:attrName>
                                        </p:attrNameLst>
                                      </p:cBhvr>
                                      <p:to>
                                        <p:strVal val="visible"/>
                                      </p:to>
                                    </p:set>
                                    <p:animEffect transition="in" filter="blinds(horizontal)">
                                      <p:cBhvr>
                                        <p:cTn id="356" dur="500"/>
                                        <p:tgtEl>
                                          <p:spTgt spid="142"/>
                                        </p:tgtEl>
                                      </p:cBhvr>
                                    </p:animEffect>
                                  </p:childTnLst>
                                </p:cTn>
                              </p:par>
                              <p:par>
                                <p:cTn id="357" presetID="3" presetClass="entr" presetSubtype="10" fill="hold" nodeType="withEffect">
                                  <p:stCondLst>
                                    <p:cond delay="0"/>
                                  </p:stCondLst>
                                  <p:childTnLst>
                                    <p:set>
                                      <p:cBhvr>
                                        <p:cTn id="358" dur="1" fill="hold">
                                          <p:stCondLst>
                                            <p:cond delay="0"/>
                                          </p:stCondLst>
                                        </p:cTn>
                                        <p:tgtEl>
                                          <p:spTgt spid="137"/>
                                        </p:tgtEl>
                                        <p:attrNameLst>
                                          <p:attrName>style.visibility</p:attrName>
                                        </p:attrNameLst>
                                      </p:cBhvr>
                                      <p:to>
                                        <p:strVal val="visible"/>
                                      </p:to>
                                    </p:set>
                                    <p:animEffect transition="in" filter="blinds(horizontal)">
                                      <p:cBhvr>
                                        <p:cTn id="359" dur="500"/>
                                        <p:tgtEl>
                                          <p:spTgt spid="137"/>
                                        </p:tgtEl>
                                      </p:cBhvr>
                                    </p:animEffect>
                                  </p:childTnLst>
                                </p:cTn>
                              </p:par>
                              <p:par>
                                <p:cTn id="360" presetID="3" presetClass="entr" presetSubtype="10" fill="hold" nodeType="withEffect">
                                  <p:stCondLst>
                                    <p:cond delay="0"/>
                                  </p:stCondLst>
                                  <p:childTnLst>
                                    <p:set>
                                      <p:cBhvr>
                                        <p:cTn id="361" dur="1" fill="hold">
                                          <p:stCondLst>
                                            <p:cond delay="0"/>
                                          </p:stCondLst>
                                        </p:cTn>
                                        <p:tgtEl>
                                          <p:spTgt spid="132"/>
                                        </p:tgtEl>
                                        <p:attrNameLst>
                                          <p:attrName>style.visibility</p:attrName>
                                        </p:attrNameLst>
                                      </p:cBhvr>
                                      <p:to>
                                        <p:strVal val="visible"/>
                                      </p:to>
                                    </p:set>
                                    <p:animEffect transition="in" filter="blinds(horizontal)">
                                      <p:cBhvr>
                                        <p:cTn id="362" dur="500"/>
                                        <p:tgtEl>
                                          <p:spTgt spid="132"/>
                                        </p:tgtEl>
                                      </p:cBhvr>
                                    </p:animEffect>
                                  </p:childTnLst>
                                </p:cTn>
                              </p:par>
                              <p:par>
                                <p:cTn id="363" presetID="3" presetClass="entr" presetSubtype="10" fill="hold" nodeType="withEffect">
                                  <p:stCondLst>
                                    <p:cond delay="0"/>
                                  </p:stCondLst>
                                  <p:childTnLst>
                                    <p:set>
                                      <p:cBhvr>
                                        <p:cTn id="364" dur="1" fill="hold">
                                          <p:stCondLst>
                                            <p:cond delay="0"/>
                                          </p:stCondLst>
                                        </p:cTn>
                                        <p:tgtEl>
                                          <p:spTgt spid="127"/>
                                        </p:tgtEl>
                                        <p:attrNameLst>
                                          <p:attrName>style.visibility</p:attrName>
                                        </p:attrNameLst>
                                      </p:cBhvr>
                                      <p:to>
                                        <p:strVal val="visible"/>
                                      </p:to>
                                    </p:set>
                                    <p:animEffect transition="in" filter="blinds(horizontal)">
                                      <p:cBhvr>
                                        <p:cTn id="365" dur="500"/>
                                        <p:tgtEl>
                                          <p:spTgt spid="127"/>
                                        </p:tgtEl>
                                      </p:cBhvr>
                                    </p:animEffect>
                                  </p:childTnLst>
                                </p:cTn>
                              </p:par>
                              <p:par>
                                <p:cTn id="366" presetID="3" presetClass="entr" presetSubtype="10" fill="hold" nodeType="withEffect">
                                  <p:stCondLst>
                                    <p:cond delay="0"/>
                                  </p:stCondLst>
                                  <p:childTnLst>
                                    <p:set>
                                      <p:cBhvr>
                                        <p:cTn id="367" dur="1" fill="hold">
                                          <p:stCondLst>
                                            <p:cond delay="0"/>
                                          </p:stCondLst>
                                        </p:cTn>
                                        <p:tgtEl>
                                          <p:spTgt spid="126"/>
                                        </p:tgtEl>
                                        <p:attrNameLst>
                                          <p:attrName>style.visibility</p:attrName>
                                        </p:attrNameLst>
                                      </p:cBhvr>
                                      <p:to>
                                        <p:strVal val="visible"/>
                                      </p:to>
                                    </p:set>
                                    <p:animEffect transition="in" filter="blinds(horizontal)">
                                      <p:cBhvr>
                                        <p:cTn id="368" dur="500"/>
                                        <p:tgtEl>
                                          <p:spTgt spid="126"/>
                                        </p:tgtEl>
                                      </p:cBhvr>
                                    </p:animEffect>
                                  </p:childTnLst>
                                </p:cTn>
                              </p:par>
                              <p:par>
                                <p:cTn id="369" presetID="3" presetClass="entr" presetSubtype="10" fill="hold" nodeType="withEffect">
                                  <p:stCondLst>
                                    <p:cond delay="0"/>
                                  </p:stCondLst>
                                  <p:childTnLst>
                                    <p:set>
                                      <p:cBhvr>
                                        <p:cTn id="370" dur="1" fill="hold">
                                          <p:stCondLst>
                                            <p:cond delay="0"/>
                                          </p:stCondLst>
                                        </p:cTn>
                                        <p:tgtEl>
                                          <p:spTgt spid="131"/>
                                        </p:tgtEl>
                                        <p:attrNameLst>
                                          <p:attrName>style.visibility</p:attrName>
                                        </p:attrNameLst>
                                      </p:cBhvr>
                                      <p:to>
                                        <p:strVal val="visible"/>
                                      </p:to>
                                    </p:set>
                                    <p:animEffect transition="in" filter="blinds(horizontal)">
                                      <p:cBhvr>
                                        <p:cTn id="371" dur="500"/>
                                        <p:tgtEl>
                                          <p:spTgt spid="131"/>
                                        </p:tgtEl>
                                      </p:cBhvr>
                                    </p:animEffect>
                                  </p:childTnLst>
                                </p:cTn>
                              </p:par>
                              <p:par>
                                <p:cTn id="372" presetID="3" presetClass="entr" presetSubtype="10" fill="hold" nodeType="withEffect">
                                  <p:stCondLst>
                                    <p:cond delay="0"/>
                                  </p:stCondLst>
                                  <p:childTnLst>
                                    <p:set>
                                      <p:cBhvr>
                                        <p:cTn id="373" dur="1" fill="hold">
                                          <p:stCondLst>
                                            <p:cond delay="0"/>
                                          </p:stCondLst>
                                        </p:cTn>
                                        <p:tgtEl>
                                          <p:spTgt spid="136"/>
                                        </p:tgtEl>
                                        <p:attrNameLst>
                                          <p:attrName>style.visibility</p:attrName>
                                        </p:attrNameLst>
                                      </p:cBhvr>
                                      <p:to>
                                        <p:strVal val="visible"/>
                                      </p:to>
                                    </p:set>
                                    <p:animEffect transition="in" filter="blinds(horizontal)">
                                      <p:cBhvr>
                                        <p:cTn id="374" dur="500"/>
                                        <p:tgtEl>
                                          <p:spTgt spid="136"/>
                                        </p:tgtEl>
                                      </p:cBhvr>
                                    </p:animEffect>
                                  </p:childTnLst>
                                </p:cTn>
                              </p:par>
                              <p:par>
                                <p:cTn id="375" presetID="3" presetClass="entr" presetSubtype="10" fill="hold" nodeType="withEffect">
                                  <p:stCondLst>
                                    <p:cond delay="0"/>
                                  </p:stCondLst>
                                  <p:childTnLst>
                                    <p:set>
                                      <p:cBhvr>
                                        <p:cTn id="376" dur="1" fill="hold">
                                          <p:stCondLst>
                                            <p:cond delay="0"/>
                                          </p:stCondLst>
                                        </p:cTn>
                                        <p:tgtEl>
                                          <p:spTgt spid="135"/>
                                        </p:tgtEl>
                                        <p:attrNameLst>
                                          <p:attrName>style.visibility</p:attrName>
                                        </p:attrNameLst>
                                      </p:cBhvr>
                                      <p:to>
                                        <p:strVal val="visible"/>
                                      </p:to>
                                    </p:set>
                                    <p:animEffect transition="in" filter="blinds(horizontal)">
                                      <p:cBhvr>
                                        <p:cTn id="377" dur="500"/>
                                        <p:tgtEl>
                                          <p:spTgt spid="135"/>
                                        </p:tgtEl>
                                      </p:cBhvr>
                                    </p:animEffect>
                                  </p:childTnLst>
                                </p:cTn>
                              </p:par>
                              <p:par>
                                <p:cTn id="378" presetID="3" presetClass="entr" presetSubtype="10" fill="hold" nodeType="withEffect">
                                  <p:stCondLst>
                                    <p:cond delay="0"/>
                                  </p:stCondLst>
                                  <p:childTnLst>
                                    <p:set>
                                      <p:cBhvr>
                                        <p:cTn id="379" dur="1" fill="hold">
                                          <p:stCondLst>
                                            <p:cond delay="0"/>
                                          </p:stCondLst>
                                        </p:cTn>
                                        <p:tgtEl>
                                          <p:spTgt spid="130"/>
                                        </p:tgtEl>
                                        <p:attrNameLst>
                                          <p:attrName>style.visibility</p:attrName>
                                        </p:attrNameLst>
                                      </p:cBhvr>
                                      <p:to>
                                        <p:strVal val="visible"/>
                                      </p:to>
                                    </p:set>
                                    <p:animEffect transition="in" filter="blinds(horizontal)">
                                      <p:cBhvr>
                                        <p:cTn id="380" dur="500"/>
                                        <p:tgtEl>
                                          <p:spTgt spid="130"/>
                                        </p:tgtEl>
                                      </p:cBhvr>
                                    </p:animEffect>
                                  </p:childTnLst>
                                </p:cTn>
                              </p:par>
                              <p:par>
                                <p:cTn id="381" presetID="3" presetClass="entr" presetSubtype="10" fill="hold" nodeType="withEffect">
                                  <p:stCondLst>
                                    <p:cond delay="0"/>
                                  </p:stCondLst>
                                  <p:childTnLst>
                                    <p:set>
                                      <p:cBhvr>
                                        <p:cTn id="382" dur="1" fill="hold">
                                          <p:stCondLst>
                                            <p:cond delay="0"/>
                                          </p:stCondLst>
                                        </p:cTn>
                                        <p:tgtEl>
                                          <p:spTgt spid="125"/>
                                        </p:tgtEl>
                                        <p:attrNameLst>
                                          <p:attrName>style.visibility</p:attrName>
                                        </p:attrNameLst>
                                      </p:cBhvr>
                                      <p:to>
                                        <p:strVal val="visible"/>
                                      </p:to>
                                    </p:set>
                                    <p:animEffect transition="in" filter="blinds(horizontal)">
                                      <p:cBhvr>
                                        <p:cTn id="383" dur="500"/>
                                        <p:tgtEl>
                                          <p:spTgt spid="125"/>
                                        </p:tgtEl>
                                      </p:cBhvr>
                                    </p:animEffect>
                                  </p:childTnLst>
                                </p:cTn>
                              </p:par>
                              <p:par>
                                <p:cTn id="384" presetID="3" presetClass="entr" presetSubtype="10" fill="hold" nodeType="withEffect">
                                  <p:stCondLst>
                                    <p:cond delay="0"/>
                                  </p:stCondLst>
                                  <p:childTnLst>
                                    <p:set>
                                      <p:cBhvr>
                                        <p:cTn id="385" dur="1" fill="hold">
                                          <p:stCondLst>
                                            <p:cond delay="0"/>
                                          </p:stCondLst>
                                        </p:cTn>
                                        <p:tgtEl>
                                          <p:spTgt spid="124"/>
                                        </p:tgtEl>
                                        <p:attrNameLst>
                                          <p:attrName>style.visibility</p:attrName>
                                        </p:attrNameLst>
                                      </p:cBhvr>
                                      <p:to>
                                        <p:strVal val="visible"/>
                                      </p:to>
                                    </p:set>
                                    <p:animEffect transition="in" filter="blinds(horizontal)">
                                      <p:cBhvr>
                                        <p:cTn id="386" dur="500"/>
                                        <p:tgtEl>
                                          <p:spTgt spid="124"/>
                                        </p:tgtEl>
                                      </p:cBhvr>
                                    </p:animEffect>
                                  </p:childTnLst>
                                </p:cTn>
                              </p:par>
                              <p:par>
                                <p:cTn id="387" presetID="3" presetClass="entr" presetSubtype="10" fill="hold" nodeType="withEffect">
                                  <p:stCondLst>
                                    <p:cond delay="0"/>
                                  </p:stCondLst>
                                  <p:childTnLst>
                                    <p:set>
                                      <p:cBhvr>
                                        <p:cTn id="388" dur="1" fill="hold">
                                          <p:stCondLst>
                                            <p:cond delay="0"/>
                                          </p:stCondLst>
                                        </p:cTn>
                                        <p:tgtEl>
                                          <p:spTgt spid="129"/>
                                        </p:tgtEl>
                                        <p:attrNameLst>
                                          <p:attrName>style.visibility</p:attrName>
                                        </p:attrNameLst>
                                      </p:cBhvr>
                                      <p:to>
                                        <p:strVal val="visible"/>
                                      </p:to>
                                    </p:set>
                                    <p:animEffect transition="in" filter="blinds(horizontal)">
                                      <p:cBhvr>
                                        <p:cTn id="389" dur="500"/>
                                        <p:tgtEl>
                                          <p:spTgt spid="129"/>
                                        </p:tgtEl>
                                      </p:cBhvr>
                                    </p:animEffect>
                                  </p:childTnLst>
                                </p:cTn>
                              </p:par>
                              <p:par>
                                <p:cTn id="390" presetID="3" presetClass="entr" presetSubtype="10" fill="hold" nodeType="withEffect">
                                  <p:stCondLst>
                                    <p:cond delay="0"/>
                                  </p:stCondLst>
                                  <p:childTnLst>
                                    <p:set>
                                      <p:cBhvr>
                                        <p:cTn id="391" dur="1" fill="hold">
                                          <p:stCondLst>
                                            <p:cond delay="0"/>
                                          </p:stCondLst>
                                        </p:cTn>
                                        <p:tgtEl>
                                          <p:spTgt spid="134"/>
                                        </p:tgtEl>
                                        <p:attrNameLst>
                                          <p:attrName>style.visibility</p:attrName>
                                        </p:attrNameLst>
                                      </p:cBhvr>
                                      <p:to>
                                        <p:strVal val="visible"/>
                                      </p:to>
                                    </p:set>
                                    <p:animEffect transition="in" filter="blinds(horizontal)">
                                      <p:cBhvr>
                                        <p:cTn id="392" dur="500"/>
                                        <p:tgtEl>
                                          <p:spTgt spid="134"/>
                                        </p:tgtEl>
                                      </p:cBhvr>
                                    </p:animEffect>
                                  </p:childTnLst>
                                </p:cTn>
                              </p:par>
                              <p:par>
                                <p:cTn id="393" presetID="3" presetClass="entr" presetSubtype="10" fill="hold" nodeType="withEffect">
                                  <p:stCondLst>
                                    <p:cond delay="0"/>
                                  </p:stCondLst>
                                  <p:childTnLst>
                                    <p:set>
                                      <p:cBhvr>
                                        <p:cTn id="394" dur="1" fill="hold">
                                          <p:stCondLst>
                                            <p:cond delay="0"/>
                                          </p:stCondLst>
                                        </p:cTn>
                                        <p:tgtEl>
                                          <p:spTgt spid="196"/>
                                        </p:tgtEl>
                                        <p:attrNameLst>
                                          <p:attrName>style.visibility</p:attrName>
                                        </p:attrNameLst>
                                      </p:cBhvr>
                                      <p:to>
                                        <p:strVal val="visible"/>
                                      </p:to>
                                    </p:set>
                                    <p:animEffect transition="in" filter="blinds(horizontal)">
                                      <p:cBhvr>
                                        <p:cTn id="395" dur="500"/>
                                        <p:tgtEl>
                                          <p:spTgt spid="196"/>
                                        </p:tgtEl>
                                      </p:cBhvr>
                                    </p:animEffect>
                                  </p:childTnLst>
                                </p:cTn>
                              </p:par>
                            </p:childTnLst>
                          </p:cTn>
                        </p:par>
                      </p:childTnLst>
                    </p:cTn>
                  </p:par>
                  <p:par>
                    <p:cTn id="396" fill="hold">
                      <p:stCondLst>
                        <p:cond delay="indefinite"/>
                      </p:stCondLst>
                      <p:childTnLst>
                        <p:par>
                          <p:cTn id="397" fill="hold">
                            <p:stCondLst>
                              <p:cond delay="0"/>
                            </p:stCondLst>
                            <p:childTnLst>
                              <p:par>
                                <p:cTn id="398" presetID="3" presetClass="entr" presetSubtype="10" fill="hold" grpId="0" nodeType="clickEffect">
                                  <p:stCondLst>
                                    <p:cond delay="0"/>
                                  </p:stCondLst>
                                  <p:childTnLst>
                                    <p:set>
                                      <p:cBhvr>
                                        <p:cTn id="399" dur="1" fill="hold">
                                          <p:stCondLst>
                                            <p:cond delay="0"/>
                                          </p:stCondLst>
                                        </p:cTn>
                                        <p:tgtEl>
                                          <p:spTgt spid="145"/>
                                        </p:tgtEl>
                                        <p:attrNameLst>
                                          <p:attrName>style.visibility</p:attrName>
                                        </p:attrNameLst>
                                      </p:cBhvr>
                                      <p:to>
                                        <p:strVal val="visible"/>
                                      </p:to>
                                    </p:set>
                                    <p:animEffect transition="in" filter="blinds(horizontal)">
                                      <p:cBhvr>
                                        <p:cTn id="400" dur="500"/>
                                        <p:tgtEl>
                                          <p:spTgt spid="145"/>
                                        </p:tgtEl>
                                      </p:cBhvr>
                                    </p:animEffect>
                                  </p:childTnLst>
                                </p:cTn>
                              </p:par>
                              <p:par>
                                <p:cTn id="401" presetID="3" presetClass="entr" presetSubtype="10" fill="hold" grpId="0" nodeType="withEffect">
                                  <p:stCondLst>
                                    <p:cond delay="0"/>
                                  </p:stCondLst>
                                  <p:childTnLst>
                                    <p:set>
                                      <p:cBhvr>
                                        <p:cTn id="402" dur="1" fill="hold">
                                          <p:stCondLst>
                                            <p:cond delay="0"/>
                                          </p:stCondLst>
                                        </p:cTn>
                                        <p:tgtEl>
                                          <p:spTgt spid="146"/>
                                        </p:tgtEl>
                                        <p:attrNameLst>
                                          <p:attrName>style.visibility</p:attrName>
                                        </p:attrNameLst>
                                      </p:cBhvr>
                                      <p:to>
                                        <p:strVal val="visible"/>
                                      </p:to>
                                    </p:set>
                                    <p:animEffect transition="in" filter="blinds(horizontal)">
                                      <p:cBhvr>
                                        <p:cTn id="403" dur="500"/>
                                        <p:tgtEl>
                                          <p:spTgt spid="146"/>
                                        </p:tgtEl>
                                      </p:cBhvr>
                                    </p:animEffect>
                                  </p:childTnLst>
                                </p:cTn>
                              </p:par>
                              <p:par>
                                <p:cTn id="404" presetID="3" presetClass="entr" presetSubtype="10" fill="hold" grpId="0" nodeType="withEffect">
                                  <p:stCondLst>
                                    <p:cond delay="0"/>
                                  </p:stCondLst>
                                  <p:childTnLst>
                                    <p:set>
                                      <p:cBhvr>
                                        <p:cTn id="405" dur="1" fill="hold">
                                          <p:stCondLst>
                                            <p:cond delay="0"/>
                                          </p:stCondLst>
                                        </p:cTn>
                                        <p:tgtEl>
                                          <p:spTgt spid="147"/>
                                        </p:tgtEl>
                                        <p:attrNameLst>
                                          <p:attrName>style.visibility</p:attrName>
                                        </p:attrNameLst>
                                      </p:cBhvr>
                                      <p:to>
                                        <p:strVal val="visible"/>
                                      </p:to>
                                    </p:set>
                                    <p:animEffect transition="in" filter="blinds(horizontal)">
                                      <p:cBhvr>
                                        <p:cTn id="406" dur="500"/>
                                        <p:tgtEl>
                                          <p:spTgt spid="147"/>
                                        </p:tgtEl>
                                      </p:cBhvr>
                                    </p:animEffect>
                                  </p:childTnLst>
                                </p:cTn>
                              </p:par>
                              <p:par>
                                <p:cTn id="407" presetID="3" presetClass="entr" presetSubtype="10" fill="hold" grpId="0" nodeType="withEffect">
                                  <p:stCondLst>
                                    <p:cond delay="0"/>
                                  </p:stCondLst>
                                  <p:childTnLst>
                                    <p:set>
                                      <p:cBhvr>
                                        <p:cTn id="408" dur="1" fill="hold">
                                          <p:stCondLst>
                                            <p:cond delay="0"/>
                                          </p:stCondLst>
                                        </p:cTn>
                                        <p:tgtEl>
                                          <p:spTgt spid="148"/>
                                        </p:tgtEl>
                                        <p:attrNameLst>
                                          <p:attrName>style.visibility</p:attrName>
                                        </p:attrNameLst>
                                      </p:cBhvr>
                                      <p:to>
                                        <p:strVal val="visible"/>
                                      </p:to>
                                    </p:set>
                                    <p:animEffect transition="in" filter="blinds(horizontal)">
                                      <p:cBhvr>
                                        <p:cTn id="409" dur="500"/>
                                        <p:tgtEl>
                                          <p:spTgt spid="148"/>
                                        </p:tgtEl>
                                      </p:cBhvr>
                                    </p:animEffect>
                                  </p:childTnLst>
                                </p:cTn>
                              </p:par>
                              <p:par>
                                <p:cTn id="410" presetID="3" presetClass="entr" presetSubtype="10" fill="hold" grpId="0" nodeType="withEffect">
                                  <p:stCondLst>
                                    <p:cond delay="0"/>
                                  </p:stCondLst>
                                  <p:childTnLst>
                                    <p:set>
                                      <p:cBhvr>
                                        <p:cTn id="411" dur="1" fill="hold">
                                          <p:stCondLst>
                                            <p:cond delay="0"/>
                                          </p:stCondLst>
                                        </p:cTn>
                                        <p:tgtEl>
                                          <p:spTgt spid="149"/>
                                        </p:tgtEl>
                                        <p:attrNameLst>
                                          <p:attrName>style.visibility</p:attrName>
                                        </p:attrNameLst>
                                      </p:cBhvr>
                                      <p:to>
                                        <p:strVal val="visible"/>
                                      </p:to>
                                    </p:set>
                                    <p:animEffect transition="in" filter="blinds(horizontal)">
                                      <p:cBhvr>
                                        <p:cTn id="412" dur="500"/>
                                        <p:tgtEl>
                                          <p:spTgt spid="149"/>
                                        </p:tgtEl>
                                      </p:cBhvr>
                                    </p:animEffect>
                                  </p:childTnLst>
                                </p:cTn>
                              </p:par>
                              <p:par>
                                <p:cTn id="413" presetID="3" presetClass="entr" presetSubtype="10" fill="hold" grpId="0" nodeType="withEffect">
                                  <p:stCondLst>
                                    <p:cond delay="0"/>
                                  </p:stCondLst>
                                  <p:childTnLst>
                                    <p:set>
                                      <p:cBhvr>
                                        <p:cTn id="414" dur="1" fill="hold">
                                          <p:stCondLst>
                                            <p:cond delay="0"/>
                                          </p:stCondLst>
                                        </p:cTn>
                                        <p:tgtEl>
                                          <p:spTgt spid="154"/>
                                        </p:tgtEl>
                                        <p:attrNameLst>
                                          <p:attrName>style.visibility</p:attrName>
                                        </p:attrNameLst>
                                      </p:cBhvr>
                                      <p:to>
                                        <p:strVal val="visible"/>
                                      </p:to>
                                    </p:set>
                                    <p:animEffect transition="in" filter="blinds(horizontal)">
                                      <p:cBhvr>
                                        <p:cTn id="415" dur="500"/>
                                        <p:tgtEl>
                                          <p:spTgt spid="154"/>
                                        </p:tgtEl>
                                      </p:cBhvr>
                                    </p:animEffect>
                                  </p:childTnLst>
                                </p:cTn>
                              </p:par>
                              <p:par>
                                <p:cTn id="416" presetID="3" presetClass="entr" presetSubtype="10" fill="hold" grpId="0" nodeType="withEffect">
                                  <p:stCondLst>
                                    <p:cond delay="0"/>
                                  </p:stCondLst>
                                  <p:childTnLst>
                                    <p:set>
                                      <p:cBhvr>
                                        <p:cTn id="417" dur="1" fill="hold">
                                          <p:stCondLst>
                                            <p:cond delay="0"/>
                                          </p:stCondLst>
                                        </p:cTn>
                                        <p:tgtEl>
                                          <p:spTgt spid="153"/>
                                        </p:tgtEl>
                                        <p:attrNameLst>
                                          <p:attrName>style.visibility</p:attrName>
                                        </p:attrNameLst>
                                      </p:cBhvr>
                                      <p:to>
                                        <p:strVal val="visible"/>
                                      </p:to>
                                    </p:set>
                                    <p:animEffect transition="in" filter="blinds(horizontal)">
                                      <p:cBhvr>
                                        <p:cTn id="418" dur="500"/>
                                        <p:tgtEl>
                                          <p:spTgt spid="153"/>
                                        </p:tgtEl>
                                      </p:cBhvr>
                                    </p:animEffect>
                                  </p:childTnLst>
                                </p:cTn>
                              </p:par>
                              <p:par>
                                <p:cTn id="419" presetID="3" presetClass="entr" presetSubtype="10" fill="hold" grpId="0" nodeType="withEffect">
                                  <p:stCondLst>
                                    <p:cond delay="0"/>
                                  </p:stCondLst>
                                  <p:childTnLst>
                                    <p:set>
                                      <p:cBhvr>
                                        <p:cTn id="420" dur="1" fill="hold">
                                          <p:stCondLst>
                                            <p:cond delay="0"/>
                                          </p:stCondLst>
                                        </p:cTn>
                                        <p:tgtEl>
                                          <p:spTgt spid="152"/>
                                        </p:tgtEl>
                                        <p:attrNameLst>
                                          <p:attrName>style.visibility</p:attrName>
                                        </p:attrNameLst>
                                      </p:cBhvr>
                                      <p:to>
                                        <p:strVal val="visible"/>
                                      </p:to>
                                    </p:set>
                                    <p:animEffect transition="in" filter="blinds(horizontal)">
                                      <p:cBhvr>
                                        <p:cTn id="421" dur="500"/>
                                        <p:tgtEl>
                                          <p:spTgt spid="152"/>
                                        </p:tgtEl>
                                      </p:cBhvr>
                                    </p:animEffect>
                                  </p:childTnLst>
                                </p:cTn>
                              </p:par>
                              <p:par>
                                <p:cTn id="422" presetID="3" presetClass="entr" presetSubtype="10" fill="hold" grpId="0" nodeType="withEffect">
                                  <p:stCondLst>
                                    <p:cond delay="0"/>
                                  </p:stCondLst>
                                  <p:childTnLst>
                                    <p:set>
                                      <p:cBhvr>
                                        <p:cTn id="423" dur="1" fill="hold">
                                          <p:stCondLst>
                                            <p:cond delay="0"/>
                                          </p:stCondLst>
                                        </p:cTn>
                                        <p:tgtEl>
                                          <p:spTgt spid="151"/>
                                        </p:tgtEl>
                                        <p:attrNameLst>
                                          <p:attrName>style.visibility</p:attrName>
                                        </p:attrNameLst>
                                      </p:cBhvr>
                                      <p:to>
                                        <p:strVal val="visible"/>
                                      </p:to>
                                    </p:set>
                                    <p:animEffect transition="in" filter="blinds(horizontal)">
                                      <p:cBhvr>
                                        <p:cTn id="424" dur="500"/>
                                        <p:tgtEl>
                                          <p:spTgt spid="151"/>
                                        </p:tgtEl>
                                      </p:cBhvr>
                                    </p:animEffect>
                                  </p:childTnLst>
                                </p:cTn>
                              </p:par>
                              <p:par>
                                <p:cTn id="425" presetID="3" presetClass="entr" presetSubtype="10" fill="hold" grpId="0" nodeType="withEffect">
                                  <p:stCondLst>
                                    <p:cond delay="0"/>
                                  </p:stCondLst>
                                  <p:childTnLst>
                                    <p:set>
                                      <p:cBhvr>
                                        <p:cTn id="426" dur="1" fill="hold">
                                          <p:stCondLst>
                                            <p:cond delay="0"/>
                                          </p:stCondLst>
                                        </p:cTn>
                                        <p:tgtEl>
                                          <p:spTgt spid="150"/>
                                        </p:tgtEl>
                                        <p:attrNameLst>
                                          <p:attrName>style.visibility</p:attrName>
                                        </p:attrNameLst>
                                      </p:cBhvr>
                                      <p:to>
                                        <p:strVal val="visible"/>
                                      </p:to>
                                    </p:set>
                                    <p:animEffect transition="in" filter="blinds(horizontal)">
                                      <p:cBhvr>
                                        <p:cTn id="427" dur="500"/>
                                        <p:tgtEl>
                                          <p:spTgt spid="150"/>
                                        </p:tgtEl>
                                      </p:cBhvr>
                                    </p:animEffect>
                                  </p:childTnLst>
                                </p:cTn>
                              </p:par>
                              <p:par>
                                <p:cTn id="428" presetID="3" presetClass="entr" presetSubtype="10" fill="hold" grpId="0" nodeType="withEffect">
                                  <p:stCondLst>
                                    <p:cond delay="0"/>
                                  </p:stCondLst>
                                  <p:childTnLst>
                                    <p:set>
                                      <p:cBhvr>
                                        <p:cTn id="429" dur="1" fill="hold">
                                          <p:stCondLst>
                                            <p:cond delay="0"/>
                                          </p:stCondLst>
                                        </p:cTn>
                                        <p:tgtEl>
                                          <p:spTgt spid="155"/>
                                        </p:tgtEl>
                                        <p:attrNameLst>
                                          <p:attrName>style.visibility</p:attrName>
                                        </p:attrNameLst>
                                      </p:cBhvr>
                                      <p:to>
                                        <p:strVal val="visible"/>
                                      </p:to>
                                    </p:set>
                                    <p:animEffect transition="in" filter="blinds(horizontal)">
                                      <p:cBhvr>
                                        <p:cTn id="430" dur="500"/>
                                        <p:tgtEl>
                                          <p:spTgt spid="155"/>
                                        </p:tgtEl>
                                      </p:cBhvr>
                                    </p:animEffect>
                                  </p:childTnLst>
                                </p:cTn>
                              </p:par>
                              <p:par>
                                <p:cTn id="431" presetID="3" presetClass="entr" presetSubtype="10" fill="hold" grpId="0" nodeType="withEffect">
                                  <p:stCondLst>
                                    <p:cond delay="0"/>
                                  </p:stCondLst>
                                  <p:childTnLst>
                                    <p:set>
                                      <p:cBhvr>
                                        <p:cTn id="432" dur="1" fill="hold">
                                          <p:stCondLst>
                                            <p:cond delay="0"/>
                                          </p:stCondLst>
                                        </p:cTn>
                                        <p:tgtEl>
                                          <p:spTgt spid="156"/>
                                        </p:tgtEl>
                                        <p:attrNameLst>
                                          <p:attrName>style.visibility</p:attrName>
                                        </p:attrNameLst>
                                      </p:cBhvr>
                                      <p:to>
                                        <p:strVal val="visible"/>
                                      </p:to>
                                    </p:set>
                                    <p:animEffect transition="in" filter="blinds(horizontal)">
                                      <p:cBhvr>
                                        <p:cTn id="433" dur="500"/>
                                        <p:tgtEl>
                                          <p:spTgt spid="156"/>
                                        </p:tgtEl>
                                      </p:cBhvr>
                                    </p:animEffect>
                                  </p:childTnLst>
                                </p:cTn>
                              </p:par>
                              <p:par>
                                <p:cTn id="434" presetID="3" presetClass="entr" presetSubtype="10" fill="hold" nodeType="withEffect">
                                  <p:stCondLst>
                                    <p:cond delay="0"/>
                                  </p:stCondLst>
                                  <p:childTnLst>
                                    <p:set>
                                      <p:cBhvr>
                                        <p:cTn id="435" dur="1" fill="hold">
                                          <p:stCondLst>
                                            <p:cond delay="0"/>
                                          </p:stCondLst>
                                        </p:cTn>
                                        <p:tgtEl>
                                          <p:spTgt spid="187"/>
                                        </p:tgtEl>
                                        <p:attrNameLst>
                                          <p:attrName>style.visibility</p:attrName>
                                        </p:attrNameLst>
                                      </p:cBhvr>
                                      <p:to>
                                        <p:strVal val="visible"/>
                                      </p:to>
                                    </p:set>
                                    <p:animEffect transition="in" filter="blinds(horizontal)">
                                      <p:cBhvr>
                                        <p:cTn id="436" dur="500"/>
                                        <p:tgtEl>
                                          <p:spTgt spid="187"/>
                                        </p:tgtEl>
                                      </p:cBhvr>
                                    </p:animEffect>
                                  </p:childTnLst>
                                </p:cTn>
                              </p:par>
                              <p:par>
                                <p:cTn id="437" presetID="3" presetClass="entr" presetSubtype="10" fill="hold" grpId="0" nodeType="withEffect">
                                  <p:stCondLst>
                                    <p:cond delay="0"/>
                                  </p:stCondLst>
                                  <p:childTnLst>
                                    <p:set>
                                      <p:cBhvr>
                                        <p:cTn id="438" dur="1" fill="hold">
                                          <p:stCondLst>
                                            <p:cond delay="0"/>
                                          </p:stCondLst>
                                        </p:cTn>
                                        <p:tgtEl>
                                          <p:spTgt spid="157"/>
                                        </p:tgtEl>
                                        <p:attrNameLst>
                                          <p:attrName>style.visibility</p:attrName>
                                        </p:attrNameLst>
                                      </p:cBhvr>
                                      <p:to>
                                        <p:strVal val="visible"/>
                                      </p:to>
                                    </p:set>
                                    <p:animEffect transition="in" filter="blinds(horizontal)">
                                      <p:cBhvr>
                                        <p:cTn id="439" dur="500"/>
                                        <p:tgtEl>
                                          <p:spTgt spid="157"/>
                                        </p:tgtEl>
                                      </p:cBhvr>
                                    </p:animEffect>
                                  </p:childTnLst>
                                </p:cTn>
                              </p:par>
                              <p:par>
                                <p:cTn id="440" presetID="3" presetClass="entr" presetSubtype="10" fill="hold" nodeType="withEffect">
                                  <p:stCondLst>
                                    <p:cond delay="0"/>
                                  </p:stCondLst>
                                  <p:childTnLst>
                                    <p:set>
                                      <p:cBhvr>
                                        <p:cTn id="441" dur="1" fill="hold">
                                          <p:stCondLst>
                                            <p:cond delay="0"/>
                                          </p:stCondLst>
                                        </p:cTn>
                                        <p:tgtEl>
                                          <p:spTgt spid="189"/>
                                        </p:tgtEl>
                                        <p:attrNameLst>
                                          <p:attrName>style.visibility</p:attrName>
                                        </p:attrNameLst>
                                      </p:cBhvr>
                                      <p:to>
                                        <p:strVal val="visible"/>
                                      </p:to>
                                    </p:set>
                                    <p:animEffect transition="in" filter="blinds(horizontal)">
                                      <p:cBhvr>
                                        <p:cTn id="442" dur="500"/>
                                        <p:tgtEl>
                                          <p:spTgt spid="189"/>
                                        </p:tgtEl>
                                      </p:cBhvr>
                                    </p:animEffect>
                                  </p:childTnLst>
                                </p:cTn>
                              </p:par>
                              <p:par>
                                <p:cTn id="443" presetID="3" presetClass="entr" presetSubtype="10" fill="hold" grpId="0" nodeType="withEffect">
                                  <p:stCondLst>
                                    <p:cond delay="0"/>
                                  </p:stCondLst>
                                  <p:childTnLst>
                                    <p:set>
                                      <p:cBhvr>
                                        <p:cTn id="444" dur="1" fill="hold">
                                          <p:stCondLst>
                                            <p:cond delay="0"/>
                                          </p:stCondLst>
                                        </p:cTn>
                                        <p:tgtEl>
                                          <p:spTgt spid="162"/>
                                        </p:tgtEl>
                                        <p:attrNameLst>
                                          <p:attrName>style.visibility</p:attrName>
                                        </p:attrNameLst>
                                      </p:cBhvr>
                                      <p:to>
                                        <p:strVal val="visible"/>
                                      </p:to>
                                    </p:set>
                                    <p:animEffect transition="in" filter="blinds(horizontal)">
                                      <p:cBhvr>
                                        <p:cTn id="445" dur="500"/>
                                        <p:tgtEl>
                                          <p:spTgt spid="162"/>
                                        </p:tgtEl>
                                      </p:cBhvr>
                                    </p:animEffect>
                                  </p:childTnLst>
                                </p:cTn>
                              </p:par>
                              <p:par>
                                <p:cTn id="446" presetID="3" presetClass="entr" presetSubtype="10" fill="hold" nodeType="withEffect">
                                  <p:stCondLst>
                                    <p:cond delay="0"/>
                                  </p:stCondLst>
                                  <p:childTnLst>
                                    <p:set>
                                      <p:cBhvr>
                                        <p:cTn id="447" dur="1" fill="hold">
                                          <p:stCondLst>
                                            <p:cond delay="0"/>
                                          </p:stCondLst>
                                        </p:cTn>
                                        <p:tgtEl>
                                          <p:spTgt spid="191"/>
                                        </p:tgtEl>
                                        <p:attrNameLst>
                                          <p:attrName>style.visibility</p:attrName>
                                        </p:attrNameLst>
                                      </p:cBhvr>
                                      <p:to>
                                        <p:strVal val="visible"/>
                                      </p:to>
                                    </p:set>
                                    <p:animEffect transition="in" filter="blinds(horizontal)">
                                      <p:cBhvr>
                                        <p:cTn id="448" dur="500"/>
                                        <p:tgtEl>
                                          <p:spTgt spid="191"/>
                                        </p:tgtEl>
                                      </p:cBhvr>
                                    </p:animEffect>
                                  </p:childTnLst>
                                </p:cTn>
                              </p:par>
                              <p:par>
                                <p:cTn id="449" presetID="3" presetClass="entr" presetSubtype="10" fill="hold" nodeType="withEffect">
                                  <p:stCondLst>
                                    <p:cond delay="0"/>
                                  </p:stCondLst>
                                  <p:childTnLst>
                                    <p:set>
                                      <p:cBhvr>
                                        <p:cTn id="450" dur="1" fill="hold">
                                          <p:stCondLst>
                                            <p:cond delay="0"/>
                                          </p:stCondLst>
                                        </p:cTn>
                                        <p:tgtEl>
                                          <p:spTgt spid="193"/>
                                        </p:tgtEl>
                                        <p:attrNameLst>
                                          <p:attrName>style.visibility</p:attrName>
                                        </p:attrNameLst>
                                      </p:cBhvr>
                                      <p:to>
                                        <p:strVal val="visible"/>
                                      </p:to>
                                    </p:set>
                                    <p:animEffect transition="in" filter="blinds(horizontal)">
                                      <p:cBhvr>
                                        <p:cTn id="451" dur="500"/>
                                        <p:tgtEl>
                                          <p:spTgt spid="193"/>
                                        </p:tgtEl>
                                      </p:cBhvr>
                                    </p:animEffect>
                                  </p:childTnLst>
                                </p:cTn>
                              </p:par>
                              <p:par>
                                <p:cTn id="452" presetID="3" presetClass="entr" presetSubtype="10" fill="hold" grpId="0" nodeType="withEffect">
                                  <p:stCondLst>
                                    <p:cond delay="0"/>
                                  </p:stCondLst>
                                  <p:childTnLst>
                                    <p:set>
                                      <p:cBhvr>
                                        <p:cTn id="453" dur="1" fill="hold">
                                          <p:stCondLst>
                                            <p:cond delay="0"/>
                                          </p:stCondLst>
                                        </p:cTn>
                                        <p:tgtEl>
                                          <p:spTgt spid="161"/>
                                        </p:tgtEl>
                                        <p:attrNameLst>
                                          <p:attrName>style.visibility</p:attrName>
                                        </p:attrNameLst>
                                      </p:cBhvr>
                                      <p:to>
                                        <p:strVal val="visible"/>
                                      </p:to>
                                    </p:set>
                                    <p:animEffect transition="in" filter="blinds(horizontal)">
                                      <p:cBhvr>
                                        <p:cTn id="454" dur="500"/>
                                        <p:tgtEl>
                                          <p:spTgt spid="161"/>
                                        </p:tgtEl>
                                      </p:cBhvr>
                                    </p:animEffect>
                                  </p:childTnLst>
                                </p:cTn>
                              </p:par>
                              <p:par>
                                <p:cTn id="455" presetID="3" presetClass="entr" presetSubtype="10" fill="hold" grpId="0" nodeType="withEffect">
                                  <p:stCondLst>
                                    <p:cond delay="0"/>
                                  </p:stCondLst>
                                  <p:childTnLst>
                                    <p:set>
                                      <p:cBhvr>
                                        <p:cTn id="456" dur="1" fill="hold">
                                          <p:stCondLst>
                                            <p:cond delay="0"/>
                                          </p:stCondLst>
                                        </p:cTn>
                                        <p:tgtEl>
                                          <p:spTgt spid="158"/>
                                        </p:tgtEl>
                                        <p:attrNameLst>
                                          <p:attrName>style.visibility</p:attrName>
                                        </p:attrNameLst>
                                      </p:cBhvr>
                                      <p:to>
                                        <p:strVal val="visible"/>
                                      </p:to>
                                    </p:set>
                                    <p:animEffect transition="in" filter="blinds(horizontal)">
                                      <p:cBhvr>
                                        <p:cTn id="457" dur="500"/>
                                        <p:tgtEl>
                                          <p:spTgt spid="158"/>
                                        </p:tgtEl>
                                      </p:cBhvr>
                                    </p:animEffect>
                                  </p:childTnLst>
                                </p:cTn>
                              </p:par>
                              <p:par>
                                <p:cTn id="458" presetID="3" presetClass="entr" presetSubtype="10" fill="hold" grpId="0" nodeType="withEffect">
                                  <p:stCondLst>
                                    <p:cond delay="0"/>
                                  </p:stCondLst>
                                  <p:childTnLst>
                                    <p:set>
                                      <p:cBhvr>
                                        <p:cTn id="459" dur="1" fill="hold">
                                          <p:stCondLst>
                                            <p:cond delay="0"/>
                                          </p:stCondLst>
                                        </p:cTn>
                                        <p:tgtEl>
                                          <p:spTgt spid="159"/>
                                        </p:tgtEl>
                                        <p:attrNameLst>
                                          <p:attrName>style.visibility</p:attrName>
                                        </p:attrNameLst>
                                      </p:cBhvr>
                                      <p:to>
                                        <p:strVal val="visible"/>
                                      </p:to>
                                    </p:set>
                                    <p:animEffect transition="in" filter="blinds(horizontal)">
                                      <p:cBhvr>
                                        <p:cTn id="460" dur="500"/>
                                        <p:tgtEl>
                                          <p:spTgt spid="159"/>
                                        </p:tgtEl>
                                      </p:cBhvr>
                                    </p:animEffect>
                                  </p:childTnLst>
                                </p:cTn>
                              </p:par>
                              <p:par>
                                <p:cTn id="461" presetID="3" presetClass="entr" presetSubtype="10" fill="hold" grpId="0" nodeType="withEffect">
                                  <p:stCondLst>
                                    <p:cond delay="0"/>
                                  </p:stCondLst>
                                  <p:childTnLst>
                                    <p:set>
                                      <p:cBhvr>
                                        <p:cTn id="462" dur="1" fill="hold">
                                          <p:stCondLst>
                                            <p:cond delay="0"/>
                                          </p:stCondLst>
                                        </p:cTn>
                                        <p:tgtEl>
                                          <p:spTgt spid="164"/>
                                        </p:tgtEl>
                                        <p:attrNameLst>
                                          <p:attrName>style.visibility</p:attrName>
                                        </p:attrNameLst>
                                      </p:cBhvr>
                                      <p:to>
                                        <p:strVal val="visible"/>
                                      </p:to>
                                    </p:set>
                                    <p:animEffect transition="in" filter="blinds(horizontal)">
                                      <p:cBhvr>
                                        <p:cTn id="463" dur="500"/>
                                        <p:tgtEl>
                                          <p:spTgt spid="164"/>
                                        </p:tgtEl>
                                      </p:cBhvr>
                                    </p:animEffect>
                                  </p:childTnLst>
                                </p:cTn>
                              </p:par>
                              <p:par>
                                <p:cTn id="464" presetID="3" presetClass="entr" presetSubtype="10" fill="hold" grpId="0" nodeType="withEffect">
                                  <p:stCondLst>
                                    <p:cond delay="0"/>
                                  </p:stCondLst>
                                  <p:childTnLst>
                                    <p:set>
                                      <p:cBhvr>
                                        <p:cTn id="465" dur="1" fill="hold">
                                          <p:stCondLst>
                                            <p:cond delay="0"/>
                                          </p:stCondLst>
                                        </p:cTn>
                                        <p:tgtEl>
                                          <p:spTgt spid="163"/>
                                        </p:tgtEl>
                                        <p:attrNameLst>
                                          <p:attrName>style.visibility</p:attrName>
                                        </p:attrNameLst>
                                      </p:cBhvr>
                                      <p:to>
                                        <p:strVal val="visible"/>
                                      </p:to>
                                    </p:set>
                                    <p:animEffect transition="in" filter="blinds(horizontal)">
                                      <p:cBhvr>
                                        <p:cTn id="466" dur="500"/>
                                        <p:tgtEl>
                                          <p:spTgt spid="163"/>
                                        </p:tgtEl>
                                      </p:cBhvr>
                                    </p:animEffect>
                                  </p:childTnLst>
                                </p:cTn>
                              </p:par>
                              <p:par>
                                <p:cTn id="467" presetID="3" presetClass="entr" presetSubtype="10" fill="hold" grpId="0" nodeType="withEffect">
                                  <p:stCondLst>
                                    <p:cond delay="0"/>
                                  </p:stCondLst>
                                  <p:childTnLst>
                                    <p:set>
                                      <p:cBhvr>
                                        <p:cTn id="468" dur="1" fill="hold">
                                          <p:stCondLst>
                                            <p:cond delay="0"/>
                                          </p:stCondLst>
                                        </p:cTn>
                                        <p:tgtEl>
                                          <p:spTgt spid="160"/>
                                        </p:tgtEl>
                                        <p:attrNameLst>
                                          <p:attrName>style.visibility</p:attrName>
                                        </p:attrNameLst>
                                      </p:cBhvr>
                                      <p:to>
                                        <p:strVal val="visible"/>
                                      </p:to>
                                    </p:set>
                                    <p:animEffect transition="in" filter="blinds(horizontal)">
                                      <p:cBhvr>
                                        <p:cTn id="469" dur="500"/>
                                        <p:tgtEl>
                                          <p:spTgt spid="160"/>
                                        </p:tgtEl>
                                      </p:cBhvr>
                                    </p:animEffect>
                                  </p:childTnLst>
                                </p:cTn>
                              </p:par>
                              <p:par>
                                <p:cTn id="470" presetID="3" presetClass="entr" presetSubtype="10" fill="hold" grpId="0" nodeType="withEffect">
                                  <p:stCondLst>
                                    <p:cond delay="0"/>
                                  </p:stCondLst>
                                  <p:childTnLst>
                                    <p:set>
                                      <p:cBhvr>
                                        <p:cTn id="471" dur="1" fill="hold">
                                          <p:stCondLst>
                                            <p:cond delay="0"/>
                                          </p:stCondLst>
                                        </p:cTn>
                                        <p:tgtEl>
                                          <p:spTgt spid="165"/>
                                        </p:tgtEl>
                                        <p:attrNameLst>
                                          <p:attrName>style.visibility</p:attrName>
                                        </p:attrNameLst>
                                      </p:cBhvr>
                                      <p:to>
                                        <p:strVal val="visible"/>
                                      </p:to>
                                    </p:set>
                                    <p:animEffect transition="in" filter="blinds(horizontal)">
                                      <p:cBhvr>
                                        <p:cTn id="472" dur="500"/>
                                        <p:tgtEl>
                                          <p:spTgt spid="165"/>
                                        </p:tgtEl>
                                      </p:cBhvr>
                                    </p:animEffect>
                                  </p:childTnLst>
                                </p:cTn>
                              </p:par>
                              <p:par>
                                <p:cTn id="473" presetID="3" presetClass="entr" presetSubtype="10" fill="hold" grpId="0" nodeType="withEffect">
                                  <p:stCondLst>
                                    <p:cond delay="0"/>
                                  </p:stCondLst>
                                  <p:childTnLst>
                                    <p:set>
                                      <p:cBhvr>
                                        <p:cTn id="474" dur="1" fill="hold">
                                          <p:stCondLst>
                                            <p:cond delay="0"/>
                                          </p:stCondLst>
                                        </p:cTn>
                                        <p:tgtEl>
                                          <p:spTgt spid="166"/>
                                        </p:tgtEl>
                                        <p:attrNameLst>
                                          <p:attrName>style.visibility</p:attrName>
                                        </p:attrNameLst>
                                      </p:cBhvr>
                                      <p:to>
                                        <p:strVal val="visible"/>
                                      </p:to>
                                    </p:set>
                                    <p:animEffect transition="in" filter="blinds(horizontal)">
                                      <p:cBhvr>
                                        <p:cTn id="475" dur="500"/>
                                        <p:tgtEl>
                                          <p:spTgt spid="166"/>
                                        </p:tgtEl>
                                      </p:cBhvr>
                                    </p:animEffect>
                                  </p:childTnLst>
                                </p:cTn>
                              </p:par>
                              <p:par>
                                <p:cTn id="476" presetID="3" presetClass="entr" presetSubtype="10" fill="hold" grpId="0" nodeType="withEffect">
                                  <p:stCondLst>
                                    <p:cond delay="0"/>
                                  </p:stCondLst>
                                  <p:childTnLst>
                                    <p:set>
                                      <p:cBhvr>
                                        <p:cTn id="477" dur="1" fill="hold">
                                          <p:stCondLst>
                                            <p:cond delay="0"/>
                                          </p:stCondLst>
                                        </p:cTn>
                                        <p:tgtEl>
                                          <p:spTgt spid="167"/>
                                        </p:tgtEl>
                                        <p:attrNameLst>
                                          <p:attrName>style.visibility</p:attrName>
                                        </p:attrNameLst>
                                      </p:cBhvr>
                                      <p:to>
                                        <p:strVal val="visible"/>
                                      </p:to>
                                    </p:set>
                                    <p:animEffect transition="in" filter="blinds(horizontal)">
                                      <p:cBhvr>
                                        <p:cTn id="478" dur="500"/>
                                        <p:tgtEl>
                                          <p:spTgt spid="167"/>
                                        </p:tgtEl>
                                      </p:cBhvr>
                                    </p:animEffect>
                                  </p:childTnLst>
                                </p:cTn>
                              </p:par>
                              <p:par>
                                <p:cTn id="479" presetID="3" presetClass="entr" presetSubtype="10" fill="hold" grpId="0" nodeType="withEffect">
                                  <p:stCondLst>
                                    <p:cond delay="0"/>
                                  </p:stCondLst>
                                  <p:childTnLst>
                                    <p:set>
                                      <p:cBhvr>
                                        <p:cTn id="480" dur="1" fill="hold">
                                          <p:stCondLst>
                                            <p:cond delay="0"/>
                                          </p:stCondLst>
                                        </p:cTn>
                                        <p:tgtEl>
                                          <p:spTgt spid="168"/>
                                        </p:tgtEl>
                                        <p:attrNameLst>
                                          <p:attrName>style.visibility</p:attrName>
                                        </p:attrNameLst>
                                      </p:cBhvr>
                                      <p:to>
                                        <p:strVal val="visible"/>
                                      </p:to>
                                    </p:set>
                                    <p:animEffect transition="in" filter="blinds(horizontal)">
                                      <p:cBhvr>
                                        <p:cTn id="481" dur="500"/>
                                        <p:tgtEl>
                                          <p:spTgt spid="168"/>
                                        </p:tgtEl>
                                      </p:cBhvr>
                                    </p:animEffect>
                                  </p:childTnLst>
                                </p:cTn>
                              </p:par>
                              <p:par>
                                <p:cTn id="482" presetID="3" presetClass="entr" presetSubtype="10" fill="hold" grpId="0" nodeType="withEffect">
                                  <p:stCondLst>
                                    <p:cond delay="0"/>
                                  </p:stCondLst>
                                  <p:childTnLst>
                                    <p:set>
                                      <p:cBhvr>
                                        <p:cTn id="483" dur="1" fill="hold">
                                          <p:stCondLst>
                                            <p:cond delay="0"/>
                                          </p:stCondLst>
                                        </p:cTn>
                                        <p:tgtEl>
                                          <p:spTgt spid="169"/>
                                        </p:tgtEl>
                                        <p:attrNameLst>
                                          <p:attrName>style.visibility</p:attrName>
                                        </p:attrNameLst>
                                      </p:cBhvr>
                                      <p:to>
                                        <p:strVal val="visible"/>
                                      </p:to>
                                    </p:set>
                                    <p:animEffect transition="in" filter="blinds(horizontal)">
                                      <p:cBhvr>
                                        <p:cTn id="484" dur="500"/>
                                        <p:tgtEl>
                                          <p:spTgt spid="169"/>
                                        </p:tgtEl>
                                      </p:cBhvr>
                                    </p:animEffect>
                                  </p:childTnLst>
                                </p:cTn>
                              </p:par>
                              <p:par>
                                <p:cTn id="485" presetID="3" presetClass="entr" presetSubtype="10" fill="hold" grpId="0" nodeType="withEffect">
                                  <p:stCondLst>
                                    <p:cond delay="0"/>
                                  </p:stCondLst>
                                  <p:childTnLst>
                                    <p:set>
                                      <p:cBhvr>
                                        <p:cTn id="486" dur="1" fill="hold">
                                          <p:stCondLst>
                                            <p:cond delay="0"/>
                                          </p:stCondLst>
                                        </p:cTn>
                                        <p:tgtEl>
                                          <p:spTgt spid="174"/>
                                        </p:tgtEl>
                                        <p:attrNameLst>
                                          <p:attrName>style.visibility</p:attrName>
                                        </p:attrNameLst>
                                      </p:cBhvr>
                                      <p:to>
                                        <p:strVal val="visible"/>
                                      </p:to>
                                    </p:set>
                                    <p:animEffect transition="in" filter="blinds(horizontal)">
                                      <p:cBhvr>
                                        <p:cTn id="487" dur="500"/>
                                        <p:tgtEl>
                                          <p:spTgt spid="174"/>
                                        </p:tgtEl>
                                      </p:cBhvr>
                                    </p:animEffect>
                                  </p:childTnLst>
                                </p:cTn>
                              </p:par>
                              <p:par>
                                <p:cTn id="488" presetID="3" presetClass="entr" presetSubtype="10" fill="hold" grpId="0" nodeType="withEffect">
                                  <p:stCondLst>
                                    <p:cond delay="0"/>
                                  </p:stCondLst>
                                  <p:childTnLst>
                                    <p:set>
                                      <p:cBhvr>
                                        <p:cTn id="489" dur="1" fill="hold">
                                          <p:stCondLst>
                                            <p:cond delay="0"/>
                                          </p:stCondLst>
                                        </p:cTn>
                                        <p:tgtEl>
                                          <p:spTgt spid="173"/>
                                        </p:tgtEl>
                                        <p:attrNameLst>
                                          <p:attrName>style.visibility</p:attrName>
                                        </p:attrNameLst>
                                      </p:cBhvr>
                                      <p:to>
                                        <p:strVal val="visible"/>
                                      </p:to>
                                    </p:set>
                                    <p:animEffect transition="in" filter="blinds(horizontal)">
                                      <p:cBhvr>
                                        <p:cTn id="490" dur="500"/>
                                        <p:tgtEl>
                                          <p:spTgt spid="173"/>
                                        </p:tgtEl>
                                      </p:cBhvr>
                                    </p:animEffect>
                                  </p:childTnLst>
                                </p:cTn>
                              </p:par>
                              <p:par>
                                <p:cTn id="491" presetID="3" presetClass="entr" presetSubtype="10" fill="hold" grpId="0" nodeType="withEffect">
                                  <p:stCondLst>
                                    <p:cond delay="0"/>
                                  </p:stCondLst>
                                  <p:childTnLst>
                                    <p:set>
                                      <p:cBhvr>
                                        <p:cTn id="492" dur="1" fill="hold">
                                          <p:stCondLst>
                                            <p:cond delay="0"/>
                                          </p:stCondLst>
                                        </p:cTn>
                                        <p:tgtEl>
                                          <p:spTgt spid="172"/>
                                        </p:tgtEl>
                                        <p:attrNameLst>
                                          <p:attrName>style.visibility</p:attrName>
                                        </p:attrNameLst>
                                      </p:cBhvr>
                                      <p:to>
                                        <p:strVal val="visible"/>
                                      </p:to>
                                    </p:set>
                                    <p:animEffect transition="in" filter="blinds(horizontal)">
                                      <p:cBhvr>
                                        <p:cTn id="493" dur="500"/>
                                        <p:tgtEl>
                                          <p:spTgt spid="172"/>
                                        </p:tgtEl>
                                      </p:cBhvr>
                                    </p:animEffect>
                                  </p:childTnLst>
                                </p:cTn>
                              </p:par>
                              <p:par>
                                <p:cTn id="494" presetID="3" presetClass="entr" presetSubtype="10" fill="hold" grpId="0" nodeType="withEffect">
                                  <p:stCondLst>
                                    <p:cond delay="0"/>
                                  </p:stCondLst>
                                  <p:childTnLst>
                                    <p:set>
                                      <p:cBhvr>
                                        <p:cTn id="495" dur="1" fill="hold">
                                          <p:stCondLst>
                                            <p:cond delay="0"/>
                                          </p:stCondLst>
                                        </p:cTn>
                                        <p:tgtEl>
                                          <p:spTgt spid="171"/>
                                        </p:tgtEl>
                                        <p:attrNameLst>
                                          <p:attrName>style.visibility</p:attrName>
                                        </p:attrNameLst>
                                      </p:cBhvr>
                                      <p:to>
                                        <p:strVal val="visible"/>
                                      </p:to>
                                    </p:set>
                                    <p:animEffect transition="in" filter="blinds(horizontal)">
                                      <p:cBhvr>
                                        <p:cTn id="496" dur="500"/>
                                        <p:tgtEl>
                                          <p:spTgt spid="171"/>
                                        </p:tgtEl>
                                      </p:cBhvr>
                                    </p:animEffect>
                                  </p:childTnLst>
                                </p:cTn>
                              </p:par>
                              <p:par>
                                <p:cTn id="497" presetID="3" presetClass="entr" presetSubtype="10" fill="hold" grpId="0" nodeType="withEffect">
                                  <p:stCondLst>
                                    <p:cond delay="0"/>
                                  </p:stCondLst>
                                  <p:childTnLst>
                                    <p:set>
                                      <p:cBhvr>
                                        <p:cTn id="498" dur="1" fill="hold">
                                          <p:stCondLst>
                                            <p:cond delay="0"/>
                                          </p:stCondLst>
                                        </p:cTn>
                                        <p:tgtEl>
                                          <p:spTgt spid="170"/>
                                        </p:tgtEl>
                                        <p:attrNameLst>
                                          <p:attrName>style.visibility</p:attrName>
                                        </p:attrNameLst>
                                      </p:cBhvr>
                                      <p:to>
                                        <p:strVal val="visible"/>
                                      </p:to>
                                    </p:set>
                                    <p:animEffect transition="in" filter="blinds(horizontal)">
                                      <p:cBhvr>
                                        <p:cTn id="499" dur="500"/>
                                        <p:tgtEl>
                                          <p:spTgt spid="170"/>
                                        </p:tgtEl>
                                      </p:cBhvr>
                                    </p:animEffect>
                                  </p:childTnLst>
                                </p:cTn>
                              </p:par>
                              <p:par>
                                <p:cTn id="500" presetID="3" presetClass="entr" presetSubtype="10" fill="hold" grpId="0" nodeType="withEffect">
                                  <p:stCondLst>
                                    <p:cond delay="0"/>
                                  </p:stCondLst>
                                  <p:childTnLst>
                                    <p:set>
                                      <p:cBhvr>
                                        <p:cTn id="501" dur="1" fill="hold">
                                          <p:stCondLst>
                                            <p:cond delay="0"/>
                                          </p:stCondLst>
                                        </p:cTn>
                                        <p:tgtEl>
                                          <p:spTgt spid="175"/>
                                        </p:tgtEl>
                                        <p:attrNameLst>
                                          <p:attrName>style.visibility</p:attrName>
                                        </p:attrNameLst>
                                      </p:cBhvr>
                                      <p:to>
                                        <p:strVal val="visible"/>
                                      </p:to>
                                    </p:set>
                                    <p:animEffect transition="in" filter="blinds(horizontal)">
                                      <p:cBhvr>
                                        <p:cTn id="502" dur="500"/>
                                        <p:tgtEl>
                                          <p:spTgt spid="175"/>
                                        </p:tgtEl>
                                      </p:cBhvr>
                                    </p:animEffect>
                                  </p:childTnLst>
                                </p:cTn>
                              </p:par>
                              <p:par>
                                <p:cTn id="503" presetID="3" presetClass="entr" presetSubtype="10" fill="hold" grpId="0" nodeType="withEffect">
                                  <p:stCondLst>
                                    <p:cond delay="0"/>
                                  </p:stCondLst>
                                  <p:childTnLst>
                                    <p:set>
                                      <p:cBhvr>
                                        <p:cTn id="504" dur="1" fill="hold">
                                          <p:stCondLst>
                                            <p:cond delay="0"/>
                                          </p:stCondLst>
                                        </p:cTn>
                                        <p:tgtEl>
                                          <p:spTgt spid="176"/>
                                        </p:tgtEl>
                                        <p:attrNameLst>
                                          <p:attrName>style.visibility</p:attrName>
                                        </p:attrNameLst>
                                      </p:cBhvr>
                                      <p:to>
                                        <p:strVal val="visible"/>
                                      </p:to>
                                    </p:set>
                                    <p:animEffect transition="in" filter="blinds(horizontal)">
                                      <p:cBhvr>
                                        <p:cTn id="505" dur="500"/>
                                        <p:tgtEl>
                                          <p:spTgt spid="176"/>
                                        </p:tgtEl>
                                      </p:cBhvr>
                                    </p:animEffect>
                                  </p:childTnLst>
                                </p:cTn>
                              </p:par>
                              <p:par>
                                <p:cTn id="506" presetID="3" presetClass="entr" presetSubtype="10" fill="hold" grpId="0" nodeType="withEffect">
                                  <p:stCondLst>
                                    <p:cond delay="0"/>
                                  </p:stCondLst>
                                  <p:childTnLst>
                                    <p:set>
                                      <p:cBhvr>
                                        <p:cTn id="507" dur="1" fill="hold">
                                          <p:stCondLst>
                                            <p:cond delay="0"/>
                                          </p:stCondLst>
                                        </p:cTn>
                                        <p:tgtEl>
                                          <p:spTgt spid="177"/>
                                        </p:tgtEl>
                                        <p:attrNameLst>
                                          <p:attrName>style.visibility</p:attrName>
                                        </p:attrNameLst>
                                      </p:cBhvr>
                                      <p:to>
                                        <p:strVal val="visible"/>
                                      </p:to>
                                    </p:set>
                                    <p:animEffect transition="in" filter="blinds(horizontal)">
                                      <p:cBhvr>
                                        <p:cTn id="508" dur="500"/>
                                        <p:tgtEl>
                                          <p:spTgt spid="177"/>
                                        </p:tgtEl>
                                      </p:cBhvr>
                                    </p:animEffect>
                                  </p:childTnLst>
                                </p:cTn>
                              </p:par>
                              <p:par>
                                <p:cTn id="509" presetID="3" presetClass="entr" presetSubtype="10" fill="hold" grpId="0" nodeType="withEffect">
                                  <p:stCondLst>
                                    <p:cond delay="0"/>
                                  </p:stCondLst>
                                  <p:childTnLst>
                                    <p:set>
                                      <p:cBhvr>
                                        <p:cTn id="510" dur="1" fill="hold">
                                          <p:stCondLst>
                                            <p:cond delay="0"/>
                                          </p:stCondLst>
                                        </p:cTn>
                                        <p:tgtEl>
                                          <p:spTgt spid="178"/>
                                        </p:tgtEl>
                                        <p:attrNameLst>
                                          <p:attrName>style.visibility</p:attrName>
                                        </p:attrNameLst>
                                      </p:cBhvr>
                                      <p:to>
                                        <p:strVal val="visible"/>
                                      </p:to>
                                    </p:set>
                                    <p:animEffect transition="in" filter="blinds(horizontal)">
                                      <p:cBhvr>
                                        <p:cTn id="511" dur="500"/>
                                        <p:tgtEl>
                                          <p:spTgt spid="178"/>
                                        </p:tgtEl>
                                      </p:cBhvr>
                                    </p:animEffect>
                                  </p:childTnLst>
                                </p:cTn>
                              </p:par>
                              <p:par>
                                <p:cTn id="512" presetID="3" presetClass="entr" presetSubtype="10" fill="hold" grpId="0" nodeType="withEffect">
                                  <p:stCondLst>
                                    <p:cond delay="0"/>
                                  </p:stCondLst>
                                  <p:childTnLst>
                                    <p:set>
                                      <p:cBhvr>
                                        <p:cTn id="513" dur="1" fill="hold">
                                          <p:stCondLst>
                                            <p:cond delay="0"/>
                                          </p:stCondLst>
                                        </p:cTn>
                                        <p:tgtEl>
                                          <p:spTgt spid="179"/>
                                        </p:tgtEl>
                                        <p:attrNameLst>
                                          <p:attrName>style.visibility</p:attrName>
                                        </p:attrNameLst>
                                      </p:cBhvr>
                                      <p:to>
                                        <p:strVal val="visible"/>
                                      </p:to>
                                    </p:set>
                                    <p:animEffect transition="in" filter="blinds(horizontal)">
                                      <p:cBhvr>
                                        <p:cTn id="514" dur="500"/>
                                        <p:tgtEl>
                                          <p:spTgt spid="179"/>
                                        </p:tgtEl>
                                      </p:cBhvr>
                                    </p:animEffect>
                                  </p:childTnLst>
                                </p:cTn>
                              </p:par>
                              <p:par>
                                <p:cTn id="515" presetID="3" presetClass="entr" presetSubtype="10" fill="hold" grpId="0" nodeType="withEffect">
                                  <p:stCondLst>
                                    <p:cond delay="0"/>
                                  </p:stCondLst>
                                  <p:childTnLst>
                                    <p:set>
                                      <p:cBhvr>
                                        <p:cTn id="516" dur="1" fill="hold">
                                          <p:stCondLst>
                                            <p:cond delay="0"/>
                                          </p:stCondLst>
                                        </p:cTn>
                                        <p:tgtEl>
                                          <p:spTgt spid="184"/>
                                        </p:tgtEl>
                                        <p:attrNameLst>
                                          <p:attrName>style.visibility</p:attrName>
                                        </p:attrNameLst>
                                      </p:cBhvr>
                                      <p:to>
                                        <p:strVal val="visible"/>
                                      </p:to>
                                    </p:set>
                                    <p:animEffect transition="in" filter="blinds(horizontal)">
                                      <p:cBhvr>
                                        <p:cTn id="517" dur="500"/>
                                        <p:tgtEl>
                                          <p:spTgt spid="184"/>
                                        </p:tgtEl>
                                      </p:cBhvr>
                                    </p:animEffect>
                                  </p:childTnLst>
                                </p:cTn>
                              </p:par>
                              <p:par>
                                <p:cTn id="518" presetID="3" presetClass="entr" presetSubtype="10" fill="hold" grpId="0" nodeType="withEffect">
                                  <p:stCondLst>
                                    <p:cond delay="0"/>
                                  </p:stCondLst>
                                  <p:childTnLst>
                                    <p:set>
                                      <p:cBhvr>
                                        <p:cTn id="519" dur="1" fill="hold">
                                          <p:stCondLst>
                                            <p:cond delay="0"/>
                                          </p:stCondLst>
                                        </p:cTn>
                                        <p:tgtEl>
                                          <p:spTgt spid="183"/>
                                        </p:tgtEl>
                                        <p:attrNameLst>
                                          <p:attrName>style.visibility</p:attrName>
                                        </p:attrNameLst>
                                      </p:cBhvr>
                                      <p:to>
                                        <p:strVal val="visible"/>
                                      </p:to>
                                    </p:set>
                                    <p:animEffect transition="in" filter="blinds(horizontal)">
                                      <p:cBhvr>
                                        <p:cTn id="520" dur="500"/>
                                        <p:tgtEl>
                                          <p:spTgt spid="183"/>
                                        </p:tgtEl>
                                      </p:cBhvr>
                                    </p:animEffect>
                                  </p:childTnLst>
                                </p:cTn>
                              </p:par>
                              <p:par>
                                <p:cTn id="521" presetID="3" presetClass="entr" presetSubtype="10" fill="hold" grpId="0" nodeType="withEffect">
                                  <p:stCondLst>
                                    <p:cond delay="0"/>
                                  </p:stCondLst>
                                  <p:childTnLst>
                                    <p:set>
                                      <p:cBhvr>
                                        <p:cTn id="522" dur="1" fill="hold">
                                          <p:stCondLst>
                                            <p:cond delay="0"/>
                                          </p:stCondLst>
                                        </p:cTn>
                                        <p:tgtEl>
                                          <p:spTgt spid="182"/>
                                        </p:tgtEl>
                                        <p:attrNameLst>
                                          <p:attrName>style.visibility</p:attrName>
                                        </p:attrNameLst>
                                      </p:cBhvr>
                                      <p:to>
                                        <p:strVal val="visible"/>
                                      </p:to>
                                    </p:set>
                                    <p:animEffect transition="in" filter="blinds(horizontal)">
                                      <p:cBhvr>
                                        <p:cTn id="523" dur="500"/>
                                        <p:tgtEl>
                                          <p:spTgt spid="182"/>
                                        </p:tgtEl>
                                      </p:cBhvr>
                                    </p:animEffect>
                                  </p:childTnLst>
                                </p:cTn>
                              </p:par>
                              <p:par>
                                <p:cTn id="524" presetID="3" presetClass="entr" presetSubtype="10" fill="hold" grpId="0" nodeType="withEffect">
                                  <p:stCondLst>
                                    <p:cond delay="0"/>
                                  </p:stCondLst>
                                  <p:childTnLst>
                                    <p:set>
                                      <p:cBhvr>
                                        <p:cTn id="525" dur="1" fill="hold">
                                          <p:stCondLst>
                                            <p:cond delay="0"/>
                                          </p:stCondLst>
                                        </p:cTn>
                                        <p:tgtEl>
                                          <p:spTgt spid="181"/>
                                        </p:tgtEl>
                                        <p:attrNameLst>
                                          <p:attrName>style.visibility</p:attrName>
                                        </p:attrNameLst>
                                      </p:cBhvr>
                                      <p:to>
                                        <p:strVal val="visible"/>
                                      </p:to>
                                    </p:set>
                                    <p:animEffect transition="in" filter="blinds(horizontal)">
                                      <p:cBhvr>
                                        <p:cTn id="526" dur="500"/>
                                        <p:tgtEl>
                                          <p:spTgt spid="181"/>
                                        </p:tgtEl>
                                      </p:cBhvr>
                                    </p:animEffect>
                                  </p:childTnLst>
                                </p:cTn>
                              </p:par>
                              <p:par>
                                <p:cTn id="527" presetID="3" presetClass="entr" presetSubtype="10" fill="hold" grpId="0" nodeType="withEffect">
                                  <p:stCondLst>
                                    <p:cond delay="0"/>
                                  </p:stCondLst>
                                  <p:childTnLst>
                                    <p:set>
                                      <p:cBhvr>
                                        <p:cTn id="528" dur="1" fill="hold">
                                          <p:stCondLst>
                                            <p:cond delay="0"/>
                                          </p:stCondLst>
                                        </p:cTn>
                                        <p:tgtEl>
                                          <p:spTgt spid="180"/>
                                        </p:tgtEl>
                                        <p:attrNameLst>
                                          <p:attrName>style.visibility</p:attrName>
                                        </p:attrNameLst>
                                      </p:cBhvr>
                                      <p:to>
                                        <p:strVal val="visible"/>
                                      </p:to>
                                    </p:set>
                                    <p:animEffect transition="in" filter="blinds(horizontal)">
                                      <p:cBhvr>
                                        <p:cTn id="529" dur="500"/>
                                        <p:tgtEl>
                                          <p:spTgt spid="180"/>
                                        </p:tgtEl>
                                      </p:cBhvr>
                                    </p:animEffect>
                                  </p:childTnLst>
                                </p:cTn>
                              </p:par>
                              <p:par>
                                <p:cTn id="530" presetID="3" presetClass="entr" presetSubtype="10" fill="hold" grpId="0" nodeType="withEffect">
                                  <p:stCondLst>
                                    <p:cond delay="0"/>
                                  </p:stCondLst>
                                  <p:childTnLst>
                                    <p:set>
                                      <p:cBhvr>
                                        <p:cTn id="531" dur="1" fill="hold">
                                          <p:stCondLst>
                                            <p:cond delay="0"/>
                                          </p:stCondLst>
                                        </p:cTn>
                                        <p:tgtEl>
                                          <p:spTgt spid="197"/>
                                        </p:tgtEl>
                                        <p:attrNameLst>
                                          <p:attrName>style.visibility</p:attrName>
                                        </p:attrNameLst>
                                      </p:cBhvr>
                                      <p:to>
                                        <p:strVal val="visible"/>
                                      </p:to>
                                    </p:set>
                                    <p:animEffect transition="in" filter="blinds(horizontal)">
                                      <p:cBhvr>
                                        <p:cTn id="532" dur="500"/>
                                        <p:tgtEl>
                                          <p:spTgt spid="197"/>
                                        </p:tgtEl>
                                      </p:cBhvr>
                                    </p:animEffect>
                                  </p:childTnLst>
                                </p:cTn>
                              </p:par>
                            </p:childTnLst>
                          </p:cTn>
                        </p:par>
                      </p:childTnLst>
                    </p:cTn>
                  </p:par>
                  <p:par>
                    <p:cTn id="533" fill="hold">
                      <p:stCondLst>
                        <p:cond delay="indefinite"/>
                      </p:stCondLst>
                      <p:childTnLst>
                        <p:par>
                          <p:cTn id="534" fill="hold">
                            <p:stCondLst>
                              <p:cond delay="0"/>
                            </p:stCondLst>
                            <p:childTnLst>
                              <p:par>
                                <p:cTn id="535" presetID="3" presetClass="entr" presetSubtype="10" fill="hold" grpId="0" nodeType="clickEffect">
                                  <p:stCondLst>
                                    <p:cond delay="0"/>
                                  </p:stCondLst>
                                  <p:childTnLst>
                                    <p:set>
                                      <p:cBhvr>
                                        <p:cTn id="536" dur="1" fill="hold">
                                          <p:stCondLst>
                                            <p:cond delay="0"/>
                                          </p:stCondLst>
                                        </p:cTn>
                                        <p:tgtEl>
                                          <p:spTgt spid="198"/>
                                        </p:tgtEl>
                                        <p:attrNameLst>
                                          <p:attrName>style.visibility</p:attrName>
                                        </p:attrNameLst>
                                      </p:cBhvr>
                                      <p:to>
                                        <p:strVal val="visible"/>
                                      </p:to>
                                    </p:set>
                                    <p:animEffect transition="in" filter="blinds(horizontal)">
                                      <p:cBhvr>
                                        <p:cTn id="53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5" grpId="0" animBg="1"/>
      <p:bldP spid="10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94" grpId="0"/>
      <p:bldP spid="195" grpId="0"/>
      <p:bldP spid="197" grpId="0"/>
      <p:bldP spid="1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052" y="274638"/>
            <a:ext cx="8229600" cy="1143000"/>
          </a:xfrm>
        </p:spPr>
        <p:txBody>
          <a:bodyPr/>
          <a:lstStyle/>
          <a:p>
            <a:pPr algn="ctr"/>
            <a:r>
              <a:rPr lang="el-GR" u="sng" dirty="0" smtClean="0"/>
              <a:t>Μηχανισμοί Μεταφοράς</a:t>
            </a:r>
            <a:endParaRPr lang="el-GR" u="sng" dirty="0"/>
          </a:p>
        </p:txBody>
      </p:sp>
      <p:sp>
        <p:nvSpPr>
          <p:cNvPr id="5" name="TextBox 4"/>
          <p:cNvSpPr txBox="1"/>
          <p:nvPr/>
        </p:nvSpPr>
        <p:spPr>
          <a:xfrm>
            <a:off x="755576" y="1556792"/>
            <a:ext cx="7560840" cy="2677656"/>
          </a:xfrm>
          <a:prstGeom prst="rect">
            <a:avLst/>
          </a:prstGeom>
          <a:noFill/>
        </p:spPr>
        <p:txBody>
          <a:bodyPr wrap="square" rtlCol="0">
            <a:spAutoFit/>
          </a:bodyPr>
          <a:lstStyle/>
          <a:p>
            <a:pPr>
              <a:buFont typeface="Arial" pitchFamily="34" charset="0"/>
              <a:buChar char="•"/>
            </a:pPr>
            <a:r>
              <a:rPr lang="el-GR" sz="2400" dirty="0" smtClean="0">
                <a:solidFill>
                  <a:srgbClr val="FF0000"/>
                </a:solidFill>
              </a:rPr>
              <a:t>Διάχυση (αγωγή) </a:t>
            </a:r>
            <a:r>
              <a:rPr lang="el-GR" sz="2400" dirty="0" smtClean="0">
                <a:solidFill>
                  <a:srgbClr val="0070C0"/>
                </a:solidFill>
                <a:sym typeface="Wingdings"/>
              </a:rPr>
              <a:t> Ελεύθερη κίνηση μορίων</a:t>
            </a:r>
          </a:p>
          <a:p>
            <a:pPr>
              <a:buFont typeface="Arial" pitchFamily="34" charset="0"/>
              <a:buChar char="•"/>
            </a:pPr>
            <a:endParaRPr lang="el-GR" sz="2400" dirty="0" smtClean="0">
              <a:sym typeface="Wingdings"/>
            </a:endParaRPr>
          </a:p>
          <a:p>
            <a:pPr>
              <a:buFont typeface="Arial" pitchFamily="34" charset="0"/>
              <a:buChar char="•"/>
            </a:pPr>
            <a:r>
              <a:rPr lang="el-GR" sz="2400" dirty="0" smtClean="0">
                <a:solidFill>
                  <a:srgbClr val="FF0000"/>
                </a:solidFill>
                <a:sym typeface="Wingdings"/>
              </a:rPr>
              <a:t>Συναγωγή </a:t>
            </a:r>
            <a:r>
              <a:rPr lang="el-GR" sz="2400" dirty="0" smtClean="0">
                <a:solidFill>
                  <a:srgbClr val="0070C0"/>
                </a:solidFill>
                <a:sym typeface="Wingdings"/>
              </a:rPr>
              <a:t> πεδίο ταχυτήτων</a:t>
            </a:r>
          </a:p>
          <a:p>
            <a:pPr>
              <a:buFont typeface="Arial" pitchFamily="34" charset="0"/>
              <a:buChar char="•"/>
            </a:pPr>
            <a:endParaRPr lang="el-GR" sz="2400" dirty="0">
              <a:sym typeface="Wingdings"/>
            </a:endParaRPr>
          </a:p>
          <a:p>
            <a:r>
              <a:rPr lang="el-GR" sz="2400" dirty="0" smtClean="0">
                <a:sym typeface="Wingdings"/>
              </a:rPr>
              <a:t>Κλασσικό παράδειγμα: στέγνωμα ρούχων</a:t>
            </a:r>
          </a:p>
          <a:p>
            <a:endParaRPr lang="el-GR" sz="2400" dirty="0">
              <a:sym typeface="Wingdings"/>
            </a:endParaRPr>
          </a:p>
          <a:p>
            <a:r>
              <a:rPr lang="en-US" sz="2400" dirty="0" smtClean="0">
                <a:solidFill>
                  <a:srgbClr val="FF0000"/>
                </a:solidFill>
                <a:sym typeface="Wingdings"/>
              </a:rPr>
              <a:t>Flux </a:t>
            </a:r>
            <a:r>
              <a:rPr lang="el-GR" sz="2400" dirty="0" smtClean="0">
                <a:solidFill>
                  <a:srgbClr val="FF0000"/>
                </a:solidFill>
                <a:sym typeface="Wingdings"/>
              </a:rPr>
              <a:t>ή ροή </a:t>
            </a:r>
            <a:r>
              <a:rPr lang="el-GR" sz="2400" dirty="0">
                <a:solidFill>
                  <a:srgbClr val="00B050"/>
                </a:solidFill>
                <a:sym typeface="Wingdings"/>
              </a:rPr>
              <a:t>{</a:t>
            </a:r>
            <a:r>
              <a:rPr lang="el-GR" sz="2400" dirty="0" smtClean="0">
                <a:solidFill>
                  <a:srgbClr val="00B050"/>
                </a:solidFill>
                <a:sym typeface="Wingdings"/>
              </a:rPr>
              <a:t>ποσότητα [(επιφάνεια και χρόνο)]}</a:t>
            </a:r>
            <a:endParaRPr lang="el-GR" sz="2400" dirty="0">
              <a:solidFill>
                <a:srgbClr val="00B050"/>
              </a:solidFill>
            </a:endParaRPr>
          </a:p>
        </p:txBody>
      </p:sp>
      <p:graphicFrame>
        <p:nvGraphicFramePr>
          <p:cNvPr id="6" name="Object 5"/>
          <p:cNvGraphicFramePr>
            <a:graphicFrameLocks noChangeAspect="1"/>
          </p:cNvGraphicFramePr>
          <p:nvPr/>
        </p:nvGraphicFramePr>
        <p:xfrm>
          <a:off x="2256036" y="4293095"/>
          <a:ext cx="4044156" cy="915101"/>
        </p:xfrm>
        <a:graphic>
          <a:graphicData uri="http://schemas.openxmlformats.org/presentationml/2006/ole">
            <p:oleObj spid="_x0000_s3074" name="Equation" r:id="rId3" imgW="1739880" imgH="393480" progId="Equation.DSMT4">
              <p:embed/>
            </p:oleObj>
          </a:graphicData>
        </a:graphic>
      </p:graphicFrame>
      <p:sp>
        <p:nvSpPr>
          <p:cNvPr id="7" name="TextBox 6"/>
          <p:cNvSpPr txBox="1"/>
          <p:nvPr/>
        </p:nvSpPr>
        <p:spPr>
          <a:xfrm>
            <a:off x="2411760" y="5301208"/>
            <a:ext cx="3744416" cy="461665"/>
          </a:xfrm>
          <a:prstGeom prst="rect">
            <a:avLst/>
          </a:prstGeom>
          <a:noFill/>
        </p:spPr>
        <p:txBody>
          <a:bodyPr wrap="square" rtlCol="0">
            <a:spAutoFit/>
          </a:bodyPr>
          <a:lstStyle/>
          <a:p>
            <a:r>
              <a:rPr lang="el-GR" sz="2400" dirty="0" smtClean="0">
                <a:solidFill>
                  <a:srgbClr val="FF0000"/>
                </a:solidFill>
              </a:rPr>
              <a:t>Μονοδιάστατη μεταφορά</a:t>
            </a:r>
            <a:endParaRPr lang="el-GR" sz="2400" dirty="0">
              <a:solidFill>
                <a:srgbClr val="FF0000"/>
              </a:solidFill>
            </a:endParaRP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7224" y="-242888"/>
            <a:ext cx="7772400" cy="1143001"/>
          </a:xfrm>
        </p:spPr>
        <p:txBody>
          <a:bodyPr/>
          <a:lstStyle/>
          <a:p>
            <a:pPr algn="ctr"/>
            <a:r>
              <a:rPr lang="el-GR" dirty="0" smtClean="0"/>
              <a:t>Πορώδες μέσο</a:t>
            </a:r>
            <a:endParaRPr lang="el-GR" dirty="0"/>
          </a:p>
        </p:txBody>
      </p:sp>
      <p:cxnSp>
        <p:nvCxnSpPr>
          <p:cNvPr id="6" name="Straight Connector 5"/>
          <p:cNvCxnSpPr/>
          <p:nvPr/>
        </p:nvCxnSpPr>
        <p:spPr>
          <a:xfrm>
            <a:off x="539552" y="1124744"/>
            <a:ext cx="259228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1412776"/>
            <a:ext cx="259228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55576" y="11967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971600" y="11967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a:off x="907976" y="12687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1619672" y="11967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p:cNvSpPr/>
          <p:nvPr/>
        </p:nvSpPr>
        <p:spPr>
          <a:xfrm>
            <a:off x="1115616" y="11967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Oval 12"/>
          <p:cNvSpPr/>
          <p:nvPr/>
        </p:nvSpPr>
        <p:spPr>
          <a:xfrm>
            <a:off x="2411760" y="12687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2195736" y="11967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2699792" y="11967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2555776" y="126876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1835696" y="11967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1331640" y="11967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2339752" y="11967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1547664" y="126876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1268016" y="12687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p:nvPr/>
        </p:nvSpPr>
        <p:spPr>
          <a:xfrm>
            <a:off x="1475656" y="11967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Oval 22"/>
          <p:cNvSpPr/>
          <p:nvPr/>
        </p:nvSpPr>
        <p:spPr>
          <a:xfrm>
            <a:off x="1691680" y="12687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Oval 23"/>
          <p:cNvSpPr/>
          <p:nvPr/>
        </p:nvSpPr>
        <p:spPr>
          <a:xfrm>
            <a:off x="2051720" y="126876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Oval 24"/>
          <p:cNvSpPr/>
          <p:nvPr/>
        </p:nvSpPr>
        <p:spPr>
          <a:xfrm>
            <a:off x="1979712" y="11967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7" name="Straight Arrow Connector 26"/>
          <p:cNvCxnSpPr/>
          <p:nvPr/>
        </p:nvCxnSpPr>
        <p:spPr>
          <a:xfrm>
            <a:off x="3203848" y="1268760"/>
            <a:ext cx="1152128"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27984" y="1052736"/>
            <a:ext cx="1800200" cy="369332"/>
          </a:xfrm>
          <a:prstGeom prst="rect">
            <a:avLst/>
          </a:prstGeom>
          <a:noFill/>
        </p:spPr>
        <p:txBody>
          <a:bodyPr wrap="square" rtlCol="0">
            <a:spAutoFit/>
          </a:bodyPr>
          <a:lstStyle/>
          <a:p>
            <a:r>
              <a:rPr lang="el-GR" dirty="0" smtClean="0"/>
              <a:t>Ιδεατός πόρος</a:t>
            </a:r>
            <a:endParaRPr lang="el-GR" dirty="0"/>
          </a:p>
        </p:txBody>
      </p:sp>
      <p:cxnSp>
        <p:nvCxnSpPr>
          <p:cNvPr id="30" name="Straight Arrow Connector 29"/>
          <p:cNvCxnSpPr/>
          <p:nvPr/>
        </p:nvCxnSpPr>
        <p:spPr>
          <a:xfrm>
            <a:off x="6012160" y="1268760"/>
            <a:ext cx="1152128" cy="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907704" y="12687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p>
        </p:txBody>
      </p:sp>
      <p:sp>
        <p:nvSpPr>
          <p:cNvPr id="32" name="TextBox 31"/>
          <p:cNvSpPr txBox="1"/>
          <p:nvPr/>
        </p:nvSpPr>
        <p:spPr>
          <a:xfrm>
            <a:off x="7236296" y="1052736"/>
            <a:ext cx="1800200" cy="369332"/>
          </a:xfrm>
          <a:prstGeom prst="rect">
            <a:avLst/>
          </a:prstGeom>
          <a:noFill/>
        </p:spPr>
        <p:txBody>
          <a:bodyPr wrap="square" rtlCol="0">
            <a:spAutoFit/>
          </a:bodyPr>
          <a:lstStyle/>
          <a:p>
            <a:r>
              <a:rPr lang="el-GR" dirty="0" smtClean="0"/>
              <a:t>λεπτός σωλήνας</a:t>
            </a:r>
            <a:endParaRPr lang="el-GR" dirty="0"/>
          </a:p>
        </p:txBody>
      </p:sp>
      <p:sp>
        <p:nvSpPr>
          <p:cNvPr id="33" name="TextBox 32"/>
          <p:cNvSpPr txBox="1"/>
          <p:nvPr/>
        </p:nvSpPr>
        <p:spPr>
          <a:xfrm>
            <a:off x="251520" y="1700808"/>
            <a:ext cx="7560840" cy="923330"/>
          </a:xfrm>
          <a:prstGeom prst="rect">
            <a:avLst/>
          </a:prstGeom>
          <a:noFill/>
        </p:spPr>
        <p:txBody>
          <a:bodyPr wrap="square" rtlCol="0">
            <a:spAutoFit/>
          </a:bodyPr>
          <a:lstStyle/>
          <a:p>
            <a:r>
              <a:rPr lang="el-GR" dirty="0" smtClean="0"/>
              <a:t>Μίγμα Α + Β διαχέεται μέσω πόρων ως εξής:</a:t>
            </a:r>
          </a:p>
          <a:p>
            <a:endParaRPr lang="el-GR" dirty="0" smtClean="0"/>
          </a:p>
          <a:p>
            <a:r>
              <a:rPr lang="el-GR" dirty="0" smtClean="0"/>
              <a:t>α)  </a:t>
            </a:r>
            <a:endParaRPr lang="el-GR" dirty="0"/>
          </a:p>
        </p:txBody>
      </p:sp>
      <p:graphicFrame>
        <p:nvGraphicFramePr>
          <p:cNvPr id="34" name="Object 33"/>
          <p:cNvGraphicFramePr>
            <a:graphicFrameLocks noChangeAspect="1"/>
          </p:cNvGraphicFramePr>
          <p:nvPr/>
        </p:nvGraphicFramePr>
        <p:xfrm>
          <a:off x="684213" y="2309936"/>
          <a:ext cx="1236662" cy="1335088"/>
        </p:xfrm>
        <a:graphic>
          <a:graphicData uri="http://schemas.openxmlformats.org/presentationml/2006/ole">
            <p:oleObj spid="_x0000_s34818" name="Equation" r:id="rId3" imgW="799920" imgH="863280" progId="Equation.DSMT4">
              <p:embed/>
            </p:oleObj>
          </a:graphicData>
        </a:graphic>
      </p:graphicFrame>
      <p:sp>
        <p:nvSpPr>
          <p:cNvPr id="35" name="TextBox 34"/>
          <p:cNvSpPr txBox="1"/>
          <p:nvPr/>
        </p:nvSpPr>
        <p:spPr>
          <a:xfrm>
            <a:off x="1115616" y="2924944"/>
            <a:ext cx="1872208" cy="369332"/>
          </a:xfrm>
          <a:prstGeom prst="rect">
            <a:avLst/>
          </a:prstGeom>
          <a:noFill/>
        </p:spPr>
        <p:txBody>
          <a:bodyPr wrap="square" rtlCol="0">
            <a:spAutoFit/>
          </a:bodyPr>
          <a:lstStyle/>
          <a:p>
            <a:r>
              <a:rPr lang="el-GR" dirty="0" smtClean="0"/>
              <a:t>διάμετρος πόρου</a:t>
            </a:r>
            <a:endParaRPr lang="el-GR" dirty="0"/>
          </a:p>
        </p:txBody>
      </p:sp>
      <p:sp>
        <p:nvSpPr>
          <p:cNvPr id="36" name="TextBox 35"/>
          <p:cNvSpPr txBox="1"/>
          <p:nvPr/>
        </p:nvSpPr>
        <p:spPr>
          <a:xfrm>
            <a:off x="1115616" y="3284984"/>
            <a:ext cx="2952328" cy="369332"/>
          </a:xfrm>
          <a:prstGeom prst="rect">
            <a:avLst/>
          </a:prstGeom>
          <a:noFill/>
        </p:spPr>
        <p:txBody>
          <a:bodyPr wrap="square" rtlCol="0">
            <a:spAutoFit/>
          </a:bodyPr>
          <a:lstStyle/>
          <a:p>
            <a:r>
              <a:rPr lang="el-GR" dirty="0" smtClean="0"/>
              <a:t>μέση ελεύθερη διαδρομή Α</a:t>
            </a:r>
            <a:endParaRPr lang="el-GR" dirty="0"/>
          </a:p>
        </p:txBody>
      </p:sp>
      <p:sp>
        <p:nvSpPr>
          <p:cNvPr id="37" name="TextBox 36"/>
          <p:cNvSpPr txBox="1"/>
          <p:nvPr/>
        </p:nvSpPr>
        <p:spPr>
          <a:xfrm>
            <a:off x="467544" y="3861048"/>
            <a:ext cx="6912768" cy="646331"/>
          </a:xfrm>
          <a:prstGeom prst="rect">
            <a:avLst/>
          </a:prstGeom>
          <a:noFill/>
        </p:spPr>
        <p:txBody>
          <a:bodyPr wrap="square" rtlCol="0">
            <a:spAutoFit/>
          </a:bodyPr>
          <a:lstStyle/>
          <a:p>
            <a:pPr>
              <a:buFont typeface="Arial" pitchFamily="34" charset="0"/>
              <a:buChar char="•"/>
            </a:pPr>
            <a:r>
              <a:rPr lang="el-GR" dirty="0" smtClean="0">
                <a:solidFill>
                  <a:srgbClr val="FF0000"/>
                </a:solidFill>
              </a:rPr>
              <a:t>Συγκρούσεις μεταξύ μορίων παρά με τα τοιχώματα</a:t>
            </a:r>
          </a:p>
          <a:p>
            <a:pPr>
              <a:buFont typeface="Arial" pitchFamily="34" charset="0"/>
              <a:buChar char="•"/>
            </a:pPr>
            <a:r>
              <a:rPr lang="el-GR" dirty="0" smtClean="0">
                <a:solidFill>
                  <a:srgbClr val="00B050"/>
                </a:solidFill>
              </a:rPr>
              <a:t>Κανονική διάχυση ή διάχυση </a:t>
            </a:r>
            <a:r>
              <a:rPr lang="en-US" dirty="0" smtClean="0">
                <a:solidFill>
                  <a:srgbClr val="00B050"/>
                </a:solidFill>
              </a:rPr>
              <a:t>Fick, </a:t>
            </a:r>
            <a:r>
              <a:rPr lang="el-GR" dirty="0" smtClean="0">
                <a:solidFill>
                  <a:srgbClr val="00B050"/>
                </a:solidFill>
              </a:rPr>
              <a:t>π.χ.</a:t>
            </a:r>
          </a:p>
        </p:txBody>
      </p:sp>
      <p:graphicFrame>
        <p:nvGraphicFramePr>
          <p:cNvPr id="38" name="Object 37"/>
          <p:cNvGraphicFramePr>
            <a:graphicFrameLocks noChangeAspect="1"/>
          </p:cNvGraphicFramePr>
          <p:nvPr/>
        </p:nvGraphicFramePr>
        <p:xfrm>
          <a:off x="3059831" y="4547468"/>
          <a:ext cx="1789835" cy="609724"/>
        </p:xfrm>
        <a:graphic>
          <a:graphicData uri="http://schemas.openxmlformats.org/presentationml/2006/ole">
            <p:oleObj spid="_x0000_s34819" name="Equation" r:id="rId4" imgW="1155600" imgH="393480" progId="Equation.DSMT4">
              <p:embed/>
            </p:oleObj>
          </a:graphicData>
        </a:graphic>
      </p:graphicFrame>
      <p:sp>
        <p:nvSpPr>
          <p:cNvPr id="39" name="TextBox 38"/>
          <p:cNvSpPr txBox="1"/>
          <p:nvPr/>
        </p:nvSpPr>
        <p:spPr>
          <a:xfrm>
            <a:off x="1475656" y="5373216"/>
            <a:ext cx="5544616" cy="1384995"/>
          </a:xfrm>
          <a:prstGeom prst="rect">
            <a:avLst/>
          </a:prstGeom>
          <a:noFill/>
        </p:spPr>
        <p:txBody>
          <a:bodyPr wrap="square" rtlCol="0">
            <a:spAutoFit/>
          </a:bodyPr>
          <a:lstStyle/>
          <a:p>
            <a:pPr algn="ctr"/>
            <a:r>
              <a:rPr lang="el-GR" sz="2800" dirty="0" smtClean="0">
                <a:solidFill>
                  <a:srgbClr val="FF0000"/>
                </a:solidFill>
              </a:rPr>
              <a:t>?</a:t>
            </a:r>
          </a:p>
          <a:p>
            <a:r>
              <a:rPr lang="el-GR" sz="2800" dirty="0" smtClean="0">
                <a:solidFill>
                  <a:srgbClr val="00B050"/>
                </a:solidFill>
              </a:rPr>
              <a:t>Τι είναι όμως αυτός ο συντελεστής</a:t>
            </a:r>
          </a:p>
          <a:p>
            <a:endParaRPr lang="el-GR" sz="2800" dirty="0">
              <a:solidFill>
                <a:srgbClr val="FF0000"/>
              </a:solidFill>
            </a:endParaRPr>
          </a:p>
        </p:txBody>
      </p:sp>
      <p:pic>
        <p:nvPicPr>
          <p:cNvPr id="40"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41" name="TextBox 4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linds(horizontal)">
                                      <p:cBhvr>
                                        <p:cTn id="21" dur="500"/>
                                        <p:tgtEl>
                                          <p:spTgt spid="3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linds(horizontal)">
                                      <p:cBhvr>
                                        <p:cTn id="24" dur="500"/>
                                        <p:tgtEl>
                                          <p:spTgt spid="3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linds(horizontal)">
                                      <p:cBhvr>
                                        <p:cTn id="30" dur="500"/>
                                        <p:tgtEl>
                                          <p:spTgt spid="3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linds(horizontal)">
                                      <p:cBhvr>
                                        <p:cTn id="33" dur="500"/>
                                        <p:tgtEl>
                                          <p:spTgt spid="35"/>
                                        </p:tgtEl>
                                      </p:cBhvr>
                                    </p:animEffect>
                                  </p:childTnLst>
                                </p:cTn>
                              </p:par>
                              <p:par>
                                <p:cTn id="34" presetID="3" presetClass="entr" presetSubtype="1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linds(horizontal)">
                                      <p:cBhvr>
                                        <p:cTn id="36" dur="500"/>
                                        <p:tgtEl>
                                          <p:spTgt spid="3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linds(horizontal)">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5" grpId="0"/>
      <p:bldP spid="36" grpId="0"/>
      <p:bldP spid="37" grpId="0"/>
      <p:bldP spid="3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259632" y="976312"/>
          <a:ext cx="1728192" cy="3519711"/>
        </p:xfrm>
        <a:graphic>
          <a:graphicData uri="http://schemas.openxmlformats.org/presentationml/2006/ole">
            <p:oleObj spid="_x0000_s35842" name="Equation" r:id="rId3" imgW="825480" imgH="2057400" progId="Equation.DSMT4">
              <p:embed/>
            </p:oleObj>
          </a:graphicData>
        </a:graphic>
      </p:graphicFrame>
      <p:sp>
        <p:nvSpPr>
          <p:cNvPr id="6" name="TextBox 5"/>
          <p:cNvSpPr txBox="1"/>
          <p:nvPr/>
        </p:nvSpPr>
        <p:spPr>
          <a:xfrm>
            <a:off x="2195736" y="971436"/>
            <a:ext cx="5112568" cy="369332"/>
          </a:xfrm>
          <a:prstGeom prst="rect">
            <a:avLst/>
          </a:prstGeom>
          <a:noFill/>
        </p:spPr>
        <p:txBody>
          <a:bodyPr wrap="square" rtlCol="0">
            <a:spAutoFit/>
          </a:bodyPr>
          <a:lstStyle/>
          <a:p>
            <a:r>
              <a:rPr lang="el-GR" dirty="0" smtClean="0"/>
              <a:t>δρών ή αποτελεσματικός συντελεστής   </a:t>
            </a:r>
            <a:endParaRPr lang="el-GR" dirty="0"/>
          </a:p>
        </p:txBody>
      </p:sp>
      <p:sp>
        <p:nvSpPr>
          <p:cNvPr id="7" name="TextBox 6"/>
          <p:cNvSpPr txBox="1"/>
          <p:nvPr/>
        </p:nvSpPr>
        <p:spPr>
          <a:xfrm>
            <a:off x="2987824" y="1700808"/>
            <a:ext cx="5616624" cy="646331"/>
          </a:xfrm>
          <a:prstGeom prst="rect">
            <a:avLst/>
          </a:prstGeom>
          <a:noFill/>
        </p:spPr>
        <p:txBody>
          <a:bodyPr wrap="square" rtlCol="0">
            <a:spAutoFit/>
          </a:bodyPr>
          <a:lstStyle/>
          <a:p>
            <a:r>
              <a:rPr lang="el-GR" dirty="0" smtClean="0"/>
              <a:t>γιατί λαμβάνει υπόψη την απόκλιση από την ιδανική συμπεριφορά </a:t>
            </a:r>
            <a:endParaRPr lang="el-GR" dirty="0"/>
          </a:p>
        </p:txBody>
      </p:sp>
      <p:sp>
        <p:nvSpPr>
          <p:cNvPr id="8" name="TextBox 7"/>
          <p:cNvSpPr txBox="1"/>
          <p:nvPr/>
        </p:nvSpPr>
        <p:spPr>
          <a:xfrm>
            <a:off x="1691680" y="3789040"/>
            <a:ext cx="2520280" cy="369332"/>
          </a:xfrm>
          <a:prstGeom prst="rect">
            <a:avLst/>
          </a:prstGeom>
          <a:noFill/>
        </p:spPr>
        <p:txBody>
          <a:bodyPr wrap="square" rtlCol="0">
            <a:spAutoFit/>
          </a:bodyPr>
          <a:lstStyle/>
          <a:p>
            <a:r>
              <a:rPr lang="el-GR" dirty="0" smtClean="0"/>
              <a:t>πορώδες υλικού </a:t>
            </a:r>
            <a:endParaRPr lang="el-GR" dirty="0"/>
          </a:p>
        </p:txBody>
      </p:sp>
      <p:sp>
        <p:nvSpPr>
          <p:cNvPr id="9" name="TextBox 8"/>
          <p:cNvSpPr txBox="1"/>
          <p:nvPr/>
        </p:nvSpPr>
        <p:spPr>
          <a:xfrm>
            <a:off x="1691680" y="4139788"/>
            <a:ext cx="4824536" cy="369332"/>
          </a:xfrm>
          <a:prstGeom prst="rect">
            <a:avLst/>
          </a:prstGeom>
          <a:noFill/>
        </p:spPr>
        <p:txBody>
          <a:bodyPr wrap="square" rtlCol="0">
            <a:spAutoFit/>
          </a:bodyPr>
          <a:lstStyle/>
          <a:p>
            <a:r>
              <a:rPr lang="el-GR" dirty="0" smtClean="0"/>
              <a:t>συντελεστής δαιδαλώδους ή στρεβλότητα </a:t>
            </a:r>
            <a:endParaRPr lang="el-GR" dirty="0"/>
          </a:p>
        </p:txBody>
      </p:sp>
      <p:pic>
        <p:nvPicPr>
          <p:cNvPr id="10"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41</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04664"/>
            <a:ext cx="2736304" cy="369332"/>
          </a:xfrm>
          <a:prstGeom prst="rect">
            <a:avLst/>
          </a:prstGeom>
          <a:noFill/>
        </p:spPr>
        <p:txBody>
          <a:bodyPr wrap="square" rtlCol="0">
            <a:spAutoFit/>
          </a:bodyPr>
          <a:lstStyle/>
          <a:p>
            <a:r>
              <a:rPr lang="el-GR" dirty="0" smtClean="0"/>
              <a:t>β)</a:t>
            </a:r>
            <a:endParaRPr lang="el-GR" dirty="0"/>
          </a:p>
        </p:txBody>
      </p:sp>
      <p:graphicFrame>
        <p:nvGraphicFramePr>
          <p:cNvPr id="53250" name="Object 2"/>
          <p:cNvGraphicFramePr>
            <a:graphicFrameLocks noChangeAspect="1"/>
          </p:cNvGraphicFramePr>
          <p:nvPr/>
        </p:nvGraphicFramePr>
        <p:xfrm>
          <a:off x="841598" y="404664"/>
          <a:ext cx="1354138" cy="647700"/>
        </p:xfrm>
        <a:graphic>
          <a:graphicData uri="http://schemas.openxmlformats.org/presentationml/2006/ole">
            <p:oleObj spid="_x0000_s36866" name="Equation" r:id="rId3" imgW="876240" imgH="419040" progId="Equation.DSMT4">
              <p:embed/>
            </p:oleObj>
          </a:graphicData>
        </a:graphic>
      </p:graphicFrame>
      <p:sp>
        <p:nvSpPr>
          <p:cNvPr id="7" name="TextBox 6"/>
          <p:cNvSpPr txBox="1"/>
          <p:nvPr/>
        </p:nvSpPr>
        <p:spPr>
          <a:xfrm>
            <a:off x="251520" y="1124744"/>
            <a:ext cx="8280920" cy="400110"/>
          </a:xfrm>
          <a:prstGeom prst="rect">
            <a:avLst/>
          </a:prstGeom>
          <a:noFill/>
        </p:spPr>
        <p:txBody>
          <a:bodyPr wrap="square" rtlCol="0">
            <a:spAutoFit/>
          </a:bodyPr>
          <a:lstStyle/>
          <a:p>
            <a:r>
              <a:rPr lang="el-GR" dirty="0" smtClean="0">
                <a:solidFill>
                  <a:srgbClr val="FF0000"/>
                </a:solidFill>
              </a:rPr>
              <a:t>Διάχυση </a:t>
            </a:r>
            <a:r>
              <a:rPr lang="en-US" sz="2000" dirty="0" smtClean="0">
                <a:solidFill>
                  <a:srgbClr val="FF0000"/>
                </a:solidFill>
              </a:rPr>
              <a:t>Knudsen: </a:t>
            </a:r>
            <a:r>
              <a:rPr lang="el-GR" dirty="0" smtClean="0">
                <a:solidFill>
                  <a:srgbClr val="FF0000"/>
                </a:solidFill>
              </a:rPr>
              <a:t>περισσότερες συγκρούσεις με τοιχώματα παρά μεταξύ μορίων</a:t>
            </a:r>
            <a:endParaRPr lang="el-GR" dirty="0">
              <a:solidFill>
                <a:srgbClr val="FF0000"/>
              </a:solidFill>
            </a:endParaRPr>
          </a:p>
        </p:txBody>
      </p:sp>
      <p:graphicFrame>
        <p:nvGraphicFramePr>
          <p:cNvPr id="53251" name="Object 3"/>
          <p:cNvGraphicFramePr>
            <a:graphicFrameLocks noChangeAspect="1"/>
          </p:cNvGraphicFramePr>
          <p:nvPr/>
        </p:nvGraphicFramePr>
        <p:xfrm>
          <a:off x="683568" y="1628800"/>
          <a:ext cx="1790700" cy="609600"/>
        </p:xfrm>
        <a:graphic>
          <a:graphicData uri="http://schemas.openxmlformats.org/presentationml/2006/ole">
            <p:oleObj spid="_x0000_s36867" name="Equation" r:id="rId4" imgW="1155600" imgH="393480" progId="Equation.DSMT4">
              <p:embed/>
            </p:oleObj>
          </a:graphicData>
        </a:graphic>
      </p:graphicFrame>
      <p:sp>
        <p:nvSpPr>
          <p:cNvPr id="9" name="TextBox 8"/>
          <p:cNvSpPr txBox="1"/>
          <p:nvPr/>
        </p:nvSpPr>
        <p:spPr>
          <a:xfrm>
            <a:off x="467544" y="2420888"/>
            <a:ext cx="3672408" cy="369332"/>
          </a:xfrm>
          <a:prstGeom prst="rect">
            <a:avLst/>
          </a:prstGeom>
          <a:noFill/>
        </p:spPr>
        <p:txBody>
          <a:bodyPr wrap="square" rtlCol="0">
            <a:spAutoFit/>
          </a:bodyPr>
          <a:lstStyle/>
          <a:p>
            <a:r>
              <a:rPr lang="el-GR" dirty="0" smtClean="0">
                <a:solidFill>
                  <a:srgbClr val="00B050"/>
                </a:solidFill>
              </a:rPr>
              <a:t>Και πάλι: </a:t>
            </a:r>
            <a:endParaRPr lang="el-GR" dirty="0">
              <a:solidFill>
                <a:srgbClr val="00B050"/>
              </a:solidFill>
            </a:endParaRPr>
          </a:p>
        </p:txBody>
      </p:sp>
      <p:graphicFrame>
        <p:nvGraphicFramePr>
          <p:cNvPr id="53252" name="Object 4"/>
          <p:cNvGraphicFramePr>
            <a:graphicFrameLocks noChangeAspect="1"/>
          </p:cNvGraphicFramePr>
          <p:nvPr/>
        </p:nvGraphicFramePr>
        <p:xfrm>
          <a:off x="1623145" y="2348880"/>
          <a:ext cx="1436687" cy="781050"/>
        </p:xfrm>
        <a:graphic>
          <a:graphicData uri="http://schemas.openxmlformats.org/presentationml/2006/ole">
            <p:oleObj spid="_x0000_s36868" name="Equation" r:id="rId5" imgW="685800" imgH="457200" progId="Equation.DSMT4">
              <p:embed/>
            </p:oleObj>
          </a:graphicData>
        </a:graphic>
      </p:graphicFrame>
      <p:sp>
        <p:nvSpPr>
          <p:cNvPr id="11" name="TextBox 10"/>
          <p:cNvSpPr txBox="1"/>
          <p:nvPr/>
        </p:nvSpPr>
        <p:spPr>
          <a:xfrm>
            <a:off x="611560" y="3573016"/>
            <a:ext cx="4680520" cy="646331"/>
          </a:xfrm>
          <a:prstGeom prst="rect">
            <a:avLst/>
          </a:prstGeom>
          <a:noFill/>
        </p:spPr>
        <p:txBody>
          <a:bodyPr wrap="square" rtlCol="0">
            <a:spAutoFit/>
          </a:bodyPr>
          <a:lstStyle/>
          <a:p>
            <a:r>
              <a:rPr lang="el-GR" dirty="0" smtClean="0">
                <a:solidFill>
                  <a:srgbClr val="FF0000"/>
                </a:solidFill>
              </a:rPr>
              <a:t>Ερώτηση</a:t>
            </a:r>
            <a:r>
              <a:rPr lang="el-GR" dirty="0" smtClean="0"/>
              <a:t>: Πώς υπολογίζεται το               ?</a:t>
            </a:r>
          </a:p>
          <a:p>
            <a:r>
              <a:rPr lang="el-GR" dirty="0" smtClean="0">
                <a:solidFill>
                  <a:srgbClr val="FF0000"/>
                </a:solidFill>
              </a:rPr>
              <a:t>Απάντηση</a:t>
            </a:r>
            <a:r>
              <a:rPr lang="el-GR" dirty="0" smtClean="0"/>
              <a:t>: Από κινητική θεωρία:</a:t>
            </a:r>
            <a:endParaRPr lang="el-GR" dirty="0"/>
          </a:p>
        </p:txBody>
      </p:sp>
      <p:graphicFrame>
        <p:nvGraphicFramePr>
          <p:cNvPr id="53253" name="Object 5"/>
          <p:cNvGraphicFramePr>
            <a:graphicFrameLocks noChangeAspect="1"/>
          </p:cNvGraphicFramePr>
          <p:nvPr/>
        </p:nvGraphicFramePr>
        <p:xfrm>
          <a:off x="3965575" y="3617913"/>
          <a:ext cx="419100" cy="376237"/>
        </p:xfrm>
        <a:graphic>
          <a:graphicData uri="http://schemas.openxmlformats.org/presentationml/2006/ole">
            <p:oleObj spid="_x0000_s36869" name="Equation" r:id="rId6" imgW="253800" imgH="228600" progId="Equation.DSMT4">
              <p:embed/>
            </p:oleObj>
          </a:graphicData>
        </a:graphic>
      </p:graphicFrame>
      <p:graphicFrame>
        <p:nvGraphicFramePr>
          <p:cNvPr id="13" name="Object 12"/>
          <p:cNvGraphicFramePr>
            <a:graphicFrameLocks noChangeAspect="1"/>
          </p:cNvGraphicFramePr>
          <p:nvPr/>
        </p:nvGraphicFramePr>
        <p:xfrm>
          <a:off x="755575" y="4365104"/>
          <a:ext cx="1610705" cy="720080"/>
        </p:xfrm>
        <a:graphic>
          <a:graphicData uri="http://schemas.openxmlformats.org/presentationml/2006/ole">
            <p:oleObj spid="_x0000_s36870" name="Equation" r:id="rId7" imgW="1079280" imgH="482400" progId="Equation.DSMT4">
              <p:embed/>
            </p:oleObj>
          </a:graphicData>
        </a:graphic>
      </p:graphicFrame>
      <p:sp>
        <p:nvSpPr>
          <p:cNvPr id="14" name="TextBox 13"/>
          <p:cNvSpPr txBox="1"/>
          <p:nvPr/>
        </p:nvSpPr>
        <p:spPr>
          <a:xfrm>
            <a:off x="2627784" y="4509120"/>
            <a:ext cx="648072" cy="369332"/>
          </a:xfrm>
          <a:prstGeom prst="rect">
            <a:avLst/>
          </a:prstGeom>
          <a:noFill/>
        </p:spPr>
        <p:txBody>
          <a:bodyPr wrap="square" rtlCol="0">
            <a:spAutoFit/>
          </a:bodyPr>
          <a:lstStyle/>
          <a:p>
            <a:r>
              <a:rPr lang="el-GR" dirty="0" smtClean="0"/>
              <a:t>και </a:t>
            </a:r>
            <a:endParaRPr lang="el-GR" dirty="0"/>
          </a:p>
        </p:txBody>
      </p:sp>
      <p:graphicFrame>
        <p:nvGraphicFramePr>
          <p:cNvPr id="15" name="Object 14"/>
          <p:cNvGraphicFramePr>
            <a:graphicFrameLocks noChangeAspect="1"/>
          </p:cNvGraphicFramePr>
          <p:nvPr/>
        </p:nvGraphicFramePr>
        <p:xfrm>
          <a:off x="3491880" y="4437112"/>
          <a:ext cx="898938" cy="648072"/>
        </p:xfrm>
        <a:graphic>
          <a:graphicData uri="http://schemas.openxmlformats.org/presentationml/2006/ole">
            <p:oleObj spid="_x0000_s36871" name="Equation" r:id="rId8" imgW="545760" imgH="393480" progId="Equation.DSMT4">
              <p:embed/>
            </p:oleObj>
          </a:graphicData>
        </a:graphic>
      </p:graphicFrame>
      <p:sp>
        <p:nvSpPr>
          <p:cNvPr id="16" name="TextBox 15"/>
          <p:cNvSpPr txBox="1"/>
          <p:nvPr/>
        </p:nvSpPr>
        <p:spPr>
          <a:xfrm>
            <a:off x="4644008" y="4509120"/>
            <a:ext cx="2736304" cy="369332"/>
          </a:xfrm>
          <a:prstGeom prst="rect">
            <a:avLst/>
          </a:prstGeom>
          <a:noFill/>
        </p:spPr>
        <p:txBody>
          <a:bodyPr wrap="square" rtlCol="0">
            <a:spAutoFit/>
          </a:bodyPr>
          <a:lstStyle/>
          <a:p>
            <a:r>
              <a:rPr lang="el-GR" dirty="0" smtClean="0"/>
              <a:t>(</a:t>
            </a:r>
            <a:r>
              <a:rPr lang="en-US" dirty="0" smtClean="0"/>
              <a:t> </a:t>
            </a:r>
            <a:r>
              <a:rPr lang="el-GR" dirty="0" smtClean="0"/>
              <a:t>για κύλινδρο)</a:t>
            </a:r>
            <a:endParaRPr lang="el-GR" dirty="0"/>
          </a:p>
        </p:txBody>
      </p:sp>
      <p:sp>
        <p:nvSpPr>
          <p:cNvPr id="17" name="TextBox 16"/>
          <p:cNvSpPr txBox="1"/>
          <p:nvPr/>
        </p:nvSpPr>
        <p:spPr>
          <a:xfrm>
            <a:off x="467544" y="5301208"/>
            <a:ext cx="5616624" cy="646331"/>
          </a:xfrm>
          <a:prstGeom prst="rect">
            <a:avLst/>
          </a:prstGeom>
          <a:noFill/>
        </p:spPr>
        <p:txBody>
          <a:bodyPr wrap="square" rtlCol="0">
            <a:spAutoFit/>
          </a:bodyPr>
          <a:lstStyle/>
          <a:p>
            <a:r>
              <a:rPr lang="el-GR" dirty="0" smtClean="0"/>
              <a:t>όπου α: επιφάνεια πόρων ανά όγκο στερεού</a:t>
            </a:r>
          </a:p>
          <a:p>
            <a:r>
              <a:rPr lang="el-GR" dirty="0" smtClean="0"/>
              <a:t> </a:t>
            </a:r>
            <a:endParaRPr lang="el-GR" dirty="0"/>
          </a:p>
        </p:txBody>
      </p:sp>
      <p:graphicFrame>
        <p:nvGraphicFramePr>
          <p:cNvPr id="20" name="Object 19"/>
          <p:cNvGraphicFramePr>
            <a:graphicFrameLocks noChangeAspect="1"/>
          </p:cNvGraphicFramePr>
          <p:nvPr/>
        </p:nvGraphicFramePr>
        <p:xfrm>
          <a:off x="4936480" y="5216431"/>
          <a:ext cx="499616" cy="588833"/>
        </p:xfrm>
        <a:graphic>
          <a:graphicData uri="http://schemas.openxmlformats.org/presentationml/2006/ole">
            <p:oleObj spid="_x0000_s36872" name="Equation" r:id="rId9" imgW="355320" imgH="419040" progId="Equation.DSMT4">
              <p:embed/>
            </p:oleObj>
          </a:graphicData>
        </a:graphic>
      </p:graphicFrame>
      <p:pic>
        <p:nvPicPr>
          <p:cNvPr id="18"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53250"/>
                                        </p:tgtEl>
                                        <p:attrNameLst>
                                          <p:attrName>style.visibility</p:attrName>
                                        </p:attrNameLst>
                                      </p:cBhvr>
                                      <p:to>
                                        <p:strVal val="visible"/>
                                      </p:to>
                                    </p:set>
                                    <p:animEffect transition="in" filter="blinds(horizontal)">
                                      <p:cBhvr>
                                        <p:cTn id="10" dur="500"/>
                                        <p:tgtEl>
                                          <p:spTgt spid="532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53251"/>
                                        </p:tgtEl>
                                        <p:attrNameLst>
                                          <p:attrName>style.visibility</p:attrName>
                                        </p:attrNameLst>
                                      </p:cBhvr>
                                      <p:to>
                                        <p:strVal val="visible"/>
                                      </p:to>
                                    </p:set>
                                    <p:animEffect transition="in" filter="blinds(horizontal)">
                                      <p:cBhvr>
                                        <p:cTn id="16" dur="500"/>
                                        <p:tgtEl>
                                          <p:spTgt spid="5325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53252"/>
                                        </p:tgtEl>
                                        <p:attrNameLst>
                                          <p:attrName>style.visibility</p:attrName>
                                        </p:attrNameLst>
                                      </p:cBhvr>
                                      <p:to>
                                        <p:strVal val="visible"/>
                                      </p:to>
                                    </p:set>
                                    <p:animEffect transition="in" filter="blinds(horizontal)">
                                      <p:cBhvr>
                                        <p:cTn id="22" dur="500"/>
                                        <p:tgtEl>
                                          <p:spTgt spid="532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par>
                                <p:cTn id="37" presetID="3" presetClass="entr" presetSubtype="1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par>
                                <p:cTn id="46" presetID="3" presetClass="entr" presetSubtype="10" fill="hold" nodeType="withEffect">
                                  <p:stCondLst>
                                    <p:cond delay="0"/>
                                  </p:stCondLst>
                                  <p:childTnLst>
                                    <p:set>
                                      <p:cBhvr>
                                        <p:cTn id="47" dur="1" fill="hold">
                                          <p:stCondLst>
                                            <p:cond delay="0"/>
                                          </p:stCondLst>
                                        </p:cTn>
                                        <p:tgtEl>
                                          <p:spTgt spid="53253"/>
                                        </p:tgtEl>
                                        <p:attrNameLst>
                                          <p:attrName>style.visibility</p:attrName>
                                        </p:attrNameLst>
                                      </p:cBhvr>
                                      <p:to>
                                        <p:strVal val="visible"/>
                                      </p:to>
                                    </p:set>
                                    <p:animEffect transition="in" filter="blinds(horizontal)">
                                      <p:cBhvr>
                                        <p:cTn id="48"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4" grpId="0"/>
      <p:bldP spid="1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04664"/>
            <a:ext cx="2736304" cy="369332"/>
          </a:xfrm>
          <a:prstGeom prst="rect">
            <a:avLst/>
          </a:prstGeom>
          <a:noFill/>
        </p:spPr>
        <p:txBody>
          <a:bodyPr wrap="square" rtlCol="0">
            <a:spAutoFit/>
          </a:bodyPr>
          <a:lstStyle/>
          <a:p>
            <a:r>
              <a:rPr lang="el-GR" dirty="0" smtClean="0"/>
              <a:t>γ)</a:t>
            </a:r>
            <a:endParaRPr lang="el-GR" dirty="0"/>
          </a:p>
        </p:txBody>
      </p:sp>
      <p:graphicFrame>
        <p:nvGraphicFramePr>
          <p:cNvPr id="54274" name="Object 2"/>
          <p:cNvGraphicFramePr>
            <a:graphicFrameLocks noChangeAspect="1"/>
          </p:cNvGraphicFramePr>
          <p:nvPr/>
        </p:nvGraphicFramePr>
        <p:xfrm>
          <a:off x="823044" y="260648"/>
          <a:ext cx="2236788" cy="647700"/>
        </p:xfrm>
        <a:graphic>
          <a:graphicData uri="http://schemas.openxmlformats.org/presentationml/2006/ole">
            <p:oleObj spid="_x0000_s37890" name="Equation" r:id="rId3" imgW="1447560" imgH="419040" progId="Equation.DSMT4">
              <p:embed/>
            </p:oleObj>
          </a:graphicData>
        </a:graphic>
      </p:graphicFrame>
      <p:sp>
        <p:nvSpPr>
          <p:cNvPr id="7" name="TextBox 6"/>
          <p:cNvSpPr txBox="1"/>
          <p:nvPr/>
        </p:nvSpPr>
        <p:spPr>
          <a:xfrm>
            <a:off x="467544" y="908720"/>
            <a:ext cx="8136904" cy="646331"/>
          </a:xfrm>
          <a:prstGeom prst="rect">
            <a:avLst/>
          </a:prstGeom>
          <a:noFill/>
        </p:spPr>
        <p:txBody>
          <a:bodyPr wrap="square" rtlCol="0">
            <a:spAutoFit/>
          </a:bodyPr>
          <a:lstStyle/>
          <a:p>
            <a:pPr>
              <a:buFont typeface="Arial" pitchFamily="34" charset="0"/>
              <a:buChar char="•"/>
            </a:pPr>
            <a:r>
              <a:rPr lang="el-GR" dirty="0" smtClean="0"/>
              <a:t>Παράλληλη διάχυση </a:t>
            </a:r>
            <a:r>
              <a:rPr lang="en-US" dirty="0" smtClean="0"/>
              <a:t>Fick </a:t>
            </a:r>
            <a:r>
              <a:rPr lang="el-GR" dirty="0" smtClean="0"/>
              <a:t>και </a:t>
            </a:r>
            <a:r>
              <a:rPr lang="en-US" dirty="0" smtClean="0"/>
              <a:t>Knudsen</a:t>
            </a:r>
          </a:p>
          <a:p>
            <a:pPr>
              <a:buFont typeface="Arial" pitchFamily="34" charset="0"/>
              <a:buChar char="•"/>
            </a:pPr>
            <a:r>
              <a:rPr lang="el-GR" dirty="0" smtClean="0"/>
              <a:t>Δίκτυο αντιστάσεων</a:t>
            </a:r>
            <a:endParaRPr lang="el-GR" dirty="0"/>
          </a:p>
        </p:txBody>
      </p:sp>
      <p:graphicFrame>
        <p:nvGraphicFramePr>
          <p:cNvPr id="8" name="Object 7"/>
          <p:cNvGraphicFramePr>
            <a:graphicFrameLocks noChangeAspect="1"/>
          </p:cNvGraphicFramePr>
          <p:nvPr/>
        </p:nvGraphicFramePr>
        <p:xfrm>
          <a:off x="487214" y="1628799"/>
          <a:ext cx="2932658" cy="834497"/>
        </p:xfrm>
        <a:graphic>
          <a:graphicData uri="http://schemas.openxmlformats.org/presentationml/2006/ole">
            <p:oleObj spid="_x0000_s37891" name="Equation" r:id="rId4" imgW="1562040" imgH="444240" progId="Equation.DSMT4">
              <p:embed/>
            </p:oleObj>
          </a:graphicData>
        </a:graphic>
      </p:graphicFrame>
      <p:sp>
        <p:nvSpPr>
          <p:cNvPr id="10" name="TextBox 9"/>
          <p:cNvSpPr txBox="1"/>
          <p:nvPr/>
        </p:nvSpPr>
        <p:spPr>
          <a:xfrm>
            <a:off x="251520" y="2636912"/>
            <a:ext cx="3600400" cy="369332"/>
          </a:xfrm>
          <a:prstGeom prst="rect">
            <a:avLst/>
          </a:prstGeom>
          <a:noFill/>
        </p:spPr>
        <p:txBody>
          <a:bodyPr wrap="square" rtlCol="0">
            <a:spAutoFit/>
          </a:bodyPr>
          <a:lstStyle/>
          <a:p>
            <a:r>
              <a:rPr lang="en-US" dirty="0" smtClean="0"/>
              <a:t>   </a:t>
            </a:r>
            <a:r>
              <a:rPr lang="el-GR" dirty="0" smtClean="0"/>
              <a:t>σύνολο      </a:t>
            </a:r>
            <a:r>
              <a:rPr lang="en-US" dirty="0" smtClean="0"/>
              <a:t>Knudsen           Fick</a:t>
            </a:r>
            <a:r>
              <a:rPr lang="el-GR" dirty="0" smtClean="0"/>
              <a:t> </a:t>
            </a:r>
            <a:endParaRPr lang="el-GR" dirty="0"/>
          </a:p>
        </p:txBody>
      </p:sp>
      <p:sp>
        <p:nvSpPr>
          <p:cNvPr id="11" name="Oval 10"/>
          <p:cNvSpPr/>
          <p:nvPr/>
        </p:nvSpPr>
        <p:spPr>
          <a:xfrm>
            <a:off x="2267744" y="1628800"/>
            <a:ext cx="1368152" cy="36004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3779912" y="1268760"/>
            <a:ext cx="1008112" cy="1107996"/>
          </a:xfrm>
          <a:prstGeom prst="rect">
            <a:avLst/>
          </a:prstGeom>
          <a:noFill/>
        </p:spPr>
        <p:txBody>
          <a:bodyPr wrap="square" rtlCol="0">
            <a:spAutoFit/>
          </a:bodyPr>
          <a:lstStyle/>
          <a:p>
            <a:r>
              <a:rPr lang="en-US" sz="6600" dirty="0" smtClean="0">
                <a:solidFill>
                  <a:srgbClr val="0070C0"/>
                </a:solidFill>
              </a:rPr>
              <a:t>?</a:t>
            </a:r>
            <a:endParaRPr lang="el-GR" sz="6600" dirty="0">
              <a:solidFill>
                <a:srgbClr val="0070C0"/>
              </a:solidFill>
            </a:endParaRPr>
          </a:p>
        </p:txBody>
      </p:sp>
      <p:sp>
        <p:nvSpPr>
          <p:cNvPr id="13" name="TextBox 12"/>
          <p:cNvSpPr txBox="1"/>
          <p:nvPr/>
        </p:nvSpPr>
        <p:spPr>
          <a:xfrm>
            <a:off x="323528" y="3212976"/>
            <a:ext cx="6984776" cy="923330"/>
          </a:xfrm>
          <a:prstGeom prst="rect">
            <a:avLst/>
          </a:prstGeom>
          <a:noFill/>
        </p:spPr>
        <p:txBody>
          <a:bodyPr wrap="square" rtlCol="0">
            <a:spAutoFit/>
          </a:bodyPr>
          <a:lstStyle/>
          <a:p>
            <a:pPr>
              <a:buFont typeface="Arial" pitchFamily="34" charset="0"/>
              <a:buChar char="•"/>
            </a:pPr>
            <a:r>
              <a:rPr lang="el-GR" dirty="0" smtClean="0">
                <a:solidFill>
                  <a:srgbClr val="FF0000"/>
                </a:solidFill>
              </a:rPr>
              <a:t>Θυμηθείτε</a:t>
            </a:r>
            <a:r>
              <a:rPr lang="el-GR" dirty="0" smtClean="0"/>
              <a:t>: μίγμα Α+ Β, μπορεί να διαχέεται και το Β</a:t>
            </a:r>
          </a:p>
          <a:p>
            <a:pPr>
              <a:buFont typeface="Arial" pitchFamily="34" charset="0"/>
              <a:buChar char="•"/>
            </a:pPr>
            <a:endParaRPr lang="el-GR" dirty="0" smtClean="0"/>
          </a:p>
          <a:p>
            <a:pPr>
              <a:buFont typeface="Arial" pitchFamily="34" charset="0"/>
              <a:buChar char="•"/>
            </a:pPr>
            <a:r>
              <a:rPr lang="el-GR" dirty="0" smtClean="0"/>
              <a:t>αυτό επηρεάζει την κατά </a:t>
            </a:r>
            <a:r>
              <a:rPr lang="en-US" dirty="0" smtClean="0"/>
              <a:t>Fick </a:t>
            </a:r>
            <a:r>
              <a:rPr lang="el-GR" dirty="0" smtClean="0"/>
              <a:t>αλλά όχι την κατά </a:t>
            </a:r>
            <a:r>
              <a:rPr lang="en-US" dirty="0" smtClean="0"/>
              <a:t>Knudsen</a:t>
            </a:r>
            <a:r>
              <a:rPr lang="el-GR" dirty="0" smtClean="0"/>
              <a:t> διάχυση </a:t>
            </a:r>
            <a:endParaRPr lang="el-GR" dirty="0"/>
          </a:p>
        </p:txBody>
      </p:sp>
      <p:graphicFrame>
        <p:nvGraphicFramePr>
          <p:cNvPr id="14" name="Object 13"/>
          <p:cNvGraphicFramePr>
            <a:graphicFrameLocks noChangeAspect="1"/>
          </p:cNvGraphicFramePr>
          <p:nvPr/>
        </p:nvGraphicFramePr>
        <p:xfrm>
          <a:off x="539552" y="4293095"/>
          <a:ext cx="1800200" cy="1474863"/>
        </p:xfrm>
        <a:graphic>
          <a:graphicData uri="http://schemas.openxmlformats.org/presentationml/2006/ole">
            <p:oleObj spid="_x0000_s37892" name="Equation" r:id="rId5" imgW="1054080" imgH="863280" progId="Equation.DSMT4">
              <p:embed/>
            </p:oleObj>
          </a:graphicData>
        </a:graphic>
      </p:graphicFrame>
      <p:sp>
        <p:nvSpPr>
          <p:cNvPr id="15" name="TextBox 14"/>
          <p:cNvSpPr txBox="1"/>
          <p:nvPr/>
        </p:nvSpPr>
        <p:spPr>
          <a:xfrm>
            <a:off x="2411760" y="4437112"/>
            <a:ext cx="3960440" cy="369332"/>
          </a:xfrm>
          <a:prstGeom prst="rect">
            <a:avLst/>
          </a:prstGeom>
          <a:noFill/>
        </p:spPr>
        <p:txBody>
          <a:bodyPr wrap="square" rtlCol="0">
            <a:spAutoFit/>
          </a:bodyPr>
          <a:lstStyle/>
          <a:p>
            <a:r>
              <a:rPr lang="el-GR" dirty="0" smtClean="0"/>
              <a:t>μέσο μοριακό κλάσμα Α </a:t>
            </a:r>
            <a:endParaRPr lang="el-GR" dirty="0"/>
          </a:p>
        </p:txBody>
      </p:sp>
      <p:sp>
        <p:nvSpPr>
          <p:cNvPr id="16" name="TextBox 15"/>
          <p:cNvSpPr txBox="1"/>
          <p:nvPr/>
        </p:nvSpPr>
        <p:spPr>
          <a:xfrm>
            <a:off x="2195736" y="5157192"/>
            <a:ext cx="5616624" cy="369332"/>
          </a:xfrm>
          <a:prstGeom prst="rect">
            <a:avLst/>
          </a:prstGeom>
          <a:noFill/>
        </p:spPr>
        <p:txBody>
          <a:bodyPr wrap="square" rtlCol="0">
            <a:spAutoFit/>
          </a:bodyPr>
          <a:lstStyle/>
          <a:p>
            <a:r>
              <a:rPr lang="el-GR" dirty="0" smtClean="0"/>
              <a:t>όπου Ν: μοριακή παροχή ανά μονάδα επιφανείας </a:t>
            </a:r>
            <a:endParaRPr lang="el-GR" dirty="0"/>
          </a:p>
        </p:txBody>
      </p:sp>
      <p:pic>
        <p:nvPicPr>
          <p:cNvPr id="17"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8" name="TextBox 1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linds(horizontal)">
                                      <p:cBhvr>
                                        <p:cTn id="7" dur="500"/>
                                        <p:tgtEl>
                                          <p:spTgt spid="542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animBg="1"/>
      <p:bldP spid="12" grpId="0"/>
      <p:bldP spid="13"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04664"/>
            <a:ext cx="3456384" cy="461665"/>
          </a:xfrm>
          <a:prstGeom prst="rect">
            <a:avLst/>
          </a:prstGeom>
          <a:noFill/>
        </p:spPr>
        <p:txBody>
          <a:bodyPr wrap="square" rtlCol="0">
            <a:spAutoFit/>
          </a:bodyPr>
          <a:lstStyle/>
          <a:p>
            <a:r>
              <a:rPr lang="el-GR" sz="2400" dirty="0" smtClean="0"/>
              <a:t>δ) Επιφανειακή διάχυση</a:t>
            </a:r>
            <a:endParaRPr lang="el-GR" sz="2400" dirty="0"/>
          </a:p>
        </p:txBody>
      </p:sp>
      <p:sp>
        <p:nvSpPr>
          <p:cNvPr id="7" name="TextBox 6"/>
          <p:cNvSpPr txBox="1"/>
          <p:nvPr/>
        </p:nvSpPr>
        <p:spPr>
          <a:xfrm>
            <a:off x="323528" y="1196752"/>
            <a:ext cx="7704856" cy="1938992"/>
          </a:xfrm>
          <a:prstGeom prst="rect">
            <a:avLst/>
          </a:prstGeom>
          <a:noFill/>
        </p:spPr>
        <p:txBody>
          <a:bodyPr wrap="square" rtlCol="0">
            <a:spAutoFit/>
          </a:bodyPr>
          <a:lstStyle/>
          <a:p>
            <a:pPr>
              <a:buFont typeface="Arial" pitchFamily="34" charset="0"/>
              <a:buChar char="•"/>
            </a:pPr>
            <a:r>
              <a:rPr lang="el-GR" sz="2000" dirty="0" smtClean="0"/>
              <a:t>Προσρόφηση ρευστού στην επιφάνεια πόρων</a:t>
            </a:r>
          </a:p>
          <a:p>
            <a:pPr>
              <a:buFont typeface="Arial" pitchFamily="34" charset="0"/>
              <a:buChar char="•"/>
            </a:pPr>
            <a:endParaRPr lang="el-GR" sz="2000" dirty="0" smtClean="0"/>
          </a:p>
          <a:p>
            <a:pPr>
              <a:buFont typeface="Arial" pitchFamily="34" charset="0"/>
              <a:buChar char="•"/>
            </a:pPr>
            <a:r>
              <a:rPr lang="el-GR" sz="2000" dirty="0" smtClean="0"/>
              <a:t>Ταχεία διεργασία</a:t>
            </a:r>
          </a:p>
          <a:p>
            <a:pPr>
              <a:buFont typeface="Arial" pitchFamily="34" charset="0"/>
              <a:buChar char="•"/>
            </a:pPr>
            <a:endParaRPr lang="el-GR" sz="2000" dirty="0" smtClean="0"/>
          </a:p>
          <a:p>
            <a:pPr>
              <a:buFont typeface="Arial" pitchFamily="34" charset="0"/>
              <a:buChar char="•"/>
            </a:pPr>
            <a:r>
              <a:rPr lang="el-GR" sz="2000" dirty="0" smtClean="0"/>
              <a:t>Σχέσεις υπολογισμών                          </a:t>
            </a:r>
            <a:r>
              <a:rPr lang="el-GR" sz="4000" dirty="0" smtClean="0"/>
              <a:t>?</a:t>
            </a:r>
            <a:r>
              <a:rPr lang="el-GR" sz="2000" dirty="0" smtClean="0"/>
              <a:t> </a:t>
            </a:r>
            <a:endParaRPr lang="el-GR" sz="2000" dirty="0"/>
          </a:p>
        </p:txBody>
      </p:sp>
      <p:cxnSp>
        <p:nvCxnSpPr>
          <p:cNvPr id="9" name="Straight Arrow Connector 8"/>
          <p:cNvCxnSpPr/>
          <p:nvPr/>
        </p:nvCxnSpPr>
        <p:spPr>
          <a:xfrm>
            <a:off x="3059832" y="2852936"/>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42888"/>
            <a:ext cx="7772400" cy="1143001"/>
          </a:xfrm>
        </p:spPr>
        <p:txBody>
          <a:bodyPr/>
          <a:lstStyle/>
          <a:p>
            <a:pPr algn="ctr"/>
            <a:r>
              <a:rPr lang="el-GR" dirty="0" smtClean="0"/>
              <a:t>Γενικευμένη εξίσωση διάχυσης</a:t>
            </a:r>
            <a:endParaRPr lang="el-GR" dirty="0"/>
          </a:p>
        </p:txBody>
      </p:sp>
      <p:sp>
        <p:nvSpPr>
          <p:cNvPr id="5" name="TextBox 4"/>
          <p:cNvSpPr txBox="1"/>
          <p:nvPr/>
        </p:nvSpPr>
        <p:spPr>
          <a:xfrm>
            <a:off x="395536" y="1790814"/>
            <a:ext cx="7992888" cy="3970318"/>
          </a:xfrm>
          <a:prstGeom prst="rect">
            <a:avLst/>
          </a:prstGeom>
          <a:noFill/>
        </p:spPr>
        <p:txBody>
          <a:bodyPr wrap="square" rtlCol="0">
            <a:spAutoFit/>
          </a:bodyPr>
          <a:lstStyle/>
          <a:p>
            <a:pPr>
              <a:buFont typeface="Arial" pitchFamily="34" charset="0"/>
              <a:buChar char="•"/>
            </a:pPr>
            <a:r>
              <a:rPr lang="el-GR" sz="2000" dirty="0" smtClean="0"/>
              <a:t>‘Ιδεατό’ σύστημα (π.χ. μίγμα Α+ Β με </a:t>
            </a:r>
            <a:r>
              <a:rPr lang="en-US" sz="2000" dirty="0" smtClean="0"/>
              <a:t>x</a:t>
            </a:r>
            <a:r>
              <a:rPr lang="en-US" sz="1100" dirty="0" smtClean="0"/>
              <a:t>A</a:t>
            </a:r>
            <a:r>
              <a:rPr lang="en-US" sz="2000" dirty="0" smtClean="0"/>
              <a:t>+x</a:t>
            </a:r>
            <a:r>
              <a:rPr lang="en-US" sz="1200" dirty="0" smtClean="0"/>
              <a:t>B</a:t>
            </a:r>
            <a:r>
              <a:rPr lang="en-US" sz="2000" dirty="0" smtClean="0"/>
              <a:t>=1)</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l-GR" sz="2000" dirty="0" smtClean="0"/>
          </a:p>
          <a:p>
            <a:pPr>
              <a:buFont typeface="Arial" pitchFamily="34" charset="0"/>
              <a:buChar char="•"/>
            </a:pPr>
            <a:endParaRPr lang="el-GR" sz="2000" dirty="0" smtClean="0"/>
          </a:p>
          <a:p>
            <a:pPr>
              <a:buFont typeface="Arial" pitchFamily="34" charset="0"/>
              <a:buChar char="•"/>
            </a:pPr>
            <a:endParaRPr lang="en-US" sz="2000" dirty="0" smtClean="0"/>
          </a:p>
          <a:p>
            <a:pPr>
              <a:buFont typeface="Arial" pitchFamily="34" charset="0"/>
              <a:buChar char="•"/>
            </a:pPr>
            <a:r>
              <a:rPr lang="el-GR" sz="2000" dirty="0" smtClean="0"/>
              <a:t>Αλλά….. υγρά συνήθως αποκλίνουν από ιδανικότητα</a:t>
            </a:r>
          </a:p>
          <a:p>
            <a:r>
              <a:rPr lang="el-GR" sz="2000" dirty="0" smtClean="0"/>
              <a:t>            …..μίγματα Α+ Β+ Γ+ Δ+…… αλληλεπιδράσεις μεταξύ μορίων</a:t>
            </a:r>
          </a:p>
          <a:p>
            <a:r>
              <a:rPr lang="el-GR" sz="2000" dirty="0" smtClean="0"/>
              <a:t>            …..εξωτερικές δυνάμεις (πίεση, βαρύτητα, διαφορά δυναμικού,                 	φυγόκεντρος) προκαλούν κίνηση μορίων</a:t>
            </a:r>
          </a:p>
          <a:p>
            <a:endParaRPr lang="el-GR" sz="2000" dirty="0" smtClean="0"/>
          </a:p>
          <a:p>
            <a:r>
              <a:rPr lang="el-GR" sz="3200" dirty="0" smtClean="0">
                <a:solidFill>
                  <a:srgbClr val="002060"/>
                </a:solidFill>
              </a:rPr>
              <a:t>Διατύπωση </a:t>
            </a:r>
            <a:r>
              <a:rPr lang="en-US" sz="3200" dirty="0" smtClean="0">
                <a:solidFill>
                  <a:srgbClr val="002060"/>
                </a:solidFill>
              </a:rPr>
              <a:t>Fick             </a:t>
            </a:r>
            <a:r>
              <a:rPr lang="el-GR" sz="3200" dirty="0" smtClean="0">
                <a:solidFill>
                  <a:srgbClr val="002060"/>
                </a:solidFill>
              </a:rPr>
              <a:t>Χημικό Δυναμικό</a:t>
            </a:r>
            <a:endParaRPr lang="el-GR" sz="3200" dirty="0">
              <a:solidFill>
                <a:srgbClr val="002060"/>
              </a:solidFill>
            </a:endParaRPr>
          </a:p>
        </p:txBody>
      </p:sp>
      <p:graphicFrame>
        <p:nvGraphicFramePr>
          <p:cNvPr id="6" name="Object 5"/>
          <p:cNvGraphicFramePr>
            <a:graphicFrameLocks noChangeAspect="1"/>
          </p:cNvGraphicFramePr>
          <p:nvPr/>
        </p:nvGraphicFramePr>
        <p:xfrm>
          <a:off x="3203848" y="1052736"/>
          <a:ext cx="1579488" cy="612052"/>
        </p:xfrm>
        <a:graphic>
          <a:graphicData uri="http://schemas.openxmlformats.org/presentationml/2006/ole">
            <p:oleObj spid="_x0000_s38914" name="Equation" r:id="rId3" imgW="1015920" imgH="393480" progId="Equation.DSMT4">
              <p:embed/>
            </p:oleObj>
          </a:graphicData>
        </a:graphic>
      </p:graphicFrame>
      <p:cxnSp>
        <p:nvCxnSpPr>
          <p:cNvPr id="8" name="Straight Arrow Connector 7"/>
          <p:cNvCxnSpPr/>
          <p:nvPr/>
        </p:nvCxnSpPr>
        <p:spPr>
          <a:xfrm>
            <a:off x="3347864" y="5445224"/>
            <a:ext cx="936104"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7"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45</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611560" y="332656"/>
          <a:ext cx="2547264" cy="909737"/>
        </p:xfrm>
        <a:graphic>
          <a:graphicData uri="http://schemas.openxmlformats.org/presentationml/2006/ole">
            <p:oleObj spid="_x0000_s39938" name="Equation" r:id="rId3" imgW="1777680" imgH="634680" progId="Equation.DSMT4">
              <p:embed/>
            </p:oleObj>
          </a:graphicData>
        </a:graphic>
      </p:graphicFrame>
      <p:sp>
        <p:nvSpPr>
          <p:cNvPr id="8" name="Right Brace 7"/>
          <p:cNvSpPr/>
          <p:nvPr/>
        </p:nvSpPr>
        <p:spPr>
          <a:xfrm>
            <a:off x="3203848" y="260648"/>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0" name="Straight Arrow Connector 9"/>
          <p:cNvCxnSpPr/>
          <p:nvPr/>
        </p:nvCxnSpPr>
        <p:spPr>
          <a:xfrm>
            <a:off x="3851920" y="764704"/>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9512" y="206084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1475656" y="1700808"/>
          <a:ext cx="3579880" cy="657176"/>
        </p:xfrm>
        <a:graphic>
          <a:graphicData uri="http://schemas.openxmlformats.org/presentationml/2006/ole">
            <p:oleObj spid="_x0000_s39939" name="Equation" r:id="rId4" imgW="2628720" imgH="482400" progId="Equation.DSMT4">
              <p:embed/>
            </p:oleObj>
          </a:graphicData>
        </a:graphic>
      </p:graphicFrame>
      <p:sp>
        <p:nvSpPr>
          <p:cNvPr id="15" name="TextBox 14"/>
          <p:cNvSpPr txBox="1"/>
          <p:nvPr/>
        </p:nvSpPr>
        <p:spPr>
          <a:xfrm>
            <a:off x="395536" y="2636912"/>
            <a:ext cx="1872208" cy="369332"/>
          </a:xfrm>
          <a:prstGeom prst="rect">
            <a:avLst/>
          </a:prstGeom>
          <a:noFill/>
        </p:spPr>
        <p:txBody>
          <a:bodyPr wrap="square" rtlCol="0">
            <a:spAutoFit/>
          </a:bodyPr>
          <a:lstStyle/>
          <a:p>
            <a:r>
              <a:rPr lang="el-GR" dirty="0" smtClean="0"/>
              <a:t>όπου  </a:t>
            </a:r>
            <a:endParaRPr lang="el-GR" dirty="0"/>
          </a:p>
        </p:txBody>
      </p:sp>
      <p:graphicFrame>
        <p:nvGraphicFramePr>
          <p:cNvPr id="16" name="Object 15"/>
          <p:cNvGraphicFramePr>
            <a:graphicFrameLocks noChangeAspect="1"/>
          </p:cNvGraphicFramePr>
          <p:nvPr/>
        </p:nvGraphicFramePr>
        <p:xfrm>
          <a:off x="395536" y="3068959"/>
          <a:ext cx="1296144" cy="1076797"/>
        </p:xfrm>
        <a:graphic>
          <a:graphicData uri="http://schemas.openxmlformats.org/presentationml/2006/ole">
            <p:oleObj spid="_x0000_s39940" name="Equation" r:id="rId5" imgW="825480" imgH="685800" progId="Equation.DSMT4">
              <p:embed/>
            </p:oleObj>
          </a:graphicData>
        </a:graphic>
      </p:graphicFrame>
      <p:sp>
        <p:nvSpPr>
          <p:cNvPr id="17" name="TextBox 16"/>
          <p:cNvSpPr txBox="1"/>
          <p:nvPr/>
        </p:nvSpPr>
        <p:spPr>
          <a:xfrm>
            <a:off x="1043608" y="2996952"/>
            <a:ext cx="3600400" cy="369332"/>
          </a:xfrm>
          <a:prstGeom prst="rect">
            <a:avLst/>
          </a:prstGeom>
          <a:noFill/>
        </p:spPr>
        <p:txBody>
          <a:bodyPr wrap="square" rtlCol="0">
            <a:spAutoFit/>
          </a:bodyPr>
          <a:lstStyle/>
          <a:p>
            <a:r>
              <a:rPr lang="el-GR" dirty="0" smtClean="0"/>
              <a:t>χημικό δυναμικό Α</a:t>
            </a:r>
            <a:endParaRPr lang="el-GR" dirty="0"/>
          </a:p>
        </p:txBody>
      </p:sp>
      <p:sp>
        <p:nvSpPr>
          <p:cNvPr id="18" name="TextBox 17"/>
          <p:cNvSpPr txBox="1"/>
          <p:nvPr/>
        </p:nvSpPr>
        <p:spPr>
          <a:xfrm>
            <a:off x="1691680" y="3356992"/>
            <a:ext cx="3600400" cy="369332"/>
          </a:xfrm>
          <a:prstGeom prst="rect">
            <a:avLst/>
          </a:prstGeom>
          <a:noFill/>
        </p:spPr>
        <p:txBody>
          <a:bodyPr wrap="square" rtlCol="0">
            <a:spAutoFit/>
          </a:bodyPr>
          <a:lstStyle/>
          <a:p>
            <a:r>
              <a:rPr lang="el-GR" dirty="0" smtClean="0"/>
              <a:t>ενεργότητα</a:t>
            </a:r>
            <a:endParaRPr lang="el-GR" dirty="0"/>
          </a:p>
        </p:txBody>
      </p:sp>
      <p:sp>
        <p:nvSpPr>
          <p:cNvPr id="19" name="TextBox 18"/>
          <p:cNvSpPr txBox="1"/>
          <p:nvPr/>
        </p:nvSpPr>
        <p:spPr>
          <a:xfrm>
            <a:off x="1043608" y="3779748"/>
            <a:ext cx="7272808" cy="369332"/>
          </a:xfrm>
          <a:prstGeom prst="rect">
            <a:avLst/>
          </a:prstGeom>
          <a:noFill/>
        </p:spPr>
        <p:txBody>
          <a:bodyPr wrap="square" rtlCol="0">
            <a:spAutoFit/>
          </a:bodyPr>
          <a:lstStyle/>
          <a:p>
            <a:r>
              <a:rPr lang="el-GR" dirty="0" smtClean="0"/>
              <a:t>συντελεστής ενεργότητας (περίπου 1 για ιδανικά συστήματα)</a:t>
            </a:r>
            <a:endParaRPr lang="el-GR" dirty="0"/>
          </a:p>
        </p:txBody>
      </p:sp>
      <p:sp>
        <p:nvSpPr>
          <p:cNvPr id="20" name="TextBox 19"/>
          <p:cNvSpPr txBox="1"/>
          <p:nvPr/>
        </p:nvSpPr>
        <p:spPr>
          <a:xfrm>
            <a:off x="323528" y="4365104"/>
            <a:ext cx="4176464" cy="369332"/>
          </a:xfrm>
          <a:prstGeom prst="rect">
            <a:avLst/>
          </a:prstGeom>
          <a:noFill/>
        </p:spPr>
        <p:txBody>
          <a:bodyPr wrap="square" rtlCol="0">
            <a:spAutoFit/>
          </a:bodyPr>
          <a:lstStyle/>
          <a:p>
            <a:r>
              <a:rPr lang="el-GR" dirty="0" smtClean="0"/>
              <a:t>Σύγκριση με                              δίνει  </a:t>
            </a:r>
            <a:endParaRPr lang="el-GR" dirty="0"/>
          </a:p>
        </p:txBody>
      </p:sp>
      <p:graphicFrame>
        <p:nvGraphicFramePr>
          <p:cNvPr id="21" name="Object 20"/>
          <p:cNvGraphicFramePr>
            <a:graphicFrameLocks noChangeAspect="1"/>
          </p:cNvGraphicFramePr>
          <p:nvPr/>
        </p:nvGraphicFramePr>
        <p:xfrm>
          <a:off x="1773894" y="4424535"/>
          <a:ext cx="1285937" cy="300609"/>
        </p:xfrm>
        <a:graphic>
          <a:graphicData uri="http://schemas.openxmlformats.org/presentationml/2006/ole">
            <p:oleObj spid="_x0000_s39941" name="Equation" r:id="rId6" imgW="977760" imgH="228600" progId="Equation.DSMT4">
              <p:embed/>
            </p:oleObj>
          </a:graphicData>
        </a:graphic>
      </p:graphicFrame>
      <p:graphicFrame>
        <p:nvGraphicFramePr>
          <p:cNvPr id="22" name="Object 21"/>
          <p:cNvGraphicFramePr>
            <a:graphicFrameLocks noChangeAspect="1"/>
          </p:cNvGraphicFramePr>
          <p:nvPr/>
        </p:nvGraphicFramePr>
        <p:xfrm>
          <a:off x="827584" y="4797152"/>
          <a:ext cx="3528392" cy="624819"/>
        </p:xfrm>
        <a:graphic>
          <a:graphicData uri="http://schemas.openxmlformats.org/presentationml/2006/ole">
            <p:oleObj spid="_x0000_s39942" name="Equation" r:id="rId7" imgW="2438280" imgH="431640" progId="Equation.DSMT4">
              <p:embed/>
            </p:oleObj>
          </a:graphicData>
        </a:graphic>
      </p:graphicFrame>
      <p:sp>
        <p:nvSpPr>
          <p:cNvPr id="23" name="TextBox 22"/>
          <p:cNvSpPr txBox="1"/>
          <p:nvPr/>
        </p:nvSpPr>
        <p:spPr>
          <a:xfrm>
            <a:off x="467544" y="5661248"/>
            <a:ext cx="4176464" cy="369332"/>
          </a:xfrm>
          <a:prstGeom prst="rect">
            <a:avLst/>
          </a:prstGeom>
          <a:noFill/>
        </p:spPr>
        <p:txBody>
          <a:bodyPr wrap="square" rtlCol="0">
            <a:spAutoFit/>
          </a:bodyPr>
          <a:lstStyle/>
          <a:p>
            <a:r>
              <a:rPr lang="el-GR" dirty="0" smtClean="0"/>
              <a:t>Για </a:t>
            </a:r>
            <a:endParaRPr lang="el-GR" dirty="0"/>
          </a:p>
        </p:txBody>
      </p:sp>
      <p:graphicFrame>
        <p:nvGraphicFramePr>
          <p:cNvPr id="24" name="Object 23"/>
          <p:cNvGraphicFramePr>
            <a:graphicFrameLocks noChangeAspect="1"/>
          </p:cNvGraphicFramePr>
          <p:nvPr/>
        </p:nvGraphicFramePr>
        <p:xfrm>
          <a:off x="1043607" y="5661249"/>
          <a:ext cx="3312369" cy="379763"/>
        </p:xfrm>
        <a:graphic>
          <a:graphicData uri="http://schemas.openxmlformats.org/presentationml/2006/ole">
            <p:oleObj spid="_x0000_s39943" name="Equation" r:id="rId8" imgW="1993680" imgH="228600" progId="Equation.DSMT4">
              <p:embed/>
            </p:oleObj>
          </a:graphicData>
        </a:graphic>
      </p:graphicFrame>
      <p:pic>
        <p:nvPicPr>
          <p:cNvPr id="25"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6" name="TextBox 25"/>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46</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par>
                                <p:cTn id="47" presetID="3" presetClass="entr" presetSubtype="1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par>
                                <p:cTn id="53" presetID="3" presetClass="entr" presetSubtype="1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7" grpId="0"/>
      <p:bldP spid="18" grpId="0"/>
      <p:bldP spid="19" grpId="0"/>
      <p:bldP spid="20"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171450"/>
            <a:ext cx="7772400" cy="1143000"/>
          </a:xfrm>
        </p:spPr>
        <p:txBody>
          <a:bodyPr/>
          <a:lstStyle/>
          <a:p>
            <a:pPr algn="ctr"/>
            <a:r>
              <a:rPr lang="el-GR" dirty="0" smtClean="0"/>
              <a:t>Διάχυση σε μόνιμες συνθήκες</a:t>
            </a:r>
            <a:endParaRPr lang="el-GR" dirty="0"/>
          </a:p>
        </p:txBody>
      </p:sp>
      <p:sp>
        <p:nvSpPr>
          <p:cNvPr id="7" name="TextBox 6"/>
          <p:cNvSpPr txBox="1"/>
          <p:nvPr/>
        </p:nvSpPr>
        <p:spPr>
          <a:xfrm>
            <a:off x="323528" y="1268760"/>
            <a:ext cx="8568952" cy="1569660"/>
          </a:xfrm>
          <a:prstGeom prst="rect">
            <a:avLst/>
          </a:prstGeom>
          <a:noFill/>
        </p:spPr>
        <p:txBody>
          <a:bodyPr wrap="square" rtlCol="0">
            <a:spAutoFit/>
          </a:bodyPr>
          <a:lstStyle/>
          <a:p>
            <a:pPr>
              <a:buFont typeface="Arial" pitchFamily="34" charset="0"/>
              <a:buChar char="•"/>
            </a:pPr>
            <a:r>
              <a:rPr lang="el-GR" sz="2400" dirty="0" smtClean="0">
                <a:solidFill>
                  <a:srgbClr val="0070C0"/>
                </a:solidFill>
              </a:rPr>
              <a:t>Εισροή – εκροή ± παραγωγή=0</a:t>
            </a:r>
          </a:p>
          <a:p>
            <a:pPr>
              <a:buFont typeface="Arial" pitchFamily="34" charset="0"/>
              <a:buChar char="•"/>
            </a:pPr>
            <a:r>
              <a:rPr lang="el-GR" sz="2400" dirty="0" smtClean="0">
                <a:solidFill>
                  <a:srgbClr val="FF0000"/>
                </a:solidFill>
              </a:rPr>
              <a:t>Χωρίς χημική αντίδραση: </a:t>
            </a:r>
            <a:r>
              <a:rPr lang="el-GR" sz="2400" dirty="0" smtClean="0">
                <a:solidFill>
                  <a:srgbClr val="0070C0"/>
                </a:solidFill>
              </a:rPr>
              <a:t>εισροή = εκροή</a:t>
            </a:r>
          </a:p>
          <a:p>
            <a:pPr>
              <a:buFont typeface="Arial" pitchFamily="34" charset="0"/>
              <a:buChar char="•"/>
            </a:pPr>
            <a:endParaRPr lang="el-GR" sz="2400" dirty="0" smtClean="0">
              <a:solidFill>
                <a:srgbClr val="0070C0"/>
              </a:solidFill>
            </a:endParaRPr>
          </a:p>
          <a:p>
            <a:pPr>
              <a:buFont typeface="Arial" pitchFamily="34" charset="0"/>
              <a:buChar char="•"/>
            </a:pPr>
            <a:r>
              <a:rPr lang="el-GR" sz="2400" dirty="0" smtClean="0">
                <a:solidFill>
                  <a:srgbClr val="0070C0"/>
                </a:solidFill>
              </a:rPr>
              <a:t>δλδ για ουσία Α:  </a:t>
            </a:r>
            <a:r>
              <a:rPr lang="el-GR" dirty="0" smtClean="0">
                <a:solidFill>
                  <a:srgbClr val="0070C0"/>
                </a:solidFill>
              </a:rPr>
              <a:t> </a:t>
            </a:r>
            <a:endParaRPr lang="el-GR" dirty="0">
              <a:solidFill>
                <a:srgbClr val="0070C0"/>
              </a:solidFill>
            </a:endParaRPr>
          </a:p>
        </p:txBody>
      </p:sp>
      <p:graphicFrame>
        <p:nvGraphicFramePr>
          <p:cNvPr id="8" name="Object 7"/>
          <p:cNvGraphicFramePr>
            <a:graphicFrameLocks noChangeAspect="1"/>
          </p:cNvGraphicFramePr>
          <p:nvPr/>
        </p:nvGraphicFramePr>
        <p:xfrm>
          <a:off x="2741083" y="2276872"/>
          <a:ext cx="2550997" cy="681732"/>
        </p:xfrm>
        <a:graphic>
          <a:graphicData uri="http://schemas.openxmlformats.org/presentationml/2006/ole">
            <p:oleObj spid="_x0000_s40962" name="Equation" r:id="rId3" imgW="1473120" imgH="393480" progId="Equation.DSMT4">
              <p:embed/>
            </p:oleObj>
          </a:graphicData>
        </a:graphic>
      </p:graphicFrame>
      <p:graphicFrame>
        <p:nvGraphicFramePr>
          <p:cNvPr id="9" name="Object 8"/>
          <p:cNvGraphicFramePr>
            <a:graphicFrameLocks noChangeAspect="1"/>
          </p:cNvGraphicFramePr>
          <p:nvPr/>
        </p:nvGraphicFramePr>
        <p:xfrm>
          <a:off x="539552" y="3356992"/>
          <a:ext cx="2376264" cy="432048"/>
        </p:xfrm>
        <a:graphic>
          <a:graphicData uri="http://schemas.openxmlformats.org/presentationml/2006/ole">
            <p:oleObj spid="_x0000_s40963" name="Equation" r:id="rId4" imgW="1257120" imgH="228600" progId="Equation.DSMT4">
              <p:embed/>
            </p:oleObj>
          </a:graphicData>
        </a:graphic>
      </p:graphicFrame>
      <p:sp>
        <p:nvSpPr>
          <p:cNvPr id="10" name="TextBox 9"/>
          <p:cNvSpPr txBox="1"/>
          <p:nvPr/>
        </p:nvSpPr>
        <p:spPr>
          <a:xfrm>
            <a:off x="539552" y="4077072"/>
            <a:ext cx="5472608" cy="400110"/>
          </a:xfrm>
          <a:prstGeom prst="rect">
            <a:avLst/>
          </a:prstGeom>
          <a:noFill/>
        </p:spPr>
        <p:txBody>
          <a:bodyPr wrap="square" rtlCol="0">
            <a:spAutoFit/>
          </a:bodyPr>
          <a:lstStyle/>
          <a:p>
            <a:r>
              <a:rPr lang="el-GR" sz="2000" dirty="0" smtClean="0"/>
              <a:t>όπου</a:t>
            </a:r>
            <a:r>
              <a:rPr lang="en-US" dirty="0" smtClean="0"/>
              <a:t>                     </a:t>
            </a:r>
            <a:r>
              <a:rPr lang="el-GR" sz="2000" dirty="0" smtClean="0"/>
              <a:t>επιφάνεια κάθετη στη ροή  </a:t>
            </a:r>
            <a:endParaRPr lang="el-GR" sz="2000" dirty="0"/>
          </a:p>
        </p:txBody>
      </p:sp>
      <p:graphicFrame>
        <p:nvGraphicFramePr>
          <p:cNvPr id="11" name="Object 10"/>
          <p:cNvGraphicFramePr>
            <a:graphicFrameLocks noChangeAspect="1"/>
          </p:cNvGraphicFramePr>
          <p:nvPr/>
        </p:nvGraphicFramePr>
        <p:xfrm>
          <a:off x="1169988" y="4078288"/>
          <a:ext cx="1516062" cy="1150937"/>
        </p:xfrm>
        <a:graphic>
          <a:graphicData uri="http://schemas.openxmlformats.org/presentationml/2006/ole">
            <p:oleObj spid="_x0000_s40964" name="Equation" r:id="rId5" imgW="838080" imgH="634680" progId="Equation.DSMT4">
              <p:embed/>
            </p:oleObj>
          </a:graphicData>
        </a:graphic>
      </p:graphicFrame>
      <p:sp>
        <p:nvSpPr>
          <p:cNvPr id="12" name="TextBox 11"/>
          <p:cNvSpPr txBox="1"/>
          <p:nvPr/>
        </p:nvSpPr>
        <p:spPr>
          <a:xfrm>
            <a:off x="2699792" y="4653136"/>
            <a:ext cx="620683" cy="461665"/>
          </a:xfrm>
          <a:prstGeom prst="rect">
            <a:avLst/>
          </a:prstGeom>
          <a:noFill/>
        </p:spPr>
        <p:txBody>
          <a:bodyPr wrap="none" rtlCol="0">
            <a:spAutoFit/>
          </a:bodyPr>
          <a:lstStyle/>
          <a:p>
            <a:r>
              <a:rPr lang="en-US" sz="2400" dirty="0" smtClean="0"/>
              <a:t>flux</a:t>
            </a:r>
            <a:endParaRPr lang="el-GR" sz="2400" dirty="0"/>
          </a:p>
        </p:txBody>
      </p:sp>
      <p:sp>
        <p:nvSpPr>
          <p:cNvPr id="13" name="TextBox 12"/>
          <p:cNvSpPr txBox="1"/>
          <p:nvPr/>
        </p:nvSpPr>
        <p:spPr>
          <a:xfrm>
            <a:off x="683568" y="5229200"/>
            <a:ext cx="7776864" cy="830997"/>
          </a:xfrm>
          <a:prstGeom prst="rect">
            <a:avLst/>
          </a:prstGeom>
          <a:noFill/>
        </p:spPr>
        <p:txBody>
          <a:bodyPr wrap="square" rtlCol="0">
            <a:spAutoFit/>
          </a:bodyPr>
          <a:lstStyle/>
          <a:p>
            <a:r>
              <a:rPr lang="el-GR" sz="2400" dirty="0" smtClean="0">
                <a:solidFill>
                  <a:srgbClr val="FF0000"/>
                </a:solidFill>
              </a:rPr>
              <a:t>Ερώτηση: </a:t>
            </a:r>
            <a:r>
              <a:rPr lang="el-GR" sz="2400" dirty="0" smtClean="0">
                <a:solidFill>
                  <a:srgbClr val="00B050"/>
                </a:solidFill>
              </a:rPr>
              <a:t>Ποια είναι η επιφάνεια </a:t>
            </a:r>
            <a:r>
              <a:rPr lang="en-US" sz="2400" dirty="0" smtClean="0">
                <a:solidFill>
                  <a:srgbClr val="00B050"/>
                </a:solidFill>
              </a:rPr>
              <a:t>S?</a:t>
            </a:r>
          </a:p>
          <a:p>
            <a:r>
              <a:rPr lang="el-GR" sz="2400" dirty="0" smtClean="0">
                <a:solidFill>
                  <a:srgbClr val="FF0000"/>
                </a:solidFill>
              </a:rPr>
              <a:t>Απάντηση: </a:t>
            </a:r>
            <a:r>
              <a:rPr lang="el-GR" sz="2400" dirty="0" smtClean="0">
                <a:solidFill>
                  <a:srgbClr val="00B050"/>
                </a:solidFill>
              </a:rPr>
              <a:t>Εξαρτάται από το σύστημα συντεταγμένων</a:t>
            </a:r>
            <a:endParaRPr lang="el-GR" sz="2400" dirty="0">
              <a:solidFill>
                <a:srgbClr val="FF0000"/>
              </a:solidFill>
            </a:endParaRPr>
          </a:p>
        </p:txBody>
      </p:sp>
      <p:pic>
        <p:nvPicPr>
          <p:cNvPr id="14"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5" name="TextBox 14"/>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blinds(horizontal)">
                                      <p:cBhvr>
                                        <p:cTn id="3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a:xfrm>
            <a:off x="539552" y="476672"/>
            <a:ext cx="2520280" cy="1080120"/>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3419872" y="548680"/>
            <a:ext cx="4752528" cy="830997"/>
          </a:xfrm>
          <a:prstGeom prst="rect">
            <a:avLst/>
          </a:prstGeom>
          <a:noFill/>
        </p:spPr>
        <p:txBody>
          <a:bodyPr wrap="square" rtlCol="0">
            <a:spAutoFit/>
          </a:bodyPr>
          <a:lstStyle/>
          <a:p>
            <a:r>
              <a:rPr lang="el-GR" sz="2400" dirty="0" smtClean="0">
                <a:solidFill>
                  <a:srgbClr val="00B050"/>
                </a:solidFill>
              </a:rPr>
              <a:t>Καρτεσιανές, </a:t>
            </a:r>
            <a:r>
              <a:rPr lang="en-US" sz="2400" dirty="0" smtClean="0">
                <a:solidFill>
                  <a:srgbClr val="00B050"/>
                </a:solidFill>
              </a:rPr>
              <a:t>S </a:t>
            </a:r>
            <a:r>
              <a:rPr lang="el-GR" sz="2400" dirty="0" smtClean="0">
                <a:solidFill>
                  <a:srgbClr val="00B050"/>
                </a:solidFill>
              </a:rPr>
              <a:t>συνήθως </a:t>
            </a:r>
            <a:r>
              <a:rPr lang="el-GR" sz="2400" dirty="0" smtClean="0">
                <a:solidFill>
                  <a:srgbClr val="FF0000"/>
                </a:solidFill>
              </a:rPr>
              <a:t>αλλά όχι πάντα σταθερό</a:t>
            </a:r>
            <a:r>
              <a:rPr lang="el-GR" sz="2400" dirty="0" smtClean="0">
                <a:solidFill>
                  <a:srgbClr val="00B050"/>
                </a:solidFill>
              </a:rPr>
              <a:t>, </a:t>
            </a:r>
            <a:r>
              <a:rPr lang="en-US" sz="2400" dirty="0" smtClean="0">
                <a:solidFill>
                  <a:srgbClr val="00B050"/>
                </a:solidFill>
              </a:rPr>
              <a:t>S=const</a:t>
            </a:r>
            <a:endParaRPr lang="el-GR" sz="2400" dirty="0">
              <a:solidFill>
                <a:srgbClr val="00B050"/>
              </a:solidFill>
            </a:endParaRPr>
          </a:p>
        </p:txBody>
      </p:sp>
      <p:sp>
        <p:nvSpPr>
          <p:cNvPr id="7" name="Can 6"/>
          <p:cNvSpPr/>
          <p:nvPr/>
        </p:nvSpPr>
        <p:spPr>
          <a:xfrm rot="5400000">
            <a:off x="1331640" y="1988840"/>
            <a:ext cx="792088" cy="1800200"/>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3419872" y="2636912"/>
            <a:ext cx="4752528" cy="461665"/>
          </a:xfrm>
          <a:prstGeom prst="rect">
            <a:avLst/>
          </a:prstGeom>
          <a:noFill/>
        </p:spPr>
        <p:txBody>
          <a:bodyPr wrap="square" rtlCol="0">
            <a:spAutoFit/>
          </a:bodyPr>
          <a:lstStyle/>
          <a:p>
            <a:r>
              <a:rPr lang="el-GR" sz="2400" dirty="0" smtClean="0">
                <a:solidFill>
                  <a:srgbClr val="00B050"/>
                </a:solidFill>
              </a:rPr>
              <a:t>Κυλινδρικές, </a:t>
            </a:r>
            <a:endParaRPr lang="el-GR" sz="2400" dirty="0">
              <a:solidFill>
                <a:srgbClr val="00B050"/>
              </a:solidFill>
            </a:endParaRPr>
          </a:p>
        </p:txBody>
      </p:sp>
      <p:graphicFrame>
        <p:nvGraphicFramePr>
          <p:cNvPr id="9" name="Object 8"/>
          <p:cNvGraphicFramePr>
            <a:graphicFrameLocks noChangeAspect="1"/>
          </p:cNvGraphicFramePr>
          <p:nvPr/>
        </p:nvGraphicFramePr>
        <p:xfrm>
          <a:off x="5292080" y="2723141"/>
          <a:ext cx="1185664" cy="345819"/>
        </p:xfrm>
        <a:graphic>
          <a:graphicData uri="http://schemas.openxmlformats.org/presentationml/2006/ole">
            <p:oleObj spid="_x0000_s41986" name="Equation" r:id="rId3" imgW="609480" imgH="177480" progId="Equation.DSMT4">
              <p:embed/>
            </p:oleObj>
          </a:graphicData>
        </a:graphic>
      </p:graphicFrame>
      <p:sp>
        <p:nvSpPr>
          <p:cNvPr id="10" name="Oval 9"/>
          <p:cNvSpPr/>
          <p:nvPr/>
        </p:nvSpPr>
        <p:spPr>
          <a:xfrm>
            <a:off x="1043608" y="4005064"/>
            <a:ext cx="936104" cy="10081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3491880" y="4263479"/>
            <a:ext cx="4752528" cy="461665"/>
          </a:xfrm>
          <a:prstGeom prst="rect">
            <a:avLst/>
          </a:prstGeom>
          <a:noFill/>
        </p:spPr>
        <p:txBody>
          <a:bodyPr wrap="square" rtlCol="0">
            <a:spAutoFit/>
          </a:bodyPr>
          <a:lstStyle/>
          <a:p>
            <a:r>
              <a:rPr lang="el-GR" sz="2400" dirty="0" smtClean="0">
                <a:solidFill>
                  <a:srgbClr val="00B050"/>
                </a:solidFill>
              </a:rPr>
              <a:t>Σφαιρικές, </a:t>
            </a:r>
            <a:endParaRPr lang="el-GR" sz="2400" dirty="0">
              <a:solidFill>
                <a:srgbClr val="00B050"/>
              </a:solidFill>
            </a:endParaRPr>
          </a:p>
        </p:txBody>
      </p:sp>
      <p:graphicFrame>
        <p:nvGraphicFramePr>
          <p:cNvPr id="58371" name="Object 3"/>
          <p:cNvGraphicFramePr>
            <a:graphicFrameLocks noChangeAspect="1"/>
          </p:cNvGraphicFramePr>
          <p:nvPr/>
        </p:nvGraphicFramePr>
        <p:xfrm>
          <a:off x="5148064" y="4293096"/>
          <a:ext cx="1135063" cy="395287"/>
        </p:xfrm>
        <a:graphic>
          <a:graphicData uri="http://schemas.openxmlformats.org/presentationml/2006/ole">
            <p:oleObj spid="_x0000_s41987" name="Equation" r:id="rId4" imgW="583920" imgH="203040" progId="Equation.DSMT4">
              <p:embed/>
            </p:oleObj>
          </a:graphicData>
        </a:graphic>
      </p:graphicFrame>
      <p:sp>
        <p:nvSpPr>
          <p:cNvPr id="13" name="TextBox 12"/>
          <p:cNvSpPr txBox="1"/>
          <p:nvPr/>
        </p:nvSpPr>
        <p:spPr>
          <a:xfrm>
            <a:off x="971600" y="5517232"/>
            <a:ext cx="2448272" cy="461665"/>
          </a:xfrm>
          <a:prstGeom prst="rect">
            <a:avLst/>
          </a:prstGeom>
          <a:noFill/>
        </p:spPr>
        <p:txBody>
          <a:bodyPr wrap="square" rtlCol="0">
            <a:spAutoFit/>
          </a:bodyPr>
          <a:lstStyle/>
          <a:p>
            <a:r>
              <a:rPr lang="el-GR" sz="2400" dirty="0" smtClean="0">
                <a:solidFill>
                  <a:srgbClr val="00B050"/>
                </a:solidFill>
              </a:rPr>
              <a:t>Θυμηθείτε: </a:t>
            </a:r>
            <a:endParaRPr lang="el-GR" sz="2400" dirty="0">
              <a:solidFill>
                <a:srgbClr val="00B050"/>
              </a:solidFill>
            </a:endParaRPr>
          </a:p>
        </p:txBody>
      </p:sp>
      <p:graphicFrame>
        <p:nvGraphicFramePr>
          <p:cNvPr id="14" name="Object 13"/>
          <p:cNvGraphicFramePr>
            <a:graphicFrameLocks noChangeAspect="1"/>
          </p:cNvGraphicFramePr>
          <p:nvPr/>
        </p:nvGraphicFramePr>
        <p:xfrm>
          <a:off x="2704603" y="5517232"/>
          <a:ext cx="1939405" cy="466439"/>
        </p:xfrm>
        <a:graphic>
          <a:graphicData uri="http://schemas.openxmlformats.org/presentationml/2006/ole">
            <p:oleObj spid="_x0000_s41988" name="Equation" r:id="rId5" imgW="1002960" imgH="241200" progId="Equation.DSMT4">
              <p:embed/>
            </p:oleObj>
          </a:graphicData>
        </a:graphic>
      </p:graphicFrame>
      <p:cxnSp>
        <p:nvCxnSpPr>
          <p:cNvPr id="16" name="Straight Arrow Connector 15"/>
          <p:cNvCxnSpPr/>
          <p:nvPr/>
        </p:nvCxnSpPr>
        <p:spPr>
          <a:xfrm>
            <a:off x="3563888" y="5949280"/>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87824" y="6165304"/>
            <a:ext cx="1296144" cy="646331"/>
          </a:xfrm>
          <a:prstGeom prst="rect">
            <a:avLst/>
          </a:prstGeom>
          <a:noFill/>
        </p:spPr>
        <p:txBody>
          <a:bodyPr wrap="square" rtlCol="0">
            <a:spAutoFit/>
          </a:bodyPr>
          <a:lstStyle/>
          <a:p>
            <a:r>
              <a:rPr lang="el-GR" dirty="0" smtClean="0"/>
              <a:t>Διάχυση </a:t>
            </a:r>
            <a:r>
              <a:rPr lang="en-US" dirty="0" smtClean="0"/>
              <a:t>Fick</a:t>
            </a:r>
            <a:endParaRPr lang="el-GR" dirty="0"/>
          </a:p>
        </p:txBody>
      </p:sp>
      <p:cxnSp>
        <p:nvCxnSpPr>
          <p:cNvPr id="18" name="Straight Arrow Connector 17"/>
          <p:cNvCxnSpPr/>
          <p:nvPr/>
        </p:nvCxnSpPr>
        <p:spPr>
          <a:xfrm>
            <a:off x="4211960" y="5949280"/>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23928" y="6237312"/>
            <a:ext cx="1296144" cy="369332"/>
          </a:xfrm>
          <a:prstGeom prst="rect">
            <a:avLst/>
          </a:prstGeom>
          <a:noFill/>
        </p:spPr>
        <p:txBody>
          <a:bodyPr wrap="square" rtlCol="0">
            <a:spAutoFit/>
          </a:bodyPr>
          <a:lstStyle/>
          <a:p>
            <a:r>
              <a:rPr lang="el-GR" dirty="0" smtClean="0"/>
              <a:t>Συναγωγή</a:t>
            </a:r>
            <a:endParaRPr lang="el-GR" dirty="0"/>
          </a:p>
        </p:txBody>
      </p:sp>
      <p:sp>
        <p:nvSpPr>
          <p:cNvPr id="20" name="Oval 19"/>
          <p:cNvSpPr/>
          <p:nvPr/>
        </p:nvSpPr>
        <p:spPr>
          <a:xfrm>
            <a:off x="4211960" y="5517232"/>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2" name="Straight Arrow Connector 21"/>
          <p:cNvCxnSpPr/>
          <p:nvPr/>
        </p:nvCxnSpPr>
        <p:spPr>
          <a:xfrm flipV="1">
            <a:off x="4644008" y="5517232"/>
            <a:ext cx="864096"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52120" y="5157192"/>
            <a:ext cx="1728192" cy="646331"/>
          </a:xfrm>
          <a:prstGeom prst="rect">
            <a:avLst/>
          </a:prstGeom>
          <a:noFill/>
        </p:spPr>
        <p:txBody>
          <a:bodyPr wrap="square" rtlCol="0">
            <a:spAutoFit/>
          </a:bodyPr>
          <a:lstStyle/>
          <a:p>
            <a:r>
              <a:rPr lang="el-GR" dirty="0" smtClean="0">
                <a:solidFill>
                  <a:srgbClr val="FF0000"/>
                </a:solidFill>
              </a:rPr>
              <a:t>Μέση μοριακή ταχύτητα </a:t>
            </a:r>
            <a:endParaRPr lang="el-GR" dirty="0">
              <a:solidFill>
                <a:srgbClr val="FF0000"/>
              </a:solidFill>
            </a:endParaRPr>
          </a:p>
        </p:txBody>
      </p:sp>
      <p:cxnSp>
        <p:nvCxnSpPr>
          <p:cNvPr id="24" name="Straight Arrow Connector 23"/>
          <p:cNvCxnSpPr/>
          <p:nvPr/>
        </p:nvCxnSpPr>
        <p:spPr>
          <a:xfrm>
            <a:off x="6300192" y="5733256"/>
            <a:ext cx="576064"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nvGraphicFramePr>
        <p:xfrm>
          <a:off x="6423620" y="6021288"/>
          <a:ext cx="1593150" cy="609724"/>
        </p:xfrm>
        <a:graphic>
          <a:graphicData uri="http://schemas.openxmlformats.org/presentationml/2006/ole">
            <p:oleObj spid="_x0000_s41989" name="Equation" r:id="rId6" imgW="1028520" imgH="393480" progId="Equation.DSMT4">
              <p:embed/>
            </p:oleObj>
          </a:graphicData>
        </a:graphic>
      </p:graphicFrame>
      <p:pic>
        <p:nvPicPr>
          <p:cNvPr id="21"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5" name="TextBox 24"/>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par>
                                <p:cTn id="56" presetID="3" presetClass="entr" presetSubtype="10" fill="hold" grpId="1"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cTn>
                              </p:par>
                              <p:par>
                                <p:cTn id="59" presetID="3"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par>
                                <p:cTn id="65" presetID="3"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0" grpId="0" animBg="1"/>
      <p:bldP spid="11" grpId="0"/>
      <p:bldP spid="13" grpId="0"/>
      <p:bldP spid="17" grpId="0"/>
      <p:bldP spid="19" grpId="0"/>
      <p:bldP spid="19" grpId="1"/>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260648"/>
            <a:ext cx="7776864" cy="1569660"/>
          </a:xfrm>
          <a:prstGeom prst="rect">
            <a:avLst/>
          </a:prstGeom>
          <a:noFill/>
        </p:spPr>
        <p:txBody>
          <a:bodyPr wrap="square" rtlCol="0">
            <a:spAutoFit/>
          </a:bodyPr>
          <a:lstStyle/>
          <a:p>
            <a:r>
              <a:rPr lang="el-GR" sz="2400" dirty="0" smtClean="0"/>
              <a:t>Άρα για διμερές μίγμα και ροή στην </a:t>
            </a:r>
            <a:r>
              <a:rPr lang="en-US" sz="2400" dirty="0" smtClean="0"/>
              <a:t>z </a:t>
            </a:r>
            <a:r>
              <a:rPr lang="el-GR" sz="2400" dirty="0" smtClean="0"/>
              <a:t>κατεύθυνση</a:t>
            </a:r>
          </a:p>
          <a:p>
            <a:endParaRPr lang="el-GR" sz="2400" dirty="0" smtClean="0"/>
          </a:p>
          <a:p>
            <a:endParaRPr lang="el-GR" sz="2400" dirty="0" smtClean="0"/>
          </a:p>
          <a:p>
            <a:r>
              <a:rPr lang="el-GR" sz="2400" dirty="0" smtClean="0"/>
              <a:t>Διαιρώ με </a:t>
            </a:r>
            <a:endParaRPr lang="el-GR" sz="2400" dirty="0"/>
          </a:p>
        </p:txBody>
      </p:sp>
      <p:graphicFrame>
        <p:nvGraphicFramePr>
          <p:cNvPr id="6" name="Object 5"/>
          <p:cNvGraphicFramePr>
            <a:graphicFrameLocks noChangeAspect="1"/>
          </p:cNvGraphicFramePr>
          <p:nvPr/>
        </p:nvGraphicFramePr>
        <p:xfrm>
          <a:off x="1115615" y="692696"/>
          <a:ext cx="3744417" cy="674866"/>
        </p:xfrm>
        <a:graphic>
          <a:graphicData uri="http://schemas.openxmlformats.org/presentationml/2006/ole">
            <p:oleObj spid="_x0000_s43010" name="Equation" r:id="rId3" imgW="2184120" imgH="393480" progId="Equation.DSMT4">
              <p:embed/>
            </p:oleObj>
          </a:graphicData>
        </a:graphic>
      </p:graphicFrame>
      <p:graphicFrame>
        <p:nvGraphicFramePr>
          <p:cNvPr id="7" name="Object 6"/>
          <p:cNvGraphicFramePr>
            <a:graphicFrameLocks noChangeAspect="1"/>
          </p:cNvGraphicFramePr>
          <p:nvPr/>
        </p:nvGraphicFramePr>
        <p:xfrm>
          <a:off x="2049078" y="1412777"/>
          <a:ext cx="794730" cy="432048"/>
        </p:xfrm>
        <a:graphic>
          <a:graphicData uri="http://schemas.openxmlformats.org/presentationml/2006/ole">
            <p:oleObj spid="_x0000_s43011" name="Equation" r:id="rId4" imgW="419040" imgH="228600" progId="Equation.DSMT4">
              <p:embed/>
            </p:oleObj>
          </a:graphicData>
        </a:graphic>
      </p:graphicFrame>
      <p:graphicFrame>
        <p:nvGraphicFramePr>
          <p:cNvPr id="8" name="Object 7"/>
          <p:cNvGraphicFramePr>
            <a:graphicFrameLocks noChangeAspect="1"/>
          </p:cNvGraphicFramePr>
          <p:nvPr/>
        </p:nvGraphicFramePr>
        <p:xfrm>
          <a:off x="611560" y="1916832"/>
          <a:ext cx="3438701" cy="788492"/>
        </p:xfrm>
        <a:graphic>
          <a:graphicData uri="http://schemas.openxmlformats.org/presentationml/2006/ole">
            <p:oleObj spid="_x0000_s43012" name="Equation" r:id="rId5" imgW="1993680" imgH="457200" progId="Equation.DSMT4">
              <p:embed/>
            </p:oleObj>
          </a:graphicData>
        </a:graphic>
      </p:graphicFrame>
      <p:sp>
        <p:nvSpPr>
          <p:cNvPr id="9" name="Right Brace 8"/>
          <p:cNvSpPr/>
          <p:nvPr/>
        </p:nvSpPr>
        <p:spPr>
          <a:xfrm rot="5400000">
            <a:off x="3239852" y="2384884"/>
            <a:ext cx="576064"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10" name="Object 9"/>
          <p:cNvGraphicFramePr>
            <a:graphicFrameLocks noChangeAspect="1"/>
          </p:cNvGraphicFramePr>
          <p:nvPr/>
        </p:nvGraphicFramePr>
        <p:xfrm>
          <a:off x="3347864" y="2970833"/>
          <a:ext cx="300346" cy="386159"/>
        </p:xfrm>
        <a:graphic>
          <a:graphicData uri="http://schemas.openxmlformats.org/presentationml/2006/ole">
            <p:oleObj spid="_x0000_s43013" name="Equation" r:id="rId6" imgW="177480" imgH="228600" progId="Equation.DSMT4">
              <p:embed/>
            </p:oleObj>
          </a:graphicData>
        </a:graphic>
      </p:graphicFrame>
      <p:sp>
        <p:nvSpPr>
          <p:cNvPr id="11" name="TextBox 10"/>
          <p:cNvSpPr txBox="1"/>
          <p:nvPr/>
        </p:nvSpPr>
        <p:spPr>
          <a:xfrm>
            <a:off x="323528" y="3645024"/>
            <a:ext cx="2016224" cy="461665"/>
          </a:xfrm>
          <a:prstGeom prst="rect">
            <a:avLst/>
          </a:prstGeom>
          <a:noFill/>
        </p:spPr>
        <p:txBody>
          <a:bodyPr wrap="square" rtlCol="0">
            <a:spAutoFit/>
          </a:bodyPr>
          <a:lstStyle/>
          <a:p>
            <a:r>
              <a:rPr lang="el-GR" sz="2400" dirty="0" smtClean="0"/>
              <a:t>Ορίζω: </a:t>
            </a:r>
            <a:endParaRPr lang="el-GR" sz="2400" dirty="0"/>
          </a:p>
        </p:txBody>
      </p:sp>
      <p:graphicFrame>
        <p:nvGraphicFramePr>
          <p:cNvPr id="12" name="Object 11"/>
          <p:cNvGraphicFramePr>
            <a:graphicFrameLocks noChangeAspect="1"/>
          </p:cNvGraphicFramePr>
          <p:nvPr/>
        </p:nvGraphicFramePr>
        <p:xfrm>
          <a:off x="1403648" y="3501008"/>
          <a:ext cx="1397802" cy="819402"/>
        </p:xfrm>
        <a:graphic>
          <a:graphicData uri="http://schemas.openxmlformats.org/presentationml/2006/ole">
            <p:oleObj spid="_x0000_s43014" name="Equation" r:id="rId7" imgW="736560" imgH="431640" progId="Equation.DSMT4">
              <p:embed/>
            </p:oleObj>
          </a:graphicData>
        </a:graphic>
      </p:graphicFrame>
      <p:sp>
        <p:nvSpPr>
          <p:cNvPr id="13" name="TextBox 12"/>
          <p:cNvSpPr txBox="1"/>
          <p:nvPr/>
        </p:nvSpPr>
        <p:spPr>
          <a:xfrm>
            <a:off x="251520" y="4581128"/>
            <a:ext cx="2808312" cy="461665"/>
          </a:xfrm>
          <a:prstGeom prst="rect">
            <a:avLst/>
          </a:prstGeom>
          <a:noFill/>
        </p:spPr>
        <p:txBody>
          <a:bodyPr wrap="square" rtlCol="0">
            <a:spAutoFit/>
          </a:bodyPr>
          <a:lstStyle/>
          <a:p>
            <a:r>
              <a:rPr lang="el-GR" sz="2400" dirty="0" smtClean="0"/>
              <a:t>Τελικά προκύπτει:</a:t>
            </a:r>
            <a:endParaRPr lang="el-GR" sz="2400" dirty="0"/>
          </a:p>
        </p:txBody>
      </p:sp>
      <p:graphicFrame>
        <p:nvGraphicFramePr>
          <p:cNvPr id="14" name="Object 13"/>
          <p:cNvGraphicFramePr>
            <a:graphicFrameLocks noChangeAspect="1"/>
          </p:cNvGraphicFramePr>
          <p:nvPr/>
        </p:nvGraphicFramePr>
        <p:xfrm>
          <a:off x="2782491" y="4498975"/>
          <a:ext cx="2941637" cy="741363"/>
        </p:xfrm>
        <a:graphic>
          <a:graphicData uri="http://schemas.openxmlformats.org/presentationml/2006/ole">
            <p:oleObj spid="_x0000_s43015" name="Equation" r:id="rId8" imgW="1765080" imgH="444240" progId="Equation.DSMT4">
              <p:embed/>
            </p:oleObj>
          </a:graphicData>
        </a:graphic>
      </p:graphicFrame>
      <p:sp>
        <p:nvSpPr>
          <p:cNvPr id="15" name="TextBox 14"/>
          <p:cNvSpPr txBox="1"/>
          <p:nvPr/>
        </p:nvSpPr>
        <p:spPr>
          <a:xfrm>
            <a:off x="467544" y="5445224"/>
            <a:ext cx="1512168" cy="461665"/>
          </a:xfrm>
          <a:prstGeom prst="rect">
            <a:avLst/>
          </a:prstGeom>
          <a:noFill/>
        </p:spPr>
        <p:txBody>
          <a:bodyPr wrap="square" rtlCol="0">
            <a:spAutoFit/>
          </a:bodyPr>
          <a:lstStyle/>
          <a:p>
            <a:r>
              <a:rPr lang="el-GR" sz="2400" dirty="0" smtClean="0"/>
              <a:t>όπου</a:t>
            </a:r>
            <a:r>
              <a:rPr lang="el-GR" dirty="0" smtClean="0"/>
              <a:t> </a:t>
            </a:r>
            <a:endParaRPr lang="el-GR" dirty="0"/>
          </a:p>
        </p:txBody>
      </p:sp>
      <p:graphicFrame>
        <p:nvGraphicFramePr>
          <p:cNvPr id="16" name="Object 15"/>
          <p:cNvGraphicFramePr>
            <a:graphicFrameLocks noChangeAspect="1"/>
          </p:cNvGraphicFramePr>
          <p:nvPr/>
        </p:nvGraphicFramePr>
        <p:xfrm>
          <a:off x="1331640" y="5517232"/>
          <a:ext cx="720080" cy="488625"/>
        </p:xfrm>
        <a:graphic>
          <a:graphicData uri="http://schemas.openxmlformats.org/presentationml/2006/ole">
            <p:oleObj spid="_x0000_s43016" name="Equation" r:id="rId9" imgW="355320" imgH="241200" progId="Equation.DSMT4">
              <p:embed/>
            </p:oleObj>
          </a:graphicData>
        </a:graphic>
      </p:graphicFrame>
      <p:sp>
        <p:nvSpPr>
          <p:cNvPr id="17" name="TextBox 16"/>
          <p:cNvSpPr txBox="1"/>
          <p:nvPr/>
        </p:nvSpPr>
        <p:spPr>
          <a:xfrm>
            <a:off x="2195736" y="5487615"/>
            <a:ext cx="2664296" cy="461665"/>
          </a:xfrm>
          <a:prstGeom prst="rect">
            <a:avLst/>
          </a:prstGeom>
          <a:noFill/>
        </p:spPr>
        <p:txBody>
          <a:bodyPr wrap="square" rtlCol="0">
            <a:spAutoFit/>
          </a:bodyPr>
          <a:lstStyle/>
          <a:p>
            <a:r>
              <a:rPr lang="el-GR" sz="2400" dirty="0" smtClean="0"/>
              <a:t>μοριακός ρυθμός</a:t>
            </a:r>
            <a:endParaRPr lang="el-GR" sz="2400" dirty="0"/>
          </a:p>
        </p:txBody>
      </p:sp>
      <p:sp>
        <p:nvSpPr>
          <p:cNvPr id="18" name="TextBox 17"/>
          <p:cNvSpPr txBox="1"/>
          <p:nvPr/>
        </p:nvSpPr>
        <p:spPr>
          <a:xfrm>
            <a:off x="899592" y="6237312"/>
            <a:ext cx="3384376" cy="461665"/>
          </a:xfrm>
          <a:prstGeom prst="rect">
            <a:avLst/>
          </a:prstGeom>
          <a:noFill/>
        </p:spPr>
        <p:txBody>
          <a:bodyPr wrap="square" rtlCol="0">
            <a:spAutoFit/>
          </a:bodyPr>
          <a:lstStyle/>
          <a:p>
            <a:r>
              <a:rPr lang="el-GR" sz="2400" dirty="0" smtClean="0"/>
              <a:t>..... Χωρίζω μεταβλητές</a:t>
            </a:r>
            <a:endParaRPr lang="el-GR" sz="2400" dirty="0"/>
          </a:p>
        </p:txBody>
      </p:sp>
      <p:pic>
        <p:nvPicPr>
          <p:cNvPr id="19"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0" name="TextBox 1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par>
                                <p:cTn id="32" presetID="4"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3" presetClass="entr" presetSubtype="1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par>
                                <p:cTn id="46" presetID="3" presetClass="entr" presetSubtype="1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p:bldP spid="13" grpId="0"/>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40" y="274638"/>
            <a:ext cx="8229600" cy="1143000"/>
          </a:xfrm>
        </p:spPr>
        <p:txBody>
          <a:bodyPr/>
          <a:lstStyle/>
          <a:p>
            <a:r>
              <a:rPr lang="el-GR" dirty="0" smtClean="0"/>
              <a:t>Ισοζύγια για ψ</a:t>
            </a:r>
            <a:endParaRPr lang="el-GR" dirty="0"/>
          </a:p>
        </p:txBody>
      </p:sp>
      <p:cxnSp>
        <p:nvCxnSpPr>
          <p:cNvPr id="7" name="Straight Arrow Connector 6"/>
          <p:cNvCxnSpPr/>
          <p:nvPr/>
        </p:nvCxnSpPr>
        <p:spPr>
          <a:xfrm>
            <a:off x="5148064" y="1196752"/>
            <a:ext cx="27363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56376" y="980728"/>
            <a:ext cx="720080" cy="461665"/>
          </a:xfrm>
          <a:prstGeom prst="rect">
            <a:avLst/>
          </a:prstGeom>
          <a:noFill/>
        </p:spPr>
        <p:txBody>
          <a:bodyPr wrap="square" rtlCol="0">
            <a:spAutoFit/>
          </a:bodyPr>
          <a:lstStyle/>
          <a:p>
            <a:r>
              <a:rPr lang="en-US" sz="2400" dirty="0" smtClean="0"/>
              <a:t>X</a:t>
            </a:r>
            <a:endParaRPr lang="el-GR" sz="2400" dirty="0"/>
          </a:p>
        </p:txBody>
      </p:sp>
      <p:sp>
        <p:nvSpPr>
          <p:cNvPr id="10" name="TextBox 9"/>
          <p:cNvSpPr txBox="1"/>
          <p:nvPr/>
        </p:nvSpPr>
        <p:spPr>
          <a:xfrm>
            <a:off x="7596336" y="1331476"/>
            <a:ext cx="455574" cy="461665"/>
          </a:xfrm>
          <a:prstGeom prst="rect">
            <a:avLst/>
          </a:prstGeom>
          <a:noFill/>
        </p:spPr>
        <p:txBody>
          <a:bodyPr wrap="none" rtlCol="0">
            <a:spAutoFit/>
          </a:bodyPr>
          <a:lstStyle/>
          <a:p>
            <a:r>
              <a:rPr lang="en-US" sz="2400" dirty="0" smtClean="0"/>
              <a:t>X</a:t>
            </a:r>
            <a:r>
              <a:rPr lang="en-US" sz="1400" dirty="0"/>
              <a:t>2</a:t>
            </a:r>
            <a:endParaRPr lang="el-GR" sz="2400" dirty="0"/>
          </a:p>
        </p:txBody>
      </p:sp>
      <p:sp>
        <p:nvSpPr>
          <p:cNvPr id="11" name="TextBox 10"/>
          <p:cNvSpPr txBox="1"/>
          <p:nvPr/>
        </p:nvSpPr>
        <p:spPr>
          <a:xfrm>
            <a:off x="4908514" y="1311151"/>
            <a:ext cx="455574" cy="461665"/>
          </a:xfrm>
          <a:prstGeom prst="rect">
            <a:avLst/>
          </a:prstGeom>
          <a:noFill/>
        </p:spPr>
        <p:txBody>
          <a:bodyPr wrap="none" rtlCol="0">
            <a:spAutoFit/>
          </a:bodyPr>
          <a:lstStyle/>
          <a:p>
            <a:r>
              <a:rPr lang="en-US" sz="2400" dirty="0" smtClean="0"/>
              <a:t>X</a:t>
            </a:r>
            <a:r>
              <a:rPr lang="en-US" sz="1400" dirty="0" smtClean="0"/>
              <a:t>1</a:t>
            </a:r>
            <a:endParaRPr lang="el-GR" sz="2400" dirty="0"/>
          </a:p>
        </p:txBody>
      </p:sp>
      <p:sp>
        <p:nvSpPr>
          <p:cNvPr id="12" name="Rectangle 11"/>
          <p:cNvSpPr/>
          <p:nvPr/>
        </p:nvSpPr>
        <p:spPr>
          <a:xfrm>
            <a:off x="5508104" y="332656"/>
            <a:ext cx="1800200"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dirty="0" smtClean="0">
                <a:solidFill>
                  <a:srgbClr val="FF0000"/>
                </a:solidFill>
              </a:rPr>
              <a:t>Δ</a:t>
            </a:r>
            <a:r>
              <a:rPr lang="en-US" sz="2400" dirty="0" smtClean="0">
                <a:solidFill>
                  <a:srgbClr val="FF0000"/>
                </a:solidFill>
              </a:rPr>
              <a:t>V</a:t>
            </a:r>
            <a:endParaRPr lang="el-GR" sz="2400" dirty="0">
              <a:solidFill>
                <a:srgbClr val="FF0000"/>
              </a:solidFill>
            </a:endParaRPr>
          </a:p>
        </p:txBody>
      </p:sp>
      <p:sp>
        <p:nvSpPr>
          <p:cNvPr id="13" name="TextBox 12"/>
          <p:cNvSpPr txBox="1"/>
          <p:nvPr/>
        </p:nvSpPr>
        <p:spPr>
          <a:xfrm>
            <a:off x="5060914" y="447055"/>
            <a:ext cx="449162" cy="461665"/>
          </a:xfrm>
          <a:prstGeom prst="rect">
            <a:avLst/>
          </a:prstGeom>
          <a:noFill/>
        </p:spPr>
        <p:txBody>
          <a:bodyPr wrap="none" rtlCol="0">
            <a:spAutoFit/>
          </a:bodyPr>
          <a:lstStyle/>
          <a:p>
            <a:r>
              <a:rPr lang="en-US" sz="2400" dirty="0">
                <a:solidFill>
                  <a:srgbClr val="FF0000"/>
                </a:solidFill>
              </a:rPr>
              <a:t>A</a:t>
            </a:r>
            <a:r>
              <a:rPr lang="en-US" sz="1400" dirty="0" smtClean="0">
                <a:solidFill>
                  <a:srgbClr val="FF0000"/>
                </a:solidFill>
              </a:rPr>
              <a:t>1</a:t>
            </a:r>
            <a:endParaRPr lang="el-GR" sz="2400" dirty="0">
              <a:solidFill>
                <a:srgbClr val="FF0000"/>
              </a:solidFill>
            </a:endParaRPr>
          </a:p>
        </p:txBody>
      </p:sp>
      <p:sp>
        <p:nvSpPr>
          <p:cNvPr id="14" name="TextBox 13"/>
          <p:cNvSpPr txBox="1"/>
          <p:nvPr/>
        </p:nvSpPr>
        <p:spPr>
          <a:xfrm>
            <a:off x="7452320" y="447055"/>
            <a:ext cx="449162" cy="461665"/>
          </a:xfrm>
          <a:prstGeom prst="rect">
            <a:avLst/>
          </a:prstGeom>
          <a:noFill/>
        </p:spPr>
        <p:txBody>
          <a:bodyPr wrap="none" rtlCol="0">
            <a:spAutoFit/>
          </a:bodyPr>
          <a:lstStyle/>
          <a:p>
            <a:r>
              <a:rPr lang="en-US" sz="2400" dirty="0" smtClean="0">
                <a:solidFill>
                  <a:srgbClr val="FF0000"/>
                </a:solidFill>
              </a:rPr>
              <a:t>A</a:t>
            </a:r>
            <a:r>
              <a:rPr lang="en-US" sz="1400" dirty="0">
                <a:solidFill>
                  <a:srgbClr val="FF0000"/>
                </a:solidFill>
              </a:rPr>
              <a:t>2</a:t>
            </a:r>
            <a:endParaRPr lang="el-GR" sz="2400" dirty="0">
              <a:solidFill>
                <a:srgbClr val="FF0000"/>
              </a:solidFill>
            </a:endParaRPr>
          </a:p>
        </p:txBody>
      </p:sp>
      <p:graphicFrame>
        <p:nvGraphicFramePr>
          <p:cNvPr id="15" name="Object 14"/>
          <p:cNvGraphicFramePr>
            <a:graphicFrameLocks noChangeAspect="1"/>
          </p:cNvGraphicFramePr>
          <p:nvPr/>
        </p:nvGraphicFramePr>
        <p:xfrm>
          <a:off x="683567" y="2060848"/>
          <a:ext cx="5865379" cy="1008112"/>
        </p:xfrm>
        <a:graphic>
          <a:graphicData uri="http://schemas.openxmlformats.org/presentationml/2006/ole">
            <p:oleObj spid="_x0000_s4098" name="Equation" r:id="rId3" imgW="1777680" imgH="393480" progId="Equation.DSMT4">
              <p:embed/>
            </p:oleObj>
          </a:graphicData>
        </a:graphic>
      </p:graphicFrame>
      <p:sp>
        <p:nvSpPr>
          <p:cNvPr id="16" name="TextBox 15"/>
          <p:cNvSpPr txBox="1"/>
          <p:nvPr/>
        </p:nvSpPr>
        <p:spPr>
          <a:xfrm>
            <a:off x="755576" y="3429000"/>
            <a:ext cx="3600400" cy="461665"/>
          </a:xfrm>
          <a:prstGeom prst="rect">
            <a:avLst/>
          </a:prstGeom>
          <a:noFill/>
        </p:spPr>
        <p:txBody>
          <a:bodyPr wrap="square" rtlCol="0">
            <a:spAutoFit/>
          </a:bodyPr>
          <a:lstStyle/>
          <a:p>
            <a:r>
              <a:rPr lang="en-US" sz="2400" dirty="0" smtClean="0"/>
              <a:t>A</a:t>
            </a:r>
            <a:r>
              <a:rPr lang="el-GR" sz="2400" dirty="0" smtClean="0"/>
              <a:t>: σταθερό, δ: σταθερό</a:t>
            </a:r>
            <a:endParaRPr lang="el-GR" sz="2400" dirty="0"/>
          </a:p>
        </p:txBody>
      </p:sp>
      <p:graphicFrame>
        <p:nvGraphicFramePr>
          <p:cNvPr id="17" name="Object 16"/>
          <p:cNvGraphicFramePr>
            <a:graphicFrameLocks noChangeAspect="1"/>
          </p:cNvGraphicFramePr>
          <p:nvPr/>
        </p:nvGraphicFramePr>
        <p:xfrm>
          <a:off x="827583" y="3958952"/>
          <a:ext cx="6132811" cy="1918320"/>
        </p:xfrm>
        <a:graphic>
          <a:graphicData uri="http://schemas.openxmlformats.org/presentationml/2006/ole">
            <p:oleObj spid="_x0000_s4099" name="Equation" r:id="rId4" imgW="2679480" imgH="838080" progId="Equation.DSMT4">
              <p:embed/>
            </p:oleObj>
          </a:graphicData>
        </a:graphic>
      </p:graphicFrame>
      <p:pic>
        <p:nvPicPr>
          <p:cNvPr id="18"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par>
                                <p:cTn id="39" presetID="3" presetClass="entr" presetSubtype="1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2" grpId="0" animBg="1"/>
      <p:bldP spid="13" grpId="0"/>
      <p:bldP spid="14"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539552" y="244599"/>
          <a:ext cx="4508725" cy="952153"/>
        </p:xfrm>
        <a:graphic>
          <a:graphicData uri="http://schemas.openxmlformats.org/presentationml/2006/ole">
            <p:oleObj spid="_x0000_s44034" name="Equation" r:id="rId3" imgW="2044440" imgH="431640" progId="Equation.DSMT4">
              <p:embed/>
            </p:oleObj>
          </a:graphicData>
        </a:graphic>
      </p:graphicFrame>
      <p:cxnSp>
        <p:nvCxnSpPr>
          <p:cNvPr id="7" name="Straight Arrow Connector 6"/>
          <p:cNvCxnSpPr/>
          <p:nvPr/>
        </p:nvCxnSpPr>
        <p:spPr>
          <a:xfrm flipH="1">
            <a:off x="683568" y="836712"/>
            <a:ext cx="72008" cy="86409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504" y="1700808"/>
            <a:ext cx="2016224" cy="1015663"/>
          </a:xfrm>
          <a:prstGeom prst="rect">
            <a:avLst/>
          </a:prstGeom>
          <a:noFill/>
          <a:ln>
            <a:solidFill>
              <a:schemeClr val="tx1"/>
            </a:solidFill>
          </a:ln>
        </p:spPr>
        <p:txBody>
          <a:bodyPr wrap="square" rtlCol="0">
            <a:spAutoFit/>
          </a:bodyPr>
          <a:lstStyle/>
          <a:p>
            <a:r>
              <a:rPr lang="el-GR" sz="2000" dirty="0" smtClean="0">
                <a:solidFill>
                  <a:srgbClr val="00B050"/>
                </a:solidFill>
              </a:rPr>
              <a:t>Είναι σταθερός ρυθμός από το ισοζύγιο</a:t>
            </a:r>
            <a:endParaRPr lang="el-GR" sz="2000" dirty="0">
              <a:solidFill>
                <a:srgbClr val="00B050"/>
              </a:solidFill>
            </a:endParaRPr>
          </a:p>
        </p:txBody>
      </p:sp>
      <p:cxnSp>
        <p:nvCxnSpPr>
          <p:cNvPr id="10" name="Straight Arrow Connector 9"/>
          <p:cNvCxnSpPr/>
          <p:nvPr/>
        </p:nvCxnSpPr>
        <p:spPr>
          <a:xfrm flipH="1">
            <a:off x="2771800" y="836712"/>
            <a:ext cx="72008" cy="86409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95736" y="1700808"/>
            <a:ext cx="2304256" cy="1015663"/>
          </a:xfrm>
          <a:prstGeom prst="rect">
            <a:avLst/>
          </a:prstGeom>
          <a:noFill/>
          <a:ln>
            <a:solidFill>
              <a:schemeClr val="tx1"/>
            </a:solidFill>
          </a:ln>
        </p:spPr>
        <p:txBody>
          <a:bodyPr wrap="square" rtlCol="0">
            <a:spAutoFit/>
          </a:bodyPr>
          <a:lstStyle/>
          <a:p>
            <a:r>
              <a:rPr lang="el-GR" sz="2000" dirty="0" smtClean="0">
                <a:solidFill>
                  <a:srgbClr val="00B050"/>
                </a:solidFill>
              </a:rPr>
              <a:t>Λογική παραδοχή για αέρια, όχι για υγρά</a:t>
            </a:r>
            <a:endParaRPr lang="el-GR" sz="2000" dirty="0">
              <a:solidFill>
                <a:srgbClr val="00B050"/>
              </a:solidFill>
            </a:endParaRPr>
          </a:p>
        </p:txBody>
      </p:sp>
      <p:cxnSp>
        <p:nvCxnSpPr>
          <p:cNvPr id="12" name="Straight Arrow Connector 11"/>
          <p:cNvCxnSpPr/>
          <p:nvPr/>
        </p:nvCxnSpPr>
        <p:spPr>
          <a:xfrm>
            <a:off x="4211960" y="1052736"/>
            <a:ext cx="720080" cy="64807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16016" y="1700808"/>
            <a:ext cx="1728192" cy="400110"/>
          </a:xfrm>
          <a:prstGeom prst="rect">
            <a:avLst/>
          </a:prstGeom>
          <a:noFill/>
          <a:ln>
            <a:solidFill>
              <a:schemeClr val="tx1"/>
            </a:solidFill>
          </a:ln>
        </p:spPr>
        <p:txBody>
          <a:bodyPr wrap="square" rtlCol="0">
            <a:spAutoFit/>
          </a:bodyPr>
          <a:lstStyle/>
          <a:p>
            <a:r>
              <a:rPr lang="el-GR" sz="2000" dirty="0" smtClean="0">
                <a:solidFill>
                  <a:srgbClr val="00B050"/>
                </a:solidFill>
              </a:rPr>
              <a:t>Συνάρτηση </a:t>
            </a:r>
            <a:r>
              <a:rPr lang="en-US" sz="2000" dirty="0" smtClean="0">
                <a:solidFill>
                  <a:srgbClr val="00B050"/>
                </a:solidFill>
              </a:rPr>
              <a:t>Ni</a:t>
            </a:r>
            <a:endParaRPr lang="el-GR" sz="2000" dirty="0">
              <a:solidFill>
                <a:srgbClr val="00B050"/>
              </a:solidFill>
            </a:endParaRPr>
          </a:p>
        </p:txBody>
      </p:sp>
      <p:graphicFrame>
        <p:nvGraphicFramePr>
          <p:cNvPr id="16" name="Object 15"/>
          <p:cNvGraphicFramePr>
            <a:graphicFrameLocks noChangeAspect="1"/>
          </p:cNvGraphicFramePr>
          <p:nvPr/>
        </p:nvGraphicFramePr>
        <p:xfrm>
          <a:off x="755576" y="3068960"/>
          <a:ext cx="3650208" cy="2998385"/>
        </p:xfrm>
        <a:graphic>
          <a:graphicData uri="http://schemas.openxmlformats.org/presentationml/2006/ole">
            <p:oleObj spid="_x0000_s44035" name="Equation" r:id="rId4" imgW="1777680" imgH="1460160" progId="Equation.DSMT4">
              <p:embed/>
            </p:oleObj>
          </a:graphicData>
        </a:graphic>
      </p:graphicFrame>
      <p:sp>
        <p:nvSpPr>
          <p:cNvPr id="17" name="TextBox 16"/>
          <p:cNvSpPr txBox="1"/>
          <p:nvPr/>
        </p:nvSpPr>
        <p:spPr>
          <a:xfrm>
            <a:off x="4572000" y="3244914"/>
            <a:ext cx="1656184" cy="400110"/>
          </a:xfrm>
          <a:prstGeom prst="rect">
            <a:avLst/>
          </a:prstGeom>
          <a:noFill/>
        </p:spPr>
        <p:txBody>
          <a:bodyPr wrap="square" rtlCol="0">
            <a:spAutoFit/>
          </a:bodyPr>
          <a:lstStyle/>
          <a:p>
            <a:r>
              <a:rPr lang="el-GR" sz="2000" dirty="0" smtClean="0">
                <a:solidFill>
                  <a:srgbClr val="00B050"/>
                </a:solidFill>
              </a:rPr>
              <a:t>(Επίπεδο)</a:t>
            </a:r>
            <a:endParaRPr lang="el-GR" sz="2000" dirty="0">
              <a:solidFill>
                <a:srgbClr val="00B050"/>
              </a:solidFill>
            </a:endParaRPr>
          </a:p>
        </p:txBody>
      </p:sp>
      <p:sp>
        <p:nvSpPr>
          <p:cNvPr id="18" name="TextBox 17"/>
          <p:cNvSpPr txBox="1"/>
          <p:nvPr/>
        </p:nvSpPr>
        <p:spPr>
          <a:xfrm>
            <a:off x="4644008" y="4541058"/>
            <a:ext cx="1656184" cy="400110"/>
          </a:xfrm>
          <a:prstGeom prst="rect">
            <a:avLst/>
          </a:prstGeom>
          <a:noFill/>
        </p:spPr>
        <p:txBody>
          <a:bodyPr wrap="square" rtlCol="0">
            <a:spAutoFit/>
          </a:bodyPr>
          <a:lstStyle/>
          <a:p>
            <a:r>
              <a:rPr lang="el-GR" sz="2000" dirty="0" smtClean="0">
                <a:solidFill>
                  <a:srgbClr val="00B050"/>
                </a:solidFill>
              </a:rPr>
              <a:t>(κύλινδρος)</a:t>
            </a:r>
            <a:endParaRPr lang="el-GR" sz="2000" dirty="0">
              <a:solidFill>
                <a:srgbClr val="00B050"/>
              </a:solidFill>
            </a:endParaRPr>
          </a:p>
        </p:txBody>
      </p:sp>
      <p:sp>
        <p:nvSpPr>
          <p:cNvPr id="19" name="TextBox 18"/>
          <p:cNvSpPr txBox="1"/>
          <p:nvPr/>
        </p:nvSpPr>
        <p:spPr>
          <a:xfrm>
            <a:off x="4788024" y="5477162"/>
            <a:ext cx="1656184" cy="400110"/>
          </a:xfrm>
          <a:prstGeom prst="rect">
            <a:avLst/>
          </a:prstGeom>
          <a:noFill/>
        </p:spPr>
        <p:txBody>
          <a:bodyPr wrap="square" rtlCol="0">
            <a:spAutoFit/>
          </a:bodyPr>
          <a:lstStyle/>
          <a:p>
            <a:r>
              <a:rPr lang="el-GR" sz="2000" dirty="0" smtClean="0">
                <a:solidFill>
                  <a:srgbClr val="00B050"/>
                </a:solidFill>
              </a:rPr>
              <a:t>(σφαίρα)</a:t>
            </a:r>
            <a:endParaRPr lang="el-GR" sz="2000" dirty="0">
              <a:solidFill>
                <a:srgbClr val="00B050"/>
              </a:solidFill>
            </a:endParaRPr>
          </a:p>
        </p:txBody>
      </p:sp>
      <p:sp>
        <p:nvSpPr>
          <p:cNvPr id="20" name="Right Brace 19"/>
          <p:cNvSpPr/>
          <p:nvPr/>
        </p:nvSpPr>
        <p:spPr>
          <a:xfrm>
            <a:off x="6156176" y="4293096"/>
            <a:ext cx="792088"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 name="TextBox 20"/>
          <p:cNvSpPr txBox="1"/>
          <p:nvPr/>
        </p:nvSpPr>
        <p:spPr>
          <a:xfrm>
            <a:off x="7020272" y="4645585"/>
            <a:ext cx="1584176" cy="1015663"/>
          </a:xfrm>
          <a:prstGeom prst="rect">
            <a:avLst/>
          </a:prstGeom>
          <a:noFill/>
        </p:spPr>
        <p:txBody>
          <a:bodyPr wrap="square" rtlCol="0">
            <a:spAutoFit/>
          </a:bodyPr>
          <a:lstStyle/>
          <a:p>
            <a:r>
              <a:rPr lang="el-GR" sz="2000" dirty="0" smtClean="0"/>
              <a:t>Ροή κατά την ακτινική κατεύθυνση</a:t>
            </a:r>
            <a:endParaRPr lang="el-GR" sz="2000" dirty="0"/>
          </a:p>
        </p:txBody>
      </p:sp>
      <p:pic>
        <p:nvPicPr>
          <p:cNvPr id="22"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3" name="TextBox 22"/>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50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7" grpId="0"/>
      <p:bldP spid="18" grpId="0"/>
      <p:bldP spid="19" grpId="0"/>
      <p:bldP spid="20" grpId="0" animBg="1"/>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1538" y="-171450"/>
            <a:ext cx="7772400" cy="1143000"/>
          </a:xfrm>
        </p:spPr>
        <p:txBody>
          <a:bodyPr/>
          <a:lstStyle/>
          <a:p>
            <a:pPr algn="ctr"/>
            <a:r>
              <a:rPr lang="el-GR" dirty="0" smtClean="0"/>
              <a:t>Πως χειριζόμαστε το </a:t>
            </a:r>
            <a:r>
              <a:rPr lang="el-GR" dirty="0" err="1" smtClean="0"/>
              <a:t>ε</a:t>
            </a:r>
            <a:r>
              <a:rPr lang="el-GR" sz="2000" dirty="0" err="1" smtClean="0"/>
              <a:t>Α</a:t>
            </a:r>
            <a:r>
              <a:rPr lang="el-GR" sz="2000" dirty="0" smtClean="0"/>
              <a:t> </a:t>
            </a:r>
            <a:r>
              <a:rPr lang="el-GR" dirty="0" smtClean="0"/>
              <a:t>?</a:t>
            </a:r>
            <a:endParaRPr lang="el-GR" dirty="0"/>
          </a:p>
        </p:txBody>
      </p:sp>
      <p:graphicFrame>
        <p:nvGraphicFramePr>
          <p:cNvPr id="6" name="Object 5"/>
          <p:cNvGraphicFramePr>
            <a:graphicFrameLocks noChangeAspect="1"/>
          </p:cNvGraphicFramePr>
          <p:nvPr/>
        </p:nvGraphicFramePr>
        <p:xfrm>
          <a:off x="1187624" y="1340768"/>
          <a:ext cx="2013529" cy="736129"/>
        </p:xfrm>
        <a:graphic>
          <a:graphicData uri="http://schemas.openxmlformats.org/presentationml/2006/ole">
            <p:oleObj spid="_x0000_s45058" name="Equation" r:id="rId3" imgW="1180800" imgH="431640" progId="Equation.DSMT4">
              <p:embed/>
            </p:oleObj>
          </a:graphicData>
        </a:graphic>
      </p:graphicFrame>
      <p:graphicFrame>
        <p:nvGraphicFramePr>
          <p:cNvPr id="7" name="Object 6"/>
          <p:cNvGraphicFramePr>
            <a:graphicFrameLocks noChangeAspect="1"/>
          </p:cNvGraphicFramePr>
          <p:nvPr/>
        </p:nvGraphicFramePr>
        <p:xfrm>
          <a:off x="3707904" y="1530592"/>
          <a:ext cx="308992" cy="386240"/>
        </p:xfrm>
        <a:graphic>
          <a:graphicData uri="http://schemas.openxmlformats.org/presentationml/2006/ole">
            <p:oleObj spid="_x0000_s45059" name="Equation" r:id="rId4" imgW="203040" imgH="253800" progId="Equation.DSMT4">
              <p:embed/>
            </p:oleObj>
          </a:graphicData>
        </a:graphic>
      </p:graphicFrame>
      <p:sp>
        <p:nvSpPr>
          <p:cNvPr id="8" name="TextBox 7"/>
          <p:cNvSpPr txBox="1"/>
          <p:nvPr/>
        </p:nvSpPr>
        <p:spPr>
          <a:xfrm>
            <a:off x="611560" y="2420888"/>
            <a:ext cx="4104456" cy="1631216"/>
          </a:xfrm>
          <a:prstGeom prst="rect">
            <a:avLst/>
          </a:prstGeom>
          <a:noFill/>
        </p:spPr>
        <p:txBody>
          <a:bodyPr wrap="square" rtlCol="0">
            <a:spAutoFit/>
          </a:bodyPr>
          <a:lstStyle/>
          <a:p>
            <a:pPr>
              <a:buFont typeface="Arial" pitchFamily="34" charset="0"/>
              <a:buChar char="•"/>
            </a:pPr>
            <a:r>
              <a:rPr lang="el-GR" sz="2000" dirty="0" smtClean="0"/>
              <a:t>Αν</a:t>
            </a:r>
          </a:p>
          <a:p>
            <a:pPr>
              <a:buFont typeface="Arial" pitchFamily="34" charset="0"/>
              <a:buChar char="•"/>
            </a:pPr>
            <a:endParaRPr lang="el-GR" sz="2000" dirty="0" smtClean="0"/>
          </a:p>
          <a:p>
            <a:pPr>
              <a:buFont typeface="Arial" pitchFamily="34" charset="0"/>
              <a:buChar char="•"/>
            </a:pPr>
            <a:endParaRPr lang="el-GR" sz="2000" dirty="0" smtClean="0"/>
          </a:p>
          <a:p>
            <a:pPr>
              <a:buFont typeface="Arial" pitchFamily="34" charset="0"/>
              <a:buChar char="•"/>
            </a:pPr>
            <a:endParaRPr lang="el-GR" sz="2000" dirty="0" smtClean="0"/>
          </a:p>
          <a:p>
            <a:pPr>
              <a:buFont typeface="Arial" pitchFamily="34" charset="0"/>
              <a:buChar char="•"/>
            </a:pPr>
            <a:r>
              <a:rPr lang="el-GR" sz="2000" dirty="0" smtClean="0"/>
              <a:t>Αν               , τότε  </a:t>
            </a:r>
            <a:r>
              <a:rPr lang="el-GR" dirty="0" smtClean="0"/>
              <a:t> </a:t>
            </a:r>
            <a:endParaRPr lang="el-GR" dirty="0"/>
          </a:p>
        </p:txBody>
      </p:sp>
      <p:graphicFrame>
        <p:nvGraphicFramePr>
          <p:cNvPr id="9" name="Object 8"/>
          <p:cNvGraphicFramePr>
            <a:graphicFrameLocks noChangeAspect="1"/>
          </p:cNvGraphicFramePr>
          <p:nvPr/>
        </p:nvGraphicFramePr>
        <p:xfrm>
          <a:off x="1115616" y="2293169"/>
          <a:ext cx="3415417" cy="703783"/>
        </p:xfrm>
        <a:graphic>
          <a:graphicData uri="http://schemas.openxmlformats.org/presentationml/2006/ole">
            <p:oleObj spid="_x0000_s45060" name="Equation" r:id="rId5" imgW="2095200" imgH="431640" progId="Equation.DSMT4">
              <p:embed/>
            </p:oleObj>
          </a:graphicData>
        </a:graphic>
      </p:graphicFrame>
      <p:sp>
        <p:nvSpPr>
          <p:cNvPr id="10" name="TextBox 9"/>
          <p:cNvSpPr txBox="1"/>
          <p:nvPr/>
        </p:nvSpPr>
        <p:spPr>
          <a:xfrm>
            <a:off x="4716016" y="2452826"/>
            <a:ext cx="936104" cy="400110"/>
          </a:xfrm>
          <a:prstGeom prst="rect">
            <a:avLst/>
          </a:prstGeom>
          <a:noFill/>
        </p:spPr>
        <p:txBody>
          <a:bodyPr wrap="square" rtlCol="0">
            <a:spAutoFit/>
          </a:bodyPr>
          <a:lstStyle/>
          <a:p>
            <a:r>
              <a:rPr lang="el-GR" sz="2000" dirty="0" smtClean="0"/>
              <a:t>τότε  </a:t>
            </a:r>
            <a:endParaRPr lang="el-GR" sz="2000" dirty="0"/>
          </a:p>
        </p:txBody>
      </p:sp>
      <p:graphicFrame>
        <p:nvGraphicFramePr>
          <p:cNvPr id="61445" name="Object 5"/>
          <p:cNvGraphicFramePr>
            <a:graphicFrameLocks noChangeAspect="1"/>
          </p:cNvGraphicFramePr>
          <p:nvPr/>
        </p:nvGraphicFramePr>
        <p:xfrm>
          <a:off x="1547664" y="3068960"/>
          <a:ext cx="307975" cy="385763"/>
        </p:xfrm>
        <a:graphic>
          <a:graphicData uri="http://schemas.openxmlformats.org/presentationml/2006/ole">
            <p:oleObj spid="_x0000_s45061" name="Equation" r:id="rId6" imgW="203040" imgH="253800" progId="Equation.DSMT4">
              <p:embed/>
            </p:oleObj>
          </a:graphicData>
        </a:graphic>
      </p:graphicFrame>
      <p:graphicFrame>
        <p:nvGraphicFramePr>
          <p:cNvPr id="12" name="Object 11"/>
          <p:cNvGraphicFramePr>
            <a:graphicFrameLocks noChangeAspect="1"/>
          </p:cNvGraphicFramePr>
          <p:nvPr/>
        </p:nvGraphicFramePr>
        <p:xfrm>
          <a:off x="1907704" y="3068960"/>
          <a:ext cx="1549378" cy="392509"/>
        </p:xfrm>
        <a:graphic>
          <a:graphicData uri="http://schemas.openxmlformats.org/presentationml/2006/ole">
            <p:oleObj spid="_x0000_s45062" name="Equation" r:id="rId7" imgW="952200" imgH="241200" progId="Equation.DSMT4">
              <p:embed/>
            </p:oleObj>
          </a:graphicData>
        </a:graphic>
      </p:graphicFrame>
      <p:graphicFrame>
        <p:nvGraphicFramePr>
          <p:cNvPr id="61447" name="Object 7"/>
          <p:cNvGraphicFramePr>
            <a:graphicFrameLocks noChangeAspect="1"/>
          </p:cNvGraphicFramePr>
          <p:nvPr/>
        </p:nvGraphicFramePr>
        <p:xfrm>
          <a:off x="1187624" y="3645024"/>
          <a:ext cx="682625" cy="373063"/>
        </p:xfrm>
        <a:graphic>
          <a:graphicData uri="http://schemas.openxmlformats.org/presentationml/2006/ole">
            <p:oleObj spid="_x0000_s45063" name="Equation" r:id="rId8" imgW="419040" imgH="228600" progId="Equation.DSMT4">
              <p:embed/>
            </p:oleObj>
          </a:graphicData>
        </a:graphic>
      </p:graphicFrame>
      <p:graphicFrame>
        <p:nvGraphicFramePr>
          <p:cNvPr id="61448" name="Object 8"/>
          <p:cNvGraphicFramePr>
            <a:graphicFrameLocks noChangeAspect="1"/>
          </p:cNvGraphicFramePr>
          <p:nvPr/>
        </p:nvGraphicFramePr>
        <p:xfrm>
          <a:off x="2679849" y="3645024"/>
          <a:ext cx="307975" cy="385762"/>
        </p:xfrm>
        <a:graphic>
          <a:graphicData uri="http://schemas.openxmlformats.org/presentationml/2006/ole">
            <p:oleObj spid="_x0000_s45064" name="Equation" r:id="rId9" imgW="203040" imgH="253800" progId="Equation.DSMT4">
              <p:embed/>
            </p:oleObj>
          </a:graphicData>
        </a:graphic>
      </p:graphicFrame>
      <p:graphicFrame>
        <p:nvGraphicFramePr>
          <p:cNvPr id="61449" name="Object 9"/>
          <p:cNvGraphicFramePr>
            <a:graphicFrameLocks noChangeAspect="1"/>
          </p:cNvGraphicFramePr>
          <p:nvPr/>
        </p:nvGraphicFramePr>
        <p:xfrm>
          <a:off x="3052440" y="3436863"/>
          <a:ext cx="1879600" cy="784225"/>
        </p:xfrm>
        <a:graphic>
          <a:graphicData uri="http://schemas.openxmlformats.org/presentationml/2006/ole">
            <p:oleObj spid="_x0000_s45065" name="Equation" r:id="rId10" imgW="1155600" imgH="482400" progId="Equation.DSMT4">
              <p:embed/>
            </p:oleObj>
          </a:graphicData>
        </a:graphic>
      </p:graphicFrame>
      <p:sp>
        <p:nvSpPr>
          <p:cNvPr id="16" name="TextBox 15"/>
          <p:cNvSpPr txBox="1"/>
          <p:nvPr/>
        </p:nvSpPr>
        <p:spPr>
          <a:xfrm>
            <a:off x="539552" y="4725144"/>
            <a:ext cx="7632848" cy="707886"/>
          </a:xfrm>
          <a:prstGeom prst="rect">
            <a:avLst/>
          </a:prstGeom>
          <a:noFill/>
        </p:spPr>
        <p:txBody>
          <a:bodyPr wrap="square" rtlCol="0">
            <a:spAutoFit/>
          </a:bodyPr>
          <a:lstStyle/>
          <a:p>
            <a:r>
              <a:rPr lang="el-GR" sz="2000" dirty="0" smtClean="0"/>
              <a:t>Η περίπτωση                                        καλείται </a:t>
            </a:r>
            <a:r>
              <a:rPr lang="el-GR" sz="2000" u="sng" dirty="0" smtClean="0">
                <a:solidFill>
                  <a:srgbClr val="FF0000"/>
                </a:solidFill>
              </a:rPr>
              <a:t>ισογραμμομοριακή αντιδιάχυση                         </a:t>
            </a:r>
            <a:endParaRPr lang="el-GR" sz="2000" u="sng" dirty="0">
              <a:solidFill>
                <a:srgbClr val="FF0000"/>
              </a:solidFill>
            </a:endParaRPr>
          </a:p>
        </p:txBody>
      </p:sp>
      <p:graphicFrame>
        <p:nvGraphicFramePr>
          <p:cNvPr id="17" name="Object 16"/>
          <p:cNvGraphicFramePr>
            <a:graphicFrameLocks noChangeAspect="1"/>
          </p:cNvGraphicFramePr>
          <p:nvPr/>
        </p:nvGraphicFramePr>
        <p:xfrm>
          <a:off x="2255416" y="4797152"/>
          <a:ext cx="1040116" cy="360040"/>
        </p:xfrm>
        <a:graphic>
          <a:graphicData uri="http://schemas.openxmlformats.org/presentationml/2006/ole">
            <p:oleObj spid="_x0000_s45066" name="Equation" r:id="rId11" imgW="660240" imgH="228600" progId="Equation.DSMT4">
              <p:embed/>
            </p:oleObj>
          </a:graphicData>
        </a:graphic>
      </p:graphicFrame>
      <p:graphicFrame>
        <p:nvGraphicFramePr>
          <p:cNvPr id="18" name="Object 17"/>
          <p:cNvGraphicFramePr>
            <a:graphicFrameLocks noChangeAspect="1"/>
          </p:cNvGraphicFramePr>
          <p:nvPr/>
        </p:nvGraphicFramePr>
        <p:xfrm>
          <a:off x="3419871" y="4797152"/>
          <a:ext cx="840094" cy="360040"/>
        </p:xfrm>
        <a:graphic>
          <a:graphicData uri="http://schemas.openxmlformats.org/presentationml/2006/ole">
            <p:oleObj spid="_x0000_s45067" name="Equation" r:id="rId12" imgW="533160" imgH="228600" progId="Equation.DSMT4">
              <p:embed/>
            </p:oleObj>
          </a:graphicData>
        </a:graphic>
      </p:graphicFrame>
      <p:pic>
        <p:nvPicPr>
          <p:cNvPr id="19" name="Εικόνα 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0" name="TextBox 1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51</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0100" y="-142893"/>
            <a:ext cx="7772400" cy="1143001"/>
          </a:xfrm>
        </p:spPr>
        <p:txBody>
          <a:bodyPr/>
          <a:lstStyle/>
          <a:p>
            <a:pPr algn="ctr"/>
            <a:r>
              <a:rPr lang="el-GR" dirty="0" smtClean="0"/>
              <a:t>Πολυσυστατικά μίγματα</a:t>
            </a:r>
            <a:endParaRPr lang="el-GR" dirty="0"/>
          </a:p>
        </p:txBody>
      </p:sp>
      <p:sp>
        <p:nvSpPr>
          <p:cNvPr id="5" name="TextBox 4"/>
          <p:cNvSpPr txBox="1"/>
          <p:nvPr/>
        </p:nvSpPr>
        <p:spPr>
          <a:xfrm>
            <a:off x="755576" y="1124744"/>
            <a:ext cx="3096344" cy="1815882"/>
          </a:xfrm>
          <a:prstGeom prst="rect">
            <a:avLst/>
          </a:prstGeom>
          <a:noFill/>
        </p:spPr>
        <p:txBody>
          <a:bodyPr wrap="square" rtlCol="0">
            <a:spAutoFit/>
          </a:bodyPr>
          <a:lstStyle/>
          <a:p>
            <a:endParaRPr lang="el-GR" dirty="0" smtClean="0"/>
          </a:p>
          <a:p>
            <a:endParaRPr lang="el-GR" dirty="0" smtClean="0"/>
          </a:p>
          <a:p>
            <a:r>
              <a:rPr lang="el-GR" sz="2000" dirty="0" smtClean="0"/>
              <a:t>Βασική εξίσωση:</a:t>
            </a:r>
          </a:p>
          <a:p>
            <a:endParaRPr lang="el-GR" dirty="0" smtClean="0"/>
          </a:p>
          <a:p>
            <a:endParaRPr lang="el-GR" dirty="0" smtClean="0"/>
          </a:p>
          <a:p>
            <a:r>
              <a:rPr lang="el-GR" sz="2000" dirty="0" smtClean="0"/>
              <a:t>τώρα </a:t>
            </a:r>
            <a:r>
              <a:rPr lang="el-GR" dirty="0" smtClean="0"/>
              <a:t>  </a:t>
            </a:r>
            <a:endParaRPr lang="el-GR" dirty="0"/>
          </a:p>
        </p:txBody>
      </p:sp>
      <p:graphicFrame>
        <p:nvGraphicFramePr>
          <p:cNvPr id="6" name="Object 5"/>
          <p:cNvGraphicFramePr>
            <a:graphicFrameLocks noChangeAspect="1"/>
          </p:cNvGraphicFramePr>
          <p:nvPr/>
        </p:nvGraphicFramePr>
        <p:xfrm>
          <a:off x="899592" y="1124744"/>
          <a:ext cx="1043116" cy="333797"/>
        </p:xfrm>
        <a:graphic>
          <a:graphicData uri="http://schemas.openxmlformats.org/presentationml/2006/ole">
            <p:oleObj spid="_x0000_s46082" name="Equation" r:id="rId3" imgW="634680" imgH="203040" progId="Equation.DSMT4">
              <p:embed/>
            </p:oleObj>
          </a:graphicData>
        </a:graphic>
      </p:graphicFrame>
      <p:graphicFrame>
        <p:nvGraphicFramePr>
          <p:cNvPr id="7" name="Object 6"/>
          <p:cNvGraphicFramePr>
            <a:graphicFrameLocks noChangeAspect="1"/>
          </p:cNvGraphicFramePr>
          <p:nvPr/>
        </p:nvGraphicFramePr>
        <p:xfrm>
          <a:off x="2674353" y="1628800"/>
          <a:ext cx="1969655" cy="631776"/>
        </p:xfrm>
        <a:graphic>
          <a:graphicData uri="http://schemas.openxmlformats.org/presentationml/2006/ole">
            <p:oleObj spid="_x0000_s46083" name="Equation" r:id="rId4" imgW="1346040" imgH="431640" progId="Equation.DSMT4">
              <p:embed/>
            </p:oleObj>
          </a:graphicData>
        </a:graphic>
      </p:graphicFrame>
      <p:graphicFrame>
        <p:nvGraphicFramePr>
          <p:cNvPr id="8" name="Object 7"/>
          <p:cNvGraphicFramePr>
            <a:graphicFrameLocks noChangeAspect="1"/>
          </p:cNvGraphicFramePr>
          <p:nvPr/>
        </p:nvGraphicFramePr>
        <p:xfrm>
          <a:off x="1607289" y="2455044"/>
          <a:ext cx="2820695" cy="613916"/>
        </p:xfrm>
        <a:graphic>
          <a:graphicData uri="http://schemas.openxmlformats.org/presentationml/2006/ole">
            <p:oleObj spid="_x0000_s46084" name="Equation" r:id="rId5" imgW="2158920" imgH="469800" progId="Equation.DSMT4">
              <p:embed/>
            </p:oleObj>
          </a:graphicData>
        </a:graphic>
      </p:graphicFrame>
      <p:sp>
        <p:nvSpPr>
          <p:cNvPr id="9" name="TextBox 8"/>
          <p:cNvSpPr txBox="1"/>
          <p:nvPr/>
        </p:nvSpPr>
        <p:spPr>
          <a:xfrm>
            <a:off x="0" y="3356992"/>
            <a:ext cx="8820472" cy="1200329"/>
          </a:xfrm>
          <a:prstGeom prst="rect">
            <a:avLst/>
          </a:prstGeom>
          <a:noFill/>
        </p:spPr>
        <p:txBody>
          <a:bodyPr wrap="square" rtlCol="0">
            <a:spAutoFit/>
          </a:bodyPr>
          <a:lstStyle/>
          <a:p>
            <a:r>
              <a:rPr lang="el-GR" sz="2400" dirty="0" smtClean="0">
                <a:solidFill>
                  <a:srgbClr val="FF0000"/>
                </a:solidFill>
              </a:rPr>
              <a:t>Ερώτηση: </a:t>
            </a:r>
            <a:r>
              <a:rPr lang="el-GR" sz="2400" dirty="0" smtClean="0">
                <a:solidFill>
                  <a:srgbClr val="00B050"/>
                </a:solidFill>
              </a:rPr>
              <a:t>Τι γίνεται όμως με τον συντελεστή διάχυσης</a:t>
            </a:r>
            <a:r>
              <a:rPr lang="en-US" sz="2400" dirty="0" smtClean="0">
                <a:solidFill>
                  <a:srgbClr val="00B050"/>
                </a:solidFill>
              </a:rPr>
              <a:t>?</a:t>
            </a:r>
          </a:p>
          <a:p>
            <a:r>
              <a:rPr lang="el-GR" sz="2400" dirty="0" smtClean="0">
                <a:solidFill>
                  <a:srgbClr val="FF0000"/>
                </a:solidFill>
              </a:rPr>
              <a:t>Απάντηση: </a:t>
            </a:r>
            <a:r>
              <a:rPr lang="el-GR" sz="2400" dirty="0" smtClean="0">
                <a:solidFill>
                  <a:srgbClr val="00B050"/>
                </a:solidFill>
              </a:rPr>
              <a:t>Επανέρχεται η έννοια του αποτελεσματικού συντελεστή διάχυσης </a:t>
            </a:r>
            <a:endParaRPr lang="el-GR" sz="2400" dirty="0">
              <a:solidFill>
                <a:srgbClr val="FF0000"/>
              </a:solidFill>
            </a:endParaRPr>
          </a:p>
        </p:txBody>
      </p:sp>
      <p:graphicFrame>
        <p:nvGraphicFramePr>
          <p:cNvPr id="10" name="Object 9"/>
          <p:cNvGraphicFramePr>
            <a:graphicFrameLocks noChangeAspect="1"/>
          </p:cNvGraphicFramePr>
          <p:nvPr/>
        </p:nvGraphicFramePr>
        <p:xfrm>
          <a:off x="3131840" y="4149080"/>
          <a:ext cx="638175" cy="433388"/>
        </p:xfrm>
        <a:graphic>
          <a:graphicData uri="http://schemas.openxmlformats.org/presentationml/2006/ole">
            <p:oleObj spid="_x0000_s46085" name="Equation" r:id="rId6" imgW="355320" imgH="241200" progId="Equation.DSMT4">
              <p:embed/>
            </p:oleObj>
          </a:graphicData>
        </a:graphic>
      </p:graphicFrame>
      <p:pic>
        <p:nvPicPr>
          <p:cNvPr id="11"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2" name="TextBox 1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52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260648"/>
            <a:ext cx="5760640" cy="3908762"/>
          </a:xfrm>
          <a:prstGeom prst="rect">
            <a:avLst/>
          </a:prstGeom>
          <a:noFill/>
        </p:spPr>
        <p:txBody>
          <a:bodyPr wrap="square" rtlCol="0">
            <a:spAutoFit/>
          </a:bodyPr>
          <a:lstStyle/>
          <a:p>
            <a:r>
              <a:rPr lang="el-GR" sz="2000" dirty="0" smtClean="0">
                <a:solidFill>
                  <a:srgbClr val="00B050"/>
                </a:solidFill>
              </a:rPr>
              <a:t>Ροή Α σε πολυσυστατικό μίγμα </a:t>
            </a:r>
            <a:r>
              <a:rPr lang="en-US" sz="2400" dirty="0" smtClean="0">
                <a:solidFill>
                  <a:srgbClr val="00B050"/>
                </a:solidFill>
              </a:rPr>
              <a:t>j</a:t>
            </a:r>
            <a:r>
              <a:rPr lang="en-US" sz="2000" dirty="0" smtClean="0">
                <a:solidFill>
                  <a:srgbClr val="00B050"/>
                </a:solidFill>
              </a:rPr>
              <a:t> </a:t>
            </a:r>
            <a:r>
              <a:rPr lang="el-GR" sz="2000" dirty="0" smtClean="0">
                <a:solidFill>
                  <a:srgbClr val="00B050"/>
                </a:solidFill>
              </a:rPr>
              <a:t>συστατικών :</a:t>
            </a:r>
          </a:p>
          <a:p>
            <a:endParaRPr lang="el-GR" sz="2000" dirty="0" smtClean="0"/>
          </a:p>
          <a:p>
            <a:endParaRPr lang="el-GR" sz="2000" dirty="0" smtClean="0"/>
          </a:p>
          <a:p>
            <a:endParaRPr lang="el-GR" sz="2000" dirty="0" smtClean="0"/>
          </a:p>
          <a:p>
            <a:endParaRPr lang="el-GR" sz="2000" dirty="0" smtClean="0"/>
          </a:p>
          <a:p>
            <a:r>
              <a:rPr lang="el-GR" sz="2000" dirty="0" smtClean="0">
                <a:solidFill>
                  <a:srgbClr val="00B050"/>
                </a:solidFill>
              </a:rPr>
              <a:t>Για οποιοδήποτε συστατικό </a:t>
            </a:r>
            <a:r>
              <a:rPr lang="en-US" sz="2400" dirty="0" err="1" smtClean="0">
                <a:solidFill>
                  <a:srgbClr val="00B050"/>
                </a:solidFill>
              </a:rPr>
              <a:t>i</a:t>
            </a:r>
            <a:r>
              <a:rPr lang="en-US" sz="2400" dirty="0" smtClean="0">
                <a:solidFill>
                  <a:srgbClr val="00B050"/>
                </a:solidFill>
              </a:rPr>
              <a:t>: </a:t>
            </a:r>
            <a:endParaRPr lang="el-GR" sz="2400" dirty="0" smtClean="0">
              <a:solidFill>
                <a:srgbClr val="00B050"/>
              </a:solidFill>
            </a:endParaRPr>
          </a:p>
          <a:p>
            <a:endParaRPr lang="el-GR" sz="2400" dirty="0" smtClean="0">
              <a:solidFill>
                <a:srgbClr val="00B050"/>
              </a:solidFill>
            </a:endParaRPr>
          </a:p>
          <a:p>
            <a:endParaRPr lang="el-GR" sz="2400" dirty="0" smtClean="0">
              <a:solidFill>
                <a:srgbClr val="00B050"/>
              </a:solidFill>
            </a:endParaRPr>
          </a:p>
          <a:p>
            <a:endParaRPr lang="el-GR" sz="2400" dirty="0" smtClean="0">
              <a:solidFill>
                <a:srgbClr val="00B050"/>
              </a:solidFill>
            </a:endParaRPr>
          </a:p>
          <a:p>
            <a:r>
              <a:rPr lang="el-GR" sz="2000" dirty="0" smtClean="0">
                <a:solidFill>
                  <a:srgbClr val="00B050"/>
                </a:solidFill>
              </a:rPr>
              <a:t>Σχέσεις </a:t>
            </a:r>
            <a:r>
              <a:rPr lang="en-US" sz="2400" u="sng" dirty="0" smtClean="0">
                <a:solidFill>
                  <a:srgbClr val="00B050"/>
                </a:solidFill>
              </a:rPr>
              <a:t>Maxwell – Stefan </a:t>
            </a:r>
            <a:r>
              <a:rPr lang="el-GR" sz="2000" dirty="0" smtClean="0">
                <a:solidFill>
                  <a:srgbClr val="00B050"/>
                </a:solidFill>
              </a:rPr>
              <a:t>για ιδανικά συστήματα:</a:t>
            </a:r>
            <a:endParaRPr lang="en-US" sz="2400" dirty="0" smtClean="0">
              <a:solidFill>
                <a:srgbClr val="00B050"/>
              </a:solidFill>
            </a:endParaRPr>
          </a:p>
          <a:p>
            <a:r>
              <a:rPr lang="en-US" sz="2400" dirty="0" smtClean="0"/>
              <a:t> </a:t>
            </a:r>
            <a:endParaRPr lang="el-GR" sz="2000" dirty="0"/>
          </a:p>
        </p:txBody>
      </p:sp>
      <p:graphicFrame>
        <p:nvGraphicFramePr>
          <p:cNvPr id="6" name="Object 5"/>
          <p:cNvGraphicFramePr>
            <a:graphicFrameLocks noChangeAspect="1"/>
          </p:cNvGraphicFramePr>
          <p:nvPr/>
        </p:nvGraphicFramePr>
        <p:xfrm>
          <a:off x="683568" y="836712"/>
          <a:ext cx="4622914" cy="432048"/>
        </p:xfrm>
        <a:graphic>
          <a:graphicData uri="http://schemas.openxmlformats.org/presentationml/2006/ole">
            <p:oleObj spid="_x0000_s47106" name="Equation" r:id="rId3" imgW="2717640" imgH="253800" progId="Equation.DSMT4">
              <p:embed/>
            </p:oleObj>
          </a:graphicData>
        </a:graphic>
      </p:graphicFrame>
      <p:graphicFrame>
        <p:nvGraphicFramePr>
          <p:cNvPr id="68611" name="Object 3"/>
          <p:cNvGraphicFramePr>
            <a:graphicFrameLocks noChangeAspect="1"/>
          </p:cNvGraphicFramePr>
          <p:nvPr/>
        </p:nvGraphicFramePr>
        <p:xfrm>
          <a:off x="674985" y="2204864"/>
          <a:ext cx="5337175" cy="819150"/>
        </p:xfrm>
        <a:graphic>
          <a:graphicData uri="http://schemas.openxmlformats.org/presentationml/2006/ole">
            <p:oleObj spid="_x0000_s47107" name="Equation" r:id="rId4" imgW="3136680" imgH="482400" progId="Equation.DSMT4">
              <p:embed/>
            </p:oleObj>
          </a:graphicData>
        </a:graphic>
      </p:graphicFrame>
      <p:graphicFrame>
        <p:nvGraphicFramePr>
          <p:cNvPr id="8" name="Object 7"/>
          <p:cNvGraphicFramePr>
            <a:graphicFrameLocks noChangeAspect="1"/>
          </p:cNvGraphicFramePr>
          <p:nvPr/>
        </p:nvGraphicFramePr>
        <p:xfrm>
          <a:off x="6380286" y="2496939"/>
          <a:ext cx="567978" cy="283989"/>
        </p:xfrm>
        <a:graphic>
          <a:graphicData uri="http://schemas.openxmlformats.org/presentationml/2006/ole">
            <p:oleObj spid="_x0000_s47108" name="Equation" r:id="rId5" imgW="330120" imgH="164880" progId="Equation.DSMT4">
              <p:embed/>
            </p:oleObj>
          </a:graphicData>
        </a:graphic>
      </p:graphicFrame>
      <p:graphicFrame>
        <p:nvGraphicFramePr>
          <p:cNvPr id="68613" name="Object 5"/>
          <p:cNvGraphicFramePr>
            <a:graphicFrameLocks noChangeAspect="1"/>
          </p:cNvGraphicFramePr>
          <p:nvPr/>
        </p:nvGraphicFramePr>
        <p:xfrm>
          <a:off x="2300288" y="3700463"/>
          <a:ext cx="2246312" cy="796925"/>
        </p:xfrm>
        <a:graphic>
          <a:graphicData uri="http://schemas.openxmlformats.org/presentationml/2006/ole">
            <p:oleObj spid="_x0000_s47109" name="Equation" r:id="rId6" imgW="1320480" imgH="469800" progId="Equation.DSMT4">
              <p:embed/>
            </p:oleObj>
          </a:graphicData>
        </a:graphic>
      </p:graphicFrame>
      <p:graphicFrame>
        <p:nvGraphicFramePr>
          <p:cNvPr id="68614" name="Object 6"/>
          <p:cNvGraphicFramePr>
            <a:graphicFrameLocks noChangeAspect="1"/>
          </p:cNvGraphicFramePr>
          <p:nvPr/>
        </p:nvGraphicFramePr>
        <p:xfrm>
          <a:off x="6351588" y="4008438"/>
          <a:ext cx="611187" cy="284162"/>
        </p:xfrm>
        <a:graphic>
          <a:graphicData uri="http://schemas.openxmlformats.org/presentationml/2006/ole">
            <p:oleObj spid="_x0000_s47110" name="Equation" r:id="rId7" imgW="355320" imgH="164880" progId="Equation.DSMT4">
              <p:embed/>
            </p:oleObj>
          </a:graphicData>
        </a:graphic>
      </p:graphicFrame>
      <p:pic>
        <p:nvPicPr>
          <p:cNvPr id="9"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 name="TextBox 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53</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322634" y="292894"/>
          <a:ext cx="4897438" cy="831850"/>
        </p:xfrm>
        <a:graphic>
          <a:graphicData uri="http://schemas.openxmlformats.org/presentationml/2006/ole">
            <p:oleObj spid="_x0000_s48130" name="Equation" r:id="rId3" imgW="2844720" imgH="482400" progId="Equation.DSMT4">
              <p:embed/>
            </p:oleObj>
          </a:graphicData>
        </a:graphic>
      </p:graphicFrame>
      <p:graphicFrame>
        <p:nvGraphicFramePr>
          <p:cNvPr id="69635" name="Object 3"/>
          <p:cNvGraphicFramePr>
            <a:graphicFrameLocks noChangeAspect="1"/>
          </p:cNvGraphicFramePr>
          <p:nvPr/>
        </p:nvGraphicFramePr>
        <p:xfrm>
          <a:off x="5508625" y="539750"/>
          <a:ext cx="611188" cy="304800"/>
        </p:xfrm>
        <a:graphic>
          <a:graphicData uri="http://schemas.openxmlformats.org/presentationml/2006/ole">
            <p:oleObj spid="_x0000_s48131" name="Equation" r:id="rId4" imgW="355320" imgH="177480" progId="Equation.DSMT4">
              <p:embed/>
            </p:oleObj>
          </a:graphicData>
        </a:graphic>
      </p:graphicFrame>
      <p:graphicFrame>
        <p:nvGraphicFramePr>
          <p:cNvPr id="69636" name="Object 4"/>
          <p:cNvGraphicFramePr>
            <a:graphicFrameLocks noChangeAspect="1"/>
          </p:cNvGraphicFramePr>
          <p:nvPr/>
        </p:nvGraphicFramePr>
        <p:xfrm>
          <a:off x="204788" y="1268760"/>
          <a:ext cx="850900" cy="304800"/>
        </p:xfrm>
        <a:graphic>
          <a:graphicData uri="http://schemas.openxmlformats.org/presentationml/2006/ole">
            <p:oleObj spid="_x0000_s48132" name="Equation" r:id="rId5" imgW="495000" imgH="177480" progId="Equation.DSMT4">
              <p:embed/>
            </p:oleObj>
          </a:graphicData>
        </a:graphic>
      </p:graphicFrame>
      <p:sp>
        <p:nvSpPr>
          <p:cNvPr id="8" name="TextBox 7"/>
          <p:cNvSpPr txBox="1"/>
          <p:nvPr/>
        </p:nvSpPr>
        <p:spPr>
          <a:xfrm>
            <a:off x="1259632" y="1196752"/>
            <a:ext cx="4896544" cy="400110"/>
          </a:xfrm>
          <a:prstGeom prst="rect">
            <a:avLst/>
          </a:prstGeom>
          <a:noFill/>
        </p:spPr>
        <p:txBody>
          <a:bodyPr wrap="square" rtlCol="0">
            <a:spAutoFit/>
          </a:bodyPr>
          <a:lstStyle/>
          <a:p>
            <a:r>
              <a:rPr lang="el-GR" sz="2000" dirty="0" smtClean="0"/>
              <a:t>προσδιορισμός              γνωρίζοντας   </a:t>
            </a:r>
            <a:endParaRPr lang="el-GR" sz="2000" dirty="0"/>
          </a:p>
        </p:txBody>
      </p:sp>
      <p:graphicFrame>
        <p:nvGraphicFramePr>
          <p:cNvPr id="9" name="Object 8"/>
          <p:cNvGraphicFramePr>
            <a:graphicFrameLocks noChangeAspect="1"/>
          </p:cNvGraphicFramePr>
          <p:nvPr/>
        </p:nvGraphicFramePr>
        <p:xfrm>
          <a:off x="3131840" y="1196752"/>
          <a:ext cx="582166" cy="442446"/>
        </p:xfrm>
        <a:graphic>
          <a:graphicData uri="http://schemas.openxmlformats.org/presentationml/2006/ole">
            <p:oleObj spid="_x0000_s48133" name="Equation" r:id="rId6" imgW="317160" imgH="241200" progId="Equation.DSMT4">
              <p:embed/>
            </p:oleObj>
          </a:graphicData>
        </a:graphic>
      </p:graphicFrame>
      <p:graphicFrame>
        <p:nvGraphicFramePr>
          <p:cNvPr id="69638" name="Object 6"/>
          <p:cNvGraphicFramePr>
            <a:graphicFrameLocks noChangeAspect="1"/>
          </p:cNvGraphicFramePr>
          <p:nvPr/>
        </p:nvGraphicFramePr>
        <p:xfrm>
          <a:off x="5268838" y="1268760"/>
          <a:ext cx="311274" cy="373529"/>
        </p:xfrm>
        <a:graphic>
          <a:graphicData uri="http://schemas.openxmlformats.org/presentationml/2006/ole">
            <p:oleObj spid="_x0000_s48134" name="Equation" r:id="rId7" imgW="190440" imgH="228600" progId="Equation.DSMT4">
              <p:embed/>
            </p:oleObj>
          </a:graphicData>
        </a:graphic>
      </p:graphicFrame>
      <p:graphicFrame>
        <p:nvGraphicFramePr>
          <p:cNvPr id="69639" name="Object 7"/>
          <p:cNvGraphicFramePr>
            <a:graphicFrameLocks noChangeAspect="1"/>
          </p:cNvGraphicFramePr>
          <p:nvPr/>
        </p:nvGraphicFramePr>
        <p:xfrm>
          <a:off x="400050" y="1990725"/>
          <a:ext cx="893763" cy="414338"/>
        </p:xfrm>
        <a:graphic>
          <a:graphicData uri="http://schemas.openxmlformats.org/presentationml/2006/ole">
            <p:oleObj spid="_x0000_s48135" name="Equation" r:id="rId8" imgW="520560" imgH="241200" progId="Equation.DSMT4">
              <p:embed/>
            </p:oleObj>
          </a:graphicData>
        </a:graphic>
      </p:graphicFrame>
      <p:sp>
        <p:nvSpPr>
          <p:cNvPr id="12" name="TextBox 11"/>
          <p:cNvSpPr txBox="1"/>
          <p:nvPr/>
        </p:nvSpPr>
        <p:spPr>
          <a:xfrm>
            <a:off x="1403648" y="1844824"/>
            <a:ext cx="3888432" cy="769441"/>
          </a:xfrm>
          <a:prstGeom prst="rect">
            <a:avLst/>
          </a:prstGeom>
          <a:noFill/>
        </p:spPr>
        <p:txBody>
          <a:bodyPr wrap="square" rtlCol="0">
            <a:spAutoFit/>
          </a:bodyPr>
          <a:lstStyle/>
          <a:p>
            <a:r>
              <a:rPr lang="el-GR" sz="2000" dirty="0" smtClean="0"/>
              <a:t>Σταθισμένος μέσος συντελεστής διάχυσης </a:t>
            </a:r>
            <a:r>
              <a:rPr lang="en-US" sz="2400" dirty="0" smtClean="0"/>
              <a:t>i</a:t>
            </a:r>
            <a:r>
              <a:rPr lang="en-US" dirty="0" smtClean="0"/>
              <a:t> </a:t>
            </a:r>
            <a:r>
              <a:rPr lang="el-GR" sz="2000" dirty="0" smtClean="0"/>
              <a:t>στο μίγμα</a:t>
            </a:r>
            <a:endParaRPr lang="el-GR" sz="2000" dirty="0"/>
          </a:p>
        </p:txBody>
      </p:sp>
      <p:sp>
        <p:nvSpPr>
          <p:cNvPr id="13" name="TextBox 12"/>
          <p:cNvSpPr txBox="1"/>
          <p:nvPr/>
        </p:nvSpPr>
        <p:spPr>
          <a:xfrm>
            <a:off x="251520" y="2564904"/>
            <a:ext cx="8712968" cy="2308324"/>
          </a:xfrm>
          <a:prstGeom prst="rect">
            <a:avLst/>
          </a:prstGeom>
          <a:noFill/>
        </p:spPr>
        <p:txBody>
          <a:bodyPr wrap="square" rtlCol="0">
            <a:spAutoFit/>
          </a:bodyPr>
          <a:lstStyle/>
          <a:p>
            <a:pPr>
              <a:buFont typeface="Arial" pitchFamily="34" charset="0"/>
              <a:buChar char="•"/>
            </a:pPr>
            <a:r>
              <a:rPr lang="el-GR" sz="2000" dirty="0" smtClean="0"/>
              <a:t>Εάν          είναι περίπου ίσοι τότε:</a:t>
            </a:r>
          </a:p>
          <a:p>
            <a:r>
              <a:rPr lang="el-GR" sz="2000" dirty="0" smtClean="0"/>
              <a:t>      (αριθμητικός μέσος όρος) </a:t>
            </a:r>
          </a:p>
          <a:p>
            <a:endParaRPr lang="el-GR" sz="2000" dirty="0" smtClean="0"/>
          </a:p>
          <a:p>
            <a:pPr>
              <a:buFont typeface="Arial" pitchFamily="34" charset="0"/>
              <a:buChar char="•"/>
            </a:pPr>
            <a:r>
              <a:rPr lang="el-GR" sz="2000" dirty="0" smtClean="0"/>
              <a:t>Αραιά διαλύματα, δλδ υπάρχει διαλύτης Β με                 τότε</a:t>
            </a:r>
          </a:p>
          <a:p>
            <a:pPr>
              <a:buFont typeface="Arial" pitchFamily="34" charset="0"/>
              <a:buChar char="•"/>
            </a:pPr>
            <a:endParaRPr lang="el-GR" sz="2000" dirty="0" smtClean="0"/>
          </a:p>
          <a:p>
            <a:pPr>
              <a:buFont typeface="Arial" pitchFamily="34" charset="0"/>
              <a:buChar char="•"/>
            </a:pPr>
            <a:r>
              <a:rPr lang="el-GR" sz="2000" dirty="0" smtClean="0"/>
              <a:t>Το </a:t>
            </a:r>
            <a:r>
              <a:rPr lang="en-US" sz="2400" dirty="0" err="1" smtClean="0"/>
              <a:t>i</a:t>
            </a:r>
            <a:r>
              <a:rPr lang="el-GR" sz="2400" dirty="0" smtClean="0"/>
              <a:t> </a:t>
            </a:r>
            <a:r>
              <a:rPr lang="el-GR" sz="2000" dirty="0" smtClean="0"/>
              <a:t>είναι το μόνο που διαχέεται (τα άλλα είναι ακίνητα ή έχουν ίδια ταχύτητα) </a:t>
            </a:r>
            <a:endParaRPr lang="el-GR" sz="2000" dirty="0"/>
          </a:p>
        </p:txBody>
      </p:sp>
      <p:graphicFrame>
        <p:nvGraphicFramePr>
          <p:cNvPr id="14" name="Object 13"/>
          <p:cNvGraphicFramePr>
            <a:graphicFrameLocks noChangeAspect="1"/>
          </p:cNvGraphicFramePr>
          <p:nvPr/>
        </p:nvGraphicFramePr>
        <p:xfrm>
          <a:off x="971600" y="2636912"/>
          <a:ext cx="360040" cy="402398"/>
        </p:xfrm>
        <a:graphic>
          <a:graphicData uri="http://schemas.openxmlformats.org/presentationml/2006/ole">
            <p:oleObj spid="_x0000_s48136" name="Equation" r:id="rId9" imgW="215640" imgH="241200" progId="Equation.DSMT4">
              <p:embed/>
            </p:oleObj>
          </a:graphicData>
        </a:graphic>
      </p:graphicFrame>
      <p:graphicFrame>
        <p:nvGraphicFramePr>
          <p:cNvPr id="15" name="Object 14"/>
          <p:cNvGraphicFramePr>
            <a:graphicFrameLocks noChangeAspect="1"/>
          </p:cNvGraphicFramePr>
          <p:nvPr/>
        </p:nvGraphicFramePr>
        <p:xfrm>
          <a:off x="4067944" y="2493144"/>
          <a:ext cx="1168568" cy="575816"/>
        </p:xfrm>
        <a:graphic>
          <a:graphicData uri="http://schemas.openxmlformats.org/presentationml/2006/ole">
            <p:oleObj spid="_x0000_s48137" name="Equation" r:id="rId10" imgW="876240" imgH="431640" progId="Equation.DSMT4">
              <p:embed/>
            </p:oleObj>
          </a:graphicData>
        </a:graphic>
      </p:graphicFrame>
      <p:graphicFrame>
        <p:nvGraphicFramePr>
          <p:cNvPr id="16" name="Object 15"/>
          <p:cNvGraphicFramePr>
            <a:graphicFrameLocks noChangeAspect="1"/>
          </p:cNvGraphicFramePr>
          <p:nvPr/>
        </p:nvGraphicFramePr>
        <p:xfrm>
          <a:off x="5364088" y="3501008"/>
          <a:ext cx="792088" cy="396044"/>
        </p:xfrm>
        <a:graphic>
          <a:graphicData uri="http://schemas.openxmlformats.org/presentationml/2006/ole">
            <p:oleObj spid="_x0000_s48138" name="Equation" r:id="rId11" imgW="457200" imgH="228600" progId="Equation.DSMT4">
              <p:embed/>
            </p:oleObj>
          </a:graphicData>
        </a:graphic>
      </p:graphicFrame>
      <p:graphicFrame>
        <p:nvGraphicFramePr>
          <p:cNvPr id="69643" name="Object 11"/>
          <p:cNvGraphicFramePr>
            <a:graphicFrameLocks noChangeAspect="1"/>
          </p:cNvGraphicFramePr>
          <p:nvPr/>
        </p:nvGraphicFramePr>
        <p:xfrm>
          <a:off x="6804248" y="3515544"/>
          <a:ext cx="1187450" cy="417512"/>
        </p:xfrm>
        <a:graphic>
          <a:graphicData uri="http://schemas.openxmlformats.org/presentationml/2006/ole">
            <p:oleObj spid="_x0000_s48139" name="Equation" r:id="rId12" imgW="685800" imgH="241200" progId="Equation.DSMT4">
              <p:embed/>
            </p:oleObj>
          </a:graphicData>
        </a:graphic>
      </p:graphicFrame>
      <p:graphicFrame>
        <p:nvGraphicFramePr>
          <p:cNvPr id="18" name="Object 17"/>
          <p:cNvGraphicFramePr>
            <a:graphicFrameLocks noChangeAspect="1"/>
          </p:cNvGraphicFramePr>
          <p:nvPr/>
        </p:nvGraphicFramePr>
        <p:xfrm>
          <a:off x="2123728" y="4687292"/>
          <a:ext cx="1440160" cy="772260"/>
        </p:xfrm>
        <a:graphic>
          <a:graphicData uri="http://schemas.openxmlformats.org/presentationml/2006/ole">
            <p:oleObj spid="_x0000_s48140" name="Equation" r:id="rId13" imgW="876240" imgH="469800" progId="Equation.DSMT4">
              <p:embed/>
            </p:oleObj>
          </a:graphicData>
        </a:graphic>
      </p:graphicFrame>
      <p:pic>
        <p:nvPicPr>
          <p:cNvPr id="17" name="Εικόνα 7"/>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54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500"/>
                                        <p:tgtEl>
                                          <p:spTgt spid="69634"/>
                                        </p:tgtEl>
                                      </p:cBhvr>
                                    </p:animEffect>
                                  </p:childTnLst>
                                </p:cTn>
                              </p:par>
                              <p:par>
                                <p:cTn id="8" presetID="3" presetClass="entr" presetSubtype="10" fill="hold" nodeType="withEffect">
                                  <p:stCondLst>
                                    <p:cond delay="0"/>
                                  </p:stCondLst>
                                  <p:childTnLst>
                                    <p:set>
                                      <p:cBhvr>
                                        <p:cTn id="9" dur="1" fill="hold">
                                          <p:stCondLst>
                                            <p:cond delay="0"/>
                                          </p:stCondLst>
                                        </p:cTn>
                                        <p:tgtEl>
                                          <p:spTgt spid="69635"/>
                                        </p:tgtEl>
                                        <p:attrNameLst>
                                          <p:attrName>style.visibility</p:attrName>
                                        </p:attrNameLst>
                                      </p:cBhvr>
                                      <p:to>
                                        <p:strVal val="visible"/>
                                      </p:to>
                                    </p:set>
                                    <p:animEffect transition="in" filter="blinds(horizontal)">
                                      <p:cBhvr>
                                        <p:cTn id="10" dur="500"/>
                                        <p:tgtEl>
                                          <p:spTgt spid="69635"/>
                                        </p:tgtEl>
                                      </p:cBhvr>
                                    </p:animEffect>
                                  </p:childTnLst>
                                </p:cTn>
                              </p:par>
                              <p:par>
                                <p:cTn id="11" presetID="3" presetClass="entr" presetSubtype="10" fill="hold" nodeType="withEffect">
                                  <p:stCondLst>
                                    <p:cond delay="0"/>
                                  </p:stCondLst>
                                  <p:childTnLst>
                                    <p:set>
                                      <p:cBhvr>
                                        <p:cTn id="12" dur="1" fill="hold">
                                          <p:stCondLst>
                                            <p:cond delay="0"/>
                                          </p:stCondLst>
                                        </p:cTn>
                                        <p:tgtEl>
                                          <p:spTgt spid="69636"/>
                                        </p:tgtEl>
                                        <p:attrNameLst>
                                          <p:attrName>style.visibility</p:attrName>
                                        </p:attrNameLst>
                                      </p:cBhvr>
                                      <p:to>
                                        <p:strVal val="visible"/>
                                      </p:to>
                                    </p:set>
                                    <p:animEffect transition="in" filter="blinds(horizontal)">
                                      <p:cBhvr>
                                        <p:cTn id="13" dur="500"/>
                                        <p:tgtEl>
                                          <p:spTgt spid="6963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69638"/>
                                        </p:tgtEl>
                                        <p:attrNameLst>
                                          <p:attrName>style.visibility</p:attrName>
                                        </p:attrNameLst>
                                      </p:cBhvr>
                                      <p:to>
                                        <p:strVal val="visible"/>
                                      </p:to>
                                    </p:set>
                                    <p:animEffect transition="in" filter="blinds(horizontal)">
                                      <p:cBhvr>
                                        <p:cTn id="22" dur="500"/>
                                        <p:tgtEl>
                                          <p:spTgt spid="69638"/>
                                        </p:tgtEl>
                                      </p:cBhvr>
                                    </p:animEffect>
                                  </p:childTnLst>
                                </p:cTn>
                              </p:par>
                              <p:par>
                                <p:cTn id="23" presetID="3" presetClass="entr" presetSubtype="10" fill="hold" nodeType="withEffect">
                                  <p:stCondLst>
                                    <p:cond delay="0"/>
                                  </p:stCondLst>
                                  <p:childTnLst>
                                    <p:set>
                                      <p:cBhvr>
                                        <p:cTn id="24" dur="1" fill="hold">
                                          <p:stCondLst>
                                            <p:cond delay="0"/>
                                          </p:stCondLst>
                                        </p:cTn>
                                        <p:tgtEl>
                                          <p:spTgt spid="69639"/>
                                        </p:tgtEl>
                                        <p:attrNameLst>
                                          <p:attrName>style.visibility</p:attrName>
                                        </p:attrNameLst>
                                      </p:cBhvr>
                                      <p:to>
                                        <p:strVal val="visible"/>
                                      </p:to>
                                    </p:set>
                                    <p:animEffect transition="in" filter="blinds(horizontal)">
                                      <p:cBhvr>
                                        <p:cTn id="25" dur="500"/>
                                        <p:tgtEl>
                                          <p:spTgt spid="6963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par>
                                <p:cTn id="37" presetID="3" presetClass="entr" presetSubtype="1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3" presetClass="entr" presetSubtype="10" fill="hold" nodeType="withEffect">
                                  <p:stCondLst>
                                    <p:cond delay="0"/>
                                  </p:stCondLst>
                                  <p:childTnLst>
                                    <p:set>
                                      <p:cBhvr>
                                        <p:cTn id="44" dur="1" fill="hold">
                                          <p:stCondLst>
                                            <p:cond delay="0"/>
                                          </p:stCondLst>
                                        </p:cTn>
                                        <p:tgtEl>
                                          <p:spTgt spid="69643"/>
                                        </p:tgtEl>
                                        <p:attrNameLst>
                                          <p:attrName>style.visibility</p:attrName>
                                        </p:attrNameLst>
                                      </p:cBhvr>
                                      <p:to>
                                        <p:strVal val="visible"/>
                                      </p:to>
                                    </p:set>
                                    <p:animEffect transition="in" filter="blinds(horizontal)">
                                      <p:cBhvr>
                                        <p:cTn id="45" dur="500"/>
                                        <p:tgtEl>
                                          <p:spTgt spid="69643"/>
                                        </p:tgtEl>
                                      </p:cBhvr>
                                    </p:animEffect>
                                  </p:childTnLst>
                                </p:cTn>
                              </p:par>
                              <p:par>
                                <p:cTn id="46" presetID="3" presetClass="entr" presetSubtype="1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24" y="-285776"/>
            <a:ext cx="7772400" cy="1143001"/>
          </a:xfrm>
        </p:spPr>
        <p:txBody>
          <a:bodyPr/>
          <a:lstStyle/>
          <a:p>
            <a:pPr algn="ctr"/>
            <a:r>
              <a:rPr lang="el-GR" dirty="0" smtClean="0"/>
              <a:t>Ισομοριακή αντιδιάχυση</a:t>
            </a:r>
            <a:endParaRPr lang="el-GR" dirty="0"/>
          </a:p>
        </p:txBody>
      </p:sp>
      <p:cxnSp>
        <p:nvCxnSpPr>
          <p:cNvPr id="6" name="Straight Connector 5"/>
          <p:cNvCxnSpPr/>
          <p:nvPr/>
        </p:nvCxnSpPr>
        <p:spPr>
          <a:xfrm>
            <a:off x="6084168" y="54868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84168" y="134076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84168" y="548680"/>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76256" y="548680"/>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76256" y="10527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76256" y="836712"/>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76256" y="1052736"/>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68344" y="548680"/>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668344" y="10527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68344" y="548680"/>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460432" y="54868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68344" y="1340768"/>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Diagonal Stripe 23"/>
          <p:cNvSpPr/>
          <p:nvPr/>
        </p:nvSpPr>
        <p:spPr>
          <a:xfrm>
            <a:off x="7236296" y="620688"/>
            <a:ext cx="45719" cy="648072"/>
          </a:xfrm>
          <a:prstGeom prst="diagStrip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5" name="TextBox 24"/>
          <p:cNvSpPr txBox="1"/>
          <p:nvPr/>
        </p:nvSpPr>
        <p:spPr>
          <a:xfrm>
            <a:off x="6228184" y="764704"/>
            <a:ext cx="504056" cy="369332"/>
          </a:xfrm>
          <a:prstGeom prst="rect">
            <a:avLst/>
          </a:prstGeom>
          <a:noFill/>
        </p:spPr>
        <p:txBody>
          <a:bodyPr wrap="square" rtlCol="0">
            <a:spAutoFit/>
          </a:bodyPr>
          <a:lstStyle/>
          <a:p>
            <a:r>
              <a:rPr lang="en-US" dirty="0" smtClean="0">
                <a:solidFill>
                  <a:srgbClr val="002060"/>
                </a:solidFill>
              </a:rPr>
              <a:t>O</a:t>
            </a:r>
            <a:r>
              <a:rPr lang="en-US" sz="1100" dirty="0" smtClean="0">
                <a:solidFill>
                  <a:srgbClr val="002060"/>
                </a:solidFill>
              </a:rPr>
              <a:t>2</a:t>
            </a:r>
            <a:endParaRPr lang="el-GR" dirty="0">
              <a:solidFill>
                <a:srgbClr val="002060"/>
              </a:solidFill>
            </a:endParaRPr>
          </a:p>
        </p:txBody>
      </p:sp>
      <p:sp>
        <p:nvSpPr>
          <p:cNvPr id="26" name="TextBox 25"/>
          <p:cNvSpPr txBox="1"/>
          <p:nvPr/>
        </p:nvSpPr>
        <p:spPr>
          <a:xfrm>
            <a:off x="7884368" y="764704"/>
            <a:ext cx="504056" cy="369332"/>
          </a:xfrm>
          <a:prstGeom prst="rect">
            <a:avLst/>
          </a:prstGeom>
          <a:noFill/>
        </p:spPr>
        <p:txBody>
          <a:bodyPr wrap="square" rtlCol="0">
            <a:spAutoFit/>
          </a:bodyPr>
          <a:lstStyle/>
          <a:p>
            <a:r>
              <a:rPr lang="en-US" dirty="0" smtClean="0">
                <a:solidFill>
                  <a:srgbClr val="002060"/>
                </a:solidFill>
              </a:rPr>
              <a:t>N</a:t>
            </a:r>
            <a:r>
              <a:rPr lang="en-US" sz="1100" dirty="0" smtClean="0">
                <a:solidFill>
                  <a:srgbClr val="002060"/>
                </a:solidFill>
              </a:rPr>
              <a:t>2</a:t>
            </a:r>
            <a:endParaRPr lang="el-GR" dirty="0">
              <a:solidFill>
                <a:srgbClr val="002060"/>
              </a:solidFill>
            </a:endParaRPr>
          </a:p>
        </p:txBody>
      </p:sp>
      <p:sp>
        <p:nvSpPr>
          <p:cNvPr id="27" name="TextBox 26"/>
          <p:cNvSpPr txBox="1"/>
          <p:nvPr/>
        </p:nvSpPr>
        <p:spPr>
          <a:xfrm>
            <a:off x="5940152" y="1412776"/>
            <a:ext cx="2880320" cy="400110"/>
          </a:xfrm>
          <a:prstGeom prst="rect">
            <a:avLst/>
          </a:prstGeom>
          <a:noFill/>
        </p:spPr>
        <p:txBody>
          <a:bodyPr wrap="square" rtlCol="0">
            <a:spAutoFit/>
          </a:bodyPr>
          <a:lstStyle/>
          <a:p>
            <a:pPr algn="ctr"/>
            <a:r>
              <a:rPr lang="en-US" sz="2000" dirty="0" smtClean="0">
                <a:solidFill>
                  <a:srgbClr val="002060"/>
                </a:solidFill>
              </a:rPr>
              <a:t>P:const, T:const</a:t>
            </a:r>
            <a:endParaRPr lang="el-GR" sz="2000" dirty="0">
              <a:solidFill>
                <a:srgbClr val="002060"/>
              </a:solidFill>
            </a:endParaRPr>
          </a:p>
        </p:txBody>
      </p:sp>
      <p:sp>
        <p:nvSpPr>
          <p:cNvPr id="28" name="TextBox 27"/>
          <p:cNvSpPr txBox="1"/>
          <p:nvPr/>
        </p:nvSpPr>
        <p:spPr>
          <a:xfrm>
            <a:off x="395536" y="1196752"/>
            <a:ext cx="1296144" cy="400110"/>
          </a:xfrm>
          <a:prstGeom prst="rect">
            <a:avLst/>
          </a:prstGeom>
          <a:noFill/>
        </p:spPr>
        <p:txBody>
          <a:bodyPr wrap="square" rtlCol="0">
            <a:spAutoFit/>
          </a:bodyPr>
          <a:lstStyle/>
          <a:p>
            <a:r>
              <a:rPr lang="el-GR" sz="2000" dirty="0" smtClean="0"/>
              <a:t>Γενικά:</a:t>
            </a:r>
            <a:endParaRPr lang="el-GR" sz="2000" dirty="0"/>
          </a:p>
        </p:txBody>
      </p:sp>
      <p:graphicFrame>
        <p:nvGraphicFramePr>
          <p:cNvPr id="29" name="Object 28"/>
          <p:cNvGraphicFramePr>
            <a:graphicFrameLocks noChangeAspect="1"/>
          </p:cNvGraphicFramePr>
          <p:nvPr/>
        </p:nvGraphicFramePr>
        <p:xfrm>
          <a:off x="1412875" y="1125538"/>
          <a:ext cx="3417888" cy="630237"/>
        </p:xfrm>
        <a:graphic>
          <a:graphicData uri="http://schemas.openxmlformats.org/presentationml/2006/ole">
            <p:oleObj spid="_x0000_s49154" name="Equation" r:id="rId3" imgW="2336760" imgH="431640" progId="Equation.DSMT4">
              <p:embed/>
            </p:oleObj>
          </a:graphicData>
        </a:graphic>
      </p:graphicFrame>
      <p:graphicFrame>
        <p:nvGraphicFramePr>
          <p:cNvPr id="30" name="Object 29"/>
          <p:cNvGraphicFramePr>
            <a:graphicFrameLocks noChangeAspect="1"/>
          </p:cNvGraphicFramePr>
          <p:nvPr/>
        </p:nvGraphicFramePr>
        <p:xfrm>
          <a:off x="1259632" y="1917080"/>
          <a:ext cx="4953948" cy="647824"/>
        </p:xfrm>
        <a:graphic>
          <a:graphicData uri="http://schemas.openxmlformats.org/presentationml/2006/ole">
            <p:oleObj spid="_x0000_s49155" name="Equation" r:id="rId4" imgW="3301920" imgH="431640" progId="Equation.DSMT4">
              <p:embed/>
            </p:oleObj>
          </a:graphicData>
        </a:graphic>
      </p:graphicFrame>
      <p:cxnSp>
        <p:nvCxnSpPr>
          <p:cNvPr id="32" name="Straight Arrow Connector 31"/>
          <p:cNvCxnSpPr/>
          <p:nvPr/>
        </p:nvCxnSpPr>
        <p:spPr>
          <a:xfrm>
            <a:off x="5796136" y="2420888"/>
            <a:ext cx="936104"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 name="Object 32"/>
          <p:cNvGraphicFramePr>
            <a:graphicFrameLocks noChangeAspect="1"/>
          </p:cNvGraphicFramePr>
          <p:nvPr/>
        </p:nvGraphicFramePr>
        <p:xfrm>
          <a:off x="6677743" y="3035548"/>
          <a:ext cx="1422648" cy="1185540"/>
        </p:xfrm>
        <a:graphic>
          <a:graphicData uri="http://schemas.openxmlformats.org/presentationml/2006/ole">
            <p:oleObj spid="_x0000_s49156" name="Equation" r:id="rId5" imgW="990360" imgH="825480" progId="Equation.DSMT4">
              <p:embed/>
            </p:oleObj>
          </a:graphicData>
        </a:graphic>
      </p:graphicFrame>
      <p:graphicFrame>
        <p:nvGraphicFramePr>
          <p:cNvPr id="70661" name="Object 5"/>
          <p:cNvGraphicFramePr>
            <a:graphicFrameLocks noChangeAspect="1"/>
          </p:cNvGraphicFramePr>
          <p:nvPr/>
        </p:nvGraphicFramePr>
        <p:xfrm>
          <a:off x="7094438" y="3933056"/>
          <a:ext cx="285874" cy="415817"/>
        </p:xfrm>
        <a:graphic>
          <a:graphicData uri="http://schemas.openxmlformats.org/presentationml/2006/ole">
            <p:oleObj spid="_x0000_s49157" name="Equation" r:id="rId6" imgW="139680" imgH="203040" progId="Equation.DSMT4">
              <p:embed/>
            </p:oleObj>
          </a:graphicData>
        </a:graphic>
      </p:graphicFrame>
      <p:graphicFrame>
        <p:nvGraphicFramePr>
          <p:cNvPr id="35" name="Object 34"/>
          <p:cNvGraphicFramePr>
            <a:graphicFrameLocks noChangeAspect="1"/>
          </p:cNvGraphicFramePr>
          <p:nvPr/>
        </p:nvGraphicFramePr>
        <p:xfrm>
          <a:off x="6736928" y="4365104"/>
          <a:ext cx="1296144" cy="648072"/>
        </p:xfrm>
        <a:graphic>
          <a:graphicData uri="http://schemas.openxmlformats.org/presentationml/2006/ole">
            <p:oleObj spid="_x0000_s49158" name="Equation" r:id="rId7" imgW="787320" imgH="393480" progId="Equation.DSMT4">
              <p:embed/>
            </p:oleObj>
          </a:graphicData>
        </a:graphic>
      </p:graphicFrame>
      <p:cxnSp>
        <p:nvCxnSpPr>
          <p:cNvPr id="37" name="Straight Arrow Connector 36"/>
          <p:cNvCxnSpPr/>
          <p:nvPr/>
        </p:nvCxnSpPr>
        <p:spPr>
          <a:xfrm flipV="1">
            <a:off x="2915816" y="3212976"/>
            <a:ext cx="0" cy="194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915816" y="5157192"/>
            <a:ext cx="288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148064" y="3356992"/>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915816" y="4509120"/>
            <a:ext cx="2232248" cy="3600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915816" y="3717032"/>
            <a:ext cx="2232248" cy="43204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6" name="Chevron 65"/>
          <p:cNvSpPr/>
          <p:nvPr/>
        </p:nvSpPr>
        <p:spPr>
          <a:xfrm>
            <a:off x="4211960" y="4653136"/>
            <a:ext cx="72008" cy="144016"/>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8" name="Chevron 67"/>
          <p:cNvSpPr/>
          <p:nvPr/>
        </p:nvSpPr>
        <p:spPr>
          <a:xfrm flipH="1" flipV="1">
            <a:off x="4283968" y="3789040"/>
            <a:ext cx="135632" cy="144017"/>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aphicFrame>
        <p:nvGraphicFramePr>
          <p:cNvPr id="70" name="Object 69"/>
          <p:cNvGraphicFramePr>
            <a:graphicFrameLocks noChangeAspect="1"/>
          </p:cNvGraphicFramePr>
          <p:nvPr/>
        </p:nvGraphicFramePr>
        <p:xfrm>
          <a:off x="2529455" y="3933056"/>
          <a:ext cx="394149" cy="288032"/>
        </p:xfrm>
        <a:graphic>
          <a:graphicData uri="http://schemas.openxmlformats.org/presentationml/2006/ole">
            <p:oleObj spid="_x0000_s49159" name="Equation" r:id="rId8" imgW="203040" imgH="241200" progId="Equation.DSMT4">
              <p:embed/>
            </p:oleObj>
          </a:graphicData>
        </a:graphic>
      </p:graphicFrame>
      <p:graphicFrame>
        <p:nvGraphicFramePr>
          <p:cNvPr id="70664" name="Object 8"/>
          <p:cNvGraphicFramePr>
            <a:graphicFrameLocks noChangeAspect="1"/>
          </p:cNvGraphicFramePr>
          <p:nvPr/>
        </p:nvGraphicFramePr>
        <p:xfrm>
          <a:off x="2627784" y="3140968"/>
          <a:ext cx="185738" cy="216024"/>
        </p:xfrm>
        <a:graphic>
          <a:graphicData uri="http://schemas.openxmlformats.org/presentationml/2006/ole">
            <p:oleObj spid="_x0000_s49160" name="Equation" r:id="rId9" imgW="114120" imgH="139680" progId="Equation.DSMT4">
              <p:embed/>
            </p:oleObj>
          </a:graphicData>
        </a:graphic>
      </p:graphicFrame>
      <p:graphicFrame>
        <p:nvGraphicFramePr>
          <p:cNvPr id="70665" name="Object 9"/>
          <p:cNvGraphicFramePr>
            <a:graphicFrameLocks noChangeAspect="1"/>
          </p:cNvGraphicFramePr>
          <p:nvPr/>
        </p:nvGraphicFramePr>
        <p:xfrm>
          <a:off x="2555776" y="4293790"/>
          <a:ext cx="395287" cy="287338"/>
        </p:xfrm>
        <a:graphic>
          <a:graphicData uri="http://schemas.openxmlformats.org/presentationml/2006/ole">
            <p:oleObj spid="_x0000_s49161" name="Equation" r:id="rId10" imgW="203040" imgH="241200" progId="Equation.DSMT4">
              <p:embed/>
            </p:oleObj>
          </a:graphicData>
        </a:graphic>
      </p:graphicFrame>
      <p:graphicFrame>
        <p:nvGraphicFramePr>
          <p:cNvPr id="70666" name="Object 10"/>
          <p:cNvGraphicFramePr>
            <a:graphicFrameLocks noChangeAspect="1"/>
          </p:cNvGraphicFramePr>
          <p:nvPr/>
        </p:nvGraphicFramePr>
        <p:xfrm>
          <a:off x="5172075" y="4797425"/>
          <a:ext cx="420688" cy="287338"/>
        </p:xfrm>
        <a:graphic>
          <a:graphicData uri="http://schemas.openxmlformats.org/presentationml/2006/ole">
            <p:oleObj spid="_x0000_s49162" name="Equation" r:id="rId11" imgW="215640" imgH="241200" progId="Equation.DSMT4">
              <p:embed/>
            </p:oleObj>
          </a:graphicData>
        </a:graphic>
      </p:graphicFrame>
      <p:graphicFrame>
        <p:nvGraphicFramePr>
          <p:cNvPr id="70667" name="Object 11"/>
          <p:cNvGraphicFramePr>
            <a:graphicFrameLocks noChangeAspect="1"/>
          </p:cNvGraphicFramePr>
          <p:nvPr/>
        </p:nvGraphicFramePr>
        <p:xfrm>
          <a:off x="5220072" y="3573016"/>
          <a:ext cx="420688" cy="287338"/>
        </p:xfrm>
        <a:graphic>
          <a:graphicData uri="http://schemas.openxmlformats.org/presentationml/2006/ole">
            <p:oleObj spid="_x0000_s49163" name="Equation" r:id="rId12" imgW="215640" imgH="241200" progId="Equation.DSMT4">
              <p:embed/>
            </p:oleObj>
          </a:graphicData>
        </a:graphic>
      </p:graphicFrame>
      <p:graphicFrame>
        <p:nvGraphicFramePr>
          <p:cNvPr id="70668" name="Object 12"/>
          <p:cNvGraphicFramePr>
            <a:graphicFrameLocks noChangeAspect="1"/>
          </p:cNvGraphicFramePr>
          <p:nvPr/>
        </p:nvGraphicFramePr>
        <p:xfrm>
          <a:off x="5529263" y="5238750"/>
          <a:ext cx="206375" cy="195263"/>
        </p:xfrm>
        <a:graphic>
          <a:graphicData uri="http://schemas.openxmlformats.org/presentationml/2006/ole">
            <p:oleObj spid="_x0000_s49164" name="Equation" r:id="rId13" imgW="126720" imgH="126720" progId="Equation.DSMT4">
              <p:embed/>
            </p:oleObj>
          </a:graphicData>
        </a:graphic>
      </p:graphicFrame>
      <p:graphicFrame>
        <p:nvGraphicFramePr>
          <p:cNvPr id="70669" name="Object 13"/>
          <p:cNvGraphicFramePr>
            <a:graphicFrameLocks noChangeAspect="1"/>
          </p:cNvGraphicFramePr>
          <p:nvPr/>
        </p:nvGraphicFramePr>
        <p:xfrm>
          <a:off x="5056188" y="5151438"/>
          <a:ext cx="268287" cy="352425"/>
        </p:xfrm>
        <a:graphic>
          <a:graphicData uri="http://schemas.openxmlformats.org/presentationml/2006/ole">
            <p:oleObj spid="_x0000_s49165" name="Equation" r:id="rId14" imgW="164880" imgH="228600" progId="Equation.DSMT4">
              <p:embed/>
            </p:oleObj>
          </a:graphicData>
        </a:graphic>
      </p:graphicFrame>
      <p:graphicFrame>
        <p:nvGraphicFramePr>
          <p:cNvPr id="70670" name="Object 14"/>
          <p:cNvGraphicFramePr>
            <a:graphicFrameLocks noChangeAspect="1"/>
          </p:cNvGraphicFramePr>
          <p:nvPr/>
        </p:nvGraphicFramePr>
        <p:xfrm>
          <a:off x="2822575" y="5151438"/>
          <a:ext cx="247650" cy="352425"/>
        </p:xfrm>
        <a:graphic>
          <a:graphicData uri="http://schemas.openxmlformats.org/presentationml/2006/ole">
            <p:oleObj spid="_x0000_s49166" name="Equation" r:id="rId15" imgW="152280" imgH="228600" progId="Equation.DSMT4">
              <p:embed/>
            </p:oleObj>
          </a:graphicData>
        </a:graphic>
      </p:graphicFrame>
      <p:sp>
        <p:nvSpPr>
          <p:cNvPr id="78" name="TextBox 77"/>
          <p:cNvSpPr txBox="1"/>
          <p:nvPr/>
        </p:nvSpPr>
        <p:spPr>
          <a:xfrm>
            <a:off x="144016" y="3212976"/>
            <a:ext cx="2411760" cy="369332"/>
          </a:xfrm>
          <a:prstGeom prst="rect">
            <a:avLst/>
          </a:prstGeom>
          <a:noFill/>
        </p:spPr>
        <p:txBody>
          <a:bodyPr wrap="square" rtlCol="0">
            <a:spAutoFit/>
          </a:bodyPr>
          <a:lstStyle/>
          <a:p>
            <a:r>
              <a:rPr lang="el-GR" dirty="0" smtClean="0"/>
              <a:t>Ολικό Ισοζύγιο Μάζας</a:t>
            </a:r>
            <a:endParaRPr lang="el-GR" dirty="0"/>
          </a:p>
        </p:txBody>
      </p:sp>
      <p:graphicFrame>
        <p:nvGraphicFramePr>
          <p:cNvPr id="79" name="Object 78"/>
          <p:cNvGraphicFramePr>
            <a:graphicFrameLocks noChangeAspect="1"/>
          </p:cNvGraphicFramePr>
          <p:nvPr/>
        </p:nvGraphicFramePr>
        <p:xfrm>
          <a:off x="395536" y="3641080"/>
          <a:ext cx="1333354" cy="796032"/>
        </p:xfrm>
        <a:graphic>
          <a:graphicData uri="http://schemas.openxmlformats.org/presentationml/2006/ole">
            <p:oleObj spid="_x0000_s49167" name="Equation" r:id="rId16" imgW="850680" imgH="507960" progId="Equation.DSMT4">
              <p:embed/>
            </p:oleObj>
          </a:graphicData>
        </a:graphic>
      </p:graphicFrame>
      <p:pic>
        <p:nvPicPr>
          <p:cNvPr id="43" name="Εικόνα 7"/>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44" name="TextBox 43"/>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55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3" presetClass="entr" presetSubtype="1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0661"/>
                                        </p:tgtEl>
                                        <p:attrNameLst>
                                          <p:attrName>style.visibility</p:attrName>
                                        </p:attrNameLst>
                                      </p:cBhvr>
                                      <p:to>
                                        <p:strVal val="visible"/>
                                      </p:to>
                                    </p:set>
                                    <p:animEffect transition="in" filter="blinds(horizontal)">
                                      <p:cBhvr>
                                        <p:cTn id="26" dur="500"/>
                                        <p:tgtEl>
                                          <p:spTgt spid="70661"/>
                                        </p:tgtEl>
                                      </p:cBhvr>
                                    </p:animEffect>
                                  </p:childTnLst>
                                </p:cTn>
                              </p:par>
                              <p:par>
                                <p:cTn id="27" presetID="3" presetClass="entr" presetSubtype="1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linds(horizont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blinds(horizontal)">
                                      <p:cBhvr>
                                        <p:cTn id="34" dur="500"/>
                                        <p:tgtEl>
                                          <p:spTgt spid="78"/>
                                        </p:tgtEl>
                                      </p:cBhvr>
                                    </p:animEffect>
                                  </p:childTnLst>
                                </p:cTn>
                              </p:par>
                              <p:par>
                                <p:cTn id="35" presetID="3" presetClass="entr" presetSubtype="1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linds(horizontal)">
                                      <p:cBhvr>
                                        <p:cTn id="42" dur="500"/>
                                        <p:tgtEl>
                                          <p:spTgt spid="78"/>
                                        </p:tgtEl>
                                      </p:cBhvr>
                                    </p:animEffect>
                                  </p:childTnLst>
                                </p:cTn>
                              </p:par>
                              <p:par>
                                <p:cTn id="43" presetID="3" presetClass="entr" presetSubtype="1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linds(horizontal)">
                                      <p:cBhvr>
                                        <p:cTn id="45" dur="500"/>
                                        <p:tgtEl>
                                          <p:spTgt spid="79"/>
                                        </p:tgtEl>
                                      </p:cBhvr>
                                    </p:animEffect>
                                  </p:childTnLst>
                                </p:cTn>
                              </p:par>
                              <p:par>
                                <p:cTn id="46" presetID="3" presetClass="entr" presetSubtype="10" fill="hold" nodeType="withEffect">
                                  <p:stCondLst>
                                    <p:cond delay="0"/>
                                  </p:stCondLst>
                                  <p:childTnLst>
                                    <p:set>
                                      <p:cBhvr>
                                        <p:cTn id="47" dur="1" fill="hold">
                                          <p:stCondLst>
                                            <p:cond delay="0"/>
                                          </p:stCondLst>
                                        </p:cTn>
                                        <p:tgtEl>
                                          <p:spTgt spid="70664"/>
                                        </p:tgtEl>
                                        <p:attrNameLst>
                                          <p:attrName>style.visibility</p:attrName>
                                        </p:attrNameLst>
                                      </p:cBhvr>
                                      <p:to>
                                        <p:strVal val="visible"/>
                                      </p:to>
                                    </p:set>
                                    <p:animEffect transition="in" filter="blinds(horizontal)">
                                      <p:cBhvr>
                                        <p:cTn id="48" dur="500"/>
                                        <p:tgtEl>
                                          <p:spTgt spid="70664"/>
                                        </p:tgtEl>
                                      </p:cBhvr>
                                    </p:animEffect>
                                  </p:childTnLst>
                                </p:cTn>
                              </p:par>
                              <p:par>
                                <p:cTn id="49" presetID="3" presetClass="entr" presetSubtype="10"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blinds(horizontal)">
                                      <p:cBhvr>
                                        <p:cTn id="51" dur="500"/>
                                        <p:tgtEl>
                                          <p:spTgt spid="70"/>
                                        </p:tgtEl>
                                      </p:cBhvr>
                                    </p:animEffect>
                                  </p:childTnLst>
                                </p:cTn>
                              </p:par>
                              <p:par>
                                <p:cTn id="52" presetID="3" presetClass="entr" presetSubtype="10" fill="hold" nodeType="withEffect">
                                  <p:stCondLst>
                                    <p:cond delay="0"/>
                                  </p:stCondLst>
                                  <p:childTnLst>
                                    <p:set>
                                      <p:cBhvr>
                                        <p:cTn id="53" dur="1" fill="hold">
                                          <p:stCondLst>
                                            <p:cond delay="0"/>
                                          </p:stCondLst>
                                        </p:cTn>
                                        <p:tgtEl>
                                          <p:spTgt spid="70665"/>
                                        </p:tgtEl>
                                        <p:attrNameLst>
                                          <p:attrName>style.visibility</p:attrName>
                                        </p:attrNameLst>
                                      </p:cBhvr>
                                      <p:to>
                                        <p:strVal val="visible"/>
                                      </p:to>
                                    </p:set>
                                    <p:animEffect transition="in" filter="blinds(horizontal)">
                                      <p:cBhvr>
                                        <p:cTn id="54" dur="500"/>
                                        <p:tgtEl>
                                          <p:spTgt spid="70665"/>
                                        </p:tgtEl>
                                      </p:cBhvr>
                                    </p:animEffect>
                                  </p:childTnLst>
                                </p:cTn>
                              </p:par>
                              <p:par>
                                <p:cTn id="55" presetID="3" presetClass="entr" presetSubtype="10" fill="hold" nodeType="withEffect">
                                  <p:stCondLst>
                                    <p:cond delay="0"/>
                                  </p:stCondLst>
                                  <p:childTnLst>
                                    <p:set>
                                      <p:cBhvr>
                                        <p:cTn id="56" dur="1" fill="hold">
                                          <p:stCondLst>
                                            <p:cond delay="0"/>
                                          </p:stCondLst>
                                        </p:cTn>
                                        <p:tgtEl>
                                          <p:spTgt spid="70670"/>
                                        </p:tgtEl>
                                        <p:attrNameLst>
                                          <p:attrName>style.visibility</p:attrName>
                                        </p:attrNameLst>
                                      </p:cBhvr>
                                      <p:to>
                                        <p:strVal val="visible"/>
                                      </p:to>
                                    </p:set>
                                    <p:animEffect transition="in" filter="blinds(horizontal)">
                                      <p:cBhvr>
                                        <p:cTn id="57" dur="500"/>
                                        <p:tgtEl>
                                          <p:spTgt spid="70670"/>
                                        </p:tgtEl>
                                      </p:cBhvr>
                                    </p:animEffect>
                                  </p:childTnLst>
                                </p:cTn>
                              </p:par>
                              <p:par>
                                <p:cTn id="58" presetID="3" presetClass="entr" presetSubtype="10" fill="hold" nodeType="withEffect">
                                  <p:stCondLst>
                                    <p:cond delay="0"/>
                                  </p:stCondLst>
                                  <p:childTnLst>
                                    <p:set>
                                      <p:cBhvr>
                                        <p:cTn id="59" dur="1" fill="hold">
                                          <p:stCondLst>
                                            <p:cond delay="0"/>
                                          </p:stCondLst>
                                        </p:cTn>
                                        <p:tgtEl>
                                          <p:spTgt spid="70669"/>
                                        </p:tgtEl>
                                        <p:attrNameLst>
                                          <p:attrName>style.visibility</p:attrName>
                                        </p:attrNameLst>
                                      </p:cBhvr>
                                      <p:to>
                                        <p:strVal val="visible"/>
                                      </p:to>
                                    </p:set>
                                    <p:animEffect transition="in" filter="blinds(horizontal)">
                                      <p:cBhvr>
                                        <p:cTn id="60" dur="500"/>
                                        <p:tgtEl>
                                          <p:spTgt spid="70669"/>
                                        </p:tgtEl>
                                      </p:cBhvr>
                                    </p:animEffect>
                                  </p:childTnLst>
                                </p:cTn>
                              </p:par>
                              <p:par>
                                <p:cTn id="61" presetID="3" presetClass="entr" presetSubtype="10" fill="hold" nodeType="withEffect">
                                  <p:stCondLst>
                                    <p:cond delay="0"/>
                                  </p:stCondLst>
                                  <p:childTnLst>
                                    <p:set>
                                      <p:cBhvr>
                                        <p:cTn id="62" dur="1" fill="hold">
                                          <p:stCondLst>
                                            <p:cond delay="0"/>
                                          </p:stCondLst>
                                        </p:cTn>
                                        <p:tgtEl>
                                          <p:spTgt spid="70668"/>
                                        </p:tgtEl>
                                        <p:attrNameLst>
                                          <p:attrName>style.visibility</p:attrName>
                                        </p:attrNameLst>
                                      </p:cBhvr>
                                      <p:to>
                                        <p:strVal val="visible"/>
                                      </p:to>
                                    </p:set>
                                    <p:animEffect transition="in" filter="blinds(horizontal)">
                                      <p:cBhvr>
                                        <p:cTn id="63" dur="500"/>
                                        <p:tgtEl>
                                          <p:spTgt spid="70668"/>
                                        </p:tgtEl>
                                      </p:cBhvr>
                                    </p:animEffect>
                                  </p:childTnLst>
                                </p:cTn>
                              </p:par>
                              <p:par>
                                <p:cTn id="64" presetID="3" presetClass="entr" presetSubtype="10" fill="hold" nodeType="withEffect">
                                  <p:stCondLst>
                                    <p:cond delay="0"/>
                                  </p:stCondLst>
                                  <p:childTnLst>
                                    <p:set>
                                      <p:cBhvr>
                                        <p:cTn id="65" dur="1" fill="hold">
                                          <p:stCondLst>
                                            <p:cond delay="0"/>
                                          </p:stCondLst>
                                        </p:cTn>
                                        <p:tgtEl>
                                          <p:spTgt spid="70666"/>
                                        </p:tgtEl>
                                        <p:attrNameLst>
                                          <p:attrName>style.visibility</p:attrName>
                                        </p:attrNameLst>
                                      </p:cBhvr>
                                      <p:to>
                                        <p:strVal val="visible"/>
                                      </p:to>
                                    </p:set>
                                    <p:animEffect transition="in" filter="blinds(horizontal)">
                                      <p:cBhvr>
                                        <p:cTn id="66" dur="500"/>
                                        <p:tgtEl>
                                          <p:spTgt spid="70666"/>
                                        </p:tgtEl>
                                      </p:cBhvr>
                                    </p:animEffect>
                                  </p:childTnLst>
                                </p:cTn>
                              </p:par>
                              <p:par>
                                <p:cTn id="67" presetID="3" presetClass="entr" presetSubtype="10" fill="hold" nodeType="withEffect">
                                  <p:stCondLst>
                                    <p:cond delay="0"/>
                                  </p:stCondLst>
                                  <p:childTnLst>
                                    <p:set>
                                      <p:cBhvr>
                                        <p:cTn id="68" dur="1" fill="hold">
                                          <p:stCondLst>
                                            <p:cond delay="0"/>
                                          </p:stCondLst>
                                        </p:cTn>
                                        <p:tgtEl>
                                          <p:spTgt spid="70667"/>
                                        </p:tgtEl>
                                        <p:attrNameLst>
                                          <p:attrName>style.visibility</p:attrName>
                                        </p:attrNameLst>
                                      </p:cBhvr>
                                      <p:to>
                                        <p:strVal val="visible"/>
                                      </p:to>
                                    </p:set>
                                    <p:animEffect transition="in" filter="blinds(horizontal)">
                                      <p:cBhvr>
                                        <p:cTn id="69" dur="500"/>
                                        <p:tgtEl>
                                          <p:spTgt spid="70667"/>
                                        </p:tgtEl>
                                      </p:cBhvr>
                                    </p:animEffect>
                                  </p:childTnLst>
                                </p:cTn>
                              </p:par>
                              <p:par>
                                <p:cTn id="70" presetID="3" presetClass="entr" presetSubtype="1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blinds(horizontal)">
                                      <p:cBhvr>
                                        <p:cTn id="72" dur="500"/>
                                        <p:tgtEl>
                                          <p:spTgt spid="4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blinds(horizontal)">
                                      <p:cBhvr>
                                        <p:cTn id="75" dur="500"/>
                                        <p:tgtEl>
                                          <p:spTgt spid="68"/>
                                        </p:tgtEl>
                                      </p:cBhvr>
                                    </p:animEffect>
                                  </p:childTnLst>
                                </p:cTn>
                              </p:par>
                              <p:par>
                                <p:cTn id="76" presetID="3" presetClass="entr" presetSubtype="10" fill="hold"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blinds(horizontal)">
                                      <p:cBhvr>
                                        <p:cTn id="78" dur="500"/>
                                        <p:tgtEl>
                                          <p:spTgt spid="53"/>
                                        </p:tgtEl>
                                      </p:cBhvr>
                                    </p:animEffect>
                                  </p:childTnLst>
                                </p:cTn>
                              </p:par>
                              <p:par>
                                <p:cTn id="79" presetID="3" presetClass="entr" presetSubtype="1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blinds(horizontal)">
                                      <p:cBhvr>
                                        <p:cTn id="81" dur="500"/>
                                        <p:tgtEl>
                                          <p:spTgt spid="5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linds(horizontal)">
                                      <p:cBhvr>
                                        <p:cTn id="84" dur="500"/>
                                        <p:tgtEl>
                                          <p:spTgt spid="66"/>
                                        </p:tgtEl>
                                      </p:cBhvr>
                                    </p:animEffect>
                                  </p:childTnLst>
                                </p:cTn>
                              </p:par>
                              <p:par>
                                <p:cTn id="85" presetID="3" presetClass="entr" presetSubtype="1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linds(horizontal)">
                                      <p:cBhvr>
                                        <p:cTn id="87" dur="500"/>
                                        <p:tgtEl>
                                          <p:spTgt spid="37"/>
                                        </p:tgtEl>
                                      </p:cBhvr>
                                    </p:animEffect>
                                  </p:childTnLst>
                                </p:cTn>
                              </p:par>
                              <p:par>
                                <p:cTn id="88" presetID="3" presetClass="entr" presetSubtype="10" fill="hold"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blinds(horizontal)">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6" grpId="0" animBg="1"/>
      <p:bldP spid="68" grpId="0" animBg="1"/>
      <p:bldP spid="78" grpId="0"/>
      <p:bldP spid="78"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28" y="115888"/>
            <a:ext cx="7772400" cy="1143000"/>
          </a:xfrm>
        </p:spPr>
        <p:txBody>
          <a:bodyPr>
            <a:normAutofit/>
          </a:bodyPr>
          <a:lstStyle/>
          <a:p>
            <a:r>
              <a:rPr lang="el-GR" sz="3200" dirty="0" smtClean="0"/>
              <a:t>Διάχυση σε στάσιμο αέριο ή διάχυση μέσω στάσιμου υμενίου ( </a:t>
            </a:r>
            <a:r>
              <a:rPr lang="en-US" sz="3200" dirty="0" smtClean="0"/>
              <a:t>stagnant film diffusion</a:t>
            </a:r>
            <a:r>
              <a:rPr lang="el-GR" sz="3200" dirty="0" smtClean="0"/>
              <a:t> )</a:t>
            </a:r>
            <a:endParaRPr lang="el-GR" sz="3200" dirty="0"/>
          </a:p>
        </p:txBody>
      </p:sp>
      <p:cxnSp>
        <p:nvCxnSpPr>
          <p:cNvPr id="6" name="Straight Connector 5"/>
          <p:cNvCxnSpPr/>
          <p:nvPr/>
        </p:nvCxnSpPr>
        <p:spPr>
          <a:xfrm>
            <a:off x="2051720" y="1844824"/>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55776" y="1844824"/>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27584" y="2852936"/>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7584" y="2852936"/>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555776" y="2852936"/>
            <a:ext cx="18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55976" y="2852936"/>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7584" y="3861048"/>
            <a:ext cx="3528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flipV="1">
            <a:off x="1187624" y="292494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flipV="1">
            <a:off x="1124000" y="31493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1276400" y="33017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flipV="1">
            <a:off x="1428800" y="34541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V="1">
            <a:off x="1581200" y="36065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flipV="1">
            <a:off x="1733600" y="37589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flipV="1">
            <a:off x="1763688" y="29969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flipV="1">
            <a:off x="899592" y="335699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flipV="1">
            <a:off x="1051992" y="350939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flipV="1">
            <a:off x="1204392" y="366179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flipV="1">
            <a:off x="1916088" y="31493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flipV="1">
            <a:off x="2068488" y="33017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flipV="1">
            <a:off x="2220888" y="34541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flipV="1">
            <a:off x="2373288" y="36065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flipV="1">
            <a:off x="2525688" y="37589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flipV="1">
            <a:off x="1979712" y="3573016"/>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flipV="1">
            <a:off x="2132112" y="3725416"/>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flipV="1">
            <a:off x="1763688" y="328498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flipV="1">
            <a:off x="1916088" y="343738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flipV="1">
            <a:off x="1547664" y="3140968"/>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flipV="1">
            <a:off x="1403648" y="29969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flipV="1">
            <a:off x="2627784" y="292494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flipV="1">
            <a:off x="2830488" y="29969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flipV="1">
            <a:off x="2982888" y="371703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flipV="1">
            <a:off x="2915816" y="3140968"/>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flipV="1">
            <a:off x="2123728" y="2852936"/>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flipV="1">
            <a:off x="2276128" y="3005336"/>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flipV="1">
            <a:off x="2428528" y="3157736"/>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flipV="1">
            <a:off x="2580928" y="3310136"/>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flipV="1">
            <a:off x="2733328" y="3462536"/>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2885728" y="3614936"/>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flipV="1">
            <a:off x="3068216" y="3293368"/>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flipV="1">
            <a:off x="3220616" y="3445768"/>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flipV="1">
            <a:off x="3373016" y="3598168"/>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flipV="1">
            <a:off x="3525416" y="3750568"/>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flipV="1">
            <a:off x="3203848" y="292494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flipV="1">
            <a:off x="3275856" y="307734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flipV="1">
            <a:off x="3491880" y="322974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flipV="1">
            <a:off x="3635896" y="338214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flipV="1">
            <a:off x="3779912" y="353454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urved Connector 57"/>
          <p:cNvCxnSpPr/>
          <p:nvPr/>
        </p:nvCxnSpPr>
        <p:spPr>
          <a:xfrm flipV="1">
            <a:off x="3923928" y="368694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flipV="1">
            <a:off x="3563888" y="292494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flipV="1">
            <a:off x="3779912" y="29969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flipV="1">
            <a:off x="3932312" y="31493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flipV="1">
            <a:off x="4067944" y="3301752"/>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51720" y="2492896"/>
            <a:ext cx="50405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flipV="1">
            <a:off x="2267744" y="2564904"/>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flipV="1">
            <a:off x="2123728" y="2708920"/>
            <a:ext cx="288032" cy="7200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27584" y="2852936"/>
            <a:ext cx="360040" cy="523220"/>
          </a:xfrm>
          <a:prstGeom prst="rect">
            <a:avLst/>
          </a:prstGeom>
          <a:noFill/>
        </p:spPr>
        <p:txBody>
          <a:bodyPr wrap="square" rtlCol="0">
            <a:spAutoFit/>
          </a:bodyPr>
          <a:lstStyle/>
          <a:p>
            <a:r>
              <a:rPr lang="en-US" sz="2800" dirty="0" smtClean="0">
                <a:solidFill>
                  <a:srgbClr val="00B050"/>
                </a:solidFill>
              </a:rPr>
              <a:t>A</a:t>
            </a:r>
            <a:endParaRPr lang="el-GR" sz="2800" dirty="0">
              <a:solidFill>
                <a:srgbClr val="00B050"/>
              </a:solidFill>
            </a:endParaRPr>
          </a:p>
        </p:txBody>
      </p:sp>
      <p:sp>
        <p:nvSpPr>
          <p:cNvPr id="68" name="TextBox 67"/>
          <p:cNvSpPr txBox="1"/>
          <p:nvPr/>
        </p:nvSpPr>
        <p:spPr>
          <a:xfrm>
            <a:off x="0" y="2924944"/>
            <a:ext cx="827584" cy="646331"/>
          </a:xfrm>
          <a:prstGeom prst="rect">
            <a:avLst/>
          </a:prstGeom>
          <a:noFill/>
        </p:spPr>
        <p:txBody>
          <a:bodyPr wrap="square" rtlCol="0">
            <a:spAutoFit/>
          </a:bodyPr>
          <a:lstStyle/>
          <a:p>
            <a:r>
              <a:rPr lang="el-GR" dirty="0" smtClean="0"/>
              <a:t>Υγρό Α</a:t>
            </a:r>
            <a:endParaRPr lang="el-GR" dirty="0"/>
          </a:p>
        </p:txBody>
      </p:sp>
      <p:cxnSp>
        <p:nvCxnSpPr>
          <p:cNvPr id="70" name="Straight Arrow Connector 69"/>
          <p:cNvCxnSpPr/>
          <p:nvPr/>
        </p:nvCxnSpPr>
        <p:spPr>
          <a:xfrm>
            <a:off x="251520" y="3429000"/>
            <a:ext cx="720080"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123728" y="2348880"/>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Oval 71"/>
          <p:cNvSpPr/>
          <p:nvPr/>
        </p:nvSpPr>
        <p:spPr>
          <a:xfrm>
            <a:off x="2276128" y="2375169"/>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 name="Oval 72"/>
          <p:cNvSpPr/>
          <p:nvPr/>
        </p:nvSpPr>
        <p:spPr>
          <a:xfrm>
            <a:off x="2428528" y="2348880"/>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 name="Oval 73"/>
          <p:cNvSpPr/>
          <p:nvPr/>
        </p:nvSpPr>
        <p:spPr>
          <a:xfrm>
            <a:off x="2411760" y="2204864"/>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 name="Oval 74"/>
          <p:cNvSpPr/>
          <p:nvPr/>
        </p:nvSpPr>
        <p:spPr>
          <a:xfrm>
            <a:off x="2267744" y="2276872"/>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 name="Oval 75"/>
          <p:cNvSpPr/>
          <p:nvPr/>
        </p:nvSpPr>
        <p:spPr>
          <a:xfrm>
            <a:off x="2123728" y="2204864"/>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 name="Oval 76"/>
          <p:cNvSpPr/>
          <p:nvPr/>
        </p:nvSpPr>
        <p:spPr>
          <a:xfrm>
            <a:off x="2276128" y="2132856"/>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8" name="Oval 77"/>
          <p:cNvSpPr/>
          <p:nvPr/>
        </p:nvSpPr>
        <p:spPr>
          <a:xfrm>
            <a:off x="2428528" y="2060848"/>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9" name="Oval 78"/>
          <p:cNvSpPr/>
          <p:nvPr/>
        </p:nvSpPr>
        <p:spPr>
          <a:xfrm>
            <a:off x="2123728" y="2060848"/>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0" name="Oval 79"/>
          <p:cNvSpPr/>
          <p:nvPr/>
        </p:nvSpPr>
        <p:spPr>
          <a:xfrm>
            <a:off x="2267744" y="1988840"/>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Oval 80"/>
          <p:cNvSpPr/>
          <p:nvPr/>
        </p:nvSpPr>
        <p:spPr>
          <a:xfrm>
            <a:off x="2420144" y="1916832"/>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 name="Oval 81"/>
          <p:cNvSpPr/>
          <p:nvPr/>
        </p:nvSpPr>
        <p:spPr>
          <a:xfrm>
            <a:off x="2123728" y="1916832"/>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4" name="Straight Arrow Connector 83"/>
          <p:cNvCxnSpPr/>
          <p:nvPr/>
        </p:nvCxnSpPr>
        <p:spPr>
          <a:xfrm>
            <a:off x="251520" y="1772816"/>
            <a:ext cx="1224136"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619672" y="1772816"/>
            <a:ext cx="21602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907704" y="1772816"/>
            <a:ext cx="21602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195736" y="1772816"/>
            <a:ext cx="21602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483768" y="1772816"/>
            <a:ext cx="21602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771800" y="1772816"/>
            <a:ext cx="21602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1520" y="1412776"/>
            <a:ext cx="1080120" cy="369332"/>
          </a:xfrm>
          <a:prstGeom prst="rect">
            <a:avLst/>
          </a:prstGeom>
          <a:noFill/>
        </p:spPr>
        <p:txBody>
          <a:bodyPr wrap="square" rtlCol="0">
            <a:spAutoFit/>
          </a:bodyPr>
          <a:lstStyle/>
          <a:p>
            <a:r>
              <a:rPr lang="el-GR" dirty="0" smtClean="0">
                <a:solidFill>
                  <a:srgbClr val="00B050"/>
                </a:solidFill>
              </a:rPr>
              <a:t>Ροή Β</a:t>
            </a:r>
            <a:endParaRPr lang="el-GR" dirty="0">
              <a:solidFill>
                <a:srgbClr val="00B050"/>
              </a:solidFill>
            </a:endParaRPr>
          </a:p>
        </p:txBody>
      </p:sp>
      <p:cxnSp>
        <p:nvCxnSpPr>
          <p:cNvPr id="92" name="Straight Arrow Connector 91"/>
          <p:cNvCxnSpPr/>
          <p:nvPr/>
        </p:nvCxnSpPr>
        <p:spPr>
          <a:xfrm flipV="1">
            <a:off x="2699792" y="2132856"/>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627784" y="2132856"/>
            <a:ext cx="504056" cy="369332"/>
          </a:xfrm>
          <a:prstGeom prst="rect">
            <a:avLst/>
          </a:prstGeom>
          <a:noFill/>
        </p:spPr>
        <p:txBody>
          <a:bodyPr wrap="square" rtlCol="0">
            <a:spAutoFit/>
          </a:bodyPr>
          <a:lstStyle/>
          <a:p>
            <a:r>
              <a:rPr lang="el-GR" dirty="0" smtClean="0"/>
              <a:t> Α</a:t>
            </a:r>
            <a:endParaRPr lang="el-GR" dirty="0"/>
          </a:p>
        </p:txBody>
      </p:sp>
      <p:cxnSp>
        <p:nvCxnSpPr>
          <p:cNvPr id="96" name="Straight Arrow Connector 95"/>
          <p:cNvCxnSpPr/>
          <p:nvPr/>
        </p:nvCxnSpPr>
        <p:spPr>
          <a:xfrm flipV="1">
            <a:off x="3419872" y="2276872"/>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8" name="Object 97"/>
          <p:cNvGraphicFramePr>
            <a:graphicFrameLocks noChangeAspect="1"/>
          </p:cNvGraphicFramePr>
          <p:nvPr/>
        </p:nvGraphicFramePr>
        <p:xfrm>
          <a:off x="3491880" y="2276872"/>
          <a:ext cx="545744" cy="432048"/>
        </p:xfrm>
        <a:graphic>
          <a:graphicData uri="http://schemas.openxmlformats.org/presentationml/2006/ole">
            <p:oleObj spid="_x0000_s50178" name="Equation" r:id="rId3" imgW="304560" imgH="241200" progId="Equation.DSMT4">
              <p:embed/>
            </p:oleObj>
          </a:graphicData>
        </a:graphic>
      </p:graphicFrame>
      <p:sp>
        <p:nvSpPr>
          <p:cNvPr id="99" name="TextBox 98"/>
          <p:cNvSpPr txBox="1"/>
          <p:nvPr/>
        </p:nvSpPr>
        <p:spPr>
          <a:xfrm>
            <a:off x="3923928" y="2339588"/>
            <a:ext cx="3312368" cy="369332"/>
          </a:xfrm>
          <a:prstGeom prst="rect">
            <a:avLst/>
          </a:prstGeom>
          <a:noFill/>
        </p:spPr>
        <p:txBody>
          <a:bodyPr wrap="square" rtlCol="0">
            <a:spAutoFit/>
          </a:bodyPr>
          <a:lstStyle/>
          <a:p>
            <a:r>
              <a:rPr lang="el-GR" dirty="0" smtClean="0"/>
              <a:t>μέσω λεπτού φιλμ (υμενίου)</a:t>
            </a:r>
            <a:endParaRPr lang="el-GR" dirty="0"/>
          </a:p>
        </p:txBody>
      </p:sp>
      <p:cxnSp>
        <p:nvCxnSpPr>
          <p:cNvPr id="100" name="Straight Arrow Connector 99"/>
          <p:cNvCxnSpPr/>
          <p:nvPr/>
        </p:nvCxnSpPr>
        <p:spPr>
          <a:xfrm>
            <a:off x="4427984" y="3581400"/>
            <a:ext cx="720080" cy="7200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148064" y="3501008"/>
            <a:ext cx="3888432" cy="400110"/>
          </a:xfrm>
          <a:prstGeom prst="rect">
            <a:avLst/>
          </a:prstGeom>
          <a:noFill/>
        </p:spPr>
        <p:txBody>
          <a:bodyPr wrap="square" rtlCol="0">
            <a:spAutoFit/>
          </a:bodyPr>
          <a:lstStyle/>
          <a:p>
            <a:r>
              <a:rPr lang="el-GR" dirty="0" smtClean="0"/>
              <a:t>Διάταξη γνωστή και ως ‘κελί </a:t>
            </a:r>
            <a:r>
              <a:rPr lang="en-US" sz="2000" dirty="0" smtClean="0"/>
              <a:t>Arnold’</a:t>
            </a:r>
            <a:endParaRPr lang="el-GR" dirty="0"/>
          </a:p>
        </p:txBody>
      </p:sp>
      <p:graphicFrame>
        <p:nvGraphicFramePr>
          <p:cNvPr id="102" name="Object 101"/>
          <p:cNvGraphicFramePr>
            <a:graphicFrameLocks noChangeAspect="1"/>
          </p:cNvGraphicFramePr>
          <p:nvPr/>
        </p:nvGraphicFramePr>
        <p:xfrm>
          <a:off x="971600" y="4149328"/>
          <a:ext cx="1886311" cy="647824"/>
        </p:xfrm>
        <a:graphic>
          <a:graphicData uri="http://schemas.openxmlformats.org/presentationml/2006/ole">
            <p:oleObj spid="_x0000_s50179" name="Equation" r:id="rId4" imgW="1257120" imgH="431640" progId="Equation.DSMT4">
              <p:embed/>
            </p:oleObj>
          </a:graphicData>
        </a:graphic>
      </p:graphicFrame>
      <p:sp>
        <p:nvSpPr>
          <p:cNvPr id="103" name="TextBox 102"/>
          <p:cNvSpPr txBox="1"/>
          <p:nvPr/>
        </p:nvSpPr>
        <p:spPr>
          <a:xfrm>
            <a:off x="2987824" y="4293096"/>
            <a:ext cx="1008112" cy="369332"/>
          </a:xfrm>
          <a:prstGeom prst="rect">
            <a:avLst/>
          </a:prstGeom>
          <a:noFill/>
        </p:spPr>
        <p:txBody>
          <a:bodyPr wrap="square" rtlCol="0">
            <a:spAutoFit/>
          </a:bodyPr>
          <a:lstStyle/>
          <a:p>
            <a:r>
              <a:rPr lang="el-GR" dirty="0" smtClean="0"/>
              <a:t>με </a:t>
            </a:r>
            <a:endParaRPr lang="el-GR" dirty="0"/>
          </a:p>
        </p:txBody>
      </p:sp>
      <p:graphicFrame>
        <p:nvGraphicFramePr>
          <p:cNvPr id="104" name="Object 103"/>
          <p:cNvGraphicFramePr>
            <a:graphicFrameLocks noChangeAspect="1"/>
          </p:cNvGraphicFramePr>
          <p:nvPr/>
        </p:nvGraphicFramePr>
        <p:xfrm>
          <a:off x="3793989" y="4237384"/>
          <a:ext cx="2434195" cy="631776"/>
        </p:xfrm>
        <a:graphic>
          <a:graphicData uri="http://schemas.openxmlformats.org/presentationml/2006/ole">
            <p:oleObj spid="_x0000_s50180" name="Equation" r:id="rId5" imgW="1663560" imgH="431640" progId="Equation.DSMT4">
              <p:embed/>
            </p:oleObj>
          </a:graphicData>
        </a:graphic>
      </p:graphicFrame>
      <p:cxnSp>
        <p:nvCxnSpPr>
          <p:cNvPr id="106" name="Straight Arrow Connector 105"/>
          <p:cNvCxnSpPr/>
          <p:nvPr/>
        </p:nvCxnSpPr>
        <p:spPr>
          <a:xfrm>
            <a:off x="2051720" y="4869160"/>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1686" name="Object 6"/>
          <p:cNvGraphicFramePr>
            <a:graphicFrameLocks noChangeAspect="1"/>
          </p:cNvGraphicFramePr>
          <p:nvPr/>
        </p:nvGraphicFramePr>
        <p:xfrm>
          <a:off x="1250826" y="5516563"/>
          <a:ext cx="3105150" cy="647700"/>
        </p:xfrm>
        <a:graphic>
          <a:graphicData uri="http://schemas.openxmlformats.org/presentationml/2006/ole">
            <p:oleObj spid="_x0000_s50181" name="Equation" r:id="rId6" imgW="2070000" imgH="431640" progId="Equation.DSMT4">
              <p:embed/>
            </p:oleObj>
          </a:graphicData>
        </a:graphic>
      </p:graphicFrame>
      <p:pic>
        <p:nvPicPr>
          <p:cNvPr id="93"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5" name="TextBox 94"/>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56</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blinds(horizontal)">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linds(horizontal)">
                                      <p:cBhvr>
                                        <p:cTn id="15" dur="500"/>
                                        <p:tgtEl>
                                          <p:spTgt spid="100"/>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blinds(horizontal)">
                                      <p:cBhvr>
                                        <p:cTn id="18" dur="500"/>
                                        <p:tgtEl>
                                          <p:spTgt spid="101"/>
                                        </p:tgtEl>
                                      </p:cBhvr>
                                    </p:animEffect>
                                  </p:childTnLst>
                                </p:cTn>
                              </p:par>
                              <p:par>
                                <p:cTn id="19" presetID="3" presetClass="entr" presetSubtype="1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blinds(horizontal)">
                                      <p:cBhvr>
                                        <p:cTn id="21" dur="500"/>
                                        <p:tgtEl>
                                          <p:spTgt spid="10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blinds(horizontal)">
                                      <p:cBhvr>
                                        <p:cTn id="24" dur="500"/>
                                        <p:tgtEl>
                                          <p:spTgt spid="103"/>
                                        </p:tgtEl>
                                      </p:cBhvr>
                                    </p:animEffect>
                                  </p:childTnLst>
                                </p:cTn>
                              </p:par>
                              <p:par>
                                <p:cTn id="25" presetID="3" presetClass="entr" presetSubtype="10"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blinds(horizontal)">
                                      <p:cBhvr>
                                        <p:cTn id="27" dur="500"/>
                                        <p:tgtEl>
                                          <p:spTgt spid="104"/>
                                        </p:tgtEl>
                                      </p:cBhvr>
                                    </p:animEffect>
                                  </p:childTnLst>
                                </p:cTn>
                              </p:par>
                              <p:par>
                                <p:cTn id="28" presetID="3" presetClass="entr" presetSubtype="10" fill="hold" nodeType="with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blinds(horizontal)">
                                      <p:cBhvr>
                                        <p:cTn id="30" dur="500"/>
                                        <p:tgtEl>
                                          <p:spTgt spid="106"/>
                                        </p:tgtEl>
                                      </p:cBhvr>
                                    </p:animEffect>
                                  </p:childTnLst>
                                </p:cTn>
                              </p:par>
                              <p:par>
                                <p:cTn id="31" presetID="3" presetClass="entr" presetSubtype="10" fill="hold" nodeType="withEffect">
                                  <p:stCondLst>
                                    <p:cond delay="0"/>
                                  </p:stCondLst>
                                  <p:childTnLst>
                                    <p:set>
                                      <p:cBhvr>
                                        <p:cTn id="32" dur="1" fill="hold">
                                          <p:stCondLst>
                                            <p:cond delay="0"/>
                                          </p:stCondLst>
                                        </p:cTn>
                                        <p:tgtEl>
                                          <p:spTgt spid="71686"/>
                                        </p:tgtEl>
                                        <p:attrNameLst>
                                          <p:attrName>style.visibility</p:attrName>
                                        </p:attrNameLst>
                                      </p:cBhvr>
                                      <p:to>
                                        <p:strVal val="visible"/>
                                      </p:to>
                                    </p:set>
                                    <p:animEffect transition="in" filter="blinds(horizontal)">
                                      <p:cBhvr>
                                        <p:cTn id="33" dur="5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P spid="10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67544" y="404664"/>
          <a:ext cx="3907846" cy="761529"/>
        </p:xfrm>
        <a:graphic>
          <a:graphicData uri="http://schemas.openxmlformats.org/presentationml/2006/ole">
            <p:oleObj spid="_x0000_s51202" name="Equation" r:id="rId3" imgW="2476440" imgH="482400" progId="Equation.DSMT4">
              <p:embed/>
            </p:oleObj>
          </a:graphicData>
        </a:graphic>
      </p:graphicFrame>
      <p:cxnSp>
        <p:nvCxnSpPr>
          <p:cNvPr id="7" name="Straight Arrow Connector 6"/>
          <p:cNvCxnSpPr/>
          <p:nvPr/>
        </p:nvCxnSpPr>
        <p:spPr>
          <a:xfrm flipV="1">
            <a:off x="1043608" y="1052736"/>
            <a:ext cx="504056"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512" y="1484784"/>
            <a:ext cx="2088232" cy="369332"/>
          </a:xfrm>
          <a:prstGeom prst="rect">
            <a:avLst/>
          </a:prstGeom>
          <a:noFill/>
        </p:spPr>
        <p:txBody>
          <a:bodyPr wrap="square" rtlCol="0">
            <a:spAutoFit/>
          </a:bodyPr>
          <a:lstStyle/>
          <a:p>
            <a:r>
              <a:rPr lang="el-GR" dirty="0" smtClean="0">
                <a:solidFill>
                  <a:srgbClr val="FF0000"/>
                </a:solidFill>
              </a:rPr>
              <a:t>Πάχος υμενίου</a:t>
            </a:r>
            <a:endParaRPr lang="el-GR" dirty="0">
              <a:solidFill>
                <a:srgbClr val="FF0000"/>
              </a:solidFill>
            </a:endParaRPr>
          </a:p>
        </p:txBody>
      </p:sp>
      <p:sp>
        <p:nvSpPr>
          <p:cNvPr id="13" name="TextBox 12"/>
          <p:cNvSpPr txBox="1"/>
          <p:nvPr/>
        </p:nvSpPr>
        <p:spPr>
          <a:xfrm>
            <a:off x="251520" y="2132856"/>
            <a:ext cx="3528392" cy="707886"/>
          </a:xfrm>
          <a:prstGeom prst="rect">
            <a:avLst/>
          </a:prstGeom>
          <a:noFill/>
        </p:spPr>
        <p:txBody>
          <a:bodyPr wrap="square" rtlCol="0">
            <a:spAutoFit/>
          </a:bodyPr>
          <a:lstStyle/>
          <a:p>
            <a:r>
              <a:rPr lang="el-GR" sz="2000" dirty="0" smtClean="0"/>
              <a:t>Χρήσιμη έκφραση με μερικές πιέσεις για ιδανικά αέρια:</a:t>
            </a:r>
            <a:endParaRPr lang="el-GR" sz="2000" dirty="0"/>
          </a:p>
        </p:txBody>
      </p:sp>
      <p:graphicFrame>
        <p:nvGraphicFramePr>
          <p:cNvPr id="14" name="Object 13"/>
          <p:cNvGraphicFramePr>
            <a:graphicFrameLocks noChangeAspect="1"/>
          </p:cNvGraphicFramePr>
          <p:nvPr/>
        </p:nvGraphicFramePr>
        <p:xfrm>
          <a:off x="3959353" y="2204864"/>
          <a:ext cx="1620759" cy="612726"/>
        </p:xfrm>
        <a:graphic>
          <a:graphicData uri="http://schemas.openxmlformats.org/presentationml/2006/ole">
            <p:oleObj spid="_x0000_s51203" name="Equation" r:id="rId4" imgW="1041120" imgH="393480" progId="Equation.DSMT4">
              <p:embed/>
            </p:oleObj>
          </a:graphicData>
        </a:graphic>
      </p:graphicFrame>
      <p:sp>
        <p:nvSpPr>
          <p:cNvPr id="15" name="TextBox 14"/>
          <p:cNvSpPr txBox="1"/>
          <p:nvPr/>
        </p:nvSpPr>
        <p:spPr>
          <a:xfrm>
            <a:off x="251520" y="3284984"/>
            <a:ext cx="1944216" cy="400110"/>
          </a:xfrm>
          <a:prstGeom prst="rect">
            <a:avLst/>
          </a:prstGeom>
          <a:noFill/>
        </p:spPr>
        <p:txBody>
          <a:bodyPr wrap="square" rtlCol="0">
            <a:spAutoFit/>
          </a:bodyPr>
          <a:lstStyle/>
          <a:p>
            <a:r>
              <a:rPr lang="el-GR" sz="2000" dirty="0" smtClean="0"/>
              <a:t>Άρα</a:t>
            </a:r>
            <a:endParaRPr lang="el-GR" sz="2000" dirty="0"/>
          </a:p>
        </p:txBody>
      </p:sp>
      <p:graphicFrame>
        <p:nvGraphicFramePr>
          <p:cNvPr id="72708" name="Object 4"/>
          <p:cNvGraphicFramePr>
            <a:graphicFrameLocks noChangeAspect="1"/>
          </p:cNvGraphicFramePr>
          <p:nvPr/>
        </p:nvGraphicFramePr>
        <p:xfrm>
          <a:off x="755576" y="3891136"/>
          <a:ext cx="3806825" cy="762000"/>
        </p:xfrm>
        <a:graphic>
          <a:graphicData uri="http://schemas.openxmlformats.org/presentationml/2006/ole">
            <p:oleObj spid="_x0000_s51204" name="Equation" r:id="rId5" imgW="2412720" imgH="482400" progId="Equation.DSMT4">
              <p:embed/>
            </p:oleObj>
          </a:graphicData>
        </a:graphic>
      </p:graphicFrame>
      <p:pic>
        <p:nvPicPr>
          <p:cNvPr id="9"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 name="TextBox 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57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par>
                                <p:cTn id="25" presetID="3" presetClass="entr" presetSubtype="10" fill="hold" nodeType="withEffect">
                                  <p:stCondLst>
                                    <p:cond delay="0"/>
                                  </p:stCondLst>
                                  <p:childTnLst>
                                    <p:set>
                                      <p:cBhvr>
                                        <p:cTn id="26" dur="1" fill="hold">
                                          <p:stCondLst>
                                            <p:cond delay="0"/>
                                          </p:stCondLst>
                                        </p:cTn>
                                        <p:tgtEl>
                                          <p:spTgt spid="72708"/>
                                        </p:tgtEl>
                                        <p:attrNameLst>
                                          <p:attrName>style.visibility</p:attrName>
                                        </p:attrNameLst>
                                      </p:cBhvr>
                                      <p:to>
                                        <p:strVal val="visible"/>
                                      </p:to>
                                    </p:set>
                                    <p:animEffect transition="in" filter="blinds(horizontal)">
                                      <p:cBhvr>
                                        <p:cTn id="27"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315913"/>
            <a:ext cx="7772400" cy="1143001"/>
          </a:xfrm>
          <a:prstGeom prst="rect">
            <a:avLst/>
          </a:prstGeom>
        </p:spPr>
        <p:txBody>
          <a:bodyPr/>
          <a:lstStyle/>
          <a:p>
            <a:pPr algn="ctr"/>
            <a:r>
              <a:rPr lang="el-GR" dirty="0" smtClean="0"/>
              <a:t>Κατανομή συγκέντρωσης</a:t>
            </a:r>
            <a:endParaRPr lang="el-GR" dirty="0"/>
          </a:p>
        </p:txBody>
      </p:sp>
      <p:graphicFrame>
        <p:nvGraphicFramePr>
          <p:cNvPr id="73730" name="Object 2"/>
          <p:cNvGraphicFramePr>
            <a:graphicFrameLocks noChangeAspect="1"/>
          </p:cNvGraphicFramePr>
          <p:nvPr/>
        </p:nvGraphicFramePr>
        <p:xfrm>
          <a:off x="755576" y="1120924"/>
          <a:ext cx="5068678" cy="795908"/>
        </p:xfrm>
        <a:graphic>
          <a:graphicData uri="http://schemas.openxmlformats.org/presentationml/2006/ole">
            <p:oleObj spid="_x0000_s52226" name="Equation" r:id="rId3" imgW="3073320" imgH="482400" progId="Equation.DSMT4">
              <p:embed/>
            </p:oleObj>
          </a:graphicData>
        </a:graphic>
      </p:graphicFrame>
      <p:sp>
        <p:nvSpPr>
          <p:cNvPr id="6" name="TextBox 5"/>
          <p:cNvSpPr txBox="1"/>
          <p:nvPr/>
        </p:nvSpPr>
        <p:spPr>
          <a:xfrm>
            <a:off x="323528" y="2204864"/>
            <a:ext cx="2088232" cy="400110"/>
          </a:xfrm>
          <a:prstGeom prst="rect">
            <a:avLst/>
          </a:prstGeom>
          <a:noFill/>
        </p:spPr>
        <p:txBody>
          <a:bodyPr wrap="square" rtlCol="0">
            <a:spAutoFit/>
          </a:bodyPr>
          <a:lstStyle/>
          <a:p>
            <a:r>
              <a:rPr lang="el-GR" sz="2000" dirty="0" smtClean="0"/>
              <a:t>Ολοκλήρωση με:</a:t>
            </a:r>
            <a:endParaRPr lang="el-GR" sz="2000" dirty="0"/>
          </a:p>
        </p:txBody>
      </p:sp>
      <p:graphicFrame>
        <p:nvGraphicFramePr>
          <p:cNvPr id="8" name="Object 7"/>
          <p:cNvGraphicFramePr>
            <a:graphicFrameLocks noChangeAspect="1"/>
          </p:cNvGraphicFramePr>
          <p:nvPr/>
        </p:nvGraphicFramePr>
        <p:xfrm>
          <a:off x="2373605" y="2255069"/>
          <a:ext cx="1550323" cy="885899"/>
        </p:xfrm>
        <a:graphic>
          <a:graphicData uri="http://schemas.openxmlformats.org/presentationml/2006/ole">
            <p:oleObj spid="_x0000_s52227" name="Equation" r:id="rId4" imgW="888840" imgH="507960" progId="Equation.DSMT4">
              <p:embed/>
            </p:oleObj>
          </a:graphicData>
        </a:graphic>
      </p:graphicFrame>
      <p:graphicFrame>
        <p:nvGraphicFramePr>
          <p:cNvPr id="9" name="Object 8"/>
          <p:cNvGraphicFramePr>
            <a:graphicFrameLocks noChangeAspect="1"/>
          </p:cNvGraphicFramePr>
          <p:nvPr/>
        </p:nvGraphicFramePr>
        <p:xfrm>
          <a:off x="704410" y="3374256"/>
          <a:ext cx="2715462" cy="1206872"/>
        </p:xfrm>
        <a:graphic>
          <a:graphicData uri="http://schemas.openxmlformats.org/presentationml/2006/ole">
            <p:oleObj spid="_x0000_s52228" name="Equation" r:id="rId5" imgW="1257120" imgH="558720" progId="Equation.DSMT4">
              <p:embed/>
            </p:oleObj>
          </a:graphicData>
        </a:graphic>
      </p:graphicFrame>
      <p:sp>
        <p:nvSpPr>
          <p:cNvPr id="10" name="TextBox 9"/>
          <p:cNvSpPr txBox="1"/>
          <p:nvPr/>
        </p:nvSpPr>
        <p:spPr>
          <a:xfrm>
            <a:off x="683568" y="4797152"/>
            <a:ext cx="4680520" cy="1015663"/>
          </a:xfrm>
          <a:prstGeom prst="rect">
            <a:avLst/>
          </a:prstGeom>
          <a:noFill/>
        </p:spPr>
        <p:txBody>
          <a:bodyPr wrap="square" rtlCol="0">
            <a:spAutoFit/>
          </a:bodyPr>
          <a:lstStyle/>
          <a:p>
            <a:r>
              <a:rPr lang="el-GR" sz="2000" dirty="0" smtClean="0"/>
              <a:t>Ερώτηση: ενώ               , γιατί η συγκέντρωση του      μεταβάλλεται κατά</a:t>
            </a:r>
            <a:r>
              <a:rPr lang="en-US" sz="2000" dirty="0" smtClean="0"/>
              <a:t>          ?</a:t>
            </a:r>
            <a:r>
              <a:rPr lang="el-GR" sz="2000" dirty="0" smtClean="0"/>
              <a:t>   </a:t>
            </a:r>
            <a:endParaRPr lang="el-GR" sz="2000" dirty="0"/>
          </a:p>
        </p:txBody>
      </p:sp>
      <p:graphicFrame>
        <p:nvGraphicFramePr>
          <p:cNvPr id="73733" name="Object 5"/>
          <p:cNvGraphicFramePr>
            <a:graphicFrameLocks noChangeAspect="1"/>
          </p:cNvGraphicFramePr>
          <p:nvPr/>
        </p:nvGraphicFramePr>
        <p:xfrm>
          <a:off x="2214546" y="4843364"/>
          <a:ext cx="792088" cy="385836"/>
        </p:xfrm>
        <a:graphic>
          <a:graphicData uri="http://schemas.openxmlformats.org/presentationml/2006/ole">
            <p:oleObj spid="_x0000_s52229" name="Equation" r:id="rId6" imgW="469800" imgH="228600" progId="Equation.DSMT4">
              <p:embed/>
            </p:oleObj>
          </a:graphicData>
        </a:graphic>
      </p:graphicFrame>
      <p:graphicFrame>
        <p:nvGraphicFramePr>
          <p:cNvPr id="12" name="Object 11"/>
          <p:cNvGraphicFramePr>
            <a:graphicFrameLocks noChangeAspect="1"/>
          </p:cNvGraphicFramePr>
          <p:nvPr/>
        </p:nvGraphicFramePr>
        <p:xfrm>
          <a:off x="2598179" y="5085184"/>
          <a:ext cx="259309" cy="458168"/>
        </p:xfrm>
        <a:graphic>
          <a:graphicData uri="http://schemas.openxmlformats.org/presentationml/2006/ole">
            <p:oleObj spid="_x0000_s52230" name="Equation" r:id="rId7" imgW="177480" imgH="228600" progId="Equation.DSMT4">
              <p:embed/>
            </p:oleObj>
          </a:graphicData>
        </a:graphic>
      </p:graphicFrame>
      <p:graphicFrame>
        <p:nvGraphicFramePr>
          <p:cNvPr id="73736" name="Object 8"/>
          <p:cNvGraphicFramePr>
            <a:graphicFrameLocks noChangeAspect="1"/>
          </p:cNvGraphicFramePr>
          <p:nvPr/>
        </p:nvGraphicFramePr>
        <p:xfrm>
          <a:off x="4957767" y="5214950"/>
          <a:ext cx="185737" cy="255587"/>
        </p:xfrm>
        <a:graphic>
          <a:graphicData uri="http://schemas.openxmlformats.org/presentationml/2006/ole">
            <p:oleObj spid="_x0000_s52231" name="Equation" r:id="rId8" imgW="126720" imgH="126720" progId="Equation.DSMT4">
              <p:embed/>
            </p:oleObj>
          </a:graphicData>
        </a:graphic>
      </p:graphicFrame>
      <p:cxnSp>
        <p:nvCxnSpPr>
          <p:cNvPr id="15" name="Straight Arrow Connector 14"/>
          <p:cNvCxnSpPr/>
          <p:nvPr/>
        </p:nvCxnSpPr>
        <p:spPr>
          <a:xfrm flipV="1">
            <a:off x="5220072" y="3429000"/>
            <a:ext cx="0" cy="194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20072" y="5373216"/>
            <a:ext cx="288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452320" y="3573016"/>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3737" name="Object 9"/>
          <p:cNvGraphicFramePr>
            <a:graphicFrameLocks noChangeAspect="1"/>
          </p:cNvGraphicFramePr>
          <p:nvPr/>
        </p:nvGraphicFramePr>
        <p:xfrm>
          <a:off x="8038033" y="5537993"/>
          <a:ext cx="206375" cy="195263"/>
        </p:xfrm>
        <a:graphic>
          <a:graphicData uri="http://schemas.openxmlformats.org/presentationml/2006/ole">
            <p:oleObj spid="_x0000_s52232" name="Equation" r:id="rId9" imgW="126720" imgH="126720" progId="Equation.DSMT4">
              <p:embed/>
            </p:oleObj>
          </a:graphicData>
        </a:graphic>
      </p:graphicFrame>
      <p:graphicFrame>
        <p:nvGraphicFramePr>
          <p:cNvPr id="73738" name="Object 10"/>
          <p:cNvGraphicFramePr>
            <a:graphicFrameLocks noChangeAspect="1"/>
          </p:cNvGraphicFramePr>
          <p:nvPr/>
        </p:nvGraphicFramePr>
        <p:xfrm>
          <a:off x="7400057" y="5452839"/>
          <a:ext cx="268287" cy="352425"/>
        </p:xfrm>
        <a:graphic>
          <a:graphicData uri="http://schemas.openxmlformats.org/presentationml/2006/ole">
            <p:oleObj spid="_x0000_s52233" name="Equation" r:id="rId10" imgW="164880" imgH="228600" progId="Equation.DSMT4">
              <p:embed/>
            </p:oleObj>
          </a:graphicData>
        </a:graphic>
      </p:graphicFrame>
      <p:graphicFrame>
        <p:nvGraphicFramePr>
          <p:cNvPr id="73739" name="Object 11"/>
          <p:cNvGraphicFramePr>
            <a:graphicFrameLocks noChangeAspect="1"/>
          </p:cNvGraphicFramePr>
          <p:nvPr/>
        </p:nvGraphicFramePr>
        <p:xfrm>
          <a:off x="5188446" y="5445224"/>
          <a:ext cx="247650" cy="352425"/>
        </p:xfrm>
        <a:graphic>
          <a:graphicData uri="http://schemas.openxmlformats.org/presentationml/2006/ole">
            <p:oleObj spid="_x0000_s52234" name="Equation" r:id="rId11" imgW="152280" imgH="228600" progId="Equation.DSMT4">
              <p:embed/>
            </p:oleObj>
          </a:graphicData>
        </a:graphic>
      </p:graphicFrame>
      <p:graphicFrame>
        <p:nvGraphicFramePr>
          <p:cNvPr id="73740" name="Object 12"/>
          <p:cNvGraphicFramePr>
            <a:graphicFrameLocks noChangeAspect="1"/>
          </p:cNvGraphicFramePr>
          <p:nvPr/>
        </p:nvGraphicFramePr>
        <p:xfrm>
          <a:off x="4881563" y="3357563"/>
          <a:ext cx="206375" cy="215900"/>
        </p:xfrm>
        <a:graphic>
          <a:graphicData uri="http://schemas.openxmlformats.org/presentationml/2006/ole">
            <p:oleObj spid="_x0000_s52235" name="Equation" r:id="rId12" imgW="126720" imgH="139680" progId="Equation.DSMT4">
              <p:embed/>
            </p:oleObj>
          </a:graphicData>
        </a:graphic>
      </p:graphicFrame>
      <p:graphicFrame>
        <p:nvGraphicFramePr>
          <p:cNvPr id="73741" name="Object 13"/>
          <p:cNvGraphicFramePr>
            <a:graphicFrameLocks noChangeAspect="1"/>
          </p:cNvGraphicFramePr>
          <p:nvPr/>
        </p:nvGraphicFramePr>
        <p:xfrm>
          <a:off x="4824785" y="4077766"/>
          <a:ext cx="395287" cy="287338"/>
        </p:xfrm>
        <a:graphic>
          <a:graphicData uri="http://schemas.openxmlformats.org/presentationml/2006/ole">
            <p:oleObj spid="_x0000_s52236" name="Equation" r:id="rId13" imgW="203040" imgH="241200" progId="Equation.DSMT4">
              <p:embed/>
            </p:oleObj>
          </a:graphicData>
        </a:graphic>
      </p:graphicFrame>
      <p:graphicFrame>
        <p:nvGraphicFramePr>
          <p:cNvPr id="73742" name="Object 14"/>
          <p:cNvGraphicFramePr>
            <a:graphicFrameLocks noChangeAspect="1"/>
          </p:cNvGraphicFramePr>
          <p:nvPr/>
        </p:nvGraphicFramePr>
        <p:xfrm>
          <a:off x="4824784" y="4509120"/>
          <a:ext cx="395288" cy="287337"/>
        </p:xfrm>
        <a:graphic>
          <a:graphicData uri="http://schemas.openxmlformats.org/presentationml/2006/ole">
            <p:oleObj spid="_x0000_s52237" name="Equation" r:id="rId14" imgW="203040" imgH="241200" progId="Equation.DSMT4">
              <p:embed/>
            </p:oleObj>
          </a:graphicData>
        </a:graphic>
      </p:graphicFrame>
      <p:graphicFrame>
        <p:nvGraphicFramePr>
          <p:cNvPr id="73743" name="Object 15"/>
          <p:cNvGraphicFramePr>
            <a:graphicFrameLocks noChangeAspect="1"/>
          </p:cNvGraphicFramePr>
          <p:nvPr/>
        </p:nvGraphicFramePr>
        <p:xfrm>
          <a:off x="7524328" y="3717727"/>
          <a:ext cx="420688" cy="287337"/>
        </p:xfrm>
        <a:graphic>
          <a:graphicData uri="http://schemas.openxmlformats.org/presentationml/2006/ole">
            <p:oleObj spid="_x0000_s52238" name="Equation" r:id="rId15" imgW="215640" imgH="241200" progId="Equation.DSMT4">
              <p:embed/>
            </p:oleObj>
          </a:graphicData>
        </a:graphic>
      </p:graphicFrame>
      <p:graphicFrame>
        <p:nvGraphicFramePr>
          <p:cNvPr id="73744" name="Object 16"/>
          <p:cNvGraphicFramePr>
            <a:graphicFrameLocks noChangeAspect="1"/>
          </p:cNvGraphicFramePr>
          <p:nvPr/>
        </p:nvGraphicFramePr>
        <p:xfrm>
          <a:off x="7535688" y="4941862"/>
          <a:ext cx="420688" cy="287338"/>
        </p:xfrm>
        <a:graphic>
          <a:graphicData uri="http://schemas.openxmlformats.org/presentationml/2006/ole">
            <p:oleObj spid="_x0000_s52239" name="Equation" r:id="rId16" imgW="215640" imgH="241200" progId="Equation.DSMT4">
              <p:embed/>
            </p:oleObj>
          </a:graphicData>
        </a:graphic>
      </p:graphicFrame>
      <p:sp>
        <p:nvSpPr>
          <p:cNvPr id="37" name="Freeform 36"/>
          <p:cNvSpPr/>
          <p:nvPr/>
        </p:nvSpPr>
        <p:spPr>
          <a:xfrm>
            <a:off x="5233182" y="3882683"/>
            <a:ext cx="2222695" cy="393895"/>
          </a:xfrm>
          <a:custGeom>
            <a:avLst/>
            <a:gdLst>
              <a:gd name="connsiteX0" fmla="*/ 0 w 2222695"/>
              <a:gd name="connsiteY0" fmla="*/ 393895 h 393895"/>
              <a:gd name="connsiteX1" fmla="*/ 1434904 w 2222695"/>
              <a:gd name="connsiteY1" fmla="*/ 281354 h 393895"/>
              <a:gd name="connsiteX2" fmla="*/ 2222695 w 2222695"/>
              <a:gd name="connsiteY2" fmla="*/ 0 h 393895"/>
            </a:gdLst>
            <a:ahLst/>
            <a:cxnLst>
              <a:cxn ang="0">
                <a:pos x="connsiteX0" y="connsiteY0"/>
              </a:cxn>
              <a:cxn ang="0">
                <a:pos x="connsiteX1" y="connsiteY1"/>
              </a:cxn>
              <a:cxn ang="0">
                <a:pos x="connsiteX2" y="connsiteY2"/>
              </a:cxn>
            </a:cxnLst>
            <a:rect l="l" t="t" r="r" b="b"/>
            <a:pathLst>
              <a:path w="2222695" h="393895">
                <a:moveTo>
                  <a:pt x="0" y="393895"/>
                </a:moveTo>
                <a:cubicBezTo>
                  <a:pt x="532227" y="370449"/>
                  <a:pt x="1064455" y="347003"/>
                  <a:pt x="1434904" y="281354"/>
                </a:cubicBezTo>
                <a:cubicBezTo>
                  <a:pt x="1805353" y="215705"/>
                  <a:pt x="2014024" y="107852"/>
                  <a:pt x="2222695" y="0"/>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9" name="Freeform 38"/>
          <p:cNvSpPr/>
          <p:nvPr/>
        </p:nvSpPr>
        <p:spPr>
          <a:xfrm>
            <a:off x="5219114" y="4684542"/>
            <a:ext cx="2250831" cy="393895"/>
          </a:xfrm>
          <a:custGeom>
            <a:avLst/>
            <a:gdLst>
              <a:gd name="connsiteX0" fmla="*/ 0 w 2250831"/>
              <a:gd name="connsiteY0" fmla="*/ 0 h 393895"/>
              <a:gd name="connsiteX1" fmla="*/ 745588 w 2250831"/>
              <a:gd name="connsiteY1" fmla="*/ 70338 h 393895"/>
              <a:gd name="connsiteX2" fmla="*/ 2250831 w 2250831"/>
              <a:gd name="connsiteY2" fmla="*/ 393895 h 393895"/>
              <a:gd name="connsiteX3" fmla="*/ 2250831 w 2250831"/>
              <a:gd name="connsiteY3" fmla="*/ 393895 h 393895"/>
            </a:gdLst>
            <a:ahLst/>
            <a:cxnLst>
              <a:cxn ang="0">
                <a:pos x="connsiteX0" y="connsiteY0"/>
              </a:cxn>
              <a:cxn ang="0">
                <a:pos x="connsiteX1" y="connsiteY1"/>
              </a:cxn>
              <a:cxn ang="0">
                <a:pos x="connsiteX2" y="connsiteY2"/>
              </a:cxn>
              <a:cxn ang="0">
                <a:pos x="connsiteX3" y="connsiteY3"/>
              </a:cxn>
            </a:cxnLst>
            <a:rect l="l" t="t" r="r" b="b"/>
            <a:pathLst>
              <a:path w="2250831" h="393895">
                <a:moveTo>
                  <a:pt x="0" y="0"/>
                </a:moveTo>
                <a:cubicBezTo>
                  <a:pt x="185224" y="2344"/>
                  <a:pt x="370449" y="4689"/>
                  <a:pt x="745588" y="70338"/>
                </a:cubicBezTo>
                <a:cubicBezTo>
                  <a:pt x="1120727" y="135987"/>
                  <a:pt x="2250831" y="393895"/>
                  <a:pt x="2250831" y="393895"/>
                </a:cubicBezTo>
                <a:lnTo>
                  <a:pt x="2250831" y="393895"/>
                </a:ln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40" name="Object 39"/>
          <p:cNvGraphicFramePr>
            <a:graphicFrameLocks noChangeAspect="1"/>
          </p:cNvGraphicFramePr>
          <p:nvPr/>
        </p:nvGraphicFramePr>
        <p:xfrm>
          <a:off x="5717779" y="3258865"/>
          <a:ext cx="1158477" cy="386159"/>
        </p:xfrm>
        <a:graphic>
          <a:graphicData uri="http://schemas.openxmlformats.org/presentationml/2006/ole">
            <p:oleObj spid="_x0000_s52240" name="Equation" r:id="rId17" imgW="685800" imgH="228600" progId="Equation.DSMT4">
              <p:embed/>
            </p:oleObj>
          </a:graphicData>
        </a:graphic>
      </p:graphicFrame>
      <p:sp>
        <p:nvSpPr>
          <p:cNvPr id="25" name="TextBox 24"/>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58</a:t>
            </a:r>
            <a:endParaRPr lang="el-GR" dirty="0" smtClean="0">
              <a:solidFill>
                <a:srgbClr val="50ABBC"/>
              </a:solidFill>
            </a:endParaRPr>
          </a:p>
        </p:txBody>
      </p:sp>
      <p:pic>
        <p:nvPicPr>
          <p:cNvPr id="26" name="Εικόνα 7"/>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3737"/>
                                        </p:tgtEl>
                                        <p:attrNameLst>
                                          <p:attrName>style.visibility</p:attrName>
                                        </p:attrNameLst>
                                      </p:cBhvr>
                                      <p:to>
                                        <p:strVal val="visible"/>
                                      </p:to>
                                    </p:set>
                                    <p:animEffect transition="in" filter="blinds(horizontal)">
                                      <p:cBhvr>
                                        <p:cTn id="18" dur="500"/>
                                        <p:tgtEl>
                                          <p:spTgt spid="73737"/>
                                        </p:tgtEl>
                                      </p:cBhvr>
                                    </p:animEffect>
                                  </p:childTnLst>
                                </p:cTn>
                              </p:par>
                              <p:par>
                                <p:cTn id="19" presetID="3" presetClass="entr" presetSubtype="10" fill="hold" nodeType="withEffect">
                                  <p:stCondLst>
                                    <p:cond delay="0"/>
                                  </p:stCondLst>
                                  <p:childTnLst>
                                    <p:set>
                                      <p:cBhvr>
                                        <p:cTn id="20" dur="1" fill="hold">
                                          <p:stCondLst>
                                            <p:cond delay="0"/>
                                          </p:stCondLst>
                                        </p:cTn>
                                        <p:tgtEl>
                                          <p:spTgt spid="73738"/>
                                        </p:tgtEl>
                                        <p:attrNameLst>
                                          <p:attrName>style.visibility</p:attrName>
                                        </p:attrNameLst>
                                      </p:cBhvr>
                                      <p:to>
                                        <p:strVal val="visible"/>
                                      </p:to>
                                    </p:set>
                                    <p:animEffect transition="in" filter="blinds(horizontal)">
                                      <p:cBhvr>
                                        <p:cTn id="21" dur="500"/>
                                        <p:tgtEl>
                                          <p:spTgt spid="73738"/>
                                        </p:tgtEl>
                                      </p:cBhvr>
                                    </p:animEffect>
                                  </p:childTnLst>
                                </p:cTn>
                              </p:par>
                              <p:par>
                                <p:cTn id="22" presetID="3" presetClass="entr" presetSubtype="10" fill="hold" nodeType="withEffect">
                                  <p:stCondLst>
                                    <p:cond delay="0"/>
                                  </p:stCondLst>
                                  <p:childTnLst>
                                    <p:set>
                                      <p:cBhvr>
                                        <p:cTn id="23" dur="1" fill="hold">
                                          <p:stCondLst>
                                            <p:cond delay="0"/>
                                          </p:stCondLst>
                                        </p:cTn>
                                        <p:tgtEl>
                                          <p:spTgt spid="73739"/>
                                        </p:tgtEl>
                                        <p:attrNameLst>
                                          <p:attrName>style.visibility</p:attrName>
                                        </p:attrNameLst>
                                      </p:cBhvr>
                                      <p:to>
                                        <p:strVal val="visible"/>
                                      </p:to>
                                    </p:set>
                                    <p:animEffect transition="in" filter="blinds(horizontal)">
                                      <p:cBhvr>
                                        <p:cTn id="24" dur="500"/>
                                        <p:tgtEl>
                                          <p:spTgt spid="73739"/>
                                        </p:tgtEl>
                                      </p:cBhvr>
                                    </p:animEffect>
                                  </p:childTnLst>
                                </p:cTn>
                              </p:par>
                              <p:par>
                                <p:cTn id="25" presetID="3"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nodeType="withEffect">
                                  <p:stCondLst>
                                    <p:cond delay="0"/>
                                  </p:stCondLst>
                                  <p:childTnLst>
                                    <p:set>
                                      <p:cBhvr>
                                        <p:cTn id="32" dur="1" fill="hold">
                                          <p:stCondLst>
                                            <p:cond delay="0"/>
                                          </p:stCondLst>
                                        </p:cTn>
                                        <p:tgtEl>
                                          <p:spTgt spid="73742"/>
                                        </p:tgtEl>
                                        <p:attrNameLst>
                                          <p:attrName>style.visibility</p:attrName>
                                        </p:attrNameLst>
                                      </p:cBhvr>
                                      <p:to>
                                        <p:strVal val="visible"/>
                                      </p:to>
                                    </p:set>
                                    <p:animEffect transition="in" filter="blinds(horizontal)">
                                      <p:cBhvr>
                                        <p:cTn id="33" dur="500"/>
                                        <p:tgtEl>
                                          <p:spTgt spid="73742"/>
                                        </p:tgtEl>
                                      </p:cBhvr>
                                    </p:animEffect>
                                  </p:childTnLst>
                                </p:cTn>
                              </p:par>
                              <p:par>
                                <p:cTn id="34" presetID="3" presetClass="entr" presetSubtype="10" fill="hold" nodeType="withEffect">
                                  <p:stCondLst>
                                    <p:cond delay="0"/>
                                  </p:stCondLst>
                                  <p:childTnLst>
                                    <p:set>
                                      <p:cBhvr>
                                        <p:cTn id="35" dur="1" fill="hold">
                                          <p:stCondLst>
                                            <p:cond delay="0"/>
                                          </p:stCondLst>
                                        </p:cTn>
                                        <p:tgtEl>
                                          <p:spTgt spid="73741"/>
                                        </p:tgtEl>
                                        <p:attrNameLst>
                                          <p:attrName>style.visibility</p:attrName>
                                        </p:attrNameLst>
                                      </p:cBhvr>
                                      <p:to>
                                        <p:strVal val="visible"/>
                                      </p:to>
                                    </p:set>
                                    <p:animEffect transition="in" filter="blinds(horizontal)">
                                      <p:cBhvr>
                                        <p:cTn id="36" dur="500"/>
                                        <p:tgtEl>
                                          <p:spTgt spid="73741"/>
                                        </p:tgtEl>
                                      </p:cBhvr>
                                    </p:animEffect>
                                  </p:childTnLst>
                                </p:cTn>
                              </p:par>
                              <p:par>
                                <p:cTn id="37" presetID="3" presetClass="entr" presetSubtype="10" fill="hold" nodeType="withEffect">
                                  <p:stCondLst>
                                    <p:cond delay="0"/>
                                  </p:stCondLst>
                                  <p:childTnLst>
                                    <p:set>
                                      <p:cBhvr>
                                        <p:cTn id="38" dur="1" fill="hold">
                                          <p:stCondLst>
                                            <p:cond delay="0"/>
                                          </p:stCondLst>
                                        </p:cTn>
                                        <p:tgtEl>
                                          <p:spTgt spid="73740"/>
                                        </p:tgtEl>
                                        <p:attrNameLst>
                                          <p:attrName>style.visibility</p:attrName>
                                        </p:attrNameLst>
                                      </p:cBhvr>
                                      <p:to>
                                        <p:strVal val="visible"/>
                                      </p:to>
                                    </p:set>
                                    <p:animEffect transition="in" filter="blinds(horizontal)">
                                      <p:cBhvr>
                                        <p:cTn id="39" dur="500"/>
                                        <p:tgtEl>
                                          <p:spTgt spid="73740"/>
                                        </p:tgtEl>
                                      </p:cBhvr>
                                    </p:animEffect>
                                  </p:childTnLst>
                                </p:cTn>
                              </p:par>
                              <p:par>
                                <p:cTn id="40" presetID="3" presetClass="entr" presetSubtype="1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linds(horizontal)">
                                      <p:cBhvr>
                                        <p:cTn id="48" dur="500"/>
                                        <p:tgtEl>
                                          <p:spTgt spid="39"/>
                                        </p:tgtEl>
                                      </p:cBhvr>
                                    </p:animEffect>
                                  </p:childTnLst>
                                </p:cTn>
                              </p:par>
                              <p:par>
                                <p:cTn id="49" presetID="3" presetClass="entr" presetSubtype="10" fill="hold" nodeType="withEffect">
                                  <p:stCondLst>
                                    <p:cond delay="0"/>
                                  </p:stCondLst>
                                  <p:childTnLst>
                                    <p:set>
                                      <p:cBhvr>
                                        <p:cTn id="50" dur="1" fill="hold">
                                          <p:stCondLst>
                                            <p:cond delay="0"/>
                                          </p:stCondLst>
                                        </p:cTn>
                                        <p:tgtEl>
                                          <p:spTgt spid="73744"/>
                                        </p:tgtEl>
                                        <p:attrNameLst>
                                          <p:attrName>style.visibility</p:attrName>
                                        </p:attrNameLst>
                                      </p:cBhvr>
                                      <p:to>
                                        <p:strVal val="visible"/>
                                      </p:to>
                                    </p:set>
                                    <p:animEffect transition="in" filter="blinds(horizontal)">
                                      <p:cBhvr>
                                        <p:cTn id="51" dur="500"/>
                                        <p:tgtEl>
                                          <p:spTgt spid="73744"/>
                                        </p:tgtEl>
                                      </p:cBhvr>
                                    </p:animEffect>
                                  </p:childTnLst>
                                </p:cTn>
                              </p:par>
                              <p:par>
                                <p:cTn id="52" presetID="3" presetClass="entr" presetSubtype="10" fill="hold" nodeType="withEffect">
                                  <p:stCondLst>
                                    <p:cond delay="0"/>
                                  </p:stCondLst>
                                  <p:childTnLst>
                                    <p:set>
                                      <p:cBhvr>
                                        <p:cTn id="53" dur="1" fill="hold">
                                          <p:stCondLst>
                                            <p:cond delay="0"/>
                                          </p:stCondLst>
                                        </p:cTn>
                                        <p:tgtEl>
                                          <p:spTgt spid="73743"/>
                                        </p:tgtEl>
                                        <p:attrNameLst>
                                          <p:attrName>style.visibility</p:attrName>
                                        </p:attrNameLst>
                                      </p:cBhvr>
                                      <p:to>
                                        <p:strVal val="visible"/>
                                      </p:to>
                                    </p:set>
                                    <p:animEffect transition="in" filter="blinds(horizontal)">
                                      <p:cBhvr>
                                        <p:cTn id="54" dur="500"/>
                                        <p:tgtEl>
                                          <p:spTgt spid="73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 grpId="0" animBg="1"/>
      <p:bldP spid="3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171450"/>
            <a:ext cx="7772400" cy="1143000"/>
          </a:xfrm>
        </p:spPr>
        <p:txBody>
          <a:bodyPr/>
          <a:lstStyle/>
          <a:p>
            <a:pPr algn="ctr"/>
            <a:r>
              <a:rPr lang="el-GR" dirty="0" smtClean="0"/>
              <a:t>Μη ισομοριακή αντιδιάχυση</a:t>
            </a:r>
            <a:endParaRPr lang="el-GR" dirty="0"/>
          </a:p>
        </p:txBody>
      </p:sp>
      <p:cxnSp>
        <p:nvCxnSpPr>
          <p:cNvPr id="6" name="Straight Connector 5"/>
          <p:cNvCxnSpPr/>
          <p:nvPr/>
        </p:nvCxnSpPr>
        <p:spPr>
          <a:xfrm>
            <a:off x="611560" y="1052736"/>
            <a:ext cx="0" cy="2232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67544" y="1340768"/>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7544" y="1484784"/>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7544" y="1628800"/>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7544" y="1772816"/>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7544" y="1950368"/>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67544" y="1196752"/>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67544" y="1052736"/>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7544" y="2132856"/>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67544" y="2276872"/>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67544" y="2429272"/>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67544" y="2581672"/>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67544" y="2734072"/>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67544" y="2852936"/>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67544" y="2996952"/>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67544" y="3140968"/>
            <a:ext cx="1440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11560" y="2132856"/>
            <a:ext cx="2088232"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611560" y="2195093"/>
            <a:ext cx="2110154" cy="801859"/>
          </a:xfrm>
          <a:custGeom>
            <a:avLst/>
            <a:gdLst>
              <a:gd name="connsiteX0" fmla="*/ 2110154 w 2110154"/>
              <a:gd name="connsiteY0" fmla="*/ 801859 h 801859"/>
              <a:gd name="connsiteX1" fmla="*/ 450166 w 2110154"/>
              <a:gd name="connsiteY1" fmla="*/ 590843 h 801859"/>
              <a:gd name="connsiteX2" fmla="*/ 0 w 2110154"/>
              <a:gd name="connsiteY2" fmla="*/ 0 h 801859"/>
            </a:gdLst>
            <a:ahLst/>
            <a:cxnLst>
              <a:cxn ang="0">
                <a:pos x="connsiteX0" y="connsiteY0"/>
              </a:cxn>
              <a:cxn ang="0">
                <a:pos x="connsiteX1" y="connsiteY1"/>
              </a:cxn>
              <a:cxn ang="0">
                <a:pos x="connsiteX2" y="connsiteY2"/>
              </a:cxn>
            </a:cxnLst>
            <a:rect l="l" t="t" r="r" b="b"/>
            <a:pathLst>
              <a:path w="2110154" h="801859">
                <a:moveTo>
                  <a:pt x="2110154" y="801859"/>
                </a:moveTo>
                <a:cubicBezTo>
                  <a:pt x="1456006" y="763172"/>
                  <a:pt x="801858" y="724486"/>
                  <a:pt x="450166" y="590843"/>
                </a:cubicBezTo>
                <a:cubicBezTo>
                  <a:pt x="98474" y="457200"/>
                  <a:pt x="49237" y="228600"/>
                  <a:pt x="0" y="0"/>
                </a:cubicBezTo>
              </a:path>
            </a:pathLst>
          </a:custGeom>
          <a:ln>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1" name="Freeform 30"/>
          <p:cNvSpPr/>
          <p:nvPr/>
        </p:nvSpPr>
        <p:spPr>
          <a:xfrm flipV="1">
            <a:off x="611560" y="1340768"/>
            <a:ext cx="2110154" cy="792088"/>
          </a:xfrm>
          <a:custGeom>
            <a:avLst/>
            <a:gdLst>
              <a:gd name="connsiteX0" fmla="*/ 2110154 w 2110154"/>
              <a:gd name="connsiteY0" fmla="*/ 801859 h 801859"/>
              <a:gd name="connsiteX1" fmla="*/ 450166 w 2110154"/>
              <a:gd name="connsiteY1" fmla="*/ 590843 h 801859"/>
              <a:gd name="connsiteX2" fmla="*/ 0 w 2110154"/>
              <a:gd name="connsiteY2" fmla="*/ 0 h 801859"/>
            </a:gdLst>
            <a:ahLst/>
            <a:cxnLst>
              <a:cxn ang="0">
                <a:pos x="connsiteX0" y="connsiteY0"/>
              </a:cxn>
              <a:cxn ang="0">
                <a:pos x="connsiteX1" y="connsiteY1"/>
              </a:cxn>
              <a:cxn ang="0">
                <a:pos x="connsiteX2" y="connsiteY2"/>
              </a:cxn>
            </a:cxnLst>
            <a:rect l="l" t="t" r="r" b="b"/>
            <a:pathLst>
              <a:path w="2110154" h="801859">
                <a:moveTo>
                  <a:pt x="2110154" y="801859"/>
                </a:moveTo>
                <a:cubicBezTo>
                  <a:pt x="1456006" y="763172"/>
                  <a:pt x="801858" y="724486"/>
                  <a:pt x="450166" y="590843"/>
                </a:cubicBezTo>
                <a:cubicBezTo>
                  <a:pt x="98474" y="457200"/>
                  <a:pt x="49237" y="228600"/>
                  <a:pt x="0" y="0"/>
                </a:cubicBezTo>
              </a:path>
            </a:pathLst>
          </a:custGeom>
          <a:ln>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2" name="TextBox 31"/>
          <p:cNvSpPr txBox="1"/>
          <p:nvPr/>
        </p:nvSpPr>
        <p:spPr>
          <a:xfrm>
            <a:off x="2699792" y="1907540"/>
            <a:ext cx="576064" cy="400110"/>
          </a:xfrm>
          <a:prstGeom prst="rect">
            <a:avLst/>
          </a:prstGeom>
          <a:noFill/>
        </p:spPr>
        <p:txBody>
          <a:bodyPr wrap="square" rtlCol="0">
            <a:spAutoFit/>
          </a:bodyPr>
          <a:lstStyle/>
          <a:p>
            <a:r>
              <a:rPr lang="el-GR" sz="2000" dirty="0" smtClean="0">
                <a:solidFill>
                  <a:srgbClr val="FF0000"/>
                </a:solidFill>
              </a:rPr>
              <a:t>Α</a:t>
            </a:r>
            <a:endParaRPr lang="el-GR" sz="2000" dirty="0">
              <a:solidFill>
                <a:srgbClr val="FF0000"/>
              </a:solidFill>
            </a:endParaRPr>
          </a:p>
        </p:txBody>
      </p:sp>
      <p:sp>
        <p:nvSpPr>
          <p:cNvPr id="33" name="TextBox 32"/>
          <p:cNvSpPr txBox="1"/>
          <p:nvPr/>
        </p:nvSpPr>
        <p:spPr>
          <a:xfrm>
            <a:off x="2771800" y="1084674"/>
            <a:ext cx="576064" cy="400110"/>
          </a:xfrm>
          <a:prstGeom prst="rect">
            <a:avLst/>
          </a:prstGeom>
          <a:noFill/>
        </p:spPr>
        <p:txBody>
          <a:bodyPr wrap="square" rtlCol="0">
            <a:spAutoFit/>
          </a:bodyPr>
          <a:lstStyle/>
          <a:p>
            <a:r>
              <a:rPr lang="el-GR" sz="2000" dirty="0" smtClean="0">
                <a:solidFill>
                  <a:srgbClr val="00B050"/>
                </a:solidFill>
              </a:rPr>
              <a:t>Β</a:t>
            </a:r>
            <a:endParaRPr lang="el-GR" sz="2000" dirty="0">
              <a:solidFill>
                <a:srgbClr val="00B050"/>
              </a:solidFill>
            </a:endParaRPr>
          </a:p>
        </p:txBody>
      </p:sp>
      <p:sp>
        <p:nvSpPr>
          <p:cNvPr id="34" name="TextBox 33"/>
          <p:cNvSpPr txBox="1"/>
          <p:nvPr/>
        </p:nvSpPr>
        <p:spPr>
          <a:xfrm>
            <a:off x="2771800" y="2740858"/>
            <a:ext cx="576064" cy="400110"/>
          </a:xfrm>
          <a:prstGeom prst="rect">
            <a:avLst/>
          </a:prstGeom>
          <a:noFill/>
        </p:spPr>
        <p:txBody>
          <a:bodyPr wrap="square" rtlCol="0">
            <a:spAutoFit/>
          </a:bodyPr>
          <a:lstStyle/>
          <a:p>
            <a:r>
              <a:rPr lang="el-GR" sz="2000" dirty="0" smtClean="0">
                <a:solidFill>
                  <a:srgbClr val="00B050"/>
                </a:solidFill>
              </a:rPr>
              <a:t>Β</a:t>
            </a:r>
            <a:endParaRPr lang="el-GR" sz="2000" dirty="0">
              <a:solidFill>
                <a:srgbClr val="00B050"/>
              </a:solidFill>
            </a:endParaRPr>
          </a:p>
        </p:txBody>
      </p:sp>
      <p:graphicFrame>
        <p:nvGraphicFramePr>
          <p:cNvPr id="35" name="Object 34"/>
          <p:cNvGraphicFramePr>
            <a:graphicFrameLocks noChangeAspect="1"/>
          </p:cNvGraphicFramePr>
          <p:nvPr/>
        </p:nvGraphicFramePr>
        <p:xfrm>
          <a:off x="3347864" y="1871067"/>
          <a:ext cx="1876848" cy="405805"/>
        </p:xfrm>
        <a:graphic>
          <a:graphicData uri="http://schemas.openxmlformats.org/presentationml/2006/ole">
            <p:oleObj spid="_x0000_s53250" name="Equation" r:id="rId3" imgW="939600" imgH="203040" progId="Equation.DSMT4">
              <p:embed/>
            </p:oleObj>
          </a:graphicData>
        </a:graphic>
      </p:graphicFrame>
      <p:sp>
        <p:nvSpPr>
          <p:cNvPr id="36" name="TextBox 35"/>
          <p:cNvSpPr txBox="1"/>
          <p:nvPr/>
        </p:nvSpPr>
        <p:spPr>
          <a:xfrm>
            <a:off x="5436096" y="1876762"/>
            <a:ext cx="936104" cy="400110"/>
          </a:xfrm>
          <a:prstGeom prst="rect">
            <a:avLst/>
          </a:prstGeom>
          <a:noFill/>
        </p:spPr>
        <p:txBody>
          <a:bodyPr wrap="square" rtlCol="0">
            <a:spAutoFit/>
          </a:bodyPr>
          <a:lstStyle/>
          <a:p>
            <a:r>
              <a:rPr lang="el-GR" sz="2000" dirty="0" smtClean="0"/>
              <a:t>και</a:t>
            </a:r>
            <a:endParaRPr lang="el-GR" sz="2000" dirty="0"/>
          </a:p>
        </p:txBody>
      </p:sp>
      <p:graphicFrame>
        <p:nvGraphicFramePr>
          <p:cNvPr id="37" name="Object 36"/>
          <p:cNvGraphicFramePr>
            <a:graphicFrameLocks noChangeAspect="1"/>
          </p:cNvGraphicFramePr>
          <p:nvPr/>
        </p:nvGraphicFramePr>
        <p:xfrm>
          <a:off x="6283671" y="1916832"/>
          <a:ext cx="1240657" cy="385031"/>
        </p:xfrm>
        <a:graphic>
          <a:graphicData uri="http://schemas.openxmlformats.org/presentationml/2006/ole">
            <p:oleObj spid="_x0000_s53251" name="Equation" r:id="rId4" imgW="736560" imgH="228600" progId="Equation.DSMT4">
              <p:embed/>
            </p:oleObj>
          </a:graphicData>
        </a:graphic>
      </p:graphicFrame>
      <p:sp>
        <p:nvSpPr>
          <p:cNvPr id="38" name="TextBox 37"/>
          <p:cNvSpPr txBox="1"/>
          <p:nvPr/>
        </p:nvSpPr>
        <p:spPr>
          <a:xfrm>
            <a:off x="3347864" y="2596842"/>
            <a:ext cx="2160240" cy="400110"/>
          </a:xfrm>
          <a:prstGeom prst="rect">
            <a:avLst/>
          </a:prstGeom>
          <a:noFill/>
        </p:spPr>
        <p:txBody>
          <a:bodyPr wrap="square" rtlCol="0">
            <a:spAutoFit/>
          </a:bodyPr>
          <a:lstStyle/>
          <a:p>
            <a:r>
              <a:rPr lang="el-GR" sz="2000" dirty="0" smtClean="0"/>
              <a:t>Γενικά για</a:t>
            </a:r>
            <a:endParaRPr lang="el-GR" sz="2000" dirty="0"/>
          </a:p>
        </p:txBody>
      </p:sp>
      <p:graphicFrame>
        <p:nvGraphicFramePr>
          <p:cNvPr id="74756" name="Object 4"/>
          <p:cNvGraphicFramePr>
            <a:graphicFrameLocks noChangeAspect="1"/>
          </p:cNvGraphicFramePr>
          <p:nvPr/>
        </p:nvGraphicFramePr>
        <p:xfrm>
          <a:off x="4644008" y="2636912"/>
          <a:ext cx="1220787" cy="385763"/>
        </p:xfrm>
        <a:graphic>
          <a:graphicData uri="http://schemas.openxmlformats.org/presentationml/2006/ole">
            <p:oleObj spid="_x0000_s53252" name="Equation" r:id="rId5" imgW="723600" imgH="228600" progId="Equation.DSMT4">
              <p:embed/>
            </p:oleObj>
          </a:graphicData>
        </a:graphic>
      </p:graphicFrame>
      <p:graphicFrame>
        <p:nvGraphicFramePr>
          <p:cNvPr id="40" name="Object 39"/>
          <p:cNvGraphicFramePr>
            <a:graphicFrameLocks noChangeAspect="1"/>
          </p:cNvGraphicFramePr>
          <p:nvPr/>
        </p:nvGraphicFramePr>
        <p:xfrm>
          <a:off x="1600545" y="3755380"/>
          <a:ext cx="5203703" cy="537716"/>
        </p:xfrm>
        <a:graphic>
          <a:graphicData uri="http://schemas.openxmlformats.org/presentationml/2006/ole">
            <p:oleObj spid="_x0000_s53253" name="Equation" r:id="rId6" imgW="3809880" imgH="393480" progId="Equation.DSMT4">
              <p:embed/>
            </p:oleObj>
          </a:graphicData>
        </a:graphic>
      </p:graphicFrame>
      <p:graphicFrame>
        <p:nvGraphicFramePr>
          <p:cNvPr id="42" name="Object 41"/>
          <p:cNvGraphicFramePr>
            <a:graphicFrameLocks noChangeAspect="1"/>
          </p:cNvGraphicFramePr>
          <p:nvPr/>
        </p:nvGraphicFramePr>
        <p:xfrm>
          <a:off x="1691680" y="4509368"/>
          <a:ext cx="2648457" cy="647824"/>
        </p:xfrm>
        <a:graphic>
          <a:graphicData uri="http://schemas.openxmlformats.org/presentationml/2006/ole">
            <p:oleObj spid="_x0000_s53254" name="Equation" r:id="rId7" imgW="1765080" imgH="431640" progId="Equation.DSMT4">
              <p:embed/>
            </p:oleObj>
          </a:graphicData>
        </a:graphic>
      </p:graphicFrame>
      <p:sp>
        <p:nvSpPr>
          <p:cNvPr id="43" name="TextBox 42"/>
          <p:cNvSpPr txBox="1"/>
          <p:nvPr/>
        </p:nvSpPr>
        <p:spPr>
          <a:xfrm>
            <a:off x="5292080" y="4581128"/>
            <a:ext cx="3672408" cy="1231106"/>
          </a:xfrm>
          <a:prstGeom prst="rect">
            <a:avLst/>
          </a:prstGeom>
          <a:noFill/>
        </p:spPr>
        <p:txBody>
          <a:bodyPr wrap="square" rtlCol="0">
            <a:spAutoFit/>
          </a:bodyPr>
          <a:lstStyle/>
          <a:p>
            <a:r>
              <a:rPr lang="el-GR" dirty="0" smtClean="0"/>
              <a:t>: ισομοριακή αντιδιάχυση αλλά η εξίσωση δεν λύνεται</a:t>
            </a:r>
          </a:p>
          <a:p>
            <a:endParaRPr lang="el-GR" dirty="0" smtClean="0"/>
          </a:p>
          <a:p>
            <a:r>
              <a:rPr lang="el-GR" dirty="0" smtClean="0"/>
              <a:t>: κελί </a:t>
            </a:r>
            <a:r>
              <a:rPr lang="en-US" sz="2000" dirty="0" smtClean="0"/>
              <a:t>Arnold</a:t>
            </a:r>
            <a:endParaRPr lang="el-GR" dirty="0"/>
          </a:p>
        </p:txBody>
      </p:sp>
      <p:graphicFrame>
        <p:nvGraphicFramePr>
          <p:cNvPr id="44" name="Object 43"/>
          <p:cNvGraphicFramePr>
            <a:graphicFrameLocks noChangeAspect="1"/>
          </p:cNvGraphicFramePr>
          <p:nvPr/>
        </p:nvGraphicFramePr>
        <p:xfrm>
          <a:off x="4900159" y="4691360"/>
          <a:ext cx="463929" cy="249808"/>
        </p:xfrm>
        <a:graphic>
          <a:graphicData uri="http://schemas.openxmlformats.org/presentationml/2006/ole">
            <p:oleObj spid="_x0000_s53255" name="Equation" r:id="rId8" imgW="330120" imgH="177480" progId="Equation.DSMT4">
              <p:embed/>
            </p:oleObj>
          </a:graphicData>
        </a:graphic>
      </p:graphicFrame>
      <p:graphicFrame>
        <p:nvGraphicFramePr>
          <p:cNvPr id="74761" name="Object 9"/>
          <p:cNvGraphicFramePr>
            <a:graphicFrameLocks noChangeAspect="1"/>
          </p:cNvGraphicFramePr>
          <p:nvPr/>
        </p:nvGraphicFramePr>
        <p:xfrm>
          <a:off x="4841875" y="5481638"/>
          <a:ext cx="500063" cy="250825"/>
        </p:xfrm>
        <a:graphic>
          <a:graphicData uri="http://schemas.openxmlformats.org/presentationml/2006/ole">
            <p:oleObj spid="_x0000_s53256" name="Equation" r:id="rId9" imgW="355320" imgH="177480" progId="Equation.DSMT4">
              <p:embed/>
            </p:oleObj>
          </a:graphicData>
        </a:graphic>
      </p:graphicFrame>
      <p:sp>
        <p:nvSpPr>
          <p:cNvPr id="46" name="TextBox 45"/>
          <p:cNvSpPr txBox="1"/>
          <p:nvPr/>
        </p:nvSpPr>
        <p:spPr>
          <a:xfrm>
            <a:off x="1043608" y="5589240"/>
            <a:ext cx="2952328" cy="400110"/>
          </a:xfrm>
          <a:prstGeom prst="rect">
            <a:avLst/>
          </a:prstGeom>
          <a:noFill/>
        </p:spPr>
        <p:txBody>
          <a:bodyPr wrap="square" rtlCol="0">
            <a:spAutoFit/>
          </a:bodyPr>
          <a:lstStyle/>
          <a:p>
            <a:r>
              <a:rPr lang="el-GR" sz="2000" dirty="0" smtClean="0"/>
              <a:t>Σύγκριση        και </a:t>
            </a:r>
            <a:r>
              <a:rPr lang="el-GR" dirty="0" smtClean="0"/>
              <a:t> </a:t>
            </a:r>
            <a:endParaRPr lang="el-GR" dirty="0"/>
          </a:p>
        </p:txBody>
      </p:sp>
      <p:graphicFrame>
        <p:nvGraphicFramePr>
          <p:cNvPr id="47" name="Object 46"/>
          <p:cNvGraphicFramePr>
            <a:graphicFrameLocks noChangeAspect="1"/>
          </p:cNvGraphicFramePr>
          <p:nvPr/>
        </p:nvGraphicFramePr>
        <p:xfrm>
          <a:off x="2233960" y="5607525"/>
          <a:ext cx="321816" cy="413763"/>
        </p:xfrm>
        <a:graphic>
          <a:graphicData uri="http://schemas.openxmlformats.org/presentationml/2006/ole">
            <p:oleObj spid="_x0000_s53257" name="Equation" r:id="rId10" imgW="177480" imgH="228600" progId="Equation.DSMT4">
              <p:embed/>
            </p:oleObj>
          </a:graphicData>
        </a:graphic>
      </p:graphicFrame>
      <p:graphicFrame>
        <p:nvGraphicFramePr>
          <p:cNvPr id="74764" name="Object 12"/>
          <p:cNvGraphicFramePr>
            <a:graphicFrameLocks noChangeAspect="1"/>
          </p:cNvGraphicFramePr>
          <p:nvPr/>
        </p:nvGraphicFramePr>
        <p:xfrm>
          <a:off x="3071813" y="5653088"/>
          <a:ext cx="230187" cy="322262"/>
        </p:xfrm>
        <a:graphic>
          <a:graphicData uri="http://schemas.openxmlformats.org/presentationml/2006/ole">
            <p:oleObj spid="_x0000_s53258" name="Equation" r:id="rId11" imgW="126720" imgH="177480" progId="Equation.DSMT4">
              <p:embed/>
            </p:oleObj>
          </a:graphicData>
        </a:graphic>
      </p:graphicFrame>
      <p:pic>
        <p:nvPicPr>
          <p:cNvPr id="39" name="Εικόνα 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41" name="TextBox 4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59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500"/>
                                        <p:tgtEl>
                                          <p:spTgt spid="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ox(in)">
                                      <p:cBhvr>
                                        <p:cTn id="10" dur="500"/>
                                        <p:tgtEl>
                                          <p:spTgt spid="3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ox(in)">
                                      <p:cBhvr>
                                        <p:cTn id="13" dur="500"/>
                                        <p:tgtEl>
                                          <p:spTgt spid="3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ox(in)">
                                      <p:cBhvr>
                                        <p:cTn id="16" dur="500"/>
                                        <p:tgtEl>
                                          <p:spTgt spid="3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ox(in)">
                                      <p:cBhvr>
                                        <p:cTn id="19" dur="500"/>
                                        <p:tgtEl>
                                          <p:spTgt spid="34"/>
                                        </p:tgtEl>
                                      </p:cBhvr>
                                    </p:animEffect>
                                  </p:childTnLst>
                                </p:cTn>
                              </p:par>
                              <p:par>
                                <p:cTn id="20" presetID="4"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ox(in)">
                                      <p:cBhvr>
                                        <p:cTn id="22" dur="500"/>
                                        <p:tgtEl>
                                          <p:spTgt spid="3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ox(in)">
                                      <p:cBhvr>
                                        <p:cTn id="25" dur="500"/>
                                        <p:tgtEl>
                                          <p:spTgt spid="36"/>
                                        </p:tgtEl>
                                      </p:cBhvr>
                                    </p:animEffect>
                                  </p:childTnLst>
                                </p:cTn>
                              </p:par>
                              <p:par>
                                <p:cTn id="26" presetID="4" presetClass="entr" presetSubtype="16"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ox(in)">
                                      <p:cBhvr>
                                        <p:cTn id="28" dur="500"/>
                                        <p:tgtEl>
                                          <p:spTgt spid="3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ox(in)">
                                      <p:cBhvr>
                                        <p:cTn id="31" dur="500"/>
                                        <p:tgtEl>
                                          <p:spTgt spid="38"/>
                                        </p:tgtEl>
                                      </p:cBhvr>
                                    </p:animEffect>
                                  </p:childTnLst>
                                </p:cTn>
                              </p:par>
                              <p:par>
                                <p:cTn id="32" presetID="4" presetClass="entr" presetSubtype="16" fill="hold" nodeType="withEffect">
                                  <p:stCondLst>
                                    <p:cond delay="0"/>
                                  </p:stCondLst>
                                  <p:childTnLst>
                                    <p:set>
                                      <p:cBhvr>
                                        <p:cTn id="33" dur="1" fill="hold">
                                          <p:stCondLst>
                                            <p:cond delay="0"/>
                                          </p:stCondLst>
                                        </p:cTn>
                                        <p:tgtEl>
                                          <p:spTgt spid="74756"/>
                                        </p:tgtEl>
                                        <p:attrNameLst>
                                          <p:attrName>style.visibility</p:attrName>
                                        </p:attrNameLst>
                                      </p:cBhvr>
                                      <p:to>
                                        <p:strVal val="visible"/>
                                      </p:to>
                                    </p:set>
                                    <p:animEffect transition="in" filter="box(in)">
                                      <p:cBhvr>
                                        <p:cTn id="34" dur="500"/>
                                        <p:tgtEl>
                                          <p:spTgt spid="7475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linds(horizontal)">
                                      <p:cBhvr>
                                        <p:cTn id="39" dur="500"/>
                                        <p:tgtEl>
                                          <p:spTgt spid="40"/>
                                        </p:tgtEl>
                                      </p:cBhvr>
                                    </p:animEffect>
                                  </p:childTnLst>
                                </p:cTn>
                              </p:par>
                              <p:par>
                                <p:cTn id="40" presetID="3" presetClass="entr" presetSubtype="1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linds(horizontal)">
                                      <p:cBhvr>
                                        <p:cTn id="50" dur="500"/>
                                        <p:tgtEl>
                                          <p:spTgt spid="43"/>
                                        </p:tgtEl>
                                      </p:cBhvr>
                                    </p:animEffect>
                                  </p:childTnLst>
                                </p:cTn>
                              </p:par>
                              <p:par>
                                <p:cTn id="51" presetID="3" presetClass="entr" presetSubtype="10" fill="hold" nodeType="withEffect">
                                  <p:stCondLst>
                                    <p:cond delay="0"/>
                                  </p:stCondLst>
                                  <p:childTnLst>
                                    <p:set>
                                      <p:cBhvr>
                                        <p:cTn id="52" dur="1" fill="hold">
                                          <p:stCondLst>
                                            <p:cond delay="0"/>
                                          </p:stCondLst>
                                        </p:cTn>
                                        <p:tgtEl>
                                          <p:spTgt spid="74761"/>
                                        </p:tgtEl>
                                        <p:attrNameLst>
                                          <p:attrName>style.visibility</p:attrName>
                                        </p:attrNameLst>
                                      </p:cBhvr>
                                      <p:to>
                                        <p:strVal val="visible"/>
                                      </p:to>
                                    </p:set>
                                    <p:animEffect transition="in" filter="blinds(horizontal)">
                                      <p:cBhvr>
                                        <p:cTn id="53" dur="500"/>
                                        <p:tgtEl>
                                          <p:spTgt spid="7476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linds(horizontal)">
                                      <p:cBhvr>
                                        <p:cTn id="56" dur="500"/>
                                        <p:tgtEl>
                                          <p:spTgt spid="46"/>
                                        </p:tgtEl>
                                      </p:cBhvr>
                                    </p:animEffect>
                                  </p:childTnLst>
                                </p:cTn>
                              </p:par>
                              <p:par>
                                <p:cTn id="57" presetID="3" presetClass="entr" presetSubtype="1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blinds(horizontal)">
                                      <p:cBhvr>
                                        <p:cTn id="59" dur="500"/>
                                        <p:tgtEl>
                                          <p:spTgt spid="47"/>
                                        </p:tgtEl>
                                      </p:cBhvr>
                                    </p:animEffect>
                                  </p:childTnLst>
                                </p:cTn>
                              </p:par>
                              <p:par>
                                <p:cTn id="60" presetID="3" presetClass="entr" presetSubtype="10" fill="hold" nodeType="withEffect">
                                  <p:stCondLst>
                                    <p:cond delay="0"/>
                                  </p:stCondLst>
                                  <p:childTnLst>
                                    <p:set>
                                      <p:cBhvr>
                                        <p:cTn id="61" dur="1" fill="hold">
                                          <p:stCondLst>
                                            <p:cond delay="0"/>
                                          </p:stCondLst>
                                        </p:cTn>
                                        <p:tgtEl>
                                          <p:spTgt spid="74764"/>
                                        </p:tgtEl>
                                        <p:attrNameLst>
                                          <p:attrName>style.visibility</p:attrName>
                                        </p:attrNameLst>
                                      </p:cBhvr>
                                      <p:to>
                                        <p:strVal val="visible"/>
                                      </p:to>
                                    </p:set>
                                    <p:animEffect transition="in" filter="blinds(horizontal)">
                                      <p:cBhvr>
                                        <p:cTn id="62" dur="500"/>
                                        <p:tgtEl>
                                          <p:spTgt spid="74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P spid="34" grpId="0"/>
      <p:bldP spid="36" grpId="0"/>
      <p:bldP spid="38" grpId="0"/>
      <p:bldP spid="43"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42888"/>
            <a:ext cx="7772400" cy="1143001"/>
          </a:xfrm>
        </p:spPr>
        <p:txBody>
          <a:bodyPr/>
          <a:lstStyle/>
          <a:p>
            <a:pPr algn="ctr"/>
            <a:r>
              <a:rPr lang="en-US" u="sng" dirty="0" smtClean="0"/>
              <a:t>T, P : const</a:t>
            </a:r>
            <a:endParaRPr lang="el-GR" u="sng" dirty="0"/>
          </a:p>
        </p:txBody>
      </p:sp>
      <p:pic>
        <p:nvPicPr>
          <p:cNvPr id="5122" name="Picture 2"/>
          <p:cNvPicPr>
            <a:picLocks noChangeAspect="1" noChangeArrowheads="1"/>
          </p:cNvPicPr>
          <p:nvPr/>
        </p:nvPicPr>
        <p:blipFill>
          <a:blip r:embed="rId3" cstate="print"/>
          <a:srcRect/>
          <a:stretch>
            <a:fillRect/>
          </a:stretch>
        </p:blipFill>
        <p:spPr bwMode="auto">
          <a:xfrm>
            <a:off x="107504" y="1238250"/>
            <a:ext cx="3409950" cy="2190750"/>
          </a:xfrm>
          <a:prstGeom prst="rect">
            <a:avLst/>
          </a:prstGeom>
          <a:noFill/>
          <a:ln w="9525">
            <a:noFill/>
            <a:miter lim="800000"/>
            <a:headEnd/>
            <a:tailEnd/>
          </a:ln>
        </p:spPr>
      </p:pic>
      <p:sp>
        <p:nvSpPr>
          <p:cNvPr id="6" name="TextBox 5"/>
          <p:cNvSpPr txBox="1"/>
          <p:nvPr/>
        </p:nvSpPr>
        <p:spPr>
          <a:xfrm>
            <a:off x="683568" y="2463279"/>
            <a:ext cx="936104" cy="461665"/>
          </a:xfrm>
          <a:prstGeom prst="rect">
            <a:avLst/>
          </a:prstGeom>
          <a:noFill/>
        </p:spPr>
        <p:txBody>
          <a:bodyPr wrap="square" rtlCol="0">
            <a:spAutoFit/>
          </a:bodyPr>
          <a:lstStyle/>
          <a:p>
            <a:r>
              <a:rPr lang="en-US" sz="2400" dirty="0" smtClean="0">
                <a:solidFill>
                  <a:srgbClr val="00B0F0"/>
                </a:solidFill>
              </a:rPr>
              <a:t>N</a:t>
            </a:r>
            <a:r>
              <a:rPr lang="en-US" sz="1400" dirty="0" smtClean="0">
                <a:solidFill>
                  <a:srgbClr val="00B0F0"/>
                </a:solidFill>
              </a:rPr>
              <a:t>2</a:t>
            </a:r>
            <a:endParaRPr lang="el-GR" sz="2400" dirty="0">
              <a:solidFill>
                <a:srgbClr val="00B0F0"/>
              </a:solidFill>
            </a:endParaRPr>
          </a:p>
        </p:txBody>
      </p:sp>
      <p:sp>
        <p:nvSpPr>
          <p:cNvPr id="7" name="TextBox 6"/>
          <p:cNvSpPr txBox="1"/>
          <p:nvPr/>
        </p:nvSpPr>
        <p:spPr>
          <a:xfrm>
            <a:off x="1907704" y="2452826"/>
            <a:ext cx="1008112" cy="400110"/>
          </a:xfrm>
          <a:prstGeom prst="rect">
            <a:avLst/>
          </a:prstGeom>
          <a:noFill/>
        </p:spPr>
        <p:txBody>
          <a:bodyPr wrap="square" rtlCol="0">
            <a:spAutoFit/>
          </a:bodyPr>
          <a:lstStyle/>
          <a:p>
            <a:r>
              <a:rPr lang="el-GR" sz="2000" dirty="0" smtClean="0">
                <a:solidFill>
                  <a:srgbClr val="FF0000"/>
                </a:solidFill>
              </a:rPr>
              <a:t>Αέρας</a:t>
            </a:r>
            <a:endParaRPr lang="el-GR" sz="2000" dirty="0">
              <a:solidFill>
                <a:srgbClr val="FF0000"/>
              </a:solidFill>
            </a:endParaRPr>
          </a:p>
        </p:txBody>
      </p:sp>
      <p:cxnSp>
        <p:nvCxnSpPr>
          <p:cNvPr id="9" name="Straight Arrow Connector 8"/>
          <p:cNvCxnSpPr/>
          <p:nvPr/>
        </p:nvCxnSpPr>
        <p:spPr>
          <a:xfrm>
            <a:off x="683568" y="1412776"/>
            <a:ext cx="2088232"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11560" y="1484784"/>
            <a:ext cx="2088232"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512" y="1196752"/>
            <a:ext cx="936104" cy="461665"/>
          </a:xfrm>
          <a:prstGeom prst="rect">
            <a:avLst/>
          </a:prstGeom>
          <a:noFill/>
        </p:spPr>
        <p:txBody>
          <a:bodyPr wrap="square" rtlCol="0">
            <a:spAutoFit/>
          </a:bodyPr>
          <a:lstStyle/>
          <a:p>
            <a:r>
              <a:rPr lang="en-US" sz="2400" dirty="0" smtClean="0">
                <a:solidFill>
                  <a:srgbClr val="00B050"/>
                </a:solidFill>
              </a:rPr>
              <a:t>N</a:t>
            </a:r>
            <a:r>
              <a:rPr lang="en-US" sz="1400" dirty="0" smtClean="0">
                <a:solidFill>
                  <a:srgbClr val="00B050"/>
                </a:solidFill>
              </a:rPr>
              <a:t>2</a:t>
            </a:r>
            <a:endParaRPr lang="el-GR" sz="2400" dirty="0">
              <a:solidFill>
                <a:srgbClr val="00B050"/>
              </a:solidFill>
            </a:endParaRPr>
          </a:p>
        </p:txBody>
      </p:sp>
      <p:sp>
        <p:nvSpPr>
          <p:cNvPr id="13" name="TextBox 12"/>
          <p:cNvSpPr txBox="1"/>
          <p:nvPr/>
        </p:nvSpPr>
        <p:spPr>
          <a:xfrm>
            <a:off x="2699792" y="1239143"/>
            <a:ext cx="936104" cy="461665"/>
          </a:xfrm>
          <a:prstGeom prst="rect">
            <a:avLst/>
          </a:prstGeom>
          <a:noFill/>
        </p:spPr>
        <p:txBody>
          <a:bodyPr wrap="square" rtlCol="0">
            <a:spAutoFit/>
          </a:bodyPr>
          <a:lstStyle/>
          <a:p>
            <a:r>
              <a:rPr lang="en-US" sz="2400" dirty="0" smtClean="0">
                <a:solidFill>
                  <a:srgbClr val="00B050"/>
                </a:solidFill>
              </a:rPr>
              <a:t>O</a:t>
            </a:r>
            <a:r>
              <a:rPr lang="en-US" sz="1400" dirty="0" smtClean="0">
                <a:solidFill>
                  <a:srgbClr val="00B050"/>
                </a:solidFill>
              </a:rPr>
              <a:t>2</a:t>
            </a:r>
            <a:endParaRPr lang="el-GR" sz="2400" dirty="0">
              <a:solidFill>
                <a:srgbClr val="00B050"/>
              </a:solidFill>
            </a:endParaRPr>
          </a:p>
        </p:txBody>
      </p:sp>
      <p:sp>
        <p:nvSpPr>
          <p:cNvPr id="14" name="TextBox 13"/>
          <p:cNvSpPr txBox="1"/>
          <p:nvPr/>
        </p:nvSpPr>
        <p:spPr>
          <a:xfrm>
            <a:off x="3131840" y="1700808"/>
            <a:ext cx="2016224" cy="830997"/>
          </a:xfrm>
          <a:prstGeom prst="rect">
            <a:avLst/>
          </a:prstGeom>
          <a:noFill/>
        </p:spPr>
        <p:txBody>
          <a:bodyPr wrap="square" rtlCol="0">
            <a:spAutoFit/>
          </a:bodyPr>
          <a:lstStyle/>
          <a:p>
            <a:r>
              <a:rPr lang="el-GR" sz="2400" dirty="0" smtClean="0"/>
              <a:t>Μονοφασικό σύστημα</a:t>
            </a:r>
            <a:endParaRPr lang="el-GR" sz="2400" dirty="0"/>
          </a:p>
        </p:txBody>
      </p:sp>
      <p:pic>
        <p:nvPicPr>
          <p:cNvPr id="5123" name="Picture 3"/>
          <p:cNvPicPr>
            <a:picLocks noChangeAspect="1" noChangeArrowheads="1"/>
          </p:cNvPicPr>
          <p:nvPr/>
        </p:nvPicPr>
        <p:blipFill>
          <a:blip r:embed="rId4" cstate="print"/>
          <a:srcRect/>
          <a:stretch>
            <a:fillRect/>
          </a:stretch>
        </p:blipFill>
        <p:spPr bwMode="auto">
          <a:xfrm>
            <a:off x="5391497" y="1124745"/>
            <a:ext cx="2060823" cy="2448271"/>
          </a:xfrm>
          <a:prstGeom prst="rect">
            <a:avLst/>
          </a:prstGeom>
          <a:noFill/>
          <a:ln w="9525">
            <a:noFill/>
            <a:miter lim="800000"/>
            <a:headEnd/>
            <a:tailEnd/>
          </a:ln>
        </p:spPr>
      </p:pic>
      <p:sp>
        <p:nvSpPr>
          <p:cNvPr id="16" name="TextBox 15"/>
          <p:cNvSpPr txBox="1"/>
          <p:nvPr/>
        </p:nvSpPr>
        <p:spPr>
          <a:xfrm>
            <a:off x="5724128" y="1198493"/>
            <a:ext cx="1152128" cy="646331"/>
          </a:xfrm>
          <a:prstGeom prst="rect">
            <a:avLst/>
          </a:prstGeom>
          <a:noFill/>
        </p:spPr>
        <p:txBody>
          <a:bodyPr wrap="square" rtlCol="0">
            <a:spAutoFit/>
          </a:bodyPr>
          <a:lstStyle/>
          <a:p>
            <a:r>
              <a:rPr lang="el-GR" dirty="0" smtClean="0"/>
              <a:t>Αέρας+</a:t>
            </a:r>
            <a:r>
              <a:rPr lang="en-US" dirty="0" smtClean="0"/>
              <a:t> NH</a:t>
            </a:r>
            <a:r>
              <a:rPr lang="en-US" sz="1400" dirty="0" smtClean="0"/>
              <a:t>3</a:t>
            </a:r>
            <a:endParaRPr lang="el-GR" dirty="0"/>
          </a:p>
        </p:txBody>
      </p:sp>
      <p:sp>
        <p:nvSpPr>
          <p:cNvPr id="17" name="TextBox 16"/>
          <p:cNvSpPr txBox="1"/>
          <p:nvPr/>
        </p:nvSpPr>
        <p:spPr>
          <a:xfrm>
            <a:off x="5796136" y="2699628"/>
            <a:ext cx="1152128" cy="369332"/>
          </a:xfrm>
          <a:prstGeom prst="rect">
            <a:avLst/>
          </a:prstGeom>
          <a:noFill/>
        </p:spPr>
        <p:txBody>
          <a:bodyPr wrap="square" rtlCol="0">
            <a:spAutoFit/>
          </a:bodyPr>
          <a:lstStyle/>
          <a:p>
            <a:r>
              <a:rPr lang="en-US" dirty="0" smtClean="0"/>
              <a:t>H</a:t>
            </a:r>
            <a:r>
              <a:rPr lang="en-US" sz="1400" dirty="0" smtClean="0"/>
              <a:t>2</a:t>
            </a:r>
            <a:r>
              <a:rPr lang="en-US" dirty="0" smtClean="0"/>
              <a:t>O</a:t>
            </a:r>
            <a:r>
              <a:rPr lang="el-GR" dirty="0" smtClean="0"/>
              <a:t>+</a:t>
            </a:r>
            <a:r>
              <a:rPr lang="en-US" dirty="0" smtClean="0"/>
              <a:t> NH</a:t>
            </a:r>
            <a:r>
              <a:rPr lang="en-US" sz="1400" dirty="0" smtClean="0"/>
              <a:t>3</a:t>
            </a:r>
            <a:endParaRPr lang="el-GR" dirty="0"/>
          </a:p>
        </p:txBody>
      </p:sp>
      <p:sp>
        <p:nvSpPr>
          <p:cNvPr id="18" name="TextBox 17"/>
          <p:cNvSpPr txBox="1"/>
          <p:nvPr/>
        </p:nvSpPr>
        <p:spPr>
          <a:xfrm>
            <a:off x="7596336" y="1805915"/>
            <a:ext cx="2016224" cy="830997"/>
          </a:xfrm>
          <a:prstGeom prst="rect">
            <a:avLst/>
          </a:prstGeom>
          <a:noFill/>
        </p:spPr>
        <p:txBody>
          <a:bodyPr wrap="square" rtlCol="0">
            <a:spAutoFit/>
          </a:bodyPr>
          <a:lstStyle/>
          <a:p>
            <a:r>
              <a:rPr lang="el-GR" sz="2400" dirty="0" smtClean="0"/>
              <a:t>Διφασικό σύστημα</a:t>
            </a:r>
            <a:endParaRPr lang="el-GR" sz="2400" dirty="0"/>
          </a:p>
        </p:txBody>
      </p:sp>
      <p:graphicFrame>
        <p:nvGraphicFramePr>
          <p:cNvPr id="5124" name="Object 4"/>
          <p:cNvGraphicFramePr>
            <a:graphicFrameLocks noChangeAspect="1"/>
          </p:cNvGraphicFramePr>
          <p:nvPr/>
        </p:nvGraphicFramePr>
        <p:xfrm>
          <a:off x="2411760" y="3263353"/>
          <a:ext cx="4608512" cy="3219091"/>
        </p:xfrm>
        <a:graphic>
          <a:graphicData uri="http://schemas.openxmlformats.org/presentationml/2006/ole">
            <p:oleObj spid="_x0000_s5122" name="Graph" r:id="rId5" imgW="4154400" imgH="2901600" progId="Origin50.Graph">
              <p:embed/>
            </p:oleObj>
          </a:graphicData>
        </a:graphic>
      </p:graphicFrame>
      <p:cxnSp>
        <p:nvCxnSpPr>
          <p:cNvPr id="21" name="Straight Connector 20"/>
          <p:cNvCxnSpPr/>
          <p:nvPr/>
        </p:nvCxnSpPr>
        <p:spPr>
          <a:xfrm flipV="1">
            <a:off x="4860032" y="4437112"/>
            <a:ext cx="0" cy="1512168"/>
          </a:xfrm>
          <a:prstGeom prst="line">
            <a:avLst/>
          </a:prstGeom>
          <a:ln>
            <a:solidFill>
              <a:srgbClr val="0070C0"/>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652120" y="4437112"/>
            <a:ext cx="0" cy="1512168"/>
          </a:xfrm>
          <a:prstGeom prst="line">
            <a:avLst/>
          </a:prstGeom>
          <a:ln>
            <a:solidFill>
              <a:srgbClr val="0070C0"/>
            </a:solidFill>
            <a:prstDash val="dash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203848" y="4437112"/>
            <a:ext cx="2448272" cy="0"/>
          </a:xfrm>
          <a:prstGeom prst="line">
            <a:avLst/>
          </a:prstGeom>
          <a:ln>
            <a:solidFill>
              <a:srgbClr val="0070C0"/>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203848" y="5229200"/>
            <a:ext cx="1656184" cy="0"/>
          </a:xfrm>
          <a:prstGeom prst="line">
            <a:avLst/>
          </a:prstGeom>
          <a:ln>
            <a:solidFill>
              <a:srgbClr val="0070C0"/>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39" name="Object 38"/>
          <p:cNvGraphicFramePr>
            <a:graphicFrameLocks noChangeAspect="1"/>
          </p:cNvGraphicFramePr>
          <p:nvPr/>
        </p:nvGraphicFramePr>
        <p:xfrm>
          <a:off x="5618336" y="6021288"/>
          <a:ext cx="177800" cy="241300"/>
        </p:xfrm>
        <a:graphic>
          <a:graphicData uri="http://schemas.openxmlformats.org/presentationml/2006/ole">
            <p:oleObj spid="_x0000_s5123" name="Equation" r:id="rId6" imgW="177480" imgH="241200" progId="Equation.DSMT4">
              <p:embed/>
            </p:oleObj>
          </a:graphicData>
        </a:graphic>
      </p:graphicFrame>
      <p:graphicFrame>
        <p:nvGraphicFramePr>
          <p:cNvPr id="5126" name="Object 6"/>
          <p:cNvGraphicFramePr>
            <a:graphicFrameLocks noChangeAspect="1"/>
          </p:cNvGraphicFramePr>
          <p:nvPr/>
        </p:nvGraphicFramePr>
        <p:xfrm>
          <a:off x="4788024" y="6021288"/>
          <a:ext cx="177800" cy="241300"/>
        </p:xfrm>
        <a:graphic>
          <a:graphicData uri="http://schemas.openxmlformats.org/presentationml/2006/ole">
            <p:oleObj spid="_x0000_s5124" name="Equation" r:id="rId7" imgW="177480" imgH="241200" progId="Equation.DSMT4">
              <p:embed/>
            </p:oleObj>
          </a:graphicData>
        </a:graphic>
      </p:graphicFrame>
      <p:graphicFrame>
        <p:nvGraphicFramePr>
          <p:cNvPr id="5127" name="Object 7"/>
          <p:cNvGraphicFramePr>
            <a:graphicFrameLocks noChangeAspect="1"/>
          </p:cNvGraphicFramePr>
          <p:nvPr/>
        </p:nvGraphicFramePr>
        <p:xfrm>
          <a:off x="2909888" y="4340225"/>
          <a:ext cx="190500" cy="241300"/>
        </p:xfrm>
        <a:graphic>
          <a:graphicData uri="http://schemas.openxmlformats.org/presentationml/2006/ole">
            <p:oleObj spid="_x0000_s5125" name="Equation" r:id="rId8" imgW="190440" imgH="241200" progId="Equation.DSMT4">
              <p:embed/>
            </p:oleObj>
          </a:graphicData>
        </a:graphic>
      </p:graphicFrame>
      <p:graphicFrame>
        <p:nvGraphicFramePr>
          <p:cNvPr id="5128" name="Object 8"/>
          <p:cNvGraphicFramePr>
            <a:graphicFrameLocks noChangeAspect="1"/>
          </p:cNvGraphicFramePr>
          <p:nvPr/>
        </p:nvGraphicFramePr>
        <p:xfrm>
          <a:off x="2915816" y="5131916"/>
          <a:ext cx="190500" cy="241300"/>
        </p:xfrm>
        <a:graphic>
          <a:graphicData uri="http://schemas.openxmlformats.org/presentationml/2006/ole">
            <p:oleObj spid="_x0000_s5126" name="Equation" r:id="rId9" imgW="190440" imgH="241200" progId="Equation.DSMT4">
              <p:embed/>
            </p:oleObj>
          </a:graphicData>
        </a:graphic>
      </p:graphicFrame>
      <p:graphicFrame>
        <p:nvGraphicFramePr>
          <p:cNvPr id="5129" name="Object 9"/>
          <p:cNvGraphicFramePr>
            <a:graphicFrameLocks noChangeAspect="1"/>
          </p:cNvGraphicFramePr>
          <p:nvPr/>
        </p:nvGraphicFramePr>
        <p:xfrm>
          <a:off x="4760913" y="4114800"/>
          <a:ext cx="152400" cy="165100"/>
        </p:xfrm>
        <a:graphic>
          <a:graphicData uri="http://schemas.openxmlformats.org/presentationml/2006/ole">
            <p:oleObj spid="_x0000_s5127" name="Equation" r:id="rId10" imgW="152280" imgH="164880" progId="Equation.DSMT4">
              <p:embed/>
            </p:oleObj>
          </a:graphicData>
        </a:graphic>
      </p:graphicFrame>
      <p:cxnSp>
        <p:nvCxnSpPr>
          <p:cNvPr id="46" name="Straight Arrow Connector 45"/>
          <p:cNvCxnSpPr/>
          <p:nvPr/>
        </p:nvCxnSpPr>
        <p:spPr>
          <a:xfrm flipV="1">
            <a:off x="7164288" y="1412776"/>
            <a:ext cx="72008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130" name="Object 10"/>
          <p:cNvGraphicFramePr>
            <a:graphicFrameLocks noChangeAspect="1"/>
          </p:cNvGraphicFramePr>
          <p:nvPr/>
        </p:nvGraphicFramePr>
        <p:xfrm>
          <a:off x="7884368" y="1100741"/>
          <a:ext cx="360040" cy="456051"/>
        </p:xfrm>
        <a:graphic>
          <a:graphicData uri="http://schemas.openxmlformats.org/presentationml/2006/ole">
            <p:oleObj spid="_x0000_s5128" name="Equation" r:id="rId11" imgW="190440" imgH="241200" progId="Equation.DSMT4">
              <p:embed/>
            </p:oleObj>
          </a:graphicData>
        </a:graphic>
      </p:graphicFrame>
      <p:graphicFrame>
        <p:nvGraphicFramePr>
          <p:cNvPr id="5131" name="Object 11"/>
          <p:cNvGraphicFramePr>
            <a:graphicFrameLocks noChangeAspect="1"/>
          </p:cNvGraphicFramePr>
          <p:nvPr/>
        </p:nvGraphicFramePr>
        <p:xfrm>
          <a:off x="7979866" y="2829372"/>
          <a:ext cx="336550" cy="455612"/>
        </p:xfrm>
        <a:graphic>
          <a:graphicData uri="http://schemas.openxmlformats.org/presentationml/2006/ole">
            <p:oleObj spid="_x0000_s5129" name="Equation" r:id="rId12" imgW="177480" imgH="241200" progId="Equation.DSMT4">
              <p:embed/>
            </p:oleObj>
          </a:graphicData>
        </a:graphic>
      </p:graphicFrame>
      <p:cxnSp>
        <p:nvCxnSpPr>
          <p:cNvPr id="50" name="Straight Arrow Connector 49"/>
          <p:cNvCxnSpPr/>
          <p:nvPr/>
        </p:nvCxnSpPr>
        <p:spPr>
          <a:xfrm>
            <a:off x="7164288" y="2852936"/>
            <a:ext cx="72008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Εικόνα 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30" name="TextBox 2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6</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par>
                                <p:cTn id="23" presetID="4" presetClass="entr" presetSubtype="16"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box(in)">
                                      <p:cBhvr>
                                        <p:cTn id="25" dur="500"/>
                                        <p:tgtEl>
                                          <p:spTgt spid="512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par>
                                <p:cTn id="35" presetID="4" presetClass="entr" presetSubtype="16" fill="hold" nodeType="with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box(in)">
                                      <p:cBhvr>
                                        <p:cTn id="37" dur="500"/>
                                        <p:tgtEl>
                                          <p:spTgt spid="5123"/>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par>
                                <p:cTn id="41" presetID="4" presetClass="entr" presetSubtype="16" fill="hold" nodeType="withEffect">
                                  <p:stCondLst>
                                    <p:cond delay="0"/>
                                  </p:stCondLst>
                                  <p:childTnLst>
                                    <p:set>
                                      <p:cBhvr>
                                        <p:cTn id="42" dur="1" fill="hold">
                                          <p:stCondLst>
                                            <p:cond delay="0"/>
                                          </p:stCondLst>
                                        </p:cTn>
                                        <p:tgtEl>
                                          <p:spTgt spid="5130"/>
                                        </p:tgtEl>
                                        <p:attrNameLst>
                                          <p:attrName>style.visibility</p:attrName>
                                        </p:attrNameLst>
                                      </p:cBhvr>
                                      <p:to>
                                        <p:strVal val="visible"/>
                                      </p:to>
                                    </p:set>
                                    <p:animEffect transition="in" filter="box(in)">
                                      <p:cBhvr>
                                        <p:cTn id="43" dur="500"/>
                                        <p:tgtEl>
                                          <p:spTgt spid="5130"/>
                                        </p:tgtEl>
                                      </p:cBhvr>
                                    </p:animEffect>
                                  </p:childTnLst>
                                </p:cTn>
                              </p:par>
                              <p:par>
                                <p:cTn id="44" presetID="4" presetClass="entr" presetSubtype="16"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ox(in)">
                                      <p:cBhvr>
                                        <p:cTn id="46" dur="500"/>
                                        <p:tgtEl>
                                          <p:spTgt spid="46"/>
                                        </p:tgtEl>
                                      </p:cBhvr>
                                    </p:animEffect>
                                  </p:childTnLst>
                                </p:cTn>
                              </p:par>
                              <p:par>
                                <p:cTn id="47" presetID="4" presetClass="entr" presetSubtype="16"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box(in)">
                                      <p:cBhvr>
                                        <p:cTn id="49" dur="500"/>
                                        <p:tgtEl>
                                          <p:spTgt spid="50"/>
                                        </p:tgtEl>
                                      </p:cBhvr>
                                    </p:animEffect>
                                  </p:childTnLst>
                                </p:cTn>
                              </p:par>
                              <p:par>
                                <p:cTn id="50" presetID="4" presetClass="entr" presetSubtype="16" fill="hold" nodeType="withEffect">
                                  <p:stCondLst>
                                    <p:cond delay="0"/>
                                  </p:stCondLst>
                                  <p:childTnLst>
                                    <p:set>
                                      <p:cBhvr>
                                        <p:cTn id="51" dur="1" fill="hold">
                                          <p:stCondLst>
                                            <p:cond delay="0"/>
                                          </p:stCondLst>
                                        </p:cTn>
                                        <p:tgtEl>
                                          <p:spTgt spid="5131"/>
                                        </p:tgtEl>
                                        <p:attrNameLst>
                                          <p:attrName>style.visibility</p:attrName>
                                        </p:attrNameLst>
                                      </p:cBhvr>
                                      <p:to>
                                        <p:strVal val="visible"/>
                                      </p:to>
                                    </p:set>
                                    <p:animEffect transition="in" filter="box(in)">
                                      <p:cBhvr>
                                        <p:cTn id="52" dur="500"/>
                                        <p:tgtEl>
                                          <p:spTgt spid="5131"/>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5124"/>
                                        </p:tgtEl>
                                        <p:attrNameLst>
                                          <p:attrName>style.visibility</p:attrName>
                                        </p:attrNameLst>
                                      </p:cBhvr>
                                      <p:to>
                                        <p:strVal val="visible"/>
                                      </p:to>
                                    </p:set>
                                    <p:animEffect transition="in" filter="diamond(in)">
                                      <p:cBhvr>
                                        <p:cTn id="57" dur="2000"/>
                                        <p:tgtEl>
                                          <p:spTgt spid="5124"/>
                                        </p:tgtEl>
                                      </p:cBhvr>
                                    </p:animEffect>
                                  </p:childTnLst>
                                </p:cTn>
                              </p:par>
                              <p:par>
                                <p:cTn id="58" presetID="8" presetClass="entr" presetSubtype="16"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diamond(in)">
                                      <p:cBhvr>
                                        <p:cTn id="60" dur="2000"/>
                                        <p:tgtEl>
                                          <p:spTgt spid="33"/>
                                        </p:tgtEl>
                                      </p:cBhvr>
                                    </p:animEffect>
                                  </p:childTnLst>
                                </p:cTn>
                              </p:par>
                              <p:par>
                                <p:cTn id="61" presetID="8" presetClass="entr" presetSubtype="16"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diamond(in)">
                                      <p:cBhvr>
                                        <p:cTn id="63" dur="2000"/>
                                        <p:tgtEl>
                                          <p:spTgt spid="21"/>
                                        </p:tgtEl>
                                      </p:cBhvr>
                                    </p:animEffect>
                                  </p:childTnLst>
                                </p:cTn>
                              </p:par>
                              <p:par>
                                <p:cTn id="64" presetID="8" presetClass="entr" presetSubtype="16"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diamond(in)">
                                      <p:cBhvr>
                                        <p:cTn id="66" dur="2000"/>
                                        <p:tgtEl>
                                          <p:spTgt spid="36"/>
                                        </p:tgtEl>
                                      </p:cBhvr>
                                    </p:animEffect>
                                  </p:childTnLst>
                                </p:cTn>
                              </p:par>
                              <p:par>
                                <p:cTn id="67" presetID="8" presetClass="entr" presetSubtype="16" fill="hold" nodeType="with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diamond(in)">
                                      <p:cBhvr>
                                        <p:cTn id="69" dur="2000"/>
                                        <p:tgtEl>
                                          <p:spTgt spid="5126"/>
                                        </p:tgtEl>
                                      </p:cBhvr>
                                    </p:animEffect>
                                  </p:childTnLst>
                                </p:cTn>
                              </p:par>
                              <p:par>
                                <p:cTn id="70" presetID="8" presetClass="entr" presetSubtype="16"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diamond(in)">
                                      <p:cBhvr>
                                        <p:cTn id="72" dur="2000"/>
                                        <p:tgtEl>
                                          <p:spTgt spid="39"/>
                                        </p:tgtEl>
                                      </p:cBhvr>
                                    </p:animEffect>
                                  </p:childTnLst>
                                </p:cTn>
                              </p:par>
                              <p:par>
                                <p:cTn id="73" presetID="8" presetClass="entr" presetSubtype="16" fill="hold" nodeType="withEffect">
                                  <p:stCondLst>
                                    <p:cond delay="0"/>
                                  </p:stCondLst>
                                  <p:childTnLst>
                                    <p:set>
                                      <p:cBhvr>
                                        <p:cTn id="74" dur="1" fill="hold">
                                          <p:stCondLst>
                                            <p:cond delay="0"/>
                                          </p:stCondLst>
                                        </p:cTn>
                                        <p:tgtEl>
                                          <p:spTgt spid="5128"/>
                                        </p:tgtEl>
                                        <p:attrNameLst>
                                          <p:attrName>style.visibility</p:attrName>
                                        </p:attrNameLst>
                                      </p:cBhvr>
                                      <p:to>
                                        <p:strVal val="visible"/>
                                      </p:to>
                                    </p:set>
                                    <p:animEffect transition="in" filter="diamond(in)">
                                      <p:cBhvr>
                                        <p:cTn id="75" dur="2000"/>
                                        <p:tgtEl>
                                          <p:spTgt spid="5128"/>
                                        </p:tgtEl>
                                      </p:cBhvr>
                                    </p:animEffect>
                                  </p:childTnLst>
                                </p:cTn>
                              </p:par>
                              <p:par>
                                <p:cTn id="76" presetID="8" presetClass="entr" presetSubtype="16" fill="hold" nodeType="withEffect">
                                  <p:stCondLst>
                                    <p:cond delay="0"/>
                                  </p:stCondLst>
                                  <p:childTnLst>
                                    <p:set>
                                      <p:cBhvr>
                                        <p:cTn id="77" dur="1" fill="hold">
                                          <p:stCondLst>
                                            <p:cond delay="0"/>
                                          </p:stCondLst>
                                        </p:cTn>
                                        <p:tgtEl>
                                          <p:spTgt spid="5127"/>
                                        </p:tgtEl>
                                        <p:attrNameLst>
                                          <p:attrName>style.visibility</p:attrName>
                                        </p:attrNameLst>
                                      </p:cBhvr>
                                      <p:to>
                                        <p:strVal val="visible"/>
                                      </p:to>
                                    </p:set>
                                    <p:animEffect transition="in" filter="diamond(in)">
                                      <p:cBhvr>
                                        <p:cTn id="78" dur="2000"/>
                                        <p:tgtEl>
                                          <p:spTgt spid="5127"/>
                                        </p:tgtEl>
                                      </p:cBhvr>
                                    </p:animEffect>
                                  </p:childTnLst>
                                </p:cTn>
                              </p:par>
                              <p:par>
                                <p:cTn id="79" presetID="8" presetClass="entr" presetSubtype="16" fill="hold" nodeType="withEffect">
                                  <p:stCondLst>
                                    <p:cond delay="0"/>
                                  </p:stCondLst>
                                  <p:childTnLst>
                                    <p:set>
                                      <p:cBhvr>
                                        <p:cTn id="80" dur="1" fill="hold">
                                          <p:stCondLst>
                                            <p:cond delay="0"/>
                                          </p:stCondLst>
                                        </p:cTn>
                                        <p:tgtEl>
                                          <p:spTgt spid="5129"/>
                                        </p:tgtEl>
                                        <p:attrNameLst>
                                          <p:attrName>style.visibility</p:attrName>
                                        </p:attrNameLst>
                                      </p:cBhvr>
                                      <p:to>
                                        <p:strVal val="visible"/>
                                      </p:to>
                                    </p:set>
                                    <p:animEffect transition="in" filter="diamond(in)">
                                      <p:cBhvr>
                                        <p:cTn id="81" dur="2000"/>
                                        <p:tgtEl>
                                          <p:spTgt spid="5129"/>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5124"/>
                                        </p:tgtEl>
                                        <p:attrNameLst>
                                          <p:attrName>style.visibility</p:attrName>
                                        </p:attrNameLst>
                                      </p:cBhvr>
                                      <p:to>
                                        <p:strVal val="visible"/>
                                      </p:to>
                                    </p:set>
                                    <p:anim calcmode="lin" valueType="num">
                                      <p:cBhvr additive="base">
                                        <p:cTn id="86" dur="500" fill="hold"/>
                                        <p:tgtEl>
                                          <p:spTgt spid="5124"/>
                                        </p:tgtEl>
                                        <p:attrNameLst>
                                          <p:attrName>ppt_x</p:attrName>
                                        </p:attrNameLst>
                                      </p:cBhvr>
                                      <p:tavLst>
                                        <p:tav tm="0">
                                          <p:val>
                                            <p:strVal val="#ppt_x"/>
                                          </p:val>
                                        </p:tav>
                                        <p:tav tm="100000">
                                          <p:val>
                                            <p:strVal val="#ppt_x"/>
                                          </p:val>
                                        </p:tav>
                                      </p:tavLst>
                                    </p:anim>
                                    <p:anim calcmode="lin" valueType="num">
                                      <p:cBhvr additive="base">
                                        <p:cTn id="87" dur="500" fill="hold"/>
                                        <p:tgtEl>
                                          <p:spTgt spid="5124"/>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additive="base">
                                        <p:cTn id="90" dur="500" fill="hold"/>
                                        <p:tgtEl>
                                          <p:spTgt spid="33"/>
                                        </p:tgtEl>
                                        <p:attrNameLst>
                                          <p:attrName>ppt_x</p:attrName>
                                        </p:attrNameLst>
                                      </p:cBhvr>
                                      <p:tavLst>
                                        <p:tav tm="0">
                                          <p:val>
                                            <p:strVal val="#ppt_x"/>
                                          </p:val>
                                        </p:tav>
                                        <p:tav tm="100000">
                                          <p:val>
                                            <p:strVal val="#ppt_x"/>
                                          </p:val>
                                        </p:tav>
                                      </p:tavLst>
                                    </p:anim>
                                    <p:anim calcmode="lin" valueType="num">
                                      <p:cBhvr additive="base">
                                        <p:cTn id="91" dur="500" fill="hold"/>
                                        <p:tgtEl>
                                          <p:spTgt spid="33"/>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ppt_x"/>
                                          </p:val>
                                        </p:tav>
                                        <p:tav tm="100000">
                                          <p:val>
                                            <p:strVal val="#ppt_x"/>
                                          </p:val>
                                        </p:tav>
                                      </p:tavLst>
                                    </p:anim>
                                    <p:anim calcmode="lin" valueType="num">
                                      <p:cBhvr additive="base">
                                        <p:cTn id="95" dur="500" fill="hold"/>
                                        <p:tgtEl>
                                          <p:spTgt spid="21"/>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additive="base">
                                        <p:cTn id="98" dur="500" fill="hold"/>
                                        <p:tgtEl>
                                          <p:spTgt spid="36"/>
                                        </p:tgtEl>
                                        <p:attrNameLst>
                                          <p:attrName>ppt_x</p:attrName>
                                        </p:attrNameLst>
                                      </p:cBhvr>
                                      <p:tavLst>
                                        <p:tav tm="0">
                                          <p:val>
                                            <p:strVal val="#ppt_x"/>
                                          </p:val>
                                        </p:tav>
                                        <p:tav tm="100000">
                                          <p:val>
                                            <p:strVal val="#ppt_x"/>
                                          </p:val>
                                        </p:tav>
                                      </p:tavLst>
                                    </p:anim>
                                    <p:anim calcmode="lin" valueType="num">
                                      <p:cBhvr additive="base">
                                        <p:cTn id="99" dur="500" fill="hold"/>
                                        <p:tgtEl>
                                          <p:spTgt spid="36"/>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5126"/>
                                        </p:tgtEl>
                                        <p:attrNameLst>
                                          <p:attrName>style.visibility</p:attrName>
                                        </p:attrNameLst>
                                      </p:cBhvr>
                                      <p:to>
                                        <p:strVal val="visible"/>
                                      </p:to>
                                    </p:set>
                                    <p:anim calcmode="lin" valueType="num">
                                      <p:cBhvr additive="base">
                                        <p:cTn id="102" dur="500" fill="hold"/>
                                        <p:tgtEl>
                                          <p:spTgt spid="5126"/>
                                        </p:tgtEl>
                                        <p:attrNameLst>
                                          <p:attrName>ppt_x</p:attrName>
                                        </p:attrNameLst>
                                      </p:cBhvr>
                                      <p:tavLst>
                                        <p:tav tm="0">
                                          <p:val>
                                            <p:strVal val="#ppt_x"/>
                                          </p:val>
                                        </p:tav>
                                        <p:tav tm="100000">
                                          <p:val>
                                            <p:strVal val="#ppt_x"/>
                                          </p:val>
                                        </p:tav>
                                      </p:tavLst>
                                    </p:anim>
                                    <p:anim calcmode="lin" valueType="num">
                                      <p:cBhvr additive="base">
                                        <p:cTn id="103" dur="500" fill="hold"/>
                                        <p:tgtEl>
                                          <p:spTgt spid="5126"/>
                                        </p:tgtEl>
                                        <p:attrNameLst>
                                          <p:attrName>ppt_y</p:attrName>
                                        </p:attrNameLst>
                                      </p:cBhvr>
                                      <p:tavLst>
                                        <p:tav tm="0">
                                          <p:val>
                                            <p:strVal val="1+#ppt_h/2"/>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additive="base">
                                        <p:cTn id="106" dur="500" fill="hold"/>
                                        <p:tgtEl>
                                          <p:spTgt spid="39"/>
                                        </p:tgtEl>
                                        <p:attrNameLst>
                                          <p:attrName>ppt_x</p:attrName>
                                        </p:attrNameLst>
                                      </p:cBhvr>
                                      <p:tavLst>
                                        <p:tav tm="0">
                                          <p:val>
                                            <p:strVal val="#ppt_x"/>
                                          </p:val>
                                        </p:tav>
                                        <p:tav tm="100000">
                                          <p:val>
                                            <p:strVal val="#ppt_x"/>
                                          </p:val>
                                        </p:tav>
                                      </p:tavLst>
                                    </p:anim>
                                    <p:anim calcmode="lin" valueType="num">
                                      <p:cBhvr additive="base">
                                        <p:cTn id="107" dur="500" fill="hold"/>
                                        <p:tgtEl>
                                          <p:spTgt spid="39"/>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5128"/>
                                        </p:tgtEl>
                                        <p:attrNameLst>
                                          <p:attrName>style.visibility</p:attrName>
                                        </p:attrNameLst>
                                      </p:cBhvr>
                                      <p:to>
                                        <p:strVal val="visible"/>
                                      </p:to>
                                    </p:set>
                                    <p:anim calcmode="lin" valueType="num">
                                      <p:cBhvr additive="base">
                                        <p:cTn id="110" dur="500" fill="hold"/>
                                        <p:tgtEl>
                                          <p:spTgt spid="5128"/>
                                        </p:tgtEl>
                                        <p:attrNameLst>
                                          <p:attrName>ppt_x</p:attrName>
                                        </p:attrNameLst>
                                      </p:cBhvr>
                                      <p:tavLst>
                                        <p:tav tm="0">
                                          <p:val>
                                            <p:strVal val="#ppt_x"/>
                                          </p:val>
                                        </p:tav>
                                        <p:tav tm="100000">
                                          <p:val>
                                            <p:strVal val="#ppt_x"/>
                                          </p:val>
                                        </p:tav>
                                      </p:tavLst>
                                    </p:anim>
                                    <p:anim calcmode="lin" valueType="num">
                                      <p:cBhvr additive="base">
                                        <p:cTn id="111" dur="500" fill="hold"/>
                                        <p:tgtEl>
                                          <p:spTgt spid="5128"/>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5127"/>
                                        </p:tgtEl>
                                        <p:attrNameLst>
                                          <p:attrName>style.visibility</p:attrName>
                                        </p:attrNameLst>
                                      </p:cBhvr>
                                      <p:to>
                                        <p:strVal val="visible"/>
                                      </p:to>
                                    </p:set>
                                    <p:anim calcmode="lin" valueType="num">
                                      <p:cBhvr additive="base">
                                        <p:cTn id="114" dur="500" fill="hold"/>
                                        <p:tgtEl>
                                          <p:spTgt spid="5127"/>
                                        </p:tgtEl>
                                        <p:attrNameLst>
                                          <p:attrName>ppt_x</p:attrName>
                                        </p:attrNameLst>
                                      </p:cBhvr>
                                      <p:tavLst>
                                        <p:tav tm="0">
                                          <p:val>
                                            <p:strVal val="#ppt_x"/>
                                          </p:val>
                                        </p:tav>
                                        <p:tav tm="100000">
                                          <p:val>
                                            <p:strVal val="#ppt_x"/>
                                          </p:val>
                                        </p:tav>
                                      </p:tavLst>
                                    </p:anim>
                                    <p:anim calcmode="lin" valueType="num">
                                      <p:cBhvr additive="base">
                                        <p:cTn id="115" dur="500" fill="hold"/>
                                        <p:tgtEl>
                                          <p:spTgt spid="5127"/>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5129"/>
                                        </p:tgtEl>
                                        <p:attrNameLst>
                                          <p:attrName>style.visibility</p:attrName>
                                        </p:attrNameLst>
                                      </p:cBhvr>
                                      <p:to>
                                        <p:strVal val="visible"/>
                                      </p:to>
                                    </p:set>
                                    <p:anim calcmode="lin" valueType="num">
                                      <p:cBhvr additive="base">
                                        <p:cTn id="118" dur="500" fill="hold"/>
                                        <p:tgtEl>
                                          <p:spTgt spid="5129"/>
                                        </p:tgtEl>
                                        <p:attrNameLst>
                                          <p:attrName>ppt_x</p:attrName>
                                        </p:attrNameLst>
                                      </p:cBhvr>
                                      <p:tavLst>
                                        <p:tav tm="0">
                                          <p:val>
                                            <p:strVal val="#ppt_x"/>
                                          </p:val>
                                        </p:tav>
                                        <p:tav tm="100000">
                                          <p:val>
                                            <p:strVal val="#ppt_x"/>
                                          </p:val>
                                        </p:tav>
                                      </p:tavLst>
                                    </p:anim>
                                    <p:anim calcmode="lin" valueType="num">
                                      <p:cBhvr additive="base">
                                        <p:cTn id="119" dur="500" fill="hold"/>
                                        <p:tgtEl>
                                          <p:spTgt spid="5129"/>
                                        </p:tgtEl>
                                        <p:attrNameLst>
                                          <p:attrName>ppt_y</p:attrName>
                                        </p:attrNameLst>
                                      </p:cBhvr>
                                      <p:tavLst>
                                        <p:tav tm="0">
                                          <p:val>
                                            <p:strVal val="1+#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additive="base">
                                        <p:cTn id="122" dur="500" fill="hold"/>
                                        <p:tgtEl>
                                          <p:spTgt spid="31"/>
                                        </p:tgtEl>
                                        <p:attrNameLst>
                                          <p:attrName>ppt_x</p:attrName>
                                        </p:attrNameLst>
                                      </p:cBhvr>
                                      <p:tavLst>
                                        <p:tav tm="0">
                                          <p:val>
                                            <p:strVal val="#ppt_x"/>
                                          </p:val>
                                        </p:tav>
                                        <p:tav tm="100000">
                                          <p:val>
                                            <p:strVal val="#ppt_x"/>
                                          </p:val>
                                        </p:tav>
                                      </p:tavLst>
                                    </p:anim>
                                    <p:anim calcmode="lin" valueType="num">
                                      <p:cBhvr additive="base">
                                        <p:cTn id="1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3" grpId="0"/>
      <p:bldP spid="14" grpId="0"/>
      <p:bldP spid="16" grpId="0"/>
      <p:bldP spid="17" grpId="0"/>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171450"/>
            <a:ext cx="7772400" cy="1143000"/>
          </a:xfrm>
        </p:spPr>
        <p:txBody>
          <a:bodyPr/>
          <a:lstStyle/>
          <a:p>
            <a:pPr algn="ctr"/>
            <a:r>
              <a:rPr lang="el-GR" dirty="0" smtClean="0"/>
              <a:t>Διάχυση με αντίδραση</a:t>
            </a:r>
            <a:endParaRPr lang="el-GR" dirty="0"/>
          </a:p>
        </p:txBody>
      </p:sp>
      <p:sp>
        <p:nvSpPr>
          <p:cNvPr id="5" name="TextBox 4"/>
          <p:cNvSpPr txBox="1"/>
          <p:nvPr/>
        </p:nvSpPr>
        <p:spPr>
          <a:xfrm>
            <a:off x="251520" y="836712"/>
            <a:ext cx="7488832" cy="769441"/>
          </a:xfrm>
          <a:prstGeom prst="rect">
            <a:avLst/>
          </a:prstGeom>
          <a:noFill/>
        </p:spPr>
        <p:txBody>
          <a:bodyPr wrap="square" rtlCol="0">
            <a:spAutoFit/>
          </a:bodyPr>
          <a:lstStyle/>
          <a:p>
            <a:pPr>
              <a:buFont typeface="Arial" pitchFamily="34" charset="0"/>
              <a:buChar char="•"/>
            </a:pPr>
            <a:r>
              <a:rPr lang="el-GR" sz="2400" dirty="0" smtClean="0"/>
              <a:t>Ετερογενής κατάλυση</a:t>
            </a:r>
          </a:p>
          <a:p>
            <a:endParaRPr lang="el-GR" sz="2000" dirty="0"/>
          </a:p>
        </p:txBody>
      </p:sp>
      <p:cxnSp>
        <p:nvCxnSpPr>
          <p:cNvPr id="6" name="Straight Arrow Connector 5"/>
          <p:cNvCxnSpPr/>
          <p:nvPr/>
        </p:nvCxnSpPr>
        <p:spPr>
          <a:xfrm flipV="1">
            <a:off x="827584" y="1916832"/>
            <a:ext cx="0" cy="194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27584" y="3861048"/>
            <a:ext cx="288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203848" y="2060848"/>
            <a:ext cx="0" cy="180020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427909" y="2524254"/>
            <a:ext cx="2016224" cy="369332"/>
          </a:xfrm>
          <a:prstGeom prst="rect">
            <a:avLst/>
          </a:prstGeom>
          <a:noFill/>
        </p:spPr>
        <p:txBody>
          <a:bodyPr wrap="square" rtlCol="0">
            <a:spAutoFit/>
          </a:bodyPr>
          <a:lstStyle/>
          <a:p>
            <a:r>
              <a:rPr lang="el-GR" dirty="0" smtClean="0"/>
              <a:t>Συγκέντρωση Α</a:t>
            </a:r>
            <a:endParaRPr lang="el-GR" dirty="0"/>
          </a:p>
        </p:txBody>
      </p:sp>
      <p:sp>
        <p:nvSpPr>
          <p:cNvPr id="10" name="TextBox 9"/>
          <p:cNvSpPr txBox="1"/>
          <p:nvPr/>
        </p:nvSpPr>
        <p:spPr>
          <a:xfrm>
            <a:off x="1115616" y="3933056"/>
            <a:ext cx="1656184" cy="461665"/>
          </a:xfrm>
          <a:prstGeom prst="rect">
            <a:avLst/>
          </a:prstGeom>
          <a:noFill/>
        </p:spPr>
        <p:txBody>
          <a:bodyPr wrap="square" rtlCol="0">
            <a:spAutoFit/>
          </a:bodyPr>
          <a:lstStyle/>
          <a:p>
            <a:r>
              <a:rPr lang="el-GR" dirty="0" smtClean="0"/>
              <a:t>Απόσταση</a:t>
            </a:r>
            <a:r>
              <a:rPr lang="el-GR" sz="2400" dirty="0" smtClean="0"/>
              <a:t> </a:t>
            </a:r>
            <a:r>
              <a:rPr lang="en-US" sz="2400" dirty="0" smtClean="0"/>
              <a:t>z</a:t>
            </a:r>
            <a:endParaRPr lang="el-GR" sz="2400" dirty="0"/>
          </a:p>
        </p:txBody>
      </p:sp>
      <p:cxnSp>
        <p:nvCxnSpPr>
          <p:cNvPr id="11" name="Straight Connector 10"/>
          <p:cNvCxnSpPr/>
          <p:nvPr/>
        </p:nvCxnSpPr>
        <p:spPr>
          <a:xfrm flipV="1">
            <a:off x="1259632" y="1916832"/>
            <a:ext cx="0" cy="1944217"/>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59632" y="3501008"/>
            <a:ext cx="648072"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483768" y="3501008"/>
            <a:ext cx="72008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nvGraphicFramePr>
        <p:xfrm>
          <a:off x="2054374" y="3325216"/>
          <a:ext cx="285378" cy="319808"/>
        </p:xfrm>
        <a:graphic>
          <a:graphicData uri="http://schemas.openxmlformats.org/presentationml/2006/ole">
            <p:oleObj spid="_x0000_s54274" name="Equation" r:id="rId3" imgW="139680" imgH="177480" progId="Equation.DSMT4">
              <p:embed/>
            </p:oleObj>
          </a:graphicData>
        </a:graphic>
      </p:graphicFrame>
      <p:graphicFrame>
        <p:nvGraphicFramePr>
          <p:cNvPr id="21" name="Object 20"/>
          <p:cNvGraphicFramePr>
            <a:graphicFrameLocks noChangeAspect="1"/>
          </p:cNvGraphicFramePr>
          <p:nvPr/>
        </p:nvGraphicFramePr>
        <p:xfrm>
          <a:off x="899592" y="1412776"/>
          <a:ext cx="831256" cy="415628"/>
        </p:xfrm>
        <a:graphic>
          <a:graphicData uri="http://schemas.openxmlformats.org/presentationml/2006/ole">
            <p:oleObj spid="_x0000_s54275" name="Equation" r:id="rId4" imgW="457200" imgH="228600" progId="Equation.DSMT4">
              <p:embed/>
            </p:oleObj>
          </a:graphicData>
        </a:graphic>
      </p:graphicFrame>
      <p:cxnSp>
        <p:nvCxnSpPr>
          <p:cNvPr id="22" name="Straight Connector 21"/>
          <p:cNvCxnSpPr/>
          <p:nvPr/>
        </p:nvCxnSpPr>
        <p:spPr>
          <a:xfrm flipH="1" flipV="1">
            <a:off x="3203848" y="3645024"/>
            <a:ext cx="144016"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203848" y="3429000"/>
            <a:ext cx="144016"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203848" y="3212976"/>
            <a:ext cx="144016"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203848" y="2996952"/>
            <a:ext cx="144016"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203848" y="2780928"/>
            <a:ext cx="144016"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203848" y="2564904"/>
            <a:ext cx="144016"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203848" y="2348880"/>
            <a:ext cx="144016"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3203848" y="2132856"/>
            <a:ext cx="144016"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19872" y="1700808"/>
            <a:ext cx="1728192" cy="1015663"/>
          </a:xfrm>
          <a:prstGeom prst="rect">
            <a:avLst/>
          </a:prstGeom>
          <a:noFill/>
        </p:spPr>
        <p:txBody>
          <a:bodyPr wrap="square" rtlCol="0">
            <a:spAutoFit/>
          </a:bodyPr>
          <a:lstStyle/>
          <a:p>
            <a:r>
              <a:rPr lang="el-GR" dirty="0" smtClean="0">
                <a:solidFill>
                  <a:srgbClr val="00B050"/>
                </a:solidFill>
              </a:rPr>
              <a:t>Επιφάνεια καταλύτη </a:t>
            </a:r>
            <a:r>
              <a:rPr lang="en-US" sz="2400" dirty="0" smtClean="0">
                <a:solidFill>
                  <a:srgbClr val="00B050"/>
                </a:solidFill>
              </a:rPr>
              <a:t>S </a:t>
            </a:r>
            <a:r>
              <a:rPr lang="el-GR" dirty="0" smtClean="0">
                <a:solidFill>
                  <a:srgbClr val="00B050"/>
                </a:solidFill>
              </a:rPr>
              <a:t>χωρίς πόρους</a:t>
            </a:r>
            <a:endParaRPr lang="el-GR" dirty="0">
              <a:solidFill>
                <a:srgbClr val="00B050"/>
              </a:solidFill>
            </a:endParaRPr>
          </a:p>
        </p:txBody>
      </p:sp>
      <p:sp>
        <p:nvSpPr>
          <p:cNvPr id="33" name="Freeform 32"/>
          <p:cNvSpPr/>
          <p:nvPr/>
        </p:nvSpPr>
        <p:spPr>
          <a:xfrm>
            <a:off x="1283677" y="1951892"/>
            <a:ext cx="1916723" cy="1230923"/>
          </a:xfrm>
          <a:custGeom>
            <a:avLst/>
            <a:gdLst>
              <a:gd name="connsiteX0" fmla="*/ 0 w 1916723"/>
              <a:gd name="connsiteY0" fmla="*/ 0 h 1230923"/>
              <a:gd name="connsiteX1" fmla="*/ 1090246 w 1916723"/>
              <a:gd name="connsiteY1" fmla="*/ 281354 h 1230923"/>
              <a:gd name="connsiteX2" fmla="*/ 1916723 w 1916723"/>
              <a:gd name="connsiteY2" fmla="*/ 1230923 h 1230923"/>
              <a:gd name="connsiteX3" fmla="*/ 1916723 w 1916723"/>
              <a:gd name="connsiteY3" fmla="*/ 1230923 h 1230923"/>
            </a:gdLst>
            <a:ahLst/>
            <a:cxnLst>
              <a:cxn ang="0">
                <a:pos x="connsiteX0" y="connsiteY0"/>
              </a:cxn>
              <a:cxn ang="0">
                <a:pos x="connsiteX1" y="connsiteY1"/>
              </a:cxn>
              <a:cxn ang="0">
                <a:pos x="connsiteX2" y="connsiteY2"/>
              </a:cxn>
              <a:cxn ang="0">
                <a:pos x="connsiteX3" y="connsiteY3"/>
              </a:cxn>
            </a:cxnLst>
            <a:rect l="l" t="t" r="r" b="b"/>
            <a:pathLst>
              <a:path w="1916723" h="1230923">
                <a:moveTo>
                  <a:pt x="0" y="0"/>
                </a:moveTo>
                <a:cubicBezTo>
                  <a:pt x="385396" y="38100"/>
                  <a:pt x="770792" y="76200"/>
                  <a:pt x="1090246" y="281354"/>
                </a:cubicBezTo>
                <a:cubicBezTo>
                  <a:pt x="1409700" y="486508"/>
                  <a:pt x="1916723" y="1230923"/>
                  <a:pt x="1916723" y="1230923"/>
                </a:cubicBezTo>
                <a:lnTo>
                  <a:pt x="1916723" y="1230923"/>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8" name="Freeform 37"/>
          <p:cNvSpPr/>
          <p:nvPr/>
        </p:nvSpPr>
        <p:spPr>
          <a:xfrm>
            <a:off x="1266092" y="1902069"/>
            <a:ext cx="1934308" cy="436685"/>
          </a:xfrm>
          <a:custGeom>
            <a:avLst/>
            <a:gdLst>
              <a:gd name="connsiteX0" fmla="*/ 0 w 1934308"/>
              <a:gd name="connsiteY0" fmla="*/ 32239 h 436685"/>
              <a:gd name="connsiteX1" fmla="*/ 914400 w 1934308"/>
              <a:gd name="connsiteY1" fmla="*/ 67408 h 436685"/>
              <a:gd name="connsiteX2" fmla="*/ 1934308 w 1934308"/>
              <a:gd name="connsiteY2" fmla="*/ 436685 h 436685"/>
            </a:gdLst>
            <a:ahLst/>
            <a:cxnLst>
              <a:cxn ang="0">
                <a:pos x="connsiteX0" y="connsiteY0"/>
              </a:cxn>
              <a:cxn ang="0">
                <a:pos x="connsiteX1" y="connsiteY1"/>
              </a:cxn>
              <a:cxn ang="0">
                <a:pos x="connsiteX2" y="connsiteY2"/>
              </a:cxn>
            </a:cxnLst>
            <a:rect l="l" t="t" r="r" b="b"/>
            <a:pathLst>
              <a:path w="1934308" h="436685">
                <a:moveTo>
                  <a:pt x="0" y="32239"/>
                </a:moveTo>
                <a:cubicBezTo>
                  <a:pt x="296007" y="16119"/>
                  <a:pt x="592015" y="0"/>
                  <a:pt x="914400" y="67408"/>
                </a:cubicBezTo>
                <a:cubicBezTo>
                  <a:pt x="1236785" y="134816"/>
                  <a:pt x="1585546" y="285750"/>
                  <a:pt x="1934308" y="436685"/>
                </a:cubicBezTo>
              </a:path>
            </a:pathLst>
          </a:custGeom>
          <a:ln>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9" name="Freeform 38"/>
          <p:cNvSpPr/>
          <p:nvPr/>
        </p:nvSpPr>
        <p:spPr>
          <a:xfrm>
            <a:off x="1283677" y="1951892"/>
            <a:ext cx="1459523" cy="1916723"/>
          </a:xfrm>
          <a:custGeom>
            <a:avLst/>
            <a:gdLst>
              <a:gd name="connsiteX0" fmla="*/ 0 w 1459523"/>
              <a:gd name="connsiteY0" fmla="*/ 0 h 1916723"/>
              <a:gd name="connsiteX1" fmla="*/ 896815 w 1459523"/>
              <a:gd name="connsiteY1" fmla="*/ 650631 h 1916723"/>
              <a:gd name="connsiteX2" fmla="*/ 1459523 w 1459523"/>
              <a:gd name="connsiteY2" fmla="*/ 1916723 h 1916723"/>
            </a:gdLst>
            <a:ahLst/>
            <a:cxnLst>
              <a:cxn ang="0">
                <a:pos x="connsiteX0" y="connsiteY0"/>
              </a:cxn>
              <a:cxn ang="0">
                <a:pos x="connsiteX1" y="connsiteY1"/>
              </a:cxn>
              <a:cxn ang="0">
                <a:pos x="connsiteX2" y="connsiteY2"/>
              </a:cxn>
            </a:cxnLst>
            <a:rect l="l" t="t" r="r" b="b"/>
            <a:pathLst>
              <a:path w="1459523" h="1916723">
                <a:moveTo>
                  <a:pt x="0" y="0"/>
                </a:moveTo>
                <a:cubicBezTo>
                  <a:pt x="326780" y="165588"/>
                  <a:pt x="653561" y="331177"/>
                  <a:pt x="896815" y="650631"/>
                </a:cubicBezTo>
                <a:cubicBezTo>
                  <a:pt x="1140069" y="970085"/>
                  <a:pt x="1299796" y="1443404"/>
                  <a:pt x="1459523" y="1916723"/>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75780" name="Object 4"/>
          <p:cNvGraphicFramePr>
            <a:graphicFrameLocks noChangeAspect="1"/>
          </p:cNvGraphicFramePr>
          <p:nvPr/>
        </p:nvGraphicFramePr>
        <p:xfrm>
          <a:off x="3336925" y="3022600"/>
          <a:ext cx="311150" cy="411163"/>
        </p:xfrm>
        <a:graphic>
          <a:graphicData uri="http://schemas.openxmlformats.org/presentationml/2006/ole">
            <p:oleObj spid="_x0000_s54276" name="Equation" r:id="rId5" imgW="152280" imgH="228600" progId="Equation.DSMT4">
              <p:embed/>
            </p:oleObj>
          </a:graphicData>
        </a:graphic>
      </p:graphicFrame>
      <p:sp>
        <p:nvSpPr>
          <p:cNvPr id="41" name="TextBox 40"/>
          <p:cNvSpPr txBox="1"/>
          <p:nvPr/>
        </p:nvSpPr>
        <p:spPr>
          <a:xfrm>
            <a:off x="5292080" y="1556792"/>
            <a:ext cx="1512168" cy="461665"/>
          </a:xfrm>
          <a:prstGeom prst="rect">
            <a:avLst/>
          </a:prstGeom>
          <a:noFill/>
        </p:spPr>
        <p:txBody>
          <a:bodyPr wrap="square" rtlCol="0">
            <a:spAutoFit/>
          </a:bodyPr>
          <a:lstStyle/>
          <a:p>
            <a:r>
              <a:rPr lang="el-GR" sz="2400" dirty="0" smtClean="0">
                <a:solidFill>
                  <a:srgbClr val="00B050"/>
                </a:solidFill>
              </a:rPr>
              <a:t>Έστω</a:t>
            </a:r>
            <a:endParaRPr lang="el-GR" sz="2400" dirty="0">
              <a:solidFill>
                <a:srgbClr val="00B050"/>
              </a:solidFill>
            </a:endParaRPr>
          </a:p>
        </p:txBody>
      </p:sp>
      <p:graphicFrame>
        <p:nvGraphicFramePr>
          <p:cNvPr id="42" name="Object 41"/>
          <p:cNvGraphicFramePr>
            <a:graphicFrameLocks noChangeAspect="1"/>
          </p:cNvGraphicFramePr>
          <p:nvPr/>
        </p:nvGraphicFramePr>
        <p:xfrm>
          <a:off x="5470500" y="2094880"/>
          <a:ext cx="1924214" cy="542032"/>
        </p:xfrm>
        <a:graphic>
          <a:graphicData uri="http://schemas.openxmlformats.org/presentationml/2006/ole">
            <p:oleObj spid="_x0000_s54277" name="Equation" r:id="rId6" imgW="901440" imgH="253800" progId="Equation.DSMT4">
              <p:embed/>
            </p:oleObj>
          </a:graphicData>
        </a:graphic>
      </p:graphicFrame>
      <p:graphicFrame>
        <p:nvGraphicFramePr>
          <p:cNvPr id="43" name="Object 42"/>
          <p:cNvGraphicFramePr>
            <a:graphicFrameLocks noChangeAspect="1"/>
          </p:cNvGraphicFramePr>
          <p:nvPr/>
        </p:nvGraphicFramePr>
        <p:xfrm>
          <a:off x="5530439" y="2924944"/>
          <a:ext cx="3074009" cy="1177280"/>
        </p:xfrm>
        <a:graphic>
          <a:graphicData uri="http://schemas.openxmlformats.org/presentationml/2006/ole">
            <p:oleObj spid="_x0000_s54278" name="Equation" r:id="rId7" imgW="1193760" imgH="457200" progId="Equation.DSMT4">
              <p:embed/>
            </p:oleObj>
          </a:graphicData>
        </a:graphic>
      </p:graphicFrame>
      <p:sp>
        <p:nvSpPr>
          <p:cNvPr id="45" name="TextBox 44"/>
          <p:cNvSpPr txBox="1"/>
          <p:nvPr/>
        </p:nvSpPr>
        <p:spPr>
          <a:xfrm>
            <a:off x="7092280" y="2996952"/>
            <a:ext cx="2232248" cy="369332"/>
          </a:xfrm>
          <a:prstGeom prst="rect">
            <a:avLst/>
          </a:prstGeom>
          <a:noFill/>
        </p:spPr>
        <p:txBody>
          <a:bodyPr wrap="square" rtlCol="0">
            <a:spAutoFit/>
          </a:bodyPr>
          <a:lstStyle/>
          <a:p>
            <a:r>
              <a:rPr lang="el-GR" dirty="0" smtClean="0">
                <a:solidFill>
                  <a:srgbClr val="002060"/>
                </a:solidFill>
              </a:rPr>
              <a:t>1</a:t>
            </a:r>
            <a:r>
              <a:rPr lang="el-GR" baseline="30000" dirty="0" smtClean="0">
                <a:solidFill>
                  <a:srgbClr val="002060"/>
                </a:solidFill>
              </a:rPr>
              <a:t>ης</a:t>
            </a:r>
            <a:r>
              <a:rPr lang="el-GR" dirty="0" smtClean="0">
                <a:solidFill>
                  <a:srgbClr val="002060"/>
                </a:solidFill>
              </a:rPr>
              <a:t> τάξης</a:t>
            </a:r>
            <a:endParaRPr lang="el-GR" dirty="0">
              <a:solidFill>
                <a:srgbClr val="002060"/>
              </a:solidFill>
            </a:endParaRPr>
          </a:p>
        </p:txBody>
      </p:sp>
      <p:graphicFrame>
        <p:nvGraphicFramePr>
          <p:cNvPr id="46" name="Object 45"/>
          <p:cNvGraphicFramePr>
            <a:graphicFrameLocks noChangeAspect="1"/>
          </p:cNvGraphicFramePr>
          <p:nvPr/>
        </p:nvGraphicFramePr>
        <p:xfrm>
          <a:off x="251520" y="4759381"/>
          <a:ext cx="557064" cy="1405923"/>
        </p:xfrm>
        <a:graphic>
          <a:graphicData uri="http://schemas.openxmlformats.org/presentationml/2006/ole">
            <p:oleObj spid="_x0000_s54279" name="Equation" r:id="rId8" imgW="266400" imgH="672840" progId="Equation.DSMT4">
              <p:embed/>
            </p:oleObj>
          </a:graphicData>
        </a:graphic>
      </p:graphicFrame>
      <p:sp>
        <p:nvSpPr>
          <p:cNvPr id="47" name="TextBox 46"/>
          <p:cNvSpPr txBox="1"/>
          <p:nvPr/>
        </p:nvSpPr>
        <p:spPr>
          <a:xfrm>
            <a:off x="755576" y="4757082"/>
            <a:ext cx="2736304" cy="400110"/>
          </a:xfrm>
          <a:prstGeom prst="rect">
            <a:avLst/>
          </a:prstGeom>
          <a:noFill/>
        </p:spPr>
        <p:txBody>
          <a:bodyPr wrap="square" rtlCol="0">
            <a:spAutoFit/>
          </a:bodyPr>
          <a:lstStyle/>
          <a:p>
            <a:r>
              <a:rPr lang="el-GR" sz="2000" dirty="0" smtClean="0"/>
              <a:t>Κινητική 1</a:t>
            </a:r>
            <a:r>
              <a:rPr lang="el-GR" sz="2000" baseline="30000" dirty="0" smtClean="0"/>
              <a:t>ης</a:t>
            </a:r>
            <a:r>
              <a:rPr lang="el-GR" sz="2000" dirty="0" smtClean="0"/>
              <a:t> τάξης</a:t>
            </a:r>
            <a:endParaRPr lang="el-GR" sz="2000" dirty="0"/>
          </a:p>
        </p:txBody>
      </p:sp>
      <p:sp>
        <p:nvSpPr>
          <p:cNvPr id="48" name="TextBox 47"/>
          <p:cNvSpPr txBox="1"/>
          <p:nvPr/>
        </p:nvSpPr>
        <p:spPr>
          <a:xfrm>
            <a:off x="755576" y="5085184"/>
            <a:ext cx="5112568" cy="707886"/>
          </a:xfrm>
          <a:prstGeom prst="rect">
            <a:avLst/>
          </a:prstGeom>
          <a:noFill/>
        </p:spPr>
        <p:txBody>
          <a:bodyPr wrap="square" rtlCol="0">
            <a:spAutoFit/>
          </a:bodyPr>
          <a:lstStyle/>
          <a:p>
            <a:r>
              <a:rPr lang="el-GR" sz="2000" dirty="0" smtClean="0"/>
              <a:t>Συντελεστής μεταφοράς μάζας ανά επιφάνεια καταλύτη</a:t>
            </a:r>
            <a:endParaRPr lang="el-GR" sz="2000" dirty="0"/>
          </a:p>
        </p:txBody>
      </p:sp>
      <p:sp>
        <p:nvSpPr>
          <p:cNvPr id="49" name="TextBox 48"/>
          <p:cNvSpPr txBox="1"/>
          <p:nvPr/>
        </p:nvSpPr>
        <p:spPr>
          <a:xfrm>
            <a:off x="755576" y="5733256"/>
            <a:ext cx="5112568" cy="400110"/>
          </a:xfrm>
          <a:prstGeom prst="rect">
            <a:avLst/>
          </a:prstGeom>
          <a:noFill/>
        </p:spPr>
        <p:txBody>
          <a:bodyPr wrap="square" rtlCol="0">
            <a:spAutoFit/>
          </a:bodyPr>
          <a:lstStyle/>
          <a:p>
            <a:r>
              <a:rPr lang="el-GR" sz="2000" dirty="0" smtClean="0"/>
              <a:t>Επιφάνεια ανά μονάδα μάζας καταλύτη</a:t>
            </a:r>
            <a:endParaRPr lang="el-GR" sz="2000" dirty="0"/>
          </a:p>
        </p:txBody>
      </p:sp>
      <p:sp>
        <p:nvSpPr>
          <p:cNvPr id="50" name="TextBox 49"/>
          <p:cNvSpPr txBox="1"/>
          <p:nvPr/>
        </p:nvSpPr>
        <p:spPr>
          <a:xfrm>
            <a:off x="5796136" y="4509120"/>
            <a:ext cx="2808312" cy="400110"/>
          </a:xfrm>
          <a:prstGeom prst="rect">
            <a:avLst/>
          </a:prstGeom>
          <a:noFill/>
        </p:spPr>
        <p:txBody>
          <a:bodyPr wrap="square" rtlCol="0">
            <a:spAutoFit/>
          </a:bodyPr>
          <a:lstStyle/>
          <a:p>
            <a:r>
              <a:rPr lang="el-GR" sz="2000" dirty="0" smtClean="0">
                <a:solidFill>
                  <a:srgbClr val="FF0000"/>
                </a:solidFill>
              </a:rPr>
              <a:t>Μόνιμες συνθήκες:</a:t>
            </a:r>
            <a:endParaRPr lang="el-GR" sz="2000" dirty="0">
              <a:solidFill>
                <a:srgbClr val="FF0000"/>
              </a:solidFill>
            </a:endParaRPr>
          </a:p>
        </p:txBody>
      </p:sp>
      <p:graphicFrame>
        <p:nvGraphicFramePr>
          <p:cNvPr id="51" name="Object 50"/>
          <p:cNvGraphicFramePr>
            <a:graphicFrameLocks noChangeAspect="1"/>
          </p:cNvGraphicFramePr>
          <p:nvPr/>
        </p:nvGraphicFramePr>
        <p:xfrm>
          <a:off x="5868144" y="5013176"/>
          <a:ext cx="2652384" cy="1241024"/>
        </p:xfrm>
        <a:graphic>
          <a:graphicData uri="http://schemas.openxmlformats.org/presentationml/2006/ole">
            <p:oleObj spid="_x0000_s54280" name="Equation" r:id="rId9" imgW="1384200" imgH="647640" progId="Equation.DSMT4">
              <p:embed/>
            </p:oleObj>
          </a:graphicData>
        </a:graphic>
      </p:graphicFrame>
      <p:pic>
        <p:nvPicPr>
          <p:cNvPr id="37"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4" y="6153541"/>
            <a:ext cx="726005" cy="704483"/>
          </a:xfrm>
          <a:prstGeom prst="rect">
            <a:avLst/>
          </a:prstGeom>
        </p:spPr>
      </p:pic>
      <p:sp>
        <p:nvSpPr>
          <p:cNvPr id="40" name="TextBox 3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60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par>
                                <p:cTn id="11" presetID="3" presetClass="entr" presetSubtype="1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linds(horizontal)">
                                      <p:cBhvr>
                                        <p:cTn id="13" dur="500"/>
                                        <p:tgtEl>
                                          <p:spTgt spid="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linds(horizontal)">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linds(horizontal)">
                                      <p:cBhvr>
                                        <p:cTn id="21" dur="500"/>
                                        <p:tgtEl>
                                          <p:spTgt spid="46"/>
                                        </p:tgtEl>
                                      </p:cBhvr>
                                    </p:animEffect>
                                  </p:childTnLst>
                                </p:cTn>
                              </p:par>
                              <p:par>
                                <p:cTn id="22" presetID="3" presetClass="entr" presetSubtype="1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linds(horizontal)">
                                      <p:cBhvr>
                                        <p:cTn id="24" dur="500"/>
                                        <p:tgtEl>
                                          <p:spTgt spid="47"/>
                                        </p:tgtEl>
                                      </p:cBhvr>
                                    </p:animEffect>
                                  </p:childTnLst>
                                </p:cTn>
                              </p:par>
                              <p:par>
                                <p:cTn id="25" presetID="3" presetClass="entr" presetSubtype="1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par>
                                <p:cTn id="28" presetID="3" presetClass="entr" presetSubtype="1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par>
                                <p:cTn id="31" presetID="3" presetClass="entr" presetSubtype="1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linds(horizontal)">
                                      <p:cBhvr>
                                        <p:cTn id="33" dur="500"/>
                                        <p:tgtEl>
                                          <p:spTgt spid="50"/>
                                        </p:tgtEl>
                                      </p:cBhvr>
                                    </p:animEffect>
                                  </p:childTnLst>
                                </p:cTn>
                              </p:par>
                              <p:par>
                                <p:cTn id="34" presetID="3" presetClass="entr" presetSubtype="1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linds(horizontal)">
                                      <p:cBhvr>
                                        <p:cTn id="3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397758" y="404664"/>
          <a:ext cx="2007753" cy="864096"/>
        </p:xfrm>
        <a:graphic>
          <a:graphicData uri="http://schemas.openxmlformats.org/presentationml/2006/ole">
            <p:oleObj spid="_x0000_s55298" name="Equation" r:id="rId3" imgW="1002960" imgH="431640" progId="Equation.DSMT4">
              <p:embed/>
            </p:oleObj>
          </a:graphicData>
        </a:graphic>
      </p:graphicFrame>
      <p:graphicFrame>
        <p:nvGraphicFramePr>
          <p:cNvPr id="6" name="Object 5"/>
          <p:cNvGraphicFramePr>
            <a:graphicFrameLocks noChangeAspect="1"/>
          </p:cNvGraphicFramePr>
          <p:nvPr/>
        </p:nvGraphicFramePr>
        <p:xfrm>
          <a:off x="4528939" y="692696"/>
          <a:ext cx="567382" cy="283691"/>
        </p:xfrm>
        <a:graphic>
          <a:graphicData uri="http://schemas.openxmlformats.org/presentationml/2006/ole">
            <p:oleObj spid="_x0000_s55299" name="Equation" r:id="rId4" imgW="330120" imgH="164880" progId="Equation.DSMT4">
              <p:embed/>
            </p:oleObj>
          </a:graphicData>
        </a:graphic>
      </p:graphicFrame>
      <p:graphicFrame>
        <p:nvGraphicFramePr>
          <p:cNvPr id="7" name="Object 6"/>
          <p:cNvGraphicFramePr>
            <a:graphicFrameLocks noChangeAspect="1"/>
          </p:cNvGraphicFramePr>
          <p:nvPr/>
        </p:nvGraphicFramePr>
        <p:xfrm>
          <a:off x="2561878" y="1592914"/>
          <a:ext cx="1650082" cy="467934"/>
        </p:xfrm>
        <a:graphic>
          <a:graphicData uri="http://schemas.openxmlformats.org/presentationml/2006/ole">
            <p:oleObj spid="_x0000_s55300" name="Equation" r:id="rId5" imgW="850680" imgH="241200" progId="Equation.DSMT4">
              <p:embed/>
            </p:oleObj>
          </a:graphicData>
        </a:graphic>
      </p:graphicFrame>
      <p:graphicFrame>
        <p:nvGraphicFramePr>
          <p:cNvPr id="76805" name="Object 5"/>
          <p:cNvGraphicFramePr>
            <a:graphicFrameLocks noChangeAspect="1"/>
          </p:cNvGraphicFramePr>
          <p:nvPr/>
        </p:nvGraphicFramePr>
        <p:xfrm>
          <a:off x="4536877" y="1704975"/>
          <a:ext cx="611187" cy="284163"/>
        </p:xfrm>
        <a:graphic>
          <a:graphicData uri="http://schemas.openxmlformats.org/presentationml/2006/ole">
            <p:oleObj spid="_x0000_s55301" name="Equation" r:id="rId6" imgW="355320" imgH="164880" progId="Equation.DSMT4">
              <p:embed/>
            </p:oleObj>
          </a:graphicData>
        </a:graphic>
      </p:graphicFrame>
      <p:sp>
        <p:nvSpPr>
          <p:cNvPr id="10" name="TextBox 9"/>
          <p:cNvSpPr txBox="1"/>
          <p:nvPr/>
        </p:nvSpPr>
        <p:spPr>
          <a:xfrm>
            <a:off x="0" y="1496978"/>
            <a:ext cx="2555776" cy="707886"/>
          </a:xfrm>
          <a:prstGeom prst="rect">
            <a:avLst/>
          </a:prstGeom>
          <a:noFill/>
        </p:spPr>
        <p:txBody>
          <a:bodyPr wrap="square" rtlCol="0">
            <a:spAutoFit/>
          </a:bodyPr>
          <a:lstStyle/>
          <a:p>
            <a:pPr algn="ctr"/>
            <a:r>
              <a:rPr lang="el-GR" sz="2000" dirty="0" smtClean="0"/>
              <a:t>Φαινομενικός ρυθμός αντίδρασης</a:t>
            </a:r>
            <a:endParaRPr lang="el-GR" sz="2000" dirty="0"/>
          </a:p>
        </p:txBody>
      </p:sp>
      <p:sp>
        <p:nvSpPr>
          <p:cNvPr id="11" name="Right Brace 10"/>
          <p:cNvSpPr/>
          <p:nvPr/>
        </p:nvSpPr>
        <p:spPr>
          <a:xfrm>
            <a:off x="5292080" y="476672"/>
            <a:ext cx="432048" cy="15841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76806" name="Object 6"/>
          <p:cNvGraphicFramePr>
            <a:graphicFrameLocks noChangeAspect="1"/>
          </p:cNvGraphicFramePr>
          <p:nvPr/>
        </p:nvGraphicFramePr>
        <p:xfrm>
          <a:off x="5880868" y="836613"/>
          <a:ext cx="2795588" cy="863600"/>
        </p:xfrm>
        <a:graphic>
          <a:graphicData uri="http://schemas.openxmlformats.org/presentationml/2006/ole">
            <p:oleObj spid="_x0000_s55302" name="Equation" r:id="rId7" imgW="1396800" imgH="431640" progId="Equation.DSMT4">
              <p:embed/>
            </p:oleObj>
          </a:graphicData>
        </a:graphic>
      </p:graphicFrame>
      <p:graphicFrame>
        <p:nvGraphicFramePr>
          <p:cNvPr id="76807" name="Object 7"/>
          <p:cNvGraphicFramePr>
            <a:graphicFrameLocks noChangeAspect="1"/>
          </p:cNvGraphicFramePr>
          <p:nvPr/>
        </p:nvGraphicFramePr>
        <p:xfrm>
          <a:off x="361950" y="2519363"/>
          <a:ext cx="3151188" cy="1244600"/>
        </p:xfrm>
        <a:graphic>
          <a:graphicData uri="http://schemas.openxmlformats.org/presentationml/2006/ole">
            <p:oleObj spid="_x0000_s55303" name="Equation" r:id="rId8" imgW="1574640" imgH="622080" progId="Equation.DSMT4">
              <p:embed/>
            </p:oleObj>
          </a:graphicData>
        </a:graphic>
      </p:graphicFrame>
      <p:graphicFrame>
        <p:nvGraphicFramePr>
          <p:cNvPr id="76808" name="Object 8"/>
          <p:cNvGraphicFramePr>
            <a:graphicFrameLocks noChangeAspect="1"/>
          </p:cNvGraphicFramePr>
          <p:nvPr/>
        </p:nvGraphicFramePr>
        <p:xfrm>
          <a:off x="4500563" y="2846388"/>
          <a:ext cx="611187" cy="306387"/>
        </p:xfrm>
        <a:graphic>
          <a:graphicData uri="http://schemas.openxmlformats.org/presentationml/2006/ole">
            <p:oleObj spid="_x0000_s55304" name="Equation" r:id="rId9" imgW="355320" imgH="177480" progId="Equation.DSMT4">
              <p:embed/>
            </p:oleObj>
          </a:graphicData>
        </a:graphic>
      </p:graphicFrame>
      <p:graphicFrame>
        <p:nvGraphicFramePr>
          <p:cNvPr id="15" name="Object 14"/>
          <p:cNvGraphicFramePr>
            <a:graphicFrameLocks noChangeAspect="1"/>
          </p:cNvGraphicFramePr>
          <p:nvPr/>
        </p:nvGraphicFramePr>
        <p:xfrm>
          <a:off x="727075" y="4292600"/>
          <a:ext cx="820738" cy="2052638"/>
        </p:xfrm>
        <a:graphic>
          <a:graphicData uri="http://schemas.openxmlformats.org/presentationml/2006/ole">
            <p:oleObj spid="_x0000_s55305" name="Equation" r:id="rId10" imgW="431640" imgH="1079280" progId="Equation.DSMT4">
              <p:embed/>
            </p:oleObj>
          </a:graphicData>
        </a:graphic>
      </p:graphicFrame>
      <p:sp>
        <p:nvSpPr>
          <p:cNvPr id="16" name="TextBox 15"/>
          <p:cNvSpPr txBox="1"/>
          <p:nvPr/>
        </p:nvSpPr>
        <p:spPr>
          <a:xfrm>
            <a:off x="467544" y="3892986"/>
            <a:ext cx="2664296" cy="400110"/>
          </a:xfrm>
          <a:prstGeom prst="rect">
            <a:avLst/>
          </a:prstGeom>
          <a:noFill/>
        </p:spPr>
        <p:txBody>
          <a:bodyPr wrap="square" rtlCol="0">
            <a:spAutoFit/>
          </a:bodyPr>
          <a:lstStyle/>
          <a:p>
            <a:r>
              <a:rPr lang="el-GR" sz="2000" dirty="0" smtClean="0"/>
              <a:t>Όπου:</a:t>
            </a:r>
            <a:endParaRPr lang="el-GR" sz="2000" dirty="0"/>
          </a:p>
        </p:txBody>
      </p:sp>
      <p:sp>
        <p:nvSpPr>
          <p:cNvPr id="17" name="TextBox 16"/>
          <p:cNvSpPr txBox="1"/>
          <p:nvPr/>
        </p:nvSpPr>
        <p:spPr>
          <a:xfrm>
            <a:off x="1259632" y="4469050"/>
            <a:ext cx="4896544" cy="400110"/>
          </a:xfrm>
          <a:prstGeom prst="rect">
            <a:avLst/>
          </a:prstGeom>
          <a:noFill/>
        </p:spPr>
        <p:txBody>
          <a:bodyPr wrap="square" rtlCol="0">
            <a:spAutoFit/>
          </a:bodyPr>
          <a:lstStyle/>
          <a:p>
            <a:r>
              <a:rPr lang="el-GR" sz="2000" dirty="0" smtClean="0"/>
              <a:t>επίδραση εγγενούς χημικής αντίδρασης</a:t>
            </a:r>
            <a:endParaRPr lang="el-GR" sz="2000" dirty="0"/>
          </a:p>
        </p:txBody>
      </p:sp>
      <p:sp>
        <p:nvSpPr>
          <p:cNvPr id="18" name="TextBox 17"/>
          <p:cNvSpPr txBox="1"/>
          <p:nvPr/>
        </p:nvSpPr>
        <p:spPr>
          <a:xfrm>
            <a:off x="1475656" y="5693186"/>
            <a:ext cx="4896544" cy="400110"/>
          </a:xfrm>
          <a:prstGeom prst="rect">
            <a:avLst/>
          </a:prstGeom>
          <a:noFill/>
        </p:spPr>
        <p:txBody>
          <a:bodyPr wrap="square" rtlCol="0">
            <a:spAutoFit/>
          </a:bodyPr>
          <a:lstStyle/>
          <a:p>
            <a:r>
              <a:rPr lang="el-GR" sz="2000" dirty="0" smtClean="0"/>
              <a:t>επίδραση εξωτερικής διάχυσης</a:t>
            </a:r>
            <a:endParaRPr lang="el-GR" sz="2000" dirty="0"/>
          </a:p>
        </p:txBody>
      </p:sp>
      <p:pic>
        <p:nvPicPr>
          <p:cNvPr id="19" name="Εικόνα 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1406" y="6015402"/>
            <a:ext cx="726005" cy="704483"/>
          </a:xfrm>
          <a:prstGeom prst="rect">
            <a:avLst/>
          </a:prstGeom>
        </p:spPr>
      </p:pic>
      <p:sp>
        <p:nvSpPr>
          <p:cNvPr id="20" name="TextBox 1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61</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76805"/>
                                        </p:tgtEl>
                                        <p:attrNameLst>
                                          <p:attrName>style.visibility</p:attrName>
                                        </p:attrNameLst>
                                      </p:cBhvr>
                                      <p:to>
                                        <p:strVal val="visible"/>
                                      </p:to>
                                    </p:set>
                                    <p:animEffect transition="in" filter="blinds(horizontal)">
                                      <p:cBhvr>
                                        <p:cTn id="19" dur="500"/>
                                        <p:tgtEl>
                                          <p:spTgt spid="7680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3" presetClass="entr" presetSubtype="10" fill="hold" nodeType="withEffect">
                                  <p:stCondLst>
                                    <p:cond delay="0"/>
                                  </p:stCondLst>
                                  <p:childTnLst>
                                    <p:set>
                                      <p:cBhvr>
                                        <p:cTn id="26" dur="1" fill="hold">
                                          <p:stCondLst>
                                            <p:cond delay="0"/>
                                          </p:stCondLst>
                                        </p:cTn>
                                        <p:tgtEl>
                                          <p:spTgt spid="76806"/>
                                        </p:tgtEl>
                                        <p:attrNameLst>
                                          <p:attrName>style.visibility</p:attrName>
                                        </p:attrNameLst>
                                      </p:cBhvr>
                                      <p:to>
                                        <p:strVal val="visible"/>
                                      </p:to>
                                    </p:set>
                                    <p:animEffect transition="in" filter="blinds(horizontal)">
                                      <p:cBhvr>
                                        <p:cTn id="27" dur="500"/>
                                        <p:tgtEl>
                                          <p:spTgt spid="76806"/>
                                        </p:tgtEl>
                                      </p:cBhvr>
                                    </p:animEffect>
                                  </p:childTnLst>
                                </p:cTn>
                              </p:par>
                              <p:par>
                                <p:cTn id="28" presetID="3" presetClass="entr" presetSubtype="10" fill="hold" nodeType="withEffect">
                                  <p:stCondLst>
                                    <p:cond delay="0"/>
                                  </p:stCondLst>
                                  <p:childTnLst>
                                    <p:set>
                                      <p:cBhvr>
                                        <p:cTn id="29" dur="1" fill="hold">
                                          <p:stCondLst>
                                            <p:cond delay="0"/>
                                          </p:stCondLst>
                                        </p:cTn>
                                        <p:tgtEl>
                                          <p:spTgt spid="76807"/>
                                        </p:tgtEl>
                                        <p:attrNameLst>
                                          <p:attrName>style.visibility</p:attrName>
                                        </p:attrNameLst>
                                      </p:cBhvr>
                                      <p:to>
                                        <p:strVal val="visible"/>
                                      </p:to>
                                    </p:set>
                                    <p:animEffect transition="in" filter="blinds(horizontal)">
                                      <p:cBhvr>
                                        <p:cTn id="30" dur="500"/>
                                        <p:tgtEl>
                                          <p:spTgt spid="76807"/>
                                        </p:tgtEl>
                                      </p:cBhvr>
                                    </p:animEffect>
                                  </p:childTnLst>
                                </p:cTn>
                              </p:par>
                              <p:par>
                                <p:cTn id="31" presetID="3" presetClass="entr" presetSubtype="10" fill="hold" nodeType="withEffect">
                                  <p:stCondLst>
                                    <p:cond delay="0"/>
                                  </p:stCondLst>
                                  <p:childTnLst>
                                    <p:set>
                                      <p:cBhvr>
                                        <p:cTn id="32" dur="1" fill="hold">
                                          <p:stCondLst>
                                            <p:cond delay="0"/>
                                          </p:stCondLst>
                                        </p:cTn>
                                        <p:tgtEl>
                                          <p:spTgt spid="76808"/>
                                        </p:tgtEl>
                                        <p:attrNameLst>
                                          <p:attrName>style.visibility</p:attrName>
                                        </p:attrNameLst>
                                      </p:cBhvr>
                                      <p:to>
                                        <p:strVal val="visible"/>
                                      </p:to>
                                    </p:set>
                                    <p:animEffect transition="in" filter="blinds(horizontal)">
                                      <p:cBhvr>
                                        <p:cTn id="33" dur="500"/>
                                        <p:tgtEl>
                                          <p:spTgt spid="76808"/>
                                        </p:tgtEl>
                                      </p:cBhvr>
                                    </p:animEffect>
                                  </p:childTnLst>
                                </p:cTn>
                              </p:par>
                              <p:par>
                                <p:cTn id="34" presetID="3" presetClass="entr" presetSubtype="10" fill="hold" nodeType="withEffect">
                                  <p:stCondLst>
                                    <p:cond delay="0"/>
                                  </p:stCondLst>
                                  <p:childTnLst>
                                    <p:set>
                                      <p:cBhvr>
                                        <p:cTn id="35" dur="1" fill="hold">
                                          <p:stCondLst>
                                            <p:cond delay="0"/>
                                          </p:stCondLst>
                                        </p:cTn>
                                        <p:tgtEl>
                                          <p:spTgt spid="76805"/>
                                        </p:tgtEl>
                                        <p:attrNameLst>
                                          <p:attrName>style.visibility</p:attrName>
                                        </p:attrNameLst>
                                      </p:cBhvr>
                                      <p:to>
                                        <p:strVal val="visible"/>
                                      </p:to>
                                    </p:set>
                                    <p:animEffect transition="in" filter="blinds(horizontal)">
                                      <p:cBhvr>
                                        <p:cTn id="36" dur="500"/>
                                        <p:tgtEl>
                                          <p:spTgt spid="76805"/>
                                        </p:tgtEl>
                                      </p:cBhvr>
                                    </p:animEffect>
                                  </p:childTnLst>
                                </p:cTn>
                              </p:par>
                              <p:par>
                                <p:cTn id="37" presetID="3" presetClass="entr" presetSubtype="1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par>
                                <p:cTn id="45" presetID="3"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1538" y="-171450"/>
            <a:ext cx="7772400" cy="1143000"/>
          </a:xfrm>
        </p:spPr>
        <p:txBody>
          <a:bodyPr/>
          <a:lstStyle/>
          <a:p>
            <a:pPr algn="ctr"/>
            <a:r>
              <a:rPr lang="el-GR" dirty="0" smtClean="0"/>
              <a:t>Ρυθμορυθμιστικό στάδιο</a:t>
            </a:r>
            <a:endParaRPr lang="el-GR" dirty="0"/>
          </a:p>
        </p:txBody>
      </p:sp>
      <p:sp>
        <p:nvSpPr>
          <p:cNvPr id="5" name="TextBox 4"/>
          <p:cNvSpPr txBox="1"/>
          <p:nvPr/>
        </p:nvSpPr>
        <p:spPr>
          <a:xfrm>
            <a:off x="467544" y="1268760"/>
            <a:ext cx="6984776" cy="1015663"/>
          </a:xfrm>
          <a:prstGeom prst="rect">
            <a:avLst/>
          </a:prstGeom>
          <a:noFill/>
        </p:spPr>
        <p:txBody>
          <a:bodyPr wrap="square" rtlCol="0">
            <a:spAutoFit/>
          </a:bodyPr>
          <a:lstStyle/>
          <a:p>
            <a:pPr>
              <a:buFont typeface="Arial" pitchFamily="34" charset="0"/>
              <a:buChar char="•"/>
            </a:pPr>
            <a:r>
              <a:rPr lang="el-GR" sz="2000" dirty="0" smtClean="0"/>
              <a:t> Η πιο αργή διεργασία </a:t>
            </a:r>
          </a:p>
          <a:p>
            <a:r>
              <a:rPr lang="el-GR" sz="2000" dirty="0" smtClean="0"/>
              <a:t>	ή</a:t>
            </a:r>
          </a:p>
          <a:p>
            <a:pPr>
              <a:buFont typeface="Arial" pitchFamily="34" charset="0"/>
              <a:buChar char="•"/>
            </a:pPr>
            <a:r>
              <a:rPr lang="el-GR" sz="2000" dirty="0" smtClean="0"/>
              <a:t>Η έχουσα την μεγαλύτερη αντίσταση</a:t>
            </a:r>
            <a:endParaRPr lang="el-GR" sz="2000" dirty="0"/>
          </a:p>
        </p:txBody>
      </p:sp>
      <p:graphicFrame>
        <p:nvGraphicFramePr>
          <p:cNvPr id="6" name="Object 5"/>
          <p:cNvGraphicFramePr>
            <a:graphicFrameLocks noChangeAspect="1"/>
          </p:cNvGraphicFramePr>
          <p:nvPr/>
        </p:nvGraphicFramePr>
        <p:xfrm>
          <a:off x="395536" y="2463552"/>
          <a:ext cx="3803877" cy="1109464"/>
        </p:xfrm>
        <a:graphic>
          <a:graphicData uri="http://schemas.openxmlformats.org/presentationml/2006/ole">
            <p:oleObj spid="_x0000_s56322" name="Equation" r:id="rId3" imgW="1828800" imgH="533160" progId="Equation.DSMT4">
              <p:embed/>
            </p:oleObj>
          </a:graphicData>
        </a:graphic>
      </p:graphicFrame>
      <p:sp>
        <p:nvSpPr>
          <p:cNvPr id="7" name="TextBox 6"/>
          <p:cNvSpPr txBox="1"/>
          <p:nvPr/>
        </p:nvSpPr>
        <p:spPr>
          <a:xfrm>
            <a:off x="323528" y="3933056"/>
            <a:ext cx="8784976" cy="400110"/>
          </a:xfrm>
          <a:prstGeom prst="rect">
            <a:avLst/>
          </a:prstGeom>
          <a:noFill/>
        </p:spPr>
        <p:txBody>
          <a:bodyPr wrap="square" rtlCol="0">
            <a:spAutoFit/>
          </a:bodyPr>
          <a:lstStyle/>
          <a:p>
            <a:r>
              <a:rPr lang="el-GR" sz="2000" dirty="0" smtClean="0"/>
              <a:t>Όταν ισχύει η                                                  και οι 2 αντιστάσεις είναι σημαντικές  </a:t>
            </a:r>
            <a:endParaRPr lang="el-GR" sz="2000" dirty="0"/>
          </a:p>
        </p:txBody>
      </p:sp>
      <p:graphicFrame>
        <p:nvGraphicFramePr>
          <p:cNvPr id="8" name="Object 7"/>
          <p:cNvGraphicFramePr>
            <a:graphicFrameLocks noChangeAspect="1"/>
          </p:cNvGraphicFramePr>
          <p:nvPr/>
        </p:nvGraphicFramePr>
        <p:xfrm>
          <a:off x="1979712" y="3814812"/>
          <a:ext cx="2582076" cy="1054348"/>
        </p:xfrm>
        <a:graphic>
          <a:graphicData uri="http://schemas.openxmlformats.org/presentationml/2006/ole">
            <p:oleObj spid="_x0000_s56323" name="Equation" r:id="rId4" imgW="1523880" imgH="622080" progId="Equation.DSMT4">
              <p:embed/>
            </p:oleObj>
          </a:graphicData>
        </a:graphic>
      </p:graphicFrame>
      <p:sp>
        <p:nvSpPr>
          <p:cNvPr id="9" name="TextBox 8"/>
          <p:cNvSpPr txBox="1"/>
          <p:nvPr/>
        </p:nvSpPr>
        <p:spPr>
          <a:xfrm>
            <a:off x="107504" y="2492896"/>
            <a:ext cx="576064" cy="369332"/>
          </a:xfrm>
          <a:prstGeom prst="rect">
            <a:avLst/>
          </a:prstGeom>
          <a:noFill/>
        </p:spPr>
        <p:txBody>
          <a:bodyPr wrap="square" rtlCol="0">
            <a:spAutoFit/>
          </a:bodyPr>
          <a:lstStyle/>
          <a:p>
            <a:r>
              <a:rPr lang="el-GR" dirty="0" smtClean="0"/>
              <a:t>1)</a:t>
            </a:r>
            <a:endParaRPr lang="el-GR" dirty="0"/>
          </a:p>
        </p:txBody>
      </p:sp>
      <p:sp>
        <p:nvSpPr>
          <p:cNvPr id="10" name="TextBox 9"/>
          <p:cNvSpPr txBox="1"/>
          <p:nvPr/>
        </p:nvSpPr>
        <p:spPr>
          <a:xfrm>
            <a:off x="107504" y="3059668"/>
            <a:ext cx="576064" cy="369332"/>
          </a:xfrm>
          <a:prstGeom prst="rect">
            <a:avLst/>
          </a:prstGeom>
          <a:noFill/>
        </p:spPr>
        <p:txBody>
          <a:bodyPr wrap="square" rtlCol="0">
            <a:spAutoFit/>
          </a:bodyPr>
          <a:lstStyle/>
          <a:p>
            <a:r>
              <a:rPr lang="el-GR" dirty="0" smtClean="0"/>
              <a:t>2)</a:t>
            </a:r>
            <a:endParaRPr lang="el-GR" dirty="0"/>
          </a:p>
        </p:txBody>
      </p:sp>
      <p:sp>
        <p:nvSpPr>
          <p:cNvPr id="11" name="TextBox 10"/>
          <p:cNvSpPr txBox="1"/>
          <p:nvPr/>
        </p:nvSpPr>
        <p:spPr>
          <a:xfrm>
            <a:off x="107504" y="3923764"/>
            <a:ext cx="576064" cy="369332"/>
          </a:xfrm>
          <a:prstGeom prst="rect">
            <a:avLst/>
          </a:prstGeom>
          <a:noFill/>
        </p:spPr>
        <p:txBody>
          <a:bodyPr wrap="square" rtlCol="0">
            <a:spAutoFit/>
          </a:bodyPr>
          <a:lstStyle/>
          <a:p>
            <a:r>
              <a:rPr lang="el-GR" dirty="0" smtClean="0"/>
              <a:t>3)</a:t>
            </a:r>
            <a:endParaRPr lang="el-GR" dirty="0"/>
          </a:p>
        </p:txBody>
      </p:sp>
      <p:pic>
        <p:nvPicPr>
          <p:cNvPr id="12"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3" name="TextBox 12"/>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62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4412" y="-171450"/>
            <a:ext cx="7772400" cy="1143000"/>
          </a:xfrm>
        </p:spPr>
        <p:txBody>
          <a:bodyPr/>
          <a:lstStyle/>
          <a:p>
            <a:r>
              <a:rPr lang="el-GR" dirty="0" smtClean="0"/>
              <a:t>Σχέση </a:t>
            </a:r>
            <a:endParaRPr lang="el-GR" dirty="0"/>
          </a:p>
        </p:txBody>
      </p:sp>
      <p:graphicFrame>
        <p:nvGraphicFramePr>
          <p:cNvPr id="5" name="Object 4"/>
          <p:cNvGraphicFramePr>
            <a:graphicFrameLocks noChangeAspect="1"/>
          </p:cNvGraphicFramePr>
          <p:nvPr/>
        </p:nvGraphicFramePr>
        <p:xfrm>
          <a:off x="3827217" y="188640"/>
          <a:ext cx="2184943" cy="605061"/>
        </p:xfrm>
        <a:graphic>
          <a:graphicData uri="http://schemas.openxmlformats.org/presentationml/2006/ole">
            <p:oleObj spid="_x0000_s57346" name="Equation" r:id="rId3" imgW="825480" imgH="228600" progId="Equation.DSMT4">
              <p:embed/>
            </p:oleObj>
          </a:graphicData>
        </a:graphic>
      </p:graphicFrame>
      <p:sp>
        <p:nvSpPr>
          <p:cNvPr id="6" name="TextBox 5"/>
          <p:cNvSpPr txBox="1"/>
          <p:nvPr/>
        </p:nvSpPr>
        <p:spPr>
          <a:xfrm>
            <a:off x="467544" y="980728"/>
            <a:ext cx="7848872" cy="1138773"/>
          </a:xfrm>
          <a:prstGeom prst="rect">
            <a:avLst/>
          </a:prstGeom>
          <a:noFill/>
        </p:spPr>
        <p:txBody>
          <a:bodyPr wrap="square" rtlCol="0">
            <a:spAutoFit/>
          </a:bodyPr>
          <a:lstStyle/>
          <a:p>
            <a:pPr>
              <a:buFont typeface="Arial" pitchFamily="34" charset="0"/>
              <a:buChar char="•"/>
            </a:pPr>
            <a:r>
              <a:rPr lang="el-GR" sz="2000" dirty="0" smtClean="0"/>
              <a:t> </a:t>
            </a:r>
            <a:r>
              <a:rPr lang="el-GR" sz="2400" dirty="0" smtClean="0"/>
              <a:t>Στην             , δλδ ισομοριακή αντιδιάχυση, όχι συναγωγή</a:t>
            </a:r>
          </a:p>
          <a:p>
            <a:pPr>
              <a:buFont typeface="Arial" pitchFamily="34" charset="0"/>
              <a:buChar char="•"/>
            </a:pPr>
            <a:endParaRPr lang="el-GR" sz="2000" dirty="0" smtClean="0"/>
          </a:p>
          <a:p>
            <a:pPr>
              <a:buFont typeface="Arial" pitchFamily="34" charset="0"/>
              <a:buChar char="•"/>
            </a:pPr>
            <a:r>
              <a:rPr lang="el-GR" sz="2400" dirty="0" smtClean="0"/>
              <a:t>……… και σε αραιά διαλύματα……..</a:t>
            </a:r>
            <a:endParaRPr lang="el-GR" sz="2400" dirty="0"/>
          </a:p>
        </p:txBody>
      </p:sp>
      <p:graphicFrame>
        <p:nvGraphicFramePr>
          <p:cNvPr id="7" name="Object 6"/>
          <p:cNvGraphicFramePr>
            <a:graphicFrameLocks noChangeAspect="1"/>
          </p:cNvGraphicFramePr>
          <p:nvPr/>
        </p:nvGraphicFramePr>
        <p:xfrm>
          <a:off x="1312218" y="1078472"/>
          <a:ext cx="883518" cy="334304"/>
        </p:xfrm>
        <a:graphic>
          <a:graphicData uri="http://schemas.openxmlformats.org/presentationml/2006/ole">
            <p:oleObj spid="_x0000_s57347" name="Equation" r:id="rId4" imgW="469800" imgH="177480" progId="Equation.DSMT4">
              <p:embed/>
            </p:oleObj>
          </a:graphicData>
        </a:graphic>
      </p:graphicFrame>
      <p:sp>
        <p:nvSpPr>
          <p:cNvPr id="8" name="TextBox 7"/>
          <p:cNvSpPr txBox="1"/>
          <p:nvPr/>
        </p:nvSpPr>
        <p:spPr>
          <a:xfrm>
            <a:off x="395536" y="2420888"/>
            <a:ext cx="3312368" cy="461665"/>
          </a:xfrm>
          <a:prstGeom prst="rect">
            <a:avLst/>
          </a:prstGeom>
          <a:noFill/>
        </p:spPr>
        <p:txBody>
          <a:bodyPr wrap="square" rtlCol="0">
            <a:spAutoFit/>
          </a:bodyPr>
          <a:lstStyle/>
          <a:p>
            <a:r>
              <a:rPr lang="el-GR" sz="2400" dirty="0" smtClean="0"/>
              <a:t>Νόμος </a:t>
            </a:r>
            <a:r>
              <a:rPr lang="en-US" sz="2400" dirty="0" smtClean="0"/>
              <a:t>Fick</a:t>
            </a:r>
            <a:r>
              <a:rPr lang="el-GR" sz="2400" dirty="0" smtClean="0"/>
              <a:t>: </a:t>
            </a:r>
            <a:endParaRPr lang="el-GR" sz="2400" dirty="0"/>
          </a:p>
        </p:txBody>
      </p:sp>
      <p:graphicFrame>
        <p:nvGraphicFramePr>
          <p:cNvPr id="9" name="Object 8"/>
          <p:cNvGraphicFramePr>
            <a:graphicFrameLocks noChangeAspect="1"/>
          </p:cNvGraphicFramePr>
          <p:nvPr/>
        </p:nvGraphicFramePr>
        <p:xfrm>
          <a:off x="2123728" y="2276872"/>
          <a:ext cx="2504362" cy="753740"/>
        </p:xfrm>
        <a:graphic>
          <a:graphicData uri="http://schemas.openxmlformats.org/presentationml/2006/ole">
            <p:oleObj spid="_x0000_s57348" name="Equation" r:id="rId5" imgW="1307880" imgH="393480" progId="Equation.DSMT4">
              <p:embed/>
            </p:oleObj>
          </a:graphicData>
        </a:graphic>
      </p:graphicFrame>
      <p:sp>
        <p:nvSpPr>
          <p:cNvPr id="10" name="TextBox 9"/>
          <p:cNvSpPr txBox="1"/>
          <p:nvPr/>
        </p:nvSpPr>
        <p:spPr>
          <a:xfrm>
            <a:off x="467544" y="3140968"/>
            <a:ext cx="5112568" cy="461665"/>
          </a:xfrm>
          <a:prstGeom prst="rect">
            <a:avLst/>
          </a:prstGeom>
          <a:noFill/>
        </p:spPr>
        <p:txBody>
          <a:bodyPr wrap="square" rtlCol="0">
            <a:spAutoFit/>
          </a:bodyPr>
          <a:lstStyle/>
          <a:p>
            <a:r>
              <a:rPr lang="el-GR" sz="2400" dirty="0" smtClean="0"/>
              <a:t>Συνοριακές συνθήκες: </a:t>
            </a:r>
            <a:endParaRPr lang="el-GR" sz="2400" dirty="0"/>
          </a:p>
        </p:txBody>
      </p:sp>
      <p:graphicFrame>
        <p:nvGraphicFramePr>
          <p:cNvPr id="11" name="Object 10"/>
          <p:cNvGraphicFramePr>
            <a:graphicFrameLocks noChangeAspect="1"/>
          </p:cNvGraphicFramePr>
          <p:nvPr/>
        </p:nvGraphicFramePr>
        <p:xfrm>
          <a:off x="3491880" y="3140968"/>
          <a:ext cx="2155580" cy="1008558"/>
        </p:xfrm>
        <a:graphic>
          <a:graphicData uri="http://schemas.openxmlformats.org/presentationml/2006/ole">
            <p:oleObj spid="_x0000_s57349" name="Equation" r:id="rId6" imgW="977760" imgH="457200" progId="Equation.DSMT4">
              <p:embed/>
            </p:oleObj>
          </a:graphicData>
        </a:graphic>
      </p:graphicFrame>
      <p:graphicFrame>
        <p:nvGraphicFramePr>
          <p:cNvPr id="12" name="Object 11"/>
          <p:cNvGraphicFramePr>
            <a:graphicFrameLocks noChangeAspect="1"/>
          </p:cNvGraphicFramePr>
          <p:nvPr/>
        </p:nvGraphicFramePr>
        <p:xfrm>
          <a:off x="899592" y="4365104"/>
          <a:ext cx="3902369" cy="720080"/>
        </p:xfrm>
        <a:graphic>
          <a:graphicData uri="http://schemas.openxmlformats.org/presentationml/2006/ole">
            <p:oleObj spid="_x0000_s57350" name="Equation" r:id="rId7" imgW="2133360" imgH="393480" progId="Equation.DSMT4">
              <p:embed/>
            </p:oleObj>
          </a:graphicData>
        </a:graphic>
      </p:graphicFrame>
      <p:sp>
        <p:nvSpPr>
          <p:cNvPr id="13" name="Oval 12"/>
          <p:cNvSpPr/>
          <p:nvPr/>
        </p:nvSpPr>
        <p:spPr>
          <a:xfrm>
            <a:off x="827584" y="4077072"/>
            <a:ext cx="237626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3059832" y="4149080"/>
            <a:ext cx="2376264" cy="12241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p:cNvSpPr txBox="1"/>
          <p:nvPr/>
        </p:nvSpPr>
        <p:spPr>
          <a:xfrm>
            <a:off x="611560" y="5487615"/>
            <a:ext cx="2592288" cy="461665"/>
          </a:xfrm>
          <a:prstGeom prst="rect">
            <a:avLst/>
          </a:prstGeom>
          <a:noFill/>
        </p:spPr>
        <p:txBody>
          <a:bodyPr wrap="square" rtlCol="0">
            <a:spAutoFit/>
          </a:bodyPr>
          <a:lstStyle/>
          <a:p>
            <a:r>
              <a:rPr lang="el-GR" sz="2400" dirty="0" smtClean="0"/>
              <a:t>Άρα,</a:t>
            </a:r>
            <a:r>
              <a:rPr lang="el-GR" sz="2000" dirty="0" smtClean="0"/>
              <a:t> </a:t>
            </a:r>
            <a:endParaRPr lang="el-GR" sz="2000" dirty="0"/>
          </a:p>
        </p:txBody>
      </p:sp>
      <p:graphicFrame>
        <p:nvGraphicFramePr>
          <p:cNvPr id="16" name="Object 15"/>
          <p:cNvGraphicFramePr>
            <a:graphicFrameLocks noChangeAspect="1"/>
          </p:cNvGraphicFramePr>
          <p:nvPr/>
        </p:nvGraphicFramePr>
        <p:xfrm>
          <a:off x="1475656" y="5373216"/>
          <a:ext cx="2066706" cy="753740"/>
        </p:xfrm>
        <a:graphic>
          <a:graphicData uri="http://schemas.openxmlformats.org/presentationml/2006/ole">
            <p:oleObj spid="_x0000_s57351" name="Equation" r:id="rId8" imgW="1079280" imgH="393480" progId="Equation.DSMT4">
              <p:embed/>
            </p:oleObj>
          </a:graphicData>
        </a:graphic>
      </p:graphicFrame>
      <p:cxnSp>
        <p:nvCxnSpPr>
          <p:cNvPr id="18" name="Curved Connector 17"/>
          <p:cNvCxnSpPr/>
          <p:nvPr/>
        </p:nvCxnSpPr>
        <p:spPr>
          <a:xfrm>
            <a:off x="3419872" y="5733256"/>
            <a:ext cx="1008112" cy="36004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27984" y="5877272"/>
            <a:ext cx="1944216" cy="400110"/>
          </a:xfrm>
          <a:prstGeom prst="rect">
            <a:avLst/>
          </a:prstGeom>
          <a:noFill/>
        </p:spPr>
        <p:txBody>
          <a:bodyPr wrap="square" rtlCol="0">
            <a:spAutoFit/>
          </a:bodyPr>
          <a:lstStyle/>
          <a:p>
            <a:r>
              <a:rPr lang="el-GR" sz="2000" dirty="0" smtClean="0"/>
              <a:t>Γενική έκφραση</a:t>
            </a:r>
            <a:endParaRPr lang="el-GR" sz="2000" dirty="0"/>
          </a:p>
        </p:txBody>
      </p:sp>
      <p:cxnSp>
        <p:nvCxnSpPr>
          <p:cNvPr id="20" name="Curved Connector 19"/>
          <p:cNvCxnSpPr/>
          <p:nvPr/>
        </p:nvCxnSpPr>
        <p:spPr>
          <a:xfrm rot="5400000">
            <a:off x="1475656" y="6165304"/>
            <a:ext cx="504056" cy="216024"/>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15616" y="6381328"/>
            <a:ext cx="3888432" cy="369332"/>
          </a:xfrm>
          <a:prstGeom prst="rect">
            <a:avLst/>
          </a:prstGeom>
          <a:noFill/>
        </p:spPr>
        <p:txBody>
          <a:bodyPr wrap="square" rtlCol="0">
            <a:spAutoFit/>
          </a:bodyPr>
          <a:lstStyle/>
          <a:p>
            <a:r>
              <a:rPr lang="el-GR" dirty="0" smtClean="0"/>
              <a:t>Ετερογενείς διεργασίες</a:t>
            </a:r>
            <a:endParaRPr lang="el-GR" dirty="0"/>
          </a:p>
        </p:txBody>
      </p:sp>
      <p:pic>
        <p:nvPicPr>
          <p:cNvPr id="21"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2" name="TextBox 2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63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par>
                                <p:cTn id="53" presetID="3" presetClass="entr" presetSubtype="1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animBg="1"/>
      <p:bldP spid="14" grpId="0" animBg="1"/>
      <p:bldP spid="15" grpId="0"/>
      <p:bldP spid="19" grpId="0"/>
      <p:bldP spid="2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1538" y="-17463"/>
            <a:ext cx="7772400" cy="1143001"/>
          </a:xfrm>
        </p:spPr>
        <p:txBody>
          <a:bodyPr>
            <a:normAutofit fontScale="90000"/>
          </a:bodyPr>
          <a:lstStyle/>
          <a:p>
            <a:pPr algn="ctr"/>
            <a:r>
              <a:rPr lang="el-GR" dirty="0" smtClean="0"/>
              <a:t>Διάχυση και ενέργεια ενεργοποίησης</a:t>
            </a:r>
            <a:endParaRPr lang="el-GR" dirty="0"/>
          </a:p>
        </p:txBody>
      </p:sp>
      <p:graphicFrame>
        <p:nvGraphicFramePr>
          <p:cNvPr id="5" name="Object 4"/>
          <p:cNvGraphicFramePr>
            <a:graphicFrameLocks noChangeAspect="1"/>
          </p:cNvGraphicFramePr>
          <p:nvPr/>
        </p:nvGraphicFramePr>
        <p:xfrm>
          <a:off x="1187624" y="873746"/>
          <a:ext cx="3600400" cy="3304576"/>
        </p:xfrm>
        <a:graphic>
          <a:graphicData uri="http://schemas.openxmlformats.org/presentationml/2006/ole">
            <p:oleObj spid="_x0000_s58370" name="Equation" r:id="rId3" imgW="2006280" imgH="1841400" progId="Equation.DSMT4">
              <p:embed/>
            </p:oleObj>
          </a:graphicData>
        </a:graphic>
      </p:graphicFrame>
      <p:graphicFrame>
        <p:nvGraphicFramePr>
          <p:cNvPr id="79875" name="Object 3"/>
          <p:cNvGraphicFramePr>
            <a:graphicFrameLocks noChangeAspect="1"/>
          </p:cNvGraphicFramePr>
          <p:nvPr/>
        </p:nvGraphicFramePr>
        <p:xfrm>
          <a:off x="1187624" y="4063979"/>
          <a:ext cx="2520280" cy="2245341"/>
        </p:xfrm>
        <a:graphic>
          <a:graphicData uri="http://schemas.openxmlformats.org/presentationml/2006/ole">
            <p:oleObj spid="_x0000_s58371" name="Equation" r:id="rId4" imgW="1396800" imgH="1244520" progId="Equation.DSMT4">
              <p:embed/>
            </p:oleObj>
          </a:graphicData>
        </a:graphic>
      </p:graphicFrame>
      <p:sp>
        <p:nvSpPr>
          <p:cNvPr id="7" name="Oval 6"/>
          <p:cNvSpPr/>
          <p:nvPr/>
        </p:nvSpPr>
        <p:spPr>
          <a:xfrm>
            <a:off x="3131840" y="2420888"/>
            <a:ext cx="576064" cy="1152128"/>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Straight Arrow Connector 8"/>
          <p:cNvCxnSpPr>
            <a:stCxn id="7" idx="7"/>
          </p:cNvCxnSpPr>
          <p:nvPr/>
        </p:nvCxnSpPr>
        <p:spPr>
          <a:xfrm flipV="1">
            <a:off x="3623541" y="1988840"/>
            <a:ext cx="1884563" cy="60077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80112" y="1700808"/>
            <a:ext cx="1584176" cy="461665"/>
          </a:xfrm>
          <a:prstGeom prst="rect">
            <a:avLst/>
          </a:prstGeom>
          <a:noFill/>
        </p:spPr>
        <p:txBody>
          <a:bodyPr wrap="square" rtlCol="0">
            <a:spAutoFit/>
          </a:bodyPr>
          <a:lstStyle/>
          <a:p>
            <a:r>
              <a:rPr lang="en-US" sz="2400" dirty="0" smtClean="0"/>
              <a:t>Arrhenius:</a:t>
            </a:r>
            <a:endParaRPr lang="el-GR" sz="2400" dirty="0"/>
          </a:p>
        </p:txBody>
      </p:sp>
      <p:graphicFrame>
        <p:nvGraphicFramePr>
          <p:cNvPr id="11" name="Object 10"/>
          <p:cNvGraphicFramePr>
            <a:graphicFrameLocks noChangeAspect="1"/>
          </p:cNvGraphicFramePr>
          <p:nvPr/>
        </p:nvGraphicFramePr>
        <p:xfrm>
          <a:off x="6911197" y="1556792"/>
          <a:ext cx="1117187" cy="525735"/>
        </p:xfrm>
        <a:graphic>
          <a:graphicData uri="http://schemas.openxmlformats.org/presentationml/2006/ole">
            <p:oleObj spid="_x0000_s58372" name="Equation" r:id="rId5" imgW="647640" imgH="304560" progId="Equation.DSMT4">
              <p:embed/>
            </p:oleObj>
          </a:graphicData>
        </a:graphic>
      </p:graphicFrame>
      <p:sp>
        <p:nvSpPr>
          <p:cNvPr id="12" name="Rectangle 11"/>
          <p:cNvSpPr/>
          <p:nvPr/>
        </p:nvSpPr>
        <p:spPr>
          <a:xfrm>
            <a:off x="5652120" y="1484784"/>
            <a:ext cx="2448272" cy="64807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79877" name="Object 5"/>
          <p:cNvGraphicFramePr>
            <a:graphicFrameLocks noChangeAspect="1"/>
          </p:cNvGraphicFramePr>
          <p:nvPr/>
        </p:nvGraphicFramePr>
        <p:xfrm>
          <a:off x="4283968" y="4509120"/>
          <a:ext cx="566737" cy="284163"/>
        </p:xfrm>
        <a:graphic>
          <a:graphicData uri="http://schemas.openxmlformats.org/presentationml/2006/ole">
            <p:oleObj spid="_x0000_s58373" name="Equation" r:id="rId6" imgW="330120" imgH="164880" progId="Equation.DSMT4">
              <p:embed/>
            </p:oleObj>
          </a:graphicData>
        </a:graphic>
      </p:graphicFrame>
      <p:graphicFrame>
        <p:nvGraphicFramePr>
          <p:cNvPr id="79878" name="Object 6"/>
          <p:cNvGraphicFramePr>
            <a:graphicFrameLocks noChangeAspect="1"/>
          </p:cNvGraphicFramePr>
          <p:nvPr/>
        </p:nvGraphicFramePr>
        <p:xfrm>
          <a:off x="4333875" y="5881688"/>
          <a:ext cx="611188" cy="284162"/>
        </p:xfrm>
        <a:graphic>
          <a:graphicData uri="http://schemas.openxmlformats.org/presentationml/2006/ole">
            <p:oleObj spid="_x0000_s58374" name="Equation" r:id="rId7" imgW="355320" imgH="164880" progId="Equation.DSMT4">
              <p:embed/>
            </p:oleObj>
          </a:graphicData>
        </a:graphic>
      </p:graphicFrame>
      <p:sp>
        <p:nvSpPr>
          <p:cNvPr id="15" name="TextBox 14"/>
          <p:cNvSpPr txBox="1"/>
          <p:nvPr/>
        </p:nvSpPr>
        <p:spPr>
          <a:xfrm>
            <a:off x="5436096" y="4437112"/>
            <a:ext cx="3240360" cy="461665"/>
          </a:xfrm>
          <a:prstGeom prst="rect">
            <a:avLst/>
          </a:prstGeom>
          <a:noFill/>
        </p:spPr>
        <p:txBody>
          <a:bodyPr wrap="square" rtlCol="0">
            <a:spAutoFit/>
          </a:bodyPr>
          <a:lstStyle/>
          <a:p>
            <a:r>
              <a:rPr lang="el-GR" sz="2400" dirty="0" smtClean="0">
                <a:solidFill>
                  <a:srgbClr val="002060"/>
                </a:solidFill>
              </a:rPr>
              <a:t>Διάχυση και αντίδραση</a:t>
            </a:r>
            <a:endParaRPr lang="el-GR" sz="2400" dirty="0">
              <a:solidFill>
                <a:srgbClr val="002060"/>
              </a:solidFill>
            </a:endParaRPr>
          </a:p>
        </p:txBody>
      </p:sp>
      <p:sp>
        <p:nvSpPr>
          <p:cNvPr id="16" name="TextBox 15"/>
          <p:cNvSpPr txBox="1"/>
          <p:nvPr/>
        </p:nvSpPr>
        <p:spPr>
          <a:xfrm>
            <a:off x="5436096" y="5775647"/>
            <a:ext cx="3240360" cy="461665"/>
          </a:xfrm>
          <a:prstGeom prst="rect">
            <a:avLst/>
          </a:prstGeom>
          <a:noFill/>
        </p:spPr>
        <p:txBody>
          <a:bodyPr wrap="square" rtlCol="0">
            <a:spAutoFit/>
          </a:bodyPr>
          <a:lstStyle/>
          <a:p>
            <a:r>
              <a:rPr lang="el-GR" sz="2400" dirty="0" smtClean="0">
                <a:solidFill>
                  <a:srgbClr val="002060"/>
                </a:solidFill>
              </a:rPr>
              <a:t>Μόνο αντίδραση</a:t>
            </a:r>
            <a:endParaRPr lang="el-GR" sz="2400" dirty="0">
              <a:solidFill>
                <a:srgbClr val="002060"/>
              </a:solidFill>
            </a:endParaRPr>
          </a:p>
        </p:txBody>
      </p:sp>
      <p:pic>
        <p:nvPicPr>
          <p:cNvPr id="14"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7" name="TextBox 1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64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9877"/>
                                        </p:tgtEl>
                                        <p:attrNameLst>
                                          <p:attrName>style.visibility</p:attrName>
                                        </p:attrNameLst>
                                      </p:cBhvr>
                                      <p:to>
                                        <p:strVal val="visible"/>
                                      </p:to>
                                    </p:set>
                                    <p:animEffect transition="in" filter="blinds(horizontal)">
                                      <p:cBhvr>
                                        <p:cTn id="29" dur="500"/>
                                        <p:tgtEl>
                                          <p:spTgt spid="79877"/>
                                        </p:tgtEl>
                                      </p:cBhvr>
                                    </p:animEffect>
                                  </p:childTnLst>
                                </p:cTn>
                              </p:par>
                              <p:par>
                                <p:cTn id="30" presetID="3" presetClass="entr" presetSubtype="10" fill="hold" nodeType="withEffect">
                                  <p:stCondLst>
                                    <p:cond delay="0"/>
                                  </p:stCondLst>
                                  <p:childTnLst>
                                    <p:set>
                                      <p:cBhvr>
                                        <p:cTn id="31" dur="1" fill="hold">
                                          <p:stCondLst>
                                            <p:cond delay="0"/>
                                          </p:stCondLst>
                                        </p:cTn>
                                        <p:tgtEl>
                                          <p:spTgt spid="79875"/>
                                        </p:tgtEl>
                                        <p:attrNameLst>
                                          <p:attrName>style.visibility</p:attrName>
                                        </p:attrNameLst>
                                      </p:cBhvr>
                                      <p:to>
                                        <p:strVal val="visible"/>
                                      </p:to>
                                    </p:set>
                                    <p:animEffect transition="in" filter="blinds(horizontal)">
                                      <p:cBhvr>
                                        <p:cTn id="32" dur="500"/>
                                        <p:tgtEl>
                                          <p:spTgt spid="79875"/>
                                        </p:tgtEl>
                                      </p:cBhvr>
                                    </p:animEffect>
                                  </p:childTnLst>
                                </p:cTn>
                              </p:par>
                              <p:par>
                                <p:cTn id="33" presetID="3" presetClass="entr" presetSubtype="10" fill="hold" nodeType="withEffect">
                                  <p:stCondLst>
                                    <p:cond delay="0"/>
                                  </p:stCondLst>
                                  <p:childTnLst>
                                    <p:set>
                                      <p:cBhvr>
                                        <p:cTn id="34" dur="1" fill="hold">
                                          <p:stCondLst>
                                            <p:cond delay="0"/>
                                          </p:stCondLst>
                                        </p:cTn>
                                        <p:tgtEl>
                                          <p:spTgt spid="79878"/>
                                        </p:tgtEl>
                                        <p:attrNameLst>
                                          <p:attrName>style.visibility</p:attrName>
                                        </p:attrNameLst>
                                      </p:cBhvr>
                                      <p:to>
                                        <p:strVal val="visible"/>
                                      </p:to>
                                    </p:set>
                                    <p:animEffect transition="in" filter="blinds(horizontal)">
                                      <p:cBhvr>
                                        <p:cTn id="35" dur="500"/>
                                        <p:tgtEl>
                                          <p:spTgt spid="7987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5"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2910" y="-142893"/>
            <a:ext cx="7772400" cy="1143001"/>
          </a:xfrm>
        </p:spPr>
        <p:txBody>
          <a:bodyPr/>
          <a:lstStyle/>
          <a:p>
            <a:pPr algn="ctr"/>
            <a:r>
              <a:rPr lang="el-GR" dirty="0" smtClean="0"/>
              <a:t>Διάγραμμα </a:t>
            </a:r>
            <a:r>
              <a:rPr lang="en-US" dirty="0" smtClean="0"/>
              <a:t>Arrhenius</a:t>
            </a:r>
            <a:endParaRPr lang="el-GR" dirty="0"/>
          </a:p>
        </p:txBody>
      </p:sp>
      <p:cxnSp>
        <p:nvCxnSpPr>
          <p:cNvPr id="6" name="Straight Arrow Connector 5"/>
          <p:cNvCxnSpPr/>
          <p:nvPr/>
        </p:nvCxnSpPr>
        <p:spPr>
          <a:xfrm flipV="1">
            <a:off x="1763688" y="908720"/>
            <a:ext cx="0" cy="316835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63688" y="4077072"/>
            <a:ext cx="4824536"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nvGraphicFramePr>
        <p:xfrm>
          <a:off x="971600" y="980728"/>
          <a:ext cx="646531" cy="415627"/>
        </p:xfrm>
        <a:graphic>
          <a:graphicData uri="http://schemas.openxmlformats.org/presentationml/2006/ole">
            <p:oleObj spid="_x0000_s59394" name="Equation" r:id="rId3" imgW="355320" imgH="228600" progId="Equation.DSMT4">
              <p:embed/>
            </p:oleObj>
          </a:graphicData>
        </a:graphic>
      </p:graphicFrame>
      <p:graphicFrame>
        <p:nvGraphicFramePr>
          <p:cNvPr id="17" name="Object 16"/>
          <p:cNvGraphicFramePr>
            <a:graphicFrameLocks noChangeAspect="1"/>
          </p:cNvGraphicFramePr>
          <p:nvPr/>
        </p:nvGraphicFramePr>
        <p:xfrm>
          <a:off x="6372200" y="4187428"/>
          <a:ext cx="288032" cy="686846"/>
        </p:xfrm>
        <a:graphic>
          <a:graphicData uri="http://schemas.openxmlformats.org/presentationml/2006/ole">
            <p:oleObj spid="_x0000_s59395" name="Equation" r:id="rId4" imgW="164880" imgH="393480" progId="Equation.DSMT4">
              <p:embed/>
            </p:oleObj>
          </a:graphicData>
        </a:graphic>
      </p:graphicFrame>
      <p:cxnSp>
        <p:nvCxnSpPr>
          <p:cNvPr id="19" name="Straight Connector 18"/>
          <p:cNvCxnSpPr/>
          <p:nvPr/>
        </p:nvCxnSpPr>
        <p:spPr>
          <a:xfrm>
            <a:off x="3203848" y="1124744"/>
            <a:ext cx="2448272" cy="29523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979712" y="2564904"/>
            <a:ext cx="3664950" cy="1532311"/>
          </a:xfrm>
          <a:custGeom>
            <a:avLst/>
            <a:gdLst>
              <a:gd name="connsiteX0" fmla="*/ 0 w 3692770"/>
              <a:gd name="connsiteY0" fmla="*/ 0 h 2092569"/>
              <a:gd name="connsiteX1" fmla="*/ 1758462 w 3692770"/>
              <a:gd name="connsiteY1" fmla="*/ 527539 h 2092569"/>
              <a:gd name="connsiteX2" fmla="*/ 3692770 w 3692770"/>
              <a:gd name="connsiteY2" fmla="*/ 2092569 h 2092569"/>
            </a:gdLst>
            <a:ahLst/>
            <a:cxnLst>
              <a:cxn ang="0">
                <a:pos x="connsiteX0" y="connsiteY0"/>
              </a:cxn>
              <a:cxn ang="0">
                <a:pos x="connsiteX1" y="connsiteY1"/>
              </a:cxn>
              <a:cxn ang="0">
                <a:pos x="connsiteX2" y="connsiteY2"/>
              </a:cxn>
            </a:cxnLst>
            <a:rect l="l" t="t" r="r" b="b"/>
            <a:pathLst>
              <a:path w="3692770" h="2092569">
                <a:moveTo>
                  <a:pt x="0" y="0"/>
                </a:moveTo>
                <a:cubicBezTo>
                  <a:pt x="571500" y="89389"/>
                  <a:pt x="1143000" y="178778"/>
                  <a:pt x="1758462" y="527539"/>
                </a:cubicBezTo>
                <a:cubicBezTo>
                  <a:pt x="2373924" y="876300"/>
                  <a:pt x="3033347" y="1484434"/>
                  <a:pt x="3692770" y="2092569"/>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5" name="TextBox 24"/>
          <p:cNvSpPr txBox="1"/>
          <p:nvPr/>
        </p:nvSpPr>
        <p:spPr>
          <a:xfrm rot="2933076">
            <a:off x="3513423" y="1815739"/>
            <a:ext cx="2016224" cy="400110"/>
          </a:xfrm>
          <a:prstGeom prst="rect">
            <a:avLst/>
          </a:prstGeom>
          <a:noFill/>
        </p:spPr>
        <p:txBody>
          <a:bodyPr wrap="square" rtlCol="0">
            <a:spAutoFit/>
          </a:bodyPr>
          <a:lstStyle/>
          <a:p>
            <a:r>
              <a:rPr lang="el-GR" sz="2000" dirty="0" smtClean="0">
                <a:solidFill>
                  <a:srgbClr val="FF0000"/>
                </a:solidFill>
              </a:rPr>
              <a:t>Χωρίς διάχυση</a:t>
            </a:r>
            <a:endParaRPr lang="el-GR" sz="2000" dirty="0">
              <a:solidFill>
                <a:srgbClr val="FF0000"/>
              </a:solidFill>
            </a:endParaRPr>
          </a:p>
        </p:txBody>
      </p:sp>
      <p:sp>
        <p:nvSpPr>
          <p:cNvPr id="26" name="TextBox 25"/>
          <p:cNvSpPr txBox="1"/>
          <p:nvPr/>
        </p:nvSpPr>
        <p:spPr>
          <a:xfrm rot="968030">
            <a:off x="2483768" y="2396592"/>
            <a:ext cx="2016224" cy="400110"/>
          </a:xfrm>
          <a:prstGeom prst="rect">
            <a:avLst/>
          </a:prstGeom>
          <a:noFill/>
        </p:spPr>
        <p:txBody>
          <a:bodyPr wrap="square" rtlCol="0">
            <a:spAutoFit/>
          </a:bodyPr>
          <a:lstStyle/>
          <a:p>
            <a:r>
              <a:rPr lang="el-GR" sz="2000" dirty="0" smtClean="0">
                <a:solidFill>
                  <a:srgbClr val="00B050"/>
                </a:solidFill>
              </a:rPr>
              <a:t>Με  διάχυση</a:t>
            </a:r>
            <a:endParaRPr lang="el-GR" sz="2000" dirty="0">
              <a:solidFill>
                <a:srgbClr val="00B050"/>
              </a:solidFill>
            </a:endParaRPr>
          </a:p>
        </p:txBody>
      </p:sp>
      <p:sp>
        <p:nvSpPr>
          <p:cNvPr id="27" name="TextBox 26"/>
          <p:cNvSpPr txBox="1"/>
          <p:nvPr/>
        </p:nvSpPr>
        <p:spPr>
          <a:xfrm>
            <a:off x="755576" y="5085184"/>
            <a:ext cx="7920880" cy="830997"/>
          </a:xfrm>
          <a:prstGeom prst="rect">
            <a:avLst/>
          </a:prstGeom>
          <a:noFill/>
        </p:spPr>
        <p:txBody>
          <a:bodyPr wrap="square" rtlCol="0">
            <a:spAutoFit/>
          </a:bodyPr>
          <a:lstStyle/>
          <a:p>
            <a:r>
              <a:rPr lang="el-GR" sz="2400" dirty="0" smtClean="0">
                <a:solidFill>
                  <a:srgbClr val="00B050"/>
                </a:solidFill>
              </a:rPr>
              <a:t>Σε μεγάλες Τ ( μικρές 1/Τ), ή διάχυση είναι η ρυθμίζουσα διεργασία</a:t>
            </a:r>
            <a:endParaRPr lang="el-GR" sz="2400" dirty="0">
              <a:solidFill>
                <a:srgbClr val="00B050"/>
              </a:solidFill>
            </a:endParaRPr>
          </a:p>
        </p:txBody>
      </p:sp>
      <p:pic>
        <p:nvPicPr>
          <p:cNvPr id="12"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3" name="TextBox 12"/>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65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260648"/>
            <a:ext cx="3456384" cy="461665"/>
          </a:xfrm>
          <a:prstGeom prst="rect">
            <a:avLst/>
          </a:prstGeom>
          <a:noFill/>
        </p:spPr>
        <p:txBody>
          <a:bodyPr wrap="square" rtlCol="0">
            <a:spAutoFit/>
          </a:bodyPr>
          <a:lstStyle/>
          <a:p>
            <a:pPr>
              <a:buFont typeface="Arial" pitchFamily="34" charset="0"/>
              <a:buChar char="•"/>
            </a:pPr>
            <a:r>
              <a:rPr lang="el-GR" sz="2400" dirty="0" smtClean="0"/>
              <a:t>Ετερογενής αντίδραση</a:t>
            </a:r>
            <a:endParaRPr lang="el-GR" sz="2400" dirty="0"/>
          </a:p>
        </p:txBody>
      </p:sp>
      <p:graphicFrame>
        <p:nvGraphicFramePr>
          <p:cNvPr id="6" name="Object 5"/>
          <p:cNvGraphicFramePr>
            <a:graphicFrameLocks noChangeAspect="1"/>
          </p:cNvGraphicFramePr>
          <p:nvPr/>
        </p:nvGraphicFramePr>
        <p:xfrm>
          <a:off x="3553231" y="174501"/>
          <a:ext cx="1522825" cy="734219"/>
        </p:xfrm>
        <a:graphic>
          <a:graphicData uri="http://schemas.openxmlformats.org/presentationml/2006/ole">
            <p:oleObj spid="_x0000_s60418" name="Equation" r:id="rId3" imgW="711000" imgH="342720" progId="Equation.DSMT4">
              <p:embed/>
            </p:oleObj>
          </a:graphicData>
        </a:graphic>
      </p:graphicFrame>
      <p:sp>
        <p:nvSpPr>
          <p:cNvPr id="7" name="Can 6"/>
          <p:cNvSpPr/>
          <p:nvPr/>
        </p:nvSpPr>
        <p:spPr>
          <a:xfrm rot="5400000">
            <a:off x="6624228" y="-135396"/>
            <a:ext cx="864096" cy="1944216"/>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5724128" y="1484784"/>
            <a:ext cx="3275856" cy="461665"/>
          </a:xfrm>
          <a:prstGeom prst="rect">
            <a:avLst/>
          </a:prstGeom>
          <a:noFill/>
        </p:spPr>
        <p:txBody>
          <a:bodyPr wrap="square" rtlCol="0">
            <a:spAutoFit/>
          </a:bodyPr>
          <a:lstStyle/>
          <a:p>
            <a:r>
              <a:rPr lang="el-GR" sz="2400" dirty="0" smtClean="0">
                <a:solidFill>
                  <a:srgbClr val="FF0000"/>
                </a:solidFill>
              </a:rPr>
              <a:t>Κυλινδρικός καταλύτης</a:t>
            </a:r>
            <a:endParaRPr lang="el-GR" sz="2400" dirty="0">
              <a:solidFill>
                <a:srgbClr val="FF0000"/>
              </a:solidFill>
            </a:endParaRPr>
          </a:p>
        </p:txBody>
      </p:sp>
      <p:sp>
        <p:nvSpPr>
          <p:cNvPr id="9" name="Can 8"/>
          <p:cNvSpPr/>
          <p:nvPr/>
        </p:nvSpPr>
        <p:spPr>
          <a:xfrm rot="5400000">
            <a:off x="1439652" y="944725"/>
            <a:ext cx="648072" cy="2448272"/>
          </a:xfrm>
          <a:prstGeom prst="can">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0" name="Object 9"/>
          <p:cNvGraphicFramePr>
            <a:graphicFrameLocks noChangeAspect="1"/>
          </p:cNvGraphicFramePr>
          <p:nvPr/>
        </p:nvGraphicFramePr>
        <p:xfrm>
          <a:off x="1079178" y="1988840"/>
          <a:ext cx="396478" cy="443122"/>
        </p:xfrm>
        <a:graphic>
          <a:graphicData uri="http://schemas.openxmlformats.org/presentationml/2006/ole">
            <p:oleObj spid="_x0000_s60419" name="Equation" r:id="rId4" imgW="215640" imgH="241200" progId="Equation.DSMT4">
              <p:embed/>
            </p:oleObj>
          </a:graphicData>
        </a:graphic>
      </p:graphicFrame>
      <p:graphicFrame>
        <p:nvGraphicFramePr>
          <p:cNvPr id="81924" name="Object 4"/>
          <p:cNvGraphicFramePr>
            <a:graphicFrameLocks noChangeAspect="1"/>
          </p:cNvGraphicFramePr>
          <p:nvPr/>
        </p:nvGraphicFramePr>
        <p:xfrm>
          <a:off x="1763688" y="1977976"/>
          <a:ext cx="396875" cy="442912"/>
        </p:xfrm>
        <a:graphic>
          <a:graphicData uri="http://schemas.openxmlformats.org/presentationml/2006/ole">
            <p:oleObj spid="_x0000_s60420" name="Equation" r:id="rId5" imgW="215640" imgH="241200" progId="Equation.DSMT4">
              <p:embed/>
            </p:oleObj>
          </a:graphicData>
        </a:graphic>
      </p:graphicFrame>
      <p:cxnSp>
        <p:nvCxnSpPr>
          <p:cNvPr id="13" name="Straight Arrow Connector 12"/>
          <p:cNvCxnSpPr/>
          <p:nvPr/>
        </p:nvCxnSpPr>
        <p:spPr>
          <a:xfrm flipV="1">
            <a:off x="683568" y="2492896"/>
            <a:ext cx="576064" cy="108012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81925" name="Object 5"/>
          <p:cNvGraphicFramePr>
            <a:graphicFrameLocks noChangeAspect="1"/>
          </p:cNvGraphicFramePr>
          <p:nvPr/>
        </p:nvGraphicFramePr>
        <p:xfrm>
          <a:off x="492125" y="3429000"/>
          <a:ext cx="419100" cy="442913"/>
        </p:xfrm>
        <a:graphic>
          <a:graphicData uri="http://schemas.openxmlformats.org/presentationml/2006/ole">
            <p:oleObj spid="_x0000_s60421" name="Equation" r:id="rId6" imgW="228600" imgH="241200" progId="Equation.DSMT4">
              <p:embed/>
            </p:oleObj>
          </a:graphicData>
        </a:graphic>
      </p:graphicFrame>
      <p:graphicFrame>
        <p:nvGraphicFramePr>
          <p:cNvPr id="81926" name="Object 6"/>
          <p:cNvGraphicFramePr>
            <a:graphicFrameLocks noChangeAspect="1"/>
          </p:cNvGraphicFramePr>
          <p:nvPr/>
        </p:nvGraphicFramePr>
        <p:xfrm>
          <a:off x="2483768" y="3429000"/>
          <a:ext cx="419100" cy="442913"/>
        </p:xfrm>
        <a:graphic>
          <a:graphicData uri="http://schemas.openxmlformats.org/presentationml/2006/ole">
            <p:oleObj spid="_x0000_s60422" name="Equation" r:id="rId7" imgW="228600" imgH="241200" progId="Equation.DSMT4">
              <p:embed/>
            </p:oleObj>
          </a:graphicData>
        </a:graphic>
      </p:graphicFrame>
      <p:cxnSp>
        <p:nvCxnSpPr>
          <p:cNvPr id="17" name="Straight Arrow Connector 16"/>
          <p:cNvCxnSpPr/>
          <p:nvPr/>
        </p:nvCxnSpPr>
        <p:spPr>
          <a:xfrm>
            <a:off x="1979712" y="2492896"/>
            <a:ext cx="432048" cy="115212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19872" y="1988840"/>
            <a:ext cx="3456384" cy="1200329"/>
          </a:xfrm>
          <a:prstGeom prst="rect">
            <a:avLst/>
          </a:prstGeom>
          <a:noFill/>
        </p:spPr>
        <p:txBody>
          <a:bodyPr wrap="square" rtlCol="0">
            <a:spAutoFit/>
          </a:bodyPr>
          <a:lstStyle/>
          <a:p>
            <a:r>
              <a:rPr lang="el-GR" sz="2400" dirty="0" smtClean="0"/>
              <a:t>Ακτίνα</a:t>
            </a:r>
          </a:p>
          <a:p>
            <a:endParaRPr lang="el-GR" sz="2400" dirty="0" smtClean="0"/>
          </a:p>
          <a:p>
            <a:r>
              <a:rPr lang="el-GR" sz="2400" dirty="0" smtClean="0"/>
              <a:t>Διάχυση μέσω υμενίου  </a:t>
            </a:r>
            <a:endParaRPr lang="el-GR" sz="2400" dirty="0"/>
          </a:p>
        </p:txBody>
      </p:sp>
      <p:graphicFrame>
        <p:nvGraphicFramePr>
          <p:cNvPr id="19" name="Object 18"/>
          <p:cNvGraphicFramePr>
            <a:graphicFrameLocks noChangeAspect="1"/>
          </p:cNvGraphicFramePr>
          <p:nvPr/>
        </p:nvGraphicFramePr>
        <p:xfrm>
          <a:off x="4572000" y="1988840"/>
          <a:ext cx="288032" cy="518458"/>
        </p:xfrm>
        <a:graphic>
          <a:graphicData uri="http://schemas.openxmlformats.org/presentationml/2006/ole">
            <p:oleObj spid="_x0000_s60423" name="Equation" r:id="rId8" imgW="126720" imgH="228600" progId="Equation.DSMT4">
              <p:embed/>
            </p:oleObj>
          </a:graphicData>
        </a:graphic>
      </p:graphicFrame>
      <p:graphicFrame>
        <p:nvGraphicFramePr>
          <p:cNvPr id="81928" name="Object 8"/>
          <p:cNvGraphicFramePr>
            <a:graphicFrameLocks noChangeAspect="1"/>
          </p:cNvGraphicFramePr>
          <p:nvPr/>
        </p:nvGraphicFramePr>
        <p:xfrm>
          <a:off x="6502400" y="2752725"/>
          <a:ext cx="315913" cy="401638"/>
        </p:xfrm>
        <a:graphic>
          <a:graphicData uri="http://schemas.openxmlformats.org/presentationml/2006/ole">
            <p:oleObj spid="_x0000_s60424" name="Equation" r:id="rId9" imgW="139680" imgH="177480" progId="Equation.DSMT4">
              <p:embed/>
            </p:oleObj>
          </a:graphicData>
        </a:graphic>
      </p:graphicFrame>
      <p:sp>
        <p:nvSpPr>
          <p:cNvPr id="21" name="TextBox 20"/>
          <p:cNvSpPr txBox="1"/>
          <p:nvPr/>
        </p:nvSpPr>
        <p:spPr>
          <a:xfrm>
            <a:off x="251520" y="3933056"/>
            <a:ext cx="3096344" cy="461665"/>
          </a:xfrm>
          <a:prstGeom prst="rect">
            <a:avLst/>
          </a:prstGeom>
          <a:noFill/>
        </p:spPr>
        <p:txBody>
          <a:bodyPr wrap="square" rtlCol="0">
            <a:spAutoFit/>
          </a:bodyPr>
          <a:lstStyle/>
          <a:p>
            <a:r>
              <a:rPr lang="el-GR" sz="2400" dirty="0" smtClean="0"/>
              <a:t>Συνοριακές συνθήκες:</a:t>
            </a:r>
            <a:endParaRPr lang="el-GR" sz="2400" dirty="0"/>
          </a:p>
        </p:txBody>
      </p:sp>
      <p:graphicFrame>
        <p:nvGraphicFramePr>
          <p:cNvPr id="22" name="Object 21"/>
          <p:cNvGraphicFramePr>
            <a:graphicFrameLocks noChangeAspect="1"/>
          </p:cNvGraphicFramePr>
          <p:nvPr/>
        </p:nvGraphicFramePr>
        <p:xfrm>
          <a:off x="3347864" y="4005064"/>
          <a:ext cx="3323169" cy="936104"/>
        </p:xfrm>
        <a:graphic>
          <a:graphicData uri="http://schemas.openxmlformats.org/presentationml/2006/ole">
            <p:oleObj spid="_x0000_s60425" name="Equation" r:id="rId10" imgW="1803240" imgH="507960" progId="Equation.DSMT4">
              <p:embed/>
            </p:oleObj>
          </a:graphicData>
        </a:graphic>
      </p:graphicFrame>
      <p:sp>
        <p:nvSpPr>
          <p:cNvPr id="23" name="TextBox 22"/>
          <p:cNvSpPr txBox="1"/>
          <p:nvPr/>
        </p:nvSpPr>
        <p:spPr>
          <a:xfrm>
            <a:off x="395536" y="5013176"/>
            <a:ext cx="2376264" cy="461665"/>
          </a:xfrm>
          <a:prstGeom prst="rect">
            <a:avLst/>
          </a:prstGeom>
          <a:noFill/>
        </p:spPr>
        <p:txBody>
          <a:bodyPr wrap="square" rtlCol="0">
            <a:spAutoFit/>
          </a:bodyPr>
          <a:lstStyle/>
          <a:p>
            <a:r>
              <a:rPr lang="el-GR" sz="2400" dirty="0" smtClean="0"/>
              <a:t>Διάχυση Α:</a:t>
            </a:r>
            <a:endParaRPr lang="el-GR" sz="2400" dirty="0"/>
          </a:p>
        </p:txBody>
      </p:sp>
      <p:graphicFrame>
        <p:nvGraphicFramePr>
          <p:cNvPr id="24" name="Object 23"/>
          <p:cNvGraphicFramePr>
            <a:graphicFrameLocks noChangeAspect="1"/>
          </p:cNvGraphicFramePr>
          <p:nvPr/>
        </p:nvGraphicFramePr>
        <p:xfrm>
          <a:off x="2051720" y="4875039"/>
          <a:ext cx="4970870" cy="786209"/>
        </p:xfrm>
        <a:graphic>
          <a:graphicData uri="http://schemas.openxmlformats.org/presentationml/2006/ole">
            <p:oleObj spid="_x0000_s60426" name="Equation" r:id="rId11" imgW="2489040" imgH="393480" progId="Equation.DSMT4">
              <p:embed/>
            </p:oleObj>
          </a:graphicData>
        </a:graphic>
      </p:graphicFrame>
      <p:sp>
        <p:nvSpPr>
          <p:cNvPr id="25" name="TextBox 24"/>
          <p:cNvSpPr txBox="1"/>
          <p:nvPr/>
        </p:nvSpPr>
        <p:spPr>
          <a:xfrm>
            <a:off x="251520" y="5631631"/>
            <a:ext cx="9145016" cy="461665"/>
          </a:xfrm>
          <a:prstGeom prst="rect">
            <a:avLst/>
          </a:prstGeom>
          <a:noFill/>
        </p:spPr>
        <p:txBody>
          <a:bodyPr wrap="square" rtlCol="0">
            <a:spAutoFit/>
          </a:bodyPr>
          <a:lstStyle/>
          <a:p>
            <a:r>
              <a:rPr lang="el-GR" sz="2400" b="1" dirty="0" smtClean="0"/>
              <a:t>Ισοζύγιο Α</a:t>
            </a:r>
            <a:r>
              <a:rPr lang="el-GR" sz="2400" dirty="0" smtClean="0"/>
              <a:t> (</a:t>
            </a:r>
            <a:r>
              <a:rPr lang="en-US" sz="2400" dirty="0" smtClean="0"/>
              <a:t>mol/s</a:t>
            </a:r>
            <a:r>
              <a:rPr lang="el-GR" sz="2400" dirty="0" smtClean="0"/>
              <a:t>) όπου </a:t>
            </a:r>
            <a:r>
              <a:rPr lang="en-US" sz="2400" b="1" dirty="0" smtClean="0"/>
              <a:t>S</a:t>
            </a:r>
            <a:r>
              <a:rPr lang="el-GR" sz="2400" dirty="0" smtClean="0"/>
              <a:t> μέση λογαριθμική επιφάνεια διάχυσης</a:t>
            </a:r>
            <a:endParaRPr lang="el-GR" sz="2400" dirty="0"/>
          </a:p>
        </p:txBody>
      </p:sp>
      <p:pic>
        <p:nvPicPr>
          <p:cNvPr id="26" name="Εικόνα 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7" name="TextBox 2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66</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81924"/>
                                        </p:tgtEl>
                                        <p:attrNameLst>
                                          <p:attrName>style.visibility</p:attrName>
                                        </p:attrNameLst>
                                      </p:cBhvr>
                                      <p:to>
                                        <p:strVal val="visible"/>
                                      </p:to>
                                    </p:set>
                                    <p:animEffect transition="in" filter="blinds(horizontal)">
                                      <p:cBhvr>
                                        <p:cTn id="24" dur="500"/>
                                        <p:tgtEl>
                                          <p:spTgt spid="81924"/>
                                        </p:tgtEl>
                                      </p:cBhvr>
                                    </p:animEffect>
                                  </p:childTnLst>
                                </p:cTn>
                              </p:par>
                              <p:par>
                                <p:cTn id="25" presetID="3" presetClass="entr" presetSubtype="1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nodeType="withEffect">
                                  <p:stCondLst>
                                    <p:cond delay="0"/>
                                  </p:stCondLst>
                                  <p:childTnLst>
                                    <p:set>
                                      <p:cBhvr>
                                        <p:cTn id="32" dur="1" fill="hold">
                                          <p:stCondLst>
                                            <p:cond delay="0"/>
                                          </p:stCondLst>
                                        </p:cTn>
                                        <p:tgtEl>
                                          <p:spTgt spid="81925"/>
                                        </p:tgtEl>
                                        <p:attrNameLst>
                                          <p:attrName>style.visibility</p:attrName>
                                        </p:attrNameLst>
                                      </p:cBhvr>
                                      <p:to>
                                        <p:strVal val="visible"/>
                                      </p:to>
                                    </p:set>
                                    <p:animEffect transition="in" filter="blinds(horizontal)">
                                      <p:cBhvr>
                                        <p:cTn id="33" dur="500"/>
                                        <p:tgtEl>
                                          <p:spTgt spid="81925"/>
                                        </p:tgtEl>
                                      </p:cBhvr>
                                    </p:animEffect>
                                  </p:childTnLst>
                                </p:cTn>
                              </p:par>
                              <p:par>
                                <p:cTn id="34" presetID="3"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nodeType="withEffect">
                                  <p:stCondLst>
                                    <p:cond delay="0"/>
                                  </p:stCondLst>
                                  <p:childTnLst>
                                    <p:set>
                                      <p:cBhvr>
                                        <p:cTn id="38" dur="1" fill="hold">
                                          <p:stCondLst>
                                            <p:cond delay="0"/>
                                          </p:stCondLst>
                                        </p:cTn>
                                        <p:tgtEl>
                                          <p:spTgt spid="81926"/>
                                        </p:tgtEl>
                                        <p:attrNameLst>
                                          <p:attrName>style.visibility</p:attrName>
                                        </p:attrNameLst>
                                      </p:cBhvr>
                                      <p:to>
                                        <p:strVal val="visible"/>
                                      </p:to>
                                    </p:set>
                                    <p:animEffect transition="in" filter="blinds(horizontal)">
                                      <p:cBhvr>
                                        <p:cTn id="39" dur="500"/>
                                        <p:tgtEl>
                                          <p:spTgt spid="8192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par>
                                <p:cTn id="43" presetID="3" presetClass="entr" presetSubtype="1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par>
                                <p:cTn id="46" presetID="3" presetClass="entr" presetSubtype="10" fill="hold" nodeType="withEffect">
                                  <p:stCondLst>
                                    <p:cond delay="0"/>
                                  </p:stCondLst>
                                  <p:childTnLst>
                                    <p:set>
                                      <p:cBhvr>
                                        <p:cTn id="47" dur="1" fill="hold">
                                          <p:stCondLst>
                                            <p:cond delay="0"/>
                                          </p:stCondLst>
                                        </p:cTn>
                                        <p:tgtEl>
                                          <p:spTgt spid="81928"/>
                                        </p:tgtEl>
                                        <p:attrNameLst>
                                          <p:attrName>style.visibility</p:attrName>
                                        </p:attrNameLst>
                                      </p:cBhvr>
                                      <p:to>
                                        <p:strVal val="visible"/>
                                      </p:to>
                                    </p:set>
                                    <p:animEffect transition="in" filter="blinds(horizontal)">
                                      <p:cBhvr>
                                        <p:cTn id="48" dur="500"/>
                                        <p:tgtEl>
                                          <p:spTgt spid="8192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par>
                                <p:cTn id="54" presetID="3" presetClass="entr" presetSubtype="1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8" grpId="0"/>
      <p:bldP spid="21" grpId="0"/>
      <p:bldP spid="23" grpId="0"/>
      <p:bldP spid="2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332656"/>
            <a:ext cx="2160240" cy="461665"/>
          </a:xfrm>
          <a:prstGeom prst="rect">
            <a:avLst/>
          </a:prstGeom>
          <a:noFill/>
        </p:spPr>
        <p:txBody>
          <a:bodyPr wrap="square" rtlCol="0">
            <a:spAutoFit/>
          </a:bodyPr>
          <a:lstStyle/>
          <a:p>
            <a:r>
              <a:rPr lang="el-GR" sz="2400" dirty="0" smtClean="0"/>
              <a:t>Διάχυση Β: </a:t>
            </a:r>
            <a:endParaRPr lang="el-GR" sz="2400" dirty="0"/>
          </a:p>
        </p:txBody>
      </p:sp>
      <p:graphicFrame>
        <p:nvGraphicFramePr>
          <p:cNvPr id="6" name="Object 5"/>
          <p:cNvGraphicFramePr>
            <a:graphicFrameLocks noChangeAspect="1"/>
          </p:cNvGraphicFramePr>
          <p:nvPr/>
        </p:nvGraphicFramePr>
        <p:xfrm>
          <a:off x="2143341" y="260648"/>
          <a:ext cx="2284643" cy="687611"/>
        </p:xfrm>
        <a:graphic>
          <a:graphicData uri="http://schemas.openxmlformats.org/presentationml/2006/ole">
            <p:oleObj spid="_x0000_s61442" name="Equation" r:id="rId3" imgW="1307880" imgH="393480" progId="Equation.DSMT4">
              <p:embed/>
            </p:oleObj>
          </a:graphicData>
        </a:graphic>
      </p:graphicFrame>
      <p:sp>
        <p:nvSpPr>
          <p:cNvPr id="7" name="TextBox 6"/>
          <p:cNvSpPr txBox="1"/>
          <p:nvPr/>
        </p:nvSpPr>
        <p:spPr>
          <a:xfrm>
            <a:off x="323528" y="951111"/>
            <a:ext cx="7272808" cy="1200329"/>
          </a:xfrm>
          <a:prstGeom prst="rect">
            <a:avLst/>
          </a:prstGeom>
          <a:noFill/>
        </p:spPr>
        <p:txBody>
          <a:bodyPr wrap="square" rtlCol="0">
            <a:spAutoFit/>
          </a:bodyPr>
          <a:lstStyle/>
          <a:p>
            <a:r>
              <a:rPr lang="el-GR" sz="2400" dirty="0" smtClean="0"/>
              <a:t>Αντίδραση ανά μονάδα επιφανείας:</a:t>
            </a:r>
          </a:p>
          <a:p>
            <a:endParaRPr lang="el-GR" sz="2400" dirty="0" smtClean="0"/>
          </a:p>
          <a:p>
            <a:r>
              <a:rPr lang="el-GR" sz="2400" dirty="0" smtClean="0"/>
              <a:t>Μόνιμη κατάσταση:                                  όπου  </a:t>
            </a:r>
            <a:endParaRPr lang="el-GR" sz="2400" dirty="0"/>
          </a:p>
        </p:txBody>
      </p:sp>
      <p:graphicFrame>
        <p:nvGraphicFramePr>
          <p:cNvPr id="8" name="Object 7"/>
          <p:cNvGraphicFramePr>
            <a:graphicFrameLocks noChangeAspect="1"/>
          </p:cNvGraphicFramePr>
          <p:nvPr/>
        </p:nvGraphicFramePr>
        <p:xfrm>
          <a:off x="5165450" y="1052736"/>
          <a:ext cx="1998838" cy="421977"/>
        </p:xfrm>
        <a:graphic>
          <a:graphicData uri="http://schemas.openxmlformats.org/presentationml/2006/ole">
            <p:oleObj spid="_x0000_s61443" name="Equation" r:id="rId4" imgW="1143000" imgH="241200" progId="Equation.DSMT4">
              <p:embed/>
            </p:oleObj>
          </a:graphicData>
        </a:graphic>
      </p:graphicFrame>
      <p:graphicFrame>
        <p:nvGraphicFramePr>
          <p:cNvPr id="9" name="Object 8"/>
          <p:cNvGraphicFramePr>
            <a:graphicFrameLocks noChangeAspect="1"/>
          </p:cNvGraphicFramePr>
          <p:nvPr/>
        </p:nvGraphicFramePr>
        <p:xfrm>
          <a:off x="3149600" y="1700808"/>
          <a:ext cx="2031958" cy="415628"/>
        </p:xfrm>
        <a:graphic>
          <a:graphicData uri="http://schemas.openxmlformats.org/presentationml/2006/ole">
            <p:oleObj spid="_x0000_s61444" name="Equation" r:id="rId5" imgW="1117440" imgH="228600" progId="Equation.DSMT4">
              <p:embed/>
            </p:oleObj>
          </a:graphicData>
        </a:graphic>
      </p:graphicFrame>
      <p:graphicFrame>
        <p:nvGraphicFramePr>
          <p:cNvPr id="82949" name="Object 5"/>
          <p:cNvGraphicFramePr>
            <a:graphicFrameLocks noChangeAspect="1"/>
          </p:cNvGraphicFramePr>
          <p:nvPr/>
        </p:nvGraphicFramePr>
        <p:xfrm>
          <a:off x="6228184" y="1700808"/>
          <a:ext cx="1223962" cy="415925"/>
        </p:xfrm>
        <a:graphic>
          <a:graphicData uri="http://schemas.openxmlformats.org/presentationml/2006/ole">
            <p:oleObj spid="_x0000_s61445" name="Equation" r:id="rId6" imgW="672840" imgH="228600" progId="Equation.DSMT4">
              <p:embed/>
            </p:oleObj>
          </a:graphicData>
        </a:graphic>
      </p:graphicFrame>
      <p:sp>
        <p:nvSpPr>
          <p:cNvPr id="11" name="TextBox 10"/>
          <p:cNvSpPr txBox="1"/>
          <p:nvPr/>
        </p:nvSpPr>
        <p:spPr>
          <a:xfrm>
            <a:off x="467544" y="2420888"/>
            <a:ext cx="8208912" cy="461665"/>
          </a:xfrm>
          <a:prstGeom prst="rect">
            <a:avLst/>
          </a:prstGeom>
          <a:noFill/>
        </p:spPr>
        <p:txBody>
          <a:bodyPr wrap="square" rtlCol="0">
            <a:spAutoFit/>
          </a:bodyPr>
          <a:lstStyle/>
          <a:p>
            <a:r>
              <a:rPr lang="el-GR" sz="2400" dirty="0" smtClean="0"/>
              <a:t>Απαλείφοντας τις ‘άχρηστες’ επιφανειακές συγκεντρώσεις</a:t>
            </a:r>
            <a:endParaRPr lang="el-GR" sz="2400" dirty="0"/>
          </a:p>
        </p:txBody>
      </p:sp>
      <p:graphicFrame>
        <p:nvGraphicFramePr>
          <p:cNvPr id="12" name="Object 11"/>
          <p:cNvGraphicFramePr>
            <a:graphicFrameLocks noChangeAspect="1"/>
          </p:cNvGraphicFramePr>
          <p:nvPr/>
        </p:nvGraphicFramePr>
        <p:xfrm>
          <a:off x="2574483" y="3068960"/>
          <a:ext cx="3581693" cy="1630288"/>
        </p:xfrm>
        <a:graphic>
          <a:graphicData uri="http://schemas.openxmlformats.org/presentationml/2006/ole">
            <p:oleObj spid="_x0000_s61446" name="Equation" r:id="rId7" imgW="1841400" imgH="838080" progId="Equation.DSMT4">
              <p:embed/>
            </p:oleObj>
          </a:graphicData>
        </a:graphic>
      </p:graphicFrame>
      <p:cxnSp>
        <p:nvCxnSpPr>
          <p:cNvPr id="15" name="Curved Connector 14"/>
          <p:cNvCxnSpPr/>
          <p:nvPr/>
        </p:nvCxnSpPr>
        <p:spPr>
          <a:xfrm rot="5400000">
            <a:off x="2987824" y="4869160"/>
            <a:ext cx="864096" cy="288032"/>
          </a:xfrm>
          <a:prstGeom prst="curved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6200000" flipH="1">
            <a:off x="4139952" y="5085184"/>
            <a:ext cx="936104" cy="72008"/>
          </a:xfrm>
          <a:prstGeom prst="curved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5616116" y="4833156"/>
            <a:ext cx="792088" cy="432048"/>
          </a:xfrm>
          <a:prstGeom prst="curved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55776" y="5445224"/>
            <a:ext cx="1296144" cy="646331"/>
          </a:xfrm>
          <a:prstGeom prst="rect">
            <a:avLst/>
          </a:prstGeom>
          <a:noFill/>
        </p:spPr>
        <p:txBody>
          <a:bodyPr wrap="square" rtlCol="0">
            <a:spAutoFit/>
          </a:bodyPr>
          <a:lstStyle/>
          <a:p>
            <a:r>
              <a:rPr lang="el-GR" dirty="0" smtClean="0">
                <a:solidFill>
                  <a:srgbClr val="00B050"/>
                </a:solidFill>
              </a:rPr>
              <a:t>Αντίσταση διάχυσης Α</a:t>
            </a:r>
            <a:endParaRPr lang="el-GR" dirty="0">
              <a:solidFill>
                <a:srgbClr val="00B050"/>
              </a:solidFill>
            </a:endParaRPr>
          </a:p>
        </p:txBody>
      </p:sp>
      <p:sp>
        <p:nvSpPr>
          <p:cNvPr id="21" name="TextBox 20"/>
          <p:cNvSpPr txBox="1"/>
          <p:nvPr/>
        </p:nvSpPr>
        <p:spPr>
          <a:xfrm>
            <a:off x="4139952" y="5517232"/>
            <a:ext cx="1296144" cy="646331"/>
          </a:xfrm>
          <a:prstGeom prst="rect">
            <a:avLst/>
          </a:prstGeom>
          <a:noFill/>
        </p:spPr>
        <p:txBody>
          <a:bodyPr wrap="square" rtlCol="0">
            <a:spAutoFit/>
          </a:bodyPr>
          <a:lstStyle/>
          <a:p>
            <a:r>
              <a:rPr lang="el-GR" dirty="0" smtClean="0">
                <a:solidFill>
                  <a:srgbClr val="00B050"/>
                </a:solidFill>
              </a:rPr>
              <a:t>Χημική αντίδραση</a:t>
            </a:r>
            <a:endParaRPr lang="el-GR" dirty="0">
              <a:solidFill>
                <a:srgbClr val="00B050"/>
              </a:solidFill>
            </a:endParaRPr>
          </a:p>
        </p:txBody>
      </p:sp>
      <p:sp>
        <p:nvSpPr>
          <p:cNvPr id="22" name="TextBox 21"/>
          <p:cNvSpPr txBox="1"/>
          <p:nvPr/>
        </p:nvSpPr>
        <p:spPr>
          <a:xfrm>
            <a:off x="5580112" y="5445224"/>
            <a:ext cx="1296144" cy="646331"/>
          </a:xfrm>
          <a:prstGeom prst="rect">
            <a:avLst/>
          </a:prstGeom>
          <a:noFill/>
        </p:spPr>
        <p:txBody>
          <a:bodyPr wrap="square" rtlCol="0">
            <a:spAutoFit/>
          </a:bodyPr>
          <a:lstStyle/>
          <a:p>
            <a:r>
              <a:rPr lang="el-GR" dirty="0" smtClean="0">
                <a:solidFill>
                  <a:srgbClr val="00B050"/>
                </a:solidFill>
              </a:rPr>
              <a:t>Αντίσταση διάχυσης Β</a:t>
            </a:r>
            <a:endParaRPr lang="el-GR" dirty="0">
              <a:solidFill>
                <a:srgbClr val="00B050"/>
              </a:solidFill>
            </a:endParaRPr>
          </a:p>
        </p:txBody>
      </p:sp>
      <p:pic>
        <p:nvPicPr>
          <p:cNvPr id="18"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0" name="TextBox 1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67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82949"/>
                                        </p:tgtEl>
                                        <p:attrNameLst>
                                          <p:attrName>style.visibility</p:attrName>
                                        </p:attrNameLst>
                                      </p:cBhvr>
                                      <p:to>
                                        <p:strVal val="visible"/>
                                      </p:to>
                                    </p:set>
                                    <p:animEffect transition="in" filter="blinds(horizontal)">
                                      <p:cBhvr>
                                        <p:cTn id="22" dur="500"/>
                                        <p:tgtEl>
                                          <p:spTgt spid="829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9" grpId="0"/>
      <p:bldP spid="21" grpId="0"/>
      <p:bldP spid="2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1538" y="-171450"/>
            <a:ext cx="7772400" cy="1143000"/>
          </a:xfrm>
        </p:spPr>
        <p:txBody>
          <a:bodyPr/>
          <a:lstStyle/>
          <a:p>
            <a:pPr algn="ctr"/>
            <a:r>
              <a:rPr lang="el-GR" dirty="0" smtClean="0"/>
              <a:t>Ισοζύγιο Μάζας</a:t>
            </a:r>
            <a:endParaRPr lang="el-GR" dirty="0"/>
          </a:p>
        </p:txBody>
      </p:sp>
      <p:sp>
        <p:nvSpPr>
          <p:cNvPr id="5" name="TextBox 4"/>
          <p:cNvSpPr txBox="1"/>
          <p:nvPr/>
        </p:nvSpPr>
        <p:spPr>
          <a:xfrm>
            <a:off x="323528" y="1052736"/>
            <a:ext cx="7344816" cy="461665"/>
          </a:xfrm>
          <a:prstGeom prst="rect">
            <a:avLst/>
          </a:prstGeom>
          <a:noFill/>
        </p:spPr>
        <p:txBody>
          <a:bodyPr wrap="square" rtlCol="0">
            <a:spAutoFit/>
          </a:bodyPr>
          <a:lstStyle/>
          <a:p>
            <a:r>
              <a:rPr lang="el-GR" sz="2400" dirty="0" smtClean="0">
                <a:solidFill>
                  <a:srgbClr val="00B050"/>
                </a:solidFill>
              </a:rPr>
              <a:t>Συστατικό Α: εισροή-εκροή+παραγωγή=συσσωρεύση</a:t>
            </a:r>
            <a:endParaRPr lang="el-GR" sz="2400" dirty="0">
              <a:solidFill>
                <a:srgbClr val="00B050"/>
              </a:solidFill>
            </a:endParaRPr>
          </a:p>
        </p:txBody>
      </p:sp>
      <p:sp>
        <p:nvSpPr>
          <p:cNvPr id="6" name="Right Brace 5"/>
          <p:cNvSpPr/>
          <p:nvPr/>
        </p:nvSpPr>
        <p:spPr>
          <a:xfrm rot="5400000">
            <a:off x="4644008" y="-1107504"/>
            <a:ext cx="360040" cy="5400600"/>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TextBox 6"/>
          <p:cNvSpPr txBox="1"/>
          <p:nvPr/>
        </p:nvSpPr>
        <p:spPr>
          <a:xfrm>
            <a:off x="3203848" y="1700808"/>
            <a:ext cx="4320480" cy="369332"/>
          </a:xfrm>
          <a:prstGeom prst="rect">
            <a:avLst/>
          </a:prstGeom>
          <a:noFill/>
        </p:spPr>
        <p:txBody>
          <a:bodyPr wrap="square" rtlCol="0">
            <a:spAutoFit/>
          </a:bodyPr>
          <a:lstStyle/>
          <a:p>
            <a:r>
              <a:rPr lang="el-GR" dirty="0" smtClean="0">
                <a:solidFill>
                  <a:srgbClr val="002060"/>
                </a:solidFill>
              </a:rPr>
              <a:t>Ρυθμός, δλδ μάζα/χρόνος</a:t>
            </a:r>
            <a:endParaRPr lang="el-GR" dirty="0">
              <a:solidFill>
                <a:srgbClr val="002060"/>
              </a:solidFill>
            </a:endParaRPr>
          </a:p>
        </p:txBody>
      </p:sp>
      <p:sp>
        <p:nvSpPr>
          <p:cNvPr id="8" name="Oval 7"/>
          <p:cNvSpPr/>
          <p:nvPr/>
        </p:nvSpPr>
        <p:spPr>
          <a:xfrm>
            <a:off x="1979712" y="1052736"/>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3779912" y="1052736"/>
            <a:ext cx="151216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a:off x="5292080" y="1052736"/>
            <a:ext cx="18002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Curved Connector 11"/>
          <p:cNvCxnSpPr/>
          <p:nvPr/>
        </p:nvCxnSpPr>
        <p:spPr>
          <a:xfrm rot="5400000">
            <a:off x="2087724" y="1808820"/>
            <a:ext cx="1152128" cy="648072"/>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a:off x="4067944" y="1988840"/>
            <a:ext cx="1080120" cy="216024"/>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6200000" flipH="1">
            <a:off x="5976156" y="1880828"/>
            <a:ext cx="1008112" cy="36004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nvGraphicFramePr>
        <p:xfrm>
          <a:off x="1763688" y="2780928"/>
          <a:ext cx="1210607" cy="444624"/>
        </p:xfrm>
        <a:graphic>
          <a:graphicData uri="http://schemas.openxmlformats.org/presentationml/2006/ole">
            <p:oleObj spid="_x0000_s62466" name="Equation" r:id="rId3" imgW="406080" imgH="228600" progId="Equation.DSMT4">
              <p:embed/>
            </p:oleObj>
          </a:graphicData>
        </a:graphic>
      </p:graphicFrame>
      <p:graphicFrame>
        <p:nvGraphicFramePr>
          <p:cNvPr id="83971" name="Object 3"/>
          <p:cNvGraphicFramePr>
            <a:graphicFrameLocks noChangeAspect="1"/>
          </p:cNvGraphicFramePr>
          <p:nvPr/>
        </p:nvGraphicFramePr>
        <p:xfrm>
          <a:off x="4189983" y="2697163"/>
          <a:ext cx="454025" cy="444500"/>
        </p:xfrm>
        <a:graphic>
          <a:graphicData uri="http://schemas.openxmlformats.org/presentationml/2006/ole">
            <p:oleObj spid="_x0000_s62467" name="Equation" r:id="rId4" imgW="152280" imgH="228600" progId="Equation.DSMT4">
              <p:embed/>
            </p:oleObj>
          </a:graphicData>
        </a:graphic>
      </p:graphicFrame>
      <p:graphicFrame>
        <p:nvGraphicFramePr>
          <p:cNvPr id="83972" name="Object 4"/>
          <p:cNvGraphicFramePr>
            <a:graphicFrameLocks noChangeAspect="1"/>
          </p:cNvGraphicFramePr>
          <p:nvPr/>
        </p:nvGraphicFramePr>
        <p:xfrm>
          <a:off x="6372200" y="2620963"/>
          <a:ext cx="871538" cy="766762"/>
        </p:xfrm>
        <a:graphic>
          <a:graphicData uri="http://schemas.openxmlformats.org/presentationml/2006/ole">
            <p:oleObj spid="_x0000_s62468" name="Equation" r:id="rId5" imgW="291960" imgH="393480" progId="Equation.DSMT4">
              <p:embed/>
            </p:oleObj>
          </a:graphicData>
        </a:graphic>
      </p:graphicFrame>
      <p:sp>
        <p:nvSpPr>
          <p:cNvPr id="20" name="TextBox 19"/>
          <p:cNvSpPr txBox="1"/>
          <p:nvPr/>
        </p:nvSpPr>
        <p:spPr>
          <a:xfrm>
            <a:off x="216024" y="3543399"/>
            <a:ext cx="6948264" cy="2308324"/>
          </a:xfrm>
          <a:prstGeom prst="rect">
            <a:avLst/>
          </a:prstGeom>
          <a:noFill/>
        </p:spPr>
        <p:txBody>
          <a:bodyPr wrap="square" rtlCol="0">
            <a:spAutoFit/>
          </a:bodyPr>
          <a:lstStyle/>
          <a:p>
            <a:r>
              <a:rPr lang="el-GR" sz="2400" dirty="0" smtClean="0"/>
              <a:t>Θυμηθείτε:</a:t>
            </a:r>
          </a:p>
          <a:p>
            <a:endParaRPr lang="el-GR" sz="2400" dirty="0" smtClean="0"/>
          </a:p>
          <a:p>
            <a:r>
              <a:rPr lang="el-GR" sz="2400" dirty="0" smtClean="0"/>
              <a:t>Άρα:</a:t>
            </a:r>
          </a:p>
          <a:p>
            <a:endParaRPr lang="el-GR" sz="2400" dirty="0" smtClean="0"/>
          </a:p>
          <a:p>
            <a:endParaRPr lang="el-GR" sz="2400" dirty="0" smtClean="0"/>
          </a:p>
          <a:p>
            <a:r>
              <a:rPr lang="el-GR" sz="2400" dirty="0" smtClean="0"/>
              <a:t>Με αμελητέα συναγωγή και μόνιμες συνθήκες: </a:t>
            </a:r>
            <a:endParaRPr lang="el-GR" sz="2400" dirty="0"/>
          </a:p>
        </p:txBody>
      </p:sp>
      <p:graphicFrame>
        <p:nvGraphicFramePr>
          <p:cNvPr id="83973" name="Object 5"/>
          <p:cNvGraphicFramePr>
            <a:graphicFrameLocks noChangeAspect="1"/>
          </p:cNvGraphicFramePr>
          <p:nvPr/>
        </p:nvGraphicFramePr>
        <p:xfrm>
          <a:off x="1812875" y="3429000"/>
          <a:ext cx="6359525" cy="766762"/>
        </p:xfrm>
        <a:graphic>
          <a:graphicData uri="http://schemas.openxmlformats.org/presentationml/2006/ole">
            <p:oleObj spid="_x0000_s62469" name="Equation" r:id="rId6" imgW="2133360" imgH="393480" progId="Equation.DSMT4">
              <p:embed/>
            </p:oleObj>
          </a:graphicData>
        </a:graphic>
      </p:graphicFrame>
      <p:graphicFrame>
        <p:nvGraphicFramePr>
          <p:cNvPr id="83974" name="Object 6"/>
          <p:cNvGraphicFramePr>
            <a:graphicFrameLocks noChangeAspect="1"/>
          </p:cNvGraphicFramePr>
          <p:nvPr/>
        </p:nvGraphicFramePr>
        <p:xfrm>
          <a:off x="1043608" y="4149080"/>
          <a:ext cx="5186363" cy="766763"/>
        </p:xfrm>
        <a:graphic>
          <a:graphicData uri="http://schemas.openxmlformats.org/presentationml/2006/ole">
            <p:oleObj spid="_x0000_s62470" name="Equation" r:id="rId7" imgW="1739880" imgH="393480" progId="Equation.DSMT4">
              <p:embed/>
            </p:oleObj>
          </a:graphicData>
        </a:graphic>
      </p:graphicFrame>
      <p:graphicFrame>
        <p:nvGraphicFramePr>
          <p:cNvPr id="23" name="Object 22"/>
          <p:cNvGraphicFramePr>
            <a:graphicFrameLocks noChangeAspect="1"/>
          </p:cNvGraphicFramePr>
          <p:nvPr/>
        </p:nvGraphicFramePr>
        <p:xfrm>
          <a:off x="6588224" y="5320184"/>
          <a:ext cx="2042444" cy="485080"/>
        </p:xfrm>
        <a:graphic>
          <a:graphicData uri="http://schemas.openxmlformats.org/presentationml/2006/ole">
            <p:oleObj spid="_x0000_s62471" name="Equation" r:id="rId8" imgW="1015920" imgH="241200" progId="Equation.DSMT4">
              <p:embed/>
            </p:oleObj>
          </a:graphicData>
        </a:graphic>
      </p:graphicFrame>
      <p:pic>
        <p:nvPicPr>
          <p:cNvPr id="19"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1" name="TextBox 2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68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nodeType="withEffect">
                                  <p:stCondLst>
                                    <p:cond delay="0"/>
                                  </p:stCondLst>
                                  <p:childTnLst>
                                    <p:set>
                                      <p:cBhvr>
                                        <p:cTn id="31" dur="1" fill="hold">
                                          <p:stCondLst>
                                            <p:cond delay="0"/>
                                          </p:stCondLst>
                                        </p:cTn>
                                        <p:tgtEl>
                                          <p:spTgt spid="83971"/>
                                        </p:tgtEl>
                                        <p:attrNameLst>
                                          <p:attrName>style.visibility</p:attrName>
                                        </p:attrNameLst>
                                      </p:cBhvr>
                                      <p:to>
                                        <p:strVal val="visible"/>
                                      </p:to>
                                    </p:set>
                                    <p:animEffect transition="in" filter="blinds(horizontal)">
                                      <p:cBhvr>
                                        <p:cTn id="32" dur="500"/>
                                        <p:tgtEl>
                                          <p:spTgt spid="8397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par>
                                <p:cTn id="38" presetID="3"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nodeType="withEffect">
                                  <p:stCondLst>
                                    <p:cond delay="0"/>
                                  </p:stCondLst>
                                  <p:childTnLst>
                                    <p:set>
                                      <p:cBhvr>
                                        <p:cTn id="42" dur="1" fill="hold">
                                          <p:stCondLst>
                                            <p:cond delay="0"/>
                                          </p:stCondLst>
                                        </p:cTn>
                                        <p:tgtEl>
                                          <p:spTgt spid="83972"/>
                                        </p:tgtEl>
                                        <p:attrNameLst>
                                          <p:attrName>style.visibility</p:attrName>
                                        </p:attrNameLst>
                                      </p:cBhvr>
                                      <p:to>
                                        <p:strVal val="visible"/>
                                      </p:to>
                                    </p:set>
                                    <p:animEffect transition="in" filter="blinds(horizontal)">
                                      <p:cBhvr>
                                        <p:cTn id="43" dur="500"/>
                                        <p:tgtEl>
                                          <p:spTgt spid="8397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par>
                                <p:cTn id="49" presetID="3" presetClass="entr" presetSubtype="10" fill="hold" nodeType="withEffect">
                                  <p:stCondLst>
                                    <p:cond delay="0"/>
                                  </p:stCondLst>
                                  <p:childTnLst>
                                    <p:set>
                                      <p:cBhvr>
                                        <p:cTn id="50" dur="1" fill="hold">
                                          <p:stCondLst>
                                            <p:cond delay="0"/>
                                          </p:stCondLst>
                                        </p:cTn>
                                        <p:tgtEl>
                                          <p:spTgt spid="83973"/>
                                        </p:tgtEl>
                                        <p:attrNameLst>
                                          <p:attrName>style.visibility</p:attrName>
                                        </p:attrNameLst>
                                      </p:cBhvr>
                                      <p:to>
                                        <p:strVal val="visible"/>
                                      </p:to>
                                    </p:set>
                                    <p:animEffect transition="in" filter="blinds(horizontal)">
                                      <p:cBhvr>
                                        <p:cTn id="51" dur="500"/>
                                        <p:tgtEl>
                                          <p:spTgt spid="83973"/>
                                        </p:tgtEl>
                                      </p:cBhvr>
                                    </p:animEffect>
                                  </p:childTnLst>
                                </p:cTn>
                              </p:par>
                              <p:par>
                                <p:cTn id="52" presetID="3" presetClass="entr" presetSubtype="10" fill="hold" nodeType="withEffect">
                                  <p:stCondLst>
                                    <p:cond delay="0"/>
                                  </p:stCondLst>
                                  <p:childTnLst>
                                    <p:set>
                                      <p:cBhvr>
                                        <p:cTn id="53" dur="1" fill="hold">
                                          <p:stCondLst>
                                            <p:cond delay="0"/>
                                          </p:stCondLst>
                                        </p:cTn>
                                        <p:tgtEl>
                                          <p:spTgt spid="83974"/>
                                        </p:tgtEl>
                                        <p:attrNameLst>
                                          <p:attrName>style.visibility</p:attrName>
                                        </p:attrNameLst>
                                      </p:cBhvr>
                                      <p:to>
                                        <p:strVal val="visible"/>
                                      </p:to>
                                    </p:set>
                                    <p:animEffect transition="in" filter="blinds(horizontal)">
                                      <p:cBhvr>
                                        <p:cTn id="54" dur="500"/>
                                        <p:tgtEl>
                                          <p:spTgt spid="83974"/>
                                        </p:tgtEl>
                                      </p:cBhvr>
                                    </p:animEffect>
                                  </p:childTnLst>
                                </p:cTn>
                              </p:par>
                              <p:par>
                                <p:cTn id="55" presetID="3" presetClass="entr" presetSubtype="1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animBg="1"/>
      <p:bldP spid="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332656"/>
            <a:ext cx="8280920" cy="4524315"/>
          </a:xfrm>
          <a:prstGeom prst="rect">
            <a:avLst/>
          </a:prstGeom>
          <a:noFill/>
        </p:spPr>
        <p:txBody>
          <a:bodyPr wrap="square" rtlCol="0">
            <a:spAutoFit/>
          </a:bodyPr>
          <a:lstStyle/>
          <a:p>
            <a:pPr>
              <a:buFont typeface="Arial" pitchFamily="34" charset="0"/>
              <a:buChar char="•"/>
            </a:pPr>
            <a:r>
              <a:rPr lang="el-GR" sz="2400" dirty="0" smtClean="0">
                <a:solidFill>
                  <a:srgbClr val="002060"/>
                </a:solidFill>
              </a:rPr>
              <a:t>Το ισοζύγιο είναι χρήσιμο σε ομογενή συστήματα, δλδ αντίδραση και διάχυση στο ίδιο μέσο</a:t>
            </a:r>
          </a:p>
          <a:p>
            <a:pPr>
              <a:buFont typeface="Arial" pitchFamily="34" charset="0"/>
              <a:buChar char="•"/>
            </a:pPr>
            <a:endParaRPr lang="el-GR" sz="2400" dirty="0" smtClean="0">
              <a:solidFill>
                <a:srgbClr val="002060"/>
              </a:solidFill>
            </a:endParaRPr>
          </a:p>
          <a:p>
            <a:pPr>
              <a:buFont typeface="Arial" pitchFamily="34" charset="0"/>
              <a:buChar char="•"/>
            </a:pPr>
            <a:r>
              <a:rPr lang="el-GR" sz="2400" dirty="0" smtClean="0">
                <a:solidFill>
                  <a:srgbClr val="002060"/>
                </a:solidFill>
              </a:rPr>
              <a:t>Σε ετερογενή συστήματα, αντίδραση και διάχυση σε διαφορετικά μέσα, δες</a:t>
            </a:r>
            <a:r>
              <a:rPr lang="el-GR" sz="2400" dirty="0" smtClean="0"/>
              <a:t> </a:t>
            </a:r>
            <a:r>
              <a:rPr lang="el-GR" sz="2400" dirty="0" smtClean="0">
                <a:solidFill>
                  <a:srgbClr val="FF0000"/>
                </a:solidFill>
              </a:rPr>
              <a:t>κατάλυση στην επιφάνεια μη πορώδους καταλύτη</a:t>
            </a:r>
          </a:p>
          <a:p>
            <a:pPr>
              <a:buFont typeface="Arial" pitchFamily="34" charset="0"/>
              <a:buChar char="•"/>
            </a:pPr>
            <a:endParaRPr lang="el-GR" sz="2400" dirty="0" smtClean="0">
              <a:solidFill>
                <a:srgbClr val="FF0000"/>
              </a:solidFill>
            </a:endParaRPr>
          </a:p>
          <a:p>
            <a:pPr>
              <a:buFont typeface="Arial" pitchFamily="34" charset="0"/>
              <a:buChar char="•"/>
            </a:pPr>
            <a:r>
              <a:rPr lang="el-GR" sz="2400" dirty="0" smtClean="0">
                <a:solidFill>
                  <a:srgbClr val="FF0000"/>
                </a:solidFill>
              </a:rPr>
              <a:t>Ισοζύγιο μόνιμων συνθηκών, μονοδιάστατη μεταφορά, ομογενής αντίδραση</a:t>
            </a:r>
          </a:p>
          <a:p>
            <a:endParaRPr lang="el-GR" sz="2400" dirty="0" smtClean="0">
              <a:solidFill>
                <a:srgbClr val="FF0000"/>
              </a:solidFill>
            </a:endParaRPr>
          </a:p>
          <a:p>
            <a:endParaRPr lang="el-GR" sz="2400" dirty="0" smtClean="0">
              <a:solidFill>
                <a:srgbClr val="FF0000"/>
              </a:solidFill>
            </a:endParaRPr>
          </a:p>
          <a:p>
            <a:r>
              <a:rPr lang="el-GR" sz="2400" dirty="0" smtClean="0">
                <a:solidFill>
                  <a:srgbClr val="FF0000"/>
                </a:solidFill>
                <a:sym typeface="Wingdings"/>
              </a:rPr>
              <a:t> σταθερή μέση ταχύτητα</a:t>
            </a:r>
            <a:endParaRPr lang="el-GR" sz="2400" dirty="0">
              <a:solidFill>
                <a:srgbClr val="FF0000"/>
              </a:solidFill>
            </a:endParaRPr>
          </a:p>
        </p:txBody>
      </p:sp>
      <p:graphicFrame>
        <p:nvGraphicFramePr>
          <p:cNvPr id="6" name="Object 5"/>
          <p:cNvGraphicFramePr>
            <a:graphicFrameLocks noChangeAspect="1"/>
          </p:cNvGraphicFramePr>
          <p:nvPr/>
        </p:nvGraphicFramePr>
        <p:xfrm>
          <a:off x="755576" y="3513956"/>
          <a:ext cx="5784524" cy="779140"/>
        </p:xfrm>
        <a:graphic>
          <a:graphicData uri="http://schemas.openxmlformats.org/presentationml/2006/ole">
            <p:oleObj spid="_x0000_s63490" name="Equation" r:id="rId3" imgW="3111480" imgH="419040" progId="Equation.DSMT4">
              <p:embed/>
            </p:oleObj>
          </a:graphicData>
        </a:graphic>
      </p:graphicFrame>
      <p:sp>
        <p:nvSpPr>
          <p:cNvPr id="7" name="Rectangle 6"/>
          <p:cNvSpPr/>
          <p:nvPr/>
        </p:nvSpPr>
        <p:spPr>
          <a:xfrm>
            <a:off x="3635896" y="3356992"/>
            <a:ext cx="2952328" cy="10081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69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916832"/>
            <a:ext cx="8208912" cy="3416320"/>
          </a:xfrm>
          <a:prstGeom prst="rect">
            <a:avLst/>
          </a:prstGeom>
          <a:noFill/>
        </p:spPr>
        <p:txBody>
          <a:bodyPr wrap="square" rtlCol="0">
            <a:spAutoFit/>
          </a:bodyPr>
          <a:lstStyle/>
          <a:p>
            <a:r>
              <a:rPr lang="en-US" sz="2400" dirty="0" smtClean="0"/>
              <a:t>N. Raoult:</a:t>
            </a:r>
          </a:p>
          <a:p>
            <a:endParaRPr lang="en-US" sz="2400" dirty="0" smtClean="0"/>
          </a:p>
          <a:p>
            <a:endParaRPr lang="en-US" sz="2400" dirty="0"/>
          </a:p>
          <a:p>
            <a:r>
              <a:rPr lang="en-US" sz="2400" dirty="0" smtClean="0"/>
              <a:t>N. Dalton:</a:t>
            </a:r>
          </a:p>
          <a:p>
            <a:endParaRPr lang="en-US" sz="2400" dirty="0" smtClean="0"/>
          </a:p>
          <a:p>
            <a:endParaRPr lang="en-US" sz="2400" dirty="0"/>
          </a:p>
          <a:p>
            <a:r>
              <a:rPr lang="en-US" sz="2400" dirty="0" smtClean="0"/>
              <a:t>N. Henry:</a:t>
            </a:r>
          </a:p>
          <a:p>
            <a:endParaRPr lang="en-US" sz="2400" dirty="0"/>
          </a:p>
          <a:p>
            <a:endParaRPr lang="el-GR" sz="2400" dirty="0"/>
          </a:p>
        </p:txBody>
      </p:sp>
      <p:graphicFrame>
        <p:nvGraphicFramePr>
          <p:cNvPr id="6" name="Object 5"/>
          <p:cNvGraphicFramePr>
            <a:graphicFrameLocks noChangeAspect="1"/>
          </p:cNvGraphicFramePr>
          <p:nvPr/>
        </p:nvGraphicFramePr>
        <p:xfrm>
          <a:off x="2027238" y="1965052"/>
          <a:ext cx="1308100" cy="1463675"/>
        </p:xfrm>
        <a:graphic>
          <a:graphicData uri="http://schemas.openxmlformats.org/presentationml/2006/ole">
            <p:oleObj spid="_x0000_s6146" name="Equation" r:id="rId3" imgW="634680" imgH="711000" progId="Equation.DSMT4">
              <p:embed/>
            </p:oleObj>
          </a:graphicData>
        </a:graphic>
      </p:graphicFrame>
      <p:graphicFrame>
        <p:nvGraphicFramePr>
          <p:cNvPr id="7" name="Object 6"/>
          <p:cNvGraphicFramePr>
            <a:graphicFrameLocks noChangeAspect="1"/>
          </p:cNvGraphicFramePr>
          <p:nvPr/>
        </p:nvGraphicFramePr>
        <p:xfrm>
          <a:off x="2123727" y="4115374"/>
          <a:ext cx="1152129" cy="465754"/>
        </p:xfrm>
        <a:graphic>
          <a:graphicData uri="http://schemas.openxmlformats.org/presentationml/2006/ole">
            <p:oleObj spid="_x0000_s6147" name="Equation" r:id="rId4" imgW="596880" imgH="241200" progId="Equation.DSMT4">
              <p:embed/>
            </p:oleObj>
          </a:graphicData>
        </a:graphic>
      </p:graphicFrame>
      <p:sp>
        <p:nvSpPr>
          <p:cNvPr id="8" name="Right Brace 7"/>
          <p:cNvSpPr/>
          <p:nvPr/>
        </p:nvSpPr>
        <p:spPr>
          <a:xfrm>
            <a:off x="3779912" y="1916832"/>
            <a:ext cx="504056" cy="17281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0" name="Straight Arrow Connector 9"/>
          <p:cNvCxnSpPr/>
          <p:nvPr/>
        </p:nvCxnSpPr>
        <p:spPr>
          <a:xfrm>
            <a:off x="4499992" y="2780928"/>
            <a:ext cx="12961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nvGraphicFramePr>
        <p:xfrm>
          <a:off x="6013920" y="2348880"/>
          <a:ext cx="1438400" cy="825748"/>
        </p:xfrm>
        <a:graphic>
          <a:graphicData uri="http://schemas.openxmlformats.org/presentationml/2006/ole">
            <p:oleObj spid="_x0000_s6148" name="Equation" r:id="rId5" imgW="685800" imgH="393480" progId="Equation.DSMT4">
              <p:embed/>
            </p:oleObj>
          </a:graphicData>
        </a:graphic>
      </p:graphicFrame>
      <p:pic>
        <p:nvPicPr>
          <p:cNvPr id="9"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2" name="TextBox 1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3" presetClass="entr" presetSubtype="1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par>
                                <p:cTn id="34" presetID="3" presetClass="entr" presetSubtype="1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8"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548680"/>
            <a:ext cx="7128792" cy="461665"/>
          </a:xfrm>
          <a:prstGeom prst="rect">
            <a:avLst/>
          </a:prstGeom>
          <a:noFill/>
        </p:spPr>
        <p:txBody>
          <a:bodyPr wrap="square" rtlCol="0">
            <a:spAutoFit/>
          </a:bodyPr>
          <a:lstStyle/>
          <a:p>
            <a:pPr>
              <a:buFont typeface="Arial" pitchFamily="34" charset="0"/>
              <a:buChar char="•"/>
            </a:pPr>
            <a:r>
              <a:rPr lang="el-GR" sz="2400" dirty="0" smtClean="0">
                <a:solidFill>
                  <a:srgbClr val="FF0000"/>
                </a:solidFill>
              </a:rPr>
              <a:t>Διάχυση στον πόρο καταλύτη (ομογενές σύστημα)</a:t>
            </a:r>
            <a:endParaRPr lang="el-GR" sz="2400" dirty="0">
              <a:solidFill>
                <a:srgbClr val="FF0000"/>
              </a:solidFill>
            </a:endParaRPr>
          </a:p>
        </p:txBody>
      </p:sp>
      <p:cxnSp>
        <p:nvCxnSpPr>
          <p:cNvPr id="7" name="Straight Connector 6"/>
          <p:cNvCxnSpPr/>
          <p:nvPr/>
        </p:nvCxnSpPr>
        <p:spPr>
          <a:xfrm>
            <a:off x="827584" y="1700808"/>
            <a:ext cx="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7584" y="2420888"/>
            <a:ext cx="324036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7584" y="3140968"/>
            <a:ext cx="324036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67944" y="2420888"/>
            <a:ext cx="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7584" y="3140968"/>
            <a:ext cx="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827584" y="4005064"/>
            <a:ext cx="10008" cy="230425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27584" y="6309320"/>
            <a:ext cx="3888432"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339752" y="2420888"/>
            <a:ext cx="28803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5" name="Straight Connector 24"/>
          <p:cNvCxnSpPr/>
          <p:nvPr/>
        </p:nvCxnSpPr>
        <p:spPr>
          <a:xfrm>
            <a:off x="2195736" y="2492896"/>
            <a:ext cx="0" cy="37444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71800" y="2492896"/>
            <a:ext cx="0" cy="37444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nvGraphicFramePr>
        <p:xfrm>
          <a:off x="2267744" y="3636552"/>
          <a:ext cx="360040" cy="296504"/>
        </p:xfrm>
        <a:graphic>
          <a:graphicData uri="http://schemas.openxmlformats.org/presentationml/2006/ole">
            <p:oleObj spid="_x0000_s64514" name="Equation" r:id="rId3" imgW="215640" imgH="177480" progId="Equation.DSMT4">
              <p:embed/>
            </p:oleObj>
          </a:graphicData>
        </a:graphic>
      </p:graphicFrame>
      <p:cxnSp>
        <p:nvCxnSpPr>
          <p:cNvPr id="30" name="Straight Arrow Connector 29"/>
          <p:cNvCxnSpPr/>
          <p:nvPr/>
        </p:nvCxnSpPr>
        <p:spPr>
          <a:xfrm>
            <a:off x="2195736" y="4005064"/>
            <a:ext cx="576064"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a:off x="899592" y="2852936"/>
            <a:ext cx="432048" cy="127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flipV="1">
            <a:off x="1475656" y="2780928"/>
            <a:ext cx="368424" cy="6362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a:off x="1259632" y="2852936"/>
            <a:ext cx="360040"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flipV="1">
            <a:off x="1331640" y="2636912"/>
            <a:ext cx="279648"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a:off x="1691680" y="2780928"/>
            <a:ext cx="360040"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flipV="1">
            <a:off x="1763688" y="2564904"/>
            <a:ext cx="279648"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a:off x="2843808" y="2852936"/>
            <a:ext cx="432048" cy="127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a:off x="3203848" y="2852936"/>
            <a:ext cx="360040"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flipV="1">
            <a:off x="3275856" y="2636912"/>
            <a:ext cx="279648"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a:off x="3635896" y="2780928"/>
            <a:ext cx="360040"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flipV="1">
            <a:off x="3707904" y="2564904"/>
            <a:ext cx="279648"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flipV="1">
            <a:off x="3419872" y="2780928"/>
            <a:ext cx="368424" cy="6362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80528" y="4479503"/>
            <a:ext cx="827584" cy="461665"/>
          </a:xfrm>
          <a:prstGeom prst="rect">
            <a:avLst/>
          </a:prstGeom>
          <a:noFill/>
        </p:spPr>
        <p:txBody>
          <a:bodyPr wrap="square" rtlCol="0">
            <a:spAutoFit/>
          </a:bodyPr>
          <a:lstStyle/>
          <a:p>
            <a:pPr algn="ctr"/>
            <a:r>
              <a:rPr lang="en-US" sz="2400" dirty="0" smtClean="0">
                <a:solidFill>
                  <a:srgbClr val="00B050"/>
                </a:solidFill>
              </a:rPr>
              <a:t>C</a:t>
            </a:r>
            <a:r>
              <a:rPr lang="en-US" sz="1400" dirty="0" smtClean="0">
                <a:solidFill>
                  <a:srgbClr val="00B050"/>
                </a:solidFill>
              </a:rPr>
              <a:t>A</a:t>
            </a:r>
            <a:endParaRPr lang="el-GR" sz="1400" dirty="0">
              <a:solidFill>
                <a:srgbClr val="00B050"/>
              </a:solidFill>
            </a:endParaRPr>
          </a:p>
        </p:txBody>
      </p:sp>
      <p:sp>
        <p:nvSpPr>
          <p:cNvPr id="61" name="TextBox 60"/>
          <p:cNvSpPr txBox="1"/>
          <p:nvPr/>
        </p:nvSpPr>
        <p:spPr>
          <a:xfrm>
            <a:off x="4248472" y="6351711"/>
            <a:ext cx="827584" cy="461665"/>
          </a:xfrm>
          <a:prstGeom prst="rect">
            <a:avLst/>
          </a:prstGeom>
          <a:noFill/>
        </p:spPr>
        <p:txBody>
          <a:bodyPr wrap="square" rtlCol="0">
            <a:spAutoFit/>
          </a:bodyPr>
          <a:lstStyle/>
          <a:p>
            <a:pPr algn="ctr"/>
            <a:r>
              <a:rPr lang="en-US" sz="2400" dirty="0" smtClean="0">
                <a:solidFill>
                  <a:srgbClr val="00B050"/>
                </a:solidFill>
              </a:rPr>
              <a:t>x</a:t>
            </a:r>
            <a:endParaRPr lang="el-GR" sz="1400" dirty="0">
              <a:solidFill>
                <a:srgbClr val="00B050"/>
              </a:solidFill>
            </a:endParaRPr>
          </a:p>
        </p:txBody>
      </p:sp>
      <p:sp>
        <p:nvSpPr>
          <p:cNvPr id="62" name="TextBox 61"/>
          <p:cNvSpPr txBox="1"/>
          <p:nvPr/>
        </p:nvSpPr>
        <p:spPr>
          <a:xfrm>
            <a:off x="529706" y="6237312"/>
            <a:ext cx="827584" cy="461665"/>
          </a:xfrm>
          <a:prstGeom prst="rect">
            <a:avLst/>
          </a:prstGeom>
          <a:noFill/>
        </p:spPr>
        <p:txBody>
          <a:bodyPr wrap="square" rtlCol="0">
            <a:spAutoFit/>
          </a:bodyPr>
          <a:lstStyle/>
          <a:p>
            <a:pPr algn="ctr"/>
            <a:r>
              <a:rPr lang="en-US" sz="2400" dirty="0" smtClean="0"/>
              <a:t>0</a:t>
            </a:r>
            <a:endParaRPr lang="el-GR" sz="1400" dirty="0"/>
          </a:p>
        </p:txBody>
      </p:sp>
      <p:sp>
        <p:nvSpPr>
          <p:cNvPr id="63" name="Freeform 62"/>
          <p:cNvSpPr/>
          <p:nvPr/>
        </p:nvSpPr>
        <p:spPr>
          <a:xfrm>
            <a:off x="826477" y="4579350"/>
            <a:ext cx="3358661" cy="1441938"/>
          </a:xfrm>
          <a:custGeom>
            <a:avLst/>
            <a:gdLst>
              <a:gd name="connsiteX0" fmla="*/ 0 w 3358661"/>
              <a:gd name="connsiteY0" fmla="*/ 0 h 1441938"/>
              <a:gd name="connsiteX1" fmla="*/ 1318846 w 3358661"/>
              <a:gd name="connsiteY1" fmla="*/ 1090246 h 1441938"/>
              <a:gd name="connsiteX2" fmla="*/ 3358661 w 3358661"/>
              <a:gd name="connsiteY2" fmla="*/ 1441938 h 1441938"/>
            </a:gdLst>
            <a:ahLst/>
            <a:cxnLst>
              <a:cxn ang="0">
                <a:pos x="connsiteX0" y="connsiteY0"/>
              </a:cxn>
              <a:cxn ang="0">
                <a:pos x="connsiteX1" y="connsiteY1"/>
              </a:cxn>
              <a:cxn ang="0">
                <a:pos x="connsiteX2" y="connsiteY2"/>
              </a:cxn>
            </a:cxnLst>
            <a:rect l="l" t="t" r="r" b="b"/>
            <a:pathLst>
              <a:path w="3358661" h="1441938">
                <a:moveTo>
                  <a:pt x="0" y="0"/>
                </a:moveTo>
                <a:cubicBezTo>
                  <a:pt x="379534" y="424961"/>
                  <a:pt x="759069" y="849923"/>
                  <a:pt x="1318846" y="1090246"/>
                </a:cubicBezTo>
                <a:cubicBezTo>
                  <a:pt x="1878623" y="1330569"/>
                  <a:pt x="2618642" y="1386253"/>
                  <a:pt x="3358661" y="1441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4" name="TextBox 63"/>
          <p:cNvSpPr txBox="1"/>
          <p:nvPr/>
        </p:nvSpPr>
        <p:spPr>
          <a:xfrm>
            <a:off x="107504" y="4263479"/>
            <a:ext cx="827584" cy="461665"/>
          </a:xfrm>
          <a:prstGeom prst="rect">
            <a:avLst/>
          </a:prstGeom>
          <a:noFill/>
        </p:spPr>
        <p:txBody>
          <a:bodyPr wrap="square" rtlCol="0">
            <a:spAutoFit/>
          </a:bodyPr>
          <a:lstStyle/>
          <a:p>
            <a:pPr algn="ctr"/>
            <a:r>
              <a:rPr lang="en-US" sz="2400" dirty="0" smtClean="0"/>
              <a:t>C</a:t>
            </a:r>
            <a:r>
              <a:rPr lang="en-US" sz="1400" dirty="0" smtClean="0"/>
              <a:t>As</a:t>
            </a:r>
            <a:endParaRPr lang="el-GR" sz="1400" dirty="0"/>
          </a:p>
        </p:txBody>
      </p:sp>
      <p:cxnSp>
        <p:nvCxnSpPr>
          <p:cNvPr id="66" name="Straight Connector 65"/>
          <p:cNvCxnSpPr/>
          <p:nvPr/>
        </p:nvCxnSpPr>
        <p:spPr>
          <a:xfrm>
            <a:off x="4211960" y="616530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816424" y="6389712"/>
            <a:ext cx="827584" cy="461665"/>
          </a:xfrm>
          <a:prstGeom prst="rect">
            <a:avLst/>
          </a:prstGeom>
          <a:noFill/>
        </p:spPr>
        <p:txBody>
          <a:bodyPr wrap="square" rtlCol="0">
            <a:spAutoFit/>
          </a:bodyPr>
          <a:lstStyle/>
          <a:p>
            <a:pPr algn="ctr"/>
            <a:r>
              <a:rPr lang="en-US" sz="2400" dirty="0" smtClean="0"/>
              <a:t>L</a:t>
            </a:r>
            <a:endParaRPr lang="el-GR" sz="1400" dirty="0"/>
          </a:p>
        </p:txBody>
      </p:sp>
      <p:cxnSp>
        <p:nvCxnSpPr>
          <p:cNvPr id="71" name="Straight Arrow Connector 70"/>
          <p:cNvCxnSpPr/>
          <p:nvPr/>
        </p:nvCxnSpPr>
        <p:spPr>
          <a:xfrm flipH="1">
            <a:off x="4067944" y="2060848"/>
            <a:ext cx="936104" cy="64807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932040" y="1484784"/>
            <a:ext cx="2952328" cy="830997"/>
          </a:xfrm>
          <a:prstGeom prst="rect">
            <a:avLst/>
          </a:prstGeom>
          <a:noFill/>
        </p:spPr>
        <p:txBody>
          <a:bodyPr wrap="square" rtlCol="0">
            <a:spAutoFit/>
          </a:bodyPr>
          <a:lstStyle/>
          <a:p>
            <a:r>
              <a:rPr lang="el-GR" sz="2400" dirty="0" smtClean="0">
                <a:solidFill>
                  <a:srgbClr val="0070C0"/>
                </a:solidFill>
              </a:rPr>
              <a:t>Όχι αντίδραση στο κλειστό άκρο</a:t>
            </a:r>
            <a:endParaRPr lang="el-GR" sz="2400" dirty="0">
              <a:solidFill>
                <a:srgbClr val="0070C0"/>
              </a:solidFill>
            </a:endParaRPr>
          </a:p>
        </p:txBody>
      </p:sp>
      <p:sp>
        <p:nvSpPr>
          <p:cNvPr id="75" name="Oval 74"/>
          <p:cNvSpPr/>
          <p:nvPr/>
        </p:nvSpPr>
        <p:spPr>
          <a:xfrm>
            <a:off x="2195736" y="2276872"/>
            <a:ext cx="576064"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9" name="TextBox 78"/>
          <p:cNvSpPr txBox="1"/>
          <p:nvPr/>
        </p:nvSpPr>
        <p:spPr>
          <a:xfrm>
            <a:off x="5436096" y="2780928"/>
            <a:ext cx="3096344" cy="2677656"/>
          </a:xfrm>
          <a:prstGeom prst="rect">
            <a:avLst/>
          </a:prstGeom>
          <a:noFill/>
        </p:spPr>
        <p:txBody>
          <a:bodyPr wrap="square" rtlCol="0">
            <a:spAutoFit/>
          </a:bodyPr>
          <a:lstStyle/>
          <a:p>
            <a:r>
              <a:rPr lang="el-GR" sz="2400" dirty="0" smtClean="0"/>
              <a:t>Α           προϊόντα</a:t>
            </a:r>
          </a:p>
          <a:p>
            <a:endParaRPr lang="el-GR" sz="2400" dirty="0" smtClean="0"/>
          </a:p>
          <a:p>
            <a:endParaRPr lang="el-GR" sz="2400" dirty="0" smtClean="0"/>
          </a:p>
          <a:p>
            <a:endParaRPr lang="el-GR" sz="2400" dirty="0" smtClean="0"/>
          </a:p>
          <a:p>
            <a:endParaRPr lang="el-GR" sz="2400" dirty="0" smtClean="0"/>
          </a:p>
          <a:p>
            <a:r>
              <a:rPr lang="el-GR" sz="2400" dirty="0" smtClean="0"/>
              <a:t>Το      της ‘κλασσικής’ 1</a:t>
            </a:r>
            <a:r>
              <a:rPr lang="el-GR" sz="2400" baseline="30000" dirty="0" smtClean="0"/>
              <a:t>ης</a:t>
            </a:r>
            <a:r>
              <a:rPr lang="el-GR" sz="2400" dirty="0" smtClean="0"/>
              <a:t> τάξης είναι </a:t>
            </a:r>
            <a:endParaRPr lang="el-GR" sz="2400" dirty="0"/>
          </a:p>
        </p:txBody>
      </p:sp>
      <p:cxnSp>
        <p:nvCxnSpPr>
          <p:cNvPr id="81" name="Straight Arrow Connector 80"/>
          <p:cNvCxnSpPr/>
          <p:nvPr/>
        </p:nvCxnSpPr>
        <p:spPr>
          <a:xfrm>
            <a:off x="5796136" y="3068960"/>
            <a:ext cx="57606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2" name="Object 81"/>
          <p:cNvGraphicFramePr>
            <a:graphicFrameLocks noChangeAspect="1"/>
          </p:cNvGraphicFramePr>
          <p:nvPr/>
        </p:nvGraphicFramePr>
        <p:xfrm>
          <a:off x="5580112" y="3284984"/>
          <a:ext cx="1296144" cy="1271688"/>
        </p:xfrm>
        <a:graphic>
          <a:graphicData uri="http://schemas.openxmlformats.org/presentationml/2006/ole">
            <p:oleObj spid="_x0000_s64515" name="Equation" r:id="rId4" imgW="672840" imgH="660240" progId="Equation.DSMT4">
              <p:embed/>
            </p:oleObj>
          </a:graphicData>
        </a:graphic>
      </p:graphicFrame>
      <p:graphicFrame>
        <p:nvGraphicFramePr>
          <p:cNvPr id="83" name="Object 82"/>
          <p:cNvGraphicFramePr>
            <a:graphicFrameLocks noChangeAspect="1"/>
          </p:cNvGraphicFramePr>
          <p:nvPr/>
        </p:nvGraphicFramePr>
        <p:xfrm>
          <a:off x="5940152" y="4695892"/>
          <a:ext cx="288032" cy="389292"/>
        </p:xfrm>
        <a:graphic>
          <a:graphicData uri="http://schemas.openxmlformats.org/presentationml/2006/ole">
            <p:oleObj spid="_x0000_s64516" name="Equation" r:id="rId5" imgW="126720" imgH="177480" progId="Equation.DSMT4">
              <p:embed/>
            </p:oleObj>
          </a:graphicData>
        </a:graphic>
      </p:graphicFrame>
      <p:graphicFrame>
        <p:nvGraphicFramePr>
          <p:cNvPr id="86021" name="Object 5"/>
          <p:cNvGraphicFramePr>
            <a:graphicFrameLocks noChangeAspect="1"/>
          </p:cNvGraphicFramePr>
          <p:nvPr/>
        </p:nvGraphicFramePr>
        <p:xfrm>
          <a:off x="7524328" y="4941168"/>
          <a:ext cx="230610" cy="628093"/>
        </p:xfrm>
        <a:graphic>
          <a:graphicData uri="http://schemas.openxmlformats.org/presentationml/2006/ole">
            <p:oleObj spid="_x0000_s64517" name="Equation" r:id="rId6" imgW="139680" imgH="393480" progId="Equation.DSMT4">
              <p:embed/>
            </p:oleObj>
          </a:graphicData>
        </a:graphic>
      </p:graphicFrame>
      <p:sp>
        <p:nvSpPr>
          <p:cNvPr id="85" name="Rectangle 84"/>
          <p:cNvSpPr/>
          <p:nvPr/>
        </p:nvSpPr>
        <p:spPr>
          <a:xfrm>
            <a:off x="5364088" y="5661248"/>
            <a:ext cx="3384376" cy="830997"/>
          </a:xfrm>
          <a:prstGeom prst="rect">
            <a:avLst/>
          </a:prstGeom>
        </p:spPr>
        <p:txBody>
          <a:bodyPr wrap="square">
            <a:spAutoFit/>
          </a:bodyPr>
          <a:lstStyle/>
          <a:p>
            <a:r>
              <a:rPr lang="el-GR" sz="2400" dirty="0" smtClean="0">
                <a:solidFill>
                  <a:srgbClr val="FF0000"/>
                </a:solidFill>
                <a:sym typeface="Wingdings"/>
              </a:rPr>
              <a:t></a:t>
            </a:r>
            <a:r>
              <a:rPr lang="el-GR" dirty="0" smtClean="0">
                <a:solidFill>
                  <a:srgbClr val="FF0000"/>
                </a:solidFill>
                <a:sym typeface="Wingdings"/>
              </a:rPr>
              <a:t> </a:t>
            </a:r>
            <a:r>
              <a:rPr lang="el-GR" sz="2400" dirty="0" smtClean="0">
                <a:solidFill>
                  <a:srgbClr val="FF0000"/>
                </a:solidFill>
                <a:sym typeface="Wingdings"/>
              </a:rPr>
              <a:t>από τα παράξενα της κατάλυσης</a:t>
            </a:r>
            <a:endParaRPr lang="el-GR" dirty="0"/>
          </a:p>
        </p:txBody>
      </p:sp>
      <p:pic>
        <p:nvPicPr>
          <p:cNvPr id="43"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657" y="6015402"/>
            <a:ext cx="726005" cy="704483"/>
          </a:xfrm>
          <a:prstGeom prst="rect">
            <a:avLst/>
          </a:prstGeom>
        </p:spPr>
      </p:pic>
      <p:sp>
        <p:nvSpPr>
          <p:cNvPr id="46" name="TextBox 45"/>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70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linds(horizontal)">
                                      <p:cBhvr>
                                        <p:cTn id="15" dur="500"/>
                                        <p:tgtEl>
                                          <p:spTgt spid="49"/>
                                        </p:tgtEl>
                                      </p:cBhvr>
                                    </p:animEffect>
                                  </p:childTnLst>
                                </p:cTn>
                              </p:par>
                              <p:par>
                                <p:cTn id="16" presetID="3" presetClass="entr" presetSubtype="1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linds(horizontal)">
                                      <p:cBhvr>
                                        <p:cTn id="18" dur="500"/>
                                        <p:tgtEl>
                                          <p:spTgt spid="45"/>
                                        </p:tgtEl>
                                      </p:cBhvr>
                                    </p:animEffect>
                                  </p:childTnLst>
                                </p:cTn>
                              </p:par>
                              <p:par>
                                <p:cTn id="19" presetID="3" presetClass="entr" presetSubtype="1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linds(horizontal)">
                                      <p:cBhvr>
                                        <p:cTn id="21" dur="500"/>
                                        <p:tgtEl>
                                          <p:spTgt spid="44"/>
                                        </p:tgtEl>
                                      </p:cBhvr>
                                    </p:animEffect>
                                  </p:childTnLst>
                                </p:cTn>
                              </p:par>
                              <p:par>
                                <p:cTn id="22" presetID="3" presetClass="entr" presetSubtype="1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linds(horizontal)">
                                      <p:cBhvr>
                                        <p:cTn id="24" dur="500"/>
                                        <p:tgtEl>
                                          <p:spTgt spid="48"/>
                                        </p:tgtEl>
                                      </p:cBhvr>
                                    </p:animEffect>
                                  </p:childTnLst>
                                </p:cTn>
                              </p:par>
                              <p:par>
                                <p:cTn id="25" presetID="3" presetClass="entr" presetSubtype="1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par>
                                <p:cTn id="28" presetID="3" presetClass="entr" presetSubtype="1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linds(horizontal)">
                                      <p:cBhvr>
                                        <p:cTn id="30" dur="500"/>
                                        <p:tgtEl>
                                          <p:spTgt spid="36"/>
                                        </p:tgtEl>
                                      </p:cBhvr>
                                    </p:animEffect>
                                  </p:childTnLst>
                                </p:cTn>
                              </p:par>
                              <p:par>
                                <p:cTn id="31" presetID="3" presetClass="entr" presetSubtype="1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linds(horizontal)">
                                      <p:cBhvr>
                                        <p:cTn id="33" dur="500"/>
                                        <p:tgtEl>
                                          <p:spTgt spid="50"/>
                                        </p:tgtEl>
                                      </p:cBhvr>
                                    </p:animEffect>
                                  </p:childTnLst>
                                </p:cTn>
                              </p:par>
                              <p:par>
                                <p:cTn id="34" presetID="3" presetClass="entr" presetSubtype="1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linds(horizontal)">
                                      <p:cBhvr>
                                        <p:cTn id="36" dur="500"/>
                                        <p:tgtEl>
                                          <p:spTgt spid="51"/>
                                        </p:tgtEl>
                                      </p:cBhvr>
                                    </p:animEffect>
                                  </p:childTnLst>
                                </p:cTn>
                              </p:par>
                              <p:par>
                                <p:cTn id="37" presetID="3" presetClass="entr" presetSubtype="1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blinds(horizontal)">
                                      <p:cBhvr>
                                        <p:cTn id="39" dur="500"/>
                                        <p:tgtEl>
                                          <p:spTgt spid="52"/>
                                        </p:tgtEl>
                                      </p:cBhvr>
                                    </p:animEffect>
                                  </p:childTnLst>
                                </p:cTn>
                              </p:par>
                              <p:par>
                                <p:cTn id="40" presetID="3" presetClass="entr" presetSubtype="1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linds(horizontal)">
                                      <p:cBhvr>
                                        <p:cTn id="42" dur="500"/>
                                        <p:tgtEl>
                                          <p:spTgt spid="55"/>
                                        </p:tgtEl>
                                      </p:cBhvr>
                                    </p:animEffect>
                                  </p:childTnLst>
                                </p:cTn>
                              </p:par>
                              <p:par>
                                <p:cTn id="43" presetID="3" presetClass="entr" presetSubtype="1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blinds(horizontal)">
                                      <p:cBhvr>
                                        <p:cTn id="45" dur="500"/>
                                        <p:tgtEl>
                                          <p:spTgt spid="53"/>
                                        </p:tgtEl>
                                      </p:cBhvr>
                                    </p:animEffect>
                                  </p:childTnLst>
                                </p:cTn>
                              </p:par>
                              <p:par>
                                <p:cTn id="46" presetID="3" presetClass="entr" presetSubtype="1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linds(horizontal)">
                                      <p:cBhvr>
                                        <p:cTn id="48" dur="500"/>
                                        <p:tgtEl>
                                          <p:spTgt spid="54"/>
                                        </p:tgtEl>
                                      </p:cBhvr>
                                    </p:animEffect>
                                  </p:childTnLst>
                                </p:cTn>
                              </p:par>
                              <p:par>
                                <p:cTn id="49" presetID="3" presetClass="entr" presetSubtype="1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par>
                                <p:cTn id="52" presetID="3" presetClass="entr" presetSubtype="1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par>
                                <p:cTn id="55" presetID="3" presetClass="entr" presetSubtype="1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par>
                                <p:cTn id="58" presetID="3" presetClass="entr" presetSubtype="1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linds(horizontal)">
                                      <p:cBhvr>
                                        <p:cTn id="60" dur="500"/>
                                        <p:tgtEl>
                                          <p:spTgt spid="14"/>
                                        </p:tgtEl>
                                      </p:cBhvr>
                                    </p:animEffect>
                                  </p:childTnLst>
                                </p:cTn>
                              </p:par>
                              <p:par>
                                <p:cTn id="61" presetID="3" presetClass="entr" presetSubtype="1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blinds(horizontal)">
                                      <p:cBhvr>
                                        <p:cTn id="66" dur="500"/>
                                        <p:tgtEl>
                                          <p:spTgt spid="7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linds(horizont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blinds(horizontal)">
                                      <p:cBhvr>
                                        <p:cTn id="74" dur="500"/>
                                        <p:tgtEl>
                                          <p:spTgt spid="61"/>
                                        </p:tgtEl>
                                      </p:cBhvr>
                                    </p:animEffect>
                                  </p:childTnLst>
                                </p:cTn>
                              </p:par>
                              <p:par>
                                <p:cTn id="75" presetID="3" presetClass="entr" presetSubtype="1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linds(horizontal)">
                                      <p:cBhvr>
                                        <p:cTn id="77" dur="500"/>
                                        <p:tgtEl>
                                          <p:spTgt spid="21"/>
                                        </p:tgtEl>
                                      </p:cBhvr>
                                    </p:animEffect>
                                  </p:childTnLst>
                                </p:cTn>
                              </p:par>
                              <p:par>
                                <p:cTn id="78" presetID="3" presetClass="entr" presetSubtype="10" fill="hold"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blinds(horizontal)">
                                      <p:cBhvr>
                                        <p:cTn id="80" dur="500"/>
                                        <p:tgtEl>
                                          <p:spTgt spid="6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blinds(horizontal)">
                                      <p:cBhvr>
                                        <p:cTn id="83" dur="500"/>
                                        <p:tgtEl>
                                          <p:spTgt spid="6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blinds(horizontal)">
                                      <p:cBhvr>
                                        <p:cTn id="86" dur="500"/>
                                        <p:tgtEl>
                                          <p:spTgt spid="62"/>
                                        </p:tgtEl>
                                      </p:cBhvr>
                                    </p:animEffect>
                                  </p:childTnLst>
                                </p:cTn>
                              </p:par>
                              <p:par>
                                <p:cTn id="87" presetID="3" presetClass="entr" presetSubtype="10"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linds(horizontal)">
                                      <p:cBhvr>
                                        <p:cTn id="89" dur="500"/>
                                        <p:tgtEl>
                                          <p:spTgt spid="18"/>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linds(horizontal)">
                                      <p:cBhvr>
                                        <p:cTn id="92" dur="500"/>
                                        <p:tgtEl>
                                          <p:spTgt spid="64"/>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blinds(horizontal)">
                                      <p:cBhvr>
                                        <p:cTn id="95" dur="500"/>
                                        <p:tgtEl>
                                          <p:spTgt spid="60"/>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blinds(horizontal)">
                                      <p:cBhvr>
                                        <p:cTn id="98" dur="500"/>
                                        <p:tgtEl>
                                          <p:spTgt spid="63"/>
                                        </p:tgtEl>
                                      </p:cBhvr>
                                    </p:animEffect>
                                  </p:childTnLst>
                                </p:cTn>
                              </p:par>
                              <p:par>
                                <p:cTn id="99" presetID="3" presetClass="entr" presetSubtype="10" fill="hold"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par>
                                <p:cTn id="102" presetID="3" presetClass="entr" presetSubtype="10" fill="hold"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blinds(horizontal)">
                                      <p:cBhvr>
                                        <p:cTn id="104" dur="500"/>
                                        <p:tgtEl>
                                          <p:spTgt spid="27"/>
                                        </p:tgtEl>
                                      </p:cBhvr>
                                    </p:animEffect>
                                  </p:childTnLst>
                                </p:cTn>
                              </p:par>
                              <p:par>
                                <p:cTn id="105" presetID="3" presetClass="entr" presetSubtype="10" fill="hold"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blinds(horizontal)">
                                      <p:cBhvr>
                                        <p:cTn id="107" dur="500"/>
                                        <p:tgtEl>
                                          <p:spTgt spid="30"/>
                                        </p:tgtEl>
                                      </p:cBhvr>
                                    </p:animEffect>
                                  </p:childTnLst>
                                </p:cTn>
                              </p:par>
                              <p:par>
                                <p:cTn id="108" presetID="3" presetClass="entr" presetSubtype="10" fill="hold"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blinds(horizontal)">
                                      <p:cBhvr>
                                        <p:cTn id="110" dur="500"/>
                                        <p:tgtEl>
                                          <p:spTgt spid="28"/>
                                        </p:tgtEl>
                                      </p:cBhvr>
                                    </p:animEffect>
                                  </p:childTnLst>
                                </p:cTn>
                              </p:par>
                              <p:par>
                                <p:cTn id="111" presetID="3" presetClass="entr" presetSubtype="10" fill="hold" grpId="1"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blinds(horizontal)">
                                      <p:cBhvr>
                                        <p:cTn id="113" dur="500"/>
                                        <p:tgtEl>
                                          <p:spTgt spid="75"/>
                                        </p:tgtEl>
                                      </p:cBhvr>
                                    </p:animEffect>
                                  </p:childTnLst>
                                </p:cTn>
                              </p:par>
                              <p:par>
                                <p:cTn id="114" presetID="3" presetClass="entr" presetSubtype="10" fill="hold" grpId="1" nodeType="with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blinds(horizontal)">
                                      <p:cBhvr>
                                        <p:cTn id="116" dur="500"/>
                                        <p:tgtEl>
                                          <p:spTgt spid="22"/>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blinds(horizontal)">
                                      <p:cBhvr>
                                        <p:cTn id="119" dur="500"/>
                                        <p:tgtEl>
                                          <p:spTgt spid="72"/>
                                        </p:tgtEl>
                                      </p:cBhvr>
                                    </p:animEffect>
                                  </p:childTnLst>
                                </p:cTn>
                              </p:par>
                              <p:par>
                                <p:cTn id="120" presetID="3" presetClass="entr" presetSubtype="10" fill="hold"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blinds(horizontal)">
                                      <p:cBhvr>
                                        <p:cTn id="122" dur="500"/>
                                        <p:tgtEl>
                                          <p:spTgt spid="7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blinds(horizontal)">
                                      <p:cBhvr>
                                        <p:cTn id="127" dur="500"/>
                                        <p:tgtEl>
                                          <p:spTgt spid="79"/>
                                        </p:tgtEl>
                                      </p:cBhvr>
                                    </p:animEffect>
                                  </p:childTnLst>
                                </p:cTn>
                              </p:par>
                              <p:par>
                                <p:cTn id="128" presetID="3" presetClass="entr" presetSubtype="10" fill="hold" nodeType="withEffect">
                                  <p:stCondLst>
                                    <p:cond delay="0"/>
                                  </p:stCondLst>
                                  <p:childTnLst>
                                    <p:set>
                                      <p:cBhvr>
                                        <p:cTn id="129" dur="1" fill="hold">
                                          <p:stCondLst>
                                            <p:cond delay="0"/>
                                          </p:stCondLst>
                                        </p:cTn>
                                        <p:tgtEl>
                                          <p:spTgt spid="81"/>
                                        </p:tgtEl>
                                        <p:attrNameLst>
                                          <p:attrName>style.visibility</p:attrName>
                                        </p:attrNameLst>
                                      </p:cBhvr>
                                      <p:to>
                                        <p:strVal val="visible"/>
                                      </p:to>
                                    </p:set>
                                    <p:animEffect transition="in" filter="blinds(horizontal)">
                                      <p:cBhvr>
                                        <p:cTn id="130" dur="500"/>
                                        <p:tgtEl>
                                          <p:spTgt spid="81"/>
                                        </p:tgtEl>
                                      </p:cBhvr>
                                    </p:animEffect>
                                  </p:childTnLst>
                                </p:cTn>
                              </p:par>
                              <p:par>
                                <p:cTn id="131" presetID="3" presetClass="entr" presetSubtype="10" fill="hold" nodeType="with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blinds(horizontal)">
                                      <p:cBhvr>
                                        <p:cTn id="133" dur="500"/>
                                        <p:tgtEl>
                                          <p:spTgt spid="82"/>
                                        </p:tgtEl>
                                      </p:cBhvr>
                                    </p:animEffect>
                                  </p:childTnLst>
                                </p:cTn>
                              </p:par>
                              <p:par>
                                <p:cTn id="134" presetID="3" presetClass="entr" presetSubtype="10" fill="hold" nodeType="withEffect">
                                  <p:stCondLst>
                                    <p:cond delay="0"/>
                                  </p:stCondLst>
                                  <p:childTnLst>
                                    <p:set>
                                      <p:cBhvr>
                                        <p:cTn id="135" dur="1" fill="hold">
                                          <p:stCondLst>
                                            <p:cond delay="0"/>
                                          </p:stCondLst>
                                        </p:cTn>
                                        <p:tgtEl>
                                          <p:spTgt spid="86021"/>
                                        </p:tgtEl>
                                        <p:attrNameLst>
                                          <p:attrName>style.visibility</p:attrName>
                                        </p:attrNameLst>
                                      </p:cBhvr>
                                      <p:to>
                                        <p:strVal val="visible"/>
                                      </p:to>
                                    </p:set>
                                    <p:animEffect transition="in" filter="blinds(horizontal)">
                                      <p:cBhvr>
                                        <p:cTn id="136" dur="500"/>
                                        <p:tgtEl>
                                          <p:spTgt spid="86021"/>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85"/>
                                        </p:tgtEl>
                                        <p:attrNameLst>
                                          <p:attrName>style.visibility</p:attrName>
                                        </p:attrNameLst>
                                      </p:cBhvr>
                                      <p:to>
                                        <p:strVal val="visible"/>
                                      </p:to>
                                    </p:set>
                                    <p:animEffect transition="in" filter="blinds(horizontal)">
                                      <p:cBhvr>
                                        <p:cTn id="139" dur="500"/>
                                        <p:tgtEl>
                                          <p:spTgt spid="85"/>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1" nodeType="click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blinds(horizontal)">
                                      <p:cBhvr>
                                        <p:cTn id="144" dur="500"/>
                                        <p:tgtEl>
                                          <p:spTgt spid="79"/>
                                        </p:tgtEl>
                                      </p:cBhvr>
                                    </p:animEffect>
                                  </p:childTnLst>
                                </p:cTn>
                              </p:par>
                              <p:par>
                                <p:cTn id="145" presetID="3" presetClass="entr" presetSubtype="10" fill="hold" nodeType="with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blinds(horizontal)">
                                      <p:cBhvr>
                                        <p:cTn id="147" dur="500"/>
                                        <p:tgtEl>
                                          <p:spTgt spid="81"/>
                                        </p:tgtEl>
                                      </p:cBhvr>
                                    </p:animEffect>
                                  </p:childTnLst>
                                </p:cTn>
                              </p:par>
                              <p:par>
                                <p:cTn id="148" presetID="3" presetClass="entr" presetSubtype="10" fill="hold" nodeType="withEffect">
                                  <p:stCondLst>
                                    <p:cond delay="0"/>
                                  </p:stCondLst>
                                  <p:childTnLst>
                                    <p:set>
                                      <p:cBhvr>
                                        <p:cTn id="149" dur="1" fill="hold">
                                          <p:stCondLst>
                                            <p:cond delay="0"/>
                                          </p:stCondLst>
                                        </p:cTn>
                                        <p:tgtEl>
                                          <p:spTgt spid="82"/>
                                        </p:tgtEl>
                                        <p:attrNameLst>
                                          <p:attrName>style.visibility</p:attrName>
                                        </p:attrNameLst>
                                      </p:cBhvr>
                                      <p:to>
                                        <p:strVal val="visible"/>
                                      </p:to>
                                    </p:set>
                                    <p:animEffect transition="in" filter="blinds(horizontal)">
                                      <p:cBhvr>
                                        <p:cTn id="150" dur="500"/>
                                        <p:tgtEl>
                                          <p:spTgt spid="82"/>
                                        </p:tgtEl>
                                      </p:cBhvr>
                                    </p:animEffect>
                                  </p:childTnLst>
                                </p:cTn>
                              </p:par>
                              <p:par>
                                <p:cTn id="151" presetID="3" presetClass="entr" presetSubtype="10" fill="hold" nodeType="withEffect">
                                  <p:stCondLst>
                                    <p:cond delay="0"/>
                                  </p:stCondLst>
                                  <p:childTnLst>
                                    <p:set>
                                      <p:cBhvr>
                                        <p:cTn id="152" dur="1" fill="hold">
                                          <p:stCondLst>
                                            <p:cond delay="0"/>
                                          </p:stCondLst>
                                        </p:cTn>
                                        <p:tgtEl>
                                          <p:spTgt spid="86021"/>
                                        </p:tgtEl>
                                        <p:attrNameLst>
                                          <p:attrName>style.visibility</p:attrName>
                                        </p:attrNameLst>
                                      </p:cBhvr>
                                      <p:to>
                                        <p:strVal val="visible"/>
                                      </p:to>
                                    </p:set>
                                    <p:animEffect transition="in" filter="blinds(horizontal)">
                                      <p:cBhvr>
                                        <p:cTn id="153" dur="500"/>
                                        <p:tgtEl>
                                          <p:spTgt spid="86021"/>
                                        </p:tgtEl>
                                      </p:cBhvr>
                                    </p:animEffect>
                                  </p:childTnLst>
                                </p:cTn>
                              </p:par>
                              <p:par>
                                <p:cTn id="154" presetID="3" presetClass="entr" presetSubtype="10" fill="hold" grpId="1" nodeType="withEffect">
                                  <p:stCondLst>
                                    <p:cond delay="0"/>
                                  </p:stCondLst>
                                  <p:childTnLst>
                                    <p:set>
                                      <p:cBhvr>
                                        <p:cTn id="155" dur="1" fill="hold">
                                          <p:stCondLst>
                                            <p:cond delay="0"/>
                                          </p:stCondLst>
                                        </p:cTn>
                                        <p:tgtEl>
                                          <p:spTgt spid="85"/>
                                        </p:tgtEl>
                                        <p:attrNameLst>
                                          <p:attrName>style.visibility</p:attrName>
                                        </p:attrNameLst>
                                      </p:cBhvr>
                                      <p:to>
                                        <p:strVal val="visible"/>
                                      </p:to>
                                    </p:set>
                                    <p:animEffect transition="in" filter="blinds(horizontal)">
                                      <p:cBhvr>
                                        <p:cTn id="156" dur="500"/>
                                        <p:tgtEl>
                                          <p:spTgt spid="85"/>
                                        </p:tgtEl>
                                      </p:cBhvr>
                                    </p:animEffect>
                                  </p:childTnLst>
                                </p:cTn>
                              </p:par>
                              <p:par>
                                <p:cTn id="157" presetID="3" presetClass="entr" presetSubtype="10" fill="hold" nodeType="with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blinds(horizontal)">
                                      <p:cBhvr>
                                        <p:cTn id="15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2" grpId="0" animBg="1"/>
      <p:bldP spid="22" grpId="1" animBg="1"/>
      <p:bldP spid="60" grpId="0"/>
      <p:bldP spid="61" grpId="0"/>
      <p:bldP spid="62" grpId="0"/>
      <p:bldP spid="63" grpId="0" animBg="1"/>
      <p:bldP spid="64" grpId="0"/>
      <p:bldP spid="68" grpId="0"/>
      <p:bldP spid="72" grpId="0"/>
      <p:bldP spid="75" grpId="0" animBg="1"/>
      <p:bldP spid="75" grpId="1" animBg="1"/>
      <p:bldP spid="79" grpId="0"/>
      <p:bldP spid="79" grpId="1"/>
      <p:bldP spid="85" grpId="0"/>
      <p:bldP spid="85"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332656"/>
            <a:ext cx="2376264" cy="1200329"/>
          </a:xfrm>
          <a:prstGeom prst="rect">
            <a:avLst/>
          </a:prstGeom>
          <a:noFill/>
        </p:spPr>
        <p:txBody>
          <a:bodyPr wrap="square" rtlCol="0">
            <a:spAutoFit/>
          </a:bodyPr>
          <a:lstStyle/>
          <a:p>
            <a:r>
              <a:rPr lang="el-GR" sz="2400" dirty="0" smtClean="0"/>
              <a:t>Ισοζύγιο Α στον στοιχειώδη όγκο</a:t>
            </a:r>
            <a:endParaRPr lang="el-GR" sz="2400" dirty="0"/>
          </a:p>
        </p:txBody>
      </p:sp>
      <p:cxnSp>
        <p:nvCxnSpPr>
          <p:cNvPr id="7" name="Straight Arrow Connector 6"/>
          <p:cNvCxnSpPr/>
          <p:nvPr/>
        </p:nvCxnSpPr>
        <p:spPr>
          <a:xfrm>
            <a:off x="2699792" y="1196752"/>
            <a:ext cx="446449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644008" y="826425"/>
            <a:ext cx="468052" cy="8743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4427984" y="620688"/>
            <a:ext cx="936104" cy="12241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Straight Arrow Connector 18"/>
          <p:cNvCxnSpPr/>
          <p:nvPr/>
        </p:nvCxnSpPr>
        <p:spPr>
          <a:xfrm>
            <a:off x="4427984" y="476672"/>
            <a:ext cx="93610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87043" name="Object 3"/>
          <p:cNvGraphicFramePr>
            <a:graphicFrameLocks noChangeAspect="1"/>
          </p:cNvGraphicFramePr>
          <p:nvPr/>
        </p:nvGraphicFramePr>
        <p:xfrm>
          <a:off x="4717281" y="188640"/>
          <a:ext cx="358775" cy="296862"/>
        </p:xfrm>
        <a:graphic>
          <a:graphicData uri="http://schemas.openxmlformats.org/presentationml/2006/ole">
            <p:oleObj spid="_x0000_s65538" name="Equation" r:id="rId3" imgW="215640" imgH="177480" progId="Equation.DSMT4">
              <p:embed/>
            </p:oleObj>
          </a:graphicData>
        </a:graphic>
      </p:graphicFrame>
      <p:cxnSp>
        <p:nvCxnSpPr>
          <p:cNvPr id="25" name="Straight Arrow Connector 24"/>
          <p:cNvCxnSpPr>
            <a:endCxn id="9" idx="7"/>
          </p:cNvCxnSpPr>
          <p:nvPr/>
        </p:nvCxnSpPr>
        <p:spPr>
          <a:xfrm flipH="1">
            <a:off x="5226999" y="548680"/>
            <a:ext cx="785161" cy="2512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84168" y="231031"/>
            <a:ext cx="1440160" cy="461665"/>
          </a:xfrm>
          <a:prstGeom prst="rect">
            <a:avLst/>
          </a:prstGeom>
          <a:noFill/>
        </p:spPr>
        <p:txBody>
          <a:bodyPr wrap="square" rtlCol="0">
            <a:spAutoFit/>
          </a:bodyPr>
          <a:lstStyle/>
          <a:p>
            <a:r>
              <a:rPr lang="en-US" sz="2400" dirty="0" smtClean="0"/>
              <a:t>r:</a:t>
            </a:r>
            <a:r>
              <a:rPr lang="el-GR" sz="2400" dirty="0" smtClean="0"/>
              <a:t> </a:t>
            </a:r>
            <a:r>
              <a:rPr lang="el-GR" sz="2000" dirty="0" smtClean="0"/>
              <a:t>ακτίνα</a:t>
            </a:r>
            <a:endParaRPr lang="el-GR" sz="2400" dirty="0"/>
          </a:p>
        </p:txBody>
      </p:sp>
      <p:sp>
        <p:nvSpPr>
          <p:cNvPr id="27" name="TextBox 26"/>
          <p:cNvSpPr txBox="1"/>
          <p:nvPr/>
        </p:nvSpPr>
        <p:spPr>
          <a:xfrm>
            <a:off x="2267744" y="1340768"/>
            <a:ext cx="1224136" cy="400110"/>
          </a:xfrm>
          <a:prstGeom prst="rect">
            <a:avLst/>
          </a:prstGeom>
          <a:noFill/>
        </p:spPr>
        <p:txBody>
          <a:bodyPr wrap="square" rtlCol="0">
            <a:spAutoFit/>
          </a:bodyPr>
          <a:lstStyle/>
          <a:p>
            <a:r>
              <a:rPr lang="el-GR" sz="2000" dirty="0" smtClean="0"/>
              <a:t>είσοδος</a:t>
            </a:r>
            <a:endParaRPr lang="el-GR" sz="2000" dirty="0"/>
          </a:p>
        </p:txBody>
      </p:sp>
      <p:sp>
        <p:nvSpPr>
          <p:cNvPr id="28" name="TextBox 27"/>
          <p:cNvSpPr txBox="1"/>
          <p:nvPr/>
        </p:nvSpPr>
        <p:spPr>
          <a:xfrm>
            <a:off x="6732240" y="1340768"/>
            <a:ext cx="1224136" cy="400110"/>
          </a:xfrm>
          <a:prstGeom prst="rect">
            <a:avLst/>
          </a:prstGeom>
          <a:noFill/>
        </p:spPr>
        <p:txBody>
          <a:bodyPr wrap="square" rtlCol="0">
            <a:spAutoFit/>
          </a:bodyPr>
          <a:lstStyle/>
          <a:p>
            <a:r>
              <a:rPr lang="el-GR" sz="2000" dirty="0" smtClean="0"/>
              <a:t>έξοδος</a:t>
            </a:r>
            <a:endParaRPr lang="el-GR" sz="2000" dirty="0"/>
          </a:p>
        </p:txBody>
      </p:sp>
      <p:graphicFrame>
        <p:nvGraphicFramePr>
          <p:cNvPr id="29" name="Object 28"/>
          <p:cNvGraphicFramePr>
            <a:graphicFrameLocks noChangeAspect="1"/>
          </p:cNvGraphicFramePr>
          <p:nvPr/>
        </p:nvGraphicFramePr>
        <p:xfrm>
          <a:off x="1870075" y="2205038"/>
          <a:ext cx="1674813" cy="1893887"/>
        </p:xfrm>
        <a:graphic>
          <a:graphicData uri="http://schemas.openxmlformats.org/presentationml/2006/ole">
            <p:oleObj spid="_x0000_s65539" name="Equation" r:id="rId4" imgW="965160" imgH="1091880" progId="Equation.DSMT4">
              <p:embed/>
            </p:oleObj>
          </a:graphicData>
        </a:graphic>
      </p:graphicFrame>
      <p:graphicFrame>
        <p:nvGraphicFramePr>
          <p:cNvPr id="87045" name="Object 5"/>
          <p:cNvGraphicFramePr>
            <a:graphicFrameLocks noChangeAspect="1"/>
          </p:cNvGraphicFramePr>
          <p:nvPr/>
        </p:nvGraphicFramePr>
        <p:xfrm>
          <a:off x="6376988" y="2252663"/>
          <a:ext cx="1760537" cy="1897062"/>
        </p:xfrm>
        <a:graphic>
          <a:graphicData uri="http://schemas.openxmlformats.org/presentationml/2006/ole">
            <p:oleObj spid="_x0000_s65540" name="Equation" r:id="rId5" imgW="1015920" imgH="1091880" progId="Equation.DSMT4">
              <p:embed/>
            </p:oleObj>
          </a:graphicData>
        </a:graphic>
      </p:graphicFrame>
      <p:sp>
        <p:nvSpPr>
          <p:cNvPr id="31" name="TextBox 30"/>
          <p:cNvSpPr txBox="1"/>
          <p:nvPr/>
        </p:nvSpPr>
        <p:spPr>
          <a:xfrm>
            <a:off x="4355976" y="1876762"/>
            <a:ext cx="1440160" cy="400110"/>
          </a:xfrm>
          <a:prstGeom prst="rect">
            <a:avLst/>
          </a:prstGeom>
          <a:noFill/>
        </p:spPr>
        <p:txBody>
          <a:bodyPr wrap="square" rtlCol="0">
            <a:spAutoFit/>
          </a:bodyPr>
          <a:lstStyle/>
          <a:p>
            <a:r>
              <a:rPr lang="el-GR" sz="2000" dirty="0" smtClean="0"/>
              <a:t>αντίδραση</a:t>
            </a:r>
            <a:endParaRPr lang="el-GR" sz="2000" dirty="0"/>
          </a:p>
        </p:txBody>
      </p:sp>
      <p:graphicFrame>
        <p:nvGraphicFramePr>
          <p:cNvPr id="87046" name="Object 6"/>
          <p:cNvGraphicFramePr>
            <a:graphicFrameLocks noChangeAspect="1"/>
          </p:cNvGraphicFramePr>
          <p:nvPr/>
        </p:nvGraphicFramePr>
        <p:xfrm>
          <a:off x="4448175" y="2492896"/>
          <a:ext cx="1182688" cy="1441450"/>
        </p:xfrm>
        <a:graphic>
          <a:graphicData uri="http://schemas.openxmlformats.org/presentationml/2006/ole">
            <p:oleObj spid="_x0000_s65541" name="Equation" r:id="rId6" imgW="711000" imgH="863280" progId="Equation.DSMT4">
              <p:embed/>
            </p:oleObj>
          </a:graphicData>
        </a:graphic>
      </p:graphicFrame>
      <p:sp>
        <p:nvSpPr>
          <p:cNvPr id="33" name="TextBox 32"/>
          <p:cNvSpPr txBox="1"/>
          <p:nvPr/>
        </p:nvSpPr>
        <p:spPr>
          <a:xfrm>
            <a:off x="251520" y="4839543"/>
            <a:ext cx="7344816" cy="1569660"/>
          </a:xfrm>
          <a:prstGeom prst="rect">
            <a:avLst/>
          </a:prstGeom>
          <a:noFill/>
        </p:spPr>
        <p:txBody>
          <a:bodyPr wrap="square" rtlCol="0">
            <a:spAutoFit/>
          </a:bodyPr>
          <a:lstStyle/>
          <a:p>
            <a:r>
              <a:rPr lang="el-GR" sz="2400" dirty="0" smtClean="0"/>
              <a:t> είσοδος - έξοδος + χημική αντίδραση</a:t>
            </a:r>
          </a:p>
          <a:p>
            <a:endParaRPr lang="el-GR" sz="2400" dirty="0" smtClean="0"/>
          </a:p>
          <a:p>
            <a:endParaRPr lang="el-GR" sz="2400" dirty="0" smtClean="0"/>
          </a:p>
          <a:p>
            <a:r>
              <a:rPr lang="el-GR" sz="2400" dirty="0" smtClean="0"/>
              <a:t>και με   </a:t>
            </a:r>
            <a:endParaRPr lang="el-GR" sz="2400" dirty="0"/>
          </a:p>
        </p:txBody>
      </p:sp>
      <p:graphicFrame>
        <p:nvGraphicFramePr>
          <p:cNvPr id="34" name="Object 33"/>
          <p:cNvGraphicFramePr>
            <a:graphicFrameLocks noChangeAspect="1"/>
          </p:cNvGraphicFramePr>
          <p:nvPr/>
        </p:nvGraphicFramePr>
        <p:xfrm>
          <a:off x="3251200" y="1587500"/>
          <a:ext cx="914400" cy="198438"/>
        </p:xfrm>
        <a:graphic>
          <a:graphicData uri="http://schemas.openxmlformats.org/presentationml/2006/ole">
            <p:oleObj spid="_x0000_s65542" name="Equation" r:id="rId7" imgW="914400" imgH="198720" progId="Equation.DSMT4">
              <p:embed/>
            </p:oleObj>
          </a:graphicData>
        </a:graphic>
      </p:graphicFrame>
      <p:graphicFrame>
        <p:nvGraphicFramePr>
          <p:cNvPr id="87048" name="Object 8"/>
          <p:cNvGraphicFramePr>
            <a:graphicFrameLocks noChangeAspect="1"/>
          </p:cNvGraphicFramePr>
          <p:nvPr/>
        </p:nvGraphicFramePr>
        <p:xfrm>
          <a:off x="5108575" y="4365625"/>
          <a:ext cx="3479800" cy="1081088"/>
        </p:xfrm>
        <a:graphic>
          <a:graphicData uri="http://schemas.openxmlformats.org/presentationml/2006/ole">
            <p:oleObj spid="_x0000_s65543" name="Equation" r:id="rId8" imgW="2006280" imgH="622080" progId="Equation.DSMT4">
              <p:embed/>
            </p:oleObj>
          </a:graphicData>
        </a:graphic>
      </p:graphicFrame>
      <p:graphicFrame>
        <p:nvGraphicFramePr>
          <p:cNvPr id="36" name="Object 35"/>
          <p:cNvGraphicFramePr>
            <a:graphicFrameLocks noChangeAspect="1"/>
          </p:cNvGraphicFramePr>
          <p:nvPr/>
        </p:nvGraphicFramePr>
        <p:xfrm>
          <a:off x="1311920" y="5373216"/>
          <a:ext cx="4320480" cy="1512168"/>
        </p:xfrm>
        <a:graphic>
          <a:graphicData uri="http://schemas.openxmlformats.org/presentationml/2006/ole">
            <p:oleObj spid="_x0000_s65544" name="Equation" r:id="rId9" imgW="2539800" imgH="888840" progId="Equation.DSMT4">
              <p:embed/>
            </p:oleObj>
          </a:graphicData>
        </a:graphic>
      </p:graphicFrame>
      <p:pic>
        <p:nvPicPr>
          <p:cNvPr id="20"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9781" y="6015402"/>
            <a:ext cx="726005" cy="704483"/>
          </a:xfrm>
          <a:prstGeom prst="rect">
            <a:avLst/>
          </a:prstGeom>
        </p:spPr>
      </p:pic>
      <p:sp>
        <p:nvSpPr>
          <p:cNvPr id="21" name="TextBox 2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71</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1"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par>
                                <p:cTn id="31" presetID="3"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linds(horizontal)">
                                      <p:cBhvr>
                                        <p:cTn id="39" dur="500"/>
                                        <p:tgtEl>
                                          <p:spTgt spid="31"/>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par>
                                <p:cTn id="43" presetID="3" presetClass="entr" presetSubtype="10" fill="hold" grpId="1"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par>
                                <p:cTn id="46" presetID="3" presetClass="entr" presetSubtype="10" fill="hold" grpId="1"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par>
                                <p:cTn id="49" presetID="3" presetClass="entr" presetSubtype="1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nodeType="withEffect">
                                  <p:stCondLst>
                                    <p:cond delay="0"/>
                                  </p:stCondLst>
                                  <p:childTnLst>
                                    <p:set>
                                      <p:cBhvr>
                                        <p:cTn id="53" dur="1" fill="hold">
                                          <p:stCondLst>
                                            <p:cond delay="0"/>
                                          </p:stCondLst>
                                        </p:cTn>
                                        <p:tgtEl>
                                          <p:spTgt spid="87043"/>
                                        </p:tgtEl>
                                        <p:attrNameLst>
                                          <p:attrName>style.visibility</p:attrName>
                                        </p:attrNameLst>
                                      </p:cBhvr>
                                      <p:to>
                                        <p:strVal val="visible"/>
                                      </p:to>
                                    </p:set>
                                    <p:animEffect transition="in" filter="blinds(horizontal)">
                                      <p:cBhvr>
                                        <p:cTn id="54" dur="500"/>
                                        <p:tgtEl>
                                          <p:spTgt spid="87043"/>
                                        </p:tgtEl>
                                      </p:cBhvr>
                                    </p:animEffect>
                                  </p:childTnLst>
                                </p:cTn>
                              </p:par>
                              <p:par>
                                <p:cTn id="55" presetID="3" presetClass="entr" presetSubtype="1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2"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blinds(horizontal)">
                                      <p:cBhvr>
                                        <p:cTn id="65" dur="500"/>
                                        <p:tgtEl>
                                          <p:spTgt spid="5"/>
                                        </p:tgtEl>
                                      </p:cBhvr>
                                    </p:animEffect>
                                  </p:childTnLst>
                                </p:cTn>
                              </p:par>
                              <p:par>
                                <p:cTn id="66" presetID="3" presetClass="entr" presetSubtype="1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linds(horizontal)">
                                      <p:cBhvr>
                                        <p:cTn id="68" dur="500"/>
                                        <p:tgtEl>
                                          <p:spTgt spid="7"/>
                                        </p:tgtEl>
                                      </p:cBhvr>
                                    </p:animEffect>
                                  </p:childTnLst>
                                </p:cTn>
                              </p:par>
                              <p:par>
                                <p:cTn id="69" presetID="3" presetClass="entr" presetSubtype="10" fill="hold" grpId="2"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linds(horizontal)">
                                      <p:cBhvr>
                                        <p:cTn id="71" dur="500"/>
                                        <p:tgtEl>
                                          <p:spTgt spid="27"/>
                                        </p:tgtEl>
                                      </p:cBhvr>
                                    </p:animEffect>
                                  </p:childTnLst>
                                </p:cTn>
                              </p:par>
                              <p:par>
                                <p:cTn id="72" presetID="3" presetClass="entr" presetSubtype="10" fill="hold" grpId="2"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linds(horizontal)">
                                      <p:cBhvr>
                                        <p:cTn id="74" dur="500"/>
                                        <p:tgtEl>
                                          <p:spTgt spid="31"/>
                                        </p:tgtEl>
                                      </p:cBhvr>
                                    </p:animEffect>
                                  </p:childTnLst>
                                </p:cTn>
                              </p:par>
                              <p:par>
                                <p:cTn id="75" presetID="3" presetClass="entr" presetSubtype="10" fill="hold" grpId="2"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par>
                                <p:cTn id="78" presetID="3" presetClass="entr" presetSubtype="10" fill="hold" grpId="2"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linds(horizontal)">
                                      <p:cBhvr>
                                        <p:cTn id="80" dur="500"/>
                                        <p:tgtEl>
                                          <p:spTgt spid="9"/>
                                        </p:tgtEl>
                                      </p:cBhvr>
                                    </p:animEffect>
                                  </p:childTnLst>
                                </p:cTn>
                              </p:par>
                              <p:par>
                                <p:cTn id="81" presetID="3" presetClass="entr" presetSubtype="10" fill="hold" grpId="2"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blinds(horizontal)">
                                      <p:cBhvr>
                                        <p:cTn id="83" dur="500"/>
                                        <p:tgtEl>
                                          <p:spTgt spid="8"/>
                                        </p:tgtEl>
                                      </p:cBhvr>
                                    </p:animEffect>
                                  </p:childTnLst>
                                </p:cTn>
                              </p:par>
                              <p:par>
                                <p:cTn id="84" presetID="3" presetClass="entr" presetSubtype="10"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linds(horizontal)">
                                      <p:cBhvr>
                                        <p:cTn id="86" dur="500"/>
                                        <p:tgtEl>
                                          <p:spTgt spid="19"/>
                                        </p:tgtEl>
                                      </p:cBhvr>
                                    </p:animEffect>
                                  </p:childTnLst>
                                </p:cTn>
                              </p:par>
                              <p:par>
                                <p:cTn id="87" presetID="3" presetClass="entr" presetSubtype="10" fill="hold" nodeType="withEffect">
                                  <p:stCondLst>
                                    <p:cond delay="0"/>
                                  </p:stCondLst>
                                  <p:childTnLst>
                                    <p:set>
                                      <p:cBhvr>
                                        <p:cTn id="88" dur="1" fill="hold">
                                          <p:stCondLst>
                                            <p:cond delay="0"/>
                                          </p:stCondLst>
                                        </p:cTn>
                                        <p:tgtEl>
                                          <p:spTgt spid="87043"/>
                                        </p:tgtEl>
                                        <p:attrNameLst>
                                          <p:attrName>style.visibility</p:attrName>
                                        </p:attrNameLst>
                                      </p:cBhvr>
                                      <p:to>
                                        <p:strVal val="visible"/>
                                      </p:to>
                                    </p:set>
                                    <p:animEffect transition="in" filter="blinds(horizontal)">
                                      <p:cBhvr>
                                        <p:cTn id="89" dur="500"/>
                                        <p:tgtEl>
                                          <p:spTgt spid="87043"/>
                                        </p:tgtEl>
                                      </p:cBhvr>
                                    </p:animEffect>
                                  </p:childTnLst>
                                </p:cTn>
                              </p:par>
                              <p:par>
                                <p:cTn id="90" presetID="3" presetClass="entr" presetSubtype="1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blinds(horizontal)">
                                      <p:cBhvr>
                                        <p:cTn id="92" dur="500"/>
                                        <p:tgtEl>
                                          <p:spTgt spid="25"/>
                                        </p:tgtEl>
                                      </p:cBhvr>
                                    </p:animEffect>
                                  </p:childTnLst>
                                </p:cTn>
                              </p:par>
                              <p:par>
                                <p:cTn id="93" presetID="3" presetClass="entr" presetSubtype="10" fill="hold" grpId="1"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blinds(horizontal)">
                                      <p:cBhvr>
                                        <p:cTn id="95" dur="500"/>
                                        <p:tgtEl>
                                          <p:spTgt spid="26"/>
                                        </p:tgtEl>
                                      </p:cBhvr>
                                    </p:animEffect>
                                  </p:childTnLst>
                                </p:cTn>
                              </p:par>
                              <p:par>
                                <p:cTn id="96" presetID="3" presetClass="entr" presetSubtype="10" fill="hold"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blinds(horizontal)">
                                      <p:cBhvr>
                                        <p:cTn id="98" dur="500"/>
                                        <p:tgtEl>
                                          <p:spTgt spid="29"/>
                                        </p:tgtEl>
                                      </p:cBhvr>
                                    </p:animEffect>
                                  </p:childTnLst>
                                </p:cTn>
                              </p:par>
                              <p:par>
                                <p:cTn id="99" presetID="3" presetClass="entr" presetSubtype="10" fill="hold" nodeType="withEffect">
                                  <p:stCondLst>
                                    <p:cond delay="0"/>
                                  </p:stCondLst>
                                  <p:childTnLst>
                                    <p:set>
                                      <p:cBhvr>
                                        <p:cTn id="100" dur="1" fill="hold">
                                          <p:stCondLst>
                                            <p:cond delay="0"/>
                                          </p:stCondLst>
                                        </p:cTn>
                                        <p:tgtEl>
                                          <p:spTgt spid="87046"/>
                                        </p:tgtEl>
                                        <p:attrNameLst>
                                          <p:attrName>style.visibility</p:attrName>
                                        </p:attrNameLst>
                                      </p:cBhvr>
                                      <p:to>
                                        <p:strVal val="visible"/>
                                      </p:to>
                                    </p:set>
                                    <p:animEffect transition="in" filter="blinds(horizontal)">
                                      <p:cBhvr>
                                        <p:cTn id="101" dur="500"/>
                                        <p:tgtEl>
                                          <p:spTgt spid="87046"/>
                                        </p:tgtEl>
                                      </p:cBhvr>
                                    </p:animEffect>
                                  </p:childTnLst>
                                </p:cTn>
                              </p:par>
                              <p:par>
                                <p:cTn id="102" presetID="3" presetClass="entr" presetSubtype="10" fill="hold" nodeType="withEffect">
                                  <p:stCondLst>
                                    <p:cond delay="0"/>
                                  </p:stCondLst>
                                  <p:childTnLst>
                                    <p:set>
                                      <p:cBhvr>
                                        <p:cTn id="103" dur="1" fill="hold">
                                          <p:stCondLst>
                                            <p:cond delay="0"/>
                                          </p:stCondLst>
                                        </p:cTn>
                                        <p:tgtEl>
                                          <p:spTgt spid="87045"/>
                                        </p:tgtEl>
                                        <p:attrNameLst>
                                          <p:attrName>style.visibility</p:attrName>
                                        </p:attrNameLst>
                                      </p:cBhvr>
                                      <p:to>
                                        <p:strVal val="visible"/>
                                      </p:to>
                                    </p:set>
                                    <p:animEffect transition="in" filter="blinds(horizontal)">
                                      <p:cBhvr>
                                        <p:cTn id="104" dur="500"/>
                                        <p:tgtEl>
                                          <p:spTgt spid="8704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blinds(horizontal)">
                                      <p:cBhvr>
                                        <p:cTn id="109" dur="500"/>
                                        <p:tgtEl>
                                          <p:spTgt spid="33"/>
                                        </p:tgtEl>
                                      </p:cBhvr>
                                    </p:animEffect>
                                  </p:childTnLst>
                                </p:cTn>
                              </p:par>
                              <p:par>
                                <p:cTn id="110" presetID="3" presetClass="entr" presetSubtype="10" fill="hold" nodeType="withEffect">
                                  <p:stCondLst>
                                    <p:cond delay="0"/>
                                  </p:stCondLst>
                                  <p:childTnLst>
                                    <p:set>
                                      <p:cBhvr>
                                        <p:cTn id="111" dur="1" fill="hold">
                                          <p:stCondLst>
                                            <p:cond delay="0"/>
                                          </p:stCondLst>
                                        </p:cTn>
                                        <p:tgtEl>
                                          <p:spTgt spid="87048"/>
                                        </p:tgtEl>
                                        <p:attrNameLst>
                                          <p:attrName>style.visibility</p:attrName>
                                        </p:attrNameLst>
                                      </p:cBhvr>
                                      <p:to>
                                        <p:strVal val="visible"/>
                                      </p:to>
                                    </p:set>
                                    <p:animEffect transition="in" filter="blinds(horizontal)">
                                      <p:cBhvr>
                                        <p:cTn id="112" dur="500"/>
                                        <p:tgtEl>
                                          <p:spTgt spid="87048"/>
                                        </p:tgtEl>
                                      </p:cBhvr>
                                    </p:animEffect>
                                  </p:childTnLst>
                                </p:cTn>
                              </p:par>
                              <p:par>
                                <p:cTn id="113" presetID="3" presetClass="entr" presetSubtype="10"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blinds(horizontal)">
                                      <p:cBhvr>
                                        <p:cTn id="1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8" grpId="0" animBg="1"/>
      <p:bldP spid="8" grpId="1" animBg="1"/>
      <p:bldP spid="8" grpId="2" animBg="1"/>
      <p:bldP spid="9" grpId="0" animBg="1"/>
      <p:bldP spid="9" grpId="1" animBg="1"/>
      <p:bldP spid="9" grpId="2" animBg="1"/>
      <p:bldP spid="26" grpId="0"/>
      <p:bldP spid="26" grpId="1"/>
      <p:bldP spid="27" grpId="0"/>
      <p:bldP spid="27" grpId="1"/>
      <p:bldP spid="27" grpId="2"/>
      <p:bldP spid="28" grpId="0"/>
      <p:bldP spid="28" grpId="1"/>
      <p:bldP spid="28" grpId="2"/>
      <p:bldP spid="31" grpId="0"/>
      <p:bldP spid="31" grpId="1"/>
      <p:bldP spid="31" grpId="2"/>
      <p:bldP spid="3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827584" y="332656"/>
          <a:ext cx="1999456" cy="749796"/>
        </p:xfrm>
        <a:graphic>
          <a:graphicData uri="http://schemas.openxmlformats.org/presentationml/2006/ole">
            <p:oleObj spid="_x0000_s66562" name="Equation" r:id="rId3" imgW="1117440" imgH="419040" progId="Equation.DSMT4">
              <p:embed/>
            </p:oleObj>
          </a:graphicData>
        </a:graphic>
      </p:graphicFrame>
      <p:graphicFrame>
        <p:nvGraphicFramePr>
          <p:cNvPr id="6" name="Object 5"/>
          <p:cNvGraphicFramePr>
            <a:graphicFrameLocks noChangeAspect="1"/>
          </p:cNvGraphicFramePr>
          <p:nvPr/>
        </p:nvGraphicFramePr>
        <p:xfrm>
          <a:off x="3543300" y="548680"/>
          <a:ext cx="711398" cy="355699"/>
        </p:xfrm>
        <a:graphic>
          <a:graphicData uri="http://schemas.openxmlformats.org/presentationml/2006/ole">
            <p:oleObj spid="_x0000_s66563" name="Equation" r:id="rId4" imgW="330120" imgH="164880" progId="Equation.DSMT4">
              <p:embed/>
            </p:oleObj>
          </a:graphicData>
        </a:graphic>
      </p:graphicFrame>
      <p:sp>
        <p:nvSpPr>
          <p:cNvPr id="7" name="TextBox 6"/>
          <p:cNvSpPr txBox="1"/>
          <p:nvPr/>
        </p:nvSpPr>
        <p:spPr>
          <a:xfrm>
            <a:off x="683568" y="1340768"/>
            <a:ext cx="2304256" cy="461665"/>
          </a:xfrm>
          <a:prstGeom prst="rect">
            <a:avLst/>
          </a:prstGeom>
          <a:noFill/>
        </p:spPr>
        <p:txBody>
          <a:bodyPr wrap="square" rtlCol="0">
            <a:spAutoFit/>
          </a:bodyPr>
          <a:lstStyle/>
          <a:p>
            <a:r>
              <a:rPr lang="el-GR" sz="2400" dirty="0" smtClean="0"/>
              <a:t>Ορισμός</a:t>
            </a:r>
            <a:r>
              <a:rPr lang="el-GR" sz="2000" dirty="0" smtClean="0"/>
              <a:t> </a:t>
            </a:r>
            <a:endParaRPr lang="el-GR" sz="2000" dirty="0"/>
          </a:p>
        </p:txBody>
      </p:sp>
      <p:graphicFrame>
        <p:nvGraphicFramePr>
          <p:cNvPr id="8" name="Object 7"/>
          <p:cNvGraphicFramePr>
            <a:graphicFrameLocks noChangeAspect="1"/>
          </p:cNvGraphicFramePr>
          <p:nvPr/>
        </p:nvGraphicFramePr>
        <p:xfrm>
          <a:off x="1856876" y="1196752"/>
          <a:ext cx="3075164" cy="864096"/>
        </p:xfrm>
        <a:graphic>
          <a:graphicData uri="http://schemas.openxmlformats.org/presentationml/2006/ole">
            <p:oleObj spid="_x0000_s66564" name="Equation" r:id="rId5" imgW="1536480" imgH="431640" progId="Equation.DSMT4">
              <p:embed/>
            </p:oleObj>
          </a:graphicData>
        </a:graphic>
      </p:graphicFrame>
      <p:graphicFrame>
        <p:nvGraphicFramePr>
          <p:cNvPr id="88069" name="Object 5"/>
          <p:cNvGraphicFramePr>
            <a:graphicFrameLocks noChangeAspect="1"/>
          </p:cNvGraphicFramePr>
          <p:nvPr/>
        </p:nvGraphicFramePr>
        <p:xfrm>
          <a:off x="5101381" y="1417638"/>
          <a:ext cx="766763" cy="355600"/>
        </p:xfrm>
        <a:graphic>
          <a:graphicData uri="http://schemas.openxmlformats.org/presentationml/2006/ole">
            <p:oleObj spid="_x0000_s66565" name="Equation" r:id="rId6" imgW="355320" imgH="164880" progId="Equation.DSMT4">
              <p:embed/>
            </p:oleObj>
          </a:graphicData>
        </a:graphic>
      </p:graphicFrame>
      <p:graphicFrame>
        <p:nvGraphicFramePr>
          <p:cNvPr id="88070" name="Object 6"/>
          <p:cNvGraphicFramePr>
            <a:graphicFrameLocks noChangeAspect="1"/>
          </p:cNvGraphicFramePr>
          <p:nvPr/>
        </p:nvGraphicFramePr>
        <p:xfrm>
          <a:off x="670619" y="2132856"/>
          <a:ext cx="3901381" cy="841185"/>
        </p:xfrm>
        <a:graphic>
          <a:graphicData uri="http://schemas.openxmlformats.org/presentationml/2006/ole">
            <p:oleObj spid="_x0000_s66566" name="Equation" r:id="rId7" imgW="1942920" imgH="419040" progId="Equation.DSMT4">
              <p:embed/>
            </p:oleObj>
          </a:graphicData>
        </a:graphic>
      </p:graphicFrame>
      <p:graphicFrame>
        <p:nvGraphicFramePr>
          <p:cNvPr id="88071" name="Object 7"/>
          <p:cNvGraphicFramePr>
            <a:graphicFrameLocks noChangeAspect="1"/>
          </p:cNvGraphicFramePr>
          <p:nvPr/>
        </p:nvGraphicFramePr>
        <p:xfrm>
          <a:off x="5148263" y="2406650"/>
          <a:ext cx="766762" cy="384175"/>
        </p:xfrm>
        <a:graphic>
          <a:graphicData uri="http://schemas.openxmlformats.org/presentationml/2006/ole">
            <p:oleObj spid="_x0000_s66567" name="Equation" r:id="rId8" imgW="355320" imgH="177480" progId="Equation.DSMT4">
              <p:embed/>
            </p:oleObj>
          </a:graphicData>
        </a:graphic>
      </p:graphicFrame>
      <p:sp>
        <p:nvSpPr>
          <p:cNvPr id="12" name="Rectangle 11"/>
          <p:cNvSpPr/>
          <p:nvPr/>
        </p:nvSpPr>
        <p:spPr>
          <a:xfrm>
            <a:off x="2555776" y="2060848"/>
            <a:ext cx="2088232"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755576" y="3327375"/>
            <a:ext cx="2664296" cy="1015663"/>
          </a:xfrm>
          <a:prstGeom prst="rect">
            <a:avLst/>
          </a:prstGeom>
          <a:noFill/>
        </p:spPr>
        <p:txBody>
          <a:bodyPr wrap="square" rtlCol="0">
            <a:spAutoFit/>
          </a:bodyPr>
          <a:lstStyle/>
          <a:p>
            <a:r>
              <a:rPr lang="el-GR" sz="2000" dirty="0" smtClean="0"/>
              <a:t>Λύση διαφορικής:</a:t>
            </a:r>
          </a:p>
          <a:p>
            <a:endParaRPr lang="el-GR" sz="2000" dirty="0" smtClean="0"/>
          </a:p>
          <a:p>
            <a:r>
              <a:rPr lang="el-GR" sz="2000" dirty="0" smtClean="0"/>
              <a:t>με </a:t>
            </a:r>
            <a:endParaRPr lang="el-GR" sz="2000" dirty="0"/>
          </a:p>
        </p:txBody>
      </p:sp>
      <p:graphicFrame>
        <p:nvGraphicFramePr>
          <p:cNvPr id="88072" name="Object 8"/>
          <p:cNvGraphicFramePr>
            <a:graphicFrameLocks noChangeAspect="1"/>
          </p:cNvGraphicFramePr>
          <p:nvPr/>
        </p:nvGraphicFramePr>
        <p:xfrm>
          <a:off x="2987824" y="3286125"/>
          <a:ext cx="2239764" cy="1198312"/>
        </p:xfrm>
        <a:graphic>
          <a:graphicData uri="http://schemas.openxmlformats.org/presentationml/2006/ole">
            <p:oleObj spid="_x0000_s66568" name="Equation" r:id="rId9" imgW="1282680" imgH="685800" progId="Equation.DSMT4">
              <p:embed/>
            </p:oleObj>
          </a:graphicData>
        </a:graphic>
      </p:graphicFrame>
      <p:graphicFrame>
        <p:nvGraphicFramePr>
          <p:cNvPr id="88073" name="Object 9"/>
          <p:cNvGraphicFramePr>
            <a:graphicFrameLocks noChangeAspect="1"/>
          </p:cNvGraphicFramePr>
          <p:nvPr/>
        </p:nvGraphicFramePr>
        <p:xfrm>
          <a:off x="5580112" y="3825275"/>
          <a:ext cx="695101" cy="323805"/>
        </p:xfrm>
        <a:graphic>
          <a:graphicData uri="http://schemas.openxmlformats.org/presentationml/2006/ole">
            <p:oleObj spid="_x0000_s66569" name="Equation" r:id="rId10" imgW="355320" imgH="164880" progId="Equation.DSMT4">
              <p:embed/>
            </p:oleObj>
          </a:graphicData>
        </a:graphic>
      </p:graphicFrame>
      <p:sp>
        <p:nvSpPr>
          <p:cNvPr id="16" name="TextBox 15"/>
          <p:cNvSpPr txBox="1"/>
          <p:nvPr/>
        </p:nvSpPr>
        <p:spPr>
          <a:xfrm>
            <a:off x="539552" y="4797152"/>
            <a:ext cx="3096344" cy="461665"/>
          </a:xfrm>
          <a:prstGeom prst="rect">
            <a:avLst/>
          </a:prstGeom>
          <a:noFill/>
        </p:spPr>
        <p:txBody>
          <a:bodyPr wrap="square" rtlCol="0">
            <a:spAutoFit/>
          </a:bodyPr>
          <a:lstStyle/>
          <a:p>
            <a:r>
              <a:rPr lang="el-GR" sz="2400" dirty="0" smtClean="0"/>
              <a:t>Συνοριακές συνθήκες:</a:t>
            </a:r>
            <a:r>
              <a:rPr lang="el-GR" sz="2000" dirty="0" smtClean="0"/>
              <a:t> </a:t>
            </a:r>
            <a:endParaRPr lang="el-GR" sz="2000" dirty="0"/>
          </a:p>
        </p:txBody>
      </p:sp>
      <p:graphicFrame>
        <p:nvGraphicFramePr>
          <p:cNvPr id="17" name="Object 16"/>
          <p:cNvGraphicFramePr>
            <a:graphicFrameLocks noChangeAspect="1"/>
          </p:cNvGraphicFramePr>
          <p:nvPr/>
        </p:nvGraphicFramePr>
        <p:xfrm>
          <a:off x="3707904" y="4797152"/>
          <a:ext cx="1774180" cy="1111534"/>
        </p:xfrm>
        <a:graphic>
          <a:graphicData uri="http://schemas.openxmlformats.org/presentationml/2006/ole">
            <p:oleObj spid="_x0000_s66570" name="Equation" r:id="rId11" imgW="1054080" imgH="660240" progId="Equation.DSMT4">
              <p:embed/>
            </p:oleObj>
          </a:graphicData>
        </a:graphic>
      </p:graphicFrame>
      <p:graphicFrame>
        <p:nvGraphicFramePr>
          <p:cNvPr id="88075" name="Object 11"/>
          <p:cNvGraphicFramePr>
            <a:graphicFrameLocks noChangeAspect="1"/>
          </p:cNvGraphicFramePr>
          <p:nvPr/>
        </p:nvGraphicFramePr>
        <p:xfrm>
          <a:off x="1763688" y="5903913"/>
          <a:ext cx="4896544" cy="739467"/>
        </p:xfrm>
        <a:graphic>
          <a:graphicData uri="http://schemas.openxmlformats.org/presentationml/2006/ole">
            <p:oleObj spid="_x0000_s66571" name="Equation" r:id="rId12" imgW="2603160" imgH="393480" progId="Equation.DSMT4">
              <p:embed/>
            </p:oleObj>
          </a:graphicData>
        </a:graphic>
      </p:graphicFrame>
      <p:sp>
        <p:nvSpPr>
          <p:cNvPr id="20" name="Rectangle 19"/>
          <p:cNvSpPr/>
          <p:nvPr/>
        </p:nvSpPr>
        <p:spPr>
          <a:xfrm>
            <a:off x="4067944" y="5877272"/>
            <a:ext cx="259228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8" name="Εικόνα 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72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88069"/>
                                        </p:tgtEl>
                                        <p:attrNameLst>
                                          <p:attrName>style.visibility</p:attrName>
                                        </p:attrNameLst>
                                      </p:cBhvr>
                                      <p:to>
                                        <p:strVal val="visible"/>
                                      </p:to>
                                    </p:set>
                                    <p:animEffect transition="in" filter="blinds(horizontal)">
                                      <p:cBhvr>
                                        <p:cTn id="19" dur="500"/>
                                        <p:tgtEl>
                                          <p:spTgt spid="8806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8070"/>
                                        </p:tgtEl>
                                        <p:attrNameLst>
                                          <p:attrName>style.visibility</p:attrName>
                                        </p:attrNameLst>
                                      </p:cBhvr>
                                      <p:to>
                                        <p:strVal val="visible"/>
                                      </p:to>
                                    </p:set>
                                    <p:animEffect transition="in" filter="blinds(horizontal)">
                                      <p:cBhvr>
                                        <p:cTn id="24" dur="500"/>
                                        <p:tgtEl>
                                          <p:spTgt spid="8807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nodeType="withEffect">
                                  <p:stCondLst>
                                    <p:cond delay="0"/>
                                  </p:stCondLst>
                                  <p:childTnLst>
                                    <p:set>
                                      <p:cBhvr>
                                        <p:cTn id="29" dur="1" fill="hold">
                                          <p:stCondLst>
                                            <p:cond delay="0"/>
                                          </p:stCondLst>
                                        </p:cTn>
                                        <p:tgtEl>
                                          <p:spTgt spid="88071"/>
                                        </p:tgtEl>
                                        <p:attrNameLst>
                                          <p:attrName>style.visibility</p:attrName>
                                        </p:attrNameLst>
                                      </p:cBhvr>
                                      <p:to>
                                        <p:strVal val="visible"/>
                                      </p:to>
                                    </p:set>
                                    <p:animEffect transition="in" filter="blinds(horizontal)">
                                      <p:cBhvr>
                                        <p:cTn id="30" dur="500"/>
                                        <p:tgtEl>
                                          <p:spTgt spid="8807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nodeType="withEffect">
                                  <p:stCondLst>
                                    <p:cond delay="0"/>
                                  </p:stCondLst>
                                  <p:childTnLst>
                                    <p:set>
                                      <p:cBhvr>
                                        <p:cTn id="35" dur="1" fill="hold">
                                          <p:stCondLst>
                                            <p:cond delay="0"/>
                                          </p:stCondLst>
                                        </p:cTn>
                                        <p:tgtEl>
                                          <p:spTgt spid="88072"/>
                                        </p:tgtEl>
                                        <p:attrNameLst>
                                          <p:attrName>style.visibility</p:attrName>
                                        </p:attrNameLst>
                                      </p:cBhvr>
                                      <p:to>
                                        <p:strVal val="visible"/>
                                      </p:to>
                                    </p:set>
                                    <p:animEffect transition="in" filter="blinds(horizontal)">
                                      <p:cBhvr>
                                        <p:cTn id="36" dur="500"/>
                                        <p:tgtEl>
                                          <p:spTgt spid="88072"/>
                                        </p:tgtEl>
                                      </p:cBhvr>
                                    </p:animEffect>
                                  </p:childTnLst>
                                </p:cTn>
                              </p:par>
                              <p:par>
                                <p:cTn id="37" presetID="3" presetClass="entr" presetSubtype="10" fill="hold" nodeType="withEffect">
                                  <p:stCondLst>
                                    <p:cond delay="0"/>
                                  </p:stCondLst>
                                  <p:childTnLst>
                                    <p:set>
                                      <p:cBhvr>
                                        <p:cTn id="38" dur="1" fill="hold">
                                          <p:stCondLst>
                                            <p:cond delay="0"/>
                                          </p:stCondLst>
                                        </p:cTn>
                                        <p:tgtEl>
                                          <p:spTgt spid="88073"/>
                                        </p:tgtEl>
                                        <p:attrNameLst>
                                          <p:attrName>style.visibility</p:attrName>
                                        </p:attrNameLst>
                                      </p:cBhvr>
                                      <p:to>
                                        <p:strVal val="visible"/>
                                      </p:to>
                                    </p:set>
                                    <p:animEffect transition="in" filter="blinds(horizontal)">
                                      <p:cBhvr>
                                        <p:cTn id="39" dur="500"/>
                                        <p:tgtEl>
                                          <p:spTgt spid="8807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par>
                                <p:cTn id="45" presetID="3" presetClass="entr" presetSubtype="1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nodeType="withEffect">
                                  <p:stCondLst>
                                    <p:cond delay="0"/>
                                  </p:stCondLst>
                                  <p:childTnLst>
                                    <p:set>
                                      <p:cBhvr>
                                        <p:cTn id="49" dur="1" fill="hold">
                                          <p:stCondLst>
                                            <p:cond delay="0"/>
                                          </p:stCondLst>
                                        </p:cTn>
                                        <p:tgtEl>
                                          <p:spTgt spid="88075"/>
                                        </p:tgtEl>
                                        <p:attrNameLst>
                                          <p:attrName>style.visibility</p:attrName>
                                        </p:attrNameLst>
                                      </p:cBhvr>
                                      <p:to>
                                        <p:strVal val="visible"/>
                                      </p:to>
                                    </p:set>
                                    <p:animEffect transition="in" filter="blinds(horizontal)">
                                      <p:cBhvr>
                                        <p:cTn id="50" dur="500"/>
                                        <p:tgtEl>
                                          <p:spTgt spid="8807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6" grpId="0"/>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260648"/>
            <a:ext cx="7416824" cy="461665"/>
          </a:xfrm>
          <a:prstGeom prst="rect">
            <a:avLst/>
          </a:prstGeom>
          <a:noFill/>
        </p:spPr>
        <p:txBody>
          <a:bodyPr wrap="square" rtlCol="0">
            <a:spAutoFit/>
          </a:bodyPr>
          <a:lstStyle/>
          <a:p>
            <a:r>
              <a:rPr lang="el-GR" sz="2400" dirty="0" smtClean="0"/>
              <a:t>Η ποσότητα</a:t>
            </a:r>
            <a:r>
              <a:rPr lang="en-US" sz="2400" dirty="0" smtClean="0"/>
              <a:t>                        :</a:t>
            </a:r>
            <a:r>
              <a:rPr lang="el-GR" sz="2400" dirty="0" smtClean="0"/>
              <a:t> μέτρο </a:t>
            </a:r>
            <a:r>
              <a:rPr lang="en-US" sz="2400" dirty="0" smtClean="0"/>
              <a:t>Thiele ( Thiele modulus)</a:t>
            </a:r>
            <a:r>
              <a:rPr lang="el-GR" sz="2400" dirty="0" smtClean="0"/>
              <a:t> </a:t>
            </a:r>
            <a:endParaRPr lang="el-GR" sz="2400" dirty="0"/>
          </a:p>
        </p:txBody>
      </p:sp>
      <p:graphicFrame>
        <p:nvGraphicFramePr>
          <p:cNvPr id="6" name="Object 5"/>
          <p:cNvGraphicFramePr>
            <a:graphicFrameLocks noChangeAspect="1"/>
          </p:cNvGraphicFramePr>
          <p:nvPr/>
        </p:nvGraphicFramePr>
        <p:xfrm>
          <a:off x="2470756" y="123701"/>
          <a:ext cx="1525180" cy="785019"/>
        </p:xfrm>
        <a:graphic>
          <a:graphicData uri="http://schemas.openxmlformats.org/presentationml/2006/ole">
            <p:oleObj spid="_x0000_s67586" name="Equation" r:id="rId4" imgW="863280" imgH="444240" progId="Equation.DSMT4">
              <p:embed/>
            </p:oleObj>
          </a:graphicData>
        </a:graphic>
      </p:graphicFrame>
      <p:cxnSp>
        <p:nvCxnSpPr>
          <p:cNvPr id="8" name="Straight Arrow Connector 7"/>
          <p:cNvCxnSpPr/>
          <p:nvPr/>
        </p:nvCxnSpPr>
        <p:spPr>
          <a:xfrm flipV="1">
            <a:off x="1043608" y="836712"/>
            <a:ext cx="0" cy="30243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43608" y="3861048"/>
            <a:ext cx="37444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037492" y="1125415"/>
            <a:ext cx="3606516" cy="647401"/>
          </a:xfrm>
          <a:custGeom>
            <a:avLst/>
            <a:gdLst>
              <a:gd name="connsiteX0" fmla="*/ 0 w 3587262"/>
              <a:gd name="connsiteY0" fmla="*/ 0 h 773723"/>
              <a:gd name="connsiteX1" fmla="*/ 1002323 w 3587262"/>
              <a:gd name="connsiteY1" fmla="*/ 615462 h 773723"/>
              <a:gd name="connsiteX2" fmla="*/ 3587262 w 3587262"/>
              <a:gd name="connsiteY2" fmla="*/ 773723 h 773723"/>
              <a:gd name="connsiteX3" fmla="*/ 3587262 w 3587262"/>
              <a:gd name="connsiteY3" fmla="*/ 773723 h 773723"/>
            </a:gdLst>
            <a:ahLst/>
            <a:cxnLst>
              <a:cxn ang="0">
                <a:pos x="connsiteX0" y="connsiteY0"/>
              </a:cxn>
              <a:cxn ang="0">
                <a:pos x="connsiteX1" y="connsiteY1"/>
              </a:cxn>
              <a:cxn ang="0">
                <a:pos x="connsiteX2" y="connsiteY2"/>
              </a:cxn>
              <a:cxn ang="0">
                <a:pos x="connsiteX3" y="connsiteY3"/>
              </a:cxn>
            </a:cxnLst>
            <a:rect l="l" t="t" r="r" b="b"/>
            <a:pathLst>
              <a:path w="3587262" h="773723">
                <a:moveTo>
                  <a:pt x="0" y="0"/>
                </a:moveTo>
                <a:cubicBezTo>
                  <a:pt x="202223" y="243254"/>
                  <a:pt x="404446" y="486508"/>
                  <a:pt x="1002323" y="615462"/>
                </a:cubicBezTo>
                <a:cubicBezTo>
                  <a:pt x="1600200" y="744416"/>
                  <a:pt x="3587262" y="773723"/>
                  <a:pt x="3587262" y="773723"/>
                </a:cubicBezTo>
                <a:lnTo>
                  <a:pt x="3587262" y="773723"/>
                </a:ln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Freeform 14"/>
          <p:cNvSpPr/>
          <p:nvPr/>
        </p:nvSpPr>
        <p:spPr>
          <a:xfrm>
            <a:off x="1037492" y="1160585"/>
            <a:ext cx="3534508" cy="2124399"/>
          </a:xfrm>
          <a:custGeom>
            <a:avLst/>
            <a:gdLst>
              <a:gd name="connsiteX0" fmla="*/ 0 w 1934308"/>
              <a:gd name="connsiteY0" fmla="*/ 0 h 2708030"/>
              <a:gd name="connsiteX1" fmla="*/ 580293 w 1934308"/>
              <a:gd name="connsiteY1" fmla="*/ 2127738 h 2708030"/>
              <a:gd name="connsiteX2" fmla="*/ 1934308 w 1934308"/>
              <a:gd name="connsiteY2" fmla="*/ 2708030 h 2708030"/>
            </a:gdLst>
            <a:ahLst/>
            <a:cxnLst>
              <a:cxn ang="0">
                <a:pos x="connsiteX0" y="connsiteY0"/>
              </a:cxn>
              <a:cxn ang="0">
                <a:pos x="connsiteX1" y="connsiteY1"/>
              </a:cxn>
              <a:cxn ang="0">
                <a:pos x="connsiteX2" y="connsiteY2"/>
              </a:cxn>
            </a:cxnLst>
            <a:rect l="l" t="t" r="r" b="b"/>
            <a:pathLst>
              <a:path w="1934308" h="2708030">
                <a:moveTo>
                  <a:pt x="0" y="0"/>
                </a:moveTo>
                <a:cubicBezTo>
                  <a:pt x="128954" y="838200"/>
                  <a:pt x="257908" y="1676400"/>
                  <a:pt x="580293" y="2127738"/>
                </a:cubicBezTo>
                <a:cubicBezTo>
                  <a:pt x="902678" y="2579076"/>
                  <a:pt x="1418493" y="2643553"/>
                  <a:pt x="1934308" y="2708030"/>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 name="Freeform 15"/>
          <p:cNvSpPr/>
          <p:nvPr/>
        </p:nvSpPr>
        <p:spPr>
          <a:xfrm>
            <a:off x="1037492" y="1125415"/>
            <a:ext cx="3569677" cy="1248508"/>
          </a:xfrm>
          <a:custGeom>
            <a:avLst/>
            <a:gdLst>
              <a:gd name="connsiteX0" fmla="*/ 0 w 3569677"/>
              <a:gd name="connsiteY0" fmla="*/ 0 h 1248508"/>
              <a:gd name="connsiteX1" fmla="*/ 1213339 w 3569677"/>
              <a:gd name="connsiteY1" fmla="*/ 984739 h 1248508"/>
              <a:gd name="connsiteX2" fmla="*/ 3569677 w 3569677"/>
              <a:gd name="connsiteY2" fmla="*/ 1248508 h 1248508"/>
            </a:gdLst>
            <a:ahLst/>
            <a:cxnLst>
              <a:cxn ang="0">
                <a:pos x="connsiteX0" y="connsiteY0"/>
              </a:cxn>
              <a:cxn ang="0">
                <a:pos x="connsiteX1" y="connsiteY1"/>
              </a:cxn>
              <a:cxn ang="0">
                <a:pos x="connsiteX2" y="connsiteY2"/>
              </a:cxn>
            </a:cxnLst>
            <a:rect l="l" t="t" r="r" b="b"/>
            <a:pathLst>
              <a:path w="3569677" h="1248508">
                <a:moveTo>
                  <a:pt x="0" y="0"/>
                </a:moveTo>
                <a:cubicBezTo>
                  <a:pt x="309196" y="388327"/>
                  <a:pt x="618393" y="776654"/>
                  <a:pt x="1213339" y="984739"/>
                </a:cubicBezTo>
                <a:cubicBezTo>
                  <a:pt x="1808285" y="1192824"/>
                  <a:pt x="2688981" y="1220666"/>
                  <a:pt x="3569677" y="1248508"/>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Freeform 16"/>
          <p:cNvSpPr/>
          <p:nvPr/>
        </p:nvSpPr>
        <p:spPr>
          <a:xfrm>
            <a:off x="1037492" y="1195754"/>
            <a:ext cx="1318846" cy="2655277"/>
          </a:xfrm>
          <a:custGeom>
            <a:avLst/>
            <a:gdLst>
              <a:gd name="connsiteX0" fmla="*/ 0 w 1318846"/>
              <a:gd name="connsiteY0" fmla="*/ 0 h 2655277"/>
              <a:gd name="connsiteX1" fmla="*/ 509954 w 1318846"/>
              <a:gd name="connsiteY1" fmla="*/ 1969477 h 2655277"/>
              <a:gd name="connsiteX2" fmla="*/ 1318846 w 1318846"/>
              <a:gd name="connsiteY2" fmla="*/ 2655277 h 2655277"/>
            </a:gdLst>
            <a:ahLst/>
            <a:cxnLst>
              <a:cxn ang="0">
                <a:pos x="connsiteX0" y="connsiteY0"/>
              </a:cxn>
              <a:cxn ang="0">
                <a:pos x="connsiteX1" y="connsiteY1"/>
              </a:cxn>
              <a:cxn ang="0">
                <a:pos x="connsiteX2" y="connsiteY2"/>
              </a:cxn>
            </a:cxnLst>
            <a:rect l="l" t="t" r="r" b="b"/>
            <a:pathLst>
              <a:path w="1318846" h="2655277">
                <a:moveTo>
                  <a:pt x="0" y="0"/>
                </a:moveTo>
                <a:cubicBezTo>
                  <a:pt x="145073" y="763465"/>
                  <a:pt x="290146" y="1526931"/>
                  <a:pt x="509954" y="1969477"/>
                </a:cubicBezTo>
                <a:cubicBezTo>
                  <a:pt x="729762" y="2412023"/>
                  <a:pt x="1024304" y="2533650"/>
                  <a:pt x="1318846" y="2655277"/>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TextBox 17"/>
          <p:cNvSpPr txBox="1"/>
          <p:nvPr/>
        </p:nvSpPr>
        <p:spPr>
          <a:xfrm>
            <a:off x="432048" y="3645024"/>
            <a:ext cx="827584" cy="461665"/>
          </a:xfrm>
          <a:prstGeom prst="rect">
            <a:avLst/>
          </a:prstGeom>
          <a:noFill/>
        </p:spPr>
        <p:txBody>
          <a:bodyPr wrap="square" rtlCol="0">
            <a:spAutoFit/>
          </a:bodyPr>
          <a:lstStyle/>
          <a:p>
            <a:pPr algn="ctr"/>
            <a:r>
              <a:rPr lang="en-US" sz="2400" dirty="0" smtClean="0">
                <a:solidFill>
                  <a:srgbClr val="00B0F0"/>
                </a:solidFill>
              </a:rPr>
              <a:t>0</a:t>
            </a:r>
            <a:endParaRPr lang="el-GR" sz="1400" dirty="0">
              <a:solidFill>
                <a:srgbClr val="00B0F0"/>
              </a:solidFill>
            </a:endParaRPr>
          </a:p>
        </p:txBody>
      </p:sp>
      <p:sp>
        <p:nvSpPr>
          <p:cNvPr id="19" name="TextBox 18"/>
          <p:cNvSpPr txBox="1"/>
          <p:nvPr/>
        </p:nvSpPr>
        <p:spPr>
          <a:xfrm>
            <a:off x="395536" y="951111"/>
            <a:ext cx="827584" cy="461665"/>
          </a:xfrm>
          <a:prstGeom prst="rect">
            <a:avLst/>
          </a:prstGeom>
          <a:noFill/>
        </p:spPr>
        <p:txBody>
          <a:bodyPr wrap="square" rtlCol="0">
            <a:spAutoFit/>
          </a:bodyPr>
          <a:lstStyle/>
          <a:p>
            <a:pPr algn="ctr"/>
            <a:r>
              <a:rPr lang="en-US" sz="2400" dirty="0" smtClean="0">
                <a:solidFill>
                  <a:srgbClr val="00B0F0"/>
                </a:solidFill>
              </a:rPr>
              <a:t>1</a:t>
            </a:r>
            <a:endParaRPr lang="el-GR" sz="1400" dirty="0">
              <a:solidFill>
                <a:srgbClr val="00B0F0"/>
              </a:solidFill>
            </a:endParaRPr>
          </a:p>
        </p:txBody>
      </p:sp>
      <p:sp>
        <p:nvSpPr>
          <p:cNvPr id="20" name="TextBox 19"/>
          <p:cNvSpPr txBox="1"/>
          <p:nvPr/>
        </p:nvSpPr>
        <p:spPr>
          <a:xfrm>
            <a:off x="4248472" y="3831431"/>
            <a:ext cx="827584" cy="461665"/>
          </a:xfrm>
          <a:prstGeom prst="rect">
            <a:avLst/>
          </a:prstGeom>
          <a:noFill/>
        </p:spPr>
        <p:txBody>
          <a:bodyPr wrap="square" rtlCol="0">
            <a:spAutoFit/>
          </a:bodyPr>
          <a:lstStyle/>
          <a:p>
            <a:pPr algn="ctr"/>
            <a:r>
              <a:rPr lang="en-US" sz="2400" dirty="0" smtClean="0">
                <a:solidFill>
                  <a:srgbClr val="00B0F0"/>
                </a:solidFill>
              </a:rPr>
              <a:t>1</a:t>
            </a:r>
            <a:endParaRPr lang="el-GR" sz="1400" dirty="0">
              <a:solidFill>
                <a:srgbClr val="00B0F0"/>
              </a:solidFill>
            </a:endParaRPr>
          </a:p>
        </p:txBody>
      </p:sp>
      <p:graphicFrame>
        <p:nvGraphicFramePr>
          <p:cNvPr id="21" name="Object 20"/>
          <p:cNvGraphicFramePr>
            <a:graphicFrameLocks noChangeAspect="1"/>
          </p:cNvGraphicFramePr>
          <p:nvPr/>
        </p:nvGraphicFramePr>
        <p:xfrm>
          <a:off x="467544" y="1747664"/>
          <a:ext cx="457324" cy="866508"/>
        </p:xfrm>
        <a:graphic>
          <a:graphicData uri="http://schemas.openxmlformats.org/presentationml/2006/ole">
            <p:oleObj spid="_x0000_s67587" name="Equation" r:id="rId5" imgW="241200" imgH="457200" progId="Equation.DSMT4">
              <p:embed/>
            </p:oleObj>
          </a:graphicData>
        </a:graphic>
      </p:graphicFrame>
      <p:graphicFrame>
        <p:nvGraphicFramePr>
          <p:cNvPr id="89092" name="Object 4"/>
          <p:cNvGraphicFramePr>
            <a:graphicFrameLocks noChangeAspect="1"/>
          </p:cNvGraphicFramePr>
          <p:nvPr/>
        </p:nvGraphicFramePr>
        <p:xfrm>
          <a:off x="1954213" y="4002088"/>
          <a:ext cx="457200" cy="577850"/>
        </p:xfrm>
        <a:graphic>
          <a:graphicData uri="http://schemas.openxmlformats.org/presentationml/2006/ole">
            <p:oleObj spid="_x0000_s67588" name="Equation" r:id="rId6" imgW="241200" imgH="304560" progId="Equation.DSMT4">
              <p:embed/>
            </p:oleObj>
          </a:graphicData>
        </a:graphic>
      </p:graphicFrame>
      <p:sp>
        <p:nvSpPr>
          <p:cNvPr id="23" name="TextBox 22"/>
          <p:cNvSpPr txBox="1"/>
          <p:nvPr/>
        </p:nvSpPr>
        <p:spPr>
          <a:xfrm>
            <a:off x="2627784" y="3983831"/>
            <a:ext cx="1512168" cy="646331"/>
          </a:xfrm>
          <a:prstGeom prst="rect">
            <a:avLst/>
          </a:prstGeom>
          <a:noFill/>
        </p:spPr>
        <p:txBody>
          <a:bodyPr wrap="square" rtlCol="0">
            <a:spAutoFit/>
          </a:bodyPr>
          <a:lstStyle/>
          <a:p>
            <a:pPr algn="ctr"/>
            <a:r>
              <a:rPr lang="el-GR" dirty="0" smtClean="0"/>
              <a:t>Αδιάστατο μήκος</a:t>
            </a:r>
            <a:endParaRPr lang="el-GR" dirty="0"/>
          </a:p>
        </p:txBody>
      </p:sp>
      <p:graphicFrame>
        <p:nvGraphicFramePr>
          <p:cNvPr id="89093" name="Object 5"/>
          <p:cNvGraphicFramePr>
            <a:graphicFrameLocks noChangeAspect="1"/>
          </p:cNvGraphicFramePr>
          <p:nvPr/>
        </p:nvGraphicFramePr>
        <p:xfrm>
          <a:off x="5040313" y="2084388"/>
          <a:ext cx="674687" cy="384175"/>
        </p:xfrm>
        <a:graphic>
          <a:graphicData uri="http://schemas.openxmlformats.org/presentationml/2006/ole">
            <p:oleObj spid="_x0000_s67589" name="Equation" r:id="rId7" imgW="355320" imgH="203040" progId="Equation.DSMT4">
              <p:embed/>
            </p:oleObj>
          </a:graphicData>
        </a:graphic>
      </p:graphicFrame>
      <p:graphicFrame>
        <p:nvGraphicFramePr>
          <p:cNvPr id="25" name="Object 24"/>
          <p:cNvGraphicFramePr>
            <a:graphicFrameLocks noChangeAspect="1"/>
          </p:cNvGraphicFramePr>
          <p:nvPr/>
        </p:nvGraphicFramePr>
        <p:xfrm>
          <a:off x="4792340" y="2073671"/>
          <a:ext cx="571748" cy="828427"/>
        </p:xfrm>
        <a:graphic>
          <a:graphicData uri="http://schemas.openxmlformats.org/presentationml/2006/ole">
            <p:oleObj spid="_x0000_s67590" name="Equation" r:id="rId8" imgW="139680" imgH="203040" progId="Equation.DSMT4">
              <p:embed/>
            </p:oleObj>
          </a:graphicData>
        </a:graphic>
      </p:graphicFrame>
      <p:sp>
        <p:nvSpPr>
          <p:cNvPr id="27" name="TextBox 26"/>
          <p:cNvSpPr txBox="1"/>
          <p:nvPr/>
        </p:nvSpPr>
        <p:spPr>
          <a:xfrm>
            <a:off x="3024336" y="1340768"/>
            <a:ext cx="827584" cy="461665"/>
          </a:xfrm>
          <a:prstGeom prst="rect">
            <a:avLst/>
          </a:prstGeom>
          <a:noFill/>
        </p:spPr>
        <p:txBody>
          <a:bodyPr wrap="square" rtlCol="0">
            <a:spAutoFit/>
          </a:bodyPr>
          <a:lstStyle/>
          <a:p>
            <a:pPr algn="ctr"/>
            <a:r>
              <a:rPr lang="en-US" sz="2400" dirty="0" smtClean="0">
                <a:solidFill>
                  <a:srgbClr val="00B0F0"/>
                </a:solidFill>
              </a:rPr>
              <a:t>0.5</a:t>
            </a:r>
            <a:endParaRPr lang="el-GR" sz="1400" dirty="0">
              <a:solidFill>
                <a:srgbClr val="00B0F0"/>
              </a:solidFill>
            </a:endParaRPr>
          </a:p>
        </p:txBody>
      </p:sp>
      <p:sp>
        <p:nvSpPr>
          <p:cNvPr id="28" name="TextBox 27"/>
          <p:cNvSpPr txBox="1"/>
          <p:nvPr/>
        </p:nvSpPr>
        <p:spPr>
          <a:xfrm>
            <a:off x="1691680" y="3183359"/>
            <a:ext cx="827584" cy="461665"/>
          </a:xfrm>
          <a:prstGeom prst="rect">
            <a:avLst/>
          </a:prstGeom>
          <a:noFill/>
        </p:spPr>
        <p:txBody>
          <a:bodyPr wrap="square" rtlCol="0">
            <a:spAutoFit/>
          </a:bodyPr>
          <a:lstStyle/>
          <a:p>
            <a:pPr algn="ctr"/>
            <a:r>
              <a:rPr lang="en-US" sz="2400" dirty="0" smtClean="0">
                <a:solidFill>
                  <a:srgbClr val="00B0F0"/>
                </a:solidFill>
              </a:rPr>
              <a:t>10</a:t>
            </a:r>
            <a:endParaRPr lang="el-GR" sz="1400" dirty="0">
              <a:solidFill>
                <a:srgbClr val="00B0F0"/>
              </a:solidFill>
            </a:endParaRPr>
          </a:p>
        </p:txBody>
      </p:sp>
      <p:sp>
        <p:nvSpPr>
          <p:cNvPr id="29" name="TextBox 28"/>
          <p:cNvSpPr txBox="1"/>
          <p:nvPr/>
        </p:nvSpPr>
        <p:spPr>
          <a:xfrm>
            <a:off x="323528" y="4725144"/>
            <a:ext cx="7920880" cy="1077218"/>
          </a:xfrm>
          <a:prstGeom prst="rect">
            <a:avLst/>
          </a:prstGeom>
          <a:noFill/>
        </p:spPr>
        <p:txBody>
          <a:bodyPr wrap="square" rtlCol="0">
            <a:spAutoFit/>
          </a:bodyPr>
          <a:lstStyle/>
          <a:p>
            <a:pPr>
              <a:buFont typeface="Arial" pitchFamily="34" charset="0"/>
              <a:buChar char="•"/>
            </a:pPr>
            <a:r>
              <a:rPr lang="el-GR" sz="2000" dirty="0" smtClean="0"/>
              <a:t>Το μέτρο </a:t>
            </a:r>
            <a:r>
              <a:rPr lang="en-US" sz="2000" dirty="0" smtClean="0"/>
              <a:t>Thiele </a:t>
            </a:r>
            <a:r>
              <a:rPr lang="el-GR" sz="2000" dirty="0" smtClean="0"/>
              <a:t>εκφράζει την εσωτερική αντίσταση στην διάχυση</a:t>
            </a:r>
          </a:p>
          <a:p>
            <a:pPr>
              <a:buFont typeface="Arial" pitchFamily="34" charset="0"/>
              <a:buChar char="•"/>
            </a:pPr>
            <a:endParaRPr lang="el-GR" sz="2000" dirty="0" smtClean="0"/>
          </a:p>
          <a:p>
            <a:pPr>
              <a:buFont typeface="Arial" pitchFamily="34" charset="0"/>
              <a:buChar char="•"/>
            </a:pPr>
            <a:r>
              <a:rPr lang="el-GR" sz="2000" dirty="0" smtClean="0"/>
              <a:t>Το ίδιο συμβαίνει και με τον παράγοντα αποτελεσματικότητας (</a:t>
            </a:r>
            <a:r>
              <a:rPr lang="en-US" sz="2400" dirty="0" smtClean="0"/>
              <a:t>n</a:t>
            </a:r>
            <a:r>
              <a:rPr lang="el-GR" sz="2000" dirty="0" smtClean="0"/>
              <a:t>)</a:t>
            </a:r>
            <a:endParaRPr lang="el-GR" sz="2000" dirty="0"/>
          </a:p>
        </p:txBody>
      </p:sp>
      <p:pic>
        <p:nvPicPr>
          <p:cNvPr id="22"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4" name="TextBox 23"/>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73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3" presetClass="entr" presetSubtype="10" fill="hold" nodeType="withEffect">
                                  <p:stCondLst>
                                    <p:cond delay="0"/>
                                  </p:stCondLst>
                                  <p:childTnLst>
                                    <p:set>
                                      <p:cBhvr>
                                        <p:cTn id="23" dur="1" fill="hold">
                                          <p:stCondLst>
                                            <p:cond delay="0"/>
                                          </p:stCondLst>
                                        </p:cTn>
                                        <p:tgtEl>
                                          <p:spTgt spid="89092"/>
                                        </p:tgtEl>
                                        <p:attrNameLst>
                                          <p:attrName>style.visibility</p:attrName>
                                        </p:attrNameLst>
                                      </p:cBhvr>
                                      <p:to>
                                        <p:strVal val="visible"/>
                                      </p:to>
                                    </p:set>
                                    <p:animEffect transition="in" filter="blinds(horizontal)">
                                      <p:cBhvr>
                                        <p:cTn id="24" dur="500"/>
                                        <p:tgtEl>
                                          <p:spTgt spid="8909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nodeType="withEffect">
                                  <p:stCondLst>
                                    <p:cond delay="0"/>
                                  </p:stCondLst>
                                  <p:childTnLst>
                                    <p:set>
                                      <p:cBhvr>
                                        <p:cTn id="35" dur="1" fill="hold">
                                          <p:stCondLst>
                                            <p:cond delay="0"/>
                                          </p:stCondLst>
                                        </p:cTn>
                                        <p:tgtEl>
                                          <p:spTgt spid="89093"/>
                                        </p:tgtEl>
                                        <p:attrNameLst>
                                          <p:attrName>style.visibility</p:attrName>
                                        </p:attrNameLst>
                                      </p:cBhvr>
                                      <p:to>
                                        <p:strVal val="visible"/>
                                      </p:to>
                                    </p:set>
                                    <p:animEffect transition="in" filter="blinds(horizontal)">
                                      <p:cBhvr>
                                        <p:cTn id="36" dur="500"/>
                                        <p:tgtEl>
                                          <p:spTgt spid="8909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linds(horizont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9">
                                            <p:txEl>
                                              <p:pRg st="2" end="2"/>
                                            </p:txEl>
                                          </p:spTgt>
                                        </p:tgtEl>
                                        <p:attrNameLst>
                                          <p:attrName>style.visibility</p:attrName>
                                        </p:attrNameLst>
                                      </p:cBhvr>
                                      <p:to>
                                        <p:strVal val="visible"/>
                                      </p:to>
                                    </p:set>
                                    <p:animEffect transition="in" filter="blinds(horizontal)">
                                      <p:cBhvr>
                                        <p:cTn id="64"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5" grpId="0" animBg="1"/>
      <p:bldP spid="16" grpId="0" animBg="1"/>
      <p:bldP spid="17" grpId="0" animBg="1"/>
      <p:bldP spid="18" grpId="0"/>
      <p:bldP spid="19" grpId="0"/>
      <p:bldP spid="20" grpId="0"/>
      <p:bldP spid="23" grpId="0"/>
      <p:bldP spid="27" grpId="0"/>
      <p:bldP spid="2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008" y="332656"/>
            <a:ext cx="8820472" cy="707886"/>
          </a:xfrm>
          <a:prstGeom prst="rect">
            <a:avLst/>
          </a:prstGeom>
          <a:noFill/>
        </p:spPr>
        <p:txBody>
          <a:bodyPr wrap="square" rtlCol="0">
            <a:spAutoFit/>
          </a:bodyPr>
          <a:lstStyle/>
          <a:p>
            <a:r>
              <a:rPr lang="el-GR" sz="2000" dirty="0" smtClean="0"/>
              <a:t>Ο παράγοντας αποτελεσματικότητας ορίζεται ως ο λόγος </a:t>
            </a:r>
            <a:r>
              <a:rPr lang="el-GR" sz="2000" b="1" dirty="0" smtClean="0"/>
              <a:t>της πραγματικής αντίδρασης με διάχυση</a:t>
            </a:r>
            <a:r>
              <a:rPr lang="el-GR" sz="2000" dirty="0" smtClean="0"/>
              <a:t> προς </a:t>
            </a:r>
            <a:r>
              <a:rPr lang="el-GR" sz="2000" b="1" dirty="0" smtClean="0"/>
              <a:t>την αντίδραση αν δεν υπήρχε διάχυση</a:t>
            </a:r>
            <a:r>
              <a:rPr lang="el-GR" sz="2000" dirty="0" smtClean="0"/>
              <a:t>.</a:t>
            </a:r>
            <a:endParaRPr lang="el-GR" sz="2000" b="1" dirty="0"/>
          </a:p>
        </p:txBody>
      </p:sp>
      <p:graphicFrame>
        <p:nvGraphicFramePr>
          <p:cNvPr id="7" name="Object 6"/>
          <p:cNvGraphicFramePr>
            <a:graphicFrameLocks noChangeAspect="1"/>
          </p:cNvGraphicFramePr>
          <p:nvPr/>
        </p:nvGraphicFramePr>
        <p:xfrm>
          <a:off x="395288" y="1171575"/>
          <a:ext cx="2373312" cy="889000"/>
        </p:xfrm>
        <a:graphic>
          <a:graphicData uri="http://schemas.openxmlformats.org/presentationml/2006/ole">
            <p:oleObj spid="_x0000_s68610" name="Equation" r:id="rId3" imgW="1218960" imgH="457200" progId="Equation.DSMT4">
              <p:embed/>
            </p:oleObj>
          </a:graphicData>
        </a:graphic>
      </p:graphicFrame>
      <p:sp>
        <p:nvSpPr>
          <p:cNvPr id="8" name="TextBox 7"/>
          <p:cNvSpPr txBox="1"/>
          <p:nvPr/>
        </p:nvSpPr>
        <p:spPr>
          <a:xfrm>
            <a:off x="2987824" y="1268760"/>
            <a:ext cx="3528392" cy="461665"/>
          </a:xfrm>
          <a:prstGeom prst="rect">
            <a:avLst/>
          </a:prstGeom>
          <a:noFill/>
        </p:spPr>
        <p:txBody>
          <a:bodyPr wrap="square" rtlCol="0">
            <a:spAutoFit/>
          </a:bodyPr>
          <a:lstStyle/>
          <a:p>
            <a:r>
              <a:rPr lang="el-GR" sz="2400" dirty="0" smtClean="0"/>
              <a:t>για 1</a:t>
            </a:r>
            <a:r>
              <a:rPr lang="el-GR" sz="2400" baseline="30000" dirty="0" smtClean="0"/>
              <a:t>ης</a:t>
            </a:r>
            <a:r>
              <a:rPr lang="el-GR" sz="2400" dirty="0" smtClean="0"/>
              <a:t> τάξης αντίδραση </a:t>
            </a:r>
            <a:endParaRPr lang="el-GR" sz="2400" dirty="0"/>
          </a:p>
        </p:txBody>
      </p:sp>
      <p:sp>
        <p:nvSpPr>
          <p:cNvPr id="9" name="TextBox 8"/>
          <p:cNvSpPr txBox="1"/>
          <p:nvPr/>
        </p:nvSpPr>
        <p:spPr>
          <a:xfrm>
            <a:off x="179512" y="2300679"/>
            <a:ext cx="6480720" cy="1200329"/>
          </a:xfrm>
          <a:prstGeom prst="rect">
            <a:avLst/>
          </a:prstGeom>
          <a:noFill/>
        </p:spPr>
        <p:txBody>
          <a:bodyPr wrap="square" rtlCol="0">
            <a:spAutoFit/>
          </a:bodyPr>
          <a:lstStyle/>
          <a:p>
            <a:r>
              <a:rPr lang="el-GR" sz="2400" dirty="0" smtClean="0"/>
              <a:t>Γενικά:             όταν</a:t>
            </a:r>
            <a:r>
              <a:rPr lang="en-US" sz="2400" dirty="0" smtClean="0"/>
              <a:t>                                   (??????)</a:t>
            </a:r>
            <a:r>
              <a:rPr lang="el-GR" sz="2400" dirty="0" smtClean="0"/>
              <a:t> </a:t>
            </a:r>
          </a:p>
          <a:p>
            <a:endParaRPr lang="el-GR" sz="2400" b="1" dirty="0" smtClean="0"/>
          </a:p>
          <a:p>
            <a:pPr>
              <a:buFont typeface="Arial" pitchFamily="34" charset="0"/>
              <a:buChar char="•"/>
            </a:pPr>
            <a:r>
              <a:rPr lang="el-GR" sz="2400" dirty="0" smtClean="0"/>
              <a:t>Ποιοι είναι οι όροι στο μέτρο </a:t>
            </a:r>
            <a:r>
              <a:rPr lang="en-US" sz="2400" dirty="0" smtClean="0"/>
              <a:t>Thiele?</a:t>
            </a:r>
            <a:endParaRPr lang="el-GR" sz="2400" dirty="0"/>
          </a:p>
        </p:txBody>
      </p:sp>
      <p:graphicFrame>
        <p:nvGraphicFramePr>
          <p:cNvPr id="90116" name="Object 4"/>
          <p:cNvGraphicFramePr>
            <a:graphicFrameLocks noChangeAspect="1"/>
          </p:cNvGraphicFramePr>
          <p:nvPr/>
        </p:nvGraphicFramePr>
        <p:xfrm>
          <a:off x="1259632" y="2364433"/>
          <a:ext cx="642937" cy="344487"/>
        </p:xfrm>
        <a:graphic>
          <a:graphicData uri="http://schemas.openxmlformats.org/presentationml/2006/ole">
            <p:oleObj spid="_x0000_s68611" name="Equation" r:id="rId4" imgW="330120" imgH="177480" progId="Equation.DSMT4">
              <p:embed/>
            </p:oleObj>
          </a:graphicData>
        </a:graphic>
      </p:graphicFrame>
      <p:graphicFrame>
        <p:nvGraphicFramePr>
          <p:cNvPr id="90117" name="Object 5"/>
          <p:cNvGraphicFramePr>
            <a:graphicFrameLocks noChangeAspect="1"/>
          </p:cNvGraphicFramePr>
          <p:nvPr/>
        </p:nvGraphicFramePr>
        <p:xfrm>
          <a:off x="2771800" y="2161356"/>
          <a:ext cx="2225675" cy="763588"/>
        </p:xfrm>
        <a:graphic>
          <a:graphicData uri="http://schemas.openxmlformats.org/presentationml/2006/ole">
            <p:oleObj spid="_x0000_s68612" name="Equation" r:id="rId5" imgW="1143000" imgH="393480" progId="Equation.DSMT4">
              <p:embed/>
            </p:oleObj>
          </a:graphicData>
        </a:graphic>
      </p:graphicFrame>
      <p:graphicFrame>
        <p:nvGraphicFramePr>
          <p:cNvPr id="12" name="Object 11"/>
          <p:cNvGraphicFramePr>
            <a:graphicFrameLocks noChangeAspect="1"/>
          </p:cNvGraphicFramePr>
          <p:nvPr/>
        </p:nvGraphicFramePr>
        <p:xfrm>
          <a:off x="2987825" y="3560564"/>
          <a:ext cx="1459380" cy="865734"/>
        </p:xfrm>
        <a:graphic>
          <a:graphicData uri="http://schemas.openxmlformats.org/presentationml/2006/ole">
            <p:oleObj spid="_x0000_s68613" name="Equation" r:id="rId6" imgW="749160" imgH="444240" progId="Equation.DSMT4">
              <p:embed/>
            </p:oleObj>
          </a:graphicData>
        </a:graphic>
      </p:graphicFrame>
      <p:cxnSp>
        <p:nvCxnSpPr>
          <p:cNvPr id="14" name="Curved Connector 13"/>
          <p:cNvCxnSpPr/>
          <p:nvPr/>
        </p:nvCxnSpPr>
        <p:spPr>
          <a:xfrm rot="5400000">
            <a:off x="2411760" y="4149080"/>
            <a:ext cx="1296144" cy="129614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71600" y="5301208"/>
            <a:ext cx="2808312" cy="707886"/>
          </a:xfrm>
          <a:prstGeom prst="rect">
            <a:avLst/>
          </a:prstGeom>
          <a:noFill/>
        </p:spPr>
        <p:txBody>
          <a:bodyPr wrap="square" rtlCol="0">
            <a:spAutoFit/>
          </a:bodyPr>
          <a:lstStyle/>
          <a:p>
            <a:r>
              <a:rPr lang="el-GR" sz="2000" dirty="0" smtClean="0">
                <a:solidFill>
                  <a:srgbClr val="FF0000"/>
                </a:solidFill>
              </a:rPr>
              <a:t>Χαρακτηριστικό μήκος (ΧΜ) καταλύτη</a:t>
            </a:r>
            <a:endParaRPr lang="el-GR" sz="2000" dirty="0">
              <a:solidFill>
                <a:srgbClr val="FF0000"/>
              </a:solidFill>
            </a:endParaRPr>
          </a:p>
        </p:txBody>
      </p:sp>
      <p:cxnSp>
        <p:nvCxnSpPr>
          <p:cNvPr id="23" name="Curved Connector 22"/>
          <p:cNvCxnSpPr/>
          <p:nvPr/>
        </p:nvCxnSpPr>
        <p:spPr>
          <a:xfrm>
            <a:off x="4355976" y="3861048"/>
            <a:ext cx="1800200" cy="50405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84168" y="4149080"/>
            <a:ext cx="2808312" cy="400110"/>
          </a:xfrm>
          <a:prstGeom prst="rect">
            <a:avLst/>
          </a:prstGeom>
          <a:noFill/>
        </p:spPr>
        <p:txBody>
          <a:bodyPr wrap="square" rtlCol="0">
            <a:spAutoFit/>
          </a:bodyPr>
          <a:lstStyle/>
          <a:p>
            <a:r>
              <a:rPr lang="el-GR" sz="2000" dirty="0" smtClean="0">
                <a:solidFill>
                  <a:srgbClr val="FF0000"/>
                </a:solidFill>
              </a:rPr>
              <a:t>Κινητική 1</a:t>
            </a:r>
            <a:r>
              <a:rPr lang="el-GR" sz="2000" baseline="30000" dirty="0" smtClean="0">
                <a:solidFill>
                  <a:srgbClr val="FF0000"/>
                </a:solidFill>
              </a:rPr>
              <a:t>ης</a:t>
            </a:r>
            <a:r>
              <a:rPr lang="el-GR" sz="2000" dirty="0" smtClean="0">
                <a:solidFill>
                  <a:srgbClr val="FF0000"/>
                </a:solidFill>
              </a:rPr>
              <a:t> τάξης</a:t>
            </a:r>
            <a:endParaRPr lang="el-GR" sz="2000" dirty="0">
              <a:solidFill>
                <a:srgbClr val="FF0000"/>
              </a:solidFill>
            </a:endParaRPr>
          </a:p>
        </p:txBody>
      </p:sp>
      <p:cxnSp>
        <p:nvCxnSpPr>
          <p:cNvPr id="26" name="Curved Connector 25"/>
          <p:cNvCxnSpPr/>
          <p:nvPr/>
        </p:nvCxnSpPr>
        <p:spPr>
          <a:xfrm rot="16200000" flipH="1">
            <a:off x="4103948" y="4545124"/>
            <a:ext cx="936104" cy="432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11960" y="5157192"/>
            <a:ext cx="2808312" cy="707886"/>
          </a:xfrm>
          <a:prstGeom prst="rect">
            <a:avLst/>
          </a:prstGeom>
          <a:noFill/>
        </p:spPr>
        <p:txBody>
          <a:bodyPr wrap="square" rtlCol="0">
            <a:spAutoFit/>
          </a:bodyPr>
          <a:lstStyle/>
          <a:p>
            <a:r>
              <a:rPr lang="el-GR" sz="2000" dirty="0" smtClean="0">
                <a:solidFill>
                  <a:srgbClr val="FF0000"/>
                </a:solidFill>
              </a:rPr>
              <a:t>Αποτελεσματικός συντελεστής διάχυσης</a:t>
            </a:r>
            <a:endParaRPr lang="el-GR" sz="2000" dirty="0">
              <a:solidFill>
                <a:srgbClr val="FF0000"/>
              </a:solidFill>
            </a:endParaRPr>
          </a:p>
        </p:txBody>
      </p:sp>
      <p:sp>
        <p:nvSpPr>
          <p:cNvPr id="29" name="TextBox 28"/>
          <p:cNvSpPr txBox="1"/>
          <p:nvPr/>
        </p:nvSpPr>
        <p:spPr>
          <a:xfrm>
            <a:off x="2771800" y="6033482"/>
            <a:ext cx="3672408" cy="707886"/>
          </a:xfrm>
          <a:prstGeom prst="rect">
            <a:avLst/>
          </a:prstGeom>
          <a:noFill/>
          <a:ln>
            <a:solidFill>
              <a:srgbClr val="FF0000"/>
            </a:solidFill>
          </a:ln>
        </p:spPr>
        <p:txBody>
          <a:bodyPr wrap="square" rtlCol="0">
            <a:spAutoFit/>
          </a:bodyPr>
          <a:lstStyle/>
          <a:p>
            <a:r>
              <a:rPr lang="el-GR" sz="2000" dirty="0" smtClean="0">
                <a:solidFill>
                  <a:srgbClr val="FF0000"/>
                </a:solidFill>
              </a:rPr>
              <a:t>Για άλλες κινητικές δεν ισχύει η παραπάνω εξίσωση</a:t>
            </a:r>
            <a:endParaRPr lang="el-GR" sz="2000" dirty="0">
              <a:solidFill>
                <a:srgbClr val="FF0000"/>
              </a:solidFill>
            </a:endParaRPr>
          </a:p>
        </p:txBody>
      </p:sp>
      <p:pic>
        <p:nvPicPr>
          <p:cNvPr id="16"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7" name="TextBox 1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74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90116"/>
                                        </p:tgtEl>
                                        <p:attrNameLst>
                                          <p:attrName>style.visibility</p:attrName>
                                        </p:attrNameLst>
                                      </p:cBhvr>
                                      <p:to>
                                        <p:strVal val="visible"/>
                                      </p:to>
                                    </p:set>
                                    <p:animEffect transition="in" filter="blinds(horizontal)">
                                      <p:cBhvr>
                                        <p:cTn id="21" dur="500"/>
                                        <p:tgtEl>
                                          <p:spTgt spid="90116"/>
                                        </p:tgtEl>
                                      </p:cBhvr>
                                    </p:animEffect>
                                  </p:childTnLst>
                                </p:cTn>
                              </p:par>
                              <p:par>
                                <p:cTn id="22" presetID="3" presetClass="entr" presetSubtype="10" fill="hold" nodeType="withEffect">
                                  <p:stCondLst>
                                    <p:cond delay="0"/>
                                  </p:stCondLst>
                                  <p:childTnLst>
                                    <p:set>
                                      <p:cBhvr>
                                        <p:cTn id="23" dur="1" fill="hold">
                                          <p:stCondLst>
                                            <p:cond delay="0"/>
                                          </p:stCondLst>
                                        </p:cTn>
                                        <p:tgtEl>
                                          <p:spTgt spid="90117"/>
                                        </p:tgtEl>
                                        <p:attrNameLst>
                                          <p:attrName>style.visibility</p:attrName>
                                        </p:attrNameLst>
                                      </p:cBhvr>
                                      <p:to>
                                        <p:strVal val="visible"/>
                                      </p:to>
                                    </p:set>
                                    <p:animEffect transition="in" filter="blinds(horizontal)">
                                      <p:cBhvr>
                                        <p:cTn id="24" dur="500"/>
                                        <p:tgtEl>
                                          <p:spTgt spid="901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linds(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linds(horizont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linds(horizontal)">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5" grpId="0"/>
      <p:bldP spid="28" grpId="0"/>
      <p:bldP spid="2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1538" y="-142893"/>
            <a:ext cx="7772400" cy="1143001"/>
          </a:xfrm>
          <a:prstGeom prst="rect">
            <a:avLst/>
          </a:prstGeom>
        </p:spPr>
        <p:txBody>
          <a:bodyPr/>
          <a:lstStyle/>
          <a:p>
            <a:pPr algn="ctr"/>
            <a:r>
              <a:rPr lang="el-GR" dirty="0" smtClean="0"/>
              <a:t>Τι είναι το (ΧΜ)???</a:t>
            </a:r>
            <a:endParaRPr lang="el-GR" dirty="0"/>
          </a:p>
        </p:txBody>
      </p:sp>
      <p:sp>
        <p:nvSpPr>
          <p:cNvPr id="5" name="TextBox 4"/>
          <p:cNvSpPr txBox="1"/>
          <p:nvPr/>
        </p:nvSpPr>
        <p:spPr>
          <a:xfrm>
            <a:off x="323528" y="908720"/>
            <a:ext cx="7704856" cy="461665"/>
          </a:xfrm>
          <a:prstGeom prst="rect">
            <a:avLst/>
          </a:prstGeom>
          <a:noFill/>
        </p:spPr>
        <p:txBody>
          <a:bodyPr wrap="square" rtlCol="0">
            <a:spAutoFit/>
          </a:bodyPr>
          <a:lstStyle/>
          <a:p>
            <a:r>
              <a:rPr lang="el-GR" sz="2400" dirty="0" smtClean="0"/>
              <a:t>Για οποιαδήποτε γεωμετρία:</a:t>
            </a:r>
          </a:p>
        </p:txBody>
      </p:sp>
      <p:graphicFrame>
        <p:nvGraphicFramePr>
          <p:cNvPr id="6" name="Object 5"/>
          <p:cNvGraphicFramePr>
            <a:graphicFrameLocks noChangeAspect="1"/>
          </p:cNvGraphicFramePr>
          <p:nvPr/>
        </p:nvGraphicFramePr>
        <p:xfrm>
          <a:off x="395536" y="1412776"/>
          <a:ext cx="6808029" cy="720080"/>
        </p:xfrm>
        <a:graphic>
          <a:graphicData uri="http://schemas.openxmlformats.org/presentationml/2006/ole">
            <p:oleObj spid="_x0000_s69634" name="Equation" r:id="rId3" imgW="3962160" imgH="419040" progId="Equation.DSMT4">
              <p:embed/>
            </p:oleObj>
          </a:graphicData>
        </a:graphic>
      </p:graphicFrame>
      <p:sp>
        <p:nvSpPr>
          <p:cNvPr id="7" name="TextBox 6"/>
          <p:cNvSpPr txBox="1"/>
          <p:nvPr/>
        </p:nvSpPr>
        <p:spPr>
          <a:xfrm>
            <a:off x="395536" y="2636912"/>
            <a:ext cx="8424936" cy="3785652"/>
          </a:xfrm>
          <a:prstGeom prst="rect">
            <a:avLst/>
          </a:prstGeom>
          <a:noFill/>
        </p:spPr>
        <p:txBody>
          <a:bodyPr wrap="square" rtlCol="0">
            <a:spAutoFit/>
          </a:bodyPr>
          <a:lstStyle/>
          <a:p>
            <a:pPr>
              <a:buFont typeface="Arial" pitchFamily="34" charset="0"/>
              <a:buChar char="•"/>
            </a:pPr>
            <a:r>
              <a:rPr lang="el-GR" sz="2400" dirty="0" smtClean="0"/>
              <a:t>Σφαίρα: </a:t>
            </a:r>
          </a:p>
          <a:p>
            <a:pPr>
              <a:buFont typeface="Arial" pitchFamily="34" charset="0"/>
              <a:buChar char="•"/>
            </a:pPr>
            <a:endParaRPr lang="el-GR" sz="2400" dirty="0" smtClean="0"/>
          </a:p>
          <a:p>
            <a:pPr>
              <a:buFont typeface="Arial" pitchFamily="34" charset="0"/>
              <a:buChar char="•"/>
            </a:pPr>
            <a:r>
              <a:rPr lang="el-GR" sz="2400" dirty="0" smtClean="0"/>
              <a:t>Κύλινδρος:</a:t>
            </a:r>
          </a:p>
          <a:p>
            <a:pPr>
              <a:buFont typeface="Arial" pitchFamily="34" charset="0"/>
              <a:buChar char="•"/>
            </a:pPr>
            <a:endParaRPr lang="el-GR" sz="2400" dirty="0" smtClean="0"/>
          </a:p>
          <a:p>
            <a:pPr>
              <a:buFont typeface="Arial" pitchFamily="34" charset="0"/>
              <a:buChar char="•"/>
            </a:pPr>
            <a:endParaRPr lang="el-GR" sz="2400" dirty="0" smtClean="0"/>
          </a:p>
          <a:p>
            <a:pPr>
              <a:buFont typeface="Arial" pitchFamily="34" charset="0"/>
              <a:buChar char="•"/>
            </a:pPr>
            <a:endParaRPr lang="el-GR" sz="2400" dirty="0" smtClean="0"/>
          </a:p>
          <a:p>
            <a:pPr>
              <a:buFont typeface="Arial" pitchFamily="34" charset="0"/>
              <a:buChar char="•"/>
            </a:pPr>
            <a:r>
              <a:rPr lang="el-GR" sz="2400" dirty="0" smtClean="0"/>
              <a:t>Επίπεδη πλάκα (</a:t>
            </a:r>
            <a:r>
              <a:rPr lang="en-US" sz="2400" dirty="0" smtClean="0"/>
              <a:t>flat plate</a:t>
            </a:r>
            <a:r>
              <a:rPr lang="el-GR" sz="2400" dirty="0" smtClean="0"/>
              <a:t>) με την μία πλευρά εκτεθειμένη στα αντιδρώντα:                          (το πάχος της πλάκας)</a:t>
            </a:r>
          </a:p>
          <a:p>
            <a:pPr>
              <a:buFont typeface="Arial" pitchFamily="34" charset="0"/>
              <a:buChar char="•"/>
            </a:pPr>
            <a:r>
              <a:rPr lang="el-GR" sz="2400" dirty="0" smtClean="0"/>
              <a:t>Επίπεδη πλάκα με τις 2 πλευρές εκτεθειμένες στα αντιδρώντα:  </a:t>
            </a:r>
            <a:endParaRPr lang="el-GR" sz="2400" dirty="0"/>
          </a:p>
        </p:txBody>
      </p:sp>
      <p:graphicFrame>
        <p:nvGraphicFramePr>
          <p:cNvPr id="91139" name="Object 3"/>
          <p:cNvGraphicFramePr>
            <a:graphicFrameLocks noChangeAspect="1"/>
          </p:cNvGraphicFramePr>
          <p:nvPr/>
        </p:nvGraphicFramePr>
        <p:xfrm>
          <a:off x="2124075" y="2564904"/>
          <a:ext cx="1177925" cy="1395413"/>
        </p:xfrm>
        <a:graphic>
          <a:graphicData uri="http://schemas.openxmlformats.org/presentationml/2006/ole">
            <p:oleObj spid="_x0000_s69635" name="Equation" r:id="rId4" imgW="685800" imgH="812520" progId="Equation.DSMT4">
              <p:embed/>
            </p:oleObj>
          </a:graphicData>
        </a:graphic>
      </p:graphicFrame>
      <p:sp>
        <p:nvSpPr>
          <p:cNvPr id="9" name="Right Brace 8"/>
          <p:cNvSpPr/>
          <p:nvPr/>
        </p:nvSpPr>
        <p:spPr>
          <a:xfrm>
            <a:off x="3707904" y="2564904"/>
            <a:ext cx="576064"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TextBox 9"/>
          <p:cNvSpPr txBox="1"/>
          <p:nvPr/>
        </p:nvSpPr>
        <p:spPr>
          <a:xfrm>
            <a:off x="4283968" y="2967335"/>
            <a:ext cx="7704856" cy="461665"/>
          </a:xfrm>
          <a:prstGeom prst="rect">
            <a:avLst/>
          </a:prstGeom>
          <a:noFill/>
        </p:spPr>
        <p:txBody>
          <a:bodyPr wrap="square" rtlCol="0">
            <a:spAutoFit/>
          </a:bodyPr>
          <a:lstStyle/>
          <a:p>
            <a:r>
              <a:rPr lang="el-GR" sz="2400" dirty="0" smtClean="0"/>
              <a:t>όπου </a:t>
            </a:r>
            <a:r>
              <a:rPr lang="en-US" sz="2400" dirty="0" smtClean="0"/>
              <a:t>R</a:t>
            </a:r>
            <a:r>
              <a:rPr lang="el-GR" sz="2400" dirty="0" smtClean="0"/>
              <a:t> είναι η ακτίνα</a:t>
            </a:r>
          </a:p>
        </p:txBody>
      </p:sp>
      <p:cxnSp>
        <p:nvCxnSpPr>
          <p:cNvPr id="11" name="Curved Connector 10"/>
          <p:cNvCxnSpPr/>
          <p:nvPr/>
        </p:nvCxnSpPr>
        <p:spPr>
          <a:xfrm>
            <a:off x="3347864" y="3645024"/>
            <a:ext cx="1800200" cy="50405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5437188" y="3730625"/>
          <a:ext cx="827087" cy="801688"/>
        </p:xfrm>
        <a:graphic>
          <a:graphicData uri="http://schemas.openxmlformats.org/presentationml/2006/ole">
            <p:oleObj spid="_x0000_s69636" name="Equation" r:id="rId5" imgW="431640" imgH="419040" progId="Equation.DSMT4">
              <p:embed/>
            </p:oleObj>
          </a:graphicData>
        </a:graphic>
      </p:graphicFrame>
      <p:graphicFrame>
        <p:nvGraphicFramePr>
          <p:cNvPr id="91141" name="Object 5"/>
          <p:cNvGraphicFramePr>
            <a:graphicFrameLocks noChangeAspect="1"/>
          </p:cNvGraphicFramePr>
          <p:nvPr/>
        </p:nvGraphicFramePr>
        <p:xfrm>
          <a:off x="5354638" y="2130425"/>
          <a:ext cx="730123" cy="938535"/>
        </p:xfrm>
        <a:graphic>
          <a:graphicData uri="http://schemas.openxmlformats.org/presentationml/2006/ole">
            <p:oleObj spid="_x0000_s69637" name="Equation" r:id="rId6" imgW="444240" imgH="571320" progId="Equation.DSMT4">
              <p:embed/>
            </p:oleObj>
          </a:graphicData>
        </a:graphic>
      </p:graphicFrame>
      <p:cxnSp>
        <p:nvCxnSpPr>
          <p:cNvPr id="14" name="Curved Connector 13"/>
          <p:cNvCxnSpPr/>
          <p:nvPr/>
        </p:nvCxnSpPr>
        <p:spPr>
          <a:xfrm flipV="1">
            <a:off x="3347864" y="2708920"/>
            <a:ext cx="1944216"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nvGraphicFramePr>
        <p:xfrm>
          <a:off x="2195736" y="5304491"/>
          <a:ext cx="1642858" cy="356757"/>
        </p:xfrm>
        <a:graphic>
          <a:graphicData uri="http://schemas.openxmlformats.org/presentationml/2006/ole">
            <p:oleObj spid="_x0000_s69638" name="Equation" r:id="rId7" imgW="647640" imgH="203040" progId="Equation.DSMT4">
              <p:embed/>
            </p:oleObj>
          </a:graphicData>
        </a:graphic>
      </p:graphicFrame>
      <p:graphicFrame>
        <p:nvGraphicFramePr>
          <p:cNvPr id="91144" name="Object 8"/>
          <p:cNvGraphicFramePr>
            <a:graphicFrameLocks noChangeAspect="1"/>
          </p:cNvGraphicFramePr>
          <p:nvPr/>
        </p:nvGraphicFramePr>
        <p:xfrm>
          <a:off x="2236788" y="5854700"/>
          <a:ext cx="1706562" cy="692150"/>
        </p:xfrm>
        <a:graphic>
          <a:graphicData uri="http://schemas.openxmlformats.org/presentationml/2006/ole">
            <p:oleObj spid="_x0000_s69639" name="Equation" r:id="rId8" imgW="672840" imgH="393480" progId="Equation.DSMT4">
              <p:embed/>
            </p:oleObj>
          </a:graphicData>
        </a:graphic>
      </p:graphicFrame>
      <p:pic>
        <p:nvPicPr>
          <p:cNvPr id="17"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8" name="TextBox 1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75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91139"/>
                                        </p:tgtEl>
                                        <p:attrNameLst>
                                          <p:attrName>style.visibility</p:attrName>
                                        </p:attrNameLst>
                                      </p:cBhvr>
                                      <p:to>
                                        <p:strVal val="visible"/>
                                      </p:to>
                                    </p:set>
                                    <p:animEffect transition="in" filter="blinds(horizontal)">
                                      <p:cBhvr>
                                        <p:cTn id="18" dur="500"/>
                                        <p:tgtEl>
                                          <p:spTgt spid="91139"/>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nodeType="withEffect">
                                  <p:stCondLst>
                                    <p:cond delay="0"/>
                                  </p:stCondLst>
                                  <p:childTnLst>
                                    <p:set>
                                      <p:cBhvr>
                                        <p:cTn id="32" dur="1" fill="hold">
                                          <p:stCondLst>
                                            <p:cond delay="0"/>
                                          </p:stCondLst>
                                        </p:cTn>
                                        <p:tgtEl>
                                          <p:spTgt spid="91141"/>
                                        </p:tgtEl>
                                        <p:attrNameLst>
                                          <p:attrName>style.visibility</p:attrName>
                                        </p:attrNameLst>
                                      </p:cBhvr>
                                      <p:to>
                                        <p:strVal val="visible"/>
                                      </p:to>
                                    </p:set>
                                    <p:animEffect transition="in" filter="blinds(horizontal)">
                                      <p:cBhvr>
                                        <p:cTn id="33" dur="500"/>
                                        <p:tgtEl>
                                          <p:spTgt spid="9114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nodeType="withEffect">
                                  <p:stCondLst>
                                    <p:cond delay="0"/>
                                  </p:stCondLst>
                                  <p:childTnLst>
                                    <p:set>
                                      <p:cBhvr>
                                        <p:cTn id="41" dur="1" fill="hold">
                                          <p:stCondLst>
                                            <p:cond delay="0"/>
                                          </p:stCondLst>
                                        </p:cTn>
                                        <p:tgtEl>
                                          <p:spTgt spid="91144"/>
                                        </p:tgtEl>
                                        <p:attrNameLst>
                                          <p:attrName>style.visibility</p:attrName>
                                        </p:attrNameLst>
                                      </p:cBhvr>
                                      <p:to>
                                        <p:strVal val="visible"/>
                                      </p:to>
                                    </p:set>
                                    <p:animEffect transition="in" filter="blinds(horizontal)">
                                      <p:cBhvr>
                                        <p:cTn id="42"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44624"/>
            <a:ext cx="7632848" cy="830997"/>
          </a:xfrm>
          <a:prstGeom prst="rect">
            <a:avLst/>
          </a:prstGeom>
          <a:noFill/>
        </p:spPr>
        <p:txBody>
          <a:bodyPr wrap="square" rtlCol="0">
            <a:spAutoFit/>
          </a:bodyPr>
          <a:lstStyle/>
          <a:p>
            <a:pPr>
              <a:buFont typeface="Arial" pitchFamily="34" charset="0"/>
              <a:buChar char="•"/>
            </a:pPr>
            <a:r>
              <a:rPr lang="el-GR" sz="2400" dirty="0" smtClean="0">
                <a:solidFill>
                  <a:srgbClr val="FF0000"/>
                </a:solidFill>
              </a:rPr>
              <a:t>Απορρόφηση με χημική αντίδραση</a:t>
            </a:r>
          </a:p>
          <a:p>
            <a:pPr>
              <a:buFont typeface="Wingdings" pitchFamily="2" charset="2"/>
              <a:buChar char="v"/>
            </a:pPr>
            <a:r>
              <a:rPr lang="el-GR" sz="2400" dirty="0" smtClean="0">
                <a:solidFill>
                  <a:srgbClr val="FF0000"/>
                </a:solidFill>
              </a:rPr>
              <a:t>Τι είναι η απορρόφηση?</a:t>
            </a:r>
            <a:endParaRPr lang="el-GR" sz="2400" dirty="0">
              <a:solidFill>
                <a:srgbClr val="FF0000"/>
              </a:solidFill>
            </a:endParaRPr>
          </a:p>
        </p:txBody>
      </p:sp>
      <p:cxnSp>
        <p:nvCxnSpPr>
          <p:cNvPr id="7" name="Straight Arrow Connector 6"/>
          <p:cNvCxnSpPr/>
          <p:nvPr/>
        </p:nvCxnSpPr>
        <p:spPr>
          <a:xfrm flipV="1">
            <a:off x="611560" y="980728"/>
            <a:ext cx="0" cy="187220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11560" y="2780928"/>
            <a:ext cx="7776864" cy="7200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0800000">
            <a:off x="35497" y="1052736"/>
            <a:ext cx="461665" cy="1728192"/>
          </a:xfrm>
          <a:prstGeom prst="rect">
            <a:avLst/>
          </a:prstGeom>
          <a:noFill/>
        </p:spPr>
        <p:txBody>
          <a:bodyPr vert="eaVert" wrap="square" rtlCol="0">
            <a:spAutoFit/>
          </a:bodyPr>
          <a:lstStyle/>
          <a:p>
            <a:r>
              <a:rPr lang="el-GR" dirty="0" smtClean="0">
                <a:solidFill>
                  <a:srgbClr val="0070C0"/>
                </a:solidFill>
              </a:rPr>
              <a:t>συγκέντρωση</a:t>
            </a:r>
            <a:endParaRPr lang="el-GR" dirty="0">
              <a:solidFill>
                <a:srgbClr val="0070C0"/>
              </a:solidFill>
            </a:endParaRPr>
          </a:p>
        </p:txBody>
      </p:sp>
      <p:sp>
        <p:nvSpPr>
          <p:cNvPr id="14" name="TextBox 13"/>
          <p:cNvSpPr txBox="1"/>
          <p:nvPr/>
        </p:nvSpPr>
        <p:spPr>
          <a:xfrm rot="16200000">
            <a:off x="3981127" y="2147665"/>
            <a:ext cx="461665" cy="1728192"/>
          </a:xfrm>
          <a:prstGeom prst="rect">
            <a:avLst/>
          </a:prstGeom>
          <a:noFill/>
        </p:spPr>
        <p:txBody>
          <a:bodyPr vert="eaVert" wrap="square" rtlCol="0">
            <a:spAutoFit/>
          </a:bodyPr>
          <a:lstStyle/>
          <a:p>
            <a:r>
              <a:rPr lang="el-GR" dirty="0" smtClean="0">
                <a:solidFill>
                  <a:srgbClr val="0070C0"/>
                </a:solidFill>
              </a:rPr>
              <a:t>απόσταση</a:t>
            </a:r>
            <a:endParaRPr lang="el-GR" dirty="0">
              <a:solidFill>
                <a:srgbClr val="0070C0"/>
              </a:solidFill>
            </a:endParaRPr>
          </a:p>
        </p:txBody>
      </p:sp>
      <p:sp>
        <p:nvSpPr>
          <p:cNvPr id="15" name="TextBox 14"/>
          <p:cNvSpPr txBox="1"/>
          <p:nvPr/>
        </p:nvSpPr>
        <p:spPr>
          <a:xfrm>
            <a:off x="539552" y="1628800"/>
            <a:ext cx="1512168" cy="400110"/>
          </a:xfrm>
          <a:prstGeom prst="rect">
            <a:avLst/>
          </a:prstGeom>
          <a:noFill/>
        </p:spPr>
        <p:txBody>
          <a:bodyPr wrap="square" rtlCol="0">
            <a:spAutoFit/>
          </a:bodyPr>
          <a:lstStyle/>
          <a:p>
            <a:r>
              <a:rPr lang="el-GR" sz="2000" dirty="0" smtClean="0">
                <a:solidFill>
                  <a:srgbClr val="FF0000"/>
                </a:solidFill>
              </a:rPr>
              <a:t>Αέρια φάση</a:t>
            </a:r>
            <a:endParaRPr lang="el-GR" sz="2000" dirty="0">
              <a:solidFill>
                <a:srgbClr val="FF0000"/>
              </a:solidFill>
            </a:endParaRPr>
          </a:p>
        </p:txBody>
      </p:sp>
      <p:cxnSp>
        <p:nvCxnSpPr>
          <p:cNvPr id="17" name="Straight Connector 16"/>
          <p:cNvCxnSpPr/>
          <p:nvPr/>
        </p:nvCxnSpPr>
        <p:spPr>
          <a:xfrm>
            <a:off x="1907704" y="1412776"/>
            <a:ext cx="12961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03848" y="1412776"/>
            <a:ext cx="792088"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03848" y="1412776"/>
            <a:ext cx="0" cy="144016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95936" y="1412776"/>
            <a:ext cx="0" cy="1440160"/>
          </a:xfrm>
          <a:prstGeom prst="line">
            <a:avLst/>
          </a:prstGeom>
          <a:ln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95936" y="1412776"/>
            <a:ext cx="0" cy="1440160"/>
          </a:xfrm>
          <a:prstGeom prst="line">
            <a:avLst/>
          </a:prstGeom>
          <a:ln w="5080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95936" y="2204864"/>
            <a:ext cx="1296144" cy="3600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92080" y="1412776"/>
            <a:ext cx="0" cy="144016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92080" y="2564904"/>
            <a:ext cx="2664296"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572000" y="1340768"/>
            <a:ext cx="0" cy="1512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724400" y="1340768"/>
            <a:ext cx="0" cy="1512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572000" y="148478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572000" y="162880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572000" y="177281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72000" y="191683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72000" y="206084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72000" y="220486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72000" y="234888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72000" y="249289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572000" y="264529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278092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6" name="Object 65"/>
          <p:cNvGraphicFramePr>
            <a:graphicFrameLocks noChangeAspect="1"/>
          </p:cNvGraphicFramePr>
          <p:nvPr/>
        </p:nvGraphicFramePr>
        <p:xfrm>
          <a:off x="2411760" y="968727"/>
          <a:ext cx="444624" cy="469325"/>
        </p:xfrm>
        <a:graphic>
          <a:graphicData uri="http://schemas.openxmlformats.org/presentationml/2006/ole">
            <p:oleObj spid="_x0000_s70658" name="Equation" r:id="rId3" imgW="228600" imgH="241200" progId="Equation.DSMT4">
              <p:embed/>
            </p:oleObj>
          </a:graphicData>
        </a:graphic>
      </p:graphicFrame>
      <p:graphicFrame>
        <p:nvGraphicFramePr>
          <p:cNvPr id="92163" name="Object 3"/>
          <p:cNvGraphicFramePr>
            <a:graphicFrameLocks noChangeAspect="1"/>
          </p:cNvGraphicFramePr>
          <p:nvPr/>
        </p:nvGraphicFramePr>
        <p:xfrm>
          <a:off x="4138613" y="1663700"/>
          <a:ext cx="352425" cy="469900"/>
        </p:xfrm>
        <a:graphic>
          <a:graphicData uri="http://schemas.openxmlformats.org/presentationml/2006/ole">
            <p:oleObj spid="_x0000_s70659" name="Equation" r:id="rId4" imgW="215640" imgH="241200" progId="Equation.DSMT4">
              <p:embed/>
            </p:oleObj>
          </a:graphicData>
        </a:graphic>
      </p:graphicFrame>
      <p:graphicFrame>
        <p:nvGraphicFramePr>
          <p:cNvPr id="92164" name="Object 4"/>
          <p:cNvGraphicFramePr>
            <a:graphicFrameLocks noChangeAspect="1"/>
          </p:cNvGraphicFramePr>
          <p:nvPr/>
        </p:nvGraphicFramePr>
        <p:xfrm>
          <a:off x="4160838" y="2311400"/>
          <a:ext cx="331787" cy="469900"/>
        </p:xfrm>
        <a:graphic>
          <a:graphicData uri="http://schemas.openxmlformats.org/presentationml/2006/ole">
            <p:oleObj spid="_x0000_s70660" name="Equation" r:id="rId5" imgW="203040" imgH="241200" progId="Equation.DSMT4">
              <p:embed/>
            </p:oleObj>
          </a:graphicData>
        </a:graphic>
      </p:graphicFrame>
      <p:graphicFrame>
        <p:nvGraphicFramePr>
          <p:cNvPr id="92165" name="Object 5"/>
          <p:cNvGraphicFramePr>
            <a:graphicFrameLocks noChangeAspect="1"/>
          </p:cNvGraphicFramePr>
          <p:nvPr/>
        </p:nvGraphicFramePr>
        <p:xfrm>
          <a:off x="7668344" y="2167012"/>
          <a:ext cx="374650" cy="469900"/>
        </p:xfrm>
        <a:graphic>
          <a:graphicData uri="http://schemas.openxmlformats.org/presentationml/2006/ole">
            <p:oleObj spid="_x0000_s70661" name="Equation" r:id="rId6" imgW="228600" imgH="241200" progId="Equation.DSMT4">
              <p:embed/>
            </p:oleObj>
          </a:graphicData>
        </a:graphic>
      </p:graphicFrame>
      <p:graphicFrame>
        <p:nvGraphicFramePr>
          <p:cNvPr id="92166" name="Object 6"/>
          <p:cNvGraphicFramePr>
            <a:graphicFrameLocks noChangeAspect="1"/>
          </p:cNvGraphicFramePr>
          <p:nvPr/>
        </p:nvGraphicFramePr>
        <p:xfrm>
          <a:off x="8167688" y="2854325"/>
          <a:ext cx="209550" cy="247650"/>
        </p:xfrm>
        <a:graphic>
          <a:graphicData uri="http://schemas.openxmlformats.org/presentationml/2006/ole">
            <p:oleObj spid="_x0000_s70662" name="Equation" r:id="rId7" imgW="126720" imgH="126720" progId="Equation.DSMT4">
              <p:embed/>
            </p:oleObj>
          </a:graphicData>
        </a:graphic>
      </p:graphicFrame>
      <p:cxnSp>
        <p:nvCxnSpPr>
          <p:cNvPr id="71" name="Straight Arrow Connector 70"/>
          <p:cNvCxnSpPr/>
          <p:nvPr/>
        </p:nvCxnSpPr>
        <p:spPr>
          <a:xfrm>
            <a:off x="3203848" y="1196752"/>
            <a:ext cx="792088"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92167" name="Object 7"/>
          <p:cNvGraphicFramePr>
            <a:graphicFrameLocks noChangeAspect="1"/>
          </p:cNvGraphicFramePr>
          <p:nvPr/>
        </p:nvGraphicFramePr>
        <p:xfrm>
          <a:off x="3473450" y="865188"/>
          <a:ext cx="254000" cy="382587"/>
        </p:xfrm>
        <a:graphic>
          <a:graphicData uri="http://schemas.openxmlformats.org/presentationml/2006/ole">
            <p:oleObj spid="_x0000_s70663" name="Equation" r:id="rId8" imgW="152280" imgH="228600" progId="Equation.DSMT4">
              <p:embed/>
            </p:oleObj>
          </a:graphicData>
        </a:graphic>
      </p:graphicFrame>
      <p:cxnSp>
        <p:nvCxnSpPr>
          <p:cNvPr id="80" name="Straight Connector 79"/>
          <p:cNvCxnSpPr/>
          <p:nvPr/>
        </p:nvCxnSpPr>
        <p:spPr>
          <a:xfrm flipV="1">
            <a:off x="4572000" y="908720"/>
            <a:ext cx="0"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724400" y="908720"/>
            <a:ext cx="0"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211960" y="1052736"/>
            <a:ext cx="36004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4716016" y="1052736"/>
            <a:ext cx="43204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2168" name="Object 8"/>
          <p:cNvGraphicFramePr>
            <a:graphicFrameLocks noChangeAspect="1"/>
          </p:cNvGraphicFramePr>
          <p:nvPr/>
        </p:nvGraphicFramePr>
        <p:xfrm>
          <a:off x="4524375" y="526132"/>
          <a:ext cx="274638" cy="382588"/>
        </p:xfrm>
        <a:graphic>
          <a:graphicData uri="http://schemas.openxmlformats.org/presentationml/2006/ole">
            <p:oleObj spid="_x0000_s70664" name="Equation" r:id="rId9" imgW="164880" imgH="228600" progId="Equation.DSMT4">
              <p:embed/>
            </p:oleObj>
          </a:graphicData>
        </a:graphic>
      </p:graphicFrame>
      <p:sp>
        <p:nvSpPr>
          <p:cNvPr id="91" name="Freeform 90"/>
          <p:cNvSpPr/>
          <p:nvPr/>
        </p:nvSpPr>
        <p:spPr>
          <a:xfrm>
            <a:off x="4009292" y="2215662"/>
            <a:ext cx="1301262" cy="369276"/>
          </a:xfrm>
          <a:custGeom>
            <a:avLst/>
            <a:gdLst>
              <a:gd name="connsiteX0" fmla="*/ 0 w 1301262"/>
              <a:gd name="connsiteY0" fmla="*/ 0 h 369276"/>
              <a:gd name="connsiteX1" fmla="*/ 369277 w 1301262"/>
              <a:gd name="connsiteY1" fmla="*/ 228600 h 369276"/>
              <a:gd name="connsiteX2" fmla="*/ 1301262 w 1301262"/>
              <a:gd name="connsiteY2" fmla="*/ 369276 h 369276"/>
            </a:gdLst>
            <a:ahLst/>
            <a:cxnLst>
              <a:cxn ang="0">
                <a:pos x="connsiteX0" y="connsiteY0"/>
              </a:cxn>
              <a:cxn ang="0">
                <a:pos x="connsiteX1" y="connsiteY1"/>
              </a:cxn>
              <a:cxn ang="0">
                <a:pos x="connsiteX2" y="connsiteY2"/>
              </a:cxn>
            </a:cxnLst>
            <a:rect l="l" t="t" r="r" b="b"/>
            <a:pathLst>
              <a:path w="1301262" h="369276">
                <a:moveTo>
                  <a:pt x="0" y="0"/>
                </a:moveTo>
                <a:cubicBezTo>
                  <a:pt x="76200" y="83527"/>
                  <a:pt x="152400" y="167054"/>
                  <a:pt x="369277" y="228600"/>
                </a:cubicBezTo>
                <a:cubicBezTo>
                  <a:pt x="586154" y="290146"/>
                  <a:pt x="943708" y="329711"/>
                  <a:pt x="1301262" y="369276"/>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93" name="Curved Connector 92"/>
          <p:cNvCxnSpPr/>
          <p:nvPr/>
        </p:nvCxnSpPr>
        <p:spPr>
          <a:xfrm rot="10800000" flipV="1">
            <a:off x="3995936" y="1412776"/>
            <a:ext cx="2664296" cy="288032"/>
          </a:xfrm>
          <a:prstGeom prst="curvedConnector3">
            <a:avLst>
              <a:gd name="adj1" fmla="val 5858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660232" y="980728"/>
            <a:ext cx="1800200" cy="707886"/>
          </a:xfrm>
          <a:prstGeom prst="rect">
            <a:avLst/>
          </a:prstGeom>
          <a:noFill/>
        </p:spPr>
        <p:txBody>
          <a:bodyPr wrap="square" rtlCol="0">
            <a:spAutoFit/>
          </a:bodyPr>
          <a:lstStyle/>
          <a:p>
            <a:r>
              <a:rPr lang="el-GR" sz="2000" dirty="0" smtClean="0">
                <a:solidFill>
                  <a:srgbClr val="0070C0"/>
                </a:solidFill>
              </a:rPr>
              <a:t>Διεπιφάνεια φάσεων</a:t>
            </a:r>
            <a:endParaRPr lang="el-GR" sz="2000" dirty="0">
              <a:solidFill>
                <a:srgbClr val="0070C0"/>
              </a:solidFill>
            </a:endParaRPr>
          </a:p>
        </p:txBody>
      </p:sp>
      <p:sp>
        <p:nvSpPr>
          <p:cNvPr id="97" name="TextBox 96"/>
          <p:cNvSpPr txBox="1"/>
          <p:nvPr/>
        </p:nvSpPr>
        <p:spPr>
          <a:xfrm>
            <a:off x="7308304" y="1588730"/>
            <a:ext cx="1800200" cy="400110"/>
          </a:xfrm>
          <a:prstGeom prst="rect">
            <a:avLst/>
          </a:prstGeom>
          <a:noFill/>
        </p:spPr>
        <p:txBody>
          <a:bodyPr wrap="square" rtlCol="0">
            <a:spAutoFit/>
          </a:bodyPr>
          <a:lstStyle/>
          <a:p>
            <a:r>
              <a:rPr lang="el-GR" sz="2000" dirty="0" smtClean="0">
                <a:solidFill>
                  <a:srgbClr val="FF0000"/>
                </a:solidFill>
              </a:rPr>
              <a:t>Υγρή φάση</a:t>
            </a:r>
            <a:endParaRPr lang="el-GR" sz="2000" dirty="0">
              <a:solidFill>
                <a:srgbClr val="FF0000"/>
              </a:solidFill>
            </a:endParaRPr>
          </a:p>
        </p:txBody>
      </p:sp>
      <p:cxnSp>
        <p:nvCxnSpPr>
          <p:cNvPr id="98" name="Curved Connector 97"/>
          <p:cNvCxnSpPr/>
          <p:nvPr/>
        </p:nvCxnSpPr>
        <p:spPr>
          <a:xfrm rot="10800000" flipV="1">
            <a:off x="4788024" y="1988840"/>
            <a:ext cx="1296144" cy="288032"/>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084168" y="1713002"/>
            <a:ext cx="1800200" cy="707886"/>
          </a:xfrm>
          <a:prstGeom prst="rect">
            <a:avLst/>
          </a:prstGeom>
          <a:noFill/>
        </p:spPr>
        <p:txBody>
          <a:bodyPr wrap="square" rtlCol="0">
            <a:spAutoFit/>
          </a:bodyPr>
          <a:lstStyle/>
          <a:p>
            <a:r>
              <a:rPr lang="el-GR" sz="2000" dirty="0" smtClean="0"/>
              <a:t>Ζώνη αντίδρασης</a:t>
            </a:r>
            <a:endParaRPr lang="el-GR" sz="2000" dirty="0"/>
          </a:p>
        </p:txBody>
      </p:sp>
      <p:graphicFrame>
        <p:nvGraphicFramePr>
          <p:cNvPr id="101" name="Object 100"/>
          <p:cNvGraphicFramePr>
            <a:graphicFrameLocks noChangeAspect="1"/>
          </p:cNvGraphicFramePr>
          <p:nvPr/>
        </p:nvGraphicFramePr>
        <p:xfrm>
          <a:off x="1259632" y="3212976"/>
          <a:ext cx="1355080" cy="3523209"/>
        </p:xfrm>
        <a:graphic>
          <a:graphicData uri="http://schemas.openxmlformats.org/presentationml/2006/ole">
            <p:oleObj spid="_x0000_s70665" name="Equation" r:id="rId10" imgW="634680" imgH="1650960" progId="Equation.DSMT4">
              <p:embed/>
            </p:oleObj>
          </a:graphicData>
        </a:graphic>
      </p:graphicFrame>
      <p:sp>
        <p:nvSpPr>
          <p:cNvPr id="102" name="TextBox 101"/>
          <p:cNvSpPr txBox="1"/>
          <p:nvPr/>
        </p:nvSpPr>
        <p:spPr>
          <a:xfrm>
            <a:off x="1979712" y="3284984"/>
            <a:ext cx="6264696" cy="400110"/>
          </a:xfrm>
          <a:prstGeom prst="rect">
            <a:avLst/>
          </a:prstGeom>
          <a:noFill/>
        </p:spPr>
        <p:txBody>
          <a:bodyPr wrap="square" rtlCol="0">
            <a:spAutoFit/>
          </a:bodyPr>
          <a:lstStyle/>
          <a:p>
            <a:r>
              <a:rPr lang="el-GR" sz="2000" dirty="0" smtClean="0"/>
              <a:t>Μερική πίεση Α στην κύρια μάζα αερίου</a:t>
            </a:r>
            <a:endParaRPr lang="el-GR" sz="2000" dirty="0"/>
          </a:p>
        </p:txBody>
      </p:sp>
      <p:sp>
        <p:nvSpPr>
          <p:cNvPr id="103" name="TextBox 102"/>
          <p:cNvSpPr txBox="1"/>
          <p:nvPr/>
        </p:nvSpPr>
        <p:spPr>
          <a:xfrm>
            <a:off x="1979712" y="3820978"/>
            <a:ext cx="6264696" cy="400110"/>
          </a:xfrm>
          <a:prstGeom prst="rect">
            <a:avLst/>
          </a:prstGeom>
          <a:noFill/>
        </p:spPr>
        <p:txBody>
          <a:bodyPr wrap="square" rtlCol="0">
            <a:spAutoFit/>
          </a:bodyPr>
          <a:lstStyle/>
          <a:p>
            <a:r>
              <a:rPr lang="el-GR" sz="2000" dirty="0" smtClean="0"/>
              <a:t>Μερική πίεση Α στην διεπιφάνεια φάσεων</a:t>
            </a:r>
            <a:endParaRPr lang="el-GR" sz="2000" dirty="0"/>
          </a:p>
        </p:txBody>
      </p:sp>
      <p:sp>
        <p:nvSpPr>
          <p:cNvPr id="104" name="TextBox 103"/>
          <p:cNvSpPr txBox="1"/>
          <p:nvPr/>
        </p:nvSpPr>
        <p:spPr>
          <a:xfrm>
            <a:off x="2555776" y="4613066"/>
            <a:ext cx="6264696" cy="400110"/>
          </a:xfrm>
          <a:prstGeom prst="rect">
            <a:avLst/>
          </a:prstGeom>
          <a:noFill/>
        </p:spPr>
        <p:txBody>
          <a:bodyPr wrap="square" rtlCol="0">
            <a:spAutoFit/>
          </a:bodyPr>
          <a:lstStyle/>
          <a:p>
            <a:r>
              <a:rPr lang="el-GR" sz="2000" dirty="0" smtClean="0"/>
              <a:t>Συγκέντρωση στην διεπιφάνεια σε ισορροπία με </a:t>
            </a:r>
            <a:endParaRPr lang="el-GR" sz="2000" dirty="0"/>
          </a:p>
        </p:txBody>
      </p:sp>
      <p:graphicFrame>
        <p:nvGraphicFramePr>
          <p:cNvPr id="105" name="Object 104"/>
          <p:cNvGraphicFramePr>
            <a:graphicFrameLocks noChangeAspect="1"/>
          </p:cNvGraphicFramePr>
          <p:nvPr/>
        </p:nvGraphicFramePr>
        <p:xfrm>
          <a:off x="7929723" y="4652997"/>
          <a:ext cx="386693" cy="432187"/>
        </p:xfrm>
        <a:graphic>
          <a:graphicData uri="http://schemas.openxmlformats.org/presentationml/2006/ole">
            <p:oleObj spid="_x0000_s70666" name="Equation" r:id="rId11" imgW="215640" imgH="241200" progId="Equation.DSMT4">
              <p:embed/>
            </p:oleObj>
          </a:graphicData>
        </a:graphic>
      </p:graphicFrame>
      <p:sp>
        <p:nvSpPr>
          <p:cNvPr id="106" name="TextBox 105"/>
          <p:cNvSpPr txBox="1"/>
          <p:nvPr/>
        </p:nvSpPr>
        <p:spPr>
          <a:xfrm>
            <a:off x="1907704" y="5261138"/>
            <a:ext cx="6264696" cy="400110"/>
          </a:xfrm>
          <a:prstGeom prst="rect">
            <a:avLst/>
          </a:prstGeom>
          <a:noFill/>
        </p:spPr>
        <p:txBody>
          <a:bodyPr wrap="square" rtlCol="0">
            <a:spAutoFit/>
          </a:bodyPr>
          <a:lstStyle/>
          <a:p>
            <a:r>
              <a:rPr lang="el-GR" sz="2000" dirty="0" smtClean="0"/>
              <a:t>Υμένιο αέριας φάσης</a:t>
            </a:r>
            <a:endParaRPr lang="el-GR" sz="2000" dirty="0"/>
          </a:p>
        </p:txBody>
      </p:sp>
      <p:sp>
        <p:nvSpPr>
          <p:cNvPr id="107" name="TextBox 106"/>
          <p:cNvSpPr txBox="1"/>
          <p:nvPr/>
        </p:nvSpPr>
        <p:spPr>
          <a:xfrm>
            <a:off x="1907704" y="5765194"/>
            <a:ext cx="6264696" cy="400110"/>
          </a:xfrm>
          <a:prstGeom prst="rect">
            <a:avLst/>
          </a:prstGeom>
          <a:noFill/>
        </p:spPr>
        <p:txBody>
          <a:bodyPr wrap="square" rtlCol="0">
            <a:spAutoFit/>
          </a:bodyPr>
          <a:lstStyle/>
          <a:p>
            <a:r>
              <a:rPr lang="el-GR" sz="2000" dirty="0" smtClean="0"/>
              <a:t>Υμένιο υγρής φάσης</a:t>
            </a:r>
            <a:endParaRPr lang="el-GR" sz="2000" dirty="0"/>
          </a:p>
        </p:txBody>
      </p:sp>
      <p:sp>
        <p:nvSpPr>
          <p:cNvPr id="108" name="TextBox 107"/>
          <p:cNvSpPr txBox="1"/>
          <p:nvPr/>
        </p:nvSpPr>
        <p:spPr>
          <a:xfrm>
            <a:off x="1907704" y="6269250"/>
            <a:ext cx="6264696" cy="400110"/>
          </a:xfrm>
          <a:prstGeom prst="rect">
            <a:avLst/>
          </a:prstGeom>
          <a:noFill/>
        </p:spPr>
        <p:txBody>
          <a:bodyPr wrap="square" rtlCol="0">
            <a:spAutoFit/>
          </a:bodyPr>
          <a:lstStyle/>
          <a:p>
            <a:r>
              <a:rPr lang="el-GR" sz="2000" dirty="0" smtClean="0"/>
              <a:t>Συγκέντρωση Α στην κύρια μάζα υγρού </a:t>
            </a:r>
            <a:endParaRPr lang="el-GR" sz="2000" dirty="0"/>
          </a:p>
        </p:txBody>
      </p:sp>
      <p:sp>
        <p:nvSpPr>
          <p:cNvPr id="109" name="Oval 108"/>
          <p:cNvSpPr/>
          <p:nvPr/>
        </p:nvSpPr>
        <p:spPr>
          <a:xfrm>
            <a:off x="1331640" y="4797152"/>
            <a:ext cx="432048" cy="43204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3" name="Shape 112"/>
          <p:cNvCxnSpPr/>
          <p:nvPr/>
        </p:nvCxnSpPr>
        <p:spPr>
          <a:xfrm rot="10800000" flipV="1">
            <a:off x="818848" y="5165928"/>
            <a:ext cx="512792" cy="42331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79512" y="5373216"/>
            <a:ext cx="936104" cy="707886"/>
          </a:xfrm>
          <a:prstGeom prst="rect">
            <a:avLst/>
          </a:prstGeom>
          <a:noFill/>
        </p:spPr>
        <p:txBody>
          <a:bodyPr wrap="square" rtlCol="0">
            <a:spAutoFit/>
          </a:bodyPr>
          <a:lstStyle/>
          <a:p>
            <a:r>
              <a:rPr lang="en-US" sz="2000" dirty="0" smtClean="0"/>
              <a:t>Henry const</a:t>
            </a:r>
            <a:endParaRPr lang="el-GR" sz="2000" dirty="0"/>
          </a:p>
        </p:txBody>
      </p:sp>
      <p:sp>
        <p:nvSpPr>
          <p:cNvPr id="117" name="Right Brace 116"/>
          <p:cNvSpPr/>
          <p:nvPr/>
        </p:nvSpPr>
        <p:spPr>
          <a:xfrm>
            <a:off x="4355976" y="5373216"/>
            <a:ext cx="432048"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8" name="TextBox 117"/>
          <p:cNvSpPr txBox="1"/>
          <p:nvPr/>
        </p:nvSpPr>
        <p:spPr>
          <a:xfrm>
            <a:off x="4860032" y="5517232"/>
            <a:ext cx="2520280" cy="461665"/>
          </a:xfrm>
          <a:prstGeom prst="rect">
            <a:avLst/>
          </a:prstGeom>
          <a:noFill/>
        </p:spPr>
        <p:txBody>
          <a:bodyPr wrap="square" rtlCol="0">
            <a:spAutoFit/>
          </a:bodyPr>
          <a:lstStyle/>
          <a:p>
            <a:r>
              <a:rPr lang="en-US" sz="2400" dirty="0" smtClean="0"/>
              <a:t>Two film theory</a:t>
            </a:r>
            <a:endParaRPr lang="el-GR" sz="2400" dirty="0"/>
          </a:p>
        </p:txBody>
      </p:sp>
      <p:pic>
        <p:nvPicPr>
          <p:cNvPr id="59" name="Εικόνα 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60" name="TextBox 5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76</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blinds(horizontal)">
                                      <p:cBhvr>
                                        <p:cTn id="10" dur="500"/>
                                        <p:tgtEl>
                                          <p:spTgt spid="10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blinds(horizontal)">
                                      <p:cBhvr>
                                        <p:cTn id="13" dur="500"/>
                                        <p:tgtEl>
                                          <p:spTgt spid="116"/>
                                        </p:tgtEl>
                                      </p:cBhvr>
                                    </p:animEffect>
                                  </p:childTnLst>
                                </p:cTn>
                              </p:par>
                              <p:par>
                                <p:cTn id="14" presetID="3" presetClass="entr" presetSubtype="10"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blinds(horizontal)">
                                      <p:cBhvr>
                                        <p:cTn id="16" dur="500"/>
                                        <p:tgtEl>
                                          <p:spTgt spid="1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blinds(horizontal)">
                                      <p:cBhvr>
                                        <p:cTn id="19" dur="500"/>
                                        <p:tgtEl>
                                          <p:spTgt spid="1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blinds(horizontal)">
                                      <p:cBhvr>
                                        <p:cTn id="22" dur="500"/>
                                        <p:tgtEl>
                                          <p:spTgt spid="1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blinds(horizontal)">
                                      <p:cBhvr>
                                        <p:cTn id="25" dur="500"/>
                                        <p:tgtEl>
                                          <p:spTgt spid="10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blinds(horizontal)">
                                      <p:cBhvr>
                                        <p:cTn id="28" dur="500"/>
                                        <p:tgtEl>
                                          <p:spTgt spid="10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blinds(horizontal)">
                                      <p:cBhvr>
                                        <p:cTn id="31" dur="500"/>
                                        <p:tgtEl>
                                          <p:spTgt spid="10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blinds(horizontal)">
                                      <p:cBhvr>
                                        <p:cTn id="34" dur="500"/>
                                        <p:tgtEl>
                                          <p:spTgt spid="10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linds(horizontal)">
                                      <p:cBhvr>
                                        <p:cTn id="37" dur="500"/>
                                        <p:tgtEl>
                                          <p:spTgt spid="10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blinds(horizontal)">
                                      <p:cBhvr>
                                        <p:cTn id="4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6" grpId="0"/>
      <p:bldP spid="107" grpId="0"/>
      <p:bldP spid="108" grpId="0"/>
      <p:bldP spid="109" grpId="0" animBg="1"/>
      <p:bldP spid="116" grpId="0"/>
      <p:bldP spid="117" grpId="0" animBg="1"/>
      <p:bldP spid="11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332656"/>
            <a:ext cx="7488832" cy="830997"/>
          </a:xfrm>
          <a:prstGeom prst="rect">
            <a:avLst/>
          </a:prstGeom>
          <a:noFill/>
        </p:spPr>
        <p:txBody>
          <a:bodyPr wrap="square" rtlCol="0">
            <a:spAutoFit/>
          </a:bodyPr>
          <a:lstStyle/>
          <a:p>
            <a:pPr>
              <a:buFont typeface="Arial" pitchFamily="34" charset="0"/>
              <a:buChar char="•"/>
            </a:pPr>
            <a:r>
              <a:rPr lang="el-GR" sz="2400" dirty="0" smtClean="0"/>
              <a:t>Διαχωρισμός </a:t>
            </a:r>
            <a:r>
              <a:rPr lang="en-US" sz="2400" dirty="0" smtClean="0"/>
              <a:t>CO</a:t>
            </a:r>
            <a:r>
              <a:rPr lang="en-US" sz="1400" dirty="0" smtClean="0"/>
              <a:t>2</a:t>
            </a:r>
            <a:r>
              <a:rPr lang="el-GR" sz="2400" dirty="0" smtClean="0"/>
              <a:t> (Α)από καυσαέρια με απορρόφηση και χημική αντίδραση σε δ. </a:t>
            </a:r>
            <a:r>
              <a:rPr lang="en-US" sz="2400" dirty="0" smtClean="0"/>
              <a:t>NaOH</a:t>
            </a:r>
            <a:endParaRPr lang="el-GR" sz="2400" dirty="0"/>
          </a:p>
        </p:txBody>
      </p:sp>
      <p:sp>
        <p:nvSpPr>
          <p:cNvPr id="6" name="TextBox 5"/>
          <p:cNvSpPr txBox="1"/>
          <p:nvPr/>
        </p:nvSpPr>
        <p:spPr>
          <a:xfrm>
            <a:off x="323528" y="1700808"/>
            <a:ext cx="7704856" cy="1569660"/>
          </a:xfrm>
          <a:prstGeom prst="rect">
            <a:avLst/>
          </a:prstGeom>
          <a:noFill/>
        </p:spPr>
        <p:txBody>
          <a:bodyPr wrap="square" rtlCol="0">
            <a:spAutoFit/>
          </a:bodyPr>
          <a:lstStyle/>
          <a:p>
            <a:pPr>
              <a:buFont typeface="Wingdings" pitchFamily="2" charset="2"/>
              <a:buChar char="v"/>
            </a:pPr>
            <a:r>
              <a:rPr lang="el-GR" sz="2400" dirty="0" smtClean="0"/>
              <a:t>Α                  προϊόν με κινητική 1</a:t>
            </a:r>
            <a:r>
              <a:rPr lang="el-GR" sz="2400" baseline="30000" dirty="0" smtClean="0"/>
              <a:t>ης</a:t>
            </a:r>
            <a:r>
              <a:rPr lang="el-GR" sz="2400" dirty="0" smtClean="0"/>
              <a:t> τάξης</a:t>
            </a:r>
          </a:p>
          <a:p>
            <a:pPr>
              <a:buFont typeface="Wingdings" pitchFamily="2" charset="2"/>
              <a:buChar char="v"/>
            </a:pPr>
            <a:endParaRPr lang="el-GR" sz="2400" dirty="0" smtClean="0"/>
          </a:p>
          <a:p>
            <a:pPr>
              <a:buFont typeface="Wingdings" pitchFamily="2" charset="2"/>
              <a:buChar char="v"/>
            </a:pPr>
            <a:r>
              <a:rPr lang="el-GR" sz="2400" dirty="0" smtClean="0"/>
              <a:t>Διαλυτότητα </a:t>
            </a:r>
            <a:r>
              <a:rPr lang="en-US" sz="2400" dirty="0" smtClean="0"/>
              <a:t>CO</a:t>
            </a:r>
            <a:r>
              <a:rPr lang="en-US" sz="1400" dirty="0" smtClean="0"/>
              <a:t>2</a:t>
            </a:r>
            <a:r>
              <a:rPr lang="el-GR" sz="1400" dirty="0" smtClean="0"/>
              <a:t> </a:t>
            </a:r>
            <a:r>
              <a:rPr lang="el-GR" sz="2400" dirty="0" smtClean="0"/>
              <a:t>στο Η</a:t>
            </a:r>
            <a:r>
              <a:rPr lang="en-US" sz="1400" dirty="0" smtClean="0"/>
              <a:t>2</a:t>
            </a:r>
            <a:r>
              <a:rPr lang="en-US" sz="2400" dirty="0" smtClean="0"/>
              <a:t>O</a:t>
            </a:r>
            <a:r>
              <a:rPr lang="el-GR" sz="2400" dirty="0" smtClean="0"/>
              <a:t> είναι μικρή                  αραιό διάλυμα</a:t>
            </a:r>
            <a:endParaRPr lang="el-GR" sz="2400" dirty="0"/>
          </a:p>
        </p:txBody>
      </p:sp>
      <p:cxnSp>
        <p:nvCxnSpPr>
          <p:cNvPr id="8" name="Straight Arrow Connector 7"/>
          <p:cNvCxnSpPr/>
          <p:nvPr/>
        </p:nvCxnSpPr>
        <p:spPr>
          <a:xfrm>
            <a:off x="971600" y="1988840"/>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5940152" y="1789236"/>
          <a:ext cx="2178074" cy="415628"/>
        </p:xfrm>
        <a:graphic>
          <a:graphicData uri="http://schemas.openxmlformats.org/presentationml/2006/ole">
            <p:oleObj spid="_x0000_s71682" name="Equation" r:id="rId3" imgW="609480" imgH="228600" progId="Equation.DSMT4">
              <p:embed/>
            </p:oleObj>
          </a:graphicData>
        </a:graphic>
      </p:graphicFrame>
      <p:cxnSp>
        <p:nvCxnSpPr>
          <p:cNvPr id="10" name="Straight Arrow Connector 9"/>
          <p:cNvCxnSpPr/>
          <p:nvPr/>
        </p:nvCxnSpPr>
        <p:spPr>
          <a:xfrm>
            <a:off x="5652120" y="2708920"/>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47664" y="3068960"/>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2699792" y="2810048"/>
          <a:ext cx="1025420" cy="402928"/>
        </p:xfrm>
        <a:graphic>
          <a:graphicData uri="http://schemas.openxmlformats.org/presentationml/2006/ole">
            <p:oleObj spid="_x0000_s71683" name="Equation" r:id="rId4" imgW="457200" imgH="203040" progId="Equation.DSMT4">
              <p:embed/>
            </p:oleObj>
          </a:graphicData>
        </a:graphic>
      </p:graphicFrame>
      <p:graphicFrame>
        <p:nvGraphicFramePr>
          <p:cNvPr id="13" name="Object 12"/>
          <p:cNvGraphicFramePr>
            <a:graphicFrameLocks noChangeAspect="1"/>
          </p:cNvGraphicFramePr>
          <p:nvPr/>
        </p:nvGraphicFramePr>
        <p:xfrm>
          <a:off x="755575" y="3260080"/>
          <a:ext cx="4873213" cy="1609080"/>
        </p:xfrm>
        <a:graphic>
          <a:graphicData uri="http://schemas.openxmlformats.org/presentationml/2006/ole">
            <p:oleObj spid="_x0000_s71684" name="Equation" r:id="rId5" imgW="2692080" imgH="888840" progId="Equation.DSMT4">
              <p:embed/>
            </p:oleObj>
          </a:graphicData>
        </a:graphic>
      </p:graphicFrame>
      <p:sp>
        <p:nvSpPr>
          <p:cNvPr id="14" name="TextBox 13"/>
          <p:cNvSpPr txBox="1"/>
          <p:nvPr/>
        </p:nvSpPr>
        <p:spPr>
          <a:xfrm>
            <a:off x="2843808" y="4221088"/>
            <a:ext cx="3168352" cy="461665"/>
          </a:xfrm>
          <a:prstGeom prst="rect">
            <a:avLst/>
          </a:prstGeom>
          <a:noFill/>
        </p:spPr>
        <p:txBody>
          <a:bodyPr wrap="square" rtlCol="0">
            <a:spAutoFit/>
          </a:bodyPr>
          <a:lstStyle/>
          <a:p>
            <a:r>
              <a:rPr lang="el-GR" sz="2400" dirty="0" smtClean="0"/>
              <a:t>όπου</a:t>
            </a:r>
            <a:endParaRPr lang="el-GR" sz="2400" dirty="0"/>
          </a:p>
        </p:txBody>
      </p:sp>
      <p:graphicFrame>
        <p:nvGraphicFramePr>
          <p:cNvPr id="15" name="Object 14"/>
          <p:cNvGraphicFramePr>
            <a:graphicFrameLocks noChangeAspect="1"/>
          </p:cNvGraphicFramePr>
          <p:nvPr/>
        </p:nvGraphicFramePr>
        <p:xfrm>
          <a:off x="3721100" y="4077072"/>
          <a:ext cx="1333354" cy="796032"/>
        </p:xfrm>
        <a:graphic>
          <a:graphicData uri="http://schemas.openxmlformats.org/presentationml/2006/ole">
            <p:oleObj spid="_x0000_s71685" name="Equation" r:id="rId6" imgW="850680" imgH="507960" progId="Equation.DSMT4">
              <p:embed/>
            </p:oleObj>
          </a:graphicData>
        </a:graphic>
      </p:graphicFrame>
      <p:sp>
        <p:nvSpPr>
          <p:cNvPr id="18" name="Right Brace 17"/>
          <p:cNvSpPr/>
          <p:nvPr/>
        </p:nvSpPr>
        <p:spPr>
          <a:xfrm rot="5400000">
            <a:off x="1403113" y="4076538"/>
            <a:ext cx="577131" cy="187220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 name="TextBox 18"/>
          <p:cNvSpPr txBox="1"/>
          <p:nvPr/>
        </p:nvSpPr>
        <p:spPr>
          <a:xfrm>
            <a:off x="467544" y="5373216"/>
            <a:ext cx="4320480" cy="461665"/>
          </a:xfrm>
          <a:prstGeom prst="rect">
            <a:avLst/>
          </a:prstGeom>
          <a:noFill/>
        </p:spPr>
        <p:txBody>
          <a:bodyPr wrap="square" rtlCol="0">
            <a:spAutoFit/>
          </a:bodyPr>
          <a:lstStyle/>
          <a:p>
            <a:r>
              <a:rPr lang="el-GR" sz="2400" dirty="0" smtClean="0">
                <a:solidFill>
                  <a:srgbClr val="FF0000"/>
                </a:solidFill>
              </a:rPr>
              <a:t>Σας θυμίζει κάτι???</a:t>
            </a:r>
            <a:endParaRPr lang="el-GR" sz="2400" dirty="0">
              <a:solidFill>
                <a:srgbClr val="FF0000"/>
              </a:solidFill>
            </a:endParaRPr>
          </a:p>
        </p:txBody>
      </p:sp>
      <p:pic>
        <p:nvPicPr>
          <p:cNvPr id="16"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7" name="TextBox 1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77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animBg="1"/>
      <p:bldP spid="1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404664"/>
            <a:ext cx="3168352" cy="461665"/>
          </a:xfrm>
          <a:prstGeom prst="rect">
            <a:avLst/>
          </a:prstGeom>
          <a:noFill/>
        </p:spPr>
        <p:txBody>
          <a:bodyPr wrap="square" rtlCol="0">
            <a:spAutoFit/>
          </a:bodyPr>
          <a:lstStyle/>
          <a:p>
            <a:r>
              <a:rPr lang="el-GR" sz="2400" dirty="0" smtClean="0"/>
              <a:t>Συνοριακές συνθήκες:</a:t>
            </a:r>
            <a:endParaRPr lang="el-GR" sz="2400" dirty="0"/>
          </a:p>
        </p:txBody>
      </p:sp>
      <p:sp>
        <p:nvSpPr>
          <p:cNvPr id="6" name="TextBox 5"/>
          <p:cNvSpPr txBox="1"/>
          <p:nvPr/>
        </p:nvSpPr>
        <p:spPr>
          <a:xfrm>
            <a:off x="3347864" y="476672"/>
            <a:ext cx="3384376" cy="1138773"/>
          </a:xfrm>
          <a:prstGeom prst="rect">
            <a:avLst/>
          </a:prstGeom>
          <a:noFill/>
        </p:spPr>
        <p:txBody>
          <a:bodyPr wrap="square" rtlCol="0">
            <a:spAutoFit/>
          </a:bodyPr>
          <a:lstStyle/>
          <a:p>
            <a:pPr>
              <a:buFont typeface="Arial" pitchFamily="34" charset="0"/>
              <a:buChar char="•"/>
            </a:pPr>
            <a:r>
              <a:rPr lang="el-GR" sz="2400" dirty="0" smtClean="0"/>
              <a:t>Στην διεπιφάνεια:</a:t>
            </a:r>
          </a:p>
          <a:p>
            <a:pPr>
              <a:buFont typeface="Arial" pitchFamily="34" charset="0"/>
              <a:buChar char="•"/>
            </a:pPr>
            <a:endParaRPr lang="el-GR" sz="2000" dirty="0" smtClean="0"/>
          </a:p>
          <a:p>
            <a:pPr>
              <a:buFont typeface="Arial" pitchFamily="34" charset="0"/>
              <a:buChar char="•"/>
            </a:pPr>
            <a:r>
              <a:rPr lang="el-GR" sz="2400" dirty="0" smtClean="0"/>
              <a:t>Στην κύρια μάζα υγρού:</a:t>
            </a:r>
            <a:endParaRPr lang="el-GR" sz="2400" dirty="0"/>
          </a:p>
        </p:txBody>
      </p:sp>
      <p:graphicFrame>
        <p:nvGraphicFramePr>
          <p:cNvPr id="7" name="Object 6"/>
          <p:cNvGraphicFramePr>
            <a:graphicFrameLocks noChangeAspect="1"/>
          </p:cNvGraphicFramePr>
          <p:nvPr/>
        </p:nvGraphicFramePr>
        <p:xfrm>
          <a:off x="6084168" y="519783"/>
          <a:ext cx="2247108" cy="532953"/>
        </p:xfrm>
        <a:graphic>
          <a:graphicData uri="http://schemas.openxmlformats.org/presentationml/2006/ole">
            <p:oleObj spid="_x0000_s72706" name="Equation" r:id="rId3" imgW="1015920" imgH="241200" progId="Equation.DSMT4">
              <p:embed/>
            </p:oleObj>
          </a:graphicData>
        </a:graphic>
      </p:graphicFrame>
      <p:graphicFrame>
        <p:nvGraphicFramePr>
          <p:cNvPr id="94211" name="Object 3"/>
          <p:cNvGraphicFramePr>
            <a:graphicFrameLocks noChangeAspect="1"/>
          </p:cNvGraphicFramePr>
          <p:nvPr/>
        </p:nvGraphicFramePr>
        <p:xfrm>
          <a:off x="6690551" y="1196752"/>
          <a:ext cx="2201929" cy="504056"/>
        </p:xfrm>
        <a:graphic>
          <a:graphicData uri="http://schemas.openxmlformats.org/presentationml/2006/ole">
            <p:oleObj spid="_x0000_s72707" name="Equation" r:id="rId4" imgW="1054080" imgH="241200" progId="Equation.DSMT4">
              <p:embed/>
            </p:oleObj>
          </a:graphicData>
        </a:graphic>
      </p:graphicFrame>
      <p:sp>
        <p:nvSpPr>
          <p:cNvPr id="9" name="TextBox 8"/>
          <p:cNvSpPr txBox="1"/>
          <p:nvPr/>
        </p:nvSpPr>
        <p:spPr>
          <a:xfrm>
            <a:off x="539552" y="1772816"/>
            <a:ext cx="7704856" cy="461665"/>
          </a:xfrm>
          <a:prstGeom prst="rect">
            <a:avLst/>
          </a:prstGeom>
          <a:noFill/>
        </p:spPr>
        <p:txBody>
          <a:bodyPr wrap="square" rtlCol="0">
            <a:spAutoFit/>
          </a:bodyPr>
          <a:lstStyle/>
          <a:p>
            <a:r>
              <a:rPr lang="el-GR" sz="2400" dirty="0" smtClean="0">
                <a:solidFill>
                  <a:srgbClr val="FF0000"/>
                </a:solidFill>
              </a:rPr>
              <a:t>Ωστόσο, η αντίδραση είναι συνήθως τάχιστη και…..</a:t>
            </a:r>
            <a:endParaRPr lang="el-GR" sz="2400" dirty="0">
              <a:solidFill>
                <a:srgbClr val="FF0000"/>
              </a:solidFill>
            </a:endParaRPr>
          </a:p>
        </p:txBody>
      </p:sp>
      <p:graphicFrame>
        <p:nvGraphicFramePr>
          <p:cNvPr id="94212" name="Object 4"/>
          <p:cNvGraphicFramePr>
            <a:graphicFrameLocks noChangeAspect="1"/>
          </p:cNvGraphicFramePr>
          <p:nvPr/>
        </p:nvGraphicFramePr>
        <p:xfrm>
          <a:off x="2243138" y="2362200"/>
          <a:ext cx="1963737" cy="476250"/>
        </p:xfrm>
        <a:graphic>
          <a:graphicData uri="http://schemas.openxmlformats.org/presentationml/2006/ole">
            <p:oleObj spid="_x0000_s72708" name="Equation" r:id="rId5" imgW="939600" imgH="228600" progId="Equation.DSMT4">
              <p:embed/>
            </p:oleObj>
          </a:graphicData>
        </a:graphic>
      </p:graphicFrame>
      <p:sp>
        <p:nvSpPr>
          <p:cNvPr id="11" name="TextBox 10"/>
          <p:cNvSpPr txBox="1"/>
          <p:nvPr/>
        </p:nvSpPr>
        <p:spPr>
          <a:xfrm>
            <a:off x="4499992" y="2348880"/>
            <a:ext cx="1296144" cy="461665"/>
          </a:xfrm>
          <a:prstGeom prst="rect">
            <a:avLst/>
          </a:prstGeom>
          <a:noFill/>
        </p:spPr>
        <p:txBody>
          <a:bodyPr wrap="square" rtlCol="0">
            <a:spAutoFit/>
          </a:bodyPr>
          <a:lstStyle/>
          <a:p>
            <a:r>
              <a:rPr lang="el-GR" sz="2400" dirty="0" smtClean="0"/>
              <a:t>τότε</a:t>
            </a:r>
            <a:endParaRPr lang="el-GR" sz="2400" dirty="0"/>
          </a:p>
        </p:txBody>
      </p:sp>
      <p:sp>
        <p:nvSpPr>
          <p:cNvPr id="12" name="TextBox 11"/>
          <p:cNvSpPr txBox="1"/>
          <p:nvPr/>
        </p:nvSpPr>
        <p:spPr>
          <a:xfrm>
            <a:off x="539552" y="2996952"/>
            <a:ext cx="5904656" cy="1292662"/>
          </a:xfrm>
          <a:prstGeom prst="rect">
            <a:avLst/>
          </a:prstGeom>
          <a:noFill/>
        </p:spPr>
        <p:txBody>
          <a:bodyPr wrap="square" rtlCol="0">
            <a:spAutoFit/>
          </a:bodyPr>
          <a:lstStyle/>
          <a:p>
            <a:pPr>
              <a:buFont typeface="Wingdings" pitchFamily="2" charset="2"/>
              <a:buChar char="v"/>
            </a:pPr>
            <a:r>
              <a:rPr lang="el-GR" dirty="0" smtClean="0"/>
              <a:t> </a:t>
            </a:r>
          </a:p>
          <a:p>
            <a:pPr>
              <a:buFont typeface="Wingdings" pitchFamily="2" charset="2"/>
              <a:buChar char="v"/>
            </a:pPr>
            <a:endParaRPr lang="el-GR" dirty="0" smtClean="0"/>
          </a:p>
          <a:p>
            <a:pPr>
              <a:buFont typeface="Wingdings" pitchFamily="2" charset="2"/>
              <a:buChar char="v"/>
            </a:pPr>
            <a:endParaRPr lang="el-GR" dirty="0" smtClean="0"/>
          </a:p>
          <a:p>
            <a:pPr>
              <a:buFont typeface="Wingdings" pitchFamily="2" charset="2"/>
              <a:buChar char="v"/>
            </a:pPr>
            <a:r>
              <a:rPr lang="el-GR" dirty="0" smtClean="0"/>
              <a:t> </a:t>
            </a:r>
            <a:r>
              <a:rPr lang="en-US" sz="2400" dirty="0" smtClean="0"/>
              <a:t>flux </a:t>
            </a:r>
            <a:r>
              <a:rPr lang="el-GR" sz="2400" dirty="0" smtClean="0"/>
              <a:t>απορρόφησης : </a:t>
            </a:r>
            <a:endParaRPr lang="el-GR" dirty="0"/>
          </a:p>
        </p:txBody>
      </p:sp>
      <p:graphicFrame>
        <p:nvGraphicFramePr>
          <p:cNvPr id="13" name="Object 12"/>
          <p:cNvGraphicFramePr>
            <a:graphicFrameLocks noChangeAspect="1"/>
          </p:cNvGraphicFramePr>
          <p:nvPr/>
        </p:nvGraphicFramePr>
        <p:xfrm>
          <a:off x="1043608" y="2774107"/>
          <a:ext cx="2955839" cy="870917"/>
        </p:xfrm>
        <a:graphic>
          <a:graphicData uri="http://schemas.openxmlformats.org/presentationml/2006/ole">
            <p:oleObj spid="_x0000_s72709" name="Equation" r:id="rId6" imgW="1422360" imgH="419040" progId="Equation.DSMT4">
              <p:embed/>
            </p:oleObj>
          </a:graphicData>
        </a:graphic>
      </p:graphicFrame>
      <p:graphicFrame>
        <p:nvGraphicFramePr>
          <p:cNvPr id="14" name="Object 13"/>
          <p:cNvGraphicFramePr>
            <a:graphicFrameLocks noChangeAspect="1"/>
          </p:cNvGraphicFramePr>
          <p:nvPr/>
        </p:nvGraphicFramePr>
        <p:xfrm>
          <a:off x="3353047" y="3669971"/>
          <a:ext cx="3163169" cy="1703245"/>
        </p:xfrm>
        <a:graphic>
          <a:graphicData uri="http://schemas.openxmlformats.org/presentationml/2006/ole">
            <p:oleObj spid="_x0000_s72710" name="Equation" r:id="rId7" imgW="1650960" imgH="888840" progId="Equation.DSMT4">
              <p:embed/>
            </p:oleObj>
          </a:graphicData>
        </a:graphic>
      </p:graphicFrame>
      <p:sp>
        <p:nvSpPr>
          <p:cNvPr id="15" name="Rectangle 14"/>
          <p:cNvSpPr/>
          <p:nvPr/>
        </p:nvSpPr>
        <p:spPr>
          <a:xfrm>
            <a:off x="3707904" y="4581128"/>
            <a:ext cx="2592288" cy="79208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6588224" y="4653136"/>
            <a:ext cx="2160240" cy="1015663"/>
          </a:xfrm>
          <a:prstGeom prst="rect">
            <a:avLst/>
          </a:prstGeom>
          <a:noFill/>
        </p:spPr>
        <p:txBody>
          <a:bodyPr wrap="square" rtlCol="0">
            <a:spAutoFit/>
          </a:bodyPr>
          <a:lstStyle/>
          <a:p>
            <a:r>
              <a:rPr lang="el-GR" sz="2000" dirty="0" smtClean="0">
                <a:solidFill>
                  <a:srgbClr val="FF0000"/>
                </a:solidFill>
              </a:rPr>
              <a:t>Απορρόφηση με πολύ γρήγορη χημική αντίδραση</a:t>
            </a:r>
            <a:endParaRPr lang="el-GR" sz="2000" dirty="0">
              <a:solidFill>
                <a:srgbClr val="FF0000"/>
              </a:solidFill>
            </a:endParaRPr>
          </a:p>
        </p:txBody>
      </p:sp>
      <p:graphicFrame>
        <p:nvGraphicFramePr>
          <p:cNvPr id="17" name="Object 16"/>
          <p:cNvGraphicFramePr>
            <a:graphicFrameLocks noChangeAspect="1"/>
          </p:cNvGraphicFramePr>
          <p:nvPr/>
        </p:nvGraphicFramePr>
        <p:xfrm>
          <a:off x="1122381" y="5893940"/>
          <a:ext cx="5897891" cy="775420"/>
        </p:xfrm>
        <a:graphic>
          <a:graphicData uri="http://schemas.openxmlformats.org/presentationml/2006/ole">
            <p:oleObj spid="_x0000_s72711" name="Equation" r:id="rId8" imgW="3187440" imgH="419040" progId="Equation.DSMT4">
              <p:embed/>
            </p:oleObj>
          </a:graphicData>
        </a:graphic>
      </p:graphicFrame>
      <p:pic>
        <p:nvPicPr>
          <p:cNvPr id="18"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78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94211"/>
                                        </p:tgtEl>
                                        <p:attrNameLst>
                                          <p:attrName>style.visibility</p:attrName>
                                        </p:attrNameLst>
                                      </p:cBhvr>
                                      <p:to>
                                        <p:strVal val="visible"/>
                                      </p:to>
                                    </p:set>
                                    <p:animEffect transition="in" filter="blinds(horizontal)">
                                      <p:cBhvr>
                                        <p:cTn id="16" dur="500"/>
                                        <p:tgtEl>
                                          <p:spTgt spid="942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1"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par>
                                <p:cTn id="25" presetID="3"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94211"/>
                                        </p:tgtEl>
                                        <p:attrNameLst>
                                          <p:attrName>style.visibility</p:attrName>
                                        </p:attrNameLst>
                                      </p:cBhvr>
                                      <p:to>
                                        <p:strVal val="visible"/>
                                      </p:to>
                                    </p:set>
                                    <p:animEffect transition="in" filter="blinds(horizontal)">
                                      <p:cBhvr>
                                        <p:cTn id="30" dur="500"/>
                                        <p:tgtEl>
                                          <p:spTgt spid="942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par>
                                <p:cTn id="34" presetID="3" presetClass="entr" presetSubtype="10" fill="hold" nodeType="withEffect">
                                  <p:stCondLst>
                                    <p:cond delay="0"/>
                                  </p:stCondLst>
                                  <p:childTnLst>
                                    <p:set>
                                      <p:cBhvr>
                                        <p:cTn id="35" dur="1" fill="hold">
                                          <p:stCondLst>
                                            <p:cond delay="0"/>
                                          </p:stCondLst>
                                        </p:cTn>
                                        <p:tgtEl>
                                          <p:spTgt spid="94212"/>
                                        </p:tgtEl>
                                        <p:attrNameLst>
                                          <p:attrName>style.visibility</p:attrName>
                                        </p:attrNameLst>
                                      </p:cBhvr>
                                      <p:to>
                                        <p:strVal val="visible"/>
                                      </p:to>
                                    </p:set>
                                    <p:animEffect transition="in" filter="blinds(horizontal)">
                                      <p:cBhvr>
                                        <p:cTn id="36" dur="500"/>
                                        <p:tgtEl>
                                          <p:spTgt spid="942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p:bldP spid="11" grpId="0"/>
      <p:bldP spid="12" grpId="0"/>
      <p:bldP spid="15" grpId="0" animBg="1"/>
      <p:bldP spid="1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332656"/>
            <a:ext cx="2808312" cy="1569660"/>
          </a:xfrm>
          <a:prstGeom prst="rect">
            <a:avLst/>
          </a:prstGeom>
          <a:noFill/>
        </p:spPr>
        <p:txBody>
          <a:bodyPr wrap="square" rtlCol="0">
            <a:spAutoFit/>
          </a:bodyPr>
          <a:lstStyle/>
          <a:p>
            <a:r>
              <a:rPr lang="el-GR" sz="2400" dirty="0" smtClean="0"/>
              <a:t>Θυμηθείτε όμως:</a:t>
            </a:r>
          </a:p>
          <a:p>
            <a:endParaRPr lang="el-GR" sz="2400" dirty="0" smtClean="0"/>
          </a:p>
          <a:p>
            <a:endParaRPr lang="el-GR" sz="2400" dirty="0" smtClean="0"/>
          </a:p>
          <a:p>
            <a:r>
              <a:rPr lang="el-GR" sz="2400" dirty="0" smtClean="0"/>
              <a:t>άρα</a:t>
            </a:r>
            <a:endParaRPr lang="el-GR" sz="2400" dirty="0"/>
          </a:p>
        </p:txBody>
      </p:sp>
      <p:sp>
        <p:nvSpPr>
          <p:cNvPr id="6" name="TextBox 5"/>
          <p:cNvSpPr txBox="1"/>
          <p:nvPr/>
        </p:nvSpPr>
        <p:spPr>
          <a:xfrm>
            <a:off x="4644008" y="375047"/>
            <a:ext cx="4283968" cy="461665"/>
          </a:xfrm>
          <a:prstGeom prst="rect">
            <a:avLst/>
          </a:prstGeom>
          <a:noFill/>
          <a:ln>
            <a:solidFill>
              <a:srgbClr val="FF0000"/>
            </a:solidFill>
          </a:ln>
        </p:spPr>
        <p:txBody>
          <a:bodyPr wrap="square" rtlCol="0">
            <a:spAutoFit/>
          </a:bodyPr>
          <a:lstStyle/>
          <a:p>
            <a:r>
              <a:rPr lang="el-GR" sz="2400" dirty="0" smtClean="0"/>
              <a:t>Συντελεστής μεταφοράς μάζας</a:t>
            </a:r>
            <a:endParaRPr lang="el-GR" sz="2400" dirty="0"/>
          </a:p>
        </p:txBody>
      </p:sp>
      <p:graphicFrame>
        <p:nvGraphicFramePr>
          <p:cNvPr id="7" name="Object 6"/>
          <p:cNvGraphicFramePr>
            <a:graphicFrameLocks noChangeAspect="1"/>
          </p:cNvGraphicFramePr>
          <p:nvPr/>
        </p:nvGraphicFramePr>
        <p:xfrm>
          <a:off x="3059832" y="188640"/>
          <a:ext cx="1224136" cy="824961"/>
        </p:xfrm>
        <a:graphic>
          <a:graphicData uri="http://schemas.openxmlformats.org/presentationml/2006/ole">
            <p:oleObj spid="_x0000_s73730" name="Equation" r:id="rId3" imgW="583920" imgH="393480" progId="Equation.DSMT4">
              <p:embed/>
            </p:oleObj>
          </a:graphicData>
        </a:graphic>
      </p:graphicFrame>
      <p:graphicFrame>
        <p:nvGraphicFramePr>
          <p:cNvPr id="8" name="Object 7"/>
          <p:cNvGraphicFramePr>
            <a:graphicFrameLocks noChangeAspect="1"/>
          </p:cNvGraphicFramePr>
          <p:nvPr/>
        </p:nvGraphicFramePr>
        <p:xfrm>
          <a:off x="1307637" y="1340768"/>
          <a:ext cx="3984443" cy="792088"/>
        </p:xfrm>
        <a:graphic>
          <a:graphicData uri="http://schemas.openxmlformats.org/presentationml/2006/ole">
            <p:oleObj spid="_x0000_s73731" name="Equation" r:id="rId4" imgW="2108160" imgH="419040" progId="Equation.DSMT4">
              <p:embed/>
            </p:oleObj>
          </a:graphicData>
        </a:graphic>
      </p:graphicFrame>
      <p:sp>
        <p:nvSpPr>
          <p:cNvPr id="9" name="Oval 8"/>
          <p:cNvSpPr/>
          <p:nvPr/>
        </p:nvSpPr>
        <p:spPr>
          <a:xfrm>
            <a:off x="2915816" y="1340768"/>
            <a:ext cx="1224136" cy="93610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Straight Arrow Connector 10"/>
          <p:cNvCxnSpPr>
            <a:stCxn id="9" idx="3"/>
          </p:cNvCxnSpPr>
          <p:nvPr/>
        </p:nvCxnSpPr>
        <p:spPr>
          <a:xfrm flipH="1">
            <a:off x="2267744" y="2139783"/>
            <a:ext cx="827343" cy="20909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03648" y="2276872"/>
            <a:ext cx="1368152" cy="461665"/>
          </a:xfrm>
          <a:prstGeom prst="rect">
            <a:avLst/>
          </a:prstGeom>
          <a:noFill/>
          <a:ln>
            <a:noFill/>
          </a:ln>
        </p:spPr>
        <p:txBody>
          <a:bodyPr wrap="square" rtlCol="0">
            <a:spAutoFit/>
          </a:bodyPr>
          <a:lstStyle/>
          <a:p>
            <a:r>
              <a:rPr lang="en-US" sz="2400" dirty="0" smtClean="0">
                <a:solidFill>
                  <a:srgbClr val="00B050"/>
                </a:solidFill>
              </a:rPr>
              <a:t>const</a:t>
            </a:r>
            <a:endParaRPr lang="el-GR" sz="2400" dirty="0">
              <a:solidFill>
                <a:srgbClr val="00B050"/>
              </a:solidFill>
            </a:endParaRPr>
          </a:p>
        </p:txBody>
      </p:sp>
      <p:sp>
        <p:nvSpPr>
          <p:cNvPr id="13" name="TextBox 12"/>
          <p:cNvSpPr txBox="1"/>
          <p:nvPr/>
        </p:nvSpPr>
        <p:spPr>
          <a:xfrm>
            <a:off x="216024" y="3068960"/>
            <a:ext cx="4355976" cy="461665"/>
          </a:xfrm>
          <a:prstGeom prst="rect">
            <a:avLst/>
          </a:prstGeom>
          <a:noFill/>
        </p:spPr>
        <p:txBody>
          <a:bodyPr wrap="square" rtlCol="0">
            <a:spAutoFit/>
          </a:bodyPr>
          <a:lstStyle/>
          <a:p>
            <a:r>
              <a:rPr lang="el-GR" sz="2400" dirty="0" smtClean="0"/>
              <a:t>Χωρίς χημική αντίδραση: </a:t>
            </a:r>
            <a:endParaRPr lang="el-GR" sz="2400" dirty="0"/>
          </a:p>
        </p:txBody>
      </p:sp>
      <p:graphicFrame>
        <p:nvGraphicFramePr>
          <p:cNvPr id="14" name="Object 13"/>
          <p:cNvGraphicFramePr>
            <a:graphicFrameLocks noChangeAspect="1"/>
          </p:cNvGraphicFramePr>
          <p:nvPr/>
        </p:nvGraphicFramePr>
        <p:xfrm>
          <a:off x="3661791" y="3140968"/>
          <a:ext cx="1588599" cy="457324"/>
        </p:xfrm>
        <a:graphic>
          <a:graphicData uri="http://schemas.openxmlformats.org/presentationml/2006/ole">
            <p:oleObj spid="_x0000_s73732" name="Equation" r:id="rId5" imgW="838080" imgH="241200" progId="Equation.DSMT4">
              <p:embed/>
            </p:oleObj>
          </a:graphicData>
        </a:graphic>
      </p:graphicFrame>
      <p:sp>
        <p:nvSpPr>
          <p:cNvPr id="15" name="TextBox 14"/>
          <p:cNvSpPr txBox="1"/>
          <p:nvPr/>
        </p:nvSpPr>
        <p:spPr>
          <a:xfrm>
            <a:off x="323528" y="3789040"/>
            <a:ext cx="8820472" cy="2308324"/>
          </a:xfrm>
          <a:prstGeom prst="rect">
            <a:avLst/>
          </a:prstGeom>
          <a:noFill/>
        </p:spPr>
        <p:txBody>
          <a:bodyPr wrap="square" rtlCol="0">
            <a:spAutoFit/>
          </a:bodyPr>
          <a:lstStyle/>
          <a:p>
            <a:r>
              <a:rPr lang="el-GR" sz="2400" dirty="0" smtClean="0"/>
              <a:t>Ο όρος                               είναι ο αδιάστατος αριθμός</a:t>
            </a:r>
            <a:endParaRPr lang="en-US" sz="2400" dirty="0" smtClean="0"/>
          </a:p>
          <a:p>
            <a:endParaRPr lang="el-GR" sz="2400" dirty="0" smtClean="0"/>
          </a:p>
          <a:p>
            <a:r>
              <a:rPr lang="en-US" sz="2400" dirty="0" smtClean="0">
                <a:solidFill>
                  <a:srgbClr val="00B050"/>
                </a:solidFill>
              </a:rPr>
              <a:t>Hatta</a:t>
            </a:r>
            <a:r>
              <a:rPr lang="en-US" sz="2400" dirty="0" smtClean="0"/>
              <a:t> </a:t>
            </a:r>
            <a:r>
              <a:rPr lang="el-GR" sz="2400" dirty="0" smtClean="0"/>
              <a:t>και εκφράζει την επίδραση της χημικής αντίδρασης στην απορρόφηση. </a:t>
            </a:r>
          </a:p>
          <a:p>
            <a:endParaRPr lang="el-GR" sz="2400" dirty="0" smtClean="0"/>
          </a:p>
          <a:p>
            <a:r>
              <a:rPr lang="el-GR" sz="2400" dirty="0" smtClean="0">
                <a:sym typeface="Wingdings"/>
              </a:rPr>
              <a:t></a:t>
            </a:r>
            <a:r>
              <a:rPr lang="el-GR" sz="2400" dirty="0" smtClean="0">
                <a:solidFill>
                  <a:srgbClr val="00B050"/>
                </a:solidFill>
                <a:sym typeface="Wingdings"/>
              </a:rPr>
              <a:t>Ποια είναι η επίδραση?</a:t>
            </a:r>
            <a:endParaRPr lang="el-GR" sz="2400" dirty="0">
              <a:solidFill>
                <a:srgbClr val="00B050"/>
              </a:solidFill>
            </a:endParaRPr>
          </a:p>
        </p:txBody>
      </p:sp>
      <p:graphicFrame>
        <p:nvGraphicFramePr>
          <p:cNvPr id="16" name="Object 15"/>
          <p:cNvGraphicFramePr>
            <a:graphicFrameLocks noChangeAspect="1"/>
          </p:cNvGraphicFramePr>
          <p:nvPr/>
        </p:nvGraphicFramePr>
        <p:xfrm>
          <a:off x="1392238" y="3573463"/>
          <a:ext cx="1841500" cy="779462"/>
        </p:xfrm>
        <a:graphic>
          <a:graphicData uri="http://schemas.openxmlformats.org/presentationml/2006/ole">
            <p:oleObj spid="_x0000_s73733" name="Equation" r:id="rId6" imgW="990360" imgH="419040" progId="Equation.DSMT4">
              <p:embed/>
            </p:oleObj>
          </a:graphicData>
        </a:graphic>
      </p:graphicFrame>
      <p:pic>
        <p:nvPicPr>
          <p:cNvPr id="17"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8" name="TextBox 1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79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2"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315913"/>
            <a:ext cx="7772400" cy="1143001"/>
          </a:xfrm>
        </p:spPr>
        <p:txBody>
          <a:bodyPr/>
          <a:lstStyle/>
          <a:p>
            <a:pPr algn="ctr"/>
            <a:r>
              <a:rPr lang="el-GR" u="sng" dirty="0" smtClean="0"/>
              <a:t>Συγκέντρωση</a:t>
            </a:r>
            <a:endParaRPr lang="el-GR" u="sng" dirty="0"/>
          </a:p>
        </p:txBody>
      </p:sp>
      <p:sp>
        <p:nvSpPr>
          <p:cNvPr id="5" name="TextBox 4"/>
          <p:cNvSpPr txBox="1"/>
          <p:nvPr/>
        </p:nvSpPr>
        <p:spPr>
          <a:xfrm>
            <a:off x="395536" y="836712"/>
            <a:ext cx="8136904" cy="5632311"/>
          </a:xfrm>
          <a:prstGeom prst="rect">
            <a:avLst/>
          </a:prstGeom>
          <a:noFill/>
        </p:spPr>
        <p:txBody>
          <a:bodyPr wrap="square" rtlCol="0">
            <a:spAutoFit/>
          </a:bodyPr>
          <a:lstStyle/>
          <a:p>
            <a:pPr>
              <a:buFont typeface="Arial" pitchFamily="34" charset="0"/>
              <a:buChar char="•"/>
            </a:pPr>
            <a:r>
              <a:rPr lang="el-GR" dirty="0" smtClean="0"/>
              <a:t> </a:t>
            </a:r>
            <a:r>
              <a:rPr lang="el-GR" sz="2000" dirty="0" smtClean="0"/>
              <a:t>Πυκνότητα ή μαζική συγκέντρωση:</a:t>
            </a:r>
          </a:p>
          <a:p>
            <a:pPr>
              <a:buFont typeface="Arial" pitchFamily="34" charset="0"/>
              <a:buChar char="•"/>
            </a:pPr>
            <a:endParaRPr lang="el-GR" sz="2000" dirty="0" smtClean="0"/>
          </a:p>
          <a:p>
            <a:pPr>
              <a:buFont typeface="Arial" pitchFamily="34" charset="0"/>
              <a:buChar char="•"/>
            </a:pPr>
            <a:endParaRPr lang="el-GR" sz="2000" dirty="0"/>
          </a:p>
          <a:p>
            <a:pPr>
              <a:buFont typeface="Arial" pitchFamily="34" charset="0"/>
              <a:buChar char="•"/>
            </a:pPr>
            <a:endParaRPr lang="el-GR" sz="2000" dirty="0" smtClean="0"/>
          </a:p>
          <a:p>
            <a:pPr>
              <a:buFont typeface="Arial" pitchFamily="34" charset="0"/>
              <a:buChar char="•"/>
            </a:pPr>
            <a:endParaRPr lang="el-GR" sz="2000" dirty="0"/>
          </a:p>
          <a:p>
            <a:pPr>
              <a:buFont typeface="Arial" pitchFamily="34" charset="0"/>
              <a:buChar char="•"/>
            </a:pPr>
            <a:endParaRPr lang="el-GR" sz="2000" dirty="0" smtClean="0"/>
          </a:p>
          <a:p>
            <a:pPr>
              <a:buFont typeface="Arial" pitchFamily="34" charset="0"/>
              <a:buChar char="•"/>
            </a:pPr>
            <a:r>
              <a:rPr lang="el-GR" sz="2000" dirty="0" smtClean="0"/>
              <a:t>Γραμμομοριακή συγκέντρωση:</a:t>
            </a:r>
          </a:p>
          <a:p>
            <a:pPr>
              <a:buFont typeface="Arial" pitchFamily="34" charset="0"/>
              <a:buChar char="•"/>
            </a:pPr>
            <a:endParaRPr lang="el-GR" sz="2000" dirty="0"/>
          </a:p>
          <a:p>
            <a:pPr>
              <a:buFont typeface="Arial" pitchFamily="34" charset="0"/>
              <a:buChar char="•"/>
            </a:pPr>
            <a:endParaRPr lang="el-GR" sz="2000" dirty="0" smtClean="0"/>
          </a:p>
          <a:p>
            <a:pPr>
              <a:buFont typeface="Arial" pitchFamily="34" charset="0"/>
              <a:buChar char="•"/>
            </a:pPr>
            <a:endParaRPr lang="el-GR" sz="2000" dirty="0" smtClean="0"/>
          </a:p>
          <a:p>
            <a:pPr>
              <a:buFont typeface="Arial" pitchFamily="34" charset="0"/>
              <a:buChar char="•"/>
            </a:pPr>
            <a:endParaRPr lang="el-GR" sz="2000" dirty="0" smtClean="0"/>
          </a:p>
          <a:p>
            <a:pPr>
              <a:buFont typeface="Arial" pitchFamily="34" charset="0"/>
              <a:buChar char="•"/>
            </a:pPr>
            <a:endParaRPr lang="el-GR" sz="2000" dirty="0"/>
          </a:p>
          <a:p>
            <a:pPr>
              <a:buFont typeface="Arial" pitchFamily="34" charset="0"/>
              <a:buChar char="•"/>
            </a:pPr>
            <a:endParaRPr lang="el-GR" sz="2000" dirty="0"/>
          </a:p>
          <a:p>
            <a:pPr>
              <a:buFont typeface="Arial" pitchFamily="34" charset="0"/>
              <a:buChar char="•"/>
            </a:pPr>
            <a:endParaRPr lang="el-GR" sz="2000" dirty="0" smtClean="0"/>
          </a:p>
          <a:p>
            <a:pPr>
              <a:buFont typeface="Arial" pitchFamily="34" charset="0"/>
              <a:buChar char="•"/>
            </a:pPr>
            <a:r>
              <a:rPr lang="el-GR" sz="2000" dirty="0" smtClean="0"/>
              <a:t>Ιδανικό αέριο: </a:t>
            </a:r>
          </a:p>
          <a:p>
            <a:pPr>
              <a:buFont typeface="Arial" pitchFamily="34" charset="0"/>
              <a:buChar char="•"/>
            </a:pPr>
            <a:endParaRPr lang="el-GR" sz="2000" dirty="0"/>
          </a:p>
          <a:p>
            <a:pPr>
              <a:buFont typeface="Arial" pitchFamily="34" charset="0"/>
              <a:buChar char="•"/>
            </a:pPr>
            <a:endParaRPr lang="el-GR" sz="2000" dirty="0" smtClean="0"/>
          </a:p>
          <a:p>
            <a:r>
              <a:rPr lang="el-GR" sz="2000" dirty="0" smtClean="0"/>
              <a:t>  </a:t>
            </a:r>
            <a:endParaRPr lang="el-GR" sz="2000" dirty="0"/>
          </a:p>
        </p:txBody>
      </p:sp>
      <p:graphicFrame>
        <p:nvGraphicFramePr>
          <p:cNvPr id="6" name="Object 5"/>
          <p:cNvGraphicFramePr>
            <a:graphicFrameLocks noChangeAspect="1"/>
          </p:cNvGraphicFramePr>
          <p:nvPr/>
        </p:nvGraphicFramePr>
        <p:xfrm>
          <a:off x="4618457" y="692696"/>
          <a:ext cx="961655" cy="648072"/>
        </p:xfrm>
        <a:graphic>
          <a:graphicData uri="http://schemas.openxmlformats.org/presentationml/2006/ole">
            <p:oleObj spid="_x0000_s7170" name="Equation" r:id="rId3" imgW="583920" imgH="393480" progId="Equation.DSMT4">
              <p:embed/>
            </p:oleObj>
          </a:graphicData>
        </a:graphic>
      </p:graphicFrame>
      <p:graphicFrame>
        <p:nvGraphicFramePr>
          <p:cNvPr id="7171" name="Object 3"/>
          <p:cNvGraphicFramePr>
            <a:graphicFrameLocks noChangeAspect="1"/>
          </p:cNvGraphicFramePr>
          <p:nvPr/>
        </p:nvGraphicFramePr>
        <p:xfrm>
          <a:off x="4119563" y="2635697"/>
          <a:ext cx="857250" cy="649287"/>
        </p:xfrm>
        <a:graphic>
          <a:graphicData uri="http://schemas.openxmlformats.org/presentationml/2006/ole">
            <p:oleObj spid="_x0000_s7171" name="Equation" r:id="rId4" imgW="520560" imgH="393480" progId="Equation.DSMT4">
              <p:embed/>
            </p:oleObj>
          </a:graphicData>
        </a:graphic>
      </p:graphicFrame>
      <p:graphicFrame>
        <p:nvGraphicFramePr>
          <p:cNvPr id="8" name="Object 7"/>
          <p:cNvGraphicFramePr>
            <a:graphicFrameLocks noChangeAspect="1"/>
          </p:cNvGraphicFramePr>
          <p:nvPr/>
        </p:nvGraphicFramePr>
        <p:xfrm>
          <a:off x="2195736" y="5085184"/>
          <a:ext cx="1872208" cy="610931"/>
        </p:xfrm>
        <a:graphic>
          <a:graphicData uri="http://schemas.openxmlformats.org/presentationml/2006/ole">
            <p:oleObj spid="_x0000_s7172" name="Equation" r:id="rId5" imgW="1206360" imgH="393480" progId="Equation.DSMT4">
              <p:embed/>
            </p:oleObj>
          </a:graphicData>
        </a:graphic>
      </p:graphicFrame>
      <p:graphicFrame>
        <p:nvGraphicFramePr>
          <p:cNvPr id="7174" name="Object 6"/>
          <p:cNvGraphicFramePr>
            <a:graphicFrameLocks noChangeAspect="1"/>
          </p:cNvGraphicFramePr>
          <p:nvPr/>
        </p:nvGraphicFramePr>
        <p:xfrm>
          <a:off x="6494512" y="2780929"/>
          <a:ext cx="377304" cy="288032"/>
        </p:xfrm>
        <a:graphic>
          <a:graphicData uri="http://schemas.openxmlformats.org/presentationml/2006/ole">
            <p:oleObj spid="_x0000_s7173" name="Equation" r:id="rId6" imgW="355320" imgH="164880" progId="Equation.DSMT4">
              <p:embed/>
            </p:oleObj>
          </a:graphicData>
        </a:graphic>
      </p:graphicFrame>
      <p:graphicFrame>
        <p:nvGraphicFramePr>
          <p:cNvPr id="11" name="Object 10"/>
          <p:cNvGraphicFramePr>
            <a:graphicFrameLocks noChangeAspect="1"/>
          </p:cNvGraphicFramePr>
          <p:nvPr/>
        </p:nvGraphicFramePr>
        <p:xfrm>
          <a:off x="4582914" y="1304256"/>
          <a:ext cx="1213222" cy="916657"/>
        </p:xfrm>
        <a:graphic>
          <a:graphicData uri="http://schemas.openxmlformats.org/presentationml/2006/ole">
            <p:oleObj spid="_x0000_s7174" name="Equation" r:id="rId7" imgW="571320" imgH="431640" progId="Equation.DSMT4">
              <p:embed/>
            </p:oleObj>
          </a:graphicData>
        </a:graphic>
      </p:graphicFrame>
      <p:graphicFrame>
        <p:nvGraphicFramePr>
          <p:cNvPr id="7176" name="Object 8"/>
          <p:cNvGraphicFramePr>
            <a:graphicFrameLocks noChangeAspect="1"/>
          </p:cNvGraphicFramePr>
          <p:nvPr/>
        </p:nvGraphicFramePr>
        <p:xfrm>
          <a:off x="4073525" y="3233092"/>
          <a:ext cx="1077913" cy="915988"/>
        </p:xfrm>
        <a:graphic>
          <a:graphicData uri="http://schemas.openxmlformats.org/presentationml/2006/ole">
            <p:oleObj spid="_x0000_s7175" name="Equation" r:id="rId8" imgW="507960" imgH="431640" progId="Equation.DSMT4">
              <p:embed/>
            </p:oleObj>
          </a:graphicData>
        </a:graphic>
      </p:graphicFrame>
      <p:graphicFrame>
        <p:nvGraphicFramePr>
          <p:cNvPr id="7177" name="Object 9"/>
          <p:cNvGraphicFramePr>
            <a:graphicFrameLocks noChangeAspect="1"/>
          </p:cNvGraphicFramePr>
          <p:nvPr/>
        </p:nvGraphicFramePr>
        <p:xfrm>
          <a:off x="2195736" y="5734463"/>
          <a:ext cx="1800200" cy="794734"/>
        </p:xfrm>
        <a:graphic>
          <a:graphicData uri="http://schemas.openxmlformats.org/presentationml/2006/ole">
            <p:oleObj spid="_x0000_s7176" name="Equation" r:id="rId9" imgW="977760" imgH="431640" progId="Equation.DSMT4">
              <p:embed/>
            </p:oleObj>
          </a:graphicData>
        </a:graphic>
      </p:graphicFrame>
      <p:graphicFrame>
        <p:nvGraphicFramePr>
          <p:cNvPr id="14" name="Object 13"/>
          <p:cNvGraphicFramePr>
            <a:graphicFrameLocks noChangeAspect="1"/>
          </p:cNvGraphicFramePr>
          <p:nvPr/>
        </p:nvGraphicFramePr>
        <p:xfrm>
          <a:off x="3006725" y="4216400"/>
          <a:ext cx="2987675" cy="725488"/>
        </p:xfrm>
        <a:graphic>
          <a:graphicData uri="http://schemas.openxmlformats.org/presentationml/2006/ole">
            <p:oleObj spid="_x0000_s7177" name="Equation" r:id="rId10" imgW="1422360" imgH="431640" progId="Equation.DSMT4">
              <p:embed/>
            </p:oleObj>
          </a:graphicData>
        </a:graphic>
      </p:graphicFrame>
      <p:graphicFrame>
        <p:nvGraphicFramePr>
          <p:cNvPr id="7179" name="Object 11"/>
          <p:cNvGraphicFramePr>
            <a:graphicFrameLocks noChangeAspect="1"/>
          </p:cNvGraphicFramePr>
          <p:nvPr/>
        </p:nvGraphicFramePr>
        <p:xfrm>
          <a:off x="6456363" y="836613"/>
          <a:ext cx="350837" cy="287337"/>
        </p:xfrm>
        <a:graphic>
          <a:graphicData uri="http://schemas.openxmlformats.org/presentationml/2006/ole">
            <p:oleObj spid="_x0000_s7178" name="Equation" r:id="rId11" imgW="330120" imgH="164880" progId="Equation.DSMT4">
              <p:embed/>
            </p:oleObj>
          </a:graphicData>
        </a:graphic>
      </p:graphicFrame>
      <p:pic>
        <p:nvPicPr>
          <p:cNvPr id="13" name="Εικόνα 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5" name="TextBox 14"/>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7179"/>
                                        </p:tgtEl>
                                        <p:attrNameLst>
                                          <p:attrName>style.visibility</p:attrName>
                                        </p:attrNameLst>
                                      </p:cBhvr>
                                      <p:to>
                                        <p:strVal val="visible"/>
                                      </p:to>
                                    </p:set>
                                    <p:animEffect transition="in" filter="box(in)">
                                      <p:cBhvr>
                                        <p:cTn id="13" dur="500"/>
                                        <p:tgtEl>
                                          <p:spTgt spid="7179"/>
                                        </p:tgtEl>
                                      </p:cBhvr>
                                    </p:animEffect>
                                  </p:childTnLst>
                                </p:cTn>
                              </p:par>
                              <p:par>
                                <p:cTn id="14" presetID="4"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nodeType="with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box(in)">
                                      <p:cBhvr>
                                        <p:cTn id="19" dur="500"/>
                                        <p:tgtEl>
                                          <p:spTgt spid="7171"/>
                                        </p:tgtEl>
                                      </p:cBhvr>
                                    </p:animEffect>
                                  </p:childTnLst>
                                </p:cTn>
                              </p:par>
                              <p:par>
                                <p:cTn id="20" presetID="4" presetClass="entr" presetSubtype="16" fill="hold" nodeType="with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box(in)">
                                      <p:cBhvr>
                                        <p:cTn id="22" dur="500"/>
                                        <p:tgtEl>
                                          <p:spTgt spid="7176"/>
                                        </p:tgtEl>
                                      </p:cBhvr>
                                    </p:animEffect>
                                  </p:childTnLst>
                                </p:cTn>
                              </p:par>
                              <p:par>
                                <p:cTn id="23" presetID="4" presetClass="entr" presetSubtype="16" fill="hold" nodeType="with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box(in)">
                                      <p:cBhvr>
                                        <p:cTn id="25" dur="500"/>
                                        <p:tgtEl>
                                          <p:spTgt spid="7174"/>
                                        </p:tgtEl>
                                      </p:cBhvr>
                                    </p:animEffect>
                                  </p:childTnLst>
                                </p:cTn>
                              </p:par>
                              <p:par>
                                <p:cTn id="26" presetID="4"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par>
                                <p:cTn id="29" presetID="4"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
                                        <p:tgtEl>
                                          <p:spTgt spid="8"/>
                                        </p:tgtEl>
                                      </p:cBhvr>
                                    </p:animEffect>
                                  </p:childTnLst>
                                </p:cTn>
                              </p:par>
                              <p:par>
                                <p:cTn id="32" presetID="4" presetClass="entr" presetSubtype="16" fill="hold" nodeType="withEffect">
                                  <p:stCondLst>
                                    <p:cond delay="0"/>
                                  </p:stCondLst>
                                  <p:childTnLst>
                                    <p:set>
                                      <p:cBhvr>
                                        <p:cTn id="33" dur="1" fill="hold">
                                          <p:stCondLst>
                                            <p:cond delay="0"/>
                                          </p:stCondLst>
                                        </p:cTn>
                                        <p:tgtEl>
                                          <p:spTgt spid="7177"/>
                                        </p:tgtEl>
                                        <p:attrNameLst>
                                          <p:attrName>style.visibility</p:attrName>
                                        </p:attrNameLst>
                                      </p:cBhvr>
                                      <p:to>
                                        <p:strVal val="visible"/>
                                      </p:to>
                                    </p:set>
                                    <p:animEffect transition="in" filter="box(in)">
                                      <p:cBhvr>
                                        <p:cTn id="34"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332656"/>
            <a:ext cx="6120680" cy="461665"/>
          </a:xfrm>
          <a:prstGeom prst="rect">
            <a:avLst/>
          </a:prstGeom>
          <a:noFill/>
        </p:spPr>
        <p:txBody>
          <a:bodyPr wrap="square" rtlCol="0">
            <a:spAutoFit/>
          </a:bodyPr>
          <a:lstStyle/>
          <a:p>
            <a:r>
              <a:rPr lang="el-GR" sz="2400" dirty="0" smtClean="0"/>
              <a:t>Είναι:                        και                  άρα </a:t>
            </a:r>
            <a:endParaRPr lang="el-GR" sz="2400" dirty="0"/>
          </a:p>
        </p:txBody>
      </p:sp>
      <p:graphicFrame>
        <p:nvGraphicFramePr>
          <p:cNvPr id="6" name="Object 5"/>
          <p:cNvGraphicFramePr>
            <a:graphicFrameLocks noChangeAspect="1"/>
          </p:cNvGraphicFramePr>
          <p:nvPr/>
        </p:nvGraphicFramePr>
        <p:xfrm>
          <a:off x="1763688" y="188640"/>
          <a:ext cx="1326747" cy="792088"/>
        </p:xfrm>
        <a:graphic>
          <a:graphicData uri="http://schemas.openxmlformats.org/presentationml/2006/ole">
            <p:oleObj spid="_x0000_s74754" name="Equation" r:id="rId3" imgW="850680" imgH="507960" progId="Equation.DSMT4">
              <p:embed/>
            </p:oleObj>
          </a:graphicData>
        </a:graphic>
      </p:graphicFrame>
      <p:graphicFrame>
        <p:nvGraphicFramePr>
          <p:cNvPr id="7" name="Object 6"/>
          <p:cNvGraphicFramePr>
            <a:graphicFrameLocks noChangeAspect="1"/>
          </p:cNvGraphicFramePr>
          <p:nvPr/>
        </p:nvGraphicFramePr>
        <p:xfrm>
          <a:off x="3707904" y="225151"/>
          <a:ext cx="1070992" cy="827585"/>
        </p:xfrm>
        <a:graphic>
          <a:graphicData uri="http://schemas.openxmlformats.org/presentationml/2006/ole">
            <p:oleObj spid="_x0000_s74755" name="Equation" r:id="rId4" imgW="558720" imgH="431640" progId="Equation.DSMT4">
              <p:embed/>
            </p:oleObj>
          </a:graphicData>
        </a:graphic>
      </p:graphicFrame>
      <p:graphicFrame>
        <p:nvGraphicFramePr>
          <p:cNvPr id="96260" name="Object 4"/>
          <p:cNvGraphicFramePr>
            <a:graphicFrameLocks noChangeAspect="1"/>
          </p:cNvGraphicFramePr>
          <p:nvPr/>
        </p:nvGraphicFramePr>
        <p:xfrm>
          <a:off x="5460454" y="178024"/>
          <a:ext cx="1847850" cy="874712"/>
        </p:xfrm>
        <a:graphic>
          <a:graphicData uri="http://schemas.openxmlformats.org/presentationml/2006/ole">
            <p:oleObj spid="_x0000_s74756" name="Equation" r:id="rId5" imgW="965160" imgH="457200" progId="Equation.DSMT4">
              <p:embed/>
            </p:oleObj>
          </a:graphicData>
        </a:graphic>
      </p:graphicFrame>
      <p:graphicFrame>
        <p:nvGraphicFramePr>
          <p:cNvPr id="9" name="Object 8"/>
          <p:cNvGraphicFramePr>
            <a:graphicFrameLocks noChangeAspect="1"/>
          </p:cNvGraphicFramePr>
          <p:nvPr/>
        </p:nvGraphicFramePr>
        <p:xfrm>
          <a:off x="7596336" y="404664"/>
          <a:ext cx="310778" cy="331497"/>
        </p:xfrm>
        <a:graphic>
          <a:graphicData uri="http://schemas.openxmlformats.org/presentationml/2006/ole">
            <p:oleObj spid="_x0000_s74757" name="Equation" r:id="rId6" imgW="190440" imgH="203040" progId="Equation.DSMT4">
              <p:embed/>
            </p:oleObj>
          </a:graphicData>
        </a:graphic>
      </p:graphicFrame>
      <p:graphicFrame>
        <p:nvGraphicFramePr>
          <p:cNvPr id="10" name="Object 9"/>
          <p:cNvGraphicFramePr>
            <a:graphicFrameLocks noChangeAspect="1"/>
          </p:cNvGraphicFramePr>
          <p:nvPr/>
        </p:nvGraphicFramePr>
        <p:xfrm>
          <a:off x="683568" y="1412776"/>
          <a:ext cx="576064" cy="1088120"/>
        </p:xfrm>
        <a:graphic>
          <a:graphicData uri="http://schemas.openxmlformats.org/presentationml/2006/ole">
            <p:oleObj spid="_x0000_s74758" name="Equation" r:id="rId7" imgW="228600" imgH="431640" progId="Equation.DSMT4">
              <p:embed/>
            </p:oleObj>
          </a:graphicData>
        </a:graphic>
      </p:graphicFrame>
      <p:sp>
        <p:nvSpPr>
          <p:cNvPr id="11" name="TextBox 10"/>
          <p:cNvSpPr txBox="1"/>
          <p:nvPr/>
        </p:nvSpPr>
        <p:spPr>
          <a:xfrm>
            <a:off x="1331640" y="1383159"/>
            <a:ext cx="2880320" cy="461665"/>
          </a:xfrm>
          <a:prstGeom prst="rect">
            <a:avLst/>
          </a:prstGeom>
          <a:noFill/>
        </p:spPr>
        <p:txBody>
          <a:bodyPr wrap="square" rtlCol="0">
            <a:spAutoFit/>
          </a:bodyPr>
          <a:lstStyle/>
          <a:p>
            <a:r>
              <a:rPr lang="el-GR" sz="2400" dirty="0" smtClean="0"/>
              <a:t>Κινητική σταθερά</a:t>
            </a:r>
            <a:endParaRPr lang="el-GR" sz="2400" dirty="0"/>
          </a:p>
        </p:txBody>
      </p:sp>
      <p:sp>
        <p:nvSpPr>
          <p:cNvPr id="12" name="TextBox 11"/>
          <p:cNvSpPr txBox="1"/>
          <p:nvPr/>
        </p:nvSpPr>
        <p:spPr>
          <a:xfrm>
            <a:off x="1331640" y="1959223"/>
            <a:ext cx="6624736" cy="461665"/>
          </a:xfrm>
          <a:prstGeom prst="rect">
            <a:avLst/>
          </a:prstGeom>
          <a:noFill/>
        </p:spPr>
        <p:txBody>
          <a:bodyPr wrap="square" rtlCol="0">
            <a:spAutoFit/>
          </a:bodyPr>
          <a:lstStyle/>
          <a:p>
            <a:r>
              <a:rPr lang="el-GR" sz="2400" dirty="0" smtClean="0"/>
              <a:t>Συντελεστής μεταφοράς μάζας χωρίς αντίδραση</a:t>
            </a:r>
            <a:endParaRPr lang="el-GR" sz="2400" dirty="0"/>
          </a:p>
        </p:txBody>
      </p:sp>
      <p:sp>
        <p:nvSpPr>
          <p:cNvPr id="13" name="TextBox 12"/>
          <p:cNvSpPr txBox="1"/>
          <p:nvPr/>
        </p:nvSpPr>
        <p:spPr>
          <a:xfrm>
            <a:off x="539552" y="2708920"/>
            <a:ext cx="8604448" cy="3785652"/>
          </a:xfrm>
          <a:prstGeom prst="rect">
            <a:avLst/>
          </a:prstGeom>
          <a:noFill/>
        </p:spPr>
        <p:txBody>
          <a:bodyPr wrap="square" rtlCol="0">
            <a:spAutoFit/>
          </a:bodyPr>
          <a:lstStyle/>
          <a:p>
            <a:r>
              <a:rPr lang="el-GR" sz="2400" dirty="0" smtClean="0">
                <a:solidFill>
                  <a:srgbClr val="0070C0"/>
                </a:solidFill>
              </a:rPr>
              <a:t>Αργή αντίδραση                                                     (π.χ. για                  ) </a:t>
            </a:r>
          </a:p>
          <a:p>
            <a:r>
              <a:rPr lang="el-GR" sz="2400" dirty="0" smtClean="0">
                <a:solidFill>
                  <a:srgbClr val="FF0000"/>
                </a:solidFill>
              </a:rPr>
              <a:t>Άρα η απορρόφηση ελέγχεται από διάχυση</a:t>
            </a:r>
          </a:p>
          <a:p>
            <a:endParaRPr lang="el-GR" sz="2400" dirty="0" smtClean="0">
              <a:solidFill>
                <a:srgbClr val="FF0000"/>
              </a:solidFill>
            </a:endParaRPr>
          </a:p>
          <a:p>
            <a:r>
              <a:rPr lang="el-GR" sz="2400" dirty="0" smtClean="0">
                <a:solidFill>
                  <a:srgbClr val="0070C0"/>
                </a:solidFill>
              </a:rPr>
              <a:t>Γρήγορη αντίδραση                                                  (π.χ. για               ) </a:t>
            </a:r>
          </a:p>
          <a:p>
            <a:r>
              <a:rPr lang="el-GR" sz="2400" dirty="0" smtClean="0">
                <a:solidFill>
                  <a:srgbClr val="FF0000"/>
                </a:solidFill>
              </a:rPr>
              <a:t>Άρα η αντίδραση ευνοεί την απορρόφηση</a:t>
            </a:r>
          </a:p>
          <a:p>
            <a:endParaRPr lang="el-GR" sz="2400" dirty="0" smtClean="0">
              <a:solidFill>
                <a:srgbClr val="FF0000"/>
              </a:solidFill>
            </a:endParaRPr>
          </a:p>
          <a:p>
            <a:pPr>
              <a:buFont typeface="Wingdings"/>
              <a:buChar char="û"/>
            </a:pPr>
            <a:r>
              <a:rPr lang="el-GR" sz="2400" dirty="0" smtClean="0">
                <a:solidFill>
                  <a:srgbClr val="00B050"/>
                </a:solidFill>
              </a:rPr>
              <a:t>Για πολύ γρήγορη αντίδραση π.χ.</a:t>
            </a:r>
          </a:p>
          <a:p>
            <a:r>
              <a:rPr lang="el-GR" sz="2400" dirty="0" smtClean="0">
                <a:solidFill>
                  <a:srgbClr val="00B050"/>
                </a:solidFill>
              </a:rPr>
              <a:t>    και  </a:t>
            </a:r>
          </a:p>
          <a:p>
            <a:endParaRPr lang="el-GR" sz="2400" dirty="0" smtClean="0">
              <a:solidFill>
                <a:srgbClr val="0070C0"/>
              </a:solidFill>
            </a:endParaRPr>
          </a:p>
          <a:p>
            <a:r>
              <a:rPr lang="el-GR" sz="2400" dirty="0" smtClean="0">
                <a:solidFill>
                  <a:srgbClr val="FF0000"/>
                </a:solidFill>
              </a:rPr>
              <a:t> </a:t>
            </a:r>
            <a:endParaRPr lang="el-GR" sz="2400" dirty="0">
              <a:solidFill>
                <a:srgbClr val="FF0000"/>
              </a:solidFill>
            </a:endParaRPr>
          </a:p>
        </p:txBody>
      </p:sp>
      <p:graphicFrame>
        <p:nvGraphicFramePr>
          <p:cNvPr id="14" name="Object 13"/>
          <p:cNvGraphicFramePr>
            <a:graphicFrameLocks noChangeAspect="1"/>
          </p:cNvGraphicFramePr>
          <p:nvPr/>
        </p:nvGraphicFramePr>
        <p:xfrm>
          <a:off x="2946400" y="2738041"/>
          <a:ext cx="3223416" cy="402927"/>
        </p:xfrm>
        <a:graphic>
          <a:graphicData uri="http://schemas.openxmlformats.org/presentationml/2006/ole">
            <p:oleObj spid="_x0000_s74759" name="Equation" r:id="rId8" imgW="1523880" imgH="203040" progId="Equation.DSMT4">
              <p:embed/>
            </p:oleObj>
          </a:graphicData>
        </a:graphic>
      </p:graphicFrame>
      <p:graphicFrame>
        <p:nvGraphicFramePr>
          <p:cNvPr id="96264" name="Object 8"/>
          <p:cNvGraphicFramePr>
            <a:graphicFrameLocks noChangeAspect="1"/>
          </p:cNvGraphicFramePr>
          <p:nvPr/>
        </p:nvGraphicFramePr>
        <p:xfrm>
          <a:off x="3293591" y="3817863"/>
          <a:ext cx="3222625" cy="403225"/>
        </p:xfrm>
        <a:graphic>
          <a:graphicData uri="http://schemas.openxmlformats.org/presentationml/2006/ole">
            <p:oleObj spid="_x0000_s74760" name="Equation" r:id="rId9" imgW="1523880" imgH="203040" progId="Equation.DSMT4">
              <p:embed/>
            </p:oleObj>
          </a:graphicData>
        </a:graphic>
      </p:graphicFrame>
      <p:graphicFrame>
        <p:nvGraphicFramePr>
          <p:cNvPr id="16" name="Object 15"/>
          <p:cNvGraphicFramePr>
            <a:graphicFrameLocks noChangeAspect="1"/>
          </p:cNvGraphicFramePr>
          <p:nvPr/>
        </p:nvGraphicFramePr>
        <p:xfrm>
          <a:off x="7452320" y="2821161"/>
          <a:ext cx="1050794" cy="319807"/>
        </p:xfrm>
        <a:graphic>
          <a:graphicData uri="http://schemas.openxmlformats.org/presentationml/2006/ole">
            <p:oleObj spid="_x0000_s74761" name="Equation" r:id="rId10" imgW="583920" imgH="177480" progId="Equation.DSMT4">
              <p:embed/>
            </p:oleObj>
          </a:graphicData>
        </a:graphic>
      </p:graphicFrame>
      <p:graphicFrame>
        <p:nvGraphicFramePr>
          <p:cNvPr id="96266" name="Object 10"/>
          <p:cNvGraphicFramePr>
            <a:graphicFrameLocks noChangeAspect="1"/>
          </p:cNvGraphicFramePr>
          <p:nvPr/>
        </p:nvGraphicFramePr>
        <p:xfrm>
          <a:off x="7643834" y="3900488"/>
          <a:ext cx="800100" cy="320675"/>
        </p:xfrm>
        <a:graphic>
          <a:graphicData uri="http://schemas.openxmlformats.org/presentationml/2006/ole">
            <p:oleObj spid="_x0000_s74762" name="Equation" r:id="rId11" imgW="444240" imgH="177480" progId="Equation.DSMT4">
              <p:embed/>
            </p:oleObj>
          </a:graphicData>
        </a:graphic>
      </p:graphicFrame>
      <p:graphicFrame>
        <p:nvGraphicFramePr>
          <p:cNvPr id="96267" name="Object 11"/>
          <p:cNvGraphicFramePr>
            <a:graphicFrameLocks noChangeAspect="1"/>
          </p:cNvGraphicFramePr>
          <p:nvPr/>
        </p:nvGraphicFramePr>
        <p:xfrm>
          <a:off x="5072066" y="4991113"/>
          <a:ext cx="2628900" cy="366713"/>
        </p:xfrm>
        <a:graphic>
          <a:graphicData uri="http://schemas.openxmlformats.org/presentationml/2006/ole">
            <p:oleObj spid="_x0000_s74763" name="Equation" r:id="rId12" imgW="1460160" imgH="203040" progId="Equation.DSMT4">
              <p:embed/>
            </p:oleObj>
          </a:graphicData>
        </a:graphic>
      </p:graphicFrame>
      <p:graphicFrame>
        <p:nvGraphicFramePr>
          <p:cNvPr id="19" name="Object 18"/>
          <p:cNvGraphicFramePr>
            <a:graphicFrameLocks noChangeAspect="1"/>
          </p:cNvGraphicFramePr>
          <p:nvPr/>
        </p:nvGraphicFramePr>
        <p:xfrm>
          <a:off x="1514933" y="5229200"/>
          <a:ext cx="5433331" cy="720080"/>
        </p:xfrm>
        <a:graphic>
          <a:graphicData uri="http://schemas.openxmlformats.org/presentationml/2006/ole">
            <p:oleObj spid="_x0000_s74764" name="Equation" r:id="rId13" imgW="3162240" imgH="419040" progId="Equation.DSMT4">
              <p:embed/>
            </p:oleObj>
          </a:graphicData>
        </a:graphic>
      </p:graphicFrame>
      <p:cxnSp>
        <p:nvCxnSpPr>
          <p:cNvPr id="21" name="Straight Arrow Connector 20"/>
          <p:cNvCxnSpPr/>
          <p:nvPr/>
        </p:nvCxnSpPr>
        <p:spPr>
          <a:xfrm flipH="1">
            <a:off x="2627784" y="5661248"/>
            <a:ext cx="1080120" cy="28803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39752" y="5733256"/>
            <a:ext cx="360040" cy="461666"/>
          </a:xfrm>
          <a:prstGeom prst="rect">
            <a:avLst/>
          </a:prstGeom>
          <a:noFill/>
        </p:spPr>
        <p:txBody>
          <a:bodyPr wrap="square" rtlCol="0">
            <a:spAutoFit/>
          </a:bodyPr>
          <a:lstStyle/>
          <a:p>
            <a:r>
              <a:rPr lang="el-GR" sz="2400" dirty="0" smtClean="0">
                <a:solidFill>
                  <a:srgbClr val="00B050"/>
                </a:solidFill>
              </a:rPr>
              <a:t>1</a:t>
            </a:r>
            <a:endParaRPr lang="el-GR" sz="2400" dirty="0">
              <a:solidFill>
                <a:srgbClr val="00B050"/>
              </a:solidFill>
            </a:endParaRPr>
          </a:p>
        </p:txBody>
      </p:sp>
      <p:sp>
        <p:nvSpPr>
          <p:cNvPr id="23" name="TextBox 22"/>
          <p:cNvSpPr txBox="1"/>
          <p:nvPr/>
        </p:nvSpPr>
        <p:spPr>
          <a:xfrm>
            <a:off x="899592" y="6156012"/>
            <a:ext cx="6744242" cy="369332"/>
          </a:xfrm>
          <a:prstGeom prst="rect">
            <a:avLst/>
          </a:prstGeom>
          <a:noFill/>
          <a:ln>
            <a:solidFill>
              <a:srgbClr val="FF0000"/>
            </a:solidFill>
          </a:ln>
        </p:spPr>
        <p:txBody>
          <a:bodyPr wrap="square" rtlCol="0">
            <a:spAutoFit/>
          </a:bodyPr>
          <a:lstStyle/>
          <a:p>
            <a:r>
              <a:rPr lang="el-GR" dirty="0" smtClean="0"/>
              <a:t>Δλδ το </a:t>
            </a:r>
            <a:r>
              <a:rPr lang="en-US" dirty="0" smtClean="0"/>
              <a:t>flux </a:t>
            </a:r>
            <a:r>
              <a:rPr lang="el-GR" dirty="0" smtClean="0"/>
              <a:t>εξαρτάται από την         του            όταν υπάρχει αντίδραση  </a:t>
            </a:r>
            <a:endParaRPr lang="el-GR" dirty="0"/>
          </a:p>
        </p:txBody>
      </p:sp>
      <p:graphicFrame>
        <p:nvGraphicFramePr>
          <p:cNvPr id="24" name="Object 23"/>
          <p:cNvGraphicFramePr>
            <a:graphicFrameLocks noChangeAspect="1"/>
          </p:cNvGraphicFramePr>
          <p:nvPr/>
        </p:nvGraphicFramePr>
        <p:xfrm>
          <a:off x="3926860" y="6188075"/>
          <a:ext cx="357108" cy="337269"/>
        </p:xfrm>
        <a:graphic>
          <a:graphicData uri="http://schemas.openxmlformats.org/presentationml/2006/ole">
            <p:oleObj spid="_x0000_s74765" name="Equation" r:id="rId14" imgW="228600" imgH="215640" progId="Equation.DSMT4">
              <p:embed/>
            </p:oleObj>
          </a:graphicData>
        </a:graphic>
      </p:graphicFrame>
      <p:graphicFrame>
        <p:nvGraphicFramePr>
          <p:cNvPr id="25" name="Object 24"/>
          <p:cNvGraphicFramePr>
            <a:graphicFrameLocks noChangeAspect="1"/>
          </p:cNvGraphicFramePr>
          <p:nvPr/>
        </p:nvGraphicFramePr>
        <p:xfrm>
          <a:off x="4714876" y="6224736"/>
          <a:ext cx="367410" cy="300608"/>
        </p:xfrm>
        <a:graphic>
          <a:graphicData uri="http://schemas.openxmlformats.org/presentationml/2006/ole">
            <p:oleObj spid="_x0000_s74766" name="Equation" r:id="rId15" imgW="279360" imgH="228600" progId="Equation.DSMT4">
              <p:embed/>
            </p:oleObj>
          </a:graphicData>
        </a:graphic>
      </p:graphicFrame>
      <p:pic>
        <p:nvPicPr>
          <p:cNvPr id="26" name="Εικόνα 7"/>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7" name="TextBox 2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80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96260"/>
                                        </p:tgtEl>
                                        <p:attrNameLst>
                                          <p:attrName>style.visibility</p:attrName>
                                        </p:attrNameLst>
                                      </p:cBhvr>
                                      <p:to>
                                        <p:strVal val="visible"/>
                                      </p:to>
                                    </p:set>
                                    <p:animEffect transition="in" filter="blinds(horizontal)">
                                      <p:cBhvr>
                                        <p:cTn id="16" dur="500"/>
                                        <p:tgtEl>
                                          <p:spTgt spid="96260"/>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linds(horizontal)">
                                      <p:cBhvr>
                                        <p:cTn id="35" dur="500"/>
                                        <p:tgtEl>
                                          <p:spTgt spid="13">
                                            <p:txEl>
                                              <p:pRg st="0" end="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blinds(horizontal)">
                                      <p:cBhvr>
                                        <p:cTn id="38" dur="500"/>
                                        <p:tgtEl>
                                          <p:spTgt spid="1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animEffect transition="in" filter="blinds(horizontal)">
                                      <p:cBhvr>
                                        <p:cTn id="51" dur="500"/>
                                        <p:tgtEl>
                                          <p:spTgt spid="13">
                                            <p:txEl>
                                              <p:pRg st="3" end="3"/>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13">
                                            <p:txEl>
                                              <p:pRg st="4" end="4"/>
                                            </p:txEl>
                                          </p:spTgt>
                                        </p:tgtEl>
                                        <p:attrNameLst>
                                          <p:attrName>style.visibility</p:attrName>
                                        </p:attrNameLst>
                                      </p:cBhvr>
                                      <p:to>
                                        <p:strVal val="visible"/>
                                      </p:to>
                                    </p:set>
                                    <p:animEffect transition="in" filter="blinds(horizontal)">
                                      <p:cBhvr>
                                        <p:cTn id="54" dur="500"/>
                                        <p:tgtEl>
                                          <p:spTgt spid="1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96264"/>
                                        </p:tgtEl>
                                        <p:attrNameLst>
                                          <p:attrName>style.visibility</p:attrName>
                                        </p:attrNameLst>
                                      </p:cBhvr>
                                      <p:to>
                                        <p:strVal val="visible"/>
                                      </p:to>
                                    </p:set>
                                    <p:animEffect transition="in" filter="blinds(horizontal)">
                                      <p:cBhvr>
                                        <p:cTn id="59" dur="500"/>
                                        <p:tgtEl>
                                          <p:spTgt spid="96264"/>
                                        </p:tgtEl>
                                      </p:cBhvr>
                                    </p:animEffect>
                                  </p:childTnLst>
                                </p:cTn>
                              </p:par>
                              <p:par>
                                <p:cTn id="60" presetID="3" presetClass="entr" presetSubtype="10" fill="hold" nodeType="withEffect">
                                  <p:stCondLst>
                                    <p:cond delay="0"/>
                                  </p:stCondLst>
                                  <p:childTnLst>
                                    <p:set>
                                      <p:cBhvr>
                                        <p:cTn id="61" dur="1" fill="hold">
                                          <p:stCondLst>
                                            <p:cond delay="0"/>
                                          </p:stCondLst>
                                        </p:cTn>
                                        <p:tgtEl>
                                          <p:spTgt spid="96266"/>
                                        </p:tgtEl>
                                        <p:attrNameLst>
                                          <p:attrName>style.visibility</p:attrName>
                                        </p:attrNameLst>
                                      </p:cBhvr>
                                      <p:to>
                                        <p:strVal val="visible"/>
                                      </p:to>
                                    </p:set>
                                    <p:animEffect transition="in" filter="blinds(horizontal)">
                                      <p:cBhvr>
                                        <p:cTn id="62" dur="500"/>
                                        <p:tgtEl>
                                          <p:spTgt spid="9626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3">
                                            <p:txEl>
                                              <p:pRg st="6" end="6"/>
                                            </p:txEl>
                                          </p:spTgt>
                                        </p:tgtEl>
                                        <p:attrNameLst>
                                          <p:attrName>style.visibility</p:attrName>
                                        </p:attrNameLst>
                                      </p:cBhvr>
                                      <p:to>
                                        <p:strVal val="visible"/>
                                      </p:to>
                                    </p:set>
                                    <p:animEffect transition="in" filter="blinds(horizontal)">
                                      <p:cBhvr>
                                        <p:cTn id="67" dur="500"/>
                                        <p:tgtEl>
                                          <p:spTgt spid="13">
                                            <p:txEl>
                                              <p:pRg st="6" end="6"/>
                                            </p:txEl>
                                          </p:spTgt>
                                        </p:tgtEl>
                                      </p:cBhvr>
                                    </p:animEffect>
                                  </p:childTnLst>
                                </p:cTn>
                              </p:par>
                              <p:par>
                                <p:cTn id="68" presetID="3" presetClass="entr" presetSubtype="10" fill="hold" nodeType="withEffect">
                                  <p:stCondLst>
                                    <p:cond delay="0"/>
                                  </p:stCondLst>
                                  <p:childTnLst>
                                    <p:set>
                                      <p:cBhvr>
                                        <p:cTn id="69" dur="1" fill="hold">
                                          <p:stCondLst>
                                            <p:cond delay="0"/>
                                          </p:stCondLst>
                                        </p:cTn>
                                        <p:tgtEl>
                                          <p:spTgt spid="13">
                                            <p:txEl>
                                              <p:pRg st="7" end="7"/>
                                            </p:txEl>
                                          </p:spTgt>
                                        </p:tgtEl>
                                        <p:attrNameLst>
                                          <p:attrName>style.visibility</p:attrName>
                                        </p:attrNameLst>
                                      </p:cBhvr>
                                      <p:to>
                                        <p:strVal val="visible"/>
                                      </p:to>
                                    </p:set>
                                    <p:animEffect transition="in" filter="blinds(horizontal)">
                                      <p:cBhvr>
                                        <p:cTn id="70" dur="500"/>
                                        <p:tgtEl>
                                          <p:spTgt spid="13">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96267"/>
                                        </p:tgtEl>
                                        <p:attrNameLst>
                                          <p:attrName>style.visibility</p:attrName>
                                        </p:attrNameLst>
                                      </p:cBhvr>
                                      <p:to>
                                        <p:strVal val="visible"/>
                                      </p:to>
                                    </p:set>
                                    <p:animEffect transition="in" filter="blinds(horizontal)">
                                      <p:cBhvr>
                                        <p:cTn id="75" dur="500"/>
                                        <p:tgtEl>
                                          <p:spTgt spid="96267"/>
                                        </p:tgtEl>
                                      </p:cBhvr>
                                    </p:animEffect>
                                  </p:childTnLst>
                                </p:cTn>
                              </p:par>
                              <p:par>
                                <p:cTn id="76" presetID="3" presetClass="entr" presetSubtype="1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blinds(horizontal)">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linds(horizontal)">
                                      <p:cBhvr>
                                        <p:cTn id="83" dur="500"/>
                                        <p:tgtEl>
                                          <p:spTgt spid="22"/>
                                        </p:tgtEl>
                                      </p:cBhvr>
                                    </p:animEffect>
                                  </p:childTnLst>
                                </p:cTn>
                              </p:par>
                              <p:par>
                                <p:cTn id="84" presetID="3" presetClass="entr" presetSubtype="1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linds(horizontal)">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blinds(horizontal)">
                                      <p:cBhvr>
                                        <p:cTn id="91" dur="500"/>
                                        <p:tgtEl>
                                          <p:spTgt spid="23"/>
                                        </p:tgtEl>
                                      </p:cBhvr>
                                    </p:animEffect>
                                  </p:childTnLst>
                                </p:cTn>
                              </p:par>
                              <p:par>
                                <p:cTn id="92" presetID="3" presetClass="entr" presetSubtype="10"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linds(horizontal)">
                                      <p:cBhvr>
                                        <p:cTn id="94" dur="500"/>
                                        <p:tgtEl>
                                          <p:spTgt spid="24"/>
                                        </p:tgtEl>
                                      </p:cBhvr>
                                    </p:animEffect>
                                  </p:childTnLst>
                                </p:cTn>
                              </p:par>
                              <p:par>
                                <p:cTn id="95" presetID="3" presetClass="entr" presetSubtype="1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linds(horizontal)">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22" grpId="0"/>
      <p:bldP spid="2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7224" y="-171450"/>
            <a:ext cx="7772400" cy="1143000"/>
          </a:xfrm>
        </p:spPr>
        <p:txBody>
          <a:bodyPr>
            <a:normAutofit fontScale="90000"/>
          </a:bodyPr>
          <a:lstStyle/>
          <a:p>
            <a:r>
              <a:rPr lang="el-GR" dirty="0" smtClean="0"/>
              <a:t>Ρευστοστερεά κλίνη (</a:t>
            </a:r>
            <a:r>
              <a:rPr lang="en-US" dirty="0" smtClean="0"/>
              <a:t>fluidized bed)</a:t>
            </a:r>
            <a:endParaRPr lang="el-GR" dirty="0"/>
          </a:p>
        </p:txBody>
      </p:sp>
      <p:cxnSp>
        <p:nvCxnSpPr>
          <p:cNvPr id="6" name="Straight Connector 5"/>
          <p:cNvCxnSpPr/>
          <p:nvPr/>
        </p:nvCxnSpPr>
        <p:spPr>
          <a:xfrm>
            <a:off x="683568" y="1484784"/>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3568" y="3356992"/>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79712" y="1484784"/>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75856" y="1484784"/>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75856" y="3356992"/>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72000" y="1484784"/>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8144" y="1484784"/>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68144" y="3356992"/>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164288" y="1484784"/>
            <a:ext cx="0" cy="1872208"/>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27584" y="314096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1043608" y="314096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1259632" y="314096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1475656" y="314096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1691680" y="314096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p:nvPr/>
        </p:nvSpPr>
        <p:spPr>
          <a:xfrm>
            <a:off x="827584" y="2924944"/>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Oval 22"/>
          <p:cNvSpPr/>
          <p:nvPr/>
        </p:nvSpPr>
        <p:spPr>
          <a:xfrm>
            <a:off x="1043608" y="2924944"/>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Oval 23"/>
          <p:cNvSpPr/>
          <p:nvPr/>
        </p:nvSpPr>
        <p:spPr>
          <a:xfrm>
            <a:off x="1259632" y="2924944"/>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Oval 24"/>
          <p:cNvSpPr/>
          <p:nvPr/>
        </p:nvSpPr>
        <p:spPr>
          <a:xfrm>
            <a:off x="1475656" y="2924944"/>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Oval 25"/>
          <p:cNvSpPr/>
          <p:nvPr/>
        </p:nvSpPr>
        <p:spPr>
          <a:xfrm>
            <a:off x="1691680" y="2924944"/>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Oval 26"/>
          <p:cNvSpPr/>
          <p:nvPr/>
        </p:nvSpPr>
        <p:spPr>
          <a:xfrm>
            <a:off x="827584" y="270892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Oval 27"/>
          <p:cNvSpPr/>
          <p:nvPr/>
        </p:nvSpPr>
        <p:spPr>
          <a:xfrm>
            <a:off x="1043608" y="270892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Oval 28"/>
          <p:cNvSpPr/>
          <p:nvPr/>
        </p:nvSpPr>
        <p:spPr>
          <a:xfrm>
            <a:off x="1259632" y="270892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Oval 29"/>
          <p:cNvSpPr/>
          <p:nvPr/>
        </p:nvSpPr>
        <p:spPr>
          <a:xfrm>
            <a:off x="1475656" y="270892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Oval 30"/>
          <p:cNvSpPr/>
          <p:nvPr/>
        </p:nvSpPr>
        <p:spPr>
          <a:xfrm>
            <a:off x="1691680" y="270892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Oval 31"/>
          <p:cNvSpPr/>
          <p:nvPr/>
        </p:nvSpPr>
        <p:spPr>
          <a:xfrm>
            <a:off x="827584" y="2492896"/>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Oval 32"/>
          <p:cNvSpPr/>
          <p:nvPr/>
        </p:nvSpPr>
        <p:spPr>
          <a:xfrm>
            <a:off x="1043608" y="2492896"/>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Oval 33"/>
          <p:cNvSpPr/>
          <p:nvPr/>
        </p:nvSpPr>
        <p:spPr>
          <a:xfrm>
            <a:off x="1259632" y="2492896"/>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Oval 34"/>
          <p:cNvSpPr/>
          <p:nvPr/>
        </p:nvSpPr>
        <p:spPr>
          <a:xfrm>
            <a:off x="1475656" y="2492896"/>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Oval 35"/>
          <p:cNvSpPr/>
          <p:nvPr/>
        </p:nvSpPr>
        <p:spPr>
          <a:xfrm>
            <a:off x="1691680" y="2492896"/>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Oval 36"/>
          <p:cNvSpPr/>
          <p:nvPr/>
        </p:nvSpPr>
        <p:spPr>
          <a:xfrm>
            <a:off x="3419872" y="306896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Oval 37"/>
          <p:cNvSpPr/>
          <p:nvPr/>
        </p:nvSpPr>
        <p:spPr>
          <a:xfrm>
            <a:off x="3635896" y="306896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Oval 38"/>
          <p:cNvSpPr/>
          <p:nvPr/>
        </p:nvSpPr>
        <p:spPr>
          <a:xfrm>
            <a:off x="3851920" y="306896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Oval 39"/>
          <p:cNvSpPr/>
          <p:nvPr/>
        </p:nvSpPr>
        <p:spPr>
          <a:xfrm>
            <a:off x="4067944" y="306896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Oval 40"/>
          <p:cNvSpPr/>
          <p:nvPr/>
        </p:nvSpPr>
        <p:spPr>
          <a:xfrm>
            <a:off x="4283968" y="306896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Oval 41"/>
          <p:cNvSpPr/>
          <p:nvPr/>
        </p:nvSpPr>
        <p:spPr>
          <a:xfrm>
            <a:off x="3419872" y="2636912"/>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Oval 42"/>
          <p:cNvSpPr/>
          <p:nvPr/>
        </p:nvSpPr>
        <p:spPr>
          <a:xfrm>
            <a:off x="3635896" y="2636912"/>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Oval 43"/>
          <p:cNvSpPr/>
          <p:nvPr/>
        </p:nvSpPr>
        <p:spPr>
          <a:xfrm>
            <a:off x="3851920" y="270892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Oval 44"/>
          <p:cNvSpPr/>
          <p:nvPr/>
        </p:nvSpPr>
        <p:spPr>
          <a:xfrm>
            <a:off x="4067944" y="278092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Oval 45"/>
          <p:cNvSpPr/>
          <p:nvPr/>
        </p:nvSpPr>
        <p:spPr>
          <a:xfrm>
            <a:off x="4283968" y="270892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Oval 46"/>
          <p:cNvSpPr/>
          <p:nvPr/>
        </p:nvSpPr>
        <p:spPr>
          <a:xfrm>
            <a:off x="3419872" y="2276872"/>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Oval 47"/>
          <p:cNvSpPr/>
          <p:nvPr/>
        </p:nvSpPr>
        <p:spPr>
          <a:xfrm>
            <a:off x="3635896" y="234888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Oval 48"/>
          <p:cNvSpPr/>
          <p:nvPr/>
        </p:nvSpPr>
        <p:spPr>
          <a:xfrm>
            <a:off x="3923928" y="234888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Oval 49"/>
          <p:cNvSpPr/>
          <p:nvPr/>
        </p:nvSpPr>
        <p:spPr>
          <a:xfrm>
            <a:off x="4139952" y="242088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Oval 50"/>
          <p:cNvSpPr/>
          <p:nvPr/>
        </p:nvSpPr>
        <p:spPr>
          <a:xfrm>
            <a:off x="4355976" y="234888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Oval 51"/>
          <p:cNvSpPr/>
          <p:nvPr/>
        </p:nvSpPr>
        <p:spPr>
          <a:xfrm>
            <a:off x="3419872" y="206084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Oval 52"/>
          <p:cNvSpPr/>
          <p:nvPr/>
        </p:nvSpPr>
        <p:spPr>
          <a:xfrm>
            <a:off x="3635896" y="206084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Oval 53"/>
          <p:cNvSpPr/>
          <p:nvPr/>
        </p:nvSpPr>
        <p:spPr>
          <a:xfrm>
            <a:off x="3851920" y="206084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Oval 54"/>
          <p:cNvSpPr/>
          <p:nvPr/>
        </p:nvSpPr>
        <p:spPr>
          <a:xfrm>
            <a:off x="4067944" y="206084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Oval 55"/>
          <p:cNvSpPr/>
          <p:nvPr/>
        </p:nvSpPr>
        <p:spPr>
          <a:xfrm>
            <a:off x="4283968" y="206084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Oval 56"/>
          <p:cNvSpPr/>
          <p:nvPr/>
        </p:nvSpPr>
        <p:spPr>
          <a:xfrm>
            <a:off x="6012160" y="2996952"/>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Oval 57"/>
          <p:cNvSpPr/>
          <p:nvPr/>
        </p:nvSpPr>
        <p:spPr>
          <a:xfrm>
            <a:off x="6228184" y="2996952"/>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Oval 58"/>
          <p:cNvSpPr/>
          <p:nvPr/>
        </p:nvSpPr>
        <p:spPr>
          <a:xfrm>
            <a:off x="6444208" y="2996952"/>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Oval 59"/>
          <p:cNvSpPr/>
          <p:nvPr/>
        </p:nvSpPr>
        <p:spPr>
          <a:xfrm>
            <a:off x="6660232" y="306896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Oval 60"/>
          <p:cNvSpPr/>
          <p:nvPr/>
        </p:nvSpPr>
        <p:spPr>
          <a:xfrm>
            <a:off x="6876256" y="306896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Oval 61"/>
          <p:cNvSpPr/>
          <p:nvPr/>
        </p:nvSpPr>
        <p:spPr>
          <a:xfrm>
            <a:off x="6012160" y="2564904"/>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Oval 62"/>
          <p:cNvSpPr/>
          <p:nvPr/>
        </p:nvSpPr>
        <p:spPr>
          <a:xfrm>
            <a:off x="6228184" y="2708920"/>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Oval 63"/>
          <p:cNvSpPr/>
          <p:nvPr/>
        </p:nvSpPr>
        <p:spPr>
          <a:xfrm>
            <a:off x="6444208" y="2564904"/>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 name="Oval 64"/>
          <p:cNvSpPr/>
          <p:nvPr/>
        </p:nvSpPr>
        <p:spPr>
          <a:xfrm>
            <a:off x="6660232" y="2636912"/>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Oval 65"/>
          <p:cNvSpPr/>
          <p:nvPr/>
        </p:nvSpPr>
        <p:spPr>
          <a:xfrm>
            <a:off x="6876256" y="2636912"/>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 name="Oval 66"/>
          <p:cNvSpPr/>
          <p:nvPr/>
        </p:nvSpPr>
        <p:spPr>
          <a:xfrm>
            <a:off x="6012160" y="2204864"/>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Oval 67"/>
          <p:cNvSpPr/>
          <p:nvPr/>
        </p:nvSpPr>
        <p:spPr>
          <a:xfrm>
            <a:off x="6228184" y="2132856"/>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 name="Oval 68"/>
          <p:cNvSpPr/>
          <p:nvPr/>
        </p:nvSpPr>
        <p:spPr>
          <a:xfrm>
            <a:off x="6444208" y="206084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Oval 69"/>
          <p:cNvSpPr/>
          <p:nvPr/>
        </p:nvSpPr>
        <p:spPr>
          <a:xfrm>
            <a:off x="6660232" y="2276872"/>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Oval 70"/>
          <p:cNvSpPr/>
          <p:nvPr/>
        </p:nvSpPr>
        <p:spPr>
          <a:xfrm>
            <a:off x="6876256" y="2132856"/>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Oval 71"/>
          <p:cNvSpPr/>
          <p:nvPr/>
        </p:nvSpPr>
        <p:spPr>
          <a:xfrm>
            <a:off x="6012160" y="170080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 name="Oval 72"/>
          <p:cNvSpPr/>
          <p:nvPr/>
        </p:nvSpPr>
        <p:spPr>
          <a:xfrm>
            <a:off x="6228184" y="1772816"/>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 name="Oval 73"/>
          <p:cNvSpPr/>
          <p:nvPr/>
        </p:nvSpPr>
        <p:spPr>
          <a:xfrm>
            <a:off x="6444208" y="170080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 name="Oval 74"/>
          <p:cNvSpPr/>
          <p:nvPr/>
        </p:nvSpPr>
        <p:spPr>
          <a:xfrm>
            <a:off x="6660232" y="1772816"/>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 name="Oval 75"/>
          <p:cNvSpPr/>
          <p:nvPr/>
        </p:nvSpPr>
        <p:spPr>
          <a:xfrm>
            <a:off x="6876256" y="1700808"/>
            <a:ext cx="144016" cy="1440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 name="TextBox 76"/>
          <p:cNvSpPr txBox="1"/>
          <p:nvPr/>
        </p:nvSpPr>
        <p:spPr>
          <a:xfrm>
            <a:off x="683568" y="908720"/>
            <a:ext cx="1728192" cy="461665"/>
          </a:xfrm>
          <a:prstGeom prst="rect">
            <a:avLst/>
          </a:prstGeom>
          <a:noFill/>
        </p:spPr>
        <p:txBody>
          <a:bodyPr wrap="square" rtlCol="0">
            <a:spAutoFit/>
          </a:bodyPr>
          <a:lstStyle/>
          <a:p>
            <a:r>
              <a:rPr lang="en-US" sz="2400" dirty="0" smtClean="0">
                <a:solidFill>
                  <a:srgbClr val="00B0F0"/>
                </a:solidFill>
              </a:rPr>
              <a:t>Fixed bed</a:t>
            </a:r>
            <a:endParaRPr lang="el-GR" sz="2400" dirty="0">
              <a:solidFill>
                <a:srgbClr val="00B0F0"/>
              </a:solidFill>
            </a:endParaRPr>
          </a:p>
        </p:txBody>
      </p:sp>
      <p:sp>
        <p:nvSpPr>
          <p:cNvPr id="78" name="TextBox 77"/>
          <p:cNvSpPr txBox="1"/>
          <p:nvPr/>
        </p:nvSpPr>
        <p:spPr>
          <a:xfrm>
            <a:off x="3203848" y="716503"/>
            <a:ext cx="1944216" cy="1200329"/>
          </a:xfrm>
          <a:prstGeom prst="rect">
            <a:avLst/>
          </a:prstGeom>
          <a:noFill/>
        </p:spPr>
        <p:txBody>
          <a:bodyPr wrap="square" rtlCol="0">
            <a:spAutoFit/>
          </a:bodyPr>
          <a:lstStyle/>
          <a:p>
            <a:r>
              <a:rPr lang="en-US" sz="2400" dirty="0" smtClean="0">
                <a:solidFill>
                  <a:srgbClr val="00B0F0"/>
                </a:solidFill>
              </a:rPr>
              <a:t>Minimum</a:t>
            </a:r>
          </a:p>
          <a:p>
            <a:r>
              <a:rPr lang="el-GR" sz="2000" dirty="0" smtClean="0">
                <a:solidFill>
                  <a:srgbClr val="00B0F0"/>
                </a:solidFill>
              </a:rPr>
              <a:t>ρευστοποίηση</a:t>
            </a:r>
            <a:r>
              <a:rPr lang="en-US" sz="2400" dirty="0" smtClean="0">
                <a:solidFill>
                  <a:srgbClr val="00B0F0"/>
                </a:solidFill>
              </a:rPr>
              <a:t> </a:t>
            </a:r>
          </a:p>
          <a:p>
            <a:endParaRPr lang="el-GR" sz="2400" dirty="0">
              <a:solidFill>
                <a:srgbClr val="00B0F0"/>
              </a:solidFill>
            </a:endParaRPr>
          </a:p>
        </p:txBody>
      </p:sp>
      <p:sp>
        <p:nvSpPr>
          <p:cNvPr id="79" name="TextBox 78"/>
          <p:cNvSpPr txBox="1"/>
          <p:nvPr/>
        </p:nvSpPr>
        <p:spPr>
          <a:xfrm>
            <a:off x="5652120" y="764704"/>
            <a:ext cx="1944216" cy="1138773"/>
          </a:xfrm>
          <a:prstGeom prst="rect">
            <a:avLst/>
          </a:prstGeom>
          <a:noFill/>
        </p:spPr>
        <p:txBody>
          <a:bodyPr wrap="square" rtlCol="0">
            <a:spAutoFit/>
          </a:bodyPr>
          <a:lstStyle/>
          <a:p>
            <a:r>
              <a:rPr lang="el-GR" sz="2000" dirty="0" smtClean="0">
                <a:solidFill>
                  <a:srgbClr val="00B0F0"/>
                </a:solidFill>
              </a:rPr>
              <a:t>Ήπια ρευστοποίηση</a:t>
            </a:r>
            <a:r>
              <a:rPr lang="en-US" sz="2400" dirty="0" smtClean="0">
                <a:solidFill>
                  <a:srgbClr val="00B0F0"/>
                </a:solidFill>
              </a:rPr>
              <a:t> </a:t>
            </a:r>
          </a:p>
          <a:p>
            <a:endParaRPr lang="el-GR" sz="2400" dirty="0">
              <a:solidFill>
                <a:srgbClr val="00B0F0"/>
              </a:solidFill>
            </a:endParaRPr>
          </a:p>
        </p:txBody>
      </p:sp>
      <p:cxnSp>
        <p:nvCxnSpPr>
          <p:cNvPr id="81" name="Straight Arrow Connector 80"/>
          <p:cNvCxnSpPr>
            <a:endCxn id="66" idx="7"/>
          </p:cNvCxnSpPr>
          <p:nvPr/>
        </p:nvCxnSpPr>
        <p:spPr>
          <a:xfrm flipH="1">
            <a:off x="6999181" y="2204864"/>
            <a:ext cx="1173219" cy="453139"/>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380312" y="1671191"/>
            <a:ext cx="1728192" cy="461665"/>
          </a:xfrm>
          <a:prstGeom prst="rect">
            <a:avLst/>
          </a:prstGeom>
          <a:noFill/>
        </p:spPr>
        <p:txBody>
          <a:bodyPr wrap="square" rtlCol="0">
            <a:spAutoFit/>
          </a:bodyPr>
          <a:lstStyle/>
          <a:p>
            <a:r>
              <a:rPr lang="el-GR" sz="2400" dirty="0" smtClean="0">
                <a:solidFill>
                  <a:srgbClr val="00B0F0"/>
                </a:solidFill>
              </a:rPr>
              <a:t>σωματίδια</a:t>
            </a:r>
            <a:endParaRPr lang="el-GR" sz="2400" dirty="0">
              <a:solidFill>
                <a:srgbClr val="00B0F0"/>
              </a:solidFill>
            </a:endParaRPr>
          </a:p>
        </p:txBody>
      </p:sp>
      <p:cxnSp>
        <p:nvCxnSpPr>
          <p:cNvPr id="83" name="Straight Arrow Connector 82"/>
          <p:cNvCxnSpPr/>
          <p:nvPr/>
        </p:nvCxnSpPr>
        <p:spPr>
          <a:xfrm flipV="1">
            <a:off x="1259632" y="3429000"/>
            <a:ext cx="1" cy="57606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23528" y="3933056"/>
            <a:ext cx="2592288" cy="369332"/>
          </a:xfrm>
          <a:prstGeom prst="rect">
            <a:avLst/>
          </a:prstGeom>
          <a:noFill/>
        </p:spPr>
        <p:txBody>
          <a:bodyPr wrap="square" rtlCol="0">
            <a:spAutoFit/>
          </a:bodyPr>
          <a:lstStyle/>
          <a:p>
            <a:r>
              <a:rPr lang="el-GR" dirty="0" smtClean="0">
                <a:solidFill>
                  <a:srgbClr val="00B0F0"/>
                </a:solidFill>
              </a:rPr>
              <a:t>Ρευστό</a:t>
            </a:r>
            <a:r>
              <a:rPr lang="en-US" dirty="0" smtClean="0">
                <a:solidFill>
                  <a:srgbClr val="00B0F0"/>
                </a:solidFill>
              </a:rPr>
              <a:t>,</a:t>
            </a:r>
            <a:r>
              <a:rPr lang="el-GR" dirty="0" smtClean="0">
                <a:solidFill>
                  <a:srgbClr val="00B0F0"/>
                </a:solidFill>
              </a:rPr>
              <a:t> μικρή ταχύτητα</a:t>
            </a:r>
            <a:endParaRPr lang="el-GR" dirty="0">
              <a:solidFill>
                <a:srgbClr val="00B0F0"/>
              </a:solidFill>
            </a:endParaRPr>
          </a:p>
        </p:txBody>
      </p:sp>
      <p:sp>
        <p:nvSpPr>
          <p:cNvPr id="87" name="TextBox 86"/>
          <p:cNvSpPr txBox="1"/>
          <p:nvPr/>
        </p:nvSpPr>
        <p:spPr>
          <a:xfrm>
            <a:off x="3131840" y="3933056"/>
            <a:ext cx="2448272" cy="369332"/>
          </a:xfrm>
          <a:prstGeom prst="rect">
            <a:avLst/>
          </a:prstGeom>
          <a:noFill/>
        </p:spPr>
        <p:txBody>
          <a:bodyPr wrap="square" rtlCol="0">
            <a:spAutoFit/>
          </a:bodyPr>
          <a:lstStyle/>
          <a:p>
            <a:r>
              <a:rPr lang="el-GR" dirty="0" smtClean="0">
                <a:solidFill>
                  <a:srgbClr val="00B0F0"/>
                </a:solidFill>
              </a:rPr>
              <a:t>Οριακή ταχύτητα </a:t>
            </a:r>
            <a:r>
              <a:rPr lang="en-US" dirty="0" smtClean="0">
                <a:solidFill>
                  <a:srgbClr val="00B0F0"/>
                </a:solidFill>
              </a:rPr>
              <a:t>u</a:t>
            </a:r>
            <a:r>
              <a:rPr lang="en-US" sz="1100" dirty="0" smtClean="0">
                <a:solidFill>
                  <a:srgbClr val="00B0F0"/>
                </a:solidFill>
              </a:rPr>
              <a:t>mf</a:t>
            </a:r>
            <a:endParaRPr lang="el-GR" dirty="0">
              <a:solidFill>
                <a:srgbClr val="00B0F0"/>
              </a:solidFill>
            </a:endParaRPr>
          </a:p>
        </p:txBody>
      </p:sp>
      <p:cxnSp>
        <p:nvCxnSpPr>
          <p:cNvPr id="88" name="Straight Arrow Connector 87"/>
          <p:cNvCxnSpPr/>
          <p:nvPr/>
        </p:nvCxnSpPr>
        <p:spPr>
          <a:xfrm flipV="1">
            <a:off x="6516215" y="3429000"/>
            <a:ext cx="1" cy="57606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4139951" y="3429000"/>
            <a:ext cx="1" cy="57606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012160" y="3933056"/>
            <a:ext cx="1152128" cy="369332"/>
          </a:xfrm>
          <a:prstGeom prst="rect">
            <a:avLst/>
          </a:prstGeom>
          <a:noFill/>
        </p:spPr>
        <p:txBody>
          <a:bodyPr wrap="square" rtlCol="0">
            <a:spAutoFit/>
          </a:bodyPr>
          <a:lstStyle/>
          <a:p>
            <a:r>
              <a:rPr lang="el-GR" dirty="0" smtClean="0">
                <a:solidFill>
                  <a:srgbClr val="00B0F0"/>
                </a:solidFill>
              </a:rPr>
              <a:t>Ρευστό </a:t>
            </a:r>
            <a:endParaRPr lang="el-GR" dirty="0">
              <a:solidFill>
                <a:srgbClr val="00B0F0"/>
              </a:solidFill>
            </a:endParaRPr>
          </a:p>
        </p:txBody>
      </p:sp>
      <p:sp>
        <p:nvSpPr>
          <p:cNvPr id="91" name="TextBox 90"/>
          <p:cNvSpPr txBox="1"/>
          <p:nvPr/>
        </p:nvSpPr>
        <p:spPr>
          <a:xfrm>
            <a:off x="467544" y="4365104"/>
            <a:ext cx="4680520" cy="830997"/>
          </a:xfrm>
          <a:prstGeom prst="rect">
            <a:avLst/>
          </a:prstGeom>
          <a:noFill/>
        </p:spPr>
        <p:txBody>
          <a:bodyPr wrap="square" rtlCol="0">
            <a:spAutoFit/>
          </a:bodyPr>
          <a:lstStyle/>
          <a:p>
            <a:pPr>
              <a:buFont typeface="Arial" pitchFamily="34" charset="0"/>
              <a:buChar char="•"/>
            </a:pPr>
            <a:r>
              <a:rPr lang="el-GR" sz="2400" dirty="0" smtClean="0">
                <a:solidFill>
                  <a:srgbClr val="00B0F0"/>
                </a:solidFill>
              </a:rPr>
              <a:t>Ρευστό                 </a:t>
            </a:r>
            <a:r>
              <a:rPr lang="el-GR" sz="2400" dirty="0" smtClean="0">
                <a:solidFill>
                  <a:srgbClr val="FF0000"/>
                </a:solidFill>
              </a:rPr>
              <a:t>Υγρό ή αέριο</a:t>
            </a:r>
          </a:p>
          <a:p>
            <a:pPr>
              <a:buFont typeface="Arial" pitchFamily="34" charset="0"/>
              <a:buChar char="•"/>
            </a:pPr>
            <a:r>
              <a:rPr lang="el-GR" sz="2400" dirty="0" smtClean="0">
                <a:solidFill>
                  <a:srgbClr val="00B0F0"/>
                </a:solidFill>
              </a:rPr>
              <a:t>Στερεό                   </a:t>
            </a:r>
            <a:r>
              <a:rPr lang="el-GR" sz="2400" dirty="0" smtClean="0">
                <a:solidFill>
                  <a:srgbClr val="FF0000"/>
                </a:solidFill>
              </a:rPr>
              <a:t>Καταλύτης       </a:t>
            </a:r>
            <a:endParaRPr lang="el-GR" sz="2400" dirty="0">
              <a:solidFill>
                <a:srgbClr val="FF0000"/>
              </a:solidFill>
            </a:endParaRPr>
          </a:p>
        </p:txBody>
      </p:sp>
      <p:cxnSp>
        <p:nvCxnSpPr>
          <p:cNvPr id="92" name="Straight Arrow Connector 91"/>
          <p:cNvCxnSpPr/>
          <p:nvPr/>
        </p:nvCxnSpPr>
        <p:spPr>
          <a:xfrm>
            <a:off x="1763688" y="4581128"/>
            <a:ext cx="864096"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1763688" y="5013176"/>
            <a:ext cx="864096"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83568" y="5301208"/>
            <a:ext cx="4536504" cy="1200329"/>
          </a:xfrm>
          <a:prstGeom prst="rect">
            <a:avLst/>
          </a:prstGeom>
          <a:noFill/>
        </p:spPr>
        <p:txBody>
          <a:bodyPr wrap="square" rtlCol="0">
            <a:spAutoFit/>
          </a:bodyPr>
          <a:lstStyle/>
          <a:p>
            <a:r>
              <a:rPr lang="el-GR" sz="2400" u="sng" dirty="0" smtClean="0"/>
              <a:t>Πλεονεκτήματα</a:t>
            </a:r>
          </a:p>
          <a:p>
            <a:pPr>
              <a:buFont typeface="Arial" pitchFamily="34" charset="0"/>
              <a:buChar char="•"/>
            </a:pPr>
            <a:r>
              <a:rPr lang="el-GR" sz="2400" dirty="0" smtClean="0"/>
              <a:t>Πολύ καλή μεταφορά μάζας</a:t>
            </a:r>
          </a:p>
          <a:p>
            <a:pPr>
              <a:buFont typeface="Arial" pitchFamily="34" charset="0"/>
              <a:buChar char="•"/>
            </a:pPr>
            <a:r>
              <a:rPr lang="el-GR" sz="2400" dirty="0" smtClean="0"/>
              <a:t>Εύκολος έλεγχος θερμοκρασίας</a:t>
            </a:r>
            <a:endParaRPr lang="el-GR" sz="2400" dirty="0"/>
          </a:p>
        </p:txBody>
      </p:sp>
      <p:pic>
        <p:nvPicPr>
          <p:cNvPr id="93"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406" y="6015402"/>
            <a:ext cx="726005" cy="704483"/>
          </a:xfrm>
          <a:prstGeom prst="rect">
            <a:avLst/>
          </a:prstGeom>
        </p:spPr>
      </p:pic>
      <p:sp>
        <p:nvSpPr>
          <p:cNvPr id="94" name="TextBox 93"/>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81</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linds(horizontal)">
                                      <p:cBhvr>
                                        <p:cTn id="7" dur="500"/>
                                        <p:tgtEl>
                                          <p:spTgt spid="77"/>
                                        </p:tgtEl>
                                      </p:cBhvr>
                                    </p:animEffect>
                                  </p:childTnLst>
                                </p:cTn>
                              </p:par>
                              <p:par>
                                <p:cTn id="8" presetID="3" presetClass="entr" presetSubtype="1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linds(horizontal)">
                                      <p:cBhvr>
                                        <p:cTn id="10" dur="500"/>
                                        <p:tgtEl>
                                          <p:spTgt spid="8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blinds(horizontal)">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blinds(horizontal)">
                                      <p:cBhvr>
                                        <p:cTn id="18" dur="500"/>
                                        <p:tgtEl>
                                          <p:spTgt spid="7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blinds(horizontal)">
                                      <p:cBhvr>
                                        <p:cTn id="21" dur="500"/>
                                        <p:tgtEl>
                                          <p:spTgt spid="87"/>
                                        </p:tgtEl>
                                      </p:cBhvr>
                                    </p:animEffect>
                                  </p:childTnLst>
                                </p:cTn>
                              </p:par>
                              <p:par>
                                <p:cTn id="22" presetID="3" presetClass="entr" presetSubtype="10"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blinds(horizontal)">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blinds(horizontal)">
                                      <p:cBhvr>
                                        <p:cTn id="29" dur="500"/>
                                        <p:tgtEl>
                                          <p:spTgt spid="79"/>
                                        </p:tgtEl>
                                      </p:cBhvr>
                                    </p:animEffect>
                                  </p:childTnLst>
                                </p:cTn>
                              </p:par>
                              <p:par>
                                <p:cTn id="30" presetID="3" presetClass="entr" presetSubtype="10"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blinds(horizontal)">
                                      <p:cBhvr>
                                        <p:cTn id="32" dur="500"/>
                                        <p:tgtEl>
                                          <p:spTgt spid="8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blinds(horizontal)">
                                      <p:cBhvr>
                                        <p:cTn id="35" dur="500"/>
                                        <p:tgtEl>
                                          <p:spTgt spid="90"/>
                                        </p:tgtEl>
                                      </p:cBhvr>
                                    </p:animEffect>
                                  </p:childTnLst>
                                </p:cTn>
                              </p:par>
                              <p:par>
                                <p:cTn id="36" presetID="3" presetClass="entr" presetSubtype="10" fill="hold"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blinds(horizontal)">
                                      <p:cBhvr>
                                        <p:cTn id="38" dur="500"/>
                                        <p:tgtEl>
                                          <p:spTgt spid="8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blinds(horizontal)">
                                      <p:cBhvr>
                                        <p:cTn id="41" dur="500"/>
                                        <p:tgtEl>
                                          <p:spTgt spid="8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91">
                                            <p:txEl>
                                              <p:pRg st="0" end="0"/>
                                            </p:txEl>
                                          </p:spTgt>
                                        </p:tgtEl>
                                        <p:attrNameLst>
                                          <p:attrName>style.visibility</p:attrName>
                                        </p:attrNameLst>
                                      </p:cBhvr>
                                      <p:to>
                                        <p:strVal val="visible"/>
                                      </p:to>
                                    </p:set>
                                    <p:animEffect transition="in" filter="blinds(horizontal)">
                                      <p:cBhvr>
                                        <p:cTn id="46" dur="500"/>
                                        <p:tgtEl>
                                          <p:spTgt spid="9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91">
                                            <p:txEl>
                                              <p:pRg st="1" end="1"/>
                                            </p:txEl>
                                          </p:spTgt>
                                        </p:tgtEl>
                                        <p:attrNameLst>
                                          <p:attrName>style.visibility</p:attrName>
                                        </p:attrNameLst>
                                      </p:cBhvr>
                                      <p:to>
                                        <p:strVal val="visible"/>
                                      </p:to>
                                    </p:set>
                                    <p:animEffect transition="in" filter="blinds(horizontal)">
                                      <p:cBhvr>
                                        <p:cTn id="51" dur="500"/>
                                        <p:tgtEl>
                                          <p:spTgt spid="91">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97">
                                            <p:txEl>
                                              <p:pRg st="0" end="0"/>
                                            </p:txEl>
                                          </p:spTgt>
                                        </p:tgtEl>
                                        <p:attrNameLst>
                                          <p:attrName>style.visibility</p:attrName>
                                        </p:attrNameLst>
                                      </p:cBhvr>
                                      <p:to>
                                        <p:strVal val="visible"/>
                                      </p:to>
                                    </p:set>
                                    <p:animEffect transition="in" filter="blinds(horizontal)">
                                      <p:cBhvr>
                                        <p:cTn id="56" dur="500"/>
                                        <p:tgtEl>
                                          <p:spTgt spid="9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97">
                                            <p:txEl>
                                              <p:pRg st="1" end="1"/>
                                            </p:txEl>
                                          </p:spTgt>
                                        </p:tgtEl>
                                        <p:attrNameLst>
                                          <p:attrName>style.visibility</p:attrName>
                                        </p:attrNameLst>
                                      </p:cBhvr>
                                      <p:to>
                                        <p:strVal val="visible"/>
                                      </p:to>
                                    </p:set>
                                    <p:animEffect transition="in" filter="blinds(horizontal)">
                                      <p:cBhvr>
                                        <p:cTn id="61" dur="500"/>
                                        <p:tgtEl>
                                          <p:spTgt spid="9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97">
                                            <p:txEl>
                                              <p:pRg st="2" end="2"/>
                                            </p:txEl>
                                          </p:spTgt>
                                        </p:tgtEl>
                                        <p:attrNameLst>
                                          <p:attrName>style.visibility</p:attrName>
                                        </p:attrNameLst>
                                      </p:cBhvr>
                                      <p:to>
                                        <p:strVal val="visible"/>
                                      </p:to>
                                    </p:set>
                                    <p:animEffect transition="in" filter="blinds(horizontal)">
                                      <p:cBhvr>
                                        <p:cTn id="66" dur="500"/>
                                        <p:tgtEl>
                                          <p:spTgt spid="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2" grpId="0"/>
      <p:bldP spid="86" grpId="0"/>
      <p:bldP spid="87" grpId="0"/>
      <p:bldP spid="9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2976" y="-142900"/>
            <a:ext cx="7772400" cy="1143001"/>
          </a:xfrm>
        </p:spPr>
        <p:txBody>
          <a:bodyPr/>
          <a:lstStyle/>
          <a:p>
            <a:pPr algn="ctr"/>
            <a:r>
              <a:rPr lang="el-GR" dirty="0" smtClean="0"/>
              <a:t>Μοντέλο δυο φάσεων για </a:t>
            </a:r>
            <a:r>
              <a:rPr lang="en-US" dirty="0" smtClean="0"/>
              <a:t>FB</a:t>
            </a:r>
            <a:endParaRPr lang="el-GR" dirty="0"/>
          </a:p>
        </p:txBody>
      </p:sp>
      <p:cxnSp>
        <p:nvCxnSpPr>
          <p:cNvPr id="5" name="Straight Connector 4"/>
          <p:cNvCxnSpPr/>
          <p:nvPr/>
        </p:nvCxnSpPr>
        <p:spPr>
          <a:xfrm>
            <a:off x="1115616" y="1628800"/>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15616" y="3284984"/>
            <a:ext cx="18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915816" y="1628800"/>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5976" y="1772816"/>
            <a:ext cx="0"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516216" y="1772816"/>
            <a:ext cx="0"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55976" y="3284984"/>
            <a:ext cx="216024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1115617" y="1987062"/>
            <a:ext cx="1800200" cy="45719"/>
          </a:xfrm>
          <a:custGeom>
            <a:avLst/>
            <a:gdLst>
              <a:gd name="connsiteX0" fmla="*/ 0 w 1688123"/>
              <a:gd name="connsiteY0" fmla="*/ 52753 h 116936"/>
              <a:gd name="connsiteX1" fmla="*/ 123093 w 1688123"/>
              <a:gd name="connsiteY1" fmla="*/ 35169 h 116936"/>
              <a:gd name="connsiteX2" fmla="*/ 228600 w 1688123"/>
              <a:gd name="connsiteY2" fmla="*/ 0 h 116936"/>
              <a:gd name="connsiteX3" fmla="*/ 474785 w 1688123"/>
              <a:gd name="connsiteY3" fmla="*/ 17584 h 116936"/>
              <a:gd name="connsiteX4" fmla="*/ 580293 w 1688123"/>
              <a:gd name="connsiteY4" fmla="*/ 52753 h 116936"/>
              <a:gd name="connsiteX5" fmla="*/ 633046 w 1688123"/>
              <a:gd name="connsiteY5" fmla="*/ 70338 h 116936"/>
              <a:gd name="connsiteX6" fmla="*/ 1178169 w 1688123"/>
              <a:gd name="connsiteY6" fmla="*/ 52753 h 116936"/>
              <a:gd name="connsiteX7" fmla="*/ 1283677 w 1688123"/>
              <a:gd name="connsiteY7" fmla="*/ 17584 h 116936"/>
              <a:gd name="connsiteX8" fmla="*/ 1336431 w 1688123"/>
              <a:gd name="connsiteY8" fmla="*/ 0 h 116936"/>
              <a:gd name="connsiteX9" fmla="*/ 1424354 w 1688123"/>
              <a:gd name="connsiteY9" fmla="*/ 17584 h 116936"/>
              <a:gd name="connsiteX10" fmla="*/ 1529862 w 1688123"/>
              <a:gd name="connsiteY10" fmla="*/ 52753 h 116936"/>
              <a:gd name="connsiteX11" fmla="*/ 1688123 w 1688123"/>
              <a:gd name="connsiteY11" fmla="*/ 87923 h 11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123" h="116936">
                <a:moveTo>
                  <a:pt x="0" y="52753"/>
                </a:moveTo>
                <a:cubicBezTo>
                  <a:pt x="41031" y="46892"/>
                  <a:pt x="82707" y="44489"/>
                  <a:pt x="123093" y="35169"/>
                </a:cubicBezTo>
                <a:cubicBezTo>
                  <a:pt x="159215" y="26833"/>
                  <a:pt x="228600" y="0"/>
                  <a:pt x="228600" y="0"/>
                </a:cubicBezTo>
                <a:cubicBezTo>
                  <a:pt x="310662" y="5861"/>
                  <a:pt x="393424" y="5380"/>
                  <a:pt x="474785" y="17584"/>
                </a:cubicBezTo>
                <a:cubicBezTo>
                  <a:pt x="511447" y="23083"/>
                  <a:pt x="545124" y="41030"/>
                  <a:pt x="580293" y="52753"/>
                </a:cubicBezTo>
                <a:lnTo>
                  <a:pt x="633046" y="70338"/>
                </a:lnTo>
                <a:cubicBezTo>
                  <a:pt x="814754" y="64476"/>
                  <a:pt x="996961" y="67446"/>
                  <a:pt x="1178169" y="52753"/>
                </a:cubicBezTo>
                <a:cubicBezTo>
                  <a:pt x="1215119" y="49757"/>
                  <a:pt x="1248508" y="29307"/>
                  <a:pt x="1283677" y="17584"/>
                </a:cubicBezTo>
                <a:lnTo>
                  <a:pt x="1336431" y="0"/>
                </a:lnTo>
                <a:cubicBezTo>
                  <a:pt x="1365739" y="5861"/>
                  <a:pt x="1395519" y="9720"/>
                  <a:pt x="1424354" y="17584"/>
                </a:cubicBezTo>
                <a:cubicBezTo>
                  <a:pt x="1460119" y="27338"/>
                  <a:pt x="1529862" y="52753"/>
                  <a:pt x="1529862" y="52753"/>
                </a:cubicBezTo>
                <a:cubicBezTo>
                  <a:pt x="1594044" y="116936"/>
                  <a:pt x="1548452" y="87923"/>
                  <a:pt x="1688123" y="87923"/>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4" name="Oval 33"/>
          <p:cNvSpPr/>
          <p:nvPr/>
        </p:nvSpPr>
        <p:spPr>
          <a:xfrm>
            <a:off x="1259632" y="2708920"/>
            <a:ext cx="144016" cy="144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Oval 34"/>
          <p:cNvSpPr/>
          <p:nvPr/>
        </p:nvSpPr>
        <p:spPr>
          <a:xfrm>
            <a:off x="1691680" y="2924944"/>
            <a:ext cx="144016" cy="144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Oval 35"/>
          <p:cNvSpPr/>
          <p:nvPr/>
        </p:nvSpPr>
        <p:spPr>
          <a:xfrm>
            <a:off x="1907704" y="2780928"/>
            <a:ext cx="144016" cy="144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Oval 36"/>
          <p:cNvSpPr/>
          <p:nvPr/>
        </p:nvSpPr>
        <p:spPr>
          <a:xfrm>
            <a:off x="2267744" y="2996952"/>
            <a:ext cx="144016" cy="144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Oval 37"/>
          <p:cNvSpPr/>
          <p:nvPr/>
        </p:nvSpPr>
        <p:spPr>
          <a:xfrm>
            <a:off x="2627784" y="2780928"/>
            <a:ext cx="144016" cy="144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Oval 38"/>
          <p:cNvSpPr/>
          <p:nvPr/>
        </p:nvSpPr>
        <p:spPr>
          <a:xfrm>
            <a:off x="1331640" y="2204864"/>
            <a:ext cx="144016" cy="144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Oval 39"/>
          <p:cNvSpPr/>
          <p:nvPr/>
        </p:nvSpPr>
        <p:spPr>
          <a:xfrm>
            <a:off x="1547664" y="2492896"/>
            <a:ext cx="144016" cy="144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Oval 40"/>
          <p:cNvSpPr/>
          <p:nvPr/>
        </p:nvSpPr>
        <p:spPr>
          <a:xfrm>
            <a:off x="1907704" y="2348880"/>
            <a:ext cx="144016" cy="144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Oval 41"/>
          <p:cNvSpPr/>
          <p:nvPr/>
        </p:nvSpPr>
        <p:spPr>
          <a:xfrm>
            <a:off x="2123728" y="2492896"/>
            <a:ext cx="144016" cy="144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Oval 42"/>
          <p:cNvSpPr/>
          <p:nvPr/>
        </p:nvSpPr>
        <p:spPr>
          <a:xfrm>
            <a:off x="2483768" y="2276872"/>
            <a:ext cx="144016" cy="144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4" name="Straight Arrow Connector 43"/>
          <p:cNvCxnSpPr/>
          <p:nvPr/>
        </p:nvCxnSpPr>
        <p:spPr>
          <a:xfrm flipV="1">
            <a:off x="1331639" y="3429000"/>
            <a:ext cx="1"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763687" y="3429000"/>
            <a:ext cx="1"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195736" y="3429000"/>
            <a:ext cx="1"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627783" y="3429000"/>
            <a:ext cx="1"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475656" y="4067780"/>
            <a:ext cx="1152128" cy="369332"/>
          </a:xfrm>
          <a:prstGeom prst="rect">
            <a:avLst/>
          </a:prstGeom>
          <a:noFill/>
        </p:spPr>
        <p:txBody>
          <a:bodyPr wrap="square" rtlCol="0">
            <a:spAutoFit/>
          </a:bodyPr>
          <a:lstStyle/>
          <a:p>
            <a:r>
              <a:rPr lang="el-GR" dirty="0" smtClean="0"/>
              <a:t>Αέριο </a:t>
            </a:r>
            <a:endParaRPr lang="el-GR" dirty="0"/>
          </a:p>
        </p:txBody>
      </p:sp>
      <p:cxnSp>
        <p:nvCxnSpPr>
          <p:cNvPr id="50" name="Straight Connector 49"/>
          <p:cNvCxnSpPr/>
          <p:nvPr/>
        </p:nvCxnSpPr>
        <p:spPr>
          <a:xfrm flipV="1">
            <a:off x="4932040" y="1772816"/>
            <a:ext cx="0" cy="151216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499992" y="3068960"/>
            <a:ext cx="288032"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499992" y="2924944"/>
            <a:ext cx="288032"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499992" y="2780928"/>
            <a:ext cx="288032"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99992" y="2636912"/>
            <a:ext cx="288032"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499992" y="2492896"/>
            <a:ext cx="288032"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99992" y="2348880"/>
            <a:ext cx="288032"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499992" y="2204864"/>
            <a:ext cx="288032"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499992" y="2060848"/>
            <a:ext cx="288032"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499992" y="1916832"/>
            <a:ext cx="288032"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148064" y="3068960"/>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48064" y="2924944"/>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148064" y="2780928"/>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148064" y="2636912"/>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148064" y="2492896"/>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148064" y="2348880"/>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148064" y="2204864"/>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148064" y="2060848"/>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8064" y="1916832"/>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3068960"/>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652120" y="2924944"/>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52120" y="2780928"/>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652120" y="2636912"/>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652120" y="2492896"/>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652120" y="2348880"/>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652120" y="2204864"/>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652120" y="2060848"/>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652120" y="1916832"/>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84168" y="3068960"/>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84168" y="2924944"/>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84168" y="2780928"/>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084168" y="2636912"/>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84168" y="2492896"/>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084168" y="2348880"/>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084168" y="2204864"/>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084168" y="2060848"/>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084168" y="1916832"/>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38" idx="5"/>
          </p:cNvCxnSpPr>
          <p:nvPr/>
        </p:nvCxnSpPr>
        <p:spPr>
          <a:xfrm flipH="1" flipV="1">
            <a:off x="2750709" y="2903853"/>
            <a:ext cx="1029203" cy="124522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779912" y="3140968"/>
            <a:ext cx="792088" cy="1008113"/>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3347864" y="4077072"/>
            <a:ext cx="1440160" cy="369332"/>
          </a:xfrm>
          <a:prstGeom prst="rect">
            <a:avLst/>
          </a:prstGeom>
          <a:noFill/>
          <a:ln>
            <a:noFill/>
          </a:ln>
        </p:spPr>
        <p:txBody>
          <a:bodyPr wrap="square" rtlCol="0">
            <a:spAutoFit/>
          </a:bodyPr>
          <a:lstStyle/>
          <a:p>
            <a:r>
              <a:rPr lang="el-GR" dirty="0" smtClean="0">
                <a:solidFill>
                  <a:srgbClr val="7030A0"/>
                </a:solidFill>
              </a:rPr>
              <a:t>φυσαλίδες</a:t>
            </a:r>
            <a:r>
              <a:rPr lang="el-GR" dirty="0" smtClean="0"/>
              <a:t> </a:t>
            </a:r>
            <a:endParaRPr lang="el-GR" dirty="0"/>
          </a:p>
        </p:txBody>
      </p:sp>
      <p:sp>
        <p:nvSpPr>
          <p:cNvPr id="122" name="Freeform 121"/>
          <p:cNvSpPr/>
          <p:nvPr/>
        </p:nvSpPr>
        <p:spPr>
          <a:xfrm>
            <a:off x="2725615" y="633046"/>
            <a:ext cx="3059723" cy="1881554"/>
          </a:xfrm>
          <a:custGeom>
            <a:avLst/>
            <a:gdLst>
              <a:gd name="connsiteX0" fmla="*/ 0 w 3059723"/>
              <a:gd name="connsiteY0" fmla="*/ 1881554 h 1881554"/>
              <a:gd name="connsiteX1" fmla="*/ 1969477 w 3059723"/>
              <a:gd name="connsiteY1" fmla="*/ 105508 h 1881554"/>
              <a:gd name="connsiteX2" fmla="*/ 3059723 w 3059723"/>
              <a:gd name="connsiteY2" fmla="*/ 1248508 h 1881554"/>
            </a:gdLst>
            <a:ahLst/>
            <a:cxnLst>
              <a:cxn ang="0">
                <a:pos x="connsiteX0" y="connsiteY0"/>
              </a:cxn>
              <a:cxn ang="0">
                <a:pos x="connsiteX1" y="connsiteY1"/>
              </a:cxn>
              <a:cxn ang="0">
                <a:pos x="connsiteX2" y="connsiteY2"/>
              </a:cxn>
            </a:cxnLst>
            <a:rect l="l" t="t" r="r" b="b"/>
            <a:pathLst>
              <a:path w="3059723" h="1881554">
                <a:moveTo>
                  <a:pt x="0" y="1881554"/>
                </a:moveTo>
                <a:cubicBezTo>
                  <a:pt x="729761" y="1046285"/>
                  <a:pt x="1459523" y="211016"/>
                  <a:pt x="1969477" y="105508"/>
                </a:cubicBezTo>
                <a:cubicBezTo>
                  <a:pt x="2479431" y="0"/>
                  <a:pt x="2769577" y="624254"/>
                  <a:pt x="3059723" y="1248508"/>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3" name="Chevron 122"/>
          <p:cNvSpPr/>
          <p:nvPr/>
        </p:nvSpPr>
        <p:spPr>
          <a:xfrm rot="3316795">
            <a:off x="5455670" y="1180072"/>
            <a:ext cx="104868" cy="277759"/>
          </a:xfrm>
          <a:prstGeom prst="chevr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cxnSp>
        <p:nvCxnSpPr>
          <p:cNvPr id="125" name="Curved Connector 124"/>
          <p:cNvCxnSpPr/>
          <p:nvPr/>
        </p:nvCxnSpPr>
        <p:spPr>
          <a:xfrm rot="5400000" flipH="1" flipV="1">
            <a:off x="215516" y="3176972"/>
            <a:ext cx="1224136" cy="864096"/>
          </a:xfrm>
          <a:prstGeom prst="curvedConnector3">
            <a:avLst>
              <a:gd name="adj1" fmla="val 50000"/>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5496" y="4221088"/>
            <a:ext cx="1728192" cy="769441"/>
          </a:xfrm>
          <a:prstGeom prst="rect">
            <a:avLst/>
          </a:prstGeom>
          <a:noFill/>
        </p:spPr>
        <p:txBody>
          <a:bodyPr wrap="square" rtlCol="0">
            <a:spAutoFit/>
          </a:bodyPr>
          <a:lstStyle/>
          <a:p>
            <a:r>
              <a:rPr lang="el-GR" sz="2000" dirty="0" smtClean="0">
                <a:solidFill>
                  <a:srgbClr val="00B0F0"/>
                </a:solidFill>
              </a:rPr>
              <a:t>Γαλάκτωμα (</a:t>
            </a:r>
            <a:r>
              <a:rPr lang="en-US" sz="2400" dirty="0" smtClean="0">
                <a:solidFill>
                  <a:srgbClr val="00B0F0"/>
                </a:solidFill>
              </a:rPr>
              <a:t>emulsion</a:t>
            </a:r>
            <a:r>
              <a:rPr lang="el-GR" sz="2000" dirty="0" smtClean="0">
                <a:solidFill>
                  <a:srgbClr val="00B0F0"/>
                </a:solidFill>
              </a:rPr>
              <a:t>)</a:t>
            </a:r>
            <a:endParaRPr lang="el-GR" sz="2000" dirty="0">
              <a:solidFill>
                <a:srgbClr val="00B0F0"/>
              </a:solidFill>
            </a:endParaRPr>
          </a:p>
        </p:txBody>
      </p:sp>
      <p:sp>
        <p:nvSpPr>
          <p:cNvPr id="127" name="TextBox 126"/>
          <p:cNvSpPr txBox="1"/>
          <p:nvPr/>
        </p:nvSpPr>
        <p:spPr>
          <a:xfrm>
            <a:off x="683568" y="5085184"/>
            <a:ext cx="8460432" cy="1569660"/>
          </a:xfrm>
          <a:prstGeom prst="rect">
            <a:avLst/>
          </a:prstGeom>
          <a:noFill/>
        </p:spPr>
        <p:txBody>
          <a:bodyPr wrap="square" rtlCol="0">
            <a:spAutoFit/>
          </a:bodyPr>
          <a:lstStyle/>
          <a:p>
            <a:pPr>
              <a:buFont typeface="Arial" pitchFamily="34" charset="0"/>
              <a:buChar char="•"/>
            </a:pPr>
            <a:r>
              <a:rPr lang="el-GR" sz="2400" dirty="0" smtClean="0"/>
              <a:t>Γαλάκτωμα: στερεό + αέριο (μίγμα)</a:t>
            </a:r>
          </a:p>
          <a:p>
            <a:pPr>
              <a:buFont typeface="Arial" pitchFamily="34" charset="0"/>
              <a:buChar char="•"/>
            </a:pPr>
            <a:r>
              <a:rPr lang="el-GR" sz="2400" dirty="0" smtClean="0"/>
              <a:t>Φυσαλίδες: περίσσεια αερίου για </a:t>
            </a:r>
            <a:r>
              <a:rPr lang="en-US" sz="2400" dirty="0" smtClean="0"/>
              <a:t>minimum </a:t>
            </a:r>
            <a:r>
              <a:rPr lang="el-GR" sz="2400" dirty="0" smtClean="0"/>
              <a:t>ρευστοποίηση</a:t>
            </a:r>
          </a:p>
          <a:p>
            <a:pPr>
              <a:buFont typeface="Arial" pitchFamily="34" charset="0"/>
              <a:buChar char="•"/>
            </a:pPr>
            <a:r>
              <a:rPr lang="el-GR" sz="2400" dirty="0" smtClean="0"/>
              <a:t>Φυσαλίδες: (</a:t>
            </a:r>
            <a:r>
              <a:rPr lang="en-US" sz="2400" dirty="0" smtClean="0"/>
              <a:t>PFR</a:t>
            </a:r>
            <a:r>
              <a:rPr lang="el-GR" sz="2400" dirty="0" smtClean="0"/>
              <a:t>) εμβολική ροή</a:t>
            </a:r>
          </a:p>
          <a:p>
            <a:pPr>
              <a:buFont typeface="Arial" pitchFamily="34" charset="0"/>
              <a:buChar char="•"/>
            </a:pPr>
            <a:r>
              <a:rPr lang="el-GR" sz="2400" dirty="0" smtClean="0"/>
              <a:t>Γαλάκτωμα: εμβολική ροή με διασπορά αξονική</a:t>
            </a:r>
            <a:endParaRPr lang="el-GR" sz="2400" dirty="0"/>
          </a:p>
        </p:txBody>
      </p:sp>
      <p:pic>
        <p:nvPicPr>
          <p:cNvPr id="89"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0" name="TextBox 8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82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blinds(horizontal)">
                                      <p:cBhvr>
                                        <p:cTn id="7" dur="500"/>
                                        <p:tgtEl>
                                          <p:spTgt spid="1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blinds(horizontal)">
                                      <p:cBhvr>
                                        <p:cTn id="10" dur="500"/>
                                        <p:tgtEl>
                                          <p:spTgt spid="1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par>
                                <p:cTn id="16" presetID="3" presetClass="entr" presetSubtype="1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linds(horizontal)">
                                      <p:cBhvr>
                                        <p:cTn id="18" dur="500"/>
                                        <p:tgtEl>
                                          <p:spTgt spid="45"/>
                                        </p:tgtEl>
                                      </p:cBhvr>
                                    </p:animEffect>
                                  </p:childTnLst>
                                </p:cTn>
                              </p:par>
                              <p:par>
                                <p:cTn id="19" presetID="3" presetClass="entr" presetSubtype="1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linds(horizontal)">
                                      <p:cBhvr>
                                        <p:cTn id="21" dur="500"/>
                                        <p:tgtEl>
                                          <p:spTgt spid="46"/>
                                        </p:tgtEl>
                                      </p:cBhvr>
                                    </p:animEffect>
                                  </p:childTnLst>
                                </p:cTn>
                              </p:par>
                              <p:par>
                                <p:cTn id="22" presetID="3" presetClass="entr" presetSubtype="1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linds(horizontal)">
                                      <p:cBhvr>
                                        <p:cTn id="24" dur="500"/>
                                        <p:tgtEl>
                                          <p:spTgt spid="4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par>
                                <p:cTn id="28" presetID="3" presetClass="entr" presetSubtype="10" fill="hold"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blinds(horizontal)">
                                      <p:cBhvr>
                                        <p:cTn id="30" dur="500"/>
                                        <p:tgtEl>
                                          <p:spTgt spid="91"/>
                                        </p:tgtEl>
                                      </p:cBhvr>
                                    </p:animEffect>
                                  </p:childTnLst>
                                </p:cTn>
                              </p:par>
                              <p:par>
                                <p:cTn id="31" presetID="3" presetClass="entr" presetSubtype="10" fill="hold"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blinds(horizontal)">
                                      <p:cBhvr>
                                        <p:cTn id="33" dur="500"/>
                                        <p:tgtEl>
                                          <p:spTgt spid="9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blinds(horizontal)">
                                      <p:cBhvr>
                                        <p:cTn id="36" dur="500"/>
                                        <p:tgtEl>
                                          <p:spTgt spid="9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27">
                                            <p:txEl>
                                              <p:pRg st="0" end="0"/>
                                            </p:txEl>
                                          </p:spTgt>
                                        </p:tgtEl>
                                        <p:attrNameLst>
                                          <p:attrName>style.visibility</p:attrName>
                                        </p:attrNameLst>
                                      </p:cBhvr>
                                      <p:to>
                                        <p:strVal val="visible"/>
                                      </p:to>
                                    </p:set>
                                    <p:animEffect transition="in" filter="box(in)">
                                      <p:cBhvr>
                                        <p:cTn id="41" dur="500"/>
                                        <p:tgtEl>
                                          <p:spTgt spid="12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27">
                                            <p:txEl>
                                              <p:pRg st="1" end="1"/>
                                            </p:txEl>
                                          </p:spTgt>
                                        </p:tgtEl>
                                        <p:attrNameLst>
                                          <p:attrName>style.visibility</p:attrName>
                                        </p:attrNameLst>
                                      </p:cBhvr>
                                      <p:to>
                                        <p:strVal val="visible"/>
                                      </p:to>
                                    </p:set>
                                    <p:animEffect transition="in" filter="blinds(horizontal)">
                                      <p:cBhvr>
                                        <p:cTn id="46" dur="500"/>
                                        <p:tgtEl>
                                          <p:spTgt spid="12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27">
                                            <p:txEl>
                                              <p:pRg st="2" end="2"/>
                                            </p:txEl>
                                          </p:spTgt>
                                        </p:tgtEl>
                                        <p:attrNameLst>
                                          <p:attrName>style.visibility</p:attrName>
                                        </p:attrNameLst>
                                      </p:cBhvr>
                                      <p:to>
                                        <p:strVal val="visible"/>
                                      </p:to>
                                    </p:set>
                                    <p:animEffect transition="in" filter="blinds(horizontal)">
                                      <p:cBhvr>
                                        <p:cTn id="51" dur="500"/>
                                        <p:tgtEl>
                                          <p:spTgt spid="12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27">
                                            <p:txEl>
                                              <p:pRg st="3" end="3"/>
                                            </p:txEl>
                                          </p:spTgt>
                                        </p:tgtEl>
                                        <p:attrNameLst>
                                          <p:attrName>style.visibility</p:attrName>
                                        </p:attrNameLst>
                                      </p:cBhvr>
                                      <p:to>
                                        <p:strVal val="visible"/>
                                      </p:to>
                                    </p:set>
                                    <p:animEffect transition="in" filter="blinds(horizontal)">
                                      <p:cBhvr>
                                        <p:cTn id="56" dur="500"/>
                                        <p:tgtEl>
                                          <p:spTgt spid="1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97" grpId="0"/>
      <p:bldP spid="12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7224" y="-26988"/>
            <a:ext cx="7931150" cy="1143001"/>
          </a:xfrm>
          <a:prstGeom prst="rect">
            <a:avLst/>
          </a:prstGeom>
        </p:spPr>
        <p:txBody>
          <a:bodyPr>
            <a:normAutofit fontScale="90000"/>
          </a:bodyPr>
          <a:lstStyle/>
          <a:p>
            <a:pPr algn="ctr"/>
            <a:r>
              <a:rPr lang="el-GR" dirty="0" smtClean="0"/>
              <a:t>Μόνιμες συνθήκες –Ισοζύγιο μάζας για Α</a:t>
            </a:r>
            <a:endParaRPr lang="el-GR" dirty="0"/>
          </a:p>
        </p:txBody>
      </p:sp>
      <p:sp>
        <p:nvSpPr>
          <p:cNvPr id="5" name="TextBox 4"/>
          <p:cNvSpPr txBox="1"/>
          <p:nvPr/>
        </p:nvSpPr>
        <p:spPr>
          <a:xfrm>
            <a:off x="467544" y="1239143"/>
            <a:ext cx="7920880" cy="461665"/>
          </a:xfrm>
          <a:prstGeom prst="rect">
            <a:avLst/>
          </a:prstGeom>
          <a:noFill/>
        </p:spPr>
        <p:txBody>
          <a:bodyPr wrap="square" rtlCol="0">
            <a:spAutoFit/>
          </a:bodyPr>
          <a:lstStyle/>
          <a:p>
            <a:r>
              <a:rPr lang="el-GR" sz="2400" dirty="0" smtClean="0">
                <a:solidFill>
                  <a:srgbClr val="00B0F0"/>
                </a:solidFill>
              </a:rPr>
              <a:t>Α                   προϊόντα με </a:t>
            </a:r>
            <a:r>
              <a:rPr lang="en-US" sz="2400" dirty="0" err="1" smtClean="0">
                <a:solidFill>
                  <a:srgbClr val="00B0F0"/>
                </a:solidFill>
              </a:rPr>
              <a:t>r</a:t>
            </a:r>
            <a:r>
              <a:rPr lang="en-US" sz="1200" dirty="0" err="1" smtClean="0">
                <a:solidFill>
                  <a:srgbClr val="00B0F0"/>
                </a:solidFill>
              </a:rPr>
              <a:t>A</a:t>
            </a:r>
            <a:r>
              <a:rPr lang="en-US" sz="2400" dirty="0" smtClean="0">
                <a:solidFill>
                  <a:srgbClr val="00B0F0"/>
                </a:solidFill>
              </a:rPr>
              <a:t>: </a:t>
            </a:r>
            <a:r>
              <a:rPr lang="el-GR" sz="2400" dirty="0" smtClean="0">
                <a:solidFill>
                  <a:srgbClr val="00B0F0"/>
                </a:solidFill>
              </a:rPr>
              <a:t>ρυθμό αντίδρασης</a:t>
            </a:r>
            <a:endParaRPr lang="el-GR" sz="2400" dirty="0">
              <a:solidFill>
                <a:srgbClr val="00B0F0"/>
              </a:solidFill>
            </a:endParaRPr>
          </a:p>
        </p:txBody>
      </p:sp>
      <p:cxnSp>
        <p:nvCxnSpPr>
          <p:cNvPr id="7" name="Straight Arrow Connector 6"/>
          <p:cNvCxnSpPr/>
          <p:nvPr/>
        </p:nvCxnSpPr>
        <p:spPr>
          <a:xfrm>
            <a:off x="899592" y="1484784"/>
            <a:ext cx="1008112"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529208" y="1925960"/>
            <a:ext cx="7931224" cy="1143000"/>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lang="el-GR" sz="4000" dirty="0" smtClean="0">
                <a:solidFill>
                  <a:schemeClr val="tx2"/>
                </a:solidFill>
                <a:latin typeface="+mj-lt"/>
                <a:ea typeface="+mj-ea"/>
                <a:cs typeface="+mj-cs"/>
              </a:rPr>
              <a:t>Φυσαλίδα</a:t>
            </a:r>
            <a:endParaRPr kumimoji="0" lang="el-GR"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9" name="Object 8"/>
          <p:cNvGraphicFramePr>
            <a:graphicFrameLocks noChangeAspect="1"/>
          </p:cNvGraphicFramePr>
          <p:nvPr/>
        </p:nvGraphicFramePr>
        <p:xfrm>
          <a:off x="1259632" y="2924944"/>
          <a:ext cx="4116979" cy="1063938"/>
        </p:xfrm>
        <a:graphic>
          <a:graphicData uri="http://schemas.openxmlformats.org/presentationml/2006/ole">
            <p:oleObj spid="_x0000_s75778" name="Equation" r:id="rId3" imgW="2260440" imgH="583920" progId="Equation.DSMT4">
              <p:embed/>
            </p:oleObj>
          </a:graphicData>
        </a:graphic>
      </p:graphicFrame>
      <p:cxnSp>
        <p:nvCxnSpPr>
          <p:cNvPr id="10" name="Straight Arrow Connector 9"/>
          <p:cNvCxnSpPr/>
          <p:nvPr/>
        </p:nvCxnSpPr>
        <p:spPr>
          <a:xfrm flipH="1">
            <a:off x="4499992" y="2996952"/>
            <a:ext cx="288032"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39952" y="3615406"/>
            <a:ext cx="360040" cy="461666"/>
          </a:xfrm>
          <a:prstGeom prst="rect">
            <a:avLst/>
          </a:prstGeom>
          <a:noFill/>
          <a:ln>
            <a:noFill/>
          </a:ln>
        </p:spPr>
        <p:txBody>
          <a:bodyPr wrap="square" rtlCol="0">
            <a:spAutoFit/>
          </a:bodyPr>
          <a:lstStyle/>
          <a:p>
            <a:r>
              <a:rPr lang="el-GR" sz="2400" dirty="0" smtClean="0">
                <a:solidFill>
                  <a:srgbClr val="002060"/>
                </a:solidFill>
              </a:rPr>
              <a:t>0</a:t>
            </a:r>
            <a:endParaRPr lang="el-GR" sz="2400" dirty="0">
              <a:solidFill>
                <a:srgbClr val="002060"/>
              </a:solidFill>
            </a:endParaRPr>
          </a:p>
        </p:txBody>
      </p:sp>
      <p:graphicFrame>
        <p:nvGraphicFramePr>
          <p:cNvPr id="97283" name="Object 3"/>
          <p:cNvGraphicFramePr>
            <a:graphicFrameLocks noChangeAspect="1"/>
          </p:cNvGraphicFramePr>
          <p:nvPr/>
        </p:nvGraphicFramePr>
        <p:xfrm>
          <a:off x="1115616" y="4147393"/>
          <a:ext cx="508000" cy="2593975"/>
        </p:xfrm>
        <a:graphic>
          <a:graphicData uri="http://schemas.openxmlformats.org/presentationml/2006/ole">
            <p:oleObj spid="_x0000_s75779" name="Equation" r:id="rId4" imgW="279360" imgH="1422360" progId="Equation.DSMT4">
              <p:embed/>
            </p:oleObj>
          </a:graphicData>
        </a:graphic>
      </p:graphicFrame>
      <p:sp>
        <p:nvSpPr>
          <p:cNvPr id="17" name="TextBox 16"/>
          <p:cNvSpPr txBox="1"/>
          <p:nvPr/>
        </p:nvSpPr>
        <p:spPr>
          <a:xfrm>
            <a:off x="1547664" y="4181018"/>
            <a:ext cx="4968552" cy="400110"/>
          </a:xfrm>
          <a:prstGeom prst="rect">
            <a:avLst/>
          </a:prstGeom>
          <a:noFill/>
        </p:spPr>
        <p:txBody>
          <a:bodyPr wrap="square" rtlCol="0">
            <a:spAutoFit/>
          </a:bodyPr>
          <a:lstStyle/>
          <a:p>
            <a:r>
              <a:rPr lang="el-GR" sz="2000" dirty="0" smtClean="0"/>
              <a:t>Κλάσμα κλίνης με φυσαλίδες</a:t>
            </a:r>
            <a:endParaRPr lang="el-GR" sz="2000" dirty="0"/>
          </a:p>
        </p:txBody>
      </p:sp>
      <p:sp>
        <p:nvSpPr>
          <p:cNvPr id="18" name="TextBox 17"/>
          <p:cNvSpPr txBox="1"/>
          <p:nvPr/>
        </p:nvSpPr>
        <p:spPr>
          <a:xfrm>
            <a:off x="1547664" y="4581128"/>
            <a:ext cx="4968552" cy="400110"/>
          </a:xfrm>
          <a:prstGeom prst="rect">
            <a:avLst/>
          </a:prstGeom>
          <a:noFill/>
        </p:spPr>
        <p:txBody>
          <a:bodyPr wrap="square" rtlCol="0">
            <a:spAutoFit/>
          </a:bodyPr>
          <a:lstStyle/>
          <a:p>
            <a:r>
              <a:rPr lang="el-GR" sz="2000" dirty="0" smtClean="0"/>
              <a:t>Ταχύτητα  φυσαλίδων</a:t>
            </a:r>
            <a:endParaRPr lang="el-GR" sz="2000" dirty="0"/>
          </a:p>
        </p:txBody>
      </p:sp>
      <p:sp>
        <p:nvSpPr>
          <p:cNvPr id="19" name="TextBox 18"/>
          <p:cNvSpPr txBox="1"/>
          <p:nvPr/>
        </p:nvSpPr>
        <p:spPr>
          <a:xfrm>
            <a:off x="1547664" y="4973106"/>
            <a:ext cx="4968552" cy="400110"/>
          </a:xfrm>
          <a:prstGeom prst="rect">
            <a:avLst/>
          </a:prstGeom>
          <a:noFill/>
        </p:spPr>
        <p:txBody>
          <a:bodyPr wrap="square" rtlCol="0">
            <a:spAutoFit/>
          </a:bodyPr>
          <a:lstStyle/>
          <a:p>
            <a:r>
              <a:rPr lang="el-GR" sz="2000" dirty="0" smtClean="0"/>
              <a:t>Συντελεστής μεταφοράς μάζας</a:t>
            </a:r>
            <a:endParaRPr lang="el-GR" sz="2000" dirty="0"/>
          </a:p>
        </p:txBody>
      </p:sp>
      <p:sp>
        <p:nvSpPr>
          <p:cNvPr id="20" name="TextBox 19"/>
          <p:cNvSpPr txBox="1"/>
          <p:nvPr/>
        </p:nvSpPr>
        <p:spPr>
          <a:xfrm>
            <a:off x="1547664" y="5405154"/>
            <a:ext cx="4968552" cy="400110"/>
          </a:xfrm>
          <a:prstGeom prst="rect">
            <a:avLst/>
          </a:prstGeom>
          <a:noFill/>
        </p:spPr>
        <p:txBody>
          <a:bodyPr wrap="square" rtlCol="0">
            <a:spAutoFit/>
          </a:bodyPr>
          <a:lstStyle/>
          <a:p>
            <a:r>
              <a:rPr lang="el-GR" sz="2000" dirty="0" smtClean="0"/>
              <a:t>Πυκνότητα καταλύτη</a:t>
            </a:r>
            <a:endParaRPr lang="el-GR" sz="2000" dirty="0"/>
          </a:p>
        </p:txBody>
      </p:sp>
      <p:sp>
        <p:nvSpPr>
          <p:cNvPr id="21" name="TextBox 20"/>
          <p:cNvSpPr txBox="1"/>
          <p:nvPr/>
        </p:nvSpPr>
        <p:spPr>
          <a:xfrm>
            <a:off x="1547664" y="5805264"/>
            <a:ext cx="4968552" cy="400110"/>
          </a:xfrm>
          <a:prstGeom prst="rect">
            <a:avLst/>
          </a:prstGeom>
          <a:noFill/>
        </p:spPr>
        <p:txBody>
          <a:bodyPr wrap="square" rtlCol="0">
            <a:spAutoFit/>
          </a:bodyPr>
          <a:lstStyle/>
          <a:p>
            <a:r>
              <a:rPr lang="el-GR" sz="2000" dirty="0" smtClean="0"/>
              <a:t>Συγκέντρωση Α στη φυσαλίδα</a:t>
            </a:r>
            <a:endParaRPr lang="el-GR" sz="2000" dirty="0"/>
          </a:p>
        </p:txBody>
      </p:sp>
      <p:sp>
        <p:nvSpPr>
          <p:cNvPr id="22" name="TextBox 21"/>
          <p:cNvSpPr txBox="1"/>
          <p:nvPr/>
        </p:nvSpPr>
        <p:spPr>
          <a:xfrm>
            <a:off x="1547664" y="6269250"/>
            <a:ext cx="4968552" cy="400110"/>
          </a:xfrm>
          <a:prstGeom prst="rect">
            <a:avLst/>
          </a:prstGeom>
          <a:noFill/>
        </p:spPr>
        <p:txBody>
          <a:bodyPr wrap="square" rtlCol="0">
            <a:spAutoFit/>
          </a:bodyPr>
          <a:lstStyle/>
          <a:p>
            <a:r>
              <a:rPr lang="el-GR" sz="2000" dirty="0" smtClean="0"/>
              <a:t>Συγκέντρωση Α στο γαλάκτωμα</a:t>
            </a:r>
            <a:endParaRPr lang="el-GR" sz="2000" dirty="0"/>
          </a:p>
        </p:txBody>
      </p:sp>
      <p:pic>
        <p:nvPicPr>
          <p:cNvPr id="16"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3" name="TextBox 22"/>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83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7283"/>
                                        </p:tgtEl>
                                        <p:attrNameLst>
                                          <p:attrName>style.visibility</p:attrName>
                                        </p:attrNameLst>
                                      </p:cBhvr>
                                      <p:to>
                                        <p:strVal val="visible"/>
                                      </p:to>
                                    </p:set>
                                    <p:animEffect transition="in" filter="blinds(horizontal)">
                                      <p:cBhvr>
                                        <p:cTn id="34" dur="500"/>
                                        <p:tgtEl>
                                          <p:spTgt spid="9728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1" grpId="0"/>
      <p:bldP spid="17" grpId="0"/>
      <p:bldP spid="18" grpId="0"/>
      <p:bldP spid="19" grpId="0"/>
      <p:bldP spid="20" grpId="0"/>
      <p:bldP spid="21" grpId="0"/>
      <p:bldP spid="2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42888"/>
            <a:ext cx="7772400" cy="1143001"/>
          </a:xfrm>
        </p:spPr>
        <p:txBody>
          <a:bodyPr/>
          <a:lstStyle/>
          <a:p>
            <a:pPr algn="ctr"/>
            <a:r>
              <a:rPr lang="el-GR" dirty="0" smtClean="0"/>
              <a:t>Γαλάκτωμα (Αέριο + Στερεό)</a:t>
            </a:r>
            <a:endParaRPr lang="el-GR" dirty="0"/>
          </a:p>
        </p:txBody>
      </p:sp>
      <p:graphicFrame>
        <p:nvGraphicFramePr>
          <p:cNvPr id="107522" name="Object 2"/>
          <p:cNvGraphicFramePr>
            <a:graphicFrameLocks noChangeAspect="1"/>
          </p:cNvGraphicFramePr>
          <p:nvPr/>
        </p:nvGraphicFramePr>
        <p:xfrm>
          <a:off x="6012160" y="2509019"/>
          <a:ext cx="1203325" cy="415925"/>
        </p:xfrm>
        <a:graphic>
          <a:graphicData uri="http://schemas.openxmlformats.org/presentationml/2006/ole">
            <p:oleObj spid="_x0000_s76802" name="Equation" r:id="rId3" imgW="660240" imgH="228600" progId="Equation.DSMT4">
              <p:embed/>
            </p:oleObj>
          </a:graphicData>
        </a:graphic>
      </p:graphicFrame>
      <p:graphicFrame>
        <p:nvGraphicFramePr>
          <p:cNvPr id="107523" name="Object 3"/>
          <p:cNvGraphicFramePr>
            <a:graphicFrameLocks noChangeAspect="1"/>
          </p:cNvGraphicFramePr>
          <p:nvPr/>
        </p:nvGraphicFramePr>
        <p:xfrm>
          <a:off x="724074" y="2210296"/>
          <a:ext cx="463550" cy="2082800"/>
        </p:xfrm>
        <a:graphic>
          <a:graphicData uri="http://schemas.openxmlformats.org/presentationml/2006/ole">
            <p:oleObj spid="_x0000_s76803" name="Equation" r:id="rId4" imgW="253800" imgH="1143000" progId="Equation.DSMT4">
              <p:embed/>
            </p:oleObj>
          </a:graphicData>
        </a:graphic>
      </p:graphicFrame>
      <p:sp>
        <p:nvSpPr>
          <p:cNvPr id="7" name="TextBox 6"/>
          <p:cNvSpPr txBox="1"/>
          <p:nvPr/>
        </p:nvSpPr>
        <p:spPr>
          <a:xfrm>
            <a:off x="1187624" y="2204864"/>
            <a:ext cx="5112568" cy="707886"/>
          </a:xfrm>
          <a:prstGeom prst="rect">
            <a:avLst/>
          </a:prstGeom>
          <a:noFill/>
        </p:spPr>
        <p:txBody>
          <a:bodyPr wrap="square" rtlCol="0">
            <a:spAutoFit/>
          </a:bodyPr>
          <a:lstStyle/>
          <a:p>
            <a:r>
              <a:rPr lang="el-GR" sz="2000" dirty="0" smtClean="0">
                <a:solidFill>
                  <a:srgbClr val="0070C0"/>
                </a:solidFill>
              </a:rPr>
              <a:t>κλάσμα κλίνης από αέριο γαλακτώματος </a:t>
            </a:r>
            <a:r>
              <a:rPr lang="el-GR" sz="2000" dirty="0" smtClean="0">
                <a:solidFill>
                  <a:srgbClr val="FF0000"/>
                </a:solidFill>
              </a:rPr>
              <a:t>(</a:t>
            </a:r>
            <a:r>
              <a:rPr lang="en-US" sz="2000" dirty="0" smtClean="0">
                <a:solidFill>
                  <a:srgbClr val="FF0000"/>
                </a:solidFill>
              </a:rPr>
              <a:t>SOS!!! </a:t>
            </a:r>
            <a:r>
              <a:rPr lang="el-GR" sz="2000" dirty="0" smtClean="0">
                <a:solidFill>
                  <a:srgbClr val="FF0000"/>
                </a:solidFill>
              </a:rPr>
              <a:t>ΟΧΙ ΑΠ’ ΟΛΟ ΤΟ ΓΑΛΑΚΤΩΜΑ) </a:t>
            </a:r>
            <a:r>
              <a:rPr lang="el-GR" sz="2000" dirty="0" smtClean="0">
                <a:solidFill>
                  <a:srgbClr val="0070C0"/>
                </a:solidFill>
              </a:rPr>
              <a:t>δλδ:</a:t>
            </a:r>
            <a:endParaRPr lang="el-GR" sz="2000" dirty="0">
              <a:solidFill>
                <a:srgbClr val="FF0000"/>
              </a:solidFill>
            </a:endParaRPr>
          </a:p>
        </p:txBody>
      </p:sp>
      <p:graphicFrame>
        <p:nvGraphicFramePr>
          <p:cNvPr id="107524" name="Object 4"/>
          <p:cNvGraphicFramePr>
            <a:graphicFrameLocks noChangeAspect="1"/>
          </p:cNvGraphicFramePr>
          <p:nvPr/>
        </p:nvGraphicFramePr>
        <p:xfrm>
          <a:off x="827584" y="1179513"/>
          <a:ext cx="6199188" cy="811212"/>
        </p:xfrm>
        <a:graphic>
          <a:graphicData uri="http://schemas.openxmlformats.org/presentationml/2006/ole">
            <p:oleObj spid="_x0000_s76804" name="Equation" r:id="rId5" imgW="3403440" imgH="444240" progId="Equation.DSMT4">
              <p:embed/>
            </p:oleObj>
          </a:graphicData>
        </a:graphic>
      </p:graphicFrame>
      <p:sp>
        <p:nvSpPr>
          <p:cNvPr id="9" name="TextBox 8"/>
          <p:cNvSpPr txBox="1"/>
          <p:nvPr/>
        </p:nvSpPr>
        <p:spPr>
          <a:xfrm>
            <a:off x="1187624" y="3009146"/>
            <a:ext cx="5112568" cy="400110"/>
          </a:xfrm>
          <a:prstGeom prst="rect">
            <a:avLst/>
          </a:prstGeom>
          <a:noFill/>
        </p:spPr>
        <p:txBody>
          <a:bodyPr wrap="square" rtlCol="0">
            <a:spAutoFit/>
          </a:bodyPr>
          <a:lstStyle/>
          <a:p>
            <a:r>
              <a:rPr lang="el-GR" sz="2000" dirty="0" smtClean="0">
                <a:solidFill>
                  <a:srgbClr val="0070C0"/>
                </a:solidFill>
              </a:rPr>
              <a:t>ταχύτητα αερίου στο γαλάκτωμα</a:t>
            </a:r>
            <a:endParaRPr lang="el-GR" sz="2000" dirty="0">
              <a:solidFill>
                <a:srgbClr val="FF0000"/>
              </a:solidFill>
            </a:endParaRPr>
          </a:p>
        </p:txBody>
      </p:sp>
      <p:sp>
        <p:nvSpPr>
          <p:cNvPr id="10" name="TextBox 9"/>
          <p:cNvSpPr txBox="1"/>
          <p:nvPr/>
        </p:nvSpPr>
        <p:spPr>
          <a:xfrm>
            <a:off x="1115616" y="3861048"/>
            <a:ext cx="5112568" cy="400110"/>
          </a:xfrm>
          <a:prstGeom prst="rect">
            <a:avLst/>
          </a:prstGeom>
          <a:noFill/>
        </p:spPr>
        <p:txBody>
          <a:bodyPr wrap="square" rtlCol="0">
            <a:spAutoFit/>
          </a:bodyPr>
          <a:lstStyle/>
          <a:p>
            <a:r>
              <a:rPr lang="el-GR" sz="2000" dirty="0" smtClean="0">
                <a:solidFill>
                  <a:srgbClr val="0070C0"/>
                </a:solidFill>
              </a:rPr>
              <a:t>πυκνότητα γαλακτώματος</a:t>
            </a:r>
            <a:endParaRPr lang="el-GR" sz="2000" dirty="0">
              <a:solidFill>
                <a:srgbClr val="FF0000"/>
              </a:solidFill>
            </a:endParaRPr>
          </a:p>
        </p:txBody>
      </p:sp>
      <p:sp>
        <p:nvSpPr>
          <p:cNvPr id="11" name="TextBox 10"/>
          <p:cNvSpPr txBox="1"/>
          <p:nvPr/>
        </p:nvSpPr>
        <p:spPr>
          <a:xfrm>
            <a:off x="827584" y="4797152"/>
            <a:ext cx="5688632" cy="707886"/>
          </a:xfrm>
          <a:prstGeom prst="rect">
            <a:avLst/>
          </a:prstGeom>
          <a:noFill/>
        </p:spPr>
        <p:txBody>
          <a:bodyPr wrap="square" rtlCol="0">
            <a:spAutoFit/>
          </a:bodyPr>
          <a:lstStyle/>
          <a:p>
            <a:r>
              <a:rPr lang="el-GR" sz="2000" dirty="0" smtClean="0"/>
              <a:t>ΠΑΡΑΔΟΧΗ:</a:t>
            </a:r>
          </a:p>
          <a:p>
            <a:r>
              <a:rPr lang="el-GR" sz="2000" dirty="0" smtClean="0"/>
              <a:t>                          (γαλάκτωμα σε πλήρη ανάμιξη) </a:t>
            </a:r>
            <a:endParaRPr lang="el-GR" sz="2000" dirty="0"/>
          </a:p>
        </p:txBody>
      </p:sp>
      <p:graphicFrame>
        <p:nvGraphicFramePr>
          <p:cNvPr id="12" name="Object 11"/>
          <p:cNvGraphicFramePr>
            <a:graphicFrameLocks noChangeAspect="1"/>
          </p:cNvGraphicFramePr>
          <p:nvPr/>
        </p:nvGraphicFramePr>
        <p:xfrm>
          <a:off x="2339752" y="4797152"/>
          <a:ext cx="1115388" cy="385316"/>
        </p:xfrm>
        <a:graphic>
          <a:graphicData uri="http://schemas.openxmlformats.org/presentationml/2006/ole">
            <p:oleObj spid="_x0000_s76805" name="Equation" r:id="rId6" imgW="698400" imgH="241200" progId="Equation.DSMT4">
              <p:embed/>
            </p:oleObj>
          </a:graphicData>
        </a:graphic>
      </p:graphicFrame>
      <p:pic>
        <p:nvPicPr>
          <p:cNvPr id="13"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84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blinds(horizontal)">
                                      <p:cBhvr>
                                        <p:cTn id="7" dur="500"/>
                                        <p:tgtEl>
                                          <p:spTgt spid="107524"/>
                                        </p:tgtEl>
                                      </p:cBhvr>
                                    </p:animEffect>
                                  </p:childTnLst>
                                </p:cTn>
                              </p:par>
                              <p:par>
                                <p:cTn id="8" presetID="3" presetClass="entr" presetSubtype="10" fill="hold" nodeType="withEffect">
                                  <p:stCondLst>
                                    <p:cond delay="0"/>
                                  </p:stCondLst>
                                  <p:childTnLst>
                                    <p:set>
                                      <p:cBhvr>
                                        <p:cTn id="9" dur="1" fill="hold">
                                          <p:stCondLst>
                                            <p:cond delay="0"/>
                                          </p:stCondLst>
                                        </p:cTn>
                                        <p:tgtEl>
                                          <p:spTgt spid="107523"/>
                                        </p:tgtEl>
                                        <p:attrNameLst>
                                          <p:attrName>style.visibility</p:attrName>
                                        </p:attrNameLst>
                                      </p:cBhvr>
                                      <p:to>
                                        <p:strVal val="visible"/>
                                      </p:to>
                                    </p:set>
                                    <p:animEffect transition="in" filter="blinds(horizontal)">
                                      <p:cBhvr>
                                        <p:cTn id="10" dur="500"/>
                                        <p:tgtEl>
                                          <p:spTgt spid="1075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107522"/>
                                        </p:tgtEl>
                                        <p:attrNameLst>
                                          <p:attrName>style.visibility</p:attrName>
                                        </p:attrNameLst>
                                      </p:cBhvr>
                                      <p:to>
                                        <p:strVal val="visible"/>
                                      </p:to>
                                    </p:set>
                                    <p:animEffect transition="in" filter="blinds(horizontal)">
                                      <p:cBhvr>
                                        <p:cTn id="18" dur="500"/>
                                        <p:tgtEl>
                                          <p:spTgt spid="1075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3184" y="-24"/>
            <a:ext cx="7931224" cy="1143000"/>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tabLst/>
              <a:defRPr/>
            </a:pPr>
            <a:r>
              <a:rPr lang="el-GR" sz="4000" dirty="0" smtClean="0">
                <a:solidFill>
                  <a:schemeClr val="tx2"/>
                </a:solidFill>
                <a:latin typeface="+mj-lt"/>
                <a:ea typeface="+mj-ea"/>
                <a:cs typeface="+mj-cs"/>
              </a:rPr>
              <a:t>Φυσαλίδα</a:t>
            </a:r>
            <a:endParaRPr kumimoji="0" lang="el-GR"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08546" name="Object 2"/>
          <p:cNvGraphicFramePr>
            <a:graphicFrameLocks noChangeAspect="1"/>
          </p:cNvGraphicFramePr>
          <p:nvPr/>
        </p:nvGraphicFramePr>
        <p:xfrm>
          <a:off x="323850" y="1356048"/>
          <a:ext cx="6154738" cy="1712912"/>
        </p:xfrm>
        <a:graphic>
          <a:graphicData uri="http://schemas.openxmlformats.org/presentationml/2006/ole">
            <p:oleObj spid="_x0000_s77826" name="Equation" r:id="rId3" imgW="3377880" imgH="939600" progId="Equation.DSMT4">
              <p:embed/>
            </p:oleObj>
          </a:graphicData>
        </a:graphic>
      </p:graphicFrame>
      <p:graphicFrame>
        <p:nvGraphicFramePr>
          <p:cNvPr id="108548" name="Object 4"/>
          <p:cNvGraphicFramePr>
            <a:graphicFrameLocks noChangeAspect="1"/>
          </p:cNvGraphicFramePr>
          <p:nvPr/>
        </p:nvGraphicFramePr>
        <p:xfrm>
          <a:off x="1116013" y="3517900"/>
          <a:ext cx="3768725" cy="1231900"/>
        </p:xfrm>
        <a:graphic>
          <a:graphicData uri="http://schemas.openxmlformats.org/presentationml/2006/ole">
            <p:oleObj spid="_x0000_s77827" name="Equation" r:id="rId4" imgW="1942920" imgH="634680" progId="Equation.DSMT4">
              <p:embed/>
            </p:oleObj>
          </a:graphicData>
        </a:graphic>
      </p:graphicFrame>
      <p:pic>
        <p:nvPicPr>
          <p:cNvPr id="6"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85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blinds(horizontal)">
                                      <p:cBhvr>
                                        <p:cTn id="7" dur="5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Effect transition="in" filter="blinds(horizontal)">
                                      <p:cBhvr>
                                        <p:cTn id="12" dur="5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161925"/>
            <a:ext cx="7772400" cy="1143000"/>
          </a:xfrm>
        </p:spPr>
        <p:txBody>
          <a:bodyPr>
            <a:normAutofit fontScale="90000"/>
          </a:bodyPr>
          <a:lstStyle/>
          <a:p>
            <a:r>
              <a:rPr lang="el-GR" dirty="0" smtClean="0"/>
              <a:t>Δεύτερη προσέγγιση της παραδοχής </a:t>
            </a:r>
            <a:endParaRPr lang="el-GR" dirty="0"/>
          </a:p>
        </p:txBody>
      </p:sp>
      <p:sp>
        <p:nvSpPr>
          <p:cNvPr id="5" name="TextBox 4"/>
          <p:cNvSpPr txBox="1"/>
          <p:nvPr/>
        </p:nvSpPr>
        <p:spPr>
          <a:xfrm>
            <a:off x="395536" y="1196752"/>
            <a:ext cx="6984776" cy="400110"/>
          </a:xfrm>
          <a:prstGeom prst="rect">
            <a:avLst/>
          </a:prstGeom>
          <a:noFill/>
        </p:spPr>
        <p:txBody>
          <a:bodyPr wrap="square" rtlCol="0">
            <a:spAutoFit/>
          </a:bodyPr>
          <a:lstStyle/>
          <a:p>
            <a:r>
              <a:rPr lang="el-GR" sz="2000" dirty="0" smtClean="0"/>
              <a:t>Γαλάκτωμα:</a:t>
            </a:r>
            <a:endParaRPr lang="el-GR" sz="2000" dirty="0"/>
          </a:p>
        </p:txBody>
      </p:sp>
      <p:graphicFrame>
        <p:nvGraphicFramePr>
          <p:cNvPr id="109570" name="Object 2"/>
          <p:cNvGraphicFramePr>
            <a:graphicFrameLocks noChangeAspect="1"/>
          </p:cNvGraphicFramePr>
          <p:nvPr/>
        </p:nvGraphicFramePr>
        <p:xfrm>
          <a:off x="1885950" y="958850"/>
          <a:ext cx="6569075" cy="3802063"/>
        </p:xfrm>
        <a:graphic>
          <a:graphicData uri="http://schemas.openxmlformats.org/presentationml/2006/ole">
            <p:oleObj spid="_x0000_s78850" name="Equation" r:id="rId3" imgW="3606480" imgH="2082600" progId="Equation.DSMT4">
              <p:embed/>
            </p:oleObj>
          </a:graphicData>
        </a:graphic>
      </p:graphicFrame>
      <p:sp>
        <p:nvSpPr>
          <p:cNvPr id="8" name="Oval 7"/>
          <p:cNvSpPr/>
          <p:nvPr/>
        </p:nvSpPr>
        <p:spPr>
          <a:xfrm>
            <a:off x="3923928" y="2924944"/>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Straight Arrow Connector 8"/>
          <p:cNvCxnSpPr/>
          <p:nvPr/>
        </p:nvCxnSpPr>
        <p:spPr>
          <a:xfrm flipV="1">
            <a:off x="5292080" y="1052736"/>
            <a:ext cx="72008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71800" y="692696"/>
            <a:ext cx="360040" cy="461666"/>
          </a:xfrm>
          <a:prstGeom prst="rect">
            <a:avLst/>
          </a:prstGeom>
          <a:noFill/>
          <a:ln>
            <a:noFill/>
          </a:ln>
        </p:spPr>
        <p:txBody>
          <a:bodyPr wrap="square" rtlCol="0">
            <a:spAutoFit/>
          </a:bodyPr>
          <a:lstStyle/>
          <a:p>
            <a:r>
              <a:rPr lang="el-GR" sz="2400" dirty="0" smtClean="0">
                <a:solidFill>
                  <a:srgbClr val="002060"/>
                </a:solidFill>
              </a:rPr>
              <a:t>0</a:t>
            </a:r>
            <a:endParaRPr lang="el-GR" sz="2400" dirty="0">
              <a:solidFill>
                <a:srgbClr val="002060"/>
              </a:solidFill>
            </a:endParaRPr>
          </a:p>
        </p:txBody>
      </p:sp>
      <p:cxnSp>
        <p:nvCxnSpPr>
          <p:cNvPr id="13" name="Straight Arrow Connector 12"/>
          <p:cNvCxnSpPr/>
          <p:nvPr/>
        </p:nvCxnSpPr>
        <p:spPr>
          <a:xfrm flipV="1">
            <a:off x="2195736" y="980728"/>
            <a:ext cx="576064"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0152" y="735086"/>
            <a:ext cx="360040" cy="461666"/>
          </a:xfrm>
          <a:prstGeom prst="rect">
            <a:avLst/>
          </a:prstGeom>
          <a:noFill/>
          <a:ln>
            <a:noFill/>
          </a:ln>
        </p:spPr>
        <p:txBody>
          <a:bodyPr wrap="square" rtlCol="0">
            <a:spAutoFit/>
          </a:bodyPr>
          <a:lstStyle/>
          <a:p>
            <a:r>
              <a:rPr lang="el-GR" sz="2400" dirty="0" smtClean="0">
                <a:solidFill>
                  <a:srgbClr val="002060"/>
                </a:solidFill>
              </a:rPr>
              <a:t>0</a:t>
            </a:r>
            <a:endParaRPr lang="el-GR" sz="2400" dirty="0">
              <a:solidFill>
                <a:srgbClr val="002060"/>
              </a:solidFill>
            </a:endParaRPr>
          </a:p>
        </p:txBody>
      </p:sp>
      <p:sp>
        <p:nvSpPr>
          <p:cNvPr id="17" name="TextBox 16"/>
          <p:cNvSpPr txBox="1"/>
          <p:nvPr/>
        </p:nvSpPr>
        <p:spPr>
          <a:xfrm>
            <a:off x="5364088" y="4149080"/>
            <a:ext cx="2952328" cy="707886"/>
          </a:xfrm>
          <a:prstGeom prst="rect">
            <a:avLst/>
          </a:prstGeom>
          <a:noFill/>
        </p:spPr>
        <p:txBody>
          <a:bodyPr wrap="square" rtlCol="0">
            <a:spAutoFit/>
          </a:bodyPr>
          <a:lstStyle/>
          <a:p>
            <a:r>
              <a:rPr lang="el-GR" sz="2000" dirty="0" smtClean="0">
                <a:solidFill>
                  <a:srgbClr val="00B050"/>
                </a:solidFill>
              </a:rPr>
              <a:t>Αντικατάσταση στη φυσαλίδα</a:t>
            </a:r>
            <a:endParaRPr lang="el-GR" sz="2000" dirty="0">
              <a:solidFill>
                <a:srgbClr val="00B050"/>
              </a:solidFill>
            </a:endParaRPr>
          </a:p>
        </p:txBody>
      </p:sp>
      <p:pic>
        <p:nvPicPr>
          <p:cNvPr id="11"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2" name="TextBox 1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86</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9570"/>
                                        </p:tgtEl>
                                        <p:attrNameLst>
                                          <p:attrName>style.visibility</p:attrName>
                                        </p:attrNameLst>
                                      </p:cBhvr>
                                      <p:to>
                                        <p:strVal val="visible"/>
                                      </p:to>
                                    </p:set>
                                    <p:animEffect transition="in" filter="blinds(horizontal)">
                                      <p:cBhvr>
                                        <p:cTn id="12" dur="500"/>
                                        <p:tgtEl>
                                          <p:spTgt spid="1095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p:bldP spid="15" grpId="0"/>
      <p:bldP spid="1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3184" y="188640"/>
            <a:ext cx="7931224" cy="1143000"/>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tabLst/>
              <a:defRPr/>
            </a:pPr>
            <a:r>
              <a:rPr lang="el-GR" sz="4000" dirty="0" smtClean="0">
                <a:solidFill>
                  <a:schemeClr val="tx2"/>
                </a:solidFill>
                <a:latin typeface="+mj-lt"/>
                <a:ea typeface="+mj-ea"/>
                <a:cs typeface="+mj-cs"/>
              </a:rPr>
              <a:t>Φυσαλίδα</a:t>
            </a:r>
            <a:endParaRPr kumimoji="0" lang="el-GR"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10594" name="Object 2"/>
          <p:cNvGraphicFramePr>
            <a:graphicFrameLocks noChangeAspect="1"/>
          </p:cNvGraphicFramePr>
          <p:nvPr/>
        </p:nvGraphicFramePr>
        <p:xfrm>
          <a:off x="227011" y="1308423"/>
          <a:ext cx="8953501" cy="1760537"/>
        </p:xfrm>
        <a:graphic>
          <a:graphicData uri="http://schemas.openxmlformats.org/presentationml/2006/ole">
            <p:oleObj spid="_x0000_s79874" name="Equation" r:id="rId3" imgW="4914720" imgH="965160" progId="Equation.DSMT4">
              <p:embed/>
            </p:oleObj>
          </a:graphicData>
        </a:graphic>
      </p:graphicFrame>
      <p:cxnSp>
        <p:nvCxnSpPr>
          <p:cNvPr id="8" name="Straight Arrow Connector 7"/>
          <p:cNvCxnSpPr/>
          <p:nvPr/>
        </p:nvCxnSpPr>
        <p:spPr>
          <a:xfrm>
            <a:off x="2339752" y="2852936"/>
            <a:ext cx="288032" cy="136815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2267744" y="4293096"/>
          <a:ext cx="1379522" cy="504056"/>
        </p:xfrm>
        <a:graphic>
          <a:graphicData uri="http://schemas.openxmlformats.org/presentationml/2006/ole">
            <p:oleObj spid="_x0000_s79875" name="Equation" r:id="rId4" imgW="660240" imgH="241200" progId="Equation.DSMT4">
              <p:embed/>
            </p:oleObj>
          </a:graphicData>
        </a:graphic>
      </p:graphicFrame>
      <p:pic>
        <p:nvPicPr>
          <p:cNvPr id="6"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87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blinds(horizontal)">
                                      <p:cBhvr>
                                        <p:cTn id="7" dur="500"/>
                                        <p:tgtEl>
                                          <p:spTgt spid="1105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260648"/>
            <a:ext cx="4896544" cy="830997"/>
          </a:xfrm>
          <a:prstGeom prst="rect">
            <a:avLst/>
          </a:prstGeom>
          <a:noFill/>
        </p:spPr>
        <p:txBody>
          <a:bodyPr wrap="square" rtlCol="0">
            <a:spAutoFit/>
          </a:bodyPr>
          <a:lstStyle/>
          <a:p>
            <a:pPr>
              <a:buFont typeface="Arial" pitchFamily="34" charset="0"/>
              <a:buChar char="•"/>
            </a:pPr>
            <a:r>
              <a:rPr lang="el-GR" sz="2400" dirty="0" smtClean="0">
                <a:solidFill>
                  <a:srgbClr val="FF0000"/>
                </a:solidFill>
              </a:rPr>
              <a:t>Ετερογενής ΜΗ καταλυτική αντίδραση:</a:t>
            </a:r>
            <a:r>
              <a:rPr lang="el-GR" sz="2000" dirty="0" smtClean="0">
                <a:solidFill>
                  <a:srgbClr val="FF0000"/>
                </a:solidFill>
              </a:rPr>
              <a:t> </a:t>
            </a:r>
            <a:endParaRPr lang="el-GR" sz="2000" dirty="0">
              <a:solidFill>
                <a:srgbClr val="FF0000"/>
              </a:solidFill>
            </a:endParaRPr>
          </a:p>
        </p:txBody>
      </p:sp>
      <p:graphicFrame>
        <p:nvGraphicFramePr>
          <p:cNvPr id="7" name="Object 6"/>
          <p:cNvGraphicFramePr>
            <a:graphicFrameLocks noChangeAspect="1"/>
          </p:cNvGraphicFramePr>
          <p:nvPr/>
        </p:nvGraphicFramePr>
        <p:xfrm>
          <a:off x="4860032" y="404664"/>
          <a:ext cx="3888432" cy="648072"/>
        </p:xfrm>
        <a:graphic>
          <a:graphicData uri="http://schemas.openxmlformats.org/presentationml/2006/ole">
            <p:oleObj spid="_x0000_s80898" name="Equation" r:id="rId4" imgW="1523880" imgH="253800" progId="Equation.DSMT4">
              <p:embed/>
            </p:oleObj>
          </a:graphicData>
        </a:graphic>
      </p:graphicFrame>
      <p:sp>
        <p:nvSpPr>
          <p:cNvPr id="8" name="TextBox 7"/>
          <p:cNvSpPr txBox="1"/>
          <p:nvPr/>
        </p:nvSpPr>
        <p:spPr>
          <a:xfrm>
            <a:off x="107504" y="1772816"/>
            <a:ext cx="4896544" cy="769441"/>
          </a:xfrm>
          <a:prstGeom prst="rect">
            <a:avLst/>
          </a:prstGeom>
          <a:noFill/>
        </p:spPr>
        <p:txBody>
          <a:bodyPr wrap="square" rtlCol="0">
            <a:spAutoFit/>
          </a:bodyPr>
          <a:lstStyle/>
          <a:p>
            <a:pPr>
              <a:buFont typeface="Arial" pitchFamily="34" charset="0"/>
              <a:buChar char="•"/>
            </a:pPr>
            <a:r>
              <a:rPr lang="el-GR" sz="2000" dirty="0" smtClean="0">
                <a:solidFill>
                  <a:srgbClr val="0070C0"/>
                </a:solidFill>
              </a:rPr>
              <a:t>Μοντέλο συρρικνωμένου πυρήνα (</a:t>
            </a:r>
            <a:r>
              <a:rPr lang="en-US" sz="2400" dirty="0" smtClean="0">
                <a:solidFill>
                  <a:srgbClr val="0070C0"/>
                </a:solidFill>
              </a:rPr>
              <a:t>Shrinking core</a:t>
            </a:r>
            <a:r>
              <a:rPr lang="el-GR" sz="2000" dirty="0" smtClean="0">
                <a:solidFill>
                  <a:srgbClr val="0070C0"/>
                </a:solidFill>
              </a:rPr>
              <a:t>)</a:t>
            </a:r>
            <a:endParaRPr lang="el-GR" sz="2000" dirty="0">
              <a:solidFill>
                <a:srgbClr val="0070C0"/>
              </a:solidFill>
            </a:endParaRPr>
          </a:p>
        </p:txBody>
      </p:sp>
      <p:sp>
        <p:nvSpPr>
          <p:cNvPr id="9" name="TextBox 8"/>
          <p:cNvSpPr txBox="1"/>
          <p:nvPr/>
        </p:nvSpPr>
        <p:spPr>
          <a:xfrm>
            <a:off x="35496" y="2924944"/>
            <a:ext cx="936104" cy="400110"/>
          </a:xfrm>
          <a:prstGeom prst="rect">
            <a:avLst/>
          </a:prstGeom>
          <a:noFill/>
        </p:spPr>
        <p:txBody>
          <a:bodyPr wrap="square" rtlCol="0">
            <a:spAutoFit/>
          </a:bodyPr>
          <a:lstStyle/>
          <a:p>
            <a:r>
              <a:rPr lang="el-GR" sz="2000" dirty="0" smtClean="0">
                <a:solidFill>
                  <a:srgbClr val="00B050"/>
                </a:solidFill>
              </a:rPr>
              <a:t>Αρχή</a:t>
            </a:r>
            <a:endParaRPr lang="el-GR" sz="2000" dirty="0">
              <a:solidFill>
                <a:srgbClr val="00B050"/>
              </a:solidFill>
            </a:endParaRPr>
          </a:p>
        </p:txBody>
      </p:sp>
      <p:sp>
        <p:nvSpPr>
          <p:cNvPr id="10" name="TextBox 9"/>
          <p:cNvSpPr txBox="1"/>
          <p:nvPr/>
        </p:nvSpPr>
        <p:spPr>
          <a:xfrm>
            <a:off x="1115616" y="2780928"/>
            <a:ext cx="1440160" cy="707886"/>
          </a:xfrm>
          <a:prstGeom prst="rect">
            <a:avLst/>
          </a:prstGeom>
          <a:noFill/>
        </p:spPr>
        <p:txBody>
          <a:bodyPr wrap="square" rtlCol="0">
            <a:spAutoFit/>
          </a:bodyPr>
          <a:lstStyle/>
          <a:p>
            <a:r>
              <a:rPr lang="el-GR" sz="2000" dirty="0" smtClean="0">
                <a:solidFill>
                  <a:srgbClr val="00B050"/>
                </a:solidFill>
              </a:rPr>
              <a:t>Ενδιάμεση κατάσταση</a:t>
            </a:r>
            <a:endParaRPr lang="el-GR" sz="2000" dirty="0">
              <a:solidFill>
                <a:srgbClr val="00B050"/>
              </a:solidFill>
            </a:endParaRPr>
          </a:p>
        </p:txBody>
      </p:sp>
      <p:sp>
        <p:nvSpPr>
          <p:cNvPr id="11" name="TextBox 10"/>
          <p:cNvSpPr txBox="1"/>
          <p:nvPr/>
        </p:nvSpPr>
        <p:spPr>
          <a:xfrm>
            <a:off x="2987824" y="2924944"/>
            <a:ext cx="936104" cy="400110"/>
          </a:xfrm>
          <a:prstGeom prst="rect">
            <a:avLst/>
          </a:prstGeom>
          <a:noFill/>
        </p:spPr>
        <p:txBody>
          <a:bodyPr wrap="square" rtlCol="0">
            <a:spAutoFit/>
          </a:bodyPr>
          <a:lstStyle/>
          <a:p>
            <a:r>
              <a:rPr lang="el-GR" sz="2000" dirty="0" smtClean="0">
                <a:solidFill>
                  <a:srgbClr val="00B050"/>
                </a:solidFill>
              </a:rPr>
              <a:t>Τέλος</a:t>
            </a:r>
            <a:endParaRPr lang="el-GR" sz="2000" dirty="0">
              <a:solidFill>
                <a:srgbClr val="00B050"/>
              </a:solidFill>
            </a:endParaRPr>
          </a:p>
        </p:txBody>
      </p:sp>
      <p:pic>
        <p:nvPicPr>
          <p:cNvPr id="12" name="Picture 11"/>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893841" y="1077587"/>
            <a:ext cx="4142655" cy="5351809"/>
          </a:xfrm>
          <a:prstGeom prst="rect">
            <a:avLst/>
          </a:prstGeom>
          <a:noFill/>
          <a:ln>
            <a:noFill/>
          </a:ln>
        </p:spPr>
      </p:pic>
      <p:sp>
        <p:nvSpPr>
          <p:cNvPr id="14" name="TextBox 13"/>
          <p:cNvSpPr txBox="1"/>
          <p:nvPr/>
        </p:nvSpPr>
        <p:spPr>
          <a:xfrm>
            <a:off x="323528" y="3789040"/>
            <a:ext cx="432048" cy="369332"/>
          </a:xfrm>
          <a:prstGeom prst="rect">
            <a:avLst/>
          </a:prstGeom>
          <a:noFill/>
        </p:spPr>
        <p:txBody>
          <a:bodyPr wrap="square" rtlCol="0">
            <a:spAutoFit/>
          </a:bodyPr>
          <a:lstStyle/>
          <a:p>
            <a:r>
              <a:rPr lang="el-GR" dirty="0" smtClean="0">
                <a:solidFill>
                  <a:srgbClr val="FF0000"/>
                </a:solidFill>
              </a:rPr>
              <a:t>Β</a:t>
            </a:r>
            <a:endParaRPr lang="el-GR" dirty="0">
              <a:solidFill>
                <a:srgbClr val="FF0000"/>
              </a:solidFill>
            </a:endParaRPr>
          </a:p>
        </p:txBody>
      </p:sp>
      <p:cxnSp>
        <p:nvCxnSpPr>
          <p:cNvPr id="16" name="Straight Arrow Connector 15"/>
          <p:cNvCxnSpPr/>
          <p:nvPr/>
        </p:nvCxnSpPr>
        <p:spPr>
          <a:xfrm>
            <a:off x="827584" y="3933056"/>
            <a:ext cx="36004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259632" y="3573016"/>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1403648" y="3717032"/>
            <a:ext cx="432048" cy="4320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107504" y="3573016"/>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 name="Straight Connector 20"/>
          <p:cNvCxnSpPr>
            <a:stCxn id="18" idx="0"/>
            <a:endCxn id="17" idx="0"/>
          </p:cNvCxnSpPr>
          <p:nvPr/>
        </p:nvCxnSpPr>
        <p:spPr>
          <a:xfrm flipV="1">
            <a:off x="1619672" y="3573016"/>
            <a:ext cx="0" cy="1440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7"/>
            <a:endCxn id="17" idx="7"/>
          </p:cNvCxnSpPr>
          <p:nvPr/>
        </p:nvCxnSpPr>
        <p:spPr>
          <a:xfrm flipV="1">
            <a:off x="1772424" y="3678469"/>
            <a:ext cx="101835" cy="1018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6"/>
            <a:endCxn id="17" idx="6"/>
          </p:cNvCxnSpPr>
          <p:nvPr/>
        </p:nvCxnSpPr>
        <p:spPr>
          <a:xfrm>
            <a:off x="1835696" y="3933056"/>
            <a:ext cx="14401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5"/>
            <a:endCxn id="17" idx="5"/>
          </p:cNvCxnSpPr>
          <p:nvPr/>
        </p:nvCxnSpPr>
        <p:spPr>
          <a:xfrm>
            <a:off x="1772424" y="4085808"/>
            <a:ext cx="101835" cy="1018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4"/>
            <a:endCxn id="17" idx="4"/>
          </p:cNvCxnSpPr>
          <p:nvPr/>
        </p:nvCxnSpPr>
        <p:spPr>
          <a:xfrm>
            <a:off x="1619672" y="4149080"/>
            <a:ext cx="0" cy="1440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8" idx="3"/>
            <a:endCxn id="17" idx="3"/>
          </p:cNvCxnSpPr>
          <p:nvPr/>
        </p:nvCxnSpPr>
        <p:spPr>
          <a:xfrm flipH="1">
            <a:off x="1365085" y="4085808"/>
            <a:ext cx="101835" cy="1018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2"/>
            <a:endCxn id="17" idx="2"/>
          </p:cNvCxnSpPr>
          <p:nvPr/>
        </p:nvCxnSpPr>
        <p:spPr>
          <a:xfrm flipH="1">
            <a:off x="1259632" y="3933056"/>
            <a:ext cx="14401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1"/>
            <a:endCxn id="17" idx="1"/>
          </p:cNvCxnSpPr>
          <p:nvPr/>
        </p:nvCxnSpPr>
        <p:spPr>
          <a:xfrm flipH="1" flipV="1">
            <a:off x="1365085" y="3678469"/>
            <a:ext cx="101835" cy="1018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547664" y="3717032"/>
            <a:ext cx="288032" cy="369332"/>
          </a:xfrm>
          <a:prstGeom prst="rect">
            <a:avLst/>
          </a:prstGeom>
          <a:noFill/>
        </p:spPr>
        <p:txBody>
          <a:bodyPr wrap="square" rtlCol="0">
            <a:spAutoFit/>
          </a:bodyPr>
          <a:lstStyle/>
          <a:p>
            <a:r>
              <a:rPr lang="el-GR" dirty="0" smtClean="0">
                <a:solidFill>
                  <a:srgbClr val="FF0000"/>
                </a:solidFill>
              </a:rPr>
              <a:t>Β</a:t>
            </a:r>
            <a:endParaRPr lang="el-GR" dirty="0">
              <a:solidFill>
                <a:srgbClr val="FF0000"/>
              </a:solidFill>
            </a:endParaRPr>
          </a:p>
        </p:txBody>
      </p:sp>
      <p:cxnSp>
        <p:nvCxnSpPr>
          <p:cNvPr id="38" name="Straight Arrow Connector 37"/>
          <p:cNvCxnSpPr/>
          <p:nvPr/>
        </p:nvCxnSpPr>
        <p:spPr>
          <a:xfrm>
            <a:off x="2123728" y="3933056"/>
            <a:ext cx="792088"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987824" y="3573016"/>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4" name="Straight Connector 43"/>
          <p:cNvCxnSpPr/>
          <p:nvPr/>
        </p:nvCxnSpPr>
        <p:spPr>
          <a:xfrm flipH="1">
            <a:off x="3059832" y="3717032"/>
            <a:ext cx="542619" cy="39860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131840" y="3789040"/>
            <a:ext cx="542619" cy="39860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987824" y="3645024"/>
            <a:ext cx="542619" cy="39860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203848" y="3894493"/>
            <a:ext cx="504058" cy="39860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9" idx="2"/>
          </p:cNvCxnSpPr>
          <p:nvPr/>
        </p:nvCxnSpPr>
        <p:spPr>
          <a:xfrm flipH="1">
            <a:off x="2987824" y="3573016"/>
            <a:ext cx="470612" cy="3600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5496" y="4509120"/>
            <a:ext cx="1152128" cy="923330"/>
          </a:xfrm>
          <a:prstGeom prst="rect">
            <a:avLst/>
          </a:prstGeom>
          <a:noFill/>
        </p:spPr>
        <p:txBody>
          <a:bodyPr wrap="square" rtlCol="0">
            <a:spAutoFit/>
          </a:bodyPr>
          <a:lstStyle/>
          <a:p>
            <a:r>
              <a:rPr lang="el-GR" dirty="0" smtClean="0">
                <a:solidFill>
                  <a:srgbClr val="FF0000"/>
                </a:solidFill>
              </a:rPr>
              <a:t>Μη πορώδες Β</a:t>
            </a:r>
            <a:endParaRPr lang="el-GR" dirty="0">
              <a:solidFill>
                <a:srgbClr val="FF0000"/>
              </a:solidFill>
            </a:endParaRPr>
          </a:p>
        </p:txBody>
      </p:sp>
      <p:cxnSp>
        <p:nvCxnSpPr>
          <p:cNvPr id="62" name="Straight Arrow Connector 61"/>
          <p:cNvCxnSpPr/>
          <p:nvPr/>
        </p:nvCxnSpPr>
        <p:spPr>
          <a:xfrm flipV="1">
            <a:off x="251520" y="4293096"/>
            <a:ext cx="72008"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1475656" y="4293096"/>
            <a:ext cx="72008"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115616" y="4509120"/>
            <a:ext cx="1152128" cy="646331"/>
          </a:xfrm>
          <a:prstGeom prst="rect">
            <a:avLst/>
          </a:prstGeom>
          <a:noFill/>
        </p:spPr>
        <p:txBody>
          <a:bodyPr wrap="square" rtlCol="0">
            <a:spAutoFit/>
          </a:bodyPr>
          <a:lstStyle/>
          <a:p>
            <a:r>
              <a:rPr lang="el-GR" dirty="0" smtClean="0">
                <a:solidFill>
                  <a:srgbClr val="FF0000"/>
                </a:solidFill>
              </a:rPr>
              <a:t>Πορώδες προϊόν </a:t>
            </a:r>
            <a:r>
              <a:rPr lang="en-US" dirty="0" smtClean="0">
                <a:solidFill>
                  <a:srgbClr val="FF0000"/>
                </a:solidFill>
              </a:rPr>
              <a:t>F</a:t>
            </a:r>
            <a:endParaRPr lang="el-GR" dirty="0">
              <a:solidFill>
                <a:srgbClr val="FF0000"/>
              </a:solidFill>
            </a:endParaRPr>
          </a:p>
        </p:txBody>
      </p:sp>
      <p:cxnSp>
        <p:nvCxnSpPr>
          <p:cNvPr id="66" name="Straight Arrow Connector 65"/>
          <p:cNvCxnSpPr/>
          <p:nvPr/>
        </p:nvCxnSpPr>
        <p:spPr>
          <a:xfrm flipH="1" flipV="1">
            <a:off x="3347864" y="4293096"/>
            <a:ext cx="72008"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915816" y="4653136"/>
            <a:ext cx="1152128" cy="369332"/>
          </a:xfrm>
          <a:prstGeom prst="rect">
            <a:avLst/>
          </a:prstGeom>
          <a:noFill/>
        </p:spPr>
        <p:txBody>
          <a:bodyPr wrap="square" rtlCol="0">
            <a:spAutoFit/>
          </a:bodyPr>
          <a:lstStyle/>
          <a:p>
            <a:r>
              <a:rPr lang="el-GR" dirty="0" smtClean="0">
                <a:solidFill>
                  <a:srgbClr val="FF0000"/>
                </a:solidFill>
              </a:rPr>
              <a:t>Προϊόν </a:t>
            </a:r>
            <a:r>
              <a:rPr lang="en-US" dirty="0" smtClean="0">
                <a:solidFill>
                  <a:srgbClr val="FF0000"/>
                </a:solidFill>
              </a:rPr>
              <a:t>F</a:t>
            </a:r>
            <a:endParaRPr lang="el-GR" dirty="0">
              <a:solidFill>
                <a:srgbClr val="FF0000"/>
              </a:solidFill>
            </a:endParaRPr>
          </a:p>
        </p:txBody>
      </p:sp>
      <p:pic>
        <p:nvPicPr>
          <p:cNvPr id="40"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41" name="TextBox 4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88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1"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par>
                                <p:cTn id="47" presetID="3" presetClass="entr" presetSubtype="1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blinds(horizontal)">
                                      <p:cBhvr>
                                        <p:cTn id="49" dur="500"/>
                                        <p:tgtEl>
                                          <p:spTgt spid="6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linds(horizontal)">
                                      <p:cBhvr>
                                        <p:cTn id="57" dur="500"/>
                                        <p:tgtEl>
                                          <p:spTgt spid="26"/>
                                        </p:tgtEl>
                                      </p:cBhvr>
                                    </p:animEffect>
                                  </p:childTnLst>
                                </p:cTn>
                              </p:par>
                              <p:par>
                                <p:cTn id="58" presetID="3" presetClass="entr" presetSubtype="1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linds(horizontal)">
                                      <p:cBhvr>
                                        <p:cTn id="63" dur="500"/>
                                        <p:tgtEl>
                                          <p:spTgt spid="37"/>
                                        </p:tgtEl>
                                      </p:cBhvr>
                                    </p:animEffect>
                                  </p:childTnLst>
                                </p:cTn>
                              </p:par>
                              <p:par>
                                <p:cTn id="64" presetID="3" presetClass="entr" presetSubtype="1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linds(horizontal)">
                                      <p:cBhvr>
                                        <p:cTn id="66" dur="500"/>
                                        <p:tgtEl>
                                          <p:spTgt spid="21"/>
                                        </p:tgtEl>
                                      </p:cBhvr>
                                    </p:animEffect>
                                  </p:childTnLst>
                                </p:cTn>
                              </p:par>
                              <p:par>
                                <p:cTn id="67" presetID="3" presetClass="entr" presetSubtype="1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linds(horizontal)">
                                      <p:cBhvr>
                                        <p:cTn id="69" dur="500"/>
                                        <p:tgtEl>
                                          <p:spTgt spid="36"/>
                                        </p:tgtEl>
                                      </p:cBhvr>
                                    </p:animEffect>
                                  </p:childTnLst>
                                </p:cTn>
                              </p:par>
                              <p:par>
                                <p:cTn id="70" presetID="3" presetClass="entr" presetSubtype="1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linds(horizontal)">
                                      <p:cBhvr>
                                        <p:cTn id="72" dur="500"/>
                                        <p:tgtEl>
                                          <p:spTgt spid="34"/>
                                        </p:tgtEl>
                                      </p:cBhvr>
                                    </p:animEffect>
                                  </p:childTnLst>
                                </p:cTn>
                              </p:par>
                              <p:par>
                                <p:cTn id="73" presetID="3" presetClass="entr" presetSubtype="1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blinds(horizontal)">
                                      <p:cBhvr>
                                        <p:cTn id="75" dur="500"/>
                                        <p:tgtEl>
                                          <p:spTgt spid="32"/>
                                        </p:tgtEl>
                                      </p:cBhvr>
                                    </p:animEffect>
                                  </p:childTnLst>
                                </p:cTn>
                              </p:par>
                              <p:par>
                                <p:cTn id="76" presetID="3" presetClass="entr" presetSubtype="1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linds(horizontal)">
                                      <p:cBhvr>
                                        <p:cTn id="78" dur="500"/>
                                        <p:tgtEl>
                                          <p:spTgt spid="30"/>
                                        </p:tgtEl>
                                      </p:cBhvr>
                                    </p:animEffect>
                                  </p:childTnLst>
                                </p:cTn>
                              </p:par>
                              <p:par>
                                <p:cTn id="79" presetID="3" presetClass="entr" presetSubtype="10"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blinds(horizontal)">
                                      <p:cBhvr>
                                        <p:cTn id="81" dur="500"/>
                                        <p:tgtEl>
                                          <p:spTgt spid="2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blinds(horizontal)">
                                      <p:cBhvr>
                                        <p:cTn id="84" dur="500"/>
                                        <p:tgtEl>
                                          <p:spTgt spid="17"/>
                                        </p:tgtEl>
                                      </p:cBhvr>
                                    </p:animEffect>
                                  </p:childTnLst>
                                </p:cTn>
                              </p:par>
                              <p:par>
                                <p:cTn id="85" presetID="3" presetClass="entr" presetSubtype="1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blinds(horizontal)">
                                      <p:cBhvr>
                                        <p:cTn id="87" dur="500"/>
                                        <p:tgtEl>
                                          <p:spTgt spid="16"/>
                                        </p:tgtEl>
                                      </p:cBhvr>
                                    </p:animEffect>
                                  </p:childTnLst>
                                </p:cTn>
                              </p:par>
                              <p:par>
                                <p:cTn id="88" presetID="3" presetClass="entr" presetSubtype="10" fill="hold" nodeType="with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blinds(horizontal)">
                                      <p:cBhvr>
                                        <p:cTn id="90" dur="500"/>
                                        <p:tgtEl>
                                          <p:spTgt spid="64"/>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blinds(horizontal)">
                                      <p:cBhvr>
                                        <p:cTn id="93" dur="500"/>
                                        <p:tgtEl>
                                          <p:spTgt spid="6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linds(horizontal)">
                                      <p:cBhvr>
                                        <p:cTn id="98" dur="500"/>
                                        <p:tgtEl>
                                          <p:spTgt spid="38"/>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blinds(horizontal)">
                                      <p:cBhvr>
                                        <p:cTn id="101" dur="500"/>
                                        <p:tgtEl>
                                          <p:spTgt spid="39"/>
                                        </p:tgtEl>
                                      </p:cBhvr>
                                    </p:animEffect>
                                  </p:childTnLst>
                                </p:cTn>
                              </p:par>
                              <p:par>
                                <p:cTn id="102" presetID="3" presetClass="entr" presetSubtype="10" fill="hold"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blinds(horizontal)">
                                      <p:cBhvr>
                                        <p:cTn id="104" dur="500"/>
                                        <p:tgtEl>
                                          <p:spTgt spid="58"/>
                                        </p:tgtEl>
                                      </p:cBhvr>
                                    </p:animEffect>
                                  </p:childTnLst>
                                </p:cTn>
                              </p:par>
                              <p:par>
                                <p:cTn id="105" presetID="3" presetClass="entr" presetSubtype="10"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linds(horizontal)">
                                      <p:cBhvr>
                                        <p:cTn id="107" dur="500"/>
                                        <p:tgtEl>
                                          <p:spTgt spid="50"/>
                                        </p:tgtEl>
                                      </p:cBhvr>
                                    </p:animEffect>
                                  </p:childTnLst>
                                </p:cTn>
                              </p:par>
                              <p:par>
                                <p:cTn id="108" presetID="3" presetClass="entr" presetSubtype="10" fill="hold"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blinds(horizontal)">
                                      <p:cBhvr>
                                        <p:cTn id="110" dur="500"/>
                                        <p:tgtEl>
                                          <p:spTgt spid="44"/>
                                        </p:tgtEl>
                                      </p:cBhvr>
                                    </p:animEffect>
                                  </p:childTnLst>
                                </p:cTn>
                              </p:par>
                              <p:par>
                                <p:cTn id="111" presetID="3" presetClass="entr" presetSubtype="10" fill="hold"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blinds(horizontal)">
                                      <p:cBhvr>
                                        <p:cTn id="113" dur="500"/>
                                        <p:tgtEl>
                                          <p:spTgt spid="49"/>
                                        </p:tgtEl>
                                      </p:cBhvr>
                                    </p:animEffect>
                                  </p:childTnLst>
                                </p:cTn>
                              </p:par>
                              <p:par>
                                <p:cTn id="114" presetID="3" presetClass="entr" presetSubtype="10"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blinds(horizontal)">
                                      <p:cBhvr>
                                        <p:cTn id="116" dur="500"/>
                                        <p:tgtEl>
                                          <p:spTgt spid="55"/>
                                        </p:tgtEl>
                                      </p:cBhvr>
                                    </p:animEffect>
                                  </p:childTnLst>
                                </p:cTn>
                              </p:par>
                              <p:par>
                                <p:cTn id="117" presetID="3" presetClass="entr" presetSubtype="10" fill="hold"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blinds(horizontal)">
                                      <p:cBhvr>
                                        <p:cTn id="119" dur="500"/>
                                        <p:tgtEl>
                                          <p:spTgt spid="66"/>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blinds(horizontal)">
                                      <p:cBhvr>
                                        <p:cTn id="1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9" grpId="1"/>
      <p:bldP spid="10" grpId="0"/>
      <p:bldP spid="10" grpId="1"/>
      <p:bldP spid="11" grpId="0"/>
      <p:bldP spid="11" grpId="1"/>
      <p:bldP spid="14" grpId="0"/>
      <p:bldP spid="17" grpId="0" animBg="1"/>
      <p:bldP spid="19" grpId="0" animBg="1"/>
      <p:bldP spid="37" grpId="0"/>
      <p:bldP spid="39" grpId="0" animBg="1"/>
      <p:bldP spid="60" grpId="0"/>
      <p:bldP spid="65" grpId="0"/>
      <p:bldP spid="6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260648"/>
            <a:ext cx="4896544" cy="6001643"/>
          </a:xfrm>
          <a:prstGeom prst="rect">
            <a:avLst/>
          </a:prstGeom>
          <a:noFill/>
        </p:spPr>
        <p:txBody>
          <a:bodyPr wrap="square" rtlCol="0">
            <a:spAutoFit/>
          </a:bodyPr>
          <a:lstStyle/>
          <a:p>
            <a:r>
              <a:rPr lang="el-GR" sz="2400" dirty="0" smtClean="0">
                <a:solidFill>
                  <a:srgbClr val="FF0000"/>
                </a:solidFill>
              </a:rPr>
              <a:t>Παραδοχές</a:t>
            </a:r>
          </a:p>
          <a:p>
            <a:endParaRPr lang="el-GR" sz="2400" dirty="0" smtClean="0">
              <a:solidFill>
                <a:srgbClr val="FF0000"/>
              </a:solidFill>
            </a:endParaRPr>
          </a:p>
          <a:p>
            <a:pPr>
              <a:buFont typeface="Arial" pitchFamily="34" charset="0"/>
              <a:buChar char="•"/>
            </a:pPr>
            <a:r>
              <a:rPr lang="el-GR" sz="2400" dirty="0" smtClean="0">
                <a:solidFill>
                  <a:srgbClr val="FF0000"/>
                </a:solidFill>
              </a:rPr>
              <a:t>Σφαίρα διατηρεί το σχήμα της</a:t>
            </a:r>
          </a:p>
          <a:p>
            <a:pPr>
              <a:buFont typeface="Arial" pitchFamily="34" charset="0"/>
              <a:buChar char="•"/>
            </a:pPr>
            <a:endParaRPr lang="el-GR" sz="2400" dirty="0" smtClean="0">
              <a:solidFill>
                <a:srgbClr val="FF0000"/>
              </a:solidFill>
            </a:endParaRPr>
          </a:p>
          <a:p>
            <a:pPr>
              <a:buFont typeface="Arial" pitchFamily="34" charset="0"/>
              <a:buChar char="•"/>
            </a:pPr>
            <a:r>
              <a:rPr lang="en-US" sz="2400" dirty="0" smtClean="0">
                <a:solidFill>
                  <a:srgbClr val="FF0000"/>
                </a:solidFill>
              </a:rPr>
              <a:t>B</a:t>
            </a:r>
            <a:r>
              <a:rPr lang="el-GR" sz="2400" dirty="0" smtClean="0">
                <a:solidFill>
                  <a:srgbClr val="FF0000"/>
                </a:solidFill>
              </a:rPr>
              <a:t> και </a:t>
            </a:r>
            <a:r>
              <a:rPr lang="en-US" sz="2400" dirty="0" smtClean="0">
                <a:solidFill>
                  <a:srgbClr val="FF0000"/>
                </a:solidFill>
              </a:rPr>
              <a:t>F</a:t>
            </a:r>
            <a:r>
              <a:rPr lang="el-GR" sz="2400" dirty="0" smtClean="0">
                <a:solidFill>
                  <a:srgbClr val="FF0000"/>
                </a:solidFill>
              </a:rPr>
              <a:t> ίδιας πυκνότητας ώστε η συνολική ακτίνα σταθερή</a:t>
            </a:r>
          </a:p>
          <a:p>
            <a:pPr>
              <a:buFont typeface="Arial" pitchFamily="34" charset="0"/>
              <a:buChar char="•"/>
            </a:pPr>
            <a:r>
              <a:rPr lang="el-GR" sz="2400" dirty="0" smtClean="0">
                <a:solidFill>
                  <a:srgbClr val="FF0000"/>
                </a:solidFill>
              </a:rPr>
              <a:t>Αντίδραση ΜΟΝΟ στην διεπιφάνεια πυρήνα και </a:t>
            </a:r>
            <a:r>
              <a:rPr lang="en-US" sz="2400" dirty="0" smtClean="0">
                <a:solidFill>
                  <a:srgbClr val="FF0000"/>
                </a:solidFill>
              </a:rPr>
              <a:t>F</a:t>
            </a:r>
            <a:r>
              <a:rPr lang="el-GR" sz="2400" dirty="0" smtClean="0">
                <a:solidFill>
                  <a:srgbClr val="FF0000"/>
                </a:solidFill>
              </a:rPr>
              <a:t> όπου διαχέεται το Α</a:t>
            </a:r>
          </a:p>
          <a:p>
            <a:pPr>
              <a:buFont typeface="Arial" pitchFamily="34" charset="0"/>
              <a:buChar char="•"/>
            </a:pPr>
            <a:r>
              <a:rPr lang="el-GR" sz="2400" dirty="0" smtClean="0">
                <a:solidFill>
                  <a:srgbClr val="00B050"/>
                </a:solidFill>
              </a:rPr>
              <a:t>Ψευδομόνιμες συνθήκες δλδ </a:t>
            </a:r>
          </a:p>
          <a:p>
            <a:endParaRPr lang="el-GR" sz="2400" dirty="0" smtClean="0">
              <a:solidFill>
                <a:srgbClr val="00B050"/>
              </a:solidFill>
            </a:endParaRPr>
          </a:p>
          <a:p>
            <a:endParaRPr lang="el-GR" sz="2400" dirty="0" smtClean="0">
              <a:solidFill>
                <a:srgbClr val="00B050"/>
              </a:solidFill>
            </a:endParaRPr>
          </a:p>
          <a:p>
            <a:endParaRPr lang="el-GR" sz="2400" dirty="0" smtClean="0">
              <a:solidFill>
                <a:srgbClr val="00B050"/>
              </a:solidFill>
            </a:endParaRPr>
          </a:p>
          <a:p>
            <a:pPr>
              <a:buFont typeface="Arial" pitchFamily="34" charset="0"/>
              <a:buChar char="•"/>
            </a:pPr>
            <a:r>
              <a:rPr lang="el-GR" sz="2400" dirty="0" smtClean="0">
                <a:solidFill>
                  <a:srgbClr val="FF0000"/>
                </a:solidFill>
              </a:rPr>
              <a:t>Αντίδραση 1</a:t>
            </a:r>
            <a:r>
              <a:rPr lang="el-GR" sz="2400" baseline="30000" dirty="0" smtClean="0">
                <a:solidFill>
                  <a:srgbClr val="FF0000"/>
                </a:solidFill>
              </a:rPr>
              <a:t>ης</a:t>
            </a:r>
            <a:r>
              <a:rPr lang="el-GR" sz="2400" dirty="0" smtClean="0">
                <a:solidFill>
                  <a:srgbClr val="FF0000"/>
                </a:solidFill>
              </a:rPr>
              <a:t> τάξης, μη αντιστρεπτή</a:t>
            </a:r>
          </a:p>
          <a:p>
            <a:pPr>
              <a:buFont typeface="Arial" pitchFamily="34" charset="0"/>
              <a:buChar char="•"/>
            </a:pPr>
            <a:endParaRPr lang="el-GR" sz="2400" dirty="0">
              <a:solidFill>
                <a:srgbClr val="00B050"/>
              </a:solidFill>
            </a:endParaRPr>
          </a:p>
        </p:txBody>
      </p:sp>
      <p:graphicFrame>
        <p:nvGraphicFramePr>
          <p:cNvPr id="112642" name="Object 2"/>
          <p:cNvGraphicFramePr>
            <a:graphicFrameLocks noChangeAspect="1"/>
          </p:cNvGraphicFramePr>
          <p:nvPr/>
        </p:nvGraphicFramePr>
        <p:xfrm>
          <a:off x="4788024" y="404813"/>
          <a:ext cx="3889375" cy="647700"/>
        </p:xfrm>
        <a:graphic>
          <a:graphicData uri="http://schemas.openxmlformats.org/presentationml/2006/ole">
            <p:oleObj spid="_x0000_s81922" name="Equation" r:id="rId3" imgW="1523880" imgH="253800" progId="Equation.DSMT4">
              <p:embed/>
            </p:oleObj>
          </a:graphicData>
        </a:graphic>
      </p:graphicFrame>
      <p:pic>
        <p:nvPicPr>
          <p:cNvPr id="7" name="Picture 6"/>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860032" y="1245543"/>
            <a:ext cx="4142655" cy="5351809"/>
          </a:xfrm>
          <a:prstGeom prst="rect">
            <a:avLst/>
          </a:prstGeom>
          <a:noFill/>
          <a:ln>
            <a:noFill/>
          </a:ln>
        </p:spPr>
      </p:pic>
      <p:graphicFrame>
        <p:nvGraphicFramePr>
          <p:cNvPr id="112643" name="Object 3"/>
          <p:cNvGraphicFramePr>
            <a:graphicFrameLocks noChangeAspect="1"/>
          </p:cNvGraphicFramePr>
          <p:nvPr/>
        </p:nvGraphicFramePr>
        <p:xfrm>
          <a:off x="5148064" y="1628800"/>
          <a:ext cx="679450" cy="615950"/>
        </p:xfrm>
        <a:graphic>
          <a:graphicData uri="http://schemas.openxmlformats.org/presentationml/2006/ole">
            <p:oleObj spid="_x0000_s81923" name="Equation" r:id="rId5" imgW="266400" imgH="241200" progId="Equation.DSMT4">
              <p:embed/>
            </p:oleObj>
          </a:graphicData>
        </a:graphic>
      </p:graphicFrame>
      <p:graphicFrame>
        <p:nvGraphicFramePr>
          <p:cNvPr id="11" name="Object 10"/>
          <p:cNvGraphicFramePr>
            <a:graphicFrameLocks noChangeAspect="1"/>
          </p:cNvGraphicFramePr>
          <p:nvPr/>
        </p:nvGraphicFramePr>
        <p:xfrm>
          <a:off x="123764" y="4033202"/>
          <a:ext cx="5096308" cy="663804"/>
        </p:xfrm>
        <a:graphic>
          <a:graphicData uri="http://schemas.openxmlformats.org/presentationml/2006/ole">
            <p:oleObj spid="_x0000_s81924" name="Equation" r:id="rId6" imgW="3022560" imgH="393480" progId="Equation.DSMT4">
              <p:embed/>
            </p:oleObj>
          </a:graphicData>
        </a:graphic>
      </p:graphicFrame>
      <p:pic>
        <p:nvPicPr>
          <p:cNvPr id="8"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89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12642"/>
                                        </p:tgtEl>
                                        <p:attrNameLst>
                                          <p:attrName>style.visibility</p:attrName>
                                        </p:attrNameLst>
                                      </p:cBhvr>
                                      <p:to>
                                        <p:strVal val="visible"/>
                                      </p:to>
                                    </p:set>
                                    <p:animEffect transition="in" filter="blinds(horizontal)">
                                      <p:cBhvr>
                                        <p:cTn id="10" dur="500"/>
                                        <p:tgtEl>
                                          <p:spTgt spid="1126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linds(horizontal)">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linds(horizontal)">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blinds(horizontal)">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blinds(horizontal)">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186" y="-214331"/>
            <a:ext cx="7772400" cy="1143001"/>
          </a:xfrm>
        </p:spPr>
        <p:txBody>
          <a:bodyPr/>
          <a:lstStyle/>
          <a:p>
            <a:pPr algn="ctr"/>
            <a:r>
              <a:rPr lang="el-GR" u="sng" dirty="0" smtClean="0"/>
              <a:t>Κλάσματα</a:t>
            </a:r>
            <a:endParaRPr lang="el-GR" u="sng" dirty="0"/>
          </a:p>
        </p:txBody>
      </p:sp>
      <p:graphicFrame>
        <p:nvGraphicFramePr>
          <p:cNvPr id="5" name="Object 4"/>
          <p:cNvGraphicFramePr>
            <a:graphicFrameLocks noChangeAspect="1"/>
          </p:cNvGraphicFramePr>
          <p:nvPr/>
        </p:nvGraphicFramePr>
        <p:xfrm>
          <a:off x="2411760" y="908720"/>
          <a:ext cx="828675" cy="625475"/>
        </p:xfrm>
        <a:graphic>
          <a:graphicData uri="http://schemas.openxmlformats.org/presentationml/2006/ole">
            <p:oleObj spid="_x0000_s8194" name="Equation" r:id="rId3" imgW="520560" imgH="393480" progId="Equation.DSMT4">
              <p:embed/>
            </p:oleObj>
          </a:graphicData>
        </a:graphic>
      </p:graphicFrame>
      <p:sp>
        <p:nvSpPr>
          <p:cNvPr id="6" name="Right Brace 5"/>
          <p:cNvSpPr/>
          <p:nvPr/>
        </p:nvSpPr>
        <p:spPr>
          <a:xfrm>
            <a:off x="3779912" y="1052736"/>
            <a:ext cx="864096" cy="1152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8195" name="Object 3"/>
          <p:cNvGraphicFramePr>
            <a:graphicFrameLocks noChangeAspect="1"/>
          </p:cNvGraphicFramePr>
          <p:nvPr/>
        </p:nvGraphicFramePr>
        <p:xfrm>
          <a:off x="2420681" y="1628800"/>
          <a:ext cx="1359231" cy="628898"/>
        </p:xfrm>
        <a:graphic>
          <a:graphicData uri="http://schemas.openxmlformats.org/presentationml/2006/ole">
            <p:oleObj spid="_x0000_s8195" name="Equation" r:id="rId4" imgW="850680" imgH="393480" progId="Equation.DSMT4">
              <p:embed/>
            </p:oleObj>
          </a:graphicData>
        </a:graphic>
      </p:graphicFrame>
      <p:sp>
        <p:nvSpPr>
          <p:cNvPr id="8" name="TextBox 7"/>
          <p:cNvSpPr txBox="1"/>
          <p:nvPr/>
        </p:nvSpPr>
        <p:spPr>
          <a:xfrm>
            <a:off x="4788024" y="1124744"/>
            <a:ext cx="2232248" cy="830997"/>
          </a:xfrm>
          <a:prstGeom prst="rect">
            <a:avLst/>
          </a:prstGeom>
          <a:noFill/>
        </p:spPr>
        <p:txBody>
          <a:bodyPr wrap="square" rtlCol="0">
            <a:spAutoFit/>
          </a:bodyPr>
          <a:lstStyle/>
          <a:p>
            <a:r>
              <a:rPr lang="el-GR" sz="2400" dirty="0" smtClean="0"/>
              <a:t>Μοριακό κλάσμα</a:t>
            </a:r>
            <a:endParaRPr lang="el-GR" sz="2400" dirty="0"/>
          </a:p>
        </p:txBody>
      </p:sp>
      <p:sp>
        <p:nvSpPr>
          <p:cNvPr id="10" name="TextBox 9"/>
          <p:cNvSpPr txBox="1"/>
          <p:nvPr/>
        </p:nvSpPr>
        <p:spPr>
          <a:xfrm>
            <a:off x="467544" y="980728"/>
            <a:ext cx="2664296" cy="738664"/>
          </a:xfrm>
          <a:prstGeom prst="rect">
            <a:avLst/>
          </a:prstGeom>
          <a:noFill/>
        </p:spPr>
        <p:txBody>
          <a:bodyPr wrap="square" rtlCol="0">
            <a:spAutoFit/>
          </a:bodyPr>
          <a:lstStyle/>
          <a:p>
            <a:r>
              <a:rPr lang="el-GR" sz="2400" dirty="0" smtClean="0"/>
              <a:t>Για τα υγρά:</a:t>
            </a:r>
          </a:p>
          <a:p>
            <a:endParaRPr lang="el-GR" dirty="0"/>
          </a:p>
        </p:txBody>
      </p:sp>
      <p:sp>
        <p:nvSpPr>
          <p:cNvPr id="11" name="TextBox 10"/>
          <p:cNvSpPr txBox="1"/>
          <p:nvPr/>
        </p:nvSpPr>
        <p:spPr>
          <a:xfrm>
            <a:off x="467544" y="1700808"/>
            <a:ext cx="1944216" cy="738664"/>
          </a:xfrm>
          <a:prstGeom prst="rect">
            <a:avLst/>
          </a:prstGeom>
          <a:noFill/>
        </p:spPr>
        <p:txBody>
          <a:bodyPr wrap="square" rtlCol="0">
            <a:spAutoFit/>
          </a:bodyPr>
          <a:lstStyle/>
          <a:p>
            <a:r>
              <a:rPr lang="el-GR" sz="2400" dirty="0" smtClean="0"/>
              <a:t>Για τα αέρια:</a:t>
            </a:r>
          </a:p>
          <a:p>
            <a:endParaRPr lang="el-GR" dirty="0"/>
          </a:p>
        </p:txBody>
      </p:sp>
      <p:graphicFrame>
        <p:nvGraphicFramePr>
          <p:cNvPr id="12" name="Object 11"/>
          <p:cNvGraphicFramePr>
            <a:graphicFrameLocks noChangeAspect="1"/>
          </p:cNvGraphicFramePr>
          <p:nvPr/>
        </p:nvGraphicFramePr>
        <p:xfrm>
          <a:off x="620564" y="2387789"/>
          <a:ext cx="1752195" cy="792088"/>
        </p:xfrm>
        <a:graphic>
          <a:graphicData uri="http://schemas.openxmlformats.org/presentationml/2006/ole">
            <p:oleObj spid="_x0000_s8196" name="Equation" r:id="rId5" imgW="927000" imgH="419040" progId="Equation.DSMT4">
              <p:embed/>
            </p:oleObj>
          </a:graphicData>
        </a:graphic>
      </p:graphicFrame>
      <p:cxnSp>
        <p:nvCxnSpPr>
          <p:cNvPr id="14" name="Straight Arrow Connector 13"/>
          <p:cNvCxnSpPr/>
          <p:nvPr/>
        </p:nvCxnSpPr>
        <p:spPr>
          <a:xfrm>
            <a:off x="2483768" y="2747829"/>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07904" y="2535287"/>
            <a:ext cx="2232248" cy="461665"/>
          </a:xfrm>
          <a:prstGeom prst="rect">
            <a:avLst/>
          </a:prstGeom>
          <a:noFill/>
        </p:spPr>
        <p:txBody>
          <a:bodyPr wrap="square" rtlCol="0">
            <a:spAutoFit/>
          </a:bodyPr>
          <a:lstStyle/>
          <a:p>
            <a:r>
              <a:rPr lang="el-GR" sz="2400" dirty="0" smtClean="0"/>
              <a:t>Μαζικό κλάσμα</a:t>
            </a:r>
            <a:endParaRPr lang="el-GR" sz="2400" dirty="0"/>
          </a:p>
        </p:txBody>
      </p:sp>
      <p:graphicFrame>
        <p:nvGraphicFramePr>
          <p:cNvPr id="16" name="Object 15"/>
          <p:cNvGraphicFramePr>
            <a:graphicFrameLocks noChangeAspect="1"/>
          </p:cNvGraphicFramePr>
          <p:nvPr/>
        </p:nvGraphicFramePr>
        <p:xfrm>
          <a:off x="2695555" y="3212976"/>
          <a:ext cx="2236485" cy="792088"/>
        </p:xfrm>
        <a:graphic>
          <a:graphicData uri="http://schemas.openxmlformats.org/presentationml/2006/ole">
            <p:oleObj spid="_x0000_s8197" name="Equation" r:id="rId6" imgW="1218960" imgH="431640" progId="Equation.DSMT4">
              <p:embed/>
            </p:oleObj>
          </a:graphicData>
        </a:graphic>
      </p:graphicFrame>
      <p:sp>
        <p:nvSpPr>
          <p:cNvPr id="17" name="TextBox 16"/>
          <p:cNvSpPr txBox="1"/>
          <p:nvPr/>
        </p:nvSpPr>
        <p:spPr>
          <a:xfrm>
            <a:off x="619944" y="3338408"/>
            <a:ext cx="2079848" cy="738664"/>
          </a:xfrm>
          <a:prstGeom prst="rect">
            <a:avLst/>
          </a:prstGeom>
          <a:noFill/>
        </p:spPr>
        <p:txBody>
          <a:bodyPr wrap="square" rtlCol="0">
            <a:spAutoFit/>
          </a:bodyPr>
          <a:lstStyle/>
          <a:p>
            <a:r>
              <a:rPr lang="el-GR" sz="2400" dirty="0" smtClean="0"/>
              <a:t>Γενικά ισχύει:</a:t>
            </a:r>
          </a:p>
          <a:p>
            <a:endParaRPr lang="el-GR" dirty="0"/>
          </a:p>
        </p:txBody>
      </p:sp>
      <p:graphicFrame>
        <p:nvGraphicFramePr>
          <p:cNvPr id="18" name="Object 17"/>
          <p:cNvGraphicFramePr>
            <a:graphicFrameLocks noChangeAspect="1"/>
          </p:cNvGraphicFramePr>
          <p:nvPr/>
        </p:nvGraphicFramePr>
        <p:xfrm>
          <a:off x="755576" y="4268191"/>
          <a:ext cx="2129387" cy="1393057"/>
        </p:xfrm>
        <a:graphic>
          <a:graphicData uri="http://schemas.openxmlformats.org/presentationml/2006/ole">
            <p:oleObj spid="_x0000_s8198" name="Equation" r:id="rId7" imgW="1358640" imgH="888840" progId="Equation.DSMT4">
              <p:embed/>
            </p:oleObj>
          </a:graphicData>
        </a:graphic>
      </p:graphicFrame>
      <p:cxnSp>
        <p:nvCxnSpPr>
          <p:cNvPr id="19" name="Straight Arrow Connector 18"/>
          <p:cNvCxnSpPr/>
          <p:nvPr/>
        </p:nvCxnSpPr>
        <p:spPr>
          <a:xfrm>
            <a:off x="3203848" y="4581128"/>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03848" y="5301208"/>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4008" y="4335487"/>
            <a:ext cx="2232248" cy="461665"/>
          </a:xfrm>
          <a:prstGeom prst="rect">
            <a:avLst/>
          </a:prstGeom>
          <a:noFill/>
        </p:spPr>
        <p:txBody>
          <a:bodyPr wrap="square" rtlCol="0">
            <a:spAutoFit/>
          </a:bodyPr>
          <a:lstStyle/>
          <a:p>
            <a:r>
              <a:rPr lang="el-GR" sz="2400" dirty="0" smtClean="0"/>
              <a:t>Λόγος μαζών</a:t>
            </a:r>
            <a:endParaRPr lang="el-GR" sz="2400" dirty="0"/>
          </a:p>
        </p:txBody>
      </p:sp>
      <p:sp>
        <p:nvSpPr>
          <p:cNvPr id="22" name="TextBox 21"/>
          <p:cNvSpPr txBox="1"/>
          <p:nvPr/>
        </p:nvSpPr>
        <p:spPr>
          <a:xfrm>
            <a:off x="4644008" y="5055567"/>
            <a:ext cx="3456384" cy="461665"/>
          </a:xfrm>
          <a:prstGeom prst="rect">
            <a:avLst/>
          </a:prstGeom>
          <a:noFill/>
        </p:spPr>
        <p:txBody>
          <a:bodyPr wrap="square" rtlCol="0">
            <a:spAutoFit/>
          </a:bodyPr>
          <a:lstStyle/>
          <a:p>
            <a:r>
              <a:rPr lang="el-GR" sz="2400" dirty="0" smtClean="0"/>
              <a:t>Λόγος γραμμομορίων</a:t>
            </a:r>
            <a:endParaRPr lang="el-GR" sz="2400" dirty="0"/>
          </a:p>
        </p:txBody>
      </p:sp>
      <p:pic>
        <p:nvPicPr>
          <p:cNvPr id="23"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4" name="TextBox 23"/>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checkerboard(across)">
                                      <p:cBhvr>
                                        <p:cTn id="13" dur="500"/>
                                        <p:tgtEl>
                                          <p:spTgt spid="819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par>
                                <p:cTn id="35" presetID="5"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par>
                                <p:cTn id="38" presetID="5"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heckerboard(across)">
                                      <p:cBhvr>
                                        <p:cTn id="40" dur="500"/>
                                        <p:tgtEl>
                                          <p:spTgt spid="18"/>
                                        </p:tgtEl>
                                      </p:cBhvr>
                                    </p:animEffect>
                                  </p:childTnLst>
                                </p:cTn>
                              </p:par>
                              <p:par>
                                <p:cTn id="41" presetID="5"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heckerboard(across)">
                                      <p:cBhvr>
                                        <p:cTn id="46" dur="500"/>
                                        <p:tgtEl>
                                          <p:spTgt spid="21"/>
                                        </p:tgtEl>
                                      </p:cBhvr>
                                    </p:animEffect>
                                  </p:childTnLst>
                                </p:cTn>
                              </p:par>
                              <p:par>
                                <p:cTn id="47" presetID="5" presetClass="entr" presetSubtype="1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heckerboard(across)">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1" grpId="0"/>
      <p:bldP spid="15" grpId="0"/>
      <p:bldP spid="17" grpId="0"/>
      <p:bldP spid="21" grpId="0"/>
      <p:bldP spid="2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333375" y="260648"/>
          <a:ext cx="2870200" cy="719138"/>
        </p:xfrm>
        <a:graphic>
          <a:graphicData uri="http://schemas.openxmlformats.org/presentationml/2006/ole">
            <p:oleObj spid="_x0000_s82946" name="Equation" r:id="rId3" imgW="1574640" imgH="393480" progId="Equation.DSMT4">
              <p:embed/>
            </p:oleObj>
          </a:graphicData>
        </a:graphic>
      </p:graphicFrame>
      <p:graphicFrame>
        <p:nvGraphicFramePr>
          <p:cNvPr id="6" name="Object 5"/>
          <p:cNvGraphicFramePr>
            <a:graphicFrameLocks noChangeAspect="1"/>
          </p:cNvGraphicFramePr>
          <p:nvPr/>
        </p:nvGraphicFramePr>
        <p:xfrm>
          <a:off x="3275856" y="476672"/>
          <a:ext cx="567382" cy="283691"/>
        </p:xfrm>
        <a:graphic>
          <a:graphicData uri="http://schemas.openxmlformats.org/presentationml/2006/ole">
            <p:oleObj spid="_x0000_s82947" name="Equation" r:id="rId4" imgW="330120" imgH="164880" progId="Equation.DSMT4">
              <p:embed/>
            </p:oleObj>
          </a:graphicData>
        </a:graphic>
      </p:graphicFrame>
      <p:graphicFrame>
        <p:nvGraphicFramePr>
          <p:cNvPr id="113668" name="Object 4"/>
          <p:cNvGraphicFramePr>
            <a:graphicFrameLocks noChangeAspect="1"/>
          </p:cNvGraphicFramePr>
          <p:nvPr/>
        </p:nvGraphicFramePr>
        <p:xfrm>
          <a:off x="3255963" y="1631950"/>
          <a:ext cx="609600" cy="284163"/>
        </p:xfrm>
        <a:graphic>
          <a:graphicData uri="http://schemas.openxmlformats.org/presentationml/2006/ole">
            <p:oleObj spid="_x0000_s82948" name="Equation" r:id="rId5" imgW="355320" imgH="164880" progId="Equation.DSMT4">
              <p:embed/>
            </p:oleObj>
          </a:graphicData>
        </a:graphic>
      </p:graphicFrame>
      <p:pic>
        <p:nvPicPr>
          <p:cNvPr id="8" name="Picture 7"/>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893841" y="1245543"/>
            <a:ext cx="4142655" cy="5351809"/>
          </a:xfrm>
          <a:prstGeom prst="rect">
            <a:avLst/>
          </a:prstGeom>
          <a:noFill/>
          <a:ln>
            <a:noFill/>
          </a:ln>
        </p:spPr>
      </p:pic>
      <p:sp>
        <p:nvSpPr>
          <p:cNvPr id="9" name="TextBox 8"/>
          <p:cNvSpPr txBox="1"/>
          <p:nvPr/>
        </p:nvSpPr>
        <p:spPr>
          <a:xfrm>
            <a:off x="4139952" y="404664"/>
            <a:ext cx="4392488" cy="646331"/>
          </a:xfrm>
          <a:prstGeom prst="rect">
            <a:avLst/>
          </a:prstGeom>
          <a:noFill/>
        </p:spPr>
        <p:txBody>
          <a:bodyPr wrap="square" rtlCol="0">
            <a:spAutoFit/>
          </a:bodyPr>
          <a:lstStyle/>
          <a:p>
            <a:r>
              <a:rPr lang="el-GR" dirty="0" smtClean="0">
                <a:solidFill>
                  <a:srgbClr val="0070C0"/>
                </a:solidFill>
              </a:rPr>
              <a:t>Εξωτερική διάχυση</a:t>
            </a:r>
          </a:p>
          <a:p>
            <a:r>
              <a:rPr lang="el-GR" dirty="0" smtClean="0">
                <a:solidFill>
                  <a:srgbClr val="0070C0"/>
                </a:solidFill>
              </a:rPr>
              <a:t>                               :ακτίνα σφαιρικού </a:t>
            </a:r>
            <a:r>
              <a:rPr lang="en-US" dirty="0" smtClean="0">
                <a:solidFill>
                  <a:srgbClr val="0070C0"/>
                </a:solidFill>
              </a:rPr>
              <a:t>B</a:t>
            </a:r>
            <a:endParaRPr lang="el-GR" dirty="0" smtClean="0">
              <a:solidFill>
                <a:srgbClr val="0070C0"/>
              </a:solidFill>
            </a:endParaRPr>
          </a:p>
        </p:txBody>
      </p:sp>
      <p:graphicFrame>
        <p:nvGraphicFramePr>
          <p:cNvPr id="10" name="Object 9"/>
          <p:cNvGraphicFramePr>
            <a:graphicFrameLocks noChangeAspect="1"/>
          </p:cNvGraphicFramePr>
          <p:nvPr/>
        </p:nvGraphicFramePr>
        <p:xfrm>
          <a:off x="5580112" y="699242"/>
          <a:ext cx="216024" cy="353494"/>
        </p:xfrm>
        <a:graphic>
          <a:graphicData uri="http://schemas.openxmlformats.org/presentationml/2006/ole">
            <p:oleObj spid="_x0000_s82949" name="Equation" r:id="rId7" imgW="139680" imgH="228600" progId="Equation.DSMT4">
              <p:embed/>
            </p:oleObj>
          </a:graphicData>
        </a:graphic>
      </p:graphicFrame>
      <p:sp>
        <p:nvSpPr>
          <p:cNvPr id="11" name="TextBox 10"/>
          <p:cNvSpPr txBox="1"/>
          <p:nvPr/>
        </p:nvSpPr>
        <p:spPr>
          <a:xfrm>
            <a:off x="323528" y="2278613"/>
            <a:ext cx="4392488" cy="923330"/>
          </a:xfrm>
          <a:prstGeom prst="rect">
            <a:avLst/>
          </a:prstGeom>
          <a:noFill/>
        </p:spPr>
        <p:txBody>
          <a:bodyPr wrap="square" rtlCol="0">
            <a:spAutoFit/>
          </a:bodyPr>
          <a:lstStyle/>
          <a:p>
            <a:r>
              <a:rPr lang="el-GR" dirty="0" smtClean="0">
                <a:solidFill>
                  <a:srgbClr val="0070C0"/>
                </a:solidFill>
              </a:rPr>
              <a:t>Διάχυση μέσω </a:t>
            </a:r>
            <a:r>
              <a:rPr lang="en-US" dirty="0" smtClean="0">
                <a:solidFill>
                  <a:srgbClr val="0070C0"/>
                </a:solidFill>
              </a:rPr>
              <a:t>F</a:t>
            </a:r>
            <a:endParaRPr lang="el-GR" dirty="0" smtClean="0">
              <a:solidFill>
                <a:srgbClr val="0070C0"/>
              </a:solidFill>
            </a:endParaRPr>
          </a:p>
          <a:p>
            <a:r>
              <a:rPr lang="el-GR" dirty="0" smtClean="0">
                <a:solidFill>
                  <a:srgbClr val="0070C0"/>
                </a:solidFill>
              </a:rPr>
              <a:t>    :ακτίνα</a:t>
            </a:r>
            <a:r>
              <a:rPr lang="en-US" dirty="0" smtClean="0">
                <a:solidFill>
                  <a:srgbClr val="0070C0"/>
                </a:solidFill>
              </a:rPr>
              <a:t> </a:t>
            </a:r>
            <a:r>
              <a:rPr lang="el-GR" dirty="0" smtClean="0">
                <a:solidFill>
                  <a:srgbClr val="0070C0"/>
                </a:solidFill>
              </a:rPr>
              <a:t>ζώνης αντίδρασης, δλδ του πυρήνα που δεν αντέδρασε</a:t>
            </a:r>
          </a:p>
        </p:txBody>
      </p:sp>
      <p:graphicFrame>
        <p:nvGraphicFramePr>
          <p:cNvPr id="113670" name="Object 6"/>
          <p:cNvGraphicFramePr>
            <a:graphicFrameLocks noChangeAspect="1"/>
          </p:cNvGraphicFramePr>
          <p:nvPr/>
        </p:nvGraphicFramePr>
        <p:xfrm>
          <a:off x="395536" y="2570931"/>
          <a:ext cx="215900" cy="354013"/>
        </p:xfrm>
        <a:graphic>
          <a:graphicData uri="http://schemas.openxmlformats.org/presentationml/2006/ole">
            <p:oleObj spid="_x0000_s82950" name="Equation" r:id="rId8" imgW="139680" imgH="228600" progId="Equation.DSMT4">
              <p:embed/>
            </p:oleObj>
          </a:graphicData>
        </a:graphic>
      </p:graphicFrame>
      <p:graphicFrame>
        <p:nvGraphicFramePr>
          <p:cNvPr id="113671" name="Object 7"/>
          <p:cNvGraphicFramePr>
            <a:graphicFrameLocks noChangeAspect="1"/>
          </p:cNvGraphicFramePr>
          <p:nvPr/>
        </p:nvGraphicFramePr>
        <p:xfrm>
          <a:off x="323528" y="3717032"/>
          <a:ext cx="1968500" cy="717550"/>
        </p:xfrm>
        <a:graphic>
          <a:graphicData uri="http://schemas.openxmlformats.org/presentationml/2006/ole">
            <p:oleObj spid="_x0000_s82951" name="Equation" r:id="rId9" imgW="1079280" imgH="393480" progId="Equation.DSMT4">
              <p:embed/>
            </p:oleObj>
          </a:graphicData>
        </a:graphic>
      </p:graphicFrame>
      <p:graphicFrame>
        <p:nvGraphicFramePr>
          <p:cNvPr id="113672" name="Object 8"/>
          <p:cNvGraphicFramePr>
            <a:graphicFrameLocks noChangeAspect="1"/>
          </p:cNvGraphicFramePr>
          <p:nvPr/>
        </p:nvGraphicFramePr>
        <p:xfrm>
          <a:off x="2378224" y="3933056"/>
          <a:ext cx="609600" cy="306388"/>
        </p:xfrm>
        <a:graphic>
          <a:graphicData uri="http://schemas.openxmlformats.org/presentationml/2006/ole">
            <p:oleObj spid="_x0000_s82952" name="Equation" r:id="rId10" imgW="355320" imgH="177480" progId="Equation.DSMT4">
              <p:embed/>
            </p:oleObj>
          </a:graphicData>
        </a:graphic>
      </p:graphicFrame>
      <p:sp>
        <p:nvSpPr>
          <p:cNvPr id="15" name="TextBox 14"/>
          <p:cNvSpPr txBox="1"/>
          <p:nvPr/>
        </p:nvSpPr>
        <p:spPr>
          <a:xfrm>
            <a:off x="323528" y="4365104"/>
            <a:ext cx="4392488" cy="369332"/>
          </a:xfrm>
          <a:prstGeom prst="rect">
            <a:avLst/>
          </a:prstGeom>
          <a:noFill/>
        </p:spPr>
        <p:txBody>
          <a:bodyPr wrap="square" rtlCol="0">
            <a:spAutoFit/>
          </a:bodyPr>
          <a:lstStyle/>
          <a:p>
            <a:r>
              <a:rPr lang="el-GR" dirty="0" smtClean="0">
                <a:solidFill>
                  <a:srgbClr val="0070C0"/>
                </a:solidFill>
              </a:rPr>
              <a:t>Αντίδραση με σταθερά </a:t>
            </a:r>
          </a:p>
        </p:txBody>
      </p:sp>
      <p:graphicFrame>
        <p:nvGraphicFramePr>
          <p:cNvPr id="16" name="Object 15"/>
          <p:cNvGraphicFramePr>
            <a:graphicFrameLocks noChangeAspect="1"/>
          </p:cNvGraphicFramePr>
          <p:nvPr/>
        </p:nvGraphicFramePr>
        <p:xfrm>
          <a:off x="2734388" y="4365105"/>
          <a:ext cx="181428" cy="360039"/>
        </p:xfrm>
        <a:graphic>
          <a:graphicData uri="http://schemas.openxmlformats.org/presentationml/2006/ole">
            <p:oleObj spid="_x0000_s82953" name="Equation" r:id="rId11" imgW="126720" imgH="177480" progId="Equation.DSMT4">
              <p:embed/>
            </p:oleObj>
          </a:graphicData>
        </a:graphic>
      </p:graphicFrame>
      <p:cxnSp>
        <p:nvCxnSpPr>
          <p:cNvPr id="18" name="Straight Arrow Connector 17"/>
          <p:cNvCxnSpPr/>
          <p:nvPr/>
        </p:nvCxnSpPr>
        <p:spPr>
          <a:xfrm>
            <a:off x="6732240" y="2492896"/>
            <a:ext cx="1080120" cy="18002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nvGraphicFramePr>
        <p:xfrm>
          <a:off x="7884368" y="4339827"/>
          <a:ext cx="385116" cy="457325"/>
        </p:xfrm>
        <a:graphic>
          <a:graphicData uri="http://schemas.openxmlformats.org/presentationml/2006/ole">
            <p:oleObj spid="_x0000_s82954" name="Equation" r:id="rId12" imgW="203040" imgH="241200" progId="Equation.DSMT4">
              <p:embed/>
            </p:oleObj>
          </a:graphicData>
        </a:graphic>
      </p:graphicFrame>
      <p:cxnSp>
        <p:nvCxnSpPr>
          <p:cNvPr id="20" name="Straight Arrow Connector 19"/>
          <p:cNvCxnSpPr/>
          <p:nvPr/>
        </p:nvCxnSpPr>
        <p:spPr>
          <a:xfrm>
            <a:off x="5292080" y="2708920"/>
            <a:ext cx="72008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3675" name="Object 11"/>
          <p:cNvGraphicFramePr>
            <a:graphicFrameLocks noChangeAspect="1"/>
          </p:cNvGraphicFramePr>
          <p:nvPr/>
        </p:nvGraphicFramePr>
        <p:xfrm>
          <a:off x="4979913" y="2492896"/>
          <a:ext cx="384175" cy="457200"/>
        </p:xfrm>
        <a:graphic>
          <a:graphicData uri="http://schemas.openxmlformats.org/presentationml/2006/ole">
            <p:oleObj spid="_x0000_s82955" name="Equation" r:id="rId13" imgW="203040" imgH="241200" progId="Equation.DSMT4">
              <p:embed/>
            </p:oleObj>
          </a:graphicData>
        </a:graphic>
      </p:graphicFrame>
      <p:cxnSp>
        <p:nvCxnSpPr>
          <p:cNvPr id="27" name="Straight Arrow Connector 26"/>
          <p:cNvCxnSpPr/>
          <p:nvPr/>
        </p:nvCxnSpPr>
        <p:spPr>
          <a:xfrm>
            <a:off x="6156176" y="1772816"/>
            <a:ext cx="72008" cy="100811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3676" name="Object 12"/>
          <p:cNvGraphicFramePr>
            <a:graphicFrameLocks noChangeAspect="1"/>
          </p:cNvGraphicFramePr>
          <p:nvPr/>
        </p:nvGraphicFramePr>
        <p:xfrm>
          <a:off x="5916017" y="1268760"/>
          <a:ext cx="384175" cy="457200"/>
        </p:xfrm>
        <a:graphic>
          <a:graphicData uri="http://schemas.openxmlformats.org/presentationml/2006/ole">
            <p:oleObj spid="_x0000_s82956" name="Equation" r:id="rId14" imgW="203040" imgH="241200" progId="Equation.DSMT4">
              <p:embed/>
            </p:oleObj>
          </a:graphicData>
        </a:graphic>
      </p:graphicFrame>
      <p:cxnSp>
        <p:nvCxnSpPr>
          <p:cNvPr id="31" name="Straight Arrow Connector 30"/>
          <p:cNvCxnSpPr/>
          <p:nvPr/>
        </p:nvCxnSpPr>
        <p:spPr>
          <a:xfrm>
            <a:off x="4572000" y="4293096"/>
            <a:ext cx="72008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3677" name="Object 13"/>
          <p:cNvGraphicFramePr>
            <a:graphicFrameLocks noChangeAspect="1"/>
          </p:cNvGraphicFramePr>
          <p:nvPr/>
        </p:nvGraphicFramePr>
        <p:xfrm>
          <a:off x="4211960" y="4051920"/>
          <a:ext cx="384175" cy="457200"/>
        </p:xfrm>
        <a:graphic>
          <a:graphicData uri="http://schemas.openxmlformats.org/presentationml/2006/ole">
            <p:oleObj spid="_x0000_s82957" name="Equation" r:id="rId15" imgW="203040" imgH="241200" progId="Equation.DSMT4">
              <p:embed/>
            </p:oleObj>
          </a:graphicData>
        </a:graphic>
      </p:graphicFrame>
      <p:cxnSp>
        <p:nvCxnSpPr>
          <p:cNvPr id="33" name="Straight Arrow Connector 32"/>
          <p:cNvCxnSpPr/>
          <p:nvPr/>
        </p:nvCxnSpPr>
        <p:spPr>
          <a:xfrm>
            <a:off x="4572000" y="4581128"/>
            <a:ext cx="72008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3678" name="Object 14"/>
          <p:cNvGraphicFramePr>
            <a:graphicFrameLocks noChangeAspect="1"/>
          </p:cNvGraphicFramePr>
          <p:nvPr/>
        </p:nvGraphicFramePr>
        <p:xfrm>
          <a:off x="4187825" y="4293096"/>
          <a:ext cx="384175" cy="457200"/>
        </p:xfrm>
        <a:graphic>
          <a:graphicData uri="http://schemas.openxmlformats.org/presentationml/2006/ole">
            <p:oleObj spid="_x0000_s82958" name="Equation" r:id="rId16" imgW="203040" imgH="241200" progId="Equation.DSMT4">
              <p:embed/>
            </p:oleObj>
          </a:graphicData>
        </a:graphic>
      </p:graphicFrame>
      <p:cxnSp>
        <p:nvCxnSpPr>
          <p:cNvPr id="35" name="Straight Arrow Connector 34"/>
          <p:cNvCxnSpPr/>
          <p:nvPr/>
        </p:nvCxnSpPr>
        <p:spPr>
          <a:xfrm>
            <a:off x="4572000" y="5445224"/>
            <a:ext cx="72008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3679" name="Object 15"/>
          <p:cNvGraphicFramePr>
            <a:graphicFrameLocks noChangeAspect="1"/>
          </p:cNvGraphicFramePr>
          <p:nvPr/>
        </p:nvGraphicFramePr>
        <p:xfrm>
          <a:off x="4187825" y="5204048"/>
          <a:ext cx="384175" cy="457200"/>
        </p:xfrm>
        <a:graphic>
          <a:graphicData uri="http://schemas.openxmlformats.org/presentationml/2006/ole">
            <p:oleObj spid="_x0000_s82959" name="Equation" r:id="rId17" imgW="203040" imgH="241200" progId="Equation.DSMT4">
              <p:embed/>
            </p:oleObj>
          </a:graphicData>
        </a:graphic>
      </p:graphicFrame>
      <p:sp>
        <p:nvSpPr>
          <p:cNvPr id="37" name="TextBox 36"/>
          <p:cNvSpPr txBox="1"/>
          <p:nvPr/>
        </p:nvSpPr>
        <p:spPr>
          <a:xfrm>
            <a:off x="395536" y="5169966"/>
            <a:ext cx="3456384" cy="923330"/>
          </a:xfrm>
          <a:prstGeom prst="rect">
            <a:avLst/>
          </a:prstGeom>
          <a:noFill/>
        </p:spPr>
        <p:txBody>
          <a:bodyPr wrap="square" rtlCol="0">
            <a:spAutoFit/>
          </a:bodyPr>
          <a:lstStyle/>
          <a:p>
            <a:r>
              <a:rPr lang="el-GR" dirty="0" smtClean="0">
                <a:solidFill>
                  <a:srgbClr val="FF0000"/>
                </a:solidFill>
                <a:sym typeface="Wingdings"/>
              </a:rPr>
              <a:t></a:t>
            </a:r>
            <a:r>
              <a:rPr lang="en-US" dirty="0" smtClean="0">
                <a:solidFill>
                  <a:srgbClr val="FF0000"/>
                </a:solidFill>
                <a:sym typeface="Wingdings"/>
              </a:rPr>
              <a:t> </a:t>
            </a:r>
            <a:r>
              <a:rPr lang="el-GR" dirty="0" smtClean="0">
                <a:solidFill>
                  <a:srgbClr val="FF0000"/>
                </a:solidFill>
              </a:rPr>
              <a:t>Τρία στάδια με τις εξισώσεις που περιγράφουν τη μεταβολή των </a:t>
            </a:r>
            <a:r>
              <a:rPr lang="en-US" dirty="0" smtClean="0">
                <a:solidFill>
                  <a:srgbClr val="FF0000"/>
                </a:solidFill>
              </a:rPr>
              <a:t>mol A </a:t>
            </a:r>
            <a:endParaRPr lang="el-GR" dirty="0">
              <a:solidFill>
                <a:srgbClr val="FF0000"/>
              </a:solidFill>
            </a:endParaRPr>
          </a:p>
        </p:txBody>
      </p:sp>
      <p:graphicFrame>
        <p:nvGraphicFramePr>
          <p:cNvPr id="40" name="Object 39"/>
          <p:cNvGraphicFramePr>
            <a:graphicFrameLocks noChangeAspect="1"/>
          </p:cNvGraphicFramePr>
          <p:nvPr/>
        </p:nvGraphicFramePr>
        <p:xfrm>
          <a:off x="280712" y="1268760"/>
          <a:ext cx="2851128" cy="864686"/>
        </p:xfrm>
        <a:graphic>
          <a:graphicData uri="http://schemas.openxmlformats.org/presentationml/2006/ole">
            <p:oleObj spid="_x0000_s82960" name="Equation" r:id="rId18" imgW="1549080" imgH="469800" progId="Equation.DSMT4">
              <p:embed/>
            </p:oleObj>
          </a:graphicData>
        </a:graphic>
      </p:graphicFrame>
      <p:pic>
        <p:nvPicPr>
          <p:cNvPr id="28" name="Εικόνα 7"/>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9" name="TextBox 2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90</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676"/>
                                        </p:tgtEl>
                                        <p:attrNameLst>
                                          <p:attrName>style.visibility</p:attrName>
                                        </p:attrNameLst>
                                      </p:cBhvr>
                                      <p:to>
                                        <p:strVal val="visible"/>
                                      </p:to>
                                    </p:set>
                                    <p:animEffect transition="in" filter="blinds(horizontal)">
                                      <p:cBhvr>
                                        <p:cTn id="7" dur="500"/>
                                        <p:tgtEl>
                                          <p:spTgt spid="113676"/>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113675"/>
                                        </p:tgtEl>
                                        <p:attrNameLst>
                                          <p:attrName>style.visibility</p:attrName>
                                        </p:attrNameLst>
                                      </p:cBhvr>
                                      <p:to>
                                        <p:strVal val="visible"/>
                                      </p:to>
                                    </p:set>
                                    <p:animEffect transition="in" filter="blinds(horizontal)">
                                      <p:cBhvr>
                                        <p:cTn id="16" dur="500"/>
                                        <p:tgtEl>
                                          <p:spTgt spid="113675"/>
                                        </p:tgtEl>
                                      </p:cBhvr>
                                    </p:animEffect>
                                  </p:childTnLst>
                                </p:cTn>
                              </p:par>
                              <p:par>
                                <p:cTn id="17" presetID="3"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linds(horizontal)">
                                      <p:cBhvr>
                                        <p:cTn id="25" dur="500"/>
                                        <p:tgtEl>
                                          <p:spTgt spid="33"/>
                                        </p:tgtEl>
                                      </p:cBhvr>
                                    </p:animEffect>
                                  </p:childTnLst>
                                </p:cTn>
                              </p:par>
                              <p:par>
                                <p:cTn id="26" presetID="3" presetClass="entr" presetSubtype="1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par>
                                <p:cTn id="29" presetID="3" presetClass="entr" presetSubtype="10" fill="hold" nodeType="withEffect">
                                  <p:stCondLst>
                                    <p:cond delay="0"/>
                                  </p:stCondLst>
                                  <p:childTnLst>
                                    <p:set>
                                      <p:cBhvr>
                                        <p:cTn id="30" dur="1" fill="hold">
                                          <p:stCondLst>
                                            <p:cond delay="0"/>
                                          </p:stCondLst>
                                        </p:cTn>
                                        <p:tgtEl>
                                          <p:spTgt spid="113679"/>
                                        </p:tgtEl>
                                        <p:attrNameLst>
                                          <p:attrName>style.visibility</p:attrName>
                                        </p:attrNameLst>
                                      </p:cBhvr>
                                      <p:to>
                                        <p:strVal val="visible"/>
                                      </p:to>
                                    </p:set>
                                    <p:animEffect transition="in" filter="blinds(horizontal)">
                                      <p:cBhvr>
                                        <p:cTn id="31" dur="500"/>
                                        <p:tgtEl>
                                          <p:spTgt spid="113679"/>
                                        </p:tgtEl>
                                      </p:cBhvr>
                                    </p:animEffect>
                                  </p:childTnLst>
                                </p:cTn>
                              </p:par>
                              <p:par>
                                <p:cTn id="32" presetID="3" presetClass="entr" presetSubtype="10" fill="hold" nodeType="withEffect">
                                  <p:stCondLst>
                                    <p:cond delay="0"/>
                                  </p:stCondLst>
                                  <p:childTnLst>
                                    <p:set>
                                      <p:cBhvr>
                                        <p:cTn id="33" dur="1" fill="hold">
                                          <p:stCondLst>
                                            <p:cond delay="0"/>
                                          </p:stCondLst>
                                        </p:cTn>
                                        <p:tgtEl>
                                          <p:spTgt spid="113678"/>
                                        </p:tgtEl>
                                        <p:attrNameLst>
                                          <p:attrName>style.visibility</p:attrName>
                                        </p:attrNameLst>
                                      </p:cBhvr>
                                      <p:to>
                                        <p:strVal val="visible"/>
                                      </p:to>
                                    </p:set>
                                    <p:animEffect transition="in" filter="blinds(horizontal)">
                                      <p:cBhvr>
                                        <p:cTn id="34" dur="500"/>
                                        <p:tgtEl>
                                          <p:spTgt spid="113678"/>
                                        </p:tgtEl>
                                      </p:cBhvr>
                                    </p:animEffect>
                                  </p:childTnLst>
                                </p:cTn>
                              </p:par>
                              <p:par>
                                <p:cTn id="35" presetID="3" presetClass="entr" presetSubtype="10" fill="hold" nodeType="withEffect">
                                  <p:stCondLst>
                                    <p:cond delay="0"/>
                                  </p:stCondLst>
                                  <p:childTnLst>
                                    <p:set>
                                      <p:cBhvr>
                                        <p:cTn id="36" dur="1" fill="hold">
                                          <p:stCondLst>
                                            <p:cond delay="0"/>
                                          </p:stCondLst>
                                        </p:cTn>
                                        <p:tgtEl>
                                          <p:spTgt spid="113677"/>
                                        </p:tgtEl>
                                        <p:attrNameLst>
                                          <p:attrName>style.visibility</p:attrName>
                                        </p:attrNameLst>
                                      </p:cBhvr>
                                      <p:to>
                                        <p:strVal val="visible"/>
                                      </p:to>
                                    </p:set>
                                    <p:animEffect transition="in" filter="blinds(horizontal)">
                                      <p:cBhvr>
                                        <p:cTn id="37" dur="500"/>
                                        <p:tgtEl>
                                          <p:spTgt spid="113677"/>
                                        </p:tgtEl>
                                      </p:cBhvr>
                                    </p:animEffect>
                                  </p:childTnLst>
                                </p:cTn>
                              </p:par>
                              <p:par>
                                <p:cTn id="38" presetID="3" presetClass="entr" presetSubtype="1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linds(horizontal)">
                                      <p:cBhvr>
                                        <p:cTn id="45" dur="500"/>
                                        <p:tgtEl>
                                          <p:spTgt spid="5"/>
                                        </p:tgtEl>
                                      </p:cBhvr>
                                    </p:animEffect>
                                  </p:childTnLst>
                                </p:cTn>
                              </p:par>
                              <p:par>
                                <p:cTn id="46" presetID="3"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linds(horizontal)">
                                      <p:cBhvr>
                                        <p:cTn id="48" dur="500"/>
                                        <p:tgtEl>
                                          <p:spTgt spid="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par>
                                <p:cTn id="52" presetID="3" presetClass="entr" presetSubtype="1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horizont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linds(horizontal)">
                                      <p:cBhvr>
                                        <p:cTn id="59" dur="500"/>
                                        <p:tgtEl>
                                          <p:spTgt spid="40"/>
                                        </p:tgtEl>
                                      </p:cBhvr>
                                    </p:animEffect>
                                  </p:childTnLst>
                                </p:cTn>
                              </p:par>
                              <p:par>
                                <p:cTn id="60" presetID="3" presetClass="entr" presetSubtype="10" fill="hold" nodeType="withEffect">
                                  <p:stCondLst>
                                    <p:cond delay="0"/>
                                  </p:stCondLst>
                                  <p:childTnLst>
                                    <p:set>
                                      <p:cBhvr>
                                        <p:cTn id="61" dur="1" fill="hold">
                                          <p:stCondLst>
                                            <p:cond delay="0"/>
                                          </p:stCondLst>
                                        </p:cTn>
                                        <p:tgtEl>
                                          <p:spTgt spid="113668"/>
                                        </p:tgtEl>
                                        <p:attrNameLst>
                                          <p:attrName>style.visibility</p:attrName>
                                        </p:attrNameLst>
                                      </p:cBhvr>
                                      <p:to>
                                        <p:strVal val="visible"/>
                                      </p:to>
                                    </p:set>
                                    <p:animEffect transition="in" filter="blinds(horizontal)">
                                      <p:cBhvr>
                                        <p:cTn id="62" dur="500"/>
                                        <p:tgtEl>
                                          <p:spTgt spid="11366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par>
                                <p:cTn id="66" presetID="3" presetClass="entr" presetSubtype="10" fill="hold" nodeType="withEffect">
                                  <p:stCondLst>
                                    <p:cond delay="0"/>
                                  </p:stCondLst>
                                  <p:childTnLst>
                                    <p:set>
                                      <p:cBhvr>
                                        <p:cTn id="67" dur="1" fill="hold">
                                          <p:stCondLst>
                                            <p:cond delay="0"/>
                                          </p:stCondLst>
                                        </p:cTn>
                                        <p:tgtEl>
                                          <p:spTgt spid="113670"/>
                                        </p:tgtEl>
                                        <p:attrNameLst>
                                          <p:attrName>style.visibility</p:attrName>
                                        </p:attrNameLst>
                                      </p:cBhvr>
                                      <p:to>
                                        <p:strVal val="visible"/>
                                      </p:to>
                                    </p:set>
                                    <p:animEffect transition="in" filter="blinds(horizontal)">
                                      <p:cBhvr>
                                        <p:cTn id="68" dur="500"/>
                                        <p:tgtEl>
                                          <p:spTgt spid="11367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13671"/>
                                        </p:tgtEl>
                                        <p:attrNameLst>
                                          <p:attrName>style.visibility</p:attrName>
                                        </p:attrNameLst>
                                      </p:cBhvr>
                                      <p:to>
                                        <p:strVal val="visible"/>
                                      </p:to>
                                    </p:set>
                                    <p:animEffect transition="in" filter="blinds(horizontal)">
                                      <p:cBhvr>
                                        <p:cTn id="73" dur="500"/>
                                        <p:tgtEl>
                                          <p:spTgt spid="113671"/>
                                        </p:tgtEl>
                                      </p:cBhvr>
                                    </p:animEffect>
                                  </p:childTnLst>
                                </p:cTn>
                              </p:par>
                              <p:par>
                                <p:cTn id="74" presetID="3" presetClass="entr" presetSubtype="10" fill="hold" nodeType="withEffect">
                                  <p:stCondLst>
                                    <p:cond delay="0"/>
                                  </p:stCondLst>
                                  <p:childTnLst>
                                    <p:set>
                                      <p:cBhvr>
                                        <p:cTn id="75" dur="1" fill="hold">
                                          <p:stCondLst>
                                            <p:cond delay="0"/>
                                          </p:stCondLst>
                                        </p:cTn>
                                        <p:tgtEl>
                                          <p:spTgt spid="113672"/>
                                        </p:tgtEl>
                                        <p:attrNameLst>
                                          <p:attrName>style.visibility</p:attrName>
                                        </p:attrNameLst>
                                      </p:cBhvr>
                                      <p:to>
                                        <p:strVal val="visible"/>
                                      </p:to>
                                    </p:set>
                                    <p:animEffect transition="in" filter="blinds(horizontal)">
                                      <p:cBhvr>
                                        <p:cTn id="76" dur="500"/>
                                        <p:tgtEl>
                                          <p:spTgt spid="113672"/>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linds(horizontal)">
                                      <p:cBhvr>
                                        <p:cTn id="79" dur="500"/>
                                        <p:tgtEl>
                                          <p:spTgt spid="15"/>
                                        </p:tgtEl>
                                      </p:cBhvr>
                                    </p:animEffect>
                                  </p:childTnLst>
                                </p:cTn>
                              </p:par>
                              <p:par>
                                <p:cTn id="80" presetID="3" presetClass="entr" presetSubtype="1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linds(horizontal)">
                                      <p:cBhvr>
                                        <p:cTn id="82" dur="500"/>
                                        <p:tgtEl>
                                          <p:spTgt spid="16"/>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blinds(horizontal)">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3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04664"/>
            <a:ext cx="8424936" cy="1569660"/>
          </a:xfrm>
          <a:prstGeom prst="rect">
            <a:avLst/>
          </a:prstGeom>
          <a:noFill/>
        </p:spPr>
        <p:txBody>
          <a:bodyPr wrap="square" rtlCol="0">
            <a:spAutoFit/>
          </a:bodyPr>
          <a:lstStyle/>
          <a:p>
            <a:r>
              <a:rPr lang="el-GR" sz="2400" u="sng" dirty="0" smtClean="0">
                <a:solidFill>
                  <a:srgbClr val="0070C0"/>
                </a:solidFill>
              </a:rPr>
              <a:t>Ερώτηση</a:t>
            </a:r>
            <a:r>
              <a:rPr lang="el-GR" sz="2400" dirty="0" smtClean="0"/>
              <a:t>: Ποιος είναι ο στόχος?</a:t>
            </a:r>
          </a:p>
          <a:p>
            <a:r>
              <a:rPr lang="el-GR" sz="2400" u="sng" dirty="0" smtClean="0">
                <a:solidFill>
                  <a:srgbClr val="0070C0"/>
                </a:solidFill>
              </a:rPr>
              <a:t>Απάντηση</a:t>
            </a:r>
            <a:r>
              <a:rPr lang="el-GR" sz="2400" dirty="0" smtClean="0"/>
              <a:t>: Έκφραση ρυθμού           συναρτήσει ‘μετρούμενων’ παραμέτρων </a:t>
            </a:r>
          </a:p>
          <a:p>
            <a:r>
              <a:rPr lang="el-GR" sz="2400" dirty="0" smtClean="0"/>
              <a:t>Προσδιορισμός            στην εξίσωση</a:t>
            </a:r>
            <a:endParaRPr lang="el-GR" sz="2400" dirty="0"/>
          </a:p>
        </p:txBody>
      </p:sp>
      <p:graphicFrame>
        <p:nvGraphicFramePr>
          <p:cNvPr id="6" name="Object 5"/>
          <p:cNvGraphicFramePr>
            <a:graphicFrameLocks noChangeAspect="1"/>
          </p:cNvGraphicFramePr>
          <p:nvPr/>
        </p:nvGraphicFramePr>
        <p:xfrm>
          <a:off x="4139952" y="764704"/>
          <a:ext cx="576064" cy="558063"/>
        </p:xfrm>
        <a:graphic>
          <a:graphicData uri="http://schemas.openxmlformats.org/presentationml/2006/ole">
            <p:oleObj spid="_x0000_s83970" name="Equation" r:id="rId3" imgW="406080" imgH="393480" progId="Equation.DSMT4">
              <p:embed/>
            </p:oleObj>
          </a:graphicData>
        </a:graphic>
      </p:graphicFrame>
      <p:graphicFrame>
        <p:nvGraphicFramePr>
          <p:cNvPr id="114691" name="Object 3"/>
          <p:cNvGraphicFramePr>
            <a:graphicFrameLocks noChangeAspect="1"/>
          </p:cNvGraphicFramePr>
          <p:nvPr/>
        </p:nvGraphicFramePr>
        <p:xfrm>
          <a:off x="2573338" y="1449388"/>
          <a:ext cx="684212" cy="665162"/>
        </p:xfrm>
        <a:graphic>
          <a:graphicData uri="http://schemas.openxmlformats.org/presentationml/2006/ole">
            <p:oleObj spid="_x0000_s83971" name="Equation" r:id="rId4" imgW="482400" imgH="469800" progId="Equation.DSMT4">
              <p:embed/>
            </p:oleObj>
          </a:graphicData>
        </a:graphic>
      </p:graphicFrame>
      <p:graphicFrame>
        <p:nvGraphicFramePr>
          <p:cNvPr id="114692" name="Object 4"/>
          <p:cNvGraphicFramePr>
            <a:graphicFrameLocks noChangeAspect="1"/>
          </p:cNvGraphicFramePr>
          <p:nvPr/>
        </p:nvGraphicFramePr>
        <p:xfrm>
          <a:off x="5258544" y="1631950"/>
          <a:ext cx="609600" cy="284163"/>
        </p:xfrm>
        <a:graphic>
          <a:graphicData uri="http://schemas.openxmlformats.org/presentationml/2006/ole">
            <p:oleObj spid="_x0000_s83972" name="Equation" r:id="rId5" imgW="355320" imgH="164880" progId="Equation.DSMT4">
              <p:embed/>
            </p:oleObj>
          </a:graphicData>
        </a:graphic>
      </p:graphicFrame>
      <p:sp>
        <p:nvSpPr>
          <p:cNvPr id="9" name="TextBox 8"/>
          <p:cNvSpPr txBox="1"/>
          <p:nvPr/>
        </p:nvSpPr>
        <p:spPr>
          <a:xfrm>
            <a:off x="539552" y="2348880"/>
            <a:ext cx="7560840" cy="2308324"/>
          </a:xfrm>
          <a:prstGeom prst="rect">
            <a:avLst/>
          </a:prstGeom>
          <a:noFill/>
        </p:spPr>
        <p:txBody>
          <a:bodyPr wrap="square" rtlCol="0">
            <a:spAutoFit/>
          </a:bodyPr>
          <a:lstStyle/>
          <a:p>
            <a:pPr>
              <a:buFont typeface="Arial" pitchFamily="34" charset="0"/>
              <a:buChar char="•"/>
            </a:pPr>
            <a:r>
              <a:rPr lang="el-GR" sz="2400" dirty="0" smtClean="0"/>
              <a:t>Θεωρώ διαφορικό στοιχείο Δ</a:t>
            </a:r>
            <a:r>
              <a:rPr lang="en-US" sz="2400" dirty="0" smtClean="0"/>
              <a:t>r</a:t>
            </a:r>
            <a:r>
              <a:rPr lang="el-GR" sz="2400" dirty="0" smtClean="0"/>
              <a:t> εντός της ζώνης του </a:t>
            </a:r>
            <a:r>
              <a:rPr lang="en-US" sz="2400" dirty="0" smtClean="0"/>
              <a:t>F</a:t>
            </a:r>
          </a:p>
          <a:p>
            <a:pPr>
              <a:buFont typeface="Arial" pitchFamily="34" charset="0"/>
              <a:buChar char="•"/>
            </a:pPr>
            <a:r>
              <a:rPr lang="el-GR" sz="2400" dirty="0" smtClean="0"/>
              <a:t>Ισοζύγιο Α σε ψευδομόνιμες συνθήκες</a:t>
            </a:r>
          </a:p>
          <a:p>
            <a:pPr>
              <a:buFont typeface="Arial" pitchFamily="34" charset="0"/>
              <a:buChar char="•"/>
            </a:pPr>
            <a:endParaRPr lang="el-GR" sz="2400" dirty="0" smtClean="0"/>
          </a:p>
          <a:p>
            <a:pPr>
              <a:buFont typeface="Arial" pitchFamily="34" charset="0"/>
              <a:buChar char="•"/>
            </a:pPr>
            <a:endParaRPr lang="el-GR" sz="2400" dirty="0" smtClean="0"/>
          </a:p>
          <a:p>
            <a:pPr>
              <a:buFont typeface="Arial" pitchFamily="34" charset="0"/>
              <a:buChar char="•"/>
            </a:pPr>
            <a:endParaRPr lang="el-GR" sz="2400" dirty="0" smtClean="0"/>
          </a:p>
          <a:p>
            <a:r>
              <a:rPr lang="el-GR" sz="2400" dirty="0" smtClean="0"/>
              <a:t>Όταν </a:t>
            </a:r>
            <a:endParaRPr lang="en-US" sz="2400" dirty="0" smtClean="0"/>
          </a:p>
        </p:txBody>
      </p:sp>
      <p:graphicFrame>
        <p:nvGraphicFramePr>
          <p:cNvPr id="10" name="Object 9"/>
          <p:cNvGraphicFramePr>
            <a:graphicFrameLocks noChangeAspect="1"/>
          </p:cNvGraphicFramePr>
          <p:nvPr/>
        </p:nvGraphicFramePr>
        <p:xfrm>
          <a:off x="623050" y="3200523"/>
          <a:ext cx="4164974" cy="732533"/>
        </p:xfrm>
        <a:graphic>
          <a:graphicData uri="http://schemas.openxmlformats.org/presentationml/2006/ole">
            <p:oleObj spid="_x0000_s83973" name="Equation" r:id="rId6" imgW="2527200" imgH="444240" progId="Equation.DSMT4">
              <p:embed/>
            </p:oleObj>
          </a:graphicData>
        </a:graphic>
      </p:graphicFrame>
      <p:graphicFrame>
        <p:nvGraphicFramePr>
          <p:cNvPr id="11" name="Object 10"/>
          <p:cNvGraphicFramePr>
            <a:graphicFrameLocks noChangeAspect="1"/>
          </p:cNvGraphicFramePr>
          <p:nvPr/>
        </p:nvGraphicFramePr>
        <p:xfrm>
          <a:off x="1475656" y="4115420"/>
          <a:ext cx="2674918" cy="609724"/>
        </p:xfrm>
        <a:graphic>
          <a:graphicData uri="http://schemas.openxmlformats.org/presentationml/2006/ole">
            <p:oleObj spid="_x0000_s83974" name="Equation" r:id="rId7" imgW="1726920" imgH="393480" progId="Equation.DSMT4">
              <p:embed/>
            </p:oleObj>
          </a:graphicData>
        </a:graphic>
      </p:graphicFrame>
      <p:sp>
        <p:nvSpPr>
          <p:cNvPr id="12" name="TextBox 11"/>
          <p:cNvSpPr txBox="1"/>
          <p:nvPr/>
        </p:nvSpPr>
        <p:spPr>
          <a:xfrm>
            <a:off x="683568" y="5157192"/>
            <a:ext cx="3096344" cy="1200329"/>
          </a:xfrm>
          <a:prstGeom prst="rect">
            <a:avLst/>
          </a:prstGeom>
          <a:noFill/>
        </p:spPr>
        <p:txBody>
          <a:bodyPr wrap="square" rtlCol="0">
            <a:spAutoFit/>
          </a:bodyPr>
          <a:lstStyle/>
          <a:p>
            <a:r>
              <a:rPr lang="el-GR" sz="2400" dirty="0" smtClean="0"/>
              <a:t>Συνοριακές συνθήκες και 2 φορές ολοκλήρωση:</a:t>
            </a:r>
            <a:endParaRPr lang="el-GR" sz="2400" dirty="0"/>
          </a:p>
        </p:txBody>
      </p:sp>
      <p:graphicFrame>
        <p:nvGraphicFramePr>
          <p:cNvPr id="13" name="Object 12"/>
          <p:cNvGraphicFramePr>
            <a:graphicFrameLocks noChangeAspect="1"/>
          </p:cNvGraphicFramePr>
          <p:nvPr/>
        </p:nvGraphicFramePr>
        <p:xfrm>
          <a:off x="4292723" y="5229200"/>
          <a:ext cx="999357" cy="486867"/>
        </p:xfrm>
        <a:graphic>
          <a:graphicData uri="http://schemas.openxmlformats.org/presentationml/2006/ole">
            <p:oleObj spid="_x0000_s83975" name="Equation" r:id="rId8" imgW="495000" imgH="241200" progId="Equation.DSMT4">
              <p:embed/>
            </p:oleObj>
          </a:graphicData>
        </a:graphic>
      </p:graphicFrame>
      <p:sp>
        <p:nvSpPr>
          <p:cNvPr id="14" name="TextBox 13"/>
          <p:cNvSpPr txBox="1"/>
          <p:nvPr/>
        </p:nvSpPr>
        <p:spPr>
          <a:xfrm>
            <a:off x="5436096" y="5229200"/>
            <a:ext cx="720080" cy="461665"/>
          </a:xfrm>
          <a:prstGeom prst="rect">
            <a:avLst/>
          </a:prstGeom>
          <a:noFill/>
        </p:spPr>
        <p:txBody>
          <a:bodyPr wrap="square" rtlCol="0">
            <a:spAutoFit/>
          </a:bodyPr>
          <a:lstStyle/>
          <a:p>
            <a:r>
              <a:rPr lang="el-GR" sz="2400" dirty="0" smtClean="0"/>
              <a:t>για</a:t>
            </a:r>
            <a:endParaRPr lang="el-GR" sz="2400" dirty="0"/>
          </a:p>
        </p:txBody>
      </p:sp>
      <p:graphicFrame>
        <p:nvGraphicFramePr>
          <p:cNvPr id="114696" name="Object 8"/>
          <p:cNvGraphicFramePr>
            <a:graphicFrameLocks noChangeAspect="1"/>
          </p:cNvGraphicFramePr>
          <p:nvPr/>
        </p:nvGraphicFramePr>
        <p:xfrm>
          <a:off x="6305550" y="5241925"/>
          <a:ext cx="717550" cy="460375"/>
        </p:xfrm>
        <a:graphic>
          <a:graphicData uri="http://schemas.openxmlformats.org/presentationml/2006/ole">
            <p:oleObj spid="_x0000_s83976" name="Equation" r:id="rId9" imgW="355320" imgH="228600" progId="Equation.DSMT4">
              <p:embed/>
            </p:oleObj>
          </a:graphicData>
        </a:graphic>
      </p:graphicFrame>
      <p:graphicFrame>
        <p:nvGraphicFramePr>
          <p:cNvPr id="114697" name="Object 9"/>
          <p:cNvGraphicFramePr>
            <a:graphicFrameLocks noChangeAspect="1"/>
          </p:cNvGraphicFramePr>
          <p:nvPr/>
        </p:nvGraphicFramePr>
        <p:xfrm>
          <a:off x="4283968" y="5749949"/>
          <a:ext cx="1000125" cy="487363"/>
        </p:xfrm>
        <a:graphic>
          <a:graphicData uri="http://schemas.openxmlformats.org/presentationml/2006/ole">
            <p:oleObj spid="_x0000_s83977" name="Equation" r:id="rId10" imgW="495000" imgH="241200" progId="Equation.DSMT4">
              <p:embed/>
            </p:oleObj>
          </a:graphicData>
        </a:graphic>
      </p:graphicFrame>
      <p:sp>
        <p:nvSpPr>
          <p:cNvPr id="17" name="TextBox 16"/>
          <p:cNvSpPr txBox="1"/>
          <p:nvPr/>
        </p:nvSpPr>
        <p:spPr>
          <a:xfrm>
            <a:off x="5436096" y="5703639"/>
            <a:ext cx="720080" cy="461665"/>
          </a:xfrm>
          <a:prstGeom prst="rect">
            <a:avLst/>
          </a:prstGeom>
          <a:noFill/>
        </p:spPr>
        <p:txBody>
          <a:bodyPr wrap="square" rtlCol="0">
            <a:spAutoFit/>
          </a:bodyPr>
          <a:lstStyle/>
          <a:p>
            <a:r>
              <a:rPr lang="el-GR" sz="2400" dirty="0" smtClean="0"/>
              <a:t>για</a:t>
            </a:r>
            <a:endParaRPr lang="el-GR" sz="2400" dirty="0"/>
          </a:p>
        </p:txBody>
      </p:sp>
      <p:graphicFrame>
        <p:nvGraphicFramePr>
          <p:cNvPr id="114698" name="Object 10"/>
          <p:cNvGraphicFramePr>
            <a:graphicFrameLocks noChangeAspect="1"/>
          </p:cNvGraphicFramePr>
          <p:nvPr/>
        </p:nvGraphicFramePr>
        <p:xfrm>
          <a:off x="6300192" y="5632921"/>
          <a:ext cx="717550" cy="460375"/>
        </p:xfrm>
        <a:graphic>
          <a:graphicData uri="http://schemas.openxmlformats.org/presentationml/2006/ole">
            <p:oleObj spid="_x0000_s83978" name="Equation" r:id="rId11" imgW="355320" imgH="228600" progId="Equation.DSMT4">
              <p:embed/>
            </p:oleObj>
          </a:graphicData>
        </a:graphic>
      </p:graphicFrame>
      <p:pic>
        <p:nvPicPr>
          <p:cNvPr id="16" name="Εικόνα 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1406" y="6015402"/>
            <a:ext cx="726005" cy="704483"/>
          </a:xfrm>
          <a:prstGeom prst="rect">
            <a:avLst/>
          </a:prstGeom>
        </p:spPr>
      </p:pic>
      <p:sp>
        <p:nvSpPr>
          <p:cNvPr id="18" name="TextBox 1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91</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114691"/>
                                        </p:tgtEl>
                                        <p:attrNameLst>
                                          <p:attrName>style.visibility</p:attrName>
                                        </p:attrNameLst>
                                      </p:cBhvr>
                                      <p:to>
                                        <p:strVal val="visible"/>
                                      </p:to>
                                    </p:set>
                                    <p:animEffect transition="in" filter="blinds(horizontal)">
                                      <p:cBhvr>
                                        <p:cTn id="13" dur="500"/>
                                        <p:tgtEl>
                                          <p:spTgt spid="114691"/>
                                        </p:tgtEl>
                                      </p:cBhvr>
                                    </p:animEffect>
                                  </p:childTnLst>
                                </p:cTn>
                              </p:par>
                              <p:par>
                                <p:cTn id="14" presetID="3" presetClass="entr" presetSubtype="10" fill="hold" nodeType="withEffect">
                                  <p:stCondLst>
                                    <p:cond delay="0"/>
                                  </p:stCondLst>
                                  <p:childTnLst>
                                    <p:set>
                                      <p:cBhvr>
                                        <p:cTn id="15" dur="1" fill="hold">
                                          <p:stCondLst>
                                            <p:cond delay="0"/>
                                          </p:stCondLst>
                                        </p:cTn>
                                        <p:tgtEl>
                                          <p:spTgt spid="114692"/>
                                        </p:tgtEl>
                                        <p:attrNameLst>
                                          <p:attrName>style.visibility</p:attrName>
                                        </p:attrNameLst>
                                      </p:cBhvr>
                                      <p:to>
                                        <p:strVal val="visible"/>
                                      </p:to>
                                    </p:set>
                                    <p:animEffect transition="in" filter="blinds(horizontal)">
                                      <p:cBhvr>
                                        <p:cTn id="16" dur="500"/>
                                        <p:tgtEl>
                                          <p:spTgt spid="11469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nodeType="withEffect">
                                  <p:stCondLst>
                                    <p:cond delay="0"/>
                                  </p:stCondLst>
                                  <p:childTnLst>
                                    <p:set>
                                      <p:cBhvr>
                                        <p:cTn id="40" dur="1" fill="hold">
                                          <p:stCondLst>
                                            <p:cond delay="0"/>
                                          </p:stCondLst>
                                        </p:cTn>
                                        <p:tgtEl>
                                          <p:spTgt spid="114697"/>
                                        </p:tgtEl>
                                        <p:attrNameLst>
                                          <p:attrName>style.visibility</p:attrName>
                                        </p:attrNameLst>
                                      </p:cBhvr>
                                      <p:to>
                                        <p:strVal val="visible"/>
                                      </p:to>
                                    </p:set>
                                    <p:animEffect transition="in" filter="blinds(horizontal)">
                                      <p:cBhvr>
                                        <p:cTn id="41" dur="500"/>
                                        <p:tgtEl>
                                          <p:spTgt spid="11469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par>
                                <p:cTn id="45" presetID="3" presetClass="entr" presetSubtype="10" fill="hold" nodeType="withEffect">
                                  <p:stCondLst>
                                    <p:cond delay="0"/>
                                  </p:stCondLst>
                                  <p:childTnLst>
                                    <p:set>
                                      <p:cBhvr>
                                        <p:cTn id="46" dur="1" fill="hold">
                                          <p:stCondLst>
                                            <p:cond delay="0"/>
                                          </p:stCondLst>
                                        </p:cTn>
                                        <p:tgtEl>
                                          <p:spTgt spid="114696"/>
                                        </p:tgtEl>
                                        <p:attrNameLst>
                                          <p:attrName>style.visibility</p:attrName>
                                        </p:attrNameLst>
                                      </p:cBhvr>
                                      <p:to>
                                        <p:strVal val="visible"/>
                                      </p:to>
                                    </p:set>
                                    <p:animEffect transition="in" filter="blinds(horizontal)">
                                      <p:cBhvr>
                                        <p:cTn id="47" dur="500"/>
                                        <p:tgtEl>
                                          <p:spTgt spid="114696"/>
                                        </p:tgtEl>
                                      </p:cBhvr>
                                    </p:animEffect>
                                  </p:childTnLst>
                                </p:cTn>
                              </p:par>
                              <p:par>
                                <p:cTn id="48" presetID="3" presetClass="entr" presetSubtype="10" fill="hold" nodeType="withEffect">
                                  <p:stCondLst>
                                    <p:cond delay="0"/>
                                  </p:stCondLst>
                                  <p:childTnLst>
                                    <p:set>
                                      <p:cBhvr>
                                        <p:cTn id="49" dur="1" fill="hold">
                                          <p:stCondLst>
                                            <p:cond delay="0"/>
                                          </p:stCondLst>
                                        </p:cTn>
                                        <p:tgtEl>
                                          <p:spTgt spid="114698"/>
                                        </p:tgtEl>
                                        <p:attrNameLst>
                                          <p:attrName>style.visibility</p:attrName>
                                        </p:attrNameLst>
                                      </p:cBhvr>
                                      <p:to>
                                        <p:strVal val="visible"/>
                                      </p:to>
                                    </p:set>
                                    <p:animEffect transition="in" filter="blinds(horizontal)">
                                      <p:cBhvr>
                                        <p:cTn id="50" dur="500"/>
                                        <p:tgtEl>
                                          <p:spTgt spid="114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4" grpId="0"/>
      <p:bldP spid="1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67544" y="4656"/>
          <a:ext cx="4824536" cy="3784384"/>
        </p:xfrm>
        <a:graphic>
          <a:graphicData uri="http://schemas.openxmlformats.org/presentationml/2006/ole">
            <p:oleObj spid="_x0000_s84994" name="Equation" r:id="rId3" imgW="2768400" imgH="2171520" progId="Equation.DSMT4">
              <p:embed/>
            </p:oleObj>
          </a:graphicData>
        </a:graphic>
      </p:graphicFrame>
      <p:sp>
        <p:nvSpPr>
          <p:cNvPr id="6" name="TextBox 5"/>
          <p:cNvSpPr txBox="1"/>
          <p:nvPr/>
        </p:nvSpPr>
        <p:spPr>
          <a:xfrm>
            <a:off x="1259632" y="6011996"/>
            <a:ext cx="4680520" cy="461665"/>
          </a:xfrm>
          <a:prstGeom prst="rect">
            <a:avLst/>
          </a:prstGeom>
          <a:noFill/>
        </p:spPr>
        <p:txBody>
          <a:bodyPr wrap="square" rtlCol="0">
            <a:spAutoFit/>
          </a:bodyPr>
          <a:lstStyle/>
          <a:p>
            <a:r>
              <a:rPr lang="el-GR" sz="2400" dirty="0" smtClean="0"/>
              <a:t>στην εξίσωση της κινητικής &lt;3&gt;</a:t>
            </a:r>
            <a:endParaRPr lang="el-GR" sz="2400" dirty="0"/>
          </a:p>
        </p:txBody>
      </p:sp>
      <p:sp>
        <p:nvSpPr>
          <p:cNvPr id="7" name="TextBox 6"/>
          <p:cNvSpPr txBox="1"/>
          <p:nvPr/>
        </p:nvSpPr>
        <p:spPr>
          <a:xfrm>
            <a:off x="395536" y="3759423"/>
            <a:ext cx="5328592" cy="461665"/>
          </a:xfrm>
          <a:prstGeom prst="rect">
            <a:avLst/>
          </a:prstGeom>
          <a:noFill/>
        </p:spPr>
        <p:txBody>
          <a:bodyPr wrap="square" rtlCol="0">
            <a:spAutoFit/>
          </a:bodyPr>
          <a:lstStyle/>
          <a:p>
            <a:r>
              <a:rPr lang="el-GR" sz="2400" dirty="0" smtClean="0"/>
              <a:t>Αναδιατάσσοντας τις &lt;1&gt;, &lt;3&gt;, &lt;5&gt;: </a:t>
            </a:r>
            <a:endParaRPr lang="el-GR" sz="2400" dirty="0"/>
          </a:p>
        </p:txBody>
      </p:sp>
      <p:graphicFrame>
        <p:nvGraphicFramePr>
          <p:cNvPr id="10" name="Object 9"/>
          <p:cNvGraphicFramePr>
            <a:graphicFrameLocks noChangeAspect="1"/>
          </p:cNvGraphicFramePr>
          <p:nvPr/>
        </p:nvGraphicFramePr>
        <p:xfrm>
          <a:off x="2628201" y="4296940"/>
          <a:ext cx="3095927" cy="1220292"/>
        </p:xfrm>
        <a:graphic>
          <a:graphicData uri="http://schemas.openxmlformats.org/presentationml/2006/ole">
            <p:oleObj spid="_x0000_s84995" name="Equation" r:id="rId4" imgW="1739880" imgH="685800" progId="Equation.DSMT4">
              <p:embed/>
            </p:oleObj>
          </a:graphicData>
        </a:graphic>
      </p:graphicFrame>
      <p:graphicFrame>
        <p:nvGraphicFramePr>
          <p:cNvPr id="115718" name="Object 6"/>
          <p:cNvGraphicFramePr>
            <a:graphicFrameLocks noChangeAspect="1"/>
          </p:cNvGraphicFramePr>
          <p:nvPr/>
        </p:nvGraphicFramePr>
        <p:xfrm>
          <a:off x="3255963" y="1631950"/>
          <a:ext cx="609600" cy="284163"/>
        </p:xfrm>
        <a:graphic>
          <a:graphicData uri="http://schemas.openxmlformats.org/presentationml/2006/ole">
            <p:oleObj spid="_x0000_s84996" name="Equation" r:id="rId5" imgW="355320" imgH="164880" progId="Equation.DSMT4">
              <p:embed/>
            </p:oleObj>
          </a:graphicData>
        </a:graphic>
      </p:graphicFrame>
      <p:graphicFrame>
        <p:nvGraphicFramePr>
          <p:cNvPr id="115719" name="Object 7"/>
          <p:cNvGraphicFramePr>
            <a:graphicFrameLocks noChangeAspect="1"/>
          </p:cNvGraphicFramePr>
          <p:nvPr/>
        </p:nvGraphicFramePr>
        <p:xfrm>
          <a:off x="5186363" y="2841625"/>
          <a:ext cx="609600" cy="306388"/>
        </p:xfrm>
        <a:graphic>
          <a:graphicData uri="http://schemas.openxmlformats.org/presentationml/2006/ole">
            <p:oleObj spid="_x0000_s84997" name="Equation" r:id="rId6" imgW="355320" imgH="177480" progId="Equation.DSMT4">
              <p:embed/>
            </p:oleObj>
          </a:graphicData>
        </a:graphic>
      </p:graphicFrame>
      <p:cxnSp>
        <p:nvCxnSpPr>
          <p:cNvPr id="14" name="Straight Arrow Connector 13"/>
          <p:cNvCxnSpPr/>
          <p:nvPr/>
        </p:nvCxnSpPr>
        <p:spPr>
          <a:xfrm flipH="1">
            <a:off x="2483768" y="5157192"/>
            <a:ext cx="576064" cy="72008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92</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15718"/>
                                        </p:tgtEl>
                                        <p:attrNameLst>
                                          <p:attrName>style.visibility</p:attrName>
                                        </p:attrNameLst>
                                      </p:cBhvr>
                                      <p:to>
                                        <p:strVal val="visible"/>
                                      </p:to>
                                    </p:set>
                                    <p:animEffect transition="in" filter="blinds(horizontal)">
                                      <p:cBhvr>
                                        <p:cTn id="10" dur="500"/>
                                        <p:tgtEl>
                                          <p:spTgt spid="115718"/>
                                        </p:tgtEl>
                                      </p:cBhvr>
                                    </p:animEffect>
                                  </p:childTnLst>
                                </p:cTn>
                              </p:par>
                              <p:par>
                                <p:cTn id="11" presetID="3" presetClass="entr" presetSubtype="10" fill="hold" nodeType="withEffect">
                                  <p:stCondLst>
                                    <p:cond delay="0"/>
                                  </p:stCondLst>
                                  <p:childTnLst>
                                    <p:set>
                                      <p:cBhvr>
                                        <p:cTn id="12" dur="1" fill="hold">
                                          <p:stCondLst>
                                            <p:cond delay="0"/>
                                          </p:stCondLst>
                                        </p:cTn>
                                        <p:tgtEl>
                                          <p:spTgt spid="115719"/>
                                        </p:tgtEl>
                                        <p:attrNameLst>
                                          <p:attrName>style.visibility</p:attrName>
                                        </p:attrNameLst>
                                      </p:cBhvr>
                                      <p:to>
                                        <p:strVal val="visible"/>
                                      </p:to>
                                    </p:set>
                                    <p:animEffect transition="in" filter="blinds(horizontal)">
                                      <p:cBhvr>
                                        <p:cTn id="13" dur="500"/>
                                        <p:tgtEl>
                                          <p:spTgt spid="1157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2"/>
          <p:cNvGraphicFramePr>
            <a:graphicFrameLocks noChangeAspect="1"/>
          </p:cNvGraphicFramePr>
          <p:nvPr/>
        </p:nvGraphicFramePr>
        <p:xfrm>
          <a:off x="280590" y="476672"/>
          <a:ext cx="5443538" cy="1262062"/>
        </p:xfrm>
        <a:graphic>
          <a:graphicData uri="http://schemas.openxmlformats.org/presentationml/2006/ole">
            <p:oleObj spid="_x0000_s86018" name="Equation" r:id="rId3" imgW="3124080" imgH="723600" progId="Equation.DSMT4">
              <p:embed/>
            </p:oleObj>
          </a:graphicData>
        </a:graphic>
      </p:graphicFrame>
      <p:graphicFrame>
        <p:nvGraphicFramePr>
          <p:cNvPr id="116739" name="Object 3"/>
          <p:cNvGraphicFramePr>
            <a:graphicFrameLocks noChangeAspect="1"/>
          </p:cNvGraphicFramePr>
          <p:nvPr/>
        </p:nvGraphicFramePr>
        <p:xfrm>
          <a:off x="395536" y="2466329"/>
          <a:ext cx="1296144" cy="1895051"/>
        </p:xfrm>
        <a:graphic>
          <a:graphicData uri="http://schemas.openxmlformats.org/presentationml/2006/ole">
            <p:oleObj spid="_x0000_s86019" name="Equation" r:id="rId4" imgW="660240" imgH="965160" progId="Equation.DSMT4">
              <p:embed/>
            </p:oleObj>
          </a:graphicData>
        </a:graphic>
      </p:graphicFrame>
      <p:sp>
        <p:nvSpPr>
          <p:cNvPr id="8" name="TextBox 7"/>
          <p:cNvSpPr txBox="1"/>
          <p:nvPr/>
        </p:nvSpPr>
        <p:spPr>
          <a:xfrm>
            <a:off x="1043608" y="2452826"/>
            <a:ext cx="3384376" cy="400110"/>
          </a:xfrm>
          <a:prstGeom prst="rect">
            <a:avLst/>
          </a:prstGeom>
          <a:noFill/>
        </p:spPr>
        <p:txBody>
          <a:bodyPr wrap="square" rtlCol="0">
            <a:spAutoFit/>
          </a:bodyPr>
          <a:lstStyle/>
          <a:p>
            <a:r>
              <a:rPr lang="el-GR" sz="2000" dirty="0" smtClean="0"/>
              <a:t>μετρήσιμη ποσότητα</a:t>
            </a:r>
            <a:endParaRPr lang="el-GR" sz="2000" dirty="0"/>
          </a:p>
        </p:txBody>
      </p:sp>
      <p:sp>
        <p:nvSpPr>
          <p:cNvPr id="9" name="TextBox 8"/>
          <p:cNvSpPr txBox="1"/>
          <p:nvPr/>
        </p:nvSpPr>
        <p:spPr>
          <a:xfrm>
            <a:off x="1043608" y="2924944"/>
            <a:ext cx="4464496" cy="400110"/>
          </a:xfrm>
          <a:prstGeom prst="rect">
            <a:avLst/>
          </a:prstGeom>
          <a:noFill/>
        </p:spPr>
        <p:txBody>
          <a:bodyPr wrap="square" rtlCol="0">
            <a:spAutoFit/>
          </a:bodyPr>
          <a:lstStyle/>
          <a:p>
            <a:r>
              <a:rPr lang="el-GR" sz="2000" dirty="0" smtClean="0"/>
              <a:t>δεδομένη ακτίνα σφαιρικής πελέτας </a:t>
            </a:r>
            <a:endParaRPr lang="el-GR" sz="2000" dirty="0"/>
          </a:p>
        </p:txBody>
      </p:sp>
      <p:sp>
        <p:nvSpPr>
          <p:cNvPr id="10" name="TextBox 9"/>
          <p:cNvSpPr txBox="1"/>
          <p:nvPr/>
        </p:nvSpPr>
        <p:spPr>
          <a:xfrm>
            <a:off x="1115616" y="3460938"/>
            <a:ext cx="6912768" cy="400110"/>
          </a:xfrm>
          <a:prstGeom prst="rect">
            <a:avLst/>
          </a:prstGeom>
          <a:noFill/>
        </p:spPr>
        <p:txBody>
          <a:bodyPr wrap="square" rtlCol="0">
            <a:spAutoFit/>
          </a:bodyPr>
          <a:lstStyle/>
          <a:p>
            <a:r>
              <a:rPr lang="el-GR" sz="2000" dirty="0" smtClean="0"/>
              <a:t>οιωνεί γνωστό αν και μεταβλητό ως προς το χρόνο </a:t>
            </a:r>
            <a:endParaRPr lang="el-GR" sz="2000" dirty="0"/>
          </a:p>
        </p:txBody>
      </p:sp>
      <p:sp>
        <p:nvSpPr>
          <p:cNvPr id="11" name="TextBox 10"/>
          <p:cNvSpPr txBox="1"/>
          <p:nvPr/>
        </p:nvSpPr>
        <p:spPr>
          <a:xfrm>
            <a:off x="1763688" y="3892986"/>
            <a:ext cx="6912768" cy="400110"/>
          </a:xfrm>
          <a:prstGeom prst="rect">
            <a:avLst/>
          </a:prstGeom>
          <a:noFill/>
        </p:spPr>
        <p:txBody>
          <a:bodyPr wrap="square" rtlCol="0">
            <a:spAutoFit/>
          </a:bodyPr>
          <a:lstStyle/>
          <a:p>
            <a:r>
              <a:rPr lang="el-GR" sz="2000" dirty="0" smtClean="0"/>
              <a:t>συντελεστές  κινητικής και διάχυσης</a:t>
            </a:r>
            <a:endParaRPr lang="el-GR" sz="2000" dirty="0"/>
          </a:p>
        </p:txBody>
      </p:sp>
      <p:sp>
        <p:nvSpPr>
          <p:cNvPr id="12" name="TextBox 11"/>
          <p:cNvSpPr txBox="1"/>
          <p:nvPr/>
        </p:nvSpPr>
        <p:spPr>
          <a:xfrm>
            <a:off x="467544" y="5117122"/>
            <a:ext cx="6912768" cy="461665"/>
          </a:xfrm>
          <a:prstGeom prst="rect">
            <a:avLst/>
          </a:prstGeom>
          <a:noFill/>
        </p:spPr>
        <p:txBody>
          <a:bodyPr wrap="square" rtlCol="0">
            <a:spAutoFit/>
          </a:bodyPr>
          <a:lstStyle/>
          <a:p>
            <a:r>
              <a:rPr lang="el-GR" sz="2400" dirty="0" smtClean="0">
                <a:solidFill>
                  <a:srgbClr val="0070C0"/>
                </a:solidFill>
              </a:rPr>
              <a:t>Μπορώ να βρω έκφραση για         ?  </a:t>
            </a:r>
            <a:endParaRPr lang="el-GR" sz="2400" dirty="0">
              <a:solidFill>
                <a:srgbClr val="0070C0"/>
              </a:solidFill>
            </a:endParaRPr>
          </a:p>
        </p:txBody>
      </p:sp>
      <p:graphicFrame>
        <p:nvGraphicFramePr>
          <p:cNvPr id="13" name="Object 12"/>
          <p:cNvGraphicFramePr>
            <a:graphicFrameLocks noChangeAspect="1"/>
          </p:cNvGraphicFramePr>
          <p:nvPr/>
        </p:nvGraphicFramePr>
        <p:xfrm>
          <a:off x="4355976" y="5085184"/>
          <a:ext cx="398016" cy="616925"/>
        </p:xfrm>
        <a:graphic>
          <a:graphicData uri="http://schemas.openxmlformats.org/presentationml/2006/ole">
            <p:oleObj spid="_x0000_s86020" name="Equation" r:id="rId5" imgW="253800" imgH="393480" progId="Equation.DSMT4">
              <p:embed/>
            </p:oleObj>
          </a:graphicData>
        </a:graphic>
      </p:graphicFrame>
      <p:pic>
        <p:nvPicPr>
          <p:cNvPr id="14"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5" name="TextBox 14"/>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93</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linds(horizontal)">
                                      <p:cBhvr>
                                        <p:cTn id="7" dur="500"/>
                                        <p:tgtEl>
                                          <p:spTgt spid="116738"/>
                                        </p:tgtEl>
                                      </p:cBhvr>
                                    </p:animEffect>
                                  </p:childTnLst>
                                </p:cTn>
                              </p:par>
                              <p:par>
                                <p:cTn id="8" presetID="3" presetClass="entr" presetSubtype="10" fill="hold" nodeType="withEffect">
                                  <p:stCondLst>
                                    <p:cond delay="0"/>
                                  </p:stCondLst>
                                  <p:childTnLst>
                                    <p:set>
                                      <p:cBhvr>
                                        <p:cTn id="9" dur="1" fill="hold">
                                          <p:stCondLst>
                                            <p:cond delay="0"/>
                                          </p:stCondLst>
                                        </p:cTn>
                                        <p:tgtEl>
                                          <p:spTgt spid="116739"/>
                                        </p:tgtEl>
                                        <p:attrNameLst>
                                          <p:attrName>style.visibility</p:attrName>
                                        </p:attrNameLst>
                                      </p:cBhvr>
                                      <p:to>
                                        <p:strVal val="visible"/>
                                      </p:to>
                                    </p:set>
                                    <p:animEffect transition="in" filter="blinds(horizontal)">
                                      <p:cBhvr>
                                        <p:cTn id="10" dur="500"/>
                                        <p:tgtEl>
                                          <p:spTgt spid="1167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260648"/>
            <a:ext cx="4896544" cy="461665"/>
          </a:xfrm>
          <a:prstGeom prst="rect">
            <a:avLst/>
          </a:prstGeom>
          <a:noFill/>
        </p:spPr>
        <p:txBody>
          <a:bodyPr wrap="square" rtlCol="0">
            <a:spAutoFit/>
          </a:bodyPr>
          <a:lstStyle/>
          <a:p>
            <a:pPr>
              <a:buFont typeface="Arial" pitchFamily="34" charset="0"/>
              <a:buChar char="•"/>
            </a:pPr>
            <a:r>
              <a:rPr lang="el-GR" sz="2400" dirty="0" smtClean="0">
                <a:solidFill>
                  <a:srgbClr val="0070C0"/>
                </a:solidFill>
              </a:rPr>
              <a:t> Μεταβολή Β σφαιρικού: </a:t>
            </a:r>
            <a:r>
              <a:rPr lang="el-GR" sz="2000" dirty="0" smtClean="0">
                <a:solidFill>
                  <a:srgbClr val="0070C0"/>
                </a:solidFill>
              </a:rPr>
              <a:t> </a:t>
            </a:r>
            <a:endParaRPr lang="el-GR" sz="2000" dirty="0">
              <a:solidFill>
                <a:srgbClr val="0070C0"/>
              </a:solidFill>
            </a:endParaRPr>
          </a:p>
        </p:txBody>
      </p:sp>
      <p:graphicFrame>
        <p:nvGraphicFramePr>
          <p:cNvPr id="6" name="Object 5"/>
          <p:cNvGraphicFramePr>
            <a:graphicFrameLocks noChangeAspect="1"/>
          </p:cNvGraphicFramePr>
          <p:nvPr/>
        </p:nvGraphicFramePr>
        <p:xfrm>
          <a:off x="800760" y="908720"/>
          <a:ext cx="4088740" cy="791369"/>
        </p:xfrm>
        <a:graphic>
          <a:graphicData uri="http://schemas.openxmlformats.org/presentationml/2006/ole">
            <p:oleObj spid="_x0000_s87042" name="Equation" r:id="rId3" imgW="2361960" imgH="457200" progId="Equation.DSMT4">
              <p:embed/>
            </p:oleObj>
          </a:graphicData>
        </a:graphic>
      </p:graphicFrame>
      <p:sp>
        <p:nvSpPr>
          <p:cNvPr id="7" name="TextBox 6"/>
          <p:cNvSpPr txBox="1"/>
          <p:nvPr/>
        </p:nvSpPr>
        <p:spPr>
          <a:xfrm>
            <a:off x="5292080" y="1013827"/>
            <a:ext cx="3851920" cy="830997"/>
          </a:xfrm>
          <a:prstGeom prst="rect">
            <a:avLst/>
          </a:prstGeom>
          <a:noFill/>
        </p:spPr>
        <p:txBody>
          <a:bodyPr wrap="square" rtlCol="0">
            <a:spAutoFit/>
          </a:bodyPr>
          <a:lstStyle/>
          <a:p>
            <a:r>
              <a:rPr lang="el-GR" sz="2400" dirty="0" smtClean="0"/>
              <a:t>με                πυκνότητα, μοριακό βάρος </a:t>
            </a:r>
            <a:endParaRPr lang="el-GR" sz="2400" dirty="0"/>
          </a:p>
        </p:txBody>
      </p:sp>
      <p:graphicFrame>
        <p:nvGraphicFramePr>
          <p:cNvPr id="117763" name="Object 3"/>
          <p:cNvGraphicFramePr>
            <a:graphicFrameLocks noChangeAspect="1"/>
          </p:cNvGraphicFramePr>
          <p:nvPr/>
        </p:nvGraphicFramePr>
        <p:xfrm>
          <a:off x="5695086" y="1052637"/>
          <a:ext cx="1037154" cy="432147"/>
        </p:xfrm>
        <a:graphic>
          <a:graphicData uri="http://schemas.openxmlformats.org/presentationml/2006/ole">
            <p:oleObj spid="_x0000_s87043" name="Equation" r:id="rId4" imgW="545760" imgH="228600" progId="Equation.DSMT4">
              <p:embed/>
            </p:oleObj>
          </a:graphicData>
        </a:graphic>
      </p:graphicFrame>
      <p:sp>
        <p:nvSpPr>
          <p:cNvPr id="9" name="TextBox 8"/>
          <p:cNvSpPr txBox="1"/>
          <p:nvPr/>
        </p:nvSpPr>
        <p:spPr>
          <a:xfrm>
            <a:off x="251520" y="2060848"/>
            <a:ext cx="2880320" cy="461665"/>
          </a:xfrm>
          <a:prstGeom prst="rect">
            <a:avLst/>
          </a:prstGeom>
          <a:noFill/>
        </p:spPr>
        <p:txBody>
          <a:bodyPr wrap="square" rtlCol="0">
            <a:spAutoFit/>
          </a:bodyPr>
          <a:lstStyle/>
          <a:p>
            <a:r>
              <a:rPr lang="el-GR" sz="2400" dirty="0" smtClean="0"/>
              <a:t>Θυμηθείτε:</a:t>
            </a:r>
            <a:endParaRPr lang="el-GR" sz="2400" dirty="0"/>
          </a:p>
        </p:txBody>
      </p:sp>
      <p:graphicFrame>
        <p:nvGraphicFramePr>
          <p:cNvPr id="117764" name="Object 4"/>
          <p:cNvGraphicFramePr>
            <a:graphicFrameLocks noChangeAspect="1"/>
          </p:cNvGraphicFramePr>
          <p:nvPr/>
        </p:nvGraphicFramePr>
        <p:xfrm>
          <a:off x="1907704" y="2060848"/>
          <a:ext cx="3529335" cy="587742"/>
        </p:xfrm>
        <a:graphic>
          <a:graphicData uri="http://schemas.openxmlformats.org/presentationml/2006/ole">
            <p:oleObj spid="_x0000_s87044" name="Equation" r:id="rId5" imgW="1523880" imgH="253800" progId="Equation.DSMT4">
              <p:embed/>
            </p:oleObj>
          </a:graphicData>
        </a:graphic>
      </p:graphicFrame>
      <p:graphicFrame>
        <p:nvGraphicFramePr>
          <p:cNvPr id="11" name="Object 10"/>
          <p:cNvGraphicFramePr>
            <a:graphicFrameLocks noChangeAspect="1"/>
          </p:cNvGraphicFramePr>
          <p:nvPr/>
        </p:nvGraphicFramePr>
        <p:xfrm>
          <a:off x="2161795" y="3043808"/>
          <a:ext cx="3850365" cy="745232"/>
        </p:xfrm>
        <a:graphic>
          <a:graphicData uri="http://schemas.openxmlformats.org/presentationml/2006/ole">
            <p:oleObj spid="_x0000_s87045" name="Equation" r:id="rId6" imgW="2361960" imgH="457200" progId="Equation.DSMT4">
              <p:embed/>
            </p:oleObj>
          </a:graphicData>
        </a:graphic>
      </p:graphicFrame>
      <p:sp>
        <p:nvSpPr>
          <p:cNvPr id="12" name="TextBox 11"/>
          <p:cNvSpPr txBox="1"/>
          <p:nvPr/>
        </p:nvSpPr>
        <p:spPr>
          <a:xfrm>
            <a:off x="395536" y="3861048"/>
            <a:ext cx="2880320" cy="461665"/>
          </a:xfrm>
          <a:prstGeom prst="rect">
            <a:avLst/>
          </a:prstGeom>
          <a:noFill/>
        </p:spPr>
        <p:txBody>
          <a:bodyPr wrap="square" rtlCol="0">
            <a:spAutoFit/>
          </a:bodyPr>
          <a:lstStyle/>
          <a:p>
            <a:r>
              <a:rPr lang="el-GR" sz="2400" dirty="0" smtClean="0"/>
              <a:t>Επίσης &lt;3&gt;:</a:t>
            </a:r>
            <a:endParaRPr lang="el-GR" sz="2400" dirty="0"/>
          </a:p>
        </p:txBody>
      </p:sp>
      <p:graphicFrame>
        <p:nvGraphicFramePr>
          <p:cNvPr id="117766" name="Object 6"/>
          <p:cNvGraphicFramePr>
            <a:graphicFrameLocks noChangeAspect="1"/>
          </p:cNvGraphicFramePr>
          <p:nvPr/>
        </p:nvGraphicFramePr>
        <p:xfrm>
          <a:off x="2267744" y="3789040"/>
          <a:ext cx="1758950" cy="642937"/>
        </p:xfrm>
        <a:graphic>
          <a:graphicData uri="http://schemas.openxmlformats.org/presentationml/2006/ole">
            <p:oleObj spid="_x0000_s87046" name="Equation" r:id="rId7" imgW="1079280" imgH="393480" progId="Equation.DSMT4">
              <p:embed/>
            </p:oleObj>
          </a:graphicData>
        </a:graphic>
      </p:graphicFrame>
      <p:sp>
        <p:nvSpPr>
          <p:cNvPr id="15" name="Right Brace 14"/>
          <p:cNvSpPr/>
          <p:nvPr/>
        </p:nvSpPr>
        <p:spPr>
          <a:xfrm>
            <a:off x="6156176" y="2852936"/>
            <a:ext cx="432048" cy="18002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7" name="Straight Arrow Connector 16"/>
          <p:cNvCxnSpPr/>
          <p:nvPr/>
        </p:nvCxnSpPr>
        <p:spPr>
          <a:xfrm>
            <a:off x="7020272" y="3789040"/>
            <a:ext cx="10081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9552" y="4941168"/>
            <a:ext cx="10081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nvGraphicFramePr>
        <p:xfrm>
          <a:off x="1955799" y="4581128"/>
          <a:ext cx="5624776" cy="2160240"/>
        </p:xfrm>
        <a:graphic>
          <a:graphicData uri="http://schemas.openxmlformats.org/presentationml/2006/ole">
            <p:oleObj spid="_x0000_s87047" name="Equation" r:id="rId8" imgW="3504960" imgH="1346040" progId="Equation.DSMT4">
              <p:embed/>
            </p:oleObj>
          </a:graphicData>
        </a:graphic>
      </p:graphicFrame>
      <p:sp>
        <p:nvSpPr>
          <p:cNvPr id="20" name="Rectangle 19"/>
          <p:cNvSpPr/>
          <p:nvPr/>
        </p:nvSpPr>
        <p:spPr>
          <a:xfrm>
            <a:off x="6228184" y="5517232"/>
            <a:ext cx="1368152" cy="9361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6" name="Εικόνα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1" name="TextBox 2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94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117763"/>
                                        </p:tgtEl>
                                        <p:attrNameLst>
                                          <p:attrName>style.visibility</p:attrName>
                                        </p:attrNameLst>
                                      </p:cBhvr>
                                      <p:to>
                                        <p:strVal val="visible"/>
                                      </p:to>
                                    </p:set>
                                    <p:animEffect transition="in" filter="blinds(horizontal)">
                                      <p:cBhvr>
                                        <p:cTn id="16" dur="500"/>
                                        <p:tgtEl>
                                          <p:spTgt spid="11776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17764"/>
                                        </p:tgtEl>
                                        <p:attrNameLst>
                                          <p:attrName>style.visibility</p:attrName>
                                        </p:attrNameLst>
                                      </p:cBhvr>
                                      <p:to>
                                        <p:strVal val="visible"/>
                                      </p:to>
                                    </p:set>
                                    <p:animEffect transition="in" filter="blinds(horizontal)">
                                      <p:cBhvr>
                                        <p:cTn id="24" dur="500"/>
                                        <p:tgtEl>
                                          <p:spTgt spid="11776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nodeType="withEffect">
                                  <p:stCondLst>
                                    <p:cond delay="0"/>
                                  </p:stCondLst>
                                  <p:childTnLst>
                                    <p:set>
                                      <p:cBhvr>
                                        <p:cTn id="31" dur="1" fill="hold">
                                          <p:stCondLst>
                                            <p:cond delay="0"/>
                                          </p:stCondLst>
                                        </p:cTn>
                                        <p:tgtEl>
                                          <p:spTgt spid="117766"/>
                                        </p:tgtEl>
                                        <p:attrNameLst>
                                          <p:attrName>style.visibility</p:attrName>
                                        </p:attrNameLst>
                                      </p:cBhvr>
                                      <p:to>
                                        <p:strVal val="visible"/>
                                      </p:to>
                                    </p:set>
                                    <p:animEffect transition="in" filter="blinds(horizontal)">
                                      <p:cBhvr>
                                        <p:cTn id="32" dur="500"/>
                                        <p:tgtEl>
                                          <p:spTgt spid="11776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par>
                                <p:cTn id="39" presetID="3" presetClass="entr" presetSubtype="1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804" y="274638"/>
            <a:ext cx="8229600" cy="1143000"/>
          </a:xfrm>
        </p:spPr>
        <p:txBody>
          <a:bodyPr>
            <a:normAutofit fontScale="90000"/>
          </a:bodyPr>
          <a:lstStyle/>
          <a:p>
            <a:r>
              <a:rPr lang="el-GR" dirty="0" smtClean="0"/>
              <a:t>Μεταβατική κατάσταση</a:t>
            </a:r>
            <a:br>
              <a:rPr lang="el-GR" dirty="0" smtClean="0"/>
            </a:br>
            <a:r>
              <a:rPr lang="el-GR" dirty="0" smtClean="0"/>
              <a:t>(Μη-</a:t>
            </a:r>
            <a:r>
              <a:rPr lang="el-GR" dirty="0" err="1" smtClean="0"/>
              <a:t>μόνιμη</a:t>
            </a:r>
            <a:r>
              <a:rPr lang="el-GR" dirty="0" smtClean="0"/>
              <a:t> κατάσταση)</a:t>
            </a:r>
            <a:endParaRPr lang="el-GR" dirty="0"/>
          </a:p>
        </p:txBody>
      </p:sp>
      <p:sp>
        <p:nvSpPr>
          <p:cNvPr id="4" name="TextBox 3"/>
          <p:cNvSpPr txBox="1"/>
          <p:nvPr/>
        </p:nvSpPr>
        <p:spPr>
          <a:xfrm>
            <a:off x="899592" y="5157192"/>
            <a:ext cx="7560840" cy="936104"/>
          </a:xfrm>
          <a:prstGeom prst="rect">
            <a:avLst/>
          </a:prstGeom>
        </p:spPr>
        <p:txBody>
          <a:bodyPr vert="horz" wrap="square" lIns="91440" tIns="45720" rIns="91440" bIns="45720" rtlCol="0" anchor="ctr">
            <a:normAutofit/>
          </a:bodyPr>
          <a:lstStyle/>
          <a:p>
            <a:pPr>
              <a:buFont typeface="Arial" pitchFamily="34" charset="0"/>
              <a:buChar char="•"/>
            </a:pPr>
            <a:r>
              <a:rPr lang="el-GR" dirty="0" smtClean="0"/>
              <a:t>Μια αρχική συνθήκη                            </a:t>
            </a:r>
            <a:r>
              <a:rPr lang="el-GR" dirty="0" smtClean="0">
                <a:solidFill>
                  <a:schemeClr val="accent1"/>
                </a:solidFill>
              </a:rPr>
              <a:t>οι φοιτητές (και όχι μόνο) αισθανόμαστε     άβολα </a:t>
            </a:r>
          </a:p>
          <a:p>
            <a:pPr>
              <a:buFont typeface="Arial" pitchFamily="34" charset="0"/>
              <a:buChar char="•"/>
            </a:pPr>
            <a:r>
              <a:rPr lang="el-GR" dirty="0" smtClean="0"/>
              <a:t>Δυο συνοριακές συνθήκες</a:t>
            </a:r>
          </a:p>
        </p:txBody>
      </p:sp>
      <p:cxnSp>
        <p:nvCxnSpPr>
          <p:cNvPr id="6" name="Straight Arrow Connector 5"/>
          <p:cNvCxnSpPr/>
          <p:nvPr/>
        </p:nvCxnSpPr>
        <p:spPr>
          <a:xfrm>
            <a:off x="3131840" y="5373216"/>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766614" y="2149369"/>
          <a:ext cx="2221210" cy="1855695"/>
        </p:xfrm>
        <a:graphic>
          <a:graphicData uri="http://schemas.openxmlformats.org/presentationml/2006/ole">
            <p:oleObj spid="_x0000_s102402" name="Equation" r:id="rId3" imgW="1002960" imgH="838080" progId="Equation.DSMT4">
              <p:embed/>
            </p:oleObj>
          </a:graphicData>
        </a:graphic>
      </p:graphicFrame>
      <p:sp>
        <p:nvSpPr>
          <p:cNvPr id="8" name="Right Brace 7"/>
          <p:cNvSpPr/>
          <p:nvPr/>
        </p:nvSpPr>
        <p:spPr>
          <a:xfrm>
            <a:off x="3059832" y="2276872"/>
            <a:ext cx="720080" cy="1872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p:cNvSpPr txBox="1"/>
          <p:nvPr/>
        </p:nvSpPr>
        <p:spPr>
          <a:xfrm>
            <a:off x="3923928" y="2564904"/>
            <a:ext cx="3672408" cy="1296144"/>
          </a:xfrm>
          <a:prstGeom prst="rect">
            <a:avLst/>
          </a:prstGeom>
        </p:spPr>
        <p:txBody>
          <a:bodyPr vert="horz" wrap="square" lIns="91440" tIns="45720" rIns="91440" bIns="45720" rtlCol="0" anchor="ctr">
            <a:normAutofit/>
          </a:bodyPr>
          <a:lstStyle/>
          <a:p>
            <a:r>
              <a:rPr lang="el-GR" dirty="0" smtClean="0"/>
              <a:t>Μονοδιάστατη μεταφορά, χωρίς αντίδραση και μηδενική μέση ταχύτητα (δλδ όχι συναγωγή)</a:t>
            </a:r>
          </a:p>
        </p:txBody>
      </p:sp>
      <p:pic>
        <p:nvPicPr>
          <p:cNvPr id="10"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95</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28" y="-171450"/>
            <a:ext cx="8229600" cy="1143000"/>
          </a:xfrm>
        </p:spPr>
        <p:txBody>
          <a:bodyPr/>
          <a:lstStyle/>
          <a:p>
            <a:r>
              <a:rPr lang="el-GR" dirty="0" smtClean="0"/>
              <a:t>Διάχυση σε υγρό</a:t>
            </a:r>
            <a:endParaRPr lang="el-GR" dirty="0"/>
          </a:p>
        </p:txBody>
      </p:sp>
      <p:cxnSp>
        <p:nvCxnSpPr>
          <p:cNvPr id="5" name="Straight Arrow Connector 4"/>
          <p:cNvCxnSpPr/>
          <p:nvPr/>
        </p:nvCxnSpPr>
        <p:spPr>
          <a:xfrm flipV="1">
            <a:off x="810444" y="1556792"/>
            <a:ext cx="0" cy="1368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467544" y="1628800"/>
          <a:ext cx="198884" cy="1272858"/>
        </p:xfrm>
        <a:graphic>
          <a:graphicData uri="http://schemas.openxmlformats.org/presentationml/2006/ole">
            <p:oleObj spid="_x0000_s182273" name="Equation" r:id="rId4" imgW="126720" imgH="812520" progId="Equation.DSMT4">
              <p:embed/>
            </p:oleObj>
          </a:graphicData>
        </a:graphic>
      </p:graphicFrame>
      <p:cxnSp>
        <p:nvCxnSpPr>
          <p:cNvPr id="9" name="Straight Connector 8"/>
          <p:cNvCxnSpPr/>
          <p:nvPr/>
        </p:nvCxnSpPr>
        <p:spPr>
          <a:xfrm>
            <a:off x="1115616" y="1844824"/>
            <a:ext cx="31683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15616" y="1124744"/>
            <a:ext cx="1152128" cy="432048"/>
          </a:xfrm>
          <a:prstGeom prst="rect">
            <a:avLst/>
          </a:prstGeom>
        </p:spPr>
        <p:txBody>
          <a:bodyPr vert="horz" wrap="square" lIns="91440" tIns="45720" rIns="91440" bIns="45720" rtlCol="0" anchor="ctr">
            <a:normAutofit/>
          </a:bodyPr>
          <a:lstStyle/>
          <a:p>
            <a:r>
              <a:rPr lang="el-GR" dirty="0" smtClean="0"/>
              <a:t>αέριο</a:t>
            </a:r>
          </a:p>
        </p:txBody>
      </p:sp>
      <p:sp>
        <p:nvSpPr>
          <p:cNvPr id="11" name="TextBox 10"/>
          <p:cNvSpPr txBox="1"/>
          <p:nvPr/>
        </p:nvSpPr>
        <p:spPr>
          <a:xfrm>
            <a:off x="1115616" y="2132856"/>
            <a:ext cx="1152128" cy="432048"/>
          </a:xfrm>
          <a:prstGeom prst="rect">
            <a:avLst/>
          </a:prstGeom>
        </p:spPr>
        <p:txBody>
          <a:bodyPr vert="horz" wrap="square" lIns="91440" tIns="45720" rIns="91440" bIns="45720" rtlCol="0" anchor="ctr">
            <a:normAutofit/>
          </a:bodyPr>
          <a:lstStyle/>
          <a:p>
            <a:r>
              <a:rPr lang="el-GR" dirty="0" smtClean="0"/>
              <a:t>υγρό</a:t>
            </a:r>
          </a:p>
        </p:txBody>
      </p:sp>
      <p:cxnSp>
        <p:nvCxnSpPr>
          <p:cNvPr id="14" name="Curved Connector 13"/>
          <p:cNvCxnSpPr/>
          <p:nvPr/>
        </p:nvCxnSpPr>
        <p:spPr>
          <a:xfrm flipV="1">
            <a:off x="1835696" y="1484784"/>
            <a:ext cx="648072" cy="36004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83768" y="1196752"/>
            <a:ext cx="1440160" cy="432048"/>
          </a:xfrm>
          <a:prstGeom prst="rect">
            <a:avLst/>
          </a:prstGeom>
        </p:spPr>
        <p:txBody>
          <a:bodyPr vert="horz" wrap="square" lIns="91440" tIns="45720" rIns="91440" bIns="45720" rtlCol="0" anchor="ctr">
            <a:normAutofit fontScale="92500"/>
          </a:bodyPr>
          <a:lstStyle/>
          <a:p>
            <a:r>
              <a:rPr lang="el-GR" dirty="0" smtClean="0"/>
              <a:t>Διεπιφάνεια </a:t>
            </a:r>
            <a:r>
              <a:rPr lang="en-US" dirty="0" smtClean="0">
                <a:solidFill>
                  <a:schemeClr val="accent1"/>
                </a:solidFill>
              </a:rPr>
              <a:t>S</a:t>
            </a:r>
            <a:endParaRPr lang="el-GR" dirty="0" smtClean="0">
              <a:solidFill>
                <a:schemeClr val="accent1"/>
              </a:solidFill>
            </a:endParaRPr>
          </a:p>
        </p:txBody>
      </p:sp>
      <p:cxnSp>
        <p:nvCxnSpPr>
          <p:cNvPr id="17" name="Straight Connector 16"/>
          <p:cNvCxnSpPr/>
          <p:nvPr/>
        </p:nvCxnSpPr>
        <p:spPr>
          <a:xfrm>
            <a:off x="2195736" y="1844824"/>
            <a:ext cx="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47864" y="1844824"/>
            <a:ext cx="0" cy="1224136"/>
          </a:xfrm>
          <a:prstGeom prst="line">
            <a:avLst/>
          </a:prstGeom>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194560" y="1841863"/>
            <a:ext cx="365760" cy="1214846"/>
          </a:xfrm>
          <a:custGeom>
            <a:avLst/>
            <a:gdLst>
              <a:gd name="connsiteX0" fmla="*/ 0 w 365760"/>
              <a:gd name="connsiteY0" fmla="*/ 0 h 1214846"/>
              <a:gd name="connsiteX1" fmla="*/ 248194 w 365760"/>
              <a:gd name="connsiteY1" fmla="*/ 261257 h 1214846"/>
              <a:gd name="connsiteX2" fmla="*/ 365760 w 365760"/>
              <a:gd name="connsiteY2" fmla="*/ 1214846 h 1214846"/>
              <a:gd name="connsiteX3" fmla="*/ 365760 w 365760"/>
              <a:gd name="connsiteY3" fmla="*/ 1214846 h 1214846"/>
            </a:gdLst>
            <a:ahLst/>
            <a:cxnLst>
              <a:cxn ang="0">
                <a:pos x="connsiteX0" y="connsiteY0"/>
              </a:cxn>
              <a:cxn ang="0">
                <a:pos x="connsiteX1" y="connsiteY1"/>
              </a:cxn>
              <a:cxn ang="0">
                <a:pos x="connsiteX2" y="connsiteY2"/>
              </a:cxn>
              <a:cxn ang="0">
                <a:pos x="connsiteX3" y="connsiteY3"/>
              </a:cxn>
            </a:cxnLst>
            <a:rect l="l" t="t" r="r" b="b"/>
            <a:pathLst>
              <a:path w="365760" h="1214846">
                <a:moveTo>
                  <a:pt x="0" y="0"/>
                </a:moveTo>
                <a:cubicBezTo>
                  <a:pt x="93617" y="29391"/>
                  <a:pt x="187234" y="58783"/>
                  <a:pt x="248194" y="261257"/>
                </a:cubicBezTo>
                <a:cubicBezTo>
                  <a:pt x="309154" y="463731"/>
                  <a:pt x="365760" y="1214846"/>
                  <a:pt x="365760" y="1214846"/>
                </a:cubicBezTo>
                <a:lnTo>
                  <a:pt x="365760" y="1214846"/>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 name="Freeform 20"/>
          <p:cNvSpPr/>
          <p:nvPr/>
        </p:nvSpPr>
        <p:spPr>
          <a:xfrm>
            <a:off x="2194560" y="1841863"/>
            <a:ext cx="796834" cy="1227908"/>
          </a:xfrm>
          <a:custGeom>
            <a:avLst/>
            <a:gdLst>
              <a:gd name="connsiteX0" fmla="*/ 0 w 796834"/>
              <a:gd name="connsiteY0" fmla="*/ 0 h 1227908"/>
              <a:gd name="connsiteX1" fmla="*/ 600891 w 796834"/>
              <a:gd name="connsiteY1" fmla="*/ 339634 h 1227908"/>
              <a:gd name="connsiteX2" fmla="*/ 796834 w 796834"/>
              <a:gd name="connsiteY2" fmla="*/ 1227908 h 1227908"/>
            </a:gdLst>
            <a:ahLst/>
            <a:cxnLst>
              <a:cxn ang="0">
                <a:pos x="connsiteX0" y="connsiteY0"/>
              </a:cxn>
              <a:cxn ang="0">
                <a:pos x="connsiteX1" y="connsiteY1"/>
              </a:cxn>
              <a:cxn ang="0">
                <a:pos x="connsiteX2" y="connsiteY2"/>
              </a:cxn>
            </a:cxnLst>
            <a:rect l="l" t="t" r="r" b="b"/>
            <a:pathLst>
              <a:path w="796834" h="1227908">
                <a:moveTo>
                  <a:pt x="0" y="0"/>
                </a:moveTo>
                <a:cubicBezTo>
                  <a:pt x="234042" y="67491"/>
                  <a:pt x="468085" y="134983"/>
                  <a:pt x="600891" y="339634"/>
                </a:cubicBezTo>
                <a:cubicBezTo>
                  <a:pt x="733697" y="544285"/>
                  <a:pt x="765265" y="886096"/>
                  <a:pt x="796834" y="122790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 name="Freeform 21"/>
          <p:cNvSpPr/>
          <p:nvPr/>
        </p:nvSpPr>
        <p:spPr>
          <a:xfrm>
            <a:off x="2194560" y="1822269"/>
            <a:ext cx="1136469" cy="1247502"/>
          </a:xfrm>
          <a:custGeom>
            <a:avLst/>
            <a:gdLst>
              <a:gd name="connsiteX0" fmla="*/ 0 w 1136469"/>
              <a:gd name="connsiteY0" fmla="*/ 32657 h 1247502"/>
              <a:gd name="connsiteX1" fmla="*/ 875211 w 1136469"/>
              <a:gd name="connsiteY1" fmla="*/ 202474 h 1247502"/>
              <a:gd name="connsiteX2" fmla="*/ 1136469 w 1136469"/>
              <a:gd name="connsiteY2" fmla="*/ 1247502 h 1247502"/>
            </a:gdLst>
            <a:ahLst/>
            <a:cxnLst>
              <a:cxn ang="0">
                <a:pos x="connsiteX0" y="connsiteY0"/>
              </a:cxn>
              <a:cxn ang="0">
                <a:pos x="connsiteX1" y="connsiteY1"/>
              </a:cxn>
              <a:cxn ang="0">
                <a:pos x="connsiteX2" y="connsiteY2"/>
              </a:cxn>
            </a:cxnLst>
            <a:rect l="l" t="t" r="r" b="b"/>
            <a:pathLst>
              <a:path w="1136469" h="1247502">
                <a:moveTo>
                  <a:pt x="0" y="32657"/>
                </a:moveTo>
                <a:cubicBezTo>
                  <a:pt x="342900" y="16328"/>
                  <a:pt x="685800" y="0"/>
                  <a:pt x="875211" y="202474"/>
                </a:cubicBezTo>
                <a:cubicBezTo>
                  <a:pt x="1064623" y="404948"/>
                  <a:pt x="1100546" y="826225"/>
                  <a:pt x="1136469" y="124750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23" name="Object 22"/>
          <p:cNvGraphicFramePr>
            <a:graphicFrameLocks noChangeAspect="1"/>
          </p:cNvGraphicFramePr>
          <p:nvPr/>
        </p:nvGraphicFramePr>
        <p:xfrm>
          <a:off x="2128168" y="3068960"/>
          <a:ext cx="283592" cy="425388"/>
        </p:xfrm>
        <a:graphic>
          <a:graphicData uri="http://schemas.openxmlformats.org/presentationml/2006/ole">
            <p:oleObj spid="_x0000_s182274" name="Equation" r:id="rId5" imgW="152280" imgH="228600" progId="Equation.DSMT4">
              <p:embed/>
            </p:oleObj>
          </a:graphicData>
        </a:graphic>
      </p:graphicFrame>
      <p:graphicFrame>
        <p:nvGraphicFramePr>
          <p:cNvPr id="24" name="Object 23"/>
          <p:cNvGraphicFramePr>
            <a:graphicFrameLocks noChangeAspect="1"/>
          </p:cNvGraphicFramePr>
          <p:nvPr/>
        </p:nvGraphicFramePr>
        <p:xfrm>
          <a:off x="3203848" y="3138661"/>
          <a:ext cx="518463" cy="290339"/>
        </p:xfrm>
        <a:graphic>
          <a:graphicData uri="http://schemas.openxmlformats.org/presentationml/2006/ole">
            <p:oleObj spid="_x0000_s182275" name="Equation" r:id="rId6" imgW="317160" imgH="177480" progId="Equation.DSMT4">
              <p:embed/>
            </p:oleObj>
          </a:graphicData>
        </a:graphic>
      </p:graphicFrame>
      <p:cxnSp>
        <p:nvCxnSpPr>
          <p:cNvPr id="26" name="Straight Arrow Connector 25"/>
          <p:cNvCxnSpPr/>
          <p:nvPr/>
        </p:nvCxnSpPr>
        <p:spPr>
          <a:xfrm flipH="1">
            <a:off x="2555776" y="3284984"/>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nvGraphicFramePr>
        <p:xfrm>
          <a:off x="3851920" y="2348880"/>
          <a:ext cx="240298" cy="283989"/>
        </p:xfrm>
        <a:graphic>
          <a:graphicData uri="http://schemas.openxmlformats.org/presentationml/2006/ole">
            <p:oleObj spid="_x0000_s182276" name="Equation" r:id="rId7" imgW="139680" imgH="164880" progId="Equation.DSMT4">
              <p:embed/>
            </p:oleObj>
          </a:graphicData>
        </a:graphic>
      </p:graphicFrame>
      <p:cxnSp>
        <p:nvCxnSpPr>
          <p:cNvPr id="29" name="Straight Arrow Connector 28"/>
          <p:cNvCxnSpPr/>
          <p:nvPr/>
        </p:nvCxnSpPr>
        <p:spPr>
          <a:xfrm flipV="1">
            <a:off x="3995936" y="1844824"/>
            <a:ext cx="0" cy="5040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995936" y="2708920"/>
            <a:ext cx="0" cy="36004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32040" y="1124744"/>
            <a:ext cx="3672408" cy="2304256"/>
          </a:xfrm>
          <a:prstGeom prst="rect">
            <a:avLst/>
          </a:prstGeom>
        </p:spPr>
        <p:txBody>
          <a:bodyPr vert="horz" wrap="square" lIns="91440" tIns="45720" rIns="91440" bIns="45720" rtlCol="0" anchor="ctr">
            <a:normAutofit/>
          </a:bodyPr>
          <a:lstStyle/>
          <a:p>
            <a:r>
              <a:rPr lang="el-GR" dirty="0" smtClean="0"/>
              <a:t>Αέριο συστατικό Α σε επαφή με ελεύθερη επιφάνεια υγρού </a:t>
            </a:r>
          </a:p>
          <a:p>
            <a:r>
              <a:rPr lang="el-GR" dirty="0" smtClean="0"/>
              <a:t>Β                       μερικώς διαλυτό</a:t>
            </a:r>
          </a:p>
        </p:txBody>
      </p:sp>
      <p:cxnSp>
        <p:nvCxnSpPr>
          <p:cNvPr id="34" name="Straight Arrow Connector 33"/>
          <p:cNvCxnSpPr/>
          <p:nvPr/>
        </p:nvCxnSpPr>
        <p:spPr>
          <a:xfrm>
            <a:off x="5292080" y="2564904"/>
            <a:ext cx="86409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5" name="Object 34"/>
          <p:cNvGraphicFramePr>
            <a:graphicFrameLocks noChangeAspect="1"/>
          </p:cNvGraphicFramePr>
          <p:nvPr/>
        </p:nvGraphicFramePr>
        <p:xfrm>
          <a:off x="5047353" y="2803575"/>
          <a:ext cx="1497230" cy="625425"/>
        </p:xfrm>
        <a:graphic>
          <a:graphicData uri="http://schemas.openxmlformats.org/presentationml/2006/ole">
            <p:oleObj spid="_x0000_s182277" name="Equation" r:id="rId8" imgW="1002960" imgH="419040" progId="Equation.DSMT4">
              <p:embed/>
            </p:oleObj>
          </a:graphicData>
        </a:graphic>
      </p:graphicFrame>
      <p:sp>
        <p:nvSpPr>
          <p:cNvPr id="36" name="TextBox 35"/>
          <p:cNvSpPr txBox="1"/>
          <p:nvPr/>
        </p:nvSpPr>
        <p:spPr>
          <a:xfrm>
            <a:off x="611560" y="4054842"/>
            <a:ext cx="7848872" cy="2160240"/>
          </a:xfrm>
          <a:prstGeom prst="rect">
            <a:avLst/>
          </a:prstGeom>
        </p:spPr>
        <p:txBody>
          <a:bodyPr vert="horz" wrap="square" lIns="91440" tIns="45720" rIns="91440" bIns="45720" rtlCol="0" anchor="ctr">
            <a:normAutofit lnSpcReduction="10000"/>
          </a:bodyPr>
          <a:lstStyle/>
          <a:p>
            <a:r>
              <a:rPr lang="el-GR" dirty="0" smtClean="0"/>
              <a:t>Αρχική συνθήκη:</a:t>
            </a:r>
          </a:p>
          <a:p>
            <a:endParaRPr lang="el-GR" dirty="0" smtClean="0"/>
          </a:p>
          <a:p>
            <a:endParaRPr lang="el-GR" dirty="0" smtClean="0"/>
          </a:p>
          <a:p>
            <a:r>
              <a:rPr lang="el-GR" dirty="0" smtClean="0"/>
              <a:t>Συνοριακή συνθήκη 1:</a:t>
            </a:r>
          </a:p>
          <a:p>
            <a:r>
              <a:rPr lang="el-GR" dirty="0" smtClean="0"/>
              <a:t>στη διεπιφάνεια</a:t>
            </a:r>
          </a:p>
          <a:p>
            <a:endParaRPr lang="el-GR" dirty="0" smtClean="0"/>
          </a:p>
          <a:p>
            <a:r>
              <a:rPr lang="el-GR" dirty="0" smtClean="0"/>
              <a:t>Συνοριακή συνθήκη 2:</a:t>
            </a:r>
          </a:p>
          <a:p>
            <a:r>
              <a:rPr lang="el-GR" dirty="0" smtClean="0"/>
              <a:t>στον πυθμένα</a:t>
            </a:r>
          </a:p>
          <a:p>
            <a:endParaRPr lang="el-GR" dirty="0" smtClean="0"/>
          </a:p>
          <a:p>
            <a:endParaRPr lang="el-GR" dirty="0" smtClean="0"/>
          </a:p>
        </p:txBody>
      </p:sp>
      <p:graphicFrame>
        <p:nvGraphicFramePr>
          <p:cNvPr id="37" name="Object 36"/>
          <p:cNvGraphicFramePr>
            <a:graphicFrameLocks noChangeAspect="1"/>
          </p:cNvGraphicFramePr>
          <p:nvPr/>
        </p:nvGraphicFramePr>
        <p:xfrm>
          <a:off x="2968774" y="3789040"/>
          <a:ext cx="811138" cy="552264"/>
        </p:xfrm>
        <a:graphic>
          <a:graphicData uri="http://schemas.openxmlformats.org/presentationml/2006/ole">
            <p:oleObj spid="_x0000_s182278" name="Equation" r:id="rId9" imgW="596880" imgH="406080" progId="Equation.DSMT4">
              <p:embed/>
            </p:oleObj>
          </a:graphicData>
        </a:graphic>
      </p:graphicFrame>
      <p:sp>
        <p:nvSpPr>
          <p:cNvPr id="38" name="Right Brace 37"/>
          <p:cNvSpPr/>
          <p:nvPr/>
        </p:nvSpPr>
        <p:spPr>
          <a:xfrm>
            <a:off x="4067944" y="3717032"/>
            <a:ext cx="432048"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40" name="Straight Arrow Connector 39"/>
          <p:cNvCxnSpPr/>
          <p:nvPr/>
        </p:nvCxnSpPr>
        <p:spPr>
          <a:xfrm>
            <a:off x="4788024" y="407707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1" name="Object 40"/>
          <p:cNvGraphicFramePr>
            <a:graphicFrameLocks noChangeAspect="1"/>
          </p:cNvGraphicFramePr>
          <p:nvPr/>
        </p:nvGraphicFramePr>
        <p:xfrm>
          <a:off x="5940152" y="3861048"/>
          <a:ext cx="792088" cy="356440"/>
        </p:xfrm>
        <a:graphic>
          <a:graphicData uri="http://schemas.openxmlformats.org/presentationml/2006/ole">
            <p:oleObj spid="_x0000_s182279" name="Equation" r:id="rId10" imgW="507960" imgH="228600" progId="Equation.DSMT4">
              <p:embed/>
            </p:oleObj>
          </a:graphicData>
        </a:graphic>
      </p:graphicFrame>
      <p:sp>
        <p:nvSpPr>
          <p:cNvPr id="42" name="TextBox 41"/>
          <p:cNvSpPr txBox="1"/>
          <p:nvPr/>
        </p:nvSpPr>
        <p:spPr>
          <a:xfrm>
            <a:off x="7020272" y="3861048"/>
            <a:ext cx="1368152" cy="360040"/>
          </a:xfrm>
          <a:prstGeom prst="rect">
            <a:avLst/>
          </a:prstGeom>
        </p:spPr>
        <p:txBody>
          <a:bodyPr vert="horz" wrap="square" lIns="91440" tIns="45720" rIns="91440" bIns="45720" rtlCol="0" anchor="ctr">
            <a:normAutofit lnSpcReduction="10000"/>
          </a:bodyPr>
          <a:lstStyle/>
          <a:p>
            <a:r>
              <a:rPr lang="el-GR" dirty="0" smtClean="0"/>
              <a:t>(συνήθως 0)</a:t>
            </a:r>
          </a:p>
        </p:txBody>
      </p:sp>
      <p:graphicFrame>
        <p:nvGraphicFramePr>
          <p:cNvPr id="182280" name="Object 8"/>
          <p:cNvGraphicFramePr>
            <a:graphicFrameLocks noChangeAspect="1"/>
          </p:cNvGraphicFramePr>
          <p:nvPr/>
        </p:nvGraphicFramePr>
        <p:xfrm>
          <a:off x="3268663" y="4605338"/>
          <a:ext cx="500062" cy="552450"/>
        </p:xfrm>
        <a:graphic>
          <a:graphicData uri="http://schemas.openxmlformats.org/presentationml/2006/ole">
            <p:oleObj spid="_x0000_s182280" name="Equation" r:id="rId11" imgW="368280" imgH="406080" progId="Equation.DSMT4">
              <p:embed/>
            </p:oleObj>
          </a:graphicData>
        </a:graphic>
      </p:graphicFrame>
      <p:sp>
        <p:nvSpPr>
          <p:cNvPr id="44" name="Right Brace 43"/>
          <p:cNvSpPr/>
          <p:nvPr/>
        </p:nvSpPr>
        <p:spPr>
          <a:xfrm>
            <a:off x="4067944" y="4581128"/>
            <a:ext cx="432048"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45" name="Straight Arrow Connector 44"/>
          <p:cNvCxnSpPr/>
          <p:nvPr/>
        </p:nvCxnSpPr>
        <p:spPr>
          <a:xfrm>
            <a:off x="4788024" y="494116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6" name="Object 45"/>
          <p:cNvGraphicFramePr>
            <a:graphicFrameLocks noChangeAspect="1"/>
          </p:cNvGraphicFramePr>
          <p:nvPr/>
        </p:nvGraphicFramePr>
        <p:xfrm>
          <a:off x="5940152" y="4725144"/>
          <a:ext cx="792088" cy="356440"/>
        </p:xfrm>
        <a:graphic>
          <a:graphicData uri="http://schemas.openxmlformats.org/presentationml/2006/ole">
            <p:oleObj spid="_x0000_s182281" name="Equation" r:id="rId12" imgW="507960" imgH="228600" progId="Equation.DSMT4">
              <p:embed/>
            </p:oleObj>
          </a:graphicData>
        </a:graphic>
      </p:graphicFrame>
      <p:sp>
        <p:nvSpPr>
          <p:cNvPr id="47" name="TextBox 46"/>
          <p:cNvSpPr txBox="1"/>
          <p:nvPr/>
        </p:nvSpPr>
        <p:spPr>
          <a:xfrm>
            <a:off x="7020272" y="4725144"/>
            <a:ext cx="1368152" cy="360040"/>
          </a:xfrm>
          <a:prstGeom prst="rect">
            <a:avLst/>
          </a:prstGeom>
        </p:spPr>
        <p:txBody>
          <a:bodyPr vert="horz" wrap="square" lIns="91440" tIns="45720" rIns="91440" bIns="45720" rtlCol="0" anchor="ctr">
            <a:normAutofit lnSpcReduction="10000"/>
          </a:bodyPr>
          <a:lstStyle/>
          <a:p>
            <a:r>
              <a:rPr lang="el-GR" dirty="0" smtClean="0"/>
              <a:t>(ισορροπία)</a:t>
            </a:r>
          </a:p>
        </p:txBody>
      </p:sp>
      <p:graphicFrame>
        <p:nvGraphicFramePr>
          <p:cNvPr id="48" name="Object 8"/>
          <p:cNvGraphicFramePr>
            <a:graphicFrameLocks noChangeAspect="1"/>
          </p:cNvGraphicFramePr>
          <p:nvPr/>
        </p:nvGraphicFramePr>
        <p:xfrm>
          <a:off x="3276600" y="5326063"/>
          <a:ext cx="482600" cy="552450"/>
        </p:xfrm>
        <a:graphic>
          <a:graphicData uri="http://schemas.openxmlformats.org/presentationml/2006/ole">
            <p:oleObj spid="_x0000_s182282" name="Equation" r:id="rId13" imgW="355320" imgH="406080" progId="Equation.DSMT4">
              <p:embed/>
            </p:oleObj>
          </a:graphicData>
        </a:graphic>
      </p:graphicFrame>
      <p:sp>
        <p:nvSpPr>
          <p:cNvPr id="49" name="Right Brace 48"/>
          <p:cNvSpPr/>
          <p:nvPr/>
        </p:nvSpPr>
        <p:spPr>
          <a:xfrm>
            <a:off x="4067944" y="5301208"/>
            <a:ext cx="432048"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50" name="Straight Arrow Connector 49"/>
          <p:cNvCxnSpPr/>
          <p:nvPr/>
        </p:nvCxnSpPr>
        <p:spPr>
          <a:xfrm>
            <a:off x="4788024" y="566124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1" name="Object 50"/>
          <p:cNvGraphicFramePr>
            <a:graphicFrameLocks noChangeAspect="1"/>
          </p:cNvGraphicFramePr>
          <p:nvPr/>
        </p:nvGraphicFramePr>
        <p:xfrm>
          <a:off x="5940425" y="5316538"/>
          <a:ext cx="792163" cy="615950"/>
        </p:xfrm>
        <a:graphic>
          <a:graphicData uri="http://schemas.openxmlformats.org/presentationml/2006/ole">
            <p:oleObj spid="_x0000_s182283" name="Equation" r:id="rId14" imgW="507960" imgH="393480" progId="Equation.DSMT4">
              <p:embed/>
            </p:oleObj>
          </a:graphicData>
        </a:graphic>
      </p:graphicFrame>
      <p:sp>
        <p:nvSpPr>
          <p:cNvPr id="52" name="TextBox 51"/>
          <p:cNvSpPr txBox="1"/>
          <p:nvPr/>
        </p:nvSpPr>
        <p:spPr>
          <a:xfrm>
            <a:off x="7020272" y="5445224"/>
            <a:ext cx="1872208" cy="576064"/>
          </a:xfrm>
          <a:prstGeom prst="rect">
            <a:avLst/>
          </a:prstGeom>
        </p:spPr>
        <p:txBody>
          <a:bodyPr vert="horz" wrap="square" lIns="91440" tIns="45720" rIns="91440" bIns="45720" rtlCol="0" anchor="ctr">
            <a:normAutofit fontScale="92500" lnSpcReduction="10000"/>
          </a:bodyPr>
          <a:lstStyle/>
          <a:p>
            <a:r>
              <a:rPr lang="el-GR" dirty="0" smtClean="0"/>
              <a:t>(πυθμένας αδιαπέραστος)</a:t>
            </a:r>
          </a:p>
        </p:txBody>
      </p:sp>
      <p:cxnSp>
        <p:nvCxnSpPr>
          <p:cNvPr id="57" name="Straight Arrow Connector 56"/>
          <p:cNvCxnSpPr/>
          <p:nvPr/>
        </p:nvCxnSpPr>
        <p:spPr>
          <a:xfrm flipH="1">
            <a:off x="2699792" y="1988840"/>
            <a:ext cx="504056"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3" name="Εικόνα 7"/>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3" name="TextBox 52"/>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96</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7242" y="142852"/>
            <a:ext cx="8229600" cy="1143000"/>
          </a:xfrm>
        </p:spPr>
        <p:txBody>
          <a:bodyPr/>
          <a:lstStyle/>
          <a:p>
            <a:r>
              <a:rPr lang="el-GR" dirty="0" smtClean="0"/>
              <a:t>Κατανόηση της προσέγγισης</a:t>
            </a:r>
            <a:endParaRPr lang="el-GR" dirty="0"/>
          </a:p>
        </p:txBody>
      </p:sp>
      <p:graphicFrame>
        <p:nvGraphicFramePr>
          <p:cNvPr id="4" name="Object 3"/>
          <p:cNvGraphicFramePr>
            <a:graphicFrameLocks noChangeAspect="1"/>
          </p:cNvGraphicFramePr>
          <p:nvPr/>
        </p:nvGraphicFramePr>
        <p:xfrm>
          <a:off x="971600" y="1526653"/>
          <a:ext cx="642931" cy="360041"/>
        </p:xfrm>
        <a:graphic>
          <a:graphicData uri="http://schemas.openxmlformats.org/presentationml/2006/ole">
            <p:oleObj spid="_x0000_s208898" name="Equation" r:id="rId3" imgW="317160" imgH="177480" progId="Equation.DSMT4">
              <p:embed/>
            </p:oleObj>
          </a:graphicData>
        </a:graphic>
      </p:graphicFrame>
      <p:cxnSp>
        <p:nvCxnSpPr>
          <p:cNvPr id="6" name="Straight Arrow Connector 5"/>
          <p:cNvCxnSpPr/>
          <p:nvPr/>
        </p:nvCxnSpPr>
        <p:spPr>
          <a:xfrm>
            <a:off x="1763688" y="1670670"/>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8899" name="Object 3"/>
          <p:cNvGraphicFramePr>
            <a:graphicFrameLocks noChangeAspect="1"/>
          </p:cNvGraphicFramePr>
          <p:nvPr/>
        </p:nvGraphicFramePr>
        <p:xfrm>
          <a:off x="2525408" y="1484784"/>
          <a:ext cx="894464" cy="401910"/>
        </p:xfrm>
        <a:graphic>
          <a:graphicData uri="http://schemas.openxmlformats.org/presentationml/2006/ole">
            <p:oleObj spid="_x0000_s208899" name="Equation" r:id="rId4" imgW="507960" imgH="228600" progId="Equation.DSMT4">
              <p:embed/>
            </p:oleObj>
          </a:graphicData>
        </a:graphic>
      </p:graphicFrame>
      <p:graphicFrame>
        <p:nvGraphicFramePr>
          <p:cNvPr id="208900" name="Object 4"/>
          <p:cNvGraphicFramePr>
            <a:graphicFrameLocks noChangeAspect="1"/>
          </p:cNvGraphicFramePr>
          <p:nvPr/>
        </p:nvGraphicFramePr>
        <p:xfrm>
          <a:off x="971600" y="2456100"/>
          <a:ext cx="893797" cy="324828"/>
        </p:xfrm>
        <a:graphic>
          <a:graphicData uri="http://schemas.openxmlformats.org/presentationml/2006/ole">
            <p:oleObj spid="_x0000_s208900" name="Equation" r:id="rId5" imgW="419040" imgH="152280" progId="Equation.DSMT4">
              <p:embed/>
            </p:oleObj>
          </a:graphicData>
        </a:graphic>
      </p:graphicFrame>
      <p:cxnSp>
        <p:nvCxnSpPr>
          <p:cNvPr id="9" name="Straight Arrow Connector 8"/>
          <p:cNvCxnSpPr/>
          <p:nvPr/>
        </p:nvCxnSpPr>
        <p:spPr>
          <a:xfrm>
            <a:off x="1907704" y="2636912"/>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3568" y="1484784"/>
            <a:ext cx="6048672" cy="1368152"/>
          </a:xfrm>
          <a:prstGeom prst="rect">
            <a:avLst/>
          </a:prstGeom>
        </p:spPr>
        <p:txBody>
          <a:bodyPr vert="horz" wrap="square" lIns="91440" tIns="45720" rIns="91440" bIns="45720" rtlCol="0" anchor="ctr">
            <a:normAutofit fontScale="92500" lnSpcReduction="10000"/>
          </a:bodyPr>
          <a:lstStyle/>
          <a:p>
            <a:pPr>
              <a:buFont typeface="Arial" pitchFamily="34" charset="0"/>
              <a:buChar char="•"/>
            </a:pPr>
            <a:r>
              <a:rPr lang="el-GR" sz="2400" dirty="0" smtClean="0"/>
              <a:t> </a:t>
            </a:r>
          </a:p>
          <a:p>
            <a:pPr>
              <a:buFont typeface="Arial" pitchFamily="34" charset="0"/>
              <a:buChar char="•"/>
            </a:pPr>
            <a:endParaRPr lang="el-GR" sz="2400" dirty="0" smtClean="0"/>
          </a:p>
          <a:p>
            <a:pPr>
              <a:buFont typeface="Arial" pitchFamily="34" charset="0"/>
              <a:buChar char="•"/>
            </a:pPr>
            <a:endParaRPr lang="el-GR" sz="2400" dirty="0" smtClean="0"/>
          </a:p>
          <a:p>
            <a:pPr>
              <a:buFont typeface="Arial" pitchFamily="34" charset="0"/>
              <a:buChar char="•"/>
            </a:pPr>
            <a:r>
              <a:rPr lang="el-GR" sz="2400" dirty="0" smtClean="0"/>
              <a:t>                            νέα </a:t>
            </a:r>
            <a:r>
              <a:rPr lang="el-GR" sz="2400" b="1" dirty="0" smtClean="0"/>
              <a:t>μόνιμη</a:t>
            </a:r>
            <a:r>
              <a:rPr lang="el-GR" sz="2400" dirty="0" smtClean="0"/>
              <a:t> κατάσταση</a:t>
            </a:r>
          </a:p>
        </p:txBody>
      </p:sp>
      <p:cxnSp>
        <p:nvCxnSpPr>
          <p:cNvPr id="13" name="Straight Arrow Connector 12"/>
          <p:cNvCxnSpPr/>
          <p:nvPr/>
        </p:nvCxnSpPr>
        <p:spPr>
          <a:xfrm>
            <a:off x="3707904" y="2924944"/>
            <a:ext cx="0"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2843808" y="3573016"/>
          <a:ext cx="2078540" cy="707132"/>
        </p:xfrm>
        <a:graphic>
          <a:graphicData uri="http://schemas.openxmlformats.org/presentationml/2006/ole">
            <p:oleObj spid="_x0000_s208901" name="Equation" r:id="rId6" imgW="1231560" imgH="419040" progId="Equation.DSMT4">
              <p:embed/>
            </p:oleObj>
          </a:graphicData>
        </a:graphic>
      </p:graphicFrame>
      <p:cxnSp>
        <p:nvCxnSpPr>
          <p:cNvPr id="16" name="Straight Arrow Connector 15"/>
          <p:cNvCxnSpPr/>
          <p:nvPr/>
        </p:nvCxnSpPr>
        <p:spPr>
          <a:xfrm flipH="1">
            <a:off x="2627784" y="4149080"/>
            <a:ext cx="864096"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nvGraphicFramePr>
        <p:xfrm>
          <a:off x="1420403" y="4547827"/>
          <a:ext cx="1207381" cy="1185429"/>
        </p:xfrm>
        <a:graphic>
          <a:graphicData uri="http://schemas.openxmlformats.org/presentationml/2006/ole">
            <p:oleObj spid="_x0000_s208902" name="Equation" r:id="rId7" imgW="698400" imgH="685800" progId="Equation.DSMT4">
              <p:embed/>
            </p:oleObj>
          </a:graphicData>
        </a:graphic>
      </p:graphicFrame>
      <p:cxnSp>
        <p:nvCxnSpPr>
          <p:cNvPr id="18" name="Straight Arrow Connector 17"/>
          <p:cNvCxnSpPr/>
          <p:nvPr/>
        </p:nvCxnSpPr>
        <p:spPr>
          <a:xfrm>
            <a:off x="2915816" y="5157192"/>
            <a:ext cx="8640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95936" y="4797152"/>
            <a:ext cx="2880320" cy="720080"/>
          </a:xfrm>
          <a:prstGeom prst="rect">
            <a:avLst/>
          </a:prstGeom>
        </p:spPr>
        <p:txBody>
          <a:bodyPr vert="horz" wrap="square" lIns="91440" tIns="45720" rIns="91440" bIns="45720" rtlCol="0" anchor="ctr">
            <a:normAutofit/>
          </a:bodyPr>
          <a:lstStyle/>
          <a:p>
            <a:r>
              <a:rPr lang="el-GR" dirty="0" smtClean="0"/>
              <a:t>Αδύνατο λόγω της 2</a:t>
            </a:r>
            <a:r>
              <a:rPr lang="el-GR" baseline="30000" dirty="0" smtClean="0"/>
              <a:t>ης</a:t>
            </a:r>
            <a:r>
              <a:rPr lang="el-GR" dirty="0" smtClean="0"/>
              <a:t> συνοριακής συνθήκης</a:t>
            </a:r>
          </a:p>
        </p:txBody>
      </p:sp>
      <p:sp>
        <p:nvSpPr>
          <p:cNvPr id="21" name="TextBox 20"/>
          <p:cNvSpPr txBox="1"/>
          <p:nvPr/>
        </p:nvSpPr>
        <p:spPr>
          <a:xfrm>
            <a:off x="1043608" y="5805264"/>
            <a:ext cx="7416824" cy="504056"/>
          </a:xfrm>
          <a:prstGeom prst="rect">
            <a:avLst/>
          </a:prstGeom>
        </p:spPr>
        <p:txBody>
          <a:bodyPr vert="horz" wrap="square" lIns="91440" tIns="45720" rIns="91440" bIns="45720" rtlCol="0" anchor="ctr">
            <a:normAutofit/>
          </a:bodyPr>
          <a:lstStyle/>
          <a:p>
            <a:r>
              <a:rPr lang="el-GR" dirty="0" smtClean="0"/>
              <a:t>Άρα                                   για</a:t>
            </a:r>
          </a:p>
        </p:txBody>
      </p:sp>
      <p:graphicFrame>
        <p:nvGraphicFramePr>
          <p:cNvPr id="22" name="Object 21"/>
          <p:cNvGraphicFramePr>
            <a:graphicFrameLocks noChangeAspect="1"/>
          </p:cNvGraphicFramePr>
          <p:nvPr/>
        </p:nvGraphicFramePr>
        <p:xfrm>
          <a:off x="1695787" y="5877272"/>
          <a:ext cx="1508061" cy="392509"/>
        </p:xfrm>
        <a:graphic>
          <a:graphicData uri="http://schemas.openxmlformats.org/presentationml/2006/ole">
            <p:oleObj spid="_x0000_s208903" name="Equation" r:id="rId8" imgW="927000" imgH="241200" progId="Equation.DSMT4">
              <p:embed/>
            </p:oleObj>
          </a:graphicData>
        </a:graphic>
      </p:graphicFrame>
      <p:graphicFrame>
        <p:nvGraphicFramePr>
          <p:cNvPr id="23" name="Object 22"/>
          <p:cNvGraphicFramePr>
            <a:graphicFrameLocks noChangeAspect="1"/>
          </p:cNvGraphicFramePr>
          <p:nvPr/>
        </p:nvGraphicFramePr>
        <p:xfrm>
          <a:off x="3807469" y="5907096"/>
          <a:ext cx="1052563" cy="330216"/>
        </p:xfrm>
        <a:graphic>
          <a:graphicData uri="http://schemas.openxmlformats.org/presentationml/2006/ole">
            <p:oleObj spid="_x0000_s208904" name="Equation" r:id="rId9" imgW="647640" imgH="203040" progId="Equation.DSMT4">
              <p:embed/>
            </p:oleObj>
          </a:graphicData>
        </a:graphic>
      </p:graphicFrame>
      <p:pic>
        <p:nvPicPr>
          <p:cNvPr id="19" name="Εικόνα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4" name="TextBox 23"/>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97</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804" y="142852"/>
            <a:ext cx="8229600" cy="1143000"/>
          </a:xfrm>
        </p:spPr>
        <p:txBody>
          <a:bodyPr/>
          <a:lstStyle/>
          <a:p>
            <a:r>
              <a:rPr lang="el-GR" dirty="0" smtClean="0"/>
              <a:t>Αδιάστατοι αριθμοί</a:t>
            </a:r>
            <a:endParaRPr lang="el-GR" dirty="0"/>
          </a:p>
        </p:txBody>
      </p:sp>
      <p:graphicFrame>
        <p:nvGraphicFramePr>
          <p:cNvPr id="4" name="Object 3"/>
          <p:cNvGraphicFramePr>
            <a:graphicFrameLocks noChangeAspect="1"/>
          </p:cNvGraphicFramePr>
          <p:nvPr/>
        </p:nvGraphicFramePr>
        <p:xfrm>
          <a:off x="611560" y="1340768"/>
          <a:ext cx="1656184" cy="2773609"/>
        </p:xfrm>
        <a:graphic>
          <a:graphicData uri="http://schemas.openxmlformats.org/presentationml/2006/ole">
            <p:oleObj spid="_x0000_s209922" name="Equation" r:id="rId3" imgW="1054080" imgH="1765080" progId="Equation.DSMT4">
              <p:embed/>
            </p:oleObj>
          </a:graphicData>
        </a:graphic>
      </p:graphicFrame>
      <p:sp>
        <p:nvSpPr>
          <p:cNvPr id="5" name="TextBox 4"/>
          <p:cNvSpPr txBox="1"/>
          <p:nvPr/>
        </p:nvSpPr>
        <p:spPr>
          <a:xfrm>
            <a:off x="1115616" y="2924944"/>
            <a:ext cx="914400" cy="914400"/>
          </a:xfrm>
          <a:prstGeom prst="rect">
            <a:avLst/>
          </a:prstGeom>
        </p:spPr>
        <p:txBody>
          <a:bodyPr vert="horz" wrap="none" lIns="91440" tIns="45720" rIns="91440" bIns="45720" rtlCol="0" anchor="ctr">
            <a:normAutofit/>
          </a:bodyPr>
          <a:lstStyle/>
          <a:p>
            <a:endParaRPr lang="el-GR" dirty="0" smtClean="0"/>
          </a:p>
        </p:txBody>
      </p:sp>
      <p:sp>
        <p:nvSpPr>
          <p:cNvPr id="7" name="TextBox 6"/>
          <p:cNvSpPr txBox="1"/>
          <p:nvPr/>
        </p:nvSpPr>
        <p:spPr>
          <a:xfrm>
            <a:off x="1331640" y="2348880"/>
            <a:ext cx="5040560" cy="936104"/>
          </a:xfrm>
          <a:prstGeom prst="rect">
            <a:avLst/>
          </a:prstGeom>
        </p:spPr>
        <p:txBody>
          <a:bodyPr vert="horz" wrap="square" lIns="91440" tIns="45720" rIns="91440" bIns="45720" rtlCol="0" anchor="ctr">
            <a:normAutofit/>
          </a:bodyPr>
          <a:lstStyle/>
          <a:p>
            <a:r>
              <a:rPr lang="el-GR" dirty="0" smtClean="0"/>
              <a:t>ή        σε κυλινδρικές ή σφαιρικές συντεταγμένες</a:t>
            </a:r>
          </a:p>
        </p:txBody>
      </p:sp>
      <p:graphicFrame>
        <p:nvGraphicFramePr>
          <p:cNvPr id="209923" name="Object 3"/>
          <p:cNvGraphicFramePr>
            <a:graphicFrameLocks noChangeAspect="1"/>
          </p:cNvGraphicFramePr>
          <p:nvPr/>
        </p:nvGraphicFramePr>
        <p:xfrm>
          <a:off x="1619672" y="2523430"/>
          <a:ext cx="279400" cy="617538"/>
        </p:xfrm>
        <a:graphic>
          <a:graphicData uri="http://schemas.openxmlformats.org/presentationml/2006/ole">
            <p:oleObj spid="_x0000_s209923" name="Equation" r:id="rId4" imgW="177480" imgH="393480" progId="Equation.DSMT4">
              <p:embed/>
            </p:oleObj>
          </a:graphicData>
        </a:graphic>
      </p:graphicFrame>
      <p:sp>
        <p:nvSpPr>
          <p:cNvPr id="9" name="Right Brace 8"/>
          <p:cNvSpPr/>
          <p:nvPr/>
        </p:nvSpPr>
        <p:spPr>
          <a:xfrm>
            <a:off x="6228184" y="1412776"/>
            <a:ext cx="504056" cy="28803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209924" name="Object 4"/>
          <p:cNvGraphicFramePr>
            <a:graphicFrameLocks noChangeAspect="1"/>
          </p:cNvGraphicFramePr>
          <p:nvPr/>
        </p:nvGraphicFramePr>
        <p:xfrm>
          <a:off x="6961832" y="2515493"/>
          <a:ext cx="1498600" cy="625475"/>
        </p:xfrm>
        <a:graphic>
          <a:graphicData uri="http://schemas.openxmlformats.org/presentationml/2006/ole">
            <p:oleObj spid="_x0000_s209924" name="Equation" r:id="rId5" imgW="1002960" imgH="419040" progId="Equation.DSMT4">
              <p:embed/>
            </p:oleObj>
          </a:graphicData>
        </a:graphic>
      </p:graphicFrame>
      <p:cxnSp>
        <p:nvCxnSpPr>
          <p:cNvPr id="11" name="Straight Arrow Connector 10"/>
          <p:cNvCxnSpPr/>
          <p:nvPr/>
        </p:nvCxnSpPr>
        <p:spPr>
          <a:xfrm>
            <a:off x="7452320" y="3212976"/>
            <a:ext cx="0"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88832" y="3356992"/>
            <a:ext cx="1547664" cy="432048"/>
          </a:xfrm>
          <a:prstGeom prst="rect">
            <a:avLst/>
          </a:prstGeom>
        </p:spPr>
        <p:txBody>
          <a:bodyPr vert="horz" wrap="square" lIns="91440" tIns="45720" rIns="91440" bIns="45720" rtlCol="0" anchor="ctr">
            <a:normAutofit fontScale="70000" lnSpcReduction="20000"/>
          </a:bodyPr>
          <a:lstStyle/>
          <a:p>
            <a:r>
              <a:rPr lang="el-GR" dirty="0" smtClean="0"/>
              <a:t>Αδιαστατοποιημένη</a:t>
            </a:r>
          </a:p>
        </p:txBody>
      </p:sp>
      <p:graphicFrame>
        <p:nvGraphicFramePr>
          <p:cNvPr id="209925" name="Object 5"/>
          <p:cNvGraphicFramePr>
            <a:graphicFrameLocks noChangeAspect="1"/>
          </p:cNvGraphicFramePr>
          <p:nvPr/>
        </p:nvGraphicFramePr>
        <p:xfrm>
          <a:off x="6804025" y="4017963"/>
          <a:ext cx="1498600" cy="644525"/>
        </p:xfrm>
        <a:graphic>
          <a:graphicData uri="http://schemas.openxmlformats.org/presentationml/2006/ole">
            <p:oleObj spid="_x0000_s209925" name="Equation" r:id="rId6" imgW="1002960" imgH="431640" progId="Equation.DSMT4">
              <p:embed/>
            </p:oleObj>
          </a:graphicData>
        </a:graphic>
      </p:graphicFrame>
      <p:graphicFrame>
        <p:nvGraphicFramePr>
          <p:cNvPr id="209926" name="Object 6"/>
          <p:cNvGraphicFramePr>
            <a:graphicFrameLocks noChangeAspect="1"/>
          </p:cNvGraphicFramePr>
          <p:nvPr/>
        </p:nvGraphicFramePr>
        <p:xfrm>
          <a:off x="4754140" y="4872062"/>
          <a:ext cx="2770188" cy="1365250"/>
        </p:xfrm>
        <a:graphic>
          <a:graphicData uri="http://schemas.openxmlformats.org/presentationml/2006/ole">
            <p:oleObj spid="_x0000_s209926" name="Equation" r:id="rId7" imgW="1854000" imgH="914400" progId="Equation.DSMT4">
              <p:embed/>
            </p:oleObj>
          </a:graphicData>
        </a:graphic>
      </p:graphicFrame>
      <p:pic>
        <p:nvPicPr>
          <p:cNvPr id="13"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98</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5786" y="71414"/>
            <a:ext cx="8229600" cy="1143000"/>
          </a:xfrm>
        </p:spPr>
        <p:txBody>
          <a:bodyPr/>
          <a:lstStyle/>
          <a:p>
            <a:r>
              <a:rPr lang="el-GR" dirty="0" smtClean="0"/>
              <a:t>Αναλυτική λύση</a:t>
            </a:r>
            <a:endParaRPr lang="el-GR" dirty="0"/>
          </a:p>
        </p:txBody>
      </p:sp>
      <p:pic>
        <p:nvPicPr>
          <p:cNvPr id="210947" name="Picture 3"/>
          <p:cNvPicPr>
            <a:picLocks noChangeAspect="1" noChangeArrowheads="1"/>
          </p:cNvPicPr>
          <p:nvPr/>
        </p:nvPicPr>
        <p:blipFill>
          <a:blip r:embed="rId3" cstate="print"/>
          <a:srcRect/>
          <a:stretch>
            <a:fillRect/>
          </a:stretch>
        </p:blipFill>
        <p:spPr bwMode="auto">
          <a:xfrm>
            <a:off x="323528" y="1340768"/>
            <a:ext cx="3760898" cy="4464496"/>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4139952" y="1246386"/>
          <a:ext cx="3190875" cy="1606550"/>
        </p:xfrm>
        <a:graphic>
          <a:graphicData uri="http://schemas.openxmlformats.org/presentationml/2006/ole">
            <p:oleObj spid="_x0000_s210948" name="Equation" r:id="rId4" imgW="1841400" imgH="927000" progId="Equation.DSMT4">
              <p:embed/>
            </p:oleObj>
          </a:graphicData>
        </a:graphic>
      </p:graphicFrame>
      <p:sp>
        <p:nvSpPr>
          <p:cNvPr id="7" name="TextBox 6"/>
          <p:cNvSpPr txBox="1"/>
          <p:nvPr/>
        </p:nvSpPr>
        <p:spPr>
          <a:xfrm>
            <a:off x="4499992" y="2492896"/>
            <a:ext cx="1944216" cy="360040"/>
          </a:xfrm>
          <a:prstGeom prst="rect">
            <a:avLst/>
          </a:prstGeom>
        </p:spPr>
        <p:txBody>
          <a:bodyPr vert="horz" wrap="square" lIns="91440" tIns="45720" rIns="91440" bIns="45720" rtlCol="0" anchor="ctr">
            <a:normAutofit lnSpcReduction="10000"/>
          </a:bodyPr>
          <a:lstStyle/>
          <a:p>
            <a:r>
              <a:rPr lang="el-GR" dirty="0" smtClean="0"/>
              <a:t>ρίζα της εξίσωσης</a:t>
            </a:r>
          </a:p>
        </p:txBody>
      </p:sp>
      <p:graphicFrame>
        <p:nvGraphicFramePr>
          <p:cNvPr id="8" name="Object 7"/>
          <p:cNvGraphicFramePr>
            <a:graphicFrameLocks noChangeAspect="1"/>
          </p:cNvGraphicFramePr>
          <p:nvPr/>
        </p:nvGraphicFramePr>
        <p:xfrm>
          <a:off x="6372200" y="2492896"/>
          <a:ext cx="2424220" cy="386159"/>
        </p:xfrm>
        <a:graphic>
          <a:graphicData uri="http://schemas.openxmlformats.org/presentationml/2006/ole">
            <p:oleObj spid="_x0000_s210949" name="Equation" r:id="rId5" imgW="1434960" imgH="228600" progId="Equation.DSMT4">
              <p:embed/>
            </p:oleObj>
          </a:graphicData>
        </a:graphic>
      </p:graphicFrame>
      <p:sp>
        <p:nvSpPr>
          <p:cNvPr id="9" name="TextBox 8"/>
          <p:cNvSpPr txBox="1"/>
          <p:nvPr/>
        </p:nvSpPr>
        <p:spPr>
          <a:xfrm>
            <a:off x="4139952" y="2708920"/>
            <a:ext cx="3528392" cy="1512168"/>
          </a:xfrm>
          <a:prstGeom prst="rect">
            <a:avLst/>
          </a:prstGeom>
        </p:spPr>
        <p:txBody>
          <a:bodyPr vert="horz" wrap="square" lIns="91440" tIns="45720" rIns="91440" bIns="45720" rtlCol="0" anchor="ctr">
            <a:normAutofit/>
          </a:bodyPr>
          <a:lstStyle/>
          <a:p>
            <a:r>
              <a:rPr lang="el-GR" dirty="0" smtClean="0"/>
              <a:t>όπου </a:t>
            </a:r>
            <a:r>
              <a:rPr lang="en-US" dirty="0" smtClean="0"/>
              <a:t>Bi:</a:t>
            </a:r>
            <a:r>
              <a:rPr lang="el-GR" dirty="0" smtClean="0"/>
              <a:t> αριθμός </a:t>
            </a:r>
            <a:r>
              <a:rPr lang="en-US" dirty="0" smtClean="0"/>
              <a:t>Biot</a:t>
            </a:r>
          </a:p>
          <a:p>
            <a:r>
              <a:rPr lang="el-GR" dirty="0" smtClean="0"/>
              <a:t>Δες πίνακα 7.2, σελίδα 161 βιβλίου</a:t>
            </a:r>
          </a:p>
          <a:p>
            <a:r>
              <a:rPr lang="el-GR" dirty="0" smtClean="0"/>
              <a:t>                       </a:t>
            </a:r>
            <a:r>
              <a:rPr lang="el-GR" dirty="0" smtClean="0">
                <a:solidFill>
                  <a:srgbClr val="FF0000"/>
                </a:solidFill>
              </a:rPr>
              <a:t>Α δεν αντιλαμβάνεται τον ‘αδιαπέραστο’ πυθμένα</a:t>
            </a:r>
          </a:p>
          <a:p>
            <a:r>
              <a:rPr lang="el-GR" dirty="0" smtClean="0"/>
              <a:t>                      </a:t>
            </a:r>
            <a:r>
              <a:rPr lang="el-GR" dirty="0" smtClean="0">
                <a:solidFill>
                  <a:srgbClr val="FF0000"/>
                </a:solidFill>
              </a:rPr>
              <a:t>κορεσμός υγρού</a:t>
            </a:r>
          </a:p>
        </p:txBody>
      </p:sp>
      <p:graphicFrame>
        <p:nvGraphicFramePr>
          <p:cNvPr id="10" name="Object 9"/>
          <p:cNvGraphicFramePr>
            <a:graphicFrameLocks noChangeAspect="1"/>
          </p:cNvGraphicFramePr>
          <p:nvPr/>
        </p:nvGraphicFramePr>
        <p:xfrm>
          <a:off x="4252838" y="3271391"/>
          <a:ext cx="1111250" cy="301625"/>
        </p:xfrm>
        <a:graphic>
          <a:graphicData uri="http://schemas.openxmlformats.org/presentationml/2006/ole">
            <p:oleObj spid="_x0000_s210950" name="Equation" r:id="rId6" imgW="749160" imgH="203040" progId="Equation.DSMT4">
              <p:embed/>
            </p:oleObj>
          </a:graphicData>
        </a:graphic>
      </p:graphicFrame>
      <p:graphicFrame>
        <p:nvGraphicFramePr>
          <p:cNvPr id="210951" name="Object 7"/>
          <p:cNvGraphicFramePr>
            <a:graphicFrameLocks noChangeAspect="1"/>
          </p:cNvGraphicFramePr>
          <p:nvPr/>
        </p:nvGraphicFramePr>
        <p:xfrm>
          <a:off x="4318000" y="3860800"/>
          <a:ext cx="979488" cy="301625"/>
        </p:xfrm>
        <a:graphic>
          <a:graphicData uri="http://schemas.openxmlformats.org/presentationml/2006/ole">
            <p:oleObj spid="_x0000_s210951" name="Equation" r:id="rId7" imgW="660240" imgH="203040" progId="Equation.DSMT4">
              <p:embed/>
            </p:oleObj>
          </a:graphicData>
        </a:graphic>
      </p:graphicFrame>
      <p:pic>
        <p:nvPicPr>
          <p:cNvPr id="11" name="Εικόνα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2" name="TextBox 1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99</a:t>
            </a:r>
            <a:endParaRPr lang="el-GR" dirty="0" smtClean="0">
              <a:solidFill>
                <a:srgbClr val="50ABB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4303</TotalTime>
  <Words>5789</Words>
  <Application>Microsoft Office PowerPoint</Application>
  <PresentationFormat>On-screen Show (4:3)</PresentationFormat>
  <Paragraphs>1397</Paragraphs>
  <Slides>161</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161</vt:i4>
      </vt:variant>
    </vt:vector>
  </HeadingPairs>
  <TitlesOfParts>
    <vt:vector size="164" baseType="lpstr">
      <vt:lpstr>Θέμα του Office</vt:lpstr>
      <vt:lpstr>Equation</vt:lpstr>
      <vt:lpstr>Graph</vt:lpstr>
      <vt:lpstr>Μεταφορά Μάζας</vt:lpstr>
      <vt:lpstr>Ισοζύγιο της ιδιότητας ψ</vt:lpstr>
      <vt:lpstr>Μεταφορά Μάζας</vt:lpstr>
      <vt:lpstr>Μηχανισμοί Μεταφοράς</vt:lpstr>
      <vt:lpstr>Ισοζύγια για ψ</vt:lpstr>
      <vt:lpstr>T, P : const</vt:lpstr>
      <vt:lpstr>Slide 7</vt:lpstr>
      <vt:lpstr>Συγκέντρωση</vt:lpstr>
      <vt:lpstr>Κλάσματα</vt:lpstr>
      <vt:lpstr>Slide 10</vt:lpstr>
      <vt:lpstr>Ταχύτητα διάχυσης i</vt:lpstr>
      <vt:lpstr>Slide 12</vt:lpstr>
      <vt:lpstr>Απλοποίηση συμβόλων</vt:lpstr>
      <vt:lpstr>Νόμος Fick</vt:lpstr>
      <vt:lpstr>Γενική Έκφραση</vt:lpstr>
      <vt:lpstr>Slide 16</vt:lpstr>
      <vt:lpstr>Αναλογία μεταξύ φαινομένων μεταφοράς</vt:lpstr>
      <vt:lpstr>Συντελεστής Διάχυσης</vt:lpstr>
      <vt:lpstr>Slide 19</vt:lpstr>
      <vt:lpstr>Από κινητική θεωρία</vt:lpstr>
      <vt:lpstr>Slide 21</vt:lpstr>
      <vt:lpstr>Αέρια σε χαμηλή πίεση</vt:lpstr>
      <vt:lpstr>Slide 23</vt:lpstr>
      <vt:lpstr>Slide 24</vt:lpstr>
      <vt:lpstr>Διόρθωση για πίεση, θερμοκρασία</vt:lpstr>
      <vt:lpstr>Αέρια σε πιέσεις υψηλότερες των 25bars</vt:lpstr>
      <vt:lpstr>Slide 27</vt:lpstr>
      <vt:lpstr>Διάχυση σε υγρά</vt:lpstr>
      <vt:lpstr>Θεωρία Eyring</vt:lpstr>
      <vt:lpstr>Υδροδυναμική θεωρία</vt:lpstr>
      <vt:lpstr>Slide 31</vt:lpstr>
      <vt:lpstr>Wilke-Chang</vt:lpstr>
      <vt:lpstr>Επίδραση σύστασης μίγματος</vt:lpstr>
      <vt:lpstr>Μη ιδανικό διάλυμα</vt:lpstr>
      <vt:lpstr>Επίδραση Θερμοκρασίας</vt:lpstr>
      <vt:lpstr>Διάλυμα ηλεκτρολυτών </vt:lpstr>
      <vt:lpstr>Διάχυση σε στερεά</vt:lpstr>
      <vt:lpstr>Μηχανισμοί διάχυσης βάσει είδους στερεού και διαχεόμενης ουσίας</vt:lpstr>
      <vt:lpstr>Slide 39</vt:lpstr>
      <vt:lpstr>Πορώδες μέσο</vt:lpstr>
      <vt:lpstr>Slide 41</vt:lpstr>
      <vt:lpstr>Slide 42</vt:lpstr>
      <vt:lpstr>Slide 43</vt:lpstr>
      <vt:lpstr>Slide 44</vt:lpstr>
      <vt:lpstr>Γενικευμένη εξίσωση διάχυσης</vt:lpstr>
      <vt:lpstr>Slide 46</vt:lpstr>
      <vt:lpstr>Διάχυση σε μόνιμες συνθήκες</vt:lpstr>
      <vt:lpstr>Slide 48</vt:lpstr>
      <vt:lpstr>Slide 49</vt:lpstr>
      <vt:lpstr>Slide 50</vt:lpstr>
      <vt:lpstr>Πως χειριζόμαστε το εΑ ?</vt:lpstr>
      <vt:lpstr>Πολυσυστατικά μίγματα</vt:lpstr>
      <vt:lpstr>Slide 53</vt:lpstr>
      <vt:lpstr>Slide 54</vt:lpstr>
      <vt:lpstr>Ισομοριακή αντιδιάχυση</vt:lpstr>
      <vt:lpstr>Διάχυση σε στάσιμο αέριο ή διάχυση μέσω στάσιμου υμενίου ( stagnant film diffusion )</vt:lpstr>
      <vt:lpstr>Slide 57</vt:lpstr>
      <vt:lpstr>Κατανομή συγκέντρωσης</vt:lpstr>
      <vt:lpstr>Μη ισομοριακή αντιδιάχυση</vt:lpstr>
      <vt:lpstr>Διάχυση με αντίδραση</vt:lpstr>
      <vt:lpstr>Slide 61</vt:lpstr>
      <vt:lpstr>Ρυθμορυθμιστικό στάδιο</vt:lpstr>
      <vt:lpstr>Σχέση </vt:lpstr>
      <vt:lpstr>Διάχυση και ενέργεια ενεργοποίησης</vt:lpstr>
      <vt:lpstr>Διάγραμμα Arrhenius</vt:lpstr>
      <vt:lpstr>Slide 66</vt:lpstr>
      <vt:lpstr>Slide 67</vt:lpstr>
      <vt:lpstr>Ισοζύγιο Μάζας</vt:lpstr>
      <vt:lpstr>Slide 69</vt:lpstr>
      <vt:lpstr>Slide 70</vt:lpstr>
      <vt:lpstr>Slide 71</vt:lpstr>
      <vt:lpstr>Slide 72</vt:lpstr>
      <vt:lpstr>Slide 73</vt:lpstr>
      <vt:lpstr>Slide 74</vt:lpstr>
      <vt:lpstr>Τι είναι το (ΧΜ)???</vt:lpstr>
      <vt:lpstr>Slide 76</vt:lpstr>
      <vt:lpstr>Slide 77</vt:lpstr>
      <vt:lpstr>Slide 78</vt:lpstr>
      <vt:lpstr>Slide 79</vt:lpstr>
      <vt:lpstr>Slide 80</vt:lpstr>
      <vt:lpstr>Ρευστοστερεά κλίνη (fluidized bed)</vt:lpstr>
      <vt:lpstr>Μοντέλο δυο φάσεων για FB</vt:lpstr>
      <vt:lpstr>Μόνιμες συνθήκες –Ισοζύγιο μάζας για Α</vt:lpstr>
      <vt:lpstr>Γαλάκτωμα (Αέριο + Στερεό)</vt:lpstr>
      <vt:lpstr>Slide 85</vt:lpstr>
      <vt:lpstr>Δεύτερη προσέγγιση της παραδοχής </vt:lpstr>
      <vt:lpstr>Slide 87</vt:lpstr>
      <vt:lpstr>Slide 88</vt:lpstr>
      <vt:lpstr>Slide 89</vt:lpstr>
      <vt:lpstr>Slide 90</vt:lpstr>
      <vt:lpstr>Slide 91</vt:lpstr>
      <vt:lpstr>Slide 92</vt:lpstr>
      <vt:lpstr>Slide 93</vt:lpstr>
      <vt:lpstr>Slide 94</vt:lpstr>
      <vt:lpstr>Μεταβατική κατάσταση (Μη-μόνιμη κατάσταση)</vt:lpstr>
      <vt:lpstr>Διάχυση σε υγρό</vt:lpstr>
      <vt:lpstr>Κατανόηση της προσέγγισης</vt:lpstr>
      <vt:lpstr>Αδιάστατοι αριθμοί</vt:lpstr>
      <vt:lpstr>Αναλυτική λύση</vt:lpstr>
      <vt:lpstr>Μεταφερόμενη μάζα</vt:lpstr>
      <vt:lpstr>Διάχυση σε στερεό</vt:lpstr>
      <vt:lpstr>Πώς εκφράζεται η 2η συνοριακή συνθήκη της συναγωγής?</vt:lpstr>
      <vt:lpstr>Αναλυτικές λύσεις</vt:lpstr>
      <vt:lpstr>Σχέσεις υπολογισμού των An, Bn και fn</vt:lpstr>
      <vt:lpstr>Απλούστευση για μεγάλους χρόνους επαφής</vt:lpstr>
      <vt:lpstr>Διαγράμματα: εύχρηστα αλλά η ακρίβεια είναι ένα θέμα</vt:lpstr>
      <vt:lpstr>Ροή σε ημιάπειρο μέσο</vt:lpstr>
      <vt:lpstr>Λύση </vt:lpstr>
      <vt:lpstr>Χαρακτηριστικά erf</vt:lpstr>
      <vt:lpstr>Συναγωγή</vt:lpstr>
      <vt:lpstr>Διεπιφάνεια</vt:lpstr>
      <vt:lpstr>Ανάλυση παραμέτρων</vt:lpstr>
      <vt:lpstr>Ογκομετρικοί συντελεστές</vt:lpstr>
      <vt:lpstr>Εξαναγκασμένη ροή</vt:lpstr>
      <vt:lpstr>Φυσική Ροή</vt:lpstr>
      <vt:lpstr>Απορρόφηση</vt:lpstr>
      <vt:lpstr>Ισορροπία φάσεων</vt:lpstr>
      <vt:lpstr>Ερώτηση:Τι είναι γνωστό? Απάντηση: Οι ολικές διαφορές συγκέντρωσης</vt:lpstr>
      <vt:lpstr>Καμπύλη ισορροπίας</vt:lpstr>
      <vt:lpstr>Καμπύλη ισορροπίας</vt:lpstr>
      <vt:lpstr>Μοντέλα Μεταφοράς</vt:lpstr>
      <vt:lpstr>Θεωρία υμένα, συνέχεια</vt:lpstr>
      <vt:lpstr>Μοντέλο οριακού στρώματος</vt:lpstr>
      <vt:lpstr>Ολοκληρωτική ή προσεγγιστική λύση</vt:lpstr>
      <vt:lpstr>Ισοζύγια</vt:lpstr>
      <vt:lpstr>Ισοζύγια</vt:lpstr>
      <vt:lpstr>Ισοζύγια</vt:lpstr>
      <vt:lpstr>Ισοζύγια</vt:lpstr>
      <vt:lpstr>Ισοζύγια</vt:lpstr>
      <vt:lpstr>Λύση για τυρβώδη ροή</vt:lpstr>
      <vt:lpstr>Εξισώσεις Streeter-Phelps Ρύπανση ποταμών και λιμνών</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spyretos13</cp:lastModifiedBy>
  <cp:revision>331</cp:revision>
  <dcterms:created xsi:type="dcterms:W3CDTF">2012-09-06T09:03:05Z</dcterms:created>
  <dcterms:modified xsi:type="dcterms:W3CDTF">2015-01-16T14:48:52Z</dcterms:modified>
</cp:coreProperties>
</file>