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2" r:id="rId5"/>
    <p:sldId id="264" r:id="rId6"/>
    <p:sldId id="266" r:id="rId7"/>
    <p:sldId id="268" r:id="rId8"/>
    <p:sldId id="270" r:id="rId9"/>
    <p:sldId id="272" r:id="rId10"/>
    <p:sldId id="287" r:id="rId11"/>
    <p:sldId id="274" r:id="rId12"/>
    <p:sldId id="276" r:id="rId13"/>
    <p:sldId id="278" r:id="rId14"/>
    <p:sldId id="280" r:id="rId15"/>
    <p:sldId id="281" r:id="rId16"/>
    <p:sldId id="282" r:id="rId17"/>
    <p:sldId id="283" r:id="rId18"/>
    <p:sldId id="284" r:id="rId19"/>
    <p:sldId id="285" r:id="rId20"/>
    <p:sldId id="28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640C7A40-07AF-49DD-8A35-18C7CFDC3D6E}" type="slidenum">
              <a:rPr lang="el-GR" smtClean="0"/>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640C7A40-07AF-49DD-8A35-18C7CFDC3D6E}"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0C7A40-07AF-49DD-8A35-18C7CFDC3D6E}" type="slidenum">
              <a:rPr lang="el-GR" smtClean="0"/>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48C7968-4C03-4E0E-B89C-994EE52477A8}" type="datetimeFigureOut">
              <a:rPr lang="el-GR" smtClean="0"/>
              <a:t>17/1/2022</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640C7A40-07AF-49DD-8A35-18C7CFDC3D6E}" type="slidenum">
              <a:rPr lang="el-GR" smtClean="0"/>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48C7968-4C03-4E0E-B89C-994EE52477A8}" type="datetimeFigureOut">
              <a:rPr lang="el-GR" smtClean="0"/>
              <a:t>17/1/2022</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40C7A40-07AF-49DD-8A35-18C7CFDC3D6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fontScale="92500" lnSpcReduction="20000"/>
          </a:bodyPr>
          <a:lstStyle/>
          <a:p>
            <a:r>
              <a:rPr lang="el-GR" dirty="0" smtClean="0"/>
              <a:t>Μαρία </a:t>
            </a:r>
            <a:r>
              <a:rPr lang="el-GR" dirty="0" err="1" smtClean="0"/>
              <a:t>Λαγκαδινού</a:t>
            </a:r>
            <a:endParaRPr lang="el-GR" dirty="0" smtClean="0"/>
          </a:p>
          <a:p>
            <a:r>
              <a:rPr lang="el-GR" dirty="0" smtClean="0"/>
              <a:t>Παθολόγος-</a:t>
            </a:r>
            <a:r>
              <a:rPr lang="el-GR" dirty="0" err="1" smtClean="0"/>
              <a:t>Λοιμωξιολόγος</a:t>
            </a:r>
            <a:endParaRPr lang="el-GR" dirty="0" smtClean="0"/>
          </a:p>
          <a:p>
            <a:r>
              <a:rPr lang="el-GR" dirty="0" err="1" smtClean="0"/>
              <a:t>Επικ</a:t>
            </a:r>
            <a:r>
              <a:rPr lang="el-GR" dirty="0" smtClean="0"/>
              <a:t>. Καθηγήτρια Παθολογίας </a:t>
            </a:r>
          </a:p>
          <a:p>
            <a:r>
              <a:rPr lang="el-GR" dirty="0" smtClean="0"/>
              <a:t>Τμήμα Νοσηλευτικής Παν/</a:t>
            </a:r>
            <a:r>
              <a:rPr lang="el-GR" dirty="0" err="1" smtClean="0"/>
              <a:t>μιο</a:t>
            </a:r>
            <a:r>
              <a:rPr lang="el-GR" dirty="0" smtClean="0"/>
              <a:t> Πατρών</a:t>
            </a:r>
            <a:endParaRPr lang="el-GR" dirty="0"/>
          </a:p>
        </p:txBody>
      </p:sp>
      <p:sp>
        <p:nvSpPr>
          <p:cNvPr id="2" name="1 - Τίτλος"/>
          <p:cNvSpPr>
            <a:spLocks noGrp="1"/>
          </p:cNvSpPr>
          <p:nvPr>
            <p:ph type="ctrTitle"/>
          </p:nvPr>
        </p:nvSpPr>
        <p:spPr/>
        <p:txBody>
          <a:bodyPr/>
          <a:lstStyle/>
          <a:p>
            <a:r>
              <a:rPr lang="el-GR" dirty="0" smtClean="0"/>
              <a:t>Παθήσεις Ενδοκρινικού</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Συμπτώματα</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a:t>
            </a:r>
            <a:r>
              <a:rPr lang="el-GR" dirty="0" smtClean="0"/>
              <a:t>Νευρικότητα</a:t>
            </a:r>
          </a:p>
          <a:p>
            <a:r>
              <a:rPr lang="el-GR" dirty="0" smtClean="0"/>
              <a:t>-</a:t>
            </a:r>
            <a:r>
              <a:rPr lang="el-GR" dirty="0" err="1" smtClean="0"/>
              <a:t>Αυπνία</a:t>
            </a:r>
            <a:endParaRPr lang="el-GR" dirty="0" smtClean="0"/>
          </a:p>
          <a:p>
            <a:r>
              <a:rPr lang="el-GR" dirty="0" smtClean="0"/>
              <a:t>-Συγκινησιακή αστάθεια</a:t>
            </a:r>
          </a:p>
          <a:p>
            <a:r>
              <a:rPr lang="el-GR" dirty="0" smtClean="0"/>
              <a:t>-Τρόμος χεριών</a:t>
            </a:r>
          </a:p>
          <a:p>
            <a:r>
              <a:rPr lang="el-GR" dirty="0" smtClean="0"/>
              <a:t>-Υπερβολική εφίδρωση</a:t>
            </a:r>
          </a:p>
          <a:p>
            <a:r>
              <a:rPr lang="el-GR" dirty="0" smtClean="0"/>
              <a:t>-Συχνές και μαλακές κενώσεις</a:t>
            </a:r>
          </a:p>
          <a:p>
            <a:r>
              <a:rPr lang="el-GR" dirty="0" smtClean="0"/>
              <a:t>-Ανεξήγητη απώλεια βάρους παρά την αυξημένη όρεξη</a:t>
            </a:r>
          </a:p>
          <a:p>
            <a:r>
              <a:rPr lang="el-GR" dirty="0" smtClean="0"/>
              <a:t>-Δυσανεξία στη ζέστη</a:t>
            </a:r>
          </a:p>
          <a:p>
            <a:r>
              <a:rPr lang="el-GR" dirty="0" smtClean="0"/>
              <a:t>-</a:t>
            </a:r>
            <a:r>
              <a:rPr lang="el-GR" dirty="0" err="1" smtClean="0"/>
              <a:t>Μυική</a:t>
            </a:r>
            <a:r>
              <a:rPr lang="el-GR" dirty="0" smtClean="0"/>
              <a:t> αδυναμία</a:t>
            </a:r>
          </a:p>
          <a:p>
            <a:r>
              <a:rPr lang="el-GR" dirty="0" smtClean="0"/>
              <a:t>-Ταχυκαρδία, αίσθημα παλμών ή δύσπνοια</a:t>
            </a:r>
          </a:p>
          <a:p>
            <a:r>
              <a:rPr lang="el-GR" dirty="0" smtClean="0"/>
              <a:t>-Έντονη τριχόπτωση</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Θεραπεία στον υπερθυρεοειδισμό </a:t>
            </a:r>
            <a:r>
              <a:rPr lang="el-GR" sz="3000" b="0" dirty="0" smtClean="0"/>
              <a:t>1/7</a:t>
            </a:r>
            <a:endParaRPr lang="el-GR" sz="3000" b="0" dirty="0"/>
          </a:p>
        </p:txBody>
      </p:sp>
      <p:sp>
        <p:nvSpPr>
          <p:cNvPr id="3" name="2 - Θέση περιεχομένου"/>
          <p:cNvSpPr>
            <a:spLocks noGrp="1"/>
          </p:cNvSpPr>
          <p:nvPr>
            <p:ph idx="1"/>
          </p:nvPr>
        </p:nvSpPr>
        <p:spPr>
          <a:xfrm>
            <a:off x="457200" y="1196752"/>
            <a:ext cx="8219256" cy="5184576"/>
          </a:xfrm>
        </p:spPr>
        <p:txBody>
          <a:bodyPr>
            <a:normAutofit/>
          </a:bodyPr>
          <a:lstStyle/>
          <a:p>
            <a:r>
              <a:rPr lang="el-GR" sz="2200" dirty="0" smtClean="0"/>
              <a:t>Η </a:t>
            </a:r>
            <a:r>
              <a:rPr lang="el-GR" sz="2200" dirty="0"/>
              <a:t>δραστηριότητα του θυρεοειδούς μπορεί να μειωθεί με φάρμακα που αναστέλλουν την ενσωμάτωση του ιωδίου στις τυροσίνες (θυρεοστατικά), με την χορήγηση μεγάλων δόσεων ιωδίου που αναστέλλει την έκκριση των θυρεοειδικών ορμονών, η με ραδιενεργό ιώδιο που ακτινοβολεί και καταστρέφει τον ιστό όπου και παράγεται η θυρεοσφαιρίνη.  </a:t>
            </a:r>
          </a:p>
          <a:p>
            <a:r>
              <a:rPr lang="el-GR" sz="2200" dirty="0"/>
              <a:t>Σε ορισμένες περιπτώσεις ο θυρεοειδικός ιστός αφαιρείται χειρουργικά.  </a:t>
            </a:r>
          </a:p>
          <a:p>
            <a:r>
              <a:rPr lang="el-GR" sz="2200" b="1" dirty="0"/>
              <a:t>Στόχος </a:t>
            </a:r>
            <a:r>
              <a:rPr lang="el-GR" sz="2200" dirty="0"/>
              <a:t>όμως τόσο της φαρμακευτικής όσο και της χειρουργικής αγωγής είναι να παραμείνει αρκετός θυρεοειδικός ιστός για την φυσιολογική παραγωγή των ορμονών του </a:t>
            </a:r>
            <a:r>
              <a:rPr lang="el-GR" sz="2200" dirty="0" smtClean="0"/>
              <a:t>θυρεοειδούς.</a:t>
            </a:r>
            <a:endParaRPr lang="el-GR" sz="2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11</a:t>
            </a:fld>
            <a:endParaRPr lang="el-GR" dirty="0"/>
          </a:p>
        </p:txBody>
      </p:sp>
    </p:spTree>
    <p:extLst>
      <p:ext uri="{BB962C8B-B14F-4D97-AF65-F5344CB8AC3E}">
        <p14:creationId xmlns:p14="http://schemas.microsoft.com/office/powerpoint/2010/main" xmlns="" val="2654847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Θεραπεία στον υπερθυρεοειδισμό </a:t>
            </a:r>
            <a:r>
              <a:rPr lang="el-GR" sz="3000" b="0" dirty="0" smtClean="0"/>
              <a:t>2/7</a:t>
            </a:r>
            <a:endParaRPr lang="el-GR" dirty="0"/>
          </a:p>
        </p:txBody>
      </p:sp>
      <p:sp>
        <p:nvSpPr>
          <p:cNvPr id="3" name="2 - Θέση περιεχομένου"/>
          <p:cNvSpPr>
            <a:spLocks noGrp="1"/>
          </p:cNvSpPr>
          <p:nvPr>
            <p:ph idx="1"/>
          </p:nvPr>
        </p:nvSpPr>
        <p:spPr/>
        <p:txBody>
          <a:bodyPr>
            <a:normAutofit lnSpcReduction="10000"/>
          </a:bodyPr>
          <a:lstStyle/>
          <a:p>
            <a:r>
              <a:rPr lang="el-GR" b="1" dirty="0"/>
              <a:t>Η χορήγηση ιωδίου</a:t>
            </a:r>
            <a:r>
              <a:rPr lang="el-GR" dirty="0"/>
              <a:t> σε μεγάλες δόσεις εμποδίζει την ιωδίωση των τυροσινών στην θυρεοσφαιρίνη και, επίσης μειώνει την απελευθέρωση των ορμονών. </a:t>
            </a:r>
            <a:r>
              <a:rPr lang="el-GR" dirty="0" smtClean="0"/>
              <a:t>Το </a:t>
            </a:r>
            <a:r>
              <a:rPr lang="el-GR" dirty="0"/>
              <a:t>αποτέλεσμα εμφανίζεται γρήγορα, μέσα σε 1-2 ημέρες, και χρησιμοποιείται τόσο στην </a:t>
            </a:r>
            <a:r>
              <a:rPr lang="el-GR" dirty="0" smtClean="0"/>
              <a:t>θυρεοτοξική </a:t>
            </a:r>
            <a:r>
              <a:rPr lang="el-GR" dirty="0"/>
              <a:t>κρίση όσο και στην προεγχειρητική θεραπεία πριν την χειρουργική αφαίρεση θυρεοειδικού ιστού για την μείωση της ιστικής αγγείωσης. </a:t>
            </a:r>
            <a:r>
              <a:rPr lang="el-GR" dirty="0" smtClean="0"/>
              <a:t>Η </a:t>
            </a:r>
            <a:r>
              <a:rPr lang="el-GR" dirty="0"/>
              <a:t>θεραπεία δεν πρέπει να χρησιμοποιείται επί μακρόν καθώς το αντιθυρεοειδικό αποτέλεσμα μειώνεται μετά από 10-15 ημέρες.</a:t>
            </a:r>
          </a:p>
          <a:p>
            <a:pPr>
              <a:buNone/>
            </a:pP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12</a:t>
            </a:fld>
            <a:endParaRPr lang="el-GR" dirty="0"/>
          </a:p>
        </p:txBody>
      </p:sp>
    </p:spTree>
    <p:extLst>
      <p:ext uri="{BB962C8B-B14F-4D97-AF65-F5344CB8AC3E}">
        <p14:creationId xmlns:p14="http://schemas.microsoft.com/office/powerpoint/2010/main" xmlns="" val="984215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Θεραπεία στον υπερθυρεοειδισμό </a:t>
            </a:r>
            <a:r>
              <a:rPr lang="el-GR" sz="3000" b="0" dirty="0" smtClean="0"/>
              <a:t>4/7</a:t>
            </a:r>
            <a:endParaRPr lang="el-GR" dirty="0"/>
          </a:p>
        </p:txBody>
      </p:sp>
      <p:sp>
        <p:nvSpPr>
          <p:cNvPr id="3" name="2 - Θέση περιεχομένου"/>
          <p:cNvSpPr>
            <a:spLocks noGrp="1"/>
          </p:cNvSpPr>
          <p:nvPr>
            <p:ph idx="1"/>
          </p:nvPr>
        </p:nvSpPr>
        <p:spPr/>
        <p:txBody>
          <a:bodyPr/>
          <a:lstStyle/>
          <a:p>
            <a:r>
              <a:rPr lang="el-GR" b="1" dirty="0"/>
              <a:t>Η χειρουργική αφαίρεση</a:t>
            </a:r>
            <a:r>
              <a:rPr lang="el-GR" dirty="0"/>
              <a:t> χρησιμοποιείται σε μεγάλες βρογχοκήλες οι οποίες αν αφεθούν χωρίς θεραπεία μπορεί να μεγαλώσουν τόσο ώστε να ασκούν πίεση η και να αποκλείσουν την τραχεία.  </a:t>
            </a:r>
            <a:endParaRPr lang="el-GR" dirty="0" smtClean="0"/>
          </a:p>
          <a:p>
            <a:r>
              <a:rPr lang="el-GR" dirty="0" smtClean="0"/>
              <a:t>Η </a:t>
            </a:r>
            <a:r>
              <a:rPr lang="el-GR" dirty="0"/>
              <a:t>επέμβαση μπορεί να οδηγήσει σε παράλυση των φωνητικών χορδών λόγω της πιθανότητας τρώσης του παλίνδρομου λαρυγγικού νεύρου κατά την διάρκειά της.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13</a:t>
            </a:fld>
            <a:endParaRPr lang="el-GR" dirty="0"/>
          </a:p>
        </p:txBody>
      </p:sp>
    </p:spTree>
    <p:extLst>
      <p:ext uri="{BB962C8B-B14F-4D97-AF65-F5344CB8AC3E}">
        <p14:creationId xmlns:p14="http://schemas.microsoft.com/office/powerpoint/2010/main" xmlns="" val="4237097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Θεραπεία στον υπερθυρεοειδισμό </a:t>
            </a:r>
            <a:r>
              <a:rPr lang="el-GR" sz="3000" b="0" dirty="0" smtClean="0"/>
              <a:t>5/7</a:t>
            </a:r>
            <a:endParaRPr lang="el-GR" dirty="0"/>
          </a:p>
        </p:txBody>
      </p:sp>
      <p:sp>
        <p:nvSpPr>
          <p:cNvPr id="3" name="2 - Θέση περιεχομένου"/>
          <p:cNvSpPr>
            <a:spLocks noGrp="1"/>
          </p:cNvSpPr>
          <p:nvPr>
            <p:ph idx="1"/>
          </p:nvPr>
        </p:nvSpPr>
        <p:spPr/>
        <p:txBody>
          <a:bodyPr/>
          <a:lstStyle/>
          <a:p>
            <a:r>
              <a:rPr lang="el-GR" b="1" dirty="0"/>
              <a:t>Τα θυρεοστατικά φάρμακα, όπως καρβιμαζόλη και η προπυλθειουρακίλη</a:t>
            </a:r>
            <a:r>
              <a:rPr lang="el-GR" dirty="0"/>
              <a:t> είναι ουσίες που αναστέλλουν την παραγωγή των θυρεοειδικών ορμονών.  </a:t>
            </a:r>
            <a:endParaRPr lang="el-GR" dirty="0" smtClean="0"/>
          </a:p>
          <a:p>
            <a:r>
              <a:rPr lang="el-GR" dirty="0" smtClean="0"/>
              <a:t>Είναι </a:t>
            </a:r>
            <a:r>
              <a:rPr lang="el-GR" dirty="0"/>
              <a:t>παράγωγα της θειουρίας.  </a:t>
            </a:r>
            <a:endParaRPr lang="el-GR" dirty="0" smtClean="0"/>
          </a:p>
          <a:p>
            <a:r>
              <a:rPr lang="el-GR" dirty="0" smtClean="0"/>
              <a:t>Είναι </a:t>
            </a:r>
            <a:r>
              <a:rPr lang="el-GR" dirty="0"/>
              <a:t>η θεραπεία εκλογής σε παιδιά και νεαρούς ενήλικες.</a:t>
            </a:r>
          </a:p>
          <a:p>
            <a:r>
              <a:rPr lang="el-GR" dirty="0"/>
              <a:t>Και τα δύο φάρμακα χορηγούνται από το στόμα.  </a:t>
            </a:r>
            <a:endParaRPr lang="el-GR" dirty="0" smtClean="0"/>
          </a:p>
          <a:p>
            <a:r>
              <a:rPr lang="el-GR" dirty="0" smtClean="0"/>
              <a:t>Η </a:t>
            </a:r>
            <a:r>
              <a:rPr lang="el-GR" dirty="0"/>
              <a:t>καρβιμαζόλη είναι αδρανής και μεταβολίζεται σε μεθιμαζόλη που είναι και ο ενεργός μεταβολίτης.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14</a:t>
            </a:fld>
            <a:endParaRPr lang="el-GR" dirty="0"/>
          </a:p>
        </p:txBody>
      </p:sp>
    </p:spTree>
    <p:extLst>
      <p:ext uri="{BB962C8B-B14F-4D97-AF65-F5344CB8AC3E}">
        <p14:creationId xmlns:p14="http://schemas.microsoft.com/office/powerpoint/2010/main" xmlns="" val="983019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Σακχαρώδης Διαβήτης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διαταραχή </a:t>
            </a:r>
            <a:r>
              <a:rPr lang="el-GR" dirty="0" smtClean="0"/>
              <a:t>του μεταβολισμού των υδατανθράκων ή πιο απλά αδυναμία του οργανισμού να τους χρησιμοποιήσει, με αποτέλεσμα αύξηση της τιμής της γλυκόζης του αίματος. </a:t>
            </a:r>
            <a:endParaRPr lang="el-GR" dirty="0" smtClean="0"/>
          </a:p>
          <a:p>
            <a:r>
              <a:rPr lang="el-GR" dirty="0" smtClean="0"/>
              <a:t>Παρά </a:t>
            </a:r>
            <a:r>
              <a:rPr lang="el-GR" dirty="0" smtClean="0"/>
              <a:t>την ονομασία της, η διαταραχή αυτή δεν αφορά μόνο το μεταβολισμό των υδατανθράκων αλλά και των άλλων βασικών συστατικών των τροφών που είναι τα λίπη και οι πρωτεΐνες. </a:t>
            </a:r>
            <a:endParaRPr lang="el-GR" dirty="0" smtClean="0"/>
          </a:p>
          <a:p>
            <a:r>
              <a:rPr lang="el-GR" dirty="0" smtClean="0"/>
              <a:t>Στη </a:t>
            </a:r>
            <a:r>
              <a:rPr lang="el-GR" dirty="0" smtClean="0"/>
              <a:t>βάση αυτού του προβλήματος βρίσκεται η ανεπάρκεια </a:t>
            </a:r>
            <a:r>
              <a:rPr lang="el-GR" dirty="0" smtClean="0"/>
              <a:t>της </a:t>
            </a:r>
            <a:r>
              <a:rPr lang="el-GR" dirty="0" smtClean="0"/>
              <a:t>ινσουλίνης. </a:t>
            </a:r>
            <a:endParaRPr lang="el-GR" dirty="0" smtClean="0"/>
          </a:p>
          <a:p>
            <a:r>
              <a:rPr lang="el-GR" dirty="0" smtClean="0"/>
              <a:t>Η </a:t>
            </a:r>
            <a:r>
              <a:rPr lang="el-GR" dirty="0" smtClean="0"/>
              <a:t>ανεπάρκεια αυτή αφορά είτε μειωμένη παραγωγή της ορμόνης, είτε αυξημένες ανάγκες του οργανισμού στις οποίες το πάγκρεας δεν μπορεί να ανταποκριθεί.</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Τύποι ΣΔ</a:t>
            </a:r>
            <a:endParaRPr lang="el-GR" dirty="0"/>
          </a:p>
        </p:txBody>
      </p:sp>
      <p:sp>
        <p:nvSpPr>
          <p:cNvPr id="3" name="2 - Θέση περιεχομένου"/>
          <p:cNvSpPr>
            <a:spLocks noGrp="1"/>
          </p:cNvSpPr>
          <p:nvPr>
            <p:ph sz="quarter" idx="1"/>
          </p:nvPr>
        </p:nvSpPr>
        <p:spPr/>
        <p:txBody>
          <a:bodyPr>
            <a:normAutofit fontScale="62500" lnSpcReduction="20000"/>
          </a:bodyPr>
          <a:lstStyle/>
          <a:p>
            <a:pPr algn="just"/>
            <a:r>
              <a:rPr lang="el-GR" b="1" dirty="0" smtClean="0"/>
              <a:t>ΣΔ τύπου Ι ή νεανικός ή </a:t>
            </a:r>
            <a:r>
              <a:rPr lang="el-GR" b="1" dirty="0" err="1" smtClean="0"/>
              <a:t>ινσουλινοεξαρτώμενος</a:t>
            </a:r>
            <a:r>
              <a:rPr lang="el-GR" b="1" dirty="0" smtClean="0"/>
              <a:t>: </a:t>
            </a:r>
            <a:r>
              <a:rPr lang="el-GR" dirty="0" smtClean="0"/>
              <a:t>Τα </a:t>
            </a:r>
            <a:r>
              <a:rPr lang="el-GR" dirty="0" smtClean="0"/>
              <a:t>παγκρεατικά κύτταρα που παράγουν ινσουλίνη καταστρέφονται με </a:t>
            </a:r>
            <a:r>
              <a:rPr lang="el-GR" dirty="0" err="1" smtClean="0"/>
              <a:t>αυτοάνοσο</a:t>
            </a:r>
            <a:r>
              <a:rPr lang="el-GR" dirty="0" smtClean="0"/>
              <a:t> μηχανισμό </a:t>
            </a:r>
            <a:endParaRPr lang="el-GR" dirty="0" smtClean="0"/>
          </a:p>
          <a:p>
            <a:pPr algn="just"/>
            <a:r>
              <a:rPr lang="el-GR" dirty="0" smtClean="0"/>
              <a:t>Αφορά </a:t>
            </a:r>
            <a:r>
              <a:rPr lang="el-GR" dirty="0" smtClean="0"/>
              <a:t>κυρίως άτομα νεαρής ηλικίας, η ινσουλίνη λείπει τελείως και ο ασθενείς χρειάζεται από την αρχή θεραπεία με ινσουλίνη.</a:t>
            </a:r>
          </a:p>
          <a:p>
            <a:pPr algn="just"/>
            <a:r>
              <a:rPr lang="el-GR" b="1" dirty="0" smtClean="0"/>
              <a:t>ΣΔ τύπου ΙΙ ή τύπου ενηλίκων</a:t>
            </a:r>
            <a:r>
              <a:rPr lang="el-GR" dirty="0" smtClean="0"/>
              <a:t>. Χαρακτηρίζεται από αυξημένη αντίσταση του οργανισμού στην ινσουλίνη με αποτέλεσμα αυτή που παράγεται να μην επαρκεί για να καλύψει της μεταβολικές ανάγκες του οργανισμού. </a:t>
            </a:r>
            <a:endParaRPr lang="el-GR" dirty="0" smtClean="0"/>
          </a:p>
          <a:p>
            <a:pPr algn="just"/>
            <a:r>
              <a:rPr lang="el-GR" dirty="0" smtClean="0"/>
              <a:t>Τα </a:t>
            </a:r>
            <a:r>
              <a:rPr lang="el-GR" dirty="0" smtClean="0"/>
              <a:t>επίπεδα ινσουλίνης μπορεί να είναι φυσιολογικά ή και αυξημένα στα αρχικά στάδια της νόσου και ο ασθενής αντιμετωπίζεται με αντιδιαβητικά δισκία. Σε προχωρημένα στάδια όμως τα παγκρεατικά κύτταρα </a:t>
            </a:r>
            <a:r>
              <a:rPr lang="el-GR" dirty="0" err="1" smtClean="0"/>
              <a:t>ανεπαρκούν</a:t>
            </a:r>
            <a:r>
              <a:rPr lang="el-GR" dirty="0" smtClean="0"/>
              <a:t> και γίνεται απαραίτητη η χορήγηση ινσουλίνης ως θεραπεία. </a:t>
            </a:r>
            <a:endParaRPr lang="el-GR" dirty="0" smtClean="0"/>
          </a:p>
          <a:p>
            <a:pPr algn="just"/>
            <a:r>
              <a:rPr lang="el-GR" dirty="0" smtClean="0"/>
              <a:t>Ο </a:t>
            </a:r>
            <a:r>
              <a:rPr lang="el-GR" dirty="0" smtClean="0"/>
              <a:t>τύπος αυτός του διαβήτη χαρακτηρίζεται από κληρονομικότητα. Ο ΣΔ τύπου ΙΙ αποτελεί τη μεγάλη πλειοψηφία που συναντάμε στην καθημερινή ιατρική πράξη.</a:t>
            </a:r>
          </a:p>
          <a:p>
            <a:pPr algn="just"/>
            <a:r>
              <a:rPr lang="el-GR" b="1" dirty="0" smtClean="0"/>
              <a:t>Διαβήτης της εγκυμοσύνης</a:t>
            </a:r>
            <a:r>
              <a:rPr lang="el-GR" dirty="0" smtClean="0"/>
              <a:t>. Είναι ο ΣΔ που πρωτοεμφανίζεται κατά τη διάρκεια εγκυμοσύνης. Αντιμετωπίζεται με δίαιτα και ινσουλίνη.</a:t>
            </a:r>
          </a:p>
          <a:p>
            <a:pPr algn="just"/>
            <a:r>
              <a:rPr lang="el-GR" b="1" dirty="0" smtClean="0"/>
              <a:t>Άλλοι ειδικοί τύποι ΣΔ.</a:t>
            </a:r>
            <a:r>
              <a:rPr lang="el-GR" dirty="0" smtClean="0"/>
              <a:t> Υπάρχουν διάφοροι τύποι ΣΔ που οφείλονται σε φάρμακα, ορμονικές διαταραχές, νοσήματα του παγκρέατος, γενετικά σύνδρομα. Δεν θα αναφέρουμε περισσότερα για αυτούς τους τύπους.</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Συμπτώματα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Στα αρχικά στάδιά της η νόσος μπορεί να είναι εντελώς </a:t>
            </a:r>
            <a:r>
              <a:rPr lang="el-GR" dirty="0" err="1" smtClean="0"/>
              <a:t>ασυμπτωματική</a:t>
            </a:r>
            <a:r>
              <a:rPr lang="el-GR" dirty="0" smtClean="0"/>
              <a:t> και συνεπώς ο ασθενής μπορεί να μην γνωρίζει ότι πάσχει</a:t>
            </a:r>
            <a:r>
              <a:rPr lang="el-GR" dirty="0" smtClean="0"/>
              <a:t>.</a:t>
            </a:r>
          </a:p>
          <a:p>
            <a:r>
              <a:rPr lang="el-GR" dirty="0" smtClean="0"/>
              <a:t>Πολυουρία</a:t>
            </a:r>
          </a:p>
          <a:p>
            <a:r>
              <a:rPr lang="el-GR" dirty="0" smtClean="0"/>
              <a:t>Πολυδιψία</a:t>
            </a:r>
          </a:p>
          <a:p>
            <a:r>
              <a:rPr lang="el-GR" dirty="0" smtClean="0"/>
              <a:t>Ξηροστομία</a:t>
            </a:r>
          </a:p>
          <a:p>
            <a:r>
              <a:rPr lang="el-GR" dirty="0" smtClean="0"/>
              <a:t>Πολυφαγία</a:t>
            </a:r>
          </a:p>
          <a:p>
            <a:r>
              <a:rPr lang="el-GR" dirty="0" smtClean="0"/>
              <a:t>Απώλεια βάρους</a:t>
            </a:r>
          </a:p>
          <a:p>
            <a:r>
              <a:rPr lang="el-GR" dirty="0" smtClean="0"/>
              <a:t>Θάμβος όρασης</a:t>
            </a:r>
          </a:p>
          <a:p>
            <a:r>
              <a:rPr lang="el-GR" dirty="0" smtClean="0"/>
              <a:t>Κόπωση</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Επιπλοκές</a:t>
            </a:r>
            <a:endParaRPr lang="el-GR" dirty="0"/>
          </a:p>
        </p:txBody>
      </p:sp>
      <p:sp>
        <p:nvSpPr>
          <p:cNvPr id="3" name="2 - Θέση περιεχομένου"/>
          <p:cNvSpPr>
            <a:spLocks noGrp="1"/>
          </p:cNvSpPr>
          <p:nvPr>
            <p:ph sz="quarter" idx="1"/>
          </p:nvPr>
        </p:nvSpPr>
        <p:spPr/>
        <p:txBody>
          <a:bodyPr>
            <a:normAutofit fontScale="55000" lnSpcReduction="20000"/>
          </a:bodyPr>
          <a:lstStyle/>
          <a:p>
            <a:pPr algn="just"/>
            <a:r>
              <a:rPr lang="el-GR" b="1" dirty="0" smtClean="0"/>
              <a:t>Παθήσεις </a:t>
            </a:r>
            <a:r>
              <a:rPr lang="el-GR" b="1" dirty="0" smtClean="0"/>
              <a:t>της καρδιάς και των μεγάλων αγγείων</a:t>
            </a:r>
            <a:r>
              <a:rPr lang="el-GR" dirty="0" smtClean="0"/>
              <a:t> όπως στεφανιαία νόσος, έμφραγμα του μυοκαρδίου, αγγειακό εγκεφαλικό επεισόδιο είναι συχνότερες σε άτομα που πάσχουν από σακχαρώδη διαβήτη. Αυτές οι επιπλοκές αποτελούν την κύρια αιτία θανάτων αλλά και νοσηλείας ατόμων με ΣΔ τύπου ΙΙ. </a:t>
            </a:r>
            <a:endParaRPr lang="el-GR" dirty="0" smtClean="0"/>
          </a:p>
          <a:p>
            <a:pPr algn="just"/>
            <a:r>
              <a:rPr lang="el-GR" dirty="0" smtClean="0"/>
              <a:t>Όλοι </a:t>
            </a:r>
            <a:r>
              <a:rPr lang="el-GR" dirty="0" smtClean="0"/>
              <a:t>οι ασθενείς που πάσχουν από διαβήτη πρέπει να ελέγχονται με καρδιογράφημα κάθε χρόνο, ενώ αν έχουν συμπτώματα που υποδηλώνουν καρδιακές παθήσεις (πόνος στο στήθος ή στο </a:t>
            </a:r>
            <a:r>
              <a:rPr lang="el-GR" dirty="0" err="1" smtClean="0"/>
              <a:t>επιγάστριο</a:t>
            </a:r>
            <a:r>
              <a:rPr lang="el-GR" dirty="0" smtClean="0"/>
              <a:t>, δύσπνοια, οιδήματα κάτω άκρων) πρέπει να υποβάλλονται σε πιο ειδικές εξετάσεις και να έχουν τακτική καρδιολογική παρακολούθηση.</a:t>
            </a:r>
          </a:p>
          <a:p>
            <a:pPr algn="just"/>
            <a:r>
              <a:rPr lang="el-GR" b="1" dirty="0" smtClean="0"/>
              <a:t>Παθήσεις των </a:t>
            </a:r>
            <a:r>
              <a:rPr lang="el-GR" b="1" dirty="0" smtClean="0"/>
              <a:t>νεφρών: </a:t>
            </a:r>
            <a:r>
              <a:rPr lang="el-GR" dirty="0" smtClean="0"/>
              <a:t>νεφρική ανεπάρκεια. </a:t>
            </a:r>
            <a:r>
              <a:rPr lang="el-GR" dirty="0" smtClean="0"/>
              <a:t>Όλοι οι ασθενείς πρέπει να υποβάλλονται σε τακτικό έλεγχο της νεφρικής λειτουργίας στα πλαίσια της παρακολούθησης του διαβήτη. Απλές αιματολογικές εξετάσεις (ουρία, </a:t>
            </a:r>
            <a:r>
              <a:rPr lang="el-GR" dirty="0" err="1" smtClean="0"/>
              <a:t>κρεατινίνη</a:t>
            </a:r>
            <a:r>
              <a:rPr lang="el-GR" dirty="0" smtClean="0"/>
              <a:t>) αλλά και συλλογή ούρων 24ώρου για προσδιορισμό λευκώματος είναι επαρκείς.</a:t>
            </a:r>
          </a:p>
          <a:p>
            <a:pPr algn="just"/>
            <a:r>
              <a:rPr lang="el-GR" b="1" dirty="0" smtClean="0"/>
              <a:t>Παθήσεις στα μάτια.</a:t>
            </a:r>
            <a:r>
              <a:rPr lang="el-GR" dirty="0" smtClean="0"/>
              <a:t> </a:t>
            </a:r>
            <a:r>
              <a:rPr lang="el-GR" dirty="0" smtClean="0"/>
              <a:t>ετήσιο </a:t>
            </a:r>
            <a:r>
              <a:rPr lang="el-GR" dirty="0" smtClean="0"/>
              <a:t>προληπτικό οφθαλμολογικό έλεγχο για έλεγχο των επιπλοκών όπως η </a:t>
            </a:r>
            <a:r>
              <a:rPr lang="el-GR" dirty="0" err="1" smtClean="0"/>
              <a:t>αμφιβληστροειδοπάθεια</a:t>
            </a:r>
            <a:r>
              <a:rPr lang="el-GR" dirty="0" smtClean="0"/>
              <a:t>, ο καταρράκτης και το γλαύκωμα. </a:t>
            </a:r>
            <a:endParaRPr lang="el-GR" dirty="0" smtClean="0"/>
          </a:p>
          <a:p>
            <a:pPr algn="just"/>
            <a:r>
              <a:rPr lang="el-GR" dirty="0" smtClean="0"/>
              <a:t>Η </a:t>
            </a:r>
            <a:r>
              <a:rPr lang="el-GR" dirty="0" smtClean="0"/>
              <a:t>παρουσία ΣΔ αυξάνει τον κίνδυνο τύφλωσης κατά 25 φορές.</a:t>
            </a:r>
          </a:p>
          <a:p>
            <a:pPr algn="just"/>
            <a:r>
              <a:rPr lang="el-GR" b="1" dirty="0" smtClean="0"/>
              <a:t>Περιφερική </a:t>
            </a:r>
            <a:r>
              <a:rPr lang="el-GR" b="1" dirty="0" err="1" smtClean="0"/>
              <a:t>αγγειοπάθεια</a:t>
            </a:r>
            <a:r>
              <a:rPr lang="el-GR" b="1" dirty="0" smtClean="0"/>
              <a:t> και νευροπάθεια.</a:t>
            </a:r>
            <a:r>
              <a:rPr lang="el-GR" dirty="0" smtClean="0"/>
              <a:t> Ο διαβήτης προκαλεί βλάβες στα περιφερικά αγγεία και νεύρα προκαλώντας καυστικό πόνο στα πόδια (κυρίως τη νύχτα), μειωμένη αισθητικότητα, διαλείπουσα χωλότητα (πόνος στις γάμπες κατά το περπάτημα που βελτιώνεται με την ανάπαυση) και έλκη που δύσκολα </a:t>
            </a:r>
            <a:r>
              <a:rPr lang="el-GR" dirty="0" smtClean="0"/>
              <a:t>επουλώνονται</a:t>
            </a:r>
            <a:endParaRPr lang="el-GR" dirty="0" smtClean="0"/>
          </a:p>
          <a:p>
            <a:pPr algn="just"/>
            <a:r>
              <a:rPr lang="el-GR" b="1" dirty="0" smtClean="0"/>
              <a:t>Προδιάθεση για λοιμώξεις</a:t>
            </a:r>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Η διάγνωση του ΣΔ τίθεται όταν:</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dirty="0" smtClean="0"/>
              <a:t>Ο </a:t>
            </a:r>
            <a:r>
              <a:rPr lang="el-GR" dirty="0" smtClean="0"/>
              <a:t>ασθενής έχει συμπτώματα (πολυουρία, πολυδιψία, απώλεια βάρους) και τιμή σακχάρου στο αίμα ίση ή μεγαλύτερη από 200 </a:t>
            </a:r>
            <a:r>
              <a:rPr lang="el-GR" dirty="0" err="1" smtClean="0"/>
              <a:t>mg</a:t>
            </a:r>
            <a:r>
              <a:rPr lang="el-GR" dirty="0" smtClean="0"/>
              <a:t>/</a:t>
            </a:r>
            <a:r>
              <a:rPr lang="el-GR" dirty="0" err="1" smtClean="0"/>
              <a:t>dl</a:t>
            </a:r>
            <a:endParaRPr lang="el-GR" dirty="0" smtClean="0"/>
          </a:p>
          <a:p>
            <a:r>
              <a:rPr lang="el-GR" dirty="0" smtClean="0"/>
              <a:t>Σάκχαρο αίματος μετά 8 ώρες νηστεία ίσο ή μεγαλύτερο από 126 </a:t>
            </a:r>
            <a:r>
              <a:rPr lang="el-GR" dirty="0" err="1" smtClean="0"/>
              <a:t>mg</a:t>
            </a:r>
            <a:r>
              <a:rPr lang="el-GR" dirty="0" smtClean="0"/>
              <a:t>/</a:t>
            </a:r>
            <a:r>
              <a:rPr lang="el-GR" dirty="0" err="1" smtClean="0"/>
              <a:t>dl</a:t>
            </a:r>
            <a:r>
              <a:rPr lang="el-GR" dirty="0" smtClean="0"/>
              <a:t> ή</a:t>
            </a:r>
          </a:p>
          <a:p>
            <a:r>
              <a:rPr lang="el-GR" dirty="0" smtClean="0"/>
              <a:t>Σάκχαρο αίματος 2 ώρες μετά λήψη 75γρ γλυκόζης (καμπύλη σακχάρου) ίσο ή μεγαλύτερο από 200 </a:t>
            </a:r>
            <a:r>
              <a:rPr lang="el-GR" dirty="0" err="1" smtClean="0"/>
              <a:t>mg</a:t>
            </a:r>
            <a:r>
              <a:rPr lang="el-GR" dirty="0" smtClean="0"/>
              <a:t>/</a:t>
            </a:r>
            <a:r>
              <a:rPr lang="el-GR" dirty="0" err="1" smtClean="0"/>
              <a:t>dl</a:t>
            </a:r>
            <a:endParaRPr lang="el-GR" dirty="0" smtClean="0"/>
          </a:p>
          <a:p>
            <a:r>
              <a:rPr lang="el-GR" dirty="0" smtClean="0"/>
              <a:t>Τα τελευταία χρόνια χρησιμοποιείται στο εξωτερικό η μέτρηση της </a:t>
            </a:r>
            <a:r>
              <a:rPr lang="el-GR" dirty="0" err="1" smtClean="0"/>
              <a:t>γλυκοζυλιωμένης</a:t>
            </a:r>
            <a:r>
              <a:rPr lang="el-GR" dirty="0" smtClean="0"/>
              <a:t> αιμοσφαιρίνης στη διάγνωση του ΣΔ. Έτσι τιμές μεγαλύτερες από 6.5 θεωρούνται διαγνωστικές της νόσου. Στις οδηγίες της ελληνικής διαβητολογικής εταιρείας δεν περιλαμβάνεται αυτή η δοκιμασία στα διαγνωστικά κριτήρια του διαβήτη και έτσι μόνο ως ενδεικτική μπορεί να χρησιμοποιείται.</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Υποθυρεοειδισμός </a:t>
            </a:r>
            <a:endParaRPr lang="el-GR" sz="30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
        <p:nvSpPr>
          <p:cNvPr id="3" name="2 - Θέση περιεχομένου"/>
          <p:cNvSpPr>
            <a:spLocks noGrp="1"/>
          </p:cNvSpPr>
          <p:nvPr>
            <p:ph sz="quarter" idx="1"/>
          </p:nvPr>
        </p:nvSpPr>
        <p:spPr/>
        <p:txBody>
          <a:bodyPr>
            <a:normAutofit/>
          </a:bodyPr>
          <a:lstStyle/>
          <a:p>
            <a:r>
              <a:rPr lang="el-GR" b="1" dirty="0" smtClean="0"/>
              <a:t>Η </a:t>
            </a:r>
            <a:r>
              <a:rPr lang="el-GR" b="1" dirty="0"/>
              <a:t>επιδημιολογία του υποθυρεοειδισμού </a:t>
            </a:r>
            <a:r>
              <a:rPr lang="el-GR" dirty="0"/>
              <a:t>ποικίλλει ανάλογα με </a:t>
            </a:r>
            <a:endParaRPr lang="el-GR" dirty="0" smtClean="0"/>
          </a:p>
          <a:p>
            <a:r>
              <a:rPr lang="el-GR" dirty="0" smtClean="0"/>
              <a:t>φύλο</a:t>
            </a:r>
            <a:r>
              <a:rPr lang="el-GR" dirty="0"/>
              <a:t>, </a:t>
            </a:r>
            <a:endParaRPr lang="el-GR" dirty="0" smtClean="0"/>
          </a:p>
          <a:p>
            <a:r>
              <a:rPr lang="el-GR" dirty="0" smtClean="0"/>
              <a:t>ηλικία </a:t>
            </a:r>
            <a:r>
              <a:rPr lang="el-GR" dirty="0"/>
              <a:t>καθώς </a:t>
            </a:r>
            <a:endParaRPr lang="el-GR" dirty="0" smtClean="0"/>
          </a:p>
          <a:p>
            <a:r>
              <a:rPr lang="el-GR" dirty="0" smtClean="0"/>
              <a:t>γεωγραφικούς </a:t>
            </a:r>
            <a:r>
              <a:rPr lang="el-GR" dirty="0"/>
              <a:t>και περιβαλλοντικούς παράγοντες (πιο σημαντικός θεωρείται ο παράγων ιωδίου στην δίαιτα).  </a:t>
            </a:r>
            <a:endParaRPr lang="en-US" dirty="0"/>
          </a:p>
          <a:p>
            <a:r>
              <a:rPr lang="el-GR" dirty="0" smtClean="0"/>
              <a:t>Πάνω </a:t>
            </a:r>
            <a:r>
              <a:rPr lang="el-GR" dirty="0"/>
              <a:t>από 5-10% των ανθρώπων πάνω από την ηλικία των 65 ετών μπορεί να πάσχουν από υποθυρεοειδισμό.</a:t>
            </a:r>
          </a:p>
          <a:p>
            <a:endParaRPr lang="el-GR" dirty="0"/>
          </a:p>
        </p:txBody>
      </p:sp>
    </p:spTree>
    <p:extLst>
      <p:ext uri="{BB962C8B-B14F-4D97-AF65-F5344CB8AC3E}">
        <p14:creationId xmlns:p14="http://schemas.microsoft.com/office/powerpoint/2010/main" xmlns="" val="1325498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Θεραπεία</a:t>
            </a:r>
            <a:endParaRPr lang="el-GR" dirty="0"/>
          </a:p>
        </p:txBody>
      </p:sp>
      <p:sp>
        <p:nvSpPr>
          <p:cNvPr id="3" name="2 - Θέση περιεχομένου"/>
          <p:cNvSpPr>
            <a:spLocks noGrp="1"/>
          </p:cNvSpPr>
          <p:nvPr>
            <p:ph sz="quarter" idx="1"/>
          </p:nvPr>
        </p:nvSpPr>
        <p:spPr/>
        <p:txBody>
          <a:bodyPr/>
          <a:lstStyle/>
          <a:p>
            <a:r>
              <a:rPr lang="el-GR" dirty="0" smtClean="0"/>
              <a:t>Αντιδιαβητικά δισκία</a:t>
            </a:r>
          </a:p>
          <a:p>
            <a:r>
              <a:rPr lang="el-GR" dirty="0" smtClean="0"/>
              <a:t>Ινσουλίνη</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Υποθυρεοειδισμός </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a:t>
            </a:fld>
            <a:endParaRPr lang="el-GR" dirty="0"/>
          </a:p>
        </p:txBody>
      </p:sp>
      <p:sp>
        <p:nvSpPr>
          <p:cNvPr id="3" name="2 - Θέση περιεχομένου"/>
          <p:cNvSpPr>
            <a:spLocks noGrp="1"/>
          </p:cNvSpPr>
          <p:nvPr>
            <p:ph sz="quarter" idx="1"/>
          </p:nvPr>
        </p:nvSpPr>
        <p:spPr/>
        <p:txBody>
          <a:bodyPr>
            <a:normAutofit/>
          </a:bodyPr>
          <a:lstStyle/>
          <a:p>
            <a:r>
              <a:rPr lang="el-GR" dirty="0"/>
              <a:t>Ο υποθυρεοειδισμός μπορεί να προκύψει ως αποτέλεσμα μιας διαταραχής αυτού καθ’ αυτού του αδένα (</a:t>
            </a:r>
            <a:r>
              <a:rPr lang="el-GR" b="1" dirty="0"/>
              <a:t>πρωτοπαθής </a:t>
            </a:r>
            <a:r>
              <a:rPr lang="el-GR" dirty="0"/>
              <a:t>υποθυρεοειδισμός) η από έλλειψη έκκρισης της </a:t>
            </a:r>
            <a:r>
              <a:rPr lang="en-US" dirty="0"/>
              <a:t>TSH </a:t>
            </a:r>
            <a:r>
              <a:rPr lang="el-GR" dirty="0"/>
              <a:t>(</a:t>
            </a:r>
            <a:r>
              <a:rPr lang="el-GR" b="1" dirty="0"/>
              <a:t>δευτεροπαθής</a:t>
            </a:r>
            <a:r>
              <a:rPr lang="el-GR" dirty="0"/>
              <a:t> υποθυρεοειδισμός) η από έλλειψη έκκρισης του </a:t>
            </a:r>
            <a:r>
              <a:rPr lang="en-US" dirty="0"/>
              <a:t>TRH </a:t>
            </a:r>
            <a:r>
              <a:rPr lang="el-GR" dirty="0"/>
              <a:t>(</a:t>
            </a:r>
            <a:r>
              <a:rPr lang="el-GR" b="1" dirty="0"/>
              <a:t>τριτοπαθής</a:t>
            </a:r>
            <a:r>
              <a:rPr lang="el-GR" dirty="0"/>
              <a:t> </a:t>
            </a:r>
            <a:r>
              <a:rPr lang="el-GR" dirty="0" smtClean="0"/>
              <a:t>ή </a:t>
            </a:r>
            <a:r>
              <a:rPr lang="el-GR" dirty="0"/>
              <a:t>υποθαλαμικός υποθυρεοειδισμός).  </a:t>
            </a:r>
          </a:p>
          <a:p>
            <a:r>
              <a:rPr lang="el-GR" dirty="0"/>
              <a:t>Η ανεπάρκεια του θυρεοειδούς μπορεί επίσης να προέλθει από </a:t>
            </a:r>
            <a:r>
              <a:rPr lang="el-GR" b="1" dirty="0"/>
              <a:t>περιφερική αντίσταση </a:t>
            </a:r>
            <a:r>
              <a:rPr lang="el-GR" dirty="0"/>
              <a:t>των ιστών στην δράση των θυρεοειδικών ορμονών (</a:t>
            </a:r>
            <a:r>
              <a:rPr lang="en-US" dirty="0"/>
              <a:t>peripheral resistance</a:t>
            </a:r>
            <a:r>
              <a:rPr lang="el-GR" dirty="0"/>
              <a:t>).</a:t>
            </a:r>
          </a:p>
          <a:p>
            <a:pPr>
              <a:buNone/>
            </a:pPr>
            <a:endParaRPr lang="el-GR" dirty="0"/>
          </a:p>
        </p:txBody>
      </p:sp>
    </p:spTree>
    <p:extLst>
      <p:ext uri="{BB962C8B-B14F-4D97-AF65-F5344CB8AC3E}">
        <p14:creationId xmlns:p14="http://schemas.microsoft.com/office/powerpoint/2010/main" xmlns="" val="2071602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Πρωτοπαθής υποθυρεοειδισμός </a:t>
            </a:r>
            <a:endParaRPr lang="el-GR" sz="30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a:t>
            </a:fld>
            <a:endParaRPr lang="el-GR" dirty="0"/>
          </a:p>
        </p:txBody>
      </p:sp>
      <p:sp>
        <p:nvSpPr>
          <p:cNvPr id="3" name="2 - Θέση περιεχομένου"/>
          <p:cNvSpPr>
            <a:spLocks noGrp="1"/>
          </p:cNvSpPr>
          <p:nvPr>
            <p:ph sz="quarter" idx="1"/>
          </p:nvPr>
        </p:nvSpPr>
        <p:spPr/>
        <p:txBody>
          <a:bodyPr>
            <a:normAutofit/>
          </a:bodyPr>
          <a:lstStyle/>
          <a:p>
            <a:r>
              <a:rPr lang="el-GR" dirty="0" smtClean="0"/>
              <a:t>Ο </a:t>
            </a:r>
            <a:r>
              <a:rPr lang="el-GR" dirty="0"/>
              <a:t>πρωτοπαθής υποθυρεοειδισμός οφείλεται σε διαταραχή </a:t>
            </a:r>
            <a:r>
              <a:rPr lang="el-GR" b="1" dirty="0"/>
              <a:t>αυτού καθ’ αυτού του αδένα.  </a:t>
            </a:r>
            <a:endParaRPr lang="en-US" b="1" dirty="0" smtClean="0"/>
          </a:p>
          <a:p>
            <a:r>
              <a:rPr lang="el-GR" dirty="0" smtClean="0"/>
              <a:t>Είναι </a:t>
            </a:r>
            <a:r>
              <a:rPr lang="el-GR" dirty="0"/>
              <a:t>η </a:t>
            </a:r>
            <a:r>
              <a:rPr lang="el-GR" b="1" dirty="0"/>
              <a:t>πιο συχνή αιτία </a:t>
            </a:r>
            <a:r>
              <a:rPr lang="el-GR" dirty="0"/>
              <a:t>και αριθμεί περίπου το 98% των περιπτώσεων</a:t>
            </a:r>
            <a:r>
              <a:rPr lang="el-GR" dirty="0" smtClean="0"/>
              <a:t>.</a:t>
            </a:r>
          </a:p>
          <a:p>
            <a:r>
              <a:rPr lang="el-GR" b="1" dirty="0" smtClean="0"/>
              <a:t>Χρονία Θυρεοειδίτις-(</a:t>
            </a:r>
            <a:r>
              <a:rPr lang="en-US" b="1" dirty="0" smtClean="0"/>
              <a:t>Hashimoto</a:t>
            </a:r>
            <a:r>
              <a:rPr lang="el-GR" b="1" dirty="0" smtClean="0"/>
              <a:t>’</a:t>
            </a:r>
            <a:r>
              <a:rPr lang="en-US" b="1" dirty="0" smtClean="0"/>
              <a:t>s</a:t>
            </a:r>
            <a:r>
              <a:rPr lang="el-GR" b="1" dirty="0" smtClean="0"/>
              <a:t>)  </a:t>
            </a:r>
            <a:endParaRPr lang="el-GR" dirty="0" smtClean="0"/>
          </a:p>
          <a:p>
            <a:pPr marL="355600" indent="0">
              <a:buNone/>
            </a:pPr>
            <a:r>
              <a:rPr lang="el-GR" dirty="0" smtClean="0"/>
              <a:t>Η χρονία θυρεοειδίτιδα οφείλεται σχεδόν πάντοτε στην θυρεοειδίτιδα </a:t>
            </a:r>
            <a:r>
              <a:rPr lang="en-US" dirty="0" smtClean="0"/>
              <a:t>Hashimoto </a:t>
            </a:r>
            <a:r>
              <a:rPr lang="el-GR" dirty="0" smtClean="0"/>
              <a:t>που είναι και η πιο συχνή αιτία του υποθυρεοειδισμού.</a:t>
            </a:r>
            <a:endParaRPr lang="el-GR" dirty="0"/>
          </a:p>
        </p:txBody>
      </p:sp>
    </p:spTree>
    <p:extLst>
      <p:ext uri="{BB962C8B-B14F-4D97-AF65-F5344CB8AC3E}">
        <p14:creationId xmlns:p14="http://schemas.microsoft.com/office/powerpoint/2010/main" xmlns="" val="1975934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Πρωτοπαθής υποθυρεοειδισμός </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5</a:t>
            </a:fld>
            <a:endParaRPr lang="el-GR" dirty="0"/>
          </a:p>
        </p:txBody>
      </p:sp>
      <p:sp>
        <p:nvSpPr>
          <p:cNvPr id="3" name="2 - Θέση περιεχομένου"/>
          <p:cNvSpPr>
            <a:spLocks noGrp="1"/>
          </p:cNvSpPr>
          <p:nvPr>
            <p:ph sz="quarter" idx="1"/>
          </p:nvPr>
        </p:nvSpPr>
        <p:spPr/>
        <p:txBody>
          <a:bodyPr>
            <a:normAutofit/>
          </a:bodyPr>
          <a:lstStyle/>
          <a:p>
            <a:r>
              <a:rPr lang="el-GR" b="1" dirty="0" smtClean="0"/>
              <a:t>Η </a:t>
            </a:r>
            <a:r>
              <a:rPr lang="el-GR" b="1" dirty="0"/>
              <a:t>αιτιολογία θυρεοειδίτιδας </a:t>
            </a:r>
            <a:r>
              <a:rPr lang="en-US" b="1" dirty="0"/>
              <a:t>Hashimoto </a:t>
            </a:r>
            <a:r>
              <a:rPr lang="el-GR" dirty="0"/>
              <a:t>είναι η </a:t>
            </a:r>
            <a:r>
              <a:rPr lang="el-GR" b="1" dirty="0"/>
              <a:t>αυτοάνοση καταστροφή </a:t>
            </a:r>
            <a:r>
              <a:rPr lang="el-GR" dirty="0"/>
              <a:t>του θυρεοειδούς </a:t>
            </a:r>
            <a:r>
              <a:rPr lang="el-GR" dirty="0" smtClean="0"/>
              <a:t>αδένα.</a:t>
            </a:r>
          </a:p>
          <a:p>
            <a:r>
              <a:rPr lang="el-GR" dirty="0" smtClean="0"/>
              <a:t>η </a:t>
            </a:r>
            <a:r>
              <a:rPr lang="en-US" dirty="0"/>
              <a:t>Hashimoto </a:t>
            </a:r>
            <a:r>
              <a:rPr lang="el-GR" dirty="0"/>
              <a:t>είναι πιο συνηθισμένη στις γυναίκες, η δε συχνότητα αυξάνεται αυξανομένης της ηλικίας</a:t>
            </a:r>
            <a:r>
              <a:rPr lang="el-GR" dirty="0" smtClean="0"/>
              <a:t>. </a:t>
            </a:r>
            <a:r>
              <a:rPr lang="el-GR" dirty="0"/>
              <a:t>Υπάρχει έντονο οικογενές στοιχείο.  </a:t>
            </a:r>
            <a:endParaRPr lang="en-US" dirty="0" smtClean="0"/>
          </a:p>
          <a:p>
            <a:r>
              <a:rPr lang="el-GR" dirty="0" smtClean="0"/>
              <a:t>Η </a:t>
            </a:r>
            <a:r>
              <a:rPr lang="el-GR" dirty="0"/>
              <a:t>καταστροφή του θυρεοειδούς είναι μη αντιστρεπτή και αργά προοδευτική.  </a:t>
            </a:r>
            <a:endParaRPr lang="en-US" dirty="0" smtClean="0"/>
          </a:p>
          <a:p>
            <a:r>
              <a:rPr lang="el-GR" b="1" dirty="0" smtClean="0"/>
              <a:t>Τα </a:t>
            </a:r>
            <a:r>
              <a:rPr lang="el-GR" b="1" dirty="0"/>
              <a:t>θυρεοειδικά αντισώματα </a:t>
            </a:r>
            <a:r>
              <a:rPr lang="el-GR" dirty="0"/>
              <a:t>(</a:t>
            </a:r>
            <a:r>
              <a:rPr lang="en-US" dirty="0"/>
              <a:t>anti</a:t>
            </a:r>
            <a:r>
              <a:rPr lang="el-GR" dirty="0"/>
              <a:t>-</a:t>
            </a:r>
            <a:r>
              <a:rPr lang="en-US" dirty="0"/>
              <a:t>thyroglobulin </a:t>
            </a:r>
            <a:r>
              <a:rPr lang="el-GR" dirty="0"/>
              <a:t>και </a:t>
            </a:r>
            <a:r>
              <a:rPr lang="en-US" dirty="0"/>
              <a:t>anti</a:t>
            </a:r>
            <a:r>
              <a:rPr lang="el-GR" dirty="0"/>
              <a:t>-</a:t>
            </a:r>
            <a:r>
              <a:rPr lang="en-US" dirty="0"/>
              <a:t>TPO</a:t>
            </a:r>
            <a:r>
              <a:rPr lang="el-GR" dirty="0"/>
              <a:t>) είναι παρόντα στους περισσότερους ασθενείς.  </a:t>
            </a:r>
          </a:p>
          <a:p>
            <a:endParaRPr lang="el-GR" dirty="0"/>
          </a:p>
        </p:txBody>
      </p:sp>
    </p:spTree>
    <p:extLst>
      <p:ext uri="{BB962C8B-B14F-4D97-AF65-F5344CB8AC3E}">
        <p14:creationId xmlns:p14="http://schemas.microsoft.com/office/powerpoint/2010/main" xmlns="" val="3150264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00034" y="500042"/>
            <a:ext cx="8643966" cy="908720"/>
          </a:xfrm>
        </p:spPr>
        <p:txBody>
          <a:bodyPr>
            <a:noAutofit/>
          </a:bodyPr>
          <a:lstStyle/>
          <a:p>
            <a:r>
              <a:rPr lang="el-GR" dirty="0" smtClean="0"/>
              <a:t/>
            </a:r>
            <a:br>
              <a:rPr lang="el-GR" dirty="0" smtClean="0"/>
            </a:br>
            <a:r>
              <a:rPr lang="el-GR" dirty="0" smtClean="0"/>
              <a:t/>
            </a:r>
            <a:br>
              <a:rPr lang="el-GR" dirty="0" smtClean="0"/>
            </a:br>
            <a:r>
              <a:rPr lang="el-GR" dirty="0" smtClean="0"/>
              <a:t>Κλινικά </a:t>
            </a:r>
            <a:r>
              <a:rPr lang="el-GR" dirty="0" smtClean="0"/>
              <a:t>ευρήματα στον υποθυρεοειδισμό </a:t>
            </a:r>
            <a:endParaRPr lang="el-GR" sz="30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6</a:t>
            </a:fld>
            <a:endParaRPr lang="el-GR" dirty="0"/>
          </a:p>
        </p:txBody>
      </p:sp>
      <p:sp>
        <p:nvSpPr>
          <p:cNvPr id="3" name="2 - Θέση περιεχομένου"/>
          <p:cNvSpPr>
            <a:spLocks noGrp="1"/>
          </p:cNvSpPr>
          <p:nvPr>
            <p:ph sz="quarter" idx="1"/>
          </p:nvPr>
        </p:nvSpPr>
        <p:spPr/>
        <p:txBody>
          <a:bodyPr>
            <a:normAutofit/>
          </a:bodyPr>
          <a:lstStyle/>
          <a:p>
            <a:r>
              <a:rPr lang="el-GR" dirty="0" smtClean="0"/>
              <a:t>Τα </a:t>
            </a:r>
            <a:r>
              <a:rPr lang="el-GR" dirty="0"/>
              <a:t>συχνότερα ευρήματα του υποθυρεοειδισμού </a:t>
            </a:r>
            <a:r>
              <a:rPr lang="el-GR" dirty="0" smtClean="0"/>
              <a:t>είναι:</a:t>
            </a:r>
          </a:p>
          <a:p>
            <a:pPr lvl="1" indent="-387350"/>
            <a:r>
              <a:rPr lang="el-GR" dirty="0" smtClean="0"/>
              <a:t>η κόπωση,</a:t>
            </a:r>
          </a:p>
          <a:p>
            <a:pPr lvl="1" indent="-387350"/>
            <a:r>
              <a:rPr lang="el-GR" dirty="0" smtClean="0"/>
              <a:t>η ξηροδερμία,</a:t>
            </a:r>
          </a:p>
          <a:p>
            <a:pPr lvl="1" indent="-387350"/>
            <a:r>
              <a:rPr lang="el-GR" dirty="0" smtClean="0"/>
              <a:t>η </a:t>
            </a:r>
            <a:r>
              <a:rPr lang="el-GR" dirty="0"/>
              <a:t>δυσανεξία στο </a:t>
            </a:r>
            <a:r>
              <a:rPr lang="el-GR" dirty="0" smtClean="0"/>
              <a:t>ψυχρό,</a:t>
            </a:r>
          </a:p>
          <a:p>
            <a:pPr lvl="1" indent="-387350"/>
            <a:r>
              <a:rPr lang="el-GR" dirty="0" smtClean="0"/>
              <a:t>η δυσκοιλιότητα,</a:t>
            </a:r>
          </a:p>
          <a:p>
            <a:pPr lvl="1" indent="-387350"/>
            <a:r>
              <a:rPr lang="el-GR" dirty="0" smtClean="0"/>
              <a:t>οι </a:t>
            </a:r>
            <a:r>
              <a:rPr lang="el-GR" dirty="0"/>
              <a:t>διαταραχές της εμμήνου </a:t>
            </a:r>
            <a:r>
              <a:rPr lang="el-GR" dirty="0" smtClean="0"/>
              <a:t>ρύσεως και</a:t>
            </a:r>
          </a:p>
          <a:p>
            <a:pPr lvl="1" indent="-387350"/>
            <a:r>
              <a:rPr lang="el-GR" dirty="0" smtClean="0"/>
              <a:t>ίσως </a:t>
            </a:r>
            <a:r>
              <a:rPr lang="el-GR" dirty="0"/>
              <a:t>η αύξηση του βάρους</a:t>
            </a:r>
            <a:r>
              <a:rPr lang="el-GR" dirty="0" smtClean="0"/>
              <a:t>.</a:t>
            </a:r>
            <a:endParaRPr lang="el-GR" dirty="0"/>
          </a:p>
        </p:txBody>
      </p:sp>
    </p:spTree>
    <p:extLst>
      <p:ext uri="{BB962C8B-B14F-4D97-AF65-F5344CB8AC3E}">
        <p14:creationId xmlns:p14="http://schemas.microsoft.com/office/powerpoint/2010/main" xmlns="" val="247886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Θεραπεία υποθυρεοειδισμού </a:t>
            </a:r>
            <a:r>
              <a:rPr lang="el-GR" sz="3000" b="0" dirty="0" smtClean="0"/>
              <a:t>1/3</a:t>
            </a:r>
            <a:endParaRPr lang="el-GR" sz="3000" b="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7</a:t>
            </a:fld>
            <a:endParaRPr lang="el-GR" dirty="0"/>
          </a:p>
        </p:txBody>
      </p:sp>
      <p:sp>
        <p:nvSpPr>
          <p:cNvPr id="3" name="2 - Θέση περιεχομένου"/>
          <p:cNvSpPr>
            <a:spLocks noGrp="1"/>
          </p:cNvSpPr>
          <p:nvPr>
            <p:ph sz="quarter" idx="1"/>
          </p:nvPr>
        </p:nvSpPr>
        <p:spPr/>
        <p:txBody>
          <a:bodyPr>
            <a:normAutofit/>
          </a:bodyPr>
          <a:lstStyle/>
          <a:p>
            <a:r>
              <a:rPr lang="el-GR" sz="2200" dirty="0" smtClean="0"/>
              <a:t>Η </a:t>
            </a:r>
            <a:r>
              <a:rPr lang="el-GR" sz="2200" dirty="0"/>
              <a:t>θεραπεία του υποθυρεοειδισμού γίνεται </a:t>
            </a:r>
            <a:r>
              <a:rPr lang="el-GR" sz="2200" b="1" dirty="0"/>
              <a:t>με υποκατάσταση των θυρεοειδικών ορμονών.</a:t>
            </a:r>
          </a:p>
          <a:p>
            <a:r>
              <a:rPr lang="el-GR" sz="2200" dirty="0"/>
              <a:t>Ο στόχος της θεραπείας υποκατάστασης είναι να καταστεί ο ασθενής </a:t>
            </a:r>
            <a:r>
              <a:rPr lang="el-GR" sz="2200" b="1" dirty="0"/>
              <a:t>ευθυρεοειδικός</a:t>
            </a:r>
            <a:r>
              <a:rPr lang="el-GR" sz="2200" dirty="0"/>
              <a:t> και να μειωθούν τα προβλήματα που σχετίζονται με τον χαμηλό μεταβολικό ρυθμό.</a:t>
            </a:r>
          </a:p>
          <a:p>
            <a:r>
              <a:rPr lang="el-GR" sz="2200" dirty="0"/>
              <a:t>Η θεραπεία υποκατάστασης στον υποθυρεοειδισμό επιτυγχάνεται με την χορήγηση </a:t>
            </a:r>
            <a:r>
              <a:rPr lang="el-GR" sz="2200" b="1" dirty="0"/>
              <a:t>της συνθετικής Τ4 (λεβοθυροξίνης) και της συνθετικής Τ3 (λιοθυρονίνης). </a:t>
            </a:r>
            <a:r>
              <a:rPr lang="el-GR" sz="2200" dirty="0" smtClean="0"/>
              <a:t>Και </a:t>
            </a:r>
            <a:r>
              <a:rPr lang="el-GR" sz="2200" dirty="0"/>
              <a:t>οι δύο απορροφώνται ικανοποιητικά μετά την από του στόματος χορήγηση. </a:t>
            </a:r>
          </a:p>
          <a:p>
            <a:r>
              <a:rPr lang="el-GR" sz="2200" dirty="0"/>
              <a:t>Ο χρόνος για να δράσει η Τ3 είναι μικρότερος από εκείνον που χρειάζεται η Τ4</a:t>
            </a:r>
            <a:r>
              <a:rPr lang="el-GR" sz="2200" dirty="0" smtClean="0"/>
              <a:t>.</a:t>
            </a:r>
            <a:endParaRPr lang="el-GR" sz="2200" dirty="0"/>
          </a:p>
        </p:txBody>
      </p:sp>
    </p:spTree>
    <p:extLst>
      <p:ext uri="{BB962C8B-B14F-4D97-AF65-F5344CB8AC3E}">
        <p14:creationId xmlns:p14="http://schemas.microsoft.com/office/powerpoint/2010/main" xmlns="" val="336104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Υπερθυρεοειδισμός (θυρεοτοξίκωση)</a:t>
            </a:r>
            <a:endParaRPr lang="el-GR" dirty="0"/>
          </a:p>
        </p:txBody>
      </p:sp>
      <p:sp>
        <p:nvSpPr>
          <p:cNvPr id="3" name="2 - Θέση περιεχομένου"/>
          <p:cNvSpPr>
            <a:spLocks noGrp="1"/>
          </p:cNvSpPr>
          <p:nvPr>
            <p:ph idx="1"/>
          </p:nvPr>
        </p:nvSpPr>
        <p:spPr/>
        <p:txBody>
          <a:bodyPr>
            <a:normAutofit/>
          </a:bodyPr>
          <a:lstStyle/>
          <a:p>
            <a:pPr marL="0" indent="0">
              <a:buNone/>
            </a:pPr>
            <a:r>
              <a:rPr lang="el-GR" b="1" dirty="0" smtClean="0"/>
              <a:t>Αιτιολογία </a:t>
            </a:r>
            <a:r>
              <a:rPr lang="el-GR" b="1" dirty="0"/>
              <a:t>του υπερθυρεοειδισμού</a:t>
            </a:r>
            <a:endParaRPr lang="el-GR" dirty="0"/>
          </a:p>
          <a:p>
            <a:pPr algn="just"/>
            <a:r>
              <a:rPr lang="el-GR" dirty="0"/>
              <a:t>Η θυρεοτοξίκωση αναφέρεται στην παρουσία υπερβολικών ποσοτήτων θυρεοειδικών ορμονών οιασδήποτε αιτιολογίας που μπορεί να δημιουργούν η όχι συμπτώματα. </a:t>
            </a:r>
          </a:p>
          <a:p>
            <a:pPr algn="just"/>
            <a:r>
              <a:rPr lang="el-GR" dirty="0"/>
              <a:t>Ο υπερθυρεοειδισμός αναφέρεται σε περίσσεια θυρεοειδικών ορμονών από υπερδραστηριότητα του θυρεοειδούς αδένα υπερβολική έκκριση η υπερβολική παραγωγή</a:t>
            </a:r>
            <a:r>
              <a:rPr lang="el-GR" dirty="0" smtClean="0"/>
              <a:t>).  </a:t>
            </a:r>
            <a:endParaRPr lang="el-GR" dirty="0"/>
          </a:p>
          <a:p>
            <a:pPr>
              <a:buNone/>
            </a:pPr>
            <a:r>
              <a:rPr lang="el-GR" dirty="0"/>
              <a:t>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8</a:t>
            </a:fld>
            <a:endParaRPr lang="el-GR" dirty="0"/>
          </a:p>
        </p:txBody>
      </p:sp>
    </p:spTree>
    <p:extLst>
      <p:ext uri="{BB962C8B-B14F-4D97-AF65-F5344CB8AC3E}">
        <p14:creationId xmlns:p14="http://schemas.microsoft.com/office/powerpoint/2010/main" xmlns="" val="4277400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28596" y="500042"/>
            <a:ext cx="9144000" cy="908720"/>
          </a:xfrm>
        </p:spPr>
        <p:txBody>
          <a:bodyPr>
            <a:noAutofit/>
          </a:bodyPr>
          <a:lstStyle/>
          <a:p>
            <a:r>
              <a:rPr lang="el-GR" dirty="0" smtClean="0"/>
              <a:t>Νόσος </a:t>
            </a:r>
            <a:r>
              <a:rPr lang="en-US" dirty="0" smtClean="0"/>
              <a:t>Graves</a:t>
            </a:r>
            <a:r>
              <a:rPr lang="el-GR" dirty="0" smtClean="0"/>
              <a:t/>
            </a:r>
            <a:br>
              <a:rPr lang="el-GR" dirty="0" smtClean="0"/>
            </a:br>
            <a:r>
              <a:rPr lang="en-US" sz="3000" b="0" dirty="0" smtClean="0"/>
              <a:t>(</a:t>
            </a:r>
            <a:r>
              <a:rPr lang="el-GR" sz="3000" b="0" dirty="0" smtClean="0"/>
              <a:t>διάχυτη τοξική βρογχοκήλη)</a:t>
            </a:r>
            <a:r>
              <a:rPr lang="en-US" sz="3000" b="0" dirty="0" smtClean="0"/>
              <a:t> 1/</a:t>
            </a:r>
            <a:r>
              <a:rPr lang="el-GR" sz="3000" b="0" dirty="0" smtClean="0"/>
              <a:t>13</a:t>
            </a:r>
            <a:endParaRPr lang="el-GR" sz="3000" b="0" dirty="0"/>
          </a:p>
        </p:txBody>
      </p:sp>
      <p:sp>
        <p:nvSpPr>
          <p:cNvPr id="3" name="2 - Θέση περιεχομένου"/>
          <p:cNvSpPr>
            <a:spLocks noGrp="1"/>
          </p:cNvSpPr>
          <p:nvPr>
            <p:ph idx="1"/>
          </p:nvPr>
        </p:nvSpPr>
        <p:spPr/>
        <p:txBody>
          <a:bodyPr>
            <a:normAutofit fontScale="92500"/>
          </a:bodyPr>
          <a:lstStyle/>
          <a:p>
            <a:pPr marL="0" indent="0">
              <a:buNone/>
            </a:pPr>
            <a:r>
              <a:rPr lang="el-GR" b="1" dirty="0" smtClean="0"/>
              <a:t>Επιδημιολογία - Παθοφυσιολογία</a:t>
            </a:r>
            <a:endParaRPr lang="el-GR" dirty="0"/>
          </a:p>
          <a:p>
            <a:r>
              <a:rPr lang="el-GR" dirty="0"/>
              <a:t>Η νόσος </a:t>
            </a:r>
            <a:r>
              <a:rPr lang="en-US" dirty="0"/>
              <a:t>Graves </a:t>
            </a:r>
            <a:r>
              <a:rPr lang="el-GR" dirty="0"/>
              <a:t>είναι η πιο συχνή μορφή υπερθυρεοειδισμού που αριθμεί στο 60-70% των περιπτώσεων.  </a:t>
            </a:r>
            <a:endParaRPr lang="el-GR" dirty="0" smtClean="0"/>
          </a:p>
          <a:p>
            <a:r>
              <a:rPr lang="el-GR" dirty="0" smtClean="0"/>
              <a:t>Πλήττει </a:t>
            </a:r>
            <a:r>
              <a:rPr lang="el-GR" dirty="0"/>
              <a:t>περίπου το 3% του πληθυσμού.  </a:t>
            </a:r>
            <a:endParaRPr lang="el-GR" dirty="0" smtClean="0"/>
          </a:p>
          <a:p>
            <a:r>
              <a:rPr lang="el-GR" dirty="0" smtClean="0"/>
              <a:t>Υπάρχει </a:t>
            </a:r>
            <a:r>
              <a:rPr lang="el-GR" dirty="0"/>
              <a:t>έντονο οικογενές στοιχείο και προσβάλλονται συχνότερα οι γυναίκες (5:1) κυρίως την τρίτη και την τέταρτη δεκαετία της ζωής τους.  </a:t>
            </a:r>
          </a:p>
          <a:p>
            <a:r>
              <a:rPr lang="el-GR" dirty="0"/>
              <a:t>Η </a:t>
            </a:r>
            <a:r>
              <a:rPr lang="el-GR" b="1" dirty="0"/>
              <a:t>νόσος </a:t>
            </a:r>
            <a:r>
              <a:rPr lang="en-US" b="1" dirty="0"/>
              <a:t>Graves </a:t>
            </a:r>
            <a:r>
              <a:rPr lang="el-GR" b="1" dirty="0"/>
              <a:t>είναι αυτοάνοση </a:t>
            </a:r>
            <a:r>
              <a:rPr lang="el-GR" dirty="0"/>
              <a:t>και αγνώστου αιτιολογίας. Χαρακτηρίζεται από κυκλοφορούντα αντισώματα ενάντια σε διάφορα θυρεοειδικά αντιγόνα</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9</a:t>
            </a:fld>
            <a:endParaRPr lang="el-GR" dirty="0"/>
          </a:p>
        </p:txBody>
      </p:sp>
    </p:spTree>
    <p:extLst>
      <p:ext uri="{BB962C8B-B14F-4D97-AF65-F5344CB8AC3E}">
        <p14:creationId xmlns:p14="http://schemas.microsoft.com/office/powerpoint/2010/main" xmlns="" val="1499515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TotalTime>
  <Words>1228</Words>
  <Application>Microsoft Office PowerPoint</Application>
  <PresentationFormat>Προβολή στην οθόνη (4:3)</PresentationFormat>
  <Paragraphs>125</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Δικαιοσύνη</vt:lpstr>
      <vt:lpstr>Παθήσεις Ενδοκρινικού</vt:lpstr>
      <vt:lpstr>Υποθυρεοειδισμός </vt:lpstr>
      <vt:lpstr>Υποθυρεοειδισμός </vt:lpstr>
      <vt:lpstr>Πρωτοπαθής υποθυρεοειδισμός </vt:lpstr>
      <vt:lpstr>Πρωτοπαθής υποθυρεοειδισμός </vt:lpstr>
      <vt:lpstr>  Κλινικά ευρήματα στον υποθυρεοειδισμό </vt:lpstr>
      <vt:lpstr>Θεραπεία υποθυρεοειδισμού 1/3</vt:lpstr>
      <vt:lpstr>Υπερθυρεοειδισμός (θυρεοτοξίκωση)</vt:lpstr>
      <vt:lpstr>Νόσος Graves (διάχυτη τοξική βρογχοκήλη) 1/13</vt:lpstr>
      <vt:lpstr>Συμπτώματα</vt:lpstr>
      <vt:lpstr>Θεραπεία στον υπερθυρεοειδισμό 1/7</vt:lpstr>
      <vt:lpstr>Θεραπεία στον υπερθυρεοειδισμό 2/7</vt:lpstr>
      <vt:lpstr>Θεραπεία στον υπερθυρεοειδισμό 4/7</vt:lpstr>
      <vt:lpstr>Θεραπεία στον υπερθυρεοειδισμό 5/7</vt:lpstr>
      <vt:lpstr>Σακχαρώδης Διαβήτης</vt:lpstr>
      <vt:lpstr>Τύποι ΣΔ</vt:lpstr>
      <vt:lpstr>Συμπτώματα</vt:lpstr>
      <vt:lpstr>Επιπλοκές</vt:lpstr>
      <vt:lpstr>Η διάγνωση του ΣΔ τίθεται όταν: </vt:lpstr>
      <vt:lpstr>Θεραπεία</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Παθήσεις Ενδοκρινικού</dc:title>
  <dc:creator>LAGA</dc:creator>
  <cp:lastModifiedBy>LAGA</cp:lastModifiedBy>
  <cp:revision>14</cp:revision>
  <dcterms:created xsi:type="dcterms:W3CDTF">2022-01-17T17:36:18Z</dcterms:created>
  <dcterms:modified xsi:type="dcterms:W3CDTF">2022-01-17T18:02:10Z</dcterms:modified>
</cp:coreProperties>
</file>