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8" r:id="rId8"/>
    <p:sldId id="299" r:id="rId9"/>
    <p:sldId id="263" r:id="rId10"/>
    <p:sldId id="304" r:id="rId11"/>
    <p:sldId id="262" r:id="rId12"/>
    <p:sldId id="300" r:id="rId13"/>
    <p:sldId id="301" r:id="rId14"/>
    <p:sldId id="264" r:id="rId15"/>
    <p:sldId id="302" r:id="rId16"/>
    <p:sldId id="265" r:id="rId17"/>
    <p:sldId id="303" r:id="rId18"/>
    <p:sldId id="266" r:id="rId19"/>
    <p:sldId id="267" r:id="rId20"/>
    <p:sldId id="268" r:id="rId21"/>
    <p:sldId id="270" r:id="rId22"/>
    <p:sldId id="269" r:id="rId23"/>
    <p:sldId id="271" r:id="rId24"/>
    <p:sldId id="305" r:id="rId25"/>
    <p:sldId id="272" r:id="rId26"/>
    <p:sldId id="314" r:id="rId27"/>
    <p:sldId id="273" r:id="rId28"/>
    <p:sldId id="306" r:id="rId29"/>
    <p:sldId id="274" r:id="rId30"/>
    <p:sldId id="275" r:id="rId31"/>
    <p:sldId id="276" r:id="rId32"/>
    <p:sldId id="277" r:id="rId33"/>
    <p:sldId id="278" r:id="rId34"/>
    <p:sldId id="279" r:id="rId35"/>
    <p:sldId id="307" r:id="rId36"/>
    <p:sldId id="280" r:id="rId37"/>
    <p:sldId id="313" r:id="rId38"/>
    <p:sldId id="281" r:id="rId39"/>
    <p:sldId id="282" r:id="rId40"/>
    <p:sldId id="284" r:id="rId41"/>
    <p:sldId id="285" r:id="rId42"/>
    <p:sldId id="283" r:id="rId43"/>
    <p:sldId id="308" r:id="rId44"/>
    <p:sldId id="287" r:id="rId45"/>
    <p:sldId id="288" r:id="rId46"/>
    <p:sldId id="289" r:id="rId47"/>
    <p:sldId id="290" r:id="rId48"/>
    <p:sldId id="309" r:id="rId49"/>
    <p:sldId id="310" r:id="rId50"/>
    <p:sldId id="291" r:id="rId51"/>
    <p:sldId id="292" r:id="rId52"/>
    <p:sldId id="311" r:id="rId53"/>
    <p:sldId id="293" r:id="rId54"/>
    <p:sldId id="294" r:id="rId55"/>
    <p:sldId id="295" r:id="rId56"/>
    <p:sldId id="312" r:id="rId57"/>
    <p:sldId id="296" r:id="rId58"/>
    <p:sldId id="297" r:id="rId5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BEB11-86D7-4857-85C1-4C14FBD29C4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BBC30F6-F92F-4C8A-B0D5-5E0B68AB0018}">
      <dgm:prSet/>
      <dgm:spPr/>
      <dgm:t>
        <a:bodyPr/>
        <a:lstStyle/>
        <a:p>
          <a:r>
            <a:rPr lang="el-GR"/>
            <a:t>Αρκετά καλή βιοδιαθεσιμότητα</a:t>
          </a:r>
          <a:endParaRPr lang="en-US"/>
        </a:p>
      </dgm:t>
    </dgm:pt>
    <dgm:pt modelId="{0B86D7F1-7BE6-499A-B465-F0C7923FD8B4}" type="parTrans" cxnId="{238B8C60-C8AF-48BE-8413-2CD15E6388A6}">
      <dgm:prSet/>
      <dgm:spPr/>
      <dgm:t>
        <a:bodyPr/>
        <a:lstStyle/>
        <a:p>
          <a:endParaRPr lang="en-US"/>
        </a:p>
      </dgm:t>
    </dgm:pt>
    <dgm:pt modelId="{C0A52C0E-B25E-4BD7-86EC-C29D3AC5945A}" type="sibTrans" cxnId="{238B8C60-C8AF-48BE-8413-2CD15E6388A6}">
      <dgm:prSet/>
      <dgm:spPr/>
      <dgm:t>
        <a:bodyPr/>
        <a:lstStyle/>
        <a:p>
          <a:endParaRPr lang="en-US"/>
        </a:p>
      </dgm:t>
    </dgm:pt>
    <dgm:pt modelId="{813C4280-A959-4769-A484-02FEAF6F5390}">
      <dgm:prSet/>
      <dgm:spPr/>
      <dgm:t>
        <a:bodyPr/>
        <a:lstStyle/>
        <a:p>
          <a:r>
            <a:rPr lang="el-GR"/>
            <a:t>Καλή κατανομή στους ιστούς</a:t>
          </a:r>
          <a:endParaRPr lang="en-US"/>
        </a:p>
      </dgm:t>
    </dgm:pt>
    <dgm:pt modelId="{6D9247D8-D41B-4334-A92B-2835241D9C12}" type="parTrans" cxnId="{EC456436-1859-40CD-AA8A-8E1E60A3B131}">
      <dgm:prSet/>
      <dgm:spPr/>
      <dgm:t>
        <a:bodyPr/>
        <a:lstStyle/>
        <a:p>
          <a:endParaRPr lang="en-US"/>
        </a:p>
      </dgm:t>
    </dgm:pt>
    <dgm:pt modelId="{191D65C9-9483-4A75-BE81-2D80EAE5B9EF}" type="sibTrans" cxnId="{EC456436-1859-40CD-AA8A-8E1E60A3B131}">
      <dgm:prSet/>
      <dgm:spPr/>
      <dgm:t>
        <a:bodyPr/>
        <a:lstStyle/>
        <a:p>
          <a:endParaRPr lang="en-US"/>
        </a:p>
      </dgm:t>
    </dgm:pt>
    <dgm:pt modelId="{3F843BE4-C09C-4BC5-9424-B39A4EBD66E9}">
      <dgm:prSet/>
      <dgm:spPr/>
      <dgm:t>
        <a:bodyPr/>
        <a:lstStyle/>
        <a:p>
          <a:r>
            <a:rPr lang="el-GR"/>
            <a:t>Χαμηλή σύνδεση με πρωτεϊνες πλάσματος</a:t>
          </a:r>
          <a:endParaRPr lang="en-US"/>
        </a:p>
      </dgm:t>
    </dgm:pt>
    <dgm:pt modelId="{14221BAC-5AE3-48A2-B09F-73169066E77A}" type="parTrans" cxnId="{6CD2C84A-116A-45AB-A7B8-0AB6AF5C8D32}">
      <dgm:prSet/>
      <dgm:spPr/>
      <dgm:t>
        <a:bodyPr/>
        <a:lstStyle/>
        <a:p>
          <a:endParaRPr lang="en-US"/>
        </a:p>
      </dgm:t>
    </dgm:pt>
    <dgm:pt modelId="{7CB3ADEA-C7F4-48BB-90EC-4AB81D6AD1B9}" type="sibTrans" cxnId="{6CD2C84A-116A-45AB-A7B8-0AB6AF5C8D32}">
      <dgm:prSet/>
      <dgm:spPr/>
      <dgm:t>
        <a:bodyPr/>
        <a:lstStyle/>
        <a:p>
          <a:endParaRPr lang="en-US"/>
        </a:p>
      </dgm:t>
    </dgm:pt>
    <dgm:pt modelId="{2F2BA068-24C9-4294-8B9D-AD40ADFA3E26}">
      <dgm:prSet/>
      <dgm:spPr/>
      <dgm:t>
        <a:bodyPr/>
        <a:lstStyle/>
        <a:p>
          <a:r>
            <a:rPr lang="el-GR"/>
            <a:t>Υψηλές συγκεντρώσεις στο πλάσμα (εξαίρεση η νορφλοξασίνη)</a:t>
          </a:r>
          <a:endParaRPr lang="en-US"/>
        </a:p>
      </dgm:t>
    </dgm:pt>
    <dgm:pt modelId="{9988F08E-7DC4-406D-9F54-7AB2330D9039}" type="parTrans" cxnId="{5F8F401C-061F-4E8B-8DC5-1829901D859D}">
      <dgm:prSet/>
      <dgm:spPr/>
      <dgm:t>
        <a:bodyPr/>
        <a:lstStyle/>
        <a:p>
          <a:endParaRPr lang="en-US"/>
        </a:p>
      </dgm:t>
    </dgm:pt>
    <dgm:pt modelId="{28ECD10C-DA0A-4458-A69B-2ACBADA892BF}" type="sibTrans" cxnId="{5F8F401C-061F-4E8B-8DC5-1829901D859D}">
      <dgm:prSet/>
      <dgm:spPr/>
      <dgm:t>
        <a:bodyPr/>
        <a:lstStyle/>
        <a:p>
          <a:endParaRPr lang="en-US"/>
        </a:p>
      </dgm:t>
    </dgm:pt>
    <dgm:pt modelId="{A6676F95-7162-4856-97F9-811D2388D418}">
      <dgm:prSet/>
      <dgm:spPr/>
      <dgm:t>
        <a:bodyPr/>
        <a:lstStyle/>
        <a:p>
          <a:r>
            <a:rPr lang="el-GR"/>
            <a:t>Προστάτης, χοληφόρα, πνεύμονες, οστά, μακροφάγα</a:t>
          </a:r>
          <a:endParaRPr lang="en-US"/>
        </a:p>
      </dgm:t>
    </dgm:pt>
    <dgm:pt modelId="{0E83DBB5-4DC2-49DA-A01C-B11B1B6A108E}" type="parTrans" cxnId="{89B58AA4-11BB-4E3A-B5FC-6175BB01D1B1}">
      <dgm:prSet/>
      <dgm:spPr/>
      <dgm:t>
        <a:bodyPr/>
        <a:lstStyle/>
        <a:p>
          <a:endParaRPr lang="en-US"/>
        </a:p>
      </dgm:t>
    </dgm:pt>
    <dgm:pt modelId="{92B3E809-418C-4E0E-A6D3-0006DDECCB89}" type="sibTrans" cxnId="{89B58AA4-11BB-4E3A-B5FC-6175BB01D1B1}">
      <dgm:prSet/>
      <dgm:spPr/>
      <dgm:t>
        <a:bodyPr/>
        <a:lstStyle/>
        <a:p>
          <a:endParaRPr lang="en-US"/>
        </a:p>
      </dgm:t>
    </dgm:pt>
    <dgm:pt modelId="{ADAB1798-4386-465D-B9E1-125FB97C4150}">
      <dgm:prSet/>
      <dgm:spPr/>
      <dgm:t>
        <a:bodyPr/>
        <a:lstStyle/>
        <a:p>
          <a:r>
            <a:rPr lang="el-GR"/>
            <a:t>Ουροποιητικό (εκτός μοξιφλοξασίνη)</a:t>
          </a:r>
          <a:endParaRPr lang="en-US"/>
        </a:p>
      </dgm:t>
    </dgm:pt>
    <dgm:pt modelId="{B22F3C67-E631-42CF-BC41-F0B75A4F2D99}" type="parTrans" cxnId="{8DC86CB0-4E74-4235-B4F4-36DA683891E3}">
      <dgm:prSet/>
      <dgm:spPr/>
      <dgm:t>
        <a:bodyPr/>
        <a:lstStyle/>
        <a:p>
          <a:endParaRPr lang="en-US"/>
        </a:p>
      </dgm:t>
    </dgm:pt>
    <dgm:pt modelId="{32FF145E-CA8D-465F-91A5-67D2F8ACA96E}" type="sibTrans" cxnId="{8DC86CB0-4E74-4235-B4F4-36DA683891E3}">
      <dgm:prSet/>
      <dgm:spPr/>
      <dgm:t>
        <a:bodyPr/>
        <a:lstStyle/>
        <a:p>
          <a:endParaRPr lang="en-US"/>
        </a:p>
      </dgm:t>
    </dgm:pt>
    <dgm:pt modelId="{0D289338-2CFD-4E4A-A21D-F9C8BC3F1B56}">
      <dgm:prSet/>
      <dgm:spPr/>
      <dgm:t>
        <a:bodyPr/>
        <a:lstStyle/>
        <a:p>
          <a:r>
            <a:rPr lang="el-GR"/>
            <a:t>ΕΝΥ</a:t>
          </a:r>
          <a:endParaRPr lang="en-US"/>
        </a:p>
      </dgm:t>
    </dgm:pt>
    <dgm:pt modelId="{5CDC4C40-91D8-46BD-901F-A63E038BEAAB}" type="parTrans" cxnId="{AFB0B84E-8310-41EA-9F27-B5050E08A455}">
      <dgm:prSet/>
      <dgm:spPr/>
      <dgm:t>
        <a:bodyPr/>
        <a:lstStyle/>
        <a:p>
          <a:endParaRPr lang="en-US"/>
        </a:p>
      </dgm:t>
    </dgm:pt>
    <dgm:pt modelId="{AA25DBA7-DA02-4907-B721-BBFD00B88A89}" type="sibTrans" cxnId="{AFB0B84E-8310-41EA-9F27-B5050E08A455}">
      <dgm:prSet/>
      <dgm:spPr/>
      <dgm:t>
        <a:bodyPr/>
        <a:lstStyle/>
        <a:p>
          <a:endParaRPr lang="en-US"/>
        </a:p>
      </dgm:t>
    </dgm:pt>
    <dgm:pt modelId="{A3928106-DBEB-4627-9AC2-60E167F321E7}">
      <dgm:prSet/>
      <dgm:spPr/>
      <dgm:t>
        <a:bodyPr/>
        <a:lstStyle/>
        <a:p>
          <a:r>
            <a:rPr lang="el-GR"/>
            <a:t>Διέρχονται ικανοποιητικά τον πλακούντα</a:t>
          </a:r>
          <a:endParaRPr lang="en-US"/>
        </a:p>
      </dgm:t>
    </dgm:pt>
    <dgm:pt modelId="{FC8647EC-3665-4ED2-9F68-4F7AD9FFD322}" type="parTrans" cxnId="{5621A21E-9619-4105-9C7B-DFE770D31ECC}">
      <dgm:prSet/>
      <dgm:spPr/>
      <dgm:t>
        <a:bodyPr/>
        <a:lstStyle/>
        <a:p>
          <a:endParaRPr lang="en-US"/>
        </a:p>
      </dgm:t>
    </dgm:pt>
    <dgm:pt modelId="{DAE5AEDB-08C2-4959-994C-4BB98DC0E665}" type="sibTrans" cxnId="{5621A21E-9619-4105-9C7B-DFE770D31ECC}">
      <dgm:prSet/>
      <dgm:spPr/>
      <dgm:t>
        <a:bodyPr/>
        <a:lstStyle/>
        <a:p>
          <a:endParaRPr lang="en-US"/>
        </a:p>
      </dgm:t>
    </dgm:pt>
    <dgm:pt modelId="{E9376B3A-3A23-40CA-B080-7254820B0FB4}">
      <dgm:prSet/>
      <dgm:spPr/>
      <dgm:t>
        <a:bodyPr/>
        <a:lstStyle/>
        <a:p>
          <a:r>
            <a:rPr lang="el-GR"/>
            <a:t>Συγκεντρώνονται στο γάλα θηλαζουσών γυναικών</a:t>
          </a:r>
          <a:endParaRPr lang="en-US"/>
        </a:p>
      </dgm:t>
    </dgm:pt>
    <dgm:pt modelId="{CC9B9543-2A5E-4E8C-82FF-4C597EAA67D3}" type="parTrans" cxnId="{255C7E8F-71E7-4912-B871-065F1D3B124A}">
      <dgm:prSet/>
      <dgm:spPr/>
      <dgm:t>
        <a:bodyPr/>
        <a:lstStyle/>
        <a:p>
          <a:endParaRPr lang="en-US"/>
        </a:p>
      </dgm:t>
    </dgm:pt>
    <dgm:pt modelId="{3B959A83-56EC-4D59-9FB7-B8437E06283B}" type="sibTrans" cxnId="{255C7E8F-71E7-4912-B871-065F1D3B124A}">
      <dgm:prSet/>
      <dgm:spPr/>
      <dgm:t>
        <a:bodyPr/>
        <a:lstStyle/>
        <a:p>
          <a:endParaRPr lang="en-US"/>
        </a:p>
      </dgm:t>
    </dgm:pt>
    <dgm:pt modelId="{ED514066-CA3E-4882-9866-82B93EF98010}">
      <dgm:prSet/>
      <dgm:spPr/>
      <dgm:t>
        <a:bodyPr/>
        <a:lstStyle/>
        <a:p>
          <a:r>
            <a:rPr lang="el-GR"/>
            <a:t>Η φαρμακοκινητική δεν μεταβάλλεται σε ινοκυστική νόσο</a:t>
          </a:r>
          <a:endParaRPr lang="en-US"/>
        </a:p>
      </dgm:t>
    </dgm:pt>
    <dgm:pt modelId="{94FBBE93-3307-4B6D-B97D-C6D38EE25EBE}" type="parTrans" cxnId="{EA04F955-1D26-4E5B-AD22-ADDFAB9A664F}">
      <dgm:prSet/>
      <dgm:spPr/>
      <dgm:t>
        <a:bodyPr/>
        <a:lstStyle/>
        <a:p>
          <a:endParaRPr lang="en-US"/>
        </a:p>
      </dgm:t>
    </dgm:pt>
    <dgm:pt modelId="{397607B5-1D0A-4E3E-8ED1-A353E288CA85}" type="sibTrans" cxnId="{EA04F955-1D26-4E5B-AD22-ADDFAB9A664F}">
      <dgm:prSet/>
      <dgm:spPr/>
      <dgm:t>
        <a:bodyPr/>
        <a:lstStyle/>
        <a:p>
          <a:endParaRPr lang="en-US"/>
        </a:p>
      </dgm:t>
    </dgm:pt>
    <dgm:pt modelId="{075819B7-53B2-4734-BBC1-D92440D083E7}" type="pres">
      <dgm:prSet presAssocID="{812BEB11-86D7-4857-85C1-4C14FBD29C4D}" presName="diagram" presStyleCnt="0">
        <dgm:presLayoutVars>
          <dgm:dir/>
          <dgm:resizeHandles val="exact"/>
        </dgm:presLayoutVars>
      </dgm:prSet>
      <dgm:spPr/>
      <dgm:t>
        <a:bodyPr/>
        <a:lstStyle/>
        <a:p>
          <a:endParaRPr lang="el-GR"/>
        </a:p>
      </dgm:t>
    </dgm:pt>
    <dgm:pt modelId="{82A178CD-6793-44E7-BD7F-B56268F71A8A}" type="pres">
      <dgm:prSet presAssocID="{6BBC30F6-F92F-4C8A-B0D5-5E0B68AB0018}" presName="node" presStyleLbl="node1" presStyleIdx="0" presStyleCnt="10">
        <dgm:presLayoutVars>
          <dgm:bulletEnabled val="1"/>
        </dgm:presLayoutVars>
      </dgm:prSet>
      <dgm:spPr/>
      <dgm:t>
        <a:bodyPr/>
        <a:lstStyle/>
        <a:p>
          <a:endParaRPr lang="el-GR"/>
        </a:p>
      </dgm:t>
    </dgm:pt>
    <dgm:pt modelId="{A2F0A59F-09C7-477F-9D26-9836586704BD}" type="pres">
      <dgm:prSet presAssocID="{C0A52C0E-B25E-4BD7-86EC-C29D3AC5945A}" presName="sibTrans" presStyleCnt="0"/>
      <dgm:spPr/>
    </dgm:pt>
    <dgm:pt modelId="{7B8AD4DA-E461-4E0C-9F69-41AA2E51A0F4}" type="pres">
      <dgm:prSet presAssocID="{813C4280-A959-4769-A484-02FEAF6F5390}" presName="node" presStyleLbl="node1" presStyleIdx="1" presStyleCnt="10">
        <dgm:presLayoutVars>
          <dgm:bulletEnabled val="1"/>
        </dgm:presLayoutVars>
      </dgm:prSet>
      <dgm:spPr/>
      <dgm:t>
        <a:bodyPr/>
        <a:lstStyle/>
        <a:p>
          <a:endParaRPr lang="el-GR"/>
        </a:p>
      </dgm:t>
    </dgm:pt>
    <dgm:pt modelId="{63E2BDC6-DA2F-4CBD-B979-081A4A09D0B4}" type="pres">
      <dgm:prSet presAssocID="{191D65C9-9483-4A75-BE81-2D80EAE5B9EF}" presName="sibTrans" presStyleCnt="0"/>
      <dgm:spPr/>
    </dgm:pt>
    <dgm:pt modelId="{16291176-D9C3-42A3-B7EC-E91E425EB026}" type="pres">
      <dgm:prSet presAssocID="{3F843BE4-C09C-4BC5-9424-B39A4EBD66E9}" presName="node" presStyleLbl="node1" presStyleIdx="2" presStyleCnt="10">
        <dgm:presLayoutVars>
          <dgm:bulletEnabled val="1"/>
        </dgm:presLayoutVars>
      </dgm:prSet>
      <dgm:spPr/>
      <dgm:t>
        <a:bodyPr/>
        <a:lstStyle/>
        <a:p>
          <a:endParaRPr lang="el-GR"/>
        </a:p>
      </dgm:t>
    </dgm:pt>
    <dgm:pt modelId="{2F5EE3DB-1213-4299-A4AC-D743FF332C88}" type="pres">
      <dgm:prSet presAssocID="{7CB3ADEA-C7F4-48BB-90EC-4AB81D6AD1B9}" presName="sibTrans" presStyleCnt="0"/>
      <dgm:spPr/>
    </dgm:pt>
    <dgm:pt modelId="{0863DA03-80FE-4CB8-9B2C-A11D833817FF}" type="pres">
      <dgm:prSet presAssocID="{2F2BA068-24C9-4294-8B9D-AD40ADFA3E26}" presName="node" presStyleLbl="node1" presStyleIdx="3" presStyleCnt="10">
        <dgm:presLayoutVars>
          <dgm:bulletEnabled val="1"/>
        </dgm:presLayoutVars>
      </dgm:prSet>
      <dgm:spPr/>
      <dgm:t>
        <a:bodyPr/>
        <a:lstStyle/>
        <a:p>
          <a:endParaRPr lang="el-GR"/>
        </a:p>
      </dgm:t>
    </dgm:pt>
    <dgm:pt modelId="{13F92B95-F8B9-472E-AA73-E96CB5097A49}" type="pres">
      <dgm:prSet presAssocID="{28ECD10C-DA0A-4458-A69B-2ACBADA892BF}" presName="sibTrans" presStyleCnt="0"/>
      <dgm:spPr/>
    </dgm:pt>
    <dgm:pt modelId="{C36B93DC-A43F-484C-8A20-C59BEB4C9949}" type="pres">
      <dgm:prSet presAssocID="{A6676F95-7162-4856-97F9-811D2388D418}" presName="node" presStyleLbl="node1" presStyleIdx="4" presStyleCnt="10">
        <dgm:presLayoutVars>
          <dgm:bulletEnabled val="1"/>
        </dgm:presLayoutVars>
      </dgm:prSet>
      <dgm:spPr/>
      <dgm:t>
        <a:bodyPr/>
        <a:lstStyle/>
        <a:p>
          <a:endParaRPr lang="el-GR"/>
        </a:p>
      </dgm:t>
    </dgm:pt>
    <dgm:pt modelId="{FB737B19-EC61-4E3F-AC34-27888B180458}" type="pres">
      <dgm:prSet presAssocID="{92B3E809-418C-4E0E-A6D3-0006DDECCB89}" presName="sibTrans" presStyleCnt="0"/>
      <dgm:spPr/>
    </dgm:pt>
    <dgm:pt modelId="{71383827-9DE5-4A42-816A-F61170148D30}" type="pres">
      <dgm:prSet presAssocID="{ADAB1798-4386-465D-B9E1-125FB97C4150}" presName="node" presStyleLbl="node1" presStyleIdx="5" presStyleCnt="10">
        <dgm:presLayoutVars>
          <dgm:bulletEnabled val="1"/>
        </dgm:presLayoutVars>
      </dgm:prSet>
      <dgm:spPr/>
      <dgm:t>
        <a:bodyPr/>
        <a:lstStyle/>
        <a:p>
          <a:endParaRPr lang="el-GR"/>
        </a:p>
      </dgm:t>
    </dgm:pt>
    <dgm:pt modelId="{2C638BFC-7802-42DC-A742-B1FBFD7CE74F}" type="pres">
      <dgm:prSet presAssocID="{32FF145E-CA8D-465F-91A5-67D2F8ACA96E}" presName="sibTrans" presStyleCnt="0"/>
      <dgm:spPr/>
    </dgm:pt>
    <dgm:pt modelId="{7A33651C-FCF0-4701-B668-39E70FAC6D6C}" type="pres">
      <dgm:prSet presAssocID="{0D289338-2CFD-4E4A-A21D-F9C8BC3F1B56}" presName="node" presStyleLbl="node1" presStyleIdx="6" presStyleCnt="10">
        <dgm:presLayoutVars>
          <dgm:bulletEnabled val="1"/>
        </dgm:presLayoutVars>
      </dgm:prSet>
      <dgm:spPr/>
      <dgm:t>
        <a:bodyPr/>
        <a:lstStyle/>
        <a:p>
          <a:endParaRPr lang="el-GR"/>
        </a:p>
      </dgm:t>
    </dgm:pt>
    <dgm:pt modelId="{14E4C6A4-3F05-4CBB-BCBF-7F0D31E8C80A}" type="pres">
      <dgm:prSet presAssocID="{AA25DBA7-DA02-4907-B721-BBFD00B88A89}" presName="sibTrans" presStyleCnt="0"/>
      <dgm:spPr/>
    </dgm:pt>
    <dgm:pt modelId="{FA6829B7-327F-49B8-87A4-EB4EF59D2B88}" type="pres">
      <dgm:prSet presAssocID="{A3928106-DBEB-4627-9AC2-60E167F321E7}" presName="node" presStyleLbl="node1" presStyleIdx="7" presStyleCnt="10">
        <dgm:presLayoutVars>
          <dgm:bulletEnabled val="1"/>
        </dgm:presLayoutVars>
      </dgm:prSet>
      <dgm:spPr/>
      <dgm:t>
        <a:bodyPr/>
        <a:lstStyle/>
        <a:p>
          <a:endParaRPr lang="el-GR"/>
        </a:p>
      </dgm:t>
    </dgm:pt>
    <dgm:pt modelId="{15BB7F77-B952-4B4C-82EF-F16655E370B2}" type="pres">
      <dgm:prSet presAssocID="{DAE5AEDB-08C2-4959-994C-4BB98DC0E665}" presName="sibTrans" presStyleCnt="0"/>
      <dgm:spPr/>
    </dgm:pt>
    <dgm:pt modelId="{93E85EF8-4E00-411B-8A85-B2143AB45D95}" type="pres">
      <dgm:prSet presAssocID="{E9376B3A-3A23-40CA-B080-7254820B0FB4}" presName="node" presStyleLbl="node1" presStyleIdx="8" presStyleCnt="10">
        <dgm:presLayoutVars>
          <dgm:bulletEnabled val="1"/>
        </dgm:presLayoutVars>
      </dgm:prSet>
      <dgm:spPr/>
      <dgm:t>
        <a:bodyPr/>
        <a:lstStyle/>
        <a:p>
          <a:endParaRPr lang="el-GR"/>
        </a:p>
      </dgm:t>
    </dgm:pt>
    <dgm:pt modelId="{36D95138-F5E8-4C2A-96BB-591A5BF6FE6B}" type="pres">
      <dgm:prSet presAssocID="{3B959A83-56EC-4D59-9FB7-B8437E06283B}" presName="sibTrans" presStyleCnt="0"/>
      <dgm:spPr/>
    </dgm:pt>
    <dgm:pt modelId="{9A0752A6-E952-46B3-92C2-83FFFC476D25}" type="pres">
      <dgm:prSet presAssocID="{ED514066-CA3E-4882-9866-82B93EF98010}" presName="node" presStyleLbl="node1" presStyleIdx="9" presStyleCnt="10">
        <dgm:presLayoutVars>
          <dgm:bulletEnabled val="1"/>
        </dgm:presLayoutVars>
      </dgm:prSet>
      <dgm:spPr/>
      <dgm:t>
        <a:bodyPr/>
        <a:lstStyle/>
        <a:p>
          <a:endParaRPr lang="el-GR"/>
        </a:p>
      </dgm:t>
    </dgm:pt>
  </dgm:ptLst>
  <dgm:cxnLst>
    <dgm:cxn modelId="{1256BF1F-5850-4D5E-9FCF-FC872665309C}" type="presOf" srcId="{E9376B3A-3A23-40CA-B080-7254820B0FB4}" destId="{93E85EF8-4E00-411B-8A85-B2143AB45D95}" srcOrd="0" destOrd="0" presId="urn:microsoft.com/office/officeart/2005/8/layout/default"/>
    <dgm:cxn modelId="{238B8C60-C8AF-48BE-8413-2CD15E6388A6}" srcId="{812BEB11-86D7-4857-85C1-4C14FBD29C4D}" destId="{6BBC30F6-F92F-4C8A-B0D5-5E0B68AB0018}" srcOrd="0" destOrd="0" parTransId="{0B86D7F1-7BE6-499A-B465-F0C7923FD8B4}" sibTransId="{C0A52C0E-B25E-4BD7-86EC-C29D3AC5945A}"/>
    <dgm:cxn modelId="{28CAC77E-A722-4635-9588-3882EF66787A}" type="presOf" srcId="{0D289338-2CFD-4E4A-A21D-F9C8BC3F1B56}" destId="{7A33651C-FCF0-4701-B668-39E70FAC6D6C}" srcOrd="0" destOrd="0" presId="urn:microsoft.com/office/officeart/2005/8/layout/default"/>
    <dgm:cxn modelId="{AFB0B84E-8310-41EA-9F27-B5050E08A455}" srcId="{812BEB11-86D7-4857-85C1-4C14FBD29C4D}" destId="{0D289338-2CFD-4E4A-A21D-F9C8BC3F1B56}" srcOrd="6" destOrd="0" parTransId="{5CDC4C40-91D8-46BD-901F-A63E038BEAAB}" sibTransId="{AA25DBA7-DA02-4907-B721-BBFD00B88A89}"/>
    <dgm:cxn modelId="{BCBC9B37-0ABF-4DAE-AF8F-014F2195EF6A}" type="presOf" srcId="{A3928106-DBEB-4627-9AC2-60E167F321E7}" destId="{FA6829B7-327F-49B8-87A4-EB4EF59D2B88}" srcOrd="0" destOrd="0" presId="urn:microsoft.com/office/officeart/2005/8/layout/default"/>
    <dgm:cxn modelId="{72B1899D-B4DF-4E02-9F11-88752F8A5AA3}" type="presOf" srcId="{813C4280-A959-4769-A484-02FEAF6F5390}" destId="{7B8AD4DA-E461-4E0C-9F69-41AA2E51A0F4}" srcOrd="0" destOrd="0" presId="urn:microsoft.com/office/officeart/2005/8/layout/default"/>
    <dgm:cxn modelId="{8DC86CB0-4E74-4235-B4F4-36DA683891E3}" srcId="{812BEB11-86D7-4857-85C1-4C14FBD29C4D}" destId="{ADAB1798-4386-465D-B9E1-125FB97C4150}" srcOrd="5" destOrd="0" parTransId="{B22F3C67-E631-42CF-BC41-F0B75A4F2D99}" sibTransId="{32FF145E-CA8D-465F-91A5-67D2F8ACA96E}"/>
    <dgm:cxn modelId="{EC456436-1859-40CD-AA8A-8E1E60A3B131}" srcId="{812BEB11-86D7-4857-85C1-4C14FBD29C4D}" destId="{813C4280-A959-4769-A484-02FEAF6F5390}" srcOrd="1" destOrd="0" parTransId="{6D9247D8-D41B-4334-A92B-2835241D9C12}" sibTransId="{191D65C9-9483-4A75-BE81-2D80EAE5B9EF}"/>
    <dgm:cxn modelId="{5F8F401C-061F-4E8B-8DC5-1829901D859D}" srcId="{812BEB11-86D7-4857-85C1-4C14FBD29C4D}" destId="{2F2BA068-24C9-4294-8B9D-AD40ADFA3E26}" srcOrd="3" destOrd="0" parTransId="{9988F08E-7DC4-406D-9F54-7AB2330D9039}" sibTransId="{28ECD10C-DA0A-4458-A69B-2ACBADA892BF}"/>
    <dgm:cxn modelId="{5AA195FB-CEB2-4E18-8DB2-5D379B30519A}" type="presOf" srcId="{6BBC30F6-F92F-4C8A-B0D5-5E0B68AB0018}" destId="{82A178CD-6793-44E7-BD7F-B56268F71A8A}" srcOrd="0" destOrd="0" presId="urn:microsoft.com/office/officeart/2005/8/layout/default"/>
    <dgm:cxn modelId="{5621A21E-9619-4105-9C7B-DFE770D31ECC}" srcId="{812BEB11-86D7-4857-85C1-4C14FBD29C4D}" destId="{A3928106-DBEB-4627-9AC2-60E167F321E7}" srcOrd="7" destOrd="0" parTransId="{FC8647EC-3665-4ED2-9F68-4F7AD9FFD322}" sibTransId="{DAE5AEDB-08C2-4959-994C-4BB98DC0E665}"/>
    <dgm:cxn modelId="{2895ED12-7C89-4381-91EB-84D3122E6A69}" type="presOf" srcId="{ADAB1798-4386-465D-B9E1-125FB97C4150}" destId="{71383827-9DE5-4A42-816A-F61170148D30}" srcOrd="0" destOrd="0" presId="urn:microsoft.com/office/officeart/2005/8/layout/default"/>
    <dgm:cxn modelId="{B0D5D996-A068-4538-AC5B-6563CEDBA2E2}" type="presOf" srcId="{A6676F95-7162-4856-97F9-811D2388D418}" destId="{C36B93DC-A43F-484C-8A20-C59BEB4C9949}" srcOrd="0" destOrd="0" presId="urn:microsoft.com/office/officeart/2005/8/layout/default"/>
    <dgm:cxn modelId="{92CD3979-AD27-4370-B25C-A772AD1260C7}" type="presOf" srcId="{3F843BE4-C09C-4BC5-9424-B39A4EBD66E9}" destId="{16291176-D9C3-42A3-B7EC-E91E425EB026}" srcOrd="0" destOrd="0" presId="urn:microsoft.com/office/officeart/2005/8/layout/default"/>
    <dgm:cxn modelId="{2BDE4208-AF76-4864-8543-C2CE01E939F0}" type="presOf" srcId="{ED514066-CA3E-4882-9866-82B93EF98010}" destId="{9A0752A6-E952-46B3-92C2-83FFFC476D25}" srcOrd="0" destOrd="0" presId="urn:microsoft.com/office/officeart/2005/8/layout/default"/>
    <dgm:cxn modelId="{EA04F955-1D26-4E5B-AD22-ADDFAB9A664F}" srcId="{812BEB11-86D7-4857-85C1-4C14FBD29C4D}" destId="{ED514066-CA3E-4882-9866-82B93EF98010}" srcOrd="9" destOrd="0" parTransId="{94FBBE93-3307-4B6D-B97D-C6D38EE25EBE}" sibTransId="{397607B5-1D0A-4E3E-8ED1-A353E288CA85}"/>
    <dgm:cxn modelId="{6CD2C84A-116A-45AB-A7B8-0AB6AF5C8D32}" srcId="{812BEB11-86D7-4857-85C1-4C14FBD29C4D}" destId="{3F843BE4-C09C-4BC5-9424-B39A4EBD66E9}" srcOrd="2" destOrd="0" parTransId="{14221BAC-5AE3-48A2-B09F-73169066E77A}" sibTransId="{7CB3ADEA-C7F4-48BB-90EC-4AB81D6AD1B9}"/>
    <dgm:cxn modelId="{89B58AA4-11BB-4E3A-B5FC-6175BB01D1B1}" srcId="{812BEB11-86D7-4857-85C1-4C14FBD29C4D}" destId="{A6676F95-7162-4856-97F9-811D2388D418}" srcOrd="4" destOrd="0" parTransId="{0E83DBB5-4DC2-49DA-A01C-B11B1B6A108E}" sibTransId="{92B3E809-418C-4E0E-A6D3-0006DDECCB89}"/>
    <dgm:cxn modelId="{3BFCD836-8F50-4B90-9BAE-DF042965E22C}" type="presOf" srcId="{812BEB11-86D7-4857-85C1-4C14FBD29C4D}" destId="{075819B7-53B2-4734-BBC1-D92440D083E7}" srcOrd="0" destOrd="0" presId="urn:microsoft.com/office/officeart/2005/8/layout/default"/>
    <dgm:cxn modelId="{255C7E8F-71E7-4912-B871-065F1D3B124A}" srcId="{812BEB11-86D7-4857-85C1-4C14FBD29C4D}" destId="{E9376B3A-3A23-40CA-B080-7254820B0FB4}" srcOrd="8" destOrd="0" parTransId="{CC9B9543-2A5E-4E8C-82FF-4C597EAA67D3}" sibTransId="{3B959A83-56EC-4D59-9FB7-B8437E06283B}"/>
    <dgm:cxn modelId="{B4BFBBF8-3BA1-4718-BC37-AECE0119C448}" type="presOf" srcId="{2F2BA068-24C9-4294-8B9D-AD40ADFA3E26}" destId="{0863DA03-80FE-4CB8-9B2C-A11D833817FF}" srcOrd="0" destOrd="0" presId="urn:microsoft.com/office/officeart/2005/8/layout/default"/>
    <dgm:cxn modelId="{CA24F4A2-B8D1-4E33-8954-6ADF84CD2B58}" type="presParOf" srcId="{075819B7-53B2-4734-BBC1-D92440D083E7}" destId="{82A178CD-6793-44E7-BD7F-B56268F71A8A}" srcOrd="0" destOrd="0" presId="urn:microsoft.com/office/officeart/2005/8/layout/default"/>
    <dgm:cxn modelId="{17636E42-4BC3-4A0A-BF60-263E5FCBFE91}" type="presParOf" srcId="{075819B7-53B2-4734-BBC1-D92440D083E7}" destId="{A2F0A59F-09C7-477F-9D26-9836586704BD}" srcOrd="1" destOrd="0" presId="urn:microsoft.com/office/officeart/2005/8/layout/default"/>
    <dgm:cxn modelId="{5B75C3B5-1C55-4594-B889-63D1A776E1BB}" type="presParOf" srcId="{075819B7-53B2-4734-BBC1-D92440D083E7}" destId="{7B8AD4DA-E461-4E0C-9F69-41AA2E51A0F4}" srcOrd="2" destOrd="0" presId="urn:microsoft.com/office/officeart/2005/8/layout/default"/>
    <dgm:cxn modelId="{43EEB178-5A83-48C4-9AD6-561E36274CE1}" type="presParOf" srcId="{075819B7-53B2-4734-BBC1-D92440D083E7}" destId="{63E2BDC6-DA2F-4CBD-B979-081A4A09D0B4}" srcOrd="3" destOrd="0" presId="urn:microsoft.com/office/officeart/2005/8/layout/default"/>
    <dgm:cxn modelId="{B1848DBA-C861-4833-82A3-C4D23835CBAD}" type="presParOf" srcId="{075819B7-53B2-4734-BBC1-D92440D083E7}" destId="{16291176-D9C3-42A3-B7EC-E91E425EB026}" srcOrd="4" destOrd="0" presId="urn:microsoft.com/office/officeart/2005/8/layout/default"/>
    <dgm:cxn modelId="{65A06058-B49F-401A-B82B-CD2CE57C2F47}" type="presParOf" srcId="{075819B7-53B2-4734-BBC1-D92440D083E7}" destId="{2F5EE3DB-1213-4299-A4AC-D743FF332C88}" srcOrd="5" destOrd="0" presId="urn:microsoft.com/office/officeart/2005/8/layout/default"/>
    <dgm:cxn modelId="{7C3E3458-E31F-4A97-AF51-76C4331F3272}" type="presParOf" srcId="{075819B7-53B2-4734-BBC1-D92440D083E7}" destId="{0863DA03-80FE-4CB8-9B2C-A11D833817FF}" srcOrd="6" destOrd="0" presId="urn:microsoft.com/office/officeart/2005/8/layout/default"/>
    <dgm:cxn modelId="{5437A9B9-1525-4B21-9956-068A34DF8CE1}" type="presParOf" srcId="{075819B7-53B2-4734-BBC1-D92440D083E7}" destId="{13F92B95-F8B9-472E-AA73-E96CB5097A49}" srcOrd="7" destOrd="0" presId="urn:microsoft.com/office/officeart/2005/8/layout/default"/>
    <dgm:cxn modelId="{972295EB-A218-49CD-B7BB-0B5DA21D1923}" type="presParOf" srcId="{075819B7-53B2-4734-BBC1-D92440D083E7}" destId="{C36B93DC-A43F-484C-8A20-C59BEB4C9949}" srcOrd="8" destOrd="0" presId="urn:microsoft.com/office/officeart/2005/8/layout/default"/>
    <dgm:cxn modelId="{454065E5-88E8-40A9-8E50-80197DA22B05}" type="presParOf" srcId="{075819B7-53B2-4734-BBC1-D92440D083E7}" destId="{FB737B19-EC61-4E3F-AC34-27888B180458}" srcOrd="9" destOrd="0" presId="urn:microsoft.com/office/officeart/2005/8/layout/default"/>
    <dgm:cxn modelId="{883DAA21-DD0B-46BE-BF89-BFFFEB1B7D70}" type="presParOf" srcId="{075819B7-53B2-4734-BBC1-D92440D083E7}" destId="{71383827-9DE5-4A42-816A-F61170148D30}" srcOrd="10" destOrd="0" presId="urn:microsoft.com/office/officeart/2005/8/layout/default"/>
    <dgm:cxn modelId="{DB0434C9-DD6C-455A-9C0E-2531A511298F}" type="presParOf" srcId="{075819B7-53B2-4734-BBC1-D92440D083E7}" destId="{2C638BFC-7802-42DC-A742-B1FBFD7CE74F}" srcOrd="11" destOrd="0" presId="urn:microsoft.com/office/officeart/2005/8/layout/default"/>
    <dgm:cxn modelId="{C43A4BDC-3583-4B63-A290-9AC3CAC1A60F}" type="presParOf" srcId="{075819B7-53B2-4734-BBC1-D92440D083E7}" destId="{7A33651C-FCF0-4701-B668-39E70FAC6D6C}" srcOrd="12" destOrd="0" presId="urn:microsoft.com/office/officeart/2005/8/layout/default"/>
    <dgm:cxn modelId="{9DE9C5E6-681F-442A-8740-9938710F1533}" type="presParOf" srcId="{075819B7-53B2-4734-BBC1-D92440D083E7}" destId="{14E4C6A4-3F05-4CBB-BCBF-7F0D31E8C80A}" srcOrd="13" destOrd="0" presId="urn:microsoft.com/office/officeart/2005/8/layout/default"/>
    <dgm:cxn modelId="{1D2A9D4D-F829-43AD-AEB1-D2F016DFDF13}" type="presParOf" srcId="{075819B7-53B2-4734-BBC1-D92440D083E7}" destId="{FA6829B7-327F-49B8-87A4-EB4EF59D2B88}" srcOrd="14" destOrd="0" presId="urn:microsoft.com/office/officeart/2005/8/layout/default"/>
    <dgm:cxn modelId="{84C31E93-2E51-41A4-8AF8-EE65C399C608}" type="presParOf" srcId="{075819B7-53B2-4734-BBC1-D92440D083E7}" destId="{15BB7F77-B952-4B4C-82EF-F16655E370B2}" srcOrd="15" destOrd="0" presId="urn:microsoft.com/office/officeart/2005/8/layout/default"/>
    <dgm:cxn modelId="{EB1A17D5-C4DD-4C79-803D-265AAE60E8AE}" type="presParOf" srcId="{075819B7-53B2-4734-BBC1-D92440D083E7}" destId="{93E85EF8-4E00-411B-8A85-B2143AB45D95}" srcOrd="16" destOrd="0" presId="urn:microsoft.com/office/officeart/2005/8/layout/default"/>
    <dgm:cxn modelId="{F5102F4E-9965-493D-A1C3-8848BBBA1649}" type="presParOf" srcId="{075819B7-53B2-4734-BBC1-D92440D083E7}" destId="{36D95138-F5E8-4C2A-96BB-591A5BF6FE6B}" srcOrd="17" destOrd="0" presId="urn:microsoft.com/office/officeart/2005/8/layout/default"/>
    <dgm:cxn modelId="{9D32329B-CB58-464A-A492-18DC2DD118BC}" type="presParOf" srcId="{075819B7-53B2-4734-BBC1-D92440D083E7}" destId="{9A0752A6-E952-46B3-92C2-83FFFC476D2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49414F-C0C5-42D4-B2A5-11356FF28CD8}"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C553DF3-7206-4106-BB57-F756AF44A17C}">
      <dgm:prSet/>
      <dgm:spPr/>
      <dgm:t>
        <a:bodyPr/>
        <a:lstStyle/>
        <a:p>
          <a:r>
            <a:rPr lang="el-GR"/>
            <a:t>Ενδείξεις </a:t>
          </a:r>
          <a:endParaRPr lang="en-US"/>
        </a:p>
      </dgm:t>
    </dgm:pt>
    <dgm:pt modelId="{83C25D64-46FB-4D93-B195-5933A16763A1}" type="parTrans" cxnId="{94403BEB-5F4E-46AE-B64F-32B129CFA067}">
      <dgm:prSet/>
      <dgm:spPr/>
      <dgm:t>
        <a:bodyPr/>
        <a:lstStyle/>
        <a:p>
          <a:endParaRPr lang="en-US"/>
        </a:p>
      </dgm:t>
    </dgm:pt>
    <dgm:pt modelId="{00CC155A-0443-4DBB-8C65-D71FA8887989}" type="sibTrans" cxnId="{94403BEB-5F4E-46AE-B64F-32B129CFA067}">
      <dgm:prSet/>
      <dgm:spPr/>
      <dgm:t>
        <a:bodyPr/>
        <a:lstStyle/>
        <a:p>
          <a:endParaRPr lang="en-US"/>
        </a:p>
      </dgm:t>
    </dgm:pt>
    <dgm:pt modelId="{9BC4B08A-C9EF-439D-91FD-E4033186A30A}">
      <dgm:prSet/>
      <dgm:spPr/>
      <dgm:t>
        <a:bodyPr/>
        <a:lstStyle/>
        <a:p>
          <a:r>
            <a:rPr lang="el-GR"/>
            <a:t>Φυματίωση</a:t>
          </a:r>
          <a:endParaRPr lang="en-US"/>
        </a:p>
      </dgm:t>
    </dgm:pt>
    <dgm:pt modelId="{EA68D7A5-EDFF-4C7F-A8E4-743F2EA7A5CD}" type="parTrans" cxnId="{B126DF18-6B79-4094-ACFC-C9AF65743BBB}">
      <dgm:prSet/>
      <dgm:spPr/>
      <dgm:t>
        <a:bodyPr/>
        <a:lstStyle/>
        <a:p>
          <a:endParaRPr lang="en-US"/>
        </a:p>
      </dgm:t>
    </dgm:pt>
    <dgm:pt modelId="{29B2F50A-A71C-40C4-B2F4-4680C4906500}" type="sibTrans" cxnId="{B126DF18-6B79-4094-ACFC-C9AF65743BBB}">
      <dgm:prSet/>
      <dgm:spPr/>
      <dgm:t>
        <a:bodyPr/>
        <a:lstStyle/>
        <a:p>
          <a:endParaRPr lang="en-US"/>
        </a:p>
      </dgm:t>
    </dgm:pt>
    <dgm:pt modelId="{DDCFAE9B-38C4-4F96-8CD8-1EBE060CCBFF}">
      <dgm:prSet/>
      <dgm:spPr/>
      <dgm:t>
        <a:bodyPr/>
        <a:lstStyle/>
        <a:p>
          <a:r>
            <a:rPr lang="el-GR"/>
            <a:t>Λέπρα</a:t>
          </a:r>
          <a:endParaRPr lang="en-US"/>
        </a:p>
      </dgm:t>
    </dgm:pt>
    <dgm:pt modelId="{54E24123-A71A-4EFA-995C-56C3798C5795}" type="parTrans" cxnId="{0AB63BE0-2ADA-43A5-8307-31AC2CA05503}">
      <dgm:prSet/>
      <dgm:spPr/>
      <dgm:t>
        <a:bodyPr/>
        <a:lstStyle/>
        <a:p>
          <a:endParaRPr lang="en-US"/>
        </a:p>
      </dgm:t>
    </dgm:pt>
    <dgm:pt modelId="{51550958-B0AF-4BA2-84E2-C34C292E184B}" type="sibTrans" cxnId="{0AB63BE0-2ADA-43A5-8307-31AC2CA05503}">
      <dgm:prSet/>
      <dgm:spPr/>
      <dgm:t>
        <a:bodyPr/>
        <a:lstStyle/>
        <a:p>
          <a:endParaRPr lang="en-US"/>
        </a:p>
      </dgm:t>
    </dgm:pt>
    <dgm:pt modelId="{C84CBB46-DC06-40D1-9094-BC2B6DB2DA1C}">
      <dgm:prSet/>
      <dgm:spPr/>
      <dgm:t>
        <a:bodyPr/>
        <a:lstStyle/>
        <a:p>
          <a:r>
            <a:rPr lang="el-GR"/>
            <a:t>Φορείς μηνιγγιτιδοκόκκου</a:t>
          </a:r>
          <a:endParaRPr lang="en-US"/>
        </a:p>
      </dgm:t>
    </dgm:pt>
    <dgm:pt modelId="{8461D8D5-2980-47A8-9A99-79C66EA59E30}" type="parTrans" cxnId="{57667CE6-0155-4783-889B-A12DCC850702}">
      <dgm:prSet/>
      <dgm:spPr/>
      <dgm:t>
        <a:bodyPr/>
        <a:lstStyle/>
        <a:p>
          <a:endParaRPr lang="en-US"/>
        </a:p>
      </dgm:t>
    </dgm:pt>
    <dgm:pt modelId="{8EA3579F-75B0-4873-B7E6-78FB5EC3D9AB}" type="sibTrans" cxnId="{57667CE6-0155-4783-889B-A12DCC850702}">
      <dgm:prSet/>
      <dgm:spPr/>
      <dgm:t>
        <a:bodyPr/>
        <a:lstStyle/>
        <a:p>
          <a:endParaRPr lang="en-US"/>
        </a:p>
      </dgm:t>
    </dgm:pt>
    <dgm:pt modelId="{8A9F5BA8-E9CA-4150-AA29-DCEA0237C339}">
      <dgm:prSet/>
      <dgm:spPr/>
      <dgm:t>
        <a:bodyPr/>
        <a:lstStyle/>
        <a:p>
          <a:r>
            <a:rPr lang="el-GR"/>
            <a:t>Φαρμακοκινητική</a:t>
          </a:r>
          <a:endParaRPr lang="en-US"/>
        </a:p>
      </dgm:t>
    </dgm:pt>
    <dgm:pt modelId="{35EF1265-23F9-442F-B35D-1DBB4A038CD2}" type="parTrans" cxnId="{954A2E61-A47B-4E27-AE8F-485F4FEC2B6E}">
      <dgm:prSet/>
      <dgm:spPr/>
      <dgm:t>
        <a:bodyPr/>
        <a:lstStyle/>
        <a:p>
          <a:endParaRPr lang="en-US"/>
        </a:p>
      </dgm:t>
    </dgm:pt>
    <dgm:pt modelId="{148FABDD-BF32-4798-ADD4-E0977A59D84E}" type="sibTrans" cxnId="{954A2E61-A47B-4E27-AE8F-485F4FEC2B6E}">
      <dgm:prSet/>
      <dgm:spPr/>
      <dgm:t>
        <a:bodyPr/>
        <a:lstStyle/>
        <a:p>
          <a:endParaRPr lang="en-US"/>
        </a:p>
      </dgm:t>
    </dgm:pt>
    <dgm:pt modelId="{69FEE4D6-573A-4400-A0FC-BA0BD425C306}">
      <dgm:prSet/>
      <dgm:spPr/>
      <dgm:t>
        <a:bodyPr/>
        <a:lstStyle/>
        <a:p>
          <a:r>
            <a:rPr lang="el-GR"/>
            <a:t>Κατανομή σε όλο τον οργανισμό</a:t>
          </a:r>
          <a:endParaRPr lang="en-US"/>
        </a:p>
      </dgm:t>
    </dgm:pt>
    <dgm:pt modelId="{865C7320-D9B4-484C-9C88-17A49D719B81}" type="parTrans" cxnId="{9E9DE2B0-DB5C-44EC-B9E7-D77E43ECD8D0}">
      <dgm:prSet/>
      <dgm:spPr/>
      <dgm:t>
        <a:bodyPr/>
        <a:lstStyle/>
        <a:p>
          <a:endParaRPr lang="en-US"/>
        </a:p>
      </dgm:t>
    </dgm:pt>
    <dgm:pt modelId="{F07CE3C7-3CBF-4D65-9DF7-6B917A8B3137}" type="sibTrans" cxnId="{9E9DE2B0-DB5C-44EC-B9E7-D77E43ECD8D0}">
      <dgm:prSet/>
      <dgm:spPr/>
      <dgm:t>
        <a:bodyPr/>
        <a:lstStyle/>
        <a:p>
          <a:endParaRPr lang="en-US"/>
        </a:p>
      </dgm:t>
    </dgm:pt>
    <dgm:pt modelId="{A86FD4C0-3413-45ED-8A73-FD5A7E9EFC80}">
      <dgm:prSet/>
      <dgm:spPr/>
      <dgm:t>
        <a:bodyPr/>
        <a:lstStyle/>
        <a:p>
          <a:r>
            <a:rPr lang="el-GR" dirty="0"/>
            <a:t>Μεταβολισμός </a:t>
          </a:r>
          <a:r>
            <a:rPr lang="el-GR" dirty="0" err="1"/>
            <a:t>αποακετυλίωση</a:t>
          </a:r>
          <a:r>
            <a:rPr lang="el-GR" dirty="0"/>
            <a:t> στο ήπαρ, επαγωγή ενζύμων που τη </a:t>
          </a:r>
          <a:r>
            <a:rPr lang="el-GR" dirty="0" err="1"/>
            <a:t>μεταβολίζουν</a:t>
          </a:r>
          <a:r>
            <a:rPr lang="el-GR" dirty="0"/>
            <a:t>, Τ/2 2-3 ώρες</a:t>
          </a:r>
          <a:endParaRPr lang="en-US" dirty="0"/>
        </a:p>
      </dgm:t>
    </dgm:pt>
    <dgm:pt modelId="{A524F0C0-48DA-4F9D-B5D5-291ED21BD478}" type="parTrans" cxnId="{3B325580-4FBB-4CD7-80C2-B2672E3A6C97}">
      <dgm:prSet/>
      <dgm:spPr/>
      <dgm:t>
        <a:bodyPr/>
        <a:lstStyle/>
        <a:p>
          <a:endParaRPr lang="en-US"/>
        </a:p>
      </dgm:t>
    </dgm:pt>
    <dgm:pt modelId="{B51007FA-AF3C-4D01-B6A4-CBCC4F056CF3}" type="sibTrans" cxnId="{3B325580-4FBB-4CD7-80C2-B2672E3A6C97}">
      <dgm:prSet/>
      <dgm:spPr/>
      <dgm:t>
        <a:bodyPr/>
        <a:lstStyle/>
        <a:p>
          <a:endParaRPr lang="en-US"/>
        </a:p>
      </dgm:t>
    </dgm:pt>
    <dgm:pt modelId="{80E31E6B-2369-4E67-9DC8-16723E8D53F2}">
      <dgm:prSet/>
      <dgm:spPr/>
      <dgm:t>
        <a:bodyPr/>
        <a:lstStyle/>
        <a:p>
          <a:r>
            <a:rPr lang="el-GR" dirty="0"/>
            <a:t>Απέκκριση στη χολή και 30% στα ούρα</a:t>
          </a:r>
          <a:endParaRPr lang="en-US" dirty="0"/>
        </a:p>
      </dgm:t>
    </dgm:pt>
    <dgm:pt modelId="{68DF095C-3727-4713-9B56-6C8DA81D98A4}" type="parTrans" cxnId="{9EE2308F-0F53-4D17-BE0D-A0F5E671CBF8}">
      <dgm:prSet/>
      <dgm:spPr/>
      <dgm:t>
        <a:bodyPr/>
        <a:lstStyle/>
        <a:p>
          <a:endParaRPr lang="en-US"/>
        </a:p>
      </dgm:t>
    </dgm:pt>
    <dgm:pt modelId="{71C277C4-68F6-4B16-A4DC-79450FC0C6A2}" type="sibTrans" cxnId="{9EE2308F-0F53-4D17-BE0D-A0F5E671CBF8}">
      <dgm:prSet/>
      <dgm:spPr/>
      <dgm:t>
        <a:bodyPr/>
        <a:lstStyle/>
        <a:p>
          <a:endParaRPr lang="en-US"/>
        </a:p>
      </dgm:t>
    </dgm:pt>
    <dgm:pt modelId="{5BA0636A-14DA-4D27-BF03-566F06369CB8}" type="pres">
      <dgm:prSet presAssocID="{6649414F-C0C5-42D4-B2A5-11356FF28CD8}" presName="Name0" presStyleCnt="0">
        <dgm:presLayoutVars>
          <dgm:dir/>
          <dgm:resizeHandles val="exact"/>
        </dgm:presLayoutVars>
      </dgm:prSet>
      <dgm:spPr/>
      <dgm:t>
        <a:bodyPr/>
        <a:lstStyle/>
        <a:p>
          <a:endParaRPr lang="el-GR"/>
        </a:p>
      </dgm:t>
    </dgm:pt>
    <dgm:pt modelId="{640D01EC-1979-498E-9A3B-3276FA81917F}" type="pres">
      <dgm:prSet presAssocID="{3C553DF3-7206-4106-BB57-F756AF44A17C}" presName="node" presStyleLbl="node1" presStyleIdx="0" presStyleCnt="2">
        <dgm:presLayoutVars>
          <dgm:bulletEnabled val="1"/>
        </dgm:presLayoutVars>
      </dgm:prSet>
      <dgm:spPr/>
      <dgm:t>
        <a:bodyPr/>
        <a:lstStyle/>
        <a:p>
          <a:endParaRPr lang="el-GR"/>
        </a:p>
      </dgm:t>
    </dgm:pt>
    <dgm:pt modelId="{9446B737-1CFE-4289-B45A-0C9E2ADCB316}" type="pres">
      <dgm:prSet presAssocID="{00CC155A-0443-4DBB-8C65-D71FA8887989}" presName="sibTrans" presStyleLbl="sibTrans1D1" presStyleIdx="0" presStyleCnt="1"/>
      <dgm:spPr/>
      <dgm:t>
        <a:bodyPr/>
        <a:lstStyle/>
        <a:p>
          <a:endParaRPr lang="el-GR"/>
        </a:p>
      </dgm:t>
    </dgm:pt>
    <dgm:pt modelId="{181E1692-83EA-48AF-AB90-1CAFB4A159F3}" type="pres">
      <dgm:prSet presAssocID="{00CC155A-0443-4DBB-8C65-D71FA8887989}" presName="connectorText" presStyleLbl="sibTrans1D1" presStyleIdx="0" presStyleCnt="1"/>
      <dgm:spPr/>
      <dgm:t>
        <a:bodyPr/>
        <a:lstStyle/>
        <a:p>
          <a:endParaRPr lang="el-GR"/>
        </a:p>
      </dgm:t>
    </dgm:pt>
    <dgm:pt modelId="{82695556-F061-4C01-B1C1-8DF213B3AD20}" type="pres">
      <dgm:prSet presAssocID="{8A9F5BA8-E9CA-4150-AA29-DCEA0237C339}" presName="node" presStyleLbl="node1" presStyleIdx="1" presStyleCnt="2">
        <dgm:presLayoutVars>
          <dgm:bulletEnabled val="1"/>
        </dgm:presLayoutVars>
      </dgm:prSet>
      <dgm:spPr/>
      <dgm:t>
        <a:bodyPr/>
        <a:lstStyle/>
        <a:p>
          <a:endParaRPr lang="el-GR"/>
        </a:p>
      </dgm:t>
    </dgm:pt>
  </dgm:ptLst>
  <dgm:cxnLst>
    <dgm:cxn modelId="{473874C8-6E17-4348-8B8A-E3F3909E5958}" type="presOf" srcId="{80E31E6B-2369-4E67-9DC8-16723E8D53F2}" destId="{82695556-F061-4C01-B1C1-8DF213B3AD20}" srcOrd="0" destOrd="3" presId="urn:microsoft.com/office/officeart/2016/7/layout/RepeatingBendingProcessNew"/>
    <dgm:cxn modelId="{94403BEB-5F4E-46AE-B64F-32B129CFA067}" srcId="{6649414F-C0C5-42D4-B2A5-11356FF28CD8}" destId="{3C553DF3-7206-4106-BB57-F756AF44A17C}" srcOrd="0" destOrd="0" parTransId="{83C25D64-46FB-4D93-B195-5933A16763A1}" sibTransId="{00CC155A-0443-4DBB-8C65-D71FA8887989}"/>
    <dgm:cxn modelId="{7ED9C970-AD82-4544-B3E6-4D400F4D8C30}" type="presOf" srcId="{9BC4B08A-C9EF-439D-91FD-E4033186A30A}" destId="{640D01EC-1979-498E-9A3B-3276FA81917F}" srcOrd="0" destOrd="1" presId="urn:microsoft.com/office/officeart/2016/7/layout/RepeatingBendingProcessNew"/>
    <dgm:cxn modelId="{B126DF18-6B79-4094-ACFC-C9AF65743BBB}" srcId="{3C553DF3-7206-4106-BB57-F756AF44A17C}" destId="{9BC4B08A-C9EF-439D-91FD-E4033186A30A}" srcOrd="0" destOrd="0" parTransId="{EA68D7A5-EDFF-4C7F-A8E4-743F2EA7A5CD}" sibTransId="{29B2F50A-A71C-40C4-B2F4-4680C4906500}"/>
    <dgm:cxn modelId="{D95D1C25-6748-4703-99B5-4833C4E2156A}" type="presOf" srcId="{6649414F-C0C5-42D4-B2A5-11356FF28CD8}" destId="{5BA0636A-14DA-4D27-BF03-566F06369CB8}" srcOrd="0" destOrd="0" presId="urn:microsoft.com/office/officeart/2016/7/layout/RepeatingBendingProcessNew"/>
    <dgm:cxn modelId="{66769385-3B53-4B61-BDE9-83EC20529635}" type="presOf" srcId="{3C553DF3-7206-4106-BB57-F756AF44A17C}" destId="{640D01EC-1979-498E-9A3B-3276FA81917F}" srcOrd="0" destOrd="0" presId="urn:microsoft.com/office/officeart/2016/7/layout/RepeatingBendingProcessNew"/>
    <dgm:cxn modelId="{0AB63BE0-2ADA-43A5-8307-31AC2CA05503}" srcId="{3C553DF3-7206-4106-BB57-F756AF44A17C}" destId="{DDCFAE9B-38C4-4F96-8CD8-1EBE060CCBFF}" srcOrd="1" destOrd="0" parTransId="{54E24123-A71A-4EFA-995C-56C3798C5795}" sibTransId="{51550958-B0AF-4BA2-84E2-C34C292E184B}"/>
    <dgm:cxn modelId="{4C27A054-BB8A-45A8-81A4-DCA1DE31CF7A}" type="presOf" srcId="{C84CBB46-DC06-40D1-9094-BC2B6DB2DA1C}" destId="{640D01EC-1979-498E-9A3B-3276FA81917F}" srcOrd="0" destOrd="3" presId="urn:microsoft.com/office/officeart/2016/7/layout/RepeatingBendingProcessNew"/>
    <dgm:cxn modelId="{AC2C8BE2-B4B7-49DB-9F76-86EFB917274E}" type="presOf" srcId="{69FEE4D6-573A-4400-A0FC-BA0BD425C306}" destId="{82695556-F061-4C01-B1C1-8DF213B3AD20}" srcOrd="0" destOrd="1" presId="urn:microsoft.com/office/officeart/2016/7/layout/RepeatingBendingProcessNew"/>
    <dgm:cxn modelId="{9E9DE2B0-DB5C-44EC-B9E7-D77E43ECD8D0}" srcId="{8A9F5BA8-E9CA-4150-AA29-DCEA0237C339}" destId="{69FEE4D6-573A-4400-A0FC-BA0BD425C306}" srcOrd="0" destOrd="0" parTransId="{865C7320-D9B4-484C-9C88-17A49D719B81}" sibTransId="{F07CE3C7-3CBF-4D65-9DF7-6B917A8B3137}"/>
    <dgm:cxn modelId="{9EE2308F-0F53-4D17-BE0D-A0F5E671CBF8}" srcId="{8A9F5BA8-E9CA-4150-AA29-DCEA0237C339}" destId="{80E31E6B-2369-4E67-9DC8-16723E8D53F2}" srcOrd="2" destOrd="0" parTransId="{68DF095C-3727-4713-9B56-6C8DA81D98A4}" sibTransId="{71C277C4-68F6-4B16-A4DC-79450FC0C6A2}"/>
    <dgm:cxn modelId="{57667CE6-0155-4783-889B-A12DCC850702}" srcId="{3C553DF3-7206-4106-BB57-F756AF44A17C}" destId="{C84CBB46-DC06-40D1-9094-BC2B6DB2DA1C}" srcOrd="2" destOrd="0" parTransId="{8461D8D5-2980-47A8-9A99-79C66EA59E30}" sibTransId="{8EA3579F-75B0-4873-B7E6-78FB5EC3D9AB}"/>
    <dgm:cxn modelId="{5E3D3541-0196-4927-90A5-41F82F2C68F3}" type="presOf" srcId="{00CC155A-0443-4DBB-8C65-D71FA8887989}" destId="{9446B737-1CFE-4289-B45A-0C9E2ADCB316}" srcOrd="0" destOrd="0" presId="urn:microsoft.com/office/officeart/2016/7/layout/RepeatingBendingProcessNew"/>
    <dgm:cxn modelId="{E18332B0-FE25-4C7D-91FA-CA85C4E30B9B}" type="presOf" srcId="{A86FD4C0-3413-45ED-8A73-FD5A7E9EFC80}" destId="{82695556-F061-4C01-B1C1-8DF213B3AD20}" srcOrd="0" destOrd="2" presId="urn:microsoft.com/office/officeart/2016/7/layout/RepeatingBendingProcessNew"/>
    <dgm:cxn modelId="{3B325580-4FBB-4CD7-80C2-B2672E3A6C97}" srcId="{8A9F5BA8-E9CA-4150-AA29-DCEA0237C339}" destId="{A86FD4C0-3413-45ED-8A73-FD5A7E9EFC80}" srcOrd="1" destOrd="0" parTransId="{A524F0C0-48DA-4F9D-B5D5-291ED21BD478}" sibTransId="{B51007FA-AF3C-4D01-B6A4-CBCC4F056CF3}"/>
    <dgm:cxn modelId="{DF34480F-F464-4DC1-897B-D5E1F8C0051C}" type="presOf" srcId="{DDCFAE9B-38C4-4F96-8CD8-1EBE060CCBFF}" destId="{640D01EC-1979-498E-9A3B-3276FA81917F}" srcOrd="0" destOrd="2" presId="urn:microsoft.com/office/officeart/2016/7/layout/RepeatingBendingProcessNew"/>
    <dgm:cxn modelId="{D4AB4248-0FE7-4FA7-A1D6-D72AAFA208CA}" type="presOf" srcId="{8A9F5BA8-E9CA-4150-AA29-DCEA0237C339}" destId="{82695556-F061-4C01-B1C1-8DF213B3AD20}" srcOrd="0" destOrd="0" presId="urn:microsoft.com/office/officeart/2016/7/layout/RepeatingBendingProcessNew"/>
    <dgm:cxn modelId="{9CA1F701-BB5E-4D74-B47F-89609BA08F44}" type="presOf" srcId="{00CC155A-0443-4DBB-8C65-D71FA8887989}" destId="{181E1692-83EA-48AF-AB90-1CAFB4A159F3}" srcOrd="1" destOrd="0" presId="urn:microsoft.com/office/officeart/2016/7/layout/RepeatingBendingProcessNew"/>
    <dgm:cxn modelId="{954A2E61-A47B-4E27-AE8F-485F4FEC2B6E}" srcId="{6649414F-C0C5-42D4-B2A5-11356FF28CD8}" destId="{8A9F5BA8-E9CA-4150-AA29-DCEA0237C339}" srcOrd="1" destOrd="0" parTransId="{35EF1265-23F9-442F-B35D-1DBB4A038CD2}" sibTransId="{148FABDD-BF32-4798-ADD4-E0977A59D84E}"/>
    <dgm:cxn modelId="{36404630-E3F2-4C12-B11B-E369B95A1E97}" type="presParOf" srcId="{5BA0636A-14DA-4D27-BF03-566F06369CB8}" destId="{640D01EC-1979-498E-9A3B-3276FA81917F}" srcOrd="0" destOrd="0" presId="urn:microsoft.com/office/officeart/2016/7/layout/RepeatingBendingProcessNew"/>
    <dgm:cxn modelId="{285646B8-C686-45CC-848C-7388C5C0AEDB}" type="presParOf" srcId="{5BA0636A-14DA-4D27-BF03-566F06369CB8}" destId="{9446B737-1CFE-4289-B45A-0C9E2ADCB316}" srcOrd="1" destOrd="0" presId="urn:microsoft.com/office/officeart/2016/7/layout/RepeatingBendingProcessNew"/>
    <dgm:cxn modelId="{6C1187BC-BA10-4E59-A985-4CAE04FBEA91}" type="presParOf" srcId="{9446B737-1CFE-4289-B45A-0C9E2ADCB316}" destId="{181E1692-83EA-48AF-AB90-1CAFB4A159F3}" srcOrd="0" destOrd="0" presId="urn:microsoft.com/office/officeart/2016/7/layout/RepeatingBendingProcessNew"/>
    <dgm:cxn modelId="{9D367560-FB5D-4277-BDE1-104E2B976517}" type="presParOf" srcId="{5BA0636A-14DA-4D27-BF03-566F06369CB8}" destId="{82695556-F061-4C01-B1C1-8DF213B3AD20}"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178CD-6793-44E7-BD7F-B56268F71A8A}">
      <dsp:nvSpPr>
        <dsp:cNvPr id="0" name=""/>
        <dsp:cNvSpPr/>
      </dsp:nvSpPr>
      <dsp:spPr>
        <a:xfrm>
          <a:off x="0" y="64150"/>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Αρκετά καλή βιοδιαθεσιμότητα</a:t>
          </a:r>
          <a:endParaRPr lang="en-US" sz="1800" kern="1200"/>
        </a:p>
      </dsp:txBody>
      <dsp:txXfrm>
        <a:off x="0" y="64150"/>
        <a:ext cx="1957387" cy="1174432"/>
      </dsp:txXfrm>
    </dsp:sp>
    <dsp:sp modelId="{7B8AD4DA-E461-4E0C-9F69-41AA2E51A0F4}">
      <dsp:nvSpPr>
        <dsp:cNvPr id="0" name=""/>
        <dsp:cNvSpPr/>
      </dsp:nvSpPr>
      <dsp:spPr>
        <a:xfrm>
          <a:off x="2153126" y="64150"/>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Καλή κατανομή στους ιστούς</a:t>
          </a:r>
          <a:endParaRPr lang="en-US" sz="1800" kern="1200"/>
        </a:p>
      </dsp:txBody>
      <dsp:txXfrm>
        <a:off x="2153126" y="64150"/>
        <a:ext cx="1957387" cy="1174432"/>
      </dsp:txXfrm>
    </dsp:sp>
    <dsp:sp modelId="{16291176-D9C3-42A3-B7EC-E91E425EB026}">
      <dsp:nvSpPr>
        <dsp:cNvPr id="0" name=""/>
        <dsp:cNvSpPr/>
      </dsp:nvSpPr>
      <dsp:spPr>
        <a:xfrm>
          <a:off x="4306252" y="64150"/>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Χαμηλή σύνδεση με πρωτεϊνες πλάσματος</a:t>
          </a:r>
          <a:endParaRPr lang="en-US" sz="1800" kern="1200"/>
        </a:p>
      </dsp:txBody>
      <dsp:txXfrm>
        <a:off x="4306252" y="64150"/>
        <a:ext cx="1957387" cy="1174432"/>
      </dsp:txXfrm>
    </dsp:sp>
    <dsp:sp modelId="{0863DA03-80FE-4CB8-9B2C-A11D833817FF}">
      <dsp:nvSpPr>
        <dsp:cNvPr id="0" name=""/>
        <dsp:cNvSpPr/>
      </dsp:nvSpPr>
      <dsp:spPr>
        <a:xfrm>
          <a:off x="0" y="1434322"/>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Υψηλές συγκεντρώσεις στο πλάσμα (εξαίρεση η νορφλοξασίνη)</a:t>
          </a:r>
          <a:endParaRPr lang="en-US" sz="1800" kern="1200"/>
        </a:p>
      </dsp:txBody>
      <dsp:txXfrm>
        <a:off x="0" y="1434322"/>
        <a:ext cx="1957387" cy="1174432"/>
      </dsp:txXfrm>
    </dsp:sp>
    <dsp:sp modelId="{C36B93DC-A43F-484C-8A20-C59BEB4C9949}">
      <dsp:nvSpPr>
        <dsp:cNvPr id="0" name=""/>
        <dsp:cNvSpPr/>
      </dsp:nvSpPr>
      <dsp:spPr>
        <a:xfrm>
          <a:off x="2153126" y="1434322"/>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Προστάτης, χοληφόρα, πνεύμονες, οστά, μακροφάγα</a:t>
          </a:r>
          <a:endParaRPr lang="en-US" sz="1800" kern="1200"/>
        </a:p>
      </dsp:txBody>
      <dsp:txXfrm>
        <a:off x="2153126" y="1434322"/>
        <a:ext cx="1957387" cy="1174432"/>
      </dsp:txXfrm>
    </dsp:sp>
    <dsp:sp modelId="{71383827-9DE5-4A42-816A-F61170148D30}">
      <dsp:nvSpPr>
        <dsp:cNvPr id="0" name=""/>
        <dsp:cNvSpPr/>
      </dsp:nvSpPr>
      <dsp:spPr>
        <a:xfrm>
          <a:off x="4306252" y="1434322"/>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Ουροποιητικό (εκτός μοξιφλοξασίνη)</a:t>
          </a:r>
          <a:endParaRPr lang="en-US" sz="1800" kern="1200"/>
        </a:p>
      </dsp:txBody>
      <dsp:txXfrm>
        <a:off x="4306252" y="1434322"/>
        <a:ext cx="1957387" cy="1174432"/>
      </dsp:txXfrm>
    </dsp:sp>
    <dsp:sp modelId="{7A33651C-FCF0-4701-B668-39E70FAC6D6C}">
      <dsp:nvSpPr>
        <dsp:cNvPr id="0" name=""/>
        <dsp:cNvSpPr/>
      </dsp:nvSpPr>
      <dsp:spPr>
        <a:xfrm>
          <a:off x="0" y="2804493"/>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ΕΝΥ</a:t>
          </a:r>
          <a:endParaRPr lang="en-US" sz="1800" kern="1200"/>
        </a:p>
      </dsp:txBody>
      <dsp:txXfrm>
        <a:off x="0" y="2804493"/>
        <a:ext cx="1957387" cy="1174432"/>
      </dsp:txXfrm>
    </dsp:sp>
    <dsp:sp modelId="{FA6829B7-327F-49B8-87A4-EB4EF59D2B88}">
      <dsp:nvSpPr>
        <dsp:cNvPr id="0" name=""/>
        <dsp:cNvSpPr/>
      </dsp:nvSpPr>
      <dsp:spPr>
        <a:xfrm>
          <a:off x="2153126" y="2804493"/>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Διέρχονται ικανοποιητικά τον πλακούντα</a:t>
          </a:r>
          <a:endParaRPr lang="en-US" sz="1800" kern="1200"/>
        </a:p>
      </dsp:txBody>
      <dsp:txXfrm>
        <a:off x="2153126" y="2804493"/>
        <a:ext cx="1957387" cy="1174432"/>
      </dsp:txXfrm>
    </dsp:sp>
    <dsp:sp modelId="{93E85EF8-4E00-411B-8A85-B2143AB45D95}">
      <dsp:nvSpPr>
        <dsp:cNvPr id="0" name=""/>
        <dsp:cNvSpPr/>
      </dsp:nvSpPr>
      <dsp:spPr>
        <a:xfrm>
          <a:off x="4306252" y="2804493"/>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Συγκεντρώνονται στο γάλα θηλαζουσών γυναικών</a:t>
          </a:r>
          <a:endParaRPr lang="en-US" sz="1800" kern="1200"/>
        </a:p>
      </dsp:txBody>
      <dsp:txXfrm>
        <a:off x="4306252" y="2804493"/>
        <a:ext cx="1957387" cy="1174432"/>
      </dsp:txXfrm>
    </dsp:sp>
    <dsp:sp modelId="{9A0752A6-E952-46B3-92C2-83FFFC476D25}">
      <dsp:nvSpPr>
        <dsp:cNvPr id="0" name=""/>
        <dsp:cNvSpPr/>
      </dsp:nvSpPr>
      <dsp:spPr>
        <a:xfrm>
          <a:off x="2153126" y="4174664"/>
          <a:ext cx="1957387" cy="1174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a:t>Η φαρμακοκινητική δεν μεταβάλλεται σε ινοκυστική νόσο</a:t>
          </a:r>
          <a:endParaRPr lang="en-US" sz="1800" kern="1200"/>
        </a:p>
      </dsp:txBody>
      <dsp:txXfrm>
        <a:off x="2153126" y="4174664"/>
        <a:ext cx="1957387" cy="117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6B737-1CFE-4289-B45A-0C9E2ADCB316}">
      <dsp:nvSpPr>
        <dsp:cNvPr id="0" name=""/>
        <dsp:cNvSpPr/>
      </dsp:nvSpPr>
      <dsp:spPr>
        <a:xfrm>
          <a:off x="3138236" y="2686101"/>
          <a:ext cx="91440" cy="999210"/>
        </a:xfrm>
        <a:custGeom>
          <a:avLst/>
          <a:gdLst/>
          <a:ahLst/>
          <a:cxnLst/>
          <a:rect l="0" t="0" r="0" b="0"/>
          <a:pathLst>
            <a:path>
              <a:moveTo>
                <a:pt x="45720" y="0"/>
              </a:moveTo>
              <a:lnTo>
                <a:pt x="45720" y="99921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8211" y="3180557"/>
        <a:ext cx="51490" cy="10298"/>
      </dsp:txXfrm>
    </dsp:sp>
    <dsp:sp modelId="{640D01EC-1979-498E-9A3B-3276FA81917F}">
      <dsp:nvSpPr>
        <dsp:cNvPr id="0" name=""/>
        <dsp:cNvSpPr/>
      </dsp:nvSpPr>
      <dsp:spPr>
        <a:xfrm>
          <a:off x="945237" y="1437"/>
          <a:ext cx="4477438" cy="2686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398" tIns="230297" rIns="219398" bIns="230297" numCol="1" spcCol="1270" anchor="t" anchorCtr="0">
          <a:noAutofit/>
        </a:bodyPr>
        <a:lstStyle/>
        <a:p>
          <a:pPr lvl="0" algn="l" defTabSz="1066800">
            <a:lnSpc>
              <a:spcPct val="90000"/>
            </a:lnSpc>
            <a:spcBef>
              <a:spcPct val="0"/>
            </a:spcBef>
            <a:spcAft>
              <a:spcPct val="35000"/>
            </a:spcAft>
          </a:pPr>
          <a:r>
            <a:rPr lang="el-GR" sz="2400" kern="1200"/>
            <a:t>Ενδείξεις </a:t>
          </a:r>
          <a:endParaRPr lang="en-US" sz="2400" kern="1200"/>
        </a:p>
        <a:p>
          <a:pPr marL="171450" lvl="1" indent="-171450" algn="l" defTabSz="844550">
            <a:lnSpc>
              <a:spcPct val="90000"/>
            </a:lnSpc>
            <a:spcBef>
              <a:spcPct val="0"/>
            </a:spcBef>
            <a:spcAft>
              <a:spcPct val="15000"/>
            </a:spcAft>
            <a:buChar char="••"/>
          </a:pPr>
          <a:r>
            <a:rPr lang="el-GR" sz="1900" kern="1200"/>
            <a:t>Φυματίωση</a:t>
          </a:r>
          <a:endParaRPr lang="en-US" sz="1900" kern="1200"/>
        </a:p>
        <a:p>
          <a:pPr marL="171450" lvl="1" indent="-171450" algn="l" defTabSz="844550">
            <a:lnSpc>
              <a:spcPct val="90000"/>
            </a:lnSpc>
            <a:spcBef>
              <a:spcPct val="0"/>
            </a:spcBef>
            <a:spcAft>
              <a:spcPct val="15000"/>
            </a:spcAft>
            <a:buChar char="••"/>
          </a:pPr>
          <a:r>
            <a:rPr lang="el-GR" sz="1900" kern="1200"/>
            <a:t>Λέπρα</a:t>
          </a:r>
          <a:endParaRPr lang="en-US" sz="1900" kern="1200"/>
        </a:p>
        <a:p>
          <a:pPr marL="171450" lvl="1" indent="-171450" algn="l" defTabSz="844550">
            <a:lnSpc>
              <a:spcPct val="90000"/>
            </a:lnSpc>
            <a:spcBef>
              <a:spcPct val="0"/>
            </a:spcBef>
            <a:spcAft>
              <a:spcPct val="15000"/>
            </a:spcAft>
            <a:buChar char="••"/>
          </a:pPr>
          <a:r>
            <a:rPr lang="el-GR" sz="1900" kern="1200"/>
            <a:t>Φορείς μηνιγγιτιδοκόκκου</a:t>
          </a:r>
          <a:endParaRPr lang="en-US" sz="1900" kern="1200"/>
        </a:p>
      </dsp:txBody>
      <dsp:txXfrm>
        <a:off x="945237" y="1437"/>
        <a:ext cx="4477438" cy="2686463"/>
      </dsp:txXfrm>
    </dsp:sp>
    <dsp:sp modelId="{82695556-F061-4C01-B1C1-8DF213B3AD20}">
      <dsp:nvSpPr>
        <dsp:cNvPr id="0" name=""/>
        <dsp:cNvSpPr/>
      </dsp:nvSpPr>
      <dsp:spPr>
        <a:xfrm>
          <a:off x="945237" y="3717711"/>
          <a:ext cx="4477438" cy="26864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398" tIns="230297" rIns="219398" bIns="230297" numCol="1" spcCol="1270" anchor="t" anchorCtr="0">
          <a:noAutofit/>
        </a:bodyPr>
        <a:lstStyle/>
        <a:p>
          <a:pPr lvl="0" algn="l" defTabSz="1066800">
            <a:lnSpc>
              <a:spcPct val="90000"/>
            </a:lnSpc>
            <a:spcBef>
              <a:spcPct val="0"/>
            </a:spcBef>
            <a:spcAft>
              <a:spcPct val="35000"/>
            </a:spcAft>
          </a:pPr>
          <a:r>
            <a:rPr lang="el-GR" sz="2400" kern="1200"/>
            <a:t>Φαρμακοκινητική</a:t>
          </a:r>
          <a:endParaRPr lang="en-US" sz="2400" kern="1200"/>
        </a:p>
        <a:p>
          <a:pPr marL="171450" lvl="1" indent="-171450" algn="l" defTabSz="844550">
            <a:lnSpc>
              <a:spcPct val="90000"/>
            </a:lnSpc>
            <a:spcBef>
              <a:spcPct val="0"/>
            </a:spcBef>
            <a:spcAft>
              <a:spcPct val="15000"/>
            </a:spcAft>
            <a:buChar char="••"/>
          </a:pPr>
          <a:r>
            <a:rPr lang="el-GR" sz="1900" kern="1200"/>
            <a:t>Κατανομή σε όλο τον οργανισμό</a:t>
          </a:r>
          <a:endParaRPr lang="en-US" sz="1900" kern="1200"/>
        </a:p>
        <a:p>
          <a:pPr marL="171450" lvl="1" indent="-171450" algn="l" defTabSz="844550">
            <a:lnSpc>
              <a:spcPct val="90000"/>
            </a:lnSpc>
            <a:spcBef>
              <a:spcPct val="0"/>
            </a:spcBef>
            <a:spcAft>
              <a:spcPct val="15000"/>
            </a:spcAft>
            <a:buChar char="••"/>
          </a:pPr>
          <a:r>
            <a:rPr lang="el-GR" sz="1900" kern="1200" dirty="0"/>
            <a:t>Μεταβολισμός </a:t>
          </a:r>
          <a:r>
            <a:rPr lang="el-GR" sz="1900" kern="1200" dirty="0" err="1"/>
            <a:t>αποακετυλίωση</a:t>
          </a:r>
          <a:r>
            <a:rPr lang="el-GR" sz="1900" kern="1200" dirty="0"/>
            <a:t> στο ήπαρ, επαγωγή ενζύμων που τη </a:t>
          </a:r>
          <a:r>
            <a:rPr lang="el-GR" sz="1900" kern="1200" dirty="0" err="1"/>
            <a:t>μεταβολίζουν</a:t>
          </a:r>
          <a:r>
            <a:rPr lang="el-GR" sz="1900" kern="1200" dirty="0"/>
            <a:t>, Τ/2 2-3 ώρες</a:t>
          </a:r>
          <a:endParaRPr lang="en-US" sz="1900" kern="1200" dirty="0"/>
        </a:p>
        <a:p>
          <a:pPr marL="171450" lvl="1" indent="-171450" algn="l" defTabSz="844550">
            <a:lnSpc>
              <a:spcPct val="90000"/>
            </a:lnSpc>
            <a:spcBef>
              <a:spcPct val="0"/>
            </a:spcBef>
            <a:spcAft>
              <a:spcPct val="15000"/>
            </a:spcAft>
            <a:buChar char="••"/>
          </a:pPr>
          <a:r>
            <a:rPr lang="el-GR" sz="1900" kern="1200" dirty="0"/>
            <a:t>Απέκκριση στη χολή και 30% στα ούρα</a:t>
          </a:r>
          <a:endParaRPr lang="en-US" sz="1900" kern="1200" dirty="0"/>
        </a:p>
      </dsp:txBody>
      <dsp:txXfrm>
        <a:off x="945237" y="3717711"/>
        <a:ext cx="4477438" cy="26864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BC58CD-B72C-41CE-832C-0465B74777D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B375237-2D4D-4661-BB2C-F7A4913A6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60EA2F2-C3F7-49AF-AAC3-CEC12FBEC886}"/>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E2F4ECF6-51B7-4F97-AACF-7B42E780844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4716B4-35CC-404B-8C08-DE70F383FF37}"/>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104639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492526-7969-4770-AD4C-DE6671D8C0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1AC5248-2B59-4A10-A6DA-CB2887204C1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FAA498-DC30-41C3-9D86-98BD81D550CE}"/>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38959123-EFC4-4E88-A0B7-94DE8B0E8E7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100F0E-DBB5-47EA-AB8A-56F8533ACFEA}"/>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216082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06FEF3E-1E18-4A4F-80BF-367F0ABAC7A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02578E5-7072-420C-8664-45D9CACB59A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4A6A725-FA03-41F1-BF50-A034DEAD7413}"/>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4E74960D-A213-4ECC-8E14-0E1D1056C3E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CA34F4A-D078-4613-BC5B-25A111B3295F}"/>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3949692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00446A-6DC7-4123-99C7-2477EBA1FD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20E9B5A-ADCA-4A80-9408-D1801347B9C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16AEC62-0D5C-425C-95B7-105CCA819A7B}"/>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97508078-86E1-4CC9-99F0-B6441A9BDA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479B1BA-4E2D-4845-A37C-6F4FB70ECBEB}"/>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182873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DE7820-2580-44F3-8CA2-65D1F9BA291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7A6350E-4AB3-4180-ACA9-FA78B4145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719F9CA-B342-44EE-8284-CF5D243D905D}"/>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E55ABB89-1401-4FDC-A8C9-992865A045A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3F896AB-78F7-4DE6-83F7-CBE86E7B335A}"/>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299125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FA7124-E592-40AD-9EAB-381E613E1C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A4E029-8636-41C1-9B53-2827370F70C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089EB44-8510-4CDD-9099-8C7CF9CC275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3090B1F-056C-4630-86AF-615E533CF77E}"/>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6" name="Θέση υποσέλιδου 5">
            <a:extLst>
              <a:ext uri="{FF2B5EF4-FFF2-40B4-BE49-F238E27FC236}">
                <a16:creationId xmlns:a16="http://schemas.microsoft.com/office/drawing/2014/main" id="{68045379-79B0-4368-8C3A-C74A709BB2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417736-D398-40D6-A267-A1B2C4F39428}"/>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219087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DE1F83-389B-4275-931A-DB3219BA8E0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F2D4F74-210E-49B0-A205-FA53D8C50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FC84A04-CF8E-43B3-9F75-31ED053E476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E35C344-08B7-4377-98C1-89D84502A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A4A998F-1EEB-419C-9386-FCCD301C380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702CDA0-1165-462B-86D1-247CE06E4B80}"/>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8" name="Θέση υποσέλιδου 7">
            <a:extLst>
              <a:ext uri="{FF2B5EF4-FFF2-40B4-BE49-F238E27FC236}">
                <a16:creationId xmlns:a16="http://schemas.microsoft.com/office/drawing/2014/main" id="{C750FC1D-893A-48B7-961C-A6C9C3F1D7E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81BD30C-6D2B-48D2-8093-3C52610C178B}"/>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20520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9F24A7-67DA-4FCD-9071-A718F3B618A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44C18EF-7702-414C-AAA3-665F18DC4F5E}"/>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4" name="Θέση υποσέλιδου 3">
            <a:extLst>
              <a:ext uri="{FF2B5EF4-FFF2-40B4-BE49-F238E27FC236}">
                <a16:creationId xmlns:a16="http://schemas.microsoft.com/office/drawing/2014/main" id="{7252A23F-620E-41A7-AF4C-67E3AC76FFC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DDDD824-3533-4388-89B3-34F23D00D5C1}"/>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20133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714548-1048-4DFA-AC26-FC79D7E75EF5}"/>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3" name="Θέση υποσέλιδου 2">
            <a:extLst>
              <a:ext uri="{FF2B5EF4-FFF2-40B4-BE49-F238E27FC236}">
                <a16:creationId xmlns:a16="http://schemas.microsoft.com/office/drawing/2014/main" id="{A394B691-DA97-4EE0-9629-6A858754274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23E6061-EACF-4383-A2FC-E04428C160CE}"/>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14154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8B836B-9F2A-4B8E-8ACE-E8F53770076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087F442-DAEB-425E-A720-1F2BF22E9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16F489BD-DD63-4908-9F41-B4082292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9D165D4-A621-4B80-A476-D6652B72456D}"/>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6" name="Θέση υποσέλιδου 5">
            <a:extLst>
              <a:ext uri="{FF2B5EF4-FFF2-40B4-BE49-F238E27FC236}">
                <a16:creationId xmlns:a16="http://schemas.microsoft.com/office/drawing/2014/main" id="{DF94BD2D-7B7C-4731-B2B9-B93CDEA7F58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A0FC8FD-434E-418B-ADCE-40F131CD56C5}"/>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199265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9A2DD6-FDCF-4D21-A342-70D1C3692E4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090CB5E-108B-4C33-A16E-564FF7B238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77CE5EE-A726-49B2-9A5A-D8E3D492A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A4F525D-7D3C-4F8A-AF51-9B009AD2545D}"/>
              </a:ext>
            </a:extLst>
          </p:cNvPr>
          <p:cNvSpPr>
            <a:spLocks noGrp="1"/>
          </p:cNvSpPr>
          <p:nvPr>
            <p:ph type="dt" sz="half" idx="10"/>
          </p:nvPr>
        </p:nvSpPr>
        <p:spPr/>
        <p:txBody>
          <a:bodyPr/>
          <a:lstStyle/>
          <a:p>
            <a:fld id="{F7D7F0BB-3044-46B7-A9F0-0B47C860CB01}" type="datetimeFigureOut">
              <a:rPr lang="el-GR" smtClean="0"/>
              <a:t>20/5/2024</a:t>
            </a:fld>
            <a:endParaRPr lang="el-GR"/>
          </a:p>
        </p:txBody>
      </p:sp>
      <p:sp>
        <p:nvSpPr>
          <p:cNvPr id="6" name="Θέση υποσέλιδου 5">
            <a:extLst>
              <a:ext uri="{FF2B5EF4-FFF2-40B4-BE49-F238E27FC236}">
                <a16:creationId xmlns:a16="http://schemas.microsoft.com/office/drawing/2014/main" id="{1CBFE06B-F925-457A-A2E3-A465BB018C5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BC8F199B-90C6-4BA7-A586-C0EA4E1F41EC}"/>
              </a:ext>
            </a:extLst>
          </p:cNvPr>
          <p:cNvSpPr>
            <a:spLocks noGrp="1"/>
          </p:cNvSpPr>
          <p:nvPr>
            <p:ph type="sldNum" sz="quarter" idx="12"/>
          </p:nvPr>
        </p:nvSpPr>
        <p:spPr/>
        <p:txBody>
          <a:bodyPr/>
          <a:lstStyle/>
          <a:p>
            <a:fld id="{FB8AF9A1-199E-4D01-B108-9DC0451A4BF0}" type="slidenum">
              <a:rPr lang="el-GR" smtClean="0"/>
              <a:t>‹#›</a:t>
            </a:fld>
            <a:endParaRPr lang="el-GR"/>
          </a:p>
        </p:txBody>
      </p:sp>
    </p:spTree>
    <p:extLst>
      <p:ext uri="{BB962C8B-B14F-4D97-AF65-F5344CB8AC3E}">
        <p14:creationId xmlns:p14="http://schemas.microsoft.com/office/powerpoint/2010/main" val="353537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B620181-A7E7-4FF1-9622-E863CAF4A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B321B2-158E-45F6-8455-7519E7888E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3F2A599-2FD2-4028-B313-9172DA519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7F0BB-3044-46B7-A9F0-0B47C860CB01}" type="datetimeFigureOut">
              <a:rPr lang="el-GR" smtClean="0"/>
              <a:t>20/5/2024</a:t>
            </a:fld>
            <a:endParaRPr lang="el-GR"/>
          </a:p>
        </p:txBody>
      </p:sp>
      <p:sp>
        <p:nvSpPr>
          <p:cNvPr id="5" name="Θέση υποσέλιδου 4">
            <a:extLst>
              <a:ext uri="{FF2B5EF4-FFF2-40B4-BE49-F238E27FC236}">
                <a16:creationId xmlns:a16="http://schemas.microsoft.com/office/drawing/2014/main" id="{25AC5E76-90A7-4C3E-81E5-96001F17E4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867FBE2-EE30-414F-807C-E338B31F7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AF9A1-199E-4D01-B108-9DC0451A4BF0}" type="slidenum">
              <a:rPr lang="el-GR" smtClean="0"/>
              <a:t>‹#›</a:t>
            </a:fld>
            <a:endParaRPr lang="el-GR"/>
          </a:p>
        </p:txBody>
      </p:sp>
    </p:spTree>
    <p:extLst>
      <p:ext uri="{BB962C8B-B14F-4D97-AF65-F5344CB8AC3E}">
        <p14:creationId xmlns:p14="http://schemas.microsoft.com/office/powerpoint/2010/main" val="343368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4FC31E-8F1C-4688-B38E-C9DA1975C553}"/>
              </a:ext>
            </a:extLst>
          </p:cNvPr>
          <p:cNvSpPr>
            <a:spLocks noGrp="1"/>
          </p:cNvSpPr>
          <p:nvPr>
            <p:ph type="ctrTitle"/>
          </p:nvPr>
        </p:nvSpPr>
        <p:spPr>
          <a:xfrm>
            <a:off x="1524000" y="1122363"/>
            <a:ext cx="9144000" cy="1143759"/>
          </a:xfrm>
        </p:spPr>
        <p:txBody>
          <a:bodyPr>
            <a:noAutofit/>
          </a:bodyPr>
          <a:lstStyle/>
          <a:p>
            <a:r>
              <a:rPr lang="el-GR" sz="4000" dirty="0"/>
              <a:t>Χημειοθεραπεία των μικροβιολογικών νόσων</a:t>
            </a:r>
          </a:p>
        </p:txBody>
      </p:sp>
      <p:sp>
        <p:nvSpPr>
          <p:cNvPr id="3" name="Υπότιτλος 2">
            <a:extLst>
              <a:ext uri="{FF2B5EF4-FFF2-40B4-BE49-F238E27FC236}">
                <a16:creationId xmlns:a16="http://schemas.microsoft.com/office/drawing/2014/main" id="{D75D4FA1-6940-41D8-A7CD-5748164DE749}"/>
              </a:ext>
            </a:extLst>
          </p:cNvPr>
          <p:cNvSpPr>
            <a:spLocks noGrp="1"/>
          </p:cNvSpPr>
          <p:nvPr>
            <p:ph type="subTitle" idx="1"/>
          </p:nvPr>
        </p:nvSpPr>
        <p:spPr>
          <a:xfrm>
            <a:off x="1524000" y="2743200"/>
            <a:ext cx="9144000" cy="2514600"/>
          </a:xfrm>
        </p:spPr>
        <p:txBody>
          <a:bodyPr/>
          <a:lstStyle/>
          <a:p>
            <a:pPr algn="l"/>
            <a:r>
              <a:rPr lang="el-GR" dirty="0"/>
              <a:t>ΒΙΒΛΙΟΓΡΑΦΙΑ: ΦΑΡΜΑΚΟΛΟΓΙΑ </a:t>
            </a:r>
            <a:r>
              <a:rPr lang="en-US" dirty="0"/>
              <a:t>GOODMAN&amp; GILMAN’S</a:t>
            </a:r>
          </a:p>
          <a:p>
            <a:pPr algn="l"/>
            <a:endParaRPr lang="el-GR" dirty="0"/>
          </a:p>
        </p:txBody>
      </p:sp>
    </p:spTree>
    <p:extLst>
      <p:ext uri="{BB962C8B-B14F-4D97-AF65-F5344CB8AC3E}">
        <p14:creationId xmlns:p14="http://schemas.microsoft.com/office/powerpoint/2010/main" val="1129681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02ADD-3223-4B01-801C-66A72E6B528B}"/>
              </a:ext>
            </a:extLst>
          </p:cNvPr>
          <p:cNvSpPr txBox="1"/>
          <p:nvPr/>
        </p:nvSpPr>
        <p:spPr>
          <a:xfrm>
            <a:off x="648929" y="629266"/>
            <a:ext cx="3505495"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b="1" kern="1200">
                <a:solidFill>
                  <a:schemeClr val="tx1"/>
                </a:solidFill>
                <a:latin typeface="+mj-lt"/>
                <a:ea typeface="+mj-ea"/>
                <a:cs typeface="+mj-cs"/>
              </a:rPr>
              <a:t>Μηχανισμοί αντοχής στις κινολόνες</a:t>
            </a:r>
          </a:p>
        </p:txBody>
      </p:sp>
      <p:sp>
        <p:nvSpPr>
          <p:cNvPr id="4" name="TextBox 3">
            <a:extLst>
              <a:ext uri="{FF2B5EF4-FFF2-40B4-BE49-F238E27FC236}">
                <a16:creationId xmlns:a16="http://schemas.microsoft.com/office/drawing/2014/main" id="{EAF59053-24D4-4582-B031-58F104AABA08}"/>
              </a:ext>
            </a:extLst>
          </p:cNvPr>
          <p:cNvSpPr txBox="1"/>
          <p:nvPr/>
        </p:nvSpPr>
        <p:spPr>
          <a:xfrm>
            <a:off x="648931" y="2716696"/>
            <a:ext cx="3505494" cy="350712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err="1"/>
              <a:t>Μειωμένη</a:t>
            </a:r>
            <a:r>
              <a:rPr lang="en-US" sz="2400" dirty="0"/>
              <a:t> </a:t>
            </a:r>
            <a:r>
              <a:rPr lang="en-US" sz="2400" dirty="0" err="1"/>
              <a:t>μεμ</a:t>
            </a:r>
            <a:r>
              <a:rPr lang="en-US" sz="2400" dirty="0"/>
              <a:t>βρανική διαπερατότητα</a:t>
            </a:r>
          </a:p>
          <a:p>
            <a:pPr marL="285750" indent="-228600">
              <a:lnSpc>
                <a:spcPct val="90000"/>
              </a:lnSpc>
              <a:spcAft>
                <a:spcPts val="600"/>
              </a:spcAft>
              <a:buFont typeface="Arial" panose="020B0604020202020204" pitchFamily="34" charset="0"/>
              <a:buChar char="•"/>
            </a:pPr>
            <a:r>
              <a:rPr lang="en-US" sz="2400" dirty="0" err="1"/>
              <a:t>Μηχ</a:t>
            </a:r>
            <a:r>
              <a:rPr lang="en-US" sz="2400" dirty="0"/>
              <a:t>ανισμοί αυξημένης εκροής και απομάκρυνσης</a:t>
            </a:r>
          </a:p>
          <a:p>
            <a:pPr marL="285750" indent="-228600">
              <a:lnSpc>
                <a:spcPct val="90000"/>
              </a:lnSpc>
              <a:spcAft>
                <a:spcPts val="600"/>
              </a:spcAft>
              <a:buFont typeface="Arial" panose="020B0604020202020204" pitchFamily="34" charset="0"/>
              <a:buChar char="•"/>
            </a:pPr>
            <a:r>
              <a:rPr lang="en-US" sz="2400" dirty="0" err="1"/>
              <a:t>Μετάλλ</a:t>
            </a:r>
            <a:r>
              <a:rPr lang="en-US" sz="2400" dirty="0"/>
              <a:t>αξεις των ενζύμων στόχων DNA γυράση, τοποϊσoμεράση IV</a:t>
            </a:r>
          </a:p>
        </p:txBody>
      </p:sp>
      <p:sp>
        <p:nvSpPr>
          <p:cNvPr id="9" name="Rectangle 8">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B9A30423-FBB4-4381-B626-C5522117E2C5}"/>
              </a:ext>
            </a:extLst>
          </p:cNvPr>
          <p:cNvPicPr>
            <a:picLocks noChangeAspect="1"/>
          </p:cNvPicPr>
          <p:nvPr/>
        </p:nvPicPr>
        <p:blipFill>
          <a:blip r:embed="rId2"/>
          <a:stretch>
            <a:fillRect/>
          </a:stretch>
        </p:blipFill>
        <p:spPr>
          <a:xfrm>
            <a:off x="5405862" y="1214826"/>
            <a:ext cx="6019331" cy="4425101"/>
          </a:xfrm>
          <a:prstGeom prst="rect">
            <a:avLst/>
          </a:prstGeom>
          <a:effectLst/>
        </p:spPr>
      </p:pic>
    </p:spTree>
    <p:extLst>
      <p:ext uri="{BB962C8B-B14F-4D97-AF65-F5344CB8AC3E}">
        <p14:creationId xmlns:p14="http://schemas.microsoft.com/office/powerpoint/2010/main" val="347067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59AAECC5-6D85-4ED2-9EA4-A890F0ABDA4E}"/>
              </a:ext>
            </a:extLst>
          </p:cNvPr>
          <p:cNvPicPr>
            <a:picLocks noChangeAspect="1"/>
          </p:cNvPicPr>
          <p:nvPr/>
        </p:nvPicPr>
        <p:blipFill>
          <a:blip r:embed="rId2"/>
          <a:stretch>
            <a:fillRect/>
          </a:stretch>
        </p:blipFill>
        <p:spPr>
          <a:xfrm>
            <a:off x="715518" y="1697697"/>
            <a:ext cx="5453700" cy="2928211"/>
          </a:xfrm>
          <a:prstGeom prst="rect">
            <a:avLst/>
          </a:prstGeom>
        </p:spPr>
      </p:pic>
      <p:sp>
        <p:nvSpPr>
          <p:cNvPr id="3" name="Ορθογώνιο 2">
            <a:extLst>
              <a:ext uri="{FF2B5EF4-FFF2-40B4-BE49-F238E27FC236}">
                <a16:creationId xmlns:a16="http://schemas.microsoft.com/office/drawing/2014/main" id="{E9292768-B0EE-4DF8-A051-587E6AC6A687}"/>
              </a:ext>
            </a:extLst>
          </p:cNvPr>
          <p:cNvSpPr/>
          <p:nvPr/>
        </p:nvSpPr>
        <p:spPr>
          <a:xfrm>
            <a:off x="4852237" y="632862"/>
            <a:ext cx="2419643" cy="584775"/>
          </a:xfrm>
          <a:prstGeom prst="rect">
            <a:avLst/>
          </a:prstGeom>
        </p:spPr>
        <p:txBody>
          <a:bodyPr wrap="square">
            <a:spAutoFit/>
          </a:bodyPr>
          <a:lstStyle/>
          <a:p>
            <a:r>
              <a:rPr lang="el-GR" sz="3200"/>
              <a:t>Οι κινολόνες</a:t>
            </a:r>
            <a:endParaRPr lang="el-GR" sz="3200" dirty="0"/>
          </a:p>
        </p:txBody>
      </p:sp>
      <p:pic>
        <p:nvPicPr>
          <p:cNvPr id="4" name="Εικόνα 3">
            <a:extLst>
              <a:ext uri="{FF2B5EF4-FFF2-40B4-BE49-F238E27FC236}">
                <a16:creationId xmlns:a16="http://schemas.microsoft.com/office/drawing/2014/main" id="{0820DC83-52F4-4C27-8491-EB847EEE2C25}"/>
              </a:ext>
            </a:extLst>
          </p:cNvPr>
          <p:cNvPicPr>
            <a:picLocks noChangeAspect="1"/>
          </p:cNvPicPr>
          <p:nvPr/>
        </p:nvPicPr>
        <p:blipFill>
          <a:blip r:embed="rId3"/>
          <a:stretch>
            <a:fillRect/>
          </a:stretch>
        </p:blipFill>
        <p:spPr>
          <a:xfrm>
            <a:off x="6262593" y="1697697"/>
            <a:ext cx="5359020" cy="3975653"/>
          </a:xfrm>
          <a:prstGeom prst="rect">
            <a:avLst/>
          </a:prstGeom>
        </p:spPr>
      </p:pic>
    </p:spTree>
    <p:extLst>
      <p:ext uri="{BB962C8B-B14F-4D97-AF65-F5344CB8AC3E}">
        <p14:creationId xmlns:p14="http://schemas.microsoft.com/office/powerpoint/2010/main" val="3819760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11">
            <a:extLst>
              <a:ext uri="{FF2B5EF4-FFF2-40B4-BE49-F238E27FC236}">
                <a16:creationId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2">
            <a:extLst>
              <a:ext uri="{FF2B5EF4-FFF2-40B4-BE49-F238E27FC236}">
                <a16:creationId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 name="Ορθογώνιο 1">
            <a:extLst>
              <a:ext uri="{FF2B5EF4-FFF2-40B4-BE49-F238E27FC236}">
                <a16:creationId xmlns:a16="http://schemas.microsoft.com/office/drawing/2014/main" id="{D3E66560-FE6B-49EA-B664-409F6C90F803}"/>
              </a:ext>
            </a:extLst>
          </p:cNvPr>
          <p:cNvSpPr/>
          <p:nvPr/>
        </p:nvSpPr>
        <p:spPr>
          <a:xfrm>
            <a:off x="6297233" y="518400"/>
            <a:ext cx="4771607" cy="5837949"/>
          </a:xfrm>
          <a:prstGeom prst="rect">
            <a:avLst/>
          </a:prstGeom>
        </p:spPr>
        <p:txBody>
          <a:bodyPr vert="horz" lIns="91440" tIns="45720" rIns="91440" bIns="45720" rtlCol="0" anchor="ctr">
            <a:normAutofit/>
          </a:bodyPr>
          <a:lstStyle/>
          <a:p>
            <a:pPr>
              <a:lnSpc>
                <a:spcPct val="90000"/>
              </a:lnSpc>
              <a:spcAft>
                <a:spcPts val="600"/>
              </a:spcAft>
            </a:pPr>
            <a:r>
              <a:rPr lang="el-GR" sz="2000" b="1" dirty="0">
                <a:solidFill>
                  <a:schemeClr val="tx1">
                    <a:alpha val="80000"/>
                  </a:schemeClr>
                </a:solidFill>
              </a:rPr>
              <a:t>Οι φ</a:t>
            </a:r>
            <a:r>
              <a:rPr lang="en-US" sz="2000" b="1" dirty="0" err="1">
                <a:solidFill>
                  <a:schemeClr val="tx1">
                    <a:alpha val="80000"/>
                  </a:schemeClr>
                </a:solidFill>
              </a:rPr>
              <a:t>θόριοκινολόνες</a:t>
            </a:r>
            <a:r>
              <a:rPr lang="el-GR" sz="2000" b="1" dirty="0">
                <a:solidFill>
                  <a:schemeClr val="tx1">
                    <a:alpha val="80000"/>
                  </a:schemeClr>
                </a:solidFill>
              </a:rPr>
              <a:t> </a:t>
            </a:r>
            <a:r>
              <a:rPr lang="en-US" sz="2000" b="1" dirty="0" err="1">
                <a:solidFill>
                  <a:schemeClr val="tx1">
                    <a:alpha val="80000"/>
                  </a:schemeClr>
                </a:solidFill>
              </a:rPr>
              <a:t>σε</a:t>
            </a:r>
            <a:r>
              <a:rPr lang="en-US" sz="2000" b="1" dirty="0">
                <a:solidFill>
                  <a:schemeClr val="tx1">
                    <a:alpha val="80000"/>
                  </a:schemeClr>
                </a:solidFill>
              </a:rPr>
              <a:t> </a:t>
            </a:r>
            <a:r>
              <a:rPr lang="en-US" sz="2000" b="1" dirty="0" err="1">
                <a:solidFill>
                  <a:schemeClr val="tx1">
                    <a:alpha val="80000"/>
                  </a:schemeClr>
                </a:solidFill>
              </a:rPr>
              <a:t>χρήση</a:t>
            </a:r>
            <a:r>
              <a:rPr lang="el-GR" sz="2000" b="1" dirty="0">
                <a:solidFill>
                  <a:schemeClr val="tx1">
                    <a:alpha val="80000"/>
                  </a:schemeClr>
                </a:solidFill>
              </a:rPr>
              <a:t> </a:t>
            </a:r>
            <a:r>
              <a:rPr lang="en-US" sz="2000" b="1" dirty="0" err="1">
                <a:solidFill>
                  <a:schemeClr val="tx1">
                    <a:alpha val="80000"/>
                  </a:schemeClr>
                </a:solidFill>
              </a:rPr>
              <a:t>στην</a:t>
            </a:r>
            <a:r>
              <a:rPr lang="en-US" sz="2000" b="1" dirty="0">
                <a:solidFill>
                  <a:schemeClr val="tx1">
                    <a:alpha val="80000"/>
                  </a:schemeClr>
                </a:solidFill>
              </a:rPr>
              <a:t> </a:t>
            </a:r>
            <a:r>
              <a:rPr lang="en-US" sz="2000" b="1" dirty="0" err="1">
                <a:solidFill>
                  <a:schemeClr val="tx1">
                    <a:alpha val="80000"/>
                  </a:schemeClr>
                </a:solidFill>
              </a:rPr>
              <a:t>Ελλάδ</a:t>
            </a:r>
            <a:r>
              <a:rPr lang="en-US" sz="2000" b="1" dirty="0">
                <a:solidFill>
                  <a:schemeClr val="tx1">
                    <a:alpha val="80000"/>
                  </a:schemeClr>
                </a:solidFill>
              </a:rPr>
              <a:t>α</a:t>
            </a:r>
            <a:r>
              <a:rPr lang="el-GR" sz="2000" b="1" dirty="0">
                <a:solidFill>
                  <a:schemeClr val="tx1">
                    <a:alpha val="80000"/>
                  </a:schemeClr>
                </a:solidFill>
              </a:rPr>
              <a:t>:</a:t>
            </a:r>
            <a:endParaRPr lang="en-US" sz="2000" b="1" dirty="0">
              <a:solidFill>
                <a:schemeClr val="tx1">
                  <a:alpha val="80000"/>
                </a:schemeClr>
              </a:solidFill>
            </a:endParaRPr>
          </a:p>
          <a:p>
            <a:pPr indent="-228600">
              <a:lnSpc>
                <a:spcPct val="90000"/>
              </a:lnSpc>
              <a:spcAft>
                <a:spcPts val="600"/>
              </a:spcAft>
              <a:buFont typeface="Arial" panose="020B0604020202020204" pitchFamily="34" charset="0"/>
              <a:buChar char="•"/>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Norfloxacin</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Ciprofloxacin</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Ofloxacin</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Levofloxacin</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Moxifloxacin</a:t>
            </a:r>
          </a:p>
          <a:p>
            <a:pPr>
              <a:lnSpc>
                <a:spcPct val="90000"/>
              </a:lnSpc>
              <a:spcAft>
                <a:spcPts val="600"/>
              </a:spcAft>
            </a:pPr>
            <a:endParaRPr lang="en-US" sz="2000" dirty="0">
              <a:solidFill>
                <a:schemeClr val="tx1">
                  <a:alpha val="80000"/>
                </a:schemeClr>
              </a:solidFill>
            </a:endParaRPr>
          </a:p>
          <a:p>
            <a:pPr indent="-228600">
              <a:lnSpc>
                <a:spcPct val="90000"/>
              </a:lnSpc>
              <a:spcAft>
                <a:spcPts val="600"/>
              </a:spcAft>
              <a:buFont typeface="Arial" panose="020B0604020202020204" pitchFamily="34" charset="0"/>
              <a:buChar char="•"/>
            </a:pPr>
            <a:r>
              <a:rPr lang="en-US" sz="2000" dirty="0">
                <a:solidFill>
                  <a:schemeClr val="tx1">
                    <a:alpha val="80000"/>
                  </a:schemeClr>
                </a:solidFill>
              </a:rPr>
              <a:t>Prulifloxacin</a:t>
            </a:r>
          </a:p>
        </p:txBody>
      </p:sp>
      <p:sp>
        <p:nvSpPr>
          <p:cNvPr id="15" name="Graphic 10">
            <a:extLst>
              <a:ext uri="{FF2B5EF4-FFF2-40B4-BE49-F238E27FC236}">
                <a16:creationId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35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089F8BD-E74B-419D-A186-219F954C7513}"/>
              </a:ext>
            </a:extLst>
          </p:cNvPr>
          <p:cNvSpPr>
            <a:spLocks noGrp="1"/>
          </p:cNvSpPr>
          <p:nvPr>
            <p:ph type="title"/>
          </p:nvPr>
        </p:nvSpPr>
        <p:spPr>
          <a:xfrm>
            <a:off x="1245072" y="1289765"/>
            <a:ext cx="3651101" cy="4270963"/>
          </a:xfrm>
        </p:spPr>
        <p:txBody>
          <a:bodyPr anchor="ctr">
            <a:normAutofit/>
          </a:bodyPr>
          <a:lstStyle/>
          <a:p>
            <a:pPr algn="ctr"/>
            <a:r>
              <a:rPr lang="el-GR" sz="5600">
                <a:solidFill>
                  <a:srgbClr val="FFFFFF"/>
                </a:solidFill>
              </a:rPr>
              <a:t>κινολόνες</a:t>
            </a:r>
          </a:p>
        </p:txBody>
      </p:sp>
      <p:sp>
        <p:nvSpPr>
          <p:cNvPr id="12" name="Graphic 11">
            <a:extLst>
              <a:ext uri="{FF2B5EF4-FFF2-40B4-BE49-F238E27FC236}">
                <a16:creationId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E74106F6-A1B9-46C2-983B-DA751A5064F9}"/>
              </a:ext>
            </a:extLst>
          </p:cNvPr>
          <p:cNvSpPr>
            <a:spLocks noGrp="1"/>
          </p:cNvSpPr>
          <p:nvPr>
            <p:ph idx="1"/>
          </p:nvPr>
        </p:nvSpPr>
        <p:spPr>
          <a:xfrm>
            <a:off x="6141245" y="518400"/>
            <a:ext cx="5253586" cy="5837949"/>
          </a:xfrm>
        </p:spPr>
        <p:txBody>
          <a:bodyPr anchor="ctr">
            <a:normAutofit/>
          </a:bodyPr>
          <a:lstStyle/>
          <a:p>
            <a:pPr marL="0" indent="0">
              <a:buNone/>
            </a:pPr>
            <a:r>
              <a:rPr lang="en-US" sz="2400" b="1" dirty="0">
                <a:solidFill>
                  <a:schemeClr val="tx1">
                    <a:alpha val="80000"/>
                  </a:schemeClr>
                </a:solidFill>
              </a:rPr>
              <a:t>      </a:t>
            </a:r>
            <a:r>
              <a:rPr lang="el-GR" sz="2400" b="1" dirty="0" err="1">
                <a:solidFill>
                  <a:schemeClr val="tx1">
                    <a:alpha val="80000"/>
                  </a:schemeClr>
                </a:solidFill>
              </a:rPr>
              <a:t>Αντιμικροβιακό</a:t>
            </a:r>
            <a:r>
              <a:rPr lang="el-GR" sz="2400" b="1" dirty="0">
                <a:solidFill>
                  <a:schemeClr val="tx1">
                    <a:alpha val="80000"/>
                  </a:schemeClr>
                </a:solidFill>
              </a:rPr>
              <a:t> φάσμα</a:t>
            </a:r>
          </a:p>
          <a:p>
            <a:pPr marL="0" indent="0">
              <a:buNone/>
            </a:pPr>
            <a:endParaRPr lang="el-GR" sz="2000" dirty="0">
              <a:solidFill>
                <a:schemeClr val="tx1">
                  <a:alpha val="80000"/>
                </a:schemeClr>
              </a:solidFill>
            </a:endParaRPr>
          </a:p>
          <a:p>
            <a:r>
              <a:rPr lang="en-US" sz="2400" dirty="0">
                <a:solidFill>
                  <a:schemeClr val="tx1">
                    <a:alpha val="80000"/>
                  </a:schemeClr>
                </a:solidFill>
              </a:rPr>
              <a:t>Gram(-) </a:t>
            </a:r>
            <a:r>
              <a:rPr lang="el-GR" sz="2400" dirty="0">
                <a:solidFill>
                  <a:schemeClr val="tx1">
                    <a:alpha val="80000"/>
                  </a:schemeClr>
                </a:solidFill>
              </a:rPr>
              <a:t>αερόβια (</a:t>
            </a:r>
            <a:r>
              <a:rPr lang="en-US" sz="2400" dirty="0">
                <a:solidFill>
                  <a:schemeClr val="tx1">
                    <a:alpha val="80000"/>
                  </a:schemeClr>
                </a:solidFill>
              </a:rPr>
              <a:t>Pseudomonas: Ciprofloxacin, Prulifloxacin)</a:t>
            </a:r>
          </a:p>
          <a:p>
            <a:endParaRPr lang="en-US" sz="2400" dirty="0">
              <a:solidFill>
                <a:schemeClr val="tx1">
                  <a:alpha val="80000"/>
                </a:schemeClr>
              </a:solidFill>
            </a:endParaRPr>
          </a:p>
          <a:p>
            <a:r>
              <a:rPr lang="en-US" sz="2400" dirty="0">
                <a:solidFill>
                  <a:schemeClr val="tx1">
                    <a:alpha val="80000"/>
                  </a:schemeClr>
                </a:solidFill>
              </a:rPr>
              <a:t>Gram(+) </a:t>
            </a:r>
            <a:r>
              <a:rPr lang="el-GR" sz="2400" dirty="0">
                <a:solidFill>
                  <a:schemeClr val="tx1">
                    <a:alpha val="80000"/>
                  </a:schemeClr>
                </a:solidFill>
              </a:rPr>
              <a:t>αερόβια (αναπνευστικές </a:t>
            </a:r>
            <a:r>
              <a:rPr lang="el-GR" sz="2400" dirty="0" err="1">
                <a:solidFill>
                  <a:schemeClr val="tx1">
                    <a:alpha val="80000"/>
                  </a:schemeClr>
                </a:solidFill>
              </a:rPr>
              <a:t>κινολόνες</a:t>
            </a:r>
            <a:r>
              <a:rPr lang="el-GR" sz="2400" dirty="0">
                <a:solidFill>
                  <a:schemeClr val="tx1">
                    <a:alpha val="80000"/>
                  </a:schemeClr>
                </a:solidFill>
              </a:rPr>
              <a:t>)</a:t>
            </a:r>
            <a:endParaRPr lang="en-US" sz="2400" dirty="0">
              <a:solidFill>
                <a:schemeClr val="tx1">
                  <a:alpha val="80000"/>
                </a:schemeClr>
              </a:solidFill>
            </a:endParaRPr>
          </a:p>
          <a:p>
            <a:endParaRPr lang="el-GR" sz="2400" dirty="0">
              <a:solidFill>
                <a:schemeClr val="tx1">
                  <a:alpha val="80000"/>
                </a:schemeClr>
              </a:solidFill>
            </a:endParaRPr>
          </a:p>
          <a:p>
            <a:r>
              <a:rPr lang="el-GR" sz="2400" dirty="0">
                <a:solidFill>
                  <a:schemeClr val="tx1">
                    <a:alpha val="80000"/>
                  </a:schemeClr>
                </a:solidFill>
              </a:rPr>
              <a:t>Αναερόβια (</a:t>
            </a:r>
            <a:r>
              <a:rPr lang="el-GR" sz="2400" dirty="0" err="1">
                <a:solidFill>
                  <a:schemeClr val="tx1">
                    <a:alpha val="80000"/>
                  </a:schemeClr>
                </a:solidFill>
              </a:rPr>
              <a:t>μοξιφλοξασίνη</a:t>
            </a:r>
            <a:r>
              <a:rPr lang="el-GR" sz="2400" dirty="0">
                <a:solidFill>
                  <a:schemeClr val="tx1">
                    <a:alpha val="80000"/>
                  </a:schemeClr>
                </a:solidFill>
              </a:rPr>
              <a:t>)</a:t>
            </a:r>
            <a:endParaRPr lang="en-US" sz="2400" dirty="0">
              <a:solidFill>
                <a:schemeClr val="tx1">
                  <a:alpha val="80000"/>
                </a:schemeClr>
              </a:solidFill>
            </a:endParaRPr>
          </a:p>
          <a:p>
            <a:endParaRPr lang="el-GR" sz="2400" dirty="0">
              <a:solidFill>
                <a:schemeClr val="tx1">
                  <a:alpha val="80000"/>
                </a:schemeClr>
              </a:solidFill>
            </a:endParaRPr>
          </a:p>
          <a:p>
            <a:r>
              <a:rPr lang="el-GR" sz="2400" dirty="0">
                <a:solidFill>
                  <a:schemeClr val="tx1">
                    <a:alpha val="80000"/>
                  </a:schemeClr>
                </a:solidFill>
              </a:rPr>
              <a:t>Άτυπα</a:t>
            </a:r>
            <a:r>
              <a:rPr lang="en-US" sz="2400" dirty="0">
                <a:solidFill>
                  <a:schemeClr val="tx1">
                    <a:alpha val="80000"/>
                  </a:schemeClr>
                </a:solidFill>
              </a:rPr>
              <a:t>, </a:t>
            </a:r>
            <a:r>
              <a:rPr lang="el-GR" sz="2400" dirty="0" err="1">
                <a:solidFill>
                  <a:schemeClr val="tx1">
                    <a:alpha val="80000"/>
                  </a:schemeClr>
                </a:solidFill>
              </a:rPr>
              <a:t>Μυκοβακτηρίδια</a:t>
            </a:r>
            <a:endParaRPr lang="en-US" sz="2400" dirty="0">
              <a:solidFill>
                <a:schemeClr val="tx1">
                  <a:alpha val="80000"/>
                </a:schemeClr>
              </a:solidFill>
            </a:endParaRPr>
          </a:p>
          <a:p>
            <a:pPr marL="0" indent="0">
              <a:buNone/>
            </a:pPr>
            <a:r>
              <a:rPr lang="en-US" sz="1600" dirty="0">
                <a:solidFill>
                  <a:schemeClr val="tx1">
                    <a:alpha val="80000"/>
                  </a:schemeClr>
                </a:solidFill>
              </a:rPr>
              <a:t>(Legionella pneumophila, Mycoplasma pneumoniae, Chlamydophila </a:t>
            </a:r>
            <a:r>
              <a:rPr lang="en-US" sz="1600" dirty="0" err="1">
                <a:solidFill>
                  <a:schemeClr val="tx1">
                    <a:alpha val="80000"/>
                  </a:schemeClr>
                </a:solidFill>
              </a:rPr>
              <a:t>spp</a:t>
            </a:r>
            <a:r>
              <a:rPr lang="en-US" sz="1600" dirty="0">
                <a:solidFill>
                  <a:schemeClr val="tx1">
                    <a:alpha val="80000"/>
                  </a:schemeClr>
                </a:solidFill>
              </a:rPr>
              <a:t>, Mycoplasma hominis, </a:t>
            </a:r>
            <a:r>
              <a:rPr lang="en-US" sz="1600" dirty="0" err="1">
                <a:solidFill>
                  <a:schemeClr val="tx1">
                    <a:alpha val="80000"/>
                  </a:schemeClr>
                </a:solidFill>
              </a:rPr>
              <a:t>Ureaplasma</a:t>
            </a:r>
            <a:r>
              <a:rPr lang="en-US" sz="1600" dirty="0">
                <a:solidFill>
                  <a:schemeClr val="tx1">
                    <a:alpha val="80000"/>
                  </a:schemeClr>
                </a:solidFill>
              </a:rPr>
              <a:t> </a:t>
            </a:r>
            <a:r>
              <a:rPr lang="en-US" sz="1600" dirty="0" err="1">
                <a:solidFill>
                  <a:schemeClr val="tx1">
                    <a:alpha val="80000"/>
                  </a:schemeClr>
                </a:solidFill>
              </a:rPr>
              <a:t>urealyticum</a:t>
            </a:r>
            <a:r>
              <a:rPr lang="en-US" sz="1600" dirty="0">
                <a:solidFill>
                  <a:schemeClr val="tx1">
                    <a:alpha val="80000"/>
                  </a:schemeClr>
                </a:solidFill>
              </a:rPr>
              <a:t>)</a:t>
            </a:r>
            <a:endParaRPr lang="el-GR" sz="1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95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3FAFB0-4C3E-4786-8611-ABD3EF9505AA}"/>
              </a:ext>
            </a:extLst>
          </p:cNvPr>
          <p:cNvSpPr>
            <a:spLocks noGrp="1"/>
          </p:cNvSpPr>
          <p:nvPr>
            <p:ph type="title"/>
          </p:nvPr>
        </p:nvSpPr>
        <p:spPr>
          <a:xfrm>
            <a:off x="808638" y="386930"/>
            <a:ext cx="9236700" cy="1188950"/>
          </a:xfrm>
        </p:spPr>
        <p:txBody>
          <a:bodyPr anchor="b">
            <a:normAutofit/>
          </a:bodyPr>
          <a:lstStyle/>
          <a:p>
            <a:r>
              <a:rPr lang="el-GR" sz="5400" dirty="0" err="1"/>
              <a:t>κινολόνες</a:t>
            </a:r>
            <a:endParaRPr lang="el-G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F7A0530-D410-49BE-8CA2-0D5E5CD63422}"/>
              </a:ext>
            </a:extLst>
          </p:cNvPr>
          <p:cNvSpPr>
            <a:spLocks noGrp="1"/>
          </p:cNvSpPr>
          <p:nvPr>
            <p:ph idx="1"/>
          </p:nvPr>
        </p:nvSpPr>
        <p:spPr>
          <a:xfrm>
            <a:off x="737407" y="2319131"/>
            <a:ext cx="10308373" cy="3909392"/>
          </a:xfrm>
        </p:spPr>
        <p:txBody>
          <a:bodyPr anchor="ctr">
            <a:normAutofit/>
          </a:bodyPr>
          <a:lstStyle/>
          <a:p>
            <a:r>
              <a:rPr lang="el-GR" sz="2000" dirty="0"/>
              <a:t>Η </a:t>
            </a:r>
            <a:r>
              <a:rPr lang="el-GR" sz="2000" b="1" dirty="0" err="1"/>
              <a:t>νορφλοξασίνη</a:t>
            </a:r>
            <a:r>
              <a:rPr lang="el-GR" sz="2000" dirty="0"/>
              <a:t> χρησιμοποιείται στη θεραπεία επιλεγμένων και μη επιλεγμένων λοιμώξεων του ουροποιητικού συστήματος και στην θεραπεία της </a:t>
            </a:r>
            <a:r>
              <a:rPr lang="el-GR" sz="2000" dirty="0" err="1"/>
              <a:t>προστατίτιδας</a:t>
            </a:r>
            <a:r>
              <a:rPr lang="el-GR" sz="2000" dirty="0"/>
              <a:t>. </a:t>
            </a:r>
          </a:p>
          <a:p>
            <a:r>
              <a:rPr lang="el-GR" sz="2000" dirty="0"/>
              <a:t>Η </a:t>
            </a:r>
            <a:r>
              <a:rPr lang="el-GR" sz="2000" b="1" dirty="0" err="1"/>
              <a:t>σιπροφλοξασίνη</a:t>
            </a:r>
            <a:r>
              <a:rPr lang="el-GR" sz="2000" dirty="0"/>
              <a:t> έχει </a:t>
            </a:r>
            <a:r>
              <a:rPr lang="el-GR" sz="2000" dirty="0" err="1"/>
              <a:t>αντιμικροβιακό</a:t>
            </a:r>
            <a:r>
              <a:rPr lang="el-GR" sz="2000" dirty="0"/>
              <a:t> φάσμα παρόμοιο με εκείνο της </a:t>
            </a:r>
            <a:r>
              <a:rPr lang="el-GR" sz="2000" dirty="0" err="1"/>
              <a:t>νορφλοξασίνης</a:t>
            </a:r>
            <a:r>
              <a:rPr lang="el-GR" sz="2000" dirty="0"/>
              <a:t>, χρησιμοποιείται επίσης και για τη θεραπεία λοιμώξεων από </a:t>
            </a:r>
            <a:r>
              <a:rPr lang="el-GR" sz="2000" dirty="0" err="1"/>
              <a:t>ψευδομονάδα</a:t>
            </a:r>
            <a:r>
              <a:rPr lang="el-GR" sz="2000" dirty="0"/>
              <a:t> σε ασθενείς με κυστική </a:t>
            </a:r>
            <a:r>
              <a:rPr lang="el-GR" sz="2000" dirty="0" err="1"/>
              <a:t>ίνωση</a:t>
            </a:r>
            <a:r>
              <a:rPr lang="el-GR" sz="2000" dirty="0"/>
              <a:t>.</a:t>
            </a:r>
          </a:p>
          <a:p>
            <a:r>
              <a:rPr lang="el-GR" sz="2000" dirty="0"/>
              <a:t>Η </a:t>
            </a:r>
            <a:r>
              <a:rPr lang="el-GR" sz="2000" b="1" dirty="0" err="1"/>
              <a:t>λεβοφλοξασίνη</a:t>
            </a:r>
            <a:r>
              <a:rPr lang="el-GR" sz="2000" dirty="0"/>
              <a:t> (ισομερές </a:t>
            </a:r>
            <a:r>
              <a:rPr lang="el-GR" sz="2000" dirty="0" err="1"/>
              <a:t>οφλοξασίνης</a:t>
            </a:r>
            <a:r>
              <a:rPr lang="el-GR" sz="2000" dirty="0"/>
              <a:t>) χρησιμοποιείται για τη θεραπεία της </a:t>
            </a:r>
            <a:r>
              <a:rPr lang="el-GR" sz="2000" dirty="0" err="1"/>
              <a:t>προστατίτιδας</a:t>
            </a:r>
            <a:r>
              <a:rPr lang="el-GR" sz="2000" dirty="0"/>
              <a:t> από Ε. </a:t>
            </a:r>
            <a:r>
              <a:rPr lang="el-GR" sz="2000" dirty="0" err="1"/>
              <a:t>coli</a:t>
            </a:r>
            <a:r>
              <a:rPr lang="el-GR" sz="2000" dirty="0"/>
              <a:t>, καθώς και για σεξουαλικώς μεταδιδόμενα νοσήματα, με εξαίρεση τη </a:t>
            </a:r>
            <a:r>
              <a:rPr lang="el-GR" sz="2000" dirty="0" err="1"/>
              <a:t>σύφιλλη</a:t>
            </a:r>
            <a:r>
              <a:rPr lang="el-GR" sz="2000" dirty="0"/>
              <a:t>.</a:t>
            </a:r>
          </a:p>
          <a:p>
            <a:r>
              <a:rPr lang="el-GR" sz="2000" dirty="0"/>
              <a:t>Η </a:t>
            </a:r>
            <a:r>
              <a:rPr lang="el-GR" sz="2000" b="1" dirty="0" err="1"/>
              <a:t>τροβαφλοξασίνη</a:t>
            </a:r>
            <a:r>
              <a:rPr lang="el-GR" sz="2000" dirty="0"/>
              <a:t> και η </a:t>
            </a:r>
            <a:r>
              <a:rPr lang="el-GR" sz="2000" b="1" dirty="0" err="1"/>
              <a:t>μοξιφλοξασίνη</a:t>
            </a:r>
            <a:r>
              <a:rPr lang="el-GR" sz="2000" dirty="0"/>
              <a:t> είναι δραστικές ενάντια στους </a:t>
            </a:r>
            <a:r>
              <a:rPr lang="el-GR" sz="2000" dirty="0" err="1"/>
              <a:t>Gram</a:t>
            </a:r>
            <a:r>
              <a:rPr lang="el-GR" sz="2000" dirty="0"/>
              <a:t> (+) οργανισμούς και στους αναερόβιους.</a:t>
            </a:r>
          </a:p>
          <a:p>
            <a:r>
              <a:rPr lang="el-GR" sz="2000" dirty="0"/>
              <a:t>Η </a:t>
            </a:r>
            <a:r>
              <a:rPr lang="el-GR" sz="2000" b="1" dirty="0" err="1"/>
              <a:t>γκατιφλοξασίνη</a:t>
            </a:r>
            <a:r>
              <a:rPr lang="el-GR" sz="2000" dirty="0"/>
              <a:t> είναι δραστική έναντι των αναπνευστικών λοιμώξεων.</a:t>
            </a:r>
            <a:endParaRPr lang="en-US" sz="2000" dirty="0"/>
          </a:p>
          <a:p>
            <a:pPr>
              <a:buFont typeface="Wingdings" panose="05000000000000000000" pitchFamily="2" charset="2"/>
              <a:buChar char="ü"/>
            </a:pPr>
            <a:r>
              <a:rPr lang="el-GR" sz="2000" dirty="0"/>
              <a:t>Η </a:t>
            </a:r>
            <a:r>
              <a:rPr lang="el-GR" sz="2000" dirty="0" err="1"/>
              <a:t>μοξιφλοξασίνη</a:t>
            </a:r>
            <a:r>
              <a:rPr lang="el-GR" sz="2000" dirty="0"/>
              <a:t> είναι επίσης η νεότερη αναπνευστική </a:t>
            </a:r>
            <a:r>
              <a:rPr lang="el-GR" sz="2000" dirty="0" err="1"/>
              <a:t>κινολόνη</a:t>
            </a:r>
            <a:endParaRPr lang="el-GR" sz="2000" dirty="0"/>
          </a:p>
        </p:txBody>
      </p:sp>
    </p:spTree>
    <p:extLst>
      <p:ext uri="{BB962C8B-B14F-4D97-AF65-F5344CB8AC3E}">
        <p14:creationId xmlns:p14="http://schemas.microsoft.com/office/powerpoint/2010/main" val="287457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37224F-70E9-4A1D-A73E-55952FCD4783}"/>
              </a:ext>
            </a:extLst>
          </p:cNvPr>
          <p:cNvSpPr>
            <a:spLocks noGrp="1"/>
          </p:cNvSpPr>
          <p:nvPr>
            <p:ph type="title"/>
          </p:nvPr>
        </p:nvSpPr>
        <p:spPr>
          <a:xfrm>
            <a:off x="648929" y="629266"/>
            <a:ext cx="3667039" cy="5506358"/>
          </a:xfrm>
        </p:spPr>
        <p:txBody>
          <a:bodyPr>
            <a:normAutofit/>
          </a:bodyPr>
          <a:lstStyle/>
          <a:p>
            <a:r>
              <a:rPr lang="el-GR" sz="3700" dirty="0" err="1"/>
              <a:t>Φαρμακοκινητική</a:t>
            </a:r>
            <a:r>
              <a:rPr lang="el-GR" sz="3700" dirty="0"/>
              <a:t> </a:t>
            </a:r>
            <a:r>
              <a:rPr lang="el-GR" sz="3700" dirty="0" err="1"/>
              <a:t>κινολόνες</a:t>
            </a:r>
            <a:endParaRPr lang="el-GR" sz="3700" dirty="0"/>
          </a:p>
        </p:txBody>
      </p:sp>
      <p:sp>
        <p:nvSpPr>
          <p:cNvPr id="9" name="Rectangle 8">
            <a:extLst>
              <a:ext uri="{FF2B5EF4-FFF2-40B4-BE49-F238E27FC236}">
                <a16:creationId xmlns:a16="http://schemas.microsoft.com/office/drawing/2014/main" id="{577D1452-F0B7-431E-9A24-D3F7103D8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AEEAC1E7-81CE-4380-9589-332BC63B82AB}"/>
              </a:ext>
            </a:extLst>
          </p:cNvPr>
          <p:cNvGraphicFramePr>
            <a:graphicFrameLocks noGrp="1"/>
          </p:cNvGraphicFramePr>
          <p:nvPr>
            <p:ph idx="1"/>
            <p:extLst>
              <p:ext uri="{D42A27DB-BD31-4B8C-83A1-F6EECF244321}">
                <p14:modId xmlns:p14="http://schemas.microsoft.com/office/powerpoint/2010/main" val="1022692100"/>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79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9">
            <a:extLst>
              <a:ext uri="{FF2B5EF4-FFF2-40B4-BE49-F238E27FC236}">
                <a16:creationId xmlns:a16="http://schemas.microsoft.com/office/drawing/2014/main"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0A0A471-9122-44FE-8622-E4DEF55C000B}"/>
              </a:ext>
            </a:extLst>
          </p:cNvPr>
          <p:cNvSpPr>
            <a:spLocks noGrp="1"/>
          </p:cNvSpPr>
          <p:nvPr>
            <p:ph type="title"/>
          </p:nvPr>
        </p:nvSpPr>
        <p:spPr>
          <a:xfrm>
            <a:off x="1245072" y="1289765"/>
            <a:ext cx="3651101" cy="4270963"/>
          </a:xfrm>
        </p:spPr>
        <p:txBody>
          <a:bodyPr anchor="ctr">
            <a:normAutofit/>
          </a:bodyPr>
          <a:lstStyle/>
          <a:p>
            <a:pPr algn="ctr"/>
            <a:r>
              <a:rPr lang="el-GR" sz="4800" dirty="0">
                <a:solidFill>
                  <a:srgbClr val="FFFFFF"/>
                </a:solidFill>
              </a:rPr>
              <a:t>Ανεπιθύμητες ενέργειες </a:t>
            </a:r>
            <a:r>
              <a:rPr lang="el-GR" sz="4800" dirty="0" err="1">
                <a:solidFill>
                  <a:srgbClr val="FFFFFF"/>
                </a:solidFill>
              </a:rPr>
              <a:t>κινολονών</a:t>
            </a:r>
            <a:endParaRPr lang="el-GR" sz="4800" dirty="0">
              <a:solidFill>
                <a:srgbClr val="FFFFFF"/>
              </a:solidFill>
            </a:endParaRPr>
          </a:p>
        </p:txBody>
      </p:sp>
      <p:sp>
        <p:nvSpPr>
          <p:cNvPr id="24" name="Graphic 11">
            <a:extLst>
              <a:ext uri="{FF2B5EF4-FFF2-40B4-BE49-F238E27FC236}">
                <a16:creationId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9923CAE6-62FD-4806-9A0A-8829AB0C8C80}"/>
              </a:ext>
            </a:extLst>
          </p:cNvPr>
          <p:cNvSpPr>
            <a:spLocks noGrp="1"/>
          </p:cNvSpPr>
          <p:nvPr>
            <p:ph idx="1"/>
          </p:nvPr>
        </p:nvSpPr>
        <p:spPr>
          <a:xfrm>
            <a:off x="5844210" y="518400"/>
            <a:ext cx="5349199" cy="6107687"/>
          </a:xfrm>
        </p:spPr>
        <p:txBody>
          <a:bodyPr anchor="ctr">
            <a:noAutofit/>
          </a:bodyPr>
          <a:lstStyle/>
          <a:p>
            <a:r>
              <a:rPr lang="el-GR" sz="2000" dirty="0">
                <a:solidFill>
                  <a:schemeClr val="tx1">
                    <a:alpha val="80000"/>
                  </a:schemeClr>
                </a:solidFill>
              </a:rPr>
              <a:t>Οι </a:t>
            </a:r>
            <a:r>
              <a:rPr lang="el-GR" sz="2000" dirty="0" err="1">
                <a:solidFill>
                  <a:schemeClr val="tx1">
                    <a:alpha val="80000"/>
                  </a:schemeClr>
                </a:solidFill>
              </a:rPr>
              <a:t>φθοριοκινολόνες</a:t>
            </a:r>
            <a:r>
              <a:rPr lang="el-GR" sz="2000" dirty="0">
                <a:solidFill>
                  <a:schemeClr val="tx1">
                    <a:alpha val="80000"/>
                  </a:schemeClr>
                </a:solidFill>
              </a:rPr>
              <a:t> σχετίζονται με παρατεταμένες (έως και μήνες ή χρόνια), σοβαρές, περιοριστικές και δυνητικά μη αναστρέψιμες παρενέργειες φαρμάκων που επηρεάζουν διάφορα συστήματα και κατηγορίες οργάνων.</a:t>
            </a:r>
          </a:p>
          <a:p>
            <a:r>
              <a:rPr lang="el-GR" sz="2000" dirty="0">
                <a:solidFill>
                  <a:schemeClr val="tx1">
                    <a:alpha val="80000"/>
                  </a:schemeClr>
                </a:solidFill>
              </a:rPr>
              <a:t>Οι </a:t>
            </a:r>
            <a:r>
              <a:rPr lang="el-GR" sz="2000" dirty="0" err="1">
                <a:solidFill>
                  <a:schemeClr val="tx1">
                    <a:alpha val="80000"/>
                  </a:schemeClr>
                </a:solidFill>
              </a:rPr>
              <a:t>φθοριοκινολόνες</a:t>
            </a:r>
            <a:r>
              <a:rPr lang="el-GR" sz="2000" dirty="0">
                <a:solidFill>
                  <a:schemeClr val="tx1">
                    <a:alpha val="80000"/>
                  </a:schemeClr>
                </a:solidFill>
              </a:rPr>
              <a:t> γενικά δεν πρέπει να χρησιμοποιούνται σε ασθενείς που έχουν παρουσιάσει σοβαρές ανεπιθύμητες ενέργειες που σχετίζονται με τη χρήση φαρμάκων </a:t>
            </a:r>
            <a:r>
              <a:rPr lang="el-GR" sz="2000" dirty="0" err="1">
                <a:solidFill>
                  <a:schemeClr val="tx1">
                    <a:alpha val="80000"/>
                  </a:schemeClr>
                </a:solidFill>
              </a:rPr>
              <a:t>κινολόνης</a:t>
            </a:r>
            <a:r>
              <a:rPr lang="el-GR" sz="2000" dirty="0">
                <a:solidFill>
                  <a:schemeClr val="tx1">
                    <a:alpha val="80000"/>
                  </a:schemeClr>
                </a:solidFill>
              </a:rPr>
              <a:t> ή </a:t>
            </a:r>
            <a:r>
              <a:rPr lang="el-GR" sz="2000" dirty="0" err="1">
                <a:solidFill>
                  <a:schemeClr val="tx1">
                    <a:alpha val="80000"/>
                  </a:schemeClr>
                </a:solidFill>
              </a:rPr>
              <a:t>φθοριοκινολόνης</a:t>
            </a:r>
            <a:r>
              <a:rPr lang="el-GR" sz="2000" dirty="0">
                <a:solidFill>
                  <a:schemeClr val="tx1">
                    <a:alpha val="80000"/>
                  </a:schemeClr>
                </a:solidFill>
              </a:rPr>
              <a:t>.</a:t>
            </a:r>
          </a:p>
          <a:p>
            <a:r>
              <a:rPr lang="el-GR" sz="2000" dirty="0">
                <a:solidFill>
                  <a:schemeClr val="tx1">
                    <a:alpha val="80000"/>
                  </a:schemeClr>
                </a:solidFill>
              </a:rPr>
              <a:t>Δεν χορηγούνται σε εγκύους παιδιά και εφήβους</a:t>
            </a:r>
          </a:p>
        </p:txBody>
      </p:sp>
      <p:sp>
        <p:nvSpPr>
          <p:cNvPr id="26" name="Graphic 10">
            <a:extLst>
              <a:ext uri="{FF2B5EF4-FFF2-40B4-BE49-F238E27FC236}">
                <a16:creationId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7" name="Straight Connector 17">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17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1BE06A0-5302-4AD0-A7C1-C3124662983B}"/>
              </a:ext>
            </a:extLst>
          </p:cNvPr>
          <p:cNvSpPr>
            <a:spLocks noGrp="1"/>
          </p:cNvSpPr>
          <p:nvPr>
            <p:ph type="title"/>
          </p:nvPr>
        </p:nvSpPr>
        <p:spPr>
          <a:xfrm>
            <a:off x="1245072" y="1289765"/>
            <a:ext cx="3651101" cy="4270963"/>
          </a:xfrm>
        </p:spPr>
        <p:txBody>
          <a:bodyPr anchor="ctr">
            <a:normAutofit/>
          </a:bodyPr>
          <a:lstStyle/>
          <a:p>
            <a:pPr algn="ctr"/>
            <a:r>
              <a:rPr lang="el-GR" sz="4800">
                <a:solidFill>
                  <a:srgbClr val="FFFFFF"/>
                </a:solidFill>
              </a:rPr>
              <a:t>Ανεπιθύμητες ενέργειες κινολονών</a:t>
            </a:r>
          </a:p>
        </p:txBody>
      </p:sp>
      <p:sp>
        <p:nvSpPr>
          <p:cNvPr id="12" name="Graphic 11">
            <a:extLst>
              <a:ext uri="{FF2B5EF4-FFF2-40B4-BE49-F238E27FC236}">
                <a16:creationId xmlns:a16="http://schemas.microsoft.com/office/drawing/2014/main" id="{6CB927A4-E432-4310-9CD5-E89FF50631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Θέση περιεχομένου 2">
            <a:extLst>
              <a:ext uri="{FF2B5EF4-FFF2-40B4-BE49-F238E27FC236}">
                <a16:creationId xmlns:a16="http://schemas.microsoft.com/office/drawing/2014/main" id="{A7EFFA91-A22E-4432-846D-A6BBEBB337DA}"/>
              </a:ext>
            </a:extLst>
          </p:cNvPr>
          <p:cNvSpPr>
            <a:spLocks noGrp="1"/>
          </p:cNvSpPr>
          <p:nvPr>
            <p:ph idx="1"/>
          </p:nvPr>
        </p:nvSpPr>
        <p:spPr>
          <a:xfrm>
            <a:off x="5770201" y="92766"/>
            <a:ext cx="5932231" cy="6858000"/>
          </a:xfrm>
        </p:spPr>
        <p:txBody>
          <a:bodyPr anchor="ctr">
            <a:normAutofit lnSpcReduction="10000"/>
          </a:bodyPr>
          <a:lstStyle/>
          <a:p>
            <a:pPr marL="0" indent="0">
              <a:buNone/>
            </a:pPr>
            <a:r>
              <a:rPr lang="el-GR" sz="1600" b="1" dirty="0">
                <a:solidFill>
                  <a:schemeClr val="tx1">
                    <a:alpha val="80000"/>
                  </a:schemeClr>
                </a:solidFill>
              </a:rPr>
              <a:t>    </a:t>
            </a:r>
            <a:r>
              <a:rPr lang="el-GR" sz="1800" b="1" dirty="0">
                <a:solidFill>
                  <a:schemeClr val="tx1">
                    <a:alpha val="80000"/>
                  </a:schemeClr>
                </a:solidFill>
              </a:rPr>
              <a:t>Οι  ανεπιθύμητες ενέργειες περιλαμβάνουν: </a:t>
            </a:r>
          </a:p>
          <a:p>
            <a:pPr>
              <a:buFont typeface="Wingdings" panose="05000000000000000000" pitchFamily="2" charset="2"/>
              <a:buChar char="q"/>
            </a:pPr>
            <a:r>
              <a:rPr lang="el-GR" sz="1800" dirty="0">
                <a:solidFill>
                  <a:schemeClr val="tx1">
                    <a:alpha val="80000"/>
                  </a:schemeClr>
                </a:solidFill>
              </a:rPr>
              <a:t>Τενοντίτιδα (φλεγμονή), ρήξη τένοντα, αρθραλγία, πόνο στα άκρα, δερματολογικό εξάνθημα, διαταραχές βάδισης, νευροπάθειες που σχετίζονται με παραισθησία, καυστικό άλγος, κατάθλιψη, κόπωση, διαταραχές μνήμης, διαταραχές ύπνου και διαταραχές στην ακοή, όραση, γεύση και όσφρηση.</a:t>
            </a:r>
          </a:p>
          <a:p>
            <a:pPr>
              <a:buFont typeface="Wingdings" panose="05000000000000000000" pitchFamily="2" charset="2"/>
              <a:buChar char="q"/>
            </a:pPr>
            <a:r>
              <a:rPr lang="el-GR" sz="1800" dirty="0">
                <a:solidFill>
                  <a:schemeClr val="tx1">
                    <a:alpha val="80000"/>
                  </a:schemeClr>
                </a:solidFill>
              </a:rPr>
              <a:t>Παράταση του </a:t>
            </a:r>
            <a:r>
              <a:rPr lang="en-US" sz="1800" dirty="0">
                <a:solidFill>
                  <a:schemeClr val="tx1">
                    <a:alpha val="80000"/>
                  </a:schemeClr>
                </a:solidFill>
              </a:rPr>
              <a:t>QT, </a:t>
            </a:r>
            <a:r>
              <a:rPr lang="el-GR" sz="1800" dirty="0">
                <a:solidFill>
                  <a:schemeClr val="tx1">
                    <a:alpha val="80000"/>
                  </a:schemeClr>
                </a:solidFill>
              </a:rPr>
              <a:t>υπόταση και σπανιότερα αρρυθμία</a:t>
            </a:r>
          </a:p>
          <a:p>
            <a:pPr>
              <a:buFont typeface="Wingdings" panose="05000000000000000000" pitchFamily="2" charset="2"/>
              <a:buChar char="q"/>
            </a:pPr>
            <a:r>
              <a:rPr lang="el-GR" sz="1800" dirty="0">
                <a:solidFill>
                  <a:schemeClr val="tx1">
                    <a:alpha val="80000"/>
                  </a:schemeClr>
                </a:solidFill>
              </a:rPr>
              <a:t>Σπανίως </a:t>
            </a:r>
            <a:r>
              <a:rPr lang="el-GR" sz="1800" dirty="0" err="1">
                <a:solidFill>
                  <a:schemeClr val="tx1">
                    <a:alpha val="80000"/>
                  </a:schemeClr>
                </a:solidFill>
              </a:rPr>
              <a:t>λευκοπενία</a:t>
            </a:r>
            <a:r>
              <a:rPr lang="el-GR" sz="1800" dirty="0">
                <a:solidFill>
                  <a:schemeClr val="tx1">
                    <a:alpha val="80000"/>
                  </a:schemeClr>
                </a:solidFill>
              </a:rPr>
              <a:t>.</a:t>
            </a:r>
          </a:p>
          <a:p>
            <a:pPr>
              <a:buFont typeface="Wingdings" panose="05000000000000000000" pitchFamily="2" charset="2"/>
              <a:buChar char="q"/>
            </a:pPr>
            <a:r>
              <a:rPr lang="el-GR" sz="1800" dirty="0" err="1">
                <a:solidFill>
                  <a:schemeClr val="tx1">
                    <a:alpha val="80000"/>
                  </a:schemeClr>
                </a:solidFill>
              </a:rPr>
              <a:t>Αιμόλυση</a:t>
            </a:r>
            <a:r>
              <a:rPr lang="el-GR" sz="1800" dirty="0">
                <a:solidFill>
                  <a:schemeClr val="tx1">
                    <a:alpha val="80000"/>
                  </a:schemeClr>
                </a:solidFill>
              </a:rPr>
              <a:t> σε ύπαρξη έλλειψης G-6-PD</a:t>
            </a:r>
          </a:p>
          <a:p>
            <a:pPr>
              <a:buFont typeface="Wingdings" panose="05000000000000000000" pitchFamily="2" charset="2"/>
              <a:buChar char="q"/>
            </a:pPr>
            <a:r>
              <a:rPr lang="el-GR" sz="1800" dirty="0">
                <a:solidFill>
                  <a:schemeClr val="tx1">
                    <a:alpha val="80000"/>
                  </a:schemeClr>
                </a:solidFill>
              </a:rPr>
              <a:t>Ήπια </a:t>
            </a:r>
            <a:r>
              <a:rPr lang="el-GR" sz="1800" dirty="0" err="1">
                <a:solidFill>
                  <a:schemeClr val="tx1">
                    <a:alpha val="80000"/>
                  </a:schemeClr>
                </a:solidFill>
              </a:rPr>
              <a:t>τρανσαμινασαιμία</a:t>
            </a:r>
            <a:endParaRPr lang="el-GR" sz="1800" dirty="0">
              <a:solidFill>
                <a:schemeClr val="tx1">
                  <a:alpha val="80000"/>
                </a:schemeClr>
              </a:solidFill>
            </a:endParaRPr>
          </a:p>
          <a:p>
            <a:pPr>
              <a:buFont typeface="Wingdings" panose="05000000000000000000" pitchFamily="2" charset="2"/>
              <a:buChar char="ü"/>
            </a:pPr>
            <a:r>
              <a:rPr lang="el-GR" sz="1800" dirty="0">
                <a:solidFill>
                  <a:schemeClr val="tx1">
                    <a:alpha val="80000"/>
                  </a:schemeClr>
                </a:solidFill>
              </a:rPr>
              <a:t>Οι ασθενείς που είναι μεγαλύτεροι σε ηλικία (άνω των 60 ετών), έχουν νεφρική δυσλειτουργία ή έχουν κάνει μεταμόσχευση συμπαγών οργάνων και εκείνοι που λαμβάνουν θεραπεία με </a:t>
            </a:r>
            <a:r>
              <a:rPr lang="el-GR" sz="1800" dirty="0" err="1">
                <a:solidFill>
                  <a:schemeClr val="tx1">
                    <a:alpha val="80000"/>
                  </a:schemeClr>
                </a:solidFill>
              </a:rPr>
              <a:t>κορτικοστεροειδή</a:t>
            </a:r>
            <a:r>
              <a:rPr lang="el-GR" sz="1800" dirty="0">
                <a:solidFill>
                  <a:schemeClr val="tx1">
                    <a:alpha val="80000"/>
                  </a:schemeClr>
                </a:solidFill>
              </a:rPr>
              <a:t> βρίσκονται σε υψηλότερο κίνδυνο πρόκλησης βλάβης των τενόντων.</a:t>
            </a:r>
          </a:p>
          <a:p>
            <a:pPr>
              <a:buFont typeface="Wingdings" panose="05000000000000000000" pitchFamily="2" charset="2"/>
              <a:buChar char="ü"/>
            </a:pPr>
            <a:r>
              <a:rPr lang="el-GR" sz="1800" dirty="0">
                <a:solidFill>
                  <a:schemeClr val="tx1">
                    <a:alpha val="80000"/>
                  </a:schemeClr>
                </a:solidFill>
              </a:rPr>
              <a:t>Θα πρέπει να αποφεύγεται η ταυτόχρονη θεραπεία με </a:t>
            </a:r>
            <a:r>
              <a:rPr lang="el-GR" sz="1800" dirty="0" err="1">
                <a:solidFill>
                  <a:schemeClr val="tx1">
                    <a:alpha val="80000"/>
                  </a:schemeClr>
                </a:solidFill>
              </a:rPr>
              <a:t>φθοριοκινολόνες</a:t>
            </a:r>
            <a:r>
              <a:rPr lang="el-GR" sz="1800" dirty="0">
                <a:solidFill>
                  <a:schemeClr val="tx1">
                    <a:alpha val="80000"/>
                  </a:schemeClr>
                </a:solidFill>
              </a:rPr>
              <a:t> και </a:t>
            </a:r>
            <a:r>
              <a:rPr lang="el-GR" sz="1800" dirty="0" err="1">
                <a:solidFill>
                  <a:schemeClr val="tx1">
                    <a:alpha val="80000"/>
                  </a:schemeClr>
                </a:solidFill>
              </a:rPr>
              <a:t>κορτικοστεροειδή</a:t>
            </a:r>
            <a:r>
              <a:rPr lang="el-GR" sz="1800" dirty="0">
                <a:solidFill>
                  <a:schemeClr val="tx1">
                    <a:alpha val="80000"/>
                  </a:schemeClr>
                </a:solidFill>
              </a:rPr>
              <a:t>.</a:t>
            </a:r>
          </a:p>
          <a:p>
            <a:pPr>
              <a:buFont typeface="Wingdings" panose="05000000000000000000" pitchFamily="2" charset="2"/>
              <a:buChar char="ü"/>
            </a:pPr>
            <a:r>
              <a:rPr lang="el-GR" sz="1800" dirty="0">
                <a:solidFill>
                  <a:schemeClr val="tx1">
                    <a:alpha val="80000"/>
                  </a:schemeClr>
                </a:solidFill>
              </a:rPr>
              <a:t>Η θεραπεία με </a:t>
            </a:r>
            <a:r>
              <a:rPr lang="el-GR" sz="1800" dirty="0" err="1">
                <a:solidFill>
                  <a:schemeClr val="tx1">
                    <a:alpha val="80000"/>
                  </a:schemeClr>
                </a:solidFill>
              </a:rPr>
              <a:t>φθοριοκινολόνες</a:t>
            </a:r>
            <a:r>
              <a:rPr lang="el-GR" sz="1800" dirty="0">
                <a:solidFill>
                  <a:schemeClr val="tx1">
                    <a:alpha val="80000"/>
                  </a:schemeClr>
                </a:solidFill>
              </a:rPr>
              <a:t> θα πρέπει να διακόπτεται με την πρώτη ένδειξη του πόνου ή της φλεγμονής του τένοντα και οι ασθενείς θα πρέπει να ενημερώνονται για να σταματήσουν τη θεραπεία με </a:t>
            </a:r>
            <a:r>
              <a:rPr lang="el-GR" sz="1800" dirty="0" err="1">
                <a:solidFill>
                  <a:schemeClr val="tx1">
                    <a:alpha val="80000"/>
                  </a:schemeClr>
                </a:solidFill>
              </a:rPr>
              <a:t>φθοριοκινολόνη</a:t>
            </a:r>
            <a:r>
              <a:rPr lang="el-GR" sz="1800" dirty="0">
                <a:solidFill>
                  <a:schemeClr val="tx1">
                    <a:alpha val="80000"/>
                  </a:schemeClr>
                </a:solidFill>
              </a:rPr>
              <a:t> και να μιλήσουν με τον γιατρό σε περίπτωση εμφάνισης συμπτωμάτων νευροπάθειας, όπως πόνου, καύσου, μυρμηγκιάσματος, αιμωδιών ή αδυναμίας.</a:t>
            </a:r>
          </a:p>
          <a:p>
            <a:endParaRPr lang="el-GR" sz="1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25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7A6A5CF-67DA-4ADB-A4D3-5D9F59C47BD0}"/>
              </a:ext>
            </a:extLst>
          </p:cNvPr>
          <p:cNvSpPr>
            <a:spLocks noGrp="1"/>
          </p:cNvSpPr>
          <p:nvPr>
            <p:ph type="title"/>
          </p:nvPr>
        </p:nvSpPr>
        <p:spPr>
          <a:xfrm>
            <a:off x="1122464" y="613954"/>
            <a:ext cx="9942716" cy="1554480"/>
          </a:xfrm>
        </p:spPr>
        <p:txBody>
          <a:bodyPr anchor="ctr">
            <a:normAutofit/>
          </a:bodyPr>
          <a:lstStyle/>
          <a:p>
            <a:r>
              <a:rPr lang="el-GR" sz="4800" dirty="0"/>
              <a:t>Φάρμακα που χρησιμοποιούνται για τη φυματίωση και τη λέπρα</a:t>
            </a:r>
          </a:p>
        </p:txBody>
      </p:sp>
      <p:sp>
        <p:nvSpPr>
          <p:cNvPr id="3" name="Θέση περιεχομένου 2">
            <a:extLst>
              <a:ext uri="{FF2B5EF4-FFF2-40B4-BE49-F238E27FC236}">
                <a16:creationId xmlns:a16="http://schemas.microsoft.com/office/drawing/2014/main" id="{41D50C81-E6D1-4ACC-836F-5686AE9A4F48}"/>
              </a:ext>
            </a:extLst>
          </p:cNvPr>
          <p:cNvSpPr>
            <a:spLocks noGrp="1"/>
          </p:cNvSpPr>
          <p:nvPr>
            <p:ph idx="1"/>
          </p:nvPr>
        </p:nvSpPr>
        <p:spPr>
          <a:xfrm>
            <a:off x="838199" y="2266122"/>
            <a:ext cx="10620010" cy="4219187"/>
          </a:xfrm>
        </p:spPr>
        <p:txBody>
          <a:bodyPr anchor="ctr">
            <a:normAutofit/>
          </a:bodyPr>
          <a:lstStyle/>
          <a:p>
            <a:r>
              <a:rPr lang="el-GR" sz="1700" dirty="0"/>
              <a:t>   </a:t>
            </a:r>
            <a:r>
              <a:rPr lang="el-GR" sz="2000" dirty="0"/>
              <a:t>Οι </a:t>
            </a:r>
            <a:r>
              <a:rPr lang="el-GR" sz="2000" b="1" dirty="0" err="1"/>
              <a:t>μυκοβακτηριακές</a:t>
            </a:r>
            <a:r>
              <a:rPr lang="el-GR" sz="2000" b="1" dirty="0"/>
              <a:t> λοιμώξεις </a:t>
            </a:r>
            <a:r>
              <a:rPr lang="el-GR" sz="2000" dirty="0"/>
              <a:t>είναι κυρίως ενδοκυττάριες και οδηγούν στο σχηματισμό βραδείας ανάπτυξης </a:t>
            </a:r>
            <a:r>
              <a:rPr lang="el-GR" sz="2000" dirty="0" err="1"/>
              <a:t>κοκκιοματωδών</a:t>
            </a:r>
            <a:r>
              <a:rPr lang="el-GR" sz="2000" dirty="0"/>
              <a:t> βλαβών που ευθύνονται για σημαντικές </a:t>
            </a:r>
            <a:r>
              <a:rPr lang="el-GR" sz="2000" dirty="0" err="1"/>
              <a:t>ιστικές</a:t>
            </a:r>
            <a:r>
              <a:rPr lang="el-GR" sz="2000" dirty="0"/>
              <a:t> καταστροφές</a:t>
            </a:r>
          </a:p>
          <a:p>
            <a:r>
              <a:rPr lang="el-GR" sz="2000" dirty="0"/>
              <a:t>    Η μόλυνση από το </a:t>
            </a:r>
            <a:r>
              <a:rPr lang="el-GR" sz="2000" b="1" dirty="0" err="1"/>
              <a:t>μυκοβακτηρίδιο</a:t>
            </a:r>
            <a:r>
              <a:rPr lang="el-GR" sz="2000" b="1" dirty="0"/>
              <a:t> της φυματίωσης </a:t>
            </a:r>
            <a:r>
              <a:rPr lang="en-US" sz="2000" dirty="0"/>
              <a:t>Mycobacterium tuberculosis </a:t>
            </a:r>
            <a:r>
              <a:rPr lang="el-GR" sz="2000" dirty="0"/>
              <a:t>προκαλείται από την επαφή με άτομο που νοσεί. Το </a:t>
            </a:r>
            <a:r>
              <a:rPr lang="el-GR" sz="2000" dirty="0" err="1"/>
              <a:t>μυκοβακτηρίδιο</a:t>
            </a:r>
            <a:r>
              <a:rPr lang="el-GR" sz="2000" dirty="0"/>
              <a:t> της φυματίωσης βρίσκεται σε μικροσκοπικά σταγονίδια στον αέρα, γύρω από τον ασθενή ο οποίος βήχει, φταρνίζεται ή μιλά έντονα. Ο υγιής άνθρωπος μολύνεται όταν εισπνεύσει αυτά τα σταγονίδια και φτάσουν στους πνεύμονές του. Εάν κάποιος μολυνθεί από το </a:t>
            </a:r>
            <a:r>
              <a:rPr lang="el-GR" sz="2000" dirty="0" err="1"/>
              <a:t>μυκοβακτηρίδιο</a:t>
            </a:r>
            <a:r>
              <a:rPr lang="el-GR" sz="2000" dirty="0"/>
              <a:t> της φυματίωσης, μπορεί να μην νοσήσει από φυματίωση (ΤΒ) διότι το ανοσοποιητικό του σύστημα θα καταστρέψει τα </a:t>
            </a:r>
            <a:r>
              <a:rPr lang="el-GR" sz="2000" dirty="0" err="1"/>
              <a:t>μυκοβακτηρίδια</a:t>
            </a:r>
            <a:r>
              <a:rPr lang="el-GR" sz="2000" dirty="0"/>
              <a:t>. Μπορεί επίσης να μην εκδηλώσει άμεσα φυματίωση εξαιτίας του γεγονότος ότι το ανοσοποιητικό του σύστημα μπορεί να περιορίζει τα </a:t>
            </a:r>
            <a:r>
              <a:rPr lang="el-GR" sz="2000" dirty="0" err="1"/>
              <a:t>μυκοβακτηρίδια</a:t>
            </a:r>
            <a:r>
              <a:rPr lang="el-GR" sz="2000" dirty="0"/>
              <a:t>, αλλά να μην τα εξουδετερώνει πλήρως. Αυτή η περίπτωση είναι η λεγόμενη </a:t>
            </a:r>
            <a:r>
              <a:rPr lang="el-GR" sz="2000" b="1" dirty="0"/>
              <a:t>λανθάνουσα φυματίωση</a:t>
            </a:r>
            <a:r>
              <a:rPr lang="el-GR" sz="2000" dirty="0"/>
              <a:t>. Τα άτομα με λανθάνουσα φυματίωση δεν νοσούν αμέσως μετά τη μόλυνση, αλλά μπορεί να εκδηλώσουν τη φυματίωση αργότερα στη ζωή τους.</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A23B43F5-4837-4E24-B3F3-56D29F0DF04B}"/>
              </a:ext>
            </a:extLst>
          </p:cNvPr>
          <p:cNvPicPr>
            <a:picLocks noChangeAspect="1"/>
          </p:cNvPicPr>
          <p:nvPr/>
        </p:nvPicPr>
        <p:blipFill>
          <a:blip r:embed="rId2"/>
          <a:stretch>
            <a:fillRect/>
          </a:stretch>
        </p:blipFill>
        <p:spPr>
          <a:xfrm>
            <a:off x="10068571" y="1348277"/>
            <a:ext cx="1733694" cy="1083559"/>
          </a:xfrm>
          <a:prstGeom prst="rect">
            <a:avLst/>
          </a:prstGeom>
        </p:spPr>
      </p:pic>
    </p:spTree>
    <p:extLst>
      <p:ext uri="{BB962C8B-B14F-4D97-AF65-F5344CB8AC3E}">
        <p14:creationId xmlns:p14="http://schemas.microsoft.com/office/powerpoint/2010/main" val="81447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E4172E-19AC-4E34-9948-48A7AD27D6B3}"/>
              </a:ext>
            </a:extLst>
          </p:cNvPr>
          <p:cNvSpPr>
            <a:spLocks noGrp="1"/>
          </p:cNvSpPr>
          <p:nvPr>
            <p:ph type="title"/>
          </p:nvPr>
        </p:nvSpPr>
        <p:spPr>
          <a:xfrm>
            <a:off x="1043631" y="809898"/>
            <a:ext cx="9942716" cy="1554480"/>
          </a:xfrm>
        </p:spPr>
        <p:txBody>
          <a:bodyPr anchor="ctr">
            <a:normAutofit/>
          </a:bodyPr>
          <a:lstStyle/>
          <a:p>
            <a:r>
              <a:rPr lang="el-GR" sz="4800" dirty="0"/>
              <a:t>Φάρμακα που χρησιμοποιούνται για τη φυματίωση και τη λέπρα</a:t>
            </a:r>
          </a:p>
        </p:txBody>
      </p:sp>
      <p:sp>
        <p:nvSpPr>
          <p:cNvPr id="3" name="Θέση περιεχομένου 2">
            <a:extLst>
              <a:ext uri="{FF2B5EF4-FFF2-40B4-BE49-F238E27FC236}">
                <a16:creationId xmlns:a16="http://schemas.microsoft.com/office/drawing/2014/main" id="{7C7DDCB9-1494-4B0C-8259-F8C9190969F7}"/>
              </a:ext>
            </a:extLst>
          </p:cNvPr>
          <p:cNvSpPr>
            <a:spLocks noGrp="1"/>
          </p:cNvSpPr>
          <p:nvPr>
            <p:ph idx="1"/>
          </p:nvPr>
        </p:nvSpPr>
        <p:spPr>
          <a:xfrm>
            <a:off x="1045028" y="3017522"/>
            <a:ext cx="9941319" cy="3124658"/>
          </a:xfrm>
        </p:spPr>
        <p:txBody>
          <a:bodyPr anchor="ctr">
            <a:normAutofit/>
          </a:bodyPr>
          <a:lstStyle/>
          <a:p>
            <a:pPr marL="0" indent="0">
              <a:buNone/>
            </a:pPr>
            <a:r>
              <a:rPr lang="el-GR" sz="2000" dirty="0"/>
              <a:t>    Η </a:t>
            </a:r>
            <a:r>
              <a:rPr lang="el-GR" sz="2000" b="1" dirty="0"/>
              <a:t>λέπρα</a:t>
            </a:r>
            <a:r>
              <a:rPr lang="el-GR" sz="2000" dirty="0"/>
              <a:t>, γνωστή επίσης και ως νόσος του </a:t>
            </a:r>
            <a:r>
              <a:rPr lang="el-GR" sz="2000" dirty="0" err="1"/>
              <a:t>Hansen</a:t>
            </a:r>
            <a:r>
              <a:rPr lang="el-GR" sz="2000" dirty="0"/>
              <a:t> , είναι μια λοιμώδης νόσος που προκαλείται από το </a:t>
            </a:r>
            <a:r>
              <a:rPr lang="el-GR" sz="2000" dirty="0" err="1"/>
              <a:t>Mycobacterium</a:t>
            </a:r>
            <a:r>
              <a:rPr lang="el-GR" sz="2000" dirty="0"/>
              <a:t> </a:t>
            </a:r>
            <a:r>
              <a:rPr lang="el-GR" sz="2000" dirty="0" err="1"/>
              <a:t>leprae</a:t>
            </a:r>
            <a:r>
              <a:rPr lang="el-GR" sz="2000" dirty="0"/>
              <a:t>, ένα βραδέως </a:t>
            </a:r>
            <a:r>
              <a:rPr lang="el-GR" sz="2000" dirty="0" err="1"/>
              <a:t>αναπτυσσομένο</a:t>
            </a:r>
            <a:r>
              <a:rPr lang="el-GR" sz="2000" dirty="0"/>
              <a:t> </a:t>
            </a:r>
            <a:r>
              <a:rPr lang="el-GR" sz="2000" dirty="0" err="1"/>
              <a:t>μυκοβακτηρίδιο</a:t>
            </a:r>
            <a:r>
              <a:rPr lang="el-GR" sz="2000" dirty="0"/>
              <a:t>. Η λέπρα προσβάλλει κυρίως το δέρμα και τα περιφερικά νεύρα και προκαλεί εξογκώματα και έλκη του δέρματος.</a:t>
            </a:r>
          </a:p>
          <a:p>
            <a:pPr>
              <a:buFont typeface="Wingdings" panose="05000000000000000000" pitchFamily="2" charset="2"/>
              <a:buChar char="ü"/>
            </a:pPr>
            <a:r>
              <a:rPr lang="el-GR" sz="2000" dirty="0"/>
              <a:t>Η λέπρα είναι συχνότερη σε χώρες της Ασίας, Αφρικής και Λατινικής Αμερικής. Σε χώρες της Ευρώπης και στις Ηνωμένες Πολιτείες όπου η νόσος είναι σπάνια, οι περισσότερες περιπτώσεις που καταγράφονται είναι σε μετανάστες, εργαζομένους ή πρόσφυγες που προέρχονται από χώρες στις οποίες υπάρχει η νόσος. Η λέπρα μπορεί να προσβάλει άτομα οποιασδήποτε ηλικίας. Είναι όμως πολύ σπάνια σε παιδιά κάτω των 3 ετών.</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E5DA8B5A-947C-4BCD-BF3E-73ED8252F2D8}"/>
              </a:ext>
            </a:extLst>
          </p:cNvPr>
          <p:cNvPicPr>
            <a:picLocks noChangeAspect="1"/>
          </p:cNvPicPr>
          <p:nvPr/>
        </p:nvPicPr>
        <p:blipFill>
          <a:blip r:embed="rId2"/>
          <a:stretch>
            <a:fillRect/>
          </a:stretch>
        </p:blipFill>
        <p:spPr>
          <a:xfrm>
            <a:off x="8365700" y="1731782"/>
            <a:ext cx="2952750" cy="1552575"/>
          </a:xfrm>
          <a:prstGeom prst="rect">
            <a:avLst/>
          </a:prstGeom>
        </p:spPr>
      </p:pic>
    </p:spTree>
    <p:extLst>
      <p:ext uri="{BB962C8B-B14F-4D97-AF65-F5344CB8AC3E}">
        <p14:creationId xmlns:p14="http://schemas.microsoft.com/office/powerpoint/2010/main" val="137154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353C47-3823-4033-AAC5-0937E47A29A8}"/>
              </a:ext>
            </a:extLst>
          </p:cNvPr>
          <p:cNvSpPr>
            <a:spLocks noGrp="1"/>
          </p:cNvSpPr>
          <p:nvPr>
            <p:ph type="title"/>
          </p:nvPr>
        </p:nvSpPr>
        <p:spPr>
          <a:xfrm>
            <a:off x="808638" y="386930"/>
            <a:ext cx="9236700" cy="1188950"/>
          </a:xfrm>
        </p:spPr>
        <p:txBody>
          <a:bodyPr anchor="b">
            <a:normAutofit/>
          </a:bodyPr>
          <a:lstStyle/>
          <a:p>
            <a:r>
              <a:rPr lang="el-GR" sz="5000"/>
              <a:t>Ανταγωνιστές του Φυλλικού Οξέος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8D0F1410-5C1D-4551-8124-3E69B2BEB180}"/>
              </a:ext>
            </a:extLst>
          </p:cNvPr>
          <p:cNvSpPr>
            <a:spLocks noGrp="1"/>
          </p:cNvSpPr>
          <p:nvPr>
            <p:ph idx="1"/>
          </p:nvPr>
        </p:nvSpPr>
        <p:spPr>
          <a:xfrm>
            <a:off x="808638" y="2203079"/>
            <a:ext cx="10143668" cy="3435531"/>
          </a:xfrm>
        </p:spPr>
        <p:txBody>
          <a:bodyPr anchor="ctr">
            <a:normAutofit lnSpcReduction="10000"/>
          </a:bodyPr>
          <a:lstStyle/>
          <a:p>
            <a:pPr marL="0" indent="0">
              <a:buNone/>
            </a:pPr>
            <a:endParaRPr lang="en-US" sz="2200" dirty="0"/>
          </a:p>
          <a:p>
            <a:pPr marL="0" indent="0">
              <a:buNone/>
            </a:pPr>
            <a:r>
              <a:rPr lang="el-GR" sz="2200" dirty="0"/>
              <a:t>   </a:t>
            </a:r>
            <a:r>
              <a:rPr lang="el-GR" sz="2200" b="1" dirty="0"/>
              <a:t>Οδός του </a:t>
            </a:r>
            <a:r>
              <a:rPr lang="el-GR" sz="2200" b="1" dirty="0" err="1"/>
              <a:t>φυλλικού</a:t>
            </a:r>
            <a:r>
              <a:rPr lang="el-GR" sz="2200" b="1" dirty="0"/>
              <a:t> οξέος</a:t>
            </a:r>
          </a:p>
          <a:p>
            <a:r>
              <a:rPr lang="el-GR" sz="2200" dirty="0"/>
              <a:t>Τα βακτήρια  παράγουν</a:t>
            </a:r>
            <a:r>
              <a:rPr lang="en-US" sz="2200" dirty="0"/>
              <a:t> </a:t>
            </a:r>
            <a:r>
              <a:rPr lang="el-GR" sz="2200" dirty="0"/>
              <a:t>το </a:t>
            </a:r>
            <a:r>
              <a:rPr lang="el-GR" sz="2200" dirty="0" err="1"/>
              <a:t>φυλλικό</a:t>
            </a:r>
            <a:r>
              <a:rPr lang="el-GR" sz="2200" dirty="0"/>
              <a:t> οξύ  από το </a:t>
            </a:r>
            <a:r>
              <a:rPr lang="el-GR" sz="2200" dirty="0" err="1"/>
              <a:t>παρα-αμινοβενζοϊκό</a:t>
            </a:r>
            <a:r>
              <a:rPr lang="el-GR" sz="2200" dirty="0"/>
              <a:t> οξύ (PABA), την </a:t>
            </a:r>
            <a:r>
              <a:rPr lang="el-GR" sz="2200" dirty="0" err="1"/>
              <a:t>πτεριδίνη</a:t>
            </a:r>
            <a:r>
              <a:rPr lang="el-GR" sz="2200" dirty="0"/>
              <a:t> και το </a:t>
            </a:r>
            <a:r>
              <a:rPr lang="el-GR" sz="2200" dirty="0" err="1"/>
              <a:t>γλουταμικό</a:t>
            </a:r>
            <a:r>
              <a:rPr lang="el-GR" sz="2200" dirty="0"/>
              <a:t> οξύ. Αντίθετα ο ανθρώπινος οργανισμός, προσλαμβάνει το </a:t>
            </a:r>
            <a:r>
              <a:rPr lang="el-GR" sz="2200" dirty="0" err="1"/>
              <a:t>φυλλικό</a:t>
            </a:r>
            <a:r>
              <a:rPr lang="el-GR" sz="2200" dirty="0"/>
              <a:t> οξύ ως βιταμίνη (Β9) από τις τροφές. Το μεταβολικό αυτό μονοπάτι μπορεί να αποτελέσει επιλεκτικό στόχο για </a:t>
            </a:r>
            <a:r>
              <a:rPr lang="el-GR" sz="2200" dirty="0" err="1"/>
              <a:t>αντιμικροβιακούς</a:t>
            </a:r>
            <a:r>
              <a:rPr lang="el-GR" sz="2200" dirty="0"/>
              <a:t> παράγοντες.</a:t>
            </a:r>
          </a:p>
          <a:p>
            <a:pPr>
              <a:buFont typeface="Wingdings" panose="05000000000000000000" pitchFamily="2" charset="2"/>
              <a:buChar char="ü"/>
            </a:pPr>
            <a:r>
              <a:rPr lang="el-GR" sz="2200" dirty="0"/>
              <a:t>Οι </a:t>
            </a:r>
            <a:r>
              <a:rPr lang="el-GR" sz="2200" b="1" dirty="0" err="1"/>
              <a:t>σουλφοναμίδες</a:t>
            </a:r>
            <a:r>
              <a:rPr lang="el-GR" sz="2200" b="1" dirty="0"/>
              <a:t> </a:t>
            </a:r>
            <a:r>
              <a:rPr lang="el-GR" sz="2200" dirty="0"/>
              <a:t>και η </a:t>
            </a:r>
            <a:r>
              <a:rPr lang="el-GR" sz="2200" b="1" dirty="0" err="1"/>
              <a:t>τριμεθοπρίμη</a:t>
            </a:r>
            <a:r>
              <a:rPr lang="el-GR" sz="2200" dirty="0"/>
              <a:t> αναστέλλουν τη σύνθεση του </a:t>
            </a:r>
            <a:r>
              <a:rPr lang="el-GR" sz="2200" dirty="0" err="1"/>
              <a:t>φυλλικού</a:t>
            </a:r>
            <a:r>
              <a:rPr lang="el-GR" sz="2200" dirty="0"/>
              <a:t> οξέος σε δύο διαφορετικά σημεία.</a:t>
            </a:r>
          </a:p>
          <a:p>
            <a:pPr>
              <a:buFont typeface="Wingdings" panose="05000000000000000000" pitchFamily="2" charset="2"/>
              <a:buChar char="ü"/>
            </a:pPr>
            <a:r>
              <a:rPr lang="el-GR" sz="2200" dirty="0"/>
              <a:t>Οι ανταγωνιστές του </a:t>
            </a:r>
            <a:r>
              <a:rPr lang="el-GR" sz="2200" dirty="0" err="1"/>
              <a:t>φυλλικού</a:t>
            </a:r>
            <a:r>
              <a:rPr lang="el-GR" sz="2200" dirty="0"/>
              <a:t> οξέος είναι παράγοντες ευρέως φάσματος που είναι αποτελεσματικοί έναντι τόσο σε </a:t>
            </a:r>
            <a:r>
              <a:rPr lang="el-GR" sz="2200" dirty="0" err="1"/>
              <a:t>Gram</a:t>
            </a:r>
            <a:r>
              <a:rPr lang="el-GR" sz="2200" dirty="0"/>
              <a:t> (+) όσο και σε </a:t>
            </a:r>
            <a:r>
              <a:rPr lang="el-GR" sz="2200" dirty="0" err="1"/>
              <a:t>Gram</a:t>
            </a:r>
            <a:r>
              <a:rPr lang="el-GR" sz="2200" dirty="0"/>
              <a:t> (-) οργανισμούς.</a:t>
            </a:r>
          </a:p>
        </p:txBody>
      </p:sp>
    </p:spTree>
    <p:extLst>
      <p:ext uri="{BB962C8B-B14F-4D97-AF65-F5344CB8AC3E}">
        <p14:creationId xmlns:p14="http://schemas.microsoft.com/office/powerpoint/2010/main" val="162688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CF20D4-4CCF-45EA-B81A-76023E46C6B4}"/>
              </a:ext>
            </a:extLst>
          </p:cNvPr>
          <p:cNvSpPr>
            <a:spLocks noGrp="1"/>
          </p:cNvSpPr>
          <p:nvPr>
            <p:ph type="title"/>
          </p:nvPr>
        </p:nvSpPr>
        <p:spPr>
          <a:xfrm>
            <a:off x="1043631" y="809898"/>
            <a:ext cx="9942716" cy="1554480"/>
          </a:xfrm>
        </p:spPr>
        <p:txBody>
          <a:bodyPr anchor="ctr">
            <a:normAutofit/>
          </a:bodyPr>
          <a:lstStyle/>
          <a:p>
            <a:r>
              <a:rPr lang="el-GR" sz="4800" dirty="0"/>
              <a:t>Φάρμακα που χρησιμοποιούνται για τη φυματίωση και τη λέπρα</a:t>
            </a:r>
          </a:p>
        </p:txBody>
      </p:sp>
      <p:sp>
        <p:nvSpPr>
          <p:cNvPr id="3" name="Θέση περιεχομένου 2">
            <a:extLst>
              <a:ext uri="{FF2B5EF4-FFF2-40B4-BE49-F238E27FC236}">
                <a16:creationId xmlns:a16="http://schemas.microsoft.com/office/drawing/2014/main" id="{D5D71AEB-AEE5-48CC-A903-F777EFA53010}"/>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el-GR" sz="2200" dirty="0"/>
              <a:t>    Η </a:t>
            </a:r>
            <a:r>
              <a:rPr lang="el-GR" sz="2200" b="1" dirty="0"/>
              <a:t>φυματίωση</a:t>
            </a:r>
            <a:r>
              <a:rPr lang="el-GR" sz="2200" dirty="0"/>
              <a:t> είναι η πιο ευρέως διαδεδομένη </a:t>
            </a:r>
            <a:r>
              <a:rPr lang="el-GR" sz="2200" dirty="0" err="1"/>
              <a:t>μυκοβακτηριακή</a:t>
            </a:r>
            <a:r>
              <a:rPr lang="el-GR" sz="2200" dirty="0"/>
              <a:t> λοίμωξη και είναι παγκοσμίως η πρώτη αιτία θανάτου μεταξύ των λοιμωδών ασθενειών</a:t>
            </a:r>
          </a:p>
          <a:p>
            <a:pPr>
              <a:buFont typeface="Wingdings" panose="05000000000000000000" pitchFamily="2" charset="2"/>
              <a:buChar char="ü"/>
            </a:pPr>
            <a:r>
              <a:rPr lang="el-GR" sz="2200" dirty="0"/>
              <a:t> Παγκοσμίως κάθε χρόνο παρουσιάζονται 8.000.000 νέες περιπτώσεις, ενώ πεθαίνουν 3 - 4.000.000 άνθρωποι από τη νόσο</a:t>
            </a:r>
          </a:p>
          <a:p>
            <a:pPr>
              <a:buFont typeface="Wingdings" panose="05000000000000000000" pitchFamily="2" charset="2"/>
              <a:buChar char="ü"/>
            </a:pPr>
            <a:r>
              <a:rPr lang="el-GR" sz="2200" dirty="0"/>
              <a:t>Το 90% των περιπτώσεων φυματίωσης και το 95% των θανάτων από ΤΒ συμβαίνει στις πτωχές χώρες</a:t>
            </a:r>
          </a:p>
          <a:p>
            <a:pPr>
              <a:buFont typeface="Wingdings" panose="05000000000000000000" pitchFamily="2" charset="2"/>
              <a:buChar char="ü"/>
            </a:pPr>
            <a:r>
              <a:rPr lang="el-GR" sz="2200" dirty="0"/>
              <a:t>Το </a:t>
            </a:r>
            <a:r>
              <a:rPr lang="el-GR" sz="2200" dirty="0" err="1"/>
              <a:t>μυκοβακτηρίδιο</a:t>
            </a:r>
            <a:r>
              <a:rPr lang="el-GR" sz="2200" dirty="0"/>
              <a:t> της φυματίωσης μπορεί να προκαλέσει σοβαρές λοιμώξεις των πνευμόνων, της ουρογεννητικής οδού, του σκελετού και των μηνίγγων</a:t>
            </a:r>
          </a:p>
          <a:p>
            <a:pPr>
              <a:buFont typeface="Wingdings" panose="05000000000000000000" pitchFamily="2" charset="2"/>
              <a:buChar char="ü"/>
            </a:pPr>
            <a:r>
              <a:rPr lang="el-GR" sz="2200" dirty="0"/>
              <a:t>Η θεραπεία παρουσιάζει προβλήματα και μπορεί να διαρκέσει μέχρι και δύο χρόνια, ειδικά εάν πρόκειται για ανθεκτικό </a:t>
            </a:r>
            <a:r>
              <a:rPr lang="el-GR" sz="2200" dirty="0" err="1"/>
              <a:t>μικροργανισμό</a:t>
            </a:r>
            <a:endParaRPr lang="el-G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0CA4AA8-0094-4B2E-A4DA-096B4A5E0D6F}"/>
              </a:ext>
            </a:extLst>
          </p:cNvPr>
          <p:cNvSpPr>
            <a:spLocks noGrp="1"/>
          </p:cNvSpPr>
          <p:nvPr>
            <p:ph type="title"/>
          </p:nvPr>
        </p:nvSpPr>
        <p:spPr>
          <a:xfrm>
            <a:off x="1043631" y="809898"/>
            <a:ext cx="9942716" cy="1554480"/>
          </a:xfrm>
        </p:spPr>
        <p:txBody>
          <a:bodyPr anchor="ctr">
            <a:normAutofit/>
          </a:bodyPr>
          <a:lstStyle/>
          <a:p>
            <a:r>
              <a:rPr lang="el-GR" sz="4800" dirty="0"/>
              <a:t>Φάρμακα που χρησιμοποιούνται για τη φυματίωση και τη λέπρα</a:t>
            </a:r>
          </a:p>
        </p:txBody>
      </p:sp>
      <p:sp>
        <p:nvSpPr>
          <p:cNvPr id="3" name="Θέση περιεχομένου 2">
            <a:extLst>
              <a:ext uri="{FF2B5EF4-FFF2-40B4-BE49-F238E27FC236}">
                <a16:creationId xmlns:a16="http://schemas.microsoft.com/office/drawing/2014/main" id="{6274D4F0-BF5E-4FF3-B637-36D6AE86C203}"/>
              </a:ext>
            </a:extLst>
          </p:cNvPr>
          <p:cNvSpPr>
            <a:spLocks noGrp="1"/>
          </p:cNvSpPr>
          <p:nvPr>
            <p:ph idx="1"/>
          </p:nvPr>
        </p:nvSpPr>
        <p:spPr>
          <a:xfrm>
            <a:off x="1123162" y="2787602"/>
            <a:ext cx="9941319" cy="3124658"/>
          </a:xfrm>
        </p:spPr>
        <p:txBody>
          <a:bodyPr anchor="ctr">
            <a:normAutofit/>
          </a:bodyPr>
          <a:lstStyle/>
          <a:p>
            <a:pPr>
              <a:buFont typeface="Wingdings" panose="05000000000000000000" pitchFamily="2" charset="2"/>
              <a:buChar char="q"/>
            </a:pPr>
            <a:r>
              <a:rPr lang="el-GR" sz="2200" dirty="0"/>
              <a:t>    Τα </a:t>
            </a:r>
            <a:r>
              <a:rPr lang="el-GR" sz="2200" dirty="0" err="1"/>
              <a:t>μυκοβακτήρια</a:t>
            </a:r>
            <a:r>
              <a:rPr lang="el-GR" sz="2200" dirty="0"/>
              <a:t> που προκαλούν τη φυματίωση και τη λέπρα αναπτύσσονται πολύ αργά και γι’ αυτό η θεραπεία πρέπει να συνεχιστεί για σχετικά μεγάλες χρονικές περιόδους. Για να προληφθεί η εμφάνιση ανθεκτικών στελεχών, είναι πολύ σημαντικό να χρησιμοποιηθεί συνδυαστική θεραπεία με τέσσερις ή πέντε παράγοντες στους οποίους είναι ευαίσθητοι οι οργανισμοί. </a:t>
            </a:r>
          </a:p>
          <a:p>
            <a:pPr>
              <a:buFont typeface="Wingdings" panose="05000000000000000000" pitchFamily="2" charset="2"/>
              <a:buChar char="q"/>
            </a:pPr>
            <a:r>
              <a:rPr lang="el-GR" sz="2200" dirty="0"/>
              <a:t>    Μια </a:t>
            </a:r>
            <a:r>
              <a:rPr lang="el-GR" sz="2200" u="sng" dirty="0"/>
              <a:t>αγωγή για την φυματίωση </a:t>
            </a:r>
            <a:r>
              <a:rPr lang="el-GR" sz="2200" dirty="0"/>
              <a:t>περιλαμβάνει 2 μήνες </a:t>
            </a:r>
            <a:r>
              <a:rPr lang="el-GR" sz="2200" b="1" dirty="0" err="1"/>
              <a:t>ισονιαζίδη</a:t>
            </a:r>
            <a:r>
              <a:rPr lang="el-GR" sz="2200" dirty="0"/>
              <a:t>, </a:t>
            </a:r>
            <a:r>
              <a:rPr lang="el-GR" sz="2200" b="1" dirty="0" err="1"/>
              <a:t>ριφαμπικίνη</a:t>
            </a:r>
            <a:r>
              <a:rPr lang="el-GR" sz="2200" dirty="0"/>
              <a:t> και </a:t>
            </a:r>
            <a:r>
              <a:rPr lang="el-GR" sz="2200" b="1" dirty="0" err="1"/>
              <a:t>πυραζιναμίδη</a:t>
            </a:r>
            <a:r>
              <a:rPr lang="el-GR" sz="2200" dirty="0"/>
              <a:t>, που ακολουθούνται από 4 -10 μήνες με </a:t>
            </a:r>
            <a:r>
              <a:rPr lang="el-GR" sz="2200" dirty="0" err="1"/>
              <a:t>ισονιαζίδη</a:t>
            </a:r>
            <a:r>
              <a:rPr lang="el-GR" sz="2200" dirty="0"/>
              <a:t> και </a:t>
            </a:r>
            <a:r>
              <a:rPr lang="el-GR" sz="2200" dirty="0" err="1"/>
              <a:t>ριφαμπικίνη</a:t>
            </a:r>
            <a:r>
              <a:rPr lang="el-GR" sz="2200" dirty="0"/>
              <a:t>. Μερικές φορές προστίθεται και </a:t>
            </a:r>
            <a:r>
              <a:rPr lang="el-GR" sz="2200" b="1" dirty="0" err="1"/>
              <a:t>αιθαμβουτόλη</a:t>
            </a:r>
            <a:r>
              <a:rPr lang="el-GR" sz="2200" dirty="0"/>
              <a:t> στο πρώτο δίμηνο της αγωγής.</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22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EAD9353F-B12E-4BF1-8D74-E1FCB351C17D}"/>
              </a:ext>
            </a:extLst>
          </p:cNvPr>
          <p:cNvPicPr>
            <a:picLocks noChangeAspect="1"/>
          </p:cNvPicPr>
          <p:nvPr/>
        </p:nvPicPr>
        <p:blipFill>
          <a:blip r:embed="rId2"/>
          <a:stretch>
            <a:fillRect/>
          </a:stretch>
        </p:blipFill>
        <p:spPr>
          <a:xfrm>
            <a:off x="643467" y="771319"/>
            <a:ext cx="10905066" cy="5315361"/>
          </a:xfrm>
          <a:prstGeom prst="rect">
            <a:avLst/>
          </a:prstGeom>
        </p:spPr>
      </p:pic>
    </p:spTree>
    <p:extLst>
      <p:ext uri="{BB962C8B-B14F-4D97-AF65-F5344CB8AC3E}">
        <p14:creationId xmlns:p14="http://schemas.microsoft.com/office/powerpoint/2010/main" val="528387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401BAA-4CA0-45E8-84DB-103C8E8CD9D7}"/>
              </a:ext>
            </a:extLst>
          </p:cNvPr>
          <p:cNvSpPr>
            <a:spLocks noGrp="1"/>
          </p:cNvSpPr>
          <p:nvPr>
            <p:ph type="title"/>
          </p:nvPr>
        </p:nvSpPr>
        <p:spPr>
          <a:xfrm>
            <a:off x="647174" y="519450"/>
            <a:ext cx="4560584" cy="1128068"/>
          </a:xfrm>
        </p:spPr>
        <p:txBody>
          <a:bodyPr anchor="ctr">
            <a:normAutofit/>
          </a:bodyPr>
          <a:lstStyle/>
          <a:p>
            <a:r>
              <a:rPr lang="el-GR" sz="4000" dirty="0" err="1"/>
              <a:t>Ισονιαζίδη</a:t>
            </a:r>
            <a:endParaRPr lang="el-GR" sz="4000" dirty="0"/>
          </a:p>
        </p:txBody>
      </p:sp>
      <p:grpSp>
        <p:nvGrpSpPr>
          <p:cNvPr id="35" name="Group 34">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6" name="Rectangle 35">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06DA667-DC41-4302-AEFE-E60F7C5E11D4}"/>
              </a:ext>
            </a:extLst>
          </p:cNvPr>
          <p:cNvSpPr>
            <a:spLocks noGrp="1"/>
          </p:cNvSpPr>
          <p:nvPr>
            <p:ph idx="1"/>
          </p:nvPr>
        </p:nvSpPr>
        <p:spPr>
          <a:xfrm>
            <a:off x="554252" y="1647518"/>
            <a:ext cx="5188985" cy="5101056"/>
          </a:xfrm>
        </p:spPr>
        <p:txBody>
          <a:bodyPr anchor="ctr">
            <a:noAutofit/>
          </a:bodyPr>
          <a:lstStyle/>
          <a:p>
            <a:r>
              <a:rPr lang="el-GR" sz="1800" dirty="0"/>
              <a:t>Η </a:t>
            </a:r>
            <a:r>
              <a:rPr lang="el-GR" sz="1800" dirty="0" err="1"/>
              <a:t>ισονιαζίδη</a:t>
            </a:r>
            <a:r>
              <a:rPr lang="el-GR" sz="1800" dirty="0"/>
              <a:t> είναι το φάρμακο εκλογής για θεραπεία και </a:t>
            </a:r>
            <a:r>
              <a:rPr lang="el-GR" sz="1800" dirty="0" err="1"/>
              <a:t>χημειοπροφύλαξη</a:t>
            </a:r>
            <a:r>
              <a:rPr lang="el-GR" sz="1800" dirty="0"/>
              <a:t> σε φυματίωση.</a:t>
            </a:r>
          </a:p>
          <a:p>
            <a:r>
              <a:rPr lang="el-GR" sz="1800" dirty="0"/>
              <a:t>Η </a:t>
            </a:r>
            <a:r>
              <a:rPr lang="el-GR" sz="1800" dirty="0" err="1"/>
              <a:t>ισονιαζίδη</a:t>
            </a:r>
            <a:r>
              <a:rPr lang="el-GR" sz="1800" dirty="0"/>
              <a:t> δρα αναστέλλοντας τη σύνθεση των </a:t>
            </a:r>
            <a:r>
              <a:rPr lang="el-GR" sz="1800" dirty="0" err="1"/>
              <a:t>μυκολικών</a:t>
            </a:r>
            <a:r>
              <a:rPr lang="el-GR" sz="1800" dirty="0"/>
              <a:t> οξέων που βρίσκονται στα </a:t>
            </a:r>
            <a:r>
              <a:rPr lang="el-GR" sz="1800" dirty="0" err="1"/>
              <a:t>μυκοβακτήρια</a:t>
            </a:r>
            <a:r>
              <a:rPr lang="el-GR" sz="1800" dirty="0"/>
              <a:t> και αποτελούν συστατικό της δομής του </a:t>
            </a:r>
            <a:r>
              <a:rPr lang="el-GR" sz="1800" dirty="0" err="1"/>
              <a:t>βακτηριακού</a:t>
            </a:r>
            <a:r>
              <a:rPr lang="el-GR" sz="1800" dirty="0"/>
              <a:t> κυτταρικού περιβλήματος</a:t>
            </a:r>
          </a:p>
          <a:p>
            <a:r>
              <a:rPr lang="el-GR" sz="1800" dirty="0"/>
              <a:t>Η </a:t>
            </a:r>
            <a:r>
              <a:rPr lang="el-GR" sz="1800" dirty="0" err="1"/>
              <a:t>ακετυλίωση</a:t>
            </a:r>
            <a:r>
              <a:rPr lang="el-GR" sz="1800" dirty="0"/>
              <a:t> είναι ένα μεταβολικό μονοπάτι για την απομάκρυνση του φαρμάκου από τον οργανισμό όπως και για πολλά φάρμακα, αλλά αυτό το μονοπάτι είναι ιδιαίτερης σημασίας για την </a:t>
            </a:r>
            <a:r>
              <a:rPr lang="el-GR" sz="1800" dirty="0" err="1"/>
              <a:t>ισονιαζίδη</a:t>
            </a:r>
            <a:r>
              <a:rPr lang="el-GR" sz="1800" dirty="0"/>
              <a:t>, διότι δημιουργείται ένας τοξικός </a:t>
            </a:r>
            <a:r>
              <a:rPr lang="el-GR" sz="1800" dirty="0" err="1"/>
              <a:t>μεταβολίτης</a:t>
            </a:r>
            <a:r>
              <a:rPr lang="el-GR" sz="1800" dirty="0"/>
              <a:t> της </a:t>
            </a:r>
            <a:r>
              <a:rPr lang="el-GR" sz="1800" dirty="0" err="1"/>
              <a:t>μονοακετυλυδραζίνης</a:t>
            </a:r>
            <a:r>
              <a:rPr lang="el-GR" sz="1800" dirty="0"/>
              <a:t>. Η </a:t>
            </a:r>
            <a:r>
              <a:rPr lang="el-GR" sz="1800" dirty="0" err="1"/>
              <a:t>ισονιαζίδη</a:t>
            </a:r>
            <a:r>
              <a:rPr lang="el-GR" sz="1800" dirty="0"/>
              <a:t> έχει μικρότερο χρόνο </a:t>
            </a:r>
            <a:r>
              <a:rPr lang="el-GR" sz="1800" dirty="0" err="1"/>
              <a:t>ημιζωής</a:t>
            </a:r>
            <a:r>
              <a:rPr lang="el-GR" sz="1800" dirty="0"/>
              <a:t> σε αυτούς που την </a:t>
            </a:r>
            <a:r>
              <a:rPr lang="el-GR" sz="1800" dirty="0" err="1"/>
              <a:t>ακετυλιώνουν</a:t>
            </a:r>
            <a:r>
              <a:rPr lang="el-GR" sz="1800" dirty="0"/>
              <a:t> γρηγορότερα (πχ Ασιάτες) σε σχέση με αυτούς που την </a:t>
            </a:r>
            <a:r>
              <a:rPr lang="el-GR" sz="1800" dirty="0" err="1"/>
              <a:t>ακετυλιώνουν</a:t>
            </a:r>
            <a:r>
              <a:rPr lang="el-GR" sz="1800" dirty="0"/>
              <a:t> με αργότερους ρυθμούς</a:t>
            </a:r>
          </a:p>
          <a:p>
            <a:r>
              <a:rPr lang="el-GR" sz="1800" dirty="0"/>
              <a:t>Κατανομή σε όλο τον οργανισμό (ΕΝΥ 20%)</a:t>
            </a:r>
          </a:p>
          <a:p>
            <a:r>
              <a:rPr lang="el-GR" sz="1800" dirty="0"/>
              <a:t>Απέκκριση από τα ούρα (20% αναλλοίωτη). Τ/2 3-6 ώρες.</a:t>
            </a:r>
          </a:p>
        </p:txBody>
      </p:sp>
      <p:sp>
        <p:nvSpPr>
          <p:cNvPr id="41" name="Rectangle 40">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9F8C6BB0-CE73-410D-B29A-DC7E4BC80161}"/>
              </a:ext>
            </a:extLst>
          </p:cNvPr>
          <p:cNvPicPr>
            <a:picLocks noChangeAspect="1"/>
          </p:cNvPicPr>
          <p:nvPr/>
        </p:nvPicPr>
        <p:blipFill rotWithShape="1">
          <a:blip r:embed="rId2"/>
          <a:srcRect l="14035"/>
          <a:stretch/>
        </p:blipFill>
        <p:spPr>
          <a:xfrm>
            <a:off x="6095999" y="984882"/>
            <a:ext cx="5425410" cy="5259296"/>
          </a:xfrm>
          <a:prstGeom prst="rect">
            <a:avLst/>
          </a:prstGeom>
        </p:spPr>
      </p:pic>
    </p:spTree>
    <p:extLst>
      <p:ext uri="{BB962C8B-B14F-4D97-AF65-F5344CB8AC3E}">
        <p14:creationId xmlns:p14="http://schemas.microsoft.com/office/powerpoint/2010/main" val="99357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6C64C0-56EA-4ADA-AEEB-1C04F8CDABA4}"/>
              </a:ext>
            </a:extLst>
          </p:cNvPr>
          <p:cNvSpPr>
            <a:spLocks noGrp="1"/>
          </p:cNvSpPr>
          <p:nvPr>
            <p:ph type="title"/>
          </p:nvPr>
        </p:nvSpPr>
        <p:spPr>
          <a:xfrm>
            <a:off x="648929" y="629266"/>
            <a:ext cx="3505495" cy="1622321"/>
          </a:xfrm>
        </p:spPr>
        <p:txBody>
          <a:bodyPr>
            <a:normAutofit/>
          </a:bodyPr>
          <a:lstStyle/>
          <a:p>
            <a:r>
              <a:rPr lang="el-GR" dirty="0" err="1"/>
              <a:t>Ισονιαζίδη</a:t>
            </a:r>
            <a:endParaRPr lang="el-GR" dirty="0"/>
          </a:p>
        </p:txBody>
      </p:sp>
      <p:sp>
        <p:nvSpPr>
          <p:cNvPr id="3" name="Θέση περιεχομένου 2">
            <a:extLst>
              <a:ext uri="{FF2B5EF4-FFF2-40B4-BE49-F238E27FC236}">
                <a16:creationId xmlns:a16="http://schemas.microsoft.com/office/drawing/2014/main" id="{93E541CA-63C1-4FD6-B81D-230BA98471A8}"/>
              </a:ext>
            </a:extLst>
          </p:cNvPr>
          <p:cNvSpPr>
            <a:spLocks noGrp="1"/>
          </p:cNvSpPr>
          <p:nvPr>
            <p:ph idx="1"/>
          </p:nvPr>
        </p:nvSpPr>
        <p:spPr>
          <a:xfrm>
            <a:off x="351693" y="2438400"/>
            <a:ext cx="3802732" cy="3785419"/>
          </a:xfrm>
        </p:spPr>
        <p:txBody>
          <a:bodyPr>
            <a:normAutofit/>
          </a:bodyPr>
          <a:lstStyle/>
          <a:p>
            <a:pPr>
              <a:buFont typeface="Wingdings" panose="05000000000000000000" pitchFamily="2" charset="2"/>
              <a:buChar char="ü"/>
            </a:pPr>
            <a:r>
              <a:rPr lang="el-GR" sz="2000" dirty="0"/>
              <a:t>Αντίσταση στην </a:t>
            </a:r>
            <a:r>
              <a:rPr lang="el-GR" sz="2000" dirty="0" err="1"/>
              <a:t>ισονιαζίδη</a:t>
            </a:r>
            <a:r>
              <a:rPr lang="el-GR" sz="2000" dirty="0"/>
              <a:t> συμβαίνει κυρίως λόγω μετάλλαξης του γονιδίου </a:t>
            </a:r>
            <a:r>
              <a:rPr lang="en-US" sz="2000" dirty="0" err="1"/>
              <a:t>inhA</a:t>
            </a:r>
            <a:r>
              <a:rPr lang="el-GR" sz="2000" dirty="0"/>
              <a:t> ή του </a:t>
            </a:r>
            <a:r>
              <a:rPr lang="en-US" sz="2000" dirty="0" err="1"/>
              <a:t>katG</a:t>
            </a:r>
            <a:endParaRPr lang="el-GR" sz="2000" dirty="0"/>
          </a:p>
          <a:p>
            <a:pPr marL="0" indent="0">
              <a:buNone/>
            </a:pPr>
            <a:endParaRPr lang="en-US" sz="2000" dirty="0"/>
          </a:p>
          <a:p>
            <a:pPr>
              <a:buFont typeface="Wingdings" panose="05000000000000000000" pitchFamily="2" charset="2"/>
              <a:buChar char="ü"/>
            </a:pPr>
            <a:r>
              <a:rPr lang="el-GR" sz="2000" dirty="0"/>
              <a:t>Αντίσταση αναπτύσσεται πολύ εύκολα από υπάρχοντα ανθεκτικά στελέχη, για το λόγο αυτό συνδυάζεται με άλλα φάρμακα για τη θεραπεία της φυματίωσης.</a:t>
            </a:r>
          </a:p>
          <a:p>
            <a:pPr marL="0" indent="0">
              <a:buNone/>
            </a:pPr>
            <a:endParaRPr lang="el-GR" sz="1700" dirty="0"/>
          </a:p>
        </p:txBody>
      </p:sp>
      <p:sp>
        <p:nvSpPr>
          <p:cNvPr id="9" name="Rectangle 8">
            <a:extLst>
              <a:ext uri="{FF2B5EF4-FFF2-40B4-BE49-F238E27FC236}">
                <a16:creationId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793EBAC1-DBF0-45C1-B3BA-B21F93D3C816}"/>
              </a:ext>
            </a:extLst>
          </p:cNvPr>
          <p:cNvPicPr>
            <a:picLocks noChangeAspect="1"/>
          </p:cNvPicPr>
          <p:nvPr/>
        </p:nvPicPr>
        <p:blipFill>
          <a:blip r:embed="rId2"/>
          <a:stretch>
            <a:fillRect/>
          </a:stretch>
        </p:blipFill>
        <p:spPr>
          <a:xfrm>
            <a:off x="5405862" y="2361003"/>
            <a:ext cx="6019331" cy="2132748"/>
          </a:xfrm>
          <a:prstGeom prst="rect">
            <a:avLst/>
          </a:prstGeom>
          <a:effectLst/>
        </p:spPr>
      </p:pic>
    </p:spTree>
    <p:extLst>
      <p:ext uri="{BB962C8B-B14F-4D97-AF65-F5344CB8AC3E}">
        <p14:creationId xmlns:p14="http://schemas.microsoft.com/office/powerpoint/2010/main" val="193198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8C60A2-1965-4859-8985-992AEFE5C6B8}"/>
              </a:ext>
            </a:extLst>
          </p:cNvPr>
          <p:cNvSpPr>
            <a:spLocks noGrp="1"/>
          </p:cNvSpPr>
          <p:nvPr>
            <p:ph type="title"/>
          </p:nvPr>
        </p:nvSpPr>
        <p:spPr>
          <a:xfrm>
            <a:off x="645065" y="1463040"/>
            <a:ext cx="3796306" cy="2690949"/>
          </a:xfrm>
        </p:spPr>
        <p:txBody>
          <a:bodyPr anchor="t">
            <a:normAutofit/>
          </a:bodyPr>
          <a:lstStyle/>
          <a:p>
            <a:r>
              <a:rPr lang="el-GR" sz="4800"/>
              <a:t>ισονιαζίδη</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6F74B57-0F26-4D6E-9FF5-1981D6FB3FBC}"/>
              </a:ext>
            </a:extLst>
          </p:cNvPr>
          <p:cNvSpPr>
            <a:spLocks noGrp="1"/>
          </p:cNvSpPr>
          <p:nvPr>
            <p:ph idx="1"/>
          </p:nvPr>
        </p:nvSpPr>
        <p:spPr>
          <a:xfrm>
            <a:off x="5343374" y="354959"/>
            <a:ext cx="6203561" cy="5909653"/>
          </a:xfrm>
        </p:spPr>
        <p:txBody>
          <a:bodyPr anchor="t">
            <a:noAutofit/>
          </a:bodyPr>
          <a:lstStyle/>
          <a:p>
            <a:pPr marL="0" indent="0">
              <a:buNone/>
            </a:pPr>
            <a:r>
              <a:rPr lang="el-GR" sz="1800" dirty="0"/>
              <a:t>     Η </a:t>
            </a:r>
            <a:r>
              <a:rPr lang="el-GR" sz="1800" dirty="0" err="1"/>
              <a:t>ισονιαζίδη</a:t>
            </a:r>
            <a:r>
              <a:rPr lang="el-GR" sz="1800" dirty="0"/>
              <a:t> έχει συσχετιστεί με </a:t>
            </a:r>
            <a:r>
              <a:rPr lang="el-GR" sz="1800" b="1" dirty="0" err="1"/>
              <a:t>ηπατοτοξικότητα</a:t>
            </a:r>
            <a:r>
              <a:rPr lang="el-GR" sz="1800" dirty="0"/>
              <a:t> και </a:t>
            </a:r>
            <a:r>
              <a:rPr lang="el-GR" sz="1800" b="1" dirty="0"/>
              <a:t>περιφερική νευροπάθεια</a:t>
            </a:r>
            <a:r>
              <a:rPr lang="el-GR" sz="1800" dirty="0"/>
              <a:t>.</a:t>
            </a:r>
          </a:p>
          <a:p>
            <a:pPr>
              <a:buFont typeface="Wingdings" panose="05000000000000000000" pitchFamily="2" charset="2"/>
              <a:buChar char="ü"/>
            </a:pPr>
            <a:r>
              <a:rPr lang="el-GR" sz="1800" dirty="0"/>
              <a:t>Η ηπατίτιδα αποτελεί τη σοβαρότερη ανεπιθύμητη ενέργεια της </a:t>
            </a:r>
            <a:r>
              <a:rPr lang="el-GR" sz="1800" dirty="0" err="1"/>
              <a:t>ισονιαζίδης</a:t>
            </a:r>
            <a:r>
              <a:rPr lang="el-GR" sz="1800" dirty="0"/>
              <a:t>. Η προκαλούμενη από την </a:t>
            </a:r>
            <a:r>
              <a:rPr lang="el-GR" sz="1800" dirty="0" err="1"/>
              <a:t>ισονιαζίδη</a:t>
            </a:r>
            <a:r>
              <a:rPr lang="el-GR" sz="1800" dirty="0"/>
              <a:t> ηπατική δυσλειτουργία (όπως </a:t>
            </a:r>
            <a:r>
              <a:rPr lang="el-GR" sz="1800" dirty="0" err="1"/>
              <a:t>μετράται</a:t>
            </a:r>
            <a:r>
              <a:rPr lang="el-GR" sz="1800" dirty="0"/>
              <a:t> από τις εξετάσεις ηπατικής λειτουργίας) μπορεί να συμβεί σε 10-20% των ασθενών και η επίπτωση αυξάνεται με την ηλικία. Η ηπατική δυσλειτουργία είναι αναστρέψιμη στους περισσότερους ασθενείς.</a:t>
            </a:r>
          </a:p>
          <a:p>
            <a:pPr>
              <a:buFont typeface="Wingdings" panose="05000000000000000000" pitchFamily="2" charset="2"/>
              <a:buChar char="ü"/>
            </a:pPr>
            <a:r>
              <a:rPr lang="el-GR" sz="1800" dirty="0"/>
              <a:t>Η περιφερική νευροπάθεια προκαλείται από την έλλειψη </a:t>
            </a:r>
            <a:r>
              <a:rPr lang="el-GR" sz="1800" dirty="0" err="1"/>
              <a:t>πυριδοξίνης</a:t>
            </a:r>
            <a:r>
              <a:rPr lang="en-US" sz="1800" dirty="0"/>
              <a:t> </a:t>
            </a:r>
            <a:r>
              <a:rPr lang="el-GR" sz="1800" dirty="0"/>
              <a:t>(βιταμίνη Β6</a:t>
            </a:r>
            <a:r>
              <a:rPr lang="en-US" sz="1800" dirty="0"/>
              <a:t>)</a:t>
            </a:r>
            <a:r>
              <a:rPr lang="el-GR" sz="1800" dirty="0"/>
              <a:t>. Αυτή η έλλειψη </a:t>
            </a:r>
            <a:r>
              <a:rPr lang="el-GR" sz="1800" dirty="0" smtClean="0"/>
              <a:t>μπορεί </a:t>
            </a:r>
            <a:r>
              <a:rPr lang="el-GR" sz="1800" dirty="0"/>
              <a:t>να διορθωθεί </a:t>
            </a:r>
            <a:r>
              <a:rPr lang="el-GR" sz="1800" dirty="0" smtClean="0"/>
              <a:t>με χορήγηση χημικο</a:t>
            </a:r>
            <a:r>
              <a:rPr lang="el-GR" sz="1800" dirty="0"/>
              <a:t>ύ</a:t>
            </a:r>
            <a:r>
              <a:rPr lang="el-GR" sz="1800" dirty="0" smtClean="0"/>
              <a:t> συνδυασμού </a:t>
            </a:r>
            <a:r>
              <a:rPr lang="el-GR" sz="1800" dirty="0"/>
              <a:t>της </a:t>
            </a:r>
            <a:r>
              <a:rPr lang="el-GR" sz="1800" dirty="0" err="1"/>
              <a:t>ισονιαζίδης</a:t>
            </a:r>
            <a:r>
              <a:rPr lang="el-GR" sz="1800" dirty="0"/>
              <a:t> με την </a:t>
            </a:r>
            <a:r>
              <a:rPr lang="el-GR" sz="1800" dirty="0" err="1"/>
              <a:t>πυριδοξίνη</a:t>
            </a:r>
            <a:r>
              <a:rPr lang="el-GR" sz="1800" dirty="0" smtClean="0"/>
              <a:t>.</a:t>
            </a:r>
            <a:endParaRPr lang="el-GR" sz="1800" dirty="0"/>
          </a:p>
          <a:p>
            <a:pPr>
              <a:buFont typeface="Wingdings" panose="05000000000000000000" pitchFamily="2" charset="2"/>
              <a:buChar char="ü"/>
            </a:pPr>
            <a:r>
              <a:rPr lang="el-GR" sz="1800" dirty="0"/>
              <a:t>Εξάνθημα, πυρετός, ίκτερος, αγγειίτιδα, αρθρίτιδα, αιματολογικές ανωμαλίες, σύνδρομο </a:t>
            </a:r>
            <a:r>
              <a:rPr lang="el-GR" sz="1800" dirty="0" err="1"/>
              <a:t>ερυθηματώδους</a:t>
            </a:r>
            <a:r>
              <a:rPr lang="el-GR" sz="1800" dirty="0"/>
              <a:t> λύκου</a:t>
            </a:r>
          </a:p>
          <a:p>
            <a:r>
              <a:rPr lang="el-GR" sz="1800" dirty="0"/>
              <a:t>Σε πρόσφατο </a:t>
            </a:r>
            <a:r>
              <a:rPr lang="el-GR" sz="1800" dirty="0" err="1"/>
              <a:t>θετικοποιημένο</a:t>
            </a:r>
            <a:r>
              <a:rPr lang="el-GR" sz="1800" dirty="0"/>
              <a:t> δερματικό τεστ με φυματίνη  </a:t>
            </a:r>
            <a:r>
              <a:rPr lang="en-US" sz="1800" dirty="0"/>
              <a:t>(</a:t>
            </a:r>
            <a:r>
              <a:rPr lang="el-GR" sz="1800" dirty="0"/>
              <a:t>καθαρισμένο πρωτεϊνικό παράγωγο PPD) οι σημερινές συστάσεις είναι ότι το άτομο θα λάβει </a:t>
            </a:r>
            <a:r>
              <a:rPr lang="el-GR" sz="1800" dirty="0" err="1"/>
              <a:t>ισονιαζίδη</a:t>
            </a:r>
            <a:r>
              <a:rPr lang="el-GR" sz="1800" dirty="0"/>
              <a:t> για 6-12 μήνες, εφόσον δεν υπάρχει καμία ένδειξη κλινικής νόσου, όπως θετική ακτινογραφία θώρακος.</a:t>
            </a:r>
          </a:p>
        </p:txBody>
      </p:sp>
    </p:spTree>
    <p:extLst>
      <p:ext uri="{BB962C8B-B14F-4D97-AF65-F5344CB8AC3E}">
        <p14:creationId xmlns:p14="http://schemas.microsoft.com/office/powerpoint/2010/main" val="486880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B28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Εικόνα 1">
            <a:extLst>
              <a:ext uri="{FF2B5EF4-FFF2-40B4-BE49-F238E27FC236}">
                <a16:creationId xmlns:a16="http://schemas.microsoft.com/office/drawing/2014/main" id="{AC8210AE-08BD-4565-B142-BD35E968277D}"/>
              </a:ext>
            </a:extLst>
          </p:cNvPr>
          <p:cNvPicPr>
            <a:picLocks noChangeAspect="1"/>
          </p:cNvPicPr>
          <p:nvPr/>
        </p:nvPicPr>
        <p:blipFill>
          <a:blip r:embed="rId3"/>
          <a:stretch>
            <a:fillRect/>
          </a:stretch>
        </p:blipFill>
        <p:spPr>
          <a:xfrm>
            <a:off x="3236181" y="1754602"/>
            <a:ext cx="5462546" cy="3392528"/>
          </a:xfrm>
          <a:prstGeom prst="rect">
            <a:avLst/>
          </a:prstGeom>
        </p:spPr>
      </p:pic>
      <p:sp>
        <p:nvSpPr>
          <p:cNvPr id="3" name="TextBox 2">
            <a:extLst>
              <a:ext uri="{FF2B5EF4-FFF2-40B4-BE49-F238E27FC236}">
                <a16:creationId xmlns:a16="http://schemas.microsoft.com/office/drawing/2014/main" id="{0920B2A7-1253-403D-88C2-40A694F0E253}"/>
              </a:ext>
            </a:extLst>
          </p:cNvPr>
          <p:cNvSpPr txBox="1"/>
          <p:nvPr/>
        </p:nvSpPr>
        <p:spPr>
          <a:xfrm>
            <a:off x="4276579" y="5633233"/>
            <a:ext cx="3019353" cy="369332"/>
          </a:xfrm>
          <a:prstGeom prst="rect">
            <a:avLst/>
          </a:prstGeom>
          <a:noFill/>
        </p:spPr>
        <p:txBody>
          <a:bodyPr wrap="none" rtlCol="0">
            <a:spAutoFit/>
          </a:bodyPr>
          <a:lstStyle/>
          <a:p>
            <a:r>
              <a:rPr lang="el-GR" dirty="0" err="1"/>
              <a:t>Φυματινοαντίδραση</a:t>
            </a:r>
            <a:r>
              <a:rPr lang="el-GR" dirty="0"/>
              <a:t> </a:t>
            </a:r>
            <a:r>
              <a:rPr lang="en-US" dirty="0"/>
              <a:t>Mantoux</a:t>
            </a:r>
            <a:endParaRPr lang="el-GR" dirty="0"/>
          </a:p>
        </p:txBody>
      </p:sp>
    </p:spTree>
    <p:extLst>
      <p:ext uri="{BB962C8B-B14F-4D97-AF65-F5344CB8AC3E}">
        <p14:creationId xmlns:p14="http://schemas.microsoft.com/office/powerpoint/2010/main" val="1708353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Color Cover">
            <a:extLst>
              <a:ext uri="{FF2B5EF4-FFF2-40B4-BE49-F238E27FC236}">
                <a16:creationId xmlns:a16="http://schemas.microsoft.com/office/drawing/2014/main" id="{815925C2-A704-4D47-B1C1-3FCA52512E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01D4315C-C23C-4FD3-98DF-08C29E2292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5E6B47BC-43FD-4C91-8BFF-B41B99A8A39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6" name="Color">
              <a:extLst>
                <a:ext uri="{FF2B5EF4-FFF2-40B4-BE49-F238E27FC236}">
                  <a16:creationId xmlns:a16="http://schemas.microsoft.com/office/drawing/2014/main" id="{13038185-AC3C-4595-945F-25311424C5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75D51AA0-C095-4650-A361-B294320BFE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E2992707-B62E-48BB-81CD-CC53F13BB016}"/>
              </a:ext>
            </a:extLst>
          </p:cNvPr>
          <p:cNvSpPr>
            <a:spLocks noGrp="1"/>
          </p:cNvSpPr>
          <p:nvPr>
            <p:ph type="title"/>
          </p:nvPr>
        </p:nvSpPr>
        <p:spPr>
          <a:xfrm>
            <a:off x="786385" y="841248"/>
            <a:ext cx="5129600" cy="5340097"/>
          </a:xfrm>
        </p:spPr>
        <p:txBody>
          <a:bodyPr anchor="ctr">
            <a:normAutofit/>
          </a:bodyPr>
          <a:lstStyle/>
          <a:p>
            <a:r>
              <a:rPr lang="el-GR" sz="4800">
                <a:solidFill>
                  <a:schemeClr val="bg1"/>
                </a:solidFill>
              </a:rPr>
              <a:t>Ριφαμπικίνη</a:t>
            </a:r>
          </a:p>
        </p:txBody>
      </p:sp>
      <p:sp>
        <p:nvSpPr>
          <p:cNvPr id="3" name="Θέση περιεχομένου 2">
            <a:extLst>
              <a:ext uri="{FF2B5EF4-FFF2-40B4-BE49-F238E27FC236}">
                <a16:creationId xmlns:a16="http://schemas.microsoft.com/office/drawing/2014/main" id="{7414B70A-43F4-44D3-BA7F-630A82CBB499}"/>
              </a:ext>
            </a:extLst>
          </p:cNvPr>
          <p:cNvSpPr>
            <a:spLocks noGrp="1"/>
          </p:cNvSpPr>
          <p:nvPr>
            <p:ph idx="1"/>
          </p:nvPr>
        </p:nvSpPr>
        <p:spPr>
          <a:xfrm>
            <a:off x="6464408" y="424071"/>
            <a:ext cx="5086049" cy="6202016"/>
          </a:xfrm>
        </p:spPr>
        <p:txBody>
          <a:bodyPr anchor="ctr">
            <a:noAutofit/>
          </a:bodyPr>
          <a:lstStyle/>
          <a:p>
            <a:r>
              <a:rPr lang="el-GR" sz="2000" dirty="0">
                <a:solidFill>
                  <a:schemeClr val="tx2"/>
                </a:solidFill>
              </a:rPr>
              <a:t>Η </a:t>
            </a:r>
            <a:r>
              <a:rPr lang="el-GR" sz="2000" dirty="0" err="1">
                <a:solidFill>
                  <a:schemeClr val="tx2"/>
                </a:solidFill>
              </a:rPr>
              <a:t>ριφαμπικίνη</a:t>
            </a:r>
            <a:r>
              <a:rPr lang="el-GR" sz="2000" dirty="0">
                <a:solidFill>
                  <a:schemeClr val="tx2"/>
                </a:solidFill>
              </a:rPr>
              <a:t> αναστέλλει τη σύνθεση </a:t>
            </a:r>
            <a:r>
              <a:rPr lang="el-GR" sz="2000" dirty="0" err="1">
                <a:solidFill>
                  <a:schemeClr val="tx2"/>
                </a:solidFill>
              </a:rPr>
              <a:t>ριβονουκλεϊκού</a:t>
            </a:r>
            <a:r>
              <a:rPr lang="el-GR" sz="2000" dirty="0">
                <a:solidFill>
                  <a:schemeClr val="tx2"/>
                </a:solidFill>
              </a:rPr>
              <a:t> οξέος (RNA) με σχηματισμό ενός σταθερού </a:t>
            </a:r>
            <a:r>
              <a:rPr lang="el-GR" sz="2000" dirty="0" err="1">
                <a:solidFill>
                  <a:schemeClr val="tx2"/>
                </a:solidFill>
              </a:rPr>
              <a:t>συμπλόκου</a:t>
            </a:r>
            <a:r>
              <a:rPr lang="el-GR" sz="2000" dirty="0">
                <a:solidFill>
                  <a:schemeClr val="tx2"/>
                </a:solidFill>
              </a:rPr>
              <a:t> με την DNA-εξαρτωμένη RNA </a:t>
            </a:r>
            <a:r>
              <a:rPr lang="el-GR" sz="2000" dirty="0" err="1">
                <a:solidFill>
                  <a:schemeClr val="tx2"/>
                </a:solidFill>
              </a:rPr>
              <a:t>πολυμεράση</a:t>
            </a:r>
            <a:r>
              <a:rPr lang="el-GR" sz="2000" dirty="0">
                <a:solidFill>
                  <a:schemeClr val="tx2"/>
                </a:solidFill>
              </a:rPr>
              <a:t>.</a:t>
            </a:r>
          </a:p>
          <a:p>
            <a:r>
              <a:rPr lang="el-GR" sz="2000" dirty="0">
                <a:solidFill>
                  <a:schemeClr val="tx2"/>
                </a:solidFill>
              </a:rPr>
              <a:t>Η </a:t>
            </a:r>
            <a:r>
              <a:rPr lang="el-GR" sz="2000" dirty="0" err="1">
                <a:solidFill>
                  <a:schemeClr val="tx2"/>
                </a:solidFill>
              </a:rPr>
              <a:t>ριφαμπικίνη</a:t>
            </a:r>
            <a:r>
              <a:rPr lang="el-GR" sz="2000" dirty="0">
                <a:solidFill>
                  <a:schemeClr val="tx2"/>
                </a:solidFill>
              </a:rPr>
              <a:t> συνδέεται στη β-</a:t>
            </a:r>
            <a:r>
              <a:rPr lang="el-GR" sz="2000" dirty="0" err="1">
                <a:solidFill>
                  <a:schemeClr val="tx2"/>
                </a:solidFill>
              </a:rPr>
              <a:t>υπομονάδα</a:t>
            </a:r>
            <a:r>
              <a:rPr lang="el-GR" sz="2000" dirty="0">
                <a:solidFill>
                  <a:schemeClr val="tx2"/>
                </a:solidFill>
              </a:rPr>
              <a:t> του ενζύμου RNA </a:t>
            </a:r>
            <a:r>
              <a:rPr lang="el-GR" sz="2000" dirty="0" err="1">
                <a:solidFill>
                  <a:schemeClr val="tx2"/>
                </a:solidFill>
              </a:rPr>
              <a:t>πολυμεράση</a:t>
            </a:r>
            <a:r>
              <a:rPr lang="el-GR" sz="2000" dirty="0">
                <a:solidFill>
                  <a:schemeClr val="tx2"/>
                </a:solidFill>
              </a:rPr>
              <a:t>. Το </a:t>
            </a:r>
            <a:r>
              <a:rPr lang="el-GR" sz="2000" dirty="0" err="1">
                <a:solidFill>
                  <a:schemeClr val="tx2"/>
                </a:solidFill>
              </a:rPr>
              <a:t>σύμπλοκο</a:t>
            </a:r>
            <a:r>
              <a:rPr lang="el-GR" sz="2000" dirty="0">
                <a:solidFill>
                  <a:schemeClr val="tx2"/>
                </a:solidFill>
              </a:rPr>
              <a:t> που σχηματίζεται είναι ανενεργό, παρεμποδίζοντας έτσι τη σύνθεση RNA. </a:t>
            </a:r>
            <a:endParaRPr lang="en-US" sz="2000" dirty="0">
              <a:solidFill>
                <a:schemeClr val="tx2"/>
              </a:solidFill>
            </a:endParaRPr>
          </a:p>
          <a:p>
            <a:pPr>
              <a:buFont typeface="Wingdings" panose="05000000000000000000" pitchFamily="2" charset="2"/>
              <a:buChar char="ü"/>
            </a:pPr>
            <a:r>
              <a:rPr lang="el-GR" sz="2000" dirty="0">
                <a:solidFill>
                  <a:schemeClr val="tx2"/>
                </a:solidFill>
              </a:rPr>
              <a:t>H αντίσταση στη </a:t>
            </a:r>
            <a:r>
              <a:rPr lang="el-GR" sz="2000" dirty="0" err="1">
                <a:solidFill>
                  <a:schemeClr val="tx2"/>
                </a:solidFill>
              </a:rPr>
              <a:t>ριφαμπικίνη</a:t>
            </a:r>
            <a:r>
              <a:rPr lang="el-GR" sz="2000" dirty="0">
                <a:solidFill>
                  <a:schemeClr val="tx2"/>
                </a:solidFill>
              </a:rPr>
              <a:t> προκαλείται από μια μετάλλαξη που οδηγεί σε μια μετατροπή της β-</a:t>
            </a:r>
            <a:r>
              <a:rPr lang="el-GR" sz="2000" dirty="0" err="1">
                <a:solidFill>
                  <a:schemeClr val="tx2"/>
                </a:solidFill>
              </a:rPr>
              <a:t>υπομονάδας</a:t>
            </a:r>
            <a:r>
              <a:rPr lang="el-GR" sz="2000" dirty="0">
                <a:solidFill>
                  <a:schemeClr val="tx2"/>
                </a:solidFill>
              </a:rPr>
              <a:t>. </a:t>
            </a:r>
            <a:endParaRPr lang="en-US" sz="2000" dirty="0">
              <a:solidFill>
                <a:schemeClr val="tx2"/>
              </a:solidFill>
            </a:endParaRPr>
          </a:p>
          <a:p>
            <a:pPr>
              <a:buFont typeface="Wingdings" panose="05000000000000000000" pitchFamily="2" charset="2"/>
              <a:buChar char="ü"/>
            </a:pPr>
            <a:r>
              <a:rPr lang="el-GR" sz="2000" dirty="0">
                <a:solidFill>
                  <a:schemeClr val="tx2"/>
                </a:solidFill>
              </a:rPr>
              <a:t>Η </a:t>
            </a:r>
            <a:r>
              <a:rPr lang="el-GR" sz="2000" dirty="0" err="1">
                <a:solidFill>
                  <a:schemeClr val="tx2"/>
                </a:solidFill>
              </a:rPr>
              <a:t>ριφαμπικίνη</a:t>
            </a:r>
            <a:r>
              <a:rPr lang="el-GR" sz="2000" dirty="0">
                <a:solidFill>
                  <a:schemeClr val="tx2"/>
                </a:solidFill>
              </a:rPr>
              <a:t> είναι αποτελεσματική όχι μόνο κατά της φυματίωσης, αλλά επίσης κατά κάποιων </a:t>
            </a:r>
            <a:r>
              <a:rPr lang="el-GR" sz="2000" dirty="0" err="1">
                <a:solidFill>
                  <a:schemeClr val="tx2"/>
                </a:solidFill>
              </a:rPr>
              <a:t>Gram</a:t>
            </a:r>
            <a:r>
              <a:rPr lang="el-GR" sz="2000" dirty="0">
                <a:solidFill>
                  <a:schemeClr val="tx2"/>
                </a:solidFill>
              </a:rPr>
              <a:t> (+) και </a:t>
            </a:r>
            <a:r>
              <a:rPr lang="el-GR" sz="2000" dirty="0" err="1">
                <a:solidFill>
                  <a:schemeClr val="tx2"/>
                </a:solidFill>
              </a:rPr>
              <a:t>Gram</a:t>
            </a:r>
            <a:r>
              <a:rPr lang="el-GR" sz="2000" dirty="0">
                <a:solidFill>
                  <a:schemeClr val="tx2"/>
                </a:solidFill>
              </a:rPr>
              <a:t> (-) οργανισμών</a:t>
            </a:r>
          </a:p>
        </p:txBody>
      </p:sp>
    </p:spTree>
    <p:extLst>
      <p:ext uri="{BB962C8B-B14F-4D97-AF65-F5344CB8AC3E}">
        <p14:creationId xmlns:p14="http://schemas.microsoft.com/office/powerpoint/2010/main" val="212212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D52871A0-C5D9-45C8-9766-91EA5114C5E2}"/>
              </a:ext>
            </a:extLst>
          </p:cNvPr>
          <p:cNvSpPr>
            <a:spLocks noGrp="1"/>
          </p:cNvSpPr>
          <p:nvPr>
            <p:ph type="title"/>
          </p:nvPr>
        </p:nvSpPr>
        <p:spPr>
          <a:xfrm>
            <a:off x="786385" y="841248"/>
            <a:ext cx="3515244" cy="5340097"/>
          </a:xfrm>
        </p:spPr>
        <p:txBody>
          <a:bodyPr anchor="ctr">
            <a:normAutofit/>
          </a:bodyPr>
          <a:lstStyle/>
          <a:p>
            <a:r>
              <a:rPr lang="el-GR" sz="4800" dirty="0" err="1">
                <a:solidFill>
                  <a:schemeClr val="bg1"/>
                </a:solidFill>
              </a:rPr>
              <a:t>Ριφαμπικίνη</a:t>
            </a:r>
            <a:endParaRPr lang="el-GR" sz="4800" dirty="0">
              <a:solidFill>
                <a:schemeClr val="bg1"/>
              </a:solidFill>
            </a:endParaRPr>
          </a:p>
        </p:txBody>
      </p:sp>
      <p:graphicFrame>
        <p:nvGraphicFramePr>
          <p:cNvPr id="5" name="Θέση περιεχομένου 2">
            <a:extLst>
              <a:ext uri="{FF2B5EF4-FFF2-40B4-BE49-F238E27FC236}">
                <a16:creationId xmlns:a16="http://schemas.microsoft.com/office/drawing/2014/main" id="{23DDC423-AF6D-4613-A6AF-C6ABA1B5A412}"/>
              </a:ext>
            </a:extLst>
          </p:cNvPr>
          <p:cNvGraphicFramePr>
            <a:graphicFrameLocks noGrp="1"/>
          </p:cNvGraphicFramePr>
          <p:nvPr>
            <p:ph idx="1"/>
            <p:extLst>
              <p:ext uri="{D42A27DB-BD31-4B8C-83A1-F6EECF244321}">
                <p14:modId xmlns:p14="http://schemas.microsoft.com/office/powerpoint/2010/main" val="18101427"/>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493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Fill">
            <a:extLst>
              <a:ext uri="{FF2B5EF4-FFF2-40B4-BE49-F238E27FC236}">
                <a16:creationId xmlns:a16="http://schemas.microsoft.com/office/drawing/2014/main" id="{7D07B7BC-3270-4CF3-A7AA-0937908AD5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3248F5E6-4377-481A-9615-8B26AF96A0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38" name="Color">
              <a:extLst>
                <a:ext uri="{FF2B5EF4-FFF2-40B4-BE49-F238E27FC236}">
                  <a16:creationId xmlns:a16="http://schemas.microsoft.com/office/drawing/2014/main" id="{D8552057-9E04-4499-916A-649BB6B51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a:extLst>
                <a:ext uri="{FF2B5EF4-FFF2-40B4-BE49-F238E27FC236}">
                  <a16:creationId xmlns:a16="http://schemas.microsoft.com/office/drawing/2014/main" id="{D1194A2F-4E63-4228-A833-4D86528EAD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Εικόνα 3">
            <a:extLst>
              <a:ext uri="{FF2B5EF4-FFF2-40B4-BE49-F238E27FC236}">
                <a16:creationId xmlns:a16="http://schemas.microsoft.com/office/drawing/2014/main" id="{86747846-F37C-4DFB-8C84-7F5F70109DCC}"/>
              </a:ext>
            </a:extLst>
          </p:cNvPr>
          <p:cNvPicPr>
            <a:picLocks noChangeAspect="1"/>
          </p:cNvPicPr>
          <p:nvPr/>
        </p:nvPicPr>
        <p:blipFill>
          <a:blip r:embed="rId2"/>
          <a:stretch>
            <a:fillRect/>
          </a:stretch>
        </p:blipFill>
        <p:spPr>
          <a:xfrm>
            <a:off x="786385" y="2798524"/>
            <a:ext cx="5270026" cy="2700887"/>
          </a:xfrm>
          <a:prstGeom prst="rect">
            <a:avLst/>
          </a:prstGeom>
        </p:spPr>
      </p:pic>
      <p:grpSp>
        <p:nvGrpSpPr>
          <p:cNvPr id="41" name="Group 40">
            <a:extLst>
              <a:ext uri="{FF2B5EF4-FFF2-40B4-BE49-F238E27FC236}">
                <a16:creationId xmlns:a16="http://schemas.microsoft.com/office/drawing/2014/main" id="{E27AF472-EAE3-4572-AB69-B92BD10DBC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2" name="Freeform: Shape 41">
              <a:extLst>
                <a:ext uri="{FF2B5EF4-FFF2-40B4-BE49-F238E27FC236}">
                  <a16:creationId xmlns:a16="http://schemas.microsoft.com/office/drawing/2014/main" id="{BF4DB9D2-6215-420C-874C-82EADF8C6C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1F003139-C97C-44FA-B139-32E4DFDCE9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5CE4DD6E-8CEA-45EE-B630-DBC22144D8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44">
              <a:extLst>
                <a:ext uri="{FF2B5EF4-FFF2-40B4-BE49-F238E27FC236}">
                  <a16:creationId xmlns:a16="http://schemas.microsoft.com/office/drawing/2014/main" id="{A4372F7F-AA3C-470B-AA61-7C35B7722C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45">
              <a:extLst>
                <a:ext uri="{FF2B5EF4-FFF2-40B4-BE49-F238E27FC236}">
                  <a16:creationId xmlns:a16="http://schemas.microsoft.com/office/drawing/2014/main" id="{34B605BF-D199-43DD-9328-E99F2ADFC6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46">
              <a:extLst>
                <a:ext uri="{FF2B5EF4-FFF2-40B4-BE49-F238E27FC236}">
                  <a16:creationId xmlns:a16="http://schemas.microsoft.com/office/drawing/2014/main" id="{E5D42A77-7336-4A35-8922-8098A16AA2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47">
              <a:extLst>
                <a:ext uri="{FF2B5EF4-FFF2-40B4-BE49-F238E27FC236}">
                  <a16:creationId xmlns:a16="http://schemas.microsoft.com/office/drawing/2014/main" id="{7401EE7D-B85D-4C10-AB8C-71884EFB11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77FA31CA-CCEB-44E8-A08C-4E2743AF10DB}"/>
              </a:ext>
            </a:extLst>
          </p:cNvPr>
          <p:cNvSpPr>
            <a:spLocks noGrp="1"/>
          </p:cNvSpPr>
          <p:nvPr>
            <p:ph type="title"/>
          </p:nvPr>
        </p:nvSpPr>
        <p:spPr>
          <a:xfrm>
            <a:off x="786384" y="576072"/>
            <a:ext cx="10377484" cy="1546533"/>
          </a:xfrm>
        </p:spPr>
        <p:txBody>
          <a:bodyPr anchor="t">
            <a:normAutofit/>
          </a:bodyPr>
          <a:lstStyle/>
          <a:p>
            <a:r>
              <a:rPr lang="el-GR" sz="4800" dirty="0" err="1">
                <a:solidFill>
                  <a:schemeClr val="bg1"/>
                </a:solidFill>
              </a:rPr>
              <a:t>ριφαμπικίνη</a:t>
            </a: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98364B76-5266-4C0A-8BD0-412D0577F0E8}"/>
              </a:ext>
            </a:extLst>
          </p:cNvPr>
          <p:cNvSpPr>
            <a:spLocks noGrp="1"/>
          </p:cNvSpPr>
          <p:nvPr>
            <p:ph idx="1"/>
          </p:nvPr>
        </p:nvSpPr>
        <p:spPr>
          <a:xfrm>
            <a:off x="6218159" y="1166191"/>
            <a:ext cx="5343230" cy="4996069"/>
          </a:xfrm>
        </p:spPr>
        <p:txBody>
          <a:bodyPr anchor="ctr">
            <a:noAutofit/>
          </a:bodyPr>
          <a:lstStyle/>
          <a:p>
            <a:r>
              <a:rPr lang="el-GR" sz="2000" dirty="0">
                <a:solidFill>
                  <a:schemeClr val="bg1"/>
                </a:solidFill>
              </a:rPr>
              <a:t>Η </a:t>
            </a:r>
            <a:r>
              <a:rPr lang="el-GR" sz="2000" dirty="0" err="1">
                <a:solidFill>
                  <a:schemeClr val="bg1"/>
                </a:solidFill>
              </a:rPr>
              <a:t>ριφαμπικίνη</a:t>
            </a:r>
            <a:r>
              <a:rPr lang="el-GR" sz="2000" dirty="0">
                <a:solidFill>
                  <a:schemeClr val="bg1"/>
                </a:solidFill>
              </a:rPr>
              <a:t> </a:t>
            </a:r>
            <a:r>
              <a:rPr lang="el-GR" sz="2000" dirty="0" err="1">
                <a:solidFill>
                  <a:schemeClr val="bg1"/>
                </a:solidFill>
              </a:rPr>
              <a:t>αποακετυλιώνεται</a:t>
            </a:r>
            <a:r>
              <a:rPr lang="el-GR" sz="2000" dirty="0">
                <a:solidFill>
                  <a:schemeClr val="bg1"/>
                </a:solidFill>
              </a:rPr>
              <a:t> στο ήπαρ και μετατρέπεται σε έναν ενεργό </a:t>
            </a:r>
            <a:r>
              <a:rPr lang="el-GR" sz="2000" dirty="0" err="1">
                <a:solidFill>
                  <a:schemeClr val="bg1"/>
                </a:solidFill>
              </a:rPr>
              <a:t>μεταβολίτη</a:t>
            </a:r>
            <a:r>
              <a:rPr lang="el-GR" sz="2000" dirty="0">
                <a:solidFill>
                  <a:schemeClr val="bg1"/>
                </a:solidFill>
              </a:rPr>
              <a:t>. Επιπρόσθετα, η </a:t>
            </a:r>
            <a:r>
              <a:rPr lang="el-GR" sz="2000" dirty="0" err="1">
                <a:solidFill>
                  <a:schemeClr val="bg1"/>
                </a:solidFill>
              </a:rPr>
              <a:t>ριφαμπικίνη</a:t>
            </a:r>
            <a:r>
              <a:rPr lang="el-GR" sz="2000" dirty="0">
                <a:solidFill>
                  <a:schemeClr val="bg1"/>
                </a:solidFill>
              </a:rPr>
              <a:t> επάγει τα ηπατικά </a:t>
            </a:r>
            <a:r>
              <a:rPr lang="el-GR" sz="2000" dirty="0" err="1">
                <a:solidFill>
                  <a:schemeClr val="bg1"/>
                </a:solidFill>
              </a:rPr>
              <a:t>μικροσωμικά</a:t>
            </a:r>
            <a:r>
              <a:rPr lang="el-GR" sz="2000" dirty="0">
                <a:solidFill>
                  <a:schemeClr val="bg1"/>
                </a:solidFill>
              </a:rPr>
              <a:t> ένζυμα του P450. Αυτό μπορεί να οδηγήσει σε αυξημένο μεταβολισμό οποιουδήποτε άλλου φαρμάκου που </a:t>
            </a:r>
            <a:r>
              <a:rPr lang="el-GR" sz="2000" dirty="0" err="1">
                <a:solidFill>
                  <a:schemeClr val="bg1"/>
                </a:solidFill>
              </a:rPr>
              <a:t>μεταβολίζεται</a:t>
            </a:r>
            <a:r>
              <a:rPr lang="el-GR" sz="2000" dirty="0">
                <a:solidFill>
                  <a:schemeClr val="bg1"/>
                </a:solidFill>
              </a:rPr>
              <a:t> επίσης σε αυτό το σύστημα.</a:t>
            </a:r>
          </a:p>
          <a:p>
            <a:r>
              <a:rPr lang="el-GR" sz="2000" b="1" dirty="0">
                <a:solidFill>
                  <a:schemeClr val="bg1"/>
                </a:solidFill>
              </a:rPr>
              <a:t>Ανεπιθύμητες ενέργειες</a:t>
            </a:r>
            <a:r>
              <a:rPr lang="el-GR" sz="2000" dirty="0">
                <a:solidFill>
                  <a:schemeClr val="bg1"/>
                </a:solidFill>
              </a:rPr>
              <a:t>: Μπορεί να προκύψει ηπατική βλάβη και ίκτερος. Γαστρεντερικές διαταραχές εξάνθημα, πυρετός </a:t>
            </a:r>
            <a:r>
              <a:rPr lang="el-GR" sz="2000" dirty="0" err="1">
                <a:solidFill>
                  <a:schemeClr val="bg1"/>
                </a:solidFill>
              </a:rPr>
              <a:t>πορτοκαλόχροα</a:t>
            </a:r>
            <a:r>
              <a:rPr lang="el-GR" sz="2000" dirty="0">
                <a:solidFill>
                  <a:schemeClr val="bg1"/>
                </a:solidFill>
              </a:rPr>
              <a:t> ούρα, σίελος, δάκρυα, ιδρώτας</a:t>
            </a:r>
            <a:r>
              <a:rPr lang="en-US" sz="2000" dirty="0">
                <a:solidFill>
                  <a:schemeClr val="bg1"/>
                </a:solidFill>
              </a:rPr>
              <a:t> </a:t>
            </a:r>
            <a:r>
              <a:rPr lang="el-GR" sz="2000" dirty="0">
                <a:solidFill>
                  <a:schemeClr val="bg1"/>
                </a:solidFill>
              </a:rPr>
              <a:t>(και</a:t>
            </a:r>
            <a:r>
              <a:rPr lang="en-US" sz="2000" dirty="0">
                <a:solidFill>
                  <a:schemeClr val="bg1"/>
                </a:solidFill>
              </a:rPr>
              <a:t> </a:t>
            </a:r>
            <a:r>
              <a:rPr lang="el-GR" sz="2000" dirty="0">
                <a:solidFill>
                  <a:schemeClr val="bg1"/>
                </a:solidFill>
              </a:rPr>
              <a:t>φακοί επαφής μόνιμη χρώση), μυϊκή αδυναμία, νεφρική βλάβη, οπτικές διαταραχές, αιματολογικές, ζάλη κ.ά.</a:t>
            </a:r>
          </a:p>
        </p:txBody>
      </p:sp>
    </p:spTree>
    <p:extLst>
      <p:ext uri="{BB962C8B-B14F-4D97-AF65-F5344CB8AC3E}">
        <p14:creationId xmlns:p14="http://schemas.microsoft.com/office/powerpoint/2010/main" val="384828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C6133C-0615-4CE4-9132-37E609A9BD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Ορθογώνιο 3">
            <a:extLst>
              <a:ext uri="{FF2B5EF4-FFF2-40B4-BE49-F238E27FC236}">
                <a16:creationId xmlns:a16="http://schemas.microsoft.com/office/drawing/2014/main" id="{C3C62528-8C4C-450F-9D5F-D0EFBD87D912}"/>
              </a:ext>
            </a:extLst>
          </p:cNvPr>
          <p:cNvSpPr/>
          <p:nvPr/>
        </p:nvSpPr>
        <p:spPr>
          <a:xfrm>
            <a:off x="645064" y="525982"/>
            <a:ext cx="4282983" cy="120036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kern="1200">
                <a:solidFill>
                  <a:schemeClr val="tx1"/>
                </a:solidFill>
                <a:latin typeface="+mj-lt"/>
                <a:ea typeface="+mj-ea"/>
                <a:cs typeface="+mj-cs"/>
              </a:rPr>
              <a:t>Οι αναστολείς της σύνθεσης του φυλλικού οξέος.</a:t>
            </a:r>
          </a:p>
        </p:txBody>
      </p:sp>
      <p:sp>
        <p:nvSpPr>
          <p:cNvPr id="17" name="Rectangle 16">
            <a:extLst>
              <a:ext uri="{FF2B5EF4-FFF2-40B4-BE49-F238E27FC236}">
                <a16:creationId xmlns:a16="http://schemas.microsoft.com/office/drawing/2014/main" id="{169CC832-2974-4E8D-90ED-3E2941BA73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Ορθογώνιο 4">
            <a:extLst>
              <a:ext uri="{FF2B5EF4-FFF2-40B4-BE49-F238E27FC236}">
                <a16:creationId xmlns:a16="http://schemas.microsoft.com/office/drawing/2014/main" id="{B226B150-40DB-413F-94BF-711D08C6FECB}"/>
              </a:ext>
            </a:extLst>
          </p:cNvPr>
          <p:cNvSpPr/>
          <p:nvPr/>
        </p:nvSpPr>
        <p:spPr>
          <a:xfrm>
            <a:off x="580060" y="1944913"/>
            <a:ext cx="4806500" cy="381517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err="1"/>
              <a:t>Οι</a:t>
            </a:r>
            <a:r>
              <a:rPr lang="en-US" sz="2000" dirty="0"/>
              <a:t> </a:t>
            </a:r>
            <a:r>
              <a:rPr lang="en-US" sz="2000" dirty="0" err="1"/>
              <a:t>σουλφον</a:t>
            </a:r>
            <a:r>
              <a:rPr lang="en-US" sz="2000" dirty="0"/>
              <a:t>αμίδες με την τριμεθοπρίμη δρουν </a:t>
            </a:r>
            <a:r>
              <a:rPr lang="en-US" sz="2000" u="sng" dirty="0"/>
              <a:t>συνεργικά</a:t>
            </a:r>
            <a:r>
              <a:rPr lang="en-US" sz="2000" dirty="0"/>
              <a:t> και σπάνια χρησιμοποιούνται μεμονωμένα.</a:t>
            </a:r>
          </a:p>
          <a:p>
            <a:pPr marL="57150" indent="-285750">
              <a:lnSpc>
                <a:spcPct val="90000"/>
              </a:lnSpc>
              <a:spcAft>
                <a:spcPts val="600"/>
              </a:spcAft>
              <a:buFont typeface="Wingdings" panose="05000000000000000000" pitchFamily="2" charset="2"/>
              <a:buChar char="ü"/>
            </a:pPr>
            <a:r>
              <a:rPr lang="en-US" sz="2000" dirty="0"/>
              <a:t> Η </a:t>
            </a:r>
            <a:r>
              <a:rPr lang="en-US" sz="2000" b="1" dirty="0" err="1"/>
              <a:t>σουλφ</a:t>
            </a:r>
            <a:r>
              <a:rPr lang="en-US" sz="2000" b="1" dirty="0"/>
              <a:t>αμεθοξαζόλη</a:t>
            </a:r>
            <a:r>
              <a:rPr lang="en-US" sz="2000" dirty="0"/>
              <a:t> χρησιμοποιείται σε συνδυασμό με την </a:t>
            </a:r>
            <a:r>
              <a:rPr lang="en-US" sz="2000" b="1" dirty="0"/>
              <a:t>τριμεθοπρίμη</a:t>
            </a:r>
            <a:r>
              <a:rPr lang="en-US" sz="2000" dirty="0"/>
              <a:t> επειδή έχουν παρόμοιους χρόνους ημιζωής </a:t>
            </a:r>
            <a:r>
              <a:rPr lang="en-US" sz="2000" b="1" dirty="0"/>
              <a:t>(κο-τριμοξαζόλη).</a:t>
            </a:r>
          </a:p>
          <a:p>
            <a:pPr marL="57150" indent="-285750">
              <a:lnSpc>
                <a:spcPct val="90000"/>
              </a:lnSpc>
              <a:spcAft>
                <a:spcPts val="600"/>
              </a:spcAft>
              <a:buFont typeface="Wingdings" panose="05000000000000000000" pitchFamily="2" charset="2"/>
              <a:buChar char="ü"/>
            </a:pPr>
            <a:r>
              <a:rPr lang="en-US" sz="2000" dirty="0"/>
              <a:t>Η </a:t>
            </a:r>
            <a:r>
              <a:rPr lang="en-US" sz="2000" b="1" dirty="0" err="1"/>
              <a:t>σουλφ</a:t>
            </a:r>
            <a:r>
              <a:rPr lang="en-US" sz="2000" b="1" dirty="0"/>
              <a:t>ασαλαζίνη</a:t>
            </a:r>
            <a:r>
              <a:rPr lang="en-US" sz="2000" dirty="0"/>
              <a:t> επίσης χρησιμοποιείται για τη θεραπεία της φλεγμονώδους νόσου του εντέρου</a:t>
            </a:r>
          </a:p>
        </p:txBody>
      </p:sp>
      <p:sp>
        <p:nvSpPr>
          <p:cNvPr id="19" name="Rectangle 18">
            <a:extLst>
              <a:ext uri="{FF2B5EF4-FFF2-40B4-BE49-F238E27FC236}">
                <a16:creationId xmlns:a16="http://schemas.microsoft.com/office/drawing/2014/main" id="{55222F96-971A-4F90-B841-6BAB416C7A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980754-6F4B-43C9-B9BE-127B6BED65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C1BBA94-3F40-40AA-8BB9-E69E25E537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805B0394-CF59-4FD9-95CC-51FF4172BE7A}"/>
              </a:ext>
            </a:extLst>
          </p:cNvPr>
          <p:cNvPicPr>
            <a:picLocks noChangeAspect="1"/>
          </p:cNvPicPr>
          <p:nvPr/>
        </p:nvPicPr>
        <p:blipFill>
          <a:blip r:embed="rId2"/>
          <a:stretch>
            <a:fillRect/>
          </a:stretch>
        </p:blipFill>
        <p:spPr>
          <a:xfrm>
            <a:off x="6708495" y="650494"/>
            <a:ext cx="4186504" cy="5324142"/>
          </a:xfrm>
          <a:prstGeom prst="rect">
            <a:avLst/>
          </a:prstGeom>
        </p:spPr>
      </p:pic>
    </p:spTree>
    <p:extLst>
      <p:ext uri="{BB962C8B-B14F-4D97-AF65-F5344CB8AC3E}">
        <p14:creationId xmlns:p14="http://schemas.microsoft.com/office/powerpoint/2010/main" val="1296920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57D88E9-F42D-4BD3-AE4B-E66C24642825}"/>
              </a:ext>
            </a:extLst>
          </p:cNvPr>
          <p:cNvSpPr>
            <a:spLocks noGrp="1"/>
          </p:cNvSpPr>
          <p:nvPr>
            <p:ph type="title"/>
          </p:nvPr>
        </p:nvSpPr>
        <p:spPr>
          <a:xfrm>
            <a:off x="628403" y="235318"/>
            <a:ext cx="4560584" cy="1128068"/>
          </a:xfrm>
        </p:spPr>
        <p:txBody>
          <a:bodyPr anchor="ctr">
            <a:normAutofit/>
          </a:bodyPr>
          <a:lstStyle/>
          <a:p>
            <a:r>
              <a:rPr lang="el-GR" sz="4000" dirty="0" err="1"/>
              <a:t>Πυραζιναμίδη</a:t>
            </a:r>
            <a:endParaRPr lang="el-GR" sz="40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5B68A5E-0961-4227-BF9A-9EB055A1F5C6}"/>
              </a:ext>
            </a:extLst>
          </p:cNvPr>
          <p:cNvSpPr>
            <a:spLocks noGrp="1"/>
          </p:cNvSpPr>
          <p:nvPr>
            <p:ph idx="1"/>
          </p:nvPr>
        </p:nvSpPr>
        <p:spPr>
          <a:xfrm>
            <a:off x="538122" y="1332073"/>
            <a:ext cx="5001699" cy="5195802"/>
          </a:xfrm>
        </p:spPr>
        <p:txBody>
          <a:bodyPr anchor="ctr">
            <a:noAutofit/>
          </a:bodyPr>
          <a:lstStyle/>
          <a:p>
            <a:r>
              <a:rPr lang="el-GR" sz="1800" dirty="0"/>
              <a:t>Η </a:t>
            </a:r>
            <a:r>
              <a:rPr lang="el-GR" sz="1800" dirty="0" err="1"/>
              <a:t>πυραζιναμίδη</a:t>
            </a:r>
            <a:r>
              <a:rPr lang="el-GR" sz="1800" dirty="0"/>
              <a:t> είναι αποτελεσματική μόνο ενάντια στο M. </a:t>
            </a:r>
            <a:r>
              <a:rPr lang="el-GR" sz="1800" dirty="0" err="1"/>
              <a:t>Tuberculosis</a:t>
            </a:r>
            <a:r>
              <a:rPr lang="el-GR" sz="1800" dirty="0"/>
              <a:t> (κυρίως σε φάση μη ανάπτυξης), και στην ΤΒ μηνιγγίτιδα.</a:t>
            </a:r>
          </a:p>
          <a:p>
            <a:r>
              <a:rPr lang="el-GR" sz="1800" dirty="0"/>
              <a:t>Ο μηχανισμός δράσης της </a:t>
            </a:r>
            <a:r>
              <a:rPr lang="el-GR" sz="1800" dirty="0" err="1"/>
              <a:t>πυραζιναμίδης</a:t>
            </a:r>
            <a:r>
              <a:rPr lang="el-GR" sz="1800" dirty="0"/>
              <a:t> </a:t>
            </a:r>
            <a:r>
              <a:rPr lang="el-GR" sz="1800" dirty="0" smtClean="0"/>
              <a:t>αφορά </a:t>
            </a:r>
            <a:r>
              <a:rPr lang="el-GR" sz="1800" dirty="0"/>
              <a:t>στην μείωση της διαπερατότητας και του δυναμικού της μεμβράνης του </a:t>
            </a:r>
            <a:r>
              <a:rPr lang="el-GR" sz="1800" dirty="0" err="1"/>
              <a:t>μυκοβακτηριδίου</a:t>
            </a:r>
            <a:r>
              <a:rPr lang="el-GR" sz="1800" dirty="0"/>
              <a:t>. Είναι ιδιαίτερα αποτελεσματική ενάντια στους ενδοκυττάριους </a:t>
            </a:r>
            <a:r>
              <a:rPr lang="el-GR" sz="1800" dirty="0" err="1"/>
              <a:t>μικροργανισμούς</a:t>
            </a:r>
            <a:r>
              <a:rPr lang="el-GR" sz="1800" dirty="0"/>
              <a:t>. </a:t>
            </a:r>
          </a:p>
          <a:p>
            <a:r>
              <a:rPr lang="el-GR" sz="1800" dirty="0"/>
              <a:t>Κατανομή σε όλο τον οργανισμό</a:t>
            </a:r>
          </a:p>
          <a:p>
            <a:r>
              <a:rPr lang="el-GR" sz="1800" dirty="0"/>
              <a:t>Μεταβολισμός, υδρόλυση(</a:t>
            </a:r>
            <a:r>
              <a:rPr lang="en-US" sz="1800" dirty="0"/>
              <a:t>POA) →</a:t>
            </a:r>
            <a:r>
              <a:rPr lang="el-GR" sz="1800" dirty="0" err="1"/>
              <a:t>υδροξυλίωση</a:t>
            </a:r>
            <a:endParaRPr lang="el-GR" sz="1800" dirty="0"/>
          </a:p>
          <a:p>
            <a:r>
              <a:rPr lang="el-GR" sz="1800" dirty="0"/>
              <a:t>Απέκκριση στα ούρα</a:t>
            </a:r>
          </a:p>
          <a:p>
            <a:r>
              <a:rPr lang="el-GR" sz="1800" dirty="0"/>
              <a:t>Τ/2 9-10ώρες</a:t>
            </a:r>
          </a:p>
          <a:p>
            <a:r>
              <a:rPr lang="el-GR" sz="1800" dirty="0"/>
              <a:t>Η </a:t>
            </a:r>
            <a:r>
              <a:rPr lang="el-GR" sz="1800" dirty="0" err="1"/>
              <a:t>υπερουριχαιμία</a:t>
            </a:r>
            <a:r>
              <a:rPr lang="el-GR" sz="1800" dirty="0"/>
              <a:t> (αύξηση ουρικού οξέος) συμβαίνει σε όλους τους ασθενείς, αλλά η ουρική αρθρίτιδα είναι σπάνια. </a:t>
            </a:r>
          </a:p>
          <a:p>
            <a:r>
              <a:rPr lang="el-GR" sz="1800" dirty="0"/>
              <a:t>Η </a:t>
            </a:r>
            <a:r>
              <a:rPr lang="el-GR" sz="1800" dirty="0" err="1"/>
              <a:t>πυραζιναμίδη</a:t>
            </a:r>
            <a:r>
              <a:rPr lang="el-GR" sz="1800" dirty="0"/>
              <a:t> έχει επίσης συσχετισθεί με </a:t>
            </a:r>
            <a:r>
              <a:rPr lang="el-GR" sz="1800" dirty="0" err="1"/>
              <a:t>ηπατοτοξικότητα</a:t>
            </a:r>
            <a:r>
              <a:rPr lang="el-GR" sz="1800" dirty="0"/>
              <a:t> και </a:t>
            </a:r>
            <a:r>
              <a:rPr lang="el-GR" sz="1800" dirty="0" err="1"/>
              <a:t>σιδηροβλαστική</a:t>
            </a:r>
            <a:r>
              <a:rPr lang="el-GR" sz="1800" dirty="0"/>
              <a:t> αναιμία</a:t>
            </a:r>
          </a:p>
        </p:txBody>
      </p:sp>
      <p:sp>
        <p:nvSpPr>
          <p:cNvPr id="18" name="Rectangle 17">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183712F6-1397-4149-8295-FCC7353657FA}"/>
              </a:ext>
            </a:extLst>
          </p:cNvPr>
          <p:cNvPicPr>
            <a:picLocks noChangeAspect="1"/>
          </p:cNvPicPr>
          <p:nvPr/>
        </p:nvPicPr>
        <p:blipFill rotWithShape="1">
          <a:blip r:embed="rId2"/>
          <a:srcRect l="13314" r="720"/>
          <a:stretch/>
        </p:blipFill>
        <p:spPr>
          <a:xfrm>
            <a:off x="5977788" y="799352"/>
            <a:ext cx="5425410" cy="5259296"/>
          </a:xfrm>
          <a:prstGeom prst="rect">
            <a:avLst/>
          </a:prstGeom>
        </p:spPr>
      </p:pic>
    </p:spTree>
    <p:extLst>
      <p:ext uri="{BB962C8B-B14F-4D97-AF65-F5344CB8AC3E}">
        <p14:creationId xmlns:p14="http://schemas.microsoft.com/office/powerpoint/2010/main" val="132293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Fill">
            <a:extLst>
              <a:ext uri="{FF2B5EF4-FFF2-40B4-BE49-F238E27FC236}">
                <a16:creationId xmlns:a16="http://schemas.microsoft.com/office/drawing/2014/main" id="{7D07B7BC-3270-4CF3-A7AA-0937908AD5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3248F5E6-4377-481A-9615-8B26AF96A0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5" name="Color">
              <a:extLst>
                <a:ext uri="{FF2B5EF4-FFF2-40B4-BE49-F238E27FC236}">
                  <a16:creationId xmlns:a16="http://schemas.microsoft.com/office/drawing/2014/main" id="{D8552057-9E04-4499-916A-649BB6B5126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1194A2F-4E63-4228-A833-4D86528EAD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Εικόνα 3">
            <a:extLst>
              <a:ext uri="{FF2B5EF4-FFF2-40B4-BE49-F238E27FC236}">
                <a16:creationId xmlns:a16="http://schemas.microsoft.com/office/drawing/2014/main" id="{2126D3E4-FA94-44B1-9F6D-E978DA9D86A2}"/>
              </a:ext>
            </a:extLst>
          </p:cNvPr>
          <p:cNvPicPr>
            <a:picLocks noChangeAspect="1"/>
          </p:cNvPicPr>
          <p:nvPr/>
        </p:nvPicPr>
        <p:blipFill>
          <a:blip r:embed="rId2"/>
          <a:stretch>
            <a:fillRect/>
          </a:stretch>
        </p:blipFill>
        <p:spPr>
          <a:xfrm>
            <a:off x="786385" y="3312173"/>
            <a:ext cx="5270026" cy="1673589"/>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FB8F3414-0244-4975-A77A-703E07376596}"/>
              </a:ext>
            </a:extLst>
          </p:cNvPr>
          <p:cNvSpPr>
            <a:spLocks noGrp="1"/>
          </p:cNvSpPr>
          <p:nvPr>
            <p:ph type="title"/>
          </p:nvPr>
        </p:nvSpPr>
        <p:spPr>
          <a:xfrm>
            <a:off x="786384" y="576072"/>
            <a:ext cx="10377484" cy="1546533"/>
          </a:xfrm>
        </p:spPr>
        <p:txBody>
          <a:bodyPr anchor="t">
            <a:normAutofit/>
          </a:bodyPr>
          <a:lstStyle/>
          <a:p>
            <a:r>
              <a:rPr lang="el-GR" sz="4800" dirty="0" err="1">
                <a:solidFill>
                  <a:schemeClr val="bg1"/>
                </a:solidFill>
              </a:rPr>
              <a:t>Αιθαμβουτόλη</a:t>
            </a:r>
            <a:endParaRPr lang="el-GR" sz="4800" dirty="0">
              <a:solidFill>
                <a:schemeClr val="bg1"/>
              </a:solidFill>
            </a:endParaRPr>
          </a:p>
        </p:txBody>
      </p:sp>
      <p:sp>
        <p:nvSpPr>
          <p:cNvPr id="3" name="Θέση περιεχομένου 2">
            <a:extLst>
              <a:ext uri="{FF2B5EF4-FFF2-40B4-BE49-F238E27FC236}">
                <a16:creationId xmlns:a16="http://schemas.microsoft.com/office/drawing/2014/main" id="{905CCAB3-1A4C-4626-8CD2-FD98C2285063}"/>
              </a:ext>
            </a:extLst>
          </p:cNvPr>
          <p:cNvSpPr>
            <a:spLocks noGrp="1"/>
          </p:cNvSpPr>
          <p:nvPr>
            <p:ph idx="1"/>
          </p:nvPr>
        </p:nvSpPr>
        <p:spPr>
          <a:xfrm>
            <a:off x="6069663" y="-131147"/>
            <a:ext cx="6095999" cy="7120293"/>
          </a:xfrm>
        </p:spPr>
        <p:txBody>
          <a:bodyPr anchor="ctr">
            <a:noAutofit/>
          </a:bodyPr>
          <a:lstStyle/>
          <a:p>
            <a:r>
              <a:rPr lang="el-GR" sz="1800" dirty="0">
                <a:solidFill>
                  <a:schemeClr val="bg1"/>
                </a:solidFill>
              </a:rPr>
              <a:t>Προκαλεί βλάβη στο μεταβολισμό του βακίλου κατά τη διάρκεια ανάπτυξης του, σταματώντας το πολλαπλασιασμό του, αποτέλεσμα αναστολής του μικροβιακού τοιχώματος (μεταβολισμό της </a:t>
            </a:r>
            <a:r>
              <a:rPr lang="el-GR" sz="1800" dirty="0" err="1">
                <a:solidFill>
                  <a:schemeClr val="bg1"/>
                </a:solidFill>
              </a:rPr>
              <a:t>αραβινάνης</a:t>
            </a:r>
            <a:r>
              <a:rPr lang="el-GR" sz="1800" dirty="0">
                <a:solidFill>
                  <a:schemeClr val="bg1"/>
                </a:solidFill>
              </a:rPr>
              <a:t>)</a:t>
            </a:r>
          </a:p>
          <a:p>
            <a:r>
              <a:rPr lang="el-GR" sz="1800" dirty="0">
                <a:solidFill>
                  <a:schemeClr val="bg1"/>
                </a:solidFill>
              </a:rPr>
              <a:t>Χρησιμοποιείται πάντα σε φυματιώδη μηνιγγίτιδα ή σπονδυλίτιδα και συμπληρωματικά σε άλλες μορφές ειδικά όταν υποψιαζόμαστε ανθεκτικά στελέχη</a:t>
            </a:r>
          </a:p>
          <a:p>
            <a:r>
              <a:rPr lang="el-GR" sz="1800" dirty="0">
                <a:solidFill>
                  <a:schemeClr val="bg1"/>
                </a:solidFill>
              </a:rPr>
              <a:t>Κατανομή σε όλο τον οργανισμό</a:t>
            </a:r>
          </a:p>
          <a:p>
            <a:r>
              <a:rPr lang="el-GR" sz="1800" dirty="0">
                <a:solidFill>
                  <a:schemeClr val="bg1"/>
                </a:solidFill>
              </a:rPr>
              <a:t>Μεταβολισμός Ήπαρ 15% (οξείδωση σε </a:t>
            </a:r>
            <a:r>
              <a:rPr lang="el-GR" sz="1800" dirty="0" err="1">
                <a:solidFill>
                  <a:schemeClr val="bg1"/>
                </a:solidFill>
              </a:rPr>
              <a:t>αλδεϋδη</a:t>
            </a:r>
            <a:r>
              <a:rPr lang="el-GR" sz="1800" dirty="0">
                <a:solidFill>
                  <a:schemeClr val="bg1"/>
                </a:solidFill>
              </a:rPr>
              <a:t> και &gt; σε </a:t>
            </a:r>
            <a:r>
              <a:rPr lang="el-GR" sz="1800" dirty="0" err="1">
                <a:solidFill>
                  <a:schemeClr val="bg1"/>
                </a:solidFill>
              </a:rPr>
              <a:t>καρβοξυλικό</a:t>
            </a:r>
            <a:r>
              <a:rPr lang="el-GR" sz="1800" dirty="0">
                <a:solidFill>
                  <a:schemeClr val="bg1"/>
                </a:solidFill>
              </a:rPr>
              <a:t> οξύ)</a:t>
            </a:r>
          </a:p>
          <a:p>
            <a:r>
              <a:rPr lang="el-GR" sz="1800" dirty="0">
                <a:solidFill>
                  <a:schemeClr val="bg1"/>
                </a:solidFill>
              </a:rPr>
              <a:t>Απέκκριση στα ούρα (50%) αναλλοίωτο, χολή(20%) αναλλοίωτο</a:t>
            </a:r>
          </a:p>
          <a:p>
            <a:r>
              <a:rPr lang="el-GR" sz="1800" dirty="0">
                <a:solidFill>
                  <a:schemeClr val="bg1"/>
                </a:solidFill>
              </a:rPr>
              <a:t>Τ/2 6-8 ώρες</a:t>
            </a:r>
          </a:p>
          <a:p>
            <a:r>
              <a:rPr lang="el-GR" sz="1800" dirty="0">
                <a:solidFill>
                  <a:schemeClr val="bg1"/>
                </a:solidFill>
              </a:rPr>
              <a:t>Οπτικές διαταραχές (οπτικά πεδία, οπτική οξύτητα, χρώματα)</a:t>
            </a:r>
          </a:p>
          <a:p>
            <a:r>
              <a:rPr lang="el-GR" sz="1800" dirty="0">
                <a:solidFill>
                  <a:schemeClr val="bg1"/>
                </a:solidFill>
              </a:rPr>
              <a:t>Η οπτική νευρίτιδα οφείλεται σε ανεπάρκεια χαλκού λόγω </a:t>
            </a:r>
            <a:r>
              <a:rPr lang="el-GR" sz="1800" dirty="0" err="1">
                <a:solidFill>
                  <a:schemeClr val="bg1"/>
                </a:solidFill>
              </a:rPr>
              <a:t>χηλικού</a:t>
            </a:r>
            <a:r>
              <a:rPr lang="el-GR" sz="1800" dirty="0">
                <a:solidFill>
                  <a:schemeClr val="bg1"/>
                </a:solidFill>
              </a:rPr>
              <a:t> συμπλέγματος με το φάρμακο,  με αποτέλεσμα μείωση δραστικότητας της </a:t>
            </a:r>
            <a:r>
              <a:rPr lang="el-GR" sz="1800" dirty="0" err="1">
                <a:solidFill>
                  <a:schemeClr val="bg1"/>
                </a:solidFill>
              </a:rPr>
              <a:t>οξειδάσης</a:t>
            </a:r>
            <a:r>
              <a:rPr lang="el-GR" sz="1800" dirty="0">
                <a:solidFill>
                  <a:schemeClr val="bg1"/>
                </a:solidFill>
              </a:rPr>
              <a:t> και διαταραχή λειτουργίας μιτοχονδρίων των οπτικών νεύρων</a:t>
            </a:r>
          </a:p>
          <a:p>
            <a:r>
              <a:rPr lang="el-GR" sz="1800" dirty="0">
                <a:solidFill>
                  <a:schemeClr val="bg1"/>
                </a:solidFill>
              </a:rPr>
              <a:t>Περιφερική νευρίτιδα</a:t>
            </a:r>
          </a:p>
          <a:p>
            <a:r>
              <a:rPr lang="el-GR" sz="1800" dirty="0">
                <a:solidFill>
                  <a:schemeClr val="bg1"/>
                </a:solidFill>
              </a:rPr>
              <a:t>Γαστρεντερικές διαταραχές</a:t>
            </a:r>
          </a:p>
          <a:p>
            <a:r>
              <a:rPr lang="el-GR" sz="1800" dirty="0">
                <a:solidFill>
                  <a:schemeClr val="bg1"/>
                </a:solidFill>
              </a:rPr>
              <a:t>Αύξηση ουρικού οξέος</a:t>
            </a:r>
          </a:p>
        </p:txBody>
      </p:sp>
    </p:spTree>
    <p:extLst>
      <p:ext uri="{BB962C8B-B14F-4D97-AF65-F5344CB8AC3E}">
        <p14:creationId xmlns:p14="http://schemas.microsoft.com/office/powerpoint/2010/main" val="40005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3EE601-89AC-4B45-819A-696F0439E34C}"/>
              </a:ext>
            </a:extLst>
          </p:cNvPr>
          <p:cNvSpPr>
            <a:spLocks noGrp="1"/>
          </p:cNvSpPr>
          <p:nvPr>
            <p:ph type="title"/>
          </p:nvPr>
        </p:nvSpPr>
        <p:spPr>
          <a:xfrm>
            <a:off x="1122464" y="439357"/>
            <a:ext cx="9942716" cy="1554480"/>
          </a:xfrm>
        </p:spPr>
        <p:txBody>
          <a:bodyPr anchor="ctr">
            <a:normAutofit/>
          </a:bodyPr>
          <a:lstStyle/>
          <a:p>
            <a:r>
              <a:rPr lang="el-GR" sz="4800" dirty="0" err="1"/>
              <a:t>Δαψόνη</a:t>
            </a:r>
            <a:endParaRPr lang="el-GR" sz="4800" dirty="0"/>
          </a:p>
        </p:txBody>
      </p:sp>
      <p:sp>
        <p:nvSpPr>
          <p:cNvPr id="3" name="Θέση περιεχομένου 2">
            <a:extLst>
              <a:ext uri="{FF2B5EF4-FFF2-40B4-BE49-F238E27FC236}">
                <a16:creationId xmlns:a16="http://schemas.microsoft.com/office/drawing/2014/main" id="{BE25D8AF-20C1-4CF5-8C38-F7E957398DF5}"/>
              </a:ext>
            </a:extLst>
          </p:cNvPr>
          <p:cNvSpPr>
            <a:spLocks noGrp="1"/>
          </p:cNvSpPr>
          <p:nvPr>
            <p:ph idx="1"/>
          </p:nvPr>
        </p:nvSpPr>
        <p:spPr>
          <a:xfrm>
            <a:off x="835934" y="1823392"/>
            <a:ext cx="10412896" cy="4595251"/>
          </a:xfrm>
        </p:spPr>
        <p:txBody>
          <a:bodyPr anchor="ctr">
            <a:noAutofit/>
          </a:bodyPr>
          <a:lstStyle/>
          <a:p>
            <a:r>
              <a:rPr lang="el-GR" sz="1800" dirty="0"/>
              <a:t>Υπάρχουν 15 εκατομμύρια άνθρωποι με λέπρα (2 εκατομμύρια με αναπηρία). 500.000 νέες περιπτώσεις συμβαίνουν κάθε χρόνο </a:t>
            </a:r>
          </a:p>
          <a:p>
            <a:r>
              <a:rPr lang="el-GR" sz="1800" dirty="0"/>
              <a:t>Η </a:t>
            </a:r>
            <a:r>
              <a:rPr lang="el-GR" sz="1800" dirty="0" err="1"/>
              <a:t>δαψόνη</a:t>
            </a:r>
            <a:r>
              <a:rPr lang="el-GR" sz="1800" dirty="0"/>
              <a:t> είναι πολύ σημαντικό φάρμακο στη θεραπεία της λέπρας.</a:t>
            </a:r>
          </a:p>
          <a:p>
            <a:r>
              <a:rPr lang="el-GR" sz="1800" dirty="0"/>
              <a:t>Η </a:t>
            </a:r>
            <a:r>
              <a:rPr lang="el-GR" sz="1800" dirty="0" err="1"/>
              <a:t>δαψόνη</a:t>
            </a:r>
            <a:r>
              <a:rPr lang="el-GR" sz="1800" dirty="0"/>
              <a:t> είναι ένα δομικό ανάλογο του </a:t>
            </a:r>
            <a:r>
              <a:rPr lang="el-GR" sz="1800" dirty="0" err="1"/>
              <a:t>παρα-αμινοβενζοϊκoύ</a:t>
            </a:r>
            <a:r>
              <a:rPr lang="el-GR" sz="1800" dirty="0"/>
              <a:t> οξέος (PABA) και είναι ένας συναγωνιστικός αναστολέας της σύνθεσης </a:t>
            </a:r>
            <a:r>
              <a:rPr lang="el-GR" sz="1800" dirty="0" err="1"/>
              <a:t>φυλλικού</a:t>
            </a:r>
            <a:r>
              <a:rPr lang="el-GR" sz="1800" dirty="0"/>
              <a:t> οξέος.</a:t>
            </a:r>
          </a:p>
          <a:p>
            <a:r>
              <a:rPr lang="el-GR" sz="1800" u="sng" dirty="0"/>
              <a:t>Θεραπεία </a:t>
            </a:r>
            <a:r>
              <a:rPr lang="el-GR" sz="1800" u="sng" dirty="0" err="1"/>
              <a:t>λεπρωματώδους</a:t>
            </a:r>
            <a:r>
              <a:rPr lang="el-GR" sz="1800" u="sng" dirty="0"/>
              <a:t> μορφής και ενδιάμεσης</a:t>
            </a:r>
          </a:p>
          <a:p>
            <a:pPr marL="0" indent="0">
              <a:buNone/>
            </a:pPr>
            <a:r>
              <a:rPr lang="el-GR" sz="1800" b="1" dirty="0" err="1"/>
              <a:t>Ριφαμπικίνη</a:t>
            </a:r>
            <a:r>
              <a:rPr lang="el-GR" sz="1800" dirty="0"/>
              <a:t> 600mg/μήνα + </a:t>
            </a:r>
            <a:r>
              <a:rPr lang="el-GR" sz="1800" b="1" dirty="0" err="1"/>
              <a:t>δαψόνη</a:t>
            </a:r>
            <a:r>
              <a:rPr lang="el-GR" sz="1800" dirty="0"/>
              <a:t> 100mg/ημέρα + </a:t>
            </a:r>
            <a:r>
              <a:rPr lang="el-GR" sz="1800" b="1" dirty="0" err="1"/>
              <a:t>κλοφαζιμίνη</a:t>
            </a:r>
            <a:r>
              <a:rPr lang="el-GR" sz="1800" b="1" dirty="0"/>
              <a:t> </a:t>
            </a:r>
            <a:r>
              <a:rPr lang="el-GR" sz="1800" dirty="0"/>
              <a:t>300mg/μήνα</a:t>
            </a:r>
          </a:p>
          <a:p>
            <a:pPr marL="0" indent="0">
              <a:buNone/>
            </a:pPr>
            <a:r>
              <a:rPr lang="el-GR" sz="1800" dirty="0"/>
              <a:t>Η διάρκεια της θεραπείας είναι τουλάχιστον 2 χρόνια</a:t>
            </a:r>
          </a:p>
          <a:p>
            <a:r>
              <a:rPr lang="el-GR" sz="1800" u="sng" dirty="0"/>
              <a:t>Θεραπεία φυματιώδους</a:t>
            </a:r>
            <a:r>
              <a:rPr lang="en-US" sz="1800" u="sng" dirty="0"/>
              <a:t> </a:t>
            </a:r>
            <a:r>
              <a:rPr lang="el-GR" sz="1800" u="sng" dirty="0"/>
              <a:t>μορφής</a:t>
            </a:r>
          </a:p>
          <a:p>
            <a:pPr marL="0" indent="0">
              <a:buNone/>
            </a:pPr>
            <a:r>
              <a:rPr lang="el-GR" sz="1800" b="1" dirty="0" err="1"/>
              <a:t>Ριφαμπικίνη</a:t>
            </a:r>
            <a:r>
              <a:rPr lang="el-GR" sz="1800" dirty="0"/>
              <a:t> 600mg/μήνα + </a:t>
            </a:r>
            <a:r>
              <a:rPr lang="el-GR" sz="1800" b="1" dirty="0" err="1"/>
              <a:t>δαψόνη</a:t>
            </a:r>
            <a:r>
              <a:rPr lang="el-GR" sz="1800" dirty="0"/>
              <a:t> 100mg/ημέρα. Η διάρκεια της θεραπείας είναι τουλάχιστον 6 μήνες.</a:t>
            </a:r>
          </a:p>
          <a:p>
            <a:pPr>
              <a:buFont typeface="Wingdings" panose="05000000000000000000" pitchFamily="2" charset="2"/>
              <a:buChar char="ü"/>
            </a:pPr>
            <a:r>
              <a:rPr lang="el-GR" sz="1800" dirty="0"/>
              <a:t>Η </a:t>
            </a:r>
            <a:r>
              <a:rPr lang="el-GR" sz="1800" dirty="0" err="1"/>
              <a:t>δαψόνη</a:t>
            </a:r>
            <a:r>
              <a:rPr lang="el-GR" sz="1800" dirty="0"/>
              <a:t> ήταν το πιο σημαντικό φάρμακο στη θεραπεία των ασθενών με λέπρα. Ωστόσο, παγκοσμίως, το πρόβλημα της ανθεκτικότητας στα φάρμακα είναι ανησυχητικό. Οι τελευταίες συστάσεις  είναι πως όλες οι μορφές λέπρας θεραπεύονται με συνδυασμό φαρμάκων.</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637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A81E44E-1F12-4ED6-98DF-C45C7DC34066}"/>
              </a:ext>
            </a:extLst>
          </p:cNvPr>
          <p:cNvSpPr>
            <a:spLocks noGrp="1"/>
          </p:cNvSpPr>
          <p:nvPr>
            <p:ph type="title"/>
          </p:nvPr>
        </p:nvSpPr>
        <p:spPr>
          <a:xfrm>
            <a:off x="1043631" y="596539"/>
            <a:ext cx="9942716" cy="1293518"/>
          </a:xfrm>
        </p:spPr>
        <p:txBody>
          <a:bodyPr anchor="ctr">
            <a:normAutofit/>
          </a:bodyPr>
          <a:lstStyle/>
          <a:p>
            <a:r>
              <a:rPr lang="el-GR" sz="4800" dirty="0" err="1"/>
              <a:t>δαψόνη</a:t>
            </a:r>
            <a:endParaRPr lang="el-GR" sz="4800" dirty="0"/>
          </a:p>
        </p:txBody>
      </p:sp>
      <p:sp>
        <p:nvSpPr>
          <p:cNvPr id="3" name="Θέση περιεχομένου 2">
            <a:extLst>
              <a:ext uri="{FF2B5EF4-FFF2-40B4-BE49-F238E27FC236}">
                <a16:creationId xmlns:a16="http://schemas.microsoft.com/office/drawing/2014/main" id="{2B6C4068-EC5D-4BAB-9D1C-0B7E8B252E19}"/>
              </a:ext>
            </a:extLst>
          </p:cNvPr>
          <p:cNvSpPr>
            <a:spLocks noGrp="1"/>
          </p:cNvSpPr>
          <p:nvPr>
            <p:ph idx="1"/>
          </p:nvPr>
        </p:nvSpPr>
        <p:spPr>
          <a:xfrm>
            <a:off x="838200" y="2133603"/>
            <a:ext cx="10310169" cy="4351706"/>
          </a:xfrm>
        </p:spPr>
        <p:txBody>
          <a:bodyPr anchor="ctr">
            <a:normAutofit fontScale="47500" lnSpcReduction="20000"/>
          </a:bodyPr>
          <a:lstStyle/>
          <a:p>
            <a:pPr marL="0" indent="0">
              <a:buNone/>
            </a:pPr>
            <a:r>
              <a:rPr lang="el-GR" sz="4200" b="1" dirty="0" err="1"/>
              <a:t>Φαρμακοκινητική</a:t>
            </a:r>
            <a:r>
              <a:rPr lang="el-GR" sz="4200" b="1" dirty="0"/>
              <a:t> </a:t>
            </a:r>
            <a:r>
              <a:rPr lang="el-GR" sz="4200" dirty="0"/>
              <a:t>  </a:t>
            </a:r>
          </a:p>
          <a:p>
            <a:r>
              <a:rPr lang="el-GR" sz="4200" dirty="0"/>
              <a:t>Κατανομή σε όλο τον οργανισμό</a:t>
            </a:r>
          </a:p>
          <a:p>
            <a:r>
              <a:rPr lang="el-GR" sz="4200" dirty="0"/>
              <a:t>Μεταβολισμός Ήπαρ Ν-</a:t>
            </a:r>
            <a:r>
              <a:rPr lang="el-GR" sz="4200" dirty="0" err="1"/>
              <a:t>ακετυλίωση</a:t>
            </a:r>
            <a:r>
              <a:rPr lang="el-GR" sz="4200" dirty="0"/>
              <a:t> και Ν-</a:t>
            </a:r>
            <a:r>
              <a:rPr lang="el-GR" sz="4200" dirty="0" err="1"/>
              <a:t>υδροξυλίωση</a:t>
            </a:r>
            <a:r>
              <a:rPr lang="el-GR" sz="4200" dirty="0"/>
              <a:t> (</a:t>
            </a:r>
            <a:r>
              <a:rPr lang="en-US" sz="4200" dirty="0"/>
              <a:t>p450)</a:t>
            </a:r>
            <a:endParaRPr lang="el-GR" sz="4200" dirty="0"/>
          </a:p>
          <a:p>
            <a:r>
              <a:rPr lang="el-GR" sz="4200" dirty="0"/>
              <a:t>Απέκκριση στα ούρα 85%</a:t>
            </a:r>
          </a:p>
          <a:p>
            <a:r>
              <a:rPr lang="el-GR" sz="4200" dirty="0"/>
              <a:t>Τ/2 20-30 ώρες</a:t>
            </a:r>
          </a:p>
          <a:p>
            <a:endParaRPr lang="el-GR" sz="4200" dirty="0"/>
          </a:p>
          <a:p>
            <a:pPr marL="0" indent="0">
              <a:buNone/>
            </a:pPr>
            <a:r>
              <a:rPr lang="el-GR" sz="4200" dirty="0"/>
              <a:t>  </a:t>
            </a:r>
            <a:r>
              <a:rPr lang="el-GR" sz="4200" b="1" dirty="0"/>
              <a:t>Ανεπιθύμητες ενέργειες</a:t>
            </a:r>
          </a:p>
          <a:p>
            <a:r>
              <a:rPr lang="el-GR" sz="4200" dirty="0"/>
              <a:t>Αλλεργική δερματίτιδα (μέχρι </a:t>
            </a:r>
            <a:r>
              <a:rPr lang="el-GR" sz="4200" dirty="0" err="1"/>
              <a:t>αποφολιδωτική</a:t>
            </a:r>
            <a:r>
              <a:rPr lang="el-GR" sz="4200" dirty="0"/>
              <a:t>)</a:t>
            </a:r>
          </a:p>
          <a:p>
            <a:r>
              <a:rPr lang="el-GR" sz="4200" dirty="0"/>
              <a:t>Περιφερική νευροπάθεια</a:t>
            </a:r>
          </a:p>
          <a:p>
            <a:r>
              <a:rPr lang="el-GR" sz="4200" dirty="0"/>
              <a:t>Γαστρεντερικές διαταραχές</a:t>
            </a:r>
          </a:p>
          <a:p>
            <a:r>
              <a:rPr lang="el-GR" sz="4200" dirty="0"/>
              <a:t>Αϋπνία, κεφαλαλγία, ταχυκαρδία</a:t>
            </a:r>
          </a:p>
          <a:p>
            <a:r>
              <a:rPr lang="el-GR" sz="4200" dirty="0" err="1"/>
              <a:t>Μεθαιμοσφαιριναιμία</a:t>
            </a:r>
            <a:r>
              <a:rPr lang="el-GR" sz="4200" dirty="0"/>
              <a:t>, </a:t>
            </a:r>
            <a:r>
              <a:rPr lang="el-GR" sz="4200" dirty="0" err="1"/>
              <a:t>αιμόλυση</a:t>
            </a:r>
            <a:r>
              <a:rPr lang="el-GR" sz="4200" dirty="0"/>
              <a:t>, αναιμία</a:t>
            </a:r>
          </a:p>
          <a:p>
            <a:pPr marL="0" indent="0">
              <a:buNone/>
            </a:pPr>
            <a:endParaRPr lang="el-G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87B97D8C-CE70-4B6B-A927-BD41FA59781C}"/>
              </a:ext>
            </a:extLst>
          </p:cNvPr>
          <p:cNvPicPr>
            <a:picLocks noChangeAspect="1"/>
          </p:cNvPicPr>
          <p:nvPr/>
        </p:nvPicPr>
        <p:blipFill>
          <a:blip r:embed="rId2"/>
          <a:stretch>
            <a:fillRect/>
          </a:stretch>
        </p:blipFill>
        <p:spPr>
          <a:xfrm>
            <a:off x="4135649" y="-64251"/>
            <a:ext cx="3086785" cy="2572321"/>
          </a:xfrm>
          <a:prstGeom prst="rect">
            <a:avLst/>
          </a:prstGeom>
        </p:spPr>
      </p:pic>
    </p:spTree>
    <p:extLst>
      <p:ext uri="{BB962C8B-B14F-4D97-AF65-F5344CB8AC3E}">
        <p14:creationId xmlns:p14="http://schemas.microsoft.com/office/powerpoint/2010/main" val="3489573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D31E1B-0407-4223-9642-0B642CBF57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C2881E4-43D2-4170-98D2-CA388C557C99}"/>
              </a:ext>
            </a:extLst>
          </p:cNvPr>
          <p:cNvSpPr>
            <a:spLocks noGrp="1"/>
          </p:cNvSpPr>
          <p:nvPr>
            <p:ph type="title"/>
          </p:nvPr>
        </p:nvSpPr>
        <p:spPr>
          <a:xfrm>
            <a:off x="1043631" y="873940"/>
            <a:ext cx="5052369" cy="1035781"/>
          </a:xfrm>
        </p:spPr>
        <p:txBody>
          <a:bodyPr anchor="ctr">
            <a:normAutofit/>
          </a:bodyPr>
          <a:lstStyle/>
          <a:p>
            <a:r>
              <a:rPr lang="el-GR" sz="3600"/>
              <a:t>κλοφαζιμίνη</a:t>
            </a:r>
            <a:endParaRPr lang="el-GR" sz="3600" dirty="0"/>
          </a:p>
        </p:txBody>
      </p:sp>
      <p:sp>
        <p:nvSpPr>
          <p:cNvPr id="3" name="Θέση περιεχομένου 2">
            <a:extLst>
              <a:ext uri="{FF2B5EF4-FFF2-40B4-BE49-F238E27FC236}">
                <a16:creationId xmlns:a16="http://schemas.microsoft.com/office/drawing/2014/main" id="{F78B2405-66DD-46B3-9B18-EE3F71A17C15}"/>
              </a:ext>
            </a:extLst>
          </p:cNvPr>
          <p:cNvSpPr>
            <a:spLocks noGrp="1"/>
          </p:cNvSpPr>
          <p:nvPr>
            <p:ph idx="1"/>
          </p:nvPr>
        </p:nvSpPr>
        <p:spPr>
          <a:xfrm>
            <a:off x="731525" y="2094588"/>
            <a:ext cx="5474548" cy="4404497"/>
          </a:xfrm>
        </p:spPr>
        <p:txBody>
          <a:bodyPr anchor="ctr">
            <a:noAutofit/>
          </a:bodyPr>
          <a:lstStyle/>
          <a:p>
            <a:r>
              <a:rPr lang="el-GR" sz="1800" dirty="0"/>
              <a:t>Η </a:t>
            </a:r>
            <a:r>
              <a:rPr lang="el-GR" sz="1800" dirty="0" err="1"/>
              <a:t>κλοφαζιμίνη</a:t>
            </a:r>
            <a:r>
              <a:rPr lang="el-GR" sz="1800" dirty="0"/>
              <a:t> είναι μία </a:t>
            </a:r>
            <a:r>
              <a:rPr lang="el-GR" sz="1800" dirty="0" err="1"/>
              <a:t>φαιναζινική</a:t>
            </a:r>
            <a:r>
              <a:rPr lang="el-GR" sz="1800" dirty="0"/>
              <a:t> χρωστική που συνδέεται με το DΝΑ και εμποδίζει τον ρόλο του ως εκμαγείου για τη δημιουργία άλλων αντιγράφων DNA. Οι </a:t>
            </a:r>
            <a:r>
              <a:rPr lang="el-GR" sz="1800" dirty="0" err="1"/>
              <a:t>οξειδοαναγωγικές</a:t>
            </a:r>
            <a:r>
              <a:rPr lang="el-GR" sz="1800" dirty="0"/>
              <a:t> της ιδιότητες μπορεί να προκαλέσουν τη δημιουργία </a:t>
            </a:r>
            <a:r>
              <a:rPr lang="el-GR" sz="1800" dirty="0" err="1"/>
              <a:t>κυτταροτοξικών</a:t>
            </a:r>
            <a:r>
              <a:rPr lang="el-GR" sz="1800" dirty="0"/>
              <a:t> οξυγονούχων ριζών που είναι τοξικές και για τα βακτήρια. </a:t>
            </a:r>
          </a:p>
          <a:p>
            <a:r>
              <a:rPr lang="el-GR" sz="1800" dirty="0"/>
              <a:t>Ενδείκνυται στη </a:t>
            </a:r>
            <a:r>
              <a:rPr lang="el-GR" sz="1800" dirty="0" err="1"/>
              <a:t>λεπρωματώδη</a:t>
            </a:r>
            <a:r>
              <a:rPr lang="el-GR" sz="1800" dirty="0"/>
              <a:t> μορφή</a:t>
            </a:r>
          </a:p>
          <a:p>
            <a:r>
              <a:rPr lang="el-GR" sz="1800" dirty="0"/>
              <a:t>Είναι </a:t>
            </a:r>
            <a:r>
              <a:rPr lang="el-GR" sz="1800" dirty="0" err="1"/>
              <a:t>βακτηριδιοκτόνος</a:t>
            </a:r>
            <a:r>
              <a:rPr lang="el-GR" sz="1800" dirty="0"/>
              <a:t> για το </a:t>
            </a:r>
            <a:r>
              <a:rPr lang="el-GR" sz="1800" dirty="0" err="1"/>
              <a:t>μυκοβακτηρίδιο</a:t>
            </a:r>
            <a:r>
              <a:rPr lang="el-GR" sz="1800" dirty="0"/>
              <a:t> της λέπρας και έχει και κάποια δράση έναντι του συμπλέγματος </a:t>
            </a:r>
            <a:r>
              <a:rPr lang="el-GR" sz="1800" dirty="0" err="1"/>
              <a:t>Mycobacterium</a:t>
            </a:r>
            <a:r>
              <a:rPr lang="el-GR" sz="1800" dirty="0"/>
              <a:t> </a:t>
            </a:r>
            <a:r>
              <a:rPr lang="el-GR" sz="1800" dirty="0" err="1"/>
              <a:t>avium</a:t>
            </a:r>
            <a:r>
              <a:rPr lang="el-GR" sz="1800" dirty="0"/>
              <a:t> </a:t>
            </a:r>
            <a:r>
              <a:rPr lang="el-GR" sz="1800" dirty="0" err="1"/>
              <a:t>intracellulare</a:t>
            </a:r>
            <a:r>
              <a:rPr lang="el-GR" sz="1800" dirty="0"/>
              <a:t> (28 είδη άτυπων </a:t>
            </a:r>
            <a:r>
              <a:rPr lang="el-GR" sz="1800" dirty="0" err="1"/>
              <a:t>μυκοβακτηρίδια</a:t>
            </a:r>
            <a:r>
              <a:rPr lang="el-GR" sz="1800" dirty="0"/>
              <a:t>). Χορηγείται από το στόμα και συσσωρεύεται στους ιστούς, επιτρέποντας τη διαλείπουσα θεραπεία, αλλά δεν εισέρχεται στο ΚΝΣ. Οι ασθενείς μπορεί να εμφανίσουν μία καστανοκόκκινη απόχρωση του δέρματος και σπανίως </a:t>
            </a:r>
            <a:r>
              <a:rPr lang="el-GR" sz="1800" dirty="0" err="1"/>
              <a:t>ηωσινοφιλική</a:t>
            </a:r>
            <a:r>
              <a:rPr lang="el-GR" sz="1800" dirty="0"/>
              <a:t> εντερίτιδα.</a:t>
            </a:r>
          </a:p>
        </p:txBody>
      </p:sp>
      <p:sp>
        <p:nvSpPr>
          <p:cNvPr id="31" name="Rectangle 30">
            <a:extLst>
              <a:ext uri="{FF2B5EF4-FFF2-40B4-BE49-F238E27FC236}">
                <a16:creationId xmlns:a16="http://schemas.microsoft.com/office/drawing/2014/main" id="{70E96339-907C-46C3-99AC-31179B6F0E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1EC0E237-D804-4B75-A7D4-40D2C1806483}"/>
              </a:ext>
            </a:extLst>
          </p:cNvPr>
          <p:cNvPicPr>
            <a:picLocks noChangeAspect="1"/>
          </p:cNvPicPr>
          <p:nvPr/>
        </p:nvPicPr>
        <p:blipFill>
          <a:blip r:embed="rId2"/>
          <a:stretch>
            <a:fillRect/>
          </a:stretch>
        </p:blipFill>
        <p:spPr>
          <a:xfrm>
            <a:off x="6930493" y="2238786"/>
            <a:ext cx="4223252" cy="2440711"/>
          </a:xfrm>
          <a:prstGeom prst="rect">
            <a:avLst/>
          </a:prstGeom>
        </p:spPr>
      </p:pic>
      <p:cxnSp>
        <p:nvCxnSpPr>
          <p:cNvPr id="33" name="Straight Connector 32">
            <a:extLst>
              <a:ext uri="{FF2B5EF4-FFF2-40B4-BE49-F238E27FC236}">
                <a16:creationId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89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8F4088E-4ECE-43E5-BCF3-2D655180DD88}"/>
              </a:ext>
            </a:extLst>
          </p:cNvPr>
          <p:cNvSpPr>
            <a:spLocks noGrp="1"/>
          </p:cNvSpPr>
          <p:nvPr>
            <p:ph type="title"/>
          </p:nvPr>
        </p:nvSpPr>
        <p:spPr>
          <a:xfrm>
            <a:off x="841248" y="548640"/>
            <a:ext cx="3600860" cy="5431536"/>
          </a:xfrm>
        </p:spPr>
        <p:txBody>
          <a:bodyPr>
            <a:normAutofit/>
          </a:bodyPr>
          <a:lstStyle/>
          <a:p>
            <a:r>
              <a:rPr lang="el-GR" sz="5400"/>
              <a:t>κλοφαζιμίνη</a:t>
            </a:r>
          </a:p>
        </p:txBody>
      </p:sp>
      <p:sp>
        <p:nvSpPr>
          <p:cNvPr id="19" name="sketch line">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080C64B-CEB7-4D64-A343-5B179D0B401E}"/>
              </a:ext>
            </a:extLst>
          </p:cNvPr>
          <p:cNvSpPr>
            <a:spLocks noGrp="1"/>
          </p:cNvSpPr>
          <p:nvPr>
            <p:ph idx="1"/>
          </p:nvPr>
        </p:nvSpPr>
        <p:spPr>
          <a:xfrm>
            <a:off x="5126418" y="552091"/>
            <a:ext cx="6224335" cy="5431536"/>
          </a:xfrm>
        </p:spPr>
        <p:txBody>
          <a:bodyPr anchor="ctr">
            <a:normAutofit/>
          </a:bodyPr>
          <a:lstStyle/>
          <a:p>
            <a:pPr marL="0" indent="0">
              <a:buNone/>
            </a:pPr>
            <a:r>
              <a:rPr lang="el-GR" sz="2200" b="1" dirty="0" err="1"/>
              <a:t>Φαρμακοκινητική</a:t>
            </a:r>
            <a:endParaRPr lang="el-GR" sz="2200" b="1" dirty="0"/>
          </a:p>
          <a:p>
            <a:r>
              <a:rPr lang="el-GR" sz="2200" dirty="0"/>
              <a:t>Κατανομή σε όλο τον οργανισμό όπου και παραμένει μεγάλο χρονικό διάστημα</a:t>
            </a:r>
          </a:p>
          <a:p>
            <a:r>
              <a:rPr lang="el-GR" sz="2200" dirty="0"/>
              <a:t>Μεταβολισμός ήπαρ</a:t>
            </a:r>
          </a:p>
          <a:p>
            <a:r>
              <a:rPr lang="el-GR" sz="2200" dirty="0"/>
              <a:t>Απέκκριση χολή</a:t>
            </a:r>
          </a:p>
          <a:p>
            <a:r>
              <a:rPr lang="el-GR" sz="2200" dirty="0"/>
              <a:t>Τ/2 70 ημέρες</a:t>
            </a:r>
          </a:p>
          <a:p>
            <a:pPr marL="0" indent="0">
              <a:buNone/>
            </a:pPr>
            <a:r>
              <a:rPr lang="el-GR" sz="2200" b="1" dirty="0"/>
              <a:t>Ανεπιθύμητες ενέργειες</a:t>
            </a:r>
          </a:p>
          <a:p>
            <a:r>
              <a:rPr lang="el-GR" sz="2200" dirty="0"/>
              <a:t>Γαστρεντερικές διαταραχές, έντονος κοιλιακός πόνος, </a:t>
            </a:r>
          </a:p>
          <a:p>
            <a:r>
              <a:rPr lang="el-GR" sz="2200" dirty="0"/>
              <a:t>κεφαλαλγία </a:t>
            </a:r>
          </a:p>
          <a:p>
            <a:r>
              <a:rPr lang="el-GR" sz="2200" dirty="0" err="1"/>
              <a:t>δυσχρωσία</a:t>
            </a:r>
            <a:r>
              <a:rPr lang="el-GR" sz="2200" dirty="0"/>
              <a:t> δέρματος και εκκρίσεων</a:t>
            </a:r>
          </a:p>
          <a:p>
            <a:pPr marL="0" indent="0">
              <a:buNone/>
            </a:pPr>
            <a:r>
              <a:rPr lang="el-GR" sz="2200" dirty="0"/>
              <a:t>(βλάβες με χρώμα κόκκινο ως καφέ-μπλε σκούρο)</a:t>
            </a:r>
          </a:p>
          <a:p>
            <a:r>
              <a:rPr lang="el-GR" sz="2200" dirty="0"/>
              <a:t>διάρροια.</a:t>
            </a:r>
          </a:p>
        </p:txBody>
      </p:sp>
    </p:spTree>
    <p:extLst>
      <p:ext uri="{BB962C8B-B14F-4D97-AF65-F5344CB8AC3E}">
        <p14:creationId xmlns:p14="http://schemas.microsoft.com/office/powerpoint/2010/main" val="4224656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80CC88D-AE7B-44D3-9BE2-4EB4FAA5DC9E}"/>
              </a:ext>
            </a:extLst>
          </p:cNvPr>
          <p:cNvSpPr>
            <a:spLocks noGrp="1"/>
          </p:cNvSpPr>
          <p:nvPr>
            <p:ph type="title"/>
          </p:nvPr>
        </p:nvSpPr>
        <p:spPr>
          <a:xfrm>
            <a:off x="524008" y="228913"/>
            <a:ext cx="3201366" cy="3387497"/>
          </a:xfrm>
        </p:spPr>
        <p:txBody>
          <a:bodyPr anchor="b">
            <a:normAutofit/>
          </a:bodyPr>
          <a:lstStyle/>
          <a:p>
            <a:pPr algn="r"/>
            <a:r>
              <a:rPr lang="el-GR" sz="3400" dirty="0" err="1">
                <a:solidFill>
                  <a:srgbClr val="FFFFFF"/>
                </a:solidFill>
              </a:rPr>
              <a:t>Αντιμυκητιασικά</a:t>
            </a:r>
            <a:r>
              <a:rPr lang="el-GR" sz="3400" dirty="0">
                <a:solidFill>
                  <a:srgbClr val="FFFFFF"/>
                </a:solidFill>
              </a:rPr>
              <a:t> Φάρμακα</a:t>
            </a:r>
          </a:p>
        </p:txBody>
      </p:sp>
      <p:sp>
        <p:nvSpPr>
          <p:cNvPr id="3" name="Θέση περιεχομένου 2">
            <a:extLst>
              <a:ext uri="{FF2B5EF4-FFF2-40B4-BE49-F238E27FC236}">
                <a16:creationId xmlns:a16="http://schemas.microsoft.com/office/drawing/2014/main" id="{D3C7B2D0-64FC-436C-95E5-D6DFC9DE9597}"/>
              </a:ext>
            </a:extLst>
          </p:cNvPr>
          <p:cNvSpPr>
            <a:spLocks noGrp="1"/>
          </p:cNvSpPr>
          <p:nvPr>
            <p:ph idx="1"/>
          </p:nvPr>
        </p:nvSpPr>
        <p:spPr>
          <a:xfrm>
            <a:off x="4810259" y="649480"/>
            <a:ext cx="6785393" cy="5546047"/>
          </a:xfrm>
        </p:spPr>
        <p:txBody>
          <a:bodyPr anchor="ctr">
            <a:normAutofit/>
          </a:bodyPr>
          <a:lstStyle/>
          <a:p>
            <a:r>
              <a:rPr lang="el-GR" sz="2000" dirty="0"/>
              <a:t>Οι μύκητες είναι </a:t>
            </a:r>
            <a:r>
              <a:rPr lang="el-GR" sz="2000" dirty="0" err="1"/>
              <a:t>ευκαρυωτικοί</a:t>
            </a:r>
            <a:r>
              <a:rPr lang="el-GR" sz="2000" dirty="0"/>
              <a:t> οργανισμοί, έχουν στερεά κυτταρικά τοιχώματα που περιέχουν </a:t>
            </a:r>
            <a:r>
              <a:rPr lang="el-GR" sz="2000" dirty="0" err="1"/>
              <a:t>χιτίνη</a:t>
            </a:r>
            <a:r>
              <a:rPr lang="el-GR" sz="2000" dirty="0"/>
              <a:t> και πολυσακχαρίτες και η κυτταρική τους μεμβράνη αποτελείται από </a:t>
            </a:r>
            <a:r>
              <a:rPr lang="el-GR" sz="2000" dirty="0" err="1"/>
              <a:t>εργοστερόλη</a:t>
            </a:r>
            <a:r>
              <a:rPr lang="el-GR" sz="2000" dirty="0"/>
              <a:t>.</a:t>
            </a:r>
          </a:p>
          <a:p>
            <a:r>
              <a:rPr lang="el-GR" sz="2000" dirty="0"/>
              <a:t>Οι λοιμώδεις ασθένειες που προκαλούνται από μύκητες ονομάζονται </a:t>
            </a:r>
            <a:r>
              <a:rPr lang="el-GR" sz="2000" b="1" dirty="0"/>
              <a:t>μυκητιάσεις </a:t>
            </a:r>
            <a:r>
              <a:rPr lang="el-GR" sz="2000" dirty="0"/>
              <a:t>και συχνά έχουν χρόνιο χαρακτήρα. </a:t>
            </a:r>
            <a:endParaRPr lang="en-US" sz="2000" dirty="0"/>
          </a:p>
          <a:p>
            <a:r>
              <a:rPr lang="el-GR" sz="2000" dirty="0"/>
              <a:t>Μπορεί να είναι </a:t>
            </a:r>
            <a:r>
              <a:rPr lang="el-GR" sz="2000" b="1" dirty="0"/>
              <a:t>επιφανειακές</a:t>
            </a:r>
            <a:r>
              <a:rPr lang="el-GR" sz="2000" dirty="0"/>
              <a:t> και αφορούν το δέρμα</a:t>
            </a:r>
            <a:endParaRPr lang="en-US" sz="2000" dirty="0"/>
          </a:p>
          <a:p>
            <a:r>
              <a:rPr lang="el-GR" sz="2000" dirty="0"/>
              <a:t>Οι μύκητες μπορούν επίσης να εισχωρήσουν μέσα στο δέρμα και να προκαλέσουν υποδόριες ή </a:t>
            </a:r>
            <a:r>
              <a:rPr lang="el-GR" sz="2000" b="1" dirty="0"/>
              <a:t>συστηματικές λοιμώξεις. </a:t>
            </a:r>
            <a:endParaRPr lang="en-US" sz="2000" b="1" dirty="0"/>
          </a:p>
        </p:txBody>
      </p:sp>
      <p:pic>
        <p:nvPicPr>
          <p:cNvPr id="4" name="Εικόνα 3">
            <a:extLst>
              <a:ext uri="{FF2B5EF4-FFF2-40B4-BE49-F238E27FC236}">
                <a16:creationId xmlns:a16="http://schemas.microsoft.com/office/drawing/2014/main" id="{C0E2DE99-DD8F-4A89-9F78-867D5B014175}"/>
              </a:ext>
            </a:extLst>
          </p:cNvPr>
          <p:cNvPicPr>
            <a:picLocks noChangeAspect="1"/>
          </p:cNvPicPr>
          <p:nvPr/>
        </p:nvPicPr>
        <p:blipFill>
          <a:blip r:embed="rId2"/>
          <a:stretch>
            <a:fillRect/>
          </a:stretch>
        </p:blipFill>
        <p:spPr>
          <a:xfrm>
            <a:off x="-27290" y="4556121"/>
            <a:ext cx="4092395" cy="2291741"/>
          </a:xfrm>
          <a:prstGeom prst="rect">
            <a:avLst/>
          </a:prstGeom>
        </p:spPr>
      </p:pic>
    </p:spTree>
    <p:extLst>
      <p:ext uri="{BB962C8B-B14F-4D97-AF65-F5344CB8AC3E}">
        <p14:creationId xmlns:p14="http://schemas.microsoft.com/office/powerpoint/2010/main" val="417169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descr="Εικόνα που περιέχει ύφασμα&#10;&#10;Περιγραφή που δημιουργήθηκε αυτόματα">
            <a:extLst>
              <a:ext uri="{FF2B5EF4-FFF2-40B4-BE49-F238E27FC236}">
                <a16:creationId xmlns:a16="http://schemas.microsoft.com/office/drawing/2014/main" id="{2267BA6A-AD4E-42C2-9CF1-C7E0A4215371}"/>
              </a:ext>
            </a:extLst>
          </p:cNvPr>
          <p:cNvPicPr>
            <a:picLocks noChangeAspect="1"/>
          </p:cNvPicPr>
          <p:nvPr/>
        </p:nvPicPr>
        <p:blipFill>
          <a:blip r:embed="rId2"/>
          <a:stretch>
            <a:fillRect/>
          </a:stretch>
        </p:blipFill>
        <p:spPr>
          <a:xfrm>
            <a:off x="643467" y="1939860"/>
            <a:ext cx="5294716" cy="2978277"/>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Εικόνα 2">
            <a:extLst>
              <a:ext uri="{FF2B5EF4-FFF2-40B4-BE49-F238E27FC236}">
                <a16:creationId xmlns:a16="http://schemas.microsoft.com/office/drawing/2014/main" id="{8267C7A6-180F-4818-935C-6CC1B5B46028}"/>
              </a:ext>
            </a:extLst>
          </p:cNvPr>
          <p:cNvPicPr>
            <a:picLocks noChangeAspect="1"/>
          </p:cNvPicPr>
          <p:nvPr/>
        </p:nvPicPr>
        <p:blipFill>
          <a:blip r:embed="rId3"/>
          <a:stretch>
            <a:fillRect/>
          </a:stretch>
        </p:blipFill>
        <p:spPr>
          <a:xfrm>
            <a:off x="6253817" y="1324351"/>
            <a:ext cx="5294715" cy="4209298"/>
          </a:xfrm>
          <a:prstGeom prst="rect">
            <a:avLst/>
          </a:prstGeom>
        </p:spPr>
      </p:pic>
    </p:spTree>
    <p:extLst>
      <p:ext uri="{BB962C8B-B14F-4D97-AF65-F5344CB8AC3E}">
        <p14:creationId xmlns:p14="http://schemas.microsoft.com/office/powerpoint/2010/main" val="1465806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52047F2-6E42-4F6F-A9E5-9A24364D90FE}"/>
              </a:ext>
            </a:extLst>
          </p:cNvPr>
          <p:cNvSpPr>
            <a:spLocks noGrp="1"/>
          </p:cNvSpPr>
          <p:nvPr>
            <p:ph type="title"/>
          </p:nvPr>
        </p:nvSpPr>
        <p:spPr>
          <a:xfrm>
            <a:off x="466722" y="586855"/>
            <a:ext cx="3201366" cy="3387497"/>
          </a:xfrm>
        </p:spPr>
        <p:txBody>
          <a:bodyPr anchor="b">
            <a:normAutofit/>
          </a:bodyPr>
          <a:lstStyle/>
          <a:p>
            <a:pPr algn="r"/>
            <a:r>
              <a:rPr lang="el-GR" sz="3400" dirty="0" err="1">
                <a:solidFill>
                  <a:srgbClr val="FFFFFF"/>
                </a:solidFill>
              </a:rPr>
              <a:t>Αντιμυκητιασικά</a:t>
            </a:r>
            <a:r>
              <a:rPr lang="el-GR" sz="3400" dirty="0">
                <a:solidFill>
                  <a:srgbClr val="FFFFFF"/>
                </a:solidFill>
              </a:rPr>
              <a:t> Φάρμακα</a:t>
            </a:r>
          </a:p>
        </p:txBody>
      </p:sp>
      <p:sp>
        <p:nvSpPr>
          <p:cNvPr id="3" name="Θέση περιεχομένου 2">
            <a:extLst>
              <a:ext uri="{FF2B5EF4-FFF2-40B4-BE49-F238E27FC236}">
                <a16:creationId xmlns:a16="http://schemas.microsoft.com/office/drawing/2014/main" id="{03A9407B-D2EC-4D6C-9B34-857068AC8F31}"/>
              </a:ext>
            </a:extLst>
          </p:cNvPr>
          <p:cNvSpPr>
            <a:spLocks noGrp="1"/>
          </p:cNvSpPr>
          <p:nvPr>
            <p:ph idx="1"/>
          </p:nvPr>
        </p:nvSpPr>
        <p:spPr>
          <a:xfrm>
            <a:off x="4790495" y="417375"/>
            <a:ext cx="6727345" cy="6023249"/>
          </a:xfrm>
        </p:spPr>
        <p:txBody>
          <a:bodyPr anchor="ctr">
            <a:noAutofit/>
          </a:bodyPr>
          <a:lstStyle/>
          <a:p>
            <a:r>
              <a:rPr lang="el-GR" sz="2000" dirty="0"/>
              <a:t>Οι μυκητιάσεις είναι γενικά </a:t>
            </a:r>
            <a:r>
              <a:rPr lang="el-GR" sz="2000" b="1" dirty="0"/>
              <a:t>ανθεκτικές</a:t>
            </a:r>
            <a:r>
              <a:rPr lang="el-GR" sz="2000" dirty="0"/>
              <a:t> στα αντιβιοτικά που χρησιμοποιούνται στη θεραπεία των </a:t>
            </a:r>
            <a:r>
              <a:rPr lang="el-GR" sz="2000" dirty="0" err="1"/>
              <a:t>βακτηριδιακών</a:t>
            </a:r>
            <a:r>
              <a:rPr lang="el-GR" sz="2000" dirty="0"/>
              <a:t> λοιμώξεων.</a:t>
            </a:r>
          </a:p>
          <a:p>
            <a:r>
              <a:rPr lang="el-GR" sz="2000" dirty="0"/>
              <a:t>Η συχνότητα των μυκητιάσεων συσχετίζεται με την αύξηση του αριθμού των ανθρώπων που υπόκεινται σε χρόνια </a:t>
            </a:r>
            <a:r>
              <a:rPr lang="el-GR" sz="2000" b="1" dirty="0" err="1"/>
              <a:t>ανοσοκαταστολή</a:t>
            </a:r>
            <a:r>
              <a:rPr lang="el-GR" sz="2000" dirty="0"/>
              <a:t> λόγω μεταμόσχευσης, χημειοθεραπείας, λοίμωξης, όπως επίσης και ατόμων που έχουν προσβληθεί από HIV.</a:t>
            </a:r>
          </a:p>
          <a:p>
            <a:r>
              <a:rPr lang="el-GR" sz="2000" dirty="0"/>
              <a:t>Πολλές </a:t>
            </a:r>
            <a:r>
              <a:rPr lang="el-GR" sz="2000" dirty="0" err="1"/>
              <a:t>μυκητιασικές</a:t>
            </a:r>
            <a:r>
              <a:rPr lang="el-GR" sz="2000" dirty="0"/>
              <a:t> λοιμώξεις εμφανίζονται στους </a:t>
            </a:r>
            <a:r>
              <a:rPr lang="el-GR" sz="2000" b="1" dirty="0"/>
              <a:t>ανεπαρκώς </a:t>
            </a:r>
            <a:r>
              <a:rPr lang="el-GR" sz="2000" b="1" dirty="0" err="1"/>
              <a:t>αιματωμένους</a:t>
            </a:r>
            <a:r>
              <a:rPr lang="el-GR" sz="2000" b="1" dirty="0"/>
              <a:t> ιστούς</a:t>
            </a:r>
            <a:r>
              <a:rPr lang="el-GR" sz="2000" dirty="0"/>
              <a:t> ή στις δομές χωρίς αγγεία, όπως η επιφανειακή στοιβάδα του δέρματος, των νυχιών και των μαλλιών. Οι μύκητες αναπτύσσονται αργά και είναι πιο δύσκολο να σκοτωθούν σε σχέση με τα βακτήρια, στα οποία η κυτταρική διαίρεση μπορεί να αποτελέσει στόχο για τα </a:t>
            </a:r>
            <a:r>
              <a:rPr lang="el-GR" sz="2000" dirty="0" err="1"/>
              <a:t>αντιμικροβιακά</a:t>
            </a:r>
            <a:r>
              <a:rPr lang="el-GR" sz="2000" dirty="0"/>
              <a:t>.  Παράγοντες που σχετίζονται με τον ξενιστή παίζουν ένα σημαντικό ρόλο στον προσδιορισμό της πρόγνωσης με </a:t>
            </a:r>
            <a:r>
              <a:rPr lang="el-GR" sz="2000" dirty="0" err="1"/>
              <a:t>μυκητιασικές</a:t>
            </a:r>
            <a:r>
              <a:rPr lang="el-GR" sz="2000" dirty="0"/>
              <a:t> λοιμώξεις. </a:t>
            </a:r>
          </a:p>
          <a:p>
            <a:r>
              <a:rPr lang="el-GR" sz="2000" dirty="0"/>
              <a:t>Τα </a:t>
            </a:r>
            <a:r>
              <a:rPr lang="el-GR" sz="2000" dirty="0" err="1"/>
              <a:t>αντιμυκητιασικά</a:t>
            </a:r>
            <a:r>
              <a:rPr lang="el-GR" sz="2000" dirty="0"/>
              <a:t> φάρμακα ουσιαστικά βοηθούν το ανοσοποιητικό σύστημα του ξενιστή να καταπολεμήσει τον μύκητα.</a:t>
            </a:r>
          </a:p>
        </p:txBody>
      </p:sp>
    </p:spTree>
    <p:extLst>
      <p:ext uri="{BB962C8B-B14F-4D97-AF65-F5344CB8AC3E}">
        <p14:creationId xmlns:p14="http://schemas.microsoft.com/office/powerpoint/2010/main" val="1764148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F507F0D-4595-4544-9DB5-43CE2F17195C}"/>
              </a:ext>
            </a:extLst>
          </p:cNvPr>
          <p:cNvSpPr>
            <a:spLocks noGrp="1"/>
          </p:cNvSpPr>
          <p:nvPr>
            <p:ph type="title"/>
          </p:nvPr>
        </p:nvSpPr>
        <p:spPr>
          <a:xfrm>
            <a:off x="466722" y="586855"/>
            <a:ext cx="3201366" cy="3387497"/>
          </a:xfrm>
        </p:spPr>
        <p:txBody>
          <a:bodyPr anchor="b">
            <a:normAutofit/>
          </a:bodyPr>
          <a:lstStyle/>
          <a:p>
            <a:pPr algn="r"/>
            <a:r>
              <a:rPr lang="el-GR" sz="3100" dirty="0">
                <a:solidFill>
                  <a:srgbClr val="FFFFFF"/>
                </a:solidFill>
              </a:rPr>
              <a:t>Η κατηγοριοποίηση των </a:t>
            </a:r>
            <a:r>
              <a:rPr lang="el-GR" sz="3100" dirty="0" err="1">
                <a:solidFill>
                  <a:srgbClr val="FFFFFF"/>
                </a:solidFill>
              </a:rPr>
              <a:t>αντιμυκητιασικών</a:t>
            </a:r>
            <a:r>
              <a:rPr lang="el-GR" sz="3100" dirty="0">
                <a:solidFill>
                  <a:srgbClr val="FFFFFF"/>
                </a:solidFill>
              </a:rPr>
              <a:t> </a:t>
            </a:r>
          </a:p>
        </p:txBody>
      </p:sp>
      <p:sp>
        <p:nvSpPr>
          <p:cNvPr id="3" name="Θέση περιεχομένου 2">
            <a:extLst>
              <a:ext uri="{FF2B5EF4-FFF2-40B4-BE49-F238E27FC236}">
                <a16:creationId xmlns:a16="http://schemas.microsoft.com/office/drawing/2014/main" id="{08AD8E41-B0BD-42E1-BF1D-745B37B605DE}"/>
              </a:ext>
            </a:extLst>
          </p:cNvPr>
          <p:cNvSpPr>
            <a:spLocks noGrp="1"/>
          </p:cNvSpPr>
          <p:nvPr>
            <p:ph idx="1"/>
          </p:nvPr>
        </p:nvSpPr>
        <p:spPr>
          <a:xfrm>
            <a:off x="4482149" y="-42265"/>
            <a:ext cx="7262471" cy="5546047"/>
          </a:xfrm>
        </p:spPr>
        <p:txBody>
          <a:bodyPr anchor="ctr">
            <a:normAutofit/>
          </a:bodyPr>
          <a:lstStyle/>
          <a:p>
            <a:pPr marL="0" indent="0">
              <a:buNone/>
            </a:pPr>
            <a:r>
              <a:rPr lang="el-GR" sz="2000" dirty="0"/>
              <a:t>   Η κατηγοριοποίηση των </a:t>
            </a:r>
            <a:r>
              <a:rPr lang="el-GR" sz="2000" dirty="0" err="1"/>
              <a:t>αντιμυκητιασικών</a:t>
            </a:r>
            <a:r>
              <a:rPr lang="el-GR" sz="2000" dirty="0"/>
              <a:t> μπορεί να γίνει με δύο τρόπους:</a:t>
            </a:r>
          </a:p>
          <a:p>
            <a:pPr>
              <a:buFont typeface="Wingdings" panose="05000000000000000000" pitchFamily="2" charset="2"/>
              <a:buChar char="Ø"/>
            </a:pPr>
            <a:r>
              <a:rPr lang="el-GR" sz="2000" dirty="0"/>
              <a:t>  Σύμφωνα με το μηχανισμό δράσης τους.</a:t>
            </a:r>
          </a:p>
          <a:p>
            <a:pPr>
              <a:buFont typeface="Wingdings" panose="05000000000000000000" pitchFamily="2" charset="2"/>
              <a:buChar char="Ø"/>
            </a:pPr>
            <a:r>
              <a:rPr lang="el-GR" sz="2000" dirty="0"/>
              <a:t>  Με βάση τη δράση τους ενάντια στις συστηματικές </a:t>
            </a:r>
            <a:r>
              <a:rPr lang="el-GR" sz="2000" dirty="0" err="1"/>
              <a:t>μυκητιασικές</a:t>
            </a:r>
            <a:r>
              <a:rPr lang="el-GR" sz="2000" dirty="0"/>
              <a:t> λοιμώξεις ή στις επιφανειακές </a:t>
            </a:r>
            <a:r>
              <a:rPr lang="el-GR" sz="2000" dirty="0" err="1"/>
              <a:t>μυκητιασικές</a:t>
            </a:r>
            <a:r>
              <a:rPr lang="el-GR" sz="2000" dirty="0"/>
              <a:t> λοιμώξεις. </a:t>
            </a:r>
          </a:p>
          <a:p>
            <a:pPr>
              <a:buFont typeface="Wingdings" panose="05000000000000000000" pitchFamily="2" charset="2"/>
              <a:buChar char="ü"/>
            </a:pPr>
            <a:r>
              <a:rPr lang="el-GR" sz="2000" dirty="0"/>
              <a:t>Οι </a:t>
            </a:r>
            <a:r>
              <a:rPr lang="el-GR" sz="2000" b="1" dirty="0"/>
              <a:t>συστηματικές </a:t>
            </a:r>
            <a:r>
              <a:rPr lang="el-GR" sz="2000" b="1" dirty="0" err="1"/>
              <a:t>μυκητιασικές</a:t>
            </a:r>
            <a:r>
              <a:rPr lang="el-GR" sz="2000" b="1" dirty="0"/>
              <a:t> λοιμώξεις </a:t>
            </a:r>
            <a:r>
              <a:rPr lang="el-GR" sz="2000" dirty="0"/>
              <a:t>περιλαμβάνουν νόσους, όπως η διάχυτη </a:t>
            </a:r>
            <a:r>
              <a:rPr lang="el-GR" sz="2000" dirty="0" err="1"/>
              <a:t>βλαστομύκωση</a:t>
            </a:r>
            <a:r>
              <a:rPr lang="el-GR" sz="2000" dirty="0"/>
              <a:t> ή η </a:t>
            </a:r>
            <a:r>
              <a:rPr lang="el-GR" sz="2000" dirty="0" err="1"/>
              <a:t>κοκκιδιοειδομύκωση</a:t>
            </a:r>
            <a:r>
              <a:rPr lang="el-GR" sz="2000" dirty="0"/>
              <a:t>.</a:t>
            </a:r>
          </a:p>
          <a:p>
            <a:pPr>
              <a:buFont typeface="Wingdings" panose="05000000000000000000" pitchFamily="2" charset="2"/>
              <a:buChar char="ü"/>
            </a:pPr>
            <a:r>
              <a:rPr lang="el-GR" sz="2000" dirty="0"/>
              <a:t> Οι </a:t>
            </a:r>
            <a:r>
              <a:rPr lang="el-GR" sz="2000" b="1" dirty="0"/>
              <a:t>επιφανειακές </a:t>
            </a:r>
            <a:r>
              <a:rPr lang="el-GR" sz="2000" b="1" dirty="0" err="1"/>
              <a:t>μυκητιασικές</a:t>
            </a:r>
            <a:r>
              <a:rPr lang="el-GR" sz="2000" b="1" dirty="0"/>
              <a:t> λοιμώξεις </a:t>
            </a:r>
            <a:r>
              <a:rPr lang="el-GR" sz="2000" dirty="0"/>
              <a:t>περιλαμβάνουν τις λοιμώξεις με </a:t>
            </a:r>
            <a:r>
              <a:rPr lang="el-GR" sz="2000" dirty="0" err="1"/>
              <a:t>δερματόφυτα</a:t>
            </a:r>
            <a:r>
              <a:rPr lang="el-GR" sz="2000" dirty="0"/>
              <a:t> του δέρματος, των μαλλιών και των νυχιών.</a:t>
            </a:r>
          </a:p>
        </p:txBody>
      </p:sp>
      <p:pic>
        <p:nvPicPr>
          <p:cNvPr id="4" name="Εικόνα 3">
            <a:extLst>
              <a:ext uri="{FF2B5EF4-FFF2-40B4-BE49-F238E27FC236}">
                <a16:creationId xmlns:a16="http://schemas.microsoft.com/office/drawing/2014/main" id="{E1801114-DEF9-40D5-979B-3F319885DA5F}"/>
              </a:ext>
            </a:extLst>
          </p:cNvPr>
          <p:cNvPicPr>
            <a:picLocks noChangeAspect="1"/>
          </p:cNvPicPr>
          <p:nvPr/>
        </p:nvPicPr>
        <p:blipFill>
          <a:blip r:embed="rId2"/>
          <a:stretch>
            <a:fillRect/>
          </a:stretch>
        </p:blipFill>
        <p:spPr>
          <a:xfrm>
            <a:off x="4633607" y="4797286"/>
            <a:ext cx="2590800" cy="1762125"/>
          </a:xfrm>
          <a:prstGeom prst="rect">
            <a:avLst/>
          </a:prstGeom>
        </p:spPr>
      </p:pic>
      <p:pic>
        <p:nvPicPr>
          <p:cNvPr id="5" name="Εικόνα 4">
            <a:extLst>
              <a:ext uri="{FF2B5EF4-FFF2-40B4-BE49-F238E27FC236}">
                <a16:creationId xmlns:a16="http://schemas.microsoft.com/office/drawing/2014/main" id="{7D58CDC4-D94F-47BA-A3A1-A1082E9E48EF}"/>
              </a:ext>
            </a:extLst>
          </p:cNvPr>
          <p:cNvPicPr>
            <a:picLocks noChangeAspect="1"/>
          </p:cNvPicPr>
          <p:nvPr/>
        </p:nvPicPr>
        <p:blipFill>
          <a:blip r:embed="rId3"/>
          <a:stretch>
            <a:fillRect/>
          </a:stretch>
        </p:blipFill>
        <p:spPr>
          <a:xfrm>
            <a:off x="8028465" y="4797286"/>
            <a:ext cx="3356429" cy="1762125"/>
          </a:xfrm>
          <a:prstGeom prst="rect">
            <a:avLst/>
          </a:prstGeom>
        </p:spPr>
      </p:pic>
    </p:spTree>
    <p:extLst>
      <p:ext uri="{BB962C8B-B14F-4D97-AF65-F5344CB8AC3E}">
        <p14:creationId xmlns:p14="http://schemas.microsoft.com/office/powerpoint/2010/main" val="365775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582F957-2C2D-4142-A32C-FECBBBFCF8DE}"/>
              </a:ext>
            </a:extLst>
          </p:cNvPr>
          <p:cNvSpPr>
            <a:spLocks noGrp="1"/>
          </p:cNvSpPr>
          <p:nvPr>
            <p:ph type="title"/>
          </p:nvPr>
        </p:nvSpPr>
        <p:spPr>
          <a:xfrm>
            <a:off x="808638" y="386930"/>
            <a:ext cx="9236700" cy="1188950"/>
          </a:xfrm>
        </p:spPr>
        <p:txBody>
          <a:bodyPr anchor="b">
            <a:normAutofit/>
          </a:bodyPr>
          <a:lstStyle/>
          <a:p>
            <a:r>
              <a:rPr lang="el-GR" sz="5000" dirty="0"/>
              <a:t>Ανταγωνιστές του </a:t>
            </a:r>
            <a:r>
              <a:rPr lang="el-GR" sz="5000" dirty="0" err="1"/>
              <a:t>Φυλλικού</a:t>
            </a:r>
            <a:r>
              <a:rPr lang="el-GR" sz="5000" dirty="0"/>
              <a:t> Οξέος</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7BA7B7AF-133B-47E0-88E7-5A1EE23863D7}"/>
              </a:ext>
            </a:extLst>
          </p:cNvPr>
          <p:cNvSpPr>
            <a:spLocks noGrp="1"/>
          </p:cNvSpPr>
          <p:nvPr>
            <p:ph idx="1"/>
          </p:nvPr>
        </p:nvSpPr>
        <p:spPr>
          <a:xfrm>
            <a:off x="710229" y="1841106"/>
            <a:ext cx="10717186" cy="4472701"/>
          </a:xfrm>
        </p:spPr>
        <p:txBody>
          <a:bodyPr anchor="ctr">
            <a:noAutofit/>
          </a:bodyPr>
          <a:lstStyle/>
          <a:p>
            <a:r>
              <a:rPr lang="el-GR" sz="1800" b="1" dirty="0"/>
              <a:t>Μηχανισμός δράσης</a:t>
            </a:r>
          </a:p>
          <a:p>
            <a:pPr>
              <a:buFont typeface="Wingdings" panose="05000000000000000000" pitchFamily="2" charset="2"/>
              <a:buChar char="Ø"/>
            </a:pPr>
            <a:r>
              <a:rPr lang="el-GR" sz="1800" dirty="0"/>
              <a:t>Οι </a:t>
            </a:r>
            <a:r>
              <a:rPr lang="el-GR" sz="1800" dirty="0" err="1"/>
              <a:t>σουλφοναμίδες</a:t>
            </a:r>
            <a:r>
              <a:rPr lang="el-GR" sz="1800" dirty="0"/>
              <a:t> είναι δομικά παρόμοιες με το PABA και παρεμποδίζουν την ενσωμάτωση του PABA στο </a:t>
            </a:r>
            <a:r>
              <a:rPr lang="el-GR" sz="1800" dirty="0" err="1"/>
              <a:t>διυδροπτεροϊκό</a:t>
            </a:r>
            <a:r>
              <a:rPr lang="el-GR" sz="1800" dirty="0"/>
              <a:t> οξύ.</a:t>
            </a:r>
          </a:p>
          <a:p>
            <a:pPr>
              <a:buFont typeface="Wingdings" panose="05000000000000000000" pitchFamily="2" charset="2"/>
              <a:buChar char="Ø"/>
            </a:pPr>
            <a:r>
              <a:rPr lang="el-GR" sz="1800" dirty="0"/>
              <a:t>Η </a:t>
            </a:r>
            <a:r>
              <a:rPr lang="el-GR" sz="1800" dirty="0" err="1"/>
              <a:t>τριμεθοπρίμη</a:t>
            </a:r>
            <a:r>
              <a:rPr lang="el-GR" sz="1800" dirty="0"/>
              <a:t> προλαμβάνει τη μετατροπή του </a:t>
            </a:r>
            <a:r>
              <a:rPr lang="el-GR" sz="1800" dirty="0" err="1"/>
              <a:t>διυδροφυλλικού</a:t>
            </a:r>
            <a:r>
              <a:rPr lang="el-GR" sz="1800" dirty="0"/>
              <a:t> οξέος σε </a:t>
            </a:r>
            <a:r>
              <a:rPr lang="el-GR" sz="1800" dirty="0" err="1"/>
              <a:t>τετραϋδροφυλλικό</a:t>
            </a:r>
            <a:r>
              <a:rPr lang="el-GR" sz="1800" dirty="0"/>
              <a:t> αναστέλλοντας το ένζυμο </a:t>
            </a:r>
            <a:r>
              <a:rPr lang="el-GR" sz="1800" dirty="0" err="1"/>
              <a:t>διυδροφυλλική</a:t>
            </a:r>
            <a:r>
              <a:rPr lang="el-GR" sz="1800" dirty="0"/>
              <a:t> </a:t>
            </a:r>
            <a:r>
              <a:rPr lang="el-GR" sz="1800" dirty="0" err="1"/>
              <a:t>ρεδουκτάση</a:t>
            </a:r>
            <a:r>
              <a:rPr lang="el-GR" sz="1800" dirty="0"/>
              <a:t> (ή </a:t>
            </a:r>
            <a:r>
              <a:rPr lang="el-GR" sz="1800" dirty="0" err="1"/>
              <a:t>αναγωγάση</a:t>
            </a:r>
            <a:r>
              <a:rPr lang="el-GR" sz="1800" dirty="0"/>
              <a:t> του </a:t>
            </a:r>
            <a:r>
              <a:rPr lang="el-GR" sz="1800" dirty="0" err="1"/>
              <a:t>διυδροφυλλικού</a:t>
            </a:r>
            <a:r>
              <a:rPr lang="el-GR" sz="1800" dirty="0"/>
              <a:t>). Αυτό το ένζυμο υπάρχει στους ανθρώπους, αλλά η </a:t>
            </a:r>
            <a:r>
              <a:rPr lang="el-GR" sz="1800" dirty="0" err="1"/>
              <a:t>τριμεθοπρίμη</a:t>
            </a:r>
            <a:r>
              <a:rPr lang="el-GR" sz="1800" dirty="0"/>
              <a:t> έχει χαμηλότερη συγγένεια με το ανθρώπινο ένζυμο. </a:t>
            </a:r>
          </a:p>
          <a:p>
            <a:pPr>
              <a:buFont typeface="Wingdings" panose="05000000000000000000" pitchFamily="2" charset="2"/>
              <a:buChar char="ü"/>
            </a:pPr>
            <a:r>
              <a:rPr lang="el-GR" sz="1800" dirty="0"/>
              <a:t>Ο συνδυασμός της </a:t>
            </a:r>
            <a:r>
              <a:rPr lang="el-GR" sz="1800" dirty="0" err="1"/>
              <a:t>σουλφαμεδοξαζόλης</a:t>
            </a:r>
            <a:r>
              <a:rPr lang="el-GR" sz="1800" dirty="0"/>
              <a:t> με την </a:t>
            </a:r>
            <a:r>
              <a:rPr lang="el-GR" sz="1800" dirty="0" err="1"/>
              <a:t>τριμεθοπρίμη</a:t>
            </a:r>
            <a:r>
              <a:rPr lang="el-GR" sz="1800" dirty="0"/>
              <a:t> (</a:t>
            </a:r>
            <a:r>
              <a:rPr lang="el-GR" sz="1800" dirty="0" err="1"/>
              <a:t>κοτριμοξαζόλη</a:t>
            </a:r>
            <a:r>
              <a:rPr lang="el-GR" sz="1800" dirty="0"/>
              <a:t>) εμφανίζει μεγαλύτερη </a:t>
            </a:r>
            <a:r>
              <a:rPr lang="el-GR" sz="1800" dirty="0" err="1"/>
              <a:t>αντιμικροβιακή</a:t>
            </a:r>
            <a:r>
              <a:rPr lang="el-GR" sz="1800" dirty="0"/>
              <a:t> δράση (π.χ. ουρολοιμώξεις, αναπνευστικές λοιμώξεις), έχει ευρύτερο φάσμα δράσης, λιγότερο συχνή αντοχή από κάθε ουσία ξεχωριστά και δρα με αναστολή των δύο διαδοχικών φάσεων στη σύνθεση του </a:t>
            </a:r>
            <a:r>
              <a:rPr lang="el-GR" sz="1800" dirty="0" err="1"/>
              <a:t>τετραϋδροφυλλικού</a:t>
            </a:r>
            <a:r>
              <a:rPr lang="el-GR" sz="1800" dirty="0"/>
              <a:t> οξέος. Είναι λιποδιαλυτή ουσία με μεγαλύτερο όγκο κατανομής από την </a:t>
            </a:r>
            <a:r>
              <a:rPr lang="el-GR" sz="1800" dirty="0" err="1"/>
              <a:t>σουλφαμεδοξαζόλη</a:t>
            </a:r>
            <a:r>
              <a:rPr lang="el-GR" sz="1800" dirty="0"/>
              <a:t> και η χορήγηση γενικά γίνεται από το στόμα, εκτός από περιπτώσεις βαριάς πνευμονίας που χορηγείται ενδοφλεβίως. Η αποβολή γίνεται μέσω των ούρων. </a:t>
            </a:r>
          </a:p>
          <a:p>
            <a:pPr marL="0" indent="0">
              <a:buNone/>
            </a:pPr>
            <a:r>
              <a:rPr lang="el-GR" sz="1800" dirty="0"/>
              <a:t>      Οι ανεπιθύμητες ενέργειες μπορεί να είναι δερματολογικές, γαστρεντερικές (εμφάνιση ναυτίας, εμέτων,   γλωσσίτιδας και στοματίτιδας) και αιματολογικές (</a:t>
            </a:r>
            <a:r>
              <a:rPr lang="el-GR" sz="1800" dirty="0" err="1"/>
              <a:t>μεγαλοβλαστική</a:t>
            </a:r>
            <a:r>
              <a:rPr lang="el-GR" sz="1800" dirty="0"/>
              <a:t> αναιμία, </a:t>
            </a:r>
            <a:r>
              <a:rPr lang="el-GR" sz="1800" dirty="0" err="1"/>
              <a:t>λευκοπενία</a:t>
            </a:r>
            <a:r>
              <a:rPr lang="el-GR" sz="1800" dirty="0"/>
              <a:t>, </a:t>
            </a:r>
            <a:r>
              <a:rPr lang="el-GR" sz="1800" dirty="0" err="1"/>
              <a:t>θρομβοκυτταροπενία</a:t>
            </a:r>
            <a:r>
              <a:rPr lang="el-GR" sz="1800" dirty="0"/>
              <a:t>). Αλληλεπίδραση με τη </a:t>
            </a:r>
            <a:r>
              <a:rPr lang="el-GR" sz="1800" dirty="0" err="1"/>
              <a:t>βαρφαρίνη</a:t>
            </a:r>
            <a:r>
              <a:rPr lang="el-GR" sz="1800" dirty="0"/>
              <a:t>.</a:t>
            </a:r>
          </a:p>
        </p:txBody>
      </p:sp>
    </p:spTree>
    <p:extLst>
      <p:ext uri="{BB962C8B-B14F-4D97-AF65-F5344CB8AC3E}">
        <p14:creationId xmlns:p14="http://schemas.microsoft.com/office/powerpoint/2010/main" val="3537970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FDFECB-1BA2-4092-890A-9FB9AAAC3C66}"/>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Αντιμυκητιασικά αζολών</a:t>
            </a:r>
          </a:p>
        </p:txBody>
      </p:sp>
      <p:sp>
        <p:nvSpPr>
          <p:cNvPr id="3" name="Θέση περιεχομένου 2">
            <a:extLst>
              <a:ext uri="{FF2B5EF4-FFF2-40B4-BE49-F238E27FC236}">
                <a16:creationId xmlns:a16="http://schemas.microsoft.com/office/drawing/2014/main" id="{C7EB9F32-477A-431A-BD42-45C2C558B551}"/>
              </a:ext>
            </a:extLst>
          </p:cNvPr>
          <p:cNvSpPr>
            <a:spLocks noGrp="1"/>
          </p:cNvSpPr>
          <p:nvPr>
            <p:ph idx="1"/>
          </p:nvPr>
        </p:nvSpPr>
        <p:spPr>
          <a:xfrm>
            <a:off x="4810259" y="649480"/>
            <a:ext cx="6705880" cy="5546047"/>
          </a:xfrm>
        </p:spPr>
        <p:txBody>
          <a:bodyPr anchor="ctr">
            <a:normAutofit/>
          </a:bodyPr>
          <a:lstStyle/>
          <a:p>
            <a:pPr marL="0" indent="0">
              <a:buNone/>
            </a:pPr>
            <a:r>
              <a:rPr lang="el-GR" sz="2000" dirty="0"/>
              <a:t>     Οι </a:t>
            </a:r>
            <a:r>
              <a:rPr lang="el-GR" sz="2000" b="1" dirty="0" err="1"/>
              <a:t>αζόλες</a:t>
            </a:r>
            <a:r>
              <a:rPr lang="el-GR" sz="2000" dirty="0"/>
              <a:t> ονομάζονται λόγω της δομής δακτυλίου </a:t>
            </a:r>
            <a:r>
              <a:rPr lang="el-GR" sz="2000" dirty="0" err="1"/>
              <a:t>αζόλης</a:t>
            </a:r>
            <a:r>
              <a:rPr lang="el-GR" sz="2000" dirty="0"/>
              <a:t>, που περιλαμβάνουν στο μόριο τους. </a:t>
            </a:r>
          </a:p>
          <a:p>
            <a:r>
              <a:rPr lang="el-GR" sz="2000" dirty="0"/>
              <a:t>Χωρίζονται σε δύο κατηγορίες: τις </a:t>
            </a:r>
            <a:r>
              <a:rPr lang="el-GR" sz="2000" b="1" dirty="0" err="1"/>
              <a:t>ιμιδαζόλες</a:t>
            </a:r>
            <a:r>
              <a:rPr lang="el-GR" sz="2000" dirty="0"/>
              <a:t> με δύο άτομα αζώτου στο δακτύλιο </a:t>
            </a:r>
            <a:r>
              <a:rPr lang="el-GR" sz="2000" dirty="0" err="1"/>
              <a:t>αζόλης</a:t>
            </a:r>
            <a:r>
              <a:rPr lang="el-GR" sz="2000" dirty="0"/>
              <a:t> και τις </a:t>
            </a:r>
            <a:r>
              <a:rPr lang="el-GR" sz="2000" b="1" dirty="0" err="1"/>
              <a:t>τριαζόλες</a:t>
            </a:r>
            <a:r>
              <a:rPr lang="el-GR" sz="2000" dirty="0"/>
              <a:t> με τρία άτομα αζώτου στο δακτύλιο. </a:t>
            </a:r>
          </a:p>
          <a:p>
            <a:r>
              <a:rPr lang="el-GR" sz="2000" dirty="0"/>
              <a:t>Οι </a:t>
            </a:r>
            <a:r>
              <a:rPr lang="el-GR" sz="2000" dirty="0" err="1"/>
              <a:t>αντιμυκητιασικοί</a:t>
            </a:r>
            <a:r>
              <a:rPr lang="el-GR" sz="2000" dirty="0"/>
              <a:t> παράγοντες της </a:t>
            </a:r>
            <a:r>
              <a:rPr lang="el-GR" sz="2000" dirty="0" err="1"/>
              <a:t>αζόλης</a:t>
            </a:r>
            <a:r>
              <a:rPr lang="el-GR" sz="2000" dirty="0"/>
              <a:t> είναι ευρέως φάσματος </a:t>
            </a:r>
            <a:r>
              <a:rPr lang="el-GR" sz="2000" u="sng" dirty="0" err="1"/>
              <a:t>μυκητοστατικοί</a:t>
            </a:r>
            <a:r>
              <a:rPr lang="el-GR" sz="2000" u="sng" dirty="0"/>
              <a:t> παράγοντες </a:t>
            </a:r>
            <a:r>
              <a:rPr lang="el-GR" sz="2000" dirty="0"/>
              <a:t>που λειτουργούν αναστέλλοντας τη σύνθεση της </a:t>
            </a:r>
            <a:r>
              <a:rPr lang="el-GR" sz="2000" dirty="0" err="1" smtClean="0"/>
              <a:t>εργοστερόλης</a:t>
            </a:r>
            <a:r>
              <a:rPr lang="el-GR" sz="2000" dirty="0" smtClean="0"/>
              <a:t>, </a:t>
            </a:r>
            <a:r>
              <a:rPr lang="el-GR" sz="2000" dirty="0" smtClean="0"/>
              <a:t>αναστέλλοντας </a:t>
            </a:r>
            <a:r>
              <a:rPr lang="el-GR" sz="2000" dirty="0"/>
              <a:t>τη 14-α-διμεθυλάση.</a:t>
            </a:r>
          </a:p>
          <a:p>
            <a:pPr>
              <a:buFont typeface="Wingdings" panose="05000000000000000000" pitchFamily="2" charset="2"/>
              <a:buChar char="ü"/>
            </a:pPr>
            <a:r>
              <a:rPr lang="el-GR" sz="2000" dirty="0"/>
              <a:t>Σε σύγκριση με τις </a:t>
            </a:r>
            <a:r>
              <a:rPr lang="el-GR" sz="2000" dirty="0" err="1"/>
              <a:t>ιμιδαζόλες</a:t>
            </a:r>
            <a:r>
              <a:rPr lang="el-GR" sz="2000" dirty="0"/>
              <a:t>, οι </a:t>
            </a:r>
            <a:r>
              <a:rPr lang="el-GR" sz="2000" dirty="0" err="1"/>
              <a:t>τριαζόλες</a:t>
            </a:r>
            <a:r>
              <a:rPr lang="el-GR" sz="2000" dirty="0"/>
              <a:t> τείνουν να έχουν λιγότερες ανεπιθύμητες ενέργειες, καλύτερη κατανομή φαρμάκου και λιγότερες αλληλεπιδράσεις με φάρμακα.</a:t>
            </a:r>
            <a:endParaRPr lang="en-US" sz="2000" dirty="0"/>
          </a:p>
          <a:p>
            <a:pPr>
              <a:buFont typeface="Wingdings" panose="05000000000000000000" pitchFamily="2" charset="2"/>
              <a:buChar char="ü"/>
            </a:pPr>
            <a:r>
              <a:rPr lang="el-GR" sz="2000" dirty="0"/>
              <a:t> Αξιοσημείωτο είναι το γεγονός ότι οι </a:t>
            </a:r>
            <a:r>
              <a:rPr lang="el-GR" sz="2000" dirty="0" err="1"/>
              <a:t>ιμιδαζόλες</a:t>
            </a:r>
            <a:r>
              <a:rPr lang="el-GR" sz="2000" dirty="0"/>
              <a:t> </a:t>
            </a:r>
            <a:r>
              <a:rPr lang="el-GR" sz="2000" dirty="0" err="1"/>
              <a:t>δρούν</a:t>
            </a:r>
            <a:r>
              <a:rPr lang="el-GR" sz="2000" dirty="0"/>
              <a:t> κυρίως (αν και όχι αποκλειστικά) τοπικά, ενώ οι </a:t>
            </a:r>
            <a:r>
              <a:rPr lang="el-GR" sz="2000" dirty="0" err="1"/>
              <a:t>τριαζόλες</a:t>
            </a:r>
            <a:r>
              <a:rPr lang="el-GR" sz="2000" dirty="0"/>
              <a:t> δρουν συστηματικά.</a:t>
            </a:r>
          </a:p>
        </p:txBody>
      </p:sp>
    </p:spTree>
    <p:extLst>
      <p:ext uri="{BB962C8B-B14F-4D97-AF65-F5344CB8AC3E}">
        <p14:creationId xmlns:p14="http://schemas.microsoft.com/office/powerpoint/2010/main" val="2408310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E15D8821-74D0-4EC2-AB59-DD14DBDEFD54}"/>
              </a:ext>
            </a:extLst>
          </p:cNvPr>
          <p:cNvPicPr>
            <a:picLocks noChangeAspect="1"/>
          </p:cNvPicPr>
          <p:nvPr/>
        </p:nvPicPr>
        <p:blipFill>
          <a:blip r:embed="rId2"/>
          <a:stretch>
            <a:fillRect/>
          </a:stretch>
        </p:blipFill>
        <p:spPr>
          <a:xfrm>
            <a:off x="457200" y="1076448"/>
            <a:ext cx="11277600" cy="4705103"/>
          </a:xfrm>
          <a:prstGeom prst="rect">
            <a:avLst/>
          </a:prstGeom>
        </p:spPr>
      </p:pic>
    </p:spTree>
    <p:extLst>
      <p:ext uri="{BB962C8B-B14F-4D97-AF65-F5344CB8AC3E}">
        <p14:creationId xmlns:p14="http://schemas.microsoft.com/office/powerpoint/2010/main" val="1038858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26D1EAFD-1E89-4B4B-990F-B78B515F020A}"/>
              </a:ext>
            </a:extLst>
          </p:cNvPr>
          <p:cNvPicPr>
            <a:picLocks noChangeAspect="1"/>
          </p:cNvPicPr>
          <p:nvPr/>
        </p:nvPicPr>
        <p:blipFill>
          <a:blip r:embed="rId2"/>
          <a:stretch>
            <a:fillRect/>
          </a:stretch>
        </p:blipFill>
        <p:spPr>
          <a:xfrm>
            <a:off x="2338416" y="457200"/>
            <a:ext cx="7515168" cy="5943600"/>
          </a:xfrm>
          <a:prstGeom prst="rect">
            <a:avLst/>
          </a:prstGeom>
        </p:spPr>
      </p:pic>
    </p:spTree>
    <p:extLst>
      <p:ext uri="{BB962C8B-B14F-4D97-AF65-F5344CB8AC3E}">
        <p14:creationId xmlns:p14="http://schemas.microsoft.com/office/powerpoint/2010/main" val="353292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5B71FB4-FA50-4B9E-861C-3633BD28DEAE}"/>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Αζόλες</a:t>
            </a:r>
            <a:endParaRPr lang="el-GR" sz="4000" dirty="0">
              <a:solidFill>
                <a:srgbClr val="FFFFFF"/>
              </a:solidFill>
            </a:endParaRPr>
          </a:p>
        </p:txBody>
      </p:sp>
      <p:sp>
        <p:nvSpPr>
          <p:cNvPr id="3" name="Θέση περιεχομένου 2">
            <a:extLst>
              <a:ext uri="{FF2B5EF4-FFF2-40B4-BE49-F238E27FC236}">
                <a16:creationId xmlns:a16="http://schemas.microsoft.com/office/drawing/2014/main" id="{17E40B37-5A20-47EF-90BD-F61D383D454F}"/>
              </a:ext>
            </a:extLst>
          </p:cNvPr>
          <p:cNvSpPr>
            <a:spLocks noGrp="1"/>
          </p:cNvSpPr>
          <p:nvPr>
            <p:ph idx="1"/>
          </p:nvPr>
        </p:nvSpPr>
        <p:spPr>
          <a:xfrm>
            <a:off x="4367695" y="10138"/>
            <a:ext cx="7705035" cy="6837724"/>
          </a:xfrm>
        </p:spPr>
        <p:txBody>
          <a:bodyPr anchor="ctr">
            <a:noAutofit/>
          </a:bodyPr>
          <a:lstStyle/>
          <a:p>
            <a:pPr marL="0" indent="0">
              <a:buNone/>
            </a:pPr>
            <a:r>
              <a:rPr lang="el-GR" sz="1800" b="1" dirty="0" err="1"/>
              <a:t>Φλουκοναζόλη</a:t>
            </a:r>
            <a:r>
              <a:rPr lang="el-GR" sz="1800" b="1" dirty="0"/>
              <a:t> </a:t>
            </a:r>
          </a:p>
          <a:p>
            <a:pPr marL="0" indent="0">
              <a:buNone/>
            </a:pPr>
            <a:r>
              <a:rPr lang="el-GR" sz="1800" dirty="0"/>
              <a:t>Φάσμα: </a:t>
            </a:r>
            <a:r>
              <a:rPr lang="el-GR" sz="1800" dirty="0" err="1"/>
              <a:t>candida</a:t>
            </a:r>
            <a:r>
              <a:rPr lang="el-GR" sz="1800" dirty="0"/>
              <a:t>, </a:t>
            </a:r>
            <a:r>
              <a:rPr lang="el-GR" sz="1800" dirty="0" err="1"/>
              <a:t>cryptococcus</a:t>
            </a:r>
            <a:r>
              <a:rPr lang="el-GR" sz="1800" dirty="0"/>
              <a:t>, </a:t>
            </a:r>
            <a:r>
              <a:rPr lang="el-GR" sz="1800" dirty="0" err="1"/>
              <a:t>δερματόφυτα</a:t>
            </a:r>
            <a:endParaRPr lang="el-GR" sz="1800" dirty="0"/>
          </a:p>
          <a:p>
            <a:pPr marL="0" indent="0">
              <a:buNone/>
            </a:pPr>
            <a:r>
              <a:rPr lang="el-GR" sz="1800" dirty="0"/>
              <a:t>•Καλή απορρόφηση (80%)</a:t>
            </a:r>
          </a:p>
          <a:p>
            <a:pPr marL="0" indent="0">
              <a:buNone/>
            </a:pPr>
            <a:r>
              <a:rPr lang="el-GR" sz="1800" dirty="0"/>
              <a:t>• </a:t>
            </a:r>
            <a:r>
              <a:rPr lang="el-GR" sz="1800" dirty="0" err="1"/>
              <a:t>πρωτεινοσύνδεση</a:t>
            </a:r>
            <a:r>
              <a:rPr lang="el-GR" sz="1800" dirty="0"/>
              <a:t> 11%</a:t>
            </a:r>
          </a:p>
          <a:p>
            <a:pPr marL="0" indent="0">
              <a:buNone/>
            </a:pPr>
            <a:r>
              <a:rPr lang="el-GR" sz="1800" dirty="0"/>
              <a:t>• καλή </a:t>
            </a:r>
            <a:r>
              <a:rPr lang="el-GR" sz="1800" dirty="0" err="1"/>
              <a:t>φαρμακοκινητική</a:t>
            </a:r>
            <a:endParaRPr lang="el-GR" sz="1800" dirty="0"/>
          </a:p>
          <a:p>
            <a:pPr marL="0" indent="0">
              <a:buNone/>
            </a:pPr>
            <a:r>
              <a:rPr lang="el-GR" sz="1800" dirty="0"/>
              <a:t>• ηπατικός μεταβολισμός</a:t>
            </a:r>
          </a:p>
          <a:p>
            <a:pPr marL="0" indent="0">
              <a:buNone/>
            </a:pPr>
            <a:r>
              <a:rPr lang="el-GR" sz="1800" dirty="0"/>
              <a:t>• αλληλεπιδράσεις (p450) (+)</a:t>
            </a:r>
          </a:p>
          <a:p>
            <a:pPr marL="0" indent="0">
              <a:buNone/>
            </a:pPr>
            <a:r>
              <a:rPr lang="el-GR" sz="1800" dirty="0"/>
              <a:t>• προσαρμογή επί ΧΝΑ</a:t>
            </a:r>
          </a:p>
          <a:p>
            <a:pPr marL="0" indent="0">
              <a:buNone/>
            </a:pPr>
            <a:r>
              <a:rPr lang="el-GR" sz="1800" dirty="0"/>
              <a:t>• Ανεπιθύμητες ενέργειες : </a:t>
            </a:r>
            <a:r>
              <a:rPr lang="el-GR" sz="1800" dirty="0" err="1"/>
              <a:t>ηπατοτοξικότης</a:t>
            </a:r>
            <a:r>
              <a:rPr lang="el-GR" sz="1800" dirty="0"/>
              <a:t>, εξάνθημα, αλωπεκία</a:t>
            </a:r>
          </a:p>
          <a:p>
            <a:pPr marL="0" indent="0">
              <a:buNone/>
            </a:pPr>
            <a:r>
              <a:rPr lang="el-GR" sz="1800" b="1" dirty="0" err="1"/>
              <a:t>Ιτρακοναζόλη</a:t>
            </a:r>
            <a:endParaRPr lang="el-GR" sz="1800" b="1" dirty="0"/>
          </a:p>
          <a:p>
            <a:pPr marL="0" indent="0">
              <a:buNone/>
            </a:pPr>
            <a:r>
              <a:rPr lang="el-GR" sz="1800" dirty="0"/>
              <a:t>•Φάσμα: δραστική και σε </a:t>
            </a:r>
            <a:r>
              <a:rPr lang="el-GR" sz="1800" dirty="0" err="1"/>
              <a:t>ασπέργιλλο</a:t>
            </a:r>
            <a:r>
              <a:rPr lang="el-GR" sz="1800" dirty="0"/>
              <a:t>, </a:t>
            </a:r>
            <a:r>
              <a:rPr lang="el-GR" sz="1800" dirty="0" err="1"/>
              <a:t>σπορότριχο</a:t>
            </a:r>
            <a:r>
              <a:rPr lang="el-GR" sz="1800" dirty="0"/>
              <a:t>, ενδημικούς μύκητες</a:t>
            </a:r>
          </a:p>
          <a:p>
            <a:pPr marL="0" indent="0">
              <a:buNone/>
            </a:pPr>
            <a:r>
              <a:rPr lang="el-GR" sz="1800" dirty="0"/>
              <a:t>• κυμαινόμενη απορρόφηση</a:t>
            </a:r>
          </a:p>
          <a:p>
            <a:pPr marL="0" indent="0">
              <a:buNone/>
            </a:pPr>
            <a:r>
              <a:rPr lang="el-GR" sz="1800" dirty="0"/>
              <a:t>• </a:t>
            </a:r>
            <a:r>
              <a:rPr lang="el-GR" sz="1800" dirty="0" err="1"/>
              <a:t>πρωτεϊνοσυνδεση</a:t>
            </a:r>
            <a:r>
              <a:rPr lang="el-GR" sz="1800" dirty="0"/>
              <a:t> 99%</a:t>
            </a:r>
          </a:p>
          <a:p>
            <a:pPr marL="0" indent="0">
              <a:buNone/>
            </a:pPr>
            <a:r>
              <a:rPr lang="el-GR" sz="1800" dirty="0"/>
              <a:t>• δεν διέρχεται στο ΕΝΥ</a:t>
            </a:r>
          </a:p>
          <a:p>
            <a:pPr marL="0" indent="0">
              <a:buNone/>
            </a:pPr>
            <a:r>
              <a:rPr lang="el-GR" sz="1800" dirty="0"/>
              <a:t>• ηπατικός μεταβολισμός</a:t>
            </a:r>
          </a:p>
          <a:p>
            <a:pPr marL="0" indent="0">
              <a:buNone/>
            </a:pPr>
            <a:r>
              <a:rPr lang="el-GR" sz="1800" dirty="0"/>
              <a:t>• αλληλεπιδράσεις (p450) (+++)</a:t>
            </a:r>
          </a:p>
          <a:p>
            <a:pPr marL="0" indent="0">
              <a:buNone/>
            </a:pPr>
            <a:r>
              <a:rPr lang="el-GR" sz="1800" dirty="0"/>
              <a:t>• Ανεπηρέαστη επί ΧΝΑ</a:t>
            </a:r>
          </a:p>
          <a:p>
            <a:pPr marL="0" indent="0">
              <a:buNone/>
            </a:pPr>
            <a:r>
              <a:rPr lang="el-GR" sz="1800" dirty="0"/>
              <a:t>• Ανεπιθύμητες ενέργειες : γαστρεντερικές διαταραχές</a:t>
            </a:r>
          </a:p>
        </p:txBody>
      </p:sp>
      <p:pic>
        <p:nvPicPr>
          <p:cNvPr id="4" name="Εικόνα 3">
            <a:extLst>
              <a:ext uri="{FF2B5EF4-FFF2-40B4-BE49-F238E27FC236}">
                <a16:creationId xmlns:a16="http://schemas.microsoft.com/office/drawing/2014/main" id="{8503974A-43E9-457F-8349-AD18307729CB}"/>
              </a:ext>
            </a:extLst>
          </p:cNvPr>
          <p:cNvPicPr>
            <a:picLocks noChangeAspect="1"/>
          </p:cNvPicPr>
          <p:nvPr/>
        </p:nvPicPr>
        <p:blipFill>
          <a:blip r:embed="rId2"/>
          <a:stretch>
            <a:fillRect/>
          </a:stretch>
        </p:blipFill>
        <p:spPr>
          <a:xfrm>
            <a:off x="1694677" y="-6"/>
            <a:ext cx="2343150" cy="1952625"/>
          </a:xfrm>
          <a:prstGeom prst="rect">
            <a:avLst/>
          </a:prstGeom>
        </p:spPr>
      </p:pic>
      <p:pic>
        <p:nvPicPr>
          <p:cNvPr id="5" name="Εικόνα 4">
            <a:extLst>
              <a:ext uri="{FF2B5EF4-FFF2-40B4-BE49-F238E27FC236}">
                <a16:creationId xmlns:a16="http://schemas.microsoft.com/office/drawing/2014/main" id="{3D60CC55-ADB9-416C-BE08-8041A7044087}"/>
              </a:ext>
            </a:extLst>
          </p:cNvPr>
          <p:cNvPicPr>
            <a:picLocks noChangeAspect="1"/>
          </p:cNvPicPr>
          <p:nvPr/>
        </p:nvPicPr>
        <p:blipFill>
          <a:blip r:embed="rId3"/>
          <a:stretch>
            <a:fillRect/>
          </a:stretch>
        </p:blipFill>
        <p:spPr>
          <a:xfrm>
            <a:off x="1722754" y="4915515"/>
            <a:ext cx="2343150" cy="1952625"/>
          </a:xfrm>
          <a:prstGeom prst="rect">
            <a:avLst/>
          </a:prstGeom>
        </p:spPr>
      </p:pic>
    </p:spTree>
    <p:extLst>
      <p:ext uri="{BB962C8B-B14F-4D97-AF65-F5344CB8AC3E}">
        <p14:creationId xmlns:p14="http://schemas.microsoft.com/office/powerpoint/2010/main" val="269236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9C31580-810E-4A7D-9092-6E03FC017E6C}"/>
              </a:ext>
            </a:extLst>
          </p:cNvPr>
          <p:cNvSpPr>
            <a:spLocks noGrp="1"/>
          </p:cNvSpPr>
          <p:nvPr>
            <p:ph type="title"/>
          </p:nvPr>
        </p:nvSpPr>
        <p:spPr>
          <a:xfrm>
            <a:off x="466722" y="586855"/>
            <a:ext cx="3201366" cy="3387497"/>
          </a:xfrm>
        </p:spPr>
        <p:txBody>
          <a:bodyPr anchor="b">
            <a:normAutofit/>
          </a:bodyPr>
          <a:lstStyle/>
          <a:p>
            <a:pPr algn="r"/>
            <a:r>
              <a:rPr lang="el-GR" sz="3400" dirty="0" err="1">
                <a:solidFill>
                  <a:srgbClr val="FFFFFF"/>
                </a:solidFill>
              </a:rPr>
              <a:t>Αντιμυκητιασικά</a:t>
            </a:r>
            <a:r>
              <a:rPr lang="el-GR" sz="3400" dirty="0">
                <a:solidFill>
                  <a:srgbClr val="FFFFFF"/>
                </a:solidFill>
              </a:rPr>
              <a:t> </a:t>
            </a:r>
            <a:r>
              <a:rPr lang="el-GR" sz="3400" dirty="0" err="1">
                <a:solidFill>
                  <a:srgbClr val="FFFFFF"/>
                </a:solidFill>
              </a:rPr>
              <a:t>πολυενίου</a:t>
            </a:r>
            <a:endParaRPr lang="el-GR" sz="3400" dirty="0">
              <a:solidFill>
                <a:srgbClr val="FFFFFF"/>
              </a:solidFill>
            </a:endParaRPr>
          </a:p>
        </p:txBody>
      </p:sp>
      <p:sp>
        <p:nvSpPr>
          <p:cNvPr id="3" name="Θέση περιεχομένου 2">
            <a:extLst>
              <a:ext uri="{FF2B5EF4-FFF2-40B4-BE49-F238E27FC236}">
                <a16:creationId xmlns:a16="http://schemas.microsoft.com/office/drawing/2014/main" id="{4AB29040-E37A-4C70-A9B5-835AE0D46AE4}"/>
              </a:ext>
            </a:extLst>
          </p:cNvPr>
          <p:cNvSpPr>
            <a:spLocks noGrp="1"/>
          </p:cNvSpPr>
          <p:nvPr>
            <p:ph idx="1"/>
          </p:nvPr>
        </p:nvSpPr>
        <p:spPr>
          <a:xfrm>
            <a:off x="4810259" y="649480"/>
            <a:ext cx="6745637" cy="5546047"/>
          </a:xfrm>
        </p:spPr>
        <p:txBody>
          <a:bodyPr anchor="ctr">
            <a:normAutofit/>
          </a:bodyPr>
          <a:lstStyle/>
          <a:p>
            <a:r>
              <a:rPr lang="el-GR" sz="2000" dirty="0"/>
              <a:t>Η </a:t>
            </a:r>
            <a:r>
              <a:rPr lang="el-GR" sz="2000" b="1" dirty="0" err="1"/>
              <a:t>αμφοτερικίνη</a:t>
            </a:r>
            <a:r>
              <a:rPr lang="el-GR" sz="2000" b="1" dirty="0"/>
              <a:t> Β </a:t>
            </a:r>
            <a:r>
              <a:rPr lang="el-GR" sz="2000" dirty="0"/>
              <a:t>είναι ο πιο σημαντικός </a:t>
            </a:r>
            <a:r>
              <a:rPr lang="el-GR" sz="2000" dirty="0" err="1"/>
              <a:t>αντιμυκητιασικός</a:t>
            </a:r>
            <a:r>
              <a:rPr lang="el-GR" sz="2000" dirty="0"/>
              <a:t> παράγοντας. </a:t>
            </a:r>
            <a:endParaRPr lang="en-US" sz="2000" dirty="0"/>
          </a:p>
          <a:p>
            <a:r>
              <a:rPr lang="el-GR" sz="2000" dirty="0"/>
              <a:t>Η </a:t>
            </a:r>
            <a:r>
              <a:rPr lang="el-GR" sz="2000" b="1" dirty="0" err="1"/>
              <a:t>νυστατίνη</a:t>
            </a:r>
            <a:r>
              <a:rPr lang="el-GR" sz="2000" b="1" dirty="0"/>
              <a:t> </a:t>
            </a:r>
            <a:r>
              <a:rPr lang="el-GR" sz="2000" dirty="0"/>
              <a:t>είναι επίσης ένωση </a:t>
            </a:r>
            <a:r>
              <a:rPr lang="el-GR" sz="2000" dirty="0" err="1"/>
              <a:t>πολυενίου</a:t>
            </a:r>
            <a:r>
              <a:rPr lang="el-GR" sz="2000" dirty="0"/>
              <a:t> και έχει τον ίδιο μηχανισμό δράσης. </a:t>
            </a:r>
            <a:endParaRPr lang="en-US" sz="2000" dirty="0"/>
          </a:p>
          <a:p>
            <a:r>
              <a:rPr lang="el-GR" sz="2000" dirty="0"/>
              <a:t>Και τα δύο φάρμακα συνδέονται με την </a:t>
            </a:r>
            <a:r>
              <a:rPr lang="el-GR" sz="2000" dirty="0" err="1"/>
              <a:t>εργοστερόλη</a:t>
            </a:r>
            <a:r>
              <a:rPr lang="el-GR" sz="2000" dirty="0"/>
              <a:t>, την κύρια </a:t>
            </a:r>
            <a:r>
              <a:rPr lang="el-GR" sz="2000" dirty="0" err="1"/>
              <a:t>στερόλη</a:t>
            </a:r>
            <a:r>
              <a:rPr lang="el-GR" sz="2000" dirty="0"/>
              <a:t> της μεμβράνης. Τα κύτταρα των θηλαστικών επίσης περιέχουν </a:t>
            </a:r>
            <a:r>
              <a:rPr lang="el-GR" sz="2000" dirty="0" err="1"/>
              <a:t>στερόλες</a:t>
            </a:r>
            <a:r>
              <a:rPr lang="el-GR" sz="2000" dirty="0"/>
              <a:t> (κυρίως χοληστερόλη), ωστόσο, η </a:t>
            </a:r>
            <a:r>
              <a:rPr lang="el-GR" sz="2000" dirty="0" err="1"/>
              <a:t>εργοστερόλη</a:t>
            </a:r>
            <a:r>
              <a:rPr lang="el-GR" sz="2000" dirty="0"/>
              <a:t> έχει μεγαλύτερη συγγένεια για την </a:t>
            </a:r>
            <a:r>
              <a:rPr lang="el-GR" sz="2000" dirty="0" err="1"/>
              <a:t>αμφοτερικίνη</a:t>
            </a:r>
            <a:r>
              <a:rPr lang="el-GR" sz="2000" dirty="0"/>
              <a:t> απ’ ό,τι η χοληστερόλη. Μόλις το φάρμακο προσδεθεί στην </a:t>
            </a:r>
            <a:r>
              <a:rPr lang="el-GR" sz="2000" dirty="0" err="1"/>
              <a:t>εργοστερόλη</a:t>
            </a:r>
            <a:r>
              <a:rPr lang="el-GR" sz="2000" dirty="0"/>
              <a:t>, υπάρχει μία διαταραχή στη λειτουργία της μεμβράνης και οι ηλεκτρολύτες μπορούν να εισέλθουν εκτός του κυττάρου. </a:t>
            </a:r>
          </a:p>
          <a:p>
            <a:pPr>
              <a:buFont typeface="Wingdings" panose="05000000000000000000" pitchFamily="2" charset="2"/>
              <a:buChar char="ü"/>
            </a:pPr>
            <a:r>
              <a:rPr lang="el-GR" sz="2000" dirty="0"/>
              <a:t>Η </a:t>
            </a:r>
            <a:r>
              <a:rPr lang="el-GR" sz="2000" dirty="0" err="1"/>
              <a:t>αμφοτερικίνη</a:t>
            </a:r>
            <a:r>
              <a:rPr lang="el-GR" sz="2000" dirty="0"/>
              <a:t> Β δεν </a:t>
            </a:r>
            <a:r>
              <a:rPr lang="el-GR" sz="2000" dirty="0" err="1"/>
              <a:t>απορροφάται</a:t>
            </a:r>
            <a:r>
              <a:rPr lang="el-GR" sz="2000" dirty="0"/>
              <a:t> από τη γαστρεντερική οδό</a:t>
            </a:r>
          </a:p>
          <a:p>
            <a:pPr>
              <a:buFont typeface="Wingdings" panose="05000000000000000000" pitchFamily="2" charset="2"/>
              <a:buChar char="ü"/>
            </a:pPr>
            <a:r>
              <a:rPr lang="el-GR" sz="2000" dirty="0"/>
              <a:t>Η </a:t>
            </a:r>
            <a:r>
              <a:rPr lang="el-GR" sz="2000" dirty="0" err="1"/>
              <a:t>νυστατίνη</a:t>
            </a:r>
            <a:r>
              <a:rPr lang="el-GR" sz="2000" dirty="0"/>
              <a:t> είναι πολύ τοξική για να χρησιμοποιηθεί συστηματικά. Η χρήση της περιορίζεται σε τοπική χρήση για την </a:t>
            </a:r>
            <a:r>
              <a:rPr lang="el-GR" sz="2000" dirty="0" err="1"/>
              <a:t>Candida</a:t>
            </a:r>
            <a:r>
              <a:rPr lang="el-GR" sz="2000" dirty="0"/>
              <a:t> </a:t>
            </a:r>
            <a:r>
              <a:rPr lang="el-GR" sz="2000" dirty="0" err="1"/>
              <a:t>albicans</a:t>
            </a:r>
            <a:r>
              <a:rPr lang="el-GR" sz="2000" dirty="0"/>
              <a:t>.</a:t>
            </a:r>
          </a:p>
          <a:p>
            <a:pPr marL="0" indent="0">
              <a:buNone/>
            </a:pPr>
            <a:endParaRPr lang="el-GR" sz="2000" dirty="0"/>
          </a:p>
        </p:txBody>
      </p:sp>
    </p:spTree>
    <p:extLst>
      <p:ext uri="{BB962C8B-B14F-4D97-AF65-F5344CB8AC3E}">
        <p14:creationId xmlns:p14="http://schemas.microsoft.com/office/powerpoint/2010/main" val="3249979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FAF8FE80-BA76-4C99-BE25-B111A885DBC1}"/>
              </a:ext>
            </a:extLst>
          </p:cNvPr>
          <p:cNvPicPr>
            <a:picLocks noChangeAspect="1"/>
          </p:cNvPicPr>
          <p:nvPr/>
        </p:nvPicPr>
        <p:blipFill>
          <a:blip r:embed="rId2"/>
          <a:stretch>
            <a:fillRect/>
          </a:stretch>
        </p:blipFill>
        <p:spPr>
          <a:xfrm>
            <a:off x="457200" y="662464"/>
            <a:ext cx="11277600" cy="5533072"/>
          </a:xfrm>
          <a:prstGeom prst="rect">
            <a:avLst/>
          </a:prstGeom>
        </p:spPr>
      </p:pic>
      <p:sp>
        <p:nvSpPr>
          <p:cNvPr id="3" name="Ορθογώνιο 2">
            <a:extLst>
              <a:ext uri="{FF2B5EF4-FFF2-40B4-BE49-F238E27FC236}">
                <a16:creationId xmlns:a16="http://schemas.microsoft.com/office/drawing/2014/main" id="{F4289CC4-C614-422C-AD75-3FC46FC68F96}"/>
              </a:ext>
            </a:extLst>
          </p:cNvPr>
          <p:cNvSpPr/>
          <p:nvPr/>
        </p:nvSpPr>
        <p:spPr>
          <a:xfrm>
            <a:off x="1247947" y="5312285"/>
            <a:ext cx="3901517" cy="461665"/>
          </a:xfrm>
          <a:prstGeom prst="rect">
            <a:avLst/>
          </a:prstGeom>
        </p:spPr>
        <p:txBody>
          <a:bodyPr wrap="none">
            <a:spAutoFit/>
          </a:bodyPr>
          <a:lstStyle/>
          <a:p>
            <a:r>
              <a:rPr lang="el-GR" sz="2400" b="1" dirty="0"/>
              <a:t>Η δομή της </a:t>
            </a:r>
            <a:r>
              <a:rPr lang="el-GR" sz="2400" b="1" dirty="0" err="1"/>
              <a:t>αμφοτερικίνης</a:t>
            </a:r>
            <a:r>
              <a:rPr lang="el-GR" sz="2400" b="1" dirty="0"/>
              <a:t> Β</a:t>
            </a:r>
          </a:p>
        </p:txBody>
      </p:sp>
    </p:spTree>
    <p:extLst>
      <p:ext uri="{BB962C8B-B14F-4D97-AF65-F5344CB8AC3E}">
        <p14:creationId xmlns:p14="http://schemas.microsoft.com/office/powerpoint/2010/main" val="207431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40765C-BABC-42FC-BB4F-A7A95768C3FB}"/>
              </a:ext>
            </a:extLst>
          </p:cNvPr>
          <p:cNvSpPr>
            <a:spLocks noGrp="1"/>
          </p:cNvSpPr>
          <p:nvPr>
            <p:ph type="title"/>
          </p:nvPr>
        </p:nvSpPr>
        <p:spPr>
          <a:xfrm>
            <a:off x="466722" y="586855"/>
            <a:ext cx="3201366" cy="3387497"/>
          </a:xfrm>
        </p:spPr>
        <p:txBody>
          <a:bodyPr anchor="b">
            <a:normAutofit/>
          </a:bodyPr>
          <a:lstStyle/>
          <a:p>
            <a:pPr algn="r"/>
            <a:r>
              <a:rPr lang="el-GR" sz="3400" dirty="0" err="1">
                <a:solidFill>
                  <a:srgbClr val="FFFFFF"/>
                </a:solidFill>
              </a:rPr>
              <a:t>Αντιμυκητιασικά</a:t>
            </a:r>
            <a:r>
              <a:rPr lang="el-GR" sz="3400" dirty="0">
                <a:solidFill>
                  <a:srgbClr val="FFFFFF"/>
                </a:solidFill>
              </a:rPr>
              <a:t> </a:t>
            </a:r>
            <a:r>
              <a:rPr lang="el-GR" sz="3400" dirty="0" err="1">
                <a:solidFill>
                  <a:srgbClr val="FFFFFF"/>
                </a:solidFill>
              </a:rPr>
              <a:t>πολυενίου</a:t>
            </a:r>
            <a:endParaRPr lang="el-GR" sz="3400" dirty="0">
              <a:solidFill>
                <a:srgbClr val="FFFFFF"/>
              </a:solidFill>
            </a:endParaRPr>
          </a:p>
        </p:txBody>
      </p:sp>
      <p:sp>
        <p:nvSpPr>
          <p:cNvPr id="3" name="Θέση περιεχομένου 2">
            <a:extLst>
              <a:ext uri="{FF2B5EF4-FFF2-40B4-BE49-F238E27FC236}">
                <a16:creationId xmlns:a16="http://schemas.microsoft.com/office/drawing/2014/main" id="{CCB8AF2C-279D-475F-9C72-7952CCB937C1}"/>
              </a:ext>
            </a:extLst>
          </p:cNvPr>
          <p:cNvSpPr>
            <a:spLocks noGrp="1"/>
          </p:cNvSpPr>
          <p:nvPr>
            <p:ph idx="1"/>
          </p:nvPr>
        </p:nvSpPr>
        <p:spPr>
          <a:xfrm>
            <a:off x="4810259" y="649480"/>
            <a:ext cx="6555347" cy="5546047"/>
          </a:xfrm>
        </p:spPr>
        <p:txBody>
          <a:bodyPr anchor="ctr">
            <a:normAutofit/>
          </a:bodyPr>
          <a:lstStyle/>
          <a:p>
            <a:r>
              <a:rPr lang="el-GR" sz="2000" dirty="0"/>
              <a:t>Η </a:t>
            </a:r>
            <a:r>
              <a:rPr lang="el-GR" sz="2000" b="1" dirty="0" err="1"/>
              <a:t>αμφοτερικίνη</a:t>
            </a:r>
            <a:r>
              <a:rPr lang="el-GR" sz="2000" b="1" dirty="0"/>
              <a:t> Β </a:t>
            </a:r>
            <a:r>
              <a:rPr lang="el-GR" sz="2000" dirty="0" smtClean="0"/>
              <a:t>πιο </a:t>
            </a:r>
            <a:r>
              <a:rPr lang="el-GR" sz="2000" dirty="0"/>
              <a:t>συχνά χρησιμοποιείται για να θεραπεύσει λοιμώξεις μυκήτων, ειδικότερα σε </a:t>
            </a:r>
            <a:r>
              <a:rPr lang="el-GR" sz="2000" dirty="0" err="1"/>
              <a:t>ανοσοκατασταλμένους</a:t>
            </a:r>
            <a:r>
              <a:rPr lang="el-GR" sz="2000" dirty="0"/>
              <a:t> ασθενείς.</a:t>
            </a:r>
          </a:p>
          <a:p>
            <a:r>
              <a:rPr lang="el-GR" sz="2000" b="1" dirty="0"/>
              <a:t>Ενδείξεις:</a:t>
            </a:r>
            <a:r>
              <a:rPr lang="el-GR" sz="2000" dirty="0"/>
              <a:t> Εν τω </a:t>
            </a:r>
            <a:r>
              <a:rPr lang="el-GR" sz="2000" dirty="0" err="1"/>
              <a:t>βάθει</a:t>
            </a:r>
            <a:r>
              <a:rPr lang="el-GR" sz="2000" dirty="0"/>
              <a:t> συστηματικές μυκητιάσεις, Εμπειρική θεραπεία </a:t>
            </a:r>
            <a:r>
              <a:rPr lang="el-GR" sz="2000" dirty="0" err="1"/>
              <a:t>ουδετεροπενικού</a:t>
            </a:r>
            <a:r>
              <a:rPr lang="el-GR" sz="2000" dirty="0"/>
              <a:t> πυρετού, </a:t>
            </a:r>
            <a:r>
              <a:rPr lang="el-GR" sz="2000" dirty="0" smtClean="0"/>
              <a:t>σπλαχνική </a:t>
            </a:r>
            <a:r>
              <a:rPr lang="el-GR" sz="2000" dirty="0" err="1"/>
              <a:t>λεισμανίαση</a:t>
            </a:r>
            <a:endParaRPr lang="el-GR" sz="2000" dirty="0"/>
          </a:p>
          <a:p>
            <a:r>
              <a:rPr lang="el-GR" sz="2000" b="1" dirty="0"/>
              <a:t>Ανεπιθύμητες ενέργειες</a:t>
            </a:r>
            <a:r>
              <a:rPr lang="el-GR" sz="2000" dirty="0"/>
              <a:t>: H πιο σοβαρή και πιο διαδεδομένη τοξικότητα της </a:t>
            </a:r>
            <a:r>
              <a:rPr lang="el-GR" sz="2000" dirty="0" err="1"/>
              <a:t>αμφοτερικίνης</a:t>
            </a:r>
            <a:r>
              <a:rPr lang="el-GR" sz="2000" dirty="0"/>
              <a:t> Β είναι η </a:t>
            </a:r>
            <a:r>
              <a:rPr lang="el-GR" sz="2000" dirty="0" err="1"/>
              <a:t>νεφροτοξικότητα</a:t>
            </a:r>
            <a:r>
              <a:rPr lang="el-GR" sz="2000" dirty="0"/>
              <a:t>. Η </a:t>
            </a:r>
            <a:r>
              <a:rPr lang="el-GR" sz="2000" dirty="0" err="1"/>
              <a:t>νεφροτοξικότητα</a:t>
            </a:r>
            <a:r>
              <a:rPr lang="el-GR" sz="2000" dirty="0"/>
              <a:t> σχετίζεται με τη δόση και τη διάρκεια της θεραπείας. Η διατήρηση των ασθενών σε επαρκή επίπεδα ενυδάτωσης μπορεί να μειώσει τη </a:t>
            </a:r>
            <a:r>
              <a:rPr lang="el-GR" sz="2000" dirty="0" err="1"/>
              <a:t>νεφροτοξικότητα</a:t>
            </a:r>
            <a:r>
              <a:rPr lang="el-GR" sz="2000" dirty="0"/>
              <a:t>. </a:t>
            </a:r>
          </a:p>
          <a:p>
            <a:r>
              <a:rPr lang="el-GR" sz="2000" dirty="0"/>
              <a:t>Από τη αρχική δόση </a:t>
            </a:r>
            <a:r>
              <a:rPr lang="el-GR" sz="2000" dirty="0" err="1"/>
              <a:t>αμφοτερικίνης</a:t>
            </a:r>
            <a:r>
              <a:rPr lang="el-GR" sz="2000" dirty="0"/>
              <a:t> Β εμφανίζονται συχνά πυρετός, ρίγη και ταχύπνοια.</a:t>
            </a:r>
          </a:p>
          <a:p>
            <a:r>
              <a:rPr lang="el-GR" sz="2000" dirty="0"/>
              <a:t>Θρομβοφλεβίτιδα, </a:t>
            </a:r>
            <a:r>
              <a:rPr lang="el-GR" sz="2000" dirty="0" err="1"/>
              <a:t>μυελοτοξικότητα</a:t>
            </a:r>
            <a:r>
              <a:rPr lang="el-GR" sz="2000" dirty="0"/>
              <a:t> (κυρίως αναιμία) </a:t>
            </a:r>
            <a:r>
              <a:rPr lang="el-GR" sz="2000" dirty="0" err="1"/>
              <a:t>νευροτοξικότητα</a:t>
            </a:r>
            <a:r>
              <a:rPr lang="el-GR" sz="2000" dirty="0"/>
              <a:t> (περιφερική </a:t>
            </a:r>
            <a:r>
              <a:rPr lang="el-GR" sz="2000" dirty="0" err="1"/>
              <a:t>νευρίτις</a:t>
            </a:r>
            <a:r>
              <a:rPr lang="el-GR" sz="2000" dirty="0"/>
              <a:t>), </a:t>
            </a:r>
            <a:r>
              <a:rPr lang="el-GR" sz="2000" dirty="0" err="1"/>
              <a:t>Ηπατοτοξικότητα</a:t>
            </a:r>
            <a:r>
              <a:rPr lang="el-GR" sz="2000" dirty="0"/>
              <a:t>, σπανίως αντιδράσεις υπερευαισθησίας</a:t>
            </a:r>
          </a:p>
        </p:txBody>
      </p:sp>
    </p:spTree>
    <p:extLst>
      <p:ext uri="{BB962C8B-B14F-4D97-AF65-F5344CB8AC3E}">
        <p14:creationId xmlns:p14="http://schemas.microsoft.com/office/powerpoint/2010/main" val="3340159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4042320-A8EF-4E4B-ABA1-C6A31D2E79E4}"/>
              </a:ext>
            </a:extLst>
          </p:cNvPr>
          <p:cNvSpPr>
            <a:spLocks noGrp="1"/>
          </p:cNvSpPr>
          <p:nvPr>
            <p:ph type="title"/>
          </p:nvPr>
        </p:nvSpPr>
        <p:spPr>
          <a:xfrm>
            <a:off x="585992" y="-31958"/>
            <a:ext cx="3201366" cy="3387497"/>
          </a:xfrm>
        </p:spPr>
        <p:txBody>
          <a:bodyPr anchor="b">
            <a:normAutofit/>
          </a:bodyPr>
          <a:lstStyle/>
          <a:p>
            <a:pPr algn="r"/>
            <a:r>
              <a:rPr lang="el-GR" sz="3400" dirty="0" err="1">
                <a:solidFill>
                  <a:srgbClr val="FFFFFF"/>
                </a:solidFill>
              </a:rPr>
              <a:t>Κασποφουγκίνη</a:t>
            </a:r>
            <a:r>
              <a:rPr lang="en-US" sz="3400" dirty="0">
                <a:solidFill>
                  <a:srgbClr val="FFFFFF"/>
                </a:solidFill>
              </a:rPr>
              <a:t>-</a:t>
            </a:r>
            <a:r>
              <a:rPr lang="el-GR" sz="3400" dirty="0" err="1">
                <a:solidFill>
                  <a:srgbClr val="FFFFFF"/>
                </a:solidFill>
              </a:rPr>
              <a:t>Εχινοκανδίνες</a:t>
            </a:r>
            <a:r>
              <a:rPr lang="el-GR" sz="3400" dirty="0">
                <a:solidFill>
                  <a:srgbClr val="FFFFFF"/>
                </a:solidFill>
              </a:rPr>
              <a:t/>
            </a:r>
            <a:br>
              <a:rPr lang="el-GR" sz="3400" dirty="0">
                <a:solidFill>
                  <a:srgbClr val="FFFFFF"/>
                </a:solidFill>
              </a:rPr>
            </a:br>
            <a:endParaRPr lang="el-GR" sz="3400" dirty="0">
              <a:solidFill>
                <a:srgbClr val="FFFFFF"/>
              </a:solidFill>
            </a:endParaRPr>
          </a:p>
        </p:txBody>
      </p:sp>
      <p:sp>
        <p:nvSpPr>
          <p:cNvPr id="3" name="Θέση περιεχομένου 2">
            <a:extLst>
              <a:ext uri="{FF2B5EF4-FFF2-40B4-BE49-F238E27FC236}">
                <a16:creationId xmlns:a16="http://schemas.microsoft.com/office/drawing/2014/main" id="{13C1A4BF-6A7C-45DA-8429-ADE450B1BF88}"/>
              </a:ext>
            </a:extLst>
          </p:cNvPr>
          <p:cNvSpPr>
            <a:spLocks noGrp="1"/>
          </p:cNvSpPr>
          <p:nvPr>
            <p:ph idx="1"/>
          </p:nvPr>
        </p:nvSpPr>
        <p:spPr>
          <a:xfrm>
            <a:off x="4810259" y="649480"/>
            <a:ext cx="6555347" cy="5546047"/>
          </a:xfrm>
        </p:spPr>
        <p:txBody>
          <a:bodyPr anchor="ctr">
            <a:normAutofit/>
          </a:bodyPr>
          <a:lstStyle/>
          <a:p>
            <a:r>
              <a:rPr lang="el-GR" sz="2000" dirty="0"/>
              <a:t>Η </a:t>
            </a:r>
            <a:r>
              <a:rPr lang="el-GR" sz="2000" b="1" dirty="0" err="1"/>
              <a:t>κασποφουγκίνη</a:t>
            </a:r>
            <a:r>
              <a:rPr lang="el-GR" sz="2000" dirty="0"/>
              <a:t> είναι ένας ενδοφλέβιος </a:t>
            </a:r>
            <a:r>
              <a:rPr lang="el-GR" sz="2000" dirty="0" err="1"/>
              <a:t>αντιμυκητιασικός</a:t>
            </a:r>
            <a:r>
              <a:rPr lang="el-GR" sz="2000" dirty="0"/>
              <a:t> παράγοντας, ο οποίος ανήκει σε μια νέα τάξη </a:t>
            </a:r>
            <a:r>
              <a:rPr lang="el-GR" sz="2000" dirty="0" err="1"/>
              <a:t>αντιμυκητιασικών</a:t>
            </a:r>
            <a:r>
              <a:rPr lang="el-GR" sz="2000" dirty="0"/>
              <a:t>, που ονομάζονται </a:t>
            </a:r>
            <a:r>
              <a:rPr lang="el-GR" sz="2000" dirty="0" err="1"/>
              <a:t>εχινοκανδίνες</a:t>
            </a:r>
            <a:r>
              <a:rPr lang="el-GR" sz="2000" dirty="0"/>
              <a:t>. Αναστέλλει μη συναγωνιστικά τη σύνθεση ενός κύριου συστατικού του </a:t>
            </a:r>
            <a:r>
              <a:rPr lang="el-GR" sz="2000" dirty="0" err="1"/>
              <a:t>μυκητιασικού</a:t>
            </a:r>
            <a:r>
              <a:rPr lang="el-GR" sz="2000" dirty="0"/>
              <a:t> κυτταρικού τοιχώματος, τη β-(1,3) και β-(1,6)-D-</a:t>
            </a:r>
            <a:r>
              <a:rPr lang="el-GR" sz="2000" dirty="0" err="1"/>
              <a:t>γλυκάνη</a:t>
            </a:r>
            <a:r>
              <a:rPr lang="el-GR" sz="2000" dirty="0"/>
              <a:t>.</a:t>
            </a:r>
          </a:p>
          <a:p>
            <a:r>
              <a:rPr lang="el-GR" sz="2000" dirty="0"/>
              <a:t>Η </a:t>
            </a:r>
            <a:r>
              <a:rPr lang="el-GR" sz="2000" dirty="0" err="1"/>
              <a:t>κασποφουγκίνη</a:t>
            </a:r>
            <a:r>
              <a:rPr lang="el-GR" sz="2000" dirty="0"/>
              <a:t> ενδείκνυται για τη θεραπεία της διηθητικής </a:t>
            </a:r>
            <a:r>
              <a:rPr lang="el-GR" sz="2000" dirty="0" err="1"/>
              <a:t>ασπεργίλλωσης</a:t>
            </a:r>
            <a:r>
              <a:rPr lang="el-GR" sz="2000" dirty="0"/>
              <a:t> και της </a:t>
            </a:r>
            <a:r>
              <a:rPr lang="el-GR" sz="2000" dirty="0" err="1"/>
              <a:t>καντιντίασης</a:t>
            </a:r>
            <a:r>
              <a:rPr lang="el-GR" sz="2000" dirty="0"/>
              <a:t>. </a:t>
            </a:r>
          </a:p>
          <a:p>
            <a:pPr>
              <a:buFont typeface="Wingdings" panose="05000000000000000000" pitchFamily="2" charset="2"/>
              <a:buChar char="ü"/>
            </a:pPr>
            <a:r>
              <a:rPr lang="en-US" sz="2000" dirty="0"/>
              <a:t>Candida (</a:t>
            </a:r>
            <a:r>
              <a:rPr lang="el-GR" sz="2000" dirty="0" err="1"/>
              <a:t>κτόνος</a:t>
            </a:r>
            <a:r>
              <a:rPr lang="el-GR" sz="2000" dirty="0"/>
              <a:t> δράση)</a:t>
            </a:r>
          </a:p>
          <a:p>
            <a:pPr>
              <a:buFont typeface="Wingdings" panose="05000000000000000000" pitchFamily="2" charset="2"/>
              <a:buChar char="ü"/>
            </a:pPr>
            <a:r>
              <a:rPr lang="en-US" sz="2000" dirty="0"/>
              <a:t>Aspergillus (</a:t>
            </a:r>
            <a:r>
              <a:rPr lang="el-GR" sz="2000" dirty="0"/>
              <a:t>στατική δράση)</a:t>
            </a:r>
          </a:p>
          <a:p>
            <a:pPr>
              <a:buFont typeface="Wingdings" panose="05000000000000000000" pitchFamily="2" charset="2"/>
              <a:buChar char="ü"/>
            </a:pPr>
            <a:r>
              <a:rPr lang="el-GR" sz="2000" dirty="0"/>
              <a:t>Δεν είναι δραστική στον </a:t>
            </a:r>
            <a:r>
              <a:rPr lang="el-GR" sz="2000" dirty="0" err="1"/>
              <a:t>κρυπτόκκοκο</a:t>
            </a:r>
            <a:r>
              <a:rPr lang="el-GR" sz="2000" dirty="0"/>
              <a:t>, το </a:t>
            </a:r>
            <a:r>
              <a:rPr lang="el-GR" sz="2000" dirty="0" err="1"/>
              <a:t>τριχόσπορο</a:t>
            </a:r>
            <a:r>
              <a:rPr lang="el-GR" sz="2000" dirty="0"/>
              <a:t>, τους </a:t>
            </a:r>
            <a:r>
              <a:rPr lang="el-GR" sz="2000" dirty="0" err="1"/>
              <a:t>ζυγομύκητες</a:t>
            </a:r>
            <a:endParaRPr lang="el-GR" sz="2000" dirty="0"/>
          </a:p>
        </p:txBody>
      </p:sp>
      <p:pic>
        <p:nvPicPr>
          <p:cNvPr id="4" name="Εικόνα 3">
            <a:extLst>
              <a:ext uri="{FF2B5EF4-FFF2-40B4-BE49-F238E27FC236}">
                <a16:creationId xmlns:a16="http://schemas.microsoft.com/office/drawing/2014/main" id="{B2398751-4EE9-4DB2-8E3E-F778DD2F45D1}"/>
              </a:ext>
            </a:extLst>
          </p:cNvPr>
          <p:cNvPicPr>
            <a:picLocks noChangeAspect="1"/>
          </p:cNvPicPr>
          <p:nvPr/>
        </p:nvPicPr>
        <p:blipFill>
          <a:blip r:embed="rId2"/>
          <a:stretch>
            <a:fillRect/>
          </a:stretch>
        </p:blipFill>
        <p:spPr>
          <a:xfrm>
            <a:off x="1" y="3483008"/>
            <a:ext cx="4086492" cy="3405409"/>
          </a:xfrm>
          <a:prstGeom prst="rect">
            <a:avLst/>
          </a:prstGeom>
        </p:spPr>
      </p:pic>
    </p:spTree>
    <p:extLst>
      <p:ext uri="{BB962C8B-B14F-4D97-AF65-F5344CB8AC3E}">
        <p14:creationId xmlns:p14="http://schemas.microsoft.com/office/powerpoint/2010/main" val="4210480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4E88F3A-596F-4E4A-B2E3-210E8F5A69C9}"/>
              </a:ext>
            </a:extLst>
          </p:cNvPr>
          <p:cNvPicPr>
            <a:picLocks noChangeAspect="1"/>
          </p:cNvPicPr>
          <p:nvPr/>
        </p:nvPicPr>
        <p:blipFill>
          <a:blip r:embed="rId2"/>
          <a:stretch>
            <a:fillRect/>
          </a:stretch>
        </p:blipFill>
        <p:spPr>
          <a:xfrm>
            <a:off x="643467" y="1257823"/>
            <a:ext cx="10905066" cy="4342352"/>
          </a:xfrm>
          <a:prstGeom prst="rect">
            <a:avLst/>
          </a:prstGeom>
        </p:spPr>
      </p:pic>
    </p:spTree>
    <p:extLst>
      <p:ext uri="{BB962C8B-B14F-4D97-AF65-F5344CB8AC3E}">
        <p14:creationId xmlns:p14="http://schemas.microsoft.com/office/powerpoint/2010/main" val="3742955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514980C-82F0-4095-B87D-65B6C2E793E1}"/>
              </a:ext>
            </a:extLst>
          </p:cNvPr>
          <p:cNvSpPr>
            <a:spLocks noGrp="1"/>
          </p:cNvSpPr>
          <p:nvPr>
            <p:ph type="title"/>
          </p:nvPr>
        </p:nvSpPr>
        <p:spPr>
          <a:xfrm>
            <a:off x="466722" y="586855"/>
            <a:ext cx="3201366" cy="3387497"/>
          </a:xfrm>
        </p:spPr>
        <p:txBody>
          <a:bodyPr anchor="b">
            <a:normAutofit/>
          </a:bodyPr>
          <a:lstStyle/>
          <a:p>
            <a:pPr algn="r"/>
            <a:r>
              <a:rPr lang="el-GR" sz="3400" dirty="0" err="1">
                <a:solidFill>
                  <a:srgbClr val="FFFFFF"/>
                </a:solidFill>
              </a:rPr>
              <a:t>Κασποφουγκίνη-Εχινοκανδίνες</a:t>
            </a:r>
            <a:endParaRPr lang="el-GR" sz="3400" dirty="0">
              <a:solidFill>
                <a:srgbClr val="FFFFFF"/>
              </a:solidFill>
            </a:endParaRPr>
          </a:p>
        </p:txBody>
      </p:sp>
      <p:sp>
        <p:nvSpPr>
          <p:cNvPr id="3" name="Θέση περιεχομένου 2">
            <a:extLst>
              <a:ext uri="{FF2B5EF4-FFF2-40B4-BE49-F238E27FC236}">
                <a16:creationId xmlns:a16="http://schemas.microsoft.com/office/drawing/2014/main" id="{A02393AE-ABB9-4B0A-87A0-3DD4429A2D60}"/>
              </a:ext>
            </a:extLst>
          </p:cNvPr>
          <p:cNvSpPr>
            <a:spLocks noGrp="1"/>
          </p:cNvSpPr>
          <p:nvPr>
            <p:ph idx="1"/>
          </p:nvPr>
        </p:nvSpPr>
        <p:spPr>
          <a:xfrm>
            <a:off x="4810259" y="649480"/>
            <a:ext cx="6555347" cy="5546047"/>
          </a:xfrm>
        </p:spPr>
        <p:txBody>
          <a:bodyPr anchor="ctr">
            <a:normAutofit/>
          </a:bodyPr>
          <a:lstStyle/>
          <a:p>
            <a:r>
              <a:rPr lang="el-GR" sz="2000" dirty="0"/>
              <a:t>Γενικά καλά ανεκτά φάρμακα </a:t>
            </a:r>
          </a:p>
          <a:p>
            <a:r>
              <a:rPr lang="el-GR" sz="2000" dirty="0"/>
              <a:t>Αντιδράσεις κατά τη χορήγηση (κατά την έκχυση)</a:t>
            </a:r>
          </a:p>
          <a:p>
            <a:r>
              <a:rPr lang="el-GR" sz="2000" dirty="0"/>
              <a:t>Κεφαλαλγία </a:t>
            </a:r>
          </a:p>
          <a:p>
            <a:r>
              <a:rPr lang="el-GR" sz="2000" dirty="0"/>
              <a:t>Γαστρεντερικές διαταραχές</a:t>
            </a:r>
          </a:p>
          <a:p>
            <a:r>
              <a:rPr lang="el-GR" sz="2000" dirty="0" err="1"/>
              <a:t>Υποκαλιαιμία</a:t>
            </a:r>
            <a:endParaRPr lang="el-GR" sz="2000" dirty="0"/>
          </a:p>
          <a:p>
            <a:r>
              <a:rPr lang="el-GR" sz="2000" dirty="0"/>
              <a:t>Αύξηση των ηπατικών ενζύμων </a:t>
            </a:r>
          </a:p>
          <a:p>
            <a:r>
              <a:rPr lang="el-GR" sz="2000" dirty="0"/>
              <a:t>Σπάνια </a:t>
            </a:r>
            <a:r>
              <a:rPr lang="el-GR" sz="2000" dirty="0" err="1"/>
              <a:t>μυελοτοξικότητα</a:t>
            </a:r>
            <a:r>
              <a:rPr lang="el-GR" sz="2000" dirty="0"/>
              <a:t> και εξανθήματα</a:t>
            </a:r>
          </a:p>
          <a:p>
            <a:pPr>
              <a:buFont typeface="Wingdings" panose="05000000000000000000" pitchFamily="2" charset="2"/>
              <a:buChar char="ü"/>
            </a:pPr>
            <a:r>
              <a:rPr lang="el-GR" sz="2000" dirty="0"/>
              <a:t>Συνδυασμό με άλλα </a:t>
            </a:r>
            <a:r>
              <a:rPr lang="el-GR" sz="2000" dirty="0" err="1"/>
              <a:t>αντιμυκητιασικά</a:t>
            </a:r>
            <a:r>
              <a:rPr lang="el-GR" sz="2000" dirty="0"/>
              <a:t>, κυρίως με </a:t>
            </a:r>
            <a:r>
              <a:rPr lang="el-GR" sz="2000" dirty="0" err="1"/>
              <a:t>νεώτερες</a:t>
            </a:r>
            <a:r>
              <a:rPr lang="el-GR" sz="2000" dirty="0"/>
              <a:t> </a:t>
            </a:r>
            <a:r>
              <a:rPr lang="el-GR" sz="2000" dirty="0" err="1"/>
              <a:t>τριαζόλες</a:t>
            </a:r>
            <a:r>
              <a:rPr lang="el-GR" sz="2000" dirty="0"/>
              <a:t> για λοιμώξεις από </a:t>
            </a:r>
            <a:r>
              <a:rPr lang="el-GR" sz="2000" dirty="0" err="1"/>
              <a:t>υφομύκητες</a:t>
            </a:r>
            <a:endParaRPr lang="el-GR" sz="2000" dirty="0"/>
          </a:p>
        </p:txBody>
      </p:sp>
    </p:spTree>
    <p:extLst>
      <p:ext uri="{BB962C8B-B14F-4D97-AF65-F5344CB8AC3E}">
        <p14:creationId xmlns:p14="http://schemas.microsoft.com/office/powerpoint/2010/main" val="349338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1245A4FB-B9B6-4BFA-90A7-B9DDE19B981B}"/>
              </a:ext>
            </a:extLst>
          </p:cNvPr>
          <p:cNvPicPr>
            <a:picLocks noChangeAspect="1"/>
          </p:cNvPicPr>
          <p:nvPr/>
        </p:nvPicPr>
        <p:blipFill>
          <a:blip r:embed="rId2"/>
          <a:stretch>
            <a:fillRect/>
          </a:stretch>
        </p:blipFill>
        <p:spPr>
          <a:xfrm>
            <a:off x="643467" y="1018085"/>
            <a:ext cx="10905066" cy="4821829"/>
          </a:xfrm>
          <a:prstGeom prst="rect">
            <a:avLst/>
          </a:prstGeom>
        </p:spPr>
      </p:pic>
    </p:spTree>
    <p:extLst>
      <p:ext uri="{BB962C8B-B14F-4D97-AF65-F5344CB8AC3E}">
        <p14:creationId xmlns:p14="http://schemas.microsoft.com/office/powerpoint/2010/main" val="4190805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CA9A001-2FBA-4CE4-807C-D17E03AE674D}"/>
              </a:ext>
            </a:extLst>
          </p:cNvPr>
          <p:cNvSpPr>
            <a:spLocks noGrp="1"/>
          </p:cNvSpPr>
          <p:nvPr>
            <p:ph type="title"/>
          </p:nvPr>
        </p:nvSpPr>
        <p:spPr>
          <a:xfrm>
            <a:off x="466722" y="586855"/>
            <a:ext cx="3201366" cy="3387497"/>
          </a:xfrm>
        </p:spPr>
        <p:txBody>
          <a:bodyPr anchor="b">
            <a:normAutofit/>
          </a:bodyPr>
          <a:lstStyle/>
          <a:p>
            <a:pPr algn="r"/>
            <a:r>
              <a:rPr lang="el-GR" sz="3700">
                <a:solidFill>
                  <a:srgbClr val="FFFFFF"/>
                </a:solidFill>
              </a:rPr>
              <a:t>Τερβιναφίνη και γριζεοφουλβίνη</a:t>
            </a:r>
          </a:p>
        </p:txBody>
      </p:sp>
      <p:sp>
        <p:nvSpPr>
          <p:cNvPr id="3" name="Θέση περιεχομένου 2">
            <a:extLst>
              <a:ext uri="{FF2B5EF4-FFF2-40B4-BE49-F238E27FC236}">
                <a16:creationId xmlns:a16="http://schemas.microsoft.com/office/drawing/2014/main" id="{E723CBB7-7083-457C-AAA8-02024E1035BF}"/>
              </a:ext>
            </a:extLst>
          </p:cNvPr>
          <p:cNvSpPr>
            <a:spLocks noGrp="1"/>
          </p:cNvSpPr>
          <p:nvPr>
            <p:ph idx="1"/>
          </p:nvPr>
        </p:nvSpPr>
        <p:spPr>
          <a:xfrm>
            <a:off x="4810259" y="649480"/>
            <a:ext cx="6555347" cy="5546047"/>
          </a:xfrm>
        </p:spPr>
        <p:txBody>
          <a:bodyPr anchor="ctr">
            <a:normAutofit/>
          </a:bodyPr>
          <a:lstStyle/>
          <a:p>
            <a:r>
              <a:rPr lang="el-GR" sz="2000" dirty="0"/>
              <a:t>Η </a:t>
            </a:r>
            <a:r>
              <a:rPr lang="el-GR" sz="2000" b="1" dirty="0" err="1"/>
              <a:t>τερβιναφίνη</a:t>
            </a:r>
            <a:r>
              <a:rPr lang="el-GR" sz="2000" b="1" dirty="0"/>
              <a:t> </a:t>
            </a:r>
            <a:r>
              <a:rPr lang="el-GR" sz="2000" dirty="0"/>
              <a:t>και η </a:t>
            </a:r>
            <a:r>
              <a:rPr lang="el-GR" sz="2000" b="1" dirty="0" err="1"/>
              <a:t>γριζεοφουλβίνη</a:t>
            </a:r>
            <a:r>
              <a:rPr lang="el-GR" sz="2000" b="1" dirty="0"/>
              <a:t> </a:t>
            </a:r>
            <a:r>
              <a:rPr lang="el-GR" sz="2000" dirty="0"/>
              <a:t>χορηγούνται από το στόμα για τη θεραπεία των επιφανειακών </a:t>
            </a:r>
            <a:r>
              <a:rPr lang="el-GR" sz="2000" dirty="0" err="1"/>
              <a:t>μυκητιασικών</a:t>
            </a:r>
            <a:r>
              <a:rPr lang="el-GR" sz="2000" dirty="0"/>
              <a:t> λοιμώξεων. </a:t>
            </a:r>
          </a:p>
          <a:p>
            <a:pPr>
              <a:buFont typeface="Wingdings" panose="05000000000000000000" pitchFamily="2" charset="2"/>
              <a:buChar char="ü"/>
            </a:pPr>
            <a:r>
              <a:rPr lang="el-GR" sz="2000" dirty="0"/>
              <a:t>Οι ιστοί - στόχοι είναι αυτοί που δεν </a:t>
            </a:r>
            <a:r>
              <a:rPr lang="el-GR" sz="2000" dirty="0" err="1"/>
              <a:t>αιματώνονται</a:t>
            </a:r>
            <a:r>
              <a:rPr lang="el-GR" sz="2000" dirty="0"/>
              <a:t> καλά: τα μαλλιά, το δέρμα και τα νύχια. Τα φάρμακα αυτά χορηγούνται από το στόμα και δεν εφαρμόζονται τοπικά.</a:t>
            </a:r>
          </a:p>
          <a:p>
            <a:r>
              <a:rPr lang="el-GR" sz="2000" dirty="0"/>
              <a:t>Η </a:t>
            </a:r>
            <a:r>
              <a:rPr lang="el-GR" sz="2000" dirty="0" err="1"/>
              <a:t>τερβιναφίνη</a:t>
            </a:r>
            <a:r>
              <a:rPr lang="el-GR" sz="2000" dirty="0"/>
              <a:t> αποτρέπει τη σύνθεση της </a:t>
            </a:r>
            <a:r>
              <a:rPr lang="el-GR" sz="2000" dirty="0" err="1"/>
              <a:t>εργοστερόλης</a:t>
            </a:r>
            <a:r>
              <a:rPr lang="el-GR" sz="2000" dirty="0"/>
              <a:t> αναστέλλοντας την </a:t>
            </a:r>
            <a:r>
              <a:rPr lang="el-GR" sz="2000" dirty="0" err="1"/>
              <a:t>σκουαλενική</a:t>
            </a:r>
            <a:r>
              <a:rPr lang="el-GR" sz="2000" dirty="0"/>
              <a:t> </a:t>
            </a:r>
            <a:r>
              <a:rPr lang="el-GR" sz="2000" dirty="0" err="1"/>
              <a:t>εποξειδάση</a:t>
            </a:r>
            <a:r>
              <a:rPr lang="el-GR" sz="2000" dirty="0"/>
              <a:t>.</a:t>
            </a:r>
          </a:p>
          <a:p>
            <a:r>
              <a:rPr lang="el-GR" sz="2000" dirty="0"/>
              <a:t>Η </a:t>
            </a:r>
            <a:r>
              <a:rPr lang="el-GR" sz="2000" dirty="0" err="1"/>
              <a:t>γριζεοφουλβίνη</a:t>
            </a:r>
            <a:r>
              <a:rPr lang="el-GR" sz="2000" dirty="0"/>
              <a:t> συνδέεται ειδικά με την κερατίνη στα πρόδρομα κύτταρα κερατίνης, κάνοντάς τα να αντιστέκονται στις </a:t>
            </a:r>
            <a:r>
              <a:rPr lang="el-GR" sz="2000" dirty="0" err="1"/>
              <a:t>μυκητιασικές</a:t>
            </a:r>
            <a:r>
              <a:rPr lang="el-GR" sz="2000" dirty="0"/>
              <a:t> λοιμώξεις. Μια λοίμωξη από </a:t>
            </a:r>
            <a:r>
              <a:rPr lang="el-GR" sz="2000" dirty="0" err="1"/>
              <a:t>δερματόφυτα</a:t>
            </a:r>
            <a:r>
              <a:rPr lang="el-GR" sz="2000" dirty="0"/>
              <a:t> μπορεί να θεραπευτεί μόνο όταν το μολυσμένο δέρμα, νύχι ή μαλλιά αντικατασταθεί με τη νέα κερατίνη που περιέχει </a:t>
            </a:r>
            <a:r>
              <a:rPr lang="el-GR" sz="2000" dirty="0" err="1"/>
              <a:t>γριζεοφουλβίνη</a:t>
            </a:r>
            <a:r>
              <a:rPr lang="el-GR" sz="2000" dirty="0"/>
              <a:t>. Αυτός είναι ο λόγος που η θεραπεία πρέπει να συνεχιστεί για μεγάλες χρονικές περιόδους.</a:t>
            </a:r>
          </a:p>
        </p:txBody>
      </p:sp>
    </p:spTree>
    <p:extLst>
      <p:ext uri="{BB962C8B-B14F-4D97-AF65-F5344CB8AC3E}">
        <p14:creationId xmlns:p14="http://schemas.microsoft.com/office/powerpoint/2010/main" val="157247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F93F2B65-5139-4C26-BECB-CA7F74C13D00}"/>
              </a:ext>
            </a:extLst>
          </p:cNvPr>
          <p:cNvSpPr>
            <a:spLocks noGrp="1"/>
          </p:cNvSpPr>
          <p:nvPr>
            <p:ph type="title"/>
          </p:nvPr>
        </p:nvSpPr>
        <p:spPr>
          <a:xfrm>
            <a:off x="777240" y="731519"/>
            <a:ext cx="2845191" cy="3237579"/>
          </a:xfrm>
        </p:spPr>
        <p:txBody>
          <a:bodyPr>
            <a:normAutofit/>
          </a:bodyPr>
          <a:lstStyle/>
          <a:p>
            <a:r>
              <a:rPr lang="el-GR" sz="3800" dirty="0" err="1">
                <a:solidFill>
                  <a:srgbClr val="FFFFFF"/>
                </a:solidFill>
              </a:rPr>
              <a:t>Ανθελμινθικά</a:t>
            </a:r>
            <a:r>
              <a:rPr lang="el-GR" sz="3800" dirty="0">
                <a:solidFill>
                  <a:srgbClr val="FFFFFF"/>
                </a:solidFill>
              </a:rPr>
              <a:t> φάρμακα</a:t>
            </a: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5F87962-4463-4BEC-908F-4051AA99C2DB}"/>
              </a:ext>
            </a:extLst>
          </p:cNvPr>
          <p:cNvSpPr>
            <a:spLocks noGrp="1"/>
          </p:cNvSpPr>
          <p:nvPr>
            <p:ph idx="1"/>
          </p:nvPr>
        </p:nvSpPr>
        <p:spPr>
          <a:xfrm>
            <a:off x="4379709" y="686862"/>
            <a:ext cx="7037591" cy="5475129"/>
          </a:xfrm>
        </p:spPr>
        <p:txBody>
          <a:bodyPr anchor="ctr">
            <a:normAutofit/>
          </a:bodyPr>
          <a:lstStyle/>
          <a:p>
            <a:r>
              <a:rPr lang="el-GR" sz="2000" dirty="0"/>
              <a:t>Έχουν αποτελεσματική δράση ενάντια στους σκώληκες (</a:t>
            </a:r>
            <a:r>
              <a:rPr lang="el-GR" sz="2000" dirty="0" err="1"/>
              <a:t>έλμινθες</a:t>
            </a:r>
            <a:r>
              <a:rPr lang="el-GR" sz="2000" dirty="0"/>
              <a:t>). </a:t>
            </a:r>
          </a:p>
          <a:p>
            <a:endParaRPr lang="el-GR" sz="2000" dirty="0"/>
          </a:p>
          <a:p>
            <a:r>
              <a:rPr lang="el-GR" sz="2000" dirty="0"/>
              <a:t>Στους ανθρώπους, οι σκώληκες μπορεί να παραμείνουν μέσα στον εντερικό αυλό ή να έχουν σύνθετους κύκλους ζωής, που να περιλαμβάνουν μετακίνηση μέσα στο σώμα. Η λοιμώδης μορφή μπορεί να είναι είτε ένας ενήλικος σκώληκας, είτε ένας μη ώριμος σκώληκας.</a:t>
            </a:r>
          </a:p>
          <a:p>
            <a:endParaRPr lang="el-GR" sz="2000" dirty="0"/>
          </a:p>
          <a:p>
            <a:r>
              <a:rPr lang="el-GR" sz="2000" dirty="0"/>
              <a:t>Ο κύκλος ζωής του σκώληκα εξαρτάται ισχυρά από παράγοντες όπως ο </a:t>
            </a:r>
            <a:r>
              <a:rPr lang="el-GR" sz="2000" dirty="0" err="1"/>
              <a:t>νευρομυϊκός</a:t>
            </a:r>
            <a:r>
              <a:rPr lang="el-GR" sz="2000" dirty="0"/>
              <a:t> συντονισμός, η παραγωγή ενέργειας, και η </a:t>
            </a:r>
            <a:r>
              <a:rPr lang="el-GR" sz="2000" dirty="0" err="1"/>
              <a:t>μικροσωληναριακή</a:t>
            </a:r>
            <a:r>
              <a:rPr lang="el-GR" sz="2000" dirty="0"/>
              <a:t> ακεραιότητα. Τα περισσότερα </a:t>
            </a:r>
            <a:r>
              <a:rPr lang="el-GR" sz="2000" dirty="0" err="1"/>
              <a:t>ανθελμινθικά</a:t>
            </a:r>
            <a:r>
              <a:rPr lang="el-GR" sz="2000" dirty="0"/>
              <a:t> φάρμακα στοχεύουν σε έναν από αυτούς τους τομείς.</a:t>
            </a:r>
          </a:p>
        </p:txBody>
      </p:sp>
      <p:pic>
        <p:nvPicPr>
          <p:cNvPr id="4" name="Εικόνα 3">
            <a:extLst>
              <a:ext uri="{FF2B5EF4-FFF2-40B4-BE49-F238E27FC236}">
                <a16:creationId xmlns:a16="http://schemas.microsoft.com/office/drawing/2014/main" id="{32BB505F-89F1-45C7-8DE1-4A7848C674FA}"/>
              </a:ext>
            </a:extLst>
          </p:cNvPr>
          <p:cNvPicPr>
            <a:picLocks noChangeAspect="1"/>
          </p:cNvPicPr>
          <p:nvPr/>
        </p:nvPicPr>
        <p:blipFill>
          <a:blip r:embed="rId2"/>
          <a:stretch>
            <a:fillRect/>
          </a:stretch>
        </p:blipFill>
        <p:spPr>
          <a:xfrm>
            <a:off x="697152" y="4632865"/>
            <a:ext cx="2952750" cy="1552575"/>
          </a:xfrm>
          <a:prstGeom prst="rect">
            <a:avLst/>
          </a:prstGeom>
        </p:spPr>
      </p:pic>
    </p:spTree>
    <p:extLst>
      <p:ext uri="{BB962C8B-B14F-4D97-AF65-F5344CB8AC3E}">
        <p14:creationId xmlns:p14="http://schemas.microsoft.com/office/powerpoint/2010/main" val="3377063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946F5F1-AF5B-48BB-A9DE-0E14F78F5BEA}"/>
              </a:ext>
            </a:extLst>
          </p:cNvPr>
          <p:cNvPicPr>
            <a:picLocks noChangeAspect="1"/>
          </p:cNvPicPr>
          <p:nvPr/>
        </p:nvPicPr>
        <p:blipFill>
          <a:blip r:embed="rId2"/>
          <a:stretch>
            <a:fillRect/>
          </a:stretch>
        </p:blipFill>
        <p:spPr>
          <a:xfrm>
            <a:off x="2646422" y="643466"/>
            <a:ext cx="6899155" cy="5571067"/>
          </a:xfrm>
          <a:prstGeom prst="rect">
            <a:avLst/>
          </a:prstGeom>
        </p:spPr>
      </p:pic>
    </p:spTree>
    <p:extLst>
      <p:ext uri="{BB962C8B-B14F-4D97-AF65-F5344CB8AC3E}">
        <p14:creationId xmlns:p14="http://schemas.microsoft.com/office/powerpoint/2010/main" val="2076778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D22CE0B6-577E-4B5F-A3FD-61426C21E052}"/>
              </a:ext>
            </a:extLst>
          </p:cNvPr>
          <p:cNvSpPr>
            <a:spLocks noGrp="1"/>
          </p:cNvSpPr>
          <p:nvPr>
            <p:ph type="title"/>
          </p:nvPr>
        </p:nvSpPr>
        <p:spPr>
          <a:xfrm>
            <a:off x="777240" y="731519"/>
            <a:ext cx="2845191" cy="3237579"/>
          </a:xfrm>
        </p:spPr>
        <p:txBody>
          <a:bodyPr>
            <a:normAutofit/>
          </a:bodyPr>
          <a:lstStyle/>
          <a:p>
            <a:r>
              <a:rPr lang="el-GR" sz="3800" dirty="0">
                <a:solidFill>
                  <a:srgbClr val="FFFFFF"/>
                </a:solidFill>
              </a:rPr>
              <a:t>Οι </a:t>
            </a:r>
            <a:r>
              <a:rPr lang="el-GR" sz="3800" dirty="0" err="1">
                <a:solidFill>
                  <a:srgbClr val="FFFFFF"/>
                </a:solidFill>
              </a:rPr>
              <a:t>έλμινθες</a:t>
            </a:r>
            <a:r>
              <a:rPr lang="el-GR" sz="3800" dirty="0">
                <a:solidFill>
                  <a:srgbClr val="FFFFFF"/>
                </a:solidFill>
              </a:rPr>
              <a:t> (σκώληκες) </a:t>
            </a:r>
          </a:p>
        </p:txBody>
      </p:sp>
      <p:sp>
        <p:nvSpPr>
          <p:cNvPr id="23"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9A6F28D-DBB9-4E7C-A3D7-F5E33930C916}"/>
              </a:ext>
            </a:extLst>
          </p:cNvPr>
          <p:cNvSpPr>
            <a:spLocks noGrp="1"/>
          </p:cNvSpPr>
          <p:nvPr>
            <p:ph idx="1"/>
          </p:nvPr>
        </p:nvSpPr>
        <p:spPr>
          <a:xfrm>
            <a:off x="4379709" y="686862"/>
            <a:ext cx="7037591" cy="5475129"/>
          </a:xfrm>
        </p:spPr>
        <p:txBody>
          <a:bodyPr anchor="ctr">
            <a:normAutofit/>
          </a:bodyPr>
          <a:lstStyle/>
          <a:p>
            <a:r>
              <a:rPr lang="el-GR" sz="2200" dirty="0"/>
              <a:t>Οι </a:t>
            </a:r>
            <a:r>
              <a:rPr lang="el-GR" sz="2200" dirty="0" err="1"/>
              <a:t>έλμινθες</a:t>
            </a:r>
            <a:r>
              <a:rPr lang="el-GR" sz="2200" dirty="0"/>
              <a:t> (σκώληκες) διαχωρίζονται σε τρεις κατηγορίες: τους νηματώδεις (</a:t>
            </a:r>
            <a:r>
              <a:rPr lang="el-GR" sz="2200" dirty="0" err="1"/>
              <a:t>νηματελμίνθες</a:t>
            </a:r>
            <a:r>
              <a:rPr lang="el-GR" sz="2200" dirty="0"/>
              <a:t>) τους τρηματώδεις </a:t>
            </a:r>
            <a:r>
              <a:rPr lang="el-GR" sz="2200" dirty="0" err="1"/>
              <a:t>έλμινθες</a:t>
            </a:r>
            <a:r>
              <a:rPr lang="el-GR" sz="2200" dirty="0"/>
              <a:t> (</a:t>
            </a:r>
            <a:r>
              <a:rPr lang="el-GR" sz="2200" dirty="0" err="1"/>
              <a:t>πλατυέλμινθες</a:t>
            </a:r>
            <a:r>
              <a:rPr lang="el-GR" sz="2200" dirty="0"/>
              <a:t>) και τους κεστώδεις.</a:t>
            </a:r>
          </a:p>
          <a:p>
            <a:pPr marL="0" indent="0">
              <a:buNone/>
            </a:pPr>
            <a:r>
              <a:rPr lang="el-GR" sz="2200" dirty="0"/>
              <a:t>   1. </a:t>
            </a:r>
            <a:r>
              <a:rPr lang="el-GR" sz="2200" b="1" dirty="0"/>
              <a:t>Νηματώδεις</a:t>
            </a:r>
            <a:r>
              <a:rPr lang="el-GR" sz="2200" dirty="0"/>
              <a:t>: είναι επιμήκεις </a:t>
            </a:r>
            <a:r>
              <a:rPr lang="el-GR" sz="2200" dirty="0" err="1"/>
              <a:t>νηματέλμινθες</a:t>
            </a:r>
            <a:r>
              <a:rPr lang="el-GR" sz="2200" dirty="0"/>
              <a:t> που έχουν πλήρες πεπτικό σύστημα, με στόμα και πρωκτό και προκαλούν λοιμώξεις του εντέρου, του αίματος καθώς και των ιστών. πχ </a:t>
            </a:r>
            <a:r>
              <a:rPr lang="el-GR" sz="2200" dirty="0" err="1"/>
              <a:t>οξύουρος</a:t>
            </a:r>
            <a:r>
              <a:rPr lang="el-GR" sz="2200" dirty="0"/>
              <a:t>, </a:t>
            </a:r>
            <a:r>
              <a:rPr lang="el-GR" sz="2200" dirty="0" err="1"/>
              <a:t>ασκαρίδες</a:t>
            </a:r>
            <a:endParaRPr lang="el-GR" sz="2200" dirty="0"/>
          </a:p>
          <a:p>
            <a:pPr marL="0" indent="0">
              <a:buNone/>
            </a:pPr>
            <a:r>
              <a:rPr lang="el-GR" sz="2200" dirty="0"/>
              <a:t>   2. </a:t>
            </a:r>
            <a:r>
              <a:rPr lang="el-GR" sz="2200" b="1" dirty="0"/>
              <a:t>Τρηματώδεις:</a:t>
            </a:r>
            <a:r>
              <a:rPr lang="el-GR" sz="2200" dirty="0"/>
              <a:t> είναι </a:t>
            </a:r>
            <a:r>
              <a:rPr lang="el-GR" sz="2200" dirty="0" err="1"/>
              <a:t>πλατυέλμινθες</a:t>
            </a:r>
            <a:r>
              <a:rPr lang="el-GR" sz="2200" dirty="0"/>
              <a:t> με σχήμα φύλλου που χαρακτηρίζονται με κριτήριο τους ιστούς τους οποίους προσβάλλουν (του ήπατος, των πνευμόνων, του εντέρου ή του αίματος). πχ </a:t>
            </a:r>
            <a:r>
              <a:rPr lang="el-GR" sz="2200" dirty="0" err="1"/>
              <a:t>σχιστοσώματα</a:t>
            </a:r>
            <a:r>
              <a:rPr lang="el-GR" sz="2200" dirty="0"/>
              <a:t>, εχινόκοκκος</a:t>
            </a:r>
          </a:p>
          <a:p>
            <a:pPr marL="0" indent="0">
              <a:buNone/>
            </a:pPr>
            <a:r>
              <a:rPr lang="el-GR" sz="2200" dirty="0"/>
              <a:t>   3. </a:t>
            </a:r>
            <a:r>
              <a:rPr lang="el-GR" sz="2200" b="1" dirty="0"/>
              <a:t>Κεστώδεις</a:t>
            </a:r>
            <a:r>
              <a:rPr lang="el-GR" sz="2200" dirty="0"/>
              <a:t> ή «ταινίες»: έχουν τυπικά επίπεδο, </a:t>
            </a:r>
            <a:r>
              <a:rPr lang="el-GR" sz="2200" dirty="0" err="1"/>
              <a:t>κατατμημένο</a:t>
            </a:r>
            <a:r>
              <a:rPr lang="el-GR" sz="2200" dirty="0"/>
              <a:t> σώμα, και προσκολλώνται στο έντερο του ξενιστή ενώ στερούνται στόματος και πεπτικής οδού καθ' όλη τη διάρκεια του βιολογικού τους κύκλου.</a:t>
            </a:r>
          </a:p>
        </p:txBody>
      </p:sp>
    </p:spTree>
    <p:extLst>
      <p:ext uri="{BB962C8B-B14F-4D97-AF65-F5344CB8AC3E}">
        <p14:creationId xmlns:p14="http://schemas.microsoft.com/office/powerpoint/2010/main" val="20934154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118EFEE7-F40B-4275-835B-CCA5BB7C07AB}"/>
              </a:ext>
            </a:extLst>
          </p:cNvPr>
          <p:cNvSpPr>
            <a:spLocks noGrp="1"/>
          </p:cNvSpPr>
          <p:nvPr>
            <p:ph type="title"/>
          </p:nvPr>
        </p:nvSpPr>
        <p:spPr>
          <a:xfrm>
            <a:off x="777240" y="694944"/>
            <a:ext cx="6610388" cy="1042416"/>
          </a:xfrm>
        </p:spPr>
        <p:txBody>
          <a:bodyPr>
            <a:normAutofit/>
          </a:bodyPr>
          <a:lstStyle/>
          <a:p>
            <a:r>
              <a:rPr lang="el-GR" sz="4200">
                <a:solidFill>
                  <a:srgbClr val="FFFFFF"/>
                </a:solidFill>
              </a:rPr>
              <a:t>Τα ανθελμινθικά φάρμακα</a:t>
            </a:r>
          </a:p>
        </p:txBody>
      </p:sp>
      <p:sp>
        <p:nvSpPr>
          <p:cNvPr id="11" name="Rectangle 10">
            <a:extLst>
              <a:ext uri="{FF2B5EF4-FFF2-40B4-BE49-F238E27FC236}">
                <a16:creationId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Εικόνα 3">
            <a:extLst>
              <a:ext uri="{FF2B5EF4-FFF2-40B4-BE49-F238E27FC236}">
                <a16:creationId xmlns:a16="http://schemas.microsoft.com/office/drawing/2014/main" id="{88DF8EA1-695E-4387-89E8-D41797DFEEBC}"/>
              </a:ext>
            </a:extLst>
          </p:cNvPr>
          <p:cNvPicPr>
            <a:picLocks noChangeAspect="1"/>
          </p:cNvPicPr>
          <p:nvPr/>
        </p:nvPicPr>
        <p:blipFill>
          <a:blip r:embed="rId2"/>
          <a:stretch>
            <a:fillRect/>
          </a:stretch>
        </p:blipFill>
        <p:spPr>
          <a:xfrm>
            <a:off x="750165" y="2331973"/>
            <a:ext cx="6635324" cy="3864530"/>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E54CAC6-60DE-4A5C-BA40-E491550A57AA}"/>
              </a:ext>
            </a:extLst>
          </p:cNvPr>
          <p:cNvSpPr>
            <a:spLocks noGrp="1"/>
          </p:cNvSpPr>
          <p:nvPr>
            <p:ph idx="1"/>
          </p:nvPr>
        </p:nvSpPr>
        <p:spPr>
          <a:xfrm>
            <a:off x="8109311" y="2393792"/>
            <a:ext cx="3360212" cy="3740893"/>
          </a:xfrm>
        </p:spPr>
        <p:txBody>
          <a:bodyPr anchor="ctr">
            <a:normAutofit/>
          </a:bodyPr>
          <a:lstStyle/>
          <a:p>
            <a:r>
              <a:rPr lang="el-GR" sz="1800"/>
              <a:t>Τα ανθελμινθικά φάρμακα έχουν μεταβολικούς στόχους οι οποίοι υπάρχουν στο παράσιτο, αλλά είτε λείπουν από τον ξενιστή, είτε έχουν διαφορετικά χαρακτηριστικά σε αυτόν.</a:t>
            </a:r>
          </a:p>
        </p:txBody>
      </p:sp>
    </p:spTree>
    <p:extLst>
      <p:ext uri="{BB962C8B-B14F-4D97-AF65-F5344CB8AC3E}">
        <p14:creationId xmlns:p14="http://schemas.microsoft.com/office/powerpoint/2010/main" val="1503397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F0AFA442-31ED-4CE0-98C4-5ABA4593E057}"/>
              </a:ext>
            </a:extLst>
          </p:cNvPr>
          <p:cNvSpPr>
            <a:spLocks noGrp="1"/>
          </p:cNvSpPr>
          <p:nvPr>
            <p:ph type="title"/>
          </p:nvPr>
        </p:nvSpPr>
        <p:spPr>
          <a:xfrm>
            <a:off x="777240" y="731519"/>
            <a:ext cx="2845191" cy="3237579"/>
          </a:xfrm>
        </p:spPr>
        <p:txBody>
          <a:bodyPr>
            <a:normAutofit/>
          </a:bodyPr>
          <a:lstStyle/>
          <a:p>
            <a:r>
              <a:rPr lang="el-GR" sz="2700">
                <a:solidFill>
                  <a:srgbClr val="FFFFFF"/>
                </a:solidFill>
              </a:rPr>
              <a:t>Φάρμακα που χρησιμοποιούνται κατά των κεστωδών και των τρηματώδων έλμινθων</a:t>
            </a: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1F4FBDE-AB8B-47DB-835A-6D44D88E60EA}"/>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   </a:t>
            </a:r>
            <a:r>
              <a:rPr lang="el-GR" sz="2400" dirty="0"/>
              <a:t>Η </a:t>
            </a:r>
            <a:r>
              <a:rPr lang="el-GR" sz="2400" b="1" dirty="0" err="1"/>
              <a:t>πραζικουαντέλη</a:t>
            </a:r>
            <a:r>
              <a:rPr lang="el-GR" sz="2400" b="1" dirty="0"/>
              <a:t> </a:t>
            </a:r>
            <a:r>
              <a:rPr lang="el-GR" sz="2400" dirty="0"/>
              <a:t>είναι το φάρμακο εκλογής για τις τρηματώδεις (</a:t>
            </a:r>
            <a:r>
              <a:rPr lang="el-GR" sz="2400" dirty="0" err="1"/>
              <a:t>flukes</a:t>
            </a:r>
            <a:r>
              <a:rPr lang="el-GR" sz="2400" dirty="0"/>
              <a:t>)  και πολλές κεστώδεις λοιμώξεις.</a:t>
            </a:r>
          </a:p>
          <a:p>
            <a:r>
              <a:rPr lang="el-GR" sz="2400" dirty="0"/>
              <a:t>Ο μηχανισμός δράσης της </a:t>
            </a:r>
            <a:r>
              <a:rPr lang="el-GR" sz="2400" dirty="0" err="1"/>
              <a:t>πραζικουαντέλης</a:t>
            </a:r>
            <a:r>
              <a:rPr lang="el-GR" sz="2400" dirty="0"/>
              <a:t> είναι ότι προκαλεί παράλυση και σπασμούς των μυών των σκωλήκων με ταχεία εισροή ιόντων </a:t>
            </a:r>
            <a:r>
              <a:rPr lang="en-US" sz="2400" dirty="0"/>
              <a:t>Ca </a:t>
            </a:r>
            <a:r>
              <a:rPr lang="el-GR" sz="2400" dirty="0"/>
              <a:t>εντός των </a:t>
            </a:r>
            <a:r>
              <a:rPr lang="el-GR" sz="2400" dirty="0" err="1"/>
              <a:t>σχιστοσωμάτων</a:t>
            </a:r>
            <a:r>
              <a:rPr lang="el-GR" sz="2400" dirty="0"/>
              <a:t>. </a:t>
            </a:r>
            <a:r>
              <a:rPr lang="el-GR" sz="2400" dirty="0" err="1"/>
              <a:t>Απορροφάται</a:t>
            </a:r>
            <a:r>
              <a:rPr lang="el-GR" sz="2400" dirty="0"/>
              <a:t> μετά από χορήγηση από το στόμα. </a:t>
            </a:r>
          </a:p>
          <a:p>
            <a:pPr>
              <a:buFont typeface="Wingdings" panose="05000000000000000000" pitchFamily="2" charset="2"/>
              <a:buChar char="ü"/>
            </a:pPr>
            <a:r>
              <a:rPr lang="el-GR" sz="2400" dirty="0"/>
              <a:t>Θεραπεία για τρηματώδεις που προκαλούν </a:t>
            </a:r>
            <a:r>
              <a:rPr lang="el-GR" sz="2400" dirty="0" err="1"/>
              <a:t>σχιστοσωμίαση</a:t>
            </a:r>
            <a:r>
              <a:rPr lang="el-GR" sz="2400" dirty="0"/>
              <a:t>. Η ασθένεια μεταδίδεται από την επαφή με το νερό που περιέχει τα παράσιτα. Τα παράσιτα απελευθερώνονται από μολυσμένα σαλιγκάρια του γλυκού νερού</a:t>
            </a:r>
          </a:p>
        </p:txBody>
      </p:sp>
    </p:spTree>
    <p:extLst>
      <p:ext uri="{BB962C8B-B14F-4D97-AF65-F5344CB8AC3E}">
        <p14:creationId xmlns:p14="http://schemas.microsoft.com/office/powerpoint/2010/main" val="19008775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4635475-D3FC-4B41-8802-1A50EB86F084}"/>
              </a:ext>
            </a:extLst>
          </p:cNvPr>
          <p:cNvPicPr>
            <a:picLocks noChangeAspect="1"/>
          </p:cNvPicPr>
          <p:nvPr/>
        </p:nvPicPr>
        <p:blipFill>
          <a:blip r:embed="rId2"/>
          <a:stretch>
            <a:fillRect/>
          </a:stretch>
        </p:blipFill>
        <p:spPr>
          <a:xfrm>
            <a:off x="1797305" y="0"/>
            <a:ext cx="8597390" cy="6858000"/>
          </a:xfrm>
          <a:prstGeom prst="rect">
            <a:avLst/>
          </a:prstGeom>
        </p:spPr>
      </p:pic>
    </p:spTree>
    <p:extLst>
      <p:ext uri="{BB962C8B-B14F-4D97-AF65-F5344CB8AC3E}">
        <p14:creationId xmlns:p14="http://schemas.microsoft.com/office/powerpoint/2010/main" val="2958322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8C33323E-F0C8-4904-A7CF-7806F84A1D93}"/>
              </a:ext>
            </a:extLst>
          </p:cNvPr>
          <p:cNvSpPr>
            <a:spLocks noGrp="1"/>
          </p:cNvSpPr>
          <p:nvPr>
            <p:ph type="title"/>
          </p:nvPr>
        </p:nvSpPr>
        <p:spPr>
          <a:xfrm>
            <a:off x="777240" y="731519"/>
            <a:ext cx="2845191" cy="3237579"/>
          </a:xfrm>
        </p:spPr>
        <p:txBody>
          <a:bodyPr>
            <a:normAutofit/>
          </a:bodyPr>
          <a:lstStyle/>
          <a:p>
            <a:r>
              <a:rPr lang="el-GR" sz="2700">
                <a:solidFill>
                  <a:srgbClr val="FFFFFF"/>
                </a:solidFill>
              </a:rPr>
              <a:t>Φάρμακα που χρησιμοποιούνται κατά των νηματώδων</a:t>
            </a: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9DF1DBC-7612-4899-AB79-86150DCCFC22}"/>
              </a:ext>
            </a:extLst>
          </p:cNvPr>
          <p:cNvSpPr>
            <a:spLocks noGrp="1"/>
          </p:cNvSpPr>
          <p:nvPr>
            <p:ph idx="1"/>
          </p:nvPr>
        </p:nvSpPr>
        <p:spPr>
          <a:xfrm>
            <a:off x="4379709" y="686862"/>
            <a:ext cx="7037591" cy="5475129"/>
          </a:xfrm>
        </p:spPr>
        <p:txBody>
          <a:bodyPr anchor="ctr">
            <a:normAutofit/>
          </a:bodyPr>
          <a:lstStyle/>
          <a:p>
            <a:pPr marL="0" indent="0">
              <a:buNone/>
            </a:pPr>
            <a:r>
              <a:rPr lang="en-US" sz="2600" dirty="0"/>
              <a:t>    </a:t>
            </a:r>
            <a:r>
              <a:rPr lang="el-GR" sz="2400" dirty="0"/>
              <a:t>H θεραπεία των νηματωδών (</a:t>
            </a:r>
            <a:r>
              <a:rPr lang="el-GR" sz="2400" dirty="0" err="1"/>
              <a:t>ασκαρίδες</a:t>
            </a:r>
            <a:r>
              <a:rPr lang="el-GR" sz="2400" dirty="0"/>
              <a:t>) γίνεται (ως επί το </a:t>
            </a:r>
            <a:r>
              <a:rPr lang="el-GR" sz="2400" dirty="0" err="1"/>
              <a:t>πλείστον</a:t>
            </a:r>
            <a:r>
              <a:rPr lang="el-GR" sz="2400" dirty="0"/>
              <a:t>) με </a:t>
            </a:r>
            <a:r>
              <a:rPr lang="el-GR" sz="2400" b="1" dirty="0" err="1"/>
              <a:t>αλβενδαζόλη</a:t>
            </a:r>
            <a:r>
              <a:rPr lang="el-GR" sz="2400" dirty="0"/>
              <a:t>, </a:t>
            </a:r>
            <a:r>
              <a:rPr lang="el-GR" sz="2400" b="1" dirty="0" err="1"/>
              <a:t>μεβενδαζόλη</a:t>
            </a:r>
            <a:r>
              <a:rPr lang="el-GR" sz="2400" dirty="0"/>
              <a:t> ή </a:t>
            </a:r>
            <a:r>
              <a:rPr lang="el-GR" sz="2400" b="1" dirty="0" err="1"/>
              <a:t>πυραντέλη</a:t>
            </a:r>
            <a:r>
              <a:rPr lang="el-GR" sz="2400" dirty="0"/>
              <a:t>.</a:t>
            </a:r>
          </a:p>
          <a:p>
            <a:r>
              <a:rPr lang="el-GR" sz="2400" dirty="0"/>
              <a:t>Η </a:t>
            </a:r>
            <a:r>
              <a:rPr lang="el-GR" sz="2400" dirty="0" err="1"/>
              <a:t>αλβενδαζόλη</a:t>
            </a:r>
            <a:r>
              <a:rPr lang="el-GR" sz="2400" dirty="0"/>
              <a:t> και η </a:t>
            </a:r>
            <a:r>
              <a:rPr lang="el-GR" sz="2400" dirty="0" err="1"/>
              <a:t>μεβενδαζόλη</a:t>
            </a:r>
            <a:r>
              <a:rPr lang="el-GR" sz="2400" dirty="0"/>
              <a:t> αναστέλλουν τον πολυμερισμό της </a:t>
            </a:r>
            <a:r>
              <a:rPr lang="el-GR" sz="2400" dirty="0" err="1"/>
              <a:t>τουμπουλίνης</a:t>
            </a:r>
            <a:r>
              <a:rPr lang="el-GR" sz="2400" dirty="0"/>
              <a:t> στους σκώληκες. Αυτά τα φάρμακα προσδένονται στη β-</a:t>
            </a:r>
            <a:r>
              <a:rPr lang="el-GR" sz="2400" dirty="0" err="1"/>
              <a:t>τουμπουλίνη</a:t>
            </a:r>
            <a:r>
              <a:rPr lang="el-GR" sz="2400" dirty="0"/>
              <a:t> και αναστέλλουν τον πολυμερισμό της </a:t>
            </a:r>
            <a:r>
              <a:rPr lang="el-GR" sz="2400" dirty="0" err="1"/>
              <a:t>τουμπουλίνης</a:t>
            </a:r>
            <a:r>
              <a:rPr lang="el-GR" sz="2400" dirty="0"/>
              <a:t>, που </a:t>
            </a:r>
            <a:r>
              <a:rPr lang="el-GR" sz="2400" dirty="0" err="1"/>
              <a:t>διαταρράσσει</a:t>
            </a:r>
            <a:r>
              <a:rPr lang="el-GR" sz="2400" dirty="0"/>
              <a:t> την </a:t>
            </a:r>
            <a:r>
              <a:rPr lang="el-GR" sz="2400" dirty="0" err="1"/>
              <a:t>κινηνικότητα</a:t>
            </a:r>
            <a:r>
              <a:rPr lang="el-GR" sz="2400" dirty="0"/>
              <a:t> και την αναπαραγωγή. Μπορούν να χορηγηθούν από του στόματος και έχουν περιορισμένη απορρόφηση από τη </a:t>
            </a:r>
            <a:r>
              <a:rPr lang="el-GR" sz="2400" dirty="0" err="1"/>
              <a:t>γαστρεντερικη</a:t>
            </a:r>
            <a:r>
              <a:rPr lang="el-GR" sz="2400" dirty="0"/>
              <a:t> οδό.</a:t>
            </a:r>
          </a:p>
          <a:p>
            <a:r>
              <a:rPr lang="el-GR" sz="2400" dirty="0"/>
              <a:t>Η </a:t>
            </a:r>
            <a:r>
              <a:rPr lang="el-GR" sz="2400" dirty="0" err="1"/>
              <a:t>πυραντέλη</a:t>
            </a:r>
            <a:r>
              <a:rPr lang="el-GR" sz="2400" dirty="0"/>
              <a:t> προκαλεί παράλυση των σκωλήκων.</a:t>
            </a:r>
          </a:p>
        </p:txBody>
      </p:sp>
    </p:spTree>
    <p:extLst>
      <p:ext uri="{BB962C8B-B14F-4D97-AF65-F5344CB8AC3E}">
        <p14:creationId xmlns:p14="http://schemas.microsoft.com/office/powerpoint/2010/main" val="2363870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Τίτλος 1">
            <a:extLst>
              <a:ext uri="{FF2B5EF4-FFF2-40B4-BE49-F238E27FC236}">
                <a16:creationId xmlns:a16="http://schemas.microsoft.com/office/drawing/2014/main" id="{84D4A43B-58EE-4BDE-8ACB-812BE6E8DFC6}"/>
              </a:ext>
            </a:extLst>
          </p:cNvPr>
          <p:cNvSpPr>
            <a:spLocks noGrp="1"/>
          </p:cNvSpPr>
          <p:nvPr>
            <p:ph type="title"/>
          </p:nvPr>
        </p:nvSpPr>
        <p:spPr>
          <a:xfrm>
            <a:off x="777240" y="731519"/>
            <a:ext cx="2845191" cy="3237579"/>
          </a:xfrm>
        </p:spPr>
        <p:txBody>
          <a:bodyPr>
            <a:normAutofit/>
          </a:bodyPr>
          <a:lstStyle/>
          <a:p>
            <a:r>
              <a:rPr lang="el-GR" sz="3800" dirty="0">
                <a:solidFill>
                  <a:srgbClr val="FFFFFF"/>
                </a:solidFill>
              </a:rPr>
              <a:t>Φάρμακα κατά της φιλαρίασης</a:t>
            </a:r>
          </a:p>
        </p:txBody>
      </p:sp>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DE9DC9ED-057A-48D5-AA19-4991EFCF3E20}"/>
              </a:ext>
            </a:extLst>
          </p:cNvPr>
          <p:cNvSpPr>
            <a:spLocks noGrp="1"/>
          </p:cNvSpPr>
          <p:nvPr>
            <p:ph idx="1"/>
          </p:nvPr>
        </p:nvSpPr>
        <p:spPr>
          <a:xfrm>
            <a:off x="4379709" y="686862"/>
            <a:ext cx="7037591" cy="5475129"/>
          </a:xfrm>
        </p:spPr>
        <p:txBody>
          <a:bodyPr anchor="ctr">
            <a:normAutofit/>
          </a:bodyPr>
          <a:lstStyle/>
          <a:p>
            <a:pPr marL="0" indent="0">
              <a:buNone/>
            </a:pPr>
            <a:r>
              <a:rPr lang="en-US" sz="2000" dirty="0"/>
              <a:t>     </a:t>
            </a:r>
            <a:r>
              <a:rPr lang="el-GR" sz="2000" dirty="0"/>
              <a:t>Η φιλαρίαση θεραπεύεται κατά κύριο λόγο</a:t>
            </a:r>
            <a:r>
              <a:rPr lang="en-US" sz="2000" dirty="0"/>
              <a:t> </a:t>
            </a:r>
            <a:r>
              <a:rPr lang="el-GR" sz="2000" dirty="0"/>
              <a:t>με </a:t>
            </a:r>
            <a:r>
              <a:rPr lang="el-GR" sz="2000" b="1" dirty="0" err="1"/>
              <a:t>διαιθυλκαρβαμαζίνη</a:t>
            </a:r>
            <a:r>
              <a:rPr lang="el-GR" sz="2000" b="1" dirty="0"/>
              <a:t> </a:t>
            </a:r>
            <a:r>
              <a:rPr lang="el-GR" sz="2000" dirty="0"/>
              <a:t>και </a:t>
            </a:r>
            <a:r>
              <a:rPr lang="el-GR" sz="2000" b="1" dirty="0" err="1"/>
              <a:t>ιβερμεκτίνη</a:t>
            </a:r>
            <a:r>
              <a:rPr lang="el-GR" sz="2000" dirty="0"/>
              <a:t>. Στη φιλαρίαση οι νηματώδεις σκώληκες βρίσκονται στο αίμα και τους ιστούς. Μεταδίδονται με τσίμπημα μύγας ή κουνουπιού. Στις αρχές της λοίμωξης, μετακινούνται μέσα στο λεμφικό σύστημα.</a:t>
            </a:r>
          </a:p>
          <a:p>
            <a:r>
              <a:rPr lang="el-GR" sz="2000" dirty="0"/>
              <a:t>Η </a:t>
            </a:r>
            <a:r>
              <a:rPr lang="el-GR" sz="2000" dirty="0" err="1"/>
              <a:t>διαιθυλκαρβαμαζίνη</a:t>
            </a:r>
            <a:r>
              <a:rPr lang="el-GR" sz="2000" dirty="0"/>
              <a:t> είναι το φάρμακο εκλογής για τη λεμφική φιλαρίαση και δρα μετατρέποντας την επιφάνεια της </a:t>
            </a:r>
            <a:r>
              <a:rPr lang="el-GR" sz="2000" dirty="0" err="1"/>
              <a:t>φιλάριας</a:t>
            </a:r>
            <a:r>
              <a:rPr lang="el-GR" sz="2000" dirty="0"/>
              <a:t> με τέτοιο τρόπο ώστε να γίνεται πιο επιρρεπής στη φαγοκύτωση από το ανοσοποιητικό σύστημα του ξενιστή.</a:t>
            </a:r>
          </a:p>
          <a:p>
            <a:r>
              <a:rPr lang="el-GR" sz="2000" dirty="0"/>
              <a:t>Η </a:t>
            </a:r>
            <a:r>
              <a:rPr lang="el-GR" sz="2000" dirty="0" err="1"/>
              <a:t>ιβερμεκτίνη</a:t>
            </a:r>
            <a:r>
              <a:rPr lang="el-GR" sz="2000" dirty="0"/>
              <a:t> παραλύει το μυ του σκώληκα και είναι το φάρμακο εκλογής για την </a:t>
            </a:r>
            <a:r>
              <a:rPr lang="el-GR" sz="2000" dirty="0" err="1"/>
              <a:t>ογκοκέρκωση</a:t>
            </a:r>
            <a:r>
              <a:rPr lang="el-GR" sz="2000" dirty="0"/>
              <a:t> (δερματική φιλαρίαση). Η </a:t>
            </a:r>
            <a:r>
              <a:rPr lang="el-GR" sz="2000" dirty="0" err="1"/>
              <a:t>ιβερμεκτίνη</a:t>
            </a:r>
            <a:r>
              <a:rPr lang="el-GR" sz="2000" dirty="0"/>
              <a:t> είναι πιο διαδεδομένη στην κτηνιατρική φαρμακευτική, αλλά έχει βρεθεί να εξειδικεύεται και στη θεραπεία της </a:t>
            </a:r>
            <a:r>
              <a:rPr lang="el-GR" sz="2000" dirty="0" err="1"/>
              <a:t>ογκοκέρκωσης</a:t>
            </a:r>
            <a:r>
              <a:rPr lang="el-GR" sz="2000" dirty="0"/>
              <a:t>. Φαίνεται πως παρεμποδίζει τη διαβίβαση που </a:t>
            </a:r>
            <a:r>
              <a:rPr lang="el-GR" sz="2000" dirty="0" err="1"/>
              <a:t>διαμεσολαβείται</a:t>
            </a:r>
            <a:r>
              <a:rPr lang="el-GR" sz="2000" dirty="0"/>
              <a:t> από το γ-</a:t>
            </a:r>
            <a:r>
              <a:rPr lang="el-GR" sz="2000" dirty="0" err="1"/>
              <a:t>αμινοβουτυρικό</a:t>
            </a:r>
            <a:r>
              <a:rPr lang="el-GR" sz="2000" dirty="0"/>
              <a:t> οξύ (GABA) στον οργανισμό-εισβολέα χωρίς καμιά επίδραση στον ξενιστή.</a:t>
            </a:r>
          </a:p>
        </p:txBody>
      </p:sp>
    </p:spTree>
    <p:extLst>
      <p:ext uri="{BB962C8B-B14F-4D97-AF65-F5344CB8AC3E}">
        <p14:creationId xmlns:p14="http://schemas.microsoft.com/office/powerpoint/2010/main" val="220438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9B6BF15-590F-466B-893B-1538F6DF5A93}"/>
              </a:ext>
            </a:extLst>
          </p:cNvPr>
          <p:cNvSpPr>
            <a:spLocks noGrp="1"/>
          </p:cNvSpPr>
          <p:nvPr>
            <p:ph type="title"/>
          </p:nvPr>
        </p:nvSpPr>
        <p:spPr>
          <a:xfrm>
            <a:off x="808638" y="386930"/>
            <a:ext cx="9236700" cy="1188950"/>
          </a:xfrm>
        </p:spPr>
        <p:txBody>
          <a:bodyPr anchor="b">
            <a:normAutofit/>
          </a:bodyPr>
          <a:lstStyle/>
          <a:p>
            <a:r>
              <a:rPr lang="el-GR" sz="5400" dirty="0" err="1"/>
              <a:t>Κινολόνες</a:t>
            </a:r>
            <a:endParaRPr lang="el-G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FE60440-848F-4298-A184-32A0DB936903}"/>
              </a:ext>
            </a:extLst>
          </p:cNvPr>
          <p:cNvSpPr>
            <a:spLocks noGrp="1"/>
          </p:cNvSpPr>
          <p:nvPr>
            <p:ph idx="1"/>
          </p:nvPr>
        </p:nvSpPr>
        <p:spPr>
          <a:xfrm>
            <a:off x="737407" y="2389218"/>
            <a:ext cx="10252121" cy="3435531"/>
          </a:xfrm>
        </p:spPr>
        <p:txBody>
          <a:bodyPr anchor="ctr">
            <a:normAutofit lnSpcReduction="10000"/>
          </a:bodyPr>
          <a:lstStyle/>
          <a:p>
            <a:pPr marL="0" indent="0">
              <a:buNone/>
            </a:pPr>
            <a:r>
              <a:rPr lang="el-GR" sz="2000" dirty="0"/>
              <a:t>   </a:t>
            </a:r>
            <a:r>
              <a:rPr lang="el-GR" sz="2000" b="1" dirty="0"/>
              <a:t>Μηχανισμός δράσης</a:t>
            </a:r>
          </a:p>
          <a:p>
            <a:r>
              <a:rPr lang="el-GR" sz="2000" dirty="0"/>
              <a:t>Αναστέλλουν τη </a:t>
            </a:r>
            <a:r>
              <a:rPr lang="el-GR" sz="2000" dirty="0" err="1"/>
              <a:t>γυράση</a:t>
            </a:r>
            <a:r>
              <a:rPr lang="el-GR" sz="2000" dirty="0"/>
              <a:t> του </a:t>
            </a:r>
            <a:r>
              <a:rPr lang="el-GR" sz="2000" dirty="0" err="1"/>
              <a:t>δεοξυριβονουκλεϊκού</a:t>
            </a:r>
            <a:r>
              <a:rPr lang="el-GR" sz="2000" dirty="0"/>
              <a:t> οξέος DNA (</a:t>
            </a:r>
            <a:r>
              <a:rPr lang="el-GR" sz="2000" dirty="0" err="1"/>
              <a:t>τοποισομεράση</a:t>
            </a:r>
            <a:r>
              <a:rPr lang="el-GR" sz="2000" dirty="0"/>
              <a:t> ΙΙ) στα </a:t>
            </a:r>
            <a:r>
              <a:rPr lang="en-US" sz="2000" dirty="0"/>
              <a:t>Gram(-) </a:t>
            </a:r>
            <a:r>
              <a:rPr lang="el-GR" sz="2000" dirty="0"/>
              <a:t>και την </a:t>
            </a:r>
            <a:r>
              <a:rPr lang="el-GR" sz="2000" dirty="0" err="1"/>
              <a:t>τοποισομεράση</a:t>
            </a:r>
            <a:r>
              <a:rPr lang="el-GR" sz="2000" dirty="0"/>
              <a:t> </a:t>
            </a:r>
            <a:r>
              <a:rPr lang="en-US" sz="2000" dirty="0"/>
              <a:t>IV </a:t>
            </a:r>
            <a:r>
              <a:rPr lang="el-GR" sz="2000" dirty="0"/>
              <a:t>στα </a:t>
            </a:r>
            <a:r>
              <a:rPr lang="en-US" sz="2000" dirty="0"/>
              <a:t>Gram (+)</a:t>
            </a:r>
            <a:r>
              <a:rPr lang="el-GR" sz="2000" dirty="0"/>
              <a:t> και με αυτό τον τρόπο αναστέλλουν την σύνθεση του DNA. Η </a:t>
            </a:r>
            <a:r>
              <a:rPr lang="el-GR" sz="2000" dirty="0" err="1"/>
              <a:t>γυράση</a:t>
            </a:r>
            <a:r>
              <a:rPr lang="el-GR" sz="2000" dirty="0"/>
              <a:t> του DNA είναι ένα </a:t>
            </a:r>
            <a:r>
              <a:rPr lang="el-GR" sz="2000" dirty="0" err="1"/>
              <a:t>βακτηριακό</a:t>
            </a:r>
            <a:r>
              <a:rPr lang="el-GR" sz="2000" dirty="0"/>
              <a:t> ένζυμο που μεταβάλλει τη διαμόρφωση και την τοπολογία του DNA. </a:t>
            </a:r>
          </a:p>
          <a:p>
            <a:r>
              <a:rPr lang="el-GR" sz="2000" dirty="0"/>
              <a:t>Εισέρχονται στο κύτταρο με παθητική διάχυση, μέσω υδρόφιλων πρωτεϊνικών διαύλων (</a:t>
            </a:r>
            <a:r>
              <a:rPr lang="el-GR" sz="2000" dirty="0" err="1"/>
              <a:t>πορίνες</a:t>
            </a:r>
            <a:r>
              <a:rPr lang="el-GR" sz="2000" dirty="0"/>
              <a:t>) που εντοπίζονται στην εξωτερική επιφάνεια της μεμβράνης</a:t>
            </a:r>
          </a:p>
          <a:p>
            <a:r>
              <a:rPr lang="el-GR" sz="2000" dirty="0"/>
              <a:t>Αναστέλλουν τον αναδιπλασιασμό του </a:t>
            </a:r>
            <a:r>
              <a:rPr lang="el-GR" sz="2000" dirty="0" err="1"/>
              <a:t>βακτηριακού</a:t>
            </a:r>
            <a:r>
              <a:rPr lang="el-GR" sz="2000" dirty="0"/>
              <a:t> DNA με  το σχηματισμό τριπλού </a:t>
            </a:r>
            <a:r>
              <a:rPr lang="el-GR" sz="2000" dirty="0" err="1"/>
              <a:t>συμπλόκου</a:t>
            </a:r>
            <a:r>
              <a:rPr lang="el-GR" sz="2000" dirty="0"/>
              <a:t> (</a:t>
            </a:r>
            <a:r>
              <a:rPr lang="el-GR" sz="2000" dirty="0" err="1"/>
              <a:t>κινολόνη</a:t>
            </a:r>
            <a:r>
              <a:rPr lang="el-GR" sz="2000" dirty="0"/>
              <a:t>, ένζυμο και DNA), που αναστέλλοντας την επανασύνδεση των κλώνων  επακολουθεί ρήξη του DNA και κυτταρικός θάνατος</a:t>
            </a:r>
          </a:p>
          <a:p>
            <a:r>
              <a:rPr lang="el-GR" sz="2000" dirty="0"/>
              <a:t>Είναι η μόνη κατηγορία </a:t>
            </a:r>
            <a:r>
              <a:rPr lang="el-GR" sz="2000" dirty="0" err="1"/>
              <a:t>αντιμικροβιακών</a:t>
            </a:r>
            <a:r>
              <a:rPr lang="el-GR" sz="2000" dirty="0"/>
              <a:t> που αναστέλλει την αντιγραφή του DNA.</a:t>
            </a:r>
          </a:p>
          <a:p>
            <a:endParaRPr lang="el-GR" sz="2000" dirty="0"/>
          </a:p>
        </p:txBody>
      </p:sp>
    </p:spTree>
    <p:extLst>
      <p:ext uri="{BB962C8B-B14F-4D97-AF65-F5344CB8AC3E}">
        <p14:creationId xmlns:p14="http://schemas.microsoft.com/office/powerpoint/2010/main" val="134756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55405F-37A2-4869-9154-F8BE3BECE6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E8BDEB76-378C-4170-A79B-AC194587F680}"/>
              </a:ext>
            </a:extLst>
          </p:cNvPr>
          <p:cNvPicPr>
            <a:picLocks noChangeAspect="1"/>
          </p:cNvPicPr>
          <p:nvPr/>
        </p:nvPicPr>
        <p:blipFill>
          <a:blip r:embed="rId2"/>
          <a:stretch>
            <a:fillRect/>
          </a:stretch>
        </p:blipFill>
        <p:spPr>
          <a:xfrm>
            <a:off x="643467" y="645459"/>
            <a:ext cx="10905066" cy="5567081"/>
          </a:xfrm>
          <a:prstGeom prst="rect">
            <a:avLst/>
          </a:prstGeom>
        </p:spPr>
      </p:pic>
      <p:sp>
        <p:nvSpPr>
          <p:cNvPr id="3" name="TextBox 2">
            <a:extLst>
              <a:ext uri="{FF2B5EF4-FFF2-40B4-BE49-F238E27FC236}">
                <a16:creationId xmlns:a16="http://schemas.microsoft.com/office/drawing/2014/main" id="{03A09A01-6FEB-4DD0-BD69-C761568815EE}"/>
              </a:ext>
            </a:extLst>
          </p:cNvPr>
          <p:cNvSpPr txBox="1"/>
          <p:nvPr/>
        </p:nvSpPr>
        <p:spPr>
          <a:xfrm>
            <a:off x="8162797" y="2377440"/>
            <a:ext cx="3468963" cy="923330"/>
          </a:xfrm>
          <a:prstGeom prst="rect">
            <a:avLst/>
          </a:prstGeom>
          <a:noFill/>
        </p:spPr>
        <p:txBody>
          <a:bodyPr wrap="none" rtlCol="0">
            <a:spAutoFit/>
          </a:bodyPr>
          <a:lstStyle/>
          <a:p>
            <a:r>
              <a:rPr lang="el-GR" dirty="0">
                <a:solidFill>
                  <a:schemeClr val="bg1"/>
                </a:solidFill>
              </a:rPr>
              <a:t>Η αναστολή της</a:t>
            </a:r>
          </a:p>
          <a:p>
            <a:r>
              <a:rPr lang="el-GR" dirty="0">
                <a:solidFill>
                  <a:schemeClr val="bg1"/>
                </a:solidFill>
              </a:rPr>
              <a:t>•DNA-</a:t>
            </a:r>
            <a:r>
              <a:rPr lang="el-GR" dirty="0" err="1">
                <a:solidFill>
                  <a:schemeClr val="bg1"/>
                </a:solidFill>
              </a:rPr>
              <a:t>γυράσης</a:t>
            </a:r>
            <a:r>
              <a:rPr lang="el-GR" dirty="0">
                <a:solidFill>
                  <a:schemeClr val="bg1"/>
                </a:solidFill>
              </a:rPr>
              <a:t> (</a:t>
            </a:r>
            <a:r>
              <a:rPr lang="el-GR" dirty="0" err="1">
                <a:solidFill>
                  <a:schemeClr val="bg1"/>
                </a:solidFill>
              </a:rPr>
              <a:t>gyrA</a:t>
            </a:r>
            <a:r>
              <a:rPr lang="el-GR" dirty="0">
                <a:solidFill>
                  <a:schemeClr val="bg1"/>
                </a:solidFill>
              </a:rPr>
              <a:t>, </a:t>
            </a:r>
            <a:r>
              <a:rPr lang="el-GR" dirty="0" err="1">
                <a:solidFill>
                  <a:schemeClr val="bg1"/>
                </a:solidFill>
              </a:rPr>
              <a:t>gyrB</a:t>
            </a:r>
            <a:r>
              <a:rPr lang="el-GR" dirty="0">
                <a:solidFill>
                  <a:schemeClr val="bg1"/>
                </a:solidFill>
              </a:rPr>
              <a:t>) και της</a:t>
            </a:r>
          </a:p>
          <a:p>
            <a:r>
              <a:rPr lang="el-GR" dirty="0">
                <a:solidFill>
                  <a:schemeClr val="bg1"/>
                </a:solidFill>
              </a:rPr>
              <a:t>•</a:t>
            </a:r>
            <a:r>
              <a:rPr lang="el-GR" dirty="0" err="1">
                <a:solidFill>
                  <a:schemeClr val="bg1"/>
                </a:solidFill>
              </a:rPr>
              <a:t>τοποϊσομεράσης</a:t>
            </a:r>
            <a:r>
              <a:rPr lang="el-GR" dirty="0">
                <a:solidFill>
                  <a:schemeClr val="bg1"/>
                </a:solidFill>
              </a:rPr>
              <a:t> IV (</a:t>
            </a:r>
            <a:r>
              <a:rPr lang="el-GR" dirty="0" err="1">
                <a:solidFill>
                  <a:schemeClr val="bg1"/>
                </a:solidFill>
              </a:rPr>
              <a:t>parC</a:t>
            </a:r>
            <a:r>
              <a:rPr lang="el-GR" dirty="0">
                <a:solidFill>
                  <a:schemeClr val="bg1"/>
                </a:solidFill>
              </a:rPr>
              <a:t>, </a:t>
            </a:r>
            <a:r>
              <a:rPr lang="el-GR" dirty="0" err="1">
                <a:solidFill>
                  <a:schemeClr val="bg1"/>
                </a:solidFill>
              </a:rPr>
              <a:t>parE</a:t>
            </a:r>
            <a:r>
              <a:rPr lang="el-GR" dirty="0">
                <a:solidFill>
                  <a:schemeClr val="bg1"/>
                </a:solidFill>
              </a:rPr>
              <a:t>)</a:t>
            </a:r>
          </a:p>
        </p:txBody>
      </p:sp>
    </p:spTree>
    <p:extLst>
      <p:ext uri="{BB962C8B-B14F-4D97-AF65-F5344CB8AC3E}">
        <p14:creationId xmlns:p14="http://schemas.microsoft.com/office/powerpoint/2010/main" val="343306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4E996883-CAEF-4782-9F9B-1526D2C237FF}"/>
              </a:ext>
            </a:extLst>
          </p:cNvPr>
          <p:cNvPicPr>
            <a:picLocks noChangeAspect="1"/>
          </p:cNvPicPr>
          <p:nvPr/>
        </p:nvPicPr>
        <p:blipFill>
          <a:blip r:embed="rId2"/>
          <a:stretch>
            <a:fillRect/>
          </a:stretch>
        </p:blipFill>
        <p:spPr>
          <a:xfrm>
            <a:off x="3454400" y="457200"/>
            <a:ext cx="5283200" cy="5943600"/>
          </a:xfrm>
          <a:prstGeom prst="rect">
            <a:avLst/>
          </a:prstGeom>
        </p:spPr>
      </p:pic>
    </p:spTree>
    <p:extLst>
      <p:ext uri="{BB962C8B-B14F-4D97-AF65-F5344CB8AC3E}">
        <p14:creationId xmlns:p14="http://schemas.microsoft.com/office/powerpoint/2010/main" val="66187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A721718-A9F7-4626-B6EF-239726FE95B9}"/>
              </a:ext>
            </a:extLst>
          </p:cNvPr>
          <p:cNvSpPr>
            <a:spLocks noGrp="1"/>
          </p:cNvSpPr>
          <p:nvPr>
            <p:ph type="title"/>
          </p:nvPr>
        </p:nvSpPr>
        <p:spPr>
          <a:xfrm>
            <a:off x="808638" y="386930"/>
            <a:ext cx="9236700" cy="1188950"/>
          </a:xfrm>
        </p:spPr>
        <p:txBody>
          <a:bodyPr anchor="b">
            <a:normAutofit/>
          </a:bodyPr>
          <a:lstStyle/>
          <a:p>
            <a:r>
              <a:rPr lang="el-GR" sz="5400" dirty="0" err="1"/>
              <a:t>κινολόνες</a:t>
            </a:r>
            <a:endParaRPr lang="el-G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C6AC399F-AB21-4CDF-BACB-CED0A5002D2F}"/>
              </a:ext>
            </a:extLst>
          </p:cNvPr>
          <p:cNvSpPr>
            <a:spLocks noGrp="1"/>
          </p:cNvSpPr>
          <p:nvPr>
            <p:ph idx="1"/>
          </p:nvPr>
        </p:nvSpPr>
        <p:spPr>
          <a:xfrm>
            <a:off x="808638" y="2203079"/>
            <a:ext cx="10359517" cy="4515834"/>
          </a:xfrm>
        </p:spPr>
        <p:txBody>
          <a:bodyPr anchor="ctr">
            <a:normAutofit lnSpcReduction="10000"/>
          </a:bodyPr>
          <a:lstStyle/>
          <a:p>
            <a:r>
              <a:rPr lang="el-GR" sz="2200" dirty="0"/>
              <a:t>Η </a:t>
            </a:r>
            <a:r>
              <a:rPr lang="el-GR" sz="2200" b="1" dirty="0" err="1"/>
              <a:t>σινοξασίνη</a:t>
            </a:r>
            <a:r>
              <a:rPr lang="el-GR" sz="2200" dirty="0"/>
              <a:t> και το </a:t>
            </a:r>
            <a:r>
              <a:rPr lang="el-GR" sz="2200" b="1" dirty="0" err="1"/>
              <a:t>ναλιδιξικό</a:t>
            </a:r>
            <a:r>
              <a:rPr lang="el-GR" sz="2200" b="1" dirty="0"/>
              <a:t> οξύ </a:t>
            </a:r>
            <a:r>
              <a:rPr lang="el-GR" sz="2200" dirty="0"/>
              <a:t>ήταν οι πρώτες διαθέσιμες </a:t>
            </a:r>
            <a:r>
              <a:rPr lang="el-GR" sz="2200" dirty="0" err="1"/>
              <a:t>κινολόνες</a:t>
            </a:r>
            <a:r>
              <a:rPr lang="el-GR" sz="2200" dirty="0"/>
              <a:t> περιορισμένου φάσματος (ομάδα Ι). </a:t>
            </a:r>
          </a:p>
          <a:p>
            <a:r>
              <a:rPr lang="el-GR" sz="2200" dirty="0"/>
              <a:t>Με την τοποθέτηση του φθορίου στη θέση 6 του μορίου προέκυψαν οι καινούριες </a:t>
            </a:r>
            <a:r>
              <a:rPr lang="el-GR" sz="2200" b="1" dirty="0" err="1"/>
              <a:t>φθοριοκινολόνες</a:t>
            </a:r>
            <a:r>
              <a:rPr lang="el-GR" sz="2200" dirty="0"/>
              <a:t> (ομάδες ΙΙ και ΙΙΙ) με μεγαλύτερο εύρος στις </a:t>
            </a:r>
            <a:r>
              <a:rPr lang="el-GR" sz="2200" dirty="0" err="1"/>
              <a:t>βακτηριακές</a:t>
            </a:r>
            <a:r>
              <a:rPr lang="el-GR" sz="2200" dirty="0"/>
              <a:t> λοιμώξεις, της κατώτερης αναπνευστικής οδού, των οστών και των αρθρώσεων καθώς και του προστάτη. </a:t>
            </a:r>
          </a:p>
          <a:p>
            <a:r>
              <a:rPr lang="el-GR" sz="2200" dirty="0"/>
              <a:t>Κάποιες είναι αποτελεσματικές και στην </a:t>
            </a:r>
            <a:r>
              <a:rPr lang="el-GR" sz="2200" dirty="0" err="1"/>
              <a:t>Pseudomonas</a:t>
            </a:r>
            <a:r>
              <a:rPr lang="el-GR" sz="2200" dirty="0"/>
              <a:t> </a:t>
            </a:r>
            <a:r>
              <a:rPr lang="el-GR" sz="2200" dirty="0" err="1"/>
              <a:t>aeruginosa</a:t>
            </a:r>
            <a:r>
              <a:rPr lang="el-GR" sz="2200" dirty="0"/>
              <a:t> και χορηγούνται από το στόμα. </a:t>
            </a:r>
          </a:p>
          <a:p>
            <a:r>
              <a:rPr lang="el-GR" sz="2200" dirty="0"/>
              <a:t>Οι </a:t>
            </a:r>
            <a:r>
              <a:rPr lang="el-GR" sz="2200" dirty="0" err="1"/>
              <a:t>κινολόνες</a:t>
            </a:r>
            <a:r>
              <a:rPr lang="el-GR" sz="2200" dirty="0"/>
              <a:t> χρησιμοποιούνται στη θεραπεία κοινών ουρογεννητικών, αναπνευστικών και γαστρεντερικών λοιμώξεων που προκαλούνται από διάφορους </a:t>
            </a:r>
            <a:r>
              <a:rPr lang="el-GR" sz="2200" dirty="0" err="1"/>
              <a:t>Gram</a:t>
            </a:r>
            <a:r>
              <a:rPr lang="el-GR" sz="2200" dirty="0"/>
              <a:t> (-) κυρίως οργανισμούς αλλά και </a:t>
            </a:r>
            <a:r>
              <a:rPr lang="en-US" sz="2200" dirty="0"/>
              <a:t>Gram (+)</a:t>
            </a:r>
            <a:endParaRPr lang="el-GR" sz="2200" dirty="0"/>
          </a:p>
          <a:p>
            <a:r>
              <a:rPr lang="el-GR" sz="2200" dirty="0"/>
              <a:t>Το </a:t>
            </a:r>
            <a:r>
              <a:rPr lang="el-GR" sz="2200" dirty="0" err="1"/>
              <a:t>ναλιδιξικό</a:t>
            </a:r>
            <a:r>
              <a:rPr lang="el-GR" sz="2200" dirty="0"/>
              <a:t> οξύ χρησιμοποιείται σαν δείκτης για τον έλεγχο της πρώτης μεταλλαγής πχ </a:t>
            </a:r>
            <a:r>
              <a:rPr lang="el-GR" sz="2200" dirty="0" err="1"/>
              <a:t>Cip</a:t>
            </a:r>
            <a:r>
              <a:rPr lang="el-GR" sz="2200" dirty="0"/>
              <a:t>(Ε)+ </a:t>
            </a:r>
            <a:r>
              <a:rPr lang="el-GR" sz="2200" dirty="0" err="1"/>
              <a:t>Nal</a:t>
            </a:r>
            <a:r>
              <a:rPr lang="el-GR" sz="2200" dirty="0"/>
              <a:t>(Α) πιθανή αποτυχία θεραπείας με </a:t>
            </a:r>
            <a:r>
              <a:rPr lang="el-GR" sz="2200" dirty="0" err="1"/>
              <a:t>φθοριοκινολόνες</a:t>
            </a:r>
            <a:r>
              <a:rPr lang="el-GR" sz="2200" dirty="0"/>
              <a:t>.</a:t>
            </a:r>
          </a:p>
          <a:p>
            <a:endParaRPr lang="el-GR" sz="2200" dirty="0"/>
          </a:p>
        </p:txBody>
      </p:sp>
    </p:spTree>
    <p:extLst>
      <p:ext uri="{BB962C8B-B14F-4D97-AF65-F5344CB8AC3E}">
        <p14:creationId xmlns:p14="http://schemas.microsoft.com/office/powerpoint/2010/main" val="207023262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4193</Words>
  <Application>Microsoft Office PowerPoint</Application>
  <PresentationFormat>Ευρεία οθόνη</PresentationFormat>
  <Paragraphs>302</Paragraphs>
  <Slides>58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58</vt:i4>
      </vt:variant>
    </vt:vector>
  </HeadingPairs>
  <TitlesOfParts>
    <vt:vector size="63" baseType="lpstr">
      <vt:lpstr>Arial</vt:lpstr>
      <vt:lpstr>Calibri</vt:lpstr>
      <vt:lpstr>Calibri Light</vt:lpstr>
      <vt:lpstr>Wingdings</vt:lpstr>
      <vt:lpstr>Θέμα του Office</vt:lpstr>
      <vt:lpstr>Χημειοθεραπεία των μικροβιολογικών νόσων</vt:lpstr>
      <vt:lpstr>Ανταγωνιστές του Φυλλικού Οξέος</vt:lpstr>
      <vt:lpstr>Παρουσίαση του PowerPoint</vt:lpstr>
      <vt:lpstr>Ανταγωνιστές του Φυλλικού Οξέος</vt:lpstr>
      <vt:lpstr>Παρουσίαση του PowerPoint</vt:lpstr>
      <vt:lpstr>Κινολόνες</vt:lpstr>
      <vt:lpstr>Παρουσίαση του PowerPoint</vt:lpstr>
      <vt:lpstr>Παρουσίαση του PowerPoint</vt:lpstr>
      <vt:lpstr>κινολόνες</vt:lpstr>
      <vt:lpstr>Παρουσίαση του PowerPoint</vt:lpstr>
      <vt:lpstr>Παρουσίαση του PowerPoint</vt:lpstr>
      <vt:lpstr>Παρουσίαση του PowerPoint</vt:lpstr>
      <vt:lpstr>κινολόνες</vt:lpstr>
      <vt:lpstr>κινολόνες</vt:lpstr>
      <vt:lpstr>Φαρμακοκινητική κινολόνες</vt:lpstr>
      <vt:lpstr>Ανεπιθύμητες ενέργειες κινολονών</vt:lpstr>
      <vt:lpstr>Ανεπιθύμητες ενέργειες κινολονών</vt:lpstr>
      <vt:lpstr>Φάρμακα που χρησιμοποιούνται για τη φυματίωση και τη λέπρα</vt:lpstr>
      <vt:lpstr>Φάρμακα που χρησιμοποιούνται για τη φυματίωση και τη λέπρα</vt:lpstr>
      <vt:lpstr>Φάρμακα που χρησιμοποιούνται για τη φυματίωση και τη λέπρα</vt:lpstr>
      <vt:lpstr>Φάρμακα που χρησιμοποιούνται για τη φυματίωση και τη λέπρα</vt:lpstr>
      <vt:lpstr>Παρουσίαση του PowerPoint</vt:lpstr>
      <vt:lpstr>Ισονιαζίδη</vt:lpstr>
      <vt:lpstr>Ισονιαζίδη</vt:lpstr>
      <vt:lpstr>ισονιαζίδη</vt:lpstr>
      <vt:lpstr>Παρουσίαση του PowerPoint</vt:lpstr>
      <vt:lpstr>Ριφαμπικίνη</vt:lpstr>
      <vt:lpstr>Ριφαμπικίνη</vt:lpstr>
      <vt:lpstr>ριφαμπικίνη</vt:lpstr>
      <vt:lpstr>Πυραζιναμίδη</vt:lpstr>
      <vt:lpstr>Αιθαμβουτόλη</vt:lpstr>
      <vt:lpstr>Δαψόνη</vt:lpstr>
      <vt:lpstr>δαψόνη</vt:lpstr>
      <vt:lpstr>κλοφαζιμίνη</vt:lpstr>
      <vt:lpstr>κλοφαζιμίνη</vt:lpstr>
      <vt:lpstr>Αντιμυκητιασικά Φάρμακα</vt:lpstr>
      <vt:lpstr>Παρουσίαση του PowerPoint</vt:lpstr>
      <vt:lpstr>Αντιμυκητιασικά Φάρμακα</vt:lpstr>
      <vt:lpstr>Η κατηγοριοποίηση των αντιμυκητιασικών </vt:lpstr>
      <vt:lpstr>Αντιμυκητιασικά αζολών</vt:lpstr>
      <vt:lpstr>Παρουσίαση του PowerPoint</vt:lpstr>
      <vt:lpstr>Παρουσίαση του PowerPoint</vt:lpstr>
      <vt:lpstr>Αζόλες</vt:lpstr>
      <vt:lpstr>Αντιμυκητιασικά πολυενίου</vt:lpstr>
      <vt:lpstr>Παρουσίαση του PowerPoint</vt:lpstr>
      <vt:lpstr>Αντιμυκητιασικά πολυενίου</vt:lpstr>
      <vt:lpstr>Κασποφουγκίνη-Εχινοκανδίνες </vt:lpstr>
      <vt:lpstr>Παρουσίαση του PowerPoint</vt:lpstr>
      <vt:lpstr>Κασποφουγκίνη-Εχινοκανδίνες</vt:lpstr>
      <vt:lpstr>Τερβιναφίνη και γριζεοφουλβίνη</vt:lpstr>
      <vt:lpstr>Ανθελμινθικά φάρμακα</vt:lpstr>
      <vt:lpstr>Παρουσίαση του PowerPoint</vt:lpstr>
      <vt:lpstr>Οι έλμινθες (σκώληκες) </vt:lpstr>
      <vt:lpstr>Τα ανθελμινθικά φάρμακα</vt:lpstr>
      <vt:lpstr>Φάρμακα που χρησιμοποιούνται κατά των κεστωδών και των τρηματώδων έλμινθων</vt:lpstr>
      <vt:lpstr>Παρουσίαση του PowerPoint</vt:lpstr>
      <vt:lpstr>Φάρμακα που χρησιμοποιούνται κατά των νηματώδων</vt:lpstr>
      <vt:lpstr>Φάρμακα κατά της φιλαρίασης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Χημειοθεραπεία των μικροβιολογικών νόσων</dc:title>
  <dc:creator>Χριστόπουλος Θεόδωρος</dc:creator>
  <cp:lastModifiedBy>User</cp:lastModifiedBy>
  <cp:revision>209</cp:revision>
  <dcterms:created xsi:type="dcterms:W3CDTF">2020-12-13T18:10:25Z</dcterms:created>
  <dcterms:modified xsi:type="dcterms:W3CDTF">2024-05-20T08:28:59Z</dcterms:modified>
</cp:coreProperties>
</file>