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5E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7 - Τίτλος"/>
          <p:cNvSpPr>
            <a:spLocks noGrp="1"/>
          </p:cNvSpPr>
          <p:nvPr>
            <p:ph type="ctrTitle"/>
          </p:nvPr>
        </p:nvSpPr>
        <p:spPr>
          <a:xfrm>
            <a:off x="2286000" y="3124200"/>
            <a:ext cx="6172200" cy="1894362"/>
          </a:xfrm>
        </p:spPr>
        <p:txBody>
          <a:bodyPr/>
          <a:lstStyle>
            <a:lvl1pPr>
              <a:defRPr b="1"/>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bwMode="auto">
          <a:xfrm rot="5400000">
            <a:off x="7764621" y="1174097"/>
            <a:ext cx="2286000" cy="381000"/>
          </a:xfrm>
        </p:spPr>
        <p:txBody>
          <a:bodyPr/>
          <a:lstStyle/>
          <a:p>
            <a:fld id="{2342CEA3-3058-4D43-AE35-B3DA76CB4003}" type="datetimeFigureOut">
              <a:rPr lang="el-GR" smtClean="0"/>
              <a:pPr/>
              <a:t>28/3/2013</a:t>
            </a:fld>
            <a:endParaRPr lang="el-GR"/>
          </a:p>
        </p:txBody>
      </p:sp>
      <p:sp>
        <p:nvSpPr>
          <p:cNvPr id="17" name="16 - Θέση υποσέλιδου"/>
          <p:cNvSpPr>
            <a:spLocks noGrp="1"/>
          </p:cNvSpPr>
          <p:nvPr>
            <p:ph type="ftr" sz="quarter" idx="11"/>
          </p:nvPr>
        </p:nvSpPr>
        <p:spPr bwMode="auto">
          <a:xfrm rot="5400000">
            <a:off x="7077269" y="4181669"/>
            <a:ext cx="3657600" cy="384048"/>
          </a:xfrm>
        </p:spPr>
        <p:txBody>
          <a:bodyPr/>
          <a:lstStyle/>
          <a:p>
            <a:endParaRPr lang="el-GR"/>
          </a:p>
        </p:txBody>
      </p:sp>
      <p:sp>
        <p:nvSpPr>
          <p:cNvPr id="10" name="9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 Ευθεία γραμμή σύνδεσης"/>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Έλλειψη"/>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Έλλειψη"/>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Θέση αριθμού διαφάνειας"/>
          <p:cNvSpPr>
            <a:spLocks noGrp="1"/>
          </p:cNvSpPr>
          <p:nvPr>
            <p:ph type="sldNum" sz="quarter" idx="12"/>
          </p:nvPr>
        </p:nvSpPr>
        <p:spPr bwMode="auto">
          <a:xfrm>
            <a:off x="1325544" y="4928702"/>
            <a:ext cx="609600" cy="517524"/>
          </a:xfrm>
        </p:spPr>
        <p:txBody>
          <a:bodyPr/>
          <a:lstStyle/>
          <a:p>
            <a:fld id="{D3F1D1C4-C2D9-4231-9FB2-B2D9D97AA41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transition spd="med">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28/3/2013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spd="med">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28/3/2013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8" name="7 - Θέση περιεχομένου"/>
          <p:cNvSpPr>
            <a:spLocks noGrp="1"/>
          </p:cNvSpPr>
          <p:nvPr>
            <p:ph sz="quarter" idx="1"/>
          </p:nvPr>
        </p:nvSpPr>
        <p:spPr>
          <a:xfrm>
            <a:off x="457200" y="1600200"/>
            <a:ext cx="7467600" cy="487375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4"/>
          </p:nvPr>
        </p:nvSpPr>
        <p:spPr/>
        <p:txBody>
          <a:bodyPr rtlCol="0"/>
          <a:lstStyle/>
          <a:p>
            <a:fld id="{2342CEA3-3058-4D43-AE35-B3DA76CB4003}" type="datetimeFigureOut">
              <a:rPr lang="el-GR" smtClean="0"/>
              <a:pPr/>
              <a:t>28/3/2013</a:t>
            </a:fld>
            <a:endParaRPr lang="el-GR"/>
          </a:p>
        </p:txBody>
      </p:sp>
      <p:sp>
        <p:nvSpPr>
          <p:cNvPr id="9" name="8 - Θέση αριθμού διαφάνειας"/>
          <p:cNvSpPr>
            <a:spLocks noGrp="1"/>
          </p:cNvSpPr>
          <p:nvPr>
            <p:ph type="sldNum" sz="quarter" idx="15"/>
          </p:nvPr>
        </p:nvSpPr>
        <p:spPr/>
        <p:txBody>
          <a:bodyPr rtlCol="0"/>
          <a:lstStyle/>
          <a:p>
            <a:fld id="{D3F1D1C4-C2D9-4231-9FB2-B2D9D97AA41D}" type="slidenum">
              <a:rPr lang="el-GR" smtClean="0"/>
              <a:pPr/>
              <a:t>‹#›</a:t>
            </a:fld>
            <a:endParaRPr lang="el-GR"/>
          </a:p>
        </p:txBody>
      </p:sp>
      <p:sp>
        <p:nvSpPr>
          <p:cNvPr id="10" name="9 - Θέση υποσέλιδου"/>
          <p:cNvSpPr>
            <a:spLocks noGrp="1"/>
          </p:cNvSpPr>
          <p:nvPr>
            <p:ph type="ftr" sz="quarter" idx="16"/>
          </p:nvPr>
        </p:nvSpPr>
        <p:spPr/>
        <p:txBody>
          <a:bodyPr rtlCol="0"/>
          <a:lstStyle/>
          <a:p>
            <a:endParaRPr lang="el-GR"/>
          </a:p>
        </p:txBody>
      </p:sp>
    </p:spTree>
  </p:cSld>
  <p:clrMapOvr>
    <a:masterClrMapping/>
  </p:clrMapOvr>
  <p:transition spd="med">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bwMode="auto">
          <a:xfrm rot="5400000">
            <a:off x="7763256" y="1170432"/>
            <a:ext cx="2286000" cy="381000"/>
          </a:xfrm>
        </p:spPr>
        <p:txBody>
          <a:bodyPr/>
          <a:lstStyle/>
          <a:p>
            <a:fld id="{2342CEA3-3058-4D43-AE35-B3DA76CB4003}" type="datetimeFigureOut">
              <a:rPr lang="el-GR" smtClean="0"/>
              <a:pPr/>
              <a:t>28/3/2013</a:t>
            </a:fld>
            <a:endParaRPr lang="el-GR"/>
          </a:p>
        </p:txBody>
      </p:sp>
      <p:sp>
        <p:nvSpPr>
          <p:cNvPr id="5" name="4 - Θέση υποσέλιδου"/>
          <p:cNvSpPr>
            <a:spLocks noGrp="1"/>
          </p:cNvSpPr>
          <p:nvPr>
            <p:ph type="ftr" sz="quarter" idx="11"/>
          </p:nvPr>
        </p:nvSpPr>
        <p:spPr bwMode="auto">
          <a:xfrm rot="5400000">
            <a:off x="7077456" y="4178808"/>
            <a:ext cx="3657600" cy="384048"/>
          </a:xfrm>
        </p:spPr>
        <p:txBody>
          <a:bodyPr/>
          <a:lstStyle/>
          <a:p>
            <a:endParaRPr lang="el-GR"/>
          </a:p>
        </p:txBody>
      </p:sp>
      <p:sp>
        <p:nvSpPr>
          <p:cNvPr id="9" name="8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Έλλειψη"/>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Έλλειψη"/>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Ευθεία γραμμή σύνδεσης"/>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αριθμού διαφάνειας"/>
          <p:cNvSpPr>
            <a:spLocks noGrp="1"/>
          </p:cNvSpPr>
          <p:nvPr>
            <p:ph type="sldNum" sz="quarter" idx="12"/>
          </p:nvPr>
        </p:nvSpPr>
        <p:spPr bwMode="auto">
          <a:xfrm>
            <a:off x="1340616" y="4928702"/>
            <a:ext cx="609600" cy="517524"/>
          </a:xfrm>
        </p:spPr>
        <p:txBody>
          <a:body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transition spd="med">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28/3/2013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9" name="8 - Θέση περιεχομένου"/>
          <p:cNvSpPr>
            <a:spLocks noGrp="1"/>
          </p:cNvSpPr>
          <p:nvPr>
            <p:ph sz="quarter" idx="1"/>
          </p:nvPr>
        </p:nvSpPr>
        <p:spPr>
          <a:xfrm>
            <a:off x="457200"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270248"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transition spd="med">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nchor="b"/>
          <a:lstStyle>
            <a:lvl1pPr>
              <a:defRPr/>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28/3/2013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11" name="10 - Θέση περιεχομένου"/>
          <p:cNvSpPr>
            <a:spLocks noGrp="1"/>
          </p:cNvSpPr>
          <p:nvPr>
            <p:ph sz="quarter" idx="2"/>
          </p:nvPr>
        </p:nvSpPr>
        <p:spPr>
          <a:xfrm>
            <a:off x="457200"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371975"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transition spd="med">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6" name="5 - Θέση ημερομηνίας"/>
          <p:cNvSpPr>
            <a:spLocks noGrp="1"/>
          </p:cNvSpPr>
          <p:nvPr>
            <p:ph type="dt" sz="half" idx="10"/>
          </p:nvPr>
        </p:nvSpPr>
        <p:spPr/>
        <p:txBody>
          <a:bodyPr rtlCol="0"/>
          <a:lstStyle/>
          <a:p>
            <a:fld id="{2342CEA3-3058-4D43-AE35-B3DA76CB4003}" type="datetimeFigureOut">
              <a:rPr lang="el-GR" smtClean="0"/>
              <a:pPr/>
              <a:t>28/3/2013</a:t>
            </a:fld>
            <a:endParaRPr lang="el-GR"/>
          </a:p>
        </p:txBody>
      </p:sp>
      <p:sp>
        <p:nvSpPr>
          <p:cNvPr id="7" name="6 - Θέση αριθμού διαφάνειας"/>
          <p:cNvSpPr>
            <a:spLocks noGrp="1"/>
          </p:cNvSpPr>
          <p:nvPr>
            <p:ph type="sldNum" sz="quarter" idx="11"/>
          </p:nvPr>
        </p:nvSpPr>
        <p:spPr/>
        <p:txBody>
          <a:bodyPr rtlCol="0"/>
          <a:lstStyle/>
          <a:p>
            <a:fld id="{D3F1D1C4-C2D9-4231-9FB2-B2D9D97AA41D}" type="slidenum">
              <a:rPr lang="el-GR" smtClean="0"/>
              <a:pPr/>
              <a:t>‹#›</a:t>
            </a:fld>
            <a:endParaRPr lang="el-GR"/>
          </a:p>
        </p:txBody>
      </p:sp>
      <p:sp>
        <p:nvSpPr>
          <p:cNvPr id="8" name="7 - Θέση υποσέλιδου"/>
          <p:cNvSpPr>
            <a:spLocks noGrp="1"/>
          </p:cNvSpPr>
          <p:nvPr>
            <p:ph type="ftr" sz="quarter" idx="12"/>
          </p:nvPr>
        </p:nvSpPr>
        <p:spPr/>
        <p:txBody>
          <a:bodyPr rtlCol="0"/>
          <a:lstStyle/>
          <a:p>
            <a:endParaRPr lang="el-GR"/>
          </a:p>
        </p:txBody>
      </p:sp>
    </p:spTree>
  </p:cSld>
  <p:clrMapOvr>
    <a:masterClrMapping/>
  </p:clrMapOvr>
  <p:transition spd="med">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28/3/2013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spd="med">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Θέση περιεχομένου"/>
          <p:cNvSpPr>
            <a:spLocks noGrp="1"/>
          </p:cNvSpPr>
          <p:nvPr>
            <p:ph sz="quarter" idx="1"/>
          </p:nvPr>
        </p:nvSpPr>
        <p:spPr>
          <a:xfrm>
            <a:off x="304800" y="274320"/>
            <a:ext cx="5638800" cy="6327648"/>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4"/>
          </p:nvPr>
        </p:nvSpPr>
        <p:spPr/>
        <p:txBody>
          <a:bodyPr rtlCol="0"/>
          <a:lstStyle/>
          <a:p>
            <a:fld id="{2342CEA3-3058-4D43-AE35-B3DA76CB4003}" type="datetimeFigureOut">
              <a:rPr lang="el-GR" smtClean="0"/>
              <a:pPr/>
              <a:t>28/3/2013</a:t>
            </a:fld>
            <a:endParaRPr lang="el-GR"/>
          </a:p>
        </p:txBody>
      </p:sp>
      <p:sp>
        <p:nvSpPr>
          <p:cNvPr id="22" name="21 - Θέση αριθμού διαφάνειας"/>
          <p:cNvSpPr>
            <a:spLocks noGrp="1"/>
          </p:cNvSpPr>
          <p:nvPr>
            <p:ph type="sldNum" sz="quarter" idx="15"/>
          </p:nvPr>
        </p:nvSpPr>
        <p:spPr/>
        <p:txBody>
          <a:bodyPr rtlCol="0"/>
          <a:lstStyle/>
          <a:p>
            <a:fld id="{D3F1D1C4-C2D9-4231-9FB2-B2D9D97AA41D}" type="slidenum">
              <a:rPr lang="el-GR" smtClean="0"/>
              <a:pPr/>
              <a:t>‹#›</a:t>
            </a:fld>
            <a:endParaRPr lang="el-GR"/>
          </a:p>
        </p:txBody>
      </p:sp>
      <p:sp>
        <p:nvSpPr>
          <p:cNvPr id="23" name="22 - Θέση υποσέλιδου"/>
          <p:cNvSpPr>
            <a:spLocks noGrp="1"/>
          </p:cNvSpPr>
          <p:nvPr>
            <p:ph type="ftr" sz="quarter" idx="16"/>
          </p:nvPr>
        </p:nvSpPr>
        <p:spPr/>
        <p:txBody>
          <a:bodyPr rtlCol="0"/>
          <a:lstStyle/>
          <a:p>
            <a:endParaRPr lang="el-GR"/>
          </a:p>
        </p:txBody>
      </p:sp>
    </p:spTree>
  </p:cSld>
  <p:clrMapOvr>
    <a:overrideClrMapping bg1="lt1" tx1="dk1" bg2="lt2" tx2="dk2" accent1="accent1" accent2="accent2" accent3="accent3" accent4="accent4" accent5="accent5" accent6="accent6" hlink="hlink" folHlink="folHlink"/>
  </p:clrMapOvr>
  <p:transition spd="med">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rot="5400000">
            <a:off x="3350133" y="3200400"/>
            <a:ext cx="6309360" cy="457200"/>
          </a:xfrm>
        </p:spPr>
        <p:txBody>
          <a:bodyPr anchor="b"/>
          <a:lstStyle>
            <a:lvl1pPr algn="l">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10" name="9 - Ευθεία γραμμή σύνδεσης"/>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Θέση ημερομηνίας"/>
          <p:cNvSpPr>
            <a:spLocks noGrp="1"/>
          </p:cNvSpPr>
          <p:nvPr>
            <p:ph type="dt" sz="half" idx="10"/>
          </p:nvPr>
        </p:nvSpPr>
        <p:spPr/>
        <p:txBody>
          <a:bodyPr rtlCol="0"/>
          <a:lstStyle/>
          <a:p>
            <a:fld id="{2342CEA3-3058-4D43-AE35-B3DA76CB4003}" type="datetimeFigureOut">
              <a:rPr lang="el-GR" smtClean="0"/>
              <a:pPr/>
              <a:t>28/3/2013</a:t>
            </a:fld>
            <a:endParaRPr lang="el-GR"/>
          </a:p>
        </p:txBody>
      </p:sp>
      <p:sp>
        <p:nvSpPr>
          <p:cNvPr id="18" name="17 - Θέση αριθμού διαφάνειας"/>
          <p:cNvSpPr>
            <a:spLocks noGrp="1"/>
          </p:cNvSpPr>
          <p:nvPr>
            <p:ph type="sldNum" sz="quarter" idx="11"/>
          </p:nvPr>
        </p:nvSpPr>
        <p:spPr/>
        <p:txBody>
          <a:bodyPr rtlCol="0"/>
          <a:lstStyle/>
          <a:p>
            <a:fld id="{D3F1D1C4-C2D9-4231-9FB2-B2D9D97AA41D}" type="slidenum">
              <a:rPr lang="el-GR" smtClean="0"/>
              <a:pPr/>
              <a:t>‹#›</a:t>
            </a:fld>
            <a:endParaRPr lang="el-GR"/>
          </a:p>
        </p:txBody>
      </p:sp>
      <p:sp>
        <p:nvSpPr>
          <p:cNvPr id="21" name="20 - Θέση υποσέλιδου"/>
          <p:cNvSpPr>
            <a:spLocks noGrp="1"/>
          </p:cNvSpPr>
          <p:nvPr>
            <p:ph type="ftr" sz="quarter" idx="12"/>
          </p:nvPr>
        </p:nvSpPr>
        <p:spPr/>
        <p:txBody>
          <a:bodyPr rtlCol="0"/>
          <a:lstStyle/>
          <a:p>
            <a:endParaRPr lang="el-GR"/>
          </a:p>
        </p:txBody>
      </p:sp>
    </p:spTree>
  </p:cSld>
  <p:clrMapOvr>
    <a:masterClrMapping/>
  </p:clrMapOvr>
  <p:transition spd="med">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342CEA3-3058-4D43-AE35-B3DA76CB4003}" type="datetimeFigureOut">
              <a:rPr lang="el-GR" smtClean="0"/>
              <a:pPr/>
              <a:t>28/3/2013</a:t>
            </a:fld>
            <a:endParaRPr lang="el-GR"/>
          </a:p>
        </p:txBody>
      </p:sp>
      <p:sp>
        <p:nvSpPr>
          <p:cNvPr id="3" name="2 - Θέση υποσέλιδου"/>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Θέση αριθμού διαφάνειας"/>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ransition spd="med">
    <p:fade thruBlk="1"/>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286000" y="188640"/>
            <a:ext cx="6172200" cy="4829922"/>
          </a:xfrm>
        </p:spPr>
        <p:txBody>
          <a:bodyPr/>
          <a:lstStyle/>
          <a:p>
            <a:r>
              <a:rPr lang="el-GR" sz="4000" dirty="0" smtClean="0">
                <a:latin typeface="Calibri" pitchFamily="34" charset="0"/>
              </a:rPr>
              <a:t>ΘΕΜΑ ΕΡΓΑΣΙΑΣ: </a:t>
            </a:r>
            <a:br>
              <a:rPr lang="el-GR" sz="4000" dirty="0" smtClean="0">
                <a:latin typeface="Calibri" pitchFamily="34" charset="0"/>
              </a:rPr>
            </a:br>
            <a:r>
              <a:rPr lang="el-GR" sz="4000" dirty="0" smtClean="0">
                <a:latin typeface="Calibri" pitchFamily="34" charset="0"/>
              </a:rPr>
              <a:t>«</a:t>
            </a:r>
            <a:r>
              <a:rPr lang="el-GR" sz="4000" dirty="0" err="1" smtClean="0">
                <a:latin typeface="Calibri" pitchFamily="34" charset="0"/>
              </a:rPr>
              <a:t>Θερμικα</a:t>
            </a:r>
            <a:r>
              <a:rPr lang="el-GR" sz="4000" dirty="0" smtClean="0">
                <a:latin typeface="Calibri" pitchFamily="34" charset="0"/>
              </a:rPr>
              <a:t> </a:t>
            </a:r>
            <a:r>
              <a:rPr lang="el-GR" sz="4000" dirty="0" err="1" smtClean="0">
                <a:latin typeface="Calibri" pitchFamily="34" charset="0"/>
              </a:rPr>
              <a:t>φαινομενα</a:t>
            </a:r>
            <a:r>
              <a:rPr lang="el-GR" sz="4000" dirty="0" smtClean="0">
                <a:latin typeface="Calibri" pitchFamily="34" charset="0"/>
              </a:rPr>
              <a:t>: </a:t>
            </a:r>
            <a:r>
              <a:rPr lang="el-GR" sz="4000" dirty="0" err="1" smtClean="0">
                <a:latin typeface="Calibri" pitchFamily="34" charset="0"/>
              </a:rPr>
              <a:t>αλλαγεσ</a:t>
            </a:r>
            <a:r>
              <a:rPr lang="el-GR" sz="4000" dirty="0" smtClean="0">
                <a:latin typeface="Calibri" pitchFamily="34" charset="0"/>
              </a:rPr>
              <a:t>  </a:t>
            </a:r>
            <a:r>
              <a:rPr lang="el-GR" sz="4000" dirty="0" err="1" smtClean="0">
                <a:latin typeface="Calibri" pitchFamily="34" charset="0"/>
              </a:rPr>
              <a:t>καταστασησ</a:t>
            </a:r>
            <a:r>
              <a:rPr lang="el-GR" sz="4000" dirty="0" smtClean="0">
                <a:latin typeface="Calibri" pitchFamily="34" charset="0"/>
              </a:rPr>
              <a:t> </a:t>
            </a:r>
            <a:r>
              <a:rPr lang="el-GR" sz="4000" dirty="0" err="1" smtClean="0">
                <a:latin typeface="Calibri" pitchFamily="34" charset="0"/>
              </a:rPr>
              <a:t>τησ</a:t>
            </a:r>
            <a:r>
              <a:rPr lang="el-GR" sz="4000" dirty="0" smtClean="0">
                <a:latin typeface="Calibri" pitchFamily="34" charset="0"/>
              </a:rPr>
              <a:t> </a:t>
            </a:r>
            <a:r>
              <a:rPr lang="el-GR" sz="4000" dirty="0" err="1" smtClean="0">
                <a:latin typeface="Calibri" pitchFamily="34" charset="0"/>
              </a:rPr>
              <a:t>ύλησ</a:t>
            </a:r>
            <a:r>
              <a:rPr lang="el-GR" sz="4000" dirty="0" smtClean="0">
                <a:latin typeface="Calibri" pitchFamily="34" charset="0"/>
              </a:rPr>
              <a:t>»</a:t>
            </a:r>
            <a:r>
              <a:rPr lang="el-GR" sz="4000" dirty="0" smtClean="0"/>
              <a:t/>
            </a:r>
            <a:br>
              <a:rPr lang="el-GR" sz="4000" dirty="0" smtClean="0"/>
            </a:br>
            <a:r>
              <a:rPr lang="el-GR" dirty="0" smtClean="0"/>
              <a:t/>
            </a:r>
            <a:br>
              <a:rPr lang="el-GR" dirty="0" smtClean="0"/>
            </a:br>
            <a:r>
              <a:rPr lang="el-GR" dirty="0" smtClean="0"/>
              <a:t/>
            </a:r>
            <a:br>
              <a:rPr lang="el-GR" dirty="0" smtClean="0"/>
            </a:br>
            <a:endParaRPr lang="el-GR" dirty="0"/>
          </a:p>
        </p:txBody>
      </p:sp>
      <p:sp>
        <p:nvSpPr>
          <p:cNvPr id="3" name="2 - Υπότιτλος"/>
          <p:cNvSpPr>
            <a:spLocks noGrp="1"/>
          </p:cNvSpPr>
          <p:nvPr>
            <p:ph type="subTitle" idx="1"/>
          </p:nvPr>
        </p:nvSpPr>
        <p:spPr/>
        <p:txBody>
          <a:bodyPr>
            <a:normAutofit fontScale="92500" lnSpcReduction="10000"/>
          </a:bodyPr>
          <a:lstStyle/>
          <a:p>
            <a:r>
              <a:rPr lang="el-GR" sz="2800" dirty="0" err="1" smtClean="0">
                <a:latin typeface="Calibri" pitchFamily="34" charset="0"/>
              </a:rPr>
              <a:t>Αρναντωνάκη</a:t>
            </a:r>
            <a:r>
              <a:rPr lang="el-GR" sz="2800" dirty="0" smtClean="0">
                <a:latin typeface="Calibri" pitchFamily="34" charset="0"/>
              </a:rPr>
              <a:t> Δανάη (4886)</a:t>
            </a:r>
          </a:p>
          <a:p>
            <a:r>
              <a:rPr lang="el-GR" sz="2800" dirty="0" smtClean="0">
                <a:latin typeface="Calibri" pitchFamily="34" charset="0"/>
              </a:rPr>
              <a:t>Καζάκου </a:t>
            </a:r>
            <a:r>
              <a:rPr lang="el-GR" sz="2800" dirty="0" err="1" smtClean="0">
                <a:latin typeface="Calibri" pitchFamily="34" charset="0"/>
              </a:rPr>
              <a:t>Σύρμω</a:t>
            </a:r>
            <a:r>
              <a:rPr lang="el-GR" sz="2800" dirty="0" smtClean="0">
                <a:latin typeface="Calibri" pitchFamily="34" charset="0"/>
              </a:rPr>
              <a:t> (4921)</a:t>
            </a:r>
          </a:p>
          <a:p>
            <a:r>
              <a:rPr lang="el-GR" sz="2800" dirty="0" err="1" smtClean="0">
                <a:latin typeface="Calibri" pitchFamily="34" charset="0"/>
              </a:rPr>
              <a:t>Κοστρίβα</a:t>
            </a:r>
            <a:r>
              <a:rPr lang="el-GR" sz="2800" dirty="0" smtClean="0">
                <a:latin typeface="Calibri" pitchFamily="34" charset="0"/>
              </a:rPr>
              <a:t> Γεωργία (5108)</a:t>
            </a:r>
          </a:p>
          <a:p>
            <a:endParaRPr lang="el-GR" dirty="0"/>
          </a:p>
        </p:txBody>
      </p:sp>
    </p:spTree>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δραστηριοτητα</a:t>
            </a:r>
            <a:r>
              <a:rPr lang="el-GR" dirty="0" smtClean="0"/>
              <a:t> </a:t>
            </a:r>
            <a:r>
              <a:rPr lang="el-GR" dirty="0" err="1" smtClean="0"/>
              <a:t>αξιολογησησ</a:t>
            </a:r>
            <a:r>
              <a:rPr lang="el-GR" dirty="0" smtClean="0"/>
              <a:t> </a:t>
            </a:r>
            <a:r>
              <a:rPr lang="el-GR" dirty="0" err="1" smtClean="0"/>
              <a:t>τηξησ</a:t>
            </a:r>
            <a:endParaRPr lang="el-GR" dirty="0"/>
          </a:p>
        </p:txBody>
      </p:sp>
      <p:sp>
        <p:nvSpPr>
          <p:cNvPr id="3" name="2 - Θέση περιεχομένου"/>
          <p:cNvSpPr>
            <a:spLocks noGrp="1"/>
          </p:cNvSpPr>
          <p:nvPr>
            <p:ph sz="quarter" idx="1"/>
          </p:nvPr>
        </p:nvSpPr>
        <p:spPr/>
        <p:txBody>
          <a:bodyPr>
            <a:normAutofit/>
          </a:bodyPr>
          <a:lstStyle/>
          <a:p>
            <a:r>
              <a:rPr lang="el-GR" dirty="0" smtClean="0"/>
              <a:t>Ανακοινώνουμε ότι θέλουμε να ζωγραφίσουν το κουτί με τα υλικά της Πηνελόπης. Αφού το τελειώσουν, συζητάμε για αυτά που ζωγράφισαν και προτρέπουμε τα παιδιά να τα αιτιολογήσουν. 	</a:t>
            </a:r>
          </a:p>
          <a:p>
            <a:r>
              <a:rPr lang="el-GR" dirty="0" smtClean="0"/>
              <a:t>Μετά από αυτή τη συζήτηση τα παιδιά προτείνουν τρόπους ώστε να διατηρηθούν σε στερεή κατάσταση τα υλικά της Πηνελόπης έως ότου φτάσει στη χώρα της Μεγάλης Ζέστης. Αν τα παιδιά δεν προτείνουν το ψυγείο ως λύση τότε οδηγούμε τη συζήτηση με κατευθυντήριες υποδείξεις σ’ αυτό.</a:t>
            </a:r>
          </a:p>
          <a:p>
            <a:endParaRPr lang="el-GR" dirty="0" smtClean="0"/>
          </a:p>
          <a:p>
            <a:endParaRPr lang="el-GR" dirty="0"/>
          </a:p>
        </p:txBody>
      </p:sp>
    </p:spTree>
  </p:cSld>
  <p:clrMapOvr>
    <a:masterClrMapping/>
  </p:clrMapOvr>
  <p:transition spd="med">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dirty="0" smtClean="0"/>
              <a:t>ΓΕΝΙΚΗ ΑΞΙΟΛΟΓΙΣΗ ΔΡΑΣΤΗΡΙΟΤΗΤΩΝ</a:t>
            </a:r>
            <a:endParaRPr lang="el-GR" sz="2400" dirty="0"/>
          </a:p>
        </p:txBody>
      </p:sp>
      <p:sp>
        <p:nvSpPr>
          <p:cNvPr id="3" name="2 - Θέση περιεχομένου"/>
          <p:cNvSpPr>
            <a:spLocks noGrp="1"/>
          </p:cNvSpPr>
          <p:nvPr>
            <p:ph sz="quarter" idx="1"/>
          </p:nvPr>
        </p:nvSpPr>
        <p:spPr/>
        <p:txBody>
          <a:bodyPr>
            <a:normAutofit/>
          </a:bodyPr>
          <a:lstStyle/>
          <a:p>
            <a:r>
              <a:rPr lang="el-GR" dirty="0" err="1" smtClean="0"/>
              <a:t>Πολυτροπικό</a:t>
            </a:r>
            <a:r>
              <a:rPr lang="el-GR" dirty="0" smtClean="0"/>
              <a:t> κείμενο.</a:t>
            </a:r>
          </a:p>
          <a:p>
            <a:endParaRPr lang="el-GR" dirty="0" smtClean="0"/>
          </a:p>
          <a:p>
            <a:r>
              <a:rPr lang="el-GR" dirty="0" smtClean="0"/>
              <a:t>Σε ένα χαρτόνι έχουμε καταγράψει τα κύρια σημεία των φαινομένων που αναφέρονται στην ιστορία έκτος της τήξης την οποία έχουμε αξιολογήσει σε προηγούμενη δραστηριότητα.</a:t>
            </a:r>
          </a:p>
          <a:p>
            <a:endParaRPr lang="el-GR" dirty="0" smtClean="0"/>
          </a:p>
          <a:p>
            <a:r>
              <a:rPr lang="el-GR" dirty="0" smtClean="0"/>
              <a:t> Στο κείμενο που </a:t>
            </a:r>
            <a:r>
              <a:rPr lang="el-GR" dirty="0" err="1" smtClean="0"/>
              <a:t>παρουσίαζεται</a:t>
            </a:r>
            <a:r>
              <a:rPr lang="el-GR" dirty="0" smtClean="0"/>
              <a:t> στο χαρτόνι έχουμε αφήσει κάποια κενά και διαθέτουμε εικόνες προς συμπλήρωση αυτών. Τα παιδιά καλούνται να επιλέξουν τη σωστή εικόνα. </a:t>
            </a:r>
          </a:p>
          <a:p>
            <a:endParaRPr lang="el-GR" dirty="0"/>
          </a:p>
        </p:txBody>
      </p:sp>
    </p:spTree>
  </p:cSld>
  <p:clrMapOvr>
    <a:masterClrMapping/>
  </p:clrMapOvr>
  <p:transition spd="med">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4400" b="1" dirty="0" err="1" smtClean="0">
                <a:solidFill>
                  <a:srgbClr val="F25E0C"/>
                </a:solidFill>
              </a:rPr>
              <a:t>Σασ</a:t>
            </a:r>
            <a:r>
              <a:rPr lang="el-GR" sz="4400" b="1" dirty="0" smtClean="0">
                <a:solidFill>
                  <a:srgbClr val="F25E0C"/>
                </a:solidFill>
              </a:rPr>
              <a:t> </a:t>
            </a:r>
            <a:r>
              <a:rPr lang="el-GR" sz="4400" b="1" dirty="0" err="1" smtClean="0">
                <a:solidFill>
                  <a:srgbClr val="F25E0C"/>
                </a:solidFill>
              </a:rPr>
              <a:t>ευχαριστουμε</a:t>
            </a:r>
            <a:r>
              <a:rPr lang="el-GR" sz="4400" b="1" dirty="0" smtClean="0">
                <a:solidFill>
                  <a:srgbClr val="F25E0C"/>
                </a:solidFill>
              </a:rPr>
              <a:t>!</a:t>
            </a:r>
            <a:endParaRPr lang="el-GR" sz="4400" b="1" dirty="0">
              <a:solidFill>
                <a:srgbClr val="F25E0C"/>
              </a:solidFill>
            </a:endParaRPr>
          </a:p>
        </p:txBody>
      </p:sp>
      <p:pic>
        <p:nvPicPr>
          <p:cNvPr id="4" name="3 - Θέση περιεχομένου" descr="thxh.jpg"/>
          <p:cNvPicPr>
            <a:picLocks noGrp="1" noChangeAspect="1"/>
          </p:cNvPicPr>
          <p:nvPr>
            <p:ph sz="quarter" idx="1"/>
          </p:nvPr>
        </p:nvPicPr>
        <p:blipFill>
          <a:blip r:embed="rId2" cstate="print"/>
          <a:stretch>
            <a:fillRect/>
          </a:stretch>
        </p:blipFill>
        <p:spPr>
          <a:xfrm>
            <a:off x="611560" y="1628800"/>
            <a:ext cx="7156065" cy="4497414"/>
          </a:xfrm>
        </p:spPr>
      </p:pic>
    </p:spTree>
  </p:cSld>
  <p:clrMapOvr>
    <a:masterClrMapping/>
  </p:clrMapOvr>
  <p:transition spd="med">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562074"/>
          </a:xfrm>
        </p:spPr>
        <p:txBody>
          <a:bodyPr/>
          <a:lstStyle/>
          <a:p>
            <a:pPr algn="ctr"/>
            <a:r>
              <a:rPr lang="el-GR" dirty="0" err="1" smtClean="0"/>
              <a:t>Επικοινωνιακο</a:t>
            </a:r>
            <a:r>
              <a:rPr lang="el-GR" dirty="0" smtClean="0"/>
              <a:t> </a:t>
            </a:r>
            <a:r>
              <a:rPr lang="el-GR" dirty="0" err="1" smtClean="0"/>
              <a:t>πλαισιο</a:t>
            </a:r>
            <a:endParaRPr lang="el-GR" dirty="0"/>
          </a:p>
        </p:txBody>
      </p:sp>
      <p:sp>
        <p:nvSpPr>
          <p:cNvPr id="3" name="2 - Θέση περιεχομένου"/>
          <p:cNvSpPr>
            <a:spLocks noGrp="1"/>
          </p:cNvSpPr>
          <p:nvPr>
            <p:ph sz="quarter" idx="1"/>
          </p:nvPr>
        </p:nvSpPr>
        <p:spPr>
          <a:xfrm>
            <a:off x="251520" y="836712"/>
            <a:ext cx="8424936" cy="5637240"/>
          </a:xfrm>
        </p:spPr>
        <p:txBody>
          <a:bodyPr>
            <a:normAutofit/>
          </a:bodyPr>
          <a:lstStyle/>
          <a:p>
            <a:pPr>
              <a:buNone/>
            </a:pPr>
            <a:r>
              <a:rPr lang="el-GR" sz="1600" dirty="0" smtClean="0">
                <a:latin typeface="Calibri" pitchFamily="34" charset="0"/>
              </a:rPr>
              <a:t>Μια φορά και ένα καιρό, στη Χώρα της Μεγάλης Ζέστης βασίλευε ο βασιλιάς Αλέξανδρος Αχνιστός. Την εποχή εκείνη όλα στη χώρα ήταν ρόδινα. Οι κάτοικοι ζούσαν ειρηνικά και κυλούσε η ζωή τους όμορφα. Αν εξαιρέσεις βέβαια την υπερβολική ζέστη που έκανε  </a:t>
            </a:r>
            <a:r>
              <a:rPr lang="el-GR" sz="1600" dirty="0" err="1" smtClean="0">
                <a:latin typeface="Calibri" pitchFamily="34" charset="0"/>
              </a:rPr>
              <a:t>σ’αυτό</a:t>
            </a:r>
            <a:r>
              <a:rPr lang="el-GR" sz="1600" dirty="0" smtClean="0">
                <a:latin typeface="Calibri" pitchFamily="34" charset="0"/>
              </a:rPr>
              <a:t> τον τόπο. Ωστόσο ένα από τα προβλήματα που αντιμετώπιζαν πιο συχνά ήταν ότι το νερό που τοποθετούσαν οι αγρότες το πρωί στα πιατάκια για τα ζώα, εξαφανιζόταν μέχρι να γυρίσουν από τα χωράφια που πήγαιναν μέχρι το βράδυ. Τα πιατάκια αυτά βρίσκονταν στην αυλή. Οι αγρότες αναρωτιούνται τι συμβαίνει, προσπαθούν να βρουν λύση και ζητούν τη βοήθεια μας.</a:t>
            </a:r>
          </a:p>
          <a:p>
            <a:pPr>
              <a:buNone/>
            </a:pPr>
            <a:r>
              <a:rPr lang="el-GR" sz="1600" dirty="0" smtClean="0">
                <a:latin typeface="Calibri" pitchFamily="34" charset="0"/>
              </a:rPr>
              <a:t>Ο βασιλιάς Αχνιστός είχε ένα γιο, το Βασίλειο, και είχε βαλθεί 5να τον παντρέψει.</a:t>
            </a:r>
          </a:p>
          <a:p>
            <a:pPr>
              <a:buNone/>
            </a:pPr>
            <a:r>
              <a:rPr lang="el-GR" sz="1600" dirty="0" smtClean="0">
                <a:latin typeface="Calibri" pitchFamily="34" charset="0"/>
              </a:rPr>
              <a:t>-Πότε θα παντρευτείς και εσύ, γιόκα μου, να μου κάνεις και εγγονάκια;</a:t>
            </a:r>
          </a:p>
          <a:p>
            <a:pPr>
              <a:buNone/>
            </a:pPr>
            <a:r>
              <a:rPr lang="el-GR" sz="1600" dirty="0" smtClean="0">
                <a:latin typeface="Calibri" pitchFamily="34" charset="0"/>
              </a:rPr>
              <a:t>-Καλέ μου πατέρα, πόσες φορές θα συζητήσουμε αυτό το θέμα; του είπε μια μέρα ο πρίγκιπας. Αφού το θέλεις όμως τόσο, βάλε τελάληδες να ανακοινώσουν ότι θα παντρευτώ όποια κοπέλα μυ φέρει ένα παγωτό χωνάκι, μια λαμπάδα, </a:t>
            </a:r>
            <a:r>
              <a:rPr lang="el-GR" sz="1600" dirty="0" err="1" smtClean="0">
                <a:latin typeface="Calibri" pitchFamily="34" charset="0"/>
              </a:rPr>
              <a:t>κηρομπογιές</a:t>
            </a:r>
            <a:r>
              <a:rPr lang="el-GR" sz="1600" dirty="0" smtClean="0">
                <a:latin typeface="Calibri" pitchFamily="34" charset="0"/>
              </a:rPr>
              <a:t> και παγάκια.</a:t>
            </a:r>
          </a:p>
          <a:p>
            <a:pPr>
              <a:buNone/>
            </a:pPr>
            <a:r>
              <a:rPr lang="el-GR" sz="1600" dirty="0" smtClean="0">
                <a:latin typeface="Calibri" pitchFamily="34" charset="0"/>
              </a:rPr>
              <a:t>-Τι είναι αυτά που λες, γιε μου; απόρησε ο βασιλιάς. Αυτά που ζητάς είναι αδύνατον να τα φτιάξουν οι κοπέλες στη χώρα που ζούμε. Αφού όμως έτσι θέλεις, εντάξει. Αύριο κιόλας θα βγουν οι τελάληδες, είπε στα γρήγορα ο πατέρας γιατί φοβήθηκε μήπως και αλλάξει γνώμη ο γιος του. </a:t>
            </a:r>
          </a:p>
          <a:p>
            <a:pPr>
              <a:buNone/>
            </a:pPr>
            <a:r>
              <a:rPr lang="el-GR" sz="1600" dirty="0" smtClean="0">
                <a:latin typeface="Calibri" pitchFamily="34" charset="0"/>
              </a:rPr>
              <a:t>Την επόμενη μέρα ακούγονταν παντού οι τελάληδες που ανακοίνωναν το θέλημα του βασιλιά. Και οι </a:t>
            </a:r>
            <a:r>
              <a:rPr lang="el-GR" sz="1600" dirty="0" err="1" smtClean="0">
                <a:latin typeface="Calibri" pitchFamily="34" charset="0"/>
              </a:rPr>
              <a:t>περισσότετες</a:t>
            </a:r>
            <a:r>
              <a:rPr lang="el-GR" sz="1600" dirty="0" smtClean="0">
                <a:latin typeface="Calibri" pitchFamily="34" charset="0"/>
              </a:rPr>
              <a:t> κοπέλες, όταν άκουσαν την ανακοίνωση, κλείστηκαν στα σπίτια τους και βάλθηκαν όλες να φτιάξουν όσα είχε ζητήσει ο πρίγκιπας. </a:t>
            </a:r>
          </a:p>
          <a:p>
            <a:pPr>
              <a:buNone/>
            </a:pPr>
            <a:endParaRPr lang="el-GR" sz="1400" dirty="0">
              <a:latin typeface="Calibri" pitchFamily="34" charset="0"/>
            </a:endParaRPr>
          </a:p>
        </p:txBody>
      </p:sp>
    </p:spTree>
  </p:cSld>
  <p:clrMapOvr>
    <a:masterClrMapping/>
  </p:clrMapOvr>
  <p:transition spd="med">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1498178"/>
          </a:xfrm>
        </p:spPr>
        <p:txBody>
          <a:bodyPr>
            <a:normAutofit fontScale="90000"/>
          </a:bodyPr>
          <a:lstStyle/>
          <a:p>
            <a:pPr algn="ctr"/>
            <a:r>
              <a:rPr lang="el-GR" sz="5400" dirty="0" smtClean="0">
                <a:latin typeface="Calibri" pitchFamily="34" charset="0"/>
              </a:rPr>
              <a:t>1</a:t>
            </a:r>
            <a:r>
              <a:rPr lang="el-GR" sz="5400" baseline="30000" dirty="0" smtClean="0">
                <a:latin typeface="Calibri" pitchFamily="34" charset="0"/>
              </a:rPr>
              <a:t>η  </a:t>
            </a:r>
            <a:r>
              <a:rPr lang="el-GR" sz="5400" baseline="30000" dirty="0" err="1" smtClean="0">
                <a:latin typeface="Calibri" pitchFamily="34" charset="0"/>
              </a:rPr>
              <a:t>δραστηριοτητα</a:t>
            </a:r>
            <a:r>
              <a:rPr lang="el-GR" sz="5400" baseline="30000" dirty="0" smtClean="0">
                <a:latin typeface="Calibri" pitchFamily="34" charset="0"/>
              </a:rPr>
              <a:t>: </a:t>
            </a:r>
            <a:r>
              <a:rPr lang="el-GR" sz="5400" baseline="30000" dirty="0" err="1" smtClean="0">
                <a:latin typeface="Calibri" pitchFamily="34" charset="0"/>
              </a:rPr>
              <a:t>τηξη</a:t>
            </a:r>
            <a:r>
              <a:rPr lang="el-GR" baseline="30000" dirty="0" smtClean="0"/>
              <a:t/>
            </a:r>
            <a:br>
              <a:rPr lang="el-GR" baseline="30000" dirty="0" smtClean="0"/>
            </a:br>
            <a:r>
              <a:rPr lang="el-GR" baseline="30000" dirty="0" smtClean="0"/>
              <a:t/>
            </a:r>
            <a:br>
              <a:rPr lang="el-GR" baseline="30000" dirty="0" smtClean="0"/>
            </a:br>
            <a:endParaRPr lang="el-GR" baseline="30000" dirty="0"/>
          </a:p>
        </p:txBody>
      </p:sp>
      <p:sp>
        <p:nvSpPr>
          <p:cNvPr id="3" name="2 - Θέση περιεχομένου"/>
          <p:cNvSpPr>
            <a:spLocks noGrp="1"/>
          </p:cNvSpPr>
          <p:nvPr>
            <p:ph sz="quarter" idx="1"/>
          </p:nvPr>
        </p:nvSpPr>
        <p:spPr/>
        <p:txBody>
          <a:bodyPr>
            <a:normAutofit/>
          </a:bodyPr>
          <a:lstStyle/>
          <a:p>
            <a:r>
              <a:rPr lang="el-GR" sz="2800" dirty="0" smtClean="0"/>
              <a:t>Λογισμικό προσομοίωσης.</a:t>
            </a:r>
          </a:p>
          <a:p>
            <a:endParaRPr lang="el-GR" sz="2800" dirty="0" smtClean="0"/>
          </a:p>
          <a:p>
            <a:r>
              <a:rPr lang="el-GR" sz="2800" dirty="0" smtClean="0"/>
              <a:t>Τα παιδιά επιλέγουν τα υλικά της ιστορίας και τα τοποθετούν στο φούρνο</a:t>
            </a:r>
          </a:p>
          <a:p>
            <a:endParaRPr lang="el-GR" sz="2800" dirty="0" smtClean="0"/>
          </a:p>
          <a:p>
            <a:r>
              <a:rPr lang="el-GR" sz="2800" dirty="0" smtClean="0"/>
              <a:t>Συγκρίσεις με τις αρχικές προβλέψεις και επικέντρωση της συζήτηση στην παροχή θερμότητας από το φούρνο.</a:t>
            </a:r>
          </a:p>
          <a:p>
            <a:endParaRPr lang="el-GR" sz="2800" dirty="0" smtClean="0"/>
          </a:p>
        </p:txBody>
      </p:sp>
    </p:spTree>
  </p:cSld>
  <p:clrMapOvr>
    <a:masterClrMapping/>
  </p:clrMapOvr>
  <p:transition spd="med">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5400" dirty="0" smtClean="0">
                <a:latin typeface="Calibri" pitchFamily="34" charset="0"/>
              </a:rPr>
              <a:t>2</a:t>
            </a:r>
            <a:r>
              <a:rPr lang="el-GR" sz="5400" baseline="30000" dirty="0" smtClean="0">
                <a:latin typeface="Calibri" pitchFamily="34" charset="0"/>
              </a:rPr>
              <a:t>η </a:t>
            </a:r>
            <a:r>
              <a:rPr lang="el-GR" sz="5400" baseline="30000" dirty="0" err="1" smtClean="0">
                <a:latin typeface="Calibri" pitchFamily="34" charset="0"/>
              </a:rPr>
              <a:t>δραστηριοτητα</a:t>
            </a:r>
            <a:r>
              <a:rPr lang="el-GR" sz="5400" baseline="30000" dirty="0" smtClean="0">
                <a:latin typeface="Calibri" pitchFamily="34" charset="0"/>
              </a:rPr>
              <a:t> </a:t>
            </a:r>
            <a:r>
              <a:rPr lang="el-GR" sz="5400" baseline="30000" dirty="0" err="1" smtClean="0">
                <a:latin typeface="Calibri" pitchFamily="34" charset="0"/>
              </a:rPr>
              <a:t>τηξησ</a:t>
            </a:r>
            <a:endParaRPr lang="el-GR" sz="5400" baseline="30000" dirty="0">
              <a:latin typeface="Calibri" pitchFamily="34" charset="0"/>
            </a:endParaRPr>
          </a:p>
        </p:txBody>
      </p:sp>
      <p:sp>
        <p:nvSpPr>
          <p:cNvPr id="3" name="2 - Θέση περιεχομένου"/>
          <p:cNvSpPr>
            <a:spLocks noGrp="1"/>
          </p:cNvSpPr>
          <p:nvPr>
            <p:ph sz="quarter" idx="1"/>
          </p:nvPr>
        </p:nvSpPr>
        <p:spPr/>
        <p:txBody>
          <a:bodyPr/>
          <a:lstStyle/>
          <a:p>
            <a:r>
              <a:rPr lang="el-GR" dirty="0" smtClean="0"/>
              <a:t>Βάζουμε στο φούρνο  μέσα σε μεταλλικά σκεύη τις </a:t>
            </a:r>
            <a:r>
              <a:rPr lang="el-GR" dirty="0" err="1" smtClean="0"/>
              <a:t>κηρομπογιές</a:t>
            </a:r>
            <a:r>
              <a:rPr lang="el-GR" dirty="0" smtClean="0"/>
              <a:t>.</a:t>
            </a:r>
          </a:p>
          <a:p>
            <a:endParaRPr lang="el-GR" dirty="0" smtClean="0"/>
          </a:p>
          <a:p>
            <a:r>
              <a:rPr lang="el-GR" dirty="0" smtClean="0"/>
              <a:t>Τις βγάζουμε ανά τακτά χρονικά διαστήματα για να παρατηρήσουμε τη κατάσταση τους.</a:t>
            </a:r>
          </a:p>
          <a:p>
            <a:endParaRPr lang="el-GR" dirty="0" smtClean="0"/>
          </a:p>
          <a:p>
            <a:r>
              <a:rPr lang="el-GR" dirty="0" smtClean="0"/>
              <a:t>Σχολιάζουμε με τα παιδιά τα αποτελέσματα δίνοντας έμφαση στη τήξη του στερεού εξαιτίας της θερμότητας του φούρνου.</a:t>
            </a:r>
          </a:p>
          <a:p>
            <a:endParaRPr lang="el-GR" dirty="0"/>
          </a:p>
        </p:txBody>
      </p:sp>
    </p:spTree>
  </p:cSld>
  <p:clrMapOvr>
    <a:masterClrMapping/>
  </p:clrMapOvr>
  <p:transition spd="med">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5400" dirty="0" smtClean="0">
                <a:latin typeface="Calibri" pitchFamily="34" charset="0"/>
              </a:rPr>
              <a:t>3</a:t>
            </a:r>
            <a:r>
              <a:rPr lang="el-GR" sz="5400" baseline="30000" dirty="0" smtClean="0">
                <a:latin typeface="Calibri" pitchFamily="34" charset="0"/>
              </a:rPr>
              <a:t>η </a:t>
            </a:r>
            <a:r>
              <a:rPr lang="el-GR" sz="5400" baseline="30000" dirty="0" err="1" smtClean="0">
                <a:latin typeface="Calibri" pitchFamily="34" charset="0"/>
              </a:rPr>
              <a:t>δραστηριοτητα</a:t>
            </a:r>
            <a:r>
              <a:rPr lang="el-GR" sz="5400" baseline="30000" dirty="0" smtClean="0">
                <a:latin typeface="Calibri" pitchFamily="34" charset="0"/>
              </a:rPr>
              <a:t>: </a:t>
            </a:r>
            <a:r>
              <a:rPr lang="el-GR" sz="5400" baseline="30000" dirty="0" err="1" smtClean="0">
                <a:latin typeface="Calibri" pitchFamily="34" charset="0"/>
              </a:rPr>
              <a:t>βρασμοσ</a:t>
            </a:r>
            <a:endParaRPr lang="el-GR" sz="5400" baseline="30000" dirty="0">
              <a:latin typeface="Calibri" pitchFamily="34" charset="0"/>
            </a:endParaRPr>
          </a:p>
        </p:txBody>
      </p:sp>
      <p:sp>
        <p:nvSpPr>
          <p:cNvPr id="3" name="2 - Θέση περιεχομένου"/>
          <p:cNvSpPr>
            <a:spLocks noGrp="1"/>
          </p:cNvSpPr>
          <p:nvPr>
            <p:ph sz="quarter" idx="1"/>
          </p:nvPr>
        </p:nvSpPr>
        <p:spPr/>
        <p:txBody>
          <a:bodyPr>
            <a:normAutofit fontScale="92500"/>
          </a:bodyPr>
          <a:lstStyle/>
          <a:p>
            <a:r>
              <a:rPr lang="el-GR" sz="2300" dirty="0" smtClean="0">
                <a:latin typeface="+mj-lt"/>
              </a:rPr>
              <a:t>Δοχείο με νερό στο οποίο σημειώνουμε τη στάθμη του.</a:t>
            </a:r>
          </a:p>
          <a:p>
            <a:r>
              <a:rPr lang="el-GR" sz="2300" dirty="0" smtClean="0">
                <a:latin typeface="+mj-lt"/>
              </a:rPr>
              <a:t>Τοποθετούμε το νερό σε ένα διάφανο </a:t>
            </a:r>
            <a:r>
              <a:rPr lang="el-GR" sz="2300" dirty="0" err="1" smtClean="0">
                <a:latin typeface="+mj-lt"/>
              </a:rPr>
              <a:t>κατσαρολάκι</a:t>
            </a:r>
            <a:r>
              <a:rPr lang="el-GR" sz="2300" dirty="0" smtClean="0">
                <a:latin typeface="+mj-lt"/>
              </a:rPr>
              <a:t> και το αφήνουμε να ζεσταθεί πάνω στο αναμμένο γκαζάκι</a:t>
            </a:r>
          </a:p>
          <a:p>
            <a:r>
              <a:rPr lang="el-GR" sz="2300" dirty="0" smtClean="0">
                <a:latin typeface="+mj-lt"/>
              </a:rPr>
              <a:t>Διατύπωση προβλέψεων για το νερό που ζεσταίνεται.</a:t>
            </a:r>
          </a:p>
          <a:p>
            <a:r>
              <a:rPr lang="el-GR" sz="2300" dirty="0" smtClean="0">
                <a:latin typeface="+mj-lt"/>
              </a:rPr>
              <a:t>Εστίαση της προσοχής των παιδιών στις φυσαλίδες και στους υδρατμούς.</a:t>
            </a:r>
          </a:p>
          <a:p>
            <a:r>
              <a:rPr lang="el-GR" sz="2300" dirty="0" smtClean="0">
                <a:latin typeface="+mj-lt"/>
              </a:rPr>
              <a:t>Επανατοποθέτηση του νερού στο δοχείο και συζήτηση με τα παιδιά για τη μείωση της στάθμης του νερού</a:t>
            </a:r>
          </a:p>
          <a:p>
            <a:r>
              <a:rPr lang="el-GR" sz="2300" dirty="0" smtClean="0"/>
              <a:t>Επικεντρώνουμε την προσοχή μας στο μετασχηματισμό του υγρού σε αέριο και στην πορεία των υδρατμών.</a:t>
            </a:r>
          </a:p>
          <a:p>
            <a:endParaRPr lang="el-GR" sz="2000" dirty="0" smtClean="0">
              <a:latin typeface="+mj-lt"/>
            </a:endParaRPr>
          </a:p>
          <a:p>
            <a:endParaRPr lang="el-GR" sz="2000" dirty="0">
              <a:latin typeface="+mj-lt"/>
            </a:endParaRPr>
          </a:p>
        </p:txBody>
      </p:sp>
    </p:spTree>
  </p:cSld>
  <p:clrMapOvr>
    <a:masterClrMapping/>
  </p:clrMapOvr>
  <p:transition spd="med">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sz="4000" dirty="0" smtClean="0"/>
              <a:t>4</a:t>
            </a:r>
            <a:r>
              <a:rPr lang="el-GR" sz="4000" baseline="30000" dirty="0" smtClean="0"/>
              <a:t>η</a:t>
            </a:r>
            <a:r>
              <a:rPr lang="el-GR" sz="4000" dirty="0" smtClean="0"/>
              <a:t> </a:t>
            </a:r>
            <a:r>
              <a:rPr lang="el-GR" sz="4000" dirty="0" err="1" smtClean="0"/>
              <a:t>δραστηριοτητα</a:t>
            </a:r>
            <a:r>
              <a:rPr lang="el-GR" sz="4000" dirty="0" smtClean="0"/>
              <a:t>: </a:t>
            </a:r>
            <a:r>
              <a:rPr lang="el-GR" sz="4000" dirty="0" err="1" smtClean="0"/>
              <a:t>υγροποιηση</a:t>
            </a:r>
            <a:endParaRPr lang="el-GR" sz="4000" dirty="0"/>
          </a:p>
        </p:txBody>
      </p:sp>
      <p:sp>
        <p:nvSpPr>
          <p:cNvPr id="3" name="2 - Θέση περιεχομένου"/>
          <p:cNvSpPr>
            <a:spLocks noGrp="1"/>
          </p:cNvSpPr>
          <p:nvPr>
            <p:ph sz="quarter" idx="1"/>
          </p:nvPr>
        </p:nvSpPr>
        <p:spPr/>
        <p:txBody>
          <a:bodyPr>
            <a:normAutofit lnSpcReduction="10000"/>
          </a:bodyPr>
          <a:lstStyle/>
          <a:p>
            <a:r>
              <a:rPr lang="el-GR" dirty="0" smtClean="0"/>
              <a:t>Βάζουμε πάλι νερό στο </a:t>
            </a:r>
            <a:r>
              <a:rPr lang="el-GR" dirty="0" err="1" smtClean="0"/>
              <a:t>κατσαρολάκι</a:t>
            </a:r>
            <a:r>
              <a:rPr lang="el-GR" dirty="0" smtClean="0"/>
              <a:t> και το τοποθετούμε πάνω στο γκαζάκι. Έχουμε βάλει από πριν το καπάκι στο ψυγείο .</a:t>
            </a:r>
          </a:p>
          <a:p>
            <a:r>
              <a:rPr lang="el-GR" dirty="0" smtClean="0"/>
              <a:t>Τα παιδιά προβλέπουν τι θα συμβεί αν κρατήσουμε το καπάκι πάνω από την κατσαρόλα που βράζει. </a:t>
            </a:r>
          </a:p>
          <a:p>
            <a:r>
              <a:rPr lang="el-GR" dirty="0" smtClean="0"/>
              <a:t>Εκτέλεση του πειράματος.</a:t>
            </a:r>
          </a:p>
          <a:p>
            <a:r>
              <a:rPr lang="el-GR" dirty="0" smtClean="0"/>
              <a:t>Τα παιδιά παρατηρούν τις σταγόνες που σχηματίζονται από τους υδρατμούς που έρχονται σε επαφή με το κρύο καπάκι και πέφτουν προς τα κάτω.</a:t>
            </a:r>
          </a:p>
          <a:p>
            <a:r>
              <a:rPr lang="el-GR" dirty="0" smtClean="0"/>
              <a:t>Συζητάμε και δίνουμε έμφαση στη σχέση ατμού και σταγόνων νερού.</a:t>
            </a:r>
          </a:p>
          <a:p>
            <a:endParaRPr lang="el-GR" dirty="0" smtClean="0"/>
          </a:p>
        </p:txBody>
      </p:sp>
    </p:spTree>
  </p:cSld>
  <p:clrMapOvr>
    <a:masterClrMapping/>
  </p:clrMapOvr>
  <p:transition spd="med">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000" dirty="0" smtClean="0"/>
              <a:t>5</a:t>
            </a:r>
            <a:r>
              <a:rPr lang="el-GR" sz="4000" baseline="30000" dirty="0" smtClean="0"/>
              <a:t>η</a:t>
            </a:r>
            <a:r>
              <a:rPr lang="el-GR" sz="4000" dirty="0" smtClean="0"/>
              <a:t> </a:t>
            </a:r>
            <a:r>
              <a:rPr lang="el-GR" sz="4000" dirty="0" err="1" smtClean="0"/>
              <a:t>δραστηριοτητα</a:t>
            </a:r>
            <a:r>
              <a:rPr lang="el-GR" sz="4000" dirty="0" smtClean="0"/>
              <a:t>: </a:t>
            </a:r>
            <a:r>
              <a:rPr lang="el-GR" sz="4000" dirty="0" err="1" smtClean="0"/>
              <a:t>εξατμιση</a:t>
            </a:r>
            <a:endParaRPr lang="el-GR" sz="4000" dirty="0"/>
          </a:p>
        </p:txBody>
      </p:sp>
      <p:sp>
        <p:nvSpPr>
          <p:cNvPr id="3" name="2 - Θέση περιεχομένου"/>
          <p:cNvSpPr>
            <a:spLocks noGrp="1"/>
          </p:cNvSpPr>
          <p:nvPr>
            <p:ph sz="quarter" idx="1"/>
          </p:nvPr>
        </p:nvSpPr>
        <p:spPr/>
        <p:txBody>
          <a:bodyPr>
            <a:normAutofit/>
          </a:bodyPr>
          <a:lstStyle/>
          <a:p>
            <a:r>
              <a:rPr lang="el-GR" dirty="0" smtClean="0"/>
              <a:t>Παρουσιάζουμε δύο βρεγμένα υφάσματα όπως τα ρούχα της κουκουβάγιας και καλούμε τα παιδιά να βρουν ένα τρόπο για να στεγνώσουν γρήγορα τα υφάσματα.</a:t>
            </a:r>
          </a:p>
          <a:p>
            <a:r>
              <a:rPr lang="el-GR" dirty="0" smtClean="0"/>
              <a:t>τα παιδιά πρέπει να αποφασίσουν δύο μέρη στα οποία θα τα τοποθετήσουν για να παρατηρήσουν πως θα στεγνώσουν. </a:t>
            </a:r>
          </a:p>
          <a:p>
            <a:r>
              <a:rPr lang="el-GR" dirty="0" smtClean="0"/>
              <a:t>Απλώνουμε το ένα ύφασμα δίπλα στο καλοριφέρ και το άλλο έξω στον ήλιο. </a:t>
            </a:r>
          </a:p>
          <a:p>
            <a:r>
              <a:rPr lang="el-GR" dirty="0" smtClean="0"/>
              <a:t>Ανά τακτά χρονικά διαστήματα ελέγχουμε τα ρούχα και σε λίγη ώρα παρατηρούμε ότι στο καλοριφέρ το νερό έχει εξατμιστεί.</a:t>
            </a:r>
          </a:p>
          <a:p>
            <a:endParaRPr lang="el-GR" dirty="0" smtClean="0"/>
          </a:p>
          <a:p>
            <a:endParaRPr lang="el-GR" dirty="0"/>
          </a:p>
        </p:txBody>
      </p:sp>
    </p:spTree>
  </p:cSld>
  <p:clrMapOvr>
    <a:masterClrMapping/>
  </p:clrMapOvr>
  <p:transition spd="med">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000" dirty="0" smtClean="0"/>
              <a:t>6</a:t>
            </a:r>
            <a:r>
              <a:rPr lang="el-GR" sz="4000" baseline="30000" dirty="0" smtClean="0"/>
              <a:t>η</a:t>
            </a:r>
            <a:r>
              <a:rPr lang="el-GR" sz="4000" dirty="0" smtClean="0"/>
              <a:t> </a:t>
            </a:r>
            <a:r>
              <a:rPr lang="el-GR" sz="4000" dirty="0" err="1" smtClean="0"/>
              <a:t>δραστηριοτητα:πηξη</a:t>
            </a:r>
            <a:endParaRPr lang="el-GR" sz="4000" dirty="0"/>
          </a:p>
        </p:txBody>
      </p:sp>
      <p:sp>
        <p:nvSpPr>
          <p:cNvPr id="3" name="2 - Θέση περιεχομένου"/>
          <p:cNvSpPr>
            <a:spLocks noGrp="1"/>
          </p:cNvSpPr>
          <p:nvPr>
            <p:ph sz="quarter" idx="1"/>
          </p:nvPr>
        </p:nvSpPr>
        <p:spPr/>
        <p:txBody>
          <a:bodyPr/>
          <a:lstStyle/>
          <a:p>
            <a:r>
              <a:rPr lang="el-GR" dirty="0" smtClean="0"/>
              <a:t>Λογισμικό προσομοίωσης πήξης.</a:t>
            </a:r>
          </a:p>
          <a:p>
            <a:r>
              <a:rPr lang="el-GR" dirty="0" smtClean="0"/>
              <a:t>διατύπωση προβλέψεων για το τι θα συμβεί στα υλικά όταν τοποθετηθούν σε ψυχρό περιβάλλον. </a:t>
            </a:r>
          </a:p>
          <a:p>
            <a:r>
              <a:rPr lang="el-GR" dirty="0" smtClean="0"/>
              <a:t>Τα </a:t>
            </a:r>
            <a:r>
              <a:rPr lang="el-GR" smtClean="0"/>
              <a:t>παιδιά </a:t>
            </a:r>
            <a:r>
              <a:rPr lang="el-GR" smtClean="0"/>
              <a:t>χωρισμένα </a:t>
            </a:r>
            <a:r>
              <a:rPr lang="el-GR" dirty="0" smtClean="0"/>
              <a:t>σε ομάδες των 3 ατόμων εντοπίζουν τα υλικά της ιστορίας. </a:t>
            </a:r>
          </a:p>
          <a:p>
            <a:r>
              <a:rPr lang="el-GR" dirty="0" smtClean="0"/>
              <a:t>Αφού πειραματιστούν με  το λογισμικό συγκρίνουμε τα αποτελέσματα με τις αρχικές προβλέψεις τους. Επικεντρώνουμε την συζήτηση στην ψύξη των υλικών.</a:t>
            </a:r>
          </a:p>
          <a:p>
            <a:endParaRPr lang="el-GR" dirty="0"/>
          </a:p>
        </p:txBody>
      </p:sp>
    </p:spTree>
  </p:cSld>
  <p:clrMapOvr>
    <a:masterClrMapping/>
  </p:clrMapOvr>
  <p:transition spd="med">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4000" dirty="0" smtClean="0"/>
              <a:t>7</a:t>
            </a:r>
            <a:r>
              <a:rPr lang="el-GR" sz="4000" baseline="30000" dirty="0" smtClean="0"/>
              <a:t>η</a:t>
            </a:r>
            <a:r>
              <a:rPr lang="el-GR" sz="4000" dirty="0" smtClean="0"/>
              <a:t> </a:t>
            </a:r>
            <a:r>
              <a:rPr lang="el-GR" sz="4000" dirty="0" err="1" smtClean="0"/>
              <a:t>δραστηριοτητα</a:t>
            </a:r>
            <a:r>
              <a:rPr lang="el-GR" sz="4000" dirty="0" smtClean="0"/>
              <a:t>: </a:t>
            </a:r>
            <a:r>
              <a:rPr lang="el-GR" sz="4000" dirty="0" err="1" smtClean="0"/>
              <a:t>πηξη</a:t>
            </a:r>
            <a:endParaRPr lang="el-GR" sz="4000" dirty="0"/>
          </a:p>
        </p:txBody>
      </p:sp>
      <p:sp>
        <p:nvSpPr>
          <p:cNvPr id="3" name="2 - Θέση περιεχομένου"/>
          <p:cNvSpPr>
            <a:spLocks noGrp="1"/>
          </p:cNvSpPr>
          <p:nvPr>
            <p:ph sz="quarter" idx="1"/>
          </p:nvPr>
        </p:nvSpPr>
        <p:spPr/>
        <p:txBody>
          <a:bodyPr>
            <a:normAutofit fontScale="85000" lnSpcReduction="10000"/>
          </a:bodyPr>
          <a:lstStyle/>
          <a:p>
            <a:r>
              <a:rPr lang="el-GR" dirty="0" smtClean="0"/>
              <a:t>Παρουσιάζουμε στα παιδιά τα αλουμινένια δοχεία στα οποία από προηγούμενο πείραμα η </a:t>
            </a:r>
            <a:r>
              <a:rPr lang="el-GR" dirty="0" err="1" smtClean="0"/>
              <a:t>κηρομπογιά</a:t>
            </a:r>
            <a:r>
              <a:rPr lang="el-GR" dirty="0" smtClean="0"/>
              <a:t> έχει λιώσει.</a:t>
            </a:r>
          </a:p>
          <a:p>
            <a:r>
              <a:rPr lang="el-GR" dirty="0" smtClean="0"/>
              <a:t> Η νηπιαγωγός γεμίζει δύο </a:t>
            </a:r>
            <a:r>
              <a:rPr lang="el-GR" dirty="0" err="1" smtClean="0"/>
              <a:t>παγοθήκες</a:t>
            </a:r>
            <a:r>
              <a:rPr lang="el-GR" dirty="0" smtClean="0"/>
              <a:t> με αυτό το υγρό-λιωμένη </a:t>
            </a:r>
            <a:r>
              <a:rPr lang="el-GR" dirty="0" err="1" smtClean="0"/>
              <a:t>κηρομπογιά</a:t>
            </a:r>
            <a:r>
              <a:rPr lang="el-GR" dirty="0" smtClean="0"/>
              <a:t>.</a:t>
            </a:r>
          </a:p>
          <a:p>
            <a:r>
              <a:rPr lang="el-GR" dirty="0" smtClean="0"/>
              <a:t> Ζητάμε τις προβλέψεις των παιδιών για το τι θα συμβεί αν τοποθετήσουμε τη μία </a:t>
            </a:r>
            <a:r>
              <a:rPr lang="el-GR" dirty="0" err="1" smtClean="0"/>
              <a:t>παγοθήκη</a:t>
            </a:r>
            <a:r>
              <a:rPr lang="el-GR" dirty="0" smtClean="0"/>
              <a:t> στην κατάψυξη και την άλλη στο χώρο του νηπιαγωγείου. </a:t>
            </a:r>
          </a:p>
          <a:p>
            <a:r>
              <a:rPr lang="el-GR" dirty="0" smtClean="0"/>
              <a:t>τοποθετούμε τις </a:t>
            </a:r>
            <a:r>
              <a:rPr lang="el-GR" dirty="0" err="1" smtClean="0"/>
              <a:t>παγοθήκες</a:t>
            </a:r>
            <a:r>
              <a:rPr lang="el-GR" dirty="0" smtClean="0"/>
              <a:t> στα σημεία που αναφέραμε. </a:t>
            </a:r>
          </a:p>
          <a:p>
            <a:r>
              <a:rPr lang="el-GR" dirty="0" smtClean="0"/>
              <a:t>Μετά από λίγη ώρα βγάζουμε την </a:t>
            </a:r>
            <a:r>
              <a:rPr lang="el-GR" dirty="0" err="1" smtClean="0"/>
              <a:t>παγοθήκη</a:t>
            </a:r>
            <a:r>
              <a:rPr lang="el-GR" dirty="0" smtClean="0"/>
              <a:t> από την κατάψυξη και συζητάμε για το αποτέλεσμα σε σύγκριση με την </a:t>
            </a:r>
            <a:r>
              <a:rPr lang="el-GR" dirty="0" err="1" smtClean="0"/>
              <a:t>παγοθήκη</a:t>
            </a:r>
            <a:r>
              <a:rPr lang="el-GR" dirty="0" smtClean="0"/>
              <a:t> που ήταν στο χώρο του νηπιαγωγείου αλλά και σε σύγκριση με τις αρχικές προβλέψεις των παιδιών. Επικεντρώνουμε τη συζήτηση στην διατήρηση της σύστασης του υλικού και στην ψύξη του. </a:t>
            </a:r>
          </a:p>
          <a:p>
            <a:endParaRPr lang="el-GR" dirty="0"/>
          </a:p>
        </p:txBody>
      </p:sp>
    </p:spTree>
  </p:cSld>
  <p:clrMapOvr>
    <a:masterClrMapping/>
  </p:clrMapOvr>
  <p:transition spd="med">
    <p:fade thruBlk="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Προεξοχή">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59</TotalTime>
  <Words>899</Words>
  <Application>Microsoft Office PowerPoint</Application>
  <PresentationFormat>Προβολή στην οθόνη (4:3)</PresentationFormat>
  <Paragraphs>62</Paragraphs>
  <Slides>12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Προεξοχή</vt:lpstr>
      <vt:lpstr>ΘΕΜΑ ΕΡΓΑΣΙΑΣ:  «Θερμικα φαινομενα: αλλαγεσ  καταστασησ τησ ύλησ»   </vt:lpstr>
      <vt:lpstr>Επικοινωνιακο πλαισιο</vt:lpstr>
      <vt:lpstr>1η  δραστηριοτητα: τηξη  </vt:lpstr>
      <vt:lpstr>2η δραστηριοτητα τηξησ</vt:lpstr>
      <vt:lpstr>3η δραστηριοτητα: βρασμοσ</vt:lpstr>
      <vt:lpstr>4η δραστηριοτητα: υγροποιηση</vt:lpstr>
      <vt:lpstr>5η δραστηριοτητα: εξατμιση</vt:lpstr>
      <vt:lpstr>6η δραστηριοτητα:πηξη</vt:lpstr>
      <vt:lpstr>7η δραστηριοτητα: πηξη</vt:lpstr>
      <vt:lpstr>δραστηριοτητα αξιολογησησ τηξησ</vt:lpstr>
      <vt:lpstr>ΓΕΝΙΚΗ ΑΞΙΟΛΟΓΙΣΗ ΔΡΑΣΤΗΡΙΟΤΗΤΩΝ</vt:lpstr>
      <vt:lpstr>Σασ ευχαριστουμε!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ΘΕΜΑ ΕΡΓΑΣΙΑΣ:  «Θερμικα φαινομενα: αλλαγεσ  καταστασησ τησ ύλησ»   </dc:title>
  <dc:creator>GWGW</dc:creator>
  <cp:lastModifiedBy>Δαναη</cp:lastModifiedBy>
  <cp:revision>7</cp:revision>
  <dcterms:created xsi:type="dcterms:W3CDTF">2013-03-27T17:54:53Z</dcterms:created>
  <dcterms:modified xsi:type="dcterms:W3CDTF">2013-03-28T09:51:30Z</dcterms:modified>
</cp:coreProperties>
</file>