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05" r:id="rId4"/>
    <p:sldId id="258" r:id="rId5"/>
    <p:sldId id="259" r:id="rId6"/>
    <p:sldId id="289" r:id="rId7"/>
    <p:sldId id="260" r:id="rId8"/>
    <p:sldId id="261" r:id="rId9"/>
    <p:sldId id="262" r:id="rId10"/>
    <p:sldId id="263" r:id="rId11"/>
    <p:sldId id="291" r:id="rId12"/>
    <p:sldId id="311" r:id="rId13"/>
    <p:sldId id="316" r:id="rId14"/>
    <p:sldId id="290" r:id="rId15"/>
    <p:sldId id="264" r:id="rId16"/>
    <p:sldId id="307" r:id="rId17"/>
    <p:sldId id="265" r:id="rId18"/>
    <p:sldId id="266" r:id="rId19"/>
    <p:sldId id="317" r:id="rId20"/>
    <p:sldId id="308" r:id="rId21"/>
    <p:sldId id="298" r:id="rId22"/>
    <p:sldId id="267" r:id="rId23"/>
    <p:sldId id="297" r:id="rId24"/>
    <p:sldId id="312" r:id="rId25"/>
    <p:sldId id="304" r:id="rId26"/>
    <p:sldId id="313" r:id="rId27"/>
    <p:sldId id="268" r:id="rId28"/>
    <p:sldId id="318" r:id="rId29"/>
    <p:sldId id="269" r:id="rId30"/>
    <p:sldId id="270" r:id="rId31"/>
    <p:sldId id="306" r:id="rId32"/>
    <p:sldId id="271" r:id="rId33"/>
    <p:sldId id="314" r:id="rId34"/>
    <p:sldId id="272" r:id="rId35"/>
    <p:sldId id="315" r:id="rId36"/>
    <p:sldId id="299" r:id="rId37"/>
    <p:sldId id="273" r:id="rId38"/>
    <p:sldId id="309" r:id="rId39"/>
    <p:sldId id="274" r:id="rId40"/>
    <p:sldId id="310" r:id="rId4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F1F865-58D9-4C62-922E-F288DBCD854E}"/>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DD13F99A-F567-4113-BF25-A10AAAC297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107FF3F2-7E5F-4103-844A-C043E21EC7E1}"/>
              </a:ext>
            </a:extLst>
          </p:cNvPr>
          <p:cNvSpPr>
            <a:spLocks noGrp="1"/>
          </p:cNvSpPr>
          <p:nvPr>
            <p:ph type="dt" sz="half" idx="10"/>
          </p:nvPr>
        </p:nvSpPr>
        <p:spPr/>
        <p:txBody>
          <a:bodyPr/>
          <a:lstStyle/>
          <a:p>
            <a:fld id="{44A5301E-7168-4C82-A3F7-DC00A9D34DB5}" type="datetimeFigureOut">
              <a:rPr lang="el-GR" smtClean="0"/>
              <a:t>2/4/2024</a:t>
            </a:fld>
            <a:endParaRPr lang="el-GR"/>
          </a:p>
        </p:txBody>
      </p:sp>
      <p:sp>
        <p:nvSpPr>
          <p:cNvPr id="5" name="Θέση υποσέλιδου 4">
            <a:extLst>
              <a:ext uri="{FF2B5EF4-FFF2-40B4-BE49-F238E27FC236}">
                <a16:creationId xmlns:a16="http://schemas.microsoft.com/office/drawing/2014/main" id="{C14A4CB5-E79E-460C-849F-B502AD2A391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8667247-D658-4950-9E24-F12A31149BA2}"/>
              </a:ext>
            </a:extLst>
          </p:cNvPr>
          <p:cNvSpPr>
            <a:spLocks noGrp="1"/>
          </p:cNvSpPr>
          <p:nvPr>
            <p:ph type="sldNum" sz="quarter" idx="12"/>
          </p:nvPr>
        </p:nvSpPr>
        <p:spPr/>
        <p:txBody>
          <a:bodyPr/>
          <a:lstStyle/>
          <a:p>
            <a:fld id="{999B281E-CFA6-4439-ABAC-101A902E6B70}" type="slidenum">
              <a:rPr lang="el-GR" smtClean="0"/>
              <a:t>‹#›</a:t>
            </a:fld>
            <a:endParaRPr lang="el-GR"/>
          </a:p>
        </p:txBody>
      </p:sp>
    </p:spTree>
    <p:extLst>
      <p:ext uri="{BB962C8B-B14F-4D97-AF65-F5344CB8AC3E}">
        <p14:creationId xmlns:p14="http://schemas.microsoft.com/office/powerpoint/2010/main" val="951296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C85675-1F6B-43AE-B02F-69B3B44D527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E80BB96F-EE18-476D-A033-0D2A40466AF9}"/>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CF38384-F719-4242-AA42-41D4655E1B12}"/>
              </a:ext>
            </a:extLst>
          </p:cNvPr>
          <p:cNvSpPr>
            <a:spLocks noGrp="1"/>
          </p:cNvSpPr>
          <p:nvPr>
            <p:ph type="dt" sz="half" idx="10"/>
          </p:nvPr>
        </p:nvSpPr>
        <p:spPr/>
        <p:txBody>
          <a:bodyPr/>
          <a:lstStyle/>
          <a:p>
            <a:fld id="{44A5301E-7168-4C82-A3F7-DC00A9D34DB5}" type="datetimeFigureOut">
              <a:rPr lang="el-GR" smtClean="0"/>
              <a:t>2/4/2024</a:t>
            </a:fld>
            <a:endParaRPr lang="el-GR"/>
          </a:p>
        </p:txBody>
      </p:sp>
      <p:sp>
        <p:nvSpPr>
          <p:cNvPr id="5" name="Θέση υποσέλιδου 4">
            <a:extLst>
              <a:ext uri="{FF2B5EF4-FFF2-40B4-BE49-F238E27FC236}">
                <a16:creationId xmlns:a16="http://schemas.microsoft.com/office/drawing/2014/main" id="{7CE61A5A-8870-46A0-8FDB-3DF65B71B80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0F78AD3-9A65-4E04-92C5-98CA85BA007A}"/>
              </a:ext>
            </a:extLst>
          </p:cNvPr>
          <p:cNvSpPr>
            <a:spLocks noGrp="1"/>
          </p:cNvSpPr>
          <p:nvPr>
            <p:ph type="sldNum" sz="quarter" idx="12"/>
          </p:nvPr>
        </p:nvSpPr>
        <p:spPr/>
        <p:txBody>
          <a:bodyPr/>
          <a:lstStyle/>
          <a:p>
            <a:fld id="{999B281E-CFA6-4439-ABAC-101A902E6B70}" type="slidenum">
              <a:rPr lang="el-GR" smtClean="0"/>
              <a:t>‹#›</a:t>
            </a:fld>
            <a:endParaRPr lang="el-GR"/>
          </a:p>
        </p:txBody>
      </p:sp>
    </p:spTree>
    <p:extLst>
      <p:ext uri="{BB962C8B-B14F-4D97-AF65-F5344CB8AC3E}">
        <p14:creationId xmlns:p14="http://schemas.microsoft.com/office/powerpoint/2010/main" val="1958668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622BE97F-D27A-4258-86E0-F5489BB3117B}"/>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26CF3602-1505-4898-9B1C-3D87BE768787}"/>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3A69EBF-4BA0-48F6-98EF-D5D22DAFCA14}"/>
              </a:ext>
            </a:extLst>
          </p:cNvPr>
          <p:cNvSpPr>
            <a:spLocks noGrp="1"/>
          </p:cNvSpPr>
          <p:nvPr>
            <p:ph type="dt" sz="half" idx="10"/>
          </p:nvPr>
        </p:nvSpPr>
        <p:spPr/>
        <p:txBody>
          <a:bodyPr/>
          <a:lstStyle/>
          <a:p>
            <a:fld id="{44A5301E-7168-4C82-A3F7-DC00A9D34DB5}" type="datetimeFigureOut">
              <a:rPr lang="el-GR" smtClean="0"/>
              <a:t>2/4/2024</a:t>
            </a:fld>
            <a:endParaRPr lang="el-GR"/>
          </a:p>
        </p:txBody>
      </p:sp>
      <p:sp>
        <p:nvSpPr>
          <p:cNvPr id="5" name="Θέση υποσέλιδου 4">
            <a:extLst>
              <a:ext uri="{FF2B5EF4-FFF2-40B4-BE49-F238E27FC236}">
                <a16:creationId xmlns:a16="http://schemas.microsoft.com/office/drawing/2014/main" id="{4D99A0D8-5B14-4CB1-94E1-EA5C929A09B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D1960BD-C48A-4314-AE90-9B25644FE42A}"/>
              </a:ext>
            </a:extLst>
          </p:cNvPr>
          <p:cNvSpPr>
            <a:spLocks noGrp="1"/>
          </p:cNvSpPr>
          <p:nvPr>
            <p:ph type="sldNum" sz="quarter" idx="12"/>
          </p:nvPr>
        </p:nvSpPr>
        <p:spPr/>
        <p:txBody>
          <a:bodyPr/>
          <a:lstStyle/>
          <a:p>
            <a:fld id="{999B281E-CFA6-4439-ABAC-101A902E6B70}" type="slidenum">
              <a:rPr lang="el-GR" smtClean="0"/>
              <a:t>‹#›</a:t>
            </a:fld>
            <a:endParaRPr lang="el-GR"/>
          </a:p>
        </p:txBody>
      </p:sp>
    </p:spTree>
    <p:extLst>
      <p:ext uri="{BB962C8B-B14F-4D97-AF65-F5344CB8AC3E}">
        <p14:creationId xmlns:p14="http://schemas.microsoft.com/office/powerpoint/2010/main" val="2792806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F75B60-9538-4D51-9BB9-68358401D47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876D5726-ADDA-42BF-9443-6A79D77DD3A8}"/>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975C973-39BA-409A-A582-BBA677A90198}"/>
              </a:ext>
            </a:extLst>
          </p:cNvPr>
          <p:cNvSpPr>
            <a:spLocks noGrp="1"/>
          </p:cNvSpPr>
          <p:nvPr>
            <p:ph type="dt" sz="half" idx="10"/>
          </p:nvPr>
        </p:nvSpPr>
        <p:spPr/>
        <p:txBody>
          <a:bodyPr/>
          <a:lstStyle/>
          <a:p>
            <a:fld id="{44A5301E-7168-4C82-A3F7-DC00A9D34DB5}" type="datetimeFigureOut">
              <a:rPr lang="el-GR" smtClean="0"/>
              <a:t>2/4/2024</a:t>
            </a:fld>
            <a:endParaRPr lang="el-GR"/>
          </a:p>
        </p:txBody>
      </p:sp>
      <p:sp>
        <p:nvSpPr>
          <p:cNvPr id="5" name="Θέση υποσέλιδου 4">
            <a:extLst>
              <a:ext uri="{FF2B5EF4-FFF2-40B4-BE49-F238E27FC236}">
                <a16:creationId xmlns:a16="http://schemas.microsoft.com/office/drawing/2014/main" id="{07E4F640-0099-472A-9DA8-430A2EE9FBA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94CD9B4-05AF-4288-BCC5-2F341FD089A1}"/>
              </a:ext>
            </a:extLst>
          </p:cNvPr>
          <p:cNvSpPr>
            <a:spLocks noGrp="1"/>
          </p:cNvSpPr>
          <p:nvPr>
            <p:ph type="sldNum" sz="quarter" idx="12"/>
          </p:nvPr>
        </p:nvSpPr>
        <p:spPr/>
        <p:txBody>
          <a:bodyPr/>
          <a:lstStyle/>
          <a:p>
            <a:fld id="{999B281E-CFA6-4439-ABAC-101A902E6B70}" type="slidenum">
              <a:rPr lang="el-GR" smtClean="0"/>
              <a:t>‹#›</a:t>
            </a:fld>
            <a:endParaRPr lang="el-GR"/>
          </a:p>
        </p:txBody>
      </p:sp>
    </p:spTree>
    <p:extLst>
      <p:ext uri="{BB962C8B-B14F-4D97-AF65-F5344CB8AC3E}">
        <p14:creationId xmlns:p14="http://schemas.microsoft.com/office/powerpoint/2010/main" val="4263012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45F948-6F85-45C4-9AFA-F33B209B1514}"/>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9AD980D-93DB-4F8D-AEE4-E862641847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E556FB23-9B4F-4F87-9621-C19074701FAD}"/>
              </a:ext>
            </a:extLst>
          </p:cNvPr>
          <p:cNvSpPr>
            <a:spLocks noGrp="1"/>
          </p:cNvSpPr>
          <p:nvPr>
            <p:ph type="dt" sz="half" idx="10"/>
          </p:nvPr>
        </p:nvSpPr>
        <p:spPr/>
        <p:txBody>
          <a:bodyPr/>
          <a:lstStyle/>
          <a:p>
            <a:fld id="{44A5301E-7168-4C82-A3F7-DC00A9D34DB5}" type="datetimeFigureOut">
              <a:rPr lang="el-GR" smtClean="0"/>
              <a:t>2/4/2024</a:t>
            </a:fld>
            <a:endParaRPr lang="el-GR"/>
          </a:p>
        </p:txBody>
      </p:sp>
      <p:sp>
        <p:nvSpPr>
          <p:cNvPr id="5" name="Θέση υποσέλιδου 4">
            <a:extLst>
              <a:ext uri="{FF2B5EF4-FFF2-40B4-BE49-F238E27FC236}">
                <a16:creationId xmlns:a16="http://schemas.microsoft.com/office/drawing/2014/main" id="{D93357F1-69A3-42BA-A500-F77236750BC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8B9FF2D-10B5-479D-B9E3-7684322ADE84}"/>
              </a:ext>
            </a:extLst>
          </p:cNvPr>
          <p:cNvSpPr>
            <a:spLocks noGrp="1"/>
          </p:cNvSpPr>
          <p:nvPr>
            <p:ph type="sldNum" sz="quarter" idx="12"/>
          </p:nvPr>
        </p:nvSpPr>
        <p:spPr/>
        <p:txBody>
          <a:bodyPr/>
          <a:lstStyle/>
          <a:p>
            <a:fld id="{999B281E-CFA6-4439-ABAC-101A902E6B70}" type="slidenum">
              <a:rPr lang="el-GR" smtClean="0"/>
              <a:t>‹#›</a:t>
            </a:fld>
            <a:endParaRPr lang="el-GR"/>
          </a:p>
        </p:txBody>
      </p:sp>
    </p:spTree>
    <p:extLst>
      <p:ext uri="{BB962C8B-B14F-4D97-AF65-F5344CB8AC3E}">
        <p14:creationId xmlns:p14="http://schemas.microsoft.com/office/powerpoint/2010/main" val="350110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D5D808-DD7B-4533-A085-4ACE8553304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39212968-946B-410B-AA82-A8F7FFDC1F4E}"/>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C3CED19A-5566-4515-BEC1-F18DA8DF892D}"/>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38BF7AB2-162D-4A29-843D-530CA5EC79A7}"/>
              </a:ext>
            </a:extLst>
          </p:cNvPr>
          <p:cNvSpPr>
            <a:spLocks noGrp="1"/>
          </p:cNvSpPr>
          <p:nvPr>
            <p:ph type="dt" sz="half" idx="10"/>
          </p:nvPr>
        </p:nvSpPr>
        <p:spPr/>
        <p:txBody>
          <a:bodyPr/>
          <a:lstStyle/>
          <a:p>
            <a:fld id="{44A5301E-7168-4C82-A3F7-DC00A9D34DB5}" type="datetimeFigureOut">
              <a:rPr lang="el-GR" smtClean="0"/>
              <a:t>2/4/2024</a:t>
            </a:fld>
            <a:endParaRPr lang="el-GR"/>
          </a:p>
        </p:txBody>
      </p:sp>
      <p:sp>
        <p:nvSpPr>
          <p:cNvPr id="6" name="Θέση υποσέλιδου 5">
            <a:extLst>
              <a:ext uri="{FF2B5EF4-FFF2-40B4-BE49-F238E27FC236}">
                <a16:creationId xmlns:a16="http://schemas.microsoft.com/office/drawing/2014/main" id="{25D3F871-200B-4EB2-AD81-C99A7F2589D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BBF9EE04-ED30-4480-89E9-8877EB52B59C}"/>
              </a:ext>
            </a:extLst>
          </p:cNvPr>
          <p:cNvSpPr>
            <a:spLocks noGrp="1"/>
          </p:cNvSpPr>
          <p:nvPr>
            <p:ph type="sldNum" sz="quarter" idx="12"/>
          </p:nvPr>
        </p:nvSpPr>
        <p:spPr/>
        <p:txBody>
          <a:bodyPr/>
          <a:lstStyle/>
          <a:p>
            <a:fld id="{999B281E-CFA6-4439-ABAC-101A902E6B70}" type="slidenum">
              <a:rPr lang="el-GR" smtClean="0"/>
              <a:t>‹#›</a:t>
            </a:fld>
            <a:endParaRPr lang="el-GR"/>
          </a:p>
        </p:txBody>
      </p:sp>
    </p:spTree>
    <p:extLst>
      <p:ext uri="{BB962C8B-B14F-4D97-AF65-F5344CB8AC3E}">
        <p14:creationId xmlns:p14="http://schemas.microsoft.com/office/powerpoint/2010/main" val="2708386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E07CE0-C3A1-4760-B99B-8D7ED4745D21}"/>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AA414FF-F928-4548-BD68-7367ECB0C9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9C3DFFD9-2F3E-4000-AE53-D528DDBCA7EF}"/>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8F85A4C3-22C0-4BA4-8E91-5599EC72A4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4829ECD2-EE9A-49C1-9FE8-735AC81C9C5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18C13A06-88D5-4A6D-9CB3-E3B93488273E}"/>
              </a:ext>
            </a:extLst>
          </p:cNvPr>
          <p:cNvSpPr>
            <a:spLocks noGrp="1"/>
          </p:cNvSpPr>
          <p:nvPr>
            <p:ph type="dt" sz="half" idx="10"/>
          </p:nvPr>
        </p:nvSpPr>
        <p:spPr/>
        <p:txBody>
          <a:bodyPr/>
          <a:lstStyle/>
          <a:p>
            <a:fld id="{44A5301E-7168-4C82-A3F7-DC00A9D34DB5}" type="datetimeFigureOut">
              <a:rPr lang="el-GR" smtClean="0"/>
              <a:t>2/4/2024</a:t>
            </a:fld>
            <a:endParaRPr lang="el-GR"/>
          </a:p>
        </p:txBody>
      </p:sp>
      <p:sp>
        <p:nvSpPr>
          <p:cNvPr id="8" name="Θέση υποσέλιδου 7">
            <a:extLst>
              <a:ext uri="{FF2B5EF4-FFF2-40B4-BE49-F238E27FC236}">
                <a16:creationId xmlns:a16="http://schemas.microsoft.com/office/drawing/2014/main" id="{78E9868A-0E22-4087-992B-AD325D5C5849}"/>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14BC0B0E-91F9-45AA-9189-57B10E525DCA}"/>
              </a:ext>
            </a:extLst>
          </p:cNvPr>
          <p:cNvSpPr>
            <a:spLocks noGrp="1"/>
          </p:cNvSpPr>
          <p:nvPr>
            <p:ph type="sldNum" sz="quarter" idx="12"/>
          </p:nvPr>
        </p:nvSpPr>
        <p:spPr/>
        <p:txBody>
          <a:bodyPr/>
          <a:lstStyle/>
          <a:p>
            <a:fld id="{999B281E-CFA6-4439-ABAC-101A902E6B70}" type="slidenum">
              <a:rPr lang="el-GR" smtClean="0"/>
              <a:t>‹#›</a:t>
            </a:fld>
            <a:endParaRPr lang="el-GR"/>
          </a:p>
        </p:txBody>
      </p:sp>
    </p:spTree>
    <p:extLst>
      <p:ext uri="{BB962C8B-B14F-4D97-AF65-F5344CB8AC3E}">
        <p14:creationId xmlns:p14="http://schemas.microsoft.com/office/powerpoint/2010/main" val="1068158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91B6B6C-14D8-4B04-8FFD-EA02099DDA2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5CF94522-189B-4187-8456-BC540C8B13BD}"/>
              </a:ext>
            </a:extLst>
          </p:cNvPr>
          <p:cNvSpPr>
            <a:spLocks noGrp="1"/>
          </p:cNvSpPr>
          <p:nvPr>
            <p:ph type="dt" sz="half" idx="10"/>
          </p:nvPr>
        </p:nvSpPr>
        <p:spPr/>
        <p:txBody>
          <a:bodyPr/>
          <a:lstStyle/>
          <a:p>
            <a:fld id="{44A5301E-7168-4C82-A3F7-DC00A9D34DB5}" type="datetimeFigureOut">
              <a:rPr lang="el-GR" smtClean="0"/>
              <a:t>2/4/2024</a:t>
            </a:fld>
            <a:endParaRPr lang="el-GR"/>
          </a:p>
        </p:txBody>
      </p:sp>
      <p:sp>
        <p:nvSpPr>
          <p:cNvPr id="4" name="Θέση υποσέλιδου 3">
            <a:extLst>
              <a:ext uri="{FF2B5EF4-FFF2-40B4-BE49-F238E27FC236}">
                <a16:creationId xmlns:a16="http://schemas.microsoft.com/office/drawing/2014/main" id="{A8F66346-CE8F-4361-8ED1-8B5A4DC0D90F}"/>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69409873-ABEC-46D9-BD64-3FBF029741D5}"/>
              </a:ext>
            </a:extLst>
          </p:cNvPr>
          <p:cNvSpPr>
            <a:spLocks noGrp="1"/>
          </p:cNvSpPr>
          <p:nvPr>
            <p:ph type="sldNum" sz="quarter" idx="12"/>
          </p:nvPr>
        </p:nvSpPr>
        <p:spPr/>
        <p:txBody>
          <a:bodyPr/>
          <a:lstStyle/>
          <a:p>
            <a:fld id="{999B281E-CFA6-4439-ABAC-101A902E6B70}" type="slidenum">
              <a:rPr lang="el-GR" smtClean="0"/>
              <a:t>‹#›</a:t>
            </a:fld>
            <a:endParaRPr lang="el-GR"/>
          </a:p>
        </p:txBody>
      </p:sp>
    </p:spTree>
    <p:extLst>
      <p:ext uri="{BB962C8B-B14F-4D97-AF65-F5344CB8AC3E}">
        <p14:creationId xmlns:p14="http://schemas.microsoft.com/office/powerpoint/2010/main" val="3664334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6085530F-44A6-45AE-AD2D-B9D1E88D7577}"/>
              </a:ext>
            </a:extLst>
          </p:cNvPr>
          <p:cNvSpPr>
            <a:spLocks noGrp="1"/>
          </p:cNvSpPr>
          <p:nvPr>
            <p:ph type="dt" sz="half" idx="10"/>
          </p:nvPr>
        </p:nvSpPr>
        <p:spPr/>
        <p:txBody>
          <a:bodyPr/>
          <a:lstStyle/>
          <a:p>
            <a:fld id="{44A5301E-7168-4C82-A3F7-DC00A9D34DB5}" type="datetimeFigureOut">
              <a:rPr lang="el-GR" smtClean="0"/>
              <a:t>2/4/2024</a:t>
            </a:fld>
            <a:endParaRPr lang="el-GR"/>
          </a:p>
        </p:txBody>
      </p:sp>
      <p:sp>
        <p:nvSpPr>
          <p:cNvPr id="3" name="Θέση υποσέλιδου 2">
            <a:extLst>
              <a:ext uri="{FF2B5EF4-FFF2-40B4-BE49-F238E27FC236}">
                <a16:creationId xmlns:a16="http://schemas.microsoft.com/office/drawing/2014/main" id="{FBC83C47-D559-41F0-BC8C-BB9DE70117B7}"/>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03B3B0A9-870C-4E2F-9035-1E2BA1FBA330}"/>
              </a:ext>
            </a:extLst>
          </p:cNvPr>
          <p:cNvSpPr>
            <a:spLocks noGrp="1"/>
          </p:cNvSpPr>
          <p:nvPr>
            <p:ph type="sldNum" sz="quarter" idx="12"/>
          </p:nvPr>
        </p:nvSpPr>
        <p:spPr/>
        <p:txBody>
          <a:bodyPr/>
          <a:lstStyle/>
          <a:p>
            <a:fld id="{999B281E-CFA6-4439-ABAC-101A902E6B70}" type="slidenum">
              <a:rPr lang="el-GR" smtClean="0"/>
              <a:t>‹#›</a:t>
            </a:fld>
            <a:endParaRPr lang="el-GR"/>
          </a:p>
        </p:txBody>
      </p:sp>
    </p:spTree>
    <p:extLst>
      <p:ext uri="{BB962C8B-B14F-4D97-AF65-F5344CB8AC3E}">
        <p14:creationId xmlns:p14="http://schemas.microsoft.com/office/powerpoint/2010/main" val="2566545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1236C0-CB72-47B2-9734-AAAB36E9B5F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67CE5035-2028-4F06-88BF-D9A6B10963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3A1987E7-8CE4-4A80-AA5D-B1307C8ECB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47471B8A-B71B-4860-B5EC-2A873E13CA01}"/>
              </a:ext>
            </a:extLst>
          </p:cNvPr>
          <p:cNvSpPr>
            <a:spLocks noGrp="1"/>
          </p:cNvSpPr>
          <p:nvPr>
            <p:ph type="dt" sz="half" idx="10"/>
          </p:nvPr>
        </p:nvSpPr>
        <p:spPr/>
        <p:txBody>
          <a:bodyPr/>
          <a:lstStyle/>
          <a:p>
            <a:fld id="{44A5301E-7168-4C82-A3F7-DC00A9D34DB5}" type="datetimeFigureOut">
              <a:rPr lang="el-GR" smtClean="0"/>
              <a:t>2/4/2024</a:t>
            </a:fld>
            <a:endParaRPr lang="el-GR"/>
          </a:p>
        </p:txBody>
      </p:sp>
      <p:sp>
        <p:nvSpPr>
          <p:cNvPr id="6" name="Θέση υποσέλιδου 5">
            <a:extLst>
              <a:ext uri="{FF2B5EF4-FFF2-40B4-BE49-F238E27FC236}">
                <a16:creationId xmlns:a16="http://schemas.microsoft.com/office/drawing/2014/main" id="{397F9A38-E42F-4D0D-937F-7E240FA145DB}"/>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A01AE91-386B-4CD9-9BD0-41C851DC6424}"/>
              </a:ext>
            </a:extLst>
          </p:cNvPr>
          <p:cNvSpPr>
            <a:spLocks noGrp="1"/>
          </p:cNvSpPr>
          <p:nvPr>
            <p:ph type="sldNum" sz="quarter" idx="12"/>
          </p:nvPr>
        </p:nvSpPr>
        <p:spPr/>
        <p:txBody>
          <a:bodyPr/>
          <a:lstStyle/>
          <a:p>
            <a:fld id="{999B281E-CFA6-4439-ABAC-101A902E6B70}" type="slidenum">
              <a:rPr lang="el-GR" smtClean="0"/>
              <a:t>‹#›</a:t>
            </a:fld>
            <a:endParaRPr lang="el-GR"/>
          </a:p>
        </p:txBody>
      </p:sp>
    </p:spTree>
    <p:extLst>
      <p:ext uri="{BB962C8B-B14F-4D97-AF65-F5344CB8AC3E}">
        <p14:creationId xmlns:p14="http://schemas.microsoft.com/office/powerpoint/2010/main" val="358673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74C748-5D4C-44BA-9844-E172AC34F95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2A0F21C9-3A20-476C-96B0-F54D27C40C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437AAC6D-ADA6-417B-B190-BBD3A3D6E1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A4043AC5-E368-40A4-81C6-6C1212AD0377}"/>
              </a:ext>
            </a:extLst>
          </p:cNvPr>
          <p:cNvSpPr>
            <a:spLocks noGrp="1"/>
          </p:cNvSpPr>
          <p:nvPr>
            <p:ph type="dt" sz="half" idx="10"/>
          </p:nvPr>
        </p:nvSpPr>
        <p:spPr/>
        <p:txBody>
          <a:bodyPr/>
          <a:lstStyle/>
          <a:p>
            <a:fld id="{44A5301E-7168-4C82-A3F7-DC00A9D34DB5}" type="datetimeFigureOut">
              <a:rPr lang="el-GR" smtClean="0"/>
              <a:t>2/4/2024</a:t>
            </a:fld>
            <a:endParaRPr lang="el-GR"/>
          </a:p>
        </p:txBody>
      </p:sp>
      <p:sp>
        <p:nvSpPr>
          <p:cNvPr id="6" name="Θέση υποσέλιδου 5">
            <a:extLst>
              <a:ext uri="{FF2B5EF4-FFF2-40B4-BE49-F238E27FC236}">
                <a16:creationId xmlns:a16="http://schemas.microsoft.com/office/drawing/2014/main" id="{79C1BF9F-5D21-4689-ACE6-8620083FD1D2}"/>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267B566F-47A8-452B-B25F-6AF4C7C27EDE}"/>
              </a:ext>
            </a:extLst>
          </p:cNvPr>
          <p:cNvSpPr>
            <a:spLocks noGrp="1"/>
          </p:cNvSpPr>
          <p:nvPr>
            <p:ph type="sldNum" sz="quarter" idx="12"/>
          </p:nvPr>
        </p:nvSpPr>
        <p:spPr/>
        <p:txBody>
          <a:bodyPr/>
          <a:lstStyle/>
          <a:p>
            <a:fld id="{999B281E-CFA6-4439-ABAC-101A902E6B70}" type="slidenum">
              <a:rPr lang="el-GR" smtClean="0"/>
              <a:t>‹#›</a:t>
            </a:fld>
            <a:endParaRPr lang="el-GR"/>
          </a:p>
        </p:txBody>
      </p:sp>
    </p:spTree>
    <p:extLst>
      <p:ext uri="{BB962C8B-B14F-4D97-AF65-F5344CB8AC3E}">
        <p14:creationId xmlns:p14="http://schemas.microsoft.com/office/powerpoint/2010/main" val="2780677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9199D696-B4C8-4382-9A1D-72DD798F0C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EFF9F1A0-83B2-44B2-96F3-11C665E8B1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E4E8A8B-5888-4115-807B-F51A1FFD33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5301E-7168-4C82-A3F7-DC00A9D34DB5}" type="datetimeFigureOut">
              <a:rPr lang="el-GR" smtClean="0"/>
              <a:t>2/4/2024</a:t>
            </a:fld>
            <a:endParaRPr lang="el-GR"/>
          </a:p>
        </p:txBody>
      </p:sp>
      <p:sp>
        <p:nvSpPr>
          <p:cNvPr id="5" name="Θέση υποσέλιδου 4">
            <a:extLst>
              <a:ext uri="{FF2B5EF4-FFF2-40B4-BE49-F238E27FC236}">
                <a16:creationId xmlns:a16="http://schemas.microsoft.com/office/drawing/2014/main" id="{26F035F2-FDAB-4AC6-BCD9-335DE710DF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3EE0CCA-04C7-4514-ADDA-B8F2B23BD1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9B281E-CFA6-4439-ABAC-101A902E6B70}" type="slidenum">
              <a:rPr lang="el-GR" smtClean="0"/>
              <a:t>‹#›</a:t>
            </a:fld>
            <a:endParaRPr lang="el-GR"/>
          </a:p>
        </p:txBody>
      </p:sp>
    </p:spTree>
    <p:extLst>
      <p:ext uri="{BB962C8B-B14F-4D97-AF65-F5344CB8AC3E}">
        <p14:creationId xmlns:p14="http://schemas.microsoft.com/office/powerpoint/2010/main" val="3914201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E1F0DD-3ECC-47C9-838C-7F898893069B}"/>
              </a:ext>
            </a:extLst>
          </p:cNvPr>
          <p:cNvSpPr>
            <a:spLocks noGrp="1"/>
          </p:cNvSpPr>
          <p:nvPr>
            <p:ph type="ctrTitle"/>
          </p:nvPr>
        </p:nvSpPr>
        <p:spPr>
          <a:xfrm>
            <a:off x="1524000" y="1122363"/>
            <a:ext cx="9144000" cy="865463"/>
          </a:xfrm>
        </p:spPr>
        <p:txBody>
          <a:bodyPr>
            <a:normAutofit/>
          </a:bodyPr>
          <a:lstStyle/>
          <a:p>
            <a:r>
              <a:rPr lang="el-GR" sz="4000" dirty="0"/>
              <a:t>Υπνωτικά και ηρεμιστικά φάρμακα</a:t>
            </a:r>
          </a:p>
        </p:txBody>
      </p:sp>
      <p:sp>
        <p:nvSpPr>
          <p:cNvPr id="3" name="Υπότιτλος 2">
            <a:extLst>
              <a:ext uri="{FF2B5EF4-FFF2-40B4-BE49-F238E27FC236}">
                <a16:creationId xmlns:a16="http://schemas.microsoft.com/office/drawing/2014/main" id="{78CCD4DB-3FD4-448C-8CEB-BB87C5B71DC1}"/>
              </a:ext>
            </a:extLst>
          </p:cNvPr>
          <p:cNvSpPr>
            <a:spLocks noGrp="1"/>
          </p:cNvSpPr>
          <p:nvPr>
            <p:ph type="subTitle" idx="1"/>
          </p:nvPr>
        </p:nvSpPr>
        <p:spPr>
          <a:xfrm>
            <a:off x="1524000" y="2849217"/>
            <a:ext cx="9144000" cy="2408583"/>
          </a:xfrm>
        </p:spPr>
        <p:txBody>
          <a:bodyPr/>
          <a:lstStyle/>
          <a:p>
            <a:pPr algn="l"/>
            <a:r>
              <a:rPr lang="el-GR" dirty="0"/>
              <a:t>ΒΙΒΛΙΟΓΡΑΦΙΑ: ΦΑΡΜΑΚΟΛΟΓΙΑ GOODMAN&amp; GILMAN’S</a:t>
            </a:r>
          </a:p>
          <a:p>
            <a:pPr algn="l"/>
            <a:r>
              <a:rPr lang="el-GR" dirty="0"/>
              <a:t>ΕΝΟΤΗΤΑ ΙΙ: ΝΕΥΡΟΦΑΡΜΑΚΟΛΟΓΙΑ</a:t>
            </a:r>
          </a:p>
          <a:p>
            <a:pPr algn="l"/>
            <a:endParaRPr lang="el-GR" dirty="0"/>
          </a:p>
        </p:txBody>
      </p:sp>
    </p:spTree>
    <p:extLst>
      <p:ext uri="{BB962C8B-B14F-4D97-AF65-F5344CB8AC3E}">
        <p14:creationId xmlns:p14="http://schemas.microsoft.com/office/powerpoint/2010/main" val="3701275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C8C3900-B8A1-4965-88E6-CBCBFE0672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5C615E2-663F-43E7-BB4C-979BA1694EB8}"/>
              </a:ext>
            </a:extLst>
          </p:cNvPr>
          <p:cNvSpPr>
            <a:spLocks noGrp="1"/>
          </p:cNvSpPr>
          <p:nvPr>
            <p:ph type="title"/>
          </p:nvPr>
        </p:nvSpPr>
        <p:spPr>
          <a:xfrm>
            <a:off x="838200" y="624568"/>
            <a:ext cx="3766457" cy="3324580"/>
          </a:xfrm>
        </p:spPr>
        <p:txBody>
          <a:bodyPr>
            <a:normAutofit/>
          </a:bodyPr>
          <a:lstStyle/>
          <a:p>
            <a:r>
              <a:rPr lang="el-GR" dirty="0">
                <a:solidFill>
                  <a:srgbClr val="FFFFFF"/>
                </a:solidFill>
              </a:rPr>
              <a:t>βαρβιτουρικά</a:t>
            </a:r>
          </a:p>
        </p:txBody>
      </p:sp>
      <p:sp>
        <p:nvSpPr>
          <p:cNvPr id="3" name="Θέση περιεχομένου 2">
            <a:extLst>
              <a:ext uri="{FF2B5EF4-FFF2-40B4-BE49-F238E27FC236}">
                <a16:creationId xmlns:a16="http://schemas.microsoft.com/office/drawing/2014/main" id="{DF14FF4E-8349-4A3E-BC79-B50E5BA63DA5}"/>
              </a:ext>
            </a:extLst>
          </p:cNvPr>
          <p:cNvSpPr>
            <a:spLocks noGrp="1"/>
          </p:cNvSpPr>
          <p:nvPr>
            <p:ph idx="1"/>
          </p:nvPr>
        </p:nvSpPr>
        <p:spPr>
          <a:xfrm>
            <a:off x="5503818" y="444138"/>
            <a:ext cx="6079339" cy="5932985"/>
          </a:xfrm>
        </p:spPr>
        <p:txBody>
          <a:bodyPr anchor="ctr">
            <a:normAutofit/>
          </a:bodyPr>
          <a:lstStyle/>
          <a:p>
            <a:r>
              <a:rPr lang="el-GR" sz="2400" dirty="0"/>
              <a:t>Τα βαρβιτουρικά κατά κύριο λόγο ενισχύουν τη λειτουργία του γ-</a:t>
            </a:r>
            <a:r>
              <a:rPr lang="el-GR" sz="2400" dirty="0" err="1"/>
              <a:t>αμινοβουτυρικού</a:t>
            </a:r>
            <a:r>
              <a:rPr lang="el-GR" sz="2400" dirty="0"/>
              <a:t> οξέος (GABA) στο ΚΝΣ. </a:t>
            </a:r>
          </a:p>
          <a:p>
            <a:pPr>
              <a:buFont typeface="Wingdings" panose="05000000000000000000" pitchFamily="2" charset="2"/>
              <a:buChar char="ü"/>
            </a:pPr>
            <a:r>
              <a:rPr lang="el-GR" sz="2400" dirty="0"/>
              <a:t> </a:t>
            </a:r>
            <a:r>
              <a:rPr lang="el-GR" sz="2400" b="1" dirty="0"/>
              <a:t>Ενεργοποιούν </a:t>
            </a:r>
            <a:r>
              <a:rPr lang="el-GR" sz="2400" dirty="0"/>
              <a:t>τους ανασταλτικούς </a:t>
            </a:r>
            <a:r>
              <a:rPr lang="en-US" sz="2400" dirty="0" err="1"/>
              <a:t>GABAa</a:t>
            </a:r>
            <a:r>
              <a:rPr lang="en-US" sz="2400" dirty="0"/>
              <a:t> </a:t>
            </a:r>
            <a:r>
              <a:rPr lang="el-GR" sz="2400" dirty="0"/>
              <a:t>υποδοχείς </a:t>
            </a:r>
          </a:p>
          <a:p>
            <a:pPr>
              <a:buFont typeface="Wingdings" panose="05000000000000000000" pitchFamily="2" charset="2"/>
              <a:buChar char="ü"/>
            </a:pPr>
            <a:r>
              <a:rPr lang="el-GR" sz="2400" dirty="0"/>
              <a:t> </a:t>
            </a:r>
            <a:r>
              <a:rPr lang="el-GR" sz="2400" b="1" dirty="0"/>
              <a:t>Αναστέλλουν</a:t>
            </a:r>
            <a:r>
              <a:rPr lang="el-GR" sz="2400" dirty="0"/>
              <a:t> επίσης τους διεγερτικούς </a:t>
            </a:r>
            <a:r>
              <a:rPr lang="en-US" sz="2400" dirty="0"/>
              <a:t>NMDA </a:t>
            </a:r>
            <a:r>
              <a:rPr lang="el-GR" sz="2400" dirty="0"/>
              <a:t>και </a:t>
            </a:r>
            <a:r>
              <a:rPr lang="en-US" sz="2400" dirty="0"/>
              <a:t>AMPA </a:t>
            </a:r>
            <a:r>
              <a:rPr lang="el-GR" sz="2400" dirty="0"/>
              <a:t>υποδοχείς</a:t>
            </a:r>
            <a:r>
              <a:rPr lang="en-US" sz="2400" dirty="0"/>
              <a:t> </a:t>
            </a:r>
            <a:r>
              <a:rPr lang="el-GR" sz="2400" dirty="0" err="1"/>
              <a:t>γλουταμικού</a:t>
            </a:r>
            <a:r>
              <a:rPr lang="el-GR" sz="2400" dirty="0"/>
              <a:t> που εντοπίζονται στη </a:t>
            </a:r>
            <a:r>
              <a:rPr lang="el-GR" sz="2400" dirty="0" err="1"/>
              <a:t>μετασυναπτική</a:t>
            </a:r>
            <a:r>
              <a:rPr lang="el-GR" sz="2400" dirty="0"/>
              <a:t> μεμβράνη αλλά και </a:t>
            </a:r>
            <a:r>
              <a:rPr lang="el-GR" sz="2400" dirty="0" err="1"/>
              <a:t>Καινικούς</a:t>
            </a:r>
            <a:r>
              <a:rPr lang="el-GR" sz="2400" dirty="0"/>
              <a:t> υποδοχείς στη </a:t>
            </a:r>
            <a:r>
              <a:rPr lang="el-GR" sz="2400" dirty="0" err="1"/>
              <a:t>προσυναπτική</a:t>
            </a:r>
            <a:r>
              <a:rPr lang="el-GR" sz="2400" dirty="0"/>
              <a:t> μεμβράνη, ρυθμίζοντας συνολικά την </a:t>
            </a:r>
            <a:r>
              <a:rPr lang="el-GR" sz="2400" dirty="0" err="1"/>
              <a:t>νευρωνική</a:t>
            </a:r>
            <a:r>
              <a:rPr lang="el-GR" sz="2400" dirty="0"/>
              <a:t> πλαστικότητα. </a:t>
            </a:r>
          </a:p>
          <a:p>
            <a:r>
              <a:rPr lang="el-GR" sz="2400" dirty="0"/>
              <a:t>Ο μηχανισμός δράσης των βαρβιτουρικών στον υποδοχέα του </a:t>
            </a:r>
            <a:r>
              <a:rPr lang="en-US" sz="2400" dirty="0"/>
              <a:t>GABA </a:t>
            </a:r>
            <a:r>
              <a:rPr lang="el-GR" sz="2400" dirty="0"/>
              <a:t>διαφέρει ωστόσο  από εκείνον του </a:t>
            </a:r>
            <a:r>
              <a:rPr lang="en-US" sz="2400" dirty="0"/>
              <a:t>GABA </a:t>
            </a:r>
            <a:r>
              <a:rPr lang="el-GR" sz="2400" dirty="0"/>
              <a:t>και των </a:t>
            </a:r>
            <a:r>
              <a:rPr lang="el-GR" sz="2400" dirty="0" err="1"/>
              <a:t>βενζοδιαζεπινών</a:t>
            </a:r>
            <a:r>
              <a:rPr lang="el-GR" sz="2400" dirty="0"/>
              <a:t>.</a:t>
            </a:r>
          </a:p>
          <a:p>
            <a:endParaRPr lang="el-GR" sz="2400" dirty="0"/>
          </a:p>
        </p:txBody>
      </p:sp>
      <p:pic>
        <p:nvPicPr>
          <p:cNvPr id="4" name="Εικόνα 3">
            <a:extLst>
              <a:ext uri="{FF2B5EF4-FFF2-40B4-BE49-F238E27FC236}">
                <a16:creationId xmlns:a16="http://schemas.microsoft.com/office/drawing/2014/main" id="{F69A3938-578D-4DD0-88CA-2ACB714C1210}"/>
              </a:ext>
            </a:extLst>
          </p:cNvPr>
          <p:cNvPicPr>
            <a:picLocks noChangeAspect="1"/>
          </p:cNvPicPr>
          <p:nvPr/>
        </p:nvPicPr>
        <p:blipFill>
          <a:blip r:embed="rId2"/>
          <a:stretch>
            <a:fillRect/>
          </a:stretch>
        </p:blipFill>
        <p:spPr>
          <a:xfrm>
            <a:off x="1" y="3653615"/>
            <a:ext cx="5048249" cy="3204385"/>
          </a:xfrm>
          <a:prstGeom prst="rect">
            <a:avLst/>
          </a:prstGeom>
        </p:spPr>
      </p:pic>
    </p:spTree>
    <p:extLst>
      <p:ext uri="{BB962C8B-B14F-4D97-AF65-F5344CB8AC3E}">
        <p14:creationId xmlns:p14="http://schemas.microsoft.com/office/powerpoint/2010/main" val="37967343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CFCE6-877F-4858-B8BD-2C52CA8AFBC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47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13F8A0-12AE-4514-8372-0DD766EC28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D573C7F2-D856-43C7-8037-96542BBB4DFC}"/>
              </a:ext>
            </a:extLst>
          </p:cNvPr>
          <p:cNvPicPr>
            <a:picLocks noChangeAspect="1"/>
          </p:cNvPicPr>
          <p:nvPr/>
        </p:nvPicPr>
        <p:blipFill>
          <a:blip r:embed="rId2"/>
          <a:stretch>
            <a:fillRect/>
          </a:stretch>
        </p:blipFill>
        <p:spPr>
          <a:xfrm>
            <a:off x="6421035" y="973116"/>
            <a:ext cx="5129784" cy="4911768"/>
          </a:xfrm>
          <a:prstGeom prst="rect">
            <a:avLst/>
          </a:prstGeom>
        </p:spPr>
      </p:pic>
      <p:sp>
        <p:nvSpPr>
          <p:cNvPr id="12" name="Rectangle 11">
            <a:extLst>
              <a:ext uri="{FF2B5EF4-FFF2-40B4-BE49-F238E27FC236}">
                <a16:creationId xmlns:a16="http://schemas.microsoft.com/office/drawing/2014/main" id="{9EFF17D4-9A8C-4CE5-B096-D8CCD44004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16FCEE6F-1B6F-4C7C-8AD2-EB064DCC2E9C}"/>
              </a:ext>
            </a:extLst>
          </p:cNvPr>
          <p:cNvPicPr>
            <a:picLocks noChangeAspect="1"/>
          </p:cNvPicPr>
          <p:nvPr/>
        </p:nvPicPr>
        <p:blipFill>
          <a:blip r:embed="rId3"/>
          <a:stretch>
            <a:fillRect/>
          </a:stretch>
        </p:blipFill>
        <p:spPr>
          <a:xfrm>
            <a:off x="641180" y="1736171"/>
            <a:ext cx="5129784" cy="3385657"/>
          </a:xfrm>
          <a:prstGeom prst="rect">
            <a:avLst/>
          </a:prstGeom>
        </p:spPr>
      </p:pic>
    </p:spTree>
    <p:extLst>
      <p:ext uri="{BB962C8B-B14F-4D97-AF65-F5344CB8AC3E}">
        <p14:creationId xmlns:p14="http://schemas.microsoft.com/office/powerpoint/2010/main" val="31081390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9DCA0DC4-B944-41EE-9BFC-3C4D1A9C588E}"/>
              </a:ext>
            </a:extLst>
          </p:cNvPr>
          <p:cNvPicPr>
            <a:picLocks noChangeAspect="1"/>
          </p:cNvPicPr>
          <p:nvPr/>
        </p:nvPicPr>
        <p:blipFill>
          <a:blip r:embed="rId2"/>
          <a:stretch>
            <a:fillRect/>
          </a:stretch>
        </p:blipFill>
        <p:spPr>
          <a:xfrm>
            <a:off x="1143000" y="285750"/>
            <a:ext cx="9906000" cy="6286500"/>
          </a:xfrm>
          <a:prstGeom prst="rect">
            <a:avLst/>
          </a:prstGeom>
        </p:spPr>
      </p:pic>
    </p:spTree>
    <p:extLst>
      <p:ext uri="{BB962C8B-B14F-4D97-AF65-F5344CB8AC3E}">
        <p14:creationId xmlns:p14="http://schemas.microsoft.com/office/powerpoint/2010/main" val="6117765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994263" y="97844"/>
            <a:ext cx="8856786" cy="6642590"/>
          </a:xfrm>
          <a:prstGeom prst="rect">
            <a:avLst/>
          </a:prstGeom>
        </p:spPr>
      </p:pic>
    </p:spTree>
    <p:extLst>
      <p:ext uri="{BB962C8B-B14F-4D97-AF65-F5344CB8AC3E}">
        <p14:creationId xmlns:p14="http://schemas.microsoft.com/office/powerpoint/2010/main" val="811217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4D3D850-2041-4B7C-AED9-54DA385B14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707F116-8EC0-4822-9067-186AC8C96E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Freeform: Shape 14">
            <a:extLst>
              <a:ext uri="{FF2B5EF4-FFF2-40B4-BE49-F238E27FC236}">
                <a16:creationId xmlns:a16="http://schemas.microsoft.com/office/drawing/2014/main" id="{49F1A7E4-819D-4D21-8E8B-32671A9F98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6" name="TextBox 5">
            <a:extLst>
              <a:ext uri="{FF2B5EF4-FFF2-40B4-BE49-F238E27FC236}">
                <a16:creationId xmlns:a16="http://schemas.microsoft.com/office/drawing/2014/main" id="{CE88BD7B-5243-4C97-95D6-309C2A3E8A7B}"/>
              </a:ext>
            </a:extLst>
          </p:cNvPr>
          <p:cNvSpPr txBox="1"/>
          <p:nvPr/>
        </p:nvSpPr>
        <p:spPr>
          <a:xfrm>
            <a:off x="1116701" y="2452526"/>
            <a:ext cx="4248318" cy="195294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a:solidFill>
                  <a:srgbClr val="080808"/>
                </a:solidFill>
                <a:latin typeface="+mj-lt"/>
                <a:ea typeface="+mj-ea"/>
                <a:cs typeface="+mj-cs"/>
              </a:rPr>
              <a:t>Fenobarbitaali</a:t>
            </a:r>
          </a:p>
        </p:txBody>
      </p:sp>
      <p:sp>
        <p:nvSpPr>
          <p:cNvPr id="17" name="Isosceles Triangle 16">
            <a:extLst>
              <a:ext uri="{FF2B5EF4-FFF2-40B4-BE49-F238E27FC236}">
                <a16:creationId xmlns:a16="http://schemas.microsoft.com/office/drawing/2014/main" id="{CB64814D-A361-44E1-8D97-B83E41C8B2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0" y="-2"/>
            <a:ext cx="1248189" cy="1248189"/>
          </a:xfrm>
          <a:prstGeom prst="triangle">
            <a:avLst>
              <a:gd name="adj" fmla="val 10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852A6879-032A-4946-9CCA-44D38BEDF5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96832" y="246646"/>
            <a:ext cx="577231" cy="57723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Εικόνα 3">
            <a:extLst>
              <a:ext uri="{FF2B5EF4-FFF2-40B4-BE49-F238E27FC236}">
                <a16:creationId xmlns:a16="http://schemas.microsoft.com/office/drawing/2014/main" id="{77ABBF5A-6AFC-4C25-A105-EA7124AC95A3}"/>
              </a:ext>
            </a:extLst>
          </p:cNvPr>
          <p:cNvPicPr>
            <a:picLocks noChangeAspect="1"/>
          </p:cNvPicPr>
          <p:nvPr/>
        </p:nvPicPr>
        <p:blipFill>
          <a:blip r:embed="rId2"/>
          <a:stretch>
            <a:fillRect/>
          </a:stretch>
        </p:blipFill>
        <p:spPr>
          <a:xfrm>
            <a:off x="7257596" y="441377"/>
            <a:ext cx="1935364" cy="2177285"/>
          </a:xfrm>
          <a:prstGeom prst="rect">
            <a:avLst/>
          </a:prstGeom>
        </p:spPr>
      </p:pic>
      <p:sp>
        <p:nvSpPr>
          <p:cNvPr id="21" name="Rectangle 20">
            <a:extLst>
              <a:ext uri="{FF2B5EF4-FFF2-40B4-BE49-F238E27FC236}">
                <a16:creationId xmlns:a16="http://schemas.microsoft.com/office/drawing/2014/main" id="{56AB08D7-F0FB-4965-B730-8B874214C28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93049" y="367194"/>
            <a:ext cx="999162" cy="99916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48D9297-49FA-43ED-AC6B-E2F153B3A5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9187" y="946949"/>
            <a:ext cx="352820" cy="352820"/>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93B4105-989A-4A79-A881-75F3602AEEE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51528" y="4483510"/>
            <a:ext cx="4748979" cy="2374490"/>
            <a:chOff x="4857523" y="4483510"/>
            <a:chExt cx="4748979" cy="2374490"/>
          </a:xfrm>
        </p:grpSpPr>
        <p:sp>
          <p:nvSpPr>
            <p:cNvPr id="26" name="Isosceles Triangle 25">
              <a:extLst>
                <a:ext uri="{FF2B5EF4-FFF2-40B4-BE49-F238E27FC236}">
                  <a16:creationId xmlns:a16="http://schemas.microsoft.com/office/drawing/2014/main" id="{D89F965B-7F23-48AC-830E-2272A40CD29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857523" y="4483510"/>
              <a:ext cx="4748979" cy="2374490"/>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57518E5-4332-4F59-9B89-B658B6BFD1A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735188" y="4982817"/>
              <a:ext cx="1009255" cy="100925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Εικόνα 2">
            <a:extLst>
              <a:ext uri="{FF2B5EF4-FFF2-40B4-BE49-F238E27FC236}">
                <a16:creationId xmlns:a16="http://schemas.microsoft.com/office/drawing/2014/main" id="{3160838A-35C7-49D6-B361-F3EEB8EBA533}"/>
              </a:ext>
            </a:extLst>
          </p:cNvPr>
          <p:cNvPicPr>
            <a:picLocks noChangeAspect="1"/>
          </p:cNvPicPr>
          <p:nvPr/>
        </p:nvPicPr>
        <p:blipFill>
          <a:blip r:embed="rId3"/>
          <a:stretch>
            <a:fillRect/>
          </a:stretch>
        </p:blipFill>
        <p:spPr>
          <a:xfrm>
            <a:off x="8964411" y="3060039"/>
            <a:ext cx="2258507" cy="2051478"/>
          </a:xfrm>
          <a:prstGeom prst="rect">
            <a:avLst/>
          </a:prstGeom>
        </p:spPr>
      </p:pic>
    </p:spTree>
    <p:extLst>
      <p:ext uri="{BB962C8B-B14F-4D97-AF65-F5344CB8AC3E}">
        <p14:creationId xmlns:p14="http://schemas.microsoft.com/office/powerpoint/2010/main" val="2385750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C8C3900-B8A1-4965-88E6-CBCBFE0672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68B6BF5-8BE5-43D2-81DF-E875270C1C38}"/>
              </a:ext>
            </a:extLst>
          </p:cNvPr>
          <p:cNvSpPr>
            <a:spLocks noGrp="1"/>
          </p:cNvSpPr>
          <p:nvPr>
            <p:ph type="title"/>
          </p:nvPr>
        </p:nvSpPr>
        <p:spPr>
          <a:xfrm>
            <a:off x="838200" y="624568"/>
            <a:ext cx="3766457" cy="3099293"/>
          </a:xfrm>
        </p:spPr>
        <p:txBody>
          <a:bodyPr>
            <a:normAutofit/>
          </a:bodyPr>
          <a:lstStyle/>
          <a:p>
            <a:r>
              <a:rPr lang="el-GR" dirty="0">
                <a:solidFill>
                  <a:srgbClr val="FFFFFF"/>
                </a:solidFill>
              </a:rPr>
              <a:t>βαρβιτουρικά</a:t>
            </a:r>
          </a:p>
        </p:txBody>
      </p:sp>
      <p:sp>
        <p:nvSpPr>
          <p:cNvPr id="3" name="Θέση περιεχομένου 2">
            <a:extLst>
              <a:ext uri="{FF2B5EF4-FFF2-40B4-BE49-F238E27FC236}">
                <a16:creationId xmlns:a16="http://schemas.microsoft.com/office/drawing/2014/main" id="{3BDC238B-2B20-45E3-A881-49A604E0CFF2}"/>
              </a:ext>
            </a:extLst>
          </p:cNvPr>
          <p:cNvSpPr>
            <a:spLocks noGrp="1"/>
          </p:cNvSpPr>
          <p:nvPr>
            <p:ph idx="1"/>
          </p:nvPr>
        </p:nvSpPr>
        <p:spPr>
          <a:xfrm>
            <a:off x="5048250" y="1"/>
            <a:ext cx="7037733" cy="6858000"/>
          </a:xfrm>
        </p:spPr>
        <p:txBody>
          <a:bodyPr anchor="ctr">
            <a:noAutofit/>
          </a:bodyPr>
          <a:lstStyle/>
          <a:p>
            <a:r>
              <a:rPr lang="el-GR" sz="2400" dirty="0"/>
              <a:t>Τα βαρβιτουρικά </a:t>
            </a:r>
            <a:r>
              <a:rPr lang="el-GR" sz="2400" u="sng" dirty="0"/>
              <a:t>ενισχύουν</a:t>
            </a:r>
            <a:r>
              <a:rPr lang="el-GR" sz="2400" dirty="0"/>
              <a:t> αφενός τις αποκρίσεις του GABA και αφετέρου </a:t>
            </a:r>
            <a:r>
              <a:rPr lang="el-GR" sz="2400" u="sng" dirty="0"/>
              <a:t>μιμούνται</a:t>
            </a:r>
            <a:r>
              <a:rPr lang="el-GR" sz="2400" dirty="0"/>
              <a:t> το GABA με το άνοιγμα του διαύλου χλωρίου σε απουσία του. </a:t>
            </a:r>
            <a:endParaRPr lang="el-GR" sz="2400" dirty="0" smtClean="0"/>
          </a:p>
          <a:p>
            <a:r>
              <a:rPr lang="el-GR" sz="2400" dirty="0" smtClean="0"/>
              <a:t>Το </a:t>
            </a:r>
            <a:r>
              <a:rPr lang="el-GR" sz="2400" dirty="0"/>
              <a:t>αποτέλεσμα </a:t>
            </a:r>
            <a:r>
              <a:rPr lang="el-GR" sz="2400" dirty="0" smtClean="0"/>
              <a:t>της διπλής δράσης, στον υποδοχέα του </a:t>
            </a:r>
            <a:r>
              <a:rPr lang="en-US" sz="2400" dirty="0" smtClean="0"/>
              <a:t>GABA </a:t>
            </a:r>
            <a:r>
              <a:rPr lang="el-GR" sz="2400" dirty="0" smtClean="0"/>
              <a:t>και της καταστολής της διεγερτικής δράσης των υποδοχέων του </a:t>
            </a:r>
            <a:r>
              <a:rPr lang="el-GR" sz="2400" dirty="0" err="1" smtClean="0"/>
              <a:t>γλουταμικού</a:t>
            </a:r>
            <a:r>
              <a:rPr lang="el-GR" sz="2400" dirty="0" smtClean="0"/>
              <a:t>, είναι </a:t>
            </a:r>
            <a:r>
              <a:rPr lang="el-GR" sz="2400" dirty="0" smtClean="0"/>
              <a:t>η συνολική </a:t>
            </a:r>
            <a:r>
              <a:rPr lang="el-GR" sz="2400" b="1" u="sng" dirty="0" smtClean="0"/>
              <a:t>αύξηση </a:t>
            </a:r>
            <a:r>
              <a:rPr lang="el-GR" sz="2400" b="1" u="sng" dirty="0"/>
              <a:t>στην καταστολή του ΚΝΣ.</a:t>
            </a:r>
          </a:p>
          <a:p>
            <a:pPr marL="0" indent="0">
              <a:buNone/>
            </a:pPr>
            <a:endParaRPr lang="el-GR" sz="2400" b="1" u="sng" dirty="0"/>
          </a:p>
          <a:p>
            <a:r>
              <a:rPr lang="el-GR" sz="2400" u="sng" dirty="0"/>
              <a:t>Προκαλούν:</a:t>
            </a:r>
          </a:p>
          <a:p>
            <a:pPr marL="0" indent="0">
              <a:buNone/>
            </a:pPr>
            <a:r>
              <a:rPr lang="el-GR" sz="2400" dirty="0"/>
              <a:t>   Ύπνωση, αναισθησία, καταστολή, κώμα και θάνατο</a:t>
            </a:r>
          </a:p>
          <a:p>
            <a:pPr>
              <a:buFont typeface="Wingdings" panose="05000000000000000000" pitchFamily="2" charset="2"/>
              <a:buChar char="ü"/>
            </a:pPr>
            <a:r>
              <a:rPr lang="el-GR" sz="2400" dirty="0"/>
              <a:t>γενική αναισθησία (με πλήρη απουσία της αισθητικότητας και των αντανακλαστικών)</a:t>
            </a:r>
          </a:p>
          <a:p>
            <a:pPr>
              <a:buFont typeface="Wingdings" panose="05000000000000000000" pitchFamily="2" charset="2"/>
              <a:buChar char="ü"/>
            </a:pPr>
            <a:r>
              <a:rPr lang="el-GR" sz="2400" dirty="0"/>
              <a:t> καταστέλλουν την αναπνοή (η </a:t>
            </a:r>
            <a:r>
              <a:rPr lang="el-GR" sz="2400" dirty="0" err="1"/>
              <a:t>υπερδοσολογία</a:t>
            </a:r>
            <a:r>
              <a:rPr lang="el-GR" sz="2400" dirty="0"/>
              <a:t>   μπορεί να οδηγήσει σε  θάνατο)</a:t>
            </a:r>
          </a:p>
        </p:txBody>
      </p:sp>
      <p:pic>
        <p:nvPicPr>
          <p:cNvPr id="4" name="Εικόνα 3">
            <a:extLst>
              <a:ext uri="{FF2B5EF4-FFF2-40B4-BE49-F238E27FC236}">
                <a16:creationId xmlns:a16="http://schemas.microsoft.com/office/drawing/2014/main" id="{FBE7005C-33B2-4430-A14A-F83F2F03A063}"/>
              </a:ext>
            </a:extLst>
          </p:cNvPr>
          <p:cNvPicPr>
            <a:picLocks noChangeAspect="1"/>
          </p:cNvPicPr>
          <p:nvPr/>
        </p:nvPicPr>
        <p:blipFill>
          <a:blip r:embed="rId2"/>
          <a:stretch>
            <a:fillRect/>
          </a:stretch>
        </p:blipFill>
        <p:spPr>
          <a:xfrm>
            <a:off x="0" y="3751385"/>
            <a:ext cx="5048250" cy="3106615"/>
          </a:xfrm>
          <a:prstGeom prst="rect">
            <a:avLst/>
          </a:prstGeom>
        </p:spPr>
      </p:pic>
    </p:spTree>
    <p:extLst>
      <p:ext uri="{BB962C8B-B14F-4D97-AF65-F5344CB8AC3E}">
        <p14:creationId xmlns:p14="http://schemas.microsoft.com/office/powerpoint/2010/main" val="4049812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9F1FFA9-D672-408C-9220-ADEEC6ABDD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D3130BA-C693-4E87-A80F-94E5B516C5A5}"/>
              </a:ext>
            </a:extLst>
          </p:cNvPr>
          <p:cNvSpPr>
            <a:spLocks noGrp="1"/>
          </p:cNvSpPr>
          <p:nvPr>
            <p:ph type="title"/>
          </p:nvPr>
        </p:nvSpPr>
        <p:spPr>
          <a:xfrm>
            <a:off x="645237" y="323239"/>
            <a:ext cx="3816095" cy="1055712"/>
          </a:xfrm>
        </p:spPr>
        <p:txBody>
          <a:bodyPr>
            <a:normAutofit/>
          </a:bodyPr>
          <a:lstStyle/>
          <a:p>
            <a:r>
              <a:rPr lang="el-GR" dirty="0"/>
              <a:t>βαρβιτουρικά</a:t>
            </a:r>
          </a:p>
        </p:txBody>
      </p:sp>
      <p:sp>
        <p:nvSpPr>
          <p:cNvPr id="3" name="Θέση περιεχομένου 2">
            <a:extLst>
              <a:ext uri="{FF2B5EF4-FFF2-40B4-BE49-F238E27FC236}">
                <a16:creationId xmlns:a16="http://schemas.microsoft.com/office/drawing/2014/main" id="{69E149C1-AD36-4511-911D-E11230EFA1BB}"/>
              </a:ext>
            </a:extLst>
          </p:cNvPr>
          <p:cNvSpPr>
            <a:spLocks noGrp="1"/>
          </p:cNvSpPr>
          <p:nvPr>
            <p:ph idx="1"/>
          </p:nvPr>
        </p:nvSpPr>
        <p:spPr>
          <a:xfrm>
            <a:off x="0" y="1702190"/>
            <a:ext cx="5106571" cy="5155809"/>
          </a:xfrm>
        </p:spPr>
        <p:txBody>
          <a:bodyPr>
            <a:normAutofit/>
          </a:bodyPr>
          <a:lstStyle/>
          <a:p>
            <a:pPr marL="0" indent="0">
              <a:buNone/>
            </a:pPr>
            <a:r>
              <a:rPr lang="el-GR" sz="2000" b="1" dirty="0" err="1"/>
              <a:t>Μεταβολίζονται</a:t>
            </a:r>
            <a:r>
              <a:rPr lang="el-GR" sz="2000" b="1" dirty="0"/>
              <a:t> από το ήπαρ </a:t>
            </a:r>
            <a:r>
              <a:rPr lang="el-GR" sz="2000" dirty="0"/>
              <a:t>και όλα επάγουν το κυτόχρωμα Ρ450 των </a:t>
            </a:r>
            <a:r>
              <a:rPr lang="el-GR" sz="2000" dirty="0" err="1"/>
              <a:t>μικροσωματικών</a:t>
            </a:r>
            <a:r>
              <a:rPr lang="el-GR" sz="2000" dirty="0"/>
              <a:t> ενζύμων. Οποιοδήποτε άλλο φάρμακο που </a:t>
            </a:r>
            <a:r>
              <a:rPr lang="el-GR" sz="2000" dirty="0" err="1"/>
              <a:t>μεταβολίζεται</a:t>
            </a:r>
            <a:r>
              <a:rPr lang="el-GR" sz="2000" dirty="0"/>
              <a:t> από το κυτόχρωμα Ρ450 θα μεταβάλλεται ο μεταβολισμός του από την παρουσία των βαρβιτουρικών. Έτσι, υπάρχει μια μεγάλη λίστα αλληλεπιδράσεων φαρμάκων για τα βαρβιτουρικά.</a:t>
            </a:r>
          </a:p>
          <a:p>
            <a:pPr marL="0" indent="0">
              <a:buNone/>
            </a:pPr>
            <a:endParaRPr lang="el-GR" sz="2000" dirty="0"/>
          </a:p>
          <a:p>
            <a:pPr>
              <a:buFont typeface="Wingdings" panose="05000000000000000000" pitchFamily="2" charset="2"/>
              <a:buChar char="v"/>
            </a:pPr>
            <a:r>
              <a:rPr lang="el-GR" sz="2000" dirty="0"/>
              <a:t>Όλα τα βαρβιτουρικά </a:t>
            </a:r>
            <a:r>
              <a:rPr lang="el-GR" sz="2000" b="1" dirty="0"/>
              <a:t>καταστέλλουν την αναπνοή </a:t>
            </a:r>
            <a:r>
              <a:rPr lang="el-GR" sz="2000" dirty="0"/>
              <a:t>μέσω της αναστολής των </a:t>
            </a:r>
            <a:r>
              <a:rPr lang="el-GR" sz="2000" dirty="0" err="1"/>
              <a:t>υποξικών</a:t>
            </a:r>
            <a:r>
              <a:rPr lang="el-GR" sz="2000" dirty="0"/>
              <a:t> και CO2 αποκρίσεων των </a:t>
            </a:r>
            <a:r>
              <a:rPr lang="el-GR" sz="2000" dirty="0" err="1"/>
              <a:t>χημειοϋποδοχέων</a:t>
            </a:r>
            <a:r>
              <a:rPr lang="el-GR" sz="2000" dirty="0"/>
              <a:t>. Αυτό σημαίνει ότι μια μικρή αύξηση της περιεκτικότητας CO2 του αίματος δεν έχει ως αποτέλεσμα την αύξηση των αναπνοών, όταν ο ασθενής έχει λάβει βαρβιτουρικά.</a:t>
            </a:r>
          </a:p>
          <a:p>
            <a:endParaRPr lang="el-GR" sz="1400" dirty="0"/>
          </a:p>
        </p:txBody>
      </p:sp>
      <p:pic>
        <p:nvPicPr>
          <p:cNvPr id="5" name="Εικόνα 4">
            <a:extLst>
              <a:ext uri="{FF2B5EF4-FFF2-40B4-BE49-F238E27FC236}">
                <a16:creationId xmlns:a16="http://schemas.microsoft.com/office/drawing/2014/main" id="{70204B9A-BEC6-4591-BD7E-1ECE597F0837}"/>
              </a:ext>
            </a:extLst>
          </p:cNvPr>
          <p:cNvPicPr>
            <a:picLocks noChangeAspect="1"/>
          </p:cNvPicPr>
          <p:nvPr/>
        </p:nvPicPr>
        <p:blipFill rotWithShape="1">
          <a:blip r:embed="rId2"/>
          <a:srcRect r="1368"/>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4" name="Εικόνα 3">
            <a:extLst>
              <a:ext uri="{FF2B5EF4-FFF2-40B4-BE49-F238E27FC236}">
                <a16:creationId xmlns:a16="http://schemas.microsoft.com/office/drawing/2014/main" id="{5DAF9E0C-6C8E-4959-8345-F04723CA7FD4}"/>
              </a:ext>
            </a:extLst>
          </p:cNvPr>
          <p:cNvPicPr>
            <a:picLocks noChangeAspect="1"/>
          </p:cNvPicPr>
          <p:nvPr/>
        </p:nvPicPr>
        <p:blipFill rotWithShape="1">
          <a:blip r:embed="rId3"/>
          <a:srcRect t="19894" b="7098"/>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60151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DEBCAF3-0830-4D22-9C57-BA7476990E33}"/>
              </a:ext>
            </a:extLst>
          </p:cNvPr>
          <p:cNvSpPr txBox="1"/>
          <p:nvPr/>
        </p:nvSpPr>
        <p:spPr>
          <a:xfrm>
            <a:off x="649348" y="1654791"/>
            <a:ext cx="3505494" cy="3785419"/>
          </a:xfrm>
          <a:prstGeom prst="rect">
            <a:avLst/>
          </a:prstGeom>
        </p:spPr>
        <p:txBody>
          <a:bodyPr vert="horz" lIns="91440" tIns="45720" rIns="91440" bIns="45720" rtlCol="0">
            <a:normAutofit fontScale="92500" lnSpcReduction="10000"/>
          </a:bodyPr>
          <a:lstStyle/>
          <a:p>
            <a:pPr indent="-228600">
              <a:lnSpc>
                <a:spcPct val="90000"/>
              </a:lnSpc>
              <a:spcAft>
                <a:spcPts val="600"/>
              </a:spcAft>
              <a:buFont typeface="Arial" panose="020B0604020202020204" pitchFamily="34" charset="0"/>
              <a:buChar char="•"/>
            </a:pPr>
            <a:r>
              <a:rPr lang="el-GR" sz="2000" b="1" dirty="0"/>
              <a:t>Α</a:t>
            </a:r>
            <a:r>
              <a:rPr lang="en-US" sz="2000" b="1" dirty="0"/>
              <a:t>π</a:t>
            </a:r>
            <a:r>
              <a:rPr lang="en-US" sz="2000" b="1" dirty="0" err="1"/>
              <a:t>οτελέσμ</a:t>
            </a:r>
            <a:r>
              <a:rPr lang="en-US" sz="2000" b="1" dirty="0"/>
              <a:t>ατα </a:t>
            </a:r>
            <a:r>
              <a:rPr lang="el-GR" sz="2000" b="1" dirty="0"/>
              <a:t>της δράσης </a:t>
            </a:r>
            <a:r>
              <a:rPr lang="en-US" sz="2000" b="1" dirty="0" err="1"/>
              <a:t>των</a:t>
            </a:r>
            <a:r>
              <a:rPr lang="en-US" sz="2000" b="1" dirty="0"/>
              <a:t> βενζοδιαζεπινών (BZDs) και των βαρβιτουρικών. </a:t>
            </a:r>
            <a:endParaRPr lang="el-GR" sz="2000" b="1" dirty="0"/>
          </a:p>
          <a:p>
            <a:pPr>
              <a:lnSpc>
                <a:spcPct val="90000"/>
              </a:lnSpc>
              <a:spcAft>
                <a:spcPts val="600"/>
              </a:spcAft>
            </a:pPr>
            <a:endParaRPr lang="el-GR" sz="2000" dirty="0"/>
          </a:p>
          <a:p>
            <a:pPr marL="114300" indent="-342900">
              <a:lnSpc>
                <a:spcPct val="90000"/>
              </a:lnSpc>
              <a:spcAft>
                <a:spcPts val="600"/>
              </a:spcAft>
              <a:buFont typeface="Wingdings" panose="05000000000000000000" pitchFamily="2" charset="2"/>
              <a:buChar char="ü"/>
            </a:pPr>
            <a:r>
              <a:rPr lang="el-GR" sz="2000" dirty="0"/>
              <a:t>Ο</a:t>
            </a:r>
            <a:r>
              <a:rPr lang="en-US" sz="2000" dirty="0"/>
              <a:t>ι επιπ</a:t>
            </a:r>
            <a:r>
              <a:rPr lang="en-US" sz="2000" dirty="0" err="1"/>
              <a:t>τώσεις</a:t>
            </a:r>
            <a:r>
              <a:rPr lang="en-US" sz="2000" dirty="0"/>
              <a:t> </a:t>
            </a:r>
            <a:r>
              <a:rPr lang="en-US" sz="2000" dirty="0" err="1"/>
              <a:t>των</a:t>
            </a:r>
            <a:r>
              <a:rPr lang="en-US" sz="2000" dirty="0"/>
              <a:t> βαρβ</a:t>
            </a:r>
            <a:r>
              <a:rPr lang="en-US" sz="2000" dirty="0" err="1"/>
              <a:t>ιτουρικών</a:t>
            </a:r>
            <a:r>
              <a:rPr lang="en-US" sz="2000" dirty="0"/>
              <a:t> </a:t>
            </a:r>
            <a:r>
              <a:rPr lang="en-US" sz="2000" dirty="0" err="1"/>
              <a:t>συνεχίζουν</a:t>
            </a:r>
            <a:r>
              <a:rPr lang="en-US" sz="2000" dirty="0"/>
              <a:t> π</a:t>
            </a:r>
            <a:r>
              <a:rPr lang="en-US" sz="2000" dirty="0" err="1"/>
              <a:t>άνω</a:t>
            </a:r>
            <a:r>
              <a:rPr lang="en-US" sz="2000" dirty="0"/>
              <a:t> </a:t>
            </a:r>
            <a:r>
              <a:rPr lang="en-US" sz="2000" dirty="0" err="1"/>
              <a:t>στη</a:t>
            </a:r>
            <a:r>
              <a:rPr lang="en-US" sz="2000" dirty="0"/>
              <a:t> </a:t>
            </a:r>
            <a:r>
              <a:rPr lang="en-US" sz="2000" dirty="0" err="1"/>
              <a:t>γρ</a:t>
            </a:r>
            <a:r>
              <a:rPr lang="en-US" sz="2000" dirty="0"/>
              <a:t>αμμή κατάπτωσης του ΚΝΣ </a:t>
            </a:r>
            <a:r>
              <a:rPr lang="el-GR" sz="2000" dirty="0"/>
              <a:t>και οδηγούν </a:t>
            </a:r>
            <a:r>
              <a:rPr lang="en-US" sz="2000" dirty="0" err="1"/>
              <a:t>σε</a:t>
            </a:r>
            <a:r>
              <a:rPr lang="en-US" sz="2000" dirty="0"/>
              <a:t> θάνατο, ενώ οι βενζοδιαζεπίνες μετά την κατάσταση της ύπνωσης  δεν προκαλούν θάνατο </a:t>
            </a:r>
            <a:r>
              <a:rPr lang="el-GR" sz="2000" dirty="0" smtClean="0"/>
              <a:t>παρά μόνο σε</a:t>
            </a:r>
            <a:r>
              <a:rPr lang="en-US" sz="2000" dirty="0" smtClean="0"/>
              <a:t> </a:t>
            </a:r>
            <a:r>
              <a:rPr lang="en-US" sz="2000" dirty="0" err="1"/>
              <a:t>μεγάλες</a:t>
            </a:r>
            <a:r>
              <a:rPr lang="en-US" sz="2000" dirty="0"/>
              <a:t> </a:t>
            </a:r>
            <a:r>
              <a:rPr lang="en-US" sz="2000" dirty="0" err="1" smtClean="0"/>
              <a:t>συγκεντρώσεις</a:t>
            </a:r>
            <a:r>
              <a:rPr lang="el-GR" sz="2000" dirty="0" smtClean="0"/>
              <a:t> και σε συνδυασμό μα άλλα φάρμακα.</a:t>
            </a:r>
            <a:endParaRPr lang="en-US" sz="2000" dirty="0"/>
          </a:p>
        </p:txBody>
      </p:sp>
      <p:sp>
        <p:nvSpPr>
          <p:cNvPr id="25" name="Rectangle 24">
            <a:extLst>
              <a:ext uri="{FF2B5EF4-FFF2-40B4-BE49-F238E27FC236}">
                <a16:creationId xmlns:a16="http://schemas.microsoft.com/office/drawing/2014/main" id="{5E39A796-BE83-48B1-B33F-35C4A32AAB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9">
            <a:extLst>
              <a:ext uri="{FF2B5EF4-FFF2-40B4-BE49-F238E27FC236}">
                <a16:creationId xmlns:a16="http://schemas.microsoft.com/office/drawing/2014/main" id="{72F84B47-E267-4194-8194-831DB7B554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99CAB0B3-45B4-4D36-89E6-466EC7CE4FAA}"/>
              </a:ext>
            </a:extLst>
          </p:cNvPr>
          <p:cNvPicPr>
            <a:picLocks noChangeAspect="1"/>
          </p:cNvPicPr>
          <p:nvPr/>
        </p:nvPicPr>
        <p:blipFill>
          <a:blip r:embed="rId2"/>
          <a:stretch>
            <a:fillRect/>
          </a:stretch>
        </p:blipFill>
        <p:spPr>
          <a:xfrm>
            <a:off x="5405862" y="1414544"/>
            <a:ext cx="6019331" cy="4025666"/>
          </a:xfrm>
          <a:prstGeom prst="rect">
            <a:avLst/>
          </a:prstGeom>
          <a:effectLst/>
        </p:spPr>
      </p:pic>
    </p:spTree>
    <p:extLst>
      <p:ext uri="{BB962C8B-B14F-4D97-AF65-F5344CB8AC3E}">
        <p14:creationId xmlns:p14="http://schemas.microsoft.com/office/powerpoint/2010/main" val="2470044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8C3900-B8A1-4965-88E6-CBCBFE0672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EF3D2C2-81E8-44CD-AAF9-D3FB7CEFE243}"/>
              </a:ext>
            </a:extLst>
          </p:cNvPr>
          <p:cNvSpPr>
            <a:spLocks noGrp="1"/>
          </p:cNvSpPr>
          <p:nvPr>
            <p:ph type="title"/>
          </p:nvPr>
        </p:nvSpPr>
        <p:spPr>
          <a:xfrm>
            <a:off x="676613" y="1004395"/>
            <a:ext cx="3766457" cy="2596244"/>
          </a:xfrm>
        </p:spPr>
        <p:txBody>
          <a:bodyPr>
            <a:normAutofit/>
          </a:bodyPr>
          <a:lstStyle/>
          <a:p>
            <a:r>
              <a:rPr lang="el-GR" dirty="0">
                <a:solidFill>
                  <a:srgbClr val="FFFFFF"/>
                </a:solidFill>
              </a:rPr>
              <a:t>βαρβιτουρικά</a:t>
            </a:r>
          </a:p>
        </p:txBody>
      </p:sp>
      <p:sp>
        <p:nvSpPr>
          <p:cNvPr id="3" name="Θέση περιεχομένου 2">
            <a:extLst>
              <a:ext uri="{FF2B5EF4-FFF2-40B4-BE49-F238E27FC236}">
                <a16:creationId xmlns:a16="http://schemas.microsoft.com/office/drawing/2014/main" id="{7230647F-6352-4901-9AA1-AC3D0FB17EA6}"/>
              </a:ext>
            </a:extLst>
          </p:cNvPr>
          <p:cNvSpPr>
            <a:spLocks noGrp="1"/>
          </p:cNvSpPr>
          <p:nvPr>
            <p:ph idx="1"/>
          </p:nvPr>
        </p:nvSpPr>
        <p:spPr>
          <a:xfrm>
            <a:off x="5364954" y="972231"/>
            <a:ext cx="6374294" cy="5181600"/>
          </a:xfrm>
        </p:spPr>
        <p:txBody>
          <a:bodyPr anchor="ctr">
            <a:noAutofit/>
          </a:bodyPr>
          <a:lstStyle/>
          <a:p>
            <a:pPr marL="0" indent="0">
              <a:buNone/>
            </a:pPr>
            <a:r>
              <a:rPr lang="el-GR" sz="2400" dirty="0"/>
              <a:t>     Η επιλογή ενός συγκεκριμένου βαρβιτουρικού εξαρτάται από τη </a:t>
            </a:r>
            <a:r>
              <a:rPr lang="el-GR" sz="2400" u="sng" dirty="0"/>
              <a:t>διάρκεια δράσης </a:t>
            </a:r>
            <a:r>
              <a:rPr lang="el-GR" sz="2400" dirty="0"/>
              <a:t>του, η οποία με τη σειρά της εξαρτάται από την </a:t>
            </a:r>
            <a:r>
              <a:rPr lang="el-GR" sz="2400" dirty="0" err="1"/>
              <a:t>λιποδιαλυτότητα</a:t>
            </a:r>
            <a:r>
              <a:rPr lang="el-GR" sz="2400" dirty="0"/>
              <a:t> του μορίου.</a:t>
            </a:r>
          </a:p>
          <a:p>
            <a:r>
              <a:rPr lang="el-GR" sz="2400" dirty="0"/>
              <a:t>Έτσι τα βαρβιτουρικά ταξινομούνται ανάλογα με τη διάρκεια δράσης τους.</a:t>
            </a:r>
          </a:p>
          <a:p>
            <a:pPr>
              <a:buFont typeface="Wingdings" panose="05000000000000000000" pitchFamily="2" charset="2"/>
              <a:buChar char="Ø"/>
            </a:pPr>
            <a:r>
              <a:rPr lang="el-GR" sz="2400" dirty="0"/>
              <a:t> Η </a:t>
            </a:r>
            <a:r>
              <a:rPr lang="el-GR" sz="2400" b="1" dirty="0" err="1"/>
              <a:t>θειοπεντάλη</a:t>
            </a:r>
            <a:r>
              <a:rPr lang="el-GR" sz="2400" b="1" dirty="0"/>
              <a:t> </a:t>
            </a:r>
            <a:r>
              <a:rPr lang="el-GR" sz="2400" dirty="0"/>
              <a:t>είναι ένα </a:t>
            </a:r>
            <a:r>
              <a:rPr lang="el-GR" sz="2400" u="sng" dirty="0" err="1"/>
              <a:t>υπερβραχείας</a:t>
            </a:r>
            <a:r>
              <a:rPr lang="el-GR" sz="2400" dirty="0"/>
              <a:t> δράσης βαρβιτουρικό (λεπτά), </a:t>
            </a:r>
          </a:p>
          <a:p>
            <a:pPr>
              <a:buFont typeface="Wingdings" panose="05000000000000000000" pitchFamily="2" charset="2"/>
              <a:buChar char="Ø"/>
            </a:pPr>
            <a:r>
              <a:rPr lang="el-GR" sz="2400" dirty="0"/>
              <a:t>Η </a:t>
            </a:r>
            <a:r>
              <a:rPr lang="el-GR" sz="2400" b="1" dirty="0" err="1"/>
              <a:t>σεκοβαρβιτάλη</a:t>
            </a:r>
            <a:r>
              <a:rPr lang="el-GR" sz="2400" b="1" dirty="0"/>
              <a:t>, </a:t>
            </a:r>
            <a:r>
              <a:rPr lang="el-GR" sz="2400" dirty="0"/>
              <a:t>η </a:t>
            </a:r>
            <a:r>
              <a:rPr lang="el-GR" sz="2400" b="1" dirty="0" err="1"/>
              <a:t>πεντοβαρβιτάλη</a:t>
            </a:r>
            <a:r>
              <a:rPr lang="el-GR" sz="2400" b="1" dirty="0"/>
              <a:t>,</a:t>
            </a:r>
            <a:r>
              <a:rPr lang="el-GR" sz="2400" dirty="0"/>
              <a:t> και η </a:t>
            </a:r>
            <a:r>
              <a:rPr lang="el-GR" sz="2400" b="1" dirty="0" err="1"/>
              <a:t>αμοβαρβιτάλη</a:t>
            </a:r>
            <a:r>
              <a:rPr lang="el-GR" sz="2400" b="1" dirty="0"/>
              <a:t> </a:t>
            </a:r>
            <a:r>
              <a:rPr lang="el-GR" sz="2400" dirty="0"/>
              <a:t>είναι </a:t>
            </a:r>
            <a:r>
              <a:rPr lang="el-GR" sz="2400" u="sng" dirty="0"/>
              <a:t>σύντομης–βραχείας </a:t>
            </a:r>
            <a:r>
              <a:rPr lang="el-GR" sz="2400" dirty="0"/>
              <a:t>δράσης βαρβιτουρικό (ώρες) </a:t>
            </a:r>
          </a:p>
          <a:p>
            <a:pPr>
              <a:buFont typeface="Wingdings" panose="05000000000000000000" pitchFamily="2" charset="2"/>
              <a:buChar char="Ø"/>
            </a:pPr>
            <a:r>
              <a:rPr lang="el-GR" sz="2400" dirty="0"/>
              <a:t> η </a:t>
            </a:r>
            <a:r>
              <a:rPr lang="el-GR" sz="2400" b="1" dirty="0" err="1"/>
              <a:t>φαινοβαρβιτάλη</a:t>
            </a:r>
            <a:r>
              <a:rPr lang="el-GR" sz="2400" b="1" dirty="0"/>
              <a:t> </a:t>
            </a:r>
            <a:r>
              <a:rPr lang="el-GR" sz="2400" dirty="0"/>
              <a:t>είναι ένα </a:t>
            </a:r>
            <a:r>
              <a:rPr lang="el-GR" sz="2400" u="sng" dirty="0"/>
              <a:t>μακράς δράσης </a:t>
            </a:r>
            <a:r>
              <a:rPr lang="el-GR" sz="2400" dirty="0"/>
              <a:t>βαρβιτουρικό (ημέρες). </a:t>
            </a:r>
          </a:p>
          <a:p>
            <a:pPr marL="0" indent="0">
              <a:buNone/>
            </a:pPr>
            <a:r>
              <a:rPr lang="el-GR" sz="2400" dirty="0"/>
              <a:t>    </a:t>
            </a:r>
          </a:p>
        </p:txBody>
      </p:sp>
      <p:pic>
        <p:nvPicPr>
          <p:cNvPr id="4" name="Εικόνα 3">
            <a:extLst>
              <a:ext uri="{FF2B5EF4-FFF2-40B4-BE49-F238E27FC236}">
                <a16:creationId xmlns:a16="http://schemas.microsoft.com/office/drawing/2014/main" id="{DD49FBB5-B783-4BB5-8620-A3F8BB10A46F}"/>
              </a:ext>
            </a:extLst>
          </p:cNvPr>
          <p:cNvPicPr>
            <a:picLocks noChangeAspect="1"/>
          </p:cNvPicPr>
          <p:nvPr/>
        </p:nvPicPr>
        <p:blipFill>
          <a:blip r:embed="rId2"/>
          <a:stretch>
            <a:fillRect/>
          </a:stretch>
        </p:blipFill>
        <p:spPr>
          <a:xfrm>
            <a:off x="0" y="3712463"/>
            <a:ext cx="2243137" cy="2441368"/>
          </a:xfrm>
          <a:prstGeom prst="rect">
            <a:avLst/>
          </a:prstGeom>
        </p:spPr>
      </p:pic>
      <p:pic>
        <p:nvPicPr>
          <p:cNvPr id="5" name="Εικόνα 4">
            <a:extLst>
              <a:ext uri="{FF2B5EF4-FFF2-40B4-BE49-F238E27FC236}">
                <a16:creationId xmlns:a16="http://schemas.microsoft.com/office/drawing/2014/main" id="{64E976F6-16D3-4D69-A515-D98C17149769}"/>
              </a:ext>
            </a:extLst>
          </p:cNvPr>
          <p:cNvPicPr>
            <a:picLocks noChangeAspect="1"/>
          </p:cNvPicPr>
          <p:nvPr/>
        </p:nvPicPr>
        <p:blipFill>
          <a:blip r:embed="rId3"/>
          <a:stretch>
            <a:fillRect/>
          </a:stretch>
        </p:blipFill>
        <p:spPr>
          <a:xfrm>
            <a:off x="2559842" y="3741822"/>
            <a:ext cx="2488407" cy="2412009"/>
          </a:xfrm>
          <a:prstGeom prst="rect">
            <a:avLst/>
          </a:prstGeom>
        </p:spPr>
      </p:pic>
    </p:spTree>
    <p:extLst>
      <p:ext uri="{BB962C8B-B14F-4D97-AF65-F5344CB8AC3E}">
        <p14:creationId xmlns:p14="http://schemas.microsoft.com/office/powerpoint/2010/main" val="2640823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78918" y="165463"/>
            <a:ext cx="8770556" cy="6577917"/>
          </a:xfrm>
          <a:prstGeom prst="rect">
            <a:avLst/>
          </a:prstGeom>
        </p:spPr>
      </p:pic>
    </p:spTree>
    <p:extLst>
      <p:ext uri="{BB962C8B-B14F-4D97-AF65-F5344CB8AC3E}">
        <p14:creationId xmlns:p14="http://schemas.microsoft.com/office/powerpoint/2010/main" val="3240180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2" name="Rectangle 61">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Shape 69">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2" name="Rectangle 71">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21E953F-16D8-44D3-891D-2BF07B68BFF4}"/>
              </a:ext>
            </a:extLst>
          </p:cNvPr>
          <p:cNvSpPr>
            <a:spLocks noGrp="1"/>
          </p:cNvSpPr>
          <p:nvPr>
            <p:ph type="title"/>
          </p:nvPr>
        </p:nvSpPr>
        <p:spPr>
          <a:xfrm>
            <a:off x="497180" y="-21818"/>
            <a:ext cx="3201366" cy="3387497"/>
          </a:xfrm>
        </p:spPr>
        <p:txBody>
          <a:bodyPr anchor="b">
            <a:normAutofit/>
          </a:bodyPr>
          <a:lstStyle/>
          <a:p>
            <a:pPr algn="r"/>
            <a:r>
              <a:rPr lang="el-GR" sz="4000" dirty="0">
                <a:solidFill>
                  <a:srgbClr val="FFFFFF"/>
                </a:solidFill>
              </a:rPr>
              <a:t>Αγχολυτικά και Υπνωτικά Φάρμακα</a:t>
            </a:r>
          </a:p>
        </p:txBody>
      </p:sp>
      <p:sp>
        <p:nvSpPr>
          <p:cNvPr id="3" name="Θέση περιεχομένου 2">
            <a:extLst>
              <a:ext uri="{FF2B5EF4-FFF2-40B4-BE49-F238E27FC236}">
                <a16:creationId xmlns:a16="http://schemas.microsoft.com/office/drawing/2014/main" id="{AA5CD301-5FE7-4282-9D88-9EEA576C24C3}"/>
              </a:ext>
            </a:extLst>
          </p:cNvPr>
          <p:cNvSpPr>
            <a:spLocks noGrp="1"/>
          </p:cNvSpPr>
          <p:nvPr>
            <p:ph idx="1"/>
          </p:nvPr>
        </p:nvSpPr>
        <p:spPr>
          <a:xfrm>
            <a:off x="4398153" y="284922"/>
            <a:ext cx="7515552" cy="6562940"/>
          </a:xfrm>
        </p:spPr>
        <p:txBody>
          <a:bodyPr anchor="ctr">
            <a:noAutofit/>
          </a:bodyPr>
          <a:lstStyle/>
          <a:p>
            <a:r>
              <a:rPr lang="el-GR" sz="2400" b="1" dirty="0"/>
              <a:t>Ανοχή </a:t>
            </a:r>
            <a:r>
              <a:rPr lang="en-US" sz="2400" b="1" dirty="0"/>
              <a:t>(tolerance)</a:t>
            </a:r>
            <a:endParaRPr lang="el-GR" sz="2400" b="1" dirty="0"/>
          </a:p>
          <a:p>
            <a:pPr marL="0" indent="0">
              <a:buNone/>
            </a:pPr>
            <a:r>
              <a:rPr lang="el-GR" sz="2400" dirty="0"/>
              <a:t>Η ανοχή είναι η φυσιολογική κατάσταση που χαρακτηρίζεται από </a:t>
            </a:r>
            <a:r>
              <a:rPr lang="el-GR" sz="2400" b="1" dirty="0"/>
              <a:t>μειωμένη δράση </a:t>
            </a:r>
            <a:r>
              <a:rPr lang="el-GR" sz="2400" dirty="0"/>
              <a:t>του φαρμάκου, με την επανειλημμένη χρήση αυτού, με αποτέλεσμα να απαιτούνται </a:t>
            </a:r>
            <a:r>
              <a:rPr lang="el-GR" sz="2400" b="1" dirty="0"/>
              <a:t>υψηλότερες δόσεις </a:t>
            </a:r>
            <a:r>
              <a:rPr lang="el-GR" sz="2400" dirty="0"/>
              <a:t>για να παραχθεί το ίδιο αποτέλεσμα.</a:t>
            </a:r>
          </a:p>
          <a:p>
            <a:pPr marL="0" indent="0">
              <a:buNone/>
            </a:pPr>
            <a:r>
              <a:rPr lang="el-GR" sz="2400" dirty="0"/>
              <a:t>Ουσιαστικά, η ανοχή είναι μια </a:t>
            </a:r>
            <a:r>
              <a:rPr lang="el-GR" sz="2400" b="1" dirty="0"/>
              <a:t>κατάσταση μειωμένης αποτελεσματικότητας</a:t>
            </a:r>
            <a:r>
              <a:rPr lang="el-GR" sz="2400" dirty="0"/>
              <a:t>. Πιθανοί μηχανισμοί πρόκλησης της ανοχής θα μπορούσε να είναι το αποτέλεσμα:  </a:t>
            </a:r>
          </a:p>
          <a:p>
            <a:pPr>
              <a:buFont typeface="Wingdings" panose="05000000000000000000" pitchFamily="2" charset="2"/>
              <a:buChar char="ü"/>
            </a:pPr>
            <a:r>
              <a:rPr lang="el-GR" sz="2400" dirty="0"/>
              <a:t> της μειωμένης αποτελεσματικότητας της αλληλεπίδρασης φαρμάκου-υποδοχέα ή και της</a:t>
            </a:r>
          </a:p>
          <a:p>
            <a:pPr>
              <a:buFont typeface="Wingdings" panose="05000000000000000000" pitchFamily="2" charset="2"/>
              <a:buChar char="ü"/>
            </a:pPr>
            <a:r>
              <a:rPr lang="el-GR" sz="2400" dirty="0"/>
              <a:t>αυξημένης απομάκρυνσης ενός φαρμάκου </a:t>
            </a:r>
          </a:p>
          <a:p>
            <a:pPr marL="0" indent="0">
              <a:buNone/>
            </a:pPr>
            <a:r>
              <a:rPr lang="el-GR" sz="2400" dirty="0"/>
              <a:t>Για ορισμένα φάρμακα, η ανοχή αναπτύσσεται για ορισμένες δράσεις του φαρμάκου. Για παράδειγμα, στην περίπτωση των ναρκωτικών, η ανοχή φαίνεται να αφορά περισσότερο στην αναλγητική δράση, και λιγότερο στην </a:t>
            </a:r>
            <a:r>
              <a:rPr lang="el-GR" sz="2400" dirty="0" smtClean="0"/>
              <a:t>αναπνευστική</a:t>
            </a:r>
            <a:r>
              <a:rPr lang="en-US" sz="2400" dirty="0" smtClean="0"/>
              <a:t> </a:t>
            </a:r>
            <a:r>
              <a:rPr lang="el-GR" sz="2400" dirty="0" smtClean="0"/>
              <a:t>επίπτωση.</a:t>
            </a:r>
            <a:endParaRPr lang="el-GR" sz="2400" dirty="0"/>
          </a:p>
        </p:txBody>
      </p:sp>
      <p:pic>
        <p:nvPicPr>
          <p:cNvPr id="5" name="Εικόνα 4">
            <a:extLst>
              <a:ext uri="{FF2B5EF4-FFF2-40B4-BE49-F238E27FC236}">
                <a16:creationId xmlns:a16="http://schemas.microsoft.com/office/drawing/2014/main" id="{800B2143-4A7B-410D-8425-3D33885209A9}"/>
              </a:ext>
            </a:extLst>
          </p:cNvPr>
          <p:cNvPicPr>
            <a:picLocks noChangeAspect="1"/>
          </p:cNvPicPr>
          <p:nvPr/>
        </p:nvPicPr>
        <p:blipFill>
          <a:blip r:embed="rId2"/>
          <a:stretch>
            <a:fillRect/>
          </a:stretch>
        </p:blipFill>
        <p:spPr>
          <a:xfrm>
            <a:off x="-952" y="3887209"/>
            <a:ext cx="4037835" cy="2960653"/>
          </a:xfrm>
          <a:prstGeom prst="rect">
            <a:avLst/>
          </a:prstGeom>
        </p:spPr>
      </p:pic>
    </p:spTree>
    <p:extLst>
      <p:ext uri="{BB962C8B-B14F-4D97-AF65-F5344CB8AC3E}">
        <p14:creationId xmlns:p14="http://schemas.microsoft.com/office/powerpoint/2010/main" val="211126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BB9986F0-E553-4C6E-90C2-104712ABAFD8}"/>
              </a:ext>
            </a:extLst>
          </p:cNvPr>
          <p:cNvSpPr>
            <a:spLocks noGrp="1"/>
          </p:cNvSpPr>
          <p:nvPr>
            <p:ph type="title"/>
          </p:nvPr>
        </p:nvSpPr>
        <p:spPr>
          <a:xfrm>
            <a:off x="466722" y="586855"/>
            <a:ext cx="3201366" cy="1414223"/>
          </a:xfrm>
        </p:spPr>
        <p:txBody>
          <a:bodyPr anchor="b">
            <a:normAutofit/>
          </a:bodyPr>
          <a:lstStyle/>
          <a:p>
            <a:pPr algn="r"/>
            <a:r>
              <a:rPr lang="el-GR" sz="4000" dirty="0">
                <a:solidFill>
                  <a:srgbClr val="FFFFFF"/>
                </a:solidFill>
              </a:rPr>
              <a:t>βαρβιτουρικά</a:t>
            </a:r>
          </a:p>
        </p:txBody>
      </p:sp>
      <p:sp>
        <p:nvSpPr>
          <p:cNvPr id="3" name="Θέση περιεχομένου 2">
            <a:extLst>
              <a:ext uri="{FF2B5EF4-FFF2-40B4-BE49-F238E27FC236}">
                <a16:creationId xmlns:a16="http://schemas.microsoft.com/office/drawing/2014/main" id="{6C26BD34-27A2-4470-BD67-AABE2C474A85}"/>
              </a:ext>
            </a:extLst>
          </p:cNvPr>
          <p:cNvSpPr>
            <a:spLocks noGrp="1"/>
          </p:cNvSpPr>
          <p:nvPr>
            <p:ph idx="1"/>
          </p:nvPr>
        </p:nvSpPr>
        <p:spPr>
          <a:xfrm>
            <a:off x="5041907" y="645836"/>
            <a:ext cx="6555347" cy="5546047"/>
          </a:xfrm>
        </p:spPr>
        <p:txBody>
          <a:bodyPr anchor="ctr">
            <a:normAutofit/>
          </a:bodyPr>
          <a:lstStyle/>
          <a:p>
            <a:r>
              <a:rPr lang="el-GR" sz="2400" dirty="0"/>
              <a:t> Η </a:t>
            </a:r>
            <a:r>
              <a:rPr lang="el-GR" sz="2400" b="1" dirty="0" err="1"/>
              <a:t>θειοπεντάλη</a:t>
            </a:r>
            <a:r>
              <a:rPr lang="el-GR" sz="2400" dirty="0"/>
              <a:t> ως αναισθητικό (βραχείας δράσης) είναι εξαιρετικά λιποδιαλυτό μόριο. Μετά τη χορήγηση, εισέρχεται γρήγορα στον εγκέφαλο και στη συνέχεια κατανέμεται σε άλλους ιστούς του σώματος και τελικά στο λίπος. Με την ανακατανομή, η συγκέντρωση στον εγκέφαλο μειώνεται κάτω από τα θεραπευτικά επίπεδα. Ως εκ τούτου, η διάρκεια της δράσης της </a:t>
            </a:r>
            <a:r>
              <a:rPr lang="el-GR" sz="2400" dirty="0" err="1"/>
              <a:t>θειοπεντάλης</a:t>
            </a:r>
            <a:r>
              <a:rPr lang="el-GR" sz="2400" dirty="0"/>
              <a:t> είναι πολύ σύντομη.</a:t>
            </a:r>
          </a:p>
          <a:p>
            <a:pPr>
              <a:buFont typeface="Wingdings" panose="05000000000000000000" pitchFamily="2" charset="2"/>
              <a:buChar char="ü"/>
            </a:pPr>
            <a:r>
              <a:rPr lang="el-GR" sz="2400" dirty="0"/>
              <a:t> Τα </a:t>
            </a:r>
            <a:r>
              <a:rPr lang="el-GR" sz="2400" dirty="0" err="1"/>
              <a:t>υπερβραχείας</a:t>
            </a:r>
            <a:r>
              <a:rPr lang="el-GR" sz="2400" dirty="0"/>
              <a:t> δράσης βαρβιτουρικά, η </a:t>
            </a:r>
            <a:r>
              <a:rPr lang="el-GR" sz="2400" b="1" dirty="0" err="1"/>
              <a:t>θειοπεντάλη</a:t>
            </a:r>
            <a:r>
              <a:rPr lang="el-GR" sz="2400" dirty="0"/>
              <a:t> και η </a:t>
            </a:r>
            <a:r>
              <a:rPr lang="el-GR" sz="2400" b="1" dirty="0" err="1"/>
              <a:t>μεθοεξιτάλη</a:t>
            </a:r>
            <a:r>
              <a:rPr lang="el-GR" sz="2400" b="1" dirty="0"/>
              <a:t>,</a:t>
            </a:r>
            <a:r>
              <a:rPr lang="el-GR" sz="2400" dirty="0"/>
              <a:t> χρησιμοποιούνται στην </a:t>
            </a:r>
            <a:r>
              <a:rPr lang="el-GR" sz="2400" u="sng" dirty="0"/>
              <a:t>αναισθησία. </a:t>
            </a:r>
          </a:p>
          <a:p>
            <a:pPr>
              <a:buFont typeface="Wingdings" panose="05000000000000000000" pitchFamily="2" charset="2"/>
              <a:buChar char="ü"/>
            </a:pPr>
            <a:r>
              <a:rPr lang="el-GR" sz="2400" dirty="0"/>
              <a:t>  Το μακράς διάρκειας βαρβιτουρικό </a:t>
            </a:r>
            <a:r>
              <a:rPr lang="el-GR" sz="2400" b="1" dirty="0" err="1"/>
              <a:t>φαινοβαρβιτάλη</a:t>
            </a:r>
            <a:r>
              <a:rPr lang="el-GR" sz="2400" dirty="0"/>
              <a:t> χρησιμοποιείται και για τη </a:t>
            </a:r>
            <a:r>
              <a:rPr lang="el-GR" sz="2400" u="sng" dirty="0"/>
              <a:t>θεραπεία της επιληψίας</a:t>
            </a:r>
            <a:r>
              <a:rPr lang="el-GR" sz="2400" dirty="0"/>
              <a:t>.</a:t>
            </a:r>
          </a:p>
        </p:txBody>
      </p:sp>
      <p:pic>
        <p:nvPicPr>
          <p:cNvPr id="4" name="Εικόνα 3">
            <a:extLst>
              <a:ext uri="{FF2B5EF4-FFF2-40B4-BE49-F238E27FC236}">
                <a16:creationId xmlns:a16="http://schemas.microsoft.com/office/drawing/2014/main" id="{25871C66-E260-4B6B-B7D2-70CCC356B25F}"/>
              </a:ext>
            </a:extLst>
          </p:cNvPr>
          <p:cNvPicPr>
            <a:picLocks noChangeAspect="1"/>
          </p:cNvPicPr>
          <p:nvPr/>
        </p:nvPicPr>
        <p:blipFill>
          <a:blip r:embed="rId2"/>
          <a:stretch>
            <a:fillRect/>
          </a:stretch>
        </p:blipFill>
        <p:spPr>
          <a:xfrm>
            <a:off x="-12602" y="3448594"/>
            <a:ext cx="4892044" cy="3419539"/>
          </a:xfrm>
          <a:prstGeom prst="rect">
            <a:avLst/>
          </a:prstGeom>
        </p:spPr>
      </p:pic>
    </p:spTree>
    <p:extLst>
      <p:ext uri="{BB962C8B-B14F-4D97-AF65-F5344CB8AC3E}">
        <p14:creationId xmlns:p14="http://schemas.microsoft.com/office/powerpoint/2010/main" val="2597203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CFCE6-877F-4858-B8BD-2C52CA8AFBC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13F8A0-12AE-4514-8372-0DD766EC28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descr="Εικόνα που περιέχει μπουκάλι, εσωτερικό&#10;&#10;Περιγραφή που δημιουργήθηκε αυτόματα">
            <a:extLst>
              <a:ext uri="{FF2B5EF4-FFF2-40B4-BE49-F238E27FC236}">
                <a16:creationId xmlns:a16="http://schemas.microsoft.com/office/drawing/2014/main" id="{BE6F2633-0DA2-4FDF-A342-3F5119BDFF6F}"/>
              </a:ext>
            </a:extLst>
          </p:cNvPr>
          <p:cNvPicPr>
            <a:picLocks noChangeAspect="1"/>
          </p:cNvPicPr>
          <p:nvPr/>
        </p:nvPicPr>
        <p:blipFill>
          <a:blip r:embed="rId2"/>
          <a:stretch>
            <a:fillRect/>
          </a:stretch>
        </p:blipFill>
        <p:spPr>
          <a:xfrm>
            <a:off x="6421035" y="1563041"/>
            <a:ext cx="5129784" cy="3731917"/>
          </a:xfrm>
          <a:prstGeom prst="rect">
            <a:avLst/>
          </a:prstGeom>
        </p:spPr>
      </p:pic>
      <p:sp>
        <p:nvSpPr>
          <p:cNvPr id="12" name="Rectangle 11">
            <a:extLst>
              <a:ext uri="{FF2B5EF4-FFF2-40B4-BE49-F238E27FC236}">
                <a16:creationId xmlns:a16="http://schemas.microsoft.com/office/drawing/2014/main" id="{9EFF17D4-9A8C-4CE5-B096-D8CCD44004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descr="Εικόνα που περιέχει κείμενο, φαγητό, σάλτσα, μέλι&#10;&#10;Περιγραφή που δημιουργήθηκε αυτόματα">
            <a:extLst>
              <a:ext uri="{FF2B5EF4-FFF2-40B4-BE49-F238E27FC236}">
                <a16:creationId xmlns:a16="http://schemas.microsoft.com/office/drawing/2014/main" id="{DA5ADF79-1E80-432C-B486-9C8D577F9446}"/>
              </a:ext>
            </a:extLst>
          </p:cNvPr>
          <p:cNvPicPr>
            <a:picLocks noChangeAspect="1"/>
          </p:cNvPicPr>
          <p:nvPr/>
        </p:nvPicPr>
        <p:blipFill>
          <a:blip r:embed="rId3"/>
          <a:stretch>
            <a:fillRect/>
          </a:stretch>
        </p:blipFill>
        <p:spPr>
          <a:xfrm>
            <a:off x="641180" y="1639988"/>
            <a:ext cx="5129784" cy="3578024"/>
          </a:xfrm>
          <a:prstGeom prst="rect">
            <a:avLst/>
          </a:prstGeom>
        </p:spPr>
      </p:pic>
      <p:sp>
        <p:nvSpPr>
          <p:cNvPr id="4" name="TextBox 3"/>
          <p:cNvSpPr txBox="1"/>
          <p:nvPr/>
        </p:nvSpPr>
        <p:spPr>
          <a:xfrm>
            <a:off x="1572195" y="836762"/>
            <a:ext cx="3267754" cy="646331"/>
          </a:xfrm>
          <a:prstGeom prst="rect">
            <a:avLst/>
          </a:prstGeom>
          <a:noFill/>
        </p:spPr>
        <p:txBody>
          <a:bodyPr wrap="none" rtlCol="0">
            <a:spAutoFit/>
          </a:bodyPr>
          <a:lstStyle/>
          <a:p>
            <a:r>
              <a:rPr lang="el-GR" dirty="0" smtClean="0"/>
              <a:t>Βαρβιτουρικό</a:t>
            </a:r>
            <a:r>
              <a:rPr lang="en-US" dirty="0" smtClean="0"/>
              <a:t> </a:t>
            </a:r>
            <a:r>
              <a:rPr lang="el-GR" dirty="0" smtClean="0"/>
              <a:t>μακράς </a:t>
            </a:r>
            <a:r>
              <a:rPr lang="el-GR" dirty="0"/>
              <a:t>διάρκειας </a:t>
            </a:r>
            <a:endParaRPr lang="en-US" dirty="0" smtClean="0"/>
          </a:p>
          <a:p>
            <a:pPr algn="ctr"/>
            <a:r>
              <a:rPr lang="el-GR" b="1" dirty="0" err="1" smtClean="0"/>
              <a:t>φαινοβαρβιτάλη</a:t>
            </a:r>
            <a:endParaRPr lang="el-GR" dirty="0"/>
          </a:p>
        </p:txBody>
      </p:sp>
      <p:sp>
        <p:nvSpPr>
          <p:cNvPr id="5" name="TextBox 4"/>
          <p:cNvSpPr txBox="1"/>
          <p:nvPr/>
        </p:nvSpPr>
        <p:spPr>
          <a:xfrm>
            <a:off x="7238381" y="736337"/>
            <a:ext cx="3851953" cy="646331"/>
          </a:xfrm>
          <a:prstGeom prst="rect">
            <a:avLst/>
          </a:prstGeom>
          <a:noFill/>
        </p:spPr>
        <p:txBody>
          <a:bodyPr wrap="none" rtlCol="0">
            <a:spAutoFit/>
          </a:bodyPr>
          <a:lstStyle/>
          <a:p>
            <a:pPr algn="ctr"/>
            <a:r>
              <a:rPr lang="el-GR" dirty="0" smtClean="0"/>
              <a:t>Βαρβιτουρικό</a:t>
            </a:r>
            <a:r>
              <a:rPr lang="en-US" dirty="0" smtClean="0"/>
              <a:t> </a:t>
            </a:r>
            <a:r>
              <a:rPr lang="el-GR" dirty="0" err="1" smtClean="0"/>
              <a:t>υπερβραχείας</a:t>
            </a:r>
            <a:r>
              <a:rPr lang="el-GR" dirty="0" smtClean="0"/>
              <a:t> διάρκειας</a:t>
            </a:r>
            <a:endParaRPr lang="en-US" dirty="0" smtClean="0"/>
          </a:p>
          <a:p>
            <a:pPr algn="ctr"/>
            <a:r>
              <a:rPr lang="en-US" b="1" dirty="0"/>
              <a:t> </a:t>
            </a:r>
            <a:r>
              <a:rPr lang="el-GR" b="1" dirty="0" err="1" smtClean="0"/>
              <a:t>θειοπεντάλη</a:t>
            </a:r>
            <a:endParaRPr lang="el-GR" dirty="0"/>
          </a:p>
        </p:txBody>
      </p:sp>
    </p:spTree>
    <p:extLst>
      <p:ext uri="{BB962C8B-B14F-4D97-AF65-F5344CB8AC3E}">
        <p14:creationId xmlns:p14="http://schemas.microsoft.com/office/powerpoint/2010/main" val="807906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C8C3900-B8A1-4965-88E6-CBCBFE0672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81BD67B-F42E-443C-BA1F-56FEF7BDF553}"/>
              </a:ext>
            </a:extLst>
          </p:cNvPr>
          <p:cNvSpPr>
            <a:spLocks noGrp="1"/>
          </p:cNvSpPr>
          <p:nvPr>
            <p:ph type="title"/>
          </p:nvPr>
        </p:nvSpPr>
        <p:spPr>
          <a:xfrm>
            <a:off x="838200" y="624568"/>
            <a:ext cx="3766457" cy="2476441"/>
          </a:xfrm>
        </p:spPr>
        <p:txBody>
          <a:bodyPr>
            <a:normAutofit/>
          </a:bodyPr>
          <a:lstStyle/>
          <a:p>
            <a:r>
              <a:rPr lang="el-GR" dirty="0">
                <a:solidFill>
                  <a:srgbClr val="FFFFFF"/>
                </a:solidFill>
              </a:rPr>
              <a:t>βαρβιτουρικά</a:t>
            </a:r>
          </a:p>
        </p:txBody>
      </p:sp>
      <p:sp>
        <p:nvSpPr>
          <p:cNvPr id="3" name="Θέση περιεχομένου 2">
            <a:extLst>
              <a:ext uri="{FF2B5EF4-FFF2-40B4-BE49-F238E27FC236}">
                <a16:creationId xmlns:a16="http://schemas.microsoft.com/office/drawing/2014/main" id="{3C67439C-B57C-4FB5-9A56-656004836160}"/>
              </a:ext>
            </a:extLst>
          </p:cNvPr>
          <p:cNvSpPr>
            <a:spLocks noGrp="1"/>
          </p:cNvSpPr>
          <p:nvPr>
            <p:ph idx="1"/>
          </p:nvPr>
        </p:nvSpPr>
        <p:spPr>
          <a:xfrm>
            <a:off x="5221743" y="817089"/>
            <a:ext cx="6864626" cy="5412920"/>
          </a:xfrm>
        </p:spPr>
        <p:txBody>
          <a:bodyPr anchor="ctr">
            <a:normAutofit/>
          </a:bodyPr>
          <a:lstStyle/>
          <a:p>
            <a:r>
              <a:rPr lang="el-GR" sz="2400" dirty="0"/>
              <a:t>Με τη χρόνια χρήση βαρβιτουρικών αναπτύσσεται </a:t>
            </a:r>
            <a:r>
              <a:rPr lang="el-GR" sz="2400" u="sng" dirty="0"/>
              <a:t>σωματική</a:t>
            </a:r>
            <a:r>
              <a:rPr lang="el-GR" sz="2400" dirty="0"/>
              <a:t> και </a:t>
            </a:r>
            <a:r>
              <a:rPr lang="el-GR" sz="2400" u="sng" dirty="0"/>
              <a:t>ψυχική εξάρτηση</a:t>
            </a:r>
            <a:r>
              <a:rPr lang="el-GR" sz="2400" dirty="0"/>
              <a:t>. </a:t>
            </a:r>
          </a:p>
          <a:p>
            <a:pPr marL="0" indent="0">
              <a:buNone/>
            </a:pPr>
            <a:r>
              <a:rPr lang="el-GR" sz="2400" dirty="0"/>
              <a:t>   Τα συμπτώματα στέρησης ενός ατόμου που εξαρτώνται από τα βαρβιτουρικά περιλαμβάνουν:</a:t>
            </a:r>
          </a:p>
          <a:p>
            <a:pPr>
              <a:buFont typeface="Wingdings" panose="05000000000000000000" pitchFamily="2" charset="2"/>
              <a:buChar char="ü"/>
            </a:pPr>
            <a:r>
              <a:rPr lang="el-GR" sz="2400" dirty="0"/>
              <a:t> Άγχος, ναυτία και έμετο, υπόταση, επιληπτικές κρίσεις και ψύχωση. </a:t>
            </a:r>
          </a:p>
          <a:p>
            <a:pPr>
              <a:buFont typeface="Wingdings" panose="05000000000000000000" pitchFamily="2" charset="2"/>
              <a:buChar char="ü"/>
            </a:pPr>
            <a:r>
              <a:rPr lang="el-GR" sz="2400" dirty="0"/>
              <a:t>Μπορεί να αναπτυχθεί επίσης καρδιαγγειακή παύση, που οδηγεί στο θάνατο.</a:t>
            </a:r>
          </a:p>
          <a:p>
            <a:pPr>
              <a:buFont typeface="Wingdings" panose="05000000000000000000" pitchFamily="2" charset="2"/>
              <a:buChar char="ü"/>
            </a:pPr>
            <a:r>
              <a:rPr lang="el-GR" sz="2400" dirty="0"/>
              <a:t>Απότομη διακοπή λήψης των βαρβιτουρικών, μετά από παρατεταμένη και μακροχρόνια χρήση, είναι πιθανό να προκαλέσει στο άτομο ακόμα και το θάνατο. </a:t>
            </a:r>
          </a:p>
          <a:p>
            <a:pPr>
              <a:buFont typeface="Wingdings" panose="05000000000000000000" pitchFamily="2" charset="2"/>
              <a:buChar char="v"/>
            </a:pPr>
            <a:r>
              <a:rPr lang="el-GR" sz="2400" dirty="0"/>
              <a:t>Ιδιαίτερα επικίνδυνη είναι η χρήση βαρβιτουρικών με άλλες ουσίες (αλκοόλ, οπιούχα).</a:t>
            </a:r>
          </a:p>
        </p:txBody>
      </p:sp>
      <p:pic>
        <p:nvPicPr>
          <p:cNvPr id="4" name="Εικόνα 3">
            <a:extLst>
              <a:ext uri="{FF2B5EF4-FFF2-40B4-BE49-F238E27FC236}">
                <a16:creationId xmlns:a16="http://schemas.microsoft.com/office/drawing/2014/main" id="{9519CDBC-5556-4DC8-A130-FE51D344A036}"/>
              </a:ext>
            </a:extLst>
          </p:cNvPr>
          <p:cNvPicPr>
            <a:picLocks noChangeAspect="1"/>
          </p:cNvPicPr>
          <p:nvPr/>
        </p:nvPicPr>
        <p:blipFill>
          <a:blip r:embed="rId2"/>
          <a:stretch>
            <a:fillRect/>
          </a:stretch>
        </p:blipFill>
        <p:spPr>
          <a:xfrm>
            <a:off x="609601" y="3123066"/>
            <a:ext cx="4147930" cy="3106944"/>
          </a:xfrm>
          <a:prstGeom prst="rect">
            <a:avLst/>
          </a:prstGeom>
        </p:spPr>
      </p:pic>
    </p:spTree>
    <p:extLst>
      <p:ext uri="{BB962C8B-B14F-4D97-AF65-F5344CB8AC3E}">
        <p14:creationId xmlns:p14="http://schemas.microsoft.com/office/powerpoint/2010/main" val="2764480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71908584-9A11-4A5B-8360-674A3FCD0A17}"/>
              </a:ext>
            </a:extLst>
          </p:cNvPr>
          <p:cNvPicPr>
            <a:picLocks noChangeAspect="1"/>
          </p:cNvPicPr>
          <p:nvPr/>
        </p:nvPicPr>
        <p:blipFill rotWithShape="1">
          <a:blip r:embed="rId2"/>
          <a:srcRect l="2220" r="30101" b="1"/>
          <a:stretch/>
        </p:blipFill>
        <p:spPr>
          <a:xfrm>
            <a:off x="2522356" y="10"/>
            <a:ext cx="9669642" cy="6857990"/>
          </a:xfrm>
          <a:prstGeom prst="rect">
            <a:avLst/>
          </a:prstGeom>
        </p:spPr>
      </p:pic>
      <p:sp>
        <p:nvSpPr>
          <p:cNvPr id="40" name="Rectangle 39">
            <a:extLst>
              <a:ext uri="{FF2B5EF4-FFF2-40B4-BE49-F238E27FC236}">
                <a16:creationId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C0B5563C-0349-490C-B403-0156E3BEF01E}"/>
              </a:ext>
            </a:extLst>
          </p:cNvPr>
          <p:cNvSpPr>
            <a:spLocks noGrp="1"/>
          </p:cNvSpPr>
          <p:nvPr>
            <p:ph type="title"/>
          </p:nvPr>
        </p:nvSpPr>
        <p:spPr>
          <a:xfrm>
            <a:off x="444305" y="0"/>
            <a:ext cx="3822189" cy="1709530"/>
          </a:xfrm>
        </p:spPr>
        <p:txBody>
          <a:bodyPr>
            <a:normAutofit/>
          </a:bodyPr>
          <a:lstStyle/>
          <a:p>
            <a:r>
              <a:rPr lang="el-GR" sz="4000" dirty="0"/>
              <a:t>Δηλητηρίαση με βαρβιτουρικά</a:t>
            </a:r>
          </a:p>
        </p:txBody>
      </p:sp>
      <p:sp>
        <p:nvSpPr>
          <p:cNvPr id="3" name="Θέση περιεχομένου 2">
            <a:extLst>
              <a:ext uri="{FF2B5EF4-FFF2-40B4-BE49-F238E27FC236}">
                <a16:creationId xmlns:a16="http://schemas.microsoft.com/office/drawing/2014/main" id="{5743730D-E4A9-4688-875B-C8BE63746D2C}"/>
              </a:ext>
            </a:extLst>
          </p:cNvPr>
          <p:cNvSpPr>
            <a:spLocks noGrp="1"/>
          </p:cNvSpPr>
          <p:nvPr>
            <p:ph idx="1"/>
          </p:nvPr>
        </p:nvSpPr>
        <p:spPr>
          <a:xfrm>
            <a:off x="112542" y="1997612"/>
            <a:ext cx="5036233" cy="4860378"/>
          </a:xfrm>
        </p:spPr>
        <p:txBody>
          <a:bodyPr>
            <a:normAutofit/>
          </a:bodyPr>
          <a:lstStyle/>
          <a:p>
            <a:r>
              <a:rPr lang="el-GR" sz="2000" dirty="0"/>
              <a:t>Μείωση της αρτηριακής πίεσης, μείωση συσταλτικότητας του καρδιακού μυός και ασθενής παλμός</a:t>
            </a:r>
          </a:p>
          <a:p>
            <a:r>
              <a:rPr lang="el-GR" sz="2000" dirty="0"/>
              <a:t>Παράλυση του αναπνευστικού κέντρου</a:t>
            </a:r>
          </a:p>
          <a:p>
            <a:r>
              <a:rPr lang="el-GR" sz="2000" dirty="0"/>
              <a:t>Σε σοβαρές περιπτώσεις (κώμα) η θνησιμότητα αυξάνεται στο 15%</a:t>
            </a:r>
          </a:p>
          <a:p>
            <a:r>
              <a:rPr lang="el-GR" sz="2000" dirty="0"/>
              <a:t>Επείγουσα υποστήριξη ασθενή – </a:t>
            </a:r>
            <a:r>
              <a:rPr lang="el-GR" sz="2000" b="1" dirty="0"/>
              <a:t>διασωλήνωση</a:t>
            </a:r>
            <a:r>
              <a:rPr lang="el-GR" sz="2000" dirty="0"/>
              <a:t> πιθανόν και </a:t>
            </a:r>
            <a:r>
              <a:rPr lang="el-GR" sz="2000" b="1" dirty="0"/>
              <a:t>αιμοκάθαρση</a:t>
            </a:r>
          </a:p>
          <a:p>
            <a:r>
              <a:rPr lang="el-GR" sz="2000" dirty="0"/>
              <a:t>Χορήγηση </a:t>
            </a:r>
            <a:r>
              <a:rPr lang="el-GR" sz="2000" u="sng" dirty="0"/>
              <a:t>καρδιακών </a:t>
            </a:r>
            <a:r>
              <a:rPr lang="el-GR" sz="2000" u="sng" dirty="0" err="1"/>
              <a:t>γλυκοσιδών</a:t>
            </a:r>
            <a:r>
              <a:rPr lang="el-GR" sz="2000" u="sng" dirty="0"/>
              <a:t> </a:t>
            </a:r>
            <a:r>
              <a:rPr lang="el-GR" sz="2000" dirty="0"/>
              <a:t>και </a:t>
            </a:r>
            <a:r>
              <a:rPr lang="el-GR" sz="2000" u="sng" dirty="0"/>
              <a:t>αγγειοσυσταλτικών</a:t>
            </a:r>
            <a:r>
              <a:rPr lang="el-GR" sz="2000" dirty="0"/>
              <a:t> αλλά και </a:t>
            </a:r>
            <a:r>
              <a:rPr lang="el-GR" sz="2000" u="sng" dirty="0"/>
              <a:t>αντιβιοτικών</a:t>
            </a:r>
            <a:r>
              <a:rPr lang="el-GR" sz="2000" dirty="0"/>
              <a:t> για πρόληψη φλεγμονής στους πνεύμονες</a:t>
            </a:r>
            <a:r>
              <a:rPr lang="en-US" sz="2000" dirty="0"/>
              <a:t>.</a:t>
            </a:r>
            <a:endParaRPr lang="el-GR" sz="2000" dirty="0"/>
          </a:p>
          <a:p>
            <a:r>
              <a:rPr lang="el-GR" sz="2000" dirty="0"/>
              <a:t>Η διεγερτική ουσία </a:t>
            </a:r>
            <a:r>
              <a:rPr lang="el-GR" sz="2000" b="1" u="sng" dirty="0" err="1"/>
              <a:t>βεμεγρίδη</a:t>
            </a:r>
            <a:r>
              <a:rPr lang="el-GR" sz="2000" b="1" dirty="0"/>
              <a:t> </a:t>
            </a:r>
            <a:r>
              <a:rPr lang="el-GR" sz="2000" dirty="0"/>
              <a:t>έχει χρησιμοποιηθεί ως αντίδοτο και αποτελεί ανταγωνιστή του </a:t>
            </a:r>
            <a:r>
              <a:rPr lang="en-US" sz="2000" dirty="0" err="1"/>
              <a:t>GABAa</a:t>
            </a:r>
            <a:r>
              <a:rPr lang="el-GR" sz="2000" dirty="0"/>
              <a:t> υποδοχέα</a:t>
            </a:r>
            <a:r>
              <a:rPr lang="en-US" sz="2000" dirty="0"/>
              <a:t>.</a:t>
            </a:r>
            <a:endParaRPr lang="el-GR" sz="2000" dirty="0"/>
          </a:p>
          <a:p>
            <a:endParaRPr lang="el-GR" sz="1400" dirty="0"/>
          </a:p>
        </p:txBody>
      </p:sp>
    </p:spTree>
    <p:extLst>
      <p:ext uri="{BB962C8B-B14F-4D97-AF65-F5344CB8AC3E}">
        <p14:creationId xmlns:p14="http://schemas.microsoft.com/office/powerpoint/2010/main" val="452045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907178" y="121921"/>
            <a:ext cx="8264435" cy="6198326"/>
          </a:xfrm>
          <a:prstGeom prst="rect">
            <a:avLst/>
          </a:prstGeom>
        </p:spPr>
      </p:pic>
    </p:spTree>
    <p:extLst>
      <p:ext uri="{BB962C8B-B14F-4D97-AF65-F5344CB8AC3E}">
        <p14:creationId xmlns:p14="http://schemas.microsoft.com/office/powerpoint/2010/main" val="6406557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F7AFB9A-7364-478C-B48B-8523CDD9AE8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36678033-86B6-40E6-BE90-78D8ED4E3A3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D2542E1A-076E-4A34-BB67-2BF961754E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8799FEFE-4436-487D-92FF-306506637910}"/>
              </a:ext>
            </a:extLst>
          </p:cNvPr>
          <p:cNvSpPr>
            <a:spLocks noGrp="1"/>
          </p:cNvSpPr>
          <p:nvPr>
            <p:ph type="title"/>
          </p:nvPr>
        </p:nvSpPr>
        <p:spPr>
          <a:xfrm>
            <a:off x="438912" y="624361"/>
            <a:ext cx="4832802" cy="1243584"/>
          </a:xfrm>
        </p:spPr>
        <p:txBody>
          <a:bodyPr>
            <a:normAutofit/>
          </a:bodyPr>
          <a:lstStyle/>
          <a:p>
            <a:r>
              <a:rPr lang="el-GR" sz="3400" dirty="0"/>
              <a:t>Ειδικά αναισθητικά</a:t>
            </a:r>
          </a:p>
        </p:txBody>
      </p:sp>
      <p:sp>
        <p:nvSpPr>
          <p:cNvPr id="23" name="Rectangle 22">
            <a:extLst>
              <a:ext uri="{FF2B5EF4-FFF2-40B4-BE49-F238E27FC236}">
                <a16:creationId xmlns:a16="http://schemas.microsoft.com/office/drawing/2014/main" id="{75C56826-D4E5-42ED-8529-079651CB30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82095FCE-EF05-4443-B97A-85DEE3A5CA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Θέση περιεχομένου 2">
            <a:extLst>
              <a:ext uri="{FF2B5EF4-FFF2-40B4-BE49-F238E27FC236}">
                <a16:creationId xmlns:a16="http://schemas.microsoft.com/office/drawing/2014/main" id="{81F3111D-2C9F-4D1F-A799-0F2FFFC64FD0}"/>
              </a:ext>
            </a:extLst>
          </p:cNvPr>
          <p:cNvSpPr>
            <a:spLocks noGrp="1"/>
          </p:cNvSpPr>
          <p:nvPr>
            <p:ph idx="1"/>
          </p:nvPr>
        </p:nvSpPr>
        <p:spPr>
          <a:xfrm>
            <a:off x="240207" y="1378227"/>
            <a:ext cx="6680081" cy="5479773"/>
          </a:xfrm>
        </p:spPr>
        <p:txBody>
          <a:bodyPr>
            <a:normAutofit fontScale="55000" lnSpcReduction="20000"/>
          </a:bodyPr>
          <a:lstStyle/>
          <a:p>
            <a:pPr marL="0" indent="0">
              <a:buNone/>
            </a:pPr>
            <a:r>
              <a:rPr lang="el-GR" sz="900" b="1" dirty="0"/>
              <a:t>    </a:t>
            </a:r>
          </a:p>
          <a:p>
            <a:pPr marL="0" indent="0">
              <a:buNone/>
            </a:pPr>
            <a:endParaRPr lang="el-GR" sz="900" b="1" dirty="0"/>
          </a:p>
          <a:p>
            <a:pPr marL="0" indent="0">
              <a:buNone/>
            </a:pPr>
            <a:endParaRPr lang="el-GR" sz="900" b="1" dirty="0"/>
          </a:p>
          <a:p>
            <a:pPr marL="0" indent="0">
              <a:buNone/>
            </a:pPr>
            <a:r>
              <a:rPr lang="el-GR" sz="3600" b="1" dirty="0"/>
              <a:t>    </a:t>
            </a:r>
            <a:r>
              <a:rPr lang="el-GR" sz="3600" b="1" dirty="0" err="1"/>
              <a:t>Κεταμίνη</a:t>
            </a:r>
            <a:endParaRPr lang="el-GR" sz="3600" b="1" dirty="0"/>
          </a:p>
          <a:p>
            <a:r>
              <a:rPr lang="el-GR" sz="3600" dirty="0"/>
              <a:t>Ανταγωνιστής των υποδοχέων </a:t>
            </a:r>
            <a:r>
              <a:rPr lang="en-US" sz="3600" dirty="0"/>
              <a:t>NMDA </a:t>
            </a:r>
            <a:r>
              <a:rPr lang="el-GR" sz="3600" dirty="0"/>
              <a:t>με αναισθητική, αναλγητική και </a:t>
            </a:r>
            <a:r>
              <a:rPr lang="el-GR" sz="3600" dirty="0" err="1"/>
              <a:t>ψυχομιμητική</a:t>
            </a:r>
            <a:r>
              <a:rPr lang="el-GR" sz="3600" dirty="0"/>
              <a:t> δράση.</a:t>
            </a:r>
          </a:p>
          <a:p>
            <a:r>
              <a:rPr lang="el-GR" sz="3600" dirty="0"/>
              <a:t>Χρησιμοποιείται στις βραχυπρόθεσμες επεμβάσεις όπου δεν απαιτείται μυϊκή χαλάρωση</a:t>
            </a:r>
          </a:p>
          <a:p>
            <a:r>
              <a:rPr lang="el-GR" sz="3600" dirty="0"/>
              <a:t>Καταστέλλει την αναπνοή και την καρδιακή λειτουργεία σε μικρότερο βαθμό από άλλα αναισθητικά</a:t>
            </a:r>
          </a:p>
          <a:p>
            <a:r>
              <a:rPr lang="el-GR" sz="3600" dirty="0"/>
              <a:t>Σε μικρότερες δόσεις στο τραύμα και στον μετεγχειρητικό πόνο</a:t>
            </a:r>
          </a:p>
          <a:p>
            <a:pPr marL="0" indent="0">
              <a:buNone/>
            </a:pPr>
            <a:r>
              <a:rPr lang="el-GR" sz="3600" dirty="0"/>
              <a:t>   </a:t>
            </a:r>
          </a:p>
          <a:p>
            <a:pPr marL="0" indent="0">
              <a:buNone/>
            </a:pPr>
            <a:r>
              <a:rPr lang="el-GR" sz="3600" b="1" dirty="0"/>
              <a:t>    Τοπικά αναισθητικά</a:t>
            </a:r>
          </a:p>
          <a:p>
            <a:r>
              <a:rPr lang="el-GR" sz="3600" dirty="0"/>
              <a:t>Προκαλούν αποκλεισμό της μετάδοσης των ώσεων κατά μήκος των νευρικών οδών με αναστρέψιμο τρόπο. </a:t>
            </a:r>
            <a:r>
              <a:rPr lang="el-GR" sz="3600" dirty="0" err="1"/>
              <a:t>Αναστέλουν</a:t>
            </a:r>
            <a:r>
              <a:rPr lang="el-GR" sz="3600" dirty="0"/>
              <a:t> την </a:t>
            </a:r>
            <a:r>
              <a:rPr lang="el-GR" sz="3600" dirty="0" err="1"/>
              <a:t>διόδο</a:t>
            </a:r>
            <a:r>
              <a:rPr lang="el-GR" sz="3600" dirty="0"/>
              <a:t> των ιόντων </a:t>
            </a:r>
            <a:r>
              <a:rPr lang="en-US" sz="3600" dirty="0" smtClean="0"/>
              <a:t>Na</a:t>
            </a:r>
            <a:r>
              <a:rPr lang="el-GR" sz="3600" baseline="30000" dirty="0" smtClean="0"/>
              <a:t>+</a:t>
            </a:r>
            <a:r>
              <a:rPr lang="el-GR" sz="3600" dirty="0" smtClean="0"/>
              <a:t> </a:t>
            </a:r>
            <a:r>
              <a:rPr lang="el-GR" sz="3600" dirty="0"/>
              <a:t>με αποτέλεσμα επιβράδυνση της </a:t>
            </a:r>
            <a:r>
              <a:rPr lang="el-GR" sz="3600" dirty="0" err="1"/>
              <a:t>εκπόλωσης</a:t>
            </a:r>
            <a:r>
              <a:rPr lang="el-GR" sz="3600" dirty="0"/>
              <a:t> και την ανάπτυξη δυναμικού ενέργειας (</a:t>
            </a:r>
            <a:r>
              <a:rPr lang="el-GR" sz="3600" dirty="0" err="1"/>
              <a:t>λιδοκαΐνη</a:t>
            </a:r>
            <a:r>
              <a:rPr lang="el-GR" sz="3600" dirty="0"/>
              <a:t>, </a:t>
            </a:r>
            <a:r>
              <a:rPr lang="el-GR" sz="3600" dirty="0" err="1" smtClean="0"/>
              <a:t>προκαΐνη</a:t>
            </a:r>
            <a:r>
              <a:rPr lang="en-US" sz="3600" dirty="0" smtClean="0"/>
              <a:t>,</a:t>
            </a:r>
            <a:r>
              <a:rPr lang="el-GR" sz="3600" dirty="0" smtClean="0"/>
              <a:t> </a:t>
            </a:r>
            <a:r>
              <a:rPr lang="el-GR" sz="3600" dirty="0" err="1"/>
              <a:t>βουπιβακαΐνη</a:t>
            </a:r>
            <a:r>
              <a:rPr lang="el-GR" sz="3600" dirty="0"/>
              <a:t>, </a:t>
            </a:r>
            <a:r>
              <a:rPr lang="el-GR" sz="3600" dirty="0" err="1"/>
              <a:t>αρτικαΐνη</a:t>
            </a:r>
            <a:r>
              <a:rPr lang="el-GR" sz="3600" dirty="0"/>
              <a:t>, </a:t>
            </a:r>
            <a:r>
              <a:rPr lang="el-GR" sz="3600" dirty="0" err="1"/>
              <a:t>μεπιβακαΐνη</a:t>
            </a:r>
            <a:r>
              <a:rPr lang="el-GR" sz="3600" dirty="0"/>
              <a:t>, </a:t>
            </a:r>
            <a:r>
              <a:rPr lang="el-GR" sz="3600" dirty="0" err="1" smtClean="0"/>
              <a:t>κλπ</a:t>
            </a:r>
            <a:r>
              <a:rPr lang="el-GR" sz="3600" dirty="0"/>
              <a:t>)</a:t>
            </a:r>
          </a:p>
          <a:p>
            <a:endParaRPr lang="el-GR" sz="3600" dirty="0"/>
          </a:p>
          <a:p>
            <a:pPr marL="0" indent="0">
              <a:buNone/>
            </a:pPr>
            <a:endParaRPr lang="el-GR" sz="900" dirty="0"/>
          </a:p>
          <a:p>
            <a:endParaRPr lang="el-GR" sz="900" dirty="0"/>
          </a:p>
          <a:p>
            <a:endParaRPr lang="el-GR" sz="900" dirty="0"/>
          </a:p>
          <a:p>
            <a:pPr marL="0" indent="0">
              <a:buNone/>
            </a:pPr>
            <a:endParaRPr lang="el-GR" sz="900" dirty="0"/>
          </a:p>
        </p:txBody>
      </p:sp>
      <p:pic>
        <p:nvPicPr>
          <p:cNvPr id="5" name="Εικόνα 4">
            <a:extLst>
              <a:ext uri="{FF2B5EF4-FFF2-40B4-BE49-F238E27FC236}">
                <a16:creationId xmlns:a16="http://schemas.microsoft.com/office/drawing/2014/main" id="{DED3A751-913B-40BE-A619-5BE07926C374}"/>
              </a:ext>
            </a:extLst>
          </p:cNvPr>
          <p:cNvPicPr>
            <a:picLocks noChangeAspect="1"/>
          </p:cNvPicPr>
          <p:nvPr/>
        </p:nvPicPr>
        <p:blipFill>
          <a:blip r:embed="rId2"/>
          <a:stretch>
            <a:fillRect/>
          </a:stretch>
        </p:blipFill>
        <p:spPr>
          <a:xfrm>
            <a:off x="7186821" y="517600"/>
            <a:ext cx="3996812" cy="2743200"/>
          </a:xfrm>
          <a:prstGeom prst="rect">
            <a:avLst/>
          </a:prstGeom>
        </p:spPr>
      </p:pic>
      <p:pic>
        <p:nvPicPr>
          <p:cNvPr id="4" name="Εικόνα 3">
            <a:extLst>
              <a:ext uri="{FF2B5EF4-FFF2-40B4-BE49-F238E27FC236}">
                <a16:creationId xmlns:a16="http://schemas.microsoft.com/office/drawing/2014/main" id="{423477B7-9966-4C56-AE6D-C67EEE4680E4}"/>
              </a:ext>
            </a:extLst>
          </p:cNvPr>
          <p:cNvPicPr>
            <a:picLocks noChangeAspect="1"/>
          </p:cNvPicPr>
          <p:nvPr/>
        </p:nvPicPr>
        <p:blipFill>
          <a:blip r:embed="rId3"/>
          <a:stretch>
            <a:fillRect/>
          </a:stretch>
        </p:blipFill>
        <p:spPr>
          <a:xfrm>
            <a:off x="7145674" y="3429000"/>
            <a:ext cx="4079107" cy="2743200"/>
          </a:xfrm>
          <a:prstGeom prst="rect">
            <a:avLst/>
          </a:prstGeom>
        </p:spPr>
      </p:pic>
      <p:pic>
        <p:nvPicPr>
          <p:cNvPr id="6" name="Εικόνα 5"/>
          <p:cNvPicPr>
            <a:picLocks noChangeAspect="1"/>
          </p:cNvPicPr>
          <p:nvPr/>
        </p:nvPicPr>
        <p:blipFill>
          <a:blip r:embed="rId4"/>
          <a:stretch>
            <a:fillRect/>
          </a:stretch>
        </p:blipFill>
        <p:spPr>
          <a:xfrm>
            <a:off x="3302318" y="4285991"/>
            <a:ext cx="3126658" cy="837627"/>
          </a:xfrm>
          <a:prstGeom prst="rect">
            <a:avLst/>
          </a:prstGeom>
        </p:spPr>
      </p:pic>
    </p:spTree>
    <p:extLst>
      <p:ext uri="{BB962C8B-B14F-4D97-AF65-F5344CB8AC3E}">
        <p14:creationId xmlns:p14="http://schemas.microsoft.com/office/powerpoint/2010/main" val="24874983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690016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A2679492-7988-4050-9056-5424444524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091B163-7D61-4891-ABCF-5C13D9C418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Τίτλος 1">
            <a:extLst>
              <a:ext uri="{FF2B5EF4-FFF2-40B4-BE49-F238E27FC236}">
                <a16:creationId xmlns:a16="http://schemas.microsoft.com/office/drawing/2014/main" id="{0B1D85C2-8053-4BAF-825F-827E2D74F5EE}"/>
              </a:ext>
            </a:extLst>
          </p:cNvPr>
          <p:cNvSpPr>
            <a:spLocks noGrp="1"/>
          </p:cNvSpPr>
          <p:nvPr>
            <p:ph type="title"/>
          </p:nvPr>
        </p:nvSpPr>
        <p:spPr>
          <a:xfrm>
            <a:off x="1188069" y="381935"/>
            <a:ext cx="4008583" cy="2460875"/>
          </a:xfrm>
        </p:spPr>
        <p:txBody>
          <a:bodyPr anchor="ctr">
            <a:normAutofit/>
          </a:bodyPr>
          <a:lstStyle/>
          <a:p>
            <a:r>
              <a:rPr lang="el-GR" dirty="0" err="1">
                <a:solidFill>
                  <a:srgbClr val="FFFFFF"/>
                </a:solidFill>
              </a:rPr>
              <a:t>Βενζοδιαζεπίνες</a:t>
            </a:r>
            <a:r>
              <a:rPr lang="el-GR" dirty="0">
                <a:solidFill>
                  <a:srgbClr val="FFFFFF"/>
                </a:solidFill>
              </a:rPr>
              <a:t> (</a:t>
            </a:r>
            <a:r>
              <a:rPr lang="el-GR" dirty="0" err="1">
                <a:solidFill>
                  <a:srgbClr val="FFFFFF"/>
                </a:solidFill>
              </a:rPr>
              <a:t>BZDs</a:t>
            </a:r>
            <a:r>
              <a:rPr lang="el-GR" dirty="0">
                <a:solidFill>
                  <a:srgbClr val="FFFFFF"/>
                </a:solidFill>
              </a:rPr>
              <a:t>) </a:t>
            </a:r>
          </a:p>
        </p:txBody>
      </p:sp>
      <p:grpSp>
        <p:nvGrpSpPr>
          <p:cNvPr id="50" name="Group 49">
            <a:extLst>
              <a:ext uri="{FF2B5EF4-FFF2-40B4-BE49-F238E27FC236}">
                <a16:creationId xmlns:a16="http://schemas.microsoft.com/office/drawing/2014/main" id="{0474DF76-993E-44DE-AFB0-C416182ACEC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51" name="Graphic 11">
              <a:extLst>
                <a:ext uri="{FF2B5EF4-FFF2-40B4-BE49-F238E27FC236}">
                  <a16:creationId xmlns:a16="http://schemas.microsoft.com/office/drawing/2014/main" id="{6CB927A4-E432-4310-9CD5-E89FF506317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52" name="Graphic 10">
              <a:extLst>
                <a:ext uri="{FF2B5EF4-FFF2-40B4-BE49-F238E27FC236}">
                  <a16:creationId xmlns:a16="http://schemas.microsoft.com/office/drawing/2014/main" id="{E3020543-B24B-4EC4-8FFC-8DD88EEA91A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53" name="Graphic 12">
              <a:extLst>
                <a:ext uri="{FF2B5EF4-FFF2-40B4-BE49-F238E27FC236}">
                  <a16:creationId xmlns:a16="http://schemas.microsoft.com/office/drawing/2014/main" id="{1453BF6C-B012-48B7-B4E8-6D7AC7C27D0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Θέση περιεχομένου 2">
            <a:extLst>
              <a:ext uri="{FF2B5EF4-FFF2-40B4-BE49-F238E27FC236}">
                <a16:creationId xmlns:a16="http://schemas.microsoft.com/office/drawing/2014/main" id="{D69AEAD2-5435-4112-9A81-510D3390062D}"/>
              </a:ext>
            </a:extLst>
          </p:cNvPr>
          <p:cNvSpPr>
            <a:spLocks noGrp="1"/>
          </p:cNvSpPr>
          <p:nvPr>
            <p:ph idx="1"/>
          </p:nvPr>
        </p:nvSpPr>
        <p:spPr>
          <a:xfrm>
            <a:off x="5892337" y="172278"/>
            <a:ext cx="5779911" cy="6676844"/>
          </a:xfrm>
        </p:spPr>
        <p:txBody>
          <a:bodyPr anchor="ctr">
            <a:noAutofit/>
          </a:bodyPr>
          <a:lstStyle/>
          <a:p>
            <a:r>
              <a:rPr lang="el-GR" sz="2000" dirty="0">
                <a:solidFill>
                  <a:schemeClr val="tx1">
                    <a:alpha val="80000"/>
                  </a:schemeClr>
                </a:solidFill>
              </a:rPr>
              <a:t>Οι </a:t>
            </a:r>
            <a:r>
              <a:rPr lang="el-GR" sz="2000" dirty="0" err="1">
                <a:solidFill>
                  <a:schemeClr val="tx1">
                    <a:alpha val="80000"/>
                  </a:schemeClr>
                </a:solidFill>
              </a:rPr>
              <a:t>BZDs</a:t>
            </a:r>
            <a:r>
              <a:rPr lang="el-GR" sz="2000" dirty="0">
                <a:solidFill>
                  <a:schemeClr val="tx1">
                    <a:alpha val="80000"/>
                  </a:schemeClr>
                </a:solidFill>
              </a:rPr>
              <a:t> προσδένονται σε συγκεκριμένες θέσεις του GABA</a:t>
            </a:r>
            <a:r>
              <a:rPr lang="en-US" sz="2000" dirty="0">
                <a:solidFill>
                  <a:schemeClr val="tx1">
                    <a:alpha val="80000"/>
                  </a:schemeClr>
                </a:solidFill>
              </a:rPr>
              <a:t>a</a:t>
            </a:r>
            <a:r>
              <a:rPr lang="el-GR" sz="2000" dirty="0">
                <a:solidFill>
                  <a:schemeClr val="tx1">
                    <a:alpha val="80000"/>
                  </a:schemeClr>
                </a:solidFill>
              </a:rPr>
              <a:t> υποδοχέα, και οδηγούν σε ανασταλτικό αποτέλεσμα. Η πρόσδεση των </a:t>
            </a:r>
            <a:r>
              <a:rPr lang="el-GR" sz="2000" dirty="0" err="1">
                <a:solidFill>
                  <a:schemeClr val="tx1">
                    <a:alpha val="80000"/>
                  </a:schemeClr>
                </a:solidFill>
              </a:rPr>
              <a:t>BZDs</a:t>
            </a:r>
            <a:r>
              <a:rPr lang="el-GR" sz="2000" dirty="0">
                <a:solidFill>
                  <a:schemeClr val="tx1">
                    <a:alpha val="80000"/>
                  </a:schemeClr>
                </a:solidFill>
              </a:rPr>
              <a:t> στον υποδοχέα </a:t>
            </a:r>
            <a:r>
              <a:rPr lang="en-US" sz="2000" dirty="0" err="1">
                <a:solidFill>
                  <a:schemeClr val="tx1">
                    <a:alpha val="80000"/>
                  </a:schemeClr>
                </a:solidFill>
              </a:rPr>
              <a:t>GABAa</a:t>
            </a:r>
            <a:r>
              <a:rPr lang="el-GR" sz="2000" dirty="0">
                <a:solidFill>
                  <a:schemeClr val="tx1">
                    <a:alpha val="80000"/>
                  </a:schemeClr>
                </a:solidFill>
              </a:rPr>
              <a:t>  πυροδοτεί το άνοιγμα των δίαυλων χλωρίου, με αποτέλεσμα την αύξηση στη αγωγιμότητα του χλωρίου. Η αυξημένη εισροή χλωρίου προκαλεί </a:t>
            </a:r>
            <a:r>
              <a:rPr lang="el-GR" sz="2000" dirty="0" err="1">
                <a:solidFill>
                  <a:schemeClr val="tx1">
                    <a:alpha val="80000"/>
                  </a:schemeClr>
                </a:solidFill>
              </a:rPr>
              <a:t>υπερπόλωση</a:t>
            </a:r>
            <a:r>
              <a:rPr lang="el-GR" sz="2000" dirty="0">
                <a:solidFill>
                  <a:schemeClr val="tx1">
                    <a:alpha val="80000"/>
                  </a:schemeClr>
                </a:solidFill>
              </a:rPr>
              <a:t> και αυξημένη καταστολή.</a:t>
            </a:r>
          </a:p>
          <a:p>
            <a:pPr>
              <a:buFont typeface="Wingdings" panose="05000000000000000000" pitchFamily="2" charset="2"/>
              <a:buChar char="ü"/>
            </a:pPr>
            <a:r>
              <a:rPr lang="el-GR" sz="2000" dirty="0">
                <a:solidFill>
                  <a:schemeClr val="tx1">
                    <a:alpha val="80000"/>
                  </a:schemeClr>
                </a:solidFill>
              </a:rPr>
              <a:t>Όλες οι </a:t>
            </a:r>
            <a:r>
              <a:rPr lang="el-GR" sz="2000" dirty="0" err="1">
                <a:solidFill>
                  <a:schemeClr val="tx1">
                    <a:alpha val="80000"/>
                  </a:schemeClr>
                </a:solidFill>
              </a:rPr>
              <a:t>BZDs</a:t>
            </a:r>
            <a:r>
              <a:rPr lang="el-GR" sz="2000" dirty="0">
                <a:solidFill>
                  <a:schemeClr val="tx1">
                    <a:alpha val="80000"/>
                  </a:schemeClr>
                </a:solidFill>
              </a:rPr>
              <a:t> σε αντίθεση με τα βαρβιτουρικά  μπορούν να </a:t>
            </a:r>
            <a:r>
              <a:rPr lang="el-GR" sz="2000" b="1" dirty="0">
                <a:solidFill>
                  <a:schemeClr val="tx1">
                    <a:alpha val="80000"/>
                  </a:schemeClr>
                </a:solidFill>
              </a:rPr>
              <a:t>μειώνουν το άγχος</a:t>
            </a:r>
            <a:r>
              <a:rPr lang="el-GR" sz="2000" dirty="0">
                <a:solidFill>
                  <a:schemeClr val="tx1">
                    <a:alpha val="80000"/>
                  </a:schemeClr>
                </a:solidFill>
              </a:rPr>
              <a:t>, σε μικρότερες δόσεις που δεν προκαλούν καταστολή. </a:t>
            </a:r>
            <a:endParaRPr lang="en-US" sz="2000" dirty="0">
              <a:solidFill>
                <a:schemeClr val="tx1">
                  <a:alpha val="80000"/>
                </a:schemeClr>
              </a:solidFill>
            </a:endParaRPr>
          </a:p>
          <a:p>
            <a:pPr>
              <a:buFont typeface="Wingdings" panose="05000000000000000000" pitchFamily="2" charset="2"/>
              <a:buChar char="ü"/>
            </a:pPr>
            <a:r>
              <a:rPr lang="el-GR" sz="2000" dirty="0">
                <a:solidFill>
                  <a:schemeClr val="tx1">
                    <a:alpha val="80000"/>
                  </a:schemeClr>
                </a:solidFill>
              </a:rPr>
              <a:t>Μερικές </a:t>
            </a:r>
            <a:r>
              <a:rPr lang="el-GR" sz="2000" dirty="0" err="1">
                <a:solidFill>
                  <a:schemeClr val="tx1">
                    <a:alpha val="80000"/>
                  </a:schemeClr>
                </a:solidFill>
              </a:rPr>
              <a:t>βενζοδιαζεπίνες</a:t>
            </a:r>
            <a:r>
              <a:rPr lang="el-GR" sz="2000" dirty="0">
                <a:solidFill>
                  <a:schemeClr val="tx1">
                    <a:alpha val="80000"/>
                  </a:schemeClr>
                </a:solidFill>
              </a:rPr>
              <a:t>  χρησιμοποιούνται και ως </a:t>
            </a:r>
            <a:r>
              <a:rPr lang="el-GR" sz="2000" b="1" dirty="0">
                <a:solidFill>
                  <a:schemeClr val="tx1">
                    <a:alpha val="80000"/>
                  </a:schemeClr>
                </a:solidFill>
              </a:rPr>
              <a:t>αντιεπιληπτικοί παράγοντες </a:t>
            </a:r>
            <a:r>
              <a:rPr lang="el-GR" sz="2000" dirty="0">
                <a:solidFill>
                  <a:schemeClr val="tx1">
                    <a:alpha val="80000"/>
                  </a:schemeClr>
                </a:solidFill>
              </a:rPr>
              <a:t>και μερικές χρησιμοποιούνται επίσης στην </a:t>
            </a:r>
            <a:r>
              <a:rPr lang="el-GR" sz="2000" b="1" dirty="0">
                <a:solidFill>
                  <a:schemeClr val="tx1">
                    <a:alpha val="80000"/>
                  </a:schemeClr>
                </a:solidFill>
              </a:rPr>
              <a:t>επαγωγή της αναισθησίας. </a:t>
            </a:r>
            <a:endParaRPr lang="en-US" sz="2000" b="1" dirty="0">
              <a:solidFill>
                <a:schemeClr val="tx1">
                  <a:alpha val="80000"/>
                </a:schemeClr>
              </a:solidFill>
            </a:endParaRPr>
          </a:p>
          <a:p>
            <a:pPr>
              <a:buFont typeface="Wingdings" panose="05000000000000000000" pitchFamily="2" charset="2"/>
              <a:buChar char="ü"/>
            </a:pPr>
            <a:r>
              <a:rPr lang="el-GR" sz="2000" dirty="0">
                <a:solidFill>
                  <a:schemeClr val="tx1">
                    <a:alpha val="80000"/>
                  </a:schemeClr>
                </a:solidFill>
              </a:rPr>
              <a:t>Η διάρκεια δράσης και οι </a:t>
            </a:r>
            <a:r>
              <a:rPr lang="el-GR" sz="2000" dirty="0" err="1">
                <a:solidFill>
                  <a:schemeClr val="tx1">
                    <a:alpha val="80000"/>
                  </a:schemeClr>
                </a:solidFill>
              </a:rPr>
              <a:t>φαρμακοκινητικές</a:t>
            </a:r>
            <a:r>
              <a:rPr lang="el-GR" sz="2000" dirty="0">
                <a:solidFill>
                  <a:schemeClr val="tx1">
                    <a:alpha val="80000"/>
                  </a:schemeClr>
                </a:solidFill>
              </a:rPr>
              <a:t> ιδιότητες αποτελούν σημαντικούς παράγοντες για την επιλογή του φαρμάκου που θα χρησιμοποιηθεί.</a:t>
            </a:r>
          </a:p>
        </p:txBody>
      </p:sp>
      <p:cxnSp>
        <p:nvCxnSpPr>
          <p:cNvPr id="55" name="Straight Connector 54">
            <a:extLst>
              <a:ext uri="{FF2B5EF4-FFF2-40B4-BE49-F238E27FC236}">
                <a16:creationId xmlns:a16="http://schemas.microsoft.com/office/drawing/2014/main" id="{C49DA8F6-BCC1-4447-B54C-57856834B9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4" name="Εικόνα 3">
            <a:extLst>
              <a:ext uri="{FF2B5EF4-FFF2-40B4-BE49-F238E27FC236}">
                <a16:creationId xmlns:a16="http://schemas.microsoft.com/office/drawing/2014/main" id="{BDD5855F-D575-4D15-BC01-DDC00CF91D5D}"/>
              </a:ext>
            </a:extLst>
          </p:cNvPr>
          <p:cNvPicPr>
            <a:picLocks noChangeAspect="1"/>
          </p:cNvPicPr>
          <p:nvPr/>
        </p:nvPicPr>
        <p:blipFill>
          <a:blip r:embed="rId2"/>
          <a:stretch>
            <a:fillRect/>
          </a:stretch>
        </p:blipFill>
        <p:spPr>
          <a:xfrm>
            <a:off x="-76640" y="2910553"/>
            <a:ext cx="5933189" cy="3948268"/>
          </a:xfrm>
          <a:prstGeom prst="rect">
            <a:avLst/>
          </a:prstGeom>
        </p:spPr>
      </p:pic>
    </p:spTree>
    <p:extLst>
      <p:ext uri="{BB962C8B-B14F-4D97-AF65-F5344CB8AC3E}">
        <p14:creationId xmlns:p14="http://schemas.microsoft.com/office/powerpoint/2010/main" val="16977699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 y="1"/>
            <a:ext cx="5933440" cy="4450080"/>
          </a:xfrm>
          <a:prstGeom prst="rect">
            <a:avLst/>
          </a:prstGeom>
        </p:spPr>
      </p:pic>
      <p:pic>
        <p:nvPicPr>
          <p:cNvPr id="4" name="Εικόνα 3"/>
          <p:cNvPicPr>
            <a:picLocks noChangeAspect="1"/>
          </p:cNvPicPr>
          <p:nvPr/>
        </p:nvPicPr>
        <p:blipFill>
          <a:blip r:embed="rId3"/>
          <a:stretch>
            <a:fillRect/>
          </a:stretch>
        </p:blipFill>
        <p:spPr>
          <a:xfrm>
            <a:off x="5712823" y="4000908"/>
            <a:ext cx="6406457" cy="2857092"/>
          </a:xfrm>
          <a:prstGeom prst="rect">
            <a:avLst/>
          </a:prstGeom>
        </p:spPr>
      </p:pic>
      <p:sp>
        <p:nvSpPr>
          <p:cNvPr id="5" name="TextBox 4"/>
          <p:cNvSpPr txBox="1"/>
          <p:nvPr/>
        </p:nvSpPr>
        <p:spPr>
          <a:xfrm>
            <a:off x="6189246" y="226423"/>
            <a:ext cx="5706663" cy="3416320"/>
          </a:xfrm>
          <a:prstGeom prst="rect">
            <a:avLst/>
          </a:prstGeom>
          <a:noFill/>
        </p:spPr>
        <p:txBody>
          <a:bodyPr wrap="square" rtlCol="0">
            <a:spAutoFit/>
          </a:bodyPr>
          <a:lstStyle/>
          <a:p>
            <a:r>
              <a:rPr lang="en-US" dirty="0"/>
              <a:t>Molecular genetics and</a:t>
            </a:r>
          </a:p>
          <a:p>
            <a:r>
              <a:rPr lang="en-US" dirty="0"/>
              <a:t>pharmacological experiments suggest the actual exist-</a:t>
            </a:r>
          </a:p>
          <a:p>
            <a:pPr algn="just"/>
            <a:r>
              <a:rPr lang="en-US" dirty="0" err="1"/>
              <a:t>ence</a:t>
            </a:r>
            <a:r>
              <a:rPr lang="en-US" dirty="0"/>
              <a:t> of less than 10 different GABA A R subtypes, which</a:t>
            </a:r>
          </a:p>
          <a:p>
            <a:r>
              <a:rPr lang="en-US" dirty="0"/>
              <a:t>is legitimate since two ab dimers per receptor are at</a:t>
            </a:r>
          </a:p>
          <a:p>
            <a:r>
              <a:rPr lang="en-US" dirty="0"/>
              <a:t>least required to activate GABA AR-channels. Among</a:t>
            </a:r>
          </a:p>
          <a:p>
            <a:r>
              <a:rPr lang="en-US" dirty="0"/>
              <a:t>the identified native GABA A R-channels (Olsen and</a:t>
            </a:r>
          </a:p>
          <a:p>
            <a:r>
              <a:rPr lang="en-US" dirty="0" err="1"/>
              <a:t>Sieghart</a:t>
            </a:r>
            <a:r>
              <a:rPr lang="en-US" dirty="0"/>
              <a:t> 2009), those composed of </a:t>
            </a:r>
            <a:r>
              <a:rPr lang="el-GR" dirty="0" smtClean="0"/>
              <a:t>α2β3γ2</a:t>
            </a:r>
            <a:r>
              <a:rPr lang="en-US" dirty="0" smtClean="0"/>
              <a:t> </a:t>
            </a:r>
            <a:r>
              <a:rPr lang="en-US" dirty="0"/>
              <a:t>are pre-</a:t>
            </a:r>
          </a:p>
          <a:p>
            <a:r>
              <a:rPr lang="en-US" dirty="0" err="1"/>
              <a:t>sumed</a:t>
            </a:r>
            <a:r>
              <a:rPr lang="en-US" dirty="0"/>
              <a:t> to account for about 60% of all GABA A </a:t>
            </a:r>
            <a:r>
              <a:rPr lang="en-US" dirty="0" err="1"/>
              <a:t>Rs</a:t>
            </a:r>
            <a:r>
              <a:rPr lang="en-US" dirty="0"/>
              <a:t>, while</a:t>
            </a:r>
          </a:p>
          <a:p>
            <a:r>
              <a:rPr lang="en-US" dirty="0"/>
              <a:t>minor forms are likely to be constituted by the follow-</a:t>
            </a:r>
          </a:p>
          <a:p>
            <a:r>
              <a:rPr lang="en-US" dirty="0" err="1"/>
              <a:t>ing</a:t>
            </a:r>
            <a:r>
              <a:rPr lang="en-US" dirty="0"/>
              <a:t> subunit combinations: </a:t>
            </a:r>
            <a:r>
              <a:rPr lang="el-GR" dirty="0" smtClean="0"/>
              <a:t>α3β3γ2</a:t>
            </a:r>
            <a:r>
              <a:rPr lang="en-US" dirty="0" smtClean="0"/>
              <a:t> </a:t>
            </a:r>
            <a:r>
              <a:rPr lang="en-US" dirty="0"/>
              <a:t>(15–20%), </a:t>
            </a:r>
            <a:r>
              <a:rPr lang="el-GR" dirty="0" smtClean="0"/>
              <a:t>α3β</a:t>
            </a:r>
            <a:r>
              <a:rPr lang="en-US" dirty="0" smtClean="0"/>
              <a:t>x</a:t>
            </a:r>
            <a:r>
              <a:rPr lang="el-GR" dirty="0" smtClean="0"/>
              <a:t>γ2</a:t>
            </a:r>
            <a:endParaRPr lang="en-US" dirty="0"/>
          </a:p>
          <a:p>
            <a:r>
              <a:rPr lang="en-US" dirty="0"/>
              <a:t>(10–15%), </a:t>
            </a:r>
            <a:r>
              <a:rPr lang="el-GR" dirty="0" smtClean="0"/>
              <a:t>α4β</a:t>
            </a:r>
            <a:r>
              <a:rPr lang="en-US" dirty="0" smtClean="0"/>
              <a:t>x</a:t>
            </a:r>
            <a:r>
              <a:rPr lang="el-GR" dirty="0" err="1" smtClean="0"/>
              <a:t>γχ</a:t>
            </a:r>
            <a:r>
              <a:rPr lang="en-US" dirty="0" smtClean="0"/>
              <a:t> </a:t>
            </a:r>
            <a:r>
              <a:rPr lang="en-US" dirty="0"/>
              <a:t>or </a:t>
            </a:r>
            <a:r>
              <a:rPr lang="el-GR" dirty="0" smtClean="0"/>
              <a:t>α4β</a:t>
            </a:r>
            <a:r>
              <a:rPr lang="en-US" smtClean="0"/>
              <a:t>x</a:t>
            </a:r>
            <a:r>
              <a:rPr lang="el-GR" smtClean="0"/>
              <a:t>δ</a:t>
            </a:r>
            <a:r>
              <a:rPr lang="en-US" dirty="0" smtClean="0"/>
              <a:t> </a:t>
            </a:r>
            <a:r>
              <a:rPr lang="en-US" dirty="0"/>
              <a:t>(5%), </a:t>
            </a:r>
            <a:r>
              <a:rPr lang="el-GR" dirty="0" smtClean="0"/>
              <a:t>α5β2γ2</a:t>
            </a:r>
            <a:r>
              <a:rPr lang="en-US" dirty="0" smtClean="0"/>
              <a:t> </a:t>
            </a:r>
            <a:r>
              <a:rPr lang="en-US" dirty="0"/>
              <a:t>(less than 5%),</a:t>
            </a:r>
          </a:p>
          <a:p>
            <a:r>
              <a:rPr lang="el-GR" dirty="0" smtClean="0"/>
              <a:t>Α6β2/3γ2</a:t>
            </a:r>
            <a:r>
              <a:rPr lang="en-US" dirty="0" smtClean="0"/>
              <a:t> </a:t>
            </a:r>
            <a:r>
              <a:rPr lang="en-US" dirty="0"/>
              <a:t>(less than 5%) (</a:t>
            </a:r>
            <a:r>
              <a:rPr lang="en-US" dirty="0" err="1"/>
              <a:t>Mohler</a:t>
            </a:r>
            <a:r>
              <a:rPr lang="en-US" dirty="0"/>
              <a:t> et al. 2002).</a:t>
            </a:r>
            <a:endParaRPr lang="el-GR" dirty="0"/>
          </a:p>
        </p:txBody>
      </p:sp>
    </p:spTree>
    <p:extLst>
      <p:ext uri="{BB962C8B-B14F-4D97-AF65-F5344CB8AC3E}">
        <p14:creationId xmlns:p14="http://schemas.microsoft.com/office/powerpoint/2010/main" val="30950476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5FA7C47-B7C1-4D2E-AB49-ED23BA34BA8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6">
            <a:extLst>
              <a:ext uri="{FF2B5EF4-FFF2-40B4-BE49-F238E27FC236}">
                <a16:creationId xmlns:a16="http://schemas.microsoft.com/office/drawing/2014/main" id="{596EE156-ABF1-4329-A6BA-03B4254E08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8">
            <a:extLst>
              <a:ext uri="{FF2B5EF4-FFF2-40B4-BE49-F238E27FC236}">
                <a16:creationId xmlns:a16="http://schemas.microsoft.com/office/drawing/2014/main" id="{19B9933F-AAB3-444A-8BB5-9CA194A8BC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7D20183A-0B1D-4A1F-89B1-ADBEDBC6E54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8">
            <a:extLst>
              <a:ext uri="{FF2B5EF4-FFF2-40B4-BE49-F238E27FC236}">
                <a16:creationId xmlns:a16="http://schemas.microsoft.com/office/drawing/2014/main" id="{131031D3-26CD-4214-A9A4-5857EFA15A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Τίτλος 1">
            <a:extLst>
              <a:ext uri="{FF2B5EF4-FFF2-40B4-BE49-F238E27FC236}">
                <a16:creationId xmlns:a16="http://schemas.microsoft.com/office/drawing/2014/main" id="{E9BC9107-D23D-4B46-ABF0-894F83875943}"/>
              </a:ext>
            </a:extLst>
          </p:cNvPr>
          <p:cNvSpPr>
            <a:spLocks noGrp="1"/>
          </p:cNvSpPr>
          <p:nvPr>
            <p:ph type="title"/>
          </p:nvPr>
        </p:nvSpPr>
        <p:spPr>
          <a:xfrm>
            <a:off x="875465" y="703838"/>
            <a:ext cx="3777612" cy="2266632"/>
          </a:xfrm>
        </p:spPr>
        <p:txBody>
          <a:bodyPr>
            <a:normAutofit fontScale="90000"/>
          </a:bodyPr>
          <a:lstStyle/>
          <a:p>
            <a:r>
              <a:rPr lang="el-GR" sz="2700" b="1" dirty="0">
                <a:solidFill>
                  <a:srgbClr val="FFFFFF"/>
                </a:solidFill>
              </a:rPr>
              <a:t>Ο μεταβολισμός και η αλληλεξάρτηση των </a:t>
            </a:r>
            <a:r>
              <a:rPr lang="el-GR" sz="2700" b="1" dirty="0" err="1">
                <a:solidFill>
                  <a:srgbClr val="FFFFFF"/>
                </a:solidFill>
              </a:rPr>
              <a:t>βενζοδιαζεπινών</a:t>
            </a:r>
            <a:r>
              <a:rPr lang="el-GR" sz="2700" b="1" dirty="0">
                <a:solidFill>
                  <a:srgbClr val="FFFFFF"/>
                </a:solidFill>
              </a:rPr>
              <a:t>.</a:t>
            </a:r>
            <a:br>
              <a:rPr lang="el-GR" sz="2700" b="1" dirty="0">
                <a:solidFill>
                  <a:srgbClr val="FFFFFF"/>
                </a:solidFill>
              </a:rPr>
            </a:br>
            <a:r>
              <a:rPr lang="el-GR" sz="2000" b="1" dirty="0">
                <a:solidFill>
                  <a:srgbClr val="FFFFFF"/>
                </a:solidFill>
              </a:rPr>
              <a:t> </a:t>
            </a:r>
            <a:br>
              <a:rPr lang="el-GR" sz="2000" b="1" dirty="0">
                <a:solidFill>
                  <a:srgbClr val="FFFFFF"/>
                </a:solidFill>
              </a:rPr>
            </a:br>
            <a:r>
              <a:rPr lang="el-GR" sz="2000" b="1" dirty="0">
                <a:solidFill>
                  <a:srgbClr val="FFFFFF"/>
                </a:solidFill>
              </a:rPr>
              <a:t>Οι ενώσεις που αντιστοιχούν σε διαθέσιμα φαρμακολογικά παρασκευάσματα είναι υπογραμμισμένες.</a:t>
            </a:r>
          </a:p>
        </p:txBody>
      </p:sp>
      <p:sp>
        <p:nvSpPr>
          <p:cNvPr id="3" name="Θέση περιεχομένου 2">
            <a:extLst>
              <a:ext uri="{FF2B5EF4-FFF2-40B4-BE49-F238E27FC236}">
                <a16:creationId xmlns:a16="http://schemas.microsoft.com/office/drawing/2014/main" id="{E6393170-856B-4108-B323-7FD7FF0868F4}"/>
              </a:ext>
            </a:extLst>
          </p:cNvPr>
          <p:cNvSpPr>
            <a:spLocks noGrp="1"/>
          </p:cNvSpPr>
          <p:nvPr>
            <p:ph idx="1"/>
          </p:nvPr>
        </p:nvSpPr>
        <p:spPr>
          <a:xfrm>
            <a:off x="1168815" y="3138699"/>
            <a:ext cx="3200451" cy="2985929"/>
          </a:xfrm>
        </p:spPr>
        <p:txBody>
          <a:bodyPr anchor="t">
            <a:normAutofit/>
          </a:bodyPr>
          <a:lstStyle/>
          <a:p>
            <a:pPr>
              <a:buFont typeface="Wingdings" panose="05000000000000000000" pitchFamily="2" charset="2"/>
              <a:buChar char="ü"/>
            </a:pPr>
            <a:r>
              <a:rPr lang="el-GR" sz="2000" dirty="0">
                <a:solidFill>
                  <a:srgbClr val="FEFFFF"/>
                </a:solidFill>
              </a:rPr>
              <a:t>Οι περισσότερες </a:t>
            </a:r>
            <a:r>
              <a:rPr lang="el-GR" sz="2000" dirty="0" err="1">
                <a:solidFill>
                  <a:srgbClr val="FEFFFF"/>
                </a:solidFill>
              </a:rPr>
              <a:t>BZDs</a:t>
            </a:r>
            <a:r>
              <a:rPr lang="el-GR" sz="2000" dirty="0">
                <a:solidFill>
                  <a:srgbClr val="FEFFFF"/>
                </a:solidFill>
              </a:rPr>
              <a:t> </a:t>
            </a:r>
            <a:r>
              <a:rPr lang="el-GR" sz="2000" dirty="0" err="1">
                <a:solidFill>
                  <a:srgbClr val="FEFFFF"/>
                </a:solidFill>
              </a:rPr>
              <a:t>μεταβολίζονται</a:t>
            </a:r>
            <a:r>
              <a:rPr lang="el-GR" sz="2000" dirty="0">
                <a:solidFill>
                  <a:srgbClr val="FEFFFF"/>
                </a:solidFill>
              </a:rPr>
              <a:t> στο ήπαρ σε δραστικούς </a:t>
            </a:r>
            <a:r>
              <a:rPr lang="el-GR" sz="2000" dirty="0" err="1">
                <a:solidFill>
                  <a:srgbClr val="FEFFFF"/>
                </a:solidFill>
              </a:rPr>
              <a:t>μεταβολίτες</a:t>
            </a:r>
            <a:r>
              <a:rPr lang="el-GR" sz="2000" dirty="0">
                <a:solidFill>
                  <a:srgbClr val="FEFFFF"/>
                </a:solidFill>
              </a:rPr>
              <a:t>. </a:t>
            </a:r>
          </a:p>
          <a:p>
            <a:pPr>
              <a:buFont typeface="Wingdings" panose="05000000000000000000" pitchFamily="2" charset="2"/>
              <a:buChar char="ü"/>
            </a:pPr>
            <a:r>
              <a:rPr lang="el-GR" sz="2000" dirty="0">
                <a:solidFill>
                  <a:srgbClr val="FEFFFF"/>
                </a:solidFill>
              </a:rPr>
              <a:t>Σε γενικές γραμμές, οι </a:t>
            </a:r>
            <a:r>
              <a:rPr lang="el-GR" sz="2000" dirty="0" err="1">
                <a:solidFill>
                  <a:srgbClr val="FEFFFF"/>
                </a:solidFill>
              </a:rPr>
              <a:t>μεταβολίτες</a:t>
            </a:r>
            <a:r>
              <a:rPr lang="el-GR" sz="2000" dirty="0">
                <a:solidFill>
                  <a:srgbClr val="FEFFFF"/>
                </a:solidFill>
              </a:rPr>
              <a:t> έχουν μικρότερους ρυθμούς απομάκρυνσης συγκριτικά με τη μητρική ένωση.</a:t>
            </a:r>
          </a:p>
        </p:txBody>
      </p:sp>
      <p:pic>
        <p:nvPicPr>
          <p:cNvPr id="5" name="Εικόνα 4">
            <a:extLst>
              <a:ext uri="{FF2B5EF4-FFF2-40B4-BE49-F238E27FC236}">
                <a16:creationId xmlns:a16="http://schemas.microsoft.com/office/drawing/2014/main" id="{F589FE51-9DBB-4FDD-AA21-8C8EA15B2292}"/>
              </a:ext>
            </a:extLst>
          </p:cNvPr>
          <p:cNvPicPr>
            <a:picLocks noChangeAspect="1"/>
          </p:cNvPicPr>
          <p:nvPr/>
        </p:nvPicPr>
        <p:blipFill>
          <a:blip r:embed="rId2"/>
          <a:stretch>
            <a:fillRect/>
          </a:stretch>
        </p:blipFill>
        <p:spPr>
          <a:xfrm>
            <a:off x="4702647" y="1503433"/>
            <a:ext cx="7489353" cy="4358300"/>
          </a:xfrm>
          <a:prstGeom prst="rect">
            <a:avLst/>
          </a:prstGeom>
        </p:spPr>
      </p:pic>
    </p:spTree>
    <p:extLst>
      <p:ext uri="{BB962C8B-B14F-4D97-AF65-F5344CB8AC3E}">
        <p14:creationId xmlns:p14="http://schemas.microsoft.com/office/powerpoint/2010/main" val="23548850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156A5F7-EA7E-48A8-B354-FF373ACC6D09}"/>
              </a:ext>
            </a:extLst>
          </p:cNvPr>
          <p:cNvSpPr>
            <a:spLocks noGrp="1"/>
          </p:cNvSpPr>
          <p:nvPr>
            <p:ph type="title"/>
          </p:nvPr>
        </p:nvSpPr>
        <p:spPr>
          <a:xfrm>
            <a:off x="466722" y="-10147"/>
            <a:ext cx="3201366" cy="3387497"/>
          </a:xfrm>
        </p:spPr>
        <p:txBody>
          <a:bodyPr anchor="b">
            <a:normAutofit/>
          </a:bodyPr>
          <a:lstStyle/>
          <a:p>
            <a:pPr algn="r"/>
            <a:r>
              <a:rPr lang="el-GR" sz="4000" dirty="0">
                <a:solidFill>
                  <a:srgbClr val="FFFFFF"/>
                </a:solidFill>
              </a:rPr>
              <a:t>Αγχολυτικά και Υπνωτικά Φάρμακα</a:t>
            </a:r>
          </a:p>
        </p:txBody>
      </p:sp>
      <p:sp>
        <p:nvSpPr>
          <p:cNvPr id="3" name="Θέση περιεχομένου 2">
            <a:extLst>
              <a:ext uri="{FF2B5EF4-FFF2-40B4-BE49-F238E27FC236}">
                <a16:creationId xmlns:a16="http://schemas.microsoft.com/office/drawing/2014/main" id="{3B786500-D373-41B2-97F3-5EBAB20018E3}"/>
              </a:ext>
            </a:extLst>
          </p:cNvPr>
          <p:cNvSpPr>
            <a:spLocks noGrp="1"/>
          </p:cNvSpPr>
          <p:nvPr>
            <p:ph idx="1"/>
          </p:nvPr>
        </p:nvSpPr>
        <p:spPr>
          <a:xfrm>
            <a:off x="4810259" y="649480"/>
            <a:ext cx="6555347" cy="5546047"/>
          </a:xfrm>
        </p:spPr>
        <p:txBody>
          <a:bodyPr anchor="ctr">
            <a:normAutofit/>
          </a:bodyPr>
          <a:lstStyle/>
          <a:p>
            <a:r>
              <a:rPr lang="el-GR" sz="2400" b="1" dirty="0"/>
              <a:t>Διασταυρούμενη ανοχή </a:t>
            </a:r>
            <a:endParaRPr lang="en-US" sz="2400" b="1" dirty="0"/>
          </a:p>
          <a:p>
            <a:pPr marL="0" indent="0">
              <a:buNone/>
            </a:pPr>
            <a:r>
              <a:rPr lang="el-GR" sz="2400" dirty="0"/>
              <a:t>Άτομα που εμφανίζουν ανοχή σε ένα φάρμακο θα εμφανίζουν </a:t>
            </a:r>
            <a:r>
              <a:rPr lang="el-GR" sz="2400" dirty="0" smtClean="0"/>
              <a:t>πιθανώς ανοχή </a:t>
            </a:r>
            <a:r>
              <a:rPr lang="el-GR" sz="2400" dirty="0"/>
              <a:t>και σε άλλα φάρμακα της ίδιας κατηγορίας, αλλά όχι σε φάρμακα άλλων κατηγοριών.</a:t>
            </a:r>
          </a:p>
          <a:p>
            <a:pPr>
              <a:buFont typeface="Wingdings" panose="05000000000000000000" pitchFamily="2" charset="2"/>
              <a:buChar char="ü"/>
            </a:pPr>
            <a:r>
              <a:rPr lang="el-GR" sz="2400" dirty="0"/>
              <a:t>Ένα άτομο που εμφανίζει ανοχή στις κατασταλτικές δράσεις ενός βαρβιτουρικού θα παρουσιάζει ανοχή και στη δράση όλων των βαρβιτουρικών (διασταυρούμενη ανοχή). Ωστόσο, το ίδιο άτομο δεν θα εμφανίζει ανοχή προς τις κατασταλτικές δράσεις των οπιούχων.</a:t>
            </a:r>
          </a:p>
          <a:p>
            <a:endParaRPr lang="el-GR" sz="2000" dirty="0"/>
          </a:p>
        </p:txBody>
      </p:sp>
      <p:pic>
        <p:nvPicPr>
          <p:cNvPr id="4" name="Εικόνα 3">
            <a:extLst>
              <a:ext uri="{FF2B5EF4-FFF2-40B4-BE49-F238E27FC236}">
                <a16:creationId xmlns:a16="http://schemas.microsoft.com/office/drawing/2014/main" id="{AB49F7EB-FC91-40DC-94FD-4B9E2911EBBE}"/>
              </a:ext>
            </a:extLst>
          </p:cNvPr>
          <p:cNvPicPr>
            <a:picLocks noChangeAspect="1"/>
          </p:cNvPicPr>
          <p:nvPr/>
        </p:nvPicPr>
        <p:blipFill>
          <a:blip r:embed="rId2"/>
          <a:stretch>
            <a:fillRect/>
          </a:stretch>
        </p:blipFill>
        <p:spPr>
          <a:xfrm>
            <a:off x="0" y="4268812"/>
            <a:ext cx="4037825" cy="2609464"/>
          </a:xfrm>
          <a:prstGeom prst="rect">
            <a:avLst/>
          </a:prstGeom>
        </p:spPr>
      </p:pic>
    </p:spTree>
    <p:extLst>
      <p:ext uri="{BB962C8B-B14F-4D97-AF65-F5344CB8AC3E}">
        <p14:creationId xmlns:p14="http://schemas.microsoft.com/office/powerpoint/2010/main" val="679668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28">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CA4989D-671C-49AE-B215-3B640EE1745B}"/>
              </a:ext>
            </a:extLst>
          </p:cNvPr>
          <p:cNvSpPr>
            <a:spLocks noGrp="1"/>
          </p:cNvSpPr>
          <p:nvPr>
            <p:ph type="title"/>
          </p:nvPr>
        </p:nvSpPr>
        <p:spPr>
          <a:xfrm>
            <a:off x="554430" y="121353"/>
            <a:ext cx="3201366" cy="2692186"/>
          </a:xfrm>
        </p:spPr>
        <p:txBody>
          <a:bodyPr anchor="b">
            <a:normAutofit/>
          </a:bodyPr>
          <a:lstStyle/>
          <a:p>
            <a:pPr algn="r"/>
            <a:r>
              <a:rPr lang="el-GR" sz="3400" dirty="0">
                <a:solidFill>
                  <a:srgbClr val="FFFFFF"/>
                </a:solidFill>
              </a:rPr>
              <a:t>Ο μεταβολισμός και η αλληλεξάρτηση των </a:t>
            </a:r>
            <a:r>
              <a:rPr lang="el-GR" sz="3400" dirty="0" err="1">
                <a:solidFill>
                  <a:srgbClr val="FFFFFF"/>
                </a:solidFill>
              </a:rPr>
              <a:t>βενζοδιαζεπινών</a:t>
            </a:r>
            <a:endParaRPr lang="el-GR" sz="3400" dirty="0">
              <a:solidFill>
                <a:srgbClr val="FFFFFF"/>
              </a:solidFill>
            </a:endParaRPr>
          </a:p>
        </p:txBody>
      </p:sp>
      <p:sp>
        <p:nvSpPr>
          <p:cNvPr id="3" name="Θέση περιεχομένου 2">
            <a:extLst>
              <a:ext uri="{FF2B5EF4-FFF2-40B4-BE49-F238E27FC236}">
                <a16:creationId xmlns:a16="http://schemas.microsoft.com/office/drawing/2014/main" id="{E7439A6A-3E99-4B42-BE62-F5CC70DDDDC1}"/>
              </a:ext>
            </a:extLst>
          </p:cNvPr>
          <p:cNvSpPr>
            <a:spLocks noGrp="1"/>
          </p:cNvSpPr>
          <p:nvPr>
            <p:ph idx="1"/>
          </p:nvPr>
        </p:nvSpPr>
        <p:spPr>
          <a:xfrm>
            <a:off x="4504548" y="586854"/>
            <a:ext cx="7104355" cy="5164589"/>
          </a:xfrm>
        </p:spPr>
        <p:txBody>
          <a:bodyPr anchor="ctr">
            <a:noAutofit/>
          </a:bodyPr>
          <a:lstStyle/>
          <a:p>
            <a:pPr marL="0" indent="0">
              <a:buNone/>
            </a:pPr>
            <a:r>
              <a:rPr lang="el-GR" sz="2400" dirty="0"/>
              <a:t>       Ο </a:t>
            </a:r>
            <a:r>
              <a:rPr lang="el-GR" sz="2400" b="1" dirty="0"/>
              <a:t>χρόνος </a:t>
            </a:r>
            <a:r>
              <a:rPr lang="el-GR" sz="2400" b="1" dirty="0" err="1"/>
              <a:t>ημιζωής</a:t>
            </a:r>
            <a:r>
              <a:rPr lang="el-GR" sz="2400" b="1" dirty="0"/>
              <a:t> </a:t>
            </a:r>
            <a:r>
              <a:rPr lang="el-GR" sz="2400" dirty="0"/>
              <a:t>καθορίζεται από το ρυθμό του ηπατικού μεταβολισμού και τη νεφρική απέκκριση και αποτελεί το χρόνο που </a:t>
            </a:r>
            <a:r>
              <a:rPr lang="el-GR" sz="2400" dirty="0" smtClean="0"/>
              <a:t>η μισή ποσότητα του φαρμάκου </a:t>
            </a:r>
            <a:r>
              <a:rPr lang="el-GR" sz="2400" dirty="0"/>
              <a:t>παραμένει στο </a:t>
            </a:r>
            <a:r>
              <a:rPr lang="el-GR" sz="2400" dirty="0" smtClean="0"/>
              <a:t>πλάσμα.</a:t>
            </a:r>
            <a:endParaRPr lang="el-GR" sz="2400" dirty="0"/>
          </a:p>
          <a:p>
            <a:r>
              <a:rPr lang="el-GR" sz="2400" dirty="0"/>
              <a:t>Οι περισσότερες </a:t>
            </a:r>
            <a:r>
              <a:rPr lang="el-GR" sz="2400" dirty="0" err="1"/>
              <a:t>BZDs</a:t>
            </a:r>
            <a:r>
              <a:rPr lang="el-GR" sz="2400" dirty="0"/>
              <a:t>  </a:t>
            </a:r>
            <a:r>
              <a:rPr lang="el-GR" sz="2400" dirty="0" err="1"/>
              <a:t>μεταβολίζονται</a:t>
            </a:r>
            <a:r>
              <a:rPr lang="el-GR" sz="2400" dirty="0"/>
              <a:t> εκτεταμένα. Οι </a:t>
            </a:r>
            <a:r>
              <a:rPr lang="en-US" sz="2400" dirty="0"/>
              <a:t>BZDs</a:t>
            </a:r>
            <a:r>
              <a:rPr lang="el-GR" sz="2400" dirty="0"/>
              <a:t> με συντομότερο μεταβολισμό τείνουν να έχουν μικρότερο χρόνο </a:t>
            </a:r>
            <a:r>
              <a:rPr lang="el-GR" sz="2400" dirty="0" err="1"/>
              <a:t>ημιζωής</a:t>
            </a:r>
            <a:r>
              <a:rPr lang="el-GR" sz="2400" dirty="0"/>
              <a:t>.</a:t>
            </a:r>
            <a:endParaRPr lang="en-US" sz="2400" dirty="0"/>
          </a:p>
          <a:p>
            <a:r>
              <a:rPr lang="el-GR" sz="2400" dirty="0"/>
              <a:t>Στις </a:t>
            </a:r>
            <a:r>
              <a:rPr lang="el-GR" sz="2400" dirty="0" err="1"/>
              <a:t>βενζοδιαζεπίνες</a:t>
            </a:r>
            <a:r>
              <a:rPr lang="el-GR" sz="2400" dirty="0"/>
              <a:t>, </a:t>
            </a:r>
            <a:r>
              <a:rPr lang="el-GR" sz="2400" dirty="0" smtClean="0"/>
              <a:t>ως χρόνος </a:t>
            </a:r>
            <a:r>
              <a:rPr lang="el-GR" sz="2400" dirty="0" err="1"/>
              <a:t>ημιζωής</a:t>
            </a:r>
            <a:r>
              <a:rPr lang="el-GR" sz="2400" dirty="0"/>
              <a:t> </a:t>
            </a:r>
            <a:r>
              <a:rPr lang="el-GR" sz="2400" dirty="0" smtClean="0"/>
              <a:t>θα πρέπει να </a:t>
            </a:r>
            <a:r>
              <a:rPr lang="el-GR" sz="2400" dirty="0"/>
              <a:t>αναφέρεται </a:t>
            </a:r>
            <a:r>
              <a:rPr lang="el-GR" sz="2400" dirty="0" smtClean="0"/>
              <a:t>ως ο συνολικός χρόνος </a:t>
            </a:r>
            <a:r>
              <a:rPr lang="el-GR" sz="2400" dirty="0" err="1"/>
              <a:t>ημιζωής</a:t>
            </a:r>
            <a:r>
              <a:rPr lang="el-GR" sz="2400" dirty="0"/>
              <a:t> της μητρικής συν των ενεργών </a:t>
            </a:r>
            <a:r>
              <a:rPr lang="el-GR" sz="2400" dirty="0" err="1" smtClean="0"/>
              <a:t>μεταβολιτών</a:t>
            </a:r>
            <a:r>
              <a:rPr lang="el-GR" sz="2400" dirty="0"/>
              <a:t> </a:t>
            </a:r>
            <a:r>
              <a:rPr lang="el-GR" sz="2400" dirty="0" smtClean="0"/>
              <a:t>οι οποίοι είναι δραστικά προϊόντα .</a:t>
            </a:r>
            <a:endParaRPr lang="el-GR" sz="2400" dirty="0"/>
          </a:p>
          <a:p>
            <a:pPr marL="0" indent="0">
              <a:buNone/>
            </a:pPr>
            <a:endParaRPr lang="el-GR" sz="2400" dirty="0"/>
          </a:p>
        </p:txBody>
      </p:sp>
      <p:pic>
        <p:nvPicPr>
          <p:cNvPr id="4" name="Εικόνα 3">
            <a:extLst>
              <a:ext uri="{FF2B5EF4-FFF2-40B4-BE49-F238E27FC236}">
                <a16:creationId xmlns:a16="http://schemas.microsoft.com/office/drawing/2014/main" id="{17F9D746-D26A-4F47-A942-3EC5FA1322E2}"/>
              </a:ext>
            </a:extLst>
          </p:cNvPr>
          <p:cNvPicPr>
            <a:picLocks noChangeAspect="1"/>
          </p:cNvPicPr>
          <p:nvPr/>
        </p:nvPicPr>
        <p:blipFill>
          <a:blip r:embed="rId2"/>
          <a:stretch>
            <a:fillRect/>
          </a:stretch>
        </p:blipFill>
        <p:spPr>
          <a:xfrm>
            <a:off x="533665" y="2864623"/>
            <a:ext cx="3085278" cy="3872024"/>
          </a:xfrm>
          <a:prstGeom prst="rect">
            <a:avLst/>
          </a:prstGeom>
        </p:spPr>
      </p:pic>
    </p:spTree>
    <p:extLst>
      <p:ext uri="{BB962C8B-B14F-4D97-AF65-F5344CB8AC3E}">
        <p14:creationId xmlns:p14="http://schemas.microsoft.com/office/powerpoint/2010/main" val="10843507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ECEFD7C-0813-4DF8-8007-146113931B27}"/>
              </a:ext>
            </a:extLst>
          </p:cNvPr>
          <p:cNvSpPr>
            <a:spLocks noGrp="1"/>
          </p:cNvSpPr>
          <p:nvPr>
            <p:ph type="title"/>
          </p:nvPr>
        </p:nvSpPr>
        <p:spPr>
          <a:xfrm>
            <a:off x="519730" y="51642"/>
            <a:ext cx="3201366" cy="2903594"/>
          </a:xfrm>
        </p:spPr>
        <p:txBody>
          <a:bodyPr anchor="b">
            <a:normAutofit/>
          </a:bodyPr>
          <a:lstStyle/>
          <a:p>
            <a:pPr algn="r"/>
            <a:r>
              <a:rPr lang="el-GR" sz="3400" dirty="0">
                <a:solidFill>
                  <a:srgbClr val="FFFFFF"/>
                </a:solidFill>
              </a:rPr>
              <a:t>Ο μεταβολισμός και η αλληλεξάρτηση των </a:t>
            </a:r>
            <a:r>
              <a:rPr lang="el-GR" sz="3400" dirty="0" err="1">
                <a:solidFill>
                  <a:srgbClr val="FFFFFF"/>
                </a:solidFill>
              </a:rPr>
              <a:t>βενζοδιαζεπινών</a:t>
            </a:r>
            <a:endParaRPr lang="el-GR" sz="3400" dirty="0">
              <a:solidFill>
                <a:srgbClr val="FFFFFF"/>
              </a:solidFill>
            </a:endParaRPr>
          </a:p>
        </p:txBody>
      </p:sp>
      <p:sp>
        <p:nvSpPr>
          <p:cNvPr id="3" name="Θέση περιεχομένου 2">
            <a:extLst>
              <a:ext uri="{FF2B5EF4-FFF2-40B4-BE49-F238E27FC236}">
                <a16:creationId xmlns:a16="http://schemas.microsoft.com/office/drawing/2014/main" id="{D43A9138-E4D3-41F3-9184-8FFFB0C3FC91}"/>
              </a:ext>
            </a:extLst>
          </p:cNvPr>
          <p:cNvSpPr>
            <a:spLocks noGrp="1"/>
          </p:cNvSpPr>
          <p:nvPr>
            <p:ph idx="1"/>
          </p:nvPr>
        </p:nvSpPr>
        <p:spPr>
          <a:xfrm>
            <a:off x="4810259" y="649480"/>
            <a:ext cx="6555347" cy="5546047"/>
          </a:xfrm>
        </p:spPr>
        <p:txBody>
          <a:bodyPr anchor="ctr">
            <a:normAutofit/>
          </a:bodyPr>
          <a:lstStyle/>
          <a:p>
            <a:pPr>
              <a:buFont typeface="Wingdings" panose="05000000000000000000" pitchFamily="2" charset="2"/>
              <a:buChar char="v"/>
            </a:pPr>
            <a:r>
              <a:rPr lang="el-GR" sz="2000" b="1" dirty="0"/>
              <a:t> </a:t>
            </a:r>
            <a:r>
              <a:rPr lang="el-GR" sz="2400" b="1" dirty="0"/>
              <a:t>Ο χρόνος </a:t>
            </a:r>
            <a:r>
              <a:rPr lang="el-GR" sz="2400" b="1" dirty="0" err="1"/>
              <a:t>ημιζωής</a:t>
            </a:r>
            <a:r>
              <a:rPr lang="el-GR" sz="2400" b="1" dirty="0"/>
              <a:t> δεν αντανακλά και τη διάρκεια δράσης για τις </a:t>
            </a:r>
            <a:r>
              <a:rPr lang="el-GR" sz="2400" b="1" dirty="0" err="1"/>
              <a:t>BZDs</a:t>
            </a:r>
            <a:r>
              <a:rPr lang="el-GR" sz="2400" b="1" dirty="0"/>
              <a:t>.</a:t>
            </a:r>
          </a:p>
          <a:p>
            <a:r>
              <a:rPr lang="el-GR" sz="2400" dirty="0"/>
              <a:t>H </a:t>
            </a:r>
            <a:r>
              <a:rPr lang="el-GR" sz="2400" b="1" dirty="0"/>
              <a:t>διάρκεια δράσης </a:t>
            </a:r>
            <a:r>
              <a:rPr lang="el-GR" sz="2400" dirty="0"/>
              <a:t>αντιπροσωπεύει το χρόνο που το φάρμακο παραμένει στους υποδοχείς GABA στον </a:t>
            </a:r>
            <a:r>
              <a:rPr lang="el-GR" sz="2400" dirty="0" smtClean="0"/>
              <a:t>εγκέφαλο σε θεραπευτικές συγκεντρώσεις. </a:t>
            </a:r>
            <a:endParaRPr lang="el-GR" sz="2400" dirty="0"/>
          </a:p>
          <a:p>
            <a:r>
              <a:rPr lang="el-GR" sz="2400" dirty="0"/>
              <a:t>Το φάρμακο που έχει κατανεμηθεί στο λιπώδη ιστό δεν μπορεί να </a:t>
            </a:r>
            <a:r>
              <a:rPr lang="el-GR" sz="2400" dirty="0" err="1"/>
              <a:t>μεταβολιστεί</a:t>
            </a:r>
            <a:r>
              <a:rPr lang="el-GR" sz="2400" dirty="0"/>
              <a:t> από τα </a:t>
            </a:r>
            <a:r>
              <a:rPr lang="el-GR" sz="2400" dirty="0" err="1"/>
              <a:t>μικροσωματικά</a:t>
            </a:r>
            <a:r>
              <a:rPr lang="el-GR" sz="2400" dirty="0"/>
              <a:t> ένζυμα του ήπατος για αρκετές ημέρες. Αυτό το φάρμακο θα έχει μεγαλύτερο χρόνο </a:t>
            </a:r>
            <a:r>
              <a:rPr lang="el-GR" sz="2400" dirty="0" err="1"/>
              <a:t>ημιζωής</a:t>
            </a:r>
            <a:r>
              <a:rPr lang="el-GR" sz="2400" dirty="0"/>
              <a:t> και μικρής διάρκειας δράση, αφού θα παραμένει μακριά από τους υποδοχείς, κατανεμημένο στο λίπος.</a:t>
            </a:r>
          </a:p>
          <a:p>
            <a:endParaRPr lang="el-GR" sz="2000" dirty="0"/>
          </a:p>
        </p:txBody>
      </p:sp>
      <p:pic>
        <p:nvPicPr>
          <p:cNvPr id="5" name="Εικόνα 4">
            <a:extLst>
              <a:ext uri="{FF2B5EF4-FFF2-40B4-BE49-F238E27FC236}">
                <a16:creationId xmlns:a16="http://schemas.microsoft.com/office/drawing/2014/main" id="{0287E903-EF5B-4A38-B1C1-1927875D8650}"/>
              </a:ext>
            </a:extLst>
          </p:cNvPr>
          <p:cNvPicPr>
            <a:picLocks noChangeAspect="1"/>
          </p:cNvPicPr>
          <p:nvPr/>
        </p:nvPicPr>
        <p:blipFill>
          <a:blip r:embed="rId2"/>
          <a:stretch>
            <a:fillRect/>
          </a:stretch>
        </p:blipFill>
        <p:spPr>
          <a:xfrm>
            <a:off x="0" y="3806148"/>
            <a:ext cx="4037835" cy="3051852"/>
          </a:xfrm>
          <a:prstGeom prst="rect">
            <a:avLst/>
          </a:prstGeom>
        </p:spPr>
      </p:pic>
    </p:spTree>
    <p:extLst>
      <p:ext uri="{BB962C8B-B14F-4D97-AF65-F5344CB8AC3E}">
        <p14:creationId xmlns:p14="http://schemas.microsoft.com/office/powerpoint/2010/main" val="34247396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B8C311F-7253-4AED-9701-7FC0708C4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2384209-CB15-4CDF-9D31-C44FD9A3F2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633B3B5-CC90-43F0-8714-D31D1F3F02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8D57A06-A426-446D-B02C-A2DC6B62E4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7A91B845-D2B5-4FBC-80DB-141033504B16}"/>
              </a:ext>
            </a:extLst>
          </p:cNvPr>
          <p:cNvPicPr>
            <a:picLocks noChangeAspect="1"/>
          </p:cNvPicPr>
          <p:nvPr/>
        </p:nvPicPr>
        <p:blipFill>
          <a:blip r:embed="rId2"/>
          <a:stretch>
            <a:fillRect/>
          </a:stretch>
        </p:blipFill>
        <p:spPr>
          <a:xfrm>
            <a:off x="1684020" y="457200"/>
            <a:ext cx="8823959" cy="5943600"/>
          </a:xfrm>
          <a:prstGeom prst="rect">
            <a:avLst/>
          </a:prstGeom>
        </p:spPr>
      </p:pic>
    </p:spTree>
    <p:extLst>
      <p:ext uri="{BB962C8B-B14F-4D97-AF65-F5344CB8AC3E}">
        <p14:creationId xmlns:p14="http://schemas.microsoft.com/office/powerpoint/2010/main" val="2957227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58254" y="93934"/>
            <a:ext cx="8705243" cy="6528933"/>
          </a:xfrm>
          <a:prstGeom prst="rect">
            <a:avLst/>
          </a:prstGeom>
        </p:spPr>
      </p:pic>
    </p:spTree>
    <p:extLst>
      <p:ext uri="{BB962C8B-B14F-4D97-AF65-F5344CB8AC3E}">
        <p14:creationId xmlns:p14="http://schemas.microsoft.com/office/powerpoint/2010/main" val="4293740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Rectangle 36">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D899D3E-4448-4857-B3FE-E4347D7F6248}"/>
              </a:ext>
            </a:extLst>
          </p:cNvPr>
          <p:cNvSpPr>
            <a:spLocks noGrp="1"/>
          </p:cNvSpPr>
          <p:nvPr>
            <p:ph type="title"/>
          </p:nvPr>
        </p:nvSpPr>
        <p:spPr>
          <a:xfrm>
            <a:off x="467688" y="139219"/>
            <a:ext cx="3201366" cy="2594282"/>
          </a:xfrm>
        </p:spPr>
        <p:txBody>
          <a:bodyPr anchor="b">
            <a:normAutofit/>
          </a:bodyPr>
          <a:lstStyle/>
          <a:p>
            <a:pPr algn="r"/>
            <a:r>
              <a:rPr lang="el-GR" sz="3400" dirty="0" err="1">
                <a:solidFill>
                  <a:srgbClr val="FFFFFF"/>
                </a:solidFill>
              </a:rPr>
              <a:t>Βενζοδιαζεπίνες</a:t>
            </a:r>
            <a:r>
              <a:rPr lang="el-GR" sz="3400" dirty="0">
                <a:solidFill>
                  <a:srgbClr val="FFFFFF"/>
                </a:solidFill>
              </a:rPr>
              <a:t> (</a:t>
            </a:r>
            <a:r>
              <a:rPr lang="el-GR" sz="3400" dirty="0" err="1">
                <a:solidFill>
                  <a:srgbClr val="FFFFFF"/>
                </a:solidFill>
              </a:rPr>
              <a:t>BZDs</a:t>
            </a:r>
            <a:r>
              <a:rPr lang="el-GR" sz="3400" dirty="0">
                <a:solidFill>
                  <a:srgbClr val="FFFFFF"/>
                </a:solidFill>
              </a:rPr>
              <a:t>) </a:t>
            </a:r>
          </a:p>
        </p:txBody>
      </p:sp>
      <p:sp>
        <p:nvSpPr>
          <p:cNvPr id="3" name="Θέση περιεχομένου 2">
            <a:extLst>
              <a:ext uri="{FF2B5EF4-FFF2-40B4-BE49-F238E27FC236}">
                <a16:creationId xmlns:a16="http://schemas.microsoft.com/office/drawing/2014/main" id="{B4CA398A-5A74-457C-B0D3-E0D5CD1A5CF6}"/>
              </a:ext>
            </a:extLst>
          </p:cNvPr>
          <p:cNvSpPr>
            <a:spLocks noGrp="1"/>
          </p:cNvSpPr>
          <p:nvPr>
            <p:ph idx="1"/>
          </p:nvPr>
        </p:nvSpPr>
        <p:spPr>
          <a:xfrm>
            <a:off x="4810259" y="649480"/>
            <a:ext cx="6555347" cy="5546047"/>
          </a:xfrm>
        </p:spPr>
        <p:txBody>
          <a:bodyPr anchor="ctr">
            <a:normAutofit/>
          </a:bodyPr>
          <a:lstStyle/>
          <a:p>
            <a:r>
              <a:rPr lang="el-GR" sz="2000" dirty="0"/>
              <a:t>Οι </a:t>
            </a:r>
            <a:r>
              <a:rPr lang="el-GR" sz="2000" dirty="0" err="1"/>
              <a:t>ΒZDs</a:t>
            </a:r>
            <a:r>
              <a:rPr lang="el-GR" sz="2000" dirty="0"/>
              <a:t> ανάλογα με την χημική δομή τους έχουν </a:t>
            </a:r>
            <a:r>
              <a:rPr lang="el-GR" sz="2000" u="sng" dirty="0"/>
              <a:t>ειδικές χρήσεις</a:t>
            </a:r>
            <a:r>
              <a:rPr lang="el-GR" sz="2000" dirty="0"/>
              <a:t>. </a:t>
            </a:r>
          </a:p>
          <a:p>
            <a:pPr>
              <a:buFont typeface="Wingdings" panose="05000000000000000000" pitchFamily="2" charset="2"/>
              <a:buChar char="Ø"/>
            </a:pPr>
            <a:r>
              <a:rPr lang="el-GR" sz="2000" dirty="0"/>
              <a:t>Η </a:t>
            </a:r>
            <a:r>
              <a:rPr lang="el-GR" sz="2000" b="1" dirty="0" err="1"/>
              <a:t>διαζεπάμη</a:t>
            </a:r>
            <a:r>
              <a:rPr lang="el-GR" sz="2000" dirty="0"/>
              <a:t>, η </a:t>
            </a:r>
            <a:r>
              <a:rPr lang="el-GR" sz="2000" b="1" dirty="0" err="1"/>
              <a:t>κλοναζεπάμη</a:t>
            </a:r>
            <a:r>
              <a:rPr lang="el-GR" sz="2000" dirty="0"/>
              <a:t> και η </a:t>
            </a:r>
            <a:r>
              <a:rPr lang="el-GR" sz="2000" b="1" dirty="0" err="1"/>
              <a:t>λοραζεπάμη</a:t>
            </a:r>
            <a:r>
              <a:rPr lang="el-GR" sz="2000" dirty="0"/>
              <a:t> χρησιμοποιούνται στη θεραπεία των επιληπτικών καταστάσεων. </a:t>
            </a:r>
          </a:p>
          <a:p>
            <a:pPr>
              <a:buFont typeface="Wingdings" panose="05000000000000000000" pitchFamily="2" charset="2"/>
              <a:buChar char="Ø"/>
            </a:pPr>
            <a:r>
              <a:rPr lang="el-GR" sz="2000" dirty="0"/>
              <a:t>Η </a:t>
            </a:r>
            <a:r>
              <a:rPr lang="el-GR" sz="2000" b="1" dirty="0" err="1"/>
              <a:t>φλουραζεπάμη</a:t>
            </a:r>
            <a:r>
              <a:rPr lang="el-GR" sz="2000" dirty="0"/>
              <a:t>, η </a:t>
            </a:r>
            <a:r>
              <a:rPr lang="el-GR" sz="2000" b="1" dirty="0" err="1"/>
              <a:t>κουαζεπάμη</a:t>
            </a:r>
            <a:r>
              <a:rPr lang="el-GR" sz="2000" dirty="0"/>
              <a:t>, η </a:t>
            </a:r>
            <a:r>
              <a:rPr lang="el-GR" sz="2000" b="1" dirty="0" err="1"/>
              <a:t>τριαζολάμη</a:t>
            </a:r>
            <a:r>
              <a:rPr lang="el-GR" sz="2000" dirty="0"/>
              <a:t> και η </a:t>
            </a:r>
            <a:r>
              <a:rPr lang="el-GR" sz="2000" b="1" dirty="0" err="1"/>
              <a:t>τεμαζεπάμη</a:t>
            </a:r>
            <a:r>
              <a:rPr lang="el-GR" sz="2000" dirty="0"/>
              <a:t> στην θεραπεία της αυπνίας  </a:t>
            </a:r>
          </a:p>
          <a:p>
            <a:pPr>
              <a:buFont typeface="Wingdings" panose="05000000000000000000" pitchFamily="2" charset="2"/>
              <a:buChar char="Ø"/>
            </a:pPr>
            <a:r>
              <a:rPr lang="el-GR" sz="2000" dirty="0"/>
              <a:t>Η </a:t>
            </a:r>
            <a:r>
              <a:rPr lang="el-GR" sz="2000" b="1" dirty="0" err="1"/>
              <a:t>χλωροδιαζεποξείδη</a:t>
            </a:r>
            <a:r>
              <a:rPr lang="el-GR" sz="2000" dirty="0"/>
              <a:t> χρησιμοποιείται σε περιπτώσεις στέρησης αλκοόλ.</a:t>
            </a:r>
          </a:p>
          <a:p>
            <a:pPr>
              <a:buFont typeface="Wingdings" panose="05000000000000000000" pitchFamily="2" charset="2"/>
              <a:buChar char="Ø"/>
            </a:pPr>
            <a:r>
              <a:rPr lang="el-GR" sz="2000" b="1" dirty="0" err="1"/>
              <a:t>Μιδαζολάμη</a:t>
            </a:r>
            <a:r>
              <a:rPr lang="el-GR" sz="2000" dirty="0"/>
              <a:t> στην </a:t>
            </a:r>
            <a:r>
              <a:rPr lang="el-GR" sz="2000" dirty="0" err="1"/>
              <a:t>προαναισθησία</a:t>
            </a:r>
            <a:r>
              <a:rPr lang="el-GR" sz="2000" dirty="0"/>
              <a:t> και </a:t>
            </a:r>
            <a:r>
              <a:rPr lang="el-GR" sz="2000" dirty="0" err="1"/>
              <a:t>διεγχειρητική</a:t>
            </a:r>
            <a:r>
              <a:rPr lang="el-GR" sz="2000" dirty="0"/>
              <a:t> αναισθησία.</a:t>
            </a:r>
          </a:p>
          <a:p>
            <a:pPr>
              <a:buFont typeface="Wingdings" panose="05000000000000000000" pitchFamily="2" charset="2"/>
              <a:buChar char="Ø"/>
            </a:pPr>
            <a:r>
              <a:rPr lang="el-GR" sz="2000" dirty="0"/>
              <a:t> </a:t>
            </a:r>
            <a:r>
              <a:rPr lang="el-GR" sz="2000" b="1" dirty="0" err="1"/>
              <a:t>Αλπροζολάμη</a:t>
            </a:r>
            <a:r>
              <a:rPr lang="el-GR" sz="2000" dirty="0"/>
              <a:t>, </a:t>
            </a:r>
            <a:r>
              <a:rPr lang="el-GR" sz="2000" b="1" dirty="0" err="1"/>
              <a:t>διαζεπάμη</a:t>
            </a:r>
            <a:r>
              <a:rPr lang="el-GR" sz="2000" dirty="0"/>
              <a:t>, </a:t>
            </a:r>
            <a:r>
              <a:rPr lang="el-GR" sz="2000" b="1" dirty="0" err="1"/>
              <a:t>κλοραζεπάτη</a:t>
            </a:r>
            <a:r>
              <a:rPr lang="el-GR" sz="2000" dirty="0"/>
              <a:t>, </a:t>
            </a:r>
            <a:r>
              <a:rPr lang="el-GR" sz="2000" b="1" dirty="0" err="1"/>
              <a:t>λοραζεπάμη</a:t>
            </a:r>
            <a:r>
              <a:rPr lang="el-GR" sz="2000" b="1" dirty="0"/>
              <a:t> </a:t>
            </a:r>
            <a:r>
              <a:rPr lang="el-GR" sz="2000" b="1" dirty="0" err="1"/>
              <a:t>οξαζεπάμη</a:t>
            </a:r>
            <a:r>
              <a:rPr lang="el-GR" sz="2000" dirty="0"/>
              <a:t> στις αγχώδεις διαταραχές.</a:t>
            </a:r>
          </a:p>
          <a:p>
            <a:pPr>
              <a:buFont typeface="Wingdings" panose="05000000000000000000" pitchFamily="2" charset="2"/>
              <a:buChar char="v"/>
            </a:pPr>
            <a:r>
              <a:rPr lang="el-GR" sz="2000" dirty="0"/>
              <a:t> Η </a:t>
            </a:r>
            <a:r>
              <a:rPr lang="el-GR" sz="2000" b="1" u="sng" dirty="0" err="1"/>
              <a:t>φλουμαζενίλη</a:t>
            </a:r>
            <a:r>
              <a:rPr lang="el-GR" sz="2000" b="1" dirty="0"/>
              <a:t> </a:t>
            </a:r>
            <a:r>
              <a:rPr lang="el-GR" sz="2000" dirty="0"/>
              <a:t>είναι ένας ανταγωνιστής των υποδοχέων των </a:t>
            </a:r>
            <a:r>
              <a:rPr lang="el-GR" sz="2000" dirty="0" err="1"/>
              <a:t>βενζοδιαζεπινών</a:t>
            </a:r>
            <a:r>
              <a:rPr lang="el-GR" sz="2000" dirty="0"/>
              <a:t> και μπορεί να χρησιμοποιηθεί για να αντιστρέψει τα κατασταλτικά αποτελέσματα των </a:t>
            </a:r>
            <a:r>
              <a:rPr lang="el-GR" sz="2000" dirty="0" err="1"/>
              <a:t>BZDs</a:t>
            </a:r>
            <a:r>
              <a:rPr lang="el-GR" sz="2000" dirty="0"/>
              <a:t> μετά από αναισθησία ή μετά από </a:t>
            </a:r>
            <a:r>
              <a:rPr lang="el-GR" sz="2000" dirty="0" err="1"/>
              <a:t>υπερδοσολογία</a:t>
            </a:r>
            <a:r>
              <a:rPr lang="el-GR" sz="2000" dirty="0"/>
              <a:t> με </a:t>
            </a:r>
            <a:r>
              <a:rPr lang="el-GR" sz="2000" dirty="0" err="1"/>
              <a:t>BZDs</a:t>
            </a:r>
            <a:r>
              <a:rPr lang="el-GR" sz="2000" dirty="0"/>
              <a:t>.</a:t>
            </a:r>
          </a:p>
        </p:txBody>
      </p:sp>
      <p:pic>
        <p:nvPicPr>
          <p:cNvPr id="4" name="Εικόνα 3">
            <a:extLst>
              <a:ext uri="{FF2B5EF4-FFF2-40B4-BE49-F238E27FC236}">
                <a16:creationId xmlns:a16="http://schemas.microsoft.com/office/drawing/2014/main" id="{866F98B6-BA31-4A8E-9D55-BC20E7F09617}"/>
              </a:ext>
            </a:extLst>
          </p:cNvPr>
          <p:cNvPicPr>
            <a:picLocks noChangeAspect="1"/>
          </p:cNvPicPr>
          <p:nvPr/>
        </p:nvPicPr>
        <p:blipFill>
          <a:blip r:embed="rId2"/>
          <a:stretch>
            <a:fillRect/>
          </a:stretch>
        </p:blipFill>
        <p:spPr>
          <a:xfrm>
            <a:off x="0" y="3431174"/>
            <a:ext cx="4037825" cy="3436959"/>
          </a:xfrm>
          <a:prstGeom prst="rect">
            <a:avLst/>
          </a:prstGeom>
        </p:spPr>
      </p:pic>
      <p:sp>
        <p:nvSpPr>
          <p:cNvPr id="5" name="TextBox 4">
            <a:extLst>
              <a:ext uri="{FF2B5EF4-FFF2-40B4-BE49-F238E27FC236}">
                <a16:creationId xmlns:a16="http://schemas.microsoft.com/office/drawing/2014/main" id="{EB98AE6C-4E21-4685-94B3-15BEE1FCF39D}"/>
              </a:ext>
            </a:extLst>
          </p:cNvPr>
          <p:cNvSpPr txBox="1"/>
          <p:nvPr/>
        </p:nvSpPr>
        <p:spPr>
          <a:xfrm>
            <a:off x="1418166" y="6393463"/>
            <a:ext cx="1229119" cy="369332"/>
          </a:xfrm>
          <a:prstGeom prst="rect">
            <a:avLst/>
          </a:prstGeom>
          <a:noFill/>
        </p:spPr>
        <p:txBody>
          <a:bodyPr wrap="none" rtlCol="0">
            <a:spAutoFit/>
          </a:bodyPr>
          <a:lstStyle/>
          <a:p>
            <a:r>
              <a:rPr lang="el-GR" b="1" dirty="0" err="1"/>
              <a:t>Διαζεπάμη</a:t>
            </a:r>
            <a:endParaRPr lang="el-GR" b="1" dirty="0"/>
          </a:p>
        </p:txBody>
      </p:sp>
    </p:spTree>
    <p:extLst>
      <p:ext uri="{BB962C8B-B14F-4D97-AF65-F5344CB8AC3E}">
        <p14:creationId xmlns:p14="http://schemas.microsoft.com/office/powerpoint/2010/main" val="21983620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130611" y="182881"/>
            <a:ext cx="8720181" cy="6540136"/>
          </a:xfrm>
          <a:prstGeom prst="rect">
            <a:avLst/>
          </a:prstGeom>
        </p:spPr>
      </p:pic>
      <p:sp>
        <p:nvSpPr>
          <p:cNvPr id="3" name="TextBox 2"/>
          <p:cNvSpPr txBox="1"/>
          <p:nvPr/>
        </p:nvSpPr>
        <p:spPr>
          <a:xfrm>
            <a:off x="9588137" y="4249783"/>
            <a:ext cx="649537" cy="276999"/>
          </a:xfrm>
          <a:prstGeom prst="rect">
            <a:avLst/>
          </a:prstGeom>
          <a:noFill/>
        </p:spPr>
        <p:txBody>
          <a:bodyPr wrap="none" rtlCol="0">
            <a:spAutoFit/>
          </a:bodyPr>
          <a:lstStyle/>
          <a:p>
            <a:r>
              <a:rPr lang="en-US" sz="1200" dirty="0" smtClean="0"/>
              <a:t>Z-drugs</a:t>
            </a:r>
            <a:endParaRPr lang="el-GR" sz="1200" dirty="0"/>
          </a:p>
        </p:txBody>
      </p:sp>
    </p:spTree>
    <p:extLst>
      <p:ext uri="{BB962C8B-B14F-4D97-AF65-F5344CB8AC3E}">
        <p14:creationId xmlns:p14="http://schemas.microsoft.com/office/powerpoint/2010/main" val="28424626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Εικόνα 1" descr="Εικόνα που περιέχει κείμενο&#10;&#10;Περιγραφή που δημιουργήθηκε αυτόματα">
            <a:extLst>
              <a:ext uri="{FF2B5EF4-FFF2-40B4-BE49-F238E27FC236}">
                <a16:creationId xmlns:a16="http://schemas.microsoft.com/office/drawing/2014/main" id="{E5EB2BF0-E0C0-47DB-A046-163E3D474320}"/>
              </a:ext>
            </a:extLst>
          </p:cNvPr>
          <p:cNvPicPr>
            <a:picLocks noChangeAspect="1"/>
          </p:cNvPicPr>
          <p:nvPr/>
        </p:nvPicPr>
        <p:blipFill rotWithShape="1">
          <a:blip r:embed="rId2"/>
          <a:srcRect l="2254" r="15007" b="-1"/>
          <a:stretch/>
        </p:blipFill>
        <p:spPr>
          <a:xfrm>
            <a:off x="5419264" y="3265080"/>
            <a:ext cx="6129269" cy="3592925"/>
          </a:xfrm>
          <a:prstGeom prst="rect">
            <a:avLst/>
          </a:prstGeom>
        </p:spPr>
      </p:pic>
      <p:pic>
        <p:nvPicPr>
          <p:cNvPr id="3" name="Εικόνα 2" descr="Εικόνα που περιέχει κείμενο, επιχειρηματική κάρτα&#10;&#10;Περιγραφή που δημιουργήθηκε αυτόματα">
            <a:extLst>
              <a:ext uri="{FF2B5EF4-FFF2-40B4-BE49-F238E27FC236}">
                <a16:creationId xmlns:a16="http://schemas.microsoft.com/office/drawing/2014/main" id="{6F4E7A1A-E1CD-4872-9109-694F55D36D89}"/>
              </a:ext>
            </a:extLst>
          </p:cNvPr>
          <p:cNvPicPr>
            <a:picLocks noChangeAspect="1"/>
          </p:cNvPicPr>
          <p:nvPr/>
        </p:nvPicPr>
        <p:blipFill rotWithShape="1">
          <a:blip r:embed="rId3"/>
          <a:srcRect l="4583" r="13179" b="1"/>
          <a:stretch/>
        </p:blipFill>
        <p:spPr>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8" name="Rectangle 7">
            <a:extLst>
              <a:ext uri="{FF2B5EF4-FFF2-40B4-BE49-F238E27FC236}">
                <a16:creationId xmlns:a16="http://schemas.microsoft.com/office/drawing/2014/main" id="{E97C36FC-DEAA-4DCA-B0AB-7F9357FA401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8C38CD-A630-49FF-8417-6792A2B13F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200F8C13-5F37-4148-B3F9-59E5B2E7A163}"/>
              </a:ext>
            </a:extLst>
          </p:cNvPr>
          <p:cNvPicPr>
            <a:picLocks noChangeAspect="1"/>
          </p:cNvPicPr>
          <p:nvPr/>
        </p:nvPicPr>
        <p:blipFill>
          <a:blip r:embed="rId4"/>
          <a:stretch>
            <a:fillRect/>
          </a:stretch>
        </p:blipFill>
        <p:spPr>
          <a:xfrm>
            <a:off x="643467" y="4080063"/>
            <a:ext cx="2533650" cy="1809750"/>
          </a:xfrm>
          <a:prstGeom prst="rect">
            <a:avLst/>
          </a:prstGeom>
        </p:spPr>
      </p:pic>
      <p:pic>
        <p:nvPicPr>
          <p:cNvPr id="5" name="Εικόνα 4">
            <a:extLst>
              <a:ext uri="{FF2B5EF4-FFF2-40B4-BE49-F238E27FC236}">
                <a16:creationId xmlns:a16="http://schemas.microsoft.com/office/drawing/2014/main" id="{868D26A3-1807-2460-79E7-D2EC307E31D6}"/>
              </a:ext>
            </a:extLst>
          </p:cNvPr>
          <p:cNvPicPr>
            <a:picLocks noChangeAspect="1"/>
          </p:cNvPicPr>
          <p:nvPr/>
        </p:nvPicPr>
        <p:blipFill>
          <a:blip r:embed="rId5"/>
          <a:stretch>
            <a:fillRect/>
          </a:stretch>
        </p:blipFill>
        <p:spPr>
          <a:xfrm>
            <a:off x="6955135" y="643467"/>
            <a:ext cx="3057525" cy="1495425"/>
          </a:xfrm>
          <a:prstGeom prst="rect">
            <a:avLst/>
          </a:prstGeom>
        </p:spPr>
      </p:pic>
      <p:pic>
        <p:nvPicPr>
          <p:cNvPr id="6" name="Εικόνα 5">
            <a:extLst>
              <a:ext uri="{FF2B5EF4-FFF2-40B4-BE49-F238E27FC236}">
                <a16:creationId xmlns:a16="http://schemas.microsoft.com/office/drawing/2014/main" id="{72E9BDD4-97E7-A224-F2A5-08103BFDF4BD}"/>
              </a:ext>
            </a:extLst>
          </p:cNvPr>
          <p:cNvPicPr>
            <a:picLocks noChangeAspect="1"/>
          </p:cNvPicPr>
          <p:nvPr/>
        </p:nvPicPr>
        <p:blipFill>
          <a:blip r:embed="rId6"/>
          <a:stretch>
            <a:fillRect/>
          </a:stretch>
        </p:blipFill>
        <p:spPr>
          <a:xfrm>
            <a:off x="10012660" y="1582885"/>
            <a:ext cx="1825588" cy="1521323"/>
          </a:xfrm>
          <a:prstGeom prst="rect">
            <a:avLst/>
          </a:prstGeom>
        </p:spPr>
      </p:pic>
      <p:pic>
        <p:nvPicPr>
          <p:cNvPr id="7" name="Εικόνα 6">
            <a:extLst>
              <a:ext uri="{FF2B5EF4-FFF2-40B4-BE49-F238E27FC236}">
                <a16:creationId xmlns:a16="http://schemas.microsoft.com/office/drawing/2014/main" id="{6FE33E72-BB59-CC2F-6229-D0B84B70A6E1}"/>
              </a:ext>
            </a:extLst>
          </p:cNvPr>
          <p:cNvPicPr>
            <a:picLocks noChangeAspect="1"/>
          </p:cNvPicPr>
          <p:nvPr/>
        </p:nvPicPr>
        <p:blipFill>
          <a:blip r:embed="rId7"/>
          <a:stretch>
            <a:fillRect/>
          </a:stretch>
        </p:blipFill>
        <p:spPr>
          <a:xfrm>
            <a:off x="3177117" y="4080063"/>
            <a:ext cx="2171700" cy="1809750"/>
          </a:xfrm>
          <a:prstGeom prst="rect">
            <a:avLst/>
          </a:prstGeom>
        </p:spPr>
      </p:pic>
    </p:spTree>
    <p:extLst>
      <p:ext uri="{BB962C8B-B14F-4D97-AF65-F5344CB8AC3E}">
        <p14:creationId xmlns:p14="http://schemas.microsoft.com/office/powerpoint/2010/main" val="18160659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E7FFD28-545C-4C88-A2E7-152FB234C92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D0FCD8A-375B-426D-B027-E7E4239970B6}"/>
              </a:ext>
            </a:extLst>
          </p:cNvPr>
          <p:cNvSpPr>
            <a:spLocks noGrp="1"/>
          </p:cNvSpPr>
          <p:nvPr>
            <p:ph type="title"/>
          </p:nvPr>
        </p:nvSpPr>
        <p:spPr>
          <a:xfrm>
            <a:off x="838200" y="365125"/>
            <a:ext cx="10515600" cy="1325563"/>
          </a:xfrm>
        </p:spPr>
        <p:txBody>
          <a:bodyPr>
            <a:normAutofit/>
          </a:bodyPr>
          <a:lstStyle/>
          <a:p>
            <a:r>
              <a:rPr lang="el-GR" sz="4600" dirty="0">
                <a:solidFill>
                  <a:srgbClr val="FFFFFF"/>
                </a:solidFill>
              </a:rPr>
              <a:t>Μη </a:t>
            </a:r>
            <a:r>
              <a:rPr lang="el-GR" sz="4600" dirty="0" err="1">
                <a:solidFill>
                  <a:srgbClr val="FFFFFF"/>
                </a:solidFill>
              </a:rPr>
              <a:t>βενζοδιαζεπινικά</a:t>
            </a:r>
            <a:r>
              <a:rPr lang="el-GR" sz="4600" dirty="0">
                <a:solidFill>
                  <a:srgbClr val="FFFFFF"/>
                </a:solidFill>
              </a:rPr>
              <a:t> </a:t>
            </a:r>
            <a:r>
              <a:rPr lang="el-GR" sz="4600" dirty="0" smtClean="0">
                <a:solidFill>
                  <a:srgbClr val="FFFFFF"/>
                </a:solidFill>
              </a:rPr>
              <a:t>υπνωτικά</a:t>
            </a:r>
            <a:r>
              <a:rPr lang="en-US" sz="4600" dirty="0" smtClean="0">
                <a:solidFill>
                  <a:srgbClr val="FFFFFF"/>
                </a:solidFill>
              </a:rPr>
              <a:t> (Z-drugs)</a:t>
            </a:r>
            <a:endParaRPr lang="el-GR" sz="4600" dirty="0">
              <a:solidFill>
                <a:srgbClr val="FFFFFF"/>
              </a:solidFill>
            </a:endParaRPr>
          </a:p>
        </p:txBody>
      </p:sp>
      <p:sp>
        <p:nvSpPr>
          <p:cNvPr id="3" name="Θέση περιεχομένου 2">
            <a:extLst>
              <a:ext uri="{FF2B5EF4-FFF2-40B4-BE49-F238E27FC236}">
                <a16:creationId xmlns:a16="http://schemas.microsoft.com/office/drawing/2014/main" id="{615C839E-C86C-4305-9613-C3F18DA27529}"/>
              </a:ext>
            </a:extLst>
          </p:cNvPr>
          <p:cNvSpPr>
            <a:spLocks noGrp="1"/>
          </p:cNvSpPr>
          <p:nvPr>
            <p:ph idx="1"/>
          </p:nvPr>
        </p:nvSpPr>
        <p:spPr>
          <a:xfrm>
            <a:off x="838200" y="2438400"/>
            <a:ext cx="10515600" cy="3738562"/>
          </a:xfrm>
        </p:spPr>
        <p:txBody>
          <a:bodyPr>
            <a:normAutofit fontScale="92500" lnSpcReduction="20000"/>
          </a:bodyPr>
          <a:lstStyle/>
          <a:p>
            <a:r>
              <a:rPr lang="el-GR" sz="2600" dirty="0"/>
              <a:t>Ανήκουν στην κατηγορία </a:t>
            </a:r>
            <a:r>
              <a:rPr lang="el-GR" sz="2600" dirty="0" err="1"/>
              <a:t>Βενζοδιαζεπινικώς</a:t>
            </a:r>
            <a:r>
              <a:rPr lang="el-GR" sz="2600" dirty="0"/>
              <a:t> δρώντα </a:t>
            </a:r>
            <a:r>
              <a:rPr lang="el-GR" sz="2600" u="sng" dirty="0"/>
              <a:t>μη </a:t>
            </a:r>
            <a:r>
              <a:rPr lang="el-GR" sz="2600" u="sng" dirty="0" err="1"/>
              <a:t>βενζοδιαζεπινικά</a:t>
            </a:r>
            <a:r>
              <a:rPr lang="el-GR" sz="2600" u="sng" dirty="0"/>
              <a:t> υπνωτικά. </a:t>
            </a:r>
          </a:p>
          <a:p>
            <a:pPr>
              <a:buFont typeface="Wingdings" panose="05000000000000000000" pitchFamily="2" charset="2"/>
              <a:buChar char="Ø"/>
            </a:pPr>
            <a:r>
              <a:rPr lang="el-GR" sz="2600" dirty="0"/>
              <a:t>Η </a:t>
            </a:r>
            <a:r>
              <a:rPr lang="el-GR" sz="2600" b="1" dirty="0" err="1"/>
              <a:t>ζολπιδέμη</a:t>
            </a:r>
            <a:r>
              <a:rPr lang="el-GR" sz="2600" dirty="0"/>
              <a:t> και η </a:t>
            </a:r>
            <a:r>
              <a:rPr lang="el-GR" sz="2600" b="1" dirty="0" err="1"/>
              <a:t>ζαλεπλόνη</a:t>
            </a:r>
            <a:r>
              <a:rPr lang="el-GR" sz="2600" dirty="0"/>
              <a:t> είναι νεότερα φάρμακα που δρουν στο σύστημα GABA, αλλά δομικά δεν είναι </a:t>
            </a:r>
            <a:r>
              <a:rPr lang="el-GR" sz="2600" dirty="0" err="1"/>
              <a:t>BZDs</a:t>
            </a:r>
            <a:r>
              <a:rPr lang="el-GR" sz="2600" dirty="0"/>
              <a:t>. Οι επιδράσεις της </a:t>
            </a:r>
            <a:r>
              <a:rPr lang="el-GR" sz="2600" dirty="0" err="1"/>
              <a:t>ζολπιδέμης</a:t>
            </a:r>
            <a:r>
              <a:rPr lang="el-GR" sz="2600" dirty="0"/>
              <a:t> (και ενδεχομένως της </a:t>
            </a:r>
            <a:r>
              <a:rPr lang="el-GR" sz="2600" dirty="0" err="1"/>
              <a:t>ζαλεπλόνης</a:t>
            </a:r>
            <a:r>
              <a:rPr lang="el-GR" sz="2600" dirty="0"/>
              <a:t>) μπορούν να προληφθούν ή να αναστραφούν από τη </a:t>
            </a:r>
            <a:r>
              <a:rPr lang="el-GR" sz="2600" dirty="0" err="1"/>
              <a:t>φλουμαζενίλη</a:t>
            </a:r>
            <a:r>
              <a:rPr lang="el-GR" sz="2600" dirty="0"/>
              <a:t>.</a:t>
            </a:r>
          </a:p>
          <a:p>
            <a:pPr>
              <a:buFont typeface="Wingdings" panose="05000000000000000000" pitchFamily="2" charset="2"/>
              <a:buChar char="Ø"/>
            </a:pPr>
            <a:r>
              <a:rPr lang="el-GR" sz="2600" dirty="0"/>
              <a:t> Η </a:t>
            </a:r>
            <a:r>
              <a:rPr lang="el-GR" sz="2600" b="1" dirty="0" err="1" smtClean="0"/>
              <a:t>ζοπικλόνη</a:t>
            </a:r>
            <a:r>
              <a:rPr lang="el-GR" sz="2600" b="1" dirty="0" smtClean="0"/>
              <a:t> </a:t>
            </a:r>
            <a:r>
              <a:rPr lang="el-GR" sz="2600" dirty="0"/>
              <a:t>είναι η νεότερη μη BZD. </a:t>
            </a:r>
            <a:endParaRPr lang="en-US" sz="2600" dirty="0" smtClean="0"/>
          </a:p>
          <a:p>
            <a:pPr>
              <a:buFont typeface="Wingdings" panose="05000000000000000000" pitchFamily="2" charset="2"/>
              <a:buChar char="ü"/>
            </a:pPr>
            <a:r>
              <a:rPr lang="el-GR" sz="2600" dirty="0" smtClean="0"/>
              <a:t> Δεν εμφανίζουν </a:t>
            </a:r>
            <a:r>
              <a:rPr lang="el-GR" sz="2600" dirty="0" err="1" smtClean="0"/>
              <a:t>μυοχαλαρωτική</a:t>
            </a:r>
            <a:r>
              <a:rPr lang="el-GR" sz="2600" dirty="0" smtClean="0"/>
              <a:t> ή αντισπασμωδική δράση.</a:t>
            </a:r>
            <a:endParaRPr lang="el-GR" sz="2600" dirty="0"/>
          </a:p>
          <a:p>
            <a:pPr>
              <a:buFont typeface="Wingdings" panose="05000000000000000000" pitchFamily="2" charset="2"/>
              <a:buChar char="ü"/>
            </a:pPr>
            <a:r>
              <a:rPr lang="el-GR" sz="2600" dirty="0"/>
              <a:t> Τα φάρμακα αυτά χρησιμοποιούνται για τη </a:t>
            </a:r>
            <a:r>
              <a:rPr lang="el-GR" sz="2600" u="sng" dirty="0"/>
              <a:t>βραχυπρόθεσμη θεραπεία της αϋπνίας</a:t>
            </a:r>
            <a:r>
              <a:rPr lang="el-GR" sz="2600" u="sng" dirty="0" smtClean="0"/>
              <a:t>.</a:t>
            </a:r>
            <a:r>
              <a:rPr lang="el-GR" sz="2600" dirty="0" smtClean="0"/>
              <a:t>  Δεν επεμβαίνουν στα στάδια του ύπνου, μικρή ανοχή και εξάρτηση σε σχέση με </a:t>
            </a:r>
            <a:r>
              <a:rPr lang="en-US" sz="2600" dirty="0" smtClean="0"/>
              <a:t>BZDs.</a:t>
            </a:r>
            <a:endParaRPr lang="el-GR" sz="2600" dirty="0"/>
          </a:p>
        </p:txBody>
      </p:sp>
    </p:spTree>
    <p:extLst>
      <p:ext uri="{BB962C8B-B14F-4D97-AF65-F5344CB8AC3E}">
        <p14:creationId xmlns:p14="http://schemas.microsoft.com/office/powerpoint/2010/main" val="37572167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14F838A7-41A5-46E2-8460-5E5358DFC9EE}"/>
              </a:ext>
            </a:extLst>
          </p:cNvPr>
          <p:cNvPicPr>
            <a:picLocks noChangeAspect="1"/>
          </p:cNvPicPr>
          <p:nvPr/>
        </p:nvPicPr>
        <p:blipFill>
          <a:blip r:embed="rId2"/>
          <a:stretch>
            <a:fillRect/>
          </a:stretch>
        </p:blipFill>
        <p:spPr>
          <a:xfrm>
            <a:off x="2152684" y="3731543"/>
            <a:ext cx="3690645" cy="2764421"/>
          </a:xfrm>
          <a:prstGeom prst="rect">
            <a:avLst/>
          </a:prstGeom>
        </p:spPr>
      </p:pic>
      <p:pic>
        <p:nvPicPr>
          <p:cNvPr id="3" name="Εικόνα 2">
            <a:extLst>
              <a:ext uri="{FF2B5EF4-FFF2-40B4-BE49-F238E27FC236}">
                <a16:creationId xmlns:a16="http://schemas.microsoft.com/office/drawing/2014/main" id="{8DD62ACC-F29C-454A-85A5-0CE29C993397}"/>
              </a:ext>
            </a:extLst>
          </p:cNvPr>
          <p:cNvPicPr>
            <a:picLocks noChangeAspect="1"/>
          </p:cNvPicPr>
          <p:nvPr/>
        </p:nvPicPr>
        <p:blipFill>
          <a:blip r:embed="rId3"/>
          <a:stretch>
            <a:fillRect/>
          </a:stretch>
        </p:blipFill>
        <p:spPr>
          <a:xfrm>
            <a:off x="19265" y="105973"/>
            <a:ext cx="3978742" cy="3157732"/>
          </a:xfrm>
          <a:prstGeom prst="rect">
            <a:avLst/>
          </a:prstGeom>
        </p:spPr>
      </p:pic>
      <p:pic>
        <p:nvPicPr>
          <p:cNvPr id="4" name="Εικόνα 3">
            <a:extLst>
              <a:ext uri="{FF2B5EF4-FFF2-40B4-BE49-F238E27FC236}">
                <a16:creationId xmlns:a16="http://schemas.microsoft.com/office/drawing/2014/main" id="{0A5A7880-76B0-4C1A-94A8-02340BEB5FA4}"/>
              </a:ext>
            </a:extLst>
          </p:cNvPr>
          <p:cNvPicPr>
            <a:picLocks noChangeAspect="1"/>
          </p:cNvPicPr>
          <p:nvPr/>
        </p:nvPicPr>
        <p:blipFill>
          <a:blip r:embed="rId4"/>
          <a:stretch>
            <a:fillRect/>
          </a:stretch>
        </p:blipFill>
        <p:spPr>
          <a:xfrm>
            <a:off x="6811914" y="1190448"/>
            <a:ext cx="3526009" cy="3923306"/>
          </a:xfrm>
          <a:prstGeom prst="rect">
            <a:avLst/>
          </a:prstGeom>
        </p:spPr>
      </p:pic>
    </p:spTree>
    <p:extLst>
      <p:ext uri="{BB962C8B-B14F-4D97-AF65-F5344CB8AC3E}">
        <p14:creationId xmlns:p14="http://schemas.microsoft.com/office/powerpoint/2010/main" val="31874838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E7FFD28-545C-4C88-A2E7-152FB234C92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4F74AD7-406F-408B-ABC7-3DD830D816E1}"/>
              </a:ext>
            </a:extLst>
          </p:cNvPr>
          <p:cNvSpPr>
            <a:spLocks noGrp="1"/>
          </p:cNvSpPr>
          <p:nvPr>
            <p:ph type="title"/>
          </p:nvPr>
        </p:nvSpPr>
        <p:spPr>
          <a:xfrm>
            <a:off x="838200" y="365125"/>
            <a:ext cx="10515600" cy="1325563"/>
          </a:xfrm>
        </p:spPr>
        <p:txBody>
          <a:bodyPr>
            <a:normAutofit/>
          </a:bodyPr>
          <a:lstStyle/>
          <a:p>
            <a:r>
              <a:rPr lang="el-GR" sz="4600">
                <a:solidFill>
                  <a:srgbClr val="FFFFFF"/>
                </a:solidFill>
              </a:rPr>
              <a:t>Μη βενζοδιαζεπινικά υπνωτικά</a:t>
            </a:r>
          </a:p>
        </p:txBody>
      </p:sp>
      <p:sp>
        <p:nvSpPr>
          <p:cNvPr id="3" name="Θέση περιεχομένου 2">
            <a:extLst>
              <a:ext uri="{FF2B5EF4-FFF2-40B4-BE49-F238E27FC236}">
                <a16:creationId xmlns:a16="http://schemas.microsoft.com/office/drawing/2014/main" id="{009D877C-6EAA-401F-B460-1DEDE5A2F026}"/>
              </a:ext>
            </a:extLst>
          </p:cNvPr>
          <p:cNvSpPr>
            <a:spLocks noGrp="1"/>
          </p:cNvSpPr>
          <p:nvPr>
            <p:ph idx="1"/>
          </p:nvPr>
        </p:nvSpPr>
        <p:spPr>
          <a:xfrm>
            <a:off x="748937" y="2055813"/>
            <a:ext cx="10604863" cy="4437061"/>
          </a:xfrm>
        </p:spPr>
        <p:txBody>
          <a:bodyPr>
            <a:normAutofit lnSpcReduction="10000"/>
          </a:bodyPr>
          <a:lstStyle/>
          <a:p>
            <a:r>
              <a:rPr lang="el-GR" sz="2200" b="1" dirty="0" err="1"/>
              <a:t>Βουσπιρόνη</a:t>
            </a:r>
            <a:endParaRPr lang="el-GR" sz="2200" b="1" dirty="0"/>
          </a:p>
          <a:p>
            <a:pPr>
              <a:buFont typeface="Wingdings" panose="05000000000000000000" pitchFamily="2" charset="2"/>
              <a:buChar char="Ø"/>
            </a:pPr>
            <a:r>
              <a:rPr lang="el-GR" sz="2200" dirty="0"/>
              <a:t>Η </a:t>
            </a:r>
            <a:r>
              <a:rPr lang="el-GR" sz="2200" dirty="0" err="1"/>
              <a:t>βουσπιρόνη</a:t>
            </a:r>
            <a:r>
              <a:rPr lang="el-GR" sz="2200" dirty="0"/>
              <a:t> δεν έχει έντονη κατασταλτική δράση και γενικότερα έχει </a:t>
            </a:r>
            <a:r>
              <a:rPr lang="el-GR" sz="2200" dirty="0" smtClean="0"/>
              <a:t>λιγότερες </a:t>
            </a:r>
            <a:r>
              <a:rPr lang="el-GR" sz="2200" dirty="0"/>
              <a:t>ανεπιθύμητες ενέργειες στο </a:t>
            </a:r>
            <a:r>
              <a:rPr lang="el-GR" sz="2200" dirty="0" smtClean="0"/>
              <a:t>ΚΝΣ σε σχέση με τις </a:t>
            </a:r>
            <a:r>
              <a:rPr lang="en-US" sz="2200" dirty="0" smtClean="0"/>
              <a:t>BZDs</a:t>
            </a:r>
            <a:r>
              <a:rPr lang="el-GR" sz="2200" dirty="0" smtClean="0"/>
              <a:t>. </a:t>
            </a:r>
            <a:r>
              <a:rPr lang="el-GR" sz="2200" dirty="0"/>
              <a:t>Είναι ένας αγωνιστής στους υποδοχείς 5-ΗΤ1Α και δρα τόσο στους υποδοχείς 5-ΗΤ2Α όσο και της </a:t>
            </a:r>
            <a:r>
              <a:rPr lang="el-GR" sz="2200" dirty="0" err="1"/>
              <a:t>ντοπαμίνης</a:t>
            </a:r>
            <a:r>
              <a:rPr lang="el-GR" sz="2200" dirty="0"/>
              <a:t> (D2</a:t>
            </a:r>
            <a:r>
              <a:rPr lang="el-GR" sz="2200" dirty="0" smtClean="0"/>
              <a:t>).</a:t>
            </a:r>
          </a:p>
          <a:p>
            <a:pPr>
              <a:buFont typeface="Wingdings" panose="05000000000000000000" pitchFamily="2" charset="2"/>
              <a:buChar char="ü"/>
            </a:pPr>
            <a:r>
              <a:rPr lang="el-GR" sz="2200" dirty="0" smtClean="0"/>
              <a:t> Θεραπεία της γενικευμένης αγχώδους διαταραχής.</a:t>
            </a:r>
            <a:endParaRPr lang="en-US" sz="2200" dirty="0" smtClean="0"/>
          </a:p>
          <a:p>
            <a:pPr>
              <a:buFont typeface="Wingdings" panose="05000000000000000000" pitchFamily="2" charset="2"/>
              <a:buChar char="ü"/>
            </a:pPr>
            <a:r>
              <a:rPr lang="el-GR" sz="2200" dirty="0" smtClean="0"/>
              <a:t> </a:t>
            </a:r>
            <a:r>
              <a:rPr lang="el-GR" sz="2200" dirty="0"/>
              <a:t>Η </a:t>
            </a:r>
            <a:r>
              <a:rPr lang="el-GR" sz="2200" dirty="0" err="1"/>
              <a:t>βουσπιρόνη</a:t>
            </a:r>
            <a:r>
              <a:rPr lang="el-GR" sz="2200" dirty="0"/>
              <a:t> δεν προκαλεί </a:t>
            </a:r>
            <a:r>
              <a:rPr lang="el-GR" sz="2200" dirty="0" smtClean="0"/>
              <a:t>εθισμό, εξάρτηση</a:t>
            </a:r>
            <a:r>
              <a:rPr lang="el-GR" sz="2200" dirty="0"/>
              <a:t>. </a:t>
            </a:r>
            <a:endParaRPr lang="en-US" sz="2200" dirty="0" smtClean="0"/>
          </a:p>
          <a:p>
            <a:pPr>
              <a:buFont typeface="Wingdings" panose="05000000000000000000" pitchFamily="2" charset="2"/>
              <a:buChar char="ü"/>
            </a:pPr>
            <a:r>
              <a:rPr lang="el-GR" sz="2200" dirty="0" smtClean="0"/>
              <a:t> Η δράση της δεν σχετίζεται με </a:t>
            </a:r>
            <a:r>
              <a:rPr lang="el-GR" sz="2200" dirty="0"/>
              <a:t>τον </a:t>
            </a:r>
            <a:r>
              <a:rPr lang="el-GR" sz="2200" dirty="0" smtClean="0"/>
              <a:t>υποδοχέα του GABΑ. </a:t>
            </a:r>
          </a:p>
          <a:p>
            <a:pPr>
              <a:buFont typeface="Wingdings" panose="05000000000000000000" pitchFamily="2" charset="2"/>
              <a:buChar char="ü"/>
            </a:pPr>
            <a:r>
              <a:rPr lang="el-GR" sz="2200" dirty="0" smtClean="0"/>
              <a:t> Δεν </a:t>
            </a:r>
            <a:r>
              <a:rPr lang="el-GR" sz="2200" dirty="0"/>
              <a:t>συνιστάται για τη θεραπεία στέρησης από </a:t>
            </a:r>
            <a:r>
              <a:rPr lang="el-GR" sz="2200" dirty="0" err="1"/>
              <a:t>BZDs</a:t>
            </a:r>
            <a:r>
              <a:rPr lang="el-GR" sz="2200" dirty="0"/>
              <a:t>.</a:t>
            </a:r>
          </a:p>
          <a:p>
            <a:pPr>
              <a:buFont typeface="Wingdings" panose="05000000000000000000" pitchFamily="2" charset="2"/>
              <a:buChar char="q"/>
            </a:pPr>
            <a:r>
              <a:rPr lang="el-GR" sz="2200" dirty="0"/>
              <a:t> Οι </a:t>
            </a:r>
            <a:r>
              <a:rPr lang="el-GR" sz="2200" dirty="0" err="1"/>
              <a:t>BZDs</a:t>
            </a:r>
            <a:r>
              <a:rPr lang="el-GR" sz="2200" dirty="0"/>
              <a:t> επιδρούν μετά από μία μόνο δόση και χρειάζονται λίγες ημέρες για να επιτευχθεί ένα πλήρες θεραπευτικό αποτέλεσμα, αντίθετα η </a:t>
            </a:r>
            <a:r>
              <a:rPr lang="el-GR" sz="2200" dirty="0" err="1"/>
              <a:t>βουσπιρόνη</a:t>
            </a:r>
            <a:r>
              <a:rPr lang="el-GR" sz="2200" dirty="0"/>
              <a:t> δεν επιδρά με μία μόνο δόση και χρειάζονται εβδομάδες για να επιτευχθεί ένα πλήρες θεραπευτικό αποτέλεσμα.</a:t>
            </a:r>
          </a:p>
        </p:txBody>
      </p:sp>
    </p:spTree>
    <p:extLst>
      <p:ext uri="{BB962C8B-B14F-4D97-AF65-F5344CB8AC3E}">
        <p14:creationId xmlns:p14="http://schemas.microsoft.com/office/powerpoint/2010/main" val="467940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9" name="Rectangle 58">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Freeform: Shape 66">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9" name="Rectangle 68">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34745D1-1A43-40B4-A03F-D30EEBDF363A}"/>
              </a:ext>
            </a:extLst>
          </p:cNvPr>
          <p:cNvSpPr>
            <a:spLocks noGrp="1"/>
          </p:cNvSpPr>
          <p:nvPr>
            <p:ph type="title"/>
          </p:nvPr>
        </p:nvSpPr>
        <p:spPr>
          <a:xfrm>
            <a:off x="466722" y="586855"/>
            <a:ext cx="3201366" cy="2842145"/>
          </a:xfrm>
        </p:spPr>
        <p:txBody>
          <a:bodyPr anchor="b">
            <a:normAutofit/>
          </a:bodyPr>
          <a:lstStyle/>
          <a:p>
            <a:pPr algn="r"/>
            <a:r>
              <a:rPr lang="el-GR" sz="4000" dirty="0">
                <a:solidFill>
                  <a:srgbClr val="FFFFFF"/>
                </a:solidFill>
              </a:rPr>
              <a:t>Αγχολυτικά και Υπνωτικά Φάρμακα</a:t>
            </a:r>
          </a:p>
        </p:txBody>
      </p:sp>
      <p:sp>
        <p:nvSpPr>
          <p:cNvPr id="3" name="Θέση περιεχομένου 2">
            <a:extLst>
              <a:ext uri="{FF2B5EF4-FFF2-40B4-BE49-F238E27FC236}">
                <a16:creationId xmlns:a16="http://schemas.microsoft.com/office/drawing/2014/main" id="{6158A5CD-AEC8-4AAD-87F2-BDF36EB4D269}"/>
              </a:ext>
            </a:extLst>
          </p:cNvPr>
          <p:cNvSpPr>
            <a:spLocks noGrp="1"/>
          </p:cNvSpPr>
          <p:nvPr>
            <p:ph idx="1"/>
          </p:nvPr>
        </p:nvSpPr>
        <p:spPr>
          <a:xfrm>
            <a:off x="4717997" y="209064"/>
            <a:ext cx="7116194" cy="5701406"/>
          </a:xfrm>
        </p:spPr>
        <p:txBody>
          <a:bodyPr anchor="ctr">
            <a:noAutofit/>
          </a:bodyPr>
          <a:lstStyle/>
          <a:p>
            <a:r>
              <a:rPr lang="el-GR" sz="2400" b="1" dirty="0"/>
              <a:t>Εξάρτηση</a:t>
            </a:r>
            <a:r>
              <a:rPr lang="en-US" sz="2400" b="1" dirty="0"/>
              <a:t> (dependence)</a:t>
            </a:r>
            <a:endParaRPr lang="el-GR" sz="2400" b="1" dirty="0"/>
          </a:p>
          <a:p>
            <a:pPr marL="0" indent="0">
              <a:buNone/>
            </a:pPr>
            <a:r>
              <a:rPr lang="el-GR" sz="2400" dirty="0"/>
              <a:t>Η εξάρτηση είναι η κατάσταση, η οποία χαρακτηρίζεται από σημεία και </a:t>
            </a:r>
            <a:r>
              <a:rPr lang="el-GR" sz="2400" b="1" dirty="0"/>
              <a:t>συμπτώματα στέρησης </a:t>
            </a:r>
            <a:r>
              <a:rPr lang="el-GR" sz="2400" dirty="0"/>
              <a:t>όταν τα επίπεδα του φαρμάκου μειώνονται.</a:t>
            </a:r>
          </a:p>
          <a:p>
            <a:pPr marL="0" indent="0">
              <a:buNone/>
            </a:pPr>
            <a:r>
              <a:rPr lang="el-GR" sz="2400" dirty="0"/>
              <a:t>Η εξάρτηση μπορεί να είναι σωματική</a:t>
            </a:r>
            <a:r>
              <a:rPr lang="en-US" sz="2400" dirty="0"/>
              <a:t> (</a:t>
            </a:r>
            <a:r>
              <a:rPr lang="el-GR" sz="2400" dirty="0"/>
              <a:t>φυσική εξάρτηση), δηλαδή το άτομο έχει </a:t>
            </a:r>
            <a:r>
              <a:rPr lang="el-GR" sz="2400" b="1" dirty="0"/>
              <a:t>σωματικά σημεία στέρησης </a:t>
            </a:r>
            <a:r>
              <a:rPr lang="el-GR" sz="2400" dirty="0"/>
              <a:t>ή μπορεί να είναι και ψυχολογική, στην περίπτωση κατά την οποία το άτομο έχει </a:t>
            </a:r>
            <a:r>
              <a:rPr lang="el-GR" sz="2400" b="1" dirty="0"/>
              <a:t>ψυχολογικά σημεία στέρησης</a:t>
            </a:r>
            <a:r>
              <a:rPr lang="el-GR" sz="2400" dirty="0"/>
              <a:t>. </a:t>
            </a:r>
          </a:p>
          <a:p>
            <a:pPr>
              <a:buFont typeface="Wingdings" panose="05000000000000000000" pitchFamily="2" charset="2"/>
              <a:buChar char="ü"/>
            </a:pPr>
            <a:r>
              <a:rPr lang="el-GR" sz="2400" dirty="0"/>
              <a:t>Υπάρχει η </a:t>
            </a:r>
            <a:r>
              <a:rPr lang="el-GR" sz="2400" u="sng" dirty="0"/>
              <a:t>διασταυρούμενη εξάρτηση</a:t>
            </a:r>
            <a:r>
              <a:rPr lang="el-GR" sz="2400" dirty="0"/>
              <a:t>, η οποία είναι παρόμοια με τη διασταυρούμενη ανοχή.</a:t>
            </a:r>
          </a:p>
          <a:p>
            <a:pPr>
              <a:buFont typeface="Wingdings" panose="05000000000000000000" pitchFamily="2" charset="2"/>
              <a:buChar char="ü"/>
            </a:pPr>
            <a:r>
              <a:rPr lang="el-GR" sz="2400" dirty="0"/>
              <a:t>Μπορεί επίσης η εξάρτηση να οδηγήσει στην </a:t>
            </a:r>
            <a:r>
              <a:rPr lang="el-GR" sz="2400" b="1" dirty="0" smtClean="0"/>
              <a:t>εθισμό</a:t>
            </a:r>
            <a:r>
              <a:rPr lang="el-GR" sz="2400" dirty="0" smtClean="0"/>
              <a:t> και στην </a:t>
            </a:r>
            <a:r>
              <a:rPr lang="el-GR" sz="2400" b="1" dirty="0" smtClean="0"/>
              <a:t>κατάχρηση</a:t>
            </a:r>
            <a:r>
              <a:rPr lang="el-GR" sz="2400" dirty="0" smtClean="0"/>
              <a:t> </a:t>
            </a:r>
            <a:r>
              <a:rPr lang="el-GR" sz="2400" dirty="0" smtClean="0"/>
              <a:t>του φαρμάκου.</a:t>
            </a:r>
            <a:endParaRPr lang="el-GR" sz="2400" dirty="0"/>
          </a:p>
        </p:txBody>
      </p:sp>
      <p:pic>
        <p:nvPicPr>
          <p:cNvPr id="4" name="Εικόνα 3">
            <a:extLst>
              <a:ext uri="{FF2B5EF4-FFF2-40B4-BE49-F238E27FC236}">
                <a16:creationId xmlns:a16="http://schemas.microsoft.com/office/drawing/2014/main" id="{F4C17386-6724-4A78-95FC-1078C10C8301}"/>
              </a:ext>
            </a:extLst>
          </p:cNvPr>
          <p:cNvPicPr>
            <a:picLocks noChangeAspect="1"/>
          </p:cNvPicPr>
          <p:nvPr/>
        </p:nvPicPr>
        <p:blipFill>
          <a:blip r:embed="rId2"/>
          <a:stretch>
            <a:fillRect/>
          </a:stretch>
        </p:blipFill>
        <p:spPr>
          <a:xfrm>
            <a:off x="-16977" y="4148418"/>
            <a:ext cx="4071769" cy="2709577"/>
          </a:xfrm>
          <a:prstGeom prst="rect">
            <a:avLst/>
          </a:prstGeom>
        </p:spPr>
      </p:pic>
    </p:spTree>
    <p:extLst>
      <p:ext uri="{BB962C8B-B14F-4D97-AF65-F5344CB8AC3E}">
        <p14:creationId xmlns:p14="http://schemas.microsoft.com/office/powerpoint/2010/main" val="23677960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B740E37D-9A4A-4F1A-8356-5BC3E26CB404}"/>
              </a:ext>
            </a:extLst>
          </p:cNvPr>
          <p:cNvPicPr>
            <a:picLocks noChangeAspect="1"/>
          </p:cNvPicPr>
          <p:nvPr/>
        </p:nvPicPr>
        <p:blipFill>
          <a:blip r:embed="rId2"/>
          <a:stretch>
            <a:fillRect/>
          </a:stretch>
        </p:blipFill>
        <p:spPr>
          <a:xfrm>
            <a:off x="7730454" y="1175657"/>
            <a:ext cx="4346635" cy="2098766"/>
          </a:xfrm>
          <a:prstGeom prst="rect">
            <a:avLst/>
          </a:prstGeom>
        </p:spPr>
      </p:pic>
      <p:cxnSp>
        <p:nvCxnSpPr>
          <p:cNvPr id="8" name="Straight Connector 7">
            <a:extLst>
              <a:ext uri="{FF2B5EF4-FFF2-40B4-BE49-F238E27FC236}">
                <a16:creationId xmlns:a16="http://schemas.microsoft.com/office/drawing/2014/main" id="{4D56677B-C0B7-4DAC-ACAD-8054FF1B599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573887"/>
            <a:ext cx="0" cy="3710227"/>
          </a:xfrm>
          <a:prstGeom prst="line">
            <a:avLst/>
          </a:prstGeom>
          <a:ln w="19050">
            <a:solidFill>
              <a:srgbClr val="7CA4B5"/>
            </a:solidFill>
          </a:ln>
        </p:spPr>
        <p:style>
          <a:lnRef idx="1">
            <a:schemeClr val="accent1"/>
          </a:lnRef>
          <a:fillRef idx="0">
            <a:schemeClr val="accent1"/>
          </a:fillRef>
          <a:effectRef idx="0">
            <a:schemeClr val="accent1"/>
          </a:effectRef>
          <a:fontRef idx="minor">
            <a:schemeClr val="tx1"/>
          </a:fontRef>
        </p:style>
      </p:cxnSp>
      <p:pic>
        <p:nvPicPr>
          <p:cNvPr id="3" name="Εικόνα 2">
            <a:extLst>
              <a:ext uri="{FF2B5EF4-FFF2-40B4-BE49-F238E27FC236}">
                <a16:creationId xmlns:a16="http://schemas.microsoft.com/office/drawing/2014/main" id="{0F075B4C-BD25-40B8-98E4-D402CF495378}"/>
              </a:ext>
            </a:extLst>
          </p:cNvPr>
          <p:cNvPicPr>
            <a:picLocks noChangeAspect="1"/>
          </p:cNvPicPr>
          <p:nvPr/>
        </p:nvPicPr>
        <p:blipFill>
          <a:blip r:embed="rId3"/>
          <a:stretch>
            <a:fillRect/>
          </a:stretch>
        </p:blipFill>
        <p:spPr>
          <a:xfrm>
            <a:off x="8212182" y="3345749"/>
            <a:ext cx="3599301" cy="2999417"/>
          </a:xfrm>
          <a:prstGeom prst="rect">
            <a:avLst/>
          </a:prstGeom>
        </p:spPr>
      </p:pic>
      <p:pic>
        <p:nvPicPr>
          <p:cNvPr id="4" name="Εικόνα 3"/>
          <p:cNvPicPr>
            <a:picLocks noChangeAspect="1"/>
          </p:cNvPicPr>
          <p:nvPr/>
        </p:nvPicPr>
        <p:blipFill>
          <a:blip r:embed="rId4"/>
          <a:stretch>
            <a:fillRect/>
          </a:stretch>
        </p:blipFill>
        <p:spPr>
          <a:xfrm>
            <a:off x="0" y="0"/>
            <a:ext cx="7576205" cy="5682154"/>
          </a:xfrm>
          <a:prstGeom prst="rect">
            <a:avLst/>
          </a:prstGeom>
        </p:spPr>
      </p:pic>
    </p:spTree>
    <p:extLst>
      <p:ext uri="{BB962C8B-B14F-4D97-AF65-F5344CB8AC3E}">
        <p14:creationId xmlns:p14="http://schemas.microsoft.com/office/powerpoint/2010/main" val="3916749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Rectangle 36">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D9B0BEF-FBDE-41BD-9714-DF1506807C5C}"/>
              </a:ext>
            </a:extLst>
          </p:cNvPr>
          <p:cNvSpPr>
            <a:spLocks noGrp="1"/>
          </p:cNvSpPr>
          <p:nvPr>
            <p:ph type="title"/>
          </p:nvPr>
        </p:nvSpPr>
        <p:spPr>
          <a:xfrm>
            <a:off x="418225" y="0"/>
            <a:ext cx="3201366" cy="3387497"/>
          </a:xfrm>
        </p:spPr>
        <p:txBody>
          <a:bodyPr anchor="b">
            <a:normAutofit/>
          </a:bodyPr>
          <a:lstStyle/>
          <a:p>
            <a:pPr algn="r"/>
            <a:r>
              <a:rPr lang="el-GR" sz="4000" dirty="0">
                <a:solidFill>
                  <a:srgbClr val="FFFFFF"/>
                </a:solidFill>
              </a:rPr>
              <a:t>Αγχολυτικά και Υπνωτικά Φάρμακα</a:t>
            </a:r>
          </a:p>
        </p:txBody>
      </p:sp>
      <p:sp>
        <p:nvSpPr>
          <p:cNvPr id="3" name="Θέση περιεχομένου 2">
            <a:extLst>
              <a:ext uri="{FF2B5EF4-FFF2-40B4-BE49-F238E27FC236}">
                <a16:creationId xmlns:a16="http://schemas.microsoft.com/office/drawing/2014/main" id="{A8E6BC12-82CE-4095-A192-781CE665ED2E}"/>
              </a:ext>
            </a:extLst>
          </p:cNvPr>
          <p:cNvSpPr>
            <a:spLocks noGrp="1"/>
          </p:cNvSpPr>
          <p:nvPr>
            <p:ph idx="1"/>
          </p:nvPr>
        </p:nvSpPr>
        <p:spPr>
          <a:xfrm>
            <a:off x="4367694" y="649480"/>
            <a:ext cx="7357583" cy="5546047"/>
          </a:xfrm>
        </p:spPr>
        <p:txBody>
          <a:bodyPr anchor="ctr">
            <a:normAutofit lnSpcReduction="10000"/>
          </a:bodyPr>
          <a:lstStyle/>
          <a:p>
            <a:pPr marL="0" indent="0">
              <a:buNone/>
            </a:pPr>
            <a:r>
              <a:rPr lang="el-GR" sz="2000" dirty="0"/>
              <a:t>    </a:t>
            </a:r>
            <a:r>
              <a:rPr lang="el-GR" sz="2400" dirty="0"/>
              <a:t>Τα φάρμακα που ονομάζονται και ταξινομούνται ως </a:t>
            </a:r>
            <a:r>
              <a:rPr lang="el-GR" sz="2400" b="1" u="sng" dirty="0"/>
              <a:t>καταπραϋντικά-υπνωτικά</a:t>
            </a:r>
            <a:r>
              <a:rPr lang="el-GR" sz="2400" dirty="0"/>
              <a:t> ή και απλώς </a:t>
            </a:r>
            <a:r>
              <a:rPr lang="el-GR" sz="2400" b="1" u="sng" dirty="0"/>
              <a:t>αγχολυτικά </a:t>
            </a:r>
            <a:r>
              <a:rPr lang="el-GR" sz="2400" dirty="0"/>
              <a:t> χρησιμοποιούνται για διάφορους σκοπούς, συμπεριλαμβανομένων της θεραπείας:</a:t>
            </a:r>
          </a:p>
          <a:p>
            <a:r>
              <a:rPr lang="el-GR" sz="2400" dirty="0"/>
              <a:t>του </a:t>
            </a:r>
            <a:r>
              <a:rPr lang="el-GR" sz="2400" b="1" dirty="0"/>
              <a:t>άγχους</a:t>
            </a:r>
            <a:r>
              <a:rPr lang="el-GR" sz="2400" dirty="0"/>
              <a:t>  </a:t>
            </a:r>
          </a:p>
          <a:p>
            <a:r>
              <a:rPr lang="el-GR" sz="2400" dirty="0"/>
              <a:t>της </a:t>
            </a:r>
            <a:r>
              <a:rPr lang="el-GR" sz="2400" b="1" dirty="0"/>
              <a:t>επιληψίας </a:t>
            </a:r>
          </a:p>
          <a:p>
            <a:r>
              <a:rPr lang="el-GR" sz="2400" dirty="0"/>
              <a:t>της </a:t>
            </a:r>
            <a:r>
              <a:rPr lang="el-GR" sz="2400" b="1" dirty="0"/>
              <a:t>επαγωγής του ύπνου </a:t>
            </a:r>
          </a:p>
          <a:p>
            <a:r>
              <a:rPr lang="el-GR" sz="2400" dirty="0"/>
              <a:t>της </a:t>
            </a:r>
            <a:r>
              <a:rPr lang="el-GR" sz="2400" b="1" dirty="0"/>
              <a:t>αναισθησίας</a:t>
            </a:r>
          </a:p>
          <a:p>
            <a:pPr>
              <a:buFont typeface="Wingdings" panose="05000000000000000000" pitchFamily="2" charset="2"/>
              <a:buChar char="ü"/>
            </a:pPr>
            <a:r>
              <a:rPr lang="el-GR" sz="2400" dirty="0"/>
              <a:t> Η </a:t>
            </a:r>
            <a:r>
              <a:rPr lang="el-GR" sz="2400" b="1" dirty="0"/>
              <a:t>διασταυρούμενη ανοχή </a:t>
            </a:r>
            <a:r>
              <a:rPr lang="el-GR" sz="2400" dirty="0"/>
              <a:t>και η </a:t>
            </a:r>
            <a:r>
              <a:rPr lang="el-GR" sz="2400" b="1" dirty="0"/>
              <a:t>διασταυρούμενη εξάρτηση </a:t>
            </a:r>
            <a:r>
              <a:rPr lang="el-GR" sz="2400" dirty="0"/>
              <a:t>χαρακτηρίζουν σχεδόν όλα τα </a:t>
            </a:r>
            <a:r>
              <a:rPr lang="el-GR" sz="2400" dirty="0" smtClean="0"/>
              <a:t>αγχολυτικά-ηρεμιστικά </a:t>
            </a:r>
            <a:r>
              <a:rPr lang="el-GR" sz="2400" dirty="0"/>
              <a:t>του ΚΝΣ, συμπεριλαμβανομένων των βαρβιτουρικών, </a:t>
            </a:r>
            <a:r>
              <a:rPr lang="el-GR" sz="2400" dirty="0" err="1"/>
              <a:t>βενζοδιαζεπινών</a:t>
            </a:r>
            <a:r>
              <a:rPr lang="el-GR" sz="2400" dirty="0"/>
              <a:t> (</a:t>
            </a:r>
            <a:r>
              <a:rPr lang="el-GR" sz="2400" dirty="0" err="1"/>
              <a:t>BZDs</a:t>
            </a:r>
            <a:r>
              <a:rPr lang="el-GR" sz="2400" dirty="0"/>
              <a:t>), </a:t>
            </a:r>
            <a:r>
              <a:rPr lang="el-GR" sz="2400" dirty="0" err="1"/>
              <a:t>οπιοειδών</a:t>
            </a:r>
            <a:r>
              <a:rPr lang="el-GR" sz="2400" dirty="0"/>
              <a:t> και της αιθανόλης (οινοπνεύματος</a:t>
            </a:r>
            <a:r>
              <a:rPr lang="el-GR" sz="2400" dirty="0" smtClean="0"/>
              <a:t>). </a:t>
            </a:r>
            <a:r>
              <a:rPr lang="el-GR" sz="2400" dirty="0" smtClean="0"/>
              <a:t>Τα φάρμακα αυτά όπως και η νικοτίνη είναι ουσίες που προκαλούν εθισμό. </a:t>
            </a:r>
            <a:endParaRPr lang="el-GR" sz="2400" dirty="0"/>
          </a:p>
        </p:txBody>
      </p:sp>
      <p:pic>
        <p:nvPicPr>
          <p:cNvPr id="4" name="Εικόνα 3">
            <a:extLst>
              <a:ext uri="{FF2B5EF4-FFF2-40B4-BE49-F238E27FC236}">
                <a16:creationId xmlns:a16="http://schemas.microsoft.com/office/drawing/2014/main" id="{535454DC-E46F-4AA4-AF28-7AE431224B9E}"/>
              </a:ext>
            </a:extLst>
          </p:cNvPr>
          <p:cNvPicPr>
            <a:picLocks noChangeAspect="1"/>
          </p:cNvPicPr>
          <p:nvPr/>
        </p:nvPicPr>
        <p:blipFill>
          <a:blip r:embed="rId2"/>
          <a:stretch>
            <a:fillRect/>
          </a:stretch>
        </p:blipFill>
        <p:spPr>
          <a:xfrm>
            <a:off x="-9946" y="4386439"/>
            <a:ext cx="4075849" cy="2501979"/>
          </a:xfrm>
          <a:prstGeom prst="rect">
            <a:avLst/>
          </a:prstGeom>
        </p:spPr>
      </p:pic>
    </p:spTree>
    <p:extLst>
      <p:ext uri="{BB962C8B-B14F-4D97-AF65-F5344CB8AC3E}">
        <p14:creationId xmlns:p14="http://schemas.microsoft.com/office/powerpoint/2010/main" val="585630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B8C311F-7253-4AED-9701-7FC0708C4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2384209-CB15-4CDF-9D31-C44FD9A3F2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633B3B5-CC90-43F0-8714-D31D1F3F02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8D57A06-A426-446D-B02C-A2DC6B62E4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DF8CF3C4-BFDC-4EBE-9094-EDA6FB703C47}"/>
              </a:ext>
            </a:extLst>
          </p:cNvPr>
          <p:cNvPicPr>
            <a:picLocks noChangeAspect="1"/>
          </p:cNvPicPr>
          <p:nvPr/>
        </p:nvPicPr>
        <p:blipFill>
          <a:blip r:embed="rId2"/>
          <a:stretch>
            <a:fillRect/>
          </a:stretch>
        </p:blipFill>
        <p:spPr>
          <a:xfrm>
            <a:off x="2107006" y="457200"/>
            <a:ext cx="7977987" cy="5943600"/>
          </a:xfrm>
          <a:prstGeom prst="rect">
            <a:avLst/>
          </a:prstGeom>
        </p:spPr>
      </p:pic>
      <p:sp>
        <p:nvSpPr>
          <p:cNvPr id="3" name="TextBox 2">
            <a:extLst>
              <a:ext uri="{FF2B5EF4-FFF2-40B4-BE49-F238E27FC236}">
                <a16:creationId xmlns:a16="http://schemas.microsoft.com/office/drawing/2014/main" id="{7C37D4AD-434B-4168-9B93-40488DCF6D91}"/>
              </a:ext>
            </a:extLst>
          </p:cNvPr>
          <p:cNvSpPr txBox="1"/>
          <p:nvPr/>
        </p:nvSpPr>
        <p:spPr>
          <a:xfrm>
            <a:off x="2208627" y="456344"/>
            <a:ext cx="7876365" cy="923330"/>
          </a:xfrm>
          <a:prstGeom prst="rect">
            <a:avLst/>
          </a:prstGeom>
          <a:noFill/>
        </p:spPr>
        <p:txBody>
          <a:bodyPr wrap="square" rtlCol="0">
            <a:spAutoFit/>
          </a:bodyPr>
          <a:lstStyle/>
          <a:p>
            <a:r>
              <a:rPr lang="el-GR" dirty="0"/>
              <a:t>Διαγνωστικό και Στατιστικό Εγχειρίδιο Ψυχικών Διαταραχών (</a:t>
            </a:r>
            <a:r>
              <a:rPr lang="en-US" dirty="0"/>
              <a:t>Diagnostic and Statistical Manual of Mental Disorders, DSM) </a:t>
            </a:r>
            <a:r>
              <a:rPr lang="el-GR" dirty="0"/>
              <a:t>της Αμερικανικής Ψυχιατρικής Εταιρίας </a:t>
            </a:r>
          </a:p>
        </p:txBody>
      </p:sp>
    </p:spTree>
    <p:extLst>
      <p:ext uri="{BB962C8B-B14F-4D97-AF65-F5344CB8AC3E}">
        <p14:creationId xmlns:p14="http://schemas.microsoft.com/office/powerpoint/2010/main" val="2095220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129F4FEF-3F4E-4042-8E6D-C24E201FB3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8A5BD45-35D4-49AD-976B-AF77A4D4B184}"/>
              </a:ext>
            </a:extLst>
          </p:cNvPr>
          <p:cNvSpPr>
            <a:spLocks noGrp="1"/>
          </p:cNvSpPr>
          <p:nvPr>
            <p:ph type="title"/>
          </p:nvPr>
        </p:nvSpPr>
        <p:spPr>
          <a:xfrm>
            <a:off x="6248400" y="365125"/>
            <a:ext cx="5105400" cy="2579692"/>
          </a:xfrm>
        </p:spPr>
        <p:txBody>
          <a:bodyPr anchor="b">
            <a:normAutofit/>
          </a:bodyPr>
          <a:lstStyle/>
          <a:p>
            <a:r>
              <a:rPr lang="el-GR" dirty="0"/>
              <a:t>Αγχολυτικά και Υπνωτικά Φάρμακα</a:t>
            </a:r>
          </a:p>
        </p:txBody>
      </p:sp>
      <p:pic>
        <p:nvPicPr>
          <p:cNvPr id="4" name="Εικόνα 3" descr="Εικόνα που περιέχει κείμενο, εσωτερικό&#10;&#10;Περιγραφή που δημιουργήθηκε αυτόματα">
            <a:extLst>
              <a:ext uri="{FF2B5EF4-FFF2-40B4-BE49-F238E27FC236}">
                <a16:creationId xmlns:a16="http://schemas.microsoft.com/office/drawing/2014/main" id="{CAED32CD-2A55-4068-B992-C5E88C7E43A0}"/>
              </a:ext>
            </a:extLst>
          </p:cNvPr>
          <p:cNvPicPr>
            <a:picLocks noChangeAspect="1"/>
          </p:cNvPicPr>
          <p:nvPr/>
        </p:nvPicPr>
        <p:blipFill rotWithShape="1">
          <a:blip r:embed="rId2"/>
          <a:srcRect t="5951" r="-2" b="-2"/>
          <a:stretch/>
        </p:blipFill>
        <p:spPr>
          <a:xfrm>
            <a:off x="20" y="10"/>
            <a:ext cx="6105116"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pic>
        <p:nvPicPr>
          <p:cNvPr id="5" name="Εικόνα 4">
            <a:extLst>
              <a:ext uri="{FF2B5EF4-FFF2-40B4-BE49-F238E27FC236}">
                <a16:creationId xmlns:a16="http://schemas.microsoft.com/office/drawing/2014/main" id="{68EB6E28-80B5-437D-B24D-EA6C49AF8729}"/>
              </a:ext>
            </a:extLst>
          </p:cNvPr>
          <p:cNvPicPr>
            <a:picLocks noChangeAspect="1"/>
          </p:cNvPicPr>
          <p:nvPr/>
        </p:nvPicPr>
        <p:blipFill rotWithShape="1">
          <a:blip r:embed="rId3"/>
          <a:srcRect t="58497" r="1" b="6174"/>
          <a:stretch/>
        </p:blipFill>
        <p:spPr>
          <a:xfrm>
            <a:off x="462420" y="4304418"/>
            <a:ext cx="5414116" cy="2553582"/>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pic>
      <p:sp>
        <p:nvSpPr>
          <p:cNvPr id="3" name="Θέση περιεχομένου 2">
            <a:extLst>
              <a:ext uri="{FF2B5EF4-FFF2-40B4-BE49-F238E27FC236}">
                <a16:creationId xmlns:a16="http://schemas.microsoft.com/office/drawing/2014/main" id="{27798627-AF05-4F22-BFC0-DF4FC62D3901}"/>
              </a:ext>
            </a:extLst>
          </p:cNvPr>
          <p:cNvSpPr>
            <a:spLocks noGrp="1"/>
          </p:cNvSpPr>
          <p:nvPr>
            <p:ph idx="1"/>
          </p:nvPr>
        </p:nvSpPr>
        <p:spPr>
          <a:xfrm>
            <a:off x="6248400" y="2944817"/>
            <a:ext cx="5105400" cy="3052757"/>
          </a:xfrm>
        </p:spPr>
        <p:txBody>
          <a:bodyPr>
            <a:normAutofit/>
          </a:bodyPr>
          <a:lstStyle/>
          <a:p>
            <a:pPr marL="0" indent="0">
              <a:buNone/>
            </a:pPr>
            <a:r>
              <a:rPr lang="el-GR" sz="2000" dirty="0"/>
              <a:t> </a:t>
            </a:r>
          </a:p>
          <a:p>
            <a:r>
              <a:rPr lang="el-GR" sz="2000" dirty="0"/>
              <a:t>Οι δύο μεγαλύτερες ομάδες αυτών των κατηγοριών φαρμάκων είναι οι </a:t>
            </a:r>
            <a:r>
              <a:rPr lang="el-GR" sz="2000" b="1" dirty="0" err="1"/>
              <a:t>βενζοδιαζεπίνες</a:t>
            </a:r>
            <a:r>
              <a:rPr lang="el-GR" sz="2000" b="1" dirty="0"/>
              <a:t> (</a:t>
            </a:r>
            <a:r>
              <a:rPr lang="el-GR" sz="2000" b="1" dirty="0" err="1"/>
              <a:t>BZDs</a:t>
            </a:r>
            <a:r>
              <a:rPr lang="el-GR" sz="2000" b="1" dirty="0"/>
              <a:t>) </a:t>
            </a:r>
            <a:r>
              <a:rPr lang="el-GR" sz="2000" dirty="0"/>
              <a:t>και τα </a:t>
            </a:r>
            <a:r>
              <a:rPr lang="el-GR" sz="2000" b="1" dirty="0"/>
              <a:t>βαρβιτουρικά</a:t>
            </a:r>
            <a:r>
              <a:rPr lang="el-GR" sz="2000" dirty="0"/>
              <a:t> </a:t>
            </a:r>
          </a:p>
          <a:p>
            <a:endParaRPr lang="en-US" sz="2000" dirty="0"/>
          </a:p>
          <a:p>
            <a:pPr>
              <a:buFont typeface="Wingdings" panose="05000000000000000000" pitchFamily="2" charset="2"/>
              <a:buChar char="ü"/>
            </a:pPr>
            <a:r>
              <a:rPr lang="el-GR" sz="2000" dirty="0"/>
              <a:t>Τα βαρβιτουρικά δεν χρησιμοποιούνται πλέον για τη θεραπεία του άγχους.</a:t>
            </a:r>
          </a:p>
        </p:txBody>
      </p:sp>
    </p:spTree>
    <p:extLst>
      <p:ext uri="{BB962C8B-B14F-4D97-AF65-F5344CB8AC3E}">
        <p14:creationId xmlns:p14="http://schemas.microsoft.com/office/powerpoint/2010/main" val="1848191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E5A9A7-95C6-4F4F-B00E-C82E07FE62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07DD2DE-F619-49DD-B5E7-03A290FF4E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5149191-5F60-4A28-AAFF-039F96B0F3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F8260ED5-17F7-4158-B241-D51DD4CF1B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Τίτλος 1">
            <a:extLst>
              <a:ext uri="{FF2B5EF4-FFF2-40B4-BE49-F238E27FC236}">
                <a16:creationId xmlns:a16="http://schemas.microsoft.com/office/drawing/2014/main" id="{21271380-90BA-4A12-853D-E68813775857}"/>
              </a:ext>
            </a:extLst>
          </p:cNvPr>
          <p:cNvSpPr>
            <a:spLocks noGrp="1"/>
          </p:cNvSpPr>
          <p:nvPr>
            <p:ph type="title"/>
          </p:nvPr>
        </p:nvSpPr>
        <p:spPr>
          <a:xfrm>
            <a:off x="212273" y="2601643"/>
            <a:ext cx="3614058" cy="3071906"/>
          </a:xfrm>
        </p:spPr>
        <p:txBody>
          <a:bodyPr vert="horz" lIns="91440" tIns="45720" rIns="91440" bIns="45720" rtlCol="0" anchor="t">
            <a:normAutofit/>
          </a:bodyPr>
          <a:lstStyle/>
          <a:p>
            <a:r>
              <a:rPr lang="el-GR" sz="4000" dirty="0" smtClean="0">
                <a:solidFill>
                  <a:schemeClr val="bg1"/>
                </a:solidFill>
              </a:rPr>
              <a:t>Καταπραϋντικά-</a:t>
            </a:r>
            <a:r>
              <a:rPr lang="en-US" sz="4000" kern="1200" dirty="0" err="1" smtClean="0">
                <a:solidFill>
                  <a:srgbClr val="FFFFFF"/>
                </a:solidFill>
              </a:rPr>
              <a:t>Αγχολυτικά</a:t>
            </a:r>
            <a:r>
              <a:rPr lang="en-US" sz="4000" kern="1200" dirty="0" smtClean="0">
                <a:solidFill>
                  <a:srgbClr val="FFFFFF"/>
                </a:solidFill>
              </a:rPr>
              <a:t> </a:t>
            </a:r>
            <a:r>
              <a:rPr lang="en-US" sz="4000" kern="1200" dirty="0">
                <a:solidFill>
                  <a:srgbClr val="FFFFFF"/>
                </a:solidFill>
              </a:rPr>
              <a:t>και </a:t>
            </a:r>
            <a:r>
              <a:rPr lang="en-US" sz="4000" kern="1200" dirty="0">
                <a:solidFill>
                  <a:srgbClr val="FFFFFF"/>
                </a:solidFill>
                <a:latin typeface="+mj-lt"/>
                <a:ea typeface="+mj-ea"/>
                <a:cs typeface="+mj-cs"/>
              </a:rPr>
              <a:t>Υπ</a:t>
            </a:r>
            <a:r>
              <a:rPr lang="en-US" sz="4000" kern="1200" dirty="0" err="1">
                <a:solidFill>
                  <a:srgbClr val="FFFFFF"/>
                </a:solidFill>
                <a:latin typeface="+mj-lt"/>
                <a:ea typeface="+mj-ea"/>
                <a:cs typeface="+mj-cs"/>
              </a:rPr>
              <a:t>νωτικά</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Φάρμ</a:t>
            </a:r>
            <a:r>
              <a:rPr lang="en-US" sz="4000" kern="1200" dirty="0">
                <a:solidFill>
                  <a:srgbClr val="FFFFFF"/>
                </a:solidFill>
                <a:latin typeface="+mj-lt"/>
                <a:ea typeface="+mj-ea"/>
                <a:cs typeface="+mj-cs"/>
              </a:rPr>
              <a:t>ακα</a:t>
            </a:r>
          </a:p>
        </p:txBody>
      </p:sp>
      <p:pic>
        <p:nvPicPr>
          <p:cNvPr id="5" name="Θέση περιεχομένου 4">
            <a:extLst>
              <a:ext uri="{FF2B5EF4-FFF2-40B4-BE49-F238E27FC236}">
                <a16:creationId xmlns:a16="http://schemas.microsoft.com/office/drawing/2014/main" id="{761001C5-C3AB-4A71-8B91-4580DB863ED4}"/>
              </a:ext>
            </a:extLst>
          </p:cNvPr>
          <p:cNvPicPr>
            <a:picLocks noGrp="1" noChangeAspect="1"/>
          </p:cNvPicPr>
          <p:nvPr>
            <p:ph idx="1"/>
          </p:nvPr>
        </p:nvPicPr>
        <p:blipFill>
          <a:blip r:embed="rId2"/>
          <a:stretch>
            <a:fillRect/>
          </a:stretch>
        </p:blipFill>
        <p:spPr>
          <a:xfrm>
            <a:off x="4502428" y="702721"/>
            <a:ext cx="7225748" cy="5452558"/>
          </a:xfrm>
          <a:prstGeom prst="rect">
            <a:avLst/>
          </a:prstGeom>
        </p:spPr>
      </p:pic>
    </p:spTree>
    <p:extLst>
      <p:ext uri="{BB962C8B-B14F-4D97-AF65-F5344CB8AC3E}">
        <p14:creationId xmlns:p14="http://schemas.microsoft.com/office/powerpoint/2010/main" val="2040996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BE04377E-54AD-4A2C-BA18-D712B21F31C5}"/>
              </a:ext>
            </a:extLst>
          </p:cNvPr>
          <p:cNvSpPr>
            <a:spLocks noGrp="1"/>
          </p:cNvSpPr>
          <p:nvPr>
            <p:ph type="title"/>
          </p:nvPr>
        </p:nvSpPr>
        <p:spPr>
          <a:xfrm>
            <a:off x="826396" y="586855"/>
            <a:ext cx="4230100" cy="2121511"/>
          </a:xfrm>
        </p:spPr>
        <p:txBody>
          <a:bodyPr anchor="b">
            <a:normAutofit/>
          </a:bodyPr>
          <a:lstStyle/>
          <a:p>
            <a:pPr algn="r"/>
            <a:r>
              <a:rPr lang="el-GR" sz="4000" dirty="0">
                <a:solidFill>
                  <a:srgbClr val="FFFFFF"/>
                </a:solidFill>
              </a:rPr>
              <a:t>Βαρβιτουρικά και </a:t>
            </a:r>
            <a:r>
              <a:rPr lang="el-GR" sz="4000" dirty="0" err="1">
                <a:solidFill>
                  <a:srgbClr val="FFFFFF"/>
                </a:solidFill>
              </a:rPr>
              <a:t>βενζοδιαζεπίνες</a:t>
            </a:r>
            <a:r>
              <a:rPr lang="el-GR" sz="4000" dirty="0">
                <a:solidFill>
                  <a:srgbClr val="FFFFFF"/>
                </a:solidFill>
              </a:rPr>
              <a:t> (ΒΖ</a:t>
            </a:r>
            <a:r>
              <a:rPr lang="en-US" sz="4000" dirty="0">
                <a:solidFill>
                  <a:srgbClr val="FFFFFF"/>
                </a:solidFill>
              </a:rPr>
              <a:t>Ds)</a:t>
            </a:r>
            <a:endParaRPr lang="el-GR" sz="4000" dirty="0">
              <a:solidFill>
                <a:srgbClr val="FFFFFF"/>
              </a:solidFill>
            </a:endParaRPr>
          </a:p>
        </p:txBody>
      </p:sp>
      <p:sp>
        <p:nvSpPr>
          <p:cNvPr id="3" name="Θέση περιεχομένου 2">
            <a:extLst>
              <a:ext uri="{FF2B5EF4-FFF2-40B4-BE49-F238E27FC236}">
                <a16:creationId xmlns:a16="http://schemas.microsoft.com/office/drawing/2014/main" id="{4192611F-FF0C-4DF2-B2B7-45671AB57E9D}"/>
              </a:ext>
            </a:extLst>
          </p:cNvPr>
          <p:cNvSpPr>
            <a:spLocks noGrp="1"/>
          </p:cNvSpPr>
          <p:nvPr>
            <p:ph idx="1"/>
          </p:nvPr>
        </p:nvSpPr>
        <p:spPr>
          <a:xfrm>
            <a:off x="6096000" y="649480"/>
            <a:ext cx="5668207" cy="5706871"/>
          </a:xfrm>
        </p:spPr>
        <p:txBody>
          <a:bodyPr anchor="ctr">
            <a:normAutofit/>
          </a:bodyPr>
          <a:lstStyle/>
          <a:p>
            <a:r>
              <a:rPr lang="el-GR" sz="2000" dirty="0"/>
              <a:t>Το </a:t>
            </a:r>
            <a:r>
              <a:rPr lang="el-GR" sz="2000" b="1" dirty="0"/>
              <a:t>βαρβιτουρικό οξύ </a:t>
            </a:r>
            <a:r>
              <a:rPr lang="el-GR" sz="2000" dirty="0"/>
              <a:t>κατασκευάστηκε το 1903 από τον Αδόλφο φον Μπάγιερ και πήρε το όνομα αυτό γιατί παρασκευάστηκε την ημέρα της γιορτής της Αγίας Βαρβάρας. Τα βαρβιτουρικά ονομαστικά καταλήγουν σε «-</a:t>
            </a:r>
            <a:r>
              <a:rPr lang="el-GR" sz="2000" dirty="0" err="1"/>
              <a:t>τάλη</a:t>
            </a:r>
            <a:r>
              <a:rPr lang="el-GR" sz="2000" dirty="0"/>
              <a:t>». </a:t>
            </a:r>
          </a:p>
          <a:p>
            <a:r>
              <a:rPr lang="el-GR" sz="2000" dirty="0"/>
              <a:t>Οι </a:t>
            </a:r>
            <a:r>
              <a:rPr lang="el-GR" sz="2000" b="1" dirty="0" err="1"/>
              <a:t>βενζοδιαζεπίνες</a:t>
            </a:r>
            <a:r>
              <a:rPr lang="el-GR" sz="2000" dirty="0"/>
              <a:t> (</a:t>
            </a:r>
            <a:r>
              <a:rPr lang="el-GR" sz="2000" dirty="0" err="1"/>
              <a:t>BZDs</a:t>
            </a:r>
            <a:r>
              <a:rPr lang="el-GR" sz="2000" dirty="0"/>
              <a:t>), ως επί το </a:t>
            </a:r>
            <a:r>
              <a:rPr lang="el-GR" sz="2000" dirty="0" err="1"/>
              <a:t>πλείστον</a:t>
            </a:r>
            <a:r>
              <a:rPr lang="el-GR" sz="2000" dirty="0"/>
              <a:t>, έχουν την κατάληξη «-</a:t>
            </a:r>
            <a:r>
              <a:rPr lang="el-GR" sz="2000" dirty="0" err="1"/>
              <a:t>πάμη</a:t>
            </a:r>
            <a:r>
              <a:rPr lang="el-GR" sz="2000" dirty="0"/>
              <a:t>» ή «-</a:t>
            </a:r>
            <a:r>
              <a:rPr lang="el-GR" sz="2000" dirty="0" err="1"/>
              <a:t>λάμη</a:t>
            </a:r>
            <a:r>
              <a:rPr lang="el-GR" sz="2000" dirty="0"/>
              <a:t>»</a:t>
            </a:r>
            <a:r>
              <a:rPr lang="en-US" sz="2000" dirty="0"/>
              <a:t> </a:t>
            </a:r>
            <a:r>
              <a:rPr lang="el-GR" sz="2000" dirty="0"/>
              <a:t>με εξαίρεση  την </a:t>
            </a:r>
            <a:r>
              <a:rPr lang="el-GR" sz="2000" dirty="0" err="1"/>
              <a:t>χλωροδιαζεποξίδη</a:t>
            </a:r>
            <a:r>
              <a:rPr lang="el-GR" sz="2000" dirty="0"/>
              <a:t>. </a:t>
            </a:r>
          </a:p>
          <a:p>
            <a:pPr>
              <a:buFont typeface="Wingdings" panose="05000000000000000000" pitchFamily="2" charset="2"/>
              <a:buChar char="ü"/>
            </a:pPr>
            <a:r>
              <a:rPr lang="el-GR" sz="2000" dirty="0"/>
              <a:t>Όλα αυτά τα φάρμακα </a:t>
            </a:r>
            <a:r>
              <a:rPr lang="el-GR" sz="2000" u="sng" dirty="0"/>
              <a:t>μειώνουν το άγχος </a:t>
            </a:r>
            <a:r>
              <a:rPr lang="el-GR" sz="2000" dirty="0"/>
              <a:t>σε χαμηλές δόσεις και </a:t>
            </a:r>
            <a:r>
              <a:rPr lang="el-GR" sz="2000" u="sng" dirty="0"/>
              <a:t>προκαλούν καταστολή </a:t>
            </a:r>
            <a:r>
              <a:rPr lang="el-GR" sz="2000" dirty="0"/>
              <a:t>σε ελαφρώς υψηλότερες δόσεις. </a:t>
            </a:r>
            <a:endParaRPr lang="el-GR" sz="2000" dirty="0" smtClean="0"/>
          </a:p>
          <a:p>
            <a:pPr>
              <a:buFont typeface="Wingdings" panose="05000000000000000000" pitchFamily="2" charset="2"/>
              <a:buChar char="ü"/>
            </a:pPr>
            <a:r>
              <a:rPr lang="el-GR" sz="2000" dirty="0" smtClean="0"/>
              <a:t>Τα </a:t>
            </a:r>
            <a:r>
              <a:rPr lang="el-GR" sz="2000" dirty="0"/>
              <a:t>περισσότερα είναι </a:t>
            </a:r>
            <a:r>
              <a:rPr lang="el-GR" sz="2000" u="sng" dirty="0" err="1"/>
              <a:t>υπναγωγά</a:t>
            </a:r>
            <a:r>
              <a:rPr lang="el-GR" sz="2000" dirty="0"/>
              <a:t> φάρμακα, ως εκ τούτου, ονομάζονται και καταπραϋντικά-υπνωτικά.</a:t>
            </a:r>
            <a:endParaRPr lang="en-US" sz="2000" dirty="0"/>
          </a:p>
          <a:p>
            <a:pPr>
              <a:buFont typeface="Wingdings" panose="05000000000000000000" pitchFamily="2" charset="2"/>
              <a:buChar char="ü"/>
            </a:pPr>
            <a:r>
              <a:rPr lang="el-GR" sz="2000" dirty="0"/>
              <a:t>Σε υψηλότερες δόσεις, τα βαρβιτουρικά παράγουν ανάλογο βαθμό αναισθησίας και σε ακόμα υψηλότερες δόσεις, προκαλούν καταστολή και θάνατο.</a:t>
            </a:r>
          </a:p>
        </p:txBody>
      </p:sp>
      <p:pic>
        <p:nvPicPr>
          <p:cNvPr id="5" name="Εικόνα 4">
            <a:extLst>
              <a:ext uri="{FF2B5EF4-FFF2-40B4-BE49-F238E27FC236}">
                <a16:creationId xmlns:a16="http://schemas.microsoft.com/office/drawing/2014/main" id="{FB94FC65-6944-410C-A561-A6D7BDB7CD5F}"/>
              </a:ext>
            </a:extLst>
          </p:cNvPr>
          <p:cNvPicPr>
            <a:picLocks noChangeAspect="1"/>
          </p:cNvPicPr>
          <p:nvPr/>
        </p:nvPicPr>
        <p:blipFill>
          <a:blip r:embed="rId2"/>
          <a:stretch>
            <a:fillRect/>
          </a:stretch>
        </p:blipFill>
        <p:spPr>
          <a:xfrm>
            <a:off x="302079" y="3536489"/>
            <a:ext cx="2152650" cy="2124075"/>
          </a:xfrm>
          <a:prstGeom prst="rect">
            <a:avLst/>
          </a:prstGeom>
        </p:spPr>
      </p:pic>
      <p:pic>
        <p:nvPicPr>
          <p:cNvPr id="4" name="Εικόνα 3">
            <a:extLst>
              <a:ext uri="{FF2B5EF4-FFF2-40B4-BE49-F238E27FC236}">
                <a16:creationId xmlns:a16="http://schemas.microsoft.com/office/drawing/2014/main" id="{4457CFD9-5118-E9F1-8FB4-3241E739B519}"/>
              </a:ext>
            </a:extLst>
          </p:cNvPr>
          <p:cNvPicPr>
            <a:picLocks noChangeAspect="1"/>
          </p:cNvPicPr>
          <p:nvPr/>
        </p:nvPicPr>
        <p:blipFill>
          <a:blip r:embed="rId3"/>
          <a:stretch>
            <a:fillRect/>
          </a:stretch>
        </p:blipFill>
        <p:spPr>
          <a:xfrm>
            <a:off x="3181523" y="3536489"/>
            <a:ext cx="2314538" cy="2126605"/>
          </a:xfrm>
          <a:prstGeom prst="rect">
            <a:avLst/>
          </a:prstGeom>
        </p:spPr>
      </p:pic>
      <p:sp>
        <p:nvSpPr>
          <p:cNvPr id="6" name="TextBox 5"/>
          <p:cNvSpPr txBox="1"/>
          <p:nvPr/>
        </p:nvSpPr>
        <p:spPr>
          <a:xfrm>
            <a:off x="427791" y="6029278"/>
            <a:ext cx="1901226" cy="369332"/>
          </a:xfrm>
          <a:prstGeom prst="rect">
            <a:avLst/>
          </a:prstGeom>
          <a:noFill/>
        </p:spPr>
        <p:txBody>
          <a:bodyPr wrap="none" rtlCol="0">
            <a:spAutoFit/>
          </a:bodyPr>
          <a:lstStyle/>
          <a:p>
            <a:r>
              <a:rPr lang="el-GR" b="1" dirty="0">
                <a:solidFill>
                  <a:schemeClr val="bg1"/>
                </a:solidFill>
              </a:rPr>
              <a:t>βαρβιτουρικό οξύ</a:t>
            </a:r>
            <a:endParaRPr lang="el-GR" dirty="0">
              <a:solidFill>
                <a:schemeClr val="bg1"/>
              </a:solidFill>
            </a:endParaRPr>
          </a:p>
        </p:txBody>
      </p:sp>
      <p:sp>
        <p:nvSpPr>
          <p:cNvPr id="7" name="TextBox 6"/>
          <p:cNvSpPr txBox="1"/>
          <p:nvPr/>
        </p:nvSpPr>
        <p:spPr>
          <a:xfrm>
            <a:off x="3063880" y="6029278"/>
            <a:ext cx="2464136" cy="369332"/>
          </a:xfrm>
          <a:prstGeom prst="rect">
            <a:avLst/>
          </a:prstGeom>
          <a:noFill/>
        </p:spPr>
        <p:txBody>
          <a:bodyPr wrap="none" rtlCol="0">
            <a:spAutoFit/>
          </a:bodyPr>
          <a:lstStyle/>
          <a:p>
            <a:r>
              <a:rPr lang="el-GR" b="1" dirty="0" err="1">
                <a:solidFill>
                  <a:schemeClr val="bg1"/>
                </a:solidFill>
              </a:rPr>
              <a:t>βενζοδιαζεπίνες</a:t>
            </a:r>
            <a:r>
              <a:rPr lang="el-GR" dirty="0">
                <a:solidFill>
                  <a:schemeClr val="bg1"/>
                </a:solidFill>
              </a:rPr>
              <a:t> (</a:t>
            </a:r>
            <a:r>
              <a:rPr lang="el-GR" dirty="0" err="1">
                <a:solidFill>
                  <a:schemeClr val="bg1"/>
                </a:solidFill>
              </a:rPr>
              <a:t>BZDs</a:t>
            </a:r>
            <a:r>
              <a:rPr lang="el-GR" dirty="0" smtClean="0">
                <a:solidFill>
                  <a:schemeClr val="bg1"/>
                </a:solidFill>
              </a:rPr>
              <a:t>)</a:t>
            </a:r>
            <a:endParaRPr lang="el-GR" dirty="0">
              <a:solidFill>
                <a:schemeClr val="bg1"/>
              </a:solidFill>
            </a:endParaRPr>
          </a:p>
        </p:txBody>
      </p:sp>
    </p:spTree>
    <p:extLst>
      <p:ext uri="{BB962C8B-B14F-4D97-AF65-F5344CB8AC3E}">
        <p14:creationId xmlns:p14="http://schemas.microsoft.com/office/powerpoint/2010/main" val="1644166052"/>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2499</TotalTime>
  <Words>2069</Words>
  <Application>Microsoft Office PowerPoint</Application>
  <PresentationFormat>Ευρεία οθόνη</PresentationFormat>
  <Paragraphs>159</Paragraphs>
  <Slides>40</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40</vt:i4>
      </vt:variant>
    </vt:vector>
  </HeadingPairs>
  <TitlesOfParts>
    <vt:vector size="45" baseType="lpstr">
      <vt:lpstr>Arial</vt:lpstr>
      <vt:lpstr>Calibri</vt:lpstr>
      <vt:lpstr>Calibri Light</vt:lpstr>
      <vt:lpstr>Wingdings</vt:lpstr>
      <vt:lpstr>Θέμα του Office</vt:lpstr>
      <vt:lpstr>Υπνωτικά και ηρεμιστικά φάρμακα</vt:lpstr>
      <vt:lpstr>Αγχολυτικά και Υπνωτικά Φάρμακα</vt:lpstr>
      <vt:lpstr>Αγχολυτικά και Υπνωτικά Φάρμακα</vt:lpstr>
      <vt:lpstr>Αγχολυτικά και Υπνωτικά Φάρμακα</vt:lpstr>
      <vt:lpstr>Αγχολυτικά και Υπνωτικά Φάρμακα</vt:lpstr>
      <vt:lpstr>Παρουσίαση του PowerPoint</vt:lpstr>
      <vt:lpstr>Αγχολυτικά και Υπνωτικά Φάρμακα</vt:lpstr>
      <vt:lpstr>Καταπραϋντικά-Αγχολυτικά και Υπνωτικά Φάρμακα</vt:lpstr>
      <vt:lpstr>Βαρβιτουρικά και βενζοδιαζεπίνες (ΒΖDs)</vt:lpstr>
      <vt:lpstr>βαρβιτουρικά</vt:lpstr>
      <vt:lpstr>Παρουσίαση του PowerPoint</vt:lpstr>
      <vt:lpstr>Παρουσίαση του PowerPoint</vt:lpstr>
      <vt:lpstr>Παρουσίαση του PowerPoint</vt:lpstr>
      <vt:lpstr>Παρουσίαση του PowerPoint</vt:lpstr>
      <vt:lpstr>βαρβιτουρικά</vt:lpstr>
      <vt:lpstr>βαρβιτουρικά</vt:lpstr>
      <vt:lpstr>Παρουσίαση του PowerPoint</vt:lpstr>
      <vt:lpstr>βαρβιτουρικά</vt:lpstr>
      <vt:lpstr>Παρουσίαση του PowerPoint</vt:lpstr>
      <vt:lpstr>βαρβιτουρικά</vt:lpstr>
      <vt:lpstr>Παρουσίαση του PowerPoint</vt:lpstr>
      <vt:lpstr>βαρβιτουρικά</vt:lpstr>
      <vt:lpstr>Δηλητηρίαση με βαρβιτουρικά</vt:lpstr>
      <vt:lpstr>Παρουσίαση του PowerPoint</vt:lpstr>
      <vt:lpstr>Ειδικά αναισθητικά</vt:lpstr>
      <vt:lpstr>Παρουσίαση του PowerPoint</vt:lpstr>
      <vt:lpstr>Βενζοδιαζεπίνες (BZDs) </vt:lpstr>
      <vt:lpstr>Παρουσίαση του PowerPoint</vt:lpstr>
      <vt:lpstr>Ο μεταβολισμός και η αλληλεξάρτηση των βενζοδιαζεπινών.   Οι ενώσεις που αντιστοιχούν σε διαθέσιμα φαρμακολογικά παρασκευάσματα είναι υπογραμμισμένες.</vt:lpstr>
      <vt:lpstr>Ο μεταβολισμός και η αλληλεξάρτηση των βενζοδιαζεπινών</vt:lpstr>
      <vt:lpstr>Ο μεταβολισμός και η αλληλεξάρτηση των βενζοδιαζεπινών</vt:lpstr>
      <vt:lpstr>Παρουσίαση του PowerPoint</vt:lpstr>
      <vt:lpstr>Παρουσίαση του PowerPoint</vt:lpstr>
      <vt:lpstr>Βενζοδιαζεπίνες (BZDs) </vt:lpstr>
      <vt:lpstr>Παρουσίαση του PowerPoint</vt:lpstr>
      <vt:lpstr>Παρουσίαση του PowerPoint</vt:lpstr>
      <vt:lpstr>Μη βενζοδιαζεπινικά υπνωτικά (Z-drugs)</vt:lpstr>
      <vt:lpstr>Παρουσίαση του PowerPoint</vt:lpstr>
      <vt:lpstr>Μη βενζοδιαζεπινικά υπνωτικά</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Υπνωτικά και ηρεμιστικά φάρμακα</dc:title>
  <dc:creator>Χριστόπουλος Θεόδωρος</dc:creator>
  <cp:lastModifiedBy>User</cp:lastModifiedBy>
  <cp:revision>521</cp:revision>
  <dcterms:created xsi:type="dcterms:W3CDTF">2020-11-25T07:13:36Z</dcterms:created>
  <dcterms:modified xsi:type="dcterms:W3CDTF">2024-04-02T07:21:28Z</dcterms:modified>
</cp:coreProperties>
</file>