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EEFF-45C0-41C5-AC73-21893674065C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5C652-9CB3-4699-A3AE-93B338E63FCE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87189-C19B-4263-A65F-DEBF6297022F}" type="datetimeFigureOut">
              <a:rPr lang="el-GR" smtClean="0"/>
              <a:pPr/>
              <a:t>20/9/2015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64FCD-D166-4D1B-BAFD-178CCBD874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b="1" dirty="0" smtClean="0"/>
              <a:t>ΕΙΣΑΓΩΓΗ ΣΤΟ ΜΑΡΚΕΤΙΝΓΚ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2"/>
            <a:ext cx="7776864" cy="2636465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</a:t>
            </a:r>
            <a:r>
              <a:rPr lang="el-G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Έρευνα Αγοράς Ι</a:t>
            </a: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</a:t>
            </a:r>
            <a:r>
              <a:rPr lang="el-GR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l-GR" sz="3000" b="1" dirty="0" smtClean="0">
                <a:solidFill>
                  <a:schemeClr val="tx1"/>
                </a:solidFill>
              </a:rPr>
              <a:t>ΕΡΩΤΗΜΑΤΟΛΟΓΙΟ ΙΙ:</a:t>
            </a:r>
            <a:r>
              <a:rPr lang="en-US" sz="3000" b="1" dirty="0" smtClean="0">
                <a:solidFill>
                  <a:schemeClr val="tx1"/>
                </a:solidFill>
              </a:rPr>
              <a:t> </a:t>
            </a:r>
            <a:r>
              <a:rPr lang="el-GR" sz="3000" b="1" dirty="0" smtClean="0">
                <a:solidFill>
                  <a:schemeClr val="tx1"/>
                </a:solidFill>
              </a:rPr>
              <a:t>ΤΥΠΟΙ ΕΡΩΤΗΣΕΩΝ</a:t>
            </a:r>
            <a:r>
              <a:rPr lang="el-GR" sz="3000" b="1" dirty="0" smtClean="0"/>
              <a:t> </a:t>
            </a:r>
            <a:r>
              <a:rPr lang="el-GR" sz="2800" b="1" dirty="0" err="1" smtClean="0">
                <a:solidFill>
                  <a:schemeClr val="tx1"/>
                </a:solidFill>
              </a:rPr>
              <a:t>Θεοφανίδης</a:t>
            </a:r>
            <a:r>
              <a:rPr lang="el-GR" sz="2800" b="1" dirty="0" smtClean="0">
                <a:solidFill>
                  <a:schemeClr val="tx1"/>
                </a:solidFill>
              </a:rPr>
              <a:t> Φαίδων</a:t>
            </a:r>
          </a:p>
          <a:p>
            <a:r>
              <a:rPr lang="el-GR" sz="2600" b="1" dirty="0" smtClean="0">
                <a:solidFill>
                  <a:schemeClr val="tx1"/>
                </a:solidFill>
              </a:rPr>
              <a:t>Σχολή Κοινωνικών Επιστημών</a:t>
            </a:r>
          </a:p>
          <a:p>
            <a:r>
              <a:rPr lang="el-GR" sz="2400" b="1" dirty="0" smtClean="0">
                <a:solidFill>
                  <a:schemeClr val="tx1"/>
                </a:solidFill>
              </a:rPr>
              <a:t>Τμήμα Διοίκησης Επιχειρήσεων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922338"/>
          </a:xfrm>
        </p:spPr>
        <p:txBody>
          <a:bodyPr>
            <a:normAutofit fontScale="90000"/>
          </a:bodyPr>
          <a:lstStyle/>
          <a:p>
            <a:r>
              <a:rPr lang="el-GR" b="1"/>
              <a:t>Κλίμακα «Σημαντικού Διαφορικού»</a:t>
            </a:r>
            <a:r>
              <a:rPr lang="el-GR"/>
              <a:t> 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8642350" cy="4857750"/>
          </a:xfrm>
        </p:spPr>
        <p:txBody>
          <a:bodyPr/>
          <a:lstStyle/>
          <a:p>
            <a:pPr>
              <a:buFontTx/>
              <a:buNone/>
            </a:pPr>
            <a:endParaRPr lang="el-GR" sz="2400"/>
          </a:p>
        </p:txBody>
      </p:sp>
      <p:pic>
        <p:nvPicPr>
          <p:cNvPr id="13318" name="Picture 6" descr="σάρωση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0000">
            <a:off x="203200" y="1477963"/>
            <a:ext cx="86169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Κλίμακα </a:t>
            </a:r>
            <a:r>
              <a:rPr lang="en-US"/>
              <a:t>STAPEL</a:t>
            </a:r>
            <a:endParaRPr lang="el-GR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/>
              <a:t>	</a:t>
            </a:r>
            <a:endParaRPr lang="el-GR" sz="2400"/>
          </a:p>
        </p:txBody>
      </p:sp>
      <p:pic>
        <p:nvPicPr>
          <p:cNvPr id="43014" name="Picture 6" descr="σάρωση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260350" y="1196975"/>
            <a:ext cx="8893175" cy="565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490538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Κατάλογος Επιθέτων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buFontTx/>
              <a:buNone/>
            </a:pPr>
            <a:endParaRPr lang="el-GR" sz="2400"/>
          </a:p>
        </p:txBody>
      </p:sp>
      <p:pic>
        <p:nvPicPr>
          <p:cNvPr id="37894" name="Picture 6" descr="σάρωση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981075"/>
            <a:ext cx="864393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Προβολικές Ερωτήσεις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040313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l-GR" sz="2600"/>
              <a:t>α) </a:t>
            </a:r>
            <a:r>
              <a:rPr lang="el-GR" sz="2600" b="1"/>
              <a:t>Ερωτήσεις σύνδεσης ή συνειρμού:</a:t>
            </a:r>
            <a:r>
              <a:rPr lang="el-GR" sz="2600"/>
              <a:t> Χρησιμοποιείται ευρύτατα για δοκιμή ονομασιών προϊόντων και για τον προσδιορισμό και έλεγχο λέξεων ή φράσεων διαφημιστικών μηνυμάτων, καθώς και για τον προσδιορισμό επιθέτων που μπορεί να χρησιμοποιηθούν σε άλλες κλίμακες, Π.χ. «νερό»: </a:t>
            </a:r>
            <a:r>
              <a:rPr lang="el-GR" sz="2600" u="sng"/>
              <a:t>«κρύο».</a:t>
            </a:r>
            <a:endParaRPr lang="el-GR" sz="2600"/>
          </a:p>
          <a:p>
            <a:pPr marL="609600" indent="-609600">
              <a:buFontTx/>
              <a:buNone/>
            </a:pPr>
            <a:r>
              <a:rPr lang="el-GR" sz="2600"/>
              <a:t>β) </a:t>
            </a:r>
            <a:r>
              <a:rPr lang="el-GR" sz="2600" b="1"/>
              <a:t>Ερωτήσεις συμπλήρωσης:</a:t>
            </a:r>
            <a:r>
              <a:rPr lang="el-GR" sz="2600"/>
              <a:t> (</a:t>
            </a:r>
            <a:r>
              <a:rPr lang="en-US" sz="2600"/>
              <a:t>i</a:t>
            </a:r>
            <a:r>
              <a:rPr lang="el-GR" sz="2600"/>
              <a:t>) Φράσης: π.χ «Τα τσιγάρα ΜΑΛΜΠΟΡΟ είναι…….», και (</a:t>
            </a:r>
            <a:r>
              <a:rPr lang="en-US" sz="2600"/>
              <a:t>ii</a:t>
            </a:r>
            <a:r>
              <a:rPr lang="el-GR" sz="2600"/>
              <a:t>) Ιστορίας.</a:t>
            </a:r>
          </a:p>
          <a:p>
            <a:pPr marL="609600" indent="-609600">
              <a:buFontTx/>
              <a:buNone/>
            </a:pPr>
            <a:r>
              <a:rPr lang="el-GR" sz="2600"/>
              <a:t>γ) </a:t>
            </a:r>
            <a:r>
              <a:rPr lang="el-GR" sz="2600" b="1"/>
              <a:t>Ερωτήσεις δομικής συμπλήρωσης</a:t>
            </a:r>
            <a:r>
              <a:rPr lang="en-US" sz="2600" b="1"/>
              <a:t>:</a:t>
            </a:r>
            <a:r>
              <a:rPr lang="el-GR" sz="2600"/>
              <a:t> </a:t>
            </a:r>
            <a:r>
              <a:rPr lang="en-US" sz="2600"/>
              <a:t>(i) </a:t>
            </a:r>
            <a:r>
              <a:rPr lang="el-GR" sz="2600"/>
              <a:t>Συμπλήρωση των φράσεων σε σκίτσα </a:t>
            </a:r>
            <a:r>
              <a:rPr lang="en-US" sz="2600"/>
              <a:t>(ii) </a:t>
            </a:r>
            <a:r>
              <a:rPr lang="el-GR" sz="2600"/>
              <a:t>Αντίδραση σε σκίτσα</a:t>
            </a:r>
            <a:r>
              <a:rPr lang="en-US" sz="2600"/>
              <a:t>.</a:t>
            </a:r>
            <a:r>
              <a:rPr lang="el-GR" sz="2000"/>
              <a:t> 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346075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el-GR" sz="3600" b="1"/>
              <a:t>ΑΣΚΗΣΗ 1</a:t>
            </a:r>
          </a:p>
        </p:txBody>
      </p:sp>
      <p:pic>
        <p:nvPicPr>
          <p:cNvPr id="15366" name="Picture 6" descr="σάρωση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60000">
            <a:off x="179388" y="908050"/>
            <a:ext cx="8713787" cy="5329238"/>
          </a:xfrm>
          <a:noFill/>
          <a:ln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417513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el-GR" sz="3600" b="1"/>
              <a:t>ΑΣΚΗΣΗ 2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507413" cy="5360988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None/>
            </a:pPr>
            <a:endParaRPr lang="el-GR" sz="24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l-GR" sz="2400"/>
          </a:p>
          <a:p>
            <a:pPr marL="609600" indent="-609600" algn="just">
              <a:lnSpc>
                <a:spcPct val="80000"/>
              </a:lnSpc>
              <a:buFontTx/>
              <a:buNone/>
            </a:pPr>
            <a:endParaRPr lang="el-GR" sz="2000"/>
          </a:p>
        </p:txBody>
      </p:sp>
      <p:pic>
        <p:nvPicPr>
          <p:cNvPr id="16388" name="Picture 4" descr="σάρωση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179388" y="981075"/>
            <a:ext cx="87852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ΜΕΘΟΔΟΙ ΣΥΛΛΟΓΗΣ ΔΕΔΟΜΕΝΩΝ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ΠΡΟΣΩΠΙΚΗ ΣΥΝΕΝΤΕΥΞΗ</a:t>
            </a:r>
          </a:p>
          <a:p>
            <a:r>
              <a:rPr lang="el-GR"/>
              <a:t>ΤΗΛΕΦΩΝΙΚΗ ΣΥΝΕΝΤΕΥΞΗ</a:t>
            </a:r>
          </a:p>
          <a:p>
            <a:r>
              <a:rPr lang="el-GR"/>
              <a:t>ΤΑΧΥΔΡΟΜΙΚΗ ΑΠΟΣΤΟΛΗ ΕΡΩΤΗΜΑΤΟΛΟΓΙΟΥ</a:t>
            </a:r>
          </a:p>
          <a:p>
            <a:r>
              <a:rPr lang="el-GR"/>
              <a:t>ΗΛΕΚΤΡΟΝΙΚΗ ΣΥΛΛΟΓΗ</a:t>
            </a:r>
          </a:p>
          <a:p>
            <a:r>
              <a:rPr lang="el-GR"/>
              <a:t>ΠΑΡΑΤΗΡΗΣΗ-ΠΕΙΡΑΜΑ</a:t>
            </a:r>
          </a:p>
          <a:p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ΑΝΑΛΥΣΗ ΔΕΔΟΜΕΝΩΝ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49672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800" b="1"/>
              <a:t>ΠΕΡΙΓΡΑΦΙΚΗ ΣΤΑΤΙΣΤΙΚΗ-ΜΟΝΟΜΕΝΤΑΒΛΗΤΗ ΑΝΑΛΥΣΗ</a:t>
            </a:r>
            <a:r>
              <a:rPr lang="el-GR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/>
              <a:t>	(ποσοστά, μέσος όρος, διάμεσος, εύρος, επικρατούσες τιμές) </a:t>
            </a:r>
          </a:p>
          <a:p>
            <a:pPr>
              <a:lnSpc>
                <a:spcPct val="90000"/>
              </a:lnSpc>
            </a:pPr>
            <a:r>
              <a:rPr lang="el-GR" sz="2800" b="1"/>
              <a:t>ΔΙΜΕΤΑΒΛΗΤΗ ΑΝΑΛΥΣΗ</a:t>
            </a:r>
            <a:r>
              <a:rPr lang="el-GR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/>
              <a:t>	(συντελεστής συσχέτισης του </a:t>
            </a:r>
            <a:r>
              <a:rPr lang="en-US" sz="2800"/>
              <a:t>Pearson </a:t>
            </a:r>
            <a:r>
              <a:rPr lang="el-GR" sz="2800"/>
              <a:t>και του </a:t>
            </a:r>
            <a:r>
              <a:rPr lang="en-US" sz="2800"/>
              <a:t>Spearman</a:t>
            </a:r>
            <a:r>
              <a:rPr lang="el-GR" sz="2800"/>
              <a:t>, η Διασταυρωμένη ή Συνδυαστική Πινακοποίηση, κ.α.)</a:t>
            </a:r>
          </a:p>
          <a:p>
            <a:pPr>
              <a:lnSpc>
                <a:spcPct val="90000"/>
              </a:lnSpc>
            </a:pPr>
            <a:r>
              <a:rPr lang="el-GR" sz="2800" b="1"/>
              <a:t>ΠΟΛΥΜΕΤΑΒΛΗΤΗ ΑΝΑΛΥΣΗ</a:t>
            </a:r>
            <a:r>
              <a:rPr lang="el-GR" sz="28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l-GR" sz="2800"/>
              <a:t>	(Παλινδρόμηση, Ανάλυση Παραγόντων, Ανάλυση Διάκρισης, Κανονική Ανάλυση Συσχέτισης κ.α)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REPORTING</a:t>
            </a:r>
            <a:endParaRPr lang="el-GR" b="1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/>
              <a:t>Σύνταξη αναφοράς.</a:t>
            </a:r>
          </a:p>
          <a:p>
            <a:r>
              <a:rPr lang="el-GR"/>
              <a:t>Παρουσίαση Ευρημάτων.</a:t>
            </a:r>
          </a:p>
          <a:p>
            <a:r>
              <a:rPr lang="el-GR"/>
              <a:t>Κριτική Αξιολόγηση Ευρημάτων.</a:t>
            </a:r>
          </a:p>
          <a:p>
            <a:r>
              <a:rPr lang="el-GR"/>
              <a:t>Παρουσίαση Προτάσεων σε σχέση με το Πρόβλημα ΜΚΤ.</a:t>
            </a:r>
          </a:p>
          <a:p>
            <a:r>
              <a:rPr lang="el-GR"/>
              <a:t>Παρουσίαση Περιορισμών-προβλημάτων της Έρευνας.</a:t>
            </a:r>
          </a:p>
          <a:p>
            <a:r>
              <a:rPr lang="el-GR"/>
              <a:t>Προτάσεις για Μελλοντική Έρευνα.</a:t>
            </a:r>
          </a:p>
          <a:p>
            <a:endParaRPr lang="el-GR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Μάλλιαρης</a:t>
            </a:r>
            <a:r>
              <a:rPr lang="el-GR" dirty="0" smtClean="0"/>
              <a:t>, Π. </a:t>
            </a:r>
            <a:r>
              <a:rPr lang="el-GR" smtClean="0"/>
              <a:t>(2012), </a:t>
            </a:r>
            <a:r>
              <a:rPr lang="el-GR" dirty="0" smtClean="0"/>
              <a:t>Εισαγωγή στο Μάρκετινγκ,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</a:t>
            </a:r>
            <a:br>
              <a:rPr lang="el-GR" dirty="0" smtClean="0"/>
            </a:br>
            <a:r>
              <a:rPr lang="el-GR" dirty="0" smtClean="0"/>
              <a:t>Κουρεμένος </a:t>
            </a:r>
            <a:r>
              <a:rPr lang="el-GR" dirty="0" err="1" smtClean="0"/>
              <a:t>Αθ</a:t>
            </a:r>
            <a:r>
              <a:rPr lang="el-GR" dirty="0" smtClean="0"/>
              <a:t>. (2001), Μάρκετινγκ ΙΙ: Έρευνα Αγοράς, Ελληνικό Ανοικτό Πανεπιστήμιο, Τόμος Γ, Πάτρα και </a:t>
            </a:r>
            <a:r>
              <a:rPr lang="el-GR" dirty="0" err="1" smtClean="0"/>
              <a:t>Σταθακόπουλος</a:t>
            </a:r>
            <a:r>
              <a:rPr lang="el-GR" dirty="0" smtClean="0"/>
              <a:t>, Β. (2001), Μέθοδοι Έρευνας Αγοράς, Εκδόσεις </a:t>
            </a:r>
            <a:r>
              <a:rPr lang="el-GR" dirty="0" err="1" smtClean="0"/>
              <a:t>Σταμούλη</a:t>
            </a:r>
            <a:r>
              <a:rPr lang="el-GR" dirty="0" smtClean="0"/>
              <a:t>, Αθήνα.</a:t>
            </a:r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Τύποι Ερωτήσεων και είδη κλιμάκων</a:t>
            </a:r>
          </a:p>
          <a:p>
            <a:r>
              <a:rPr lang="el-GR" dirty="0" smtClean="0"/>
              <a:t>Εμπεριέχονται και ασκήσεις</a:t>
            </a:r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  <a:r>
              <a:rPr lang="en-US" dirty="0" smtClean="0">
                <a:latin typeface="+mj-lt"/>
              </a:rPr>
              <a:t>Copyright </a:t>
            </a:r>
            <a:r>
              <a:rPr lang="vi-VN" dirty="0" smtClean="0">
                <a:latin typeface="+mj-lt"/>
              </a:rPr>
              <a:t>Πανεπιστήμιο Πατρών, </a:t>
            </a:r>
            <a:r>
              <a:rPr lang="el-GR" dirty="0" smtClean="0">
                <a:latin typeface="+mj-lt"/>
              </a:rPr>
              <a:t>Ορφανίδης Φαίδων </a:t>
            </a:r>
            <a:r>
              <a:rPr lang="vi-VN" dirty="0" smtClean="0">
                <a:latin typeface="+mj-lt"/>
              </a:rPr>
              <a:t>2015. «</a:t>
            </a:r>
            <a:r>
              <a:rPr lang="el-GR" dirty="0" smtClean="0">
                <a:latin typeface="+mj-lt"/>
              </a:rPr>
              <a:t>Εισαγωγή στο Μάρκετινγκ» </a:t>
            </a:r>
            <a:r>
              <a:rPr lang="vi-VN" dirty="0" smtClean="0">
                <a:latin typeface="+mj-lt"/>
              </a:rPr>
              <a:t>Έκδοση: 1.0. Πάτρα 2015. Διαθέσιμο από τη δικτυακή διεύθυνση</a:t>
            </a:r>
            <a:r>
              <a:rPr lang="vi-VN" dirty="0" smtClean="0">
                <a:latin typeface="+mj-lt"/>
              </a:rPr>
              <a:t>:</a:t>
            </a:r>
            <a:endParaRPr lang="el-GR" smtClean="0">
              <a:latin typeface="+mj-lt"/>
            </a:endParaRPr>
          </a:p>
          <a:p>
            <a:pPr marL="0" indent="0">
              <a:buNone/>
            </a:pPr>
            <a:r>
              <a:rPr lang="vi-VN" smtClean="0">
                <a:latin typeface="+mj-lt"/>
              </a:rPr>
              <a:t>https</a:t>
            </a:r>
            <a:r>
              <a:rPr lang="vi-VN" smtClean="0">
                <a:latin typeface="+mj-lt"/>
              </a:rPr>
              <a:t>://eclass.upatras.gr/courses/BMA498/</a:t>
            </a:r>
            <a:endParaRPr lang="el-GR" dirty="0" smtClean="0">
              <a:latin typeface="+mj-lt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/>
              <a:t>ΑΝΟΙΚΤΕΣ-ΚΛΕΙΣΤΕΣ ΕΡΩΤΗΣΕΙΣ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642350" cy="583247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endParaRPr lang="el-GR" sz="1400"/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b="1"/>
              <a:t>ΑΝΟΙΚΤΕΣ:</a:t>
            </a:r>
            <a:r>
              <a:rPr lang="el-GR"/>
              <a:t> ο ερωτώμενος απαντά ή καταγράφει την απάντησή του </a:t>
            </a:r>
            <a:r>
              <a:rPr lang="el-GR" b="1"/>
              <a:t>ελεύθερα.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b="1"/>
              <a:t>ΚΛΕΙΣΤΕΣ:</a:t>
            </a:r>
            <a:r>
              <a:rPr lang="el-GR"/>
              <a:t> ο ερωτώμενος </a:t>
            </a:r>
            <a:r>
              <a:rPr lang="el-GR" b="1"/>
              <a:t>επιλέγει από προκαθορισμένες δυνατές απαντήσεις</a:t>
            </a:r>
            <a:r>
              <a:rPr lang="el-GR"/>
              <a:t>, τσεκάροντας την απάντηση ή τις απαντήσεις που τον αντιπροσωπεύουν περισσότερο, ή που αντανακλούν, εκφράζουν ή αντιστοιχούν σε απόψεις, διαθέσεις, επιλογές, χαρακτηριστικά, ιδιότητες και γεγονότα.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b="1"/>
              <a:t>	- «Ερωτήσεις πολλαπλών επιλογών» 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b="1"/>
              <a:t>	- «διχοτομικές ερωτήσεις»</a:t>
            </a:r>
            <a:endParaRPr lang="el-GR" sz="30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b="1"/>
              <a:t>ΑΝΟΙΚΤΕΣ ΕΡΩΤΗΣΕΙΣ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1450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l-GR" sz="2600" b="1"/>
              <a:t>Πλεονεκτήματα:</a:t>
            </a:r>
            <a:r>
              <a:rPr lang="el-GR" sz="2600"/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 - Ανεξαρτησία ερωτώμενου.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 - Ευελιξία ερωτώμενου.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 - Μεγάλη ποικιλία απαντήσεων.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/>
              <a:t> - Καλύτερη-βαθύτερη κατανόηση των επιμέρους θεμάτων του ερωτηματολογίου,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600"/>
              <a:t>Όταν υπάρχει έλλειψη προηγούμενης γνώσης διευκολύνει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el-GR" sz="2600" b="1"/>
              <a:t>Μειονεκτήματα:</a:t>
            </a:r>
            <a:r>
              <a:rPr lang="el-GR" sz="2600"/>
              <a:t>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600"/>
              <a:t>χρονοβόρες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600"/>
              <a:t>απαιτούν εκφραστική ικανότητα, γραπτή ή προφορική, 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l-GR" sz="2600"/>
              <a:t>παρουσιάζουν προβλήματα αποδελτίωσης των απαντήσεων, κωδικοποίησης των αντίστοιχων στοιχείων για καταχώριση στον </a:t>
            </a:r>
            <a:r>
              <a:rPr lang="el-GR" sz="2600" i="1"/>
              <a:t>Η</a:t>
            </a:r>
            <a:r>
              <a:rPr lang="en-US" sz="2600" i="1"/>
              <a:t>Y</a:t>
            </a:r>
            <a:r>
              <a:rPr lang="el-GR" sz="2600" i="1"/>
              <a:t>, </a:t>
            </a:r>
            <a:r>
              <a:rPr lang="el-GR" sz="2600"/>
              <a:t>καθώς και ανάλυσης των σχετικών δεδομένων.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490538"/>
          </a:xfrm>
        </p:spPr>
        <p:txBody>
          <a:bodyPr>
            <a:normAutofit fontScale="90000"/>
          </a:bodyPr>
          <a:lstStyle/>
          <a:p>
            <a:r>
              <a:rPr lang="el-GR" sz="3600" b="1"/>
              <a:t>ΚΛΕΙΣΤΕΣ ΕΡΩΤΗΣΕΙΣ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496300" cy="5976937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l-GR" sz="2600" b="1"/>
              <a:t>Πλεονεκτήματα:</a:t>
            </a:r>
            <a:r>
              <a:rPr lang="el-GR" sz="2600"/>
              <a:t> 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Ευκολία απάντησης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παρουσιάζουν μικρότερη επίδραση του ατόμου που χορηγεί το ερωτηματολόγιο 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ευκολότερη κωδικοποίηση, καταχώριση των στοιχείων στον υπολογιστή και ανάλυση των δεδομένων.</a:t>
            </a:r>
          </a:p>
          <a:p>
            <a:pPr marL="609600" indent="-609600" algn="just">
              <a:buFontTx/>
              <a:buNone/>
            </a:pPr>
            <a:r>
              <a:rPr lang="el-GR" sz="2600" b="1"/>
              <a:t>Μειονεκτήματα:</a:t>
            </a:r>
            <a:r>
              <a:rPr lang="el-GR" sz="2600"/>
              <a:t> 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χρειάζονται αναλογικά μεγαλύτερη προσπάθεια κατασκευής, 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υπάρχει η πιθανότητα μη περίληψης στην ερώτηση ουσιαστικών απαντητικών κατηγοριών, </a:t>
            </a:r>
          </a:p>
          <a:p>
            <a:pPr marL="609600" indent="-609600" algn="just">
              <a:buFontTx/>
              <a:buChar char="-"/>
            </a:pPr>
            <a:r>
              <a:rPr lang="el-GR" sz="2600"/>
              <a:t>απαιτούν γνώση εκ των προτέρων των δυνατών απαντήσεων.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633413"/>
          </a:xfrm>
        </p:spPr>
        <p:txBody>
          <a:bodyPr>
            <a:normAutofit fontScale="90000"/>
          </a:bodyPr>
          <a:lstStyle/>
          <a:p>
            <a:r>
              <a:rPr lang="el-GR" b="1"/>
              <a:t>Γραφικές κλίμακες</a:t>
            </a:r>
            <a:r>
              <a:rPr lang="el-GR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algn="just">
              <a:buFontTx/>
              <a:buNone/>
            </a:pPr>
            <a:r>
              <a:rPr lang="el-GR"/>
              <a:t>	Καλύτερα από οποιαδήποτε άλλη κλίμακα, η γραφική κλίμακα δείχνει την αντιστοιχία μεταξύ των μετρήσεων του ερωτηματολογίου και αυτών των φυσικών μεγεθών. Π.χ.:</a:t>
            </a:r>
          </a:p>
          <a:p>
            <a:pPr algn="just">
              <a:buFontTx/>
              <a:buNone/>
            </a:pPr>
            <a:r>
              <a:rPr lang="el-GR"/>
              <a:t>«Πώς κρίνετε τη γεύση του χυμού Χ;»</a:t>
            </a:r>
          </a:p>
          <a:p>
            <a:pPr>
              <a:buFontTx/>
              <a:buNone/>
            </a:pPr>
            <a:r>
              <a:rPr lang="el-GR"/>
              <a:t>Απαράδεκτη______</a:t>
            </a:r>
            <a:r>
              <a:rPr lang="el-GR" u="sng"/>
              <a:t>ν_________</a:t>
            </a:r>
            <a:r>
              <a:rPr lang="el-GR"/>
              <a:t>Εξαιρετική</a:t>
            </a:r>
          </a:p>
          <a:p>
            <a:pPr algn="just">
              <a:buFontTx/>
              <a:buNone/>
            </a:pPr>
            <a:endParaRPr lang="el-GR"/>
          </a:p>
          <a:p>
            <a:pPr>
              <a:buFontTx/>
              <a:buNone/>
            </a:pPr>
            <a:endParaRPr lang="el-GR" sz="280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288925"/>
            <a:ext cx="7726363" cy="633413"/>
          </a:xfrm>
        </p:spPr>
        <p:txBody>
          <a:bodyPr>
            <a:normAutofit fontScale="90000"/>
          </a:bodyPr>
          <a:lstStyle/>
          <a:p>
            <a:r>
              <a:rPr lang="el-GR" sz="4000" b="1"/>
              <a:t>Κλίμακα Κατάταξης-Ιεράρχησης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13787" cy="5256213"/>
          </a:xfrm>
        </p:spPr>
        <p:txBody>
          <a:bodyPr/>
          <a:lstStyle/>
          <a:p>
            <a:pPr marL="609600" indent="-609600" algn="just">
              <a:buFontTx/>
              <a:buNone/>
            </a:pPr>
            <a:r>
              <a:rPr lang="el-GR"/>
              <a:t>	 «Παρακαλώ ιεραρχήστε τις ακόλουθες μάρκες αυτοκινήτων, σύμφωνα με την μεγαλύτερη ασφάλεια οδήγησης που πιστεύετε ότι προσφέρουν»</a:t>
            </a:r>
          </a:p>
          <a:p>
            <a:pPr marL="609600" indent="-609600" algn="just">
              <a:buFontTx/>
              <a:buNone/>
            </a:pPr>
            <a:r>
              <a:rPr lang="el-GR"/>
              <a:t>	ΒΜ</a:t>
            </a:r>
            <a:r>
              <a:rPr lang="en-US"/>
              <a:t>W</a:t>
            </a:r>
            <a:r>
              <a:rPr lang="el-GR"/>
              <a:t>			</a:t>
            </a:r>
            <a:r>
              <a:rPr lang="el-GR" u="sng"/>
              <a:t>1</a:t>
            </a:r>
            <a:endParaRPr lang="en-US" u="sng"/>
          </a:p>
          <a:p>
            <a:pPr marL="609600" indent="-609600" algn="just">
              <a:buFontTx/>
              <a:buNone/>
            </a:pPr>
            <a:r>
              <a:rPr lang="en-US"/>
              <a:t>	FORD</a:t>
            </a:r>
            <a:r>
              <a:rPr lang="el-GR"/>
              <a:t>			</a:t>
            </a:r>
            <a:r>
              <a:rPr lang="el-GR" u="sng"/>
              <a:t>3</a:t>
            </a:r>
            <a:endParaRPr lang="en-US" u="sng"/>
          </a:p>
          <a:p>
            <a:pPr marL="609600" indent="-609600" algn="just">
              <a:buFontTx/>
              <a:buNone/>
            </a:pPr>
            <a:r>
              <a:rPr lang="en-US"/>
              <a:t>	MERCEDES</a:t>
            </a:r>
            <a:r>
              <a:rPr lang="el-GR"/>
              <a:t>	</a:t>
            </a:r>
            <a:r>
              <a:rPr lang="el-GR" u="sng"/>
              <a:t>2</a:t>
            </a:r>
          </a:p>
          <a:p>
            <a:pPr marL="609600" indent="-609600" algn="just">
              <a:buFontTx/>
              <a:buNone/>
            </a:pPr>
            <a:r>
              <a:rPr lang="el-GR"/>
              <a:t>	</a:t>
            </a:r>
            <a:r>
              <a:rPr lang="en-US"/>
              <a:t>SKODA		</a:t>
            </a:r>
            <a:r>
              <a:rPr lang="en-US" u="sng"/>
              <a:t>4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/>
              <a:t>Κλίμακα Σταθερού Αθροίσματος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«Να κατανείμετε 100 βαθμούς ανάμεσα στα παρακάτω είδη, ανάλογα με την προτίμησή σας σε καθένα από αυτά»: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ΟΥΙΣΚΙ 		</a:t>
            </a:r>
            <a:r>
              <a:rPr lang="en-US" sz="3600"/>
              <a:t>	</a:t>
            </a:r>
            <a:r>
              <a:rPr lang="el-GR" sz="3600" u="sng"/>
              <a:t>30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ΒΕΡΜΟΥΤ 		</a:t>
            </a:r>
            <a:r>
              <a:rPr lang="el-GR" sz="3600" u="sng"/>
              <a:t>15</a:t>
            </a:r>
            <a:r>
              <a:rPr lang="el-GR" sz="3600"/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ΒΟΤΚΑ 		</a:t>
            </a:r>
            <a:r>
              <a:rPr lang="en-US" sz="3600"/>
              <a:t>	</a:t>
            </a:r>
            <a:r>
              <a:rPr lang="el-GR" sz="3600" u="sng"/>
              <a:t>35</a:t>
            </a:r>
            <a:r>
              <a:rPr lang="el-GR" sz="3600"/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ΡΕΤΣΙΝΑ 		</a:t>
            </a:r>
            <a:r>
              <a:rPr lang="el-GR" sz="3600" u="sng"/>
              <a:t>20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l-GR" sz="3600"/>
              <a:t>ΣΥΝΟΛΟ		100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Κλίμακα </a:t>
            </a:r>
            <a:r>
              <a:rPr lang="en-US" b="1"/>
              <a:t>LIKERT</a:t>
            </a:r>
            <a:endParaRPr lang="el-GR" b="1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sz="2400"/>
              <a:t>	</a:t>
            </a:r>
            <a:r>
              <a:rPr lang="el-GR" sz="3600"/>
              <a:t>Η κλίμακα αυτή ζητάει να δείξει ο ερωτώμενος τον βαθμό συμφωνίας ή διαφωνίας του με ορισμένες προτάσεις-δηλώσεις</a:t>
            </a:r>
            <a:r>
              <a:rPr lang="en-US" sz="3600"/>
              <a:t>.</a:t>
            </a:r>
            <a:endParaRPr lang="el-GR" sz="3600"/>
          </a:p>
        </p:txBody>
      </p:sp>
      <p:pic>
        <p:nvPicPr>
          <p:cNvPr id="45060" name="Picture 4" descr="σάρωση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000">
            <a:off x="471488" y="3357563"/>
            <a:ext cx="8351837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588</Words>
  <Application>Microsoft Office PowerPoint</Application>
  <PresentationFormat>Προβολή στην οθόνη (4:3)</PresentationFormat>
  <Paragraphs>107</Paragraphs>
  <Slides>22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ΕΙΣΑΓΩΓΗ ΣΤΟ ΜΑΡΚΕΤΙΝΓΚ</vt:lpstr>
      <vt:lpstr>Σκοποί ενότητας</vt:lpstr>
      <vt:lpstr>ΑΝΟΙΚΤΕΣ-ΚΛΕΙΣΤΕΣ ΕΡΩΤΗΣΕΙΣ</vt:lpstr>
      <vt:lpstr>ΑΝΟΙΚΤΕΣ ΕΡΩΤΗΣΕΙΣ</vt:lpstr>
      <vt:lpstr>ΚΛΕΙΣΤΕΣ ΕΡΩΤΗΣΕΙΣ</vt:lpstr>
      <vt:lpstr>Γραφικές κλίμακες </vt:lpstr>
      <vt:lpstr>Κλίμακα Κατάταξης-Ιεράρχησης</vt:lpstr>
      <vt:lpstr>Κλίμακα Σταθερού Αθροίσματος</vt:lpstr>
      <vt:lpstr>Κλίμακα LIKERT</vt:lpstr>
      <vt:lpstr>Κλίμακα «Σημαντικού Διαφορικού» </vt:lpstr>
      <vt:lpstr>Κλίμακα STAPEL</vt:lpstr>
      <vt:lpstr>Κατάλογος Επιθέτων</vt:lpstr>
      <vt:lpstr>Προβολικές Ερωτήσεις</vt:lpstr>
      <vt:lpstr>ΑΣΚΗΣΗ 1</vt:lpstr>
      <vt:lpstr>ΑΣΚΗΣΗ 2</vt:lpstr>
      <vt:lpstr>ΜΕΘΟΔΟΙ ΣΥΛΛΟΓΗΣ ΔΕΔΟΜΕΝΩΝ</vt:lpstr>
      <vt:lpstr>ΑΝΑΛΥΣΗ ΔΕΔΟΜΕΝΩΝ</vt:lpstr>
      <vt:lpstr>REPORTING</vt:lpstr>
      <vt:lpstr>Βιβλιογραφία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ΣΤΟ ΜΑΡΚΕΤΙΝΓΚ</dc:title>
  <dc:creator>elena</dc:creator>
  <cp:lastModifiedBy>elena</cp:lastModifiedBy>
  <cp:revision>4</cp:revision>
  <dcterms:created xsi:type="dcterms:W3CDTF">2015-09-02T21:29:58Z</dcterms:created>
  <dcterms:modified xsi:type="dcterms:W3CDTF">2015-09-20T13:51:35Z</dcterms:modified>
</cp:coreProperties>
</file>