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7"/>
  </p:notesMasterIdLst>
  <p:sldIdLst>
    <p:sldId id="256" r:id="rId2"/>
    <p:sldId id="267" r:id="rId3"/>
    <p:sldId id="262" r:id="rId4"/>
    <p:sldId id="268" r:id="rId5"/>
    <p:sldId id="269" r:id="rId6"/>
    <p:sldId id="266" r:id="rId7"/>
    <p:sldId id="272" r:id="rId8"/>
    <p:sldId id="273" r:id="rId9"/>
    <p:sldId id="258" r:id="rId10"/>
    <p:sldId id="274" r:id="rId11"/>
    <p:sldId id="275" r:id="rId12"/>
    <p:sldId id="277" r:id="rId13"/>
    <p:sldId id="276" r:id="rId14"/>
    <p:sldId id="278" r:id="rId15"/>
    <p:sldId id="279" r:id="rId16"/>
    <p:sldId id="263" r:id="rId17"/>
    <p:sldId id="280" r:id="rId18"/>
    <p:sldId id="281" r:id="rId19"/>
    <p:sldId id="282" r:id="rId20"/>
    <p:sldId id="283" r:id="rId21"/>
    <p:sldId id="285" r:id="rId22"/>
    <p:sldId id="287" r:id="rId23"/>
    <p:sldId id="289" r:id="rId24"/>
    <p:sldId id="291" r:id="rId25"/>
    <p:sldId id="292" r:id="rId26"/>
  </p:sldIdLst>
  <p:sldSz cx="9906000" cy="6858000" type="A4"/>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1" autoAdjust="0"/>
    <p:restoredTop sz="94671" autoAdjust="0"/>
  </p:normalViewPr>
  <p:slideViewPr>
    <p:cSldViewPr>
      <p:cViewPr varScale="1">
        <p:scale>
          <a:sx n="70" d="100"/>
          <a:sy n="70" d="100"/>
        </p:scale>
        <p:origin x="-1302" y="-90"/>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9F2C3-7777-4349-9DCC-FE568ACF941D}" type="datetimeFigureOut">
              <a:rPr lang="el-GR" smtClean="0"/>
              <a:t>2/1/2023</a:t>
            </a:fld>
            <a:endParaRPr lang="el-GR"/>
          </a:p>
        </p:txBody>
      </p:sp>
      <p:sp>
        <p:nvSpPr>
          <p:cNvPr id="4" name="Θέση εικόνας διαφάνειας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F75C0F-B237-431F-ADFA-985DAD94B40A}" type="slidenum">
              <a:rPr lang="el-GR" smtClean="0"/>
              <a:t>‹#›</a:t>
            </a:fld>
            <a:endParaRPr lang="el-GR"/>
          </a:p>
        </p:txBody>
      </p:sp>
    </p:spTree>
    <p:extLst>
      <p:ext uri="{BB962C8B-B14F-4D97-AF65-F5344CB8AC3E}">
        <p14:creationId xmlns:p14="http://schemas.microsoft.com/office/powerpoint/2010/main" val="24389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AF75C0F-B237-431F-ADFA-985DAD94B40A}" type="slidenum">
              <a:rPr lang="el-GR" smtClean="0"/>
              <a:t>6</a:t>
            </a:fld>
            <a:endParaRPr lang="el-GR"/>
          </a:p>
        </p:txBody>
      </p:sp>
    </p:spTree>
    <p:extLst>
      <p:ext uri="{BB962C8B-B14F-4D97-AF65-F5344CB8AC3E}">
        <p14:creationId xmlns:p14="http://schemas.microsoft.com/office/powerpoint/2010/main" val="3043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AF75C0F-B237-431F-ADFA-985DAD94B40A}" type="slidenum">
              <a:rPr lang="el-GR" smtClean="0"/>
              <a:t>7</a:t>
            </a:fld>
            <a:endParaRPr lang="el-GR"/>
          </a:p>
        </p:txBody>
      </p:sp>
    </p:spTree>
    <p:extLst>
      <p:ext uri="{BB962C8B-B14F-4D97-AF65-F5344CB8AC3E}">
        <p14:creationId xmlns:p14="http://schemas.microsoft.com/office/powerpoint/2010/main" val="261532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AF75C0F-B237-431F-ADFA-985DAD94B40A}" type="slidenum">
              <a:rPr lang="el-GR" smtClean="0"/>
              <a:t>13</a:t>
            </a:fld>
            <a:endParaRPr lang="el-GR"/>
          </a:p>
        </p:txBody>
      </p:sp>
    </p:spTree>
    <p:extLst>
      <p:ext uri="{BB962C8B-B14F-4D97-AF65-F5344CB8AC3E}">
        <p14:creationId xmlns:p14="http://schemas.microsoft.com/office/powerpoint/2010/main" val="243285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AF75C0F-B237-431F-ADFA-985DAD94B40A}" type="slidenum">
              <a:rPr lang="el-GR" smtClean="0"/>
              <a:t>16</a:t>
            </a:fld>
            <a:endParaRPr lang="el-GR"/>
          </a:p>
        </p:txBody>
      </p:sp>
    </p:spTree>
    <p:extLst>
      <p:ext uri="{BB962C8B-B14F-4D97-AF65-F5344CB8AC3E}">
        <p14:creationId xmlns:p14="http://schemas.microsoft.com/office/powerpoint/2010/main" val="403147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70757" y="69757"/>
            <a:ext cx="9764486"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403350" y="3200400"/>
            <a:ext cx="69342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B2C443A5-FAC6-41EA-B4D9-9B6028BEB61B}" type="datetimeFigureOut">
              <a:rPr lang="el-GR" smtClean="0"/>
              <a:pPr/>
              <a:t>2/1/2023</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E472494F-AA23-4DAA-AAE5-EF43B5B27E9A}" type="slidenum">
              <a:rPr lang="el-GR" smtClean="0"/>
              <a:pPr/>
              <a:t>‹#›</a:t>
            </a:fld>
            <a:endParaRPr lang="el-GR"/>
          </a:p>
        </p:txBody>
      </p:sp>
      <p:sp>
        <p:nvSpPr>
          <p:cNvPr id="7" name="6 - Ορθογώνιο"/>
          <p:cNvSpPr/>
          <p:nvPr/>
        </p:nvSpPr>
        <p:spPr>
          <a:xfrm>
            <a:off x="68177" y="1449305"/>
            <a:ext cx="9773332"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8177" y="1396721"/>
            <a:ext cx="9773332"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8177" y="2976649"/>
            <a:ext cx="9773332"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95300" y="1505932"/>
            <a:ext cx="89154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2C443A5-FAC6-41EA-B4D9-9B6028BEB61B}" type="datetimeFigureOut">
              <a:rPr lang="el-GR" smtClean="0"/>
              <a:pPr/>
              <a:t>2/1/2023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72494F-AA23-4DAA-AAE5-EF43B5B27E9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181850" y="274643"/>
            <a:ext cx="217932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90600" y="274642"/>
            <a:ext cx="602615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2C443A5-FAC6-41EA-B4D9-9B6028BEB61B}" type="datetimeFigureOut">
              <a:rPr lang="el-GR" smtClean="0"/>
              <a:pPr/>
              <a:t>2/1/2023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72494F-AA23-4DAA-AAE5-EF43B5B27E9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B2C443A5-FAC6-41EA-B4D9-9B6028BEB61B}" type="datetimeFigureOut">
              <a:rPr lang="el-GR" smtClean="0"/>
              <a:pPr/>
              <a:t>2/1/2023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72494F-AA23-4DAA-AAE5-EF43B5B27E9A}" type="slidenum">
              <a:rPr lang="el-GR" smtClean="0"/>
              <a:pPr/>
              <a:t>‹#›</a:t>
            </a:fld>
            <a:endParaRPr lang="el-GR"/>
          </a:p>
        </p:txBody>
      </p:sp>
      <p:sp>
        <p:nvSpPr>
          <p:cNvPr id="8" name="7 - Θέση περιεχομένου"/>
          <p:cNvSpPr>
            <a:spLocks noGrp="1"/>
          </p:cNvSpPr>
          <p:nvPr>
            <p:ph sz="quarter" idx="1"/>
          </p:nvPr>
        </p:nvSpPr>
        <p:spPr>
          <a:xfrm>
            <a:off x="990600" y="1447800"/>
            <a:ext cx="84201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70757" y="69757"/>
            <a:ext cx="9764486"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82506" y="952501"/>
            <a:ext cx="84201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82506" y="2547938"/>
            <a:ext cx="84201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2C443A5-FAC6-41EA-B4D9-9B6028BEB61B}" type="datetimeFigureOut">
              <a:rPr lang="el-GR" smtClean="0"/>
              <a:pPr/>
              <a:t>2/1/2023</a:t>
            </a:fld>
            <a:endParaRPr lang="el-GR"/>
          </a:p>
        </p:txBody>
      </p:sp>
      <p:sp>
        <p:nvSpPr>
          <p:cNvPr id="5" name="4 - Θέση υποσέλιδου"/>
          <p:cNvSpPr>
            <a:spLocks noGrp="1"/>
          </p:cNvSpPr>
          <p:nvPr>
            <p:ph type="ftr" sz="quarter" idx="11"/>
          </p:nvPr>
        </p:nvSpPr>
        <p:spPr>
          <a:xfrm>
            <a:off x="866776" y="6172200"/>
            <a:ext cx="4333875" cy="457200"/>
          </a:xfrm>
        </p:spPr>
        <p:txBody>
          <a:bodyPr/>
          <a:lstStyle/>
          <a:p>
            <a:endParaRPr lang="el-GR"/>
          </a:p>
        </p:txBody>
      </p:sp>
      <p:sp>
        <p:nvSpPr>
          <p:cNvPr id="7" name="6 - Ορθογώνιο"/>
          <p:cNvSpPr/>
          <p:nvPr/>
        </p:nvSpPr>
        <p:spPr>
          <a:xfrm flipV="1">
            <a:off x="75198" y="2376830"/>
            <a:ext cx="9764641"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74911" y="2341477"/>
            <a:ext cx="9764928"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74001" y="2468880"/>
            <a:ext cx="9765838"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58496" y="6208776"/>
            <a:ext cx="495300" cy="457200"/>
          </a:xfrm>
        </p:spPr>
        <p:txBody>
          <a:bodyPr/>
          <a:lstStyle/>
          <a:p>
            <a:fld id="{E472494F-AA23-4DAA-AAE5-EF43B5B27E9A}"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B2C443A5-FAC6-41EA-B4D9-9B6028BEB61B}" type="datetimeFigureOut">
              <a:rPr lang="el-GR" smtClean="0"/>
              <a:pPr/>
              <a:t>2/1/2023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472494F-AA23-4DAA-AAE5-EF43B5B27E9A}" type="slidenum">
              <a:rPr lang="el-GR" smtClean="0"/>
              <a:pPr/>
              <a:t>‹#›</a:t>
            </a:fld>
            <a:endParaRPr lang="el-GR"/>
          </a:p>
        </p:txBody>
      </p:sp>
      <p:sp>
        <p:nvSpPr>
          <p:cNvPr id="9" name="8 - Θέση περιεχομένου"/>
          <p:cNvSpPr>
            <a:spLocks noGrp="1"/>
          </p:cNvSpPr>
          <p:nvPr>
            <p:ph sz="quarter" idx="1"/>
          </p:nvPr>
        </p:nvSpPr>
        <p:spPr>
          <a:xfrm>
            <a:off x="990600" y="1447800"/>
            <a:ext cx="406146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5345113" y="1447800"/>
            <a:ext cx="406146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90600" y="273050"/>
            <a:ext cx="84201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90600" y="1447801"/>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5365750" y="1447801"/>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B2C443A5-FAC6-41EA-B4D9-9B6028BEB61B}" type="datetimeFigureOut">
              <a:rPr lang="el-GR" smtClean="0"/>
              <a:pPr/>
              <a:t>2/1/2023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472494F-AA23-4DAA-AAE5-EF43B5B27E9A}" type="slidenum">
              <a:rPr lang="el-GR" smtClean="0"/>
              <a:pPr/>
              <a:t>‹#›</a:t>
            </a:fld>
            <a:endParaRPr lang="el-GR"/>
          </a:p>
        </p:txBody>
      </p:sp>
      <p:sp>
        <p:nvSpPr>
          <p:cNvPr id="11" name="10 - Θέση περιεχομένου"/>
          <p:cNvSpPr>
            <a:spLocks noGrp="1"/>
          </p:cNvSpPr>
          <p:nvPr>
            <p:ph sz="half" idx="2"/>
          </p:nvPr>
        </p:nvSpPr>
        <p:spPr>
          <a:xfrm>
            <a:off x="990600" y="2247900"/>
            <a:ext cx="404495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5365750" y="2247900"/>
            <a:ext cx="404495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2C443A5-FAC6-41EA-B4D9-9B6028BEB61B}" type="datetimeFigureOut">
              <a:rPr lang="el-GR" smtClean="0"/>
              <a:pPr/>
              <a:t>2/1/2023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472494F-AA23-4DAA-AAE5-EF43B5B27E9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2C443A5-FAC6-41EA-B4D9-9B6028BEB61B}" type="datetimeFigureOut">
              <a:rPr lang="el-GR" smtClean="0"/>
              <a:pPr/>
              <a:t>2/1/2023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472494F-AA23-4DAA-AAE5-EF43B5B27E9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906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9343" y="69755"/>
            <a:ext cx="9764486"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90600" y="273050"/>
            <a:ext cx="84201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90600" y="1600200"/>
            <a:ext cx="206375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2C443A5-FAC6-41EA-B4D9-9B6028BEB61B}" type="datetimeFigureOut">
              <a:rPr lang="el-GR" smtClean="0"/>
              <a:pPr/>
              <a:t>2/1/2023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472494F-AA23-4DAA-AAE5-EF43B5B27E9A}" type="slidenum">
              <a:rPr lang="el-GR" smtClean="0"/>
              <a:pPr/>
              <a:t>‹#›</a:t>
            </a:fld>
            <a:endParaRPr lang="el-GR"/>
          </a:p>
        </p:txBody>
      </p:sp>
      <p:sp>
        <p:nvSpPr>
          <p:cNvPr id="11" name="10 - Θέση περιεχομένου"/>
          <p:cNvSpPr>
            <a:spLocks noGrp="1"/>
          </p:cNvSpPr>
          <p:nvPr>
            <p:ph sz="quarter" idx="1"/>
          </p:nvPr>
        </p:nvSpPr>
        <p:spPr>
          <a:xfrm>
            <a:off x="3219450" y="1600200"/>
            <a:ext cx="619125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90600" y="4900550"/>
            <a:ext cx="79248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90600" y="5445825"/>
            <a:ext cx="79248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2C443A5-FAC6-41EA-B4D9-9B6028BEB61B}" type="datetimeFigureOut">
              <a:rPr lang="el-GR" smtClean="0"/>
              <a:pPr/>
              <a:t>2/1/2023</a:t>
            </a:fld>
            <a:endParaRPr lang="el-GR"/>
          </a:p>
        </p:txBody>
      </p:sp>
      <p:sp>
        <p:nvSpPr>
          <p:cNvPr id="6" name="5 - Θέση υποσέλιδου"/>
          <p:cNvSpPr>
            <a:spLocks noGrp="1"/>
          </p:cNvSpPr>
          <p:nvPr>
            <p:ph type="ftr" sz="quarter" idx="11"/>
          </p:nvPr>
        </p:nvSpPr>
        <p:spPr>
          <a:xfrm>
            <a:off x="990600" y="6172200"/>
            <a:ext cx="4210050" cy="457200"/>
          </a:xfrm>
        </p:spPr>
        <p:txBody>
          <a:bodyPr/>
          <a:lstStyle/>
          <a:p>
            <a:endParaRPr lang="el-GR"/>
          </a:p>
        </p:txBody>
      </p:sp>
      <p:sp>
        <p:nvSpPr>
          <p:cNvPr id="7" name="6 - Θέση αριθμού διαφάνειας"/>
          <p:cNvSpPr>
            <a:spLocks noGrp="1"/>
          </p:cNvSpPr>
          <p:nvPr>
            <p:ph type="sldNum" sz="quarter" idx="12"/>
          </p:nvPr>
        </p:nvSpPr>
        <p:spPr>
          <a:xfrm>
            <a:off x="158496" y="6208776"/>
            <a:ext cx="495300" cy="457200"/>
          </a:xfrm>
        </p:spPr>
        <p:txBody>
          <a:bodyPr/>
          <a:lstStyle/>
          <a:p>
            <a:fld id="{E472494F-AA23-4DAA-AAE5-EF43B5B27E9A}" type="slidenum">
              <a:rPr lang="el-GR" smtClean="0"/>
              <a:pPr/>
              <a:t>‹#›</a:t>
            </a:fld>
            <a:endParaRPr lang="el-GR"/>
          </a:p>
        </p:txBody>
      </p:sp>
      <p:sp>
        <p:nvSpPr>
          <p:cNvPr id="11" name="10 - Ορθογώνιο"/>
          <p:cNvSpPr/>
          <p:nvPr/>
        </p:nvSpPr>
        <p:spPr>
          <a:xfrm flipV="1">
            <a:off x="73999" y="4683555"/>
            <a:ext cx="975741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74219" y="4650476"/>
            <a:ext cx="975719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74220" y="4773226"/>
            <a:ext cx="9757190"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74003" y="66677"/>
            <a:ext cx="9752029"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9343" y="69755"/>
            <a:ext cx="9764486"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90600" y="274638"/>
            <a:ext cx="84201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90600" y="1447800"/>
            <a:ext cx="84201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686551" y="6191251"/>
            <a:ext cx="2682875" cy="476250"/>
          </a:xfrm>
          <a:prstGeom prst="rect">
            <a:avLst/>
          </a:prstGeom>
        </p:spPr>
        <p:txBody>
          <a:bodyPr anchor="ctr" anchorCtr="0"/>
          <a:lstStyle>
            <a:lvl1pPr algn="r" eaLnBrk="1" latinLnBrk="0" hangingPunct="1">
              <a:defRPr kumimoji="0" sz="1400">
                <a:solidFill>
                  <a:schemeClr val="tx2"/>
                </a:solidFill>
              </a:defRPr>
            </a:lvl1pPr>
          </a:lstStyle>
          <a:p>
            <a:fld id="{B2C443A5-FAC6-41EA-B4D9-9B6028BEB61B}" type="datetimeFigureOut">
              <a:rPr lang="el-GR" smtClean="0"/>
              <a:pPr/>
              <a:t>2/1/2023</a:t>
            </a:fld>
            <a:endParaRPr lang="el-GR"/>
          </a:p>
        </p:txBody>
      </p:sp>
      <p:sp>
        <p:nvSpPr>
          <p:cNvPr id="3" name="2 - Θέση υποσέλιδου"/>
          <p:cNvSpPr>
            <a:spLocks noGrp="1"/>
          </p:cNvSpPr>
          <p:nvPr>
            <p:ph type="ftr" sz="quarter" idx="3"/>
          </p:nvPr>
        </p:nvSpPr>
        <p:spPr>
          <a:xfrm>
            <a:off x="990600" y="6172200"/>
            <a:ext cx="42926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58496" y="6210300"/>
            <a:ext cx="4953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472494F-AA23-4DAA-AAE5-EF43B5B27E9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5.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Λογότυπος ΠΠ Κάθετος Έγχρωμος (JPEG)"/>
          <p:cNvPicPr/>
          <p:nvPr/>
        </p:nvPicPr>
        <p:blipFill>
          <a:blip r:embed="rId2" cstate="print"/>
          <a:srcRect/>
          <a:stretch>
            <a:fillRect/>
          </a:stretch>
        </p:blipFill>
        <p:spPr bwMode="auto">
          <a:xfrm>
            <a:off x="825471" y="285730"/>
            <a:ext cx="7971291" cy="1900961"/>
          </a:xfrm>
          <a:prstGeom prst="rect">
            <a:avLst/>
          </a:prstGeom>
          <a:ln w="190500" cap="sq">
            <a:solidFill>
              <a:srgbClr val="002060"/>
            </a:solidFill>
            <a:prstDash val="solid"/>
            <a:miter lim="800000"/>
          </a:ln>
          <a:effectLst>
            <a:outerShdw blurRad="50800" dist="38100" dir="18900000" algn="bl" rotWithShape="0">
              <a:prstClr val="black">
                <a:alpha val="4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26" name="Text Box 2"/>
          <p:cNvSpPr txBox="1">
            <a:spLocks noChangeArrowheads="1"/>
          </p:cNvSpPr>
          <p:nvPr/>
        </p:nvSpPr>
        <p:spPr bwMode="auto">
          <a:xfrm>
            <a:off x="825471" y="2538773"/>
            <a:ext cx="4271545" cy="2390428"/>
          </a:xfrm>
          <a:prstGeom prst="rect">
            <a:avLst/>
          </a:prstGeom>
          <a:solidFill>
            <a:srgbClr val="002060"/>
          </a:solidFill>
          <a:ln w="38100">
            <a:solidFill>
              <a:srgbClr val="C00000"/>
            </a:solidFill>
            <a:miter lim="800000"/>
            <a:headEnd/>
            <a:tailEnd/>
          </a:ln>
          <a:effectLst>
            <a:outerShdw dist="107763" dir="18900000"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smtClean="0">
                <a:ln>
                  <a:noFill/>
                </a:ln>
                <a:solidFill>
                  <a:srgbClr val="4F81BD"/>
                </a:solidFill>
                <a:effectLst/>
                <a:latin typeface="Calibri" pitchFamily="34" charset="0"/>
                <a:cs typeface="Arial" pitchFamily="34" charset="0"/>
              </a:rPr>
              <a:t>          </a:t>
            </a:r>
            <a:r>
              <a:rPr kumimoji="0" lang="en-US" sz="1600" b="0" i="0" u="none" strike="noStrike" cap="none" normalizeH="0" baseline="0" dirty="0" smtClean="0">
                <a:ln>
                  <a:noFill/>
                </a:ln>
                <a:solidFill>
                  <a:srgbClr val="4F81BD"/>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4F81BD"/>
                </a:solidFill>
                <a:effectLst/>
                <a:latin typeface="Calibri" pitchFamily="34" charset="0"/>
                <a:cs typeface="Arial" pitchFamily="34" charset="0"/>
              </a:rPr>
              <a:t> </a:t>
            </a:r>
            <a:r>
              <a:rPr kumimoji="0" lang="el-GR" sz="1600" b="0" i="0" u="none" strike="noStrike" cap="none" normalizeH="0" baseline="0" dirty="0" smtClean="0">
                <a:ln>
                  <a:noFill/>
                </a:ln>
                <a:solidFill>
                  <a:srgbClr val="4F81BD"/>
                </a:solidFill>
                <a:effectLst/>
                <a:latin typeface="Calibri" pitchFamily="34" charset="0"/>
                <a:cs typeface="Arial" pitchFamily="34" charset="0"/>
              </a:rPr>
              <a:t> </a:t>
            </a:r>
            <a:r>
              <a:rPr kumimoji="0" lang="en-US" sz="1600" b="0" i="0" u="none" strike="noStrike" cap="none" normalizeH="0" baseline="0" dirty="0" smtClean="0">
                <a:ln>
                  <a:noFill/>
                </a:ln>
                <a:solidFill>
                  <a:srgbClr val="4F81BD"/>
                </a:solidFill>
                <a:effectLst/>
                <a:latin typeface="Calibri" pitchFamily="34" charset="0"/>
                <a:cs typeface="Arial" pitchFamily="34" charset="0"/>
              </a:rPr>
              <a:t>               </a:t>
            </a:r>
            <a:r>
              <a:rPr kumimoji="0" lang="el-GR" sz="1600" b="0" i="0" u="none" strike="noStrike" cap="none" normalizeH="0" baseline="0" dirty="0" smtClean="0">
                <a:ln>
                  <a:noFill/>
                </a:ln>
                <a:solidFill>
                  <a:srgbClr val="548DD4"/>
                </a:solidFill>
                <a:effectLst/>
                <a:latin typeface="Calibri" pitchFamily="34" charset="0"/>
                <a:cs typeface="Arial" pitchFamily="34" charset="0"/>
              </a:rPr>
              <a:t> </a:t>
            </a:r>
            <a:r>
              <a:rPr kumimoji="0" lang="el-GR" sz="1600" b="1" i="0" u="none" strike="noStrike" cap="none" normalizeH="0" baseline="0" dirty="0" smtClean="0">
                <a:ln>
                  <a:noFill/>
                </a:ln>
                <a:solidFill>
                  <a:srgbClr val="FFFFFF"/>
                </a:solidFill>
                <a:effectLst/>
                <a:latin typeface="Calibri" pitchFamily="34" charset="0"/>
                <a:cs typeface="Arial" pitchFamily="34" charset="0"/>
              </a:rPr>
              <a:t>ΕΡΓΑΣΙΑ ΤΟΥ ΦΟΙΤΗΤΗ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smtClean="0">
                <a:ln>
                  <a:noFill/>
                </a:ln>
                <a:solidFill>
                  <a:srgbClr val="FFFFFF"/>
                </a:solidFill>
                <a:effectLst/>
                <a:latin typeface="Calibri" pitchFamily="34" charset="0"/>
                <a:cs typeface="Arial" pitchFamily="34" charset="0"/>
              </a:rPr>
              <a:t>    </a:t>
            </a:r>
            <a:r>
              <a:rPr kumimoji="0" lang="en-US" sz="1600" b="1" i="0" u="none" strike="noStrike" cap="none" normalizeH="0" baseline="0" dirty="0" smtClean="0">
                <a:ln>
                  <a:noFill/>
                </a:ln>
                <a:solidFill>
                  <a:srgbClr val="FFFFFF"/>
                </a:solidFill>
                <a:effectLst/>
                <a:latin typeface="Calibri" pitchFamily="34" charset="0"/>
                <a:cs typeface="Arial" pitchFamily="34" charset="0"/>
              </a:rPr>
              <a:t>          </a:t>
            </a:r>
            <a:r>
              <a:rPr kumimoji="0" lang="el-GR" sz="1600" b="1" i="0" u="none" strike="noStrike" cap="none" normalizeH="0" baseline="0" dirty="0" smtClean="0">
                <a:ln>
                  <a:noFill/>
                </a:ln>
                <a:solidFill>
                  <a:srgbClr val="FFFFFF"/>
                </a:solidFill>
                <a:effectLst/>
                <a:latin typeface="Calibri" pitchFamily="34" charset="0"/>
                <a:cs typeface="Arial" pitchFamily="34" charset="0"/>
              </a:rPr>
              <a:t>ΤΜΗΜΑΤΟΣ ΦΥΣΙΚΟΘΕΡΑΠΕΙΑΣ</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smtClean="0">
                <a:ln>
                  <a:noFill/>
                </a:ln>
                <a:solidFill>
                  <a:srgbClr val="FFFFFF"/>
                </a:solidFill>
                <a:effectLst/>
                <a:latin typeface="Calibri" pitchFamily="34" charset="0"/>
                <a:cs typeface="Arial" pitchFamily="34" charset="0"/>
              </a:rPr>
              <a:t>        </a:t>
            </a:r>
            <a:r>
              <a:rPr kumimoji="0" lang="en-US" sz="1600" b="1" i="0" u="none" strike="noStrike" cap="none" normalizeH="0" baseline="0" dirty="0" smtClean="0">
                <a:ln>
                  <a:noFill/>
                </a:ln>
                <a:solidFill>
                  <a:srgbClr val="FFFFFF"/>
                </a:solidFill>
                <a:effectLst/>
                <a:latin typeface="Calibri" pitchFamily="34" charset="0"/>
                <a:cs typeface="Arial" pitchFamily="34" charset="0"/>
              </a:rPr>
              <a:t>     </a:t>
            </a:r>
            <a:r>
              <a:rPr kumimoji="0" lang="el-GR" sz="1600" b="1" i="0" u="none" strike="noStrike" cap="none" normalizeH="0" baseline="0" dirty="0" smtClean="0">
                <a:ln>
                  <a:noFill/>
                </a:ln>
                <a:solidFill>
                  <a:srgbClr val="FFFFFF"/>
                </a:solidFill>
                <a:effectLst/>
                <a:latin typeface="Calibri" pitchFamily="34" charset="0"/>
                <a:cs typeface="Arial" pitchFamily="34" charset="0"/>
              </a:rPr>
              <a:t>  ΠΑΝΕΠΙΣΤΗΜΙΟΥ  ΠΑΤΡΩΝ</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smtClean="0">
                <a:ln>
                  <a:noFill/>
                </a:ln>
                <a:solidFill>
                  <a:srgbClr val="FFFFFF"/>
                </a:solidFill>
                <a:effectLst/>
                <a:latin typeface="Calibri" pitchFamily="34" charset="0"/>
                <a:cs typeface="Arial" pitchFamily="34" charset="0"/>
              </a:rPr>
              <a:t>       </a:t>
            </a:r>
            <a:r>
              <a:rPr kumimoji="0" lang="en-US" sz="1600" b="1" i="0" u="none" strike="noStrike" cap="none" normalizeH="0" baseline="0" dirty="0" smtClean="0">
                <a:ln>
                  <a:noFill/>
                </a:ln>
                <a:solidFill>
                  <a:srgbClr val="FFFFFF"/>
                </a:solidFill>
                <a:effectLst/>
                <a:latin typeface="Calibri" pitchFamily="34" charset="0"/>
                <a:cs typeface="Arial" pitchFamily="34" charset="0"/>
              </a:rPr>
              <a:t>   </a:t>
            </a:r>
            <a:r>
              <a:rPr kumimoji="0" lang="el-GR" sz="1600" b="1" i="0" u="sng" strike="noStrike" cap="none" normalizeH="0" baseline="0" dirty="0" smtClean="0">
                <a:ln>
                  <a:noFill/>
                </a:ln>
                <a:solidFill>
                  <a:srgbClr val="FFFFFF"/>
                </a:solidFill>
                <a:effectLst/>
                <a:latin typeface="Calibri" pitchFamily="34" charset="0"/>
                <a:cs typeface="Arial" pitchFamily="34" charset="0"/>
              </a:rPr>
              <a:t>ΠΟΛΥΔΩΡΟΠΟΥΛΟΥ ΔΙΟΝΥΣΙΟΥ</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smtClean="0">
                <a:ln>
                  <a:noFill/>
                </a:ln>
                <a:solidFill>
                  <a:srgbClr val="FFFFFF"/>
                </a:solidFill>
                <a:effectLst/>
                <a:latin typeface="Calibri" pitchFamily="34" charset="0"/>
                <a:cs typeface="Arial" pitchFamily="34" charset="0"/>
              </a:rPr>
              <a:t>                         Α.Μ. : 1098451</a:t>
            </a:r>
            <a:endParaRPr kumimoji="0" lang="el-GR" sz="16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800" b="1" i="0" u="none" strike="noStrike" cap="none" normalizeH="0" baseline="0" dirty="0" smtClean="0">
                <a:ln>
                  <a:noFill/>
                </a:ln>
                <a:solidFill>
                  <a:srgbClr val="548DD4"/>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800" b="1" i="0" u="none" strike="noStrike" cap="none" normalizeH="0" baseline="0" dirty="0" smtClean="0">
                <a:ln>
                  <a:noFill/>
                </a:ln>
                <a:solidFill>
                  <a:srgbClr val="548DD4"/>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4643437" y="4071943"/>
            <a:ext cx="4342011" cy="2324482"/>
          </a:xfrm>
          <a:prstGeom prst="rect">
            <a:avLst/>
          </a:prstGeom>
          <a:solidFill>
            <a:srgbClr val="002060"/>
          </a:solidFill>
          <a:ln w="38100">
            <a:solidFill>
              <a:srgbClr val="C00000"/>
            </a:solidFill>
            <a:miter lim="800000"/>
            <a:headEnd/>
            <a:tailEnd/>
          </a:ln>
          <a:effectLst>
            <a:outerShdw dist="107763" dir="18900000"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Calibri" pitchFamily="34" charset="0"/>
                <a:cs typeface="Arial" pitchFamily="34" charset="0"/>
              </a:rPr>
              <a:t>                    </a:t>
            </a:r>
            <a:r>
              <a:rPr kumimoji="0" lang="el-GR" sz="1600" b="0" i="0" u="none" strike="noStrike" cap="none" normalizeH="0" baseline="0" dirty="0" smtClean="0">
                <a:ln>
                  <a:noFill/>
                </a:ln>
                <a:solidFill>
                  <a:schemeClr val="tx1"/>
                </a:solidFill>
                <a:effectLst/>
                <a:latin typeface="Calibri" pitchFamily="34" charset="0"/>
                <a:cs typeface="Arial" pitchFamily="34" charset="0"/>
              </a:rPr>
              <a:t> </a:t>
            </a:r>
            <a:r>
              <a:rPr kumimoji="0" lang="el-GR" sz="1600" b="1" i="0" u="none" strike="noStrike" cap="none" normalizeH="0" baseline="0" dirty="0" smtClean="0">
                <a:ln>
                  <a:noFill/>
                </a:ln>
                <a:solidFill>
                  <a:srgbClr val="FFFFFF"/>
                </a:solidFill>
                <a:effectLst/>
                <a:latin typeface="Calibri" pitchFamily="34" charset="0"/>
                <a:cs typeface="Arial" pitchFamily="34" charset="0"/>
              </a:rPr>
              <a:t>ΣΤΟ ΜΑΘΗΜΑ :</a:t>
            </a:r>
            <a:r>
              <a:rPr kumimoji="0" lang="en-US" sz="1600" b="1" i="0" u="none" strike="noStrike" cap="none" normalizeH="0" dirty="0" smtClean="0">
                <a:ln>
                  <a:noFill/>
                </a:ln>
                <a:solidFill>
                  <a:srgbClr val="FFFFFF"/>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strike="noStrike" cap="none" normalizeH="0" baseline="0" dirty="0" smtClean="0">
                <a:ln>
                  <a:noFill/>
                </a:ln>
                <a:solidFill>
                  <a:srgbClr val="FFFFFF"/>
                </a:solidFill>
                <a:effectLst/>
                <a:latin typeface="Calibri" pitchFamily="34" charset="0"/>
                <a:cs typeface="Arial" pitchFamily="34" charset="0"/>
              </a:rPr>
              <a:t>                   </a:t>
            </a:r>
            <a:r>
              <a:rPr kumimoji="0" lang="el-GR" sz="1600" b="1" i="0" strike="noStrike" cap="none" normalizeH="0" baseline="0" dirty="0" smtClean="0">
                <a:ln>
                  <a:noFill/>
                </a:ln>
                <a:solidFill>
                  <a:srgbClr val="FFFFFF"/>
                </a:solidFill>
                <a:effectLst/>
                <a:latin typeface="Calibri" pitchFamily="34" charset="0"/>
                <a:cs typeface="Arial" pitchFamily="34" charset="0"/>
              </a:rPr>
              <a:t>ΑΣΦΑΛΕΙΑ Κ  ΥΓΙΕΙΝΗ  ΕΡΓΑΣΙΑΣ</a:t>
            </a:r>
            <a:endParaRPr kumimoji="0" lang="el-GR" sz="1600" b="1" i="0"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smtClean="0">
                <a:ln>
                  <a:noFill/>
                </a:ln>
                <a:solidFill>
                  <a:srgbClr val="FFFFFF"/>
                </a:solidFill>
                <a:effectLst/>
                <a:latin typeface="Calibri" pitchFamily="34" charset="0"/>
                <a:cs typeface="Arial" pitchFamily="34" charset="0"/>
              </a:rPr>
              <a:t>         ΘΕΜΑ: </a:t>
            </a:r>
            <a:r>
              <a:rPr kumimoji="0" lang="en-US" sz="1600" b="1" i="0" u="none" strike="noStrike" cap="none" normalizeH="0" baseline="0" dirty="0" smtClean="0">
                <a:ln>
                  <a:noFill/>
                </a:ln>
                <a:solidFill>
                  <a:srgbClr val="FFFFFF"/>
                </a:solidFill>
                <a:effectLst/>
                <a:latin typeface="Calibri" pitchFamily="34" charset="0"/>
                <a:cs typeface="Arial" pitchFamily="34" charset="0"/>
              </a:rPr>
              <a:t> </a:t>
            </a:r>
            <a:r>
              <a:rPr kumimoji="0" lang="el-GR" sz="1600" b="1" i="0" u="none" strike="noStrike" cap="none" normalizeH="0" baseline="0" dirty="0" smtClean="0">
                <a:ln>
                  <a:noFill/>
                </a:ln>
                <a:solidFill>
                  <a:srgbClr val="FFFFFF"/>
                </a:solidFill>
                <a:effectLst/>
                <a:latin typeface="Calibri" pitchFamily="34" charset="0"/>
                <a:cs typeface="Arial" pitchFamily="34" charset="0"/>
              </a:rPr>
              <a:t>ΕΚΤΙΜΗΣΗ   ΕΠΑΓΓΕΛΜΑΤΙΚΟΥ</a:t>
            </a:r>
            <a:endParaRPr kumimoji="0" lang="en-US" sz="1600" b="1" i="0" u="none" strike="noStrike" cap="none" normalizeH="0" baseline="0" dirty="0" smtClean="0">
              <a:ln>
                <a:noFill/>
              </a:ln>
              <a:solidFill>
                <a:srgbClr val="FFFFFF"/>
              </a:solidFill>
              <a:effectLst/>
              <a:latin typeface="Calibri" pitchFamily="34" charset="0"/>
              <a:cs typeface="Arial" pitchFamily="34" charset="0"/>
            </a:endParaRPr>
          </a:p>
          <a:p>
            <a:pPr lvl="0" fontAlgn="base">
              <a:spcBef>
                <a:spcPct val="0"/>
              </a:spcBef>
              <a:spcAft>
                <a:spcPts val="1000"/>
              </a:spcAft>
            </a:pPr>
            <a:r>
              <a:rPr lang="en-US" sz="1600" b="1" dirty="0">
                <a:solidFill>
                  <a:srgbClr val="FFFFFF"/>
                </a:solidFill>
                <a:latin typeface="Calibri" pitchFamily="34" charset="0"/>
                <a:cs typeface="Arial" pitchFamily="34" charset="0"/>
              </a:rPr>
              <a:t> </a:t>
            </a:r>
            <a:r>
              <a:rPr lang="en-US" sz="1600" b="1" dirty="0" smtClean="0">
                <a:solidFill>
                  <a:srgbClr val="FFFFFF"/>
                </a:solidFill>
                <a:latin typeface="Calibri" pitchFamily="34" charset="0"/>
                <a:cs typeface="Arial" pitchFamily="34" charset="0"/>
              </a:rPr>
              <a:t>                                   </a:t>
            </a:r>
            <a:r>
              <a:rPr lang="el-GR" sz="1600" b="1" dirty="0" smtClean="0">
                <a:solidFill>
                  <a:srgbClr val="FFFFFF"/>
                </a:solidFill>
                <a:latin typeface="Calibri" pitchFamily="34" charset="0"/>
                <a:cs typeface="Arial" pitchFamily="34" charset="0"/>
              </a:rPr>
              <a:t>ΚΙΝΔΥΝΟΥ</a:t>
            </a:r>
            <a:endParaRPr kumimoji="0" lang="el-GR" sz="1600" b="1" i="0" u="none" strike="noStrike" cap="none" normalizeH="0" baseline="0" dirty="0" smtClean="0">
              <a:ln>
                <a:noFill/>
              </a:ln>
              <a:solidFill>
                <a:srgbClr val="FFFFFF"/>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1" i="0" u="none" strike="noStrike" cap="none" normalizeH="0" baseline="0" dirty="0" smtClean="0">
                <a:ln>
                  <a:noFill/>
                </a:ln>
                <a:solidFill>
                  <a:srgbClr val="FFFFFF"/>
                </a:solidFill>
                <a:effectLst/>
                <a:latin typeface="Calibri" pitchFamily="34" charset="0"/>
                <a:cs typeface="Arial" pitchFamily="34" charset="0"/>
              </a:rPr>
              <a:t>      </a:t>
            </a:r>
            <a:endParaRPr kumimoji="0" lang="el-GR" sz="14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2000" b="0" i="0" u="none" strike="noStrike" cap="none" normalizeH="0" baseline="0" dirty="0" smtClean="0">
                <a:ln>
                  <a:noFill/>
                </a:ln>
                <a:solidFill>
                  <a:schemeClr val="tx1"/>
                </a:solidFill>
                <a:effectLst/>
                <a:latin typeface="Calibri" pitchFamily="34"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p:cNvPicPr>
            <a:picLocks noChangeAspect="1"/>
          </p:cNvPicPr>
          <p:nvPr/>
        </p:nvPicPr>
        <p:blipFill>
          <a:blip r:embed="rId3"/>
          <a:srcRect/>
          <a:stretch>
            <a:fillRect/>
          </a:stretch>
        </p:blipFill>
        <p:spPr>
          <a:xfrm>
            <a:off x="1352600" y="5373216"/>
            <a:ext cx="2160240" cy="720080"/>
          </a:xfrm>
          <a:prstGeom prst="rect">
            <a:avLst/>
          </a:prstGeom>
          <a:noFill/>
          <a:ln w="57150">
            <a:solidFill>
              <a:srgbClr val="FF000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1856656" y="260648"/>
            <a:ext cx="6552728" cy="1368152"/>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normAutofit fontScale="90000"/>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base">
              <a:spcAft>
                <a:spcPts val="1000"/>
              </a:spcAft>
            </a:pPr>
            <a:endParaRPr lang="el-GR" sz="1600" b="1" dirty="0" smtClean="0">
              <a:solidFill>
                <a:schemeClr val="tx1"/>
              </a:solidFill>
              <a:latin typeface="Times New Roman" pitchFamily="18" charset="0"/>
              <a:cs typeface="Arial" pitchFamily="34" charset="0"/>
            </a:endParaRPr>
          </a:p>
          <a:p>
            <a:pPr fontAlgn="base">
              <a:spcAft>
                <a:spcPts val="1000"/>
              </a:spcAft>
            </a:pPr>
            <a:r>
              <a:rPr lang="el-GR" sz="2000" b="1" dirty="0" smtClean="0">
                <a:solidFill>
                  <a:schemeClr val="bg1"/>
                </a:solidFill>
                <a:latin typeface="Calibri" pitchFamily="34" charset="0"/>
                <a:cs typeface="Arial" pitchFamily="34" charset="0"/>
              </a:rPr>
              <a:t>          </a:t>
            </a:r>
            <a:r>
              <a:rPr lang="en-US" sz="2000" b="1" dirty="0" smtClean="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 </a:t>
            </a:r>
            <a:r>
              <a:rPr lang="en-US" sz="2000" b="1" dirty="0" smtClean="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 ΕΚΤΙΜΗΣΗ ΕΠΑΓΓΕΛΜΑΤΙΚΟΥ  ΚΙΝΔΥΝΟΥ</a:t>
            </a:r>
          </a:p>
          <a:p>
            <a:pPr fontAlgn="base">
              <a:spcAft>
                <a:spcPts val="1000"/>
              </a:spcAft>
            </a:pPr>
            <a:r>
              <a:rPr lang="el-GR" sz="1700" b="1" dirty="0" smtClean="0">
                <a:solidFill>
                  <a:schemeClr val="bg1"/>
                </a:solidFill>
                <a:latin typeface="Calibri" pitchFamily="34" charset="0"/>
                <a:cs typeface="Arial" pitchFamily="34" charset="0"/>
              </a:rPr>
              <a:t>  </a:t>
            </a:r>
            <a:r>
              <a:rPr lang="en-US" sz="2200" b="1" dirty="0" smtClean="0">
                <a:solidFill>
                  <a:schemeClr val="bg1"/>
                </a:solidFill>
                <a:latin typeface="Calibri" pitchFamily="34" charset="0"/>
                <a:cs typeface="Arial" pitchFamily="34" charset="0"/>
              </a:rPr>
              <a:t>B</a:t>
            </a:r>
            <a:r>
              <a:rPr lang="el-GR" sz="2200" b="1" dirty="0" smtClean="0">
                <a:solidFill>
                  <a:schemeClr val="bg1"/>
                </a:solidFill>
                <a:latin typeface="Calibri" pitchFamily="34" charset="0"/>
                <a:cs typeface="Arial" pitchFamily="34" charset="0"/>
              </a:rPr>
              <a:t>) ΦΑΣΗ</a:t>
            </a:r>
            <a:r>
              <a:rPr lang="en-US" sz="2200" b="1" dirty="0" smtClean="0">
                <a:solidFill>
                  <a:schemeClr val="bg1"/>
                </a:solidFill>
                <a:latin typeface="Calibri" pitchFamily="34" charset="0"/>
                <a:cs typeface="Arial" pitchFamily="34" charset="0"/>
              </a:rPr>
              <a:t>: </a:t>
            </a:r>
            <a:r>
              <a:rPr lang="el-GR" sz="2200" b="1" dirty="0" smtClean="0">
                <a:solidFill>
                  <a:schemeClr val="bg1"/>
                </a:solidFill>
                <a:latin typeface="Calibri" pitchFamily="34" charset="0"/>
                <a:cs typeface="Arial" pitchFamily="34" charset="0"/>
              </a:rPr>
              <a:t> </a:t>
            </a:r>
            <a:r>
              <a:rPr lang="el-GR" sz="2200" b="1" u="sng" dirty="0" smtClean="0">
                <a:solidFill>
                  <a:schemeClr val="bg1"/>
                </a:solidFill>
                <a:latin typeface="Calibri" pitchFamily="34" charset="0"/>
                <a:cs typeface="Arial" pitchFamily="34" charset="0"/>
              </a:rPr>
              <a:t>ΕΝΤΟΠΙΣΜΟΣ ΠΡΟΣΩΠΩΝ ΠΟΥ ΚΙΝΔΥΝΕΥΟΥΝ</a:t>
            </a:r>
            <a:endParaRPr lang="el-GR" sz="2200" u="sng" dirty="0" smtClean="0">
              <a:solidFill>
                <a:schemeClr val="bg1"/>
              </a:solidFill>
              <a:latin typeface="Arial" pitchFamily="34" charset="0"/>
              <a:cs typeface="Arial" pitchFamily="34" charset="0"/>
            </a:endParaRPr>
          </a:p>
        </p:txBody>
      </p:sp>
      <p:sp>
        <p:nvSpPr>
          <p:cNvPr id="5" name="Έλλειψη 4"/>
          <p:cNvSpPr/>
          <p:nvPr/>
        </p:nvSpPr>
        <p:spPr>
          <a:xfrm>
            <a:off x="2896083" y="1861989"/>
            <a:ext cx="4032448" cy="72008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ΙΔΙΑΙΤΕΡΗ ΠΡΟΣΟΧΗ ΣΕ</a:t>
            </a:r>
            <a:r>
              <a:rPr lang="en-US" dirty="0" smtClean="0"/>
              <a:t> :</a:t>
            </a:r>
            <a:endParaRPr lang="el-GR" dirty="0"/>
          </a:p>
        </p:txBody>
      </p:sp>
      <p:sp>
        <p:nvSpPr>
          <p:cNvPr id="6" name="Στρογγυλεμένο ορθογώνιο 5"/>
          <p:cNvSpPr/>
          <p:nvPr/>
        </p:nvSpPr>
        <p:spPr>
          <a:xfrm>
            <a:off x="951867" y="2838847"/>
            <a:ext cx="3888432" cy="30963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l-GR" dirty="0" smtClean="0"/>
              <a:t>Ανειδίκευτο ή άπειρο προσωπικό</a:t>
            </a:r>
          </a:p>
          <a:p>
            <a:pPr marL="285750" indent="-285750">
              <a:buFontTx/>
              <a:buChar char="-"/>
            </a:pPr>
            <a:r>
              <a:rPr lang="el-GR" dirty="0" smtClean="0"/>
              <a:t>Άτομα που εργάζονται σε κλειστούς χώρους</a:t>
            </a:r>
          </a:p>
          <a:p>
            <a:pPr marL="285750" indent="-285750">
              <a:buFontTx/>
              <a:buChar char="-"/>
            </a:pPr>
            <a:r>
              <a:rPr lang="el-GR" dirty="0" smtClean="0"/>
              <a:t>Άτομα με ειδικές ανάγκες</a:t>
            </a:r>
          </a:p>
          <a:p>
            <a:pPr marL="285750" indent="-285750">
              <a:buFontTx/>
              <a:buChar char="-"/>
            </a:pPr>
            <a:r>
              <a:rPr lang="el-GR" dirty="0" smtClean="0"/>
              <a:t>Νέοι και ηλικιωμένοι εργαζόμενοι</a:t>
            </a:r>
          </a:p>
          <a:p>
            <a:pPr marL="285750" indent="-285750">
              <a:buFontTx/>
              <a:buChar char="-"/>
            </a:pPr>
            <a:r>
              <a:rPr lang="el-GR" dirty="0" smtClean="0"/>
              <a:t>Έγκυες ή γαλουχούσες μητέρες</a:t>
            </a:r>
          </a:p>
          <a:p>
            <a:pPr marL="285750" indent="-285750">
              <a:buFontTx/>
              <a:buChar char="-"/>
            </a:pPr>
            <a:r>
              <a:rPr lang="el-GR" dirty="0"/>
              <a:t>Προσωπικό συντήρησης ή καθαρισμού</a:t>
            </a:r>
          </a:p>
          <a:p>
            <a:pPr marL="285750" indent="-285750">
              <a:buFontTx/>
              <a:buChar char="-"/>
            </a:pPr>
            <a:endParaRPr lang="el-GR" dirty="0"/>
          </a:p>
        </p:txBody>
      </p:sp>
      <p:sp>
        <p:nvSpPr>
          <p:cNvPr id="7" name="Στρογγυλεμένο ορθογώνιο 6"/>
          <p:cNvSpPr/>
          <p:nvPr/>
        </p:nvSpPr>
        <p:spPr>
          <a:xfrm>
            <a:off x="5529064" y="2838847"/>
            <a:ext cx="3528392" cy="30963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l-GR" dirty="0" smtClean="0"/>
              <a:t>Σπουδαστές</a:t>
            </a:r>
            <a:r>
              <a:rPr lang="el-GR" dirty="0"/>
              <a:t>, </a:t>
            </a:r>
            <a:r>
              <a:rPr lang="el-GR" dirty="0" smtClean="0"/>
              <a:t>μαθητευόμενοι </a:t>
            </a:r>
            <a:r>
              <a:rPr lang="el-GR" dirty="0"/>
              <a:t>και ασκούμενοι</a:t>
            </a:r>
          </a:p>
          <a:p>
            <a:pPr marL="285750" indent="-285750">
              <a:buFontTx/>
              <a:buChar char="-"/>
            </a:pPr>
            <a:r>
              <a:rPr lang="el-GR" dirty="0"/>
              <a:t>Επισκέπτες</a:t>
            </a:r>
          </a:p>
          <a:p>
            <a:pPr marL="285750" indent="-285750">
              <a:buFontTx/>
              <a:buChar char="-"/>
            </a:pPr>
            <a:r>
              <a:rPr lang="el-GR" dirty="0"/>
              <a:t>Εργαζόμενοι με προβλήματα υγείας</a:t>
            </a:r>
          </a:p>
          <a:p>
            <a:pPr marL="285750" indent="-285750">
              <a:buFontTx/>
              <a:buChar char="-"/>
            </a:pPr>
            <a:r>
              <a:rPr lang="el-GR" dirty="0"/>
              <a:t>Εργαζόμενοι που ακολουθούν φαρμακευτική αγωγή</a:t>
            </a:r>
          </a:p>
          <a:p>
            <a:pPr marL="285750" indent="-285750">
              <a:buFontTx/>
              <a:buChar char="-"/>
            </a:pPr>
            <a:endParaRPr lang="el-GR" dirty="0"/>
          </a:p>
        </p:txBody>
      </p:sp>
      <p:pic>
        <p:nvPicPr>
          <p:cNvPr id="8" name="7 - Εικόνα" descr="Think Safety First"/>
          <p:cNvPicPr/>
          <p:nvPr/>
        </p:nvPicPr>
        <p:blipFill>
          <a:blip r:embed="rId2" cstate="print"/>
          <a:srcRect/>
          <a:stretch>
            <a:fillRect/>
          </a:stretch>
        </p:blipFill>
        <p:spPr bwMode="auto">
          <a:xfrm>
            <a:off x="456572" y="404664"/>
            <a:ext cx="1504023" cy="675176"/>
          </a:xfrm>
          <a:prstGeom prst="rect">
            <a:avLst/>
          </a:prstGeom>
          <a:noFill/>
          <a:ln w="9525">
            <a:noFill/>
            <a:miter lim="800000"/>
            <a:headEnd/>
            <a:tailEnd/>
          </a:ln>
        </p:spPr>
      </p:pic>
      <p:pic>
        <p:nvPicPr>
          <p:cNvPr id="9" name="7 - Εικόνα" descr="Think Safety First"/>
          <p:cNvPicPr/>
          <p:nvPr/>
        </p:nvPicPr>
        <p:blipFill>
          <a:blip r:embed="rId2" cstate="print"/>
          <a:srcRect/>
          <a:stretch>
            <a:fillRect/>
          </a:stretch>
        </p:blipFill>
        <p:spPr bwMode="auto">
          <a:xfrm>
            <a:off x="8049344" y="412625"/>
            <a:ext cx="1504023" cy="675176"/>
          </a:xfrm>
          <a:prstGeom prst="rect">
            <a:avLst/>
          </a:prstGeom>
          <a:noFill/>
          <a:ln w="9525">
            <a:noFill/>
            <a:miter lim="800000"/>
            <a:headEnd/>
            <a:tailEnd/>
          </a:ln>
        </p:spPr>
      </p:pic>
    </p:spTree>
    <p:extLst>
      <p:ext uri="{BB962C8B-B14F-4D97-AF65-F5344CB8AC3E}">
        <p14:creationId xmlns:p14="http://schemas.microsoft.com/office/powerpoint/2010/main" val="1962367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2417683" y="130184"/>
            <a:ext cx="5469758" cy="1368152"/>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base">
              <a:spcAft>
                <a:spcPts val="1000"/>
              </a:spcAft>
            </a:pPr>
            <a:endParaRPr lang="el-GR" sz="1600" b="1" dirty="0" smtClean="0">
              <a:solidFill>
                <a:schemeClr val="tx1"/>
              </a:solidFill>
              <a:latin typeface="Times New Roman" pitchFamily="18" charset="0"/>
              <a:cs typeface="Arial" pitchFamily="34" charset="0"/>
            </a:endParaRPr>
          </a:p>
          <a:p>
            <a:pPr fontAlgn="base">
              <a:spcAft>
                <a:spcPts val="1000"/>
              </a:spcAft>
            </a:pPr>
            <a:r>
              <a:rPr lang="el-GR" sz="2000" b="1" dirty="0" smtClean="0">
                <a:solidFill>
                  <a:schemeClr val="bg1"/>
                </a:solidFill>
                <a:latin typeface="Calibri" pitchFamily="34" charset="0"/>
                <a:cs typeface="Arial" pitchFamily="34" charset="0"/>
              </a:rPr>
              <a:t>      </a:t>
            </a:r>
            <a:r>
              <a:rPr lang="el-GR" sz="2200" b="1" dirty="0" smtClean="0">
                <a:solidFill>
                  <a:schemeClr val="bg1"/>
                </a:solidFill>
                <a:latin typeface="Calibri" pitchFamily="34" charset="0"/>
                <a:cs typeface="Arial" pitchFamily="34" charset="0"/>
              </a:rPr>
              <a:t>ΕΚΤΙΜΗΣΗ ΕΠΑΓΓΕΛΜΑΤΙΚΟΥ  ΚΙΝΔΥΝΟΥ</a:t>
            </a:r>
          </a:p>
          <a:p>
            <a:pPr fontAlgn="base">
              <a:spcAft>
                <a:spcPts val="1000"/>
              </a:spcAft>
            </a:pPr>
            <a:r>
              <a:rPr lang="el-GR" sz="2200" b="1" dirty="0" smtClean="0">
                <a:solidFill>
                  <a:schemeClr val="bg1"/>
                </a:solidFill>
                <a:latin typeface="Calibri" pitchFamily="34" charset="0"/>
                <a:cs typeface="Arial" pitchFamily="34" charset="0"/>
              </a:rPr>
              <a:t>         Γ)  ΦΑΣΗ</a:t>
            </a:r>
            <a:r>
              <a:rPr lang="en-US" sz="2200" b="1" dirty="0" smtClean="0">
                <a:solidFill>
                  <a:schemeClr val="bg1"/>
                </a:solidFill>
                <a:latin typeface="Calibri" pitchFamily="34" charset="0"/>
                <a:cs typeface="Arial" pitchFamily="34" charset="0"/>
              </a:rPr>
              <a:t>:</a:t>
            </a:r>
            <a:r>
              <a:rPr lang="el-GR" sz="2200" b="1" dirty="0" smtClean="0">
                <a:solidFill>
                  <a:schemeClr val="bg1"/>
                </a:solidFill>
                <a:latin typeface="Calibri" pitchFamily="34" charset="0"/>
                <a:cs typeface="Arial" pitchFamily="34" charset="0"/>
              </a:rPr>
              <a:t>  </a:t>
            </a:r>
            <a:r>
              <a:rPr lang="en-US" sz="2200" b="1" dirty="0" smtClean="0">
                <a:solidFill>
                  <a:schemeClr val="bg1"/>
                </a:solidFill>
                <a:latin typeface="Calibri" pitchFamily="34" charset="0"/>
                <a:cs typeface="Arial" pitchFamily="34" charset="0"/>
              </a:rPr>
              <a:t> </a:t>
            </a:r>
            <a:r>
              <a:rPr lang="el-GR" sz="2200" b="1" u="sng" dirty="0" smtClean="0">
                <a:solidFill>
                  <a:schemeClr val="bg1"/>
                </a:solidFill>
                <a:latin typeface="Calibri" pitchFamily="34" charset="0"/>
                <a:cs typeface="Arial" pitchFamily="34" charset="0"/>
              </a:rPr>
              <a:t>ΑΞΙΟΛΟΓΗΣΗ  ΚΙΝΔΥΝΩΝ</a:t>
            </a:r>
            <a:endParaRPr lang="el-GR" sz="2200" u="sng" dirty="0" smtClean="0">
              <a:solidFill>
                <a:schemeClr val="bg1"/>
              </a:solidFill>
              <a:latin typeface="Arial" pitchFamily="34" charset="0"/>
              <a:cs typeface="Arial" pitchFamily="34" charset="0"/>
            </a:endParaRPr>
          </a:p>
        </p:txBody>
      </p:sp>
      <p:sp>
        <p:nvSpPr>
          <p:cNvPr id="5" name="Έλλειψη 4"/>
          <p:cNvSpPr/>
          <p:nvPr/>
        </p:nvSpPr>
        <p:spPr>
          <a:xfrm>
            <a:off x="3080792" y="1700808"/>
            <a:ext cx="3276364" cy="93610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ΣΤΑΔΙΑ ΑΞΙΟΛΟΓΗΣΗΣ</a:t>
            </a:r>
            <a:endParaRPr lang="el-GR" dirty="0"/>
          </a:p>
        </p:txBody>
      </p:sp>
      <p:sp>
        <p:nvSpPr>
          <p:cNvPr id="6" name="Στρογγυλεμένο ορθογώνιο 5"/>
          <p:cNvSpPr/>
          <p:nvPr/>
        </p:nvSpPr>
        <p:spPr>
          <a:xfrm>
            <a:off x="684251" y="2852936"/>
            <a:ext cx="3816424"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1) Εκτίμηση της </a:t>
            </a:r>
            <a:r>
              <a:rPr lang="el-GR" dirty="0" smtClean="0">
                <a:solidFill>
                  <a:srgbClr val="FF0000"/>
                </a:solidFill>
              </a:rPr>
              <a:t>σοβαρότητας</a:t>
            </a:r>
            <a:r>
              <a:rPr lang="el-GR" dirty="0" smtClean="0"/>
              <a:t> πιθανού ατυχήματος</a:t>
            </a:r>
            <a:endParaRPr lang="el-GR" dirty="0"/>
          </a:p>
        </p:txBody>
      </p:sp>
      <p:sp>
        <p:nvSpPr>
          <p:cNvPr id="7" name="Στρογγυλεμένο ορθογώνιο 6"/>
          <p:cNvSpPr/>
          <p:nvPr/>
        </p:nvSpPr>
        <p:spPr>
          <a:xfrm>
            <a:off x="647770" y="4020019"/>
            <a:ext cx="3816424"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3) Καταγραφή της </a:t>
            </a:r>
            <a:r>
              <a:rPr lang="el-GR" dirty="0" smtClean="0">
                <a:solidFill>
                  <a:srgbClr val="FF0000"/>
                </a:solidFill>
              </a:rPr>
              <a:t>συχνότητας </a:t>
            </a:r>
            <a:r>
              <a:rPr lang="el-GR" dirty="0" smtClean="0"/>
              <a:t>και </a:t>
            </a:r>
            <a:r>
              <a:rPr lang="el-GR" dirty="0" smtClean="0">
                <a:solidFill>
                  <a:srgbClr val="FF0000"/>
                </a:solidFill>
              </a:rPr>
              <a:t>του χρόνου έκθεσης </a:t>
            </a:r>
            <a:r>
              <a:rPr lang="el-GR" dirty="0" smtClean="0"/>
              <a:t>στον κίνδυνο</a:t>
            </a:r>
            <a:endParaRPr lang="el-GR" dirty="0"/>
          </a:p>
        </p:txBody>
      </p:sp>
      <p:sp>
        <p:nvSpPr>
          <p:cNvPr id="8" name="Στρογγυλεμένο ορθογώνιο 7"/>
          <p:cNvSpPr/>
          <p:nvPr/>
        </p:nvSpPr>
        <p:spPr>
          <a:xfrm>
            <a:off x="5241030" y="2852936"/>
            <a:ext cx="3860551"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2) Εκτίμηση της </a:t>
            </a:r>
            <a:r>
              <a:rPr lang="el-GR" dirty="0" smtClean="0">
                <a:solidFill>
                  <a:srgbClr val="FF0000"/>
                </a:solidFill>
              </a:rPr>
              <a:t>πιθανότητας </a:t>
            </a:r>
            <a:r>
              <a:rPr lang="el-GR" sz="2000" dirty="0" smtClean="0">
                <a:solidFill>
                  <a:srgbClr val="FF0000"/>
                </a:solidFill>
              </a:rPr>
              <a:t>*</a:t>
            </a:r>
            <a:r>
              <a:rPr lang="el-GR" dirty="0" smtClean="0">
                <a:solidFill>
                  <a:srgbClr val="FF0000"/>
                </a:solidFill>
              </a:rPr>
              <a:t> </a:t>
            </a:r>
            <a:r>
              <a:rPr lang="el-GR" dirty="0" smtClean="0"/>
              <a:t>ατυχήματος</a:t>
            </a:r>
            <a:endParaRPr lang="el-GR" dirty="0"/>
          </a:p>
        </p:txBody>
      </p:sp>
      <p:sp>
        <p:nvSpPr>
          <p:cNvPr id="9" name="Στρογγυλεμένο ορθογώνιο 8"/>
          <p:cNvSpPr/>
          <p:nvPr/>
        </p:nvSpPr>
        <p:spPr>
          <a:xfrm>
            <a:off x="5283016" y="4005065"/>
            <a:ext cx="3860551"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r>
              <a:rPr lang="el-GR" dirty="0" smtClean="0"/>
              <a:t>)Υπολογισμός του </a:t>
            </a:r>
            <a:r>
              <a:rPr lang="el-GR" dirty="0" smtClean="0">
                <a:solidFill>
                  <a:srgbClr val="FF0000"/>
                </a:solidFill>
              </a:rPr>
              <a:t>δείκτη </a:t>
            </a:r>
            <a:r>
              <a:rPr lang="el-GR" sz="2000" dirty="0" smtClean="0">
                <a:solidFill>
                  <a:srgbClr val="FF0000"/>
                </a:solidFill>
              </a:rPr>
              <a:t>*</a:t>
            </a:r>
            <a:r>
              <a:rPr lang="el-GR" dirty="0" smtClean="0">
                <a:solidFill>
                  <a:srgbClr val="FF0000"/>
                </a:solidFill>
              </a:rPr>
              <a:t> επικινδυνότητας</a:t>
            </a:r>
            <a:endParaRPr lang="el-GR" dirty="0">
              <a:solidFill>
                <a:srgbClr val="FF0000"/>
              </a:solidFill>
            </a:endParaRPr>
          </a:p>
        </p:txBody>
      </p:sp>
      <p:sp>
        <p:nvSpPr>
          <p:cNvPr id="15" name="Στρογγυλεμένο ορθογώνιο 14"/>
          <p:cNvSpPr/>
          <p:nvPr/>
        </p:nvSpPr>
        <p:spPr>
          <a:xfrm>
            <a:off x="684250" y="5016477"/>
            <a:ext cx="3779943" cy="144016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u="sng" dirty="0">
                <a:solidFill>
                  <a:srgbClr val="FF0000"/>
                </a:solidFill>
              </a:rPr>
              <a:t>* </a:t>
            </a:r>
            <a:r>
              <a:rPr lang="el-GR" sz="1200" u="sng" dirty="0" smtClean="0">
                <a:solidFill>
                  <a:srgbClr val="FF0000"/>
                </a:solidFill>
              </a:rPr>
              <a:t>Πιθανότητα </a:t>
            </a:r>
            <a:r>
              <a:rPr lang="en-US" sz="1200" dirty="0" smtClean="0">
                <a:solidFill>
                  <a:srgbClr val="FF0000"/>
                </a:solidFill>
              </a:rPr>
              <a:t>:</a:t>
            </a:r>
            <a:r>
              <a:rPr lang="el-GR" sz="1200" dirty="0" smtClean="0"/>
              <a:t>Η </a:t>
            </a:r>
            <a:r>
              <a:rPr lang="el-GR" sz="1200" dirty="0"/>
              <a:t>Διάρκεια Έκθεσης στον κίνδυνο και η Συχνότητα Εμφάνισης του κινδύνου, καθορίζουν την Πιθανότητα να εκτεθεί ένας εργαζόμενος σε κάποιο κίνδυνο </a:t>
            </a:r>
          </a:p>
        </p:txBody>
      </p:sp>
      <p:sp>
        <p:nvSpPr>
          <p:cNvPr id="16" name="Στρογγυλεμένο ορθογώνιο 15"/>
          <p:cNvSpPr/>
          <p:nvPr/>
        </p:nvSpPr>
        <p:spPr>
          <a:xfrm>
            <a:off x="5283016" y="4944469"/>
            <a:ext cx="3906907" cy="15121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solidFill>
                  <a:srgbClr val="FF0000"/>
                </a:solidFill>
              </a:rPr>
              <a:t>*</a:t>
            </a:r>
            <a:r>
              <a:rPr lang="el-GR" sz="1200" b="1" u="sng" dirty="0" smtClean="0">
                <a:solidFill>
                  <a:srgbClr val="FF0000"/>
                </a:solidFill>
              </a:rPr>
              <a:t>Δείκτης επικινδυνότητας </a:t>
            </a:r>
            <a:r>
              <a:rPr lang="en-US" sz="1200" dirty="0" smtClean="0"/>
              <a:t>:</a:t>
            </a:r>
            <a:r>
              <a:rPr lang="el-GR" sz="1200" dirty="0" smtClean="0"/>
              <a:t> το </a:t>
            </a:r>
            <a:r>
              <a:rPr lang="el-GR" sz="1200" dirty="0"/>
              <a:t>γινόμενο της πιθανότητας ή συχνότητας έκθεσης των εργαζομένων σε μία πηγή κινδύνου που βρίσκεται στον εργασιακό χώρο και της σοβαρότητας των συνεπειών του, δηλαδή τη βλάβη που δύναται να προκληθεί στον εργαζόμενο από την έκθεση αυτή. </a:t>
            </a:r>
            <a:endParaRPr lang="el-GR" sz="1200" u="sng" dirty="0">
              <a:solidFill>
                <a:srgbClr val="FF0000"/>
              </a:solidFill>
            </a:endParaRPr>
          </a:p>
        </p:txBody>
      </p:sp>
      <p:pic>
        <p:nvPicPr>
          <p:cNvPr id="17" name="5 - Εικόνα" descr="Think Safety First"/>
          <p:cNvPicPr/>
          <p:nvPr/>
        </p:nvPicPr>
        <p:blipFill>
          <a:blip r:embed="rId2" cstate="print"/>
          <a:srcRect/>
          <a:stretch>
            <a:fillRect/>
          </a:stretch>
        </p:blipFill>
        <p:spPr bwMode="auto">
          <a:xfrm>
            <a:off x="1088440" y="476672"/>
            <a:ext cx="1504023" cy="675176"/>
          </a:xfrm>
          <a:prstGeom prst="rect">
            <a:avLst/>
          </a:prstGeom>
          <a:noFill/>
          <a:ln w="9525">
            <a:noFill/>
            <a:miter lim="800000"/>
            <a:headEnd/>
            <a:tailEnd/>
          </a:ln>
        </p:spPr>
      </p:pic>
      <p:pic>
        <p:nvPicPr>
          <p:cNvPr id="18" name="5 - Εικόνα" descr="Think Safety First"/>
          <p:cNvPicPr/>
          <p:nvPr/>
        </p:nvPicPr>
        <p:blipFill>
          <a:blip r:embed="rId2" cstate="print"/>
          <a:srcRect/>
          <a:stretch>
            <a:fillRect/>
          </a:stretch>
        </p:blipFill>
        <p:spPr bwMode="auto">
          <a:xfrm>
            <a:off x="7685900" y="515077"/>
            <a:ext cx="1504023" cy="675176"/>
          </a:xfrm>
          <a:prstGeom prst="rect">
            <a:avLst/>
          </a:prstGeom>
          <a:noFill/>
          <a:ln w="9525">
            <a:noFill/>
            <a:miter lim="800000"/>
            <a:headEnd/>
            <a:tailEnd/>
          </a:ln>
        </p:spPr>
      </p:pic>
    </p:spTree>
    <p:extLst>
      <p:ext uri="{BB962C8B-B14F-4D97-AF65-F5344CB8AC3E}">
        <p14:creationId xmlns:p14="http://schemas.microsoft.com/office/powerpoint/2010/main" val="4153033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Grp="1" noChangeArrowheads="1"/>
          </p:cNvSpPr>
          <p:nvPr>
            <p:ph type="title"/>
          </p:nvPr>
        </p:nvSpPr>
        <p:spPr bwMode="auto">
          <a:xfrm>
            <a:off x="1712640" y="116632"/>
            <a:ext cx="6264696" cy="1297005"/>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base">
              <a:spcAft>
                <a:spcPts val="1000"/>
              </a:spcAft>
            </a:pPr>
            <a:endParaRPr lang="el-GR" sz="1600" b="1" dirty="0" smtClean="0">
              <a:solidFill>
                <a:schemeClr val="tx1"/>
              </a:solidFill>
              <a:latin typeface="Times New Roman" pitchFamily="18" charset="0"/>
              <a:cs typeface="Arial" pitchFamily="34" charset="0"/>
            </a:endParaRPr>
          </a:p>
          <a:p>
            <a:pPr fontAlgn="base">
              <a:spcAft>
                <a:spcPts val="1000"/>
              </a:spcAft>
            </a:pPr>
            <a:r>
              <a:rPr lang="el-GR" sz="2000" b="1" dirty="0" smtClean="0">
                <a:solidFill>
                  <a:schemeClr val="bg1"/>
                </a:solidFill>
                <a:latin typeface="Calibri" pitchFamily="34" charset="0"/>
                <a:cs typeface="Arial" pitchFamily="34" charset="0"/>
              </a:rPr>
              <a:t>                  ΕΚΤΙΜΗΣΗ ΕΠΑΓΓΕΛΜΑΤΙΚΟΥ  ΚΙΝΔΥΝΟΥ</a:t>
            </a:r>
          </a:p>
          <a:p>
            <a:pPr fontAlgn="base">
              <a:spcAft>
                <a:spcPts val="1000"/>
              </a:spcAft>
            </a:pPr>
            <a:r>
              <a:rPr lang="el-GR" sz="2000" b="1" dirty="0" smtClean="0">
                <a:solidFill>
                  <a:schemeClr val="bg1"/>
                </a:solidFill>
                <a:latin typeface="Calibri" pitchFamily="34" charset="0"/>
                <a:cs typeface="Arial" pitchFamily="34" charset="0"/>
              </a:rPr>
              <a:t>                       Γ) ΦΑΣΗ</a:t>
            </a:r>
            <a:r>
              <a:rPr lang="en-US" sz="2000" b="1" dirty="0" smtClean="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  </a:t>
            </a:r>
            <a:r>
              <a:rPr lang="el-GR" sz="2000" b="1" u="sng" dirty="0" smtClean="0">
                <a:solidFill>
                  <a:schemeClr val="bg1"/>
                </a:solidFill>
                <a:latin typeface="Calibri" pitchFamily="34" charset="0"/>
                <a:cs typeface="Arial" pitchFamily="34" charset="0"/>
              </a:rPr>
              <a:t>ΑΞΙΟΛΟΓΗΣΗ ΚΙΝΔΥΝΩΝ</a:t>
            </a:r>
            <a:endParaRPr lang="el-GR" sz="2000" u="sng" dirty="0" smtClean="0">
              <a:solidFill>
                <a:schemeClr val="bg1"/>
              </a:solidFill>
              <a:latin typeface="Arial" pitchFamily="34" charset="0"/>
              <a:cs typeface="Arial" pitchFamily="34" charset="0"/>
            </a:endParaRPr>
          </a:p>
        </p:txBody>
      </p:sp>
      <p:sp>
        <p:nvSpPr>
          <p:cNvPr id="7" name="Έλλειψη 6"/>
          <p:cNvSpPr/>
          <p:nvPr/>
        </p:nvSpPr>
        <p:spPr>
          <a:xfrm>
            <a:off x="2342803" y="1628800"/>
            <a:ext cx="4392488" cy="64807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l-GR" altLang="el-GR" sz="1100" b="1" dirty="0" smtClean="0">
                <a:solidFill>
                  <a:schemeClr val="bg1"/>
                </a:solidFill>
                <a:latin typeface="Calibri" pitchFamily="34" charset="0"/>
                <a:ea typeface="Times New Roman" pitchFamily="18" charset="0"/>
                <a:cs typeface="Calibri" pitchFamily="34" charset="0"/>
              </a:rPr>
              <a:t> </a:t>
            </a:r>
            <a:r>
              <a:rPr lang="el-GR" altLang="el-GR" sz="1200" b="1" dirty="0">
                <a:solidFill>
                  <a:schemeClr val="bg1"/>
                </a:solidFill>
                <a:latin typeface="Calibri" pitchFamily="34" charset="0"/>
                <a:ea typeface="Times New Roman" pitchFamily="18" charset="0"/>
                <a:cs typeface="Calibri" pitchFamily="34" charset="0"/>
              </a:rPr>
              <a:t>Διαβάθμιση Επικινδυνότητας (E) στην Εργασία (Αμελητέα, Χαμηλή, Μέτρια, Υψηλή)</a:t>
            </a:r>
            <a:endParaRPr lang="el-GR" altLang="el-GR" sz="1200" dirty="0">
              <a:solidFill>
                <a:schemeClr val="bg1"/>
              </a:solidFill>
              <a:latin typeface="Arial" pitchFamily="34" charset="0"/>
              <a:cs typeface="Arial" pitchFamily="34" charset="0"/>
            </a:endParaRPr>
          </a:p>
          <a:p>
            <a:pPr lvl="0" algn="ctr" eaLnBrk="0" fontAlgn="base" hangingPunct="0">
              <a:spcBef>
                <a:spcPct val="0"/>
              </a:spcBef>
              <a:spcAft>
                <a:spcPct val="0"/>
              </a:spcAft>
            </a:pPr>
            <a:r>
              <a:rPr lang="el-GR" altLang="el-GR" sz="1200" b="1" dirty="0">
                <a:solidFill>
                  <a:schemeClr val="bg1"/>
                </a:solidFill>
                <a:latin typeface="Calibri" pitchFamily="34" charset="0"/>
                <a:ea typeface="Times New Roman" pitchFamily="18" charset="0"/>
                <a:cs typeface="Calibri" pitchFamily="34" charset="0"/>
              </a:rPr>
              <a:t>(E) = (Π) Χ (</a:t>
            </a:r>
            <a:r>
              <a:rPr lang="el-GR" altLang="el-GR" sz="1200" b="1" dirty="0" smtClean="0">
                <a:solidFill>
                  <a:schemeClr val="bg1"/>
                </a:solidFill>
                <a:latin typeface="Calibri" pitchFamily="34" charset="0"/>
                <a:ea typeface="Times New Roman" pitchFamily="18" charset="0"/>
                <a:cs typeface="Calibri" pitchFamily="34" charset="0"/>
              </a:rPr>
              <a:t>ΣΣ</a:t>
            </a:r>
            <a:r>
              <a:rPr lang="el-GR" altLang="el-GR" sz="1200" b="1" dirty="0">
                <a:solidFill>
                  <a:srgbClr val="000000"/>
                </a:solidFill>
                <a:latin typeface="Calibri" pitchFamily="34" charset="0"/>
                <a:ea typeface="Times New Roman" pitchFamily="18" charset="0"/>
                <a:cs typeface="Calibri" pitchFamily="34" charset="0"/>
              </a:rPr>
              <a:t>)</a:t>
            </a:r>
            <a:endParaRPr lang="el-GR" altLang="el-GR" sz="1200" dirty="0">
              <a:solidFill>
                <a:prstClr val="black"/>
              </a:solidFill>
              <a:latin typeface="Arial" pitchFamily="34" charset="0"/>
              <a:cs typeface="Arial" pitchFamily="34" charset="0"/>
            </a:endParaRPr>
          </a:p>
        </p:txBody>
      </p:sp>
      <p:sp>
        <p:nvSpPr>
          <p:cNvPr id="9" name="Θέση περιεχομένου 8"/>
          <p:cNvSpPr>
            <a:spLocks noGrp="1"/>
          </p:cNvSpPr>
          <p:nvPr>
            <p:ph sz="quarter" idx="1"/>
          </p:nvPr>
        </p:nvSpPr>
        <p:spPr>
          <a:xfrm>
            <a:off x="416496" y="1340768"/>
            <a:ext cx="8924156" cy="4572000"/>
          </a:xfrm>
        </p:spPr>
        <p:txBody>
          <a:bodyPr/>
          <a:lstStyle/>
          <a:p>
            <a:pPr marL="0" indent="0">
              <a:buNone/>
            </a:pPr>
            <a:endParaRPr lang="el-GR" dirty="0" smtClean="0"/>
          </a:p>
          <a:p>
            <a:pPr marL="0" indent="0">
              <a:buNone/>
            </a:pPr>
            <a:endParaRPr lang="el-GR" dirty="0"/>
          </a:p>
          <a:p>
            <a:pPr marL="0" indent="0">
              <a:buNone/>
            </a:pPr>
            <a:endParaRPr lang="el-GR" dirty="0" smtClean="0"/>
          </a:p>
        </p:txBody>
      </p:sp>
      <p:sp>
        <p:nvSpPr>
          <p:cNvPr id="10" name="Στρογγυλεμένο ορθογώνιο 9"/>
          <p:cNvSpPr/>
          <p:nvPr/>
        </p:nvSpPr>
        <p:spPr>
          <a:xfrm>
            <a:off x="417587" y="2888940"/>
            <a:ext cx="8424936" cy="298833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98" y="2349595"/>
            <a:ext cx="8387841" cy="374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Στρογγυλεμένο ορθογώνιο 12"/>
          <p:cNvSpPr/>
          <p:nvPr/>
        </p:nvSpPr>
        <p:spPr>
          <a:xfrm>
            <a:off x="416496" y="6021288"/>
            <a:ext cx="2592288" cy="6480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t>             Ε= ΕΠΙΚΙΝΔΥΝΟΤΗΤΑ</a:t>
            </a:r>
          </a:p>
          <a:p>
            <a:r>
              <a:rPr lang="el-GR" sz="1000" dirty="0" smtClean="0"/>
              <a:t>             Π=ΠΙΘΑΝΟΤΗΤΑ</a:t>
            </a:r>
          </a:p>
          <a:p>
            <a:r>
              <a:rPr lang="el-GR" sz="1000" dirty="0" smtClean="0"/>
              <a:t>             ΣΣ= ΣΟΒΑΡΟΤΗΤΑ ΣΥΝΕΠ</a:t>
            </a:r>
            <a:r>
              <a:rPr lang="el-GR" sz="1000" dirty="0"/>
              <a:t>Ε</a:t>
            </a:r>
            <a:r>
              <a:rPr lang="el-GR" sz="1000" dirty="0" smtClean="0"/>
              <a:t>ΙΩΝ</a:t>
            </a:r>
          </a:p>
          <a:p>
            <a:endParaRPr lang="el-GR" sz="1000" dirty="0"/>
          </a:p>
        </p:txBody>
      </p:sp>
      <p:pic>
        <p:nvPicPr>
          <p:cNvPr id="15" name="5 - Εικόνα" descr="Think Safety First"/>
          <p:cNvPicPr/>
          <p:nvPr/>
        </p:nvPicPr>
        <p:blipFill>
          <a:blip r:embed="rId3" cstate="print"/>
          <a:srcRect/>
          <a:stretch>
            <a:fillRect/>
          </a:stretch>
        </p:blipFill>
        <p:spPr bwMode="auto">
          <a:xfrm>
            <a:off x="759572" y="476672"/>
            <a:ext cx="1504023" cy="675176"/>
          </a:xfrm>
          <a:prstGeom prst="rect">
            <a:avLst/>
          </a:prstGeom>
          <a:noFill/>
          <a:ln w="9525">
            <a:noFill/>
            <a:miter lim="800000"/>
            <a:headEnd/>
            <a:tailEnd/>
          </a:ln>
        </p:spPr>
      </p:pic>
      <p:pic>
        <p:nvPicPr>
          <p:cNvPr id="16" name="5 - Εικόνα" descr="Think Safety First"/>
          <p:cNvPicPr/>
          <p:nvPr/>
        </p:nvPicPr>
        <p:blipFill>
          <a:blip r:embed="rId3" cstate="print"/>
          <a:srcRect/>
          <a:stretch>
            <a:fillRect/>
          </a:stretch>
        </p:blipFill>
        <p:spPr bwMode="auto">
          <a:xfrm>
            <a:off x="7403364" y="476672"/>
            <a:ext cx="1504023" cy="675176"/>
          </a:xfrm>
          <a:prstGeom prst="rect">
            <a:avLst/>
          </a:prstGeom>
          <a:noFill/>
          <a:ln w="9525">
            <a:noFill/>
            <a:miter lim="800000"/>
            <a:headEnd/>
            <a:tailEnd/>
          </a:ln>
        </p:spPr>
      </p:pic>
    </p:spTree>
    <p:extLst>
      <p:ext uri="{BB962C8B-B14F-4D97-AF65-F5344CB8AC3E}">
        <p14:creationId xmlns:p14="http://schemas.microsoft.com/office/powerpoint/2010/main" val="3967216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2000672" y="166188"/>
            <a:ext cx="5616624" cy="1296144"/>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base">
              <a:spcAft>
                <a:spcPts val="1000"/>
              </a:spcAft>
            </a:pPr>
            <a:endParaRPr lang="el-GR" sz="1600" b="1" dirty="0" smtClean="0">
              <a:solidFill>
                <a:schemeClr val="tx1"/>
              </a:solidFill>
              <a:latin typeface="Times New Roman" pitchFamily="18" charset="0"/>
              <a:cs typeface="Arial" pitchFamily="34" charset="0"/>
            </a:endParaRPr>
          </a:p>
          <a:p>
            <a:pPr fontAlgn="base">
              <a:spcAft>
                <a:spcPts val="1000"/>
              </a:spcAft>
            </a:pPr>
            <a:r>
              <a:rPr lang="el-GR" sz="2000" b="1" dirty="0" smtClean="0">
                <a:solidFill>
                  <a:schemeClr val="bg1"/>
                </a:solidFill>
                <a:latin typeface="Calibri" pitchFamily="34" charset="0"/>
                <a:cs typeface="Arial" pitchFamily="34" charset="0"/>
              </a:rPr>
              <a:t>           ΕΚΤΙΜΗΣΗ ΕΠΑΓΓΕΛΜΑΤΙΚΟΥ  ΚΙΝΔΥΝΟΥ</a:t>
            </a:r>
          </a:p>
          <a:p>
            <a:pPr fontAlgn="base">
              <a:spcAft>
                <a:spcPts val="1000"/>
              </a:spcAft>
            </a:pPr>
            <a:r>
              <a:rPr lang="el-GR" sz="2000" b="1" dirty="0" smtClean="0">
                <a:solidFill>
                  <a:schemeClr val="bg1"/>
                </a:solidFill>
                <a:latin typeface="Calibri" pitchFamily="34" charset="0"/>
                <a:cs typeface="Arial" pitchFamily="34" charset="0"/>
              </a:rPr>
              <a:t>                  Γ) ΦΑΣΗ</a:t>
            </a:r>
            <a:r>
              <a:rPr lang="en-US" sz="2000" b="1" dirty="0" smtClean="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  </a:t>
            </a:r>
            <a:r>
              <a:rPr lang="el-GR" sz="2000" b="1" u="sng" dirty="0" smtClean="0">
                <a:solidFill>
                  <a:schemeClr val="bg1"/>
                </a:solidFill>
                <a:latin typeface="Calibri" pitchFamily="34" charset="0"/>
                <a:cs typeface="Arial" pitchFamily="34" charset="0"/>
              </a:rPr>
              <a:t>ΑΞΙΟΛΟΓΗΣΗ ΚΙΝΔΥΝΩΝ</a:t>
            </a:r>
            <a:endParaRPr lang="el-GR" sz="2000" u="sng" dirty="0" smtClean="0">
              <a:solidFill>
                <a:schemeClr val="bg1"/>
              </a:solidFill>
              <a:latin typeface="Arial" pitchFamily="34" charset="0"/>
              <a:cs typeface="Arial" pitchFamily="34" charset="0"/>
            </a:endParaRPr>
          </a:p>
        </p:txBody>
      </p:sp>
      <p:sp>
        <p:nvSpPr>
          <p:cNvPr id="5" name="Έλλειψη 4"/>
          <p:cNvSpPr/>
          <p:nvPr/>
        </p:nvSpPr>
        <p:spPr>
          <a:xfrm>
            <a:off x="2000672" y="1594915"/>
            <a:ext cx="4680520" cy="72008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ΜΕΘΟΔΟΛΟΓΙΑ ΕΚΤΙΜΗΣΗΣ ΚΙΝΔΥΝΟΥ</a:t>
            </a:r>
            <a:endParaRPr lang="el-GR" dirty="0"/>
          </a:p>
        </p:txBody>
      </p:sp>
      <p:sp>
        <p:nvSpPr>
          <p:cNvPr id="6" name="Στρογγυλεμένο ορθογώνιο 5"/>
          <p:cNvSpPr/>
          <p:nvPr/>
        </p:nvSpPr>
        <p:spPr>
          <a:xfrm>
            <a:off x="344488" y="2348879"/>
            <a:ext cx="3806105" cy="217814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1</a:t>
            </a:r>
            <a:r>
              <a:rPr lang="el-GR" sz="1600" b="1" dirty="0"/>
              <a:t>. Η Ποσοτική ΓΕΚ</a:t>
            </a:r>
            <a:r>
              <a:rPr lang="el-GR" sz="1200" dirty="0"/>
              <a:t>, η οποία αποτελεί μια περίπλοκη διαδικασία που περιλαμβάνει τη χρήση ειδικών μεθόδων και μοντέλων για τον ακριβή προσδιορισμό των πηγών κινδύνου, του υπολογισμού της σοβαρότητας των συνεπειών τους καθώς και της πιθανότητας να επισυμβούν οι κίνδυνοι αυτοί. Το αποτέλεσμα είναι η παροχή αριθμητικών εκτιμήσεων για τους κίνδυνους και η αξιολόγησή τους έναντι καθορισμένων κριτηρίων (δεικτών) αξιολόγησής τους</a:t>
            </a:r>
            <a:r>
              <a:rPr lang="el-GR" sz="1200" dirty="0" smtClean="0"/>
              <a:t>.. </a:t>
            </a:r>
            <a:endParaRPr lang="el-GR" sz="1200" dirty="0"/>
          </a:p>
        </p:txBody>
      </p:sp>
      <p:sp>
        <p:nvSpPr>
          <p:cNvPr id="7" name="Στρογγυλεμένο ορθογώνιο 6"/>
          <p:cNvSpPr/>
          <p:nvPr/>
        </p:nvSpPr>
        <p:spPr>
          <a:xfrm>
            <a:off x="4808984" y="2314995"/>
            <a:ext cx="4428492" cy="216024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200" dirty="0"/>
              <a:t>2. </a:t>
            </a:r>
            <a:r>
              <a:rPr lang="el-GR" sz="1600" b="1" dirty="0"/>
              <a:t>H Ημι-ποσοτική ΓΕΚ</a:t>
            </a:r>
            <a:r>
              <a:rPr lang="el-GR" sz="1200" dirty="0"/>
              <a:t>, η οποία αφορά στην εφαρμογή αριθμητικών τιμών για κάθε πιθανότητα να συμβεί συγκεκριμένη επικίνδυνη κατάσταση και τον βαθμό σοβαρότητας εάν η κατάσταση συμβεί. Η τελική αριθμητική αξιολόγηση για κάθε κίνδυνο χρησιμοποιείται για καθορισμό των προτεραιοτήτων στη λήψη των πιο κατάλληλων μέτρων προστασίας και πρόληψης. Τυπικό παράδειγμα Ημι-ποσοτικής μεθοδολογίας είναι ο Πίνακας Κινδύνου (</a:t>
            </a:r>
            <a:r>
              <a:rPr lang="el-GR" sz="1200" dirty="0" err="1"/>
              <a:t>Risk</a:t>
            </a:r>
            <a:r>
              <a:rPr lang="el-GR" sz="1200" dirty="0"/>
              <a:t> </a:t>
            </a:r>
            <a:r>
              <a:rPr lang="el-GR" sz="1200" dirty="0" err="1"/>
              <a:t>Rating</a:t>
            </a:r>
            <a:r>
              <a:rPr lang="el-GR" sz="1200" dirty="0"/>
              <a:t> </a:t>
            </a:r>
            <a:r>
              <a:rPr lang="el-GR" sz="1200" dirty="0" err="1"/>
              <a:t>Matrix</a:t>
            </a:r>
            <a:endParaRPr lang="el-GR" sz="1200" dirty="0"/>
          </a:p>
        </p:txBody>
      </p:sp>
      <p:sp>
        <p:nvSpPr>
          <p:cNvPr id="8" name="Στρογγυλεμένο ορθογώνιο 7"/>
          <p:cNvSpPr/>
          <p:nvPr/>
        </p:nvSpPr>
        <p:spPr>
          <a:xfrm>
            <a:off x="1352600" y="4725144"/>
            <a:ext cx="6336704" cy="187220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200" dirty="0"/>
              <a:t>3. </a:t>
            </a:r>
            <a:r>
              <a:rPr lang="el-GR" sz="1600" b="1" dirty="0"/>
              <a:t>Η Ποιοτική ΓΕΚ</a:t>
            </a:r>
            <a:r>
              <a:rPr lang="el-GR" sz="1200" dirty="0"/>
              <a:t>, η οποία είναι η πιο απλή και ευρέως διαδεδομένη για την αξιολόγηση των κυριότερων </a:t>
            </a:r>
            <a:r>
              <a:rPr lang="el-GR" sz="1200" dirty="0" smtClean="0"/>
              <a:t>κινδύνων. Βασίζεται </a:t>
            </a:r>
            <a:r>
              <a:rPr lang="el-GR" sz="1200" dirty="0"/>
              <a:t>στην προσεκτική παρατήρηση από τον εκτιμητή των κινδύνων όλων των θέσεων εργασίας </a:t>
            </a:r>
            <a:r>
              <a:rPr lang="el-GR" sz="1200" dirty="0" smtClean="0"/>
              <a:t>και </a:t>
            </a:r>
            <a:r>
              <a:rPr lang="el-GR" sz="1200" dirty="0"/>
              <a:t>τη σχετική καταγραφή κάθε πηγής κινδύνου, των προσώπων που κινδυνεύουν και του τρόπου με τον οποίο κινδυνεύουν, την αξιολόγηση κάθε κίνδυνου και τον καθορισμό κατάλληλων και επαρκών μέτρων για προστασία και πρόληψη των επηρεαζόμενων από τον κίνδυνο αυτόν, αφού ληφθούν υπόψη τυχόν υφιστάμενα μέτρα για αντιμετώπιση ή εξάλειψη του κινδύνου. </a:t>
            </a:r>
            <a:endParaRPr lang="el-GR" dirty="0"/>
          </a:p>
        </p:txBody>
      </p:sp>
      <p:pic>
        <p:nvPicPr>
          <p:cNvPr id="9" name="5 - Εικόνα" descr="Think Safety First"/>
          <p:cNvPicPr/>
          <p:nvPr/>
        </p:nvPicPr>
        <p:blipFill>
          <a:blip r:embed="rId3" cstate="print"/>
          <a:srcRect/>
          <a:stretch>
            <a:fillRect/>
          </a:stretch>
        </p:blipFill>
        <p:spPr bwMode="auto">
          <a:xfrm>
            <a:off x="759572" y="476672"/>
            <a:ext cx="1504023" cy="675176"/>
          </a:xfrm>
          <a:prstGeom prst="rect">
            <a:avLst/>
          </a:prstGeom>
          <a:noFill/>
          <a:ln w="9525">
            <a:noFill/>
            <a:miter lim="800000"/>
            <a:headEnd/>
            <a:tailEnd/>
          </a:ln>
        </p:spPr>
      </p:pic>
      <p:pic>
        <p:nvPicPr>
          <p:cNvPr id="10" name="5 - Εικόνα" descr="Think Safety First"/>
          <p:cNvPicPr/>
          <p:nvPr/>
        </p:nvPicPr>
        <p:blipFill>
          <a:blip r:embed="rId3" cstate="print"/>
          <a:srcRect/>
          <a:stretch>
            <a:fillRect/>
          </a:stretch>
        </p:blipFill>
        <p:spPr bwMode="auto">
          <a:xfrm>
            <a:off x="7113240" y="476672"/>
            <a:ext cx="1504023" cy="675176"/>
          </a:xfrm>
          <a:prstGeom prst="rect">
            <a:avLst/>
          </a:prstGeom>
          <a:noFill/>
          <a:ln w="9525">
            <a:noFill/>
            <a:miter lim="800000"/>
            <a:headEnd/>
            <a:tailEnd/>
          </a:ln>
        </p:spPr>
      </p:pic>
    </p:spTree>
    <p:extLst>
      <p:ext uri="{BB962C8B-B14F-4D97-AF65-F5344CB8AC3E}">
        <p14:creationId xmlns:p14="http://schemas.microsoft.com/office/powerpoint/2010/main" val="783516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2317701" y="188640"/>
            <a:ext cx="5328592" cy="963208"/>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base">
              <a:spcAft>
                <a:spcPts val="1000"/>
              </a:spcAft>
            </a:pPr>
            <a:r>
              <a:rPr lang="el-GR" sz="2000" b="1" dirty="0" smtClean="0">
                <a:solidFill>
                  <a:schemeClr val="bg1"/>
                </a:solidFill>
                <a:latin typeface="Calibri" pitchFamily="34" charset="0"/>
                <a:cs typeface="Arial" pitchFamily="34" charset="0"/>
              </a:rPr>
              <a:t>   ΕΚΤΙΜΗΣΗ ΕΠΑΓΓΕΛΜΑΤΙΚΟΥ  ΚΙΝΔΥΝΟΥ</a:t>
            </a:r>
          </a:p>
          <a:p>
            <a:pPr algn="ctr" fontAlgn="base">
              <a:spcAft>
                <a:spcPts val="1000"/>
              </a:spcAft>
            </a:pPr>
            <a:r>
              <a:rPr lang="el-GR" sz="2000" b="1" dirty="0" smtClean="0">
                <a:solidFill>
                  <a:schemeClr val="bg1"/>
                </a:solidFill>
                <a:latin typeface="Calibri" pitchFamily="34" charset="0"/>
                <a:cs typeface="Arial" pitchFamily="34" charset="0"/>
              </a:rPr>
              <a:t>  Δ) ΦΑΣΗ</a:t>
            </a:r>
            <a:r>
              <a:rPr lang="en-US" sz="2000" b="1" dirty="0" smtClean="0">
                <a:solidFill>
                  <a:schemeClr val="bg1"/>
                </a:solidFill>
                <a:latin typeface="Calibri" pitchFamily="34" charset="0"/>
                <a:cs typeface="Arial" pitchFamily="34" charset="0"/>
              </a:rPr>
              <a:t>:</a:t>
            </a:r>
            <a:r>
              <a:rPr lang="el-GR" sz="2000" b="1" dirty="0" smtClean="0">
                <a:solidFill>
                  <a:schemeClr val="bg1"/>
                </a:solidFill>
                <a:latin typeface="Calibri" pitchFamily="34" charset="0"/>
                <a:cs typeface="Arial" pitchFamily="34" charset="0"/>
              </a:rPr>
              <a:t> </a:t>
            </a:r>
            <a:r>
              <a:rPr lang="el-GR" sz="2000" b="1" u="sng" dirty="0" smtClean="0">
                <a:solidFill>
                  <a:schemeClr val="bg1"/>
                </a:solidFill>
                <a:latin typeface="Calibri" pitchFamily="34" charset="0"/>
                <a:cs typeface="Arial" pitchFamily="34" charset="0"/>
              </a:rPr>
              <a:t>ΛΗΨΗ ΜΕΤΡΩΝ</a:t>
            </a:r>
            <a:endParaRPr lang="el-GR" sz="2000" u="sng" dirty="0" smtClean="0">
              <a:solidFill>
                <a:schemeClr val="bg1"/>
              </a:solidFill>
              <a:latin typeface="Arial" pitchFamily="34" charset="0"/>
              <a:cs typeface="Arial" pitchFamily="34" charset="0"/>
            </a:endParaRPr>
          </a:p>
        </p:txBody>
      </p:sp>
      <p:pic>
        <p:nvPicPr>
          <p:cNvPr id="5" name="5 - Εικόνα" descr="Think Safety First"/>
          <p:cNvPicPr/>
          <p:nvPr/>
        </p:nvPicPr>
        <p:blipFill>
          <a:blip r:embed="rId2" cstate="print"/>
          <a:srcRect/>
          <a:stretch>
            <a:fillRect/>
          </a:stretch>
        </p:blipFill>
        <p:spPr bwMode="auto">
          <a:xfrm>
            <a:off x="1084218" y="332656"/>
            <a:ext cx="1504023" cy="675176"/>
          </a:xfrm>
          <a:prstGeom prst="rect">
            <a:avLst/>
          </a:prstGeom>
          <a:noFill/>
          <a:ln w="9525">
            <a:noFill/>
            <a:miter lim="800000"/>
            <a:headEnd/>
            <a:tailEnd/>
          </a:ln>
        </p:spPr>
      </p:pic>
      <p:pic>
        <p:nvPicPr>
          <p:cNvPr id="6" name="5 - Εικόνα" descr="Think Safety First"/>
          <p:cNvPicPr/>
          <p:nvPr/>
        </p:nvPicPr>
        <p:blipFill>
          <a:blip r:embed="rId2" cstate="print"/>
          <a:srcRect/>
          <a:stretch>
            <a:fillRect/>
          </a:stretch>
        </p:blipFill>
        <p:spPr bwMode="auto">
          <a:xfrm>
            <a:off x="7401272" y="332656"/>
            <a:ext cx="1504023" cy="675176"/>
          </a:xfrm>
          <a:prstGeom prst="rect">
            <a:avLst/>
          </a:prstGeom>
          <a:noFill/>
          <a:ln w="9525">
            <a:noFill/>
            <a:miter lim="800000"/>
            <a:headEnd/>
            <a:tailEnd/>
          </a:ln>
        </p:spPr>
      </p:pic>
      <p:sp>
        <p:nvSpPr>
          <p:cNvPr id="7" name="Έλλειψη 6"/>
          <p:cNvSpPr/>
          <p:nvPr/>
        </p:nvSpPr>
        <p:spPr>
          <a:xfrm>
            <a:off x="128464" y="1556792"/>
            <a:ext cx="4536503" cy="151216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a:t>Γ</a:t>
            </a:r>
            <a:r>
              <a:rPr lang="el-GR" sz="1400" dirty="0" smtClean="0"/>
              <a:t>ενικές </a:t>
            </a:r>
            <a:r>
              <a:rPr lang="el-GR" sz="1400" dirty="0"/>
              <a:t>αρχές για την πρόληψη των κινδύνων κατά σειρά προτεραιότητας, όπως αυτές καταγράφονται στην περί Ασφάλειας και Υγείας στην Εργασιακή Νομοθεσία</a:t>
            </a:r>
            <a:r>
              <a:rPr lang="el-GR" dirty="0"/>
              <a:t>:</a:t>
            </a:r>
          </a:p>
        </p:txBody>
      </p:sp>
      <p:sp>
        <p:nvSpPr>
          <p:cNvPr id="8" name="Στρογγυλεμένο ορθογώνιο 7"/>
          <p:cNvSpPr/>
          <p:nvPr/>
        </p:nvSpPr>
        <p:spPr>
          <a:xfrm>
            <a:off x="373485" y="3429000"/>
            <a:ext cx="3888432" cy="29249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1100" dirty="0"/>
              <a:t>Nα αποφεύγονται οι κίνδυνοι.</a:t>
            </a:r>
          </a:p>
          <a:p>
            <a:pPr lvl="1"/>
            <a:r>
              <a:rPr lang="el-GR" sz="1100" dirty="0"/>
              <a:t>Να εκτιμούνται οι κίνδυνοι οι οποίοι δεν μπορούν να αποφευχθούν.</a:t>
            </a:r>
          </a:p>
          <a:p>
            <a:pPr lvl="1"/>
            <a:r>
              <a:rPr lang="el-GR" sz="1100" dirty="0"/>
              <a:t>Nα καταπολεμούνται οι κίνδυνοι στην πηγή τους.</a:t>
            </a:r>
          </a:p>
          <a:p>
            <a:pPr lvl="1"/>
            <a:r>
              <a:rPr lang="el-GR" sz="1100" dirty="0"/>
              <a:t>Nα προσαρμόζεται η εργασία στον άνθρωπο.</a:t>
            </a:r>
          </a:p>
          <a:p>
            <a:pPr lvl="1"/>
            <a:r>
              <a:rPr lang="el-GR" sz="1100" dirty="0"/>
              <a:t>Nα παρακολουθείται η εξέλιξη της τεχνολογίας και να επιδιώκεται η συνεχής βελτίωση του επιπέδου προστασίας.</a:t>
            </a:r>
          </a:p>
          <a:p>
            <a:pPr lvl="1"/>
            <a:r>
              <a:rPr lang="el-GR" sz="1100" dirty="0"/>
              <a:t>Να γίνεται αντικατάσταση του επικίνδυνου από το μη επικίνδυνο ή το λιγότερο επικίνδυνο.</a:t>
            </a:r>
          </a:p>
          <a:p>
            <a:pPr lvl="1"/>
            <a:r>
              <a:rPr lang="el-GR" sz="1100" dirty="0"/>
              <a:t>Να αναπτύσσεται μια ενιαία και συνολική πολιτική πρόληψης.</a:t>
            </a:r>
          </a:p>
          <a:p>
            <a:pPr lvl="1"/>
            <a:r>
              <a:rPr lang="el-GR" sz="1100" dirty="0"/>
              <a:t>Να δίνεται προτεραιότητα στα μέτρα ομαδικής προστασίας και στη συνέχεια μέτρα ατομικής προστασίας.</a:t>
            </a:r>
          </a:p>
          <a:p>
            <a:r>
              <a:rPr lang="el-GR" sz="1100" dirty="0" smtClean="0"/>
              <a:t>               Να </a:t>
            </a:r>
            <a:r>
              <a:rPr lang="el-GR" sz="1100" dirty="0"/>
              <a:t>παρέχονται οι κατάλληλες οδηγίες .</a:t>
            </a:r>
          </a:p>
        </p:txBody>
      </p:sp>
      <p:sp>
        <p:nvSpPr>
          <p:cNvPr id="9" name="Στρογγυλεμένο ορθογώνιο 8"/>
          <p:cNvSpPr/>
          <p:nvPr/>
        </p:nvSpPr>
        <p:spPr>
          <a:xfrm>
            <a:off x="4664967" y="3419847"/>
            <a:ext cx="4608512" cy="27168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200" dirty="0"/>
              <a:t>• </a:t>
            </a:r>
            <a:r>
              <a:rPr lang="el-GR" sz="1200" b="1" u="sng" dirty="0"/>
              <a:t>Τεχνικά μέτρα</a:t>
            </a:r>
            <a:r>
              <a:rPr lang="el-GR" sz="1200" dirty="0"/>
              <a:t> (συστήματα και διατάξεις ασφαλείας, προστατευτικά μέσα μηχανημάτων ή εξοπλισμών, συστήματα συλλογής, απομάκρυνσης ή εξουδετέρωσης εκπομπών βλαπτικών παραγόντων, προστατευτικά συστήματα και διατάξεις έναντι πτώσης, συστήματα εξαερισμού-κλιματισμού-φωτισμού, τήρηση των απαιτήσεων ασφαλείας και υγείας για τις κτιριολογικές προδιαγραφές χώρων εργασίας κ.ά</a:t>
            </a:r>
            <a:r>
              <a:rPr lang="el-GR" sz="1200" dirty="0" smtClean="0"/>
              <a:t>.)</a:t>
            </a:r>
            <a:endParaRPr lang="en-US" sz="1200" dirty="0" smtClean="0"/>
          </a:p>
          <a:p>
            <a:r>
              <a:rPr lang="el-GR" sz="1200" dirty="0"/>
              <a:t>• </a:t>
            </a:r>
            <a:r>
              <a:rPr lang="el-GR" sz="1200" b="1" u="sng" dirty="0"/>
              <a:t>Οργανωτικά μέτρα</a:t>
            </a:r>
            <a:r>
              <a:rPr lang="el-GR" sz="1200" dirty="0"/>
              <a:t> (διαδικασίες ασφαλούς εργασίας, διαδικασίες αντιμετώπισης έκτακτων καταστάσεων, διαδικασίες συντήρησης, εκπαίδευσης εργαζομένων, επάρκεια προσωπικού, βάρδιες κ.ά.)</a:t>
            </a:r>
          </a:p>
        </p:txBody>
      </p:sp>
      <p:sp>
        <p:nvSpPr>
          <p:cNvPr id="10" name="Βέλος προς τα κάτω 9"/>
          <p:cNvSpPr/>
          <p:nvPr/>
        </p:nvSpPr>
        <p:spPr>
          <a:xfrm>
            <a:off x="2105592" y="2839988"/>
            <a:ext cx="484632" cy="7200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Έλλειψη 10"/>
          <p:cNvSpPr/>
          <p:nvPr/>
        </p:nvSpPr>
        <p:spPr>
          <a:xfrm>
            <a:off x="4998715" y="1628800"/>
            <a:ext cx="4274763" cy="13681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Ανάλογα με τον παράγοντα κινδύνου, πρέπει να λαμβάνονται ειδικά μέτρα, τα οποία μπορεί να είναι, με σειρά </a:t>
            </a:r>
            <a:r>
              <a:rPr lang="el-GR" sz="1400" dirty="0" smtClean="0"/>
              <a:t>προτεραιότητας </a:t>
            </a:r>
            <a:r>
              <a:rPr lang="en-US" sz="1400" dirty="0" smtClean="0"/>
              <a:t>:</a:t>
            </a:r>
            <a:endParaRPr lang="el-GR" sz="1400" dirty="0"/>
          </a:p>
        </p:txBody>
      </p:sp>
      <p:sp>
        <p:nvSpPr>
          <p:cNvPr id="12" name="Βέλος προς τα κάτω 11"/>
          <p:cNvSpPr/>
          <p:nvPr/>
        </p:nvSpPr>
        <p:spPr>
          <a:xfrm>
            <a:off x="7050361" y="2852936"/>
            <a:ext cx="484632" cy="7200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0777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2000672" y="188639"/>
            <a:ext cx="5904656" cy="1508001"/>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base">
              <a:spcAft>
                <a:spcPts val="1000"/>
              </a:spcAft>
            </a:pPr>
            <a:endParaRPr lang="el-GR" sz="1600" b="1" dirty="0" smtClean="0">
              <a:solidFill>
                <a:schemeClr val="tx1"/>
              </a:solidFill>
              <a:latin typeface="Times New Roman" pitchFamily="18" charset="0"/>
              <a:cs typeface="Arial" pitchFamily="34" charset="0"/>
            </a:endParaRPr>
          </a:p>
          <a:p>
            <a:pPr fontAlgn="base">
              <a:spcAft>
                <a:spcPts val="1000"/>
              </a:spcAft>
            </a:pPr>
            <a:r>
              <a:rPr lang="el-GR" sz="2000" b="1" dirty="0" smtClean="0">
                <a:solidFill>
                  <a:schemeClr val="bg1"/>
                </a:solidFill>
                <a:latin typeface="Calibri" pitchFamily="34" charset="0"/>
                <a:cs typeface="Arial" pitchFamily="34" charset="0"/>
              </a:rPr>
              <a:t>          </a:t>
            </a:r>
            <a:r>
              <a:rPr lang="el-GR" sz="2200" b="1" dirty="0" smtClean="0">
                <a:solidFill>
                  <a:schemeClr val="bg1"/>
                </a:solidFill>
                <a:latin typeface="Calibri" pitchFamily="34" charset="0"/>
                <a:cs typeface="Arial" pitchFamily="34" charset="0"/>
              </a:rPr>
              <a:t>ΕΚΤΙΜΗΣΗ ΕΠΑΓΓΕΛΜΑΤΙΚΟΥ  ΚΙΝΔΥΝΟΥ</a:t>
            </a:r>
          </a:p>
          <a:p>
            <a:pPr fontAlgn="base">
              <a:spcAft>
                <a:spcPts val="1000"/>
              </a:spcAft>
            </a:pPr>
            <a:r>
              <a:rPr lang="el-GR" sz="2200" b="1" dirty="0" smtClean="0">
                <a:solidFill>
                  <a:schemeClr val="bg1"/>
                </a:solidFill>
                <a:latin typeface="Calibri" pitchFamily="34" charset="0"/>
                <a:cs typeface="Arial" pitchFamily="34" charset="0"/>
              </a:rPr>
              <a:t>          </a:t>
            </a:r>
            <a:r>
              <a:rPr lang="en-US" sz="2200" b="1" dirty="0" smtClean="0">
                <a:solidFill>
                  <a:schemeClr val="bg1"/>
                </a:solidFill>
                <a:latin typeface="Calibri" pitchFamily="34" charset="0"/>
                <a:cs typeface="Arial" pitchFamily="34" charset="0"/>
              </a:rPr>
              <a:t>E</a:t>
            </a:r>
            <a:r>
              <a:rPr lang="el-GR" sz="2200" b="1" dirty="0" smtClean="0">
                <a:solidFill>
                  <a:schemeClr val="bg1"/>
                </a:solidFill>
                <a:latin typeface="Calibri" pitchFamily="34" charset="0"/>
                <a:cs typeface="Arial" pitchFamily="34" charset="0"/>
              </a:rPr>
              <a:t>) ΦΑΣΗ</a:t>
            </a:r>
            <a:r>
              <a:rPr lang="en-US" sz="2200" b="1" dirty="0" smtClean="0">
                <a:solidFill>
                  <a:schemeClr val="bg1"/>
                </a:solidFill>
                <a:latin typeface="Calibri" pitchFamily="34" charset="0"/>
                <a:cs typeface="Arial" pitchFamily="34" charset="0"/>
              </a:rPr>
              <a:t>: </a:t>
            </a:r>
            <a:r>
              <a:rPr lang="el-GR" sz="2200" b="1" dirty="0" smtClean="0">
                <a:solidFill>
                  <a:schemeClr val="bg1"/>
                </a:solidFill>
                <a:latin typeface="Calibri" pitchFamily="34" charset="0"/>
                <a:cs typeface="Arial" pitchFamily="34" charset="0"/>
              </a:rPr>
              <a:t>  </a:t>
            </a:r>
            <a:r>
              <a:rPr lang="el-GR" sz="2200" b="1" u="sng" dirty="0" smtClean="0">
                <a:solidFill>
                  <a:schemeClr val="bg1"/>
                </a:solidFill>
                <a:latin typeface="Calibri" pitchFamily="34" charset="0"/>
                <a:cs typeface="Arial" pitchFamily="34" charset="0"/>
              </a:rPr>
              <a:t>ΕΠΑΝΕΚΤΙΜΗΣΗ  ΚΙΝΔΥΝΩΝ  </a:t>
            </a:r>
            <a:endParaRPr lang="el-GR" sz="2200" u="sng" dirty="0" smtClean="0">
              <a:solidFill>
                <a:schemeClr val="bg1"/>
              </a:solidFill>
              <a:latin typeface="Arial" pitchFamily="34" charset="0"/>
              <a:cs typeface="Arial" pitchFamily="34" charset="0"/>
            </a:endParaRPr>
          </a:p>
        </p:txBody>
      </p:sp>
      <p:pic>
        <p:nvPicPr>
          <p:cNvPr id="5" name="5 - Εικόνα" descr="Think Safety First"/>
          <p:cNvPicPr/>
          <p:nvPr/>
        </p:nvPicPr>
        <p:blipFill>
          <a:blip r:embed="rId2" cstate="print"/>
          <a:srcRect/>
          <a:stretch>
            <a:fillRect/>
          </a:stretch>
        </p:blipFill>
        <p:spPr bwMode="auto">
          <a:xfrm>
            <a:off x="759572" y="476672"/>
            <a:ext cx="1504023" cy="675176"/>
          </a:xfrm>
          <a:prstGeom prst="rect">
            <a:avLst/>
          </a:prstGeom>
          <a:noFill/>
          <a:ln w="9525">
            <a:noFill/>
            <a:miter lim="800000"/>
            <a:headEnd/>
            <a:tailEnd/>
          </a:ln>
        </p:spPr>
      </p:pic>
      <p:pic>
        <p:nvPicPr>
          <p:cNvPr id="6" name="5 - Εικόνα" descr="Think Safety First"/>
          <p:cNvPicPr/>
          <p:nvPr/>
        </p:nvPicPr>
        <p:blipFill>
          <a:blip r:embed="rId2" cstate="print"/>
          <a:srcRect/>
          <a:stretch>
            <a:fillRect/>
          </a:stretch>
        </p:blipFill>
        <p:spPr bwMode="auto">
          <a:xfrm>
            <a:off x="7649965" y="476672"/>
            <a:ext cx="1504023" cy="675176"/>
          </a:xfrm>
          <a:prstGeom prst="rect">
            <a:avLst/>
          </a:prstGeom>
          <a:noFill/>
          <a:ln w="9525">
            <a:noFill/>
            <a:miter lim="800000"/>
            <a:headEnd/>
            <a:tailEnd/>
          </a:ln>
        </p:spPr>
      </p:pic>
      <p:sp>
        <p:nvSpPr>
          <p:cNvPr id="7" name="Έλλειψη 6"/>
          <p:cNvSpPr/>
          <p:nvPr/>
        </p:nvSpPr>
        <p:spPr>
          <a:xfrm>
            <a:off x="3272558" y="1953180"/>
            <a:ext cx="3312368"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ΛΟΓΟΙ ΕΠΑΝΕΚΤΙΜΗΣΗΣ</a:t>
            </a:r>
          </a:p>
          <a:p>
            <a:pPr algn="ctr"/>
            <a:r>
              <a:rPr lang="el-GR" sz="1400" dirty="0" smtClean="0"/>
              <a:t>ΑΝΑΘΕΩΡΗΣΗΣ ΤΗΣ Γ.Ε.Ε.Κ.</a:t>
            </a:r>
            <a:endParaRPr lang="el-GR" dirty="0"/>
          </a:p>
        </p:txBody>
      </p:sp>
      <p:sp>
        <p:nvSpPr>
          <p:cNvPr id="8" name="Στρογγυλεμένο ορθογώνιο 7"/>
          <p:cNvSpPr/>
          <p:nvPr/>
        </p:nvSpPr>
        <p:spPr>
          <a:xfrm>
            <a:off x="695973" y="3573016"/>
            <a:ext cx="4049412" cy="282809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l-GR" sz="1400" dirty="0" smtClean="0"/>
              <a:t>Η Γ.Ε.Ε.Κ. συχνά οδηγεί σε </a:t>
            </a:r>
            <a:r>
              <a:rPr lang="el-GR" sz="1400" b="1" dirty="0" smtClean="0"/>
              <a:t>αλλαγές διαδικασιών </a:t>
            </a:r>
            <a:r>
              <a:rPr lang="el-GR" sz="1400" dirty="0" smtClean="0"/>
              <a:t>(π.χ. χρήση εναλλακτικών χημικών ουσιών) οι οποίες πρέπει να μελετηθούν ώστε να εκτιμηθεί το αυξημένο επίπεδο ασφάλειας που παρέχουν.</a:t>
            </a:r>
          </a:p>
          <a:p>
            <a:pPr marL="171450" indent="-171450">
              <a:buFont typeface="Arial" panose="020B0604020202020204" pitchFamily="34" charset="0"/>
              <a:buChar char="•"/>
            </a:pPr>
            <a:r>
              <a:rPr lang="el-GR" sz="1400" dirty="0" smtClean="0"/>
              <a:t>Τα νέα μέτρα μπορεί να δημιουργήσουν </a:t>
            </a:r>
            <a:r>
              <a:rPr lang="el-GR" sz="1400" b="1" dirty="0" smtClean="0"/>
              <a:t>νέο κίνδυνο</a:t>
            </a:r>
            <a:r>
              <a:rPr lang="el-GR" sz="1400" dirty="0" smtClean="0"/>
              <a:t> που δεν είχε υπολογισθεί αρχικά ή σοβαρά προβλήματα στην παραγωγική διαδικασία.</a:t>
            </a:r>
          </a:p>
          <a:p>
            <a:pPr marL="171450" indent="-171450">
              <a:buFont typeface="Arial" panose="020B0604020202020204" pitchFamily="34" charset="0"/>
              <a:buChar char="•"/>
            </a:pPr>
            <a:r>
              <a:rPr lang="el-GR" sz="1400" dirty="0" smtClean="0"/>
              <a:t>Η μεταβολή κάποιου σημαντικού παράγοντα στην επιχείρηση ( π.χ. νέο μηχάνημα </a:t>
            </a:r>
            <a:r>
              <a:rPr lang="el-GR" sz="1200" dirty="0" smtClean="0"/>
              <a:t>).</a:t>
            </a:r>
            <a:endParaRPr lang="el-GR" sz="1200" dirty="0"/>
          </a:p>
        </p:txBody>
      </p:sp>
      <p:sp>
        <p:nvSpPr>
          <p:cNvPr id="9" name="Στρογγυλεμένο ορθογώνιο 8"/>
          <p:cNvSpPr/>
          <p:nvPr/>
        </p:nvSpPr>
        <p:spPr>
          <a:xfrm>
            <a:off x="5347063" y="3619525"/>
            <a:ext cx="3960440" cy="273507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1400" dirty="0" smtClean="0"/>
              <a:t>Η ύπαρξη παρ ολίγον ατυχημάτων ή ατυχημάτων που υποδηλώνουν την ανεπάρκεια των μέτρων προστασίας.</a:t>
            </a:r>
          </a:p>
          <a:p>
            <a:pPr marL="285750" indent="-285750">
              <a:buFont typeface="Arial" panose="020B0604020202020204" pitchFamily="34" charset="0"/>
              <a:buChar char="•"/>
            </a:pPr>
            <a:r>
              <a:rPr lang="el-GR" sz="1400" dirty="0" smtClean="0"/>
              <a:t>Υποδείξεις  από αρμόδιους φορείς για ελλείψεις σε μέτρα ασφάλειας που πρέπει να συμπεριληφθούν άμεσα στην Γ.Ε.Ε.Κ.</a:t>
            </a:r>
            <a:endParaRPr lang="el-GR" sz="1400" dirty="0"/>
          </a:p>
        </p:txBody>
      </p:sp>
      <p:sp>
        <p:nvSpPr>
          <p:cNvPr id="10" name="Βέλος προς τα κάτω 9"/>
          <p:cNvSpPr/>
          <p:nvPr/>
        </p:nvSpPr>
        <p:spPr>
          <a:xfrm rot="1961731">
            <a:off x="3838715" y="2682289"/>
            <a:ext cx="484632" cy="10489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προς τα κάτω 10"/>
          <p:cNvSpPr/>
          <p:nvPr/>
        </p:nvSpPr>
        <p:spPr>
          <a:xfrm rot="19366406">
            <a:off x="5206066" y="2688502"/>
            <a:ext cx="484632" cy="10800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90249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0144"/>
            <a:ext cx="9906000" cy="9039496"/>
          </a:xfrm>
          <a:prstGeom prst="rect">
            <a:avLst/>
          </a:prstGeom>
        </p:spPr>
      </p:pic>
      <p:sp>
        <p:nvSpPr>
          <p:cNvPr id="4" name="Text Box 2"/>
          <p:cNvSpPr txBox="1">
            <a:spLocks noChangeArrowheads="1"/>
          </p:cNvSpPr>
          <p:nvPr/>
        </p:nvSpPr>
        <p:spPr bwMode="auto">
          <a:xfrm>
            <a:off x="128464" y="0"/>
            <a:ext cx="9433048" cy="908720"/>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l-GR" sz="1600" b="1" dirty="0">
                <a:latin typeface="Times New Roman" pitchFamily="18" charset="0"/>
                <a:cs typeface="Arial" pitchFamily="34" charset="0"/>
              </a:rPr>
              <a:t> </a:t>
            </a:r>
            <a:r>
              <a:rPr lang="el-GR" sz="1600" b="1" dirty="0" smtClean="0">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2000" i="0" u="none" strike="noStrike" cap="none" normalizeH="0" baseline="0" dirty="0">
                <a:ln>
                  <a:noFill/>
                </a:ln>
                <a:solidFill>
                  <a:schemeClr val="bg1"/>
                </a:solidFill>
                <a:effectLst/>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Calibri" pitchFamily="34" charset="0"/>
                <a:cs typeface="Arial" pitchFamily="34" charset="0"/>
              </a:rPr>
              <a:t> </a:t>
            </a:r>
            <a:r>
              <a:rPr kumimoji="0" lang="el-GR" sz="2000" b="1" i="0" u="none" strike="noStrike" cap="none" normalizeH="0" baseline="0" dirty="0" smtClean="0">
                <a:ln>
                  <a:noFill/>
                </a:ln>
                <a:solidFill>
                  <a:schemeClr val="bg1"/>
                </a:solidFill>
                <a:effectLst/>
                <a:latin typeface="Calibri" pitchFamily="34" charset="0"/>
                <a:cs typeface="Arial" pitchFamily="34" charset="0"/>
              </a:rPr>
              <a:t>ΠΑΡΑΔΕΙΓΜΑΤΑ </a:t>
            </a:r>
            <a:r>
              <a:rPr kumimoji="0" lang="en-US" sz="2000" b="1" i="0" u="none" strike="noStrike" cap="none" normalizeH="0" baseline="0" dirty="0" smtClean="0">
                <a:ln>
                  <a:noFill/>
                </a:ln>
                <a:solidFill>
                  <a:schemeClr val="bg1"/>
                </a:solidFill>
                <a:effectLst/>
                <a:latin typeface="Calibri" pitchFamily="34" charset="0"/>
                <a:cs typeface="Arial" pitchFamily="34" charset="0"/>
              </a:rPr>
              <a:t>:</a:t>
            </a:r>
            <a:r>
              <a:rPr kumimoji="0" lang="en-US" sz="2000" b="1" i="0" u="none" strike="noStrike" cap="none" normalizeH="0" dirty="0" smtClean="0">
                <a:ln>
                  <a:noFill/>
                </a:ln>
                <a:solidFill>
                  <a:schemeClr val="bg1"/>
                </a:solidFill>
                <a:effectLst/>
                <a:latin typeface="Calibri" pitchFamily="34" charset="0"/>
                <a:cs typeface="Arial" pitchFamily="34" charset="0"/>
              </a:rPr>
              <a:t> </a:t>
            </a:r>
            <a:r>
              <a:rPr kumimoji="0" lang="el-GR" sz="2000" b="1" i="0" u="none" strike="noStrike" cap="none" normalizeH="0" dirty="0" smtClean="0">
                <a:ln>
                  <a:noFill/>
                </a:ln>
                <a:solidFill>
                  <a:schemeClr val="bg1"/>
                </a:solidFill>
                <a:effectLst/>
                <a:latin typeface="Calibri" pitchFamily="34" charset="0"/>
                <a:cs typeface="Arial" pitchFamily="34" charset="0"/>
              </a:rPr>
              <a:t> 1)  Γ.Ε.Ε.Κ. </a:t>
            </a:r>
            <a:r>
              <a:rPr lang="el-GR" sz="2000" b="1" dirty="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ΣΕ ΣΧΟΛΙΚΗ ΜΟΝΑΔΑ</a:t>
            </a:r>
            <a:endParaRPr kumimoji="0" lang="el-GR" sz="20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Έγγραφο Γ_Ε_Κ_ ΣΕ ΣΧΟΛΙΚΗ ΜΟΝΑΔΑ 1_docx_Page_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80528" y="116632"/>
            <a:ext cx="10390112" cy="10801200"/>
          </a:xfrm>
          <a:prstGeom prst="rect">
            <a:avLst/>
          </a:prstGeom>
          <a:noFill/>
          <a:ln>
            <a:noFill/>
          </a:ln>
        </p:spPr>
      </p:pic>
      <p:sp>
        <p:nvSpPr>
          <p:cNvPr id="5" name="Text Box 2"/>
          <p:cNvSpPr txBox="1">
            <a:spLocks noChangeArrowheads="1"/>
          </p:cNvSpPr>
          <p:nvPr/>
        </p:nvSpPr>
        <p:spPr bwMode="auto">
          <a:xfrm>
            <a:off x="-180528" y="0"/>
            <a:ext cx="10390112" cy="908720"/>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l-GR" sz="1600" b="1" dirty="0">
                <a:latin typeface="Times New Roman" pitchFamily="18" charset="0"/>
                <a:cs typeface="Arial" pitchFamily="34" charset="0"/>
              </a:rPr>
              <a:t> </a:t>
            </a:r>
            <a:r>
              <a:rPr lang="el-GR" sz="1600" b="1" dirty="0" smtClean="0">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2000" i="0" u="none" strike="noStrike" cap="none" normalizeH="0" baseline="0" dirty="0">
                <a:ln>
                  <a:noFill/>
                </a:ln>
                <a:solidFill>
                  <a:schemeClr val="bg1"/>
                </a:solidFill>
                <a:effectLst/>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Calibri" pitchFamily="34" charset="0"/>
                <a:cs typeface="Arial" pitchFamily="34" charset="0"/>
              </a:rPr>
              <a:t> </a:t>
            </a:r>
            <a:r>
              <a:rPr kumimoji="0" lang="el-GR" sz="2000" b="1" i="0" u="none" strike="noStrike" cap="none" normalizeH="0" baseline="0" dirty="0" smtClean="0">
                <a:ln>
                  <a:noFill/>
                </a:ln>
                <a:solidFill>
                  <a:schemeClr val="bg1"/>
                </a:solidFill>
                <a:effectLst/>
                <a:latin typeface="Calibri" pitchFamily="34" charset="0"/>
                <a:cs typeface="Arial" pitchFamily="34" charset="0"/>
              </a:rPr>
              <a:t>ΠΑΡΑΔΕΙΓΜΑΤΑ </a:t>
            </a:r>
            <a:r>
              <a:rPr kumimoji="0" lang="en-US" sz="2000" b="1" i="0" u="none" strike="noStrike" cap="none" normalizeH="0" baseline="0" dirty="0" smtClean="0">
                <a:ln>
                  <a:noFill/>
                </a:ln>
                <a:solidFill>
                  <a:schemeClr val="bg1"/>
                </a:solidFill>
                <a:effectLst/>
                <a:latin typeface="Calibri" pitchFamily="34" charset="0"/>
                <a:cs typeface="Arial" pitchFamily="34" charset="0"/>
              </a:rPr>
              <a:t>:</a:t>
            </a:r>
            <a:r>
              <a:rPr kumimoji="0" lang="en-US" sz="2000" b="1" i="0" u="none" strike="noStrike" cap="none" normalizeH="0" dirty="0" smtClean="0">
                <a:ln>
                  <a:noFill/>
                </a:ln>
                <a:solidFill>
                  <a:schemeClr val="bg1"/>
                </a:solidFill>
                <a:effectLst/>
                <a:latin typeface="Calibri" pitchFamily="34" charset="0"/>
                <a:cs typeface="Arial" pitchFamily="34" charset="0"/>
              </a:rPr>
              <a:t> </a:t>
            </a:r>
            <a:r>
              <a:rPr kumimoji="0" lang="el-GR" sz="2000" b="1" i="0" u="none" strike="noStrike" cap="none" normalizeH="0" dirty="0" smtClean="0">
                <a:ln>
                  <a:noFill/>
                </a:ln>
                <a:solidFill>
                  <a:schemeClr val="bg1"/>
                </a:solidFill>
                <a:effectLst/>
                <a:latin typeface="Calibri" pitchFamily="34" charset="0"/>
                <a:cs typeface="Arial" pitchFamily="34" charset="0"/>
              </a:rPr>
              <a:t> 1)  Γ.Ε.Ε.Κ. </a:t>
            </a:r>
            <a:r>
              <a:rPr lang="el-GR" sz="2000" b="1" dirty="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ΣΕ ΣΧΟΛΙΚΗ ΜΟΝΑΔΑ</a:t>
            </a:r>
            <a:endParaRPr kumimoji="0" lang="el-GR" sz="2000" b="1"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767592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Έγγραφο Γ_Ε_Κ_ ΣΕ ΣΧΟΛΙΚΗ ΜΟΝΑΔΑ 1_docx_Page_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0943" y="260648"/>
            <a:ext cx="11793760" cy="8784976"/>
          </a:xfrm>
          <a:prstGeom prst="rect">
            <a:avLst/>
          </a:prstGeom>
          <a:noFill/>
          <a:ln>
            <a:noFill/>
          </a:ln>
        </p:spPr>
      </p:pic>
      <p:sp>
        <p:nvSpPr>
          <p:cNvPr id="3" name="Text Box 2"/>
          <p:cNvSpPr txBox="1">
            <a:spLocks noChangeArrowheads="1"/>
          </p:cNvSpPr>
          <p:nvPr/>
        </p:nvSpPr>
        <p:spPr bwMode="auto">
          <a:xfrm>
            <a:off x="-40943" y="0"/>
            <a:ext cx="11793759" cy="980727"/>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l-GR" sz="1600" b="1" dirty="0">
                <a:latin typeface="Times New Roman" pitchFamily="18" charset="0"/>
                <a:cs typeface="Arial" pitchFamily="34" charset="0"/>
              </a:rPr>
              <a:t> </a:t>
            </a:r>
            <a:r>
              <a:rPr lang="el-GR" sz="1600" b="1" dirty="0" smtClean="0">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lang="el-GR" sz="2000" dirty="0">
                <a:solidFill>
                  <a:schemeClr val="bg1"/>
                </a:solidFill>
                <a:latin typeface="Calibri" pitchFamily="34" charset="0"/>
                <a:cs typeface="Arial" pitchFamily="34" charset="0"/>
              </a:rPr>
              <a:t> </a:t>
            </a:r>
            <a:r>
              <a:rPr lang="el-GR" sz="2000" dirty="0" smtClean="0">
                <a:solidFill>
                  <a:schemeClr val="bg1"/>
                </a:solidFill>
                <a:latin typeface="Calibri" pitchFamily="34" charset="0"/>
                <a:cs typeface="Arial" pitchFamily="34" charset="0"/>
              </a:rPr>
              <a:t>                                             </a:t>
            </a:r>
            <a:r>
              <a:rPr kumimoji="0" lang="el-GR" sz="2000" i="0" u="none" strike="noStrike" cap="none" normalizeH="0" baseline="0" dirty="0" smtClean="0">
                <a:ln>
                  <a:noFill/>
                </a:ln>
                <a:solidFill>
                  <a:schemeClr val="bg1"/>
                </a:solidFill>
                <a:effectLst/>
                <a:latin typeface="Calibri" pitchFamily="34" charset="0"/>
                <a:cs typeface="Arial" pitchFamily="34" charset="0"/>
              </a:rPr>
              <a:t> </a:t>
            </a:r>
            <a:r>
              <a:rPr kumimoji="0" lang="el-GR" sz="2000" b="1" i="0" u="none" strike="noStrike" cap="none" normalizeH="0" baseline="0" dirty="0" smtClean="0">
                <a:ln>
                  <a:noFill/>
                </a:ln>
                <a:solidFill>
                  <a:schemeClr val="bg1"/>
                </a:solidFill>
                <a:effectLst/>
                <a:latin typeface="Calibri" pitchFamily="34" charset="0"/>
                <a:cs typeface="Arial" pitchFamily="34" charset="0"/>
              </a:rPr>
              <a:t>ΠΑΡΑΔΕΙΓΜΑΤΑ </a:t>
            </a:r>
            <a:r>
              <a:rPr kumimoji="0" lang="en-US" sz="2000" b="1" i="0" u="none" strike="noStrike" cap="none" normalizeH="0" baseline="0" dirty="0" smtClean="0">
                <a:ln>
                  <a:noFill/>
                </a:ln>
                <a:solidFill>
                  <a:schemeClr val="bg1"/>
                </a:solidFill>
                <a:effectLst/>
                <a:latin typeface="Calibri" pitchFamily="34" charset="0"/>
                <a:cs typeface="Arial" pitchFamily="34" charset="0"/>
              </a:rPr>
              <a:t>:</a:t>
            </a:r>
            <a:r>
              <a:rPr kumimoji="0" lang="en-US" sz="2000" b="1" i="0" u="none" strike="noStrike" cap="none" normalizeH="0" dirty="0" smtClean="0">
                <a:ln>
                  <a:noFill/>
                </a:ln>
                <a:solidFill>
                  <a:schemeClr val="bg1"/>
                </a:solidFill>
                <a:effectLst/>
                <a:latin typeface="Calibri" pitchFamily="34" charset="0"/>
                <a:cs typeface="Arial" pitchFamily="34" charset="0"/>
              </a:rPr>
              <a:t> </a:t>
            </a:r>
            <a:r>
              <a:rPr kumimoji="0" lang="el-GR" sz="2000" b="1" i="0" u="none" strike="noStrike" cap="none" normalizeH="0" dirty="0" smtClean="0">
                <a:ln>
                  <a:noFill/>
                </a:ln>
                <a:solidFill>
                  <a:schemeClr val="bg1"/>
                </a:solidFill>
                <a:effectLst/>
                <a:latin typeface="Calibri" pitchFamily="34" charset="0"/>
                <a:cs typeface="Arial" pitchFamily="34" charset="0"/>
              </a:rPr>
              <a:t> 1)     Γ.Ε.Ε.Κ. </a:t>
            </a:r>
            <a:r>
              <a:rPr lang="el-GR" sz="2000" b="1" dirty="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ΣΕ ΣΧΟΛΙΚΗ ΜΟΝΑΔΑ</a:t>
            </a:r>
            <a:endParaRPr kumimoji="0" lang="el-GR" sz="2000" b="1"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506001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Έγγραφο Γ_Ε_Κ_ ΣΕ ΣΧΟΛΙΚΗ ΜΟΝΑΔΑ 1_docx_Page_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412776"/>
            <a:ext cx="9978008" cy="8375973"/>
          </a:xfrm>
          <a:prstGeom prst="rect">
            <a:avLst/>
          </a:prstGeom>
          <a:noFill/>
          <a:ln>
            <a:noFill/>
          </a:ln>
        </p:spPr>
      </p:pic>
      <p:sp>
        <p:nvSpPr>
          <p:cNvPr id="3" name="Text Box 2"/>
          <p:cNvSpPr txBox="1">
            <a:spLocks noChangeArrowheads="1"/>
          </p:cNvSpPr>
          <p:nvPr/>
        </p:nvSpPr>
        <p:spPr bwMode="auto">
          <a:xfrm>
            <a:off x="15532" y="0"/>
            <a:ext cx="9946943" cy="1268760"/>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l-GR" sz="1600" b="1" dirty="0">
                <a:latin typeface="Times New Roman" pitchFamily="18" charset="0"/>
                <a:cs typeface="Arial" pitchFamily="34" charset="0"/>
              </a:rPr>
              <a:t> </a:t>
            </a:r>
            <a:r>
              <a:rPr lang="el-GR" sz="1600" b="1" dirty="0" smtClean="0">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lang="el-GR" sz="2000" dirty="0">
                <a:solidFill>
                  <a:schemeClr val="bg1"/>
                </a:solidFill>
                <a:latin typeface="Calibri" pitchFamily="34" charset="0"/>
                <a:cs typeface="Arial" pitchFamily="34" charset="0"/>
              </a:rPr>
              <a:t> </a:t>
            </a:r>
            <a:r>
              <a:rPr lang="el-GR" sz="2000" dirty="0" smtClean="0">
                <a:solidFill>
                  <a:schemeClr val="bg1"/>
                </a:solidFill>
                <a:latin typeface="Calibri" pitchFamily="34" charset="0"/>
                <a:cs typeface="Arial" pitchFamily="34" charset="0"/>
              </a:rPr>
              <a:t>                                             </a:t>
            </a:r>
            <a:r>
              <a:rPr kumimoji="0" lang="el-GR" sz="2000" i="0" u="none" strike="noStrike" cap="none" normalizeH="0" baseline="0" dirty="0" smtClean="0">
                <a:ln>
                  <a:noFill/>
                </a:ln>
                <a:solidFill>
                  <a:schemeClr val="bg1"/>
                </a:solidFill>
                <a:effectLst/>
                <a:latin typeface="Calibri" pitchFamily="34" charset="0"/>
                <a:cs typeface="Arial" pitchFamily="34" charset="0"/>
              </a:rPr>
              <a:t> </a:t>
            </a:r>
            <a:r>
              <a:rPr kumimoji="0" lang="el-GR" sz="2000" b="1" i="0" u="none" strike="noStrike" cap="none" normalizeH="0" baseline="0" dirty="0" smtClean="0">
                <a:ln>
                  <a:noFill/>
                </a:ln>
                <a:solidFill>
                  <a:schemeClr val="bg1"/>
                </a:solidFill>
                <a:effectLst/>
                <a:latin typeface="Calibri" pitchFamily="34" charset="0"/>
                <a:cs typeface="Arial" pitchFamily="34" charset="0"/>
              </a:rPr>
              <a:t>ΠΑΡΑΔΕΙΓΜΑΤΑ </a:t>
            </a:r>
            <a:r>
              <a:rPr kumimoji="0" lang="en-US" sz="2000" b="1" i="0" u="none" strike="noStrike" cap="none" normalizeH="0" baseline="0" dirty="0" smtClean="0">
                <a:ln>
                  <a:noFill/>
                </a:ln>
                <a:solidFill>
                  <a:schemeClr val="bg1"/>
                </a:solidFill>
                <a:effectLst/>
                <a:latin typeface="Calibri" pitchFamily="34" charset="0"/>
                <a:cs typeface="Arial" pitchFamily="34" charset="0"/>
              </a:rPr>
              <a:t>:</a:t>
            </a:r>
            <a:r>
              <a:rPr kumimoji="0" lang="en-US" sz="2000" b="1" i="0" u="none" strike="noStrike" cap="none" normalizeH="0" dirty="0" smtClean="0">
                <a:ln>
                  <a:noFill/>
                </a:ln>
                <a:solidFill>
                  <a:schemeClr val="bg1"/>
                </a:solidFill>
                <a:effectLst/>
                <a:latin typeface="Calibri" pitchFamily="34" charset="0"/>
                <a:cs typeface="Arial" pitchFamily="34" charset="0"/>
              </a:rPr>
              <a:t> </a:t>
            </a:r>
            <a:r>
              <a:rPr kumimoji="0" lang="el-GR" sz="2000" b="1" i="0" u="none" strike="noStrike" cap="none" normalizeH="0" dirty="0" smtClean="0">
                <a:ln>
                  <a:noFill/>
                </a:ln>
                <a:solidFill>
                  <a:schemeClr val="bg1"/>
                </a:solidFill>
                <a:effectLst/>
                <a:latin typeface="Calibri" pitchFamily="34" charset="0"/>
                <a:cs typeface="Arial" pitchFamily="34" charset="0"/>
              </a:rPr>
              <a:t> 1)     Γ.Ε.Ε.Κ. </a:t>
            </a:r>
            <a:r>
              <a:rPr lang="el-GR" sz="2000" b="1" dirty="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ΣΕ ΣΧΟΛΙΚΗ ΜΟΝΑΔΑ</a:t>
            </a:r>
            <a:endParaRPr kumimoji="0" lang="el-GR" sz="2000" b="1"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552474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990600" y="1447800"/>
            <a:ext cx="8420100" cy="5410200"/>
          </a:xfrm>
        </p:spPr>
        <p:txBody>
          <a:bodyPr/>
          <a:lstStyle/>
          <a:p>
            <a:pPr marL="0" indent="0">
              <a:buNone/>
            </a:pPr>
            <a:r>
              <a:rPr lang="el-GR" dirty="0" smtClean="0">
                <a:latin typeface="+mj-lt"/>
              </a:rPr>
              <a:t>   </a:t>
            </a:r>
          </a:p>
        </p:txBody>
      </p:sp>
      <p:sp>
        <p:nvSpPr>
          <p:cNvPr id="4" name="Text Box 2"/>
          <p:cNvSpPr txBox="1">
            <a:spLocks noGrp="1" noChangeArrowheads="1"/>
          </p:cNvSpPr>
          <p:nvPr>
            <p:ph type="title"/>
          </p:nvPr>
        </p:nvSpPr>
        <p:spPr bwMode="auto">
          <a:xfrm>
            <a:off x="1928664" y="274638"/>
            <a:ext cx="5976664" cy="1143000"/>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normAutofit fontScale="90000"/>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l-GR" sz="2000" b="1" dirty="0" smtClean="0">
                <a:solidFill>
                  <a:schemeClr val="bg1"/>
                </a:solidFill>
                <a:latin typeface="Calibri" pitchFamily="34" charset="0"/>
                <a:cs typeface="Arial" pitchFamily="34" charset="0"/>
              </a:rPr>
              <a:t>                ΕΚΤΙΜΗΣΗ ΕΠΑΓΓΕΛΜΑΤΙΚΟΥ  ΚΙΝΔΥΝΟΥ</a:t>
            </a:r>
            <a:endParaRPr kumimoji="0" lang="el-GR" sz="2000" b="1" i="0" u="none" strike="noStrike" cap="none" normalizeH="0" baseline="0" dirty="0" smtClean="0">
              <a:ln>
                <a:noFill/>
              </a:ln>
              <a:solidFill>
                <a:schemeClr val="bg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l-GR" sz="2000" b="1" dirty="0" smtClean="0">
                <a:solidFill>
                  <a:schemeClr val="bg1"/>
                </a:solidFill>
                <a:latin typeface="Calibri" pitchFamily="34" charset="0"/>
                <a:cs typeface="Arial" pitchFamily="34" charset="0"/>
              </a:rPr>
              <a:t>                          </a:t>
            </a:r>
            <a:r>
              <a:rPr lang="en-US" sz="2000" b="1" dirty="0" smtClean="0">
                <a:solidFill>
                  <a:schemeClr val="bg1"/>
                </a:solidFill>
                <a:latin typeface="Calibri" pitchFamily="34" charset="0"/>
                <a:cs typeface="Arial" pitchFamily="34" charset="0"/>
              </a:rPr>
              <a:t>       </a:t>
            </a:r>
            <a:endParaRPr kumimoji="0" lang="el-GR"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5" name="5 - Εικόνα" descr="Think Safety First"/>
          <p:cNvPicPr/>
          <p:nvPr/>
        </p:nvPicPr>
        <p:blipFill>
          <a:blip r:embed="rId2" cstate="print"/>
          <a:srcRect/>
          <a:stretch>
            <a:fillRect/>
          </a:stretch>
        </p:blipFill>
        <p:spPr bwMode="auto">
          <a:xfrm>
            <a:off x="693912" y="485637"/>
            <a:ext cx="1504023" cy="675176"/>
          </a:xfrm>
          <a:prstGeom prst="rect">
            <a:avLst/>
          </a:prstGeom>
          <a:noFill/>
          <a:ln w="9525">
            <a:noFill/>
            <a:miter lim="800000"/>
            <a:headEnd/>
            <a:tailEnd/>
          </a:ln>
        </p:spPr>
      </p:pic>
      <p:pic>
        <p:nvPicPr>
          <p:cNvPr id="6" name="5 - Εικόνα" descr="Think Safety First"/>
          <p:cNvPicPr/>
          <p:nvPr/>
        </p:nvPicPr>
        <p:blipFill>
          <a:blip r:embed="rId2" cstate="print"/>
          <a:srcRect/>
          <a:stretch>
            <a:fillRect/>
          </a:stretch>
        </p:blipFill>
        <p:spPr bwMode="auto">
          <a:xfrm>
            <a:off x="7473280" y="527812"/>
            <a:ext cx="1504023" cy="675176"/>
          </a:xfrm>
          <a:prstGeom prst="rect">
            <a:avLst/>
          </a:prstGeom>
          <a:noFill/>
          <a:ln w="9525">
            <a:noFill/>
            <a:miter lim="800000"/>
            <a:headEnd/>
            <a:tailEnd/>
          </a:ln>
        </p:spPr>
      </p:pic>
      <p:pic>
        <p:nvPicPr>
          <p:cNvPr id="7" name="8 - Εικόνα" descr="ΔΙΠΛΩΜΑΤΙΚΗ ΕΡΓΑΣΙΑ ΘΕΜΑ : ΑΣΦΑΛΕΙΑ ΚΑΙ ΥΓΙΕΙΝΗ ΣΕ ΧΩΡΟΥΣ ΕΡΓΑΣΙΑΣ –"/>
          <p:cNvPicPr/>
          <p:nvPr/>
        </p:nvPicPr>
        <p:blipFill>
          <a:blip r:embed="rId3" cstate="print"/>
          <a:srcRect/>
          <a:stretch>
            <a:fillRect/>
          </a:stretch>
        </p:blipFill>
        <p:spPr bwMode="auto">
          <a:xfrm>
            <a:off x="6991586" y="2298188"/>
            <a:ext cx="2467409" cy="2613059"/>
          </a:xfrm>
          <a:prstGeom prst="rect">
            <a:avLst/>
          </a:prstGeom>
          <a:noFill/>
          <a:ln w="76200">
            <a:solidFill>
              <a:srgbClr val="002060"/>
            </a:solidFill>
            <a:miter lim="800000"/>
            <a:headEnd/>
            <a:tailEnd/>
          </a:ln>
        </p:spPr>
      </p:pic>
      <p:sp>
        <p:nvSpPr>
          <p:cNvPr id="2" name="Στρογγυλεμένο ορθογώνιο 1"/>
          <p:cNvSpPr/>
          <p:nvPr/>
        </p:nvSpPr>
        <p:spPr>
          <a:xfrm>
            <a:off x="935227" y="2276872"/>
            <a:ext cx="3600400"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3200" b="1" dirty="0" smtClean="0"/>
              <a:t>   ΟΡΙΣΜΟΙ</a:t>
            </a:r>
            <a:endParaRPr lang="el-GR" sz="3200" b="1" dirty="0"/>
          </a:p>
        </p:txBody>
      </p:sp>
      <p:sp>
        <p:nvSpPr>
          <p:cNvPr id="10" name="Στρογγυλεμένο ορθογώνιο 9"/>
          <p:cNvSpPr/>
          <p:nvPr/>
        </p:nvSpPr>
        <p:spPr>
          <a:xfrm>
            <a:off x="935227" y="4587211"/>
            <a:ext cx="5184576" cy="6480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3600" b="1" dirty="0" smtClean="0">
                <a:solidFill>
                  <a:schemeClr val="bg1"/>
                </a:solidFill>
              </a:rPr>
              <a:t>  ΜΕΘΟΔΟΛΟΓΙΑ</a:t>
            </a:r>
            <a:endParaRPr lang="el-GR" sz="3600" b="1" dirty="0">
              <a:solidFill>
                <a:schemeClr val="bg1"/>
              </a:solidFill>
            </a:endParaRPr>
          </a:p>
        </p:txBody>
      </p:sp>
      <p:sp>
        <p:nvSpPr>
          <p:cNvPr id="11" name="Στρογγυλεμένο ορθογώνιο 10"/>
          <p:cNvSpPr/>
          <p:nvPr/>
        </p:nvSpPr>
        <p:spPr>
          <a:xfrm>
            <a:off x="937218" y="5661248"/>
            <a:ext cx="5743974"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3600" b="1" dirty="0" smtClean="0"/>
              <a:t>  ΠΑΡΑΔΕΙΓΜΑΤΑ</a:t>
            </a:r>
            <a:endParaRPr lang="el-GR" sz="3600" b="1" dirty="0"/>
          </a:p>
        </p:txBody>
      </p:sp>
      <p:sp>
        <p:nvSpPr>
          <p:cNvPr id="13" name="Στρογγυλεμένο ορθογώνιο 12"/>
          <p:cNvSpPr/>
          <p:nvPr/>
        </p:nvSpPr>
        <p:spPr>
          <a:xfrm>
            <a:off x="927408" y="3356992"/>
            <a:ext cx="4097599" cy="93610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l-GR" sz="3200" b="1" dirty="0" smtClean="0"/>
              <a:t>ΒΑΣΙΚΕΣ ΑΡΧΕΣ</a:t>
            </a:r>
            <a:endParaRPr lang="el-GR" sz="3200" b="1" dirty="0"/>
          </a:p>
        </p:txBody>
      </p:sp>
    </p:spTree>
    <p:extLst>
      <p:ext uri="{BB962C8B-B14F-4D97-AF65-F5344CB8AC3E}">
        <p14:creationId xmlns:p14="http://schemas.microsoft.com/office/powerpoint/2010/main" val="1764275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Έγγραφο Γ_Ε_Κ_ ΣΕ ΕΦΟΡΙΑx_Page_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91144" y="0"/>
            <a:ext cx="10297144" cy="8712968"/>
          </a:xfrm>
          <a:prstGeom prst="rect">
            <a:avLst/>
          </a:prstGeom>
          <a:noFill/>
          <a:ln>
            <a:noFill/>
          </a:ln>
        </p:spPr>
      </p:pic>
      <p:sp>
        <p:nvSpPr>
          <p:cNvPr id="3" name="Text Box 2"/>
          <p:cNvSpPr txBox="1">
            <a:spLocks noChangeArrowheads="1"/>
          </p:cNvSpPr>
          <p:nvPr/>
        </p:nvSpPr>
        <p:spPr bwMode="auto">
          <a:xfrm>
            <a:off x="10137576" y="-3184796"/>
            <a:ext cx="3024336" cy="792088"/>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l-GR" sz="1600" b="1" dirty="0">
                <a:latin typeface="Times New Roman" pitchFamily="18" charset="0"/>
                <a:cs typeface="Arial" pitchFamily="34" charset="0"/>
              </a:rPr>
              <a:t> </a:t>
            </a:r>
            <a:r>
              <a:rPr lang="el-GR" sz="1600" b="1" dirty="0" smtClean="0">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Calibri" pitchFamily="34" charset="0"/>
                <a:cs typeface="Arial" pitchFamily="34" charset="0"/>
              </a:rPr>
              <a:t>          </a:t>
            </a:r>
            <a:r>
              <a:rPr kumimoji="0" lang="el-GR" sz="2000" b="1" i="0" u="none" strike="noStrike" cap="none" normalizeH="0" baseline="0" dirty="0" smtClean="0">
                <a:ln>
                  <a:noFill/>
                </a:ln>
                <a:solidFill>
                  <a:schemeClr val="bg1"/>
                </a:solidFill>
                <a:effectLst/>
                <a:latin typeface="Calibri" pitchFamily="34" charset="0"/>
                <a:cs typeface="Arial" pitchFamily="34" charset="0"/>
              </a:rPr>
              <a:t>ΠΑΡΑΔΕΙΓΜΑΤΑ </a:t>
            </a:r>
            <a:r>
              <a:rPr kumimoji="0" lang="en-US" sz="2000" b="1" i="0" u="none" strike="noStrike" cap="none" normalizeH="0" baseline="0" dirty="0" smtClean="0">
                <a:ln>
                  <a:noFill/>
                </a:ln>
                <a:solidFill>
                  <a:schemeClr val="bg1"/>
                </a:solidFill>
                <a:effectLst/>
                <a:latin typeface="Calibri" pitchFamily="34" charset="0"/>
                <a:cs typeface="Arial" pitchFamily="34" charset="0"/>
              </a:rPr>
              <a:t>:</a:t>
            </a:r>
            <a:r>
              <a:rPr kumimoji="0" lang="en-US" sz="2000" b="1" i="0" u="none" strike="noStrike" cap="none" normalizeH="0" dirty="0" smtClean="0">
                <a:ln>
                  <a:noFill/>
                </a:ln>
                <a:solidFill>
                  <a:schemeClr val="bg1"/>
                </a:solidFill>
                <a:effectLst/>
                <a:latin typeface="Calibri" pitchFamily="34" charset="0"/>
                <a:cs typeface="Arial" pitchFamily="34" charset="0"/>
              </a:rPr>
              <a:t> </a:t>
            </a:r>
            <a:r>
              <a:rPr kumimoji="0" lang="el-GR" sz="2000" b="1" i="0" u="none" strike="noStrike" cap="none" normalizeH="0" dirty="0" smtClean="0">
                <a:ln>
                  <a:noFill/>
                </a:ln>
                <a:solidFill>
                  <a:schemeClr val="bg1"/>
                </a:solidFill>
                <a:effectLst/>
                <a:latin typeface="Calibri" pitchFamily="34" charset="0"/>
                <a:cs typeface="Arial" pitchFamily="34" charset="0"/>
              </a:rPr>
              <a:t> 2)     Γ.Ε.Ε.Κ. </a:t>
            </a:r>
            <a:r>
              <a:rPr lang="el-GR" sz="2000" b="1" dirty="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ΣΕ  ΥΠΟΥΡΓΕΙΟ ΟΙΚΟΝΟΜΙΚΩΝ </a:t>
            </a:r>
          </a:p>
        </p:txBody>
      </p:sp>
      <p:sp>
        <p:nvSpPr>
          <p:cNvPr id="4" name="Text Box 2"/>
          <p:cNvSpPr txBox="1">
            <a:spLocks noChangeArrowheads="1"/>
          </p:cNvSpPr>
          <p:nvPr/>
        </p:nvSpPr>
        <p:spPr bwMode="auto">
          <a:xfrm>
            <a:off x="-2391816" y="-1467544"/>
            <a:ext cx="12153800" cy="718109"/>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l-GR" sz="1600" b="1" dirty="0">
                <a:latin typeface="Times New Roman" pitchFamily="18" charset="0"/>
                <a:cs typeface="Arial" pitchFamily="34" charset="0"/>
              </a:rPr>
              <a:t> </a:t>
            </a:r>
            <a:r>
              <a:rPr lang="el-GR" sz="1600" b="1" dirty="0" smtClean="0">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Times New Roman" pitchFamily="18" charset="0"/>
                <a:cs typeface="Arial" pitchFamily="34" charset="0"/>
              </a:rPr>
              <a:t>     </a:t>
            </a:r>
            <a:r>
              <a:rPr lang="el-GR" sz="2000" dirty="0" smtClean="0">
                <a:solidFill>
                  <a:schemeClr val="bg1"/>
                </a:solidFill>
                <a:latin typeface="Calibri" pitchFamily="34" charset="0"/>
                <a:cs typeface="Arial" pitchFamily="34" charset="0"/>
              </a:rPr>
              <a:t>             </a:t>
            </a:r>
            <a:r>
              <a:rPr kumimoji="0" lang="el-GR" sz="2000" i="0" u="none" strike="noStrike" cap="none" normalizeH="0" baseline="0" dirty="0" smtClean="0">
                <a:ln>
                  <a:noFill/>
                </a:ln>
                <a:solidFill>
                  <a:schemeClr val="bg1"/>
                </a:solidFill>
                <a:effectLst/>
                <a:latin typeface="Calibri" pitchFamily="34" charset="0"/>
                <a:cs typeface="Arial" pitchFamily="34" charset="0"/>
              </a:rPr>
              <a:t> </a:t>
            </a:r>
            <a:r>
              <a:rPr kumimoji="0" lang="el-GR" sz="2000" b="1" i="0" u="none" strike="noStrike" cap="none" normalizeH="0" baseline="0" dirty="0" smtClean="0">
                <a:ln>
                  <a:noFill/>
                </a:ln>
                <a:solidFill>
                  <a:schemeClr val="bg1"/>
                </a:solidFill>
                <a:effectLst/>
                <a:latin typeface="Calibri" pitchFamily="34" charset="0"/>
                <a:cs typeface="Arial" pitchFamily="34" charset="0"/>
              </a:rPr>
              <a:t>ΠΑΡΑΔΕΙΓΜΑΤΑ </a:t>
            </a:r>
            <a:r>
              <a:rPr kumimoji="0" lang="en-US" sz="2000" b="1" i="0" u="none" strike="noStrike" cap="none" normalizeH="0" baseline="0" dirty="0" smtClean="0">
                <a:ln>
                  <a:noFill/>
                </a:ln>
                <a:solidFill>
                  <a:schemeClr val="bg1"/>
                </a:solidFill>
                <a:effectLst/>
                <a:latin typeface="Calibri" pitchFamily="34" charset="0"/>
                <a:cs typeface="Arial" pitchFamily="34" charset="0"/>
              </a:rPr>
              <a:t>:</a:t>
            </a:r>
            <a:r>
              <a:rPr kumimoji="0" lang="en-US" sz="2000" b="1" i="0" u="none" strike="noStrike" cap="none" normalizeH="0" dirty="0" smtClean="0">
                <a:ln>
                  <a:noFill/>
                </a:ln>
                <a:solidFill>
                  <a:schemeClr val="bg1"/>
                </a:solidFill>
                <a:effectLst/>
                <a:latin typeface="Calibri" pitchFamily="34" charset="0"/>
                <a:cs typeface="Arial" pitchFamily="34" charset="0"/>
              </a:rPr>
              <a:t> </a:t>
            </a:r>
            <a:r>
              <a:rPr kumimoji="0" lang="el-GR" sz="2000" b="1" i="0" u="none" strike="noStrike" cap="none" normalizeH="0" dirty="0" smtClean="0">
                <a:ln>
                  <a:noFill/>
                </a:ln>
                <a:solidFill>
                  <a:schemeClr val="bg1"/>
                </a:solidFill>
                <a:effectLst/>
                <a:latin typeface="Calibri" pitchFamily="34" charset="0"/>
                <a:cs typeface="Arial" pitchFamily="34" charset="0"/>
              </a:rPr>
              <a:t> 1)     Γ.Ε.Ε.Κ. </a:t>
            </a:r>
            <a:r>
              <a:rPr lang="el-GR" sz="2000" b="1" dirty="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ΣΕ  ΥΠΟΥΡΓΕΙΟ ΟΙΚΟΝΟΜΙΚΩΝ </a:t>
            </a:r>
            <a:endParaRPr kumimoji="0" lang="el-GR" sz="2000" b="1" i="0" u="none" strike="noStrike" cap="none" normalizeH="0" baseline="0" dirty="0" smtClean="0">
              <a:ln>
                <a:noFill/>
              </a:ln>
              <a:solidFill>
                <a:schemeClr val="bg1"/>
              </a:solidFill>
              <a:effectLst/>
              <a:latin typeface="Arial" pitchFamily="34" charset="0"/>
              <a:cs typeface="Arial" pitchFamily="34" charset="0"/>
            </a:endParaRPr>
          </a:p>
        </p:txBody>
      </p:sp>
      <p:sp>
        <p:nvSpPr>
          <p:cNvPr id="5" name="Text Box 2"/>
          <p:cNvSpPr txBox="1">
            <a:spLocks noChangeArrowheads="1"/>
          </p:cNvSpPr>
          <p:nvPr/>
        </p:nvSpPr>
        <p:spPr bwMode="auto">
          <a:xfrm>
            <a:off x="-391144" y="0"/>
            <a:ext cx="10331821" cy="620688"/>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l-GR" sz="1600" b="1" dirty="0">
                <a:latin typeface="Times New Roman" pitchFamily="18" charset="0"/>
                <a:cs typeface="Arial" pitchFamily="34" charset="0"/>
              </a:rPr>
              <a:t> </a:t>
            </a:r>
            <a:r>
              <a:rPr lang="el-GR" sz="1600" b="1" dirty="0" smtClean="0">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Times New Roman" pitchFamily="18" charset="0"/>
                <a:cs typeface="Arial" pitchFamily="34" charset="0"/>
              </a:rPr>
              <a:t>       </a:t>
            </a:r>
            <a:r>
              <a:rPr lang="el-GR" sz="2000" dirty="0" smtClean="0">
                <a:solidFill>
                  <a:schemeClr val="bg1"/>
                </a:solidFill>
                <a:latin typeface="Calibri" pitchFamily="34" charset="0"/>
                <a:cs typeface="Arial" pitchFamily="34" charset="0"/>
              </a:rPr>
              <a:t> </a:t>
            </a:r>
            <a:r>
              <a:rPr kumimoji="0" lang="el-GR" sz="2000" i="0" u="none" strike="noStrike" cap="none" normalizeH="0" baseline="0" dirty="0" smtClean="0">
                <a:ln>
                  <a:noFill/>
                </a:ln>
                <a:solidFill>
                  <a:schemeClr val="bg1"/>
                </a:solidFill>
                <a:effectLst/>
                <a:latin typeface="Calibri" pitchFamily="34" charset="0"/>
                <a:cs typeface="Arial" pitchFamily="34" charset="0"/>
              </a:rPr>
              <a:t> </a:t>
            </a:r>
            <a:r>
              <a:rPr kumimoji="0" lang="el-GR" sz="2000" b="1" i="0" u="none" strike="noStrike" cap="none" normalizeH="0" baseline="0" dirty="0" smtClean="0">
                <a:ln>
                  <a:noFill/>
                </a:ln>
                <a:solidFill>
                  <a:schemeClr val="bg1"/>
                </a:solidFill>
                <a:effectLst/>
                <a:latin typeface="Calibri" pitchFamily="34" charset="0"/>
                <a:cs typeface="Arial" pitchFamily="34" charset="0"/>
              </a:rPr>
              <a:t>ΠΑΡΑΔΕΙΓΜΑΤΑ </a:t>
            </a:r>
            <a:r>
              <a:rPr kumimoji="0" lang="en-US" sz="2000" b="1" i="0" u="none" strike="noStrike" cap="none" normalizeH="0" baseline="0" dirty="0" smtClean="0">
                <a:ln>
                  <a:noFill/>
                </a:ln>
                <a:solidFill>
                  <a:schemeClr val="bg1"/>
                </a:solidFill>
                <a:effectLst/>
                <a:latin typeface="Calibri" pitchFamily="34" charset="0"/>
                <a:cs typeface="Arial" pitchFamily="34" charset="0"/>
              </a:rPr>
              <a:t>:</a:t>
            </a:r>
            <a:r>
              <a:rPr kumimoji="0" lang="en-US" sz="2000" b="1" i="0" u="none" strike="noStrike" cap="none" normalizeH="0" dirty="0" smtClean="0">
                <a:ln>
                  <a:noFill/>
                </a:ln>
                <a:solidFill>
                  <a:schemeClr val="bg1"/>
                </a:solidFill>
                <a:effectLst/>
                <a:latin typeface="Calibri" pitchFamily="34" charset="0"/>
                <a:cs typeface="Arial" pitchFamily="34" charset="0"/>
              </a:rPr>
              <a:t> </a:t>
            </a:r>
            <a:r>
              <a:rPr kumimoji="0" lang="el-GR" sz="2000" b="1" i="0" u="none" strike="noStrike" cap="none" normalizeH="0" dirty="0" smtClean="0">
                <a:ln>
                  <a:noFill/>
                </a:ln>
                <a:solidFill>
                  <a:schemeClr val="bg1"/>
                </a:solidFill>
                <a:effectLst/>
                <a:latin typeface="Calibri" pitchFamily="34" charset="0"/>
                <a:cs typeface="Arial" pitchFamily="34" charset="0"/>
              </a:rPr>
              <a:t> 2)     Γ.Ε.Ε.Κ. </a:t>
            </a:r>
            <a:r>
              <a:rPr lang="el-GR" sz="2000" b="1" dirty="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ΣΕ ΥΠΟΥΡΓΕΙΟ ΟΙΚΟΜΙΚΩΝ</a:t>
            </a:r>
            <a:endParaRPr kumimoji="0" lang="el-GR" sz="2000" b="1"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738140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Έγγραφο Γ_Ε_Κ_ ΣΕ ΕΦΟΡΙΑx_Page_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16632"/>
            <a:ext cx="9906000" cy="7704856"/>
          </a:xfrm>
          <a:prstGeom prst="rect">
            <a:avLst/>
          </a:prstGeom>
          <a:noFill/>
          <a:ln>
            <a:noFill/>
          </a:ln>
        </p:spPr>
      </p:pic>
      <p:sp>
        <p:nvSpPr>
          <p:cNvPr id="3" name="Text Box 2"/>
          <p:cNvSpPr txBox="1">
            <a:spLocks noChangeArrowheads="1"/>
          </p:cNvSpPr>
          <p:nvPr/>
        </p:nvSpPr>
        <p:spPr bwMode="auto">
          <a:xfrm>
            <a:off x="0" y="75689"/>
            <a:ext cx="9940677" cy="504056"/>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l-GR" sz="1600" b="1" dirty="0">
                <a:latin typeface="Times New Roman" pitchFamily="18" charset="0"/>
                <a:cs typeface="Arial" pitchFamily="34" charset="0"/>
              </a:rPr>
              <a:t> </a:t>
            </a:r>
            <a:r>
              <a:rPr lang="el-GR" sz="1600" b="1" dirty="0" smtClean="0">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Times New Roman" pitchFamily="18" charset="0"/>
                <a:cs typeface="Arial" pitchFamily="34" charset="0"/>
              </a:rPr>
              <a:t>       </a:t>
            </a:r>
            <a:r>
              <a:rPr lang="el-GR" sz="2000" dirty="0" smtClean="0">
                <a:solidFill>
                  <a:schemeClr val="bg1"/>
                </a:solidFill>
                <a:latin typeface="Calibri" pitchFamily="34" charset="0"/>
                <a:cs typeface="Arial" pitchFamily="34" charset="0"/>
              </a:rPr>
              <a:t> </a:t>
            </a:r>
            <a:r>
              <a:rPr kumimoji="0" lang="el-GR" sz="2000" i="0" u="none" strike="noStrike" cap="none" normalizeH="0" baseline="0" dirty="0" smtClean="0">
                <a:ln>
                  <a:noFill/>
                </a:ln>
                <a:solidFill>
                  <a:schemeClr val="bg1"/>
                </a:solidFill>
                <a:effectLst/>
                <a:latin typeface="Calibri" pitchFamily="34" charset="0"/>
                <a:cs typeface="Arial" pitchFamily="34" charset="0"/>
              </a:rPr>
              <a:t> </a:t>
            </a:r>
            <a:r>
              <a:rPr kumimoji="0" lang="el-GR" sz="2000" b="1" i="0" u="none" strike="noStrike" cap="none" normalizeH="0" baseline="0" dirty="0" smtClean="0">
                <a:ln>
                  <a:noFill/>
                </a:ln>
                <a:solidFill>
                  <a:schemeClr val="bg1"/>
                </a:solidFill>
                <a:effectLst/>
                <a:latin typeface="Calibri" pitchFamily="34" charset="0"/>
                <a:cs typeface="Arial" pitchFamily="34" charset="0"/>
              </a:rPr>
              <a:t>ΠΑΡΑΔΕΙΓΜΑΤΑ </a:t>
            </a:r>
            <a:r>
              <a:rPr kumimoji="0" lang="en-US" sz="2000" b="1" i="0" u="none" strike="noStrike" cap="none" normalizeH="0" baseline="0" dirty="0" smtClean="0">
                <a:ln>
                  <a:noFill/>
                </a:ln>
                <a:solidFill>
                  <a:schemeClr val="bg1"/>
                </a:solidFill>
                <a:effectLst/>
                <a:latin typeface="Calibri" pitchFamily="34" charset="0"/>
                <a:cs typeface="Arial" pitchFamily="34" charset="0"/>
              </a:rPr>
              <a:t>:</a:t>
            </a:r>
            <a:r>
              <a:rPr kumimoji="0" lang="en-US" sz="2000" b="1" i="0" u="none" strike="noStrike" cap="none" normalizeH="0" dirty="0" smtClean="0">
                <a:ln>
                  <a:noFill/>
                </a:ln>
                <a:solidFill>
                  <a:schemeClr val="bg1"/>
                </a:solidFill>
                <a:effectLst/>
                <a:latin typeface="Calibri" pitchFamily="34" charset="0"/>
                <a:cs typeface="Arial" pitchFamily="34" charset="0"/>
              </a:rPr>
              <a:t> </a:t>
            </a:r>
            <a:r>
              <a:rPr kumimoji="0" lang="el-GR" sz="2000" b="1" i="0" u="none" strike="noStrike" cap="none" normalizeH="0" dirty="0" smtClean="0">
                <a:ln>
                  <a:noFill/>
                </a:ln>
                <a:solidFill>
                  <a:schemeClr val="bg1"/>
                </a:solidFill>
                <a:effectLst/>
                <a:latin typeface="Calibri" pitchFamily="34" charset="0"/>
                <a:cs typeface="Arial" pitchFamily="34" charset="0"/>
              </a:rPr>
              <a:t> 2)     Γ.Ε.Ε.Κ. </a:t>
            </a:r>
            <a:r>
              <a:rPr lang="el-GR" sz="2000" b="1" dirty="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ΣΕ ΥΠΟΥΡΓΕΙΟ ΟΙΚΟΜΙΚΩΝ</a:t>
            </a:r>
            <a:endParaRPr kumimoji="0" lang="el-GR" sz="2000" b="1"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279677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Έγγραφο Γ_Ε_Κ_ ΣΕ ΕΦΟΡΙΑx_Page_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63470"/>
            <a:ext cx="9906000" cy="8118058"/>
          </a:xfrm>
          <a:prstGeom prst="rect">
            <a:avLst/>
          </a:prstGeom>
          <a:noFill/>
          <a:ln>
            <a:noFill/>
          </a:ln>
        </p:spPr>
      </p:pic>
      <p:sp>
        <p:nvSpPr>
          <p:cNvPr id="3" name="Text Box 2"/>
          <p:cNvSpPr txBox="1">
            <a:spLocks noChangeArrowheads="1"/>
          </p:cNvSpPr>
          <p:nvPr/>
        </p:nvSpPr>
        <p:spPr bwMode="auto">
          <a:xfrm>
            <a:off x="0" y="77118"/>
            <a:ext cx="9940677" cy="504056"/>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l-GR" sz="1600" b="1" dirty="0">
                <a:latin typeface="Times New Roman" pitchFamily="18" charset="0"/>
                <a:cs typeface="Arial" pitchFamily="34" charset="0"/>
              </a:rPr>
              <a:t> </a:t>
            </a:r>
            <a:r>
              <a:rPr lang="el-GR" sz="1600" b="1" dirty="0" smtClean="0">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Times New Roman" pitchFamily="18" charset="0"/>
                <a:cs typeface="Arial" pitchFamily="34" charset="0"/>
              </a:rPr>
              <a:t>       </a:t>
            </a:r>
            <a:r>
              <a:rPr lang="el-GR" sz="2000" dirty="0" smtClean="0">
                <a:solidFill>
                  <a:schemeClr val="bg1"/>
                </a:solidFill>
                <a:latin typeface="Calibri" pitchFamily="34" charset="0"/>
                <a:cs typeface="Arial" pitchFamily="34" charset="0"/>
              </a:rPr>
              <a:t> </a:t>
            </a:r>
            <a:r>
              <a:rPr kumimoji="0" lang="el-GR" sz="2000" i="0" u="none" strike="noStrike" cap="none" normalizeH="0" baseline="0" dirty="0" smtClean="0">
                <a:ln>
                  <a:noFill/>
                </a:ln>
                <a:solidFill>
                  <a:schemeClr val="bg1"/>
                </a:solidFill>
                <a:effectLst/>
                <a:latin typeface="Calibri" pitchFamily="34" charset="0"/>
                <a:cs typeface="Arial" pitchFamily="34" charset="0"/>
              </a:rPr>
              <a:t> </a:t>
            </a:r>
            <a:r>
              <a:rPr kumimoji="0" lang="el-GR" sz="2000" b="1" i="0" u="none" strike="noStrike" cap="none" normalizeH="0" baseline="0" dirty="0" smtClean="0">
                <a:ln>
                  <a:noFill/>
                </a:ln>
                <a:solidFill>
                  <a:schemeClr val="bg1"/>
                </a:solidFill>
                <a:effectLst/>
                <a:latin typeface="Calibri" pitchFamily="34" charset="0"/>
                <a:cs typeface="Arial" pitchFamily="34" charset="0"/>
              </a:rPr>
              <a:t>ΠΑΡΑΔΕΙΓΜΑΤΑ </a:t>
            </a:r>
            <a:r>
              <a:rPr kumimoji="0" lang="en-US" sz="2000" b="1" i="0" u="none" strike="noStrike" cap="none" normalizeH="0" baseline="0" dirty="0" smtClean="0">
                <a:ln>
                  <a:noFill/>
                </a:ln>
                <a:solidFill>
                  <a:schemeClr val="bg1"/>
                </a:solidFill>
                <a:effectLst/>
                <a:latin typeface="Calibri" pitchFamily="34" charset="0"/>
                <a:cs typeface="Arial" pitchFamily="34" charset="0"/>
              </a:rPr>
              <a:t>:</a:t>
            </a:r>
            <a:r>
              <a:rPr kumimoji="0" lang="en-US" sz="2000" b="1" i="0" u="none" strike="noStrike" cap="none" normalizeH="0" dirty="0" smtClean="0">
                <a:ln>
                  <a:noFill/>
                </a:ln>
                <a:solidFill>
                  <a:schemeClr val="bg1"/>
                </a:solidFill>
                <a:effectLst/>
                <a:latin typeface="Calibri" pitchFamily="34" charset="0"/>
                <a:cs typeface="Arial" pitchFamily="34" charset="0"/>
              </a:rPr>
              <a:t> </a:t>
            </a:r>
            <a:r>
              <a:rPr kumimoji="0" lang="el-GR" sz="2000" b="1" i="0" u="none" strike="noStrike" cap="none" normalizeH="0" dirty="0" smtClean="0">
                <a:ln>
                  <a:noFill/>
                </a:ln>
                <a:solidFill>
                  <a:schemeClr val="bg1"/>
                </a:solidFill>
                <a:effectLst/>
                <a:latin typeface="Calibri" pitchFamily="34" charset="0"/>
                <a:cs typeface="Arial" pitchFamily="34" charset="0"/>
              </a:rPr>
              <a:t> 2)     Γ.Ε.Ε.Κ. </a:t>
            </a:r>
            <a:r>
              <a:rPr lang="el-GR" sz="2000" b="1" dirty="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ΣΕ ΥΠΟΥΡΓΕΙΟ ΟΙΚΟΜΙΚΩΝ</a:t>
            </a:r>
            <a:endParaRPr kumimoji="0" lang="el-GR" sz="2000" b="1"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573739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Έγγραφο Γ_Ε_Κ_ ΣΕ ΕΦΟΡΙΑx_Page_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31576" y="0"/>
            <a:ext cx="10225136" cy="9189640"/>
          </a:xfrm>
          <a:prstGeom prst="rect">
            <a:avLst/>
          </a:prstGeom>
          <a:noFill/>
          <a:ln>
            <a:noFill/>
          </a:ln>
        </p:spPr>
      </p:pic>
      <p:sp>
        <p:nvSpPr>
          <p:cNvPr id="3" name="Text Box 2"/>
          <p:cNvSpPr txBox="1">
            <a:spLocks noChangeArrowheads="1"/>
          </p:cNvSpPr>
          <p:nvPr/>
        </p:nvSpPr>
        <p:spPr bwMode="auto">
          <a:xfrm>
            <a:off x="-87560" y="77118"/>
            <a:ext cx="10028237" cy="615578"/>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l-GR" sz="1600" b="1" dirty="0">
                <a:latin typeface="Times New Roman" pitchFamily="18" charset="0"/>
                <a:cs typeface="Arial" pitchFamily="34" charset="0"/>
              </a:rPr>
              <a:t> </a:t>
            </a:r>
            <a:r>
              <a:rPr lang="el-GR" sz="1600" b="1" dirty="0" smtClean="0">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Times New Roman" pitchFamily="18" charset="0"/>
                <a:cs typeface="Arial" pitchFamily="34" charset="0"/>
              </a:rPr>
              <a:t>       </a:t>
            </a:r>
            <a:r>
              <a:rPr lang="el-GR" sz="2000" dirty="0" smtClean="0">
                <a:solidFill>
                  <a:schemeClr val="bg1"/>
                </a:solidFill>
                <a:latin typeface="Calibri" pitchFamily="34" charset="0"/>
                <a:cs typeface="Arial" pitchFamily="34" charset="0"/>
              </a:rPr>
              <a:t> </a:t>
            </a:r>
            <a:r>
              <a:rPr kumimoji="0" lang="el-GR" sz="2000" i="0" u="none" strike="noStrike" cap="none" normalizeH="0" baseline="0" dirty="0" smtClean="0">
                <a:ln>
                  <a:noFill/>
                </a:ln>
                <a:solidFill>
                  <a:schemeClr val="bg1"/>
                </a:solidFill>
                <a:effectLst/>
                <a:latin typeface="Calibri" pitchFamily="34" charset="0"/>
                <a:cs typeface="Arial" pitchFamily="34" charset="0"/>
              </a:rPr>
              <a:t> </a:t>
            </a:r>
            <a:r>
              <a:rPr kumimoji="0" lang="el-GR" sz="2000" b="1" i="0" u="none" strike="noStrike" cap="none" normalizeH="0" baseline="0" dirty="0" smtClean="0">
                <a:ln>
                  <a:noFill/>
                </a:ln>
                <a:solidFill>
                  <a:schemeClr val="bg1"/>
                </a:solidFill>
                <a:effectLst/>
                <a:latin typeface="Calibri" pitchFamily="34" charset="0"/>
                <a:cs typeface="Arial" pitchFamily="34" charset="0"/>
              </a:rPr>
              <a:t>ΠΑΡΑΔΕΙΓΜΑΤΑ </a:t>
            </a:r>
            <a:r>
              <a:rPr kumimoji="0" lang="en-US" sz="2000" b="1" i="0" u="none" strike="noStrike" cap="none" normalizeH="0" baseline="0" dirty="0" smtClean="0">
                <a:ln>
                  <a:noFill/>
                </a:ln>
                <a:solidFill>
                  <a:schemeClr val="bg1"/>
                </a:solidFill>
                <a:effectLst/>
                <a:latin typeface="Calibri" pitchFamily="34" charset="0"/>
                <a:cs typeface="Arial" pitchFamily="34" charset="0"/>
              </a:rPr>
              <a:t>:</a:t>
            </a:r>
            <a:r>
              <a:rPr kumimoji="0" lang="en-US" sz="2000" b="1" i="0" u="none" strike="noStrike" cap="none" normalizeH="0" dirty="0" smtClean="0">
                <a:ln>
                  <a:noFill/>
                </a:ln>
                <a:solidFill>
                  <a:schemeClr val="bg1"/>
                </a:solidFill>
                <a:effectLst/>
                <a:latin typeface="Calibri" pitchFamily="34" charset="0"/>
                <a:cs typeface="Arial" pitchFamily="34" charset="0"/>
              </a:rPr>
              <a:t> </a:t>
            </a:r>
            <a:r>
              <a:rPr kumimoji="0" lang="el-GR" sz="2000" b="1" i="0" u="none" strike="noStrike" cap="none" normalizeH="0" dirty="0" smtClean="0">
                <a:ln>
                  <a:noFill/>
                </a:ln>
                <a:solidFill>
                  <a:schemeClr val="bg1"/>
                </a:solidFill>
                <a:effectLst/>
                <a:latin typeface="Calibri" pitchFamily="34" charset="0"/>
                <a:cs typeface="Arial" pitchFamily="34" charset="0"/>
              </a:rPr>
              <a:t> 2)     Γ.Ε.Ε.Κ. </a:t>
            </a:r>
            <a:r>
              <a:rPr lang="el-GR" sz="2000" b="1" dirty="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ΣΕ ΥΠΟΥΡΓΕΙΟ ΟΙΚΟΜΙΚΩΝ</a:t>
            </a:r>
            <a:endParaRPr kumimoji="0" lang="el-GR" sz="2000" b="1"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4004386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Έγγραφο Γ_Ε_Κ_ ΣΕ ΕΦΟΡΙΑx_Page_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03584" y="0"/>
            <a:ext cx="10209584" cy="7101408"/>
          </a:xfrm>
          <a:prstGeom prst="rect">
            <a:avLst/>
          </a:prstGeom>
          <a:noFill/>
          <a:ln>
            <a:noFill/>
          </a:ln>
        </p:spPr>
      </p:pic>
      <p:sp>
        <p:nvSpPr>
          <p:cNvPr id="3" name="Text Box 2"/>
          <p:cNvSpPr txBox="1">
            <a:spLocks noChangeArrowheads="1"/>
          </p:cNvSpPr>
          <p:nvPr/>
        </p:nvSpPr>
        <p:spPr bwMode="auto">
          <a:xfrm>
            <a:off x="-303584" y="0"/>
            <a:ext cx="10244261" cy="692696"/>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l-GR" sz="1600" b="1" dirty="0">
                <a:latin typeface="Times New Roman" pitchFamily="18" charset="0"/>
                <a:cs typeface="Arial" pitchFamily="34" charset="0"/>
              </a:rPr>
              <a:t> </a:t>
            </a:r>
            <a:r>
              <a:rPr lang="el-GR" sz="1600" b="1" dirty="0" smtClean="0">
                <a:latin typeface="Times New Roman" pitchFamily="18" charset="0"/>
                <a:cs typeface="Arial" pitchFamily="34" charset="0"/>
              </a:rPr>
              <a:t>                            </a:t>
            </a:r>
            <a:r>
              <a:rPr kumimoji="0" lang="el-GR" sz="2000" i="0" u="none" strike="noStrike" cap="none" normalizeH="0" baseline="0" dirty="0" smtClean="0">
                <a:ln>
                  <a:noFill/>
                </a:ln>
                <a:solidFill>
                  <a:schemeClr val="bg1"/>
                </a:solidFill>
                <a:effectLst/>
                <a:latin typeface="Times New Roman" pitchFamily="18" charset="0"/>
                <a:cs typeface="Arial" pitchFamily="34" charset="0"/>
              </a:rPr>
              <a:t>       </a:t>
            </a:r>
            <a:r>
              <a:rPr lang="el-GR" sz="2000" dirty="0" smtClean="0">
                <a:solidFill>
                  <a:schemeClr val="bg1"/>
                </a:solidFill>
                <a:latin typeface="Calibri" pitchFamily="34" charset="0"/>
                <a:cs typeface="Arial" pitchFamily="34" charset="0"/>
              </a:rPr>
              <a:t> </a:t>
            </a:r>
            <a:r>
              <a:rPr kumimoji="0" lang="el-GR" sz="2000" i="0" u="none" strike="noStrike" cap="none" normalizeH="0" baseline="0" dirty="0" smtClean="0">
                <a:ln>
                  <a:noFill/>
                </a:ln>
                <a:solidFill>
                  <a:schemeClr val="bg1"/>
                </a:solidFill>
                <a:effectLst/>
                <a:latin typeface="Calibri" pitchFamily="34" charset="0"/>
                <a:cs typeface="Arial" pitchFamily="34" charset="0"/>
              </a:rPr>
              <a:t> </a:t>
            </a:r>
            <a:r>
              <a:rPr kumimoji="0" lang="el-GR" sz="2000" b="1" i="0" u="none" strike="noStrike" cap="none" normalizeH="0" baseline="0" dirty="0" smtClean="0">
                <a:ln>
                  <a:noFill/>
                </a:ln>
                <a:solidFill>
                  <a:schemeClr val="bg1"/>
                </a:solidFill>
                <a:effectLst/>
                <a:latin typeface="Calibri" pitchFamily="34" charset="0"/>
                <a:cs typeface="Arial" pitchFamily="34" charset="0"/>
              </a:rPr>
              <a:t>ΠΑΡΑΔΕΙΓΜΑΤΑ </a:t>
            </a:r>
            <a:r>
              <a:rPr kumimoji="0" lang="en-US" sz="2000" b="1" i="0" u="none" strike="noStrike" cap="none" normalizeH="0" baseline="0" dirty="0" smtClean="0">
                <a:ln>
                  <a:noFill/>
                </a:ln>
                <a:solidFill>
                  <a:schemeClr val="bg1"/>
                </a:solidFill>
                <a:effectLst/>
                <a:latin typeface="Calibri" pitchFamily="34" charset="0"/>
                <a:cs typeface="Arial" pitchFamily="34" charset="0"/>
              </a:rPr>
              <a:t>:</a:t>
            </a:r>
            <a:r>
              <a:rPr kumimoji="0" lang="en-US" sz="2000" b="1" i="0" u="none" strike="noStrike" cap="none" normalizeH="0" dirty="0" smtClean="0">
                <a:ln>
                  <a:noFill/>
                </a:ln>
                <a:solidFill>
                  <a:schemeClr val="bg1"/>
                </a:solidFill>
                <a:effectLst/>
                <a:latin typeface="Calibri" pitchFamily="34" charset="0"/>
                <a:cs typeface="Arial" pitchFamily="34" charset="0"/>
              </a:rPr>
              <a:t> </a:t>
            </a:r>
            <a:r>
              <a:rPr kumimoji="0" lang="el-GR" sz="2000" b="1" i="0" u="none" strike="noStrike" cap="none" normalizeH="0" dirty="0" smtClean="0">
                <a:ln>
                  <a:noFill/>
                </a:ln>
                <a:solidFill>
                  <a:schemeClr val="bg1"/>
                </a:solidFill>
                <a:effectLst/>
                <a:latin typeface="Calibri" pitchFamily="34" charset="0"/>
                <a:cs typeface="Arial" pitchFamily="34" charset="0"/>
              </a:rPr>
              <a:t> 2)     Γ.Ε.Ε.Κ. </a:t>
            </a:r>
            <a:r>
              <a:rPr lang="el-GR" sz="2000" b="1" dirty="0">
                <a:solidFill>
                  <a:schemeClr val="bg1"/>
                </a:solidFill>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ΣΕ ΥΠΟΥΡΓΕΙΟ ΟΙΚΟΜΙΚΩΝ</a:t>
            </a:r>
            <a:endParaRPr kumimoji="0" lang="el-GR" sz="2000" b="1"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290792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υλεμένο ορθογώνιο 1"/>
          <p:cNvSpPr/>
          <p:nvPr/>
        </p:nvSpPr>
        <p:spPr>
          <a:xfrm>
            <a:off x="2144688" y="476672"/>
            <a:ext cx="5259611" cy="19442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ΕΥΧΑΡΙΣΤΩ  ΠΟΛΥ</a:t>
            </a:r>
            <a:endParaRPr lang="el-GR"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descr="Πινακίδες Ασφαλείας για Χώρους Εργασίας | Κατηγορίες προϊόντων | ΟΔΟΣΗΜΑΝΣΗ  Κ. ΧΡΟΝΗΣ Α.Β.Ε.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Σήμανση Υγείας &amp; Ασφάλειας | Dagiopoulos.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840" y="213285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Πινακίδες Ασφαλείας για Χώρους Εργασίας | Κατηγορίες προϊόντων | ΟΔΟΣΗΜΑΝΣΗ  Κ. ΧΡΟΝΗΣ Α.Β.Ε.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909" y="9087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Υγιεινή και Ασφάλεια Των Εργαζομένων - Ο Ρόλος Του Τεχνικού Ασφαλείας και  Του Ιατρού Εργασίας:Παπασταμάτης Ζήσης-Πολιτικός Μηχανικός - Go Βήμ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073" y="4241576"/>
            <a:ext cx="2066497" cy="1287923"/>
          </a:xfrm>
          <a:prstGeom prst="rect">
            <a:avLst/>
          </a:prstGeom>
          <a:noFill/>
          <a:extLst>
            <a:ext uri="{909E8E84-426E-40DD-AFC4-6F175D3DCCD1}">
              <a14:hiddenFill xmlns:a14="http://schemas.microsoft.com/office/drawing/2010/main">
                <a:solidFill>
                  <a:srgbClr val="FFFFFF"/>
                </a:solidFill>
              </a14:hiddenFill>
            </a:ext>
          </a:extLst>
        </p:spPr>
      </p:pic>
      <p:pic>
        <p:nvPicPr>
          <p:cNvPr id="7" name="8 - Εικόνα" descr="ΔΙΠΛΩΜΑΤΙΚΗ ΕΡΓΑΣΙΑ ΘΕΜΑ : ΑΣΦΑΛΕΙΑ ΚΑΙ ΥΓΙΕΙΝΗ ΣΕ ΧΩΡΟΥΣ ΕΡΓΑΣΙΑΣ –"/>
          <p:cNvPicPr/>
          <p:nvPr/>
        </p:nvPicPr>
        <p:blipFill>
          <a:blip r:embed="rId5" cstate="print"/>
          <a:srcRect/>
          <a:stretch>
            <a:fillRect/>
          </a:stretch>
        </p:blipFill>
        <p:spPr bwMode="auto">
          <a:xfrm>
            <a:off x="5830642" y="4165767"/>
            <a:ext cx="3514846" cy="1363732"/>
          </a:xfrm>
          <a:prstGeom prst="rect">
            <a:avLst/>
          </a:prstGeom>
          <a:noFill/>
          <a:ln w="76200">
            <a:solidFill>
              <a:schemeClr val="tx2">
                <a:lumMod val="75000"/>
              </a:schemeClr>
            </a:solidFill>
            <a:miter lim="800000"/>
            <a:headEnd/>
            <a:tailEnd/>
          </a:ln>
        </p:spPr>
      </p:pic>
      <p:pic>
        <p:nvPicPr>
          <p:cNvPr id="8" name="6 - Εικόνα" descr="https://www.eea.gr/wp-content/uploads/2019/02/ASFALIA-ERGASIA.jpg"/>
          <p:cNvPicPr/>
          <p:nvPr/>
        </p:nvPicPr>
        <p:blipFill>
          <a:blip r:embed="rId6" cstate="print"/>
          <a:srcRect/>
          <a:stretch>
            <a:fillRect/>
          </a:stretch>
        </p:blipFill>
        <p:spPr bwMode="auto">
          <a:xfrm>
            <a:off x="5893788" y="3034449"/>
            <a:ext cx="1800487" cy="789605"/>
          </a:xfrm>
          <a:prstGeom prst="rect">
            <a:avLst/>
          </a:prstGeom>
          <a:noFill/>
          <a:ln w="76200">
            <a:solidFill>
              <a:srgbClr val="002060"/>
            </a:solidFill>
            <a:miter lim="800000"/>
            <a:headEnd/>
            <a:tailEnd/>
          </a:ln>
        </p:spPr>
      </p:pic>
      <p:pic>
        <p:nvPicPr>
          <p:cNvPr id="9" name="8 - Εικόνα" descr="ΔΙΠΛΩΜΑΤΙΚΗ ΕΡΓΑΣΙΑ ΘΕΜΑ : ΑΣΦΑΛΕΙΑ ΚΑΙ ΥΓΙΕΙΝΗ ΣΕ ΧΩΡΟΥΣ ΕΡΓΑΣΙΑΣ –"/>
          <p:cNvPicPr/>
          <p:nvPr/>
        </p:nvPicPr>
        <p:blipFill>
          <a:blip r:embed="rId5" cstate="print"/>
          <a:srcRect/>
          <a:stretch>
            <a:fillRect/>
          </a:stretch>
        </p:blipFill>
        <p:spPr bwMode="auto">
          <a:xfrm>
            <a:off x="344488" y="4165767"/>
            <a:ext cx="2971465" cy="1363732"/>
          </a:xfrm>
          <a:prstGeom prst="rect">
            <a:avLst/>
          </a:prstGeom>
          <a:noFill/>
          <a:ln w="76200">
            <a:solidFill>
              <a:schemeClr val="tx2">
                <a:lumMod val="75000"/>
              </a:schemeClr>
            </a:solidFill>
            <a:miter lim="800000"/>
            <a:headEnd/>
            <a:tailEnd/>
          </a:ln>
        </p:spPr>
      </p:pic>
      <p:pic>
        <p:nvPicPr>
          <p:cNvPr id="10" name="6 - Εικόνα" descr="https://www.eea.gr/wp-content/uploads/2019/02/ASFALIA-ERGASIA.jpg"/>
          <p:cNvPicPr/>
          <p:nvPr/>
        </p:nvPicPr>
        <p:blipFill>
          <a:blip r:embed="rId6" cstate="print"/>
          <a:srcRect/>
          <a:stretch>
            <a:fillRect/>
          </a:stretch>
        </p:blipFill>
        <p:spPr bwMode="auto">
          <a:xfrm>
            <a:off x="1589578" y="3058938"/>
            <a:ext cx="1800487" cy="789605"/>
          </a:xfrm>
          <a:prstGeom prst="rect">
            <a:avLst/>
          </a:prstGeom>
          <a:noFill/>
          <a:ln w="76200">
            <a:solidFill>
              <a:srgbClr val="002060"/>
            </a:solidFill>
            <a:miter lim="800000"/>
            <a:headEnd/>
            <a:tailEnd/>
          </a:ln>
        </p:spPr>
      </p:pic>
      <p:pic>
        <p:nvPicPr>
          <p:cNvPr id="12" name="5 - Εικόνα" descr="Think Safety First"/>
          <p:cNvPicPr/>
          <p:nvPr/>
        </p:nvPicPr>
        <p:blipFill>
          <a:blip r:embed="rId7" cstate="print"/>
          <a:srcRect/>
          <a:stretch>
            <a:fillRect/>
          </a:stretch>
        </p:blipFill>
        <p:spPr bwMode="auto">
          <a:xfrm>
            <a:off x="6033119" y="5877272"/>
            <a:ext cx="2448273" cy="675176"/>
          </a:xfrm>
          <a:prstGeom prst="rect">
            <a:avLst/>
          </a:prstGeom>
          <a:noFill/>
          <a:ln w="9525">
            <a:noFill/>
            <a:miter lim="800000"/>
            <a:headEnd/>
            <a:tailEnd/>
          </a:ln>
        </p:spPr>
      </p:pic>
      <p:pic>
        <p:nvPicPr>
          <p:cNvPr id="13" name="5 - Εικόνα" descr="Think Safety First"/>
          <p:cNvPicPr/>
          <p:nvPr/>
        </p:nvPicPr>
        <p:blipFill>
          <a:blip r:embed="rId7" cstate="print"/>
          <a:srcRect/>
          <a:stretch>
            <a:fillRect/>
          </a:stretch>
        </p:blipFill>
        <p:spPr bwMode="auto">
          <a:xfrm>
            <a:off x="3409668" y="5877272"/>
            <a:ext cx="2448273" cy="675176"/>
          </a:xfrm>
          <a:prstGeom prst="rect">
            <a:avLst/>
          </a:prstGeom>
          <a:noFill/>
          <a:ln w="9525">
            <a:noFill/>
            <a:miter lim="800000"/>
            <a:headEnd/>
            <a:tailEnd/>
          </a:ln>
        </p:spPr>
      </p:pic>
      <p:pic>
        <p:nvPicPr>
          <p:cNvPr id="14" name="5 - Εικόνα" descr="Think Safety First"/>
          <p:cNvPicPr/>
          <p:nvPr/>
        </p:nvPicPr>
        <p:blipFill>
          <a:blip r:embed="rId7" cstate="print"/>
          <a:srcRect/>
          <a:stretch>
            <a:fillRect/>
          </a:stretch>
        </p:blipFill>
        <p:spPr bwMode="auto">
          <a:xfrm>
            <a:off x="704528" y="5877272"/>
            <a:ext cx="2448273" cy="675176"/>
          </a:xfrm>
          <a:prstGeom prst="rect">
            <a:avLst/>
          </a:prstGeom>
          <a:noFill/>
          <a:ln w="9525">
            <a:noFill/>
            <a:miter lim="800000"/>
            <a:headEnd/>
            <a:tailEnd/>
          </a:ln>
        </p:spPr>
      </p:pic>
    </p:spTree>
    <p:extLst>
      <p:ext uri="{BB962C8B-B14F-4D97-AF65-F5344CB8AC3E}">
        <p14:creationId xmlns:p14="http://schemas.microsoft.com/office/powerpoint/2010/main" val="474567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775681" y="187978"/>
            <a:ext cx="5627812" cy="1270494"/>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smtClean="0">
                <a:ln>
                  <a:noFill/>
                </a:ln>
                <a:solidFill>
                  <a:schemeClr val="tx1"/>
                </a:solidFill>
                <a:effectLst/>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ΕΚΤΙΜΗΣΗ ΕΠΑΓΓΕΛΜΑΤΙΚΟΥ  ΚΙΝΔΥΝΟΥ</a:t>
            </a:r>
            <a:endParaRPr kumimoji="0" lang="el-GR" sz="2000" b="1" i="0" u="none" strike="noStrike" cap="none" normalizeH="0" baseline="0" dirty="0" smtClean="0">
              <a:ln>
                <a:noFill/>
              </a:ln>
              <a:solidFill>
                <a:schemeClr val="bg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l-GR" sz="2000" b="1" dirty="0" smtClean="0">
                <a:solidFill>
                  <a:schemeClr val="bg1"/>
                </a:solidFill>
                <a:latin typeface="Calibri" pitchFamily="34" charset="0"/>
                <a:cs typeface="Arial" pitchFamily="34" charset="0"/>
              </a:rPr>
              <a:t>                          </a:t>
            </a:r>
            <a:r>
              <a:rPr lang="en-US" sz="2000" b="1" dirty="0" smtClean="0">
                <a:solidFill>
                  <a:schemeClr val="bg1"/>
                </a:solidFill>
                <a:latin typeface="Calibri" pitchFamily="34" charset="0"/>
                <a:cs typeface="Arial" pitchFamily="34" charset="0"/>
              </a:rPr>
              <a:t>       </a:t>
            </a:r>
            <a:endParaRPr kumimoji="0" lang="el-GR"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 name="5 - Εικόνα" descr="Think Safety First"/>
          <p:cNvPicPr/>
          <p:nvPr/>
        </p:nvPicPr>
        <p:blipFill>
          <a:blip r:embed="rId2" cstate="print"/>
          <a:srcRect/>
          <a:stretch>
            <a:fillRect/>
          </a:stretch>
        </p:blipFill>
        <p:spPr bwMode="auto">
          <a:xfrm>
            <a:off x="693912" y="485637"/>
            <a:ext cx="1504023" cy="675176"/>
          </a:xfrm>
          <a:prstGeom prst="rect">
            <a:avLst/>
          </a:prstGeom>
          <a:noFill/>
          <a:ln w="9525">
            <a:noFill/>
            <a:miter lim="800000"/>
            <a:headEnd/>
            <a:tailEnd/>
          </a:ln>
        </p:spPr>
      </p:pic>
      <p:pic>
        <p:nvPicPr>
          <p:cNvPr id="8" name="7 - Εικόνα" descr="Think Safety First"/>
          <p:cNvPicPr/>
          <p:nvPr/>
        </p:nvPicPr>
        <p:blipFill>
          <a:blip r:embed="rId2" cstate="print"/>
          <a:srcRect/>
          <a:stretch>
            <a:fillRect/>
          </a:stretch>
        </p:blipFill>
        <p:spPr bwMode="auto">
          <a:xfrm>
            <a:off x="7169696" y="469352"/>
            <a:ext cx="1504023" cy="675176"/>
          </a:xfrm>
          <a:prstGeom prst="rect">
            <a:avLst/>
          </a:prstGeom>
          <a:noFill/>
          <a:ln w="9525">
            <a:noFill/>
            <a:miter lim="800000"/>
            <a:headEnd/>
            <a:tailEnd/>
          </a:ln>
        </p:spPr>
      </p:pic>
      <p:sp>
        <p:nvSpPr>
          <p:cNvPr id="8193" name="Rectangle 1"/>
          <p:cNvSpPr>
            <a:spLocks noChangeArrowheads="1"/>
          </p:cNvSpPr>
          <p:nvPr/>
        </p:nvSpPr>
        <p:spPr bwMode="auto">
          <a:xfrm>
            <a:off x="926405" y="2553628"/>
            <a:ext cx="732636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lvl="0" indent="-171450" algn="just" fontAlgn="base">
              <a:spcBef>
                <a:spcPct val="0"/>
              </a:spcBef>
              <a:spcAft>
                <a:spcPct val="0"/>
              </a:spcAft>
              <a:buFont typeface="Arial" panose="020B0604020202020204" pitchFamily="34" charset="0"/>
              <a:buChar char="•"/>
            </a:pPr>
            <a:r>
              <a:rPr lang="el-GR" sz="1400" dirty="0" smtClean="0">
                <a:latin typeface="+mj-lt"/>
              </a:rPr>
              <a:t>) </a:t>
            </a:r>
            <a:endParaRPr kumimoji="0" lang="el-GR" sz="1400" b="0" i="0" u="none" strike="noStrike" cap="none" normalizeH="0" baseline="0" dirty="0" smtClean="0">
              <a:ln>
                <a:noFill/>
              </a:ln>
              <a:solidFill>
                <a:schemeClr val="tx1"/>
              </a:solidFill>
              <a:effectLst/>
              <a:latin typeface="+mj-lt"/>
              <a:cs typeface="Arial" pitchFamily="34" charset="0"/>
            </a:endParaRPr>
          </a:p>
        </p:txBody>
      </p:sp>
      <p:sp>
        <p:nvSpPr>
          <p:cNvPr id="8194" name="Rectangle 2"/>
          <p:cNvSpPr>
            <a:spLocks noChangeArrowheads="1"/>
          </p:cNvSpPr>
          <p:nvPr/>
        </p:nvSpPr>
        <p:spPr bwMode="auto">
          <a:xfrm>
            <a:off x="1065747" y="4139786"/>
            <a:ext cx="7230130"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l-GR" sz="1400" dirty="0" smtClean="0">
                <a:latin typeface="+mj-lt"/>
              </a:rPr>
              <a:t>.</a:t>
            </a:r>
            <a:endParaRPr lang="el-GR" sz="1400" dirty="0">
              <a:latin typeface="+mj-lt"/>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mj-lt"/>
              <a:cs typeface="Arial" pitchFamily="34" charset="0"/>
            </a:endParaRPr>
          </a:p>
        </p:txBody>
      </p:sp>
      <p:sp>
        <p:nvSpPr>
          <p:cNvPr id="2" name="Ορθογώνιο 1"/>
          <p:cNvSpPr/>
          <p:nvPr/>
        </p:nvSpPr>
        <p:spPr>
          <a:xfrm>
            <a:off x="704528" y="4520501"/>
            <a:ext cx="6465168" cy="307777"/>
          </a:xfrm>
          <a:prstGeom prst="rect">
            <a:avLst/>
          </a:prstGeom>
        </p:spPr>
        <p:txBody>
          <a:bodyPr wrap="square">
            <a:spAutoFit/>
          </a:bodyPr>
          <a:lstStyle/>
          <a:p>
            <a:r>
              <a:rPr lang="el-GR" sz="1400" dirty="0" smtClean="0"/>
              <a:t>.</a:t>
            </a:r>
            <a:endParaRPr lang="el-GR" sz="1400" dirty="0">
              <a:latin typeface="+mj-lt"/>
            </a:endParaRPr>
          </a:p>
        </p:txBody>
      </p:sp>
      <p:sp>
        <p:nvSpPr>
          <p:cNvPr id="3" name="Έλλειψη 2"/>
          <p:cNvSpPr/>
          <p:nvPr/>
        </p:nvSpPr>
        <p:spPr>
          <a:xfrm>
            <a:off x="3524257" y="1595224"/>
            <a:ext cx="2664296" cy="53029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pPr>
            <a:r>
              <a:rPr lang="en-US" b="1" dirty="0" smtClean="0">
                <a:solidFill>
                  <a:schemeClr val="bg1"/>
                </a:solidFill>
                <a:latin typeface="Calibri" pitchFamily="34" charset="0"/>
                <a:cs typeface="Arial" pitchFamily="34" charset="0"/>
              </a:rPr>
              <a:t>       </a:t>
            </a:r>
            <a:r>
              <a:rPr lang="el-GR" b="1" dirty="0" smtClean="0">
                <a:solidFill>
                  <a:schemeClr val="bg1"/>
                </a:solidFill>
                <a:latin typeface="Calibri" pitchFamily="34" charset="0"/>
                <a:cs typeface="Arial" pitchFamily="34" charset="0"/>
              </a:rPr>
              <a:t>ΟΡΙΣΜΟΙ</a:t>
            </a:r>
            <a:endParaRPr lang="el-GR" dirty="0">
              <a:solidFill>
                <a:schemeClr val="bg1"/>
              </a:solidFill>
              <a:latin typeface="Arial" pitchFamily="34" charset="0"/>
              <a:cs typeface="Arial" pitchFamily="34" charset="0"/>
            </a:endParaRPr>
          </a:p>
        </p:txBody>
      </p:sp>
      <p:sp>
        <p:nvSpPr>
          <p:cNvPr id="4" name="Στρογγυλεμένο ορθογώνιο 3"/>
          <p:cNvSpPr/>
          <p:nvPr/>
        </p:nvSpPr>
        <p:spPr>
          <a:xfrm>
            <a:off x="379132" y="2707516"/>
            <a:ext cx="4160490" cy="18123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solidFill>
                  <a:schemeClr val="bg1"/>
                </a:solidFill>
                <a:ea typeface="Calibri" pitchFamily="34" charset="0"/>
                <a:cs typeface="Times New Roman" pitchFamily="18" charset="0"/>
              </a:rPr>
              <a:t>ΕΠΑΓΓΕΛΜΑΤΙΚΟΣ ΚΙΝΔΥΝΟΣ </a:t>
            </a:r>
            <a:r>
              <a:rPr lang="en-US" sz="1400" b="1" dirty="0">
                <a:solidFill>
                  <a:schemeClr val="bg1"/>
                </a:solidFill>
                <a:ea typeface="Calibri" pitchFamily="34" charset="0"/>
                <a:cs typeface="Times New Roman" pitchFamily="18" charset="0"/>
              </a:rPr>
              <a:t>:</a:t>
            </a:r>
            <a:r>
              <a:rPr lang="el-GR" sz="1400" dirty="0">
                <a:solidFill>
                  <a:schemeClr val="bg1"/>
                </a:solidFill>
              </a:rPr>
              <a:t> </a:t>
            </a:r>
            <a:r>
              <a:rPr lang="el-GR" sz="1400" dirty="0"/>
              <a:t>ορίζεται ο μακροπρόθεσμος ή βραχυπρόθεσμος εγγενής κίνδυνος (πηγή ή παράγοντας κινδύνου) στην εργασία ο οποίος ενδέχεται να προκαλέσει βλάβη, συμπεριλαμβανομένων των χημικών, των βιολογικών, των ψυχοκοινωνικών και των φυσικών πηγών κινδύνου</a:t>
            </a:r>
            <a:r>
              <a:rPr lang="el-GR" sz="1400" dirty="0" smtClean="0"/>
              <a:t>. (Δρίβας, Παπαδόπουλος 2000</a:t>
            </a:r>
            <a:r>
              <a:rPr lang="en-US" sz="1400" dirty="0" smtClean="0"/>
              <a:t>)</a:t>
            </a:r>
            <a:endParaRPr lang="el-GR" sz="1400" dirty="0"/>
          </a:p>
        </p:txBody>
      </p:sp>
      <p:sp>
        <p:nvSpPr>
          <p:cNvPr id="5" name="Στρογγυλεμένο ορθογώνιο 4"/>
          <p:cNvSpPr/>
          <p:nvPr/>
        </p:nvSpPr>
        <p:spPr>
          <a:xfrm>
            <a:off x="5313040" y="2707515"/>
            <a:ext cx="3888431" cy="177069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solidFill>
                  <a:schemeClr val="bg1"/>
                </a:solidFill>
                <a:ea typeface="Times New Roman" pitchFamily="18" charset="0"/>
                <a:cs typeface="Calibri" pitchFamily="34" charset="0"/>
              </a:rPr>
              <a:t>ΕΚΤΙΜΗΣΗ ΕΠΑΓΓΕΛΜΑΤΙΚΟΥ ΚΙΝΔΥΝΟΥ</a:t>
            </a:r>
            <a:r>
              <a:rPr lang="en-US" sz="1600" b="1" dirty="0">
                <a:solidFill>
                  <a:schemeClr val="bg1"/>
                </a:solidFill>
                <a:ea typeface="Times New Roman" pitchFamily="18" charset="0"/>
                <a:cs typeface="Calibri" pitchFamily="34" charset="0"/>
              </a:rPr>
              <a:t> : </a:t>
            </a:r>
            <a:r>
              <a:rPr lang="el-GR" sz="1400" dirty="0"/>
              <a:t>Η εκτίμηση του επαγγελματικού κινδύνου είναι η διαδικασία εντοπισμού και αξιολόγησης των επαγγελματικών κινδύνων, καθώς και του σχεδιασμού μέτρων για την πρόληψη ή το μετριασμό των συνεπειών </a:t>
            </a:r>
            <a:r>
              <a:rPr lang="el-GR" sz="1400" dirty="0" smtClean="0"/>
              <a:t>τους</a:t>
            </a:r>
            <a:r>
              <a:rPr lang="en-US" sz="1400" dirty="0" smtClean="0"/>
              <a:t>.</a:t>
            </a:r>
            <a:endParaRPr lang="el-GR" sz="1400" dirty="0"/>
          </a:p>
        </p:txBody>
      </p:sp>
      <p:sp>
        <p:nvSpPr>
          <p:cNvPr id="7" name="Στρογγυλεμένο ορθογώνιο 6"/>
          <p:cNvSpPr/>
          <p:nvPr/>
        </p:nvSpPr>
        <p:spPr>
          <a:xfrm>
            <a:off x="2660790" y="4810879"/>
            <a:ext cx="4289636" cy="16060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b="1" dirty="0"/>
              <a:t>ΓΡΑΠΤΗ</a:t>
            </a:r>
            <a:r>
              <a:rPr lang="el-GR" sz="1400" dirty="0"/>
              <a:t>  </a:t>
            </a:r>
            <a:r>
              <a:rPr lang="el-GR" sz="1400" b="1" dirty="0"/>
              <a:t>ΕΚΤΙΜΗΣΗ ΕΠΑΓΓΕΛΜΑΤΙΚΟΥ ΚΙΝΔΥΝΟΥ </a:t>
            </a:r>
            <a:r>
              <a:rPr lang="en-US" sz="1400" dirty="0"/>
              <a:t>:</a:t>
            </a:r>
            <a:r>
              <a:rPr lang="el-GR" sz="1400" dirty="0"/>
              <a:t>  εργοδοτική υποχρέωση (άρθρο 8 του   Π∆ 17/1996 -το οποίο συμπληρώνεται µε το Π∆ 159/1999- ) συστηματικής μελέτης των υφιστάμενων κατά την εργασία κινδύνων για την ασφάλεια και την υγεία των </a:t>
            </a:r>
            <a:r>
              <a:rPr lang="el-GR" sz="1400" dirty="0" smtClean="0"/>
              <a:t>εργαζομένων</a:t>
            </a:r>
            <a:r>
              <a:rPr lang="en-US" sz="1400" dirty="0" smtClean="0"/>
              <a:t>.</a:t>
            </a:r>
            <a:endParaRPr lang="el-GR" sz="1400" dirty="0"/>
          </a:p>
        </p:txBody>
      </p:sp>
      <p:sp>
        <p:nvSpPr>
          <p:cNvPr id="9" name="Βέλος προς τα κάτω 8"/>
          <p:cNvSpPr/>
          <p:nvPr/>
        </p:nvSpPr>
        <p:spPr>
          <a:xfrm rot="2483841">
            <a:off x="3943059" y="2067110"/>
            <a:ext cx="484632" cy="7365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προς τα κάτω 9"/>
          <p:cNvSpPr/>
          <p:nvPr/>
        </p:nvSpPr>
        <p:spPr>
          <a:xfrm>
            <a:off x="4614089" y="2040294"/>
            <a:ext cx="484632" cy="26340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προς τα κάτω 10"/>
          <p:cNvSpPr/>
          <p:nvPr/>
        </p:nvSpPr>
        <p:spPr>
          <a:xfrm rot="20125278">
            <a:off x="5227889" y="2087524"/>
            <a:ext cx="484632" cy="78459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136576" y="3933056"/>
            <a:ext cx="8420100" cy="3347864"/>
          </a:xfrm>
        </p:spPr>
        <p:txBody>
          <a:bodyPr/>
          <a:lstStyle/>
          <a:p>
            <a:pPr marL="0" indent="0">
              <a:buNone/>
            </a:pPr>
            <a:endParaRPr lang="el-GR" dirty="0" smtClean="0">
              <a:latin typeface="+mj-lt"/>
            </a:endParaRPr>
          </a:p>
          <a:p>
            <a:endParaRPr lang="el-GR" dirty="0" smtClean="0">
              <a:latin typeface="+mj-lt"/>
            </a:endParaRPr>
          </a:p>
          <a:p>
            <a:endParaRPr lang="el-GR" dirty="0">
              <a:latin typeface="+mj-lt"/>
            </a:endParaRPr>
          </a:p>
          <a:p>
            <a:endParaRPr lang="el-GR" dirty="0" smtClean="0">
              <a:latin typeface="+mj-lt"/>
            </a:endParaRPr>
          </a:p>
          <a:p>
            <a:pPr marL="0" indent="0">
              <a:buNone/>
            </a:pPr>
            <a:endParaRPr lang="el-GR" dirty="0">
              <a:latin typeface="+mj-lt"/>
            </a:endParaRPr>
          </a:p>
        </p:txBody>
      </p:sp>
      <p:sp>
        <p:nvSpPr>
          <p:cNvPr id="4" name="Text Box 2"/>
          <p:cNvSpPr txBox="1">
            <a:spLocks noGrp="1" noChangeArrowheads="1"/>
          </p:cNvSpPr>
          <p:nvPr>
            <p:ph type="title"/>
          </p:nvPr>
        </p:nvSpPr>
        <p:spPr bwMode="auto">
          <a:xfrm>
            <a:off x="2001534" y="251725"/>
            <a:ext cx="5760640" cy="1143000"/>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l-GR" sz="2000" b="1" dirty="0" smtClean="0">
                <a:solidFill>
                  <a:schemeClr val="bg1"/>
                </a:solidFill>
                <a:latin typeface="Calibri" pitchFamily="34" charset="0"/>
                <a:cs typeface="Arial" pitchFamily="34" charset="0"/>
              </a:rPr>
              <a:t>              ΕΚΤΙΜΗΣΗ ΕΠΑΓΓΕΛΜΑΤΙΚΟΥ  ΚΙΝΔΥΝΟΥ</a:t>
            </a:r>
            <a:br>
              <a:rPr lang="el-GR" sz="2000" b="1" dirty="0" smtClean="0">
                <a:solidFill>
                  <a:schemeClr val="bg1"/>
                </a:solidFill>
                <a:latin typeface="Calibri" pitchFamily="34" charset="0"/>
                <a:cs typeface="Arial" pitchFamily="34" charset="0"/>
              </a:rPr>
            </a:br>
            <a:r>
              <a:rPr lang="el-GR" sz="2000" b="1" dirty="0" smtClean="0">
                <a:solidFill>
                  <a:schemeClr val="bg1"/>
                </a:solidFill>
                <a:latin typeface="Calibri" pitchFamily="34" charset="0"/>
                <a:cs typeface="Arial" pitchFamily="34" charset="0"/>
              </a:rPr>
              <a:t>                                                  </a:t>
            </a:r>
            <a:r>
              <a:rPr lang="en-US" sz="2000" b="1" dirty="0" smtClean="0">
                <a:solidFill>
                  <a:schemeClr val="bg1"/>
                </a:solidFill>
                <a:latin typeface="Calibri" pitchFamily="34" charset="0"/>
                <a:cs typeface="Arial" pitchFamily="34" charset="0"/>
              </a:rPr>
              <a:t>       </a:t>
            </a:r>
            <a:endParaRPr kumimoji="0" lang="el-GR"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2" name="Έλλειψη 1"/>
          <p:cNvSpPr/>
          <p:nvPr/>
        </p:nvSpPr>
        <p:spPr>
          <a:xfrm>
            <a:off x="2394191" y="1680789"/>
            <a:ext cx="4230470"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ΥΠΕΥΘΥΝΟΙ ΣΥΝΤΑΞΗΣ Γ.Ε.Ε.Κ. </a:t>
            </a:r>
            <a:endParaRPr lang="el-GR" dirty="0"/>
          </a:p>
        </p:txBody>
      </p:sp>
      <p:sp>
        <p:nvSpPr>
          <p:cNvPr id="5" name="Στρογγυλεμένο ορθογώνιο 4"/>
          <p:cNvSpPr/>
          <p:nvPr/>
        </p:nvSpPr>
        <p:spPr>
          <a:xfrm>
            <a:off x="371652" y="3064413"/>
            <a:ext cx="2880320"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1600" b="1" dirty="0"/>
              <a:t>ΓΙΑΤΡΟΣ ΕΡΓΑΣΙΑΣ  </a:t>
            </a:r>
            <a:r>
              <a:rPr lang="el-GR" sz="1600" b="1" dirty="0" smtClean="0"/>
              <a:t>   </a:t>
            </a:r>
            <a:r>
              <a:rPr lang="el-GR" sz="2000" b="1" dirty="0" smtClean="0"/>
              <a:t>+</a:t>
            </a:r>
            <a:endParaRPr lang="el-GR" sz="2000" b="1" dirty="0"/>
          </a:p>
          <a:p>
            <a:r>
              <a:rPr lang="el-GR" sz="1600" b="1" dirty="0" smtClean="0"/>
              <a:t>    ΤΕΧΝΙΚΟΣ </a:t>
            </a:r>
            <a:r>
              <a:rPr lang="el-GR" sz="1600" b="1" dirty="0"/>
              <a:t>ΑΣΦΑΛΕΙΑΣ</a:t>
            </a:r>
          </a:p>
        </p:txBody>
      </p:sp>
      <p:sp>
        <p:nvSpPr>
          <p:cNvPr id="6" name="Στρογγυλεμένο ορθογώνιο 5"/>
          <p:cNvSpPr/>
          <p:nvPr/>
        </p:nvSpPr>
        <p:spPr>
          <a:xfrm>
            <a:off x="325687" y="4221088"/>
            <a:ext cx="3066663"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1400" b="1" dirty="0" smtClean="0"/>
              <a:t>ΕΡΓΟΔΟΤΗΣ ( ΑΝΑΛΑΜΒΑΝΕΙ ΧΡΕΗ ΤΕΧΝΙΚΟΥ ΑΣΦΑΛΕΙΑΣ </a:t>
            </a:r>
            <a:r>
              <a:rPr lang="el-GR" sz="1000" b="1" dirty="0" smtClean="0"/>
              <a:t>)</a:t>
            </a:r>
            <a:endParaRPr lang="el-GR" sz="1000" b="1" dirty="0"/>
          </a:p>
        </p:txBody>
      </p:sp>
      <p:sp>
        <p:nvSpPr>
          <p:cNvPr id="7" name="Στρογγυλεμένο ορθογώνιο 6"/>
          <p:cNvSpPr/>
          <p:nvPr/>
        </p:nvSpPr>
        <p:spPr>
          <a:xfrm>
            <a:off x="5457056" y="2964949"/>
            <a:ext cx="4212468" cy="21234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t>ΕΞΥΥΠ</a:t>
            </a:r>
            <a:r>
              <a:rPr lang="el-GR" sz="1400" dirty="0"/>
              <a:t> ( Σε περίπτωση που ο εργοδότης δεν έχει διαθέσιμες επαρκείς δυνατότητες, ούτε και τα κατάλληλα πρόσωπα στον χώρο εργασίας του για την οργάνωση και διεξαγωγή των δραστηριοτήτων προστασίας και πρόληψης, </a:t>
            </a:r>
            <a:r>
              <a:rPr lang="el-GR" sz="1400" dirty="0" smtClean="0"/>
              <a:t> </a:t>
            </a:r>
            <a:r>
              <a:rPr lang="el-GR" sz="1400" dirty="0"/>
              <a:t>μπορεί να απευθύνεται σε </a:t>
            </a:r>
            <a:r>
              <a:rPr lang="el-GR" sz="1400" u="sng" dirty="0"/>
              <a:t>Εξωτερικές Υπηρεσίες Προστασίας και Πρόληψης</a:t>
            </a:r>
            <a:r>
              <a:rPr lang="el-GR" sz="1400" dirty="0"/>
              <a:t> </a:t>
            </a:r>
            <a:r>
              <a:rPr lang="el-GR" sz="1400" dirty="0" smtClean="0"/>
              <a:t>(</a:t>
            </a:r>
            <a:r>
              <a:rPr lang="el-GR" sz="1400" dirty="0"/>
              <a:t>ΕΞΥΠΠ) για την οργάνωση και διεξαγωγή των δραστηριοτήτων αυτών</a:t>
            </a:r>
            <a:r>
              <a:rPr lang="el-GR" dirty="0" smtClean="0"/>
              <a:t>)</a:t>
            </a:r>
            <a:r>
              <a:rPr lang="en-US" dirty="0" smtClean="0"/>
              <a:t>.</a:t>
            </a:r>
            <a:r>
              <a:rPr lang="el-GR" dirty="0"/>
              <a:t> </a:t>
            </a:r>
          </a:p>
        </p:txBody>
      </p:sp>
      <p:sp>
        <p:nvSpPr>
          <p:cNvPr id="8" name="Στρογγυλεμένο ορθογώνιο 7"/>
          <p:cNvSpPr/>
          <p:nvPr/>
        </p:nvSpPr>
        <p:spPr>
          <a:xfrm>
            <a:off x="2036676" y="5661248"/>
            <a:ext cx="5184576"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  </a:t>
            </a:r>
            <a:r>
              <a:rPr lang="el-GR" sz="1600" b="1" dirty="0" smtClean="0"/>
              <a:t>ΕΡΓΑΖΟΜΕΝΟΙ  </a:t>
            </a:r>
            <a:r>
              <a:rPr lang="el-GR" sz="1600" b="1" dirty="0"/>
              <a:t>Ή ΕΚΠΡΟΣΩΠΟΙ ΤΟΥΣ </a:t>
            </a:r>
            <a:r>
              <a:rPr lang="el-GR" sz="1600" b="1" dirty="0" smtClean="0"/>
              <a:t> </a:t>
            </a:r>
            <a:r>
              <a:rPr lang="en-US" sz="1600" b="1" dirty="0" smtClean="0"/>
              <a:t>(</a:t>
            </a:r>
            <a:r>
              <a:rPr lang="el-GR" sz="1600" b="1" dirty="0" smtClean="0"/>
              <a:t>ΣΥΜΜΕΤΟΧΗ </a:t>
            </a:r>
            <a:r>
              <a:rPr lang="el-GR" sz="1400" dirty="0" smtClean="0"/>
              <a:t>) </a:t>
            </a:r>
            <a:endParaRPr lang="el-GR" sz="1400" dirty="0"/>
          </a:p>
        </p:txBody>
      </p:sp>
      <p:sp>
        <p:nvSpPr>
          <p:cNvPr id="12" name="Βέλος προς τα κάτω 11"/>
          <p:cNvSpPr/>
          <p:nvPr/>
        </p:nvSpPr>
        <p:spPr>
          <a:xfrm rot="3436147">
            <a:off x="3788474" y="2262065"/>
            <a:ext cx="484632" cy="14057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Βέλος προς τα κάτω 12"/>
          <p:cNvSpPr/>
          <p:nvPr/>
        </p:nvSpPr>
        <p:spPr>
          <a:xfrm rot="1885542">
            <a:off x="3936432" y="2285511"/>
            <a:ext cx="484632" cy="22233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14" name="Βέλος προς τα κάτω 13"/>
          <p:cNvSpPr/>
          <p:nvPr/>
        </p:nvSpPr>
        <p:spPr>
          <a:xfrm>
            <a:off x="4509426" y="2445346"/>
            <a:ext cx="484632" cy="27362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Βέλος προς τα κάτω 14"/>
          <p:cNvSpPr/>
          <p:nvPr/>
        </p:nvSpPr>
        <p:spPr>
          <a:xfrm rot="19215153">
            <a:off x="4920057" y="2426127"/>
            <a:ext cx="484632" cy="10725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6" name="5 - Εικόνα" descr="Think Safety First"/>
          <p:cNvPicPr/>
          <p:nvPr/>
        </p:nvPicPr>
        <p:blipFill>
          <a:blip r:embed="rId2" cstate="print"/>
          <a:srcRect/>
          <a:stretch>
            <a:fillRect/>
          </a:stretch>
        </p:blipFill>
        <p:spPr bwMode="auto">
          <a:xfrm>
            <a:off x="992560" y="485637"/>
            <a:ext cx="1504023" cy="675176"/>
          </a:xfrm>
          <a:prstGeom prst="rect">
            <a:avLst/>
          </a:prstGeom>
          <a:noFill/>
          <a:ln w="9525">
            <a:noFill/>
            <a:miter lim="800000"/>
            <a:headEnd/>
            <a:tailEnd/>
          </a:ln>
        </p:spPr>
      </p:pic>
      <p:pic>
        <p:nvPicPr>
          <p:cNvPr id="17" name="5 - Εικόνα" descr="Think Safety First"/>
          <p:cNvPicPr/>
          <p:nvPr/>
        </p:nvPicPr>
        <p:blipFill>
          <a:blip r:embed="rId2" cstate="print"/>
          <a:srcRect/>
          <a:stretch>
            <a:fillRect/>
          </a:stretch>
        </p:blipFill>
        <p:spPr bwMode="auto">
          <a:xfrm>
            <a:off x="7535256" y="485637"/>
            <a:ext cx="1504023" cy="675176"/>
          </a:xfrm>
          <a:prstGeom prst="rect">
            <a:avLst/>
          </a:prstGeom>
          <a:noFill/>
          <a:ln w="9525">
            <a:noFill/>
            <a:miter lim="800000"/>
            <a:headEnd/>
            <a:tailEnd/>
          </a:ln>
        </p:spPr>
      </p:pic>
    </p:spTree>
    <p:extLst>
      <p:ext uri="{BB962C8B-B14F-4D97-AF65-F5344CB8AC3E}">
        <p14:creationId xmlns:p14="http://schemas.microsoft.com/office/powerpoint/2010/main" val="3163168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p:txBody>
          <a:bodyPr>
            <a:normAutofit/>
          </a:bodyPr>
          <a:lstStyle/>
          <a:p>
            <a:endParaRPr lang="el-GR" dirty="0" smtClean="0"/>
          </a:p>
          <a:p>
            <a:endParaRPr lang="el-GR" dirty="0"/>
          </a:p>
          <a:p>
            <a:endParaRPr lang="el-GR" dirty="0" smtClean="0"/>
          </a:p>
          <a:p>
            <a:endParaRPr lang="el-GR" dirty="0"/>
          </a:p>
          <a:p>
            <a:endParaRPr lang="el-GR" dirty="0" smtClean="0"/>
          </a:p>
          <a:p>
            <a:endParaRPr lang="el-GR" dirty="0" smtClean="0"/>
          </a:p>
          <a:p>
            <a:pPr marL="0" indent="0">
              <a:buNone/>
            </a:pPr>
            <a:r>
              <a:rPr lang="el-GR" dirty="0"/>
              <a:t> </a:t>
            </a:r>
          </a:p>
        </p:txBody>
      </p:sp>
      <p:sp>
        <p:nvSpPr>
          <p:cNvPr id="4" name="Text Box 2"/>
          <p:cNvSpPr txBox="1">
            <a:spLocks noGrp="1" noChangeArrowheads="1"/>
          </p:cNvSpPr>
          <p:nvPr>
            <p:ph type="title"/>
          </p:nvPr>
        </p:nvSpPr>
        <p:spPr bwMode="auto">
          <a:xfrm>
            <a:off x="1784648" y="260648"/>
            <a:ext cx="5472608" cy="1143000"/>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smtClean="0">
                <a:ln>
                  <a:noFill/>
                </a:ln>
                <a:solidFill>
                  <a:schemeClr val="tx1"/>
                </a:solidFill>
                <a:effectLst/>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ΕΚΤΙΜΗΣΗ ΕΠΑΓΓΕΛΜΑΤΙΚΟΥ  ΚΙΝΔΥΝΟΥ</a:t>
            </a:r>
            <a:endParaRPr kumimoji="0" lang="el-GR" sz="2000" b="1" i="0" u="none" strike="noStrike" cap="none" normalizeH="0" baseline="0" dirty="0" smtClean="0">
              <a:ln>
                <a:noFill/>
              </a:ln>
              <a:solidFill>
                <a:schemeClr val="bg1"/>
              </a:solidFill>
              <a:effectLst/>
              <a:latin typeface="Calibri" pitchFamily="34" charset="0"/>
              <a:cs typeface="Arial" pitchFamily="34" charset="0"/>
            </a:endParaRPr>
          </a:p>
        </p:txBody>
      </p:sp>
      <p:sp>
        <p:nvSpPr>
          <p:cNvPr id="2" name="Έλλειψη 1"/>
          <p:cNvSpPr/>
          <p:nvPr/>
        </p:nvSpPr>
        <p:spPr>
          <a:xfrm>
            <a:off x="3275856" y="1571675"/>
            <a:ext cx="2880320" cy="914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ΠΕΡΙΕΧΟΜΕΝΟ Γ.Ε.Ε.Κ</a:t>
            </a:r>
            <a:r>
              <a:rPr lang="el-GR" dirty="0" smtClean="0"/>
              <a:t>.</a:t>
            </a:r>
            <a:endParaRPr lang="el-GR" dirty="0"/>
          </a:p>
        </p:txBody>
      </p:sp>
      <p:sp>
        <p:nvSpPr>
          <p:cNvPr id="5" name="Στρογγυλεμένο ορθογώνιο 4"/>
          <p:cNvSpPr/>
          <p:nvPr/>
        </p:nvSpPr>
        <p:spPr>
          <a:xfrm>
            <a:off x="848544" y="3140968"/>
            <a:ext cx="2664296"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ΠΗΓΕΣ ΚΙΝΔΥΝΟΥ</a:t>
            </a:r>
            <a:endParaRPr lang="el-GR" dirty="0"/>
          </a:p>
        </p:txBody>
      </p:sp>
      <p:sp>
        <p:nvSpPr>
          <p:cNvPr id="6" name="Στρογγυλεμένο ορθογώνιο 5"/>
          <p:cNvSpPr/>
          <p:nvPr/>
        </p:nvSpPr>
        <p:spPr>
          <a:xfrm>
            <a:off x="5817096" y="3077961"/>
            <a:ext cx="2376264" cy="91810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ΠΡΟΣΩΠΑ ΠΟΥ ΕΠΗΡΕΑΖΟΝΤΑΙ</a:t>
            </a:r>
            <a:endParaRPr lang="el-GR" dirty="0"/>
          </a:p>
        </p:txBody>
      </p:sp>
      <p:sp>
        <p:nvSpPr>
          <p:cNvPr id="7" name="Στρογγυλεμένο ορθογώνιο 6"/>
          <p:cNvSpPr/>
          <p:nvPr/>
        </p:nvSpPr>
        <p:spPr>
          <a:xfrm>
            <a:off x="488504" y="4437112"/>
            <a:ext cx="2808312"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ΥΠΑΡΧΟΝΤΑ ΜΕΤΡΑ</a:t>
            </a:r>
            <a:endParaRPr lang="el-GR" dirty="0"/>
          </a:p>
        </p:txBody>
      </p:sp>
      <p:sp>
        <p:nvSpPr>
          <p:cNvPr id="8" name="Στρογγυλεμένο ορθογώνιο 7"/>
          <p:cNvSpPr/>
          <p:nvPr/>
        </p:nvSpPr>
        <p:spPr>
          <a:xfrm>
            <a:off x="5601072" y="4365104"/>
            <a:ext cx="3096344" cy="8640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ΠΡΟΣΘΕΤΑ ΜΕΤΡΑ</a:t>
            </a:r>
          </a:p>
          <a:p>
            <a:pPr algn="ctr"/>
            <a:r>
              <a:rPr lang="el-GR" dirty="0" smtClean="0"/>
              <a:t> ( ΟΡΓΑΝΩΤΙΚΑ – ΤΕΧΝΙΚΑ )</a:t>
            </a:r>
            <a:endParaRPr lang="el-GR" dirty="0"/>
          </a:p>
        </p:txBody>
      </p:sp>
      <p:sp>
        <p:nvSpPr>
          <p:cNvPr id="9" name="Στρογγυλεμένο ορθογώνιο 8"/>
          <p:cNvSpPr/>
          <p:nvPr/>
        </p:nvSpPr>
        <p:spPr>
          <a:xfrm>
            <a:off x="2951820" y="5517232"/>
            <a:ext cx="3528392"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ΥΠΕΥΘΥΝΟΙ ΕΦΑΡΜΟΓΗΣ ΜΕΤΡΩΝ</a:t>
            </a:r>
            <a:endParaRPr lang="el-GR" dirty="0"/>
          </a:p>
        </p:txBody>
      </p:sp>
      <p:sp>
        <p:nvSpPr>
          <p:cNvPr id="10" name="Δεξιό βέλος 9"/>
          <p:cNvSpPr/>
          <p:nvPr/>
        </p:nvSpPr>
        <p:spPr>
          <a:xfrm rot="8859846">
            <a:off x="3416794" y="2630923"/>
            <a:ext cx="119846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Δεξιό βέλος 10"/>
          <p:cNvSpPr/>
          <p:nvPr/>
        </p:nvSpPr>
        <p:spPr>
          <a:xfrm rot="1635246">
            <a:off x="4683398" y="2630318"/>
            <a:ext cx="17349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Βέλος προς τα κάτω 11"/>
          <p:cNvSpPr/>
          <p:nvPr/>
        </p:nvSpPr>
        <p:spPr>
          <a:xfrm>
            <a:off x="4421600" y="2599021"/>
            <a:ext cx="484632" cy="25581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Δεξιό βέλος 12"/>
          <p:cNvSpPr/>
          <p:nvPr/>
        </p:nvSpPr>
        <p:spPr>
          <a:xfrm rot="6842850">
            <a:off x="2582733" y="3468961"/>
            <a:ext cx="2823899"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Δεξιό βέλος 13"/>
          <p:cNvSpPr/>
          <p:nvPr/>
        </p:nvSpPr>
        <p:spPr>
          <a:xfrm rot="3280736">
            <a:off x="4073758" y="3224573"/>
            <a:ext cx="241505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5" name="5 - Εικόνα" descr="Think Safety First"/>
          <p:cNvPicPr/>
          <p:nvPr/>
        </p:nvPicPr>
        <p:blipFill>
          <a:blip r:embed="rId2" cstate="print"/>
          <a:srcRect/>
          <a:stretch>
            <a:fillRect/>
          </a:stretch>
        </p:blipFill>
        <p:spPr bwMode="auto">
          <a:xfrm>
            <a:off x="693912" y="485637"/>
            <a:ext cx="1504023" cy="675176"/>
          </a:xfrm>
          <a:prstGeom prst="rect">
            <a:avLst/>
          </a:prstGeom>
          <a:noFill/>
          <a:ln w="9525">
            <a:noFill/>
            <a:miter lim="800000"/>
            <a:headEnd/>
            <a:tailEnd/>
          </a:ln>
        </p:spPr>
      </p:pic>
      <p:pic>
        <p:nvPicPr>
          <p:cNvPr id="16" name="5 - Εικόνα" descr="Think Safety First"/>
          <p:cNvPicPr/>
          <p:nvPr/>
        </p:nvPicPr>
        <p:blipFill>
          <a:blip r:embed="rId2" cstate="print"/>
          <a:srcRect/>
          <a:stretch>
            <a:fillRect/>
          </a:stretch>
        </p:blipFill>
        <p:spPr bwMode="auto">
          <a:xfrm>
            <a:off x="6897216" y="485637"/>
            <a:ext cx="1504023" cy="675176"/>
          </a:xfrm>
          <a:prstGeom prst="rect">
            <a:avLst/>
          </a:prstGeom>
          <a:noFill/>
          <a:ln w="9525">
            <a:noFill/>
            <a:miter lim="800000"/>
            <a:headEnd/>
            <a:tailEnd/>
          </a:ln>
        </p:spPr>
      </p:pic>
    </p:spTree>
    <p:extLst>
      <p:ext uri="{BB962C8B-B14F-4D97-AF65-F5344CB8AC3E}">
        <p14:creationId xmlns:p14="http://schemas.microsoft.com/office/powerpoint/2010/main" val="3164365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017712" y="1447800"/>
            <a:ext cx="8392988" cy="5509592"/>
          </a:xfrm>
        </p:spPr>
        <p:txBody>
          <a:bodyPr>
            <a:normAutofit fontScale="77500" lnSpcReduction="20000"/>
          </a:bodyPr>
          <a:lstStyle/>
          <a:p>
            <a:endParaRPr lang="el-GR" dirty="0" smtClean="0"/>
          </a:p>
          <a:p>
            <a:endParaRPr lang="el-GR" dirty="0" smtClean="0"/>
          </a:p>
          <a:p>
            <a:endParaRPr lang="el-GR" dirty="0" smtClean="0"/>
          </a:p>
          <a:p>
            <a:endParaRPr lang="el-GR" dirty="0"/>
          </a:p>
          <a:p>
            <a:endParaRPr lang="el-GR" dirty="0" smtClean="0"/>
          </a:p>
          <a:p>
            <a:endParaRPr lang="el-GR" dirty="0"/>
          </a:p>
          <a:p>
            <a:endParaRPr lang="el-GR" dirty="0" smtClean="0"/>
          </a:p>
          <a:p>
            <a:pPr marL="0" indent="0">
              <a:buNone/>
            </a:pPr>
            <a:r>
              <a:rPr lang="el-GR" dirty="0"/>
              <a:t/>
            </a:r>
            <a:br>
              <a:rPr lang="el-GR" dirty="0"/>
            </a:br>
            <a:r>
              <a:rPr lang="el-GR" dirty="0" smtClean="0"/>
              <a:t>.</a:t>
            </a:r>
            <a:r>
              <a:rPr lang="el-GR" dirty="0"/>
              <a:t/>
            </a:r>
            <a:br>
              <a:rPr lang="el-GR" dirty="0"/>
            </a:br>
            <a:endParaRPr lang="el-GR" dirty="0" smtClean="0"/>
          </a:p>
          <a:p>
            <a:endParaRPr lang="el-GR" dirty="0"/>
          </a:p>
          <a:p>
            <a:endParaRPr lang="el-GR" dirty="0" smtClean="0"/>
          </a:p>
          <a:p>
            <a:endParaRPr lang="el-GR" dirty="0" smtClean="0"/>
          </a:p>
          <a:p>
            <a:endParaRPr lang="el-GR" dirty="0"/>
          </a:p>
          <a:p>
            <a:pPr marL="0" indent="0">
              <a:buNone/>
            </a:pPr>
            <a:r>
              <a:rPr lang="el-GR" dirty="0" smtClean="0"/>
              <a:t>.</a:t>
            </a:r>
            <a:r>
              <a:rPr lang="el-GR" dirty="0"/>
              <a:t/>
            </a:r>
            <a:br>
              <a:rPr lang="el-GR" dirty="0"/>
            </a:br>
            <a:r>
              <a:rPr lang="el-GR" dirty="0"/>
              <a:t/>
            </a:r>
            <a:br>
              <a:rPr lang="el-GR" dirty="0"/>
            </a:br>
            <a:endParaRPr lang="el-GR" dirty="0"/>
          </a:p>
        </p:txBody>
      </p:sp>
      <p:sp>
        <p:nvSpPr>
          <p:cNvPr id="4" name="Text Box 2"/>
          <p:cNvSpPr txBox="1">
            <a:spLocks noGrp="1" noChangeArrowheads="1"/>
          </p:cNvSpPr>
          <p:nvPr>
            <p:ph type="title"/>
          </p:nvPr>
        </p:nvSpPr>
        <p:spPr bwMode="auto">
          <a:xfrm>
            <a:off x="2360712" y="274638"/>
            <a:ext cx="5040560" cy="1066130"/>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normAutofit fontScale="90000"/>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l-GR"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smtClean="0">
                <a:ln>
                  <a:noFill/>
                </a:ln>
                <a:solidFill>
                  <a:schemeClr val="tx1"/>
                </a:solidFill>
                <a:effectLst/>
                <a:latin typeface="Calibri" pitchFamily="34" charset="0"/>
                <a:cs typeface="Arial" pitchFamily="34" charset="0"/>
              </a:rPr>
              <a:t>             </a:t>
            </a:r>
            <a:r>
              <a:rPr lang="el-GR" sz="2000" b="1" dirty="0" smtClean="0">
                <a:solidFill>
                  <a:schemeClr val="bg1"/>
                </a:solidFill>
                <a:latin typeface="Calibri" pitchFamily="34" charset="0"/>
                <a:cs typeface="Arial" pitchFamily="34" charset="0"/>
              </a:rPr>
              <a:t>ΕΚΤΙΜΗΣΗ ΕΠΑΓΓΕΛΜΑΤΙΚΟΥ  ΚΙΝΔΥΝΟΥ</a:t>
            </a:r>
            <a:endParaRPr kumimoji="0" lang="el-GR" sz="2000" b="1" i="0" u="none" strike="noStrike" cap="none" normalizeH="0" baseline="0" dirty="0" smtClean="0">
              <a:ln>
                <a:noFill/>
              </a:ln>
              <a:solidFill>
                <a:schemeClr val="bg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l-GR" sz="2000" b="1" dirty="0" smtClean="0">
                <a:solidFill>
                  <a:schemeClr val="bg1"/>
                </a:solidFill>
                <a:latin typeface="Calibri" pitchFamily="34" charset="0"/>
                <a:cs typeface="Arial" pitchFamily="34" charset="0"/>
              </a:rPr>
              <a:t>      </a:t>
            </a:r>
            <a:endParaRPr kumimoji="0" lang="el-GR"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5" name="5 - Εικόνα" descr="Think Safety First"/>
          <p:cNvPicPr/>
          <p:nvPr/>
        </p:nvPicPr>
        <p:blipFill>
          <a:blip r:embed="rId3" cstate="print"/>
          <a:srcRect/>
          <a:stretch>
            <a:fillRect/>
          </a:stretch>
        </p:blipFill>
        <p:spPr bwMode="auto">
          <a:xfrm>
            <a:off x="1136576" y="523599"/>
            <a:ext cx="1504023" cy="675176"/>
          </a:xfrm>
          <a:prstGeom prst="rect">
            <a:avLst/>
          </a:prstGeom>
          <a:noFill/>
          <a:ln w="9525">
            <a:noFill/>
            <a:miter lim="800000"/>
            <a:headEnd/>
            <a:tailEnd/>
          </a:ln>
        </p:spPr>
      </p:pic>
      <p:pic>
        <p:nvPicPr>
          <p:cNvPr id="6" name="5 - Εικόνα" descr="Think Safety First"/>
          <p:cNvPicPr/>
          <p:nvPr/>
        </p:nvPicPr>
        <p:blipFill>
          <a:blip r:embed="rId3" cstate="print"/>
          <a:srcRect/>
          <a:stretch>
            <a:fillRect/>
          </a:stretch>
        </p:blipFill>
        <p:spPr bwMode="auto">
          <a:xfrm>
            <a:off x="7041232" y="523599"/>
            <a:ext cx="1504023" cy="675176"/>
          </a:xfrm>
          <a:prstGeom prst="rect">
            <a:avLst/>
          </a:prstGeom>
          <a:noFill/>
          <a:ln w="9525">
            <a:noFill/>
            <a:miter lim="800000"/>
            <a:headEnd/>
            <a:tailEnd/>
          </a:ln>
        </p:spPr>
      </p:pic>
      <p:sp>
        <p:nvSpPr>
          <p:cNvPr id="2" name="Έλλειψη 1"/>
          <p:cNvSpPr/>
          <p:nvPr/>
        </p:nvSpPr>
        <p:spPr>
          <a:xfrm>
            <a:off x="3224808" y="1484784"/>
            <a:ext cx="2952328" cy="72008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ΒΑΣΙΚΕΣ ΑΡΧΕΣ</a:t>
            </a:r>
            <a:endParaRPr lang="el-GR" dirty="0"/>
          </a:p>
        </p:txBody>
      </p:sp>
      <p:sp>
        <p:nvSpPr>
          <p:cNvPr id="7" name="Στρογγυλεμένο ορθογώνιο 6"/>
          <p:cNvSpPr/>
          <p:nvPr/>
        </p:nvSpPr>
        <p:spPr>
          <a:xfrm>
            <a:off x="387574" y="2348880"/>
            <a:ext cx="3888432" cy="12241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rgbClr val="FF0000"/>
                </a:solidFill>
              </a:rPr>
              <a:t>i</a:t>
            </a:r>
            <a:r>
              <a:rPr lang="el-GR" sz="2000" dirty="0"/>
              <a:t>. </a:t>
            </a:r>
            <a:r>
              <a:rPr lang="el-GR" sz="1400" dirty="0"/>
              <a:t>Εντοπισμός όλων των πηγών κινδύνου (επικίνδυνων καταστάσεων) σε κάθε χώρο εργασίας όπου </a:t>
            </a:r>
            <a:r>
              <a:rPr lang="el-GR" sz="1400" dirty="0" smtClean="0"/>
              <a:t>διεξάγονται  δραστηριότητες.</a:t>
            </a:r>
            <a:endParaRPr lang="el-GR" sz="1400" dirty="0"/>
          </a:p>
        </p:txBody>
      </p:sp>
      <p:sp>
        <p:nvSpPr>
          <p:cNvPr id="9" name="Στρογγυλεμένο ορθογώνιο 8"/>
          <p:cNvSpPr/>
          <p:nvPr/>
        </p:nvSpPr>
        <p:spPr>
          <a:xfrm>
            <a:off x="5346806" y="2334103"/>
            <a:ext cx="4104456" cy="12241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rgbClr val="FF0000"/>
                </a:solidFill>
              </a:rPr>
              <a:t>ii</a:t>
            </a:r>
            <a:r>
              <a:rPr lang="el-GR" sz="2000" dirty="0"/>
              <a:t>. </a:t>
            </a:r>
            <a:r>
              <a:rPr lang="el-GR" sz="1400" dirty="0"/>
              <a:t>Εντοπισμός των προσώπων εκείνων που κινδυνεύουν από τραυματισμούς ή βλάβη στην υγεία τους και τον τρόπο με τον οποίο μπορεί να επηρεαστούν </a:t>
            </a:r>
            <a:r>
              <a:rPr lang="el-GR" sz="1400" dirty="0" smtClean="0"/>
              <a:t>αρνητικά.</a:t>
            </a:r>
            <a:endParaRPr lang="el-GR" sz="1400" dirty="0"/>
          </a:p>
        </p:txBody>
      </p:sp>
      <p:sp>
        <p:nvSpPr>
          <p:cNvPr id="10" name="Στρογγυλεμένο ορθογώνιο 9"/>
          <p:cNvSpPr/>
          <p:nvPr/>
        </p:nvSpPr>
        <p:spPr>
          <a:xfrm>
            <a:off x="351628" y="3789040"/>
            <a:ext cx="3888432" cy="16561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rgbClr val="FF0000"/>
                </a:solidFill>
              </a:rPr>
              <a:t>iii</a:t>
            </a:r>
            <a:r>
              <a:rPr lang="el-GR" sz="1400" dirty="0"/>
              <a:t>. Αξιολόγηση των κινδύνων και λήψη απόφασης για την αποτελεσματικότητα των υφιστάμενων μέτρων προστασίας και πρόληψης. Ιεράρχηση των κινδύνων, όταν δεν είναι εφικτό να εξαλειφτούν όλοι οι κίνδυνοι στους εργασιακούς </a:t>
            </a:r>
            <a:r>
              <a:rPr lang="el-GR" sz="1400" dirty="0" smtClean="0"/>
              <a:t>χώρους.</a:t>
            </a:r>
            <a:endParaRPr lang="el-GR" sz="1400" dirty="0"/>
          </a:p>
        </p:txBody>
      </p:sp>
      <p:sp>
        <p:nvSpPr>
          <p:cNvPr id="11" name="Στρογγυλεμένο ορθογώνιο 10"/>
          <p:cNvSpPr/>
          <p:nvPr/>
        </p:nvSpPr>
        <p:spPr>
          <a:xfrm>
            <a:off x="5369076" y="3861048"/>
            <a:ext cx="4032448" cy="12241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smtClean="0">
                <a:solidFill>
                  <a:srgbClr val="FF0000"/>
                </a:solidFill>
              </a:rPr>
              <a:t>iv</a:t>
            </a:r>
            <a:r>
              <a:rPr lang="el-GR" sz="2000" dirty="0"/>
              <a:t>. </a:t>
            </a:r>
            <a:r>
              <a:rPr lang="el-GR" sz="1400" dirty="0"/>
              <a:t>Λήψη επιπρόσθετων απαιτούμενων μέτρων, βάσει προτεραιοτήτων και ακολουθώντας χρονοδιάγραμμα </a:t>
            </a:r>
            <a:r>
              <a:rPr lang="el-GR" sz="1400" dirty="0" smtClean="0"/>
              <a:t>ενεργειών.</a:t>
            </a:r>
            <a:endParaRPr lang="el-GR" sz="1400" dirty="0"/>
          </a:p>
        </p:txBody>
      </p:sp>
      <p:sp>
        <p:nvSpPr>
          <p:cNvPr id="12" name="Στρογγυλεμένο ορθογώνιο 11"/>
          <p:cNvSpPr/>
          <p:nvPr/>
        </p:nvSpPr>
        <p:spPr>
          <a:xfrm>
            <a:off x="3421418" y="5481526"/>
            <a:ext cx="3132348" cy="11158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rgbClr val="FF0000"/>
                </a:solidFill>
              </a:rPr>
              <a:t>v. </a:t>
            </a:r>
            <a:r>
              <a:rPr lang="el-GR" sz="1400" dirty="0"/>
              <a:t>Επανεκτίμηση των κινδύνων στους χώρους εργασίας, σε τακτά χρονικά διαστήματα ή όποτε αυτή κρίνεται αναγκαίο.</a:t>
            </a:r>
          </a:p>
        </p:txBody>
      </p:sp>
    </p:spTree>
    <p:extLst>
      <p:ext uri="{BB962C8B-B14F-4D97-AF65-F5344CB8AC3E}">
        <p14:creationId xmlns:p14="http://schemas.microsoft.com/office/powerpoint/2010/main" val="1871162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28664" y="274638"/>
            <a:ext cx="5976664" cy="1143000"/>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normAutofit fontScale="97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base">
              <a:spcAft>
                <a:spcPts val="1000"/>
              </a:spcAft>
            </a:pPr>
            <a:endParaRPr lang="el-GR" sz="1600" b="1" dirty="0" smtClean="0">
              <a:solidFill>
                <a:schemeClr val="tx1"/>
              </a:solidFill>
              <a:latin typeface="Times New Roman" pitchFamily="18" charset="0"/>
              <a:cs typeface="Arial" pitchFamily="34" charset="0"/>
            </a:endParaRPr>
          </a:p>
          <a:p>
            <a:pPr fontAlgn="base">
              <a:spcAft>
                <a:spcPts val="1000"/>
              </a:spcAft>
            </a:pPr>
            <a:r>
              <a:rPr lang="el-GR" sz="2000" b="1" dirty="0" smtClean="0">
                <a:solidFill>
                  <a:schemeClr val="bg1"/>
                </a:solidFill>
                <a:latin typeface="Calibri" pitchFamily="34" charset="0"/>
                <a:cs typeface="Arial" pitchFamily="34" charset="0"/>
              </a:rPr>
              <a:t>              ΕΚΤΙΜΗΣΗ ΕΠΑΓΓΕΛΜΑΤΙΚΟΥ  ΚΙΝΔΥΝΟΥ</a:t>
            </a:r>
          </a:p>
          <a:p>
            <a:pPr fontAlgn="base">
              <a:spcAft>
                <a:spcPts val="1000"/>
              </a:spcAft>
            </a:pPr>
            <a:r>
              <a:rPr lang="el-GR" sz="2000" b="1" dirty="0" smtClean="0">
                <a:solidFill>
                  <a:schemeClr val="bg1"/>
                </a:solidFill>
                <a:latin typeface="Calibri" pitchFamily="34" charset="0"/>
                <a:cs typeface="Arial" pitchFamily="34" charset="0"/>
              </a:rPr>
              <a:t>                          </a:t>
            </a:r>
            <a:r>
              <a:rPr lang="en-US" sz="2000" b="1" dirty="0" smtClean="0">
                <a:solidFill>
                  <a:schemeClr val="bg1"/>
                </a:solidFill>
                <a:latin typeface="Calibri" pitchFamily="34" charset="0"/>
                <a:cs typeface="Arial" pitchFamily="34" charset="0"/>
              </a:rPr>
              <a:t>       </a:t>
            </a:r>
            <a:endParaRPr lang="el-GR" sz="2000" dirty="0" smtClean="0">
              <a:solidFill>
                <a:schemeClr val="bg1"/>
              </a:solidFill>
              <a:latin typeface="Arial" pitchFamily="34" charset="0"/>
              <a:cs typeface="Arial" pitchFamily="34" charset="0"/>
            </a:endParaRPr>
          </a:p>
        </p:txBody>
      </p:sp>
      <p:sp>
        <p:nvSpPr>
          <p:cNvPr id="6" name="Ορθογώνιο 5"/>
          <p:cNvSpPr/>
          <p:nvPr/>
        </p:nvSpPr>
        <p:spPr>
          <a:xfrm>
            <a:off x="1280592" y="2060848"/>
            <a:ext cx="5745088" cy="923330"/>
          </a:xfrm>
          <a:prstGeom prst="rect">
            <a:avLst/>
          </a:prstGeom>
        </p:spPr>
        <p:txBody>
          <a:bodyPr wrap="square">
            <a:spAutoFit/>
          </a:bodyPr>
          <a:lstStyle/>
          <a:p>
            <a:pPr algn="ctr"/>
            <a:r>
              <a:rPr lang="el-GR" b="1" dirty="0"/>
              <a:t> </a:t>
            </a:r>
            <a:r>
              <a:rPr lang="el-GR" b="1" dirty="0" smtClean="0"/>
              <a:t>              </a:t>
            </a:r>
          </a:p>
          <a:p>
            <a:pPr algn="ctr"/>
            <a:endParaRPr lang="el-GR" b="1" dirty="0"/>
          </a:p>
          <a:p>
            <a:pPr algn="ctr"/>
            <a:r>
              <a:rPr lang="el-GR" b="1" dirty="0" smtClean="0"/>
              <a:t> </a:t>
            </a:r>
            <a:endParaRPr lang="el-GR" dirty="0"/>
          </a:p>
        </p:txBody>
      </p:sp>
      <p:sp>
        <p:nvSpPr>
          <p:cNvPr id="8" name="Ορθογώνιο 7"/>
          <p:cNvSpPr/>
          <p:nvPr/>
        </p:nvSpPr>
        <p:spPr>
          <a:xfrm>
            <a:off x="452500" y="4293096"/>
            <a:ext cx="8928992" cy="1200329"/>
          </a:xfrm>
          <a:prstGeom prst="rect">
            <a:avLst/>
          </a:prstGeom>
          <a:solidFill>
            <a:srgbClr val="002060"/>
          </a:solidFill>
          <a:ln w="28575">
            <a:solidFill>
              <a:schemeClr val="tx1"/>
            </a:solidFill>
          </a:ln>
        </p:spPr>
        <p:txBody>
          <a:bodyPr wrap="square">
            <a:spAutoFit/>
          </a:bodyPr>
          <a:lstStyle/>
          <a:p>
            <a:r>
              <a:rPr lang="el-GR" sz="2400" dirty="0" smtClean="0"/>
              <a:t>   </a:t>
            </a:r>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ΕΝΤΟΠΙΣΜΟΣ                  ΑΞΙΟΛΟΓΗΣΗ                  ΕΚΤΙΜΗΣΗ</a:t>
            </a:r>
          </a:p>
          <a:p>
            <a:endParaRPr lang="el-G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ΠΡΟΓΡΑΜΜΑΤΙΣΜΟΣ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ΕΠΑΝΕΚΤΙΜΗΣΗ</a:t>
            </a:r>
            <a:endParaRPr lang="el-G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Δεξιό βέλος 8"/>
          <p:cNvSpPr/>
          <p:nvPr/>
        </p:nvSpPr>
        <p:spPr>
          <a:xfrm>
            <a:off x="2792760" y="4293096"/>
            <a:ext cx="79208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Δεξιό βέλος 9"/>
          <p:cNvSpPr/>
          <p:nvPr/>
        </p:nvSpPr>
        <p:spPr>
          <a:xfrm>
            <a:off x="5817096" y="4293096"/>
            <a:ext cx="72008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Δεξιό βέλος 10"/>
          <p:cNvSpPr/>
          <p:nvPr/>
        </p:nvSpPr>
        <p:spPr>
          <a:xfrm>
            <a:off x="8481392" y="4293096"/>
            <a:ext cx="79208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Δεξιό βέλος 11"/>
          <p:cNvSpPr/>
          <p:nvPr/>
        </p:nvSpPr>
        <p:spPr>
          <a:xfrm>
            <a:off x="776536" y="5008793"/>
            <a:ext cx="864096"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Δεξιό βέλος 12"/>
          <p:cNvSpPr/>
          <p:nvPr/>
        </p:nvSpPr>
        <p:spPr>
          <a:xfrm>
            <a:off x="4783042" y="4953936"/>
            <a:ext cx="96332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Έλλειψη 1"/>
          <p:cNvSpPr/>
          <p:nvPr/>
        </p:nvSpPr>
        <p:spPr>
          <a:xfrm>
            <a:off x="1963416" y="1976066"/>
            <a:ext cx="5040560" cy="100811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ΔΙΑΓΡΑΜΜΑ ΡΟΗΣ ΒΑΣΙΚΩΝ ΕΝΕΡΓΕΙΩΝ ΕΚΤΙΜΗΣΗΣ ΚΙΝΔΥΝΟΥ</a:t>
            </a:r>
            <a:endParaRPr lang="el-GR" dirty="0"/>
          </a:p>
        </p:txBody>
      </p:sp>
      <p:pic>
        <p:nvPicPr>
          <p:cNvPr id="14" name="5 - Εικόνα" descr="Think Safety First"/>
          <p:cNvPicPr/>
          <p:nvPr/>
        </p:nvPicPr>
        <p:blipFill>
          <a:blip r:embed="rId3" cstate="print"/>
          <a:srcRect/>
          <a:stretch>
            <a:fillRect/>
          </a:stretch>
        </p:blipFill>
        <p:spPr bwMode="auto">
          <a:xfrm>
            <a:off x="7375805" y="508550"/>
            <a:ext cx="1504023" cy="675176"/>
          </a:xfrm>
          <a:prstGeom prst="rect">
            <a:avLst/>
          </a:prstGeom>
          <a:noFill/>
          <a:ln w="9525">
            <a:noFill/>
            <a:miter lim="800000"/>
            <a:headEnd/>
            <a:tailEnd/>
          </a:ln>
        </p:spPr>
      </p:pic>
      <p:pic>
        <p:nvPicPr>
          <p:cNvPr id="15" name="5 - Εικόνα" descr="Think Safety First"/>
          <p:cNvPicPr/>
          <p:nvPr/>
        </p:nvPicPr>
        <p:blipFill>
          <a:blip r:embed="rId3" cstate="print"/>
          <a:srcRect/>
          <a:stretch>
            <a:fillRect/>
          </a:stretch>
        </p:blipFill>
        <p:spPr bwMode="auto">
          <a:xfrm>
            <a:off x="672596" y="508550"/>
            <a:ext cx="1504023" cy="675176"/>
          </a:xfrm>
          <a:prstGeom prst="rect">
            <a:avLst/>
          </a:prstGeom>
          <a:noFill/>
          <a:ln w="9525">
            <a:noFill/>
            <a:miter lim="800000"/>
            <a:headEnd/>
            <a:tailEnd/>
          </a:ln>
        </p:spPr>
      </p:pic>
      <p:sp>
        <p:nvSpPr>
          <p:cNvPr id="3" name="Βέλος προς τα κάτω 2"/>
          <p:cNvSpPr/>
          <p:nvPr/>
        </p:nvSpPr>
        <p:spPr>
          <a:xfrm>
            <a:off x="4298410" y="312857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43557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144688" y="209337"/>
            <a:ext cx="5616624" cy="1066130"/>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base">
              <a:spcAft>
                <a:spcPts val="1000"/>
              </a:spcAft>
            </a:pPr>
            <a:endParaRPr lang="el-GR" sz="1600" b="1" dirty="0" smtClean="0">
              <a:solidFill>
                <a:schemeClr val="tx1"/>
              </a:solidFill>
              <a:latin typeface="Times New Roman" pitchFamily="18" charset="0"/>
              <a:cs typeface="Arial" pitchFamily="34" charset="0"/>
            </a:endParaRPr>
          </a:p>
          <a:p>
            <a:pPr fontAlgn="base">
              <a:spcAft>
                <a:spcPts val="1000"/>
              </a:spcAft>
            </a:pPr>
            <a:r>
              <a:rPr lang="el-GR" sz="6700" b="1" dirty="0" smtClean="0">
                <a:solidFill>
                  <a:schemeClr val="bg1"/>
                </a:solidFill>
                <a:latin typeface="Calibri" pitchFamily="34" charset="0"/>
                <a:cs typeface="Arial" pitchFamily="34" charset="0"/>
              </a:rPr>
              <a:t>          </a:t>
            </a:r>
            <a:r>
              <a:rPr lang="el-GR" sz="8000" b="1" dirty="0" smtClean="0">
                <a:solidFill>
                  <a:schemeClr val="bg1"/>
                </a:solidFill>
                <a:latin typeface="Calibri" pitchFamily="34" charset="0"/>
                <a:cs typeface="Arial" pitchFamily="34" charset="0"/>
              </a:rPr>
              <a:t>ΕΚΤΙΜΗΣΗ ΕΠΑΓΓΕΛΜΑΤΙΚΟΥ  ΚΙΝΔΥΝΟΥ</a:t>
            </a:r>
          </a:p>
          <a:p>
            <a:pPr fontAlgn="base">
              <a:spcAft>
                <a:spcPts val="1000"/>
              </a:spcAft>
            </a:pPr>
            <a:r>
              <a:rPr lang="el-GR" sz="8000" b="1" dirty="0" smtClean="0">
                <a:solidFill>
                  <a:schemeClr val="bg1"/>
                </a:solidFill>
                <a:latin typeface="Calibri" pitchFamily="34" charset="0"/>
                <a:cs typeface="Arial" pitchFamily="34" charset="0"/>
              </a:rPr>
              <a:t>                Α)  ΦΑΣΗ </a:t>
            </a:r>
            <a:r>
              <a:rPr lang="en-US" sz="8000" b="1" dirty="0" smtClean="0">
                <a:solidFill>
                  <a:schemeClr val="bg1"/>
                </a:solidFill>
                <a:latin typeface="Calibri" pitchFamily="34" charset="0"/>
                <a:cs typeface="Arial" pitchFamily="34" charset="0"/>
              </a:rPr>
              <a:t>: </a:t>
            </a:r>
            <a:r>
              <a:rPr lang="el-GR" sz="8000" b="1" dirty="0" smtClean="0">
                <a:solidFill>
                  <a:schemeClr val="bg1"/>
                </a:solidFill>
                <a:latin typeface="Calibri" pitchFamily="34" charset="0"/>
                <a:cs typeface="Arial" pitchFamily="34" charset="0"/>
              </a:rPr>
              <a:t> </a:t>
            </a:r>
            <a:r>
              <a:rPr lang="el-GR" sz="8000" b="1" u="sng" dirty="0" smtClean="0">
                <a:solidFill>
                  <a:schemeClr val="bg1"/>
                </a:solidFill>
                <a:latin typeface="Calibri" pitchFamily="34" charset="0"/>
                <a:cs typeface="Arial" pitchFamily="34" charset="0"/>
              </a:rPr>
              <a:t>ΕΝΤΟΠΙΣΜΟΣ ΚΙΝΔΥΝΩΝ                                                   </a:t>
            </a:r>
            <a:r>
              <a:rPr lang="en-US" sz="8000" b="1" u="sng" dirty="0" smtClean="0">
                <a:solidFill>
                  <a:schemeClr val="bg1"/>
                </a:solidFill>
                <a:latin typeface="Calibri" pitchFamily="34" charset="0"/>
                <a:cs typeface="Arial" pitchFamily="34" charset="0"/>
              </a:rPr>
              <a:t> </a:t>
            </a:r>
            <a:endParaRPr lang="el-GR" sz="8000" b="1" u="sng" dirty="0" smtClean="0">
              <a:solidFill>
                <a:schemeClr val="bg1"/>
              </a:solidFill>
              <a:latin typeface="Calibri" pitchFamily="34" charset="0"/>
              <a:cs typeface="Arial" pitchFamily="34" charset="0"/>
            </a:endParaRPr>
          </a:p>
          <a:p>
            <a:pPr fontAlgn="base">
              <a:spcAft>
                <a:spcPts val="1000"/>
              </a:spcAft>
            </a:pPr>
            <a:r>
              <a:rPr lang="el-GR" sz="2700" b="1" dirty="0" smtClean="0">
                <a:solidFill>
                  <a:schemeClr val="bg1"/>
                </a:solidFill>
                <a:latin typeface="Calibri" pitchFamily="34" charset="0"/>
                <a:cs typeface="Arial" pitchFamily="34" charset="0"/>
              </a:rPr>
              <a:t>                                                                        </a:t>
            </a:r>
            <a:endParaRPr lang="el-GR" sz="4700" dirty="0" smtClean="0">
              <a:solidFill>
                <a:schemeClr val="bg1"/>
              </a:solidFill>
              <a:latin typeface="Arial" pitchFamily="34" charset="0"/>
              <a:cs typeface="Arial" pitchFamily="34" charset="0"/>
            </a:endParaRPr>
          </a:p>
        </p:txBody>
      </p:sp>
      <p:sp>
        <p:nvSpPr>
          <p:cNvPr id="7" name="Έλλειψη 6"/>
          <p:cNvSpPr/>
          <p:nvPr/>
        </p:nvSpPr>
        <p:spPr>
          <a:xfrm>
            <a:off x="330387" y="2324566"/>
            <a:ext cx="2232248" cy="57606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1</a:t>
            </a:r>
            <a:r>
              <a:rPr lang="en-US" dirty="0" smtClean="0">
                <a:solidFill>
                  <a:schemeClr val="bg1"/>
                </a:solidFill>
              </a:rPr>
              <a:t>1</a:t>
            </a:r>
            <a:r>
              <a:rPr lang="el-GR" baseline="30000" dirty="0" smtClean="0">
                <a:solidFill>
                  <a:schemeClr val="bg1"/>
                </a:solidFill>
              </a:rPr>
              <a:t>η</a:t>
            </a:r>
            <a:r>
              <a:rPr lang="el-GR" dirty="0" smtClean="0">
                <a:solidFill>
                  <a:schemeClr val="bg1"/>
                </a:solidFill>
              </a:rPr>
              <a:t> ομάδα</a:t>
            </a:r>
            <a:endParaRPr lang="el-GR" dirty="0">
              <a:solidFill>
                <a:srgbClr val="002060"/>
              </a:solidFill>
            </a:endParaRPr>
          </a:p>
        </p:txBody>
      </p:sp>
      <p:sp>
        <p:nvSpPr>
          <p:cNvPr id="8" name="Έλλειψη 7"/>
          <p:cNvSpPr/>
          <p:nvPr/>
        </p:nvSpPr>
        <p:spPr>
          <a:xfrm>
            <a:off x="3696210" y="2363164"/>
            <a:ext cx="2232248" cy="57606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1</a:t>
            </a:r>
            <a:r>
              <a:rPr lang="el-GR" dirty="0">
                <a:solidFill>
                  <a:schemeClr val="bg1"/>
                </a:solidFill>
              </a:rPr>
              <a:t>2</a:t>
            </a:r>
            <a:r>
              <a:rPr lang="el-GR" baseline="30000" dirty="0" smtClean="0">
                <a:solidFill>
                  <a:schemeClr val="bg1"/>
                </a:solidFill>
              </a:rPr>
              <a:t>η</a:t>
            </a:r>
            <a:r>
              <a:rPr lang="el-GR" dirty="0" smtClean="0">
                <a:solidFill>
                  <a:schemeClr val="bg1"/>
                </a:solidFill>
              </a:rPr>
              <a:t> ομάδα</a:t>
            </a:r>
            <a:endParaRPr lang="el-GR" dirty="0">
              <a:solidFill>
                <a:srgbClr val="002060"/>
              </a:solidFill>
            </a:endParaRPr>
          </a:p>
        </p:txBody>
      </p:sp>
      <p:sp>
        <p:nvSpPr>
          <p:cNvPr id="9" name="Έλλειψη 8"/>
          <p:cNvSpPr/>
          <p:nvPr/>
        </p:nvSpPr>
        <p:spPr>
          <a:xfrm>
            <a:off x="6897216" y="2360018"/>
            <a:ext cx="2232248" cy="57606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1</a:t>
            </a:r>
            <a:r>
              <a:rPr lang="el-GR" dirty="0">
                <a:solidFill>
                  <a:schemeClr val="bg1"/>
                </a:solidFill>
              </a:rPr>
              <a:t>3</a:t>
            </a:r>
            <a:r>
              <a:rPr lang="el-GR" baseline="30000" dirty="0" smtClean="0">
                <a:solidFill>
                  <a:schemeClr val="bg1"/>
                </a:solidFill>
              </a:rPr>
              <a:t>η</a:t>
            </a:r>
            <a:r>
              <a:rPr lang="el-GR" dirty="0" smtClean="0">
                <a:solidFill>
                  <a:schemeClr val="bg1"/>
                </a:solidFill>
              </a:rPr>
              <a:t> ομάδα</a:t>
            </a:r>
            <a:endParaRPr lang="el-GR" dirty="0">
              <a:solidFill>
                <a:srgbClr val="002060"/>
              </a:solidFill>
            </a:endParaRPr>
          </a:p>
        </p:txBody>
      </p:sp>
      <p:sp>
        <p:nvSpPr>
          <p:cNvPr id="10" name="Βέλος προς τα κάτω 9"/>
          <p:cNvSpPr/>
          <p:nvPr/>
        </p:nvSpPr>
        <p:spPr>
          <a:xfrm>
            <a:off x="1211663" y="2964184"/>
            <a:ext cx="484632" cy="6072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προς τα κάτω 10"/>
          <p:cNvSpPr/>
          <p:nvPr/>
        </p:nvSpPr>
        <p:spPr>
          <a:xfrm>
            <a:off x="4562405" y="3022374"/>
            <a:ext cx="484632" cy="5749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Βέλος προς τα κάτω 11"/>
          <p:cNvSpPr/>
          <p:nvPr/>
        </p:nvSpPr>
        <p:spPr>
          <a:xfrm>
            <a:off x="7866805" y="2964184"/>
            <a:ext cx="484632" cy="6088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Στρογγυλεμένο ορθογώνιο 12"/>
          <p:cNvSpPr/>
          <p:nvPr/>
        </p:nvSpPr>
        <p:spPr>
          <a:xfrm>
            <a:off x="330387" y="3789039"/>
            <a:ext cx="2664296" cy="254884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bg1"/>
                </a:solidFill>
              </a:rPr>
              <a:t>Περικλείουν την πιθανότητα να προκληθεί τραυματισμός ή βιολογική βλάβη</a:t>
            </a:r>
            <a:r>
              <a:rPr lang="en-US" dirty="0" smtClean="0">
                <a:solidFill>
                  <a:schemeClr val="bg1"/>
                </a:solidFill>
              </a:rPr>
              <a:t>.</a:t>
            </a:r>
            <a:r>
              <a:rPr lang="el-GR" dirty="0" smtClean="0">
                <a:solidFill>
                  <a:schemeClr val="bg1"/>
                </a:solidFill>
              </a:rPr>
              <a:t> </a:t>
            </a:r>
            <a:endParaRPr lang="el-GR" dirty="0">
              <a:solidFill>
                <a:schemeClr val="bg1"/>
              </a:solidFill>
            </a:endParaRPr>
          </a:p>
        </p:txBody>
      </p:sp>
      <p:sp>
        <p:nvSpPr>
          <p:cNvPr id="15" name="Στρογγυλεμένο ορθογώνιο 14"/>
          <p:cNvSpPr/>
          <p:nvPr/>
        </p:nvSpPr>
        <p:spPr>
          <a:xfrm>
            <a:off x="3440832" y="3799304"/>
            <a:ext cx="3024336" cy="25743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Περικλείουν την πιθανότητα να προκληθεί αλλοίωση στη βιολογική ισορροπία των εργαζομένων ( ασθένεια ) </a:t>
            </a:r>
            <a:endParaRPr lang="el-GR" dirty="0"/>
          </a:p>
        </p:txBody>
      </p:sp>
      <p:sp>
        <p:nvSpPr>
          <p:cNvPr id="17" name="Στρογγυλεμένο ορθογώνιο 16"/>
          <p:cNvSpPr/>
          <p:nvPr/>
        </p:nvSpPr>
        <p:spPr>
          <a:xfrm>
            <a:off x="6873286" y="3789038"/>
            <a:ext cx="2736304" cy="254884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Κίνδυνοι εργονομικοί ή εγκάρσιοι ( για την υγεία και την ασφάλεια οι οποίοι χαρακτηρίζονται από την αλληλεπίδραση της σχέσης εργαζόμενου και οργάνωση εργασίας.</a:t>
            </a:r>
            <a:endParaRPr lang="el-GR" dirty="0"/>
          </a:p>
        </p:txBody>
      </p:sp>
      <p:pic>
        <p:nvPicPr>
          <p:cNvPr id="14" name="5 - Εικόνα" descr="Think Safety First"/>
          <p:cNvPicPr/>
          <p:nvPr/>
        </p:nvPicPr>
        <p:blipFill>
          <a:blip r:embed="rId2" cstate="print"/>
          <a:srcRect/>
          <a:stretch>
            <a:fillRect/>
          </a:stretch>
        </p:blipFill>
        <p:spPr bwMode="auto">
          <a:xfrm>
            <a:off x="1061261" y="404814"/>
            <a:ext cx="1504023" cy="675176"/>
          </a:xfrm>
          <a:prstGeom prst="rect">
            <a:avLst/>
          </a:prstGeom>
          <a:noFill/>
          <a:ln w="9525">
            <a:noFill/>
            <a:miter lim="800000"/>
            <a:headEnd/>
            <a:tailEnd/>
          </a:ln>
        </p:spPr>
      </p:pic>
      <p:pic>
        <p:nvPicPr>
          <p:cNvPr id="16" name="5 - Εικόνα" descr="Think Safety First"/>
          <p:cNvPicPr/>
          <p:nvPr/>
        </p:nvPicPr>
        <p:blipFill>
          <a:blip r:embed="rId2" cstate="print"/>
          <a:srcRect/>
          <a:stretch>
            <a:fillRect/>
          </a:stretch>
        </p:blipFill>
        <p:spPr bwMode="auto">
          <a:xfrm>
            <a:off x="7357109" y="332656"/>
            <a:ext cx="1504023" cy="675176"/>
          </a:xfrm>
          <a:prstGeom prst="rect">
            <a:avLst/>
          </a:prstGeom>
          <a:noFill/>
          <a:ln w="9525">
            <a:noFill/>
            <a:miter lim="800000"/>
            <a:headEnd/>
            <a:tailEnd/>
          </a:ln>
        </p:spPr>
      </p:pic>
      <p:sp>
        <p:nvSpPr>
          <p:cNvPr id="2" name="Ορθογώνιο 1"/>
          <p:cNvSpPr/>
          <p:nvPr/>
        </p:nvSpPr>
        <p:spPr>
          <a:xfrm>
            <a:off x="2778024" y="1412776"/>
            <a:ext cx="4140152" cy="7200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ΤΑΞΙΝΟΜΗΣΗ ΕΠΑΓΓΕΛΜΑΤΙΚΩΝ ΚΙΝΔΥΝΩΝ</a:t>
            </a:r>
            <a:endParaRPr lang="el-GR" dirty="0"/>
          </a:p>
        </p:txBody>
      </p:sp>
    </p:spTree>
    <p:extLst>
      <p:ext uri="{BB962C8B-B14F-4D97-AF65-F5344CB8AC3E}">
        <p14:creationId xmlns:p14="http://schemas.microsoft.com/office/powerpoint/2010/main" val="1072004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lstStyle/>
          <a:p>
            <a:pPr marL="0" indent="0">
              <a:buNone/>
            </a:pPr>
            <a:r>
              <a:rPr lang="en-US" dirty="0"/>
              <a:t> </a:t>
            </a:r>
            <a:r>
              <a:rPr lang="en-US" dirty="0" smtClean="0"/>
              <a:t>  </a:t>
            </a:r>
            <a:endParaRPr lang="en-US" dirty="0"/>
          </a:p>
          <a:p>
            <a:pPr marL="0" indent="0">
              <a:buNone/>
            </a:pPr>
            <a:endParaRPr lang="en-US" dirty="0" smtClean="0"/>
          </a:p>
        </p:txBody>
      </p:sp>
      <p:sp>
        <p:nvSpPr>
          <p:cNvPr id="6" name="Ορθογώνιο 5"/>
          <p:cNvSpPr/>
          <p:nvPr/>
        </p:nvSpPr>
        <p:spPr>
          <a:xfrm>
            <a:off x="2476500" y="2731373"/>
            <a:ext cx="4953000" cy="1118255"/>
          </a:xfrm>
          <a:prstGeom prst="rect">
            <a:avLst/>
          </a:prstGeom>
        </p:spPr>
        <p:txBody>
          <a:bodyPr>
            <a:spAutoFit/>
          </a:bodyPr>
          <a:lstStyle/>
          <a:p>
            <a:pPr fontAlgn="base">
              <a:spcAft>
                <a:spcPts val="1000"/>
              </a:spcAft>
            </a:pPr>
            <a:endParaRPr lang="el-GR" sz="1400" b="1" dirty="0">
              <a:latin typeface="Times New Roman" pitchFamily="18" charset="0"/>
              <a:cs typeface="Arial" pitchFamily="34" charset="0"/>
            </a:endParaRPr>
          </a:p>
          <a:p>
            <a:pPr fontAlgn="base">
              <a:spcAft>
                <a:spcPts val="1000"/>
              </a:spcAft>
            </a:pPr>
            <a:r>
              <a:rPr lang="el-GR" b="1" dirty="0">
                <a:solidFill>
                  <a:schemeClr val="bg1"/>
                </a:solidFill>
                <a:latin typeface="Calibri" pitchFamily="34" charset="0"/>
                <a:cs typeface="Arial" pitchFamily="34" charset="0"/>
              </a:rPr>
              <a:t>                ΕΚΤΙΜΗΣΗ ΕΠΑΓΓΕΛΜΑΤΙΚΟΥ  ΚΙΝΔΥΝΟΥ</a:t>
            </a:r>
          </a:p>
          <a:p>
            <a:pPr fontAlgn="base">
              <a:spcAft>
                <a:spcPts val="1000"/>
              </a:spcAft>
            </a:pPr>
            <a:r>
              <a:rPr lang="el-GR" b="1" dirty="0">
                <a:solidFill>
                  <a:schemeClr val="bg1"/>
                </a:solidFill>
                <a:latin typeface="Calibri" pitchFamily="34" charset="0"/>
                <a:cs typeface="Arial" pitchFamily="34" charset="0"/>
              </a:rPr>
              <a:t>            1)  ΕΝΤΟΠΙΣΜΟΣ ΚΙΝΔΥΝΩΝ</a:t>
            </a:r>
            <a:r>
              <a:rPr lang="en-US" b="1" dirty="0">
                <a:solidFill>
                  <a:schemeClr val="bg1"/>
                </a:solidFill>
                <a:latin typeface="Calibri" pitchFamily="34" charset="0"/>
                <a:cs typeface="Arial" pitchFamily="34" charset="0"/>
              </a:rPr>
              <a:t> </a:t>
            </a:r>
            <a:r>
              <a:rPr lang="el-GR" b="1" dirty="0">
                <a:solidFill>
                  <a:schemeClr val="bg1"/>
                </a:solidFill>
                <a:latin typeface="Calibri" pitchFamily="34" charset="0"/>
                <a:cs typeface="Arial" pitchFamily="34" charset="0"/>
              </a:rPr>
              <a:t>- </a:t>
            </a:r>
            <a:r>
              <a:rPr lang="el-GR" b="1" dirty="0" smtClean="0">
                <a:solidFill>
                  <a:schemeClr val="bg1"/>
                </a:solidFill>
                <a:latin typeface="Calibri" pitchFamily="34" charset="0"/>
                <a:cs typeface="Arial" pitchFamily="34" charset="0"/>
              </a:rPr>
              <a:t>ΤΑΞΙΝΟ</a:t>
            </a:r>
            <a:endParaRPr lang="el-GR" dirty="0">
              <a:solidFill>
                <a:schemeClr val="bg1"/>
              </a:solidFill>
              <a:latin typeface="Arial" pitchFamily="34" charset="0"/>
              <a:cs typeface="Arial" pitchFamily="34" charset="0"/>
            </a:endParaRPr>
          </a:p>
        </p:txBody>
      </p:sp>
      <p:sp>
        <p:nvSpPr>
          <p:cNvPr id="7" name="Text Box 2"/>
          <p:cNvSpPr txBox="1">
            <a:spLocks noChangeArrowheads="1"/>
          </p:cNvSpPr>
          <p:nvPr/>
        </p:nvSpPr>
        <p:spPr bwMode="auto">
          <a:xfrm>
            <a:off x="2299471" y="196304"/>
            <a:ext cx="5068788" cy="1216472"/>
          </a:xfrm>
          <a:prstGeom prst="rect">
            <a:avLst/>
          </a:prstGeom>
          <a:solidFill>
            <a:srgbClr val="002060"/>
          </a:solidFill>
          <a:ln w="76200">
            <a:solidFill>
              <a:srgbClr val="C0504D"/>
            </a:solidFill>
            <a:miter lim="800000"/>
            <a:headEnd/>
            <a:tailEnd/>
          </a:ln>
        </p:spPr>
        <p:txBody>
          <a:bodyPr vert="horz" wrap="square" lIns="91440" tIns="45720" rIns="91440" bIns="45720" numCol="1" anchor="t" anchorCtr="0" compatLnSpc="1">
            <a:prstTxWarp prst="textNoShape">
              <a:avLst/>
            </a:prstTxWarp>
            <a:normAutofit fontScale="90000"/>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base">
              <a:spcAft>
                <a:spcPts val="1000"/>
              </a:spcAft>
            </a:pPr>
            <a:endParaRPr lang="el-GR" sz="1600" b="1" dirty="0" smtClean="0">
              <a:solidFill>
                <a:schemeClr val="tx1"/>
              </a:solidFill>
              <a:latin typeface="Times New Roman" pitchFamily="18" charset="0"/>
              <a:cs typeface="Arial" pitchFamily="34" charset="0"/>
            </a:endParaRPr>
          </a:p>
          <a:p>
            <a:pPr fontAlgn="base">
              <a:spcAft>
                <a:spcPts val="1000"/>
              </a:spcAft>
            </a:pPr>
            <a:r>
              <a:rPr lang="el-GR" sz="2000" b="1" dirty="0" smtClean="0">
                <a:solidFill>
                  <a:schemeClr val="bg1"/>
                </a:solidFill>
                <a:latin typeface="Calibri" pitchFamily="34" charset="0"/>
                <a:cs typeface="Arial" pitchFamily="34" charset="0"/>
              </a:rPr>
              <a:t>           ΕΚΤΙΜΗΣΗ ΕΠΑΓΓΕΛΜΑΤΙΚΟΥ  ΚΙΝΔΥΝΟΥ</a:t>
            </a:r>
          </a:p>
          <a:p>
            <a:pPr fontAlgn="base">
              <a:spcAft>
                <a:spcPts val="1000"/>
              </a:spcAft>
            </a:pPr>
            <a:r>
              <a:rPr lang="el-GR" sz="2000" b="1" dirty="0" smtClean="0">
                <a:solidFill>
                  <a:schemeClr val="bg1"/>
                </a:solidFill>
                <a:latin typeface="Calibri" pitchFamily="34" charset="0"/>
                <a:cs typeface="Arial" pitchFamily="34" charset="0"/>
              </a:rPr>
              <a:t>                Α) ΦΑΣΗ</a:t>
            </a:r>
            <a:r>
              <a:rPr lang="en-US" sz="2000" b="1" dirty="0" smtClean="0">
                <a:solidFill>
                  <a:schemeClr val="bg1"/>
                </a:solidFill>
                <a:latin typeface="Calibri" pitchFamily="34" charset="0"/>
                <a:cs typeface="Arial" pitchFamily="34" charset="0"/>
              </a:rPr>
              <a:t>: </a:t>
            </a:r>
            <a:r>
              <a:rPr lang="el-GR" sz="2000" b="1" u="sng" dirty="0" smtClean="0">
                <a:solidFill>
                  <a:schemeClr val="bg1"/>
                </a:solidFill>
                <a:latin typeface="Calibri" pitchFamily="34" charset="0"/>
                <a:cs typeface="Arial" pitchFamily="34" charset="0"/>
              </a:rPr>
              <a:t>ΕΝΤΟΠΙΣΜΟΣ ΚΙΝΔΥΝΩΝ</a:t>
            </a:r>
            <a:endParaRPr lang="el-GR" sz="2000" u="sng" dirty="0" smtClean="0">
              <a:solidFill>
                <a:schemeClr val="bg1"/>
              </a:solidFill>
              <a:latin typeface="Arial" pitchFamily="34" charset="0"/>
              <a:cs typeface="Arial" pitchFamily="34" charset="0"/>
            </a:endParaRPr>
          </a:p>
        </p:txBody>
      </p:sp>
      <p:sp>
        <p:nvSpPr>
          <p:cNvPr id="8" name="Έλλειψη 7"/>
          <p:cNvSpPr/>
          <p:nvPr/>
        </p:nvSpPr>
        <p:spPr>
          <a:xfrm>
            <a:off x="2834893" y="1772816"/>
            <a:ext cx="3672408"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bg1"/>
                </a:solidFill>
              </a:rPr>
              <a:t>         ΠΑΡΑΓΟΝΤΕΣ</a:t>
            </a:r>
            <a:endParaRPr lang="el-GR" dirty="0">
              <a:solidFill>
                <a:schemeClr val="bg1"/>
              </a:solidFill>
            </a:endParaRPr>
          </a:p>
        </p:txBody>
      </p:sp>
      <p:sp>
        <p:nvSpPr>
          <p:cNvPr id="9" name="TextBox 8"/>
          <p:cNvSpPr txBox="1"/>
          <p:nvPr/>
        </p:nvSpPr>
        <p:spPr>
          <a:xfrm>
            <a:off x="5799111" y="2731373"/>
            <a:ext cx="1569148" cy="369332"/>
          </a:xfrm>
          <a:prstGeom prst="rect">
            <a:avLst/>
          </a:prstGeom>
          <a:noFill/>
        </p:spPr>
        <p:txBody>
          <a:bodyPr wrap="none" rtlCol="0">
            <a:spAutoFit/>
          </a:bodyPr>
          <a:lstStyle/>
          <a:p>
            <a:r>
              <a:rPr lang="el-GR" dirty="0" smtClean="0">
                <a:solidFill>
                  <a:schemeClr val="bg1"/>
                </a:solidFill>
              </a:rPr>
              <a:t>ΠΑΡΑΓΟΝΤΕΣ</a:t>
            </a:r>
            <a:endParaRPr lang="el-GR" dirty="0">
              <a:solidFill>
                <a:schemeClr val="bg1"/>
              </a:solidFill>
            </a:endParaRPr>
          </a:p>
        </p:txBody>
      </p:sp>
      <p:sp>
        <p:nvSpPr>
          <p:cNvPr id="10" name="Βέλος προς τα κάτω 9"/>
          <p:cNvSpPr/>
          <p:nvPr/>
        </p:nvSpPr>
        <p:spPr>
          <a:xfrm>
            <a:off x="1326308" y="3849628"/>
            <a:ext cx="484632" cy="73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Έλλειψη 10"/>
          <p:cNvSpPr/>
          <p:nvPr/>
        </p:nvSpPr>
        <p:spPr>
          <a:xfrm>
            <a:off x="560512" y="2924944"/>
            <a:ext cx="2232248" cy="57606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1</a:t>
            </a:r>
            <a:r>
              <a:rPr lang="en-US" dirty="0" smtClean="0">
                <a:solidFill>
                  <a:schemeClr val="bg1"/>
                </a:solidFill>
              </a:rPr>
              <a:t>1</a:t>
            </a:r>
            <a:r>
              <a:rPr lang="el-GR" baseline="30000" dirty="0" smtClean="0">
                <a:solidFill>
                  <a:schemeClr val="bg1"/>
                </a:solidFill>
              </a:rPr>
              <a:t>η</a:t>
            </a:r>
            <a:r>
              <a:rPr lang="el-GR" dirty="0" smtClean="0">
                <a:solidFill>
                  <a:schemeClr val="bg1"/>
                </a:solidFill>
              </a:rPr>
              <a:t> ομάδα</a:t>
            </a:r>
            <a:endParaRPr lang="el-GR" dirty="0">
              <a:solidFill>
                <a:srgbClr val="002060"/>
              </a:solidFill>
            </a:endParaRPr>
          </a:p>
        </p:txBody>
      </p:sp>
      <p:sp>
        <p:nvSpPr>
          <p:cNvPr id="12" name="Έλλειψη 11"/>
          <p:cNvSpPr/>
          <p:nvPr/>
        </p:nvSpPr>
        <p:spPr>
          <a:xfrm>
            <a:off x="3476836" y="2939678"/>
            <a:ext cx="2232248" cy="57606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1</a:t>
            </a:r>
            <a:r>
              <a:rPr lang="el-GR" dirty="0">
                <a:solidFill>
                  <a:schemeClr val="bg1"/>
                </a:solidFill>
              </a:rPr>
              <a:t>2</a:t>
            </a:r>
            <a:r>
              <a:rPr lang="el-GR" baseline="30000" dirty="0" smtClean="0">
                <a:solidFill>
                  <a:schemeClr val="bg1"/>
                </a:solidFill>
              </a:rPr>
              <a:t>η</a:t>
            </a:r>
            <a:r>
              <a:rPr lang="el-GR" dirty="0" smtClean="0">
                <a:solidFill>
                  <a:schemeClr val="bg1"/>
                </a:solidFill>
              </a:rPr>
              <a:t> ομάδα</a:t>
            </a:r>
            <a:endParaRPr lang="el-GR" dirty="0">
              <a:solidFill>
                <a:srgbClr val="002060"/>
              </a:solidFill>
            </a:endParaRPr>
          </a:p>
        </p:txBody>
      </p:sp>
      <p:sp>
        <p:nvSpPr>
          <p:cNvPr id="13" name="Έλλειψη 12"/>
          <p:cNvSpPr/>
          <p:nvPr/>
        </p:nvSpPr>
        <p:spPr>
          <a:xfrm>
            <a:off x="6789204" y="2916039"/>
            <a:ext cx="2232248" cy="57606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1</a:t>
            </a:r>
            <a:r>
              <a:rPr lang="el-GR" dirty="0" smtClean="0">
                <a:solidFill>
                  <a:schemeClr val="bg1"/>
                </a:solidFill>
              </a:rPr>
              <a:t>3</a:t>
            </a:r>
            <a:r>
              <a:rPr lang="el-GR" baseline="30000" dirty="0" smtClean="0">
                <a:solidFill>
                  <a:schemeClr val="bg1"/>
                </a:solidFill>
              </a:rPr>
              <a:t>η</a:t>
            </a:r>
            <a:r>
              <a:rPr lang="el-GR" dirty="0" smtClean="0">
                <a:solidFill>
                  <a:schemeClr val="bg1"/>
                </a:solidFill>
              </a:rPr>
              <a:t> ομάδα</a:t>
            </a:r>
            <a:endParaRPr lang="el-GR" dirty="0">
              <a:solidFill>
                <a:srgbClr val="002060"/>
              </a:solidFill>
            </a:endParaRPr>
          </a:p>
        </p:txBody>
      </p:sp>
      <p:sp>
        <p:nvSpPr>
          <p:cNvPr id="14" name="Βέλος προς τα κάτω 13"/>
          <p:cNvSpPr/>
          <p:nvPr/>
        </p:nvSpPr>
        <p:spPr>
          <a:xfrm>
            <a:off x="4352554" y="3830193"/>
            <a:ext cx="484632" cy="7509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Βέλος προς τα κάτω 14"/>
          <p:cNvSpPr/>
          <p:nvPr/>
        </p:nvSpPr>
        <p:spPr>
          <a:xfrm>
            <a:off x="7905328" y="3830193"/>
            <a:ext cx="484632" cy="7509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Στρογγυλεμένο ορθογώνιο 15"/>
          <p:cNvSpPr/>
          <p:nvPr/>
        </p:nvSpPr>
        <p:spPr>
          <a:xfrm>
            <a:off x="144992" y="4869160"/>
            <a:ext cx="2736304" cy="16561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1.Κτιριακές δομές</a:t>
            </a:r>
          </a:p>
          <a:p>
            <a:r>
              <a:rPr lang="el-GR" dirty="0" smtClean="0"/>
              <a:t>2.Εξοπλισμός εργασίας</a:t>
            </a:r>
          </a:p>
          <a:p>
            <a:r>
              <a:rPr lang="el-GR" dirty="0" smtClean="0"/>
              <a:t>3.Πυρκαγιές</a:t>
            </a:r>
          </a:p>
          <a:p>
            <a:r>
              <a:rPr lang="el-GR" dirty="0" smtClean="0"/>
              <a:t>4</a:t>
            </a:r>
            <a:r>
              <a:rPr lang="en-US" dirty="0" smtClean="0"/>
              <a:t>.</a:t>
            </a:r>
            <a:r>
              <a:rPr lang="el-GR" dirty="0" smtClean="0"/>
              <a:t>Επικίνδυνες ουσίες</a:t>
            </a:r>
          </a:p>
          <a:p>
            <a:r>
              <a:rPr lang="el-GR" dirty="0" smtClean="0"/>
              <a:t>5.Φυσικοί παράγοντες.</a:t>
            </a:r>
            <a:endParaRPr lang="el-GR" dirty="0"/>
          </a:p>
        </p:txBody>
      </p:sp>
      <p:sp>
        <p:nvSpPr>
          <p:cNvPr id="17" name="Στρογγυλεμένο ορθογώνιο 16"/>
          <p:cNvSpPr/>
          <p:nvPr/>
        </p:nvSpPr>
        <p:spPr>
          <a:xfrm>
            <a:off x="3306156" y="4869160"/>
            <a:ext cx="2798972" cy="16561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1.Χημικοί παράγοντες</a:t>
            </a:r>
          </a:p>
          <a:p>
            <a:r>
              <a:rPr lang="el-GR" dirty="0" smtClean="0"/>
              <a:t>2.Φυσικοί παράγοντες</a:t>
            </a:r>
          </a:p>
          <a:p>
            <a:r>
              <a:rPr lang="el-GR" dirty="0" smtClean="0"/>
              <a:t>3.Βιολογικοί παράγοντες</a:t>
            </a:r>
            <a:endParaRPr lang="el-GR" dirty="0"/>
          </a:p>
        </p:txBody>
      </p:sp>
      <p:sp>
        <p:nvSpPr>
          <p:cNvPr id="18" name="Στρογγυλεμένο ορθογώνιο 17"/>
          <p:cNvSpPr/>
          <p:nvPr/>
        </p:nvSpPr>
        <p:spPr>
          <a:xfrm>
            <a:off x="6623073" y="4869160"/>
            <a:ext cx="3049142" cy="16561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1.Οργανωτικοί παράγοντες</a:t>
            </a:r>
          </a:p>
          <a:p>
            <a:r>
              <a:rPr lang="el-GR" dirty="0" smtClean="0"/>
              <a:t>2.Ψυχολογικοί παράγοντες</a:t>
            </a:r>
          </a:p>
          <a:p>
            <a:r>
              <a:rPr lang="el-GR" dirty="0" smtClean="0"/>
              <a:t>3.Εργονομικοί παράγοντες</a:t>
            </a:r>
          </a:p>
          <a:p>
            <a:r>
              <a:rPr lang="el-GR" dirty="0" smtClean="0"/>
              <a:t>4.Αντίξοες συνθήκες</a:t>
            </a:r>
            <a:endParaRPr lang="el-GR" dirty="0"/>
          </a:p>
        </p:txBody>
      </p:sp>
      <p:pic>
        <p:nvPicPr>
          <p:cNvPr id="19" name="5 - Εικόνα" descr="Think Safety First"/>
          <p:cNvPicPr/>
          <p:nvPr/>
        </p:nvPicPr>
        <p:blipFill>
          <a:blip r:embed="rId2" cstate="print"/>
          <a:srcRect/>
          <a:stretch>
            <a:fillRect/>
          </a:stretch>
        </p:blipFill>
        <p:spPr bwMode="auto">
          <a:xfrm>
            <a:off x="1208584" y="319104"/>
            <a:ext cx="1504023" cy="675176"/>
          </a:xfrm>
          <a:prstGeom prst="rect">
            <a:avLst/>
          </a:prstGeom>
          <a:noFill/>
          <a:ln w="9525">
            <a:noFill/>
            <a:miter lim="800000"/>
            <a:headEnd/>
            <a:tailEnd/>
          </a:ln>
        </p:spPr>
      </p:pic>
      <p:pic>
        <p:nvPicPr>
          <p:cNvPr id="20" name="5 - Εικόνα" descr="Think Safety First"/>
          <p:cNvPicPr/>
          <p:nvPr/>
        </p:nvPicPr>
        <p:blipFill>
          <a:blip r:embed="rId2" cstate="print"/>
          <a:srcRect/>
          <a:stretch>
            <a:fillRect/>
          </a:stretch>
        </p:blipFill>
        <p:spPr bwMode="auto">
          <a:xfrm>
            <a:off x="7153316" y="466952"/>
            <a:ext cx="1504023" cy="675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783</TotalTime>
  <Words>1190</Words>
  <Application>Microsoft Office PowerPoint</Application>
  <PresentationFormat>Α4 (210x297 χιλ.)</PresentationFormat>
  <Paragraphs>216</Paragraphs>
  <Slides>25</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Δικαιοσύνη</vt:lpstr>
      <vt:lpstr>Παρουσίαση του PowerPoint</vt:lpstr>
      <vt:lpstr>                 ΕΚΤΙΜΗΣΗ ΕΠΑΓΓΕΛΜΑΤΙΚΟΥ  ΚΙΝΔΥΝΟΥ                                  </vt:lpstr>
      <vt:lpstr>Παρουσίαση του PowerPoint</vt:lpstr>
      <vt:lpstr>               ΕΚΤΙΜΗΣΗ ΕΠΑΓΓΕΛΜΑΤΙΚΟΥ  ΚΙΝΔΥΝΟΥ                                                          </vt:lpstr>
      <vt:lpstr>            ΕΚΤΙΜΗΣΗ ΕΠΑΓΓΕΛΜΑΤΙΚΟΥ  ΚΙΝΔΥΝΟΥ</vt:lpstr>
      <vt:lpstr>              ΕΚΤΙΜΗΣΗ ΕΠΑΓΓΕΛΜΑΤΙΚΟΥ  ΚΙΝΔΥΝΟΥ       </vt:lpstr>
      <vt:lpstr>Παρουσίαση του PowerPoint</vt:lpstr>
      <vt:lpstr>Παρουσίαση του PowerPoint</vt:lpstr>
      <vt:lpstr>Παρουσίαση του PowerPoint</vt:lpstr>
      <vt:lpstr>                        ΕΚΤΙΜΗΣΗ ΕΠΑΓΓΕΛΜΑΤΙΚΟΥ  ΚΙΝΔΥΝΟΥ   B) ΦΑΣΗ:  ΕΝΤΟΠΙΣΜΟΣ ΠΡΟΣΩΠΩΝ ΠΟΥ ΚΙΝΔΥΝΕΥΟΥΝ</vt:lpstr>
      <vt:lpstr>       ΕΚΤΙΜΗΣΗ ΕΠΑΓΓΕΛΜΑΤΙΚΟΥ  ΚΙΝΔΥΝΟΥ          Γ)  ΦΑΣΗ:   ΑΞΙΟΛΟΓΗΣΗ  ΚΙΝΔΥΝΩΝ</vt:lpstr>
      <vt:lpstr>                   ΕΚΤΙΜΗΣΗ ΕΠΑΓΓΕΛΜΑΤΙΚΟΥ  ΚΙΝΔΥΝΟΥ                        Γ) ΦΑΣΗ:   ΑΞΙΟΛΟΓΗΣΗ ΚΙΝΔΥΝΩΝ</vt:lpstr>
      <vt:lpstr>            ΕΚΤΙΜΗΣΗ ΕΠΑΓΓΕΛΜΑΤΙΚΟΥ  ΚΙΝΔΥΝΟΥ                   Γ) ΦΑΣΗ:   ΑΞΙΟΛΟΓΗΣΗ ΚΙΝΔΥΝΩΝ</vt:lpstr>
      <vt:lpstr>   ΕΚΤΙΜΗΣΗ ΕΠΑΓΓΕΛΜΑΤΙΚΟΥ  ΚΙΝΔΥΝΟΥ   Δ) ΦΑΣΗ: ΛΗΨΗ ΜΕΤΡΩΝ</vt:lpstr>
      <vt:lpstr>           ΕΚΤΙΜΗΣΗ ΕΠΑΓΓΕΛΜΑΤΙΚΟΥ  ΚΙΝΔΥΝΟΥ           E) ΦΑΣΗ:   ΕΠΑΝΕΚΤΙΜΗΣΗ  ΚΙΝΔΥΝΩΝ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ΠΟΛΥΔΩΡΟΠΟΥΛΟΣ ΔΙΟΝΥΣΗΣ</dc:creator>
  <cp:keywords>ΓΡΑΠΤΗ ΕΚΤΙΜΗΣΗ ΕΠΑΓΓΕΛΜΑΤΙΚΟΥ ΚΙΝΔΥΝΟΥ</cp:keywords>
  <cp:lastModifiedBy>User</cp:lastModifiedBy>
  <cp:revision>83</cp:revision>
  <dcterms:created xsi:type="dcterms:W3CDTF">2022-12-31T18:42:12Z</dcterms:created>
  <dcterms:modified xsi:type="dcterms:W3CDTF">2023-01-02T14:45:02Z</dcterms:modified>
</cp:coreProperties>
</file>