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9"/>
  </p:notesMasterIdLst>
  <p:sldIdLst>
    <p:sldId id="256" r:id="rId2"/>
    <p:sldId id="311" r:id="rId3"/>
    <p:sldId id="314" r:id="rId4"/>
    <p:sldId id="315" r:id="rId5"/>
    <p:sldId id="317" r:id="rId6"/>
    <p:sldId id="318" r:id="rId7"/>
    <p:sldId id="319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Προεπιλεγμένη ενότητα" id="{B6186F38-92D7-4664-8131-FE4CB5BD3568}">
          <p14:sldIdLst>
            <p14:sldId id="256"/>
          </p14:sldIdLst>
        </p14:section>
        <p14:section name="Ενότητα χωρίς τίτλο" id="{37F750CF-0DBC-498A-99EA-58E0695D4F23}">
          <p14:sldIdLst>
            <p14:sldId id="311"/>
            <p14:sldId id="314"/>
            <p14:sldId id="315"/>
            <p14:sldId id="317"/>
            <p14:sldId id="318"/>
            <p14:sldId id="31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AE82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29" autoAdjust="0"/>
  </p:normalViewPr>
  <p:slideViewPr>
    <p:cSldViewPr>
      <p:cViewPr varScale="1">
        <p:scale>
          <a:sx n="79" d="100"/>
          <a:sy n="79" d="100"/>
        </p:scale>
        <p:origin x="-132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6E22E-5B89-48FC-901B-9066CBCAAB50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0D2B3-1C54-4E9B-AE78-77A550555E7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8674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3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FE7F313-FABD-4C65-A546-6EE2F70E6526}" type="datetimeFigureOut">
              <a:rPr lang="el-GR" smtClean="0"/>
              <a:pPr/>
              <a:t>13/2/2024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FB3A188-235A-4C93-8176-85A1B5260C3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504" y="1916832"/>
            <a:ext cx="8856984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l-GR" sz="4000" b="1" i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ΠΕΡΙΘΛΑΣΙΜΕΤΡΙΑ ΑΚΤΙΝΩΝ Χ</a:t>
            </a:r>
            <a:r>
              <a:rPr lang="en-US" sz="4000" b="1" i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4000" b="1" i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4000" b="1" i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(X-Ray Diffraction, XRD)</a:t>
            </a:r>
            <a:endParaRPr lang="el-GR" sz="4000" b="1" i="1" cap="all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219200"/>
          </a:xfrm>
        </p:spPr>
        <p:txBody>
          <a:bodyPr>
            <a:normAutofit fontScale="77500" lnSpcReduction="20000"/>
          </a:bodyPr>
          <a:lstStyle/>
          <a:p>
            <a:endParaRPr lang="en-US" b="1" i="1" u="sng" dirty="0"/>
          </a:p>
          <a:p>
            <a:r>
              <a:rPr lang="el-GR" b="1" i="1" u="sng" dirty="0" smtClean="0"/>
              <a:t>Π. ΛΑΜΠΡΟΠΟΥΛΟΥ</a:t>
            </a:r>
          </a:p>
          <a:p>
            <a:endParaRPr lang="el-GR" b="1" i="1" u="sng" dirty="0"/>
          </a:p>
          <a:p>
            <a:r>
              <a:rPr lang="el-GR" b="1" i="1" u="sng" dirty="0">
                <a:solidFill>
                  <a:srgbClr val="FF0000"/>
                </a:solidFill>
              </a:rPr>
              <a:t>Συνέχεια</a:t>
            </a:r>
            <a:r>
              <a:rPr lang="el-GR" b="1" i="1" u="sng" dirty="0" smtClean="0">
                <a:solidFill>
                  <a:srgbClr val="FF0000"/>
                </a:solidFill>
              </a:rPr>
              <a:t>…..</a:t>
            </a:r>
            <a:endParaRPr lang="el-GR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99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260648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/>
          </a:p>
          <a:p>
            <a:r>
              <a:rPr lang="el-GR" sz="2000" dirty="0" err="1" smtClean="0">
                <a:solidFill>
                  <a:srgbClr val="FF0000"/>
                </a:solidFill>
              </a:rPr>
              <a:t>Ημι</a:t>
            </a:r>
            <a:r>
              <a:rPr lang="el-GR" sz="2000" dirty="0" smtClean="0"/>
              <a:t>- Ποσοτικός προσδιορισμός φάσεων με</a:t>
            </a:r>
            <a:endParaRPr lang="el-GR" sz="2000" dirty="0"/>
          </a:p>
          <a:p>
            <a:r>
              <a:rPr lang="el-GR" sz="2000" b="1" i="1" u="sng" dirty="0" smtClean="0">
                <a:solidFill>
                  <a:srgbClr val="FF0000"/>
                </a:solidFill>
              </a:rPr>
              <a:t>Εσωτερικό </a:t>
            </a:r>
            <a:r>
              <a:rPr lang="en-US" sz="2000" b="1" i="1" u="sng" dirty="0" smtClean="0">
                <a:solidFill>
                  <a:srgbClr val="FF0000"/>
                </a:solidFill>
              </a:rPr>
              <a:t>standard</a:t>
            </a:r>
            <a:endParaRPr lang="el-GR" sz="2000" b="1" i="1" u="sng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 descr="C:\Users\voula\Desktop\internal standard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6825257" cy="47071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08104" y="1340768"/>
            <a:ext cx="32403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Προσθέτω γνωστές ποσότητες καθαρών φάσεων (</a:t>
            </a:r>
            <a:r>
              <a:rPr lang="en-US" b="1" dirty="0" smtClean="0">
                <a:solidFill>
                  <a:srgbClr val="FF0000"/>
                </a:solidFill>
              </a:rPr>
              <a:t>standard)_run (black)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_</a:t>
            </a:r>
            <a:r>
              <a:rPr lang="el-GR" b="1" dirty="0" smtClean="0">
                <a:solidFill>
                  <a:srgbClr val="FF0000"/>
                </a:solidFill>
              </a:rPr>
              <a:t>Σύγκριση με ανακλάσεις των ίδιων ορυκτών στο δείγμα μου</a:t>
            </a:r>
          </a:p>
          <a:p>
            <a:endParaRPr lang="el-GR" b="1" dirty="0">
              <a:solidFill>
                <a:srgbClr val="FF0000"/>
              </a:solidFill>
            </a:endParaRPr>
          </a:p>
          <a:p>
            <a:r>
              <a:rPr lang="el-GR" b="1" i="1" dirty="0" smtClean="0">
                <a:solidFill>
                  <a:srgbClr val="FF0000"/>
                </a:solidFill>
              </a:rPr>
              <a:t>Εφαρμογή  συνήθως σε απλές συστάσεις υλικών</a:t>
            </a:r>
            <a:endParaRPr lang="el-G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20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1620" y="260648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/>
          </a:p>
          <a:p>
            <a:r>
              <a:rPr lang="el-GR" sz="2000" dirty="0" err="1" smtClean="0">
                <a:solidFill>
                  <a:srgbClr val="FF0000"/>
                </a:solidFill>
              </a:rPr>
              <a:t>Ημι</a:t>
            </a:r>
            <a:r>
              <a:rPr lang="el-GR" sz="2000" dirty="0" smtClean="0"/>
              <a:t>- Ποσοτικός προσδιορισμός φάσεων </a:t>
            </a:r>
            <a:r>
              <a:rPr lang="el-GR" sz="2000" dirty="0" smtClean="0">
                <a:solidFill>
                  <a:srgbClr val="FF0000"/>
                </a:solidFill>
              </a:rPr>
              <a:t>με ύψη και </a:t>
            </a:r>
            <a:r>
              <a:rPr lang="el-GR" sz="2000" dirty="0" err="1" smtClean="0">
                <a:solidFill>
                  <a:srgbClr val="FF0000"/>
                </a:solidFill>
              </a:rPr>
              <a:t>εμβαδά_</a:t>
            </a:r>
            <a:r>
              <a:rPr lang="el-GR" sz="2000" b="1" i="1" dirty="0" err="1" smtClean="0">
                <a:solidFill>
                  <a:srgbClr val="FF0000"/>
                </a:solidFill>
              </a:rPr>
              <a:t>Παραδείγματα</a:t>
            </a:r>
            <a:endParaRPr lang="el-GR" sz="2000" b="1" i="1" dirty="0" smtClean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18154" y="1040927"/>
            <a:ext cx="3240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_</a:t>
            </a:r>
            <a:r>
              <a:rPr lang="el-GR" sz="1600" b="1" i="1" dirty="0" smtClean="0">
                <a:solidFill>
                  <a:srgbClr val="002060"/>
                </a:solidFill>
              </a:rPr>
              <a:t>Σύγκριση </a:t>
            </a:r>
            <a:r>
              <a:rPr lang="el-GR" sz="1600" b="1" i="1" dirty="0">
                <a:solidFill>
                  <a:srgbClr val="002060"/>
                </a:solidFill>
              </a:rPr>
              <a:t> </a:t>
            </a:r>
            <a:r>
              <a:rPr lang="el-GR" sz="1600" b="1" i="1" dirty="0" smtClean="0">
                <a:solidFill>
                  <a:srgbClr val="002060"/>
                </a:solidFill>
              </a:rPr>
              <a:t>ύψη κύριων ανακλάσεων  των ορυκτών στο δείγμα μου</a:t>
            </a:r>
          </a:p>
          <a:p>
            <a:endParaRPr lang="el-GR" sz="1600" b="1" dirty="0">
              <a:solidFill>
                <a:srgbClr val="002060"/>
              </a:solidFill>
            </a:endParaRPr>
          </a:p>
          <a:p>
            <a:r>
              <a:rPr lang="el-GR" sz="1600" b="1" i="1" dirty="0" smtClean="0">
                <a:solidFill>
                  <a:srgbClr val="002060"/>
                </a:solidFill>
              </a:rPr>
              <a:t>Εφαρμογή  συνήθως σε ορυκτά που έχουν ίδιο βαθμό κρυσταλλικότητας(~ ίδιο «</a:t>
            </a:r>
            <a:r>
              <a:rPr lang="el-GR" sz="1600" b="1" i="1" dirty="0" err="1" smtClean="0">
                <a:solidFill>
                  <a:srgbClr val="002060"/>
                </a:solidFill>
              </a:rPr>
              <a:t>ανοιγμα</a:t>
            </a:r>
            <a:r>
              <a:rPr lang="el-GR" sz="1600" b="1" i="1" dirty="0" smtClean="0">
                <a:solidFill>
                  <a:srgbClr val="002060"/>
                </a:solidFill>
              </a:rPr>
              <a:t>» κορυφής)</a:t>
            </a:r>
            <a:endParaRPr lang="el-GR" sz="1600" b="1" i="1" dirty="0">
              <a:solidFill>
                <a:srgbClr val="002060"/>
              </a:solidFill>
            </a:endParaRPr>
          </a:p>
        </p:txBody>
      </p:sp>
      <p:pic>
        <p:nvPicPr>
          <p:cNvPr id="8194" name="Picture 2" descr="C:\Users\voula\Desktop\height_area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4668626" cy="32197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899174" y="3306926"/>
            <a:ext cx="324036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_</a:t>
            </a:r>
            <a:r>
              <a:rPr lang="el-GR" sz="1600" b="1" i="1" dirty="0" smtClean="0">
                <a:solidFill>
                  <a:srgbClr val="002060"/>
                </a:solidFill>
              </a:rPr>
              <a:t>Σύγκριση </a:t>
            </a:r>
            <a:r>
              <a:rPr lang="el-GR" sz="1600" b="1" i="1" dirty="0">
                <a:solidFill>
                  <a:srgbClr val="002060"/>
                </a:solidFill>
              </a:rPr>
              <a:t> </a:t>
            </a:r>
            <a:r>
              <a:rPr lang="el-GR" sz="1600" b="1" i="1" dirty="0" smtClean="0">
                <a:solidFill>
                  <a:srgbClr val="002060"/>
                </a:solidFill>
              </a:rPr>
              <a:t>εμβαδά  κύριων ανακλάσεων  των ορυκτών στο δείγμα μου</a:t>
            </a:r>
          </a:p>
          <a:p>
            <a:endParaRPr lang="el-GR" sz="1600" b="1" i="1" dirty="0">
              <a:solidFill>
                <a:srgbClr val="002060"/>
              </a:solidFill>
            </a:endParaRPr>
          </a:p>
          <a:p>
            <a:r>
              <a:rPr lang="el-GR" sz="1600" b="1" i="1" dirty="0" smtClean="0">
                <a:solidFill>
                  <a:srgbClr val="002060"/>
                </a:solidFill>
              </a:rPr>
              <a:t>Εφαρμογή  με καλύτερα αποτελέσματα διότι το εμβαδόν της περιοχής κάτω από την κορυφή </a:t>
            </a:r>
            <a:r>
              <a:rPr lang="el-GR" sz="1600" b="1" i="1" dirty="0" err="1" smtClean="0">
                <a:solidFill>
                  <a:srgbClr val="002060"/>
                </a:solidFill>
              </a:rPr>
              <a:t>αντικατροπτίζει</a:t>
            </a:r>
            <a:r>
              <a:rPr lang="el-GR" sz="1600" b="1" i="1" dirty="0" smtClean="0">
                <a:solidFill>
                  <a:srgbClr val="002060"/>
                </a:solidFill>
              </a:rPr>
              <a:t> στην πραγματικότητα το ποσοστό </a:t>
            </a:r>
            <a:endParaRPr lang="el-GR" sz="1600" b="1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7648" y="4653136"/>
            <a:ext cx="56166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002060"/>
                </a:solidFill>
              </a:rPr>
              <a:t>Μέθοδος υψών</a:t>
            </a:r>
            <a:r>
              <a:rPr lang="en-US" sz="2000" b="1" i="1" dirty="0" smtClean="0">
                <a:solidFill>
                  <a:srgbClr val="002060"/>
                </a:solidFill>
              </a:rPr>
              <a:t>: 92%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Qz</a:t>
            </a:r>
            <a:r>
              <a:rPr lang="en-US" sz="2000" b="1" i="1" dirty="0" smtClean="0">
                <a:solidFill>
                  <a:srgbClr val="002060"/>
                </a:solidFill>
              </a:rPr>
              <a:t>,  8% Cc</a:t>
            </a:r>
          </a:p>
          <a:p>
            <a:endParaRPr lang="el-GR" sz="2000" b="1" i="1" dirty="0" smtClean="0">
              <a:solidFill>
                <a:srgbClr val="002060"/>
              </a:solidFill>
            </a:endParaRPr>
          </a:p>
          <a:p>
            <a:r>
              <a:rPr lang="el-GR" sz="2000" b="1" i="1" dirty="0" smtClean="0">
                <a:solidFill>
                  <a:srgbClr val="002060"/>
                </a:solidFill>
              </a:rPr>
              <a:t>Μέθοδος εμβαδών:89%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Qz</a:t>
            </a:r>
            <a:r>
              <a:rPr lang="en-US" sz="2000" b="1" i="1" dirty="0" smtClean="0">
                <a:solidFill>
                  <a:srgbClr val="002060"/>
                </a:solidFill>
              </a:rPr>
              <a:t>, 11% Cc</a:t>
            </a:r>
            <a:endParaRPr lang="el-GR" sz="2000" b="1" i="1" dirty="0" smtClean="0">
              <a:solidFill>
                <a:srgbClr val="002060"/>
              </a:solidFill>
            </a:endParaRPr>
          </a:p>
          <a:p>
            <a:endParaRPr lang="el-GR" sz="2000" b="1" i="1" dirty="0">
              <a:solidFill>
                <a:srgbClr val="002060"/>
              </a:solidFill>
            </a:endParaRPr>
          </a:p>
          <a:p>
            <a:r>
              <a:rPr lang="el-GR" sz="2000" b="1" i="1" dirty="0" smtClean="0">
                <a:solidFill>
                  <a:srgbClr val="FF0000"/>
                </a:solidFill>
              </a:rPr>
              <a:t>Συνίσταται</a:t>
            </a:r>
          </a:p>
          <a:p>
            <a:endParaRPr lang="el-GR" sz="1600" b="1" i="1" dirty="0">
              <a:solidFill>
                <a:srgbClr val="FF0000"/>
              </a:solidFill>
            </a:endParaRPr>
          </a:p>
          <a:p>
            <a:endParaRPr lang="el-GR" sz="1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61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1620" y="260648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/>
          </a:p>
          <a:p>
            <a:r>
              <a:rPr lang="el-GR" sz="2000" dirty="0" err="1" smtClean="0">
                <a:solidFill>
                  <a:srgbClr val="FF0000"/>
                </a:solidFill>
              </a:rPr>
              <a:t>Ημι</a:t>
            </a:r>
            <a:r>
              <a:rPr lang="el-GR" sz="2000" dirty="0" smtClean="0"/>
              <a:t>- Ποσοτικός προσδιορισμός φάσεων </a:t>
            </a:r>
            <a:r>
              <a:rPr lang="el-GR" sz="2000" dirty="0" smtClean="0">
                <a:solidFill>
                  <a:srgbClr val="FF0000"/>
                </a:solidFill>
              </a:rPr>
              <a:t>με ύψη και </a:t>
            </a:r>
            <a:r>
              <a:rPr lang="el-GR" sz="2000" dirty="0" err="1" smtClean="0">
                <a:solidFill>
                  <a:srgbClr val="FF0000"/>
                </a:solidFill>
              </a:rPr>
              <a:t>εμβαδά_</a:t>
            </a:r>
            <a:r>
              <a:rPr lang="el-GR" sz="2000" b="1" i="1" dirty="0" err="1" smtClean="0">
                <a:solidFill>
                  <a:srgbClr val="FF0000"/>
                </a:solidFill>
              </a:rPr>
              <a:t>Παραδείγματα</a:t>
            </a:r>
            <a:endParaRPr lang="el-GR" sz="2000" b="1" i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7648" y="4653136"/>
            <a:ext cx="728069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002060"/>
                </a:solidFill>
              </a:rPr>
              <a:t>Μέθοδος υψών</a:t>
            </a:r>
            <a:r>
              <a:rPr lang="en-US" sz="2000" b="1" i="1" dirty="0" smtClean="0">
                <a:solidFill>
                  <a:srgbClr val="002060"/>
                </a:solidFill>
              </a:rPr>
              <a:t>:  </a:t>
            </a:r>
            <a:r>
              <a:rPr lang="en-US" sz="2000" b="1" i="1" dirty="0" smtClean="0">
                <a:solidFill>
                  <a:srgbClr val="FF0000"/>
                </a:solidFill>
              </a:rPr>
              <a:t>37</a:t>
            </a:r>
            <a:r>
              <a:rPr lang="en-US" sz="2000" b="1" i="1" dirty="0" smtClean="0">
                <a:solidFill>
                  <a:srgbClr val="002060"/>
                </a:solidFill>
              </a:rPr>
              <a:t>%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Qz</a:t>
            </a:r>
            <a:r>
              <a:rPr lang="en-US" sz="2000" b="1" i="1" dirty="0" smtClean="0">
                <a:solidFill>
                  <a:srgbClr val="002060"/>
                </a:solidFill>
              </a:rPr>
              <a:t>,  13% Cc</a:t>
            </a:r>
            <a:r>
              <a:rPr lang="el-GR" sz="2000" b="1" i="1" dirty="0" smtClean="0">
                <a:solidFill>
                  <a:srgbClr val="002060"/>
                </a:solidFill>
              </a:rPr>
              <a:t>, </a:t>
            </a:r>
            <a:r>
              <a:rPr lang="en-US" sz="2000" b="1" i="1" dirty="0" smtClean="0">
                <a:solidFill>
                  <a:srgbClr val="FF0000"/>
                </a:solidFill>
              </a:rPr>
              <a:t>38</a:t>
            </a:r>
            <a:r>
              <a:rPr lang="en-US" sz="2000" b="1" i="1" dirty="0" smtClean="0">
                <a:solidFill>
                  <a:srgbClr val="002060"/>
                </a:solidFill>
              </a:rPr>
              <a:t>%mont, 12Fsp</a:t>
            </a:r>
          </a:p>
          <a:p>
            <a:endParaRPr lang="el-GR" sz="2000" b="1" i="1" dirty="0" smtClean="0">
              <a:solidFill>
                <a:srgbClr val="002060"/>
              </a:solidFill>
            </a:endParaRPr>
          </a:p>
          <a:p>
            <a:r>
              <a:rPr lang="el-GR" sz="2000" b="1" i="1" dirty="0" smtClean="0">
                <a:solidFill>
                  <a:srgbClr val="002060"/>
                </a:solidFill>
              </a:rPr>
              <a:t>Μέθοδος εμβαδών: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20</a:t>
            </a:r>
            <a:r>
              <a:rPr lang="en-US" sz="2000" b="1" i="1" dirty="0" smtClean="0">
                <a:solidFill>
                  <a:srgbClr val="002060"/>
                </a:solidFill>
              </a:rPr>
              <a:t>% </a:t>
            </a:r>
            <a:r>
              <a:rPr lang="en-US" sz="2000" b="1" i="1" dirty="0" err="1">
                <a:solidFill>
                  <a:srgbClr val="002060"/>
                </a:solidFill>
              </a:rPr>
              <a:t>Qz</a:t>
            </a:r>
            <a:r>
              <a:rPr lang="en-US" sz="2000" b="1" i="1" dirty="0">
                <a:solidFill>
                  <a:srgbClr val="002060"/>
                </a:solidFill>
              </a:rPr>
              <a:t>,  </a:t>
            </a:r>
            <a:r>
              <a:rPr lang="en-US" sz="2000" b="1" i="1" dirty="0" smtClean="0">
                <a:solidFill>
                  <a:srgbClr val="002060"/>
                </a:solidFill>
              </a:rPr>
              <a:t>7% </a:t>
            </a:r>
            <a:r>
              <a:rPr lang="en-US" sz="2000" b="1" i="1" dirty="0">
                <a:solidFill>
                  <a:srgbClr val="002060"/>
                </a:solidFill>
              </a:rPr>
              <a:t>Cc</a:t>
            </a:r>
            <a:r>
              <a:rPr lang="el-GR" sz="2000" b="1" i="1" dirty="0">
                <a:solidFill>
                  <a:srgbClr val="002060"/>
                </a:solidFill>
              </a:rPr>
              <a:t>, </a:t>
            </a:r>
            <a:r>
              <a:rPr lang="en-US" sz="2000" b="1" i="1" dirty="0" smtClean="0">
                <a:solidFill>
                  <a:srgbClr val="FF0000"/>
                </a:solidFill>
              </a:rPr>
              <a:t>63</a:t>
            </a:r>
            <a:r>
              <a:rPr lang="en-US" sz="2000" b="1" i="1" dirty="0" smtClean="0">
                <a:solidFill>
                  <a:srgbClr val="002060"/>
                </a:solidFill>
              </a:rPr>
              <a:t>%mont</a:t>
            </a:r>
            <a:r>
              <a:rPr lang="en-US" sz="2000" b="1" i="1" dirty="0">
                <a:solidFill>
                  <a:srgbClr val="002060"/>
                </a:solidFill>
              </a:rPr>
              <a:t>, </a:t>
            </a:r>
            <a:r>
              <a:rPr lang="en-US" sz="2000" b="1" i="1" dirty="0" smtClean="0">
                <a:solidFill>
                  <a:srgbClr val="002060"/>
                </a:solidFill>
              </a:rPr>
              <a:t>10Fsp</a:t>
            </a:r>
            <a:endParaRPr lang="en-US" sz="2000" b="1" i="1" dirty="0">
              <a:solidFill>
                <a:srgbClr val="002060"/>
              </a:solidFill>
            </a:endParaRPr>
          </a:p>
          <a:p>
            <a:endParaRPr lang="el-GR" sz="1600" b="1" i="1" dirty="0">
              <a:solidFill>
                <a:srgbClr val="FF0000"/>
              </a:solidFill>
            </a:endParaRPr>
          </a:p>
          <a:p>
            <a:r>
              <a:rPr lang="el-GR" b="1" i="1" dirty="0" smtClean="0">
                <a:solidFill>
                  <a:srgbClr val="FF0000"/>
                </a:solidFill>
              </a:rPr>
              <a:t>Δεν συνίσταται</a:t>
            </a:r>
            <a:endParaRPr lang="el-GR" b="1" i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voula\Desktop\height_area3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204" y="1265617"/>
            <a:ext cx="5034988" cy="34724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682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1620" y="260648"/>
            <a:ext cx="5976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000" dirty="0"/>
          </a:p>
          <a:p>
            <a:r>
              <a:rPr lang="el-GR" sz="2000" dirty="0" err="1" smtClean="0">
                <a:solidFill>
                  <a:srgbClr val="FF0000"/>
                </a:solidFill>
              </a:rPr>
              <a:t>Ημι</a:t>
            </a:r>
            <a:r>
              <a:rPr lang="el-GR" sz="2000" dirty="0" smtClean="0"/>
              <a:t>- Ποσοτικός προσδιορισμός φάσεων </a:t>
            </a:r>
            <a:r>
              <a:rPr lang="el-GR" sz="2000" dirty="0" smtClean="0">
                <a:solidFill>
                  <a:srgbClr val="FF0000"/>
                </a:solidFill>
              </a:rPr>
              <a:t>με ύψη και </a:t>
            </a:r>
            <a:r>
              <a:rPr lang="el-GR" sz="2000" dirty="0" err="1" smtClean="0">
                <a:solidFill>
                  <a:srgbClr val="FF0000"/>
                </a:solidFill>
              </a:rPr>
              <a:t>εμβαδά_</a:t>
            </a:r>
            <a:r>
              <a:rPr lang="el-GR" sz="2000" b="1" i="1" dirty="0" err="1" smtClean="0">
                <a:solidFill>
                  <a:srgbClr val="FF0000"/>
                </a:solidFill>
              </a:rPr>
              <a:t>Παραδείγματα</a:t>
            </a:r>
            <a:endParaRPr lang="el-GR" sz="2000" b="1" i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7648" y="5301208"/>
            <a:ext cx="72806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002060"/>
                </a:solidFill>
              </a:rPr>
              <a:t>Μέθοδος υψών</a:t>
            </a:r>
            <a:r>
              <a:rPr lang="en-US" sz="2000" b="1" i="1" dirty="0" smtClean="0">
                <a:solidFill>
                  <a:srgbClr val="002060"/>
                </a:solidFill>
              </a:rPr>
              <a:t>:  </a:t>
            </a:r>
            <a:r>
              <a:rPr lang="en-US" sz="2000" b="1" i="1" dirty="0" smtClean="0">
                <a:solidFill>
                  <a:srgbClr val="FF0000"/>
                </a:solidFill>
              </a:rPr>
              <a:t>3</a:t>
            </a:r>
            <a:r>
              <a:rPr lang="el-GR" sz="2000" b="1" i="1" dirty="0" smtClean="0">
                <a:solidFill>
                  <a:srgbClr val="FF0000"/>
                </a:solidFill>
              </a:rPr>
              <a:t>8</a:t>
            </a:r>
            <a:r>
              <a:rPr lang="en-US" sz="2000" b="1" i="1" dirty="0" smtClean="0">
                <a:solidFill>
                  <a:srgbClr val="002060"/>
                </a:solidFill>
              </a:rPr>
              <a:t>%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Qz</a:t>
            </a:r>
            <a:r>
              <a:rPr lang="en-US" sz="2000" b="1" i="1" dirty="0" smtClean="0">
                <a:solidFill>
                  <a:srgbClr val="002060"/>
                </a:solidFill>
              </a:rPr>
              <a:t>,  </a:t>
            </a:r>
            <a:r>
              <a:rPr lang="el-GR" sz="2000" b="1" i="1" dirty="0" smtClean="0">
                <a:solidFill>
                  <a:srgbClr val="FF0000"/>
                </a:solidFill>
              </a:rPr>
              <a:t>32</a:t>
            </a:r>
            <a:r>
              <a:rPr lang="en-US" sz="2000" b="1" i="1" dirty="0" smtClean="0">
                <a:solidFill>
                  <a:srgbClr val="002060"/>
                </a:solidFill>
              </a:rPr>
              <a:t>% Cc</a:t>
            </a:r>
            <a:r>
              <a:rPr lang="el-GR" sz="2000" b="1" i="1" dirty="0" smtClean="0">
                <a:solidFill>
                  <a:srgbClr val="002060"/>
                </a:solidFill>
              </a:rPr>
              <a:t>, </a:t>
            </a:r>
            <a:r>
              <a:rPr lang="el-GR" sz="2000" b="1" i="1" dirty="0" smtClean="0">
                <a:solidFill>
                  <a:srgbClr val="FF0000"/>
                </a:solidFill>
              </a:rPr>
              <a:t>30</a:t>
            </a:r>
            <a:r>
              <a:rPr lang="en-US" sz="2000" b="1" i="1" dirty="0" smtClean="0">
                <a:solidFill>
                  <a:srgbClr val="002060"/>
                </a:solidFill>
              </a:rPr>
              <a:t>%</a:t>
            </a:r>
            <a:r>
              <a:rPr lang="en-US" sz="2000" b="1" i="1" dirty="0" err="1" smtClean="0">
                <a:solidFill>
                  <a:srgbClr val="002060"/>
                </a:solidFill>
              </a:rPr>
              <a:t>chl</a:t>
            </a:r>
            <a:r>
              <a:rPr lang="en-US" sz="2000" b="1" i="1" dirty="0" smtClean="0">
                <a:solidFill>
                  <a:srgbClr val="002060"/>
                </a:solidFill>
              </a:rPr>
              <a:t>, </a:t>
            </a:r>
            <a:endParaRPr lang="el-GR" sz="2000" b="1" i="1" dirty="0" smtClean="0">
              <a:solidFill>
                <a:srgbClr val="002060"/>
              </a:solidFill>
            </a:endParaRPr>
          </a:p>
          <a:p>
            <a:r>
              <a:rPr lang="el-GR" sz="2000" b="1" i="1" dirty="0" smtClean="0">
                <a:solidFill>
                  <a:srgbClr val="002060"/>
                </a:solidFill>
              </a:rPr>
              <a:t>Μέθοδος εμβαδών: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40</a:t>
            </a:r>
            <a:r>
              <a:rPr lang="en-US" sz="2000" b="1" i="1" dirty="0" smtClean="0">
                <a:solidFill>
                  <a:srgbClr val="002060"/>
                </a:solidFill>
              </a:rPr>
              <a:t>% </a:t>
            </a:r>
            <a:r>
              <a:rPr lang="en-US" sz="2000" b="1" i="1" dirty="0" err="1">
                <a:solidFill>
                  <a:srgbClr val="002060"/>
                </a:solidFill>
              </a:rPr>
              <a:t>Qz</a:t>
            </a:r>
            <a:r>
              <a:rPr lang="en-US" sz="2000" b="1" i="1" dirty="0">
                <a:solidFill>
                  <a:srgbClr val="002060"/>
                </a:solidFill>
              </a:rPr>
              <a:t>,  </a:t>
            </a:r>
            <a:r>
              <a:rPr lang="en-US" sz="2000" b="1" i="1" dirty="0" smtClean="0">
                <a:solidFill>
                  <a:srgbClr val="FF0000"/>
                </a:solidFill>
              </a:rPr>
              <a:t>52</a:t>
            </a:r>
            <a:r>
              <a:rPr lang="en-US" sz="2000" b="1" i="1" dirty="0" smtClean="0">
                <a:solidFill>
                  <a:srgbClr val="002060"/>
                </a:solidFill>
              </a:rPr>
              <a:t>% </a:t>
            </a:r>
            <a:r>
              <a:rPr lang="en-US" sz="2000" b="1" i="1" dirty="0">
                <a:solidFill>
                  <a:srgbClr val="002060"/>
                </a:solidFill>
              </a:rPr>
              <a:t>Cc</a:t>
            </a:r>
            <a:r>
              <a:rPr lang="el-GR" sz="2000" b="1" i="1" dirty="0">
                <a:solidFill>
                  <a:srgbClr val="002060"/>
                </a:solidFill>
              </a:rPr>
              <a:t>, </a:t>
            </a:r>
            <a:r>
              <a:rPr lang="en-US" sz="2000" b="1" i="1" dirty="0" smtClean="0">
                <a:solidFill>
                  <a:srgbClr val="FF0000"/>
                </a:solidFill>
              </a:rPr>
              <a:t>8</a:t>
            </a:r>
            <a:r>
              <a:rPr lang="en-US" sz="2000" b="1" i="1" dirty="0" smtClean="0">
                <a:solidFill>
                  <a:srgbClr val="002060"/>
                </a:solidFill>
              </a:rPr>
              <a:t>%chl</a:t>
            </a:r>
            <a:endParaRPr lang="el-GR" sz="1600" b="1" i="1" dirty="0">
              <a:solidFill>
                <a:srgbClr val="FF0000"/>
              </a:solidFill>
            </a:endParaRPr>
          </a:p>
          <a:p>
            <a:r>
              <a:rPr lang="el-GR" b="1" i="1" dirty="0" smtClean="0">
                <a:solidFill>
                  <a:srgbClr val="FF0000"/>
                </a:solidFill>
              </a:rPr>
              <a:t>Δεν συνίσταται</a:t>
            </a:r>
            <a:endParaRPr lang="el-GR" b="1" i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Users\voula\Desktop\heigt_area_2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76310"/>
            <a:ext cx="5682649" cy="39190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1656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52561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>
                <a:solidFill>
                  <a:srgbClr val="FF0000"/>
                </a:solidFill>
              </a:rPr>
              <a:t>Ημι</a:t>
            </a:r>
            <a:r>
              <a:rPr lang="el-GR" sz="2000" dirty="0" smtClean="0"/>
              <a:t>- Ποσοτικός προσδιορισμός φάσεων με ύψη και εμβαδά  μέσω </a:t>
            </a:r>
            <a:r>
              <a:rPr lang="en-US" sz="2000" dirty="0" smtClean="0"/>
              <a:t>EVA </a:t>
            </a:r>
            <a:r>
              <a:rPr lang="en-US" sz="2000" dirty="0"/>
              <a:t>12® </a:t>
            </a:r>
            <a:r>
              <a:rPr lang="en-US" sz="2000" dirty="0" smtClean="0"/>
              <a:t>software</a:t>
            </a:r>
            <a:r>
              <a:rPr lang="el-GR" sz="2000" dirty="0" smtClean="0"/>
              <a:t> και τα εργαλεία </a:t>
            </a:r>
            <a:r>
              <a:rPr lang="en-US" sz="2000" dirty="0" smtClean="0"/>
              <a:t> </a:t>
            </a:r>
            <a:r>
              <a:rPr lang="el-GR" sz="2000" dirty="0" smtClean="0"/>
              <a:t>του</a:t>
            </a:r>
            <a:r>
              <a:rPr lang="en-US" sz="2000" dirty="0" smtClean="0"/>
              <a:t>SQ and </a:t>
            </a:r>
            <a:r>
              <a:rPr lang="el-GR" sz="2000" dirty="0" smtClean="0"/>
              <a:t> </a:t>
            </a:r>
            <a:r>
              <a:rPr lang="en-US" sz="2000" dirty="0" smtClean="0"/>
              <a:t>“area</a:t>
            </a:r>
            <a:r>
              <a:rPr lang="en-US" sz="2000" dirty="0"/>
              <a:t>” tool</a:t>
            </a:r>
            <a:r>
              <a:rPr lang="el-GR" sz="2000" dirty="0" smtClean="0"/>
              <a:t> </a:t>
            </a:r>
          </a:p>
          <a:p>
            <a:endParaRPr lang="el-GR" sz="2000" dirty="0"/>
          </a:p>
          <a:p>
            <a:r>
              <a:rPr lang="el-GR" sz="2000" b="1" i="1" u="sng" dirty="0" smtClean="0"/>
              <a:t>Σύγκριση  </a:t>
            </a:r>
            <a:r>
              <a:rPr lang="el-GR" sz="2000" b="1" i="1" u="sng" dirty="0" err="1" smtClean="0"/>
              <a:t>ημιποσοτικών</a:t>
            </a:r>
            <a:r>
              <a:rPr lang="el-GR" sz="2000" b="1" i="1" u="sng" dirty="0" smtClean="0"/>
              <a:t> αποτελεσμάτων με χημικές αναλύσεις δειγμάτων (</a:t>
            </a:r>
            <a:r>
              <a:rPr lang="en-US" sz="2000" b="1" i="1" u="sng" dirty="0" smtClean="0"/>
              <a:t>mole </a:t>
            </a:r>
            <a:r>
              <a:rPr lang="el-GR" sz="2000" b="1" i="1" u="sng" dirty="0"/>
              <a:t>, </a:t>
            </a:r>
            <a:r>
              <a:rPr lang="el-GR" sz="2000" b="1" i="1" u="sng" dirty="0" smtClean="0"/>
              <a:t>ΜΒ, Χ.Τ.)</a:t>
            </a:r>
          </a:p>
          <a:p>
            <a:endParaRPr lang="el-GR" sz="2000" b="1" i="1" u="sng" dirty="0" smtClean="0"/>
          </a:p>
          <a:p>
            <a:r>
              <a:rPr lang="el-GR" sz="2000" b="1" i="1" u="sng" dirty="0" smtClean="0"/>
              <a:t>και </a:t>
            </a:r>
            <a:r>
              <a:rPr lang="el-GR" sz="2000" b="1" i="1" u="sng" dirty="0" smtClean="0">
                <a:solidFill>
                  <a:srgbClr val="FF0000"/>
                </a:solidFill>
              </a:rPr>
              <a:t>αναπροσαρμογή τελικών αποτελεσμάτων</a:t>
            </a:r>
            <a:endParaRPr lang="el-GR" sz="2000" b="1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13418814"/>
              </p:ext>
            </p:extLst>
          </p:nvPr>
        </p:nvGraphicFramePr>
        <p:xfrm>
          <a:off x="1043608" y="3429000"/>
          <a:ext cx="7188200" cy="3011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10922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Cc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MB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(%)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phase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formula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formula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100,09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11,1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anorth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278,2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CaAl2Si2O8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Al2O3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>
                          <a:effectLst/>
                        </a:rPr>
                        <a:t>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gehlen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273,97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Ca2Al2SiO7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SiO2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0,00</a:t>
                      </a:r>
                      <a:endParaRPr lang="el-GR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216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CaMgS12O6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MgO</a:t>
                      </a:r>
                      <a:endParaRPr lang="en-US" sz="1100" b="0" i="0" u="none" strike="noStrike">
                        <a:solidFill>
                          <a:srgbClr val="0066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0,00</a:t>
                      </a:r>
                      <a:endParaRPr lang="el-GR" sz="1100" b="1" i="0" u="none" strike="noStrike" dirty="0">
                        <a:solidFill>
                          <a:srgbClr val="0066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qz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60,09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SiO2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56,08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>
                          <a:effectLst/>
                        </a:rPr>
                        <a:t>3,898103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σα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277,98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KAlSi3O8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Na2O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C2S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172,22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44,01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3,059121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C3S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228,29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K2O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C3MS2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328,51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Fe2O3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smectite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478,32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500,905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CaCO3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 dirty="0">
                          <a:effectLst/>
                        </a:rPr>
                        <a:t>100,09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Albite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251,045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Hematite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159,69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92125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1700808"/>
            <a:ext cx="59766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err="1" smtClean="0">
                <a:solidFill>
                  <a:srgbClr val="FF0000"/>
                </a:solidFill>
              </a:rPr>
              <a:t>Ημι</a:t>
            </a:r>
            <a:r>
              <a:rPr lang="el-GR" sz="2000" dirty="0" smtClean="0"/>
              <a:t>- Ποσοτικός προσδιορισμός φάσεων με ύψη και εμβαδά  μέσω </a:t>
            </a:r>
            <a:r>
              <a:rPr lang="en-US" sz="2000" dirty="0" smtClean="0"/>
              <a:t>EVA </a:t>
            </a:r>
            <a:r>
              <a:rPr lang="en-US" sz="2000" dirty="0"/>
              <a:t>12® </a:t>
            </a:r>
            <a:r>
              <a:rPr lang="en-US" sz="2000" dirty="0" smtClean="0"/>
              <a:t>software</a:t>
            </a:r>
            <a:r>
              <a:rPr lang="el-GR" sz="2000" dirty="0" smtClean="0"/>
              <a:t> και τα εργαλεία </a:t>
            </a:r>
            <a:r>
              <a:rPr lang="en-US" sz="2000" dirty="0" smtClean="0"/>
              <a:t> </a:t>
            </a:r>
            <a:r>
              <a:rPr lang="el-GR" sz="2000" dirty="0" smtClean="0"/>
              <a:t>του</a:t>
            </a:r>
            <a:r>
              <a:rPr lang="en-US" sz="2000" dirty="0" smtClean="0"/>
              <a:t>SQ and </a:t>
            </a:r>
            <a:r>
              <a:rPr lang="el-GR" sz="2000" dirty="0" smtClean="0"/>
              <a:t> </a:t>
            </a:r>
            <a:r>
              <a:rPr lang="en-US" sz="2000" dirty="0" smtClean="0"/>
              <a:t>“area</a:t>
            </a:r>
            <a:r>
              <a:rPr lang="en-US" sz="2000" dirty="0"/>
              <a:t>” tool</a:t>
            </a:r>
            <a:r>
              <a:rPr lang="el-GR" sz="2000" dirty="0" smtClean="0"/>
              <a:t> </a:t>
            </a:r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r>
              <a:rPr lang="el-GR" sz="2000" b="1" i="1" u="sng" dirty="0" smtClean="0">
                <a:solidFill>
                  <a:srgbClr val="FF0000"/>
                </a:solidFill>
              </a:rPr>
              <a:t>Παραδείγματα και εξάσκηση στο εργαστήριο ………..</a:t>
            </a:r>
            <a:endParaRPr lang="el-GR" sz="20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1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3038</TotalTime>
  <Words>332</Words>
  <Application>Microsoft Office PowerPoint</Application>
  <PresentationFormat>Προβολή στην οθόνη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Επιχειρηματικό</vt:lpstr>
      <vt:lpstr>ΠΕΡΙΘΛΑΣΙΜΕΤΡΙΑ ΑΚΤΙΝΩΝ Χ (X-Ray Diffraction, XRD)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ΠΕΡΙΘΛΑΣΙΜΕΤΡΙΑ ΑΚΤΙΝΩΝ Χ</dc:title>
  <dc:creator>voula</dc:creator>
  <cp:lastModifiedBy>ΛΑΜΠΡΟΠΟΥΛΟΥ</cp:lastModifiedBy>
  <cp:revision>200</cp:revision>
  <dcterms:created xsi:type="dcterms:W3CDTF">2019-09-19T12:20:11Z</dcterms:created>
  <dcterms:modified xsi:type="dcterms:W3CDTF">2024-02-12T22:09:36Z</dcterms:modified>
</cp:coreProperties>
</file>