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2" r:id="rId2"/>
    <p:sldId id="273" r:id="rId3"/>
    <p:sldId id="274" r:id="rId4"/>
    <p:sldId id="275" r:id="rId5"/>
    <p:sldId id="276" r:id="rId6"/>
    <p:sldId id="257" r:id="rId7"/>
    <p:sldId id="266" r:id="rId8"/>
    <p:sldId id="268" r:id="rId9"/>
    <p:sldId id="264" r:id="rId10"/>
    <p:sldId id="265" r:id="rId11"/>
    <p:sldId id="267" r:id="rId12"/>
    <p:sldId id="260" r:id="rId13"/>
    <p:sldId id="261" r:id="rId14"/>
    <p:sldId id="262" r:id="rId15"/>
    <p:sldId id="263" r:id="rId16"/>
    <p:sldId id="258" r:id="rId17"/>
    <p:sldId id="259" r:id="rId18"/>
    <p:sldId id="269" r:id="rId19"/>
    <p:sldId id="270" r:id="rId20"/>
    <p:sldId id="271" r:id="rId21"/>
    <p:sldId id="277" r:id="rId22"/>
    <p:sldId id="281" r:id="rId23"/>
    <p:sldId id="278" r:id="rId24"/>
    <p:sldId id="279"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85C42-B585-4077-A501-101E58D74726}" type="datetimeFigureOut">
              <a:rPr lang="el-GR" smtClean="0"/>
              <a:pPr/>
              <a:t>7/9/2015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59CB9-1604-4261-BF64-8EE9E89AC29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B4E0B3C-0D7B-4504-A55C-00F35B79662D}"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3C01B9-DD8C-4F6B-B7E1-886A31CD6CF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E0B3C-0D7B-4504-A55C-00F35B79662D}" type="datetimeFigureOut">
              <a:rPr lang="el-GR" smtClean="0"/>
              <a:pPr/>
              <a:t>7/9/2015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C01B9-DD8C-4F6B-B7E1-886A31CD6CF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class.upatras.gr/courses/PHA161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Εικόνα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5896" y="709667"/>
            <a:ext cx="4437830" cy="919133"/>
          </a:xfrm>
          <a:prstGeom prst="rect">
            <a:avLst/>
          </a:prstGeom>
        </p:spPr>
      </p:pic>
      <p:sp>
        <p:nvSpPr>
          <p:cNvPr id="6" name="Τίτλος 1"/>
          <p:cNvSpPr>
            <a:spLocks noGrp="1"/>
          </p:cNvSpPr>
          <p:nvPr>
            <p:ph type="ctrTitle"/>
          </p:nvPr>
        </p:nvSpPr>
        <p:spPr/>
        <p:txBody>
          <a:bodyPr/>
          <a:lstStyle/>
          <a:p>
            <a:r>
              <a:rPr lang="el-GR" dirty="0" smtClean="0"/>
              <a:t>Ενόργανη Ανάλυση </a:t>
            </a:r>
            <a:r>
              <a:rPr lang="en-US" dirty="0" smtClean="0"/>
              <a:t>I</a:t>
            </a:r>
            <a:endParaRPr lang="el-GR" dirty="0"/>
          </a:p>
        </p:txBody>
      </p:sp>
      <p:sp>
        <p:nvSpPr>
          <p:cNvPr id="9" name="8 - Ορθογώνιο"/>
          <p:cNvSpPr/>
          <p:nvPr/>
        </p:nvSpPr>
        <p:spPr>
          <a:xfrm>
            <a:off x="381000" y="3429000"/>
            <a:ext cx="8610600" cy="1384995"/>
          </a:xfrm>
          <a:prstGeom prst="rect">
            <a:avLst/>
          </a:prstGeom>
        </p:spPr>
        <p:txBody>
          <a:bodyPr wrap="square">
            <a:spAutoFit/>
          </a:bodyPr>
          <a:lstStyle/>
          <a:p>
            <a:pPr algn="ctr"/>
            <a:r>
              <a:rPr lang="el-GR" sz="2800" b="1" dirty="0" smtClean="0"/>
              <a:t>Χρωματογραφία Λεπτής Στιβάδας</a:t>
            </a:r>
            <a:endParaRPr lang="en-US" sz="2800" dirty="0" smtClean="0"/>
          </a:p>
          <a:p>
            <a:pPr algn="ctr"/>
            <a:r>
              <a:rPr lang="el-GR" sz="2800" dirty="0" smtClean="0"/>
              <a:t>Κοντογιάννης Χρίστος, Καθηγητής</a:t>
            </a:r>
          </a:p>
          <a:p>
            <a:pPr algn="ctr"/>
            <a:r>
              <a:rPr lang="el-GR" sz="2800" dirty="0" smtClean="0"/>
              <a:t>Τμήμα Φαρμακευτικής</a:t>
            </a:r>
            <a:endParaRPr lang="en-US" sz="2800" dirty="0"/>
          </a:p>
        </p:txBody>
      </p:sp>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591138" y="5591694"/>
            <a:ext cx="4310289" cy="10258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a:bodyPr>
          <a:lstStyle/>
          <a:p>
            <a:r>
              <a:rPr lang="el-GR" sz="4000" b="1" dirty="0" smtClean="0"/>
              <a:t>Χρωματογραφικά μεγέθη στην </a:t>
            </a:r>
            <a:r>
              <a:rPr lang="en-US" sz="4000" b="1" dirty="0" smtClean="0"/>
              <a:t>TLC</a:t>
            </a:r>
            <a:endParaRPr lang="el-GR" sz="4000" b="1" dirty="0"/>
          </a:p>
        </p:txBody>
      </p:sp>
      <p:pic>
        <p:nvPicPr>
          <p:cNvPr id="1027" name="Picture 3" descr="C:\Users\user\Desktop\νγζκμ.png"/>
          <p:cNvPicPr>
            <a:picLocks noGrp="1" noChangeAspect="1" noChangeArrowheads="1"/>
          </p:cNvPicPr>
          <p:nvPr>
            <p:ph idx="1"/>
          </p:nvPr>
        </p:nvPicPr>
        <p:blipFill>
          <a:blip r:embed="rId2" cstate="print"/>
          <a:srcRect/>
          <a:stretch>
            <a:fillRect/>
          </a:stretch>
        </p:blipFill>
        <p:spPr bwMode="auto">
          <a:xfrm>
            <a:off x="2699792" y="1484784"/>
            <a:ext cx="3816424" cy="4488479"/>
          </a:xfrm>
          <a:prstGeom prst="rect">
            <a:avLst/>
          </a:prstGeom>
          <a:noFill/>
        </p:spPr>
      </p:pic>
      <p:sp>
        <p:nvSpPr>
          <p:cNvPr id="9" name="8 - TextBox"/>
          <p:cNvSpPr txBox="1"/>
          <p:nvPr/>
        </p:nvSpPr>
        <p:spPr>
          <a:xfrm>
            <a:off x="5220072" y="3789040"/>
            <a:ext cx="2736304" cy="646331"/>
          </a:xfrm>
          <a:prstGeom prst="rect">
            <a:avLst/>
          </a:prstGeom>
          <a:noFill/>
        </p:spPr>
        <p:txBody>
          <a:bodyPr wrap="square" rtlCol="0">
            <a:spAutoFit/>
          </a:bodyPr>
          <a:lstStyle/>
          <a:p>
            <a:r>
              <a:rPr lang="en-US" dirty="0" smtClean="0"/>
              <a:t> </a:t>
            </a:r>
            <a:r>
              <a:rPr lang="el-GR" dirty="0" smtClean="0"/>
              <a:t>απόσταση της ουσίας από το σημείο εκκίνησης, </a:t>
            </a:r>
            <a:r>
              <a:rPr lang="el-GR" dirty="0" err="1" smtClean="0"/>
              <a:t>Zs</a:t>
            </a:r>
            <a:r>
              <a:rPr lang="el-GR" dirty="0" smtClean="0"/>
              <a:t> </a:t>
            </a:r>
            <a:endParaRPr lang="el-GR" dirty="0"/>
          </a:p>
        </p:txBody>
      </p:sp>
      <p:cxnSp>
        <p:nvCxnSpPr>
          <p:cNvPr id="11" name="10 - Ευθύγραμμο βέλος σύνδεσης"/>
          <p:cNvCxnSpPr>
            <a:stCxn id="9" idx="1"/>
          </p:cNvCxnSpPr>
          <p:nvPr/>
        </p:nvCxnSpPr>
        <p:spPr>
          <a:xfrm flipH="1">
            <a:off x="4427984" y="4112206"/>
            <a:ext cx="792088" cy="368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251520" y="3212976"/>
            <a:ext cx="2520280" cy="923330"/>
          </a:xfrm>
          <a:prstGeom prst="rect">
            <a:avLst/>
          </a:prstGeom>
          <a:noFill/>
        </p:spPr>
        <p:txBody>
          <a:bodyPr wrap="square" rtlCol="0">
            <a:spAutoFit/>
          </a:bodyPr>
          <a:lstStyle/>
          <a:p>
            <a:pPr algn="ctr"/>
            <a:r>
              <a:rPr lang="el-GR" dirty="0" smtClean="0"/>
              <a:t>απόσταση του διαλύτη από το σημείο εκκίνησης, </a:t>
            </a:r>
            <a:r>
              <a:rPr lang="el-GR" dirty="0" err="1" smtClean="0"/>
              <a:t>Zf</a:t>
            </a:r>
            <a:endParaRPr lang="el-GR" dirty="0"/>
          </a:p>
        </p:txBody>
      </p:sp>
      <p:cxnSp>
        <p:nvCxnSpPr>
          <p:cNvPr id="14" name="13 - Ευθύγραμμο βέλος σύνδεσης"/>
          <p:cNvCxnSpPr/>
          <p:nvPr/>
        </p:nvCxnSpPr>
        <p:spPr>
          <a:xfrm>
            <a:off x="2483768" y="3717032"/>
            <a:ext cx="648072"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6588224" y="5507940"/>
            <a:ext cx="720080" cy="369332"/>
          </a:xfrm>
          <a:prstGeom prst="rect">
            <a:avLst/>
          </a:prstGeom>
          <a:noFill/>
        </p:spPr>
        <p:txBody>
          <a:bodyPr wrap="square" rtlCol="0">
            <a:spAutoFit/>
          </a:bodyPr>
          <a:lstStyle/>
          <a:p>
            <a:r>
              <a:rPr lang="en-US" dirty="0" err="1" smtClean="0"/>
              <a:t>Rf</a:t>
            </a:r>
            <a:r>
              <a:rPr lang="en-US" dirty="0" smtClean="0"/>
              <a:t>=</a:t>
            </a:r>
            <a:endParaRPr lang="el-GR" dirty="0"/>
          </a:p>
        </p:txBody>
      </p:sp>
      <p:cxnSp>
        <p:nvCxnSpPr>
          <p:cNvPr id="17" name="16 - Ευθεία γραμμή σύνδεσης"/>
          <p:cNvCxnSpPr/>
          <p:nvPr/>
        </p:nvCxnSpPr>
        <p:spPr>
          <a:xfrm>
            <a:off x="7092280" y="566124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7020272" y="5363924"/>
            <a:ext cx="432048" cy="369332"/>
          </a:xfrm>
          <a:prstGeom prst="rect">
            <a:avLst/>
          </a:prstGeom>
          <a:noFill/>
        </p:spPr>
        <p:txBody>
          <a:bodyPr wrap="square" rtlCol="0">
            <a:spAutoFit/>
          </a:bodyPr>
          <a:lstStyle/>
          <a:p>
            <a:r>
              <a:rPr lang="en-GB" dirty="0" smtClean="0"/>
              <a:t>Zs</a:t>
            </a:r>
            <a:endParaRPr lang="el-GR" dirty="0"/>
          </a:p>
        </p:txBody>
      </p:sp>
      <p:sp>
        <p:nvSpPr>
          <p:cNvPr id="19" name="18 - TextBox"/>
          <p:cNvSpPr txBox="1"/>
          <p:nvPr/>
        </p:nvSpPr>
        <p:spPr>
          <a:xfrm>
            <a:off x="7020272" y="5589240"/>
            <a:ext cx="432048" cy="369332"/>
          </a:xfrm>
          <a:prstGeom prst="rect">
            <a:avLst/>
          </a:prstGeom>
          <a:noFill/>
        </p:spPr>
        <p:txBody>
          <a:bodyPr wrap="square" rtlCol="0">
            <a:spAutoFit/>
          </a:bodyPr>
          <a:lstStyle/>
          <a:p>
            <a:r>
              <a:rPr lang="en-GB" dirty="0" err="1" smtClean="0"/>
              <a:t>Zf</a:t>
            </a:r>
            <a:endParaRPr lang="el-GR" dirty="0"/>
          </a:p>
        </p:txBody>
      </p:sp>
      <p:sp>
        <p:nvSpPr>
          <p:cNvPr id="20" name="19 - TextBox"/>
          <p:cNvSpPr txBox="1"/>
          <p:nvPr/>
        </p:nvSpPr>
        <p:spPr>
          <a:xfrm>
            <a:off x="6300192" y="5085184"/>
            <a:ext cx="1656184" cy="1200329"/>
          </a:xfrm>
          <a:prstGeom prst="rect">
            <a:avLst/>
          </a:prstGeom>
          <a:noFill/>
          <a:ln>
            <a:solidFill>
              <a:schemeClr val="tx1"/>
            </a:solidFill>
            <a:prstDash val="sysDash"/>
          </a:ln>
        </p:spPr>
        <p:txBody>
          <a:bodyPr wrap="square" rtlCol="0">
            <a:spAutoFit/>
          </a:bodyPr>
          <a:lstStyle/>
          <a:p>
            <a:endParaRPr lang="en-GB" dirty="0" smtClean="0"/>
          </a:p>
          <a:p>
            <a:endParaRPr lang="en-GB" dirty="0"/>
          </a:p>
          <a:p>
            <a:endParaRPr lang="en-GB" dirty="0" smtClean="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7931224" cy="4525963"/>
          </a:xfrm>
        </p:spPr>
        <p:txBody>
          <a:bodyPr>
            <a:normAutofit/>
          </a:bodyPr>
          <a:lstStyle/>
          <a:p>
            <a:endParaRPr lang="el-GR" sz="2000" dirty="0"/>
          </a:p>
          <a:p>
            <a:r>
              <a:rPr lang="en-US" sz="2000" dirty="0"/>
              <a:t>H </a:t>
            </a:r>
            <a:r>
              <a:rPr lang="el-GR" sz="2000" dirty="0" smtClean="0"/>
              <a:t>τιμή </a:t>
            </a:r>
            <a:r>
              <a:rPr lang="en-US" sz="2000" dirty="0" err="1" smtClean="0"/>
              <a:t>Rf</a:t>
            </a:r>
            <a:r>
              <a:rPr lang="el-GR" sz="2000" dirty="0" smtClean="0"/>
              <a:t> ενός συγκεκριμένου συστατικού εξαρτάται από</a:t>
            </a:r>
            <a:r>
              <a:rPr lang="el-GR" sz="2000" dirty="0"/>
              <a:t>:</a:t>
            </a:r>
          </a:p>
          <a:p>
            <a:pPr lvl="1"/>
            <a:r>
              <a:rPr lang="el-GR" sz="2000" dirty="0" err="1" smtClean="0"/>
              <a:t>Ακριβήσύστασητουπροσροφητικούυλικού</a:t>
            </a:r>
            <a:endParaRPr lang="el-GR" sz="2000" dirty="0" smtClean="0"/>
          </a:p>
          <a:p>
            <a:pPr lvl="1"/>
            <a:r>
              <a:rPr lang="el-GR" sz="2000" dirty="0" err="1" smtClean="0"/>
              <a:t>Διαλύτηανάπτυξης</a:t>
            </a:r>
            <a:endParaRPr lang="el-GR" sz="2000" dirty="0"/>
          </a:p>
          <a:p>
            <a:pPr lvl="1"/>
            <a:r>
              <a:rPr lang="el-GR" sz="2000" dirty="0" smtClean="0"/>
              <a:t>Θερμοκρασία</a:t>
            </a:r>
            <a:endParaRPr lang="el-GR" sz="2000" dirty="0"/>
          </a:p>
          <a:p>
            <a:endParaRPr lang="el-GR" sz="2000" dirty="0" smtClean="0"/>
          </a:p>
          <a:p>
            <a:r>
              <a:rPr lang="en-US" sz="2000" dirty="0" smtClean="0"/>
              <a:t>H </a:t>
            </a:r>
            <a:r>
              <a:rPr lang="el-GR" sz="2000" dirty="0" smtClean="0"/>
              <a:t>τιμή </a:t>
            </a:r>
            <a:r>
              <a:rPr lang="en-US" sz="2000" dirty="0" err="1" smtClean="0"/>
              <a:t>Rf</a:t>
            </a:r>
            <a:r>
              <a:rPr lang="el-GR" sz="2000" dirty="0" smtClean="0"/>
              <a:t> ενός συγκεκριμένου συστατικού χρησιμεύει για την</a:t>
            </a:r>
            <a:r>
              <a:rPr lang="el-GR" sz="2000" dirty="0"/>
              <a:t>:</a:t>
            </a:r>
          </a:p>
          <a:p>
            <a:pPr lvl="1" algn="just"/>
            <a:r>
              <a:rPr lang="el-GR" sz="2000" dirty="0" smtClean="0"/>
              <a:t>Εξακρίβωση της ταυτότητας μιας άγνωστης ουσίας.</a:t>
            </a:r>
          </a:p>
          <a:p>
            <a:pPr lvl="1" algn="just"/>
            <a:r>
              <a:rPr lang="el-GR" sz="2000" dirty="0" smtClean="0"/>
              <a:t>Συγκρίνουμε την τιμή </a:t>
            </a:r>
            <a:r>
              <a:rPr lang="en-US" sz="2000" dirty="0" err="1" smtClean="0"/>
              <a:t>Rf</a:t>
            </a:r>
            <a:r>
              <a:rPr lang="el-GR" sz="2000" dirty="0" smtClean="0"/>
              <a:t> της ουσίας με την τιμή </a:t>
            </a:r>
            <a:r>
              <a:rPr lang="en-US" sz="2000" dirty="0" err="1" smtClean="0"/>
              <a:t>Rf</a:t>
            </a:r>
            <a:r>
              <a:rPr lang="el-GR" sz="2000" dirty="0" smtClean="0"/>
              <a:t> της βιβλιογραφίας ή μιας ουσίας “μάρτυρα” (δηλ. μιας γνωστής ουσίας)</a:t>
            </a:r>
            <a:endParaRPr lang="el-GR" sz="2000" dirty="0"/>
          </a:p>
        </p:txBody>
      </p:sp>
      <p:sp>
        <p:nvSpPr>
          <p:cNvPr id="4" name="1 - Τίτλος"/>
          <p:cNvSpPr>
            <a:spLocks noGrp="1"/>
          </p:cNvSpPr>
          <p:nvPr>
            <p:ph type="title"/>
          </p:nvPr>
        </p:nvSpPr>
        <p:spPr>
          <a:xfrm>
            <a:off x="457200" y="413792"/>
            <a:ext cx="8229600" cy="1143000"/>
          </a:xfrm>
        </p:spPr>
        <p:txBody>
          <a:bodyPr>
            <a:normAutofit/>
          </a:bodyPr>
          <a:lstStyle/>
          <a:p>
            <a:r>
              <a:rPr lang="el-GR" sz="4000" b="1" dirty="0" smtClean="0"/>
              <a:t>Χρωματογραφικά μεγέθη στην </a:t>
            </a:r>
            <a:r>
              <a:rPr lang="en-US" sz="4000" b="1" dirty="0" smtClean="0"/>
              <a:t>TLC</a:t>
            </a:r>
            <a:endParaRPr lang="el-GR"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Πλεονεκτήματα</a:t>
            </a:r>
            <a:endParaRPr lang="el-GR" sz="4000" b="1" dirty="0"/>
          </a:p>
        </p:txBody>
      </p:sp>
      <p:sp>
        <p:nvSpPr>
          <p:cNvPr id="3" name="2 - Θέση περιεχομένου"/>
          <p:cNvSpPr>
            <a:spLocks noGrp="1"/>
          </p:cNvSpPr>
          <p:nvPr>
            <p:ph idx="1"/>
          </p:nvPr>
        </p:nvSpPr>
        <p:spPr>
          <a:xfrm>
            <a:off x="457200" y="1600200"/>
            <a:ext cx="8003232" cy="4781128"/>
          </a:xfrm>
        </p:spPr>
        <p:txBody>
          <a:bodyPr>
            <a:normAutofit/>
          </a:bodyPr>
          <a:lstStyle/>
          <a:p>
            <a:pPr algn="just"/>
            <a:r>
              <a:rPr lang="el-GR" sz="2000" dirty="0" smtClean="0"/>
              <a:t>Είναι φτηνή τεχνική, δεδομένου </a:t>
            </a:r>
            <a:r>
              <a:rPr lang="el-GR" sz="2000" dirty="0"/>
              <a:t>ότι δεν απαιτεί δαπανηρό εργαστηριακό εξοπλισμό και απαιτεί κατανάλωση πολύ μικρότερων ποσοτήτων διαλύτη (5% της κατανάλωσης διαλύτη που απαιτεί η HPLC. </a:t>
            </a:r>
          </a:p>
          <a:p>
            <a:pPr algn="just"/>
            <a:endParaRPr lang="el-GR" sz="2000" dirty="0" smtClean="0"/>
          </a:p>
          <a:p>
            <a:pPr algn="just"/>
            <a:r>
              <a:rPr lang="el-GR" sz="2000" dirty="0" smtClean="0"/>
              <a:t>Φιλική προς το </a:t>
            </a:r>
            <a:r>
              <a:rPr lang="el-GR" sz="2000" dirty="0"/>
              <a:t>περιβάλλον </a:t>
            </a:r>
          </a:p>
          <a:p>
            <a:pPr algn="just"/>
            <a:endParaRPr lang="el-GR" sz="2000" dirty="0" smtClean="0"/>
          </a:p>
          <a:p>
            <a:pPr algn="just"/>
            <a:r>
              <a:rPr lang="el-GR" sz="2000" dirty="0" smtClean="0"/>
              <a:t>Υπόκειται </a:t>
            </a:r>
            <a:r>
              <a:rPr lang="el-GR" sz="2000" dirty="0"/>
              <a:t>σε ελάχιστους περιορισμούς. Είναι δυνατόν να χρησιμοποιηθεί ως κινητή φάση οποιοσδήποτε διαλύτης διαλύει τις προς ανάλυση ουσίες, ρυθμιστικά διαλύματα οποιουδήποτε </a:t>
            </a:r>
            <a:r>
              <a:rPr lang="el-GR" sz="2000" dirty="0" err="1"/>
              <a:t>pH</a:t>
            </a:r>
            <a:r>
              <a:rPr lang="el-GR" sz="2000" dirty="0"/>
              <a:t>, ακόμη και ισχυρά αντιδραστήρια, δεδομένου ότι οι πλάκες που αποτελούν την στατική φάση είναι αναλώσιμα προϊόντα και </a:t>
            </a:r>
            <a:r>
              <a:rPr lang="el-GR" sz="2000" dirty="0" err="1"/>
              <a:t>χρησιμοποιoύνται</a:t>
            </a:r>
            <a:r>
              <a:rPr lang="el-GR" sz="2000" dirty="0"/>
              <a:t> μια μόνο φορά σε αντίθεση με τις ακριβές στήλες της HPLC οι οποίες προορίζονται για πολλές αναλύσεις και καταστρέφονται κάτω από ισχυρές συνθήκες διαλυτών </a:t>
            </a:r>
            <a:r>
              <a:rPr lang="el-GR" sz="2000" dirty="0" err="1"/>
              <a:t>pH</a:t>
            </a:r>
            <a:r>
              <a:rPr lang="el-GR" sz="2000" dirty="0"/>
              <a:t> και αντιδραστηρίων.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Πλεονεκτήματα</a:t>
            </a:r>
            <a:endParaRPr lang="el-GR" sz="4000" b="1" dirty="0"/>
          </a:p>
        </p:txBody>
      </p:sp>
      <p:sp>
        <p:nvSpPr>
          <p:cNvPr id="3" name="2 - Θέση περιεχομένου"/>
          <p:cNvSpPr>
            <a:spLocks noGrp="1"/>
          </p:cNvSpPr>
          <p:nvPr>
            <p:ph idx="1"/>
          </p:nvPr>
        </p:nvSpPr>
        <p:spPr>
          <a:xfrm>
            <a:off x="457200" y="1600200"/>
            <a:ext cx="7931224" cy="4525963"/>
          </a:xfrm>
        </p:spPr>
        <p:txBody>
          <a:bodyPr>
            <a:normAutofit/>
          </a:bodyPr>
          <a:lstStyle/>
          <a:p>
            <a:pPr algn="just"/>
            <a:r>
              <a:rPr lang="el-GR" sz="2000" dirty="0" smtClean="0"/>
              <a:t>Δεν </a:t>
            </a:r>
            <a:r>
              <a:rPr lang="el-GR" sz="2000" dirty="0"/>
              <a:t>υπάρχει παρεμπόδιση από δείγματα προηγουμένων αναλύσεων. Στην HPLC τυχόν μη αντιστρεπτή προσρόφηση μιας ουσίας στην στατική φάση διαφεύγει από την ανάλυση, ενώ είναι δυνατόν να μεταβάλλει την διαχωριστική ικανότητα της στήλης ή και να εμφανιστεί σε άλλες αναλύσεις αργότερα (</a:t>
            </a:r>
            <a:r>
              <a:rPr lang="el-GR" sz="2000" dirty="0" err="1"/>
              <a:t>memory</a:t>
            </a:r>
            <a:r>
              <a:rPr lang="el-GR" sz="2000" dirty="0"/>
              <a:t> </a:t>
            </a:r>
            <a:r>
              <a:rPr lang="el-GR" sz="2000" dirty="0" err="1"/>
              <a:t>effect</a:t>
            </a:r>
            <a:r>
              <a:rPr lang="el-GR" sz="2000" dirty="0"/>
              <a:t>). Σε τέτοια περίπτωση στην </a:t>
            </a:r>
            <a:r>
              <a:rPr lang="el-GR" sz="2000" dirty="0" smtClean="0"/>
              <a:t>TLC, απλώς, </a:t>
            </a:r>
            <a:r>
              <a:rPr lang="el-GR" sz="2000" dirty="0"/>
              <a:t>θα φανεί κάποιο υπόλειμμα στο σημείο εκκίνησης. </a:t>
            </a:r>
          </a:p>
          <a:p>
            <a:pPr algn="just"/>
            <a:endParaRPr lang="el-GR" sz="2000" dirty="0" smtClean="0"/>
          </a:p>
          <a:p>
            <a:pPr algn="just"/>
            <a:r>
              <a:rPr lang="el-GR" sz="2000" dirty="0" smtClean="0"/>
              <a:t>Μεγάλη </a:t>
            </a:r>
            <a:r>
              <a:rPr lang="el-GR" sz="2000" dirty="0"/>
              <a:t>ευελιξία. Εκτός της ποικιλίας στατικών και κινητών φάσεων υπάρχει δυνατότητα επιλογής και του τρόπου ανάπτυξης της χρωματογραφίας. (πολλαπλή ανάπτυξη, κλιμακωτή ανάπτυξη, κυκλική, </a:t>
            </a:r>
            <a:r>
              <a:rPr lang="el-GR" sz="2000" dirty="0" err="1"/>
              <a:t>αντικυκλική</a:t>
            </a:r>
            <a:r>
              <a:rPr lang="el-GR" sz="2000" dirty="0"/>
              <a:t>, οριζόντια) Οι διαφορετικές τεχνικές ανάπτυξης αυξάνουν την διαχωριστική ικανότητα, η οποία στη βάση του αριθμού των θεωρητικών πλακών/ ανά μονάδα μήκους υπολείπεται της HPLC.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rmAutofit/>
          </a:bodyPr>
          <a:lstStyle/>
          <a:p>
            <a:r>
              <a:rPr lang="el-GR" sz="4000" b="1" dirty="0" smtClean="0"/>
              <a:t>Πλεονεκτήματα</a:t>
            </a:r>
            <a:endParaRPr lang="el-GR" sz="4000" b="1" dirty="0"/>
          </a:p>
        </p:txBody>
      </p:sp>
      <p:sp>
        <p:nvSpPr>
          <p:cNvPr id="3" name="2 - Θέση περιεχομένου"/>
          <p:cNvSpPr>
            <a:spLocks noGrp="1"/>
          </p:cNvSpPr>
          <p:nvPr>
            <p:ph idx="1"/>
          </p:nvPr>
        </p:nvSpPr>
        <p:spPr>
          <a:xfrm>
            <a:off x="457200" y="1927373"/>
            <a:ext cx="8003232" cy="4525963"/>
          </a:xfrm>
        </p:spPr>
        <p:txBody>
          <a:bodyPr>
            <a:normAutofit/>
          </a:bodyPr>
          <a:lstStyle/>
          <a:p>
            <a:pPr algn="just"/>
            <a:r>
              <a:rPr lang="el-GR" sz="2000" dirty="0" smtClean="0"/>
              <a:t>Συμπληρωματικότητα </a:t>
            </a:r>
            <a:r>
              <a:rPr lang="el-GR" sz="2000" dirty="0"/>
              <a:t>ως προς την HPLC. Ουσίες με υψηλές τιμές k' και συνεπώς πλατιές κορυφές και χαμηλό διαχωρισμό και ευαισθησία στην HPLC αντιστοιχούν σε χαμηλές τιμές </a:t>
            </a:r>
            <a:r>
              <a:rPr lang="el-GR" sz="2000" dirty="0" err="1"/>
              <a:t>Rf</a:t>
            </a:r>
            <a:r>
              <a:rPr lang="el-GR" sz="2000" dirty="0"/>
              <a:t>, εμπίπτουν δηλαδή στην περιοχή όπου η TLC παρέχει τον υψηλότερο διαχωρισμό και ευαισθησία. </a:t>
            </a:r>
            <a:r>
              <a:rPr lang="el-GR" sz="2000" dirty="0" err="1"/>
              <a:t>Υπο</a:t>
            </a:r>
            <a:r>
              <a:rPr lang="el-GR" sz="2000" dirty="0"/>
              <a:t> αυτήν την έννοια οι δύο μέθοδοι είναι δυνατόν να θεωρηθούν </a:t>
            </a:r>
            <a:r>
              <a:rPr lang="el-GR" sz="2000" dirty="0" err="1"/>
              <a:t>αλληλοσυμπληρωματικές</a:t>
            </a:r>
            <a:r>
              <a:rPr lang="el-GR" sz="2000" dirty="0"/>
              <a:t> ανάλογα με την φύση των εξεταζομένων ουσιών.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6856" y="341784"/>
            <a:ext cx="8229600" cy="1143000"/>
          </a:xfrm>
        </p:spPr>
        <p:txBody>
          <a:bodyPr>
            <a:normAutofit/>
          </a:bodyPr>
          <a:lstStyle/>
          <a:p>
            <a:r>
              <a:rPr lang="el-GR" sz="4000" b="1" dirty="0" smtClean="0"/>
              <a:t>Μειονεκτήματα</a:t>
            </a:r>
            <a:endParaRPr lang="el-GR" sz="4000" b="1" dirty="0"/>
          </a:p>
        </p:txBody>
      </p:sp>
      <p:sp>
        <p:nvSpPr>
          <p:cNvPr id="3" name="2 - Θέση περιεχομένου"/>
          <p:cNvSpPr>
            <a:spLocks noGrp="1"/>
          </p:cNvSpPr>
          <p:nvPr>
            <p:ph idx="1"/>
          </p:nvPr>
        </p:nvSpPr>
        <p:spPr>
          <a:xfrm>
            <a:off x="457200" y="1855365"/>
            <a:ext cx="7931224" cy="4525963"/>
          </a:xfrm>
        </p:spPr>
        <p:txBody>
          <a:bodyPr>
            <a:normAutofit/>
          </a:bodyPr>
          <a:lstStyle/>
          <a:p>
            <a:pPr algn="just"/>
            <a:r>
              <a:rPr lang="el-GR" sz="2000" dirty="0" smtClean="0"/>
              <a:t>Λιγότερο </a:t>
            </a:r>
            <a:r>
              <a:rPr lang="el-GR" sz="2000" dirty="0" err="1"/>
              <a:t>επαναλήψιμα</a:t>
            </a:r>
            <a:r>
              <a:rPr lang="el-GR" sz="2000" dirty="0"/>
              <a:t> αποτελέσματα, τα οποία συχνά εξαρτώνται από την εμπειρία και δεξιοτεχνία του αναλυτή. </a:t>
            </a:r>
          </a:p>
          <a:p>
            <a:pPr algn="just"/>
            <a:endParaRPr lang="el-GR" sz="2000" dirty="0" smtClean="0"/>
          </a:p>
          <a:p>
            <a:pPr algn="just"/>
            <a:r>
              <a:rPr lang="el-GR" sz="2000" dirty="0" smtClean="0"/>
              <a:t>Χαμηλότερος </a:t>
            </a:r>
            <a:r>
              <a:rPr lang="el-GR" sz="2000" dirty="0"/>
              <a:t>αριθμός θεωρητικών πλακών συγκριτικά με την HPLC </a:t>
            </a:r>
          </a:p>
          <a:p>
            <a:pPr algn="just"/>
            <a:endParaRPr lang="el-GR" sz="2000" dirty="0" smtClean="0"/>
          </a:p>
          <a:p>
            <a:pPr algn="just"/>
            <a:r>
              <a:rPr lang="el-GR" sz="2000" dirty="0" smtClean="0"/>
              <a:t>Χαμηλότερη </a:t>
            </a:r>
            <a:r>
              <a:rPr lang="el-GR" sz="2000" dirty="0"/>
              <a:t>ευαισθησία από την HPLC. </a:t>
            </a:r>
          </a:p>
          <a:p>
            <a:pPr algn="just"/>
            <a:endParaRPr lang="el-GR" sz="2000" dirty="0" smtClean="0"/>
          </a:p>
          <a:p>
            <a:pPr algn="just"/>
            <a:r>
              <a:rPr lang="el-GR" sz="2000" dirty="0" smtClean="0"/>
              <a:t>Δυσκολία </a:t>
            </a:r>
            <a:r>
              <a:rPr lang="el-GR" sz="2000" dirty="0"/>
              <a:t>στον έλεγχο και σταθεροποίηση των πειραματικών συνθηκών.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rmAutofit/>
          </a:bodyPr>
          <a:lstStyle/>
          <a:p>
            <a:r>
              <a:rPr lang="el-GR" sz="4000" b="1" dirty="0" smtClean="0"/>
              <a:t>Εφαρμογές</a:t>
            </a:r>
            <a:endParaRPr lang="el-GR" sz="4000" b="1" dirty="0"/>
          </a:p>
        </p:txBody>
      </p:sp>
      <p:sp>
        <p:nvSpPr>
          <p:cNvPr id="3" name="2 - Θέση περιεχομένου"/>
          <p:cNvSpPr>
            <a:spLocks noGrp="1"/>
          </p:cNvSpPr>
          <p:nvPr>
            <p:ph idx="1"/>
          </p:nvPr>
        </p:nvSpPr>
        <p:spPr>
          <a:xfrm>
            <a:off x="395536" y="2071389"/>
            <a:ext cx="7848872" cy="4525963"/>
          </a:xfrm>
        </p:spPr>
        <p:txBody>
          <a:bodyPr>
            <a:noAutofit/>
          </a:bodyPr>
          <a:lstStyle/>
          <a:p>
            <a:pPr algn="just"/>
            <a:r>
              <a:rPr lang="el-GR" sz="2000" dirty="0" smtClean="0"/>
              <a:t>Έλεγχος </a:t>
            </a:r>
            <a:r>
              <a:rPr lang="el-GR" sz="2000" dirty="0"/>
              <a:t>καθαρότητας μιας ουσίας (ιδιαίτερη εφαρμογή έχει στην ανίχνευση συγγενών ουσιών και αποτελεί μέθοδο που προτείνεται στις φαρμακοποιίες </a:t>
            </a:r>
          </a:p>
          <a:p>
            <a:pPr algn="just"/>
            <a:endParaRPr lang="el-GR" sz="2000" dirty="0" smtClean="0"/>
          </a:p>
          <a:p>
            <a:pPr algn="just"/>
            <a:endParaRPr lang="el-GR" sz="2000" dirty="0" smtClean="0"/>
          </a:p>
          <a:p>
            <a:pPr algn="just"/>
            <a:r>
              <a:rPr lang="el-GR" sz="2000" dirty="0" smtClean="0"/>
              <a:t>Διαχωρισμός </a:t>
            </a:r>
            <a:r>
              <a:rPr lang="el-GR" sz="2000" dirty="0"/>
              <a:t>και ταυτοποίηση συστατικών μείγματος </a:t>
            </a:r>
          </a:p>
          <a:p>
            <a:pPr algn="just"/>
            <a:endParaRPr lang="el-GR" sz="2000" dirty="0" smtClean="0"/>
          </a:p>
          <a:p>
            <a:pPr algn="just"/>
            <a:endParaRPr lang="el-GR" sz="2000" dirty="0" smtClean="0"/>
          </a:p>
          <a:p>
            <a:pPr algn="just"/>
            <a:r>
              <a:rPr lang="el-GR" sz="2000" dirty="0" err="1" smtClean="0"/>
              <a:t>Ημι</a:t>
            </a:r>
            <a:r>
              <a:rPr lang="el-GR" sz="2000" dirty="0" smtClean="0"/>
              <a:t>-ποσοτικός </a:t>
            </a:r>
            <a:r>
              <a:rPr lang="el-GR" sz="2000" dirty="0"/>
              <a:t>ή ποσοτικός προσδιορισμός ενός ή περισσοτέρων συστατικών μείγματος. </a:t>
            </a:r>
          </a:p>
          <a:p>
            <a:endParaRPr lang="el-GR" sz="2000" dirty="0" smtClean="0"/>
          </a:p>
          <a:p>
            <a:endParaRPr lang="el-GR" sz="2000" dirty="0"/>
          </a:p>
          <a:p>
            <a:endParaRPr lang="el-G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41784"/>
            <a:ext cx="8229600" cy="1143000"/>
          </a:xfrm>
        </p:spPr>
        <p:txBody>
          <a:bodyPr>
            <a:normAutofit/>
          </a:bodyPr>
          <a:lstStyle/>
          <a:p>
            <a:r>
              <a:rPr lang="el-GR" sz="4000" b="1" dirty="0" smtClean="0"/>
              <a:t>Εφαρμογές</a:t>
            </a:r>
            <a:endParaRPr lang="el-GR" sz="4000" b="1" dirty="0"/>
          </a:p>
        </p:txBody>
      </p:sp>
      <p:sp>
        <p:nvSpPr>
          <p:cNvPr id="3" name="2 - Θέση περιεχομένου"/>
          <p:cNvSpPr>
            <a:spLocks noGrp="1"/>
          </p:cNvSpPr>
          <p:nvPr>
            <p:ph idx="1"/>
          </p:nvPr>
        </p:nvSpPr>
        <p:spPr>
          <a:xfrm>
            <a:off x="518864" y="1927373"/>
            <a:ext cx="8229600" cy="4525963"/>
          </a:xfrm>
        </p:spPr>
        <p:txBody>
          <a:bodyPr>
            <a:normAutofit/>
          </a:bodyPr>
          <a:lstStyle/>
          <a:p>
            <a:pPr lvl="0"/>
            <a:r>
              <a:rPr lang="el-GR" sz="2000" dirty="0">
                <a:solidFill>
                  <a:prstClr val="black"/>
                </a:solidFill>
              </a:rPr>
              <a:t>Προσδιορισμός φυσικοχημικών παραμέτρων (</a:t>
            </a:r>
            <a:r>
              <a:rPr lang="el-GR" sz="2000" dirty="0" err="1">
                <a:solidFill>
                  <a:prstClr val="black"/>
                </a:solidFill>
              </a:rPr>
              <a:t>λιποφιλία</a:t>
            </a:r>
            <a:r>
              <a:rPr lang="el-GR" sz="2000" dirty="0">
                <a:solidFill>
                  <a:prstClr val="black"/>
                </a:solidFill>
              </a:rPr>
              <a:t>) </a:t>
            </a:r>
          </a:p>
          <a:p>
            <a:pPr lvl="0"/>
            <a:endParaRPr lang="el-GR" sz="2000" dirty="0">
              <a:solidFill>
                <a:prstClr val="black"/>
              </a:solidFill>
            </a:endParaRPr>
          </a:p>
          <a:p>
            <a:pPr lvl="0"/>
            <a:endParaRPr lang="el-GR" sz="2000" dirty="0" smtClean="0">
              <a:solidFill>
                <a:prstClr val="black"/>
              </a:solidFill>
            </a:endParaRPr>
          </a:p>
          <a:p>
            <a:pPr lvl="0"/>
            <a:r>
              <a:rPr lang="el-GR" sz="2000" dirty="0" smtClean="0">
                <a:solidFill>
                  <a:prstClr val="black"/>
                </a:solidFill>
              </a:rPr>
              <a:t>Προσδιορισμός </a:t>
            </a:r>
            <a:r>
              <a:rPr lang="el-GR" sz="2000" dirty="0">
                <a:solidFill>
                  <a:prstClr val="black"/>
                </a:solidFill>
              </a:rPr>
              <a:t>σταθερών σύνδεσης </a:t>
            </a:r>
          </a:p>
          <a:p>
            <a:pPr lvl="0"/>
            <a:endParaRPr lang="el-GR" sz="2000" dirty="0">
              <a:solidFill>
                <a:prstClr val="black"/>
              </a:solidFill>
            </a:endParaRPr>
          </a:p>
          <a:p>
            <a:pPr lvl="0"/>
            <a:endParaRPr lang="el-GR" sz="2000" dirty="0" smtClean="0">
              <a:solidFill>
                <a:prstClr val="black"/>
              </a:solidFill>
            </a:endParaRPr>
          </a:p>
          <a:p>
            <a:pPr lvl="0"/>
            <a:r>
              <a:rPr lang="el-GR" sz="2000" dirty="0" smtClean="0">
                <a:solidFill>
                  <a:prstClr val="black"/>
                </a:solidFill>
              </a:rPr>
              <a:t>Προσδιορισμός </a:t>
            </a:r>
            <a:r>
              <a:rPr lang="el-GR" sz="2000" dirty="0" err="1">
                <a:solidFill>
                  <a:prstClr val="black"/>
                </a:solidFill>
              </a:rPr>
              <a:t>βιοδραστικότητας</a:t>
            </a:r>
            <a:r>
              <a:rPr lang="el-GR" sz="2000" dirty="0">
                <a:solidFill>
                  <a:prstClr val="black"/>
                </a:solidFill>
              </a:rPr>
              <a:t> </a:t>
            </a:r>
          </a:p>
          <a:p>
            <a:pPr lvl="0"/>
            <a:endParaRPr lang="el-GR" sz="2000" dirty="0">
              <a:solidFill>
                <a:prstClr val="black"/>
              </a:solidFill>
            </a:endParaRPr>
          </a:p>
          <a:p>
            <a:pPr lvl="0"/>
            <a:endParaRPr lang="el-GR" sz="2000" dirty="0" smtClean="0">
              <a:solidFill>
                <a:prstClr val="black"/>
              </a:solidFill>
            </a:endParaRPr>
          </a:p>
          <a:p>
            <a:pPr lvl="0"/>
            <a:r>
              <a:rPr lang="el-GR" sz="2000" dirty="0" smtClean="0">
                <a:solidFill>
                  <a:prstClr val="black"/>
                </a:solidFill>
              </a:rPr>
              <a:t>Συνδυασμός </a:t>
            </a:r>
            <a:r>
              <a:rPr lang="el-GR" sz="2000" dirty="0">
                <a:solidFill>
                  <a:prstClr val="black"/>
                </a:solidFill>
              </a:rPr>
              <a:t>με διατάξεις συνδυαστικής Χημείας</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Ενόργανη TLC , HP- T</a:t>
            </a:r>
            <a:r>
              <a:rPr lang="en-US" sz="4000" b="1" dirty="0" smtClean="0"/>
              <a:t>L</a:t>
            </a:r>
            <a:r>
              <a:rPr lang="el-GR" sz="4000" b="1" dirty="0" smtClean="0"/>
              <a:t>C</a:t>
            </a:r>
            <a:endParaRPr lang="el-GR" sz="4000" b="1" dirty="0"/>
          </a:p>
        </p:txBody>
      </p:sp>
      <p:sp>
        <p:nvSpPr>
          <p:cNvPr id="3" name="2 - Θέση περιεχομένου"/>
          <p:cNvSpPr>
            <a:spLocks noGrp="1"/>
          </p:cNvSpPr>
          <p:nvPr>
            <p:ph idx="1"/>
          </p:nvPr>
        </p:nvSpPr>
        <p:spPr>
          <a:xfrm>
            <a:off x="457200" y="1600200"/>
            <a:ext cx="7787208" cy="4997152"/>
          </a:xfrm>
        </p:spPr>
        <p:txBody>
          <a:bodyPr>
            <a:normAutofit/>
          </a:bodyPr>
          <a:lstStyle/>
          <a:p>
            <a:r>
              <a:rPr lang="el-GR" sz="2000" dirty="0" smtClean="0"/>
              <a:t>Πλάκες </a:t>
            </a:r>
            <a:r>
              <a:rPr lang="el-GR" sz="2000" dirty="0"/>
              <a:t>Υψηλής απόδοσης: </a:t>
            </a:r>
          </a:p>
          <a:p>
            <a:pPr lvl="1" algn="just"/>
            <a:r>
              <a:rPr lang="el-GR" sz="2000" dirty="0"/>
              <a:t>Λεπτότερη επίστρωση (0.10- 0.20 mm έναντι 0.25 mm) </a:t>
            </a:r>
          </a:p>
          <a:p>
            <a:pPr lvl="1" algn="just"/>
            <a:r>
              <a:rPr lang="el-GR" sz="2000" dirty="0"/>
              <a:t>Μικρότερο μέσο μέγεθος σωματιδίων (7μm έναντι 12-20μm) </a:t>
            </a:r>
          </a:p>
          <a:p>
            <a:pPr lvl="1" algn="just"/>
            <a:r>
              <a:rPr lang="el-GR" sz="2000" dirty="0"/>
              <a:t>Μικρότερη κατανομή στο μέγεθος των σωματιδίων </a:t>
            </a:r>
            <a:endParaRPr lang="el-GR" sz="2000" dirty="0" smtClean="0"/>
          </a:p>
          <a:p>
            <a:pPr lvl="1">
              <a:buNone/>
            </a:pPr>
            <a:endParaRPr lang="el-GR" sz="2000" dirty="0"/>
          </a:p>
          <a:p>
            <a:pPr lvl="1">
              <a:buNone/>
            </a:pPr>
            <a:endParaRPr lang="el-GR" sz="2000" dirty="0"/>
          </a:p>
          <a:p>
            <a:pPr lvl="1">
              <a:buFont typeface="Wingdings" pitchFamily="2" charset="2"/>
              <a:buChar char="ü"/>
            </a:pPr>
            <a:endParaRPr lang="el-GR" sz="2000" dirty="0" smtClean="0"/>
          </a:p>
          <a:p>
            <a:pPr lvl="1" algn="ctr">
              <a:buFont typeface="Wingdings" pitchFamily="2" charset="2"/>
              <a:buChar char="ü"/>
            </a:pPr>
            <a:r>
              <a:rPr lang="el-GR" sz="2000" dirty="0" smtClean="0"/>
              <a:t>Καλύτερος </a:t>
            </a:r>
            <a:r>
              <a:rPr lang="el-GR" sz="2000" dirty="0"/>
              <a:t>βαθμός διαχωρισμού σε απόσταση ανάπτυξης περίπου 50% μικρότερη, 50 mm έναντι 100-120 mm </a:t>
            </a:r>
          </a:p>
          <a:p>
            <a:pPr algn="ctr"/>
            <a:endParaRPr lang="el-GR" sz="2000" dirty="0"/>
          </a:p>
          <a:p>
            <a:pPr lvl="1" algn="ctr">
              <a:buFont typeface="Wingdings" pitchFamily="2" charset="2"/>
              <a:buChar char="ü"/>
            </a:pPr>
            <a:r>
              <a:rPr lang="el-GR" sz="2000" dirty="0" smtClean="0"/>
              <a:t>Βελτιωμένες </a:t>
            </a:r>
            <a:r>
              <a:rPr lang="el-GR" sz="2000" dirty="0"/>
              <a:t>οπτικές ιδιότητες- καλύτερη ακρίβεια κατά την αξιολόγηση με </a:t>
            </a:r>
            <a:r>
              <a:rPr lang="el-GR" sz="2000" dirty="0" err="1"/>
              <a:t>πυκνομετρία</a:t>
            </a:r>
            <a:r>
              <a:rPr lang="el-GR" sz="2000" dirty="0"/>
              <a:t> </a:t>
            </a:r>
          </a:p>
          <a:p>
            <a:endParaRPr lang="el-GR" sz="2600" dirty="0"/>
          </a:p>
        </p:txBody>
      </p:sp>
      <p:sp>
        <p:nvSpPr>
          <p:cNvPr id="4" name="3 - Βέλος προς τα κάτω"/>
          <p:cNvSpPr/>
          <p:nvPr/>
        </p:nvSpPr>
        <p:spPr>
          <a:xfrm>
            <a:off x="3995936" y="3429000"/>
            <a:ext cx="576064" cy="6480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90872" y="2060848"/>
            <a:ext cx="8229600" cy="4525963"/>
          </a:xfrm>
        </p:spPr>
        <p:txBody>
          <a:bodyPr>
            <a:normAutofit/>
          </a:bodyPr>
          <a:lstStyle/>
          <a:p>
            <a:r>
              <a:rPr lang="el-GR" sz="2200" dirty="0" smtClean="0"/>
              <a:t>Πλάκες </a:t>
            </a:r>
            <a:r>
              <a:rPr lang="el-GR" sz="2200" dirty="0"/>
              <a:t>Υψηλής απόδοσης: </a:t>
            </a:r>
          </a:p>
          <a:p>
            <a:pPr lvl="1"/>
            <a:r>
              <a:rPr lang="el-GR" sz="2000" dirty="0" smtClean="0"/>
              <a:t>Μικρότερη </a:t>
            </a:r>
            <a:r>
              <a:rPr lang="el-GR" sz="2000" dirty="0"/>
              <a:t>διάχυση </a:t>
            </a:r>
          </a:p>
          <a:p>
            <a:endParaRPr lang="el-GR" sz="2200" dirty="0"/>
          </a:p>
          <a:p>
            <a:pPr lvl="2">
              <a:buFont typeface="Wingdings" pitchFamily="2" charset="2"/>
              <a:buChar char="ü"/>
            </a:pPr>
            <a:r>
              <a:rPr lang="el-GR" sz="2000" dirty="0" smtClean="0"/>
              <a:t>Βελτιωμένος </a:t>
            </a:r>
            <a:r>
              <a:rPr lang="el-GR" sz="2000" dirty="0"/>
              <a:t>βαθμός διαχωρισμού </a:t>
            </a:r>
          </a:p>
          <a:p>
            <a:endParaRPr lang="el-GR" sz="2000" dirty="0"/>
          </a:p>
          <a:p>
            <a:pPr lvl="2">
              <a:buFont typeface="Wingdings" pitchFamily="2" charset="2"/>
              <a:buChar char="ü"/>
            </a:pPr>
            <a:r>
              <a:rPr lang="el-GR" sz="2000" dirty="0" smtClean="0"/>
              <a:t>Όριο </a:t>
            </a:r>
            <a:r>
              <a:rPr lang="el-GR" sz="2000" dirty="0"/>
              <a:t>ανίχνευσης 10 φορές χαμηλότερο </a:t>
            </a:r>
          </a:p>
          <a:p>
            <a:endParaRPr lang="el-GR" sz="2000" dirty="0"/>
          </a:p>
          <a:p>
            <a:pPr lvl="2">
              <a:buFont typeface="Wingdings" pitchFamily="2" charset="2"/>
              <a:buChar char="ü"/>
            </a:pPr>
            <a:r>
              <a:rPr lang="el-GR" sz="2000" dirty="0" smtClean="0"/>
              <a:t>Καλύτερος </a:t>
            </a:r>
            <a:r>
              <a:rPr lang="el-GR" sz="2000" dirty="0"/>
              <a:t>λόγος κόστους απόδοσης </a:t>
            </a:r>
          </a:p>
          <a:p>
            <a:endParaRPr lang="el-GR" dirty="0"/>
          </a:p>
        </p:txBody>
      </p:sp>
      <p:sp>
        <p:nvSpPr>
          <p:cNvPr id="4" name="1 - Τίτλος"/>
          <p:cNvSpPr>
            <a:spLocks noGrp="1"/>
          </p:cNvSpPr>
          <p:nvPr>
            <p:ph type="title"/>
          </p:nvPr>
        </p:nvSpPr>
        <p:spPr>
          <a:xfrm>
            <a:off x="457200" y="485800"/>
            <a:ext cx="8229600" cy="1143000"/>
          </a:xfrm>
        </p:spPr>
        <p:txBody>
          <a:bodyPr>
            <a:normAutofit/>
          </a:bodyPr>
          <a:lstStyle/>
          <a:p>
            <a:r>
              <a:rPr lang="el-GR" sz="4000" b="1" dirty="0" smtClean="0"/>
              <a:t>Ενόργανη TLC , HP- T</a:t>
            </a:r>
            <a:r>
              <a:rPr lang="en-US" sz="4000" b="1" dirty="0" smtClean="0"/>
              <a:t>L</a:t>
            </a:r>
            <a:r>
              <a:rPr lang="el-GR" sz="4000" b="1" dirty="0" smtClean="0"/>
              <a:t>C</a:t>
            </a:r>
            <a:endParaRPr lang="el-GR"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Άδειες Χρήσης</a:t>
            </a:r>
            <a:endParaRPr lang="en-US" dirty="0"/>
          </a:p>
        </p:txBody>
      </p:sp>
      <p:sp>
        <p:nvSpPr>
          <p:cNvPr id="5" name="Subtitle 8"/>
          <p:cNvSpPr>
            <a:spLocks noGrp="1"/>
          </p:cNvSpPr>
          <p:nvPr>
            <p:ph idx="1"/>
          </p:nvPr>
        </p:nvSpPr>
        <p:spPr>
          <a:xfrm>
            <a:off x="457200" y="1600200"/>
            <a:ext cx="8229600" cy="4525963"/>
          </a:xfrm>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3317"/>
            <a:ext cx="8229600" cy="4525963"/>
          </a:xfrm>
        </p:spPr>
        <p:txBody>
          <a:bodyPr>
            <a:normAutofit/>
          </a:bodyPr>
          <a:lstStyle/>
          <a:p>
            <a:endParaRPr lang="el-GR" dirty="0"/>
          </a:p>
          <a:p>
            <a:r>
              <a:rPr lang="el-GR" sz="2400" dirty="0"/>
              <a:t>Οι Πλάκες Υψηλής Απόδοσης απαιτούν: </a:t>
            </a:r>
          </a:p>
          <a:p>
            <a:pPr lvl="1"/>
            <a:endParaRPr lang="el-GR" sz="2000" dirty="0" smtClean="0"/>
          </a:p>
          <a:p>
            <a:pPr lvl="1"/>
            <a:r>
              <a:rPr lang="el-GR" sz="2000" dirty="0" smtClean="0"/>
              <a:t>όγκο </a:t>
            </a:r>
            <a:r>
              <a:rPr lang="el-GR" sz="2000" dirty="0"/>
              <a:t>δείγματος 1/10 ως 1/5 του όγκου που εφαρμόζεται σε συμβατικές πλάκες </a:t>
            </a:r>
          </a:p>
          <a:p>
            <a:endParaRPr lang="el-GR" sz="2000" dirty="0"/>
          </a:p>
          <a:p>
            <a:pPr lvl="1"/>
            <a:r>
              <a:rPr lang="el-GR" sz="2000" dirty="0"/>
              <a:t>ακριβή τοποθέτηση των δειγμάτων </a:t>
            </a:r>
          </a:p>
          <a:p>
            <a:endParaRPr lang="el-GR" sz="2000" dirty="0"/>
          </a:p>
          <a:p>
            <a:pPr lvl="1"/>
            <a:r>
              <a:rPr lang="el-GR" sz="2000" dirty="0"/>
              <a:t>Κατάλληλο εξοπλισμό για την ανάπτυξη του </a:t>
            </a:r>
            <a:r>
              <a:rPr lang="el-GR" sz="2000" dirty="0" err="1"/>
              <a:t>χρωματογραφήματος</a:t>
            </a:r>
            <a:r>
              <a:rPr lang="el-GR" sz="2000" dirty="0"/>
              <a:t> </a:t>
            </a:r>
          </a:p>
          <a:p>
            <a:endParaRPr lang="el-GR" dirty="0"/>
          </a:p>
        </p:txBody>
      </p:sp>
      <p:sp>
        <p:nvSpPr>
          <p:cNvPr id="4" name="1 - Τίτλος"/>
          <p:cNvSpPr>
            <a:spLocks noGrp="1"/>
          </p:cNvSpPr>
          <p:nvPr>
            <p:ph type="title"/>
          </p:nvPr>
        </p:nvSpPr>
        <p:spPr>
          <a:xfrm>
            <a:off x="457200" y="413792"/>
            <a:ext cx="8229600" cy="1143000"/>
          </a:xfrm>
        </p:spPr>
        <p:txBody>
          <a:bodyPr>
            <a:normAutofit/>
          </a:bodyPr>
          <a:lstStyle/>
          <a:p>
            <a:r>
              <a:rPr lang="el-GR" sz="4000" b="1" dirty="0" smtClean="0"/>
              <a:t>Ενόργανη TLC , HP- T</a:t>
            </a:r>
            <a:r>
              <a:rPr lang="en-US" sz="4000" b="1" dirty="0" smtClean="0"/>
              <a:t>L</a:t>
            </a:r>
            <a:r>
              <a:rPr lang="el-GR" sz="4000" b="1" dirty="0" smtClean="0"/>
              <a:t>C</a:t>
            </a:r>
            <a:endParaRPr lang="el-GR" sz="4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lstStyle/>
          <a:p>
            <a:r>
              <a:rPr lang="el-GR" b="1" dirty="0" smtClean="0"/>
              <a:t>Βιβλιογραφία</a:t>
            </a:r>
            <a:endParaRPr lang="en-US" b="1" dirty="0"/>
          </a:p>
        </p:txBody>
      </p:sp>
      <p:sp>
        <p:nvSpPr>
          <p:cNvPr id="4" name="3 - Ορθογώνιο"/>
          <p:cNvSpPr/>
          <p:nvPr/>
        </p:nvSpPr>
        <p:spPr>
          <a:xfrm>
            <a:off x="1371600" y="1600200"/>
            <a:ext cx="6553200" cy="1938992"/>
          </a:xfrm>
          <a:prstGeom prst="rect">
            <a:avLst/>
          </a:prstGeom>
        </p:spPr>
        <p:txBody>
          <a:bodyPr wrap="square">
            <a:spAutoFit/>
          </a:bodyPr>
          <a:lstStyle/>
          <a:p>
            <a:pPr>
              <a:buFont typeface="Wingdings" pitchFamily="2" charset="2"/>
              <a:buChar char="v"/>
            </a:pPr>
            <a:r>
              <a:rPr lang="el-GR" sz="2000" dirty="0" smtClean="0"/>
              <a:t>Το υλικό της παρουσίασης προέρχεται από το εξής σύγγραμμα:</a:t>
            </a:r>
            <a:r>
              <a:rPr lang="en-US" sz="2000" dirty="0" smtClean="0"/>
              <a:t> </a:t>
            </a:r>
            <a:endParaRPr lang="el-GR" sz="2000" dirty="0" smtClean="0"/>
          </a:p>
          <a:p>
            <a:endParaRPr lang="el-GR" sz="2000" dirty="0" smtClean="0"/>
          </a:p>
          <a:p>
            <a:r>
              <a:rPr lang="el-GR" sz="2000" dirty="0" smtClean="0"/>
              <a:t>&lt;&lt;</a:t>
            </a:r>
            <a:r>
              <a:rPr lang="en-US" sz="2000" i="1" dirty="0" smtClean="0"/>
              <a:t>PRINCIPLES OF INSTRUMENTAL ANALYSIS</a:t>
            </a:r>
            <a:r>
              <a:rPr lang="el-GR" sz="2000" i="1" dirty="0" smtClean="0"/>
              <a:t>&gt;&gt;,</a:t>
            </a:r>
            <a:r>
              <a:rPr lang="en-US" sz="2000" i="1" dirty="0" smtClean="0"/>
              <a:t> Sixth Edition, authors</a:t>
            </a:r>
            <a:r>
              <a:rPr lang="el-GR" sz="2000" i="1" dirty="0" smtClean="0"/>
              <a:t>:</a:t>
            </a:r>
            <a:r>
              <a:rPr lang="en-US" sz="2000" i="1" dirty="0" smtClean="0"/>
              <a:t> Douglas A. </a:t>
            </a:r>
            <a:r>
              <a:rPr lang="en-US" sz="2000" i="1" dirty="0" err="1" smtClean="0"/>
              <a:t>Skoog</a:t>
            </a:r>
            <a:r>
              <a:rPr lang="en-US" sz="2000" i="1" dirty="0" smtClean="0"/>
              <a:t>, F. James Holler, and Stanley R. Crouch</a:t>
            </a: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971600" y="1700808"/>
            <a:ext cx="7776864" cy="3600400"/>
          </a:xfrm>
        </p:spPr>
        <p:txBody>
          <a:bodyPr>
            <a:normAutofit fontScale="92500" lnSpcReduction="10000"/>
          </a:bodyPr>
          <a:lstStyle/>
          <a:p>
            <a:pPr>
              <a:buNone/>
              <a:defRPr/>
            </a:pPr>
            <a:r>
              <a:rPr lang="el-GR" dirty="0" err="1" smtClean="0"/>
              <a:t>Copyright</a:t>
            </a:r>
            <a:r>
              <a:rPr lang="el-GR" dirty="0" smtClean="0"/>
              <a:t> </a:t>
            </a:r>
            <a:r>
              <a:rPr lang="el-GR" dirty="0"/>
              <a:t>Πανεπιστήμιο Πατρών</a:t>
            </a:r>
            <a:r>
              <a:rPr lang="en-US" dirty="0" smtClean="0"/>
              <a:t>,</a:t>
            </a:r>
            <a:endParaRPr lang="el-GR" dirty="0" smtClean="0"/>
          </a:p>
          <a:p>
            <a:pPr>
              <a:buNone/>
              <a:defRPr/>
            </a:pPr>
            <a:r>
              <a:rPr lang="el-GR" dirty="0" smtClean="0"/>
              <a:t>Κοντογιάννης Χρίστος </a:t>
            </a:r>
          </a:p>
          <a:p>
            <a:pPr>
              <a:buNone/>
              <a:defRPr/>
            </a:pPr>
            <a:r>
              <a:rPr lang="el-GR" b="1" dirty="0" smtClean="0"/>
              <a:t>«Χρωματογραφία </a:t>
            </a:r>
            <a:r>
              <a:rPr lang="el-GR" b="1" smtClean="0"/>
              <a:t>Λεπτής </a:t>
            </a:r>
            <a:r>
              <a:rPr lang="el-GR" b="1" smtClean="0"/>
              <a:t>Στιβάδας</a:t>
            </a:r>
            <a:r>
              <a:rPr lang="el-GR" b="1" smtClean="0"/>
              <a:t>»</a:t>
            </a:r>
            <a:r>
              <a:rPr lang="el-GR" smtClean="0"/>
              <a:t>. </a:t>
            </a:r>
            <a:endParaRPr lang="el-GR" dirty="0"/>
          </a:p>
          <a:p>
            <a:pPr>
              <a:buNone/>
              <a:defRPr/>
            </a:pP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 </a:t>
            </a:r>
            <a:r>
              <a:rPr lang="en-US" dirty="0" smtClean="0">
                <a:hlinkClick r:id="rId2"/>
              </a:rPr>
              <a:t>https</a:t>
            </a:r>
            <a:r>
              <a:rPr lang="en-US" dirty="0">
                <a:hlinkClick r:id="rId2"/>
              </a:rPr>
              <a:t>://</a:t>
            </a:r>
            <a:r>
              <a:rPr lang="en-US" dirty="0" smtClean="0">
                <a:hlinkClick r:id="rId2"/>
              </a:rPr>
              <a:t>eclass.upatras.gr/courses/PHA161</a:t>
            </a:r>
            <a:r>
              <a:rPr lang="el-GR" dirty="0" smtClean="0">
                <a:hlinkClick r:id="rId2"/>
              </a:rPr>
              <a:t>0</a:t>
            </a:r>
            <a:r>
              <a:rPr lang="en-US" dirty="0" smtClean="0">
                <a:hlinkClick r:id="rId2"/>
              </a:rPr>
              <a:t>/</a:t>
            </a:r>
            <a:r>
              <a:rPr lang="el-GR" dirty="0" smtClean="0"/>
              <a:t> </a:t>
            </a:r>
            <a:endParaRPr lang="el-GR" dirty="0"/>
          </a:p>
        </p:txBody>
      </p:sp>
    </p:spTree>
    <p:extLst>
      <p:ext uri="{BB962C8B-B14F-4D97-AF65-F5344CB8AC3E}">
        <p14:creationId xmlns="" xmlns:p14="http://schemas.microsoft.com/office/powerpoint/2010/main" val="287493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785395"/>
          </a:xfrm>
        </p:spPr>
        <p:txBody>
          <a:bodyPr/>
          <a:lstStyle/>
          <a:p>
            <a:pPr>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xmlns="" val="869870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Διατήρηση Σημειωμάτων</a:t>
            </a:r>
            <a:endParaRPr lang="en-US" b="1" dirty="0"/>
          </a:p>
        </p:txBody>
      </p:sp>
      <p:sp>
        <p:nvSpPr>
          <p:cNvPr id="4" name="3 - Ορθογώνιο"/>
          <p:cNvSpPr/>
          <p:nvPr/>
        </p:nvSpPr>
        <p:spPr>
          <a:xfrm>
            <a:off x="914400" y="1371600"/>
            <a:ext cx="7467600" cy="3139321"/>
          </a:xfrm>
          <a:prstGeom prst="rect">
            <a:avLst/>
          </a:prstGeom>
        </p:spPr>
        <p:txBody>
          <a:bodyPr wrap="square">
            <a:spAutoFit/>
          </a:bodyPr>
          <a:lstStyle/>
          <a:p>
            <a:endParaRPr lang="en-US" dirty="0" smtClean="0"/>
          </a:p>
          <a:p>
            <a:r>
              <a:rPr lang="el-GR" sz="2000" dirty="0" smtClean="0"/>
              <a:t>Οποιαδήποτε αναπαραγωγή ή διασκευή του υλικού θα πρέπει να συμπεριλαμβάνει: </a:t>
            </a:r>
          </a:p>
          <a:p>
            <a:endParaRPr lang="el-GR" sz="2000" dirty="0" smtClean="0"/>
          </a:p>
          <a:p>
            <a:pPr>
              <a:buFont typeface="Wingdings" pitchFamily="2" charset="2"/>
              <a:buChar char="§"/>
            </a:pPr>
            <a:r>
              <a:rPr lang="el-GR" sz="2000" dirty="0" smtClean="0"/>
              <a:t>το Σημείωμα Αναφοράς </a:t>
            </a:r>
          </a:p>
          <a:p>
            <a:pPr>
              <a:buFont typeface="Wingdings" pitchFamily="2" charset="2"/>
              <a:buChar char="§"/>
            </a:pPr>
            <a:r>
              <a:rPr lang="el-GR" sz="2000" dirty="0" smtClean="0"/>
              <a:t>το Σημείωμα Αδειοδότησης </a:t>
            </a:r>
          </a:p>
          <a:p>
            <a:pPr>
              <a:buFont typeface="Wingdings" pitchFamily="2" charset="2"/>
              <a:buChar char="§"/>
            </a:pPr>
            <a:r>
              <a:rPr lang="el-GR" sz="2000" dirty="0" smtClean="0"/>
              <a:t>τη δήλωση Διατήρησης Σημειωμάτων </a:t>
            </a:r>
          </a:p>
          <a:p>
            <a:pPr>
              <a:buFont typeface="Wingdings" pitchFamily="2" charset="2"/>
              <a:buChar char="§"/>
            </a:pPr>
            <a:r>
              <a:rPr lang="el-GR" sz="2000" dirty="0" smtClean="0"/>
              <a:t>το Σημείωμα Χρήσης Έργων Τρίτων (εφόσον υπάρχει) </a:t>
            </a:r>
          </a:p>
          <a:p>
            <a:endParaRPr lang="en-US" sz="2000" dirty="0" smtClean="0"/>
          </a:p>
          <a:p>
            <a:r>
              <a:rPr lang="el-GR" sz="2000" dirty="0" smtClean="0"/>
              <a:t>μαζί με τους συνοδευόμενους υπερσυνδέσμους. </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0" y="5901363"/>
            <a:ext cx="990600" cy="956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65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Χρηματοδότηση</a:t>
            </a:r>
            <a:endParaRPr lang="en-US" dirty="0"/>
          </a:p>
        </p:txBody>
      </p:sp>
      <p:sp>
        <p:nvSpPr>
          <p:cNvPr id="4"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403648" y="5157192"/>
            <a:ext cx="6480048" cy="15422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Σκοπός  ενότητας</a:t>
            </a:r>
            <a:endParaRPr lang="en-US" dirty="0"/>
          </a:p>
        </p:txBody>
      </p:sp>
      <p:sp>
        <p:nvSpPr>
          <p:cNvPr id="4" name="Content Placeholder 2"/>
          <p:cNvSpPr>
            <a:spLocks noGrp="1"/>
          </p:cNvSpPr>
          <p:nvPr>
            <p:ph idx="1"/>
          </p:nvPr>
        </p:nvSpPr>
        <p:spPr>
          <a:xfrm>
            <a:off x="457200" y="1600200"/>
            <a:ext cx="8229600" cy="4525963"/>
          </a:xfrm>
        </p:spPr>
        <p:txBody>
          <a:bodyPr/>
          <a:lstStyle/>
          <a:p>
            <a:pPr eaLnBrk="1" hangingPunct="1">
              <a:lnSpc>
                <a:spcPct val="150000"/>
              </a:lnSpc>
              <a:buFont typeface="Wingdings" pitchFamily="2" charset="2"/>
              <a:buChar char="Ø"/>
            </a:pPr>
            <a:r>
              <a:rPr lang="el-GR" dirty="0" smtClean="0"/>
              <a:t>Θεμελιώδεις αρχές και εφαρμογές της χρωματογραφίας λεπτής στιβάδας (</a:t>
            </a:r>
            <a:r>
              <a:rPr lang="en-US" dirty="0" smtClean="0"/>
              <a:t>TLC)</a:t>
            </a:r>
            <a:r>
              <a:rPr lang="el-GR" dirty="0" smtClean="0"/>
              <a:t>.</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792088"/>
          </a:xfrm>
        </p:spPr>
        <p:txBody>
          <a:bodyPr/>
          <a:lstStyle/>
          <a:p>
            <a:r>
              <a:rPr lang="el-GR" b="1" dirty="0" smtClean="0"/>
              <a:t>Περιεχόμενα ενότητας</a:t>
            </a:r>
            <a:endParaRPr lang="en-US" dirty="0"/>
          </a:p>
        </p:txBody>
      </p:sp>
      <p:sp>
        <p:nvSpPr>
          <p:cNvPr id="4" name="3 - Ορθογώνιο"/>
          <p:cNvSpPr/>
          <p:nvPr/>
        </p:nvSpPr>
        <p:spPr>
          <a:xfrm>
            <a:off x="1115616" y="1700808"/>
            <a:ext cx="6552728" cy="3600986"/>
          </a:xfrm>
          <a:prstGeom prst="rect">
            <a:avLst/>
          </a:prstGeom>
        </p:spPr>
        <p:txBody>
          <a:bodyPr wrap="square">
            <a:spAutoFit/>
          </a:bodyPr>
          <a:lstStyle/>
          <a:p>
            <a:pPr>
              <a:lnSpc>
                <a:spcPct val="150000"/>
              </a:lnSpc>
              <a:buFont typeface="Wingdings" pitchFamily="2" charset="2"/>
              <a:buChar char="v"/>
            </a:pPr>
            <a:r>
              <a:rPr lang="el-GR" sz="2000" dirty="0" smtClean="0"/>
              <a:t>Χρωματογραφικές μέθοδοι</a:t>
            </a:r>
            <a:endParaRPr lang="en-US" sz="2000" dirty="0" smtClean="0"/>
          </a:p>
          <a:p>
            <a:pPr>
              <a:lnSpc>
                <a:spcPct val="150000"/>
              </a:lnSpc>
              <a:buFont typeface="Wingdings" pitchFamily="2" charset="2"/>
              <a:buChar char="v"/>
            </a:pPr>
            <a:r>
              <a:rPr lang="el-GR" sz="2000" dirty="0" smtClean="0"/>
              <a:t>Χρωματογραφία Λεπτής Στιβάδας</a:t>
            </a:r>
            <a:endParaRPr lang="en-US" sz="2000" dirty="0" smtClean="0"/>
          </a:p>
          <a:p>
            <a:pPr>
              <a:lnSpc>
                <a:spcPct val="150000"/>
              </a:lnSpc>
              <a:buFont typeface="Wingdings" pitchFamily="2" charset="2"/>
              <a:buChar char="v"/>
            </a:pPr>
            <a:r>
              <a:rPr lang="el-GR" sz="2000" dirty="0" smtClean="0"/>
              <a:t>Χρωματογραφικά μεγέθη στην </a:t>
            </a:r>
            <a:r>
              <a:rPr lang="en-US" sz="2000" dirty="0" smtClean="0"/>
              <a:t>TLC</a:t>
            </a:r>
          </a:p>
          <a:p>
            <a:pPr>
              <a:lnSpc>
                <a:spcPct val="150000"/>
              </a:lnSpc>
              <a:buFont typeface="Wingdings" pitchFamily="2" charset="2"/>
              <a:buChar char="v"/>
            </a:pPr>
            <a:r>
              <a:rPr lang="el-GR" sz="2000" dirty="0" smtClean="0"/>
              <a:t>Πλεονεκτήματα</a:t>
            </a:r>
            <a:endParaRPr lang="en-US" sz="2000" dirty="0" smtClean="0"/>
          </a:p>
          <a:p>
            <a:pPr>
              <a:lnSpc>
                <a:spcPct val="150000"/>
              </a:lnSpc>
              <a:buFont typeface="Wingdings" pitchFamily="2" charset="2"/>
              <a:buChar char="v"/>
            </a:pPr>
            <a:r>
              <a:rPr lang="el-GR" sz="2000" dirty="0" smtClean="0"/>
              <a:t>Μειονεκτήματα</a:t>
            </a:r>
            <a:endParaRPr lang="en-US" sz="2000" dirty="0" smtClean="0"/>
          </a:p>
          <a:p>
            <a:pPr>
              <a:lnSpc>
                <a:spcPct val="150000"/>
              </a:lnSpc>
              <a:buFont typeface="Wingdings" pitchFamily="2" charset="2"/>
              <a:buChar char="v"/>
            </a:pPr>
            <a:r>
              <a:rPr lang="el-GR" sz="2000" dirty="0" smtClean="0"/>
              <a:t>Εφαρμογές</a:t>
            </a:r>
            <a:endParaRPr lang="en-US" sz="2000" dirty="0" smtClean="0"/>
          </a:p>
          <a:p>
            <a:pPr>
              <a:lnSpc>
                <a:spcPct val="150000"/>
              </a:lnSpc>
              <a:buFont typeface="Wingdings" pitchFamily="2" charset="2"/>
              <a:buChar char="v"/>
            </a:pPr>
            <a:r>
              <a:rPr lang="el-GR" sz="2000" dirty="0" smtClean="0"/>
              <a:t>Ενόργανη TLC , HP- T</a:t>
            </a:r>
            <a:r>
              <a:rPr lang="en-US" sz="2000" dirty="0" smtClean="0"/>
              <a:t>L</a:t>
            </a:r>
            <a:r>
              <a:rPr lang="el-GR" sz="2000" dirty="0" smtClean="0"/>
              <a:t>C</a:t>
            </a:r>
            <a:endParaRPr lang="en-US" sz="2000" dirty="0" smtClean="0"/>
          </a:p>
          <a:p>
            <a:pPr>
              <a:buFont typeface="Wingdings" pitchFamily="2" charset="2"/>
              <a:buChar char="v"/>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8229600" cy="936104"/>
          </a:xfrm>
        </p:spPr>
        <p:txBody>
          <a:bodyPr>
            <a:normAutofit/>
          </a:bodyPr>
          <a:lstStyle/>
          <a:p>
            <a:r>
              <a:rPr lang="el-GR" sz="4000" b="1" dirty="0" smtClean="0"/>
              <a:t>Χρωματογραφικές μέθοδοι</a:t>
            </a:r>
            <a:endParaRPr lang="el-GR" sz="4000" b="1" dirty="0"/>
          </a:p>
        </p:txBody>
      </p:sp>
      <p:sp>
        <p:nvSpPr>
          <p:cNvPr id="3" name="2 - Θέση περιεχομένου"/>
          <p:cNvSpPr>
            <a:spLocks noGrp="1"/>
          </p:cNvSpPr>
          <p:nvPr>
            <p:ph idx="1"/>
          </p:nvPr>
        </p:nvSpPr>
        <p:spPr>
          <a:xfrm>
            <a:off x="457200" y="980728"/>
            <a:ext cx="8003232" cy="5544616"/>
          </a:xfrm>
        </p:spPr>
        <p:txBody>
          <a:bodyPr/>
          <a:lstStyle/>
          <a:p>
            <a:pPr algn="just"/>
            <a:r>
              <a:rPr lang="el-GR" sz="2000" u="sng" dirty="0" smtClean="0"/>
              <a:t>Ανάλογα με τη φυσική κατάσταση των δύο φάσεων</a:t>
            </a:r>
          </a:p>
          <a:p>
            <a:pPr>
              <a:buNone/>
            </a:pPr>
            <a:r>
              <a:rPr lang="el-GR" sz="2000" b="1" dirty="0" smtClean="0"/>
              <a:t>        Χρωματογραφία                   Στατική φάση                 Κινητή φάση</a:t>
            </a:r>
          </a:p>
          <a:p>
            <a:pPr lvl="1"/>
            <a:r>
              <a:rPr lang="el-GR" sz="1800" dirty="0" smtClean="0"/>
              <a:t>  Στερεού-υγρού                            Στερεό                                   Υγρό</a:t>
            </a:r>
          </a:p>
          <a:p>
            <a:pPr lvl="1"/>
            <a:r>
              <a:rPr lang="el-GR" sz="1800" dirty="0" smtClean="0"/>
              <a:t>   Υγρού-υγρού                                Υγρό                                      </a:t>
            </a:r>
            <a:r>
              <a:rPr lang="el-GR" sz="1800" dirty="0" err="1" smtClean="0"/>
              <a:t>Υγρό</a:t>
            </a:r>
            <a:r>
              <a:rPr lang="el-GR" sz="1800" dirty="0" smtClean="0"/>
              <a:t> </a:t>
            </a:r>
          </a:p>
          <a:p>
            <a:pPr lvl="1"/>
            <a:r>
              <a:rPr lang="el-GR" sz="1800" dirty="0" smtClean="0"/>
              <a:t>  Αέριου-υγρού                              Αέριο                                      Υγρό</a:t>
            </a:r>
            <a:endParaRPr lang="el-GR" sz="1800" dirty="0"/>
          </a:p>
          <a:p>
            <a:r>
              <a:rPr lang="el-GR" sz="2000" u="sng" dirty="0" smtClean="0"/>
              <a:t>Ανάλογα με τη τεχνική που χρησιμοποιείται</a:t>
            </a:r>
          </a:p>
          <a:p>
            <a:pPr>
              <a:buNone/>
            </a:pPr>
            <a:r>
              <a:rPr lang="el-GR" sz="2000" dirty="0" smtClean="0"/>
              <a:t>        </a:t>
            </a:r>
            <a:r>
              <a:rPr lang="el-GR" sz="2000" b="1" dirty="0" smtClean="0"/>
              <a:t>Χρωματογραφία </a:t>
            </a:r>
          </a:p>
          <a:p>
            <a:pPr lvl="1"/>
            <a:r>
              <a:rPr lang="el-GR" sz="1800" dirty="0" smtClean="0"/>
              <a:t>Στήλης</a:t>
            </a:r>
          </a:p>
          <a:p>
            <a:pPr lvl="1"/>
            <a:r>
              <a:rPr lang="el-GR" sz="1800" dirty="0" smtClean="0"/>
              <a:t>Λεπτής στιβάδας</a:t>
            </a:r>
          </a:p>
          <a:p>
            <a:pPr lvl="1"/>
            <a:r>
              <a:rPr lang="el-GR" sz="1800" dirty="0" smtClean="0"/>
              <a:t>Χάρτου</a:t>
            </a:r>
          </a:p>
          <a:p>
            <a:r>
              <a:rPr lang="el-GR" sz="2000" u="sng" dirty="0" smtClean="0"/>
              <a:t>Ανάλογα με το φυσικοχημικό φαινόμενο που επικρατεί κατά το διαχωρισμό</a:t>
            </a:r>
          </a:p>
          <a:p>
            <a:pPr>
              <a:buNone/>
            </a:pPr>
            <a:r>
              <a:rPr lang="el-GR" sz="2000" b="1" dirty="0"/>
              <a:t> </a:t>
            </a:r>
            <a:r>
              <a:rPr lang="el-GR" sz="2000" b="1" dirty="0" smtClean="0"/>
              <a:t>       Χρωματογραφία</a:t>
            </a:r>
          </a:p>
          <a:p>
            <a:pPr lvl="1"/>
            <a:r>
              <a:rPr lang="el-GR" sz="1800" dirty="0" smtClean="0"/>
              <a:t>Προσρόφησης</a:t>
            </a:r>
          </a:p>
          <a:p>
            <a:pPr lvl="1"/>
            <a:r>
              <a:rPr lang="el-GR" sz="1800" dirty="0" err="1" smtClean="0"/>
              <a:t>Ιοανταλλαγής</a:t>
            </a:r>
            <a:endParaRPr lang="el-GR" sz="1800" dirty="0" smtClean="0"/>
          </a:p>
          <a:p>
            <a:pPr lvl="1"/>
            <a:r>
              <a:rPr lang="el-GR" sz="1800" dirty="0" smtClean="0"/>
              <a:t>Κατανομής</a:t>
            </a:r>
            <a:endParaRPr lang="el-GR" sz="1600" dirty="0"/>
          </a:p>
          <a:p>
            <a:pPr>
              <a:buNone/>
            </a:pP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a:bodyPr>
          <a:lstStyle/>
          <a:p>
            <a:r>
              <a:rPr lang="el-GR" sz="4000" b="1" dirty="0" smtClean="0"/>
              <a:t>Χρωματογραφία Λεπτής Στιβάδας</a:t>
            </a:r>
            <a:endParaRPr lang="el-GR" sz="4000" b="1" dirty="0"/>
          </a:p>
        </p:txBody>
      </p:sp>
      <p:sp>
        <p:nvSpPr>
          <p:cNvPr id="3" name="2 - Θέση περιεχομένου"/>
          <p:cNvSpPr>
            <a:spLocks noGrp="1"/>
          </p:cNvSpPr>
          <p:nvPr>
            <p:ph idx="1"/>
          </p:nvPr>
        </p:nvSpPr>
        <p:spPr>
          <a:xfrm>
            <a:off x="529208" y="1340768"/>
            <a:ext cx="7715200" cy="5112568"/>
          </a:xfrm>
        </p:spPr>
        <p:txBody>
          <a:bodyPr>
            <a:normAutofit fontScale="92500" lnSpcReduction="20000"/>
          </a:bodyPr>
          <a:lstStyle/>
          <a:p>
            <a:pPr algn="just"/>
            <a:r>
              <a:rPr lang="el-GR" sz="2200" dirty="0" smtClean="0"/>
              <a:t>Το</a:t>
            </a:r>
            <a:r>
              <a:rPr lang="en-GB" sz="2200" dirty="0" smtClean="0"/>
              <a:t> </a:t>
            </a:r>
            <a:r>
              <a:rPr lang="el-GR" sz="2200" dirty="0" smtClean="0"/>
              <a:t>προσροφητικό</a:t>
            </a:r>
            <a:r>
              <a:rPr lang="en-GB" sz="2200" dirty="0" smtClean="0"/>
              <a:t> </a:t>
            </a:r>
            <a:r>
              <a:rPr lang="el-GR" sz="2200" dirty="0" smtClean="0"/>
              <a:t>υλικό</a:t>
            </a:r>
            <a:r>
              <a:rPr lang="en-GB" sz="2200" dirty="0" smtClean="0"/>
              <a:t> </a:t>
            </a:r>
            <a:r>
              <a:rPr lang="el-GR" sz="2200" dirty="0" smtClean="0"/>
              <a:t>χρησιμοποιείται</a:t>
            </a:r>
            <a:r>
              <a:rPr lang="en-GB" sz="2200" dirty="0" smtClean="0"/>
              <a:t> </a:t>
            </a:r>
            <a:r>
              <a:rPr lang="el-GR" sz="2200" dirty="0" smtClean="0"/>
              <a:t>με</a:t>
            </a:r>
            <a:r>
              <a:rPr lang="en-GB" sz="2200" dirty="0" smtClean="0"/>
              <a:t> </a:t>
            </a:r>
            <a:r>
              <a:rPr lang="el-GR" sz="2200" dirty="0" smtClean="0"/>
              <a:t>τη</a:t>
            </a:r>
            <a:r>
              <a:rPr lang="en-GB" sz="2200" dirty="0" smtClean="0"/>
              <a:t> </a:t>
            </a:r>
            <a:r>
              <a:rPr lang="el-GR" sz="2200" dirty="0" smtClean="0"/>
              <a:t>μορφή</a:t>
            </a:r>
            <a:r>
              <a:rPr lang="en-GB" sz="2200" dirty="0" smtClean="0"/>
              <a:t> </a:t>
            </a:r>
            <a:r>
              <a:rPr lang="el-GR" sz="2200" dirty="0" smtClean="0"/>
              <a:t>μιας</a:t>
            </a:r>
            <a:r>
              <a:rPr lang="en-GB" sz="2200" dirty="0" smtClean="0"/>
              <a:t> </a:t>
            </a:r>
            <a:r>
              <a:rPr lang="el-GR" sz="2200" dirty="0" smtClean="0"/>
              <a:t>λεπτής</a:t>
            </a:r>
            <a:r>
              <a:rPr lang="en-GB" sz="2200" dirty="0" smtClean="0"/>
              <a:t> </a:t>
            </a:r>
            <a:r>
              <a:rPr lang="el-GR" sz="2200" dirty="0" smtClean="0"/>
              <a:t>στιβάδας</a:t>
            </a:r>
            <a:r>
              <a:rPr lang="en-GB" sz="2200" dirty="0" smtClean="0"/>
              <a:t> </a:t>
            </a:r>
            <a:r>
              <a:rPr lang="el-GR" sz="2200" dirty="0" smtClean="0"/>
              <a:t>(πάχους</a:t>
            </a:r>
            <a:r>
              <a:rPr lang="en-GB" sz="2200" dirty="0" smtClean="0"/>
              <a:t> </a:t>
            </a:r>
            <a:r>
              <a:rPr lang="el-GR" sz="2200" dirty="0" smtClean="0"/>
              <a:t>περίπου</a:t>
            </a:r>
            <a:r>
              <a:rPr lang="en-GB" sz="2200" dirty="0" smtClean="0"/>
              <a:t> </a:t>
            </a:r>
            <a:r>
              <a:rPr lang="el-GR" sz="2200" dirty="0" smtClean="0"/>
              <a:t>0.25</a:t>
            </a:r>
            <a:r>
              <a:rPr lang="en-US" sz="2200" dirty="0" smtClean="0"/>
              <a:t>mm</a:t>
            </a:r>
            <a:r>
              <a:rPr lang="en-US" sz="2200" dirty="0"/>
              <a:t>) </a:t>
            </a:r>
            <a:r>
              <a:rPr lang="el-GR" sz="2200" dirty="0" smtClean="0"/>
              <a:t>πάνω</a:t>
            </a:r>
            <a:r>
              <a:rPr lang="en-GB" sz="2200" dirty="0" smtClean="0"/>
              <a:t> </a:t>
            </a:r>
            <a:r>
              <a:rPr lang="el-GR" sz="2200" dirty="0" smtClean="0"/>
              <a:t>σε</a:t>
            </a:r>
            <a:r>
              <a:rPr lang="en-GB" sz="2200" dirty="0" smtClean="0"/>
              <a:t> </a:t>
            </a:r>
            <a:r>
              <a:rPr lang="el-GR" sz="2200" dirty="0" smtClean="0"/>
              <a:t>μια</a:t>
            </a:r>
            <a:r>
              <a:rPr lang="en-GB" sz="2200" dirty="0" smtClean="0"/>
              <a:t> </a:t>
            </a:r>
            <a:r>
              <a:rPr lang="el-GR" sz="2200" dirty="0" smtClean="0"/>
              <a:t>γυάλινη</a:t>
            </a:r>
            <a:r>
              <a:rPr lang="en-GB" sz="2200" dirty="0" smtClean="0"/>
              <a:t> </a:t>
            </a:r>
            <a:r>
              <a:rPr lang="el-GR" sz="2200" dirty="0" smtClean="0"/>
              <a:t>ή</a:t>
            </a:r>
            <a:r>
              <a:rPr lang="en-GB" sz="2200" dirty="0" smtClean="0"/>
              <a:t> </a:t>
            </a:r>
            <a:r>
              <a:rPr lang="el-GR" sz="2200" dirty="0" smtClean="0"/>
              <a:t>πλαστική</a:t>
            </a:r>
            <a:r>
              <a:rPr lang="en-GB" sz="2200" dirty="0" smtClean="0"/>
              <a:t> </a:t>
            </a:r>
            <a:r>
              <a:rPr lang="el-GR" sz="2200" dirty="0" smtClean="0"/>
              <a:t>πλάκα</a:t>
            </a:r>
            <a:r>
              <a:rPr lang="en-GB" sz="2200" dirty="0" smtClean="0"/>
              <a:t>.</a:t>
            </a:r>
            <a:endParaRPr lang="el-GR" sz="2200" dirty="0" smtClean="0"/>
          </a:p>
          <a:p>
            <a:pPr algn="just"/>
            <a:endParaRPr lang="el-GR" sz="2000" dirty="0" smtClean="0"/>
          </a:p>
          <a:p>
            <a:pPr algn="just"/>
            <a:endParaRPr lang="el-GR" sz="2000" dirty="0" smtClean="0"/>
          </a:p>
          <a:p>
            <a:pPr algn="just"/>
            <a:r>
              <a:rPr lang="el-GR" sz="2200" dirty="0" smtClean="0"/>
              <a:t>Η ανάπτυξη του </a:t>
            </a:r>
            <a:r>
              <a:rPr lang="el-GR" sz="2200" dirty="0" err="1" smtClean="0"/>
              <a:t>χρωματογραφήματος</a:t>
            </a:r>
            <a:r>
              <a:rPr lang="el-GR" sz="2200" dirty="0" smtClean="0"/>
              <a:t> γίνεται σε ειδικούς γυάλινους θαλάμους που κλείνουν αεροστεγώς.</a:t>
            </a:r>
          </a:p>
          <a:p>
            <a:pPr algn="just"/>
            <a:endParaRPr lang="el-GR" sz="2000" dirty="0" smtClean="0"/>
          </a:p>
          <a:p>
            <a:pPr algn="just"/>
            <a:endParaRPr lang="el-GR" sz="2000" dirty="0" smtClean="0"/>
          </a:p>
          <a:p>
            <a:pPr algn="just"/>
            <a:endParaRPr lang="el-GR" sz="2000" dirty="0" smtClean="0"/>
          </a:p>
          <a:p>
            <a:pPr algn="just"/>
            <a:r>
              <a:rPr lang="el-GR" sz="2200" dirty="0" smtClean="0"/>
              <a:t>Ο πυθμένας του θαλάμου καλύπτεται με διαλύτη</a:t>
            </a:r>
            <a:endParaRPr lang="el-GR" sz="2200" dirty="0"/>
          </a:p>
          <a:p>
            <a:endParaRPr lang="el-GR" sz="2000" dirty="0" smtClean="0"/>
          </a:p>
          <a:p>
            <a:endParaRPr lang="el-GR" sz="2000" dirty="0"/>
          </a:p>
          <a:p>
            <a:endParaRPr lang="el-GR" sz="2000" dirty="0" smtClean="0"/>
          </a:p>
          <a:p>
            <a:pPr algn="just"/>
            <a:r>
              <a:rPr lang="el-GR" sz="2200" dirty="0" smtClean="0"/>
              <a:t>Ο χώρος στο χρωματογραφικό θάλαμο πρέπει να είναι κορεσμένος με τους υδρατμούς του διαλύτη ανάπτυξης για την καλύτερη ανάπτυξη του </a:t>
            </a:r>
            <a:r>
              <a:rPr lang="el-GR" sz="2200" dirty="0" err="1" smtClean="0"/>
              <a:t>χρωματογραφήματος</a:t>
            </a:r>
            <a:r>
              <a:rPr lang="el-GR" sz="2000" dirty="0" smtClean="0"/>
              <a:t>.</a:t>
            </a:r>
          </a:p>
        </p:txBody>
      </p:sp>
      <p:pic>
        <p:nvPicPr>
          <p:cNvPr id="5" name="Picture 2"/>
          <p:cNvPicPr>
            <a:picLocks noChangeAspect="1" noChangeArrowheads="1"/>
          </p:cNvPicPr>
          <p:nvPr/>
        </p:nvPicPr>
        <p:blipFill>
          <a:blip r:embed="rId2" cstate="print"/>
          <a:srcRect/>
          <a:stretch>
            <a:fillRect/>
          </a:stretch>
        </p:blipFill>
        <p:spPr bwMode="auto">
          <a:xfrm>
            <a:off x="6228184" y="3126780"/>
            <a:ext cx="1647825" cy="20304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Χρωματογραφία </a:t>
            </a:r>
            <a:r>
              <a:rPr lang="el-GR" sz="4000" b="1" dirty="0"/>
              <a:t>Λ</a:t>
            </a:r>
            <a:r>
              <a:rPr lang="el-GR" sz="4000" b="1" dirty="0" smtClean="0"/>
              <a:t>επτής </a:t>
            </a:r>
            <a:r>
              <a:rPr lang="el-GR" sz="4000" b="1" dirty="0"/>
              <a:t>Σ</a:t>
            </a:r>
            <a:r>
              <a:rPr lang="el-GR" sz="4000" b="1" dirty="0" smtClean="0"/>
              <a:t>τιβάδας</a:t>
            </a:r>
            <a:endParaRPr lang="el-GR" sz="4000" b="1" dirty="0"/>
          </a:p>
        </p:txBody>
      </p:sp>
      <p:sp>
        <p:nvSpPr>
          <p:cNvPr id="3" name="2 - Θέση περιεχομένου"/>
          <p:cNvSpPr>
            <a:spLocks noGrp="1"/>
          </p:cNvSpPr>
          <p:nvPr>
            <p:ph idx="1"/>
          </p:nvPr>
        </p:nvSpPr>
        <p:spPr/>
        <p:txBody>
          <a:bodyPr>
            <a:normAutofit/>
          </a:bodyPr>
          <a:lstStyle/>
          <a:p>
            <a:r>
              <a:rPr lang="el-GR" sz="2000" dirty="0" smtClean="0"/>
              <a:t>Τοποθετούμε τη χρωματογραφική πλάκα εντός του θαλάμου και αφήνουμε το </a:t>
            </a:r>
            <a:r>
              <a:rPr lang="el-GR" sz="2000" dirty="0" err="1" smtClean="0"/>
              <a:t>χρωματογράφημα</a:t>
            </a:r>
            <a:r>
              <a:rPr lang="el-GR" sz="2000" dirty="0" smtClean="0"/>
              <a:t> να αναπτυχθεί.</a:t>
            </a:r>
          </a:p>
          <a:p>
            <a:endParaRPr lang="el-GR" dirty="0"/>
          </a:p>
          <a:p>
            <a:r>
              <a:rPr lang="en-US" sz="2000" dirty="0" smtClean="0"/>
              <a:t>H</a:t>
            </a:r>
            <a:r>
              <a:rPr lang="el-GR" sz="2000" dirty="0" smtClean="0"/>
              <a:t> θέση των κηλίδων καθορίζεται αμέσως όταν οι κηλίδες είναι έγχρωμες</a:t>
            </a:r>
            <a:endParaRPr lang="el-GR" sz="2000" dirty="0"/>
          </a:p>
          <a:p>
            <a:endParaRPr lang="el-GR" sz="2000" dirty="0" smtClean="0"/>
          </a:p>
          <a:p>
            <a:r>
              <a:rPr lang="el-GR" sz="2000" dirty="0" smtClean="0"/>
              <a:t>Άχρωμες κηλίδες γίνονται ορατές:</a:t>
            </a:r>
          </a:p>
          <a:p>
            <a:pPr marL="914400" lvl="1" indent="-514350"/>
            <a:r>
              <a:rPr lang="el-GR" sz="2000" dirty="0" smtClean="0"/>
              <a:t>Με παρατήρηση στο υπεριώδες φως(</a:t>
            </a:r>
            <a:r>
              <a:rPr lang="en-US" sz="2000" dirty="0" smtClean="0"/>
              <a:t>UV)</a:t>
            </a:r>
            <a:endParaRPr lang="el-GR" sz="2000" dirty="0" smtClean="0"/>
          </a:p>
          <a:p>
            <a:pPr marL="914400" lvl="1" indent="-514350"/>
            <a:r>
              <a:rPr lang="el-GR" sz="2000" dirty="0" smtClean="0"/>
              <a:t>Με ψεκασμό των πλακών με διαλύματα διαφόρων ουσιών, που αντιδρούν με τα άχρωμα συστατικά των κηλίδων και δίνουν έγχρωμες ουσίες</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Χρωματογραφικά μεγέθη στην </a:t>
            </a:r>
            <a:r>
              <a:rPr lang="en-US" sz="4000" b="1" dirty="0" smtClean="0"/>
              <a:t>TLC</a:t>
            </a:r>
            <a:endParaRPr lang="el-GR" sz="4000" b="1" dirty="0"/>
          </a:p>
        </p:txBody>
      </p:sp>
      <p:sp>
        <p:nvSpPr>
          <p:cNvPr id="4" name="3 - TextBox"/>
          <p:cNvSpPr txBox="1"/>
          <p:nvPr/>
        </p:nvSpPr>
        <p:spPr>
          <a:xfrm>
            <a:off x="755576" y="2276872"/>
            <a:ext cx="1512168" cy="369332"/>
          </a:xfrm>
          <a:prstGeom prst="rect">
            <a:avLst/>
          </a:prstGeom>
          <a:noFill/>
        </p:spPr>
        <p:txBody>
          <a:bodyPr wrap="square" rtlCol="0">
            <a:spAutoFit/>
          </a:bodyPr>
          <a:lstStyle/>
          <a:p>
            <a:r>
              <a:rPr lang="en-GB" dirty="0" err="1" smtClean="0"/>
              <a:t>Rf</a:t>
            </a:r>
            <a:r>
              <a:rPr lang="en-GB" dirty="0" smtClean="0"/>
              <a:t>=</a:t>
            </a:r>
            <a:endParaRPr lang="el-GR" dirty="0"/>
          </a:p>
        </p:txBody>
      </p:sp>
      <p:sp>
        <p:nvSpPr>
          <p:cNvPr id="5" name="4 - TextBox"/>
          <p:cNvSpPr txBox="1"/>
          <p:nvPr/>
        </p:nvSpPr>
        <p:spPr>
          <a:xfrm>
            <a:off x="1259632" y="2123564"/>
            <a:ext cx="5184576" cy="369332"/>
          </a:xfrm>
          <a:prstGeom prst="rect">
            <a:avLst/>
          </a:prstGeom>
          <a:noFill/>
        </p:spPr>
        <p:txBody>
          <a:bodyPr wrap="square" rtlCol="0">
            <a:spAutoFit/>
          </a:bodyPr>
          <a:lstStyle/>
          <a:p>
            <a:r>
              <a:rPr lang="en-US" dirty="0" smtClean="0"/>
              <a:t> </a:t>
            </a:r>
            <a:r>
              <a:rPr lang="el-GR" dirty="0" smtClean="0"/>
              <a:t>απόσταση της ουσίας από το σημείο εκκίνησης, </a:t>
            </a:r>
            <a:r>
              <a:rPr lang="el-GR" dirty="0" err="1" smtClean="0"/>
              <a:t>Zs</a:t>
            </a:r>
            <a:r>
              <a:rPr lang="el-GR" dirty="0" smtClean="0"/>
              <a:t> </a:t>
            </a:r>
            <a:endParaRPr lang="el-GR" dirty="0"/>
          </a:p>
        </p:txBody>
      </p:sp>
      <p:sp>
        <p:nvSpPr>
          <p:cNvPr id="6" name="5 - TextBox"/>
          <p:cNvSpPr txBox="1"/>
          <p:nvPr/>
        </p:nvSpPr>
        <p:spPr>
          <a:xfrm>
            <a:off x="1259632" y="2411596"/>
            <a:ext cx="5256584" cy="369332"/>
          </a:xfrm>
          <a:prstGeom prst="rect">
            <a:avLst/>
          </a:prstGeom>
          <a:noFill/>
        </p:spPr>
        <p:txBody>
          <a:bodyPr wrap="square" rtlCol="0">
            <a:spAutoFit/>
          </a:bodyPr>
          <a:lstStyle/>
          <a:p>
            <a:r>
              <a:rPr lang="el-GR" dirty="0" smtClean="0"/>
              <a:t>απόσταση του διαλύτη από το σημείο εκκίνησης, </a:t>
            </a:r>
            <a:r>
              <a:rPr lang="el-GR" dirty="0" err="1" smtClean="0"/>
              <a:t>Zf</a:t>
            </a:r>
            <a:endParaRPr lang="el-GR" dirty="0"/>
          </a:p>
        </p:txBody>
      </p:sp>
      <p:cxnSp>
        <p:nvCxnSpPr>
          <p:cNvPr id="12" name="11 - Ευθεία γραμμή σύνδεσης"/>
          <p:cNvCxnSpPr/>
          <p:nvPr/>
        </p:nvCxnSpPr>
        <p:spPr>
          <a:xfrm>
            <a:off x="1259632" y="2420888"/>
            <a:ext cx="4968552"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755576" y="3851756"/>
            <a:ext cx="1728192" cy="369332"/>
          </a:xfrm>
          <a:prstGeom prst="rect">
            <a:avLst/>
          </a:prstGeom>
          <a:noFill/>
        </p:spPr>
        <p:txBody>
          <a:bodyPr wrap="square" rtlCol="0">
            <a:spAutoFit/>
          </a:bodyPr>
          <a:lstStyle/>
          <a:p>
            <a:r>
              <a:rPr lang="en-US" dirty="0" smtClean="0"/>
              <a:t>Rx=</a:t>
            </a:r>
            <a:endParaRPr lang="el-GR" dirty="0"/>
          </a:p>
        </p:txBody>
      </p:sp>
      <p:sp>
        <p:nvSpPr>
          <p:cNvPr id="23" name="22 - TextBox"/>
          <p:cNvSpPr txBox="1"/>
          <p:nvPr/>
        </p:nvSpPr>
        <p:spPr>
          <a:xfrm>
            <a:off x="1259632" y="3717032"/>
            <a:ext cx="5040560" cy="369332"/>
          </a:xfrm>
          <a:prstGeom prst="rect">
            <a:avLst/>
          </a:prstGeom>
          <a:noFill/>
        </p:spPr>
        <p:txBody>
          <a:bodyPr wrap="square" rtlCol="0">
            <a:spAutoFit/>
          </a:bodyPr>
          <a:lstStyle/>
          <a:p>
            <a:r>
              <a:rPr lang="el-GR" dirty="0" smtClean="0"/>
              <a:t>απόσταση της ουσίας από το σημείο εκκίνησης, </a:t>
            </a:r>
            <a:r>
              <a:rPr lang="en-US" dirty="0" smtClean="0"/>
              <a:t>Zs</a:t>
            </a:r>
            <a:endParaRPr lang="el-GR" dirty="0"/>
          </a:p>
        </p:txBody>
      </p:sp>
      <p:sp>
        <p:nvSpPr>
          <p:cNvPr id="24" name="23 - TextBox"/>
          <p:cNvSpPr txBox="1"/>
          <p:nvPr/>
        </p:nvSpPr>
        <p:spPr>
          <a:xfrm>
            <a:off x="1259632" y="3933056"/>
            <a:ext cx="6048672" cy="369332"/>
          </a:xfrm>
          <a:prstGeom prst="rect">
            <a:avLst/>
          </a:prstGeom>
          <a:noFill/>
        </p:spPr>
        <p:txBody>
          <a:bodyPr wrap="square" rtlCol="0">
            <a:spAutoFit/>
          </a:bodyPr>
          <a:lstStyle/>
          <a:p>
            <a:r>
              <a:rPr lang="el-GR" dirty="0" smtClean="0"/>
              <a:t>απόσταση της ουσίας αναφοράς από το σημείο εκκίνησης, </a:t>
            </a:r>
            <a:r>
              <a:rPr lang="el-GR" dirty="0" err="1" smtClean="0"/>
              <a:t>Zx</a:t>
            </a:r>
            <a:r>
              <a:rPr lang="el-GR" dirty="0" smtClean="0"/>
              <a:t> </a:t>
            </a:r>
            <a:endParaRPr lang="el-GR" dirty="0"/>
          </a:p>
        </p:txBody>
      </p:sp>
      <p:cxnSp>
        <p:nvCxnSpPr>
          <p:cNvPr id="26" name="25 - Ευθεία γραμμή σύνδεσης"/>
          <p:cNvCxnSpPr/>
          <p:nvPr/>
        </p:nvCxnSpPr>
        <p:spPr>
          <a:xfrm>
            <a:off x="1259632" y="4005064"/>
            <a:ext cx="5904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1184</Words>
  <Application>Microsoft Office PowerPoint</Application>
  <PresentationFormat>Προβολή στην οθόνη (4:3)</PresentationFormat>
  <Paragraphs>188</Paragraphs>
  <Slides>25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Ενόργανη Ανάλυση I</vt:lpstr>
      <vt:lpstr>Άδειες Χρήσης</vt:lpstr>
      <vt:lpstr>Χρηματοδότηση</vt:lpstr>
      <vt:lpstr>Σκοπός  ενότητας</vt:lpstr>
      <vt:lpstr>Περιεχόμενα ενότητας</vt:lpstr>
      <vt:lpstr>Χρωματογραφικές μέθοδοι</vt:lpstr>
      <vt:lpstr>Χρωματογραφία Λεπτής Στιβάδας</vt:lpstr>
      <vt:lpstr>Χρωματογραφία Λεπτής Στιβάδας</vt:lpstr>
      <vt:lpstr>Χρωματογραφικά μεγέθη στην TLC</vt:lpstr>
      <vt:lpstr>Χρωματογραφικά μεγέθη στην TLC</vt:lpstr>
      <vt:lpstr>Χρωματογραφικά μεγέθη στην TLC</vt:lpstr>
      <vt:lpstr>Πλεονεκτήματα</vt:lpstr>
      <vt:lpstr>Πλεονεκτήματα</vt:lpstr>
      <vt:lpstr>Πλεονεκτήματα</vt:lpstr>
      <vt:lpstr>Μειονεκτήματα</vt:lpstr>
      <vt:lpstr>Εφαρμογές</vt:lpstr>
      <vt:lpstr>Εφαρμογές</vt:lpstr>
      <vt:lpstr>Ενόργανη TLC , HP- TLC</vt:lpstr>
      <vt:lpstr>Ενόργανη TLC , HP- TLC</vt:lpstr>
      <vt:lpstr>Ενόργανη TLC , HP- TLC</vt:lpstr>
      <vt:lpstr>Βιβλιογραφία</vt:lpstr>
      <vt:lpstr>Σημείωμα Αναφοράς</vt:lpstr>
      <vt:lpstr>Σημείωμα Αδειοδότησης</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TLC</dc:title>
  <dc:creator>user</dc:creator>
  <cp:lastModifiedBy>pc4</cp:lastModifiedBy>
  <cp:revision>26</cp:revision>
  <dcterms:created xsi:type="dcterms:W3CDTF">2015-08-29T15:38:53Z</dcterms:created>
  <dcterms:modified xsi:type="dcterms:W3CDTF">2015-09-07T09:19:34Z</dcterms:modified>
</cp:coreProperties>
</file>