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58" r:id="rId3"/>
    <p:sldId id="259" r:id="rId4"/>
    <p:sldId id="340"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35" r:id="rId26"/>
    <p:sldId id="336" r:id="rId27"/>
    <p:sldId id="337" r:id="rId28"/>
    <p:sldId id="338" r:id="rId29"/>
    <p:sldId id="281" r:id="rId30"/>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FC7CC4-93ED-4A18-AF1C-187E02F00692}" type="slidenum">
              <a:rPr lang="en-GB" altLang="el-GR">
                <a:latin typeface="Calibri" pitchFamily="34" charset="0"/>
              </a:rPr>
              <a:pPr/>
              <a:t>10</a:t>
            </a:fld>
            <a:endParaRPr lang="en-GB" altLang="el-GR">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F7EF87-65AB-4682-9AD2-4A6A0B67658B}" type="slidenum">
              <a:rPr lang="en-GB" altLang="el-GR">
                <a:latin typeface="Calibri" pitchFamily="34" charset="0"/>
              </a:rPr>
              <a:pPr/>
              <a:t>11</a:t>
            </a:fld>
            <a:endParaRPr lang="en-GB" altLang="el-GR">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412E82-45BB-4CBA-B258-ABCFEE0C3927}" type="slidenum">
              <a:rPr lang="en-GB" altLang="el-GR">
                <a:latin typeface="Calibri" pitchFamily="34" charset="0"/>
              </a:rPr>
              <a:pPr/>
              <a:t>12</a:t>
            </a:fld>
            <a:endParaRPr lang="en-GB" altLang="el-GR">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B98C08F-BED2-4373-AF09-72F34F312B04}" type="slidenum">
              <a:rPr lang="en-GB" altLang="el-GR">
                <a:latin typeface="Calibri" pitchFamily="34" charset="0"/>
              </a:rPr>
              <a:pPr/>
              <a:t>13</a:t>
            </a:fld>
            <a:endParaRPr lang="en-GB" altLang="el-GR">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CAB462-CC24-4A11-927E-E77AB1DE5C75}" type="slidenum">
              <a:rPr lang="en-GB" altLang="el-GR">
                <a:latin typeface="Calibri" pitchFamily="34" charset="0"/>
              </a:rPr>
              <a:pPr/>
              <a:t>14</a:t>
            </a:fld>
            <a:endParaRPr lang="en-GB" altLang="el-GR">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8DE8F3-7EF9-4FCD-BF09-2B9F4C91D445}" type="slidenum">
              <a:rPr lang="en-GB" altLang="el-GR">
                <a:latin typeface="Calibri" pitchFamily="34" charset="0"/>
              </a:rPr>
              <a:pPr/>
              <a:t>15</a:t>
            </a:fld>
            <a:endParaRPr lang="en-GB" altLang="el-GR">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9BC2C5-4768-4E62-A873-E247428A88FA}" type="slidenum">
              <a:rPr lang="en-GB" altLang="el-GR">
                <a:latin typeface="Calibri" pitchFamily="34" charset="0"/>
              </a:rPr>
              <a:pPr/>
              <a:t>16</a:t>
            </a:fld>
            <a:endParaRPr lang="en-GB" altLang="el-GR">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C9E03C-379B-4269-899F-E490C63D62E7}" type="slidenum">
              <a:rPr lang="en-GB" altLang="el-GR">
                <a:latin typeface="Calibri" pitchFamily="34" charset="0"/>
              </a:rPr>
              <a:pPr/>
              <a:t>17</a:t>
            </a:fld>
            <a:endParaRPr lang="en-GB" altLang="el-GR">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1976CF-0563-4275-AA0C-8E8903C04B17}" type="slidenum">
              <a:rPr lang="en-GB" altLang="el-GR">
                <a:latin typeface="Calibri" pitchFamily="34" charset="0"/>
              </a:rPr>
              <a:pPr/>
              <a:t>18</a:t>
            </a:fld>
            <a:endParaRPr lang="en-GB" altLang="el-GR">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0D9514-3940-4065-A157-426E0538A5F2}" type="slidenum">
              <a:rPr lang="en-GB" altLang="el-GR">
                <a:latin typeface="Calibri" pitchFamily="34" charset="0"/>
              </a:rPr>
              <a:pPr/>
              <a:t>19</a:t>
            </a:fld>
            <a:endParaRPr lang="en-GB" altLang="el-GR">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6765A3-41EA-4715-BF17-978C1CA82191}" type="slidenum">
              <a:rPr lang="en-GB" altLang="el-GR">
                <a:latin typeface="Calibri" pitchFamily="34" charset="0"/>
              </a:rPr>
              <a:pPr/>
              <a:t>20</a:t>
            </a:fld>
            <a:endParaRPr lang="en-GB" altLang="el-GR">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126991-7BD5-4032-B6B4-B837B1C31785}" type="slidenum">
              <a:rPr lang="en-GB" altLang="el-GR">
                <a:latin typeface="Calibri" pitchFamily="34" charset="0"/>
              </a:rPr>
              <a:pPr/>
              <a:t>21</a:t>
            </a:fld>
            <a:endParaRPr lang="en-GB" altLang="el-GR">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F1EDC0-9BC8-4A9B-8BD8-FEF4C6D33088}" type="slidenum">
              <a:rPr lang="en-GB" altLang="el-GR">
                <a:latin typeface="Calibri" pitchFamily="34" charset="0"/>
              </a:rPr>
              <a:pPr/>
              <a:t>22</a:t>
            </a:fld>
            <a:endParaRPr lang="en-GB" altLang="el-GR">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4A3AA28-43EC-4965-844A-E6684EA8CD96}" type="slidenum">
              <a:rPr lang="en-GB" altLang="el-GR">
                <a:latin typeface="Calibri" pitchFamily="34" charset="0"/>
              </a:rPr>
              <a:pPr/>
              <a:t>23</a:t>
            </a:fld>
            <a:endParaRPr lang="en-GB" altLang="el-GR">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630DE9-8746-4187-AFBD-1299AC62D366}" type="slidenum">
              <a:rPr lang="en-GB" altLang="el-GR">
                <a:latin typeface="Calibri" pitchFamily="34" charset="0"/>
              </a:rPr>
              <a:pPr/>
              <a:t>24</a:t>
            </a:fld>
            <a:endParaRPr lang="en-GB" altLang="el-GR">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B92419-98B7-401C-9A20-F6FF1DEBDC66}" type="slidenum">
              <a:rPr lang="en-GB" altLang="el-GR">
                <a:latin typeface="Calibri" pitchFamily="34" charset="0"/>
              </a:rPr>
              <a:pPr/>
              <a:t>4</a:t>
            </a:fld>
            <a:endParaRPr lang="en-GB" altLang="el-GR">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l-GR"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EB6B8A-B164-4291-B102-405E6BCEC5A4}" type="slidenum">
              <a:rPr lang="en-GB" altLang="el-GR">
                <a:latin typeface="Calibri" pitchFamily="34" charset="0"/>
              </a:rPr>
              <a:pPr/>
              <a:t>5</a:t>
            </a:fld>
            <a:endParaRPr lang="en-GB" altLang="el-GR">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FDDFF6-D02E-4912-BC02-0FC2985DFDCD}" type="slidenum">
              <a:rPr lang="en-GB" altLang="el-GR">
                <a:latin typeface="Calibri" pitchFamily="34" charset="0"/>
              </a:rPr>
              <a:pPr/>
              <a:t>6</a:t>
            </a:fld>
            <a:endParaRPr lang="en-GB" altLang="el-GR">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1D961-ACA2-4815-9FBF-FF119F6CA99B}" type="slidenum">
              <a:rPr lang="en-GB" altLang="el-GR">
                <a:latin typeface="Calibri" pitchFamily="34" charset="0"/>
              </a:rPr>
              <a:pPr/>
              <a:t>7</a:t>
            </a:fld>
            <a:endParaRPr lang="en-GB" altLang="el-GR">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EB6959-6514-44A8-B62D-DF9ECBBEC3A0}" type="slidenum">
              <a:rPr lang="en-GB" altLang="el-GR">
                <a:latin typeface="Calibri" pitchFamily="34" charset="0"/>
              </a:rPr>
              <a:pPr/>
              <a:t>8</a:t>
            </a:fld>
            <a:endParaRPr lang="en-GB" altLang="el-GR">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l-GR"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D96FF5-D080-4FAB-A9A8-4705A2B5F79B}" type="slidenum">
              <a:rPr lang="en-GB" altLang="el-GR">
                <a:latin typeface="Calibri" pitchFamily="34" charset="0"/>
              </a:rPr>
              <a:pPr/>
              <a:t>9</a:t>
            </a:fld>
            <a:endParaRPr lang="en-GB" altLang="el-GR">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pPr algn="ctr"/>
            <a:r>
              <a:rPr lang="el-GR" dirty="0"/>
              <a:t>Π</a:t>
            </a:r>
            <a:r>
              <a:rPr lang="el-GR" dirty="0" smtClean="0"/>
              <a:t>αιδαγωγικός Σχεδιασμός με ΤΠΕ στην Πρώτη Σχολική Ηλικία</a:t>
            </a:r>
            <a:endParaRPr lang="el-GR" dirty="0"/>
          </a:p>
        </p:txBody>
      </p:sp>
      <p:sp>
        <p:nvSpPr>
          <p:cNvPr id="3" name="Υπότιτλος 2"/>
          <p:cNvSpPr>
            <a:spLocks noGrp="1"/>
          </p:cNvSpPr>
          <p:nvPr>
            <p:ph type="subTitle" idx="1"/>
          </p:nvPr>
        </p:nvSpPr>
        <p:spPr>
          <a:xfrm>
            <a:off x="683568" y="2971800"/>
            <a:ext cx="7776864" cy="2115094"/>
          </a:xfrm>
        </p:spPr>
        <p:txBody>
          <a:bodyPr>
            <a:noAutofit/>
          </a:bodyPr>
          <a:lstStyle/>
          <a:p>
            <a:r>
              <a:rPr lang="el-GR" sz="2800" b="1" dirty="0" smtClean="0"/>
              <a:t>Εργαστήριο </a:t>
            </a:r>
            <a:r>
              <a:rPr lang="en-US" sz="2800" b="1" dirty="0"/>
              <a:t>6</a:t>
            </a:r>
            <a:r>
              <a:rPr lang="el-GR" sz="2800" b="1" baseline="30000" dirty="0" smtClean="0"/>
              <a:t>ο</a:t>
            </a:r>
            <a:r>
              <a:rPr lang="el-GR" sz="2800" b="1" dirty="0" smtClean="0"/>
              <a:t> </a:t>
            </a:r>
            <a:r>
              <a:rPr lang="en-US" sz="2800" b="1" dirty="0" smtClean="0"/>
              <a:t> </a:t>
            </a:r>
            <a:r>
              <a:rPr lang="el-GR" sz="2800" b="1" dirty="0" smtClean="0"/>
              <a:t>:</a:t>
            </a:r>
            <a:r>
              <a:rPr lang="en-US" sz="2800" dirty="0" smtClean="0"/>
              <a:t> </a:t>
            </a:r>
            <a:r>
              <a:rPr lang="el-GR" sz="2800" dirty="0" smtClean="0"/>
              <a:t> </a:t>
            </a:r>
            <a:r>
              <a:rPr lang="el-GR" sz="2800" dirty="0"/>
              <a:t>Α</a:t>
            </a:r>
            <a:r>
              <a:rPr lang="el-GR" sz="2800" dirty="0" smtClean="0"/>
              <a:t>νίχνευση Πρότερων γνώσεων – Εννοιολογική Χαρτογράφηση – Λογισμικά Ανοικτού Τύπου &amp; Παραδείγματα</a:t>
            </a:r>
          </a:p>
          <a:p>
            <a:endParaRPr lang="en-US" sz="2800" dirty="0" smtClean="0"/>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81400" y="579120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962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defRPr/>
            </a:pPr>
            <a:r>
              <a:rPr lang="en-US" dirty="0">
                <a:latin typeface="Corbel" pitchFamily="34" charset="0"/>
              </a:rPr>
              <a:t>Η </a:t>
            </a:r>
            <a:r>
              <a:rPr lang="en-US" dirty="0" err="1">
                <a:latin typeface="Corbel" pitchFamily="34" charset="0"/>
              </a:rPr>
              <a:t>διαδικασία</a:t>
            </a:r>
            <a:r>
              <a:rPr lang="el-GR" dirty="0"/>
              <a:t> </a:t>
            </a:r>
            <a:r>
              <a:rPr lang="en-US" dirty="0" err="1">
                <a:latin typeface="Corbel" pitchFamily="34" charset="0"/>
              </a:rPr>
              <a:t>της</a:t>
            </a:r>
            <a:r>
              <a:rPr lang="en-US" dirty="0">
                <a:latin typeface="Corbel" pitchFamily="34" charset="0"/>
              </a:rPr>
              <a:t> </a:t>
            </a:r>
            <a:r>
              <a:rPr lang="el-GR" dirty="0"/>
              <a:t>εννοιολογικής</a:t>
            </a:r>
            <a:r>
              <a:rPr lang="en-US" dirty="0">
                <a:latin typeface="Corbel" pitchFamily="34" charset="0"/>
              </a:rPr>
              <a:t> </a:t>
            </a:r>
            <a:r>
              <a:rPr lang="en-US" dirty="0" err="1">
                <a:latin typeface="Corbel" pitchFamily="34" charset="0"/>
              </a:rPr>
              <a:t>χαρτογράφησης</a:t>
            </a:r>
            <a:r>
              <a:rPr lang="en-US" dirty="0">
                <a:latin typeface="Corbel" pitchFamily="34" charset="0"/>
              </a:rPr>
              <a:t> </a:t>
            </a:r>
          </a:p>
        </p:txBody>
      </p:sp>
      <p:sp>
        <p:nvSpPr>
          <p:cNvPr id="20484" name="Rectangle 3"/>
          <p:cNvSpPr>
            <a:spLocks noGrp="1" noChangeArrowheads="1"/>
          </p:cNvSpPr>
          <p:nvPr>
            <p:ph type="body" idx="1"/>
          </p:nvPr>
        </p:nvSpPr>
        <p:spPr>
          <a:xfrm>
            <a:off x="990600" y="1500188"/>
            <a:ext cx="7794625" cy="4800600"/>
          </a:xfrm>
        </p:spPr>
        <p:txBody>
          <a:bodyPr/>
          <a:lstStyle/>
          <a:p>
            <a:r>
              <a:rPr lang="en-US" altLang="el-GR" sz="2800" dirty="0" err="1" smtClean="0">
                <a:latin typeface="Corbel" pitchFamily="34" charset="0"/>
              </a:rPr>
              <a:t>στις</a:t>
            </a:r>
            <a:r>
              <a:rPr lang="en-US" altLang="el-GR" sz="2800" dirty="0" smtClean="0">
                <a:latin typeface="Corbel" pitchFamily="34" charset="0"/>
              </a:rPr>
              <a:t> απα</a:t>
            </a:r>
            <a:r>
              <a:rPr lang="en-US" altLang="el-GR" sz="2800" dirty="0" err="1" smtClean="0">
                <a:latin typeface="Corbel" pitchFamily="34" charset="0"/>
              </a:rPr>
              <a:t>ρχές</a:t>
            </a:r>
            <a:r>
              <a:rPr lang="en-US" altLang="el-GR" sz="2800" dirty="0" smtClean="0">
                <a:latin typeface="Corbel" pitchFamily="34" charset="0"/>
              </a:rPr>
              <a:t> </a:t>
            </a:r>
            <a:r>
              <a:rPr lang="en-US" altLang="el-GR" sz="2800" dirty="0" err="1" smtClean="0">
                <a:latin typeface="Corbel" pitchFamily="34" charset="0"/>
              </a:rPr>
              <a:t>της</a:t>
            </a:r>
            <a:r>
              <a:rPr lang="en-US" altLang="el-GR" sz="2800" dirty="0" smtClean="0">
                <a:latin typeface="Corbel" pitchFamily="34" charset="0"/>
              </a:rPr>
              <a:t> </a:t>
            </a:r>
            <a:r>
              <a:rPr lang="en-US" altLang="el-GR" sz="2800" dirty="0" err="1" smtClean="0">
                <a:latin typeface="Corbel" pitchFamily="34" charset="0"/>
              </a:rPr>
              <a:t>διεξ</a:t>
            </a:r>
            <a:r>
              <a:rPr lang="en-US" altLang="el-GR" sz="2800" dirty="0" smtClean="0">
                <a:latin typeface="Corbel" pitchFamily="34" charset="0"/>
              </a:rPr>
              <a:t>αγόταν με χαρτί και μολύβι</a:t>
            </a:r>
          </a:p>
          <a:p>
            <a:r>
              <a:rPr lang="en-US" altLang="el-GR" sz="2800" dirty="0" err="1" smtClean="0">
                <a:latin typeface="Corbel" pitchFamily="34" charset="0"/>
              </a:rPr>
              <a:t>έχει</a:t>
            </a:r>
            <a:r>
              <a:rPr lang="en-US" altLang="el-GR" sz="2800" dirty="0" smtClean="0">
                <a:latin typeface="Corbel" pitchFamily="34" charset="0"/>
              </a:rPr>
              <a:t> β</a:t>
            </a:r>
            <a:r>
              <a:rPr lang="en-US" altLang="el-GR" sz="2800" dirty="0" err="1" smtClean="0">
                <a:latin typeface="Corbel" pitchFamily="34" charset="0"/>
              </a:rPr>
              <a:t>ελτιωθεί</a:t>
            </a:r>
            <a:r>
              <a:rPr lang="en-US" altLang="el-GR" sz="2800" dirty="0" smtClean="0">
                <a:latin typeface="Corbel" pitchFamily="34" charset="0"/>
              </a:rPr>
              <a:t> </a:t>
            </a:r>
            <a:r>
              <a:rPr lang="en-US" altLang="el-GR" sz="2800" dirty="0" err="1" smtClean="0">
                <a:latin typeface="Corbel" pitchFamily="34" charset="0"/>
              </a:rPr>
              <a:t>ριζικά</a:t>
            </a:r>
            <a:r>
              <a:rPr lang="en-US" altLang="el-GR" sz="2800" dirty="0" smtClean="0">
                <a:latin typeface="Corbel" pitchFamily="34" charset="0"/>
              </a:rPr>
              <a:t> </a:t>
            </a:r>
            <a:r>
              <a:rPr lang="en-US" altLang="el-GR" sz="2800" dirty="0" err="1" smtClean="0">
                <a:latin typeface="Corbel" pitchFamily="34" charset="0"/>
              </a:rPr>
              <a:t>με</a:t>
            </a:r>
            <a:r>
              <a:rPr lang="en-US" altLang="el-GR" sz="2800" dirty="0" smtClean="0">
                <a:latin typeface="Corbel" pitchFamily="34" charset="0"/>
              </a:rPr>
              <a:t> </a:t>
            </a:r>
            <a:r>
              <a:rPr lang="en-US" altLang="el-GR" sz="2800" dirty="0" err="1" smtClean="0">
                <a:latin typeface="Corbel" pitchFamily="34" charset="0"/>
              </a:rPr>
              <a:t>τη</a:t>
            </a:r>
            <a:r>
              <a:rPr lang="en-US" altLang="el-GR" sz="2800" dirty="0" smtClean="0">
                <a:latin typeface="Corbel" pitchFamily="34" charset="0"/>
              </a:rPr>
              <a:t> </a:t>
            </a:r>
            <a:r>
              <a:rPr lang="en-US" altLang="el-GR" sz="2800" dirty="0" err="1" smtClean="0">
                <a:latin typeface="Corbel" pitchFamily="34" charset="0"/>
              </a:rPr>
              <a:t>χρήση</a:t>
            </a:r>
            <a:r>
              <a:rPr lang="en-US" altLang="el-GR" sz="2800" dirty="0" smtClean="0">
                <a:latin typeface="Corbel" pitchFamily="34" charset="0"/>
              </a:rPr>
              <a:t> υπ</a:t>
            </a:r>
            <a:r>
              <a:rPr lang="en-US" altLang="el-GR" sz="2800" dirty="0" err="1" smtClean="0">
                <a:latin typeface="Corbel" pitchFamily="34" charset="0"/>
              </a:rPr>
              <a:t>ολογιστικών</a:t>
            </a:r>
            <a:r>
              <a:rPr lang="en-US" altLang="el-GR" sz="2800" dirty="0" smtClean="0">
                <a:latin typeface="Corbel" pitchFamily="34" charset="0"/>
              </a:rPr>
              <a:t> </a:t>
            </a:r>
            <a:r>
              <a:rPr lang="en-US" altLang="el-GR" sz="2800" dirty="0" err="1" smtClean="0">
                <a:latin typeface="Corbel" pitchFamily="34" charset="0"/>
              </a:rPr>
              <a:t>εργ</a:t>
            </a:r>
            <a:r>
              <a:rPr lang="en-US" altLang="el-GR" sz="2800" dirty="0" smtClean="0">
                <a:latin typeface="Corbel" pitchFamily="34" charset="0"/>
              </a:rPr>
              <a:t>αλείων</a:t>
            </a:r>
            <a:endParaRPr lang="el-GR" altLang="el-GR" sz="2800" dirty="0" smtClean="0"/>
          </a:p>
          <a:p>
            <a:r>
              <a:rPr lang="en-US" altLang="el-GR" sz="2800" dirty="0" smtClean="0">
                <a:latin typeface="Corbel" pitchFamily="34" charset="0"/>
              </a:rPr>
              <a:t>Πα</a:t>
            </a:r>
            <a:r>
              <a:rPr lang="en-US" altLang="el-GR" sz="2800" dirty="0" err="1" smtClean="0">
                <a:latin typeface="Corbel" pitchFamily="34" charset="0"/>
              </a:rPr>
              <a:t>ρεμφερώς</a:t>
            </a:r>
            <a:r>
              <a:rPr lang="en-US" altLang="el-GR" sz="2800" dirty="0" smtClean="0">
                <a:latin typeface="Corbel" pitchFamily="34" charset="0"/>
              </a:rPr>
              <a:t> </a:t>
            </a:r>
            <a:r>
              <a:rPr lang="en-US" altLang="el-GR" sz="2800" dirty="0" err="1" smtClean="0">
                <a:latin typeface="Corbel" pitchFamily="34" charset="0"/>
              </a:rPr>
              <a:t>με</a:t>
            </a:r>
            <a:r>
              <a:rPr lang="en-US" altLang="el-GR" sz="2800" dirty="0" smtClean="0">
                <a:latin typeface="Corbel" pitchFamily="34" charset="0"/>
              </a:rPr>
              <a:t> </a:t>
            </a:r>
            <a:r>
              <a:rPr lang="en-US" altLang="el-GR" sz="2800" dirty="0" err="1" smtClean="0">
                <a:latin typeface="Corbel" pitchFamily="34" charset="0"/>
              </a:rPr>
              <a:t>την</a:t>
            </a:r>
            <a:r>
              <a:rPr lang="en-US" altLang="el-GR" sz="2800" dirty="0" smtClean="0">
                <a:latin typeface="Corbel" pitchFamily="34" charset="0"/>
              </a:rPr>
              <a:t> </a:t>
            </a:r>
            <a:r>
              <a:rPr lang="en-US" altLang="el-GR" sz="2800" dirty="0" err="1" smtClean="0">
                <a:latin typeface="Corbel" pitchFamily="34" charset="0"/>
              </a:rPr>
              <a:t>έννοι</a:t>
            </a:r>
            <a:r>
              <a:rPr lang="en-US" altLang="el-GR" sz="2800" dirty="0" smtClean="0">
                <a:latin typeface="Corbel" pitchFamily="34" charset="0"/>
              </a:rPr>
              <a:t>α της εννοιολογικής χαρτογράφησης χρησιμοποιούνται και οι έννοιες της </a:t>
            </a:r>
            <a:r>
              <a:rPr lang="en-US" altLang="el-GR" sz="2800" i="1" dirty="0" smtClean="0">
                <a:latin typeface="Corbel" pitchFamily="34" charset="0"/>
              </a:rPr>
              <a:t>νοητικής χαρτογράφησης</a:t>
            </a:r>
            <a:r>
              <a:rPr lang="en-US" altLang="el-GR" sz="2800" dirty="0" smtClean="0">
                <a:latin typeface="Corbel" pitchFamily="34" charset="0"/>
              </a:rPr>
              <a:t> (mind mapping) [</a:t>
            </a:r>
            <a:r>
              <a:rPr lang="en-US" altLang="el-GR" sz="2800" dirty="0" smtClean="0">
                <a:solidFill>
                  <a:srgbClr val="0000FF"/>
                </a:solidFill>
                <a:latin typeface="Corbel" pitchFamily="34" charset="0"/>
              </a:rPr>
              <a:t>Buzan &amp; Buzan, 1993</a:t>
            </a:r>
            <a:r>
              <a:rPr lang="en-US" altLang="el-GR" sz="2800" dirty="0" smtClean="0">
                <a:latin typeface="Corbel" pitchFamily="34" charset="0"/>
              </a:rPr>
              <a:t>] και του </a:t>
            </a:r>
            <a:r>
              <a:rPr lang="en-US" altLang="el-GR" sz="2800" i="1" dirty="0" smtClean="0">
                <a:latin typeface="Corbel" pitchFamily="34" charset="0"/>
              </a:rPr>
              <a:t>σημασιολογικού δικτύου</a:t>
            </a:r>
            <a:r>
              <a:rPr lang="en-US" altLang="el-GR" sz="2800" dirty="0" smtClean="0">
                <a:latin typeface="Corbel" pitchFamily="34" charset="0"/>
              </a:rPr>
              <a:t> (semantic network) [</a:t>
            </a:r>
            <a:r>
              <a:rPr lang="en-US" altLang="el-GR" sz="2800" dirty="0" smtClean="0">
                <a:solidFill>
                  <a:srgbClr val="0000FF"/>
                </a:solidFill>
                <a:latin typeface="Corbel" pitchFamily="34" charset="0"/>
              </a:rPr>
              <a:t>Quillian, 1968, Fisher, 1992</a:t>
            </a:r>
            <a:r>
              <a:rPr lang="en-US" altLang="el-GR" sz="2800" dirty="0" smtClean="0">
                <a:latin typeface="Corbel" pitchFamily="34" charset="0"/>
              </a:rPr>
              <a:t>].</a:t>
            </a:r>
          </a:p>
        </p:txBody>
      </p:sp>
      <p:sp>
        <p:nvSpPr>
          <p:cNvPr id="2048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2EF5A8-7093-492B-AB20-AB0DD77774A9}" type="slidenum">
              <a:rPr lang="en-US" altLang="el-GR">
                <a:solidFill>
                  <a:srgbClr val="B5A788"/>
                </a:solidFill>
                <a:latin typeface="Gill Sans MT" pitchFamily="34" charset="0"/>
              </a:rPr>
              <a:pPr/>
              <a:t>10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4006003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err="1">
                <a:latin typeface="Corbel" pitchFamily="34" charset="0"/>
              </a:rPr>
              <a:t>Βασικά</a:t>
            </a:r>
            <a:r>
              <a:rPr lang="en-US" dirty="0">
                <a:latin typeface="Corbel" pitchFamily="34" charset="0"/>
              </a:rPr>
              <a:t> </a:t>
            </a:r>
            <a:r>
              <a:rPr lang="en-US" dirty="0" err="1">
                <a:latin typeface="Corbel" pitchFamily="34" charset="0"/>
              </a:rPr>
              <a:t>στοιχεία</a:t>
            </a:r>
            <a:r>
              <a:rPr lang="en-US" dirty="0">
                <a:latin typeface="Corbel" pitchFamily="34" charset="0"/>
              </a:rPr>
              <a:t> </a:t>
            </a:r>
          </a:p>
        </p:txBody>
      </p:sp>
      <p:sp>
        <p:nvSpPr>
          <p:cNvPr id="21508" name="Rectangle 3"/>
          <p:cNvSpPr>
            <a:spLocks noGrp="1" noChangeArrowheads="1"/>
          </p:cNvSpPr>
          <p:nvPr>
            <p:ph type="body" idx="1"/>
          </p:nvPr>
        </p:nvSpPr>
        <p:spPr>
          <a:xfrm>
            <a:off x="762001" y="1447800"/>
            <a:ext cx="8172450" cy="4800600"/>
          </a:xfrm>
        </p:spPr>
        <p:txBody>
          <a:bodyPr/>
          <a:lstStyle/>
          <a:p>
            <a:r>
              <a:rPr lang="en-US" altLang="el-GR" dirty="0" err="1" smtClean="0">
                <a:latin typeface="Corbel" pitchFamily="34" charset="0"/>
              </a:rPr>
              <a:t>Έν</a:t>
            </a:r>
            <a:r>
              <a:rPr lang="en-US" altLang="el-GR" dirty="0" smtClean="0">
                <a:latin typeface="Corbel" pitchFamily="34" charset="0"/>
              </a:rPr>
              <a:t>α λογισμικό εννοιολογικής χαρτογράφησης περιέχει τρία βασικά στοιχεία: </a:t>
            </a:r>
          </a:p>
          <a:p>
            <a:r>
              <a:rPr lang="en-US" altLang="el-GR" i="1" dirty="0" err="1" smtClean="0">
                <a:latin typeface="Corbel" pitchFamily="34" charset="0"/>
              </a:rPr>
              <a:t>έννοιες</a:t>
            </a:r>
            <a:r>
              <a:rPr lang="en-US" altLang="el-GR" dirty="0" smtClean="0">
                <a:latin typeface="Corbel" pitchFamily="34" charset="0"/>
              </a:rPr>
              <a:t> (concepts)</a:t>
            </a:r>
            <a:r>
              <a:rPr lang="el-GR" altLang="el-GR" dirty="0" smtClean="0"/>
              <a:t> ή κόμβοι</a:t>
            </a:r>
            <a:r>
              <a:rPr lang="en-US" altLang="el-GR" dirty="0" smtClean="0">
                <a:latin typeface="Corbel" pitchFamily="34" charset="0"/>
              </a:rPr>
              <a:t>, </a:t>
            </a:r>
          </a:p>
          <a:p>
            <a:r>
              <a:rPr lang="en-US" altLang="el-GR" i="1" dirty="0" err="1" smtClean="0">
                <a:latin typeface="Corbel" pitchFamily="34" charset="0"/>
              </a:rPr>
              <a:t>συνδέσμους</a:t>
            </a:r>
            <a:r>
              <a:rPr lang="en-US" altLang="el-GR" dirty="0" smtClean="0">
                <a:latin typeface="Corbel" pitchFamily="34" charset="0"/>
              </a:rPr>
              <a:t> (links) </a:t>
            </a:r>
          </a:p>
          <a:p>
            <a:r>
              <a:rPr lang="en-US" altLang="el-GR" dirty="0" smtClean="0">
                <a:latin typeface="Corbel" pitchFamily="34" charset="0"/>
              </a:rPr>
              <a:t>και </a:t>
            </a:r>
            <a:r>
              <a:rPr lang="en-US" altLang="el-GR" i="1" dirty="0" err="1" smtClean="0">
                <a:latin typeface="Corbel" pitchFamily="34" charset="0"/>
              </a:rPr>
              <a:t>στιγμιότυ</a:t>
            </a:r>
            <a:r>
              <a:rPr lang="en-US" altLang="el-GR" i="1" dirty="0" smtClean="0">
                <a:latin typeface="Corbel" pitchFamily="34" charset="0"/>
              </a:rPr>
              <a:t>πα</a:t>
            </a:r>
            <a:r>
              <a:rPr lang="en-US" altLang="el-GR" dirty="0" smtClean="0">
                <a:latin typeface="Corbel" pitchFamily="34" charset="0"/>
              </a:rPr>
              <a:t> (instances) [</a:t>
            </a:r>
            <a:r>
              <a:rPr lang="en-US" altLang="el-GR" dirty="0" smtClean="0">
                <a:solidFill>
                  <a:srgbClr val="0000FF"/>
                </a:solidFill>
                <a:latin typeface="Corbel" pitchFamily="34" charset="0"/>
              </a:rPr>
              <a:t>Fisher, 1992, McAleese, 1998</a:t>
            </a:r>
            <a:r>
              <a:rPr lang="en-US" altLang="el-GR" dirty="0" smtClean="0">
                <a:latin typeface="Corbel" pitchFamily="34" charset="0"/>
              </a:rPr>
              <a:t>] </a:t>
            </a:r>
            <a:endParaRPr lang="el-GR" altLang="el-GR" dirty="0" smtClean="0"/>
          </a:p>
          <a:p>
            <a:r>
              <a:rPr lang="en-US" altLang="el-GR" sz="2000" dirty="0" err="1" smtClean="0">
                <a:latin typeface="Corbel" pitchFamily="34" charset="0"/>
              </a:rPr>
              <a:t>Οι</a:t>
            </a:r>
            <a:r>
              <a:rPr lang="en-US" altLang="el-GR" sz="2000" dirty="0" smtClean="0">
                <a:latin typeface="Corbel" pitchFamily="34" charset="0"/>
              </a:rPr>
              <a:t> </a:t>
            </a:r>
            <a:r>
              <a:rPr lang="el-GR" altLang="el-GR" sz="2000" dirty="0" smtClean="0"/>
              <a:t>έννοιες </a:t>
            </a:r>
            <a:r>
              <a:rPr lang="en-US" altLang="el-GR" sz="2000" dirty="0" err="1" smtClean="0">
                <a:latin typeface="Corbel" pitchFamily="34" charset="0"/>
              </a:rPr>
              <a:t>συνδέοντ</a:t>
            </a:r>
            <a:r>
              <a:rPr lang="en-US" altLang="el-GR" sz="2000" dirty="0" smtClean="0">
                <a:latin typeface="Corbel" pitchFamily="34" charset="0"/>
              </a:rPr>
              <a:t>αι με συνδέσμους και σχηματίζουν έναν </a:t>
            </a:r>
            <a:r>
              <a:rPr lang="en-US" altLang="el-GR" sz="2000" b="1" i="1" dirty="0" smtClean="0">
                <a:latin typeface="Corbel" pitchFamily="34" charset="0"/>
              </a:rPr>
              <a:t>εννοιολογικό χάρτη</a:t>
            </a:r>
            <a:r>
              <a:rPr lang="en-US" altLang="el-GR" sz="2000" dirty="0" smtClean="0">
                <a:latin typeface="Corbel" pitchFamily="34" charset="0"/>
              </a:rPr>
              <a:t> (concept map) που μπορεί να έχει τη μορφή ενός σημασιολογικού δικτύου (semantic network)</a:t>
            </a:r>
          </a:p>
        </p:txBody>
      </p:sp>
      <p:sp>
        <p:nvSpPr>
          <p:cNvPr id="2150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D74711-D5E9-457C-8E6D-E5EF47533FB7}" type="slidenum">
              <a:rPr lang="en-US" altLang="el-GR">
                <a:solidFill>
                  <a:srgbClr val="B5A788"/>
                </a:solidFill>
                <a:latin typeface="Gill Sans MT" pitchFamily="34" charset="0"/>
              </a:rPr>
              <a:pPr/>
              <a:t>11</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005368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err="1">
                <a:latin typeface="Corbel" pitchFamily="34" charset="0"/>
              </a:rPr>
              <a:t>Έννοιες</a:t>
            </a:r>
            <a:endParaRPr lang="en-US" dirty="0">
              <a:latin typeface="Corbel" pitchFamily="34" charset="0"/>
            </a:endParaRPr>
          </a:p>
        </p:txBody>
      </p:sp>
      <p:sp>
        <p:nvSpPr>
          <p:cNvPr id="22532" name="Rectangle 3"/>
          <p:cNvSpPr>
            <a:spLocks noGrp="1" noChangeArrowheads="1"/>
          </p:cNvSpPr>
          <p:nvPr>
            <p:ph type="body" idx="1"/>
          </p:nvPr>
        </p:nvSpPr>
        <p:spPr/>
        <p:txBody>
          <a:bodyPr/>
          <a:lstStyle/>
          <a:p>
            <a:r>
              <a:rPr lang="en-US" altLang="el-GR" dirty="0" err="1" smtClean="0">
                <a:latin typeface="Corbel" pitchFamily="34" charset="0"/>
              </a:rPr>
              <a:t>Μι</a:t>
            </a:r>
            <a:r>
              <a:rPr lang="en-US" altLang="el-GR" dirty="0" smtClean="0">
                <a:latin typeface="Corbel" pitchFamily="34" charset="0"/>
              </a:rPr>
              <a:t>α έννοια </a:t>
            </a:r>
          </a:p>
          <a:p>
            <a:r>
              <a:rPr lang="en-US" altLang="el-GR" dirty="0" smtClean="0">
                <a:latin typeface="Corbel" pitchFamily="34" charset="0"/>
              </a:rPr>
              <a:t>απ</a:t>
            </a:r>
            <a:r>
              <a:rPr lang="en-US" altLang="el-GR" dirty="0" err="1" smtClean="0">
                <a:latin typeface="Corbel" pitchFamily="34" charset="0"/>
              </a:rPr>
              <a:t>οτελεί</a:t>
            </a:r>
            <a:r>
              <a:rPr lang="en-US" altLang="el-GR" dirty="0" smtClean="0">
                <a:latin typeface="Corbel" pitchFamily="34" charset="0"/>
              </a:rPr>
              <a:t> </a:t>
            </a:r>
            <a:r>
              <a:rPr lang="en-US" altLang="el-GR" dirty="0" err="1" smtClean="0">
                <a:latin typeface="Corbel" pitchFamily="34" charset="0"/>
              </a:rPr>
              <a:t>μι</a:t>
            </a:r>
            <a:r>
              <a:rPr lang="en-US" altLang="el-GR" dirty="0" smtClean="0">
                <a:latin typeface="Corbel" pitchFamily="34" charset="0"/>
              </a:rPr>
              <a:t>α μονάδα πληροφορίας </a:t>
            </a:r>
            <a:r>
              <a:rPr lang="el-GR" altLang="el-GR" dirty="0" smtClean="0"/>
              <a:t>(έναν κόμβο) </a:t>
            </a:r>
            <a:r>
              <a:rPr lang="en-US" altLang="el-GR" dirty="0" smtClean="0">
                <a:latin typeface="Corbel" pitchFamily="34" charset="0"/>
              </a:rPr>
              <a:t>και αναπα</a:t>
            </a:r>
            <a:r>
              <a:rPr lang="en-US" altLang="el-GR" dirty="0" err="1" smtClean="0">
                <a:latin typeface="Corbel" pitchFamily="34" charset="0"/>
              </a:rPr>
              <a:t>ρίστ</a:t>
            </a:r>
            <a:r>
              <a:rPr lang="en-US" altLang="el-GR" dirty="0" smtClean="0">
                <a:latin typeface="Corbel" pitchFamily="34" charset="0"/>
              </a:rPr>
              <a:t>αται από μια λέξη, μια φράση ή μια εικόνα. </a:t>
            </a:r>
          </a:p>
          <a:p>
            <a:r>
              <a:rPr lang="en-US" altLang="el-GR" dirty="0" err="1" smtClean="0">
                <a:latin typeface="Corbel" pitchFamily="34" charset="0"/>
              </a:rPr>
              <a:t>Στη</a:t>
            </a:r>
            <a:r>
              <a:rPr lang="en-US" altLang="el-GR" dirty="0" smtClean="0">
                <a:latin typeface="Corbel" pitchFamily="34" charset="0"/>
              </a:rPr>
              <a:t> </a:t>
            </a:r>
            <a:r>
              <a:rPr lang="en-US" altLang="el-GR" dirty="0" err="1" smtClean="0">
                <a:latin typeface="Corbel" pitchFamily="34" charset="0"/>
              </a:rPr>
              <a:t>γενική</a:t>
            </a:r>
            <a:r>
              <a:rPr lang="en-US" altLang="el-GR" dirty="0" smtClean="0">
                <a:latin typeface="Corbel" pitchFamily="34" charset="0"/>
              </a:rPr>
              <a:t> π</a:t>
            </a:r>
            <a:r>
              <a:rPr lang="en-US" altLang="el-GR" dirty="0" err="1" smtClean="0">
                <a:latin typeface="Corbel" pitchFamily="34" charset="0"/>
              </a:rPr>
              <a:t>ερί</a:t>
            </a:r>
            <a:r>
              <a:rPr lang="en-US" altLang="el-GR" dirty="0" smtClean="0">
                <a:latin typeface="Corbel" pitchFamily="34" charset="0"/>
              </a:rPr>
              <a:t>πτωση, μια έννοια προσδιορίζεται απλώς από την ετικέτα της (label).</a:t>
            </a:r>
          </a:p>
        </p:txBody>
      </p:sp>
      <p:sp>
        <p:nvSpPr>
          <p:cNvPr id="2253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7C8971-5C44-48DA-AF34-274CF30614B9}" type="slidenum">
              <a:rPr lang="en-US" altLang="el-GR">
                <a:solidFill>
                  <a:srgbClr val="B5A788"/>
                </a:solidFill>
                <a:latin typeface="Gill Sans MT" pitchFamily="34" charset="0"/>
              </a:rPr>
              <a:pPr/>
              <a:t>12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379363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err="1">
                <a:latin typeface="Corbel" pitchFamily="34" charset="0"/>
              </a:rPr>
              <a:t>Σύνδεσμοι</a:t>
            </a:r>
            <a:endParaRPr lang="en-US" dirty="0">
              <a:latin typeface="Corbel" pitchFamily="34" charset="0"/>
            </a:endParaRPr>
          </a:p>
        </p:txBody>
      </p:sp>
      <p:sp>
        <p:nvSpPr>
          <p:cNvPr id="23556" name="Rectangle 3"/>
          <p:cNvSpPr>
            <a:spLocks noGrp="1" noChangeArrowheads="1"/>
          </p:cNvSpPr>
          <p:nvPr>
            <p:ph type="body" idx="1"/>
          </p:nvPr>
        </p:nvSpPr>
        <p:spPr/>
        <p:txBody>
          <a:bodyPr/>
          <a:lstStyle/>
          <a:p>
            <a:r>
              <a:rPr lang="en-US" altLang="el-GR" smtClean="0">
                <a:latin typeface="Corbel" pitchFamily="34" charset="0"/>
              </a:rPr>
              <a:t>Ένας σύνδεσμος ανήκει σε μια ειδική κατηγορία εννοιών και περιγράφει πως μια έννοια συνδέεται με μια άλλη. </a:t>
            </a:r>
          </a:p>
          <a:p>
            <a:r>
              <a:rPr lang="en-US" altLang="el-GR" smtClean="0">
                <a:latin typeface="Corbel" pitchFamily="34" charset="0"/>
              </a:rPr>
              <a:t>Στη γενική περίπτωση, ένας σύνδεσμος αντιστοιχεί σε μία σχέση που συνδέει δύο έννοιες.</a:t>
            </a:r>
          </a:p>
        </p:txBody>
      </p:sp>
      <p:sp>
        <p:nvSpPr>
          <p:cNvPr id="2355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3FA908-B01C-4CF5-8778-87ECB13A3E7C}" type="slidenum">
              <a:rPr lang="en-US" altLang="el-GR">
                <a:solidFill>
                  <a:srgbClr val="B5A788"/>
                </a:solidFill>
                <a:latin typeface="Gill Sans MT" pitchFamily="34" charset="0"/>
              </a:rPr>
              <a:pPr/>
              <a:t>13</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328775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err="1">
                <a:latin typeface="Corbel" pitchFamily="34" charset="0"/>
              </a:rPr>
              <a:t>Στιγμιότυπα</a:t>
            </a:r>
            <a:endParaRPr lang="en-US" dirty="0">
              <a:latin typeface="Corbel" pitchFamily="34" charset="0"/>
            </a:endParaRPr>
          </a:p>
        </p:txBody>
      </p:sp>
      <p:sp>
        <p:nvSpPr>
          <p:cNvPr id="24580" name="Rectangle 3"/>
          <p:cNvSpPr>
            <a:spLocks noGrp="1" noChangeArrowheads="1"/>
          </p:cNvSpPr>
          <p:nvPr>
            <p:ph type="body" idx="1"/>
          </p:nvPr>
        </p:nvSpPr>
        <p:spPr/>
        <p:txBody>
          <a:bodyPr/>
          <a:lstStyle/>
          <a:p>
            <a:r>
              <a:rPr lang="en-US" altLang="el-GR" smtClean="0">
                <a:latin typeface="Corbel" pitchFamily="34" charset="0"/>
              </a:rPr>
              <a:t>Ένα στιγμιότυπο είναι μια πρόταση της μορφής </a:t>
            </a:r>
          </a:p>
          <a:p>
            <a:r>
              <a:rPr lang="en-US" altLang="el-GR" smtClean="0">
                <a:latin typeface="Corbel" pitchFamily="34" charset="0"/>
              </a:rPr>
              <a:t>«έννοια – σύνδεσμος – έννοια» </a:t>
            </a:r>
          </a:p>
          <a:p>
            <a:r>
              <a:rPr lang="en-US" altLang="el-GR" smtClean="0">
                <a:latin typeface="Corbel" pitchFamily="34" charset="0"/>
              </a:rPr>
              <a:t>και περιγράφει τη σχέση ανάμεσα στις δύο έννοιες. </a:t>
            </a:r>
          </a:p>
        </p:txBody>
      </p:sp>
      <p:sp>
        <p:nvSpPr>
          <p:cNvPr id="2458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9BE93E-FDE7-492F-969C-3DA43D0C919F}" type="slidenum">
              <a:rPr lang="en-US" altLang="el-GR">
                <a:solidFill>
                  <a:srgbClr val="B5A788"/>
                </a:solidFill>
                <a:latin typeface="Gill Sans MT" pitchFamily="34" charset="0"/>
              </a:rPr>
              <a:pPr/>
              <a:t>14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282581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74638"/>
            <a:ext cx="8248650" cy="1143000"/>
          </a:xfrm>
        </p:spPr>
        <p:txBody>
          <a:bodyPr/>
          <a:lstStyle/>
          <a:p>
            <a:pPr>
              <a:defRPr/>
            </a:pPr>
            <a:r>
              <a:rPr lang="el-GR" sz="4000" dirty="0"/>
              <a:t>Στάδια δημιουργίας ενός </a:t>
            </a:r>
            <a:r>
              <a:rPr lang="el-GR" sz="4000" dirty="0" smtClean="0"/>
              <a:t>χάρτη (1)</a:t>
            </a:r>
            <a:endParaRPr lang="el-GR" sz="4000" dirty="0"/>
          </a:p>
        </p:txBody>
      </p:sp>
      <p:sp>
        <p:nvSpPr>
          <p:cNvPr id="25603" name="Rectangle 3"/>
          <p:cNvSpPr>
            <a:spLocks noGrp="1" noChangeArrowheads="1"/>
          </p:cNvSpPr>
          <p:nvPr>
            <p:ph type="body" idx="1"/>
          </p:nvPr>
        </p:nvSpPr>
        <p:spPr>
          <a:xfrm>
            <a:off x="785813" y="1447800"/>
            <a:ext cx="8148637" cy="4800600"/>
          </a:xfrm>
        </p:spPr>
        <p:txBody>
          <a:bodyPr/>
          <a:lstStyle/>
          <a:p>
            <a:pPr marL="609600" indent="-609600">
              <a:lnSpc>
                <a:spcPct val="80000"/>
              </a:lnSpc>
              <a:defRPr/>
            </a:pPr>
            <a:r>
              <a:rPr lang="el-GR" sz="2400" dirty="0">
                <a:latin typeface="+mj-lt"/>
              </a:rPr>
              <a:t>Πρώτα  </a:t>
            </a:r>
            <a:r>
              <a:rPr lang="el-GR" sz="2400" dirty="0" smtClean="0">
                <a:latin typeface="+mj-lt"/>
              </a:rPr>
              <a:t>πρέπει  </a:t>
            </a:r>
            <a:r>
              <a:rPr lang="el-GR" sz="2400" dirty="0">
                <a:latin typeface="+mj-lt"/>
              </a:rPr>
              <a:t>να  προσδιοριστεί  το  </a:t>
            </a:r>
            <a:r>
              <a:rPr lang="el-GR" sz="2400" dirty="0">
                <a:solidFill>
                  <a:srgbClr val="FF0000"/>
                </a:solidFill>
                <a:latin typeface="+mj-lt"/>
              </a:rPr>
              <a:t>κομβικό  ερώτημα  </a:t>
            </a:r>
            <a:r>
              <a:rPr lang="el-GR" sz="2400" dirty="0">
                <a:latin typeface="+mj-lt"/>
              </a:rPr>
              <a:t>που  αντιστοιχεί  στο  γνωστικό  τομέα, πρόβλημα  ή  ζήτημα  που  πρόκειται  να  χαρτογραφηθεί. </a:t>
            </a:r>
            <a:endParaRPr lang="el-GR" sz="2400" dirty="0" smtClean="0">
              <a:latin typeface="+mj-lt"/>
            </a:endParaRPr>
          </a:p>
          <a:p>
            <a:pPr marL="609600" indent="-609600">
              <a:lnSpc>
                <a:spcPct val="80000"/>
              </a:lnSpc>
              <a:defRPr/>
            </a:pPr>
            <a:r>
              <a:rPr lang="el-GR" sz="2400" dirty="0" smtClean="0">
                <a:latin typeface="+mj-lt"/>
              </a:rPr>
              <a:t>Το  </a:t>
            </a:r>
            <a:r>
              <a:rPr lang="el-GR" sz="2400" dirty="0">
                <a:latin typeface="+mj-lt"/>
              </a:rPr>
              <a:t>θέμα  που  μελετάται  μπορεί  να  αναφέρεται  σε  μία  διδακτική  ενότητα  σχολικού  εγχειριδίου, σ’ ένα  άρθρο  επιστημονικού  περιοδικού  ή  εφημερίδας  ή  ακόμα  </a:t>
            </a:r>
            <a:r>
              <a:rPr lang="el-GR" sz="2400" dirty="0" err="1">
                <a:latin typeface="+mj-lt"/>
              </a:rPr>
              <a:t>σ</a:t>
            </a:r>
            <a:r>
              <a:rPr lang="el-GR" sz="2400" dirty="0" err="1" smtClean="0">
                <a:latin typeface="+mj-lt"/>
              </a:rPr>
              <a:t>΄ένα</a:t>
            </a:r>
            <a:r>
              <a:rPr lang="el-GR" sz="2400" dirty="0" smtClean="0">
                <a:latin typeface="+mj-lt"/>
              </a:rPr>
              <a:t>  </a:t>
            </a:r>
            <a:r>
              <a:rPr lang="el-GR" sz="2400" dirty="0">
                <a:latin typeface="+mj-lt"/>
              </a:rPr>
              <a:t>κείμενο  στο  διαδίκτυο, ή  </a:t>
            </a:r>
            <a:r>
              <a:rPr lang="el-GR" sz="2400" dirty="0" err="1" smtClean="0">
                <a:latin typeface="+mj-lt"/>
              </a:rPr>
              <a:t>σ’ένα</a:t>
            </a:r>
            <a:r>
              <a:rPr lang="el-GR" sz="2400" dirty="0" smtClean="0">
                <a:latin typeface="+mj-lt"/>
              </a:rPr>
              <a:t>  </a:t>
            </a:r>
            <a:r>
              <a:rPr lang="en-US" sz="2400" dirty="0" err="1">
                <a:latin typeface="+mj-lt"/>
              </a:rPr>
              <a:t>cd</a:t>
            </a:r>
            <a:r>
              <a:rPr lang="el-GR" sz="2400" dirty="0">
                <a:latin typeface="+mj-lt"/>
              </a:rPr>
              <a:t>  </a:t>
            </a:r>
            <a:r>
              <a:rPr lang="en-US" sz="2400" dirty="0" err="1">
                <a:latin typeface="+mj-lt"/>
              </a:rPr>
              <a:t>rom</a:t>
            </a:r>
            <a:r>
              <a:rPr lang="el-GR" sz="2400" dirty="0">
                <a:latin typeface="+mj-lt"/>
              </a:rPr>
              <a:t>. </a:t>
            </a:r>
            <a:endParaRPr lang="el-GR" sz="2400" dirty="0" smtClean="0">
              <a:latin typeface="+mj-lt"/>
            </a:endParaRPr>
          </a:p>
          <a:p>
            <a:pPr marL="609600" indent="-609600">
              <a:lnSpc>
                <a:spcPct val="80000"/>
              </a:lnSpc>
              <a:defRPr/>
            </a:pPr>
            <a:r>
              <a:rPr lang="el-GR" sz="2400" dirty="0" smtClean="0">
                <a:latin typeface="+mj-lt"/>
              </a:rPr>
              <a:t>Πρέπει  </a:t>
            </a:r>
            <a:r>
              <a:rPr lang="el-GR" sz="2400" dirty="0">
                <a:latin typeface="+mj-lt"/>
              </a:rPr>
              <a:t>να  προσδιοριστούν  οι  έννοιες  που  σχετίζονται  </a:t>
            </a:r>
            <a:r>
              <a:rPr lang="el-GR" sz="2400" dirty="0" smtClean="0">
                <a:latin typeface="+mj-lt"/>
              </a:rPr>
              <a:t>με το ερώτημα (8, 10  </a:t>
            </a:r>
            <a:r>
              <a:rPr lang="el-GR" sz="2400" dirty="0">
                <a:latin typeface="+mj-lt"/>
              </a:rPr>
              <a:t>ή  και  20  έννοιες). </a:t>
            </a:r>
          </a:p>
          <a:p>
            <a:pPr marL="609600" indent="-609600">
              <a:lnSpc>
                <a:spcPct val="80000"/>
              </a:lnSpc>
              <a:defRPr/>
            </a:pPr>
            <a:r>
              <a:rPr lang="el-GR" sz="2400" dirty="0">
                <a:latin typeface="+mj-lt"/>
              </a:rPr>
              <a:t>Κατάταξη  των  εννοιών, ξεκινώντας  από  την  πιο  γενική  προς  τις  πιο  ειδικές. </a:t>
            </a:r>
          </a:p>
          <a:p>
            <a:pPr marL="609600" indent="-609600">
              <a:lnSpc>
                <a:spcPct val="80000"/>
              </a:lnSpc>
              <a:defRPr/>
            </a:pPr>
            <a:r>
              <a:rPr lang="el-GR" sz="2400" dirty="0">
                <a:latin typeface="+mj-lt"/>
              </a:rPr>
              <a:t>Τοποθέτηση  της  γενικότερης  και  πιο  περιεκτικής  έννοιας  στην  κορυφή  του  χάρτη. Αυτή  είναι  η  κεντρική  έννοια. </a:t>
            </a:r>
          </a:p>
        </p:txBody>
      </p:sp>
      <p:sp>
        <p:nvSpPr>
          <p:cNvPr id="2560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90F475-3F65-4589-802F-AF40AA6724C1}" type="slidenum">
              <a:rPr lang="en-US" altLang="el-GR">
                <a:solidFill>
                  <a:srgbClr val="B5A788"/>
                </a:solidFill>
                <a:latin typeface="Gill Sans MT" pitchFamily="34" charset="0"/>
              </a:rPr>
              <a:pPr/>
              <a:t>15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738979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274638"/>
            <a:ext cx="8172450" cy="1143000"/>
          </a:xfrm>
        </p:spPr>
        <p:txBody>
          <a:bodyPr/>
          <a:lstStyle/>
          <a:p>
            <a:pPr>
              <a:defRPr/>
            </a:pPr>
            <a:r>
              <a:rPr lang="el-GR" sz="4000" dirty="0"/>
              <a:t>Στάδια δημιουργίας ενός </a:t>
            </a:r>
            <a:r>
              <a:rPr lang="el-GR" sz="4000" dirty="0" smtClean="0"/>
              <a:t>χάρτη (2)</a:t>
            </a:r>
            <a:endParaRPr lang="el-GR" sz="4000" dirty="0"/>
          </a:p>
        </p:txBody>
      </p:sp>
      <p:sp>
        <p:nvSpPr>
          <p:cNvPr id="26628" name="Rectangle 3"/>
          <p:cNvSpPr>
            <a:spLocks noGrp="1" noChangeArrowheads="1"/>
          </p:cNvSpPr>
          <p:nvPr>
            <p:ph type="body" idx="1"/>
          </p:nvPr>
        </p:nvSpPr>
        <p:spPr>
          <a:xfrm>
            <a:off x="1000125" y="1447800"/>
            <a:ext cx="7934325" cy="4910138"/>
          </a:xfrm>
        </p:spPr>
        <p:txBody>
          <a:bodyPr/>
          <a:lstStyle/>
          <a:p>
            <a:pPr>
              <a:lnSpc>
                <a:spcPct val="80000"/>
              </a:lnSpc>
            </a:pPr>
            <a:r>
              <a:rPr lang="el-GR" altLang="el-GR" sz="2400" dirty="0" smtClean="0"/>
              <a:t>Επιλογή  2, 3, ή 4  εννοιών  που  ακολουθούν  σε  βαθμό  γενίκευσης  και  τοποθέτησης  τους  κάτω  από  την  κεντρική  έννοια  της  κορυφής. Αποφυγή  6  ή  8  εννοιών  κάτω  από  μία  έννοια. </a:t>
            </a:r>
          </a:p>
          <a:p>
            <a:pPr>
              <a:lnSpc>
                <a:spcPct val="80000"/>
              </a:lnSpc>
            </a:pPr>
            <a:r>
              <a:rPr lang="el-GR" altLang="el-GR" sz="2400" dirty="0" smtClean="0"/>
              <a:t>Σύνδεση  των  εννοιών  ανά  δύο  με  γραμμές. Πάνω  σε  κάθε  γραμμή  πρέπει  να  γραφτούν  απλές  και  σύντομες  συνδετικές  λέξεις, ώστε  να  σχηματιστούν  προτάσεις  που  να  έχουν  νόημα. Οι  συνδετικές  λέξεις  πρέπει  να  προσδιορίζουν  τη  σχέση  μεταξύ  τους  δύο  εννοιών. Οι  απλές  αυτές  συνδέσεις  εκφράζουν  το  νόημα  που  δίνεται  στις  έννοιες. </a:t>
            </a:r>
          </a:p>
          <a:p>
            <a:pPr>
              <a:lnSpc>
                <a:spcPct val="80000"/>
              </a:lnSpc>
            </a:pPr>
            <a:r>
              <a:rPr lang="el-GR" altLang="el-GR" sz="2400" dirty="0" smtClean="0"/>
              <a:t>Βελτίωση  του  σχήματος  προσθέτοντας, μεταφέροντας  και  αφαιρώντας  έννοιες, επιλέγοντας  τις  πιο  κατάλληλες  συνδετικές  λέξεις. </a:t>
            </a:r>
          </a:p>
        </p:txBody>
      </p:sp>
      <p:sp>
        <p:nvSpPr>
          <p:cNvPr id="2662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9093631-7EC2-4975-99C6-B42FB3C29815}" type="slidenum">
              <a:rPr lang="en-US" altLang="el-GR">
                <a:solidFill>
                  <a:srgbClr val="B5A788"/>
                </a:solidFill>
                <a:latin typeface="Gill Sans MT" pitchFamily="34" charset="0"/>
              </a:rPr>
              <a:pPr/>
              <a:t>16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614638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1" y="274638"/>
            <a:ext cx="8324850" cy="1143000"/>
          </a:xfrm>
        </p:spPr>
        <p:txBody>
          <a:bodyPr/>
          <a:lstStyle/>
          <a:p>
            <a:pPr>
              <a:defRPr/>
            </a:pPr>
            <a:r>
              <a:rPr lang="el-GR" sz="4000" dirty="0"/>
              <a:t>Στάδια δημιουργίας ενός </a:t>
            </a:r>
            <a:r>
              <a:rPr lang="el-GR" sz="4000" dirty="0" smtClean="0"/>
              <a:t>χάρτη (3)</a:t>
            </a:r>
            <a:endParaRPr lang="el-GR" sz="4000" dirty="0"/>
          </a:p>
        </p:txBody>
      </p:sp>
      <p:sp>
        <p:nvSpPr>
          <p:cNvPr id="32771" name="Rectangle 3"/>
          <p:cNvSpPr>
            <a:spLocks noGrp="1" noChangeArrowheads="1"/>
          </p:cNvSpPr>
          <p:nvPr>
            <p:ph type="body" idx="1"/>
          </p:nvPr>
        </p:nvSpPr>
        <p:spPr>
          <a:xfrm>
            <a:off x="1000125" y="1447800"/>
            <a:ext cx="7934325" cy="4800600"/>
          </a:xfrm>
        </p:spPr>
        <p:txBody>
          <a:bodyPr/>
          <a:lstStyle/>
          <a:p>
            <a:pPr>
              <a:lnSpc>
                <a:spcPct val="80000"/>
              </a:lnSpc>
              <a:defRPr/>
            </a:pPr>
            <a:r>
              <a:rPr lang="el-GR" sz="2400" dirty="0">
                <a:latin typeface="+mj-lt"/>
              </a:rPr>
              <a:t>Αναζήτηση  διασυνδέσεων  μεταξύ  εννοιών  που  μπορεί  να  βρίσκονται  σε  διαφορετικές  περιοχές  του  χάρτη  είτε  στο  επίπεδο  ή  σε  άλλο, είτε  είναι  υπό – έννοιες  κάτω  από  διαφορετικές  έννοιες. </a:t>
            </a:r>
            <a:endParaRPr lang="el-GR" sz="2400" dirty="0" smtClean="0">
              <a:latin typeface="+mj-lt"/>
            </a:endParaRPr>
          </a:p>
          <a:p>
            <a:pPr>
              <a:lnSpc>
                <a:spcPct val="80000"/>
              </a:lnSpc>
              <a:defRPr/>
            </a:pPr>
            <a:r>
              <a:rPr lang="el-GR" sz="2400" dirty="0" smtClean="0">
                <a:solidFill>
                  <a:schemeClr val="tx1">
                    <a:lumMod val="65000"/>
                    <a:lumOff val="35000"/>
                  </a:schemeClr>
                </a:solidFill>
                <a:latin typeface="+mj-lt"/>
              </a:rPr>
              <a:t>Οι  </a:t>
            </a:r>
            <a:r>
              <a:rPr lang="el-GR" sz="2400" dirty="0">
                <a:solidFill>
                  <a:schemeClr val="tx1">
                    <a:lumMod val="65000"/>
                    <a:lumOff val="35000"/>
                  </a:schemeClr>
                </a:solidFill>
                <a:latin typeface="+mj-lt"/>
              </a:rPr>
              <a:t>σχέσεις  αυτές  εμφανίζονται  στο  σχήμα  με  οριζόντιες  ή  πλάγιες  γραμμές. Ο  </a:t>
            </a:r>
            <a:r>
              <a:rPr lang="en-US" sz="2400" dirty="0">
                <a:solidFill>
                  <a:schemeClr val="tx1">
                    <a:lumMod val="65000"/>
                    <a:lumOff val="35000"/>
                  </a:schemeClr>
                </a:solidFill>
                <a:latin typeface="+mj-lt"/>
              </a:rPr>
              <a:t>Novak</a:t>
            </a:r>
            <a:r>
              <a:rPr lang="el-GR" sz="2400" dirty="0">
                <a:solidFill>
                  <a:schemeClr val="tx1">
                    <a:lumMod val="65000"/>
                    <a:lumOff val="35000"/>
                  </a:schemeClr>
                </a:solidFill>
                <a:latin typeface="+mj-lt"/>
              </a:rPr>
              <a:t>  αποκαλεί  τις  συνδέσεις  αυτές  </a:t>
            </a:r>
            <a:r>
              <a:rPr lang="en-US" sz="2400" dirty="0">
                <a:solidFill>
                  <a:schemeClr val="tx1">
                    <a:lumMod val="65000"/>
                    <a:lumOff val="35000"/>
                  </a:schemeClr>
                </a:solidFill>
                <a:latin typeface="+mj-lt"/>
              </a:rPr>
              <a:t>cross </a:t>
            </a:r>
            <a:r>
              <a:rPr lang="el-GR" sz="2400" dirty="0">
                <a:solidFill>
                  <a:schemeClr val="tx1">
                    <a:lumMod val="65000"/>
                    <a:lumOff val="35000"/>
                  </a:schemeClr>
                </a:solidFill>
                <a:latin typeface="+mj-lt"/>
              </a:rPr>
              <a:t>– </a:t>
            </a:r>
            <a:r>
              <a:rPr lang="en-US" sz="2400" dirty="0">
                <a:solidFill>
                  <a:schemeClr val="tx1">
                    <a:lumMod val="65000"/>
                    <a:lumOff val="35000"/>
                  </a:schemeClr>
                </a:solidFill>
                <a:latin typeface="+mj-lt"/>
              </a:rPr>
              <a:t>links</a:t>
            </a:r>
            <a:r>
              <a:rPr lang="el-GR" sz="2400" dirty="0">
                <a:solidFill>
                  <a:schemeClr val="tx1">
                    <a:lumMod val="65000"/>
                    <a:lumOff val="35000"/>
                  </a:schemeClr>
                </a:solidFill>
                <a:latin typeface="+mj-lt"/>
              </a:rPr>
              <a:t>  και  θεωρεί  ότι  αποτελούν  έκφραση  της  συνθετικής  και  δημιουργικής  σκέψης, εφόσον  εκφράζουν  την  κατανόηση  σχέσεων  μεταξύ  εννοιών  ή  συνόλων  εννοιών. Αυτές  ονομάζονται  σύνθετες  συνδέσεις. Οι  σύνθετες  αυτές  συνδέσεις  διασαφηνίζουν  σημαντικές  σχέσεις  αιτιότητας, αλληλεπιδράσεις. </a:t>
            </a:r>
          </a:p>
          <a:p>
            <a:pPr>
              <a:lnSpc>
                <a:spcPct val="80000"/>
              </a:lnSpc>
              <a:defRPr/>
            </a:pPr>
            <a:r>
              <a:rPr lang="el-GR" sz="2400" dirty="0">
                <a:latin typeface="+mj-lt"/>
              </a:rPr>
              <a:t>Ολοκλήρωση  τους  σχήματος, προσθέτοντας  παραδείγματα  κάτω  από  τις  έννοιες.</a:t>
            </a:r>
          </a:p>
          <a:p>
            <a:pPr>
              <a:lnSpc>
                <a:spcPct val="80000"/>
              </a:lnSpc>
              <a:defRPr/>
            </a:pPr>
            <a:endParaRPr lang="el-GR" sz="2400" dirty="0">
              <a:latin typeface="+mj-lt"/>
            </a:endParaRPr>
          </a:p>
          <a:p>
            <a:pPr>
              <a:lnSpc>
                <a:spcPct val="80000"/>
              </a:lnSpc>
              <a:defRPr/>
            </a:pPr>
            <a:endParaRPr lang="el-GR" sz="2400" dirty="0">
              <a:latin typeface="+mj-lt"/>
            </a:endParaRPr>
          </a:p>
        </p:txBody>
      </p:sp>
      <p:sp>
        <p:nvSpPr>
          <p:cNvPr id="2765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EE6E80-11EA-42EB-884F-E1A23200EF49}" type="slidenum">
              <a:rPr lang="en-US" altLang="el-GR">
                <a:solidFill>
                  <a:srgbClr val="B5A788"/>
                </a:solidFill>
                <a:latin typeface="Gill Sans MT" pitchFamily="34" charset="0"/>
              </a:rPr>
              <a:pPr/>
              <a:t>17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808032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l-GR" sz="4000" dirty="0"/>
              <a:t>Γενική Δομή του Χάρτη Εννοιών</a:t>
            </a:r>
          </a:p>
        </p:txBody>
      </p:sp>
      <p:sp>
        <p:nvSpPr>
          <p:cNvPr id="2867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ltLang="el-GR"/>
          </a:p>
        </p:txBody>
      </p:sp>
      <p:sp>
        <p:nvSpPr>
          <p:cNvPr id="28677" name="Slide Number Placeholder 7"/>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61BEF2-0B74-4861-A61F-7CD98BE01704}" type="slidenum">
              <a:rPr lang="en-US" altLang="el-GR">
                <a:solidFill>
                  <a:srgbClr val="B5A788"/>
                </a:solidFill>
                <a:latin typeface="Gill Sans MT" pitchFamily="34" charset="0"/>
              </a:rPr>
              <a:pPr/>
              <a:t>18</a:t>
            </a:fld>
            <a:endParaRPr lang="en-US" altLang="el-GR">
              <a:solidFill>
                <a:srgbClr val="B5A788"/>
              </a:solidFill>
              <a:latin typeface="Gill Sans MT" pitchFamily="34" charset="0"/>
            </a:endParaRPr>
          </a:p>
        </p:txBody>
      </p:sp>
      <p:pic>
        <p:nvPicPr>
          <p:cNvPr id="286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285875"/>
            <a:ext cx="7358062"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8"/>
          <p:cNvSpPr txBox="1">
            <a:spLocks noChangeArrowheads="1"/>
          </p:cNvSpPr>
          <p:nvPr/>
        </p:nvSpPr>
        <p:spPr bwMode="auto">
          <a:xfrm>
            <a:off x="1493838" y="3071813"/>
            <a:ext cx="129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a:t>1</a:t>
            </a:r>
            <a:r>
              <a:rPr lang="el-GR" altLang="el-GR" baseline="30000"/>
              <a:t>ο</a:t>
            </a:r>
            <a:r>
              <a:rPr lang="el-GR" altLang="el-GR"/>
              <a:t> επίπεδο</a:t>
            </a:r>
            <a:endParaRPr lang="en-GB" altLang="el-GR"/>
          </a:p>
        </p:txBody>
      </p:sp>
      <p:sp>
        <p:nvSpPr>
          <p:cNvPr id="28680" name="TextBox 9"/>
          <p:cNvSpPr txBox="1">
            <a:spLocks noChangeArrowheads="1"/>
          </p:cNvSpPr>
          <p:nvPr/>
        </p:nvSpPr>
        <p:spPr bwMode="auto">
          <a:xfrm>
            <a:off x="136525" y="4702175"/>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a:t>2</a:t>
            </a:r>
            <a:r>
              <a:rPr lang="el-GR" altLang="el-GR" baseline="30000"/>
              <a:t>ο</a:t>
            </a:r>
            <a:r>
              <a:rPr lang="el-GR" altLang="el-GR"/>
              <a:t> επίπεδο</a:t>
            </a:r>
            <a:endParaRPr lang="en-GB" altLang="el-GR"/>
          </a:p>
        </p:txBody>
      </p:sp>
      <p:sp>
        <p:nvSpPr>
          <p:cNvPr id="28681" name="TextBox 10"/>
          <p:cNvSpPr txBox="1">
            <a:spLocks noChangeArrowheads="1"/>
          </p:cNvSpPr>
          <p:nvPr/>
        </p:nvSpPr>
        <p:spPr bwMode="auto">
          <a:xfrm>
            <a:off x="3429000" y="5572125"/>
            <a:ext cx="2192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a:t>Σύνθετες συνδέσεις</a:t>
            </a:r>
            <a:endParaRPr lang="en-GB" altLang="el-GR"/>
          </a:p>
        </p:txBody>
      </p:sp>
    </p:spTree>
    <p:extLst>
      <p:ext uri="{BB962C8B-B14F-4D97-AF65-F5344CB8AC3E}">
        <p14:creationId xmlns:p14="http://schemas.microsoft.com/office/powerpoint/2010/main" val="203880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defRPr/>
            </a:pPr>
            <a:r>
              <a:rPr lang="en-US" dirty="0" err="1">
                <a:latin typeface="Corbel" pitchFamily="34" charset="0"/>
              </a:rPr>
              <a:t>Χρήσεις</a:t>
            </a:r>
            <a:r>
              <a:rPr lang="en-US" dirty="0">
                <a:latin typeface="Corbel" pitchFamily="34" charset="0"/>
              </a:rPr>
              <a:t> </a:t>
            </a:r>
            <a:r>
              <a:rPr lang="en-US" dirty="0" err="1">
                <a:latin typeface="Corbel" pitchFamily="34" charset="0"/>
              </a:rPr>
              <a:t>της</a:t>
            </a:r>
            <a:r>
              <a:rPr lang="en-US" dirty="0">
                <a:latin typeface="Corbel" pitchFamily="34" charset="0"/>
              </a:rPr>
              <a:t> </a:t>
            </a:r>
            <a:r>
              <a:rPr lang="en-US" dirty="0" err="1">
                <a:latin typeface="Corbel" pitchFamily="34" charset="0"/>
              </a:rPr>
              <a:t>εννοιολογικής</a:t>
            </a:r>
            <a:r>
              <a:rPr lang="en-US" dirty="0">
                <a:latin typeface="Corbel" pitchFamily="34" charset="0"/>
              </a:rPr>
              <a:t>  </a:t>
            </a:r>
            <a:r>
              <a:rPr lang="en-US" dirty="0" err="1">
                <a:latin typeface="Corbel" pitchFamily="34" charset="0"/>
              </a:rPr>
              <a:t>χαρτογράφησης</a:t>
            </a:r>
            <a:endParaRPr lang="en-US" dirty="0">
              <a:latin typeface="Corbel" pitchFamily="34" charset="0"/>
            </a:endParaRPr>
          </a:p>
        </p:txBody>
      </p:sp>
      <p:sp>
        <p:nvSpPr>
          <p:cNvPr id="29700" name="Rectangle 3"/>
          <p:cNvSpPr>
            <a:spLocks noGrp="1" noChangeArrowheads="1"/>
          </p:cNvSpPr>
          <p:nvPr>
            <p:ph type="body" idx="1"/>
          </p:nvPr>
        </p:nvSpPr>
        <p:spPr>
          <a:xfrm>
            <a:off x="1258888" y="1785938"/>
            <a:ext cx="7885112" cy="4114800"/>
          </a:xfrm>
        </p:spPr>
        <p:txBody>
          <a:bodyPr>
            <a:normAutofit fontScale="92500" lnSpcReduction="10000"/>
          </a:bodyPr>
          <a:lstStyle/>
          <a:p>
            <a:r>
              <a:rPr lang="en-US" altLang="el-GR" sz="2400" b="1" dirty="0" err="1" smtClean="0">
                <a:solidFill>
                  <a:schemeClr val="tx1">
                    <a:lumMod val="50000"/>
                    <a:lumOff val="50000"/>
                  </a:schemeClr>
                </a:solidFill>
                <a:latin typeface="Corbel" pitchFamily="34" charset="0"/>
              </a:rPr>
              <a:t>γι</a:t>
            </a:r>
            <a:r>
              <a:rPr lang="en-US" altLang="el-GR" sz="2400" b="1" dirty="0" smtClean="0">
                <a:solidFill>
                  <a:schemeClr val="tx1">
                    <a:lumMod val="50000"/>
                    <a:lumOff val="50000"/>
                  </a:schemeClr>
                </a:solidFill>
                <a:latin typeface="Corbel" pitchFamily="34" charset="0"/>
              </a:rPr>
              <a:t>α ανάδυση και καταγραφή των αναπαραστάσεων</a:t>
            </a:r>
            <a:r>
              <a:rPr lang="el-GR" altLang="el-GR" sz="2400" b="1" dirty="0" smtClean="0">
                <a:solidFill>
                  <a:schemeClr val="tx1">
                    <a:lumMod val="50000"/>
                    <a:lumOff val="50000"/>
                  </a:schemeClr>
                </a:solidFill>
              </a:rPr>
              <a:t> (δραστηριότητες ανίχνευσης)</a:t>
            </a:r>
            <a:r>
              <a:rPr lang="en-US" altLang="el-GR" sz="2400" b="1" dirty="0" smtClean="0">
                <a:solidFill>
                  <a:schemeClr val="tx1">
                    <a:lumMod val="50000"/>
                    <a:lumOff val="50000"/>
                  </a:schemeClr>
                </a:solidFill>
                <a:latin typeface="Corbel" pitchFamily="34" charset="0"/>
              </a:rPr>
              <a:t>, </a:t>
            </a:r>
          </a:p>
          <a:p>
            <a:r>
              <a:rPr lang="en-US" altLang="el-GR" sz="2400" b="1" dirty="0" err="1" smtClean="0">
                <a:solidFill>
                  <a:schemeClr val="tx1">
                    <a:lumMod val="50000"/>
                    <a:lumOff val="50000"/>
                  </a:schemeClr>
                </a:solidFill>
                <a:latin typeface="Corbel" pitchFamily="34" charset="0"/>
              </a:rPr>
              <a:t>γι</a:t>
            </a:r>
            <a:r>
              <a:rPr lang="en-US" altLang="el-GR" sz="2400" b="1" dirty="0" smtClean="0">
                <a:solidFill>
                  <a:schemeClr val="tx1">
                    <a:lumMod val="50000"/>
                    <a:lumOff val="50000"/>
                  </a:schemeClr>
                </a:solidFill>
                <a:latin typeface="Corbel" pitchFamily="34" charset="0"/>
              </a:rPr>
              <a:t>α </a:t>
            </a:r>
            <a:r>
              <a:rPr lang="el-GR" altLang="el-GR" sz="2400" b="1" dirty="0" smtClean="0">
                <a:solidFill>
                  <a:schemeClr val="tx1">
                    <a:lumMod val="50000"/>
                    <a:lumOff val="50000"/>
                  </a:schemeClr>
                </a:solidFill>
              </a:rPr>
              <a:t>διδασκαλία και μάθηση </a:t>
            </a:r>
            <a:r>
              <a:rPr lang="en-US" altLang="el-GR" sz="2400" b="1" dirty="0" err="1" smtClean="0">
                <a:solidFill>
                  <a:schemeClr val="tx1">
                    <a:lumMod val="50000"/>
                    <a:lumOff val="50000"/>
                  </a:schemeClr>
                </a:solidFill>
                <a:latin typeface="Corbel" pitchFamily="34" charset="0"/>
              </a:rPr>
              <a:t>δι</a:t>
            </a:r>
            <a:r>
              <a:rPr lang="en-US" altLang="el-GR" sz="2400" b="1" dirty="0" smtClean="0">
                <a:solidFill>
                  <a:schemeClr val="tx1">
                    <a:lumMod val="50000"/>
                    <a:lumOff val="50000"/>
                  </a:schemeClr>
                </a:solidFill>
                <a:latin typeface="Corbel" pitchFamily="34" charset="0"/>
              </a:rPr>
              <a:t>αφόρων γνωστικών αντικειμένων</a:t>
            </a:r>
            <a:r>
              <a:rPr lang="el-GR" altLang="el-GR" sz="2400" b="1" dirty="0" smtClean="0">
                <a:solidFill>
                  <a:schemeClr val="tx1">
                    <a:lumMod val="50000"/>
                    <a:lumOff val="50000"/>
                  </a:schemeClr>
                </a:solidFill>
              </a:rPr>
              <a:t> (δραστηριότητες διδασκαλίας)</a:t>
            </a:r>
            <a:r>
              <a:rPr lang="en-US" altLang="el-GR" sz="2400" b="1" dirty="0" smtClean="0">
                <a:solidFill>
                  <a:schemeClr val="tx1">
                    <a:lumMod val="50000"/>
                    <a:lumOff val="50000"/>
                  </a:schemeClr>
                </a:solidFill>
                <a:latin typeface="Corbel" pitchFamily="34" charset="0"/>
              </a:rPr>
              <a:t>, </a:t>
            </a:r>
          </a:p>
          <a:p>
            <a:r>
              <a:rPr lang="en-US" altLang="el-GR" sz="2400" b="1" dirty="0" err="1" smtClean="0">
                <a:solidFill>
                  <a:schemeClr val="tx1">
                    <a:lumMod val="50000"/>
                    <a:lumOff val="50000"/>
                  </a:schemeClr>
                </a:solidFill>
                <a:latin typeface="Corbel" pitchFamily="34" charset="0"/>
              </a:rPr>
              <a:t>γι</a:t>
            </a:r>
            <a:r>
              <a:rPr lang="en-US" altLang="el-GR" sz="2400" b="1" dirty="0" smtClean="0">
                <a:solidFill>
                  <a:schemeClr val="tx1">
                    <a:lumMod val="50000"/>
                    <a:lumOff val="50000"/>
                  </a:schemeClr>
                </a:solidFill>
                <a:latin typeface="Corbel" pitchFamily="34" charset="0"/>
              </a:rPr>
              <a:t>α </a:t>
            </a:r>
            <a:r>
              <a:rPr lang="el-GR" altLang="el-GR" sz="2400" b="1" dirty="0" smtClean="0">
                <a:solidFill>
                  <a:schemeClr val="tx1">
                    <a:lumMod val="50000"/>
                    <a:lumOff val="50000"/>
                  </a:schemeClr>
                </a:solidFill>
              </a:rPr>
              <a:t>εμπέδωση διαφόρων γνωστικών αντικειμένων (δραστηριότητες εμπέδωσης)</a:t>
            </a:r>
            <a:r>
              <a:rPr lang="en-US" altLang="el-GR" sz="2400" b="1" dirty="0" smtClean="0">
                <a:solidFill>
                  <a:schemeClr val="tx1">
                    <a:lumMod val="50000"/>
                    <a:lumOff val="50000"/>
                  </a:schemeClr>
                </a:solidFill>
                <a:latin typeface="Corbel" pitchFamily="34" charset="0"/>
              </a:rPr>
              <a:t>, </a:t>
            </a:r>
          </a:p>
          <a:p>
            <a:r>
              <a:rPr lang="en-US" altLang="el-GR" sz="2400" b="1" dirty="0" err="1" smtClean="0">
                <a:solidFill>
                  <a:schemeClr val="tx1">
                    <a:lumMod val="50000"/>
                    <a:lumOff val="50000"/>
                  </a:schemeClr>
                </a:solidFill>
                <a:latin typeface="Corbel" pitchFamily="34" charset="0"/>
              </a:rPr>
              <a:t>γι</a:t>
            </a:r>
            <a:r>
              <a:rPr lang="en-US" altLang="el-GR" sz="2400" b="1" dirty="0" smtClean="0">
                <a:solidFill>
                  <a:schemeClr val="tx1">
                    <a:lumMod val="50000"/>
                    <a:lumOff val="50000"/>
                  </a:schemeClr>
                </a:solidFill>
                <a:latin typeface="Corbel" pitchFamily="34" charset="0"/>
              </a:rPr>
              <a:t>α </a:t>
            </a:r>
            <a:r>
              <a:rPr lang="el-GR" altLang="el-GR" sz="2400" b="1" dirty="0" smtClean="0">
                <a:solidFill>
                  <a:schemeClr val="tx1">
                    <a:lumMod val="50000"/>
                    <a:lumOff val="50000"/>
                  </a:schemeClr>
                </a:solidFill>
              </a:rPr>
              <a:t>δραστηριότητες </a:t>
            </a:r>
            <a:r>
              <a:rPr lang="en-US" altLang="el-GR" sz="2400" b="1" dirty="0" smtClean="0">
                <a:solidFill>
                  <a:schemeClr val="tx1">
                    <a:lumMod val="50000"/>
                    <a:lumOff val="50000"/>
                  </a:schemeClr>
                </a:solidFill>
                <a:latin typeface="Corbel" pitchFamily="34" charset="0"/>
              </a:rPr>
              <a:t>α</a:t>
            </a:r>
            <a:r>
              <a:rPr lang="en-US" altLang="el-GR" sz="2400" b="1" dirty="0" err="1" smtClean="0">
                <a:solidFill>
                  <a:schemeClr val="tx1">
                    <a:lumMod val="50000"/>
                    <a:lumOff val="50000"/>
                  </a:schemeClr>
                </a:solidFill>
                <a:latin typeface="Corbel" pitchFamily="34" charset="0"/>
              </a:rPr>
              <a:t>ξιολόγηση</a:t>
            </a:r>
            <a:r>
              <a:rPr lang="el-GR" altLang="el-GR" sz="2400" b="1" dirty="0" smtClean="0">
                <a:solidFill>
                  <a:schemeClr val="tx1">
                    <a:lumMod val="50000"/>
                    <a:lumOff val="50000"/>
                  </a:schemeClr>
                </a:solidFill>
              </a:rPr>
              <a:t>ς</a:t>
            </a:r>
            <a:r>
              <a:rPr lang="en-US" altLang="el-GR" sz="2400" b="1" dirty="0" smtClean="0">
                <a:solidFill>
                  <a:schemeClr val="tx1">
                    <a:lumMod val="50000"/>
                    <a:lumOff val="50000"/>
                  </a:schemeClr>
                </a:solidFill>
                <a:latin typeface="Corbel" pitchFamily="34" charset="0"/>
              </a:rPr>
              <a:t> (</a:t>
            </a:r>
            <a:r>
              <a:rPr lang="en-US" altLang="el-GR" sz="2400" b="1" dirty="0" err="1" smtClean="0">
                <a:solidFill>
                  <a:schemeClr val="tx1">
                    <a:lumMod val="50000"/>
                    <a:lumOff val="50000"/>
                  </a:schemeClr>
                </a:solidFill>
                <a:latin typeface="Corbel" pitchFamily="34" charset="0"/>
              </a:rPr>
              <a:t>μέσω</a:t>
            </a:r>
            <a:r>
              <a:rPr lang="en-US" altLang="el-GR" sz="2400" b="1" dirty="0" smtClean="0">
                <a:solidFill>
                  <a:schemeClr val="tx1">
                    <a:lumMod val="50000"/>
                    <a:lumOff val="50000"/>
                  </a:schemeClr>
                </a:solidFill>
                <a:latin typeface="Corbel" pitchFamily="34" charset="0"/>
              </a:rPr>
              <a:t> </a:t>
            </a:r>
            <a:r>
              <a:rPr lang="en-US" altLang="el-GR" sz="2400" b="1" dirty="0" err="1" smtClean="0">
                <a:solidFill>
                  <a:schemeClr val="tx1">
                    <a:lumMod val="50000"/>
                    <a:lumOff val="50000"/>
                  </a:schemeClr>
                </a:solidFill>
                <a:latin typeface="Corbel" pitchFamily="34" charset="0"/>
              </a:rPr>
              <a:t>σύγκρισης</a:t>
            </a:r>
            <a:r>
              <a:rPr lang="en-US" altLang="el-GR" sz="2400" b="1" dirty="0" smtClean="0">
                <a:solidFill>
                  <a:schemeClr val="tx1">
                    <a:lumMod val="50000"/>
                    <a:lumOff val="50000"/>
                  </a:schemeClr>
                </a:solidFill>
                <a:latin typeface="Corbel" pitchFamily="34" charset="0"/>
              </a:rPr>
              <a:t> </a:t>
            </a:r>
            <a:r>
              <a:rPr lang="en-US" altLang="el-GR" sz="2400" b="1" dirty="0" err="1" smtClean="0">
                <a:solidFill>
                  <a:schemeClr val="tx1">
                    <a:lumMod val="50000"/>
                    <a:lumOff val="50000"/>
                  </a:schemeClr>
                </a:solidFill>
                <a:latin typeface="Corbel" pitchFamily="34" charset="0"/>
              </a:rPr>
              <a:t>δύο</a:t>
            </a:r>
            <a:r>
              <a:rPr lang="en-US" altLang="el-GR" sz="2400" b="1" dirty="0" smtClean="0">
                <a:solidFill>
                  <a:schemeClr val="tx1">
                    <a:lumMod val="50000"/>
                    <a:lumOff val="50000"/>
                  </a:schemeClr>
                </a:solidFill>
                <a:latin typeface="Corbel" pitchFamily="34" charset="0"/>
              </a:rPr>
              <a:t> ή π</a:t>
            </a:r>
            <a:r>
              <a:rPr lang="en-US" altLang="el-GR" sz="2400" b="1" dirty="0" err="1" smtClean="0">
                <a:solidFill>
                  <a:schemeClr val="tx1">
                    <a:lumMod val="50000"/>
                    <a:lumOff val="50000"/>
                  </a:schemeClr>
                </a:solidFill>
                <a:latin typeface="Corbel" pitchFamily="34" charset="0"/>
              </a:rPr>
              <a:t>ερισσότερων</a:t>
            </a:r>
            <a:r>
              <a:rPr lang="en-US" altLang="el-GR" sz="2400" b="1" dirty="0" smtClean="0">
                <a:solidFill>
                  <a:schemeClr val="tx1">
                    <a:lumMod val="50000"/>
                    <a:lumOff val="50000"/>
                  </a:schemeClr>
                </a:solidFill>
                <a:latin typeface="Corbel" pitchFamily="34" charset="0"/>
              </a:rPr>
              <a:t> </a:t>
            </a:r>
            <a:r>
              <a:rPr lang="en-US" altLang="el-GR" sz="2400" b="1" dirty="0" err="1" smtClean="0">
                <a:solidFill>
                  <a:schemeClr val="tx1">
                    <a:lumMod val="50000"/>
                    <a:lumOff val="50000"/>
                  </a:schemeClr>
                </a:solidFill>
                <a:latin typeface="Corbel" pitchFamily="34" charset="0"/>
              </a:rPr>
              <a:t>εννοιολογικών</a:t>
            </a:r>
            <a:r>
              <a:rPr lang="en-US" altLang="el-GR" sz="2400" b="1" dirty="0" smtClean="0">
                <a:solidFill>
                  <a:schemeClr val="tx1">
                    <a:lumMod val="50000"/>
                    <a:lumOff val="50000"/>
                  </a:schemeClr>
                </a:solidFill>
                <a:latin typeface="Corbel" pitchFamily="34" charset="0"/>
              </a:rPr>
              <a:t> χα</a:t>
            </a:r>
            <a:r>
              <a:rPr lang="en-US" altLang="el-GR" sz="2400" b="1" dirty="0" err="1" smtClean="0">
                <a:solidFill>
                  <a:schemeClr val="tx1">
                    <a:lumMod val="50000"/>
                    <a:lumOff val="50000"/>
                  </a:schemeClr>
                </a:solidFill>
                <a:latin typeface="Corbel" pitchFamily="34" charset="0"/>
              </a:rPr>
              <a:t>ρτών</a:t>
            </a:r>
            <a:r>
              <a:rPr lang="en-US" altLang="el-GR" sz="2400" b="1" dirty="0" smtClean="0">
                <a:solidFill>
                  <a:schemeClr val="tx1">
                    <a:lumMod val="50000"/>
                    <a:lumOff val="50000"/>
                  </a:schemeClr>
                </a:solidFill>
                <a:latin typeface="Corbel" pitchFamily="34" charset="0"/>
              </a:rPr>
              <a:t>),</a:t>
            </a:r>
          </a:p>
          <a:p>
            <a:r>
              <a:rPr lang="en-US" altLang="el-GR" sz="2400" b="1" dirty="0" err="1" smtClean="0">
                <a:solidFill>
                  <a:schemeClr val="tx1">
                    <a:lumMod val="50000"/>
                    <a:lumOff val="50000"/>
                  </a:schemeClr>
                </a:solidFill>
                <a:latin typeface="Corbel" pitchFamily="34" charset="0"/>
              </a:rPr>
              <a:t>γι</a:t>
            </a:r>
            <a:r>
              <a:rPr lang="en-US" altLang="el-GR" sz="2400" b="1" dirty="0" smtClean="0">
                <a:solidFill>
                  <a:schemeClr val="tx1">
                    <a:lumMod val="50000"/>
                    <a:lumOff val="50000"/>
                  </a:schemeClr>
                </a:solidFill>
                <a:latin typeface="Corbel" pitchFamily="34" charset="0"/>
              </a:rPr>
              <a:t>α </a:t>
            </a:r>
            <a:r>
              <a:rPr lang="el-GR" altLang="el-GR" sz="2400" b="1" dirty="0" err="1" smtClean="0">
                <a:solidFill>
                  <a:schemeClr val="tx1">
                    <a:lumMod val="50000"/>
                    <a:lumOff val="50000"/>
                  </a:schemeClr>
                </a:solidFill>
              </a:rPr>
              <a:t>μεταγνώση</a:t>
            </a:r>
            <a:r>
              <a:rPr lang="el-GR" altLang="el-GR" sz="2400" b="1" dirty="0" smtClean="0">
                <a:solidFill>
                  <a:schemeClr val="tx1">
                    <a:lumMod val="50000"/>
                    <a:lumOff val="50000"/>
                  </a:schemeClr>
                </a:solidFill>
              </a:rPr>
              <a:t> (</a:t>
            </a:r>
            <a:r>
              <a:rPr lang="el-GR" altLang="el-GR" sz="2400" b="1" dirty="0" err="1" smtClean="0">
                <a:solidFill>
                  <a:schemeClr val="tx1">
                    <a:lumMod val="50000"/>
                    <a:lumOff val="50000"/>
                  </a:schemeClr>
                </a:solidFill>
              </a:rPr>
              <a:t>μεταγνωστικές</a:t>
            </a:r>
            <a:r>
              <a:rPr lang="el-GR" altLang="el-GR" sz="2400" b="1" dirty="0" smtClean="0">
                <a:solidFill>
                  <a:schemeClr val="tx1">
                    <a:lumMod val="50000"/>
                    <a:lumOff val="50000"/>
                  </a:schemeClr>
                </a:solidFill>
              </a:rPr>
              <a:t> δραστηριότητες) </a:t>
            </a:r>
          </a:p>
          <a:p>
            <a:r>
              <a:rPr lang="el-GR" altLang="el-GR" sz="2400" dirty="0" smtClean="0"/>
              <a:t>Για </a:t>
            </a:r>
            <a:r>
              <a:rPr lang="en-US" altLang="el-GR" sz="2400" dirty="0" smtClean="0">
                <a:latin typeface="Corbel" pitchFamily="34" charset="0"/>
              </a:rPr>
              <a:t>α</a:t>
            </a:r>
            <a:r>
              <a:rPr lang="en-US" altLang="el-GR" sz="2400" dirty="0" err="1" smtClean="0">
                <a:latin typeface="Corbel" pitchFamily="34" charset="0"/>
              </a:rPr>
              <a:t>ντ</a:t>
            </a:r>
            <a:r>
              <a:rPr lang="en-US" altLang="el-GR" sz="2400" dirty="0" smtClean="0">
                <a:latin typeface="Corbel" pitchFamily="34" charset="0"/>
              </a:rPr>
              <a:t>αλλαγή και επικοινωνία ιδεών,</a:t>
            </a:r>
          </a:p>
          <a:p>
            <a:r>
              <a:rPr lang="en-US" altLang="el-GR" sz="2400" dirty="0" err="1" smtClean="0">
                <a:latin typeface="Corbel" pitchFamily="34" charset="0"/>
              </a:rPr>
              <a:t>γι</a:t>
            </a:r>
            <a:r>
              <a:rPr lang="en-US" altLang="el-GR" sz="2400" dirty="0" smtClean="0">
                <a:latin typeface="Corbel" pitchFamily="34" charset="0"/>
              </a:rPr>
              <a:t>α σχεδίαση εφαρμογών υπερμέσων και γενικότερα συστημάτων πλοήγησης.</a:t>
            </a:r>
          </a:p>
        </p:txBody>
      </p:sp>
      <p:sp>
        <p:nvSpPr>
          <p:cNvPr id="29701"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C650A5-6580-4DA2-8F67-A8152C960A68}" type="slidenum">
              <a:rPr lang="en-US" altLang="el-GR">
                <a:solidFill>
                  <a:srgbClr val="B5A788"/>
                </a:solidFill>
                <a:latin typeface="Gill Sans MT" pitchFamily="34" charset="0"/>
              </a:rPr>
              <a:pPr/>
              <a:t>19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406373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defRPr/>
            </a:pPr>
            <a:r>
              <a:rPr lang="en-US" dirty="0" err="1">
                <a:latin typeface="Corbel" pitchFamily="34" charset="0"/>
              </a:rPr>
              <a:t>Λογισμικό</a:t>
            </a:r>
            <a:r>
              <a:rPr lang="en-US" dirty="0">
                <a:latin typeface="Corbel" pitchFamily="34" charset="0"/>
              </a:rPr>
              <a:t> </a:t>
            </a:r>
            <a:r>
              <a:rPr lang="en-US" dirty="0" err="1">
                <a:latin typeface="Corbel" pitchFamily="34" charset="0"/>
              </a:rPr>
              <a:t>Εννοιολογικής</a:t>
            </a:r>
            <a:r>
              <a:rPr lang="en-US" dirty="0">
                <a:latin typeface="Corbel" pitchFamily="34" charset="0"/>
              </a:rPr>
              <a:t> </a:t>
            </a:r>
            <a:r>
              <a:rPr lang="en-US" dirty="0" err="1">
                <a:latin typeface="Corbel" pitchFamily="34" charset="0"/>
              </a:rPr>
              <a:t>Χαρτογράφησης</a:t>
            </a:r>
            <a:endParaRPr lang="en-US" dirty="0">
              <a:latin typeface="Corbel" pitchFamily="34" charset="0"/>
            </a:endParaRPr>
          </a:p>
        </p:txBody>
      </p:sp>
      <p:sp>
        <p:nvSpPr>
          <p:cNvPr id="30724" name="Rectangle 3"/>
          <p:cNvSpPr>
            <a:spLocks noGrp="1" noChangeArrowheads="1"/>
          </p:cNvSpPr>
          <p:nvPr>
            <p:ph type="body" idx="1"/>
          </p:nvPr>
        </p:nvSpPr>
        <p:spPr>
          <a:xfrm>
            <a:off x="838200" y="2214563"/>
            <a:ext cx="8096250" cy="4033837"/>
          </a:xfrm>
        </p:spPr>
        <p:txBody>
          <a:bodyPr/>
          <a:lstStyle/>
          <a:p>
            <a:r>
              <a:rPr lang="en-US" altLang="el-GR" dirty="0" err="1" smtClean="0">
                <a:latin typeface="Corbel" pitchFamily="34" charset="0"/>
              </a:rPr>
              <a:t>Εννοιολογικοί</a:t>
            </a:r>
            <a:r>
              <a:rPr lang="en-US" altLang="el-GR" dirty="0" smtClean="0">
                <a:latin typeface="Corbel" pitchFamily="34" charset="0"/>
              </a:rPr>
              <a:t> </a:t>
            </a:r>
            <a:r>
              <a:rPr lang="en-US" altLang="el-GR" dirty="0" err="1" smtClean="0">
                <a:latin typeface="Corbel" pitchFamily="34" charset="0"/>
              </a:rPr>
              <a:t>χάρτες</a:t>
            </a:r>
            <a:r>
              <a:rPr lang="en-US" altLang="el-GR" dirty="0" smtClean="0">
                <a:latin typeface="Corbel" pitchFamily="34" charset="0"/>
              </a:rPr>
              <a:t> </a:t>
            </a:r>
            <a:r>
              <a:rPr lang="el-GR" altLang="el-GR" dirty="0" smtClean="0"/>
              <a:t>(</a:t>
            </a:r>
            <a:r>
              <a:rPr lang="en-US" altLang="el-GR" dirty="0" smtClean="0">
                <a:latin typeface="Corbel" pitchFamily="34" charset="0"/>
              </a:rPr>
              <a:t>concept maps</a:t>
            </a:r>
            <a:r>
              <a:rPr lang="el-GR" altLang="el-GR" dirty="0" smtClean="0"/>
              <a:t>)</a:t>
            </a:r>
            <a:endParaRPr lang="en-US" altLang="el-GR" dirty="0" smtClean="0">
              <a:latin typeface="Corbel" pitchFamily="34" charset="0"/>
            </a:endParaRPr>
          </a:p>
          <a:p>
            <a:r>
              <a:rPr lang="en-US" altLang="el-GR" dirty="0" err="1" smtClean="0">
                <a:latin typeface="Corbel" pitchFamily="34" charset="0"/>
              </a:rPr>
              <a:t>Νοητικοί</a:t>
            </a:r>
            <a:r>
              <a:rPr lang="en-US" altLang="el-GR" dirty="0" smtClean="0">
                <a:latin typeface="Corbel" pitchFamily="34" charset="0"/>
              </a:rPr>
              <a:t> </a:t>
            </a:r>
            <a:r>
              <a:rPr lang="en-US" altLang="el-GR" dirty="0" err="1" smtClean="0">
                <a:latin typeface="Corbel" pitchFamily="34" charset="0"/>
              </a:rPr>
              <a:t>χάρτες</a:t>
            </a:r>
            <a:r>
              <a:rPr lang="en-US" altLang="el-GR" dirty="0" smtClean="0">
                <a:latin typeface="Corbel" pitchFamily="34" charset="0"/>
              </a:rPr>
              <a:t> (mind maps), </a:t>
            </a:r>
          </a:p>
          <a:p>
            <a:r>
              <a:rPr lang="en-US" altLang="el-GR" dirty="0" err="1" smtClean="0">
                <a:latin typeface="Corbel" pitchFamily="34" charset="0"/>
              </a:rPr>
              <a:t>Σημ</a:t>
            </a:r>
            <a:r>
              <a:rPr lang="en-US" altLang="el-GR" dirty="0" smtClean="0">
                <a:latin typeface="Corbel" pitchFamily="34" charset="0"/>
              </a:rPr>
              <a:t>ασιολογικά  δίκτυα (semantic networks) </a:t>
            </a:r>
          </a:p>
          <a:p>
            <a:endParaRPr lang="en-US" altLang="el-GR" sz="2800" dirty="0" smtClean="0">
              <a:latin typeface="Corbel" pitchFamily="34" charset="0"/>
            </a:endParaRPr>
          </a:p>
          <a:p>
            <a:endParaRPr lang="en-US" altLang="el-GR" sz="2800" b="1" dirty="0" smtClean="0">
              <a:latin typeface="Corbel" pitchFamily="34" charset="0"/>
            </a:endParaRPr>
          </a:p>
        </p:txBody>
      </p:sp>
      <p:sp>
        <p:nvSpPr>
          <p:cNvPr id="3072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21A5E7-B009-434F-9A8B-4BDC5F664D08}" type="slidenum">
              <a:rPr lang="en-US" altLang="el-GR">
                <a:solidFill>
                  <a:srgbClr val="B5A788"/>
                </a:solidFill>
                <a:latin typeface="Gill Sans MT" pitchFamily="34" charset="0"/>
              </a:rPr>
              <a:pPr/>
              <a:t>20</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302370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2400" dirty="0" smtClean="0">
                <a:solidFill>
                  <a:srgbClr val="FF0000"/>
                </a:solidFill>
              </a:rPr>
              <a:t> </a:t>
            </a:r>
            <a:endParaRPr lang="en-GB" dirty="0">
              <a:latin typeface="Corbel" pitchFamily="34" charset="0"/>
            </a:endParaRPr>
          </a:p>
        </p:txBody>
      </p:sp>
      <p:sp>
        <p:nvSpPr>
          <p:cNvPr id="31748"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122FC5-DFFB-42EF-B2A9-C0F4D0B68650}" type="slidenum">
              <a:rPr lang="en-US" altLang="el-GR">
                <a:solidFill>
                  <a:srgbClr val="B5A788"/>
                </a:solidFill>
                <a:latin typeface="Gill Sans MT" pitchFamily="34" charset="0"/>
              </a:rPr>
              <a:pPr/>
              <a:t>21</a:t>
            </a:fld>
            <a:endParaRPr lang="en-US" altLang="el-GR">
              <a:solidFill>
                <a:srgbClr val="B5A788"/>
              </a:solidFill>
              <a:latin typeface="Gill Sans MT" pitchFamily="34"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42939"/>
            <a:ext cx="733901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366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l-GR" dirty="0"/>
              <a:t>Εννοιολογικοί χάρτες</a:t>
            </a:r>
          </a:p>
        </p:txBody>
      </p:sp>
      <p:sp>
        <p:nvSpPr>
          <p:cNvPr id="27651" name="Rectangle 3"/>
          <p:cNvSpPr>
            <a:spLocks noGrp="1" noChangeArrowheads="1"/>
          </p:cNvSpPr>
          <p:nvPr>
            <p:ph type="body" idx="1"/>
          </p:nvPr>
        </p:nvSpPr>
        <p:spPr/>
        <p:txBody>
          <a:bodyPr/>
          <a:lstStyle/>
          <a:p>
            <a:pPr>
              <a:buFont typeface="Wingdings" pitchFamily="2" charset="2"/>
              <a:buNone/>
              <a:defRPr/>
            </a:pPr>
            <a:r>
              <a:rPr lang="el-GR" dirty="0">
                <a:latin typeface="+mj-lt"/>
              </a:rPr>
              <a:t>Με τη χρήση τους</a:t>
            </a:r>
            <a:r>
              <a:rPr lang="en-US" dirty="0">
                <a:latin typeface="+mj-lt"/>
              </a:rPr>
              <a:t> </a:t>
            </a:r>
            <a:r>
              <a:rPr lang="el-GR" dirty="0">
                <a:latin typeface="+mj-lt"/>
              </a:rPr>
              <a:t>οι μαθητές: </a:t>
            </a:r>
          </a:p>
          <a:p>
            <a:pPr>
              <a:defRPr/>
            </a:pPr>
            <a:r>
              <a:rPr lang="el-GR" dirty="0">
                <a:latin typeface="+mj-lt"/>
              </a:rPr>
              <a:t>Αποσαφηνίζουν την σκέψη τους </a:t>
            </a:r>
          </a:p>
          <a:p>
            <a:pPr>
              <a:defRPr/>
            </a:pPr>
            <a:r>
              <a:rPr lang="el-GR" dirty="0">
                <a:latin typeface="+mj-lt"/>
              </a:rPr>
              <a:t>Ενισχύσουν την ικανότητα τους να κατανοούν</a:t>
            </a:r>
          </a:p>
          <a:p>
            <a:pPr>
              <a:defRPr/>
            </a:pPr>
            <a:r>
              <a:rPr lang="el-GR" dirty="0">
                <a:latin typeface="+mj-lt"/>
              </a:rPr>
              <a:t>Ενσωματώνουν νέα γνώση</a:t>
            </a:r>
          </a:p>
          <a:p>
            <a:pPr>
              <a:defRPr/>
            </a:pPr>
            <a:r>
              <a:rPr lang="el-GR" dirty="0">
                <a:latin typeface="+mj-lt"/>
              </a:rPr>
              <a:t>Εντοπίζουν εσφαλμένες αντιλήψεις</a:t>
            </a:r>
          </a:p>
          <a:p>
            <a:pPr>
              <a:defRPr/>
            </a:pPr>
            <a:endParaRPr lang="el-GR" sz="4400" dirty="0">
              <a:latin typeface="+mj-lt"/>
            </a:endParaRPr>
          </a:p>
          <a:p>
            <a:pPr>
              <a:defRPr/>
            </a:pPr>
            <a:endParaRPr lang="el-GR" dirty="0">
              <a:latin typeface="+mj-lt"/>
            </a:endParaRPr>
          </a:p>
          <a:p>
            <a:pPr>
              <a:defRPr/>
            </a:pPr>
            <a:endParaRPr lang="el-GR" dirty="0">
              <a:latin typeface="+mj-lt"/>
            </a:endParaRPr>
          </a:p>
        </p:txBody>
      </p:sp>
      <p:sp>
        <p:nvSpPr>
          <p:cNvPr id="3277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2E623B-A018-4B20-9455-CCAFCAED40A7}" type="slidenum">
              <a:rPr lang="en-US" altLang="el-GR">
                <a:solidFill>
                  <a:srgbClr val="B5A788"/>
                </a:solidFill>
                <a:latin typeface="Gill Sans MT" pitchFamily="34" charset="0"/>
              </a:rPr>
              <a:pPr/>
              <a:t>22</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741381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a:defRPr/>
            </a:pPr>
            <a:r>
              <a:rPr lang="el-GR" sz="4400" dirty="0" smtClean="0"/>
              <a:t>Χρήση </a:t>
            </a:r>
            <a:r>
              <a:rPr lang="en-GB" sz="4400" dirty="0" err="1" smtClean="0"/>
              <a:t>Kidspiration</a:t>
            </a:r>
            <a:r>
              <a:rPr lang="el-GR" sz="3200" dirty="0"/>
              <a:t/>
            </a:r>
            <a:br>
              <a:rPr lang="el-GR" sz="3200" dirty="0"/>
            </a:br>
            <a:endParaRPr lang="el-GR" sz="3200" dirty="0"/>
          </a:p>
        </p:txBody>
      </p:sp>
      <p:sp>
        <p:nvSpPr>
          <p:cNvPr id="28675" name="Rectangle 3"/>
          <p:cNvSpPr>
            <a:spLocks noGrp="1" noChangeArrowheads="1"/>
          </p:cNvSpPr>
          <p:nvPr>
            <p:ph type="body" idx="1"/>
          </p:nvPr>
        </p:nvSpPr>
        <p:spPr/>
        <p:txBody>
          <a:bodyPr/>
          <a:lstStyle/>
          <a:p>
            <a:pPr>
              <a:defRPr/>
            </a:pPr>
            <a:r>
              <a:rPr lang="el-GR" dirty="0" smtClean="0"/>
              <a:t>Τα παιδιά με τη χρήση του </a:t>
            </a:r>
            <a:r>
              <a:rPr lang="en-US" dirty="0" err="1" smtClean="0"/>
              <a:t>Kidspiration</a:t>
            </a:r>
            <a:r>
              <a:rPr lang="en-US" dirty="0" smtClean="0"/>
              <a:t> </a:t>
            </a:r>
            <a:r>
              <a:rPr lang="el-GR" dirty="0" smtClean="0"/>
              <a:t>αναπτύσσουν την δυνατότητα τους: </a:t>
            </a:r>
            <a:endParaRPr lang="en-GB" dirty="0" smtClean="0"/>
          </a:p>
          <a:p>
            <a:pPr lvl="1">
              <a:defRPr/>
            </a:pPr>
            <a:r>
              <a:rPr lang="el-GR" dirty="0" smtClean="0">
                <a:latin typeface="+mj-lt"/>
              </a:rPr>
              <a:t>να </a:t>
            </a:r>
            <a:r>
              <a:rPr lang="el-GR" dirty="0">
                <a:latin typeface="+mj-lt"/>
              </a:rPr>
              <a:t>κατασκευάζουν σενάρια </a:t>
            </a:r>
          </a:p>
          <a:p>
            <a:pPr lvl="1">
              <a:defRPr/>
            </a:pPr>
            <a:r>
              <a:rPr lang="el-GR" dirty="0">
                <a:latin typeface="+mj-lt"/>
              </a:rPr>
              <a:t>να οργανώνουν πληροφορίες </a:t>
            </a:r>
          </a:p>
          <a:p>
            <a:pPr lvl="1">
              <a:defRPr/>
            </a:pPr>
            <a:r>
              <a:rPr lang="el-GR" dirty="0">
                <a:latin typeface="+mj-lt"/>
              </a:rPr>
              <a:t>να κατανοούν έννοιες </a:t>
            </a:r>
          </a:p>
          <a:p>
            <a:pPr lvl="1">
              <a:defRPr/>
            </a:pPr>
            <a:r>
              <a:rPr lang="el-GR" dirty="0">
                <a:latin typeface="+mj-lt"/>
              </a:rPr>
              <a:t>να εκφράζουν και να μοιράζονται τις σκέψεις τους</a:t>
            </a:r>
          </a:p>
        </p:txBody>
      </p:sp>
      <p:sp>
        <p:nvSpPr>
          <p:cNvPr id="33797"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531BF6-121A-446C-8646-2906E91B6C68}" type="slidenum">
              <a:rPr lang="en-US" altLang="el-GR">
                <a:solidFill>
                  <a:srgbClr val="B5A788"/>
                </a:solidFill>
                <a:latin typeface="Gill Sans MT" pitchFamily="34" charset="0"/>
              </a:rPr>
              <a:pPr/>
              <a:t>23</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019967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313" y="357188"/>
            <a:ext cx="7499350" cy="1143000"/>
          </a:xfrm>
        </p:spPr>
        <p:txBody>
          <a:bodyPr>
            <a:normAutofit fontScale="90000"/>
          </a:bodyPr>
          <a:lstStyle/>
          <a:p>
            <a:pPr>
              <a:defRPr/>
            </a:pPr>
            <a:r>
              <a:rPr lang="el-GR" sz="4400" dirty="0" smtClean="0"/>
              <a:t>Γενικές κατηγορίες εκπαιδευτικού λογισμικού &amp; Θεωρίες Μάθησης</a:t>
            </a:r>
            <a:r>
              <a:rPr lang="en-GB" sz="2800" dirty="0"/>
              <a:t/>
            </a:r>
            <a:br>
              <a:rPr lang="en-GB" sz="2800" dirty="0"/>
            </a:br>
            <a:endParaRPr lang="en-GB" kern="0" dirty="0" smtClean="0">
              <a:effectLst/>
            </a:endParaRPr>
          </a:p>
        </p:txBody>
      </p:sp>
      <p:sp>
        <p:nvSpPr>
          <p:cNvPr id="34820"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DD7094-B88D-43E2-8A9E-43AFB150C414}" type="slidenum">
              <a:rPr lang="en-US" altLang="el-GR">
                <a:solidFill>
                  <a:srgbClr val="B5A788"/>
                </a:solidFill>
                <a:latin typeface="Gill Sans MT" pitchFamily="34" charset="0"/>
              </a:rPr>
              <a:pPr/>
              <a:t>24</a:t>
            </a:fld>
            <a:endParaRPr lang="en-US" altLang="el-GR">
              <a:solidFill>
                <a:srgbClr val="B5A788"/>
              </a:solidFill>
              <a:latin typeface="Gill Sans MT" pitchFamily="34" charset="0"/>
            </a:endParaRPr>
          </a:p>
        </p:txBody>
      </p:sp>
      <p:pic>
        <p:nvPicPr>
          <p:cNvPr id="34821"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9388" y="1500188"/>
            <a:ext cx="8964612" cy="4968875"/>
          </a:xfrm>
          <a:noFill/>
        </p:spPr>
      </p:pic>
      <p:sp>
        <p:nvSpPr>
          <p:cNvPr id="34822" name="TextBox 6"/>
          <p:cNvSpPr txBox="1">
            <a:spLocks noChangeArrowheads="1"/>
          </p:cNvSpPr>
          <p:nvPr/>
        </p:nvSpPr>
        <p:spPr bwMode="auto">
          <a:xfrm>
            <a:off x="428625" y="3000375"/>
            <a:ext cx="3070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schemeClr val="tx1">
                    <a:lumMod val="50000"/>
                    <a:lumOff val="50000"/>
                  </a:schemeClr>
                </a:solidFill>
              </a:rPr>
              <a:t>Λογισμικά κλειστού τύπου</a:t>
            </a:r>
            <a:endParaRPr lang="en-GB" altLang="el-GR" b="1" dirty="0">
              <a:solidFill>
                <a:schemeClr val="tx1">
                  <a:lumMod val="50000"/>
                  <a:lumOff val="50000"/>
                </a:schemeClr>
              </a:solidFill>
            </a:endParaRPr>
          </a:p>
        </p:txBody>
      </p:sp>
      <p:sp>
        <p:nvSpPr>
          <p:cNvPr id="34823" name="TextBox 7"/>
          <p:cNvSpPr txBox="1">
            <a:spLocks noChangeArrowheads="1"/>
          </p:cNvSpPr>
          <p:nvPr/>
        </p:nvSpPr>
        <p:spPr bwMode="auto">
          <a:xfrm>
            <a:off x="5286375" y="2928938"/>
            <a:ext cx="3086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b="1" dirty="0">
                <a:solidFill>
                  <a:schemeClr val="tx1">
                    <a:lumMod val="50000"/>
                    <a:lumOff val="50000"/>
                  </a:schemeClr>
                </a:solidFill>
              </a:rPr>
              <a:t>Λογισμικά ανοικτού τύπου</a:t>
            </a:r>
            <a:endParaRPr lang="en-GB" altLang="el-GR" b="1" dirty="0">
              <a:solidFill>
                <a:schemeClr val="tx1">
                  <a:lumMod val="50000"/>
                  <a:lumOff val="50000"/>
                </a:schemeClr>
              </a:solidFill>
            </a:endParaRPr>
          </a:p>
        </p:txBody>
      </p:sp>
      <p:sp>
        <p:nvSpPr>
          <p:cNvPr id="8" name="Oval 7"/>
          <p:cNvSpPr/>
          <p:nvPr/>
        </p:nvSpPr>
        <p:spPr>
          <a:xfrm rot="1130050">
            <a:off x="6532563" y="3175000"/>
            <a:ext cx="2268537" cy="3571875"/>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963998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n-US" sz="2800" dirty="0"/>
              <a:t>Copyright</a:t>
            </a:r>
            <a:r>
              <a:rPr lang="el-GR" sz="2800" dirty="0"/>
              <a:t> Πανεπιστήμιο Πατρών, Βασίλειος Κόμης. «Παιδαγωγικός Σχεδιασμός με ΤΠΕ στην Πρώτη Σχολική Ηλικία: Ανίχνευση Πρότερων γνώσεων – Εννοιολογική Χαρτογράφηση – Λογισμικά Ανοικτού Τύπου &amp; </a:t>
            </a:r>
            <a:r>
              <a:rPr lang="el-GR" sz="2800" dirty="0" smtClean="0"/>
              <a:t>Παραδείγματα». </a:t>
            </a:r>
            <a:r>
              <a:rPr lang="el-GR" sz="2800" dirty="0"/>
              <a:t>Έκδοση: 1.0. Πάτρα, 2015.</a:t>
            </a:r>
          </a:p>
          <a:p>
            <a:pPr marL="0" indent="0">
              <a:buNone/>
            </a:pPr>
            <a:endParaRPr lang="el-GR" sz="2800" dirty="0" smtClean="0"/>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6</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4102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562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8913"/>
            <a:ext cx="7924799" cy="1143000"/>
          </a:xfrm>
        </p:spPr>
        <p:txBody>
          <a:bodyPr>
            <a:normAutofit/>
          </a:bodyPr>
          <a:lstStyle/>
          <a:p>
            <a:pPr>
              <a:defRPr/>
            </a:pPr>
            <a:r>
              <a:rPr lang="el-GR" b="1" dirty="0" smtClean="0"/>
              <a:t>Σκοπός Εργαστηρίου</a:t>
            </a:r>
            <a:endParaRPr lang="en-GB" b="1" dirty="0"/>
          </a:p>
        </p:txBody>
      </p:sp>
      <p:sp>
        <p:nvSpPr>
          <p:cNvPr id="15363" name="Content Placeholder 2"/>
          <p:cNvSpPr>
            <a:spLocks noGrp="1"/>
          </p:cNvSpPr>
          <p:nvPr>
            <p:ph sz="half" idx="1"/>
          </p:nvPr>
        </p:nvSpPr>
        <p:spPr>
          <a:xfrm>
            <a:off x="928688" y="1524000"/>
            <a:ext cx="7215187" cy="4664075"/>
          </a:xfrm>
        </p:spPr>
        <p:txBody>
          <a:bodyPr/>
          <a:lstStyle/>
          <a:p>
            <a:r>
              <a:rPr lang="el-GR" altLang="el-GR" sz="2400" dirty="0"/>
              <a:t>Η συνοπτική παρουσίαση </a:t>
            </a:r>
          </a:p>
          <a:p>
            <a:pPr lvl="1"/>
            <a:r>
              <a:rPr lang="el-GR" altLang="el-GR" dirty="0"/>
              <a:t>βασικών αρχών της </a:t>
            </a:r>
            <a:r>
              <a:rPr lang="el-GR" altLang="el-GR" dirty="0" err="1"/>
              <a:t>εποικοδομιστικής</a:t>
            </a:r>
            <a:r>
              <a:rPr lang="el-GR" altLang="el-GR" dirty="0"/>
              <a:t> θεωρίας και μέσω της προσέγγισης που αφορά λογισμικά ανοικτού τύπο όπως εννοιολογική χαρτογράφηση</a:t>
            </a:r>
          </a:p>
          <a:p>
            <a:r>
              <a:rPr lang="el-GR" altLang="el-GR" sz="2400" dirty="0"/>
              <a:t>Η έμφαση δίνεται </a:t>
            </a:r>
          </a:p>
          <a:p>
            <a:pPr lvl="1"/>
            <a:r>
              <a:rPr lang="el-GR" altLang="el-GR" dirty="0"/>
              <a:t>στο πως σχεδιάζεται η ανίχνευση αναπαραστάσεων μέσω της εννοιολογικής </a:t>
            </a:r>
            <a:r>
              <a:rPr lang="el-GR" altLang="el-GR" dirty="0" smtClean="0"/>
              <a:t>χαρτογράφησης</a:t>
            </a:r>
            <a:endParaRPr lang="en-GB" altLang="el-GR" dirty="0">
              <a:latin typeface="Corbel" pitchFamily="34" charset="0"/>
            </a:endParaRPr>
          </a:p>
        </p:txBody>
      </p:sp>
      <p:sp>
        <p:nvSpPr>
          <p:cNvPr id="15365"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BD5773-5F97-4073-A3A5-6D0F05BFA296}" type="slidenum">
              <a:rPr lang="en-US" altLang="el-GR">
                <a:solidFill>
                  <a:srgbClr val="B5A788"/>
                </a:solidFill>
                <a:latin typeface="Gill Sans MT" pitchFamily="34" charset="0"/>
              </a:rPr>
              <a:pPr/>
              <a:t>4</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96374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0" y="142875"/>
            <a:ext cx="7499350" cy="1143000"/>
          </a:xfrm>
        </p:spPr>
        <p:txBody>
          <a:bodyPr/>
          <a:lstStyle/>
          <a:p>
            <a:pPr eaLnBrk="1" fontAlgn="auto" hangingPunct="1">
              <a:spcAft>
                <a:spcPts val="0"/>
              </a:spcAft>
              <a:defRPr/>
            </a:pPr>
            <a:r>
              <a:rPr lang="el-GR" dirty="0" smtClean="0"/>
              <a:t>Έννοιες – Κλειδιά</a:t>
            </a:r>
            <a:endParaRPr lang="en-GB" dirty="0">
              <a:latin typeface="Corbel" pitchFamily="34" charset="0"/>
            </a:endParaRPr>
          </a:p>
        </p:txBody>
      </p:sp>
      <p:graphicFrame>
        <p:nvGraphicFramePr>
          <p:cNvPr id="8" name="Content Placeholder 7"/>
          <p:cNvGraphicFramePr>
            <a:graphicFrameLocks noGrp="1"/>
          </p:cNvGraphicFramePr>
          <p:nvPr>
            <p:ph idx="1"/>
          </p:nvPr>
        </p:nvGraphicFramePr>
        <p:xfrm>
          <a:off x="1071563" y="1285875"/>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Εκπαιδευτικό λογισμικό</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smtClean="0">
                          <a:solidFill>
                            <a:schemeClr val="dk1"/>
                          </a:solidFill>
                          <a:latin typeface="+mn-lt"/>
                          <a:ea typeface="+mn-ea"/>
                          <a:cs typeface="+mn-cs"/>
                        </a:rPr>
                        <a:t>Γνωστικές θεωρίες </a:t>
                      </a:r>
                      <a:endParaRPr kumimoji="0" lang="en-GB" sz="2000" b="1" kern="1200" dirty="0" smtClean="0">
                        <a:solidFill>
                          <a:schemeClr val="dk1"/>
                        </a:solidFill>
                        <a:latin typeface="+mn-lt"/>
                        <a:ea typeface="+mn-ea"/>
                        <a:cs typeface="+mn-cs"/>
                      </a:endParaRPr>
                    </a:p>
                    <a:p>
                      <a:pPr lvl="0">
                        <a:lnSpc>
                          <a:spcPct val="150000"/>
                        </a:lnSpc>
                        <a:buFont typeface="Arial" pitchFamily="34" charset="0"/>
                        <a:buChar char="•"/>
                      </a:pP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lvl="0">
                        <a:lnSpc>
                          <a:spcPct val="150000"/>
                        </a:lnSpc>
                        <a:buFont typeface="Arial" pitchFamily="34" charset="0"/>
                        <a:buChar char="•"/>
                      </a:pPr>
                      <a:r>
                        <a:rPr kumimoji="0" lang="el-GR" sz="2000" b="1" kern="1200" dirty="0" smtClean="0">
                          <a:solidFill>
                            <a:schemeClr val="dk1"/>
                          </a:solidFill>
                          <a:latin typeface="+mn-lt"/>
                          <a:ea typeface="+mn-ea"/>
                          <a:cs typeface="+mn-cs"/>
                        </a:rPr>
                        <a:t>Δομικός </a:t>
                      </a:r>
                      <a:r>
                        <a:rPr kumimoji="0" lang="el-GR" sz="2000" b="1" kern="1200" dirty="0" err="1" smtClean="0">
                          <a:solidFill>
                            <a:schemeClr val="dk1"/>
                          </a:solidFill>
                          <a:latin typeface="+mn-lt"/>
                          <a:ea typeface="+mn-ea"/>
                          <a:cs typeface="+mn-cs"/>
                        </a:rPr>
                        <a:t>εποικοδομισμός</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Κοινωνικός </a:t>
                      </a:r>
                      <a:r>
                        <a:rPr kumimoji="0" lang="el-GR" sz="2000" b="1" kern="1200" dirty="0" err="1" smtClean="0">
                          <a:solidFill>
                            <a:schemeClr val="dk1"/>
                          </a:solidFill>
                          <a:latin typeface="+mn-lt"/>
                          <a:ea typeface="+mn-ea"/>
                          <a:cs typeface="+mn-cs"/>
                        </a:rPr>
                        <a:t>εποικοδομισμός</a:t>
                      </a:r>
                      <a:r>
                        <a:rPr kumimoji="0" lang="el-GR" sz="2000" b="1" kern="1200" dirty="0" smtClean="0">
                          <a:solidFill>
                            <a:schemeClr val="dk1"/>
                          </a:solidFill>
                          <a:latin typeface="+mn-lt"/>
                          <a:ea typeface="+mn-ea"/>
                          <a:cs typeface="+mn-cs"/>
                        </a:rPr>
                        <a:t>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Εννοιολογικός χάρτης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Νοητικός χάρτης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Χάρτης εννοιών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Εννοιολογική χαρτογράφηση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dirty="0" smtClean="0">
                          <a:solidFill>
                            <a:schemeClr val="dk1"/>
                          </a:solidFill>
                          <a:latin typeface="+mn-lt"/>
                          <a:ea typeface="+mn-ea"/>
                          <a:cs typeface="+mn-cs"/>
                        </a:rPr>
                        <a:t>Νοητική</a:t>
                      </a:r>
                      <a:r>
                        <a:rPr kumimoji="0" lang="el-GR" sz="2000" b="1" kern="1200" baseline="0" dirty="0" smtClean="0">
                          <a:solidFill>
                            <a:schemeClr val="dk1"/>
                          </a:solidFill>
                          <a:latin typeface="+mn-lt"/>
                          <a:ea typeface="+mn-ea"/>
                          <a:cs typeface="+mn-cs"/>
                        </a:rPr>
                        <a:t> χαρτογράφηση</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baseline="0" dirty="0" smtClean="0">
                          <a:solidFill>
                            <a:schemeClr val="dk1"/>
                          </a:solidFill>
                          <a:latin typeface="+mn-lt"/>
                          <a:ea typeface="+mn-ea"/>
                          <a:cs typeface="+mn-cs"/>
                        </a:rPr>
                        <a:t> </a:t>
                      </a:r>
                      <a:r>
                        <a:rPr kumimoji="0" lang="el-GR" sz="2000" b="1" kern="1200" dirty="0" smtClean="0">
                          <a:solidFill>
                            <a:schemeClr val="dk1"/>
                          </a:solidFill>
                          <a:latin typeface="+mn-lt"/>
                          <a:ea typeface="+mn-ea"/>
                          <a:cs typeface="+mn-cs"/>
                        </a:rPr>
                        <a:t>Αναπαραστάσεις</a:t>
                      </a:r>
                    </a:p>
                  </a:txBody>
                  <a:tcPr marT="45726" marB="45726"/>
                </a:tc>
                <a:tc>
                  <a:txBody>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000" dirty="0" smtClean="0"/>
                        <a:t>Λογισμικό εννοιολογικής χαρτογράφησης</a:t>
                      </a:r>
                    </a:p>
                  </a:txBody>
                  <a:tcPr marT="45726" marB="45726"/>
                </a:tc>
              </a:tr>
            </a:tbl>
          </a:graphicData>
        </a:graphic>
      </p:graphicFrame>
      <p:sp>
        <p:nvSpPr>
          <p:cNvPr id="15372"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C5DFB2-0C28-4542-B1EF-3288893AB438}" type="slidenum">
              <a:rPr lang="en-US" altLang="el-GR">
                <a:solidFill>
                  <a:srgbClr val="B5A788"/>
                </a:solidFill>
                <a:latin typeface="Gill Sans MT" pitchFamily="34" charset="0"/>
              </a:rPr>
              <a:pPr/>
              <a:t>5</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145385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8326438" cy="1143000"/>
          </a:xfrm>
        </p:spPr>
        <p:txBody>
          <a:bodyPr>
            <a:normAutofit/>
          </a:bodyPr>
          <a:lstStyle/>
          <a:p>
            <a:pPr>
              <a:defRPr/>
            </a:pPr>
            <a:r>
              <a:rPr lang="el-GR" dirty="0" smtClean="0"/>
              <a:t>Η έννοια της αναπαράστασης (1)</a:t>
            </a:r>
            <a:endParaRPr lang="en-US" dirty="0">
              <a:latin typeface="Corbel" pitchFamily="34" charset="0"/>
            </a:endParaRPr>
          </a:p>
        </p:txBody>
      </p:sp>
      <p:sp>
        <p:nvSpPr>
          <p:cNvPr id="16388" name="Rectangle 3"/>
          <p:cNvSpPr>
            <a:spLocks noGrp="1" noChangeArrowheads="1"/>
          </p:cNvSpPr>
          <p:nvPr>
            <p:ph type="body" idx="1"/>
          </p:nvPr>
        </p:nvSpPr>
        <p:spPr>
          <a:xfrm>
            <a:off x="874713" y="1643063"/>
            <a:ext cx="8269287" cy="4114800"/>
          </a:xfrm>
        </p:spPr>
        <p:txBody>
          <a:bodyPr/>
          <a:lstStyle/>
          <a:p>
            <a:r>
              <a:rPr lang="el-GR" altLang="el-GR" sz="2800" dirty="0" smtClean="0"/>
              <a:t>Η έννοια της </a:t>
            </a:r>
            <a:r>
              <a:rPr lang="el-GR" altLang="el-GR" sz="2800" i="1" dirty="0" smtClean="0"/>
              <a:t>αναπαράστασης</a:t>
            </a:r>
            <a:r>
              <a:rPr lang="el-GR" altLang="el-GR" sz="2800" dirty="0" smtClean="0"/>
              <a:t> τόσο στη γνωστική όσο και στην κοινωνική της διάσταση, διαδραματίζει κεντρικό ρόλο στο χώρο της εκπαίδευσης</a:t>
            </a:r>
          </a:p>
          <a:p>
            <a:r>
              <a:rPr lang="el-GR" altLang="el-GR" sz="2800" dirty="0" smtClean="0"/>
              <a:t>Αυτοί που μαθαίνουν, με βάση τις παρατηρήσεις και την προηγούμενη εμπειρία τους οικοδομούν μια «προσωπική εικόνα του κόσμου»</a:t>
            </a:r>
          </a:p>
          <a:p>
            <a:r>
              <a:rPr lang="el-GR" altLang="el-GR" sz="2800" dirty="0" smtClean="0"/>
              <a:t>ένα </a:t>
            </a:r>
            <a:r>
              <a:rPr lang="el-GR" altLang="el-GR" sz="2800" b="1" u="sng" dirty="0" smtClean="0">
                <a:solidFill>
                  <a:schemeClr val="tx1">
                    <a:lumMod val="65000"/>
                    <a:lumOff val="35000"/>
                  </a:schemeClr>
                </a:solidFill>
              </a:rPr>
              <a:t>σύστημα αναπαραστάσεων </a:t>
            </a:r>
            <a:r>
              <a:rPr lang="el-GR" altLang="el-GR" sz="2800" dirty="0" smtClean="0"/>
              <a:t>με τη βοήθεια του οποίου αφομοιώνουν σταδιακά νέες γνώσεις και πραγματώνουν την προσωπική τους μάθηση.</a:t>
            </a:r>
          </a:p>
          <a:p>
            <a:endParaRPr lang="en-US" altLang="el-GR" sz="2800" dirty="0" smtClean="0">
              <a:latin typeface="Corbel" pitchFamily="34" charset="0"/>
            </a:endParaRPr>
          </a:p>
        </p:txBody>
      </p:sp>
      <p:sp>
        <p:nvSpPr>
          <p:cNvPr id="16389"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DEE374C-F9D3-46C6-8521-029767F02716}" type="slidenum">
              <a:rPr lang="en-US" altLang="el-GR">
                <a:solidFill>
                  <a:srgbClr val="B5A788"/>
                </a:solidFill>
                <a:latin typeface="Gill Sans MT" pitchFamily="34" charset="0"/>
              </a:rPr>
              <a:pPr/>
              <a:t>6</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34840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57200"/>
            <a:ext cx="8326438" cy="1143000"/>
          </a:xfrm>
        </p:spPr>
        <p:txBody>
          <a:bodyPr>
            <a:normAutofit/>
          </a:bodyPr>
          <a:lstStyle/>
          <a:p>
            <a:pPr>
              <a:defRPr/>
            </a:pPr>
            <a:r>
              <a:rPr lang="el-GR" dirty="0" smtClean="0"/>
              <a:t>Η έννοια της αναπαράστασης (2)</a:t>
            </a:r>
            <a:endParaRPr lang="en-US" dirty="0">
              <a:latin typeface="Corbel" pitchFamily="34" charset="0"/>
            </a:endParaRPr>
          </a:p>
        </p:txBody>
      </p:sp>
      <p:sp>
        <p:nvSpPr>
          <p:cNvPr id="17412" name="Rectangle 3"/>
          <p:cNvSpPr>
            <a:spLocks noGrp="1" noChangeArrowheads="1"/>
          </p:cNvSpPr>
          <p:nvPr>
            <p:ph type="body" idx="1"/>
          </p:nvPr>
        </p:nvSpPr>
        <p:spPr>
          <a:xfrm>
            <a:off x="874713" y="1643063"/>
            <a:ext cx="7912100" cy="4114800"/>
          </a:xfrm>
        </p:spPr>
        <p:txBody>
          <a:bodyPr/>
          <a:lstStyle/>
          <a:p>
            <a:r>
              <a:rPr lang="el-GR" altLang="el-GR" sz="2800" dirty="0" smtClean="0">
                <a:latin typeface="Times New Roman" pitchFamily="18" charset="0"/>
              </a:rPr>
              <a:t> </a:t>
            </a:r>
            <a:r>
              <a:rPr lang="el-GR" altLang="el-GR" sz="2800" dirty="0" smtClean="0"/>
              <a:t>Η εκπαιδευτική σημασία των αναπαραστάσεων συνάδει </a:t>
            </a:r>
          </a:p>
          <a:p>
            <a:r>
              <a:rPr lang="el-GR" altLang="el-GR" sz="2800" dirty="0" smtClean="0"/>
              <a:t>τόσο με την κλασική </a:t>
            </a:r>
            <a:r>
              <a:rPr lang="el-GR" altLang="el-GR" sz="2800" dirty="0" err="1" smtClean="0"/>
              <a:t>εποικοδομιστική</a:t>
            </a:r>
            <a:r>
              <a:rPr lang="el-GR" altLang="el-GR" sz="2800" dirty="0" smtClean="0"/>
              <a:t> θεώρηση των διαδικασιών μάθησης, όπου πλέον η προσοχή εστιάζεται στη δραστηριότητα του υποκειμένου που μαθαίνει, </a:t>
            </a:r>
          </a:p>
          <a:p>
            <a:r>
              <a:rPr lang="el-GR" altLang="el-GR" sz="2800" dirty="0" smtClean="0"/>
              <a:t>όσο και στις </a:t>
            </a:r>
            <a:r>
              <a:rPr lang="el-GR" altLang="el-GR" sz="2800" dirty="0" err="1" smtClean="0"/>
              <a:t>κοινωνικοπολιτισμικές</a:t>
            </a:r>
            <a:r>
              <a:rPr lang="el-GR" altLang="el-GR" sz="2800" dirty="0" smtClean="0"/>
              <a:t> θεωρήσεις της γνώσης και της μάθησης. </a:t>
            </a:r>
          </a:p>
          <a:p>
            <a:endParaRPr lang="el-GR" altLang="el-GR" sz="2800" dirty="0" smtClean="0"/>
          </a:p>
          <a:p>
            <a:endParaRPr lang="en-US" altLang="el-GR" sz="2800" dirty="0" smtClean="0">
              <a:latin typeface="Corbel" pitchFamily="34" charset="0"/>
            </a:endParaRPr>
          </a:p>
        </p:txBody>
      </p:sp>
      <p:sp>
        <p:nvSpPr>
          <p:cNvPr id="17413"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FCF04E-DE49-418E-AA0C-935D5ACDC339}" type="slidenum">
              <a:rPr lang="en-US" altLang="el-GR">
                <a:solidFill>
                  <a:srgbClr val="B5A788"/>
                </a:solidFill>
                <a:latin typeface="Gill Sans MT" pitchFamily="34" charset="0"/>
              </a:rPr>
              <a:pPr/>
              <a:t>7</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857118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401050" cy="1143000"/>
          </a:xfrm>
        </p:spPr>
        <p:txBody>
          <a:bodyPr>
            <a:normAutofit fontScale="90000"/>
          </a:bodyPr>
          <a:lstStyle/>
          <a:p>
            <a:pPr>
              <a:defRPr/>
            </a:pPr>
            <a:r>
              <a:rPr lang="el-GR" dirty="0" smtClean="0"/>
              <a:t>Πως μελετάμε τις αναπαραστάσεις; </a:t>
            </a:r>
            <a:endParaRPr lang="en-GB" dirty="0"/>
          </a:p>
        </p:txBody>
      </p:sp>
      <p:sp>
        <p:nvSpPr>
          <p:cNvPr id="18435" name="Content Placeholder 2"/>
          <p:cNvSpPr>
            <a:spLocks noGrp="1"/>
          </p:cNvSpPr>
          <p:nvPr>
            <p:ph idx="1"/>
          </p:nvPr>
        </p:nvSpPr>
        <p:spPr>
          <a:xfrm>
            <a:off x="714375" y="1500188"/>
            <a:ext cx="8215313" cy="4800600"/>
          </a:xfrm>
        </p:spPr>
        <p:txBody>
          <a:bodyPr/>
          <a:lstStyle/>
          <a:p>
            <a:pPr>
              <a:lnSpc>
                <a:spcPct val="80000"/>
              </a:lnSpc>
            </a:pPr>
            <a:r>
              <a:rPr lang="el-GR" altLang="el-GR" sz="2800" dirty="0" smtClean="0"/>
              <a:t>Διάφοροι τρόποι ανάδειξης και μελέτης των αναπαραστάσεων.</a:t>
            </a:r>
            <a:endParaRPr lang="en-US" altLang="el-GR" sz="2800" dirty="0" smtClean="0"/>
          </a:p>
          <a:p>
            <a:pPr>
              <a:lnSpc>
                <a:spcPct val="80000"/>
              </a:lnSpc>
            </a:pPr>
            <a:r>
              <a:rPr lang="el-GR" altLang="el-GR" sz="2800" dirty="0" smtClean="0"/>
              <a:t> </a:t>
            </a:r>
            <a:r>
              <a:rPr lang="el-GR" altLang="el-GR" sz="2400" b="1" dirty="0" smtClean="0">
                <a:solidFill>
                  <a:schemeClr val="tx1">
                    <a:lumMod val="65000"/>
                    <a:lumOff val="35000"/>
                  </a:schemeClr>
                </a:solidFill>
              </a:rPr>
              <a:t>Μέσω της γλώσσας</a:t>
            </a:r>
            <a:r>
              <a:rPr lang="el-GR" altLang="el-GR" sz="2400" dirty="0" smtClean="0"/>
              <a:t>: καλός τρόπος πρόσβασης στις γνωστικές αναπαραστάσεις - εξαρτάται όμως από τις γλωσσικές δεξιότητες του υποκειμένου. </a:t>
            </a:r>
          </a:p>
          <a:p>
            <a:pPr lvl="1">
              <a:lnSpc>
                <a:spcPct val="80000"/>
              </a:lnSpc>
            </a:pPr>
            <a:r>
              <a:rPr lang="el-GR" altLang="el-GR" sz="2000" dirty="0" smtClean="0">
                <a:solidFill>
                  <a:schemeClr val="tx1">
                    <a:lumMod val="65000"/>
                    <a:lumOff val="35000"/>
                  </a:schemeClr>
                </a:solidFill>
              </a:rPr>
              <a:t>Ρωτάμε τα παιδιά, τα οποία εκφράζονται μέσω της γλώσσας</a:t>
            </a:r>
            <a:endParaRPr lang="en-US" altLang="el-GR" sz="2000" dirty="0" smtClean="0">
              <a:solidFill>
                <a:schemeClr val="tx1">
                  <a:lumMod val="65000"/>
                  <a:lumOff val="35000"/>
                </a:schemeClr>
              </a:solidFill>
            </a:endParaRPr>
          </a:p>
          <a:p>
            <a:pPr>
              <a:lnSpc>
                <a:spcPct val="80000"/>
              </a:lnSpc>
            </a:pPr>
            <a:r>
              <a:rPr lang="el-GR" altLang="el-GR" sz="2400" b="1" dirty="0" smtClean="0">
                <a:solidFill>
                  <a:schemeClr val="tx1">
                    <a:lumMod val="65000"/>
                    <a:lumOff val="35000"/>
                  </a:schemeClr>
                </a:solidFill>
              </a:rPr>
              <a:t>Με τη μελέτη σχεδίων και ζωγραφιών</a:t>
            </a:r>
            <a:r>
              <a:rPr lang="el-GR" altLang="el-GR" sz="2400" dirty="0" smtClean="0"/>
              <a:t>. Η μελέτη εστιάζει στην παρουσία ή απουσία ορισμένων χαρακτηριστικών του αντικειμένου που μελετάται.</a:t>
            </a:r>
          </a:p>
          <a:p>
            <a:pPr lvl="1">
              <a:lnSpc>
                <a:spcPct val="80000"/>
              </a:lnSpc>
            </a:pPr>
            <a:r>
              <a:rPr lang="el-GR" altLang="el-GR" sz="2000" dirty="0" smtClean="0">
                <a:solidFill>
                  <a:schemeClr val="tx1">
                    <a:lumMod val="65000"/>
                    <a:lumOff val="35000"/>
                  </a:schemeClr>
                </a:solidFill>
              </a:rPr>
              <a:t>Βάζουμε τα παιδιά να ζωγραφίσουν </a:t>
            </a:r>
            <a:endParaRPr lang="en-US" altLang="el-GR" sz="2000" dirty="0" smtClean="0">
              <a:solidFill>
                <a:schemeClr val="tx1">
                  <a:lumMod val="65000"/>
                  <a:lumOff val="35000"/>
                </a:schemeClr>
              </a:solidFill>
            </a:endParaRPr>
          </a:p>
          <a:p>
            <a:pPr>
              <a:lnSpc>
                <a:spcPct val="80000"/>
              </a:lnSpc>
            </a:pPr>
            <a:r>
              <a:rPr lang="el-GR" altLang="el-GR" sz="2400" b="1" dirty="0" smtClean="0">
                <a:solidFill>
                  <a:schemeClr val="tx1">
                    <a:lumMod val="65000"/>
                    <a:lumOff val="35000"/>
                  </a:schemeClr>
                </a:solidFill>
              </a:rPr>
              <a:t>Με την εννοιολογική χαρτογράφηση</a:t>
            </a:r>
            <a:r>
              <a:rPr lang="el-GR" altLang="el-GR" sz="2400" dirty="0" smtClean="0"/>
              <a:t>: συνδυάζει την έκφραση των ιδεών (με εικόνες, σχήματα και λέξεις) καθώς και τη σύνδεση ανάμεσα στις χρησιμοποιούμενες έννοιες.</a:t>
            </a:r>
          </a:p>
          <a:p>
            <a:pPr lvl="1">
              <a:lnSpc>
                <a:spcPct val="80000"/>
              </a:lnSpc>
            </a:pPr>
            <a:r>
              <a:rPr lang="el-GR" altLang="el-GR" sz="2000" dirty="0" smtClean="0">
                <a:solidFill>
                  <a:schemeClr val="tx1">
                    <a:lumMod val="65000"/>
                    <a:lumOff val="35000"/>
                  </a:schemeClr>
                </a:solidFill>
              </a:rPr>
              <a:t>Βάζουμε τα παιδιά να κάνουν νοητικούς χάρτες </a:t>
            </a:r>
          </a:p>
          <a:p>
            <a:endParaRPr lang="en-GB" altLang="el-GR" sz="2800" dirty="0" smtClean="0"/>
          </a:p>
        </p:txBody>
      </p:sp>
      <p:sp>
        <p:nvSpPr>
          <p:cNvPr id="1843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2E8D06-4726-4806-B1D5-918DA1AA02B8}" type="slidenum">
              <a:rPr lang="en-US" altLang="el-GR">
                <a:solidFill>
                  <a:srgbClr val="B5A788"/>
                </a:solidFill>
                <a:latin typeface="Gill Sans MT" pitchFamily="34" charset="0"/>
              </a:rPr>
              <a:pPr/>
              <a:t>8</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332939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r>
              <a:rPr lang="en-US" smtClean="0"/>
              <a:t>Η έννοια της εννοιολογικής χαρτογράφησης</a:t>
            </a:r>
            <a:endParaRPr lang="en-US" dirty="0"/>
          </a:p>
        </p:txBody>
      </p:sp>
      <p:sp>
        <p:nvSpPr>
          <p:cNvPr id="19460" name="Rectangle 3"/>
          <p:cNvSpPr>
            <a:spLocks noGrp="1" noChangeArrowheads="1"/>
          </p:cNvSpPr>
          <p:nvPr>
            <p:ph type="body" idx="1"/>
          </p:nvPr>
        </p:nvSpPr>
        <p:spPr/>
        <p:txBody>
          <a:bodyPr>
            <a:normAutofit fontScale="92500"/>
          </a:bodyPr>
          <a:lstStyle/>
          <a:p>
            <a:r>
              <a:rPr lang="el-GR" altLang="el-GR" dirty="0" smtClean="0"/>
              <a:t>Η εννοιολογική χαρτογράφηση (</a:t>
            </a:r>
            <a:r>
              <a:rPr lang="en-US" altLang="el-GR" dirty="0" smtClean="0"/>
              <a:t>concept mapping</a:t>
            </a:r>
            <a:r>
              <a:rPr lang="el-GR" altLang="el-GR" dirty="0" smtClean="0"/>
              <a:t>) σ</a:t>
            </a:r>
            <a:r>
              <a:rPr lang="en-US" altLang="el-GR" dirty="0" err="1" smtClean="0"/>
              <a:t>υνιστά</a:t>
            </a:r>
            <a:r>
              <a:rPr lang="en-US" altLang="el-GR" dirty="0" smtClean="0"/>
              <a:t> </a:t>
            </a:r>
            <a:r>
              <a:rPr lang="en-US" altLang="el-GR" dirty="0" err="1" smtClean="0"/>
              <a:t>έν</a:t>
            </a:r>
            <a:r>
              <a:rPr lang="en-US" altLang="el-GR" dirty="0" smtClean="0"/>
              <a:t>αν από τους πιο γνωστούς τρόπους αναπαράστασης της γνώσης.</a:t>
            </a:r>
          </a:p>
          <a:p>
            <a:r>
              <a:rPr lang="en-US" altLang="el-GR" dirty="0" smtClean="0"/>
              <a:t>Η </a:t>
            </a:r>
            <a:r>
              <a:rPr lang="en-US" altLang="el-GR" dirty="0" err="1" smtClean="0"/>
              <a:t>έννοι</a:t>
            </a:r>
            <a:r>
              <a:rPr lang="en-US" altLang="el-GR" dirty="0" smtClean="0"/>
              <a:t>α αναπτύχθηκε από τον John Novak [</a:t>
            </a:r>
            <a:r>
              <a:rPr lang="en-US" altLang="el-GR" sz="3000" dirty="0">
                <a:solidFill>
                  <a:srgbClr val="0000FF"/>
                </a:solidFill>
                <a:latin typeface="Corbel" pitchFamily="34" charset="0"/>
              </a:rPr>
              <a:t>Novak, 1977, Novak &amp; Gowin, 1984, Novak, 1990, Novak, 1998</a:t>
            </a:r>
            <a:r>
              <a:rPr lang="en-US" altLang="el-GR" dirty="0" smtClean="0"/>
              <a:t>] με βάση τις ψυχολογικές απόψεις του [</a:t>
            </a:r>
            <a:r>
              <a:rPr lang="en-US" altLang="el-GR" sz="3000" dirty="0">
                <a:solidFill>
                  <a:srgbClr val="0000FF"/>
                </a:solidFill>
                <a:latin typeface="Corbel" pitchFamily="34" charset="0"/>
              </a:rPr>
              <a:t>Ausubel, 1978</a:t>
            </a:r>
            <a:r>
              <a:rPr lang="en-US" altLang="el-GR" dirty="0" smtClean="0"/>
              <a:t>]. </a:t>
            </a:r>
          </a:p>
          <a:p>
            <a:r>
              <a:rPr lang="en-US" altLang="el-GR" dirty="0" err="1" smtClean="0"/>
              <a:t>Εντάσσετ</a:t>
            </a:r>
            <a:r>
              <a:rPr lang="en-US" altLang="el-GR" dirty="0" smtClean="0"/>
              <a:t>αι στην </a:t>
            </a:r>
            <a:r>
              <a:rPr lang="el-GR" altLang="el-GR" dirty="0" err="1" smtClean="0"/>
              <a:t>επ</a:t>
            </a:r>
            <a:r>
              <a:rPr lang="en-US" altLang="el-GR" dirty="0" err="1" smtClean="0"/>
              <a:t>οικοδομηστική</a:t>
            </a:r>
            <a:r>
              <a:rPr lang="en-US" altLang="el-GR" dirty="0" smtClean="0"/>
              <a:t> π</a:t>
            </a:r>
            <a:r>
              <a:rPr lang="en-US" altLang="el-GR" dirty="0" err="1" smtClean="0"/>
              <a:t>ροσέγγιση</a:t>
            </a:r>
            <a:r>
              <a:rPr lang="en-US" altLang="el-GR" dirty="0" smtClean="0"/>
              <a:t> </a:t>
            </a:r>
            <a:r>
              <a:rPr lang="en-US" altLang="el-GR" dirty="0" err="1" smtClean="0"/>
              <a:t>γι</a:t>
            </a:r>
            <a:r>
              <a:rPr lang="en-US" altLang="el-GR" dirty="0" smtClean="0"/>
              <a:t>α τη μάθηση.</a:t>
            </a:r>
          </a:p>
        </p:txBody>
      </p:sp>
      <p:sp>
        <p:nvSpPr>
          <p:cNvPr id="19461" name="Slide Number Placeholder 5"/>
          <p:cNvSpPr>
            <a:spLocks noGrp="1"/>
          </p:cNvSpPr>
          <p:nvPr>
            <p:ph type="sldNum" sz="quarter" idx="4294967295"/>
          </p:nvPr>
        </p:nvSpPr>
        <p:spPr bwMode="auto">
          <a:xfrm>
            <a:off x="8686800"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885B0-8964-4D9A-8D3B-9AED12A01BC4}" type="slidenum">
              <a:rPr lang="en-US" altLang="el-GR">
                <a:solidFill>
                  <a:srgbClr val="B5A788"/>
                </a:solidFill>
                <a:latin typeface="Gill Sans MT" pitchFamily="34" charset="0"/>
              </a:rPr>
              <a:pPr/>
              <a:t>9</a:t>
            </a:fld>
            <a:endParaRPr lang="en-US" altLang="el-GR">
              <a:solidFill>
                <a:srgbClr val="B5A788"/>
              </a:solidFill>
              <a:latin typeface="Gill Sans MT" pitchFamily="34" charset="0"/>
            </a:endParaRPr>
          </a:p>
        </p:txBody>
      </p:sp>
    </p:spTree>
    <p:extLst>
      <p:ext uri="{BB962C8B-B14F-4D97-AF65-F5344CB8AC3E}">
        <p14:creationId xmlns:p14="http://schemas.microsoft.com/office/powerpoint/2010/main" val="2637312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273</TotalTime>
  <Words>1481</Words>
  <Application>Microsoft Office PowerPoint</Application>
  <PresentationFormat>Προβολή στην οθόνη (4:3)</PresentationFormat>
  <Paragraphs>191</Paragraphs>
  <Slides>29</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IV-ICTEGroup.GR.new</vt:lpstr>
      <vt:lpstr>Παιδαγωγικός Σχεδιασμός με ΤΠΕ στην Πρώτη Σχολική Ηλικία</vt:lpstr>
      <vt:lpstr>Άδειες Χρήσης</vt:lpstr>
      <vt:lpstr>Χρηματοδότηση</vt:lpstr>
      <vt:lpstr>Σκοπός Εργαστηρίου</vt:lpstr>
      <vt:lpstr>Έννοιες – Κλειδιά</vt:lpstr>
      <vt:lpstr>Η έννοια της αναπαράστασης (1)</vt:lpstr>
      <vt:lpstr>Η έννοια της αναπαράστασης (2)</vt:lpstr>
      <vt:lpstr>Πως μελετάμε τις αναπαραστάσεις; </vt:lpstr>
      <vt:lpstr>Η έννοια της εννοιολογικής χαρτογράφησης</vt:lpstr>
      <vt:lpstr>Η διαδικασία της εννοιολογικής χαρτογράφησης </vt:lpstr>
      <vt:lpstr>Βασικά στοιχεία </vt:lpstr>
      <vt:lpstr>Έννοιες</vt:lpstr>
      <vt:lpstr>Σύνδεσμοι</vt:lpstr>
      <vt:lpstr>Στιγμιότυπα</vt:lpstr>
      <vt:lpstr>Στάδια δημιουργίας ενός χάρτη (1)</vt:lpstr>
      <vt:lpstr>Στάδια δημιουργίας ενός χάρτη (2)</vt:lpstr>
      <vt:lpstr>Στάδια δημιουργίας ενός χάρτη (3)</vt:lpstr>
      <vt:lpstr>Γενική Δομή του Χάρτη Εννοιών</vt:lpstr>
      <vt:lpstr>Χρήσεις της εννοιολογικής  χαρτογράφησης</vt:lpstr>
      <vt:lpstr>Λογισμικό Εννοιολογικής Χαρτογράφησης</vt:lpstr>
      <vt:lpstr> </vt:lpstr>
      <vt:lpstr>Εννοιολογικοί χάρτες</vt:lpstr>
      <vt:lpstr>Χρήση Kidspiration </vt:lpstr>
      <vt:lpstr>Γενικές κατηγορίες εκπαιδευτικού λογισμικού &amp; Θεωρίες Μάθησης </vt:lpstr>
      <vt:lpstr>Σημειωματα</vt:lpstr>
      <vt:lpstr>Σημείωμα Ιστορικού Εκδόσεων Έργου</vt:lpstr>
      <vt:lpstr>Σημείωμα Αναφοράς </vt:lpstr>
      <vt:lpstr>Σημείωμα Αδειοδότησης</vt:lpstr>
      <vt:lpstr>Τέλος 6ου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69</cp:revision>
  <dcterms:created xsi:type="dcterms:W3CDTF">2014-12-10T08:52:23Z</dcterms:created>
  <dcterms:modified xsi:type="dcterms:W3CDTF">2015-09-23T11:39:54Z</dcterms:modified>
</cp:coreProperties>
</file>