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07" r:id="rId2"/>
    <p:sldId id="308" r:id="rId3"/>
    <p:sldId id="309" r:id="rId4"/>
    <p:sldId id="314" r:id="rId5"/>
    <p:sldId id="315" r:id="rId6"/>
    <p:sldId id="313" r:id="rId7"/>
    <p:sldId id="258" r:id="rId8"/>
    <p:sldId id="259" r:id="rId9"/>
    <p:sldId id="260" r:id="rId10"/>
    <p:sldId id="261" r:id="rId11"/>
    <p:sldId id="262" r:id="rId12"/>
    <p:sldId id="263" r:id="rId13"/>
    <p:sldId id="301" r:id="rId14"/>
    <p:sldId id="316" r:id="rId15"/>
    <p:sldId id="302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305" r:id="rId48"/>
    <p:sldId id="306" r:id="rId49"/>
    <p:sldId id="296" r:id="rId50"/>
    <p:sldId id="297" r:id="rId51"/>
    <p:sldId id="303" r:id="rId52"/>
    <p:sldId id="298" r:id="rId53"/>
    <p:sldId id="299" r:id="rId54"/>
    <p:sldId id="304" r:id="rId55"/>
    <p:sldId id="317" r:id="rId56"/>
    <p:sldId id="318" r:id="rId57"/>
    <p:sldId id="319" r:id="rId58"/>
    <p:sldId id="312" r:id="rId5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s2010\PhysicalChemistry2010\BufferCapacity0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5"/>
          <c:order val="0"/>
          <c:spPr>
            <a:ln w="28575">
              <a:solidFill>
                <a:schemeClr val="accent1"/>
              </a:solidFill>
            </a:ln>
          </c:spPr>
          <c:marker>
            <c:symbol val="triangle"/>
            <c:size val="2"/>
            <c:spPr>
              <a:ln>
                <a:solidFill>
                  <a:schemeClr val="tx1"/>
                </a:solidFill>
              </a:ln>
            </c:spPr>
          </c:marker>
          <c:xVal>
            <c:numRef>
              <c:f>Φύλλο1!$A$1:$A$201</c:f>
              <c:numCache>
                <c:formatCode>General</c:formatCode>
                <c:ptCount val="201"/>
                <c:pt idx="0">
                  <c:v>2</c:v>
                </c:pt>
                <c:pt idx="1">
                  <c:v>2.0499999999999998</c:v>
                </c:pt>
                <c:pt idx="2">
                  <c:v>2.1</c:v>
                </c:pt>
                <c:pt idx="3">
                  <c:v>2.15</c:v>
                </c:pt>
                <c:pt idx="4">
                  <c:v>2.2000000000000002</c:v>
                </c:pt>
                <c:pt idx="5">
                  <c:v>2.25</c:v>
                </c:pt>
                <c:pt idx="6">
                  <c:v>2.2999999999999998</c:v>
                </c:pt>
                <c:pt idx="7">
                  <c:v>2.3499999999999988</c:v>
                </c:pt>
                <c:pt idx="8">
                  <c:v>2.4</c:v>
                </c:pt>
                <c:pt idx="9">
                  <c:v>2.4499999999999997</c:v>
                </c:pt>
                <c:pt idx="10">
                  <c:v>2.5</c:v>
                </c:pt>
                <c:pt idx="11">
                  <c:v>2.5499999999999998</c:v>
                </c:pt>
                <c:pt idx="12">
                  <c:v>2.6</c:v>
                </c:pt>
                <c:pt idx="13">
                  <c:v>2.65</c:v>
                </c:pt>
                <c:pt idx="14">
                  <c:v>2.7</c:v>
                </c:pt>
                <c:pt idx="15">
                  <c:v>2.75</c:v>
                </c:pt>
                <c:pt idx="16">
                  <c:v>2.8</c:v>
                </c:pt>
                <c:pt idx="17">
                  <c:v>2.8499999999999988</c:v>
                </c:pt>
                <c:pt idx="18">
                  <c:v>2.9</c:v>
                </c:pt>
                <c:pt idx="19">
                  <c:v>2.9499999999999997</c:v>
                </c:pt>
                <c:pt idx="20">
                  <c:v>3</c:v>
                </c:pt>
                <c:pt idx="21">
                  <c:v>3.05</c:v>
                </c:pt>
                <c:pt idx="22">
                  <c:v>3.1</c:v>
                </c:pt>
                <c:pt idx="23">
                  <c:v>3.15</c:v>
                </c:pt>
                <c:pt idx="24">
                  <c:v>3.2</c:v>
                </c:pt>
                <c:pt idx="25">
                  <c:v>3.25</c:v>
                </c:pt>
                <c:pt idx="26">
                  <c:v>3.3</c:v>
                </c:pt>
                <c:pt idx="27">
                  <c:v>3.3499999999999988</c:v>
                </c:pt>
                <c:pt idx="28">
                  <c:v>3.4</c:v>
                </c:pt>
                <c:pt idx="29">
                  <c:v>3.44999999999999</c:v>
                </c:pt>
                <c:pt idx="30">
                  <c:v>3.4999999999999867</c:v>
                </c:pt>
                <c:pt idx="31">
                  <c:v>3.5499999999999901</c:v>
                </c:pt>
                <c:pt idx="32">
                  <c:v>3.5999999999999877</c:v>
                </c:pt>
                <c:pt idx="33">
                  <c:v>3.6499999999999901</c:v>
                </c:pt>
                <c:pt idx="34">
                  <c:v>3.69999999999999</c:v>
                </c:pt>
                <c:pt idx="35">
                  <c:v>3.7499999999999898</c:v>
                </c:pt>
                <c:pt idx="36">
                  <c:v>3.7999999999999901</c:v>
                </c:pt>
                <c:pt idx="37">
                  <c:v>3.8499999999999877</c:v>
                </c:pt>
                <c:pt idx="38">
                  <c:v>3.8999999999999821</c:v>
                </c:pt>
                <c:pt idx="39">
                  <c:v>3.94999999999999</c:v>
                </c:pt>
                <c:pt idx="40">
                  <c:v>3.9999999999999867</c:v>
                </c:pt>
                <c:pt idx="41">
                  <c:v>4.0499999999999901</c:v>
                </c:pt>
                <c:pt idx="42">
                  <c:v>4.0999999999999899</c:v>
                </c:pt>
                <c:pt idx="43">
                  <c:v>4.1499999999999897</c:v>
                </c:pt>
                <c:pt idx="44">
                  <c:v>4.1999999999999895</c:v>
                </c:pt>
                <c:pt idx="45">
                  <c:v>4.2499999999999902</c:v>
                </c:pt>
                <c:pt idx="46">
                  <c:v>4.2999999999999901</c:v>
                </c:pt>
                <c:pt idx="47">
                  <c:v>4.3499999999999899</c:v>
                </c:pt>
                <c:pt idx="48">
                  <c:v>4.3999999999999897</c:v>
                </c:pt>
                <c:pt idx="49">
                  <c:v>4.4499999999999904</c:v>
                </c:pt>
                <c:pt idx="50">
                  <c:v>4.4999999999999902</c:v>
                </c:pt>
                <c:pt idx="51">
                  <c:v>4.5499999999999901</c:v>
                </c:pt>
                <c:pt idx="52">
                  <c:v>4.5999999999999899</c:v>
                </c:pt>
                <c:pt idx="53">
                  <c:v>4.6499999999999897</c:v>
                </c:pt>
                <c:pt idx="54">
                  <c:v>4.6999999999999895</c:v>
                </c:pt>
                <c:pt idx="55">
                  <c:v>4.7499999999999902</c:v>
                </c:pt>
                <c:pt idx="56">
                  <c:v>4.7999999999999901</c:v>
                </c:pt>
                <c:pt idx="57">
                  <c:v>4.8499999999999899</c:v>
                </c:pt>
                <c:pt idx="58">
                  <c:v>4.8999999999999897</c:v>
                </c:pt>
                <c:pt idx="59">
                  <c:v>4.9499999999999904</c:v>
                </c:pt>
                <c:pt idx="60">
                  <c:v>4.9999999999999902</c:v>
                </c:pt>
                <c:pt idx="61">
                  <c:v>5.0499999999999901</c:v>
                </c:pt>
                <c:pt idx="62">
                  <c:v>5.0999999999999899</c:v>
                </c:pt>
                <c:pt idx="63">
                  <c:v>5.1499999999999897</c:v>
                </c:pt>
                <c:pt idx="64">
                  <c:v>5.1999999999999895</c:v>
                </c:pt>
                <c:pt idx="65">
                  <c:v>5.2499999999999902</c:v>
                </c:pt>
                <c:pt idx="66">
                  <c:v>5.2999999999999901</c:v>
                </c:pt>
                <c:pt idx="67">
                  <c:v>5.3499999999999899</c:v>
                </c:pt>
                <c:pt idx="68">
                  <c:v>5.3999999999999897</c:v>
                </c:pt>
                <c:pt idx="69">
                  <c:v>5.4499999999999904</c:v>
                </c:pt>
                <c:pt idx="70">
                  <c:v>5.4999999999999902</c:v>
                </c:pt>
                <c:pt idx="71">
                  <c:v>5.5499999999999901</c:v>
                </c:pt>
                <c:pt idx="72">
                  <c:v>5.5999999999999899</c:v>
                </c:pt>
                <c:pt idx="73">
                  <c:v>5.6499999999999897</c:v>
                </c:pt>
                <c:pt idx="74">
                  <c:v>5.6999999999999895</c:v>
                </c:pt>
                <c:pt idx="75">
                  <c:v>5.7499999999999902</c:v>
                </c:pt>
                <c:pt idx="76">
                  <c:v>5.7999999999999901</c:v>
                </c:pt>
                <c:pt idx="77">
                  <c:v>5.8499999999999899</c:v>
                </c:pt>
                <c:pt idx="78">
                  <c:v>5.8999999999999897</c:v>
                </c:pt>
                <c:pt idx="79">
                  <c:v>5.9499999999999904</c:v>
                </c:pt>
                <c:pt idx="80">
                  <c:v>5.9999999999999902</c:v>
                </c:pt>
                <c:pt idx="81">
                  <c:v>6.0499999999999901</c:v>
                </c:pt>
                <c:pt idx="82">
                  <c:v>6.0999999999999899</c:v>
                </c:pt>
                <c:pt idx="83">
                  <c:v>6.1499999999999897</c:v>
                </c:pt>
                <c:pt idx="84">
                  <c:v>6.1999999999999895</c:v>
                </c:pt>
                <c:pt idx="85">
                  <c:v>6.2499999999999813</c:v>
                </c:pt>
                <c:pt idx="86">
                  <c:v>6.2999999999999803</c:v>
                </c:pt>
                <c:pt idx="87">
                  <c:v>6.3499999999999801</c:v>
                </c:pt>
                <c:pt idx="88">
                  <c:v>6.3999999999999799</c:v>
                </c:pt>
                <c:pt idx="89">
                  <c:v>6.4499999999999824</c:v>
                </c:pt>
                <c:pt idx="90">
                  <c:v>6.4999999999999813</c:v>
                </c:pt>
                <c:pt idx="91">
                  <c:v>6.5499999999999803</c:v>
                </c:pt>
                <c:pt idx="92">
                  <c:v>6.5999999999999801</c:v>
                </c:pt>
                <c:pt idx="93">
                  <c:v>6.6499999999999799</c:v>
                </c:pt>
                <c:pt idx="94">
                  <c:v>6.6999999999999797</c:v>
                </c:pt>
                <c:pt idx="95">
                  <c:v>6.7499999999999813</c:v>
                </c:pt>
                <c:pt idx="96">
                  <c:v>6.7999999999999803</c:v>
                </c:pt>
                <c:pt idx="97">
                  <c:v>6.8499999999999801</c:v>
                </c:pt>
                <c:pt idx="98">
                  <c:v>6.8999999999999799</c:v>
                </c:pt>
                <c:pt idx="99">
                  <c:v>6.9499999999999824</c:v>
                </c:pt>
                <c:pt idx="100">
                  <c:v>6.9999999999999813</c:v>
                </c:pt>
                <c:pt idx="101">
                  <c:v>7.0499999999999803</c:v>
                </c:pt>
                <c:pt idx="102">
                  <c:v>7.0999999999999801</c:v>
                </c:pt>
                <c:pt idx="103">
                  <c:v>7.1499999999999799</c:v>
                </c:pt>
                <c:pt idx="104">
                  <c:v>7.1999999999999797</c:v>
                </c:pt>
                <c:pt idx="105">
                  <c:v>7.2499999999999813</c:v>
                </c:pt>
                <c:pt idx="106">
                  <c:v>7.2999999999999803</c:v>
                </c:pt>
                <c:pt idx="107">
                  <c:v>7.3499999999999801</c:v>
                </c:pt>
                <c:pt idx="108">
                  <c:v>7.3999999999999799</c:v>
                </c:pt>
                <c:pt idx="109">
                  <c:v>7.4499999999999824</c:v>
                </c:pt>
                <c:pt idx="110">
                  <c:v>7.4999999999999813</c:v>
                </c:pt>
                <c:pt idx="111">
                  <c:v>7.5499999999999803</c:v>
                </c:pt>
                <c:pt idx="112">
                  <c:v>7.5999999999999801</c:v>
                </c:pt>
                <c:pt idx="113">
                  <c:v>7.6499999999999799</c:v>
                </c:pt>
                <c:pt idx="114">
                  <c:v>7.6999999999999797</c:v>
                </c:pt>
                <c:pt idx="115">
                  <c:v>7.7499999999999813</c:v>
                </c:pt>
                <c:pt idx="116">
                  <c:v>7.7999999999999803</c:v>
                </c:pt>
                <c:pt idx="117">
                  <c:v>7.8499999999999801</c:v>
                </c:pt>
                <c:pt idx="118">
                  <c:v>7.8999999999999799</c:v>
                </c:pt>
                <c:pt idx="119">
                  <c:v>7.9499999999999824</c:v>
                </c:pt>
                <c:pt idx="120">
                  <c:v>7.9999999999999813</c:v>
                </c:pt>
                <c:pt idx="121">
                  <c:v>8.0499999999999794</c:v>
                </c:pt>
                <c:pt idx="122">
                  <c:v>8.1000000000000014</c:v>
                </c:pt>
                <c:pt idx="123">
                  <c:v>8.1499999999999808</c:v>
                </c:pt>
                <c:pt idx="124">
                  <c:v>8.1999999999999797</c:v>
                </c:pt>
                <c:pt idx="125">
                  <c:v>8.2499999999999805</c:v>
                </c:pt>
                <c:pt idx="126">
                  <c:v>8.2999999999999794</c:v>
                </c:pt>
                <c:pt idx="127">
                  <c:v>8.3500000000000068</c:v>
                </c:pt>
                <c:pt idx="128">
                  <c:v>8.4000000000000021</c:v>
                </c:pt>
                <c:pt idx="129">
                  <c:v>8.4499999999999797</c:v>
                </c:pt>
                <c:pt idx="130">
                  <c:v>8.5000000000000018</c:v>
                </c:pt>
                <c:pt idx="131">
                  <c:v>8.5499999999999794</c:v>
                </c:pt>
                <c:pt idx="132">
                  <c:v>8.6000000000000014</c:v>
                </c:pt>
                <c:pt idx="133">
                  <c:v>8.6499999999999808</c:v>
                </c:pt>
                <c:pt idx="134">
                  <c:v>8.6999999999999797</c:v>
                </c:pt>
                <c:pt idx="135">
                  <c:v>8.7499999999999805</c:v>
                </c:pt>
                <c:pt idx="136">
                  <c:v>8.7999999999999794</c:v>
                </c:pt>
                <c:pt idx="137">
                  <c:v>8.8500000000000068</c:v>
                </c:pt>
                <c:pt idx="138">
                  <c:v>8.9000000000000021</c:v>
                </c:pt>
                <c:pt idx="139">
                  <c:v>8.9499999999999797</c:v>
                </c:pt>
                <c:pt idx="140">
                  <c:v>9.0000000000000018</c:v>
                </c:pt>
                <c:pt idx="141">
                  <c:v>9.0499999999999705</c:v>
                </c:pt>
                <c:pt idx="142">
                  <c:v>9.0999999999999748</c:v>
                </c:pt>
                <c:pt idx="143">
                  <c:v>9.1499999999999702</c:v>
                </c:pt>
                <c:pt idx="144">
                  <c:v>9.1999999999999726</c:v>
                </c:pt>
                <c:pt idx="145">
                  <c:v>9.2499999999999698</c:v>
                </c:pt>
                <c:pt idx="146">
                  <c:v>9.2999999999999705</c:v>
                </c:pt>
                <c:pt idx="147">
                  <c:v>9.3499999999999748</c:v>
                </c:pt>
                <c:pt idx="148">
                  <c:v>9.4000000000000021</c:v>
                </c:pt>
                <c:pt idx="149">
                  <c:v>9.4499999999999726</c:v>
                </c:pt>
                <c:pt idx="150">
                  <c:v>9.5000000000000018</c:v>
                </c:pt>
                <c:pt idx="151">
                  <c:v>9.5499999999999705</c:v>
                </c:pt>
                <c:pt idx="152">
                  <c:v>9.5999999999999748</c:v>
                </c:pt>
                <c:pt idx="153">
                  <c:v>9.6499999999999702</c:v>
                </c:pt>
                <c:pt idx="154">
                  <c:v>9.6999999999999726</c:v>
                </c:pt>
                <c:pt idx="155">
                  <c:v>9.7499999999999698</c:v>
                </c:pt>
                <c:pt idx="156">
                  <c:v>9.7999999999999705</c:v>
                </c:pt>
                <c:pt idx="157">
                  <c:v>9.8499999999999748</c:v>
                </c:pt>
                <c:pt idx="158">
                  <c:v>9.9000000000000021</c:v>
                </c:pt>
                <c:pt idx="159">
                  <c:v>9.9499999999999726</c:v>
                </c:pt>
                <c:pt idx="160">
                  <c:v>10.000000000000002</c:v>
                </c:pt>
                <c:pt idx="161">
                  <c:v>10.050000000000002</c:v>
                </c:pt>
                <c:pt idx="162">
                  <c:v>10.1</c:v>
                </c:pt>
                <c:pt idx="163">
                  <c:v>10.15</c:v>
                </c:pt>
                <c:pt idx="164">
                  <c:v>10.200000000000001</c:v>
                </c:pt>
                <c:pt idx="165">
                  <c:v>10.25</c:v>
                </c:pt>
                <c:pt idx="166">
                  <c:v>10.3</c:v>
                </c:pt>
                <c:pt idx="167">
                  <c:v>10.350000000000026</c:v>
                </c:pt>
                <c:pt idx="168">
                  <c:v>10.4</c:v>
                </c:pt>
                <c:pt idx="169">
                  <c:v>10.450000000000006</c:v>
                </c:pt>
                <c:pt idx="170">
                  <c:v>10.5</c:v>
                </c:pt>
                <c:pt idx="171">
                  <c:v>10.55</c:v>
                </c:pt>
                <c:pt idx="172">
                  <c:v>10.6</c:v>
                </c:pt>
                <c:pt idx="173">
                  <c:v>10.65</c:v>
                </c:pt>
                <c:pt idx="174">
                  <c:v>10.7</c:v>
                </c:pt>
                <c:pt idx="175">
                  <c:v>10.75</c:v>
                </c:pt>
                <c:pt idx="176">
                  <c:v>10.8</c:v>
                </c:pt>
                <c:pt idx="177">
                  <c:v>10.850000000000026</c:v>
                </c:pt>
                <c:pt idx="178">
                  <c:v>10.9</c:v>
                </c:pt>
                <c:pt idx="179">
                  <c:v>10.950000000000006</c:v>
                </c:pt>
                <c:pt idx="180">
                  <c:v>11</c:v>
                </c:pt>
                <c:pt idx="181">
                  <c:v>11.05</c:v>
                </c:pt>
                <c:pt idx="182">
                  <c:v>11.1</c:v>
                </c:pt>
                <c:pt idx="183">
                  <c:v>11.15</c:v>
                </c:pt>
                <c:pt idx="184">
                  <c:v>11.2</c:v>
                </c:pt>
                <c:pt idx="185">
                  <c:v>11.25</c:v>
                </c:pt>
                <c:pt idx="186">
                  <c:v>11.3</c:v>
                </c:pt>
                <c:pt idx="187">
                  <c:v>11.350000000000026</c:v>
                </c:pt>
                <c:pt idx="188">
                  <c:v>11.4</c:v>
                </c:pt>
                <c:pt idx="189">
                  <c:v>11.450000000000006</c:v>
                </c:pt>
                <c:pt idx="190">
                  <c:v>11.5</c:v>
                </c:pt>
                <c:pt idx="191">
                  <c:v>11.55</c:v>
                </c:pt>
                <c:pt idx="192">
                  <c:v>11.6</c:v>
                </c:pt>
                <c:pt idx="193">
                  <c:v>11.65</c:v>
                </c:pt>
                <c:pt idx="194">
                  <c:v>11.7</c:v>
                </c:pt>
                <c:pt idx="195">
                  <c:v>11.75</c:v>
                </c:pt>
                <c:pt idx="196">
                  <c:v>11.8</c:v>
                </c:pt>
                <c:pt idx="197">
                  <c:v>11.850000000000026</c:v>
                </c:pt>
                <c:pt idx="198">
                  <c:v>11.9</c:v>
                </c:pt>
                <c:pt idx="199">
                  <c:v>11.950000000000006</c:v>
                </c:pt>
                <c:pt idx="200">
                  <c:v>12</c:v>
                </c:pt>
              </c:numCache>
            </c:numRef>
          </c:xVal>
          <c:yVal>
            <c:numRef>
              <c:f>Φύλλο1!$G$1:$G$201</c:f>
              <c:numCache>
                <c:formatCode>General</c:formatCode>
                <c:ptCount val="201"/>
                <c:pt idx="0">
                  <c:v>2.3447624465916212E-2</c:v>
                </c:pt>
                <c:pt idx="1">
                  <c:v>2.0993883790561572E-2</c:v>
                </c:pt>
                <c:pt idx="2">
                  <c:v>1.8818643026500353E-2</c:v>
                </c:pt>
                <c:pt idx="3">
                  <c:v>1.6893018423507208E-2</c:v>
                </c:pt>
                <c:pt idx="4">
                  <c:v>1.5191433443616731E-2</c:v>
                </c:pt>
                <c:pt idx="5">
                  <c:v>1.3691278086495761E-2</c:v>
                </c:pt>
                <c:pt idx="6">
                  <c:v>1.2372607251674659E-2</c:v>
                </c:pt>
                <c:pt idx="7">
                  <c:v>1.1217874053030274E-2</c:v>
                </c:pt>
                <c:pt idx="8">
                  <c:v>1.0211694444545437E-2</c:v>
                </c:pt>
                <c:pt idx="9">
                  <c:v>9.3406399069118247E-3</c:v>
                </c:pt>
                <c:pt idx="10">
                  <c:v>8.5930552860977727E-3</c:v>
                </c:pt>
                <c:pt idx="11">
                  <c:v>7.9588991708467137E-3</c:v>
                </c:pt>
                <c:pt idx="12">
                  <c:v>7.4296044486023925E-3</c:v>
                </c:pt>
                <c:pt idx="13">
                  <c:v>6.9979568901707033E-3</c:v>
                </c:pt>
                <c:pt idx="14">
                  <c:v>6.6579897832559874E-3</c:v>
                </c:pt>
                <c:pt idx="15">
                  <c:v>6.4048927637681326E-3</c:v>
                </c:pt>
                <c:pt idx="16">
                  <c:v>6.2349330805685039E-3</c:v>
                </c:pt>
                <c:pt idx="17">
                  <c:v>6.1453875723986194E-3</c:v>
                </c:pt>
                <c:pt idx="18">
                  <c:v>6.1344836326847124E-3</c:v>
                </c:pt>
                <c:pt idx="19">
                  <c:v>6.201347385711555E-3</c:v>
                </c:pt>
                <c:pt idx="20">
                  <c:v>6.3459571929133348E-3</c:v>
                </c:pt>
                <c:pt idx="21">
                  <c:v>6.5691004473379814E-3</c:v>
                </c:pt>
                <c:pt idx="22">
                  <c:v>6.8723313948309082E-3</c:v>
                </c:pt>
                <c:pt idx="23">
                  <c:v>7.2579274406200109E-3</c:v>
                </c:pt>
                <c:pt idx="24">
                  <c:v>7.7288410606749366E-3</c:v>
                </c:pt>
                <c:pt idx="25">
                  <c:v>8.2886440433479289E-3</c:v>
                </c:pt>
                <c:pt idx="26">
                  <c:v>8.9414603492715648E-3</c:v>
                </c:pt>
                <c:pt idx="27">
                  <c:v>9.6918834157078068E-3</c:v>
                </c:pt>
                <c:pt idx="28">
                  <c:v>1.0544873276609331E-2</c:v>
                </c:pt>
                <c:pt idx="29">
                  <c:v>1.1505628467912421E-2</c:v>
                </c:pt>
                <c:pt idx="30">
                  <c:v>1.2579427404495521E-2</c:v>
                </c:pt>
                <c:pt idx="31">
                  <c:v>1.3771433839086964E-2</c:v>
                </c:pt>
                <c:pt idx="32">
                  <c:v>1.508646125806801E-2</c:v>
                </c:pt>
                <c:pt idx="33">
                  <c:v>1.6528691774755314E-2</c:v>
                </c:pt>
                <c:pt idx="34">
                  <c:v>1.8101346410881385E-2</c:v>
                </c:pt>
                <c:pt idx="35">
                  <c:v>1.9806305789742514E-2</c:v>
                </c:pt>
                <c:pt idx="36">
                  <c:v>2.1643683375628692E-2</c:v>
                </c:pt>
                <c:pt idx="37">
                  <c:v>2.3611357629517122E-2</c:v>
                </c:pt>
                <c:pt idx="38">
                  <c:v>2.5704474886398283E-2</c:v>
                </c:pt>
                <c:pt idx="39">
                  <c:v>2.791494134814405E-2</c:v>
                </c:pt>
                <c:pt idx="40">
                  <c:v>3.0230930095651646E-2</c:v>
                </c:pt>
                <c:pt idx="41">
                  <c:v>3.2636436974147802E-2</c:v>
                </c:pt>
                <c:pt idx="42">
                  <c:v>3.511092681348308E-2</c:v>
                </c:pt>
                <c:pt idx="43">
                  <c:v>3.7629117606851475E-2</c:v>
                </c:pt>
                <c:pt idx="44">
                  <c:v>4.0160953598051052E-2</c:v>
                </c:pt>
                <c:pt idx="45">
                  <c:v>4.2671817166255829E-2</c:v>
                </c:pt>
                <c:pt idx="46">
                  <c:v>4.5123022451512132E-2</c:v>
                </c:pt>
                <c:pt idx="47">
                  <c:v>4.7472619711692532E-2</c:v>
                </c:pt>
                <c:pt idx="48">
                  <c:v>4.9676518078071073E-2</c:v>
                </c:pt>
                <c:pt idx="49">
                  <c:v>5.1689906451193916E-2</c:v>
                </c:pt>
                <c:pt idx="50">
                  <c:v>5.3468919914883062E-2</c:v>
                </c:pt>
                <c:pt idx="51">
                  <c:v>5.497246582622254E-2</c:v>
                </c:pt>
                <c:pt idx="52">
                  <c:v>5.6164094351423742E-2</c:v>
                </c:pt>
                <c:pt idx="53">
                  <c:v>5.7013777774757433E-2</c:v>
                </c:pt>
                <c:pt idx="54">
                  <c:v>5.7499455975792174E-2</c:v>
                </c:pt>
                <c:pt idx="55">
                  <c:v>5.7608214996804054E-2</c:v>
                </c:pt>
                <c:pt idx="56">
                  <c:v>5.7336992049468585E-2</c:v>
                </c:pt>
                <c:pt idx="57">
                  <c:v>5.6692741151446499E-2</c:v>
                </c:pt>
                <c:pt idx="58">
                  <c:v>5.5692043655261828E-2</c:v>
                </c:pt>
                <c:pt idx="59">
                  <c:v>5.4360200244959488E-2</c:v>
                </c:pt>
                <c:pt idx="60">
                  <c:v>5.2729888094962485E-2</c:v>
                </c:pt>
                <c:pt idx="61">
                  <c:v>5.0839502404696882E-2</c:v>
                </c:pt>
                <c:pt idx="62">
                  <c:v>4.8731321272275474E-2</c:v>
                </c:pt>
                <c:pt idx="63">
                  <c:v>4.6449635555614474E-2</c:v>
                </c:pt>
                <c:pt idx="64">
                  <c:v>4.4038972523979883E-2</c:v>
                </c:pt>
                <c:pt idx="65">
                  <c:v>4.1542517450497793E-2</c:v>
                </c:pt>
                <c:pt idx="66">
                  <c:v>3.9000805751571548E-2</c:v>
                </c:pt>
                <c:pt idx="67">
                  <c:v>3.6450724888137942E-2</c:v>
                </c:pt>
                <c:pt idx="68">
                  <c:v>3.3924834310459048E-2</c:v>
                </c:pt>
                <c:pt idx="69">
                  <c:v>3.1450986280320802E-2</c:v>
                </c:pt>
                <c:pt idx="70">
                  <c:v>2.9052212024978208E-2</c:v>
                </c:pt>
                <c:pt idx="71">
                  <c:v>2.6746826637813245E-2</c:v>
                </c:pt>
                <c:pt idx="72">
                  <c:v>2.4548701724111836E-2</c:v>
                </c:pt>
                <c:pt idx="73">
                  <c:v>2.2467655679827288E-2</c:v>
                </c:pt>
                <c:pt idx="74">
                  <c:v>2.050991613404899E-2</c:v>
                </c:pt>
                <c:pt idx="75">
                  <c:v>1.8678615974702082E-2</c:v>
                </c:pt>
                <c:pt idx="76">
                  <c:v>1.6974292228369561E-2</c:v>
                </c:pt>
                <c:pt idx="77">
                  <c:v>1.5395364903749618E-2</c:v>
                </c:pt>
                <c:pt idx="78">
                  <c:v>1.3938580077680665E-2</c:v>
                </c:pt>
                <c:pt idx="79">
                  <c:v>1.2599407629494934E-2</c:v>
                </c:pt>
                <c:pt idx="80">
                  <c:v>1.1372388964028021E-2</c:v>
                </c:pt>
                <c:pt idx="81">
                  <c:v>1.0251433815324739E-2</c:v>
                </c:pt>
                <c:pt idx="82">
                  <c:v>9.2300679013998105E-3</c:v>
                </c:pt>
                <c:pt idx="83">
                  <c:v>8.3016349670524767E-3</c:v>
                </c:pt>
                <c:pt idx="84">
                  <c:v>7.4594577858296957E-3</c:v>
                </c:pt>
                <c:pt idx="85">
                  <c:v>6.6969631672124134E-3</c:v>
                </c:pt>
                <c:pt idx="86">
                  <c:v>6.0077760854031137E-3</c:v>
                </c:pt>
                <c:pt idx="87">
                  <c:v>5.3857878410136124E-3</c:v>
                </c:pt>
                <c:pt idx="88">
                  <c:v>4.82520278936559E-3</c:v>
                </c:pt>
                <c:pt idx="89">
                  <c:v>4.3205676972204394E-3</c:v>
                </c:pt>
                <c:pt idx="90">
                  <c:v>3.866787280280966E-3</c:v>
                </c:pt>
                <c:pt idx="91">
                  <c:v>3.4591289658724759E-3</c:v>
                </c:pt>
                <c:pt idx="92">
                  <c:v>3.0932194441024036E-3</c:v>
                </c:pt>
                <c:pt idx="93">
                  <c:v>2.7650351313600217E-3</c:v>
                </c:pt>
                <c:pt idx="94">
                  <c:v>2.4708882795677891E-3</c:v>
                </c:pt>
                <c:pt idx="95">
                  <c:v>2.2074101252097852E-3</c:v>
                </c:pt>
                <c:pt idx="96">
                  <c:v>1.9715321824960289E-3</c:v>
                </c:pt>
                <c:pt idx="97">
                  <c:v>1.7604665416344463E-3</c:v>
                </c:pt>
                <c:pt idx="98">
                  <c:v>1.5716858315078122E-3</c:v>
                </c:pt>
                <c:pt idx="99">
                  <c:v>1.4029033410668421E-3</c:v>
                </c:pt>
                <c:pt idx="100">
                  <c:v>1.2520536604079561E-3</c:v>
                </c:pt>
                <c:pt idx="101">
                  <c:v>1.1172740960192606E-3</c:v>
                </c:pt>
                <c:pt idx="102">
                  <c:v>9.9688703067816933E-4</c:v>
                </c:pt>
                <c:pt idx="103">
                  <c:v>8.8938333308054578E-4</c:v>
                </c:pt>
                <c:pt idx="104">
                  <c:v>7.9340687209397481E-4</c:v>
                </c:pt>
                <c:pt idx="105">
                  <c:v>7.0774015266139004E-4</c:v>
                </c:pt>
                <c:pt idx="106">
                  <c:v>6.312910623968703E-4</c:v>
                </c:pt>
                <c:pt idx="107">
                  <c:v>5.6308069777772881E-4</c:v>
                </c:pt>
                <c:pt idx="108">
                  <c:v>5.0223222486811428E-4</c:v>
                </c:pt>
                <c:pt idx="109">
                  <c:v>4.4796072033834915E-4</c:v>
                </c:pt>
                <c:pt idx="110">
                  <c:v>3.9956393305986252E-4</c:v>
                </c:pt>
                <c:pt idx="111">
                  <c:v>3.5641390386563265E-4</c:v>
                </c:pt>
                <c:pt idx="112">
                  <c:v>3.1794938045877607E-4</c:v>
                </c:pt>
                <c:pt idx="113">
                  <c:v>2.8366896536545857E-4</c:v>
                </c:pt>
                <c:pt idx="114">
                  <c:v>2.5312493682090815E-4</c:v>
                </c:pt>
                <c:pt idx="115">
                  <c:v>2.2591768520744803E-4</c:v>
                </c:pt>
                <c:pt idx="116">
                  <c:v>2.0169071086718616E-4</c:v>
                </c:pt>
                <c:pt idx="117">
                  <c:v>1.8012613258958879E-4</c:v>
                </c:pt>
                <c:pt idx="118">
                  <c:v>1.609406596755595E-4</c:v>
                </c:pt>
                <c:pt idx="119">
                  <c:v>1.4388198409501566E-4</c:v>
                </c:pt>
                <c:pt idx="120">
                  <c:v>1.2872555280445916E-4</c:v>
                </c:pt>
                <c:pt idx="121">
                  <c:v>1.152716837201034E-4</c:v>
                </c:pt>
                <c:pt idx="122">
                  <c:v>1.033429921138446E-4</c:v>
                </c:pt>
                <c:pt idx="123">
                  <c:v>9.2782097291445564E-5</c:v>
                </c:pt>
                <c:pt idx="124">
                  <c:v>8.3449582313126992E-5</c:v>
                </c:pt>
                <c:pt idx="125">
                  <c:v>7.522218222257971E-5</c:v>
                </c:pt>
                <c:pt idx="126">
                  <c:v>6.7991178763506121E-5</c:v>
                </c:pt>
                <c:pt idx="127">
                  <c:v>6.1660981889454173E-5</c:v>
                </c:pt>
                <c:pt idx="128">
                  <c:v>5.6147880522477024E-5</c:v>
                </c:pt>
                <c:pt idx="129">
                  <c:v>5.1378947000218777E-5</c:v>
                </c:pt>
                <c:pt idx="130">
                  <c:v>4.7291081482159926E-5</c:v>
                </c:pt>
                <c:pt idx="131">
                  <c:v>4.3830184277316644E-5</c:v>
                </c:pt>
                <c:pt idx="132">
                  <c:v>4.0950445621361513E-5</c:v>
                </c:pt>
                <c:pt idx="133">
                  <c:v>3.8613743884906044E-5</c:v>
                </c:pt>
                <c:pt idx="134">
                  <c:v>3.6789144550164999E-5</c:v>
                </c:pt>
                <c:pt idx="135">
                  <c:v>3.5452493564183304E-5</c:v>
                </c:pt>
                <c:pt idx="136">
                  <c:v>3.4586099876446825E-5</c:v>
                </c:pt>
                <c:pt idx="137">
                  <c:v>3.4178503110302053E-5</c:v>
                </c:pt>
                <c:pt idx="138">
                  <c:v>3.4224323414015684E-5</c:v>
                </c:pt>
                <c:pt idx="139">
                  <c:v>3.4724191601347128E-5</c:v>
                </c:pt>
                <c:pt idx="140">
                  <c:v>3.5684758735897474E-5</c:v>
                </c:pt>
                <c:pt idx="141">
                  <c:v>3.7118785350966516E-5</c:v>
                </c:pt>
                <c:pt idx="142">
                  <c:v>3.9045311540113859E-5</c:v>
                </c:pt>
                <c:pt idx="143">
                  <c:v>4.1489910216164581E-5</c:v>
                </c:pt>
                <c:pt idx="144">
                  <c:v>4.4485026931643288E-5</c:v>
                </c:pt>
                <c:pt idx="145">
                  <c:v>4.8070410795553836E-5</c:v>
                </c:pt>
                <c:pt idx="146">
                  <c:v>5.2293642224965512E-5</c:v>
                </c:pt>
                <c:pt idx="147">
                  <c:v>5.7210764550559916E-5</c:v>
                </c:pt>
                <c:pt idx="148">
                  <c:v>6.2887027870077959E-5</c:v>
                </c:pt>
                <c:pt idx="149">
                  <c:v>6.9397755030382332E-5</c:v>
                </c:pt>
                <c:pt idx="150">
                  <c:v>7.6829341237339904E-5</c:v>
                </c:pt>
                <c:pt idx="151">
                  <c:v>8.5280400564201081E-5</c:v>
                </c:pt>
                <c:pt idx="152">
                  <c:v>9.4863074577080408E-5</c:v>
                </c:pt>
                <c:pt idx="153">
                  <c:v>1.0570452044628954E-4</c:v>
                </c:pt>
                <c:pt idx="154">
                  <c:v>1.1794859829309646E-4</c:v>
                </c:pt>
                <c:pt idx="155">
                  <c:v>1.3175778016454064E-4</c:v>
                </c:pt>
                <c:pt idx="156">
                  <c:v>1.4731530596930832E-4</c:v>
                </c:pt>
                <c:pt idx="157">
                  <c:v>1.6482761498422377E-4</c:v>
                </c:pt>
                <c:pt idx="158">
                  <c:v>1.8452708519728754E-4</c:v>
                </c:pt>
                <c:pt idx="159">
                  <c:v>2.06675116837685E-4</c:v>
                </c:pt>
                <c:pt idx="160">
                  <c:v>2.3156560101015834E-4</c:v>
                </c:pt>
                <c:pt idx="161">
                  <c:v>2.5952881946108403E-4</c:v>
                </c:pt>
                <c:pt idx="162">
                  <c:v>2.9093582722416772E-4</c:v>
                </c:pt>
                <c:pt idx="163">
                  <c:v>3.2620337630149296E-4</c:v>
                </c:pt>
                <c:pt idx="164">
                  <c:v>3.6579944571416305E-4</c:v>
                </c:pt>
                <c:pt idx="165">
                  <c:v>4.102494513034349E-4</c:v>
                </c:pt>
                <c:pt idx="166">
                  <c:v>4.6014321768277013E-4</c:v>
                </c:pt>
                <c:pt idx="167">
                  <c:v>5.1614280485450588E-4</c:v>
                </c:pt>
                <c:pt idx="168">
                  <c:v>5.7899129334579595E-4</c:v>
                </c:pt>
                <c:pt idx="169">
                  <c:v>6.4952264443722931E-4</c:v>
                </c:pt>
                <c:pt idx="170">
                  <c:v>7.286727663235853E-4</c:v>
                </c:pt>
                <c:pt idx="171">
                  <c:v>8.1749193304790147E-4</c:v>
                </c:pt>
                <c:pt idx="172">
                  <c:v>9.1715872100069768E-4</c:v>
                </c:pt>
                <c:pt idx="173">
                  <c:v>1.0289956479131918E-3</c:v>
                </c:pt>
                <c:pt idx="174">
                  <c:v>1.1544867218646309E-3</c:v>
                </c:pt>
                <c:pt idx="175">
                  <c:v>1.2952971331681665E-3</c:v>
                </c:pt>
                <c:pt idx="176">
                  <c:v>1.453295350434971E-3</c:v>
                </c:pt>
                <c:pt idx="177">
                  <c:v>1.6305779140177419E-3</c:v>
                </c:pt>
                <c:pt idx="178">
                  <c:v>1.8294972558274922E-3</c:v>
                </c:pt>
                <c:pt idx="179">
                  <c:v>2.0526929146760732E-3</c:v>
                </c:pt>
                <c:pt idx="180">
                  <c:v>2.30312656135251E-3</c:v>
                </c:pt>
                <c:pt idx="181">
                  <c:v>2.5841212981950711E-3</c:v>
                </c:pt>
                <c:pt idx="182">
                  <c:v>2.8994057546404012E-3</c:v>
                </c:pt>
                <c:pt idx="183">
                  <c:v>3.2531635638709464E-3</c:v>
                </c:pt>
                <c:pt idx="184">
                  <c:v>3.6500888770852097E-3</c:v>
                </c:pt>
                <c:pt idx="185">
                  <c:v>4.0954486520325658E-3</c:v>
                </c:pt>
                <c:pt idx="186">
                  <c:v>4.5951525423422552E-3</c:v>
                </c:pt>
                <c:pt idx="187">
                  <c:v>5.1558313150368174E-3</c:v>
                </c:pt>
                <c:pt idx="188">
                  <c:v>5.7849248367818473E-3</c:v>
                </c:pt>
                <c:pt idx="189">
                  <c:v>6.4907807963962994E-3</c:v>
                </c:pt>
                <c:pt idx="190">
                  <c:v>7.2827654736116838E-3</c:v>
                </c:pt>
                <c:pt idx="191">
                  <c:v>8.1713880239129757E-3</c:v>
                </c:pt>
                <c:pt idx="192">
                  <c:v>9.168439928647713E-3</c:v>
                </c:pt>
                <c:pt idx="193">
                  <c:v>1.0287151460818456E-2</c:v>
                </c:pt>
                <c:pt idx="194">
                  <c:v>1.1542367242768144E-2</c:v>
                </c:pt>
                <c:pt idx="195">
                  <c:v>1.2950743225298813E-2</c:v>
                </c:pt>
                <c:pt idx="196">
                  <c:v>1.4530967702020055E-2</c:v>
                </c:pt>
                <c:pt idx="197">
                  <c:v>1.6304009291649869E-2</c:v>
                </c:pt>
                <c:pt idx="198">
                  <c:v>1.8293395178845848E-2</c:v>
                </c:pt>
                <c:pt idx="199">
                  <c:v>2.0525523305651307E-2</c:v>
                </c:pt>
                <c:pt idx="200">
                  <c:v>2.3030012656147812E-2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42688"/>
        <c:axId val="229401728"/>
      </c:scatterChart>
      <c:valAx>
        <c:axId val="205842688"/>
        <c:scaling>
          <c:orientation val="minMax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9401728"/>
        <c:crosses val="autoZero"/>
        <c:crossBetween val="midCat"/>
      </c:valAx>
      <c:valAx>
        <c:axId val="2294017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Buffer Capacity, </a:t>
                </a:r>
                <a:r>
                  <a:rPr lang="el-GR" sz="1400"/>
                  <a:t>β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842688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3"/>
          </c:marker>
          <c:xVal>
            <c:numRef>
              <c:f>Φύλλο1!$B:$B</c:f>
              <c:numCache>
                <c:formatCode>General</c:formatCode>
                <c:ptCount val="1048576"/>
                <c:pt idx="0">
                  <c:v>9.9900099900100225E-4</c:v>
                </c:pt>
                <c:pt idx="1">
                  <c:v>1.0460332168073703E-3</c:v>
                </c:pt>
                <c:pt idx="2">
                  <c:v>1.0952772485214501E-3</c:v>
                </c:pt>
                <c:pt idx="3">
                  <c:v>1.1468368765837757E-3</c:v>
                </c:pt>
                <c:pt idx="4">
                  <c:v>1.2008207305607083E-3</c:v>
                </c:pt>
                <c:pt idx="5">
                  <c:v>1.2573425113552982E-3</c:v>
                </c:pt>
                <c:pt idx="6">
                  <c:v>1.3165212255793347E-3</c:v>
                </c:pt>
                <c:pt idx="7">
                  <c:v>1.3784814305271419E-3</c:v>
                </c:pt>
                <c:pt idx="8">
                  <c:v>1.4433534902079355E-3</c:v>
                </c:pt>
                <c:pt idx="9">
                  <c:v>1.5112738429118053E-3</c:v>
                </c:pt>
                <c:pt idx="10">
                  <c:v>1.5823852808017306E-3</c:v>
                </c:pt>
                <c:pt idx="11">
                  <c:v>1.6568372420429141E-3</c:v>
                </c:pt>
                <c:pt idx="12">
                  <c:v>1.7347861159992901E-3</c:v>
                </c:pt>
                <c:pt idx="13">
                  <c:v>1.8163955620461574E-3</c:v>
                </c:pt>
                <c:pt idx="14">
                  <c:v>1.9018368425677622E-3</c:v>
                </c:pt>
                <c:pt idx="15">
                  <c:v>1.9912891707283293E-3</c:v>
                </c:pt>
                <c:pt idx="16">
                  <c:v>2.0849400736251502E-3</c:v>
                </c:pt>
                <c:pt idx="17">
                  <c:v>2.1829857714531402E-3</c:v>
                </c:pt>
                <c:pt idx="18">
                  <c:v>2.2856315733302936E-3</c:v>
                </c:pt>
                <c:pt idx="19">
                  <c:v>2.3930922904548944E-3</c:v>
                </c:pt>
                <c:pt idx="20">
                  <c:v>2.5055926672857445E-3</c:v>
                </c:pt>
                <c:pt idx="21">
                  <c:v>2.6233678314573541E-3</c:v>
                </c:pt>
                <c:pt idx="22">
                  <c:v>2.7466637631632426E-3</c:v>
                </c:pt>
                <c:pt idx="23">
                  <c:v>2.875737784760636E-3</c:v>
                </c:pt>
                <c:pt idx="24">
                  <c:v>3.0108590713695442E-3</c:v>
                </c:pt>
                <c:pt idx="25">
                  <c:v>3.1523091832602068E-3</c:v>
                </c:pt>
                <c:pt idx="26">
                  <c:v>3.3003826208403164E-3</c:v>
                </c:pt>
                <c:pt idx="27">
                  <c:v>3.4553874030729776E-3</c:v>
                </c:pt>
                <c:pt idx="28">
                  <c:v>3.6176456701732707E-3</c:v>
                </c:pt>
                <c:pt idx="29">
                  <c:v>3.7874943114472705E-3</c:v>
                </c:pt>
                <c:pt idx="30">
                  <c:v>3.9652856191522007E-3</c:v>
                </c:pt>
                <c:pt idx="31">
                  <c:v>4.1513879692703926E-3</c:v>
                </c:pt>
                <c:pt idx="32">
                  <c:v>4.3461865300990846E-3</c:v>
                </c:pt>
                <c:pt idx="33">
                  <c:v>4.5500839995691834E-3</c:v>
                </c:pt>
                <c:pt idx="34">
                  <c:v>4.7635013722107811E-3</c:v>
                </c:pt>
                <c:pt idx="35">
                  <c:v>4.9868787366879833E-3</c:v>
                </c:pt>
                <c:pt idx="36">
                  <c:v>5.2206761048241767E-3</c:v>
                </c:pt>
                <c:pt idx="37">
                  <c:v>5.4653742730366118E-3</c:v>
                </c:pt>
                <c:pt idx="38">
                  <c:v>5.7214757170903924E-3</c:v>
                </c:pt>
                <c:pt idx="39">
                  <c:v>5.9895055210679284E-3</c:v>
                </c:pt>
                <c:pt idx="40">
                  <c:v>6.2700123414338674E-3</c:v>
                </c:pt>
                <c:pt idx="41">
                  <c:v>6.5635694070481903E-3</c:v>
                </c:pt>
                <c:pt idx="42">
                  <c:v>6.8707755559509814E-3</c:v>
                </c:pt>
                <c:pt idx="43">
                  <c:v>7.1922563097016759E-3</c:v>
                </c:pt>
                <c:pt idx="44">
                  <c:v>7.5286649860089004E-3</c:v>
                </c:pt>
                <c:pt idx="45">
                  <c:v>7.8806838503302883E-3</c:v>
                </c:pt>
                <c:pt idx="46">
                  <c:v>8.2490253070535199E-3</c:v>
                </c:pt>
                <c:pt idx="47">
                  <c:v>8.6344331307924953E-3</c:v>
                </c:pt>
                <c:pt idx="48">
                  <c:v>9.0376837382396547E-3</c:v>
                </c:pt>
                <c:pt idx="49">
                  <c:v>9.4595875009125044E-3</c:v>
                </c:pt>
                <c:pt idx="50">
                  <c:v>9.9009900990099809E-3</c:v>
                </c:pt>
                <c:pt idx="51">
                  <c:v>1.0362773916459771E-2</c:v>
                </c:pt>
                <c:pt idx="52">
                  <c:v>1.084585947708137E-2</c:v>
                </c:pt>
                <c:pt idx="53">
                  <c:v>1.1351206921614678E-2</c:v>
                </c:pt>
                <c:pt idx="54">
                  <c:v>1.1879817525171536E-2</c:v>
                </c:pt>
                <c:pt idx="55">
                  <c:v>1.2432735254442401E-2</c:v>
                </c:pt>
                <c:pt idx="56">
                  <c:v>1.3011048363752083E-2</c:v>
                </c:pt>
                <c:pt idx="57">
                  <c:v>1.3615891028782114E-2</c:v>
                </c:pt>
                <c:pt idx="58">
                  <c:v>1.4248445016478241E-2</c:v>
                </c:pt>
                <c:pt idx="59">
                  <c:v>1.4909941389328647E-2</c:v>
                </c:pt>
                <c:pt idx="60">
                  <c:v>1.56016622418296E-2</c:v>
                </c:pt>
                <c:pt idx="61">
                  <c:v>1.6324942466553954E-2</c:v>
                </c:pt>
                <c:pt idx="62">
                  <c:v>1.7081171546793551E-2</c:v>
                </c:pt>
                <c:pt idx="63">
                  <c:v>1.7871795372261766E-2</c:v>
                </c:pt>
                <c:pt idx="64">
                  <c:v>1.869831807381608E-2</c:v>
                </c:pt>
                <c:pt idx="65">
                  <c:v>1.9562303872579515E-2</c:v>
                </c:pt>
                <c:pt idx="66">
                  <c:v>2.0465378938219612E-2</c:v>
                </c:pt>
                <c:pt idx="67">
                  <c:v>2.1409233250460225E-2</c:v>
                </c:pt>
                <c:pt idx="68">
                  <c:v>2.2395622457170524E-2</c:v>
                </c:pt>
                <c:pt idx="69">
                  <c:v>2.3426369721582348E-2</c:v>
                </c:pt>
                <c:pt idx="70">
                  <c:v>2.4503367550336056E-2</c:v>
                </c:pt>
                <c:pt idx="71">
                  <c:v>2.5628579593138027E-2</c:v>
                </c:pt>
                <c:pt idx="72">
                  <c:v>2.6804042403840322E-2</c:v>
                </c:pt>
                <c:pt idx="73">
                  <c:v>2.8031867151696612E-2</c:v>
                </c:pt>
                <c:pt idx="74">
                  <c:v>2.9314241270450386E-2</c:v>
                </c:pt>
                <c:pt idx="75">
                  <c:v>3.0653430031715556E-2</c:v>
                </c:pt>
                <c:pt idx="76">
                  <c:v>3.2051778027871347E-2</c:v>
                </c:pt>
                <c:pt idx="77">
                  <c:v>3.3511710548371251E-2</c:v>
                </c:pt>
                <c:pt idx="78">
                  <c:v>3.5035734831986277E-2</c:v>
                </c:pt>
                <c:pt idx="79">
                  <c:v>3.6626441176046944E-2</c:v>
                </c:pt>
                <c:pt idx="80">
                  <c:v>3.828650388225481E-2</c:v>
                </c:pt>
                <c:pt idx="81">
                  <c:v>4.0018682017058924E-2</c:v>
                </c:pt>
                <c:pt idx="82">
                  <c:v>4.1825819962989355E-2</c:v>
                </c:pt>
                <c:pt idx="83">
                  <c:v>4.3710847735683969E-2</c:v>
                </c:pt>
                <c:pt idx="84">
                  <c:v>4.5676781039662384E-2</c:v>
                </c:pt>
                <c:pt idx="85">
                  <c:v>4.7726721034204223E-2</c:v>
                </c:pt>
                <c:pt idx="86">
                  <c:v>4.9863853778976223E-2</c:v>
                </c:pt>
                <c:pt idx="87">
                  <c:v>5.2091449327374868E-2</c:v>
                </c:pt>
                <c:pt idx="88">
                  <c:v>5.4412860433875485E-2</c:v>
                </c:pt>
                <c:pt idx="89">
                  <c:v>5.6831520840097433E-2</c:v>
                </c:pt>
                <c:pt idx="90">
                  <c:v>5.9350943102767589E-2</c:v>
                </c:pt>
                <c:pt idx="91">
                  <c:v>6.1974715925357957E-2</c:v>
                </c:pt>
                <c:pt idx="92">
                  <c:v>6.4706500953922289E-2</c:v>
                </c:pt>
                <c:pt idx="93">
                  <c:v>6.7550028996576333E-2</c:v>
                </c:pt>
                <c:pt idx="94">
                  <c:v>7.0509095625229598E-2</c:v>
                </c:pt>
                <c:pt idx="95">
                  <c:v>7.3587556117573491E-2</c:v>
                </c:pt>
                <c:pt idx="96">
                  <c:v>7.678931969710022E-2</c:v>
                </c:pt>
                <c:pt idx="97">
                  <c:v>8.0118343029019726E-2</c:v>
                </c:pt>
                <c:pt idx="98">
                  <c:v>8.3578622930487234E-2</c:v>
                </c:pt>
                <c:pt idx="99">
                  <c:v>8.7174188254586851E-2</c:v>
                </c:pt>
                <c:pt idx="100">
                  <c:v>9.0909090909091064E-2</c:v>
                </c:pt>
                <c:pt idx="101">
                  <c:v>9.478739597319677E-2</c:v>
                </c:pt>
                <c:pt idx="102">
                  <c:v>9.8813170878332302E-2</c:v>
                </c:pt>
                <c:pt idx="103">
                  <c:v>0.10299047362272697</c:v>
                </c:pt>
                <c:pt idx="104">
                  <c:v>0.10732333999384593</c:v>
                </c:pt>
                <c:pt idx="105">
                  <c:v>0.11181576977811702</c:v>
                </c:pt>
                <c:pt idx="106">
                  <c:v>0.11647171194356076</c:v>
                </c:pt>
                <c:pt idx="107">
                  <c:v>0.12129504878814915</c:v>
                </c:pt>
                <c:pt idx="108">
                  <c:v>0.12628957905491817</c:v>
                </c:pt>
                <c:pt idx="109">
                  <c:v>0.13145900002414826</c:v>
                </c:pt>
                <c:pt idx="110">
                  <c:v>0.13680688860321</c:v>
                </c:pt>
                <c:pt idx="111">
                  <c:v>0.14233668144614361</c:v>
                </c:pt>
                <c:pt idx="112">
                  <c:v>0.14805165414742702</c:v>
                </c:pt>
                <c:pt idx="113">
                  <c:v>0.15395489956790645</c:v>
                </c:pt>
                <c:pt idx="114">
                  <c:v>0.16004930536524711</c:v>
                </c:pt>
                <c:pt idx="115">
                  <c:v>0.16633753081656194</c:v>
                </c:pt>
                <c:pt idx="116">
                  <c:v>0.17282198303686044</c:v>
                </c:pt>
                <c:pt idx="117">
                  <c:v>0.17950479271357692</c:v>
                </c:pt>
                <c:pt idx="118">
                  <c:v>0.18638778949441392</c:v>
                </c:pt>
                <c:pt idx="119">
                  <c:v>0.19347247718289287</c:v>
                </c:pt>
                <c:pt idx="120">
                  <c:v>0.20076000891310175</c:v>
                </c:pt>
                <c:pt idx="121">
                  <c:v>0.20825116249181574</c:v>
                </c:pt>
                <c:pt idx="122">
                  <c:v>0.21594631611218607</c:v>
                </c:pt>
                <c:pt idx="123">
                  <c:v>0.22384542465816928</c:v>
                </c:pt>
                <c:pt idx="124">
                  <c:v>0.23194799683241726</c:v>
                </c:pt>
                <c:pt idx="125">
                  <c:v>0.24025307335204221</c:v>
                </c:pt>
                <c:pt idx="126">
                  <c:v>0.2487592064662901</c:v>
                </c:pt>
                <c:pt idx="127">
                  <c:v>0.25746444105693028</c:v>
                </c:pt>
                <c:pt idx="128">
                  <c:v>0.26636629758619262</c:v>
                </c:pt>
                <c:pt idx="129">
                  <c:v>0.27546175715746524</c:v>
                </c:pt>
                <c:pt idx="130">
                  <c:v>0.28474724895080139</c:v>
                </c:pt>
                <c:pt idx="131">
                  <c:v>0.29421864028799782</c:v>
                </c:pt>
                <c:pt idx="132">
                  <c:v>0.30387122957040158</c:v>
                </c:pt>
                <c:pt idx="133">
                  <c:v>0.31369974231668751</c:v>
                </c:pt>
                <c:pt idx="134">
                  <c:v>0.32369833050726332</c:v>
                </c:pt>
                <c:pt idx="135">
                  <c:v>0.3338605754168803</c:v>
                </c:pt>
                <c:pt idx="136">
                  <c:v>0.34417949408760617</c:v>
                </c:pt>
                <c:pt idx="137">
                  <c:v>0.35464754956061756</c:v>
                </c:pt>
                <c:pt idx="138">
                  <c:v>0.36525666494768505</c:v>
                </c:pt>
                <c:pt idx="139">
                  <c:v>0.37599824138233401</c:v>
                </c:pt>
                <c:pt idx="140">
                  <c:v>0.38686317984685958</c:v>
                </c:pt>
                <c:pt idx="141">
                  <c:v>0.39784190682528453</c:v>
                </c:pt>
                <c:pt idx="142">
                  <c:v>0.40892440368505883</c:v>
                </c:pt>
                <c:pt idx="143">
                  <c:v>0.42010023964211851</c:v>
                </c:pt>
                <c:pt idx="144">
                  <c:v>0.43135860811633231</c:v>
                </c:pt>
                <c:pt idx="145">
                  <c:v>0.44268836623770863</c:v>
                </c:pt>
                <c:pt idx="146">
                  <c:v>0.45407807721951815</c:v>
                </c:pt>
                <c:pt idx="147">
                  <c:v>0.46551605527316842</c:v>
                </c:pt>
                <c:pt idx="148">
                  <c:v>0.4769904127024378</c:v>
                </c:pt>
                <c:pt idx="149">
                  <c:v>0.48848910878220964</c:v>
                </c:pt>
                <c:pt idx="150">
                  <c:v>0.5</c:v>
                </c:pt>
                <c:pt idx="151">
                  <c:v>0.51151089121779159</c:v>
                </c:pt>
                <c:pt idx="152">
                  <c:v>0.52300958729756231</c:v>
                </c:pt>
                <c:pt idx="153">
                  <c:v>0.53448394472682847</c:v>
                </c:pt>
                <c:pt idx="154">
                  <c:v>0.54592192278048612</c:v>
                </c:pt>
                <c:pt idx="155">
                  <c:v>0.55731163376229276</c:v>
                </c:pt>
                <c:pt idx="156">
                  <c:v>0.56864139188366769</c:v>
                </c:pt>
                <c:pt idx="157">
                  <c:v>0.57989976035788415</c:v>
                </c:pt>
                <c:pt idx="158">
                  <c:v>0.59107559631494344</c:v>
                </c:pt>
                <c:pt idx="159">
                  <c:v>0.6021580931747198</c:v>
                </c:pt>
                <c:pt idx="160">
                  <c:v>0.61313682015314364</c:v>
                </c:pt>
                <c:pt idx="161">
                  <c:v>0.6240017586176676</c:v>
                </c:pt>
                <c:pt idx="162">
                  <c:v>0.63474333505231673</c:v>
                </c:pt>
                <c:pt idx="163">
                  <c:v>0.64535245043938516</c:v>
                </c:pt>
                <c:pt idx="164">
                  <c:v>0.65582050591239494</c:v>
                </c:pt>
                <c:pt idx="165">
                  <c:v>0.66613942458312692</c:v>
                </c:pt>
                <c:pt idx="166">
                  <c:v>0.67630166949273762</c:v>
                </c:pt>
                <c:pt idx="167">
                  <c:v>0.68630025768331526</c:v>
                </c:pt>
                <c:pt idx="168">
                  <c:v>0.69612877042960064</c:v>
                </c:pt>
                <c:pt idx="169">
                  <c:v>0.70578135971200251</c:v>
                </c:pt>
                <c:pt idx="170">
                  <c:v>0.71525275104919861</c:v>
                </c:pt>
                <c:pt idx="171">
                  <c:v>0.7245382428425361</c:v>
                </c:pt>
                <c:pt idx="172">
                  <c:v>0.73363370241381121</c:v>
                </c:pt>
                <c:pt idx="173">
                  <c:v>0.74253555894306977</c:v>
                </c:pt>
                <c:pt idx="174">
                  <c:v>0.75124079353371465</c:v>
                </c:pt>
                <c:pt idx="175">
                  <c:v>0.75974692664795773</c:v>
                </c:pt>
                <c:pt idx="176">
                  <c:v>0.76805200316758682</c:v>
                </c:pt>
                <c:pt idx="177">
                  <c:v>0.77615457534183063</c:v>
                </c:pt>
                <c:pt idx="178">
                  <c:v>0.78405368388781449</c:v>
                </c:pt>
                <c:pt idx="179">
                  <c:v>0.79174883750819158</c:v>
                </c:pt>
                <c:pt idx="180">
                  <c:v>0.79923999108689825</c:v>
                </c:pt>
                <c:pt idx="181">
                  <c:v>0.80652752281710749</c:v>
                </c:pt>
                <c:pt idx="182">
                  <c:v>0.81361221050558985</c:v>
                </c:pt>
                <c:pt idx="183">
                  <c:v>0.82049520728642522</c:v>
                </c:pt>
                <c:pt idx="184">
                  <c:v>0.8271780169631433</c:v>
                </c:pt>
                <c:pt idx="185">
                  <c:v>0.83366246918343812</c:v>
                </c:pt>
                <c:pt idx="186">
                  <c:v>0.83995069463475613</c:v>
                </c:pt>
                <c:pt idx="187">
                  <c:v>0.84604510043209713</c:v>
                </c:pt>
                <c:pt idx="188">
                  <c:v>0.85194834585257384</c:v>
                </c:pt>
                <c:pt idx="189">
                  <c:v>0.85766331855385958</c:v>
                </c:pt>
                <c:pt idx="190">
                  <c:v>0.86319311139679233</c:v>
                </c:pt>
                <c:pt idx="191">
                  <c:v>0.86854099997585177</c:v>
                </c:pt>
                <c:pt idx="192">
                  <c:v>0.87371042094508378</c:v>
                </c:pt>
                <c:pt idx="193">
                  <c:v>0.87870495121185355</c:v>
                </c:pt>
                <c:pt idx="194">
                  <c:v>0.88352828805643857</c:v>
                </c:pt>
                <c:pt idx="195">
                  <c:v>0.88818423022188364</c:v>
                </c:pt>
                <c:pt idx="196">
                  <c:v>0.8926766600061542</c:v>
                </c:pt>
                <c:pt idx="197">
                  <c:v>0.8970095263772736</c:v>
                </c:pt>
                <c:pt idx="198">
                  <c:v>0.90118682912166448</c:v>
                </c:pt>
                <c:pt idx="199">
                  <c:v>0.90521260402680359</c:v>
                </c:pt>
                <c:pt idx="200">
                  <c:v>0.90909090909090906</c:v>
                </c:pt>
                <c:pt idx="201">
                  <c:v>0.91282581174541533</c:v>
                </c:pt>
                <c:pt idx="202">
                  <c:v>0.91642137706951365</c:v>
                </c:pt>
                <c:pt idx="203">
                  <c:v>0.91988165697098301</c:v>
                </c:pt>
                <c:pt idx="204">
                  <c:v>0.92321068030289977</c:v>
                </c:pt>
                <c:pt idx="205">
                  <c:v>0.92641244388242339</c:v>
                </c:pt>
                <c:pt idx="206">
                  <c:v>0.92949090437477255</c:v>
                </c:pt>
                <c:pt idx="207">
                  <c:v>0.93244997100342464</c:v>
                </c:pt>
                <c:pt idx="208">
                  <c:v>0.93529349904607861</c:v>
                </c:pt>
                <c:pt idx="209">
                  <c:v>0.93802528407464214</c:v>
                </c:pt>
                <c:pt idx="210">
                  <c:v>0.94064905689723455</c:v>
                </c:pt>
                <c:pt idx="211">
                  <c:v>0.94316847915990276</c:v>
                </c:pt>
                <c:pt idx="212">
                  <c:v>0.9455871395661245</c:v>
                </c:pt>
                <c:pt idx="213">
                  <c:v>0.94790855067262514</c:v>
                </c:pt>
                <c:pt idx="214">
                  <c:v>0.95013614622102349</c:v>
                </c:pt>
                <c:pt idx="215">
                  <c:v>0.95227327896579661</c:v>
                </c:pt>
                <c:pt idx="216">
                  <c:v>0.95432321896033767</c:v>
                </c:pt>
                <c:pt idx="217">
                  <c:v>0.95628915226431765</c:v>
                </c:pt>
                <c:pt idx="218">
                  <c:v>0.95817418003701049</c:v>
                </c:pt>
                <c:pt idx="219">
                  <c:v>0.95998131798294117</c:v>
                </c:pt>
                <c:pt idx="220">
                  <c:v>0.9617134961177457</c:v>
                </c:pt>
                <c:pt idx="221">
                  <c:v>0.96337355882395259</c:v>
                </c:pt>
                <c:pt idx="222">
                  <c:v>0.9649642651680137</c:v>
                </c:pt>
                <c:pt idx="223">
                  <c:v>0.96648828945162857</c:v>
                </c:pt>
                <c:pt idx="224">
                  <c:v>0.96794822197212893</c:v>
                </c:pt>
                <c:pt idx="225">
                  <c:v>0.9693465699682845</c:v>
                </c:pt>
                <c:pt idx="226">
                  <c:v>0.97068575872954965</c:v>
                </c:pt>
                <c:pt idx="227">
                  <c:v>0.97196813284830363</c:v>
                </c:pt>
                <c:pt idx="228">
                  <c:v>0.97319595759616284</c:v>
                </c:pt>
                <c:pt idx="229">
                  <c:v>0.97437142040686264</c:v>
                </c:pt>
                <c:pt idx="230">
                  <c:v>0.97549663244966622</c:v>
                </c:pt>
                <c:pt idx="231">
                  <c:v>0.97657363027842015</c:v>
                </c:pt>
                <c:pt idx="232">
                  <c:v>0.97760437754283214</c:v>
                </c:pt>
                <c:pt idx="233">
                  <c:v>0.97859076674953982</c:v>
                </c:pt>
                <c:pt idx="234">
                  <c:v>0.97953462106178069</c:v>
                </c:pt>
                <c:pt idx="235">
                  <c:v>0.98043769612742049</c:v>
                </c:pt>
                <c:pt idx="236">
                  <c:v>0.9813016819261835</c:v>
                </c:pt>
                <c:pt idx="237">
                  <c:v>0.9821282046277382</c:v>
                </c:pt>
                <c:pt idx="238">
                  <c:v>0.98291882845320655</c:v>
                </c:pt>
                <c:pt idx="239">
                  <c:v>0.98367505753344986</c:v>
                </c:pt>
                <c:pt idx="240">
                  <c:v>0.98439833775817065</c:v>
                </c:pt>
                <c:pt idx="241">
                  <c:v>0.98509005861067378</c:v>
                </c:pt>
                <c:pt idx="242">
                  <c:v>0.98575155498352174</c:v>
                </c:pt>
                <c:pt idx="243">
                  <c:v>0.98638410897121331</c:v>
                </c:pt>
                <c:pt idx="244">
                  <c:v>0.98698895163624756</c:v>
                </c:pt>
                <c:pt idx="245">
                  <c:v>0.98756726474555379</c:v>
                </c:pt>
                <c:pt idx="246">
                  <c:v>0.98812018247482869</c:v>
                </c:pt>
                <c:pt idx="247">
                  <c:v>0.98864879307838804</c:v>
                </c:pt>
                <c:pt idx="248">
                  <c:v>0.98915414052291606</c:v>
                </c:pt>
                <c:pt idx="249">
                  <c:v>0.98963722608354165</c:v>
                </c:pt>
                <c:pt idx="250">
                  <c:v>0.99009900990099009</c:v>
                </c:pt>
                <c:pt idx="251">
                  <c:v>0.99054041249909131</c:v>
                </c:pt>
                <c:pt idx="252">
                  <c:v>0.99096231626175957</c:v>
                </c:pt>
                <c:pt idx="253">
                  <c:v>0.99136556686920496</c:v>
                </c:pt>
                <c:pt idx="254">
                  <c:v>0.99175097469294649</c:v>
                </c:pt>
                <c:pt idx="255">
                  <c:v>0.99211931614966953</c:v>
                </c:pt>
                <c:pt idx="256">
                  <c:v>0.9924713350139911</c:v>
                </c:pt>
                <c:pt idx="257">
                  <c:v>0.99280774369029834</c:v>
                </c:pt>
                <c:pt idx="258">
                  <c:v>0.99312922444404905</c:v>
                </c:pt>
                <c:pt idx="259">
                  <c:v>0.99343643059294917</c:v>
                </c:pt>
                <c:pt idx="260">
                  <c:v>0.99372998765856846</c:v>
                </c:pt>
                <c:pt idx="261">
                  <c:v>0.99401049447893208</c:v>
                </c:pt>
                <c:pt idx="262">
                  <c:v>0.99427852428290719</c:v>
                </c:pt>
                <c:pt idx="263">
                  <c:v>0.99453462572695817</c:v>
                </c:pt>
                <c:pt idx="264">
                  <c:v>0.99477932389517665</c:v>
                </c:pt>
                <c:pt idx="265">
                  <c:v>0.99501312126330965</c:v>
                </c:pt>
                <c:pt idx="266">
                  <c:v>0.99523649862778918</c:v>
                </c:pt>
                <c:pt idx="267">
                  <c:v>0.99544991600043164</c:v>
                </c:pt>
                <c:pt idx="268">
                  <c:v>0.99565381346990323</c:v>
                </c:pt>
                <c:pt idx="269">
                  <c:v>0.99584861203073216</c:v>
                </c:pt>
                <c:pt idx="270">
                  <c:v>0.99603471438084779</c:v>
                </c:pt>
                <c:pt idx="271">
                  <c:v>0.99621250568855257</c:v>
                </c:pt>
                <c:pt idx="272">
                  <c:v>0.99638235432982658</c:v>
                </c:pt>
                <c:pt idx="273">
                  <c:v>0.99654461259692761</c:v>
                </c:pt>
                <c:pt idx="274">
                  <c:v>0.99669961737916435</c:v>
                </c:pt>
                <c:pt idx="275">
                  <c:v>0.99684769081673952</c:v>
                </c:pt>
                <c:pt idx="276">
                  <c:v>0.99698914092862956</c:v>
                </c:pt>
                <c:pt idx="277">
                  <c:v>0.99712426221523942</c:v>
                </c:pt>
                <c:pt idx="278">
                  <c:v>0.99725333623683676</c:v>
                </c:pt>
                <c:pt idx="279">
                  <c:v>0.99737663216854489</c:v>
                </c:pt>
                <c:pt idx="280">
                  <c:v>0.99749440733271422</c:v>
                </c:pt>
                <c:pt idx="281">
                  <c:v>0.99760690770954508</c:v>
                </c:pt>
                <c:pt idx="282">
                  <c:v>0.99771436842666661</c:v>
                </c:pt>
                <c:pt idx="283">
                  <c:v>0.99781701422854763</c:v>
                </c:pt>
                <c:pt idx="284">
                  <c:v>0.99791505992637486</c:v>
                </c:pt>
                <c:pt idx="285">
                  <c:v>0.99800871082927167</c:v>
                </c:pt>
                <c:pt idx="286">
                  <c:v>0.99809816315743227</c:v>
                </c:pt>
                <c:pt idx="287">
                  <c:v>0.99818360443795107</c:v>
                </c:pt>
                <c:pt idx="288">
                  <c:v>0.9982652138840008</c:v>
                </c:pt>
                <c:pt idx="289">
                  <c:v>0.99834316275795232</c:v>
                </c:pt>
                <c:pt idx="290">
                  <c:v>0.99841761471919832</c:v>
                </c:pt>
                <c:pt idx="291">
                  <c:v>0.99848872615708828</c:v>
                </c:pt>
                <c:pt idx="292">
                  <c:v>0.99855664650979215</c:v>
                </c:pt>
                <c:pt idx="293">
                  <c:v>0.99862151856947756</c:v>
                </c:pt>
                <c:pt idx="294">
                  <c:v>0.99868347877442054</c:v>
                </c:pt>
                <c:pt idx="295">
                  <c:v>0.99874265748864688</c:v>
                </c:pt>
                <c:pt idx="296">
                  <c:v>0.99879917926943962</c:v>
                </c:pt>
                <c:pt idx="297">
                  <c:v>0.99885316312341621</c:v>
                </c:pt>
                <c:pt idx="298">
                  <c:v>0.99890472275147868</c:v>
                </c:pt>
                <c:pt idx="299">
                  <c:v>0.9989539667831927</c:v>
                </c:pt>
                <c:pt idx="300">
                  <c:v>0.99900099900099859</c:v>
                </c:pt>
              </c:numCache>
            </c:numRef>
          </c:xVal>
          <c:yVal>
            <c:numRef>
              <c:f>Φύλλο1!$C:$C</c:f>
              <c:numCache>
                <c:formatCode>General</c:formatCode>
                <c:ptCount val="1048576"/>
                <c:pt idx="0">
                  <c:v>2</c:v>
                </c:pt>
                <c:pt idx="1">
                  <c:v>2.02</c:v>
                </c:pt>
                <c:pt idx="2">
                  <c:v>2.04</c:v>
                </c:pt>
                <c:pt idx="3">
                  <c:v>2.06</c:v>
                </c:pt>
                <c:pt idx="4">
                  <c:v>2.08</c:v>
                </c:pt>
                <c:pt idx="5">
                  <c:v>2.1</c:v>
                </c:pt>
                <c:pt idx="6">
                  <c:v>2.12</c:v>
                </c:pt>
                <c:pt idx="7">
                  <c:v>2.14</c:v>
                </c:pt>
                <c:pt idx="8">
                  <c:v>2.16</c:v>
                </c:pt>
                <c:pt idx="9">
                  <c:v>2.1800000000000002</c:v>
                </c:pt>
                <c:pt idx="10">
                  <c:v>2.2000000000000002</c:v>
                </c:pt>
                <c:pt idx="11">
                  <c:v>2.2200000000000002</c:v>
                </c:pt>
                <c:pt idx="12">
                  <c:v>2.2400000000000002</c:v>
                </c:pt>
                <c:pt idx="13">
                  <c:v>2.2599999999999998</c:v>
                </c:pt>
                <c:pt idx="14">
                  <c:v>2.2799999999999998</c:v>
                </c:pt>
                <c:pt idx="15">
                  <c:v>2.2999999999999998</c:v>
                </c:pt>
                <c:pt idx="16">
                  <c:v>2.3199999999999967</c:v>
                </c:pt>
                <c:pt idx="17">
                  <c:v>2.34</c:v>
                </c:pt>
                <c:pt idx="18">
                  <c:v>2.36</c:v>
                </c:pt>
                <c:pt idx="19">
                  <c:v>2.38</c:v>
                </c:pt>
                <c:pt idx="20">
                  <c:v>2.4</c:v>
                </c:pt>
                <c:pt idx="21">
                  <c:v>2.42</c:v>
                </c:pt>
                <c:pt idx="22">
                  <c:v>2.44</c:v>
                </c:pt>
                <c:pt idx="23">
                  <c:v>2.46</c:v>
                </c:pt>
                <c:pt idx="24">
                  <c:v>2.48</c:v>
                </c:pt>
                <c:pt idx="25">
                  <c:v>2.5</c:v>
                </c:pt>
                <c:pt idx="26">
                  <c:v>2.52</c:v>
                </c:pt>
                <c:pt idx="27">
                  <c:v>2.54</c:v>
                </c:pt>
                <c:pt idx="28">
                  <c:v>2.56</c:v>
                </c:pt>
                <c:pt idx="29">
                  <c:v>2.58</c:v>
                </c:pt>
                <c:pt idx="30">
                  <c:v>2.6</c:v>
                </c:pt>
                <c:pt idx="31">
                  <c:v>2.62</c:v>
                </c:pt>
                <c:pt idx="32">
                  <c:v>2.64</c:v>
                </c:pt>
                <c:pt idx="33">
                  <c:v>2.66</c:v>
                </c:pt>
                <c:pt idx="34">
                  <c:v>2.68</c:v>
                </c:pt>
                <c:pt idx="35">
                  <c:v>2.7</c:v>
                </c:pt>
                <c:pt idx="36">
                  <c:v>2.72</c:v>
                </c:pt>
                <c:pt idx="37">
                  <c:v>2.74</c:v>
                </c:pt>
                <c:pt idx="38">
                  <c:v>2.7600000000000002</c:v>
                </c:pt>
                <c:pt idx="39">
                  <c:v>2.7800000000000002</c:v>
                </c:pt>
                <c:pt idx="40">
                  <c:v>2.8</c:v>
                </c:pt>
                <c:pt idx="41">
                  <c:v>2.82</c:v>
                </c:pt>
                <c:pt idx="42">
                  <c:v>2.84</c:v>
                </c:pt>
                <c:pt idx="43">
                  <c:v>2.86</c:v>
                </c:pt>
                <c:pt idx="44">
                  <c:v>2.88</c:v>
                </c:pt>
                <c:pt idx="45">
                  <c:v>2.9</c:v>
                </c:pt>
                <c:pt idx="46">
                  <c:v>2.92</c:v>
                </c:pt>
                <c:pt idx="47">
                  <c:v>2.94</c:v>
                </c:pt>
                <c:pt idx="48">
                  <c:v>2.96</c:v>
                </c:pt>
                <c:pt idx="49">
                  <c:v>2.98</c:v>
                </c:pt>
                <c:pt idx="50">
                  <c:v>3</c:v>
                </c:pt>
                <c:pt idx="51">
                  <c:v>3.02</c:v>
                </c:pt>
                <c:pt idx="52">
                  <c:v>3.04</c:v>
                </c:pt>
                <c:pt idx="53">
                  <c:v>3.06</c:v>
                </c:pt>
                <c:pt idx="54">
                  <c:v>3.08</c:v>
                </c:pt>
                <c:pt idx="55">
                  <c:v>3.1</c:v>
                </c:pt>
                <c:pt idx="56">
                  <c:v>3.12</c:v>
                </c:pt>
                <c:pt idx="57">
                  <c:v>3.1399999999999997</c:v>
                </c:pt>
                <c:pt idx="58">
                  <c:v>3.16</c:v>
                </c:pt>
                <c:pt idx="59">
                  <c:v>3.1799999999999997</c:v>
                </c:pt>
                <c:pt idx="60">
                  <c:v>3.2</c:v>
                </c:pt>
                <c:pt idx="61">
                  <c:v>3.2199999999999998</c:v>
                </c:pt>
                <c:pt idx="62">
                  <c:v>3.24</c:v>
                </c:pt>
                <c:pt idx="63">
                  <c:v>3.2600000000000002</c:v>
                </c:pt>
                <c:pt idx="64">
                  <c:v>3.2800000000000002</c:v>
                </c:pt>
                <c:pt idx="65">
                  <c:v>3.3</c:v>
                </c:pt>
                <c:pt idx="66">
                  <c:v>3.3200000000000003</c:v>
                </c:pt>
                <c:pt idx="67">
                  <c:v>3.34</c:v>
                </c:pt>
                <c:pt idx="68">
                  <c:v>3.3600000000000003</c:v>
                </c:pt>
                <c:pt idx="69">
                  <c:v>3.38</c:v>
                </c:pt>
                <c:pt idx="70">
                  <c:v>3.4</c:v>
                </c:pt>
                <c:pt idx="71">
                  <c:v>3.42</c:v>
                </c:pt>
                <c:pt idx="72">
                  <c:v>3.44</c:v>
                </c:pt>
                <c:pt idx="73">
                  <c:v>3.46</c:v>
                </c:pt>
                <c:pt idx="74">
                  <c:v>3.48</c:v>
                </c:pt>
                <c:pt idx="75">
                  <c:v>3.5</c:v>
                </c:pt>
                <c:pt idx="76">
                  <c:v>3.52</c:v>
                </c:pt>
                <c:pt idx="77">
                  <c:v>3.54</c:v>
                </c:pt>
                <c:pt idx="78">
                  <c:v>3.56</c:v>
                </c:pt>
                <c:pt idx="79">
                  <c:v>3.58</c:v>
                </c:pt>
                <c:pt idx="80">
                  <c:v>3.6</c:v>
                </c:pt>
                <c:pt idx="81">
                  <c:v>3.62</c:v>
                </c:pt>
                <c:pt idx="82">
                  <c:v>3.6399999999999997</c:v>
                </c:pt>
                <c:pt idx="83">
                  <c:v>3.66</c:v>
                </c:pt>
                <c:pt idx="84">
                  <c:v>3.6799999999999997</c:v>
                </c:pt>
                <c:pt idx="85">
                  <c:v>3.7</c:v>
                </c:pt>
                <c:pt idx="86">
                  <c:v>3.7199999999999998</c:v>
                </c:pt>
                <c:pt idx="87">
                  <c:v>3.74</c:v>
                </c:pt>
                <c:pt idx="88">
                  <c:v>3.7600000000000002</c:v>
                </c:pt>
                <c:pt idx="89">
                  <c:v>3.7800000000000002</c:v>
                </c:pt>
                <c:pt idx="90">
                  <c:v>3.8</c:v>
                </c:pt>
                <c:pt idx="91">
                  <c:v>3.8200000000000003</c:v>
                </c:pt>
                <c:pt idx="92">
                  <c:v>3.84</c:v>
                </c:pt>
                <c:pt idx="93">
                  <c:v>3.8600000000000003</c:v>
                </c:pt>
                <c:pt idx="94">
                  <c:v>3.88</c:v>
                </c:pt>
                <c:pt idx="95">
                  <c:v>3.9</c:v>
                </c:pt>
                <c:pt idx="96">
                  <c:v>3.92</c:v>
                </c:pt>
                <c:pt idx="97">
                  <c:v>3.94</c:v>
                </c:pt>
                <c:pt idx="98">
                  <c:v>3.96</c:v>
                </c:pt>
                <c:pt idx="99">
                  <c:v>3.98</c:v>
                </c:pt>
                <c:pt idx="100">
                  <c:v>4</c:v>
                </c:pt>
                <c:pt idx="101">
                  <c:v>4.0199999999999996</c:v>
                </c:pt>
                <c:pt idx="102">
                  <c:v>4.04</c:v>
                </c:pt>
                <c:pt idx="103">
                  <c:v>4.0600000000000005</c:v>
                </c:pt>
                <c:pt idx="104">
                  <c:v>4.08</c:v>
                </c:pt>
                <c:pt idx="105">
                  <c:v>4.0999999999999996</c:v>
                </c:pt>
                <c:pt idx="106">
                  <c:v>4.1199999999999966</c:v>
                </c:pt>
                <c:pt idx="107">
                  <c:v>4.1399999999999997</c:v>
                </c:pt>
                <c:pt idx="108">
                  <c:v>4.1599999999999975</c:v>
                </c:pt>
                <c:pt idx="109">
                  <c:v>4.18</c:v>
                </c:pt>
                <c:pt idx="110">
                  <c:v>4.2</c:v>
                </c:pt>
                <c:pt idx="111">
                  <c:v>4.22</c:v>
                </c:pt>
                <c:pt idx="112">
                  <c:v>4.24</c:v>
                </c:pt>
                <c:pt idx="113">
                  <c:v>4.26</c:v>
                </c:pt>
                <c:pt idx="114">
                  <c:v>4.28</c:v>
                </c:pt>
                <c:pt idx="115">
                  <c:v>4.3</c:v>
                </c:pt>
                <c:pt idx="116">
                  <c:v>4.3199999999999985</c:v>
                </c:pt>
                <c:pt idx="117">
                  <c:v>4.34</c:v>
                </c:pt>
                <c:pt idx="118">
                  <c:v>4.3599999999999985</c:v>
                </c:pt>
                <c:pt idx="119">
                  <c:v>4.38</c:v>
                </c:pt>
                <c:pt idx="120">
                  <c:v>4.4000000000000004</c:v>
                </c:pt>
                <c:pt idx="121">
                  <c:v>4.42</c:v>
                </c:pt>
                <c:pt idx="122">
                  <c:v>4.4400000000000004</c:v>
                </c:pt>
                <c:pt idx="123">
                  <c:v>4.46</c:v>
                </c:pt>
                <c:pt idx="124">
                  <c:v>4.4800000000000004</c:v>
                </c:pt>
                <c:pt idx="125">
                  <c:v>4.5</c:v>
                </c:pt>
                <c:pt idx="126">
                  <c:v>4.5199999999999996</c:v>
                </c:pt>
                <c:pt idx="127">
                  <c:v>4.54</c:v>
                </c:pt>
                <c:pt idx="128">
                  <c:v>4.5599999999999996</c:v>
                </c:pt>
                <c:pt idx="129">
                  <c:v>4.58</c:v>
                </c:pt>
                <c:pt idx="130">
                  <c:v>4.5999999999999996</c:v>
                </c:pt>
                <c:pt idx="131">
                  <c:v>4.6199999999999966</c:v>
                </c:pt>
                <c:pt idx="132">
                  <c:v>4.6399999999999997</c:v>
                </c:pt>
                <c:pt idx="133">
                  <c:v>4.6599999999999975</c:v>
                </c:pt>
                <c:pt idx="134">
                  <c:v>4.68</c:v>
                </c:pt>
                <c:pt idx="135">
                  <c:v>4.7</c:v>
                </c:pt>
                <c:pt idx="136">
                  <c:v>4.72</c:v>
                </c:pt>
                <c:pt idx="137">
                  <c:v>4.74</c:v>
                </c:pt>
                <c:pt idx="138">
                  <c:v>4.76</c:v>
                </c:pt>
                <c:pt idx="139">
                  <c:v>4.78</c:v>
                </c:pt>
                <c:pt idx="140">
                  <c:v>4.8</c:v>
                </c:pt>
                <c:pt idx="141">
                  <c:v>4.8199999999999985</c:v>
                </c:pt>
                <c:pt idx="142">
                  <c:v>4.84</c:v>
                </c:pt>
                <c:pt idx="143">
                  <c:v>4.8599999999999985</c:v>
                </c:pt>
                <c:pt idx="144">
                  <c:v>4.88</c:v>
                </c:pt>
                <c:pt idx="145">
                  <c:v>4.9000000000000004</c:v>
                </c:pt>
                <c:pt idx="146">
                  <c:v>4.92</c:v>
                </c:pt>
                <c:pt idx="147">
                  <c:v>4.9400000000000004</c:v>
                </c:pt>
                <c:pt idx="148">
                  <c:v>4.96</c:v>
                </c:pt>
                <c:pt idx="149">
                  <c:v>4.9800000000000004</c:v>
                </c:pt>
                <c:pt idx="150">
                  <c:v>5</c:v>
                </c:pt>
                <c:pt idx="151">
                  <c:v>5.0199999999999996</c:v>
                </c:pt>
                <c:pt idx="152">
                  <c:v>5.04</c:v>
                </c:pt>
                <c:pt idx="153">
                  <c:v>5.0600000000000005</c:v>
                </c:pt>
                <c:pt idx="154">
                  <c:v>5.08</c:v>
                </c:pt>
                <c:pt idx="155">
                  <c:v>5.0999999999999996</c:v>
                </c:pt>
                <c:pt idx="156">
                  <c:v>5.1199999999999966</c:v>
                </c:pt>
                <c:pt idx="157">
                  <c:v>5.14</c:v>
                </c:pt>
                <c:pt idx="158">
                  <c:v>5.1599999999999975</c:v>
                </c:pt>
                <c:pt idx="159">
                  <c:v>5.18</c:v>
                </c:pt>
                <c:pt idx="160">
                  <c:v>5.2</c:v>
                </c:pt>
                <c:pt idx="161">
                  <c:v>5.22</c:v>
                </c:pt>
                <c:pt idx="162">
                  <c:v>5.24</c:v>
                </c:pt>
                <c:pt idx="163">
                  <c:v>5.26</c:v>
                </c:pt>
                <c:pt idx="164">
                  <c:v>5.28</c:v>
                </c:pt>
                <c:pt idx="165">
                  <c:v>5.3</c:v>
                </c:pt>
                <c:pt idx="166">
                  <c:v>5.3199999999999985</c:v>
                </c:pt>
                <c:pt idx="167">
                  <c:v>5.34</c:v>
                </c:pt>
                <c:pt idx="168">
                  <c:v>5.3599999999999985</c:v>
                </c:pt>
                <c:pt idx="169">
                  <c:v>5.38</c:v>
                </c:pt>
                <c:pt idx="170">
                  <c:v>5.4</c:v>
                </c:pt>
                <c:pt idx="171">
                  <c:v>5.42</c:v>
                </c:pt>
                <c:pt idx="172">
                  <c:v>5.44</c:v>
                </c:pt>
                <c:pt idx="173">
                  <c:v>5.46</c:v>
                </c:pt>
                <c:pt idx="174">
                  <c:v>5.48</c:v>
                </c:pt>
                <c:pt idx="175">
                  <c:v>5.5</c:v>
                </c:pt>
                <c:pt idx="176">
                  <c:v>5.52</c:v>
                </c:pt>
                <c:pt idx="177">
                  <c:v>5.54</c:v>
                </c:pt>
                <c:pt idx="178">
                  <c:v>5.5600000000000005</c:v>
                </c:pt>
                <c:pt idx="179">
                  <c:v>5.58</c:v>
                </c:pt>
                <c:pt idx="180">
                  <c:v>5.6</c:v>
                </c:pt>
                <c:pt idx="181">
                  <c:v>5.6199999999999966</c:v>
                </c:pt>
                <c:pt idx="182">
                  <c:v>5.64</c:v>
                </c:pt>
                <c:pt idx="183">
                  <c:v>5.6599999999999975</c:v>
                </c:pt>
                <c:pt idx="184">
                  <c:v>5.68</c:v>
                </c:pt>
                <c:pt idx="185">
                  <c:v>5.7</c:v>
                </c:pt>
                <c:pt idx="186">
                  <c:v>5.72</c:v>
                </c:pt>
                <c:pt idx="187">
                  <c:v>5.74</c:v>
                </c:pt>
                <c:pt idx="188">
                  <c:v>5.76</c:v>
                </c:pt>
                <c:pt idx="189">
                  <c:v>5.78</c:v>
                </c:pt>
                <c:pt idx="190">
                  <c:v>5.8</c:v>
                </c:pt>
                <c:pt idx="191">
                  <c:v>5.8199999999999985</c:v>
                </c:pt>
                <c:pt idx="192">
                  <c:v>5.84</c:v>
                </c:pt>
                <c:pt idx="193">
                  <c:v>5.8599999999999985</c:v>
                </c:pt>
                <c:pt idx="194">
                  <c:v>5.88</c:v>
                </c:pt>
                <c:pt idx="195">
                  <c:v>5.9</c:v>
                </c:pt>
                <c:pt idx="196">
                  <c:v>5.92</c:v>
                </c:pt>
                <c:pt idx="197">
                  <c:v>5.94</c:v>
                </c:pt>
                <c:pt idx="198">
                  <c:v>5.96</c:v>
                </c:pt>
                <c:pt idx="199">
                  <c:v>5.98</c:v>
                </c:pt>
                <c:pt idx="200">
                  <c:v>6</c:v>
                </c:pt>
                <c:pt idx="201">
                  <c:v>6.02</c:v>
                </c:pt>
                <c:pt idx="202">
                  <c:v>6.04</c:v>
                </c:pt>
                <c:pt idx="203">
                  <c:v>6.0600000000000005</c:v>
                </c:pt>
                <c:pt idx="204">
                  <c:v>6.08</c:v>
                </c:pt>
                <c:pt idx="205">
                  <c:v>6.1</c:v>
                </c:pt>
                <c:pt idx="206">
                  <c:v>6.1199999999999966</c:v>
                </c:pt>
                <c:pt idx="207">
                  <c:v>6.14</c:v>
                </c:pt>
                <c:pt idx="208">
                  <c:v>6.1599999999999975</c:v>
                </c:pt>
                <c:pt idx="209">
                  <c:v>6.18</c:v>
                </c:pt>
                <c:pt idx="210">
                  <c:v>6.2</c:v>
                </c:pt>
                <c:pt idx="211">
                  <c:v>6.22</c:v>
                </c:pt>
                <c:pt idx="212">
                  <c:v>6.24</c:v>
                </c:pt>
                <c:pt idx="213">
                  <c:v>6.26</c:v>
                </c:pt>
                <c:pt idx="214">
                  <c:v>6.28</c:v>
                </c:pt>
                <c:pt idx="215">
                  <c:v>6.3</c:v>
                </c:pt>
                <c:pt idx="216">
                  <c:v>6.3199999999999985</c:v>
                </c:pt>
                <c:pt idx="217">
                  <c:v>6.34</c:v>
                </c:pt>
                <c:pt idx="218">
                  <c:v>6.3599999999999985</c:v>
                </c:pt>
                <c:pt idx="219">
                  <c:v>6.38</c:v>
                </c:pt>
                <c:pt idx="220">
                  <c:v>6.4</c:v>
                </c:pt>
                <c:pt idx="221">
                  <c:v>6.42</c:v>
                </c:pt>
                <c:pt idx="222">
                  <c:v>6.44</c:v>
                </c:pt>
                <c:pt idx="223">
                  <c:v>6.46</c:v>
                </c:pt>
                <c:pt idx="224">
                  <c:v>6.48</c:v>
                </c:pt>
                <c:pt idx="225">
                  <c:v>6.5</c:v>
                </c:pt>
                <c:pt idx="226">
                  <c:v>6.52</c:v>
                </c:pt>
                <c:pt idx="227">
                  <c:v>6.54</c:v>
                </c:pt>
                <c:pt idx="228">
                  <c:v>6.5600000000000005</c:v>
                </c:pt>
                <c:pt idx="229">
                  <c:v>6.58</c:v>
                </c:pt>
                <c:pt idx="230">
                  <c:v>6.6</c:v>
                </c:pt>
                <c:pt idx="231">
                  <c:v>6.6199999999999966</c:v>
                </c:pt>
                <c:pt idx="232">
                  <c:v>6.64</c:v>
                </c:pt>
                <c:pt idx="233">
                  <c:v>6.6599999999999975</c:v>
                </c:pt>
                <c:pt idx="234">
                  <c:v>6.68</c:v>
                </c:pt>
                <c:pt idx="235">
                  <c:v>6.7</c:v>
                </c:pt>
                <c:pt idx="236">
                  <c:v>6.72</c:v>
                </c:pt>
                <c:pt idx="237">
                  <c:v>6.74</c:v>
                </c:pt>
                <c:pt idx="238">
                  <c:v>6.76</c:v>
                </c:pt>
                <c:pt idx="239">
                  <c:v>6.78</c:v>
                </c:pt>
                <c:pt idx="240">
                  <c:v>6.8</c:v>
                </c:pt>
                <c:pt idx="241">
                  <c:v>6.8199999999999985</c:v>
                </c:pt>
                <c:pt idx="242">
                  <c:v>6.84</c:v>
                </c:pt>
                <c:pt idx="243">
                  <c:v>6.8599999999999985</c:v>
                </c:pt>
                <c:pt idx="244">
                  <c:v>6.88</c:v>
                </c:pt>
                <c:pt idx="245">
                  <c:v>6.9</c:v>
                </c:pt>
                <c:pt idx="246">
                  <c:v>6.92</c:v>
                </c:pt>
                <c:pt idx="247">
                  <c:v>6.94</c:v>
                </c:pt>
                <c:pt idx="248">
                  <c:v>6.96</c:v>
                </c:pt>
                <c:pt idx="249">
                  <c:v>6.98</c:v>
                </c:pt>
                <c:pt idx="250">
                  <c:v>7</c:v>
                </c:pt>
                <c:pt idx="251">
                  <c:v>7.02</c:v>
                </c:pt>
                <c:pt idx="252">
                  <c:v>7.04</c:v>
                </c:pt>
                <c:pt idx="253">
                  <c:v>7.0600000000000005</c:v>
                </c:pt>
                <c:pt idx="254">
                  <c:v>7.08</c:v>
                </c:pt>
                <c:pt idx="255">
                  <c:v>7.1</c:v>
                </c:pt>
                <c:pt idx="256">
                  <c:v>7.1199999999999966</c:v>
                </c:pt>
                <c:pt idx="257">
                  <c:v>7.1400000000000006</c:v>
                </c:pt>
                <c:pt idx="258">
                  <c:v>7.1599999999999975</c:v>
                </c:pt>
                <c:pt idx="259">
                  <c:v>7.1800000000000095</c:v>
                </c:pt>
                <c:pt idx="260">
                  <c:v>7.2</c:v>
                </c:pt>
                <c:pt idx="261">
                  <c:v>7.2200000000000006</c:v>
                </c:pt>
                <c:pt idx="262">
                  <c:v>7.24</c:v>
                </c:pt>
                <c:pt idx="263">
                  <c:v>7.2600000000000096</c:v>
                </c:pt>
                <c:pt idx="264">
                  <c:v>7.2799999999999994</c:v>
                </c:pt>
                <c:pt idx="265">
                  <c:v>7.3</c:v>
                </c:pt>
                <c:pt idx="266">
                  <c:v>7.3199999999999985</c:v>
                </c:pt>
                <c:pt idx="267">
                  <c:v>7.3400000000000105</c:v>
                </c:pt>
                <c:pt idx="268">
                  <c:v>7.3599999999999985</c:v>
                </c:pt>
                <c:pt idx="269">
                  <c:v>7.38</c:v>
                </c:pt>
                <c:pt idx="270">
                  <c:v>7.4</c:v>
                </c:pt>
                <c:pt idx="271">
                  <c:v>7.4200000000000106</c:v>
                </c:pt>
                <c:pt idx="272">
                  <c:v>7.44</c:v>
                </c:pt>
                <c:pt idx="273">
                  <c:v>7.46</c:v>
                </c:pt>
                <c:pt idx="274">
                  <c:v>7.48</c:v>
                </c:pt>
                <c:pt idx="275">
                  <c:v>7.5000000000000107</c:v>
                </c:pt>
                <c:pt idx="276">
                  <c:v>7.52</c:v>
                </c:pt>
                <c:pt idx="277">
                  <c:v>7.54</c:v>
                </c:pt>
                <c:pt idx="278">
                  <c:v>7.5600000000000005</c:v>
                </c:pt>
                <c:pt idx="279">
                  <c:v>7.5800000000000098</c:v>
                </c:pt>
                <c:pt idx="280">
                  <c:v>7.6</c:v>
                </c:pt>
                <c:pt idx="281">
                  <c:v>7.6199999999999966</c:v>
                </c:pt>
                <c:pt idx="282">
                  <c:v>7.6400000000000095</c:v>
                </c:pt>
                <c:pt idx="283">
                  <c:v>7.6600000000000055</c:v>
                </c:pt>
                <c:pt idx="284">
                  <c:v>7.6800000000000095</c:v>
                </c:pt>
                <c:pt idx="285">
                  <c:v>7.7</c:v>
                </c:pt>
                <c:pt idx="286">
                  <c:v>7.7200000000000095</c:v>
                </c:pt>
                <c:pt idx="287">
                  <c:v>7.74000000000001</c:v>
                </c:pt>
                <c:pt idx="288">
                  <c:v>7.7600000000000096</c:v>
                </c:pt>
                <c:pt idx="289">
                  <c:v>7.7799999999999994</c:v>
                </c:pt>
                <c:pt idx="290">
                  <c:v>7.8000000000000096</c:v>
                </c:pt>
                <c:pt idx="291">
                  <c:v>7.8200000000000065</c:v>
                </c:pt>
                <c:pt idx="292">
                  <c:v>7.8400000000000105</c:v>
                </c:pt>
                <c:pt idx="293">
                  <c:v>7.8599999999999985</c:v>
                </c:pt>
                <c:pt idx="294">
                  <c:v>7.8800000000000097</c:v>
                </c:pt>
                <c:pt idx="295">
                  <c:v>7.9000000000000101</c:v>
                </c:pt>
                <c:pt idx="296">
                  <c:v>7.9200000000000106</c:v>
                </c:pt>
                <c:pt idx="297">
                  <c:v>7.94</c:v>
                </c:pt>
                <c:pt idx="298">
                  <c:v>7.9600000000000097</c:v>
                </c:pt>
                <c:pt idx="299">
                  <c:v>7.9800000000000102</c:v>
                </c:pt>
                <c:pt idx="300">
                  <c:v>8.0000000000000107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797632"/>
        <c:axId val="205812096"/>
      </c:scatterChart>
      <c:valAx>
        <c:axId val="205797632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% mol </a:t>
                </a:r>
                <a:r>
                  <a:rPr lang="el-GR" sz="1600"/>
                  <a:t>Άλατος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812096"/>
        <c:crosses val="autoZero"/>
        <c:crossBetween val="midCat"/>
      </c:valAx>
      <c:valAx>
        <c:axId val="205812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pH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797632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0.16919</cdr:x>
      <cdr:y>0.33932</cdr:y>
    </cdr:from>
    <cdr:to>
      <cdr:x>0.36919</cdr:x>
      <cdr:y>0.47474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008112" y="1296144"/>
          <a:ext cx="1191681" cy="517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800" dirty="0"/>
            <a:t>0.05Μ </a:t>
          </a:r>
          <a:r>
            <a:rPr lang="en-US" sz="800" dirty="0" err="1"/>
            <a:t>AcOH</a:t>
          </a:r>
          <a:endParaRPr lang="en-US" sz="800" dirty="0"/>
        </a:p>
        <a:p xmlns:a="http://schemas.openxmlformats.org/drawingml/2006/main">
          <a:r>
            <a:rPr lang="en-US" sz="800" dirty="0"/>
            <a:t>pH</a:t>
          </a:r>
          <a:r>
            <a:rPr lang="en-US" sz="800" baseline="0" dirty="0"/>
            <a:t> = 3.02</a:t>
          </a:r>
          <a:endParaRPr lang="el-GR" sz="800" dirty="0"/>
        </a:p>
      </cdr:txBody>
    </cdr:sp>
  </cdr:relSizeAnchor>
  <cdr:relSizeAnchor xmlns:cdr="http://schemas.openxmlformats.org/drawingml/2006/chartDrawing">
    <cdr:from>
      <cdr:x>0.55591</cdr:x>
      <cdr:y>0.49012</cdr:y>
    </cdr:from>
    <cdr:to>
      <cdr:x>0.75592</cdr:x>
      <cdr:y>0.62554</cdr:y>
    </cdr:to>
    <cdr:sp macro="" textlink="">
      <cdr:nvSpPr>
        <cdr:cNvPr id="3" name="1 - TextBox"/>
        <cdr:cNvSpPr txBox="1"/>
      </cdr:nvSpPr>
      <cdr:spPr>
        <a:xfrm xmlns:a="http://schemas.openxmlformats.org/drawingml/2006/main">
          <a:off x="3312368" y="1872208"/>
          <a:ext cx="1191682" cy="5172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800" dirty="0"/>
            <a:t>0.05Μ </a:t>
          </a:r>
          <a:r>
            <a:rPr lang="en-US" sz="800" dirty="0" err="1"/>
            <a:t>AcONa</a:t>
          </a:r>
          <a:endParaRPr lang="en-US" sz="800" dirty="0"/>
        </a:p>
        <a:p xmlns:a="http://schemas.openxmlformats.org/drawingml/2006/main">
          <a:r>
            <a:rPr lang="en-US" sz="800" dirty="0"/>
            <a:t>pH</a:t>
          </a:r>
          <a:r>
            <a:rPr lang="en-US" sz="800" baseline="0" dirty="0"/>
            <a:t> = 8.72</a:t>
          </a:r>
          <a:endParaRPr lang="el-GR" sz="800" dirty="0"/>
        </a:p>
      </cdr:txBody>
    </cdr:sp>
  </cdr:relSizeAnchor>
  <cdr:relSizeAnchor xmlns:cdr="http://schemas.openxmlformats.org/drawingml/2006/chartDrawing">
    <cdr:from>
      <cdr:x>0.6526</cdr:x>
      <cdr:y>0.58438</cdr:y>
    </cdr:from>
    <cdr:to>
      <cdr:x>0.67135</cdr:x>
      <cdr:y>0.78924</cdr:y>
    </cdr:to>
    <cdr:sp macro="" textlink="">
      <cdr:nvSpPr>
        <cdr:cNvPr id="5" name="4 - Ευθύγραμμο βέλος σύνδεσης"/>
        <cdr:cNvSpPr/>
      </cdr:nvSpPr>
      <cdr:spPr>
        <a:xfrm xmlns:a="http://schemas.openxmlformats.org/drawingml/2006/main" rot="16200000" flipH="1">
          <a:off x="3553023" y="2567658"/>
          <a:ext cx="782539" cy="11172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l-GR"/>
        </a:p>
      </cdr:txBody>
    </cdr:sp>
  </cdr:relSizeAnchor>
  <cdr:relSizeAnchor xmlns:cdr="http://schemas.openxmlformats.org/drawingml/2006/chartDrawing">
    <cdr:from>
      <cdr:x>0.525</cdr:x>
      <cdr:y>0.11458</cdr:y>
    </cdr:from>
    <cdr:to>
      <cdr:x>0.725</cdr:x>
      <cdr:y>0.20486</cdr:y>
    </cdr:to>
    <cdr:sp macro="" textlink="">
      <cdr:nvSpPr>
        <cdr:cNvPr id="6" name="5 - TextBox"/>
        <cdr:cNvSpPr txBox="1"/>
      </cdr:nvSpPr>
      <cdr:spPr>
        <a:xfrm xmlns:a="http://schemas.openxmlformats.org/drawingml/2006/main">
          <a:off x="2400300" y="314325"/>
          <a:ext cx="9144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/>
            <a:t>AcOH : AcONa =1:1</a:t>
          </a:r>
          <a:endParaRPr lang="el-GR" sz="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0.10588</cdr:x>
      <cdr:y>0.30019</cdr:y>
    </cdr:from>
    <cdr:to>
      <cdr:x>0.97293</cdr:x>
      <cdr:y>0.48224</cdr:y>
    </cdr:to>
    <cdr:sp macro="" textlink="">
      <cdr:nvSpPr>
        <cdr:cNvPr id="2" name="1 - Ορθογώνιο"/>
        <cdr:cNvSpPr/>
      </cdr:nvSpPr>
      <cdr:spPr>
        <a:xfrm xmlns:a="http://schemas.openxmlformats.org/drawingml/2006/main">
          <a:off x="648071" y="1415932"/>
          <a:ext cx="5306921" cy="858713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>
            <a:alpha val="20000"/>
          </a:srgbClr>
        </a:solidFill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l-GR"/>
        </a:p>
      </cdr:txBody>
    </cdr:sp>
  </cdr:relSizeAnchor>
  <cdr:relSizeAnchor xmlns:cdr="http://schemas.openxmlformats.org/drawingml/2006/chartDrawing">
    <cdr:from>
      <cdr:x>0.63529</cdr:x>
      <cdr:y>0.39692</cdr:y>
    </cdr:from>
    <cdr:to>
      <cdr:x>0.77204</cdr:x>
      <cdr:y>0.57703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3888432" y="1872208"/>
          <a:ext cx="837003" cy="849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1100" dirty="0"/>
            <a:t>Ρυθμιστική δράση διαλύματος - </a:t>
          </a:r>
        </a:p>
        <a:p xmlns:a="http://schemas.openxmlformats.org/drawingml/2006/main">
          <a:r>
            <a:rPr lang="el-GR" sz="1100" dirty="0"/>
            <a:t>αλλαγή χρώματος δεικτών</a:t>
          </a:r>
        </a:p>
      </cdr:txBody>
    </cdr:sp>
  </cdr:relSizeAnchor>
  <cdr:relSizeAnchor xmlns:cdr="http://schemas.openxmlformats.org/drawingml/2006/chartDrawing">
    <cdr:from>
      <cdr:x>0.67236</cdr:x>
      <cdr:y>0.55722</cdr:y>
    </cdr:from>
    <cdr:to>
      <cdr:x>0.80912</cdr:x>
      <cdr:y>0.63227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4495800" y="2828926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1600" baseline="0">
              <a:solidFill>
                <a:srgbClr val="00B0F0"/>
              </a:solidFill>
            </a:rPr>
            <a:t>Χρώμα Α</a:t>
          </a:r>
        </a:p>
      </cdr:txBody>
    </cdr:sp>
  </cdr:relSizeAnchor>
  <cdr:relSizeAnchor xmlns:cdr="http://schemas.openxmlformats.org/drawingml/2006/chartDrawing">
    <cdr:from>
      <cdr:x>0.14672</cdr:x>
      <cdr:y>0.16886</cdr:y>
    </cdr:from>
    <cdr:to>
      <cdr:x>0.28348</cdr:x>
      <cdr:y>0.2439</cdr:y>
    </cdr:to>
    <cdr:sp macro="" textlink="">
      <cdr:nvSpPr>
        <cdr:cNvPr id="5" name="1 - TextBox"/>
        <cdr:cNvSpPr txBox="1"/>
      </cdr:nvSpPr>
      <cdr:spPr>
        <a:xfrm xmlns:a="http://schemas.openxmlformats.org/drawingml/2006/main">
          <a:off x="981075" y="85725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l-GR" sz="1600" baseline="0">
              <a:solidFill>
                <a:srgbClr val="FF0000"/>
              </a:solidFill>
            </a:rPr>
            <a:t>Χρώμα Β</a:t>
          </a:r>
        </a:p>
      </cdr:txBody>
    </cdr:sp>
  </cdr:relSizeAnchor>
  <cdr:relSizeAnchor xmlns:cdr="http://schemas.openxmlformats.org/drawingml/2006/chartDrawing">
    <cdr:from>
      <cdr:x>0.31481</cdr:x>
      <cdr:y>0.3152</cdr:y>
    </cdr:from>
    <cdr:to>
      <cdr:x>0.45157</cdr:x>
      <cdr:y>0.39024</cdr:y>
    </cdr:to>
    <cdr:sp macro="" textlink="">
      <cdr:nvSpPr>
        <cdr:cNvPr id="6" name="1 - TextBox"/>
        <cdr:cNvSpPr txBox="1"/>
      </cdr:nvSpPr>
      <cdr:spPr>
        <a:xfrm xmlns:a="http://schemas.openxmlformats.org/drawingml/2006/main">
          <a:off x="2105025" y="16002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l-GR" sz="1600" baseline="0">
              <a:solidFill>
                <a:srgbClr val="00B050"/>
              </a:solidFill>
            </a:rPr>
            <a:t>Ενδιάμεσο</a:t>
          </a:r>
          <a:r>
            <a:rPr lang="el-GR" sz="1600">
              <a:solidFill>
                <a:srgbClr val="00B050"/>
              </a:solidFill>
            </a:rPr>
            <a:t> Χρώμα</a:t>
          </a:r>
        </a:p>
      </cdr:txBody>
    </cdr:sp>
  </cdr:relSizeAnchor>
  <cdr:relSizeAnchor xmlns:cdr="http://schemas.openxmlformats.org/drawingml/2006/chartDrawing">
    <cdr:from>
      <cdr:x>0.11396</cdr:x>
      <cdr:y>0.4015</cdr:y>
    </cdr:from>
    <cdr:to>
      <cdr:x>0.32336</cdr:x>
      <cdr:y>0.72233</cdr:y>
    </cdr:to>
    <cdr:sp macro="" textlink="">
      <cdr:nvSpPr>
        <cdr:cNvPr id="8" name="7 - Ευθύγραμμο βέλος σύνδεσης"/>
        <cdr:cNvSpPr/>
      </cdr:nvSpPr>
      <cdr:spPr>
        <a:xfrm xmlns:a="http://schemas.openxmlformats.org/drawingml/2006/main" rot="16200000" flipV="1">
          <a:off x="762000" y="2038351"/>
          <a:ext cx="1400176" cy="1628775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l-GR"/>
        </a:p>
      </cdr:txBody>
    </cdr:sp>
  </cdr:relSizeAnchor>
  <cdr:relSizeAnchor xmlns:cdr="http://schemas.openxmlformats.org/drawingml/2006/chartDrawing">
    <cdr:from>
      <cdr:x>0.31909</cdr:x>
      <cdr:y>0.69418</cdr:y>
    </cdr:from>
    <cdr:to>
      <cdr:x>0.45584</cdr:x>
      <cdr:y>0.8743</cdr:y>
    </cdr:to>
    <cdr:sp macro="" textlink="">
      <cdr:nvSpPr>
        <cdr:cNvPr id="9" name="8 - TextBox"/>
        <cdr:cNvSpPr txBox="1"/>
      </cdr:nvSpPr>
      <cdr:spPr>
        <a:xfrm xmlns:a="http://schemas.openxmlformats.org/drawingml/2006/main">
          <a:off x="2133600" y="35242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/>
            <a:t>pK-</a:t>
          </a:r>
          <a:r>
            <a:rPr lang="el-GR" sz="1400"/>
            <a:t>οξέος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6C3B-4519-4910-B8DB-167CC829194A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398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2B123D-D38F-4827-B6B2-45A0E377F64B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88505-4F4B-4974-B671-111DC42C979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F2B43-EDCB-458F-A398-801A9CA1D42B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06C7B-C2F6-4D54-A141-5C211AC6B9A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3902E0-58A5-4739-A4D7-A6B050515B31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958C3-204C-4EDD-BA42-3F424E0F0F1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ED98EE-A18A-4311-9911-44D838652775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6ED85F-B9D9-44C9-8B2F-9EC51D7F975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AACF8E-4F0E-4EB4-884F-0822265545BB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24C949-CF5F-42BC-93FA-4E06D7E118D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A2E679-8373-41CD-9558-78A38E28823A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DCF5EF-5270-41F4-93E1-16920E6F833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4B762D-8C16-425F-9CA9-7657E1762C09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1AF9A2-82D2-4BAE-93B7-F8242D206A2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CF3DD-0531-4B97-B3DC-0CF757F1DC57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122E-E309-4D3A-B786-F649D1145C3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B86B9-EE4B-410B-8200-ABC8DEACD168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2A637-0B10-419E-B8E4-25A3D61DE9C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66D83D-FAE8-48C2-9374-78303FD488F1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5BB84-A10B-4FBC-91CD-722E861E0DE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8C03B-5D32-48D2-BB17-B42824A7B9EE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AD90-8B5B-4D13-9A73-6BF80DA977D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9A804-12A7-4AFE-A9EB-421C058A040D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654B0-2F0E-458B-96AF-4B1A44C39A7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B56F41-8B98-4AFA-8C19-00C4B1CA5D1D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1A6D2-15E8-4C02-AF97-58FE54C8956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9248F9-7F8C-46A0-9396-69A4FA407AF2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7D6D8-2EA9-409C-A8DD-9B22E42D9EB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B6C64-0FE4-4F0A-9F56-5164926D99E6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A1B8B-2D96-4709-A9BD-478A8F97465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FFFAD4-0C01-4DD0-994A-1818273CC199}" type="datetime1">
              <a:rPr lang="el-GR"/>
              <a:pPr/>
              <a:t>31/3/2015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l-GR"/>
              <a:t>Φυσικοχημεία : Κεφάλαιο 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DBB6A4-1E40-4B49-B986-80DE25B50E74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1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el-GR" dirty="0" smtClean="0"/>
              <a:t>Φυσικοχημεία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776864" cy="216024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+mj-lt"/>
              </a:rPr>
              <a:t>Κεφάλαιο </a:t>
            </a:r>
            <a:r>
              <a:rPr lang="en-US" sz="2800" b="1" dirty="0">
                <a:latin typeface="+mj-lt"/>
              </a:rPr>
              <a:t>5</a:t>
            </a:r>
            <a:r>
              <a:rPr lang="el-GR" sz="2800" b="1" baseline="30000" dirty="0" smtClean="0">
                <a:latin typeface="+mj-lt"/>
              </a:rPr>
              <a:t>ο</a:t>
            </a:r>
            <a:r>
              <a:rPr lang="el-GR" sz="2800" b="1" dirty="0" smtClean="0">
                <a:latin typeface="+mj-lt"/>
              </a:rPr>
              <a:t>: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/>
              <a:t>Χημική Ισορροπία </a:t>
            </a:r>
            <a:r>
              <a:rPr lang="el-GR" sz="2800" dirty="0" smtClean="0"/>
              <a:t>– Θερμοχημεία</a:t>
            </a:r>
            <a:endParaRPr lang="en-US" sz="2800" dirty="0" smtClean="0"/>
          </a:p>
          <a:p>
            <a:r>
              <a:rPr lang="el-GR" sz="2800" dirty="0" smtClean="0">
                <a:latin typeface="+mj-lt"/>
              </a:rPr>
              <a:t>Κλεπετσάνης Παύλος, Επίκουρος Καθηγητής</a:t>
            </a:r>
          </a:p>
          <a:p>
            <a:r>
              <a:rPr lang="el-GR" sz="2800" dirty="0" smtClean="0">
                <a:latin typeface="+mj-lt"/>
              </a:rPr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45" y="5591694"/>
            <a:ext cx="2495351" cy="8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4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l-GR" sz="2400" b="1" dirty="0"/>
              <a:t>Θερμότητα Αντίδρασης (1)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1600200"/>
            <a:ext cx="4825231" cy="4525963"/>
          </a:xfrm>
        </p:spPr>
        <p:txBody>
          <a:bodyPr/>
          <a:lstStyle/>
          <a:p>
            <a:pPr marL="0" indent="0">
              <a:spcBef>
                <a:spcPts val="600"/>
              </a:spcBef>
              <a:buFontTx/>
              <a:buNone/>
            </a:pPr>
            <a:r>
              <a:rPr lang="el-GR" sz="1800" dirty="0"/>
              <a:t>Θερμότητα αντίδρασης σε σταθερή </a:t>
            </a:r>
            <a:r>
              <a:rPr lang="el-GR" sz="1800" dirty="0" smtClean="0"/>
              <a:t>πίεση,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p</a:t>
            </a:r>
            <a:endParaRPr lang="el-GR" sz="1800" dirty="0"/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l-GR" sz="1800" dirty="0"/>
              <a:t>Θερμότητα αντίδρασης σε σταθερό </a:t>
            </a:r>
            <a:r>
              <a:rPr lang="el-GR" sz="1800" dirty="0" smtClean="0"/>
              <a:t>όγκο</a:t>
            </a:r>
            <a:r>
              <a:rPr lang="en-US" sz="1800" dirty="0" smtClean="0"/>
              <a:t>,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v</a:t>
            </a:r>
            <a:endParaRPr lang="el-GR" sz="1800" dirty="0"/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l-GR" sz="1800" dirty="0"/>
              <a:t>Παραγωγή / απορρόφηση θερμότητας σε χημικές αντιδράσεις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l-GR" sz="1800" dirty="0"/>
              <a:t>Θερμοχημεία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l-GR" sz="1800" dirty="0"/>
              <a:t>Συχνή χρήση ενθαλπίας, Η (</a:t>
            </a:r>
            <a:r>
              <a:rPr lang="en-US" sz="1800" dirty="0"/>
              <a:t>P, n </a:t>
            </a:r>
            <a:r>
              <a:rPr lang="el-GR" sz="1800" dirty="0"/>
              <a:t>: σταθερά)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l-GR" sz="1800" dirty="0"/>
              <a:t>Θερμότητα αντίδρασης σε σταθερή πίεση (</a:t>
            </a:r>
            <a:r>
              <a:rPr lang="en-US" sz="1800" dirty="0" err="1"/>
              <a:t>dH</a:t>
            </a:r>
            <a:r>
              <a:rPr lang="en-US" sz="1800" dirty="0"/>
              <a:t>/d</a:t>
            </a:r>
            <a:r>
              <a:rPr lang="el-GR" sz="1800" dirty="0"/>
              <a:t>ξ) – ορισμός (ανά μονάδα χημ. </a:t>
            </a:r>
            <a:r>
              <a:rPr lang="el-GR" sz="1800" dirty="0" smtClean="0"/>
              <a:t>αντίδρασης </a:t>
            </a:r>
            <a:r>
              <a:rPr lang="el-GR" sz="1800" dirty="0"/>
              <a:t>– στην χημ. </a:t>
            </a:r>
            <a:r>
              <a:rPr lang="el-GR" sz="1800" dirty="0" smtClean="0"/>
              <a:t>ισορροπία</a:t>
            </a:r>
            <a:r>
              <a:rPr lang="el-GR" sz="1800" dirty="0"/>
              <a:t>)</a:t>
            </a:r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l-GR" sz="1800" dirty="0"/>
              <a:t>ΔΗ &gt; 0 : </a:t>
            </a:r>
            <a:r>
              <a:rPr lang="el-GR" sz="1800" dirty="0" err="1"/>
              <a:t>ενδόθερμες</a:t>
            </a:r>
            <a:endParaRPr lang="el-GR" sz="1800" dirty="0"/>
          </a:p>
          <a:p>
            <a:pPr marL="0" indent="0">
              <a:spcBef>
                <a:spcPts val="600"/>
              </a:spcBef>
              <a:buFontTx/>
              <a:buNone/>
            </a:pPr>
            <a:r>
              <a:rPr lang="el-GR" sz="1800" dirty="0"/>
              <a:t>ΔΗ &lt; 0 : εξώθερμες</a:t>
            </a:r>
          </a:p>
          <a:p>
            <a:pPr marL="0" indent="0">
              <a:buFontTx/>
              <a:buNone/>
            </a:pPr>
            <a:endParaRPr lang="el-GR" sz="1800" dirty="0"/>
          </a:p>
        </p:txBody>
      </p:sp>
      <p:graphicFrame>
        <p:nvGraphicFramePr>
          <p:cNvPr id="1024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148263" y="1196975"/>
          <a:ext cx="3852862" cy="504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2349500" imgH="3073400" progId="Equation.3">
                  <p:embed/>
                </p:oleObj>
              </mc:Choice>
              <mc:Fallback>
                <p:oleObj name="Equation" r:id="rId3" imgW="2349500" imgH="30734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196975"/>
                        <a:ext cx="3852862" cy="504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Θερμότητα Αντίδρασης (2)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8424862" cy="28082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Φυσική κατάσταση </a:t>
            </a:r>
            <a:r>
              <a:rPr lang="el-GR" sz="1800" dirty="0" smtClean="0"/>
              <a:t>χημικών ενώσεων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Πρότυπη κατάσταση : </a:t>
            </a:r>
            <a:r>
              <a:rPr lang="en-US" sz="1800" dirty="0"/>
              <a:t>T = 298K, P = 1atm</a:t>
            </a:r>
            <a:r>
              <a:rPr lang="el-GR" sz="1800" dirty="0"/>
              <a:t>   - Μεταβολές ενθαλπίας</a:t>
            </a:r>
            <a:endParaRPr lang="en-US" sz="1800" dirty="0"/>
          </a:p>
          <a:p>
            <a:pPr marL="0" indent="0">
              <a:buFontTx/>
              <a:buNone/>
            </a:pPr>
            <a:r>
              <a:rPr lang="el-GR" sz="1800" dirty="0"/>
              <a:t>Αυθαίρετος ορισμός : </a:t>
            </a:r>
            <a:r>
              <a:rPr lang="el-GR" sz="1800" dirty="0" smtClean="0"/>
              <a:t>Η = </a:t>
            </a:r>
            <a:r>
              <a:rPr lang="el-GR" sz="1800" dirty="0"/>
              <a:t>0 </a:t>
            </a:r>
            <a:r>
              <a:rPr lang="el-GR" sz="1800" dirty="0" smtClean="0"/>
              <a:t>για τα στοιχεία στην </a:t>
            </a:r>
            <a:r>
              <a:rPr lang="el-GR" sz="1800" dirty="0"/>
              <a:t>σταθερότερη μορφή τους </a:t>
            </a:r>
          </a:p>
          <a:p>
            <a:pPr marL="0" indent="0">
              <a:buFontTx/>
              <a:buNone/>
            </a:pPr>
            <a:r>
              <a:rPr lang="el-GR" sz="1800" dirty="0"/>
              <a:t>Π.χ. </a:t>
            </a:r>
            <a:r>
              <a:rPr lang="el-GR" sz="1800" b="1" dirty="0"/>
              <a:t>γραφίτης</a:t>
            </a:r>
            <a:r>
              <a:rPr lang="el-GR" sz="1800" dirty="0"/>
              <a:t> – διαμάντι, </a:t>
            </a:r>
            <a:r>
              <a:rPr lang="el-GR" sz="1800" b="1" dirty="0"/>
              <a:t>ρομβικό</a:t>
            </a:r>
            <a:r>
              <a:rPr lang="el-GR" sz="1800" dirty="0"/>
              <a:t> – μονοκλινές θείο</a:t>
            </a:r>
          </a:p>
          <a:p>
            <a:pPr marL="0" indent="0">
              <a:buFontTx/>
              <a:buNone/>
            </a:pPr>
            <a:r>
              <a:rPr lang="el-GR" sz="1800" dirty="0"/>
              <a:t>Θερμότητα αντίδρασης σε σταθερό όγκο = μεταβολή εσωτερικής ενέργειας</a:t>
            </a:r>
          </a:p>
          <a:p>
            <a:pPr marL="0" indent="0">
              <a:buFontTx/>
              <a:buNone/>
            </a:pPr>
            <a:r>
              <a:rPr lang="el-GR" sz="1800" dirty="0"/>
              <a:t>Μεταβολή όρου </a:t>
            </a:r>
            <a:r>
              <a:rPr lang="en-US" sz="1800" dirty="0"/>
              <a:t>PV </a:t>
            </a:r>
            <a:r>
              <a:rPr lang="el-GR" sz="1800" dirty="0"/>
              <a:t>: αμελητέα σε χαμηλή </a:t>
            </a:r>
            <a:r>
              <a:rPr lang="el-GR" sz="1800" dirty="0" smtClean="0"/>
              <a:t>πίεση για </a:t>
            </a:r>
            <a:r>
              <a:rPr lang="el-GR" sz="1800" dirty="0"/>
              <a:t>στερεά, υγρά Δ</a:t>
            </a:r>
            <a:r>
              <a:rPr lang="en-US" sz="1800" dirty="0"/>
              <a:t>H = </a:t>
            </a:r>
            <a:r>
              <a:rPr lang="el-GR" sz="1800" dirty="0"/>
              <a:t>Δ</a:t>
            </a:r>
            <a:r>
              <a:rPr lang="en-US" sz="1800" dirty="0"/>
              <a:t>U (</a:t>
            </a:r>
            <a:r>
              <a:rPr lang="en-US" sz="1800" dirty="0" err="1"/>
              <a:t>q</a:t>
            </a:r>
            <a:r>
              <a:rPr lang="en-US" sz="1800" baseline="-25000" dirty="0" err="1"/>
              <a:t>p</a:t>
            </a:r>
            <a:r>
              <a:rPr lang="en-US" sz="1800" dirty="0"/>
              <a:t> = </a:t>
            </a:r>
            <a:r>
              <a:rPr lang="en-US" sz="1800" dirty="0" err="1"/>
              <a:t>q</a:t>
            </a:r>
            <a:r>
              <a:rPr lang="en-US" sz="1800" baseline="-25000" dirty="0" err="1"/>
              <a:t>v</a:t>
            </a:r>
            <a:r>
              <a:rPr lang="en-US" sz="1800" dirty="0"/>
              <a:t>) </a:t>
            </a:r>
            <a:r>
              <a:rPr lang="el-GR" sz="1800" dirty="0"/>
              <a:t>– σημαντική </a:t>
            </a:r>
            <a:r>
              <a:rPr lang="el-GR" sz="1800" dirty="0" smtClean="0"/>
              <a:t>στα αέρια ιδιαίτερα σε υψηλές πιέσεις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 </a:t>
            </a:r>
          </a:p>
        </p:txBody>
      </p:sp>
      <p:graphicFrame>
        <p:nvGraphicFramePr>
          <p:cNvPr id="1229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475656" y="3573016"/>
          <a:ext cx="6335712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Εξίσωση" r:id="rId3" imgW="3860800" imgH="1574800" progId="Equation.3">
                  <p:embed/>
                </p:oleObj>
              </mc:Choice>
              <mc:Fallback>
                <p:oleObj name="Εξίσωση" r:id="rId3" imgW="3860800" imgH="15748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73016"/>
                        <a:ext cx="6335712" cy="258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Προσδιορισμός Θερμότητας Αντίδρασης (1)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9" y="981075"/>
            <a:ext cx="8640960" cy="16558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Θερμιδόμετρο (κατασκευή – χρήση)</a:t>
            </a:r>
          </a:p>
          <a:p>
            <a:pPr marL="0" indent="0">
              <a:buFontTx/>
              <a:buNone/>
            </a:pPr>
            <a:r>
              <a:rPr lang="el-GR" sz="1800" dirty="0"/>
              <a:t>Απλό θερμιδόμετρο – Θερμιδόμετρο Βόμβας</a:t>
            </a:r>
          </a:p>
          <a:p>
            <a:pPr marL="0" indent="0">
              <a:buFontTx/>
              <a:buNone/>
            </a:pPr>
            <a:r>
              <a:rPr lang="el-GR" sz="1800" dirty="0"/>
              <a:t>Δοχείο </a:t>
            </a:r>
            <a:r>
              <a:rPr lang="en-US" sz="1800" dirty="0"/>
              <a:t>DEWAR </a:t>
            </a:r>
            <a:r>
              <a:rPr lang="el-GR" sz="1800" dirty="0"/>
              <a:t>: </a:t>
            </a:r>
            <a:r>
              <a:rPr lang="el-GR" sz="1800" dirty="0" err="1"/>
              <a:t>αδιαβατικό</a:t>
            </a:r>
            <a:r>
              <a:rPr lang="el-GR" sz="1800" dirty="0"/>
              <a:t> θερμιδόμετρο</a:t>
            </a:r>
          </a:p>
          <a:p>
            <a:pPr marL="0" indent="0">
              <a:buFontTx/>
              <a:buNone/>
            </a:pPr>
            <a:r>
              <a:rPr lang="el-GR" sz="1800" dirty="0"/>
              <a:t>Προσδιορισμός θερμοχωρητικότητας </a:t>
            </a:r>
            <a:r>
              <a:rPr lang="el-GR" sz="1800" dirty="0" err="1" smtClean="0"/>
              <a:t>θερμιδομέτρου</a:t>
            </a:r>
            <a:r>
              <a:rPr lang="el-GR" sz="1800" dirty="0" smtClean="0"/>
              <a:t> (γνωστό ποσό θερμότητας με α) ηλεκτρική </a:t>
            </a:r>
            <a:r>
              <a:rPr lang="el-GR" sz="1800" dirty="0"/>
              <a:t>αντίσταση </a:t>
            </a:r>
            <a:r>
              <a:rPr lang="el-GR" sz="1800" dirty="0" smtClean="0"/>
              <a:t>και β) </a:t>
            </a:r>
            <a:r>
              <a:rPr lang="el-GR" sz="1800" dirty="0"/>
              <a:t>γνωστή αντίδραση)</a:t>
            </a:r>
          </a:p>
          <a:p>
            <a:pPr marL="0" indent="0">
              <a:buFontTx/>
              <a:buNone/>
            </a:pPr>
            <a:endParaRPr lang="el-GR" sz="1800" dirty="0"/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4842098" cy="377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l-GR" sz="2400" b="1" dirty="0" smtClean="0"/>
              <a:t>Προσδιορισμός Θερμότητας Αντίδρασης (</a:t>
            </a:r>
            <a:r>
              <a:rPr lang="en-US" sz="2400" b="1" dirty="0" smtClean="0"/>
              <a:t>2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381673" cy="32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323528" y="4581128"/>
            <a:ext cx="848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Αδιαβατικό</a:t>
            </a:r>
            <a:r>
              <a:rPr lang="el-GR" dirty="0" smtClean="0"/>
              <a:t> θερμιδόμετρο</a:t>
            </a:r>
          </a:p>
          <a:p>
            <a:r>
              <a:rPr lang="el-GR" dirty="0" smtClean="0"/>
              <a:t>Μέτρηση της αύξησης της θερμοκρασίας στο νερό που περιβάλλει</a:t>
            </a:r>
          </a:p>
          <a:p>
            <a:r>
              <a:rPr lang="el-GR" dirty="0" smtClean="0"/>
              <a:t>τον θάλαμο καύσης όπου βρίσκεται η ένωση</a:t>
            </a:r>
          </a:p>
          <a:p>
            <a:r>
              <a:rPr lang="el-GR" dirty="0" smtClean="0"/>
              <a:t>Χρησιμοποιείται περίσσεια οξυγόνου για να επιτευχθεί πλήρης καύση της ένωσης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Φυσικοχημεία : Κεφάλαιο 5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F5EF-5270-41F4-93E1-16920E6F833C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l-GR" sz="2400" b="1" dirty="0" smtClean="0"/>
              <a:t>Προσδιορισμός Θερμότητας Αντίδρασης (3)</a:t>
            </a:r>
            <a:endParaRPr lang="el-GR" sz="24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323528" y="1196752"/>
            <a:ext cx="29523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Isothermal </a:t>
            </a:r>
            <a:r>
              <a:rPr lang="en-US" b="1" dirty="0" err="1" smtClean="0"/>
              <a:t>Calorimetry</a:t>
            </a:r>
            <a:endParaRPr lang="el-GR" b="1" dirty="0" smtClean="0"/>
          </a:p>
          <a:p>
            <a:endParaRPr lang="el-GR" sz="1400" dirty="0" smtClean="0"/>
          </a:p>
          <a:p>
            <a:r>
              <a:rPr lang="el-GR" sz="1400" dirty="0" smtClean="0"/>
              <a:t>Εφαρμογή σε</a:t>
            </a:r>
          </a:p>
          <a:p>
            <a:pPr>
              <a:buAutoNum type="arabicPeriod"/>
            </a:pPr>
            <a:r>
              <a:rPr lang="el-GR" sz="1400" dirty="0" smtClean="0"/>
              <a:t>Μικρές ποσότητες αντιδρώντων</a:t>
            </a:r>
          </a:p>
          <a:p>
            <a:pPr>
              <a:buAutoNum type="arabicPeriod"/>
            </a:pPr>
            <a:r>
              <a:rPr lang="el-GR" sz="1400" dirty="0" smtClean="0"/>
              <a:t>Μικρά ποσά θερμότητας</a:t>
            </a:r>
            <a:endParaRPr lang="el-GR" sz="1400" dirty="0"/>
          </a:p>
        </p:txBody>
      </p:sp>
      <p:sp>
        <p:nvSpPr>
          <p:cNvPr id="9" name="8 - TextBox"/>
          <p:cNvSpPr txBox="1"/>
          <p:nvPr/>
        </p:nvSpPr>
        <p:spPr>
          <a:xfrm>
            <a:off x="323528" y="2636912"/>
            <a:ext cx="388843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Εφαρμογή του φαινομένου </a:t>
            </a:r>
            <a:r>
              <a:rPr lang="en-US" sz="1400" dirty="0" err="1" smtClean="0"/>
              <a:t>Peltier</a:t>
            </a:r>
            <a:r>
              <a:rPr lang="el-GR" sz="1400" dirty="0" smtClean="0"/>
              <a:t> για την μέτρηση των μικρών ποσών θερμότητας που παράγονται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l-GR" sz="1400" dirty="0" smtClean="0"/>
              <a:t>Χρησιμοποιείται :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el-GR" sz="1400" dirty="0" smtClean="0"/>
              <a:t>Χαρακτηρισμό των αλληλεπιδράσεων μικρών μορίων, πρωτεϊνών, αντισωμάτων, </a:t>
            </a:r>
            <a:r>
              <a:rPr lang="el-GR" sz="1400" dirty="0" err="1" smtClean="0"/>
              <a:t>νουκλεϊνικών</a:t>
            </a:r>
            <a:r>
              <a:rPr lang="el-GR" sz="1400" dirty="0" smtClean="0"/>
              <a:t> οξέων, λιπιδίων και άλλων </a:t>
            </a:r>
            <a:r>
              <a:rPr lang="el-GR" sz="1400" dirty="0" err="1" smtClean="0"/>
              <a:t>βιομορίων</a:t>
            </a:r>
            <a:r>
              <a:rPr lang="el-GR" sz="1400" dirty="0" smtClean="0"/>
              <a:t>.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el-GR" sz="1400" dirty="0" err="1" smtClean="0"/>
              <a:t>Ενζυμική</a:t>
            </a:r>
            <a:r>
              <a:rPr lang="el-GR" sz="1400" dirty="0" smtClean="0"/>
              <a:t> κινητική.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el-GR" sz="1400" dirty="0" smtClean="0"/>
              <a:t>Προσδιορισμός της επίδρασης των αλλαγών της μοριακής δομής στους μηχανισμούς δέσμευσης.</a:t>
            </a:r>
          </a:p>
          <a:p>
            <a:pPr>
              <a:spcBef>
                <a:spcPts val="600"/>
              </a:spcBef>
              <a:buAutoNum type="arabicPeriod"/>
            </a:pPr>
            <a:r>
              <a:rPr lang="el-GR" sz="1400" dirty="0" smtClean="0"/>
              <a:t>Καθορισμός της βιολογικής </a:t>
            </a:r>
            <a:r>
              <a:rPr lang="el-GR" sz="1400" dirty="0" err="1" smtClean="0"/>
              <a:t>ενεργότητας</a:t>
            </a:r>
            <a:r>
              <a:rPr lang="el-GR" sz="1200" dirty="0" smtClean="0"/>
              <a:t>.</a:t>
            </a:r>
            <a:endParaRPr lang="el-GR" sz="1200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29527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Προσδιορισμός Θερμότητας Αντίδρασης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96752"/>
            <a:ext cx="8207375" cy="223224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b="1" dirty="0" smtClean="0"/>
              <a:t>Προϋποθέσεις </a:t>
            </a:r>
            <a:r>
              <a:rPr lang="el-GR" sz="1800" b="1" dirty="0"/>
              <a:t>:</a:t>
            </a:r>
          </a:p>
          <a:p>
            <a:pPr marL="0" indent="0">
              <a:buFontTx/>
              <a:buNone/>
            </a:pPr>
            <a:r>
              <a:rPr lang="el-GR" sz="1800" dirty="0"/>
              <a:t>	α) ταχεία</a:t>
            </a:r>
          </a:p>
          <a:p>
            <a:pPr marL="0" indent="0">
              <a:buFontTx/>
              <a:buNone/>
            </a:pPr>
            <a:r>
              <a:rPr lang="el-GR" sz="1800" dirty="0"/>
              <a:t>	β) πλήρης </a:t>
            </a:r>
            <a:r>
              <a:rPr lang="el-GR" sz="1800" dirty="0" smtClean="0"/>
              <a:t>(100% - όχι </a:t>
            </a:r>
            <a:r>
              <a:rPr lang="el-GR" sz="1800" dirty="0"/>
              <a:t>χημική ισορροπία) και</a:t>
            </a:r>
          </a:p>
          <a:p>
            <a:pPr marL="0" indent="0">
              <a:buFontTx/>
              <a:buNone/>
            </a:pPr>
            <a:r>
              <a:rPr lang="el-GR" sz="1800" dirty="0"/>
              <a:t>	γ) ορισμένα προϊόντα</a:t>
            </a:r>
          </a:p>
          <a:p>
            <a:pPr marL="0" indent="0">
              <a:buFontTx/>
              <a:buNone/>
            </a:pPr>
            <a:r>
              <a:rPr lang="el-GR" sz="1800" dirty="0"/>
              <a:t>Ενθαλπία Σχηματισμού – πρότυπη ενθαλπία σχηματισμού (αντιδρώντα στις πρότυπες συνθήκες</a:t>
            </a:r>
            <a:r>
              <a:rPr lang="el-GR" sz="1800" dirty="0" smtClean="0"/>
              <a:t>)</a:t>
            </a:r>
          </a:p>
          <a:p>
            <a:pPr marL="0" indent="0">
              <a:buFontTx/>
              <a:buNone/>
            </a:pPr>
            <a:r>
              <a:rPr lang="el-GR" sz="1800" dirty="0" smtClean="0"/>
              <a:t>Προσοχή στην φυσική κατάσταση των ενώσεων</a:t>
            </a:r>
            <a:endParaRPr lang="el-GR" sz="1800" dirty="0"/>
          </a:p>
          <a:p>
            <a:pPr marL="0" indent="0">
              <a:buFontTx/>
              <a:buNone/>
            </a:pPr>
            <a:endParaRPr lang="el-GR" sz="1800" dirty="0"/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4067944" y="3861048"/>
          <a:ext cx="345598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0" name="Εξίσωση" r:id="rId3" imgW="1904174" imgH="634725" progId="Equation.3">
                  <p:embed/>
                </p:oleObj>
              </mc:Choice>
              <mc:Fallback>
                <p:oleObj name="Εξίσωση" r:id="rId3" imgW="1904174" imgH="634725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861048"/>
                        <a:ext cx="3455988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467544" y="3861048"/>
            <a:ext cx="35108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Ενθαλπία σχηματισμού</a:t>
            </a:r>
          </a:p>
          <a:p>
            <a:endParaRPr lang="el-GR" dirty="0" smtClean="0"/>
          </a:p>
          <a:p>
            <a:endParaRPr lang="el-GR" sz="1000" dirty="0" smtClean="0"/>
          </a:p>
          <a:p>
            <a:r>
              <a:rPr lang="el-GR" dirty="0" smtClean="0"/>
              <a:t>Πρότυπη ενθαλπία σχηματισμού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Προσδιορισμός Θερμότητας Αντίδρασης </a:t>
            </a:r>
            <a:r>
              <a:rPr lang="el-GR" sz="2400" b="1" dirty="0" smtClean="0"/>
              <a:t>(</a:t>
            </a:r>
            <a:r>
              <a:rPr lang="en-US" sz="2400" b="1" dirty="0" smtClean="0"/>
              <a:t>4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16013" y="1268413"/>
          <a:ext cx="6911975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Εξίσωση" r:id="rId3" imgW="4025900" imgH="2476500" progId="Equation.3">
                  <p:embed/>
                </p:oleObj>
              </mc:Choice>
              <mc:Fallback>
                <p:oleObj name="Εξίσωση" r:id="rId3" imgW="4025900" imgH="24765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268413"/>
                        <a:ext cx="6911975" cy="425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l-GR" sz="2400" b="1" dirty="0"/>
              <a:t>Θερμοχημικοί Νόμοι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765175"/>
            <a:ext cx="8229600" cy="1150938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l-GR" sz="1800" dirty="0"/>
              <a:t>Νόμος </a:t>
            </a:r>
            <a:r>
              <a:rPr lang="en-US" sz="1800" b="1" dirty="0"/>
              <a:t>Lavoisier – Laplace</a:t>
            </a:r>
            <a:r>
              <a:rPr lang="el-GR" sz="1800" b="1" dirty="0"/>
              <a:t> </a:t>
            </a:r>
            <a:r>
              <a:rPr lang="en-US" sz="1800" dirty="0"/>
              <a:t>(</a:t>
            </a:r>
            <a:r>
              <a:rPr lang="el-GR" sz="1800" dirty="0"/>
              <a:t>αρχή διατήρησης ενέργειας)</a:t>
            </a:r>
            <a:endParaRPr lang="en-US" sz="1800" dirty="0"/>
          </a:p>
          <a:p>
            <a:pPr marL="533400" indent="-533400">
              <a:buFontTx/>
              <a:buNone/>
            </a:pPr>
            <a:r>
              <a:rPr lang="el-GR" sz="1800" dirty="0"/>
              <a:t>Νόμος </a:t>
            </a:r>
            <a:r>
              <a:rPr lang="en-US" sz="1800" b="1" dirty="0"/>
              <a:t>Hess</a:t>
            </a:r>
            <a:r>
              <a:rPr lang="el-GR" sz="1800" b="1" dirty="0"/>
              <a:t> </a:t>
            </a:r>
            <a:r>
              <a:rPr lang="el-GR" sz="1800" dirty="0"/>
              <a:t>(αρχική – τελική κατάσταση, </a:t>
            </a:r>
            <a:r>
              <a:rPr lang="en-US" sz="1800" dirty="0" err="1"/>
              <a:t>q</a:t>
            </a:r>
            <a:r>
              <a:rPr lang="en-US" sz="1800" baseline="-25000" dirty="0" err="1"/>
              <a:t>p</a:t>
            </a:r>
            <a:r>
              <a:rPr lang="en-US" sz="1800" dirty="0"/>
              <a:t> = </a:t>
            </a:r>
            <a:r>
              <a:rPr lang="el-GR" sz="1800" dirty="0"/>
              <a:t>Δ</a:t>
            </a:r>
            <a:r>
              <a:rPr lang="en-US" sz="1800" dirty="0"/>
              <a:t>H,  </a:t>
            </a:r>
            <a:r>
              <a:rPr lang="en-US" sz="1800" dirty="0" err="1"/>
              <a:t>q</a:t>
            </a:r>
            <a:r>
              <a:rPr lang="en-US" sz="1800" baseline="-25000" dirty="0" err="1"/>
              <a:t>v</a:t>
            </a:r>
            <a:r>
              <a:rPr lang="el-GR" sz="1800" dirty="0"/>
              <a:t> = Δ</a:t>
            </a:r>
            <a:r>
              <a:rPr lang="en-US" sz="1800" dirty="0"/>
              <a:t>U</a:t>
            </a:r>
            <a:r>
              <a:rPr lang="el-GR" sz="1800" dirty="0"/>
              <a:t>)</a:t>
            </a:r>
            <a:endParaRPr lang="en-US" sz="1800" dirty="0"/>
          </a:p>
          <a:p>
            <a:pPr marL="533400" indent="-533400">
              <a:buFontTx/>
              <a:buNone/>
            </a:pPr>
            <a:r>
              <a:rPr lang="el-GR" sz="1800" dirty="0"/>
              <a:t>Άθροιση – Αφαίρεση χημικών αντιδράσεων</a:t>
            </a:r>
          </a:p>
        </p:txBody>
      </p:sp>
      <p:graphicFrame>
        <p:nvGraphicFramePr>
          <p:cNvPr id="1843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331913" y="1773238"/>
          <a:ext cx="6121400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Εξίσωση" r:id="rId3" imgW="4267200" imgH="3098800" progId="Equation.3">
                  <p:embed/>
                </p:oleObj>
              </mc:Choice>
              <mc:Fallback>
                <p:oleObj name="Εξίσωση" r:id="rId3" imgW="4267200" imgH="30988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773238"/>
                        <a:ext cx="6121400" cy="444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l-GR" sz="2400" b="1" dirty="0"/>
              <a:t>Ενέργεια Δεσμών (1)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8229600" cy="2233613"/>
          </a:xfrm>
        </p:spPr>
        <p:txBody>
          <a:bodyPr/>
          <a:lstStyle/>
          <a:p>
            <a:pPr>
              <a:buFontTx/>
              <a:buNone/>
            </a:pPr>
            <a:r>
              <a:rPr lang="el-GR" sz="1800"/>
              <a:t>Ενθαλπία σχηματισμού </a:t>
            </a:r>
            <a:r>
              <a:rPr lang="en-US" sz="1800"/>
              <a:t>CH</a:t>
            </a:r>
            <a:r>
              <a:rPr lang="en-US" sz="1800" baseline="-25000"/>
              <a:t>4</a:t>
            </a:r>
            <a:r>
              <a:rPr lang="el-GR" sz="1800"/>
              <a:t> από τα συστατικά του σε μοριακή μορφή</a:t>
            </a:r>
          </a:p>
          <a:p>
            <a:pPr>
              <a:buFontTx/>
              <a:buNone/>
            </a:pPr>
            <a:r>
              <a:rPr lang="el-GR" sz="1800"/>
              <a:t>Ενθαλπία σχηματισμού </a:t>
            </a:r>
            <a:r>
              <a:rPr lang="en-US" sz="1800"/>
              <a:t>CH</a:t>
            </a:r>
            <a:r>
              <a:rPr lang="en-US" sz="1800" baseline="-25000"/>
              <a:t>4</a:t>
            </a:r>
            <a:r>
              <a:rPr lang="el-GR" sz="1800"/>
              <a:t> από τα συστατικά του σε ατομική μορφή</a:t>
            </a:r>
          </a:p>
          <a:p>
            <a:pPr>
              <a:buFontTx/>
              <a:buNone/>
            </a:pPr>
            <a:r>
              <a:rPr lang="el-GR" sz="1800"/>
              <a:t>Ενέργεια Δεσμού – ορισμός</a:t>
            </a:r>
          </a:p>
          <a:p>
            <a:pPr>
              <a:buFontTx/>
              <a:buNone/>
            </a:pPr>
            <a:r>
              <a:rPr lang="el-GR" sz="1800"/>
              <a:t>Μέση τιμή – διαφορετική ενέργεια δεσμού ανά διάσπαση (π.χ. </a:t>
            </a:r>
            <a:r>
              <a:rPr lang="en-US" sz="1800"/>
              <a:t>CH</a:t>
            </a:r>
            <a:r>
              <a:rPr lang="en-US" sz="1800" baseline="-25000"/>
              <a:t>4</a:t>
            </a:r>
            <a:r>
              <a:rPr lang="en-US" sz="1800"/>
              <a:t>)</a:t>
            </a:r>
            <a:endParaRPr lang="el-GR" sz="1800"/>
          </a:p>
          <a:p>
            <a:pPr>
              <a:buFontTx/>
              <a:buNone/>
            </a:pPr>
            <a:r>
              <a:rPr lang="el-GR" sz="1800"/>
              <a:t>Χρησιμοποιούνται για τον υπολογισμό ενθαλπιών άλλων αντιδράσεων</a:t>
            </a:r>
          </a:p>
        </p:txBody>
      </p:sp>
      <p:graphicFrame>
        <p:nvGraphicFramePr>
          <p:cNvPr id="2048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619672" y="3068960"/>
          <a:ext cx="5676900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Εξίσωση" r:id="rId3" imgW="3098800" imgH="1244600" progId="Equation.3">
                  <p:embed/>
                </p:oleObj>
              </mc:Choice>
              <mc:Fallback>
                <p:oleObj name="Εξίσωση" r:id="rId3" imgW="3098800" imgH="12446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068960"/>
                        <a:ext cx="5676900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Ενέργεια Δεσμών (2)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8229600" cy="604837"/>
          </a:xfrm>
        </p:spPr>
        <p:txBody>
          <a:bodyPr/>
          <a:lstStyle/>
          <a:p>
            <a:pPr>
              <a:buFontTx/>
              <a:buNone/>
            </a:pPr>
            <a:r>
              <a:rPr lang="el-GR" sz="1800"/>
              <a:t>Υπολογισμός ενέργειας σχηματισμού Αιθανίου (</a:t>
            </a:r>
            <a:r>
              <a:rPr lang="en-US" sz="1800"/>
              <a:t>C</a:t>
            </a:r>
            <a:r>
              <a:rPr lang="en-US" sz="1800" baseline="-25000"/>
              <a:t>2</a:t>
            </a:r>
            <a:r>
              <a:rPr lang="en-US" sz="1800"/>
              <a:t>H</a:t>
            </a:r>
            <a:r>
              <a:rPr lang="en-US" sz="1800" baseline="-25000"/>
              <a:t>6</a:t>
            </a:r>
            <a:r>
              <a:rPr lang="en-US" sz="1800"/>
              <a:t>)</a:t>
            </a:r>
            <a:endParaRPr lang="el-GR" sz="1800"/>
          </a:p>
        </p:txBody>
      </p:sp>
      <p:graphicFrame>
        <p:nvGraphicFramePr>
          <p:cNvPr id="2253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971550" y="1557338"/>
          <a:ext cx="7129463" cy="390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3" imgW="3962400" imgH="2171700" progId="Equation.3">
                  <p:embed/>
                </p:oleObj>
              </mc:Choice>
              <mc:Fallback>
                <p:oleObj name="Equation" r:id="rId3" imgW="3962400" imgH="21717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57338"/>
                        <a:ext cx="7129463" cy="390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l-GR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Ενθαλπία διάλυσης (1)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52513"/>
            <a:ext cx="8712968" cy="18716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Ιδανικό διάλυμα : Δ</a:t>
            </a:r>
            <a:r>
              <a:rPr lang="en-US" sz="1800" dirty="0"/>
              <a:t>H = 0  -  </a:t>
            </a:r>
            <a:r>
              <a:rPr lang="el-GR" sz="1800" dirty="0"/>
              <a:t>Πραγματικό διάλυμα : Δ</a:t>
            </a:r>
            <a:r>
              <a:rPr lang="en-US" sz="1800" dirty="0"/>
              <a:t>H </a:t>
            </a:r>
            <a:r>
              <a:rPr lang="en-US" sz="1800" dirty="0">
                <a:cs typeface="Arial" charset="0"/>
              </a:rPr>
              <a:t>≠ 0</a:t>
            </a:r>
            <a:endParaRPr lang="el-GR" sz="1800" dirty="0">
              <a:cs typeface="Arial" charset="0"/>
            </a:endParaRPr>
          </a:p>
          <a:p>
            <a:pPr marL="0" indent="0">
              <a:buFontTx/>
              <a:buNone/>
            </a:pPr>
            <a:r>
              <a:rPr lang="el-GR" sz="1800" dirty="0" smtClean="0">
                <a:cs typeface="Arial" charset="0"/>
              </a:rPr>
              <a:t>Ολοκληρωμένη Ενθαλπία </a:t>
            </a:r>
            <a:r>
              <a:rPr lang="el-GR" sz="1800" dirty="0">
                <a:cs typeface="Arial" charset="0"/>
              </a:rPr>
              <a:t>διάλυσης </a:t>
            </a:r>
            <a:r>
              <a:rPr lang="el-GR" sz="1600" dirty="0">
                <a:cs typeface="Arial" charset="0"/>
              </a:rPr>
              <a:t>(1</a:t>
            </a:r>
            <a:r>
              <a:rPr lang="en-US" sz="1600" dirty="0">
                <a:cs typeface="Arial" charset="0"/>
              </a:rPr>
              <a:t>mol – </a:t>
            </a:r>
            <a:r>
              <a:rPr lang="el-GR" sz="1600" dirty="0">
                <a:cs typeface="Arial" charset="0"/>
              </a:rPr>
              <a:t>ορισμένη ποσότητα διαλύτη</a:t>
            </a:r>
            <a:r>
              <a:rPr lang="en-US" sz="1600" dirty="0">
                <a:cs typeface="Arial" charset="0"/>
              </a:rPr>
              <a:t> – P, T </a:t>
            </a:r>
            <a:r>
              <a:rPr lang="el-GR" sz="1600" dirty="0">
                <a:cs typeface="Arial" charset="0"/>
              </a:rPr>
              <a:t>: σταθερά)</a:t>
            </a:r>
            <a:endParaRPr lang="en-US" sz="1600" dirty="0">
              <a:cs typeface="Arial" charset="0"/>
            </a:endParaRPr>
          </a:p>
          <a:p>
            <a:pPr marL="0" indent="0">
              <a:buFontTx/>
              <a:buNone/>
            </a:pPr>
            <a:r>
              <a:rPr lang="el-GR" sz="1800" dirty="0">
                <a:cs typeface="Arial" charset="0"/>
              </a:rPr>
              <a:t>Ενθαλπία αραίωσης : </a:t>
            </a:r>
            <a:r>
              <a:rPr lang="el-GR" sz="1600" dirty="0">
                <a:cs typeface="Arial" charset="0"/>
              </a:rPr>
              <a:t>εξαρτάται από την αρχική συγκέντρωση του διαλύματος και την ποσότητα του προστιθέμενου διαλύτη</a:t>
            </a:r>
          </a:p>
          <a:p>
            <a:pPr marL="0" indent="0">
              <a:buFontTx/>
              <a:buNone/>
            </a:pPr>
            <a:r>
              <a:rPr lang="el-GR" sz="1800" dirty="0">
                <a:cs typeface="Arial" charset="0"/>
              </a:rPr>
              <a:t>Διαφορική ενθαλπία διάλυσης : </a:t>
            </a:r>
            <a:r>
              <a:rPr lang="el-GR" sz="1600" dirty="0">
                <a:cs typeface="Arial" charset="0"/>
              </a:rPr>
              <a:t>(1</a:t>
            </a:r>
            <a:r>
              <a:rPr lang="en-US" sz="1600" dirty="0">
                <a:cs typeface="Arial" charset="0"/>
              </a:rPr>
              <a:t>mol – </a:t>
            </a:r>
            <a:r>
              <a:rPr lang="el-GR" sz="1600" dirty="0">
                <a:cs typeface="Arial" charset="0"/>
              </a:rPr>
              <a:t>αμελητέα μεταβολή της συγκέντρωσης)</a:t>
            </a:r>
            <a:endParaRPr lang="en-US" sz="1600" dirty="0">
              <a:cs typeface="Arial" charset="0"/>
            </a:endParaRPr>
          </a:p>
        </p:txBody>
      </p:sp>
      <p:graphicFrame>
        <p:nvGraphicFramePr>
          <p:cNvPr id="2458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683568" y="2996952"/>
          <a:ext cx="7367587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Εξίσωση" r:id="rId3" imgW="4495800" imgH="1638300" progId="Equation.3">
                  <p:embed/>
                </p:oleObj>
              </mc:Choice>
              <mc:Fallback>
                <p:oleObj name="Εξίσωση" r:id="rId3" imgW="4495800" imgH="16383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996952"/>
                        <a:ext cx="7367587" cy="268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Ενθαλπία διάλυσης (2)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8569325" cy="1944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Ολοκληρωμένη ενθαλπία διάλυση = </a:t>
            </a:r>
            <a:r>
              <a:rPr lang="en-US" sz="1800" dirty="0"/>
              <a:t>f(mol </a:t>
            </a:r>
            <a:r>
              <a:rPr lang="el-GR" sz="1800" dirty="0"/>
              <a:t>διαλύτη – </a:t>
            </a:r>
            <a:r>
              <a:rPr lang="en-US" sz="1800" dirty="0"/>
              <a:t>mol </a:t>
            </a:r>
            <a:r>
              <a:rPr lang="el-GR" sz="1800" dirty="0"/>
              <a:t>ουσίας) (</a:t>
            </a:r>
            <a:r>
              <a:rPr lang="en-US" sz="1800" dirty="0"/>
              <a:t>T, P : </a:t>
            </a:r>
            <a:r>
              <a:rPr lang="el-GR" sz="1800" dirty="0"/>
              <a:t>σταθερά)</a:t>
            </a:r>
          </a:p>
          <a:p>
            <a:pPr marL="0" indent="0">
              <a:buFontTx/>
              <a:buNone/>
            </a:pPr>
            <a:r>
              <a:rPr lang="el-GR" sz="1800" dirty="0"/>
              <a:t>Εφαρμογή θεωρήματος </a:t>
            </a:r>
            <a:r>
              <a:rPr lang="en-US" sz="1800" dirty="0"/>
              <a:t>Euler : </a:t>
            </a:r>
            <a:r>
              <a:rPr lang="el-GR" sz="1800" dirty="0"/>
              <a:t>Δ</a:t>
            </a:r>
            <a:r>
              <a:rPr lang="en-US" sz="1800" dirty="0"/>
              <a:t>H = </a:t>
            </a:r>
            <a:r>
              <a:rPr lang="el-GR" sz="1800" dirty="0"/>
              <a:t>Δ</a:t>
            </a:r>
            <a:r>
              <a:rPr lang="en-US" sz="1800" dirty="0"/>
              <a:t>H(n</a:t>
            </a:r>
            <a:r>
              <a:rPr lang="en-US" sz="1800" baseline="-25000" dirty="0"/>
              <a:t>1</a:t>
            </a:r>
            <a:r>
              <a:rPr lang="en-US" sz="1800" dirty="0"/>
              <a:t>, n</a:t>
            </a:r>
            <a:r>
              <a:rPr lang="en-US" sz="1800" baseline="-25000" dirty="0"/>
              <a:t>2</a:t>
            </a:r>
            <a:r>
              <a:rPr lang="en-US" sz="1800" dirty="0"/>
              <a:t>)</a:t>
            </a:r>
          </a:p>
          <a:p>
            <a:pPr marL="0" indent="0">
              <a:buFontTx/>
              <a:buNone/>
            </a:pPr>
            <a:r>
              <a:rPr lang="el-GR" sz="1800" dirty="0"/>
              <a:t>Διαφορικές ενθαλπίες διάλυσης : Δ</a:t>
            </a:r>
            <a:r>
              <a:rPr lang="en-US" sz="1800" dirty="0"/>
              <a:t>H</a:t>
            </a:r>
            <a:r>
              <a:rPr lang="en-US" sz="1800" baseline="-25000" dirty="0"/>
              <a:t>1</a:t>
            </a:r>
            <a:r>
              <a:rPr lang="en-US" sz="1800" dirty="0"/>
              <a:t>, </a:t>
            </a:r>
            <a:r>
              <a:rPr lang="el-GR" sz="1800" dirty="0"/>
              <a:t>Δ</a:t>
            </a:r>
            <a:r>
              <a:rPr lang="en-US" sz="1800" dirty="0"/>
              <a:t>H</a:t>
            </a:r>
            <a:r>
              <a:rPr lang="en-US" sz="1800" baseline="-25000" dirty="0"/>
              <a:t>2</a:t>
            </a:r>
            <a:endParaRPr lang="en-US" sz="1800" dirty="0"/>
          </a:p>
          <a:p>
            <a:pPr marL="0" indent="0">
              <a:buFontTx/>
              <a:buNone/>
            </a:pPr>
            <a:r>
              <a:rPr lang="el-GR" sz="1800" dirty="0"/>
              <a:t>Υπολογισμός διαφ. ενθαλπίας διάλυσης </a:t>
            </a:r>
            <a:r>
              <a:rPr lang="el-GR" sz="1800" dirty="0" smtClean="0"/>
              <a:t>του συστατικού 2 </a:t>
            </a:r>
            <a:r>
              <a:rPr lang="el-GR" sz="1800" dirty="0"/>
              <a:t>: γραφική παράσταση του Δ</a:t>
            </a:r>
            <a:r>
              <a:rPr lang="en-US" sz="1800" dirty="0"/>
              <a:t>H </a:t>
            </a:r>
            <a:r>
              <a:rPr lang="el-GR" sz="1800" dirty="0"/>
              <a:t>έναντι του </a:t>
            </a:r>
            <a:r>
              <a:rPr lang="en-US" sz="1800" dirty="0"/>
              <a:t>n</a:t>
            </a:r>
            <a:r>
              <a:rPr lang="en-US" sz="1800" baseline="-25000" dirty="0"/>
              <a:t>2</a:t>
            </a:r>
            <a:r>
              <a:rPr lang="en-US" sz="1800" dirty="0"/>
              <a:t> </a:t>
            </a:r>
            <a:r>
              <a:rPr lang="el-GR" sz="1800" dirty="0"/>
              <a:t>για σταθερό </a:t>
            </a:r>
            <a:r>
              <a:rPr lang="en-US" sz="1800" dirty="0"/>
              <a:t>n</a:t>
            </a:r>
            <a:r>
              <a:rPr lang="en-US" sz="1800" baseline="-25000" dirty="0"/>
              <a:t>1</a:t>
            </a:r>
            <a:endParaRPr lang="el-GR" sz="1800" dirty="0"/>
          </a:p>
        </p:txBody>
      </p:sp>
      <p:graphicFrame>
        <p:nvGraphicFramePr>
          <p:cNvPr id="2662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123728" y="3140968"/>
          <a:ext cx="4751388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Εξίσωση" r:id="rId3" imgW="2540000" imgH="1257300" progId="Equation.3">
                  <p:embed/>
                </p:oleObj>
              </mc:Choice>
              <mc:Fallback>
                <p:oleObj name="Εξίσωση" r:id="rId3" imgW="2540000" imgH="12573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140968"/>
                        <a:ext cx="4751388" cy="235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Ενθαλπία σχηματισμού ιόντων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8229600" cy="2016125"/>
          </a:xfrm>
        </p:spPr>
        <p:txBody>
          <a:bodyPr/>
          <a:lstStyle/>
          <a:p>
            <a:pPr>
              <a:buFontTx/>
              <a:buNone/>
            </a:pPr>
            <a:r>
              <a:rPr lang="el-GR" sz="1800" dirty="0"/>
              <a:t>Χρήση νόμου </a:t>
            </a:r>
            <a:r>
              <a:rPr lang="en-US" sz="1800" dirty="0" smtClean="0"/>
              <a:t>Hess (</a:t>
            </a:r>
            <a:r>
              <a:rPr lang="el-GR" sz="1800" dirty="0" smtClean="0"/>
              <a:t>ενθαλπία διάλυσης – ενθαλπία σχηματισμού)</a:t>
            </a:r>
            <a:endParaRPr lang="el-GR" sz="1800" dirty="0"/>
          </a:p>
          <a:p>
            <a:pPr>
              <a:buFontTx/>
              <a:buNone/>
            </a:pPr>
            <a:r>
              <a:rPr lang="el-GR" sz="1800" dirty="0"/>
              <a:t>Ενθαλπία σχηματισμού ζεύγος ιόντων </a:t>
            </a:r>
            <a:r>
              <a:rPr lang="en-US" sz="1800" dirty="0"/>
              <a:t>H</a:t>
            </a:r>
            <a:r>
              <a:rPr lang="en-US" sz="1800" baseline="30000" dirty="0"/>
              <a:t>+</a:t>
            </a:r>
            <a:r>
              <a:rPr lang="en-US" sz="1800" dirty="0"/>
              <a:t>, </a:t>
            </a:r>
            <a:r>
              <a:rPr lang="en-US" sz="1800" dirty="0" err="1"/>
              <a:t>Cl</a:t>
            </a:r>
            <a:r>
              <a:rPr lang="en-US" sz="1800" baseline="30000" dirty="0"/>
              <a:t>-</a:t>
            </a:r>
            <a:r>
              <a:rPr lang="el-GR" sz="1800" baseline="30000" dirty="0"/>
              <a:t>  </a:t>
            </a:r>
            <a:r>
              <a:rPr lang="en-US" sz="1800" dirty="0"/>
              <a:t>(-167,4 kJ/mol</a:t>
            </a:r>
            <a:r>
              <a:rPr lang="en-US" sz="1800" dirty="0" smtClean="0"/>
              <a:t>)</a:t>
            </a:r>
            <a:endParaRPr lang="el-GR" sz="1800" dirty="0" smtClean="0"/>
          </a:p>
          <a:p>
            <a:pPr>
              <a:buFontTx/>
              <a:buNone/>
            </a:pPr>
            <a:r>
              <a:rPr lang="el-GR" sz="1800" dirty="0" smtClean="0"/>
              <a:t>Άπειρη αραίωση </a:t>
            </a:r>
            <a:r>
              <a:rPr lang="el-GR" sz="1800" dirty="0" smtClean="0">
                <a:sym typeface="Symbol"/>
              </a:rPr>
              <a:t> μηδενική ενθαλπία αραίωσης</a:t>
            </a:r>
            <a:endParaRPr lang="en-US" sz="1800" dirty="0"/>
          </a:p>
          <a:p>
            <a:pPr>
              <a:buFontTx/>
              <a:buNone/>
            </a:pPr>
            <a:r>
              <a:rPr lang="el-GR" sz="1800" dirty="0"/>
              <a:t>Ενθαλπία σχηματισμού </a:t>
            </a:r>
            <a:r>
              <a:rPr lang="en-US" sz="1800" dirty="0"/>
              <a:t>H</a:t>
            </a:r>
            <a:r>
              <a:rPr lang="en-US" sz="1800" baseline="30000" dirty="0"/>
              <a:t>+</a:t>
            </a:r>
            <a:r>
              <a:rPr lang="en-US" sz="1800" dirty="0"/>
              <a:t> = 0 (</a:t>
            </a:r>
            <a:r>
              <a:rPr lang="el-GR" sz="1800" dirty="0"/>
              <a:t>αυθαίρετος ορισμός) στους 25</a:t>
            </a:r>
            <a:r>
              <a:rPr lang="el-GR" sz="1800" dirty="0">
                <a:sym typeface="Symbol" pitchFamily="18" charset="2"/>
              </a:rPr>
              <a:t></a:t>
            </a:r>
            <a:r>
              <a:rPr lang="en-US" sz="1800" dirty="0">
                <a:sym typeface="Symbol" pitchFamily="18" charset="2"/>
              </a:rPr>
              <a:t>C</a:t>
            </a:r>
            <a:endParaRPr lang="el-GR" sz="18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l-GR" sz="1800" dirty="0">
                <a:sym typeface="Symbol" pitchFamily="18" charset="2"/>
              </a:rPr>
              <a:t>Προσδιορισμός των ενθαλπιών σχηματισμού όλων των ιόντων</a:t>
            </a:r>
          </a:p>
        </p:txBody>
      </p:sp>
      <p:graphicFrame>
        <p:nvGraphicFramePr>
          <p:cNvPr id="2867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7624" y="3068960"/>
          <a:ext cx="6624637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Εξίσωση" r:id="rId3" imgW="4305300" imgH="1778000" progId="Equation.3">
                  <p:embed/>
                </p:oleObj>
              </mc:Choice>
              <mc:Fallback>
                <p:oleObj name="Εξίσωση" r:id="rId3" imgW="4305300" imgH="17780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068960"/>
                        <a:ext cx="6624637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Θερμότητα αντίδρασης και αυθόρμητη επιτέλεση της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0006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Αυθόρμητη αντίδραση : Δ</a:t>
            </a:r>
            <a:r>
              <a:rPr lang="en-US" sz="1800" dirty="0"/>
              <a:t>G &lt; 0</a:t>
            </a:r>
          </a:p>
          <a:p>
            <a:pPr marL="0" indent="0" algn="ctr">
              <a:buFontTx/>
              <a:buNone/>
            </a:pPr>
            <a:r>
              <a:rPr lang="el-GR" sz="2000" b="1" dirty="0"/>
              <a:t>Δ</a:t>
            </a:r>
            <a:r>
              <a:rPr lang="en-US" sz="2000" b="1" dirty="0"/>
              <a:t>G = </a:t>
            </a:r>
            <a:r>
              <a:rPr lang="el-GR" sz="2000" b="1" dirty="0"/>
              <a:t>Δ</a:t>
            </a:r>
            <a:r>
              <a:rPr lang="en-US" sz="2000" b="1" dirty="0"/>
              <a:t>H – T*</a:t>
            </a:r>
            <a:r>
              <a:rPr lang="el-GR" sz="2000" b="1" dirty="0"/>
              <a:t>Δ</a:t>
            </a:r>
            <a:r>
              <a:rPr lang="en-US" sz="2000" b="1" dirty="0"/>
              <a:t>S</a:t>
            </a:r>
          </a:p>
          <a:p>
            <a:pPr marL="0" indent="0">
              <a:buFontTx/>
              <a:buNone/>
            </a:pPr>
            <a:r>
              <a:rPr lang="el-GR" sz="1800" dirty="0"/>
              <a:t>Δ</a:t>
            </a:r>
            <a:r>
              <a:rPr lang="en-US" sz="1800" dirty="0"/>
              <a:t>S : </a:t>
            </a:r>
            <a:r>
              <a:rPr lang="el-GR" sz="1800" dirty="0"/>
              <a:t>μόνο στο σύστημα όχι στο περιβάλλον</a:t>
            </a:r>
          </a:p>
          <a:p>
            <a:pPr marL="0" indent="0">
              <a:buFontTx/>
              <a:buNone/>
            </a:pPr>
            <a:r>
              <a:rPr lang="el-GR" sz="1800" dirty="0"/>
              <a:t>Ευνοϊκότερες συνθήκες : Δ</a:t>
            </a:r>
            <a:r>
              <a:rPr lang="en-US" sz="1800" dirty="0"/>
              <a:t>H &lt; 0 (</a:t>
            </a:r>
            <a:r>
              <a:rPr lang="el-GR" sz="1800" dirty="0"/>
              <a:t>εξώθερμες) και Δ</a:t>
            </a:r>
            <a:r>
              <a:rPr lang="en-US" sz="1800" dirty="0"/>
              <a:t>S &gt; 0</a:t>
            </a:r>
          </a:p>
          <a:p>
            <a:pPr marL="0" indent="0">
              <a:buFontTx/>
              <a:buNone/>
            </a:pPr>
            <a:r>
              <a:rPr lang="el-GR" sz="1800" dirty="0"/>
              <a:t>Για ελάττωση εντροπίας : - </a:t>
            </a:r>
            <a:r>
              <a:rPr lang="en-US" sz="1800" dirty="0"/>
              <a:t>T*</a:t>
            </a:r>
            <a:r>
              <a:rPr lang="el-GR" sz="1800" dirty="0"/>
              <a:t>Δ</a:t>
            </a:r>
            <a:r>
              <a:rPr lang="en-US" sz="1800" dirty="0"/>
              <a:t>S &gt; 0 </a:t>
            </a:r>
            <a:r>
              <a:rPr lang="el-GR" sz="1800" dirty="0"/>
              <a:t>αντιστάθμιση από το Δ</a:t>
            </a:r>
            <a:r>
              <a:rPr lang="en-US" sz="1800" dirty="0"/>
              <a:t>H &lt;&lt;0</a:t>
            </a:r>
          </a:p>
          <a:p>
            <a:pPr marL="0" indent="0">
              <a:buFontTx/>
              <a:buNone/>
            </a:pPr>
            <a:r>
              <a:rPr lang="el-GR" sz="1800" dirty="0" err="1"/>
              <a:t>Ενδόθερμες</a:t>
            </a:r>
            <a:r>
              <a:rPr lang="el-GR" sz="1800" dirty="0"/>
              <a:t> αντιδράσεις : Δ</a:t>
            </a:r>
            <a:r>
              <a:rPr lang="en-US" sz="1800" dirty="0"/>
              <a:t>H &gt; 0 </a:t>
            </a:r>
            <a:r>
              <a:rPr lang="el-GR" sz="1800" dirty="0"/>
              <a:t>και –</a:t>
            </a:r>
            <a:r>
              <a:rPr lang="en-US" sz="1800" dirty="0"/>
              <a:t>T*</a:t>
            </a:r>
            <a:r>
              <a:rPr lang="el-GR" sz="1800" dirty="0"/>
              <a:t>Δ</a:t>
            </a:r>
            <a:r>
              <a:rPr lang="en-US" sz="1800" dirty="0"/>
              <a:t>S &lt;&lt;0 </a:t>
            </a:r>
            <a:r>
              <a:rPr lang="el-GR" sz="1800" dirty="0"/>
              <a:t>αντιστάθμιση ώστε Δ</a:t>
            </a:r>
            <a:r>
              <a:rPr lang="en-US" sz="1800" dirty="0"/>
              <a:t>G &lt; 0</a:t>
            </a:r>
          </a:p>
          <a:p>
            <a:pPr marL="0" indent="0">
              <a:buFontTx/>
              <a:buNone/>
            </a:pPr>
            <a:r>
              <a:rPr lang="el-GR" sz="1800" dirty="0"/>
              <a:t>Αρκετές αντιδράσεις εξώθερμες : Δ</a:t>
            </a:r>
            <a:r>
              <a:rPr lang="en-US" sz="1800" dirty="0"/>
              <a:t>H &lt; 0 </a:t>
            </a:r>
            <a:r>
              <a:rPr lang="el-GR" sz="1800" dirty="0"/>
              <a:t>και μικρή συνεισφορά του </a:t>
            </a:r>
            <a:r>
              <a:rPr lang="en-US" sz="1800" dirty="0"/>
              <a:t>–T*</a:t>
            </a:r>
            <a:r>
              <a:rPr lang="el-GR" sz="1800" dirty="0"/>
              <a:t>Δ</a:t>
            </a:r>
            <a:r>
              <a:rPr lang="en-US" sz="1800" dirty="0"/>
              <a:t>S</a:t>
            </a:r>
          </a:p>
          <a:p>
            <a:pPr marL="0" indent="0">
              <a:buFontTx/>
              <a:buNone/>
            </a:pPr>
            <a:r>
              <a:rPr lang="el-GR" sz="1800" dirty="0"/>
              <a:t>Αρχή </a:t>
            </a:r>
            <a:r>
              <a:rPr lang="en-US" sz="1800" dirty="0"/>
              <a:t>Thomsen – Berthelot </a:t>
            </a:r>
            <a:r>
              <a:rPr lang="el-GR" sz="1800" dirty="0"/>
              <a:t>: παραγόμενη θερμότητα μέτρο της χημικής συγγένειας</a:t>
            </a:r>
            <a:r>
              <a:rPr lang="en-US" sz="1800" dirty="0"/>
              <a:t> – </a:t>
            </a:r>
            <a:r>
              <a:rPr lang="el-GR" sz="1800" dirty="0"/>
              <a:t>καμία </a:t>
            </a:r>
            <a:r>
              <a:rPr lang="el-GR" sz="1800" dirty="0" err="1"/>
              <a:t>ενδόθερμη</a:t>
            </a:r>
            <a:r>
              <a:rPr lang="el-GR" sz="1800" dirty="0"/>
              <a:t> αντίδραση δεν γίνεται αυθόρμητα</a:t>
            </a:r>
          </a:p>
          <a:p>
            <a:pPr marL="0" indent="0">
              <a:buFontTx/>
              <a:buNone/>
            </a:pPr>
            <a:r>
              <a:rPr lang="el-GR" sz="1800" dirty="0"/>
              <a:t>Σημαντική συνεισφορά του –</a:t>
            </a:r>
            <a:r>
              <a:rPr lang="en-US" sz="1800" dirty="0"/>
              <a:t>T*</a:t>
            </a:r>
            <a:r>
              <a:rPr lang="el-GR" sz="1800" dirty="0"/>
              <a:t>Δ</a:t>
            </a:r>
            <a:r>
              <a:rPr lang="en-US" sz="1800" dirty="0"/>
              <a:t>S </a:t>
            </a:r>
            <a:r>
              <a:rPr lang="el-GR" sz="1800" dirty="0"/>
              <a:t>στις </a:t>
            </a:r>
            <a:r>
              <a:rPr lang="el-GR" sz="1800" dirty="0" err="1"/>
              <a:t>ενδόθερμες</a:t>
            </a:r>
            <a:r>
              <a:rPr lang="el-GR" sz="1800" dirty="0"/>
              <a:t> αντιδράσεις</a:t>
            </a:r>
          </a:p>
          <a:p>
            <a:pPr marL="0" indent="0">
              <a:buFontTx/>
              <a:buNone/>
            </a:pPr>
            <a:r>
              <a:rPr lang="el-GR" sz="1800" dirty="0" smtClean="0"/>
              <a:t>Μεταβολή της Δ</a:t>
            </a:r>
            <a:r>
              <a:rPr lang="en-US" sz="1800" dirty="0"/>
              <a:t>G &gt; 0 </a:t>
            </a:r>
            <a:r>
              <a:rPr lang="el-GR" sz="1800" dirty="0" smtClean="0">
                <a:sym typeface="Symbol" pitchFamily="18" charset="2"/>
              </a:rPr>
              <a:t>σε </a:t>
            </a:r>
            <a:r>
              <a:rPr lang="el-GR" sz="1800" dirty="0">
                <a:sym typeface="Symbol" pitchFamily="18" charset="2"/>
              </a:rPr>
              <a:t>Δ</a:t>
            </a:r>
            <a:r>
              <a:rPr lang="en-US" sz="1800" dirty="0">
                <a:sym typeface="Symbol" pitchFamily="18" charset="2"/>
              </a:rPr>
              <a:t>G &lt; 0</a:t>
            </a:r>
            <a:r>
              <a:rPr lang="el-GR" sz="1800" dirty="0">
                <a:sym typeface="Symbol" pitchFamily="18" charset="2"/>
              </a:rPr>
              <a:t> (παραδείγματα</a:t>
            </a:r>
            <a:r>
              <a:rPr lang="el-GR" sz="1800" dirty="0" smtClean="0">
                <a:sym typeface="Symbol" pitchFamily="18" charset="2"/>
              </a:rPr>
              <a:t>) με την αύξηση της θερμοκρασίας</a:t>
            </a:r>
            <a:endParaRPr lang="en-US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endParaRPr lang="el-GR" sz="18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Χημική ισορροπία σε αντιδράσεις ιδανικών αερίων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5"/>
            <a:ext cx="8229600" cy="216024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Χημική αντίδραση : συνεχής μεταβολή των χημικών δυναμικών αντιδρώντων και προϊόντων και του όρου Δ</a:t>
            </a:r>
            <a:r>
              <a:rPr lang="en-US" sz="1800" dirty="0"/>
              <a:t>G</a:t>
            </a:r>
          </a:p>
          <a:p>
            <a:pPr marL="0" indent="0">
              <a:buFontTx/>
              <a:buNone/>
            </a:pPr>
            <a:r>
              <a:rPr lang="el-GR" sz="1800" dirty="0"/>
              <a:t>Μετά την πάροδο ορισμένου χρόνου Δ</a:t>
            </a:r>
            <a:r>
              <a:rPr lang="en-US" sz="1800" dirty="0"/>
              <a:t>G = 0 </a:t>
            </a:r>
            <a:r>
              <a:rPr lang="el-GR" sz="1800" dirty="0"/>
              <a:t>: χημική ισορροπία</a:t>
            </a:r>
          </a:p>
          <a:p>
            <a:pPr marL="0" indent="0">
              <a:buFontTx/>
              <a:buNone/>
            </a:pPr>
            <a:r>
              <a:rPr lang="el-GR" sz="1800" dirty="0"/>
              <a:t>Δ</a:t>
            </a:r>
            <a:r>
              <a:rPr lang="en-US" sz="1800" dirty="0"/>
              <a:t>G = f(</a:t>
            </a:r>
            <a:r>
              <a:rPr lang="el-GR" sz="1800" dirty="0"/>
              <a:t>χημικών δυναμικών) : μη άμεσα μετρήσιμα – μετατροπή σε άλλη μορφής εξίσωση</a:t>
            </a:r>
          </a:p>
          <a:p>
            <a:pPr marL="0" indent="0">
              <a:buFontTx/>
              <a:buNone/>
            </a:pPr>
            <a:r>
              <a:rPr lang="el-GR" sz="1800" dirty="0"/>
              <a:t>Πειραματικός προσδιορισμός των συγκεντρώσεων αντιδρώντων και προϊόντων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95536" y="3284984"/>
            <a:ext cx="4897438" cy="24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Δυναμική ισορροπία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Ίδια ταχύτητα προς τις δύο διευθύνσεις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Συντελεστές αναλογίας 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f(T), #f(c))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σταθερά χημικής ισορροπίας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f(T)) –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χαρακτηριστική για κάθε αντίδραση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Νόμος Χημικής Ισορροπίας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5436096" y="3284984"/>
          <a:ext cx="2732088" cy="219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5" name="Εξίσωση" r:id="rId3" imgW="1485900" imgH="1193800" progId="Equation.3">
                  <p:embed/>
                </p:oleObj>
              </mc:Choice>
              <mc:Fallback>
                <p:oleObj name="Εξίσωση" r:id="rId3" imgW="1485900" imgH="119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284984"/>
                        <a:ext cx="2732088" cy="219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l-GR" sz="2400" b="1" dirty="0"/>
              <a:t>Εξαγωγή του νόμου της Χημικής Ισορροπίας με βάση την Θερμοδυναμική (1)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229600" cy="10810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Χημική αντίδραση μεταξύ ιδανικών αερίων – εύκολη μετατροπή των πιέσεων σε συγκεντρώσεις, γραμμομοριακά κλάσματα στην κατάσταση ισορροπίας</a:t>
            </a:r>
          </a:p>
          <a:p>
            <a:pPr marL="0" indent="0">
              <a:buFontTx/>
              <a:buNone/>
            </a:pPr>
            <a:r>
              <a:rPr lang="el-GR" sz="1800"/>
              <a:t>Σχέση χημικού δυναμικού και μερικής πίεσης</a:t>
            </a:r>
          </a:p>
        </p:txBody>
      </p:sp>
      <p:graphicFrame>
        <p:nvGraphicFramePr>
          <p:cNvPr id="3482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089150" y="2349500"/>
          <a:ext cx="5253038" cy="391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Εξίσωση" r:id="rId3" imgW="3352800" imgH="2501900" progId="Equation.3">
                  <p:embed/>
                </p:oleObj>
              </mc:Choice>
              <mc:Fallback>
                <p:oleObj name="Εξίσωση" r:id="rId3" imgW="3352800" imgH="25019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2349500"/>
                        <a:ext cx="5253038" cy="391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l-GR" sz="2400" b="1" dirty="0"/>
              <a:t>Εξαγωγή του νόμου της Χημικής Ισορροπίας με βάση την Θερμοδυναμική (2)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3213100"/>
            <a:ext cx="8229600" cy="2187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Για κάθε αντίδραση υπάρχει συσχέτιση της σταθεράς χημικής ισορροπίας και των μερικών πιέσεων -  απάντηση στο ερώτημα : μέχρι ποίου σημείου προχωρούν οι χημικές αντιδράσεις</a:t>
            </a:r>
          </a:p>
          <a:p>
            <a:pPr marL="0" indent="0">
              <a:buFontTx/>
              <a:buNone/>
            </a:pPr>
            <a:r>
              <a:rPr lang="el-GR" sz="1800"/>
              <a:t>Η Κ</a:t>
            </a:r>
            <a:r>
              <a:rPr lang="en-US" sz="1800" baseline="-25000"/>
              <a:t>P</a:t>
            </a:r>
            <a:r>
              <a:rPr lang="en-US" sz="1800"/>
              <a:t> </a:t>
            </a:r>
            <a:r>
              <a:rPr lang="el-GR" sz="1800"/>
              <a:t>ανεξάρτητη των μερικών πιέσεων και της ολικής πίεσης, εξαρτάται μόνο από την θερμοκρασία</a:t>
            </a:r>
          </a:p>
          <a:p>
            <a:pPr marL="0" indent="0">
              <a:buFontTx/>
              <a:buNone/>
            </a:pPr>
            <a:r>
              <a:rPr lang="el-GR" sz="1800"/>
              <a:t>Η Κ</a:t>
            </a:r>
            <a:r>
              <a:rPr lang="en-US" sz="1800" baseline="-25000"/>
              <a:t>P</a:t>
            </a:r>
            <a:r>
              <a:rPr lang="el-GR" sz="1800" baseline="-25000"/>
              <a:t> </a:t>
            </a:r>
            <a:r>
              <a:rPr lang="el-GR" sz="1800"/>
              <a:t>είναι αδιάστατο μέγεθος – λόγος μερικών πιέσεων</a:t>
            </a:r>
            <a:endParaRPr lang="el-GR" sz="1800" baseline="-25000"/>
          </a:p>
        </p:txBody>
      </p:sp>
      <p:graphicFrame>
        <p:nvGraphicFramePr>
          <p:cNvPr id="36870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843213" y="1484313"/>
          <a:ext cx="4033837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Εξίσωση" r:id="rId3" imgW="2311400" imgH="863600" progId="Equation.3">
                  <p:embed/>
                </p:oleObj>
              </mc:Choice>
              <mc:Fallback>
                <p:oleObj name="Εξίσωση" r:id="rId3" imgW="2311400" imgH="8636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484313"/>
                        <a:ext cx="4033837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Σταθερές Χημικής Ισορροπίας </a:t>
            </a:r>
            <a:r>
              <a:rPr lang="en-US" sz="2400" b="1" dirty="0"/>
              <a:t>K</a:t>
            </a:r>
            <a:r>
              <a:rPr lang="en-US" sz="2400" b="1" baseline="-25000" dirty="0"/>
              <a:t>X</a:t>
            </a:r>
            <a:r>
              <a:rPr lang="en-US" sz="2400" b="1" dirty="0"/>
              <a:t> </a:t>
            </a:r>
            <a:r>
              <a:rPr lang="el-GR" sz="2400" b="1" dirty="0"/>
              <a:t>και </a:t>
            </a:r>
            <a:r>
              <a:rPr lang="en-US" sz="2400" b="1" dirty="0"/>
              <a:t>K</a:t>
            </a:r>
            <a:r>
              <a:rPr lang="en-US" sz="2400" b="1" baseline="-25000" dirty="0"/>
              <a:t>C</a:t>
            </a:r>
            <a:endParaRPr lang="el-GR" sz="2400" b="1" dirty="0"/>
          </a:p>
        </p:txBody>
      </p:sp>
      <p:graphicFrame>
        <p:nvGraphicFramePr>
          <p:cNvPr id="389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68313" y="1341438"/>
          <a:ext cx="8280400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Εξίσωση" r:id="rId3" imgW="4699000" imgH="2578100" progId="Equation.3">
                  <p:embed/>
                </p:oleObj>
              </mc:Choice>
              <mc:Fallback>
                <p:oleObj name="Εξίσωση" r:id="rId3" imgW="4699000" imgH="25781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1438"/>
                        <a:ext cx="8280400" cy="454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Πρότυπες ενέργειες </a:t>
            </a:r>
            <a:r>
              <a:rPr lang="en-US" sz="2400" b="1" dirty="0"/>
              <a:t>Gibbs </a:t>
            </a:r>
            <a:r>
              <a:rPr lang="el-GR" sz="2400" b="1" dirty="0"/>
              <a:t>σχηματισμού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81075"/>
            <a:ext cx="8784976" cy="15827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Υπολογισμός της σταθεράς ισορροπίας από την σύσταση στην Χ.Ι</a:t>
            </a:r>
            <a:r>
              <a:rPr lang="el-GR" sz="1800" dirty="0" smtClean="0"/>
              <a:t>. </a:t>
            </a:r>
            <a:r>
              <a:rPr lang="el-GR" sz="1400" dirty="0" smtClean="0"/>
              <a:t>(διάσπαση αμμωνίας)</a:t>
            </a:r>
            <a:endParaRPr lang="el-GR" sz="1400" dirty="0"/>
          </a:p>
          <a:p>
            <a:pPr marL="0" indent="0">
              <a:buFontTx/>
              <a:buNone/>
            </a:pPr>
            <a:r>
              <a:rPr lang="el-GR" sz="1800" dirty="0"/>
              <a:t>Αντιδράσεις σχηματισμού από τα στοιχεία</a:t>
            </a:r>
          </a:p>
          <a:p>
            <a:pPr marL="0" indent="0">
              <a:buFontTx/>
              <a:buNone/>
            </a:pPr>
            <a:r>
              <a:rPr lang="el-GR" sz="1800" dirty="0"/>
              <a:t>Πρότυπες ενέργειες </a:t>
            </a:r>
            <a:r>
              <a:rPr lang="en-US" sz="1800" dirty="0"/>
              <a:t>Gibbs </a:t>
            </a:r>
            <a:r>
              <a:rPr lang="el-GR" sz="1800" dirty="0"/>
              <a:t>σχηματισμού</a:t>
            </a:r>
            <a:r>
              <a:rPr lang="en-US" sz="1800" dirty="0"/>
              <a:t>, </a:t>
            </a:r>
            <a:r>
              <a:rPr lang="el-GR" sz="1800" dirty="0"/>
              <a:t>Δ</a:t>
            </a:r>
            <a:r>
              <a:rPr lang="en-US" sz="1800" dirty="0"/>
              <a:t>G</a:t>
            </a:r>
            <a:r>
              <a:rPr lang="en-US" sz="1800" baseline="30000" dirty="0">
                <a:sym typeface="Symbol" pitchFamily="18" charset="2"/>
              </a:rPr>
              <a:t></a:t>
            </a:r>
            <a:endParaRPr lang="en-US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Αυθαίρετος ορισμός για την ενέργεια </a:t>
            </a:r>
            <a:r>
              <a:rPr lang="en-US" sz="1800" dirty="0">
                <a:sym typeface="Symbol" pitchFamily="18" charset="2"/>
              </a:rPr>
              <a:t>Gibbs </a:t>
            </a:r>
            <a:r>
              <a:rPr lang="el-GR" sz="1800" dirty="0">
                <a:sym typeface="Symbol" pitchFamily="18" charset="2"/>
              </a:rPr>
              <a:t>των στοιχείων</a:t>
            </a:r>
            <a:r>
              <a:rPr lang="el-GR" sz="1800" dirty="0"/>
              <a:t> </a:t>
            </a:r>
          </a:p>
        </p:txBody>
      </p:sp>
      <p:graphicFrame>
        <p:nvGraphicFramePr>
          <p:cNvPr id="4096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403350" y="2565400"/>
          <a:ext cx="6192838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Εξίσωση" r:id="rId3" imgW="3454400" imgH="2057400" progId="Equation.3">
                  <p:embed/>
                </p:oleObj>
              </mc:Choice>
              <mc:Fallback>
                <p:oleObj name="Εξίσωση" r:id="rId3" imgW="3454400" imgH="20574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565400"/>
                        <a:ext cx="6192838" cy="368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l-GR" sz="2400" b="1" dirty="0"/>
              <a:t>Αρχή του </a:t>
            </a:r>
            <a:r>
              <a:rPr lang="en-US" sz="2400" b="1" dirty="0"/>
              <a:t>Le </a:t>
            </a:r>
            <a:r>
              <a:rPr lang="en-US" sz="2400" b="1" dirty="0" err="1"/>
              <a:t>Chatelier</a:t>
            </a:r>
            <a:endParaRPr lang="el-GR" sz="24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b="1" i="1" dirty="0"/>
              <a:t>Αρχή της φυγής προ της βίας</a:t>
            </a:r>
          </a:p>
          <a:p>
            <a:pPr marL="0" indent="0">
              <a:buFontTx/>
              <a:buNone/>
            </a:pPr>
            <a:r>
              <a:rPr lang="el-GR" sz="1800" dirty="0"/>
              <a:t>Μεταβολή των εξωτερικών συνθηκών της χημικής ισορροπίας οδηγεί προς εκείνη την κατεύθυνση κατά την οποία εξουδετερώνεται η μεταβολή των συνθηκών</a:t>
            </a:r>
          </a:p>
          <a:p>
            <a:pPr marL="0" indent="0">
              <a:buFontTx/>
              <a:buNone/>
            </a:pP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Εξωτερικές συνθήκες : θερμοκρασία, πίεση, συγκέντρωση </a:t>
            </a:r>
            <a:endParaRPr lang="el-GR" sz="1800" dirty="0" smtClean="0"/>
          </a:p>
          <a:p>
            <a:pPr marL="0" indent="0">
              <a:buFontTx/>
              <a:buNone/>
            </a:pPr>
            <a:r>
              <a:rPr lang="el-GR" sz="1800" dirty="0" smtClean="0"/>
              <a:t>Θέση χημικής ισορροπίας : ποσοστό μετατροπής αντιδρώντων σε προϊόντα</a:t>
            </a:r>
            <a:endParaRPr lang="el-GR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209148"/>
            <a:ext cx="5832648" cy="1388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Εξάρτηση της σταθεράς χημικής ισορροπίας από την πίεση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968875" cy="47847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Οι σταθερές </a:t>
            </a:r>
            <a:r>
              <a:rPr lang="en-US" sz="1800" b="1" dirty="0"/>
              <a:t>K</a:t>
            </a:r>
            <a:r>
              <a:rPr lang="en-US" sz="1800" b="1" baseline="-25000" dirty="0"/>
              <a:t>P</a:t>
            </a:r>
            <a:r>
              <a:rPr lang="el-GR" sz="1800" dirty="0"/>
              <a:t> και </a:t>
            </a:r>
            <a:r>
              <a:rPr lang="en-US" sz="1800" b="1" dirty="0"/>
              <a:t>K</a:t>
            </a:r>
            <a:r>
              <a:rPr lang="en-US" sz="1800" b="1" baseline="-25000" dirty="0"/>
              <a:t>C</a:t>
            </a:r>
            <a:r>
              <a:rPr lang="el-GR" sz="1800" dirty="0"/>
              <a:t> ανεξάρτητες της πίεσης</a:t>
            </a:r>
          </a:p>
          <a:p>
            <a:pPr marL="0" indent="0">
              <a:buFontTx/>
              <a:buNone/>
            </a:pPr>
            <a:r>
              <a:rPr lang="el-GR" sz="1800" dirty="0"/>
              <a:t>Η σταθερά </a:t>
            </a:r>
            <a:r>
              <a:rPr lang="en-US" sz="1800" b="1" dirty="0" smtClean="0"/>
              <a:t>K</a:t>
            </a:r>
            <a:r>
              <a:rPr lang="en-US" sz="1800" b="1" baseline="-25000" dirty="0" smtClean="0"/>
              <a:t>X</a:t>
            </a:r>
            <a:r>
              <a:rPr lang="el-GR" sz="1800" baseline="-25000" dirty="0" smtClean="0"/>
              <a:t> </a:t>
            </a:r>
            <a:r>
              <a:rPr lang="el-GR" sz="1800" dirty="0" smtClean="0"/>
              <a:t>εξαρτάται </a:t>
            </a:r>
            <a:r>
              <a:rPr lang="el-GR" sz="1800" dirty="0"/>
              <a:t>από την πίεση</a:t>
            </a:r>
          </a:p>
          <a:p>
            <a:pPr marL="0" indent="0">
              <a:buFontTx/>
              <a:buNone/>
            </a:pPr>
            <a:r>
              <a:rPr lang="el-GR" sz="1800" dirty="0" smtClean="0"/>
              <a:t>Παράγωγος </a:t>
            </a:r>
            <a:r>
              <a:rPr lang="el-GR" sz="1800" dirty="0"/>
              <a:t>ως προς την </a:t>
            </a:r>
            <a:r>
              <a:rPr lang="en-US" sz="1800" b="1" dirty="0"/>
              <a:t>P</a:t>
            </a:r>
            <a:r>
              <a:rPr lang="en-US" sz="1800" dirty="0"/>
              <a:t> </a:t>
            </a:r>
            <a:r>
              <a:rPr lang="el-GR" sz="1800" dirty="0"/>
              <a:t>σε σταθερή </a:t>
            </a:r>
            <a:r>
              <a:rPr lang="en-US" sz="1800" b="1" dirty="0"/>
              <a:t>T</a:t>
            </a:r>
            <a:endParaRPr lang="el-GR" sz="1800" b="1" dirty="0"/>
          </a:p>
          <a:p>
            <a:pPr marL="0" indent="0">
              <a:buFontTx/>
              <a:buNone/>
            </a:pP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Α) </a:t>
            </a:r>
            <a:r>
              <a:rPr lang="el-GR" sz="1800" dirty="0" err="1"/>
              <a:t>Δν</a:t>
            </a:r>
            <a:r>
              <a:rPr lang="el-GR" sz="1800" dirty="0"/>
              <a:t> = 0 : Κ</a:t>
            </a:r>
            <a:r>
              <a:rPr lang="en-US" sz="1800" baseline="-25000" dirty="0"/>
              <a:t>X</a:t>
            </a:r>
            <a:r>
              <a:rPr lang="en-US" sz="1800" dirty="0"/>
              <a:t> </a:t>
            </a:r>
            <a:r>
              <a:rPr lang="en-US" sz="1800" dirty="0">
                <a:cs typeface="Arial" charset="0"/>
              </a:rPr>
              <a:t>≠ f(P)</a:t>
            </a:r>
          </a:p>
          <a:p>
            <a:pPr marL="0" indent="0">
              <a:buFontTx/>
              <a:buNone/>
            </a:pPr>
            <a:r>
              <a:rPr lang="el-GR" sz="1800" dirty="0">
                <a:cs typeface="Arial" charset="0"/>
              </a:rPr>
              <a:t>Β) </a:t>
            </a:r>
            <a:r>
              <a:rPr lang="el-GR" sz="1800" dirty="0" err="1">
                <a:cs typeface="Arial" charset="0"/>
              </a:rPr>
              <a:t>Δν</a:t>
            </a:r>
            <a:r>
              <a:rPr lang="el-GR" sz="1800" dirty="0">
                <a:cs typeface="Arial" charset="0"/>
              </a:rPr>
              <a:t> &gt; 0 : Κ</a:t>
            </a:r>
            <a:r>
              <a:rPr lang="en-US" sz="1800" baseline="-25000" dirty="0">
                <a:cs typeface="Arial" charset="0"/>
              </a:rPr>
              <a:t>X </a:t>
            </a:r>
            <a:r>
              <a:rPr lang="el-GR" sz="1800" dirty="0">
                <a:cs typeface="Arial" charset="0"/>
                <a:sym typeface="Symbol" pitchFamily="18" charset="2"/>
              </a:rPr>
              <a:t> όταν </a:t>
            </a:r>
            <a:r>
              <a:rPr lang="en-US" sz="1800" dirty="0">
                <a:cs typeface="Arial" charset="0"/>
                <a:sym typeface="Symbol" pitchFamily="18" charset="2"/>
              </a:rPr>
              <a:t>P </a:t>
            </a:r>
          </a:p>
          <a:p>
            <a:pPr marL="0" indent="0">
              <a:buFontTx/>
              <a:buNone/>
            </a:pPr>
            <a:r>
              <a:rPr lang="el-GR" sz="1800" dirty="0">
                <a:cs typeface="Arial" charset="0"/>
                <a:sym typeface="Symbol" pitchFamily="18" charset="2"/>
              </a:rPr>
              <a:t>Γ) </a:t>
            </a:r>
            <a:r>
              <a:rPr lang="el-GR" sz="1800" dirty="0" err="1">
                <a:cs typeface="Arial" charset="0"/>
              </a:rPr>
              <a:t>Δν</a:t>
            </a:r>
            <a:r>
              <a:rPr lang="el-GR" sz="1800" dirty="0">
                <a:cs typeface="Arial" charset="0"/>
              </a:rPr>
              <a:t> &lt; 0 : Κ</a:t>
            </a:r>
            <a:r>
              <a:rPr lang="en-US" sz="1800" baseline="-25000" dirty="0">
                <a:cs typeface="Arial" charset="0"/>
              </a:rPr>
              <a:t>X </a:t>
            </a:r>
            <a:r>
              <a:rPr lang="en-US" sz="1800" dirty="0">
                <a:cs typeface="Arial" charset="0"/>
                <a:sym typeface="Symbol" pitchFamily="18" charset="2"/>
              </a:rPr>
              <a:t></a:t>
            </a:r>
            <a:r>
              <a:rPr lang="el-GR" sz="1800" dirty="0">
                <a:cs typeface="Arial" charset="0"/>
                <a:sym typeface="Symbol" pitchFamily="18" charset="2"/>
              </a:rPr>
              <a:t> όταν </a:t>
            </a:r>
            <a:r>
              <a:rPr lang="en-US" sz="1800" dirty="0">
                <a:cs typeface="Arial" charset="0"/>
                <a:sym typeface="Symbol" pitchFamily="18" charset="2"/>
              </a:rPr>
              <a:t>P </a:t>
            </a:r>
          </a:p>
          <a:p>
            <a:pPr marL="0" indent="0">
              <a:buFontTx/>
              <a:buNone/>
            </a:pPr>
            <a:endParaRPr lang="el-GR" sz="1800" dirty="0"/>
          </a:p>
        </p:txBody>
      </p:sp>
      <p:graphicFrame>
        <p:nvGraphicFramePr>
          <p:cNvPr id="4403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5508625" y="1844675"/>
          <a:ext cx="2808288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Εξίσωση" r:id="rId3" imgW="1409700" imgH="876300" progId="Equation.3">
                  <p:embed/>
                </p:oleObj>
              </mc:Choice>
              <mc:Fallback>
                <p:oleObj name="Εξίσωση" r:id="rId3" imgW="1409700" imgH="8763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844675"/>
                        <a:ext cx="2808288" cy="174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l-GR" sz="2400" b="1" dirty="0"/>
              <a:t>Εξάρτηση της σταθεράς χημικής ισορροπίας από την θερμοκρασία (1)</a:t>
            </a:r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611188" y="1412875"/>
          <a:ext cx="40354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Εξίσωση" r:id="rId3" imgW="2286000" imgH="2692400" progId="Equation.3">
                  <p:embed/>
                </p:oleObj>
              </mc:Choice>
              <mc:Fallback>
                <p:oleObj name="Εξίσωση" r:id="rId3" imgW="2286000" imgH="2692400" progId="Equation.3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4035425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3645024"/>
            <a:ext cx="5184775" cy="2187575"/>
          </a:xfrm>
        </p:spPr>
        <p:txBody>
          <a:bodyPr/>
          <a:lstStyle/>
          <a:p>
            <a:pPr>
              <a:buFontTx/>
              <a:buNone/>
            </a:pPr>
            <a:r>
              <a:rPr lang="el-GR" sz="1800" dirty="0"/>
              <a:t>Εξίσωση </a:t>
            </a:r>
            <a:r>
              <a:rPr lang="en-US" sz="1800" dirty="0" err="1"/>
              <a:t>Van’t</a:t>
            </a:r>
            <a:r>
              <a:rPr lang="en-US" sz="1800" dirty="0"/>
              <a:t> Hoff </a:t>
            </a:r>
            <a:r>
              <a:rPr lang="el-GR" sz="1800" dirty="0"/>
              <a:t>ή ισοβαρής της αντίδρασης</a:t>
            </a:r>
          </a:p>
          <a:p>
            <a:pPr>
              <a:buFontTx/>
              <a:buNone/>
            </a:pPr>
            <a:r>
              <a:rPr lang="el-GR" sz="1800" dirty="0"/>
              <a:t>Εξώθερμες αντιδράσεις </a:t>
            </a:r>
          </a:p>
          <a:p>
            <a:pPr>
              <a:buFontTx/>
              <a:buNone/>
            </a:pPr>
            <a:r>
              <a:rPr lang="el-GR" sz="1800" dirty="0"/>
              <a:t>		ΔΗ</a:t>
            </a:r>
            <a:r>
              <a:rPr lang="el-GR" sz="1800" baseline="30000" dirty="0">
                <a:sym typeface="Symbol" pitchFamily="18" charset="2"/>
              </a:rPr>
              <a:t></a:t>
            </a:r>
            <a:r>
              <a:rPr lang="el-GR" sz="1800" dirty="0">
                <a:sym typeface="Symbol" pitchFamily="18" charset="2"/>
              </a:rPr>
              <a:t> &lt; 0  </a:t>
            </a:r>
            <a:r>
              <a:rPr lang="en-US" sz="1800" dirty="0">
                <a:sym typeface="Symbol" pitchFamily="18" charset="2"/>
              </a:rPr>
              <a:t>K</a:t>
            </a:r>
            <a:r>
              <a:rPr lang="en-US" sz="1800" baseline="-25000" dirty="0">
                <a:sym typeface="Symbol" pitchFamily="18" charset="2"/>
              </a:rPr>
              <a:t>P</a:t>
            </a:r>
            <a:r>
              <a:rPr lang="en-US" sz="1800" dirty="0">
                <a:sym typeface="Symbol" pitchFamily="18" charset="2"/>
              </a:rPr>
              <a:t>  </a:t>
            </a:r>
            <a:r>
              <a:rPr lang="el-GR" sz="1800" dirty="0">
                <a:sym typeface="Symbol" pitchFamily="18" charset="2"/>
              </a:rPr>
              <a:t>όταν </a:t>
            </a:r>
            <a:r>
              <a:rPr lang="en-US" sz="1800" dirty="0">
                <a:sym typeface="Symbol" pitchFamily="18" charset="2"/>
              </a:rPr>
              <a:t>T </a:t>
            </a:r>
          </a:p>
          <a:p>
            <a:pPr>
              <a:buFontTx/>
              <a:buNone/>
            </a:pPr>
            <a:r>
              <a:rPr lang="el-GR" sz="1800" dirty="0" err="1">
                <a:sym typeface="Symbol" pitchFamily="18" charset="2"/>
              </a:rPr>
              <a:t>Ενδόθερμες</a:t>
            </a:r>
            <a:r>
              <a:rPr lang="el-GR" sz="1800" dirty="0">
                <a:sym typeface="Symbol" pitchFamily="18" charset="2"/>
              </a:rPr>
              <a:t> αντιδράσεις </a:t>
            </a:r>
            <a:endParaRPr lang="en-US" sz="1800" dirty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sz="1800" dirty="0">
                <a:sym typeface="Symbol" pitchFamily="18" charset="2"/>
              </a:rPr>
              <a:t>		</a:t>
            </a:r>
            <a:r>
              <a:rPr lang="el-GR" sz="1800" dirty="0"/>
              <a:t>ΔΗ</a:t>
            </a:r>
            <a:r>
              <a:rPr lang="el-GR" sz="1800" baseline="30000" dirty="0">
                <a:sym typeface="Symbol" pitchFamily="18" charset="2"/>
              </a:rPr>
              <a:t></a:t>
            </a:r>
            <a:r>
              <a:rPr lang="el-GR" sz="1800" dirty="0">
                <a:sym typeface="Symbol" pitchFamily="18" charset="2"/>
              </a:rPr>
              <a:t> </a:t>
            </a:r>
            <a:r>
              <a:rPr lang="en-US" sz="1800" dirty="0">
                <a:sym typeface="Symbol" pitchFamily="18" charset="2"/>
              </a:rPr>
              <a:t>&gt;</a:t>
            </a:r>
            <a:r>
              <a:rPr lang="el-GR" sz="1800" dirty="0">
                <a:sym typeface="Symbol" pitchFamily="18" charset="2"/>
              </a:rPr>
              <a:t> 0  </a:t>
            </a:r>
            <a:r>
              <a:rPr lang="en-US" sz="1800" dirty="0">
                <a:sym typeface="Symbol" pitchFamily="18" charset="2"/>
              </a:rPr>
              <a:t>K</a:t>
            </a:r>
            <a:r>
              <a:rPr lang="en-US" sz="1800" baseline="-25000" dirty="0">
                <a:sym typeface="Symbol" pitchFamily="18" charset="2"/>
              </a:rPr>
              <a:t>P</a:t>
            </a:r>
            <a:r>
              <a:rPr lang="en-US" sz="1800" dirty="0">
                <a:sym typeface="Symbol" pitchFamily="18" charset="2"/>
              </a:rPr>
              <a:t>  </a:t>
            </a:r>
            <a:r>
              <a:rPr lang="el-GR" sz="1800" dirty="0">
                <a:sym typeface="Symbol" pitchFamily="18" charset="2"/>
              </a:rPr>
              <a:t>όταν </a:t>
            </a:r>
            <a:r>
              <a:rPr lang="en-US" sz="1800" dirty="0">
                <a:sym typeface="Symbol" pitchFamily="18" charset="2"/>
              </a:rPr>
              <a:t>T 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/>
              <a:t>Εξάρτηση της σταθεράς χημικής ισορροπίας από την θερμοκρασία (2)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el-GR" sz="1800" dirty="0"/>
              <a:t>Εξάρτηση των σταθερών </a:t>
            </a:r>
            <a:r>
              <a:rPr lang="en-US" sz="1800" b="1" dirty="0"/>
              <a:t>K</a:t>
            </a:r>
            <a:r>
              <a:rPr lang="en-US" sz="1800" b="1" baseline="-25000" dirty="0"/>
              <a:t>X</a:t>
            </a:r>
            <a:r>
              <a:rPr lang="en-US" sz="1800" dirty="0"/>
              <a:t> </a:t>
            </a:r>
            <a:r>
              <a:rPr lang="el-GR" sz="1800" dirty="0"/>
              <a:t>και </a:t>
            </a:r>
            <a:r>
              <a:rPr lang="en-US" sz="1800" b="1" dirty="0"/>
              <a:t>K</a:t>
            </a:r>
            <a:r>
              <a:rPr lang="en-US" sz="1800" b="1" baseline="-25000" dirty="0"/>
              <a:t>C</a:t>
            </a:r>
            <a:r>
              <a:rPr lang="el-GR" sz="1800" dirty="0"/>
              <a:t> από την θερμοκρασία</a:t>
            </a:r>
          </a:p>
        </p:txBody>
      </p:sp>
      <p:graphicFrame>
        <p:nvGraphicFramePr>
          <p:cNvPr id="4813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1916113"/>
          <a:ext cx="5595938" cy="40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Εξίσωση" r:id="rId3" imgW="3111500" imgH="2260600" progId="Equation.3">
                  <p:embed/>
                </p:oleObj>
              </mc:Choice>
              <mc:Fallback>
                <p:oleObj name="Εξίσωση" r:id="rId3" imgW="3111500" imgH="22606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16113"/>
                        <a:ext cx="5595938" cy="406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l-GR" sz="2400" b="1" dirty="0"/>
              <a:t>Ολοκλήρωση της εξισώσεως </a:t>
            </a:r>
            <a:r>
              <a:rPr lang="en-US" sz="2400" b="1" dirty="0" err="1"/>
              <a:t>Van’t</a:t>
            </a:r>
            <a:r>
              <a:rPr lang="en-US" sz="2400" b="1" dirty="0"/>
              <a:t> Hoff</a:t>
            </a:r>
            <a:endParaRPr lang="el-GR" sz="2400" b="1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48577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Υπολογισμός της </a:t>
            </a:r>
            <a:r>
              <a:rPr lang="en-US" sz="1800" dirty="0"/>
              <a:t>K</a:t>
            </a:r>
            <a:r>
              <a:rPr lang="en-US" sz="1800" baseline="-25000" dirty="0"/>
              <a:t>P</a:t>
            </a:r>
            <a:r>
              <a:rPr lang="en-US" sz="1800" dirty="0"/>
              <a:t> </a:t>
            </a:r>
            <a:r>
              <a:rPr lang="el-GR" sz="1800" dirty="0"/>
              <a:t>σε οποιαδήποτε </a:t>
            </a:r>
            <a:r>
              <a:rPr lang="en-US" sz="1800" dirty="0"/>
              <a:t>T </a:t>
            </a:r>
            <a:r>
              <a:rPr lang="el-GR" sz="1800" dirty="0"/>
              <a:t>με γνωστή Δ</a:t>
            </a:r>
            <a:r>
              <a:rPr lang="en-US" sz="1800" dirty="0"/>
              <a:t>H</a:t>
            </a:r>
            <a:r>
              <a:rPr lang="en-US" sz="1800" baseline="30000" dirty="0">
                <a:sym typeface="Symbol" pitchFamily="18" charset="2"/>
              </a:rPr>
              <a:t></a:t>
            </a:r>
            <a:r>
              <a:rPr lang="el-GR" sz="1800" dirty="0">
                <a:sym typeface="Symbol" pitchFamily="18" charset="2"/>
              </a:rPr>
              <a:t> και την τιμή της σε μία άλλη θερμοκρασία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Υπόθεση : ΔΗ</a:t>
            </a:r>
            <a:r>
              <a:rPr lang="en-US" sz="1800" baseline="30000" dirty="0">
                <a:sym typeface="Symbol" pitchFamily="18" charset="2"/>
              </a:rPr>
              <a:t></a:t>
            </a:r>
            <a:r>
              <a:rPr lang="el-GR" sz="1800" dirty="0">
                <a:sym typeface="Symbol" pitchFamily="18" charset="2"/>
              </a:rPr>
              <a:t> σε στενή περιοχή </a:t>
            </a:r>
            <a:r>
              <a:rPr lang="el-GR" sz="1800" dirty="0" smtClean="0">
                <a:sym typeface="Symbol" pitchFamily="18" charset="2"/>
              </a:rPr>
              <a:t>θερμοκρασιών (&lt; 100</a:t>
            </a:r>
            <a:r>
              <a:rPr lang="el-GR" sz="1800" dirty="0" smtClean="0">
                <a:sym typeface="Symbol"/>
              </a:rPr>
              <a:t></a:t>
            </a:r>
            <a:r>
              <a:rPr lang="en-US" sz="1800" dirty="0" smtClean="0">
                <a:sym typeface="Symbol"/>
              </a:rPr>
              <a:t>C)</a:t>
            </a:r>
            <a:endParaRPr lang="el-GR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endParaRPr lang="el-GR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Υπολογισμός της ΔΗ</a:t>
            </a:r>
            <a:r>
              <a:rPr lang="en-US" sz="1800" baseline="30000" dirty="0">
                <a:sym typeface="Symbol" pitchFamily="18" charset="2"/>
              </a:rPr>
              <a:t></a:t>
            </a:r>
            <a:r>
              <a:rPr lang="el-GR" sz="1800" dirty="0">
                <a:sym typeface="Symbol" pitchFamily="18" charset="2"/>
              </a:rPr>
              <a:t> από γνωστές τιμές </a:t>
            </a:r>
            <a:r>
              <a:rPr lang="en-US" sz="1800" dirty="0">
                <a:sym typeface="Symbol" pitchFamily="18" charset="2"/>
              </a:rPr>
              <a:t>K</a:t>
            </a:r>
            <a:r>
              <a:rPr lang="en-US" sz="1800" baseline="-25000" dirty="0">
                <a:sym typeface="Symbol" pitchFamily="18" charset="2"/>
              </a:rPr>
              <a:t>P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l-GR" sz="1800" dirty="0">
                <a:sym typeface="Symbol" pitchFamily="18" charset="2"/>
              </a:rPr>
              <a:t>σε διάφορες θερμοκρασίες</a:t>
            </a:r>
            <a:endParaRPr lang="en-US" sz="1800" dirty="0">
              <a:sym typeface="Symbol" pitchFamily="18" charset="2"/>
            </a:endParaRPr>
          </a:p>
        </p:txBody>
      </p:sp>
      <p:graphicFrame>
        <p:nvGraphicFramePr>
          <p:cNvPr id="5018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499992" y="1700808"/>
          <a:ext cx="4427537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Εξίσωση" r:id="rId3" imgW="2679700" imgH="2108200" progId="Equation.3">
                  <p:embed/>
                </p:oleObj>
              </mc:Choice>
              <mc:Fallback>
                <p:oleObj name="Εξίσωση" r:id="rId3" imgW="2679700" imgH="21082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700808"/>
                        <a:ext cx="4427537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Υπολογισμός θερμοδυναμικών παραμέτρων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5538"/>
            <a:ext cx="8713663" cy="460771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Πειραματικός προσδιορισμός της </a:t>
            </a:r>
            <a:r>
              <a:rPr lang="en-US" sz="1800" dirty="0"/>
              <a:t>K</a:t>
            </a:r>
            <a:r>
              <a:rPr lang="en-US" sz="1800" baseline="-25000" dirty="0"/>
              <a:t>P</a:t>
            </a:r>
            <a:r>
              <a:rPr lang="en-US" sz="1800" dirty="0"/>
              <a:t> </a:t>
            </a:r>
            <a:r>
              <a:rPr lang="el-GR" sz="1800" dirty="0" smtClean="0"/>
              <a:t>σε </a:t>
            </a:r>
            <a:r>
              <a:rPr lang="el-GR" sz="1800" dirty="0"/>
              <a:t>διάφορες θερμοκρασίες</a:t>
            </a:r>
          </a:p>
          <a:p>
            <a:pPr marL="0" indent="0">
              <a:buFontTx/>
              <a:buNone/>
            </a:pPr>
            <a:r>
              <a:rPr lang="el-GR" sz="1800" dirty="0"/>
              <a:t>Γραφική παράσταση του όρου </a:t>
            </a:r>
            <a:r>
              <a:rPr lang="en-US" sz="1800" dirty="0" err="1"/>
              <a:t>lnK</a:t>
            </a:r>
            <a:r>
              <a:rPr lang="en-US" sz="1800" baseline="-25000" dirty="0" err="1"/>
              <a:t>P</a:t>
            </a:r>
            <a:r>
              <a:rPr lang="el-GR" sz="1800" dirty="0"/>
              <a:t> έναντι του όρου 1/</a:t>
            </a:r>
            <a:r>
              <a:rPr lang="en-US" sz="1800" dirty="0"/>
              <a:t>T </a:t>
            </a:r>
            <a:r>
              <a:rPr lang="el-GR" sz="1800" dirty="0"/>
              <a:t>: ευθεία με κλίση ίση με -Δ</a:t>
            </a:r>
            <a:r>
              <a:rPr lang="en-US" sz="1800" dirty="0"/>
              <a:t>H</a:t>
            </a:r>
            <a:r>
              <a:rPr lang="en-US" sz="1800" baseline="30000" dirty="0">
                <a:sym typeface="Symbol" pitchFamily="18" charset="2"/>
              </a:rPr>
              <a:t></a:t>
            </a:r>
            <a:r>
              <a:rPr lang="en-US" sz="1800" dirty="0">
                <a:sym typeface="Symbol" pitchFamily="18" charset="2"/>
              </a:rPr>
              <a:t>/R</a:t>
            </a:r>
            <a:r>
              <a:rPr lang="el-GR" sz="1800" dirty="0">
                <a:sym typeface="Symbol" pitchFamily="18" charset="2"/>
              </a:rPr>
              <a:t> – υπολογισμός της πρότυπης ενθαλπίας για περιοχή θερμοκρασιών</a:t>
            </a:r>
          </a:p>
          <a:p>
            <a:pPr marL="0" indent="0">
              <a:buFontTx/>
              <a:buNone/>
            </a:pPr>
            <a:r>
              <a:rPr lang="el-GR" sz="1600" i="1" dirty="0">
                <a:sym typeface="Symbol" pitchFamily="18" charset="2"/>
              </a:rPr>
              <a:t>Ευθεία για πολλές αντιδράσεις – πειραματικός προσδιορισμός της θερμότητας </a:t>
            </a:r>
            <a:r>
              <a:rPr lang="el-GR" sz="1600" i="1" dirty="0" smtClean="0">
                <a:sym typeface="Symbol" pitchFamily="18" charset="2"/>
              </a:rPr>
              <a:t>αντίδρασης για αντιδράσεις που δεν μπορεί να χρησιμοποιηθεί η μέθοδος του θερμιδόμετρου</a:t>
            </a:r>
          </a:p>
          <a:p>
            <a:pPr marL="0" indent="0">
              <a:buFontTx/>
              <a:buNone/>
            </a:pPr>
            <a:r>
              <a:rPr lang="el-GR" sz="1800" dirty="0" smtClean="0">
                <a:sym typeface="Symbol" pitchFamily="18" charset="2"/>
              </a:rPr>
              <a:t>Απόκλιση από την γραμμικότητα : μη σταθερή Δ</a:t>
            </a:r>
            <a:r>
              <a:rPr lang="en-US" sz="1800" dirty="0" smtClean="0">
                <a:sym typeface="Symbol" pitchFamily="18" charset="2"/>
              </a:rPr>
              <a:t>H</a:t>
            </a:r>
            <a:r>
              <a:rPr lang="en-US" sz="1800" baseline="30000" dirty="0" smtClean="0">
                <a:sym typeface="Symbol"/>
              </a:rPr>
              <a:t></a:t>
            </a:r>
            <a:r>
              <a:rPr lang="en-US" sz="1800" dirty="0" smtClean="0">
                <a:sym typeface="Symbol" pitchFamily="18" charset="2"/>
              </a:rPr>
              <a:t>, </a:t>
            </a:r>
            <a:r>
              <a:rPr lang="el-GR" sz="1800" dirty="0" smtClean="0">
                <a:sym typeface="Symbol" pitchFamily="18" charset="2"/>
              </a:rPr>
              <a:t>μεγάλη περιοχή θερμοκρασιών</a:t>
            </a:r>
            <a:endParaRPr lang="el-GR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Κλίση ευθείας : θετική για εξώθερμες αντιδράσεις και αρνητική για </a:t>
            </a:r>
            <a:r>
              <a:rPr lang="el-GR" sz="1800" dirty="0" err="1">
                <a:sym typeface="Symbol" pitchFamily="18" charset="2"/>
              </a:rPr>
              <a:t>ενδόθερμες</a:t>
            </a:r>
            <a:r>
              <a:rPr lang="el-GR" sz="1800" dirty="0">
                <a:sym typeface="Symbol" pitchFamily="18" charset="2"/>
              </a:rPr>
              <a:t> αντιδράσεις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Υπολογισμός της Δ</a:t>
            </a:r>
            <a:r>
              <a:rPr lang="en-US" sz="1800" dirty="0">
                <a:sym typeface="Symbol" pitchFamily="18" charset="2"/>
              </a:rPr>
              <a:t>G</a:t>
            </a:r>
            <a:r>
              <a:rPr lang="en-US" sz="1800" baseline="30000" dirty="0">
                <a:sym typeface="Symbol" pitchFamily="18" charset="2"/>
              </a:rPr>
              <a:t></a:t>
            </a:r>
            <a:r>
              <a:rPr lang="el-GR" sz="1800" dirty="0">
                <a:sym typeface="Symbol" pitchFamily="18" charset="2"/>
              </a:rPr>
              <a:t> για κάθε θερμοκρασία και με βάση την γνώση της Δ</a:t>
            </a:r>
            <a:r>
              <a:rPr lang="en-US" sz="1800" dirty="0">
                <a:sym typeface="Symbol" pitchFamily="18" charset="2"/>
              </a:rPr>
              <a:t>H</a:t>
            </a:r>
            <a:r>
              <a:rPr lang="en-US" sz="1800" baseline="30000" dirty="0">
                <a:sym typeface="Symbol" pitchFamily="18" charset="2"/>
              </a:rPr>
              <a:t></a:t>
            </a:r>
            <a:r>
              <a:rPr lang="el-GR" sz="1800" dirty="0">
                <a:sym typeface="Symbol" pitchFamily="18" charset="2"/>
              </a:rPr>
              <a:t> προσδιορίζουμε την τιμή της Δ</a:t>
            </a:r>
            <a:r>
              <a:rPr lang="en-US" sz="1800" dirty="0">
                <a:sym typeface="Symbol" pitchFamily="18" charset="2"/>
              </a:rPr>
              <a:t>S</a:t>
            </a:r>
            <a:r>
              <a:rPr lang="en-US" sz="1800" baseline="30000" dirty="0">
                <a:sym typeface="Symbol" pitchFamily="18" charset="2"/>
              </a:rPr>
              <a:t>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l-GR" sz="1800" dirty="0">
                <a:sym typeface="Symbol" pitchFamily="18" charset="2"/>
              </a:rPr>
              <a:t>με βάση την εξίσωση </a:t>
            </a:r>
          </a:p>
          <a:p>
            <a:pPr marL="0" indent="0" algn="ctr">
              <a:buFontTx/>
              <a:buNone/>
            </a:pPr>
            <a:r>
              <a:rPr lang="el-GR" sz="1800" dirty="0">
                <a:sym typeface="Symbol" pitchFamily="18" charset="2"/>
              </a:rPr>
              <a:t>Δ</a:t>
            </a:r>
            <a:r>
              <a:rPr lang="en-US" sz="1800" dirty="0">
                <a:sym typeface="Symbol" pitchFamily="18" charset="2"/>
              </a:rPr>
              <a:t>H</a:t>
            </a:r>
            <a:r>
              <a:rPr lang="en-US" sz="1800" baseline="30000" dirty="0">
                <a:sym typeface="Symbol" pitchFamily="18" charset="2"/>
              </a:rPr>
              <a:t></a:t>
            </a:r>
            <a:r>
              <a:rPr lang="el-GR" sz="1800" dirty="0">
                <a:sym typeface="Symbol" pitchFamily="18" charset="2"/>
              </a:rPr>
              <a:t> = Δ</a:t>
            </a:r>
            <a:r>
              <a:rPr lang="en-US" sz="1800" dirty="0">
                <a:sym typeface="Symbol" pitchFamily="18" charset="2"/>
              </a:rPr>
              <a:t>G</a:t>
            </a:r>
            <a:r>
              <a:rPr lang="en-US" sz="1800" baseline="30000" dirty="0">
                <a:sym typeface="Symbol" pitchFamily="18" charset="2"/>
              </a:rPr>
              <a:t></a:t>
            </a:r>
            <a:r>
              <a:rPr lang="el-GR" sz="1800" dirty="0">
                <a:sym typeface="Symbol" pitchFamily="18" charset="2"/>
              </a:rPr>
              <a:t> + </a:t>
            </a:r>
            <a:r>
              <a:rPr lang="en-US" sz="1800" dirty="0">
                <a:sym typeface="Symbol" pitchFamily="18" charset="2"/>
              </a:rPr>
              <a:t>T* </a:t>
            </a:r>
            <a:r>
              <a:rPr lang="el-GR" sz="1800" dirty="0">
                <a:sym typeface="Symbol" pitchFamily="18" charset="2"/>
              </a:rPr>
              <a:t>Δ</a:t>
            </a:r>
            <a:r>
              <a:rPr lang="en-US" sz="1800" dirty="0">
                <a:sym typeface="Symbol" pitchFamily="18" charset="2"/>
              </a:rPr>
              <a:t>S</a:t>
            </a:r>
            <a:r>
              <a:rPr lang="en-US" sz="1800" baseline="30000" dirty="0">
                <a:sym typeface="Symbol" pitchFamily="18" charset="2"/>
              </a:rPr>
              <a:t></a:t>
            </a:r>
            <a:r>
              <a:rPr lang="el-GR" sz="1800" dirty="0">
                <a:sym typeface="Symbol" pitchFamily="18" charset="2"/>
              </a:rPr>
              <a:t> </a:t>
            </a:r>
            <a:endParaRPr lang="el-GR" sz="1800" dirty="0" smtClean="0">
              <a:sym typeface="Symbol" pitchFamily="18" charset="2"/>
            </a:endParaRPr>
          </a:p>
          <a:p>
            <a:pPr marL="0" indent="0" algn="just">
              <a:buFontTx/>
              <a:buNone/>
            </a:pPr>
            <a:r>
              <a:rPr lang="el-GR" sz="1600" dirty="0" smtClean="0">
                <a:sym typeface="Symbol" pitchFamily="18" charset="2"/>
              </a:rPr>
              <a:t>Το πρόσημο και η τιμή των ΔΗ</a:t>
            </a:r>
            <a:r>
              <a:rPr lang="el-GR" sz="1600" baseline="30000" dirty="0" smtClean="0">
                <a:sym typeface="Symbol"/>
              </a:rPr>
              <a:t></a:t>
            </a:r>
            <a:r>
              <a:rPr lang="el-GR" sz="1600" dirty="0" smtClean="0">
                <a:sym typeface="Symbol" pitchFamily="18" charset="2"/>
              </a:rPr>
              <a:t> και Δ</a:t>
            </a:r>
            <a:r>
              <a:rPr lang="en-US" sz="1600" dirty="0" smtClean="0">
                <a:sym typeface="Symbol" pitchFamily="18" charset="2"/>
              </a:rPr>
              <a:t>S</a:t>
            </a:r>
            <a:r>
              <a:rPr lang="en-US" sz="1600" baseline="30000" dirty="0" smtClean="0">
                <a:sym typeface="Symbol"/>
              </a:rPr>
              <a:t></a:t>
            </a:r>
            <a:r>
              <a:rPr lang="en-US" sz="1600" dirty="0" smtClean="0">
                <a:sym typeface="Symbol" pitchFamily="18" charset="2"/>
              </a:rPr>
              <a:t> </a:t>
            </a:r>
            <a:r>
              <a:rPr lang="el-GR" sz="1600" dirty="0" smtClean="0">
                <a:sym typeface="Symbol" pitchFamily="18" charset="2"/>
              </a:rPr>
              <a:t>καθορίζουν το είδος των αλληλεπιδράσεων μεταξύ μορίων</a:t>
            </a:r>
          </a:p>
          <a:p>
            <a:pPr marL="0" indent="0" algn="just">
              <a:buFontTx/>
              <a:buNone/>
            </a:pPr>
            <a:r>
              <a:rPr lang="el-GR" sz="1600" dirty="0" smtClean="0">
                <a:sym typeface="Symbol" pitchFamily="18" charset="2"/>
              </a:rPr>
              <a:t>Υπολογισμός Δ</a:t>
            </a:r>
            <a:r>
              <a:rPr lang="en-US" sz="1600" dirty="0" smtClean="0">
                <a:sym typeface="Symbol" pitchFamily="18" charset="2"/>
              </a:rPr>
              <a:t>G</a:t>
            </a:r>
            <a:r>
              <a:rPr lang="el-GR" sz="1600" baseline="30000" dirty="0" smtClean="0">
                <a:sym typeface="Symbol"/>
              </a:rPr>
              <a:t></a:t>
            </a:r>
            <a:r>
              <a:rPr lang="el-GR" sz="1600" dirty="0" smtClean="0">
                <a:sym typeface="Symbol" pitchFamily="18" charset="2"/>
              </a:rPr>
              <a:t> και Δ</a:t>
            </a:r>
            <a:r>
              <a:rPr lang="en-US" sz="1600" dirty="0" smtClean="0">
                <a:sym typeface="Symbol" pitchFamily="18" charset="2"/>
              </a:rPr>
              <a:t>S</a:t>
            </a:r>
            <a:r>
              <a:rPr lang="en-US" sz="1600" baseline="30000" dirty="0" smtClean="0">
                <a:sym typeface="Symbol"/>
              </a:rPr>
              <a:t></a:t>
            </a:r>
            <a:r>
              <a:rPr lang="en-US" sz="1600" dirty="0" smtClean="0">
                <a:sym typeface="Symbol" pitchFamily="18" charset="2"/>
              </a:rPr>
              <a:t> </a:t>
            </a:r>
            <a:r>
              <a:rPr lang="el-GR" sz="1600" dirty="0" smtClean="0">
                <a:sym typeface="Symbol" pitchFamily="18" charset="2"/>
              </a:rPr>
              <a:t>για κάθε θερμοκρασία και ΔΗ</a:t>
            </a:r>
            <a:r>
              <a:rPr lang="el-GR" sz="1600" baseline="30000" dirty="0" smtClean="0">
                <a:sym typeface="Symbol"/>
              </a:rPr>
              <a:t></a:t>
            </a:r>
            <a:r>
              <a:rPr lang="el-GR" sz="1600" dirty="0" smtClean="0">
                <a:sym typeface="Symbol" pitchFamily="18" charset="2"/>
              </a:rPr>
              <a:t> για περιοχή θερμοκρασιών</a:t>
            </a:r>
            <a:endParaRPr lang="en-US" sz="1600" dirty="0">
              <a:sym typeface="Symbol" pitchFamily="18" charset="2"/>
            </a:endParaRPr>
          </a:p>
          <a:p>
            <a:pPr marL="0" indent="0">
              <a:buFontTx/>
              <a:buNone/>
            </a:pPr>
            <a:endParaRPr lang="en-US" sz="1800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633412"/>
          </a:xfrm>
        </p:spPr>
        <p:txBody>
          <a:bodyPr/>
          <a:lstStyle/>
          <a:p>
            <a:r>
              <a:rPr lang="el-GR" sz="2400" b="1" dirty="0"/>
              <a:t>Χημική ισορροπία σε ιδανικά διαλύματα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836712"/>
            <a:ext cx="8569325" cy="13684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Ιδανικά διαλύματα – Νόμος </a:t>
            </a:r>
            <a:r>
              <a:rPr lang="en-US" sz="1800" dirty="0" err="1" smtClean="0"/>
              <a:t>Raoult</a:t>
            </a:r>
            <a:r>
              <a:rPr lang="en-US" sz="1800" dirty="0" smtClean="0"/>
              <a:t> (</a:t>
            </a:r>
            <a:r>
              <a:rPr lang="el-GR" sz="1800" dirty="0" smtClean="0"/>
              <a:t>ισχύει για όλα τα συστατικά)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Στα ιδανικά διαλύματα η σταθερά χημικής ισορροπίας εκφράζεται με </a:t>
            </a:r>
            <a:r>
              <a:rPr lang="el-GR" sz="1800" dirty="0" err="1"/>
              <a:t>γραμμο</a:t>
            </a:r>
            <a:r>
              <a:rPr lang="el-GR" sz="1800" dirty="0"/>
              <a:t>-μοριακά κλάσματα</a:t>
            </a:r>
          </a:p>
          <a:p>
            <a:pPr marL="0" indent="0">
              <a:buFontTx/>
              <a:buNone/>
            </a:pPr>
            <a:r>
              <a:rPr lang="el-GR" sz="1800" dirty="0"/>
              <a:t>Εξάρτηση από την </a:t>
            </a:r>
            <a:r>
              <a:rPr lang="el-GR" sz="1800" dirty="0" smtClean="0"/>
              <a:t>θερμοκρασία</a:t>
            </a:r>
            <a:r>
              <a:rPr lang="en-US" sz="1800" dirty="0" smtClean="0"/>
              <a:t> </a:t>
            </a:r>
            <a:r>
              <a:rPr lang="el-GR" sz="1800" dirty="0" smtClean="0"/>
              <a:t>και την πίεση, ανεξάρτητο της σύστασης</a:t>
            </a:r>
            <a:endParaRPr lang="el-GR" sz="1800" dirty="0"/>
          </a:p>
        </p:txBody>
      </p:sp>
      <p:graphicFrame>
        <p:nvGraphicFramePr>
          <p:cNvPr id="5427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619672" y="2276872"/>
          <a:ext cx="5761037" cy="393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3" imgW="3886200" imgH="2654300" progId="Equation.3">
                  <p:embed/>
                </p:oleObj>
              </mc:Choice>
              <mc:Fallback>
                <p:oleObj name="Equation" r:id="rId3" imgW="3886200" imgH="26543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76872"/>
                        <a:ext cx="5761037" cy="393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Χημική ισορροπία σε αραιά ιδανικά διαλύματα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050"/>
            <a:ext cx="8424863" cy="12969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Νόμος </a:t>
            </a:r>
            <a:r>
              <a:rPr lang="en-US" sz="1800" dirty="0" err="1"/>
              <a:t>Raoult</a:t>
            </a:r>
            <a:r>
              <a:rPr lang="en-US" sz="1800" dirty="0"/>
              <a:t>  </a:t>
            </a:r>
            <a:r>
              <a:rPr lang="el-GR" sz="1800" dirty="0"/>
              <a:t>ισχύει μόνο για τον διαλύτη και ο νόμος </a:t>
            </a:r>
            <a:r>
              <a:rPr lang="en-US" sz="1800" dirty="0"/>
              <a:t>Henry </a:t>
            </a:r>
            <a:r>
              <a:rPr lang="el-GR" sz="1800" dirty="0"/>
              <a:t>για την διαλυμένη ουσία</a:t>
            </a:r>
          </a:p>
          <a:p>
            <a:pPr marL="0" indent="0">
              <a:buFontTx/>
              <a:buNone/>
            </a:pPr>
            <a:r>
              <a:rPr lang="el-GR" sz="1800" dirty="0"/>
              <a:t>Πρότυπο χημικό δυναμικό για </a:t>
            </a:r>
            <a:r>
              <a:rPr lang="en-US" sz="1800" dirty="0"/>
              <a:t>x</a:t>
            </a:r>
            <a:r>
              <a:rPr lang="en-US" sz="1800" baseline="-25000" dirty="0"/>
              <a:t>i</a:t>
            </a:r>
            <a:r>
              <a:rPr lang="en-US" sz="1800" dirty="0"/>
              <a:t> = 1 </a:t>
            </a:r>
            <a:r>
              <a:rPr lang="el-GR" sz="1800" dirty="0"/>
              <a:t>και ισχύει ο νόμος </a:t>
            </a:r>
            <a:r>
              <a:rPr lang="en-US" sz="1800" dirty="0" smtClean="0"/>
              <a:t>Henry </a:t>
            </a:r>
            <a:r>
              <a:rPr lang="el-GR" sz="1800" dirty="0" smtClean="0"/>
              <a:t>:</a:t>
            </a:r>
            <a:endParaRPr lang="el-GR" sz="1800" dirty="0"/>
          </a:p>
        </p:txBody>
      </p:sp>
      <p:graphicFrame>
        <p:nvGraphicFramePr>
          <p:cNvPr id="5632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844926" y="2060575"/>
          <a:ext cx="4661176" cy="417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Equation" r:id="rId3" imgW="2806700" imgH="2514600" progId="Equation.3">
                  <p:embed/>
                </p:oleObj>
              </mc:Choice>
              <mc:Fallback>
                <p:oleObj name="Equation" r:id="rId3" imgW="2806700" imgH="25146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6" y="2060575"/>
                        <a:ext cx="4661176" cy="417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50825" y="2133600"/>
            <a:ext cx="3457079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dirty="0"/>
              <a:t>Για αντιδράσεις λαμβάνονται μόνο οι ενώσεις και όχι ο διαλύτης</a:t>
            </a:r>
          </a:p>
          <a:p>
            <a:pPr>
              <a:spcBef>
                <a:spcPct val="20000"/>
              </a:spcBef>
            </a:pPr>
            <a:r>
              <a:rPr lang="el-GR" dirty="0" smtClean="0"/>
              <a:t>Κ</a:t>
            </a:r>
            <a:r>
              <a:rPr lang="en-US" dirty="0" smtClean="0"/>
              <a:t>x (</a:t>
            </a:r>
            <a:r>
              <a:rPr lang="el-GR" dirty="0" smtClean="0"/>
              <a:t>μόνο για τις διαλυμένες ενώσεις)</a:t>
            </a:r>
            <a:endParaRPr lang="el-GR" dirty="0"/>
          </a:p>
          <a:p>
            <a:pPr>
              <a:spcBef>
                <a:spcPct val="20000"/>
              </a:spcBef>
            </a:pPr>
            <a:r>
              <a:rPr lang="el-GR" dirty="0"/>
              <a:t>Διαφορά Δ</a:t>
            </a:r>
            <a:r>
              <a:rPr lang="en-US" dirty="0"/>
              <a:t>G</a:t>
            </a:r>
            <a:r>
              <a:rPr lang="en-US" baseline="30000" dirty="0"/>
              <a:t>o</a:t>
            </a:r>
            <a:r>
              <a:rPr lang="en-US" dirty="0"/>
              <a:t> </a:t>
            </a:r>
            <a:r>
              <a:rPr lang="el-GR" dirty="0"/>
              <a:t>και Δ</a:t>
            </a:r>
            <a:r>
              <a:rPr lang="en-US" dirty="0"/>
              <a:t>G</a:t>
            </a:r>
            <a:r>
              <a:rPr lang="en-US" baseline="30000" dirty="0">
                <a:sym typeface="Symbol" pitchFamily="18" charset="2"/>
              </a:rPr>
              <a:t></a:t>
            </a:r>
            <a:endParaRPr lang="el-GR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l-GR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l-GR" dirty="0">
                <a:sym typeface="Symbol" pitchFamily="18" charset="2"/>
              </a:rPr>
              <a:t>Άλλες εκφράσεις </a:t>
            </a:r>
            <a:r>
              <a:rPr lang="en-US" dirty="0">
                <a:sym typeface="Symbol" pitchFamily="18" charset="2"/>
              </a:rPr>
              <a:t>x</a:t>
            </a:r>
            <a:r>
              <a:rPr lang="en-US" baseline="-25000" dirty="0">
                <a:sym typeface="Symbol" pitchFamily="18" charset="2"/>
              </a:rPr>
              <a:t>i</a:t>
            </a:r>
            <a:r>
              <a:rPr lang="en-US" dirty="0">
                <a:sym typeface="Symbol" pitchFamily="18" charset="2"/>
              </a:rPr>
              <a:t> = f(m </a:t>
            </a:r>
            <a:r>
              <a:rPr lang="el-GR" dirty="0">
                <a:sym typeface="Symbol" pitchFamily="18" charset="2"/>
              </a:rPr>
              <a:t>ή </a:t>
            </a:r>
            <a:r>
              <a:rPr lang="en-US" dirty="0">
                <a:sym typeface="Symbol" pitchFamily="18" charset="2"/>
              </a:rPr>
              <a:t>c</a:t>
            </a:r>
            <a:r>
              <a:rPr lang="en-US" dirty="0" smtClean="0">
                <a:sym typeface="Symbol" pitchFamily="18" charset="2"/>
              </a:rPr>
              <a:t>)</a:t>
            </a:r>
            <a:endParaRPr lang="el-GR" dirty="0" smtClean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l-GR" sz="1600" dirty="0" smtClean="0">
                <a:sym typeface="Symbol" pitchFamily="18" charset="2"/>
              </a:rPr>
              <a:t>Διαφοροποίηση ως προς τον ορισμό του χημικού δυναμικού στην πρότυπη κατάσταση</a:t>
            </a:r>
            <a:endParaRPr lang="en-US" sz="1600" dirty="0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 dirty="0">
              <a:sym typeface="Symbol" pitchFamily="18" charset="2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4211960" y="1844824"/>
            <a:ext cx="216024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556792"/>
            <a:ext cx="1357865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Χημική ισορροπία σε μη ιδανικά αέρια (1)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1719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Πτητικότητα – </a:t>
            </a:r>
            <a:r>
              <a:rPr lang="el-GR" sz="1800" dirty="0" err="1"/>
              <a:t>Ενεργότητα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Ιδανικά αέρια : σχέση </a:t>
            </a:r>
            <a:r>
              <a:rPr lang="el-GR" sz="1800" dirty="0" err="1"/>
              <a:t>χημ.δυναμικού</a:t>
            </a:r>
            <a:r>
              <a:rPr lang="el-GR" sz="1800" dirty="0"/>
              <a:t> – πίεσης</a:t>
            </a:r>
          </a:p>
          <a:p>
            <a:pPr marL="0" indent="0">
              <a:buFontTx/>
              <a:buNone/>
            </a:pPr>
            <a:r>
              <a:rPr lang="el-GR" sz="1800" dirty="0"/>
              <a:t>Εξίσωση </a:t>
            </a:r>
            <a:r>
              <a:rPr lang="en-US" sz="1800" dirty="0"/>
              <a:t>VDW </a:t>
            </a:r>
            <a:r>
              <a:rPr lang="el-GR" sz="1800" dirty="0"/>
              <a:t>: απώλεια γενικότητας</a:t>
            </a:r>
          </a:p>
          <a:p>
            <a:pPr marL="0" indent="0">
              <a:buFontTx/>
              <a:buNone/>
            </a:pPr>
            <a:r>
              <a:rPr lang="en-US" sz="1800" dirty="0" err="1"/>
              <a:t>f</a:t>
            </a:r>
            <a:r>
              <a:rPr lang="en-US" sz="1800" baseline="-25000" dirty="0" err="1"/>
              <a:t>i</a:t>
            </a:r>
            <a:r>
              <a:rPr lang="el-GR" sz="1800" dirty="0"/>
              <a:t> : πτητικότητα (</a:t>
            </a:r>
            <a:r>
              <a:rPr lang="en-US" sz="1800" dirty="0"/>
              <a:t>fugacity)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 err="1"/>
              <a:t>Ενεργότητα</a:t>
            </a:r>
            <a:r>
              <a:rPr lang="el-GR" sz="1800" dirty="0"/>
              <a:t> </a:t>
            </a:r>
          </a:p>
          <a:p>
            <a:pPr marL="0" indent="0">
              <a:buFontTx/>
              <a:buNone/>
            </a:pPr>
            <a:r>
              <a:rPr lang="el-GR" sz="1800" dirty="0"/>
              <a:t>Πρότυπη κατάσταση, </a:t>
            </a:r>
            <a:r>
              <a:rPr lang="en-US" sz="1800" dirty="0"/>
              <a:t>f</a:t>
            </a:r>
            <a:r>
              <a:rPr lang="en-US" sz="1800" baseline="30000" dirty="0">
                <a:sym typeface="Symbol" pitchFamily="18" charset="2"/>
              </a:rPr>
              <a:t></a:t>
            </a:r>
            <a:r>
              <a:rPr lang="en-US" sz="1800" dirty="0">
                <a:sym typeface="Symbol" pitchFamily="18" charset="2"/>
              </a:rPr>
              <a:t> = </a:t>
            </a:r>
            <a:r>
              <a:rPr lang="en-US" sz="1800" dirty="0" smtClean="0">
                <a:sym typeface="Symbol" pitchFamily="18" charset="2"/>
              </a:rPr>
              <a:t>1atm</a:t>
            </a:r>
            <a:endParaRPr lang="el-GR" sz="1800" dirty="0" smtClean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 smtClean="0">
                <a:sym typeface="Symbol" pitchFamily="18" charset="2"/>
              </a:rPr>
              <a:t>και α</a:t>
            </a:r>
            <a:r>
              <a:rPr lang="en-US" sz="1800" baseline="-25000" dirty="0" err="1" smtClean="0"/>
              <a:t>i</a:t>
            </a:r>
            <a:r>
              <a:rPr lang="en-US" sz="1800" dirty="0" smtClean="0">
                <a:sym typeface="Symbol" pitchFamily="18" charset="2"/>
              </a:rPr>
              <a:t> = 1</a:t>
            </a:r>
            <a:endParaRPr lang="en-US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600" dirty="0">
                <a:sym typeface="Symbol" pitchFamily="18" charset="2"/>
              </a:rPr>
              <a:t>Ενσωμάτωση αποκλίσεων στην </a:t>
            </a:r>
            <a:r>
              <a:rPr lang="el-GR" sz="1600" dirty="0" err="1">
                <a:sym typeface="Symbol" pitchFamily="18" charset="2"/>
              </a:rPr>
              <a:t>ενεργότητα</a:t>
            </a:r>
            <a:r>
              <a:rPr lang="el-GR" sz="1600" dirty="0">
                <a:sym typeface="Symbol" pitchFamily="18" charset="2"/>
              </a:rPr>
              <a:t> και πτητικότητα</a:t>
            </a:r>
            <a:endParaRPr lang="en-US" sz="1600" dirty="0">
              <a:sym typeface="Symbol" pitchFamily="18" charset="2"/>
            </a:endParaRPr>
          </a:p>
        </p:txBody>
      </p:sp>
      <p:graphicFrame>
        <p:nvGraphicFramePr>
          <p:cNvPr id="5837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0" y="1557338"/>
          <a:ext cx="3452813" cy="329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Εξίσωση" r:id="rId3" imgW="2247900" imgH="2146300" progId="Equation.3">
                  <p:embed/>
                </p:oleObj>
              </mc:Choice>
              <mc:Fallback>
                <p:oleObj name="Εξίσωση" r:id="rId3" imgW="2247900" imgH="21463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57338"/>
                        <a:ext cx="3452813" cy="329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Χημική ισορροπία σε μη ιδανικά αέρια (2)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4537075" cy="50403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Σχέση πτητικότητας – πίεσης αερίου</a:t>
            </a:r>
          </a:p>
          <a:p>
            <a:pPr marL="0" indent="0">
              <a:buFontTx/>
              <a:buNone/>
            </a:pPr>
            <a:r>
              <a:rPr lang="el-GR" sz="1800" dirty="0"/>
              <a:t>Ιδανικά αέρια – Πραγματικά αέρια</a:t>
            </a:r>
          </a:p>
          <a:p>
            <a:pPr marL="0" indent="0">
              <a:buFontTx/>
              <a:buNone/>
            </a:pPr>
            <a:endParaRPr lang="el-GR" sz="1800" dirty="0"/>
          </a:p>
          <a:p>
            <a:pPr marL="0" indent="0">
              <a:buFontTx/>
              <a:buNone/>
            </a:pPr>
            <a:endParaRPr lang="el-GR" sz="1800" dirty="0"/>
          </a:p>
          <a:p>
            <a:pPr marL="0" indent="0">
              <a:buFontTx/>
              <a:buNone/>
            </a:pPr>
            <a:r>
              <a:rPr lang="en-US" sz="1800" dirty="0" err="1"/>
              <a:t>ln</a:t>
            </a:r>
            <a:r>
              <a:rPr lang="en-US" sz="1800" dirty="0"/>
              <a:t>(f/P) = 0 </a:t>
            </a:r>
            <a:r>
              <a:rPr lang="el-GR" sz="1800" dirty="0"/>
              <a:t>και </a:t>
            </a:r>
            <a:r>
              <a:rPr lang="en-US" sz="1800" dirty="0"/>
              <a:t>f/P = 1</a:t>
            </a:r>
          </a:p>
          <a:p>
            <a:pPr marL="0" indent="0">
              <a:buFontTx/>
              <a:buNone/>
            </a:pPr>
            <a:r>
              <a:rPr lang="el-GR" sz="1800" dirty="0"/>
              <a:t>Πτητικότητα </a:t>
            </a:r>
            <a:r>
              <a:rPr lang="el-GR" sz="1800" dirty="0">
                <a:sym typeface="Symbol" pitchFamily="18" charset="2"/>
              </a:rPr>
              <a:t> Πίεση όταν </a:t>
            </a:r>
            <a:r>
              <a:rPr lang="en-US" sz="1800" dirty="0">
                <a:sym typeface="Symbol" pitchFamily="18" charset="2"/>
              </a:rPr>
              <a:t>P  0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Ιδανικό αέριο : </a:t>
            </a:r>
            <a:r>
              <a:rPr lang="en-US" sz="1800" dirty="0">
                <a:sym typeface="Symbol" pitchFamily="18" charset="2"/>
              </a:rPr>
              <a:t>f/P = 1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Πραγματικό αέριο : αποκλίσεις από την μονάδα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Συντελεστής </a:t>
            </a:r>
            <a:r>
              <a:rPr lang="el-GR" sz="1800" dirty="0" err="1">
                <a:sym typeface="Symbol" pitchFamily="18" charset="2"/>
              </a:rPr>
              <a:t>ενεργότητας</a:t>
            </a:r>
            <a:r>
              <a:rPr lang="el-GR" sz="1800" dirty="0">
                <a:sym typeface="Symbol" pitchFamily="18" charset="2"/>
              </a:rPr>
              <a:t>, </a:t>
            </a:r>
            <a:r>
              <a:rPr lang="el-GR" sz="1800" dirty="0" smtClean="0">
                <a:sym typeface="Symbol" pitchFamily="18" charset="2"/>
              </a:rPr>
              <a:t>γ = </a:t>
            </a:r>
            <a:r>
              <a:rPr lang="en-US" sz="1800" dirty="0" smtClean="0">
                <a:sym typeface="Symbol" pitchFamily="18" charset="2"/>
              </a:rPr>
              <a:t>f/P</a:t>
            </a:r>
            <a:endParaRPr lang="el-GR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endParaRPr lang="el-GR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		</a:t>
            </a:r>
            <a:r>
              <a:rPr lang="el-GR" sz="1800" b="1" dirty="0">
                <a:sym typeface="Symbol" pitchFamily="18" charset="2"/>
              </a:rPr>
              <a:t>γ = </a:t>
            </a:r>
            <a:r>
              <a:rPr lang="en-US" sz="1800" b="1" dirty="0">
                <a:sym typeface="Symbol" pitchFamily="18" charset="2"/>
              </a:rPr>
              <a:t>f/P</a:t>
            </a:r>
          </a:p>
          <a:p>
            <a:pPr marL="0" indent="0">
              <a:buFontTx/>
              <a:buNone/>
            </a:pPr>
            <a:endParaRPr lang="en-US" sz="1800" dirty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Προσδιορισμός συντελεστή </a:t>
            </a:r>
            <a:r>
              <a:rPr lang="el-GR" sz="1800" dirty="0" err="1" smtClean="0">
                <a:sym typeface="Symbol" pitchFamily="18" charset="2"/>
              </a:rPr>
              <a:t>ενεργότητας</a:t>
            </a:r>
            <a:endParaRPr lang="el-GR" sz="1800" dirty="0" smtClean="0"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400" dirty="0" smtClean="0">
                <a:sym typeface="Symbol" pitchFamily="18" charset="2"/>
              </a:rPr>
              <a:t>(δεν συμπεριλαμβάνεται στην ύλη)</a:t>
            </a:r>
            <a:endParaRPr lang="en-US" sz="1400" dirty="0">
              <a:sym typeface="Symbol" pitchFamily="18" charset="2"/>
            </a:endParaRPr>
          </a:p>
        </p:txBody>
      </p:sp>
      <p:graphicFrame>
        <p:nvGraphicFramePr>
          <p:cNvPr id="6042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932363" y="1341438"/>
          <a:ext cx="3937000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Εξίσωση" r:id="rId3" imgW="2209800" imgH="2667000" progId="Equation.3">
                  <p:embed/>
                </p:oleObj>
              </mc:Choice>
              <mc:Fallback>
                <p:oleObj name="Εξίσωση" r:id="rId3" imgW="2209800" imgH="26670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341438"/>
                        <a:ext cx="3937000" cy="475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Νόμος της Χημικής Ισορροπίας σε μη ιδανικά αέρια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08050"/>
            <a:ext cx="8229600" cy="2330450"/>
          </a:xfrm>
        </p:spPr>
        <p:txBody>
          <a:bodyPr/>
          <a:lstStyle/>
          <a:p>
            <a:pPr>
              <a:buFontTx/>
              <a:buNone/>
            </a:pPr>
            <a:r>
              <a:rPr lang="el-GR" sz="1800" dirty="0"/>
              <a:t>Κ</a:t>
            </a:r>
            <a:r>
              <a:rPr lang="en-US" sz="1800" baseline="-25000" dirty="0"/>
              <a:t>f</a:t>
            </a:r>
            <a:r>
              <a:rPr lang="en-US" sz="1800" dirty="0"/>
              <a:t> </a:t>
            </a:r>
            <a:r>
              <a:rPr lang="el-GR" sz="1800" dirty="0"/>
              <a:t>: θερμοδυναμική σταθερά χημικής ισορροπίας</a:t>
            </a:r>
          </a:p>
          <a:p>
            <a:pPr>
              <a:buFontTx/>
              <a:buNone/>
            </a:pPr>
            <a:r>
              <a:rPr lang="en-US" sz="1800" dirty="0"/>
              <a:t>K</a:t>
            </a:r>
            <a:r>
              <a:rPr lang="el-GR" sz="1800" baseline="-25000" dirty="0"/>
              <a:t>γ</a:t>
            </a:r>
            <a:r>
              <a:rPr lang="el-GR" sz="1800" dirty="0"/>
              <a:t> : λόγος συντελεστών </a:t>
            </a:r>
            <a:r>
              <a:rPr lang="el-GR" sz="1800" dirty="0" err="1"/>
              <a:t>ενεργότητας</a:t>
            </a:r>
            <a:endParaRPr lang="el-GR" sz="1800" dirty="0"/>
          </a:p>
          <a:p>
            <a:pPr>
              <a:buFontTx/>
              <a:buNone/>
            </a:pPr>
            <a:r>
              <a:rPr lang="el-GR" sz="1800" dirty="0"/>
              <a:t>Πραγματικά αέρια : Κ</a:t>
            </a:r>
            <a:r>
              <a:rPr lang="en-US" sz="1800" baseline="-25000" dirty="0"/>
              <a:t>f</a:t>
            </a:r>
            <a:r>
              <a:rPr lang="en-US" sz="1800" dirty="0"/>
              <a:t> </a:t>
            </a:r>
            <a:r>
              <a:rPr lang="en-US" sz="1800" dirty="0">
                <a:cs typeface="Arial" charset="0"/>
              </a:rPr>
              <a:t>≠ f(P)  -  K</a:t>
            </a:r>
            <a:r>
              <a:rPr lang="en-US" sz="1800" baseline="-25000" dirty="0">
                <a:cs typeface="Arial" charset="0"/>
              </a:rPr>
              <a:t>P</a:t>
            </a:r>
            <a:r>
              <a:rPr lang="en-US" sz="1800" dirty="0">
                <a:cs typeface="Arial" charset="0"/>
              </a:rPr>
              <a:t> = f(P)</a:t>
            </a:r>
          </a:p>
          <a:p>
            <a:pPr>
              <a:buFontTx/>
              <a:buNone/>
            </a:pPr>
            <a:r>
              <a:rPr lang="el-GR" sz="1800" dirty="0">
                <a:cs typeface="Arial" charset="0"/>
              </a:rPr>
              <a:t>Ιδανικά αέρια, </a:t>
            </a:r>
            <a:r>
              <a:rPr lang="el-GR" sz="1800" dirty="0" smtClean="0">
                <a:cs typeface="Arial" charset="0"/>
              </a:rPr>
              <a:t>πραγματικά </a:t>
            </a:r>
            <a:r>
              <a:rPr lang="el-GR" sz="1800" dirty="0">
                <a:cs typeface="Arial" charset="0"/>
              </a:rPr>
              <a:t>Αέρια με </a:t>
            </a:r>
            <a:r>
              <a:rPr lang="en-US" sz="1800" dirty="0">
                <a:cs typeface="Arial" charset="0"/>
              </a:rPr>
              <a:t>P </a:t>
            </a:r>
            <a:r>
              <a:rPr lang="en-US" sz="1800" dirty="0">
                <a:cs typeface="Arial" charset="0"/>
                <a:sym typeface="Symbol" pitchFamily="18" charset="2"/>
              </a:rPr>
              <a:t> 0 : </a:t>
            </a:r>
            <a:r>
              <a:rPr lang="el-GR" sz="1800" dirty="0">
                <a:cs typeface="Arial" charset="0"/>
                <a:sym typeface="Symbol" pitchFamily="18" charset="2"/>
              </a:rPr>
              <a:t>γ  1, Κ</a:t>
            </a:r>
            <a:r>
              <a:rPr lang="en-US" sz="1800" baseline="-25000" dirty="0">
                <a:cs typeface="Arial" charset="0"/>
                <a:sym typeface="Symbol" pitchFamily="18" charset="2"/>
              </a:rPr>
              <a:t>P</a:t>
            </a:r>
            <a:r>
              <a:rPr lang="en-US" sz="1800" dirty="0">
                <a:cs typeface="Arial" charset="0"/>
                <a:sym typeface="Symbol" pitchFamily="18" charset="2"/>
              </a:rPr>
              <a:t> = </a:t>
            </a:r>
            <a:r>
              <a:rPr lang="en-US" sz="1800" dirty="0" err="1">
                <a:cs typeface="Arial" charset="0"/>
                <a:sym typeface="Symbol" pitchFamily="18" charset="2"/>
              </a:rPr>
              <a:t>K</a:t>
            </a:r>
            <a:r>
              <a:rPr lang="en-US" sz="1800" baseline="-25000" dirty="0" err="1">
                <a:cs typeface="Arial" charset="0"/>
                <a:sym typeface="Symbol" pitchFamily="18" charset="2"/>
              </a:rPr>
              <a:t>f</a:t>
            </a:r>
            <a:endParaRPr lang="en-US" sz="1800" dirty="0">
              <a:cs typeface="Arial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el-GR" sz="1800" dirty="0">
                <a:cs typeface="Arial" charset="0"/>
                <a:sym typeface="Symbol" pitchFamily="18" charset="2"/>
              </a:rPr>
              <a:t>Γνωστή αντίδραση : Δ</a:t>
            </a:r>
            <a:r>
              <a:rPr lang="en-US" sz="1800" dirty="0">
                <a:cs typeface="Arial" charset="0"/>
                <a:sym typeface="Symbol" pitchFamily="18" charset="2"/>
              </a:rPr>
              <a:t>G</a:t>
            </a:r>
            <a:r>
              <a:rPr lang="en-US" sz="1800" baseline="30000" dirty="0">
                <a:cs typeface="Arial" charset="0"/>
                <a:sym typeface="Symbol" pitchFamily="18" charset="2"/>
              </a:rPr>
              <a:t></a:t>
            </a:r>
            <a:r>
              <a:rPr lang="en-US" sz="1800" dirty="0">
                <a:cs typeface="Arial" charset="0"/>
                <a:sym typeface="Symbol" pitchFamily="18" charset="2"/>
              </a:rPr>
              <a:t>  </a:t>
            </a:r>
            <a:r>
              <a:rPr lang="en-US" sz="1800" dirty="0" err="1">
                <a:cs typeface="Arial" charset="0"/>
                <a:sym typeface="Symbol" pitchFamily="18" charset="2"/>
              </a:rPr>
              <a:t>K</a:t>
            </a:r>
            <a:r>
              <a:rPr lang="en-US" sz="1800" baseline="-25000" dirty="0" err="1">
                <a:cs typeface="Arial" charset="0"/>
                <a:sym typeface="Symbol" pitchFamily="18" charset="2"/>
              </a:rPr>
              <a:t>f</a:t>
            </a:r>
            <a:r>
              <a:rPr lang="en-US" sz="1800" dirty="0">
                <a:cs typeface="Arial" charset="0"/>
                <a:sym typeface="Symbol" pitchFamily="18" charset="2"/>
              </a:rPr>
              <a:t>  K</a:t>
            </a:r>
            <a:r>
              <a:rPr lang="en-US" sz="1800" baseline="-25000" dirty="0">
                <a:cs typeface="Arial" charset="0"/>
                <a:sym typeface="Symbol" pitchFamily="18" charset="2"/>
              </a:rPr>
              <a:t>P</a:t>
            </a:r>
            <a:r>
              <a:rPr lang="en-US" sz="1800" dirty="0">
                <a:cs typeface="Arial" charset="0"/>
                <a:sym typeface="Symbol" pitchFamily="18" charset="2"/>
              </a:rPr>
              <a:t>  </a:t>
            </a:r>
            <a:r>
              <a:rPr lang="el-GR" sz="1800" dirty="0">
                <a:cs typeface="Arial" charset="0"/>
                <a:sym typeface="Symbol" pitchFamily="18" charset="2"/>
              </a:rPr>
              <a:t>Μερικές </a:t>
            </a:r>
            <a:r>
              <a:rPr lang="el-GR" sz="1800" dirty="0" smtClean="0">
                <a:cs typeface="Arial" charset="0"/>
                <a:sym typeface="Symbol" pitchFamily="18" charset="2"/>
              </a:rPr>
              <a:t>πιέσεις</a:t>
            </a:r>
          </a:p>
          <a:p>
            <a:pPr>
              <a:buFontTx/>
              <a:buNone/>
            </a:pPr>
            <a:r>
              <a:rPr lang="el-GR" sz="1800" dirty="0" smtClean="0">
                <a:cs typeface="Arial" charset="0"/>
                <a:sym typeface="Symbol" pitchFamily="18" charset="2"/>
              </a:rPr>
              <a:t>Κ</a:t>
            </a:r>
            <a:r>
              <a:rPr lang="el-GR" sz="1800" baseline="-25000" dirty="0" smtClean="0">
                <a:cs typeface="Arial" charset="0"/>
                <a:sym typeface="Symbol" pitchFamily="18" charset="2"/>
              </a:rPr>
              <a:t>γ</a:t>
            </a:r>
            <a:r>
              <a:rPr lang="el-GR" sz="1800" dirty="0" smtClean="0">
                <a:cs typeface="Arial" charset="0"/>
                <a:sym typeface="Symbol" pitchFamily="18" charset="2"/>
              </a:rPr>
              <a:t> :  δεν πρόκειται για σταθερά αλλά για λόγο συντελεστών </a:t>
            </a:r>
            <a:r>
              <a:rPr lang="el-GR" sz="1800" dirty="0" err="1" smtClean="0">
                <a:cs typeface="Arial" charset="0"/>
                <a:sym typeface="Symbol" pitchFamily="18" charset="2"/>
              </a:rPr>
              <a:t>ενεργότητας</a:t>
            </a:r>
            <a:endParaRPr lang="en-US" sz="1800" baseline="30000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6246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051720" y="3068960"/>
          <a:ext cx="4897438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Εξίσωση" r:id="rId3" imgW="2540000" imgH="1397000" progId="Equation.3">
                  <p:embed/>
                </p:oleObj>
              </mc:Choice>
              <mc:Fallback>
                <p:oleObj name="Εξίσωση" r:id="rId3" imgW="2540000" imgH="13970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068960"/>
                        <a:ext cx="4897438" cy="269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142844" y="1484784"/>
            <a:ext cx="885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Βασικοί στόχοι είναι η παρουσίαση 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Α) της συνθήκης της χημικής ισορροπίας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Β) της θερμότητας αντίδρασης και του προσδιορισμού της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Γ) των συνθηκών που επιτρέπουν την αυθόρμητη επιτέλεση μιας αντίδρασης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Δ) της εφαρμογής της χημικής ισορροπίας σε ιδανικά αέρια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Ε) της εφαρμογής της χημικής ισορροπίας σε ιδανικά και αραιά ιδανικά διαλύματα, σε πραγματικά διαλύματα και 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Στ) της εφαρμογής της χημικής ισορροπίας σε ηλεκτρολυτικά διαλύματα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336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Χημική ισορροπία σε μη ιδανικά διαλύματα (1)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8713788" cy="1944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Ενεργότητα – Συντελεστής ενεργότητας σε μη ιδανικά διαλύματα</a:t>
            </a:r>
          </a:p>
          <a:p>
            <a:pPr marL="0" indent="0">
              <a:buFontTx/>
              <a:buNone/>
            </a:pPr>
            <a:r>
              <a:rPr lang="el-GR" sz="1800"/>
              <a:t>Σχετικές (όχι απόλυτες ενεργότητες)</a:t>
            </a:r>
          </a:p>
          <a:p>
            <a:pPr marL="0" indent="0">
              <a:buFontTx/>
              <a:buNone/>
            </a:pPr>
            <a:r>
              <a:rPr lang="el-GR" sz="1800"/>
              <a:t>Πρότυπη κατάσταση : αυθαίρετη, για όλα τα συστατικά του διαλύματος λαμβάνονται τα καθαρά συστατικά – η ενεργότητα ισούται με το γραμμ.κλάσμα</a:t>
            </a:r>
          </a:p>
          <a:p>
            <a:pPr marL="0" indent="0">
              <a:buFontTx/>
              <a:buNone/>
            </a:pPr>
            <a:endParaRPr lang="el-GR" sz="1800"/>
          </a:p>
        </p:txBody>
      </p:sp>
      <p:graphicFrame>
        <p:nvGraphicFramePr>
          <p:cNvPr id="6451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348038" y="2420938"/>
          <a:ext cx="5111750" cy="373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Εξίσωση" r:id="rId3" imgW="2781300" imgH="2032000" progId="Equation.3">
                  <p:embed/>
                </p:oleObj>
              </mc:Choice>
              <mc:Fallback>
                <p:oleObj name="Εξίσωση" r:id="rId3" imgW="2781300" imgH="20320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420938"/>
                        <a:ext cx="5111750" cy="373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Χημική ισορροπία σε μη ιδανικά διαλύματα (2)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5545138" cy="316755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Συντελεστής </a:t>
            </a:r>
            <a:r>
              <a:rPr lang="el-GR" sz="1800" dirty="0" err="1"/>
              <a:t>ενεργότητας</a:t>
            </a:r>
            <a:r>
              <a:rPr lang="el-GR" sz="1800" dirty="0"/>
              <a:t> </a:t>
            </a:r>
          </a:p>
          <a:p>
            <a:pPr marL="0" indent="0">
              <a:buFontTx/>
              <a:buNone/>
            </a:pPr>
            <a:r>
              <a:rPr lang="el-GR" sz="1800" dirty="0"/>
              <a:t>Καθαρά συστατικά, γ = 1 και α</a:t>
            </a:r>
            <a:r>
              <a:rPr lang="en-US" sz="1800" baseline="-25000" dirty="0" err="1"/>
              <a:t>i</a:t>
            </a:r>
            <a:r>
              <a:rPr lang="en-US" sz="1800" baseline="30000" dirty="0">
                <a:sym typeface="Symbol" pitchFamily="18" charset="2"/>
              </a:rPr>
              <a:t></a:t>
            </a:r>
            <a:r>
              <a:rPr lang="en-US" sz="1800" dirty="0">
                <a:sym typeface="Symbol" pitchFamily="18" charset="2"/>
              </a:rPr>
              <a:t> = 1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Μέτρο της απόκλισης από την ιδανική συμπεριφορά η διαφορά του γ από την μονάδα</a:t>
            </a:r>
          </a:p>
          <a:p>
            <a:pPr marL="0" indent="0">
              <a:buFontTx/>
              <a:buNone/>
            </a:pPr>
            <a:r>
              <a:rPr lang="el-GR" sz="1800" dirty="0">
                <a:sym typeface="Symbol" pitchFamily="18" charset="2"/>
              </a:rPr>
              <a:t>Αραιά διαλύματα : πρότυπη κατάσταση μόνο για τον διαλύτη – απείρως αραιό διάλυμα Νόμος </a:t>
            </a:r>
            <a:r>
              <a:rPr lang="en-US" sz="1800" dirty="0">
                <a:sym typeface="Symbol" pitchFamily="18" charset="2"/>
              </a:rPr>
              <a:t>Henry</a:t>
            </a:r>
            <a:r>
              <a:rPr lang="el-GR" sz="1800" dirty="0">
                <a:sym typeface="Symbol" pitchFamily="18" charset="2"/>
              </a:rPr>
              <a:t> </a:t>
            </a:r>
            <a:r>
              <a:rPr lang="el-GR" sz="1800" dirty="0" err="1">
                <a:sym typeface="Symbol" pitchFamily="18" charset="2"/>
              </a:rPr>
              <a:t>Ενεργότητα</a:t>
            </a:r>
            <a:r>
              <a:rPr lang="el-GR" sz="1800" dirty="0">
                <a:sym typeface="Symbol" pitchFamily="18" charset="2"/>
              </a:rPr>
              <a:t> </a:t>
            </a:r>
            <a:r>
              <a:rPr lang="el-GR" sz="1800" dirty="0">
                <a:cs typeface="Arial" charset="0"/>
                <a:sym typeface="Symbol" pitchFamily="18" charset="2"/>
              </a:rPr>
              <a:t>≠ 1 όταν </a:t>
            </a:r>
            <a:r>
              <a:rPr lang="en-US" sz="1800" dirty="0">
                <a:cs typeface="Arial" charset="0"/>
                <a:sym typeface="Symbol" pitchFamily="18" charset="2"/>
              </a:rPr>
              <a:t>x</a:t>
            </a:r>
            <a:r>
              <a:rPr lang="en-US" sz="1800" baseline="-25000" dirty="0">
                <a:cs typeface="Arial" charset="0"/>
                <a:sym typeface="Symbol" pitchFamily="18" charset="2"/>
              </a:rPr>
              <a:t>i</a:t>
            </a:r>
            <a:r>
              <a:rPr lang="en-US" sz="1800" dirty="0">
                <a:cs typeface="Arial" charset="0"/>
                <a:sym typeface="Symbol" pitchFamily="18" charset="2"/>
              </a:rPr>
              <a:t> = 1, m</a:t>
            </a:r>
            <a:r>
              <a:rPr lang="en-US" sz="1800" baseline="-25000" dirty="0">
                <a:cs typeface="Arial" charset="0"/>
                <a:sym typeface="Symbol" pitchFamily="18" charset="2"/>
              </a:rPr>
              <a:t>i</a:t>
            </a:r>
            <a:r>
              <a:rPr lang="en-US" sz="1800" dirty="0">
                <a:cs typeface="Arial" charset="0"/>
                <a:sym typeface="Symbol" pitchFamily="18" charset="2"/>
              </a:rPr>
              <a:t> = 1, </a:t>
            </a:r>
            <a:r>
              <a:rPr lang="en-US" sz="1800" dirty="0" err="1">
                <a:cs typeface="Arial" charset="0"/>
                <a:sym typeface="Symbol" pitchFamily="18" charset="2"/>
              </a:rPr>
              <a:t>c</a:t>
            </a:r>
            <a:r>
              <a:rPr lang="en-US" sz="1800" baseline="-25000" dirty="0" err="1">
                <a:cs typeface="Arial" charset="0"/>
                <a:sym typeface="Symbol" pitchFamily="18" charset="2"/>
              </a:rPr>
              <a:t>i</a:t>
            </a:r>
            <a:r>
              <a:rPr lang="en-US" sz="1800" dirty="0">
                <a:cs typeface="Arial" charset="0"/>
                <a:sym typeface="Symbol" pitchFamily="18" charset="2"/>
              </a:rPr>
              <a:t> = 1</a:t>
            </a:r>
          </a:p>
          <a:p>
            <a:pPr marL="0" indent="0">
              <a:buFontTx/>
              <a:buNone/>
            </a:pPr>
            <a:endParaRPr lang="en-US" sz="1800" dirty="0">
              <a:cs typeface="Arial" charset="0"/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800" dirty="0">
                <a:cs typeface="Arial" charset="0"/>
                <a:sym typeface="Symbol" pitchFamily="18" charset="2"/>
              </a:rPr>
              <a:t>Προσδιορισμός της </a:t>
            </a:r>
            <a:r>
              <a:rPr lang="el-GR" sz="1800" dirty="0" err="1">
                <a:cs typeface="Arial" charset="0"/>
                <a:sym typeface="Symbol" pitchFamily="18" charset="2"/>
              </a:rPr>
              <a:t>ενεργότητας</a:t>
            </a:r>
            <a:r>
              <a:rPr lang="el-GR" sz="1800" dirty="0">
                <a:cs typeface="Arial" charset="0"/>
                <a:sym typeface="Symbol" pitchFamily="18" charset="2"/>
              </a:rPr>
              <a:t> σε διαλύματα </a:t>
            </a:r>
            <a:endParaRPr lang="el-GR" sz="1800" dirty="0" smtClean="0">
              <a:cs typeface="Arial" charset="0"/>
              <a:sym typeface="Symbol" pitchFamily="18" charset="2"/>
            </a:endParaRPr>
          </a:p>
          <a:p>
            <a:pPr marL="0" indent="0">
              <a:buFontTx/>
              <a:buNone/>
            </a:pPr>
            <a:r>
              <a:rPr lang="el-GR" sz="1400" dirty="0" smtClean="0">
                <a:cs typeface="Arial" charset="0"/>
                <a:sym typeface="Symbol" pitchFamily="18" charset="2"/>
              </a:rPr>
              <a:t>(δεν συμπεριλαμβάνεται στην ύλη)</a:t>
            </a:r>
            <a:endParaRPr lang="el-GR" sz="1400" dirty="0">
              <a:cs typeface="Arial" charset="0"/>
              <a:sym typeface="Symbol" pitchFamily="18" charset="2"/>
            </a:endParaRPr>
          </a:p>
          <a:p>
            <a:pPr marL="0" indent="0">
              <a:buFontTx/>
              <a:buNone/>
            </a:pPr>
            <a:endParaRPr lang="el-GR" sz="1800" dirty="0">
              <a:cs typeface="Arial" charset="0"/>
              <a:sym typeface="Symbol" pitchFamily="18" charset="2"/>
            </a:endParaRPr>
          </a:p>
          <a:p>
            <a:pPr marL="0" indent="0">
              <a:buFontTx/>
              <a:buNone/>
            </a:pPr>
            <a:endParaRPr lang="en-US" sz="1800" dirty="0">
              <a:sym typeface="Symbol" pitchFamily="18" charset="2"/>
            </a:endParaRPr>
          </a:p>
        </p:txBody>
      </p:sp>
      <p:graphicFrame>
        <p:nvGraphicFramePr>
          <p:cNvPr id="6656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86380" y="3000371"/>
          <a:ext cx="3500462" cy="314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Εξίσωση" r:id="rId3" imgW="1905000" imgH="1714500" progId="Equation.3">
                  <p:embed/>
                </p:oleObj>
              </mc:Choice>
              <mc:Fallback>
                <p:oleObj name="Εξίσωση" r:id="rId3" imgW="1905000" imgH="17145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3000371"/>
                        <a:ext cx="3500462" cy="3147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Νόμος της Χημικής Ισορροπίας σε μη ιδανικά διαλύματα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8229600" cy="863600"/>
          </a:xfrm>
        </p:spPr>
        <p:txBody>
          <a:bodyPr/>
          <a:lstStyle/>
          <a:p>
            <a:pPr>
              <a:buFontTx/>
              <a:buNone/>
            </a:pPr>
            <a:r>
              <a:rPr lang="el-GR" sz="1800"/>
              <a:t>Κ</a:t>
            </a:r>
            <a:r>
              <a:rPr lang="el-GR" sz="1800" baseline="-25000"/>
              <a:t>α</a:t>
            </a:r>
            <a:r>
              <a:rPr lang="en-US" sz="1800"/>
              <a:t> </a:t>
            </a:r>
            <a:r>
              <a:rPr lang="el-GR" sz="1800"/>
              <a:t>: θερμοδυναμική σταθερά χημικής ισορροπίας</a:t>
            </a:r>
          </a:p>
          <a:p>
            <a:pPr>
              <a:buFontTx/>
              <a:buNone/>
            </a:pPr>
            <a:r>
              <a:rPr lang="en-US" sz="1800"/>
              <a:t>K</a:t>
            </a:r>
            <a:r>
              <a:rPr lang="el-GR" sz="1800" baseline="-25000"/>
              <a:t>γ</a:t>
            </a:r>
            <a:r>
              <a:rPr lang="el-GR" sz="1800"/>
              <a:t> : λόγος συντελεστών ενεργότητας</a:t>
            </a:r>
          </a:p>
        </p:txBody>
      </p:sp>
      <p:graphicFrame>
        <p:nvGraphicFramePr>
          <p:cNvPr id="6963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195513" y="1773238"/>
          <a:ext cx="4405312" cy="440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Εξίσωση" r:id="rId3" imgW="2565400" imgH="2565400" progId="Equation.3">
                  <p:embed/>
                </p:oleObj>
              </mc:Choice>
              <mc:Fallback>
                <p:oleObj name="Εξίσωση" r:id="rId3" imgW="2565400" imgH="25654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773238"/>
                        <a:ext cx="4405312" cy="440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l-GR" sz="2400" b="1" dirty="0"/>
              <a:t>Ετερογενείς χημικές ισορροπίες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8424863" cy="20891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Ομογενείς ισορροπίες</a:t>
            </a:r>
            <a:r>
              <a:rPr lang="en-US" sz="1800"/>
              <a:t> - </a:t>
            </a:r>
            <a:r>
              <a:rPr lang="el-GR" sz="1800"/>
              <a:t>Ετερογενείς ισορροπίες</a:t>
            </a:r>
          </a:p>
          <a:p>
            <a:pPr marL="0" indent="0">
              <a:buFontTx/>
              <a:buNone/>
            </a:pPr>
            <a:r>
              <a:rPr lang="el-GR" sz="1800"/>
              <a:t>Αντίδραση : καθαρά συστατικά – ιδανικά αέρια</a:t>
            </a:r>
          </a:p>
          <a:p>
            <a:pPr marL="0" indent="0">
              <a:buFontTx/>
              <a:buNone/>
            </a:pPr>
            <a:r>
              <a:rPr lang="el-GR" sz="1800"/>
              <a:t>Κ</a:t>
            </a:r>
            <a:r>
              <a:rPr lang="en-US" sz="1800" baseline="-25000"/>
              <a:t>P</a:t>
            </a:r>
            <a:r>
              <a:rPr lang="en-US" sz="1800"/>
              <a:t> = P(CO</a:t>
            </a:r>
            <a:r>
              <a:rPr lang="en-US" sz="1800" baseline="-25000"/>
              <a:t>2</a:t>
            </a:r>
            <a:r>
              <a:rPr lang="en-US" sz="1800"/>
              <a:t>) </a:t>
            </a:r>
            <a:r>
              <a:rPr lang="el-GR" sz="1800"/>
              <a:t>: πίεση αποσύνθεσης του </a:t>
            </a:r>
            <a:r>
              <a:rPr lang="en-US" sz="1800"/>
              <a:t>CaCO</a:t>
            </a:r>
            <a:r>
              <a:rPr lang="en-US" sz="1800" baseline="-25000"/>
              <a:t>3 </a:t>
            </a:r>
            <a:r>
              <a:rPr lang="en-US" sz="1800"/>
              <a:t>(</a:t>
            </a:r>
            <a:r>
              <a:rPr lang="el-GR" sz="1800"/>
              <a:t>ανεξάρτητη από τις ποσότητες) – χαμηλή πίεση και χαμηλή θερμοκρασία</a:t>
            </a:r>
            <a:endParaRPr lang="en-US" sz="1800"/>
          </a:p>
          <a:p>
            <a:pPr marL="0" indent="0">
              <a:buFontTx/>
              <a:buAutoNum type="alphaLcParenR"/>
            </a:pPr>
            <a:r>
              <a:rPr lang="en-US" sz="1800"/>
              <a:t> P &lt; K</a:t>
            </a:r>
            <a:r>
              <a:rPr lang="en-US" sz="1800" baseline="-25000"/>
              <a:t>P</a:t>
            </a:r>
            <a:r>
              <a:rPr lang="en-US" sz="1800"/>
              <a:t> : CaCO</a:t>
            </a:r>
            <a:r>
              <a:rPr lang="en-US" sz="1800" baseline="-25000"/>
              <a:t>3</a:t>
            </a:r>
            <a:r>
              <a:rPr lang="en-US" sz="1800"/>
              <a:t> </a:t>
            </a:r>
            <a:r>
              <a:rPr lang="en-US" sz="1800">
                <a:sym typeface="Symbol" pitchFamily="18" charset="2"/>
              </a:rPr>
              <a:t> CaO + CO</a:t>
            </a:r>
            <a:r>
              <a:rPr lang="en-US" sz="1800" baseline="-25000">
                <a:sym typeface="Symbol" pitchFamily="18" charset="2"/>
              </a:rPr>
              <a:t>2</a:t>
            </a:r>
            <a:endParaRPr lang="en-US" sz="1800">
              <a:sym typeface="Symbol" pitchFamily="18" charset="2"/>
            </a:endParaRPr>
          </a:p>
          <a:p>
            <a:pPr marL="0" indent="0">
              <a:buFontTx/>
              <a:buAutoNum type="alphaLcParenR"/>
            </a:pPr>
            <a:r>
              <a:rPr lang="en-US" sz="1800">
                <a:sym typeface="Symbol" pitchFamily="18" charset="2"/>
              </a:rPr>
              <a:t> </a:t>
            </a:r>
            <a:r>
              <a:rPr lang="en-US" sz="1800"/>
              <a:t>P &gt; K</a:t>
            </a:r>
            <a:r>
              <a:rPr lang="en-US" sz="1800" baseline="-25000"/>
              <a:t>P</a:t>
            </a:r>
            <a:r>
              <a:rPr lang="en-US" sz="1800"/>
              <a:t> : </a:t>
            </a:r>
            <a:r>
              <a:rPr lang="en-US" sz="1800">
                <a:sym typeface="Symbol" pitchFamily="18" charset="2"/>
              </a:rPr>
              <a:t>CaO + CO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  </a:t>
            </a:r>
            <a:r>
              <a:rPr lang="en-US" sz="1800"/>
              <a:t>CaCO</a:t>
            </a:r>
            <a:r>
              <a:rPr lang="en-US" sz="1800" baseline="-25000"/>
              <a:t>3</a:t>
            </a:r>
          </a:p>
        </p:txBody>
      </p:sp>
      <p:graphicFrame>
        <p:nvGraphicFramePr>
          <p:cNvPr id="7168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2987675" y="2924175"/>
          <a:ext cx="5256213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1" name="Εξίσωση" r:id="rId3" imgW="3289300" imgH="2108200" progId="Equation.3">
                  <p:embed/>
                </p:oleObj>
              </mc:Choice>
              <mc:Fallback>
                <p:oleObj name="Εξίσωση" r:id="rId3" imgW="3289300" imgH="21082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924175"/>
                        <a:ext cx="5256213" cy="336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/>
              <a:t>Χημική ισορροπία σε ηλεκτρολύτες (1)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0768"/>
            <a:ext cx="4315966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Οξέα : δότες πρωτονίων</a:t>
            </a:r>
          </a:p>
          <a:p>
            <a:pPr marL="0" indent="0">
              <a:buFontTx/>
              <a:buNone/>
            </a:pPr>
            <a:r>
              <a:rPr lang="el-GR" sz="1800" dirty="0"/>
              <a:t>Βάσεις : δέκτες πρωτονίων</a:t>
            </a:r>
          </a:p>
          <a:p>
            <a:pPr marL="0" indent="0">
              <a:buFontTx/>
              <a:buNone/>
            </a:pPr>
            <a:r>
              <a:rPr lang="el-GR" sz="1800" dirty="0"/>
              <a:t>Α) διάσταση ασθενών οξέων και βάσεων</a:t>
            </a:r>
          </a:p>
          <a:p>
            <a:pPr marL="0" indent="0">
              <a:buFontTx/>
              <a:buNone/>
            </a:pPr>
            <a:r>
              <a:rPr lang="el-GR" sz="1800" dirty="0"/>
              <a:t>Β) υδρόλυση αλάτων</a:t>
            </a:r>
          </a:p>
          <a:p>
            <a:pPr marL="0" indent="0">
              <a:buFontTx/>
              <a:buNone/>
            </a:pPr>
            <a:r>
              <a:rPr lang="el-GR" sz="1800" dirty="0"/>
              <a:t>Γ) καταλυτική δράση οξέων και βάσεων</a:t>
            </a:r>
          </a:p>
          <a:p>
            <a:pPr marL="0" indent="0">
              <a:buFontTx/>
              <a:buNone/>
            </a:pP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Διάσταση ασθενών οξέων και βάσεων</a:t>
            </a:r>
          </a:p>
          <a:p>
            <a:pPr marL="0" indent="0">
              <a:buFontTx/>
              <a:buNone/>
            </a:pPr>
            <a:r>
              <a:rPr lang="el-GR" sz="1800" dirty="0"/>
              <a:t>Συζυγής βάση</a:t>
            </a:r>
          </a:p>
          <a:p>
            <a:pPr marL="0" indent="0">
              <a:buFontTx/>
              <a:buNone/>
            </a:pPr>
            <a:r>
              <a:rPr lang="el-GR" sz="1800" dirty="0"/>
              <a:t>Κατιονικά οξέα ή κατιονικές βάσεις</a:t>
            </a:r>
          </a:p>
          <a:p>
            <a:pPr marL="0" indent="0">
              <a:buFontTx/>
              <a:buNone/>
            </a:pPr>
            <a:r>
              <a:rPr lang="el-GR" sz="1800" dirty="0" err="1"/>
              <a:t>Ανιονικά</a:t>
            </a:r>
            <a:r>
              <a:rPr lang="el-GR" sz="1800" dirty="0"/>
              <a:t> οξέα ή </a:t>
            </a:r>
            <a:r>
              <a:rPr lang="el-GR" sz="1800" dirty="0" err="1"/>
              <a:t>ανιονικές</a:t>
            </a:r>
            <a:r>
              <a:rPr lang="el-GR" sz="1800" dirty="0"/>
              <a:t> βάσεις</a:t>
            </a:r>
          </a:p>
          <a:p>
            <a:pPr marL="0" indent="0">
              <a:buFontTx/>
              <a:buNone/>
            </a:pPr>
            <a:r>
              <a:rPr lang="el-GR" sz="1800" dirty="0"/>
              <a:t>Διπλή δράση του </a:t>
            </a:r>
            <a:r>
              <a:rPr lang="el-GR" sz="1800" dirty="0" smtClean="0"/>
              <a:t>νερού</a:t>
            </a:r>
          </a:p>
          <a:p>
            <a:pPr marL="0" indent="0">
              <a:buFontTx/>
              <a:buNone/>
            </a:pPr>
            <a:r>
              <a:rPr lang="el-GR" sz="1800" dirty="0" smtClean="0"/>
              <a:t>Ιόν </a:t>
            </a:r>
            <a:r>
              <a:rPr lang="el-GR" sz="1800" dirty="0" err="1" smtClean="0"/>
              <a:t>Υδρωνίου</a:t>
            </a:r>
            <a:r>
              <a:rPr lang="el-GR" sz="1800" dirty="0" smtClean="0"/>
              <a:t> : Η</a:t>
            </a:r>
            <a:r>
              <a:rPr lang="el-GR" sz="1800" baseline="-25000" dirty="0" smtClean="0"/>
              <a:t>3</a:t>
            </a:r>
            <a:r>
              <a:rPr lang="el-GR" sz="1800" dirty="0" smtClean="0"/>
              <a:t>Ο</a:t>
            </a:r>
            <a:r>
              <a:rPr lang="el-GR" sz="1800" baseline="30000" dirty="0" smtClean="0"/>
              <a:t>+</a:t>
            </a:r>
            <a:endParaRPr lang="el-GR" sz="1800" dirty="0"/>
          </a:p>
        </p:txBody>
      </p:sp>
      <p:graphicFrame>
        <p:nvGraphicFramePr>
          <p:cNvPr id="7373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1692275"/>
          <a:ext cx="3887788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9" name="Equation" r:id="rId3" imgW="2197100" imgH="1930400" progId="Equation.3">
                  <p:embed/>
                </p:oleObj>
              </mc:Choice>
              <mc:Fallback>
                <p:oleObj name="Equation" r:id="rId3" imgW="2197100" imgH="19304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692275"/>
                        <a:ext cx="3887788" cy="341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Χημική ισορροπία σε ηλεκτρολύτες (2)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244975" cy="4929187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</a:tabLst>
            </a:pPr>
            <a:r>
              <a:rPr lang="el-GR" sz="1800"/>
              <a:t>Θερμοδυναμική σταθερά διάστασης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l-GR" sz="1800"/>
              <a:t>Ενεργότητα νερού = 1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l-GR" sz="1800"/>
              <a:t>Σταθερά διάστασης του οξέος ΗΒ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l-GR" sz="1800"/>
              <a:t>Σταθερά διάστασης της βάσης Β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l-GR" sz="1800"/>
              <a:t>Γινόμενο ιόντων του νερού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l-GR" sz="1800"/>
              <a:t>Σταθερές διάστασης μέτρο της ισχύος</a:t>
            </a:r>
          </a:p>
          <a:p>
            <a:pPr marL="0" indent="0">
              <a:buFontTx/>
              <a:buNone/>
              <a:tabLst>
                <a:tab pos="0" algn="l"/>
              </a:tabLst>
            </a:pPr>
            <a:r>
              <a:rPr lang="el-GR" sz="1800"/>
              <a:t>Ισχυρότερο οξύ –ασθενέστερη συζυγής βάση</a:t>
            </a:r>
          </a:p>
        </p:txBody>
      </p:sp>
      <p:graphicFrame>
        <p:nvGraphicFramePr>
          <p:cNvPr id="7578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505325" y="1341438"/>
          <a:ext cx="4327525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Equation" r:id="rId3" imgW="2857500" imgH="2946400" progId="Equation.3">
                  <p:embed/>
                </p:oleObj>
              </mc:Choice>
              <mc:Fallback>
                <p:oleObj name="Equation" r:id="rId3" imgW="2857500" imgH="29464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1341438"/>
                        <a:ext cx="4327525" cy="446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l-GR" sz="2400" b="1" dirty="0"/>
              <a:t>Χημική ισορροπία σε ηλεκτρολύτες (3)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80728"/>
            <a:ext cx="4244975" cy="360074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Ισοζύγιο μάζας στην διάσταση</a:t>
            </a:r>
          </a:p>
          <a:p>
            <a:pPr marL="0" indent="0">
              <a:buFontTx/>
              <a:buNone/>
            </a:pPr>
            <a:r>
              <a:rPr lang="el-GR" sz="1800" dirty="0"/>
              <a:t>Αντικατάσταση </a:t>
            </a:r>
            <a:r>
              <a:rPr lang="el-GR" sz="1800" dirty="0" err="1"/>
              <a:t>ενεργοτήτων</a:t>
            </a:r>
            <a:r>
              <a:rPr lang="el-GR" sz="1800" dirty="0"/>
              <a:t> με συγκεντρώσεις</a:t>
            </a:r>
          </a:p>
          <a:p>
            <a:pPr marL="0" indent="0">
              <a:buFontTx/>
              <a:buNone/>
            </a:pPr>
            <a:r>
              <a:rPr lang="el-GR" sz="1800" dirty="0"/>
              <a:t>Ιδανική συμπεριφορά διαλύματος ΗΒ</a:t>
            </a:r>
          </a:p>
          <a:p>
            <a:pPr marL="0" indent="0">
              <a:buFontTx/>
              <a:buNone/>
            </a:pPr>
            <a:r>
              <a:rPr lang="el-GR" sz="1800" dirty="0"/>
              <a:t>Κ</a:t>
            </a:r>
            <a:r>
              <a:rPr lang="el-GR" sz="1800" baseline="-25000" dirty="0"/>
              <a:t>α</a:t>
            </a:r>
            <a:r>
              <a:rPr lang="el-GR" sz="1800" baseline="30000" dirty="0"/>
              <a:t>’</a:t>
            </a:r>
            <a:r>
              <a:rPr lang="el-GR" sz="1800" dirty="0"/>
              <a:t> : κλασσική σταθερά διάστασης</a:t>
            </a:r>
          </a:p>
          <a:p>
            <a:pPr marL="0" indent="0">
              <a:buFontTx/>
              <a:buNone/>
            </a:pPr>
            <a:r>
              <a:rPr lang="el-GR" sz="1400" dirty="0"/>
              <a:t>(κατά προσέγγιση σταθερή)</a:t>
            </a:r>
          </a:p>
          <a:p>
            <a:pPr marL="0" indent="0">
              <a:buFontTx/>
              <a:buNone/>
            </a:pPr>
            <a:r>
              <a:rPr lang="en-US" sz="1800" dirty="0" smtClean="0"/>
              <a:t>a</a:t>
            </a:r>
            <a:r>
              <a:rPr lang="el-GR" sz="1800" baseline="-25000" dirty="0" smtClean="0"/>
              <a:t>Δ</a:t>
            </a:r>
            <a:r>
              <a:rPr lang="el-GR" sz="1800" dirty="0" smtClean="0"/>
              <a:t> : </a:t>
            </a:r>
            <a:r>
              <a:rPr lang="el-GR" sz="1600" dirty="0" smtClean="0"/>
              <a:t>βαθμός διάστασης</a:t>
            </a:r>
            <a:endParaRPr lang="en-US" sz="1600" dirty="0" smtClean="0"/>
          </a:p>
          <a:p>
            <a:pPr marL="0" indent="0">
              <a:buFontTx/>
              <a:buNone/>
            </a:pPr>
            <a:r>
              <a:rPr lang="el-GR" sz="1600" dirty="0" smtClean="0"/>
              <a:t>Θερμοδυναμική </a:t>
            </a:r>
            <a:r>
              <a:rPr lang="el-GR" sz="1600" dirty="0"/>
              <a:t>σταθερά διάστασης σε άπειρη </a:t>
            </a:r>
            <a:r>
              <a:rPr lang="el-GR" sz="1600" dirty="0" smtClean="0"/>
              <a:t>αραίωση : προσδιορισμός με προέκταση στην γραφική παράσταση της φαινόμενης σταθεράς έναντι της ιοντικής ισχύος (για μηδενική ιοντική ισχύ)</a:t>
            </a:r>
            <a:endParaRPr lang="el-GR" sz="1600" dirty="0"/>
          </a:p>
          <a:p>
            <a:pPr marL="0" indent="0">
              <a:buFontTx/>
              <a:buNone/>
            </a:pPr>
            <a:r>
              <a:rPr lang="el-GR" sz="1800" dirty="0"/>
              <a:t>Νόμος αραίωσης </a:t>
            </a:r>
            <a:r>
              <a:rPr lang="en-US" sz="1800" dirty="0"/>
              <a:t>Ostwald</a:t>
            </a:r>
          </a:p>
          <a:p>
            <a:pPr marL="0" indent="0">
              <a:buFontTx/>
              <a:buNone/>
            </a:pPr>
            <a:endParaRPr lang="el-GR" sz="1200" dirty="0"/>
          </a:p>
          <a:p>
            <a:pPr marL="0" indent="0">
              <a:buFontTx/>
              <a:buNone/>
            </a:pPr>
            <a:r>
              <a:rPr lang="el-GR" sz="1800" dirty="0" err="1"/>
              <a:t>Θερμοδυναμικός</a:t>
            </a:r>
            <a:r>
              <a:rPr lang="el-GR" sz="1800" dirty="0"/>
              <a:t> ορισμός </a:t>
            </a:r>
            <a:r>
              <a:rPr lang="en-US" sz="1800" dirty="0"/>
              <a:t>pH</a:t>
            </a:r>
            <a:endParaRPr lang="el-GR" sz="1800" dirty="0"/>
          </a:p>
          <a:p>
            <a:pPr marL="0" indent="0">
              <a:buFontTx/>
              <a:buNone/>
            </a:pPr>
            <a:endParaRPr lang="el-GR" sz="1800" dirty="0"/>
          </a:p>
          <a:p>
            <a:pPr marL="0" indent="0">
              <a:buFontTx/>
              <a:buNone/>
            </a:pPr>
            <a:endParaRPr lang="el-GR" sz="1800" dirty="0"/>
          </a:p>
        </p:txBody>
      </p:sp>
      <p:graphicFrame>
        <p:nvGraphicFramePr>
          <p:cNvPr id="7782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591050" y="1301750"/>
          <a:ext cx="4292600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Equation" r:id="rId3" imgW="2882900" imgH="2946400" progId="Equation.3">
                  <p:embed/>
                </p:oleObj>
              </mc:Choice>
              <mc:Fallback>
                <p:oleObj name="Equation" r:id="rId3" imgW="2882900" imgH="2946400" progId="Equation.3">
                  <p:embed/>
                  <p:pic>
                    <p:nvPicPr>
                      <p:cNvPr id="0" name="Picture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1301750"/>
                        <a:ext cx="4292600" cy="438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323528" y="5373216"/>
          <a:ext cx="367063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Equation" r:id="rId5" imgW="1701800" imgH="266700" progId="Equation.3">
                  <p:embed/>
                </p:oleObj>
              </mc:Choice>
              <mc:Fallback>
                <p:oleObj name="Equation" r:id="rId5" imgW="1701800" imgH="2667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373216"/>
                        <a:ext cx="3670635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l-GR" sz="2400" b="1" dirty="0" smtClean="0"/>
              <a:t>Ιοντική Ισχύς – Συντελεστές </a:t>
            </a:r>
            <a:r>
              <a:rPr lang="el-GR" sz="2400" b="1" dirty="0" err="1" smtClean="0"/>
              <a:t>Ενεργότητας</a:t>
            </a:r>
            <a:r>
              <a:rPr lang="en-US" sz="2400" b="1" dirty="0" smtClean="0"/>
              <a:t> (1)</a:t>
            </a:r>
            <a:endParaRPr lang="el-GR" sz="2400" b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95536" y="1268760"/>
            <a:ext cx="3384376" cy="1224136"/>
          </a:xfrm>
        </p:spPr>
        <p:txBody>
          <a:bodyPr/>
          <a:lstStyle/>
          <a:p>
            <a:pPr>
              <a:buNone/>
            </a:pPr>
            <a:r>
              <a:rPr lang="el-GR" sz="2000" dirty="0" smtClean="0"/>
              <a:t>Ιοντική Ισχύς διαλύματος, Ι</a:t>
            </a:r>
          </a:p>
          <a:p>
            <a:pPr>
              <a:buNone/>
            </a:pPr>
            <a:r>
              <a:rPr lang="en-US" sz="1800" dirty="0" err="1" smtClean="0"/>
              <a:t>C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: </a:t>
            </a:r>
            <a:r>
              <a:rPr lang="el-GR" sz="1800" dirty="0" smtClean="0"/>
              <a:t>συγκέντρωση του ιόντος</a:t>
            </a:r>
            <a:r>
              <a:rPr lang="en-US" sz="1800" dirty="0" smtClean="0"/>
              <a:t>-</a:t>
            </a:r>
            <a:r>
              <a:rPr lang="en-US" sz="1800" dirty="0" err="1" smtClean="0"/>
              <a:t>i</a:t>
            </a: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Z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: </a:t>
            </a:r>
            <a:r>
              <a:rPr lang="el-GR" sz="1800" dirty="0" smtClean="0"/>
              <a:t>φορτίο του ιόντος-</a:t>
            </a:r>
            <a:r>
              <a:rPr lang="en-US" sz="1800" dirty="0" err="1" smtClean="0"/>
              <a:t>i</a:t>
            </a:r>
            <a:endParaRPr lang="el-GR" sz="1800" dirty="0" smtClean="0"/>
          </a:p>
          <a:p>
            <a:pPr>
              <a:buNone/>
            </a:pPr>
            <a:endParaRPr lang="el-GR" sz="1800" dirty="0"/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196752"/>
            <a:ext cx="1531555" cy="1008112"/>
          </a:xfrm>
          <a:prstGeom prst="rect">
            <a:avLst/>
          </a:prstGeom>
          <a:noFill/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51520" y="2636912"/>
            <a:ext cx="230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Διάλυμα 0.1Μ </a:t>
            </a:r>
            <a:r>
              <a:rPr lang="en-US" dirty="0" err="1" smtClean="0"/>
              <a:t>NaCl</a:t>
            </a:r>
            <a:r>
              <a:rPr lang="en-US" dirty="0" smtClean="0"/>
              <a:t> :</a:t>
            </a:r>
            <a:endParaRPr lang="el-GR" dirty="0"/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981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564903"/>
            <a:ext cx="5832648" cy="507187"/>
          </a:xfrm>
          <a:prstGeom prst="rect">
            <a:avLst/>
          </a:prstGeom>
          <a:noFill/>
        </p:spPr>
      </p:pic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251520" y="3356992"/>
            <a:ext cx="2759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Διάλυμα 0.1Μ </a:t>
            </a:r>
            <a:r>
              <a:rPr lang="en-US" dirty="0" smtClean="0"/>
              <a:t>Ca(NO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:</a:t>
            </a:r>
            <a:endParaRPr lang="el-GR" dirty="0"/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19820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356992"/>
            <a:ext cx="6048672" cy="504056"/>
          </a:xfrm>
          <a:prstGeom prst="rect">
            <a:avLst/>
          </a:prstGeom>
          <a:noFill/>
        </p:spPr>
      </p:pic>
      <p:sp>
        <p:nvSpPr>
          <p:cNvPr id="119822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Ιοντική Ισχύς – Συντελεστές </a:t>
            </a:r>
            <a:r>
              <a:rPr lang="el-GR" sz="2400" b="1" dirty="0" err="1" smtClean="0"/>
              <a:t>Ενεργότητας</a:t>
            </a:r>
            <a:r>
              <a:rPr lang="en-US" sz="2400" b="1" dirty="0" smtClean="0"/>
              <a:t> (2)</a:t>
            </a:r>
            <a:endParaRPr lang="el-GR" sz="2400" b="1" dirty="0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700808"/>
            <a:ext cx="1831508" cy="36004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467544" y="1700808"/>
            <a:ext cx="405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Debye – </a:t>
            </a:r>
            <a:r>
              <a:rPr lang="en-US" dirty="0" err="1" smtClean="0"/>
              <a:t>Huckel</a:t>
            </a:r>
            <a:r>
              <a:rPr lang="en-US" dirty="0" smtClean="0"/>
              <a:t> 		I &lt; 0.005M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467544" y="2780928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Debye – </a:t>
            </a:r>
            <a:r>
              <a:rPr lang="en-US" dirty="0" err="1" smtClean="0"/>
              <a:t>Huckel</a:t>
            </a:r>
            <a:r>
              <a:rPr lang="en-US" dirty="0" smtClean="0"/>
              <a:t> 	I &lt; 0.1M</a:t>
            </a:r>
            <a:endParaRPr lang="el-GR" dirty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636912"/>
            <a:ext cx="2846828" cy="720080"/>
          </a:xfrm>
          <a:prstGeom prst="rect">
            <a:avLst/>
          </a:prstGeom>
          <a:noFill/>
        </p:spPr>
      </p:pic>
      <p:sp>
        <p:nvSpPr>
          <p:cNvPr id="15" name="14 - TextBox"/>
          <p:cNvSpPr txBox="1"/>
          <p:nvPr/>
        </p:nvSpPr>
        <p:spPr>
          <a:xfrm>
            <a:off x="467544" y="38610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Davies		              I &lt; 0.5M</a:t>
            </a:r>
            <a:endParaRPr lang="el-GR" dirty="0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717032"/>
            <a:ext cx="3649496" cy="720080"/>
          </a:xfrm>
          <a:prstGeom prst="rect">
            <a:avLst/>
          </a:prstGeom>
          <a:noFill/>
        </p:spPr>
      </p:pic>
      <p:sp>
        <p:nvSpPr>
          <p:cNvPr id="18" name="17 - TextBox"/>
          <p:cNvSpPr txBox="1"/>
          <p:nvPr/>
        </p:nvSpPr>
        <p:spPr>
          <a:xfrm>
            <a:off x="467544" y="4725144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1.82*10</a:t>
            </a:r>
            <a:r>
              <a:rPr lang="en-US" baseline="30000" dirty="0" smtClean="0"/>
              <a:t>6</a:t>
            </a:r>
            <a:r>
              <a:rPr lang="en-US" dirty="0" smtClean="0"/>
              <a:t>(</a:t>
            </a:r>
            <a:r>
              <a:rPr lang="el-GR" dirty="0" smtClean="0"/>
              <a:t>ε</a:t>
            </a:r>
            <a:r>
              <a:rPr lang="en-US" dirty="0" smtClean="0"/>
              <a:t>T)</a:t>
            </a:r>
            <a:r>
              <a:rPr lang="en-US" baseline="30000" dirty="0" smtClean="0"/>
              <a:t>-3/2</a:t>
            </a:r>
            <a:endParaRPr lang="en-US" dirty="0" smtClean="0"/>
          </a:p>
          <a:p>
            <a:r>
              <a:rPr lang="en-US" dirty="0" smtClean="0"/>
              <a:t>B = 56.3(</a:t>
            </a:r>
            <a:r>
              <a:rPr lang="el-GR" dirty="0" err="1" smtClean="0"/>
              <a:t>εΤ</a:t>
            </a:r>
            <a:r>
              <a:rPr lang="el-GR" dirty="0" smtClean="0"/>
              <a:t>)</a:t>
            </a:r>
            <a:r>
              <a:rPr lang="el-GR" baseline="30000" dirty="0" smtClean="0"/>
              <a:t>-1/2</a:t>
            </a:r>
            <a:endParaRPr lang="el-GR" dirty="0" smtClean="0"/>
          </a:p>
          <a:p>
            <a:r>
              <a:rPr lang="el-GR" dirty="0" smtClean="0"/>
              <a:t>α : εξαρτάται από το ιόν</a:t>
            </a:r>
            <a:endParaRPr lang="el-G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Χημική ισορροπία σε ηλεκτρολύτες (</a:t>
            </a:r>
            <a:r>
              <a:rPr lang="en-US" sz="2400" b="1" dirty="0"/>
              <a:t>4</a:t>
            </a:r>
            <a:r>
              <a:rPr lang="el-GR" sz="2400" b="1" dirty="0"/>
              <a:t>)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4244975" cy="50736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Υδρόλυση των αλάτων</a:t>
            </a:r>
          </a:p>
          <a:p>
            <a:pPr marL="0" indent="0">
              <a:buFontTx/>
              <a:buNone/>
            </a:pPr>
            <a:r>
              <a:rPr lang="el-GR" sz="1800"/>
              <a:t>Διάσταση κατιονικών οξέων ή ανιονικών βάσεων</a:t>
            </a:r>
          </a:p>
          <a:p>
            <a:pPr marL="0" indent="0">
              <a:buFontTx/>
              <a:buNone/>
            </a:pPr>
            <a:r>
              <a:rPr lang="el-GR" sz="1800"/>
              <a:t>Υδρόλυση του αμμωνιακού άλατος</a:t>
            </a:r>
          </a:p>
          <a:p>
            <a:pPr marL="0" indent="0">
              <a:buFontTx/>
              <a:buNone/>
            </a:pPr>
            <a:endParaRPr lang="el-GR" sz="1800"/>
          </a:p>
          <a:p>
            <a:pPr marL="0" indent="0">
              <a:buFontTx/>
              <a:buNone/>
            </a:pPr>
            <a:r>
              <a:rPr lang="el-GR" sz="1800"/>
              <a:t>Υδρόλυση μόνο ενός ιόντος</a:t>
            </a:r>
            <a:endParaRPr lang="en-US" sz="1800"/>
          </a:p>
          <a:p>
            <a:pPr marL="0" indent="0">
              <a:buFontTx/>
              <a:buNone/>
            </a:pPr>
            <a:r>
              <a:rPr lang="el-GR" sz="1800"/>
              <a:t>Κατιονικό οξύ : τελικό </a:t>
            </a:r>
            <a:r>
              <a:rPr lang="en-US" sz="1800"/>
              <a:t>pH &lt; 7</a:t>
            </a:r>
          </a:p>
          <a:p>
            <a:pPr marL="0" indent="0">
              <a:buFontTx/>
              <a:buNone/>
            </a:pPr>
            <a:r>
              <a:rPr lang="en-US" sz="1800"/>
              <a:t>(NH</a:t>
            </a:r>
            <a:r>
              <a:rPr lang="en-US" sz="1800" baseline="-25000"/>
              <a:t>4</a:t>
            </a:r>
            <a:r>
              <a:rPr lang="en-US" sz="1800" baseline="30000"/>
              <a:t>+</a:t>
            </a:r>
            <a:r>
              <a:rPr lang="en-US" sz="1800"/>
              <a:t> : pH ~ 5.1)</a:t>
            </a:r>
          </a:p>
          <a:p>
            <a:pPr marL="0" indent="0">
              <a:buFontTx/>
              <a:buNone/>
            </a:pPr>
            <a:r>
              <a:rPr lang="el-GR" sz="1800"/>
              <a:t>Ανιονική βάση : τελικό </a:t>
            </a:r>
            <a:r>
              <a:rPr lang="en-US" sz="1800"/>
              <a:t>pH &gt; 7</a:t>
            </a:r>
          </a:p>
          <a:p>
            <a:pPr marL="0" indent="0">
              <a:buFontTx/>
              <a:buNone/>
            </a:pPr>
            <a:r>
              <a:rPr lang="en-US" sz="1800"/>
              <a:t>(CH</a:t>
            </a:r>
            <a:r>
              <a:rPr lang="en-US" sz="1800" baseline="-25000"/>
              <a:t>3</a:t>
            </a:r>
            <a:r>
              <a:rPr lang="en-US" sz="1800"/>
              <a:t>COO</a:t>
            </a:r>
            <a:r>
              <a:rPr lang="en-US" sz="1800" baseline="30000"/>
              <a:t>-</a:t>
            </a:r>
            <a:r>
              <a:rPr lang="en-US" sz="1800"/>
              <a:t> : pH ~ 8.4)</a:t>
            </a:r>
            <a:endParaRPr lang="el-GR" sz="1800"/>
          </a:p>
          <a:p>
            <a:pPr marL="0" indent="0">
              <a:buFontTx/>
              <a:buNone/>
            </a:pPr>
            <a:endParaRPr lang="el-GR" sz="1800"/>
          </a:p>
          <a:p>
            <a:pPr marL="0" indent="0">
              <a:buFontTx/>
              <a:buNone/>
            </a:pPr>
            <a:r>
              <a:rPr lang="el-GR" sz="1800"/>
              <a:t>Υδρόλυση και των δύο ιόντων</a:t>
            </a:r>
            <a:endParaRPr lang="en-US" sz="1800"/>
          </a:p>
          <a:p>
            <a:pPr marL="0" indent="0">
              <a:buFontTx/>
              <a:buNone/>
            </a:pPr>
            <a:endParaRPr lang="en-US" sz="1800"/>
          </a:p>
          <a:p>
            <a:pPr marL="0" indent="0">
              <a:buFontTx/>
              <a:buNone/>
            </a:pPr>
            <a:endParaRPr lang="el-GR" sz="1800"/>
          </a:p>
        </p:txBody>
      </p:sp>
      <p:graphicFrame>
        <p:nvGraphicFramePr>
          <p:cNvPr id="7987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908050"/>
          <a:ext cx="400685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3" name="Εξίσωση" r:id="rId3" imgW="2565400" imgH="3505200" progId="Equation.3">
                  <p:embed/>
                </p:oleObj>
              </mc:Choice>
              <mc:Fallback>
                <p:oleObj name="Εξίσωση" r:id="rId3" imgW="2565400" imgH="35052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908050"/>
                        <a:ext cx="4006850" cy="547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4929222"/>
          </a:xfrm>
        </p:spPr>
        <p:txBody>
          <a:bodyPr/>
          <a:lstStyle/>
          <a:p>
            <a:pPr eaLnBrk="1" hangingPunct="1"/>
            <a:r>
              <a:rPr lang="el-GR" sz="1800" dirty="0" smtClean="0"/>
              <a:t>Συνθήκη της χημικής ισορροπίας</a:t>
            </a:r>
          </a:p>
          <a:p>
            <a:pPr eaLnBrk="1" hangingPunct="1"/>
            <a:r>
              <a:rPr lang="el-GR" sz="1800" dirty="0" smtClean="0"/>
              <a:t>Θερμότητα αντίδρασης</a:t>
            </a:r>
          </a:p>
          <a:p>
            <a:pPr eaLnBrk="1" hangingPunct="1"/>
            <a:r>
              <a:rPr lang="el-GR" sz="1800" dirty="0" err="1" smtClean="0"/>
              <a:t>Θερμοχημικοί</a:t>
            </a:r>
            <a:r>
              <a:rPr lang="el-GR" sz="1800" dirty="0" smtClean="0"/>
              <a:t> νόμοι</a:t>
            </a:r>
          </a:p>
          <a:p>
            <a:pPr eaLnBrk="1" hangingPunct="1"/>
            <a:r>
              <a:rPr lang="el-GR" sz="1800" dirty="0" smtClean="0"/>
              <a:t>Ενέργειες δεσμών</a:t>
            </a:r>
          </a:p>
          <a:p>
            <a:pPr eaLnBrk="1" hangingPunct="1"/>
            <a:r>
              <a:rPr lang="el-GR" sz="1800" dirty="0" smtClean="0"/>
              <a:t>Ενθαλπία διάλυσης και ενθαλπία σχηματισμού ιόντων</a:t>
            </a:r>
          </a:p>
          <a:p>
            <a:pPr eaLnBrk="1" hangingPunct="1"/>
            <a:r>
              <a:rPr lang="el-GR" sz="1800" dirty="0" smtClean="0"/>
              <a:t>Θερμότητα αντίδρασης και αυθόρμητη επιτέλεση της</a:t>
            </a:r>
          </a:p>
          <a:p>
            <a:pPr eaLnBrk="1" hangingPunct="1"/>
            <a:r>
              <a:rPr lang="el-GR" sz="1800" dirty="0" smtClean="0"/>
              <a:t>Χημική ισορροπία σε αντιδράσεις ιδανικών αερίων</a:t>
            </a:r>
          </a:p>
          <a:p>
            <a:pPr eaLnBrk="1" hangingPunct="1"/>
            <a:r>
              <a:rPr lang="el-GR" sz="1800" dirty="0" smtClean="0"/>
              <a:t>Πρότυπες ενέργειες σχηματισμού</a:t>
            </a:r>
          </a:p>
          <a:p>
            <a:pPr eaLnBrk="1" hangingPunct="1"/>
            <a:r>
              <a:rPr lang="el-GR" sz="1800" dirty="0" smtClean="0"/>
              <a:t>Μεταβολή της σταθεράς χημικής ισορροπίας με την πίεση και την θερμοκρασία</a:t>
            </a:r>
          </a:p>
          <a:p>
            <a:pPr eaLnBrk="1" hangingPunct="1"/>
            <a:r>
              <a:rPr lang="el-GR" sz="1800" dirty="0" smtClean="0"/>
              <a:t>Χημική ισορροπία σε ιδανικά και αραιά ιδανικά διαλύματα</a:t>
            </a:r>
          </a:p>
          <a:p>
            <a:pPr eaLnBrk="1" hangingPunct="1"/>
            <a:r>
              <a:rPr lang="el-GR" sz="1800" dirty="0" smtClean="0"/>
              <a:t>Χημική ισορροπία σε μη ιδανικά αέρια</a:t>
            </a:r>
          </a:p>
          <a:p>
            <a:pPr eaLnBrk="1" hangingPunct="1"/>
            <a:r>
              <a:rPr lang="el-GR" sz="1800" dirty="0" smtClean="0"/>
              <a:t>Χημική ισορροπία σε μη ιδανικά διαλύματα</a:t>
            </a:r>
          </a:p>
          <a:p>
            <a:pPr eaLnBrk="1" hangingPunct="1"/>
            <a:r>
              <a:rPr lang="el-GR" sz="1800" dirty="0" smtClean="0"/>
              <a:t>Ετερογενείς χημικές ισορροπίες</a:t>
            </a:r>
          </a:p>
          <a:p>
            <a:pPr eaLnBrk="1" hangingPunct="1"/>
            <a:r>
              <a:rPr lang="el-GR" sz="1800" dirty="0" smtClean="0"/>
              <a:t>Εφαρμογή του νόμου της χημικής ισορροπίας στους ηλεκτρολύτες</a:t>
            </a:r>
          </a:p>
          <a:p>
            <a:pPr eaLnBrk="1" hangingPunct="1"/>
            <a:endParaRPr lang="el-GR" sz="1800" dirty="0" smtClean="0"/>
          </a:p>
          <a:p>
            <a:pPr eaLnBrk="1" hangingPunct="1"/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0635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sz="2400" b="1" dirty="0"/>
              <a:t>Χημική ισορροπία σε ηλεκτρολύτες (5)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4392613" cy="51450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 dirty="0"/>
              <a:t>Ρυθμιστικά διαλύματα</a:t>
            </a:r>
          </a:p>
          <a:p>
            <a:pPr marL="0" indent="0">
              <a:buFontTx/>
              <a:buNone/>
            </a:pPr>
            <a:r>
              <a:rPr lang="el-GR" sz="1800" dirty="0" err="1"/>
              <a:t>Ισομοριακές</a:t>
            </a:r>
            <a:r>
              <a:rPr lang="el-GR" sz="1800" dirty="0"/>
              <a:t> συγκεντρώσεις ασθενούς οξέος και άλατος</a:t>
            </a:r>
          </a:p>
          <a:p>
            <a:pPr marL="0" indent="0">
              <a:buFontTx/>
              <a:buNone/>
            </a:pPr>
            <a:r>
              <a:rPr lang="el-GR" sz="1800" dirty="0"/>
              <a:t>Προσθήκη οξέος ή βάσεως</a:t>
            </a:r>
          </a:p>
          <a:p>
            <a:pPr marL="0" indent="0">
              <a:buFontTx/>
              <a:buNone/>
            </a:pPr>
            <a:r>
              <a:rPr lang="el-GR" sz="1800" dirty="0"/>
              <a:t>Μεταβολή του λόγου </a:t>
            </a:r>
            <a:r>
              <a:rPr lang="en-US" sz="1800" dirty="0"/>
              <a:t>C</a:t>
            </a:r>
            <a:r>
              <a:rPr lang="el-GR" sz="1800" baseline="-25000" dirty="0"/>
              <a:t>άλατος</a:t>
            </a:r>
            <a:r>
              <a:rPr lang="el-GR" sz="1800" dirty="0"/>
              <a:t>/</a:t>
            </a:r>
            <a:r>
              <a:rPr lang="en-US" sz="1800" dirty="0"/>
              <a:t>C</a:t>
            </a:r>
            <a:r>
              <a:rPr lang="el-GR" sz="1800" baseline="-25000" dirty="0"/>
              <a:t>οξέος</a:t>
            </a:r>
            <a:endParaRPr lang="el-GR" sz="1800" dirty="0"/>
          </a:p>
          <a:p>
            <a:pPr marL="0" indent="0">
              <a:buFontTx/>
              <a:buNone/>
            </a:pPr>
            <a:r>
              <a:rPr lang="el-GR" sz="1800" dirty="0"/>
              <a:t>Συντελεστές </a:t>
            </a:r>
            <a:r>
              <a:rPr lang="el-GR" sz="1800" dirty="0" err="1"/>
              <a:t>ενεργότητας</a:t>
            </a:r>
            <a:r>
              <a:rPr lang="el-GR" sz="1800" dirty="0"/>
              <a:t> = 1</a:t>
            </a:r>
          </a:p>
          <a:p>
            <a:pPr marL="0" indent="0">
              <a:buFontTx/>
              <a:buNone/>
            </a:pPr>
            <a:r>
              <a:rPr lang="el-GR" sz="1800" dirty="0"/>
              <a:t>Εξίσωση </a:t>
            </a:r>
            <a:r>
              <a:rPr lang="en-US" sz="1800" dirty="0"/>
              <a:t>HENDERSON-HASSELBACH</a:t>
            </a:r>
          </a:p>
          <a:p>
            <a:pPr marL="0" indent="0">
              <a:buFontTx/>
              <a:buAutoNum type="alphaUcParenR"/>
            </a:pPr>
            <a:r>
              <a:rPr lang="en-US" sz="1800" dirty="0"/>
              <a:t> pH = </a:t>
            </a:r>
            <a:r>
              <a:rPr lang="en-US" sz="1800" dirty="0" err="1"/>
              <a:t>pK</a:t>
            </a:r>
            <a:r>
              <a:rPr lang="el-GR" sz="1800" baseline="-25000" dirty="0"/>
              <a:t>α</a:t>
            </a:r>
            <a:endParaRPr lang="en-US" sz="1800" dirty="0"/>
          </a:p>
          <a:p>
            <a:pPr marL="0" indent="0">
              <a:buFontTx/>
              <a:buAutoNum type="alphaUcParenR"/>
            </a:pPr>
            <a:r>
              <a:rPr lang="en-US" sz="1800" dirty="0"/>
              <a:t> </a:t>
            </a:r>
            <a:r>
              <a:rPr lang="el-GR" sz="1800" dirty="0"/>
              <a:t>Μείωση </a:t>
            </a:r>
            <a:r>
              <a:rPr lang="en-US" sz="1800" dirty="0"/>
              <a:t>pH </a:t>
            </a:r>
            <a:r>
              <a:rPr lang="el-GR" sz="1800" dirty="0"/>
              <a:t>κατά 1 μονάδα : </a:t>
            </a:r>
            <a:r>
              <a:rPr lang="en-US" sz="1800" dirty="0"/>
              <a:t>C</a:t>
            </a:r>
            <a:r>
              <a:rPr lang="el-GR" sz="1800" baseline="-25000" dirty="0" err="1"/>
              <a:t>οξ</a:t>
            </a:r>
            <a:r>
              <a:rPr lang="el-GR" sz="1800" baseline="-25000" dirty="0"/>
              <a:t>.</a:t>
            </a:r>
            <a:r>
              <a:rPr lang="el-GR" sz="1800" dirty="0"/>
              <a:t> = 10</a:t>
            </a:r>
            <a:r>
              <a:rPr lang="en-US" sz="1800" dirty="0"/>
              <a:t>C</a:t>
            </a:r>
            <a:r>
              <a:rPr lang="el-GR" sz="1800" baseline="-25000" dirty="0"/>
              <a:t>αλ.</a:t>
            </a:r>
          </a:p>
          <a:p>
            <a:pPr marL="0" indent="0">
              <a:buFontTx/>
              <a:buAutoNum type="alphaUcParenR"/>
            </a:pPr>
            <a:r>
              <a:rPr lang="el-GR" sz="1800" dirty="0"/>
              <a:t> Αύξηση </a:t>
            </a:r>
            <a:r>
              <a:rPr lang="en-US" sz="1800" dirty="0"/>
              <a:t>pH </a:t>
            </a:r>
            <a:r>
              <a:rPr lang="el-GR" sz="1800" dirty="0"/>
              <a:t>κατά 1 μονάδα : </a:t>
            </a:r>
            <a:r>
              <a:rPr lang="en-US" sz="1800" dirty="0"/>
              <a:t>C</a:t>
            </a:r>
            <a:r>
              <a:rPr lang="el-GR" sz="1800" baseline="-25000" dirty="0" err="1"/>
              <a:t>οξ</a:t>
            </a:r>
            <a:r>
              <a:rPr lang="el-GR" sz="1800" baseline="-25000" dirty="0"/>
              <a:t>.</a:t>
            </a:r>
            <a:r>
              <a:rPr lang="el-GR" sz="1800" dirty="0"/>
              <a:t> = 1/10</a:t>
            </a:r>
            <a:r>
              <a:rPr lang="en-US" sz="1800" dirty="0"/>
              <a:t>C</a:t>
            </a:r>
            <a:r>
              <a:rPr lang="el-GR" sz="1800" baseline="-25000" dirty="0"/>
              <a:t>αλ</a:t>
            </a:r>
          </a:p>
          <a:p>
            <a:pPr marL="0" indent="0">
              <a:buFontTx/>
              <a:buNone/>
            </a:pPr>
            <a:r>
              <a:rPr lang="el-GR" sz="1800" dirty="0"/>
              <a:t>Αντίσταση ρυθμιστικού διαλύματος</a:t>
            </a:r>
          </a:p>
        </p:txBody>
      </p:sp>
      <p:graphicFrame>
        <p:nvGraphicFramePr>
          <p:cNvPr id="81925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1341438"/>
          <a:ext cx="415290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1" name="Εξίσωση" r:id="rId3" imgW="2527300" imgH="2628900" progId="Equation.3">
                  <p:embed/>
                </p:oleObj>
              </mc:Choice>
              <mc:Fallback>
                <p:oleObj name="Εξίσωση" r:id="rId3" imgW="2527300" imgH="26289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341438"/>
                        <a:ext cx="4152900" cy="432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Χημική ισορροπία σε ηλεκτρολύτες (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r>
              <a:rPr kumimoji="0" lang="el-GR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1 - Γράφημα"/>
          <p:cNvGraphicFramePr/>
          <p:nvPr/>
        </p:nvGraphicFramePr>
        <p:xfrm>
          <a:off x="2699792" y="2276872"/>
          <a:ext cx="5958408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9 - Ευθύγραμμο βέλος σύνδεσης"/>
          <p:cNvCxnSpPr/>
          <p:nvPr/>
        </p:nvCxnSpPr>
        <p:spPr>
          <a:xfrm rot="5400000">
            <a:off x="3456670" y="4472322"/>
            <a:ext cx="108012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4932040" y="2852936"/>
            <a:ext cx="936104" cy="7200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251520" y="1052736"/>
            <a:ext cx="200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 Capacity, </a:t>
            </a:r>
            <a:r>
              <a:rPr lang="el-GR" dirty="0" smtClean="0"/>
              <a:t>β</a:t>
            </a:r>
            <a:endParaRPr lang="el-GR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340768"/>
            <a:ext cx="5554903" cy="648072"/>
          </a:xfrm>
          <a:prstGeom prst="rect">
            <a:avLst/>
          </a:prstGeom>
          <a:noFill/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735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Χημική ισορροπία σε ηλεκτρολύτες (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  <a:r>
              <a:rPr kumimoji="0" lang="el-GR" sz="2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1 - Γράφημα"/>
          <p:cNvGraphicFramePr/>
          <p:nvPr/>
        </p:nvGraphicFramePr>
        <p:xfrm>
          <a:off x="1331640" y="1412776"/>
          <a:ext cx="6120680" cy="471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25592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l-GR" sz="2400" b="1" dirty="0"/>
              <a:t>Χημική ισορροπία σε ηλεκτρολύτες </a:t>
            </a:r>
            <a:r>
              <a:rPr lang="el-GR" sz="2400" b="1" dirty="0" smtClean="0"/>
              <a:t>(</a:t>
            </a:r>
            <a:r>
              <a:rPr lang="en-US" sz="2400" b="1" dirty="0" smtClean="0"/>
              <a:t>8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>
              <a:buFontTx/>
              <a:buNone/>
              <a:tabLst>
                <a:tab pos="1433513" algn="l"/>
              </a:tabLst>
            </a:pPr>
            <a:r>
              <a:rPr lang="el-GR" sz="1800"/>
              <a:t>Ιδιότητες ρυθμιστικών διαλυμάτων : </a:t>
            </a:r>
            <a:r>
              <a:rPr lang="en-US" sz="1800"/>
              <a:t>pH = f(C</a:t>
            </a:r>
            <a:r>
              <a:rPr lang="el-GR" sz="1800" baseline="-25000"/>
              <a:t>άλατος</a:t>
            </a:r>
            <a:r>
              <a:rPr lang="el-GR" sz="1800"/>
              <a:t>/</a:t>
            </a:r>
            <a:r>
              <a:rPr lang="en-US" sz="1800"/>
              <a:t>C</a:t>
            </a:r>
            <a:r>
              <a:rPr lang="el-GR" sz="1800" baseline="-25000"/>
              <a:t>οξέος</a:t>
            </a:r>
            <a:r>
              <a:rPr lang="en-US" sz="1800"/>
              <a:t>)</a:t>
            </a:r>
          </a:p>
          <a:p>
            <a:pPr marL="0" indent="0">
              <a:buFontTx/>
              <a:buNone/>
              <a:tabLst>
                <a:tab pos="1433513" algn="l"/>
              </a:tabLst>
            </a:pPr>
            <a:r>
              <a:rPr lang="el-GR" sz="1800"/>
              <a:t>Μεγάλη μεταβολή του λόγου </a:t>
            </a:r>
            <a:r>
              <a:rPr lang="en-US" sz="1600"/>
              <a:t>C</a:t>
            </a:r>
            <a:r>
              <a:rPr lang="el-GR" sz="1600" baseline="-25000"/>
              <a:t>άλατος</a:t>
            </a:r>
            <a:r>
              <a:rPr lang="el-GR" sz="1600"/>
              <a:t>/</a:t>
            </a:r>
            <a:r>
              <a:rPr lang="en-US" sz="1600"/>
              <a:t>C</a:t>
            </a:r>
            <a:r>
              <a:rPr lang="el-GR" sz="1600" baseline="-25000"/>
              <a:t>οξέος</a:t>
            </a:r>
            <a:r>
              <a:rPr lang="el-GR" sz="1600"/>
              <a:t>  </a:t>
            </a:r>
            <a:r>
              <a:rPr lang="el-GR" sz="1600">
                <a:sym typeface="Symbol" pitchFamily="18" charset="2"/>
              </a:rPr>
              <a:t> μικρή μεταβολή του </a:t>
            </a:r>
            <a:r>
              <a:rPr lang="en-US" sz="1600">
                <a:sym typeface="Symbol" pitchFamily="18" charset="2"/>
              </a:rPr>
              <a:t>pH</a:t>
            </a:r>
            <a:r>
              <a:rPr lang="el-GR" sz="1600">
                <a:sym typeface="Symbol" pitchFamily="18" charset="2"/>
              </a:rPr>
              <a:t> (εκθετική εξάρτηση)</a:t>
            </a:r>
          </a:p>
          <a:p>
            <a:pPr marL="0" indent="0">
              <a:buFontTx/>
              <a:buNone/>
              <a:tabLst>
                <a:tab pos="1433513" algn="l"/>
              </a:tabLst>
            </a:pPr>
            <a:r>
              <a:rPr lang="el-GR" sz="1800">
                <a:sym typeface="Symbol" pitchFamily="18" charset="2"/>
              </a:rPr>
              <a:t>Δείκτες : μεταβολή χρώματος σε ορισμένη περιοχή τιμών </a:t>
            </a:r>
            <a:r>
              <a:rPr lang="en-US" sz="1800">
                <a:sym typeface="Symbol" pitchFamily="18" charset="2"/>
              </a:rPr>
              <a:t>pH </a:t>
            </a:r>
            <a:r>
              <a:rPr lang="el-GR" sz="1800">
                <a:sym typeface="Symbol" pitchFamily="18" charset="2"/>
              </a:rPr>
              <a:t>: </a:t>
            </a:r>
            <a:r>
              <a:rPr lang="en-US" sz="1800">
                <a:sym typeface="Symbol" pitchFamily="18" charset="2"/>
              </a:rPr>
              <a:t>pK</a:t>
            </a:r>
            <a:r>
              <a:rPr lang="el-GR" sz="1800" baseline="-25000">
                <a:sym typeface="Symbol" pitchFamily="18" charset="2"/>
              </a:rPr>
              <a:t>α</a:t>
            </a:r>
            <a:r>
              <a:rPr lang="el-GR" sz="1800">
                <a:sym typeface="Symbol" pitchFamily="18" charset="2"/>
              </a:rPr>
              <a:t> </a:t>
            </a:r>
            <a:r>
              <a:rPr lang="en-US" sz="1800">
                <a:cs typeface="Arial" charset="0"/>
                <a:sym typeface="Symbol" pitchFamily="18" charset="2"/>
              </a:rPr>
              <a:t>±</a:t>
            </a:r>
            <a:r>
              <a:rPr lang="el-GR" sz="1800">
                <a:cs typeface="Arial" charset="0"/>
                <a:sym typeface="Symbol" pitchFamily="18" charset="2"/>
              </a:rPr>
              <a:t> 1</a:t>
            </a:r>
          </a:p>
          <a:p>
            <a:pPr marL="0" indent="0">
              <a:buFontTx/>
              <a:buNone/>
              <a:tabLst>
                <a:tab pos="1433513" algn="l"/>
              </a:tabLst>
            </a:pPr>
            <a:r>
              <a:rPr lang="en-US" sz="1800">
                <a:cs typeface="Arial" charset="0"/>
                <a:sym typeface="Symbol" pitchFamily="18" charset="2"/>
              </a:rPr>
              <a:t>C</a:t>
            </a:r>
            <a:r>
              <a:rPr lang="en-US" sz="1800" baseline="-25000">
                <a:cs typeface="Arial" charset="0"/>
                <a:sym typeface="Symbol" pitchFamily="18" charset="2"/>
              </a:rPr>
              <a:t>HB</a:t>
            </a:r>
            <a:r>
              <a:rPr lang="en-US" sz="1800">
                <a:cs typeface="Arial" charset="0"/>
                <a:sym typeface="Symbol" pitchFamily="18" charset="2"/>
              </a:rPr>
              <a:t> &gt; 10C</a:t>
            </a:r>
            <a:r>
              <a:rPr lang="en-US" sz="1800" baseline="-25000">
                <a:cs typeface="Arial" charset="0"/>
                <a:sym typeface="Symbol" pitchFamily="18" charset="2"/>
              </a:rPr>
              <a:t>B</a:t>
            </a:r>
            <a:r>
              <a:rPr lang="en-US" sz="1800">
                <a:cs typeface="Arial" charset="0"/>
                <a:sym typeface="Symbol" pitchFamily="18" charset="2"/>
              </a:rPr>
              <a:t>  </a:t>
            </a:r>
            <a:r>
              <a:rPr lang="el-GR" sz="1800">
                <a:cs typeface="Arial" charset="0"/>
                <a:sym typeface="Symbol" pitchFamily="18" charset="2"/>
              </a:rPr>
              <a:t>: χρώμα </a:t>
            </a:r>
            <a:r>
              <a:rPr lang="en-US" sz="1800">
                <a:cs typeface="Arial" charset="0"/>
                <a:sym typeface="Symbol" pitchFamily="18" charset="2"/>
              </a:rPr>
              <a:t>HB</a:t>
            </a:r>
            <a:endParaRPr lang="el-GR" sz="1800">
              <a:cs typeface="Arial" charset="0"/>
              <a:sym typeface="Symbol" pitchFamily="18" charset="2"/>
            </a:endParaRPr>
          </a:p>
          <a:p>
            <a:pPr marL="0" indent="0">
              <a:buFontTx/>
              <a:buNone/>
              <a:tabLst>
                <a:tab pos="1433513" algn="l"/>
              </a:tabLst>
            </a:pPr>
            <a:r>
              <a:rPr lang="en-US" sz="1800">
                <a:cs typeface="Arial" charset="0"/>
                <a:sym typeface="Symbol" pitchFamily="18" charset="2"/>
              </a:rPr>
              <a:t>C</a:t>
            </a:r>
            <a:r>
              <a:rPr lang="en-US" sz="1800" baseline="-25000">
                <a:cs typeface="Arial" charset="0"/>
                <a:sym typeface="Symbol" pitchFamily="18" charset="2"/>
              </a:rPr>
              <a:t>B</a:t>
            </a:r>
            <a:r>
              <a:rPr lang="en-US" sz="1800">
                <a:cs typeface="Arial" charset="0"/>
                <a:sym typeface="Symbol" pitchFamily="18" charset="2"/>
              </a:rPr>
              <a:t> &gt; 10C</a:t>
            </a:r>
            <a:r>
              <a:rPr lang="el-GR" sz="1800" baseline="-25000">
                <a:cs typeface="Arial" charset="0"/>
                <a:sym typeface="Symbol" pitchFamily="18" charset="2"/>
              </a:rPr>
              <a:t>ΗΒ</a:t>
            </a:r>
            <a:r>
              <a:rPr lang="el-GR" sz="1800">
                <a:cs typeface="Arial" charset="0"/>
                <a:sym typeface="Symbol" pitchFamily="18" charset="2"/>
              </a:rPr>
              <a:t> : χρώμα Β</a:t>
            </a:r>
          </a:p>
          <a:p>
            <a:pPr marL="0" indent="0">
              <a:buFontTx/>
              <a:buNone/>
              <a:tabLst>
                <a:tab pos="1433513" algn="l"/>
              </a:tabLst>
            </a:pPr>
            <a:r>
              <a:rPr lang="el-GR" sz="1800">
                <a:cs typeface="Arial" charset="0"/>
                <a:sym typeface="Symbol" pitchFamily="18" charset="2"/>
              </a:rPr>
              <a:t>Για </a:t>
            </a:r>
            <a:r>
              <a:rPr lang="en-US" sz="1800">
                <a:cs typeface="Arial" charset="0"/>
                <a:sym typeface="Symbol" pitchFamily="18" charset="2"/>
              </a:rPr>
              <a:t>pH  pK</a:t>
            </a:r>
            <a:r>
              <a:rPr lang="el-GR" sz="1800" baseline="-25000">
                <a:cs typeface="Arial" charset="0"/>
                <a:sym typeface="Symbol" pitchFamily="18" charset="2"/>
              </a:rPr>
              <a:t>α</a:t>
            </a:r>
            <a:r>
              <a:rPr lang="en-US" sz="1800">
                <a:cs typeface="Arial" charset="0"/>
                <a:sym typeface="Symbol" pitchFamily="18" charset="2"/>
              </a:rPr>
              <a:t> </a:t>
            </a:r>
            <a:r>
              <a:rPr lang="el-GR" sz="1800">
                <a:cs typeface="Arial" charset="0"/>
                <a:sym typeface="Symbol" pitchFamily="18" charset="2"/>
              </a:rPr>
              <a:t>: ενδιάμεσο μικτό χρώμα </a:t>
            </a:r>
          </a:p>
          <a:p>
            <a:pPr marL="0" indent="0">
              <a:buFontTx/>
              <a:buNone/>
              <a:tabLst>
                <a:tab pos="1433513" algn="l"/>
              </a:tabLst>
            </a:pPr>
            <a:r>
              <a:rPr lang="el-GR" sz="1800">
                <a:cs typeface="Arial" charset="0"/>
                <a:sym typeface="Symbol" pitchFamily="18" charset="2"/>
              </a:rPr>
              <a:t>Κατά προσέγγιση προσδιορισμό </a:t>
            </a:r>
            <a:r>
              <a:rPr lang="en-US" sz="1800">
                <a:cs typeface="Arial" charset="0"/>
                <a:sym typeface="Symbol" pitchFamily="18" charset="2"/>
              </a:rPr>
              <a:t>pH </a:t>
            </a:r>
            <a:r>
              <a:rPr lang="el-GR" sz="1800">
                <a:cs typeface="Arial" charset="0"/>
                <a:sym typeface="Symbol" pitchFamily="18" charset="2"/>
              </a:rPr>
              <a:t>υδατικού διαλύματος</a:t>
            </a:r>
          </a:p>
          <a:p>
            <a:pPr marL="0" indent="0">
              <a:buFontTx/>
              <a:buNone/>
              <a:tabLst>
                <a:tab pos="1433513" algn="l"/>
              </a:tabLst>
            </a:pPr>
            <a:endParaRPr lang="el-GR" sz="1800">
              <a:cs typeface="Arial" charset="0"/>
              <a:sym typeface="Symbol" pitchFamily="18" charset="2"/>
            </a:endParaRPr>
          </a:p>
          <a:p>
            <a:pPr marL="0" indent="0">
              <a:buFontTx/>
              <a:buNone/>
              <a:tabLst>
                <a:tab pos="1433513" algn="l"/>
              </a:tabLst>
            </a:pPr>
            <a:r>
              <a:rPr lang="el-GR" sz="1800">
                <a:cs typeface="Arial" charset="0"/>
                <a:sym typeface="Symbol" pitchFamily="18" charset="2"/>
              </a:rPr>
              <a:t>Προσδιορισμός σταθεράς διάστασης : μέτρηση του </a:t>
            </a:r>
            <a:r>
              <a:rPr lang="en-US" sz="1800">
                <a:cs typeface="Arial" charset="0"/>
                <a:sym typeface="Symbol" pitchFamily="18" charset="2"/>
              </a:rPr>
              <a:t>pH </a:t>
            </a:r>
            <a:r>
              <a:rPr lang="el-GR" sz="1800">
                <a:cs typeface="Arial" charset="0"/>
                <a:sym typeface="Symbol" pitchFamily="18" charset="2"/>
              </a:rPr>
              <a:t>για διαφορετικούς λόγους </a:t>
            </a:r>
            <a:r>
              <a:rPr lang="en-US" sz="1600"/>
              <a:t>C</a:t>
            </a:r>
            <a:r>
              <a:rPr lang="el-GR" sz="1600" baseline="-25000"/>
              <a:t>άλατος</a:t>
            </a:r>
            <a:r>
              <a:rPr lang="el-GR" sz="1600"/>
              <a:t>/</a:t>
            </a:r>
            <a:r>
              <a:rPr lang="en-US" sz="1600"/>
              <a:t>C</a:t>
            </a:r>
            <a:r>
              <a:rPr lang="el-GR" sz="1600" baseline="-25000"/>
              <a:t>οξέος</a:t>
            </a:r>
            <a:r>
              <a:rPr lang="el-GR" sz="1600"/>
              <a:t>  : γραφική παράσταση ευθεία με τεταγμένη της αρχής ίση με </a:t>
            </a:r>
            <a:r>
              <a:rPr lang="en-US" sz="1600"/>
              <a:t>pK</a:t>
            </a:r>
            <a:r>
              <a:rPr lang="el-GR" sz="1600" baseline="-25000"/>
              <a:t>α</a:t>
            </a:r>
            <a:r>
              <a:rPr lang="el-GR" sz="1600"/>
              <a:t>.</a:t>
            </a:r>
          </a:p>
          <a:p>
            <a:pPr marL="0" indent="0">
              <a:buFontTx/>
              <a:buNone/>
              <a:tabLst>
                <a:tab pos="1433513" algn="l"/>
              </a:tabLst>
            </a:pPr>
            <a:endParaRPr lang="en-US" sz="1800">
              <a:cs typeface="Arial" charset="0"/>
              <a:sym typeface="Symbol" pitchFamily="18" charset="2"/>
            </a:endParaRPr>
          </a:p>
          <a:p>
            <a:pPr marL="0" indent="0">
              <a:buFontTx/>
              <a:buNone/>
              <a:tabLst>
                <a:tab pos="1433513" algn="l"/>
              </a:tabLst>
            </a:pPr>
            <a:endParaRPr lang="el-GR" sz="1800" baseline="-2500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l-GR" sz="2400" b="1" dirty="0" smtClean="0"/>
              <a:t>Ρυθμιστικά Διαλύματα με χρήση στην Φαρμακευτική</a:t>
            </a:r>
            <a:endParaRPr lang="el-GR" sz="2400" b="1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323528" y="980728"/>
          <a:ext cx="8424936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720080"/>
                <a:gridCol w="1368152"/>
                <a:gridCol w="1528736"/>
                <a:gridCol w="37278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Όνομα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pK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Περιοχή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dpH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dT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(1/K)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Όνομα</a:t>
                      </a:r>
                      <a:r>
                        <a:rPr lang="el-GR" sz="1600" baseline="0" dirty="0" smtClean="0">
                          <a:solidFill>
                            <a:schemeClr val="tx1"/>
                          </a:solidFill>
                        </a:rPr>
                        <a:t> χημικής ένωσης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TAPS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8.43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7.7 – 9.1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-0.018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3-{[</a:t>
                      </a:r>
                      <a:r>
                        <a:rPr lang="en-US" sz="1200" dirty="0" err="1" smtClean="0"/>
                        <a:t>tris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hydroxymethyl</a:t>
                      </a:r>
                      <a:r>
                        <a:rPr lang="en-US" sz="1200" dirty="0" smtClean="0"/>
                        <a:t>)methyl]amino}-</a:t>
                      </a:r>
                      <a:r>
                        <a:rPr lang="en-US" sz="1200" dirty="0" err="1" smtClean="0"/>
                        <a:t>propanesulfonic</a:t>
                      </a:r>
                      <a:r>
                        <a:rPr lang="en-US" sz="1200" dirty="0" smtClean="0"/>
                        <a:t> acid</a:t>
                      </a:r>
                      <a:endParaRPr lang="el-G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Tris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8.06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7.6 – 9.0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-0.028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tris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hydroxymethyl</a:t>
                      </a:r>
                      <a:r>
                        <a:rPr lang="en-US" sz="1200" dirty="0" smtClean="0"/>
                        <a:t>)methylamine</a:t>
                      </a:r>
                      <a:endParaRPr lang="el-G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HEPES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7.55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6.8 – 8.2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-0.014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4-2-hydroxyethyl-1-piperazine-ethanesulfonic acid</a:t>
                      </a:r>
                      <a:endParaRPr lang="el-G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7.40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6.8 – 8.2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-0.020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2-{[</a:t>
                      </a:r>
                      <a:r>
                        <a:rPr lang="en-US" sz="1200" dirty="0" err="1" smtClean="0"/>
                        <a:t>tris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hydroxymethyl</a:t>
                      </a:r>
                      <a:r>
                        <a:rPr lang="en-US" sz="1200" dirty="0" smtClean="0"/>
                        <a:t>)methyl]amino}-</a:t>
                      </a:r>
                      <a:r>
                        <a:rPr lang="en-US" sz="1200" dirty="0" err="1" smtClean="0"/>
                        <a:t>ethanesulfonic</a:t>
                      </a:r>
                      <a:r>
                        <a:rPr lang="en-US" sz="1200" dirty="0" smtClean="0"/>
                        <a:t> acid</a:t>
                      </a:r>
                      <a:endParaRPr lang="el-G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MOPS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7.20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6.5</a:t>
                      </a:r>
                      <a:r>
                        <a:rPr lang="en-US" sz="1400" baseline="0" dirty="0" smtClean="0"/>
                        <a:t> – 7.9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-0.015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3-(N-</a:t>
                      </a:r>
                      <a:r>
                        <a:rPr lang="en-US" sz="1200" dirty="0" err="1" smtClean="0"/>
                        <a:t>morpholino</a:t>
                      </a:r>
                      <a:r>
                        <a:rPr lang="en-US" sz="1200" dirty="0" smtClean="0"/>
                        <a:t>)</a:t>
                      </a:r>
                      <a:r>
                        <a:rPr lang="en-US" sz="1200" dirty="0" err="1" smtClean="0"/>
                        <a:t>propanesulfonic</a:t>
                      </a:r>
                      <a:r>
                        <a:rPr lang="en-US" sz="1200" dirty="0" smtClean="0"/>
                        <a:t> acid</a:t>
                      </a:r>
                      <a:endParaRPr lang="el-G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Tricine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8.05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7.4 -8.8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-0.021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N-</a:t>
                      </a:r>
                      <a:r>
                        <a:rPr lang="en-US" sz="1200" dirty="0" err="1" smtClean="0"/>
                        <a:t>tris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hydroxymethyl</a:t>
                      </a:r>
                      <a:r>
                        <a:rPr lang="en-US" sz="1200" dirty="0" smtClean="0"/>
                        <a:t>)</a:t>
                      </a:r>
                      <a:r>
                        <a:rPr lang="en-US" sz="1200" dirty="0" err="1" smtClean="0"/>
                        <a:t>methylglycine</a:t>
                      </a:r>
                      <a:endParaRPr lang="el-GR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539552" y="4005064"/>
          <a:ext cx="41044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aseline="0" dirty="0" smtClean="0">
                          <a:solidFill>
                            <a:schemeClr val="tx1"/>
                          </a:solidFill>
                        </a:rPr>
                        <a:t>Συστατικά</a:t>
                      </a:r>
                      <a:endParaRPr lang="el-GR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aseline="0" dirty="0" smtClean="0">
                          <a:solidFill>
                            <a:schemeClr val="tx1"/>
                          </a:solidFill>
                        </a:rPr>
                        <a:t>Περιοχή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pH</a:t>
                      </a:r>
                      <a:endParaRPr lang="el-GR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HCl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l-GR" sz="1600" baseline="0" dirty="0" smtClean="0"/>
                        <a:t>Κιτρικό Νάτριο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1 - 5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Κιτρικό Οξύ, Κιτρικό</a:t>
                      </a:r>
                      <a:r>
                        <a:rPr lang="el-GR" sz="1600" baseline="0" dirty="0" smtClean="0"/>
                        <a:t> Νάτριο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2.5 – 5.6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Οξικό Οξύ, Οξικό Νάτριο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3.7</a:t>
                      </a:r>
                      <a:r>
                        <a:rPr lang="el-GR" sz="1600" baseline="0" dirty="0" smtClean="0"/>
                        <a:t> – 5.6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baseline="0" dirty="0" smtClean="0"/>
                        <a:t>HPO</a:t>
                      </a:r>
                      <a:r>
                        <a:rPr lang="en-US" sz="1600" baseline="-25000" dirty="0" smtClean="0"/>
                        <a:t>4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dirty="0" smtClean="0"/>
                        <a:t>K</a:t>
                      </a:r>
                      <a:r>
                        <a:rPr lang="en-US" sz="1600" baseline="0" dirty="0" smtClean="0"/>
                        <a:t>H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baseline="0" dirty="0" smtClean="0"/>
                        <a:t>PO</a:t>
                      </a:r>
                      <a:r>
                        <a:rPr lang="en-US" sz="1600" baseline="-25000" dirty="0" smtClean="0"/>
                        <a:t>4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5.8 – 8.0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err="1" smtClean="0"/>
                        <a:t>Βόρακας</a:t>
                      </a:r>
                      <a:r>
                        <a:rPr lang="el-GR" sz="1600" dirty="0" smtClean="0"/>
                        <a:t>, </a:t>
                      </a:r>
                      <a:r>
                        <a:rPr lang="en-US" sz="1600" dirty="0" err="1" smtClean="0"/>
                        <a:t>NaOH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9.2 - 11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4860032" y="4149080"/>
            <a:ext cx="40324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Mcllvaine’s</a:t>
            </a:r>
            <a:r>
              <a:rPr lang="en-US" sz="1600" dirty="0" smtClean="0"/>
              <a:t> </a:t>
            </a:r>
            <a:r>
              <a:rPr lang="el-GR" sz="1600" dirty="0" smtClean="0"/>
              <a:t>ρυθμιστικά διαλύματα</a:t>
            </a:r>
            <a:r>
              <a:rPr lang="en-US" sz="1600" dirty="0" smtClean="0"/>
              <a:t> :</a:t>
            </a:r>
            <a:endParaRPr lang="el-GR" sz="1600" dirty="0" smtClean="0"/>
          </a:p>
          <a:p>
            <a:r>
              <a:rPr lang="el-GR" sz="1400" dirty="0" smtClean="0"/>
              <a:t>Μίγματα σε διαφορετικές αναλογίες διαλυμάτων </a:t>
            </a:r>
            <a:r>
              <a:rPr lang="en-US" sz="1400" dirty="0" smtClean="0"/>
              <a:t>Na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HPO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 0.2M </a:t>
            </a:r>
            <a:r>
              <a:rPr lang="el-GR" sz="1400" dirty="0" smtClean="0"/>
              <a:t>και </a:t>
            </a:r>
            <a:r>
              <a:rPr lang="en-US" sz="1400" dirty="0" smtClean="0"/>
              <a:t>Citric Acid 0.1M</a:t>
            </a:r>
            <a:endParaRPr lang="el-GR" sz="1400" dirty="0" smtClean="0"/>
          </a:p>
          <a:p>
            <a:r>
              <a:rPr lang="el-GR" sz="1400" dirty="0" smtClean="0"/>
              <a:t>Περιοχή </a:t>
            </a:r>
            <a:r>
              <a:rPr lang="en-US" sz="1400" dirty="0" smtClean="0"/>
              <a:t>pH = 3 - 8</a:t>
            </a:r>
            <a:endParaRPr lang="el-GR" sz="1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3600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b="1" dirty="0" smtClean="0"/>
              <a:t>«</a:t>
            </a:r>
            <a:r>
              <a:rPr lang="el-GR" b="1" dirty="0"/>
              <a:t>Χημική Ισορροπία – </a:t>
            </a:r>
            <a:r>
              <a:rPr lang="el-GR" b="1" dirty="0" smtClean="0"/>
              <a:t>Θερμοχημεία».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r>
              <a:rPr lang="el-GR" dirty="0" smtClean="0"/>
              <a:t>   </a:t>
            </a:r>
          </a:p>
          <a:p>
            <a:pPr>
              <a:buNone/>
              <a:defRPr/>
            </a:pPr>
            <a:r>
              <a:rPr lang="el-GR" dirty="0"/>
              <a:t>	</a:t>
            </a:r>
            <a:r>
              <a:rPr lang="el-GR" dirty="0" smtClean="0"/>
              <a:t>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://eclass.upatras.gr/courses/PHA1611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80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Σημείωμα Χρήσης Έργων Τρίτων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8616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9600" dirty="0" smtClean="0"/>
              <a:t>	</a:t>
            </a:r>
            <a:endParaRPr lang="en-US" sz="12800" dirty="0" smtClean="0"/>
          </a:p>
          <a:p>
            <a:pPr>
              <a:buNone/>
            </a:pPr>
            <a:r>
              <a:rPr lang="el-GR" sz="12800" dirty="0" smtClean="0"/>
              <a:t>Το </a:t>
            </a:r>
            <a:r>
              <a:rPr lang="el-GR" sz="12800" dirty="0" smtClean="0"/>
              <a:t>υλικό της παρουσίασης προέρχεται από το βιβλίο</a:t>
            </a:r>
            <a:r>
              <a:rPr lang="el-GR" sz="12800" dirty="0" smtClean="0"/>
              <a:t>:</a:t>
            </a:r>
            <a:r>
              <a:rPr lang="en-US" sz="12800" dirty="0" smtClean="0"/>
              <a:t> </a:t>
            </a:r>
          </a:p>
          <a:p>
            <a:pPr marL="0" indent="0" algn="ctr">
              <a:buNone/>
            </a:pPr>
            <a:r>
              <a:rPr lang="en-US" sz="12800" dirty="0"/>
              <a:t> </a:t>
            </a:r>
            <a:endParaRPr lang="el-GR" sz="12800" dirty="0"/>
          </a:p>
          <a:p>
            <a:pPr marL="0" indent="0" algn="ctr">
              <a:buNone/>
            </a:pPr>
            <a:r>
              <a:rPr lang="el-GR" sz="12800" dirty="0"/>
              <a:t>«ΦΥΣΙΚΟΧΗΜΕΙΑ – Βασική θεώρηση»</a:t>
            </a:r>
          </a:p>
          <a:p>
            <a:pPr marL="0" indent="0" algn="ctr">
              <a:buNone/>
            </a:pPr>
            <a:r>
              <a:rPr lang="el-GR" sz="12800" dirty="0"/>
              <a:t>Συγγραφέας : Ν.Α. ΚΑΤΣΑΝΟΣ</a:t>
            </a:r>
          </a:p>
          <a:p>
            <a:pPr marL="0" indent="0" algn="ctr">
              <a:buNone/>
            </a:pPr>
            <a:r>
              <a:rPr lang="el-GR" sz="12800" dirty="0"/>
              <a:t>Τρίτη Έκδοση – Συμπληρωμένη</a:t>
            </a:r>
          </a:p>
          <a:p>
            <a:pPr marL="0" indent="0">
              <a:buNone/>
            </a:pPr>
            <a:r>
              <a:rPr lang="el-GR" sz="12800" dirty="0"/>
              <a:t/>
            </a:r>
            <a:br>
              <a:rPr lang="el-GR" sz="12800" dirty="0"/>
            </a:br>
            <a:r>
              <a:rPr lang="el-GR" sz="12800" dirty="0"/>
              <a:t> </a:t>
            </a:r>
          </a:p>
          <a:p>
            <a:pPr>
              <a:buNone/>
            </a:pPr>
            <a:endParaRPr lang="el-GR" sz="128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24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98701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Εφαρμογή της θερμοδυναμικής σε φυσικά φαινόμενα – Ισορροπία ανάμεσα σε δύο ή περισσότερες φάσεις </a:t>
            </a:r>
            <a:endParaRPr lang="en-US" sz="2400" dirty="0" smtClean="0"/>
          </a:p>
          <a:p>
            <a:r>
              <a:rPr lang="el-GR" sz="2400" dirty="0" smtClean="0"/>
              <a:t>Περίπλοκα </a:t>
            </a:r>
            <a:r>
              <a:rPr lang="el-GR" sz="2400" dirty="0"/>
              <a:t>συστήματα : μία ή περισσότερες φάσεις με ταυτόχρονες χημικές αντιδράσεις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l-GR" sz="2400" b="1" dirty="0" smtClean="0"/>
              <a:t>Εισαγωγή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2943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l-GR" sz="2400" b="1" dirty="0"/>
              <a:t>Συνθήκη της Χημικής Ισορροπίας (1)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8642350" cy="3168352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Σύστημα </a:t>
            </a:r>
            <a:r>
              <a:rPr lang="en-US" sz="1800" dirty="0"/>
              <a:t>r </a:t>
            </a:r>
            <a:r>
              <a:rPr lang="el-GR" sz="1800" dirty="0"/>
              <a:t>συστατικά (αντιδρώντα</a:t>
            </a:r>
            <a:r>
              <a:rPr lang="el-GR" sz="1800" dirty="0" smtClean="0"/>
              <a:t>) - Ανοικτό </a:t>
            </a:r>
            <a:r>
              <a:rPr lang="el-GR" sz="1800" dirty="0"/>
              <a:t>στην ατμόσφαιρα : </a:t>
            </a:r>
            <a:r>
              <a:rPr lang="en-US" sz="1800" dirty="0"/>
              <a:t>T, P </a:t>
            </a:r>
            <a:r>
              <a:rPr lang="el-GR" sz="1800" dirty="0"/>
              <a:t>σταθερά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/>
              <a:t>Γνωστές </a:t>
            </a:r>
            <a:r>
              <a:rPr lang="el-GR" sz="1800" dirty="0" err="1" smtClean="0"/>
              <a:t>εκτατικές</a:t>
            </a:r>
            <a:r>
              <a:rPr lang="el-GR" sz="1800" dirty="0" smtClean="0"/>
              <a:t> ιδιότητες του συστήματος - Χημική ισορροπία </a:t>
            </a:r>
            <a:endParaRPr lang="en-US" sz="1800" dirty="0" smtClean="0"/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/>
              <a:t>Ποία είναι η Συνθήκη της αυθόρμητης </a:t>
            </a:r>
            <a:r>
              <a:rPr lang="el-GR" sz="1800" dirty="0"/>
              <a:t>μεταβολής ?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1800" dirty="0" smtClean="0"/>
              <a:t>Ποία είναι η Συνθήκη της Χημικής Ισορροπίας ? </a:t>
            </a:r>
            <a:endParaRPr lang="el-GR" sz="1800" dirty="0"/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1800" dirty="0"/>
              <a:t>Κριτήριο αυθόρμητης μεταβολής :   	</a:t>
            </a:r>
            <a:r>
              <a:rPr lang="en-US" sz="1800" dirty="0" err="1"/>
              <a:t>dG</a:t>
            </a:r>
            <a:r>
              <a:rPr lang="el-GR" sz="1800" baseline="-25000" dirty="0" err="1"/>
              <a:t>συστ</a:t>
            </a:r>
            <a:r>
              <a:rPr lang="el-GR" sz="1800" baseline="-25000" dirty="0"/>
              <a:t>.</a:t>
            </a:r>
            <a:r>
              <a:rPr lang="el-GR" sz="1800" dirty="0"/>
              <a:t> &lt; 0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el-GR" sz="1800" dirty="0"/>
              <a:t>Κριτήριο ισορροπίας (ελάχιστο)  :     </a:t>
            </a:r>
            <a:r>
              <a:rPr lang="en-US" sz="1800" dirty="0" err="1"/>
              <a:t>dG</a:t>
            </a:r>
            <a:r>
              <a:rPr lang="el-GR" sz="1800" baseline="-25000" dirty="0" err="1"/>
              <a:t>συστ</a:t>
            </a:r>
            <a:r>
              <a:rPr lang="el-GR" sz="1800" baseline="-25000" dirty="0"/>
              <a:t>.</a:t>
            </a:r>
            <a:r>
              <a:rPr lang="el-GR" sz="1800" dirty="0"/>
              <a:t> = 0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Βαθμός </a:t>
            </a:r>
            <a:r>
              <a:rPr lang="el-GR" sz="1800" dirty="0" smtClean="0"/>
              <a:t>προόδου</a:t>
            </a:r>
            <a:r>
              <a:rPr lang="en-US" sz="1800" dirty="0" smtClean="0"/>
              <a:t> </a:t>
            </a:r>
            <a:r>
              <a:rPr lang="el-GR" sz="1800" dirty="0" smtClean="0"/>
              <a:t>αντίδρασης, </a:t>
            </a:r>
            <a:r>
              <a:rPr lang="el-GR" sz="1800" dirty="0"/>
              <a:t>ξ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l-GR" sz="1800" dirty="0"/>
              <a:t>Αύξηση των γραμμομορίων των προϊόντων – Μείωση των γραμμομορίων των αντιδρώντων : μεταβολές οφειλόμενες στην αντίδραση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l-GR" sz="1800" dirty="0"/>
          </a:p>
        </p:txBody>
      </p:sp>
      <p:graphicFrame>
        <p:nvGraphicFramePr>
          <p:cNvPr id="410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971600" y="4365104"/>
          <a:ext cx="7416800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Εξίσωση" r:id="rId3" imgW="3581400" imgH="914400" progId="Equation.3">
                  <p:embed/>
                </p:oleObj>
              </mc:Choice>
              <mc:Fallback>
                <p:oleObj name="Εξίσωση" r:id="rId3" imgW="3581400" imgH="9144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365104"/>
                        <a:ext cx="7416800" cy="189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Συνθήκη της Χημικής Ισορροπίας (2)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075613" cy="1871663"/>
          </a:xfrm>
        </p:spPr>
        <p:txBody>
          <a:bodyPr/>
          <a:lstStyle/>
          <a:p>
            <a:pPr>
              <a:buFontTx/>
              <a:buNone/>
            </a:pPr>
            <a:r>
              <a:rPr lang="el-GR" sz="1800"/>
              <a:t>Προϊόντα   :   </a:t>
            </a:r>
            <a:r>
              <a:rPr lang="en-US" sz="1800"/>
              <a:t>dn</a:t>
            </a:r>
            <a:r>
              <a:rPr lang="en-US" sz="1800" baseline="-25000"/>
              <a:t>k</a:t>
            </a:r>
            <a:r>
              <a:rPr lang="en-US" sz="1800"/>
              <a:t> = </a:t>
            </a:r>
            <a:r>
              <a:rPr lang="el-GR" sz="1800"/>
              <a:t>ν</a:t>
            </a:r>
            <a:r>
              <a:rPr lang="en-US" sz="1800" baseline="-25000"/>
              <a:t>k</a:t>
            </a:r>
            <a:r>
              <a:rPr lang="en-US" sz="1800"/>
              <a:t>d</a:t>
            </a:r>
            <a:r>
              <a:rPr lang="el-GR" sz="1800"/>
              <a:t>ξ, </a:t>
            </a:r>
            <a:r>
              <a:rPr lang="en-US" sz="1800"/>
              <a:t>dn</a:t>
            </a:r>
            <a:r>
              <a:rPr lang="en-US" sz="1800" baseline="-25000"/>
              <a:t>k</a:t>
            </a:r>
            <a:r>
              <a:rPr lang="el-GR" sz="1800" baseline="-25000"/>
              <a:t>+1</a:t>
            </a:r>
            <a:r>
              <a:rPr lang="en-US" sz="1800"/>
              <a:t> = </a:t>
            </a:r>
            <a:r>
              <a:rPr lang="el-GR" sz="1800"/>
              <a:t>ν</a:t>
            </a:r>
            <a:r>
              <a:rPr lang="en-US" sz="1800" baseline="-25000"/>
              <a:t>k</a:t>
            </a:r>
            <a:r>
              <a:rPr lang="el-GR" sz="1800" baseline="-25000"/>
              <a:t>+1</a:t>
            </a:r>
            <a:r>
              <a:rPr lang="en-US" sz="1800"/>
              <a:t>d</a:t>
            </a:r>
            <a:r>
              <a:rPr lang="el-GR" sz="1800"/>
              <a:t>ξ, …., </a:t>
            </a:r>
            <a:r>
              <a:rPr lang="en-US" sz="1800"/>
              <a:t>dn</a:t>
            </a:r>
            <a:r>
              <a:rPr lang="en-US" sz="1800" baseline="-25000"/>
              <a:t>r</a:t>
            </a:r>
            <a:r>
              <a:rPr lang="en-US" sz="1800"/>
              <a:t> = </a:t>
            </a:r>
            <a:r>
              <a:rPr lang="el-GR" sz="1800"/>
              <a:t>ν</a:t>
            </a:r>
            <a:r>
              <a:rPr lang="en-US" sz="1800" baseline="-25000"/>
              <a:t>r</a:t>
            </a:r>
            <a:r>
              <a:rPr lang="en-US" sz="1800"/>
              <a:t>d</a:t>
            </a:r>
            <a:r>
              <a:rPr lang="el-GR" sz="1800"/>
              <a:t>ξ</a:t>
            </a:r>
            <a:endParaRPr lang="en-US" sz="1800"/>
          </a:p>
          <a:p>
            <a:pPr>
              <a:buFontTx/>
              <a:buNone/>
            </a:pPr>
            <a:r>
              <a:rPr lang="el-GR" sz="1800"/>
              <a:t>Αντιδρώντα : -</a:t>
            </a:r>
            <a:r>
              <a:rPr lang="en-US" sz="1800"/>
              <a:t>dn</a:t>
            </a:r>
            <a:r>
              <a:rPr lang="el-GR" sz="1800" baseline="-25000"/>
              <a:t>1</a:t>
            </a:r>
            <a:r>
              <a:rPr lang="en-US" sz="1800"/>
              <a:t> = </a:t>
            </a:r>
            <a:r>
              <a:rPr lang="el-GR" sz="1800"/>
              <a:t>ν</a:t>
            </a:r>
            <a:r>
              <a:rPr lang="el-GR" sz="1800" baseline="-25000"/>
              <a:t>1</a:t>
            </a:r>
            <a:r>
              <a:rPr lang="en-US" sz="1800"/>
              <a:t>d</a:t>
            </a:r>
            <a:r>
              <a:rPr lang="el-GR" sz="1800"/>
              <a:t>ξ, -</a:t>
            </a:r>
            <a:r>
              <a:rPr lang="en-US" sz="1800"/>
              <a:t>dn</a:t>
            </a:r>
            <a:r>
              <a:rPr lang="el-GR" sz="1800" baseline="-25000"/>
              <a:t>2</a:t>
            </a:r>
            <a:r>
              <a:rPr lang="en-US" sz="1800"/>
              <a:t> = </a:t>
            </a:r>
            <a:r>
              <a:rPr lang="el-GR" sz="1800"/>
              <a:t>ν</a:t>
            </a:r>
            <a:r>
              <a:rPr lang="el-GR" sz="1800" baseline="-25000"/>
              <a:t>2</a:t>
            </a:r>
            <a:r>
              <a:rPr lang="en-US" sz="1800"/>
              <a:t>d</a:t>
            </a:r>
            <a:r>
              <a:rPr lang="el-GR" sz="1800"/>
              <a:t>ξ, …., -</a:t>
            </a:r>
            <a:r>
              <a:rPr lang="en-US" sz="1800"/>
              <a:t>dn</a:t>
            </a:r>
            <a:r>
              <a:rPr lang="en-US" sz="1800" baseline="-25000"/>
              <a:t>k-1</a:t>
            </a:r>
            <a:r>
              <a:rPr lang="en-US" sz="1800"/>
              <a:t> = </a:t>
            </a:r>
            <a:r>
              <a:rPr lang="el-GR" sz="1800"/>
              <a:t>ν</a:t>
            </a:r>
            <a:r>
              <a:rPr lang="en-US" sz="1800" baseline="-25000"/>
              <a:t>k-1</a:t>
            </a:r>
            <a:r>
              <a:rPr lang="en-US" sz="1800"/>
              <a:t>d</a:t>
            </a:r>
            <a:r>
              <a:rPr lang="el-GR" sz="1800"/>
              <a:t>ξ</a:t>
            </a:r>
            <a:endParaRPr lang="en-US" sz="1800"/>
          </a:p>
          <a:p>
            <a:pPr>
              <a:buFontTx/>
              <a:buNone/>
            </a:pPr>
            <a:r>
              <a:rPr lang="en-US" sz="1800"/>
              <a:t>i = k, k+1, …, r </a:t>
            </a:r>
            <a:r>
              <a:rPr lang="el-GR" sz="1800"/>
              <a:t>: προϊόντα</a:t>
            </a:r>
          </a:p>
          <a:p>
            <a:pPr>
              <a:buFontTx/>
              <a:buNone/>
            </a:pPr>
            <a:r>
              <a:rPr lang="en-US" sz="1800"/>
              <a:t>j = 1, 2, …, k-1 </a:t>
            </a:r>
            <a:r>
              <a:rPr lang="el-GR" sz="1800"/>
              <a:t>: αντιδρώντα</a:t>
            </a:r>
          </a:p>
          <a:p>
            <a:pPr>
              <a:buFontTx/>
              <a:buNone/>
            </a:pPr>
            <a:endParaRPr lang="el-GR" sz="1800"/>
          </a:p>
        </p:txBody>
      </p:sp>
      <p:graphicFrame>
        <p:nvGraphicFramePr>
          <p:cNvPr id="6149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403350" y="3068638"/>
          <a:ext cx="6030913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Εξίσωση" r:id="rId3" imgW="3670300" imgH="1638300" progId="Equation.3">
                  <p:embed/>
                </p:oleObj>
              </mc:Choice>
              <mc:Fallback>
                <p:oleObj name="Εξίσωση" r:id="rId3" imgW="3670300" imgH="16383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068638"/>
                        <a:ext cx="6030913" cy="269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l-GR" sz="2400" b="1" dirty="0"/>
              <a:t>Συνθήκη της Χημικής Ισορροπίας (</a:t>
            </a:r>
            <a:r>
              <a:rPr lang="en-US" sz="2400" b="1" dirty="0"/>
              <a:t>3</a:t>
            </a:r>
            <a:r>
              <a:rPr lang="el-GR" sz="2400" b="1" dirty="0"/>
              <a:t>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537075" cy="2590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l-GR" sz="1800"/>
              <a:t>Γραφική παράσταση της </a:t>
            </a:r>
            <a:r>
              <a:rPr lang="en-US" sz="1800"/>
              <a:t>G </a:t>
            </a:r>
            <a:r>
              <a:rPr lang="el-GR" sz="1800"/>
              <a:t>έναντι του ξ</a:t>
            </a:r>
          </a:p>
          <a:p>
            <a:pPr marL="0" indent="0">
              <a:buFontTx/>
              <a:buNone/>
            </a:pPr>
            <a:r>
              <a:rPr lang="el-GR" sz="1800"/>
              <a:t>Κλίση = </a:t>
            </a:r>
            <a:r>
              <a:rPr lang="en-US" sz="1800"/>
              <a:t>dG/d</a:t>
            </a:r>
            <a:r>
              <a:rPr lang="el-GR" sz="1800"/>
              <a:t>ξ</a:t>
            </a:r>
          </a:p>
          <a:p>
            <a:pPr marL="0" indent="0">
              <a:buFontTx/>
              <a:buNone/>
            </a:pPr>
            <a:r>
              <a:rPr lang="el-GR" sz="1800"/>
              <a:t>Περιπτώσεις Δ</a:t>
            </a:r>
            <a:r>
              <a:rPr lang="en-US" sz="1800"/>
              <a:t>G = 0, </a:t>
            </a:r>
            <a:r>
              <a:rPr lang="el-GR" sz="1800"/>
              <a:t>Δ</a:t>
            </a:r>
            <a:r>
              <a:rPr lang="en-US" sz="1800"/>
              <a:t>G &lt;0, </a:t>
            </a:r>
            <a:r>
              <a:rPr lang="el-GR" sz="1800"/>
              <a:t>Δ</a:t>
            </a:r>
            <a:r>
              <a:rPr lang="en-US" sz="1800"/>
              <a:t>G &gt;0</a:t>
            </a:r>
          </a:p>
          <a:p>
            <a:pPr marL="0" indent="0">
              <a:buFontTx/>
              <a:buNone/>
            </a:pPr>
            <a:r>
              <a:rPr lang="el-GR" sz="1800"/>
              <a:t>Δ</a:t>
            </a:r>
            <a:r>
              <a:rPr lang="en-US" sz="1800"/>
              <a:t>G </a:t>
            </a:r>
            <a:r>
              <a:rPr lang="el-GR" sz="1800"/>
              <a:t>: χημική συγγένεια των αντιδρώντων – κινητήρια δύναμη αντίδρασης</a:t>
            </a:r>
          </a:p>
          <a:p>
            <a:pPr marL="0" indent="0">
              <a:buFontTx/>
              <a:buNone/>
            </a:pPr>
            <a:r>
              <a:rPr lang="el-GR" sz="1800"/>
              <a:t>Μέγιστο διαθέσιμο έργο = Δ</a:t>
            </a:r>
            <a:r>
              <a:rPr lang="en-US" sz="1800"/>
              <a:t>G</a:t>
            </a:r>
            <a:endParaRPr lang="el-GR" sz="1800"/>
          </a:p>
          <a:p>
            <a:pPr marL="0" indent="0">
              <a:buFontTx/>
              <a:buNone/>
            </a:pPr>
            <a:endParaRPr lang="el-GR" sz="1800"/>
          </a:p>
        </p:txBody>
      </p:sp>
      <p:graphicFrame>
        <p:nvGraphicFramePr>
          <p:cNvPr id="819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4513" y="3284538"/>
          <a:ext cx="3587750" cy="270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3" imgW="2463800" imgH="1854200" progId="Equation.3">
                  <p:embed/>
                </p:oleObj>
              </mc:Choice>
              <mc:Fallback>
                <p:oleObj name="Equation" r:id="rId3" imgW="2463800" imgH="1854200" progId="Equation.3">
                  <p:embed/>
                  <p:pic>
                    <p:nvPicPr>
                      <p:cNvPr id="0" name="Picture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284538"/>
                        <a:ext cx="3587750" cy="270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24744"/>
            <a:ext cx="4245099" cy="492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3099</Words>
  <Application>Microsoft Office PowerPoint</Application>
  <PresentationFormat>On-screen Show (4:3)</PresentationFormat>
  <Paragraphs>462</Paragraphs>
  <Slides>58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Προεπιλεγμένη σχεδίαση</vt:lpstr>
      <vt:lpstr>Εξίσωση</vt:lpstr>
      <vt:lpstr>Equation</vt:lpstr>
      <vt:lpstr>Φυσικοχημεία</vt:lpstr>
      <vt:lpstr>Άδειες Χρήσης</vt:lpstr>
      <vt:lpstr>Χρηματοδότηση</vt:lpstr>
      <vt:lpstr>Σκοποί  ενότητας</vt:lpstr>
      <vt:lpstr>Περιεχόμενα ενότητας</vt:lpstr>
      <vt:lpstr>Εισαγωγή</vt:lpstr>
      <vt:lpstr>Συνθήκη της Χημικής Ισορροπίας (1)</vt:lpstr>
      <vt:lpstr>Συνθήκη της Χημικής Ισορροπίας (2)</vt:lpstr>
      <vt:lpstr>Συνθήκη της Χημικής Ισορροπίας (3)</vt:lpstr>
      <vt:lpstr>Θερμότητα Αντίδρασης (1)</vt:lpstr>
      <vt:lpstr>Θερμότητα Αντίδρασης (2)</vt:lpstr>
      <vt:lpstr>Προσδιορισμός Θερμότητας Αντίδρασης (1)</vt:lpstr>
      <vt:lpstr>Προσδιορισμός Θερμότητας Αντίδρασης (2)</vt:lpstr>
      <vt:lpstr>Προσδιορισμός Θερμότητας Αντίδρασης (3)</vt:lpstr>
      <vt:lpstr>Προσδιορισμός Θερμότητας Αντίδρασης (3)</vt:lpstr>
      <vt:lpstr>Προσδιορισμός Θερμότητας Αντίδρασης (4)</vt:lpstr>
      <vt:lpstr>Θερμοχημικοί Νόμοι</vt:lpstr>
      <vt:lpstr>Ενέργεια Δεσμών (1)</vt:lpstr>
      <vt:lpstr>Ενέργεια Δεσμών (2)</vt:lpstr>
      <vt:lpstr>Ενθαλπία διάλυσης (1)</vt:lpstr>
      <vt:lpstr>Ενθαλπία διάλυσης (2)</vt:lpstr>
      <vt:lpstr>Ενθαλπία σχηματισμού ιόντων</vt:lpstr>
      <vt:lpstr>Θερμότητα αντίδρασης και αυθόρμητη επιτέλεση της</vt:lpstr>
      <vt:lpstr>Χημική ισορροπία σε αντιδράσεις ιδανικών αερίων</vt:lpstr>
      <vt:lpstr>Εξαγωγή του νόμου της Χημικής Ισορροπίας με βάση την Θερμοδυναμική (1)</vt:lpstr>
      <vt:lpstr>Εξαγωγή του νόμου της Χημικής Ισορροπίας με βάση την Θερμοδυναμική (2)</vt:lpstr>
      <vt:lpstr>Σταθερές Χημικής Ισορροπίας KX και KC</vt:lpstr>
      <vt:lpstr>Πρότυπες ενέργειες Gibbs σχηματισμού</vt:lpstr>
      <vt:lpstr>Αρχή του Le Chatelier</vt:lpstr>
      <vt:lpstr>Εξάρτηση της σταθεράς χημικής ισορροπίας από την πίεση</vt:lpstr>
      <vt:lpstr>Εξάρτηση της σταθεράς χημικής ισορροπίας από την θερμοκρασία (1)</vt:lpstr>
      <vt:lpstr>Εξάρτηση της σταθεράς χημικής ισορροπίας από την θερμοκρασία (2)</vt:lpstr>
      <vt:lpstr>Ολοκλήρωση της εξισώσεως Van’t Hoff</vt:lpstr>
      <vt:lpstr>Υπολογισμός θερμοδυναμικών παραμέτρων </vt:lpstr>
      <vt:lpstr>Χημική ισορροπία σε ιδανικά διαλύματα</vt:lpstr>
      <vt:lpstr>Χημική ισορροπία σε αραιά ιδανικά διαλύματα</vt:lpstr>
      <vt:lpstr>Χημική ισορροπία σε μη ιδανικά αέρια (1)</vt:lpstr>
      <vt:lpstr>Χημική ισορροπία σε μη ιδανικά αέρια (2)</vt:lpstr>
      <vt:lpstr>Νόμος της Χημικής Ισορροπίας σε μη ιδανικά αέρια</vt:lpstr>
      <vt:lpstr>Χημική ισορροπία σε μη ιδανικά διαλύματα (1)</vt:lpstr>
      <vt:lpstr>Χημική ισορροπία σε μη ιδανικά διαλύματα (2)</vt:lpstr>
      <vt:lpstr>Νόμος της Χημικής Ισορροπίας σε μη ιδανικά διαλύματα</vt:lpstr>
      <vt:lpstr>Ετερογενείς χημικές ισορροπίες</vt:lpstr>
      <vt:lpstr>Χημική ισορροπία σε ηλεκτρολύτες (1)</vt:lpstr>
      <vt:lpstr>Χημική ισορροπία σε ηλεκτρολύτες (2)</vt:lpstr>
      <vt:lpstr>Χημική ισορροπία σε ηλεκτρολύτες (3)</vt:lpstr>
      <vt:lpstr>Ιοντική Ισχύς – Συντελεστές Ενεργότητας (1)</vt:lpstr>
      <vt:lpstr>Ιοντική Ισχύς – Συντελεστές Ενεργότητας (2)</vt:lpstr>
      <vt:lpstr>Χημική ισορροπία σε ηλεκτρολύτες (4)</vt:lpstr>
      <vt:lpstr>Χημική ισορροπία σε ηλεκτρολύτες (5)</vt:lpstr>
      <vt:lpstr>PowerPoint Presentation</vt:lpstr>
      <vt:lpstr>PowerPoint Presentation</vt:lpstr>
      <vt:lpstr>Χημική ισορροπία σε ηλεκτρολύτες (8)</vt:lpstr>
      <vt:lpstr>Ρυθμιστικά Διαλύματα με χρήση στην Φαρμακευτική</vt:lpstr>
      <vt:lpstr>Σημείωμα Αναφοράς</vt:lpstr>
      <vt:lpstr>Σημείωμα Χρήσης Έργων Τρίτων</vt:lpstr>
      <vt:lpstr>Σημείωμα Αδειοδότησης</vt:lpstr>
      <vt:lpstr>Τέλος Ενότητας</vt:lpstr>
    </vt:vector>
  </TitlesOfParts>
  <Company>UoP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Pavlos Klepetsanis</dc:creator>
  <cp:lastModifiedBy>admin</cp:lastModifiedBy>
  <cp:revision>140</cp:revision>
  <cp:lastPrinted>2010-11-07T13:10:00Z</cp:lastPrinted>
  <dcterms:created xsi:type="dcterms:W3CDTF">2007-11-11T15:52:18Z</dcterms:created>
  <dcterms:modified xsi:type="dcterms:W3CDTF">2015-03-31T07:00:43Z</dcterms:modified>
</cp:coreProperties>
</file>