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7" r:id="rId3"/>
    <p:sldId id="341" r:id="rId4"/>
    <p:sldId id="347" r:id="rId5"/>
    <p:sldId id="342" r:id="rId6"/>
    <p:sldId id="349" r:id="rId7"/>
    <p:sldId id="350" r:id="rId8"/>
    <p:sldId id="352" r:id="rId9"/>
    <p:sldId id="351" r:id="rId10"/>
    <p:sldId id="353" r:id="rId11"/>
    <p:sldId id="327" r:id="rId12"/>
    <p:sldId id="363" r:id="rId13"/>
    <p:sldId id="364" r:id="rId14"/>
    <p:sldId id="365" r:id="rId15"/>
    <p:sldId id="318" r:id="rId16"/>
    <p:sldId id="329" r:id="rId17"/>
    <p:sldId id="361" r:id="rId18"/>
    <p:sldId id="362" r:id="rId19"/>
    <p:sldId id="34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  <a:srgbClr val="00B0F0"/>
    <a:srgbClr val="D9DECD"/>
    <a:srgbClr val="ED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988" y="1595719"/>
            <a:ext cx="7360024" cy="1900516"/>
          </a:xfrm>
        </p:spPr>
        <p:txBody>
          <a:bodyPr/>
          <a:lstStyle/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Είδη θεάτρου με μουσική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 νεοελληνική σκηνή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(η οπερέτα, το κωμειδύλλιο,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και η επιθεώρηση)</a:t>
            </a:r>
            <a:endParaRPr lang="el-GR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04684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Συνάντηση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Απριλίου 2024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25121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θέατρο σκιών αξιοποιεί το Δραματικό Ειδύλλιο</a:t>
            </a:r>
            <a:endParaRPr lang="el-GR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Χ</a:t>
            </a:r>
            <a:r>
              <a:rPr lang="el-GR" sz="2200" b="0" i="1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άιδω η λυγερή</a:t>
            </a:r>
          </a:p>
          <a:p>
            <a:pPr marL="0" indent="0" algn="just">
              <a:buNone/>
            </a:pPr>
            <a:r>
              <a:rPr lang="el-GR" sz="2200" b="0" i="1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   Θυμιούλα η Γαλαξειδιώτισσα</a:t>
            </a:r>
            <a:endParaRPr lang="el-GR" sz="2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b="0" i="1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   Η σκλάβα</a:t>
            </a:r>
            <a:endParaRPr lang="el-GR" sz="2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b="0" i="1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   Εσμέ η Τουρκοπούλα</a:t>
            </a:r>
          </a:p>
          <a:p>
            <a:pPr marL="0" indent="0" algn="just">
              <a:buNone/>
            </a:pPr>
            <a:r>
              <a:rPr lang="el-GR" sz="2200" b="0" i="1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   Ο χορός του Ζαλόγγου</a:t>
            </a:r>
          </a:p>
          <a:p>
            <a:pPr marL="0" indent="0" algn="just">
              <a:buNone/>
            </a:pPr>
            <a:endParaRPr lang="el-GR" sz="2200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2200" b="0" i="1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i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l-GR" sz="2200">
                <a:solidFill>
                  <a:srgbClr val="000000"/>
                </a:solidFill>
                <a:latin typeface="Times New Roman" panose="02020603050405020304" pitchFamily="18" charset="0"/>
              </a:rPr>
              <a:t>Πατριωτισμός</a:t>
            </a:r>
          </a:p>
          <a:p>
            <a:pPr marL="0" indent="0" algn="just">
              <a:buNone/>
            </a:pPr>
            <a:r>
              <a:rPr lang="el-GR" sz="2200" b="0" i="1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l-GR" sz="2200" b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Θρησκευτικότητα</a:t>
            </a:r>
            <a:endParaRPr lang="el-GR" sz="2200" b="0" i="1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142996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808093" y="19074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808093" y="23850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8093" y="286252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808093" y="334004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8F4FB1-361E-6391-1CBC-33EE36694223}"/>
              </a:ext>
            </a:extLst>
          </p:cNvPr>
          <p:cNvSpPr/>
          <p:nvPr/>
        </p:nvSpPr>
        <p:spPr>
          <a:xfrm>
            <a:off x="808092" y="3825182"/>
            <a:ext cx="5188848" cy="5920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Γιατί η τέχνη του Καραγκιόζη στρέφεται </a:t>
            </a:r>
          </a:p>
          <a:p>
            <a:pPr algn="ctr"/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Δραματικό Ειδύλλιο; Ποιος είναι ο κοινός άξονας;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BC267A8-7970-2311-C77F-393FAE148BDA}"/>
              </a:ext>
            </a:extLst>
          </p:cNvPr>
          <p:cNvSpPr/>
          <p:nvPr/>
        </p:nvSpPr>
        <p:spPr>
          <a:xfrm>
            <a:off x="808092" y="478022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8BAB3E7F-237B-98F9-D1FA-5E8885FBEBCF}"/>
              </a:ext>
            </a:extLst>
          </p:cNvPr>
          <p:cNvSpPr/>
          <p:nvPr/>
        </p:nvSpPr>
        <p:spPr>
          <a:xfrm>
            <a:off x="808092" y="525774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D227C97-C48A-2BC1-ECEA-193DD89D2422}"/>
              </a:ext>
            </a:extLst>
          </p:cNvPr>
          <p:cNvSpPr/>
          <p:nvPr/>
        </p:nvSpPr>
        <p:spPr>
          <a:xfrm>
            <a:off x="804000" y="6034777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AC8E911-7F86-E292-7C04-E67D7EB3354D}"/>
              </a:ext>
            </a:extLst>
          </p:cNvPr>
          <p:cNvSpPr/>
          <p:nvPr/>
        </p:nvSpPr>
        <p:spPr>
          <a:xfrm>
            <a:off x="808093" y="937569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E02A5C01-089C-BA1E-A78F-C41A2D412309}"/>
              </a:ext>
            </a:extLst>
          </p:cNvPr>
          <p:cNvSpPr/>
          <p:nvPr/>
        </p:nvSpPr>
        <p:spPr>
          <a:xfrm>
            <a:off x="10555907" y="937569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87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ως κοινωνός του πατριωτικού Λόγου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</a:rPr>
              <a:t>	Μεγάλη Ιδέα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Ιωάννης Κωλέττης - ομιλία 1844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Πατριωτικοί λόγοι Κ. Παπαρηγόπουλου και Κ. Ασώπιου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Σύνδεση του ελληνισμού με τη βυζαντινή κληρονομία και, περαιτέρω, με τον αρχαίο ελληνικό κόσμο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διαμόρφωση του «έθνους»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προπαγάνδα για λαϊκή συναίνεση στον αδιάκοπο πόλεμο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Δραματικό Ειδύλλιο - χώρος αποτύπωσης πατριωτικών ιδεών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Ρομαντισμός - απολυτότητα 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Λαϊκά θεάματα - θέατρο σκιών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Ο πατριωτισμός κομίζει στο κοινό του Καραγκιόζη τη λαϊκή παράδοση - τη λαϊκή μνήμη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οικογένεια - πατρίδα - θρησκεία	      πατριωτισμός - Αλυτρωτισμός - εθνικισμός</a:t>
            </a: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78781" y="147714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78781" y="187401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78781" y="227089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978781" y="266403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1204991" y="3104515"/>
            <a:ext cx="396000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978781" y="390738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978781" y="471683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978781" y="512631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B963F873-1A02-81E4-DA09-FF10F961F544}"/>
              </a:ext>
            </a:extLst>
          </p:cNvPr>
          <p:cNvSpPr/>
          <p:nvPr/>
        </p:nvSpPr>
        <p:spPr>
          <a:xfrm>
            <a:off x="1204991" y="3511438"/>
            <a:ext cx="396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584B7FC-7533-C74E-DF19-A325B1AC5200}"/>
              </a:ext>
            </a:extLst>
          </p:cNvPr>
          <p:cNvSpPr/>
          <p:nvPr/>
        </p:nvSpPr>
        <p:spPr>
          <a:xfrm>
            <a:off x="978781" y="553579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1A880CF-BD68-C627-6D90-A615FBE46167}"/>
              </a:ext>
            </a:extLst>
          </p:cNvPr>
          <p:cNvSpPr/>
          <p:nvPr/>
        </p:nvSpPr>
        <p:spPr>
          <a:xfrm>
            <a:off x="804000" y="6016812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716CB000-259F-F4C3-4356-212524C0874D}"/>
              </a:ext>
            </a:extLst>
          </p:cNvPr>
          <p:cNvSpPr/>
          <p:nvPr/>
        </p:nvSpPr>
        <p:spPr>
          <a:xfrm>
            <a:off x="4279885" y="5535797"/>
            <a:ext cx="396000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53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Ξενισμός - ταυτότητα - εγχώριος «ξενισμός»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</a:rPr>
              <a:t>	Η στροφή του κοινού σε έργα που εκφράζουν την ελληνικότητα ικανοποιούν λ.χ. τον Γ. Τσοκόπουλο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Εποχή ξενομανίας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Στον </a:t>
            </a:r>
            <a:r>
              <a:rPr lang="el-GR" sz="1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ορίζοντα της μίμησης του δυτικού και βόρειου Λόγου τέχνης</a:t>
            </a: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αντιπαρατίθενται πνευματικές μορφές της 	εποχής - παρουσιάζεται ως </a:t>
            </a:r>
            <a:r>
              <a:rPr lang="el-GR" sz="1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σύμπτωμα παρακμής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Πιθηκισμός - </a:t>
            </a:r>
            <a:r>
              <a:rPr lang="el-GR" sz="1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υπονόμευση του εθνικού Λόγου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Έργα ξένων συγγραφέων μεταφράζονται και παίζονται σε θέατρα αλλά επίσης μεταφράζονται και δημοσιεύ-	ονται σε επιφυλλίδες κατακλύζοντας τις εφημερίδες της εποχής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Ερωτήματα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Ο ξενισμός είναι αναπόφευκτος;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Μήπως το αίτημα της εποχής του όψιμου 19</a:t>
            </a:r>
            <a:r>
              <a:rPr lang="el-GR" sz="1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 για εγχώρια παραγωγή είναι ψευδεπίγραφο;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Μήπως το ερώτημα περί «αναπόφευκτου» είναι ψευδεπίγραφο;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Ποιες είναι η αντιφάσεις στα τέλη του 19</a:t>
            </a:r>
            <a:r>
              <a:rPr lang="el-GR" sz="1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αιώνα;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Κατά πόσον είναι συνεπείς οι υφιστάμενες αντιφάσεις;	</a:t>
            </a:r>
          </a:p>
          <a:p>
            <a:pPr marL="0" indent="0" algn="just">
              <a:buNone/>
            </a:pPr>
            <a:endParaRPr lang="el-GR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78781" y="143669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78781" y="181976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78781" y="220283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978781" y="281395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1245928" y="4565870"/>
            <a:ext cx="396000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B963F873-1A02-81E4-DA09-FF10F961F544}"/>
              </a:ext>
            </a:extLst>
          </p:cNvPr>
          <p:cNvSpPr/>
          <p:nvPr/>
        </p:nvSpPr>
        <p:spPr>
          <a:xfrm>
            <a:off x="1245928" y="4192347"/>
            <a:ext cx="396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1A880CF-BD68-C627-6D90-A615FBE46167}"/>
              </a:ext>
            </a:extLst>
          </p:cNvPr>
          <p:cNvSpPr/>
          <p:nvPr/>
        </p:nvSpPr>
        <p:spPr>
          <a:xfrm>
            <a:off x="804000" y="6016812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57150F44-7CD6-C25E-3DBC-0D420B5DF268}"/>
              </a:ext>
            </a:extLst>
          </p:cNvPr>
          <p:cNvSpPr/>
          <p:nvPr/>
        </p:nvSpPr>
        <p:spPr>
          <a:xfrm>
            <a:off x="978781" y="319956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757130B-4588-32C7-F07D-5571C1E409A8}"/>
              </a:ext>
            </a:extLst>
          </p:cNvPr>
          <p:cNvSpPr/>
          <p:nvPr/>
        </p:nvSpPr>
        <p:spPr>
          <a:xfrm>
            <a:off x="978781" y="380844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E81F4F7B-7049-B1E4-CA0F-023014CA7A9C}"/>
              </a:ext>
            </a:extLst>
          </p:cNvPr>
          <p:cNvSpPr/>
          <p:nvPr/>
        </p:nvSpPr>
        <p:spPr>
          <a:xfrm>
            <a:off x="1245928" y="4937748"/>
            <a:ext cx="396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66387E21-773E-0083-9CF1-9736A01F306D}"/>
              </a:ext>
            </a:extLst>
          </p:cNvPr>
          <p:cNvSpPr/>
          <p:nvPr/>
        </p:nvSpPr>
        <p:spPr>
          <a:xfrm>
            <a:off x="1245928" y="5309627"/>
            <a:ext cx="396000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A727C699-32D7-B2B8-78D6-4FAE17ED7CBD}"/>
              </a:ext>
            </a:extLst>
          </p:cNvPr>
          <p:cNvSpPr/>
          <p:nvPr/>
        </p:nvSpPr>
        <p:spPr>
          <a:xfrm>
            <a:off x="1245928" y="5680929"/>
            <a:ext cx="396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4E62F42B-B69B-F5A0-4CDB-CB296D5364CF}"/>
              </a:ext>
            </a:extLst>
          </p:cNvPr>
          <p:cNvSpPr/>
          <p:nvPr/>
        </p:nvSpPr>
        <p:spPr>
          <a:xfrm>
            <a:off x="796422" y="969987"/>
            <a:ext cx="13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E664F66-A4A0-7C4F-82DF-3FD42A399A0C}"/>
              </a:ext>
            </a:extLst>
          </p:cNvPr>
          <p:cNvSpPr/>
          <p:nvPr/>
        </p:nvSpPr>
        <p:spPr>
          <a:xfrm>
            <a:off x="10027578" y="992846"/>
            <a:ext cx="13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92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Ξενισμός - ταυτότητα - εγχώριος «ξενισμός»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</a:rPr>
              <a:t>	Ποιες είναι οι εγχώριες εξελίξεις στον 20</a:t>
            </a:r>
            <a:r>
              <a:rPr lang="el-GR" sz="18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ό</a:t>
            </a: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</a:rPr>
              <a:t> αιώνα σε συνέχεια της αντίδρασης στην ξενομανία;</a:t>
            </a:r>
          </a:p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Γλωσσικό Ζήτημα</a:t>
            </a:r>
          </a:p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Αντιμαχόμενα στρατόπεδα - Αρχαϊστές ≠ Δημοτικιστές</a:t>
            </a:r>
          </a:p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Αρχαϊστές: Γ. Μιστριώτης, Κ. Βάσσης, Γ. Χατζηδάκις, Κ. Κόντος κ.ά.</a:t>
            </a:r>
          </a:p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Δημοτικιστές: Δ. Βερναρδάκης, Κ. Παλαμάς, Γ. Ξενόπουλος, Γ. Βλαχογιάννης, Ι. Ψυχάρης κ.ά.</a:t>
            </a:r>
          </a:p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Ευαγγελικά (1901) - αναταραχές λόγω δημοσίευσης στην εφ. </a:t>
            </a:r>
            <a:r>
              <a:rPr lang="el-GR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Ακρόπολις</a:t>
            </a: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Ευαγγελίου στη δημοτική</a:t>
            </a:r>
          </a:p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Ορεστειακά (1903) - αναταραχές λόγω μετάφρασης από τον λόγιο Γ. Σωτηριάδη της </a:t>
            </a:r>
            <a:r>
              <a:rPr lang="el-GR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Ορέστειας</a:t>
            </a: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 δημοτική</a:t>
            </a:r>
          </a:p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Δημοτικισμός παρουσιάζεται από τους Αρχαϊστές σαν έναν – μπορούμε να τον ονομάσουμε – ξενισμό, δη-	λαδή σε μια άρνηση της εθνικής ταυτότητας</a:t>
            </a:r>
          </a:p>
          <a:p>
            <a:pPr marL="0" indent="0" algn="just">
              <a:buNone/>
            </a:pPr>
            <a:r>
              <a:rPr lang="el-G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Οι Γλωσσαμύντορες της Καθαρεύουσας δεν ήταν παρά Εθναμύντορες - ριζική γλώσσα = εθνική ταυτότητα</a:t>
            </a: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78781" y="147714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78781" y="187401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78781" y="227089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1204991" y="2700085"/>
            <a:ext cx="396000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978781" y="390738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975927" y="35214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975927" y="499375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B963F873-1A02-81E4-DA09-FF10F961F544}"/>
              </a:ext>
            </a:extLst>
          </p:cNvPr>
          <p:cNvSpPr/>
          <p:nvPr/>
        </p:nvSpPr>
        <p:spPr>
          <a:xfrm>
            <a:off x="1204991" y="3100416"/>
            <a:ext cx="396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584B7FC-7533-C74E-DF19-A325B1AC5200}"/>
              </a:ext>
            </a:extLst>
          </p:cNvPr>
          <p:cNvSpPr/>
          <p:nvPr/>
        </p:nvSpPr>
        <p:spPr>
          <a:xfrm>
            <a:off x="975927" y="429792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1A880CF-BD68-C627-6D90-A615FBE46167}"/>
              </a:ext>
            </a:extLst>
          </p:cNvPr>
          <p:cNvSpPr/>
          <p:nvPr/>
        </p:nvSpPr>
        <p:spPr>
          <a:xfrm>
            <a:off x="804000" y="6016812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1459BDB-0D23-B2E0-53D5-CBF1B8FF6198}"/>
              </a:ext>
            </a:extLst>
          </p:cNvPr>
          <p:cNvSpPr/>
          <p:nvPr/>
        </p:nvSpPr>
        <p:spPr>
          <a:xfrm>
            <a:off x="796422" y="969987"/>
            <a:ext cx="13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FA362BE-610B-DB3D-F9DC-C8F126A52021}"/>
              </a:ext>
            </a:extLst>
          </p:cNvPr>
          <p:cNvSpPr/>
          <p:nvPr/>
        </p:nvSpPr>
        <p:spPr>
          <a:xfrm>
            <a:off x="10027578" y="978714"/>
            <a:ext cx="13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42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Ξενισμός - ταυτότητα - εγχώριος «ξενισμός»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1A880CF-BD68-C627-6D90-A615FBE46167}"/>
              </a:ext>
            </a:extLst>
          </p:cNvPr>
          <p:cNvSpPr/>
          <p:nvPr/>
        </p:nvSpPr>
        <p:spPr>
          <a:xfrm>
            <a:off x="804000" y="6016812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1459BDB-0D23-B2E0-53D5-CBF1B8FF6198}"/>
              </a:ext>
            </a:extLst>
          </p:cNvPr>
          <p:cNvSpPr/>
          <p:nvPr/>
        </p:nvSpPr>
        <p:spPr>
          <a:xfrm>
            <a:off x="796422" y="969987"/>
            <a:ext cx="13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FA362BE-610B-DB3D-F9DC-C8F126A52021}"/>
              </a:ext>
            </a:extLst>
          </p:cNvPr>
          <p:cNvSpPr/>
          <p:nvPr/>
        </p:nvSpPr>
        <p:spPr>
          <a:xfrm>
            <a:off x="10027578" y="978714"/>
            <a:ext cx="13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4" name="Picture 6" descr="Ευαγγελικά»: Η κατάρα του «γλωσσικού» προβλήματος | Ημεροδρόμος">
            <a:extLst>
              <a:ext uri="{FF2B5EF4-FFF2-40B4-BE49-F238E27FC236}">
                <a16:creationId xmlns:a16="http://schemas.microsoft.com/office/drawing/2014/main" id="{330A8B24-904E-CB2C-6BCD-89CB0B49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8" y="2008776"/>
            <a:ext cx="5472011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1E1FA8D-B56F-DAF8-779B-D03AFFA43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8"/>
          <a:stretch/>
        </p:blipFill>
        <p:spPr bwMode="auto">
          <a:xfrm>
            <a:off x="6411468" y="2008776"/>
            <a:ext cx="4841074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7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εμφάνιση της Επιθεώρησης - εκπρόσωποι - σχήματα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Επιθεώρηση εμφανίζεται στα </a:t>
            </a: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endParaRPr lang="el-GR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l-GR" sz="2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l-GR" sz="2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Λίγο απ’ όλα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Μίκιου Λάμπρου - υπαίθριο θέατρο Παράδεισος του Δ. Κοτοπούλη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Ο Άγγελος Βλάχος είχε από το 1871 ασκήσει δριμεία κριτική στη γαλλική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revue</a:t>
            </a:r>
            <a:endParaRPr lang="el-GR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Η κίνηση του Λάμπρου έρχεται να εκφραστεί με κωμειδυλλιακά σχήματα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Αμηχανία του επαρχιώτη στις αστικές προϋποθέσεις</a:t>
            </a:r>
          </a:p>
          <a:p>
            <a:pPr marL="0" indent="0" algn="just">
              <a:buNone/>
            </a:pP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Ενδιαφέρον για τη μοντέρνα νυχτερινή ζωή, τα καφέ σαντάν και τους καβγάδες των καλλι-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τεχνών του θεάτρου - αριστοφανικά σχήματα - κάποτε και θέματα πατριωτικά</a:t>
            </a:r>
            <a:endParaRPr lang="el-GR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Επιθεώρηση - δρόμος ανάπτυξης προσοδοφόρας κωμικής μηχανής</a:t>
            </a:r>
          </a:p>
          <a:p>
            <a:pPr marL="0" indent="0" algn="just">
              <a:buNone/>
            </a:pPr>
            <a:r>
              <a:rPr lang="el-G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4314D6B7-ADAB-41DF-9A9B-F3745559776E}"/>
              </a:ext>
            </a:extLst>
          </p:cNvPr>
          <p:cNvSpPr/>
          <p:nvPr/>
        </p:nvSpPr>
        <p:spPr>
          <a:xfrm>
            <a:off x="788116" y="146109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D91B318-16ED-ECB1-DFB3-12F3880F6D01}"/>
              </a:ext>
            </a:extLst>
          </p:cNvPr>
          <p:cNvSpPr/>
          <p:nvPr/>
        </p:nvSpPr>
        <p:spPr>
          <a:xfrm>
            <a:off x="788116" y="210200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3AC2563-6C77-0494-1DDC-37E70CC3A983}"/>
              </a:ext>
            </a:extLst>
          </p:cNvPr>
          <p:cNvSpPr/>
          <p:nvPr/>
        </p:nvSpPr>
        <p:spPr>
          <a:xfrm>
            <a:off x="792267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C57FE2E-29F0-E2E7-8C69-58694F318B02}"/>
              </a:ext>
            </a:extLst>
          </p:cNvPr>
          <p:cNvSpPr/>
          <p:nvPr/>
        </p:nvSpPr>
        <p:spPr>
          <a:xfrm>
            <a:off x="788116" y="963412"/>
            <a:ext cx="4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53AB063-121A-7B4F-7383-E0028589ECDB}"/>
              </a:ext>
            </a:extLst>
          </p:cNvPr>
          <p:cNvSpPr/>
          <p:nvPr/>
        </p:nvSpPr>
        <p:spPr>
          <a:xfrm>
            <a:off x="10935884" y="963412"/>
            <a:ext cx="46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0DD56A1-AC46-FA6A-C8F1-910A4290E429}"/>
              </a:ext>
            </a:extLst>
          </p:cNvPr>
          <p:cNvSpPr/>
          <p:nvPr/>
        </p:nvSpPr>
        <p:spPr>
          <a:xfrm>
            <a:off x="1068382" y="1812404"/>
            <a:ext cx="5272004" cy="7494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Ένας ιταλικός θίασος στα 1894 συστήνει στο κοινό της Αθήνας την ισπανική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Γκραν βία </a:t>
            </a:r>
            <a:endParaRPr lang="el-GR" sz="2200">
              <a:solidFill>
                <a:schemeClr val="tx1"/>
              </a:solidFill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9EC1B832-EEB6-EA8F-026C-B5910ED558C4}"/>
              </a:ext>
            </a:extLst>
          </p:cNvPr>
          <p:cNvSpPr/>
          <p:nvPr/>
        </p:nvSpPr>
        <p:spPr>
          <a:xfrm>
            <a:off x="788116" y="277737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2DABFA6-39E8-6E71-93B1-C9681EE1CFA3}"/>
              </a:ext>
            </a:extLst>
          </p:cNvPr>
          <p:cNvSpPr/>
          <p:nvPr/>
        </p:nvSpPr>
        <p:spPr>
          <a:xfrm>
            <a:off x="788116" y="322367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AB4C4F7D-7C9F-B87D-424E-591BC2711A7E}"/>
              </a:ext>
            </a:extLst>
          </p:cNvPr>
          <p:cNvSpPr/>
          <p:nvPr/>
        </p:nvSpPr>
        <p:spPr>
          <a:xfrm>
            <a:off x="788116" y="366996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C8139DB-3830-873A-8EEA-565FDDA0F63C}"/>
              </a:ext>
            </a:extLst>
          </p:cNvPr>
          <p:cNvSpPr/>
          <p:nvPr/>
        </p:nvSpPr>
        <p:spPr>
          <a:xfrm>
            <a:off x="788116" y="412010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875BE0E-98D7-2AC3-AA12-28A5EFD6DBDB}"/>
              </a:ext>
            </a:extLst>
          </p:cNvPr>
          <p:cNvSpPr/>
          <p:nvPr/>
        </p:nvSpPr>
        <p:spPr>
          <a:xfrm>
            <a:off x="788116" y="456885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0AC4CF7-9C34-9A02-1428-493A4D6955DC}"/>
              </a:ext>
            </a:extLst>
          </p:cNvPr>
          <p:cNvSpPr/>
          <p:nvPr/>
        </p:nvSpPr>
        <p:spPr>
          <a:xfrm>
            <a:off x="791821" y="545957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18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Επιθεώρηση στις πρώτες δύο δεκαετίες του 20</a:t>
            </a:r>
            <a:r>
              <a:rPr lang="el-GR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ού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Αθηναϊκή Επιθεώρηση - ακμάζει στις πρώτες δύο δεκαετίες του 20</a:t>
            </a:r>
            <a:r>
              <a:rPr lang="el-GR" sz="2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ού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  επανεμφάνιση του είδους 	   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Εδώ κι εκεί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Π. Δημητρακόπουλου και Γ. Τσοκό-										    				    πουλου σε σκηνή της Αθήνας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	  καθιέρωση των «ετήσιων» επιθεωρήσεων 	   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Παναθήναια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Μ. Άννινου και 																			      Γ. Τσοκόπουλου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6 επιθεωρήσεις	           16 επιθεωρήσεις	   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Κινηματογράφος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Π. Δημητρακόπουλου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20 επιθεωρήσεις	           24 επιθεωρήσεις				50 παραστάσεις καθεμιά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									αστικός εκσυγχρονισμός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									εξευρωπαϊσμός των ηθών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E590DCDC-4A62-6AE5-DD55-9CD783AA11BF}"/>
              </a:ext>
            </a:extLst>
          </p:cNvPr>
          <p:cNvSpPr/>
          <p:nvPr/>
        </p:nvSpPr>
        <p:spPr>
          <a:xfrm>
            <a:off x="760042" y="149284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37F0C722-AAB3-40CA-964F-5EE22EE0F59E}"/>
              </a:ext>
            </a:extLst>
          </p:cNvPr>
          <p:cNvSpPr/>
          <p:nvPr/>
        </p:nvSpPr>
        <p:spPr>
          <a:xfrm>
            <a:off x="760042" y="200405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545E566-3D3E-5770-2558-05D6ED8167CB}"/>
              </a:ext>
            </a:extLst>
          </p:cNvPr>
          <p:cNvSpPr/>
          <p:nvPr/>
        </p:nvSpPr>
        <p:spPr>
          <a:xfrm>
            <a:off x="1012234" y="1870106"/>
            <a:ext cx="751840" cy="386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FA21F12D-B925-CB41-D719-4BDCA21C1C9F}"/>
              </a:ext>
            </a:extLst>
          </p:cNvPr>
          <p:cNvSpPr/>
          <p:nvPr/>
        </p:nvSpPr>
        <p:spPr>
          <a:xfrm>
            <a:off x="4744832" y="1960878"/>
            <a:ext cx="360000" cy="2045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F17E50A-918A-66EE-347B-5812A3FDE260}"/>
              </a:ext>
            </a:extLst>
          </p:cNvPr>
          <p:cNvSpPr/>
          <p:nvPr/>
        </p:nvSpPr>
        <p:spPr>
          <a:xfrm>
            <a:off x="1012234" y="2663494"/>
            <a:ext cx="751840" cy="386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20C68BD-177D-1A01-0CB7-13ABF06BBFC7}"/>
              </a:ext>
            </a:extLst>
          </p:cNvPr>
          <p:cNvSpPr/>
          <p:nvPr/>
        </p:nvSpPr>
        <p:spPr>
          <a:xfrm>
            <a:off x="760042" y="277585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4B78F19-449E-7711-9C19-EF9A2579084D}"/>
              </a:ext>
            </a:extLst>
          </p:cNvPr>
          <p:cNvSpPr/>
          <p:nvPr/>
        </p:nvSpPr>
        <p:spPr>
          <a:xfrm>
            <a:off x="6593917" y="2749267"/>
            <a:ext cx="360000" cy="204537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666F0D76-8DF6-7548-A3AB-C73B9BA61D9D}"/>
              </a:ext>
            </a:extLst>
          </p:cNvPr>
          <p:cNvSpPr/>
          <p:nvPr/>
        </p:nvSpPr>
        <p:spPr>
          <a:xfrm>
            <a:off x="6701917" y="3563737"/>
            <a:ext cx="252000" cy="2045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ό άγκιστρο 5">
            <a:extLst>
              <a:ext uri="{FF2B5EF4-FFF2-40B4-BE49-F238E27FC236}">
                <a16:creationId xmlns:a16="http://schemas.microsoft.com/office/drawing/2014/main" id="{1BBA6512-1ADD-73C0-A2E0-C1DC85F9492F}"/>
              </a:ext>
            </a:extLst>
          </p:cNvPr>
          <p:cNvSpPr/>
          <p:nvPr/>
        </p:nvSpPr>
        <p:spPr>
          <a:xfrm rot="16200000">
            <a:off x="8879728" y="1505366"/>
            <a:ext cx="278352" cy="475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78DB45C-857E-1925-5AF1-C6D80A9D496A}"/>
              </a:ext>
            </a:extLst>
          </p:cNvPr>
          <p:cNvSpPr/>
          <p:nvPr/>
        </p:nvSpPr>
        <p:spPr>
          <a:xfrm>
            <a:off x="792267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D343783-3DD6-35B8-E394-AE363FE4EB7D}"/>
              </a:ext>
            </a:extLst>
          </p:cNvPr>
          <p:cNvSpPr/>
          <p:nvPr/>
        </p:nvSpPr>
        <p:spPr>
          <a:xfrm>
            <a:off x="804000" y="978405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65F569D9-D3F2-54C3-0836-D3E284242E7A}"/>
              </a:ext>
            </a:extLst>
          </p:cNvPr>
          <p:cNvSpPr/>
          <p:nvPr/>
        </p:nvSpPr>
        <p:spPr>
          <a:xfrm>
            <a:off x="11132546" y="976556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14E93CA9-2EC3-30DF-2C60-62BD49A5A66B}"/>
              </a:ext>
            </a:extLst>
          </p:cNvPr>
          <p:cNvSpPr/>
          <p:nvPr/>
        </p:nvSpPr>
        <p:spPr>
          <a:xfrm>
            <a:off x="1012234" y="3448266"/>
            <a:ext cx="751840" cy="386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1912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4E9323D8-302D-831C-B0D0-61957F05FE48}"/>
              </a:ext>
            </a:extLst>
          </p:cNvPr>
          <p:cNvSpPr/>
          <p:nvPr/>
        </p:nvSpPr>
        <p:spPr>
          <a:xfrm>
            <a:off x="754411" y="359408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4FFFF6C6-E314-4762-98A3-A9BC29D975B7}"/>
              </a:ext>
            </a:extLst>
          </p:cNvPr>
          <p:cNvSpPr/>
          <p:nvPr/>
        </p:nvSpPr>
        <p:spPr>
          <a:xfrm>
            <a:off x="3952078" y="3912489"/>
            <a:ext cx="751840" cy="386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82CE8A1D-80C1-07F5-5CA5-D19A30E0B90D}"/>
              </a:ext>
            </a:extLst>
          </p:cNvPr>
          <p:cNvSpPr/>
          <p:nvPr/>
        </p:nvSpPr>
        <p:spPr>
          <a:xfrm>
            <a:off x="3952078" y="3448266"/>
            <a:ext cx="751840" cy="386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1914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AFD717C-538C-4472-5719-09D917C9DA4A}"/>
              </a:ext>
            </a:extLst>
          </p:cNvPr>
          <p:cNvSpPr/>
          <p:nvPr/>
        </p:nvSpPr>
        <p:spPr>
          <a:xfrm>
            <a:off x="1012234" y="3918101"/>
            <a:ext cx="751840" cy="386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7F291E65-921C-127C-854B-74B8CC240E0D}"/>
              </a:ext>
            </a:extLst>
          </p:cNvPr>
          <p:cNvSpPr/>
          <p:nvPr/>
        </p:nvSpPr>
        <p:spPr>
          <a:xfrm>
            <a:off x="756037" y="401326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DE252E5E-D467-D488-23FB-8A9A5C693E6B}"/>
              </a:ext>
            </a:extLst>
          </p:cNvPr>
          <p:cNvSpPr/>
          <p:nvPr/>
        </p:nvSpPr>
        <p:spPr>
          <a:xfrm>
            <a:off x="3740564" y="358780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5C19E56E-98F1-0E3F-1A0C-FB27EAE65D2B}"/>
              </a:ext>
            </a:extLst>
          </p:cNvPr>
          <p:cNvSpPr/>
          <p:nvPr/>
        </p:nvSpPr>
        <p:spPr>
          <a:xfrm>
            <a:off x="3740564" y="401146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C8D9D1CB-595B-FE5B-DE5A-2FACDE590C4C}"/>
              </a:ext>
            </a:extLst>
          </p:cNvPr>
          <p:cNvSpPr/>
          <p:nvPr/>
        </p:nvSpPr>
        <p:spPr>
          <a:xfrm>
            <a:off x="2065052" y="4572747"/>
            <a:ext cx="3691684" cy="6923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Ορισμένες ξεπέρασαν τις 100 παραστάσεις εντός μίας σαιζόν</a:t>
            </a:r>
            <a:endParaRPr lang="el-GR" sz="2200">
              <a:solidFill>
                <a:schemeClr val="tx1"/>
              </a:solidFill>
            </a:endParaRPr>
          </a:p>
        </p:txBody>
      </p: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E7B0E9ED-DF5A-C4D0-90EC-3FA593A718F8}"/>
              </a:ext>
            </a:extLst>
          </p:cNvPr>
          <p:cNvCxnSpPr/>
          <p:nvPr/>
        </p:nvCxnSpPr>
        <p:spPr>
          <a:xfrm>
            <a:off x="6642904" y="3243247"/>
            <a:ext cx="0" cy="50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Οβάλ 28">
            <a:extLst>
              <a:ext uri="{FF2B5EF4-FFF2-40B4-BE49-F238E27FC236}">
                <a16:creationId xmlns:a16="http://schemas.microsoft.com/office/drawing/2014/main" id="{22DBC148-B3C3-89F0-B014-6EBB1C7F45E8}"/>
              </a:ext>
            </a:extLst>
          </p:cNvPr>
          <p:cNvSpPr/>
          <p:nvPr/>
        </p:nvSpPr>
        <p:spPr>
          <a:xfrm>
            <a:off x="6953917" y="457274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39D206DC-B0E5-50AA-5810-11D9823A59A8}"/>
              </a:ext>
            </a:extLst>
          </p:cNvPr>
          <p:cNvSpPr/>
          <p:nvPr/>
        </p:nvSpPr>
        <p:spPr>
          <a:xfrm>
            <a:off x="6953917" y="504272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Ευθεία γραμμή σύνδεσης 31">
            <a:extLst>
              <a:ext uri="{FF2B5EF4-FFF2-40B4-BE49-F238E27FC236}">
                <a16:creationId xmlns:a16="http://schemas.microsoft.com/office/drawing/2014/main" id="{99FAE9EB-F4BC-6FD6-7682-C6CE3221AEB8}"/>
              </a:ext>
            </a:extLst>
          </p:cNvPr>
          <p:cNvCxnSpPr/>
          <p:nvPr/>
        </p:nvCxnSpPr>
        <p:spPr>
          <a:xfrm>
            <a:off x="1012234" y="3245238"/>
            <a:ext cx="5632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6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Επιθεώρηση στις πρώτες δύο δεκαετίες του 20</a:t>
            </a:r>
            <a:r>
              <a:rPr lang="el-GR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ού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ανάλαφρη σάτιρα του δημόσιου βίου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ακολουθείται το παράδειγμα της ισπανικής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Γκραν βία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μέσω των εγχώριων επιθεωρήσεων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Λίγο απ’ όλα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Υπαίθριοι Αθήναι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Άνω κάτω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Πρώτον πυρ	</a:t>
            </a:r>
            <a:endParaRPr lang="el-GR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Στην Επιθεώρηση υπάρχουν κωμειδυλλιακά κατάλοιπα. Για παράδειγμα, ο Μίκιος Λάμπρος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στο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Λίγο απ’ όλα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εντάσσει το μοτίβο του επαρχιώτη που επισκέπτεται την Αθήνα, ώστε να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σχολιάσει το «άστυ».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E590DCDC-4A62-6AE5-DD55-9CD783AA11BF}"/>
              </a:ext>
            </a:extLst>
          </p:cNvPr>
          <p:cNvSpPr/>
          <p:nvPr/>
        </p:nvSpPr>
        <p:spPr>
          <a:xfrm>
            <a:off x="760042" y="149284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37F0C722-AAB3-40CA-964F-5EE22EE0F59E}"/>
              </a:ext>
            </a:extLst>
          </p:cNvPr>
          <p:cNvSpPr/>
          <p:nvPr/>
        </p:nvSpPr>
        <p:spPr>
          <a:xfrm>
            <a:off x="764294" y="196830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FA21F12D-B925-CB41-D719-4BDCA21C1C9F}"/>
              </a:ext>
            </a:extLst>
          </p:cNvPr>
          <p:cNvSpPr/>
          <p:nvPr/>
        </p:nvSpPr>
        <p:spPr>
          <a:xfrm>
            <a:off x="1280992" y="2856533"/>
            <a:ext cx="360000" cy="2045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4B78F19-449E-7711-9C19-EF9A2579084D}"/>
              </a:ext>
            </a:extLst>
          </p:cNvPr>
          <p:cNvSpPr/>
          <p:nvPr/>
        </p:nvSpPr>
        <p:spPr>
          <a:xfrm>
            <a:off x="1280992" y="2388226"/>
            <a:ext cx="360000" cy="204537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666F0D76-8DF6-7548-A3AB-C73B9BA61D9D}"/>
              </a:ext>
            </a:extLst>
          </p:cNvPr>
          <p:cNvSpPr/>
          <p:nvPr/>
        </p:nvSpPr>
        <p:spPr>
          <a:xfrm>
            <a:off x="1280992" y="3793147"/>
            <a:ext cx="360000" cy="2045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78DB45C-857E-1925-5AF1-C6D80A9D496A}"/>
              </a:ext>
            </a:extLst>
          </p:cNvPr>
          <p:cNvSpPr/>
          <p:nvPr/>
        </p:nvSpPr>
        <p:spPr>
          <a:xfrm>
            <a:off x="792267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D343783-3DD6-35B8-E394-AE363FE4EB7D}"/>
              </a:ext>
            </a:extLst>
          </p:cNvPr>
          <p:cNvSpPr/>
          <p:nvPr/>
        </p:nvSpPr>
        <p:spPr>
          <a:xfrm>
            <a:off x="804000" y="978405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65F569D9-D3F2-54C3-0836-D3E284242E7A}"/>
              </a:ext>
            </a:extLst>
          </p:cNvPr>
          <p:cNvSpPr/>
          <p:nvPr/>
        </p:nvSpPr>
        <p:spPr>
          <a:xfrm>
            <a:off x="11132546" y="976556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C8D9D1CB-595B-FE5B-DE5A-2FACDE590C4C}"/>
              </a:ext>
            </a:extLst>
          </p:cNvPr>
          <p:cNvSpPr/>
          <p:nvPr/>
        </p:nvSpPr>
        <p:spPr>
          <a:xfrm>
            <a:off x="4686300" y="2856533"/>
            <a:ext cx="5090160" cy="7732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ισπανική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Γκραν βία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σύστησε στο κοινό </a:t>
            </a:r>
          </a:p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Αθήνας ένας ιταλικός θίασος στα 1894</a:t>
            </a:r>
            <a:endParaRPr lang="el-GR" sz="2200">
              <a:solidFill>
                <a:schemeClr val="tx1"/>
              </a:solidFill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A8F27C7F-B537-3370-8104-0D2B30FEB37F}"/>
              </a:ext>
            </a:extLst>
          </p:cNvPr>
          <p:cNvSpPr/>
          <p:nvPr/>
        </p:nvSpPr>
        <p:spPr>
          <a:xfrm>
            <a:off x="1280992" y="3324840"/>
            <a:ext cx="360000" cy="204537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89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Επιθεώρηση στις πρώτες δύο δεκαετίες του 20</a:t>
            </a:r>
            <a:r>
              <a:rPr lang="el-GR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ού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πρότυπο του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Λίγο απ’ όλα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ακολουθείται ως το 1920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Η Επιθεώρηση ενδιαφέρεται σταθερά για ό,τι αφορά την καθημερινότητα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τεχνολογικά επιτεύγματα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νυχτερινές διασκεδάσεις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κοινοβουλευτικές συζητήσεις και αντίστοιχα επεισόδια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καθημερινά ήθη κ.ά.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Οι γελοιογραφικές αποδόσεις ενέχουν κινδύνους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Διαμορφώνεται μια τυποποίηση	  αυταρχικός ενωμοτάρχης, θηλυπρεπείς αριστοκράτες, ο 								  ανήλικος εφημεριδοπώλης, ο ερωτύλος φοιτητής, το έκλυτο 								  γεροντοπαλλήκαρο κ.ά.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E590DCDC-4A62-6AE5-DD55-9CD783AA11BF}"/>
              </a:ext>
            </a:extLst>
          </p:cNvPr>
          <p:cNvSpPr/>
          <p:nvPr/>
        </p:nvSpPr>
        <p:spPr>
          <a:xfrm>
            <a:off x="764294" y="145855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37F0C722-AAB3-40CA-964F-5EE22EE0F59E}"/>
              </a:ext>
            </a:extLst>
          </p:cNvPr>
          <p:cNvSpPr/>
          <p:nvPr/>
        </p:nvSpPr>
        <p:spPr>
          <a:xfrm>
            <a:off x="764294" y="193020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FA21F12D-B925-CB41-D719-4BDCA21C1C9F}"/>
              </a:ext>
            </a:extLst>
          </p:cNvPr>
          <p:cNvSpPr/>
          <p:nvPr/>
        </p:nvSpPr>
        <p:spPr>
          <a:xfrm>
            <a:off x="1280992" y="2886150"/>
            <a:ext cx="360000" cy="2045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4B78F19-449E-7711-9C19-EF9A2579084D}"/>
              </a:ext>
            </a:extLst>
          </p:cNvPr>
          <p:cNvSpPr/>
          <p:nvPr/>
        </p:nvSpPr>
        <p:spPr>
          <a:xfrm>
            <a:off x="1280992" y="2412128"/>
            <a:ext cx="360000" cy="204537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666F0D76-8DF6-7548-A3AB-C73B9BA61D9D}"/>
              </a:ext>
            </a:extLst>
          </p:cNvPr>
          <p:cNvSpPr/>
          <p:nvPr/>
        </p:nvSpPr>
        <p:spPr>
          <a:xfrm>
            <a:off x="1280992" y="3833211"/>
            <a:ext cx="360000" cy="2045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78DB45C-857E-1925-5AF1-C6D80A9D496A}"/>
              </a:ext>
            </a:extLst>
          </p:cNvPr>
          <p:cNvSpPr/>
          <p:nvPr/>
        </p:nvSpPr>
        <p:spPr>
          <a:xfrm>
            <a:off x="792267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D343783-3DD6-35B8-E394-AE363FE4EB7D}"/>
              </a:ext>
            </a:extLst>
          </p:cNvPr>
          <p:cNvSpPr/>
          <p:nvPr/>
        </p:nvSpPr>
        <p:spPr>
          <a:xfrm>
            <a:off x="804000" y="978405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65F569D9-D3F2-54C3-0836-D3E284242E7A}"/>
              </a:ext>
            </a:extLst>
          </p:cNvPr>
          <p:cNvSpPr/>
          <p:nvPr/>
        </p:nvSpPr>
        <p:spPr>
          <a:xfrm>
            <a:off x="11132546" y="976556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A8F27C7F-B537-3370-8104-0D2B30FEB37F}"/>
              </a:ext>
            </a:extLst>
          </p:cNvPr>
          <p:cNvSpPr/>
          <p:nvPr/>
        </p:nvSpPr>
        <p:spPr>
          <a:xfrm>
            <a:off x="1280992" y="3360172"/>
            <a:ext cx="360000" cy="204537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796F2113-F657-E079-8B3E-A5A59DA9D122}"/>
              </a:ext>
            </a:extLst>
          </p:cNvPr>
          <p:cNvSpPr/>
          <p:nvPr/>
        </p:nvSpPr>
        <p:spPr>
          <a:xfrm>
            <a:off x="764294" y="432514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23EA4D1-36F7-B299-7C3F-7D3A6F5E41FD}"/>
              </a:ext>
            </a:extLst>
          </p:cNvPr>
          <p:cNvSpPr/>
          <p:nvPr/>
        </p:nvSpPr>
        <p:spPr>
          <a:xfrm>
            <a:off x="760313" y="479867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0E54DF3F-7826-D06A-C151-302826AF38FE}"/>
              </a:ext>
            </a:extLst>
          </p:cNvPr>
          <p:cNvSpPr/>
          <p:nvPr/>
        </p:nvSpPr>
        <p:spPr>
          <a:xfrm>
            <a:off x="4603312" y="4798679"/>
            <a:ext cx="360000" cy="204537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73EF4AA-7B4A-F952-3181-32035A06D971}"/>
              </a:ext>
            </a:extLst>
          </p:cNvPr>
          <p:cNvSpPr/>
          <p:nvPr/>
        </p:nvSpPr>
        <p:spPr>
          <a:xfrm>
            <a:off x="6182566" y="2237334"/>
            <a:ext cx="4870972" cy="9546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Ξιφίρ Φαλέρ </a:t>
            </a:r>
            <a:r>
              <a:rPr lang="el-G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(1916) των Ν. Λάσκαρη, Γ. Πωπ και Μ. Λιδωρίκη - χορηγία της βασιλικής οικογένειας - ξεπέρασε τις 130 παραστάσεις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23251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Πανόραμα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Τίμου Μωραϊτίνη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1913 -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Πολεμικά Παναθήναια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Π. Δημητρακόπουλου, Χ. Άννινου και Γ. Τσοκόπουλου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Άλλες επιτυχημένες επιθεωρήσεις: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παπαγάλος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Αντώνη Βώττη,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σκούπα του Μετα-										  ξουργείου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Ζάχου Θάνου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Η Επιθεώρηση σταδιακά εισχωρεί σταδιακά σε μάντρες λαϊκών θεαμάτων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τα κατώτερα κοινωνικά στρώματα έρχονται σε επαφή με τις αστικές αντιλήψεις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το λαϊκό κοινό ενδιαφέρεται γι’ αυτές τις ιδέες για ακόμη έναν λόγο - η αστική τάξη 		    εμφανίζεται ως ηγέτης της νικηφόρας έκβασης των Βαλκανικών Πολέμων και, επο-		    μένως, «δωρητής» των νέων εδαφών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997284-9C7D-E0F6-CE37-913D52C69113}"/>
              </a:ext>
            </a:extLst>
          </p:cNvPr>
          <p:cNvSpPr/>
          <p:nvPr/>
        </p:nvSpPr>
        <p:spPr>
          <a:xfrm>
            <a:off x="792267" y="5882341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F57287E-DA04-81EA-0AC9-530D51B76308}"/>
              </a:ext>
            </a:extLst>
          </p:cNvPr>
          <p:cNvSpPr/>
          <p:nvPr/>
        </p:nvSpPr>
        <p:spPr>
          <a:xfrm>
            <a:off x="792267" y="954741"/>
            <a:ext cx="176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308B4D1-578E-7051-BA60-F801D6790A43}"/>
              </a:ext>
            </a:extLst>
          </p:cNvPr>
          <p:cNvSpPr/>
          <p:nvPr/>
        </p:nvSpPr>
        <p:spPr>
          <a:xfrm>
            <a:off x="9635733" y="977600"/>
            <a:ext cx="176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09AD5F6-F408-D0C4-7D80-DD8263CA3EFC}"/>
              </a:ext>
            </a:extLst>
          </p:cNvPr>
          <p:cNvSpPr/>
          <p:nvPr/>
        </p:nvSpPr>
        <p:spPr>
          <a:xfrm>
            <a:off x="792267" y="146504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4E6D2049-DA02-C4A1-4826-04C23CBD9D31}"/>
              </a:ext>
            </a:extLst>
          </p:cNvPr>
          <p:cNvSpPr/>
          <p:nvPr/>
        </p:nvSpPr>
        <p:spPr>
          <a:xfrm>
            <a:off x="792267" y="194131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606C808D-0FFE-3666-EDF2-03517AECB805}"/>
              </a:ext>
            </a:extLst>
          </p:cNvPr>
          <p:cNvSpPr/>
          <p:nvPr/>
        </p:nvSpPr>
        <p:spPr>
          <a:xfrm>
            <a:off x="789543" y="241340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1D441873-63A2-FFC8-C3CB-578AD6A9B15A}"/>
              </a:ext>
            </a:extLst>
          </p:cNvPr>
          <p:cNvSpPr/>
          <p:nvPr/>
        </p:nvSpPr>
        <p:spPr>
          <a:xfrm>
            <a:off x="794685" y="322571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2D759BE3-08FC-3E6B-42CD-1E71F8CFC556}"/>
              </a:ext>
            </a:extLst>
          </p:cNvPr>
          <p:cNvSpPr txBox="1">
            <a:spLocks/>
          </p:cNvSpPr>
          <p:nvPr/>
        </p:nvSpPr>
        <p:spPr>
          <a:xfrm>
            <a:off x="678181" y="670883"/>
            <a:ext cx="10835639" cy="582706"/>
          </a:xfrm>
          <a:prstGeom prst="rect">
            <a:avLst/>
          </a:prstGeom>
          <a:solidFill>
            <a:srgbClr val="0070C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Επιθεώρηση στις πρώτες δύο δεκαετίες του 20</a:t>
            </a:r>
            <a:r>
              <a:rPr lang="el-GR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ού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434F90F4-20A2-A1F1-166D-806EC49567EC}"/>
              </a:ext>
            </a:extLst>
          </p:cNvPr>
          <p:cNvSpPr/>
          <p:nvPr/>
        </p:nvSpPr>
        <p:spPr>
          <a:xfrm>
            <a:off x="804000" y="978405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273889D4-C2CE-4A38-A66E-C5F1893F4B2A}"/>
              </a:ext>
            </a:extLst>
          </p:cNvPr>
          <p:cNvSpPr/>
          <p:nvPr/>
        </p:nvSpPr>
        <p:spPr>
          <a:xfrm>
            <a:off x="11132546" y="976556"/>
            <a:ext cx="28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id="{698257D2-3692-FC36-FB36-3BC0570C978D}"/>
              </a:ext>
            </a:extLst>
          </p:cNvPr>
          <p:cNvSpPr/>
          <p:nvPr/>
        </p:nvSpPr>
        <p:spPr>
          <a:xfrm>
            <a:off x="1092000" y="3705007"/>
            <a:ext cx="360000" cy="204537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id="{8C8AD823-15ED-A267-7521-25973FA02129}"/>
              </a:ext>
            </a:extLst>
          </p:cNvPr>
          <p:cNvSpPr/>
          <p:nvPr/>
        </p:nvSpPr>
        <p:spPr>
          <a:xfrm>
            <a:off x="1092000" y="4175944"/>
            <a:ext cx="360000" cy="2045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CB41A941-EC6D-7F28-ED97-2AC6AA607B0E}"/>
              </a:ext>
            </a:extLst>
          </p:cNvPr>
          <p:cNvSpPr/>
          <p:nvPr/>
        </p:nvSpPr>
        <p:spPr>
          <a:xfrm>
            <a:off x="1281670" y="533072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61EE9999-979A-E586-0226-7ABE78B5078C}"/>
              </a:ext>
            </a:extLst>
          </p:cNvPr>
          <p:cNvSpPr/>
          <p:nvPr/>
        </p:nvSpPr>
        <p:spPr>
          <a:xfrm>
            <a:off x="1526540" y="5226342"/>
            <a:ext cx="4864100" cy="4090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Ιδεολογηματικός ρόλος της Επιθεώρησης</a:t>
            </a:r>
            <a:endParaRPr lang="el-GR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8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Δραματικά Ειδύλλια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Δ. Κορομηλάς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Ο αγαπητικός της βοσκοπούλας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- 1891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Πανάγος Μελισσιώτης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Χάιδω η λυγερή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- 1892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Θυμιούλα η Γαλαξειδιώτισσα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- 1893</a:t>
            </a:r>
            <a:endParaRPr lang="el-GR" sz="2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Σπυρίδων Περεσιάδης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Η Γκόλφω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- 1893 / 1894	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Η Σκλάβα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- 1895	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Εσμέ η Τουρκοπούλα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- 1896	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Ο χορός του Ζαλόγγου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- 1904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78F3407-EA6B-C089-CD3F-0F0EEB6FD168}"/>
              </a:ext>
            </a:extLst>
          </p:cNvPr>
          <p:cNvSpPr/>
          <p:nvPr/>
        </p:nvSpPr>
        <p:spPr>
          <a:xfrm>
            <a:off x="973224" y="240200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1415184" y="286032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604B53CF-6E84-0D1B-D2F6-5C6048652488}"/>
              </a:ext>
            </a:extLst>
          </p:cNvPr>
          <p:cNvSpPr/>
          <p:nvPr/>
        </p:nvSpPr>
        <p:spPr>
          <a:xfrm>
            <a:off x="974292" y="145139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2D5CBB3-26BA-7285-9E4D-D06D99FFB8C1}"/>
              </a:ext>
            </a:extLst>
          </p:cNvPr>
          <p:cNvSpPr/>
          <p:nvPr/>
        </p:nvSpPr>
        <p:spPr>
          <a:xfrm>
            <a:off x="1415184" y="190071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F5A1EFF-4F28-4152-7A56-8E35AE050D13}"/>
              </a:ext>
            </a:extLst>
          </p:cNvPr>
          <p:cNvSpPr/>
          <p:nvPr/>
        </p:nvSpPr>
        <p:spPr>
          <a:xfrm>
            <a:off x="1415184" y="333781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0B11D1BD-E3FC-0F91-D88F-5965B1148F51}"/>
              </a:ext>
            </a:extLst>
          </p:cNvPr>
          <p:cNvSpPr/>
          <p:nvPr/>
        </p:nvSpPr>
        <p:spPr>
          <a:xfrm>
            <a:off x="1415184" y="429767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2B7F303A-5D45-5EA8-BDEC-0EA74FDE1766}"/>
              </a:ext>
            </a:extLst>
          </p:cNvPr>
          <p:cNvSpPr/>
          <p:nvPr/>
        </p:nvSpPr>
        <p:spPr>
          <a:xfrm>
            <a:off x="973224" y="383719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0D4E498-39CD-3ABE-DB04-BFE371D24DC4}"/>
              </a:ext>
            </a:extLst>
          </p:cNvPr>
          <p:cNvSpPr/>
          <p:nvPr/>
        </p:nvSpPr>
        <p:spPr>
          <a:xfrm>
            <a:off x="1415184" y="525503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93E4D88-17C7-AF86-3AF1-3A852DDA618A}"/>
              </a:ext>
            </a:extLst>
          </p:cNvPr>
          <p:cNvSpPr/>
          <p:nvPr/>
        </p:nvSpPr>
        <p:spPr>
          <a:xfrm>
            <a:off x="1415184" y="477515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A1BDB84B-C1B5-382F-EBD6-B4E7614CDB8C}"/>
              </a:ext>
            </a:extLst>
          </p:cNvPr>
          <p:cNvSpPr/>
          <p:nvPr/>
        </p:nvSpPr>
        <p:spPr>
          <a:xfrm>
            <a:off x="1415184" y="573490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21C722B-258B-4C3C-A0DF-3A064D086385}"/>
              </a:ext>
            </a:extLst>
          </p:cNvPr>
          <p:cNvSpPr/>
          <p:nvPr/>
        </p:nvSpPr>
        <p:spPr>
          <a:xfrm>
            <a:off x="804000" y="6036774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E2E69FE-5C12-9AD0-74C7-F2779A6E9831}"/>
              </a:ext>
            </a:extLst>
          </p:cNvPr>
          <p:cNvSpPr/>
          <p:nvPr/>
        </p:nvSpPr>
        <p:spPr>
          <a:xfrm>
            <a:off x="808093" y="937569"/>
            <a:ext cx="33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F55F9B13-32B5-9F01-8F82-9A71A3CAB3EB}"/>
              </a:ext>
            </a:extLst>
          </p:cNvPr>
          <p:cNvSpPr/>
          <p:nvPr/>
        </p:nvSpPr>
        <p:spPr>
          <a:xfrm>
            <a:off x="7999907" y="960428"/>
            <a:ext cx="33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01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Δ. Κορομηλάς - </a:t>
            </a:r>
            <a:r>
              <a:rPr lang="el-GR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αγαπητικός της βοσκοπούλας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94A9D1-AD6A-03D9-E89B-F6071D12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72" y="1245538"/>
            <a:ext cx="3287428" cy="4788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9C6A64C-4436-B365-D654-44A01B6C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47" y="1245538"/>
            <a:ext cx="3172516" cy="4788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D969621-4AC7-41A9-5F78-3B4E41F88459}"/>
              </a:ext>
            </a:extLst>
          </p:cNvPr>
          <p:cNvSpPr/>
          <p:nvPr/>
        </p:nvSpPr>
        <p:spPr>
          <a:xfrm>
            <a:off x="804000" y="614141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1CEEACB-B75B-C570-8959-3D4D6E282461}"/>
              </a:ext>
            </a:extLst>
          </p:cNvPr>
          <p:cNvSpPr/>
          <p:nvPr/>
        </p:nvSpPr>
        <p:spPr>
          <a:xfrm>
            <a:off x="808093" y="937569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3B62E0C-C764-5CFF-F942-CF10BA925726}"/>
              </a:ext>
            </a:extLst>
          </p:cNvPr>
          <p:cNvSpPr/>
          <p:nvPr/>
        </p:nvSpPr>
        <p:spPr>
          <a:xfrm>
            <a:off x="10087907" y="960428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33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Δ. Κορομηλάς - </a:t>
            </a:r>
            <a:r>
              <a:rPr lang="el-GR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αγαπητικός της βοσκοπούλας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Πρότυπο: «Μια βοσκοπούλα αγάπησα», ποίημα του Γ. Ζαλοκώστα (1805-1858)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Έμμετρον δραματικόν ειδύλλιον εις πράξεις πέντε μετά πολλών ασμάτων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Θεματική: Βουκολικό δράμα εθνικού χαρακτήρα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Αριθμός παραστάσεων στον 19</a:t>
            </a:r>
            <a:r>
              <a:rPr lang="el-GR" sz="2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 που είναι γνωστές: </a:t>
            </a: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Στην παράσταση που δόθηκε στην Κωνσταντινούπολη απαγορεύθηκε στους πρωταγωνιστές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για τους οποίους απαιτείτο να φορέσουν φουστανέλλα ώστε να μην υπάρξουν αντιδράσεις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των Τούρκων</a:t>
            </a:r>
            <a:endParaRPr 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Γλώσσα του έργου είναι η δημοτική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Ζωή απλών ανθρώπων - ψυχογραφία - εξιδανίκευση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142996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808093" y="19074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808093" y="23850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8093" y="286252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808093" y="334004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808093" y="478915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0ACCB02-7EE2-9C5B-EE1D-B8B3EBC85236}"/>
              </a:ext>
            </a:extLst>
          </p:cNvPr>
          <p:cNvSpPr/>
          <p:nvPr/>
        </p:nvSpPr>
        <p:spPr>
          <a:xfrm>
            <a:off x="808093" y="526667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10092000" y="958289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60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Πανάγος Μελισσιώτης - </a:t>
            </a:r>
            <a:r>
              <a:rPr lang="el-GR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Θυμιούλα η Γαλαξειδιώτισσα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E0E877-B10C-8446-2765-A6596246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77" y="1246094"/>
            <a:ext cx="3385423" cy="4752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F0E3AA0-3381-EE9B-FC1D-F2F3EF3A7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6094"/>
            <a:ext cx="3205379" cy="4752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2CE3CB-9604-5679-3650-8311C7BD2CA0}"/>
              </a:ext>
            </a:extLst>
          </p:cNvPr>
          <p:cNvSpPr/>
          <p:nvPr/>
        </p:nvSpPr>
        <p:spPr>
          <a:xfrm>
            <a:off x="804000" y="6087688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D036FBE-2436-AA33-322E-796BA0B6DA1E}"/>
              </a:ext>
            </a:extLst>
          </p:cNvPr>
          <p:cNvSpPr/>
          <p:nvPr/>
        </p:nvSpPr>
        <p:spPr>
          <a:xfrm>
            <a:off x="808093" y="937569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8BDF8EC-FA95-0E06-D81C-673BDE617D92}"/>
              </a:ext>
            </a:extLst>
          </p:cNvPr>
          <p:cNvSpPr/>
          <p:nvPr/>
        </p:nvSpPr>
        <p:spPr>
          <a:xfrm>
            <a:off x="10596282" y="937569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61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Πανάγος Μελισσιώτης - </a:t>
            </a:r>
            <a:r>
              <a:rPr lang="el-GR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Θυμιούλα η Γαλαξειδιώτισσα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Πεντάπρακτο ναυτικό ειδύλλιο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Θεματική: έργο στηριγμένο στη σχέση των Γαλαξειδιωτών με τη θάλασσα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Αριθμός παραστάσεων στον 19</a:t>
            </a:r>
            <a:r>
              <a:rPr lang="el-GR" sz="2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 που είναι γνωστές: </a:t>
            </a: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l-GR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Ο Γ. Μιστριώτης παρατηρεί απουσία «λύσης» και «δέσης», αλλά αναγνωρίζει τη διάσταση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του ελληνικού αισθήματος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Χαρακτηριστικά: διδακτικότητα	    «πατρίδα», «θρησκεία» (τιμωρία βλασφημίας), ήθη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Αναφέρεται ως υποδεέστερο του έργου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Χάιδω η λυγερή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ίδιου του Μελισσιώτη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478464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808093" y="190562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808093" y="239784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8093" y="337613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811014" y="429824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15D7FE8E-B148-9A58-2E90-3F2BE4937C5E}"/>
              </a:ext>
            </a:extLst>
          </p:cNvPr>
          <p:cNvSpPr/>
          <p:nvPr/>
        </p:nvSpPr>
        <p:spPr>
          <a:xfrm>
            <a:off x="4733557" y="4303598"/>
            <a:ext cx="348916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E06EFD5-866B-D0C1-7746-FA10491700A2}"/>
              </a:ext>
            </a:extLst>
          </p:cNvPr>
          <p:cNvSpPr/>
          <p:nvPr/>
        </p:nvSpPr>
        <p:spPr>
          <a:xfrm>
            <a:off x="808093" y="288576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7B58C77-9D02-5637-9A3F-4ED12E532B74}"/>
              </a:ext>
            </a:extLst>
          </p:cNvPr>
          <p:cNvSpPr/>
          <p:nvPr/>
        </p:nvSpPr>
        <p:spPr>
          <a:xfrm>
            <a:off x="808093" y="937569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83392EB-35FE-4C80-8438-190A3A825539}"/>
              </a:ext>
            </a:extLst>
          </p:cNvPr>
          <p:cNvSpPr/>
          <p:nvPr/>
        </p:nvSpPr>
        <p:spPr>
          <a:xfrm>
            <a:off x="10569388" y="937569"/>
            <a:ext cx="8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96BC1D97-9805-5585-B21C-A679AA4285B9}"/>
              </a:ext>
            </a:extLst>
          </p:cNvPr>
          <p:cNvSpPr/>
          <p:nvPr/>
        </p:nvSpPr>
        <p:spPr>
          <a:xfrm>
            <a:off x="808093" y="6038044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33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Σπυρίδων Περεσιάδης - </a:t>
            </a:r>
            <a:r>
              <a:rPr lang="el-GR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Εσμέ η Τουρκοπούλα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Τετράπρακτο δραματικό ειδύλλιο σε μουσική Διονύσιου Λαυράγκα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Θεματική: έρωτας μιας Οθωμανής με έναν Έλληνα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Αριθμός παραστάσεων στον 19</a:t>
            </a:r>
            <a:r>
              <a:rPr lang="el-GR" sz="2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 που είναι γνωστές: </a:t>
            </a: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Χαρακτηριστικά: πατριωτισμός, θρησκευτικότητα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Από το 1901 συναντάται στο Κουκλοθέατρο του Σαριδάκη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Ομώνυμο έργο γράφει το 1910 ο Αιμίλιος Αθηναίος, το οποίο τυπώνεται στα επόμενα  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χρόνια σε φυλλάδια, συνολικά οκτώ φορές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Ο Αιμίλιος Αθηναίος είναι γνωστός διασκευαστής δραματικών ειδυλλίων σε λαϊκά μυθιστο-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ρήματα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Ομώνυμες παραστάσεις απαντούν στο θέατρο σκιών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142996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808093" y="19074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808093" y="23850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8093" y="286252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808093" y="334004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808093" y="382258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0ACCB02-7EE2-9C5B-EE1D-B8B3EBC85236}"/>
              </a:ext>
            </a:extLst>
          </p:cNvPr>
          <p:cNvSpPr/>
          <p:nvPr/>
        </p:nvSpPr>
        <p:spPr>
          <a:xfrm>
            <a:off x="808093" y="478001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FF19A6CB-B774-C53F-C709-C1B79B365EA5}"/>
              </a:ext>
            </a:extLst>
          </p:cNvPr>
          <p:cNvSpPr/>
          <p:nvPr/>
        </p:nvSpPr>
        <p:spPr>
          <a:xfrm>
            <a:off x="808093" y="573744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EAE8212-BE29-8DB8-82C8-8F1394F4E51A}"/>
              </a:ext>
            </a:extLst>
          </p:cNvPr>
          <p:cNvSpPr/>
          <p:nvPr/>
        </p:nvSpPr>
        <p:spPr>
          <a:xfrm>
            <a:off x="808093" y="6038044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F5B086C-F773-F863-FC2C-CF8A48A8F25C}"/>
              </a:ext>
            </a:extLst>
          </p:cNvPr>
          <p:cNvSpPr/>
          <p:nvPr/>
        </p:nvSpPr>
        <p:spPr>
          <a:xfrm>
            <a:off x="808093" y="937569"/>
            <a:ext cx="151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B4D14E4-1039-E2B0-5BBA-7B4E5C377767}"/>
              </a:ext>
            </a:extLst>
          </p:cNvPr>
          <p:cNvSpPr/>
          <p:nvPr/>
        </p:nvSpPr>
        <p:spPr>
          <a:xfrm>
            <a:off x="9880093" y="937569"/>
            <a:ext cx="151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4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Σπυρίδων Περεσιάδης - </a:t>
            </a:r>
            <a:r>
              <a:rPr lang="el-GR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Εσμέ η Τουρκοπούλα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Εσμέ μετά από επιθυμία της βαπτίζεται Χριστιανή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Η μορφή της διαγράφεται μέσα από το δίλημμα του εκχριστιανισμού και της εγκατάλειψης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της οθωμανικής πίστης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Στο θέατρο σκιών η Εσμέ δεν αντιμετωπίζει δίλημμα - είναι απόλυτα δοσμένη στον έρωτά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της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Λαμβάνει το όνομα «Βαγγελινή» - στο θέατρο σκιών βαπτίζεται «Ελευθερία»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Ερώτημα: ποια είναι η σημασία καθεμιάς από τις δύο ονοματοδοσίες;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Επιστρέφουμε στα ιστορικά συμφραζόμενα της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αλλά και της παραγωγής λόγου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142996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808093" y="19074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8093" y="286252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808093" y="383411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EF67D8-2124-EF41-9122-D0206298EAD9}"/>
              </a:ext>
            </a:extLst>
          </p:cNvPr>
          <p:cNvSpPr/>
          <p:nvPr/>
        </p:nvSpPr>
        <p:spPr>
          <a:xfrm>
            <a:off x="808093" y="430400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082CF96-C625-DE98-541C-20B7CAAA8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1" y="4773892"/>
            <a:ext cx="188992" cy="176799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30BE8C3-3B75-A65D-7D47-4F032A903E13}"/>
              </a:ext>
            </a:extLst>
          </p:cNvPr>
          <p:cNvSpPr/>
          <p:nvPr/>
        </p:nvSpPr>
        <p:spPr>
          <a:xfrm>
            <a:off x="808093" y="605267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F41383AE-33BC-17DC-834B-777C4347F0ED}"/>
              </a:ext>
            </a:extLst>
          </p:cNvPr>
          <p:cNvSpPr/>
          <p:nvPr/>
        </p:nvSpPr>
        <p:spPr>
          <a:xfrm>
            <a:off x="808093" y="937569"/>
            <a:ext cx="154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BA53952D-2FF3-E9F8-0BF7-ACDE206D5E61}"/>
              </a:ext>
            </a:extLst>
          </p:cNvPr>
          <p:cNvSpPr/>
          <p:nvPr/>
        </p:nvSpPr>
        <p:spPr>
          <a:xfrm>
            <a:off x="9907269" y="948719"/>
            <a:ext cx="154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8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Σπυρίδων Περεσιάδης - </a:t>
            </a:r>
            <a:r>
              <a:rPr lang="el-GR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Σκλάβα</a:t>
            </a:r>
            <a:endParaRPr lang="el-GR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Τετράπρακτο δραματικό ειδύλλιο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Θεματική: αισθηματική ιστορία - σκληρή ζωή ορεσίβιων ανθρώπων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Αριθμός παραστάσεων στον 19</a:t>
            </a:r>
            <a:r>
              <a:rPr lang="el-GR" sz="2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 που είναι γνωστές: </a:t>
            </a: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Χαρακτηριστικά: έμφαση στην εθνική «ατομικότητα», στον πατριωτισμό, στη θρησκευτική 					πίστη και στον έρωτα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Τη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Σκλάβα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συναντάμε αργότερα στο θέατρο σκιών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Τίτλοι που ικανοποιούν τον πατριωτικό Λόγο της εποχής και των θεαμάτων που σε μεγάλο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βαθμό εκφράζουν τις διαστάσεις της αυτές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142996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804000" y="19074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808093" y="23850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8093" y="286252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804000" y="367274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804000" y="415026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9C4E90F-FCEC-3895-A1DD-3198E68A9277}"/>
              </a:ext>
            </a:extLst>
          </p:cNvPr>
          <p:cNvSpPr/>
          <p:nvPr/>
        </p:nvSpPr>
        <p:spPr>
          <a:xfrm>
            <a:off x="804000" y="605267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A6795A8-FB3F-3B75-2E31-1508967E4F66}"/>
              </a:ext>
            </a:extLst>
          </p:cNvPr>
          <p:cNvSpPr/>
          <p:nvPr/>
        </p:nvSpPr>
        <p:spPr>
          <a:xfrm>
            <a:off x="808093" y="937569"/>
            <a:ext cx="237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80DC50B-FAB4-8432-A55F-0969C66E2BC0}"/>
              </a:ext>
            </a:extLst>
          </p:cNvPr>
          <p:cNvSpPr/>
          <p:nvPr/>
        </p:nvSpPr>
        <p:spPr>
          <a:xfrm>
            <a:off x="9007909" y="937569"/>
            <a:ext cx="237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329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8942</TotalTime>
  <Words>1718</Words>
  <Application>Microsoft Office PowerPoint</Application>
  <PresentationFormat>Ευρεία οθόνη</PresentationFormat>
  <Paragraphs>176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Garamond</vt:lpstr>
      <vt:lpstr>Times New Roman</vt:lpstr>
      <vt:lpstr>Οργανικό</vt:lpstr>
      <vt:lpstr>Είδη θεάτρου με μουσική  στη νεοελληνική σκηνή  (η οπερέτα, το κωμειδύλλιο,  το δραματικό ειδύλλιο και η επιθεώρηση)</vt:lpstr>
      <vt:lpstr>Δραματικά Ειδύλλια</vt:lpstr>
      <vt:lpstr>Δ. Κορομηλάς - Ο αγαπητικός της βοσκοπούλας</vt:lpstr>
      <vt:lpstr>Δ. Κορομηλάς - Ο αγαπητικός της βοσκοπούλας</vt:lpstr>
      <vt:lpstr>Πανάγος Μελισσιώτης - Θυμιούλα η Γαλαξειδιώτισσα</vt:lpstr>
      <vt:lpstr>Πανάγος Μελισσιώτης - Θυμιούλα η Γαλαξειδιώτισσα</vt:lpstr>
      <vt:lpstr>Σπυρίδων Περεσιάδης - Εσμέ η Τουρκοπούλα</vt:lpstr>
      <vt:lpstr>Σπυρίδων Περεσιάδης - Εσμέ η Τουρκοπούλα</vt:lpstr>
      <vt:lpstr>Σπυρίδων Περεσιάδης - Η Σκλάβα</vt:lpstr>
      <vt:lpstr>Το θέατρο σκιών αξιοποιεί το Δραματικό Ειδύλλιο</vt:lpstr>
      <vt:lpstr>Το Δραματικό Ειδύλλιο ως κοινωνός του πατριωτικού Λόγου</vt:lpstr>
      <vt:lpstr>Ξενισμός - ταυτότητα - εγχώριος «ξενισμός»</vt:lpstr>
      <vt:lpstr>Ξενισμός - ταυτότητα - εγχώριος «ξενισμός»</vt:lpstr>
      <vt:lpstr>Ξενισμός - ταυτότητα - εγχώριος «ξενισμός»</vt:lpstr>
      <vt:lpstr>Η εμφάνιση της Επιθεώρησης - εκπρόσωποι - σχήματα</vt:lpstr>
      <vt:lpstr>Η Επιθεώρηση στις πρώτες δύο δεκαετίες του 20ού αιώνα</vt:lpstr>
      <vt:lpstr>Η Επιθεώρηση στις πρώτες δύο δεκαετίες του 20ού αιώνα</vt:lpstr>
      <vt:lpstr>Η Επιθεώρηση στις πρώτες δύο δεκαετίες του 20ού αιώνα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ελληνική κωμωδιογραφία στον 20ό αιώνα</dc:title>
  <dc:creator>Σπύρος Τούλιος</dc:creator>
  <cp:lastModifiedBy>theatrical</cp:lastModifiedBy>
  <cp:revision>815</cp:revision>
  <dcterms:created xsi:type="dcterms:W3CDTF">2024-01-28T18:22:20Z</dcterms:created>
  <dcterms:modified xsi:type="dcterms:W3CDTF">2024-06-03T13:27:06Z</dcterms:modified>
</cp:coreProperties>
</file>