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2"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2"/>
  </p:normalViewPr>
  <p:slideViewPr>
    <p:cSldViewPr snapToGrid="0">
      <p:cViewPr varScale="1">
        <p:scale>
          <a:sx n="109" d="100"/>
          <a:sy n="109"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9827A8-29EA-F74A-A506-C5E89F9E3935}" type="datetimeFigureOut">
              <a:rPr lang="el-GR" smtClean="0"/>
              <a:t>6/2/23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079272-78A3-CA47-B23E-10D6F91AF24E}" type="slidenum">
              <a:rPr lang="el-GR" smtClean="0"/>
              <a:t>‹#›</a:t>
            </a:fld>
            <a:endParaRPr lang="el-GR"/>
          </a:p>
        </p:txBody>
      </p:sp>
    </p:spTree>
    <p:extLst>
      <p:ext uri="{BB962C8B-B14F-4D97-AF65-F5344CB8AC3E}">
        <p14:creationId xmlns:p14="http://schemas.microsoft.com/office/powerpoint/2010/main" val="338324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r>
              <a:rPr lang="el-GR"/>
              <a:t>6/2/23</a:t>
            </a:r>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l-G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F1EF87CA-B86D-F949-AE52-FEE12903075A}" type="slidenum">
              <a:rPr lang="el-GR" smtClean="0"/>
              <a:t>‹#›</a:t>
            </a:fld>
            <a:endParaRPr lang="el-GR"/>
          </a:p>
        </p:txBody>
      </p:sp>
    </p:spTree>
    <p:extLst>
      <p:ext uri="{BB962C8B-B14F-4D97-AF65-F5344CB8AC3E}">
        <p14:creationId xmlns:p14="http://schemas.microsoft.com/office/powerpoint/2010/main" val="46710706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r>
              <a:rPr lang="el-GR"/>
              <a:t>6/2/23</a:t>
            </a: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1EF87CA-B86D-F949-AE52-FEE12903075A}" type="slidenum">
              <a:rPr lang="el-GR" smtClean="0"/>
              <a:t>‹#›</a:t>
            </a:fld>
            <a:endParaRPr lang="el-GR"/>
          </a:p>
        </p:txBody>
      </p:sp>
    </p:spTree>
    <p:extLst>
      <p:ext uri="{BB962C8B-B14F-4D97-AF65-F5344CB8AC3E}">
        <p14:creationId xmlns:p14="http://schemas.microsoft.com/office/powerpoint/2010/main" val="3955060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r>
              <a:rPr lang="el-GR"/>
              <a:t>6/2/23</a:t>
            </a: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1EF87CA-B86D-F949-AE52-FEE12903075A}" type="slidenum">
              <a:rPr lang="el-GR" smtClean="0"/>
              <a:t>‹#›</a:t>
            </a:fld>
            <a:endParaRPr lang="el-GR"/>
          </a:p>
        </p:txBody>
      </p:sp>
    </p:spTree>
    <p:extLst>
      <p:ext uri="{BB962C8B-B14F-4D97-AF65-F5344CB8AC3E}">
        <p14:creationId xmlns:p14="http://schemas.microsoft.com/office/powerpoint/2010/main" val="3303138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r>
              <a:rPr lang="el-GR"/>
              <a:t>6/2/23</a:t>
            </a: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1EF87CA-B86D-F949-AE52-FEE12903075A}" type="slidenum">
              <a:rPr lang="el-GR" smtClean="0"/>
              <a:t>‹#›</a:t>
            </a:fld>
            <a:endParaRPr lang="el-GR"/>
          </a:p>
        </p:txBody>
      </p:sp>
    </p:spTree>
    <p:extLst>
      <p:ext uri="{BB962C8B-B14F-4D97-AF65-F5344CB8AC3E}">
        <p14:creationId xmlns:p14="http://schemas.microsoft.com/office/powerpoint/2010/main" val="3676710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r>
              <a:rPr lang="el-GR"/>
              <a:t>6/2/23</a:t>
            </a:r>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l-GR"/>
          </a:p>
        </p:txBody>
      </p:sp>
      <p:sp>
        <p:nvSpPr>
          <p:cNvPr id="6" name="Slide Number Placeholder 5"/>
          <p:cNvSpPr>
            <a:spLocks noGrp="1"/>
          </p:cNvSpPr>
          <p:nvPr>
            <p:ph type="sldNum" sz="quarter" idx="12"/>
          </p:nvPr>
        </p:nvSpPr>
        <p:spPr>
          <a:xfrm>
            <a:off x="8604504" y="5211060"/>
            <a:ext cx="2112264" cy="228600"/>
          </a:xfrm>
        </p:spPr>
        <p:txBody>
          <a:bodyPr/>
          <a:lstStyle/>
          <a:p>
            <a:fld id="{F1EF87CA-B86D-F949-AE52-FEE12903075A}" type="slidenum">
              <a:rPr lang="el-GR" smtClean="0"/>
              <a:t>‹#›</a:t>
            </a:fld>
            <a:endParaRPr lang="el-GR"/>
          </a:p>
        </p:txBody>
      </p:sp>
    </p:spTree>
    <p:extLst>
      <p:ext uri="{BB962C8B-B14F-4D97-AF65-F5344CB8AC3E}">
        <p14:creationId xmlns:p14="http://schemas.microsoft.com/office/powerpoint/2010/main" val="184144939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r>
              <a:rPr lang="el-GR"/>
              <a:t>6/2/23</a:t>
            </a: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1EF87CA-B86D-F949-AE52-FEE12903075A}" type="slidenum">
              <a:rPr lang="el-GR" smtClean="0"/>
              <a:t>‹#›</a:t>
            </a:fld>
            <a:endParaRPr lang="el-GR"/>
          </a:p>
        </p:txBody>
      </p:sp>
    </p:spTree>
    <p:extLst>
      <p:ext uri="{BB962C8B-B14F-4D97-AF65-F5344CB8AC3E}">
        <p14:creationId xmlns:p14="http://schemas.microsoft.com/office/powerpoint/2010/main" val="50268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r>
              <a:rPr lang="el-GR"/>
              <a:t>6/2/23</a:t>
            </a: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1EF87CA-B86D-F949-AE52-FEE12903075A}" type="slidenum">
              <a:rPr lang="el-GR" smtClean="0"/>
              <a:t>‹#›</a:t>
            </a:fld>
            <a:endParaRPr lang="el-GR"/>
          </a:p>
        </p:txBody>
      </p:sp>
    </p:spTree>
    <p:extLst>
      <p:ext uri="{BB962C8B-B14F-4D97-AF65-F5344CB8AC3E}">
        <p14:creationId xmlns:p14="http://schemas.microsoft.com/office/powerpoint/2010/main" val="2901505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r>
              <a:rPr lang="el-GR"/>
              <a:t>6/2/23</a:t>
            </a: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1EF87CA-B86D-F949-AE52-FEE12903075A}" type="slidenum">
              <a:rPr lang="el-GR" smtClean="0"/>
              <a:t>‹#›</a:t>
            </a:fld>
            <a:endParaRPr lang="el-GR"/>
          </a:p>
        </p:txBody>
      </p:sp>
    </p:spTree>
    <p:extLst>
      <p:ext uri="{BB962C8B-B14F-4D97-AF65-F5344CB8AC3E}">
        <p14:creationId xmlns:p14="http://schemas.microsoft.com/office/powerpoint/2010/main" val="2408741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l-GR"/>
              <a:t>6/2/23</a:t>
            </a: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1EF87CA-B86D-F949-AE52-FEE12903075A}" type="slidenum">
              <a:rPr lang="el-GR" smtClean="0"/>
              <a:t>‹#›</a:t>
            </a:fld>
            <a:endParaRPr lang="el-GR"/>
          </a:p>
        </p:txBody>
      </p:sp>
    </p:spTree>
    <p:extLst>
      <p:ext uri="{BB962C8B-B14F-4D97-AF65-F5344CB8AC3E}">
        <p14:creationId xmlns:p14="http://schemas.microsoft.com/office/powerpoint/2010/main" val="43345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r>
              <a:rPr lang="el-GR"/>
              <a:t>6/2/23</a:t>
            </a:r>
          </a:p>
        </p:txBody>
      </p:sp>
      <p:sp>
        <p:nvSpPr>
          <p:cNvPr id="9" name="Footer Placeholder 8"/>
          <p:cNvSpPr>
            <a:spLocks noGrp="1"/>
          </p:cNvSpPr>
          <p:nvPr>
            <p:ph type="ftr" sz="quarter" idx="11"/>
          </p:nvPr>
        </p:nvSpPr>
        <p:spPr/>
        <p:txBody>
          <a:bodyPr/>
          <a:lstStyle>
            <a:lvl1pPr algn="r">
              <a:defRPr/>
            </a:lvl1pPr>
          </a:lstStyle>
          <a:p>
            <a:endParaRPr lang="el-G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F1EF87CA-B86D-F949-AE52-FEE12903075A}" type="slidenum">
              <a:rPr lang="el-GR" smtClean="0"/>
              <a:t>‹#›</a:t>
            </a:fld>
            <a:endParaRPr lang="el-GR"/>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1431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r>
              <a:rPr lang="el-GR"/>
              <a:t>6/2/23</a:t>
            </a: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l-GR"/>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F1EF87CA-B86D-F949-AE52-FEE12903075A}" type="slidenum">
              <a:rPr lang="el-GR" smtClean="0"/>
              <a:t>‹#›</a:t>
            </a:fld>
            <a:endParaRPr lang="el-G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5428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r>
              <a:rPr lang="el-GR"/>
              <a:t>6/2/23</a:t>
            </a:r>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l-GR"/>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1EF87CA-B86D-F949-AE52-FEE12903075A}" type="slidenum">
              <a:rPr lang="el-GR" smtClean="0"/>
              <a:t>‹#›</a:t>
            </a:fld>
            <a:endParaRPr lang="el-GR"/>
          </a:p>
        </p:txBody>
      </p:sp>
    </p:spTree>
    <p:extLst>
      <p:ext uri="{BB962C8B-B14F-4D97-AF65-F5344CB8AC3E}">
        <p14:creationId xmlns:p14="http://schemas.microsoft.com/office/powerpoint/2010/main" val="186609042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C94388-81B5-4418-946C-6F8FDC7EC23C}"/>
              </a:ext>
            </a:extLst>
          </p:cNvPr>
          <p:cNvSpPr>
            <a:spLocks noGrp="1"/>
          </p:cNvSpPr>
          <p:nvPr>
            <p:ph type="ctrTitle"/>
          </p:nvPr>
        </p:nvSpPr>
        <p:spPr>
          <a:xfrm>
            <a:off x="1561708" y="2091263"/>
            <a:ext cx="9068586" cy="1337737"/>
          </a:xfrm>
        </p:spPr>
        <p:txBody>
          <a:bodyPr>
            <a:noAutofit/>
          </a:bodyPr>
          <a:lstStyle/>
          <a:p>
            <a:r>
              <a:rPr lang="el-GR" sz="2800" i="1" dirty="0"/>
              <a:t>Ο </a:t>
            </a:r>
            <a:r>
              <a:rPr lang="el-GR" sz="2800" i="1" dirty="0" err="1"/>
              <a:t>ΝΕΤΣΙρΒΑΝ</a:t>
            </a:r>
            <a:r>
              <a:rPr lang="el-GR" sz="2800" i="1" dirty="0"/>
              <a:t> ΑΠΌ ΤΗ ΣΥΡΙΑ</a:t>
            </a:r>
            <a:r>
              <a:rPr lang="el-GR" sz="2800" dirty="0"/>
              <a:t>: Μια </a:t>
            </a:r>
            <a:r>
              <a:rPr lang="el-GR" sz="2800" dirty="0" err="1"/>
              <a:t>περιπτωση</a:t>
            </a:r>
            <a:r>
              <a:rPr lang="el-GR" sz="2800" dirty="0"/>
              <a:t> </a:t>
            </a:r>
            <a:r>
              <a:rPr lang="el-GR" sz="2800" dirty="0" err="1"/>
              <a:t>εσωτερικευμενου</a:t>
            </a:r>
            <a:r>
              <a:rPr lang="el-GR" sz="2800" dirty="0"/>
              <a:t> </a:t>
            </a:r>
            <a:r>
              <a:rPr lang="el-GR" sz="2800" dirty="0" err="1"/>
              <a:t>ρατσισμου</a:t>
            </a:r>
            <a:endParaRPr lang="el-GR" sz="2800" dirty="0"/>
          </a:p>
        </p:txBody>
      </p:sp>
      <p:sp>
        <p:nvSpPr>
          <p:cNvPr id="3" name="Υπότιτλος 2">
            <a:extLst>
              <a:ext uri="{FF2B5EF4-FFF2-40B4-BE49-F238E27FC236}">
                <a16:creationId xmlns:a16="http://schemas.microsoft.com/office/drawing/2014/main" id="{93986E7D-13A1-0597-8A48-07CCCF8C916F}"/>
              </a:ext>
            </a:extLst>
          </p:cNvPr>
          <p:cNvSpPr>
            <a:spLocks noGrp="1"/>
          </p:cNvSpPr>
          <p:nvPr>
            <p:ph type="subTitle" idx="1"/>
          </p:nvPr>
        </p:nvSpPr>
        <p:spPr>
          <a:xfrm>
            <a:off x="2174630" y="3428999"/>
            <a:ext cx="7842739" cy="1529863"/>
          </a:xfrm>
        </p:spPr>
        <p:txBody>
          <a:bodyPr>
            <a:normAutofit lnSpcReduction="10000"/>
          </a:bodyPr>
          <a:lstStyle/>
          <a:p>
            <a:endParaRPr lang="el-GR" dirty="0">
              <a:solidFill>
                <a:schemeClr val="tx1"/>
              </a:solidFill>
            </a:endParaRPr>
          </a:p>
          <a:p>
            <a:r>
              <a:rPr lang="el-GR" dirty="0">
                <a:solidFill>
                  <a:schemeClr val="tx1"/>
                </a:solidFill>
              </a:rPr>
              <a:t>Π. Μ. Σ. «Γλωσσολογία: Γλώσσα και Επικοινωνία»</a:t>
            </a:r>
          </a:p>
          <a:p>
            <a:r>
              <a:rPr lang="el-GR" dirty="0">
                <a:solidFill>
                  <a:schemeClr val="tx1"/>
                </a:solidFill>
              </a:rPr>
              <a:t>Εφαρμοσμένη Γλωσσολογία: Μεταναστευτικές ταυτότητες και κριτική γλωσσική εκπαίδευση</a:t>
            </a:r>
          </a:p>
          <a:p>
            <a:r>
              <a:rPr lang="el-GR" dirty="0">
                <a:solidFill>
                  <a:schemeClr val="tx1"/>
                </a:solidFill>
              </a:rPr>
              <a:t>Φωτεινή Καλαφάτη (1061948)</a:t>
            </a:r>
          </a:p>
          <a:p>
            <a:r>
              <a:rPr lang="el-GR" dirty="0">
                <a:solidFill>
                  <a:schemeClr val="tx1"/>
                </a:solidFill>
              </a:rPr>
              <a:t>Διδάσκων: </a:t>
            </a:r>
            <a:r>
              <a:rPr lang="el-GR" dirty="0" err="1">
                <a:solidFill>
                  <a:schemeClr val="tx1"/>
                </a:solidFill>
              </a:rPr>
              <a:t>Καθ</a:t>
            </a:r>
            <a:r>
              <a:rPr lang="el-GR" dirty="0">
                <a:solidFill>
                  <a:schemeClr val="tx1"/>
                </a:solidFill>
              </a:rPr>
              <a:t>. κ. Α. </a:t>
            </a:r>
            <a:r>
              <a:rPr lang="el-GR" dirty="0" err="1">
                <a:solidFill>
                  <a:schemeClr val="tx1"/>
                </a:solidFill>
              </a:rPr>
              <a:t>Αρχάκης</a:t>
            </a:r>
            <a:endParaRPr lang="el-GR" dirty="0">
              <a:solidFill>
                <a:schemeClr val="tx1"/>
              </a:solidFill>
            </a:endParaRPr>
          </a:p>
        </p:txBody>
      </p:sp>
      <p:sp>
        <p:nvSpPr>
          <p:cNvPr id="4" name="Θέση ημερομηνίας 3">
            <a:extLst>
              <a:ext uri="{FF2B5EF4-FFF2-40B4-BE49-F238E27FC236}">
                <a16:creationId xmlns:a16="http://schemas.microsoft.com/office/drawing/2014/main" id="{9C9CA60D-9DF7-EC70-86D9-CB51CB61CCB9}"/>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191D48B8-AE54-7776-D852-56B9B7A253A6}"/>
              </a:ext>
            </a:extLst>
          </p:cNvPr>
          <p:cNvSpPr>
            <a:spLocks noGrp="1"/>
          </p:cNvSpPr>
          <p:nvPr>
            <p:ph type="sldNum" sz="quarter" idx="12"/>
          </p:nvPr>
        </p:nvSpPr>
        <p:spPr/>
        <p:txBody>
          <a:bodyPr/>
          <a:lstStyle/>
          <a:p>
            <a:fld id="{F1EF87CA-B86D-F949-AE52-FEE12903075A}" type="slidenum">
              <a:rPr lang="el-GR" smtClean="0"/>
              <a:t>1</a:t>
            </a:fld>
            <a:endParaRPr lang="el-GR"/>
          </a:p>
        </p:txBody>
      </p:sp>
    </p:spTree>
    <p:extLst>
      <p:ext uri="{BB962C8B-B14F-4D97-AF65-F5344CB8AC3E}">
        <p14:creationId xmlns:p14="http://schemas.microsoft.com/office/powerpoint/2010/main" val="1333936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1D3EB5-CCCE-C962-227D-CEE93C63705C}"/>
              </a:ext>
            </a:extLst>
          </p:cNvPr>
          <p:cNvSpPr>
            <a:spLocks noGrp="1"/>
          </p:cNvSpPr>
          <p:nvPr>
            <p:ph type="title"/>
          </p:nvPr>
        </p:nvSpPr>
        <p:spPr/>
        <p:txBody>
          <a:bodyPr/>
          <a:lstStyle/>
          <a:p>
            <a:pPr algn="ctr"/>
            <a:r>
              <a:rPr lang="el-GR" dirty="0"/>
              <a:t>Αφηγηματικός κόσμος</a:t>
            </a:r>
          </a:p>
        </p:txBody>
      </p:sp>
      <p:sp>
        <p:nvSpPr>
          <p:cNvPr id="3" name="Θέση περιεχομένου 2">
            <a:extLst>
              <a:ext uri="{FF2B5EF4-FFF2-40B4-BE49-F238E27FC236}">
                <a16:creationId xmlns:a16="http://schemas.microsoft.com/office/drawing/2014/main" id="{22B7A742-9125-9FEF-52C5-67B49C3F8BD9}"/>
              </a:ext>
            </a:extLst>
          </p:cNvPr>
          <p:cNvSpPr>
            <a:spLocks noGrp="1"/>
          </p:cNvSpPr>
          <p:nvPr>
            <p:ph idx="1"/>
          </p:nvPr>
        </p:nvSpPr>
        <p:spPr/>
        <p:txBody>
          <a:bodyPr/>
          <a:lstStyle/>
          <a:p>
            <a:r>
              <a:rPr lang="el-GR" dirty="0"/>
              <a:t>Αξιοποίηση της </a:t>
            </a:r>
            <a:r>
              <a:rPr lang="el-GR" dirty="0" err="1"/>
              <a:t>εθνομεθοδολογικής</a:t>
            </a:r>
            <a:r>
              <a:rPr lang="el-GR" dirty="0"/>
              <a:t> έννοιας του </a:t>
            </a:r>
            <a:r>
              <a:rPr lang="el-GR" i="1" dirty="0"/>
              <a:t>μηχανισμού συμμετοχικής κατηγοριοποίησης</a:t>
            </a:r>
            <a:r>
              <a:rPr lang="el-GR" dirty="0"/>
              <a:t> </a:t>
            </a:r>
            <a:r>
              <a:rPr lang="el-GR" i="1" dirty="0"/>
              <a:t>μ</a:t>
            </a:r>
            <a:r>
              <a:rPr lang="en-US" i="1" dirty="0" err="1"/>
              <a:t>έ</a:t>
            </a:r>
            <a:r>
              <a:rPr lang="el-GR" i="1" dirty="0" err="1"/>
              <a:t>λους</a:t>
            </a:r>
            <a:r>
              <a:rPr lang="el-GR" i="1" dirty="0"/>
              <a:t> </a:t>
            </a:r>
            <a:r>
              <a:rPr lang="el-GR" dirty="0"/>
              <a:t>του </a:t>
            </a:r>
            <a:r>
              <a:rPr lang="en-US" dirty="0"/>
              <a:t>Sacks</a:t>
            </a:r>
            <a:r>
              <a:rPr lang="el-GR" dirty="0"/>
              <a:t> (1992)</a:t>
            </a:r>
            <a:r>
              <a:rPr lang="en-US" dirty="0"/>
              <a:t>.</a:t>
            </a:r>
            <a:endParaRPr lang="el-GR" dirty="0"/>
          </a:p>
          <a:p>
            <a:r>
              <a:rPr lang="el-GR" dirty="0"/>
              <a:t>Στο προς </a:t>
            </a:r>
            <a:r>
              <a:rPr lang="el-GR" dirty="0" err="1"/>
              <a:t>μελ</a:t>
            </a:r>
            <a:r>
              <a:rPr lang="en-US" dirty="0" err="1"/>
              <a:t>έ</a:t>
            </a:r>
            <a:r>
              <a:rPr lang="el-GR" dirty="0"/>
              <a:t>τη άρθρο εφαρμόζεται ο μηχανισμός κατηγοριοποίησης μέλους </a:t>
            </a:r>
            <a:r>
              <a:rPr lang="el-GR" i="1" dirty="0"/>
              <a:t>διαμένοντες πληθυσμοί στην Ελλάδα </a:t>
            </a:r>
            <a:r>
              <a:rPr lang="el-GR" dirty="0">
                <a:sym typeface="Wingdings" pitchFamily="2" charset="2"/>
              </a:rPr>
              <a:t> σχεσιακό ζεύγος: μετανάστης/</a:t>
            </a:r>
            <a:r>
              <a:rPr lang="el-GR" dirty="0" err="1">
                <a:sym typeface="Wingdings" pitchFamily="2" charset="2"/>
              </a:rPr>
              <a:t>τρια</a:t>
            </a:r>
            <a:r>
              <a:rPr lang="el-GR" dirty="0">
                <a:sym typeface="Wingdings" pitchFamily="2" charset="2"/>
              </a:rPr>
              <a:t> – </a:t>
            </a:r>
            <a:r>
              <a:rPr lang="el-GR" dirty="0" err="1">
                <a:sym typeface="Wingdings" pitchFamily="2" charset="2"/>
              </a:rPr>
              <a:t>πλειονοτικός</a:t>
            </a:r>
            <a:r>
              <a:rPr lang="el-GR" dirty="0">
                <a:sym typeface="Wingdings" pitchFamily="2" charset="2"/>
              </a:rPr>
              <a:t>/ή  εντοπισμός των κατηγορημάτων που τους αποδίδονται  διερεύνηση του τρόπου με τον οποίο οικοδομείται η μεταξύ τους σχέση. </a:t>
            </a:r>
          </a:p>
          <a:p>
            <a:r>
              <a:rPr lang="el-GR" dirty="0">
                <a:sym typeface="Wingdings" pitchFamily="2" charset="2"/>
              </a:rPr>
              <a:t>Εξετάζουμε την κατασκευή της ταυτότητας του μετανάστη.</a:t>
            </a:r>
          </a:p>
          <a:p>
            <a:r>
              <a:rPr lang="el-GR" dirty="0">
                <a:sym typeface="Wingdings" pitchFamily="2" charset="2"/>
              </a:rPr>
              <a:t>Διλήμματα (</a:t>
            </a:r>
            <a:r>
              <a:rPr lang="en-US" dirty="0">
                <a:sym typeface="Wingdings" pitchFamily="2" charset="2"/>
              </a:rPr>
              <a:t>Bamberg 1997, 2011</a:t>
            </a:r>
            <a:r>
              <a:rPr lang="el-GR" dirty="0">
                <a:sym typeface="Wingdings" pitchFamily="2" charset="2"/>
              </a:rPr>
              <a:t>, 2004, </a:t>
            </a:r>
            <a:r>
              <a:rPr lang="el-GR" dirty="0" err="1">
                <a:sym typeface="Wingdings" pitchFamily="2" charset="2"/>
              </a:rPr>
              <a:t>Αρχάκης</a:t>
            </a:r>
            <a:r>
              <a:rPr lang="el-GR" dirty="0">
                <a:sym typeface="Wingdings" pitchFamily="2" charset="2"/>
              </a:rPr>
              <a:t> 2020)</a:t>
            </a:r>
          </a:p>
          <a:p>
            <a:pPr marL="342900" indent="-342900">
              <a:buFont typeface="+mj-lt"/>
              <a:buAutoNum type="arabicPeriod"/>
            </a:pPr>
            <a:r>
              <a:rPr lang="el-GR" i="1" dirty="0">
                <a:sym typeface="Wingdings" pitchFamily="2" charset="2"/>
              </a:rPr>
              <a:t>Σταθερότητα </a:t>
            </a:r>
            <a:r>
              <a:rPr lang="el-GR" dirty="0">
                <a:sym typeface="Wingdings" pitchFamily="2" charset="2"/>
              </a:rPr>
              <a:t>ή </a:t>
            </a:r>
            <a:r>
              <a:rPr lang="el-GR" i="1" dirty="0">
                <a:sym typeface="Wingdings" pitchFamily="2" charset="2"/>
              </a:rPr>
              <a:t>μεταβολή </a:t>
            </a:r>
          </a:p>
          <a:p>
            <a:pPr marL="342900" indent="-342900">
              <a:buFont typeface="+mj-lt"/>
              <a:buAutoNum type="arabicPeriod"/>
            </a:pPr>
            <a:r>
              <a:rPr lang="el-GR" i="1" dirty="0">
                <a:sym typeface="Wingdings" pitchFamily="2" charset="2"/>
              </a:rPr>
              <a:t>Ομοιότητα</a:t>
            </a:r>
            <a:r>
              <a:rPr lang="el-GR" dirty="0">
                <a:sym typeface="Wingdings" pitchFamily="2" charset="2"/>
              </a:rPr>
              <a:t> ή </a:t>
            </a:r>
            <a:r>
              <a:rPr lang="el-GR" i="1" dirty="0">
                <a:sym typeface="Wingdings" pitchFamily="2" charset="2"/>
              </a:rPr>
              <a:t>διαφορά </a:t>
            </a:r>
          </a:p>
          <a:p>
            <a:pPr marL="342900" indent="-342900">
              <a:buFont typeface="+mj-lt"/>
              <a:buAutoNum type="arabicPeriod"/>
            </a:pPr>
            <a:r>
              <a:rPr lang="el-GR" i="1" dirty="0">
                <a:sym typeface="Wingdings" pitchFamily="2" charset="2"/>
              </a:rPr>
              <a:t>Τρόπος δράσης </a:t>
            </a:r>
          </a:p>
          <a:p>
            <a:endParaRPr lang="el-GR" dirty="0"/>
          </a:p>
        </p:txBody>
      </p:sp>
      <p:sp>
        <p:nvSpPr>
          <p:cNvPr id="4" name="Θέση ημερομηνίας 3">
            <a:extLst>
              <a:ext uri="{FF2B5EF4-FFF2-40B4-BE49-F238E27FC236}">
                <a16:creationId xmlns:a16="http://schemas.microsoft.com/office/drawing/2014/main" id="{552A6CD6-FACC-F60E-0829-DF10A324E548}"/>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32E52CFD-AD95-E1E9-BA25-D412F84CDE8B}"/>
              </a:ext>
            </a:extLst>
          </p:cNvPr>
          <p:cNvSpPr>
            <a:spLocks noGrp="1"/>
          </p:cNvSpPr>
          <p:nvPr>
            <p:ph type="sldNum" sz="quarter" idx="12"/>
          </p:nvPr>
        </p:nvSpPr>
        <p:spPr/>
        <p:txBody>
          <a:bodyPr/>
          <a:lstStyle/>
          <a:p>
            <a:fld id="{F1EF87CA-B86D-F949-AE52-FEE12903075A}" type="slidenum">
              <a:rPr lang="el-GR" smtClean="0"/>
              <a:t>10</a:t>
            </a:fld>
            <a:endParaRPr lang="el-GR"/>
          </a:p>
        </p:txBody>
      </p:sp>
    </p:spTree>
    <p:extLst>
      <p:ext uri="{BB962C8B-B14F-4D97-AF65-F5344CB8AC3E}">
        <p14:creationId xmlns:p14="http://schemas.microsoft.com/office/powerpoint/2010/main" val="459110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163A28-C034-AEA4-B9F1-5349AB7C7DA2}"/>
              </a:ext>
            </a:extLst>
          </p:cNvPr>
          <p:cNvSpPr>
            <a:spLocks noGrp="1"/>
          </p:cNvSpPr>
          <p:nvPr>
            <p:ph type="title"/>
          </p:nvPr>
        </p:nvSpPr>
        <p:spPr/>
        <p:txBody>
          <a:bodyPr/>
          <a:lstStyle/>
          <a:p>
            <a:pPr algn="ctr"/>
            <a:r>
              <a:rPr lang="el-GR" dirty="0" err="1"/>
              <a:t>Αφηγηματικ</a:t>
            </a:r>
            <a:r>
              <a:rPr lang="en-US" dirty="0" err="1"/>
              <a:t>ή</a:t>
            </a:r>
            <a:r>
              <a:rPr lang="el-GR" dirty="0"/>
              <a:t> </a:t>
            </a:r>
            <a:r>
              <a:rPr lang="el-GR" dirty="0" err="1"/>
              <a:t>διεπίδραση</a:t>
            </a:r>
            <a:endParaRPr lang="el-GR" dirty="0"/>
          </a:p>
        </p:txBody>
      </p:sp>
      <p:sp>
        <p:nvSpPr>
          <p:cNvPr id="3" name="Θέση περιεχομένου 2">
            <a:extLst>
              <a:ext uri="{FF2B5EF4-FFF2-40B4-BE49-F238E27FC236}">
                <a16:creationId xmlns:a16="http://schemas.microsoft.com/office/drawing/2014/main" id="{581F6699-B8A6-F547-1569-53B48C6FC4E1}"/>
              </a:ext>
            </a:extLst>
          </p:cNvPr>
          <p:cNvSpPr>
            <a:spLocks noGrp="1"/>
          </p:cNvSpPr>
          <p:nvPr>
            <p:ph idx="1"/>
          </p:nvPr>
        </p:nvSpPr>
        <p:spPr/>
        <p:txBody>
          <a:bodyPr/>
          <a:lstStyle/>
          <a:p>
            <a:r>
              <a:rPr lang="el-GR" dirty="0"/>
              <a:t>Θεωρία </a:t>
            </a:r>
            <a:r>
              <a:rPr lang="en-US" dirty="0"/>
              <a:t>Brown &amp; Levinson (1987) </a:t>
            </a:r>
            <a:r>
              <a:rPr lang="el-GR" dirty="0">
                <a:sym typeface="Wingdings" pitchFamily="2" charset="2"/>
              </a:rPr>
              <a:t> μελετούν τον τρόπο με τον οποίο διαχειρίζονται οι συνομιλητές το πρόσωπό τους, τη δημόσια εικόνα τους. </a:t>
            </a:r>
          </a:p>
          <a:p>
            <a:r>
              <a:rPr lang="el-GR" dirty="0">
                <a:sym typeface="Wingdings" pitchFamily="2" charset="2"/>
              </a:rPr>
              <a:t>Χρήση </a:t>
            </a:r>
            <a:r>
              <a:rPr lang="el-GR" i="1" dirty="0">
                <a:sym typeface="Wingdings" pitchFamily="2" charset="2"/>
              </a:rPr>
              <a:t>στρατηγικών θετικής ευγενείας </a:t>
            </a:r>
            <a:r>
              <a:rPr lang="el-GR" dirty="0">
                <a:sym typeface="Wingdings" pitchFamily="2" charset="2"/>
              </a:rPr>
              <a:t>μέσω των οποίων εκφράζονται παρόμοιες επιθυμίες με αυτές της κυρίαρχης ομάδας  ικανοποίηση των προσδοκιών των μελών της κυρίαρχης ομάδας για εκτίμηση και αποδοχή/επιβεβαίωση και ενίσχυση του θετικού τους προσώπου. </a:t>
            </a:r>
          </a:p>
          <a:p>
            <a:r>
              <a:rPr lang="el-GR" dirty="0">
                <a:sym typeface="Wingdings" pitchFamily="2" charset="2"/>
              </a:rPr>
              <a:t>«Συλλογικό πρόσωπο»: δεν αναφέρεται μόνο σε μεμονωμένα άτομα, αλλά σε ολόκληρες ομάδες  η ελληνική κοινότητα εκλαμβάνεται ως φορέας </a:t>
            </a:r>
            <a:r>
              <a:rPr lang="el-GR" i="1" dirty="0">
                <a:sym typeface="Wingdings" pitchFamily="2" charset="2"/>
              </a:rPr>
              <a:t>συλλογικού προσώπου  </a:t>
            </a:r>
            <a:r>
              <a:rPr lang="el-GR" dirty="0">
                <a:sym typeface="Wingdings" pitchFamily="2" charset="2"/>
              </a:rPr>
              <a:t>(</a:t>
            </a:r>
            <a:r>
              <a:rPr lang="el-GR" dirty="0" err="1">
                <a:sym typeface="Wingdings" pitchFamily="2" charset="2"/>
              </a:rPr>
              <a:t>Αρχάκης</a:t>
            </a:r>
            <a:r>
              <a:rPr lang="el-GR" dirty="0">
                <a:sym typeface="Wingdings" pitchFamily="2" charset="2"/>
              </a:rPr>
              <a:t> 2020).</a:t>
            </a:r>
            <a:endParaRPr lang="el-GR" i="1" dirty="0">
              <a:sym typeface="Wingdings" pitchFamily="2" charset="2"/>
            </a:endParaRPr>
          </a:p>
          <a:p>
            <a:r>
              <a:rPr lang="el-GR" dirty="0">
                <a:sym typeface="Wingdings" pitchFamily="2" charset="2"/>
              </a:rPr>
              <a:t>Συνάγουμε την τοποθέτηση στο επίπεδο της αφηγηματικής </a:t>
            </a:r>
            <a:r>
              <a:rPr lang="el-GR" dirty="0" err="1">
                <a:sym typeface="Wingdings" pitchFamily="2" charset="2"/>
              </a:rPr>
              <a:t>διεπίδρασης</a:t>
            </a:r>
            <a:r>
              <a:rPr lang="el-GR" dirty="0">
                <a:sym typeface="Wingdings" pitchFamily="2" charset="2"/>
              </a:rPr>
              <a:t> και διαπιστώνουμε αν στο άρθρο που θα αναλυθεί εντοπίζεται </a:t>
            </a:r>
            <a:r>
              <a:rPr lang="el-GR" i="1" dirty="0">
                <a:sym typeface="Wingdings" pitchFamily="2" charset="2"/>
              </a:rPr>
              <a:t>ενίσχυση</a:t>
            </a:r>
            <a:r>
              <a:rPr lang="el-GR" dirty="0">
                <a:sym typeface="Wingdings" pitchFamily="2" charset="2"/>
              </a:rPr>
              <a:t> ή </a:t>
            </a:r>
            <a:r>
              <a:rPr lang="el-GR" i="1" dirty="0">
                <a:sym typeface="Wingdings" pitchFamily="2" charset="2"/>
              </a:rPr>
              <a:t>απειλή</a:t>
            </a:r>
            <a:r>
              <a:rPr lang="el-GR" dirty="0">
                <a:sym typeface="Wingdings" pitchFamily="2" charset="2"/>
              </a:rPr>
              <a:t> του προσώπου, δηλαδή των </a:t>
            </a:r>
            <a:r>
              <a:rPr lang="el-GR" dirty="0" err="1">
                <a:sym typeface="Wingdings" pitchFamily="2" charset="2"/>
              </a:rPr>
              <a:t>πλειονοτικών</a:t>
            </a:r>
            <a:r>
              <a:rPr lang="el-GR" dirty="0">
                <a:sym typeface="Wingdings" pitchFamily="2" charset="2"/>
              </a:rPr>
              <a:t>. </a:t>
            </a:r>
            <a:endParaRPr lang="el-GR" dirty="0"/>
          </a:p>
        </p:txBody>
      </p:sp>
      <p:sp>
        <p:nvSpPr>
          <p:cNvPr id="4" name="Θέση ημερομηνίας 3">
            <a:extLst>
              <a:ext uri="{FF2B5EF4-FFF2-40B4-BE49-F238E27FC236}">
                <a16:creationId xmlns:a16="http://schemas.microsoft.com/office/drawing/2014/main" id="{BDDEA3F9-B66A-F789-C35F-51632475FEC7}"/>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E3D255E3-F19A-2F15-59C4-A616E0ACC34C}"/>
              </a:ext>
            </a:extLst>
          </p:cNvPr>
          <p:cNvSpPr>
            <a:spLocks noGrp="1"/>
          </p:cNvSpPr>
          <p:nvPr>
            <p:ph type="sldNum" sz="quarter" idx="12"/>
          </p:nvPr>
        </p:nvSpPr>
        <p:spPr/>
        <p:txBody>
          <a:bodyPr/>
          <a:lstStyle/>
          <a:p>
            <a:fld id="{F1EF87CA-B86D-F949-AE52-FEE12903075A}" type="slidenum">
              <a:rPr lang="el-GR" smtClean="0"/>
              <a:t>11</a:t>
            </a:fld>
            <a:endParaRPr lang="el-GR"/>
          </a:p>
        </p:txBody>
      </p:sp>
    </p:spTree>
    <p:extLst>
      <p:ext uri="{BB962C8B-B14F-4D97-AF65-F5344CB8AC3E}">
        <p14:creationId xmlns:p14="http://schemas.microsoft.com/office/powerpoint/2010/main" val="3711824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8BDD40-5D8F-CE10-63EE-32004C56D679}"/>
              </a:ext>
            </a:extLst>
          </p:cNvPr>
          <p:cNvSpPr>
            <a:spLocks noGrp="1"/>
          </p:cNvSpPr>
          <p:nvPr>
            <p:ph type="title"/>
          </p:nvPr>
        </p:nvSpPr>
        <p:spPr/>
        <p:txBody>
          <a:bodyPr/>
          <a:lstStyle/>
          <a:p>
            <a:pPr algn="ctr"/>
            <a:r>
              <a:rPr lang="el-GR" dirty="0"/>
              <a:t>Συνολική τοποθέτηση</a:t>
            </a:r>
          </a:p>
        </p:txBody>
      </p:sp>
      <p:sp>
        <p:nvSpPr>
          <p:cNvPr id="3" name="Θέση περιεχομένου 2">
            <a:extLst>
              <a:ext uri="{FF2B5EF4-FFF2-40B4-BE49-F238E27FC236}">
                <a16:creationId xmlns:a16="http://schemas.microsoft.com/office/drawing/2014/main" id="{0E6A8AC7-9799-E0E6-F4BD-3D2429523DA8}"/>
              </a:ext>
            </a:extLst>
          </p:cNvPr>
          <p:cNvSpPr>
            <a:spLocks noGrp="1"/>
          </p:cNvSpPr>
          <p:nvPr>
            <p:ph idx="1"/>
          </p:nvPr>
        </p:nvSpPr>
        <p:spPr/>
        <p:txBody>
          <a:bodyPr/>
          <a:lstStyle/>
          <a:p>
            <a:endParaRPr lang="el-GR" dirty="0"/>
          </a:p>
          <a:p>
            <a:r>
              <a:rPr lang="el-GR" dirty="0"/>
              <a:t>Όταν οι αφηγητές αναδεικνύουν την αφομοίωσή τους και την ένταξή τους στη νέα χώρα υποδοχής, τότε ενισχύεται το θετικό συλλογικό </a:t>
            </a:r>
            <a:r>
              <a:rPr lang="el-GR" dirty="0" err="1"/>
              <a:t>πλειονοτικό</a:t>
            </a:r>
            <a:r>
              <a:rPr lang="el-GR" dirty="0"/>
              <a:t> πρόσωπο και οικοδομούνται </a:t>
            </a:r>
            <a:r>
              <a:rPr lang="el-GR" i="1" dirty="0"/>
              <a:t>ταυτότητες νομιμοποίησης</a:t>
            </a:r>
            <a:r>
              <a:rPr lang="el-GR" dirty="0"/>
              <a:t>. </a:t>
            </a:r>
          </a:p>
          <a:p>
            <a:r>
              <a:rPr lang="el-GR" dirty="0"/>
              <a:t>Όταν καταγράφεται απόκλιση από τις </a:t>
            </a:r>
            <a:r>
              <a:rPr lang="el-GR" dirty="0" err="1"/>
              <a:t>ομογενοποιητικές</a:t>
            </a:r>
            <a:r>
              <a:rPr lang="el-GR" dirty="0"/>
              <a:t> επιταγές του ελληνικού εθνικού λόγου, τότε απειλείται το θετικό συλλογικό </a:t>
            </a:r>
            <a:r>
              <a:rPr lang="el-GR" dirty="0" err="1"/>
              <a:t>πλειονοτικό</a:t>
            </a:r>
            <a:r>
              <a:rPr lang="el-GR" dirty="0"/>
              <a:t> πρόσωπο και οικοδομούνται </a:t>
            </a:r>
            <a:r>
              <a:rPr lang="el-GR" i="1" dirty="0"/>
              <a:t>ταυτότητες</a:t>
            </a:r>
            <a:r>
              <a:rPr lang="el-GR" dirty="0"/>
              <a:t> </a:t>
            </a:r>
            <a:r>
              <a:rPr lang="el-GR" i="1" dirty="0"/>
              <a:t>υβριδικής αντίστασης</a:t>
            </a:r>
            <a:r>
              <a:rPr lang="el-GR" dirty="0"/>
              <a:t>. </a:t>
            </a:r>
          </a:p>
          <a:p>
            <a:r>
              <a:rPr lang="el-GR" dirty="0"/>
              <a:t>Απόκλιση: αντιρατσιστική τοποθέτηση (</a:t>
            </a:r>
            <a:r>
              <a:rPr lang="el-GR" dirty="0" err="1"/>
              <a:t>Αρχάκης</a:t>
            </a:r>
            <a:r>
              <a:rPr lang="el-GR" dirty="0"/>
              <a:t> 2020)</a:t>
            </a:r>
          </a:p>
          <a:p>
            <a:r>
              <a:rPr lang="el-GR" dirty="0"/>
              <a:t>Σύγκλιση: ρατσιστική τοποθέτηση (</a:t>
            </a:r>
            <a:r>
              <a:rPr lang="el-GR" dirty="0" err="1"/>
              <a:t>Αρχάκης</a:t>
            </a:r>
            <a:r>
              <a:rPr lang="el-GR" dirty="0"/>
              <a:t> 2020)</a:t>
            </a:r>
          </a:p>
          <a:p>
            <a:endParaRPr lang="el-GR" dirty="0"/>
          </a:p>
        </p:txBody>
      </p:sp>
      <p:sp>
        <p:nvSpPr>
          <p:cNvPr id="4" name="Θέση ημερομηνίας 3">
            <a:extLst>
              <a:ext uri="{FF2B5EF4-FFF2-40B4-BE49-F238E27FC236}">
                <a16:creationId xmlns:a16="http://schemas.microsoft.com/office/drawing/2014/main" id="{C635E280-A293-D7AF-E731-3D5B63FD9F92}"/>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8389B59D-DC9B-34BC-CFF1-4279990586AD}"/>
              </a:ext>
            </a:extLst>
          </p:cNvPr>
          <p:cNvSpPr>
            <a:spLocks noGrp="1"/>
          </p:cNvSpPr>
          <p:nvPr>
            <p:ph type="sldNum" sz="quarter" idx="12"/>
          </p:nvPr>
        </p:nvSpPr>
        <p:spPr/>
        <p:txBody>
          <a:bodyPr/>
          <a:lstStyle/>
          <a:p>
            <a:fld id="{F1EF87CA-B86D-F949-AE52-FEE12903075A}" type="slidenum">
              <a:rPr lang="el-GR" smtClean="0"/>
              <a:t>12</a:t>
            </a:fld>
            <a:endParaRPr lang="el-GR"/>
          </a:p>
        </p:txBody>
      </p:sp>
    </p:spTree>
    <p:extLst>
      <p:ext uri="{BB962C8B-B14F-4D97-AF65-F5344CB8AC3E}">
        <p14:creationId xmlns:p14="http://schemas.microsoft.com/office/powerpoint/2010/main" val="3420103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EFD175-8C54-16CB-BD5B-457C3652ECB4}"/>
              </a:ext>
            </a:extLst>
          </p:cNvPr>
          <p:cNvSpPr>
            <a:spLocks noGrp="1"/>
          </p:cNvSpPr>
          <p:nvPr>
            <p:ph type="title"/>
          </p:nvPr>
        </p:nvSpPr>
        <p:spPr/>
        <p:txBody>
          <a:bodyPr/>
          <a:lstStyle/>
          <a:p>
            <a:pPr algn="ctr"/>
            <a:r>
              <a:rPr lang="el-GR" dirty="0"/>
              <a:t>Τα δεδομένα της ανάλυσης</a:t>
            </a:r>
          </a:p>
        </p:txBody>
      </p:sp>
      <p:sp>
        <p:nvSpPr>
          <p:cNvPr id="3" name="Θέση περιεχομένου 2">
            <a:extLst>
              <a:ext uri="{FF2B5EF4-FFF2-40B4-BE49-F238E27FC236}">
                <a16:creationId xmlns:a16="http://schemas.microsoft.com/office/drawing/2014/main" id="{6BCC0F65-269C-E879-EBA4-049B773B7343}"/>
              </a:ext>
            </a:extLst>
          </p:cNvPr>
          <p:cNvSpPr>
            <a:spLocks noGrp="1"/>
          </p:cNvSpPr>
          <p:nvPr>
            <p:ph idx="1"/>
          </p:nvPr>
        </p:nvSpPr>
        <p:spPr>
          <a:xfrm>
            <a:off x="691662" y="2168768"/>
            <a:ext cx="10433538" cy="4208585"/>
          </a:xfrm>
        </p:spPr>
        <p:txBody>
          <a:bodyPr/>
          <a:lstStyle/>
          <a:p>
            <a:r>
              <a:rPr lang="el-GR" dirty="0"/>
              <a:t>Προσωπική ιστορία ενός μετανάστη από τη Συρία.</a:t>
            </a:r>
          </a:p>
          <a:p>
            <a:r>
              <a:rPr lang="el-GR" dirty="0" err="1"/>
              <a:t>Μιντιακό</a:t>
            </a:r>
            <a:r>
              <a:rPr lang="el-GR" dirty="0"/>
              <a:t> κείμενο, που προέρχεται από τον Διεθνή Οργανισμό Μετανάστευσης και δημοσιεύτηκε το 2018. </a:t>
            </a:r>
          </a:p>
          <a:p>
            <a:r>
              <a:rPr lang="el-GR" dirty="0" err="1"/>
              <a:t>Πολυτροπικό</a:t>
            </a:r>
            <a:r>
              <a:rPr lang="el-GR" dirty="0"/>
              <a:t> κείμενο, καθώς περιέχει γραπτό κείμενο και εικόνα. </a:t>
            </a:r>
          </a:p>
          <a:p>
            <a:r>
              <a:rPr lang="el-GR" dirty="0" err="1"/>
              <a:t>Κειμενικό</a:t>
            </a:r>
            <a:r>
              <a:rPr lang="el-GR" dirty="0"/>
              <a:t> είδος: Ιστορία. </a:t>
            </a:r>
          </a:p>
          <a:p>
            <a:r>
              <a:rPr lang="el-GR" dirty="0"/>
              <a:t>Συγγραφέας: ανώνυμος.</a:t>
            </a:r>
          </a:p>
          <a:p>
            <a:r>
              <a:rPr lang="el-GR" dirty="0"/>
              <a:t>Το κείμενο που αναλύεται προέρχεται από ένα σώμα κειμένων 500.000 λέξεων (βλ. </a:t>
            </a:r>
            <a:r>
              <a:rPr lang="en-US" dirty="0"/>
              <a:t>TRACE) </a:t>
            </a:r>
            <a:r>
              <a:rPr lang="el-GR" dirty="0"/>
              <a:t>και αποτελεί περίπτωση ρευστού ρατσισμού (</a:t>
            </a:r>
            <a:r>
              <a:rPr lang="en-US" dirty="0"/>
              <a:t>Weaver 2016). </a:t>
            </a:r>
            <a:endParaRPr lang="el-GR" dirty="0"/>
          </a:p>
          <a:p>
            <a:r>
              <a:rPr lang="el-GR" dirty="0"/>
              <a:t>Η ανάλυση του άρθρου για την ανάδειξη του </a:t>
            </a:r>
            <a:r>
              <a:rPr lang="el-GR" i="1" dirty="0" err="1"/>
              <a:t>εσωτερικευμένου</a:t>
            </a:r>
            <a:r>
              <a:rPr lang="el-GR" i="1" dirty="0"/>
              <a:t> ρατσισμού </a:t>
            </a:r>
            <a:r>
              <a:rPr lang="el-GR" dirty="0"/>
              <a:t>θα περιοριστεί στα αφηγηματικά του χαρακτηριστικά. </a:t>
            </a:r>
          </a:p>
        </p:txBody>
      </p:sp>
      <p:sp>
        <p:nvSpPr>
          <p:cNvPr id="4" name="Θέση ημερομηνίας 3">
            <a:extLst>
              <a:ext uri="{FF2B5EF4-FFF2-40B4-BE49-F238E27FC236}">
                <a16:creationId xmlns:a16="http://schemas.microsoft.com/office/drawing/2014/main" id="{7A459B81-972D-4254-877C-2EB3DCA7E72E}"/>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2AB407FB-EA92-4EC4-86E8-57A61A79E827}"/>
              </a:ext>
            </a:extLst>
          </p:cNvPr>
          <p:cNvSpPr>
            <a:spLocks noGrp="1"/>
          </p:cNvSpPr>
          <p:nvPr>
            <p:ph type="sldNum" sz="quarter" idx="12"/>
          </p:nvPr>
        </p:nvSpPr>
        <p:spPr/>
        <p:txBody>
          <a:bodyPr/>
          <a:lstStyle/>
          <a:p>
            <a:fld id="{F1EF87CA-B86D-F949-AE52-FEE12903075A}" type="slidenum">
              <a:rPr lang="el-GR" smtClean="0"/>
              <a:t>13</a:t>
            </a:fld>
            <a:endParaRPr lang="el-GR"/>
          </a:p>
        </p:txBody>
      </p:sp>
    </p:spTree>
    <p:extLst>
      <p:ext uri="{BB962C8B-B14F-4D97-AF65-F5344CB8AC3E}">
        <p14:creationId xmlns:p14="http://schemas.microsoft.com/office/powerpoint/2010/main" val="2952576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3844FE-BE4E-B3B7-7EB2-9D350A3896F0}"/>
              </a:ext>
            </a:extLst>
          </p:cNvPr>
          <p:cNvSpPr>
            <a:spLocks noGrp="1"/>
          </p:cNvSpPr>
          <p:nvPr>
            <p:ph type="title"/>
          </p:nvPr>
        </p:nvSpPr>
        <p:spPr/>
        <p:txBody>
          <a:bodyPr>
            <a:normAutofit fontScale="90000"/>
          </a:bodyPr>
          <a:lstStyle/>
          <a:p>
            <a:pPr algn="ctr"/>
            <a:r>
              <a:rPr lang="el-GR" dirty="0"/>
              <a:t>Κείμενο: </a:t>
            </a:r>
            <a:r>
              <a:rPr lang="el-GR" i="1" dirty="0"/>
              <a:t>Ο </a:t>
            </a:r>
            <a:r>
              <a:rPr lang="el-GR" i="1" dirty="0" err="1"/>
              <a:t>Νετσιρβάν</a:t>
            </a:r>
            <a:r>
              <a:rPr lang="el-GR" i="1" dirty="0"/>
              <a:t> από τη Συρία</a:t>
            </a:r>
          </a:p>
        </p:txBody>
      </p:sp>
      <p:sp>
        <p:nvSpPr>
          <p:cNvPr id="3" name="Θέση περιεχομένου 2">
            <a:extLst>
              <a:ext uri="{FF2B5EF4-FFF2-40B4-BE49-F238E27FC236}">
                <a16:creationId xmlns:a16="http://schemas.microsoft.com/office/drawing/2014/main" id="{2BA90E3F-8E4B-17A6-3C3E-297DD2FC7E56}"/>
              </a:ext>
            </a:extLst>
          </p:cNvPr>
          <p:cNvSpPr>
            <a:spLocks noGrp="1"/>
          </p:cNvSpPr>
          <p:nvPr>
            <p:ph idx="1"/>
          </p:nvPr>
        </p:nvSpPr>
        <p:spPr/>
        <p:txBody>
          <a:bodyPr>
            <a:normAutofit fontScale="92500" lnSpcReduction="10000"/>
          </a:bodyPr>
          <a:lstStyle/>
          <a:p>
            <a:pPr indent="0" algn="just">
              <a:spcAft>
                <a:spcPts val="0"/>
              </a:spcAft>
              <a:buNone/>
            </a:pPr>
            <a:r>
              <a:rPr lang="el-GR" sz="1800" dirty="0">
                <a:effectLst/>
                <a:ea typeface="Calibri" panose="020F0502020204030204" pitchFamily="34" charset="0"/>
                <a:cs typeface="Times New Roman" panose="02020603050405020304" pitchFamily="18" charset="0"/>
              </a:rPr>
              <a:t>«Αν δεν υπήρχε ο πόλεμος στη Συρία, θα γύριζα στη χώρα μου. Αναγκαστήκαμε να φύγουμε επειδή η κατάσταση γινόταν χειρότερη. Μέσω του Ιράκ και της Τουρκίας φτάσαμε στα ελληνικά σύνορα και τώρα μένουμε στην ανοιχτή δομή φιλοξενίας για πρόσφυγες και μετανάστες στην Καβάλα.</a:t>
            </a:r>
          </a:p>
          <a:p>
            <a:pPr indent="0" algn="just">
              <a:spcAft>
                <a:spcPts val="0"/>
              </a:spcAft>
              <a:buNone/>
            </a:pPr>
            <a:r>
              <a:rPr lang="el-GR" sz="1800" dirty="0">
                <a:effectLst/>
                <a:ea typeface="Calibri" panose="020F0502020204030204" pitchFamily="34" charset="0"/>
                <a:cs typeface="Times New Roman" panose="02020603050405020304" pitchFamily="18" charset="0"/>
              </a:rPr>
              <a:t>Παρόλο που σπούδασα οικονομικά, εργάστηκα σε ΜΚΟ σε </a:t>
            </a:r>
            <a:r>
              <a:rPr lang="el-GR" sz="1800" dirty="0" err="1">
                <a:effectLst/>
                <a:ea typeface="Calibri" panose="020F0502020204030204" pitchFamily="34" charset="0"/>
                <a:cs typeface="Times New Roman" panose="02020603050405020304" pitchFamily="18" charset="0"/>
              </a:rPr>
              <a:t>καμπς</a:t>
            </a:r>
            <a:r>
              <a:rPr lang="el-GR" sz="1800" dirty="0">
                <a:effectLst/>
                <a:ea typeface="Calibri" panose="020F0502020204030204" pitchFamily="34" charset="0"/>
                <a:cs typeface="Times New Roman" panose="02020603050405020304" pitchFamily="18" charset="0"/>
              </a:rPr>
              <a:t> προσφύγων στο Ιράκ και τη Συρία. Η διοργάνωση δραστηριοτήτων ήταν από τις αγαπημένες μου ασχολίες. Τα παιδιά πρόσφυγες έχουν εκτεθεί επανειλημμένα σε τραυματικές εμπειρίες και χρειάζονται ιδιαίτερη υποστήριξη λόγω της </a:t>
            </a:r>
            <a:r>
              <a:rPr lang="el-GR" sz="1800" dirty="0" err="1">
                <a:effectLst/>
                <a:ea typeface="Calibri" panose="020F0502020204030204" pitchFamily="34" charset="0"/>
                <a:cs typeface="Times New Roman" panose="02020603050405020304" pitchFamily="18" charset="0"/>
              </a:rPr>
              <a:t>ευαλωτότητάς</a:t>
            </a:r>
            <a:r>
              <a:rPr lang="el-GR" sz="1800" dirty="0">
                <a:effectLst/>
                <a:ea typeface="Calibri" panose="020F0502020204030204" pitchFamily="34" charset="0"/>
                <a:cs typeface="Times New Roman" panose="02020603050405020304" pitchFamily="18" charset="0"/>
              </a:rPr>
              <a:t> τους. Η προστασία παιδιών είναι πραγματικά χρήσιμη καθώς βοηθά τα παιδιά να ξεπεράσουν τα προβλήματά τους.</a:t>
            </a:r>
          </a:p>
          <a:p>
            <a:pPr indent="0" algn="just">
              <a:spcAft>
                <a:spcPts val="0"/>
              </a:spcAft>
              <a:buNone/>
            </a:pPr>
            <a:r>
              <a:rPr lang="el-GR" sz="1800" dirty="0">
                <a:effectLst/>
                <a:ea typeface="Calibri" panose="020F0502020204030204" pitchFamily="34" charset="0"/>
                <a:cs typeface="Times New Roman" panose="02020603050405020304" pitchFamily="18" charset="0"/>
              </a:rPr>
              <a:t>Η ζωή μου τώρα είναι πιο ωραία, πιο ήσυχη. Παρακολουθώ τα μαθήματα αγγλικών και ελληνικών ώστε να βελτιώσω τις γλώσσες που μιλάω. Και παίζω στην ομάδα ποδοσφαίρου που φτιάξαμε! Έχουμε παίξει μερικές φορές και με τους ντόπιους. Ήταν καλή ευκαιρία να γνωρίσουμε Έλληνες. Είναι θαυμάσιο που ερχόμαστε κοντά και μαθαίνουμε οι μεν από τους δε και τέτοιες δραστηριότητες συμβάλλουν πολύ προς αυτή την κατεύθυνση».</a:t>
            </a:r>
          </a:p>
          <a:p>
            <a:pPr indent="0" algn="just">
              <a:spcAft>
                <a:spcPts val="0"/>
              </a:spcAf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
        <p:nvSpPr>
          <p:cNvPr id="4" name="Θέση ημερομηνίας 3">
            <a:extLst>
              <a:ext uri="{FF2B5EF4-FFF2-40B4-BE49-F238E27FC236}">
                <a16:creationId xmlns:a16="http://schemas.microsoft.com/office/drawing/2014/main" id="{00EBA8E8-7571-10B2-629E-DC252D5828AA}"/>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6B8630AE-0B6B-FC95-45DF-CEC7AF038BD0}"/>
              </a:ext>
            </a:extLst>
          </p:cNvPr>
          <p:cNvSpPr>
            <a:spLocks noGrp="1"/>
          </p:cNvSpPr>
          <p:nvPr>
            <p:ph type="sldNum" sz="quarter" idx="12"/>
          </p:nvPr>
        </p:nvSpPr>
        <p:spPr/>
        <p:txBody>
          <a:bodyPr/>
          <a:lstStyle/>
          <a:p>
            <a:fld id="{F1EF87CA-B86D-F949-AE52-FEE12903075A}" type="slidenum">
              <a:rPr lang="el-GR" smtClean="0"/>
              <a:t>14</a:t>
            </a:fld>
            <a:endParaRPr lang="el-GR"/>
          </a:p>
        </p:txBody>
      </p:sp>
    </p:spTree>
    <p:extLst>
      <p:ext uri="{BB962C8B-B14F-4D97-AF65-F5344CB8AC3E}">
        <p14:creationId xmlns:p14="http://schemas.microsoft.com/office/powerpoint/2010/main" val="2352292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C6AC1D-9652-9BB0-8108-18F521E6DE31}"/>
              </a:ext>
            </a:extLst>
          </p:cNvPr>
          <p:cNvSpPr>
            <a:spLocks noGrp="1"/>
          </p:cNvSpPr>
          <p:nvPr>
            <p:ph type="title"/>
          </p:nvPr>
        </p:nvSpPr>
        <p:spPr/>
        <p:txBody>
          <a:bodyPr/>
          <a:lstStyle/>
          <a:p>
            <a:pPr algn="ctr"/>
            <a:r>
              <a:rPr lang="el-GR" dirty="0"/>
              <a:t>Αφηγηματικός κόσμος</a:t>
            </a:r>
          </a:p>
        </p:txBody>
      </p:sp>
      <p:sp>
        <p:nvSpPr>
          <p:cNvPr id="3" name="Θέση περιεχομένου 2">
            <a:extLst>
              <a:ext uri="{FF2B5EF4-FFF2-40B4-BE49-F238E27FC236}">
                <a16:creationId xmlns:a16="http://schemas.microsoft.com/office/drawing/2014/main" id="{55BFC29B-CB6E-9B20-0F73-3E7BC0C911E7}"/>
              </a:ext>
            </a:extLst>
          </p:cNvPr>
          <p:cNvSpPr>
            <a:spLocks noGrp="1"/>
          </p:cNvSpPr>
          <p:nvPr>
            <p:ph idx="1"/>
          </p:nvPr>
        </p:nvSpPr>
        <p:spPr/>
        <p:txBody>
          <a:bodyPr/>
          <a:lstStyle/>
          <a:p>
            <a:r>
              <a:rPr lang="el-GR" dirty="0"/>
              <a:t>Εφαρμογή του </a:t>
            </a:r>
            <a:r>
              <a:rPr lang="el-GR" i="1" dirty="0"/>
              <a:t>μηχανισμού συμμετοχικής κατηγοριοποίησης μ</a:t>
            </a:r>
            <a:r>
              <a:rPr lang="en-US" i="1" dirty="0" err="1"/>
              <a:t>έ</a:t>
            </a:r>
            <a:r>
              <a:rPr lang="el-GR" i="1" dirty="0" err="1"/>
              <a:t>λους</a:t>
            </a:r>
            <a:r>
              <a:rPr lang="el-GR" i="1" dirty="0"/>
              <a:t> </a:t>
            </a:r>
            <a:r>
              <a:rPr lang="el-GR" dirty="0"/>
              <a:t>του </a:t>
            </a:r>
            <a:r>
              <a:rPr lang="en-US" dirty="0"/>
              <a:t>Sacks</a:t>
            </a:r>
            <a:r>
              <a:rPr lang="el-GR" dirty="0"/>
              <a:t> (1992). </a:t>
            </a:r>
          </a:p>
          <a:p>
            <a:r>
              <a:rPr lang="el-GR" dirty="0"/>
              <a:t>Το τυποποιημένο σχεσιακό ζεύγος μετανάστης/</a:t>
            </a:r>
            <a:r>
              <a:rPr lang="el-GR" dirty="0" err="1"/>
              <a:t>τρια</a:t>
            </a:r>
            <a:r>
              <a:rPr lang="el-GR" dirty="0"/>
              <a:t> – ντόπιος/α προκύπτει εφαρμόζοντας τον μηχανισμό </a:t>
            </a:r>
            <a:r>
              <a:rPr lang="el-GR" i="1" dirty="0"/>
              <a:t>διαμένοντες πληθυσμοί στην ελληνική επικράτεια</a:t>
            </a:r>
            <a:r>
              <a:rPr lang="el-GR" dirty="0"/>
              <a:t>. </a:t>
            </a:r>
          </a:p>
          <a:p>
            <a:pPr marL="0" indent="0">
              <a:buNone/>
            </a:pPr>
            <a:endParaRPr lang="el-GR" dirty="0"/>
          </a:p>
          <a:p>
            <a:pPr algn="just"/>
            <a:r>
              <a:rPr lang="el-GR" sz="1800" i="1" dirty="0">
                <a:effectLst/>
                <a:ea typeface="Calibri" panose="020F0502020204030204" pitchFamily="34" charset="0"/>
                <a:cs typeface="Times New Roman" panose="02020603050405020304" pitchFamily="18" charset="0"/>
              </a:rPr>
              <a:t>Η ζωή μου τώρα είναι πιο ωραία, πιο ήσυχη. Παρακολουθώ τα μαθήματα αγγλικών και ελληνικών ώστε να βελτιώσω τις γλώσσες που μιλάω. Και παίζω στην ομάδα ποδοσφαίρου που φτιάξαμε! Έχουμε παίξει μερικές φορές και με τους ντόπιους. Ήταν καλή ευκαιρία να γνωρίσουμε Έλληνες. Είναι θαυμάσιο που ερχόμαστε κοντά και μαθαίνουμε οι μεν από τους δε και τέτοιες δραστηριότητες συμβάλλουν πολύ προς αυτή την κατεύθυνση.</a:t>
            </a:r>
            <a:endParaRPr lang="el-GR" i="1" dirty="0"/>
          </a:p>
        </p:txBody>
      </p:sp>
      <p:sp>
        <p:nvSpPr>
          <p:cNvPr id="4" name="Θέση ημερομηνίας 3">
            <a:extLst>
              <a:ext uri="{FF2B5EF4-FFF2-40B4-BE49-F238E27FC236}">
                <a16:creationId xmlns:a16="http://schemas.microsoft.com/office/drawing/2014/main" id="{16770823-EFFE-EE04-EC6B-299A39948CB2}"/>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855ADE69-0C78-AD73-2BEB-796D525B3144}"/>
              </a:ext>
            </a:extLst>
          </p:cNvPr>
          <p:cNvSpPr>
            <a:spLocks noGrp="1"/>
          </p:cNvSpPr>
          <p:nvPr>
            <p:ph type="sldNum" sz="quarter" idx="12"/>
          </p:nvPr>
        </p:nvSpPr>
        <p:spPr/>
        <p:txBody>
          <a:bodyPr/>
          <a:lstStyle/>
          <a:p>
            <a:fld id="{F1EF87CA-B86D-F949-AE52-FEE12903075A}" type="slidenum">
              <a:rPr lang="el-GR" smtClean="0"/>
              <a:t>15</a:t>
            </a:fld>
            <a:endParaRPr lang="el-GR"/>
          </a:p>
        </p:txBody>
      </p:sp>
    </p:spTree>
    <p:extLst>
      <p:ext uri="{BB962C8B-B14F-4D97-AF65-F5344CB8AC3E}">
        <p14:creationId xmlns:p14="http://schemas.microsoft.com/office/powerpoint/2010/main" val="3284173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4E9CE6-FBDA-4443-898D-905034E4696A}"/>
              </a:ext>
            </a:extLst>
          </p:cNvPr>
          <p:cNvSpPr>
            <a:spLocks noGrp="1"/>
          </p:cNvSpPr>
          <p:nvPr>
            <p:ph type="title"/>
          </p:nvPr>
        </p:nvSpPr>
        <p:spPr/>
        <p:txBody>
          <a:bodyPr/>
          <a:lstStyle/>
          <a:p>
            <a:pPr algn="ctr"/>
            <a:r>
              <a:rPr lang="el-GR" dirty="0"/>
              <a:t>Αφηγηματικός κόσμος</a:t>
            </a:r>
          </a:p>
        </p:txBody>
      </p:sp>
      <p:sp>
        <p:nvSpPr>
          <p:cNvPr id="3" name="Θέση περιεχομένου 2">
            <a:extLst>
              <a:ext uri="{FF2B5EF4-FFF2-40B4-BE49-F238E27FC236}">
                <a16:creationId xmlns:a16="http://schemas.microsoft.com/office/drawing/2014/main" id="{100DC720-DB16-6FED-86B0-F3A2F6D83DDF}"/>
              </a:ext>
            </a:extLst>
          </p:cNvPr>
          <p:cNvSpPr>
            <a:spLocks noGrp="1"/>
          </p:cNvSpPr>
          <p:nvPr>
            <p:ph idx="1"/>
          </p:nvPr>
        </p:nvSpPr>
        <p:spPr/>
        <p:txBody>
          <a:bodyPr/>
          <a:lstStyle/>
          <a:p>
            <a:r>
              <a:rPr lang="el-GR" dirty="0"/>
              <a:t>Ντόπιος/α: </a:t>
            </a:r>
            <a:r>
              <a:rPr lang="el-GR" dirty="0" err="1"/>
              <a:t>εσω</a:t>
            </a:r>
            <a:r>
              <a:rPr lang="el-GR" dirty="0"/>
              <a:t>-ομάδα </a:t>
            </a:r>
            <a:r>
              <a:rPr lang="en-US" dirty="0"/>
              <a:t>VS </a:t>
            </a:r>
            <a:r>
              <a:rPr lang="el-GR" dirty="0"/>
              <a:t>μετανάστης/</a:t>
            </a:r>
            <a:r>
              <a:rPr lang="el-GR" dirty="0" err="1"/>
              <a:t>τρια</a:t>
            </a:r>
            <a:r>
              <a:rPr lang="el-GR" dirty="0"/>
              <a:t>: </a:t>
            </a:r>
            <a:r>
              <a:rPr lang="el-GR" dirty="0" err="1"/>
              <a:t>εξω</a:t>
            </a:r>
            <a:r>
              <a:rPr lang="el-GR" dirty="0"/>
              <a:t>-ομάδα.</a:t>
            </a:r>
          </a:p>
          <a:p>
            <a:r>
              <a:rPr lang="el-GR" dirty="0"/>
              <a:t>Χρήση α΄ πληθυντικού προσώπου: οικειότητα.</a:t>
            </a:r>
          </a:p>
          <a:p>
            <a:r>
              <a:rPr lang="el-GR" dirty="0"/>
              <a:t>Σημαντική η γνωριμία των μεταναστών/τριών με τους </a:t>
            </a:r>
            <a:r>
              <a:rPr lang="el-GR" dirty="0" err="1"/>
              <a:t>πλειονοτικούς</a:t>
            </a:r>
            <a:r>
              <a:rPr lang="el-GR" dirty="0"/>
              <a:t> για την καλύτερη εκμάθηση της γλώσσας και τη γνώση των ελληνικών πολιτισμικών χαρακτηριστικών, με σκοπό την υιοθέτηση των ιδεών και των αξιών των Ελλήνων </a:t>
            </a:r>
            <a:r>
              <a:rPr lang="el-GR" dirty="0">
                <a:sym typeface="Wingdings" pitchFamily="2" charset="2"/>
              </a:rPr>
              <a:t> στόχος: αφομοίωση.</a:t>
            </a:r>
          </a:p>
          <a:p>
            <a:r>
              <a:rPr lang="el-GR" dirty="0">
                <a:sym typeface="Wingdings" pitchFamily="2" charset="2"/>
              </a:rPr>
              <a:t>Θετική υποδοχή των μεταναστών/τριών από τους/τις ντόπιους/</a:t>
            </a:r>
            <a:r>
              <a:rPr lang="el-GR" dirty="0" err="1">
                <a:sym typeface="Wingdings" pitchFamily="2" charset="2"/>
              </a:rPr>
              <a:t>ες</a:t>
            </a:r>
            <a:r>
              <a:rPr lang="el-GR" dirty="0">
                <a:sym typeface="Wingdings" pitchFamily="2" charset="2"/>
              </a:rPr>
              <a:t> μέσω ενός ομαδικού αθλήματος, όπως το ποδόσφαιρο. </a:t>
            </a:r>
          </a:p>
          <a:p>
            <a:r>
              <a:rPr lang="el-GR" dirty="0">
                <a:sym typeface="Wingdings" pitchFamily="2" charset="2"/>
              </a:rPr>
              <a:t>Αποδίδονται κατηγορήματα που υποδεικνύουν την άσχημη ψυχολογική κατάσταση των παιδιών προσφύγων, όπως ότι είναι πολύ ταλαιπωρημένα ψυχικά εξαιτίας της προβολής τους σε τραυματικά γεγονότα και εξαιτίας αυτού χαρακτηρίζει τα παιδιά πρόσφυγες από </a:t>
            </a:r>
            <a:r>
              <a:rPr lang="el-GR" dirty="0" err="1">
                <a:sym typeface="Wingdings" pitchFamily="2" charset="2"/>
              </a:rPr>
              <a:t>ευαλωτότητα</a:t>
            </a:r>
            <a:r>
              <a:rPr lang="el-GR" dirty="0">
                <a:sym typeface="Wingdings" pitchFamily="2" charset="2"/>
              </a:rPr>
              <a:t>. </a:t>
            </a:r>
            <a:endParaRPr lang="el-GR" dirty="0"/>
          </a:p>
        </p:txBody>
      </p:sp>
      <p:sp>
        <p:nvSpPr>
          <p:cNvPr id="4" name="Θέση ημερομηνίας 3">
            <a:extLst>
              <a:ext uri="{FF2B5EF4-FFF2-40B4-BE49-F238E27FC236}">
                <a16:creationId xmlns:a16="http://schemas.microsoft.com/office/drawing/2014/main" id="{D67F7524-039E-5D0D-0F03-88D623580CF6}"/>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7568F1BE-90EA-D944-E002-337CFAFBF0E9}"/>
              </a:ext>
            </a:extLst>
          </p:cNvPr>
          <p:cNvSpPr>
            <a:spLocks noGrp="1"/>
          </p:cNvSpPr>
          <p:nvPr>
            <p:ph type="sldNum" sz="quarter" idx="12"/>
          </p:nvPr>
        </p:nvSpPr>
        <p:spPr/>
        <p:txBody>
          <a:bodyPr/>
          <a:lstStyle/>
          <a:p>
            <a:fld id="{F1EF87CA-B86D-F949-AE52-FEE12903075A}" type="slidenum">
              <a:rPr lang="el-GR" smtClean="0"/>
              <a:t>16</a:t>
            </a:fld>
            <a:endParaRPr lang="el-GR"/>
          </a:p>
        </p:txBody>
      </p:sp>
    </p:spTree>
    <p:extLst>
      <p:ext uri="{BB962C8B-B14F-4D97-AF65-F5344CB8AC3E}">
        <p14:creationId xmlns:p14="http://schemas.microsoft.com/office/powerpoint/2010/main" val="2587112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23B655-51CC-E06E-9A97-4D4C4909F334}"/>
              </a:ext>
            </a:extLst>
          </p:cNvPr>
          <p:cNvSpPr>
            <a:spLocks noGrp="1"/>
          </p:cNvSpPr>
          <p:nvPr>
            <p:ph type="title"/>
          </p:nvPr>
        </p:nvSpPr>
        <p:spPr/>
        <p:txBody>
          <a:bodyPr/>
          <a:lstStyle/>
          <a:p>
            <a:pPr algn="ctr"/>
            <a:r>
              <a:rPr lang="el-GR" dirty="0"/>
              <a:t>Αφηγηματικός κόσμος</a:t>
            </a:r>
          </a:p>
        </p:txBody>
      </p:sp>
      <p:sp>
        <p:nvSpPr>
          <p:cNvPr id="3" name="Θέση περιεχομένου 2">
            <a:extLst>
              <a:ext uri="{FF2B5EF4-FFF2-40B4-BE49-F238E27FC236}">
                <a16:creationId xmlns:a16="http://schemas.microsoft.com/office/drawing/2014/main" id="{C072AE6F-0125-9279-0960-0CB8E4D81F0F}"/>
              </a:ext>
            </a:extLst>
          </p:cNvPr>
          <p:cNvSpPr>
            <a:spLocks noGrp="1"/>
          </p:cNvSpPr>
          <p:nvPr>
            <p:ph idx="1"/>
          </p:nvPr>
        </p:nvSpPr>
        <p:spPr/>
        <p:txBody>
          <a:bodyPr>
            <a:normAutofit lnSpcReduction="10000"/>
          </a:bodyPr>
          <a:lstStyle/>
          <a:p>
            <a:r>
              <a:rPr lang="el-GR" sz="1800" i="1" dirty="0">
                <a:effectLst/>
                <a:ea typeface="Calibri" panose="020F0502020204030204" pitchFamily="34" charset="0"/>
                <a:cs typeface="Times New Roman" panose="02020603050405020304" pitchFamily="18" charset="0"/>
              </a:rPr>
              <a:t>Αν δεν υπήρχε ο πόλεμος στη Συρία, θα γύριζα στη χώρα μου. Αναγκαστήκαμε να φύγουμε επειδή η κατάσταση γινόταν χειρότερη</a:t>
            </a:r>
            <a:r>
              <a:rPr lang="el-GR" sz="1800" dirty="0">
                <a:effectLst/>
                <a:ea typeface="Calibri" panose="020F0502020204030204" pitchFamily="34" charset="0"/>
                <a:cs typeface="Times New Roman" panose="02020603050405020304" pitchFamily="18" charset="0"/>
              </a:rPr>
              <a:t>: η κατηγορία μετανάστης/</a:t>
            </a:r>
            <a:r>
              <a:rPr lang="el-GR" sz="1800" dirty="0" err="1">
                <a:effectLst/>
                <a:ea typeface="Calibri" panose="020F0502020204030204" pitchFamily="34" charset="0"/>
                <a:cs typeface="Times New Roman" panose="02020603050405020304" pitchFamily="18" charset="0"/>
              </a:rPr>
              <a:t>τρια</a:t>
            </a:r>
            <a:r>
              <a:rPr lang="el-GR" sz="1800" dirty="0">
                <a:effectLst/>
                <a:ea typeface="Calibri" panose="020F0502020204030204" pitchFamily="34" charset="0"/>
                <a:cs typeface="Times New Roman" panose="02020603050405020304" pitchFamily="18" charset="0"/>
              </a:rPr>
              <a:t> νομιμοποιείται μέσω της αναφοράς στις δύσκολες συνθήκες που τους οδήγησε σε αναπόφευκτη μετακίνηση. </a:t>
            </a:r>
          </a:p>
          <a:p>
            <a:r>
              <a:rPr lang="el-GR" sz="1800" i="1" dirty="0">
                <a:effectLst/>
                <a:ea typeface="Calibri" panose="020F0502020204030204" pitchFamily="34" charset="0"/>
                <a:cs typeface="Times New Roman" panose="02020603050405020304" pitchFamily="18" charset="0"/>
              </a:rPr>
              <a:t>έχουν εκτεθεί επανειλημμένα σε τραυματικές εμπειρίες και χρειάζονται ιδιαίτερη υποστήριξη λόγω της </a:t>
            </a:r>
            <a:r>
              <a:rPr lang="el-GR" sz="1800" i="1" dirty="0" err="1">
                <a:effectLst/>
                <a:ea typeface="Calibri" panose="020F0502020204030204" pitchFamily="34" charset="0"/>
                <a:cs typeface="Times New Roman" panose="02020603050405020304" pitchFamily="18" charset="0"/>
              </a:rPr>
              <a:t>ευαλωτότητάς</a:t>
            </a:r>
            <a:r>
              <a:rPr lang="el-GR" sz="1800" i="1" dirty="0">
                <a:effectLst/>
                <a:ea typeface="Calibri" panose="020F0502020204030204" pitchFamily="34" charset="0"/>
                <a:cs typeface="Times New Roman" panose="02020603050405020304" pitchFamily="18" charset="0"/>
              </a:rPr>
              <a:t> τους</a:t>
            </a:r>
            <a:r>
              <a:rPr lang="el-GR" sz="1800" dirty="0">
                <a:effectLst/>
                <a:ea typeface="Calibri" panose="020F0502020204030204" pitchFamily="34" charset="0"/>
                <a:cs typeface="Times New Roman" panose="02020603050405020304" pitchFamily="18" charset="0"/>
              </a:rPr>
              <a:t>: αποδίδονται κατηγορήματα για την άσχημη ψυχολογική κατάσταση των παιδιών προσφύγων λόγω των τραυματικών τους εμπειριών. </a:t>
            </a:r>
          </a:p>
          <a:p>
            <a:r>
              <a:rPr lang="el-GR" sz="1800" i="1" dirty="0">
                <a:effectLst/>
                <a:ea typeface="Calibri" panose="020F0502020204030204" pitchFamily="34" charset="0"/>
                <a:cs typeface="Times New Roman" panose="02020603050405020304" pitchFamily="18" charset="0"/>
              </a:rPr>
              <a:t>Έχουμε παίξει μερικές φορές και με τους ντόπιους. Ήταν καλή ευκαιρία να γνωρίσουμε Έλληνες</a:t>
            </a:r>
            <a:r>
              <a:rPr lang="el-GR" i="1" dirty="0">
                <a:ea typeface="Calibri" panose="020F0502020204030204" pitchFamily="34" charset="0"/>
                <a:cs typeface="Times New Roman" panose="02020603050405020304" pitchFamily="18" charset="0"/>
              </a:rPr>
              <a:t>. </a:t>
            </a:r>
            <a:r>
              <a:rPr lang="el-GR" sz="1800" i="1" dirty="0">
                <a:effectLst/>
                <a:ea typeface="Calibri" panose="020F0502020204030204" pitchFamily="34" charset="0"/>
                <a:cs typeface="Times New Roman" panose="02020603050405020304" pitchFamily="18" charset="0"/>
              </a:rPr>
              <a:t>Είναι θαυμάσιο που ερχόμαστε κοντά και μαθαίνουμε οι μεν από τους δε</a:t>
            </a:r>
            <a:r>
              <a:rPr lang="el-GR" sz="1800" dirty="0">
                <a:effectLst/>
                <a:ea typeface="Calibri" panose="020F0502020204030204" pitchFamily="34" charset="0"/>
                <a:cs typeface="Times New Roman" panose="02020603050405020304" pitchFamily="18" charset="0"/>
              </a:rPr>
              <a:t> </a:t>
            </a:r>
            <a:r>
              <a:rPr lang="el-GR" sz="1800" i="1" dirty="0">
                <a:effectLst/>
                <a:ea typeface="Calibri" panose="020F0502020204030204" pitchFamily="34" charset="0"/>
                <a:cs typeface="Times New Roman" panose="02020603050405020304" pitchFamily="18" charset="0"/>
              </a:rPr>
              <a:t>[…]</a:t>
            </a:r>
            <a:r>
              <a:rPr lang="el-GR" sz="1800" dirty="0">
                <a:effectLst/>
                <a:ea typeface="Calibri" panose="020F0502020204030204" pitchFamily="34" charset="0"/>
                <a:cs typeface="Times New Roman" panose="02020603050405020304" pitchFamily="18" charset="0"/>
              </a:rPr>
              <a:t>: η κατηγορία ντόπιος/α συνδέεται άμεσα με τη θετική στάση απέναντι στους μετανάστες/</a:t>
            </a:r>
            <a:r>
              <a:rPr lang="el-GR" sz="1800" dirty="0" err="1">
                <a:effectLst/>
                <a:ea typeface="Calibri" panose="020F0502020204030204" pitchFamily="34" charset="0"/>
                <a:cs typeface="Times New Roman" panose="02020603050405020304" pitchFamily="18" charset="0"/>
              </a:rPr>
              <a:t>τριες</a:t>
            </a:r>
            <a:r>
              <a:rPr lang="el-GR" sz="1800" dirty="0">
                <a:effectLst/>
                <a:ea typeface="Calibri" panose="020F0502020204030204" pitchFamily="34" charset="0"/>
                <a:cs typeface="Times New Roman" panose="02020603050405020304" pitchFamily="18" charset="0"/>
              </a:rPr>
              <a:t>. Οι ντόπιοι/</a:t>
            </a:r>
            <a:r>
              <a:rPr lang="el-GR" sz="1800" dirty="0" err="1">
                <a:effectLst/>
                <a:ea typeface="Calibri" panose="020F0502020204030204" pitchFamily="34" charset="0"/>
                <a:cs typeface="Times New Roman" panose="02020603050405020304" pitchFamily="18" charset="0"/>
              </a:rPr>
              <a:t>ες</a:t>
            </a:r>
            <a:r>
              <a:rPr lang="el-GR" sz="1800" dirty="0">
                <a:effectLst/>
                <a:ea typeface="Calibri" panose="020F0502020204030204" pitchFamily="34" charset="0"/>
                <a:cs typeface="Times New Roman" panose="02020603050405020304" pitchFamily="18" charset="0"/>
              </a:rPr>
              <a:t> παρουσιάζονται από τον συγγραφέα ανεκτικοί παρά τη </a:t>
            </a:r>
            <a:r>
              <a:rPr lang="el-GR" sz="1800" i="1" dirty="0">
                <a:effectLst/>
                <a:ea typeface="Calibri" panose="020F0502020204030204" pitchFamily="34" charset="0"/>
                <a:cs typeface="Times New Roman" panose="02020603050405020304" pitchFamily="18" charset="0"/>
              </a:rPr>
              <a:t>διαφορετικότητα</a:t>
            </a:r>
            <a:r>
              <a:rPr lang="el-GR" sz="1800" dirty="0">
                <a:effectLst/>
                <a:ea typeface="Calibri" panose="020F0502020204030204" pitchFamily="34" charset="0"/>
                <a:cs typeface="Times New Roman" panose="02020603050405020304" pitchFamily="18" charset="0"/>
              </a:rPr>
              <a:t> των μεταναστών, πρόθυμοι ακόμα και να παίξουν μαζί με τους μετανάστες ποδόσφαιρο. </a:t>
            </a:r>
            <a:endParaRPr lang="el-GR" dirty="0"/>
          </a:p>
        </p:txBody>
      </p:sp>
      <p:sp>
        <p:nvSpPr>
          <p:cNvPr id="4" name="Θέση ημερομηνίας 3">
            <a:extLst>
              <a:ext uri="{FF2B5EF4-FFF2-40B4-BE49-F238E27FC236}">
                <a16:creationId xmlns:a16="http://schemas.microsoft.com/office/drawing/2014/main" id="{D8E2564E-41C2-305E-0ABF-C034B3E2F8C3}"/>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27F3C656-9493-4F80-6F9A-DCD3E1F0B56E}"/>
              </a:ext>
            </a:extLst>
          </p:cNvPr>
          <p:cNvSpPr>
            <a:spLocks noGrp="1"/>
          </p:cNvSpPr>
          <p:nvPr>
            <p:ph type="sldNum" sz="quarter" idx="12"/>
          </p:nvPr>
        </p:nvSpPr>
        <p:spPr/>
        <p:txBody>
          <a:bodyPr/>
          <a:lstStyle/>
          <a:p>
            <a:fld id="{F1EF87CA-B86D-F949-AE52-FEE12903075A}" type="slidenum">
              <a:rPr lang="el-GR" smtClean="0"/>
              <a:t>17</a:t>
            </a:fld>
            <a:endParaRPr lang="el-GR"/>
          </a:p>
        </p:txBody>
      </p:sp>
    </p:spTree>
    <p:extLst>
      <p:ext uri="{BB962C8B-B14F-4D97-AF65-F5344CB8AC3E}">
        <p14:creationId xmlns:p14="http://schemas.microsoft.com/office/powerpoint/2010/main" val="793982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A9E7A3-ADBC-13DB-DDBF-8207FF265C5E}"/>
              </a:ext>
            </a:extLst>
          </p:cNvPr>
          <p:cNvSpPr>
            <a:spLocks noGrp="1"/>
          </p:cNvSpPr>
          <p:nvPr>
            <p:ph type="title"/>
          </p:nvPr>
        </p:nvSpPr>
        <p:spPr/>
        <p:txBody>
          <a:bodyPr/>
          <a:lstStyle/>
          <a:p>
            <a:pPr algn="ctr"/>
            <a:r>
              <a:rPr lang="el-GR" dirty="0"/>
              <a:t>Αφηγηματικός κόσμος</a:t>
            </a:r>
          </a:p>
        </p:txBody>
      </p:sp>
      <p:sp>
        <p:nvSpPr>
          <p:cNvPr id="3" name="Θέση περιεχομένου 2">
            <a:extLst>
              <a:ext uri="{FF2B5EF4-FFF2-40B4-BE49-F238E27FC236}">
                <a16:creationId xmlns:a16="http://schemas.microsoft.com/office/drawing/2014/main" id="{A842EE44-8FBE-EDE2-523D-6F130FFE70B0}"/>
              </a:ext>
            </a:extLst>
          </p:cNvPr>
          <p:cNvSpPr>
            <a:spLocks noGrp="1"/>
          </p:cNvSpPr>
          <p:nvPr>
            <p:ph idx="1"/>
          </p:nvPr>
        </p:nvSpPr>
        <p:spPr/>
        <p:txBody>
          <a:bodyPr/>
          <a:lstStyle/>
          <a:p>
            <a:r>
              <a:rPr lang="el-GR" sz="1800" i="1" dirty="0">
                <a:effectLst/>
                <a:ea typeface="Calibri" panose="020F0502020204030204" pitchFamily="34" charset="0"/>
                <a:cs typeface="Times New Roman" panose="02020603050405020304" pitchFamily="18" charset="0"/>
              </a:rPr>
              <a:t>Παρακολουθώ τα μαθήματα αγγλικών και ελληνικών ώστε να βελτιώσω τις γλώσσες που μιλάω. Και παίζω στην ομάδα ποδοσφαίρου που φτιάξαμε!: </a:t>
            </a:r>
            <a:r>
              <a:rPr lang="el-GR" sz="1800" dirty="0">
                <a:effectLst/>
                <a:ea typeface="Calibri" panose="020F0502020204030204" pitchFamily="34" charset="0"/>
                <a:cs typeface="Times New Roman" panose="02020603050405020304" pitchFamily="18" charset="0"/>
              </a:rPr>
              <a:t>ο μετανάστης παρουσιάζεται ως Άλλος, διαφορετικός από τους/τις ντόπιους/</a:t>
            </a:r>
            <a:r>
              <a:rPr lang="el-GR" sz="1800" dirty="0" err="1">
                <a:effectLst/>
                <a:ea typeface="Calibri" panose="020F0502020204030204" pitchFamily="34" charset="0"/>
                <a:cs typeface="Times New Roman" panose="02020603050405020304" pitchFamily="18" charset="0"/>
              </a:rPr>
              <a:t>ες</a:t>
            </a:r>
            <a:r>
              <a:rPr lang="el-GR" sz="1800" dirty="0">
                <a:effectLst/>
                <a:ea typeface="Calibri" panose="020F0502020204030204" pitchFamily="34" charset="0"/>
                <a:cs typeface="Times New Roman" panose="02020603050405020304" pitchFamily="18" charset="0"/>
              </a:rPr>
              <a:t> και συγκροτεί την ταυτότητά του ως κατάλληλος Άλλος για τη χώρα υποδοχής και δείχνει αφομοιωτικά χαρακτηριστικά. </a:t>
            </a:r>
          </a:p>
          <a:p>
            <a:r>
              <a:rPr lang="el-GR" sz="1800" i="1" dirty="0">
                <a:effectLst/>
                <a:ea typeface="Calibri" panose="020F0502020204030204" pitchFamily="34" charset="0"/>
                <a:cs typeface="Times New Roman" panose="02020603050405020304" pitchFamily="18" charset="0"/>
              </a:rPr>
              <a:t>Είναι θαυμάσιο που ερχόμαστε κοντά και μαθαίνουμε οι μεν από τους δε και τέτοιες δραστηριότητες συμβάλλουν πολύ προς αυτή την κατεύθυνση</a:t>
            </a:r>
            <a:r>
              <a:rPr lang="el-GR" sz="1800" dirty="0">
                <a:effectLst/>
                <a:ea typeface="Calibri" panose="020F0502020204030204" pitchFamily="34" charset="0"/>
                <a:cs typeface="Times New Roman" panose="02020603050405020304" pitchFamily="18" charset="0"/>
              </a:rPr>
              <a:t>: εκφράζει ευγνωμοσύνη για τους/τις ντόπιους/</a:t>
            </a:r>
            <a:r>
              <a:rPr lang="el-GR" sz="1800" dirty="0" err="1">
                <a:effectLst/>
                <a:ea typeface="Calibri" panose="020F0502020204030204" pitchFamily="34" charset="0"/>
                <a:cs typeface="Times New Roman" panose="02020603050405020304" pitchFamily="18" charset="0"/>
              </a:rPr>
              <a:t>ες</a:t>
            </a:r>
            <a:r>
              <a:rPr lang="el-GR" dirty="0">
                <a:ea typeface="Calibri" panose="020F0502020204030204" pitchFamily="34" charset="0"/>
                <a:cs typeface="Times New Roman" panose="02020603050405020304" pitchFamily="18" charset="0"/>
              </a:rPr>
              <a:t>, καθώς </a:t>
            </a:r>
            <a:r>
              <a:rPr lang="el-GR" i="1" dirty="0">
                <a:ea typeface="Calibri" panose="020F0502020204030204" pitchFamily="34" charset="0"/>
                <a:cs typeface="Times New Roman" panose="02020603050405020304" pitchFamily="18" charset="0"/>
              </a:rPr>
              <a:t>συμβάλλουν πολύ προς αυτήν την κατεύθυνση</a:t>
            </a:r>
            <a:r>
              <a:rPr lang="el-GR" dirty="0">
                <a:ea typeface="Calibri" panose="020F0502020204030204" pitchFamily="34" charset="0"/>
                <a:cs typeface="Times New Roman" panose="02020603050405020304" pitchFamily="18" charset="0"/>
              </a:rPr>
              <a:t>, δηλαδή στη ζωή του που τώρα είναι πιο ωραία και πιο ήσυχη. </a:t>
            </a:r>
          </a:p>
          <a:p>
            <a:r>
              <a:rPr lang="el-GR" dirty="0">
                <a:cs typeface="Times New Roman" panose="02020603050405020304" pitchFamily="18" charset="0"/>
              </a:rPr>
              <a:t>Δημιουργία άνισης σχέσης, καθώς κατασκευάζονται οι ντόπιοι/</a:t>
            </a:r>
            <a:r>
              <a:rPr lang="el-GR" dirty="0" err="1">
                <a:cs typeface="Times New Roman" panose="02020603050405020304" pitchFamily="18" charset="0"/>
              </a:rPr>
              <a:t>ες</a:t>
            </a:r>
            <a:r>
              <a:rPr lang="el-GR" dirty="0">
                <a:cs typeface="Times New Roman" panose="02020603050405020304" pitchFamily="18" charset="0"/>
              </a:rPr>
              <a:t> ως </a:t>
            </a:r>
            <a:r>
              <a:rPr lang="el-GR" i="1" dirty="0">
                <a:cs typeface="Times New Roman" panose="02020603050405020304" pitchFamily="18" charset="0"/>
              </a:rPr>
              <a:t>έχοντες/</a:t>
            </a:r>
            <a:r>
              <a:rPr lang="el-GR" i="1" dirty="0" err="1">
                <a:cs typeface="Times New Roman" panose="02020603050405020304" pitchFamily="18" charset="0"/>
              </a:rPr>
              <a:t>ουσες</a:t>
            </a:r>
            <a:r>
              <a:rPr lang="el-GR" i="1" dirty="0">
                <a:cs typeface="Times New Roman" panose="02020603050405020304" pitchFamily="18" charset="0"/>
              </a:rPr>
              <a:t> </a:t>
            </a:r>
            <a:r>
              <a:rPr lang="el-GR" dirty="0">
                <a:cs typeface="Times New Roman" panose="02020603050405020304" pitchFamily="18" charset="0"/>
              </a:rPr>
              <a:t>και οι μετανάστες/</a:t>
            </a:r>
            <a:r>
              <a:rPr lang="el-GR" dirty="0" err="1">
                <a:cs typeface="Times New Roman" panose="02020603050405020304" pitchFamily="18" charset="0"/>
              </a:rPr>
              <a:t>τριες</a:t>
            </a:r>
            <a:r>
              <a:rPr lang="el-GR" dirty="0">
                <a:cs typeface="Times New Roman" panose="02020603050405020304" pitchFamily="18" charset="0"/>
              </a:rPr>
              <a:t> ως </a:t>
            </a:r>
            <a:r>
              <a:rPr lang="el-GR" i="1" dirty="0">
                <a:cs typeface="Times New Roman" panose="02020603050405020304" pitchFamily="18" charset="0"/>
              </a:rPr>
              <a:t>μη έχοντες/</a:t>
            </a:r>
            <a:r>
              <a:rPr lang="el-GR" i="1" dirty="0" err="1">
                <a:cs typeface="Times New Roman" panose="02020603050405020304" pitchFamily="18" charset="0"/>
              </a:rPr>
              <a:t>ουσες</a:t>
            </a:r>
            <a:r>
              <a:rPr lang="el-GR" dirty="0">
                <a:cs typeface="Times New Roman" panose="02020603050405020304" pitchFamily="18" charset="0"/>
              </a:rPr>
              <a:t>. </a:t>
            </a:r>
          </a:p>
          <a:p>
            <a:r>
              <a:rPr lang="el-GR" dirty="0">
                <a:cs typeface="Times New Roman" panose="02020603050405020304" pitchFamily="18" charset="0"/>
              </a:rPr>
              <a:t>Ο μετανάστης εμφανίζεται ως ‘μη απειλητικός’ και κατάλληλος να αφομοιωθεί. </a:t>
            </a:r>
            <a:endParaRPr lang="el-GR" dirty="0"/>
          </a:p>
        </p:txBody>
      </p:sp>
      <p:sp>
        <p:nvSpPr>
          <p:cNvPr id="4" name="Θέση ημερομηνίας 3">
            <a:extLst>
              <a:ext uri="{FF2B5EF4-FFF2-40B4-BE49-F238E27FC236}">
                <a16:creationId xmlns:a16="http://schemas.microsoft.com/office/drawing/2014/main" id="{1EC18B24-1ACF-B3FA-8C44-C959FDE772CB}"/>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E4CE2BF6-9F79-E392-E8F5-C772BF91CD04}"/>
              </a:ext>
            </a:extLst>
          </p:cNvPr>
          <p:cNvSpPr>
            <a:spLocks noGrp="1"/>
          </p:cNvSpPr>
          <p:nvPr>
            <p:ph type="sldNum" sz="quarter" idx="12"/>
          </p:nvPr>
        </p:nvSpPr>
        <p:spPr/>
        <p:txBody>
          <a:bodyPr/>
          <a:lstStyle/>
          <a:p>
            <a:fld id="{F1EF87CA-B86D-F949-AE52-FEE12903075A}" type="slidenum">
              <a:rPr lang="el-GR" smtClean="0"/>
              <a:t>18</a:t>
            </a:fld>
            <a:endParaRPr lang="el-GR"/>
          </a:p>
        </p:txBody>
      </p:sp>
    </p:spTree>
    <p:extLst>
      <p:ext uri="{BB962C8B-B14F-4D97-AF65-F5344CB8AC3E}">
        <p14:creationId xmlns:p14="http://schemas.microsoft.com/office/powerpoint/2010/main" val="3513504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27606E-9205-61C5-8BC0-D80FA4E84A89}"/>
              </a:ext>
            </a:extLst>
          </p:cNvPr>
          <p:cNvSpPr>
            <a:spLocks noGrp="1"/>
          </p:cNvSpPr>
          <p:nvPr>
            <p:ph type="title"/>
          </p:nvPr>
        </p:nvSpPr>
        <p:spPr/>
        <p:txBody>
          <a:bodyPr/>
          <a:lstStyle/>
          <a:p>
            <a:pPr algn="ctr"/>
            <a:r>
              <a:rPr lang="el-GR" dirty="0"/>
              <a:t>Αφηγηματικός κόσμος</a:t>
            </a:r>
          </a:p>
        </p:txBody>
      </p:sp>
      <p:sp>
        <p:nvSpPr>
          <p:cNvPr id="3" name="Θέση περιεχομένου 2">
            <a:extLst>
              <a:ext uri="{FF2B5EF4-FFF2-40B4-BE49-F238E27FC236}">
                <a16:creationId xmlns:a16="http://schemas.microsoft.com/office/drawing/2014/main" id="{489BFDF7-8B4A-0295-DE6E-A998774A7705}"/>
              </a:ext>
            </a:extLst>
          </p:cNvPr>
          <p:cNvSpPr>
            <a:spLocks noGrp="1"/>
          </p:cNvSpPr>
          <p:nvPr>
            <p:ph idx="1"/>
          </p:nvPr>
        </p:nvSpPr>
        <p:spPr>
          <a:xfrm>
            <a:off x="973016" y="1474932"/>
            <a:ext cx="10539046" cy="4410052"/>
          </a:xfrm>
        </p:spPr>
        <p:txBody>
          <a:bodyPr>
            <a:noAutofit/>
          </a:bodyPr>
          <a:lstStyle/>
          <a:p>
            <a:endParaRPr lang="el-GR" sz="1600" dirty="0"/>
          </a:p>
          <a:p>
            <a:r>
              <a:rPr lang="el-GR" dirty="0"/>
              <a:t>Πρώτο δίλημμα: </a:t>
            </a:r>
            <a:r>
              <a:rPr lang="el-GR" i="1" dirty="0"/>
              <a:t>σταθερότητα</a:t>
            </a:r>
            <a:r>
              <a:rPr lang="el-GR" dirty="0"/>
              <a:t> ή </a:t>
            </a:r>
            <a:r>
              <a:rPr lang="el-GR" i="1" dirty="0"/>
              <a:t>μεταβολή</a:t>
            </a:r>
            <a:r>
              <a:rPr lang="el-GR" dirty="0"/>
              <a:t> </a:t>
            </a:r>
            <a:r>
              <a:rPr lang="el-GR" dirty="0">
                <a:sym typeface="Wingdings" pitchFamily="2" charset="2"/>
              </a:rPr>
              <a:t> παρατηρείται η μεταβολή του μετανάστη, καθώς καταγράφονται αλλαγές: </a:t>
            </a:r>
            <a:r>
              <a:rPr lang="el-GR" i="1" dirty="0">
                <a:effectLst/>
                <a:ea typeface="Calibri" panose="020F0502020204030204" pitchFamily="34" charset="0"/>
                <a:cs typeface="Times New Roman" panose="02020603050405020304" pitchFamily="18" charset="0"/>
              </a:rPr>
              <a:t>εργάστηκα σε ΜΚΟ σε </a:t>
            </a:r>
            <a:r>
              <a:rPr lang="el-GR" i="1" dirty="0" err="1">
                <a:effectLst/>
                <a:ea typeface="Calibri" panose="020F0502020204030204" pitchFamily="34" charset="0"/>
                <a:cs typeface="Times New Roman" panose="02020603050405020304" pitchFamily="18" charset="0"/>
              </a:rPr>
              <a:t>καμπς</a:t>
            </a:r>
            <a:r>
              <a:rPr lang="el-GR" i="1" dirty="0">
                <a:effectLst/>
                <a:ea typeface="Calibri" panose="020F0502020204030204" pitchFamily="34" charset="0"/>
                <a:cs typeface="Times New Roman" panose="02020603050405020304" pitchFamily="18" charset="0"/>
              </a:rPr>
              <a:t> προσφύγων στο Ιράκ και τη Συρία</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cs typeface="Times New Roman" panose="02020603050405020304" pitchFamily="18" charset="0"/>
                <a:sym typeface="Wingdings" pitchFamily="2" charset="2"/>
              </a:rPr>
              <a:t>  ο μετανάστης στη χώρα υποδοχής του δεν δουλεύει όπως έκανε στη χώρα καταγωγής του. Π</a:t>
            </a:r>
            <a:r>
              <a:rPr lang="el-GR" dirty="0">
                <a:ea typeface="Calibri" panose="020F0502020204030204" pitchFamily="34" charset="0"/>
                <a:cs typeface="Times New Roman" panose="02020603050405020304" pitchFamily="18" charset="0"/>
                <a:sym typeface="Wingdings" pitchFamily="2" charset="2"/>
              </a:rPr>
              <a:t>αρουσιάζει μεταβολή στον τόπο διαμονής του, λόγω μετανάστευσης στην Ελλάδα. </a:t>
            </a:r>
          </a:p>
          <a:p>
            <a:r>
              <a:rPr lang="el-GR" dirty="0">
                <a:cs typeface="Times New Roman" panose="02020603050405020304" pitchFamily="18" charset="0"/>
                <a:sym typeface="Wingdings" pitchFamily="2" charset="2"/>
              </a:rPr>
              <a:t>Δεύτερο δίλημμα: </a:t>
            </a:r>
            <a:r>
              <a:rPr lang="el-GR" i="1" dirty="0">
                <a:cs typeface="Times New Roman" panose="02020603050405020304" pitchFamily="18" charset="0"/>
                <a:sym typeface="Wingdings" pitchFamily="2" charset="2"/>
              </a:rPr>
              <a:t>ομοιότητα</a:t>
            </a:r>
            <a:r>
              <a:rPr lang="el-GR" dirty="0">
                <a:cs typeface="Times New Roman" panose="02020603050405020304" pitchFamily="18" charset="0"/>
                <a:sym typeface="Wingdings" pitchFamily="2" charset="2"/>
              </a:rPr>
              <a:t> ή </a:t>
            </a:r>
            <a:r>
              <a:rPr lang="el-GR" i="1" dirty="0">
                <a:cs typeface="Times New Roman" panose="02020603050405020304" pitchFamily="18" charset="0"/>
                <a:sym typeface="Wingdings" pitchFamily="2" charset="2"/>
              </a:rPr>
              <a:t>διαφορά</a:t>
            </a:r>
            <a:r>
              <a:rPr lang="el-GR" dirty="0">
                <a:cs typeface="Times New Roman" panose="02020603050405020304" pitchFamily="18" charset="0"/>
                <a:sym typeface="Wingdings" pitchFamily="2" charset="2"/>
              </a:rPr>
              <a:t>  ο μετανάστης αναφέρεται στη διαφορετικότητά του σε σχέση με τους/τις ντόπιους/</a:t>
            </a:r>
            <a:r>
              <a:rPr lang="el-GR" dirty="0" err="1">
                <a:cs typeface="Times New Roman" panose="02020603050405020304" pitchFamily="18" charset="0"/>
                <a:sym typeface="Wingdings" pitchFamily="2" charset="2"/>
              </a:rPr>
              <a:t>ες</a:t>
            </a:r>
            <a:r>
              <a:rPr lang="el-GR" dirty="0">
                <a:cs typeface="Times New Roman" panose="02020603050405020304" pitchFamily="18" charset="0"/>
                <a:sym typeface="Wingdings" pitchFamily="2" charset="2"/>
              </a:rPr>
              <a:t> στη χώρα υποδοχής του, η οποία προκαλεί προβλήματα στην εκμάθηση της </a:t>
            </a:r>
            <a:r>
              <a:rPr lang="el-GR" dirty="0" err="1">
                <a:cs typeface="Times New Roman" panose="02020603050405020304" pitchFamily="18" charset="0"/>
                <a:sym typeface="Wingdings" pitchFamily="2" charset="2"/>
              </a:rPr>
              <a:t>πλειονοτικής</a:t>
            </a:r>
            <a:r>
              <a:rPr lang="el-GR" dirty="0">
                <a:cs typeface="Times New Roman" panose="02020603050405020304" pitchFamily="18" charset="0"/>
                <a:sym typeface="Wingdings" pitchFamily="2" charset="2"/>
              </a:rPr>
              <a:t> γλώσσας ή στην εύρεση παρόμοιας εργασίας με αυτήν του τόπου καταγωγής του. </a:t>
            </a:r>
          </a:p>
          <a:p>
            <a:r>
              <a:rPr lang="el-GR" dirty="0">
                <a:cs typeface="Times New Roman" panose="02020603050405020304" pitchFamily="18" charset="0"/>
                <a:sym typeface="Wingdings" pitchFamily="2" charset="2"/>
              </a:rPr>
              <a:t>Τρίτο δίλημμα: </a:t>
            </a:r>
            <a:r>
              <a:rPr lang="el-GR" i="1" dirty="0">
                <a:cs typeface="Times New Roman" panose="02020603050405020304" pitchFamily="18" charset="0"/>
                <a:sym typeface="Wingdings" pitchFamily="2" charset="2"/>
              </a:rPr>
              <a:t>τρόπος δράσης </a:t>
            </a:r>
            <a:r>
              <a:rPr lang="el-GR" dirty="0">
                <a:cs typeface="Times New Roman" panose="02020603050405020304" pitchFamily="18" charset="0"/>
                <a:sym typeface="Wingdings" pitchFamily="2" charset="2"/>
              </a:rPr>
              <a:t> δράσεις προσαρμογής: εκμάθηση της ελληνικής γλώσσας, συναναστροφή με τους/τις ντόπιους/</a:t>
            </a:r>
            <a:r>
              <a:rPr lang="el-GR" dirty="0" err="1">
                <a:cs typeface="Times New Roman" panose="02020603050405020304" pitchFamily="18" charset="0"/>
                <a:sym typeface="Wingdings" pitchFamily="2" charset="2"/>
              </a:rPr>
              <a:t>ες</a:t>
            </a:r>
            <a:r>
              <a:rPr lang="el-GR" dirty="0">
                <a:cs typeface="Times New Roman" panose="02020603050405020304" pitchFamily="18" charset="0"/>
                <a:sym typeface="Wingdings" pitchFamily="2" charset="2"/>
              </a:rPr>
              <a:t> μέσω του ποδοσφαίρου.  εντοπισμός </a:t>
            </a:r>
            <a:r>
              <a:rPr lang="el-GR" i="1" dirty="0">
                <a:cs typeface="Times New Roman" panose="02020603050405020304" pitchFamily="18" charset="0"/>
                <a:sym typeface="Wingdings" pitchFamily="2" charset="2"/>
              </a:rPr>
              <a:t>ταυτότητας εκπλήρωσης </a:t>
            </a:r>
            <a:r>
              <a:rPr lang="el-GR" dirty="0">
                <a:cs typeface="Times New Roman" panose="02020603050405020304" pitchFamily="18" charset="0"/>
                <a:sym typeface="Wingdings" pitchFamily="2" charset="2"/>
              </a:rPr>
              <a:t>– επιτυχημένη ιστορία, έπειτα από τη θετική προσαρμογή του μετανάστη. </a:t>
            </a:r>
          </a:p>
          <a:p>
            <a:r>
              <a:rPr lang="el-GR" dirty="0">
                <a:cs typeface="Times New Roman" panose="02020603050405020304" pitchFamily="18" charset="0"/>
                <a:sym typeface="Wingdings" pitchFamily="2" charset="2"/>
              </a:rPr>
              <a:t>Η δράση του είναι μειωμένη, αφού είναι προσαρμοσμένος στα προστάγματα του κυρίαρχου λόγου (</a:t>
            </a:r>
            <a:r>
              <a:rPr lang="el-GR" dirty="0" err="1">
                <a:sym typeface="Wingdings" pitchFamily="2" charset="2"/>
              </a:rPr>
              <a:t>Αρχάκης</a:t>
            </a:r>
            <a:r>
              <a:rPr lang="el-GR" dirty="0">
                <a:sym typeface="Wingdings" pitchFamily="2" charset="2"/>
              </a:rPr>
              <a:t> 2020)</a:t>
            </a:r>
            <a:r>
              <a:rPr lang="el-GR" dirty="0">
                <a:cs typeface="Times New Roman" panose="02020603050405020304" pitchFamily="18" charset="0"/>
                <a:sym typeface="Wingdings" pitchFamily="2" charset="2"/>
              </a:rPr>
              <a:t>.</a:t>
            </a:r>
          </a:p>
        </p:txBody>
      </p:sp>
      <p:sp>
        <p:nvSpPr>
          <p:cNvPr id="4" name="Θέση ημερομηνίας 3">
            <a:extLst>
              <a:ext uri="{FF2B5EF4-FFF2-40B4-BE49-F238E27FC236}">
                <a16:creationId xmlns:a16="http://schemas.microsoft.com/office/drawing/2014/main" id="{E63B2DEF-4FA2-BE99-3025-F8E1BBCED35C}"/>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DC7D3B2F-E11A-0347-8225-F911E3FEA0D2}"/>
              </a:ext>
            </a:extLst>
          </p:cNvPr>
          <p:cNvSpPr>
            <a:spLocks noGrp="1"/>
          </p:cNvSpPr>
          <p:nvPr>
            <p:ph type="sldNum" sz="quarter" idx="12"/>
          </p:nvPr>
        </p:nvSpPr>
        <p:spPr/>
        <p:txBody>
          <a:bodyPr/>
          <a:lstStyle/>
          <a:p>
            <a:fld id="{F1EF87CA-B86D-F949-AE52-FEE12903075A}" type="slidenum">
              <a:rPr lang="el-GR" smtClean="0"/>
              <a:t>19</a:t>
            </a:fld>
            <a:endParaRPr lang="el-GR"/>
          </a:p>
        </p:txBody>
      </p:sp>
    </p:spTree>
    <p:extLst>
      <p:ext uri="{BB962C8B-B14F-4D97-AF65-F5344CB8AC3E}">
        <p14:creationId xmlns:p14="http://schemas.microsoft.com/office/powerpoint/2010/main" val="595424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8373D9-EB84-38DB-28ED-BDE71428B7C0}"/>
              </a:ext>
            </a:extLst>
          </p:cNvPr>
          <p:cNvSpPr>
            <a:spLocks noGrp="1"/>
          </p:cNvSpPr>
          <p:nvPr>
            <p:ph type="title"/>
          </p:nvPr>
        </p:nvSpPr>
        <p:spPr/>
        <p:txBody>
          <a:bodyPr/>
          <a:lstStyle/>
          <a:p>
            <a:pPr algn="ctr"/>
            <a:r>
              <a:rPr lang="el-GR" dirty="0"/>
              <a:t>Δομή παρουσίασης</a:t>
            </a:r>
          </a:p>
        </p:txBody>
      </p:sp>
      <p:sp>
        <p:nvSpPr>
          <p:cNvPr id="3" name="Θέση περιεχομένου 2">
            <a:extLst>
              <a:ext uri="{FF2B5EF4-FFF2-40B4-BE49-F238E27FC236}">
                <a16:creationId xmlns:a16="http://schemas.microsoft.com/office/drawing/2014/main" id="{3124A8B9-D890-224D-7A09-6F501C299965}"/>
              </a:ext>
            </a:extLst>
          </p:cNvPr>
          <p:cNvSpPr>
            <a:spLocks noGrp="1"/>
          </p:cNvSpPr>
          <p:nvPr>
            <p:ph idx="1"/>
          </p:nvPr>
        </p:nvSpPr>
        <p:spPr>
          <a:xfrm>
            <a:off x="1066800" y="2443090"/>
            <a:ext cx="10058400" cy="4215618"/>
          </a:xfrm>
        </p:spPr>
        <p:txBody>
          <a:bodyPr/>
          <a:lstStyle/>
          <a:p>
            <a:r>
              <a:rPr lang="el-GR" dirty="0"/>
              <a:t>Εισαγωγή </a:t>
            </a:r>
          </a:p>
          <a:p>
            <a:r>
              <a:rPr lang="el-GR" dirty="0"/>
              <a:t>Θεωρητικό πλαίσιο (αφηγηματικό μοντέλο </a:t>
            </a:r>
            <a:r>
              <a:rPr lang="en-US" dirty="0"/>
              <a:t>Bamberg</a:t>
            </a:r>
            <a:r>
              <a:rPr lang="el-GR" dirty="0"/>
              <a:t> (1997, 2011)</a:t>
            </a:r>
            <a:r>
              <a:rPr lang="en-US" dirty="0"/>
              <a:t>,</a:t>
            </a:r>
            <a:r>
              <a:rPr lang="el-GR" dirty="0"/>
              <a:t> μηχανισμός συμμετοχικής κατηγοριοποίησης </a:t>
            </a:r>
            <a:r>
              <a:rPr lang="en-US" dirty="0"/>
              <a:t>Sacks, </a:t>
            </a:r>
            <a:r>
              <a:rPr lang="el-GR" dirty="0" err="1"/>
              <a:t>διεπιδραστική</a:t>
            </a:r>
            <a:r>
              <a:rPr lang="el-GR" dirty="0"/>
              <a:t> έννοια του </a:t>
            </a:r>
            <a:r>
              <a:rPr lang="el-GR" i="1" dirty="0"/>
              <a:t>προσώπου</a:t>
            </a:r>
            <a:r>
              <a:rPr lang="el-GR" dirty="0"/>
              <a:t> των </a:t>
            </a:r>
            <a:r>
              <a:rPr lang="en-US" dirty="0"/>
              <a:t>Brown &amp; Levinson)</a:t>
            </a:r>
          </a:p>
          <a:p>
            <a:r>
              <a:rPr lang="el-GR" dirty="0" err="1"/>
              <a:t>Εργαλε</a:t>
            </a:r>
            <a:r>
              <a:rPr lang="en-US" dirty="0" err="1"/>
              <a:t>ί</a:t>
            </a:r>
            <a:r>
              <a:rPr lang="el-GR" dirty="0"/>
              <a:t>α </a:t>
            </a:r>
            <a:endParaRPr lang="en-US" dirty="0"/>
          </a:p>
          <a:p>
            <a:r>
              <a:rPr lang="el-GR" dirty="0" err="1"/>
              <a:t>Δεδομ</a:t>
            </a:r>
            <a:r>
              <a:rPr lang="en-US" dirty="0" err="1"/>
              <a:t>έ</a:t>
            </a:r>
            <a:r>
              <a:rPr lang="el-GR" dirty="0"/>
              <a:t>να</a:t>
            </a:r>
          </a:p>
          <a:p>
            <a:r>
              <a:rPr lang="el-GR" dirty="0"/>
              <a:t>Ανάλυση </a:t>
            </a:r>
          </a:p>
          <a:p>
            <a:r>
              <a:rPr lang="el-GR" dirty="0"/>
              <a:t>Συζήτηση και συμπεράσματα</a:t>
            </a:r>
          </a:p>
          <a:p>
            <a:endParaRPr lang="el-GR" dirty="0"/>
          </a:p>
        </p:txBody>
      </p:sp>
      <p:sp>
        <p:nvSpPr>
          <p:cNvPr id="4" name="Θέση ημερομηνίας 3">
            <a:extLst>
              <a:ext uri="{FF2B5EF4-FFF2-40B4-BE49-F238E27FC236}">
                <a16:creationId xmlns:a16="http://schemas.microsoft.com/office/drawing/2014/main" id="{005BD5E3-9800-2C25-5652-C7B3D6CC767C}"/>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C896A90D-DB57-FF77-F570-E28C2EC3E116}"/>
              </a:ext>
            </a:extLst>
          </p:cNvPr>
          <p:cNvSpPr>
            <a:spLocks noGrp="1"/>
          </p:cNvSpPr>
          <p:nvPr>
            <p:ph type="sldNum" sz="quarter" idx="12"/>
          </p:nvPr>
        </p:nvSpPr>
        <p:spPr/>
        <p:txBody>
          <a:bodyPr/>
          <a:lstStyle/>
          <a:p>
            <a:fld id="{F1EF87CA-B86D-F949-AE52-FEE12903075A}" type="slidenum">
              <a:rPr lang="el-GR" smtClean="0"/>
              <a:t>2</a:t>
            </a:fld>
            <a:endParaRPr lang="el-GR"/>
          </a:p>
        </p:txBody>
      </p:sp>
    </p:spTree>
    <p:extLst>
      <p:ext uri="{BB962C8B-B14F-4D97-AF65-F5344CB8AC3E}">
        <p14:creationId xmlns:p14="http://schemas.microsoft.com/office/powerpoint/2010/main" val="2422529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E7EB55-9E64-3389-A337-3AD798E4B871}"/>
              </a:ext>
            </a:extLst>
          </p:cNvPr>
          <p:cNvSpPr>
            <a:spLocks noGrp="1"/>
          </p:cNvSpPr>
          <p:nvPr>
            <p:ph type="title"/>
          </p:nvPr>
        </p:nvSpPr>
        <p:spPr/>
        <p:txBody>
          <a:bodyPr/>
          <a:lstStyle/>
          <a:p>
            <a:pPr algn="ctr"/>
            <a:r>
              <a:rPr lang="el-GR" dirty="0"/>
              <a:t>Αφηγηματική </a:t>
            </a:r>
            <a:r>
              <a:rPr lang="el-GR" dirty="0" err="1"/>
              <a:t>διεπίδραση</a:t>
            </a:r>
            <a:endParaRPr lang="el-GR" dirty="0"/>
          </a:p>
        </p:txBody>
      </p:sp>
      <p:sp>
        <p:nvSpPr>
          <p:cNvPr id="3" name="Θέση περιεχομένου 2">
            <a:extLst>
              <a:ext uri="{FF2B5EF4-FFF2-40B4-BE49-F238E27FC236}">
                <a16:creationId xmlns:a16="http://schemas.microsoft.com/office/drawing/2014/main" id="{02557184-C8C0-C1F2-A1E9-758E0C67B60B}"/>
              </a:ext>
            </a:extLst>
          </p:cNvPr>
          <p:cNvSpPr>
            <a:spLocks noGrp="1"/>
          </p:cNvSpPr>
          <p:nvPr>
            <p:ph idx="1"/>
          </p:nvPr>
        </p:nvSpPr>
        <p:spPr>
          <a:xfrm>
            <a:off x="715108" y="2103120"/>
            <a:ext cx="10410092" cy="4379742"/>
          </a:xfrm>
        </p:spPr>
        <p:txBody>
          <a:bodyPr/>
          <a:lstStyle/>
          <a:p>
            <a:pPr marL="0" indent="0">
              <a:buNone/>
            </a:pPr>
            <a:endParaRPr lang="el-GR" dirty="0"/>
          </a:p>
          <a:p>
            <a:r>
              <a:rPr lang="el-GR" dirty="0"/>
              <a:t>Ο μετανάστης επιθυμεί την πολιτισμική και γλωσσική αφομοίωσή του, που προωθείται και ενισχύεται από το συλλογικό </a:t>
            </a:r>
            <a:r>
              <a:rPr lang="el-GR" dirty="0" err="1"/>
              <a:t>πλειονοτικό</a:t>
            </a:r>
            <a:r>
              <a:rPr lang="el-GR" dirty="0"/>
              <a:t> πρόσωπο. </a:t>
            </a:r>
            <a:r>
              <a:rPr lang="el-GR" dirty="0">
                <a:sym typeface="Wingdings" pitchFamily="2" charset="2"/>
              </a:rPr>
              <a:t> </a:t>
            </a:r>
            <a:r>
              <a:rPr lang="el-GR" i="1" dirty="0">
                <a:sym typeface="Wingdings" pitchFamily="2" charset="2"/>
              </a:rPr>
              <a:t>ενισχύει το </a:t>
            </a:r>
            <a:r>
              <a:rPr lang="el-GR" i="1" u="sng" dirty="0">
                <a:sym typeface="Wingdings" pitchFamily="2" charset="2"/>
              </a:rPr>
              <a:t>θετικό</a:t>
            </a:r>
            <a:r>
              <a:rPr lang="el-GR" i="1" dirty="0">
                <a:sym typeface="Wingdings" pitchFamily="2" charset="2"/>
              </a:rPr>
              <a:t> συλλογικό </a:t>
            </a:r>
            <a:r>
              <a:rPr lang="el-GR" i="1" dirty="0" err="1">
                <a:sym typeface="Wingdings" pitchFamily="2" charset="2"/>
              </a:rPr>
              <a:t>πλειονοτικό</a:t>
            </a:r>
            <a:r>
              <a:rPr lang="el-GR" i="1" dirty="0">
                <a:sym typeface="Wingdings" pitchFamily="2" charset="2"/>
              </a:rPr>
              <a:t> πρόσωπο</a:t>
            </a:r>
            <a:r>
              <a:rPr lang="el-GR" dirty="0">
                <a:sym typeface="Wingdings" pitchFamily="2" charset="2"/>
              </a:rPr>
              <a:t>. </a:t>
            </a:r>
          </a:p>
          <a:p>
            <a:r>
              <a:rPr lang="el-GR" dirty="0">
                <a:sym typeface="Wingdings" pitchFamily="2" charset="2"/>
              </a:rPr>
              <a:t>Χρήση </a:t>
            </a:r>
            <a:r>
              <a:rPr lang="el-GR" b="1" i="1" dirty="0">
                <a:sym typeface="Wingdings" pitchFamily="2" charset="2"/>
              </a:rPr>
              <a:t>στρατηγικών θετικής ευγένειας </a:t>
            </a:r>
            <a:r>
              <a:rPr lang="el-GR" dirty="0">
                <a:sym typeface="Wingdings" pitchFamily="2" charset="2"/>
              </a:rPr>
              <a:t>– παρόμοιες επιθυμίες και προσδοκίες. </a:t>
            </a:r>
          </a:p>
          <a:p>
            <a:r>
              <a:rPr lang="el-GR" dirty="0">
                <a:sym typeface="Wingdings" pitchFamily="2" charset="2"/>
              </a:rPr>
              <a:t>Ευθυγράμμιση με τον </a:t>
            </a:r>
            <a:r>
              <a:rPr lang="el-GR" dirty="0" err="1">
                <a:sym typeface="Wingdings" pitchFamily="2" charset="2"/>
              </a:rPr>
              <a:t>εθνορατσιστικό</a:t>
            </a:r>
            <a:r>
              <a:rPr lang="el-GR" dirty="0">
                <a:sym typeface="Wingdings" pitchFamily="2" charset="2"/>
              </a:rPr>
              <a:t> λόγο και εξύψωση του συλλογικού θετικού προσώπου της ελληνικής κοινότητας. </a:t>
            </a:r>
          </a:p>
          <a:p>
            <a:r>
              <a:rPr lang="el-GR" dirty="0">
                <a:sym typeface="Wingdings" pitchFamily="2" charset="2"/>
              </a:rPr>
              <a:t>Η ευθυγράμμιση μπορεί να ερμηνευθεί ως </a:t>
            </a:r>
            <a:r>
              <a:rPr lang="el-GR" b="1" i="1" dirty="0" err="1">
                <a:sym typeface="Wingdings" pitchFamily="2" charset="2"/>
              </a:rPr>
              <a:t>εσωτερικευμένος</a:t>
            </a:r>
            <a:r>
              <a:rPr lang="el-GR" b="1" i="1" dirty="0">
                <a:sym typeface="Wingdings" pitchFamily="2" charset="2"/>
              </a:rPr>
              <a:t> ρατσισμός</a:t>
            </a:r>
            <a:r>
              <a:rPr lang="el-GR" dirty="0">
                <a:sym typeface="Wingdings" pitchFamily="2" charset="2"/>
              </a:rPr>
              <a:t>. </a:t>
            </a:r>
            <a:endParaRPr lang="el-GR" dirty="0"/>
          </a:p>
        </p:txBody>
      </p:sp>
      <p:sp>
        <p:nvSpPr>
          <p:cNvPr id="4" name="Θέση ημερομηνίας 3">
            <a:extLst>
              <a:ext uri="{FF2B5EF4-FFF2-40B4-BE49-F238E27FC236}">
                <a16:creationId xmlns:a16="http://schemas.microsoft.com/office/drawing/2014/main" id="{E82666CD-76B1-9273-8C70-56A97CC7ABEA}"/>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AFAC0DF2-3B92-815E-5884-3926CBB56F7E}"/>
              </a:ext>
            </a:extLst>
          </p:cNvPr>
          <p:cNvSpPr>
            <a:spLocks noGrp="1"/>
          </p:cNvSpPr>
          <p:nvPr>
            <p:ph type="sldNum" sz="quarter" idx="12"/>
          </p:nvPr>
        </p:nvSpPr>
        <p:spPr/>
        <p:txBody>
          <a:bodyPr/>
          <a:lstStyle/>
          <a:p>
            <a:fld id="{F1EF87CA-B86D-F949-AE52-FEE12903075A}" type="slidenum">
              <a:rPr lang="el-GR" smtClean="0"/>
              <a:t>20</a:t>
            </a:fld>
            <a:endParaRPr lang="el-GR"/>
          </a:p>
        </p:txBody>
      </p:sp>
    </p:spTree>
    <p:extLst>
      <p:ext uri="{BB962C8B-B14F-4D97-AF65-F5344CB8AC3E}">
        <p14:creationId xmlns:p14="http://schemas.microsoft.com/office/powerpoint/2010/main" val="54726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C5D1FF-3CB3-C5D5-EF75-BE7B62C08DD4}"/>
              </a:ext>
            </a:extLst>
          </p:cNvPr>
          <p:cNvSpPr>
            <a:spLocks noGrp="1"/>
          </p:cNvSpPr>
          <p:nvPr>
            <p:ph type="title"/>
          </p:nvPr>
        </p:nvSpPr>
        <p:spPr/>
        <p:txBody>
          <a:bodyPr/>
          <a:lstStyle/>
          <a:p>
            <a:pPr algn="ctr"/>
            <a:r>
              <a:rPr lang="el-GR" dirty="0"/>
              <a:t>Συνολική τοποθέτηση</a:t>
            </a:r>
          </a:p>
        </p:txBody>
      </p:sp>
      <p:sp>
        <p:nvSpPr>
          <p:cNvPr id="3" name="Θέση περιεχομένου 2">
            <a:extLst>
              <a:ext uri="{FF2B5EF4-FFF2-40B4-BE49-F238E27FC236}">
                <a16:creationId xmlns:a16="http://schemas.microsoft.com/office/drawing/2014/main" id="{8AE22169-596F-57EA-8C40-3557B41D1810}"/>
              </a:ext>
            </a:extLst>
          </p:cNvPr>
          <p:cNvSpPr>
            <a:spLocks noGrp="1"/>
          </p:cNvSpPr>
          <p:nvPr>
            <p:ph idx="1"/>
          </p:nvPr>
        </p:nvSpPr>
        <p:spPr>
          <a:xfrm>
            <a:off x="1066800" y="1863969"/>
            <a:ext cx="10058400" cy="4171071"/>
          </a:xfrm>
        </p:spPr>
        <p:txBody>
          <a:bodyPr/>
          <a:lstStyle/>
          <a:p>
            <a:endParaRPr lang="el-GR" dirty="0"/>
          </a:p>
          <a:p>
            <a:endParaRPr lang="el-GR" dirty="0"/>
          </a:p>
          <a:p>
            <a:r>
              <a:rPr lang="el-GR" dirty="0"/>
              <a:t>Σύγκλιση με τα προστάγματα του εθνικού λόγου.</a:t>
            </a:r>
          </a:p>
          <a:p>
            <a:r>
              <a:rPr lang="el-GR" dirty="0"/>
              <a:t>Κατασκευή ταυτότητας νομιμοποίησης </a:t>
            </a:r>
          </a:p>
          <a:p>
            <a:r>
              <a:rPr lang="el-GR" dirty="0"/>
              <a:t>Ενίσχυση του συλλογικού </a:t>
            </a:r>
            <a:r>
              <a:rPr lang="el-GR" dirty="0" err="1"/>
              <a:t>πλειονοτικού</a:t>
            </a:r>
            <a:r>
              <a:rPr lang="el-GR" dirty="0"/>
              <a:t> προσώπου. </a:t>
            </a:r>
          </a:p>
          <a:p>
            <a:r>
              <a:rPr lang="el-GR" dirty="0"/>
              <a:t>Στο </a:t>
            </a:r>
            <a:r>
              <a:rPr lang="el-GR" dirty="0" err="1"/>
              <a:t>μικρο</a:t>
            </a:r>
            <a:r>
              <a:rPr lang="el-GR" dirty="0"/>
              <a:t>-επίπεδο του αφηγηματικού κόσμου εντοπίζονται δράσεις προσαρμογής και στο μικρό επίπεδο της αφηγηματικής </a:t>
            </a:r>
            <a:r>
              <a:rPr lang="el-GR" dirty="0" err="1"/>
              <a:t>διεπίδρασης</a:t>
            </a:r>
            <a:r>
              <a:rPr lang="el-GR" dirty="0"/>
              <a:t> ενισχύεται το θετικό συλλογικό πρόσωπο. Στο </a:t>
            </a:r>
            <a:r>
              <a:rPr lang="el-GR" dirty="0" err="1"/>
              <a:t>μακρο</a:t>
            </a:r>
            <a:r>
              <a:rPr lang="el-GR" dirty="0"/>
              <a:t>-επίπεδο ο μετανάστης συντονίζεται με τα </a:t>
            </a:r>
            <a:r>
              <a:rPr lang="el-GR" dirty="0" err="1"/>
              <a:t>ομογενοποιητικά</a:t>
            </a:r>
            <a:r>
              <a:rPr lang="el-GR" dirty="0"/>
              <a:t> προ(σ)τάγματα του εθνικού λόγου. </a:t>
            </a:r>
          </a:p>
        </p:txBody>
      </p:sp>
      <p:sp>
        <p:nvSpPr>
          <p:cNvPr id="4" name="Θέση ημερομηνίας 3">
            <a:extLst>
              <a:ext uri="{FF2B5EF4-FFF2-40B4-BE49-F238E27FC236}">
                <a16:creationId xmlns:a16="http://schemas.microsoft.com/office/drawing/2014/main" id="{261FE080-8289-A8F9-3887-B8B293CF488F}"/>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12062741-9FF3-FE31-40F9-1C4DC375865C}"/>
              </a:ext>
            </a:extLst>
          </p:cNvPr>
          <p:cNvSpPr>
            <a:spLocks noGrp="1"/>
          </p:cNvSpPr>
          <p:nvPr>
            <p:ph type="sldNum" sz="quarter" idx="12"/>
          </p:nvPr>
        </p:nvSpPr>
        <p:spPr/>
        <p:txBody>
          <a:bodyPr/>
          <a:lstStyle/>
          <a:p>
            <a:fld id="{F1EF87CA-B86D-F949-AE52-FEE12903075A}" type="slidenum">
              <a:rPr lang="el-GR" smtClean="0"/>
              <a:t>21</a:t>
            </a:fld>
            <a:endParaRPr lang="el-GR"/>
          </a:p>
        </p:txBody>
      </p:sp>
    </p:spTree>
    <p:extLst>
      <p:ext uri="{BB962C8B-B14F-4D97-AF65-F5344CB8AC3E}">
        <p14:creationId xmlns:p14="http://schemas.microsoft.com/office/powerpoint/2010/main" val="1984020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CBDA85-2BF9-59C1-4C30-A846A1A2360D}"/>
              </a:ext>
            </a:extLst>
          </p:cNvPr>
          <p:cNvSpPr>
            <a:spLocks noGrp="1"/>
          </p:cNvSpPr>
          <p:nvPr>
            <p:ph type="title"/>
          </p:nvPr>
        </p:nvSpPr>
        <p:spPr/>
        <p:txBody>
          <a:bodyPr/>
          <a:lstStyle/>
          <a:p>
            <a:pPr algn="ctr"/>
            <a:r>
              <a:rPr lang="el-GR" dirty="0"/>
              <a:t>Συμπεράσματα</a:t>
            </a:r>
          </a:p>
        </p:txBody>
      </p:sp>
      <p:sp>
        <p:nvSpPr>
          <p:cNvPr id="3" name="Θέση περιεχομένου 2">
            <a:extLst>
              <a:ext uri="{FF2B5EF4-FFF2-40B4-BE49-F238E27FC236}">
                <a16:creationId xmlns:a16="http://schemas.microsoft.com/office/drawing/2014/main" id="{A8163CAE-8EA6-5354-DB95-D176DD7227DE}"/>
              </a:ext>
            </a:extLst>
          </p:cNvPr>
          <p:cNvSpPr>
            <a:spLocks noGrp="1"/>
          </p:cNvSpPr>
          <p:nvPr>
            <p:ph idx="1"/>
          </p:nvPr>
        </p:nvSpPr>
        <p:spPr/>
        <p:txBody>
          <a:bodyPr/>
          <a:lstStyle/>
          <a:p>
            <a:endParaRPr lang="el-GR" dirty="0"/>
          </a:p>
          <a:p>
            <a:r>
              <a:rPr lang="el-GR" dirty="0"/>
              <a:t>Η ανάλυση του άρθρου με βάση το αφηγηματικό μοντέλο του </a:t>
            </a:r>
            <a:r>
              <a:rPr lang="en-US" dirty="0"/>
              <a:t>Bamberg </a:t>
            </a:r>
            <a:r>
              <a:rPr lang="el-GR" dirty="0"/>
              <a:t>εντοπίζει τον </a:t>
            </a:r>
            <a:r>
              <a:rPr lang="el-GR" b="1" i="1" dirty="0" err="1"/>
              <a:t>εσωτερικευμένο</a:t>
            </a:r>
            <a:r>
              <a:rPr lang="el-GR" b="1" i="1" dirty="0"/>
              <a:t> ρατσισμό </a:t>
            </a:r>
            <a:r>
              <a:rPr lang="el-GR" dirty="0"/>
              <a:t>στο γεγονός ότι η εκμάθηση της ελληνικής προβάλλεται ως η καλύτερη λύση στα επικοινωνιακά προβλήματα των μεταναστών και με τις συναναστροφές του με τους/τις ντόπιους/</a:t>
            </a:r>
            <a:r>
              <a:rPr lang="el-GR" dirty="0" err="1"/>
              <a:t>ες</a:t>
            </a:r>
            <a:r>
              <a:rPr lang="el-GR" dirty="0"/>
              <a:t>. </a:t>
            </a:r>
          </a:p>
          <a:p>
            <a:r>
              <a:rPr lang="el-GR" dirty="0"/>
              <a:t>Ο μετανάστης συγγραφέας αναπαριστά τον εαυτό του ως κατάλληλο Άλλο, συντονισμένο με τον </a:t>
            </a:r>
            <a:r>
              <a:rPr lang="el-GR" dirty="0" err="1"/>
              <a:t>εθνορατσιστικό</a:t>
            </a:r>
            <a:r>
              <a:rPr lang="el-GR" dirty="0"/>
              <a:t> λόγο. </a:t>
            </a:r>
          </a:p>
          <a:p>
            <a:r>
              <a:rPr lang="el-GR" dirty="0"/>
              <a:t>Το άρθρο αποτελεί δείγμα </a:t>
            </a:r>
            <a:r>
              <a:rPr lang="el-GR" i="1" dirty="0"/>
              <a:t>ρευστού ρατσισμού</a:t>
            </a:r>
            <a:r>
              <a:rPr lang="el-GR" dirty="0"/>
              <a:t>.</a:t>
            </a:r>
          </a:p>
          <a:p>
            <a:r>
              <a:rPr lang="el-GR" dirty="0"/>
              <a:t>Αναπαραγωγή ρατσιστικών και αφομοιωτικών στάσεων. </a:t>
            </a:r>
          </a:p>
        </p:txBody>
      </p:sp>
      <p:sp>
        <p:nvSpPr>
          <p:cNvPr id="4" name="Θέση ημερομηνίας 3">
            <a:extLst>
              <a:ext uri="{FF2B5EF4-FFF2-40B4-BE49-F238E27FC236}">
                <a16:creationId xmlns:a16="http://schemas.microsoft.com/office/drawing/2014/main" id="{EEBD1C94-098B-50B8-458B-5A50C6CB3A58}"/>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392F0F7A-BD49-E775-5CFA-FD85E905576A}"/>
              </a:ext>
            </a:extLst>
          </p:cNvPr>
          <p:cNvSpPr>
            <a:spLocks noGrp="1"/>
          </p:cNvSpPr>
          <p:nvPr>
            <p:ph type="sldNum" sz="quarter" idx="12"/>
          </p:nvPr>
        </p:nvSpPr>
        <p:spPr/>
        <p:txBody>
          <a:bodyPr/>
          <a:lstStyle/>
          <a:p>
            <a:fld id="{F1EF87CA-B86D-F949-AE52-FEE12903075A}" type="slidenum">
              <a:rPr lang="el-GR" smtClean="0"/>
              <a:t>22</a:t>
            </a:fld>
            <a:endParaRPr lang="el-GR"/>
          </a:p>
        </p:txBody>
      </p:sp>
    </p:spTree>
    <p:extLst>
      <p:ext uri="{BB962C8B-B14F-4D97-AF65-F5344CB8AC3E}">
        <p14:creationId xmlns:p14="http://schemas.microsoft.com/office/powerpoint/2010/main" val="2300415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FD7F41-CE46-9DF9-7049-72893B86D920}"/>
              </a:ext>
            </a:extLst>
          </p:cNvPr>
          <p:cNvSpPr>
            <a:spLocks noGrp="1"/>
          </p:cNvSpPr>
          <p:nvPr>
            <p:ph type="title"/>
          </p:nvPr>
        </p:nvSpPr>
        <p:spPr/>
        <p:txBody>
          <a:bodyPr/>
          <a:lstStyle/>
          <a:p>
            <a:pPr algn="ctr"/>
            <a:r>
              <a:rPr lang="el-GR" dirty="0"/>
              <a:t>Βιβλιογραφία</a:t>
            </a:r>
          </a:p>
        </p:txBody>
      </p:sp>
      <p:sp>
        <p:nvSpPr>
          <p:cNvPr id="3" name="Θέση περιεχομένου 2">
            <a:extLst>
              <a:ext uri="{FF2B5EF4-FFF2-40B4-BE49-F238E27FC236}">
                <a16:creationId xmlns:a16="http://schemas.microsoft.com/office/drawing/2014/main" id="{83AB6C50-43CA-7E32-2FBD-15A4A450AC3D}"/>
              </a:ext>
            </a:extLst>
          </p:cNvPr>
          <p:cNvSpPr>
            <a:spLocks noGrp="1"/>
          </p:cNvSpPr>
          <p:nvPr>
            <p:ph idx="1"/>
          </p:nvPr>
        </p:nvSpPr>
        <p:spPr>
          <a:xfrm>
            <a:off x="1066800" y="2014194"/>
            <a:ext cx="9964615" cy="4515560"/>
          </a:xfrm>
        </p:spPr>
        <p:txBody>
          <a:bodyPr>
            <a:normAutofit lnSpcReduction="10000"/>
          </a:bodyPr>
          <a:lstStyle/>
          <a:p>
            <a:pPr marL="180340" indent="-180340" algn="just">
              <a:tabLst>
                <a:tab pos="90170" algn="l"/>
              </a:tabLst>
            </a:pPr>
            <a:r>
              <a:rPr lang="en-US" sz="1800" dirty="0" err="1">
                <a:effectLst/>
                <a:ea typeface="MinionPro-Regular"/>
              </a:rPr>
              <a:t>Archakis</a:t>
            </a:r>
            <a:r>
              <a:rPr lang="en-US" sz="1800" dirty="0">
                <a:effectLst/>
                <a:ea typeface="MinionPro-Regular"/>
              </a:rPr>
              <a:t>, A. 2014</a:t>
            </a:r>
            <a:r>
              <a:rPr lang="en-US" sz="1800" dirty="0">
                <a:effectLst/>
                <a:ea typeface="Times New Roman" panose="02020603050405020304" pitchFamily="18" charset="0"/>
              </a:rPr>
              <a:t>. Immigrant voices in students’ essay texts: Between assimilation and pride. </a:t>
            </a:r>
            <a:r>
              <a:rPr lang="en-US" sz="1800" i="1" dirty="0">
                <a:effectLst/>
                <a:ea typeface="Times New Roman" panose="02020603050405020304" pitchFamily="18" charset="0"/>
              </a:rPr>
              <a:t>Discourse and Society</a:t>
            </a:r>
            <a:r>
              <a:rPr lang="en-US" sz="1800" dirty="0">
                <a:effectLst/>
                <a:ea typeface="Times New Roman" panose="02020603050405020304" pitchFamily="18" charset="0"/>
              </a:rPr>
              <a:t> 25, 297-310. </a:t>
            </a:r>
            <a:endParaRPr lang="el-GR" sz="1800" dirty="0">
              <a:effectLst/>
              <a:ea typeface="Times New Roman" panose="02020603050405020304" pitchFamily="18" charset="0"/>
            </a:endParaRPr>
          </a:p>
          <a:p>
            <a:pPr algn="just">
              <a:tabLst>
                <a:tab pos="457200" algn="l"/>
              </a:tabLst>
            </a:pPr>
            <a:r>
              <a:rPr lang="en-US" sz="1800" dirty="0">
                <a:solidFill>
                  <a:srgbClr val="000000"/>
                </a:solidFill>
                <a:effectLst/>
                <a:ea typeface="Times New Roman" panose="02020603050405020304" pitchFamily="18" charset="0"/>
              </a:rPr>
              <a:t>Bamberg, M. 1997. Positioning between structure and performance. </a:t>
            </a:r>
            <a:r>
              <a:rPr lang="en-US" sz="1800" i="1" dirty="0">
                <a:solidFill>
                  <a:srgbClr val="000000"/>
                </a:solidFill>
                <a:effectLst/>
                <a:ea typeface="Times New Roman" panose="02020603050405020304" pitchFamily="18" charset="0"/>
              </a:rPr>
              <a:t>Journal of Narrative and Life History</a:t>
            </a:r>
            <a:r>
              <a:rPr lang="en-US" sz="1800" dirty="0">
                <a:solidFill>
                  <a:srgbClr val="000000"/>
                </a:solidFill>
                <a:effectLst/>
                <a:ea typeface="Times New Roman" panose="02020603050405020304" pitchFamily="18" charset="0"/>
              </a:rPr>
              <a:t> 7, 337.</a:t>
            </a:r>
            <a:endParaRPr lang="el-GR" sz="1800" dirty="0">
              <a:effectLst/>
              <a:ea typeface="Times New Roman" panose="02020603050405020304" pitchFamily="18" charset="0"/>
            </a:endParaRPr>
          </a:p>
          <a:p>
            <a:pPr algn="just">
              <a:tabLst>
                <a:tab pos="457200" algn="l"/>
              </a:tabLst>
            </a:pPr>
            <a:r>
              <a:rPr lang="en-US" sz="1800" dirty="0">
                <a:solidFill>
                  <a:srgbClr val="000000"/>
                </a:solidFill>
                <a:effectLst/>
                <a:ea typeface="Times New Roman" panose="02020603050405020304" pitchFamily="18" charset="0"/>
              </a:rPr>
              <a:t>Bamberg, M. 2004. Form and functions of ‘slut-bashing’ in male identity construction in 15-year-olds’. </a:t>
            </a:r>
            <a:r>
              <a:rPr lang="en-US" sz="1800" i="1" dirty="0">
                <a:solidFill>
                  <a:srgbClr val="000000"/>
                </a:solidFill>
                <a:effectLst/>
                <a:ea typeface="Times New Roman" panose="02020603050405020304" pitchFamily="18" charset="0"/>
              </a:rPr>
              <a:t>Human Development</a:t>
            </a:r>
            <a:r>
              <a:rPr lang="en-US" sz="1800" dirty="0">
                <a:solidFill>
                  <a:srgbClr val="000000"/>
                </a:solidFill>
                <a:effectLst/>
                <a:ea typeface="Times New Roman" panose="02020603050405020304" pitchFamily="18" charset="0"/>
              </a:rPr>
              <a:t> 47, 331-340.</a:t>
            </a:r>
            <a:r>
              <a:rPr lang="en-US" sz="1800" dirty="0">
                <a:solidFill>
                  <a:srgbClr val="000000"/>
                </a:solidFill>
                <a:effectLst/>
                <a:ea typeface="MinionPro-Regular"/>
              </a:rPr>
              <a:t> </a:t>
            </a:r>
            <a:endParaRPr lang="el-GR" sz="1800" dirty="0">
              <a:effectLst/>
              <a:ea typeface="Times New Roman" panose="02020603050405020304" pitchFamily="18" charset="0"/>
            </a:endParaRPr>
          </a:p>
          <a:p>
            <a:pPr algn="just">
              <a:tabLst>
                <a:tab pos="457200" algn="l"/>
              </a:tabLst>
            </a:pPr>
            <a:r>
              <a:rPr lang="en-US" sz="1800" dirty="0">
                <a:solidFill>
                  <a:srgbClr val="000000"/>
                </a:solidFill>
                <a:effectLst/>
                <a:ea typeface="MinionPro-Regular"/>
              </a:rPr>
              <a:t>Bamberg, M. 2011. Narrative practice and identity navigation. </a:t>
            </a:r>
            <a:r>
              <a:rPr lang="el-GR" sz="1800" dirty="0">
                <a:solidFill>
                  <a:srgbClr val="000000"/>
                </a:solidFill>
                <a:effectLst/>
                <a:ea typeface="MinionPro-Regular"/>
              </a:rPr>
              <a:t>Στο</a:t>
            </a:r>
            <a:r>
              <a:rPr lang="en-US" sz="1800" dirty="0">
                <a:solidFill>
                  <a:srgbClr val="000000"/>
                </a:solidFill>
                <a:effectLst/>
                <a:ea typeface="MinionPro-Regular"/>
              </a:rPr>
              <a:t> J. A. Holstein &amp; J. F. </a:t>
            </a:r>
            <a:r>
              <a:rPr lang="en-US" sz="1800" dirty="0" err="1">
                <a:solidFill>
                  <a:srgbClr val="000000"/>
                </a:solidFill>
                <a:effectLst/>
                <a:ea typeface="MinionPro-Regular"/>
              </a:rPr>
              <a:t>Gubrium</a:t>
            </a:r>
            <a:r>
              <a:rPr lang="en-US" sz="1800" dirty="0">
                <a:solidFill>
                  <a:srgbClr val="000000"/>
                </a:solidFill>
                <a:effectLst/>
                <a:ea typeface="MinionPro-Regular"/>
              </a:rPr>
              <a:t> (</a:t>
            </a:r>
            <a:r>
              <a:rPr lang="el-GR" sz="1800" dirty="0" err="1">
                <a:solidFill>
                  <a:srgbClr val="000000"/>
                </a:solidFill>
                <a:effectLst/>
                <a:ea typeface="MinionPro-Regular"/>
              </a:rPr>
              <a:t>επιμ</a:t>
            </a:r>
            <a:r>
              <a:rPr lang="en-US" sz="1800" dirty="0">
                <a:solidFill>
                  <a:srgbClr val="000000"/>
                </a:solidFill>
                <a:effectLst/>
                <a:ea typeface="MinionPro-Regular"/>
              </a:rPr>
              <a:t>.), </a:t>
            </a:r>
            <a:r>
              <a:rPr lang="en-US" sz="1800" i="1" dirty="0">
                <a:solidFill>
                  <a:srgbClr val="000000"/>
                </a:solidFill>
                <a:effectLst/>
                <a:ea typeface="MinionPro-It"/>
              </a:rPr>
              <a:t>Varieties </a:t>
            </a:r>
            <a:r>
              <a:rPr lang="en-US" sz="1800" i="1" dirty="0">
                <a:effectLst/>
                <a:ea typeface="MinionPro-It"/>
              </a:rPr>
              <a:t>of Narrative Analysis</a:t>
            </a:r>
            <a:r>
              <a:rPr lang="en-US" sz="1800" dirty="0">
                <a:effectLst/>
                <a:ea typeface="MinionPro-Regular"/>
              </a:rPr>
              <a:t>, 103. London: Sage. </a:t>
            </a:r>
            <a:endParaRPr lang="el-GR" sz="1800" dirty="0">
              <a:effectLst/>
              <a:ea typeface="Times New Roman" panose="02020603050405020304" pitchFamily="18" charset="0"/>
            </a:endParaRPr>
          </a:p>
          <a:p>
            <a:pPr algn="just">
              <a:tabLst>
                <a:tab pos="457200" algn="l"/>
              </a:tabLst>
            </a:pPr>
            <a:r>
              <a:rPr lang="en-US" sz="1800" dirty="0">
                <a:effectLst/>
                <a:ea typeface="Times New Roman" panose="02020603050405020304" pitchFamily="18" charset="0"/>
              </a:rPr>
              <a:t>Bauman, R. 1986. </a:t>
            </a:r>
            <a:r>
              <a:rPr lang="en-US" sz="1800" i="1" dirty="0">
                <a:effectLst/>
                <a:ea typeface="Times New Roman" panose="02020603050405020304" pitchFamily="18" charset="0"/>
              </a:rPr>
              <a:t>Story, Performance and Event: Contextual Studies of Oral Narrative</a:t>
            </a:r>
            <a:r>
              <a:rPr lang="en-US" sz="1800" dirty="0">
                <a:effectLst/>
                <a:ea typeface="Times New Roman" panose="02020603050405020304" pitchFamily="18" charset="0"/>
              </a:rPr>
              <a:t>. Cambridge: Cambridge University Press.</a:t>
            </a:r>
            <a:endParaRPr lang="el-GR" sz="1800" dirty="0">
              <a:effectLst/>
              <a:ea typeface="Times New Roman" panose="02020603050405020304" pitchFamily="18" charset="0"/>
            </a:endParaRPr>
          </a:p>
          <a:p>
            <a:pPr algn="just">
              <a:tabLst>
                <a:tab pos="457200" algn="l"/>
              </a:tabLst>
            </a:pPr>
            <a:r>
              <a:rPr lang="en-US" sz="1800" dirty="0">
                <a:effectLst/>
                <a:ea typeface="Times New Roman" panose="02020603050405020304" pitchFamily="18" charset="0"/>
              </a:rPr>
              <a:t>Weaver, S. 2016. </a:t>
            </a:r>
            <a:r>
              <a:rPr lang="en-US" sz="1800" i="1" dirty="0">
                <a:effectLst/>
                <a:ea typeface="Times New Roman" panose="02020603050405020304" pitchFamily="18" charset="0"/>
              </a:rPr>
              <a:t>The Rhetoric of Racist Humor: US, UK and Global Race Joking</a:t>
            </a:r>
            <a:r>
              <a:rPr lang="en-US" sz="1800" dirty="0">
                <a:effectLst/>
                <a:ea typeface="Times New Roman" panose="02020603050405020304" pitchFamily="18" charset="0"/>
              </a:rPr>
              <a:t>. London: Routledge.</a:t>
            </a:r>
            <a:endParaRPr lang="el-GR" sz="1800" dirty="0">
              <a:effectLst/>
              <a:ea typeface="Times New Roman" panose="02020603050405020304" pitchFamily="18" charset="0"/>
            </a:endParaRPr>
          </a:p>
          <a:p>
            <a:r>
              <a:rPr lang="el-GR" sz="1800" dirty="0" err="1">
                <a:effectLst/>
                <a:ea typeface="Times New Roman" panose="02020603050405020304" pitchFamily="18" charset="0"/>
              </a:rPr>
              <a:t>Αρχάκης</a:t>
            </a:r>
            <a:r>
              <a:rPr lang="el-GR" sz="1800" dirty="0">
                <a:effectLst/>
                <a:ea typeface="Times New Roman" panose="02020603050405020304" pitchFamily="18" charset="0"/>
              </a:rPr>
              <a:t>, Α. 2020. </a:t>
            </a:r>
            <a:r>
              <a:rPr lang="el-GR" sz="1800" i="1" dirty="0">
                <a:effectLst/>
                <a:ea typeface="Times New Roman" panose="02020603050405020304" pitchFamily="18" charset="0"/>
              </a:rPr>
              <a:t>Από τον Εθνικό στον </a:t>
            </a:r>
            <a:r>
              <a:rPr lang="el-GR" sz="1800" i="1" dirty="0" err="1">
                <a:effectLst/>
                <a:ea typeface="Times New Roman" panose="02020603050405020304" pitchFamily="18" charset="0"/>
              </a:rPr>
              <a:t>Μετα</a:t>
            </a:r>
            <a:r>
              <a:rPr lang="el-GR" sz="1800" i="1" dirty="0">
                <a:effectLst/>
                <a:ea typeface="Times New Roman" panose="02020603050405020304" pitchFamily="18" charset="0"/>
              </a:rPr>
              <a:t>-εθνικό Λόγο: Μεταναστευτικές Ταυτότητες και Κριτική Εκπαίδευση</a:t>
            </a:r>
            <a:r>
              <a:rPr lang="el-GR" sz="1800" dirty="0">
                <a:effectLst/>
                <a:ea typeface="Times New Roman" panose="02020603050405020304" pitchFamily="18" charset="0"/>
              </a:rPr>
              <a:t>. Αθήνα: Πατάκης.</a:t>
            </a:r>
          </a:p>
          <a:p>
            <a:endParaRPr lang="el-GR" dirty="0"/>
          </a:p>
        </p:txBody>
      </p:sp>
      <p:sp>
        <p:nvSpPr>
          <p:cNvPr id="4" name="Θέση ημερομηνίας 3">
            <a:extLst>
              <a:ext uri="{FF2B5EF4-FFF2-40B4-BE49-F238E27FC236}">
                <a16:creationId xmlns:a16="http://schemas.microsoft.com/office/drawing/2014/main" id="{8F85B637-6C0F-77AD-FE79-04484B8041C6}"/>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795BC75E-6653-5B77-7C5D-43D8993A21C5}"/>
              </a:ext>
            </a:extLst>
          </p:cNvPr>
          <p:cNvSpPr>
            <a:spLocks noGrp="1"/>
          </p:cNvSpPr>
          <p:nvPr>
            <p:ph type="sldNum" sz="quarter" idx="12"/>
          </p:nvPr>
        </p:nvSpPr>
        <p:spPr/>
        <p:txBody>
          <a:bodyPr/>
          <a:lstStyle/>
          <a:p>
            <a:fld id="{F1EF87CA-B86D-F949-AE52-FEE12903075A}" type="slidenum">
              <a:rPr lang="el-GR" smtClean="0"/>
              <a:t>23</a:t>
            </a:fld>
            <a:endParaRPr lang="el-GR"/>
          </a:p>
        </p:txBody>
      </p:sp>
    </p:spTree>
    <p:extLst>
      <p:ext uri="{BB962C8B-B14F-4D97-AF65-F5344CB8AC3E}">
        <p14:creationId xmlns:p14="http://schemas.microsoft.com/office/powerpoint/2010/main" val="607028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C6673F-184C-6119-9FDA-4E14C6365B0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B60423E-4DE8-1DD0-75B6-E43F522282DC}"/>
              </a:ext>
            </a:extLst>
          </p:cNvPr>
          <p:cNvSpPr>
            <a:spLocks noGrp="1"/>
          </p:cNvSpPr>
          <p:nvPr>
            <p:ph idx="1"/>
          </p:nvPr>
        </p:nvSpPr>
        <p:spPr/>
        <p:txBody>
          <a:bodyPr/>
          <a:lstStyle/>
          <a:p>
            <a:pPr marL="0" indent="0" algn="ctr">
              <a:buNone/>
            </a:pPr>
            <a:endParaRPr lang="el-GR" dirty="0"/>
          </a:p>
          <a:p>
            <a:pPr marL="0" indent="0" algn="ctr">
              <a:buNone/>
            </a:pPr>
            <a:endParaRPr lang="el-GR" dirty="0"/>
          </a:p>
          <a:p>
            <a:pPr marL="0" indent="0" algn="ctr">
              <a:buNone/>
            </a:pPr>
            <a:endParaRPr lang="el-GR" dirty="0"/>
          </a:p>
          <a:p>
            <a:pPr marL="0" indent="0" algn="ctr">
              <a:buNone/>
            </a:pPr>
            <a:r>
              <a:rPr lang="el-GR" sz="2400" b="1" dirty="0"/>
              <a:t>Σας ευχαριστώ για την προσοχή σας! </a:t>
            </a:r>
            <a:endParaRPr lang="el-GR" b="1" dirty="0"/>
          </a:p>
        </p:txBody>
      </p:sp>
      <p:sp>
        <p:nvSpPr>
          <p:cNvPr id="4" name="Θέση ημερομηνίας 3">
            <a:extLst>
              <a:ext uri="{FF2B5EF4-FFF2-40B4-BE49-F238E27FC236}">
                <a16:creationId xmlns:a16="http://schemas.microsoft.com/office/drawing/2014/main" id="{A0A6AE57-528F-027F-8494-422E2D787997}"/>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82C4689C-E410-6646-7AE3-5E31F0D6189E}"/>
              </a:ext>
            </a:extLst>
          </p:cNvPr>
          <p:cNvSpPr>
            <a:spLocks noGrp="1"/>
          </p:cNvSpPr>
          <p:nvPr>
            <p:ph type="sldNum" sz="quarter" idx="12"/>
          </p:nvPr>
        </p:nvSpPr>
        <p:spPr/>
        <p:txBody>
          <a:bodyPr/>
          <a:lstStyle/>
          <a:p>
            <a:fld id="{F1EF87CA-B86D-F949-AE52-FEE12903075A}" type="slidenum">
              <a:rPr lang="el-GR" smtClean="0"/>
              <a:t>24</a:t>
            </a:fld>
            <a:endParaRPr lang="el-GR"/>
          </a:p>
        </p:txBody>
      </p:sp>
    </p:spTree>
    <p:extLst>
      <p:ext uri="{BB962C8B-B14F-4D97-AF65-F5344CB8AC3E}">
        <p14:creationId xmlns:p14="http://schemas.microsoft.com/office/powerpoint/2010/main" val="1802957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8F0C7E-B432-0C7C-CFD1-5594ABD85C94}"/>
              </a:ext>
            </a:extLst>
          </p:cNvPr>
          <p:cNvSpPr>
            <a:spLocks noGrp="1"/>
          </p:cNvSpPr>
          <p:nvPr>
            <p:ph type="title"/>
          </p:nvPr>
        </p:nvSpPr>
        <p:spPr/>
        <p:txBody>
          <a:bodyPr/>
          <a:lstStyle/>
          <a:p>
            <a:pPr algn="ctr"/>
            <a:r>
              <a:rPr lang="el-GR" dirty="0"/>
              <a:t>Εισαγωγή </a:t>
            </a:r>
          </a:p>
        </p:txBody>
      </p:sp>
      <p:sp>
        <p:nvSpPr>
          <p:cNvPr id="3" name="Θέση περιεχομένου 2">
            <a:extLst>
              <a:ext uri="{FF2B5EF4-FFF2-40B4-BE49-F238E27FC236}">
                <a16:creationId xmlns:a16="http://schemas.microsoft.com/office/drawing/2014/main" id="{3A23D134-6D27-74B9-5299-54303913528E}"/>
              </a:ext>
            </a:extLst>
          </p:cNvPr>
          <p:cNvSpPr>
            <a:spLocks noGrp="1"/>
          </p:cNvSpPr>
          <p:nvPr>
            <p:ph idx="1"/>
          </p:nvPr>
        </p:nvSpPr>
        <p:spPr/>
        <p:txBody>
          <a:bodyPr/>
          <a:lstStyle/>
          <a:p>
            <a:r>
              <a:rPr lang="el-GR" dirty="0"/>
              <a:t>Μελέτη ενός αφηγηματικού κειμένου, το οποίο εκ πρώτης όψεως έχει αντιρατσιστική στόχευση. </a:t>
            </a:r>
          </a:p>
          <a:p>
            <a:r>
              <a:rPr lang="el-GR" dirty="0" err="1"/>
              <a:t>Ιχνηλάτηση</a:t>
            </a:r>
            <a:r>
              <a:rPr lang="el-GR" dirty="0"/>
              <a:t> του τρόπου με τον οποίο </a:t>
            </a:r>
            <a:r>
              <a:rPr lang="el-GR" dirty="0" err="1"/>
              <a:t>μιντιακές</a:t>
            </a:r>
            <a:r>
              <a:rPr lang="el-GR" dirty="0"/>
              <a:t> αντιρατσιστικές αφηγήσεις ενσωματώνουν ή μεταδίδουν ρατσιστικές ιδέες, με αποτέλεσμα την υιοθέτηση ρατσιστικών αντιλήψεων και την αναπαραγωγή κυρίαρχων </a:t>
            </a:r>
            <a:r>
              <a:rPr lang="el-GR" dirty="0" err="1"/>
              <a:t>ομογενοποιητικών</a:t>
            </a:r>
            <a:r>
              <a:rPr lang="el-GR" dirty="0"/>
              <a:t> λόγων. </a:t>
            </a:r>
          </a:p>
          <a:p>
            <a:r>
              <a:rPr lang="el-GR" dirty="0"/>
              <a:t>Θεωρητικό πλαίσιο: Κριτική Ανάλυση Λόγου </a:t>
            </a:r>
            <a:r>
              <a:rPr lang="el-GR" dirty="0">
                <a:sym typeface="Wingdings" pitchFamily="2" charset="2"/>
              </a:rPr>
              <a:t> στόχος να αναδείξει την κοινωνική ανισότητα και τις διακρίσεις που προωθεί το ελληνικό εθνικό κράτος μέσα από τις γλωσσικές και </a:t>
            </a:r>
            <a:r>
              <a:rPr lang="el-GR" dirty="0" err="1">
                <a:sym typeface="Wingdings" pitchFamily="2" charset="2"/>
              </a:rPr>
              <a:t>κειμενικές</a:t>
            </a:r>
            <a:r>
              <a:rPr lang="el-GR" dirty="0">
                <a:sym typeface="Wingdings" pitchFamily="2" charset="2"/>
              </a:rPr>
              <a:t> επιλογές των αφηγητών. </a:t>
            </a:r>
          </a:p>
          <a:p>
            <a:r>
              <a:rPr lang="el-GR" dirty="0">
                <a:sym typeface="Wingdings" pitchFamily="2" charset="2"/>
              </a:rPr>
              <a:t>Σχέση </a:t>
            </a:r>
            <a:r>
              <a:rPr lang="el-GR" dirty="0" err="1">
                <a:sym typeface="Wingdings" pitchFamily="2" charset="2"/>
              </a:rPr>
              <a:t>μικρο</a:t>
            </a:r>
            <a:r>
              <a:rPr lang="el-GR" dirty="0">
                <a:sym typeface="Wingdings" pitchFamily="2" charset="2"/>
              </a:rPr>
              <a:t>-επιπέδου (γλωσσικών επιλογών) με το </a:t>
            </a:r>
            <a:r>
              <a:rPr lang="el-GR" dirty="0" err="1">
                <a:sym typeface="Wingdings" pitchFamily="2" charset="2"/>
              </a:rPr>
              <a:t>μακρο</a:t>
            </a:r>
            <a:r>
              <a:rPr lang="el-GR" dirty="0">
                <a:sym typeface="Wingdings" pitchFamily="2" charset="2"/>
              </a:rPr>
              <a:t>-επίπεδο (κυρίαρχοι, ηγεμονικοί λόγοι) – </a:t>
            </a:r>
            <a:r>
              <a:rPr lang="en-US" dirty="0">
                <a:sym typeface="Wingdings" pitchFamily="2" charset="2"/>
              </a:rPr>
              <a:t>van Dijk 2008: 85. </a:t>
            </a:r>
          </a:p>
        </p:txBody>
      </p:sp>
      <p:sp>
        <p:nvSpPr>
          <p:cNvPr id="4" name="Θέση ημερομηνίας 3">
            <a:extLst>
              <a:ext uri="{FF2B5EF4-FFF2-40B4-BE49-F238E27FC236}">
                <a16:creationId xmlns:a16="http://schemas.microsoft.com/office/drawing/2014/main" id="{670D152D-4124-EFC0-40E7-3503F02D710C}"/>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0257066A-2B6D-BDBA-B8C3-72A21AF900ED}"/>
              </a:ext>
            </a:extLst>
          </p:cNvPr>
          <p:cNvSpPr>
            <a:spLocks noGrp="1"/>
          </p:cNvSpPr>
          <p:nvPr>
            <p:ph type="sldNum" sz="quarter" idx="12"/>
          </p:nvPr>
        </p:nvSpPr>
        <p:spPr/>
        <p:txBody>
          <a:bodyPr/>
          <a:lstStyle/>
          <a:p>
            <a:fld id="{F1EF87CA-B86D-F949-AE52-FEE12903075A}" type="slidenum">
              <a:rPr lang="el-GR" smtClean="0"/>
              <a:t>3</a:t>
            </a:fld>
            <a:endParaRPr lang="el-GR"/>
          </a:p>
        </p:txBody>
      </p:sp>
    </p:spTree>
    <p:extLst>
      <p:ext uri="{BB962C8B-B14F-4D97-AF65-F5344CB8AC3E}">
        <p14:creationId xmlns:p14="http://schemas.microsoft.com/office/powerpoint/2010/main" val="2967762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6A9A83-4C6A-46BA-4079-A47D58DC2F22}"/>
              </a:ext>
            </a:extLst>
          </p:cNvPr>
          <p:cNvSpPr>
            <a:spLocks noGrp="1"/>
          </p:cNvSpPr>
          <p:nvPr>
            <p:ph type="title"/>
          </p:nvPr>
        </p:nvSpPr>
        <p:spPr/>
        <p:txBody>
          <a:bodyPr/>
          <a:lstStyle/>
          <a:p>
            <a:pPr algn="ctr"/>
            <a:r>
              <a:rPr lang="el-GR" dirty="0"/>
              <a:t>Εισαγωγή </a:t>
            </a:r>
          </a:p>
        </p:txBody>
      </p:sp>
      <p:sp>
        <p:nvSpPr>
          <p:cNvPr id="3" name="Θέση περιεχομένου 2">
            <a:extLst>
              <a:ext uri="{FF2B5EF4-FFF2-40B4-BE49-F238E27FC236}">
                <a16:creationId xmlns:a16="http://schemas.microsoft.com/office/drawing/2014/main" id="{54CCE18E-07FF-9BCC-FA91-D7A22660771F}"/>
              </a:ext>
            </a:extLst>
          </p:cNvPr>
          <p:cNvSpPr>
            <a:spLocks noGrp="1"/>
          </p:cNvSpPr>
          <p:nvPr>
            <p:ph idx="1"/>
          </p:nvPr>
        </p:nvSpPr>
        <p:spPr/>
        <p:txBody>
          <a:bodyPr/>
          <a:lstStyle/>
          <a:p>
            <a:r>
              <a:rPr lang="el-GR" dirty="0"/>
              <a:t>Εξέταση των τρόπων με τους οποίους οι μετανάστες/</a:t>
            </a:r>
            <a:r>
              <a:rPr lang="el-GR" dirty="0" err="1"/>
              <a:t>τριες</a:t>
            </a:r>
            <a:r>
              <a:rPr lang="el-GR" dirty="0"/>
              <a:t> κατασκευάζουν ταυτότητες μέσα από τις αφηγηματικές επιλογές που κάνουν σε σχέση με τους κυρίαρχους Λόγους και οδηγούνται στις τοποθετήσεις, οι οποίες συνιστούν τις ταυτότητές τους. </a:t>
            </a:r>
          </a:p>
          <a:p>
            <a:r>
              <a:rPr lang="el-GR" dirty="0"/>
              <a:t>Ανάδειξη του τρόπου, με τον οποίο ο ρατσισμός που διακινείται και προωθείται από τον ελληνικό εθνικό λόγο εσωτερικεύεται και εκφράζεται από τον εν λόγω μετανάστη. </a:t>
            </a:r>
          </a:p>
          <a:p>
            <a:r>
              <a:rPr lang="el-GR" dirty="0"/>
              <a:t>Οι μετανάστες πέραν από τα γεωγραφικά σύνορα υπερβαίνουν και τα συμβολικά σύνορα, δηλαδή την εκμάθηση της ελληνικής γλώσσας και την υιοθέτηση των κυρίαρχων ελληνικών πολιτισμικών χαρακτηριστικών, με αποτέλεσμα να γίνουν αποδεκτοί στη χώρα υποδοχής τους. </a:t>
            </a:r>
          </a:p>
          <a:p>
            <a:r>
              <a:rPr lang="el-GR" dirty="0"/>
              <a:t>Άλλωστε, στόχος της εκπαίδευσης είναι η πλήρης αφομοίωσή τους. Αν δεν επιτευχθεί αυτό, θα αποκλειστούν. </a:t>
            </a:r>
          </a:p>
        </p:txBody>
      </p:sp>
      <p:sp>
        <p:nvSpPr>
          <p:cNvPr id="4" name="Θέση ημερομηνίας 3">
            <a:extLst>
              <a:ext uri="{FF2B5EF4-FFF2-40B4-BE49-F238E27FC236}">
                <a16:creationId xmlns:a16="http://schemas.microsoft.com/office/drawing/2014/main" id="{23D000B2-D89E-7015-6BC6-A923EC5274DE}"/>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E94B84F9-CCAA-C6DA-9F42-CD53BFBAEBD1}"/>
              </a:ext>
            </a:extLst>
          </p:cNvPr>
          <p:cNvSpPr>
            <a:spLocks noGrp="1"/>
          </p:cNvSpPr>
          <p:nvPr>
            <p:ph type="sldNum" sz="quarter" idx="12"/>
          </p:nvPr>
        </p:nvSpPr>
        <p:spPr/>
        <p:txBody>
          <a:bodyPr/>
          <a:lstStyle/>
          <a:p>
            <a:fld id="{F1EF87CA-B86D-F949-AE52-FEE12903075A}" type="slidenum">
              <a:rPr lang="el-GR" smtClean="0"/>
              <a:t>4</a:t>
            </a:fld>
            <a:endParaRPr lang="el-GR"/>
          </a:p>
        </p:txBody>
      </p:sp>
    </p:spTree>
    <p:extLst>
      <p:ext uri="{BB962C8B-B14F-4D97-AF65-F5344CB8AC3E}">
        <p14:creationId xmlns:p14="http://schemas.microsoft.com/office/powerpoint/2010/main" val="2046908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67E8BE-044E-5AB2-428F-2DC2789B3DB7}"/>
              </a:ext>
            </a:extLst>
          </p:cNvPr>
          <p:cNvSpPr>
            <a:spLocks noGrp="1"/>
          </p:cNvSpPr>
          <p:nvPr>
            <p:ph type="title"/>
          </p:nvPr>
        </p:nvSpPr>
        <p:spPr/>
        <p:txBody>
          <a:bodyPr/>
          <a:lstStyle/>
          <a:p>
            <a:pPr algn="ctr"/>
            <a:r>
              <a:rPr lang="el-GR" dirty="0"/>
              <a:t> </a:t>
            </a:r>
          </a:p>
        </p:txBody>
      </p:sp>
      <p:sp>
        <p:nvSpPr>
          <p:cNvPr id="3" name="Θέση περιεχομένου 2">
            <a:extLst>
              <a:ext uri="{FF2B5EF4-FFF2-40B4-BE49-F238E27FC236}">
                <a16:creationId xmlns:a16="http://schemas.microsoft.com/office/drawing/2014/main" id="{03C07AB7-DE7A-2612-FB8A-5E64E949D13E}"/>
              </a:ext>
            </a:extLst>
          </p:cNvPr>
          <p:cNvSpPr>
            <a:spLocks noGrp="1"/>
          </p:cNvSpPr>
          <p:nvPr>
            <p:ph idx="1"/>
          </p:nvPr>
        </p:nvSpPr>
        <p:spPr>
          <a:xfrm>
            <a:off x="567558" y="1668517"/>
            <a:ext cx="10463049" cy="4546889"/>
          </a:xfrm>
        </p:spPr>
        <p:txBody>
          <a:bodyPr/>
          <a:lstStyle/>
          <a:p>
            <a:pPr lvl="8"/>
            <a:endParaRPr lang="el-GR" dirty="0"/>
          </a:p>
          <a:p>
            <a:pPr lvl="8"/>
            <a:endParaRPr lang="el-GR" dirty="0"/>
          </a:p>
          <a:p>
            <a:pPr lvl="8"/>
            <a:endParaRPr lang="el-GR" dirty="0"/>
          </a:p>
          <a:p>
            <a:pPr lvl="8"/>
            <a:endParaRPr lang="el-GR" dirty="0"/>
          </a:p>
          <a:p>
            <a:pPr marL="2271400" lvl="8" indent="0">
              <a:buNone/>
            </a:pPr>
            <a:r>
              <a:rPr lang="el-GR" sz="3600" dirty="0"/>
              <a:t>      Θεωρητικό πλαίσιο</a:t>
            </a:r>
          </a:p>
        </p:txBody>
      </p:sp>
      <p:sp>
        <p:nvSpPr>
          <p:cNvPr id="4" name="Θέση ημερομηνίας 3">
            <a:extLst>
              <a:ext uri="{FF2B5EF4-FFF2-40B4-BE49-F238E27FC236}">
                <a16:creationId xmlns:a16="http://schemas.microsoft.com/office/drawing/2014/main" id="{D139D947-8BCB-D8FF-A93E-D22F98383558}"/>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C2169B07-31E2-E0C3-0FE3-7BAB63FDE16A}"/>
              </a:ext>
            </a:extLst>
          </p:cNvPr>
          <p:cNvSpPr>
            <a:spLocks noGrp="1"/>
          </p:cNvSpPr>
          <p:nvPr>
            <p:ph type="sldNum" sz="quarter" idx="12"/>
          </p:nvPr>
        </p:nvSpPr>
        <p:spPr/>
        <p:txBody>
          <a:bodyPr/>
          <a:lstStyle/>
          <a:p>
            <a:fld id="{F1EF87CA-B86D-F949-AE52-FEE12903075A}" type="slidenum">
              <a:rPr lang="el-GR" smtClean="0"/>
              <a:t>5</a:t>
            </a:fld>
            <a:endParaRPr lang="el-GR"/>
          </a:p>
        </p:txBody>
      </p:sp>
    </p:spTree>
    <p:extLst>
      <p:ext uri="{BB962C8B-B14F-4D97-AF65-F5344CB8AC3E}">
        <p14:creationId xmlns:p14="http://schemas.microsoft.com/office/powerpoint/2010/main" val="258370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F72DCA-320F-5AB0-5B7E-AF0E9CCDC23B}"/>
              </a:ext>
            </a:extLst>
          </p:cNvPr>
          <p:cNvSpPr>
            <a:spLocks noGrp="1"/>
          </p:cNvSpPr>
          <p:nvPr>
            <p:ph type="title"/>
          </p:nvPr>
        </p:nvSpPr>
        <p:spPr/>
        <p:txBody>
          <a:bodyPr/>
          <a:lstStyle/>
          <a:p>
            <a:pPr algn="ctr"/>
            <a:r>
              <a:rPr lang="el-GR" dirty="0"/>
              <a:t>Κριτική Ανάλυση Λόγου </a:t>
            </a:r>
          </a:p>
        </p:txBody>
      </p:sp>
      <p:sp>
        <p:nvSpPr>
          <p:cNvPr id="3" name="Θέση περιεχομένου 2">
            <a:extLst>
              <a:ext uri="{FF2B5EF4-FFF2-40B4-BE49-F238E27FC236}">
                <a16:creationId xmlns:a16="http://schemas.microsoft.com/office/drawing/2014/main" id="{C2368C93-5DA6-523F-830E-74B883522C13}"/>
              </a:ext>
            </a:extLst>
          </p:cNvPr>
          <p:cNvSpPr>
            <a:spLocks noGrp="1"/>
          </p:cNvSpPr>
          <p:nvPr>
            <p:ph idx="1"/>
          </p:nvPr>
        </p:nvSpPr>
        <p:spPr/>
        <p:txBody>
          <a:bodyPr/>
          <a:lstStyle/>
          <a:p>
            <a:endParaRPr lang="el-GR" dirty="0"/>
          </a:p>
          <a:p>
            <a:endParaRPr lang="el-GR" dirty="0"/>
          </a:p>
          <a:p>
            <a:r>
              <a:rPr lang="el-GR" sz="2000" dirty="0"/>
              <a:t>Διερεύνηση των τρόπων με τους οποίους τα γλωσσικά φαινόμενα καλύπτουν διακρίσεις και κοινωνικές ανισότητες. </a:t>
            </a:r>
          </a:p>
          <a:p>
            <a:r>
              <a:rPr lang="el-GR" sz="2000" dirty="0"/>
              <a:t>Αποκάλυψη του τρόπου ανάδυσης ρατσιστικών στάσεων, όπου συντελείται η αναπαραγωγή των κοινωνικών ανισοτήτων μέσω του λόγου. </a:t>
            </a:r>
          </a:p>
          <a:p>
            <a:r>
              <a:rPr lang="el-GR" sz="2000" dirty="0"/>
              <a:t>Ανάδειξη </a:t>
            </a:r>
            <a:r>
              <a:rPr lang="el-GR" sz="2000" i="1" dirty="0" err="1"/>
              <a:t>εσωτερικευμένου</a:t>
            </a:r>
            <a:r>
              <a:rPr lang="el-GR" sz="2000" i="1" dirty="0"/>
              <a:t> ρατσισμού</a:t>
            </a:r>
            <a:r>
              <a:rPr lang="el-GR" sz="2000" dirty="0"/>
              <a:t>.</a:t>
            </a:r>
            <a:endParaRPr lang="en-US" sz="2000" dirty="0"/>
          </a:p>
          <a:p>
            <a:r>
              <a:rPr lang="el-GR" sz="2000" dirty="0"/>
              <a:t>Σχέση </a:t>
            </a:r>
            <a:r>
              <a:rPr lang="el-GR" sz="2000" dirty="0" err="1"/>
              <a:t>μικρο</a:t>
            </a:r>
            <a:r>
              <a:rPr lang="el-GR" sz="2000" dirty="0"/>
              <a:t>-επιπέδου με το </a:t>
            </a:r>
            <a:r>
              <a:rPr lang="el-GR" sz="2000" dirty="0" err="1"/>
              <a:t>μακρο</a:t>
            </a:r>
            <a:r>
              <a:rPr lang="el-GR" sz="2000" dirty="0"/>
              <a:t>-επίπεδο (ΚΑΛ).</a:t>
            </a:r>
          </a:p>
          <a:p>
            <a:endParaRPr lang="el-GR" dirty="0"/>
          </a:p>
        </p:txBody>
      </p:sp>
      <p:sp>
        <p:nvSpPr>
          <p:cNvPr id="4" name="Θέση ημερομηνίας 3">
            <a:extLst>
              <a:ext uri="{FF2B5EF4-FFF2-40B4-BE49-F238E27FC236}">
                <a16:creationId xmlns:a16="http://schemas.microsoft.com/office/drawing/2014/main" id="{A3312468-6116-9BF1-BFBF-B42B23BD269C}"/>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4FC1A126-248C-52A4-8AE3-B94722F2C5DD}"/>
              </a:ext>
            </a:extLst>
          </p:cNvPr>
          <p:cNvSpPr>
            <a:spLocks noGrp="1"/>
          </p:cNvSpPr>
          <p:nvPr>
            <p:ph type="sldNum" sz="quarter" idx="12"/>
          </p:nvPr>
        </p:nvSpPr>
        <p:spPr/>
        <p:txBody>
          <a:bodyPr/>
          <a:lstStyle/>
          <a:p>
            <a:fld id="{F1EF87CA-B86D-F949-AE52-FEE12903075A}" type="slidenum">
              <a:rPr lang="el-GR" smtClean="0"/>
              <a:t>6</a:t>
            </a:fld>
            <a:endParaRPr lang="el-GR"/>
          </a:p>
        </p:txBody>
      </p:sp>
    </p:spTree>
    <p:extLst>
      <p:ext uri="{BB962C8B-B14F-4D97-AF65-F5344CB8AC3E}">
        <p14:creationId xmlns:p14="http://schemas.microsoft.com/office/powerpoint/2010/main" val="1073763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6B636E-E534-AF53-39B6-6A061C1FB025}"/>
              </a:ext>
            </a:extLst>
          </p:cNvPr>
          <p:cNvSpPr>
            <a:spLocks noGrp="1"/>
          </p:cNvSpPr>
          <p:nvPr>
            <p:ph type="title"/>
          </p:nvPr>
        </p:nvSpPr>
        <p:spPr/>
        <p:txBody>
          <a:bodyPr/>
          <a:lstStyle/>
          <a:p>
            <a:pPr algn="ctr"/>
            <a:r>
              <a:rPr lang="el-GR" dirty="0" err="1"/>
              <a:t>Εσωτερικευμένος</a:t>
            </a:r>
            <a:r>
              <a:rPr lang="el-GR" dirty="0"/>
              <a:t> ρατσισμός</a:t>
            </a:r>
          </a:p>
        </p:txBody>
      </p:sp>
      <p:sp>
        <p:nvSpPr>
          <p:cNvPr id="3" name="Θέση περιεχομένου 2">
            <a:extLst>
              <a:ext uri="{FF2B5EF4-FFF2-40B4-BE49-F238E27FC236}">
                <a16:creationId xmlns:a16="http://schemas.microsoft.com/office/drawing/2014/main" id="{1BF600CF-6ACE-D3C6-C9CF-414F4CD5BEED}"/>
              </a:ext>
            </a:extLst>
          </p:cNvPr>
          <p:cNvSpPr>
            <a:spLocks noGrp="1"/>
          </p:cNvSpPr>
          <p:nvPr>
            <p:ph idx="1"/>
          </p:nvPr>
        </p:nvSpPr>
        <p:spPr/>
        <p:txBody>
          <a:bodyPr/>
          <a:lstStyle/>
          <a:p>
            <a:r>
              <a:rPr lang="el-GR" dirty="0"/>
              <a:t>Κυριαρχία της </a:t>
            </a:r>
            <a:r>
              <a:rPr lang="el-GR" dirty="0" err="1"/>
              <a:t>μονογλωσσίας</a:t>
            </a:r>
            <a:r>
              <a:rPr lang="el-GR" dirty="0"/>
              <a:t> και της ομοιογένειας ακόμα και μέχρι τις μέρες μας. </a:t>
            </a:r>
          </a:p>
          <a:p>
            <a:r>
              <a:rPr lang="el-GR" dirty="0"/>
              <a:t>Ο «νέος» ρατσισμός εκφράζεται μέσα από ποικίλα κείμενα (γραπτά και προφορικά) και, αν και φαίνεται απλός λόγος, χωρίς τον βίαιο και επιθετικό χαρακτήρα του «παλιού» ρατσισμού, είναι εξίσου επικίνδυνος. </a:t>
            </a:r>
          </a:p>
          <a:p>
            <a:r>
              <a:rPr lang="el-GR" dirty="0"/>
              <a:t>Οι μειονοτικοί υιοθετούν τις αξίες, τις νόρμες και τις ιδέες της κυρίαρχης ομάδας ακόμα και αν καταπιέζονται από αυτές </a:t>
            </a:r>
            <a:r>
              <a:rPr lang="el-GR" dirty="0">
                <a:sym typeface="Wingdings" pitchFamily="2" charset="2"/>
              </a:rPr>
              <a:t> </a:t>
            </a:r>
            <a:r>
              <a:rPr lang="el-GR" b="1" i="1" dirty="0" err="1">
                <a:sym typeface="Wingdings" pitchFamily="2" charset="2"/>
              </a:rPr>
              <a:t>εσωτερικευμένος</a:t>
            </a:r>
            <a:r>
              <a:rPr lang="el-GR" b="1" i="1" dirty="0">
                <a:sym typeface="Wingdings" pitchFamily="2" charset="2"/>
              </a:rPr>
              <a:t> ρατσισμός</a:t>
            </a:r>
            <a:r>
              <a:rPr lang="el-GR" dirty="0">
                <a:sym typeface="Wingdings" pitchFamily="2" charset="2"/>
              </a:rPr>
              <a:t>. </a:t>
            </a:r>
          </a:p>
          <a:p>
            <a:r>
              <a:rPr lang="el-GR" dirty="0">
                <a:sym typeface="Wingdings" pitchFamily="2" charset="2"/>
              </a:rPr>
              <a:t>Η αμφισημία και η ρευστότητα αυτή του «νέου» ρατσισμού (</a:t>
            </a:r>
            <a:r>
              <a:rPr lang="en-US" dirty="0">
                <a:sym typeface="Wingdings" pitchFamily="2" charset="2"/>
              </a:rPr>
              <a:t>Weaver 2016)</a:t>
            </a:r>
            <a:r>
              <a:rPr lang="el-GR" dirty="0">
                <a:sym typeface="Wingdings" pitchFamily="2" charset="2"/>
              </a:rPr>
              <a:t> τον καθιστούν δύσκολα ανιχνεύσιμο, όχι μόνο από τους </a:t>
            </a:r>
            <a:r>
              <a:rPr lang="el-GR" dirty="0" err="1">
                <a:sym typeface="Wingdings" pitchFamily="2" charset="2"/>
              </a:rPr>
              <a:t>πλειονοτικούς</a:t>
            </a:r>
            <a:r>
              <a:rPr lang="el-GR" dirty="0">
                <a:sym typeface="Wingdings" pitchFamily="2" charset="2"/>
              </a:rPr>
              <a:t>, αλλά και τους μειονοτικούς  οι μειονοτικοί συγκροτούν συχνά την ταυτότητά τους σε αυτό το πλαίσιο. </a:t>
            </a:r>
          </a:p>
          <a:p>
            <a:endParaRPr lang="el-GR" dirty="0"/>
          </a:p>
        </p:txBody>
      </p:sp>
      <p:sp>
        <p:nvSpPr>
          <p:cNvPr id="4" name="Θέση ημερομηνίας 3">
            <a:extLst>
              <a:ext uri="{FF2B5EF4-FFF2-40B4-BE49-F238E27FC236}">
                <a16:creationId xmlns:a16="http://schemas.microsoft.com/office/drawing/2014/main" id="{BEB1419B-80CF-90C3-AF86-FBBDC6DAC5A0}"/>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6AF88A90-DF75-7A5F-22F2-465700E35FE5}"/>
              </a:ext>
            </a:extLst>
          </p:cNvPr>
          <p:cNvSpPr>
            <a:spLocks noGrp="1"/>
          </p:cNvSpPr>
          <p:nvPr>
            <p:ph type="sldNum" sz="quarter" idx="12"/>
          </p:nvPr>
        </p:nvSpPr>
        <p:spPr/>
        <p:txBody>
          <a:bodyPr/>
          <a:lstStyle/>
          <a:p>
            <a:fld id="{F1EF87CA-B86D-F949-AE52-FEE12903075A}" type="slidenum">
              <a:rPr lang="el-GR" smtClean="0"/>
              <a:t>7</a:t>
            </a:fld>
            <a:endParaRPr lang="el-GR"/>
          </a:p>
        </p:txBody>
      </p:sp>
    </p:spTree>
    <p:extLst>
      <p:ext uri="{BB962C8B-B14F-4D97-AF65-F5344CB8AC3E}">
        <p14:creationId xmlns:p14="http://schemas.microsoft.com/office/powerpoint/2010/main" val="3224792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FC9764-3AF9-3989-9452-20FEA04492AF}"/>
              </a:ext>
            </a:extLst>
          </p:cNvPr>
          <p:cNvSpPr>
            <a:spLocks noGrp="1"/>
          </p:cNvSpPr>
          <p:nvPr>
            <p:ph type="title"/>
          </p:nvPr>
        </p:nvSpPr>
        <p:spPr/>
        <p:txBody>
          <a:bodyPr>
            <a:normAutofit fontScale="90000"/>
          </a:bodyPr>
          <a:lstStyle/>
          <a:p>
            <a:pPr algn="ctr"/>
            <a:r>
              <a:rPr lang="el-GR" dirty="0"/>
              <a:t>Το μοντέλο αφηγηματικής ανάλυσης του </a:t>
            </a:r>
            <a:r>
              <a:rPr lang="en-US" dirty="0"/>
              <a:t>Bamberg </a:t>
            </a:r>
            <a:endParaRPr lang="el-GR" dirty="0"/>
          </a:p>
        </p:txBody>
      </p:sp>
      <p:sp>
        <p:nvSpPr>
          <p:cNvPr id="3" name="Θέση περιεχομένου 2">
            <a:extLst>
              <a:ext uri="{FF2B5EF4-FFF2-40B4-BE49-F238E27FC236}">
                <a16:creationId xmlns:a16="http://schemas.microsoft.com/office/drawing/2014/main" id="{9228793C-B792-7A48-CC9A-099CB896828B}"/>
              </a:ext>
            </a:extLst>
          </p:cNvPr>
          <p:cNvSpPr>
            <a:spLocks noGrp="1"/>
          </p:cNvSpPr>
          <p:nvPr>
            <p:ph idx="1"/>
          </p:nvPr>
        </p:nvSpPr>
        <p:spPr/>
        <p:txBody>
          <a:bodyPr>
            <a:normAutofit fontScale="92500"/>
          </a:bodyPr>
          <a:lstStyle/>
          <a:p>
            <a:r>
              <a:rPr lang="el-GR" dirty="0"/>
              <a:t>Οι </a:t>
            </a:r>
            <a:r>
              <a:rPr lang="el-GR" dirty="0" err="1"/>
              <a:t>αφηγούμενοι</a:t>
            </a:r>
            <a:r>
              <a:rPr lang="el-GR" dirty="0"/>
              <a:t>/</a:t>
            </a:r>
            <a:r>
              <a:rPr lang="el-GR" dirty="0" err="1"/>
              <a:t>ες</a:t>
            </a:r>
            <a:r>
              <a:rPr lang="el-GR" dirty="0"/>
              <a:t> μιας ιστορίας μεταφέρουν τις στάσεις και τα συναισθήματά τους προς τα εξιστορούμενα γεγονότα, σχηματίζουν συγκεκριμένες σχέσεις με τους αποδέκτες και, τέλος, τοποθετούνται οι ομιλητές/</a:t>
            </a:r>
            <a:r>
              <a:rPr lang="el-GR" dirty="0" err="1"/>
              <a:t>τριες</a:t>
            </a:r>
            <a:r>
              <a:rPr lang="el-GR" dirty="0"/>
              <a:t> σε σχέση με τις κυρίαρχες αξίες, ιδέες και αντιλήψεις. </a:t>
            </a:r>
          </a:p>
          <a:p>
            <a:r>
              <a:rPr lang="el-GR" dirty="0"/>
              <a:t>Δομικά συστατικά της αφήγησης (</a:t>
            </a:r>
            <a:r>
              <a:rPr lang="en-US" dirty="0" err="1"/>
              <a:t>Labov</a:t>
            </a:r>
            <a:r>
              <a:rPr lang="en-US" dirty="0"/>
              <a:t> 1972): </a:t>
            </a:r>
            <a:endParaRPr lang="el-GR" dirty="0"/>
          </a:p>
          <a:p>
            <a:pPr marL="342900" indent="-342900">
              <a:buFont typeface="+mj-lt"/>
              <a:buAutoNum type="arabicPeriod"/>
            </a:pPr>
            <a:r>
              <a:rPr lang="el-GR" dirty="0"/>
              <a:t>Περ</a:t>
            </a:r>
            <a:r>
              <a:rPr lang="en-US" dirty="0" err="1"/>
              <a:t>ί</a:t>
            </a:r>
            <a:r>
              <a:rPr lang="el-GR" dirty="0" err="1"/>
              <a:t>ληψη</a:t>
            </a:r>
            <a:r>
              <a:rPr lang="el-GR" dirty="0"/>
              <a:t>: περί τίνος πρόκειται; </a:t>
            </a:r>
          </a:p>
          <a:p>
            <a:pPr marL="342900" indent="-342900">
              <a:buFont typeface="+mj-lt"/>
              <a:buAutoNum type="arabicPeriod"/>
            </a:pPr>
            <a:r>
              <a:rPr lang="el-GR" dirty="0"/>
              <a:t>Προσανατολισμός: ποιος, τι, πότε, πού; </a:t>
            </a:r>
          </a:p>
          <a:p>
            <a:pPr marL="342900" indent="-342900">
              <a:buFont typeface="+mj-lt"/>
              <a:buAutoNum type="arabicPeriod"/>
            </a:pPr>
            <a:r>
              <a:rPr lang="el-GR" dirty="0"/>
              <a:t>Εξέλιξη της δράσης: και μετά τι έγινε; </a:t>
            </a:r>
          </a:p>
          <a:p>
            <a:pPr marL="342900" indent="-342900">
              <a:buFont typeface="+mj-lt"/>
              <a:buAutoNum type="arabicPeriod"/>
            </a:pPr>
            <a:r>
              <a:rPr lang="el-GR" dirty="0"/>
              <a:t>Αποτελέσματα: τελικά τι έγινε; </a:t>
            </a:r>
          </a:p>
          <a:p>
            <a:pPr marL="342900" indent="-342900">
              <a:buFont typeface="+mj-lt"/>
              <a:buAutoNum type="arabicPeriod"/>
            </a:pPr>
            <a:r>
              <a:rPr lang="el-GR" dirty="0"/>
              <a:t>Επίλυση: Ο τρόπος δηλαδή με τον οποίο η ισορροπία ανακτήθηκε </a:t>
            </a:r>
          </a:p>
          <a:p>
            <a:pPr marL="342900" indent="-342900">
              <a:buFont typeface="+mj-lt"/>
              <a:buAutoNum type="arabicPeriod"/>
            </a:pPr>
            <a:r>
              <a:rPr lang="el-GR" dirty="0"/>
              <a:t>Κλείσιμο: ολοκλήρωση αφήγησης </a:t>
            </a:r>
          </a:p>
          <a:p>
            <a:pPr marL="342900" indent="-342900">
              <a:buFont typeface="+mj-lt"/>
              <a:buAutoNum type="arabicPeriod"/>
            </a:pPr>
            <a:r>
              <a:rPr lang="el-GR" dirty="0"/>
              <a:t>Αξιολόγηση: γιατί μου το λες αυτό; </a:t>
            </a:r>
          </a:p>
        </p:txBody>
      </p:sp>
      <p:sp>
        <p:nvSpPr>
          <p:cNvPr id="4" name="Θέση ημερομηνίας 3">
            <a:extLst>
              <a:ext uri="{FF2B5EF4-FFF2-40B4-BE49-F238E27FC236}">
                <a16:creationId xmlns:a16="http://schemas.microsoft.com/office/drawing/2014/main" id="{BB00E0CE-2070-AB1E-FD0F-84E1974F6176}"/>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C9681B79-405A-0D07-A72F-AC22FEFAA3D9}"/>
              </a:ext>
            </a:extLst>
          </p:cNvPr>
          <p:cNvSpPr>
            <a:spLocks noGrp="1"/>
          </p:cNvSpPr>
          <p:nvPr>
            <p:ph type="sldNum" sz="quarter" idx="12"/>
          </p:nvPr>
        </p:nvSpPr>
        <p:spPr/>
        <p:txBody>
          <a:bodyPr/>
          <a:lstStyle/>
          <a:p>
            <a:fld id="{F1EF87CA-B86D-F949-AE52-FEE12903075A}" type="slidenum">
              <a:rPr lang="el-GR" smtClean="0"/>
              <a:t>8</a:t>
            </a:fld>
            <a:endParaRPr lang="el-GR"/>
          </a:p>
        </p:txBody>
      </p:sp>
    </p:spTree>
    <p:extLst>
      <p:ext uri="{BB962C8B-B14F-4D97-AF65-F5344CB8AC3E}">
        <p14:creationId xmlns:p14="http://schemas.microsoft.com/office/powerpoint/2010/main" val="1426387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A738D9-FF27-A2BA-AC24-0ABCF1B88668}"/>
              </a:ext>
            </a:extLst>
          </p:cNvPr>
          <p:cNvSpPr>
            <a:spLocks noGrp="1"/>
          </p:cNvSpPr>
          <p:nvPr>
            <p:ph type="title"/>
          </p:nvPr>
        </p:nvSpPr>
        <p:spPr/>
        <p:txBody>
          <a:bodyPr>
            <a:normAutofit fontScale="90000"/>
          </a:bodyPr>
          <a:lstStyle/>
          <a:p>
            <a:pPr algn="ctr"/>
            <a:r>
              <a:rPr lang="el-GR" dirty="0"/>
              <a:t>Το μοντέλο αφηγηματικής ανάλυσης του </a:t>
            </a:r>
            <a:r>
              <a:rPr lang="en-US" dirty="0"/>
              <a:t>Bamberg (1997, 2011)</a:t>
            </a:r>
            <a:endParaRPr lang="el-GR" dirty="0"/>
          </a:p>
        </p:txBody>
      </p:sp>
      <p:sp>
        <p:nvSpPr>
          <p:cNvPr id="3" name="Θέση περιεχομένου 2">
            <a:extLst>
              <a:ext uri="{FF2B5EF4-FFF2-40B4-BE49-F238E27FC236}">
                <a16:creationId xmlns:a16="http://schemas.microsoft.com/office/drawing/2014/main" id="{E8D61F51-92E6-0F7B-B7AE-871D1DED77A9}"/>
              </a:ext>
            </a:extLst>
          </p:cNvPr>
          <p:cNvSpPr>
            <a:spLocks noGrp="1"/>
          </p:cNvSpPr>
          <p:nvPr>
            <p:ph idx="1"/>
          </p:nvPr>
        </p:nvSpPr>
        <p:spPr/>
        <p:txBody>
          <a:bodyPr/>
          <a:lstStyle/>
          <a:p>
            <a:r>
              <a:rPr lang="el-GR" dirty="0"/>
              <a:t>Εντοπισμός μιας σειράς τοποθετήσεων σε τρία επίπεδα: </a:t>
            </a:r>
          </a:p>
          <a:p>
            <a:pPr marL="0" indent="0">
              <a:buNone/>
            </a:pPr>
            <a:r>
              <a:rPr lang="en-US" dirty="0"/>
              <a:t>   </a:t>
            </a:r>
            <a:r>
              <a:rPr lang="el-GR" dirty="0" err="1"/>
              <a:t>Μικρο</a:t>
            </a:r>
            <a:r>
              <a:rPr lang="el-GR" dirty="0"/>
              <a:t>-επίπεδα</a:t>
            </a:r>
            <a:r>
              <a:rPr lang="en-US" dirty="0"/>
              <a:t>: </a:t>
            </a:r>
          </a:p>
          <a:p>
            <a:pPr marL="0" indent="0">
              <a:buNone/>
            </a:pPr>
            <a:r>
              <a:rPr kumimoji="0" lang="el-GR" altLang="en-US" b="1" i="1" u="none" strike="noStrike" kern="1200" cap="none" spc="0" normalizeH="0" baseline="0" noProof="0" dirty="0">
                <a:ln>
                  <a:noFill/>
                </a:ln>
                <a:solidFill>
                  <a:schemeClr val="tx1"/>
                </a:solidFill>
                <a:effectLst/>
                <a:uLnTx/>
                <a:uFillTx/>
                <a:ea typeface="+mn-ea"/>
                <a:cs typeface="Times New Roman" panose="02020603050405020304" pitchFamily="18" charset="0"/>
              </a:rPr>
              <a:t>Αφηγηματικός κόσμος</a:t>
            </a:r>
            <a:r>
              <a:rPr kumimoji="0" lang="el-GR" altLang="en-US" b="0" i="1" u="none" strike="noStrike" kern="1200" cap="none" spc="0" normalizeH="0" baseline="0" noProof="0" dirty="0">
                <a:ln>
                  <a:noFill/>
                </a:ln>
                <a:solidFill>
                  <a:schemeClr val="tx1"/>
                </a:solidFill>
                <a:effectLst/>
                <a:uLnTx/>
                <a:uFillTx/>
                <a:ea typeface="+mn-ea"/>
                <a:cs typeface="Times New Roman" panose="02020603050405020304" pitchFamily="18" charset="0"/>
              </a:rPr>
              <a:t>:</a:t>
            </a:r>
            <a:r>
              <a:rPr kumimoji="0" lang="el-GR" altLang="en-US" b="0" i="0" u="none" strike="noStrike" kern="1200" cap="none" spc="0" normalizeH="0" baseline="0" noProof="0" dirty="0">
                <a:ln>
                  <a:noFill/>
                </a:ln>
                <a:solidFill>
                  <a:schemeClr val="tx1"/>
                </a:solidFill>
                <a:effectLst/>
                <a:uLnTx/>
                <a:uFillTx/>
                <a:ea typeface="+mn-ea"/>
                <a:cs typeface="Times New Roman" panose="02020603050405020304" pitchFamily="18" charset="0"/>
              </a:rPr>
              <a:t> «Πώς τοποθετούνται οι χαρακτήρες μεταξύ τους στο πλαίσιο των αναπαριστώμενων γεγονότων;»</a:t>
            </a:r>
            <a:endParaRPr kumimoji="0" lang="en-US" altLang="en-US" b="0" i="0" u="none" strike="noStrike" kern="1200" cap="none" spc="0" normalizeH="0" baseline="0" noProof="0" dirty="0">
              <a:ln>
                <a:noFill/>
              </a:ln>
              <a:solidFill>
                <a:schemeClr val="tx1"/>
              </a:solidFill>
              <a:effectLst/>
              <a:uLnTx/>
              <a:uFillTx/>
              <a:ea typeface="+mn-ea"/>
              <a:cs typeface="Times New Roman" panose="02020603050405020304" pitchFamily="18" charset="0"/>
            </a:endParaRPr>
          </a:p>
          <a:p>
            <a:pPr marL="0" indent="0">
              <a:buNone/>
            </a:pPr>
            <a:r>
              <a:rPr kumimoji="0" lang="el-GR" altLang="en-US" b="1" i="1" u="none" strike="noStrike" kern="1200" cap="none" spc="0" normalizeH="0" baseline="0" noProof="0" dirty="0">
                <a:ln>
                  <a:noFill/>
                </a:ln>
                <a:solidFill>
                  <a:schemeClr val="tx1"/>
                </a:solidFill>
                <a:effectLst/>
                <a:uLnTx/>
                <a:uFillTx/>
                <a:ea typeface="+mn-ea"/>
                <a:cs typeface="Times New Roman" panose="02020603050405020304" pitchFamily="18" charset="0"/>
              </a:rPr>
              <a:t>Αφηγηματική </a:t>
            </a:r>
            <a:r>
              <a:rPr kumimoji="0" lang="el-GR" altLang="en-US" b="1" i="1" u="none" strike="noStrike" kern="1200" cap="none" spc="0" normalizeH="0" baseline="0" noProof="0" dirty="0" err="1">
                <a:ln>
                  <a:noFill/>
                </a:ln>
                <a:solidFill>
                  <a:schemeClr val="tx1"/>
                </a:solidFill>
                <a:effectLst/>
                <a:uLnTx/>
                <a:uFillTx/>
                <a:ea typeface="+mn-ea"/>
                <a:cs typeface="Times New Roman" panose="02020603050405020304" pitchFamily="18" charset="0"/>
              </a:rPr>
              <a:t>διεπίδραση</a:t>
            </a:r>
            <a:r>
              <a:rPr kumimoji="0" lang="el-GR" altLang="en-US" b="0" i="1" u="none" strike="noStrike" kern="1200" cap="none" spc="0" normalizeH="0" baseline="0" noProof="0" dirty="0">
                <a:ln>
                  <a:noFill/>
                </a:ln>
                <a:solidFill>
                  <a:schemeClr val="tx1"/>
                </a:solidFill>
                <a:effectLst/>
                <a:uLnTx/>
                <a:uFillTx/>
                <a:ea typeface="+mn-ea"/>
                <a:cs typeface="Times New Roman" panose="02020603050405020304" pitchFamily="18" charset="0"/>
              </a:rPr>
              <a:t>: </a:t>
            </a:r>
            <a:r>
              <a:rPr kumimoji="0" lang="el-GR" altLang="en-US" b="0" i="0" u="none" strike="noStrike" kern="1200" cap="none" spc="0" normalizeH="0" baseline="0" noProof="0" dirty="0">
                <a:ln>
                  <a:noFill/>
                </a:ln>
                <a:solidFill>
                  <a:schemeClr val="tx1"/>
                </a:solidFill>
                <a:effectLst/>
                <a:uLnTx/>
                <a:uFillTx/>
                <a:ea typeface="+mn-ea"/>
                <a:cs typeface="Times New Roman" panose="02020603050405020304" pitchFamily="18" charset="0"/>
              </a:rPr>
              <a:t>«Πώς τοποθετεί ο αφηγητής τον εαυτό του ως προς τους αποδέκτες;»</a:t>
            </a:r>
            <a:endParaRPr kumimoji="0" lang="en-US" altLang="en-US" b="0" i="0" u="none" strike="noStrike" kern="1200" cap="none" spc="0" normalizeH="0" baseline="0" noProof="0" dirty="0">
              <a:ln>
                <a:noFill/>
              </a:ln>
              <a:solidFill>
                <a:schemeClr val="tx1"/>
              </a:solidFill>
              <a:effectLst/>
              <a:uLnTx/>
              <a:uFillTx/>
              <a:ea typeface="+mn-ea"/>
              <a:cs typeface="Times New Roman" panose="02020603050405020304" pitchFamily="18" charset="0"/>
            </a:endParaRPr>
          </a:p>
          <a:p>
            <a:pPr marL="0" indent="0">
              <a:buNone/>
            </a:pPr>
            <a:r>
              <a:rPr kumimoji="0" lang="el-GR" altLang="en-US" b="0" i="0" u="none" strike="noStrike" kern="1200" cap="none" spc="0" normalizeH="0" baseline="0" noProof="0" dirty="0">
                <a:ln>
                  <a:noFill/>
                </a:ln>
                <a:solidFill>
                  <a:schemeClr val="tx1"/>
                </a:solidFill>
                <a:effectLst/>
                <a:uLnTx/>
                <a:uFillTx/>
                <a:ea typeface="+mn-ea"/>
                <a:cs typeface="Times New Roman" panose="02020603050405020304" pitchFamily="18" charset="0"/>
              </a:rPr>
              <a:t>   Μα</a:t>
            </a:r>
            <a:r>
              <a:rPr lang="el-GR" altLang="en-US" dirty="0" err="1">
                <a:cs typeface="Times New Roman" panose="02020603050405020304" pitchFamily="18" charset="0"/>
              </a:rPr>
              <a:t>κρο</a:t>
            </a:r>
            <a:r>
              <a:rPr lang="el-GR" altLang="en-US" dirty="0">
                <a:cs typeface="Times New Roman" panose="02020603050405020304" pitchFamily="18" charset="0"/>
              </a:rPr>
              <a:t>-επίπεδο:</a:t>
            </a:r>
          </a:p>
          <a:p>
            <a:pPr marL="0" indent="0">
              <a:buNone/>
            </a:pPr>
            <a:r>
              <a:rPr kumimoji="0" lang="el-GR" altLang="en-US" sz="1800" b="1" i="1" u="none" strike="noStrike" kern="1200" cap="none" spc="0" normalizeH="0" baseline="0" noProof="0" dirty="0" err="1">
                <a:ln>
                  <a:noFill/>
                </a:ln>
                <a:solidFill>
                  <a:schemeClr val="tx1"/>
                </a:solidFill>
                <a:effectLst/>
                <a:uLnTx/>
                <a:uFillTx/>
                <a:ea typeface="+mn-ea"/>
                <a:cs typeface="Times New Roman" panose="02020603050405020304" pitchFamily="18" charset="0"/>
              </a:rPr>
              <a:t>Συνολικ</a:t>
            </a:r>
            <a:r>
              <a:rPr lang="el-GR" altLang="en-US" b="1" i="1" dirty="0">
                <a:cs typeface="Times New Roman" panose="02020603050405020304" pitchFamily="18" charset="0"/>
              </a:rPr>
              <a:t>ή τοποθέτηση </a:t>
            </a:r>
            <a:r>
              <a:rPr lang="el-GR" altLang="en-US" dirty="0">
                <a:cs typeface="Times New Roman" panose="02020603050405020304" pitchFamily="18" charset="0"/>
              </a:rPr>
              <a:t>του συγγραφέα προς τους λόγους που εντοπίζονται στο </a:t>
            </a:r>
            <a:r>
              <a:rPr lang="el-GR" altLang="en-US" dirty="0" err="1">
                <a:cs typeface="Times New Roman" panose="02020603050405020304" pitchFamily="18" charset="0"/>
              </a:rPr>
              <a:t>κοινωνικο</a:t>
            </a:r>
            <a:r>
              <a:rPr lang="el-GR" altLang="en-US" dirty="0">
                <a:cs typeface="Times New Roman" panose="02020603050405020304" pitchFamily="18" charset="0"/>
              </a:rPr>
              <a:t>-ιδεολογικό </a:t>
            </a:r>
            <a:r>
              <a:rPr lang="el-GR" altLang="en-US" dirty="0" err="1">
                <a:cs typeface="Times New Roman" panose="02020603050405020304" pitchFamily="18" charset="0"/>
              </a:rPr>
              <a:t>μακρο</a:t>
            </a:r>
            <a:r>
              <a:rPr lang="el-GR" altLang="en-US" dirty="0">
                <a:cs typeface="Times New Roman" panose="02020603050405020304" pitchFamily="18" charset="0"/>
              </a:rPr>
              <a:t>-επίπεδο. </a:t>
            </a:r>
            <a:endParaRPr kumimoji="0" lang="el-GR" altLang="en-US" sz="1800" b="0" i="0" u="none" strike="noStrike" kern="1200" cap="none" spc="0" normalizeH="0" baseline="0" noProof="0" dirty="0">
              <a:ln>
                <a:noFill/>
              </a:ln>
              <a:solidFill>
                <a:schemeClr val="tx1"/>
              </a:solidFill>
              <a:effectLst/>
              <a:uLnTx/>
              <a:uFillTx/>
              <a:ea typeface="+mn-ea"/>
              <a:cs typeface="Times New Roman" panose="02020603050405020304" pitchFamily="18" charset="0"/>
            </a:endParaRPr>
          </a:p>
          <a:p>
            <a:pPr marL="0" indent="0">
              <a:buNone/>
            </a:pPr>
            <a:endParaRPr lang="el-GR" dirty="0"/>
          </a:p>
        </p:txBody>
      </p:sp>
      <p:sp>
        <p:nvSpPr>
          <p:cNvPr id="4" name="Θέση ημερομηνίας 3">
            <a:extLst>
              <a:ext uri="{FF2B5EF4-FFF2-40B4-BE49-F238E27FC236}">
                <a16:creationId xmlns:a16="http://schemas.microsoft.com/office/drawing/2014/main" id="{B59A78D1-326D-59F4-D4F6-CBAB42F21D88}"/>
              </a:ext>
            </a:extLst>
          </p:cNvPr>
          <p:cNvSpPr>
            <a:spLocks noGrp="1"/>
          </p:cNvSpPr>
          <p:nvPr>
            <p:ph type="dt" sz="half" idx="10"/>
          </p:nvPr>
        </p:nvSpPr>
        <p:spPr/>
        <p:txBody>
          <a:bodyPr/>
          <a:lstStyle/>
          <a:p>
            <a:r>
              <a:rPr lang="el-GR"/>
              <a:t>6/2/23</a:t>
            </a:r>
          </a:p>
        </p:txBody>
      </p:sp>
      <p:sp>
        <p:nvSpPr>
          <p:cNvPr id="5" name="Θέση αριθμού διαφάνειας 4">
            <a:extLst>
              <a:ext uri="{FF2B5EF4-FFF2-40B4-BE49-F238E27FC236}">
                <a16:creationId xmlns:a16="http://schemas.microsoft.com/office/drawing/2014/main" id="{7644275D-1912-540F-3DD5-416FA9B7AB07}"/>
              </a:ext>
            </a:extLst>
          </p:cNvPr>
          <p:cNvSpPr>
            <a:spLocks noGrp="1"/>
          </p:cNvSpPr>
          <p:nvPr>
            <p:ph type="sldNum" sz="quarter" idx="12"/>
          </p:nvPr>
        </p:nvSpPr>
        <p:spPr/>
        <p:txBody>
          <a:bodyPr/>
          <a:lstStyle/>
          <a:p>
            <a:fld id="{F1EF87CA-B86D-F949-AE52-FEE12903075A}" type="slidenum">
              <a:rPr lang="el-GR" smtClean="0"/>
              <a:t>9</a:t>
            </a:fld>
            <a:endParaRPr lang="el-GR"/>
          </a:p>
        </p:txBody>
      </p:sp>
    </p:spTree>
    <p:extLst>
      <p:ext uri="{BB962C8B-B14F-4D97-AF65-F5344CB8AC3E}">
        <p14:creationId xmlns:p14="http://schemas.microsoft.com/office/powerpoint/2010/main" val="25224142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απούνι">
  <a:themeElements>
    <a:clrScheme name="Σαπούνι">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Σαπούνι">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Σαπούνι">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{B1D89D61-8CE1-314E-9B64-9840D2BDD4FC}tf10001067</Template>
  <TotalTime>344</TotalTime>
  <Words>2343</Words>
  <Application>Microsoft Macintosh PowerPoint</Application>
  <PresentationFormat>Ευρεία οθόνη</PresentationFormat>
  <Paragraphs>194</Paragraphs>
  <Slides>24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24</vt:i4>
      </vt:variant>
    </vt:vector>
  </HeadingPairs>
  <TitlesOfParts>
    <vt:vector size="28" baseType="lpstr">
      <vt:lpstr>Calibri</vt:lpstr>
      <vt:lpstr>Century Gothic</vt:lpstr>
      <vt:lpstr>Garamond</vt:lpstr>
      <vt:lpstr>Σαπούνι</vt:lpstr>
      <vt:lpstr>Ο ΝΕΤΣΙρΒΑΝ ΑΠΌ ΤΗ ΣΥΡΙΑ: Μια περιπτωση εσωτερικευμενου ρατσισμου</vt:lpstr>
      <vt:lpstr>Δομή παρουσίασης</vt:lpstr>
      <vt:lpstr>Εισαγωγή </vt:lpstr>
      <vt:lpstr>Εισαγωγή </vt:lpstr>
      <vt:lpstr> </vt:lpstr>
      <vt:lpstr>Κριτική Ανάλυση Λόγου </vt:lpstr>
      <vt:lpstr>Εσωτερικευμένος ρατσισμός</vt:lpstr>
      <vt:lpstr>Το μοντέλο αφηγηματικής ανάλυσης του Bamberg </vt:lpstr>
      <vt:lpstr>Το μοντέλο αφηγηματικής ανάλυσης του Bamberg (1997, 2011)</vt:lpstr>
      <vt:lpstr>Αφηγηματικός κόσμος</vt:lpstr>
      <vt:lpstr>Αφηγηματική διεπίδραση</vt:lpstr>
      <vt:lpstr>Συνολική τοποθέτηση</vt:lpstr>
      <vt:lpstr>Τα δεδομένα της ανάλυσης</vt:lpstr>
      <vt:lpstr>Κείμενο: Ο Νετσιρβάν από τη Συρία</vt:lpstr>
      <vt:lpstr>Αφηγηματικός κόσμος</vt:lpstr>
      <vt:lpstr>Αφηγηματικός κόσμος</vt:lpstr>
      <vt:lpstr>Αφηγηματικός κόσμος</vt:lpstr>
      <vt:lpstr>Αφηγηματικός κόσμος</vt:lpstr>
      <vt:lpstr>Αφηγηματικός κόσμος</vt:lpstr>
      <vt:lpstr>Αφηγηματική διεπίδραση</vt:lpstr>
      <vt:lpstr>Συνολική τοποθέτηση</vt:lpstr>
      <vt:lpstr>Συμπεράσματα</vt:lpstr>
      <vt:lpstr>Βιβλιογραφία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ΝΕΤΣΙρΒΑΝ ΑΠΌ ΤΗ ΣΥΡΙΑ: Μια περιπτωση εσωτερικευμενου ρατσισμου</dc:title>
  <dc:creator>φωτεινή καλαφάτη</dc:creator>
  <cp:lastModifiedBy>φωτεινή καλαφάτη</cp:lastModifiedBy>
  <cp:revision>42</cp:revision>
  <dcterms:created xsi:type="dcterms:W3CDTF">2023-02-04T13:31:51Z</dcterms:created>
  <dcterms:modified xsi:type="dcterms:W3CDTF">2023-02-06T16:38:27Z</dcterms:modified>
</cp:coreProperties>
</file>