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16-DCEE-4FDB-8D64-77A93E999E3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E163-E6B1-42C2-8766-E19788BBBD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06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46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6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94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63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19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09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3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43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8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09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2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9645-5B2D-477E-B575-05680948CB84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EBF8-8E2B-4E0D-ADFB-1FF9C90B0E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12: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Διόνυσος - Ανθεστήρια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57808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Πιθοίγια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2392288"/>
            <a:ext cx="8229600" cy="2908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r>
              <a:rPr lang="el-GR" dirty="0" smtClean="0">
                <a:cs typeface="Gentium"/>
              </a:rPr>
              <a:t>Ανοίγονται τα βαρέλια με τον μούστο</a:t>
            </a:r>
          </a:p>
          <a:p>
            <a:pPr algn="ctr"/>
            <a:r>
              <a:rPr lang="el-GR" dirty="0" smtClean="0">
                <a:cs typeface="Gentium"/>
              </a:rPr>
              <a:t>Εν λίμναις ιερό του Διονύσου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71122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Χύτροι</a:t>
            </a:r>
            <a:r>
              <a:rPr lang="el-GR" dirty="0" smtClean="0">
                <a:latin typeface="Gentium"/>
                <a:cs typeface="Gentium"/>
              </a:rPr>
              <a:t> </a:t>
            </a: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cs typeface="Gentium"/>
            </a:endParaRPr>
          </a:p>
          <a:p>
            <a:r>
              <a:rPr lang="el-GR" sz="3000" dirty="0" smtClean="0">
                <a:cs typeface="Gentium"/>
              </a:rPr>
              <a:t>Δημητριακά των πρώτων γεωργών</a:t>
            </a:r>
          </a:p>
          <a:p>
            <a:r>
              <a:rPr lang="el-GR" sz="3000" dirty="0" smtClean="0">
                <a:cs typeface="Gentium"/>
              </a:rPr>
              <a:t>Μύθος του κατακλυσμού</a:t>
            </a:r>
          </a:p>
          <a:p>
            <a:r>
              <a:rPr lang="el-GR" sz="3000" dirty="0" smtClean="0">
                <a:cs typeface="Gentium"/>
              </a:rPr>
              <a:t>Νεκρικά έθιμα</a:t>
            </a:r>
          </a:p>
          <a:p>
            <a:r>
              <a:rPr lang="el-GR" sz="3000" dirty="0" smtClean="0">
                <a:cs typeface="Gentium"/>
              </a:rPr>
              <a:t>Θύραζε, Κᾶρες, οὐκέτι Ἀνθεστήρια</a:t>
            </a:r>
          </a:p>
          <a:p>
            <a:r>
              <a:rPr lang="el-GR" sz="3000" dirty="0" smtClean="0">
                <a:cs typeface="Gentium"/>
              </a:rPr>
              <a:t>Αἰώρα </a:t>
            </a:r>
          </a:p>
          <a:p>
            <a:endParaRPr lang="el-GR" sz="3000" dirty="0" smtClean="0">
              <a:cs typeface="Gentium"/>
            </a:endParaRPr>
          </a:p>
          <a:p>
            <a:r>
              <a:rPr lang="el-GR" sz="3000" dirty="0" smtClean="0">
                <a:cs typeface="Gentium"/>
              </a:rPr>
              <a:t>Μ. Παρασκευή – Πάσχα</a:t>
            </a:r>
            <a:r>
              <a:rPr lang="el-GR" sz="3000" dirty="0" smtClean="0">
                <a:latin typeface="Gentium"/>
                <a:cs typeface="Gentium"/>
              </a:rPr>
              <a:t>; </a:t>
            </a:r>
            <a:endParaRPr lang="en-US" sz="3000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93259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Διόνυσος - Ανθεστήρια».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363" indent="-360363"/>
            <a:r>
              <a:rPr lang="el-GR" sz="2800" dirty="0"/>
              <a:t>Παρουσίαση των βασικών </a:t>
            </a:r>
            <a:r>
              <a:rPr lang="el-GR" sz="2800" dirty="0" err="1"/>
              <a:t>σηµείων</a:t>
            </a:r>
            <a:r>
              <a:rPr lang="el-GR" sz="2800" dirty="0"/>
              <a:t> του µ</a:t>
            </a:r>
            <a:r>
              <a:rPr lang="el-GR" sz="2800" dirty="0" err="1"/>
              <a:t>ύθου</a:t>
            </a:r>
            <a:r>
              <a:rPr lang="el-GR" sz="2800" dirty="0"/>
              <a:t> και της λατρείας του Διονύσου.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Διόνυσος – Ανθεστήρια </a:t>
            </a:r>
          </a:p>
          <a:p>
            <a:r>
              <a:rPr lang="en-US" dirty="0"/>
              <a:t>W. </a:t>
            </a:r>
            <a:r>
              <a:rPr lang="en-US" dirty="0" err="1"/>
              <a:t>Burket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Διόνυσος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8800"/>
            <a:ext cx="6400800" cy="25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cs typeface="Gentium"/>
              </a:rPr>
              <a:t>κ</a:t>
            </a:r>
            <a:r>
              <a:rPr lang="el-GR" dirty="0" smtClean="0">
                <a:cs typeface="Gentium"/>
              </a:rPr>
              <a:t>ρασί</a:t>
            </a:r>
          </a:p>
          <a:p>
            <a:r>
              <a:rPr lang="el-GR" dirty="0">
                <a:cs typeface="Gentium"/>
              </a:rPr>
              <a:t>μ</a:t>
            </a:r>
            <a:r>
              <a:rPr lang="el-GR" dirty="0" smtClean="0">
                <a:cs typeface="Gentium"/>
              </a:rPr>
              <a:t>έθη </a:t>
            </a:r>
          </a:p>
          <a:p>
            <a:r>
              <a:rPr lang="el-GR" dirty="0" smtClean="0">
                <a:cs typeface="Gentium"/>
              </a:rPr>
              <a:t>έκσταση </a:t>
            </a:r>
          </a:p>
          <a:p>
            <a:r>
              <a:rPr lang="el-GR" dirty="0">
                <a:cs typeface="Gentium"/>
              </a:rPr>
              <a:t>π</a:t>
            </a:r>
            <a:r>
              <a:rPr lang="el-GR" dirty="0" smtClean="0">
                <a:cs typeface="Gentium"/>
              </a:rPr>
              <a:t>ροσωπείο 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5665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latin typeface="+mj-lt"/>
                <a:cs typeface="Gentium"/>
              </a:rPr>
              <a:t>Ασάφεια στην διαμόρφωση της προσωπικότητας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3"/>
            <a:ext cx="8229600" cy="41044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r>
              <a:rPr lang="el-GR" dirty="0" smtClean="0">
                <a:cs typeface="Gentium"/>
              </a:rPr>
              <a:t>ξένος θεός; </a:t>
            </a:r>
          </a:p>
          <a:p>
            <a:r>
              <a:rPr lang="el-GR" dirty="0">
                <a:cs typeface="Gentium"/>
              </a:rPr>
              <a:t>ε</a:t>
            </a:r>
            <a:r>
              <a:rPr lang="el-GR" dirty="0" smtClean="0">
                <a:cs typeface="Gentium"/>
              </a:rPr>
              <a:t>λληνικός θεός;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cs typeface="Gentium"/>
              </a:rPr>
              <a:t>π</a:t>
            </a:r>
            <a:r>
              <a:rPr lang="el-GR" dirty="0" smtClean="0">
                <a:cs typeface="Gentium"/>
              </a:rPr>
              <a:t>ινακίδες Πύλου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Ιερό Διονύσου στην Κέα (από τον 15</a:t>
            </a:r>
            <a:r>
              <a:rPr lang="el-GR" baseline="30000" dirty="0" smtClean="0">
                <a:cs typeface="Gentium"/>
              </a:rPr>
              <a:t>ο</a:t>
            </a:r>
            <a:r>
              <a:rPr lang="el-GR" dirty="0" smtClean="0">
                <a:cs typeface="Gentium"/>
              </a:rPr>
              <a:t> αι,)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Ανθεστήρια κοινά στους Ίωνες &amp; Αθηναίους</a:t>
            </a:r>
          </a:p>
          <a:p>
            <a:pPr marL="4057650" lvl="8" indent="-514350">
              <a:buFont typeface="+mj-lt"/>
              <a:buAutoNum type="arabicPeriod"/>
            </a:pPr>
            <a:endParaRPr lang="el-GR" dirty="0" smtClean="0">
              <a:latin typeface="Gentium"/>
              <a:cs typeface="Gentium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31945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>
                <a:latin typeface="+mj-lt"/>
                <a:cs typeface="Gentium"/>
              </a:rPr>
              <a:t>Δεύνυσος, Ζόννυσος (Ζευς, Διός)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l-GR" dirty="0" smtClean="0">
                <a:cs typeface="Gentium"/>
              </a:rPr>
              <a:t>Μη ελληνικά στοιχεία: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Σεμέλη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Βάκχος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Θύρσος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Θρίαμβος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cs typeface="Gentium"/>
              </a:rPr>
              <a:t>Διθύραμβος</a:t>
            </a:r>
          </a:p>
          <a:p>
            <a:pPr marL="514350" indent="-514350">
              <a:buNone/>
            </a:pPr>
            <a:endParaRPr lang="el-GR" dirty="0">
              <a:cs typeface="Gentium"/>
            </a:endParaRPr>
          </a:p>
          <a:p>
            <a:pPr marL="514350" indent="-514350">
              <a:buNone/>
            </a:pPr>
            <a:r>
              <a:rPr lang="el-GR" dirty="0" smtClean="0">
                <a:cs typeface="Gentium"/>
              </a:rPr>
              <a:t>κιλικο-συριακές, φρυγικές, λυδικές, αιγυπτιακές επιδράσεις  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410880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γιορτές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89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cs typeface="Gentium"/>
              </a:rPr>
              <a:t>Ανθεστήρια (Ιωνία, Αθήνα)</a:t>
            </a:r>
          </a:p>
          <a:p>
            <a:r>
              <a:rPr lang="el-GR" dirty="0" smtClean="0">
                <a:cs typeface="Gentium"/>
              </a:rPr>
              <a:t>Λήναια</a:t>
            </a:r>
          </a:p>
          <a:p>
            <a:r>
              <a:rPr lang="el-GR" dirty="0" smtClean="0">
                <a:cs typeface="Gentium"/>
              </a:rPr>
              <a:t>Αγριώνια (δωρικές, αιολικές περιοχές)</a:t>
            </a:r>
          </a:p>
          <a:p>
            <a:r>
              <a:rPr lang="el-GR" dirty="0" smtClean="0">
                <a:cs typeface="Gentium"/>
              </a:rPr>
              <a:t>Τα αγροτικά Διονύσια</a:t>
            </a:r>
          </a:p>
          <a:p>
            <a:r>
              <a:rPr lang="el-GR" dirty="0" smtClean="0">
                <a:cs typeface="Gentium"/>
              </a:rPr>
              <a:t>Καταγώγια</a:t>
            </a:r>
          </a:p>
          <a:p>
            <a:r>
              <a:rPr lang="el-GR" dirty="0" smtClean="0">
                <a:cs typeface="Gentium"/>
              </a:rPr>
              <a:t>Τα Μεγάλα (εν άστει) Διονύσια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44478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Αφηγήσεις 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0240"/>
            <a:ext cx="8229600" cy="4421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cs typeface="Gentium"/>
              </a:rPr>
              <a:t>Ικάριος – Ηριγόνη (Ανθεστήρια)</a:t>
            </a:r>
          </a:p>
          <a:p>
            <a:r>
              <a:rPr lang="el-GR" dirty="0" smtClean="0">
                <a:cs typeface="Gentium"/>
              </a:rPr>
              <a:t>Διόνυσος – Αριάδνη (Ανθεστήρια)</a:t>
            </a:r>
          </a:p>
          <a:p>
            <a:r>
              <a:rPr lang="el-GR" dirty="0" smtClean="0">
                <a:cs typeface="Gentium"/>
              </a:rPr>
              <a:t>Κόρες του Μινύα (Αγριώνια)</a:t>
            </a:r>
          </a:p>
          <a:p>
            <a:r>
              <a:rPr lang="el-GR" i="1" dirty="0" smtClean="0">
                <a:cs typeface="Gentium"/>
              </a:rPr>
              <a:t>Βάκχες</a:t>
            </a:r>
            <a:r>
              <a:rPr lang="el-GR" dirty="0" smtClean="0">
                <a:cs typeface="Gentium"/>
              </a:rPr>
              <a:t> του Ευριπίδη (405 π. Χ.)</a:t>
            </a:r>
          </a:p>
          <a:p>
            <a:r>
              <a:rPr lang="el-GR" dirty="0" smtClean="0">
                <a:cs typeface="Gentium"/>
              </a:rPr>
              <a:t>Σεμέλη – Κάδμος – </a:t>
            </a:r>
            <a:r>
              <a:rPr lang="el-GR" i="1" dirty="0" smtClean="0">
                <a:cs typeface="Gentium"/>
              </a:rPr>
              <a:t>μηρογενής </a:t>
            </a:r>
            <a:r>
              <a:rPr lang="el-GR" dirty="0" smtClean="0">
                <a:cs typeface="Gentium"/>
              </a:rPr>
              <a:t>(ευνουχισμός και θάνατος)</a:t>
            </a:r>
          </a:p>
          <a:p>
            <a:r>
              <a:rPr lang="el-GR" dirty="0" smtClean="0">
                <a:cs typeface="Gentium"/>
              </a:rPr>
              <a:t>Ομηρικός Ύμνος στον Διόνυσο (πειρατές)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251465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+mj-lt"/>
                <a:cs typeface="Gentium"/>
              </a:rPr>
              <a:t>Ανθεστήρια</a:t>
            </a:r>
            <a:br>
              <a:rPr lang="el-GR" sz="3200" dirty="0" smtClean="0">
                <a:latin typeface="+mj-lt"/>
                <a:cs typeface="Gentium"/>
              </a:rPr>
            </a:br>
            <a:r>
              <a:rPr lang="el-GR" sz="3200" dirty="0" smtClean="0">
                <a:latin typeface="+mj-lt"/>
                <a:cs typeface="Gentium"/>
              </a:rPr>
              <a:t>(Ανθεστηριών, Ιανουάριος – Φεβρουάριος)</a:t>
            </a:r>
            <a:endParaRPr lang="en-US" sz="3200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4129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/>
            <a:r>
              <a:rPr lang="el-GR" dirty="0" smtClean="0">
                <a:cs typeface="Gentium"/>
              </a:rPr>
              <a:t>τρεις μέρες:</a:t>
            </a:r>
          </a:p>
          <a:p>
            <a:pPr lvl="1" algn="ctr">
              <a:buFontTx/>
              <a:buChar char="-"/>
            </a:pPr>
            <a:r>
              <a:rPr lang="el-GR" dirty="0" err="1" smtClean="0">
                <a:cs typeface="Gentium"/>
              </a:rPr>
              <a:t>Πιθοίγια</a:t>
            </a:r>
            <a:endParaRPr lang="el-GR" dirty="0">
              <a:cs typeface="Gentium"/>
            </a:endParaRPr>
          </a:p>
          <a:p>
            <a:pPr marL="457200" lvl="1" indent="0" algn="ctr">
              <a:buNone/>
            </a:pPr>
            <a:r>
              <a:rPr lang="el-GR" dirty="0" smtClean="0">
                <a:cs typeface="Gentium"/>
              </a:rPr>
              <a:t>- </a:t>
            </a:r>
            <a:r>
              <a:rPr lang="el-GR" dirty="0" err="1" smtClean="0">
                <a:cs typeface="Gentium"/>
              </a:rPr>
              <a:t>Χόες</a:t>
            </a:r>
            <a:endParaRPr lang="el-GR" dirty="0" smtClean="0">
              <a:cs typeface="Gentium"/>
            </a:endParaRPr>
          </a:p>
          <a:p>
            <a:pPr marL="457200" lvl="1" indent="0" algn="ctr">
              <a:buNone/>
            </a:pPr>
            <a:r>
              <a:rPr lang="el-GR" dirty="0" smtClean="0">
                <a:cs typeface="Gentium"/>
              </a:rPr>
              <a:t>- </a:t>
            </a:r>
            <a:r>
              <a:rPr lang="el-GR" dirty="0" err="1" smtClean="0">
                <a:cs typeface="Gentium"/>
              </a:rPr>
              <a:t>Χύτροι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23405094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487</Words>
  <Application>Microsoft Office PowerPoint</Application>
  <PresentationFormat>Προβολή στην οθόνη (4:3)</PresentationFormat>
  <Paragraphs>104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Μυθος και Τελετουργία   στην Αρχαία Ελλάδα </vt:lpstr>
      <vt:lpstr>Σκοποί  ενότητας</vt:lpstr>
      <vt:lpstr>Περιεχόμενα ενότητας</vt:lpstr>
      <vt:lpstr>Διόνυσος</vt:lpstr>
      <vt:lpstr>Ασάφεια στην διαμόρφωση της προσωπικότητας</vt:lpstr>
      <vt:lpstr>Δεύνυσος, Ζόννυσος (Ζευς, Διός)</vt:lpstr>
      <vt:lpstr>γιορτές</vt:lpstr>
      <vt:lpstr>Αφηγήσεις </vt:lpstr>
      <vt:lpstr>Ανθεστήρια (Ανθεστηριών, Ιανουάριος – Φεβρουάριος)</vt:lpstr>
      <vt:lpstr>Πιθοίγια</vt:lpstr>
      <vt:lpstr>Χύτροι 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Μύθος και Θρησκεία στην  Αρχαία Ελλάδα</dc:title>
  <dc:creator>-pc</dc:creator>
  <cp:lastModifiedBy>User</cp:lastModifiedBy>
  <cp:revision>6</cp:revision>
  <dcterms:created xsi:type="dcterms:W3CDTF">2015-02-28T17:35:14Z</dcterms:created>
  <dcterms:modified xsi:type="dcterms:W3CDTF">2015-10-17T08:42:23Z</dcterms:modified>
</cp:coreProperties>
</file>