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7" r:id="rId6"/>
    <p:sldId id="259" r:id="rId7"/>
    <p:sldId id="288" r:id="rId8"/>
    <p:sldId id="277" r:id="rId9"/>
    <p:sldId id="278" r:id="rId10"/>
    <p:sldId id="289" r:id="rId11"/>
    <p:sldId id="260" r:id="rId12"/>
    <p:sldId id="290" r:id="rId13"/>
    <p:sldId id="291" r:id="rId14"/>
    <p:sldId id="279" r:id="rId15"/>
    <p:sldId id="261" r:id="rId16"/>
    <p:sldId id="280" r:id="rId17"/>
    <p:sldId id="262" r:id="rId18"/>
    <p:sldId id="281" r:id="rId19"/>
    <p:sldId id="314" r:id="rId20"/>
    <p:sldId id="263" r:id="rId21"/>
    <p:sldId id="292" r:id="rId22"/>
    <p:sldId id="294" r:id="rId23"/>
    <p:sldId id="293" r:id="rId24"/>
    <p:sldId id="283" r:id="rId25"/>
    <p:sldId id="264" r:id="rId26"/>
    <p:sldId id="295" r:id="rId27"/>
    <p:sldId id="265" r:id="rId28"/>
    <p:sldId id="296" r:id="rId29"/>
    <p:sldId id="266" r:id="rId30"/>
    <p:sldId id="297" r:id="rId31"/>
    <p:sldId id="267" r:id="rId32"/>
    <p:sldId id="308" r:id="rId33"/>
    <p:sldId id="298" r:id="rId34"/>
    <p:sldId id="300" r:id="rId35"/>
    <p:sldId id="311" r:id="rId36"/>
    <p:sldId id="268" r:id="rId37"/>
    <p:sldId id="313" r:id="rId38"/>
    <p:sldId id="299" r:id="rId39"/>
    <p:sldId id="282" r:id="rId40"/>
    <p:sldId id="269" r:id="rId41"/>
    <p:sldId id="284" r:id="rId42"/>
    <p:sldId id="301" r:id="rId43"/>
    <p:sldId id="302" r:id="rId44"/>
    <p:sldId id="303" r:id="rId45"/>
    <p:sldId id="304" r:id="rId46"/>
    <p:sldId id="315" r:id="rId4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48387-5886-4782-AC81-C42808397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5412E9A-602D-4160-8DFF-F8E5AC94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0AA1F7-887F-41D3-8AA2-CA320A08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492796-740D-4BC9-9964-474BB8A0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78F0E0-ED17-405C-837F-D9F3631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21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CBFDE6-FF4B-43DB-96BE-A39ECB1A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6F3B59-5387-4981-A519-1E24F1C7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69905-5A9C-4113-B798-77B678FE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7041AB-FB05-4296-A0B1-327D63CB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FAB6FB-AE6C-4535-8895-94E56D6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39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83FE13-0593-430A-9508-785397A87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677FBB-8780-47AA-A1C4-8F171166F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7EDA1E-4F5C-4A2B-A2D9-664F6E35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4049DD-8986-4185-8230-7D352577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D351E7-748B-478E-8123-CFA09BB8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3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D8E307-8242-4192-8A73-94FD5D6B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75E205-7727-44A0-BE35-78744520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24A332-3435-44DF-96D2-D7849FC6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DBA174-D5B3-4302-A6EE-A8C87C3D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132770-DB19-4B93-8D80-30C25C90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7038A4-7E46-4261-B757-46DF8C05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05CB1C-5BA4-46FA-96B0-42E340CD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C1A0B9-F042-4A6B-9E0E-56FE1942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6878F8-484E-4F53-926F-371180BF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0DD5B8-0C48-4D39-AF47-BB125347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7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05EA2C-80A4-46C9-AF87-23C419C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CBEDB9-347B-4A15-B56A-8469F4210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988775-A50C-4CEB-9F9B-867808101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89CBAE-4C06-4497-A451-3B3951AF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A57A88-DA0A-4192-A47B-907F6B9D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DAA772-489E-4B58-9FED-3B6A0E32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45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3CA00-B72E-4D7C-95F4-DCF2EA09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0F3E96-AD4F-453B-A42B-36426BBC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39A700-9FD3-4954-AB75-A3A3E909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CB2EF5-EB42-47A7-A067-12959DA5D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FEB5AD-F7C7-4E28-89EE-DFBC1705A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B486E8A-A890-4A21-9EF0-AC09F178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0680D45-F3EE-45C7-A28D-148A604E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82C8516-D56D-42F3-BDE9-BF1899E2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6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586BF-D5D7-46B3-B44C-4C37DBEF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91B5A74-87A2-4966-95E4-09EACC07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7138FF6-56AC-4BC3-ABF8-BC1AC2F8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BA9230E-F426-4894-99F8-36C3989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5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57B116-8117-489C-A4E1-03737C83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840269F-C104-4987-A370-1AFAEBE5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BC7C14-28F3-4536-8F34-067951E9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2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29046-D7F9-475C-A225-B2C21FDE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AC6F9D-C31E-43FB-8B55-577C5424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782FCDD-E62D-4F76-8407-940E5B28B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F2395A-388E-47B6-BD2B-C5549632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B7FCE3-C6D4-438B-8D03-EF92391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1C25D3-A5E2-4653-92CC-5F92ACCD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3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7E25E-FCBA-4C82-8BB9-33C4AEEB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6ACA78D-3F38-4BF4-B7E7-C9A61A9EA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5613B20-AE5E-4ADF-9F46-B3F702F56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01CC28-DF22-44C5-8428-E38ECAD8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CF281F-E2BA-4B53-A139-EC016463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578976-492F-4880-B1F2-F37EA065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14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EA014C7-EB61-422A-805D-EE601B28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790A0C-70AD-4238-B84F-835EA356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47EA5B-07D2-4C0B-86DE-4FB6AA546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01AC-242C-4E96-B6E8-0549E335E18A}" type="datetimeFigureOut">
              <a:rPr lang="el-GR" smtClean="0"/>
              <a:t>12/11/2023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C70818-35DA-4B51-B45E-882C11A6A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6B9A51-6987-4B34-A220-9C249E9BB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6C28-699B-425B-A9E4-E4A30E682C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75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510685-5E1C-40DF-86CA-DD415C8F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8302"/>
          </a:xfrm>
        </p:spPr>
        <p:txBody>
          <a:bodyPr>
            <a:normAutofit fontScale="90000"/>
          </a:bodyPr>
          <a:lstStyle/>
          <a:p>
            <a:r>
              <a:rPr lang="el-GR" dirty="0"/>
              <a:t>ΒΙΟΛΟΓΙΑ ΜΑΘ. 3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0CEEDD1-CA82-40D7-A68C-55A352754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9965"/>
            <a:ext cx="9144000" cy="3302391"/>
          </a:xfrm>
        </p:spPr>
        <p:txBody>
          <a:bodyPr/>
          <a:lstStyle/>
          <a:p>
            <a:pPr algn="l"/>
            <a:r>
              <a:rPr lang="el-GR" dirty="0"/>
              <a:t>ΒΙΒΛΙΟΓΡΑΦΙΑ : </a:t>
            </a:r>
            <a:r>
              <a:rPr lang="en-US" dirty="0"/>
              <a:t>ALBERTS </a:t>
            </a:r>
            <a:r>
              <a:rPr lang="el-GR" dirty="0"/>
              <a:t>ΚΥΤΤΑΡΙΚΗ ΒΙΟΛΟΓΙΑ</a:t>
            </a:r>
          </a:p>
          <a:p>
            <a:pPr algn="l"/>
            <a:r>
              <a:rPr lang="el-GR" dirty="0"/>
              <a:t>ΚΕΦ.18: Ο ΚΥΚΛΟΣ ΤΗΣ ΚΥΤΤΑΡΙΚΗΣ ΔΙΑΙΡΕΣΗΣ</a:t>
            </a:r>
          </a:p>
        </p:txBody>
      </p:sp>
    </p:spTree>
    <p:extLst>
      <p:ext uri="{BB962C8B-B14F-4D97-AF65-F5344CB8AC3E}">
        <p14:creationId xmlns:p14="http://schemas.microsoft.com/office/powerpoint/2010/main" val="27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6EFEB3-18EA-4F15-A39D-E1C50491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86" y="635202"/>
            <a:ext cx="7697598" cy="5587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6AAE7-6180-4C3F-92BB-4861F2E3F50D}"/>
              </a:ext>
            </a:extLst>
          </p:cNvPr>
          <p:cNvSpPr txBox="1"/>
          <p:nvPr/>
        </p:nvSpPr>
        <p:spPr>
          <a:xfrm>
            <a:off x="173816" y="1697312"/>
            <a:ext cx="52213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πρωτεΐνη του </a:t>
            </a:r>
            <a:r>
              <a:rPr lang="el-GR" b="1" dirty="0" err="1"/>
              <a:t>ρετινοβλαστώματος</a:t>
            </a:r>
            <a:r>
              <a:rPr lang="el-GR" b="1" dirty="0"/>
              <a:t> (</a:t>
            </a:r>
            <a:r>
              <a:rPr lang="en-US" b="1" dirty="0"/>
              <a:t>Rb</a:t>
            </a:r>
            <a:r>
              <a:rPr lang="el-GR" b="1" dirty="0"/>
              <a:t>)</a:t>
            </a:r>
            <a:r>
              <a:rPr lang="en-US" b="1" dirty="0"/>
              <a:t> </a:t>
            </a:r>
          </a:p>
          <a:p>
            <a:r>
              <a:rPr lang="el-GR" dirty="0"/>
              <a:t>αποτελεί έναν μοριακό διακόπτη του κυτταρικού</a:t>
            </a:r>
          </a:p>
          <a:p>
            <a:r>
              <a:rPr lang="el-GR" dirty="0"/>
              <a:t>κύκλου.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Μιτογόνα</a:t>
            </a:r>
            <a:r>
              <a:rPr lang="el-GR" dirty="0"/>
              <a:t> ενεργοποιούν </a:t>
            </a:r>
            <a:r>
              <a:rPr lang="el-GR" dirty="0" err="1"/>
              <a:t>κινάσες</a:t>
            </a:r>
            <a:r>
              <a:rPr lang="el-GR" dirty="0"/>
              <a:t> εξαρτώμενες</a:t>
            </a:r>
          </a:p>
          <a:p>
            <a:r>
              <a:rPr lang="el-GR" dirty="0"/>
              <a:t>από </a:t>
            </a:r>
            <a:r>
              <a:rPr lang="el-GR" dirty="0" err="1"/>
              <a:t>κυκλίνες</a:t>
            </a:r>
            <a:r>
              <a:rPr lang="el-GR" dirty="0"/>
              <a:t> της φάσης </a:t>
            </a:r>
            <a:r>
              <a:rPr lang="en-US" dirty="0"/>
              <a:t>G1</a:t>
            </a:r>
            <a:r>
              <a:rPr lang="el-GR" dirty="0"/>
              <a:t>, οι οποίες με την σειρά τους </a:t>
            </a:r>
            <a:r>
              <a:rPr lang="el-GR" dirty="0" err="1"/>
              <a:t>φωσφορυλιώνουν</a:t>
            </a:r>
            <a:r>
              <a:rPr lang="el-GR" dirty="0"/>
              <a:t> τη </a:t>
            </a:r>
            <a:r>
              <a:rPr lang="en-US" dirty="0"/>
              <a:t>Rb </a:t>
            </a:r>
            <a:r>
              <a:rPr lang="el-GR" dirty="0"/>
              <a:t>και την αποσπούν από το </a:t>
            </a:r>
            <a:r>
              <a:rPr lang="el-GR" dirty="0" err="1"/>
              <a:t>σύμπλοκο</a:t>
            </a:r>
            <a:r>
              <a:rPr lang="el-GR" dirty="0"/>
              <a:t> </a:t>
            </a:r>
            <a:r>
              <a:rPr lang="en-US" dirty="0"/>
              <a:t>E2F/Rb </a:t>
            </a:r>
            <a:r>
              <a:rPr lang="el-GR" dirty="0"/>
              <a:t>με το μεταγραφικό παράγοντα. Στη συνέχεια ακολουθεί μεταγραφή γονιδίων που οδηγούν σε κυτταρική διαίρεση</a:t>
            </a:r>
            <a:endParaRPr lang="en-US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7716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CACD6E-256E-4CE4-83A0-2256DD30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Ρύθμιση φάσης </a:t>
            </a:r>
            <a:r>
              <a:rPr lang="en-US" sz="4000">
                <a:solidFill>
                  <a:srgbClr val="FFFFFF"/>
                </a:solidFill>
              </a:rPr>
              <a:t>G1</a:t>
            </a:r>
            <a:endParaRPr lang="el-GR" sz="40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ABCE78-C505-4E9B-93D1-7F08A333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205786"/>
          </a:xfrm>
        </p:spPr>
        <p:txBody>
          <a:bodyPr anchor="ctr">
            <a:noAutofit/>
          </a:bodyPr>
          <a:lstStyle/>
          <a:p>
            <a:r>
              <a:rPr lang="el-GR" sz="2400" dirty="0"/>
              <a:t>Με </a:t>
            </a:r>
            <a:r>
              <a:rPr lang="el-GR" sz="2400" u="sng" dirty="0"/>
              <a:t>απενεργοποίηση</a:t>
            </a:r>
            <a:r>
              <a:rPr lang="el-GR" sz="2400" dirty="0"/>
              <a:t> αποθέματος </a:t>
            </a:r>
            <a:r>
              <a:rPr lang="el-GR" sz="2400" dirty="0" err="1"/>
              <a:t>συμπλόκων</a:t>
            </a:r>
            <a:r>
              <a:rPr lang="el-GR" sz="2400" dirty="0"/>
              <a:t> </a:t>
            </a:r>
            <a:r>
              <a:rPr lang="el-GR" sz="2400" dirty="0" err="1"/>
              <a:t>κυκλινών-κινασών</a:t>
            </a:r>
            <a:r>
              <a:rPr lang="el-GR" sz="2400" dirty="0"/>
              <a:t> (</a:t>
            </a:r>
            <a:r>
              <a:rPr lang="en-US" sz="2400" dirty="0"/>
              <a:t>S-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και</a:t>
            </a:r>
            <a:r>
              <a:rPr lang="en-US" sz="2400" dirty="0"/>
              <a:t> M-</a:t>
            </a:r>
            <a:r>
              <a:rPr lang="en-US" sz="2400" dirty="0" err="1"/>
              <a:t>Cdk</a:t>
            </a:r>
            <a:r>
              <a:rPr lang="el-GR" sz="2400" dirty="0"/>
              <a:t>) από τη προηγούμενη </a:t>
            </a:r>
            <a:r>
              <a:rPr lang="el-GR" sz="2400" dirty="0" err="1"/>
              <a:t>μιτωτική</a:t>
            </a:r>
            <a:r>
              <a:rPr lang="el-GR" sz="2400" dirty="0"/>
              <a:t> φάση Μ. Αυτό επιτυγχάνεται με παρεμπόδιση της σύνθεσης νέων </a:t>
            </a:r>
            <a:r>
              <a:rPr lang="el-GR" sz="2400" dirty="0" err="1"/>
              <a:t>κυκλινών</a:t>
            </a:r>
            <a:r>
              <a:rPr lang="el-GR" sz="2400" dirty="0"/>
              <a:t> και αναστολή της δράσης των υπαρχόντων.</a:t>
            </a:r>
          </a:p>
          <a:p>
            <a:r>
              <a:rPr lang="el-GR" sz="2400" u="sng" dirty="0" err="1"/>
              <a:t>Μιτογόνα</a:t>
            </a:r>
            <a:r>
              <a:rPr lang="el-GR" sz="2400" dirty="0"/>
              <a:t>: </a:t>
            </a:r>
            <a:r>
              <a:rPr lang="el-GR" sz="2400" dirty="0" err="1"/>
              <a:t>εξωκυττάρια</a:t>
            </a:r>
            <a:r>
              <a:rPr lang="el-GR" sz="2400" dirty="0"/>
              <a:t> σήματα  που ευνοούν την ενεργοποίηση σύνθεσης </a:t>
            </a:r>
            <a:r>
              <a:rPr lang="el-GR" sz="2400" dirty="0" err="1"/>
              <a:t>κυκλινών</a:t>
            </a:r>
            <a:r>
              <a:rPr lang="el-GR" sz="2400" dirty="0"/>
              <a:t> </a:t>
            </a:r>
            <a:r>
              <a:rPr lang="en-US" sz="2400" dirty="0"/>
              <a:t>G1/S </a:t>
            </a:r>
            <a:r>
              <a:rPr lang="el-GR" sz="2400" dirty="0"/>
              <a:t>που με την σειρά τους ενεργοποιούν τις </a:t>
            </a:r>
            <a:r>
              <a:rPr lang="el-GR" sz="2400" dirty="0" err="1"/>
              <a:t>κινάσες</a:t>
            </a:r>
            <a:r>
              <a:rPr lang="el-GR" sz="2400" dirty="0"/>
              <a:t>  </a:t>
            </a:r>
            <a:r>
              <a:rPr lang="en-US" sz="2400" dirty="0"/>
              <a:t>G1/S-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απελευθερώνοντας έτσι την πορεία από τη φάση </a:t>
            </a:r>
            <a:r>
              <a:rPr lang="en-US" sz="2400" dirty="0"/>
              <a:t>G1 </a:t>
            </a:r>
            <a:r>
              <a:rPr lang="el-GR" sz="2400" dirty="0"/>
              <a:t>στη </a:t>
            </a:r>
            <a:r>
              <a:rPr lang="en-US" sz="2400" dirty="0"/>
              <a:t>S</a:t>
            </a:r>
          </a:p>
          <a:p>
            <a:r>
              <a:rPr lang="el-GR" sz="2400" dirty="0"/>
              <a:t>Ή </a:t>
            </a:r>
            <a:r>
              <a:rPr lang="el-GR" sz="2400" u="sng" dirty="0"/>
              <a:t>πρωτεΐνη </a:t>
            </a:r>
            <a:r>
              <a:rPr lang="en-US" sz="2400" u="sng" dirty="0"/>
              <a:t>p53 </a:t>
            </a:r>
            <a:r>
              <a:rPr lang="el-GR" sz="2400" dirty="0"/>
              <a:t>διακόπτει την μετάβαση </a:t>
            </a:r>
            <a:r>
              <a:rPr lang="en-US" sz="2400" dirty="0"/>
              <a:t>G1-S </a:t>
            </a:r>
            <a:r>
              <a:rPr lang="el-GR" sz="2400" dirty="0"/>
              <a:t>όταν το </a:t>
            </a:r>
            <a:r>
              <a:rPr lang="en-US" sz="2400" dirty="0"/>
              <a:t>DNA </a:t>
            </a:r>
            <a:r>
              <a:rPr lang="el-GR" sz="2400" dirty="0"/>
              <a:t>έχει υποστεί βλάβες. Ή </a:t>
            </a:r>
            <a:r>
              <a:rPr lang="en-US" sz="2400" dirty="0"/>
              <a:t>p53 </a:t>
            </a:r>
            <a:r>
              <a:rPr lang="el-GR" sz="2400" dirty="0"/>
              <a:t>είναι μεταγραφικός ρυθμιστής που διεγείρει την παραγωγή της πρωτεΐνης </a:t>
            </a:r>
            <a:r>
              <a:rPr lang="en-US" sz="2400" dirty="0"/>
              <a:t>p21 </a:t>
            </a:r>
            <a:r>
              <a:rPr lang="el-GR" sz="2400" dirty="0"/>
              <a:t>η οποία προσδένεται στα </a:t>
            </a:r>
            <a:r>
              <a:rPr lang="el-GR" sz="2400" dirty="0" err="1"/>
              <a:t>σύμπλοκα</a:t>
            </a:r>
            <a:r>
              <a:rPr lang="el-GR" sz="2400" dirty="0"/>
              <a:t> </a:t>
            </a:r>
            <a:r>
              <a:rPr lang="en-US" sz="2400" dirty="0"/>
              <a:t>G1/S-</a:t>
            </a:r>
            <a:r>
              <a:rPr lang="en-US" sz="2400" dirty="0" err="1"/>
              <a:t>Cdk</a:t>
            </a:r>
            <a:r>
              <a:rPr lang="en-US" sz="2400" dirty="0"/>
              <a:t>, S-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και τα απενεργοποιεί. Μεταλλάξεις του γονιδίου </a:t>
            </a:r>
            <a:r>
              <a:rPr lang="en-US" sz="2400" i="1" dirty="0"/>
              <a:t>TP53 </a:t>
            </a:r>
            <a:r>
              <a:rPr lang="el-GR" sz="2400" dirty="0"/>
              <a:t>ανιχνεύονται στα μισά είδη καρκίνου του ανθρώπου </a:t>
            </a:r>
          </a:p>
        </p:txBody>
      </p:sp>
    </p:spTree>
    <p:extLst>
      <p:ext uri="{BB962C8B-B14F-4D97-AF65-F5344CB8AC3E}">
        <p14:creationId xmlns:p14="http://schemas.microsoft.com/office/powerpoint/2010/main" val="357620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75A006E-A2BC-46DD-9F7E-3ADE5184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Ο ρόλος του </a:t>
            </a:r>
            <a:r>
              <a:rPr lang="en-US" sz="4000" dirty="0">
                <a:solidFill>
                  <a:srgbClr val="FFFFFF"/>
                </a:solidFill>
              </a:rPr>
              <a:t>p53</a:t>
            </a:r>
            <a:endParaRPr lang="el-GR" sz="40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847202-586C-4A0A-8BC5-737E001B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sz="2400" dirty="0"/>
              <a:t>Ελέγχει στο </a:t>
            </a:r>
            <a:r>
              <a:rPr lang="el-GR" sz="2400" u="sng" dirty="0"/>
              <a:t>σημείο </a:t>
            </a:r>
            <a:r>
              <a:rPr lang="en-US" sz="2400" u="sng" dirty="0"/>
              <a:t>G1/S</a:t>
            </a:r>
            <a:r>
              <a:rPr lang="el-GR" sz="2400" u="sng" dirty="0"/>
              <a:t> </a:t>
            </a:r>
            <a:r>
              <a:rPr lang="el-GR" sz="2400" dirty="0"/>
              <a:t>για «λάθη» στην ακολουθία του</a:t>
            </a:r>
            <a:r>
              <a:rPr lang="en-US" sz="2400" dirty="0"/>
              <a:t>DNA (mispairing)</a:t>
            </a:r>
          </a:p>
          <a:p>
            <a:r>
              <a:rPr lang="el-GR" sz="2400" dirty="0"/>
              <a:t>Εάν βρει τέτοια λάθη, </a:t>
            </a:r>
            <a:r>
              <a:rPr lang="el-GR" sz="2400" dirty="0" err="1"/>
              <a:t>φωσφορυλιώνεται</a:t>
            </a:r>
            <a:r>
              <a:rPr lang="el-GR" sz="2400" dirty="0"/>
              <a:t> από </a:t>
            </a:r>
            <a:r>
              <a:rPr lang="el-GR" sz="2400" dirty="0" err="1"/>
              <a:t>κινάσες</a:t>
            </a:r>
            <a:r>
              <a:rPr lang="el-GR" sz="2400" dirty="0"/>
              <a:t> και ακολούθως </a:t>
            </a:r>
            <a:r>
              <a:rPr lang="el-GR" sz="2400" u="sng" dirty="0"/>
              <a:t>ενεργοποιεί την μεταγραφή της πρωτεΐνης αναστολέα </a:t>
            </a:r>
            <a:r>
              <a:rPr lang="en-US" sz="2400" u="sng" dirty="0"/>
              <a:t>p21</a:t>
            </a:r>
            <a:r>
              <a:rPr lang="en-US" sz="2400" dirty="0"/>
              <a:t>, </a:t>
            </a:r>
            <a:r>
              <a:rPr lang="el-GR" sz="2400" dirty="0"/>
              <a:t>η οποία με τη σειρά της παρεμποδίζει τη δράση των </a:t>
            </a:r>
            <a:r>
              <a:rPr lang="en-US" sz="2400" dirty="0"/>
              <a:t>G1/S</a:t>
            </a:r>
            <a:r>
              <a:rPr lang="el-GR" sz="2400" dirty="0"/>
              <a:t> 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S-</a:t>
            </a:r>
            <a:r>
              <a:rPr lang="en-US" sz="2400" dirty="0" err="1"/>
              <a:t>Cdk</a:t>
            </a:r>
            <a:r>
              <a:rPr lang="el-GR" sz="2400" dirty="0"/>
              <a:t> έτσι ώστε  κυτταρικός κύκλος να διακόπτεται</a:t>
            </a:r>
          </a:p>
          <a:p>
            <a:r>
              <a:rPr lang="el-GR" sz="2400" dirty="0"/>
              <a:t>Όταν λειτουργεί φυσιολογικά, ρυθμίζει τον προγραμματισμένο κυτταρικό θάνατο (απόπτωση), είτε ως μέρος της κανονικής ανάπτυξης ενός κυττάρου είτε ως αποτέλεσμα μιας κυτταρικής βλάβης</a:t>
            </a:r>
          </a:p>
        </p:txBody>
      </p:sp>
    </p:spTree>
    <p:extLst>
      <p:ext uri="{BB962C8B-B14F-4D97-AF65-F5344CB8AC3E}">
        <p14:creationId xmlns:p14="http://schemas.microsoft.com/office/powerpoint/2010/main" val="40127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ACEA92E-BA46-42E9-873B-BC025FB0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Ο ρόλος του </a:t>
            </a:r>
            <a:r>
              <a:rPr lang="en-US" sz="4000" dirty="0">
                <a:solidFill>
                  <a:srgbClr val="FFFFFF"/>
                </a:solidFill>
              </a:rPr>
              <a:t>p53</a:t>
            </a:r>
            <a:endParaRPr lang="el-GR" sz="40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5C902D-C5C5-457B-890D-EA5631F0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l-GR" sz="2000" dirty="0"/>
              <a:t>Εάν ο έλεγχος του κυτταρικού κύκλου δεν λειτουργήσει επαρκώς, το κύτταρο μπορεί να αρχίσει να διαιρείται ανεξέλεγκτα – ΚΑΡΚΙΝΙΚΟ ΚΥΤΤΑΡΟ</a:t>
            </a:r>
          </a:p>
          <a:p>
            <a:r>
              <a:rPr lang="el-GR" sz="2000" u="sng" dirty="0" err="1"/>
              <a:t>Ογκοκατασταλτικά</a:t>
            </a:r>
            <a:r>
              <a:rPr lang="el-GR" sz="2000" u="sng" dirty="0"/>
              <a:t> γονίδια</a:t>
            </a:r>
            <a:r>
              <a:rPr lang="el-GR" sz="2000" dirty="0"/>
              <a:t>: Τα </a:t>
            </a:r>
            <a:r>
              <a:rPr lang="en-US" sz="2000" dirty="0" err="1"/>
              <a:t>pRb</a:t>
            </a:r>
            <a:r>
              <a:rPr lang="el-GR" sz="2000" dirty="0"/>
              <a:t> και </a:t>
            </a:r>
            <a:r>
              <a:rPr lang="en-US" sz="2000" dirty="0"/>
              <a:t>p53</a:t>
            </a:r>
            <a:r>
              <a:rPr lang="el-GR" sz="2000" dirty="0"/>
              <a:t> διασφαλίζουν τη σωστή ρύθμιση του κυτταρικού κύκλου και εμποδίζουν τον ανεξέλεγκτο πολλαπλασιασμό των κυττάρων. Μεταλλάξεις σε αυτά τα γονίδια μπορούν να προκαλέσουν καρκίνο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4A7943-7C76-4752-BE95-B4063C17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2601315"/>
            <a:ext cx="4802404" cy="3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004FE82-BD5F-412B-A3AC-025234BF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55"/>
            <a:ext cx="4320209" cy="594238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2E89D3-9F4D-42D4-91BF-7A0E25C4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165" y="0"/>
            <a:ext cx="777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EDB0C2-1454-412C-B3FA-9CB260D6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Ρύθμιση φάσης </a:t>
            </a:r>
            <a:r>
              <a:rPr lang="en-US" sz="4000">
                <a:solidFill>
                  <a:srgbClr val="FFFFFF"/>
                </a:solidFill>
              </a:rPr>
              <a:t>S</a:t>
            </a:r>
            <a:endParaRPr lang="el-GR" sz="40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5B086-39F3-43DE-A58B-93A927FF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9708995" cy="4516152"/>
          </a:xfrm>
        </p:spPr>
        <p:txBody>
          <a:bodyPr anchor="ctr">
            <a:normAutofit/>
          </a:bodyPr>
          <a:lstStyle/>
          <a:p>
            <a:r>
              <a:rPr lang="el-GR" sz="2200" dirty="0"/>
              <a:t>Η </a:t>
            </a:r>
            <a:r>
              <a:rPr lang="el-GR" sz="2200" b="1" u="sng" dirty="0"/>
              <a:t>αντιγραφή του </a:t>
            </a:r>
            <a:r>
              <a:rPr lang="en-US" sz="2200" b="1" u="sng" dirty="0"/>
              <a:t>DNA </a:t>
            </a:r>
            <a:r>
              <a:rPr lang="el-GR" sz="2200" dirty="0"/>
              <a:t>ξεκινά από ειδικές θέσεις έναρξης που βρίσκονται κατά μήκος των χρωμοσωμάτων και αυτές οι </a:t>
            </a:r>
            <a:r>
              <a:rPr lang="el-GR" sz="2200" dirty="0" err="1"/>
              <a:t>νουκλεοτιδικές</a:t>
            </a:r>
            <a:r>
              <a:rPr lang="el-GR" sz="2200" dirty="0"/>
              <a:t> αλληλουχίες λειτουργούν σαν αγκυροβόλια για ρυθμιστικά </a:t>
            </a:r>
            <a:r>
              <a:rPr lang="el-GR" sz="2200" dirty="0" err="1"/>
              <a:t>σύμπλοκα</a:t>
            </a:r>
            <a:r>
              <a:rPr lang="el-GR" sz="2200" dirty="0"/>
              <a:t> πρωτεϊνών.</a:t>
            </a:r>
          </a:p>
          <a:p>
            <a:r>
              <a:rPr lang="el-GR" sz="2200" dirty="0"/>
              <a:t>Ένα τέτοιο </a:t>
            </a:r>
            <a:r>
              <a:rPr lang="el-GR" sz="2200" dirty="0" err="1"/>
              <a:t>σύμπλοκο</a:t>
            </a:r>
            <a:r>
              <a:rPr lang="el-GR" sz="2200" dirty="0"/>
              <a:t> είναι το </a:t>
            </a:r>
            <a:r>
              <a:rPr lang="el-GR" sz="2200" dirty="0" err="1"/>
              <a:t>σύμπλοκο</a:t>
            </a:r>
            <a:r>
              <a:rPr lang="el-GR" sz="2200" dirty="0"/>
              <a:t> </a:t>
            </a:r>
            <a:r>
              <a:rPr lang="el-GR" sz="2200" b="1" u="sng" dirty="0"/>
              <a:t>αναγνώρισης της αφετηρίας (</a:t>
            </a:r>
            <a:r>
              <a:rPr lang="en-US" sz="2200" b="1" u="sng" dirty="0"/>
              <a:t>ORC) </a:t>
            </a:r>
            <a:r>
              <a:rPr lang="el-GR" sz="2200" dirty="0"/>
              <a:t>που παραμένει συνδεδεμένο στις αφετηρίες </a:t>
            </a:r>
            <a:r>
              <a:rPr lang="el-GR" sz="2200" dirty="0" err="1"/>
              <a:t>καθόλη</a:t>
            </a:r>
            <a:r>
              <a:rPr lang="el-GR" sz="2200" dirty="0"/>
              <a:t> τη διάρκεια της  αντιγραφής.</a:t>
            </a:r>
          </a:p>
          <a:p>
            <a:r>
              <a:rPr lang="el-GR" sz="2200" dirty="0"/>
              <a:t>Στην θέση </a:t>
            </a:r>
            <a:r>
              <a:rPr lang="en-US" sz="2200" dirty="0"/>
              <a:t>ORC</a:t>
            </a:r>
            <a:r>
              <a:rPr lang="el-GR" sz="2200" dirty="0"/>
              <a:t>,</a:t>
            </a:r>
            <a:r>
              <a:rPr lang="en-US" sz="2200" dirty="0"/>
              <a:t> </a:t>
            </a:r>
            <a:r>
              <a:rPr lang="el-GR" sz="2200" dirty="0"/>
              <a:t>από την φάση </a:t>
            </a:r>
            <a:r>
              <a:rPr lang="en-US" sz="2200" dirty="0"/>
              <a:t>G1 </a:t>
            </a:r>
            <a:r>
              <a:rPr lang="el-GR" sz="2200" dirty="0"/>
              <a:t>ήδη έχει συνδεθεί η </a:t>
            </a:r>
            <a:r>
              <a:rPr lang="el-GR" sz="2200" b="1" u="sng" dirty="0"/>
              <a:t>πρωτεΐνη </a:t>
            </a:r>
            <a:r>
              <a:rPr lang="en-US" sz="2200" b="1" u="sng" dirty="0"/>
              <a:t>Cdc6</a:t>
            </a:r>
            <a:r>
              <a:rPr lang="en-US" sz="2200" b="1" dirty="0"/>
              <a:t> </a:t>
            </a:r>
            <a:r>
              <a:rPr lang="el-GR" sz="2200" dirty="0"/>
              <a:t>έτσι ώστε να ευνοηθεί η δέσμευση των </a:t>
            </a:r>
            <a:r>
              <a:rPr lang="en-US" sz="2200" dirty="0"/>
              <a:t>DNA </a:t>
            </a:r>
            <a:r>
              <a:rPr lang="el-GR" sz="2200" dirty="0" err="1"/>
              <a:t>ελικασών</a:t>
            </a:r>
            <a:r>
              <a:rPr lang="el-GR" sz="2200" dirty="0"/>
              <a:t> με την </a:t>
            </a:r>
            <a:r>
              <a:rPr lang="en-US" sz="2200" dirty="0"/>
              <a:t>ORC </a:t>
            </a:r>
            <a:r>
              <a:rPr lang="el-GR" sz="2200" dirty="0"/>
              <a:t>και να δημιουργηθεί το </a:t>
            </a:r>
            <a:r>
              <a:rPr lang="el-GR" sz="2200" u="sng" dirty="0" err="1"/>
              <a:t>προαντιγραφικό</a:t>
            </a:r>
            <a:r>
              <a:rPr lang="el-GR" sz="2200" u="sng" dirty="0"/>
              <a:t> </a:t>
            </a:r>
            <a:r>
              <a:rPr lang="el-GR" sz="2200" u="sng" dirty="0" err="1"/>
              <a:t>σύμπλοκο</a:t>
            </a:r>
            <a:endParaRPr lang="el-GR" sz="2200" u="sng" dirty="0"/>
          </a:p>
          <a:p>
            <a:r>
              <a:rPr lang="el-GR" sz="2200" dirty="0"/>
              <a:t>Το σήμα για την έναρξη της αντιγραφής προέρχεται από την </a:t>
            </a:r>
            <a:r>
              <a:rPr lang="en-US" sz="2200" b="1" u="sng" dirty="0"/>
              <a:t>S-</a:t>
            </a:r>
            <a:r>
              <a:rPr lang="en-US" sz="2200" b="1" u="sng" dirty="0" err="1"/>
              <a:t>Cdk</a:t>
            </a:r>
            <a:r>
              <a:rPr lang="en-US" sz="2200" b="1" u="sng" dirty="0"/>
              <a:t> </a:t>
            </a:r>
            <a:r>
              <a:rPr lang="el-GR" sz="2200" dirty="0"/>
              <a:t>που πυροδοτεί την φάση </a:t>
            </a:r>
            <a:r>
              <a:rPr lang="en-US" sz="2200" dirty="0"/>
              <a:t>S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643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2798DA-0FE8-4EE6-AA30-D096C5E4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" y="107791"/>
            <a:ext cx="10893287" cy="66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8973574-1A0E-423C-AA4D-447AFE83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Ρύθμιση φάσης 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976BDA-736F-4E60-8DAB-44764AD5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63582"/>
          </a:xfrm>
        </p:spPr>
        <p:txBody>
          <a:bodyPr anchor="ctr">
            <a:noAutofit/>
          </a:bodyPr>
          <a:lstStyle/>
          <a:p>
            <a:r>
              <a:rPr lang="el-GR" sz="2400" dirty="0"/>
              <a:t>Το </a:t>
            </a:r>
            <a:r>
              <a:rPr lang="el-GR" sz="2400" b="1" dirty="0"/>
              <a:t>πρωτεϊνικό </a:t>
            </a:r>
            <a:r>
              <a:rPr lang="el-GR" sz="2400" b="1" dirty="0" err="1"/>
              <a:t>σύμπλοκο</a:t>
            </a:r>
            <a:r>
              <a:rPr lang="el-GR" sz="2400" b="1" dirty="0"/>
              <a:t> </a:t>
            </a:r>
            <a:r>
              <a:rPr lang="en-US" sz="2400" b="1" dirty="0"/>
              <a:t>M-</a:t>
            </a:r>
            <a:r>
              <a:rPr lang="en-US" sz="2400" b="1" dirty="0" err="1"/>
              <a:t>Cdk</a:t>
            </a:r>
            <a:r>
              <a:rPr lang="en-US" sz="2400" b="1" dirty="0"/>
              <a:t> </a:t>
            </a:r>
            <a:r>
              <a:rPr lang="el-GR" sz="2400" dirty="0"/>
              <a:t>ασκεί την κύρια ρυθμιστική δράση</a:t>
            </a:r>
          </a:p>
          <a:p>
            <a:r>
              <a:rPr lang="el-GR" sz="2400" dirty="0"/>
              <a:t>Τα </a:t>
            </a:r>
            <a:r>
              <a:rPr lang="en-US" sz="2400" dirty="0"/>
              <a:t>M-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συσσωρεύονται από την φάση </a:t>
            </a:r>
            <a:r>
              <a:rPr lang="en-US" sz="2400" dirty="0"/>
              <a:t>G2 </a:t>
            </a:r>
            <a:r>
              <a:rPr lang="el-GR" sz="2400" dirty="0"/>
              <a:t>όμως καθίστανται ενεργά, απότομα, στο τέλος της </a:t>
            </a:r>
            <a:r>
              <a:rPr lang="en-US" sz="2400" dirty="0"/>
              <a:t>G2 </a:t>
            </a:r>
            <a:r>
              <a:rPr lang="el-GR" sz="2400" dirty="0"/>
              <a:t>χάρη στην ενεργοποίηση της </a:t>
            </a:r>
            <a:r>
              <a:rPr lang="el-GR" sz="2400" u="sng" dirty="0" err="1"/>
              <a:t>φωσφατάσης</a:t>
            </a:r>
            <a:r>
              <a:rPr lang="el-GR" sz="2400" u="sng" dirty="0"/>
              <a:t> </a:t>
            </a:r>
            <a:r>
              <a:rPr lang="en-US" sz="2400" u="sng" dirty="0"/>
              <a:t>Cdc25 </a:t>
            </a:r>
            <a:r>
              <a:rPr lang="el-GR" sz="2400" dirty="0"/>
              <a:t>που αφαιρεί ανασταλτικές φωσφορικές ομάδες από το μόριο </a:t>
            </a:r>
            <a:r>
              <a:rPr lang="en-US" sz="2400" dirty="0"/>
              <a:t>M-</a:t>
            </a:r>
            <a:r>
              <a:rPr lang="en-US" sz="2400" dirty="0" err="1"/>
              <a:t>Cdk</a:t>
            </a:r>
            <a:endParaRPr lang="en-US" sz="2400" dirty="0"/>
          </a:p>
          <a:p>
            <a:r>
              <a:rPr lang="el-GR" sz="2400" dirty="0"/>
              <a:t>Τα μόρια </a:t>
            </a:r>
            <a:r>
              <a:rPr lang="en-US" sz="2400" dirty="0"/>
              <a:t>M-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 err="1"/>
              <a:t>φωσφορυλιώνουν</a:t>
            </a:r>
            <a:r>
              <a:rPr lang="el-GR" sz="2400" dirty="0"/>
              <a:t> τις πρωτεΐνες </a:t>
            </a:r>
            <a:r>
              <a:rPr lang="el-GR" sz="2400" b="1" dirty="0" err="1"/>
              <a:t>κοντενσίνες</a:t>
            </a:r>
            <a:r>
              <a:rPr lang="el-GR" sz="2400" dirty="0"/>
              <a:t> οι οποίες συμπυκνώνουν τα χρωμοσώματα</a:t>
            </a:r>
          </a:p>
          <a:p>
            <a:r>
              <a:rPr lang="el-GR" sz="2400" dirty="0"/>
              <a:t>Οι </a:t>
            </a:r>
            <a:r>
              <a:rPr lang="el-GR" sz="2400" b="1" dirty="0" err="1"/>
              <a:t>κοεζίνες</a:t>
            </a:r>
            <a:r>
              <a:rPr lang="el-GR" sz="2400" dirty="0"/>
              <a:t> είναι πρωτεϊνικά </a:t>
            </a:r>
            <a:r>
              <a:rPr lang="el-GR" sz="2400" dirty="0" err="1"/>
              <a:t>σύμπλοκα</a:t>
            </a:r>
            <a:r>
              <a:rPr lang="el-GR" sz="2400" dirty="0"/>
              <a:t> που συγκρατούν τις αδελφές </a:t>
            </a:r>
            <a:r>
              <a:rPr lang="el-GR" sz="2400" dirty="0" err="1"/>
              <a:t>χρωματίδες</a:t>
            </a:r>
            <a:r>
              <a:rPr lang="el-GR" sz="2400" dirty="0"/>
              <a:t> του </a:t>
            </a:r>
            <a:r>
              <a:rPr lang="en-US" sz="2400" dirty="0"/>
              <a:t>DNA </a:t>
            </a:r>
            <a:r>
              <a:rPr lang="el-GR" sz="2400" dirty="0"/>
              <a:t>όταν αυτό αντιγραφεί στην φάση </a:t>
            </a:r>
            <a:r>
              <a:rPr lang="en-US" sz="2400" dirty="0"/>
              <a:t>S</a:t>
            </a:r>
          </a:p>
          <a:p>
            <a:r>
              <a:rPr lang="el-GR" sz="2400" dirty="0"/>
              <a:t>Προετοιμασία και συναρμολόγηση του </a:t>
            </a:r>
            <a:r>
              <a:rPr lang="el-GR" sz="2400" dirty="0" err="1"/>
              <a:t>κυτταροσκελετού</a:t>
            </a:r>
            <a:r>
              <a:rPr lang="el-GR" sz="2400" dirty="0"/>
              <a:t> για την </a:t>
            </a:r>
            <a:r>
              <a:rPr lang="el-GR" sz="2400" dirty="0" err="1"/>
              <a:t>επακολουθούμενη</a:t>
            </a:r>
            <a:r>
              <a:rPr lang="el-GR" sz="2400" dirty="0"/>
              <a:t> </a:t>
            </a:r>
            <a:r>
              <a:rPr lang="el-GR" sz="2400" dirty="0" err="1"/>
              <a:t>κυτταροκίνηση</a:t>
            </a:r>
            <a:r>
              <a:rPr lang="el-GR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037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83C6F1-7625-4EFE-9AEC-54D0A936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3BDA1E-AA44-4B70-923F-BA41A3DB4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4" y="2381552"/>
            <a:ext cx="6020730" cy="2634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6C4C8-9035-43A0-A5BD-7601DFEB3886}"/>
              </a:ext>
            </a:extLst>
          </p:cNvPr>
          <p:cNvSpPr txBox="1"/>
          <p:nvPr/>
        </p:nvSpPr>
        <p:spPr>
          <a:xfrm>
            <a:off x="5950226" y="527424"/>
            <a:ext cx="379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Ρύθμιση </a:t>
            </a:r>
            <a:r>
              <a:rPr lang="el-GR" sz="2400" b="1" dirty="0" err="1"/>
              <a:t>συμπλόκου</a:t>
            </a:r>
            <a:r>
              <a:rPr lang="el-GR" sz="2400" b="1" dirty="0"/>
              <a:t> </a:t>
            </a:r>
            <a:r>
              <a:rPr lang="en-US" sz="2400" b="1" dirty="0"/>
              <a:t>M-</a:t>
            </a:r>
            <a:r>
              <a:rPr lang="en-US" sz="2400" b="1" dirty="0" err="1"/>
              <a:t>Cdk</a:t>
            </a:r>
            <a:r>
              <a:rPr lang="en-US" sz="2400" b="1" dirty="0"/>
              <a:t>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2901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1" y="0"/>
            <a:ext cx="6531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417" y="73802"/>
            <a:ext cx="3365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1: </a:t>
            </a:r>
            <a:r>
              <a:rPr lang="en-US" dirty="0"/>
              <a:t>Condensation of DNA into chromatin and chromosome. Copyright : RIKEN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03" y="1994263"/>
            <a:ext cx="5682174" cy="1896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48172"/>
            <a:ext cx="5669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2: </a:t>
            </a:r>
            <a:r>
              <a:rPr lang="en-US" dirty="0"/>
              <a:t>Chromosome condensation and segregation </a:t>
            </a:r>
            <a:r>
              <a:rPr lang="en-US" dirty="0" smtClean="0"/>
              <a:t>processes </a:t>
            </a:r>
            <a:r>
              <a:rPr lang="en-US" dirty="0"/>
              <a:t>in cell </a:t>
            </a:r>
            <a:r>
              <a:rPr lang="en-US" dirty="0" smtClean="0"/>
              <a:t>division. </a:t>
            </a:r>
            <a:r>
              <a:rPr lang="en-US" dirty="0"/>
              <a:t>Upon DNA replication, </a:t>
            </a:r>
            <a:r>
              <a:rPr lang="en-US" dirty="0" err="1"/>
              <a:t>cohesin</a:t>
            </a:r>
            <a:r>
              <a:rPr lang="en-US" dirty="0"/>
              <a:t> works as a glue to bond together the pair of DNA sequences ((1) and (2)). The </a:t>
            </a:r>
            <a:r>
              <a:rPr lang="en-US" dirty="0" err="1"/>
              <a:t>cohesin</a:t>
            </a:r>
            <a:r>
              <a:rPr lang="en-US" dirty="0"/>
              <a:t> then detaches, except near the centromere, and </a:t>
            </a:r>
            <a:r>
              <a:rPr lang="en-US" dirty="0" err="1"/>
              <a:t>condensin</a:t>
            </a:r>
            <a:r>
              <a:rPr lang="en-US" dirty="0"/>
              <a:t> acts to condense the sister chromatids ((3)). The remaining </a:t>
            </a:r>
            <a:r>
              <a:rPr lang="en-US" dirty="0" err="1"/>
              <a:t>cohesin</a:t>
            </a:r>
            <a:r>
              <a:rPr lang="en-US" dirty="0"/>
              <a:t> then detaches and the sister chromatids are segregated, with one set distributed to each of two daughter cells ((4)). Stage (3) corresponds to the sequence shown in Fig.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85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1F38332-54F9-414B-B603-2483065B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ΚΥΤΤΑΡΙΚΟΣ ΚΥΚΛΟΣ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6D0DC-DB41-4D52-8F11-9E0F10E0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l-GR" sz="2400">
                <a:solidFill>
                  <a:srgbClr val="FEFFFF"/>
                </a:solidFill>
              </a:rPr>
              <a:t>ΚΥΤΤΑΡΙΚΟΣ ΚΥΚΛΟΣ: Ο κύκλος διπλασιασμού και διαίρεσης ενός κυττάρου ως βασικός μηχανισμός που αναπαράγονται τα έμβια όντα</a:t>
            </a:r>
          </a:p>
        </p:txBody>
      </p:sp>
    </p:spTree>
    <p:extLst>
      <p:ext uri="{BB962C8B-B14F-4D97-AF65-F5344CB8AC3E}">
        <p14:creationId xmlns:p14="http://schemas.microsoft.com/office/powerpoint/2010/main" val="16370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749B495-F39A-4FB5-AADD-D18A0ECF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Μίτωση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57084E-6EA8-4A47-B621-BF8F23F8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667" y="1690242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sz="2400" u="sng" dirty="0"/>
              <a:t>Πριν </a:t>
            </a:r>
            <a:r>
              <a:rPr lang="el-GR" sz="2400" dirty="0"/>
              <a:t>αρχίσει η φάση Μ πρέπει υποχρεωτικά να έχει ολοκληρωθεί η </a:t>
            </a:r>
            <a:r>
              <a:rPr lang="el-GR" sz="2400" b="1" dirty="0"/>
              <a:t>αντιγραφή του </a:t>
            </a:r>
            <a:r>
              <a:rPr lang="en-US" sz="2400" b="1" dirty="0"/>
              <a:t>DNA </a:t>
            </a:r>
            <a:r>
              <a:rPr lang="el-GR" sz="2400" dirty="0"/>
              <a:t>και στα ζωικά κύτταρα να έχει </a:t>
            </a:r>
            <a:r>
              <a:rPr lang="el-GR" sz="2400" b="1" dirty="0"/>
              <a:t>διπλασιαστεί το </a:t>
            </a:r>
            <a:r>
              <a:rPr lang="el-GR" sz="2400" b="1" dirty="0" err="1"/>
              <a:t>κεντροσωμάτιο</a:t>
            </a:r>
            <a:r>
              <a:rPr lang="el-GR" sz="2400" dirty="0"/>
              <a:t> από το οποίο θα σχηματισθούν οι 2 πόλοι της ατράκτου και θα οργανωθούν οι </a:t>
            </a:r>
            <a:r>
              <a:rPr lang="el-GR" sz="2400" dirty="0" err="1"/>
              <a:t>μικροσωληνίσκοι</a:t>
            </a:r>
            <a:endParaRPr lang="el-GR" sz="2400" dirty="0"/>
          </a:p>
          <a:p>
            <a:r>
              <a:rPr lang="el-GR" sz="2400" dirty="0"/>
              <a:t>Ο </a:t>
            </a:r>
            <a:r>
              <a:rPr lang="el-GR" sz="2400" u="sng" dirty="0"/>
              <a:t>διπλασιασμός του </a:t>
            </a:r>
            <a:r>
              <a:rPr lang="el-GR" sz="2400" u="sng" dirty="0" err="1"/>
              <a:t>κεντροσωματίου</a:t>
            </a:r>
            <a:r>
              <a:rPr lang="el-GR" sz="2400" u="sng" dirty="0"/>
              <a:t> </a:t>
            </a:r>
            <a:r>
              <a:rPr lang="el-GR" sz="2400" dirty="0"/>
              <a:t>αρχίζει ταυτόχρονα με την αντιγραφή του </a:t>
            </a:r>
            <a:r>
              <a:rPr lang="en-US" sz="2400" dirty="0"/>
              <a:t>DNA </a:t>
            </a:r>
            <a:r>
              <a:rPr lang="el-GR" sz="2400" dirty="0"/>
              <a:t>και ενεργοποιείται από τις ίδιες </a:t>
            </a:r>
            <a:r>
              <a:rPr lang="el-GR" sz="2400" dirty="0" err="1"/>
              <a:t>κινάσες</a:t>
            </a:r>
            <a:r>
              <a:rPr lang="el-GR" sz="2400" dirty="0"/>
              <a:t> </a:t>
            </a:r>
            <a:r>
              <a:rPr lang="en-US" sz="2400" dirty="0"/>
              <a:t>G1/S-</a:t>
            </a:r>
            <a:r>
              <a:rPr lang="en-US" sz="2400" dirty="0" err="1"/>
              <a:t>Cdk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S-</a:t>
            </a:r>
            <a:r>
              <a:rPr lang="en-US" sz="2400" dirty="0" err="1"/>
              <a:t>Cdk</a:t>
            </a:r>
            <a:r>
              <a:rPr lang="el-GR" sz="2400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1FDC2A-04AD-4827-BD6A-D531F6BA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41" y="4399270"/>
            <a:ext cx="4693089" cy="23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51AC90-0470-4116-A83E-DCC4EF1D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53" y="516252"/>
            <a:ext cx="8057693" cy="58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B13570-CF6C-4BD7-8179-3F6BD46F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3" y="501474"/>
            <a:ext cx="7580243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E72FDF-E086-4041-A6BB-AF1325E2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44" y="675260"/>
            <a:ext cx="8792643" cy="55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340CCC-633C-4059-B19F-3A61E9BE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B4F4E2-D120-4D1C-8EF4-9330FBF6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Μιτωτικές φάσεις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A2E173-3B50-49F1-AE1C-3DA1977A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855579" cy="3963373"/>
          </a:xfrm>
        </p:spPr>
        <p:txBody>
          <a:bodyPr anchor="ctr">
            <a:normAutofit/>
          </a:bodyPr>
          <a:lstStyle/>
          <a:p>
            <a:r>
              <a:rPr lang="el-GR" sz="2200" b="1" dirty="0"/>
              <a:t>Πρόφαση:</a:t>
            </a:r>
            <a:r>
              <a:rPr lang="el-GR" sz="2200" dirty="0"/>
              <a:t> Αρχή συναρμολόγησης της </a:t>
            </a:r>
            <a:r>
              <a:rPr lang="el-GR" sz="2200" u="sng" dirty="0" err="1"/>
              <a:t>μιτωτικής</a:t>
            </a:r>
            <a:r>
              <a:rPr lang="el-GR" sz="2200" u="sng" dirty="0"/>
              <a:t> ατράκτου </a:t>
            </a:r>
            <a:r>
              <a:rPr lang="el-GR" sz="2200" dirty="0"/>
              <a:t>με πολυμερισμό και </a:t>
            </a:r>
            <a:r>
              <a:rPr lang="el-GR" sz="2200" dirty="0" err="1"/>
              <a:t>αποπολυμερισμό</a:t>
            </a:r>
            <a:r>
              <a:rPr lang="el-GR" sz="2200" dirty="0"/>
              <a:t> της </a:t>
            </a:r>
            <a:r>
              <a:rPr lang="el-GR" sz="2200" u="sng" dirty="0" err="1"/>
              <a:t>τουμπουλίνης</a:t>
            </a:r>
            <a:r>
              <a:rPr lang="el-GR" sz="2200" dirty="0"/>
              <a:t> σύμφωνα με το μοντέλο της δομικής αστάθειας από και προς τα 2 </a:t>
            </a:r>
            <a:r>
              <a:rPr lang="el-GR" sz="2200" dirty="0" err="1"/>
              <a:t>κεντροσωμάτια</a:t>
            </a:r>
            <a:r>
              <a:rPr lang="el-GR" sz="2200" dirty="0"/>
              <a:t> τα οποία αποτελούν πια τους πόλους της ατράκτου, σχηματίζοντας έτσι την άτρακτο με τους </a:t>
            </a:r>
            <a:r>
              <a:rPr lang="el-GR" sz="2200" dirty="0" err="1"/>
              <a:t>διαπολικούς</a:t>
            </a:r>
            <a:r>
              <a:rPr lang="el-GR" sz="2200" dirty="0"/>
              <a:t> </a:t>
            </a:r>
            <a:r>
              <a:rPr lang="el-GR" sz="2200" dirty="0" err="1"/>
              <a:t>μικροσωληνίσκους</a:t>
            </a:r>
            <a:r>
              <a:rPr lang="el-GR" sz="2200" dirty="0"/>
              <a:t>. Η διαδικασία διπλασιασμού και διαχωρισμού του </a:t>
            </a:r>
            <a:r>
              <a:rPr lang="el-GR" sz="2200" dirty="0" err="1"/>
              <a:t>κεντροσωματίου</a:t>
            </a:r>
            <a:r>
              <a:rPr lang="el-GR" sz="2200" dirty="0"/>
              <a:t> είναι γνωστή ως </a:t>
            </a:r>
            <a:r>
              <a:rPr lang="el-GR" sz="2200" b="1" dirty="0"/>
              <a:t>κύκλος του </a:t>
            </a:r>
            <a:r>
              <a:rPr lang="el-GR" sz="2200" b="1" dirty="0" err="1"/>
              <a:t>κεντροσωματίου</a:t>
            </a:r>
            <a:r>
              <a:rPr lang="el-GR" sz="2200" b="1" dirty="0"/>
              <a:t>.</a:t>
            </a:r>
          </a:p>
          <a:p>
            <a:pPr marL="0" indent="0">
              <a:buNone/>
            </a:pPr>
            <a:r>
              <a:rPr lang="el-GR" sz="2200" dirty="0"/>
              <a:t>   Σχηματίζονται οι </a:t>
            </a:r>
            <a:r>
              <a:rPr lang="el-GR" sz="2200" b="1" dirty="0" err="1"/>
              <a:t>κινητοχώροι</a:t>
            </a:r>
            <a:r>
              <a:rPr lang="el-GR" sz="2200" dirty="0"/>
              <a:t>, πρωτεϊνικά </a:t>
            </a:r>
            <a:r>
              <a:rPr lang="el-GR" sz="2200" dirty="0" err="1"/>
              <a:t>σύμπλοκα</a:t>
            </a:r>
            <a:r>
              <a:rPr lang="el-GR" sz="2200" dirty="0"/>
              <a:t> που συνδέονται με τις αλληλουχίες του </a:t>
            </a:r>
            <a:r>
              <a:rPr lang="en-US" sz="2200" dirty="0"/>
              <a:t>DNA </a:t>
            </a:r>
            <a:r>
              <a:rPr lang="el-GR" sz="2200" dirty="0"/>
              <a:t>στην περιοχή του </a:t>
            </a:r>
            <a:r>
              <a:rPr lang="el-GR" sz="2200" dirty="0" err="1"/>
              <a:t>κεντρομεριδίου</a:t>
            </a:r>
            <a:r>
              <a:rPr lang="el-GR" sz="2200" dirty="0"/>
              <a:t> (περιοχή που συγκρατούνται οι 2 αδελφές </a:t>
            </a:r>
            <a:r>
              <a:rPr lang="el-GR" sz="2200" dirty="0" err="1"/>
              <a:t>χρωματίδες</a:t>
            </a:r>
            <a:r>
              <a:rPr lang="el-GR" sz="2200" dirty="0"/>
              <a:t>).</a:t>
            </a:r>
          </a:p>
          <a:p>
            <a:pPr marL="0" indent="0">
              <a:buNone/>
            </a:pPr>
            <a:r>
              <a:rPr lang="el-GR" sz="2200" dirty="0"/>
              <a:t>   Στους </a:t>
            </a:r>
            <a:r>
              <a:rPr lang="el-GR" sz="2200" dirty="0" err="1"/>
              <a:t>κινητοχώρους</a:t>
            </a:r>
            <a:r>
              <a:rPr lang="el-GR" sz="2200" dirty="0"/>
              <a:t> (μία για κάθε αδελφή </a:t>
            </a:r>
            <a:r>
              <a:rPr lang="el-GR" sz="2200" dirty="0" err="1"/>
              <a:t>χρωματίδη</a:t>
            </a:r>
            <a:r>
              <a:rPr lang="el-GR" sz="2200" dirty="0"/>
              <a:t>) συνδέονται οι </a:t>
            </a:r>
            <a:r>
              <a:rPr lang="el-GR" sz="2200" dirty="0" err="1"/>
              <a:t>μικροσωληνίσκοι</a:t>
            </a:r>
            <a:r>
              <a:rPr lang="el-GR" sz="2200" dirty="0"/>
              <a:t> της ατράκτου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807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C963FA-3A32-4D26-9775-E6051F81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6" y="424070"/>
            <a:ext cx="8908579" cy="59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2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3E5E75-DA1C-4A32-BAC5-B0AC2BBA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Μιτωτικές φάσεις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8F9268-5B11-467E-9CCE-273D3603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10184191" cy="3950121"/>
          </a:xfrm>
        </p:spPr>
        <p:txBody>
          <a:bodyPr anchor="ctr">
            <a:normAutofit/>
          </a:bodyPr>
          <a:lstStyle/>
          <a:p>
            <a:r>
              <a:rPr lang="el-GR" sz="2200" b="1" dirty="0" err="1"/>
              <a:t>Προμετάφαση</a:t>
            </a:r>
            <a:r>
              <a:rPr lang="el-GR" sz="2200" dirty="0"/>
              <a:t>: Αρχίζει με την αποδόμηση του πυρηνικού περιβλήματος και την κίνηση των </a:t>
            </a:r>
            <a:r>
              <a:rPr lang="el-GR" sz="2200" dirty="0" err="1"/>
              <a:t>μικροσωληνίσκων</a:t>
            </a:r>
            <a:r>
              <a:rPr lang="el-GR" sz="2200" dirty="0"/>
              <a:t> προς το εσωτερικό του πυρήνα όπου συναντούν και αιχμαλωτίζουν τα χρωμοσώματα συνδέοντάς τα στην περιοχή των </a:t>
            </a:r>
            <a:r>
              <a:rPr lang="el-GR" sz="2200" dirty="0" err="1"/>
              <a:t>κινητοχώρων</a:t>
            </a:r>
            <a:r>
              <a:rPr lang="el-GR" sz="2200" dirty="0"/>
              <a:t>.</a:t>
            </a:r>
          </a:p>
          <a:p>
            <a:pPr marL="0" indent="0">
              <a:buNone/>
            </a:pPr>
            <a:r>
              <a:rPr lang="el-GR" sz="2200" dirty="0"/>
              <a:t>    Συνδέονται 20-40 </a:t>
            </a:r>
            <a:r>
              <a:rPr lang="el-GR" sz="2200" dirty="0" err="1"/>
              <a:t>μικροσωληνίσκοι</a:t>
            </a:r>
            <a:r>
              <a:rPr lang="el-GR" sz="2200" dirty="0"/>
              <a:t> σε κάθε </a:t>
            </a:r>
            <a:r>
              <a:rPr lang="el-GR" sz="2200" dirty="0" err="1"/>
              <a:t>κινητοχώρο</a:t>
            </a:r>
            <a:r>
              <a:rPr lang="el-GR" sz="2200" dirty="0"/>
              <a:t> (στα ανθρώπινα κύτταρα ενώ στο ζυμομύκητα μόνο ένας)</a:t>
            </a:r>
          </a:p>
          <a:p>
            <a:pPr marL="0" indent="0">
              <a:buNone/>
            </a:pPr>
            <a:r>
              <a:rPr lang="el-GR" sz="2200" dirty="0"/>
              <a:t>    Έχουμε 3 τύπους </a:t>
            </a:r>
            <a:r>
              <a:rPr lang="el-GR" sz="2200" dirty="0" err="1"/>
              <a:t>μικροσωληνίσκων</a:t>
            </a:r>
            <a:r>
              <a:rPr lang="el-GR" sz="2200" dirty="0"/>
              <a:t> της ατράκτου:</a:t>
            </a:r>
          </a:p>
          <a:p>
            <a:pPr marL="0" indent="0">
              <a:buNone/>
            </a:pPr>
            <a:r>
              <a:rPr lang="el-GR" sz="2200" b="1" dirty="0"/>
              <a:t>Ελεύθερους </a:t>
            </a:r>
            <a:r>
              <a:rPr lang="el-GR" sz="2200" b="1" dirty="0" err="1"/>
              <a:t>μικροσωληνίσκους</a:t>
            </a:r>
            <a:endParaRPr lang="el-GR" sz="2200" b="1" dirty="0"/>
          </a:p>
          <a:p>
            <a:pPr marL="0" indent="0">
              <a:buNone/>
            </a:pPr>
            <a:r>
              <a:rPr lang="el-GR" sz="2200" b="1" dirty="0"/>
              <a:t>Πολικούς </a:t>
            </a:r>
            <a:r>
              <a:rPr lang="el-GR" sz="2200" b="1" dirty="0" err="1"/>
              <a:t>μικροσωληνίσκους</a:t>
            </a:r>
            <a:endParaRPr lang="el-GR" sz="2200" b="1" dirty="0"/>
          </a:p>
          <a:p>
            <a:pPr marL="0" indent="0">
              <a:buNone/>
            </a:pPr>
            <a:r>
              <a:rPr lang="el-GR" sz="2200" b="1" dirty="0" err="1"/>
              <a:t>Μικροσωληνίσκοι</a:t>
            </a:r>
            <a:r>
              <a:rPr lang="el-GR" sz="2200" b="1" dirty="0"/>
              <a:t> </a:t>
            </a:r>
            <a:r>
              <a:rPr lang="el-GR" sz="2200" b="1" dirty="0" err="1"/>
              <a:t>κινητοχώρου</a:t>
            </a:r>
            <a:r>
              <a:rPr lang="el-GR" sz="2200" b="1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98948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E3C90F-AEA1-4C4C-9883-D94BEA54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43" y="1106925"/>
            <a:ext cx="7025489" cy="439093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53E961-D0C9-4B3B-8F8A-DE8CA606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365" y="2818379"/>
            <a:ext cx="3005750" cy="30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B2111E-1874-4105-B2E1-B803A1C5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Μιτωτικές φάσεις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E7383E-3949-4A96-99D1-7096756A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sz="2400" b="1" dirty="0" err="1"/>
              <a:t>Μετάφαση</a:t>
            </a:r>
            <a:r>
              <a:rPr lang="el-GR" sz="2400" dirty="0"/>
              <a:t>: Μετακίνηση των χρωμοσωμάτων στο ισημερινό επίπεδο του κυττάρου (σχηματισμός </a:t>
            </a:r>
            <a:r>
              <a:rPr lang="el-GR" sz="2400" b="1" dirty="0"/>
              <a:t>πλάκας </a:t>
            </a:r>
            <a:r>
              <a:rPr lang="el-GR" sz="2400" b="1" dirty="0" err="1"/>
              <a:t>μετάφασης</a:t>
            </a:r>
            <a:r>
              <a:rPr lang="el-GR" sz="2400" dirty="0"/>
              <a:t>)</a:t>
            </a:r>
          </a:p>
          <a:p>
            <a:pPr marL="0" indent="0">
              <a:buNone/>
            </a:pPr>
            <a:r>
              <a:rPr lang="el-GR" sz="2400" dirty="0"/>
              <a:t> Τα χρωμοσώματα συγκρατούνται σε αυτή τη θέση </a:t>
            </a:r>
            <a:r>
              <a:rPr lang="el-GR" sz="2400" u="sng" dirty="0"/>
              <a:t>υπό τάση</a:t>
            </a:r>
            <a:r>
              <a:rPr lang="el-GR" sz="2400" dirty="0"/>
              <a:t>, με τους </a:t>
            </a:r>
            <a:r>
              <a:rPr lang="el-GR" sz="2400" dirty="0" err="1"/>
              <a:t>μικροσωληνίσκους</a:t>
            </a:r>
            <a:r>
              <a:rPr lang="el-GR" sz="2400" dirty="0"/>
              <a:t> από κάθε πλευρά της ατράκτου να συνδέονται στους αντίστοιχους </a:t>
            </a:r>
            <a:r>
              <a:rPr lang="el-GR" sz="2400" dirty="0" err="1"/>
              <a:t>κινητοχώρους</a:t>
            </a:r>
            <a:r>
              <a:rPr lang="el-GR" sz="2400" dirty="0"/>
              <a:t>. Οι αδελφές </a:t>
            </a:r>
            <a:r>
              <a:rPr lang="el-GR" sz="2400" dirty="0" err="1"/>
              <a:t>χρωματίδες</a:t>
            </a:r>
            <a:r>
              <a:rPr lang="el-GR" sz="2400" dirty="0"/>
              <a:t> (πανομοιότυπα μόρια </a:t>
            </a:r>
            <a:r>
              <a:rPr lang="en-US" sz="2400" dirty="0"/>
              <a:t>DNA) </a:t>
            </a:r>
            <a:r>
              <a:rPr lang="el-GR" sz="2400" dirty="0"/>
              <a:t> συγκρατούνται στο </a:t>
            </a:r>
            <a:r>
              <a:rPr lang="el-GR" sz="2400" dirty="0" err="1"/>
              <a:t>κεντρομερίδιο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Η αρτιότητα της δομής των </a:t>
            </a:r>
            <a:r>
              <a:rPr lang="el-GR" sz="2400" dirty="0" err="1"/>
              <a:t>μικροσωληνίσκων</a:t>
            </a:r>
            <a:r>
              <a:rPr lang="el-GR" sz="2400" dirty="0"/>
              <a:t> απαιτεί συνεχή και εξισορροπημένη προσθήκη και απώλεια </a:t>
            </a:r>
            <a:r>
              <a:rPr lang="el-GR" sz="2400" dirty="0" err="1"/>
              <a:t>υπομονάδων</a:t>
            </a:r>
            <a:r>
              <a:rPr lang="el-GR" sz="2400" dirty="0"/>
              <a:t> </a:t>
            </a:r>
            <a:r>
              <a:rPr lang="el-GR" sz="2400" dirty="0" err="1"/>
              <a:t>τουμπουλίνης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dirty="0"/>
              <a:t>Το φάρμακο </a:t>
            </a:r>
            <a:r>
              <a:rPr lang="el-GR" sz="2400" u="sng" dirty="0"/>
              <a:t>κολχικίνη</a:t>
            </a:r>
            <a:r>
              <a:rPr lang="el-GR" sz="2400" dirty="0"/>
              <a:t> </a:t>
            </a:r>
            <a:r>
              <a:rPr lang="el-GR" sz="2400" dirty="0" err="1"/>
              <a:t>αναστέλει</a:t>
            </a:r>
            <a:r>
              <a:rPr lang="el-GR" sz="2400" dirty="0"/>
              <a:t> τον πολυμερισμό της </a:t>
            </a:r>
            <a:r>
              <a:rPr lang="el-GR" sz="2400" dirty="0" err="1"/>
              <a:t>τουμπουλίνης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8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E200840-3ECC-4603-BCA5-CA3B76CC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Φάσεις κυτταρικού κύκλου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AB0EBB2F-63C4-47D1-AF08-ED9DE3F1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l-GR" sz="1700" b="1" dirty="0">
                <a:solidFill>
                  <a:srgbClr val="FEFFFF"/>
                </a:solidFill>
              </a:rPr>
              <a:t>ΦΑΣΗ Μ</a:t>
            </a:r>
            <a:r>
              <a:rPr lang="el-GR" sz="1700" dirty="0">
                <a:solidFill>
                  <a:srgbClr val="FEFFFF"/>
                </a:solidFill>
              </a:rPr>
              <a:t>: Περιλαμβάνει τη διαίρεση του πυρήνα γνωστή ως Μίτωση και την διαίρεση του κυττάρου γνωστή ως </a:t>
            </a:r>
            <a:r>
              <a:rPr lang="el-GR" sz="1700" dirty="0" err="1">
                <a:solidFill>
                  <a:srgbClr val="FEFFFF"/>
                </a:solidFill>
              </a:rPr>
              <a:t>κυτταροκίνηση</a:t>
            </a:r>
            <a:endParaRPr lang="el-GR" sz="1700" dirty="0">
              <a:solidFill>
                <a:srgbClr val="FEFFFF"/>
              </a:solidFill>
            </a:endParaRPr>
          </a:p>
          <a:p>
            <a:r>
              <a:rPr lang="el-GR" sz="1700" b="1" dirty="0" err="1">
                <a:solidFill>
                  <a:srgbClr val="FEFFFF"/>
                </a:solidFill>
              </a:rPr>
              <a:t>Μεσόφαση</a:t>
            </a:r>
            <a:r>
              <a:rPr lang="el-GR" sz="1700" b="1" dirty="0">
                <a:solidFill>
                  <a:srgbClr val="FEFFFF"/>
                </a:solidFill>
              </a:rPr>
              <a:t>:</a:t>
            </a:r>
            <a:r>
              <a:rPr lang="el-GR" sz="1700" dirty="0">
                <a:solidFill>
                  <a:srgbClr val="FEFFFF"/>
                </a:solidFill>
              </a:rPr>
              <a:t> η φάση που μεσολαβεί μεταξύ 2 φάσεων Μ. Περιλαμβάνει τις εξής </a:t>
            </a:r>
            <a:r>
              <a:rPr lang="el-GR" sz="1700" dirty="0" err="1">
                <a:solidFill>
                  <a:srgbClr val="FEFFFF"/>
                </a:solidFill>
              </a:rPr>
              <a:t>υποφάσεις</a:t>
            </a:r>
            <a:r>
              <a:rPr lang="el-GR" sz="1700" dirty="0">
                <a:solidFill>
                  <a:srgbClr val="FEFFFF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1700" dirty="0">
                <a:solidFill>
                  <a:srgbClr val="FEFFFF"/>
                </a:solidFill>
              </a:rPr>
              <a:t>   1. </a:t>
            </a:r>
            <a:r>
              <a:rPr lang="el-GR" sz="1700" b="1" dirty="0">
                <a:solidFill>
                  <a:srgbClr val="FEFFFF"/>
                </a:solidFill>
              </a:rPr>
              <a:t>Φάση </a:t>
            </a:r>
            <a:r>
              <a:rPr lang="en-US" sz="1700" b="1" dirty="0">
                <a:solidFill>
                  <a:srgbClr val="FEFFFF"/>
                </a:solidFill>
              </a:rPr>
              <a:t>G1</a:t>
            </a:r>
            <a:r>
              <a:rPr lang="el-GR" sz="1700" dirty="0">
                <a:solidFill>
                  <a:srgbClr val="FEFFFF"/>
                </a:solidFill>
              </a:rPr>
              <a:t>, όπου το κύτταρο εφοδιάζεται με τα απαραίτητα συστατικά από το περιβάλλον του και διπλασιάζει τα οργανίδια και τον κυτταρικό όγκο. Σε μη ευνοϊκές συνθήκες έχουμε μετάβαση σε φάση </a:t>
            </a:r>
            <a:r>
              <a:rPr lang="en-US" sz="1700" dirty="0">
                <a:solidFill>
                  <a:srgbClr val="FEFFFF"/>
                </a:solidFill>
              </a:rPr>
              <a:t>G0 </a:t>
            </a:r>
            <a:r>
              <a:rPr lang="el-GR" sz="1700" dirty="0">
                <a:solidFill>
                  <a:srgbClr val="FEFFFF"/>
                </a:solidFill>
              </a:rPr>
              <a:t>διαρκείας</a:t>
            </a:r>
          </a:p>
          <a:p>
            <a:pPr marL="0" indent="0">
              <a:buNone/>
            </a:pPr>
            <a:r>
              <a:rPr lang="el-GR" sz="1700" dirty="0">
                <a:solidFill>
                  <a:srgbClr val="FEFFFF"/>
                </a:solidFill>
              </a:rPr>
              <a:t> 2. </a:t>
            </a:r>
            <a:r>
              <a:rPr lang="el-GR" sz="1700" b="1" dirty="0">
                <a:solidFill>
                  <a:srgbClr val="FEFFFF"/>
                </a:solidFill>
              </a:rPr>
              <a:t>Φάση </a:t>
            </a:r>
            <a:r>
              <a:rPr lang="en-US" sz="1700" b="1" dirty="0">
                <a:solidFill>
                  <a:srgbClr val="FEFFFF"/>
                </a:solidFill>
              </a:rPr>
              <a:t>S</a:t>
            </a:r>
            <a:r>
              <a:rPr lang="en-US" sz="1700" dirty="0">
                <a:solidFill>
                  <a:srgbClr val="FEFFFF"/>
                </a:solidFill>
              </a:rPr>
              <a:t>, </a:t>
            </a:r>
            <a:r>
              <a:rPr lang="el-GR" sz="1700" dirty="0">
                <a:solidFill>
                  <a:srgbClr val="FEFFFF"/>
                </a:solidFill>
              </a:rPr>
              <a:t>το κύτταρο αντιγράφει όλο το </a:t>
            </a:r>
            <a:r>
              <a:rPr lang="en-US" sz="1700" dirty="0">
                <a:solidFill>
                  <a:srgbClr val="FEFFFF"/>
                </a:solidFill>
              </a:rPr>
              <a:t>DNA </a:t>
            </a:r>
            <a:endParaRPr lang="el-GR" sz="17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l-GR" sz="1700" dirty="0">
                <a:solidFill>
                  <a:srgbClr val="FEFFFF"/>
                </a:solidFill>
              </a:rPr>
              <a:t> 3. </a:t>
            </a:r>
            <a:r>
              <a:rPr lang="el-GR" sz="1700" b="1" dirty="0">
                <a:solidFill>
                  <a:srgbClr val="FEFFFF"/>
                </a:solidFill>
              </a:rPr>
              <a:t>Φάση </a:t>
            </a:r>
            <a:r>
              <a:rPr lang="en-US" sz="1700" b="1" dirty="0">
                <a:solidFill>
                  <a:srgbClr val="FEFFFF"/>
                </a:solidFill>
              </a:rPr>
              <a:t>G2</a:t>
            </a:r>
            <a:r>
              <a:rPr lang="en-US" sz="1700" dirty="0">
                <a:solidFill>
                  <a:srgbClr val="FEFFFF"/>
                </a:solidFill>
              </a:rPr>
              <a:t>, </a:t>
            </a:r>
            <a:r>
              <a:rPr lang="el-GR" sz="1700" dirty="0">
                <a:solidFill>
                  <a:srgbClr val="FEFFFF"/>
                </a:solidFill>
              </a:rPr>
              <a:t>συνέχεια διπλασιασμού οργανιδίων και ελέγχου της ακρίβειας της αντιγραφής του </a:t>
            </a:r>
            <a:r>
              <a:rPr lang="en-US" sz="1700" dirty="0">
                <a:solidFill>
                  <a:srgbClr val="FEFFFF"/>
                </a:solidFill>
              </a:rPr>
              <a:t>DNA. </a:t>
            </a:r>
            <a:r>
              <a:rPr lang="el-GR" sz="1700" dirty="0">
                <a:solidFill>
                  <a:srgbClr val="FEFFFF"/>
                </a:solidFill>
              </a:rPr>
              <a:t>Προετοιμασία για κυτταρική διαίρεση</a:t>
            </a:r>
          </a:p>
          <a:p>
            <a:pPr marL="0" indent="0">
              <a:buNone/>
            </a:pPr>
            <a:r>
              <a:rPr lang="el-GR" sz="1700" dirty="0">
                <a:solidFill>
                  <a:srgbClr val="FEFFFF"/>
                </a:solidFill>
              </a:rPr>
              <a:t>Τα καρκινικά κύτταρα έχουν απωλέσει τους μηχανισμούς ελέγχου μεταξύ των κυτταρικών φάσεων </a:t>
            </a:r>
          </a:p>
        </p:txBody>
      </p:sp>
    </p:spTree>
    <p:extLst>
      <p:ext uri="{BB962C8B-B14F-4D97-AF65-F5344CB8AC3E}">
        <p14:creationId xmlns:p14="http://schemas.microsoft.com/office/powerpoint/2010/main" val="40737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DCF9FC-F65C-40C0-9AA8-80B787EC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18" y="556591"/>
            <a:ext cx="8765674" cy="59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A90626-FFA4-4CCD-98C1-B650257E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Μιτωτικές φάσεις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C8341F-368C-49AB-A843-81AA8A6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668" y="2177170"/>
            <a:ext cx="10175922" cy="4515178"/>
          </a:xfrm>
        </p:spPr>
        <p:txBody>
          <a:bodyPr anchor="ctr">
            <a:noAutofit/>
          </a:bodyPr>
          <a:lstStyle/>
          <a:p>
            <a:r>
              <a:rPr lang="el-GR" sz="2200" b="1" dirty="0" err="1"/>
              <a:t>Ανάφαση</a:t>
            </a:r>
            <a:r>
              <a:rPr lang="el-GR" sz="2200" dirty="0"/>
              <a:t>: Οι αδελφές </a:t>
            </a:r>
            <a:r>
              <a:rPr lang="el-GR" sz="2200" dirty="0" err="1"/>
              <a:t>χρωματίδες</a:t>
            </a:r>
            <a:r>
              <a:rPr lang="el-GR" sz="2200" dirty="0"/>
              <a:t> διαχωρίζονται  συγχρονισμένα και κάθε μία έλκεται αργά (1μ</a:t>
            </a:r>
            <a:r>
              <a:rPr lang="en-US" sz="2200" dirty="0"/>
              <a:t>m </a:t>
            </a:r>
            <a:r>
              <a:rPr lang="el-GR" sz="2200" dirty="0"/>
              <a:t>ανά </a:t>
            </a:r>
            <a:r>
              <a:rPr lang="en-US" sz="2200" dirty="0"/>
              <a:t>min) </a:t>
            </a:r>
            <a:r>
              <a:rPr lang="el-GR" sz="2200" dirty="0"/>
              <a:t>προς τον σύστοιχο πόλο της ατράκτου. Οι </a:t>
            </a:r>
            <a:r>
              <a:rPr lang="el-GR" sz="2200" dirty="0" err="1"/>
              <a:t>μικροσωληνίσκοι</a:t>
            </a:r>
            <a:r>
              <a:rPr lang="el-GR" sz="2200" dirty="0"/>
              <a:t> των </a:t>
            </a:r>
            <a:r>
              <a:rPr lang="el-GR" sz="2200" dirty="0" err="1"/>
              <a:t>κινητοχώρων</a:t>
            </a:r>
            <a:r>
              <a:rPr lang="el-GR" sz="2200" dirty="0"/>
              <a:t> βραχύνονται και ταυτόχρονα απομακρύνονται ο ένας από τον άλλο </a:t>
            </a:r>
            <a:r>
              <a:rPr lang="en-US" sz="2200" b="1" dirty="0"/>
              <a:t>(</a:t>
            </a:r>
            <a:r>
              <a:rPr lang="el-GR" sz="2200" b="1" dirty="0" err="1"/>
              <a:t>ανάφαση</a:t>
            </a:r>
            <a:r>
              <a:rPr lang="el-GR" sz="2200" b="1" dirty="0"/>
              <a:t> Α)</a:t>
            </a:r>
            <a:r>
              <a:rPr lang="el-GR" sz="2200" dirty="0"/>
              <a:t>, ενώ επίσης οι πόλοι της ατράκτου απομακρύνονται μεταξύ τους </a:t>
            </a:r>
            <a:r>
              <a:rPr lang="el-GR" sz="2200" b="1" dirty="0"/>
              <a:t>(</a:t>
            </a:r>
            <a:r>
              <a:rPr lang="el-GR" sz="2200" b="1" dirty="0" err="1"/>
              <a:t>ανάφαση</a:t>
            </a:r>
            <a:r>
              <a:rPr lang="el-GR" sz="2200" b="1" dirty="0"/>
              <a:t> Β).</a:t>
            </a:r>
          </a:p>
          <a:p>
            <a:pPr marL="0" indent="0">
              <a:buNone/>
            </a:pPr>
            <a:r>
              <a:rPr lang="el-GR" sz="2200" dirty="0"/>
              <a:t>   Ο αποχωρισμός των αδελφών </a:t>
            </a:r>
            <a:r>
              <a:rPr lang="el-GR" sz="2200" dirty="0" err="1"/>
              <a:t>χρωματίδων</a:t>
            </a:r>
            <a:r>
              <a:rPr lang="el-GR" sz="2200" dirty="0"/>
              <a:t> αρχίζει με την αποδόμηση των </a:t>
            </a:r>
            <a:r>
              <a:rPr lang="el-GR" sz="2200" dirty="0" err="1"/>
              <a:t>κοεζινών</a:t>
            </a:r>
            <a:r>
              <a:rPr lang="el-GR" sz="2200" dirty="0"/>
              <a:t> που διασπώνται από την </a:t>
            </a:r>
            <a:r>
              <a:rPr lang="el-GR" sz="2200" dirty="0" err="1"/>
              <a:t>πρωτεάση</a:t>
            </a:r>
            <a:r>
              <a:rPr lang="el-GR" sz="2200" dirty="0"/>
              <a:t> </a:t>
            </a:r>
            <a:r>
              <a:rPr lang="el-GR" sz="2200" b="1" dirty="0" err="1"/>
              <a:t>σεπαράση</a:t>
            </a:r>
            <a:r>
              <a:rPr lang="el-GR" sz="2200" dirty="0"/>
              <a:t>. Η </a:t>
            </a:r>
            <a:r>
              <a:rPr lang="el-GR" sz="2200" dirty="0" err="1"/>
              <a:t>σεπαράση</a:t>
            </a:r>
            <a:r>
              <a:rPr lang="el-GR" sz="2200" dirty="0"/>
              <a:t> παραμένει αδρανής μέχρι τότε, συνδεδεμένη στην ανασταλτική πρωτεΐνη </a:t>
            </a:r>
            <a:r>
              <a:rPr lang="el-GR" sz="2200" b="1" dirty="0" err="1"/>
              <a:t>σεκουρίνη</a:t>
            </a:r>
            <a:r>
              <a:rPr lang="el-GR" sz="2200" dirty="0"/>
              <a:t>. Η </a:t>
            </a:r>
            <a:r>
              <a:rPr lang="el-GR" sz="2200" dirty="0" err="1"/>
              <a:t>σεκουρίνη</a:t>
            </a:r>
            <a:r>
              <a:rPr lang="el-GR" sz="2200" dirty="0"/>
              <a:t> </a:t>
            </a:r>
            <a:r>
              <a:rPr lang="el-GR" sz="2200" dirty="0" err="1"/>
              <a:t>αποδομείται</a:t>
            </a:r>
            <a:r>
              <a:rPr lang="el-GR" sz="2200" dirty="0"/>
              <a:t> από το </a:t>
            </a:r>
            <a:r>
              <a:rPr lang="el-GR" sz="2200" b="1" dirty="0" err="1"/>
              <a:t>σύμπλοκο</a:t>
            </a:r>
            <a:r>
              <a:rPr lang="el-GR" sz="2200" b="1" dirty="0"/>
              <a:t> </a:t>
            </a:r>
            <a:r>
              <a:rPr lang="en-US" sz="2200" b="1" dirty="0"/>
              <a:t>APC</a:t>
            </a:r>
            <a:r>
              <a:rPr lang="el-GR" sz="2200" b="1" dirty="0"/>
              <a:t> </a:t>
            </a:r>
            <a:r>
              <a:rPr lang="el-GR" sz="2200" dirty="0"/>
              <a:t>(</a:t>
            </a:r>
            <a:r>
              <a:rPr lang="el-GR" sz="2200" dirty="0" err="1"/>
              <a:t>σύμπλοκο</a:t>
            </a:r>
            <a:r>
              <a:rPr lang="el-GR" sz="2200" dirty="0"/>
              <a:t> που προάγει την </a:t>
            </a:r>
            <a:r>
              <a:rPr lang="el-GR" sz="2200" dirty="0" err="1"/>
              <a:t>ανάφαση</a:t>
            </a:r>
            <a:r>
              <a:rPr lang="el-GR" sz="2200" dirty="0" smtClean="0"/>
              <a:t>) του οποίου η δράση είναι κάτω από τον έλεγχο του </a:t>
            </a:r>
            <a:r>
              <a:rPr lang="el-GR" sz="2200" dirty="0" err="1" smtClean="0"/>
              <a:t>συμπλόκου</a:t>
            </a:r>
            <a:r>
              <a:rPr lang="el-GR" sz="2200" dirty="0" smtClean="0"/>
              <a:t> </a:t>
            </a:r>
            <a:r>
              <a:rPr lang="en-US" sz="2200" dirty="0" smtClean="0"/>
              <a:t>M-</a:t>
            </a:r>
            <a:r>
              <a:rPr lang="en-US" sz="2200" dirty="0" err="1" smtClean="0"/>
              <a:t>Cdk</a:t>
            </a:r>
            <a:r>
              <a:rPr lang="en-US" sz="2200" dirty="0" smtClean="0"/>
              <a:t>.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   Η </a:t>
            </a:r>
            <a:r>
              <a:rPr lang="el-GR" sz="2200" dirty="0" err="1"/>
              <a:t>ενεργότητα</a:t>
            </a:r>
            <a:r>
              <a:rPr lang="el-GR" sz="2200" dirty="0"/>
              <a:t> του </a:t>
            </a:r>
            <a:r>
              <a:rPr lang="el-GR" sz="2200" dirty="0" err="1"/>
              <a:t>συμπλόκου</a:t>
            </a:r>
            <a:r>
              <a:rPr lang="el-GR" sz="2200" dirty="0"/>
              <a:t> </a:t>
            </a:r>
            <a:r>
              <a:rPr lang="en-US" sz="2200" dirty="0"/>
              <a:t>APC </a:t>
            </a:r>
            <a:r>
              <a:rPr lang="el-GR" sz="2200" dirty="0"/>
              <a:t>αναστέλλεται όταν δεν έχουν προσκολληθεί κάποιο ή κάποια χρωμοσώματα στην άτρακτο. Χωρίς ενεργό </a:t>
            </a:r>
            <a:r>
              <a:rPr lang="el-GR" sz="2200" dirty="0" err="1"/>
              <a:t>σύμπλοκο</a:t>
            </a:r>
            <a:r>
              <a:rPr lang="el-GR" sz="2200" dirty="0"/>
              <a:t> οι αδελφές </a:t>
            </a:r>
            <a:r>
              <a:rPr lang="el-GR" sz="2200" dirty="0" err="1"/>
              <a:t>χρωματίδες</a:t>
            </a:r>
            <a:r>
              <a:rPr lang="el-GR" sz="2200" dirty="0"/>
              <a:t> παραμένουν συνδεδεμένες </a:t>
            </a:r>
          </a:p>
        </p:txBody>
      </p:sp>
    </p:spTree>
    <p:extLst>
      <p:ext uri="{BB962C8B-B14F-4D97-AF65-F5344CB8AC3E}">
        <p14:creationId xmlns:p14="http://schemas.microsoft.com/office/powerpoint/2010/main" val="2320439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3CFFDC1-5CB0-4513-B42B-4B1F47DB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8" y="179884"/>
            <a:ext cx="9875276" cy="66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5DC0D3-0600-44AD-A0D8-E8C5258D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14" y="0"/>
            <a:ext cx="9081847" cy="6009321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34" y="4754369"/>
            <a:ext cx="4481552" cy="19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11503E-D22F-4B37-B1E7-C6633E32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41" y="808022"/>
            <a:ext cx="7097917" cy="52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B9AD3B1-CD93-4A77-9AFD-3B8A3866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124096"/>
            <a:ext cx="8630194" cy="647264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6" y="296771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06FEA24-2F57-46AF-AC2B-326F21FD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Μιτωτικές φάσεις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43051A-B71D-463B-A8B7-E8187739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sz="2400" b="1" dirty="0" err="1"/>
              <a:t>Τελόφαση</a:t>
            </a:r>
            <a:r>
              <a:rPr lang="el-GR" sz="2400" b="1" dirty="0"/>
              <a:t> </a:t>
            </a:r>
            <a:r>
              <a:rPr lang="el-GR" sz="2400" dirty="0"/>
              <a:t>: Σε κάθε πόλο της ατράκτου σχηματίζονται οι 2 ίσες ομάδες θυγατρικών χρωμοσωμάτων. Η </a:t>
            </a:r>
            <a:r>
              <a:rPr lang="el-GR" sz="2400" dirty="0" err="1"/>
              <a:t>μιτωτική</a:t>
            </a:r>
            <a:r>
              <a:rPr lang="el-GR" sz="2400" dirty="0"/>
              <a:t> άτρακτος αποσυναρμολογείται. Γύρω από κάθε ομάδα χρωμοσωμάτων ανασυγκροτείται ένα νέο πυρηνικό περίβλημα ώστε να δημιουργηθούν οι δύο νέοι θυγατρικοί πυρήνες. </a:t>
            </a:r>
          </a:p>
          <a:p>
            <a:pPr marL="0" indent="0">
              <a:buNone/>
            </a:pPr>
            <a:r>
              <a:rPr lang="el-GR" sz="2400" dirty="0"/>
              <a:t>   Οι </a:t>
            </a:r>
            <a:r>
              <a:rPr lang="el-GR" sz="2400" b="1" dirty="0"/>
              <a:t>πρωτεΐνες των πυρηνικών πόρων </a:t>
            </a:r>
            <a:r>
              <a:rPr lang="el-GR" sz="2400" dirty="0"/>
              <a:t>και οι πυρηνικές </a:t>
            </a:r>
            <a:r>
              <a:rPr lang="el-GR" sz="2400" b="1" dirty="0" err="1"/>
              <a:t>λαμίνες</a:t>
            </a:r>
            <a:r>
              <a:rPr lang="el-GR" sz="2400" dirty="0"/>
              <a:t> </a:t>
            </a:r>
            <a:r>
              <a:rPr lang="el-GR" sz="2400" dirty="0" err="1"/>
              <a:t>αποφωσφορυλιώνονται</a:t>
            </a:r>
            <a:r>
              <a:rPr lang="el-GR" sz="2400" dirty="0"/>
              <a:t> και </a:t>
            </a:r>
            <a:r>
              <a:rPr lang="el-GR" sz="2400" dirty="0" err="1"/>
              <a:t>αλληλεπιδρούν</a:t>
            </a:r>
            <a:r>
              <a:rPr lang="el-GR" sz="2400" dirty="0"/>
              <a:t> μεταξύ τους  ώστε να ανασχηματίσουν το πυρηνικό περίβλημα και τον πυρηνικό υμένα.</a:t>
            </a:r>
          </a:p>
          <a:p>
            <a:pPr marL="0" indent="0">
              <a:buNone/>
            </a:pPr>
            <a:r>
              <a:rPr lang="el-GR" sz="2400" dirty="0"/>
              <a:t>Τα χρωμοσώματα </a:t>
            </a:r>
            <a:r>
              <a:rPr lang="el-GR" sz="2400" dirty="0" err="1"/>
              <a:t>αποσυμπυκνώνονται</a:t>
            </a:r>
            <a:r>
              <a:rPr lang="el-GR" sz="2400" dirty="0"/>
              <a:t> και επιστρέφουν στην </a:t>
            </a:r>
            <a:r>
              <a:rPr lang="el-GR" sz="2400" dirty="0" err="1"/>
              <a:t>μεσοφασική</a:t>
            </a:r>
            <a:r>
              <a:rPr lang="el-GR" sz="2400" dirty="0"/>
              <a:t> κατάσταση. Τα γονίδια αρχίζουν να μεταγράφονται</a:t>
            </a:r>
          </a:p>
        </p:txBody>
      </p:sp>
    </p:spTree>
    <p:extLst>
      <p:ext uri="{BB962C8B-B14F-4D97-AF65-F5344CB8AC3E}">
        <p14:creationId xmlns:p14="http://schemas.microsoft.com/office/powerpoint/2010/main" val="21940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51" y="944335"/>
            <a:ext cx="7649449" cy="5809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13" y="844732"/>
            <a:ext cx="45023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</a:t>
            </a:r>
          </a:p>
          <a:p>
            <a:endParaRPr lang="en-US" dirty="0"/>
          </a:p>
          <a:p>
            <a:r>
              <a:rPr lang="en-US" dirty="0"/>
              <a:t>Nuclear </a:t>
            </a:r>
            <a:r>
              <a:rPr lang="en-US" dirty="0" err="1"/>
              <a:t>lamins</a:t>
            </a:r>
            <a:r>
              <a:rPr lang="en-US" dirty="0"/>
              <a:t> are involved in a number of essential nuclear functions, including nuclear envelope assembly and disassembly during cell division, DNA synthesis, transcription, and apoptosis. Studies have shown that the addition of dominant-negative mutant </a:t>
            </a:r>
            <a:r>
              <a:rPr lang="en-US" dirty="0" err="1"/>
              <a:t>lamins</a:t>
            </a:r>
            <a:r>
              <a:rPr lang="en-US" dirty="0"/>
              <a:t> to </a:t>
            </a:r>
            <a:r>
              <a:rPr lang="en-US" dirty="0" err="1"/>
              <a:t>Xenopus</a:t>
            </a:r>
            <a:r>
              <a:rPr lang="en-US" dirty="0"/>
              <a:t> nuclei results in co-localization of PCNA and factor C (RFC), two known replication factors, with the </a:t>
            </a:r>
            <a:r>
              <a:rPr lang="en-US" dirty="0" err="1"/>
              <a:t>lamin</a:t>
            </a:r>
            <a:r>
              <a:rPr lang="en-US" dirty="0"/>
              <a:t> aggregates. With the breakdown of the lamina, it was also shown that DNA synthesis was inhibited of &gt;95%, implying that </a:t>
            </a:r>
            <a:r>
              <a:rPr lang="en-US" dirty="0" err="1"/>
              <a:t>lamins</a:t>
            </a:r>
            <a:r>
              <a:rPr lang="en-US" dirty="0"/>
              <a:t> are integral to DNA synthesis. </a:t>
            </a:r>
            <a:r>
              <a:rPr lang="en-US" dirty="0" err="1"/>
              <a:t>Lamins</a:t>
            </a:r>
            <a:r>
              <a:rPr lang="en-US" dirty="0"/>
              <a:t> are also believed to regulate transcription; for example LA and LC bind to transcription factors such as </a:t>
            </a:r>
            <a:r>
              <a:rPr lang="en-US" dirty="0" err="1"/>
              <a:t>pRB</a:t>
            </a:r>
            <a:r>
              <a:rPr lang="en-US" dirty="0"/>
              <a:t>, which binds to LAP2. Disruption of </a:t>
            </a:r>
            <a:r>
              <a:rPr lang="en-US" dirty="0" err="1"/>
              <a:t>lamin</a:t>
            </a:r>
            <a:r>
              <a:rPr lang="en-US" dirty="0"/>
              <a:t> assembly results in significant inhibition of pol II activity and alteration in the splitting factors B” and Y12’s formations.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89168" y="130628"/>
            <a:ext cx="101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humans, there are two major types of </a:t>
            </a:r>
            <a:r>
              <a:rPr lang="en-US" dirty="0" err="1"/>
              <a:t>lamins</a:t>
            </a:r>
            <a:r>
              <a:rPr lang="en-US" dirty="0"/>
              <a:t>: A-type </a:t>
            </a:r>
            <a:r>
              <a:rPr lang="en-US" dirty="0" err="1"/>
              <a:t>lamins</a:t>
            </a:r>
            <a:r>
              <a:rPr lang="en-US" dirty="0"/>
              <a:t> (consisting of </a:t>
            </a:r>
            <a:r>
              <a:rPr lang="en-US" dirty="0" err="1"/>
              <a:t>lamins</a:t>
            </a:r>
            <a:r>
              <a:rPr lang="en-US" dirty="0"/>
              <a:t> A and C), found primarily in differentiated cells, and B-type </a:t>
            </a:r>
            <a:r>
              <a:rPr lang="en-US" dirty="0" err="1"/>
              <a:t>lamins</a:t>
            </a:r>
            <a:r>
              <a:rPr lang="en-US" dirty="0"/>
              <a:t> (</a:t>
            </a:r>
            <a:r>
              <a:rPr lang="en-US" dirty="0" err="1"/>
              <a:t>lamins</a:t>
            </a:r>
            <a:r>
              <a:rPr lang="en-US" dirty="0"/>
              <a:t> B1 and B2) that are found in all nucleated cells.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8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9CD74E-7916-41DD-97CA-FB2A0EB7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616094"/>
            <a:ext cx="7540487" cy="55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4DD909-33C4-4B42-9D60-D32C522D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24" y="1683026"/>
            <a:ext cx="5461276" cy="316837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85C5FE-FEEA-47C8-8F4A-B6336A45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1683026"/>
            <a:ext cx="5322312" cy="31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4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2385AE-929B-407F-8E49-997DFB3A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24" y="1176793"/>
            <a:ext cx="503926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4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273A8C-6824-4678-9E78-F5E1C451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Κυτταροκίνηση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B3D3BD-F1E7-470D-8996-0D783DE1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sz="2200" dirty="0"/>
              <a:t>Σχηματισμός </a:t>
            </a:r>
            <a:r>
              <a:rPr lang="el-GR" sz="2200" b="1" dirty="0"/>
              <a:t>κυτταρικής αύλακας </a:t>
            </a:r>
            <a:r>
              <a:rPr lang="el-GR" sz="2200" dirty="0"/>
              <a:t>εγκάρσιας προς τον επιμήκη άξονα της </a:t>
            </a:r>
            <a:r>
              <a:rPr lang="el-GR" sz="2200" dirty="0" err="1"/>
              <a:t>μιτωτικής</a:t>
            </a:r>
            <a:r>
              <a:rPr lang="el-GR" sz="2200" dirty="0"/>
              <a:t> ατράκτου</a:t>
            </a:r>
          </a:p>
          <a:p>
            <a:r>
              <a:rPr lang="el-GR" sz="2200" dirty="0"/>
              <a:t>Επιστράτευση και ενεργοποίηση πρωτεϊνών που δίνουν σήμα στο κυτταρικό φλοιό να ξεκινήσει την συναρμολόγηση του </a:t>
            </a:r>
            <a:r>
              <a:rPr lang="el-GR" sz="2200" b="1" dirty="0"/>
              <a:t>συσταλτικού δακτυλίου</a:t>
            </a:r>
            <a:r>
              <a:rPr lang="el-GR" sz="2200" dirty="0"/>
              <a:t> στο μέσω των πόλων</a:t>
            </a:r>
          </a:p>
          <a:p>
            <a:r>
              <a:rPr lang="el-GR" sz="2200" dirty="0"/>
              <a:t>Ο συσταλτικός δακτύλιος </a:t>
            </a:r>
            <a:r>
              <a:rPr lang="el-GR" sz="2200" dirty="0" err="1"/>
              <a:t>συναρμολογείται</a:t>
            </a:r>
            <a:r>
              <a:rPr lang="el-GR" sz="2200" dirty="0"/>
              <a:t> για να επιτελέσει την </a:t>
            </a:r>
            <a:r>
              <a:rPr lang="el-GR" sz="2200" dirty="0" err="1"/>
              <a:t>κυτταροκίνηση</a:t>
            </a:r>
            <a:r>
              <a:rPr lang="el-GR" sz="2200" dirty="0"/>
              <a:t> κατά την </a:t>
            </a:r>
            <a:r>
              <a:rPr lang="el-GR" sz="2200" dirty="0" err="1"/>
              <a:t>ανάφαση</a:t>
            </a:r>
            <a:r>
              <a:rPr lang="el-GR" sz="2200" dirty="0"/>
              <a:t> και προσκολλάται σε πρωτεΐνες που βρίσκονται στην κυτταρική μεμβράνη. Αποτελείται από επικαλυπτόμενα ινίδια </a:t>
            </a:r>
            <a:r>
              <a:rPr lang="el-GR" sz="2200" b="1" dirty="0" err="1"/>
              <a:t>ακτίνη</a:t>
            </a:r>
            <a:r>
              <a:rPr lang="el-GR" sz="2200" dirty="0" err="1"/>
              <a:t>ς</a:t>
            </a:r>
            <a:r>
              <a:rPr lang="el-GR" sz="2200" dirty="0"/>
              <a:t> και </a:t>
            </a:r>
            <a:r>
              <a:rPr lang="el-GR" sz="2200" b="1" dirty="0" err="1"/>
              <a:t>μυοσίνης</a:t>
            </a:r>
            <a:r>
              <a:rPr lang="el-GR" sz="2200" b="1" dirty="0"/>
              <a:t>.</a:t>
            </a:r>
            <a:r>
              <a:rPr lang="el-GR" sz="2200" dirty="0"/>
              <a:t> Η δύναμη παράγεται από την ολίσθηση των νηματίων </a:t>
            </a:r>
            <a:r>
              <a:rPr lang="el-GR" sz="2200" dirty="0" err="1"/>
              <a:t>ακτίνης</a:t>
            </a:r>
            <a:r>
              <a:rPr lang="el-GR" sz="2200" dirty="0"/>
              <a:t> πάνω στα νημάτια </a:t>
            </a:r>
            <a:r>
              <a:rPr lang="el-GR" sz="2200" dirty="0" err="1"/>
              <a:t>μυοσίνης</a:t>
            </a:r>
            <a:r>
              <a:rPr lang="el-GR" sz="2200" dirty="0"/>
              <a:t>. </a:t>
            </a:r>
            <a:r>
              <a:rPr lang="el-GR" sz="2200" dirty="0" err="1"/>
              <a:t>Αποικοδομείται</a:t>
            </a:r>
            <a:r>
              <a:rPr lang="el-GR" sz="2200" dirty="0"/>
              <a:t> με το πέρας της κυτταρικής διαίρεσης.</a:t>
            </a:r>
          </a:p>
        </p:txBody>
      </p:sp>
    </p:spTree>
    <p:extLst>
      <p:ext uri="{BB962C8B-B14F-4D97-AF65-F5344CB8AC3E}">
        <p14:creationId xmlns:p14="http://schemas.microsoft.com/office/powerpoint/2010/main" val="11963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71C76CD-0B1E-4C6A-B504-3571EF34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7" y="1144466"/>
            <a:ext cx="7014186" cy="5253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1177" y="278674"/>
            <a:ext cx="4932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Σχηματισμός συσταλτικού δακτυλίου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6115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15476A-1290-4ADC-8FA2-7A8D5EE5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77" y="643467"/>
            <a:ext cx="89048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39D713-B135-490A-9E4E-87361C9C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38" y="643467"/>
            <a:ext cx="85941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306448-F84D-477D-BB78-739CCE7F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10" y="643467"/>
            <a:ext cx="84213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089D88-9A32-4AB9-9DF7-F92ECB5F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04" y="480060"/>
            <a:ext cx="6588034" cy="5775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726" y="2629988"/>
            <a:ext cx="4345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</a:t>
            </a:r>
            <a:r>
              <a:rPr lang="el-GR" sz="2000" b="1" dirty="0" err="1" smtClean="0"/>
              <a:t>χιασματυπία</a:t>
            </a:r>
            <a:r>
              <a:rPr lang="el-GR" sz="2000" b="1" dirty="0" smtClean="0"/>
              <a:t> μαζί με τον τυχαίο συνδυασμό των γαμετών  κατά την μείωση συμβάλει στην μεγιστοποίηση της γενετικής ποικιλομορφίας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4284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422" y="980581"/>
            <a:ext cx="5658492" cy="3120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9326" y="391886"/>
            <a:ext cx="658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Μη ομόλογη </a:t>
            </a:r>
            <a:r>
              <a:rPr lang="el-GR" b="1" dirty="0" err="1" smtClean="0"/>
              <a:t>Χιασματυπία</a:t>
            </a:r>
            <a:r>
              <a:rPr lang="el-GR" b="1" dirty="0" smtClean="0"/>
              <a:t> στον Άνθρωπο: Η Αιμοσφαιρίνη </a:t>
            </a:r>
            <a:r>
              <a:rPr lang="en-US" b="1" dirty="0" err="1"/>
              <a:t>Lepore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132" y="1428206"/>
            <a:ext cx="6052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αιμοσφαιρίνη </a:t>
            </a:r>
            <a:r>
              <a:rPr lang="el-GR" b="1" dirty="0" err="1"/>
              <a:t>Lepore</a:t>
            </a:r>
            <a:r>
              <a:rPr lang="el-GR" b="1" dirty="0"/>
              <a:t> (</a:t>
            </a:r>
            <a:r>
              <a:rPr lang="el-GR" b="1" dirty="0" err="1"/>
              <a:t>haemoglobin</a:t>
            </a:r>
            <a:r>
              <a:rPr lang="el-GR" b="1" dirty="0"/>
              <a:t> </a:t>
            </a:r>
            <a:r>
              <a:rPr lang="el-GR" b="1" dirty="0" err="1" smtClean="0"/>
              <a:t>Lepore</a:t>
            </a:r>
            <a:r>
              <a:rPr lang="el-GR" b="1" dirty="0" smtClean="0"/>
              <a:t>) </a:t>
            </a:r>
            <a:r>
              <a:rPr lang="el-GR" dirty="0" smtClean="0"/>
              <a:t>οφείλεται </a:t>
            </a:r>
            <a:r>
              <a:rPr lang="el-GR" dirty="0"/>
              <a:t>στη σύντηξη μέρους του γονιδίου της δ αλυσίδας με μέρος του γονιδίου της β αλυσίδας. Το αποτέλεσμα είναι η δημιουργία ενός </a:t>
            </a:r>
            <a:r>
              <a:rPr lang="el-GR" dirty="0" err="1"/>
              <a:t>δβ</a:t>
            </a:r>
            <a:r>
              <a:rPr lang="el-GR" dirty="0"/>
              <a:t> υβριδικού </a:t>
            </a:r>
            <a:r>
              <a:rPr lang="el-GR" dirty="0" smtClean="0"/>
              <a:t>γονιδίου το </a:t>
            </a:r>
            <a:r>
              <a:rPr lang="el-GR" dirty="0"/>
              <a:t>οποίο κωδικοποιεί την αιμοσφαιρίνη </a:t>
            </a:r>
            <a:r>
              <a:rPr lang="el-GR" dirty="0" err="1"/>
              <a:t>Lepore</a:t>
            </a:r>
            <a:r>
              <a:rPr lang="el-GR" dirty="0"/>
              <a:t>, και ενός </a:t>
            </a:r>
            <a:r>
              <a:rPr lang="el-GR" dirty="0" err="1"/>
              <a:t>βδ</a:t>
            </a:r>
            <a:r>
              <a:rPr lang="el-GR" dirty="0"/>
              <a:t> υβριδικού </a:t>
            </a:r>
            <a:r>
              <a:rPr lang="el-GR" dirty="0" smtClean="0"/>
              <a:t>γονιδίου το </a:t>
            </a:r>
            <a:r>
              <a:rPr lang="el-GR" dirty="0"/>
              <a:t>οποίο κωδικοποιεί την αιμοσφαιρίνη </a:t>
            </a:r>
            <a:r>
              <a:rPr lang="el-GR" dirty="0" err="1"/>
              <a:t>αντι-Lepore</a:t>
            </a:r>
            <a:r>
              <a:rPr lang="el-GR" dirty="0"/>
              <a:t> γνωστή και ως αιμοσφαιρίνη </a:t>
            </a:r>
            <a:r>
              <a:rPr lang="el-GR" dirty="0" err="1" smtClean="0"/>
              <a:t>Miyada</a:t>
            </a:r>
            <a:r>
              <a:rPr lang="el-GR" dirty="0" smtClean="0"/>
              <a:t>. </a:t>
            </a:r>
            <a:r>
              <a:rPr lang="el-GR" dirty="0"/>
              <a:t>Η σύντηξη μπορεί να συμβεί σε τρία διαφορετικά σημεία και έτσι υπάρχουν τέσσερες ποικιλίες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: 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</a:t>
            </a:r>
            <a:r>
              <a:rPr lang="el-GR" dirty="0" err="1"/>
              <a:t>Boston</a:t>
            </a:r>
            <a:r>
              <a:rPr lang="el-GR" dirty="0"/>
              <a:t>, 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</a:t>
            </a:r>
            <a:r>
              <a:rPr lang="el-GR" dirty="0" err="1"/>
              <a:t>Hollandia</a:t>
            </a:r>
            <a:r>
              <a:rPr lang="el-GR" dirty="0"/>
              <a:t>, 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</a:t>
            </a:r>
            <a:r>
              <a:rPr lang="el-GR" dirty="0" err="1"/>
              <a:t>Baltimore</a:t>
            </a:r>
            <a:r>
              <a:rPr lang="el-GR" dirty="0"/>
              <a:t> και 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</a:t>
            </a:r>
            <a:r>
              <a:rPr lang="el-GR" dirty="0" err="1"/>
              <a:t>Xanthi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συντίθεται σε χαμηλότερο ρυθμό </a:t>
            </a:r>
            <a:r>
              <a:rPr lang="el-GR" dirty="0" err="1"/>
              <a:t>απ</a:t>
            </a:r>
            <a:r>
              <a:rPr lang="el-GR" dirty="0"/>
              <a:t>΄ ό,τι η  β αλυσίδα και έτσι κλινικά εκδηλώνεται ως α θαλασσαιμία. Η </a:t>
            </a:r>
            <a:r>
              <a:rPr lang="el-GR" dirty="0" err="1"/>
              <a:t>Hb</a:t>
            </a:r>
            <a:r>
              <a:rPr lang="el-GR" dirty="0"/>
              <a:t> </a:t>
            </a:r>
            <a:r>
              <a:rPr lang="el-GR" dirty="0" err="1"/>
              <a:t>Lepore</a:t>
            </a:r>
            <a:r>
              <a:rPr lang="el-GR" dirty="0"/>
              <a:t> κινείται μαζί με την </a:t>
            </a:r>
            <a:r>
              <a:rPr lang="el-GR" dirty="0" err="1"/>
              <a:t>HbS</a:t>
            </a:r>
            <a:r>
              <a:rPr lang="el-GR" dirty="0"/>
              <a:t> κατά την </a:t>
            </a:r>
            <a:r>
              <a:rPr lang="el-GR" dirty="0" err="1"/>
              <a:t>ηλεκτροφόρηση</a:t>
            </a:r>
            <a:r>
              <a:rPr lang="el-GR" dirty="0"/>
              <a:t> σε αλκαλικό </a:t>
            </a:r>
            <a:r>
              <a:rPr lang="el-GR" dirty="0" err="1"/>
              <a:t>pH</a:t>
            </a:r>
            <a:r>
              <a:rPr lang="el-GR" dirty="0"/>
              <a:t>, αλλά η δοκιμασία </a:t>
            </a:r>
            <a:r>
              <a:rPr lang="el-GR" dirty="0" err="1"/>
              <a:t>δρεπάνωσης</a:t>
            </a:r>
            <a:r>
              <a:rPr lang="el-GR" dirty="0"/>
              <a:t> είναι αρνητική.</a:t>
            </a:r>
          </a:p>
          <a:p>
            <a:r>
              <a:rPr lang="el-GR" dirty="0"/>
              <a:t>	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06" y="4434329"/>
            <a:ext cx="2769325" cy="2323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132" y="5696179"/>
            <a:ext cx="682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Hb</a:t>
            </a:r>
            <a:r>
              <a:rPr lang="en-US" b="1" dirty="0"/>
              <a:t> </a:t>
            </a:r>
            <a:r>
              <a:rPr lang="en-US" b="1" dirty="0" err="1" smtClean="0"/>
              <a:t>anti-Lepore</a:t>
            </a:r>
            <a:r>
              <a:rPr lang="en-US" dirty="0" err="1" smtClean="0"/>
              <a:t>:This</a:t>
            </a:r>
            <a:r>
              <a:rPr lang="en-US" dirty="0" smtClean="0"/>
              <a:t> </a:t>
            </a:r>
            <a:r>
              <a:rPr lang="en-US" dirty="0"/>
              <a:t>hemoglobin is produced at much higher levels, since it is under the control of the beta globin promoter. This chromosome also retains a normal beta and delta globin locus so that no thalassemia results.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42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1D3021-DD37-44FB-9CEB-1AC8A3E5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55" y="961930"/>
            <a:ext cx="7025489" cy="493413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965188" y="324840"/>
            <a:ext cx="8261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Ο κυτταρικός κύκλος ελέγχεται </a:t>
            </a:r>
            <a:r>
              <a:rPr lang="el-GR" sz="2000" b="1" dirty="0" smtClean="0"/>
              <a:t>και ρυθμίζεται σε </a:t>
            </a:r>
            <a:r>
              <a:rPr lang="el-GR" sz="2000" b="1" dirty="0"/>
              <a:t>συγκεκριμένα σημεία του</a:t>
            </a:r>
          </a:p>
        </p:txBody>
      </p:sp>
    </p:spTree>
    <p:extLst>
      <p:ext uri="{BB962C8B-B14F-4D97-AF65-F5344CB8AC3E}">
        <p14:creationId xmlns:p14="http://schemas.microsoft.com/office/powerpoint/2010/main" val="86084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2132CC9-5C5A-4E8D-96D5-826AA453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Ρύθμιση του κυτταρικού κύκλου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30099E-6D80-4F22-A848-91C80F14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81353"/>
            <a:ext cx="5306084" cy="6358597"/>
          </a:xfrm>
        </p:spPr>
        <p:txBody>
          <a:bodyPr anchor="ctr">
            <a:noAutofit/>
          </a:bodyPr>
          <a:lstStyle/>
          <a:p>
            <a:r>
              <a:rPr lang="el-GR" sz="2400" dirty="0">
                <a:solidFill>
                  <a:srgbClr val="000000"/>
                </a:solidFill>
              </a:rPr>
              <a:t>Διεξάγεται μέσω </a:t>
            </a:r>
            <a:r>
              <a:rPr lang="el-GR" sz="2400" dirty="0" err="1">
                <a:solidFill>
                  <a:srgbClr val="000000"/>
                </a:solidFill>
              </a:rPr>
              <a:t>φωσφορυλίωσης</a:t>
            </a:r>
            <a:r>
              <a:rPr lang="el-GR" sz="2400" dirty="0">
                <a:solidFill>
                  <a:srgbClr val="000000"/>
                </a:solidFill>
              </a:rPr>
              <a:t> (από </a:t>
            </a:r>
            <a:r>
              <a:rPr lang="el-GR" sz="2400" b="1" dirty="0" err="1">
                <a:solidFill>
                  <a:srgbClr val="000000"/>
                </a:solidFill>
              </a:rPr>
              <a:t>κινάσες</a:t>
            </a:r>
            <a:r>
              <a:rPr lang="el-GR" sz="2400" dirty="0">
                <a:solidFill>
                  <a:srgbClr val="000000"/>
                </a:solidFill>
              </a:rPr>
              <a:t>)  και </a:t>
            </a:r>
            <a:r>
              <a:rPr lang="el-GR" sz="2400" dirty="0" err="1">
                <a:solidFill>
                  <a:srgbClr val="000000"/>
                </a:solidFill>
              </a:rPr>
              <a:t>αποφωσφορυλίωσης</a:t>
            </a:r>
            <a:r>
              <a:rPr lang="el-GR" sz="2400" dirty="0">
                <a:solidFill>
                  <a:srgbClr val="000000"/>
                </a:solidFill>
              </a:rPr>
              <a:t> (από </a:t>
            </a:r>
            <a:r>
              <a:rPr lang="el-GR" sz="2400" b="1" dirty="0" err="1">
                <a:solidFill>
                  <a:srgbClr val="000000"/>
                </a:solidFill>
              </a:rPr>
              <a:t>φωσφατάσες</a:t>
            </a:r>
            <a:r>
              <a:rPr lang="el-GR" sz="2400" dirty="0">
                <a:solidFill>
                  <a:srgbClr val="000000"/>
                </a:solidFill>
              </a:rPr>
              <a:t>), πρωτεϊνών που εμπλέκονται σε όλους τους μηχανισμούς του κυτταρικού κύκλου </a:t>
            </a:r>
          </a:p>
          <a:p>
            <a:r>
              <a:rPr lang="el-GR" sz="2400" b="1" dirty="0" err="1">
                <a:solidFill>
                  <a:srgbClr val="000000"/>
                </a:solidFill>
              </a:rPr>
              <a:t>Κυκλίνες</a:t>
            </a:r>
            <a:r>
              <a:rPr lang="el-GR" sz="2400" dirty="0">
                <a:solidFill>
                  <a:srgbClr val="000000"/>
                </a:solidFill>
              </a:rPr>
              <a:t> : </a:t>
            </a:r>
            <a:r>
              <a:rPr lang="en-US" sz="2400" dirty="0">
                <a:solidFill>
                  <a:srgbClr val="000000"/>
                </a:solidFill>
              </a:rPr>
              <a:t>A, B, E </a:t>
            </a:r>
            <a:r>
              <a:rPr lang="el-GR" sz="2400" dirty="0">
                <a:solidFill>
                  <a:srgbClr val="000000"/>
                </a:solidFill>
              </a:rPr>
              <a:t>και</a:t>
            </a:r>
            <a:r>
              <a:rPr lang="en-US" sz="2400" dirty="0">
                <a:solidFill>
                  <a:srgbClr val="000000"/>
                </a:solidFill>
              </a:rPr>
              <a:t> D</a:t>
            </a:r>
            <a:r>
              <a:rPr lang="el-GR" sz="2400" dirty="0">
                <a:solidFill>
                  <a:srgbClr val="000000"/>
                </a:solidFill>
              </a:rPr>
              <a:t>, ειδικές πρωτεΐνες που παίζουν ρόλο στην ενεργοποίηση των </a:t>
            </a:r>
            <a:r>
              <a:rPr lang="el-GR" sz="2400" dirty="0" err="1">
                <a:solidFill>
                  <a:srgbClr val="000000"/>
                </a:solidFill>
              </a:rPr>
              <a:t>κινασών</a:t>
            </a:r>
            <a:r>
              <a:rPr lang="el-GR" sz="2400" dirty="0">
                <a:solidFill>
                  <a:srgbClr val="000000"/>
                </a:solidFill>
              </a:rPr>
              <a:t> χωρίς οι ίδιες να έχουν </a:t>
            </a:r>
            <a:r>
              <a:rPr lang="el-GR" sz="2400" dirty="0" err="1">
                <a:solidFill>
                  <a:srgbClr val="000000"/>
                </a:solidFill>
              </a:rPr>
              <a:t>ενζυμική</a:t>
            </a:r>
            <a:r>
              <a:rPr lang="el-GR" sz="2400" dirty="0">
                <a:solidFill>
                  <a:srgbClr val="000000"/>
                </a:solidFill>
              </a:rPr>
              <a:t> δράση (έτσι οι </a:t>
            </a:r>
            <a:r>
              <a:rPr lang="el-GR" sz="2400" dirty="0" err="1">
                <a:solidFill>
                  <a:srgbClr val="000000"/>
                </a:solidFill>
              </a:rPr>
              <a:t>κινάσες</a:t>
            </a:r>
            <a:r>
              <a:rPr lang="el-GR" sz="2400" dirty="0">
                <a:solidFill>
                  <a:srgbClr val="000000"/>
                </a:solidFill>
              </a:rPr>
              <a:t> του </a:t>
            </a:r>
            <a:r>
              <a:rPr lang="el-GR" sz="2400" dirty="0" err="1">
                <a:solidFill>
                  <a:srgbClr val="000000"/>
                </a:solidFill>
              </a:rPr>
              <a:t>κυτ</a:t>
            </a:r>
            <a:r>
              <a:rPr lang="el-GR" sz="2400" dirty="0">
                <a:solidFill>
                  <a:srgbClr val="000000"/>
                </a:solidFill>
              </a:rPr>
              <a:t>. κύκλου είναι </a:t>
            </a:r>
            <a:r>
              <a:rPr lang="el-GR" sz="2400" dirty="0" err="1">
                <a:solidFill>
                  <a:srgbClr val="000000"/>
                </a:solidFill>
              </a:rPr>
              <a:t>κινάσες</a:t>
            </a:r>
            <a:r>
              <a:rPr lang="el-GR" sz="2400" dirty="0">
                <a:solidFill>
                  <a:srgbClr val="000000"/>
                </a:solidFill>
              </a:rPr>
              <a:t> εξαρτώμενες από τις </a:t>
            </a:r>
            <a:r>
              <a:rPr lang="el-GR" sz="2400" dirty="0" err="1">
                <a:solidFill>
                  <a:srgbClr val="000000"/>
                </a:solidFill>
              </a:rPr>
              <a:t>κυκλίνες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Cdk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r>
              <a:rPr lang="el-GR" sz="2400" dirty="0">
                <a:solidFill>
                  <a:srgbClr val="000000"/>
                </a:solidFill>
              </a:rPr>
              <a:t>Παρότι η συγκέντρωση των </a:t>
            </a:r>
            <a:r>
              <a:rPr lang="el-GR" sz="2400" dirty="0" err="1">
                <a:solidFill>
                  <a:srgbClr val="000000"/>
                </a:solidFill>
              </a:rPr>
              <a:t>κινασών</a:t>
            </a:r>
            <a:r>
              <a:rPr lang="el-GR" sz="2400" dirty="0">
                <a:solidFill>
                  <a:srgbClr val="000000"/>
                </a:solidFill>
              </a:rPr>
              <a:t> δεν μεταβάλλεται κατά την διάρκεια του </a:t>
            </a:r>
            <a:r>
              <a:rPr lang="el-GR" sz="2400" dirty="0" smtClean="0">
                <a:solidFill>
                  <a:srgbClr val="000000"/>
                </a:solidFill>
              </a:rPr>
              <a:t>κυτταρικού κύκλου </a:t>
            </a:r>
            <a:r>
              <a:rPr lang="el-GR" sz="2400" dirty="0">
                <a:solidFill>
                  <a:srgbClr val="000000"/>
                </a:solidFill>
              </a:rPr>
              <a:t>οι </a:t>
            </a:r>
            <a:r>
              <a:rPr lang="el-GR" sz="2400" dirty="0" err="1">
                <a:solidFill>
                  <a:srgbClr val="000000"/>
                </a:solidFill>
              </a:rPr>
              <a:t>κυκλίνες</a:t>
            </a:r>
            <a:r>
              <a:rPr lang="el-GR" sz="2400" dirty="0">
                <a:solidFill>
                  <a:srgbClr val="000000"/>
                </a:solidFill>
              </a:rPr>
              <a:t> παρουσιάζουν μεγάλη κυκλική διακύμανση </a:t>
            </a:r>
          </a:p>
        </p:txBody>
      </p:sp>
    </p:spTree>
    <p:extLst>
      <p:ext uri="{BB962C8B-B14F-4D97-AF65-F5344CB8AC3E}">
        <p14:creationId xmlns:p14="http://schemas.microsoft.com/office/powerpoint/2010/main" val="314102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B8E942C-B1D2-48C4-8805-6DE76C3B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153401"/>
          </a:xfrm>
        </p:spPr>
        <p:txBody>
          <a:bodyPr>
            <a:normAutofit/>
          </a:bodyPr>
          <a:lstStyle/>
          <a:p>
            <a:r>
              <a:rPr lang="el-GR" sz="4000" dirty="0" err="1">
                <a:solidFill>
                  <a:srgbClr val="FFFFFF"/>
                </a:solidFill>
              </a:rPr>
              <a:t>Κυκλίνες</a:t>
            </a:r>
            <a:endParaRPr lang="el-GR" sz="4000" dirty="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553381-00E5-4420-B67D-549DE25A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354090"/>
            <a:ext cx="4209542" cy="4356200"/>
          </a:xfrm>
        </p:spPr>
        <p:txBody>
          <a:bodyPr>
            <a:noAutofit/>
          </a:bodyPr>
          <a:lstStyle/>
          <a:p>
            <a:r>
              <a:rPr lang="el-GR" sz="2000" dirty="0"/>
              <a:t>Συντηρητικές πρωτεΐνες σε όλα τα </a:t>
            </a:r>
            <a:r>
              <a:rPr lang="el-GR" sz="2000" dirty="0" err="1" smtClean="0"/>
              <a:t>ευκαρυωτικά</a:t>
            </a:r>
            <a:r>
              <a:rPr lang="el-GR" sz="2000" dirty="0" smtClean="0"/>
              <a:t> κύτταρα</a:t>
            </a:r>
            <a:endParaRPr lang="el-GR" sz="2000" dirty="0"/>
          </a:p>
          <a:p>
            <a:r>
              <a:rPr lang="el-GR" sz="2000" dirty="0"/>
              <a:t>Ρύθμιση της μεταγραφής</a:t>
            </a:r>
          </a:p>
          <a:p>
            <a:pPr marL="0" indent="0">
              <a:buNone/>
            </a:pPr>
            <a:r>
              <a:rPr lang="el-GR" sz="2000" dirty="0"/>
              <a:t>• Κάθε </a:t>
            </a:r>
            <a:r>
              <a:rPr lang="el-GR" sz="2000" dirty="0" err="1"/>
              <a:t>κυκλίνη</a:t>
            </a:r>
            <a:r>
              <a:rPr lang="el-GR" sz="2000" dirty="0"/>
              <a:t> εκφράζεται και ενεργοποιεί μεταγραφικούς παράγοντες, οι οποίοι με τη σειρά τους προάγουν την έκφραση της επόμενης </a:t>
            </a:r>
            <a:r>
              <a:rPr lang="el-GR" sz="2000" dirty="0" err="1"/>
              <a:t>κυκλίνης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• </a:t>
            </a:r>
            <a:r>
              <a:rPr lang="el-GR" sz="2000" dirty="0" smtClean="0"/>
              <a:t>Για κάθε </a:t>
            </a:r>
            <a:r>
              <a:rPr lang="el-GR" sz="2000" dirty="0" err="1"/>
              <a:t>κυκλίνη</a:t>
            </a:r>
            <a:r>
              <a:rPr lang="el-GR" sz="2000" dirty="0"/>
              <a:t>, το </a:t>
            </a:r>
            <a:r>
              <a:rPr lang="en-US" sz="2000" dirty="0"/>
              <a:t>mRNA</a:t>
            </a:r>
            <a:r>
              <a:rPr lang="el-GR" sz="2000" dirty="0"/>
              <a:t> της και οι μεταγραφικοί της παράγοντες είναι πολύ ασταθείς και ανακυκλώνονται γρήγορα, προωθώντας την πρόοδο του κυτταρικού κύκλου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0ADF08-D45E-4E24-B375-0B22BC10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409" y="2492376"/>
            <a:ext cx="3657369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9F7B30-A7C0-49AF-9C44-83198492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52" y="1229512"/>
            <a:ext cx="7603853" cy="3328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A5AD7-A943-4403-962E-C335E39FF929}"/>
              </a:ext>
            </a:extLst>
          </p:cNvPr>
          <p:cNvSpPr txBox="1"/>
          <p:nvPr/>
        </p:nvSpPr>
        <p:spPr>
          <a:xfrm>
            <a:off x="2107096" y="5128591"/>
            <a:ext cx="871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</a:t>
            </a:r>
            <a:r>
              <a:rPr lang="el-GR" dirty="0" err="1"/>
              <a:t>σύμπλοκο</a:t>
            </a:r>
            <a:r>
              <a:rPr lang="el-GR" dirty="0"/>
              <a:t> </a:t>
            </a:r>
            <a:r>
              <a:rPr lang="el-GR" dirty="0" err="1"/>
              <a:t>κυκλίνης</a:t>
            </a:r>
            <a:r>
              <a:rPr lang="el-GR" dirty="0"/>
              <a:t> Μ/</a:t>
            </a:r>
            <a:r>
              <a:rPr lang="el-GR" dirty="0" err="1"/>
              <a:t>μιτωτικής</a:t>
            </a:r>
            <a:r>
              <a:rPr lang="el-GR" dirty="0"/>
              <a:t> </a:t>
            </a:r>
            <a:r>
              <a:rPr lang="en-US" dirty="0" err="1"/>
              <a:t>CdK</a:t>
            </a:r>
            <a:r>
              <a:rPr lang="en-US" dirty="0"/>
              <a:t> (M-</a:t>
            </a:r>
            <a:r>
              <a:rPr lang="en-US" dirty="0" err="1"/>
              <a:t>Cdk</a:t>
            </a:r>
            <a:r>
              <a:rPr lang="en-US" dirty="0"/>
              <a:t>) </a:t>
            </a:r>
            <a:r>
              <a:rPr lang="el-GR" dirty="0"/>
              <a:t>μπορεί να ανασταλεί με </a:t>
            </a:r>
            <a:r>
              <a:rPr lang="el-GR" dirty="0" err="1"/>
              <a:t>φωσφορυλίωση</a:t>
            </a:r>
            <a:r>
              <a:rPr lang="el-GR" dirty="0"/>
              <a:t> μέσω της </a:t>
            </a:r>
            <a:r>
              <a:rPr lang="el-GR" dirty="0" err="1"/>
              <a:t>κινάσης</a:t>
            </a:r>
            <a:r>
              <a:rPr lang="el-GR" dirty="0"/>
              <a:t> </a:t>
            </a:r>
            <a:r>
              <a:rPr lang="en-US" dirty="0"/>
              <a:t>Wee1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Αντιθέτως η </a:t>
            </a:r>
            <a:r>
              <a:rPr lang="el-GR" dirty="0" err="1"/>
              <a:t>ενεργοποιητική</a:t>
            </a:r>
            <a:r>
              <a:rPr lang="el-GR" dirty="0"/>
              <a:t> </a:t>
            </a:r>
            <a:r>
              <a:rPr lang="el-GR" dirty="0" err="1"/>
              <a:t>φωσφατάση</a:t>
            </a:r>
            <a:r>
              <a:rPr lang="el-GR" dirty="0"/>
              <a:t> </a:t>
            </a:r>
            <a:r>
              <a:rPr lang="en-US" dirty="0"/>
              <a:t>Cdc25 </a:t>
            </a:r>
            <a:r>
              <a:rPr lang="el-GR" dirty="0"/>
              <a:t>μπορεί να </a:t>
            </a:r>
            <a:r>
              <a:rPr lang="el-GR" dirty="0" err="1"/>
              <a:t>ενεργοποήσει</a:t>
            </a:r>
            <a:r>
              <a:rPr lang="el-GR" dirty="0"/>
              <a:t> το </a:t>
            </a:r>
            <a:r>
              <a:rPr lang="el-GR" dirty="0" err="1"/>
              <a:t>σύμπλοκο</a:t>
            </a:r>
            <a:r>
              <a:rPr lang="el-GR" dirty="0"/>
              <a:t> </a:t>
            </a:r>
            <a:r>
              <a:rPr lang="en-US" dirty="0" smtClean="0"/>
              <a:t>M-</a:t>
            </a:r>
            <a:r>
              <a:rPr lang="en-US" dirty="0" err="1" smtClean="0"/>
              <a:t>Cdk</a:t>
            </a:r>
            <a:r>
              <a:rPr lang="el-GR" dirty="0" smtClean="0"/>
              <a:t> με απομάκρυνση της φωσφορικής ομάδας από το </a:t>
            </a:r>
            <a:r>
              <a:rPr lang="el-GR" dirty="0" err="1" smtClean="0"/>
              <a:t>σύμπλοκο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B2630-A52B-4FE1-A32E-2A102E508C86}"/>
              </a:ext>
            </a:extLst>
          </p:cNvPr>
          <p:cNvSpPr txBox="1"/>
          <p:nvPr/>
        </p:nvSpPr>
        <p:spPr>
          <a:xfrm>
            <a:off x="2507727" y="556591"/>
            <a:ext cx="775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Ρύθμιση της δραστικότητας του </a:t>
            </a:r>
            <a:r>
              <a:rPr lang="el-GR" sz="2000" b="1" dirty="0" err="1"/>
              <a:t>συμπλόκου</a:t>
            </a:r>
            <a:r>
              <a:rPr lang="el-GR" sz="2000" b="1" dirty="0"/>
              <a:t> </a:t>
            </a:r>
            <a:r>
              <a:rPr lang="en-US" sz="2000" b="1" dirty="0"/>
              <a:t>M-</a:t>
            </a:r>
            <a:r>
              <a:rPr lang="en-US" sz="2000" b="1" dirty="0" err="1"/>
              <a:t>Cdk</a:t>
            </a:r>
            <a:r>
              <a:rPr lang="en-US" sz="2000" b="1" dirty="0"/>
              <a:t> </a:t>
            </a:r>
            <a:r>
              <a:rPr lang="el-GR" sz="2000" b="1" dirty="0"/>
              <a:t>με </a:t>
            </a:r>
            <a:r>
              <a:rPr lang="el-GR" sz="2000" b="1" dirty="0" err="1"/>
              <a:t>φωσφορυλίωση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82396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AE04D1D-8EB8-46AD-9910-3F29B8F2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38" y="1095804"/>
            <a:ext cx="7096015" cy="3661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CC268-CB10-4191-A50B-77B74E766D48}"/>
              </a:ext>
            </a:extLst>
          </p:cNvPr>
          <p:cNvSpPr txBox="1"/>
          <p:nvPr/>
        </p:nvSpPr>
        <p:spPr>
          <a:xfrm>
            <a:off x="291547" y="1510748"/>
            <a:ext cx="4585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 συγκέντρωση της </a:t>
            </a:r>
            <a:r>
              <a:rPr lang="el-GR" dirty="0" err="1"/>
              <a:t>κυκλίνης</a:t>
            </a:r>
            <a:r>
              <a:rPr lang="el-GR" dirty="0"/>
              <a:t> Μ που οδηγεί στην είσοδο στη φάση Μ ακολουθεί διακυμάνσεις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Αντίθετα η συγκέντρωση της </a:t>
            </a:r>
            <a:r>
              <a:rPr lang="el-GR" dirty="0" err="1"/>
              <a:t>μιτωτικής</a:t>
            </a:r>
            <a:r>
              <a:rPr lang="el-GR" dirty="0"/>
              <a:t> </a:t>
            </a:r>
            <a:r>
              <a:rPr lang="el-GR" dirty="0" err="1"/>
              <a:t>κινάσης</a:t>
            </a:r>
            <a:r>
              <a:rPr lang="el-GR" dirty="0"/>
              <a:t> </a:t>
            </a:r>
            <a:r>
              <a:rPr lang="en-US" dirty="0" err="1"/>
              <a:t>Cdk</a:t>
            </a:r>
            <a:r>
              <a:rPr lang="en-US" dirty="0"/>
              <a:t> </a:t>
            </a:r>
            <a:r>
              <a:rPr lang="el-GR" dirty="0"/>
              <a:t>δεν παρουσιάζει διακυμάνσεις.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 μέγιστη δραστικότητα του </a:t>
            </a:r>
            <a:r>
              <a:rPr lang="el-GR" dirty="0" err="1"/>
              <a:t>συμπλόκου</a:t>
            </a:r>
            <a:r>
              <a:rPr lang="el-GR" dirty="0"/>
              <a:t> </a:t>
            </a:r>
            <a:r>
              <a:rPr lang="el-GR" dirty="0" err="1"/>
              <a:t>κυκλίνης-μιτωτικής</a:t>
            </a:r>
            <a:r>
              <a:rPr lang="el-GR" dirty="0"/>
              <a:t> </a:t>
            </a:r>
            <a:r>
              <a:rPr lang="en-US" dirty="0" err="1"/>
              <a:t>Cdk</a:t>
            </a:r>
            <a:r>
              <a:rPr lang="en-US" dirty="0"/>
              <a:t> (M-</a:t>
            </a:r>
            <a:r>
              <a:rPr lang="en-US" dirty="0" err="1"/>
              <a:t>Cdk</a:t>
            </a:r>
            <a:r>
              <a:rPr lang="en-US" dirty="0"/>
              <a:t>) </a:t>
            </a:r>
            <a:r>
              <a:rPr lang="el-GR" dirty="0"/>
              <a:t>εισάγει το κύτταρο στη φάση 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57051"/>
            <a:ext cx="9625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Διακύμανση της συγκέντρωσης των </a:t>
            </a:r>
            <a:r>
              <a:rPr lang="el-GR" sz="2000" b="1" dirty="0" err="1" smtClean="0"/>
              <a:t>κυκλινών</a:t>
            </a:r>
            <a:r>
              <a:rPr lang="el-GR" sz="2000" b="1" dirty="0" smtClean="0"/>
              <a:t> κατά την διάρκεια του κυτταρικού κύκλου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753694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2021</Words>
  <Application>Microsoft Office PowerPoint</Application>
  <PresentationFormat>Ευρεία οθόνη</PresentationFormat>
  <Paragraphs>101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Θέμα του Office</vt:lpstr>
      <vt:lpstr>ΒΙΟΛΟΓΙΑ ΜΑΘ. 3</vt:lpstr>
      <vt:lpstr>ΚΥΤΤΑΡΙΚΟΣ ΚΥΚΛΟΣ</vt:lpstr>
      <vt:lpstr>Φάσεις κυτταρικού κύκλου</vt:lpstr>
      <vt:lpstr>Παρουσίαση του PowerPoint</vt:lpstr>
      <vt:lpstr>Παρουσίαση του PowerPoint</vt:lpstr>
      <vt:lpstr>Ρύθμιση του κυτταρικού κύκλου</vt:lpstr>
      <vt:lpstr>Κυκλίνες</vt:lpstr>
      <vt:lpstr>Παρουσίαση του PowerPoint</vt:lpstr>
      <vt:lpstr>Παρουσίαση του PowerPoint</vt:lpstr>
      <vt:lpstr>Παρουσίαση του PowerPoint</vt:lpstr>
      <vt:lpstr>Ρύθμιση φάσης G1</vt:lpstr>
      <vt:lpstr>Ο ρόλος του p53</vt:lpstr>
      <vt:lpstr>Ο ρόλος του p53</vt:lpstr>
      <vt:lpstr>Παρουσίαση του PowerPoint</vt:lpstr>
      <vt:lpstr>Ρύθμιση φάσης S</vt:lpstr>
      <vt:lpstr>Παρουσίαση του PowerPoint</vt:lpstr>
      <vt:lpstr>Ρύθμιση φάσης Μ</vt:lpstr>
      <vt:lpstr>Παρουσίαση του PowerPoint</vt:lpstr>
      <vt:lpstr>Παρουσίαση του PowerPoint</vt:lpstr>
      <vt:lpstr>Μίτωση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Μιτωτικές φάσεις</vt:lpstr>
      <vt:lpstr>Παρουσίαση του PowerPoint</vt:lpstr>
      <vt:lpstr>Μιτωτικές φάσεις</vt:lpstr>
      <vt:lpstr>Παρουσίαση του PowerPoint</vt:lpstr>
      <vt:lpstr>Μιτωτικές φάσεις</vt:lpstr>
      <vt:lpstr>Παρουσίαση του PowerPoint</vt:lpstr>
      <vt:lpstr>Μιτωτικές φάσεις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Μιτωτικές φάσεις</vt:lpstr>
      <vt:lpstr>Παρουσίαση του PowerPoint</vt:lpstr>
      <vt:lpstr>Παρουσίαση του PowerPoint</vt:lpstr>
      <vt:lpstr>Παρουσίαση του PowerPoint</vt:lpstr>
      <vt:lpstr>Κυτταροκίνηση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ΒΙΟΛΟΓΙΑ ΜΑΘ. 3</dc:title>
  <dc:creator>Χριστόπουλος Θεόδωρος</dc:creator>
  <cp:lastModifiedBy>User</cp:lastModifiedBy>
  <cp:revision>122</cp:revision>
  <dcterms:created xsi:type="dcterms:W3CDTF">2020-11-23T19:03:45Z</dcterms:created>
  <dcterms:modified xsi:type="dcterms:W3CDTF">2023-11-12T09:48:50Z</dcterms:modified>
</cp:coreProperties>
</file>