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59" r:id="rId5"/>
    <p:sldId id="261" r:id="rId6"/>
    <p:sldId id="288" r:id="rId7"/>
    <p:sldId id="262" r:id="rId8"/>
    <p:sldId id="263" r:id="rId9"/>
    <p:sldId id="264" r:id="rId10"/>
    <p:sldId id="265" r:id="rId11"/>
    <p:sldId id="266" r:id="rId12"/>
    <p:sldId id="267" r:id="rId13"/>
    <p:sldId id="268" r:id="rId14"/>
    <p:sldId id="269" r:id="rId15"/>
    <p:sldId id="270" r:id="rId16"/>
    <p:sldId id="284" r:id="rId17"/>
    <p:sldId id="285" r:id="rId18"/>
    <p:sldId id="271" r:id="rId19"/>
    <p:sldId id="286" r:id="rId20"/>
    <p:sldId id="287" r:id="rId21"/>
    <p:sldId id="272" r:id="rId22"/>
    <p:sldId id="273" r:id="rId23"/>
    <p:sldId id="274" r:id="rId24"/>
    <p:sldId id="275" r:id="rId25"/>
    <p:sldId id="292" r:id="rId26"/>
    <p:sldId id="293" r:id="rId27"/>
    <p:sldId id="294" r:id="rId28"/>
    <p:sldId id="295" r:id="rId29"/>
    <p:sldId id="296" r:id="rId30"/>
    <p:sldId id="297" r:id="rId31"/>
    <p:sldId id="298" r:id="rId32"/>
    <p:sldId id="299" r:id="rId33"/>
    <p:sldId id="300" r:id="rId34"/>
    <p:sldId id="302" r:id="rId35"/>
    <p:sldId id="303" r:id="rId36"/>
    <p:sldId id="304" r:id="rId37"/>
    <p:sldId id="305" r:id="rId38"/>
    <p:sldId id="306" r:id="rId39"/>
    <p:sldId id="309" r:id="rId40"/>
    <p:sldId id="311" r:id="rId41"/>
    <p:sldId id="312" r:id="rId42"/>
    <p:sldId id="314" r:id="rId43"/>
    <p:sldId id="315" r:id="rId44"/>
    <p:sldId id="316" r:id="rId45"/>
    <p:sldId id="318" r:id="rId46"/>
    <p:sldId id="319" r:id="rId47"/>
    <p:sldId id="320" r:id="rId48"/>
    <p:sldId id="332" r:id="rId49"/>
    <p:sldId id="328" r:id="rId50"/>
    <p:sldId id="329" r:id="rId51"/>
    <p:sldId id="330" r:id="rId52"/>
    <p:sldId id="331" r:id="rId53"/>
    <p:sldId id="326" r:id="rId54"/>
    <p:sldId id="257"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D2899-6E23-E848-9332-536AB1A2944B}"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309961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2899-6E23-E848-9332-536AB1A2944B}"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275943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2899-6E23-E848-9332-536AB1A2944B}"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13656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2899-6E23-E848-9332-536AB1A2944B}"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5183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D2899-6E23-E848-9332-536AB1A2944B}"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8388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D2899-6E23-E848-9332-536AB1A2944B}"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3259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D2899-6E23-E848-9332-536AB1A2944B}" type="datetimeFigureOut">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318999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D2899-6E23-E848-9332-536AB1A2944B}" type="datetimeFigureOut">
              <a:rPr lang="en-US" smtClean="0"/>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374534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D2899-6E23-E848-9332-536AB1A2944B}" type="datetimeFigureOut">
              <a:rPr lang="en-US" smtClean="0"/>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321342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D2899-6E23-E848-9332-536AB1A2944B}"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289456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D2899-6E23-E848-9332-536AB1A2944B}"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E0548-241C-7745-A897-2CA8636C25BE}" type="slidenum">
              <a:rPr lang="en-US" smtClean="0"/>
              <a:t>‹#›</a:t>
            </a:fld>
            <a:endParaRPr lang="en-US"/>
          </a:p>
        </p:txBody>
      </p:sp>
    </p:spTree>
    <p:extLst>
      <p:ext uri="{BB962C8B-B14F-4D97-AF65-F5344CB8AC3E}">
        <p14:creationId xmlns:p14="http://schemas.microsoft.com/office/powerpoint/2010/main" val="41742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D2899-6E23-E848-9332-536AB1A2944B}" type="datetimeFigureOut">
              <a:rPr lang="en-US" smtClean="0"/>
              <a:t>5/9/2020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0548-241C-7745-A897-2CA8636C25BE}" type="slidenum">
              <a:rPr lang="en-US" smtClean="0"/>
              <a:t>‹#›</a:t>
            </a:fld>
            <a:endParaRPr lang="en-US"/>
          </a:p>
        </p:txBody>
      </p:sp>
    </p:spTree>
    <p:extLst>
      <p:ext uri="{BB962C8B-B14F-4D97-AF65-F5344CB8AC3E}">
        <p14:creationId xmlns:p14="http://schemas.microsoft.com/office/powerpoint/2010/main" val="166416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0" y="1145023"/>
            <a:ext cx="9144000" cy="4862870"/>
          </a:xfrm>
          <a:prstGeom prst="rect">
            <a:avLst/>
          </a:prstGeom>
        </p:spPr>
        <p:txBody>
          <a:bodyPr wrap="square">
            <a:spAutoFit/>
          </a:bodyPr>
          <a:lstStyle/>
          <a:p>
            <a:pPr algn="ctr"/>
            <a:r>
              <a:rPr lang="el-GR" altLang="el-GR" sz="5400" b="1" dirty="0" smtClean="0">
                <a:solidFill>
                  <a:srgbClr val="C00000"/>
                </a:solidFill>
              </a:rPr>
              <a:t>ΑΚΤΙΝΟΠΡΟΣΤΑΣΙΑ</a:t>
            </a:r>
            <a:r>
              <a:rPr lang="el-GR" altLang="el-GR" sz="5400" b="1" dirty="0" smtClean="0">
                <a:solidFill>
                  <a:srgbClr val="0070C0"/>
                </a:solidFill>
              </a:rPr>
              <a:t> </a:t>
            </a:r>
          </a:p>
          <a:p>
            <a:endParaRPr lang="el-GR" altLang="el-GR" sz="3600" b="1" dirty="0">
              <a:effectLst>
                <a:outerShdw blurRad="38100" dist="38100" dir="2700000" algn="tl">
                  <a:srgbClr val="C0C0C0"/>
                </a:outerShdw>
              </a:effectLst>
            </a:endParaRPr>
          </a:p>
          <a:p>
            <a:endParaRPr lang="el-GR" altLang="el-GR" sz="3600" b="1" dirty="0" smtClean="0">
              <a:effectLst>
                <a:outerShdw blurRad="38100" dist="38100" dir="2700000" algn="tl">
                  <a:srgbClr val="C0C0C0"/>
                </a:outerShdw>
              </a:effectLst>
            </a:endParaRPr>
          </a:p>
          <a:p>
            <a:endParaRPr lang="en-US" altLang="el-GR" sz="3600" dirty="0" smtClean="0"/>
          </a:p>
          <a:p>
            <a:endParaRPr lang="en-US" altLang="el-GR" sz="3600" dirty="0"/>
          </a:p>
          <a:p>
            <a:r>
              <a:rPr lang="en-US" altLang="el-GR" sz="3600" dirty="0" smtClean="0"/>
              <a:t>					</a:t>
            </a:r>
            <a:r>
              <a:rPr lang="el-GR" altLang="el-GR" sz="3600" dirty="0" smtClean="0"/>
              <a:t>    </a:t>
            </a:r>
            <a:r>
              <a:rPr lang="el-GR" altLang="el-GR" sz="4000" b="1" dirty="0" smtClean="0">
                <a:solidFill>
                  <a:srgbClr val="C00000"/>
                </a:solidFill>
              </a:rPr>
              <a:t>Γ. Παναγιωτάκης</a:t>
            </a:r>
          </a:p>
          <a:p>
            <a:r>
              <a:rPr lang="en-US" altLang="el-GR" sz="3600" b="1" dirty="0" smtClean="0">
                <a:solidFill>
                  <a:srgbClr val="C00000"/>
                </a:solidFill>
              </a:rPr>
              <a:t>			</a:t>
            </a:r>
            <a:r>
              <a:rPr lang="el-GR" altLang="el-GR" sz="3200" b="1" dirty="0" smtClean="0">
                <a:solidFill>
                  <a:srgbClr val="0070C0"/>
                </a:solidFill>
              </a:rPr>
              <a:t>        Καθηγητής </a:t>
            </a:r>
            <a:r>
              <a:rPr lang="el-GR" altLang="el-GR" sz="3200" b="1" dirty="0">
                <a:solidFill>
                  <a:srgbClr val="0070C0"/>
                </a:solidFill>
              </a:rPr>
              <a:t>Ιατρικής </a:t>
            </a:r>
            <a:r>
              <a:rPr lang="el-GR" altLang="el-GR" sz="3200" b="1" dirty="0" smtClean="0">
                <a:solidFill>
                  <a:srgbClr val="0070C0"/>
                </a:solidFill>
              </a:rPr>
              <a:t>Φυσικής</a:t>
            </a:r>
          </a:p>
          <a:p>
            <a:r>
              <a:rPr lang="el-GR" altLang="el-GR" sz="3200" b="1" dirty="0" smtClean="0">
                <a:solidFill>
                  <a:srgbClr val="0070C0"/>
                </a:solidFill>
              </a:rPr>
              <a:t>             Τμήμα Ιατρικής, Πανεπιστήμιο Πατρών </a:t>
            </a:r>
            <a:endParaRPr lang="el-GR" sz="3200" b="1" dirty="0">
              <a:solidFill>
                <a:srgbClr val="0070C0"/>
              </a:solidFill>
            </a:endParaRPr>
          </a:p>
        </p:txBody>
      </p:sp>
      <p:sp>
        <p:nvSpPr>
          <p:cNvPr id="12" name="Ορθογώνιο 11"/>
          <p:cNvSpPr/>
          <p:nvPr/>
        </p:nvSpPr>
        <p:spPr>
          <a:xfrm>
            <a:off x="0" y="2443222"/>
            <a:ext cx="9086850" cy="523220"/>
          </a:xfrm>
          <a:prstGeom prst="rect">
            <a:avLst/>
          </a:prstGeom>
        </p:spPr>
        <p:txBody>
          <a:bodyPr wrap="square">
            <a:spAutoFit/>
          </a:bodyPr>
          <a:lstStyle/>
          <a:p>
            <a:pPr algn="ctr"/>
            <a:r>
              <a:rPr lang="el-GR" sz="2800" b="1" dirty="0" smtClean="0">
                <a:solidFill>
                  <a:schemeClr val="accent1"/>
                </a:solidFill>
                <a:latin typeface="+mj-lt"/>
              </a:rPr>
              <a:t>Βασικές </a:t>
            </a:r>
            <a:r>
              <a:rPr lang="el-GR" sz="2800" b="1" dirty="0">
                <a:solidFill>
                  <a:schemeClr val="accent1"/>
                </a:solidFill>
                <a:latin typeface="+mj-lt"/>
              </a:rPr>
              <a:t>Α</a:t>
            </a:r>
            <a:r>
              <a:rPr lang="el-GR" sz="2800" b="1" dirty="0" smtClean="0">
                <a:solidFill>
                  <a:schemeClr val="accent1"/>
                </a:solidFill>
                <a:latin typeface="+mj-lt"/>
              </a:rPr>
              <a:t>ρχές </a:t>
            </a:r>
            <a:r>
              <a:rPr lang="el-GR" sz="2800" b="1" dirty="0">
                <a:solidFill>
                  <a:schemeClr val="accent1"/>
                </a:solidFill>
                <a:latin typeface="+mj-lt"/>
              </a:rPr>
              <a:t>Α</a:t>
            </a:r>
            <a:r>
              <a:rPr lang="el-GR" sz="2800" b="1" dirty="0" smtClean="0">
                <a:solidFill>
                  <a:schemeClr val="accent1"/>
                </a:solidFill>
                <a:latin typeface="+mj-lt"/>
              </a:rPr>
              <a:t>κτινοπροστασίας </a:t>
            </a:r>
            <a:endParaRPr lang="el-GR" sz="2800" b="1" dirty="0" smtClean="0">
              <a:solidFill>
                <a:schemeClr val="accent1"/>
              </a:solidFill>
              <a:latin typeface="+mj-lt"/>
            </a:endParaRPr>
          </a:p>
        </p:txBody>
      </p:sp>
    </p:spTree>
    <p:extLst>
      <p:ext uri="{BB962C8B-B14F-4D97-AF65-F5344CB8AC3E}">
        <p14:creationId xmlns:p14="http://schemas.microsoft.com/office/powerpoint/2010/main" val="402858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7</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766119" y="2587832"/>
            <a:ext cx="7772400" cy="2308324"/>
          </a:xfrm>
          <a:prstGeom prst="rect">
            <a:avLst/>
          </a:prstGeom>
        </p:spPr>
        <p:txBody>
          <a:bodyPr wrap="square">
            <a:spAutoFit/>
          </a:bodyPr>
          <a:lstStyle/>
          <a:p>
            <a:pPr marL="457200" indent="-457200">
              <a:buFont typeface="Arial" panose="020B0604020202020204" pitchFamily="34" charset="0"/>
              <a:buChar char="•"/>
            </a:pPr>
            <a:r>
              <a:rPr lang="el-GR" sz="2400" b="1" dirty="0" smtClean="0">
                <a:solidFill>
                  <a:srgbClr val="00B050"/>
                </a:solidFill>
              </a:rPr>
              <a:t>Κανονική έκθεση</a:t>
            </a:r>
          </a:p>
          <a:p>
            <a:r>
              <a:rPr lang="el-GR" sz="2400" b="1" dirty="0" smtClean="0">
                <a:solidFill>
                  <a:srgbClr val="00B050"/>
                </a:solidFill>
              </a:rPr>
              <a:t>	</a:t>
            </a:r>
            <a:r>
              <a:rPr lang="el-GR" sz="2400" b="1" dirty="0" smtClean="0"/>
              <a:t>εκθέσεις κατά την καθημερινή λειτουργία των 	ακτινολογικών  συστημάτων με προβλεπόμενο μέγεθος </a:t>
            </a:r>
            <a:endParaRPr lang="en-US" sz="2400" b="1" dirty="0" smtClean="0"/>
          </a:p>
          <a:p>
            <a:r>
              <a:rPr lang="el-GR" sz="2400" b="1" dirty="0" smtClean="0">
                <a:latin typeface="Calibri" panose="020F0502020204030204" pitchFamily="34" charset="0"/>
                <a:ea typeface="MyriadPro-Regular"/>
              </a:rPr>
              <a:t> 	</a:t>
            </a:r>
            <a:endParaRPr lang="en-US" sz="2400" b="1" dirty="0" smtClean="0">
              <a:solidFill>
                <a:srgbClr val="00B050"/>
              </a:solidFill>
            </a:endParaRPr>
          </a:p>
          <a:p>
            <a:pPr marL="457200" indent="-457200">
              <a:buFont typeface="Arial" panose="020B0604020202020204" pitchFamily="34" charset="0"/>
              <a:buChar char="•"/>
            </a:pPr>
            <a:r>
              <a:rPr lang="el-GR" sz="2400" b="1" dirty="0" smtClean="0">
                <a:solidFill>
                  <a:srgbClr val="00B050"/>
                </a:solidFill>
              </a:rPr>
              <a:t>Δυνητική έκθεση</a:t>
            </a:r>
          </a:p>
          <a:p>
            <a:r>
              <a:rPr lang="el-GR" sz="2400" b="1" dirty="0" smtClean="0">
                <a:solidFill>
                  <a:srgbClr val="00B050"/>
                </a:solidFill>
              </a:rPr>
              <a:t>	</a:t>
            </a:r>
            <a:r>
              <a:rPr lang="el-GR" sz="2400" b="1" dirty="0" smtClean="0"/>
              <a:t>ακούσιες εκθέσεις</a:t>
            </a:r>
            <a:r>
              <a:rPr lang="en-US" sz="2400" b="1" dirty="0" smtClean="0"/>
              <a:t> </a:t>
            </a:r>
            <a:r>
              <a:rPr lang="el-GR" sz="2400" b="1" dirty="0" smtClean="0"/>
              <a:t>ή εκθέσεις λόγω ατυχήματος</a:t>
            </a:r>
            <a:endParaRPr lang="el-GR" sz="2400" b="1" dirty="0"/>
          </a:p>
        </p:txBody>
      </p:sp>
      <p:sp>
        <p:nvSpPr>
          <p:cNvPr id="6" name="Ορθογώνιο 5"/>
          <p:cNvSpPr/>
          <p:nvPr/>
        </p:nvSpPr>
        <p:spPr>
          <a:xfrm>
            <a:off x="766119" y="1461688"/>
            <a:ext cx="7611762" cy="461665"/>
          </a:xfrm>
          <a:prstGeom prst="rect">
            <a:avLst/>
          </a:prstGeom>
        </p:spPr>
        <p:txBody>
          <a:bodyPr wrap="square">
            <a:spAutoFit/>
          </a:bodyPr>
          <a:lstStyle/>
          <a:p>
            <a:pPr algn="just"/>
            <a:r>
              <a:rPr lang="el-GR" sz="2400" b="1" dirty="0" smtClean="0">
                <a:latin typeface="Calibri" panose="020F0502020204030204" pitchFamily="34" charset="0"/>
                <a:ea typeface="MyriadPro-Regular"/>
              </a:rPr>
              <a:t>Οι εκθέσεις </a:t>
            </a:r>
            <a:r>
              <a:rPr lang="el-GR" sz="2400" b="1" dirty="0" smtClean="0">
                <a:latin typeface="Calibri" panose="020F0502020204030204" pitchFamily="34" charset="0"/>
                <a:ea typeface="MyriadPro-Regular"/>
              </a:rPr>
              <a:t>διακρίνονται </a:t>
            </a:r>
            <a:r>
              <a:rPr lang="el-GR" sz="2400" b="1" dirty="0" smtClean="0">
                <a:latin typeface="Calibri" panose="020F0502020204030204" pitchFamily="34" charset="0"/>
                <a:ea typeface="MyriadPro-Regular"/>
              </a:rPr>
              <a:t>σε</a:t>
            </a:r>
            <a:r>
              <a:rPr lang="en-US" sz="2400" b="1" dirty="0" smtClean="0">
                <a:latin typeface="Calibri" panose="020F0502020204030204" pitchFamily="34" charset="0"/>
                <a:ea typeface="MyriadPro-Regular"/>
              </a:rPr>
              <a:t>:</a:t>
            </a:r>
            <a:r>
              <a:rPr lang="el-GR" sz="2400" b="1" dirty="0" smtClean="0">
                <a:latin typeface="Calibri" panose="020F0502020204030204" pitchFamily="34" charset="0"/>
                <a:ea typeface="MyriadPro-Regular"/>
              </a:rPr>
              <a:t> </a:t>
            </a:r>
            <a:endParaRPr lang="el-GR" sz="2400" b="1" dirty="0"/>
          </a:p>
        </p:txBody>
      </p:sp>
    </p:spTree>
    <p:extLst>
      <p:ext uri="{BB962C8B-B14F-4D97-AF65-F5344CB8AC3E}">
        <p14:creationId xmlns:p14="http://schemas.microsoft.com/office/powerpoint/2010/main" val="328965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0" y="1029876"/>
            <a:ext cx="9143999" cy="523220"/>
          </a:xfrm>
          <a:prstGeom prst="rect">
            <a:avLst/>
          </a:prstGeom>
        </p:spPr>
        <p:txBody>
          <a:bodyPr wrap="square">
            <a:spAutoFit/>
          </a:bodyPr>
          <a:lstStyle/>
          <a:p>
            <a:pPr algn="ctr"/>
            <a:r>
              <a:rPr lang="el-GR" sz="2800" b="1" dirty="0" smtClean="0">
                <a:solidFill>
                  <a:srgbClr val="00B050"/>
                </a:solidFill>
              </a:rPr>
              <a:t>Κανονική έκθεση</a:t>
            </a:r>
            <a:endParaRPr lang="el-GR" sz="2800" b="1" dirty="0">
              <a:solidFill>
                <a:srgbClr val="00B050"/>
              </a:solidFill>
            </a:endParaRPr>
          </a:p>
        </p:txBody>
      </p:sp>
      <p:sp>
        <p:nvSpPr>
          <p:cNvPr id="5" name="Ορθογώνιο 4"/>
          <p:cNvSpPr/>
          <p:nvPr/>
        </p:nvSpPr>
        <p:spPr>
          <a:xfrm>
            <a:off x="704335" y="1488985"/>
            <a:ext cx="7722973" cy="2462213"/>
          </a:xfrm>
          <a:prstGeom prst="rect">
            <a:avLst/>
          </a:prstGeom>
        </p:spPr>
        <p:txBody>
          <a:bodyPr wrap="square">
            <a:spAutoFit/>
          </a:bodyPr>
          <a:lstStyle/>
          <a:p>
            <a:pPr algn="just"/>
            <a:r>
              <a:rPr lang="el-GR" sz="2200" b="1" dirty="0" smtClean="0">
                <a:latin typeface="Calibri" panose="020F0502020204030204" pitchFamily="34" charset="0"/>
                <a:ea typeface="MyriadPro-Regular"/>
              </a:rPr>
              <a:t>Η </a:t>
            </a:r>
            <a:r>
              <a:rPr lang="el-GR" sz="2200" b="1" dirty="0">
                <a:latin typeface="Calibri" panose="020F0502020204030204" pitchFamily="34" charset="0"/>
                <a:ea typeface="MyriadPro-Regular"/>
              </a:rPr>
              <a:t>έκθεση που αναμένεται υπό κανονικές συνθήκες κατά τη λειτουργία μιας εγκατάστασης ή μιας δραστηριότητας (συμπεριλαμβανομένης της συντήρησης, της επιθεώρησης, της αποξήλωσης), συμπεριλαμβανομένων δευτερεύουσας σημασίας συμβάντων που δύναται να διατηρηθούν υπό έλεγχο, δηλαδή κατά την κανονική λειτουργία και τα αναμενόμενα λειτουργικά συμβάντα.</a:t>
            </a:r>
            <a:endParaRPr lang="el-GR" sz="2200" b="1" dirty="0"/>
          </a:p>
        </p:txBody>
      </p:sp>
      <p:sp>
        <p:nvSpPr>
          <p:cNvPr id="6"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8</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7" name="Ορθογώνιο 6"/>
          <p:cNvSpPr/>
          <p:nvPr/>
        </p:nvSpPr>
        <p:spPr>
          <a:xfrm>
            <a:off x="28832" y="4246756"/>
            <a:ext cx="9143999" cy="523220"/>
          </a:xfrm>
          <a:prstGeom prst="rect">
            <a:avLst/>
          </a:prstGeom>
        </p:spPr>
        <p:txBody>
          <a:bodyPr wrap="square">
            <a:spAutoFit/>
          </a:bodyPr>
          <a:lstStyle/>
          <a:p>
            <a:pPr algn="ctr"/>
            <a:r>
              <a:rPr lang="el-GR" sz="2800" b="1" dirty="0" smtClean="0">
                <a:solidFill>
                  <a:srgbClr val="00B050"/>
                </a:solidFill>
              </a:rPr>
              <a:t>Δυνητική έκθεση</a:t>
            </a:r>
            <a:endParaRPr lang="el-GR" sz="2800" b="1" dirty="0">
              <a:solidFill>
                <a:srgbClr val="00B050"/>
              </a:solidFill>
            </a:endParaRPr>
          </a:p>
        </p:txBody>
      </p:sp>
      <p:sp>
        <p:nvSpPr>
          <p:cNvPr id="8" name="Ορθογώνιο 7"/>
          <p:cNvSpPr/>
          <p:nvPr/>
        </p:nvSpPr>
        <p:spPr>
          <a:xfrm>
            <a:off x="704335" y="4730315"/>
            <a:ext cx="7722973" cy="1541448"/>
          </a:xfrm>
          <a:prstGeom prst="rect">
            <a:avLst/>
          </a:prstGeom>
        </p:spPr>
        <p:txBody>
          <a:bodyPr wrap="square">
            <a:spAutoFit/>
          </a:bodyPr>
          <a:lstStyle/>
          <a:p>
            <a:pPr algn="just">
              <a:lnSpc>
                <a:spcPct val="107000"/>
              </a:lnSpc>
              <a:spcAft>
                <a:spcPts val="0"/>
              </a:spcAft>
            </a:pPr>
            <a:r>
              <a:rPr lang="el-GR" sz="2200" b="1" dirty="0" smtClean="0">
                <a:latin typeface="Calibri" panose="020F0502020204030204" pitchFamily="34" charset="0"/>
                <a:ea typeface="MyriadPro-Regular"/>
                <a:cs typeface="Calibri" panose="020F0502020204030204" pitchFamily="34" charset="0"/>
              </a:rPr>
              <a:t>Η </a:t>
            </a:r>
            <a:r>
              <a:rPr lang="el-GR" sz="2200" b="1" dirty="0">
                <a:latin typeface="Calibri" panose="020F0502020204030204" pitchFamily="34" charset="0"/>
                <a:ea typeface="MyriadPro-Regular"/>
                <a:cs typeface="Calibri" panose="020F0502020204030204" pitchFamily="34" charset="0"/>
              </a:rPr>
              <a:t>έκθεση που δεν αναμένεται με βεβαιότητα, αλλά που δύναται να προκύψει από ένα περιστατικό ή μια αλληλουχία περιστατικών πιθανολογικής φύσης, συμπεριλαμβανομένων αστοχιών εξοπλισμού και σφαλμάτων </a:t>
            </a:r>
            <a:r>
              <a:rPr lang="el-GR" sz="2200" b="1" dirty="0" smtClean="0">
                <a:latin typeface="Calibri" panose="020F0502020204030204" pitchFamily="34" charset="0"/>
                <a:ea typeface="MyriadPro-Regular"/>
                <a:cs typeface="Calibri" panose="020F0502020204030204" pitchFamily="34" charset="0"/>
              </a:rPr>
              <a:t>χειρισμού.</a:t>
            </a:r>
            <a:endParaRPr lang="el-GR"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55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9</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506627" y="1063671"/>
            <a:ext cx="8007177" cy="5878532"/>
          </a:xfrm>
          <a:prstGeom prst="rect">
            <a:avLst/>
          </a:prstGeom>
        </p:spPr>
        <p:txBody>
          <a:bodyPr wrap="square">
            <a:spAutoFit/>
          </a:bodyPr>
          <a:lstStyle/>
          <a:p>
            <a:pPr algn="just"/>
            <a:r>
              <a:rPr lang="el-GR" sz="2400" b="1" dirty="0" smtClean="0">
                <a:latin typeface="Calibri" panose="020F0502020204030204" pitchFamily="34" charset="0"/>
                <a:ea typeface="MyriadPro-Regular"/>
              </a:rPr>
              <a:t>Οι εκθέσεις (κανονικές και δυνητικές) σε μεμονωμένα άτομα διακρίνονται σε 3 κατηγορίες</a:t>
            </a:r>
            <a:r>
              <a:rPr lang="en-US" sz="2400" b="1" dirty="0" smtClean="0">
                <a:latin typeface="Calibri" panose="020F0502020204030204" pitchFamily="34" charset="0"/>
                <a:ea typeface="MyriadPro-Regular"/>
              </a:rPr>
              <a:t>:</a:t>
            </a:r>
            <a:r>
              <a:rPr lang="el-GR" sz="2400" b="1" dirty="0" smtClean="0">
                <a:latin typeface="Calibri" panose="020F0502020204030204" pitchFamily="34" charset="0"/>
                <a:ea typeface="MyriadPro-Regular"/>
              </a:rPr>
              <a:t> </a:t>
            </a:r>
          </a:p>
          <a:p>
            <a:pPr algn="just"/>
            <a:endParaRPr lang="el-GR" sz="1200" b="1" dirty="0" smtClean="0">
              <a:solidFill>
                <a:srgbClr val="00B050"/>
              </a:solidFill>
              <a:latin typeface="Calibri" panose="020F0502020204030204" pitchFamily="34" charset="0"/>
              <a:ea typeface="MyriadPro-Regular"/>
            </a:endParaRPr>
          </a:p>
          <a:p>
            <a:pPr marL="342900" indent="-342900" algn="just">
              <a:buFont typeface="Arial" panose="020B0604020202020204" pitchFamily="34" charset="0"/>
              <a:buChar char="•"/>
            </a:pPr>
            <a:r>
              <a:rPr lang="el-GR" sz="2400" b="1" dirty="0" smtClean="0">
                <a:solidFill>
                  <a:srgbClr val="00B050"/>
                </a:solidFill>
                <a:latin typeface="Calibri" panose="020F0502020204030204" pitchFamily="34" charset="0"/>
                <a:ea typeface="MyriadPro-Regular"/>
              </a:rPr>
              <a:t>Ιατρική έκθεση</a:t>
            </a:r>
          </a:p>
          <a:p>
            <a:pPr marL="358775" algn="just"/>
            <a:r>
              <a:rPr lang="el-GR" sz="2200" b="1" dirty="0" smtClean="0"/>
              <a:t>η </a:t>
            </a:r>
            <a:r>
              <a:rPr lang="el-GR" sz="2200" b="1" dirty="0"/>
              <a:t>έκθεση ασθενών ή ασυμπτωματικών ατόμων στο </a:t>
            </a:r>
            <a:r>
              <a:rPr lang="el-GR" sz="2200" b="1" dirty="0" smtClean="0"/>
              <a:t>πλαίσιο </a:t>
            </a:r>
            <a:r>
              <a:rPr lang="el-GR" sz="2200" b="1" dirty="0"/>
              <a:t>της ιατρικής </a:t>
            </a:r>
            <a:r>
              <a:rPr lang="el-GR" sz="2200" b="1" dirty="0" smtClean="0"/>
              <a:t>τους </a:t>
            </a:r>
            <a:r>
              <a:rPr lang="el-GR" sz="2200" b="1" dirty="0"/>
              <a:t>διάγνωσης ή θεραπείας, η </a:t>
            </a:r>
            <a:r>
              <a:rPr lang="el-GR" sz="2200" b="1" dirty="0" smtClean="0"/>
              <a:t>οποία </a:t>
            </a:r>
            <a:r>
              <a:rPr lang="el-GR" sz="2200" b="1" dirty="0"/>
              <a:t>έχει ως στόχο να ωφελήσει την υγεία τους, </a:t>
            </a:r>
            <a:r>
              <a:rPr lang="el-GR" sz="2200" b="1" dirty="0" smtClean="0"/>
              <a:t>καθώς και </a:t>
            </a:r>
            <a:r>
              <a:rPr lang="el-GR" sz="2200" b="1" dirty="0"/>
              <a:t>η έκθεση των παρεχόντων φροντίδα και η </a:t>
            </a:r>
            <a:r>
              <a:rPr lang="el-GR" sz="2200" b="1" dirty="0" smtClean="0"/>
              <a:t>έκθεση </a:t>
            </a:r>
            <a:r>
              <a:rPr lang="el-GR" sz="2200" b="1" dirty="0"/>
              <a:t>των </a:t>
            </a:r>
            <a:r>
              <a:rPr lang="el-GR" sz="2200" b="1" dirty="0" smtClean="0"/>
              <a:t>εθελοντών </a:t>
            </a:r>
            <a:r>
              <a:rPr lang="el-GR" sz="2200" b="1" dirty="0"/>
              <a:t>στην ιατρική ή βιοϊατρική </a:t>
            </a:r>
            <a:r>
              <a:rPr lang="el-GR" sz="2200" b="1" dirty="0" smtClean="0"/>
              <a:t>έρευνα.</a:t>
            </a:r>
          </a:p>
          <a:p>
            <a:pPr algn="just"/>
            <a:endParaRPr lang="el-GR" sz="1200" b="1" dirty="0"/>
          </a:p>
          <a:p>
            <a:pPr marL="342900" indent="-342900" algn="just">
              <a:buFont typeface="Arial" panose="020B0604020202020204" pitchFamily="34" charset="0"/>
              <a:buChar char="•"/>
            </a:pPr>
            <a:r>
              <a:rPr lang="el-GR" sz="2400" b="1" dirty="0">
                <a:solidFill>
                  <a:srgbClr val="00B050"/>
                </a:solidFill>
                <a:latin typeface="Calibri" panose="020F0502020204030204" pitchFamily="34" charset="0"/>
                <a:ea typeface="MyriadPro-Regular"/>
              </a:rPr>
              <a:t>Επαγγελματική έκθεση</a:t>
            </a:r>
          </a:p>
          <a:p>
            <a:pPr marL="358775" algn="just"/>
            <a:r>
              <a:rPr lang="el-GR" sz="2200" b="1" dirty="0"/>
              <a:t>η έκθεση εργαζομένων, μαθητευομένων και </a:t>
            </a:r>
            <a:r>
              <a:rPr lang="el-GR" sz="2200" b="1" dirty="0" smtClean="0"/>
              <a:t>σπουδαστών </a:t>
            </a:r>
            <a:r>
              <a:rPr lang="el-GR" sz="2200" b="1" dirty="0"/>
              <a:t>κατά τη διάρκεια της εργασίας τους.</a:t>
            </a:r>
          </a:p>
          <a:p>
            <a:pPr algn="just"/>
            <a:endParaRPr lang="el-GR" sz="1200" b="1" dirty="0"/>
          </a:p>
          <a:p>
            <a:pPr marL="342900" indent="-342900" algn="just">
              <a:buFont typeface="Arial" panose="020B0604020202020204" pitchFamily="34" charset="0"/>
              <a:buChar char="•"/>
            </a:pPr>
            <a:r>
              <a:rPr lang="el-GR" sz="2400" b="1" dirty="0">
                <a:solidFill>
                  <a:srgbClr val="00B050"/>
                </a:solidFill>
                <a:latin typeface="Calibri" panose="020F0502020204030204" pitchFamily="34" charset="0"/>
                <a:ea typeface="MyriadPro-Regular"/>
              </a:rPr>
              <a:t>Έκθεση κοινού</a:t>
            </a:r>
          </a:p>
          <a:p>
            <a:pPr marL="358775" algn="just"/>
            <a:r>
              <a:rPr lang="el-GR" sz="2200" b="1" dirty="0" smtClean="0"/>
              <a:t>η </a:t>
            </a:r>
            <a:r>
              <a:rPr lang="el-GR" sz="2200" b="1" dirty="0"/>
              <a:t>έκθεση ατόμων, εκτός της </a:t>
            </a:r>
            <a:r>
              <a:rPr lang="el-GR" sz="2200" b="1" dirty="0" smtClean="0"/>
              <a:t>ιατρικής έκθεσης ή της επαγγελματικής έκθεσης (π.χ. άτομα σε γειτνιάζοντες χώρους ακτινολογικών συστημάτων, έμβρυο/κύημα).</a:t>
            </a:r>
            <a:endParaRPr lang="el-GR" sz="2200" b="1" dirty="0"/>
          </a:p>
        </p:txBody>
      </p:sp>
    </p:spTree>
    <p:extLst>
      <p:ext uri="{BB962C8B-B14F-4D97-AF65-F5344CB8AC3E}">
        <p14:creationId xmlns:p14="http://schemas.microsoft.com/office/powerpoint/2010/main" val="3402613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a:solidFill>
                  <a:srgbClr val="0070C0"/>
                </a:solidFill>
                <a:latin typeface="+mj-lt"/>
              </a:rPr>
              <a:t>1</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790831" y="1385670"/>
            <a:ext cx="7685903" cy="1569660"/>
          </a:xfrm>
          <a:prstGeom prst="rect">
            <a:avLst/>
          </a:prstGeom>
        </p:spPr>
        <p:txBody>
          <a:bodyPr wrap="square">
            <a:spAutoFit/>
          </a:bodyPr>
          <a:lstStyle/>
          <a:p>
            <a:pPr algn="just"/>
            <a:r>
              <a:rPr lang="en-US" sz="2400" b="1" dirty="0" smtClean="0">
                <a:ea typeface="MyriadPro-Regular"/>
              </a:rPr>
              <a:t>To </a:t>
            </a:r>
            <a:r>
              <a:rPr lang="el-GR" altLang="el-GR" sz="2400" b="1" dirty="0" smtClean="0"/>
              <a:t>Διεθνές </a:t>
            </a:r>
            <a:r>
              <a:rPr lang="el-GR" altLang="el-GR" sz="2400" b="1" dirty="0"/>
              <a:t>Σύστημα </a:t>
            </a:r>
            <a:r>
              <a:rPr lang="el-GR" altLang="el-GR" sz="2400" b="1" dirty="0" smtClean="0"/>
              <a:t>Ακτινοπροστασίας, σύμφωνα με την </a:t>
            </a:r>
            <a:r>
              <a:rPr lang="en-US" altLang="el-GR" sz="2400" b="1" dirty="0" smtClean="0"/>
              <a:t>ICRP,</a:t>
            </a:r>
            <a:r>
              <a:rPr lang="el-GR" altLang="el-GR" sz="2400" b="1" dirty="0" smtClean="0"/>
              <a:t>  εφαρμόζει</a:t>
            </a:r>
            <a:r>
              <a:rPr lang="en-US" altLang="el-GR" sz="2400" b="1" dirty="0" smtClean="0"/>
              <a:t> </a:t>
            </a:r>
            <a:r>
              <a:rPr lang="el-GR" altLang="el-GR" sz="2400" b="1" dirty="0" smtClean="0"/>
              <a:t>τρεις (</a:t>
            </a:r>
            <a:r>
              <a:rPr lang="en-US" altLang="el-GR" sz="2400" b="1" dirty="0" smtClean="0"/>
              <a:t>3</a:t>
            </a:r>
            <a:r>
              <a:rPr lang="el-GR" altLang="el-GR" sz="2400" b="1" dirty="0" smtClean="0"/>
              <a:t>)</a:t>
            </a:r>
            <a:r>
              <a:rPr lang="en-US" altLang="el-GR" sz="2400" b="1" dirty="0" smtClean="0"/>
              <a:t> </a:t>
            </a:r>
            <a:r>
              <a:rPr lang="el-GR" altLang="el-GR" sz="2400" b="1" dirty="0" smtClean="0"/>
              <a:t>Βασικές Αρχές, ώστε να εξασφαλίζεται ο περιορισμός των ατομικών και συλλογικών δόσεων που προκύπτουν  από τις πρακτικές</a:t>
            </a:r>
            <a:r>
              <a:rPr lang="en-US" sz="2400" b="1" dirty="0" smtClean="0">
                <a:ea typeface="MyriadPro-Regular"/>
              </a:rPr>
              <a:t>:</a:t>
            </a:r>
            <a:r>
              <a:rPr lang="el-GR" sz="2400" b="1" dirty="0" smtClean="0">
                <a:ea typeface="MyriadPro-Regular"/>
              </a:rPr>
              <a:t> </a:t>
            </a:r>
            <a:endParaRPr lang="el-GR" sz="2400" b="1" dirty="0">
              <a:ea typeface="MyriadPro-Regular"/>
            </a:endParaRPr>
          </a:p>
        </p:txBody>
      </p:sp>
      <p:sp>
        <p:nvSpPr>
          <p:cNvPr id="6" name="Ορθογώνιο 5"/>
          <p:cNvSpPr/>
          <p:nvPr/>
        </p:nvSpPr>
        <p:spPr>
          <a:xfrm>
            <a:off x="790831" y="3314755"/>
            <a:ext cx="4683212" cy="1200329"/>
          </a:xfrm>
          <a:prstGeom prst="rect">
            <a:avLst/>
          </a:prstGeom>
        </p:spPr>
        <p:txBody>
          <a:bodyPr wrap="square">
            <a:spAutoFit/>
          </a:bodyPr>
          <a:lstStyle/>
          <a:p>
            <a:pPr marL="342900" indent="-342900" algn="just">
              <a:buFont typeface="Arial" panose="020B0604020202020204" pitchFamily="34" charset="0"/>
              <a:buChar char="•"/>
            </a:pPr>
            <a:r>
              <a:rPr lang="el-GR" sz="2400" b="1" dirty="0" smtClean="0">
                <a:solidFill>
                  <a:srgbClr val="00B050"/>
                </a:solidFill>
                <a:latin typeface="Calibri" panose="020F0502020204030204" pitchFamily="34" charset="0"/>
                <a:ea typeface="MyriadPro-Regular"/>
              </a:rPr>
              <a:t>Αρχή της Αιτιολόγησης</a:t>
            </a:r>
          </a:p>
          <a:p>
            <a:pPr marL="342900" indent="-342900" algn="just">
              <a:buFont typeface="Arial" panose="020B0604020202020204" pitchFamily="34" charset="0"/>
              <a:buChar char="•"/>
            </a:pPr>
            <a:r>
              <a:rPr lang="el-GR" sz="2400" b="1" dirty="0" smtClean="0">
                <a:solidFill>
                  <a:srgbClr val="00B050"/>
                </a:solidFill>
                <a:latin typeface="Calibri" panose="020F0502020204030204" pitchFamily="34" charset="0"/>
                <a:ea typeface="MyriadPro-Regular"/>
              </a:rPr>
              <a:t>Αρχή της Βελτιστοποίησης</a:t>
            </a:r>
          </a:p>
          <a:p>
            <a:pPr marL="342900" indent="-342900" algn="just">
              <a:buFont typeface="Arial" panose="020B0604020202020204" pitchFamily="34" charset="0"/>
              <a:buChar char="•"/>
            </a:pPr>
            <a:r>
              <a:rPr lang="el-GR" sz="2400" b="1" dirty="0" smtClean="0">
                <a:solidFill>
                  <a:srgbClr val="00B050"/>
                </a:solidFill>
                <a:latin typeface="Calibri" panose="020F0502020204030204" pitchFamily="34" charset="0"/>
                <a:ea typeface="MyriadPro-Regular"/>
              </a:rPr>
              <a:t>Αρχή των Ορίων Δόσεων</a:t>
            </a:r>
            <a:endParaRPr lang="el-GR" sz="2400" b="1" dirty="0">
              <a:solidFill>
                <a:srgbClr val="00B050"/>
              </a:solidFill>
              <a:latin typeface="Calibri" panose="020F0502020204030204" pitchFamily="34" charset="0"/>
              <a:ea typeface="MyriadPro-Regular"/>
            </a:endParaRPr>
          </a:p>
        </p:txBody>
      </p:sp>
    </p:spTree>
    <p:extLst>
      <p:ext uri="{BB962C8B-B14F-4D97-AF65-F5344CB8AC3E}">
        <p14:creationId xmlns:p14="http://schemas.microsoft.com/office/powerpoint/2010/main" val="1697324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2</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6" name="Ορθογώνιο 5"/>
          <p:cNvSpPr/>
          <p:nvPr/>
        </p:nvSpPr>
        <p:spPr>
          <a:xfrm>
            <a:off x="0" y="1083994"/>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Αιτιολόγησης</a:t>
            </a:r>
          </a:p>
        </p:txBody>
      </p:sp>
      <p:sp>
        <p:nvSpPr>
          <p:cNvPr id="7" name="Ορθογώνιο 6"/>
          <p:cNvSpPr/>
          <p:nvPr/>
        </p:nvSpPr>
        <p:spPr>
          <a:xfrm>
            <a:off x="691978" y="1680555"/>
            <a:ext cx="7673546" cy="4421723"/>
          </a:xfrm>
          <a:prstGeom prst="rect">
            <a:avLst/>
          </a:prstGeom>
        </p:spPr>
        <p:txBody>
          <a:bodyPr wrap="square">
            <a:spAutoFit/>
          </a:bodyPr>
          <a:lstStyle/>
          <a:p>
            <a:pPr marL="342900" indent="-342900" algn="just">
              <a:lnSpc>
                <a:spcPct val="107000"/>
              </a:lnSpc>
              <a:spcAft>
                <a:spcPts val="0"/>
              </a:spcAft>
              <a:buFont typeface="Arial" panose="020B0604020202020204" pitchFamily="34" charset="0"/>
              <a:buChar char="•"/>
            </a:pPr>
            <a:r>
              <a:rPr lang="el-GR" sz="2400" b="1" dirty="0" smtClean="0">
                <a:latin typeface="Calibri" panose="020F0502020204030204" pitchFamily="34" charset="0"/>
                <a:ea typeface="MyriadPro-Regular"/>
                <a:cs typeface="Calibri" panose="020F0502020204030204" pitchFamily="34" charset="0"/>
              </a:rPr>
              <a:t>Οι </a:t>
            </a:r>
            <a:r>
              <a:rPr lang="el-GR" sz="2400" b="1" dirty="0">
                <a:latin typeface="Calibri" panose="020F0502020204030204" pitchFamily="34" charset="0"/>
                <a:ea typeface="MyriadPro-Regular"/>
                <a:cs typeface="Calibri" panose="020F0502020204030204" pitchFamily="34" charset="0"/>
              </a:rPr>
              <a:t>αποφάσεις για την </a:t>
            </a:r>
            <a:r>
              <a:rPr lang="el-GR" sz="2400" b="1" dirty="0">
                <a:solidFill>
                  <a:srgbClr val="FF0000"/>
                </a:solidFill>
                <a:latin typeface="Calibri" panose="020F0502020204030204" pitchFamily="34" charset="0"/>
                <a:ea typeface="MyriadPro-Regular"/>
                <a:cs typeface="Calibri" panose="020F0502020204030204" pitchFamily="34" charset="0"/>
              </a:rPr>
              <a:t>εισαγωγή μιας πρακτικής </a:t>
            </a:r>
            <a:r>
              <a:rPr lang="el-GR" sz="2400" b="1" dirty="0">
                <a:latin typeface="Calibri" panose="020F0502020204030204" pitchFamily="34" charset="0"/>
                <a:ea typeface="MyriadPro-Regular"/>
                <a:cs typeface="Calibri" panose="020F0502020204030204" pitchFamily="34" charset="0"/>
              </a:rPr>
              <a:t>είναι αιτιολογημένες υπό την έννοια ότι λαμβάνονται με πρόθεση να εξασφαλιστεί ότι το ατομικό ή κοινωνικό όφελος που προκύπτει από την πρακτική υπερτερεί της βλάβης της υγείας που ενδέχεται να προκαλέσει. </a:t>
            </a:r>
            <a:endParaRPr lang="el-GR" sz="2400" b="1" dirty="0" smtClean="0">
              <a:latin typeface="Calibri" panose="020F0502020204030204" pitchFamily="34" charset="0"/>
              <a:ea typeface="MyriadPro-Regular"/>
              <a:cs typeface="Calibri" panose="020F0502020204030204" pitchFamily="34" charset="0"/>
            </a:endParaRPr>
          </a:p>
          <a:p>
            <a:pPr algn="just">
              <a:lnSpc>
                <a:spcPct val="107000"/>
              </a:lnSpc>
              <a:spcAft>
                <a:spcPts val="0"/>
              </a:spcAft>
            </a:pPr>
            <a:endParaRPr lang="el-GR" sz="2400" b="1" dirty="0" smtClean="0">
              <a:latin typeface="Calibri" panose="020F0502020204030204" pitchFamily="34" charset="0"/>
              <a:ea typeface="MyriadPro-Regular"/>
              <a:cs typeface="Calibri" panose="020F0502020204030204" pitchFamily="34" charset="0"/>
            </a:endParaRPr>
          </a:p>
          <a:p>
            <a:pPr marL="342900" indent="-342900" algn="just">
              <a:lnSpc>
                <a:spcPct val="107000"/>
              </a:lnSpc>
              <a:spcAft>
                <a:spcPts val="0"/>
              </a:spcAft>
              <a:buFont typeface="Arial" panose="020B0604020202020204" pitchFamily="34" charset="0"/>
              <a:buChar char="•"/>
            </a:pPr>
            <a:r>
              <a:rPr lang="el-GR" sz="2400" b="1" dirty="0" smtClean="0">
                <a:latin typeface="Calibri" panose="020F0502020204030204" pitchFamily="34" charset="0"/>
                <a:ea typeface="MyriadPro-Regular"/>
                <a:cs typeface="Calibri" panose="020F0502020204030204" pitchFamily="34" charset="0"/>
              </a:rPr>
              <a:t>Οι </a:t>
            </a:r>
            <a:r>
              <a:rPr lang="el-GR" sz="2400" b="1" dirty="0">
                <a:latin typeface="Calibri" panose="020F0502020204030204" pitchFamily="34" charset="0"/>
                <a:ea typeface="MyriadPro-Regular"/>
                <a:cs typeface="Calibri" panose="020F0502020204030204" pitchFamily="34" charset="0"/>
              </a:rPr>
              <a:t>αποφάσεις για την </a:t>
            </a:r>
            <a:r>
              <a:rPr lang="el-GR" sz="2400" b="1" dirty="0">
                <a:solidFill>
                  <a:srgbClr val="FF0000"/>
                </a:solidFill>
                <a:latin typeface="Calibri" panose="020F0502020204030204" pitchFamily="34" charset="0"/>
                <a:ea typeface="MyriadPro-Regular"/>
                <a:cs typeface="Calibri" panose="020F0502020204030204" pitchFamily="34" charset="0"/>
              </a:rPr>
              <a:t>εισαγωγή ή μεταβολή μιας οδού έκθεσης</a:t>
            </a:r>
            <a:r>
              <a:rPr lang="el-GR" sz="2400" b="1" dirty="0">
                <a:latin typeface="Calibri" panose="020F0502020204030204" pitchFamily="34" charset="0"/>
                <a:ea typeface="MyriadPro-Regular"/>
                <a:cs typeface="Calibri" panose="020F0502020204030204" pitchFamily="34" charset="0"/>
              </a:rPr>
              <a:t> για υφιστάμενες καταστάσεις έκθεσης </a:t>
            </a:r>
            <a:r>
              <a:rPr lang="el-GR" sz="2400" b="1" dirty="0" smtClean="0">
                <a:latin typeface="Calibri" panose="020F0502020204030204" pitchFamily="34" charset="0"/>
                <a:ea typeface="MyriadPro-Regular"/>
                <a:cs typeface="Calibri" panose="020F0502020204030204" pitchFamily="34" charset="0"/>
              </a:rPr>
              <a:t>και</a:t>
            </a:r>
            <a:r>
              <a:rPr lang="el-GR" sz="2400" b="1" dirty="0" smtClean="0">
                <a:latin typeface="Calibri" panose="020F0502020204030204" pitchFamily="34" charset="0"/>
                <a:ea typeface="MyriadPro-Regular"/>
                <a:cs typeface="Times New Roman" panose="02020603050405020304" pitchFamily="18" charset="0"/>
              </a:rPr>
              <a:t> </a:t>
            </a:r>
            <a:r>
              <a:rPr lang="el-GR" sz="2400" b="1" dirty="0" smtClean="0">
                <a:latin typeface="Calibri" panose="020F0502020204030204" pitchFamily="34" charset="0"/>
                <a:ea typeface="MyriadPro-Regular"/>
              </a:rPr>
              <a:t>καταστάσεις </a:t>
            </a:r>
            <a:r>
              <a:rPr lang="el-GR" sz="2400" b="1" dirty="0">
                <a:latin typeface="Calibri" panose="020F0502020204030204" pitchFamily="34" charset="0"/>
                <a:ea typeface="MyriadPro-Regular"/>
              </a:rPr>
              <a:t>έκθεσης έκτακτης ανάγκης είναι αιτιολογημένες υπό την έννοια ότι θα πρέπει να έχουν περισσότερο ευεργετικό παρά δυσμενές αποτέλεσμα.</a:t>
            </a:r>
            <a:endParaRPr lang="el-GR" sz="2400" b="1" dirty="0"/>
          </a:p>
        </p:txBody>
      </p:sp>
    </p:spTree>
    <p:extLst>
      <p:ext uri="{BB962C8B-B14F-4D97-AF65-F5344CB8AC3E}">
        <p14:creationId xmlns:p14="http://schemas.microsoft.com/office/powerpoint/2010/main" val="3888875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3</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083994"/>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(1)</a:t>
            </a:r>
          </a:p>
        </p:txBody>
      </p:sp>
      <p:sp>
        <p:nvSpPr>
          <p:cNvPr id="6" name="Ορθογώνιο 5"/>
          <p:cNvSpPr/>
          <p:nvPr/>
        </p:nvSpPr>
        <p:spPr>
          <a:xfrm>
            <a:off x="506627" y="1799002"/>
            <a:ext cx="8106032" cy="4044056"/>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Η </a:t>
            </a:r>
            <a:r>
              <a:rPr lang="el-GR" sz="2400" b="1" dirty="0">
                <a:latin typeface="Calibri" panose="020F0502020204030204" pitchFamily="34" charset="0"/>
                <a:ea typeface="MyriadPro-Regular"/>
                <a:cs typeface="Calibri" panose="020F0502020204030204" pitchFamily="34" charset="0"/>
              </a:rPr>
              <a:t>ακτινοπροστασία των </a:t>
            </a:r>
            <a:r>
              <a:rPr lang="el-GR" sz="2400" b="1" dirty="0">
                <a:solidFill>
                  <a:srgbClr val="FF0000"/>
                </a:solidFill>
                <a:latin typeface="Calibri" panose="020F0502020204030204" pitchFamily="34" charset="0"/>
                <a:ea typeface="MyriadPro-Regular"/>
                <a:cs typeface="Calibri" panose="020F0502020204030204" pitchFamily="34" charset="0"/>
              </a:rPr>
              <a:t>ατόμων που υποβάλλονται σε έκθεση του κοινού ή σε επαγγελματική έκθεση </a:t>
            </a:r>
            <a:r>
              <a:rPr lang="el-GR" sz="2400" b="1" dirty="0">
                <a:latin typeface="Calibri" panose="020F0502020204030204" pitchFamily="34" charset="0"/>
                <a:ea typeface="MyriadPro-Regular"/>
                <a:cs typeface="Calibri" panose="020F0502020204030204" pitchFamily="34" charset="0"/>
              </a:rPr>
              <a:t>βελτιστοποιείται με σκοπό τη </a:t>
            </a:r>
            <a:r>
              <a:rPr lang="el-GR" sz="2400" b="1" dirty="0" smtClean="0">
                <a:latin typeface="Calibri" panose="020F0502020204030204" pitchFamily="34" charset="0"/>
                <a:ea typeface="MyriadPro-Regular"/>
                <a:cs typeface="Calibri" panose="020F0502020204030204" pitchFamily="34" charset="0"/>
              </a:rPr>
              <a:t>διατήρηση</a:t>
            </a:r>
            <a:r>
              <a:rPr lang="el-GR" sz="2400" b="1" dirty="0" smtClean="0">
                <a:latin typeface="Calibri" panose="020F0502020204030204" pitchFamily="34" charset="0"/>
                <a:ea typeface="MyriadPro-Regular"/>
                <a:cs typeface="Times New Roman" panose="02020603050405020304" pitchFamily="18" charset="0"/>
              </a:rPr>
              <a:t> </a:t>
            </a:r>
            <a:r>
              <a:rPr lang="el-GR" sz="2400" b="1" dirty="0" smtClean="0">
                <a:latin typeface="Calibri" panose="020F0502020204030204" pitchFamily="34" charset="0"/>
                <a:ea typeface="MyriadPro-Regular"/>
                <a:cs typeface="Calibri" panose="020F0502020204030204" pitchFamily="34" charset="0"/>
              </a:rPr>
              <a:t>του </a:t>
            </a:r>
            <a:r>
              <a:rPr lang="el-GR" sz="2400" b="1" dirty="0">
                <a:latin typeface="Calibri" panose="020F0502020204030204" pitchFamily="34" charset="0"/>
                <a:ea typeface="MyriadPro-Regular"/>
                <a:cs typeface="Calibri" panose="020F0502020204030204" pitchFamily="34" charset="0"/>
              </a:rPr>
              <a:t>μεγέθους των ατομικών δόσεων, της πιθανότητας έκθεσης και του αριθμού των εκτιθέμενων ατόμων στα κατώτερα λογικώς εφικτά επίπεδα λαμβανομένων υπόψη της τρέχουσας κατάστασης των τεχνικών γνώσεων καθώς και των οικονομικών και κοινωνικών παραγόντων.</a:t>
            </a:r>
            <a:endParaRPr lang="el-G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l-GR"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Αρχή της </a:t>
            </a:r>
            <a:r>
              <a:rPr lang="en-US"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ALARA (As Low As Reasonably Achievable)</a:t>
            </a:r>
            <a:endParaRPr lang="el-GR"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494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4</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003812"/>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(2)</a:t>
            </a:r>
          </a:p>
        </p:txBody>
      </p:sp>
      <p:sp>
        <p:nvSpPr>
          <p:cNvPr id="6" name="Ορθογώνιο 5"/>
          <p:cNvSpPr/>
          <p:nvPr/>
        </p:nvSpPr>
        <p:spPr>
          <a:xfrm>
            <a:off x="0" y="1719103"/>
            <a:ext cx="9144000" cy="523220"/>
          </a:xfrm>
          <a:prstGeom prst="rect">
            <a:avLst/>
          </a:prstGeom>
        </p:spPr>
        <p:txBody>
          <a:bodyPr wrap="square">
            <a:spAutoFit/>
          </a:bodyPr>
          <a:lstStyle/>
          <a:p>
            <a:pPr algn="ctr"/>
            <a:r>
              <a:rPr lang="el-GR" sz="2800" b="1" dirty="0" smtClean="0">
                <a:solidFill>
                  <a:srgbClr val="FF0000"/>
                </a:solidFill>
                <a:latin typeface="Calibri" panose="020F0502020204030204" pitchFamily="34" charset="0"/>
                <a:ea typeface="MyriadPro-Regular"/>
              </a:rPr>
              <a:t>Περιοριστικό Επίπεδο Δόσης (ΠΕΔ) (1)</a:t>
            </a:r>
          </a:p>
        </p:txBody>
      </p:sp>
      <p:sp>
        <p:nvSpPr>
          <p:cNvPr id="7" name="Ορθογώνιο 6"/>
          <p:cNvSpPr/>
          <p:nvPr/>
        </p:nvSpPr>
        <p:spPr>
          <a:xfrm>
            <a:off x="1013254" y="2267149"/>
            <a:ext cx="7339914" cy="2068195"/>
          </a:xfrm>
          <a:prstGeom prst="rect">
            <a:avLst/>
          </a:prstGeom>
        </p:spPr>
        <p:txBody>
          <a:bodyPr wrap="square">
            <a:spAutoFit/>
          </a:bodyPr>
          <a:lstStyle/>
          <a:p>
            <a:pPr algn="just">
              <a:lnSpc>
                <a:spcPct val="107000"/>
              </a:lnSpc>
              <a:spcAft>
                <a:spcPts val="0"/>
              </a:spcAft>
            </a:pPr>
            <a:r>
              <a:rPr lang="el-GR" sz="2400" b="1" dirty="0">
                <a:ea typeface="MyriadPro-Regular"/>
                <a:cs typeface="Calibri" panose="020F0502020204030204" pitchFamily="34" charset="0"/>
              </a:rPr>
              <a:t>Τ</a:t>
            </a:r>
            <a:r>
              <a:rPr lang="el-GR" sz="2400" b="1" dirty="0" smtClean="0">
                <a:ea typeface="MyriadPro-Regular"/>
                <a:cs typeface="Calibri" panose="020F0502020204030204" pitchFamily="34" charset="0"/>
              </a:rPr>
              <a:t>ο </a:t>
            </a:r>
            <a:r>
              <a:rPr lang="el-GR" sz="2400" b="1" dirty="0">
                <a:ea typeface="MyriadPro-Regular"/>
                <a:cs typeface="Calibri" panose="020F0502020204030204" pitchFamily="34" charset="0"/>
              </a:rPr>
              <a:t>πιθανό ανώτατο επίπεδο των μεμονωμένων δόσεων που χρησιμοποιείται για να καθοριστεί το εύρος επιλογών που εξετάζονται κατά τη διαδικασία βελτιστοποίησης για μια δεδομένη πηγή ακτινοβολίας σε μια κατάσταση σχεδιασμένης </a:t>
            </a:r>
            <a:r>
              <a:rPr lang="el-GR" sz="2400" b="1" dirty="0" smtClean="0">
                <a:ea typeface="MyriadPro-Regular"/>
                <a:cs typeface="Calibri" panose="020F0502020204030204" pitchFamily="34" charset="0"/>
              </a:rPr>
              <a:t>έκθεσης.</a:t>
            </a:r>
            <a:endParaRPr lang="el-GR" sz="2400" b="1" dirty="0">
              <a:effectLst/>
              <a:ea typeface="Calibri" panose="020F0502020204030204" pitchFamily="34" charset="0"/>
              <a:cs typeface="Times New Roman" panose="02020603050405020304" pitchFamily="18" charset="0"/>
            </a:endParaRPr>
          </a:p>
        </p:txBody>
      </p:sp>
      <p:sp>
        <p:nvSpPr>
          <p:cNvPr id="2" name="Ορθογώνιο 1"/>
          <p:cNvSpPr/>
          <p:nvPr/>
        </p:nvSpPr>
        <p:spPr>
          <a:xfrm>
            <a:off x="1013254" y="4630348"/>
            <a:ext cx="7339914" cy="1938992"/>
          </a:xfrm>
          <a:prstGeom prst="rect">
            <a:avLst/>
          </a:prstGeom>
        </p:spPr>
        <p:txBody>
          <a:bodyPr wrap="square">
            <a:spAutoFit/>
          </a:bodyPr>
          <a:lstStyle/>
          <a:p>
            <a:pPr algn="just">
              <a:spcBef>
                <a:spcPct val="50000"/>
              </a:spcBef>
            </a:pPr>
            <a:r>
              <a:rPr lang="el-GR" altLang="el-GR" sz="2400" b="1" dirty="0"/>
              <a:t>Κάθε </a:t>
            </a:r>
            <a:r>
              <a:rPr lang="el-GR" altLang="el-GR" sz="2400" b="1" dirty="0" smtClean="0"/>
              <a:t>κατάσταση σχεδιασμένης έκθεσης και </a:t>
            </a:r>
            <a:r>
              <a:rPr lang="el-GR" altLang="el-GR" sz="2400" b="1" dirty="0">
                <a:solidFill>
                  <a:srgbClr val="FF0000"/>
                </a:solidFill>
              </a:rPr>
              <a:t>κάθε πηγή </a:t>
            </a:r>
            <a:r>
              <a:rPr lang="el-GR" altLang="el-GR" sz="2400" b="1" dirty="0" smtClean="0">
                <a:solidFill>
                  <a:srgbClr val="FF0000"/>
                </a:solidFill>
              </a:rPr>
              <a:t>στο πλαίσιο </a:t>
            </a:r>
            <a:r>
              <a:rPr lang="el-GR" altLang="el-GR" sz="2400" b="1" dirty="0">
                <a:solidFill>
                  <a:srgbClr val="FF0000"/>
                </a:solidFill>
              </a:rPr>
              <a:t>μιας </a:t>
            </a:r>
            <a:r>
              <a:rPr lang="el-GR" altLang="el-GR" sz="2400" b="1" dirty="0" smtClean="0">
                <a:solidFill>
                  <a:srgbClr val="FF0000"/>
                </a:solidFill>
              </a:rPr>
              <a:t>κατάστασης σχεδιασμένης έκθεσης </a:t>
            </a:r>
            <a:r>
              <a:rPr lang="el-GR" altLang="el-GR" sz="2400" b="1" dirty="0">
                <a:solidFill>
                  <a:srgbClr val="FF0000"/>
                </a:solidFill>
              </a:rPr>
              <a:t>υπόκειται σε περιορισμούς </a:t>
            </a:r>
            <a:r>
              <a:rPr lang="el-GR" altLang="el-GR" sz="2400" b="1" dirty="0"/>
              <a:t>όσον αφορά τα σχετιζόμενα με αυτήν επίπεδα των αναμενόμενων και </a:t>
            </a:r>
            <a:r>
              <a:rPr lang="el-GR" altLang="el-GR" sz="2400" b="1" dirty="0" smtClean="0"/>
              <a:t>δυνητικών </a:t>
            </a:r>
            <a:r>
              <a:rPr lang="el-GR" altLang="el-GR" sz="2400" b="1" dirty="0"/>
              <a:t>δόσεων.</a:t>
            </a:r>
            <a:endParaRPr lang="en-US" altLang="el-GR" sz="2400" b="1" dirty="0"/>
          </a:p>
        </p:txBody>
      </p:sp>
    </p:spTree>
    <p:extLst>
      <p:ext uri="{BB962C8B-B14F-4D97-AF65-F5344CB8AC3E}">
        <p14:creationId xmlns:p14="http://schemas.microsoft.com/office/powerpoint/2010/main" val="777637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5</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003812"/>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(3)</a:t>
            </a:r>
          </a:p>
        </p:txBody>
      </p:sp>
      <p:sp>
        <p:nvSpPr>
          <p:cNvPr id="6" name="Ορθογώνιο 5"/>
          <p:cNvSpPr/>
          <p:nvPr/>
        </p:nvSpPr>
        <p:spPr>
          <a:xfrm>
            <a:off x="0" y="1632604"/>
            <a:ext cx="9144000" cy="523220"/>
          </a:xfrm>
          <a:prstGeom prst="rect">
            <a:avLst/>
          </a:prstGeom>
        </p:spPr>
        <p:txBody>
          <a:bodyPr wrap="square">
            <a:spAutoFit/>
          </a:bodyPr>
          <a:lstStyle/>
          <a:p>
            <a:pPr algn="ctr"/>
            <a:r>
              <a:rPr lang="el-GR" sz="2800" b="1" dirty="0" smtClean="0">
                <a:solidFill>
                  <a:srgbClr val="FF0000"/>
                </a:solidFill>
                <a:latin typeface="Calibri" panose="020F0502020204030204" pitchFamily="34" charset="0"/>
                <a:ea typeface="MyriadPro-Regular"/>
              </a:rPr>
              <a:t>Περιοριστικό Επίπεδο Δόσης (ΠΕΔ) (2)</a:t>
            </a:r>
          </a:p>
        </p:txBody>
      </p:sp>
      <p:grpSp>
        <p:nvGrpSpPr>
          <p:cNvPr id="13" name="Group 12"/>
          <p:cNvGrpSpPr>
            <a:grpSpLocks/>
          </p:cNvGrpSpPr>
          <p:nvPr/>
        </p:nvGrpSpPr>
        <p:grpSpPr bwMode="auto">
          <a:xfrm>
            <a:off x="413608" y="2250020"/>
            <a:ext cx="4158392" cy="4641204"/>
            <a:chOff x="182" y="980"/>
            <a:chExt cx="2562" cy="3047"/>
          </a:xfrm>
        </p:grpSpPr>
        <p:graphicFrame>
          <p:nvGraphicFramePr>
            <p:cNvPr id="14" name="Object 5"/>
            <p:cNvGraphicFramePr>
              <a:graphicFrameLocks noChangeAspect="1"/>
            </p:cNvGraphicFramePr>
            <p:nvPr>
              <p:extLst>
                <p:ext uri="{D42A27DB-BD31-4B8C-83A1-F6EECF244321}">
                  <p14:modId xmlns:p14="http://schemas.microsoft.com/office/powerpoint/2010/main" val="2384923192"/>
                </p:ext>
              </p:extLst>
            </p:nvPr>
          </p:nvGraphicFramePr>
          <p:xfrm>
            <a:off x="466" y="980"/>
            <a:ext cx="2006" cy="2256"/>
          </p:xfrm>
          <a:graphic>
            <a:graphicData uri="http://schemas.openxmlformats.org/presentationml/2006/ole">
              <mc:AlternateContent xmlns:mc="http://schemas.openxmlformats.org/markup-compatibility/2006">
                <mc:Choice xmlns:v="urn:schemas-microsoft-com:vml" Requires="v">
                  <p:oleObj spid="_x0000_s1206" r:id="rId3" imgW="1819800" imgH="2351160" progId="">
                    <p:embed/>
                  </p:oleObj>
                </mc:Choice>
                <mc:Fallback>
                  <p:oleObj r:id="rId3" imgW="1819800" imgH="23511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 y="980"/>
                          <a:ext cx="2006" cy="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8"/>
            <p:cNvSpPr txBox="1">
              <a:spLocks noChangeArrowheads="1"/>
            </p:cNvSpPr>
            <p:nvPr/>
          </p:nvSpPr>
          <p:spPr bwMode="auto">
            <a:xfrm>
              <a:off x="182" y="3158"/>
              <a:ext cx="2562" cy="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l-GR" altLang="el-GR" sz="2000" b="1" dirty="0" smtClean="0"/>
                <a:t>Άτομα (εκτιθέμενοι εργαζόμενοι ή κοινό) προστατεύονται από όλες τις πηγές ακτινοβολίας βάσει των </a:t>
              </a:r>
              <a:r>
                <a:rPr lang="el-GR" altLang="el-GR" sz="2000" b="1" dirty="0" smtClean="0">
                  <a:solidFill>
                    <a:srgbClr val="FF0000"/>
                  </a:solidFill>
                </a:rPr>
                <a:t>Ορίων Δόσεων.</a:t>
              </a:r>
              <a:endParaRPr lang="el-GR" altLang="el-GR" sz="2000" b="1" dirty="0">
                <a:solidFill>
                  <a:srgbClr val="FF0000"/>
                </a:solidFill>
              </a:endParaRPr>
            </a:p>
          </p:txBody>
        </p:sp>
      </p:grpSp>
      <p:grpSp>
        <p:nvGrpSpPr>
          <p:cNvPr id="16" name="Group 11"/>
          <p:cNvGrpSpPr>
            <a:grpSpLocks/>
          </p:cNvGrpSpPr>
          <p:nvPr/>
        </p:nvGrpSpPr>
        <p:grpSpPr bwMode="auto">
          <a:xfrm>
            <a:off x="4784082" y="2302375"/>
            <a:ext cx="3917950" cy="4566026"/>
            <a:chOff x="3107" y="912"/>
            <a:chExt cx="2468" cy="3037"/>
          </a:xfrm>
        </p:grpSpPr>
        <p:graphicFrame>
          <p:nvGraphicFramePr>
            <p:cNvPr id="17" name="Object 7"/>
            <p:cNvGraphicFramePr>
              <a:graphicFrameLocks noChangeAspect="1"/>
            </p:cNvGraphicFramePr>
            <p:nvPr/>
          </p:nvGraphicFramePr>
          <p:xfrm>
            <a:off x="3264" y="912"/>
            <a:ext cx="2083" cy="2256"/>
          </p:xfrm>
          <a:graphic>
            <a:graphicData uri="http://schemas.openxmlformats.org/presentationml/2006/ole">
              <mc:AlternateContent xmlns:mc="http://schemas.openxmlformats.org/markup-compatibility/2006">
                <mc:Choice xmlns:v="urn:schemas-microsoft-com:vml" Requires="v">
                  <p:oleObj spid="_x0000_s1207" r:id="rId5" imgW="1896120" imgH="2315160" progId="">
                    <p:embed/>
                  </p:oleObj>
                </mc:Choice>
                <mc:Fallback>
                  <p:oleObj r:id="rId5" imgW="1896120" imgH="23151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912"/>
                          <a:ext cx="2083" cy="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0"/>
            <p:cNvSpPr txBox="1">
              <a:spLocks noChangeArrowheads="1"/>
            </p:cNvSpPr>
            <p:nvPr/>
          </p:nvSpPr>
          <p:spPr bwMode="auto">
            <a:xfrm>
              <a:off x="3107" y="3069"/>
              <a:ext cx="2468" cy="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l-GR" altLang="el-GR" sz="2000" b="1" dirty="0"/>
                <a:t>Άτομα (εκτιθέμενοι εργαζόμενοι ή κοινό) </a:t>
              </a:r>
              <a:r>
                <a:rPr lang="el-GR" altLang="el-GR" sz="2000" b="1" dirty="0" smtClean="0"/>
                <a:t>προστατεύονται </a:t>
              </a:r>
              <a:r>
                <a:rPr lang="el-GR" altLang="el-GR" sz="2000" b="1" dirty="0"/>
                <a:t>από </a:t>
              </a:r>
              <a:r>
                <a:rPr lang="el-GR" altLang="el-GR" sz="2000" b="1" dirty="0" smtClean="0"/>
                <a:t>κάθε πηγή </a:t>
              </a:r>
              <a:r>
                <a:rPr lang="el-GR" altLang="el-GR" sz="2000" b="1" dirty="0"/>
                <a:t>ακτινοβολίας βάσει </a:t>
              </a:r>
              <a:r>
                <a:rPr lang="el-GR" altLang="el-GR" sz="2000" b="1" dirty="0" smtClean="0"/>
                <a:t>των </a:t>
              </a:r>
              <a:r>
                <a:rPr lang="el-GR" altLang="el-GR" sz="2000" b="1" dirty="0" smtClean="0">
                  <a:solidFill>
                    <a:srgbClr val="FF0000"/>
                  </a:solidFill>
                </a:rPr>
                <a:t>Περιοριστικών Επιπέδων Δόσης.</a:t>
              </a:r>
              <a:endParaRPr lang="el-GR" altLang="el-GR" sz="2000" b="1" dirty="0">
                <a:solidFill>
                  <a:srgbClr val="FF0000"/>
                </a:solidFill>
              </a:endParaRPr>
            </a:p>
          </p:txBody>
        </p:sp>
      </p:grpSp>
    </p:spTree>
    <p:extLst>
      <p:ext uri="{BB962C8B-B14F-4D97-AF65-F5344CB8AC3E}">
        <p14:creationId xmlns:p14="http://schemas.microsoft.com/office/powerpoint/2010/main" val="19426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91978" y="1674439"/>
            <a:ext cx="7760043" cy="1655518"/>
          </a:xfrm>
          <a:prstGeom prst="rect">
            <a:avLst/>
          </a:prstGeom>
        </p:spPr>
        <p:txBody>
          <a:bodyPr wrap="square">
            <a:spAutoFit/>
          </a:bodyPr>
          <a:lstStyle/>
          <a:p>
            <a:pPr algn="just">
              <a:lnSpc>
                <a:spcPct val="107000"/>
              </a:lnSpc>
              <a:spcAft>
                <a:spcPts val="0"/>
              </a:spcAft>
            </a:pPr>
            <a:r>
              <a:rPr lang="el-GR" sz="2400" b="1" dirty="0">
                <a:latin typeface="Calibri" panose="020F0502020204030204" pitchFamily="34" charset="0"/>
                <a:ea typeface="MyriadPro-Regular"/>
                <a:cs typeface="Calibri" panose="020F0502020204030204" pitchFamily="34" charset="0"/>
              </a:rPr>
              <a:t>Η βελτιστοποίηση της προστασίας των </a:t>
            </a:r>
            <a:r>
              <a:rPr lang="el-GR" sz="2400" b="1" dirty="0">
                <a:solidFill>
                  <a:srgbClr val="FF0000"/>
                </a:solidFill>
                <a:latin typeface="Calibri" panose="020F0502020204030204" pitchFamily="34" charset="0"/>
                <a:ea typeface="MyriadPro-Regular"/>
                <a:cs typeface="Calibri" panose="020F0502020204030204" pitchFamily="34" charset="0"/>
              </a:rPr>
              <a:t>ατόμων που υποβάλλονται σε ιατρική έκθεση</a:t>
            </a:r>
            <a:r>
              <a:rPr lang="el-GR" sz="2400" b="1" dirty="0">
                <a:latin typeface="Calibri" panose="020F0502020204030204" pitchFamily="34" charset="0"/>
                <a:ea typeface="MyriadPro-Regular"/>
                <a:cs typeface="Calibri" panose="020F0502020204030204" pitchFamily="34" charset="0"/>
              </a:rPr>
              <a:t> εφαρμόζεται στο μέγεθος των ατομικών δόσεων και είναι σύμφωνη με τον ιατρικό σκοπό της </a:t>
            </a:r>
            <a:r>
              <a:rPr lang="el-GR" sz="2400" b="1" dirty="0" smtClean="0">
                <a:latin typeface="Calibri" panose="020F0502020204030204" pitchFamily="34" charset="0"/>
                <a:ea typeface="MyriadPro-Regular"/>
                <a:cs typeface="Calibri" panose="020F0502020204030204" pitchFamily="34" charset="0"/>
              </a:rPr>
              <a:t>έκθεσης. </a:t>
            </a:r>
            <a:endParaRPr lang="el-G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6</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6" name="Ορθογώνιο 5"/>
          <p:cNvSpPr/>
          <p:nvPr/>
        </p:nvSpPr>
        <p:spPr>
          <a:xfrm>
            <a:off x="0" y="1083994"/>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(4)</a:t>
            </a:r>
          </a:p>
        </p:txBody>
      </p:sp>
      <p:sp>
        <p:nvSpPr>
          <p:cNvPr id="7" name="Ορθογώνιο 6"/>
          <p:cNvSpPr/>
          <p:nvPr/>
        </p:nvSpPr>
        <p:spPr>
          <a:xfrm>
            <a:off x="691978" y="3470326"/>
            <a:ext cx="7710616" cy="2841034"/>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Πρέπει να εξασφαλίζεται ότι όλες </a:t>
            </a:r>
            <a:r>
              <a:rPr lang="el-GR" sz="2400" b="1" dirty="0">
                <a:latin typeface="Calibri" panose="020F0502020204030204" pitchFamily="34" charset="0"/>
                <a:ea typeface="MyriadPro-Regular"/>
                <a:cs typeface="Calibri" panose="020F0502020204030204" pitchFamily="34" charset="0"/>
              </a:rPr>
              <a:t>οι δόσεις που οφείλονται σε ιατρική έκθεση για σκοπούς </a:t>
            </a:r>
            <a:r>
              <a:rPr lang="el-GR" sz="2400" b="1" dirty="0" smtClean="0">
                <a:latin typeface="Calibri" panose="020F0502020204030204" pitchFamily="34" charset="0"/>
                <a:ea typeface="MyriadPro-Regular"/>
                <a:cs typeface="Calibri" panose="020F0502020204030204" pitchFamily="34" charset="0"/>
              </a:rPr>
              <a:t>ακτινοδιαγνωστικούς και επεμβατικής ακτινολογίας/ καρδιολογίας, διατηρούνται </a:t>
            </a:r>
            <a:r>
              <a:rPr lang="el-GR" sz="2400" b="1" dirty="0">
                <a:latin typeface="Calibri" panose="020F0502020204030204" pitchFamily="34" charset="0"/>
                <a:ea typeface="MyriadPro-Regular"/>
                <a:cs typeface="Calibri" panose="020F0502020204030204" pitchFamily="34" charset="0"/>
              </a:rPr>
              <a:t>στα κατώτερα λογικώς εφικτά επίπεδα που απαιτούνται για τη λήψη των απαραίτητων ιατρικών πληροφοριών, λαμβάνοντας υπόψη οικονομικούς και κοινωνικούς </a:t>
            </a:r>
            <a:r>
              <a:rPr lang="el-GR" sz="2400" b="1" dirty="0" smtClean="0">
                <a:latin typeface="Calibri" panose="020F0502020204030204" pitchFamily="34" charset="0"/>
                <a:ea typeface="MyriadPro-Regular"/>
                <a:cs typeface="Calibri" panose="020F0502020204030204" pitchFamily="34" charset="0"/>
              </a:rPr>
              <a:t>παράγοντες.</a:t>
            </a:r>
            <a:endParaRPr lang="el-GR"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285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7</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083994"/>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(5)</a:t>
            </a:r>
          </a:p>
        </p:txBody>
      </p:sp>
      <p:sp>
        <p:nvSpPr>
          <p:cNvPr id="6" name="Ορθογώνιο 5"/>
          <p:cNvSpPr/>
          <p:nvPr/>
        </p:nvSpPr>
        <p:spPr>
          <a:xfrm>
            <a:off x="0" y="2542304"/>
            <a:ext cx="9144000" cy="523220"/>
          </a:xfrm>
          <a:prstGeom prst="rect">
            <a:avLst/>
          </a:prstGeom>
        </p:spPr>
        <p:txBody>
          <a:bodyPr wrap="square">
            <a:spAutoFit/>
          </a:bodyPr>
          <a:lstStyle/>
          <a:p>
            <a:pPr algn="ctr"/>
            <a:r>
              <a:rPr lang="el-GR" sz="2800" b="1" dirty="0" smtClean="0">
                <a:solidFill>
                  <a:srgbClr val="FF0000"/>
                </a:solidFill>
                <a:latin typeface="Calibri" panose="020F0502020204030204" pitchFamily="34" charset="0"/>
                <a:ea typeface="MyriadPro-Regular"/>
              </a:rPr>
              <a:t>Διαγνωστικά Επίπεδα Αναφοράς (</a:t>
            </a:r>
            <a:r>
              <a:rPr lang="el-GR" sz="2800" b="1" dirty="0" smtClean="0">
                <a:solidFill>
                  <a:srgbClr val="FF0000"/>
                </a:solidFill>
                <a:latin typeface="Calibri" panose="020F0502020204030204" pitchFamily="34" charset="0"/>
                <a:ea typeface="MyriadPro-Regular"/>
              </a:rPr>
              <a:t>ΔΕΑ) </a:t>
            </a:r>
            <a:r>
              <a:rPr lang="el-GR" sz="2800" b="1" dirty="0" smtClean="0">
                <a:solidFill>
                  <a:srgbClr val="FF0000"/>
                </a:solidFill>
                <a:latin typeface="Calibri" panose="020F0502020204030204" pitchFamily="34" charset="0"/>
                <a:ea typeface="MyriadPro-Regular"/>
              </a:rPr>
              <a:t>(1)</a:t>
            </a:r>
          </a:p>
        </p:txBody>
      </p:sp>
      <p:sp>
        <p:nvSpPr>
          <p:cNvPr id="7" name="Ορθογώνιο 6"/>
          <p:cNvSpPr/>
          <p:nvPr/>
        </p:nvSpPr>
        <p:spPr>
          <a:xfrm>
            <a:off x="753762" y="3185926"/>
            <a:ext cx="7587049" cy="2068195"/>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Τα </a:t>
            </a:r>
            <a:r>
              <a:rPr lang="el-GR" sz="2400" b="1" dirty="0">
                <a:latin typeface="Calibri" panose="020F0502020204030204" pitchFamily="34" charset="0"/>
                <a:ea typeface="MyriadPro-Regular"/>
                <a:cs typeface="Calibri" panose="020F0502020204030204" pitchFamily="34" charset="0"/>
              </a:rPr>
              <a:t>επίπεδα δόσης στις ιατρικές ακτινοδιαγνωστικές ή τις επεμβατικές ακτινολογικές πρακτικές </a:t>
            </a:r>
            <a:r>
              <a:rPr lang="el-GR" sz="2400" b="1" dirty="0" smtClean="0">
                <a:latin typeface="Calibri" panose="020F0502020204030204" pitchFamily="34" charset="0"/>
                <a:ea typeface="MyriadPro-Regular"/>
                <a:cs typeface="Calibri" panose="020F0502020204030204" pitchFamily="34" charset="0"/>
              </a:rPr>
              <a:t>για </a:t>
            </a:r>
            <a:r>
              <a:rPr lang="el-GR" sz="2400" b="1" dirty="0">
                <a:latin typeface="Calibri" panose="020F0502020204030204" pitchFamily="34" charset="0"/>
                <a:ea typeface="MyriadPro-Regular"/>
                <a:cs typeface="Calibri" panose="020F0502020204030204" pitchFamily="34" charset="0"/>
              </a:rPr>
              <a:t>εξετάσεις ομάδων ασθενών τυπικού μεγέθους ή τυπικών ομοιωμάτων, για ευρέως οριζόμενους τύπους </a:t>
            </a:r>
            <a:r>
              <a:rPr lang="el-GR" sz="2400" b="1" dirty="0" smtClean="0">
                <a:latin typeface="Calibri" panose="020F0502020204030204" pitchFamily="34" charset="0"/>
                <a:ea typeface="MyriadPro-Regular"/>
                <a:cs typeface="Calibri" panose="020F0502020204030204" pitchFamily="34" charset="0"/>
              </a:rPr>
              <a:t>εξοπλισμού.</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496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Εισαγωγή (1)</a:t>
            </a:r>
            <a:endParaRPr lang="en-US" altLang="el-GR" sz="3600" b="1" dirty="0">
              <a:solidFill>
                <a:srgbClr val="0070C0"/>
              </a:solidFill>
              <a:latin typeface="+mj-lt"/>
            </a:endParaRPr>
          </a:p>
        </p:txBody>
      </p:sp>
      <p:sp>
        <p:nvSpPr>
          <p:cNvPr id="5" name="Rectangle 3"/>
          <p:cNvSpPr txBox="1">
            <a:spLocks noChangeArrowheads="1"/>
          </p:cNvSpPr>
          <p:nvPr/>
        </p:nvSpPr>
        <p:spPr>
          <a:xfrm>
            <a:off x="409074" y="1158874"/>
            <a:ext cx="7880684" cy="22078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90000"/>
              </a:lnSpc>
            </a:pPr>
            <a:r>
              <a:rPr lang="el-GR" altLang="el-GR" sz="2400" b="1" dirty="0" smtClean="0"/>
              <a:t>Η ακτινοβιολογία και οι επιπτώσεις της ακτινοβολίας στον οργανισμό αναδεικνύουν την ανάγκη για ένα </a:t>
            </a:r>
            <a:r>
              <a:rPr lang="el-GR" altLang="el-GR" sz="2400" b="1" dirty="0" smtClean="0">
                <a:solidFill>
                  <a:srgbClr val="0070C0"/>
                </a:solidFill>
              </a:rPr>
              <a:t>Σύστημα </a:t>
            </a:r>
            <a:r>
              <a:rPr lang="el-GR" altLang="el-GR" sz="2400" b="1" dirty="0">
                <a:solidFill>
                  <a:srgbClr val="0070C0"/>
                </a:solidFill>
              </a:rPr>
              <a:t>Α</a:t>
            </a:r>
            <a:r>
              <a:rPr lang="el-GR" altLang="el-GR" sz="2400" b="1" dirty="0" smtClean="0">
                <a:solidFill>
                  <a:srgbClr val="0070C0"/>
                </a:solidFill>
              </a:rPr>
              <a:t>κτινοπροστασίας </a:t>
            </a:r>
            <a:r>
              <a:rPr lang="el-GR" altLang="el-GR" sz="2400" b="1" dirty="0" smtClean="0"/>
              <a:t>το οποίο να επιτρέπει τα πολλαπλά οφέλη της χρήσης των ακτινοβολιών, ενώ να εξασφαλίζει ότι </a:t>
            </a:r>
            <a:r>
              <a:rPr lang="el-GR" altLang="el-GR" sz="2400" b="1" dirty="0"/>
              <a:t>οι </a:t>
            </a:r>
            <a:r>
              <a:rPr lang="el-GR" altLang="el-GR" sz="2400" b="1" dirty="0" smtClean="0"/>
              <a:t>επιπτώσεις </a:t>
            </a:r>
            <a:r>
              <a:rPr lang="el-GR" altLang="el-GR" sz="2400" b="1" dirty="0"/>
              <a:t>της ακτινοβολίας</a:t>
            </a:r>
            <a:r>
              <a:rPr lang="el-GR" altLang="el-GR" sz="2400" b="1" dirty="0" smtClean="0"/>
              <a:t> είτε εμποδίζονται είτε ελαχιστοποιούνται.     </a:t>
            </a:r>
            <a:endParaRPr lang="en-US" altLang="el-GR" sz="2400" b="1" dirty="0"/>
          </a:p>
        </p:txBody>
      </p:sp>
      <p:sp>
        <p:nvSpPr>
          <p:cNvPr id="6" name="Rectangle 3"/>
          <p:cNvSpPr txBox="1">
            <a:spLocks noChangeArrowheads="1"/>
          </p:cNvSpPr>
          <p:nvPr/>
        </p:nvSpPr>
        <p:spPr>
          <a:xfrm>
            <a:off x="409074" y="3687162"/>
            <a:ext cx="7880684" cy="26690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None/>
            </a:pPr>
            <a:r>
              <a:rPr lang="el-GR" altLang="el-GR" sz="2400" b="1" dirty="0" smtClean="0"/>
              <a:t>Αυτό επιτυγχάνεται με την</a:t>
            </a:r>
            <a:r>
              <a:rPr lang="en-US" altLang="el-GR" sz="2400" b="1" dirty="0" smtClean="0"/>
              <a:t>:</a:t>
            </a:r>
            <a:endParaRPr lang="el-GR" altLang="el-GR" sz="2400" b="1" dirty="0" smtClean="0"/>
          </a:p>
          <a:p>
            <a:pPr marL="0" indent="0" algn="just">
              <a:lnSpc>
                <a:spcPct val="90000"/>
              </a:lnSpc>
              <a:buNone/>
            </a:pPr>
            <a:endParaRPr lang="en-US" altLang="el-GR" sz="2400" b="1" dirty="0" smtClean="0"/>
          </a:p>
          <a:p>
            <a:pPr algn="just">
              <a:lnSpc>
                <a:spcPct val="90000"/>
              </a:lnSpc>
            </a:pPr>
            <a:r>
              <a:rPr lang="el-GR" altLang="el-GR" sz="2400" b="1" dirty="0" smtClean="0"/>
              <a:t>Παρεμπόδιση των </a:t>
            </a:r>
            <a:r>
              <a:rPr lang="el-GR" altLang="el-GR" sz="2400" b="1" dirty="0" smtClean="0"/>
              <a:t>προ</a:t>
            </a:r>
            <a:r>
              <a:rPr lang="el-GR" altLang="el-GR" sz="2400" b="1" dirty="0" smtClean="0"/>
              <a:t>καθορισμένων </a:t>
            </a:r>
            <a:r>
              <a:rPr lang="el-GR" altLang="el-GR" sz="2400" b="1" dirty="0" smtClean="0"/>
              <a:t>(ή άμεσων) αποτελεσμάτων </a:t>
            </a:r>
            <a:r>
              <a:rPr lang="el-GR" altLang="el-GR" sz="2400" b="1" dirty="0" smtClean="0">
                <a:solidFill>
                  <a:srgbClr val="00B050"/>
                </a:solidFill>
              </a:rPr>
              <a:t>(</a:t>
            </a:r>
            <a:r>
              <a:rPr lang="en-US" altLang="el-GR" sz="2400" b="1" dirty="0" smtClean="0">
                <a:solidFill>
                  <a:srgbClr val="00B050"/>
                </a:solidFill>
              </a:rPr>
              <a:t>deterministic effects)</a:t>
            </a:r>
            <a:r>
              <a:rPr lang="el-GR" altLang="el-GR" sz="2400" b="1" dirty="0" smtClean="0">
                <a:solidFill>
                  <a:srgbClr val="00B050"/>
                </a:solidFill>
              </a:rPr>
              <a:t>       </a:t>
            </a:r>
          </a:p>
          <a:p>
            <a:pPr marL="0" indent="0" algn="just">
              <a:lnSpc>
                <a:spcPct val="90000"/>
              </a:lnSpc>
              <a:buNone/>
            </a:pPr>
            <a:endParaRPr lang="en-US" altLang="el-GR" sz="2400" b="1" dirty="0" smtClean="0">
              <a:solidFill>
                <a:srgbClr val="00B050"/>
              </a:solidFill>
            </a:endParaRPr>
          </a:p>
          <a:p>
            <a:pPr algn="just">
              <a:lnSpc>
                <a:spcPct val="90000"/>
              </a:lnSpc>
            </a:pPr>
            <a:r>
              <a:rPr lang="el-GR" altLang="el-GR" sz="2400" b="1" dirty="0" smtClean="0"/>
              <a:t>Μείωση της πιθανότητας για στοχαστικά (ή απώτερα) αποτελέσματα </a:t>
            </a:r>
            <a:r>
              <a:rPr lang="el-GR" altLang="el-GR" sz="2400" b="1" dirty="0" smtClean="0">
                <a:solidFill>
                  <a:srgbClr val="00B050"/>
                </a:solidFill>
              </a:rPr>
              <a:t>(</a:t>
            </a:r>
            <a:r>
              <a:rPr lang="en-US" altLang="el-GR" sz="2400" b="1" dirty="0" smtClean="0">
                <a:solidFill>
                  <a:srgbClr val="00B050"/>
                </a:solidFill>
              </a:rPr>
              <a:t>stochastic effects)</a:t>
            </a:r>
            <a:endParaRPr lang="el-GR" altLang="el-GR" sz="2400" b="1" dirty="0" smtClean="0">
              <a:solidFill>
                <a:srgbClr val="00B050"/>
              </a:solidFill>
            </a:endParaRPr>
          </a:p>
          <a:p>
            <a:pPr marL="0" indent="0" algn="just">
              <a:lnSpc>
                <a:spcPct val="90000"/>
              </a:lnSpc>
              <a:buNone/>
            </a:pPr>
            <a:r>
              <a:rPr lang="el-GR" altLang="el-GR" sz="2400" b="1" dirty="0" smtClean="0"/>
              <a:t>     ως ένα βαθμό που θεωρείται αποδεκτός.</a:t>
            </a:r>
          </a:p>
          <a:p>
            <a:pPr algn="just">
              <a:lnSpc>
                <a:spcPct val="90000"/>
              </a:lnSpc>
            </a:pPr>
            <a:endParaRPr lang="en-US" altLang="el-GR" sz="2400" b="1" dirty="0">
              <a:solidFill>
                <a:srgbClr val="00B050"/>
              </a:solidFill>
            </a:endParaRPr>
          </a:p>
        </p:txBody>
      </p:sp>
    </p:spTree>
    <p:extLst>
      <p:ext uri="{BB962C8B-B14F-4D97-AF65-F5344CB8AC3E}">
        <p14:creationId xmlns:p14="http://schemas.microsoft.com/office/powerpoint/2010/main" val="1596330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8</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997495"/>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(6)</a:t>
            </a:r>
          </a:p>
        </p:txBody>
      </p:sp>
      <p:sp>
        <p:nvSpPr>
          <p:cNvPr id="6" name="Ορθογώνιο 5"/>
          <p:cNvSpPr/>
          <p:nvPr/>
        </p:nvSpPr>
        <p:spPr>
          <a:xfrm>
            <a:off x="0" y="1627900"/>
            <a:ext cx="9144000" cy="523220"/>
          </a:xfrm>
          <a:prstGeom prst="rect">
            <a:avLst/>
          </a:prstGeom>
        </p:spPr>
        <p:txBody>
          <a:bodyPr wrap="square">
            <a:spAutoFit/>
          </a:bodyPr>
          <a:lstStyle/>
          <a:p>
            <a:pPr algn="ctr"/>
            <a:r>
              <a:rPr lang="el-GR" sz="2800" b="1" dirty="0" smtClean="0">
                <a:solidFill>
                  <a:srgbClr val="FF0000"/>
                </a:solidFill>
                <a:latin typeface="Calibri" panose="020F0502020204030204" pitchFamily="34" charset="0"/>
                <a:ea typeface="MyriadPro-Regular"/>
              </a:rPr>
              <a:t>Διαγνωστικά Επίπεδα Αναφοράς (</a:t>
            </a:r>
            <a:r>
              <a:rPr lang="el-GR" sz="2800" b="1" dirty="0" smtClean="0">
                <a:solidFill>
                  <a:srgbClr val="FF0000"/>
                </a:solidFill>
                <a:latin typeface="Calibri" panose="020F0502020204030204" pitchFamily="34" charset="0"/>
                <a:ea typeface="MyriadPro-Regular"/>
              </a:rPr>
              <a:t>ΔΕΑ) </a:t>
            </a:r>
            <a:r>
              <a:rPr lang="el-GR" sz="2800" b="1" dirty="0" smtClean="0">
                <a:solidFill>
                  <a:srgbClr val="FF0000"/>
                </a:solidFill>
                <a:latin typeface="Calibri" panose="020F0502020204030204" pitchFamily="34" charset="0"/>
                <a:ea typeface="MyriadPro-Regular"/>
              </a:rPr>
              <a:t>(2)</a:t>
            </a:r>
          </a:p>
        </p:txBody>
      </p:sp>
      <p:sp>
        <p:nvSpPr>
          <p:cNvPr id="7" name="Rectangle 6"/>
          <p:cNvSpPr>
            <a:spLocks noChangeArrowheads="1"/>
          </p:cNvSpPr>
          <p:nvPr/>
        </p:nvSpPr>
        <p:spPr bwMode="auto">
          <a:xfrm>
            <a:off x="568412" y="2407865"/>
            <a:ext cx="78712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b="1" dirty="0"/>
              <a:t>Για μια σωστά εφαρμοζόμενη </a:t>
            </a:r>
            <a:r>
              <a:rPr lang="el-GR" altLang="el-GR" sz="2400" b="1" dirty="0" smtClean="0"/>
              <a:t>πρακτική </a:t>
            </a:r>
            <a:r>
              <a:rPr lang="el-GR" altLang="el-GR" sz="2400" b="1" dirty="0"/>
              <a:t>και για δεδομένη ποιότητα διαγνωστικής πληροφορίας θα πρέπει η δόση στον εξεταζόμενο να κυμαίνεται σε κάποια αποδεκτά </a:t>
            </a:r>
            <a:r>
              <a:rPr lang="el-GR" altLang="el-GR" sz="2400" b="1" dirty="0" smtClean="0"/>
              <a:t>επίπεδα.</a:t>
            </a:r>
            <a:endParaRPr lang="el-GR" altLang="el-GR" sz="2400" b="1" dirty="0"/>
          </a:p>
        </p:txBody>
      </p:sp>
      <p:sp>
        <p:nvSpPr>
          <p:cNvPr id="8" name="Text Box 5"/>
          <p:cNvSpPr txBox="1">
            <a:spLocks noChangeArrowheads="1"/>
          </p:cNvSpPr>
          <p:nvPr/>
        </p:nvSpPr>
        <p:spPr bwMode="auto">
          <a:xfrm>
            <a:off x="531342" y="4487268"/>
            <a:ext cx="79083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l-GR" altLang="el-GR" sz="2400" b="1" dirty="0" smtClean="0"/>
              <a:t>Αναμένεται </a:t>
            </a:r>
            <a:r>
              <a:rPr lang="el-GR" altLang="el-GR" sz="2400" b="1" dirty="0"/>
              <a:t>να μη γίνεται υπέρβαση αυτών των επιπέδων κατά τις τυποποιημένες διαδικασίες όταν εφαρμόζεται ορθή και κανονική </a:t>
            </a:r>
            <a:r>
              <a:rPr lang="el-GR" altLang="el-GR" sz="2400" b="1" dirty="0" smtClean="0"/>
              <a:t>πρακτική </a:t>
            </a:r>
            <a:r>
              <a:rPr lang="el-GR" altLang="el-GR" sz="2400" b="1" dirty="0"/>
              <a:t>που αφορά </a:t>
            </a:r>
            <a:r>
              <a:rPr lang="el-GR" altLang="el-GR" sz="2400" b="1" dirty="0" smtClean="0"/>
              <a:t>τη </a:t>
            </a:r>
            <a:r>
              <a:rPr lang="el-GR" altLang="el-GR" sz="2400" b="1" dirty="0"/>
              <a:t>διαγνωστική και τεχνική εκτέλεση.</a:t>
            </a:r>
            <a:endParaRPr lang="en-US" altLang="el-GR" sz="2400" b="1" dirty="0"/>
          </a:p>
        </p:txBody>
      </p:sp>
    </p:spTree>
    <p:extLst>
      <p:ext uri="{BB962C8B-B14F-4D97-AF65-F5344CB8AC3E}">
        <p14:creationId xmlns:p14="http://schemas.microsoft.com/office/powerpoint/2010/main" val="19294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40259" y="2098527"/>
            <a:ext cx="7463481" cy="2068195"/>
          </a:xfrm>
          <a:prstGeom prst="rect">
            <a:avLst/>
          </a:prstGeom>
        </p:spPr>
        <p:txBody>
          <a:bodyPr wrap="square">
            <a:spAutoFit/>
          </a:bodyPr>
          <a:lstStyle/>
          <a:p>
            <a:pPr algn="just">
              <a:lnSpc>
                <a:spcPct val="107000"/>
              </a:lnSpc>
              <a:spcAft>
                <a:spcPts val="0"/>
              </a:spcAft>
            </a:pPr>
            <a:r>
              <a:rPr lang="el-GR" sz="2400" b="1" dirty="0">
                <a:latin typeface="Calibri" panose="020F0502020204030204" pitchFamily="34" charset="0"/>
                <a:ea typeface="MyriadPro-Regular"/>
                <a:cs typeface="Calibri" panose="020F0502020204030204" pitchFamily="34" charset="0"/>
              </a:rPr>
              <a:t>Η αρχή αυτή εφαρμόζεται όχι μόνον ως προς </a:t>
            </a:r>
            <a:r>
              <a:rPr lang="el-GR" sz="2400" b="1" dirty="0">
                <a:solidFill>
                  <a:srgbClr val="FF0000"/>
                </a:solidFill>
                <a:latin typeface="Calibri" panose="020F0502020204030204" pitchFamily="34" charset="0"/>
                <a:ea typeface="MyriadPro-Regular"/>
                <a:cs typeface="Calibri" panose="020F0502020204030204" pitchFamily="34" charset="0"/>
              </a:rPr>
              <a:t>την ενεργό δόση</a:t>
            </a:r>
            <a:r>
              <a:rPr lang="el-GR" sz="2400" b="1" dirty="0">
                <a:latin typeface="Calibri" panose="020F0502020204030204" pitchFamily="34" charset="0"/>
                <a:ea typeface="MyriadPro-Regular"/>
                <a:cs typeface="Calibri" panose="020F0502020204030204" pitchFamily="34" charset="0"/>
              </a:rPr>
              <a:t>, αλλά επίσης, κατά περίπτωση, και ως προς τις </a:t>
            </a:r>
            <a:r>
              <a:rPr lang="el-GR" sz="2400" b="1" dirty="0">
                <a:solidFill>
                  <a:srgbClr val="FF0000"/>
                </a:solidFill>
                <a:latin typeface="Calibri" panose="020F0502020204030204" pitchFamily="34" charset="0"/>
                <a:ea typeface="MyriadPro-Regular"/>
                <a:cs typeface="Calibri" panose="020F0502020204030204" pitchFamily="34" charset="0"/>
              </a:rPr>
              <a:t>ισοδύναμες δόσεις</a:t>
            </a:r>
            <a:r>
              <a:rPr lang="el-GR" sz="2400" b="1" dirty="0">
                <a:latin typeface="Calibri" panose="020F0502020204030204" pitchFamily="34" charset="0"/>
                <a:ea typeface="MyriadPro-Regular"/>
                <a:cs typeface="Calibri" panose="020F0502020204030204" pitchFamily="34" charset="0"/>
              </a:rPr>
              <a:t>, ως μέτρο προφύλαξης που διατηρεί </a:t>
            </a:r>
            <a:r>
              <a:rPr lang="el-GR" sz="2400" b="1" dirty="0" smtClean="0">
                <a:latin typeface="Calibri" panose="020F0502020204030204" pitchFamily="34" charset="0"/>
                <a:ea typeface="MyriadPro-Regular"/>
                <a:cs typeface="Calibri" panose="020F0502020204030204" pitchFamily="34" charset="0"/>
              </a:rPr>
              <a:t>τις</a:t>
            </a:r>
            <a:r>
              <a:rPr lang="el-GR" sz="2400" b="1" dirty="0" smtClean="0">
                <a:latin typeface="Calibri" panose="020F0502020204030204" pitchFamily="34" charset="0"/>
                <a:ea typeface="MyriadPro-Regular"/>
                <a:cs typeface="Times New Roman" panose="02020603050405020304" pitchFamily="18" charset="0"/>
              </a:rPr>
              <a:t> </a:t>
            </a:r>
            <a:r>
              <a:rPr lang="el-GR" sz="2400" b="1" dirty="0" smtClean="0">
                <a:latin typeface="Calibri" panose="020F0502020204030204" pitchFamily="34" charset="0"/>
                <a:ea typeface="MyriadPro-Regular"/>
                <a:cs typeface="Calibri" panose="020F0502020204030204" pitchFamily="34" charset="0"/>
              </a:rPr>
              <a:t>αβεβαιότητες </a:t>
            </a:r>
            <a:r>
              <a:rPr lang="el-GR" sz="2400" b="1" dirty="0">
                <a:latin typeface="Calibri" panose="020F0502020204030204" pitchFamily="34" charset="0"/>
                <a:ea typeface="MyriadPro-Regular"/>
                <a:cs typeface="Calibri" panose="020F0502020204030204" pitchFamily="34" charset="0"/>
              </a:rPr>
              <a:t>σχετικά με τη βλάβη της υγείας κάτω από το κατώφλι δόσης των αντιδράσεων των ιστών.</a:t>
            </a:r>
            <a:endParaRPr lang="el-GR" sz="2400" dirty="0"/>
          </a:p>
        </p:txBody>
      </p:sp>
      <p:sp>
        <p:nvSpPr>
          <p:cNvPr id="5"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9</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6" name="Ορθογώνιο 5"/>
          <p:cNvSpPr/>
          <p:nvPr/>
        </p:nvSpPr>
        <p:spPr>
          <a:xfrm>
            <a:off x="0" y="1379234"/>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της Βελτιστοποίησης (7)</a:t>
            </a:r>
          </a:p>
        </p:txBody>
      </p:sp>
    </p:spTree>
    <p:extLst>
      <p:ext uri="{BB962C8B-B14F-4D97-AF65-F5344CB8AC3E}">
        <p14:creationId xmlns:p14="http://schemas.microsoft.com/office/powerpoint/2010/main" val="385269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10</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389476"/>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των Ορίων Δόσεων (1)</a:t>
            </a:r>
          </a:p>
        </p:txBody>
      </p:sp>
      <p:sp>
        <p:nvSpPr>
          <p:cNvPr id="6" name="Ορθογώνιο 5"/>
          <p:cNvSpPr/>
          <p:nvPr/>
        </p:nvSpPr>
        <p:spPr>
          <a:xfrm>
            <a:off x="877330" y="2024187"/>
            <a:ext cx="7389340" cy="1655518"/>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Σε </a:t>
            </a:r>
            <a:r>
              <a:rPr lang="el-GR" sz="2400" b="1" dirty="0">
                <a:latin typeface="Calibri" panose="020F0502020204030204" pitchFamily="34" charset="0"/>
                <a:ea typeface="MyriadPro-Regular"/>
                <a:cs typeface="Calibri" panose="020F0502020204030204" pitchFamily="34" charset="0"/>
              </a:rPr>
              <a:t>καταστάσεις σχεδιασμένης έκθεσης, το σύνολο των δόσεων σε ένα άτομο δεν υπερβαίνει τα προβλεπόμενα όρια δόσης για επαγγελματική έκθεση ή έκθεση του κοινού. </a:t>
            </a:r>
            <a:endParaRPr lang="el-GR" sz="2400" b="1" dirty="0" smtClean="0">
              <a:latin typeface="Calibri" panose="020F0502020204030204" pitchFamily="34" charset="0"/>
              <a:ea typeface="MyriadPro-Regular"/>
              <a:cs typeface="Calibri" panose="020F0502020204030204" pitchFamily="34" charset="0"/>
            </a:endParaRPr>
          </a:p>
        </p:txBody>
      </p:sp>
      <p:sp>
        <p:nvSpPr>
          <p:cNvPr id="7" name="Ορθογώνιο 6"/>
          <p:cNvSpPr/>
          <p:nvPr/>
        </p:nvSpPr>
        <p:spPr>
          <a:xfrm>
            <a:off x="976184" y="4272720"/>
            <a:ext cx="7290486" cy="882678"/>
          </a:xfrm>
          <a:prstGeom prst="rect">
            <a:avLst/>
          </a:prstGeom>
        </p:spPr>
        <p:txBody>
          <a:bodyPr wrap="square">
            <a:spAutoFit/>
          </a:bodyPr>
          <a:lstStyle/>
          <a:p>
            <a:pPr algn="ctr">
              <a:lnSpc>
                <a:spcPct val="107000"/>
              </a:lnSpc>
              <a:spcAft>
                <a:spcPts val="0"/>
              </a:spcAft>
            </a:pPr>
            <a:r>
              <a:rPr lang="el-GR" sz="2400" b="1" dirty="0">
                <a:solidFill>
                  <a:srgbClr val="FF0000"/>
                </a:solidFill>
                <a:latin typeface="Calibri" panose="020F0502020204030204" pitchFamily="34" charset="0"/>
                <a:ea typeface="MyriadPro-Regular"/>
                <a:cs typeface="Calibri" panose="020F0502020204030204" pitchFamily="34" charset="0"/>
              </a:rPr>
              <a:t>Τα όρια δόσης δεν ισχύουν στην </a:t>
            </a:r>
            <a:r>
              <a:rPr lang="el-GR" sz="2400" b="1" dirty="0" smtClean="0">
                <a:solidFill>
                  <a:srgbClr val="FF0000"/>
                </a:solidFill>
                <a:latin typeface="Calibri" panose="020F0502020204030204" pitchFamily="34" charset="0"/>
                <a:ea typeface="MyriadPro-Regular"/>
                <a:cs typeface="Calibri" panose="020F0502020204030204" pitchFamily="34" charset="0"/>
              </a:rPr>
              <a:t>περίπτωση</a:t>
            </a:r>
          </a:p>
          <a:p>
            <a:pPr algn="ctr">
              <a:lnSpc>
                <a:spcPct val="107000"/>
              </a:lnSpc>
              <a:spcAft>
                <a:spcPts val="0"/>
              </a:spcAft>
            </a:pPr>
            <a:r>
              <a:rPr lang="el-GR" sz="2400" b="1" dirty="0" smtClean="0">
                <a:solidFill>
                  <a:srgbClr val="FF0000"/>
                </a:solidFill>
                <a:latin typeface="Calibri" panose="020F0502020204030204" pitchFamily="34" charset="0"/>
                <a:ea typeface="MyriadPro-Regular"/>
                <a:cs typeface="Calibri" panose="020F0502020204030204" pitchFamily="34" charset="0"/>
              </a:rPr>
              <a:t>ιατρικών εκθέσεων (εξεταζόμενοι/ασθενείς).</a:t>
            </a:r>
            <a:endParaRPr lang="el-G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070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11</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127866"/>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των Ορίων Δόσεων (2)</a:t>
            </a:r>
          </a:p>
        </p:txBody>
      </p:sp>
      <p:graphicFrame>
        <p:nvGraphicFramePr>
          <p:cNvPr id="28" name="Πίνακας 27"/>
          <p:cNvGraphicFramePr>
            <a:graphicFrameLocks noGrp="1"/>
          </p:cNvGraphicFramePr>
          <p:nvPr>
            <p:extLst>
              <p:ext uri="{D42A27DB-BD31-4B8C-83A1-F6EECF244321}">
                <p14:modId xmlns:p14="http://schemas.microsoft.com/office/powerpoint/2010/main" val="949041361"/>
              </p:ext>
            </p:extLst>
          </p:nvPr>
        </p:nvGraphicFramePr>
        <p:xfrm>
          <a:off x="722871" y="1804086"/>
          <a:ext cx="7568513" cy="3545520"/>
        </p:xfrm>
        <a:graphic>
          <a:graphicData uri="http://schemas.openxmlformats.org/drawingml/2006/table">
            <a:tbl>
              <a:tblPr firstRow="1" bandRow="1">
                <a:tableStyleId>{5C22544A-7EE6-4342-B048-85BDC9FD1C3A}</a:tableStyleId>
              </a:tblPr>
              <a:tblGrid>
                <a:gridCol w="3305431"/>
                <a:gridCol w="2273643"/>
                <a:gridCol w="1989439"/>
              </a:tblGrid>
              <a:tr h="773713">
                <a:tc>
                  <a:txBody>
                    <a:bodyPr/>
                    <a:lstStyle/>
                    <a:p>
                      <a:pPr algn="ctr"/>
                      <a:r>
                        <a:rPr lang="el-GR" sz="2000" baseline="0" dirty="0" smtClean="0"/>
                        <a:t>Είδος Ορίου</a:t>
                      </a:r>
                      <a:endParaRPr lang="el-GR" sz="2000" dirty="0"/>
                    </a:p>
                  </a:txBody>
                  <a:tcPr/>
                </a:tc>
                <a:tc>
                  <a:txBody>
                    <a:bodyPr/>
                    <a:lstStyle/>
                    <a:p>
                      <a:pPr algn="ctr"/>
                      <a:r>
                        <a:rPr lang="el-GR" sz="2000" dirty="0" smtClean="0"/>
                        <a:t>Επαγγελματική</a:t>
                      </a:r>
                      <a:r>
                        <a:rPr lang="el-GR" sz="2000" baseline="0" dirty="0" smtClean="0"/>
                        <a:t> έκθεση (</a:t>
                      </a:r>
                      <a:r>
                        <a:rPr lang="en-US" sz="2000" baseline="0" dirty="0" err="1" smtClean="0"/>
                        <a:t>mSv</a:t>
                      </a:r>
                      <a:r>
                        <a:rPr lang="en-US" sz="2000" baseline="0" dirty="0" smtClean="0"/>
                        <a:t>)</a:t>
                      </a:r>
                      <a:endParaRPr lang="el-GR" sz="2000" dirty="0"/>
                    </a:p>
                  </a:txBody>
                  <a:tcPr/>
                </a:tc>
                <a:tc>
                  <a:txBody>
                    <a:bodyPr/>
                    <a:lstStyle/>
                    <a:p>
                      <a:pPr algn="ctr"/>
                      <a:r>
                        <a:rPr lang="el-GR" sz="2000" dirty="0" smtClean="0"/>
                        <a:t>Έκθεση κοινού</a:t>
                      </a:r>
                      <a:r>
                        <a:rPr lang="en-US" sz="2000" dirty="0" smtClean="0"/>
                        <a:t> (</a:t>
                      </a:r>
                      <a:r>
                        <a:rPr lang="en-US" sz="2000" dirty="0" err="1" smtClean="0"/>
                        <a:t>mSv</a:t>
                      </a:r>
                      <a:r>
                        <a:rPr lang="en-US" sz="2000" dirty="0" smtClean="0"/>
                        <a:t>)</a:t>
                      </a:r>
                      <a:endParaRPr lang="el-GR" sz="2000" dirty="0"/>
                    </a:p>
                  </a:txBody>
                  <a:tcPr/>
                </a:tc>
              </a:tr>
              <a:tr h="5484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0000"/>
                          </a:solidFill>
                        </a:rPr>
                        <a:t>Ετήσια</a:t>
                      </a:r>
                      <a:r>
                        <a:rPr lang="el-GR" altLang="el-GR" sz="2000" b="1" baseline="0" dirty="0" smtClean="0">
                          <a:solidFill>
                            <a:srgbClr val="FF0000"/>
                          </a:solidFill>
                        </a:rPr>
                        <a:t> ε</a:t>
                      </a:r>
                      <a:r>
                        <a:rPr lang="el-GR" altLang="el-GR" sz="2000" b="1" dirty="0" smtClean="0">
                          <a:solidFill>
                            <a:srgbClr val="FF0000"/>
                          </a:solidFill>
                        </a:rPr>
                        <a:t>νεργός δόση</a:t>
                      </a:r>
                      <a:endParaRPr lang="en-GB" altLang="el-GR" sz="2000" b="1" dirty="0" smtClean="0">
                        <a:solidFill>
                          <a:srgbClr val="FF0000"/>
                        </a:solidFill>
                      </a:endParaRPr>
                    </a:p>
                  </a:txBody>
                  <a:tcPr/>
                </a:tc>
                <a:tc>
                  <a:txBody>
                    <a:bodyPr/>
                    <a:lstStyle/>
                    <a:p>
                      <a:pPr algn="ctr">
                        <a:buFontTx/>
                        <a:buNone/>
                      </a:pPr>
                      <a:r>
                        <a:rPr lang="en-GB" altLang="el-GR" sz="2000" b="1" dirty="0" smtClean="0">
                          <a:solidFill>
                            <a:schemeClr val="tx1"/>
                          </a:solidFill>
                        </a:rPr>
                        <a:t>20</a:t>
                      </a:r>
                      <a:r>
                        <a:rPr lang="el-GR" altLang="el-GR" sz="1400" b="1" dirty="0" smtClean="0">
                          <a:solidFill>
                            <a:schemeClr val="tx1"/>
                          </a:solidFill>
                        </a:rPr>
                        <a:t>* </a:t>
                      </a:r>
                    </a:p>
                    <a:p>
                      <a:pPr algn="ctr">
                        <a:buFontTx/>
                        <a:buNone/>
                      </a:pPr>
                      <a:r>
                        <a:rPr lang="el-GR" altLang="el-GR" sz="1600" b="1" dirty="0" smtClean="0">
                          <a:solidFill>
                            <a:schemeClr val="tx1"/>
                          </a:solidFill>
                        </a:rPr>
                        <a:t>(σταθμισμένη σε </a:t>
                      </a:r>
                    </a:p>
                    <a:p>
                      <a:pPr algn="ctr">
                        <a:buFontTx/>
                        <a:buNone/>
                      </a:pPr>
                      <a:r>
                        <a:rPr lang="el-GR" altLang="el-GR" sz="1600" b="1" dirty="0" smtClean="0">
                          <a:solidFill>
                            <a:schemeClr val="tx1"/>
                          </a:solidFill>
                        </a:rPr>
                        <a:t>περίοδο 5 ετών)</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ltLang="el-GR" sz="2000" b="1" dirty="0" smtClean="0">
                          <a:solidFill>
                            <a:schemeClr val="tx1"/>
                          </a:solidFill>
                        </a:rPr>
                        <a:t>1</a:t>
                      </a:r>
                      <a:endParaRPr lang="el-GR" altLang="el-GR" sz="2000" b="1" dirty="0" smtClean="0">
                        <a:solidFill>
                          <a:schemeClr val="tx1"/>
                        </a:solidFill>
                      </a:endParaRPr>
                    </a:p>
                  </a:txBody>
                  <a:tcPr/>
                </a:tc>
              </a:tr>
              <a:tr h="5189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0000"/>
                          </a:solidFill>
                        </a:rPr>
                        <a:t>Ετήσια ισοδύναμη δόση σε</a:t>
                      </a:r>
                      <a:r>
                        <a:rPr lang="en-GB" altLang="el-GR" sz="2000" b="1" dirty="0" smtClean="0">
                          <a:solidFill>
                            <a:srgbClr val="FF0000"/>
                          </a:solidFill>
                        </a:rPr>
                        <a:t>:</a:t>
                      </a:r>
                    </a:p>
                  </a:txBody>
                  <a:tcPr/>
                </a:tc>
                <a:tc>
                  <a:txBody>
                    <a:bodyPr/>
                    <a:lstStyle/>
                    <a:p>
                      <a:endParaRPr lang="el-GR" sz="2000" dirty="0"/>
                    </a:p>
                  </a:txBody>
                  <a:tcPr/>
                </a:tc>
                <a:tc>
                  <a:txBody>
                    <a:bodyPr/>
                    <a:lstStyle/>
                    <a:p>
                      <a:endParaRPr lang="el-GR" sz="2000" dirty="0"/>
                    </a:p>
                  </a:txBody>
                  <a:tcPr/>
                </a:tc>
              </a:tr>
              <a:tr h="4942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00B050"/>
                          </a:solidFill>
                        </a:rPr>
                        <a:t>Φακό</a:t>
                      </a:r>
                      <a:r>
                        <a:rPr lang="el-GR" altLang="el-GR" sz="2000" b="1" baseline="0" dirty="0" smtClean="0">
                          <a:solidFill>
                            <a:srgbClr val="00B050"/>
                          </a:solidFill>
                        </a:rPr>
                        <a:t> </a:t>
                      </a:r>
                      <a:r>
                        <a:rPr lang="el-GR" altLang="el-GR" sz="2000" b="1" dirty="0" smtClean="0">
                          <a:solidFill>
                            <a:srgbClr val="00B050"/>
                          </a:solidFill>
                        </a:rPr>
                        <a:t>οφθαλμών</a:t>
                      </a:r>
                      <a:endParaRPr lang="en-GB" altLang="el-GR" sz="2000" b="1" dirty="0" smtClean="0">
                        <a:solidFill>
                          <a:srgbClr val="00B050"/>
                        </a:solidFill>
                      </a:endParaRPr>
                    </a:p>
                  </a:txBody>
                  <a:tcPr/>
                </a:tc>
                <a:tc>
                  <a:txBody>
                    <a:bodyPr/>
                    <a:lstStyle/>
                    <a:p>
                      <a:pPr algn="ctr"/>
                      <a:r>
                        <a:rPr lang="el-GR" sz="2000" b="1" dirty="0" smtClean="0"/>
                        <a:t>20</a:t>
                      </a:r>
                      <a:endParaRPr lang="el-GR" sz="2000" b="1" dirty="0"/>
                    </a:p>
                  </a:txBody>
                  <a:tcPr/>
                </a:tc>
                <a:tc>
                  <a:txBody>
                    <a:bodyPr/>
                    <a:lstStyle/>
                    <a:p>
                      <a:pPr algn="ctr"/>
                      <a:r>
                        <a:rPr lang="el-GR" sz="2000" b="1" dirty="0" smtClean="0"/>
                        <a:t>15</a:t>
                      </a:r>
                      <a:endParaRPr lang="el-GR" sz="2000" b="1" dirty="0"/>
                    </a:p>
                  </a:txBody>
                  <a:tcPr/>
                </a:tc>
              </a:tr>
              <a:tr h="437316">
                <a:tc>
                  <a:txBody>
                    <a:bodyPr/>
                    <a:lstStyle/>
                    <a:p>
                      <a:r>
                        <a:rPr lang="el-GR" sz="2000" b="1" dirty="0" smtClean="0">
                          <a:solidFill>
                            <a:srgbClr val="00B050"/>
                          </a:solidFill>
                        </a:rPr>
                        <a:t>Δέρμα</a:t>
                      </a:r>
                      <a:endParaRPr lang="el-GR" sz="2000" b="1" dirty="0">
                        <a:solidFill>
                          <a:srgbClr val="00B050"/>
                        </a:solidFill>
                      </a:endParaRPr>
                    </a:p>
                  </a:txBody>
                  <a:tcPr/>
                </a:tc>
                <a:tc>
                  <a:txBody>
                    <a:bodyPr/>
                    <a:lstStyle/>
                    <a:p>
                      <a:pPr algn="ctr"/>
                      <a:r>
                        <a:rPr lang="el-GR" sz="2000" b="1" dirty="0" smtClean="0"/>
                        <a:t>500</a:t>
                      </a:r>
                      <a:endParaRPr lang="el-GR" sz="2000" b="1" dirty="0"/>
                    </a:p>
                  </a:txBody>
                  <a:tcPr/>
                </a:tc>
                <a:tc>
                  <a:txBody>
                    <a:bodyPr/>
                    <a:lstStyle/>
                    <a:p>
                      <a:pPr algn="ctr"/>
                      <a:r>
                        <a:rPr lang="el-GR" sz="2000" b="1" dirty="0" smtClean="0"/>
                        <a:t>50</a:t>
                      </a:r>
                      <a:endParaRPr lang="el-GR" sz="2000" b="1" dirty="0"/>
                    </a:p>
                  </a:txBody>
                  <a:tcPr/>
                </a:tc>
              </a:tr>
              <a:tr h="437316">
                <a:tc>
                  <a:txBody>
                    <a:bodyPr/>
                    <a:lstStyle/>
                    <a:p>
                      <a:r>
                        <a:rPr lang="el-GR" sz="2000" b="1" dirty="0" smtClean="0">
                          <a:solidFill>
                            <a:srgbClr val="00B050"/>
                          </a:solidFill>
                        </a:rPr>
                        <a:t>‘</a:t>
                      </a:r>
                      <a:r>
                        <a:rPr lang="el-GR" sz="2000" b="1" dirty="0" err="1" smtClean="0">
                          <a:solidFill>
                            <a:srgbClr val="00B050"/>
                          </a:solidFill>
                        </a:rPr>
                        <a:t>Ακρα</a:t>
                      </a:r>
                      <a:r>
                        <a:rPr lang="el-GR" sz="2000" b="1" dirty="0" smtClean="0">
                          <a:solidFill>
                            <a:srgbClr val="00B050"/>
                          </a:solidFill>
                        </a:rPr>
                        <a:t> (χέρια και πόδια)</a:t>
                      </a:r>
                      <a:endParaRPr lang="el-GR" sz="2000" b="1" dirty="0">
                        <a:solidFill>
                          <a:srgbClr val="00B05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2000" b="1" dirty="0" smtClean="0"/>
                        <a:t>500</a:t>
                      </a:r>
                    </a:p>
                  </a:txBody>
                  <a:tcPr/>
                </a:tc>
                <a:tc>
                  <a:txBody>
                    <a:bodyPr/>
                    <a:lstStyle/>
                    <a:p>
                      <a:pPr algn="ctr"/>
                      <a:r>
                        <a:rPr lang="el-GR" sz="2000" b="1" dirty="0" smtClean="0"/>
                        <a:t>-</a:t>
                      </a:r>
                      <a:endParaRPr lang="el-GR" sz="2000" b="1" dirty="0"/>
                    </a:p>
                  </a:txBody>
                  <a:tcPr/>
                </a:tc>
              </a:tr>
            </a:tbl>
          </a:graphicData>
        </a:graphic>
      </p:graphicFrame>
      <p:sp>
        <p:nvSpPr>
          <p:cNvPr id="29" name="Ορθογώνιο 28"/>
          <p:cNvSpPr/>
          <p:nvPr/>
        </p:nvSpPr>
        <p:spPr>
          <a:xfrm>
            <a:off x="722871" y="5569874"/>
            <a:ext cx="7475839" cy="830997"/>
          </a:xfrm>
          <a:prstGeom prst="rect">
            <a:avLst/>
          </a:prstGeom>
        </p:spPr>
        <p:txBody>
          <a:bodyPr wrap="square">
            <a:spAutoFit/>
          </a:bodyPr>
          <a:lstStyle/>
          <a:p>
            <a:pPr algn="just">
              <a:buFontTx/>
              <a:buNone/>
            </a:pPr>
            <a:r>
              <a:rPr lang="el-GR" altLang="el-GR" sz="1600" b="1" dirty="0" smtClean="0"/>
              <a:t>*κατά </a:t>
            </a:r>
            <a:r>
              <a:rPr lang="el-GR" altLang="el-GR" sz="1600" b="1" dirty="0"/>
              <a:t>τη διάρκεια ενός έτους μπορεί να φθάσει τα 50</a:t>
            </a:r>
            <a:r>
              <a:rPr lang="en-US" altLang="el-GR" sz="1600" b="1" dirty="0"/>
              <a:t> </a:t>
            </a:r>
            <a:r>
              <a:rPr lang="en-US" altLang="el-GR" sz="1600" b="1" dirty="0" err="1"/>
              <a:t>mSv</a:t>
            </a:r>
            <a:r>
              <a:rPr lang="el-GR" altLang="el-GR" sz="1600" b="1" dirty="0"/>
              <a:t>, υπό την </a:t>
            </a:r>
            <a:r>
              <a:rPr lang="el-GR" altLang="el-GR" sz="1600" b="1" dirty="0" smtClean="0"/>
              <a:t>προϋπόθεση </a:t>
            </a:r>
            <a:r>
              <a:rPr lang="el-GR" altLang="el-GR" sz="1600" b="1" dirty="0"/>
              <a:t>ότι τα προηγούμενα συνεχόμενα 5 έτη, συμπεριλαμβανομένου και του τρέχοντος</a:t>
            </a:r>
            <a:r>
              <a:rPr lang="en-US" altLang="el-GR" sz="1600" b="1" dirty="0"/>
              <a:t>,</a:t>
            </a:r>
            <a:r>
              <a:rPr lang="el-GR" altLang="el-GR" sz="1600" b="1" dirty="0"/>
              <a:t> η ενεργός δόση δεν υπερβαίνει τα 100</a:t>
            </a:r>
            <a:r>
              <a:rPr lang="en-US" altLang="el-GR" sz="1600" b="1" dirty="0"/>
              <a:t> </a:t>
            </a:r>
            <a:r>
              <a:rPr lang="en-US" altLang="el-GR" sz="1600" b="1" dirty="0" err="1" smtClean="0"/>
              <a:t>mSv</a:t>
            </a:r>
            <a:r>
              <a:rPr lang="el-GR" altLang="el-GR" sz="1600" b="1" dirty="0" smtClean="0"/>
              <a:t>.</a:t>
            </a:r>
            <a:endParaRPr lang="en-GB" altLang="el-GR" sz="1600" b="1" dirty="0"/>
          </a:p>
        </p:txBody>
      </p:sp>
    </p:spTree>
    <p:extLst>
      <p:ext uri="{BB962C8B-B14F-4D97-AF65-F5344CB8AC3E}">
        <p14:creationId xmlns:p14="http://schemas.microsoft.com/office/powerpoint/2010/main" val="3602506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Βασικές Αρχές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12</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127866"/>
            <a:ext cx="9144000" cy="523220"/>
          </a:xfrm>
          <a:prstGeom prst="rect">
            <a:avLst/>
          </a:prstGeom>
        </p:spPr>
        <p:txBody>
          <a:bodyPr wrap="square">
            <a:spAutoFit/>
          </a:bodyPr>
          <a:lstStyle/>
          <a:p>
            <a:pPr algn="ctr"/>
            <a:r>
              <a:rPr lang="el-GR" sz="2800" b="1" dirty="0" smtClean="0">
                <a:solidFill>
                  <a:srgbClr val="00B050"/>
                </a:solidFill>
                <a:latin typeface="Calibri" panose="020F0502020204030204" pitchFamily="34" charset="0"/>
                <a:ea typeface="MyriadPro-Regular"/>
              </a:rPr>
              <a:t>Αρχή των Ορίων Δόσεων (3)</a:t>
            </a:r>
          </a:p>
        </p:txBody>
      </p:sp>
      <p:sp>
        <p:nvSpPr>
          <p:cNvPr id="7" name="Ορθογώνιο 6"/>
          <p:cNvSpPr/>
          <p:nvPr/>
        </p:nvSpPr>
        <p:spPr>
          <a:xfrm>
            <a:off x="741405" y="1720153"/>
            <a:ext cx="7685903" cy="2990562"/>
          </a:xfrm>
          <a:prstGeom prst="rect">
            <a:avLst/>
          </a:prstGeom>
        </p:spPr>
        <p:txBody>
          <a:bodyPr wrap="square">
            <a:spAutoFit/>
          </a:bodyPr>
          <a:lstStyle/>
          <a:p>
            <a:pPr algn="just">
              <a:lnSpc>
                <a:spcPct val="107000"/>
              </a:lnSpc>
              <a:spcAft>
                <a:spcPts val="0"/>
              </a:spcAft>
            </a:pPr>
            <a:r>
              <a:rPr lang="el-GR" sz="2200" b="1" dirty="0" smtClean="0">
                <a:latin typeface="Calibri" panose="020F0502020204030204" pitchFamily="34" charset="0"/>
                <a:ea typeface="MyriadPro-Regular"/>
                <a:cs typeface="Calibri" panose="020F0502020204030204" pitchFamily="34" charset="0"/>
              </a:rPr>
              <a:t>Τα όρια δόσης για τους επαγγελματικά εκτιθέμενους είναι υψηλότερα από τα αντίστοιχα για τα μεμονωμένα άτομα του κοινού επειδή </a:t>
            </a:r>
            <a:r>
              <a:rPr lang="el-GR" sz="2200" b="1" dirty="0" smtClean="0">
                <a:solidFill>
                  <a:srgbClr val="FF0000"/>
                </a:solidFill>
                <a:latin typeface="Calibri" panose="020F0502020204030204" pitchFamily="34" charset="0"/>
                <a:ea typeface="MyriadPro-Regular"/>
                <a:cs typeface="Calibri" panose="020F0502020204030204" pitchFamily="34" charset="0"/>
              </a:rPr>
              <a:t>οι επαγγελματικά εκτιθέμενοι έχουν το ατομικό όφελος της απολαβής της εργασίας τους</a:t>
            </a:r>
            <a:r>
              <a:rPr lang="el-GR" sz="2200" b="1" dirty="0" smtClean="0">
                <a:latin typeface="Calibri" panose="020F0502020204030204" pitchFamily="34" charset="0"/>
                <a:ea typeface="MyriadPro-Regular"/>
                <a:cs typeface="Calibri" panose="020F0502020204030204" pitchFamily="34" charset="0"/>
              </a:rPr>
              <a:t>, είναι εκπαιδευμένοι και καταρτισμένοι για την εργασία που επιτελούν,  γνωρίζουν τους ενεχόμενους επαγγελματικούς κινδύνους για την υγεία τους, γνωρίζουν τα μέτρα προστασίας και ασφάλειας, καθώς και </a:t>
            </a:r>
            <a:r>
              <a:rPr lang="el-GR" sz="2200" b="1" dirty="0" err="1" smtClean="0">
                <a:latin typeface="Calibri" panose="020F0502020204030204" pitchFamily="34" charset="0"/>
                <a:ea typeface="MyriadPro-Regular"/>
                <a:cs typeface="Calibri" panose="020F0502020204030204" pitchFamily="34" charset="0"/>
              </a:rPr>
              <a:t>δοσιμετρούνται</a:t>
            </a:r>
            <a:r>
              <a:rPr lang="el-GR" sz="2200" b="1" dirty="0" smtClean="0">
                <a:latin typeface="Calibri" panose="020F0502020204030204" pitchFamily="34" charset="0"/>
                <a:ea typeface="MyriadPro-Regular"/>
                <a:cs typeface="Calibri" panose="020F0502020204030204" pitchFamily="34" charset="0"/>
              </a:rPr>
              <a:t> συστηματικά </a:t>
            </a:r>
            <a:r>
              <a:rPr lang="el-GR" sz="2200" b="1" dirty="0">
                <a:latin typeface="Calibri" panose="020F0502020204030204" pitchFamily="34" charset="0"/>
                <a:ea typeface="MyriadPro-Regular"/>
                <a:cs typeface="Calibri" panose="020F0502020204030204" pitchFamily="34" charset="0"/>
              </a:rPr>
              <a:t>κατά την εργασία </a:t>
            </a:r>
            <a:r>
              <a:rPr lang="el-GR" sz="2200" b="1" dirty="0" smtClean="0">
                <a:latin typeface="Calibri" panose="020F0502020204030204" pitchFamily="34" charset="0"/>
                <a:ea typeface="MyriadPro-Regular"/>
                <a:cs typeface="Calibri" panose="020F0502020204030204" pitchFamily="34" charset="0"/>
              </a:rPr>
              <a:t>τους.</a:t>
            </a:r>
          </a:p>
        </p:txBody>
      </p:sp>
      <p:sp>
        <p:nvSpPr>
          <p:cNvPr id="8" name="Ορθογώνιο 7"/>
          <p:cNvSpPr/>
          <p:nvPr/>
        </p:nvSpPr>
        <p:spPr>
          <a:xfrm>
            <a:off x="741406" y="4893269"/>
            <a:ext cx="7685902" cy="1107996"/>
          </a:xfrm>
          <a:prstGeom prst="rect">
            <a:avLst/>
          </a:prstGeom>
        </p:spPr>
        <p:txBody>
          <a:bodyPr wrap="square">
            <a:spAutoFit/>
          </a:bodyPr>
          <a:lstStyle/>
          <a:p>
            <a:pPr algn="just"/>
            <a:r>
              <a:rPr lang="el-GR" sz="2200" b="1" dirty="0" smtClean="0">
                <a:latin typeface="Calibri" panose="020F0502020204030204" pitchFamily="34" charset="0"/>
                <a:ea typeface="MyriadPro-Regular"/>
                <a:cs typeface="Calibri" panose="020F0502020204030204" pitchFamily="34" charset="0"/>
              </a:rPr>
              <a:t>Αντίθετα, </a:t>
            </a:r>
            <a:r>
              <a:rPr lang="el-GR" sz="2200" b="1" dirty="0" smtClean="0">
                <a:solidFill>
                  <a:srgbClr val="FF0000"/>
                </a:solidFill>
                <a:latin typeface="Calibri" panose="020F0502020204030204" pitchFamily="34" charset="0"/>
                <a:ea typeface="MyriadPro-Regular"/>
                <a:cs typeface="Calibri" panose="020F0502020204030204" pitchFamily="34" charset="0"/>
              </a:rPr>
              <a:t>τα</a:t>
            </a:r>
            <a:r>
              <a:rPr lang="el-GR" sz="2200" b="1" dirty="0" smtClean="0">
                <a:latin typeface="Calibri" panose="020F0502020204030204" pitchFamily="34" charset="0"/>
                <a:ea typeface="MyriadPro-Regular"/>
                <a:cs typeface="Calibri" panose="020F0502020204030204" pitchFamily="34" charset="0"/>
              </a:rPr>
              <a:t> </a:t>
            </a:r>
            <a:r>
              <a:rPr lang="el-GR" sz="2200" b="1" dirty="0" smtClean="0">
                <a:solidFill>
                  <a:srgbClr val="FF0000"/>
                </a:solidFill>
                <a:latin typeface="Calibri" panose="020F0502020204030204" pitchFamily="34" charset="0"/>
                <a:ea typeface="MyriadPro-Regular"/>
                <a:cs typeface="Calibri" panose="020F0502020204030204" pitchFamily="34" charset="0"/>
              </a:rPr>
              <a:t>μεμονωμένα άτομα του κοινού </a:t>
            </a:r>
            <a:r>
              <a:rPr lang="el-GR" sz="2200" b="1" dirty="0" smtClean="0">
                <a:latin typeface="Calibri" panose="020F0502020204030204" pitchFamily="34" charset="0"/>
                <a:ea typeface="MyriadPro-Regular"/>
                <a:cs typeface="Calibri" panose="020F0502020204030204" pitchFamily="34" charset="0"/>
              </a:rPr>
              <a:t>δεν έχουν ατομικό αλλά </a:t>
            </a:r>
            <a:r>
              <a:rPr lang="el-GR" sz="2200" b="1" dirty="0" smtClean="0">
                <a:solidFill>
                  <a:srgbClr val="FF0000"/>
                </a:solidFill>
                <a:latin typeface="Calibri" panose="020F0502020204030204" pitchFamily="34" charset="0"/>
                <a:ea typeface="MyriadPro-Regular"/>
                <a:cs typeface="Calibri" panose="020F0502020204030204" pitchFamily="34" charset="0"/>
              </a:rPr>
              <a:t>μόνο κοινωνικό </a:t>
            </a:r>
            <a:r>
              <a:rPr lang="el-GR" sz="2200" b="1" dirty="0">
                <a:solidFill>
                  <a:srgbClr val="FF0000"/>
                </a:solidFill>
                <a:latin typeface="Calibri" panose="020F0502020204030204" pitchFamily="34" charset="0"/>
                <a:ea typeface="MyriadPro-Regular"/>
                <a:cs typeface="Calibri" panose="020F0502020204030204" pitchFamily="34" charset="0"/>
              </a:rPr>
              <a:t>όφελος </a:t>
            </a:r>
            <a:r>
              <a:rPr lang="el-GR" sz="2200" b="1" dirty="0" smtClean="0">
                <a:latin typeface="Calibri" panose="020F0502020204030204" pitchFamily="34" charset="0"/>
                <a:ea typeface="MyriadPro-Regular"/>
                <a:cs typeface="Calibri" panose="020F0502020204030204" pitchFamily="34" charset="0"/>
              </a:rPr>
              <a:t>από την εφαρμογή μιας πρακτικής.</a:t>
            </a:r>
            <a:endParaRPr lang="el-GR" sz="2200" dirty="0"/>
          </a:p>
        </p:txBody>
      </p:sp>
    </p:spTree>
    <p:extLst>
      <p:ext uri="{BB962C8B-B14F-4D97-AF65-F5344CB8AC3E}">
        <p14:creationId xmlns:p14="http://schemas.microsoft.com/office/powerpoint/2010/main" val="701417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55650" y="446092"/>
            <a:ext cx="799306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sz="3200" b="1" dirty="0">
              <a:solidFill>
                <a:srgbClr val="0070C0"/>
              </a:solidFill>
            </a:endParaRPr>
          </a:p>
          <a:p>
            <a:endParaRPr lang="el-GR" altLang="el-GR" sz="3200" b="1" dirty="0">
              <a:solidFill>
                <a:srgbClr val="0070C0"/>
              </a:solidFill>
            </a:endParaRPr>
          </a:p>
          <a:p>
            <a:endParaRPr lang="el-GR" altLang="el-GR" sz="3200" b="1" dirty="0">
              <a:solidFill>
                <a:srgbClr val="0070C0"/>
              </a:solidFill>
            </a:endParaRPr>
          </a:p>
          <a:p>
            <a:r>
              <a:rPr lang="el-GR" altLang="el-GR" sz="2800" b="1" dirty="0">
                <a:solidFill>
                  <a:srgbClr val="C00000"/>
                </a:solidFill>
              </a:rPr>
              <a:t>Χρόνος</a:t>
            </a:r>
          </a:p>
          <a:p>
            <a:endParaRPr lang="en-US" altLang="el-GR" sz="2800" b="1" dirty="0">
              <a:solidFill>
                <a:srgbClr val="0070C0"/>
              </a:solidFill>
            </a:endParaRPr>
          </a:p>
          <a:p>
            <a:endParaRPr lang="en-US" altLang="el-GR" sz="2800" b="1" dirty="0">
              <a:solidFill>
                <a:srgbClr val="0070C0"/>
              </a:solidFill>
            </a:endParaRPr>
          </a:p>
          <a:p>
            <a:endParaRPr lang="el-GR" altLang="el-GR" sz="800" b="1" dirty="0" smtClean="0">
              <a:solidFill>
                <a:srgbClr val="C00000"/>
              </a:solidFill>
            </a:endParaRPr>
          </a:p>
          <a:p>
            <a:r>
              <a:rPr lang="el-GR" altLang="el-GR" sz="2800" b="1" dirty="0" smtClean="0">
                <a:solidFill>
                  <a:srgbClr val="C00000"/>
                </a:solidFill>
              </a:rPr>
              <a:t>Απόσταση</a:t>
            </a:r>
            <a:r>
              <a:rPr lang="el-GR" altLang="el-GR" sz="2800" b="1" dirty="0" smtClean="0">
                <a:solidFill>
                  <a:srgbClr val="0070C0"/>
                </a:solidFill>
              </a:rPr>
              <a:t> </a:t>
            </a:r>
            <a:endParaRPr lang="el-GR" altLang="el-GR" sz="2800" b="1" dirty="0">
              <a:solidFill>
                <a:srgbClr val="0070C0"/>
              </a:solidFill>
            </a:endParaRPr>
          </a:p>
          <a:p>
            <a:endParaRPr lang="en-US" altLang="el-GR" sz="2800" b="1" dirty="0">
              <a:solidFill>
                <a:srgbClr val="0070C0"/>
              </a:solidFill>
            </a:endParaRPr>
          </a:p>
          <a:p>
            <a:endParaRPr lang="en-US" altLang="el-GR" sz="2800" b="1" dirty="0">
              <a:solidFill>
                <a:srgbClr val="0070C0"/>
              </a:solidFill>
            </a:endParaRPr>
          </a:p>
          <a:p>
            <a:endParaRPr lang="el-GR" altLang="el-GR" sz="2800" b="1" dirty="0" smtClean="0">
              <a:solidFill>
                <a:srgbClr val="C00000"/>
              </a:solidFill>
            </a:endParaRPr>
          </a:p>
          <a:p>
            <a:r>
              <a:rPr lang="el-GR" altLang="el-GR" sz="2800" b="1" dirty="0" smtClean="0">
                <a:solidFill>
                  <a:srgbClr val="C00000"/>
                </a:solidFill>
              </a:rPr>
              <a:t>Θωράκιση</a:t>
            </a:r>
            <a:endParaRPr lang="el-GR" altLang="el-GR" sz="2000" dirty="0">
              <a:solidFill>
                <a:srgbClr val="C00000"/>
              </a:solidFill>
            </a:endParaRPr>
          </a:p>
          <a:p>
            <a:pPr algn="just">
              <a:buFontTx/>
              <a:buChar char="•"/>
            </a:pPr>
            <a:endParaRPr lang="en-US" altLang="el-GR" sz="2000" dirty="0">
              <a:solidFill>
                <a:schemeClr val="bg1"/>
              </a:solidFill>
            </a:endParaRPr>
          </a:p>
        </p:txBody>
      </p:sp>
      <p:pic>
        <p:nvPicPr>
          <p:cNvPr id="16387" name="Picture 3" descr="mptz0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8" y="1176526"/>
            <a:ext cx="1349375" cy="17986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eng-powerta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81300"/>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lead_shi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4633183"/>
            <a:ext cx="1709737"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0" y="252535"/>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Βασικοί Κανόνες Ακτινοπροστασίας</a:t>
            </a:r>
            <a:endParaRPr lang="en-US" altLang="el-GR" sz="3600" b="1" dirty="0">
              <a:solidFill>
                <a:srgbClr val="0070C0"/>
              </a:solidFill>
              <a:latin typeface="+mj-lt"/>
            </a:endParaRPr>
          </a:p>
        </p:txBody>
      </p:sp>
    </p:spTree>
    <p:extLst>
      <p:ext uri="{BB962C8B-B14F-4D97-AF65-F5344CB8AC3E}">
        <p14:creationId xmlns:p14="http://schemas.microsoft.com/office/powerpoint/2010/main" val="3758384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55650" y="860436"/>
            <a:ext cx="79930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Χρόνος</a:t>
            </a:r>
            <a:r>
              <a:rPr lang="en-US" altLang="el-GR" sz="3200" b="1" dirty="0">
                <a:solidFill>
                  <a:srgbClr val="C00000"/>
                </a:solidFill>
              </a:rPr>
              <a:t>:</a:t>
            </a:r>
            <a:r>
              <a:rPr lang="en-US" altLang="el-GR" sz="3200" dirty="0">
                <a:solidFill>
                  <a:srgbClr val="C00000"/>
                </a:solidFill>
              </a:rPr>
              <a:t> </a:t>
            </a:r>
          </a:p>
          <a:p>
            <a:endParaRPr lang="en-US" altLang="el-GR" sz="3200" dirty="0">
              <a:solidFill>
                <a:srgbClr val="0070C0"/>
              </a:solidFill>
            </a:endParaRPr>
          </a:p>
          <a:p>
            <a:pPr algn="just"/>
            <a:r>
              <a:rPr lang="el-GR" altLang="el-GR" sz="2000" dirty="0">
                <a:solidFill>
                  <a:srgbClr val="0070C0"/>
                </a:solidFill>
              </a:rPr>
              <a:t>Μείωση του χρόνου έκθεσης </a:t>
            </a:r>
            <a:r>
              <a:rPr lang="el-GR" altLang="el-GR" sz="2000" dirty="0">
                <a:solidFill>
                  <a:srgbClr val="0070C0"/>
                </a:solidFill>
                <a:cs typeface="Times New Roman" panose="02020603050405020304" pitchFamily="18" charset="0"/>
              </a:rPr>
              <a:t>→ Μείωση της Δόσης</a:t>
            </a:r>
          </a:p>
          <a:p>
            <a:pPr algn="just"/>
            <a:endParaRPr lang="el-GR" altLang="el-GR" sz="2000" dirty="0">
              <a:solidFill>
                <a:srgbClr val="0070C0"/>
              </a:solidFill>
              <a:cs typeface="Times New Roman" panose="02020603050405020304" pitchFamily="18" charset="0"/>
            </a:endParaRPr>
          </a:p>
          <a:p>
            <a:pPr algn="just"/>
            <a:r>
              <a:rPr lang="el-GR" altLang="el-GR" sz="2000" b="1" dirty="0">
                <a:solidFill>
                  <a:srgbClr val="C00000"/>
                </a:solidFill>
                <a:cs typeface="Times New Roman" panose="02020603050405020304" pitchFamily="18" charset="0"/>
              </a:rPr>
              <a:t>Παράδειγμα:</a:t>
            </a:r>
          </a:p>
          <a:p>
            <a:pPr algn="just"/>
            <a:endParaRPr lang="el-GR" altLang="el-GR" sz="2000" b="1" dirty="0">
              <a:solidFill>
                <a:srgbClr val="0070C0"/>
              </a:solidFill>
              <a:cs typeface="Times New Roman" panose="02020603050405020304" pitchFamily="18" charset="0"/>
            </a:endParaRPr>
          </a:p>
          <a:p>
            <a:pPr algn="just"/>
            <a:r>
              <a:rPr lang="el-GR" altLang="el-GR" sz="2000" dirty="0">
                <a:solidFill>
                  <a:srgbClr val="0070C0"/>
                </a:solidFill>
                <a:cs typeface="Times New Roman" panose="02020603050405020304" pitchFamily="18" charset="0"/>
              </a:rPr>
              <a:t>Ρυθμός Δόσης: </a:t>
            </a:r>
            <a:r>
              <a:rPr lang="en-US" altLang="el-GR" sz="2000" dirty="0">
                <a:solidFill>
                  <a:srgbClr val="0070C0"/>
                </a:solidFill>
                <a:cs typeface="Times New Roman" panose="02020603050405020304" pitchFamily="18" charset="0"/>
              </a:rPr>
              <a:t>3</a:t>
            </a:r>
            <a:r>
              <a:rPr lang="el-GR" altLang="el-GR" sz="2000" dirty="0">
                <a:solidFill>
                  <a:srgbClr val="0070C0"/>
                </a:solidFill>
                <a:cs typeface="Times New Roman" panose="02020603050405020304" pitchFamily="18" charset="0"/>
              </a:rPr>
              <a:t>00 μ</a:t>
            </a:r>
            <a:r>
              <a:rPr lang="en-US" altLang="el-GR" sz="2000" dirty="0" err="1">
                <a:solidFill>
                  <a:srgbClr val="0070C0"/>
                </a:solidFill>
                <a:cs typeface="Times New Roman" panose="02020603050405020304" pitchFamily="18" charset="0"/>
              </a:rPr>
              <a:t>Sv</a:t>
            </a:r>
            <a:r>
              <a:rPr lang="en-US" altLang="el-GR" sz="2000" dirty="0">
                <a:solidFill>
                  <a:srgbClr val="0070C0"/>
                </a:solidFill>
                <a:cs typeface="Times New Roman" panose="02020603050405020304" pitchFamily="18" charset="0"/>
              </a:rPr>
              <a:t>/h</a:t>
            </a:r>
          </a:p>
          <a:p>
            <a:pPr algn="just"/>
            <a:endParaRPr lang="en-US" altLang="el-GR" sz="2000" dirty="0">
              <a:solidFill>
                <a:srgbClr val="0070C0"/>
              </a:solidFill>
              <a:cs typeface="Times New Roman" panose="02020603050405020304" pitchFamily="18" charset="0"/>
            </a:endParaRPr>
          </a:p>
          <a:p>
            <a:pPr algn="just"/>
            <a:r>
              <a:rPr lang="en-US" altLang="el-GR" sz="2000" dirty="0">
                <a:solidFill>
                  <a:srgbClr val="0070C0"/>
                </a:solidFill>
                <a:cs typeface="Times New Roman" panose="02020603050405020304" pitchFamily="18" charset="0"/>
              </a:rPr>
              <a:t>	</a:t>
            </a:r>
            <a:r>
              <a:rPr lang="el-GR" altLang="el-GR" sz="2000" b="1" dirty="0">
                <a:solidFill>
                  <a:srgbClr val="0070C0"/>
                </a:solidFill>
                <a:cs typeface="Times New Roman" panose="02020603050405020304" pitchFamily="18" charset="0"/>
              </a:rPr>
              <a:t>Χρόνος: 5 </a:t>
            </a:r>
            <a:r>
              <a:rPr lang="en-US" altLang="el-GR" sz="2000" b="1" dirty="0">
                <a:solidFill>
                  <a:srgbClr val="0070C0"/>
                </a:solidFill>
                <a:cs typeface="Times New Roman" panose="02020603050405020304" pitchFamily="18" charset="0"/>
              </a:rPr>
              <a:t>min  </a:t>
            </a:r>
            <a:r>
              <a:rPr lang="el-GR" altLang="el-GR" sz="2000" b="1" dirty="0">
                <a:solidFill>
                  <a:srgbClr val="0070C0"/>
                </a:solidFill>
                <a:cs typeface="Times New Roman" panose="02020603050405020304" pitchFamily="18" charset="0"/>
              </a:rPr>
              <a:t>→ </a:t>
            </a:r>
            <a:r>
              <a:rPr lang="en-US" altLang="el-GR" sz="2000" b="1" dirty="0">
                <a:solidFill>
                  <a:srgbClr val="0070C0"/>
                </a:solidFill>
                <a:cs typeface="Times New Roman" panose="02020603050405020304" pitchFamily="18" charset="0"/>
              </a:rPr>
              <a:t>25 </a:t>
            </a:r>
            <a:r>
              <a:rPr lang="el-GR" altLang="el-GR" sz="2000" b="1" dirty="0">
                <a:solidFill>
                  <a:srgbClr val="0070C0"/>
                </a:solidFill>
                <a:cs typeface="Times New Roman" panose="02020603050405020304" pitchFamily="18" charset="0"/>
              </a:rPr>
              <a:t>μ</a:t>
            </a:r>
            <a:r>
              <a:rPr lang="en-US" altLang="el-GR" sz="2000" b="1" dirty="0" err="1">
                <a:solidFill>
                  <a:srgbClr val="0070C0"/>
                </a:solidFill>
                <a:cs typeface="Times New Roman" panose="02020603050405020304" pitchFamily="18" charset="0"/>
              </a:rPr>
              <a:t>Sv</a:t>
            </a:r>
            <a:endParaRPr lang="en-US" altLang="el-GR" sz="2000" b="1" dirty="0">
              <a:solidFill>
                <a:srgbClr val="0070C0"/>
              </a:solidFill>
              <a:cs typeface="Times New Roman" panose="02020603050405020304" pitchFamily="18" charset="0"/>
            </a:endParaRPr>
          </a:p>
          <a:p>
            <a:pPr algn="just"/>
            <a:endParaRPr lang="en-US" altLang="el-GR" sz="2000" b="1" dirty="0">
              <a:solidFill>
                <a:srgbClr val="0070C0"/>
              </a:solidFill>
              <a:cs typeface="Times New Roman" panose="02020603050405020304" pitchFamily="18" charset="0"/>
            </a:endParaRPr>
          </a:p>
          <a:p>
            <a:pPr algn="just"/>
            <a:r>
              <a:rPr lang="el-GR" altLang="el-GR" sz="2000" b="1" dirty="0">
                <a:solidFill>
                  <a:srgbClr val="0070C0"/>
                </a:solidFill>
                <a:cs typeface="Times New Roman" panose="02020603050405020304" pitchFamily="18" charset="0"/>
              </a:rPr>
              <a:t>	Χρόνος: </a:t>
            </a:r>
            <a:r>
              <a:rPr lang="en-US" altLang="el-GR" sz="2000" b="1" dirty="0">
                <a:solidFill>
                  <a:srgbClr val="0070C0"/>
                </a:solidFill>
                <a:cs typeface="Times New Roman" panose="02020603050405020304" pitchFamily="18" charset="0"/>
              </a:rPr>
              <a:t>30</a:t>
            </a:r>
            <a:r>
              <a:rPr lang="el-GR" altLang="el-GR" sz="2000" b="1" dirty="0">
                <a:solidFill>
                  <a:srgbClr val="0070C0"/>
                </a:solidFill>
                <a:cs typeface="Times New Roman" panose="02020603050405020304" pitchFamily="18" charset="0"/>
              </a:rPr>
              <a:t> </a:t>
            </a:r>
            <a:r>
              <a:rPr lang="el-GR" altLang="el-GR" sz="2000" b="1" dirty="0" err="1">
                <a:solidFill>
                  <a:srgbClr val="0070C0"/>
                </a:solidFill>
                <a:cs typeface="Times New Roman" panose="02020603050405020304" pitchFamily="18" charset="0"/>
              </a:rPr>
              <a:t>min</a:t>
            </a:r>
            <a:r>
              <a:rPr lang="el-GR" altLang="el-GR" sz="2000" b="1" dirty="0">
                <a:solidFill>
                  <a:srgbClr val="0070C0"/>
                </a:solidFill>
                <a:cs typeface="Times New Roman" panose="02020603050405020304" pitchFamily="18" charset="0"/>
              </a:rPr>
              <a:t> → </a:t>
            </a:r>
            <a:r>
              <a:rPr lang="en-US" altLang="el-GR" sz="2000" b="1" dirty="0">
                <a:solidFill>
                  <a:srgbClr val="0070C0"/>
                </a:solidFill>
                <a:cs typeface="Times New Roman" panose="02020603050405020304" pitchFamily="18" charset="0"/>
              </a:rPr>
              <a:t>150</a:t>
            </a:r>
            <a:r>
              <a:rPr lang="el-GR" altLang="el-GR" sz="2000" b="1" dirty="0">
                <a:solidFill>
                  <a:srgbClr val="0070C0"/>
                </a:solidFill>
                <a:cs typeface="Times New Roman" panose="02020603050405020304" pitchFamily="18" charset="0"/>
              </a:rPr>
              <a:t> </a:t>
            </a:r>
            <a:r>
              <a:rPr lang="el-GR" altLang="el-GR" sz="2000" b="1" dirty="0" err="1">
                <a:solidFill>
                  <a:srgbClr val="0070C0"/>
                </a:solidFill>
                <a:cs typeface="Times New Roman" panose="02020603050405020304" pitchFamily="18" charset="0"/>
              </a:rPr>
              <a:t>μSv</a:t>
            </a:r>
            <a:endParaRPr lang="en-US" altLang="el-GR" sz="2000" b="1" dirty="0">
              <a:solidFill>
                <a:srgbClr val="0070C0"/>
              </a:solidFill>
              <a:cs typeface="Times New Roman" panose="02020603050405020304" pitchFamily="18" charset="0"/>
            </a:endParaRPr>
          </a:p>
          <a:p>
            <a:pPr algn="just"/>
            <a:endParaRPr lang="en-US" altLang="el-GR" sz="2000" b="1" dirty="0">
              <a:solidFill>
                <a:srgbClr val="0070C0"/>
              </a:solidFill>
              <a:cs typeface="Times New Roman" panose="02020603050405020304" pitchFamily="18" charset="0"/>
            </a:endParaRPr>
          </a:p>
          <a:p>
            <a:pPr algn="just"/>
            <a:endParaRPr lang="en-US" altLang="el-GR" sz="2000" b="1" dirty="0">
              <a:solidFill>
                <a:srgbClr val="0070C0"/>
              </a:solidFill>
              <a:cs typeface="Times New Roman" panose="02020603050405020304" pitchFamily="18" charset="0"/>
            </a:endParaRPr>
          </a:p>
          <a:p>
            <a:pPr algn="just"/>
            <a:r>
              <a:rPr lang="el-GR" altLang="el-GR" sz="2000" b="1" u="sng" dirty="0">
                <a:solidFill>
                  <a:srgbClr val="C00000"/>
                </a:solidFill>
                <a:cs typeface="Times New Roman" panose="02020603050405020304" pitchFamily="18" charset="0"/>
              </a:rPr>
              <a:t>ΙΔΙΑΙΤΕΡΑ ΣΗΜΑΝΤΙΚΟ</a:t>
            </a:r>
          </a:p>
          <a:p>
            <a:pPr algn="just"/>
            <a:r>
              <a:rPr lang="el-GR" altLang="el-GR" sz="2000" dirty="0">
                <a:solidFill>
                  <a:srgbClr val="0070C0"/>
                </a:solidFill>
                <a:cs typeface="Times New Roman" panose="02020603050405020304" pitchFamily="18" charset="0"/>
              </a:rPr>
              <a:t>Ακτινοσκόπηση και ραδιοϊσότοπα</a:t>
            </a:r>
          </a:p>
          <a:p>
            <a:pPr algn="just"/>
            <a:endParaRPr lang="en-US" altLang="el-GR" sz="2000" b="1" dirty="0">
              <a:solidFill>
                <a:srgbClr val="0070C0"/>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p:txBody>
      </p:sp>
      <p:pic>
        <p:nvPicPr>
          <p:cNvPr id="15363" name="Picture 3" descr="mptz0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395534"/>
            <a:ext cx="2698750"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23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55650" y="560384"/>
            <a:ext cx="79930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Απόσταση</a:t>
            </a:r>
            <a:r>
              <a:rPr lang="en-US" altLang="el-GR" sz="3200" b="1" dirty="0">
                <a:solidFill>
                  <a:srgbClr val="C00000"/>
                </a:solidFill>
              </a:rPr>
              <a:t>:</a:t>
            </a:r>
            <a:r>
              <a:rPr lang="en-US" altLang="el-GR" sz="3200" dirty="0">
                <a:solidFill>
                  <a:srgbClr val="0070C0"/>
                </a:solidFill>
              </a:rPr>
              <a:t> </a:t>
            </a:r>
          </a:p>
          <a:p>
            <a:endParaRPr lang="en-US" altLang="el-GR" sz="3200" dirty="0">
              <a:solidFill>
                <a:srgbClr val="0070C0"/>
              </a:solidFill>
            </a:endParaRPr>
          </a:p>
          <a:p>
            <a:pPr algn="just"/>
            <a:r>
              <a:rPr lang="el-GR" altLang="el-GR" sz="2000" dirty="0">
                <a:solidFill>
                  <a:srgbClr val="0070C0"/>
                </a:solidFill>
              </a:rPr>
              <a:t>Αύξηση της απόστασης </a:t>
            </a:r>
            <a:r>
              <a:rPr lang="el-GR" altLang="el-GR" sz="2000" dirty="0">
                <a:solidFill>
                  <a:srgbClr val="0070C0"/>
                </a:solidFill>
                <a:cs typeface="Times New Roman" panose="02020603050405020304" pitchFamily="18" charset="0"/>
              </a:rPr>
              <a:t>→ Μείωση της Δόσης</a:t>
            </a:r>
          </a:p>
          <a:p>
            <a:pPr algn="just"/>
            <a:r>
              <a:rPr lang="el-GR" altLang="el-GR" sz="2000" dirty="0">
                <a:solidFill>
                  <a:srgbClr val="0070C0"/>
                </a:solidFill>
                <a:cs typeface="Times New Roman" panose="02020603050405020304" pitchFamily="18" charset="0"/>
              </a:rPr>
              <a:t>Νόμος Αντιστρόφου Τετραγώνου</a:t>
            </a:r>
          </a:p>
          <a:p>
            <a:pPr algn="just"/>
            <a:endParaRPr lang="el-GR" altLang="el-GR" sz="2000" dirty="0">
              <a:solidFill>
                <a:srgbClr val="0070C0"/>
              </a:solidFill>
              <a:cs typeface="Times New Roman" panose="02020603050405020304" pitchFamily="18" charset="0"/>
            </a:endParaRPr>
          </a:p>
          <a:p>
            <a:pPr algn="just"/>
            <a:r>
              <a:rPr lang="el-GR" altLang="el-GR" sz="2000" b="1" dirty="0">
                <a:solidFill>
                  <a:srgbClr val="C00000"/>
                </a:solidFill>
                <a:cs typeface="Times New Roman" panose="02020603050405020304" pitchFamily="18" charset="0"/>
              </a:rPr>
              <a:t>Παράδειγμα:</a:t>
            </a:r>
          </a:p>
          <a:p>
            <a:pPr algn="just"/>
            <a:endParaRPr lang="el-GR" altLang="el-GR" sz="2000" b="1" dirty="0">
              <a:solidFill>
                <a:srgbClr val="0070C0"/>
              </a:solidFill>
              <a:cs typeface="Times New Roman" panose="02020603050405020304" pitchFamily="18" charset="0"/>
            </a:endParaRPr>
          </a:p>
          <a:p>
            <a:pPr algn="just"/>
            <a:r>
              <a:rPr lang="el-GR" altLang="el-GR" sz="2000" dirty="0">
                <a:solidFill>
                  <a:srgbClr val="0070C0"/>
                </a:solidFill>
                <a:cs typeface="Times New Roman" panose="02020603050405020304" pitchFamily="18" charset="0"/>
              </a:rPr>
              <a:t>Ρυθμός Δόσης: 800 μ</a:t>
            </a:r>
            <a:r>
              <a:rPr lang="en-US" altLang="el-GR" sz="2000" dirty="0" err="1">
                <a:solidFill>
                  <a:srgbClr val="0070C0"/>
                </a:solidFill>
                <a:cs typeface="Times New Roman" panose="02020603050405020304" pitchFamily="18" charset="0"/>
              </a:rPr>
              <a:t>Sv</a:t>
            </a:r>
            <a:r>
              <a:rPr lang="en-US" altLang="el-GR" sz="2000" dirty="0">
                <a:solidFill>
                  <a:srgbClr val="0070C0"/>
                </a:solidFill>
                <a:cs typeface="Times New Roman" panose="02020603050405020304" pitchFamily="18" charset="0"/>
              </a:rPr>
              <a:t>/h</a:t>
            </a:r>
            <a:r>
              <a:rPr lang="el-GR" altLang="el-GR" sz="2000" dirty="0">
                <a:solidFill>
                  <a:srgbClr val="0070C0"/>
                </a:solidFill>
                <a:cs typeface="Times New Roman" panose="02020603050405020304" pitchFamily="18" charset="0"/>
              </a:rPr>
              <a:t> σε απόσταση 1</a:t>
            </a:r>
            <a:r>
              <a:rPr lang="en-US" altLang="el-GR" sz="2000" dirty="0">
                <a:solidFill>
                  <a:srgbClr val="0070C0"/>
                </a:solidFill>
                <a:cs typeface="Times New Roman" panose="02020603050405020304" pitchFamily="18" charset="0"/>
              </a:rPr>
              <a:t>m</a:t>
            </a:r>
          </a:p>
          <a:p>
            <a:pPr algn="just"/>
            <a:endParaRPr lang="en-US" altLang="el-GR" sz="2000" dirty="0">
              <a:solidFill>
                <a:srgbClr val="0070C0"/>
              </a:solidFill>
              <a:cs typeface="Times New Roman" panose="02020603050405020304" pitchFamily="18" charset="0"/>
            </a:endParaRPr>
          </a:p>
          <a:p>
            <a:pPr algn="just"/>
            <a:r>
              <a:rPr lang="el-GR" altLang="el-GR" sz="2000" b="1" dirty="0">
                <a:solidFill>
                  <a:srgbClr val="0070C0"/>
                </a:solidFill>
                <a:cs typeface="Times New Roman" panose="02020603050405020304" pitchFamily="18" charset="0"/>
              </a:rPr>
              <a:t>Απόσταση: </a:t>
            </a:r>
            <a:r>
              <a:rPr lang="en-US" altLang="el-GR" sz="2000" b="1" dirty="0">
                <a:solidFill>
                  <a:srgbClr val="0070C0"/>
                </a:solidFill>
                <a:cs typeface="Times New Roman" panose="02020603050405020304" pitchFamily="18" charset="0"/>
              </a:rPr>
              <a:t>	</a:t>
            </a:r>
            <a:r>
              <a:rPr lang="el-GR" altLang="el-GR" sz="2000" b="1" dirty="0">
                <a:solidFill>
                  <a:srgbClr val="0070C0"/>
                </a:solidFill>
                <a:cs typeface="Times New Roman" panose="02020603050405020304" pitchFamily="18" charset="0"/>
              </a:rPr>
              <a:t>1 </a:t>
            </a:r>
            <a:r>
              <a:rPr lang="en-US" altLang="el-GR" sz="2000" b="1" dirty="0">
                <a:solidFill>
                  <a:srgbClr val="0070C0"/>
                </a:solidFill>
                <a:cs typeface="Times New Roman" panose="02020603050405020304" pitchFamily="18" charset="0"/>
              </a:rPr>
              <a:t>m    	</a:t>
            </a:r>
            <a:r>
              <a:rPr lang="el-GR" altLang="el-GR" sz="2000" b="1" dirty="0">
                <a:solidFill>
                  <a:srgbClr val="0070C0"/>
                </a:solidFill>
                <a:cs typeface="Times New Roman" panose="02020603050405020304" pitchFamily="18" charset="0"/>
              </a:rPr>
              <a:t>→ </a:t>
            </a:r>
            <a:r>
              <a:rPr lang="en-US" altLang="el-GR" sz="2000" b="1" dirty="0">
                <a:solidFill>
                  <a:srgbClr val="0070C0"/>
                </a:solidFill>
                <a:cs typeface="Times New Roman" panose="02020603050405020304" pitchFamily="18" charset="0"/>
              </a:rPr>
              <a:t>	</a:t>
            </a:r>
            <a:r>
              <a:rPr lang="el-GR" altLang="el-GR" sz="2000" b="1" dirty="0">
                <a:solidFill>
                  <a:srgbClr val="0070C0"/>
                </a:solidFill>
                <a:cs typeface="Times New Roman" panose="02020603050405020304" pitchFamily="18" charset="0"/>
              </a:rPr>
              <a:t>800</a:t>
            </a:r>
            <a:r>
              <a:rPr lang="en-US" altLang="el-GR" sz="2000" b="1" dirty="0">
                <a:solidFill>
                  <a:srgbClr val="0070C0"/>
                </a:solidFill>
                <a:cs typeface="Times New Roman" panose="02020603050405020304" pitchFamily="18" charset="0"/>
              </a:rPr>
              <a:t> </a:t>
            </a:r>
            <a:r>
              <a:rPr lang="el-GR" altLang="el-GR" sz="2000" b="1" dirty="0">
                <a:solidFill>
                  <a:srgbClr val="0070C0"/>
                </a:solidFill>
                <a:cs typeface="Times New Roman" panose="02020603050405020304" pitchFamily="18" charset="0"/>
              </a:rPr>
              <a:t>μ</a:t>
            </a:r>
            <a:r>
              <a:rPr lang="en-US" altLang="el-GR" sz="2000" b="1" dirty="0" err="1">
                <a:solidFill>
                  <a:srgbClr val="0070C0"/>
                </a:solidFill>
                <a:cs typeface="Times New Roman" panose="02020603050405020304" pitchFamily="18" charset="0"/>
              </a:rPr>
              <a:t>Sv</a:t>
            </a:r>
            <a:r>
              <a:rPr lang="el-GR" altLang="el-GR" sz="2000" b="1" dirty="0">
                <a:solidFill>
                  <a:srgbClr val="0070C0"/>
                </a:solidFill>
                <a:cs typeface="Times New Roman" panose="02020603050405020304" pitchFamily="18" charset="0"/>
              </a:rPr>
              <a:t>/</a:t>
            </a:r>
            <a:r>
              <a:rPr lang="en-US" altLang="el-GR" sz="2000" b="1" dirty="0">
                <a:solidFill>
                  <a:srgbClr val="0070C0"/>
                </a:solidFill>
                <a:cs typeface="Times New Roman" panose="02020603050405020304" pitchFamily="18" charset="0"/>
              </a:rPr>
              <a:t>h</a:t>
            </a:r>
          </a:p>
          <a:p>
            <a:pPr algn="just"/>
            <a:endParaRPr lang="en-US" altLang="el-GR" sz="2000" b="1" dirty="0">
              <a:solidFill>
                <a:srgbClr val="0070C0"/>
              </a:solidFill>
              <a:cs typeface="Times New Roman" panose="02020603050405020304" pitchFamily="18" charset="0"/>
            </a:endParaRPr>
          </a:p>
          <a:p>
            <a:pPr algn="just"/>
            <a:r>
              <a:rPr lang="el-GR" altLang="el-GR" sz="2000" b="1" dirty="0">
                <a:solidFill>
                  <a:srgbClr val="0070C0"/>
                </a:solidFill>
              </a:rPr>
              <a:t>Απόσταση: </a:t>
            </a:r>
            <a:r>
              <a:rPr lang="en-US" altLang="el-GR" sz="2000" b="1" dirty="0">
                <a:solidFill>
                  <a:srgbClr val="0070C0"/>
                </a:solidFill>
              </a:rPr>
              <a:t>	4</a:t>
            </a:r>
            <a:r>
              <a:rPr lang="el-GR" altLang="el-GR" sz="2000" b="1" dirty="0">
                <a:solidFill>
                  <a:srgbClr val="0070C0"/>
                </a:solidFill>
              </a:rPr>
              <a:t> </a:t>
            </a:r>
            <a:r>
              <a:rPr lang="en-US" altLang="el-GR" sz="2000" b="1" dirty="0">
                <a:solidFill>
                  <a:srgbClr val="0070C0"/>
                </a:solidFill>
              </a:rPr>
              <a:t>m  	</a:t>
            </a:r>
            <a:r>
              <a:rPr lang="el-GR" altLang="el-GR" sz="2000" b="1" dirty="0">
                <a:solidFill>
                  <a:srgbClr val="0070C0"/>
                </a:solidFill>
              </a:rPr>
              <a:t>→ </a:t>
            </a:r>
            <a:r>
              <a:rPr lang="en-US" altLang="el-GR" sz="2000" b="1" dirty="0">
                <a:solidFill>
                  <a:srgbClr val="0070C0"/>
                </a:solidFill>
              </a:rPr>
              <a:t> 	5</a:t>
            </a:r>
            <a:r>
              <a:rPr lang="el-GR" altLang="el-GR" sz="2000" b="1" dirty="0">
                <a:solidFill>
                  <a:srgbClr val="0070C0"/>
                </a:solidFill>
              </a:rPr>
              <a:t>0</a:t>
            </a:r>
            <a:r>
              <a:rPr lang="en-US" altLang="el-GR" sz="2000" b="1" dirty="0">
                <a:solidFill>
                  <a:srgbClr val="0070C0"/>
                </a:solidFill>
              </a:rPr>
              <a:t> </a:t>
            </a:r>
            <a:r>
              <a:rPr lang="el-GR" altLang="el-GR" sz="2000" b="1" dirty="0">
                <a:solidFill>
                  <a:srgbClr val="0070C0"/>
                </a:solidFill>
              </a:rPr>
              <a:t>μ</a:t>
            </a:r>
            <a:r>
              <a:rPr lang="en-US" altLang="el-GR" sz="2000" b="1" dirty="0" err="1">
                <a:solidFill>
                  <a:srgbClr val="0070C0"/>
                </a:solidFill>
              </a:rPr>
              <a:t>Sv</a:t>
            </a:r>
            <a:r>
              <a:rPr lang="el-GR" altLang="el-GR" sz="2000" b="1" dirty="0">
                <a:solidFill>
                  <a:srgbClr val="0070C0"/>
                </a:solidFill>
              </a:rPr>
              <a:t>/</a:t>
            </a:r>
            <a:r>
              <a:rPr lang="en-US" altLang="el-GR" sz="2000" b="1" dirty="0">
                <a:solidFill>
                  <a:srgbClr val="0070C0"/>
                </a:solidFill>
              </a:rPr>
              <a:t>h</a:t>
            </a:r>
          </a:p>
          <a:p>
            <a:pPr algn="just"/>
            <a:endParaRPr lang="en-US" altLang="el-GR" sz="2000" b="1" dirty="0">
              <a:solidFill>
                <a:srgbClr val="0070C0"/>
              </a:solidFill>
            </a:endParaRPr>
          </a:p>
          <a:p>
            <a:pPr algn="just"/>
            <a:r>
              <a:rPr lang="el-GR" altLang="el-GR" sz="2000" b="1" dirty="0">
                <a:solidFill>
                  <a:srgbClr val="0070C0"/>
                </a:solidFill>
              </a:rPr>
              <a:t>Απόσταση: </a:t>
            </a:r>
            <a:r>
              <a:rPr lang="en-US" altLang="el-GR" sz="2000" b="1" dirty="0">
                <a:solidFill>
                  <a:srgbClr val="0070C0"/>
                </a:solidFill>
              </a:rPr>
              <a:t>	20</a:t>
            </a:r>
            <a:r>
              <a:rPr lang="el-GR" altLang="el-GR" sz="2000" b="1" dirty="0">
                <a:solidFill>
                  <a:srgbClr val="0070C0"/>
                </a:solidFill>
              </a:rPr>
              <a:t> </a:t>
            </a:r>
            <a:r>
              <a:rPr lang="en-US" altLang="el-GR" sz="2000" b="1" dirty="0">
                <a:solidFill>
                  <a:srgbClr val="0070C0"/>
                </a:solidFill>
              </a:rPr>
              <a:t>cm  	</a:t>
            </a:r>
            <a:r>
              <a:rPr lang="el-GR" altLang="el-GR" sz="2000" b="1" dirty="0">
                <a:solidFill>
                  <a:srgbClr val="0070C0"/>
                </a:solidFill>
              </a:rPr>
              <a:t>→ </a:t>
            </a:r>
            <a:r>
              <a:rPr lang="en-US" altLang="el-GR" sz="2000" b="1" dirty="0">
                <a:solidFill>
                  <a:srgbClr val="0070C0"/>
                </a:solidFill>
              </a:rPr>
              <a:t>	2</a:t>
            </a:r>
            <a:r>
              <a:rPr lang="el-GR" altLang="el-GR" sz="2000" b="1" dirty="0">
                <a:solidFill>
                  <a:srgbClr val="0070C0"/>
                </a:solidFill>
              </a:rPr>
              <a:t>0</a:t>
            </a:r>
            <a:r>
              <a:rPr lang="en-US" altLang="el-GR" sz="2000" b="1" dirty="0">
                <a:solidFill>
                  <a:srgbClr val="0070C0"/>
                </a:solidFill>
              </a:rPr>
              <a:t>.000 </a:t>
            </a:r>
            <a:r>
              <a:rPr lang="el-GR" altLang="el-GR" sz="2000" b="1" dirty="0">
                <a:solidFill>
                  <a:srgbClr val="0070C0"/>
                </a:solidFill>
              </a:rPr>
              <a:t>μ</a:t>
            </a:r>
            <a:r>
              <a:rPr lang="en-US" altLang="el-GR" sz="2000" b="1" dirty="0" err="1">
                <a:solidFill>
                  <a:srgbClr val="0070C0"/>
                </a:solidFill>
              </a:rPr>
              <a:t>Sv</a:t>
            </a:r>
            <a:r>
              <a:rPr lang="el-GR" altLang="el-GR" sz="2000" b="1" dirty="0">
                <a:solidFill>
                  <a:srgbClr val="0070C0"/>
                </a:solidFill>
              </a:rPr>
              <a:t>/</a:t>
            </a:r>
            <a:r>
              <a:rPr lang="en-US" altLang="el-GR" sz="2000" b="1" dirty="0">
                <a:solidFill>
                  <a:srgbClr val="0070C0"/>
                </a:solidFill>
              </a:rPr>
              <a:t>h</a:t>
            </a:r>
            <a:endParaRPr lang="en-US" altLang="el-GR" sz="2000" b="1" dirty="0">
              <a:solidFill>
                <a:srgbClr val="0070C0"/>
              </a:solidFill>
              <a:cs typeface="Times New Roman" panose="02020603050405020304" pitchFamily="18" charset="0"/>
            </a:endParaRPr>
          </a:p>
          <a:p>
            <a:pPr algn="just"/>
            <a:endParaRPr lang="en-US" altLang="el-GR" sz="2000" b="1" dirty="0">
              <a:solidFill>
                <a:srgbClr val="0070C0"/>
              </a:solidFill>
              <a:cs typeface="Times New Roman" panose="02020603050405020304" pitchFamily="18" charset="0"/>
            </a:endParaRPr>
          </a:p>
          <a:p>
            <a:pPr algn="just"/>
            <a:endParaRPr lang="en-US" altLang="el-GR" sz="2000" b="1" dirty="0">
              <a:solidFill>
                <a:srgbClr val="0070C0"/>
              </a:solidFill>
              <a:cs typeface="Times New Roman" panose="02020603050405020304" pitchFamily="18" charset="0"/>
            </a:endParaRPr>
          </a:p>
          <a:p>
            <a:pPr algn="just"/>
            <a:r>
              <a:rPr lang="el-GR" altLang="el-GR" sz="2000" b="1" u="sng" dirty="0">
                <a:solidFill>
                  <a:srgbClr val="C00000"/>
                </a:solidFill>
                <a:cs typeface="Times New Roman" panose="02020603050405020304" pitchFamily="18" charset="0"/>
              </a:rPr>
              <a:t>ΙΔΙΑΙΤΕΡΑ ΣΗΜΑΝΤΙΚΟ</a:t>
            </a:r>
          </a:p>
          <a:p>
            <a:pPr algn="just"/>
            <a:r>
              <a:rPr lang="el-GR" altLang="el-GR" sz="2000" dirty="0">
                <a:solidFill>
                  <a:srgbClr val="0070C0"/>
                </a:solidFill>
                <a:cs typeface="Times New Roman" panose="02020603050405020304" pitchFamily="18" charset="0"/>
              </a:rPr>
              <a:t>Στο σχεδιασμό και την τοποθέτηση των χειριστηρίων</a:t>
            </a:r>
            <a:r>
              <a:rPr lang="el-GR" altLang="el-GR" sz="2000" dirty="0">
                <a:solidFill>
                  <a:schemeClr val="bg1"/>
                </a:solidFill>
                <a:cs typeface="Times New Roman" panose="02020603050405020304" pitchFamily="18" charset="0"/>
              </a:rPr>
              <a:t> </a:t>
            </a:r>
          </a:p>
        </p:txBody>
      </p:sp>
      <p:pic>
        <p:nvPicPr>
          <p:cNvPr id="14339" name="Picture 3" descr="eng-powertap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25" y="2668588"/>
            <a:ext cx="2879725"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90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55650" y="203205"/>
            <a:ext cx="79930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Θωράκιση</a:t>
            </a:r>
            <a:r>
              <a:rPr lang="en-US" altLang="el-GR" sz="3200" b="1" dirty="0">
                <a:solidFill>
                  <a:srgbClr val="C00000"/>
                </a:solidFill>
              </a:rPr>
              <a:t> (</a:t>
            </a:r>
            <a:r>
              <a:rPr lang="el-GR" altLang="el-GR" sz="3200" b="1" dirty="0">
                <a:solidFill>
                  <a:srgbClr val="C00000"/>
                </a:solidFill>
              </a:rPr>
              <a:t>1</a:t>
            </a:r>
            <a:r>
              <a:rPr lang="en-US" altLang="el-GR" sz="3200" b="1" dirty="0">
                <a:solidFill>
                  <a:srgbClr val="C00000"/>
                </a:solidFill>
              </a:rPr>
              <a:t>):</a:t>
            </a:r>
            <a:r>
              <a:rPr lang="en-US" altLang="el-GR" sz="3200" dirty="0">
                <a:solidFill>
                  <a:srgbClr val="C00000"/>
                </a:solidFill>
              </a:rPr>
              <a:t> </a:t>
            </a:r>
          </a:p>
          <a:p>
            <a:endParaRPr lang="en-US" altLang="el-GR" sz="3200" dirty="0">
              <a:solidFill>
                <a:srgbClr val="0070C0"/>
              </a:solidFill>
            </a:endParaRPr>
          </a:p>
          <a:p>
            <a:pPr algn="just"/>
            <a:r>
              <a:rPr lang="el-GR" altLang="el-GR" sz="2000" dirty="0">
                <a:solidFill>
                  <a:srgbClr val="0070C0"/>
                </a:solidFill>
              </a:rPr>
              <a:t>Αύξηση της Θωράκισης </a:t>
            </a:r>
            <a:r>
              <a:rPr lang="el-GR" altLang="el-GR" sz="2000" dirty="0">
                <a:solidFill>
                  <a:srgbClr val="0070C0"/>
                </a:solidFill>
                <a:cs typeface="Times New Roman" panose="02020603050405020304" pitchFamily="18" charset="0"/>
              </a:rPr>
              <a:t>→ Μείωση της Δόσης</a:t>
            </a:r>
          </a:p>
          <a:p>
            <a:pPr algn="just"/>
            <a:endParaRPr lang="el-GR" altLang="el-GR" sz="2000" dirty="0">
              <a:solidFill>
                <a:srgbClr val="0070C0"/>
              </a:solidFill>
              <a:cs typeface="Times New Roman" panose="02020603050405020304" pitchFamily="18" charset="0"/>
            </a:endParaRPr>
          </a:p>
          <a:p>
            <a:pPr algn="just"/>
            <a:r>
              <a:rPr lang="el-GR" altLang="el-GR" sz="2000" b="1" dirty="0">
                <a:solidFill>
                  <a:srgbClr val="C00000"/>
                </a:solidFill>
                <a:cs typeface="Times New Roman" panose="02020603050405020304" pitchFamily="18" charset="0"/>
              </a:rPr>
              <a:t>Εξαρτάται από το ΕΙΔΟΣ ΤΗΣ ΑΚΤΙΝΟΒΟΛΙΑΣ</a:t>
            </a:r>
          </a:p>
          <a:p>
            <a:pPr algn="just"/>
            <a:endParaRPr lang="el-GR" altLang="el-GR" sz="2000" b="1" dirty="0">
              <a:solidFill>
                <a:srgbClr val="0070C0"/>
              </a:solidFill>
              <a:cs typeface="Times New Roman" panose="02020603050405020304" pitchFamily="18" charset="0"/>
            </a:endParaRPr>
          </a:p>
        </p:txBody>
      </p:sp>
      <p:pic>
        <p:nvPicPr>
          <p:cNvPr id="13315" name="Picture 3" descr="radsh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603500"/>
            <a:ext cx="5881687" cy="294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12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55650" y="446089"/>
            <a:ext cx="799306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Θωράκιση</a:t>
            </a:r>
            <a:r>
              <a:rPr lang="en-US" altLang="el-GR" sz="3200" b="1" dirty="0">
                <a:solidFill>
                  <a:srgbClr val="C00000"/>
                </a:solidFill>
              </a:rPr>
              <a:t> (</a:t>
            </a:r>
            <a:r>
              <a:rPr lang="el-GR" altLang="el-GR" sz="3200" b="1" dirty="0">
                <a:solidFill>
                  <a:srgbClr val="C00000"/>
                </a:solidFill>
              </a:rPr>
              <a:t>2</a:t>
            </a:r>
            <a:r>
              <a:rPr lang="en-US" altLang="el-GR" sz="3200" b="1" dirty="0">
                <a:solidFill>
                  <a:srgbClr val="C00000"/>
                </a:solidFill>
              </a:rPr>
              <a:t>):</a:t>
            </a:r>
            <a:r>
              <a:rPr lang="en-US" altLang="el-GR" sz="3200" dirty="0">
                <a:solidFill>
                  <a:srgbClr val="C00000"/>
                </a:solidFill>
              </a:rPr>
              <a:t> </a:t>
            </a:r>
          </a:p>
          <a:p>
            <a:endParaRPr lang="en-US" altLang="el-GR" sz="3200" dirty="0">
              <a:solidFill>
                <a:srgbClr val="0070C0"/>
              </a:solidFill>
            </a:endParaRPr>
          </a:p>
          <a:p>
            <a:pPr algn="just"/>
            <a:r>
              <a:rPr lang="el-GR" altLang="el-GR" sz="2000" dirty="0">
                <a:solidFill>
                  <a:srgbClr val="0070C0"/>
                </a:solidFill>
              </a:rPr>
              <a:t>Αύξηση της Θωράκισης </a:t>
            </a:r>
            <a:r>
              <a:rPr lang="el-GR" altLang="el-GR" sz="2000" dirty="0">
                <a:solidFill>
                  <a:srgbClr val="0070C0"/>
                </a:solidFill>
                <a:cs typeface="Times New Roman" panose="02020603050405020304" pitchFamily="18" charset="0"/>
              </a:rPr>
              <a:t>→ Μείωση της Δόσης</a:t>
            </a: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a:p>
            <a:pPr algn="just"/>
            <a:endParaRPr lang="el-GR" altLang="el-GR" sz="2000" b="1" dirty="0">
              <a:solidFill>
                <a:srgbClr val="0070C0"/>
              </a:solidFill>
              <a:cs typeface="Times New Roman" panose="02020603050405020304" pitchFamily="18" charset="0"/>
            </a:endParaRPr>
          </a:p>
        </p:txBody>
      </p:sp>
      <p:pic>
        <p:nvPicPr>
          <p:cNvPr id="12291" name="Picture 3" descr="xabso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058988"/>
            <a:ext cx="3457575" cy="25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8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99409"/>
            <a:ext cx="8229600" cy="4471196"/>
          </a:xfrm>
        </p:spPr>
        <p:txBody>
          <a:bodyPr>
            <a:noAutofit/>
          </a:bodyPr>
          <a:lstStyle/>
          <a:p>
            <a:pPr marL="0" indent="0" algn="just">
              <a:buNone/>
            </a:pPr>
            <a:r>
              <a:rPr lang="el-GR" sz="2400" b="1" dirty="0" smtClean="0"/>
              <a:t>Το </a:t>
            </a:r>
            <a:r>
              <a:rPr lang="el-GR" sz="2400" b="1" dirty="0" smtClean="0">
                <a:solidFill>
                  <a:srgbClr val="0070C0"/>
                </a:solidFill>
              </a:rPr>
              <a:t>Σύστημα Ακτινοπροστασίας </a:t>
            </a:r>
            <a:r>
              <a:rPr lang="el-GR" sz="2400" b="1" dirty="0" smtClean="0"/>
              <a:t>θα πρέπει να εφαρμόζεται</a:t>
            </a:r>
            <a:r>
              <a:rPr lang="en-US" sz="2400" b="1" dirty="0" smtClean="0"/>
              <a:t>:</a:t>
            </a:r>
          </a:p>
          <a:p>
            <a:pPr algn="just"/>
            <a:r>
              <a:rPr lang="el-GR" sz="2400" b="1" dirty="0" smtClean="0"/>
              <a:t>Στους </a:t>
            </a:r>
            <a:r>
              <a:rPr lang="el-GR" sz="2400" b="1" dirty="0" smtClean="0">
                <a:solidFill>
                  <a:srgbClr val="00B050"/>
                </a:solidFill>
              </a:rPr>
              <a:t>ασθενείς </a:t>
            </a:r>
            <a:r>
              <a:rPr lang="el-GR" sz="2400" b="1" dirty="0" smtClean="0"/>
              <a:t>που υπόκεινται στις συγκεκριμένες επεμβατικές διαδικασίες  </a:t>
            </a:r>
          </a:p>
          <a:p>
            <a:pPr algn="just"/>
            <a:r>
              <a:rPr lang="el-GR" sz="2400" b="1" dirty="0" smtClean="0"/>
              <a:t>Στο </a:t>
            </a:r>
            <a:r>
              <a:rPr lang="el-GR" sz="2400" b="1" dirty="0" smtClean="0">
                <a:solidFill>
                  <a:srgbClr val="00B050"/>
                </a:solidFill>
              </a:rPr>
              <a:t>προσωπικό</a:t>
            </a:r>
            <a:r>
              <a:rPr lang="el-GR" sz="2400" b="1" dirty="0" smtClean="0"/>
              <a:t> το οποίο εμπλέκεται στην εφαρμογή των συγκεκριμένων επεμβατικών διαδικασιών</a:t>
            </a:r>
          </a:p>
          <a:p>
            <a:pPr algn="just"/>
            <a:r>
              <a:rPr lang="el-GR" sz="2400" b="1" dirty="0" smtClean="0"/>
              <a:t>Στα </a:t>
            </a:r>
            <a:r>
              <a:rPr lang="el-GR" sz="2400" b="1" dirty="0" smtClean="0">
                <a:solidFill>
                  <a:srgbClr val="00B050"/>
                </a:solidFill>
              </a:rPr>
              <a:t>άτομα του κοινού </a:t>
            </a:r>
            <a:r>
              <a:rPr lang="el-GR" sz="2400" b="1" dirty="0" smtClean="0"/>
              <a:t>πληθυσμού  </a:t>
            </a:r>
          </a:p>
          <a:p>
            <a:pPr algn="just"/>
            <a:r>
              <a:rPr lang="el-GR" sz="2400" b="1" dirty="0" smtClean="0"/>
              <a:t>Σε άλλο προσωπικό που πιθανόν να είναι στο Τμήμα, άτομα που μεταφέρουν και φροντίζουν/υποστηρίζουν τους ασθενείς, καθώς και άτομα που υπόκεινται σε μια επεμβατική πρακτική στο πλαίσιο ενός ερευνητικού </a:t>
            </a:r>
            <a:r>
              <a:rPr lang="el-GR" sz="2400" b="1" dirty="0"/>
              <a:t>προγράμματος </a:t>
            </a:r>
            <a:r>
              <a:rPr lang="el-GR" sz="2400" b="1" dirty="0" err="1"/>
              <a:t>βιοϊατρικής</a:t>
            </a:r>
            <a:r>
              <a:rPr lang="el-GR" sz="2400" b="1" dirty="0"/>
              <a:t> έρευνας</a:t>
            </a:r>
            <a:r>
              <a:rPr lang="el-GR" sz="2400" b="1" dirty="0" smtClean="0"/>
              <a:t>. </a:t>
            </a:r>
            <a:endParaRPr lang="el-GR" sz="2400" b="1" dirty="0"/>
          </a:p>
        </p:txBody>
      </p:sp>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Εισαγωγή (2)</a:t>
            </a:r>
            <a:endParaRPr lang="en-US" altLang="el-GR" sz="3600" b="1" dirty="0">
              <a:solidFill>
                <a:srgbClr val="0070C0"/>
              </a:solidFill>
              <a:latin typeface="+mj-lt"/>
            </a:endParaRPr>
          </a:p>
        </p:txBody>
      </p:sp>
    </p:spTree>
    <p:extLst>
      <p:ext uri="{BB962C8B-B14F-4D97-AF65-F5344CB8AC3E}">
        <p14:creationId xmlns:p14="http://schemas.microsoft.com/office/powerpoint/2010/main" val="1401613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0" name="Text Box 496"/>
          <p:cNvSpPr txBox="1">
            <a:spLocks noChangeArrowheads="1"/>
          </p:cNvSpPr>
          <p:nvPr/>
        </p:nvSpPr>
        <p:spPr bwMode="auto">
          <a:xfrm>
            <a:off x="527047" y="588970"/>
            <a:ext cx="7993063"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Θωράκιση</a:t>
            </a:r>
            <a:r>
              <a:rPr lang="en-US" altLang="el-GR" sz="3200" b="1" dirty="0">
                <a:solidFill>
                  <a:srgbClr val="C00000"/>
                </a:solidFill>
              </a:rPr>
              <a:t> (</a:t>
            </a:r>
            <a:r>
              <a:rPr lang="el-GR" altLang="el-GR" sz="3200" b="1" dirty="0">
                <a:solidFill>
                  <a:srgbClr val="C00000"/>
                </a:solidFill>
              </a:rPr>
              <a:t>3</a:t>
            </a:r>
            <a:r>
              <a:rPr lang="en-US" altLang="el-GR" sz="3200" b="1" dirty="0">
                <a:solidFill>
                  <a:srgbClr val="C00000"/>
                </a:solidFill>
              </a:rPr>
              <a:t>):</a:t>
            </a:r>
            <a:r>
              <a:rPr lang="en-US" altLang="el-GR" sz="3200" dirty="0">
                <a:solidFill>
                  <a:srgbClr val="C00000"/>
                </a:solidFill>
              </a:rPr>
              <a:t> </a:t>
            </a:r>
          </a:p>
          <a:p>
            <a:pPr algn="just"/>
            <a:r>
              <a:rPr lang="el-GR" altLang="el-GR" sz="2000" dirty="0" smtClean="0">
                <a:solidFill>
                  <a:schemeClr val="bg1"/>
                </a:solidFill>
              </a:rPr>
              <a:t>Αύξηση </a:t>
            </a:r>
            <a:r>
              <a:rPr lang="el-GR" altLang="el-GR" sz="2000" dirty="0">
                <a:solidFill>
                  <a:schemeClr val="bg1"/>
                </a:solidFill>
              </a:rPr>
              <a:t>της Θωράκισης </a:t>
            </a:r>
            <a:r>
              <a:rPr lang="el-GR" altLang="el-GR" sz="2000" dirty="0">
                <a:solidFill>
                  <a:schemeClr val="bg1"/>
                </a:solidFill>
                <a:cs typeface="Times New Roman" panose="02020603050405020304" pitchFamily="18" charset="0"/>
              </a:rPr>
              <a:t>→ Μείωση της Δόσης</a:t>
            </a: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a:p>
            <a:pPr algn="just"/>
            <a:r>
              <a:rPr lang="el-GR" altLang="el-GR" sz="2000" b="1" dirty="0">
                <a:solidFill>
                  <a:srgbClr val="C00000"/>
                </a:solidFill>
                <a:cs typeface="Times New Roman" panose="02020603050405020304" pitchFamily="18" charset="0"/>
              </a:rPr>
              <a:t>Παράδειγμα:</a:t>
            </a:r>
          </a:p>
          <a:p>
            <a:pPr algn="just"/>
            <a:endParaRPr lang="el-GR" altLang="el-GR" sz="2000" b="1" dirty="0">
              <a:solidFill>
                <a:srgbClr val="0070C0"/>
              </a:solidFill>
              <a:cs typeface="Times New Roman" panose="02020603050405020304" pitchFamily="18" charset="0"/>
            </a:endParaRPr>
          </a:p>
          <a:p>
            <a:pPr algn="just"/>
            <a:r>
              <a:rPr lang="el-GR" altLang="el-GR" sz="2000" dirty="0">
                <a:solidFill>
                  <a:srgbClr val="0070C0"/>
                </a:solidFill>
                <a:cs typeface="Times New Roman" panose="02020603050405020304" pitchFamily="18" charset="0"/>
              </a:rPr>
              <a:t>Ρυθμός Δόσης: </a:t>
            </a:r>
            <a:r>
              <a:rPr lang="en-US" altLang="el-GR" sz="2000" dirty="0">
                <a:solidFill>
                  <a:srgbClr val="0070C0"/>
                </a:solidFill>
                <a:cs typeface="Times New Roman" panose="02020603050405020304" pitchFamily="18" charset="0"/>
              </a:rPr>
              <a:t>3</a:t>
            </a:r>
            <a:r>
              <a:rPr lang="el-GR" altLang="el-GR" sz="2000" dirty="0">
                <a:solidFill>
                  <a:srgbClr val="0070C0"/>
                </a:solidFill>
                <a:cs typeface="Times New Roman" panose="02020603050405020304" pitchFamily="18" charset="0"/>
              </a:rPr>
              <a:t>00 μ</a:t>
            </a:r>
            <a:r>
              <a:rPr lang="en-US" altLang="el-GR" sz="2000" dirty="0" err="1">
                <a:solidFill>
                  <a:srgbClr val="0070C0"/>
                </a:solidFill>
                <a:cs typeface="Times New Roman" panose="02020603050405020304" pitchFamily="18" charset="0"/>
              </a:rPr>
              <a:t>Sv</a:t>
            </a:r>
            <a:r>
              <a:rPr lang="en-US" altLang="el-GR" sz="2000" dirty="0">
                <a:solidFill>
                  <a:srgbClr val="0070C0"/>
                </a:solidFill>
                <a:cs typeface="Times New Roman" panose="02020603050405020304" pitchFamily="18" charset="0"/>
              </a:rPr>
              <a:t>/h</a:t>
            </a:r>
            <a:r>
              <a:rPr lang="el-GR" altLang="el-GR" sz="2000" dirty="0">
                <a:solidFill>
                  <a:srgbClr val="0070C0"/>
                </a:solidFill>
                <a:cs typeface="Times New Roman" panose="02020603050405020304" pitchFamily="18" charset="0"/>
              </a:rPr>
              <a:t> (ενέργεια: </a:t>
            </a:r>
            <a:r>
              <a:rPr lang="en-US" altLang="el-GR" sz="2000" dirty="0">
                <a:solidFill>
                  <a:srgbClr val="0070C0"/>
                </a:solidFill>
                <a:cs typeface="Times New Roman" panose="02020603050405020304" pitchFamily="18" charset="0"/>
              </a:rPr>
              <a:t>2</a:t>
            </a:r>
            <a:r>
              <a:rPr lang="el-GR" altLang="el-GR" sz="2000" dirty="0">
                <a:solidFill>
                  <a:srgbClr val="0070C0"/>
                </a:solidFill>
                <a:cs typeface="Times New Roman" panose="02020603050405020304" pitchFamily="18" charset="0"/>
              </a:rPr>
              <a:t>00 </a:t>
            </a:r>
            <a:r>
              <a:rPr lang="en-US" altLang="el-GR" sz="2000" dirty="0" err="1">
                <a:solidFill>
                  <a:srgbClr val="0070C0"/>
                </a:solidFill>
                <a:cs typeface="Times New Roman" panose="02020603050405020304" pitchFamily="18" charset="0"/>
              </a:rPr>
              <a:t>keV</a:t>
            </a:r>
            <a:r>
              <a:rPr lang="en-US" altLang="el-GR" sz="2000" dirty="0">
                <a:solidFill>
                  <a:srgbClr val="0070C0"/>
                </a:solidFill>
                <a:cs typeface="Times New Roman" panose="02020603050405020304" pitchFamily="18" charset="0"/>
              </a:rPr>
              <a:t>)</a:t>
            </a:r>
          </a:p>
          <a:p>
            <a:pPr algn="just"/>
            <a:endParaRPr lang="en-US" altLang="el-GR" sz="2000" dirty="0">
              <a:solidFill>
                <a:srgbClr val="0070C0"/>
              </a:solidFill>
              <a:cs typeface="Times New Roman" panose="02020603050405020304" pitchFamily="18" charset="0"/>
            </a:endParaRPr>
          </a:p>
          <a:p>
            <a:pPr algn="just"/>
            <a:r>
              <a:rPr lang="en-US" altLang="el-GR" sz="2000" dirty="0">
                <a:solidFill>
                  <a:srgbClr val="0070C0"/>
                </a:solidFill>
                <a:cs typeface="Times New Roman" panose="02020603050405020304" pitchFamily="18" charset="0"/>
              </a:rPr>
              <a:t>	</a:t>
            </a:r>
            <a:r>
              <a:rPr lang="el-GR" altLang="el-GR" sz="2000" b="1" dirty="0">
                <a:solidFill>
                  <a:srgbClr val="0070C0"/>
                </a:solidFill>
                <a:cs typeface="Times New Roman" panose="02020603050405020304" pitchFamily="18" charset="0"/>
              </a:rPr>
              <a:t>Χωρίς Θωράκιση (1</a:t>
            </a:r>
            <a:r>
              <a:rPr lang="en-US" altLang="el-GR" sz="2000" b="1" dirty="0">
                <a:solidFill>
                  <a:srgbClr val="0070C0"/>
                </a:solidFill>
                <a:cs typeface="Times New Roman" panose="02020603050405020304" pitchFamily="18" charset="0"/>
              </a:rPr>
              <a:t>m)</a:t>
            </a:r>
            <a:r>
              <a:rPr lang="el-GR" altLang="el-GR" sz="2000" b="1" dirty="0">
                <a:solidFill>
                  <a:srgbClr val="0070C0"/>
                </a:solidFill>
                <a:cs typeface="Times New Roman" panose="02020603050405020304" pitchFamily="18" charset="0"/>
              </a:rPr>
              <a:t>: </a:t>
            </a:r>
            <a:r>
              <a:rPr lang="en-US" altLang="el-GR" sz="2000" b="1" dirty="0">
                <a:solidFill>
                  <a:srgbClr val="0070C0"/>
                </a:solidFill>
                <a:cs typeface="Times New Roman" panose="02020603050405020304" pitchFamily="18" charset="0"/>
              </a:rPr>
              <a:t>		</a:t>
            </a:r>
            <a:r>
              <a:rPr lang="el-GR" altLang="el-GR" sz="2000" b="1" dirty="0" smtClean="0">
                <a:solidFill>
                  <a:srgbClr val="0070C0"/>
                </a:solidFill>
                <a:cs typeface="Times New Roman" panose="02020603050405020304" pitchFamily="18" charset="0"/>
              </a:rPr>
              <a:t>        </a:t>
            </a:r>
            <a:r>
              <a:rPr lang="en-US" altLang="el-GR" sz="2000" b="1" dirty="0" smtClean="0">
                <a:solidFill>
                  <a:srgbClr val="0070C0"/>
                </a:solidFill>
                <a:cs typeface="Times New Roman" panose="02020603050405020304" pitchFamily="18" charset="0"/>
              </a:rPr>
              <a:t>300 </a:t>
            </a:r>
            <a:r>
              <a:rPr lang="el-GR" altLang="el-GR" sz="2000" b="1" dirty="0">
                <a:solidFill>
                  <a:srgbClr val="0070C0"/>
                </a:solidFill>
                <a:cs typeface="Times New Roman" panose="02020603050405020304" pitchFamily="18" charset="0"/>
              </a:rPr>
              <a:t>μ</a:t>
            </a:r>
            <a:r>
              <a:rPr lang="en-US" altLang="el-GR" sz="2000" b="1" dirty="0" err="1">
                <a:solidFill>
                  <a:srgbClr val="0070C0"/>
                </a:solidFill>
                <a:cs typeface="Times New Roman" panose="02020603050405020304" pitchFamily="18" charset="0"/>
              </a:rPr>
              <a:t>Sv</a:t>
            </a:r>
            <a:r>
              <a:rPr lang="en-US" altLang="el-GR" sz="2000" b="1" dirty="0">
                <a:solidFill>
                  <a:srgbClr val="0070C0"/>
                </a:solidFill>
                <a:cs typeface="Times New Roman" panose="02020603050405020304" pitchFamily="18" charset="0"/>
              </a:rPr>
              <a:t>/h</a:t>
            </a:r>
          </a:p>
          <a:p>
            <a:pPr algn="just"/>
            <a:endParaRPr lang="en-US" altLang="el-GR" sz="2000" b="1" dirty="0">
              <a:solidFill>
                <a:srgbClr val="0070C0"/>
              </a:solidFill>
              <a:cs typeface="Times New Roman" panose="02020603050405020304" pitchFamily="18" charset="0"/>
            </a:endParaRPr>
          </a:p>
          <a:p>
            <a:pPr algn="just"/>
            <a:r>
              <a:rPr lang="el-GR" altLang="el-GR" sz="2000" b="1" dirty="0">
                <a:solidFill>
                  <a:srgbClr val="0070C0"/>
                </a:solidFill>
                <a:cs typeface="Times New Roman" panose="02020603050405020304" pitchFamily="18" charset="0"/>
              </a:rPr>
              <a:t>	Με θωράκιση 2.5 </a:t>
            </a:r>
            <a:r>
              <a:rPr lang="en-US" altLang="el-GR" sz="2000" b="1" dirty="0" err="1">
                <a:solidFill>
                  <a:srgbClr val="0070C0"/>
                </a:solidFill>
                <a:cs typeface="Times New Roman" panose="02020603050405020304" pitchFamily="18" charset="0"/>
              </a:rPr>
              <a:t>mmPb</a:t>
            </a:r>
            <a:r>
              <a:rPr lang="en-US" altLang="el-GR" sz="2000" b="1" dirty="0">
                <a:solidFill>
                  <a:srgbClr val="0070C0"/>
                </a:solidFill>
                <a:cs typeface="Times New Roman" panose="02020603050405020304" pitchFamily="18" charset="0"/>
              </a:rPr>
              <a:t> (1m)</a:t>
            </a:r>
            <a:r>
              <a:rPr lang="el-GR" altLang="el-GR" sz="2000" b="1" dirty="0">
                <a:solidFill>
                  <a:srgbClr val="0070C0"/>
                </a:solidFill>
                <a:cs typeface="Times New Roman" panose="02020603050405020304" pitchFamily="18" charset="0"/>
              </a:rPr>
              <a:t>: </a:t>
            </a:r>
            <a:r>
              <a:rPr lang="en-US" altLang="el-GR" sz="2000" b="1" dirty="0">
                <a:solidFill>
                  <a:srgbClr val="0070C0"/>
                </a:solidFill>
                <a:cs typeface="Times New Roman" panose="02020603050405020304" pitchFamily="18" charset="0"/>
              </a:rPr>
              <a:t>	&lt; 35</a:t>
            </a:r>
            <a:r>
              <a:rPr lang="el-GR" altLang="el-GR" sz="2000" b="1" dirty="0">
                <a:solidFill>
                  <a:srgbClr val="0070C0"/>
                </a:solidFill>
                <a:cs typeface="Times New Roman" panose="02020603050405020304" pitchFamily="18" charset="0"/>
              </a:rPr>
              <a:t> </a:t>
            </a:r>
            <a:r>
              <a:rPr lang="el-GR" altLang="el-GR" sz="2000" b="1" dirty="0" err="1">
                <a:solidFill>
                  <a:srgbClr val="0070C0"/>
                </a:solidFill>
                <a:cs typeface="Times New Roman" panose="02020603050405020304" pitchFamily="18" charset="0"/>
              </a:rPr>
              <a:t>μSv</a:t>
            </a:r>
            <a:r>
              <a:rPr lang="en-US" altLang="el-GR" sz="2000" b="1" dirty="0">
                <a:solidFill>
                  <a:srgbClr val="0070C0"/>
                </a:solidFill>
                <a:cs typeface="Times New Roman" panose="02020603050405020304" pitchFamily="18" charset="0"/>
              </a:rPr>
              <a:t>/h</a:t>
            </a:r>
            <a:endParaRPr lang="el-GR" altLang="el-GR" sz="2000" dirty="0">
              <a:solidFill>
                <a:srgbClr val="0070C0"/>
              </a:solidFill>
              <a:cs typeface="Times New Roman" panose="02020603050405020304" pitchFamily="18" charset="0"/>
            </a:endParaRPr>
          </a:p>
          <a:p>
            <a:pPr algn="just"/>
            <a:endParaRPr lang="el-GR" altLang="el-GR" sz="2000" b="1" dirty="0">
              <a:solidFill>
                <a:srgbClr val="0070C0"/>
              </a:solidFill>
              <a:cs typeface="Times New Roman" panose="02020603050405020304" pitchFamily="18" charset="0"/>
            </a:endParaRPr>
          </a:p>
        </p:txBody>
      </p:sp>
      <p:pic>
        <p:nvPicPr>
          <p:cNvPr id="12012" name="Picture 748"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89088"/>
            <a:ext cx="53054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2013" name="Picture 749" descr="lead_shi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836613"/>
            <a:ext cx="2805112"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68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5650" y="317500"/>
            <a:ext cx="7993063"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Παράδειγμα εφαρμογής κανόνων</a:t>
            </a:r>
            <a:r>
              <a:rPr lang="en-US" altLang="el-GR" sz="3200" b="1" dirty="0">
                <a:solidFill>
                  <a:srgbClr val="C00000"/>
                </a:solidFill>
              </a:rPr>
              <a:t> </a:t>
            </a:r>
            <a:r>
              <a:rPr lang="el-GR" altLang="el-GR" sz="3200" b="1" dirty="0">
                <a:solidFill>
                  <a:srgbClr val="C00000"/>
                </a:solidFill>
              </a:rPr>
              <a:t>(1)</a:t>
            </a:r>
            <a:endParaRPr lang="en-US" altLang="el-GR" sz="3200" b="1" dirty="0">
              <a:solidFill>
                <a:srgbClr val="C00000"/>
              </a:solidFill>
            </a:endParaRPr>
          </a:p>
          <a:p>
            <a:endParaRPr lang="el-GR" altLang="el-GR" sz="3200" dirty="0">
              <a:solidFill>
                <a:srgbClr val="0070C0"/>
              </a:solidFill>
            </a:endParaRPr>
          </a:p>
          <a:p>
            <a:endParaRPr lang="el-GR" altLang="el-GR" sz="3200" dirty="0">
              <a:solidFill>
                <a:srgbClr val="0070C0"/>
              </a:solidFill>
            </a:endParaRPr>
          </a:p>
          <a:p>
            <a:endParaRPr lang="en-US" altLang="el-GR" sz="3200" dirty="0">
              <a:solidFill>
                <a:srgbClr val="0070C0"/>
              </a:solidFill>
            </a:endParaRPr>
          </a:p>
          <a:p>
            <a:pPr algn="just"/>
            <a:r>
              <a:rPr lang="el-GR" altLang="el-GR" sz="2000" dirty="0">
                <a:solidFill>
                  <a:srgbClr val="0070C0"/>
                </a:solidFill>
              </a:rPr>
              <a:t>Ακτινολόγος κατά τη διάρκεια μίας εξέτασης που απαιτεί 5 </a:t>
            </a:r>
            <a:r>
              <a:rPr lang="en-US" altLang="el-GR" sz="2000" dirty="0">
                <a:solidFill>
                  <a:srgbClr val="0070C0"/>
                </a:solidFill>
              </a:rPr>
              <a:t>min </a:t>
            </a:r>
            <a:r>
              <a:rPr lang="el-GR" altLang="el-GR" sz="2000" dirty="0">
                <a:solidFill>
                  <a:srgbClr val="0070C0"/>
                </a:solidFill>
              </a:rPr>
              <a:t>ακτινοσκόπησης (</a:t>
            </a:r>
            <a:r>
              <a:rPr lang="en-US" altLang="el-GR" sz="2000" dirty="0">
                <a:solidFill>
                  <a:srgbClr val="0070C0"/>
                </a:solidFill>
                <a:cs typeface="Times New Roman" panose="02020603050405020304" pitchFamily="18" charset="0"/>
              </a:rPr>
              <a:t>~</a:t>
            </a:r>
            <a:r>
              <a:rPr lang="el-GR" altLang="el-GR" sz="2000" dirty="0">
                <a:solidFill>
                  <a:srgbClr val="0070C0"/>
                </a:solidFill>
                <a:cs typeface="Times New Roman" panose="02020603050405020304" pitchFamily="18" charset="0"/>
              </a:rPr>
              <a:t>100</a:t>
            </a:r>
            <a:r>
              <a:rPr lang="en-US" altLang="el-GR" sz="2000" dirty="0" err="1">
                <a:solidFill>
                  <a:srgbClr val="0070C0"/>
                </a:solidFill>
                <a:cs typeface="Times New Roman" panose="02020603050405020304" pitchFamily="18" charset="0"/>
              </a:rPr>
              <a:t>kVp</a:t>
            </a:r>
            <a:r>
              <a:rPr lang="en-US" altLang="el-GR" sz="2000" dirty="0">
                <a:solidFill>
                  <a:srgbClr val="0070C0"/>
                </a:solidFill>
                <a:cs typeface="Times New Roman" panose="02020603050405020304" pitchFamily="18" charset="0"/>
              </a:rPr>
              <a:t>), </a:t>
            </a:r>
            <a:r>
              <a:rPr lang="el-GR" altLang="el-GR" sz="2000" dirty="0">
                <a:solidFill>
                  <a:srgbClr val="0070C0"/>
                </a:solidFill>
              </a:rPr>
              <a:t>στέκεται σε απόσταση 40</a:t>
            </a:r>
            <a:r>
              <a:rPr lang="en-US" altLang="el-GR" sz="2000" dirty="0">
                <a:solidFill>
                  <a:srgbClr val="0070C0"/>
                </a:solidFill>
              </a:rPr>
              <a:t>cm </a:t>
            </a:r>
            <a:r>
              <a:rPr lang="el-GR" altLang="el-GR" sz="2000" dirty="0">
                <a:solidFill>
                  <a:srgbClr val="0070C0"/>
                </a:solidFill>
              </a:rPr>
              <a:t>από την εστία, χωρίς προστατευτικά μέσα.  Η ενεργός δόση που λαμβάνει είναι:</a:t>
            </a:r>
          </a:p>
          <a:p>
            <a:pPr algn="ctr"/>
            <a:r>
              <a:rPr lang="el-GR" altLang="el-GR" sz="2000" b="1" u="sng" dirty="0">
                <a:solidFill>
                  <a:srgbClr val="C00000"/>
                </a:solidFill>
              </a:rPr>
              <a:t>10 μ</a:t>
            </a:r>
            <a:r>
              <a:rPr lang="en-US" altLang="el-GR" sz="2000" b="1" u="sng" dirty="0" err="1">
                <a:solidFill>
                  <a:srgbClr val="C00000"/>
                </a:solidFill>
              </a:rPr>
              <a:t>Sv</a:t>
            </a:r>
            <a:endParaRPr lang="el-GR" altLang="el-GR" sz="2000" b="1" u="sng" dirty="0">
              <a:solidFill>
                <a:srgbClr val="C00000"/>
              </a:solidFill>
            </a:endParaRPr>
          </a:p>
          <a:p>
            <a:pPr algn="ctr"/>
            <a:endParaRPr lang="el-GR" altLang="el-GR" sz="2000" b="1" u="sng" dirty="0">
              <a:solidFill>
                <a:srgbClr val="0070C0"/>
              </a:solidFill>
              <a:cs typeface="Times New Roman" panose="02020603050405020304" pitchFamily="18" charset="0"/>
            </a:endParaRPr>
          </a:p>
          <a:p>
            <a:pPr algn="just"/>
            <a:r>
              <a:rPr lang="el-GR" altLang="el-GR" sz="2000" dirty="0">
                <a:solidFill>
                  <a:srgbClr val="0070C0"/>
                </a:solidFill>
                <a:cs typeface="Times New Roman" panose="02020603050405020304" pitchFamily="18" charset="0"/>
              </a:rPr>
              <a:t>Ένας άλλος ακτινολόγος πραγματοποιεί την ίδια εξέταση με 3 </a:t>
            </a:r>
            <a:r>
              <a:rPr lang="en-US" altLang="el-GR" sz="2000" dirty="0">
                <a:solidFill>
                  <a:srgbClr val="0070C0"/>
                </a:solidFill>
                <a:cs typeface="Times New Roman" panose="02020603050405020304" pitchFamily="18" charset="0"/>
              </a:rPr>
              <a:t>min</a:t>
            </a:r>
            <a:r>
              <a:rPr lang="el-GR" altLang="el-GR" sz="2000" dirty="0">
                <a:solidFill>
                  <a:srgbClr val="0070C0"/>
                </a:solidFill>
                <a:cs typeface="Times New Roman" panose="02020603050405020304" pitchFamily="18" charset="0"/>
              </a:rPr>
              <a:t> ακτινοσκόπησης, ενώ στέκεται σε απόσταση 80</a:t>
            </a:r>
            <a:r>
              <a:rPr lang="en-US" altLang="el-GR" sz="2000" dirty="0">
                <a:solidFill>
                  <a:srgbClr val="0070C0"/>
                </a:solidFill>
                <a:cs typeface="Times New Roman" panose="02020603050405020304" pitchFamily="18" charset="0"/>
              </a:rPr>
              <a:t>cm </a:t>
            </a:r>
            <a:r>
              <a:rPr lang="el-GR" altLang="el-GR" sz="2000" dirty="0">
                <a:solidFill>
                  <a:srgbClr val="0070C0"/>
                </a:solidFill>
                <a:cs typeface="Times New Roman" panose="02020603050405020304" pitchFamily="18" charset="0"/>
              </a:rPr>
              <a:t>και φοράει ποδιά </a:t>
            </a:r>
            <a:r>
              <a:rPr lang="el-GR" altLang="el-GR" sz="2000" dirty="0" err="1">
                <a:solidFill>
                  <a:srgbClr val="0070C0"/>
                </a:solidFill>
                <a:cs typeface="Times New Roman" panose="02020603050405020304" pitchFamily="18" charset="0"/>
              </a:rPr>
              <a:t>μολύβδου</a:t>
            </a:r>
            <a:r>
              <a:rPr lang="el-GR" altLang="el-GR" sz="2000" dirty="0">
                <a:solidFill>
                  <a:srgbClr val="0070C0"/>
                </a:solidFill>
                <a:cs typeface="Times New Roman" panose="02020603050405020304" pitchFamily="18" charset="0"/>
              </a:rPr>
              <a:t> πάχους 0.3 </a:t>
            </a:r>
            <a:r>
              <a:rPr lang="en-US" altLang="el-GR" sz="2000" dirty="0">
                <a:solidFill>
                  <a:srgbClr val="0070C0"/>
                </a:solidFill>
                <a:cs typeface="Times New Roman" panose="02020603050405020304" pitchFamily="18" charset="0"/>
              </a:rPr>
              <a:t>mm.</a:t>
            </a:r>
            <a:r>
              <a:rPr lang="el-GR" altLang="el-GR" sz="2000" dirty="0">
                <a:solidFill>
                  <a:srgbClr val="0070C0"/>
                </a:solidFill>
                <a:cs typeface="Times New Roman" panose="02020603050405020304" pitchFamily="18" charset="0"/>
              </a:rPr>
              <a:t> Η ενεργός δόση που λαμβάνει είναι:</a:t>
            </a:r>
          </a:p>
          <a:p>
            <a:pPr algn="ctr"/>
            <a:r>
              <a:rPr lang="en-US" altLang="el-GR" sz="2000" b="1" u="sng" dirty="0">
                <a:solidFill>
                  <a:srgbClr val="C00000"/>
                </a:solidFill>
              </a:rPr>
              <a:t>0.</a:t>
            </a:r>
            <a:r>
              <a:rPr lang="el-GR" altLang="el-GR" sz="2000" b="1" u="sng" dirty="0">
                <a:solidFill>
                  <a:srgbClr val="C00000"/>
                </a:solidFill>
              </a:rPr>
              <a:t>7 μ</a:t>
            </a:r>
            <a:r>
              <a:rPr lang="en-US" altLang="el-GR" sz="2000" b="1" u="sng" dirty="0" err="1">
                <a:solidFill>
                  <a:srgbClr val="C00000"/>
                </a:solidFill>
              </a:rPr>
              <a:t>Sv</a:t>
            </a:r>
            <a:r>
              <a:rPr lang="el-GR" altLang="el-GR" sz="2000" b="1" dirty="0">
                <a:solidFill>
                  <a:srgbClr val="C00000"/>
                </a:solidFill>
              </a:rPr>
              <a:t> !!!!!!!!</a:t>
            </a:r>
            <a:endParaRPr lang="el-GR" altLang="el-GR" sz="2000" dirty="0">
              <a:solidFill>
                <a:srgbClr val="C00000"/>
              </a:solidFill>
              <a:cs typeface="Times New Roman" panose="02020603050405020304" pitchFamily="18" charset="0"/>
            </a:endParaRPr>
          </a:p>
          <a:p>
            <a:pPr algn="just"/>
            <a:endParaRPr lang="el-GR" altLang="el-GR" sz="20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650847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55650" y="303212"/>
            <a:ext cx="7993063"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3200" b="1" dirty="0">
                <a:solidFill>
                  <a:srgbClr val="C00000"/>
                </a:solidFill>
              </a:rPr>
              <a:t>Παράδειγμα εφαρμογής κανόνων</a:t>
            </a:r>
            <a:r>
              <a:rPr lang="en-US" altLang="el-GR" sz="3200" dirty="0">
                <a:solidFill>
                  <a:srgbClr val="C00000"/>
                </a:solidFill>
              </a:rPr>
              <a:t> </a:t>
            </a:r>
            <a:r>
              <a:rPr lang="el-GR" altLang="el-GR" sz="3200" b="1" dirty="0">
                <a:solidFill>
                  <a:srgbClr val="C00000"/>
                </a:solidFill>
              </a:rPr>
              <a:t>(</a:t>
            </a:r>
            <a:r>
              <a:rPr lang="en-US" altLang="el-GR" sz="3200" b="1" dirty="0">
                <a:solidFill>
                  <a:srgbClr val="C00000"/>
                </a:solidFill>
              </a:rPr>
              <a:t>2</a:t>
            </a:r>
            <a:r>
              <a:rPr lang="el-GR" altLang="el-GR" sz="3200" b="1" dirty="0">
                <a:solidFill>
                  <a:srgbClr val="C00000"/>
                </a:solidFill>
              </a:rPr>
              <a:t>)</a:t>
            </a:r>
            <a:endParaRPr lang="en-US" altLang="el-GR" sz="3200" b="1" dirty="0">
              <a:solidFill>
                <a:srgbClr val="C00000"/>
              </a:solidFill>
            </a:endParaRPr>
          </a:p>
          <a:p>
            <a:endParaRPr lang="el-GR" altLang="el-GR" sz="3200" dirty="0">
              <a:solidFill>
                <a:srgbClr val="0070C0"/>
              </a:solidFill>
            </a:endParaRPr>
          </a:p>
          <a:p>
            <a:endParaRPr lang="el-GR" altLang="el-GR" sz="3200" dirty="0">
              <a:solidFill>
                <a:srgbClr val="0070C0"/>
              </a:solidFill>
            </a:endParaRPr>
          </a:p>
          <a:p>
            <a:endParaRPr lang="en-US" altLang="el-GR" sz="3200" dirty="0">
              <a:solidFill>
                <a:srgbClr val="0070C0"/>
              </a:solidFill>
            </a:endParaRPr>
          </a:p>
          <a:p>
            <a:pPr algn="just"/>
            <a:r>
              <a:rPr lang="el-GR" altLang="el-GR" sz="2000" dirty="0">
                <a:solidFill>
                  <a:srgbClr val="0070C0"/>
                </a:solidFill>
              </a:rPr>
              <a:t>Ιατρός ετοιμάζεται να χορηγήσει </a:t>
            </a:r>
            <a:r>
              <a:rPr lang="en-US" altLang="el-GR" sz="2000" dirty="0">
                <a:solidFill>
                  <a:srgbClr val="0070C0"/>
                </a:solidFill>
              </a:rPr>
              <a:t>5</a:t>
            </a:r>
            <a:r>
              <a:rPr lang="el-GR" altLang="el-GR" sz="2000" dirty="0">
                <a:solidFill>
                  <a:srgbClr val="0070C0"/>
                </a:solidFill>
              </a:rPr>
              <a:t>0 </a:t>
            </a:r>
            <a:r>
              <a:rPr lang="en-US" altLang="el-GR" sz="2000" dirty="0" err="1">
                <a:solidFill>
                  <a:srgbClr val="0070C0"/>
                </a:solidFill>
              </a:rPr>
              <a:t>mCi</a:t>
            </a:r>
            <a:r>
              <a:rPr lang="en-US" altLang="el-GR" sz="2000" dirty="0">
                <a:solidFill>
                  <a:srgbClr val="0070C0"/>
                </a:solidFill>
              </a:rPr>
              <a:t> </a:t>
            </a:r>
            <a:r>
              <a:rPr lang="en-US" altLang="el-GR" sz="2000" baseline="30000" dirty="0">
                <a:solidFill>
                  <a:srgbClr val="0070C0"/>
                </a:solidFill>
              </a:rPr>
              <a:t>99</a:t>
            </a:r>
            <a:r>
              <a:rPr lang="en-US" altLang="el-GR" sz="2000" dirty="0">
                <a:solidFill>
                  <a:srgbClr val="0070C0"/>
                </a:solidFill>
              </a:rPr>
              <a:t>Tc</a:t>
            </a:r>
            <a:r>
              <a:rPr lang="el-GR" altLang="el-GR" sz="2000" dirty="0">
                <a:solidFill>
                  <a:srgbClr val="0070C0"/>
                </a:solidFill>
              </a:rPr>
              <a:t>. Περιμένει τον ασθενή για 3</a:t>
            </a:r>
            <a:r>
              <a:rPr lang="en-US" altLang="el-GR" sz="2000" dirty="0">
                <a:solidFill>
                  <a:srgbClr val="0070C0"/>
                </a:solidFill>
              </a:rPr>
              <a:t>min</a:t>
            </a:r>
            <a:r>
              <a:rPr lang="el-GR" altLang="el-GR" sz="2000" dirty="0">
                <a:solidFill>
                  <a:srgbClr val="0070C0"/>
                </a:solidFill>
              </a:rPr>
              <a:t>, έχοντας τοποθετήσει τη σύριγγα σε απόσταση </a:t>
            </a:r>
            <a:r>
              <a:rPr lang="en-US" altLang="el-GR" sz="2000" dirty="0">
                <a:solidFill>
                  <a:srgbClr val="0070C0"/>
                </a:solidFill>
              </a:rPr>
              <a:t>50cm. </a:t>
            </a:r>
            <a:r>
              <a:rPr lang="el-GR" altLang="el-GR" sz="2000" dirty="0">
                <a:solidFill>
                  <a:srgbClr val="0070C0"/>
                </a:solidFill>
              </a:rPr>
              <a:t>Η δόση που λαμβάνει είναι:</a:t>
            </a:r>
          </a:p>
          <a:p>
            <a:pPr algn="ctr"/>
            <a:r>
              <a:rPr lang="en-US" altLang="el-GR" sz="2000" b="1" u="sng" dirty="0">
                <a:solidFill>
                  <a:srgbClr val="C00000"/>
                </a:solidFill>
              </a:rPr>
              <a:t>8</a:t>
            </a:r>
            <a:r>
              <a:rPr lang="el-GR" altLang="el-GR" sz="2000" b="1" u="sng" dirty="0">
                <a:solidFill>
                  <a:srgbClr val="C00000"/>
                </a:solidFill>
              </a:rPr>
              <a:t> μ</a:t>
            </a:r>
            <a:r>
              <a:rPr lang="en-US" altLang="el-GR" sz="2000" b="1" u="sng" dirty="0" err="1">
                <a:solidFill>
                  <a:srgbClr val="C00000"/>
                </a:solidFill>
              </a:rPr>
              <a:t>Sv</a:t>
            </a:r>
            <a:endParaRPr lang="el-GR" altLang="el-GR" sz="2000" b="1" u="sng" dirty="0">
              <a:solidFill>
                <a:srgbClr val="C00000"/>
              </a:solidFill>
            </a:endParaRPr>
          </a:p>
          <a:p>
            <a:pPr algn="ctr"/>
            <a:endParaRPr lang="el-GR" altLang="el-GR" sz="2000" b="1" u="sng" dirty="0">
              <a:solidFill>
                <a:srgbClr val="0070C0"/>
              </a:solidFill>
              <a:cs typeface="Times New Roman" panose="02020603050405020304" pitchFamily="18" charset="0"/>
            </a:endParaRPr>
          </a:p>
          <a:p>
            <a:pPr algn="just"/>
            <a:r>
              <a:rPr lang="el-GR" altLang="el-GR" sz="2000" dirty="0">
                <a:solidFill>
                  <a:srgbClr val="0070C0"/>
                </a:solidFill>
                <a:cs typeface="Times New Roman" panose="02020603050405020304" pitchFamily="18" charset="0"/>
              </a:rPr>
              <a:t>Ένας άλλος ιατρός</a:t>
            </a:r>
            <a:r>
              <a:rPr lang="en-US" altLang="el-GR" sz="2000" dirty="0">
                <a:solidFill>
                  <a:srgbClr val="0070C0"/>
                </a:solidFill>
                <a:cs typeface="Times New Roman" panose="02020603050405020304" pitchFamily="18" charset="0"/>
              </a:rPr>
              <a:t>, </a:t>
            </a:r>
            <a:r>
              <a:rPr lang="el-GR" altLang="el-GR" sz="2000" dirty="0">
                <a:solidFill>
                  <a:srgbClr val="0070C0"/>
                </a:solidFill>
                <a:cs typeface="Times New Roman" panose="02020603050405020304" pitchFamily="18" charset="0"/>
              </a:rPr>
              <a:t>περιμένει τον ασθενή για 2min, έχοντας τοποθετήσει τη σύριγγα σε απόσταση 100cm, μέσα σε μολυβδούχο θήκη 2</a:t>
            </a:r>
            <a:r>
              <a:rPr lang="en-US" altLang="el-GR" sz="2000" dirty="0">
                <a:solidFill>
                  <a:srgbClr val="0070C0"/>
                </a:solidFill>
                <a:cs typeface="Times New Roman" panose="02020603050405020304" pitchFamily="18" charset="0"/>
              </a:rPr>
              <a:t>mm</a:t>
            </a:r>
            <a:r>
              <a:rPr lang="el-GR" altLang="el-GR" sz="2000" dirty="0">
                <a:solidFill>
                  <a:srgbClr val="0070C0"/>
                </a:solidFill>
                <a:cs typeface="Times New Roman" panose="02020603050405020304" pitchFamily="18" charset="0"/>
              </a:rPr>
              <a:t>. Η δόση που </a:t>
            </a:r>
            <a:r>
              <a:rPr lang="el-GR" altLang="el-GR" sz="2000" dirty="0" smtClean="0">
                <a:solidFill>
                  <a:srgbClr val="0070C0"/>
                </a:solidFill>
                <a:cs typeface="Times New Roman" panose="02020603050405020304" pitchFamily="18" charset="0"/>
              </a:rPr>
              <a:t>λαμβάνει</a:t>
            </a:r>
            <a:r>
              <a:rPr lang="en-US" altLang="el-GR" sz="2000" dirty="0" smtClean="0">
                <a:solidFill>
                  <a:srgbClr val="0070C0"/>
                </a:solidFill>
                <a:cs typeface="Times New Roman" panose="02020603050405020304" pitchFamily="18" charset="0"/>
              </a:rPr>
              <a:t>:</a:t>
            </a:r>
            <a:endParaRPr lang="el-GR" altLang="el-GR" sz="2000" dirty="0">
              <a:solidFill>
                <a:srgbClr val="0070C0"/>
              </a:solidFill>
              <a:cs typeface="Times New Roman" panose="02020603050405020304" pitchFamily="18" charset="0"/>
            </a:endParaRPr>
          </a:p>
          <a:p>
            <a:pPr algn="ctr"/>
            <a:r>
              <a:rPr lang="en-US" altLang="el-GR" sz="2000" b="1" u="sng" dirty="0">
                <a:solidFill>
                  <a:srgbClr val="C00000"/>
                </a:solidFill>
              </a:rPr>
              <a:t>0.0</a:t>
            </a:r>
            <a:r>
              <a:rPr lang="el-GR" altLang="el-GR" sz="2000" b="1" u="sng" dirty="0">
                <a:solidFill>
                  <a:srgbClr val="C00000"/>
                </a:solidFill>
              </a:rPr>
              <a:t>7 μ</a:t>
            </a:r>
            <a:r>
              <a:rPr lang="en-US" altLang="el-GR" sz="2000" b="1" u="sng" dirty="0" err="1">
                <a:solidFill>
                  <a:srgbClr val="C00000"/>
                </a:solidFill>
              </a:rPr>
              <a:t>Sv</a:t>
            </a:r>
            <a:r>
              <a:rPr lang="el-GR" altLang="el-GR" sz="2000" b="1" dirty="0">
                <a:solidFill>
                  <a:srgbClr val="C00000"/>
                </a:solidFill>
              </a:rPr>
              <a:t> !!!!!!!!</a:t>
            </a:r>
            <a:endParaRPr lang="el-GR" altLang="el-GR" sz="2000" dirty="0">
              <a:solidFill>
                <a:srgbClr val="C00000"/>
              </a:solidFill>
              <a:cs typeface="Times New Roman" panose="02020603050405020304" pitchFamily="18" charset="0"/>
            </a:endParaRPr>
          </a:p>
          <a:p>
            <a:pPr algn="just"/>
            <a:endParaRPr lang="el-GR" altLang="el-GR"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42332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1484313"/>
            <a:ext cx="8424863" cy="2116137"/>
          </a:xfrm>
        </p:spPr>
        <p:txBody>
          <a:bodyPr>
            <a:normAutofit/>
          </a:bodyPr>
          <a:lstStyle/>
          <a:p>
            <a:pPr eaLnBrk="1" hangingPunct="1">
              <a:defRPr/>
            </a:pPr>
            <a:r>
              <a:rPr lang="el-GR" sz="5400" b="1" dirty="0" smtClean="0">
                <a:solidFill>
                  <a:srgbClr val="C00000"/>
                </a:solidFill>
                <a:latin typeface="+mn-lt"/>
              </a:rPr>
              <a:t>ΔΟΣΙΜΕΤΡΙΚΑ ΜΕΓΕΘΗ </a:t>
            </a:r>
            <a:br>
              <a:rPr lang="el-GR" sz="5400" b="1" dirty="0" smtClean="0">
                <a:solidFill>
                  <a:srgbClr val="C00000"/>
                </a:solidFill>
                <a:latin typeface="+mn-lt"/>
              </a:rPr>
            </a:br>
            <a:r>
              <a:rPr lang="el-GR" sz="5400" b="1" dirty="0" smtClean="0">
                <a:solidFill>
                  <a:srgbClr val="C00000"/>
                </a:solidFill>
                <a:latin typeface="+mn-lt"/>
              </a:rPr>
              <a:t>ΚΑΙ ΜΟΝΑΔΕΣ</a:t>
            </a:r>
            <a:endParaRPr lang="en-US" sz="5400" b="1" dirty="0" smtClean="0">
              <a:solidFill>
                <a:srgbClr val="C00000"/>
              </a:solidFill>
              <a:latin typeface="+mn-lt"/>
            </a:endParaRPr>
          </a:p>
        </p:txBody>
      </p:sp>
    </p:spTree>
    <p:extLst>
      <p:ext uri="{BB962C8B-B14F-4D97-AF65-F5344CB8AC3E}">
        <p14:creationId xmlns:p14="http://schemas.microsoft.com/office/powerpoint/2010/main" val="388384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ΕΚΘΕΣΗ</a:t>
            </a:r>
            <a:r>
              <a:rPr lang="en-GB" sz="3200" b="1" dirty="0">
                <a:solidFill>
                  <a:srgbClr val="C00000"/>
                </a:solidFill>
                <a:latin typeface="Tahoma" pitchFamily="34" charset="0"/>
              </a:rPr>
              <a:t> (X)</a:t>
            </a:r>
          </a:p>
        </p:txBody>
      </p:sp>
      <p:sp>
        <p:nvSpPr>
          <p:cNvPr id="43013" name="Text Box 5"/>
          <p:cNvSpPr txBox="1">
            <a:spLocks noChangeArrowheads="1"/>
          </p:cNvSpPr>
          <p:nvPr/>
        </p:nvSpPr>
        <p:spPr bwMode="auto">
          <a:xfrm>
            <a:off x="323850" y="898525"/>
            <a:ext cx="8280400" cy="707886"/>
          </a:xfrm>
          <a:prstGeom prst="rect">
            <a:avLst/>
          </a:prstGeom>
          <a:noFill/>
          <a:ln w="9525">
            <a:noFill/>
            <a:miter lim="800000"/>
            <a:headEnd/>
            <a:tailEnd/>
          </a:ln>
          <a:effectLst/>
        </p:spPr>
        <p:txBody>
          <a:bodyPr wrap="square">
            <a:spAutoFit/>
          </a:bodyPr>
          <a:lstStyle/>
          <a:p>
            <a:pPr algn="just">
              <a:spcBef>
                <a:spcPct val="50000"/>
              </a:spcBef>
              <a:defRPr/>
            </a:pPr>
            <a:r>
              <a:rPr lang="el-GR" sz="2000" b="1" dirty="0">
                <a:solidFill>
                  <a:srgbClr val="0070C0"/>
                </a:solidFill>
                <a:latin typeface="Arial" charset="0"/>
              </a:rPr>
              <a:t>Η διαδικασία κατά την οποία ένα άτομο εκτίθεται σε </a:t>
            </a:r>
            <a:r>
              <a:rPr lang="el-GR" sz="2000" b="1" dirty="0" err="1">
                <a:solidFill>
                  <a:srgbClr val="0070C0"/>
                </a:solidFill>
                <a:latin typeface="Arial" charset="0"/>
              </a:rPr>
              <a:t>ιοντίζουσες</a:t>
            </a:r>
            <a:r>
              <a:rPr lang="el-GR" sz="2000" b="1" dirty="0">
                <a:solidFill>
                  <a:srgbClr val="0070C0"/>
                </a:solidFill>
                <a:latin typeface="Arial" charset="0"/>
              </a:rPr>
              <a:t> ακτινοβολίες.</a:t>
            </a:r>
            <a:endParaRPr lang="en-US" sz="2000" b="1" dirty="0">
              <a:solidFill>
                <a:srgbClr val="0070C0"/>
              </a:solidFill>
              <a:latin typeface="Arial" charset="0"/>
            </a:endParaRPr>
          </a:p>
        </p:txBody>
      </p:sp>
      <p:sp>
        <p:nvSpPr>
          <p:cNvPr id="43014" name="Text Box 6"/>
          <p:cNvSpPr txBox="1">
            <a:spLocks noChangeArrowheads="1"/>
          </p:cNvSpPr>
          <p:nvPr/>
        </p:nvSpPr>
        <p:spPr bwMode="auto">
          <a:xfrm>
            <a:off x="323850" y="3933825"/>
            <a:ext cx="8280400" cy="2062103"/>
          </a:xfrm>
          <a:prstGeom prst="rect">
            <a:avLst/>
          </a:prstGeom>
          <a:noFill/>
          <a:ln w="9525">
            <a:noFill/>
            <a:miter lim="800000"/>
            <a:headEnd/>
            <a:tailEnd/>
          </a:ln>
          <a:effectLst/>
        </p:spPr>
        <p:txBody>
          <a:bodyPr>
            <a:spAutoFit/>
          </a:bodyPr>
          <a:lstStyle/>
          <a:p>
            <a:pPr marL="531813" indent="-531813">
              <a:lnSpc>
                <a:spcPct val="65000"/>
              </a:lnSpc>
              <a:spcBef>
                <a:spcPct val="50000"/>
              </a:spcBef>
              <a:defRPr/>
            </a:pPr>
            <a:r>
              <a:rPr lang="el-GR" sz="2000" b="1" dirty="0">
                <a:solidFill>
                  <a:srgbClr val="C00000"/>
                </a:solidFill>
                <a:latin typeface="Arial" charset="0"/>
              </a:rPr>
              <a:t>Διακρίνεται σε</a:t>
            </a:r>
            <a:r>
              <a:rPr lang="en-GB" sz="2000" b="1" dirty="0">
                <a:solidFill>
                  <a:srgbClr val="C00000"/>
                </a:solidFill>
                <a:latin typeface="Arial" charset="0"/>
              </a:rPr>
              <a:t>: </a:t>
            </a:r>
          </a:p>
          <a:p>
            <a:pPr marL="531813" indent="-531813">
              <a:lnSpc>
                <a:spcPct val="65000"/>
              </a:lnSpc>
              <a:spcBef>
                <a:spcPct val="50000"/>
              </a:spcBef>
              <a:defRPr/>
            </a:pPr>
            <a:r>
              <a:rPr lang="el-GR" sz="2000" b="1" dirty="0">
                <a:solidFill>
                  <a:srgbClr val="0070C0"/>
                </a:solidFill>
                <a:latin typeface="Arial" charset="0"/>
              </a:rPr>
              <a:t>	Εξωτερική έκθεση</a:t>
            </a:r>
          </a:p>
          <a:p>
            <a:pPr marL="531813" indent="-531813">
              <a:lnSpc>
                <a:spcPct val="65000"/>
              </a:lnSpc>
              <a:spcBef>
                <a:spcPct val="50000"/>
              </a:spcBef>
              <a:defRPr/>
            </a:pPr>
            <a:r>
              <a:rPr lang="el-GR" sz="2000" b="1" dirty="0">
                <a:solidFill>
                  <a:srgbClr val="0070C0"/>
                </a:solidFill>
                <a:latin typeface="Arial" charset="0"/>
              </a:rPr>
              <a:t>	Εσωτερική έκθεση</a:t>
            </a:r>
          </a:p>
          <a:p>
            <a:pPr marL="531813" indent="-531813">
              <a:lnSpc>
                <a:spcPct val="65000"/>
              </a:lnSpc>
              <a:spcBef>
                <a:spcPct val="50000"/>
              </a:spcBef>
              <a:defRPr/>
            </a:pPr>
            <a:r>
              <a:rPr lang="el-GR" sz="2000" b="1" dirty="0">
                <a:solidFill>
                  <a:srgbClr val="0070C0"/>
                </a:solidFill>
                <a:latin typeface="Arial" charset="0"/>
              </a:rPr>
              <a:t>	Ολική έκθεση (Άθροισμα εξωτερικής και εσωτερικής)</a:t>
            </a:r>
          </a:p>
          <a:p>
            <a:pPr marL="531813" indent="-531813">
              <a:lnSpc>
                <a:spcPct val="65000"/>
              </a:lnSpc>
              <a:spcBef>
                <a:spcPct val="50000"/>
              </a:spcBef>
              <a:defRPr/>
            </a:pPr>
            <a:r>
              <a:rPr lang="el-GR" sz="2000" b="1" dirty="0">
                <a:solidFill>
                  <a:srgbClr val="0070C0"/>
                </a:solidFill>
                <a:latin typeface="Arial" charset="0"/>
              </a:rPr>
              <a:t>	Μερική έκθεση (μη ομοιογενής για ολόκληρο το σώμα)</a:t>
            </a:r>
          </a:p>
          <a:p>
            <a:pPr marL="531813" indent="-531813">
              <a:lnSpc>
                <a:spcPct val="65000"/>
              </a:lnSpc>
              <a:spcBef>
                <a:spcPct val="50000"/>
              </a:spcBef>
              <a:defRPr/>
            </a:pPr>
            <a:r>
              <a:rPr lang="el-GR" sz="2000" b="1" dirty="0">
                <a:solidFill>
                  <a:srgbClr val="0070C0"/>
                </a:solidFill>
                <a:latin typeface="Arial" charset="0"/>
              </a:rPr>
              <a:t>	Ολόσωμη εξωτερική έκθεση</a:t>
            </a:r>
            <a:endParaRPr lang="en-US" sz="2000" b="1" dirty="0">
              <a:solidFill>
                <a:srgbClr val="0070C0"/>
              </a:solidFill>
              <a:latin typeface="Arial" charset="0"/>
            </a:endParaRPr>
          </a:p>
        </p:txBody>
      </p:sp>
      <p:sp>
        <p:nvSpPr>
          <p:cNvPr id="43015" name="Text Box 7"/>
          <p:cNvSpPr txBox="1">
            <a:spLocks noChangeArrowheads="1"/>
          </p:cNvSpPr>
          <p:nvPr/>
        </p:nvSpPr>
        <p:spPr bwMode="auto">
          <a:xfrm>
            <a:off x="323851" y="1970088"/>
            <a:ext cx="8280400" cy="1015663"/>
          </a:xfrm>
          <a:prstGeom prst="rect">
            <a:avLst/>
          </a:prstGeom>
          <a:noFill/>
          <a:ln w="9525">
            <a:noFill/>
            <a:miter lim="800000"/>
            <a:headEnd/>
            <a:tailEnd/>
          </a:ln>
          <a:effectLst/>
        </p:spPr>
        <p:txBody>
          <a:bodyPr wrap="square">
            <a:spAutoFit/>
          </a:bodyPr>
          <a:lstStyle/>
          <a:p>
            <a:pPr algn="just">
              <a:spcBef>
                <a:spcPct val="50000"/>
              </a:spcBef>
              <a:defRPr/>
            </a:pPr>
            <a:r>
              <a:rPr lang="el-GR" sz="2000" b="1" dirty="0" err="1">
                <a:solidFill>
                  <a:srgbClr val="C00000"/>
                </a:solidFill>
                <a:latin typeface="Arial" charset="0"/>
              </a:rPr>
              <a:t>Ιοντίζουσα</a:t>
            </a:r>
            <a:r>
              <a:rPr lang="el-GR" sz="2000" b="1" dirty="0">
                <a:solidFill>
                  <a:srgbClr val="C00000"/>
                </a:solidFill>
                <a:latin typeface="Arial" charset="0"/>
              </a:rPr>
              <a:t> ακτινοβολία</a:t>
            </a:r>
            <a:r>
              <a:rPr lang="en-GB" sz="2000" b="1" dirty="0">
                <a:solidFill>
                  <a:srgbClr val="C00000"/>
                </a:solidFill>
                <a:latin typeface="Arial" charset="0"/>
              </a:rPr>
              <a:t>: </a:t>
            </a:r>
            <a:r>
              <a:rPr lang="el-GR" sz="2000" b="1" dirty="0">
                <a:solidFill>
                  <a:srgbClr val="0070C0"/>
                </a:solidFill>
                <a:latin typeface="Arial" charset="0"/>
              </a:rPr>
              <a:t>Η μεταφορά ενέργειας, με τη μορφή σωματιδίων ή ηλεκτρομαγνητικών κυμάτων (λ &lt; 100 </a:t>
            </a:r>
            <a:r>
              <a:rPr lang="en-GB" sz="2000" b="1" dirty="0">
                <a:solidFill>
                  <a:srgbClr val="0070C0"/>
                </a:solidFill>
                <a:latin typeface="Arial" charset="0"/>
              </a:rPr>
              <a:t>nm)</a:t>
            </a:r>
            <a:r>
              <a:rPr lang="el-GR" sz="2000" b="1" dirty="0">
                <a:solidFill>
                  <a:srgbClr val="0070C0"/>
                </a:solidFill>
                <a:latin typeface="Arial" charset="0"/>
              </a:rPr>
              <a:t> ικανών να παράγουν άμεσα ή έμμεσα ιόντα.</a:t>
            </a:r>
            <a:endParaRPr lang="en-US" sz="2000" b="1" dirty="0">
              <a:solidFill>
                <a:srgbClr val="0070C0"/>
              </a:solidFill>
              <a:latin typeface="Arial" charset="0"/>
            </a:endParaRPr>
          </a:p>
        </p:txBody>
      </p:sp>
    </p:spTree>
    <p:extLst>
      <p:ext uri="{BB962C8B-B14F-4D97-AF65-F5344CB8AC3E}">
        <p14:creationId xmlns:p14="http://schemas.microsoft.com/office/powerpoint/2010/main" val="3417901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ox(in)">
                                      <p:cBhvr>
                                        <p:cTn id="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Arial" charset="0"/>
              </a:rPr>
              <a:t>ΟΡΙΣΜΟΣ </a:t>
            </a:r>
            <a:r>
              <a:rPr lang="el-GR" sz="3200" b="1" dirty="0" smtClean="0">
                <a:solidFill>
                  <a:srgbClr val="C00000"/>
                </a:solidFill>
                <a:latin typeface="Arial" charset="0"/>
              </a:rPr>
              <a:t>ΕΚΘΕΣΗΣ</a:t>
            </a:r>
            <a:endParaRPr lang="en-GB" sz="3200" b="1" dirty="0">
              <a:solidFill>
                <a:srgbClr val="C00000"/>
              </a:solidFill>
              <a:latin typeface="Arial" charset="0"/>
            </a:endParaRPr>
          </a:p>
        </p:txBody>
      </p:sp>
      <p:sp>
        <p:nvSpPr>
          <p:cNvPr id="64517" name="Rectangle 5"/>
          <p:cNvSpPr>
            <a:spLocks noChangeArrowheads="1"/>
          </p:cNvSpPr>
          <p:nvPr/>
        </p:nvSpPr>
        <p:spPr bwMode="auto">
          <a:xfrm>
            <a:off x="468313" y="1300331"/>
            <a:ext cx="7991475" cy="1015663"/>
          </a:xfrm>
          <a:prstGeom prst="rect">
            <a:avLst/>
          </a:prstGeom>
          <a:noFill/>
          <a:ln w="9525">
            <a:noFill/>
            <a:miter lim="800000"/>
            <a:headEnd/>
            <a:tailEnd/>
          </a:ln>
          <a:effectLst/>
        </p:spPr>
        <p:txBody>
          <a:bodyPr anchor="ctr">
            <a:spAutoFit/>
          </a:bodyPr>
          <a:lstStyle/>
          <a:p>
            <a:pPr algn="just">
              <a:defRPr/>
            </a:pPr>
            <a:r>
              <a:rPr lang="en-GB" sz="2000" b="1" dirty="0">
                <a:solidFill>
                  <a:srgbClr val="0070C0"/>
                </a:solidFill>
                <a:latin typeface="Arial" charset="0"/>
              </a:rPr>
              <a:t>E</a:t>
            </a:r>
            <a:r>
              <a:rPr lang="el-GR" sz="2000" b="1" dirty="0" err="1">
                <a:solidFill>
                  <a:srgbClr val="0070C0"/>
                </a:solidFill>
                <a:latin typeface="Arial" charset="0"/>
              </a:rPr>
              <a:t>ίναι</a:t>
            </a:r>
            <a:r>
              <a:rPr lang="el-GR" sz="2000" b="1" dirty="0">
                <a:solidFill>
                  <a:srgbClr val="0070C0"/>
                </a:solidFill>
                <a:latin typeface="Arial" charset="0"/>
              </a:rPr>
              <a:t> το άθροισμα όλων των ηλεκτρικών φορτίων όλων των ιόντων του ίδιου </a:t>
            </a:r>
            <a:r>
              <a:rPr lang="el-GR" sz="2000" b="1" dirty="0" err="1">
                <a:solidFill>
                  <a:srgbClr val="0070C0"/>
                </a:solidFill>
                <a:latin typeface="Arial" charset="0"/>
              </a:rPr>
              <a:t>πρ</a:t>
            </a:r>
            <a:r>
              <a:rPr lang="en-GB" sz="2000" b="1" dirty="0">
                <a:solidFill>
                  <a:srgbClr val="0070C0"/>
                </a:solidFill>
                <a:latin typeface="Arial" charset="0"/>
              </a:rPr>
              <a:t>o</a:t>
            </a:r>
            <a:r>
              <a:rPr lang="el-GR" sz="2000" b="1" dirty="0" err="1">
                <a:solidFill>
                  <a:srgbClr val="0070C0"/>
                </a:solidFill>
                <a:latin typeface="Arial" charset="0"/>
              </a:rPr>
              <a:t>σήμου</a:t>
            </a:r>
            <a:r>
              <a:rPr lang="en-GB" sz="2000" b="1" dirty="0">
                <a:solidFill>
                  <a:srgbClr val="0070C0"/>
                </a:solidFill>
                <a:latin typeface="Arial" charset="0"/>
              </a:rPr>
              <a:t> </a:t>
            </a:r>
            <a:r>
              <a:rPr lang="el-GR" sz="2000" b="1" dirty="0">
                <a:solidFill>
                  <a:srgbClr val="0070C0"/>
                </a:solidFill>
                <a:latin typeface="Arial" charset="0"/>
              </a:rPr>
              <a:t>(Δ</a:t>
            </a:r>
            <a:r>
              <a:rPr lang="en-GB" sz="2000" b="1" dirty="0">
                <a:solidFill>
                  <a:srgbClr val="0070C0"/>
                </a:solidFill>
                <a:latin typeface="Arial" charset="0"/>
              </a:rPr>
              <a:t>Q)</a:t>
            </a:r>
            <a:r>
              <a:rPr lang="el-GR" sz="2000" b="1" dirty="0">
                <a:solidFill>
                  <a:srgbClr val="0070C0"/>
                </a:solidFill>
                <a:latin typeface="Arial" charset="0"/>
              </a:rPr>
              <a:t>, που έχουν παραχθεί μέσα σε ένα στοιχειώδη όγκο αέρα μάζας Δ</a:t>
            </a:r>
            <a:r>
              <a:rPr lang="en-GB" sz="2000" b="1" dirty="0">
                <a:solidFill>
                  <a:srgbClr val="0070C0"/>
                </a:solidFill>
                <a:latin typeface="Arial" charset="0"/>
              </a:rPr>
              <a:t>m.</a:t>
            </a:r>
            <a:endParaRPr lang="el-GR" sz="2000" b="1" dirty="0">
              <a:solidFill>
                <a:srgbClr val="0070C0"/>
              </a:solidFill>
              <a:latin typeface="Arial" charset="0"/>
            </a:endParaRPr>
          </a:p>
        </p:txBody>
      </p:sp>
      <p:sp>
        <p:nvSpPr>
          <p:cNvPr id="64518" name="Rectangle 6"/>
          <p:cNvSpPr>
            <a:spLocks noChangeArrowheads="1"/>
          </p:cNvSpPr>
          <p:nvPr/>
        </p:nvSpPr>
        <p:spPr bwMode="auto">
          <a:xfrm>
            <a:off x="1187450" y="4076700"/>
            <a:ext cx="6769100" cy="366713"/>
          </a:xfrm>
          <a:prstGeom prst="rect">
            <a:avLst/>
          </a:prstGeom>
          <a:noFill/>
          <a:ln w="9525">
            <a:noFill/>
            <a:miter lim="800000"/>
            <a:headEnd/>
            <a:tailEnd/>
          </a:ln>
          <a:effectLst/>
        </p:spPr>
        <p:txBody>
          <a:bodyPr>
            <a:spAutoFit/>
          </a:bodyPr>
          <a:lstStyle/>
          <a:p>
            <a:pPr>
              <a:defRPr/>
            </a:pPr>
            <a:r>
              <a:rPr lang="el-GR" sz="1800" b="1" dirty="0">
                <a:solidFill>
                  <a:srgbClr val="C00000"/>
                </a:solidFill>
                <a:latin typeface="Arial" charset="0"/>
              </a:rPr>
              <a:t>Προϋπόθεση</a:t>
            </a:r>
            <a:r>
              <a:rPr lang="en-GB" sz="1800" b="1" dirty="0">
                <a:solidFill>
                  <a:srgbClr val="C00000"/>
                </a:solidFill>
                <a:latin typeface="Arial" charset="0"/>
              </a:rPr>
              <a:t>: </a:t>
            </a:r>
            <a:r>
              <a:rPr lang="el-GR" sz="1800" b="1" dirty="0">
                <a:solidFill>
                  <a:srgbClr val="C00000"/>
                </a:solidFill>
                <a:latin typeface="Arial" charset="0"/>
              </a:rPr>
              <a:t> </a:t>
            </a:r>
            <a:r>
              <a:rPr lang="el-GR" sz="1800" b="1" dirty="0">
                <a:solidFill>
                  <a:srgbClr val="0070C0"/>
                </a:solidFill>
                <a:latin typeface="Arial" charset="0"/>
              </a:rPr>
              <a:t>Όλα τα</a:t>
            </a:r>
            <a:r>
              <a:rPr lang="en-GB" sz="1800" b="1" dirty="0">
                <a:solidFill>
                  <a:srgbClr val="0070C0"/>
                </a:solidFill>
                <a:latin typeface="Arial" charset="0"/>
              </a:rPr>
              <a:t> </a:t>
            </a:r>
            <a:r>
              <a:rPr lang="el-GR" sz="1800" b="1" dirty="0">
                <a:solidFill>
                  <a:srgbClr val="0070C0"/>
                </a:solidFill>
                <a:latin typeface="Arial" charset="0"/>
              </a:rPr>
              <a:t>φορτία να έχουν σταματήσει πλήρως</a:t>
            </a:r>
          </a:p>
        </p:txBody>
      </p:sp>
      <p:graphicFrame>
        <p:nvGraphicFramePr>
          <p:cNvPr id="1026" name="Object 7"/>
          <p:cNvGraphicFramePr>
            <a:graphicFrameLocks noChangeAspect="1"/>
          </p:cNvGraphicFramePr>
          <p:nvPr/>
        </p:nvGraphicFramePr>
        <p:xfrm>
          <a:off x="2051050" y="2997200"/>
          <a:ext cx="3749675" cy="909638"/>
        </p:xfrm>
        <a:graphic>
          <a:graphicData uri="http://schemas.openxmlformats.org/presentationml/2006/ole">
            <mc:AlternateContent xmlns:mc="http://schemas.openxmlformats.org/markup-compatibility/2006">
              <mc:Choice xmlns:v="urn:schemas-microsoft-com:vml" Requires="v">
                <p:oleObj spid="_x0000_s2072" name="Equation" r:id="rId3" imgW="838080" imgH="203040" progId="Equation.3">
                  <p:embed/>
                </p:oleObj>
              </mc:Choice>
              <mc:Fallback>
                <p:oleObj name="Equation" r:id="rId3" imgW="838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97200"/>
                        <a:ext cx="3749675"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1" name="Rectangle 9"/>
          <p:cNvSpPr>
            <a:spLocks noChangeArrowheads="1"/>
          </p:cNvSpPr>
          <p:nvPr/>
        </p:nvSpPr>
        <p:spPr bwMode="auto">
          <a:xfrm>
            <a:off x="755650" y="4652963"/>
            <a:ext cx="7777163" cy="366712"/>
          </a:xfrm>
          <a:prstGeom prst="rect">
            <a:avLst/>
          </a:prstGeom>
          <a:noFill/>
          <a:ln w="9525">
            <a:noFill/>
            <a:miter lim="800000"/>
            <a:headEnd/>
            <a:tailEnd/>
          </a:ln>
          <a:effectLst/>
        </p:spPr>
        <p:txBody>
          <a:bodyPr>
            <a:spAutoFit/>
          </a:bodyPr>
          <a:lstStyle/>
          <a:p>
            <a:pPr>
              <a:defRPr/>
            </a:pPr>
            <a:r>
              <a:rPr lang="el-GR" sz="1800" b="1" dirty="0">
                <a:solidFill>
                  <a:srgbClr val="0070C0"/>
                </a:solidFill>
                <a:latin typeface="Arial" charset="0"/>
              </a:rPr>
              <a:t>Ορίζεται μόνο για ακτινοβολίες Χ και γ στον αέρα</a:t>
            </a:r>
            <a:r>
              <a:rPr lang="en-GB" sz="1800" b="1" dirty="0">
                <a:solidFill>
                  <a:srgbClr val="0070C0"/>
                </a:solidFill>
                <a:latin typeface="Arial" charset="0"/>
              </a:rPr>
              <a:t>, </a:t>
            </a:r>
            <a:r>
              <a:rPr lang="el-GR" sz="1800" b="1" dirty="0">
                <a:solidFill>
                  <a:srgbClr val="0070C0"/>
                </a:solidFill>
                <a:latin typeface="Arial" charset="0"/>
              </a:rPr>
              <a:t>ενέργειας &lt; 2 </a:t>
            </a:r>
            <a:r>
              <a:rPr lang="en-GB" sz="1800" b="1" dirty="0">
                <a:solidFill>
                  <a:srgbClr val="0070C0"/>
                </a:solidFill>
                <a:latin typeface="Arial" charset="0"/>
              </a:rPr>
              <a:t>MeV</a:t>
            </a:r>
            <a:endParaRPr lang="el-GR" sz="1800" b="1" dirty="0">
              <a:solidFill>
                <a:srgbClr val="0070C0"/>
              </a:solidFill>
              <a:latin typeface="Arial" charset="0"/>
            </a:endParaRPr>
          </a:p>
        </p:txBody>
      </p:sp>
      <p:sp>
        <p:nvSpPr>
          <p:cNvPr id="1031" name="Text Box 10"/>
          <p:cNvSpPr txBox="1">
            <a:spLocks noChangeArrowheads="1"/>
          </p:cNvSpPr>
          <p:nvPr/>
        </p:nvSpPr>
        <p:spPr bwMode="auto">
          <a:xfrm>
            <a:off x="6011863" y="3089275"/>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GB" altLang="el-GR" sz="3600" b="1" dirty="0">
                <a:solidFill>
                  <a:srgbClr val="C00000"/>
                </a:solidFill>
              </a:rPr>
              <a:t>( C / kg )</a:t>
            </a:r>
            <a:endParaRPr lang="en-US" altLang="el-GR" sz="3600" b="1" dirty="0">
              <a:solidFill>
                <a:srgbClr val="C00000"/>
              </a:solidFill>
            </a:endParaRPr>
          </a:p>
        </p:txBody>
      </p:sp>
      <p:sp>
        <p:nvSpPr>
          <p:cNvPr id="64527" name="Text Box 15"/>
          <p:cNvSpPr txBox="1">
            <a:spLocks noChangeArrowheads="1"/>
          </p:cNvSpPr>
          <p:nvPr/>
        </p:nvSpPr>
        <p:spPr bwMode="auto">
          <a:xfrm>
            <a:off x="468313" y="5507038"/>
            <a:ext cx="7991475" cy="369332"/>
          </a:xfrm>
          <a:prstGeom prst="rect">
            <a:avLst/>
          </a:prstGeom>
          <a:noFill/>
          <a:ln w="9525">
            <a:noFill/>
            <a:miter lim="800000"/>
            <a:headEnd/>
            <a:tailEnd/>
          </a:ln>
          <a:effectLst/>
        </p:spPr>
        <p:txBody>
          <a:bodyPr>
            <a:spAutoFit/>
          </a:bodyPr>
          <a:lstStyle/>
          <a:p>
            <a:pPr algn="just">
              <a:spcBef>
                <a:spcPct val="50000"/>
              </a:spcBef>
              <a:defRPr/>
            </a:pPr>
            <a:r>
              <a:rPr lang="el-GR" b="1" dirty="0">
                <a:solidFill>
                  <a:srgbClr val="0070C0"/>
                </a:solidFill>
                <a:latin typeface="Arial" charset="0"/>
              </a:rPr>
              <a:t>Μετρά την ικανότητα της ακτινοβολίας να ιονίζει τον αέρα.</a:t>
            </a:r>
            <a:endParaRPr lang="en-US" b="1" dirty="0">
              <a:solidFill>
                <a:srgbClr val="0070C0"/>
              </a:solidFill>
              <a:latin typeface="Arial" charset="0"/>
            </a:endParaRPr>
          </a:p>
        </p:txBody>
      </p:sp>
    </p:spTree>
    <p:extLst>
      <p:ext uri="{BB962C8B-B14F-4D97-AF65-F5344CB8AC3E}">
        <p14:creationId xmlns:p14="http://schemas.microsoft.com/office/powerpoint/2010/main" val="2519236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
          <p:cNvGrpSpPr>
            <a:grpSpLocks/>
          </p:cNvGrpSpPr>
          <p:nvPr/>
        </p:nvGrpSpPr>
        <p:grpSpPr bwMode="auto">
          <a:xfrm>
            <a:off x="611188" y="3989388"/>
            <a:ext cx="8135937" cy="1019175"/>
            <a:chOff x="249" y="3465"/>
            <a:chExt cx="5125" cy="642"/>
          </a:xfrm>
        </p:grpSpPr>
        <p:sp>
          <p:nvSpPr>
            <p:cNvPr id="72709" name="Text Box 5"/>
            <p:cNvSpPr txBox="1">
              <a:spLocks noChangeArrowheads="1"/>
            </p:cNvSpPr>
            <p:nvPr/>
          </p:nvSpPr>
          <p:spPr bwMode="auto">
            <a:xfrm>
              <a:off x="249" y="3465"/>
              <a:ext cx="5125" cy="233"/>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0070C0"/>
                  </a:solidFill>
                  <a:latin typeface="Arial" charset="0"/>
                </a:rPr>
                <a:t>Roentgen (R) </a:t>
              </a:r>
              <a:r>
                <a:rPr lang="el-GR" b="1" dirty="0">
                  <a:solidFill>
                    <a:srgbClr val="0070C0"/>
                  </a:solidFill>
                  <a:latin typeface="Arial" charset="0"/>
                </a:rPr>
                <a:t>   (Παλαιά μονάδα</a:t>
              </a:r>
              <a:r>
                <a:rPr lang="en-GB" b="1" dirty="0">
                  <a:solidFill>
                    <a:srgbClr val="0070C0"/>
                  </a:solidFill>
                  <a:latin typeface="Arial" charset="0"/>
                </a:rPr>
                <a:t>)</a:t>
              </a:r>
              <a:r>
                <a:rPr lang="el-GR" dirty="0">
                  <a:solidFill>
                    <a:srgbClr val="0070C0"/>
                  </a:solidFill>
                  <a:latin typeface="Arial" charset="0"/>
                </a:rPr>
                <a:t> </a:t>
              </a:r>
              <a:endParaRPr lang="en-US" b="1" dirty="0">
                <a:solidFill>
                  <a:srgbClr val="0070C0"/>
                </a:solidFill>
                <a:latin typeface="Arial" charset="0"/>
              </a:endParaRPr>
            </a:p>
          </p:txBody>
        </p:sp>
        <p:sp>
          <p:nvSpPr>
            <p:cNvPr id="72710" name="Rectangle 6"/>
            <p:cNvSpPr>
              <a:spLocks noChangeArrowheads="1"/>
            </p:cNvSpPr>
            <p:nvPr/>
          </p:nvSpPr>
          <p:spPr bwMode="auto">
            <a:xfrm>
              <a:off x="1814" y="3874"/>
              <a:ext cx="1676" cy="233"/>
            </a:xfrm>
            <a:prstGeom prst="rect">
              <a:avLst/>
            </a:prstGeom>
            <a:noFill/>
            <a:ln w="9525">
              <a:noFill/>
              <a:miter lim="800000"/>
              <a:headEnd/>
              <a:tailEnd/>
            </a:ln>
            <a:effectLst/>
          </p:spPr>
          <p:txBody>
            <a:bodyPr wrap="none">
              <a:spAutoFit/>
            </a:bodyPr>
            <a:lstStyle/>
            <a:p>
              <a:pPr>
                <a:spcBef>
                  <a:spcPct val="50000"/>
                </a:spcBef>
                <a:defRPr/>
              </a:pPr>
              <a:r>
                <a:rPr lang="en-GB" b="1" dirty="0">
                  <a:solidFill>
                    <a:srgbClr val="FFFF66"/>
                  </a:solidFill>
                  <a:effectLst>
                    <a:outerShdw blurRad="38100" dist="38100" dir="2700000" algn="tl">
                      <a:srgbClr val="000000"/>
                    </a:outerShdw>
                  </a:effectLst>
                  <a:latin typeface="Arial" charset="0"/>
                </a:rPr>
                <a:t> </a:t>
              </a:r>
              <a:r>
                <a:rPr lang="en-GB" b="1" dirty="0">
                  <a:solidFill>
                    <a:srgbClr val="0070C0"/>
                  </a:solidFill>
                  <a:latin typeface="Arial" charset="0"/>
                </a:rPr>
                <a:t>1 R = 2.58 x 10</a:t>
              </a:r>
              <a:r>
                <a:rPr lang="en-GB" b="1" baseline="30000" dirty="0">
                  <a:solidFill>
                    <a:srgbClr val="0070C0"/>
                  </a:solidFill>
                  <a:latin typeface="Arial" charset="0"/>
                </a:rPr>
                <a:t>-4</a:t>
              </a:r>
              <a:r>
                <a:rPr lang="en-GB" b="1" dirty="0">
                  <a:solidFill>
                    <a:srgbClr val="0070C0"/>
                  </a:solidFill>
                  <a:latin typeface="Arial" charset="0"/>
                </a:rPr>
                <a:t> C / kg</a:t>
              </a:r>
              <a:endParaRPr lang="en-US" b="1" dirty="0">
                <a:solidFill>
                  <a:srgbClr val="0070C0"/>
                </a:solidFill>
                <a:latin typeface="Arial" charset="0"/>
              </a:endParaRPr>
            </a:p>
          </p:txBody>
        </p:sp>
      </p:grpSp>
      <p:sp>
        <p:nvSpPr>
          <p:cNvPr id="72711" name="Text Box 7"/>
          <p:cNvSpPr txBox="1">
            <a:spLocks noChangeArrowheads="1"/>
          </p:cNvSpPr>
          <p:nvPr/>
        </p:nvSpPr>
        <p:spPr bwMode="auto">
          <a:xfrm>
            <a:off x="611188" y="5646738"/>
            <a:ext cx="8064500" cy="369332"/>
          </a:xfrm>
          <a:prstGeom prst="rect">
            <a:avLst/>
          </a:prstGeom>
          <a:noFill/>
          <a:ln w="9525">
            <a:noFill/>
            <a:miter lim="800000"/>
            <a:headEnd/>
            <a:tailEnd/>
          </a:ln>
          <a:effectLst/>
        </p:spPr>
        <p:txBody>
          <a:bodyPr>
            <a:spAutoFit/>
          </a:bodyPr>
          <a:lstStyle/>
          <a:p>
            <a:pPr algn="just">
              <a:spcBef>
                <a:spcPct val="50000"/>
              </a:spcBef>
              <a:defRPr/>
            </a:pPr>
            <a:r>
              <a:rPr lang="el-GR" b="1" dirty="0">
                <a:solidFill>
                  <a:srgbClr val="C00000"/>
                </a:solidFill>
                <a:latin typeface="Arial" charset="0"/>
              </a:rPr>
              <a:t>Ρυθμός έκθεσης (Δ</a:t>
            </a:r>
            <a:r>
              <a:rPr lang="en-GB" b="1" dirty="0">
                <a:solidFill>
                  <a:srgbClr val="C00000"/>
                </a:solidFill>
                <a:latin typeface="Arial" charset="0"/>
              </a:rPr>
              <a:t>X / </a:t>
            </a:r>
            <a:r>
              <a:rPr lang="el-GR" b="1" dirty="0">
                <a:solidFill>
                  <a:srgbClr val="C00000"/>
                </a:solidFill>
                <a:latin typeface="Arial" charset="0"/>
              </a:rPr>
              <a:t>Δ</a:t>
            </a:r>
            <a:r>
              <a:rPr lang="en-GB" b="1" dirty="0">
                <a:solidFill>
                  <a:srgbClr val="C00000"/>
                </a:solidFill>
                <a:latin typeface="Arial" charset="0"/>
              </a:rPr>
              <a:t>t):  R / min, R / h </a:t>
            </a:r>
            <a:endParaRPr lang="en-US" b="1" dirty="0">
              <a:solidFill>
                <a:srgbClr val="C00000"/>
              </a:solidFill>
              <a:latin typeface="Arial" charset="0"/>
            </a:endParaRPr>
          </a:p>
        </p:txBody>
      </p:sp>
      <p:sp>
        <p:nvSpPr>
          <p:cNvPr id="72712" name="Rectangle 8"/>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ΙΔΙΟΤΗΤΕΣ - ΜΟΝΑΔΕΣ  ΕΚΘΕΣΗΣ</a:t>
            </a:r>
            <a:endParaRPr lang="en-GB" sz="3200" b="1" dirty="0">
              <a:solidFill>
                <a:srgbClr val="C00000"/>
              </a:solidFill>
              <a:latin typeface="Tahoma" pitchFamily="34" charset="0"/>
            </a:endParaRPr>
          </a:p>
        </p:txBody>
      </p:sp>
      <p:sp>
        <p:nvSpPr>
          <p:cNvPr id="72713" name="Text Box 9"/>
          <p:cNvSpPr txBox="1">
            <a:spLocks noChangeArrowheads="1"/>
          </p:cNvSpPr>
          <p:nvPr/>
        </p:nvSpPr>
        <p:spPr bwMode="auto">
          <a:xfrm>
            <a:off x="252413" y="1268413"/>
            <a:ext cx="8891587" cy="400110"/>
          </a:xfrm>
          <a:prstGeom prst="rect">
            <a:avLst/>
          </a:prstGeom>
          <a:noFill/>
          <a:ln w="9525">
            <a:noFill/>
            <a:miter lim="800000"/>
            <a:headEnd/>
            <a:tailEnd/>
          </a:ln>
          <a:effectLst/>
        </p:spPr>
        <p:txBody>
          <a:bodyPr>
            <a:spAutoFit/>
          </a:bodyPr>
          <a:lstStyle/>
          <a:p>
            <a:pPr algn="just">
              <a:spcBef>
                <a:spcPct val="50000"/>
              </a:spcBef>
              <a:defRPr/>
            </a:pPr>
            <a:r>
              <a:rPr lang="el-GR" sz="2000" b="1" dirty="0">
                <a:solidFill>
                  <a:srgbClr val="0070C0"/>
                </a:solidFill>
                <a:latin typeface="Arial" charset="0"/>
              </a:rPr>
              <a:t>Ισχύει ο νόμος του  αντιστρόφου τετραγώνου (</a:t>
            </a:r>
            <a:r>
              <a:rPr lang="en-GB" sz="2000" b="1" dirty="0">
                <a:solidFill>
                  <a:srgbClr val="0070C0"/>
                </a:solidFill>
                <a:latin typeface="Arial" charset="0"/>
              </a:rPr>
              <a:t>ISL)</a:t>
            </a:r>
            <a:endParaRPr lang="en-US" sz="2000" b="1" dirty="0">
              <a:solidFill>
                <a:srgbClr val="0070C0"/>
              </a:solidFill>
              <a:latin typeface="Arial" charset="0"/>
            </a:endParaRPr>
          </a:p>
        </p:txBody>
      </p:sp>
      <p:sp>
        <p:nvSpPr>
          <p:cNvPr id="2055" name="Rectangle 1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2050" name="Object 10"/>
          <p:cNvGraphicFramePr>
            <a:graphicFrameLocks noChangeAspect="1"/>
          </p:cNvGraphicFramePr>
          <p:nvPr/>
        </p:nvGraphicFramePr>
        <p:xfrm>
          <a:off x="3059113" y="2103438"/>
          <a:ext cx="2160587" cy="1581150"/>
        </p:xfrm>
        <a:graphic>
          <a:graphicData uri="http://schemas.openxmlformats.org/presentationml/2006/ole">
            <mc:AlternateContent xmlns:mc="http://schemas.openxmlformats.org/markup-compatibility/2006">
              <mc:Choice xmlns:v="urn:schemas-microsoft-com:vml" Requires="v">
                <p:oleObj spid="_x0000_s3096" name="Equation" r:id="rId3" imgW="533169" imgH="393529" progId="Equation.3">
                  <p:embed/>
                </p:oleObj>
              </mc:Choice>
              <mc:Fallback>
                <p:oleObj name="Equation" r:id="rId3" imgW="533169"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103438"/>
                        <a:ext cx="2160587"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6133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n-US" sz="3200" b="1" dirty="0">
                <a:solidFill>
                  <a:srgbClr val="C00000"/>
                </a:solidFill>
                <a:latin typeface="Arial" charset="0"/>
              </a:rPr>
              <a:t>KERMA </a:t>
            </a:r>
            <a:br>
              <a:rPr lang="en-US" sz="3200" b="1" dirty="0">
                <a:solidFill>
                  <a:srgbClr val="C00000"/>
                </a:solidFill>
                <a:latin typeface="Arial" charset="0"/>
              </a:rPr>
            </a:br>
            <a:r>
              <a:rPr lang="en-US" sz="3200" b="1" dirty="0">
                <a:solidFill>
                  <a:srgbClr val="C00000"/>
                </a:solidFill>
                <a:latin typeface="Arial" charset="0"/>
              </a:rPr>
              <a:t>(Kinetic Energy Released per unit M</a:t>
            </a:r>
            <a:r>
              <a:rPr lang="en-GB" sz="3200" b="1" dirty="0">
                <a:solidFill>
                  <a:srgbClr val="C00000"/>
                </a:solidFill>
                <a:latin typeface="Arial" charset="0"/>
              </a:rPr>
              <a:t>A</a:t>
            </a:r>
            <a:r>
              <a:rPr lang="en-US" sz="3200" b="1" dirty="0" err="1">
                <a:solidFill>
                  <a:srgbClr val="C00000"/>
                </a:solidFill>
                <a:latin typeface="Arial" charset="0"/>
              </a:rPr>
              <a:t>ss</a:t>
            </a:r>
            <a:r>
              <a:rPr lang="en-US" sz="3200" b="1" dirty="0">
                <a:solidFill>
                  <a:srgbClr val="C00000"/>
                </a:solidFill>
                <a:latin typeface="Arial" charset="0"/>
              </a:rPr>
              <a:t>) </a:t>
            </a:r>
            <a:endParaRPr lang="en-GB" sz="3200" b="1" dirty="0">
              <a:solidFill>
                <a:srgbClr val="C00000"/>
              </a:solidFill>
              <a:latin typeface="Arial" charset="0"/>
            </a:endParaRPr>
          </a:p>
        </p:txBody>
      </p:sp>
      <p:sp>
        <p:nvSpPr>
          <p:cNvPr id="69637" name="Rectangle 5"/>
          <p:cNvSpPr>
            <a:spLocks noChangeArrowheads="1"/>
          </p:cNvSpPr>
          <p:nvPr/>
        </p:nvSpPr>
        <p:spPr bwMode="auto">
          <a:xfrm>
            <a:off x="468313" y="1942574"/>
            <a:ext cx="7991475" cy="1323439"/>
          </a:xfrm>
          <a:prstGeom prst="rect">
            <a:avLst/>
          </a:prstGeom>
          <a:noFill/>
          <a:ln w="9525">
            <a:noFill/>
            <a:miter lim="800000"/>
            <a:headEnd/>
            <a:tailEnd/>
          </a:ln>
          <a:effectLst/>
        </p:spPr>
        <p:txBody>
          <a:bodyPr anchor="ctr">
            <a:spAutoFit/>
          </a:bodyPr>
          <a:lstStyle/>
          <a:p>
            <a:pPr algn="just">
              <a:defRPr/>
            </a:pPr>
            <a:r>
              <a:rPr lang="en-GB" sz="2000" b="1" dirty="0">
                <a:solidFill>
                  <a:srgbClr val="0070C0"/>
                </a:solidFill>
                <a:latin typeface="Arial" charset="0"/>
              </a:rPr>
              <a:t>E</a:t>
            </a:r>
            <a:r>
              <a:rPr lang="el-GR" sz="2000" b="1" dirty="0" err="1">
                <a:solidFill>
                  <a:srgbClr val="0070C0"/>
                </a:solidFill>
                <a:latin typeface="Arial" charset="0"/>
              </a:rPr>
              <a:t>κφράζει</a:t>
            </a:r>
            <a:r>
              <a:rPr lang="el-GR" sz="2000" b="1" dirty="0">
                <a:solidFill>
                  <a:srgbClr val="0070C0"/>
                </a:solidFill>
                <a:latin typeface="Arial" charset="0"/>
              </a:rPr>
              <a:t> την κινητική ενέργεια η οποία μεταφέρεται από αφόρτιστα σωμάτια ή κύματα (νετρόνια και φωτόνια) σε φορτισμένα σωμάτια (ηλεκτρόνια και πρωτόνια) ανά μονάδα μάζας του ακτινοβολούμενου υλικού.  </a:t>
            </a:r>
          </a:p>
        </p:txBody>
      </p:sp>
      <p:sp>
        <p:nvSpPr>
          <p:cNvPr id="69638" name="Text Box 6"/>
          <p:cNvSpPr txBox="1">
            <a:spLocks noChangeArrowheads="1"/>
          </p:cNvSpPr>
          <p:nvPr/>
        </p:nvSpPr>
        <p:spPr bwMode="auto">
          <a:xfrm>
            <a:off x="2339975" y="4443413"/>
            <a:ext cx="4319588" cy="461665"/>
          </a:xfrm>
          <a:prstGeom prst="rect">
            <a:avLst/>
          </a:prstGeom>
          <a:noFill/>
          <a:ln w="9525">
            <a:noFill/>
            <a:miter lim="800000"/>
            <a:headEnd/>
            <a:tailEnd/>
          </a:ln>
          <a:effectLst/>
        </p:spPr>
        <p:txBody>
          <a:bodyPr>
            <a:spAutoFit/>
          </a:bodyPr>
          <a:lstStyle/>
          <a:p>
            <a:pPr>
              <a:spcBef>
                <a:spcPct val="50000"/>
              </a:spcBef>
              <a:defRPr/>
            </a:pPr>
            <a:r>
              <a:rPr lang="el-GR" sz="2400" b="1" dirty="0">
                <a:solidFill>
                  <a:srgbClr val="C00000"/>
                </a:solidFill>
                <a:latin typeface="Arial" charset="0"/>
              </a:rPr>
              <a:t>Μονάδα</a:t>
            </a:r>
            <a:r>
              <a:rPr lang="en-GB" sz="2400" b="1" dirty="0">
                <a:solidFill>
                  <a:srgbClr val="C00000"/>
                </a:solidFill>
                <a:latin typeface="Arial" charset="0"/>
              </a:rPr>
              <a:t>:</a:t>
            </a:r>
            <a:r>
              <a:rPr lang="el-GR" sz="2400" b="1" dirty="0">
                <a:solidFill>
                  <a:srgbClr val="C00000"/>
                </a:solidFill>
                <a:latin typeface="Arial" charset="0"/>
              </a:rPr>
              <a:t> </a:t>
            </a:r>
            <a:r>
              <a:rPr lang="en-GB" sz="2400" b="1" dirty="0">
                <a:solidFill>
                  <a:srgbClr val="C00000"/>
                </a:solidFill>
                <a:latin typeface="Arial" charset="0"/>
              </a:rPr>
              <a:t> J / kg</a:t>
            </a:r>
            <a:endParaRPr lang="en-US" sz="2400" b="1" dirty="0">
              <a:solidFill>
                <a:srgbClr val="C00000"/>
              </a:solidFill>
              <a:latin typeface="Arial" charset="0"/>
            </a:endParaRPr>
          </a:p>
        </p:txBody>
      </p:sp>
    </p:spTree>
    <p:extLst>
      <p:ext uri="{BB962C8B-B14F-4D97-AF65-F5344CB8AC3E}">
        <p14:creationId xmlns:p14="http://schemas.microsoft.com/office/powerpoint/2010/main" val="1982202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ΑΠΟΡΡΟΦΟΥΜΕΝΗ </a:t>
            </a:r>
            <a:r>
              <a:rPr lang="el-GR" sz="3200" b="1" dirty="0" smtClean="0">
                <a:solidFill>
                  <a:srgbClr val="C00000"/>
                </a:solidFill>
                <a:latin typeface="Tahoma" pitchFamily="34" charset="0"/>
              </a:rPr>
              <a:t>ΔΟΣΗ</a:t>
            </a:r>
            <a:r>
              <a:rPr lang="en-GB" sz="3200" b="1" dirty="0" smtClean="0">
                <a:solidFill>
                  <a:srgbClr val="C00000"/>
                </a:solidFill>
                <a:latin typeface="Tahoma" pitchFamily="34" charset="0"/>
              </a:rPr>
              <a:t> </a:t>
            </a:r>
            <a:r>
              <a:rPr lang="en-GB" sz="3200" b="1" dirty="0">
                <a:solidFill>
                  <a:srgbClr val="C00000"/>
                </a:solidFill>
                <a:latin typeface="Tahoma" pitchFamily="34" charset="0"/>
              </a:rPr>
              <a:t>(D)</a:t>
            </a:r>
          </a:p>
        </p:txBody>
      </p:sp>
      <p:graphicFrame>
        <p:nvGraphicFramePr>
          <p:cNvPr id="3074" name="Object 6"/>
          <p:cNvGraphicFramePr>
            <a:graphicFrameLocks noChangeAspect="1"/>
          </p:cNvGraphicFramePr>
          <p:nvPr/>
        </p:nvGraphicFramePr>
        <p:xfrm>
          <a:off x="1754188" y="2708275"/>
          <a:ext cx="3983037" cy="873125"/>
        </p:xfrm>
        <a:graphic>
          <a:graphicData uri="http://schemas.openxmlformats.org/presentationml/2006/ole">
            <mc:AlternateContent xmlns:mc="http://schemas.openxmlformats.org/markup-compatibility/2006">
              <mc:Choice xmlns:v="urn:schemas-microsoft-com:vml" Requires="v">
                <p:oleObj spid="_x0000_s4120" name="Equation" r:id="rId3" imgW="812520" imgH="177480" progId="Equation.3">
                  <p:embed/>
                </p:oleObj>
              </mc:Choice>
              <mc:Fallback>
                <p:oleObj name="Equation" r:id="rId3" imgW="8125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8" y="2708275"/>
                        <a:ext cx="3983037"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9" name="Rectangle 7"/>
          <p:cNvSpPr>
            <a:spLocks noChangeArrowheads="1"/>
          </p:cNvSpPr>
          <p:nvPr/>
        </p:nvSpPr>
        <p:spPr bwMode="auto">
          <a:xfrm>
            <a:off x="444500" y="1529624"/>
            <a:ext cx="8280400" cy="707886"/>
          </a:xfrm>
          <a:prstGeom prst="rect">
            <a:avLst/>
          </a:prstGeom>
          <a:noFill/>
          <a:ln w="9525">
            <a:noFill/>
            <a:miter lim="800000"/>
            <a:headEnd/>
            <a:tailEnd/>
          </a:ln>
          <a:effectLst/>
        </p:spPr>
        <p:txBody>
          <a:bodyPr anchor="ctr">
            <a:spAutoFit/>
          </a:bodyPr>
          <a:lstStyle/>
          <a:p>
            <a:pPr algn="just">
              <a:defRPr/>
            </a:pPr>
            <a:r>
              <a:rPr lang="el-GR" sz="2000" b="1" dirty="0">
                <a:solidFill>
                  <a:srgbClr val="0070C0"/>
                </a:solidFill>
                <a:latin typeface="Arial" charset="0"/>
              </a:rPr>
              <a:t>Εκφράζει το ποσό της ενέργειας (ΔΕ) της </a:t>
            </a:r>
            <a:r>
              <a:rPr lang="el-GR" sz="2000" b="1" dirty="0" err="1">
                <a:solidFill>
                  <a:srgbClr val="0070C0"/>
                </a:solidFill>
                <a:latin typeface="Arial" charset="0"/>
              </a:rPr>
              <a:t>ιοντίζουσας</a:t>
            </a:r>
            <a:r>
              <a:rPr lang="el-GR" sz="2000" b="1" dirty="0">
                <a:solidFill>
                  <a:srgbClr val="0070C0"/>
                </a:solidFill>
                <a:latin typeface="Arial" charset="0"/>
              </a:rPr>
              <a:t> ακτινοβολίας που έχει μεταδοθεί σε ένα υλικό στοιχειώδους όγκου μάζας Δ</a:t>
            </a:r>
            <a:r>
              <a:rPr lang="en-US" sz="2000" b="1" dirty="0">
                <a:solidFill>
                  <a:srgbClr val="0070C0"/>
                </a:solidFill>
                <a:latin typeface="Arial" charset="0"/>
              </a:rPr>
              <a:t>m</a:t>
            </a:r>
            <a:r>
              <a:rPr lang="el-GR" sz="2000" b="1" dirty="0">
                <a:solidFill>
                  <a:srgbClr val="0070C0"/>
                </a:solidFill>
                <a:latin typeface="Arial" charset="0"/>
              </a:rPr>
              <a:t>.</a:t>
            </a:r>
          </a:p>
        </p:txBody>
      </p:sp>
      <p:sp>
        <p:nvSpPr>
          <p:cNvPr id="44042" name="Rectangle 10"/>
          <p:cNvSpPr>
            <a:spLocks noChangeArrowheads="1"/>
          </p:cNvSpPr>
          <p:nvPr/>
        </p:nvSpPr>
        <p:spPr bwMode="auto">
          <a:xfrm>
            <a:off x="1619250" y="5157788"/>
            <a:ext cx="1819729" cy="369332"/>
          </a:xfrm>
          <a:prstGeom prst="rect">
            <a:avLst/>
          </a:prstGeom>
          <a:noFill/>
          <a:ln w="9525">
            <a:noFill/>
            <a:miter lim="800000"/>
            <a:headEnd/>
            <a:tailEnd/>
          </a:ln>
          <a:effectLst/>
        </p:spPr>
        <p:txBody>
          <a:bodyPr wrap="none">
            <a:spAutoFit/>
          </a:bodyPr>
          <a:lstStyle/>
          <a:p>
            <a:pPr>
              <a:spcBef>
                <a:spcPct val="50000"/>
              </a:spcBef>
              <a:defRPr/>
            </a:pPr>
            <a:r>
              <a:rPr lang="en-GB" b="1" dirty="0">
                <a:solidFill>
                  <a:srgbClr val="FFFF66"/>
                </a:solidFill>
                <a:latin typeface="Arial" charset="0"/>
              </a:rPr>
              <a:t> </a:t>
            </a:r>
            <a:r>
              <a:rPr lang="en-GB" b="1" dirty="0">
                <a:solidFill>
                  <a:srgbClr val="0070C0"/>
                </a:solidFill>
                <a:latin typeface="Arial" charset="0"/>
              </a:rPr>
              <a:t>1 </a:t>
            </a:r>
            <a:r>
              <a:rPr lang="en-GB" b="1" dirty="0" err="1">
                <a:solidFill>
                  <a:srgbClr val="0070C0"/>
                </a:solidFill>
                <a:latin typeface="Arial" charset="0"/>
              </a:rPr>
              <a:t>Gy</a:t>
            </a:r>
            <a:r>
              <a:rPr lang="en-GB" b="1" dirty="0">
                <a:solidFill>
                  <a:srgbClr val="0070C0"/>
                </a:solidFill>
                <a:latin typeface="Arial" charset="0"/>
              </a:rPr>
              <a:t> = 100 rad</a:t>
            </a:r>
            <a:endParaRPr lang="en-US" b="1" dirty="0">
              <a:solidFill>
                <a:srgbClr val="0070C0"/>
              </a:solidFill>
              <a:latin typeface="Arial" charset="0"/>
            </a:endParaRPr>
          </a:p>
        </p:txBody>
      </p:sp>
      <p:sp>
        <p:nvSpPr>
          <p:cNvPr id="3078" name="Text Box 11"/>
          <p:cNvSpPr txBox="1">
            <a:spLocks noChangeArrowheads="1"/>
          </p:cNvSpPr>
          <p:nvPr/>
        </p:nvSpPr>
        <p:spPr bwMode="auto">
          <a:xfrm>
            <a:off x="6011863" y="2859088"/>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GB" altLang="el-GR" sz="3600" b="1" dirty="0">
                <a:solidFill>
                  <a:srgbClr val="C00000"/>
                </a:solidFill>
              </a:rPr>
              <a:t>( J / kg )</a:t>
            </a:r>
            <a:endParaRPr lang="en-US" altLang="el-GR" sz="3600" b="1" dirty="0">
              <a:solidFill>
                <a:srgbClr val="C00000"/>
              </a:solidFill>
            </a:endParaRPr>
          </a:p>
        </p:txBody>
      </p:sp>
      <p:grpSp>
        <p:nvGrpSpPr>
          <p:cNvPr id="3079" name="Group 17"/>
          <p:cNvGrpSpPr>
            <a:grpSpLocks/>
          </p:cNvGrpSpPr>
          <p:nvPr/>
        </p:nvGrpSpPr>
        <p:grpSpPr bwMode="auto">
          <a:xfrm>
            <a:off x="539750" y="3765550"/>
            <a:ext cx="7632700" cy="377825"/>
            <a:chOff x="340" y="2372"/>
            <a:chExt cx="4808" cy="238"/>
          </a:xfrm>
        </p:grpSpPr>
        <p:sp>
          <p:nvSpPr>
            <p:cNvPr id="44040" name="Text Box 8"/>
            <p:cNvSpPr txBox="1">
              <a:spLocks noChangeArrowheads="1"/>
            </p:cNvSpPr>
            <p:nvPr/>
          </p:nvSpPr>
          <p:spPr bwMode="auto">
            <a:xfrm>
              <a:off x="340" y="2372"/>
              <a:ext cx="3039" cy="233"/>
            </a:xfrm>
            <a:prstGeom prst="rect">
              <a:avLst/>
            </a:prstGeom>
            <a:noFill/>
            <a:ln w="9525">
              <a:noFill/>
              <a:miter lim="800000"/>
              <a:headEnd/>
              <a:tailEnd/>
            </a:ln>
            <a:effectLst/>
          </p:spPr>
          <p:txBody>
            <a:bodyPr>
              <a:spAutoFit/>
            </a:bodyPr>
            <a:lstStyle/>
            <a:p>
              <a:pPr algn="just">
                <a:spcBef>
                  <a:spcPct val="50000"/>
                </a:spcBef>
                <a:defRPr/>
              </a:pPr>
              <a:r>
                <a:rPr lang="en-GB" b="1" dirty="0" err="1">
                  <a:solidFill>
                    <a:srgbClr val="C00000"/>
                  </a:solidFill>
                  <a:latin typeface="Arial" charset="0"/>
                </a:rPr>
                <a:t>Gray</a:t>
              </a:r>
              <a:r>
                <a:rPr lang="en-GB" b="1" dirty="0">
                  <a:solidFill>
                    <a:srgbClr val="C00000"/>
                  </a:solidFill>
                  <a:latin typeface="Arial" charset="0"/>
                </a:rPr>
                <a:t> (</a:t>
              </a:r>
              <a:r>
                <a:rPr lang="en-GB" b="1" dirty="0" err="1">
                  <a:solidFill>
                    <a:srgbClr val="C00000"/>
                  </a:solidFill>
                  <a:latin typeface="Arial" charset="0"/>
                </a:rPr>
                <a:t>Gy</a:t>
              </a:r>
              <a:r>
                <a:rPr lang="en-GB" b="1" dirty="0">
                  <a:solidFill>
                    <a:srgbClr val="C00000"/>
                  </a:solidFill>
                  <a:latin typeface="Arial" charset="0"/>
                </a:rPr>
                <a:t>)</a:t>
              </a:r>
              <a:endParaRPr lang="en-US" b="1" dirty="0">
                <a:solidFill>
                  <a:srgbClr val="C00000"/>
                </a:solidFill>
                <a:latin typeface="Arial" charset="0"/>
              </a:endParaRPr>
            </a:p>
          </p:txBody>
        </p:sp>
        <p:sp>
          <p:nvSpPr>
            <p:cNvPr id="44044" name="Text Box 12"/>
            <p:cNvSpPr txBox="1">
              <a:spLocks noChangeArrowheads="1"/>
            </p:cNvSpPr>
            <p:nvPr/>
          </p:nvSpPr>
          <p:spPr bwMode="auto">
            <a:xfrm>
              <a:off x="3243" y="2377"/>
              <a:ext cx="1905" cy="233"/>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C00000"/>
                  </a:solidFill>
                  <a:latin typeface="Arial" charset="0"/>
                </a:rPr>
                <a:t>1 </a:t>
              </a:r>
              <a:r>
                <a:rPr lang="en-GB" b="1" dirty="0" err="1">
                  <a:solidFill>
                    <a:srgbClr val="C00000"/>
                  </a:solidFill>
                  <a:latin typeface="Arial" charset="0"/>
                </a:rPr>
                <a:t>Gy</a:t>
              </a:r>
              <a:r>
                <a:rPr lang="en-GB" b="1" dirty="0">
                  <a:solidFill>
                    <a:srgbClr val="C00000"/>
                  </a:solidFill>
                  <a:latin typeface="Arial" charset="0"/>
                </a:rPr>
                <a:t>  =  1 J / kg</a:t>
              </a:r>
              <a:endParaRPr lang="en-US" dirty="0">
                <a:solidFill>
                  <a:srgbClr val="C00000"/>
                </a:solidFill>
                <a:latin typeface="Arial" charset="0"/>
              </a:endParaRPr>
            </a:p>
          </p:txBody>
        </p:sp>
      </p:grpSp>
      <p:sp>
        <p:nvSpPr>
          <p:cNvPr id="44041" name="Text Box 9"/>
          <p:cNvSpPr txBox="1">
            <a:spLocks noChangeArrowheads="1"/>
          </p:cNvSpPr>
          <p:nvPr/>
        </p:nvSpPr>
        <p:spPr bwMode="auto">
          <a:xfrm>
            <a:off x="612775" y="4508502"/>
            <a:ext cx="4246563" cy="369888"/>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0070C0"/>
                </a:solidFill>
                <a:latin typeface="Arial" charset="0"/>
              </a:rPr>
              <a:t>rad  </a:t>
            </a:r>
            <a:r>
              <a:rPr lang="el-GR" b="1" dirty="0">
                <a:solidFill>
                  <a:srgbClr val="0070C0"/>
                </a:solidFill>
                <a:latin typeface="Arial" charset="0"/>
              </a:rPr>
              <a:t>   (Παλαιά μονάδα</a:t>
            </a:r>
            <a:r>
              <a:rPr lang="en-GB" b="1" dirty="0">
                <a:solidFill>
                  <a:srgbClr val="0070C0"/>
                </a:solidFill>
                <a:latin typeface="Arial" charset="0"/>
              </a:rPr>
              <a:t>)</a:t>
            </a:r>
            <a:r>
              <a:rPr lang="el-GR" dirty="0">
                <a:solidFill>
                  <a:srgbClr val="0070C0"/>
                </a:solidFill>
                <a:latin typeface="Arial" charset="0"/>
              </a:rPr>
              <a:t> </a:t>
            </a:r>
            <a:endParaRPr lang="en-US" b="1" dirty="0">
              <a:solidFill>
                <a:srgbClr val="0070C0"/>
              </a:solidFill>
              <a:latin typeface="Arial" charset="0"/>
            </a:endParaRPr>
          </a:p>
        </p:txBody>
      </p:sp>
      <p:sp>
        <p:nvSpPr>
          <p:cNvPr id="44046" name="Text Box 14"/>
          <p:cNvSpPr txBox="1">
            <a:spLocks noChangeArrowheads="1"/>
          </p:cNvSpPr>
          <p:nvPr/>
        </p:nvSpPr>
        <p:spPr bwMode="auto">
          <a:xfrm>
            <a:off x="539750" y="5876925"/>
            <a:ext cx="8064500" cy="369332"/>
          </a:xfrm>
          <a:prstGeom prst="rect">
            <a:avLst/>
          </a:prstGeom>
          <a:noFill/>
          <a:ln w="9525">
            <a:noFill/>
            <a:miter lim="800000"/>
            <a:headEnd/>
            <a:tailEnd/>
          </a:ln>
          <a:effectLst/>
        </p:spPr>
        <p:txBody>
          <a:bodyPr>
            <a:spAutoFit/>
          </a:bodyPr>
          <a:lstStyle/>
          <a:p>
            <a:pPr algn="just">
              <a:spcBef>
                <a:spcPct val="50000"/>
              </a:spcBef>
              <a:defRPr/>
            </a:pPr>
            <a:r>
              <a:rPr lang="el-GR" b="1" dirty="0">
                <a:solidFill>
                  <a:srgbClr val="C00000"/>
                </a:solidFill>
                <a:latin typeface="Arial" charset="0"/>
              </a:rPr>
              <a:t>Ρυθμός δόσης (Δ</a:t>
            </a:r>
            <a:r>
              <a:rPr lang="en-GB" b="1" dirty="0">
                <a:solidFill>
                  <a:srgbClr val="C00000"/>
                </a:solidFill>
                <a:latin typeface="Arial" charset="0"/>
              </a:rPr>
              <a:t>D / </a:t>
            </a:r>
            <a:r>
              <a:rPr lang="el-GR" b="1" dirty="0">
                <a:solidFill>
                  <a:srgbClr val="C00000"/>
                </a:solidFill>
                <a:latin typeface="Arial" charset="0"/>
              </a:rPr>
              <a:t>Δ</a:t>
            </a:r>
            <a:r>
              <a:rPr lang="en-GB" b="1" dirty="0">
                <a:solidFill>
                  <a:srgbClr val="C00000"/>
                </a:solidFill>
                <a:latin typeface="Arial" charset="0"/>
              </a:rPr>
              <a:t>t):  </a:t>
            </a:r>
            <a:r>
              <a:rPr lang="en-GB" b="1" dirty="0" err="1">
                <a:solidFill>
                  <a:srgbClr val="C00000"/>
                </a:solidFill>
                <a:latin typeface="Arial" charset="0"/>
              </a:rPr>
              <a:t>cGy</a:t>
            </a:r>
            <a:r>
              <a:rPr lang="en-GB" b="1" dirty="0">
                <a:solidFill>
                  <a:srgbClr val="C00000"/>
                </a:solidFill>
                <a:latin typeface="Arial" charset="0"/>
              </a:rPr>
              <a:t> / min, </a:t>
            </a:r>
            <a:r>
              <a:rPr lang="en-GB" b="1" dirty="0" err="1">
                <a:solidFill>
                  <a:srgbClr val="C00000"/>
                </a:solidFill>
                <a:latin typeface="Arial" charset="0"/>
              </a:rPr>
              <a:t>cGy</a:t>
            </a:r>
            <a:r>
              <a:rPr lang="en-GB" b="1" dirty="0">
                <a:solidFill>
                  <a:srgbClr val="C00000"/>
                </a:solidFill>
                <a:latin typeface="Arial" charset="0"/>
              </a:rPr>
              <a:t> / h </a:t>
            </a:r>
            <a:endParaRPr lang="en-US" b="1" dirty="0">
              <a:solidFill>
                <a:srgbClr val="C00000"/>
              </a:solidFill>
              <a:latin typeface="Arial" charset="0"/>
            </a:endParaRPr>
          </a:p>
        </p:txBody>
      </p:sp>
    </p:spTree>
    <p:extLst>
      <p:ext uri="{BB962C8B-B14F-4D97-AF65-F5344CB8AC3E}">
        <p14:creationId xmlns:p14="http://schemas.microsoft.com/office/powerpoint/2010/main" val="3813444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ΙΣΟΔΥΝΑΜΗ </a:t>
            </a:r>
            <a:r>
              <a:rPr lang="el-GR" sz="3200" b="1" dirty="0" smtClean="0">
                <a:solidFill>
                  <a:srgbClr val="C00000"/>
                </a:solidFill>
                <a:latin typeface="Tahoma" pitchFamily="34" charset="0"/>
              </a:rPr>
              <a:t>ΔΟΣΗ</a:t>
            </a:r>
            <a:r>
              <a:rPr lang="en-GB" sz="3200" b="1" dirty="0" smtClean="0">
                <a:solidFill>
                  <a:srgbClr val="C00000"/>
                </a:solidFill>
                <a:latin typeface="Tahoma" pitchFamily="34" charset="0"/>
              </a:rPr>
              <a:t>  </a:t>
            </a:r>
            <a:r>
              <a:rPr lang="en-GB" sz="3200" b="1" dirty="0">
                <a:solidFill>
                  <a:srgbClr val="C00000"/>
                </a:solidFill>
                <a:latin typeface="Tahoma" pitchFamily="34" charset="0"/>
              </a:rPr>
              <a:t>(H</a:t>
            </a:r>
            <a:r>
              <a:rPr lang="en-GB" sz="3200" b="1" baseline="-25000" dirty="0">
                <a:solidFill>
                  <a:srgbClr val="C00000"/>
                </a:solidFill>
                <a:latin typeface="Tahoma" pitchFamily="34" charset="0"/>
              </a:rPr>
              <a:t>T</a:t>
            </a:r>
            <a:r>
              <a:rPr lang="en-GB" sz="3200" b="1" dirty="0">
                <a:solidFill>
                  <a:srgbClr val="C00000"/>
                </a:solidFill>
                <a:latin typeface="Tahoma" pitchFamily="34" charset="0"/>
              </a:rPr>
              <a:t>)</a:t>
            </a:r>
          </a:p>
        </p:txBody>
      </p:sp>
      <p:sp>
        <p:nvSpPr>
          <p:cNvPr id="46086" name="Rectangle 6"/>
          <p:cNvSpPr>
            <a:spLocks noChangeArrowheads="1"/>
          </p:cNvSpPr>
          <p:nvPr/>
        </p:nvSpPr>
        <p:spPr bwMode="auto">
          <a:xfrm>
            <a:off x="444500" y="1435269"/>
            <a:ext cx="8280400" cy="1015663"/>
          </a:xfrm>
          <a:prstGeom prst="rect">
            <a:avLst/>
          </a:prstGeom>
          <a:noFill/>
          <a:ln w="9525">
            <a:noFill/>
            <a:miter lim="800000"/>
            <a:headEnd/>
            <a:tailEnd/>
          </a:ln>
          <a:effectLst/>
        </p:spPr>
        <p:txBody>
          <a:bodyPr anchor="ctr">
            <a:spAutoFit/>
          </a:bodyPr>
          <a:lstStyle/>
          <a:p>
            <a:pPr algn="just">
              <a:defRPr/>
            </a:pPr>
            <a:r>
              <a:rPr lang="el-GR" sz="2000" b="1" dirty="0">
                <a:solidFill>
                  <a:srgbClr val="0070C0"/>
                </a:solidFill>
                <a:latin typeface="Arial" charset="0"/>
              </a:rPr>
              <a:t>Είναι η </a:t>
            </a:r>
            <a:r>
              <a:rPr lang="el-GR" sz="2000" b="1" dirty="0" err="1">
                <a:solidFill>
                  <a:srgbClr val="0070C0"/>
                </a:solidFill>
                <a:latin typeface="Arial" charset="0"/>
              </a:rPr>
              <a:t>απορροφούμενη</a:t>
            </a:r>
            <a:r>
              <a:rPr lang="el-GR" sz="2000" b="1" dirty="0">
                <a:solidFill>
                  <a:srgbClr val="0070C0"/>
                </a:solidFill>
                <a:latin typeface="Arial" charset="0"/>
              </a:rPr>
              <a:t> δόση σε ιστό ή όργανο</a:t>
            </a:r>
            <a:r>
              <a:rPr lang="en-GB" sz="2000" b="1" dirty="0">
                <a:solidFill>
                  <a:srgbClr val="0070C0"/>
                </a:solidFill>
                <a:latin typeface="Arial" charset="0"/>
              </a:rPr>
              <a:t> (D</a:t>
            </a:r>
            <a:r>
              <a:rPr lang="en-GB" sz="2000" b="1" baseline="-25000" dirty="0">
                <a:solidFill>
                  <a:srgbClr val="0070C0"/>
                </a:solidFill>
                <a:latin typeface="Arial" charset="0"/>
              </a:rPr>
              <a:t>T</a:t>
            </a:r>
            <a:r>
              <a:rPr lang="en-GB" sz="2000" b="1" dirty="0">
                <a:solidFill>
                  <a:srgbClr val="0070C0"/>
                </a:solidFill>
                <a:latin typeface="Arial" charset="0"/>
              </a:rPr>
              <a:t>)</a:t>
            </a:r>
            <a:r>
              <a:rPr lang="el-GR" sz="2000" b="1" dirty="0">
                <a:solidFill>
                  <a:srgbClr val="0070C0"/>
                </a:solidFill>
                <a:latin typeface="Arial" charset="0"/>
              </a:rPr>
              <a:t> διορθωμένη με τον συντελεστή στάθμισης της ακτινοβολίας </a:t>
            </a:r>
            <a:r>
              <a:rPr lang="en-GB" sz="2000" b="1" dirty="0">
                <a:solidFill>
                  <a:srgbClr val="0070C0"/>
                </a:solidFill>
                <a:latin typeface="Arial" charset="0"/>
              </a:rPr>
              <a:t>(</a:t>
            </a:r>
            <a:r>
              <a:rPr lang="en-GB" sz="2000" b="1" dirty="0" err="1">
                <a:solidFill>
                  <a:srgbClr val="0070C0"/>
                </a:solidFill>
                <a:latin typeface="Arial" charset="0"/>
              </a:rPr>
              <a:t>w</a:t>
            </a:r>
            <a:r>
              <a:rPr lang="en-GB" sz="2000" b="1" baseline="-25000" dirty="0" err="1">
                <a:solidFill>
                  <a:srgbClr val="0070C0"/>
                </a:solidFill>
                <a:latin typeface="Arial" charset="0"/>
              </a:rPr>
              <a:t>R</a:t>
            </a:r>
            <a:r>
              <a:rPr lang="en-GB" sz="2000" b="1" dirty="0">
                <a:solidFill>
                  <a:srgbClr val="0070C0"/>
                </a:solidFill>
                <a:latin typeface="Arial" charset="0"/>
              </a:rPr>
              <a:t>) </a:t>
            </a:r>
            <a:r>
              <a:rPr lang="el-GR" sz="2000" b="1" dirty="0">
                <a:solidFill>
                  <a:srgbClr val="0070C0"/>
                </a:solidFill>
                <a:latin typeface="Arial" charset="0"/>
              </a:rPr>
              <a:t>για το είδος και την ποιότητα της ακτινοβολίας </a:t>
            </a:r>
            <a:r>
              <a:rPr lang="en-GB" sz="2000" b="1" dirty="0">
                <a:solidFill>
                  <a:srgbClr val="0070C0"/>
                </a:solidFill>
                <a:latin typeface="Arial" charset="0"/>
              </a:rPr>
              <a:t>(R).</a:t>
            </a:r>
            <a:endParaRPr lang="el-GR" sz="2000" b="1" dirty="0">
              <a:solidFill>
                <a:srgbClr val="0070C0"/>
              </a:solidFill>
              <a:latin typeface="Arial" charset="0"/>
            </a:endParaRPr>
          </a:p>
        </p:txBody>
      </p:sp>
      <p:sp>
        <p:nvSpPr>
          <p:cNvPr id="4101" name="Rectangle 9"/>
          <p:cNvSpPr>
            <a:spLocks noChangeArrowheads="1"/>
          </p:cNvSpPr>
          <p:nvPr/>
        </p:nvSpPr>
        <p:spPr bwMode="auto">
          <a:xfrm>
            <a:off x="0" y="3152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4098" name="Object 8"/>
          <p:cNvGraphicFramePr>
            <a:graphicFrameLocks noChangeAspect="1"/>
          </p:cNvGraphicFramePr>
          <p:nvPr/>
        </p:nvGraphicFramePr>
        <p:xfrm>
          <a:off x="1709738" y="3043238"/>
          <a:ext cx="5167312" cy="1249362"/>
        </p:xfrm>
        <a:graphic>
          <a:graphicData uri="http://schemas.openxmlformats.org/presentationml/2006/ole">
            <mc:AlternateContent xmlns:mc="http://schemas.openxmlformats.org/markup-compatibility/2006">
              <mc:Choice xmlns:v="urn:schemas-microsoft-com:vml" Requires="v">
                <p:oleObj spid="_x0000_s5144" name="Equation" r:id="rId3" imgW="1091726" imgH="241195" progId="Equation.3">
                  <p:embed/>
                </p:oleObj>
              </mc:Choice>
              <mc:Fallback>
                <p:oleObj name="Equation" r:id="rId3" imgW="1091726"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3043238"/>
                        <a:ext cx="5167312"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Text Box 10"/>
          <p:cNvSpPr txBox="1">
            <a:spLocks noChangeArrowheads="1"/>
          </p:cNvSpPr>
          <p:nvPr/>
        </p:nvSpPr>
        <p:spPr bwMode="auto">
          <a:xfrm>
            <a:off x="827088" y="4797425"/>
            <a:ext cx="7129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endParaRPr lang="el-GR" altLang="el-GR" sz="1800"/>
          </a:p>
        </p:txBody>
      </p:sp>
      <p:sp>
        <p:nvSpPr>
          <p:cNvPr id="46091" name="Rectangle 11"/>
          <p:cNvSpPr>
            <a:spLocks noChangeArrowheads="1"/>
          </p:cNvSpPr>
          <p:nvPr/>
        </p:nvSpPr>
        <p:spPr bwMode="auto">
          <a:xfrm>
            <a:off x="323850" y="4687263"/>
            <a:ext cx="8280400" cy="1015663"/>
          </a:xfrm>
          <a:prstGeom prst="rect">
            <a:avLst/>
          </a:prstGeom>
          <a:noFill/>
          <a:ln w="9525">
            <a:noFill/>
            <a:miter lim="800000"/>
            <a:headEnd/>
            <a:tailEnd/>
          </a:ln>
          <a:effectLst/>
        </p:spPr>
        <p:txBody>
          <a:bodyPr anchor="ctr">
            <a:spAutoFit/>
          </a:bodyPr>
          <a:lstStyle/>
          <a:p>
            <a:pPr marL="347663" indent="-347663" algn="just">
              <a:defRPr/>
            </a:pPr>
            <a:r>
              <a:rPr lang="el-GR" sz="2000" b="1" dirty="0">
                <a:solidFill>
                  <a:srgbClr val="C00000"/>
                </a:solidFill>
                <a:latin typeface="Arial" charset="0"/>
              </a:rPr>
              <a:t>Βιολογικές επιπτώσεις εξαρτώνται</a:t>
            </a:r>
            <a:r>
              <a:rPr lang="en-GB" sz="2000" b="1" dirty="0">
                <a:solidFill>
                  <a:srgbClr val="C00000"/>
                </a:solidFill>
                <a:latin typeface="Arial" charset="0"/>
              </a:rPr>
              <a:t>:</a:t>
            </a:r>
          </a:p>
          <a:p>
            <a:pPr marL="347663" indent="-347663" algn="just">
              <a:buFontTx/>
              <a:buChar char="•"/>
              <a:defRPr/>
            </a:pPr>
            <a:r>
              <a:rPr lang="en-GB" sz="2000" b="1" dirty="0">
                <a:solidFill>
                  <a:srgbClr val="0070C0"/>
                </a:solidFill>
                <a:latin typeface="Arial" charset="0"/>
              </a:rPr>
              <a:t>  </a:t>
            </a:r>
            <a:r>
              <a:rPr lang="el-GR" sz="2000" b="1" dirty="0" err="1">
                <a:solidFill>
                  <a:srgbClr val="0070C0"/>
                </a:solidFill>
                <a:latin typeface="Arial" charset="0"/>
              </a:rPr>
              <a:t>Απορροφούμενη</a:t>
            </a:r>
            <a:r>
              <a:rPr lang="el-GR" sz="2000" b="1" dirty="0">
                <a:solidFill>
                  <a:srgbClr val="0070C0"/>
                </a:solidFill>
                <a:latin typeface="Arial" charset="0"/>
              </a:rPr>
              <a:t> δόση ιστού ή οργάνου</a:t>
            </a:r>
            <a:endParaRPr lang="en-GB" sz="2000" b="1" dirty="0">
              <a:solidFill>
                <a:srgbClr val="0070C0"/>
              </a:solidFill>
              <a:latin typeface="Arial" charset="0"/>
            </a:endParaRPr>
          </a:p>
          <a:p>
            <a:pPr marL="347663" indent="-347663" algn="just">
              <a:buFontTx/>
              <a:buChar char="•"/>
              <a:defRPr/>
            </a:pPr>
            <a:r>
              <a:rPr lang="el-GR" sz="2000" b="1" dirty="0">
                <a:solidFill>
                  <a:srgbClr val="0070C0"/>
                </a:solidFill>
                <a:latin typeface="Arial" charset="0"/>
              </a:rPr>
              <a:t>  Ακτινοβολία (είδος, ποιότητα)</a:t>
            </a:r>
          </a:p>
        </p:txBody>
      </p:sp>
    </p:spTree>
    <p:extLst>
      <p:ext uri="{BB962C8B-B14F-4D97-AF65-F5344CB8AC3E}">
        <p14:creationId xmlns:p14="http://schemas.microsoft.com/office/powerpoint/2010/main" val="175184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a:t>
            </a:r>
            <a:r>
              <a:rPr lang="en-US" altLang="el-GR" sz="3600" b="1" dirty="0" smtClean="0">
                <a:solidFill>
                  <a:srgbClr val="0070C0"/>
                </a:solidFill>
                <a:latin typeface="+mj-lt"/>
              </a:rPr>
              <a:t> (1)</a:t>
            </a:r>
            <a:r>
              <a:rPr lang="el-GR" altLang="el-GR" sz="3600" b="1" dirty="0" smtClean="0">
                <a:solidFill>
                  <a:srgbClr val="0070C0"/>
                </a:solidFill>
                <a:latin typeface="+mj-lt"/>
              </a:rPr>
              <a:t> </a:t>
            </a:r>
            <a:endParaRPr lang="en-US" altLang="el-GR" sz="3600" b="1" dirty="0">
              <a:solidFill>
                <a:srgbClr val="0070C0"/>
              </a:solidFill>
              <a:latin typeface="+mj-lt"/>
            </a:endParaRPr>
          </a:p>
        </p:txBody>
      </p:sp>
      <p:sp>
        <p:nvSpPr>
          <p:cNvPr id="3" name="Θέση περιεχομένου 2"/>
          <p:cNvSpPr>
            <a:spLocks noGrp="1"/>
          </p:cNvSpPr>
          <p:nvPr>
            <p:ph idx="1"/>
          </p:nvPr>
        </p:nvSpPr>
        <p:spPr>
          <a:xfrm>
            <a:off x="457200" y="1160885"/>
            <a:ext cx="8229600" cy="5511763"/>
          </a:xfrm>
        </p:spPr>
        <p:txBody>
          <a:bodyPr>
            <a:noAutofit/>
          </a:bodyPr>
          <a:lstStyle/>
          <a:p>
            <a:pPr marL="0" indent="0" algn="just">
              <a:buNone/>
            </a:pPr>
            <a:r>
              <a:rPr lang="el-GR" sz="2400" b="1" dirty="0" smtClean="0"/>
              <a:t>Το </a:t>
            </a:r>
            <a:r>
              <a:rPr lang="el-GR" sz="2400" b="1" dirty="0" smtClean="0">
                <a:solidFill>
                  <a:schemeClr val="accent1"/>
                </a:solidFill>
              </a:rPr>
              <a:t>Διεθνές </a:t>
            </a:r>
            <a:r>
              <a:rPr lang="el-GR" sz="2400" b="1" dirty="0" smtClean="0">
                <a:solidFill>
                  <a:srgbClr val="0070C0"/>
                </a:solidFill>
              </a:rPr>
              <a:t>Σύστημα Ακτινοπροστασίας </a:t>
            </a:r>
            <a:r>
              <a:rPr lang="el-GR" sz="2400" b="1" dirty="0" smtClean="0"/>
              <a:t>είναι υπό την αιγίδα της </a:t>
            </a:r>
            <a:r>
              <a:rPr lang="el-GR" sz="2400" b="1" dirty="0" smtClean="0">
                <a:solidFill>
                  <a:srgbClr val="0070C0"/>
                </a:solidFill>
              </a:rPr>
              <a:t>Διεθνούς Επιτροπής Ραδιολογικής Προστασίας </a:t>
            </a:r>
            <a:r>
              <a:rPr lang="el-GR" sz="2400" b="1" dirty="0" smtClean="0"/>
              <a:t>(</a:t>
            </a:r>
            <a:r>
              <a:rPr lang="en-US" sz="2400" b="1" dirty="0" smtClean="0"/>
              <a:t>International Commission</a:t>
            </a:r>
            <a:r>
              <a:rPr lang="el-GR" sz="2400" b="1" dirty="0" smtClean="0"/>
              <a:t> </a:t>
            </a:r>
            <a:r>
              <a:rPr lang="en-US" sz="2400" b="1" dirty="0" smtClean="0"/>
              <a:t>of Radiological Protection - ICRP)</a:t>
            </a:r>
            <a:r>
              <a:rPr lang="el-GR" sz="2400" b="1" dirty="0" smtClean="0"/>
              <a:t> και εφαρμόζεται στους τομείς της υγείας, της βιομηχανίας, της ενέργειας και της έρευνας. </a:t>
            </a:r>
          </a:p>
          <a:p>
            <a:pPr marL="0" indent="0" algn="just">
              <a:buNone/>
            </a:pPr>
            <a:endParaRPr lang="el-GR" sz="1200" b="1" dirty="0" smtClean="0"/>
          </a:p>
          <a:p>
            <a:pPr marL="0" indent="0" algn="just">
              <a:buNone/>
            </a:pPr>
            <a:r>
              <a:rPr lang="el-GR" sz="2400" b="1" dirty="0" smtClean="0"/>
              <a:t>Η Διεθνής Επιτροπή </a:t>
            </a:r>
            <a:r>
              <a:rPr lang="el-GR" sz="2400" b="1" dirty="0"/>
              <a:t>Ραδιολογικής </a:t>
            </a:r>
            <a:r>
              <a:rPr lang="el-GR" sz="2400" b="1" dirty="0" smtClean="0"/>
              <a:t>Προστασίας εκδίδει συστάσεις λαμβάνοντας υπόψη όλα τα νέα επιδημιολογικά δεδομένα σχετικά με τις επιπτώσεις των ακτινοβολιών στην υγεία. </a:t>
            </a:r>
          </a:p>
          <a:p>
            <a:pPr marL="0" indent="0" algn="just">
              <a:buNone/>
            </a:pPr>
            <a:endParaRPr lang="el-GR" sz="1200" b="1" dirty="0"/>
          </a:p>
          <a:p>
            <a:pPr marL="0" indent="0" algn="just">
              <a:buNone/>
            </a:pPr>
            <a:r>
              <a:rPr lang="el-GR" sz="2400" b="1" dirty="0" smtClean="0"/>
              <a:t>Οι συστάσεις υιοθετούνται από παγκόσμιους και διεθνείς οργανισμούς (π.χ. Παγκόσμιος Οργανισμός Υγείας - </a:t>
            </a:r>
            <a:r>
              <a:rPr lang="en-US" sz="2400" b="1" dirty="0" smtClean="0"/>
              <a:t>WHO</a:t>
            </a:r>
            <a:r>
              <a:rPr lang="el-GR" sz="2400" b="1" dirty="0" smtClean="0"/>
              <a:t>, Διεθνής Οργανισμός Ατομικής Ενέργειας</a:t>
            </a:r>
            <a:r>
              <a:rPr lang="en-US" sz="2400" b="1" dirty="0" smtClean="0"/>
              <a:t> – IAEA)</a:t>
            </a:r>
            <a:r>
              <a:rPr lang="el-GR" sz="2400" b="1" dirty="0" smtClean="0"/>
              <a:t>.</a:t>
            </a:r>
          </a:p>
          <a:p>
            <a:pPr marL="0" indent="0" algn="just">
              <a:buNone/>
            </a:pPr>
            <a:endParaRPr lang="el-GR" sz="2400" b="1" dirty="0" smtClean="0"/>
          </a:p>
          <a:p>
            <a:pPr marL="0" indent="0" algn="just">
              <a:buNone/>
            </a:pPr>
            <a:endParaRPr lang="el-GR" sz="2400" b="1" dirty="0"/>
          </a:p>
          <a:p>
            <a:pPr marL="0" indent="0" algn="just">
              <a:buNone/>
            </a:pPr>
            <a:endParaRPr lang="el-GR" sz="2400" b="1" dirty="0"/>
          </a:p>
          <a:p>
            <a:pPr marL="0" indent="0" algn="just">
              <a:buNone/>
            </a:pPr>
            <a:endParaRPr lang="en-US" sz="2400" b="1" dirty="0" smtClean="0"/>
          </a:p>
          <a:p>
            <a:pPr marL="0" indent="0" algn="just">
              <a:buNone/>
            </a:pPr>
            <a:endParaRPr lang="en-US" sz="2400" b="1" dirty="0" smtClean="0"/>
          </a:p>
        </p:txBody>
      </p:sp>
    </p:spTree>
    <p:extLst>
      <p:ext uri="{BB962C8B-B14F-4D97-AF65-F5344CB8AC3E}">
        <p14:creationId xmlns:p14="http://schemas.microsoft.com/office/powerpoint/2010/main" val="2055826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4"/>
          <p:cNvGrpSpPr>
            <a:grpSpLocks/>
          </p:cNvGrpSpPr>
          <p:nvPr/>
        </p:nvGrpSpPr>
        <p:grpSpPr bwMode="auto">
          <a:xfrm>
            <a:off x="1796961" y="1311275"/>
            <a:ext cx="5473700" cy="3197225"/>
            <a:chOff x="1156" y="754"/>
            <a:chExt cx="3266" cy="1814"/>
          </a:xfrm>
        </p:grpSpPr>
        <p:grpSp>
          <p:nvGrpSpPr>
            <p:cNvPr id="18439" name="Group 20"/>
            <p:cNvGrpSpPr>
              <a:grpSpLocks/>
            </p:cNvGrpSpPr>
            <p:nvPr/>
          </p:nvGrpSpPr>
          <p:grpSpPr bwMode="auto">
            <a:xfrm>
              <a:off x="1156" y="754"/>
              <a:ext cx="3265" cy="1675"/>
              <a:chOff x="2440" y="1440"/>
              <a:chExt cx="7025" cy="3418"/>
            </a:xfrm>
          </p:grpSpPr>
          <p:pic>
            <p:nvPicPr>
              <p:cNvPr id="18441" name="Picture 21"/>
              <p:cNvPicPr>
                <a:picLocks noChangeAspect="1" noChangeArrowheads="1"/>
              </p:cNvPicPr>
              <p:nvPr/>
            </p:nvPicPr>
            <p:blipFill>
              <a:blip r:embed="rId2">
                <a:extLst>
                  <a:ext uri="{28A0092B-C50C-407E-A947-70E740481C1C}">
                    <a14:useLocalDpi xmlns:a14="http://schemas.microsoft.com/office/drawing/2010/main" val="0"/>
                  </a:ext>
                </a:extLst>
              </a:blip>
              <a:srcRect l="8655" r="6850" b="38631"/>
              <a:stretch>
                <a:fillRect/>
              </a:stretch>
            </p:blipFill>
            <p:spPr bwMode="auto">
              <a:xfrm>
                <a:off x="2440" y="1440"/>
                <a:ext cx="7025" cy="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22"/>
              <p:cNvSpPr>
                <a:spLocks noChangeArrowheads="1"/>
              </p:cNvSpPr>
              <p:nvPr/>
            </p:nvSpPr>
            <p:spPr bwMode="auto">
              <a:xfrm>
                <a:off x="2674" y="1516"/>
                <a:ext cx="10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18440" name="Rectangle 23"/>
            <p:cNvSpPr>
              <a:spLocks noChangeArrowheads="1"/>
            </p:cNvSpPr>
            <p:nvPr/>
          </p:nvSpPr>
          <p:spPr bwMode="auto">
            <a:xfrm>
              <a:off x="1156" y="2387"/>
              <a:ext cx="3266"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18435" name="Text Box 25"/>
          <p:cNvSpPr txBox="1">
            <a:spLocks noChangeArrowheads="1"/>
          </p:cNvSpPr>
          <p:nvPr/>
        </p:nvSpPr>
        <p:spPr bwMode="auto">
          <a:xfrm>
            <a:off x="3063875" y="4103688"/>
            <a:ext cx="1657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l-GR" sz="1400" b="1"/>
              <a:t>(ICRP 103,  2007)</a:t>
            </a:r>
            <a:r>
              <a:rPr lang="en-US" altLang="el-GR" sz="1400"/>
              <a:t> </a:t>
            </a:r>
            <a:endParaRPr lang="el-GR" altLang="el-GR" sz="1400"/>
          </a:p>
        </p:txBody>
      </p:sp>
      <p:sp>
        <p:nvSpPr>
          <p:cNvPr id="75804" name="Rectangle 28"/>
          <p:cNvSpPr>
            <a:spLocks noChangeArrowheads="1"/>
          </p:cNvSpPr>
          <p:nvPr/>
        </p:nvSpPr>
        <p:spPr bwMode="auto">
          <a:xfrm>
            <a:off x="179388" y="5715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ΣΥΝΤΕΛΕΣΤΕΣ ΣΤΑΘΜΙΣΗΣ ΑΚΤΙΝΟΒΟΛΙΑΣ</a:t>
            </a:r>
            <a:r>
              <a:rPr lang="en-GB" sz="3200" b="1" dirty="0">
                <a:solidFill>
                  <a:srgbClr val="C00000"/>
                </a:solidFill>
                <a:latin typeface="Tahoma" pitchFamily="34" charset="0"/>
              </a:rPr>
              <a:t>  (</a:t>
            </a:r>
            <a:r>
              <a:rPr lang="en-GB" sz="3200" b="1" i="1" dirty="0" err="1">
                <a:solidFill>
                  <a:srgbClr val="C00000"/>
                </a:solidFill>
                <a:latin typeface="Tahoma" pitchFamily="34" charset="0"/>
              </a:rPr>
              <a:t>w</a:t>
            </a:r>
            <a:r>
              <a:rPr lang="en-GB" sz="3200" b="1" baseline="-25000" dirty="0" err="1">
                <a:solidFill>
                  <a:srgbClr val="C00000"/>
                </a:solidFill>
                <a:latin typeface="Tahoma" pitchFamily="34" charset="0"/>
              </a:rPr>
              <a:t>R</a:t>
            </a:r>
            <a:r>
              <a:rPr lang="en-GB" sz="3200" b="1" dirty="0">
                <a:solidFill>
                  <a:srgbClr val="C00000"/>
                </a:solidFill>
                <a:latin typeface="Tahoma" pitchFamily="34" charset="0"/>
              </a:rPr>
              <a:t>)</a:t>
            </a:r>
          </a:p>
        </p:txBody>
      </p:sp>
      <p:sp>
        <p:nvSpPr>
          <p:cNvPr id="18438" name="Rectangle 30"/>
          <p:cNvSpPr>
            <a:spLocks noChangeArrowheads="1"/>
          </p:cNvSpPr>
          <p:nvPr/>
        </p:nvSpPr>
        <p:spPr bwMode="auto">
          <a:xfrm>
            <a:off x="4935541" y="3649662"/>
            <a:ext cx="1944688" cy="576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11" name="Rectangle 13"/>
          <p:cNvSpPr>
            <a:spLocks noChangeArrowheads="1"/>
          </p:cNvSpPr>
          <p:nvPr/>
        </p:nvSpPr>
        <p:spPr bwMode="auto">
          <a:xfrm>
            <a:off x="395288" y="5487363"/>
            <a:ext cx="8353425" cy="1015663"/>
          </a:xfrm>
          <a:prstGeom prst="rect">
            <a:avLst/>
          </a:prstGeom>
          <a:noFill/>
          <a:ln w="9525">
            <a:noFill/>
            <a:miter lim="800000"/>
            <a:headEnd/>
            <a:tailEnd/>
          </a:ln>
          <a:effectLst/>
        </p:spPr>
        <p:txBody>
          <a:bodyPr anchor="ctr">
            <a:spAutoFit/>
          </a:bodyPr>
          <a:lstStyle/>
          <a:p>
            <a:pPr marL="347663" indent="-347663" algn="just">
              <a:defRPr/>
            </a:pPr>
            <a:r>
              <a:rPr lang="el-GR" sz="2000" b="1" dirty="0">
                <a:solidFill>
                  <a:srgbClr val="C00000"/>
                </a:solidFill>
                <a:latin typeface="Arial" charset="0"/>
              </a:rPr>
              <a:t>Γραμμική μεταφορά ενέργειας (</a:t>
            </a:r>
            <a:r>
              <a:rPr lang="en-GB" sz="2000" b="1" dirty="0">
                <a:solidFill>
                  <a:srgbClr val="C00000"/>
                </a:solidFill>
                <a:latin typeface="Arial" charset="0"/>
              </a:rPr>
              <a:t>LET) </a:t>
            </a:r>
            <a:r>
              <a:rPr lang="el-GR" sz="2000" b="1" dirty="0">
                <a:solidFill>
                  <a:srgbClr val="C00000"/>
                </a:solidFill>
                <a:latin typeface="Arial" charset="0"/>
              </a:rPr>
              <a:t>σε </a:t>
            </a:r>
            <a:r>
              <a:rPr lang="en-GB" sz="2000" b="1" dirty="0" err="1">
                <a:solidFill>
                  <a:srgbClr val="C00000"/>
                </a:solidFill>
                <a:latin typeface="Arial" charset="0"/>
              </a:rPr>
              <a:t>keV</a:t>
            </a:r>
            <a:r>
              <a:rPr lang="en-GB" sz="2000" b="1" dirty="0">
                <a:solidFill>
                  <a:srgbClr val="C00000"/>
                </a:solidFill>
                <a:latin typeface="Arial" charset="0"/>
              </a:rPr>
              <a:t> / </a:t>
            </a:r>
            <a:r>
              <a:rPr lang="el-GR" sz="2000" b="1" dirty="0">
                <a:solidFill>
                  <a:srgbClr val="C00000"/>
                </a:solidFill>
                <a:latin typeface="Arial" charset="0"/>
              </a:rPr>
              <a:t>μ</a:t>
            </a:r>
            <a:r>
              <a:rPr lang="en-GB" sz="2000" b="1" dirty="0">
                <a:solidFill>
                  <a:srgbClr val="C00000"/>
                </a:solidFill>
                <a:latin typeface="Arial" charset="0"/>
              </a:rPr>
              <a:t>m</a:t>
            </a:r>
          </a:p>
          <a:p>
            <a:pPr marL="347663" indent="-347663" algn="just">
              <a:buFontTx/>
              <a:buChar char="•"/>
              <a:defRPr/>
            </a:pPr>
            <a:r>
              <a:rPr lang="el-GR" sz="2000" b="1" dirty="0">
                <a:solidFill>
                  <a:srgbClr val="0070C0"/>
                </a:solidFill>
                <a:latin typeface="Arial" charset="0"/>
              </a:rPr>
              <a:t>Ακτινοβολία </a:t>
            </a:r>
            <a:r>
              <a:rPr lang="el-GR" sz="2000" b="1" i="1" dirty="0">
                <a:solidFill>
                  <a:srgbClr val="0070C0"/>
                </a:solidFill>
                <a:latin typeface="Arial" charset="0"/>
              </a:rPr>
              <a:t>β</a:t>
            </a:r>
            <a:r>
              <a:rPr lang="el-GR" sz="2000" b="1" dirty="0">
                <a:solidFill>
                  <a:srgbClr val="0070C0"/>
                </a:solidFill>
                <a:latin typeface="Arial" charset="0"/>
              </a:rPr>
              <a:t>, </a:t>
            </a:r>
            <a:r>
              <a:rPr lang="el-GR" sz="2000" b="1" i="1" dirty="0">
                <a:solidFill>
                  <a:srgbClr val="0070C0"/>
                </a:solidFill>
                <a:latin typeface="Arial" charset="0"/>
              </a:rPr>
              <a:t>γ </a:t>
            </a:r>
            <a:r>
              <a:rPr lang="el-GR" sz="2000" b="1" dirty="0">
                <a:solidFill>
                  <a:srgbClr val="0070C0"/>
                </a:solidFill>
                <a:latin typeface="Arial" charset="0"/>
              </a:rPr>
              <a:t>και </a:t>
            </a:r>
            <a:r>
              <a:rPr lang="el-GR" sz="2000" b="1" i="1" dirty="0">
                <a:solidFill>
                  <a:srgbClr val="0070C0"/>
                </a:solidFill>
                <a:latin typeface="Arial" charset="0"/>
              </a:rPr>
              <a:t>Χ</a:t>
            </a:r>
            <a:r>
              <a:rPr lang="en-GB" sz="2000" b="1" dirty="0">
                <a:solidFill>
                  <a:srgbClr val="0070C0"/>
                </a:solidFill>
                <a:latin typeface="Arial" charset="0"/>
              </a:rPr>
              <a:t>: </a:t>
            </a:r>
            <a:r>
              <a:rPr lang="el-GR" sz="2000" b="1" dirty="0">
                <a:solidFill>
                  <a:srgbClr val="0070C0"/>
                </a:solidFill>
                <a:latin typeface="Arial" charset="0"/>
              </a:rPr>
              <a:t>Χαμηλού </a:t>
            </a:r>
            <a:r>
              <a:rPr lang="en-GB" sz="2000" b="1" dirty="0">
                <a:solidFill>
                  <a:srgbClr val="0070C0"/>
                </a:solidFill>
                <a:latin typeface="Arial" charset="0"/>
              </a:rPr>
              <a:t>LET</a:t>
            </a:r>
          </a:p>
          <a:p>
            <a:pPr marL="347663" indent="-347663" algn="just">
              <a:buFontTx/>
              <a:buChar char="•"/>
              <a:defRPr/>
            </a:pPr>
            <a:r>
              <a:rPr lang="el-GR" sz="2000" b="1" dirty="0">
                <a:solidFill>
                  <a:srgbClr val="0070C0"/>
                </a:solidFill>
                <a:latin typeface="Arial" charset="0"/>
              </a:rPr>
              <a:t>Ακτινοβολία </a:t>
            </a:r>
            <a:r>
              <a:rPr lang="el-GR" sz="2000" b="1" i="1" dirty="0">
                <a:solidFill>
                  <a:srgbClr val="0070C0"/>
                </a:solidFill>
                <a:latin typeface="Arial" charset="0"/>
              </a:rPr>
              <a:t>α</a:t>
            </a:r>
            <a:r>
              <a:rPr lang="el-GR" sz="2000" b="1" dirty="0">
                <a:solidFill>
                  <a:srgbClr val="0070C0"/>
                </a:solidFill>
                <a:latin typeface="Arial" charset="0"/>
              </a:rPr>
              <a:t> και νετρόνια</a:t>
            </a:r>
            <a:r>
              <a:rPr lang="en-GB" sz="2000" b="1" dirty="0">
                <a:solidFill>
                  <a:srgbClr val="0070C0"/>
                </a:solidFill>
                <a:latin typeface="Arial" charset="0"/>
              </a:rPr>
              <a:t>: </a:t>
            </a:r>
            <a:r>
              <a:rPr lang="el-GR" sz="2000" b="1" dirty="0">
                <a:solidFill>
                  <a:srgbClr val="0070C0"/>
                </a:solidFill>
                <a:latin typeface="Arial" charset="0"/>
              </a:rPr>
              <a:t>Υψηλού </a:t>
            </a:r>
            <a:r>
              <a:rPr lang="en-GB" sz="2000" b="1" dirty="0">
                <a:solidFill>
                  <a:srgbClr val="0070C0"/>
                </a:solidFill>
                <a:latin typeface="Arial" charset="0"/>
              </a:rPr>
              <a:t>LET</a:t>
            </a:r>
            <a:endParaRPr lang="el-GR" sz="2000" b="1" dirty="0">
              <a:solidFill>
                <a:srgbClr val="0070C0"/>
              </a:solidFill>
              <a:latin typeface="Arial" charset="0"/>
            </a:endParaRPr>
          </a:p>
        </p:txBody>
      </p:sp>
    </p:spTree>
    <p:extLst>
      <p:ext uri="{BB962C8B-B14F-4D97-AF65-F5344CB8AC3E}">
        <p14:creationId xmlns:p14="http://schemas.microsoft.com/office/powerpoint/2010/main" val="3048625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1979613" y="1125538"/>
            <a:ext cx="5616575" cy="4319587"/>
            <a:chOff x="1802" y="1992"/>
            <a:chExt cx="8302" cy="6374"/>
          </a:xfrm>
        </p:grpSpPr>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 y="1992"/>
              <a:ext cx="8302" cy="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379" y="7806"/>
              <a:ext cx="7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76807" name="Rectangle 7"/>
          <p:cNvSpPr>
            <a:spLocks noChangeArrowheads="1"/>
          </p:cNvSpPr>
          <p:nvPr/>
        </p:nvSpPr>
        <p:spPr bwMode="auto">
          <a:xfrm>
            <a:off x="179388" y="5715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ΣΥΝΤΕΛΕΣΤ</a:t>
            </a:r>
            <a:r>
              <a:rPr lang="en-US" sz="3200" b="1" dirty="0">
                <a:solidFill>
                  <a:srgbClr val="C00000"/>
                </a:solidFill>
                <a:latin typeface="Tahoma" pitchFamily="34" charset="0"/>
              </a:rPr>
              <a:t>H</a:t>
            </a:r>
            <a:r>
              <a:rPr lang="el-GR" sz="3200" b="1" dirty="0">
                <a:solidFill>
                  <a:srgbClr val="C00000"/>
                </a:solidFill>
                <a:latin typeface="Tahoma" pitchFamily="34" charset="0"/>
              </a:rPr>
              <a:t>Σ ΣΤΑΘΜΙΣΗΣ </a:t>
            </a:r>
            <a:r>
              <a:rPr lang="en-GB" sz="3200" b="1" dirty="0">
                <a:solidFill>
                  <a:srgbClr val="C00000"/>
                </a:solidFill>
                <a:latin typeface="Tahoma" pitchFamily="34" charset="0"/>
              </a:rPr>
              <a:t>(</a:t>
            </a:r>
            <a:r>
              <a:rPr lang="en-GB" sz="3200" b="1" i="1" dirty="0" err="1">
                <a:solidFill>
                  <a:srgbClr val="C00000"/>
                </a:solidFill>
                <a:latin typeface="Tahoma" pitchFamily="34" charset="0"/>
              </a:rPr>
              <a:t>w</a:t>
            </a:r>
            <a:r>
              <a:rPr lang="en-GB" sz="3200" b="1" baseline="-25000" dirty="0" err="1">
                <a:solidFill>
                  <a:srgbClr val="C00000"/>
                </a:solidFill>
                <a:latin typeface="Tahoma" pitchFamily="34" charset="0"/>
              </a:rPr>
              <a:t>R</a:t>
            </a:r>
            <a:r>
              <a:rPr lang="en-GB" sz="3200" b="1" dirty="0">
                <a:solidFill>
                  <a:srgbClr val="C00000"/>
                </a:solidFill>
                <a:latin typeface="Tahoma" pitchFamily="34" charset="0"/>
              </a:rPr>
              <a:t>)</a:t>
            </a:r>
            <a:r>
              <a:rPr lang="el-GR" sz="3200" b="1" dirty="0">
                <a:solidFill>
                  <a:srgbClr val="C00000"/>
                </a:solidFill>
                <a:latin typeface="Tahoma" pitchFamily="34" charset="0"/>
              </a:rPr>
              <a:t> </a:t>
            </a:r>
            <a:br>
              <a:rPr lang="el-GR" sz="3200" b="1" dirty="0">
                <a:solidFill>
                  <a:srgbClr val="C00000"/>
                </a:solidFill>
                <a:latin typeface="Tahoma" pitchFamily="34" charset="0"/>
              </a:rPr>
            </a:br>
            <a:r>
              <a:rPr lang="el-GR" sz="3200" b="1" dirty="0">
                <a:solidFill>
                  <a:srgbClr val="C00000"/>
                </a:solidFill>
                <a:latin typeface="Tahoma" pitchFamily="34" charset="0"/>
              </a:rPr>
              <a:t>ΓΙΑ ΝΕΤΡΟΝΙΑ</a:t>
            </a:r>
            <a:endParaRPr lang="en-GB" sz="3200" b="1" dirty="0">
              <a:solidFill>
                <a:srgbClr val="C00000"/>
              </a:solidFill>
              <a:latin typeface="Tahoma" pitchFamily="34" charset="0"/>
            </a:endParaRPr>
          </a:p>
        </p:txBody>
      </p:sp>
      <p:pic>
        <p:nvPicPr>
          <p:cNvPr id="194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5534025"/>
            <a:ext cx="56451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61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444500" y="1437650"/>
            <a:ext cx="8280400" cy="1015663"/>
          </a:xfrm>
          <a:prstGeom prst="rect">
            <a:avLst/>
          </a:prstGeom>
          <a:noFill/>
          <a:ln w="9525">
            <a:noFill/>
            <a:miter lim="800000"/>
            <a:headEnd/>
            <a:tailEnd/>
          </a:ln>
          <a:effectLst/>
        </p:spPr>
        <p:txBody>
          <a:bodyPr anchor="ctr">
            <a:spAutoFit/>
          </a:bodyPr>
          <a:lstStyle/>
          <a:p>
            <a:pPr algn="just">
              <a:defRPr/>
            </a:pPr>
            <a:r>
              <a:rPr lang="el-GR" sz="2000" b="1" dirty="0">
                <a:solidFill>
                  <a:srgbClr val="C00000"/>
                </a:solidFill>
                <a:latin typeface="Arial" charset="0"/>
              </a:rPr>
              <a:t>Συνολική ισοδύναμη δόση</a:t>
            </a:r>
            <a:r>
              <a:rPr lang="en-US" sz="2000" b="1" dirty="0">
                <a:solidFill>
                  <a:srgbClr val="C00000"/>
                </a:solidFill>
                <a:latin typeface="Arial" charset="0"/>
              </a:rPr>
              <a:t> </a:t>
            </a:r>
            <a:r>
              <a:rPr lang="el-GR" sz="2000" b="1" dirty="0">
                <a:solidFill>
                  <a:srgbClr val="C00000"/>
                </a:solidFill>
                <a:latin typeface="Arial" charset="0"/>
              </a:rPr>
              <a:t>ιστού</a:t>
            </a:r>
            <a:endParaRPr lang="en-GB" sz="2000" b="1" dirty="0">
              <a:solidFill>
                <a:srgbClr val="C00000"/>
              </a:solidFill>
              <a:latin typeface="Arial" charset="0"/>
            </a:endParaRPr>
          </a:p>
          <a:p>
            <a:pPr algn="just">
              <a:defRPr/>
            </a:pPr>
            <a:r>
              <a:rPr lang="el-GR" sz="2000" b="1" dirty="0">
                <a:solidFill>
                  <a:srgbClr val="0070C0"/>
                </a:solidFill>
                <a:latin typeface="Arial" charset="0"/>
              </a:rPr>
              <a:t>Όταν το πεδίο αποτελείται από είδη και ενέργειες με διαφορετικές τιμές του </a:t>
            </a:r>
            <a:r>
              <a:rPr lang="en-GB" sz="2000" b="1" dirty="0" err="1">
                <a:solidFill>
                  <a:srgbClr val="0070C0"/>
                </a:solidFill>
                <a:latin typeface="Arial" charset="0"/>
              </a:rPr>
              <a:t>w</a:t>
            </a:r>
            <a:r>
              <a:rPr lang="en-GB" sz="2000" b="1" baseline="-25000" dirty="0" err="1">
                <a:solidFill>
                  <a:srgbClr val="0070C0"/>
                </a:solidFill>
                <a:latin typeface="Arial" charset="0"/>
              </a:rPr>
              <a:t>R</a:t>
            </a:r>
            <a:endParaRPr lang="el-GR" sz="2000" dirty="0">
              <a:solidFill>
                <a:srgbClr val="0070C0"/>
              </a:solidFill>
              <a:latin typeface="Arial" charset="0"/>
            </a:endParaRPr>
          </a:p>
        </p:txBody>
      </p:sp>
      <p:sp>
        <p:nvSpPr>
          <p:cNvPr id="5124" name="Rectangle 7"/>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5122" name="Object 6"/>
          <p:cNvGraphicFramePr>
            <a:graphicFrameLocks noChangeAspect="1"/>
          </p:cNvGraphicFramePr>
          <p:nvPr/>
        </p:nvGraphicFramePr>
        <p:xfrm>
          <a:off x="2268538" y="3141663"/>
          <a:ext cx="4679950" cy="1528762"/>
        </p:xfrm>
        <a:graphic>
          <a:graphicData uri="http://schemas.openxmlformats.org/presentationml/2006/ole">
            <mc:AlternateContent xmlns:mc="http://schemas.openxmlformats.org/markup-compatibility/2006">
              <mc:Choice xmlns:v="urn:schemas-microsoft-com:vml" Requires="v">
                <p:oleObj spid="_x0000_s6168" name="Equation" r:id="rId3" imgW="1155700" imgH="342900" progId="Equation.3">
                  <p:embed/>
                </p:oleObj>
              </mc:Choice>
              <mc:Fallback>
                <p:oleObj name="Equation" r:id="rId3" imgW="11557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141663"/>
                        <a:ext cx="4679950" cy="152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Rectangle 8"/>
          <p:cNvSpPr>
            <a:spLocks noChangeArrowheads="1"/>
          </p:cNvSpPr>
          <p:nvPr/>
        </p:nvSpPr>
        <p:spPr bwMode="auto">
          <a:xfrm>
            <a:off x="1619250" y="6149975"/>
            <a:ext cx="1858201" cy="369332"/>
          </a:xfrm>
          <a:prstGeom prst="rect">
            <a:avLst/>
          </a:prstGeom>
          <a:noFill/>
          <a:ln w="9525">
            <a:noFill/>
            <a:miter lim="800000"/>
            <a:headEnd/>
            <a:tailEnd/>
          </a:ln>
          <a:effectLst/>
        </p:spPr>
        <p:txBody>
          <a:bodyPr wrap="none">
            <a:spAutoFit/>
          </a:bodyPr>
          <a:lstStyle/>
          <a:p>
            <a:pPr>
              <a:spcBef>
                <a:spcPct val="50000"/>
              </a:spcBef>
              <a:defRPr/>
            </a:pPr>
            <a:r>
              <a:rPr lang="en-GB" b="1" dirty="0">
                <a:solidFill>
                  <a:srgbClr val="FFFF66"/>
                </a:solidFill>
                <a:effectLst>
                  <a:outerShdw blurRad="38100" dist="38100" dir="2700000" algn="tl">
                    <a:srgbClr val="000000"/>
                  </a:outerShdw>
                </a:effectLst>
                <a:latin typeface="Arial" charset="0"/>
              </a:rPr>
              <a:t> </a:t>
            </a:r>
            <a:r>
              <a:rPr lang="en-GB" b="1" dirty="0">
                <a:solidFill>
                  <a:srgbClr val="0070C0"/>
                </a:solidFill>
                <a:latin typeface="Arial" charset="0"/>
              </a:rPr>
              <a:t>1 </a:t>
            </a:r>
            <a:r>
              <a:rPr lang="en-GB" b="1" dirty="0" err="1">
                <a:solidFill>
                  <a:srgbClr val="0070C0"/>
                </a:solidFill>
                <a:latin typeface="Arial" charset="0"/>
              </a:rPr>
              <a:t>Sv</a:t>
            </a:r>
            <a:r>
              <a:rPr lang="en-GB" b="1" dirty="0">
                <a:solidFill>
                  <a:srgbClr val="0070C0"/>
                </a:solidFill>
                <a:latin typeface="Arial" charset="0"/>
              </a:rPr>
              <a:t> = 100 rem</a:t>
            </a:r>
            <a:endParaRPr lang="en-US" b="1" dirty="0">
              <a:solidFill>
                <a:srgbClr val="0070C0"/>
              </a:solidFill>
              <a:latin typeface="Arial" charset="0"/>
            </a:endParaRPr>
          </a:p>
        </p:txBody>
      </p:sp>
      <p:sp>
        <p:nvSpPr>
          <p:cNvPr id="68618" name="Text Box 10"/>
          <p:cNvSpPr txBox="1">
            <a:spLocks noChangeArrowheads="1"/>
          </p:cNvSpPr>
          <p:nvPr/>
        </p:nvSpPr>
        <p:spPr bwMode="auto">
          <a:xfrm>
            <a:off x="539750" y="4757738"/>
            <a:ext cx="4824413" cy="369332"/>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C00000"/>
                </a:solidFill>
                <a:latin typeface="Arial" charset="0"/>
              </a:rPr>
              <a:t>Sievert (</a:t>
            </a:r>
            <a:r>
              <a:rPr lang="en-GB" b="1" dirty="0" err="1">
                <a:solidFill>
                  <a:srgbClr val="C00000"/>
                </a:solidFill>
                <a:latin typeface="Arial" charset="0"/>
              </a:rPr>
              <a:t>Sv</a:t>
            </a:r>
            <a:r>
              <a:rPr lang="en-GB" b="1" dirty="0">
                <a:solidFill>
                  <a:srgbClr val="C00000"/>
                </a:solidFill>
                <a:latin typeface="Arial" charset="0"/>
              </a:rPr>
              <a:t>)</a:t>
            </a:r>
            <a:endParaRPr lang="en-US" b="1" dirty="0">
              <a:solidFill>
                <a:srgbClr val="C00000"/>
              </a:solidFill>
              <a:latin typeface="Arial" charset="0"/>
            </a:endParaRPr>
          </a:p>
        </p:txBody>
      </p:sp>
      <p:sp>
        <p:nvSpPr>
          <p:cNvPr id="68621" name="Text Box 13"/>
          <p:cNvSpPr txBox="1">
            <a:spLocks noChangeArrowheads="1"/>
          </p:cNvSpPr>
          <p:nvPr/>
        </p:nvSpPr>
        <p:spPr bwMode="auto">
          <a:xfrm>
            <a:off x="612775" y="5500688"/>
            <a:ext cx="4246563" cy="369332"/>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0070C0"/>
                </a:solidFill>
                <a:latin typeface="Arial" charset="0"/>
              </a:rPr>
              <a:t>rem  </a:t>
            </a:r>
            <a:r>
              <a:rPr lang="el-GR" b="1" dirty="0">
                <a:solidFill>
                  <a:srgbClr val="0070C0"/>
                </a:solidFill>
                <a:latin typeface="Arial" charset="0"/>
              </a:rPr>
              <a:t>   (Παλαιά μονάδα</a:t>
            </a:r>
            <a:r>
              <a:rPr lang="en-GB" b="1" dirty="0">
                <a:solidFill>
                  <a:srgbClr val="0070C0"/>
                </a:solidFill>
                <a:latin typeface="Arial" charset="0"/>
              </a:rPr>
              <a:t>)</a:t>
            </a:r>
            <a:r>
              <a:rPr lang="el-GR" dirty="0">
                <a:solidFill>
                  <a:srgbClr val="0070C0"/>
                </a:solidFill>
                <a:latin typeface="Arial" charset="0"/>
              </a:rPr>
              <a:t> </a:t>
            </a:r>
            <a:endParaRPr lang="en-US" b="1" dirty="0">
              <a:solidFill>
                <a:srgbClr val="0070C0"/>
              </a:solidFill>
              <a:latin typeface="Arial" charset="0"/>
            </a:endParaRPr>
          </a:p>
        </p:txBody>
      </p:sp>
      <p:sp>
        <p:nvSpPr>
          <p:cNvPr id="68623" name="Text Box 15"/>
          <p:cNvSpPr txBox="1">
            <a:spLocks noChangeArrowheads="1"/>
          </p:cNvSpPr>
          <p:nvPr/>
        </p:nvSpPr>
        <p:spPr bwMode="auto">
          <a:xfrm>
            <a:off x="5148263" y="4710113"/>
            <a:ext cx="3024187" cy="369332"/>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C00000"/>
                </a:solidFill>
                <a:latin typeface="Arial" charset="0"/>
              </a:rPr>
              <a:t>1</a:t>
            </a:r>
            <a:r>
              <a:rPr lang="en-GB" b="1" dirty="0">
                <a:solidFill>
                  <a:srgbClr val="C00000"/>
                </a:solidFill>
                <a:effectLst>
                  <a:outerShdw blurRad="38100" dist="38100" dir="2700000" algn="tl">
                    <a:srgbClr val="000000"/>
                  </a:outerShdw>
                </a:effectLst>
                <a:latin typeface="Arial" charset="0"/>
              </a:rPr>
              <a:t> </a:t>
            </a:r>
            <a:r>
              <a:rPr lang="en-GB" b="1" dirty="0" err="1">
                <a:solidFill>
                  <a:srgbClr val="C00000"/>
                </a:solidFill>
                <a:latin typeface="Arial" charset="0"/>
              </a:rPr>
              <a:t>Sv</a:t>
            </a:r>
            <a:r>
              <a:rPr lang="en-GB" b="1" dirty="0">
                <a:solidFill>
                  <a:srgbClr val="C00000"/>
                </a:solidFill>
                <a:latin typeface="Arial" charset="0"/>
              </a:rPr>
              <a:t>  =  1 J / kg</a:t>
            </a:r>
            <a:endParaRPr lang="en-US" b="1" dirty="0">
              <a:solidFill>
                <a:srgbClr val="C00000"/>
              </a:solidFill>
              <a:latin typeface="Arial" charset="0"/>
            </a:endParaRPr>
          </a:p>
        </p:txBody>
      </p:sp>
      <p:sp>
        <p:nvSpPr>
          <p:cNvPr id="68624" name="Rectangle 16"/>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ΙΣΟΔΥΝΑΜΗ </a:t>
            </a:r>
            <a:r>
              <a:rPr lang="el-GR" sz="3200" b="1" dirty="0" smtClean="0">
                <a:solidFill>
                  <a:srgbClr val="C00000"/>
                </a:solidFill>
                <a:latin typeface="Tahoma" pitchFamily="34" charset="0"/>
              </a:rPr>
              <a:t>ΔΟΣΗ</a:t>
            </a:r>
            <a:r>
              <a:rPr lang="en-GB" sz="3200" b="1" dirty="0" smtClean="0">
                <a:solidFill>
                  <a:srgbClr val="C00000"/>
                </a:solidFill>
                <a:latin typeface="Tahoma" pitchFamily="34" charset="0"/>
              </a:rPr>
              <a:t> </a:t>
            </a:r>
            <a:r>
              <a:rPr lang="en-GB" sz="3200" b="1" dirty="0">
                <a:solidFill>
                  <a:srgbClr val="C00000"/>
                </a:solidFill>
                <a:latin typeface="Tahoma" pitchFamily="34" charset="0"/>
              </a:rPr>
              <a:t>(H</a:t>
            </a:r>
            <a:r>
              <a:rPr lang="en-GB" sz="3200" b="1" baseline="-25000" dirty="0">
                <a:solidFill>
                  <a:srgbClr val="C00000"/>
                </a:solidFill>
                <a:latin typeface="Tahoma" pitchFamily="34" charset="0"/>
              </a:rPr>
              <a:t>T</a:t>
            </a:r>
            <a:r>
              <a:rPr lang="en-GB" sz="3200" b="1" dirty="0">
                <a:solidFill>
                  <a:srgbClr val="C00000"/>
                </a:solidFill>
                <a:latin typeface="Tahoma" pitchFamily="34" charset="0"/>
              </a:rPr>
              <a:t>)</a:t>
            </a:r>
          </a:p>
        </p:txBody>
      </p:sp>
    </p:spTree>
    <p:extLst>
      <p:ext uri="{BB962C8B-B14F-4D97-AF65-F5344CB8AC3E}">
        <p14:creationId xmlns:p14="http://schemas.microsoft.com/office/powerpoint/2010/main" val="3179483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ΠΑΡΑΔΕΙΓΜΑ </a:t>
            </a:r>
            <a:r>
              <a:rPr lang="el-GR" sz="3200" b="1" dirty="0" smtClean="0">
                <a:solidFill>
                  <a:srgbClr val="C00000"/>
                </a:solidFill>
                <a:latin typeface="Tahoma" pitchFamily="34" charset="0"/>
              </a:rPr>
              <a:t>ΙΣΟΔΥΝΑΜΗΣ ΔΟΣΗΣ</a:t>
            </a:r>
            <a:endParaRPr lang="en-GB" sz="3200" b="1" dirty="0">
              <a:solidFill>
                <a:srgbClr val="C00000"/>
              </a:solidFill>
              <a:latin typeface="Tahoma" pitchFamily="34" charset="0"/>
            </a:endParaRPr>
          </a:p>
        </p:txBody>
      </p:sp>
      <p:sp>
        <p:nvSpPr>
          <p:cNvPr id="73733" name="Text Box 5"/>
          <p:cNvSpPr txBox="1">
            <a:spLocks noChangeArrowheads="1"/>
          </p:cNvSpPr>
          <p:nvPr/>
        </p:nvSpPr>
        <p:spPr bwMode="auto">
          <a:xfrm>
            <a:off x="0" y="1798638"/>
            <a:ext cx="4572000" cy="1938992"/>
          </a:xfrm>
          <a:prstGeom prst="rect">
            <a:avLst/>
          </a:prstGeom>
          <a:noFill/>
          <a:ln w="9525">
            <a:noFill/>
            <a:miter lim="800000"/>
            <a:headEnd/>
            <a:tailEnd/>
          </a:ln>
          <a:effectLst/>
        </p:spPr>
        <p:txBody>
          <a:bodyPr>
            <a:spAutoFit/>
          </a:bodyPr>
          <a:lstStyle/>
          <a:p>
            <a:pPr algn="ctr">
              <a:spcBef>
                <a:spcPct val="50000"/>
              </a:spcBef>
              <a:defRPr/>
            </a:pPr>
            <a:r>
              <a:rPr lang="el-GR" sz="2400" b="1" dirty="0">
                <a:solidFill>
                  <a:srgbClr val="C00000"/>
                </a:solidFill>
                <a:latin typeface="Arial" charset="0"/>
              </a:rPr>
              <a:t>Ακτινοβολία</a:t>
            </a:r>
            <a:r>
              <a:rPr lang="en-GB" sz="2400" b="1" dirty="0">
                <a:solidFill>
                  <a:srgbClr val="C00000"/>
                </a:solidFill>
                <a:latin typeface="Arial" charset="0"/>
              </a:rPr>
              <a:t>:</a:t>
            </a:r>
            <a:r>
              <a:rPr lang="el-GR" sz="2400" b="1" dirty="0">
                <a:solidFill>
                  <a:srgbClr val="C00000"/>
                </a:solidFill>
                <a:latin typeface="Arial" charset="0"/>
              </a:rPr>
              <a:t> φωτόνια</a:t>
            </a:r>
            <a:r>
              <a:rPr lang="el-GR" sz="2400" dirty="0">
                <a:solidFill>
                  <a:srgbClr val="C00000"/>
                </a:solidFill>
                <a:latin typeface="Arial" charset="0"/>
              </a:rPr>
              <a:t> </a:t>
            </a:r>
            <a:r>
              <a:rPr lang="el-GR" sz="2400" b="1" dirty="0" err="1">
                <a:solidFill>
                  <a:srgbClr val="0070C0"/>
                </a:solidFill>
                <a:latin typeface="Arial" charset="0"/>
              </a:rPr>
              <a:t>Απορροφούμενη</a:t>
            </a:r>
            <a:r>
              <a:rPr lang="el-GR" sz="2400" b="1" dirty="0">
                <a:solidFill>
                  <a:srgbClr val="0070C0"/>
                </a:solidFill>
                <a:latin typeface="Arial" charset="0"/>
              </a:rPr>
              <a:t> δόση 1 </a:t>
            </a:r>
            <a:r>
              <a:rPr lang="en-US" sz="2400" b="1" dirty="0">
                <a:solidFill>
                  <a:srgbClr val="0070C0"/>
                </a:solidFill>
                <a:latin typeface="Arial" charset="0"/>
              </a:rPr>
              <a:t>m</a:t>
            </a:r>
            <a:r>
              <a:rPr lang="en-GB" sz="2400" b="1" dirty="0" err="1">
                <a:solidFill>
                  <a:srgbClr val="0070C0"/>
                </a:solidFill>
                <a:latin typeface="Arial" charset="0"/>
              </a:rPr>
              <a:t>Gy</a:t>
            </a:r>
            <a:endParaRPr lang="el-GR" sz="2400" b="1" dirty="0">
              <a:solidFill>
                <a:srgbClr val="0070C0"/>
              </a:solidFill>
              <a:latin typeface="Arial" charset="0"/>
            </a:endParaRPr>
          </a:p>
          <a:p>
            <a:pPr algn="ctr">
              <a:spcBef>
                <a:spcPct val="50000"/>
              </a:spcBef>
              <a:defRPr/>
            </a:pPr>
            <a:r>
              <a:rPr lang="en-GB" sz="2400" b="1" dirty="0" err="1">
                <a:solidFill>
                  <a:srgbClr val="0070C0"/>
                </a:solidFill>
                <a:latin typeface="Arial" charset="0"/>
              </a:rPr>
              <a:t>w</a:t>
            </a:r>
            <a:r>
              <a:rPr lang="en-GB" sz="2400" b="1" baseline="-25000" dirty="0" err="1">
                <a:solidFill>
                  <a:srgbClr val="0070C0"/>
                </a:solidFill>
                <a:latin typeface="Arial" charset="0"/>
              </a:rPr>
              <a:t>R</a:t>
            </a:r>
            <a:r>
              <a:rPr lang="en-GB" sz="2400" b="1" dirty="0">
                <a:solidFill>
                  <a:srgbClr val="0070C0"/>
                </a:solidFill>
                <a:latin typeface="Arial" charset="0"/>
              </a:rPr>
              <a:t> = 1</a:t>
            </a:r>
          </a:p>
          <a:p>
            <a:pPr algn="ctr">
              <a:spcBef>
                <a:spcPct val="50000"/>
              </a:spcBef>
              <a:defRPr/>
            </a:pPr>
            <a:r>
              <a:rPr lang="el-GR" sz="2400" b="1" i="1" dirty="0">
                <a:solidFill>
                  <a:srgbClr val="0070C0"/>
                </a:solidFill>
                <a:latin typeface="Arial" charset="0"/>
              </a:rPr>
              <a:t>Η</a:t>
            </a:r>
            <a:r>
              <a:rPr lang="el-GR" sz="2400" b="1" i="1" baseline="-25000" dirty="0">
                <a:solidFill>
                  <a:srgbClr val="0070C0"/>
                </a:solidFill>
                <a:latin typeface="Arial" charset="0"/>
              </a:rPr>
              <a:t>Τ1</a:t>
            </a:r>
            <a:r>
              <a:rPr lang="el-GR" sz="2400" b="1" baseline="-25000" dirty="0">
                <a:solidFill>
                  <a:srgbClr val="0070C0"/>
                </a:solidFill>
                <a:latin typeface="Arial" charset="0"/>
              </a:rPr>
              <a:t> </a:t>
            </a:r>
            <a:r>
              <a:rPr lang="el-GR" sz="2400" b="1" dirty="0">
                <a:solidFill>
                  <a:srgbClr val="0070C0"/>
                </a:solidFill>
                <a:latin typeface="Arial" charset="0"/>
              </a:rPr>
              <a:t>= 1 </a:t>
            </a:r>
            <a:r>
              <a:rPr lang="en-US" sz="2400" b="1" dirty="0">
                <a:solidFill>
                  <a:srgbClr val="0070C0"/>
                </a:solidFill>
                <a:latin typeface="Arial" charset="0"/>
              </a:rPr>
              <a:t>m</a:t>
            </a:r>
            <a:r>
              <a:rPr lang="en-GB" sz="2400" b="1" dirty="0" err="1">
                <a:solidFill>
                  <a:srgbClr val="0070C0"/>
                </a:solidFill>
                <a:latin typeface="Arial" charset="0"/>
              </a:rPr>
              <a:t>Sv</a:t>
            </a:r>
            <a:endParaRPr lang="el-GR" sz="2400" b="1" dirty="0">
              <a:solidFill>
                <a:srgbClr val="0070C0"/>
              </a:solidFill>
              <a:latin typeface="Arial" charset="0"/>
            </a:endParaRPr>
          </a:p>
        </p:txBody>
      </p:sp>
      <p:sp>
        <p:nvSpPr>
          <p:cNvPr id="73734" name="Text Box 6"/>
          <p:cNvSpPr txBox="1">
            <a:spLocks noChangeArrowheads="1"/>
          </p:cNvSpPr>
          <p:nvPr/>
        </p:nvSpPr>
        <p:spPr bwMode="auto">
          <a:xfrm>
            <a:off x="3781425" y="981075"/>
            <a:ext cx="1366838" cy="523220"/>
          </a:xfrm>
          <a:prstGeom prst="rect">
            <a:avLst/>
          </a:prstGeom>
          <a:noFill/>
          <a:ln w="9525">
            <a:noFill/>
            <a:miter lim="800000"/>
            <a:headEnd/>
            <a:tailEnd/>
          </a:ln>
          <a:effectLst/>
        </p:spPr>
        <p:txBody>
          <a:bodyPr>
            <a:spAutoFit/>
          </a:bodyPr>
          <a:lstStyle/>
          <a:p>
            <a:pPr algn="just">
              <a:spcBef>
                <a:spcPct val="50000"/>
              </a:spcBef>
              <a:defRPr/>
            </a:pPr>
            <a:r>
              <a:rPr lang="el-GR" sz="2800" b="1" dirty="0">
                <a:solidFill>
                  <a:srgbClr val="00B050"/>
                </a:solidFill>
                <a:latin typeface="Arial" charset="0"/>
              </a:rPr>
              <a:t>Δέρμα</a:t>
            </a:r>
            <a:endParaRPr lang="en-US" sz="2800" dirty="0">
              <a:solidFill>
                <a:srgbClr val="00B050"/>
              </a:solidFill>
              <a:latin typeface="Arial" charset="0"/>
            </a:endParaRPr>
          </a:p>
        </p:txBody>
      </p:sp>
      <p:sp>
        <p:nvSpPr>
          <p:cNvPr id="73735" name="Text Box 7"/>
          <p:cNvSpPr txBox="1">
            <a:spLocks noChangeArrowheads="1"/>
          </p:cNvSpPr>
          <p:nvPr/>
        </p:nvSpPr>
        <p:spPr bwMode="auto">
          <a:xfrm>
            <a:off x="4572000" y="1819275"/>
            <a:ext cx="4572000" cy="1938992"/>
          </a:xfrm>
          <a:prstGeom prst="rect">
            <a:avLst/>
          </a:prstGeom>
          <a:noFill/>
          <a:ln w="9525">
            <a:noFill/>
            <a:miter lim="800000"/>
            <a:headEnd/>
            <a:tailEnd/>
          </a:ln>
          <a:effectLst/>
        </p:spPr>
        <p:txBody>
          <a:bodyPr>
            <a:spAutoFit/>
          </a:bodyPr>
          <a:lstStyle/>
          <a:p>
            <a:pPr algn="ctr">
              <a:spcBef>
                <a:spcPct val="50000"/>
              </a:spcBef>
              <a:defRPr/>
            </a:pPr>
            <a:r>
              <a:rPr lang="el-GR" sz="2400" b="1" dirty="0">
                <a:solidFill>
                  <a:srgbClr val="C00000"/>
                </a:solidFill>
                <a:latin typeface="Arial" charset="0"/>
              </a:rPr>
              <a:t>Ακτινοβολία</a:t>
            </a:r>
            <a:r>
              <a:rPr lang="en-GB" sz="2400" b="1" dirty="0">
                <a:solidFill>
                  <a:srgbClr val="C00000"/>
                </a:solidFill>
                <a:latin typeface="Arial" charset="0"/>
              </a:rPr>
              <a:t>:</a:t>
            </a:r>
            <a:r>
              <a:rPr lang="el-GR" sz="2400" b="1" dirty="0">
                <a:solidFill>
                  <a:srgbClr val="C00000"/>
                </a:solidFill>
                <a:latin typeface="Arial" charset="0"/>
              </a:rPr>
              <a:t> α-σωμάτια</a:t>
            </a:r>
            <a:r>
              <a:rPr lang="el-GR" sz="2400" dirty="0">
                <a:solidFill>
                  <a:srgbClr val="C00000"/>
                </a:solidFill>
                <a:latin typeface="Arial" charset="0"/>
              </a:rPr>
              <a:t> </a:t>
            </a:r>
            <a:r>
              <a:rPr lang="el-GR" sz="2400" b="1" dirty="0" err="1">
                <a:solidFill>
                  <a:srgbClr val="0070C0"/>
                </a:solidFill>
                <a:latin typeface="Arial" charset="0"/>
              </a:rPr>
              <a:t>Απορροφούμενη</a:t>
            </a:r>
            <a:r>
              <a:rPr lang="el-GR" sz="2400" b="1" dirty="0">
                <a:solidFill>
                  <a:srgbClr val="0070C0"/>
                </a:solidFill>
                <a:latin typeface="Arial" charset="0"/>
              </a:rPr>
              <a:t> δόση 1 </a:t>
            </a:r>
            <a:r>
              <a:rPr lang="en-US" sz="2400" b="1" dirty="0">
                <a:solidFill>
                  <a:srgbClr val="0070C0"/>
                </a:solidFill>
                <a:latin typeface="Arial" charset="0"/>
              </a:rPr>
              <a:t>m</a:t>
            </a:r>
            <a:r>
              <a:rPr lang="en-GB" sz="2400" b="1" dirty="0" err="1">
                <a:solidFill>
                  <a:srgbClr val="0070C0"/>
                </a:solidFill>
                <a:latin typeface="Arial" charset="0"/>
              </a:rPr>
              <a:t>Gy</a:t>
            </a:r>
            <a:endParaRPr lang="el-GR" sz="2400" b="1" dirty="0">
              <a:solidFill>
                <a:srgbClr val="0070C0"/>
              </a:solidFill>
              <a:latin typeface="Arial" charset="0"/>
            </a:endParaRPr>
          </a:p>
          <a:p>
            <a:pPr algn="ctr">
              <a:spcBef>
                <a:spcPct val="50000"/>
              </a:spcBef>
              <a:defRPr/>
            </a:pPr>
            <a:r>
              <a:rPr lang="en-GB" sz="2400" b="1" dirty="0" err="1">
                <a:solidFill>
                  <a:srgbClr val="0070C0"/>
                </a:solidFill>
                <a:latin typeface="Arial" charset="0"/>
              </a:rPr>
              <a:t>w</a:t>
            </a:r>
            <a:r>
              <a:rPr lang="en-GB" sz="2400" b="1" baseline="-25000" dirty="0" err="1">
                <a:solidFill>
                  <a:srgbClr val="0070C0"/>
                </a:solidFill>
                <a:latin typeface="Arial" charset="0"/>
              </a:rPr>
              <a:t>R</a:t>
            </a:r>
            <a:r>
              <a:rPr lang="en-GB" sz="2400" b="1" dirty="0">
                <a:solidFill>
                  <a:srgbClr val="0070C0"/>
                </a:solidFill>
                <a:latin typeface="Arial" charset="0"/>
              </a:rPr>
              <a:t> = </a:t>
            </a:r>
            <a:r>
              <a:rPr lang="el-GR" sz="2400" b="1" dirty="0">
                <a:solidFill>
                  <a:srgbClr val="0070C0"/>
                </a:solidFill>
                <a:latin typeface="Arial" charset="0"/>
              </a:rPr>
              <a:t>20</a:t>
            </a:r>
            <a:endParaRPr lang="en-GB" sz="2400" b="1" dirty="0">
              <a:solidFill>
                <a:srgbClr val="0070C0"/>
              </a:solidFill>
              <a:latin typeface="Arial" charset="0"/>
            </a:endParaRPr>
          </a:p>
          <a:p>
            <a:pPr algn="ctr">
              <a:spcBef>
                <a:spcPct val="50000"/>
              </a:spcBef>
              <a:defRPr/>
            </a:pPr>
            <a:r>
              <a:rPr lang="el-GR" sz="2400" b="1" i="1" dirty="0">
                <a:solidFill>
                  <a:srgbClr val="0070C0"/>
                </a:solidFill>
                <a:latin typeface="Arial" charset="0"/>
              </a:rPr>
              <a:t>Η</a:t>
            </a:r>
            <a:r>
              <a:rPr lang="el-GR" sz="2400" b="1" i="1" baseline="-25000" dirty="0">
                <a:solidFill>
                  <a:srgbClr val="0070C0"/>
                </a:solidFill>
                <a:latin typeface="Arial" charset="0"/>
              </a:rPr>
              <a:t>Τ2 </a:t>
            </a:r>
            <a:r>
              <a:rPr lang="el-GR" sz="2400" b="1" dirty="0">
                <a:solidFill>
                  <a:srgbClr val="0070C0"/>
                </a:solidFill>
                <a:latin typeface="Arial" charset="0"/>
              </a:rPr>
              <a:t>= 20 </a:t>
            </a:r>
            <a:r>
              <a:rPr lang="en-US" sz="2400" b="1" dirty="0">
                <a:solidFill>
                  <a:srgbClr val="0070C0"/>
                </a:solidFill>
                <a:latin typeface="Arial" charset="0"/>
              </a:rPr>
              <a:t>m</a:t>
            </a:r>
            <a:r>
              <a:rPr lang="en-GB" sz="2400" b="1" dirty="0" err="1">
                <a:solidFill>
                  <a:srgbClr val="0070C0"/>
                </a:solidFill>
                <a:latin typeface="Arial" charset="0"/>
              </a:rPr>
              <a:t>Sv</a:t>
            </a:r>
            <a:endParaRPr lang="el-GR" sz="2400" b="1" dirty="0">
              <a:solidFill>
                <a:srgbClr val="0070C0"/>
              </a:solidFill>
              <a:latin typeface="Arial" charset="0"/>
            </a:endParaRPr>
          </a:p>
        </p:txBody>
      </p:sp>
      <p:sp>
        <p:nvSpPr>
          <p:cNvPr id="73736" name="Rectangle 8"/>
          <p:cNvSpPr>
            <a:spLocks noChangeArrowheads="1"/>
          </p:cNvSpPr>
          <p:nvPr/>
        </p:nvSpPr>
        <p:spPr bwMode="auto">
          <a:xfrm>
            <a:off x="1981200" y="5297488"/>
            <a:ext cx="5111750" cy="579437"/>
          </a:xfrm>
          <a:prstGeom prst="rect">
            <a:avLst/>
          </a:prstGeom>
          <a:noFill/>
          <a:ln w="9525">
            <a:noFill/>
            <a:miter lim="800000"/>
            <a:headEnd/>
            <a:tailEnd/>
          </a:ln>
          <a:effectLst/>
        </p:spPr>
        <p:txBody>
          <a:bodyPr>
            <a:spAutoFit/>
          </a:bodyPr>
          <a:lstStyle/>
          <a:p>
            <a:pPr>
              <a:spcBef>
                <a:spcPct val="50000"/>
              </a:spcBef>
              <a:defRPr/>
            </a:pPr>
            <a:r>
              <a:rPr lang="el-GR" sz="3200" b="1" dirty="0">
                <a:solidFill>
                  <a:srgbClr val="FFFF66"/>
                </a:solidFill>
                <a:effectLst>
                  <a:outerShdw blurRad="38100" dist="38100" dir="2700000" algn="tl">
                    <a:srgbClr val="000000"/>
                  </a:outerShdw>
                </a:effectLst>
                <a:latin typeface="Arial" charset="0"/>
              </a:rPr>
              <a:t> </a:t>
            </a:r>
            <a:r>
              <a:rPr lang="el-GR" sz="3200" b="1" i="1" dirty="0">
                <a:solidFill>
                  <a:srgbClr val="C00000"/>
                </a:solidFill>
                <a:latin typeface="Arial" charset="0"/>
              </a:rPr>
              <a:t>Η</a:t>
            </a:r>
            <a:r>
              <a:rPr lang="el-GR" sz="3200" b="1" i="1" baseline="-25000" dirty="0">
                <a:solidFill>
                  <a:srgbClr val="C00000"/>
                </a:solidFill>
                <a:latin typeface="Arial" charset="0"/>
              </a:rPr>
              <a:t>Τ </a:t>
            </a:r>
            <a:r>
              <a:rPr lang="el-GR" sz="3200" b="1" dirty="0">
                <a:solidFill>
                  <a:srgbClr val="C00000"/>
                </a:solidFill>
                <a:latin typeface="Arial" charset="0"/>
              </a:rPr>
              <a:t>= </a:t>
            </a:r>
            <a:r>
              <a:rPr lang="el-GR" sz="3200" b="1" i="1" dirty="0">
                <a:solidFill>
                  <a:srgbClr val="C00000"/>
                </a:solidFill>
                <a:latin typeface="Arial" charset="0"/>
              </a:rPr>
              <a:t>Η</a:t>
            </a:r>
            <a:r>
              <a:rPr lang="el-GR" sz="3200" b="1" i="1" baseline="-25000" dirty="0">
                <a:solidFill>
                  <a:srgbClr val="C00000"/>
                </a:solidFill>
                <a:latin typeface="Arial" charset="0"/>
              </a:rPr>
              <a:t>Τ1</a:t>
            </a:r>
            <a:r>
              <a:rPr lang="el-GR" sz="3200" b="1" baseline="-25000" dirty="0">
                <a:solidFill>
                  <a:srgbClr val="C00000"/>
                </a:solidFill>
                <a:latin typeface="Arial" charset="0"/>
              </a:rPr>
              <a:t> </a:t>
            </a:r>
            <a:r>
              <a:rPr lang="el-GR" sz="3200" b="1" dirty="0">
                <a:solidFill>
                  <a:srgbClr val="C00000"/>
                </a:solidFill>
                <a:latin typeface="Arial" charset="0"/>
              </a:rPr>
              <a:t>+ </a:t>
            </a:r>
            <a:r>
              <a:rPr lang="el-GR" sz="3200" b="1" i="1" dirty="0">
                <a:solidFill>
                  <a:srgbClr val="C00000"/>
                </a:solidFill>
                <a:latin typeface="Arial" charset="0"/>
              </a:rPr>
              <a:t>Η</a:t>
            </a:r>
            <a:r>
              <a:rPr lang="el-GR" sz="3200" b="1" i="1" baseline="-25000" dirty="0">
                <a:solidFill>
                  <a:srgbClr val="C00000"/>
                </a:solidFill>
                <a:latin typeface="Arial" charset="0"/>
              </a:rPr>
              <a:t>Τ2</a:t>
            </a:r>
            <a:r>
              <a:rPr lang="el-GR" sz="3200" b="1" dirty="0">
                <a:solidFill>
                  <a:srgbClr val="C00000"/>
                </a:solidFill>
                <a:latin typeface="Arial" charset="0"/>
              </a:rPr>
              <a:t> = 21 </a:t>
            </a:r>
            <a:r>
              <a:rPr lang="en-US" sz="3200" b="1" dirty="0">
                <a:solidFill>
                  <a:srgbClr val="C00000"/>
                </a:solidFill>
                <a:latin typeface="Arial" charset="0"/>
              </a:rPr>
              <a:t>m</a:t>
            </a:r>
            <a:r>
              <a:rPr lang="en-GB" sz="3200" b="1" dirty="0" err="1">
                <a:solidFill>
                  <a:srgbClr val="C00000"/>
                </a:solidFill>
                <a:latin typeface="Arial" charset="0"/>
              </a:rPr>
              <a:t>Sv</a:t>
            </a:r>
            <a:endParaRPr lang="el-GR" sz="3200" b="1" dirty="0">
              <a:solidFill>
                <a:srgbClr val="C00000"/>
              </a:solidFill>
              <a:latin typeface="Arial" charset="0"/>
            </a:endParaRPr>
          </a:p>
        </p:txBody>
      </p:sp>
      <p:sp>
        <p:nvSpPr>
          <p:cNvPr id="73737" name="Rectangle 9"/>
          <p:cNvSpPr>
            <a:spLocks noChangeArrowheads="1"/>
          </p:cNvSpPr>
          <p:nvPr/>
        </p:nvSpPr>
        <p:spPr bwMode="auto">
          <a:xfrm>
            <a:off x="1981200" y="4433888"/>
            <a:ext cx="5111750" cy="579437"/>
          </a:xfrm>
          <a:prstGeom prst="rect">
            <a:avLst/>
          </a:prstGeom>
          <a:noFill/>
          <a:ln w="9525">
            <a:noFill/>
            <a:miter lim="800000"/>
            <a:headEnd/>
            <a:tailEnd/>
          </a:ln>
          <a:effectLst/>
        </p:spPr>
        <p:txBody>
          <a:bodyPr>
            <a:spAutoFit/>
          </a:bodyPr>
          <a:lstStyle/>
          <a:p>
            <a:pPr>
              <a:spcBef>
                <a:spcPct val="50000"/>
              </a:spcBef>
              <a:defRPr/>
            </a:pPr>
            <a:r>
              <a:rPr lang="el-GR" sz="3200" b="1" dirty="0">
                <a:solidFill>
                  <a:srgbClr val="FFFF66"/>
                </a:solidFill>
                <a:effectLst>
                  <a:outerShdw blurRad="38100" dist="38100" dir="2700000" algn="tl">
                    <a:srgbClr val="000000"/>
                  </a:outerShdw>
                </a:effectLst>
                <a:latin typeface="Arial" charset="0"/>
              </a:rPr>
              <a:t> </a:t>
            </a:r>
            <a:r>
              <a:rPr lang="en-GB" sz="3200" b="1" i="1" dirty="0">
                <a:solidFill>
                  <a:srgbClr val="C00000"/>
                </a:solidFill>
                <a:latin typeface="Arial" charset="0"/>
              </a:rPr>
              <a:t>D</a:t>
            </a:r>
            <a:r>
              <a:rPr lang="el-GR" sz="3200" b="1" i="1" baseline="-25000" dirty="0">
                <a:solidFill>
                  <a:srgbClr val="C00000"/>
                </a:solidFill>
                <a:latin typeface="Arial" charset="0"/>
              </a:rPr>
              <a:t>Τ </a:t>
            </a:r>
            <a:r>
              <a:rPr lang="el-GR" sz="3200" b="1" dirty="0">
                <a:solidFill>
                  <a:srgbClr val="C00000"/>
                </a:solidFill>
                <a:latin typeface="Arial" charset="0"/>
              </a:rPr>
              <a:t>= </a:t>
            </a:r>
            <a:r>
              <a:rPr lang="en-GB" sz="3200" b="1" i="1" dirty="0">
                <a:solidFill>
                  <a:srgbClr val="C00000"/>
                </a:solidFill>
                <a:latin typeface="Arial" charset="0"/>
              </a:rPr>
              <a:t>D</a:t>
            </a:r>
            <a:r>
              <a:rPr lang="el-GR" sz="3200" b="1" i="1" baseline="-25000" dirty="0">
                <a:solidFill>
                  <a:srgbClr val="C00000"/>
                </a:solidFill>
                <a:latin typeface="Arial" charset="0"/>
              </a:rPr>
              <a:t>Τ1</a:t>
            </a:r>
            <a:r>
              <a:rPr lang="el-GR" sz="3200" b="1" baseline="-25000" dirty="0">
                <a:solidFill>
                  <a:srgbClr val="C00000"/>
                </a:solidFill>
                <a:latin typeface="Arial" charset="0"/>
              </a:rPr>
              <a:t> </a:t>
            </a:r>
            <a:r>
              <a:rPr lang="el-GR" sz="3200" b="1" dirty="0">
                <a:solidFill>
                  <a:srgbClr val="C00000"/>
                </a:solidFill>
                <a:latin typeface="Arial" charset="0"/>
              </a:rPr>
              <a:t>+ </a:t>
            </a:r>
            <a:r>
              <a:rPr lang="en-GB" sz="3200" b="1" i="1" dirty="0">
                <a:solidFill>
                  <a:srgbClr val="C00000"/>
                </a:solidFill>
                <a:latin typeface="Arial" charset="0"/>
              </a:rPr>
              <a:t>D</a:t>
            </a:r>
            <a:r>
              <a:rPr lang="el-GR" sz="3200" b="1" i="1" baseline="-25000" dirty="0">
                <a:solidFill>
                  <a:srgbClr val="C00000"/>
                </a:solidFill>
                <a:latin typeface="Arial" charset="0"/>
              </a:rPr>
              <a:t>Τ2</a:t>
            </a:r>
            <a:r>
              <a:rPr lang="el-GR" sz="3200" b="1" dirty="0">
                <a:solidFill>
                  <a:srgbClr val="C00000"/>
                </a:solidFill>
                <a:latin typeface="Arial" charset="0"/>
              </a:rPr>
              <a:t> = 2 </a:t>
            </a:r>
            <a:r>
              <a:rPr lang="en-US" sz="3200" b="1" dirty="0">
                <a:solidFill>
                  <a:srgbClr val="C00000"/>
                </a:solidFill>
                <a:latin typeface="Arial" charset="0"/>
              </a:rPr>
              <a:t>m</a:t>
            </a:r>
            <a:r>
              <a:rPr lang="en-GB" sz="3200" b="1" dirty="0" err="1">
                <a:solidFill>
                  <a:srgbClr val="C00000"/>
                </a:solidFill>
                <a:latin typeface="Arial" charset="0"/>
              </a:rPr>
              <a:t>Gy</a:t>
            </a:r>
            <a:endParaRPr lang="el-GR" sz="3200" b="1" dirty="0">
              <a:solidFill>
                <a:srgbClr val="C00000"/>
              </a:solidFill>
              <a:latin typeface="Arial" charset="0"/>
            </a:endParaRPr>
          </a:p>
        </p:txBody>
      </p:sp>
    </p:spTree>
    <p:extLst>
      <p:ext uri="{BB962C8B-B14F-4D97-AF65-F5344CB8AC3E}">
        <p14:creationId xmlns:p14="http://schemas.microsoft.com/office/powerpoint/2010/main" val="4196244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ΕΝΕΡΓΟΣ </a:t>
            </a:r>
            <a:r>
              <a:rPr lang="el-GR" sz="3200" b="1" dirty="0" smtClean="0">
                <a:solidFill>
                  <a:srgbClr val="C00000"/>
                </a:solidFill>
                <a:latin typeface="Tahoma" pitchFamily="34" charset="0"/>
              </a:rPr>
              <a:t>ΔΟΣΗ</a:t>
            </a:r>
            <a:r>
              <a:rPr lang="en-GB" sz="3200" b="1" dirty="0" smtClean="0">
                <a:solidFill>
                  <a:srgbClr val="C00000"/>
                </a:solidFill>
                <a:latin typeface="Tahoma" pitchFamily="34" charset="0"/>
              </a:rPr>
              <a:t> (</a:t>
            </a:r>
            <a:r>
              <a:rPr lang="en-GB" sz="3200" b="1" dirty="0">
                <a:solidFill>
                  <a:srgbClr val="C00000"/>
                </a:solidFill>
                <a:latin typeface="Tahoma" pitchFamily="34" charset="0"/>
              </a:rPr>
              <a:t>E)</a:t>
            </a:r>
          </a:p>
        </p:txBody>
      </p:sp>
      <p:sp>
        <p:nvSpPr>
          <p:cNvPr id="48133" name="Rectangle 5"/>
          <p:cNvSpPr>
            <a:spLocks noChangeArrowheads="1"/>
          </p:cNvSpPr>
          <p:nvPr/>
        </p:nvSpPr>
        <p:spPr bwMode="auto">
          <a:xfrm>
            <a:off x="444500" y="1438444"/>
            <a:ext cx="8280400" cy="1015663"/>
          </a:xfrm>
          <a:prstGeom prst="rect">
            <a:avLst/>
          </a:prstGeom>
          <a:noFill/>
          <a:ln w="9525">
            <a:noFill/>
            <a:miter lim="800000"/>
            <a:headEnd/>
            <a:tailEnd/>
          </a:ln>
          <a:effectLst/>
        </p:spPr>
        <p:txBody>
          <a:bodyPr anchor="ctr">
            <a:spAutoFit/>
          </a:bodyPr>
          <a:lstStyle/>
          <a:p>
            <a:pPr algn="just">
              <a:defRPr/>
            </a:pPr>
            <a:r>
              <a:rPr lang="el-GR" sz="2000" b="1" dirty="0">
                <a:solidFill>
                  <a:srgbClr val="0070C0"/>
                </a:solidFill>
                <a:latin typeface="Arial" charset="0"/>
              </a:rPr>
              <a:t>Το άθροισμα των σταθμισμένων ισοδύναμων δόσεων από εσωτερική και εξωτερική ακτινοβόληση, σε όλους τους ιστούς και όργανα. </a:t>
            </a:r>
          </a:p>
        </p:txBody>
      </p:sp>
      <p:sp>
        <p:nvSpPr>
          <p:cNvPr id="6149" name="Rectangle 7"/>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6150" name="Rectangle 9"/>
          <p:cNvSpPr>
            <a:spLocks noChangeArrowheads="1"/>
          </p:cNvSpPr>
          <p:nvPr/>
        </p:nvSpPr>
        <p:spPr bwMode="auto">
          <a:xfrm>
            <a:off x="0" y="2900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6146" name="Object 8"/>
          <p:cNvGraphicFramePr>
            <a:graphicFrameLocks noChangeAspect="1"/>
          </p:cNvGraphicFramePr>
          <p:nvPr/>
        </p:nvGraphicFramePr>
        <p:xfrm>
          <a:off x="1619250" y="2852738"/>
          <a:ext cx="5832475" cy="1184275"/>
        </p:xfrm>
        <a:graphic>
          <a:graphicData uri="http://schemas.openxmlformats.org/presentationml/2006/ole">
            <mc:AlternateContent xmlns:mc="http://schemas.openxmlformats.org/markup-compatibility/2006">
              <mc:Choice xmlns:v="urn:schemas-microsoft-com:vml" Requires="v">
                <p:oleObj spid="_x0000_s7192" name="Equation" r:id="rId3" imgW="2489200" imgH="457200" progId="Equation.3">
                  <p:embed/>
                </p:oleObj>
              </mc:Choice>
              <mc:Fallback>
                <p:oleObj name="Equation" r:id="rId3" imgW="2489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52738"/>
                        <a:ext cx="583247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8" name="Text Box 10"/>
          <p:cNvSpPr txBox="1">
            <a:spLocks noChangeArrowheads="1"/>
          </p:cNvSpPr>
          <p:nvPr/>
        </p:nvSpPr>
        <p:spPr bwMode="auto">
          <a:xfrm>
            <a:off x="971550" y="4149725"/>
            <a:ext cx="7704138" cy="400110"/>
          </a:xfrm>
          <a:prstGeom prst="rect">
            <a:avLst/>
          </a:prstGeom>
          <a:noFill/>
          <a:ln w="9525">
            <a:noFill/>
            <a:miter lim="800000"/>
            <a:headEnd/>
            <a:tailEnd/>
          </a:ln>
          <a:effectLst/>
        </p:spPr>
        <p:txBody>
          <a:bodyPr>
            <a:spAutoFit/>
          </a:bodyPr>
          <a:lstStyle/>
          <a:p>
            <a:pPr algn="just">
              <a:spcBef>
                <a:spcPct val="50000"/>
              </a:spcBef>
              <a:defRPr/>
            </a:pPr>
            <a:r>
              <a:rPr lang="en-GB" sz="2000" b="1" dirty="0" err="1">
                <a:solidFill>
                  <a:srgbClr val="0070C0"/>
                </a:solidFill>
                <a:latin typeface="Arial" charset="0"/>
              </a:rPr>
              <a:t>w</a:t>
            </a:r>
            <a:r>
              <a:rPr lang="en-GB" sz="2000" b="1" baseline="-25000" dirty="0" err="1">
                <a:solidFill>
                  <a:srgbClr val="0070C0"/>
                </a:solidFill>
                <a:latin typeface="Arial" charset="0"/>
              </a:rPr>
              <a:t>T</a:t>
            </a:r>
            <a:r>
              <a:rPr lang="en-GB" sz="2000" b="1" dirty="0">
                <a:solidFill>
                  <a:srgbClr val="0070C0"/>
                </a:solidFill>
                <a:latin typeface="Arial" charset="0"/>
              </a:rPr>
              <a:t>: </a:t>
            </a:r>
            <a:r>
              <a:rPr lang="el-GR" sz="2000" b="1" dirty="0">
                <a:solidFill>
                  <a:srgbClr val="0070C0"/>
                </a:solidFill>
                <a:latin typeface="Arial" charset="0"/>
              </a:rPr>
              <a:t>συντελεστής στάθμισης για τον ιστό </a:t>
            </a:r>
            <a:r>
              <a:rPr lang="en-GB" sz="2000" b="1" dirty="0">
                <a:solidFill>
                  <a:srgbClr val="0070C0"/>
                </a:solidFill>
                <a:latin typeface="Arial" charset="0"/>
              </a:rPr>
              <a:t>T</a:t>
            </a:r>
            <a:endParaRPr lang="en-US" sz="2000" dirty="0">
              <a:solidFill>
                <a:srgbClr val="0070C0"/>
              </a:solidFill>
              <a:latin typeface="Arial" charset="0"/>
            </a:endParaRPr>
          </a:p>
        </p:txBody>
      </p:sp>
      <p:sp>
        <p:nvSpPr>
          <p:cNvPr id="48140" name="Rectangle 12"/>
          <p:cNvSpPr>
            <a:spLocks noChangeArrowheads="1"/>
          </p:cNvSpPr>
          <p:nvPr/>
        </p:nvSpPr>
        <p:spPr bwMode="auto">
          <a:xfrm>
            <a:off x="539750" y="5035818"/>
            <a:ext cx="8280400" cy="1323439"/>
          </a:xfrm>
          <a:prstGeom prst="rect">
            <a:avLst/>
          </a:prstGeom>
          <a:noFill/>
          <a:ln w="9525">
            <a:noFill/>
            <a:miter lim="800000"/>
            <a:headEnd/>
            <a:tailEnd/>
          </a:ln>
          <a:effectLst/>
        </p:spPr>
        <p:txBody>
          <a:bodyPr anchor="ctr">
            <a:spAutoFit/>
          </a:bodyPr>
          <a:lstStyle/>
          <a:p>
            <a:pPr marL="347663" indent="-347663" algn="just">
              <a:defRPr/>
            </a:pPr>
            <a:r>
              <a:rPr lang="el-GR" sz="2000" b="1" dirty="0">
                <a:solidFill>
                  <a:srgbClr val="C00000"/>
                </a:solidFill>
                <a:latin typeface="Arial" charset="0"/>
              </a:rPr>
              <a:t>Βιολογικές επιπτώσεις εξαρτώνται</a:t>
            </a:r>
            <a:r>
              <a:rPr lang="en-GB" sz="2000" b="1" dirty="0">
                <a:solidFill>
                  <a:srgbClr val="C00000"/>
                </a:solidFill>
                <a:latin typeface="Arial" charset="0"/>
              </a:rPr>
              <a:t>:</a:t>
            </a:r>
          </a:p>
          <a:p>
            <a:pPr marL="347663" indent="-347663" algn="just">
              <a:buFontTx/>
              <a:buChar char="•"/>
              <a:defRPr/>
            </a:pPr>
            <a:r>
              <a:rPr lang="en-GB" sz="2000" b="1" dirty="0">
                <a:solidFill>
                  <a:srgbClr val="0070C0"/>
                </a:solidFill>
                <a:latin typeface="Arial" charset="0"/>
              </a:rPr>
              <a:t>  </a:t>
            </a:r>
            <a:r>
              <a:rPr lang="el-GR" sz="2000" b="1" dirty="0" err="1">
                <a:solidFill>
                  <a:srgbClr val="0070C0"/>
                </a:solidFill>
                <a:latin typeface="Arial" charset="0"/>
              </a:rPr>
              <a:t>Απορροφούμενη</a:t>
            </a:r>
            <a:r>
              <a:rPr lang="el-GR" sz="2000" b="1" dirty="0">
                <a:solidFill>
                  <a:srgbClr val="0070C0"/>
                </a:solidFill>
                <a:latin typeface="Arial" charset="0"/>
              </a:rPr>
              <a:t> δόση</a:t>
            </a:r>
            <a:endParaRPr lang="en-GB" sz="2000" b="1" dirty="0">
              <a:solidFill>
                <a:srgbClr val="0070C0"/>
              </a:solidFill>
              <a:latin typeface="Arial" charset="0"/>
            </a:endParaRPr>
          </a:p>
          <a:p>
            <a:pPr marL="347663" indent="-347663" algn="just">
              <a:buFontTx/>
              <a:buChar char="•"/>
              <a:defRPr/>
            </a:pPr>
            <a:r>
              <a:rPr lang="el-GR" sz="2000" b="1" dirty="0">
                <a:solidFill>
                  <a:srgbClr val="0070C0"/>
                </a:solidFill>
                <a:latin typeface="Arial" charset="0"/>
              </a:rPr>
              <a:t>  Ακτινοβολία (είδος, ποιότητα)</a:t>
            </a:r>
            <a:endParaRPr lang="en-GB" sz="2000" b="1" dirty="0">
              <a:solidFill>
                <a:srgbClr val="0070C0"/>
              </a:solidFill>
              <a:latin typeface="Arial" charset="0"/>
            </a:endParaRPr>
          </a:p>
          <a:p>
            <a:pPr marL="347663" indent="-347663" algn="just">
              <a:buFontTx/>
              <a:buChar char="•"/>
              <a:defRPr/>
            </a:pPr>
            <a:r>
              <a:rPr lang="el-GR" sz="2000" b="1" dirty="0">
                <a:solidFill>
                  <a:srgbClr val="0070C0"/>
                </a:solidFill>
                <a:latin typeface="Arial" charset="0"/>
              </a:rPr>
              <a:t>  </a:t>
            </a:r>
            <a:r>
              <a:rPr lang="el-GR" sz="2000" b="1" dirty="0" err="1">
                <a:solidFill>
                  <a:srgbClr val="0070C0"/>
                </a:solidFill>
                <a:latin typeface="Arial" charset="0"/>
              </a:rPr>
              <a:t>Ακτινοευαισθησία</a:t>
            </a:r>
            <a:r>
              <a:rPr lang="el-GR" sz="2000" b="1" dirty="0">
                <a:solidFill>
                  <a:srgbClr val="0070C0"/>
                </a:solidFill>
                <a:latin typeface="Arial" charset="0"/>
              </a:rPr>
              <a:t> ιστών και οργάνων</a:t>
            </a:r>
          </a:p>
        </p:txBody>
      </p:sp>
      <p:sp>
        <p:nvSpPr>
          <p:cNvPr id="9" name="Text Box 7"/>
          <p:cNvSpPr txBox="1">
            <a:spLocks noChangeArrowheads="1"/>
          </p:cNvSpPr>
          <p:nvPr/>
        </p:nvSpPr>
        <p:spPr bwMode="auto">
          <a:xfrm>
            <a:off x="6740542" y="4120406"/>
            <a:ext cx="1846262" cy="369332"/>
          </a:xfrm>
          <a:prstGeom prst="rect">
            <a:avLst/>
          </a:prstGeom>
          <a:noFill/>
          <a:ln w="9525">
            <a:noFill/>
            <a:miter lim="800000"/>
            <a:headEnd/>
            <a:tailEnd/>
          </a:ln>
          <a:effectLst/>
        </p:spPr>
        <p:txBody>
          <a:bodyPr wrap="square">
            <a:spAutoFit/>
          </a:bodyPr>
          <a:lstStyle/>
          <a:p>
            <a:pPr algn="just">
              <a:spcBef>
                <a:spcPct val="50000"/>
              </a:spcBef>
              <a:defRPr/>
            </a:pPr>
            <a:r>
              <a:rPr lang="en-GB" b="1" dirty="0">
                <a:solidFill>
                  <a:srgbClr val="C00000"/>
                </a:solidFill>
                <a:latin typeface="Arial" charset="0"/>
              </a:rPr>
              <a:t>Sievert (</a:t>
            </a:r>
            <a:r>
              <a:rPr lang="en-GB" b="1" dirty="0" err="1">
                <a:solidFill>
                  <a:srgbClr val="C00000"/>
                </a:solidFill>
                <a:latin typeface="Arial" charset="0"/>
              </a:rPr>
              <a:t>Sv</a:t>
            </a:r>
            <a:r>
              <a:rPr lang="en-GB" b="1" dirty="0">
                <a:solidFill>
                  <a:srgbClr val="C00000"/>
                </a:solidFill>
                <a:latin typeface="Arial" charset="0"/>
              </a:rPr>
              <a:t>)</a:t>
            </a:r>
            <a:endParaRPr lang="en-US" b="1" dirty="0">
              <a:solidFill>
                <a:srgbClr val="C00000"/>
              </a:solidFill>
              <a:latin typeface="Arial" charset="0"/>
            </a:endParaRPr>
          </a:p>
        </p:txBody>
      </p:sp>
      <p:sp>
        <p:nvSpPr>
          <p:cNvPr id="10" name="Text Box 8"/>
          <p:cNvSpPr txBox="1">
            <a:spLocks noChangeArrowheads="1"/>
          </p:cNvSpPr>
          <p:nvPr/>
        </p:nvSpPr>
        <p:spPr bwMode="auto">
          <a:xfrm>
            <a:off x="6562739" y="4494205"/>
            <a:ext cx="2052637" cy="369332"/>
          </a:xfrm>
          <a:prstGeom prst="rect">
            <a:avLst/>
          </a:prstGeom>
          <a:noFill/>
          <a:ln w="9525">
            <a:noFill/>
            <a:miter lim="800000"/>
            <a:headEnd/>
            <a:tailEnd/>
          </a:ln>
          <a:effectLst/>
        </p:spPr>
        <p:txBody>
          <a:bodyPr wrap="square">
            <a:spAutoFit/>
          </a:bodyPr>
          <a:lstStyle/>
          <a:p>
            <a:pPr algn="just">
              <a:spcBef>
                <a:spcPct val="50000"/>
              </a:spcBef>
              <a:defRPr/>
            </a:pPr>
            <a:r>
              <a:rPr lang="en-GB" b="1" dirty="0">
                <a:solidFill>
                  <a:srgbClr val="C00000"/>
                </a:solidFill>
                <a:latin typeface="Arial" charset="0"/>
              </a:rPr>
              <a:t>1 </a:t>
            </a:r>
            <a:r>
              <a:rPr lang="en-GB" b="1" dirty="0" err="1">
                <a:solidFill>
                  <a:srgbClr val="C00000"/>
                </a:solidFill>
                <a:latin typeface="Arial" charset="0"/>
              </a:rPr>
              <a:t>Sv</a:t>
            </a:r>
            <a:r>
              <a:rPr lang="en-GB" b="1" dirty="0">
                <a:solidFill>
                  <a:srgbClr val="C00000"/>
                </a:solidFill>
                <a:latin typeface="Arial" charset="0"/>
              </a:rPr>
              <a:t>  =  1 J / kg</a:t>
            </a:r>
            <a:endParaRPr lang="en-US" dirty="0">
              <a:solidFill>
                <a:srgbClr val="C00000"/>
              </a:solidFill>
              <a:latin typeface="Arial" charset="0"/>
            </a:endParaRPr>
          </a:p>
        </p:txBody>
      </p:sp>
    </p:spTree>
    <p:extLst>
      <p:ext uri="{BB962C8B-B14F-4D97-AF65-F5344CB8AC3E}">
        <p14:creationId xmlns:p14="http://schemas.microsoft.com/office/powerpoint/2010/main" val="1104116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4"/>
          <p:cNvGrpSpPr>
            <a:grpSpLocks/>
          </p:cNvGrpSpPr>
          <p:nvPr/>
        </p:nvGrpSpPr>
        <p:grpSpPr bwMode="auto">
          <a:xfrm>
            <a:off x="1722438" y="1125538"/>
            <a:ext cx="6162675" cy="3743325"/>
            <a:chOff x="2007" y="1980"/>
            <a:chExt cx="7889" cy="4783"/>
          </a:xfrm>
        </p:grpSpPr>
        <p:pic>
          <p:nvPicPr>
            <p:cNvPr id="235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 y="1992"/>
              <a:ext cx="7889" cy="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6"/>
            <p:cNvSpPr>
              <a:spLocks noChangeArrowheads="1"/>
            </p:cNvSpPr>
            <p:nvPr/>
          </p:nvSpPr>
          <p:spPr bwMode="auto">
            <a:xfrm>
              <a:off x="2340" y="1980"/>
              <a:ext cx="108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77831" name="Rectangle 7"/>
          <p:cNvSpPr>
            <a:spLocks noChangeArrowheads="1"/>
          </p:cNvSpPr>
          <p:nvPr/>
        </p:nvSpPr>
        <p:spPr bwMode="auto">
          <a:xfrm>
            <a:off x="179388" y="5715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ΣΥΝΤΕΛΕΣΤΕΣ ΣΤΑΘΜΙΣΗΣ ΙΣΤΟΥ</a:t>
            </a:r>
            <a:r>
              <a:rPr lang="en-GB" sz="3200" b="1" dirty="0">
                <a:solidFill>
                  <a:srgbClr val="C00000"/>
                </a:solidFill>
                <a:latin typeface="Tahoma" pitchFamily="34" charset="0"/>
              </a:rPr>
              <a:t>  (</a:t>
            </a:r>
            <a:r>
              <a:rPr lang="en-GB" sz="3200" b="1" i="1" dirty="0" err="1">
                <a:solidFill>
                  <a:srgbClr val="C00000"/>
                </a:solidFill>
                <a:latin typeface="Tahoma" pitchFamily="34" charset="0"/>
              </a:rPr>
              <a:t>w</a:t>
            </a:r>
            <a:r>
              <a:rPr lang="en-GB" sz="3200" b="1" baseline="-25000" dirty="0" err="1">
                <a:solidFill>
                  <a:srgbClr val="C00000"/>
                </a:solidFill>
                <a:latin typeface="Tahoma" pitchFamily="34" charset="0"/>
              </a:rPr>
              <a:t>T</a:t>
            </a:r>
            <a:r>
              <a:rPr lang="en-GB" sz="3200" b="1" dirty="0">
                <a:solidFill>
                  <a:srgbClr val="C00000"/>
                </a:solidFill>
                <a:latin typeface="Tahoma" pitchFamily="34" charset="0"/>
              </a:rPr>
              <a:t>)</a:t>
            </a:r>
          </a:p>
        </p:txBody>
      </p:sp>
      <p:sp>
        <p:nvSpPr>
          <p:cNvPr id="23556" name="Text Box 8"/>
          <p:cNvSpPr txBox="1">
            <a:spLocks noChangeArrowheads="1"/>
          </p:cNvSpPr>
          <p:nvPr/>
        </p:nvSpPr>
        <p:spPr bwMode="auto">
          <a:xfrm>
            <a:off x="6338888" y="1196975"/>
            <a:ext cx="1657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l-GR" sz="1400" b="1"/>
              <a:t>(ICRP 103,  2007)</a:t>
            </a:r>
            <a:r>
              <a:rPr lang="en-US" altLang="el-GR" sz="1400"/>
              <a:t> </a:t>
            </a:r>
            <a:endParaRPr lang="el-GR" altLang="el-GR" sz="1400"/>
          </a:p>
        </p:txBody>
      </p:sp>
      <p:sp>
        <p:nvSpPr>
          <p:cNvPr id="23563" name="Rectangle 18"/>
          <p:cNvSpPr>
            <a:spLocks noChangeArrowheads="1"/>
          </p:cNvSpPr>
          <p:nvPr/>
        </p:nvSpPr>
        <p:spPr bwMode="auto">
          <a:xfrm>
            <a:off x="2078042" y="4968873"/>
            <a:ext cx="619283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GB" altLang="el-GR" sz="1600" b="1" dirty="0">
                <a:solidFill>
                  <a:srgbClr val="0070C0"/>
                </a:solidFill>
              </a:rPr>
              <a:t>S</a:t>
            </a:r>
            <a:r>
              <a:rPr lang="el-GR" altLang="el-GR" sz="1600" b="1" dirty="0" err="1">
                <a:solidFill>
                  <a:srgbClr val="0070C0"/>
                </a:solidFill>
              </a:rPr>
              <a:t>ex</a:t>
            </a:r>
            <a:r>
              <a:rPr lang="el-GR" altLang="el-GR" sz="1600" b="1" dirty="0">
                <a:solidFill>
                  <a:srgbClr val="0070C0"/>
                </a:solidFill>
              </a:rPr>
              <a:t>- and </a:t>
            </a:r>
            <a:r>
              <a:rPr lang="el-GR" altLang="el-GR" sz="1600" b="1" dirty="0" err="1">
                <a:solidFill>
                  <a:srgbClr val="0070C0"/>
                </a:solidFill>
              </a:rPr>
              <a:t>age-averaged</a:t>
            </a:r>
            <a:r>
              <a:rPr lang="el-GR" altLang="el-GR" sz="1600" b="1" dirty="0">
                <a:solidFill>
                  <a:srgbClr val="0070C0"/>
                </a:solidFill>
              </a:rPr>
              <a:t> </a:t>
            </a:r>
            <a:r>
              <a:rPr lang="el-GR" altLang="el-GR" sz="1600" b="1" dirty="0" err="1">
                <a:solidFill>
                  <a:srgbClr val="0070C0"/>
                </a:solidFill>
              </a:rPr>
              <a:t>values</a:t>
            </a:r>
            <a:r>
              <a:rPr lang="el-GR" altLang="el-GR" sz="1600" b="1" dirty="0">
                <a:solidFill>
                  <a:srgbClr val="0070C0"/>
                </a:solidFill>
              </a:rPr>
              <a:t> for </a:t>
            </a:r>
            <a:r>
              <a:rPr lang="el-GR" altLang="el-GR" sz="1600" b="1" dirty="0" err="1">
                <a:solidFill>
                  <a:srgbClr val="0070C0"/>
                </a:solidFill>
              </a:rPr>
              <a:t>all</a:t>
            </a:r>
            <a:r>
              <a:rPr lang="el-GR" altLang="el-GR" sz="1600" b="1" dirty="0">
                <a:solidFill>
                  <a:srgbClr val="0070C0"/>
                </a:solidFill>
              </a:rPr>
              <a:t> </a:t>
            </a:r>
            <a:r>
              <a:rPr lang="el-GR" altLang="el-GR" sz="1600" b="1" dirty="0" err="1">
                <a:solidFill>
                  <a:srgbClr val="0070C0"/>
                </a:solidFill>
              </a:rPr>
              <a:t>organs</a:t>
            </a:r>
            <a:r>
              <a:rPr lang="el-GR" altLang="el-GR" sz="1600" b="1" dirty="0">
                <a:solidFill>
                  <a:srgbClr val="0070C0"/>
                </a:solidFill>
              </a:rPr>
              <a:t> and </a:t>
            </a:r>
            <a:r>
              <a:rPr lang="el-GR" altLang="el-GR" sz="1600" b="1" dirty="0" err="1">
                <a:solidFill>
                  <a:srgbClr val="0070C0"/>
                </a:solidFill>
              </a:rPr>
              <a:t>tissues</a:t>
            </a:r>
            <a:endParaRPr lang="el-GR" altLang="el-GR" sz="1600" b="1" dirty="0">
              <a:solidFill>
                <a:srgbClr val="0070C0"/>
              </a:solidFill>
            </a:endParaRPr>
          </a:p>
        </p:txBody>
      </p:sp>
    </p:spTree>
    <p:extLst>
      <p:ext uri="{BB962C8B-B14F-4D97-AF65-F5344CB8AC3E}">
        <p14:creationId xmlns:p14="http://schemas.microsoft.com/office/powerpoint/2010/main" val="307666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ΠΑΡΑΔΕΙΓΜΑ</a:t>
            </a:r>
            <a:r>
              <a:rPr lang="en-US" sz="3200" b="1" dirty="0">
                <a:solidFill>
                  <a:srgbClr val="C00000"/>
                </a:solidFill>
                <a:latin typeface="Tahoma" pitchFamily="34" charset="0"/>
              </a:rPr>
              <a:t> </a:t>
            </a:r>
            <a:r>
              <a:rPr lang="el-GR" sz="3200" b="1" dirty="0" smtClean="0">
                <a:solidFill>
                  <a:srgbClr val="C00000"/>
                </a:solidFill>
                <a:latin typeface="Tahoma" pitchFamily="34" charset="0"/>
              </a:rPr>
              <a:t>ΕΝΕΡΓΟΥ ΔΟΣΗΣ </a:t>
            </a:r>
            <a:r>
              <a:rPr lang="en-GB" sz="3200" b="1" dirty="0" smtClean="0">
                <a:solidFill>
                  <a:srgbClr val="C00000"/>
                </a:solidFill>
                <a:latin typeface="Tahoma" pitchFamily="34" charset="0"/>
              </a:rPr>
              <a:t> </a:t>
            </a:r>
            <a:r>
              <a:rPr lang="el-GR" sz="3200" b="1" dirty="0">
                <a:solidFill>
                  <a:srgbClr val="C00000"/>
                </a:solidFill>
                <a:latin typeface="Tahoma" pitchFamily="34" charset="0"/>
              </a:rPr>
              <a:t>(1)</a:t>
            </a:r>
            <a:endParaRPr lang="en-GB" sz="3200" b="1" dirty="0">
              <a:solidFill>
                <a:srgbClr val="C00000"/>
              </a:solidFill>
              <a:latin typeface="Tahoma" pitchFamily="34" charset="0"/>
            </a:endParaRPr>
          </a:p>
        </p:txBody>
      </p:sp>
      <p:grpSp>
        <p:nvGrpSpPr>
          <p:cNvPr id="7172" name="Group 12"/>
          <p:cNvGrpSpPr>
            <a:grpSpLocks/>
          </p:cNvGrpSpPr>
          <p:nvPr/>
        </p:nvGrpSpPr>
        <p:grpSpPr bwMode="auto">
          <a:xfrm>
            <a:off x="1331913" y="1052513"/>
            <a:ext cx="6264275" cy="3960812"/>
            <a:chOff x="967" y="845"/>
            <a:chExt cx="3727" cy="2231"/>
          </a:xfrm>
        </p:grpSpPr>
        <p:grpSp>
          <p:nvGrpSpPr>
            <p:cNvPr id="7174" name="Group 11"/>
            <p:cNvGrpSpPr>
              <a:grpSpLocks/>
            </p:cNvGrpSpPr>
            <p:nvPr/>
          </p:nvGrpSpPr>
          <p:grpSpPr bwMode="auto">
            <a:xfrm>
              <a:off x="967" y="845"/>
              <a:ext cx="3727" cy="2231"/>
              <a:chOff x="967" y="836"/>
              <a:chExt cx="3727" cy="2231"/>
            </a:xfrm>
          </p:grpSpPr>
          <p:pic>
            <p:nvPicPr>
              <p:cNvPr id="7176" name="Picture 5" descr="Examp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 y="836"/>
                <a:ext cx="3727"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7"/>
              <p:cNvSpPr>
                <a:spLocks noChangeArrowheads="1"/>
              </p:cNvSpPr>
              <p:nvPr/>
            </p:nvSpPr>
            <p:spPr bwMode="auto">
              <a:xfrm>
                <a:off x="975" y="2432"/>
                <a:ext cx="136"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7178" name="Rectangle 8"/>
              <p:cNvSpPr>
                <a:spLocks noChangeArrowheads="1"/>
              </p:cNvSpPr>
              <p:nvPr/>
            </p:nvSpPr>
            <p:spPr bwMode="auto">
              <a:xfrm>
                <a:off x="3016" y="2160"/>
                <a:ext cx="272" cy="6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7179" name="Rectangle 9"/>
              <p:cNvSpPr>
                <a:spLocks noChangeArrowheads="1"/>
              </p:cNvSpPr>
              <p:nvPr/>
            </p:nvSpPr>
            <p:spPr bwMode="auto">
              <a:xfrm>
                <a:off x="3651" y="2523"/>
                <a:ext cx="272"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7180" name="Rectangle 10"/>
              <p:cNvSpPr>
                <a:spLocks noChangeArrowheads="1"/>
              </p:cNvSpPr>
              <p:nvPr/>
            </p:nvSpPr>
            <p:spPr bwMode="auto">
              <a:xfrm>
                <a:off x="1156" y="1344"/>
                <a:ext cx="227"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7175" name="Rectangle 6"/>
            <p:cNvSpPr>
              <a:spLocks noChangeArrowheads="1"/>
            </p:cNvSpPr>
            <p:nvPr/>
          </p:nvSpPr>
          <p:spPr bwMode="auto">
            <a:xfrm>
              <a:off x="1096" y="1014"/>
              <a:ext cx="499"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
        <p:nvSpPr>
          <p:cNvPr id="7173" name="Rectangle 15"/>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7170" name="Object 14"/>
          <p:cNvGraphicFramePr>
            <a:graphicFrameLocks noChangeAspect="1"/>
          </p:cNvGraphicFramePr>
          <p:nvPr/>
        </p:nvGraphicFramePr>
        <p:xfrm>
          <a:off x="-36513" y="5314950"/>
          <a:ext cx="9190038" cy="1138238"/>
        </p:xfrm>
        <a:graphic>
          <a:graphicData uri="http://schemas.openxmlformats.org/presentationml/2006/ole">
            <mc:AlternateContent xmlns:mc="http://schemas.openxmlformats.org/markup-compatibility/2006">
              <mc:Choice xmlns:v="urn:schemas-microsoft-com:vml" Requires="v">
                <p:oleObj spid="_x0000_s8216" name="Equation" r:id="rId4" imgW="3048000" imgH="342900" progId="Equation.3">
                  <p:embed/>
                </p:oleObj>
              </mc:Choice>
              <mc:Fallback>
                <p:oleObj name="Equation" r:id="rId4" imgW="3048000" imgH="34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5314950"/>
                        <a:ext cx="9190038"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9800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smtClean="0">
                <a:solidFill>
                  <a:srgbClr val="C00000"/>
                </a:solidFill>
                <a:latin typeface="Tahoma" pitchFamily="34" charset="0"/>
              </a:rPr>
              <a:t>ΠΑΡΑΔΕΙΓΜΑ </a:t>
            </a:r>
            <a:r>
              <a:rPr lang="el-GR" sz="3200" b="1" dirty="0">
                <a:solidFill>
                  <a:srgbClr val="C00000"/>
                </a:solidFill>
                <a:latin typeface="Tahoma" pitchFamily="34" charset="0"/>
              </a:rPr>
              <a:t>ΕΝΕΡΓΟΥ </a:t>
            </a:r>
            <a:r>
              <a:rPr lang="el-GR" sz="3200" b="1" dirty="0" smtClean="0">
                <a:solidFill>
                  <a:srgbClr val="C00000"/>
                </a:solidFill>
                <a:latin typeface="Tahoma" pitchFamily="34" charset="0"/>
              </a:rPr>
              <a:t>ΔΟΣΗΣ </a:t>
            </a:r>
            <a:r>
              <a:rPr lang="en-US" sz="3200" b="1" dirty="0" smtClean="0">
                <a:solidFill>
                  <a:srgbClr val="C00000"/>
                </a:solidFill>
                <a:latin typeface="Tahoma" pitchFamily="34" charset="0"/>
              </a:rPr>
              <a:t> </a:t>
            </a:r>
            <a:r>
              <a:rPr lang="el-GR" sz="3200" b="1" dirty="0">
                <a:solidFill>
                  <a:srgbClr val="C00000"/>
                </a:solidFill>
                <a:latin typeface="Tahoma" pitchFamily="34" charset="0"/>
              </a:rPr>
              <a:t>(2)</a:t>
            </a:r>
            <a:endParaRPr lang="en-GB" sz="3200" b="1" dirty="0">
              <a:solidFill>
                <a:srgbClr val="C00000"/>
              </a:solidFill>
              <a:latin typeface="Tahoma" pitchFamily="34" charset="0"/>
            </a:endParaRPr>
          </a:p>
        </p:txBody>
      </p:sp>
      <p:grpSp>
        <p:nvGrpSpPr>
          <p:cNvPr id="24579" name="Group 10"/>
          <p:cNvGrpSpPr>
            <a:grpSpLocks/>
          </p:cNvGrpSpPr>
          <p:nvPr/>
        </p:nvGrpSpPr>
        <p:grpSpPr bwMode="auto">
          <a:xfrm>
            <a:off x="898525" y="1779588"/>
            <a:ext cx="7129463" cy="3954462"/>
            <a:chOff x="884" y="939"/>
            <a:chExt cx="3955" cy="2300"/>
          </a:xfrm>
        </p:grpSpPr>
        <p:pic>
          <p:nvPicPr>
            <p:cNvPr id="24580" name="Picture 5" descr="Examp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939"/>
              <a:ext cx="3955"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930" y="981"/>
              <a:ext cx="544"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4582" name="Rectangle 7"/>
            <p:cNvSpPr>
              <a:spLocks noChangeArrowheads="1"/>
            </p:cNvSpPr>
            <p:nvPr/>
          </p:nvSpPr>
          <p:spPr bwMode="auto">
            <a:xfrm>
              <a:off x="2925" y="2024"/>
              <a:ext cx="363"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4583" name="Rectangle 8"/>
            <p:cNvSpPr>
              <a:spLocks noChangeArrowheads="1"/>
            </p:cNvSpPr>
            <p:nvPr/>
          </p:nvSpPr>
          <p:spPr bwMode="auto">
            <a:xfrm>
              <a:off x="1746" y="2205"/>
              <a:ext cx="181" cy="272"/>
            </a:xfrm>
            <a:prstGeom prst="rect">
              <a:avLst/>
            </a:prstGeom>
            <a:solidFill>
              <a:schemeClr val="bg1"/>
            </a:solidFill>
            <a:ln w="9525">
              <a:solidFill>
                <a:schemeClr val="bg1"/>
              </a:solidFill>
              <a:miter lim="800000"/>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4584" name="Rectangle 9"/>
            <p:cNvSpPr>
              <a:spLocks noChangeArrowheads="1"/>
            </p:cNvSpPr>
            <p:nvPr/>
          </p:nvSpPr>
          <p:spPr bwMode="auto">
            <a:xfrm>
              <a:off x="1474" y="1888"/>
              <a:ext cx="272"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Tree>
    <p:extLst>
      <p:ext uri="{BB962C8B-B14F-4D97-AF65-F5344CB8AC3E}">
        <p14:creationId xmlns:p14="http://schemas.microsoft.com/office/powerpoint/2010/main" val="3204771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1401763" y="1219200"/>
            <a:ext cx="6340475"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7"/>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ΣΥΣΤΗΜΑ ΔΟΣΙΜΕΤΡΙΚΩΝ ΜΕΓΕΘΩΝ</a:t>
            </a:r>
            <a:endParaRPr lang="en-GB" sz="3200" b="1" dirty="0">
              <a:solidFill>
                <a:srgbClr val="C00000"/>
              </a:solidFill>
              <a:latin typeface="Tahoma" pitchFamily="34" charset="0"/>
            </a:endParaRPr>
          </a:p>
        </p:txBody>
      </p:sp>
    </p:spTree>
    <p:extLst>
      <p:ext uri="{BB962C8B-B14F-4D97-AF65-F5344CB8AC3E}">
        <p14:creationId xmlns:p14="http://schemas.microsoft.com/office/powerpoint/2010/main" val="1624138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0" name="Rectangle 68"/>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ΡΑΔΙΕΝΕΡΓΕΙΑ - ΕΝΕΡΓΟΤΗΤΑ</a:t>
            </a:r>
            <a:endParaRPr lang="en-GB" sz="3200" b="1" dirty="0">
              <a:solidFill>
                <a:srgbClr val="C00000"/>
              </a:solidFill>
              <a:latin typeface="Tahoma" pitchFamily="34" charset="0"/>
            </a:endParaRPr>
          </a:p>
        </p:txBody>
      </p:sp>
      <p:sp>
        <p:nvSpPr>
          <p:cNvPr id="3141" name="Text Box 69"/>
          <p:cNvSpPr txBox="1">
            <a:spLocks noChangeArrowheads="1"/>
          </p:cNvSpPr>
          <p:nvPr/>
        </p:nvSpPr>
        <p:spPr bwMode="auto">
          <a:xfrm>
            <a:off x="323850" y="1484313"/>
            <a:ext cx="8262938" cy="707886"/>
          </a:xfrm>
          <a:prstGeom prst="rect">
            <a:avLst/>
          </a:prstGeom>
          <a:noFill/>
          <a:ln w="9525">
            <a:noFill/>
            <a:miter lim="800000"/>
            <a:headEnd/>
            <a:tailEnd/>
          </a:ln>
          <a:effectLst/>
        </p:spPr>
        <p:txBody>
          <a:bodyPr wrap="square">
            <a:spAutoFit/>
          </a:bodyPr>
          <a:lstStyle/>
          <a:p>
            <a:pPr marL="1257300" indent="-1257300">
              <a:spcBef>
                <a:spcPct val="50000"/>
              </a:spcBef>
              <a:defRPr/>
            </a:pPr>
            <a:r>
              <a:rPr lang="el-GR" sz="2000" b="1" dirty="0">
                <a:solidFill>
                  <a:srgbClr val="C00000"/>
                </a:solidFill>
                <a:latin typeface="Arial" charset="0"/>
              </a:rPr>
              <a:t>Ορισμός</a:t>
            </a:r>
            <a:r>
              <a:rPr lang="en-GB" sz="2000" b="1" dirty="0">
                <a:solidFill>
                  <a:srgbClr val="C00000"/>
                </a:solidFill>
                <a:latin typeface="Arial" charset="0"/>
              </a:rPr>
              <a:t>: </a:t>
            </a:r>
            <a:r>
              <a:rPr lang="el-GR" sz="2000" b="1" dirty="0">
                <a:solidFill>
                  <a:srgbClr val="0070C0"/>
                </a:solidFill>
                <a:latin typeface="Arial" charset="0"/>
              </a:rPr>
              <a:t>Ραδιενέργεια</a:t>
            </a:r>
            <a:r>
              <a:rPr lang="en-US" sz="2000" b="1" dirty="0">
                <a:solidFill>
                  <a:srgbClr val="0070C0"/>
                </a:solidFill>
                <a:latin typeface="Arial" charset="0"/>
              </a:rPr>
              <a:t> (A)</a:t>
            </a:r>
            <a:r>
              <a:rPr lang="el-GR" sz="2000" b="1" dirty="0">
                <a:solidFill>
                  <a:srgbClr val="0070C0"/>
                </a:solidFill>
                <a:latin typeface="Arial" charset="0"/>
              </a:rPr>
              <a:t> ενός ραδιοϊσοτόπου ορίζεται το πλήθος των πυρηνικών μετασχηματισμών ανά μονάδα χρόνου. </a:t>
            </a:r>
            <a:endParaRPr lang="en-US" sz="2000" b="1" dirty="0">
              <a:solidFill>
                <a:srgbClr val="0070C0"/>
              </a:solidFill>
              <a:latin typeface="Arial" charset="0"/>
            </a:endParaRPr>
          </a:p>
        </p:txBody>
      </p:sp>
      <p:sp>
        <p:nvSpPr>
          <p:cNvPr id="8197" name="Rectangle 72"/>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aphicFrame>
        <p:nvGraphicFramePr>
          <p:cNvPr id="8194" name="Object 71"/>
          <p:cNvGraphicFramePr>
            <a:graphicFrameLocks noChangeAspect="1"/>
          </p:cNvGraphicFramePr>
          <p:nvPr/>
        </p:nvGraphicFramePr>
        <p:xfrm>
          <a:off x="2555875" y="3357563"/>
          <a:ext cx="3744913" cy="1009650"/>
        </p:xfrm>
        <a:graphic>
          <a:graphicData uri="http://schemas.openxmlformats.org/presentationml/2006/ole">
            <mc:AlternateContent xmlns:mc="http://schemas.openxmlformats.org/markup-compatibility/2006">
              <mc:Choice xmlns:v="urn:schemas-microsoft-com:vml" Requires="v">
                <p:oleObj spid="_x0000_s11280" name="Equation" r:id="rId3" imgW="876300" imgH="241300" progId="Equation.3">
                  <p:embed/>
                </p:oleObj>
              </mc:Choice>
              <mc:Fallback>
                <p:oleObj name="Equation" r:id="rId3" imgW="8763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357563"/>
                        <a:ext cx="3744913"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5" name="Text Box 73"/>
          <p:cNvSpPr txBox="1">
            <a:spLocks noChangeArrowheads="1"/>
          </p:cNvSpPr>
          <p:nvPr/>
        </p:nvSpPr>
        <p:spPr bwMode="auto">
          <a:xfrm>
            <a:off x="2052638" y="4508500"/>
            <a:ext cx="5472112" cy="784830"/>
          </a:xfrm>
          <a:prstGeom prst="rect">
            <a:avLst/>
          </a:prstGeom>
          <a:noFill/>
          <a:ln w="9525">
            <a:noFill/>
            <a:miter lim="800000"/>
            <a:headEnd/>
            <a:tailEnd/>
          </a:ln>
          <a:effectLst/>
        </p:spPr>
        <p:txBody>
          <a:bodyPr>
            <a:spAutoFit/>
          </a:bodyPr>
          <a:lstStyle/>
          <a:p>
            <a:pPr>
              <a:spcBef>
                <a:spcPct val="50000"/>
              </a:spcBef>
              <a:defRPr/>
            </a:pPr>
            <a:r>
              <a:rPr lang="el-GR" b="1" dirty="0">
                <a:solidFill>
                  <a:srgbClr val="0070C0"/>
                </a:solidFill>
                <a:latin typeface="Arial" charset="0"/>
              </a:rPr>
              <a:t>Α</a:t>
            </a:r>
            <a:r>
              <a:rPr lang="el-GR" b="1" baseline="-25000" dirty="0">
                <a:solidFill>
                  <a:srgbClr val="0070C0"/>
                </a:solidFill>
                <a:latin typeface="Arial" charset="0"/>
              </a:rPr>
              <a:t>0</a:t>
            </a:r>
            <a:r>
              <a:rPr lang="en-GB" b="1" dirty="0">
                <a:solidFill>
                  <a:srgbClr val="0070C0"/>
                </a:solidFill>
                <a:latin typeface="Arial" charset="0"/>
              </a:rPr>
              <a:t>: </a:t>
            </a:r>
            <a:r>
              <a:rPr lang="el-GR" b="1" dirty="0">
                <a:solidFill>
                  <a:srgbClr val="0070C0"/>
                </a:solidFill>
                <a:latin typeface="Arial" charset="0"/>
              </a:rPr>
              <a:t>Αρχική ραδιενέργεια</a:t>
            </a:r>
          </a:p>
          <a:p>
            <a:pPr>
              <a:spcBef>
                <a:spcPct val="50000"/>
              </a:spcBef>
              <a:defRPr/>
            </a:pPr>
            <a:r>
              <a:rPr lang="el-GR" b="1" dirty="0">
                <a:solidFill>
                  <a:srgbClr val="0070C0"/>
                </a:solidFill>
                <a:latin typeface="Arial" charset="0"/>
              </a:rPr>
              <a:t>λ</a:t>
            </a:r>
            <a:r>
              <a:rPr lang="en-GB" b="1" dirty="0">
                <a:solidFill>
                  <a:srgbClr val="0070C0"/>
                </a:solidFill>
                <a:latin typeface="Arial" charset="0"/>
              </a:rPr>
              <a:t>:</a:t>
            </a:r>
            <a:r>
              <a:rPr lang="el-GR" b="1" dirty="0">
                <a:solidFill>
                  <a:srgbClr val="0070C0"/>
                </a:solidFill>
                <a:latin typeface="Arial" charset="0"/>
              </a:rPr>
              <a:t> σταθερά διάσπασης</a:t>
            </a:r>
            <a:endParaRPr lang="en-US" b="1" dirty="0">
              <a:solidFill>
                <a:srgbClr val="0070C0"/>
              </a:solidFill>
              <a:latin typeface="Arial" charset="0"/>
            </a:endParaRPr>
          </a:p>
        </p:txBody>
      </p:sp>
    </p:spTree>
    <p:extLst>
      <p:ext uri="{BB962C8B-B14F-4D97-AF65-F5344CB8AC3E}">
        <p14:creationId xmlns:p14="http://schemas.microsoft.com/office/powerpoint/2010/main" val="3336673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90830" y="4444661"/>
            <a:ext cx="7549979" cy="1569660"/>
          </a:xfrm>
          <a:prstGeom prst="rect">
            <a:avLst/>
          </a:prstGeom>
        </p:spPr>
        <p:txBody>
          <a:bodyPr wrap="square">
            <a:spAutoFit/>
          </a:bodyPr>
          <a:lstStyle/>
          <a:p>
            <a:pPr algn="just"/>
            <a:r>
              <a:rPr lang="el-GR" sz="2400" b="1" dirty="0"/>
              <a:t>Το </a:t>
            </a:r>
            <a:r>
              <a:rPr lang="el-GR" sz="2400" b="1" dirty="0">
                <a:solidFill>
                  <a:schemeClr val="accent1"/>
                </a:solidFill>
              </a:rPr>
              <a:t>Διεθνές Σύστημα Ακτινοπροστασίας </a:t>
            </a:r>
            <a:r>
              <a:rPr lang="el-GR" sz="2400" b="1" dirty="0" smtClean="0"/>
              <a:t>εφαρμόζεται </a:t>
            </a:r>
            <a:r>
              <a:rPr lang="el-GR" sz="2400" b="1" dirty="0"/>
              <a:t>και στη διαγνωστική ακτινολογία, καθώς και </a:t>
            </a:r>
            <a:r>
              <a:rPr lang="el-GR" sz="2400" b="1" dirty="0" smtClean="0"/>
              <a:t>σε όλες τις </a:t>
            </a:r>
            <a:r>
              <a:rPr lang="el-GR" sz="2400" b="1" dirty="0"/>
              <a:t>ακτινοσκοπικά καθοδηγούμενες επεμβατικές διαδικασίες</a:t>
            </a:r>
            <a:r>
              <a:rPr lang="en-US" sz="2400" b="1" dirty="0"/>
              <a:t>.</a:t>
            </a:r>
            <a:endParaRPr lang="el-GR" sz="2400" b="1" dirty="0"/>
          </a:p>
        </p:txBody>
      </p:sp>
      <p:sp>
        <p:nvSpPr>
          <p:cNvPr id="5"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(2)</a:t>
            </a:r>
            <a:endParaRPr lang="en-US" altLang="el-GR" sz="3600" b="1" dirty="0">
              <a:solidFill>
                <a:srgbClr val="0070C0"/>
              </a:solidFill>
              <a:latin typeface="+mj-lt"/>
            </a:endParaRPr>
          </a:p>
        </p:txBody>
      </p:sp>
      <p:sp>
        <p:nvSpPr>
          <p:cNvPr id="6" name="Ορθογώνιο 5"/>
          <p:cNvSpPr/>
          <p:nvPr/>
        </p:nvSpPr>
        <p:spPr>
          <a:xfrm>
            <a:off x="790831" y="1388829"/>
            <a:ext cx="7549979" cy="2677656"/>
          </a:xfrm>
          <a:prstGeom prst="rect">
            <a:avLst/>
          </a:prstGeom>
        </p:spPr>
        <p:txBody>
          <a:bodyPr wrap="square">
            <a:spAutoFit/>
          </a:bodyPr>
          <a:lstStyle/>
          <a:p>
            <a:pPr algn="just"/>
            <a:r>
              <a:rPr lang="el-GR" sz="2400" b="1" dirty="0"/>
              <a:t>Το </a:t>
            </a:r>
            <a:r>
              <a:rPr lang="el-GR" sz="2400" b="1" dirty="0">
                <a:solidFill>
                  <a:schemeClr val="accent1"/>
                </a:solidFill>
              </a:rPr>
              <a:t>Διεθνές Σύστημα Ακτινοπροστασίας </a:t>
            </a:r>
            <a:r>
              <a:rPr lang="el-GR" sz="2400" b="1" dirty="0"/>
              <a:t>στηρίζεται στα επιστημονικά δεδομένα που αφορούν στη βλαπτικότητα/επίπτωση των ακτινοβολιών  και </a:t>
            </a:r>
            <a:r>
              <a:rPr lang="el-GR" sz="2400" b="1" dirty="0" smtClean="0"/>
              <a:t>προέρχονται από μακροχρόνιες συστηματικές επιδημιολογικές και </a:t>
            </a:r>
            <a:r>
              <a:rPr lang="el-GR" sz="2400" b="1" dirty="0" err="1" smtClean="0"/>
              <a:t>ραδιοβιολογικές</a:t>
            </a:r>
            <a:r>
              <a:rPr lang="el-GR" sz="2400" b="1" dirty="0" smtClean="0"/>
              <a:t> μελέτες πληθυσμών που ακτινοβολήθηκαν με μεγάλες δόσεις ακτινοβολίας (Χιροσίμα-Ναγκασάκι κτλ.) </a:t>
            </a:r>
            <a:endParaRPr lang="el-GR" sz="2400" b="1" dirty="0"/>
          </a:p>
        </p:txBody>
      </p:sp>
    </p:spTree>
    <p:extLst>
      <p:ext uri="{BB962C8B-B14F-4D97-AF65-F5344CB8AC3E}">
        <p14:creationId xmlns:p14="http://schemas.microsoft.com/office/powerpoint/2010/main" val="718757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ΜΟΝΑΔΕΣ </a:t>
            </a:r>
            <a:r>
              <a:rPr lang="el-GR" sz="3200" b="1" dirty="0" smtClean="0">
                <a:solidFill>
                  <a:srgbClr val="C00000"/>
                </a:solidFill>
                <a:latin typeface="Tahoma" pitchFamily="34" charset="0"/>
              </a:rPr>
              <a:t>ΡΑΔΙΕΝΕΡΓΕΙΑΣ </a:t>
            </a:r>
            <a:endParaRPr lang="en-GB" sz="3200" b="1" dirty="0">
              <a:solidFill>
                <a:srgbClr val="C00000"/>
              </a:solidFill>
              <a:latin typeface="Tahoma" pitchFamily="34" charset="0"/>
            </a:endParaRPr>
          </a:p>
        </p:txBody>
      </p:sp>
      <p:sp>
        <p:nvSpPr>
          <p:cNvPr id="61446" name="Text Box 6"/>
          <p:cNvSpPr txBox="1">
            <a:spLocks noChangeArrowheads="1"/>
          </p:cNvSpPr>
          <p:nvPr/>
        </p:nvSpPr>
        <p:spPr bwMode="auto">
          <a:xfrm>
            <a:off x="323850" y="1196975"/>
            <a:ext cx="8496300" cy="461665"/>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C00000"/>
                </a:solidFill>
                <a:latin typeface="Arial" charset="0"/>
              </a:rPr>
              <a:t>Becquerel (</a:t>
            </a:r>
            <a:r>
              <a:rPr lang="en-GB" b="1" dirty="0" err="1">
                <a:solidFill>
                  <a:srgbClr val="C00000"/>
                </a:solidFill>
                <a:latin typeface="Arial" charset="0"/>
              </a:rPr>
              <a:t>Bq</a:t>
            </a:r>
            <a:r>
              <a:rPr lang="en-GB" b="1" dirty="0">
                <a:solidFill>
                  <a:srgbClr val="C00000"/>
                </a:solidFill>
                <a:latin typeface="Arial" charset="0"/>
              </a:rPr>
              <a:t>)</a:t>
            </a:r>
            <a:r>
              <a:rPr lang="el-GR" b="1" dirty="0">
                <a:solidFill>
                  <a:srgbClr val="C00000"/>
                </a:solidFill>
                <a:latin typeface="Arial" charset="0"/>
              </a:rPr>
              <a:t> </a:t>
            </a:r>
            <a:r>
              <a:rPr lang="en-US" b="1" dirty="0">
                <a:solidFill>
                  <a:srgbClr val="C00000"/>
                </a:solidFill>
                <a:latin typeface="Arial" charset="0"/>
              </a:rPr>
              <a:t> </a:t>
            </a:r>
            <a:r>
              <a:rPr lang="el-GR" b="1" dirty="0">
                <a:solidFill>
                  <a:srgbClr val="C00000"/>
                </a:solidFill>
                <a:latin typeface="Arial" charset="0"/>
              </a:rPr>
              <a:t>(</a:t>
            </a:r>
            <a:r>
              <a:rPr lang="en-GB" b="1" dirty="0">
                <a:solidFill>
                  <a:srgbClr val="C00000"/>
                </a:solidFill>
                <a:latin typeface="Arial" charset="0"/>
              </a:rPr>
              <a:t>SI)</a:t>
            </a:r>
            <a:r>
              <a:rPr lang="el-GR" sz="2400" dirty="0">
                <a:solidFill>
                  <a:srgbClr val="C00000"/>
                </a:solidFill>
                <a:latin typeface="Arial" charset="0"/>
              </a:rPr>
              <a:t> </a:t>
            </a:r>
            <a:endParaRPr lang="en-US" sz="2400" dirty="0">
              <a:solidFill>
                <a:srgbClr val="C00000"/>
              </a:solidFill>
              <a:latin typeface="Arial" charset="0"/>
            </a:endParaRPr>
          </a:p>
        </p:txBody>
      </p:sp>
      <p:sp>
        <p:nvSpPr>
          <p:cNvPr id="61447" name="Text Box 7"/>
          <p:cNvSpPr txBox="1">
            <a:spLocks noChangeArrowheads="1"/>
          </p:cNvSpPr>
          <p:nvPr/>
        </p:nvSpPr>
        <p:spPr bwMode="auto">
          <a:xfrm>
            <a:off x="900113" y="2060575"/>
            <a:ext cx="7488237" cy="461665"/>
          </a:xfrm>
          <a:prstGeom prst="rect">
            <a:avLst/>
          </a:prstGeom>
          <a:noFill/>
          <a:ln w="9525">
            <a:noFill/>
            <a:miter lim="800000"/>
            <a:headEnd/>
            <a:tailEnd/>
          </a:ln>
          <a:effectLst/>
        </p:spPr>
        <p:txBody>
          <a:bodyPr>
            <a:spAutoFit/>
          </a:bodyPr>
          <a:lstStyle/>
          <a:p>
            <a:pPr marL="1423988" indent="-1423988" algn="just">
              <a:spcBef>
                <a:spcPct val="50000"/>
              </a:spcBef>
              <a:defRPr/>
            </a:pPr>
            <a:r>
              <a:rPr lang="el-GR" b="1" dirty="0">
                <a:solidFill>
                  <a:srgbClr val="0070C0"/>
                </a:solidFill>
                <a:latin typeface="Arial" charset="0"/>
              </a:rPr>
              <a:t>1 </a:t>
            </a:r>
            <a:r>
              <a:rPr lang="en-GB" b="1" dirty="0" err="1">
                <a:solidFill>
                  <a:srgbClr val="0070C0"/>
                </a:solidFill>
                <a:latin typeface="Arial" charset="0"/>
              </a:rPr>
              <a:t>Bq</a:t>
            </a:r>
            <a:r>
              <a:rPr lang="el-GR" b="1" dirty="0">
                <a:solidFill>
                  <a:srgbClr val="0070C0"/>
                </a:solidFill>
                <a:latin typeface="Arial" charset="0"/>
              </a:rPr>
              <a:t>  = ένας πυρηνικός μετασχηματισμός ανά δευτερόλεπτο (</a:t>
            </a:r>
            <a:r>
              <a:rPr lang="en-GB" b="1" dirty="0">
                <a:solidFill>
                  <a:srgbClr val="0070C0"/>
                </a:solidFill>
                <a:latin typeface="Arial" charset="0"/>
              </a:rPr>
              <a:t>s</a:t>
            </a:r>
            <a:r>
              <a:rPr lang="en-GB" b="1" baseline="30000" dirty="0">
                <a:solidFill>
                  <a:srgbClr val="0070C0"/>
                </a:solidFill>
                <a:latin typeface="Arial" charset="0"/>
              </a:rPr>
              <a:t>-1</a:t>
            </a:r>
            <a:r>
              <a:rPr lang="en-GB" b="1" dirty="0">
                <a:solidFill>
                  <a:srgbClr val="0070C0"/>
                </a:solidFill>
                <a:latin typeface="Arial" charset="0"/>
              </a:rPr>
              <a:t>)</a:t>
            </a:r>
            <a:r>
              <a:rPr lang="el-GR" sz="2400" dirty="0">
                <a:solidFill>
                  <a:srgbClr val="0070C0"/>
                </a:solidFill>
                <a:latin typeface="Arial" charset="0"/>
              </a:rPr>
              <a:t> </a:t>
            </a:r>
            <a:endParaRPr lang="en-US" sz="2400" dirty="0">
              <a:solidFill>
                <a:srgbClr val="0070C0"/>
              </a:solidFill>
              <a:latin typeface="Arial" charset="0"/>
            </a:endParaRPr>
          </a:p>
        </p:txBody>
      </p:sp>
      <p:sp>
        <p:nvSpPr>
          <p:cNvPr id="61448" name="Text Box 8"/>
          <p:cNvSpPr txBox="1">
            <a:spLocks noChangeArrowheads="1"/>
          </p:cNvSpPr>
          <p:nvPr/>
        </p:nvSpPr>
        <p:spPr bwMode="auto">
          <a:xfrm>
            <a:off x="1474788" y="3357563"/>
            <a:ext cx="6337300" cy="461665"/>
          </a:xfrm>
          <a:prstGeom prst="rect">
            <a:avLst/>
          </a:prstGeom>
          <a:noFill/>
          <a:ln w="9525">
            <a:noFill/>
            <a:miter lim="800000"/>
            <a:headEnd/>
            <a:tailEnd/>
          </a:ln>
          <a:effectLst/>
        </p:spPr>
        <p:txBody>
          <a:bodyPr>
            <a:spAutoFit/>
          </a:bodyPr>
          <a:lstStyle/>
          <a:p>
            <a:pPr algn="just">
              <a:spcBef>
                <a:spcPct val="50000"/>
              </a:spcBef>
              <a:defRPr/>
            </a:pPr>
            <a:r>
              <a:rPr lang="el-GR" b="1" dirty="0">
                <a:solidFill>
                  <a:srgbClr val="0070C0"/>
                </a:solidFill>
                <a:latin typeface="Arial" charset="0"/>
              </a:rPr>
              <a:t>Ραδιενέργεια υλικών</a:t>
            </a:r>
            <a:r>
              <a:rPr lang="en-GB" b="1" dirty="0">
                <a:solidFill>
                  <a:srgbClr val="0070C0"/>
                </a:solidFill>
                <a:latin typeface="Arial" charset="0"/>
              </a:rPr>
              <a:t>: </a:t>
            </a:r>
            <a:r>
              <a:rPr lang="en-GB" b="1" dirty="0" err="1">
                <a:solidFill>
                  <a:srgbClr val="0070C0"/>
                </a:solidFill>
                <a:latin typeface="Arial" charset="0"/>
              </a:rPr>
              <a:t>kBq</a:t>
            </a:r>
            <a:r>
              <a:rPr lang="en-GB" b="1" dirty="0">
                <a:solidFill>
                  <a:srgbClr val="0070C0"/>
                </a:solidFill>
                <a:latin typeface="Arial" charset="0"/>
              </a:rPr>
              <a:t> - </a:t>
            </a:r>
            <a:r>
              <a:rPr lang="en-GB" b="1" dirty="0" err="1">
                <a:solidFill>
                  <a:srgbClr val="0070C0"/>
                </a:solidFill>
                <a:latin typeface="Arial" charset="0"/>
              </a:rPr>
              <a:t>MBq</a:t>
            </a:r>
            <a:r>
              <a:rPr lang="el-GR" sz="2400" dirty="0">
                <a:solidFill>
                  <a:srgbClr val="0070C0"/>
                </a:solidFill>
                <a:latin typeface="Arial" charset="0"/>
              </a:rPr>
              <a:t> </a:t>
            </a:r>
            <a:endParaRPr lang="en-US" sz="2400" dirty="0">
              <a:solidFill>
                <a:srgbClr val="0070C0"/>
              </a:solidFill>
              <a:latin typeface="Arial" charset="0"/>
            </a:endParaRPr>
          </a:p>
        </p:txBody>
      </p:sp>
      <p:sp>
        <p:nvSpPr>
          <p:cNvPr id="61449" name="Text Box 9"/>
          <p:cNvSpPr txBox="1">
            <a:spLocks noChangeArrowheads="1"/>
          </p:cNvSpPr>
          <p:nvPr/>
        </p:nvSpPr>
        <p:spPr bwMode="auto">
          <a:xfrm>
            <a:off x="395288" y="4292600"/>
            <a:ext cx="8135937" cy="369332"/>
          </a:xfrm>
          <a:prstGeom prst="rect">
            <a:avLst/>
          </a:prstGeom>
          <a:noFill/>
          <a:ln w="9525">
            <a:noFill/>
            <a:miter lim="800000"/>
            <a:headEnd/>
            <a:tailEnd/>
          </a:ln>
          <a:effectLst/>
        </p:spPr>
        <p:txBody>
          <a:bodyPr>
            <a:spAutoFit/>
          </a:bodyPr>
          <a:lstStyle/>
          <a:p>
            <a:pPr algn="just">
              <a:spcBef>
                <a:spcPct val="50000"/>
              </a:spcBef>
              <a:defRPr/>
            </a:pPr>
            <a:r>
              <a:rPr lang="en-GB" b="1" dirty="0">
                <a:solidFill>
                  <a:srgbClr val="C00000"/>
                </a:solidFill>
                <a:latin typeface="Arial" charset="0"/>
              </a:rPr>
              <a:t>Curie (Ci) </a:t>
            </a:r>
            <a:r>
              <a:rPr lang="el-GR" b="1" dirty="0">
                <a:solidFill>
                  <a:srgbClr val="C00000"/>
                </a:solidFill>
                <a:latin typeface="Arial" charset="0"/>
              </a:rPr>
              <a:t>   (Παλαιά μονάδα</a:t>
            </a:r>
            <a:r>
              <a:rPr lang="en-GB" b="1" dirty="0">
                <a:solidFill>
                  <a:srgbClr val="C00000"/>
                </a:solidFill>
                <a:latin typeface="Arial" charset="0"/>
              </a:rPr>
              <a:t>)</a:t>
            </a:r>
            <a:r>
              <a:rPr lang="el-GR" dirty="0">
                <a:solidFill>
                  <a:srgbClr val="C00000"/>
                </a:solidFill>
                <a:latin typeface="Arial" charset="0"/>
              </a:rPr>
              <a:t> </a:t>
            </a:r>
            <a:endParaRPr lang="en-US" b="1" dirty="0">
              <a:solidFill>
                <a:srgbClr val="C00000"/>
              </a:solidFill>
              <a:latin typeface="Arial" charset="0"/>
            </a:endParaRPr>
          </a:p>
        </p:txBody>
      </p:sp>
      <p:sp>
        <p:nvSpPr>
          <p:cNvPr id="61450" name="Rectangle 10"/>
          <p:cNvSpPr>
            <a:spLocks noChangeArrowheads="1"/>
          </p:cNvSpPr>
          <p:nvPr/>
        </p:nvSpPr>
        <p:spPr bwMode="auto">
          <a:xfrm>
            <a:off x="2268538" y="4941888"/>
            <a:ext cx="2161169" cy="369332"/>
          </a:xfrm>
          <a:prstGeom prst="rect">
            <a:avLst/>
          </a:prstGeom>
          <a:noFill/>
          <a:ln w="9525">
            <a:noFill/>
            <a:miter lim="800000"/>
            <a:headEnd/>
            <a:tailEnd/>
          </a:ln>
          <a:effectLst/>
        </p:spPr>
        <p:txBody>
          <a:bodyPr wrap="none">
            <a:spAutoFit/>
          </a:bodyPr>
          <a:lstStyle/>
          <a:p>
            <a:pPr>
              <a:spcBef>
                <a:spcPct val="50000"/>
              </a:spcBef>
              <a:defRPr/>
            </a:pPr>
            <a:r>
              <a:rPr lang="en-GB" b="1" dirty="0">
                <a:solidFill>
                  <a:srgbClr val="FFFF66"/>
                </a:solidFill>
                <a:effectLst>
                  <a:outerShdw blurRad="38100" dist="38100" dir="2700000" algn="tl">
                    <a:srgbClr val="000000"/>
                  </a:outerShdw>
                </a:effectLst>
                <a:latin typeface="Arial" charset="0"/>
              </a:rPr>
              <a:t> </a:t>
            </a:r>
            <a:r>
              <a:rPr lang="en-GB" b="1" dirty="0">
                <a:solidFill>
                  <a:srgbClr val="0070C0"/>
                </a:solidFill>
                <a:latin typeface="Arial" charset="0"/>
              </a:rPr>
              <a:t>1 Ci = 37 x 10</a:t>
            </a:r>
            <a:r>
              <a:rPr lang="el-GR" b="1" baseline="30000" dirty="0">
                <a:solidFill>
                  <a:srgbClr val="0070C0"/>
                </a:solidFill>
                <a:latin typeface="Arial" charset="0"/>
              </a:rPr>
              <a:t>9</a:t>
            </a:r>
            <a:r>
              <a:rPr lang="en-GB" b="1" dirty="0">
                <a:solidFill>
                  <a:srgbClr val="0070C0"/>
                </a:solidFill>
                <a:latin typeface="Arial" charset="0"/>
              </a:rPr>
              <a:t> </a:t>
            </a:r>
            <a:r>
              <a:rPr lang="en-US" b="1" dirty="0" err="1">
                <a:solidFill>
                  <a:srgbClr val="0070C0"/>
                </a:solidFill>
                <a:latin typeface="Arial" charset="0"/>
              </a:rPr>
              <a:t>Bq</a:t>
            </a:r>
            <a:endParaRPr lang="en-US" b="1" dirty="0">
              <a:solidFill>
                <a:srgbClr val="0070C0"/>
              </a:solidFill>
              <a:latin typeface="Arial" charset="0"/>
            </a:endParaRPr>
          </a:p>
        </p:txBody>
      </p:sp>
      <p:sp>
        <p:nvSpPr>
          <p:cNvPr id="61451" name="Text Box 11"/>
          <p:cNvSpPr txBox="1">
            <a:spLocks noChangeArrowheads="1"/>
          </p:cNvSpPr>
          <p:nvPr/>
        </p:nvSpPr>
        <p:spPr bwMode="auto">
          <a:xfrm>
            <a:off x="1476375" y="5634038"/>
            <a:ext cx="6480175" cy="461665"/>
          </a:xfrm>
          <a:prstGeom prst="rect">
            <a:avLst/>
          </a:prstGeom>
          <a:noFill/>
          <a:ln w="9525">
            <a:noFill/>
            <a:miter lim="800000"/>
            <a:headEnd/>
            <a:tailEnd/>
          </a:ln>
          <a:effectLst/>
        </p:spPr>
        <p:txBody>
          <a:bodyPr>
            <a:spAutoFit/>
          </a:bodyPr>
          <a:lstStyle/>
          <a:p>
            <a:pPr algn="just">
              <a:spcBef>
                <a:spcPct val="50000"/>
              </a:spcBef>
              <a:defRPr/>
            </a:pPr>
            <a:r>
              <a:rPr lang="el-GR" b="1" dirty="0">
                <a:solidFill>
                  <a:srgbClr val="0070C0"/>
                </a:solidFill>
                <a:latin typeface="Arial" charset="0"/>
              </a:rPr>
              <a:t>Ραδιενέργεια υλικών</a:t>
            </a:r>
            <a:r>
              <a:rPr lang="en-GB" b="1" dirty="0">
                <a:solidFill>
                  <a:srgbClr val="0070C0"/>
                </a:solidFill>
                <a:latin typeface="Arial" charset="0"/>
              </a:rPr>
              <a:t>: </a:t>
            </a:r>
            <a:r>
              <a:rPr lang="el-GR" b="1" dirty="0">
                <a:solidFill>
                  <a:srgbClr val="0070C0"/>
                </a:solidFill>
                <a:latin typeface="Arial" charset="0"/>
              </a:rPr>
              <a:t>μ</a:t>
            </a:r>
            <a:r>
              <a:rPr lang="en-GB" b="1" dirty="0">
                <a:solidFill>
                  <a:srgbClr val="0070C0"/>
                </a:solidFill>
                <a:latin typeface="Arial" charset="0"/>
              </a:rPr>
              <a:t>Ci - </a:t>
            </a:r>
            <a:r>
              <a:rPr lang="en-GB" b="1" dirty="0" err="1">
                <a:solidFill>
                  <a:srgbClr val="0070C0"/>
                </a:solidFill>
                <a:latin typeface="Arial" charset="0"/>
              </a:rPr>
              <a:t>mCi</a:t>
            </a:r>
            <a:r>
              <a:rPr lang="el-GR" sz="2400" dirty="0">
                <a:solidFill>
                  <a:srgbClr val="0070C0"/>
                </a:solidFill>
                <a:latin typeface="Arial" charset="0"/>
              </a:rPr>
              <a:t> </a:t>
            </a:r>
            <a:endParaRPr lang="en-US" sz="2400" dirty="0">
              <a:solidFill>
                <a:srgbClr val="0070C0"/>
              </a:solidFill>
              <a:latin typeface="Arial" charset="0"/>
            </a:endParaRPr>
          </a:p>
        </p:txBody>
      </p:sp>
    </p:spTree>
    <p:extLst>
      <p:ext uri="{BB962C8B-B14F-4D97-AF65-F5344CB8AC3E}">
        <p14:creationId xmlns:p14="http://schemas.microsoft.com/office/powerpoint/2010/main" val="2816186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0" y="355600"/>
            <a:ext cx="9144000" cy="579438"/>
          </a:xfrm>
          <a:prstGeom prst="rect">
            <a:avLst/>
          </a:prstGeom>
          <a:noFill/>
          <a:ln w="9525">
            <a:noFill/>
            <a:miter lim="800000"/>
            <a:headEnd/>
            <a:tailEnd/>
          </a:ln>
          <a:effectLst/>
        </p:spPr>
        <p:txBody>
          <a:bodyPr wrap="square">
            <a:spAutoFit/>
          </a:bodyPr>
          <a:lstStyle/>
          <a:p>
            <a:pPr algn="ctr">
              <a:defRPr/>
            </a:pPr>
            <a:r>
              <a:rPr lang="el-GR" sz="3200" b="1" dirty="0">
                <a:solidFill>
                  <a:srgbClr val="C00000"/>
                </a:solidFill>
                <a:latin typeface="Arial" charset="0"/>
              </a:rPr>
              <a:t>ΣΤΑΘΕΡΑ </a:t>
            </a:r>
            <a:r>
              <a:rPr lang="el-GR" sz="3200" b="1" dirty="0" smtClean="0">
                <a:solidFill>
                  <a:srgbClr val="C00000"/>
                </a:solidFill>
                <a:latin typeface="Arial" charset="0"/>
              </a:rPr>
              <a:t>ΕΚΘΕΣΗΣ (</a:t>
            </a:r>
            <a:r>
              <a:rPr lang="el-GR" sz="3200" b="1" dirty="0">
                <a:solidFill>
                  <a:srgbClr val="C00000"/>
                </a:solidFill>
                <a:latin typeface="Arial" charset="0"/>
              </a:rPr>
              <a:t>γ-</a:t>
            </a:r>
            <a:r>
              <a:rPr lang="en-GB" sz="3200" b="1" dirty="0">
                <a:solidFill>
                  <a:srgbClr val="C00000"/>
                </a:solidFill>
                <a:latin typeface="Arial" charset="0"/>
              </a:rPr>
              <a:t>Constant)</a:t>
            </a:r>
            <a:endParaRPr lang="en-US" sz="3200" b="1" dirty="0">
              <a:solidFill>
                <a:srgbClr val="C00000"/>
              </a:solidFill>
              <a:latin typeface="Arial" charset="0"/>
            </a:endParaRPr>
          </a:p>
        </p:txBody>
      </p:sp>
      <p:sp>
        <p:nvSpPr>
          <p:cNvPr id="70661" name="Rectangle 5"/>
          <p:cNvSpPr>
            <a:spLocks noChangeArrowheads="1"/>
          </p:cNvSpPr>
          <p:nvPr/>
        </p:nvSpPr>
        <p:spPr bwMode="auto">
          <a:xfrm>
            <a:off x="684213" y="1740764"/>
            <a:ext cx="7704137" cy="707886"/>
          </a:xfrm>
          <a:prstGeom prst="rect">
            <a:avLst/>
          </a:prstGeom>
          <a:noFill/>
          <a:ln w="9525">
            <a:noFill/>
            <a:miter lim="800000"/>
            <a:headEnd/>
            <a:tailEnd/>
          </a:ln>
          <a:effectLst/>
        </p:spPr>
        <p:txBody>
          <a:bodyPr anchor="ctr">
            <a:spAutoFit/>
          </a:bodyPr>
          <a:lstStyle/>
          <a:p>
            <a:pPr algn="just">
              <a:defRPr/>
            </a:pPr>
            <a:r>
              <a:rPr lang="el-GR" sz="2000" b="1" dirty="0">
                <a:solidFill>
                  <a:srgbClr val="0070C0"/>
                </a:solidFill>
                <a:latin typeface="Arial" charset="0"/>
              </a:rPr>
              <a:t>Εκφράζει το ρυθμό έκθεσης (</a:t>
            </a:r>
            <a:r>
              <a:rPr lang="en-GB" sz="2000" b="1" dirty="0">
                <a:solidFill>
                  <a:srgbClr val="0070C0"/>
                </a:solidFill>
                <a:latin typeface="Arial" charset="0"/>
              </a:rPr>
              <a:t>R/h) </a:t>
            </a:r>
            <a:r>
              <a:rPr lang="el-GR" sz="2000" b="1" dirty="0">
                <a:solidFill>
                  <a:srgbClr val="0070C0"/>
                </a:solidFill>
                <a:latin typeface="Arial" charset="0"/>
              </a:rPr>
              <a:t>ανά μονάδα </a:t>
            </a:r>
            <a:r>
              <a:rPr lang="el-GR" sz="2000" b="1" dirty="0" err="1">
                <a:solidFill>
                  <a:srgbClr val="0070C0"/>
                </a:solidFill>
                <a:latin typeface="Arial" charset="0"/>
              </a:rPr>
              <a:t>ενεργότητας</a:t>
            </a:r>
            <a:r>
              <a:rPr lang="el-GR" sz="2000" b="1" dirty="0">
                <a:solidFill>
                  <a:srgbClr val="0070C0"/>
                </a:solidFill>
                <a:latin typeface="Arial" charset="0"/>
              </a:rPr>
              <a:t> (</a:t>
            </a:r>
            <a:r>
              <a:rPr lang="en-GB" sz="2000" b="1" dirty="0" err="1">
                <a:solidFill>
                  <a:srgbClr val="0070C0"/>
                </a:solidFill>
                <a:latin typeface="Arial" charset="0"/>
              </a:rPr>
              <a:t>mCi</a:t>
            </a:r>
            <a:r>
              <a:rPr lang="en-GB" sz="2000" b="1" dirty="0">
                <a:solidFill>
                  <a:srgbClr val="0070C0"/>
                </a:solidFill>
                <a:latin typeface="Arial" charset="0"/>
              </a:rPr>
              <a:t>)</a:t>
            </a:r>
            <a:r>
              <a:rPr lang="el-GR" sz="2000" b="1" dirty="0">
                <a:solidFill>
                  <a:srgbClr val="0070C0"/>
                </a:solidFill>
                <a:latin typeface="Arial" charset="0"/>
              </a:rPr>
              <a:t> σε συγκεκριμένη απόσταση </a:t>
            </a:r>
            <a:r>
              <a:rPr lang="en-GB" sz="2000" b="1" dirty="0">
                <a:solidFill>
                  <a:srgbClr val="0070C0"/>
                </a:solidFill>
                <a:latin typeface="Arial" charset="0"/>
              </a:rPr>
              <a:t>(cm)</a:t>
            </a:r>
            <a:endParaRPr lang="el-GR" sz="2000" b="1" dirty="0">
              <a:solidFill>
                <a:srgbClr val="0070C0"/>
              </a:solidFill>
              <a:latin typeface="Arial" charset="0"/>
            </a:endParaRPr>
          </a:p>
        </p:txBody>
      </p:sp>
      <p:sp>
        <p:nvSpPr>
          <p:cNvPr id="70662" name="Text Box 6"/>
          <p:cNvSpPr txBox="1">
            <a:spLocks noChangeArrowheads="1"/>
          </p:cNvSpPr>
          <p:nvPr/>
        </p:nvSpPr>
        <p:spPr bwMode="auto">
          <a:xfrm>
            <a:off x="654054" y="3341688"/>
            <a:ext cx="4608513" cy="400110"/>
          </a:xfrm>
          <a:prstGeom prst="rect">
            <a:avLst/>
          </a:prstGeom>
          <a:noFill/>
          <a:ln w="9525">
            <a:noFill/>
            <a:miter lim="800000"/>
            <a:headEnd/>
            <a:tailEnd/>
          </a:ln>
          <a:effectLst/>
        </p:spPr>
        <p:txBody>
          <a:bodyPr>
            <a:spAutoFit/>
          </a:bodyPr>
          <a:lstStyle/>
          <a:p>
            <a:pPr>
              <a:spcBef>
                <a:spcPct val="50000"/>
              </a:spcBef>
              <a:defRPr/>
            </a:pPr>
            <a:r>
              <a:rPr lang="el-GR" sz="2000" b="1" dirty="0">
                <a:solidFill>
                  <a:srgbClr val="C00000"/>
                </a:solidFill>
                <a:latin typeface="Arial" charset="0"/>
              </a:rPr>
              <a:t>Μονάδα</a:t>
            </a:r>
            <a:r>
              <a:rPr lang="en-GB" sz="2000" b="1" dirty="0">
                <a:solidFill>
                  <a:srgbClr val="C00000"/>
                </a:solidFill>
                <a:latin typeface="Arial" charset="0"/>
              </a:rPr>
              <a:t>:  R cm</a:t>
            </a:r>
            <a:r>
              <a:rPr lang="en-GB" sz="2000" b="1" baseline="30000" dirty="0">
                <a:solidFill>
                  <a:srgbClr val="C00000"/>
                </a:solidFill>
                <a:latin typeface="Arial" charset="0"/>
              </a:rPr>
              <a:t>2 </a:t>
            </a:r>
            <a:r>
              <a:rPr lang="en-GB" sz="2000" b="1" dirty="0">
                <a:solidFill>
                  <a:srgbClr val="C00000"/>
                </a:solidFill>
                <a:latin typeface="Arial" charset="0"/>
              </a:rPr>
              <a:t>/ </a:t>
            </a:r>
            <a:r>
              <a:rPr lang="en-GB" sz="2000" b="1" dirty="0" err="1">
                <a:solidFill>
                  <a:srgbClr val="C00000"/>
                </a:solidFill>
                <a:latin typeface="Arial" charset="0"/>
              </a:rPr>
              <a:t>mCi</a:t>
            </a:r>
            <a:r>
              <a:rPr lang="en-GB" sz="2000" b="1" dirty="0">
                <a:solidFill>
                  <a:srgbClr val="C00000"/>
                </a:solidFill>
                <a:latin typeface="Arial" charset="0"/>
              </a:rPr>
              <a:t> h</a:t>
            </a:r>
            <a:endParaRPr lang="en-US" sz="2000" b="1" dirty="0">
              <a:solidFill>
                <a:srgbClr val="C00000"/>
              </a:solidFill>
              <a:latin typeface="Arial" charset="0"/>
            </a:endParaRPr>
          </a:p>
        </p:txBody>
      </p:sp>
      <p:graphicFrame>
        <p:nvGraphicFramePr>
          <p:cNvPr id="9218" name="Object 13"/>
          <p:cNvGraphicFramePr>
            <a:graphicFrameLocks noChangeAspect="1"/>
          </p:cNvGraphicFramePr>
          <p:nvPr/>
        </p:nvGraphicFramePr>
        <p:xfrm>
          <a:off x="2120900" y="4495800"/>
          <a:ext cx="4256088" cy="1597025"/>
        </p:xfrm>
        <a:graphic>
          <a:graphicData uri="http://schemas.openxmlformats.org/presentationml/2006/ole">
            <mc:AlternateContent xmlns:mc="http://schemas.openxmlformats.org/markup-compatibility/2006">
              <mc:Choice xmlns:v="urn:schemas-microsoft-com:vml" Requires="v">
                <p:oleObj spid="_x0000_s12304" name="Equation" r:id="rId3" imgW="1041120" imgH="393480" progId="Equation.3">
                  <p:embed/>
                </p:oleObj>
              </mc:Choice>
              <mc:Fallback>
                <p:oleObj name="Equation" r:id="rId3" imgW="10411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4495800"/>
                        <a:ext cx="4256088"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3251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74758" name="Text Box 6"/>
          <p:cNvSpPr txBox="1">
            <a:spLocks noChangeArrowheads="1"/>
          </p:cNvSpPr>
          <p:nvPr/>
        </p:nvSpPr>
        <p:spPr bwMode="auto">
          <a:xfrm>
            <a:off x="539750" y="404813"/>
            <a:ext cx="8280400" cy="579437"/>
          </a:xfrm>
          <a:prstGeom prst="rect">
            <a:avLst/>
          </a:prstGeom>
          <a:noFill/>
          <a:ln w="9525">
            <a:noFill/>
            <a:miter lim="800000"/>
            <a:headEnd/>
            <a:tailEnd/>
          </a:ln>
          <a:effectLst/>
        </p:spPr>
        <p:txBody>
          <a:bodyPr>
            <a:spAutoFit/>
          </a:bodyPr>
          <a:lstStyle/>
          <a:p>
            <a:pPr>
              <a:spcBef>
                <a:spcPct val="50000"/>
              </a:spcBef>
              <a:defRPr/>
            </a:pPr>
            <a:r>
              <a:rPr lang="el-GR" sz="3200" b="1" dirty="0" smtClean="0">
                <a:solidFill>
                  <a:srgbClr val="C00000"/>
                </a:solidFill>
                <a:latin typeface="Arial" charset="0"/>
              </a:rPr>
              <a:t>ΠΑΡΑΔΕΙΓΜΑ ΥΠΟΛΟΓΙΣΜΟΥ ΕΚΘΕΣΗΣ</a:t>
            </a:r>
            <a:endParaRPr lang="en-US" sz="3200" b="1" dirty="0">
              <a:solidFill>
                <a:srgbClr val="C00000"/>
              </a:solidFill>
              <a:latin typeface="Arial" charset="0"/>
            </a:endParaRPr>
          </a:p>
        </p:txBody>
      </p:sp>
      <p:sp>
        <p:nvSpPr>
          <p:cNvPr id="74759" name="Text Box 7"/>
          <p:cNvSpPr txBox="1">
            <a:spLocks noChangeArrowheads="1"/>
          </p:cNvSpPr>
          <p:nvPr/>
        </p:nvSpPr>
        <p:spPr bwMode="auto">
          <a:xfrm>
            <a:off x="107950" y="1717675"/>
            <a:ext cx="4394200" cy="3693319"/>
          </a:xfrm>
          <a:prstGeom prst="rect">
            <a:avLst/>
          </a:prstGeom>
          <a:noFill/>
          <a:ln w="9525">
            <a:noFill/>
            <a:miter lim="800000"/>
            <a:headEnd/>
            <a:tailEnd/>
          </a:ln>
          <a:effectLst/>
        </p:spPr>
        <p:txBody>
          <a:bodyPr>
            <a:spAutoFit/>
          </a:bodyPr>
          <a:lstStyle/>
          <a:p>
            <a:pPr algn="ctr">
              <a:spcBef>
                <a:spcPct val="50000"/>
              </a:spcBef>
              <a:defRPr/>
            </a:pPr>
            <a:r>
              <a:rPr lang="el-GR" sz="2400" b="1" dirty="0">
                <a:solidFill>
                  <a:srgbClr val="0070C0"/>
                </a:solidFill>
                <a:latin typeface="Arial" charset="0"/>
              </a:rPr>
              <a:t>Ραδιοϊσότοπο</a:t>
            </a:r>
            <a:r>
              <a:rPr lang="en-GB" sz="2400" b="1" dirty="0">
                <a:solidFill>
                  <a:srgbClr val="0070C0"/>
                </a:solidFill>
                <a:latin typeface="Arial" charset="0"/>
              </a:rPr>
              <a:t>:</a:t>
            </a:r>
            <a:r>
              <a:rPr lang="el-GR" sz="2400" b="1" dirty="0">
                <a:solidFill>
                  <a:srgbClr val="0070C0"/>
                </a:solidFill>
                <a:latin typeface="Arial" charset="0"/>
              </a:rPr>
              <a:t> </a:t>
            </a:r>
            <a:r>
              <a:rPr lang="en-GB" sz="2400" b="1" baseline="30000" dirty="0">
                <a:solidFill>
                  <a:srgbClr val="C00000"/>
                </a:solidFill>
                <a:latin typeface="Arial" charset="0"/>
              </a:rPr>
              <a:t>99m</a:t>
            </a:r>
            <a:r>
              <a:rPr lang="en-GB" sz="2400" b="1" dirty="0">
                <a:solidFill>
                  <a:srgbClr val="C00000"/>
                </a:solidFill>
                <a:latin typeface="Arial" charset="0"/>
              </a:rPr>
              <a:t>Tc</a:t>
            </a:r>
          </a:p>
          <a:p>
            <a:pPr algn="ctr">
              <a:spcBef>
                <a:spcPct val="50000"/>
              </a:spcBef>
              <a:defRPr/>
            </a:pPr>
            <a:r>
              <a:rPr lang="el-GR" sz="2400" dirty="0">
                <a:solidFill>
                  <a:srgbClr val="0070C0"/>
                </a:solidFill>
                <a:latin typeface="Arial" charset="0"/>
              </a:rPr>
              <a:t> </a:t>
            </a:r>
            <a:r>
              <a:rPr lang="el-GR" sz="2400" b="1" dirty="0">
                <a:solidFill>
                  <a:srgbClr val="0070C0"/>
                </a:solidFill>
                <a:latin typeface="Arial" charset="0"/>
              </a:rPr>
              <a:t>Ραδιενέργεια</a:t>
            </a:r>
            <a:r>
              <a:rPr lang="en-GB" sz="2400" b="1" dirty="0">
                <a:solidFill>
                  <a:srgbClr val="0070C0"/>
                </a:solidFill>
                <a:latin typeface="Arial" charset="0"/>
              </a:rPr>
              <a:t>: </a:t>
            </a:r>
            <a:r>
              <a:rPr lang="en-US" sz="2400" b="1" dirty="0">
                <a:solidFill>
                  <a:srgbClr val="C00000"/>
                </a:solidFill>
                <a:latin typeface="Arial" charset="0"/>
              </a:rPr>
              <a:t>5 </a:t>
            </a:r>
            <a:r>
              <a:rPr lang="en-US" sz="2400" b="1" dirty="0" err="1">
                <a:solidFill>
                  <a:srgbClr val="C00000"/>
                </a:solidFill>
                <a:latin typeface="Arial" charset="0"/>
              </a:rPr>
              <a:t>mCi</a:t>
            </a:r>
            <a:endParaRPr lang="en-US" sz="2400" b="1" dirty="0">
              <a:solidFill>
                <a:srgbClr val="C00000"/>
              </a:solidFill>
              <a:latin typeface="Arial" charset="0"/>
            </a:endParaRPr>
          </a:p>
          <a:p>
            <a:pPr algn="ctr">
              <a:spcBef>
                <a:spcPct val="50000"/>
              </a:spcBef>
              <a:defRPr/>
            </a:pPr>
            <a:r>
              <a:rPr lang="el-GR" sz="2400" b="1" dirty="0">
                <a:solidFill>
                  <a:srgbClr val="0070C0"/>
                </a:solidFill>
                <a:latin typeface="Arial" charset="0"/>
              </a:rPr>
              <a:t>Απόσταση</a:t>
            </a:r>
            <a:r>
              <a:rPr lang="en-GB" sz="2400" b="1" dirty="0">
                <a:solidFill>
                  <a:srgbClr val="0070C0"/>
                </a:solidFill>
                <a:latin typeface="Arial" charset="0"/>
              </a:rPr>
              <a:t>:</a:t>
            </a:r>
            <a:r>
              <a:rPr lang="el-GR" sz="2400" b="1" dirty="0">
                <a:solidFill>
                  <a:srgbClr val="0070C0"/>
                </a:solidFill>
                <a:latin typeface="Arial" charset="0"/>
              </a:rPr>
              <a:t>  </a:t>
            </a:r>
            <a:r>
              <a:rPr lang="el-GR" sz="2400" b="1" dirty="0">
                <a:solidFill>
                  <a:srgbClr val="C00000"/>
                </a:solidFill>
                <a:latin typeface="Arial" charset="0"/>
              </a:rPr>
              <a:t>1 </a:t>
            </a:r>
            <a:r>
              <a:rPr lang="en-GB" sz="2400" b="1" dirty="0">
                <a:solidFill>
                  <a:srgbClr val="C00000"/>
                </a:solidFill>
                <a:latin typeface="Arial" charset="0"/>
              </a:rPr>
              <a:t>m</a:t>
            </a:r>
          </a:p>
          <a:p>
            <a:pPr algn="ctr">
              <a:spcBef>
                <a:spcPct val="50000"/>
              </a:spcBef>
              <a:defRPr/>
            </a:pPr>
            <a:r>
              <a:rPr lang="el-GR" sz="2400" b="1" i="1" dirty="0">
                <a:solidFill>
                  <a:srgbClr val="0070C0"/>
                </a:solidFill>
                <a:latin typeface="Arial" charset="0"/>
              </a:rPr>
              <a:t>Χρόνος</a:t>
            </a:r>
            <a:r>
              <a:rPr lang="en-GB" sz="2400" b="1" i="1" dirty="0">
                <a:solidFill>
                  <a:srgbClr val="0070C0"/>
                </a:solidFill>
                <a:latin typeface="Arial" charset="0"/>
              </a:rPr>
              <a:t>: </a:t>
            </a:r>
            <a:r>
              <a:rPr lang="en-GB" sz="2400" b="1" i="1" dirty="0">
                <a:solidFill>
                  <a:srgbClr val="C00000"/>
                </a:solidFill>
                <a:latin typeface="Arial" charset="0"/>
              </a:rPr>
              <a:t>0.5 h</a:t>
            </a:r>
          </a:p>
          <a:p>
            <a:pPr algn="ctr">
              <a:spcBef>
                <a:spcPct val="50000"/>
              </a:spcBef>
              <a:defRPr/>
            </a:pPr>
            <a:r>
              <a:rPr lang="el-GR" sz="2000" b="1" i="1" dirty="0">
                <a:solidFill>
                  <a:srgbClr val="0070C0"/>
                </a:solidFill>
                <a:latin typeface="Arial" charset="0"/>
              </a:rPr>
              <a:t>γ-</a:t>
            </a:r>
            <a:r>
              <a:rPr lang="en-GB" sz="2000" b="1" i="1" dirty="0">
                <a:solidFill>
                  <a:srgbClr val="0070C0"/>
                </a:solidFill>
                <a:latin typeface="Arial" charset="0"/>
              </a:rPr>
              <a:t>constant: </a:t>
            </a:r>
            <a:r>
              <a:rPr lang="en-GB" sz="2000" b="1" i="1" dirty="0">
                <a:solidFill>
                  <a:srgbClr val="C00000"/>
                </a:solidFill>
                <a:latin typeface="Arial" charset="0"/>
              </a:rPr>
              <a:t>0.76</a:t>
            </a:r>
            <a:r>
              <a:rPr lang="el-GR" sz="2000" b="1" i="1" dirty="0">
                <a:solidFill>
                  <a:srgbClr val="C00000"/>
                </a:solidFill>
                <a:latin typeface="Arial" charset="0"/>
              </a:rPr>
              <a:t> </a:t>
            </a:r>
            <a:r>
              <a:rPr lang="en-GB" sz="2000" b="1" dirty="0">
                <a:solidFill>
                  <a:srgbClr val="C00000"/>
                </a:solidFill>
                <a:latin typeface="Arial" charset="0"/>
              </a:rPr>
              <a:t>R cm2 / </a:t>
            </a:r>
            <a:r>
              <a:rPr lang="en-GB" sz="2000" b="1" dirty="0" err="1">
                <a:solidFill>
                  <a:srgbClr val="C00000"/>
                </a:solidFill>
                <a:latin typeface="Arial" charset="0"/>
              </a:rPr>
              <a:t>mCi</a:t>
            </a:r>
            <a:r>
              <a:rPr lang="en-GB" sz="2000" b="1" dirty="0">
                <a:solidFill>
                  <a:srgbClr val="C00000"/>
                </a:solidFill>
                <a:latin typeface="Arial" charset="0"/>
              </a:rPr>
              <a:t> h</a:t>
            </a:r>
            <a:endParaRPr lang="el-GR" sz="2000" b="1" dirty="0">
              <a:solidFill>
                <a:srgbClr val="C00000"/>
              </a:solidFill>
              <a:latin typeface="Arial" charset="0"/>
            </a:endParaRPr>
          </a:p>
          <a:p>
            <a:pPr algn="ctr">
              <a:spcBef>
                <a:spcPct val="50000"/>
              </a:spcBef>
              <a:defRPr/>
            </a:pPr>
            <a:endParaRPr lang="el-GR" sz="2400" b="1" dirty="0">
              <a:solidFill>
                <a:srgbClr val="0070C0"/>
              </a:solidFill>
              <a:latin typeface="Arial" charset="0"/>
            </a:endParaRPr>
          </a:p>
          <a:p>
            <a:pPr algn="ctr">
              <a:spcBef>
                <a:spcPct val="50000"/>
              </a:spcBef>
              <a:defRPr/>
            </a:pPr>
            <a:r>
              <a:rPr lang="el-GR" sz="2400" b="1" dirty="0">
                <a:solidFill>
                  <a:srgbClr val="C00000"/>
                </a:solidFill>
                <a:latin typeface="Arial" charset="0"/>
              </a:rPr>
              <a:t>Χ = 0.19 </a:t>
            </a:r>
            <a:r>
              <a:rPr lang="en-GB" sz="2400" b="1" dirty="0" err="1">
                <a:solidFill>
                  <a:srgbClr val="C00000"/>
                </a:solidFill>
                <a:latin typeface="Arial" charset="0"/>
              </a:rPr>
              <a:t>mR</a:t>
            </a:r>
            <a:endParaRPr lang="el-GR" sz="2400" b="1" dirty="0">
              <a:solidFill>
                <a:srgbClr val="C00000"/>
              </a:solidFill>
              <a:latin typeface="Arial" charset="0"/>
            </a:endParaRPr>
          </a:p>
        </p:txBody>
      </p:sp>
      <p:sp>
        <p:nvSpPr>
          <p:cNvPr id="74760" name="Text Box 8"/>
          <p:cNvSpPr txBox="1">
            <a:spLocks noChangeArrowheads="1"/>
          </p:cNvSpPr>
          <p:nvPr/>
        </p:nvSpPr>
        <p:spPr bwMode="auto">
          <a:xfrm>
            <a:off x="4464050" y="1773238"/>
            <a:ext cx="4860925" cy="3785652"/>
          </a:xfrm>
          <a:prstGeom prst="rect">
            <a:avLst/>
          </a:prstGeom>
          <a:noFill/>
          <a:ln w="9525">
            <a:noFill/>
            <a:miter lim="800000"/>
            <a:headEnd/>
            <a:tailEnd/>
          </a:ln>
          <a:effectLst/>
        </p:spPr>
        <p:txBody>
          <a:bodyPr>
            <a:spAutoFit/>
          </a:bodyPr>
          <a:lstStyle/>
          <a:p>
            <a:pPr algn="ctr">
              <a:spcBef>
                <a:spcPct val="50000"/>
              </a:spcBef>
              <a:defRPr/>
            </a:pPr>
            <a:r>
              <a:rPr lang="el-GR" sz="2400" b="1" dirty="0">
                <a:solidFill>
                  <a:srgbClr val="0070C0"/>
                </a:solidFill>
                <a:latin typeface="Arial" charset="0"/>
              </a:rPr>
              <a:t>Ραδιοϊσότοπο</a:t>
            </a:r>
            <a:r>
              <a:rPr lang="en-GB" sz="2400" b="1" dirty="0">
                <a:solidFill>
                  <a:srgbClr val="0070C0"/>
                </a:solidFill>
                <a:latin typeface="Arial" charset="0"/>
              </a:rPr>
              <a:t>:</a:t>
            </a:r>
            <a:r>
              <a:rPr lang="el-GR" sz="2400" b="1" dirty="0">
                <a:solidFill>
                  <a:srgbClr val="0070C0"/>
                </a:solidFill>
                <a:latin typeface="Arial" charset="0"/>
              </a:rPr>
              <a:t> </a:t>
            </a:r>
            <a:r>
              <a:rPr lang="en-GB" sz="2400" b="1" baseline="30000" dirty="0">
                <a:solidFill>
                  <a:srgbClr val="C00000"/>
                </a:solidFill>
                <a:latin typeface="Arial" charset="0"/>
              </a:rPr>
              <a:t>131</a:t>
            </a:r>
            <a:r>
              <a:rPr lang="en-GB" sz="2400" b="1" dirty="0">
                <a:solidFill>
                  <a:srgbClr val="C00000"/>
                </a:solidFill>
                <a:latin typeface="Arial" charset="0"/>
              </a:rPr>
              <a:t>I</a:t>
            </a:r>
          </a:p>
          <a:p>
            <a:pPr algn="ctr">
              <a:spcBef>
                <a:spcPct val="50000"/>
              </a:spcBef>
              <a:defRPr/>
            </a:pPr>
            <a:r>
              <a:rPr lang="el-GR" sz="2400" dirty="0">
                <a:solidFill>
                  <a:srgbClr val="0070C0"/>
                </a:solidFill>
                <a:latin typeface="Arial" charset="0"/>
              </a:rPr>
              <a:t> </a:t>
            </a:r>
            <a:r>
              <a:rPr lang="el-GR" sz="2400" b="1" dirty="0">
                <a:solidFill>
                  <a:srgbClr val="0070C0"/>
                </a:solidFill>
                <a:latin typeface="Arial" charset="0"/>
              </a:rPr>
              <a:t>Ραδιενέργεια</a:t>
            </a:r>
            <a:r>
              <a:rPr lang="en-GB" sz="2400" b="1" dirty="0">
                <a:solidFill>
                  <a:srgbClr val="0070C0"/>
                </a:solidFill>
                <a:latin typeface="Arial" charset="0"/>
              </a:rPr>
              <a:t>: </a:t>
            </a:r>
            <a:r>
              <a:rPr lang="en-US" sz="2400" b="1" dirty="0">
                <a:solidFill>
                  <a:srgbClr val="C00000"/>
                </a:solidFill>
                <a:latin typeface="Arial" charset="0"/>
              </a:rPr>
              <a:t>5 </a:t>
            </a:r>
            <a:r>
              <a:rPr lang="en-US" sz="2400" b="1" dirty="0" err="1">
                <a:solidFill>
                  <a:srgbClr val="C00000"/>
                </a:solidFill>
                <a:latin typeface="Arial" charset="0"/>
              </a:rPr>
              <a:t>mCi</a:t>
            </a:r>
            <a:endParaRPr lang="en-US" sz="2400" b="1" dirty="0">
              <a:solidFill>
                <a:srgbClr val="C00000"/>
              </a:solidFill>
              <a:latin typeface="Arial" charset="0"/>
            </a:endParaRPr>
          </a:p>
          <a:p>
            <a:pPr algn="ctr">
              <a:spcBef>
                <a:spcPct val="50000"/>
              </a:spcBef>
              <a:defRPr/>
            </a:pPr>
            <a:r>
              <a:rPr lang="el-GR" sz="2400" b="1" dirty="0">
                <a:solidFill>
                  <a:srgbClr val="0070C0"/>
                </a:solidFill>
                <a:latin typeface="Arial" charset="0"/>
              </a:rPr>
              <a:t>Απόσταση</a:t>
            </a:r>
            <a:r>
              <a:rPr lang="en-GB" sz="2400" b="1" dirty="0">
                <a:solidFill>
                  <a:srgbClr val="0070C0"/>
                </a:solidFill>
                <a:latin typeface="Arial" charset="0"/>
              </a:rPr>
              <a:t>:</a:t>
            </a:r>
            <a:r>
              <a:rPr lang="el-GR" sz="2400" b="1" dirty="0">
                <a:solidFill>
                  <a:srgbClr val="0070C0"/>
                </a:solidFill>
                <a:latin typeface="Arial" charset="0"/>
              </a:rPr>
              <a:t>  </a:t>
            </a:r>
            <a:r>
              <a:rPr lang="el-GR" sz="2400" b="1" dirty="0">
                <a:solidFill>
                  <a:srgbClr val="C00000"/>
                </a:solidFill>
                <a:latin typeface="Arial" charset="0"/>
              </a:rPr>
              <a:t>1 </a:t>
            </a:r>
            <a:r>
              <a:rPr lang="en-GB" sz="2400" b="1" dirty="0">
                <a:solidFill>
                  <a:srgbClr val="C00000"/>
                </a:solidFill>
                <a:latin typeface="Arial" charset="0"/>
              </a:rPr>
              <a:t>m</a:t>
            </a:r>
          </a:p>
          <a:p>
            <a:pPr algn="ctr">
              <a:spcBef>
                <a:spcPct val="50000"/>
              </a:spcBef>
              <a:defRPr/>
            </a:pPr>
            <a:r>
              <a:rPr lang="el-GR" sz="2400" b="1" i="1" dirty="0">
                <a:solidFill>
                  <a:srgbClr val="0070C0"/>
                </a:solidFill>
                <a:latin typeface="Arial" charset="0"/>
              </a:rPr>
              <a:t>Χρόνος</a:t>
            </a:r>
            <a:r>
              <a:rPr lang="en-GB" sz="2400" b="1" i="1" dirty="0">
                <a:solidFill>
                  <a:srgbClr val="0070C0"/>
                </a:solidFill>
                <a:latin typeface="Arial" charset="0"/>
              </a:rPr>
              <a:t>: </a:t>
            </a:r>
            <a:r>
              <a:rPr lang="en-GB" sz="2400" b="1" i="1" dirty="0">
                <a:solidFill>
                  <a:srgbClr val="C00000"/>
                </a:solidFill>
                <a:latin typeface="Arial" charset="0"/>
              </a:rPr>
              <a:t>0.5 h</a:t>
            </a:r>
          </a:p>
          <a:p>
            <a:pPr algn="ctr">
              <a:spcBef>
                <a:spcPct val="50000"/>
              </a:spcBef>
              <a:defRPr/>
            </a:pPr>
            <a:r>
              <a:rPr lang="el-GR" sz="2000" b="1" i="1" dirty="0">
                <a:solidFill>
                  <a:srgbClr val="0070C0"/>
                </a:solidFill>
                <a:latin typeface="Arial" charset="0"/>
              </a:rPr>
              <a:t>γ-</a:t>
            </a:r>
            <a:r>
              <a:rPr lang="en-GB" sz="2000" b="1" i="1" dirty="0">
                <a:solidFill>
                  <a:srgbClr val="0070C0"/>
                </a:solidFill>
                <a:latin typeface="Arial" charset="0"/>
              </a:rPr>
              <a:t>constant: </a:t>
            </a:r>
            <a:r>
              <a:rPr lang="en-GB" sz="2000" b="1" i="1" dirty="0">
                <a:solidFill>
                  <a:srgbClr val="C00000"/>
                </a:solidFill>
                <a:latin typeface="Arial" charset="0"/>
              </a:rPr>
              <a:t>2.20</a:t>
            </a:r>
            <a:r>
              <a:rPr lang="el-GR" sz="2000" b="1" i="1" dirty="0">
                <a:solidFill>
                  <a:srgbClr val="C00000"/>
                </a:solidFill>
                <a:latin typeface="Arial" charset="0"/>
              </a:rPr>
              <a:t> </a:t>
            </a:r>
            <a:r>
              <a:rPr lang="en-GB" sz="2000" b="1" dirty="0">
                <a:solidFill>
                  <a:srgbClr val="C00000"/>
                </a:solidFill>
                <a:latin typeface="Arial" charset="0"/>
              </a:rPr>
              <a:t>R cm2 / </a:t>
            </a:r>
            <a:r>
              <a:rPr lang="en-GB" sz="2000" b="1" dirty="0" err="1">
                <a:solidFill>
                  <a:srgbClr val="C00000"/>
                </a:solidFill>
                <a:latin typeface="Arial" charset="0"/>
              </a:rPr>
              <a:t>mCi</a:t>
            </a:r>
            <a:r>
              <a:rPr lang="en-GB" sz="2000" b="1" dirty="0">
                <a:solidFill>
                  <a:srgbClr val="C00000"/>
                </a:solidFill>
                <a:latin typeface="Arial" charset="0"/>
              </a:rPr>
              <a:t> h</a:t>
            </a:r>
            <a:endParaRPr lang="en-GB" sz="2000" b="1" i="1" dirty="0">
              <a:solidFill>
                <a:srgbClr val="C00000"/>
              </a:solidFill>
              <a:latin typeface="Arial" charset="0"/>
            </a:endParaRPr>
          </a:p>
          <a:p>
            <a:pPr algn="ctr">
              <a:spcBef>
                <a:spcPct val="50000"/>
              </a:spcBef>
              <a:defRPr/>
            </a:pPr>
            <a:endParaRPr lang="en-GB" sz="2400" b="1" i="1" dirty="0">
              <a:solidFill>
                <a:srgbClr val="0070C0"/>
              </a:solidFill>
              <a:latin typeface="Arial" charset="0"/>
            </a:endParaRPr>
          </a:p>
          <a:p>
            <a:pPr algn="ctr">
              <a:spcBef>
                <a:spcPct val="50000"/>
              </a:spcBef>
              <a:defRPr/>
            </a:pPr>
            <a:r>
              <a:rPr lang="el-GR" sz="2400" b="1" dirty="0">
                <a:solidFill>
                  <a:srgbClr val="C00000"/>
                </a:solidFill>
                <a:latin typeface="Arial" charset="0"/>
              </a:rPr>
              <a:t>Χ = 0.</a:t>
            </a:r>
            <a:r>
              <a:rPr lang="en-GB" sz="2400" b="1" dirty="0">
                <a:solidFill>
                  <a:srgbClr val="C00000"/>
                </a:solidFill>
                <a:latin typeface="Arial" charset="0"/>
              </a:rPr>
              <a:t>55</a:t>
            </a:r>
            <a:r>
              <a:rPr lang="el-GR" sz="2400" b="1" dirty="0">
                <a:solidFill>
                  <a:srgbClr val="C00000"/>
                </a:solidFill>
                <a:latin typeface="Arial" charset="0"/>
              </a:rPr>
              <a:t> </a:t>
            </a:r>
            <a:r>
              <a:rPr lang="en-GB" sz="2400" b="1" dirty="0" err="1">
                <a:solidFill>
                  <a:srgbClr val="C00000"/>
                </a:solidFill>
                <a:latin typeface="Arial" charset="0"/>
              </a:rPr>
              <a:t>mR</a:t>
            </a:r>
            <a:endParaRPr lang="el-GR" sz="2400" b="1" i="1" dirty="0">
              <a:solidFill>
                <a:srgbClr val="C00000"/>
              </a:solidFill>
              <a:latin typeface="Arial" charset="0"/>
            </a:endParaRPr>
          </a:p>
        </p:txBody>
      </p:sp>
      <p:sp>
        <p:nvSpPr>
          <p:cNvPr id="27654" name="Rectangle 9"/>
          <p:cNvSpPr>
            <a:spLocks noChangeArrowheads="1"/>
          </p:cNvSpPr>
          <p:nvPr/>
        </p:nvSpPr>
        <p:spPr bwMode="auto">
          <a:xfrm>
            <a:off x="76200" y="1484313"/>
            <a:ext cx="4424363" cy="424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effectLst>
                <a:outerShdw blurRad="38100" dist="38100" dir="2700000" algn="tl">
                  <a:srgbClr val="000000">
                    <a:alpha val="43137"/>
                  </a:srgbClr>
                </a:outerShdw>
              </a:effectLst>
            </a:endParaRPr>
          </a:p>
        </p:txBody>
      </p:sp>
      <p:sp>
        <p:nvSpPr>
          <p:cNvPr id="27655" name="Rectangle 10"/>
          <p:cNvSpPr>
            <a:spLocks noChangeArrowheads="1"/>
          </p:cNvSpPr>
          <p:nvPr/>
        </p:nvSpPr>
        <p:spPr bwMode="auto">
          <a:xfrm>
            <a:off x="4643438" y="1484313"/>
            <a:ext cx="4424362" cy="424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Tree>
    <p:extLst>
      <p:ext uri="{BB962C8B-B14F-4D97-AF65-F5344CB8AC3E}">
        <p14:creationId xmlns:p14="http://schemas.microsoft.com/office/powerpoint/2010/main" val="456672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79388" y="0"/>
            <a:ext cx="8713787" cy="1125538"/>
          </a:xfrm>
          <a:prstGeom prst="rect">
            <a:avLst/>
          </a:prstGeom>
          <a:noFill/>
          <a:ln w="9525">
            <a:noFill/>
            <a:miter lim="800000"/>
            <a:headEnd/>
            <a:tailEnd/>
          </a:ln>
          <a:effectLst/>
        </p:spPr>
        <p:txBody>
          <a:bodyPr anchor="ctr"/>
          <a:lstStyle/>
          <a:p>
            <a:pPr algn="ctr">
              <a:defRPr/>
            </a:pPr>
            <a:r>
              <a:rPr lang="el-GR" sz="3200" b="1" dirty="0">
                <a:solidFill>
                  <a:srgbClr val="C00000"/>
                </a:solidFill>
                <a:latin typeface="Tahoma" pitchFamily="34" charset="0"/>
              </a:rPr>
              <a:t>ΣΥΓΚΕΝΤΡΩΤΙΚΟΣ</a:t>
            </a:r>
            <a:r>
              <a:rPr lang="en-GB" sz="3200" b="1" dirty="0">
                <a:solidFill>
                  <a:srgbClr val="C00000"/>
                </a:solidFill>
                <a:latin typeface="Tahoma" pitchFamily="34" charset="0"/>
              </a:rPr>
              <a:t> </a:t>
            </a:r>
            <a:r>
              <a:rPr lang="el-GR" sz="3200" b="1" dirty="0" smtClean="0">
                <a:solidFill>
                  <a:srgbClr val="C00000"/>
                </a:solidFill>
                <a:latin typeface="Tahoma" pitchFamily="34" charset="0"/>
              </a:rPr>
              <a:t>ΠΙΝΑΚΑΣ </a:t>
            </a:r>
            <a:r>
              <a:rPr lang="el-GR" sz="3200" b="1" dirty="0">
                <a:solidFill>
                  <a:srgbClr val="C00000"/>
                </a:solidFill>
                <a:latin typeface="Tahoma" pitchFamily="34" charset="0"/>
              </a:rPr>
              <a:t>ΜΕΓΕΘΩΝ</a:t>
            </a:r>
            <a:endParaRPr lang="en-GB" sz="3200" b="1" dirty="0">
              <a:solidFill>
                <a:srgbClr val="C00000"/>
              </a:solidFill>
              <a:latin typeface="Tahoma" pitchFamily="34" charset="0"/>
            </a:endParaRPr>
          </a:p>
        </p:txBody>
      </p:sp>
      <p:grpSp>
        <p:nvGrpSpPr>
          <p:cNvPr id="28675" name="Group 11"/>
          <p:cNvGrpSpPr>
            <a:grpSpLocks/>
          </p:cNvGrpSpPr>
          <p:nvPr/>
        </p:nvGrpSpPr>
        <p:grpSpPr bwMode="auto">
          <a:xfrm>
            <a:off x="900113" y="1341438"/>
            <a:ext cx="7272337" cy="4768850"/>
            <a:chOff x="839" y="970"/>
            <a:chExt cx="4022" cy="2595"/>
          </a:xfrm>
        </p:grpSpPr>
        <p:pic>
          <p:nvPicPr>
            <p:cNvPr id="28676" name="Picture 5" descr="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 y="970"/>
              <a:ext cx="4022"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6"/>
            <p:cNvSpPr>
              <a:spLocks noChangeArrowheads="1"/>
            </p:cNvSpPr>
            <p:nvPr/>
          </p:nvSpPr>
          <p:spPr bwMode="auto">
            <a:xfrm>
              <a:off x="975" y="1026"/>
              <a:ext cx="635"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8678" name="Rectangle 7"/>
            <p:cNvSpPr>
              <a:spLocks noChangeArrowheads="1"/>
            </p:cNvSpPr>
            <p:nvPr/>
          </p:nvSpPr>
          <p:spPr bwMode="auto">
            <a:xfrm>
              <a:off x="2381" y="2296"/>
              <a:ext cx="181"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8679" name="Rectangle 8"/>
            <p:cNvSpPr>
              <a:spLocks noChangeArrowheads="1"/>
            </p:cNvSpPr>
            <p:nvPr/>
          </p:nvSpPr>
          <p:spPr bwMode="auto">
            <a:xfrm>
              <a:off x="4286" y="1979"/>
              <a:ext cx="272"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8680" name="Rectangle 9"/>
            <p:cNvSpPr>
              <a:spLocks noChangeArrowheads="1"/>
            </p:cNvSpPr>
            <p:nvPr/>
          </p:nvSpPr>
          <p:spPr bwMode="auto">
            <a:xfrm>
              <a:off x="876" y="1253"/>
              <a:ext cx="179" cy="7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sp>
          <p:nvSpPr>
            <p:cNvPr id="28681" name="Rectangle 10"/>
            <p:cNvSpPr>
              <a:spLocks noChangeArrowheads="1"/>
            </p:cNvSpPr>
            <p:nvPr/>
          </p:nvSpPr>
          <p:spPr bwMode="auto">
            <a:xfrm>
              <a:off x="4332" y="2341"/>
              <a:ext cx="362"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l-GR" altLang="el-GR"/>
            </a:p>
          </p:txBody>
        </p:sp>
      </p:grpSp>
    </p:spTree>
    <p:extLst>
      <p:ext uri="{BB962C8B-B14F-4D97-AF65-F5344CB8AC3E}">
        <p14:creationId xmlns:p14="http://schemas.microsoft.com/office/powerpoint/2010/main" val="1541435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804907" y="1223612"/>
            <a:ext cx="7560616" cy="880511"/>
          </a:xfrm>
          <a:prstGeom prst="rect">
            <a:avLst/>
          </a:prstGeom>
        </p:spPr>
      </p:pic>
      <p:pic>
        <p:nvPicPr>
          <p:cNvPr id="10" name="Εικόνα 9"/>
          <p:cNvPicPr>
            <a:picLocks noChangeAspect="1"/>
          </p:cNvPicPr>
          <p:nvPr/>
        </p:nvPicPr>
        <p:blipFill>
          <a:blip r:embed="rId3"/>
          <a:stretch>
            <a:fillRect/>
          </a:stretch>
        </p:blipFill>
        <p:spPr>
          <a:xfrm>
            <a:off x="796393" y="3000461"/>
            <a:ext cx="7569130" cy="920099"/>
          </a:xfrm>
          <a:prstGeom prst="rect">
            <a:avLst/>
          </a:prstGeom>
        </p:spPr>
      </p:pic>
      <p:pic>
        <p:nvPicPr>
          <p:cNvPr id="11" name="Εικόνα 10"/>
          <p:cNvPicPr>
            <a:picLocks noChangeAspect="1"/>
          </p:cNvPicPr>
          <p:nvPr/>
        </p:nvPicPr>
        <p:blipFill>
          <a:blip r:embed="rId4"/>
          <a:stretch>
            <a:fillRect/>
          </a:stretch>
        </p:blipFill>
        <p:spPr>
          <a:xfrm>
            <a:off x="796393" y="3918703"/>
            <a:ext cx="7569130" cy="2164294"/>
          </a:xfrm>
          <a:prstGeom prst="rect">
            <a:avLst/>
          </a:prstGeom>
        </p:spPr>
      </p:pic>
      <p:pic>
        <p:nvPicPr>
          <p:cNvPr id="12" name="Εικόνα 11"/>
          <p:cNvPicPr>
            <a:picLocks noChangeAspect="1"/>
          </p:cNvPicPr>
          <p:nvPr/>
        </p:nvPicPr>
        <p:blipFill>
          <a:blip r:embed="rId5"/>
          <a:stretch>
            <a:fillRect/>
          </a:stretch>
        </p:blipFill>
        <p:spPr>
          <a:xfrm>
            <a:off x="804907" y="2105831"/>
            <a:ext cx="7560616" cy="894630"/>
          </a:xfrm>
          <a:prstGeom prst="rect">
            <a:avLst/>
          </a:prstGeom>
        </p:spPr>
      </p:pic>
      <p:sp>
        <p:nvSpPr>
          <p:cNvPr id="13" name="Rectangle 7"/>
          <p:cNvSpPr>
            <a:spLocks noChangeArrowheads="1"/>
          </p:cNvSpPr>
          <p:nvPr/>
        </p:nvSpPr>
        <p:spPr bwMode="auto">
          <a:xfrm>
            <a:off x="0" y="0"/>
            <a:ext cx="9144000" cy="1125538"/>
          </a:xfrm>
          <a:prstGeom prst="rect">
            <a:avLst/>
          </a:prstGeom>
          <a:noFill/>
          <a:ln w="9525">
            <a:noFill/>
            <a:miter lim="800000"/>
            <a:headEnd/>
            <a:tailEnd/>
          </a:ln>
          <a:effectLst/>
        </p:spPr>
        <p:txBody>
          <a:bodyPr anchor="ctr"/>
          <a:lstStyle/>
          <a:p>
            <a:pPr algn="ctr">
              <a:defRPr/>
            </a:pPr>
            <a:r>
              <a:rPr lang="el-GR" sz="3200" b="1" dirty="0" smtClean="0">
                <a:solidFill>
                  <a:srgbClr val="C00000"/>
                </a:solidFill>
                <a:latin typeface="Tahoma" pitchFamily="34" charset="0"/>
              </a:rPr>
              <a:t>ΒΙΒΛΙΟΓΡΑΦΙΑ</a:t>
            </a:r>
            <a:endParaRPr lang="en-GB" sz="3200" b="1" dirty="0">
              <a:solidFill>
                <a:srgbClr val="C00000"/>
              </a:solidFill>
              <a:latin typeface="Tahoma" pitchFamily="34" charset="0"/>
            </a:endParaRPr>
          </a:p>
        </p:txBody>
      </p:sp>
    </p:spTree>
    <p:extLst>
      <p:ext uri="{BB962C8B-B14F-4D97-AF65-F5344CB8AC3E}">
        <p14:creationId xmlns:p14="http://schemas.microsoft.com/office/powerpoint/2010/main" val="307812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3</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797011" y="1182991"/>
            <a:ext cx="7549978" cy="830997"/>
          </a:xfrm>
          <a:prstGeom prst="rect">
            <a:avLst/>
          </a:prstGeom>
        </p:spPr>
        <p:txBody>
          <a:bodyPr wrap="square">
            <a:spAutoFit/>
          </a:bodyPr>
          <a:lstStyle/>
          <a:p>
            <a:pPr algn="just"/>
            <a:r>
              <a:rPr lang="el-GR" sz="2400" b="1" dirty="0" smtClean="0"/>
              <a:t>Η </a:t>
            </a:r>
            <a:r>
              <a:rPr lang="el-GR" sz="2400" b="1" dirty="0" smtClean="0">
                <a:solidFill>
                  <a:schemeClr val="accent1"/>
                </a:solidFill>
              </a:rPr>
              <a:t>Διεθνής Επιτροπή </a:t>
            </a:r>
            <a:r>
              <a:rPr lang="el-GR" sz="2400" b="1" dirty="0">
                <a:solidFill>
                  <a:schemeClr val="accent1"/>
                </a:solidFill>
              </a:rPr>
              <a:t>Ραδιολογικής </a:t>
            </a:r>
            <a:r>
              <a:rPr lang="el-GR" sz="2400" b="1" dirty="0" smtClean="0">
                <a:solidFill>
                  <a:schemeClr val="accent1"/>
                </a:solidFill>
              </a:rPr>
              <a:t>Προστασίας </a:t>
            </a:r>
            <a:r>
              <a:rPr lang="el-GR" sz="2400" b="1" dirty="0" smtClean="0"/>
              <a:t>έχει εκδώσει συστάσεις (</a:t>
            </a:r>
            <a:r>
              <a:rPr lang="en-US" sz="2400" b="1" dirty="0" smtClean="0"/>
              <a:t>ICRP Publication 103) </a:t>
            </a:r>
            <a:r>
              <a:rPr lang="el-GR" sz="2400" b="1" dirty="0" smtClean="0"/>
              <a:t>…</a:t>
            </a:r>
            <a:endParaRPr lang="el-GR" sz="2400" b="1" dirty="0"/>
          </a:p>
        </p:txBody>
      </p:sp>
      <p:pic>
        <p:nvPicPr>
          <p:cNvPr id="6" name="Εικόνα 5"/>
          <p:cNvPicPr>
            <a:picLocks noChangeAspect="1"/>
          </p:cNvPicPr>
          <p:nvPr/>
        </p:nvPicPr>
        <p:blipFill>
          <a:blip r:embed="rId2"/>
          <a:stretch>
            <a:fillRect/>
          </a:stretch>
        </p:blipFill>
        <p:spPr>
          <a:xfrm>
            <a:off x="1067699" y="2384035"/>
            <a:ext cx="6865341" cy="4009008"/>
          </a:xfrm>
          <a:prstGeom prst="rect">
            <a:avLst/>
          </a:prstGeom>
        </p:spPr>
      </p:pic>
    </p:spTree>
    <p:extLst>
      <p:ext uri="{BB962C8B-B14F-4D97-AF65-F5344CB8AC3E}">
        <p14:creationId xmlns:p14="http://schemas.microsoft.com/office/powerpoint/2010/main" val="2334264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4</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3" name="Ορθογώνιο 2"/>
          <p:cNvSpPr/>
          <p:nvPr/>
        </p:nvSpPr>
        <p:spPr>
          <a:xfrm>
            <a:off x="790830" y="1689104"/>
            <a:ext cx="7549979" cy="4893647"/>
          </a:xfrm>
          <a:prstGeom prst="rect">
            <a:avLst/>
          </a:prstGeom>
        </p:spPr>
        <p:txBody>
          <a:bodyPr wrap="square">
            <a:spAutoFit/>
          </a:bodyPr>
          <a:lstStyle/>
          <a:p>
            <a:pPr algn="just"/>
            <a:r>
              <a:rPr lang="el-GR" sz="2400" b="1" dirty="0" smtClean="0"/>
              <a:t>Η </a:t>
            </a:r>
            <a:r>
              <a:rPr lang="el-GR" sz="2400" b="1" dirty="0" smtClean="0">
                <a:solidFill>
                  <a:srgbClr val="0070C0"/>
                </a:solidFill>
              </a:rPr>
              <a:t>Διεθνής Επιτροπή </a:t>
            </a:r>
            <a:r>
              <a:rPr lang="el-GR" sz="2400" b="1" dirty="0">
                <a:solidFill>
                  <a:srgbClr val="0070C0"/>
                </a:solidFill>
              </a:rPr>
              <a:t>Ραδιολογικής </a:t>
            </a:r>
            <a:r>
              <a:rPr lang="el-GR" sz="2400" b="1" dirty="0" smtClean="0">
                <a:solidFill>
                  <a:srgbClr val="0070C0"/>
                </a:solidFill>
              </a:rPr>
              <a:t>Προστασίας (</a:t>
            </a:r>
            <a:r>
              <a:rPr lang="en-US" sz="2400" b="1" dirty="0" smtClean="0">
                <a:solidFill>
                  <a:srgbClr val="0070C0"/>
                </a:solidFill>
              </a:rPr>
              <a:t>ICRP) </a:t>
            </a:r>
            <a:r>
              <a:rPr lang="el-GR" sz="2400" b="1" dirty="0" smtClean="0"/>
              <a:t>έχει εκδώσει συστάσεις (</a:t>
            </a:r>
            <a:r>
              <a:rPr lang="en-US" sz="2400" b="1" dirty="0" smtClean="0"/>
              <a:t>Publication 103) …</a:t>
            </a:r>
          </a:p>
          <a:p>
            <a:pPr algn="just"/>
            <a:endParaRPr lang="en-US" sz="2400" b="1" dirty="0" smtClean="0"/>
          </a:p>
          <a:p>
            <a:pPr algn="just"/>
            <a:r>
              <a:rPr lang="el-GR" sz="2400" b="1" dirty="0" smtClean="0"/>
              <a:t>και κατατάσσει όλες τις δυνατές καταστάσεις από έκθεση σε ακτινοβολία σε τρεις κατηγορίες/τύπους</a:t>
            </a:r>
            <a:r>
              <a:rPr lang="en-US" sz="2400" b="1" dirty="0" smtClean="0"/>
              <a:t>:</a:t>
            </a:r>
          </a:p>
          <a:p>
            <a:pPr algn="just"/>
            <a:endParaRPr lang="en-US" sz="2400" b="1" dirty="0" smtClean="0"/>
          </a:p>
          <a:p>
            <a:pPr marL="342900" indent="-342900" algn="just">
              <a:buFont typeface="Arial" panose="020B0604020202020204" pitchFamily="34" charset="0"/>
              <a:buChar char="•"/>
            </a:pPr>
            <a:r>
              <a:rPr lang="el-GR" sz="2400" b="1" dirty="0" smtClean="0">
                <a:solidFill>
                  <a:srgbClr val="00B050"/>
                </a:solidFill>
              </a:rPr>
              <a:t>Κατάσταση σχεδιασμένης έκθεσης</a:t>
            </a:r>
          </a:p>
          <a:p>
            <a:pPr marL="342900" indent="-342900" algn="just">
              <a:buFont typeface="Arial" panose="020B0604020202020204" pitchFamily="34" charset="0"/>
              <a:buChar char="•"/>
            </a:pPr>
            <a:endParaRPr lang="el-GR" sz="2400" b="1" dirty="0" smtClean="0">
              <a:solidFill>
                <a:srgbClr val="00B050"/>
              </a:solidFill>
            </a:endParaRPr>
          </a:p>
          <a:p>
            <a:pPr marL="342900" indent="-342900" algn="just">
              <a:buFont typeface="Arial" panose="020B0604020202020204" pitchFamily="34" charset="0"/>
              <a:buChar char="•"/>
            </a:pPr>
            <a:r>
              <a:rPr lang="el-GR" sz="2400" b="1" dirty="0" smtClean="0">
                <a:solidFill>
                  <a:srgbClr val="00B050"/>
                </a:solidFill>
              </a:rPr>
              <a:t>Κατάσταση έκθεσης έκτακτης ανάγκης</a:t>
            </a:r>
          </a:p>
          <a:p>
            <a:pPr marL="342900" indent="-342900" algn="just">
              <a:buFont typeface="Arial" panose="020B0604020202020204" pitchFamily="34" charset="0"/>
              <a:buChar char="•"/>
            </a:pPr>
            <a:endParaRPr lang="el-GR" sz="2400" b="1" dirty="0" smtClean="0">
              <a:solidFill>
                <a:srgbClr val="00B050"/>
              </a:solidFill>
            </a:endParaRPr>
          </a:p>
          <a:p>
            <a:pPr marL="342900" indent="-342900" algn="just">
              <a:buFont typeface="Arial" panose="020B0604020202020204" pitchFamily="34" charset="0"/>
              <a:buChar char="•"/>
            </a:pPr>
            <a:r>
              <a:rPr lang="el-GR" sz="2400" b="1" dirty="0" smtClean="0">
                <a:solidFill>
                  <a:srgbClr val="00B050"/>
                </a:solidFill>
              </a:rPr>
              <a:t>Κατάσταση υφιστάμενης έκθεσης </a:t>
            </a:r>
          </a:p>
          <a:p>
            <a:pPr algn="just"/>
            <a:endParaRPr lang="el-GR" sz="2400" b="1" dirty="0"/>
          </a:p>
          <a:p>
            <a:pPr algn="just"/>
            <a:endParaRPr lang="el-GR" sz="2400" b="1" dirty="0" smtClean="0"/>
          </a:p>
        </p:txBody>
      </p:sp>
    </p:spTree>
    <p:extLst>
      <p:ext uri="{BB962C8B-B14F-4D97-AF65-F5344CB8AC3E}">
        <p14:creationId xmlns:p14="http://schemas.microsoft.com/office/powerpoint/2010/main" val="1684696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5</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3" name="Ορθογώνιο 2"/>
          <p:cNvSpPr/>
          <p:nvPr/>
        </p:nvSpPr>
        <p:spPr>
          <a:xfrm>
            <a:off x="0" y="1351151"/>
            <a:ext cx="9143999" cy="523220"/>
          </a:xfrm>
          <a:prstGeom prst="rect">
            <a:avLst/>
          </a:prstGeom>
        </p:spPr>
        <p:txBody>
          <a:bodyPr wrap="square">
            <a:spAutoFit/>
          </a:bodyPr>
          <a:lstStyle/>
          <a:p>
            <a:pPr algn="ctr"/>
            <a:r>
              <a:rPr lang="el-GR" sz="2800" b="1" dirty="0">
                <a:solidFill>
                  <a:srgbClr val="00B050"/>
                </a:solidFill>
              </a:rPr>
              <a:t>Κατάσταση σχεδιασμένης έκθεσης</a:t>
            </a:r>
          </a:p>
        </p:txBody>
      </p:sp>
      <p:sp>
        <p:nvSpPr>
          <p:cNvPr id="4" name="Ορθογώνιο 3"/>
          <p:cNvSpPr/>
          <p:nvPr/>
        </p:nvSpPr>
        <p:spPr>
          <a:xfrm>
            <a:off x="766117" y="1987517"/>
            <a:ext cx="7611764" cy="3253711"/>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Κατάσταση </a:t>
            </a:r>
            <a:r>
              <a:rPr lang="el-GR" sz="2400" b="1" dirty="0">
                <a:latin typeface="Calibri" panose="020F0502020204030204" pitchFamily="34" charset="0"/>
                <a:ea typeface="MyriadPro-Regular"/>
                <a:cs typeface="Calibri" panose="020F0502020204030204" pitchFamily="34" charset="0"/>
              </a:rPr>
              <a:t>έκθεσης που ανακύπτει από τη σχεδιασμένη λειτουργία μιας πηγής ακτινοβολίας ή από την ανθρώπινη δραστηριότητα που μεταβάλλει οδούς έκθεσης, κατά τρόπο ώστε να προκαλείται έκθεση ή πιθανή έκθεση των ανθρώπων ή του περιβάλλοντος. Στις καταστάσεις σχεδιασμένης έκθεσης δύναται να περιλαμβάνονται </a:t>
            </a:r>
            <a:r>
              <a:rPr lang="el-GR" sz="2400" b="1" dirty="0">
                <a:solidFill>
                  <a:srgbClr val="FF0000"/>
                </a:solidFill>
                <a:latin typeface="Calibri" panose="020F0502020204030204" pitchFamily="34" charset="0"/>
                <a:ea typeface="MyriadPro-Regular"/>
                <a:cs typeface="Calibri" panose="020F0502020204030204" pitchFamily="34" charset="0"/>
              </a:rPr>
              <a:t>κανονικές εκθέσεις </a:t>
            </a:r>
            <a:r>
              <a:rPr lang="el-GR" sz="2400" b="1" dirty="0">
                <a:latin typeface="Calibri" panose="020F0502020204030204" pitchFamily="34" charset="0"/>
                <a:ea typeface="MyriadPro-Regular"/>
                <a:cs typeface="Calibri" panose="020F0502020204030204" pitchFamily="34" charset="0"/>
              </a:rPr>
              <a:t>και </a:t>
            </a:r>
            <a:r>
              <a:rPr lang="el-GR" sz="2400" b="1" dirty="0">
                <a:solidFill>
                  <a:srgbClr val="FF0000"/>
                </a:solidFill>
                <a:latin typeface="Calibri" panose="020F0502020204030204" pitchFamily="34" charset="0"/>
                <a:ea typeface="MyriadPro-Regular"/>
                <a:cs typeface="Calibri" panose="020F0502020204030204" pitchFamily="34" charset="0"/>
              </a:rPr>
              <a:t>δυνητικές εκθέσεις</a:t>
            </a:r>
            <a:r>
              <a:rPr lang="el-GR" sz="2400" b="1" dirty="0">
                <a:latin typeface="Calibri" panose="020F0502020204030204" pitchFamily="34" charset="0"/>
                <a:ea typeface="MyriadPro-Regular"/>
                <a:cs typeface="Calibri" panose="020F0502020204030204" pitchFamily="34" charset="0"/>
              </a:rPr>
              <a:t>.</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766117" y="5511543"/>
            <a:ext cx="7611764" cy="882678"/>
          </a:xfrm>
          <a:prstGeom prst="rect">
            <a:avLst/>
          </a:prstGeom>
        </p:spPr>
        <p:txBody>
          <a:bodyPr wrap="square">
            <a:spAutoFit/>
          </a:bodyPr>
          <a:lstStyle/>
          <a:p>
            <a:pPr algn="ctr">
              <a:lnSpc>
                <a:spcPct val="107000"/>
              </a:lnSpc>
              <a:spcAft>
                <a:spcPts val="0"/>
              </a:spcAft>
            </a:pPr>
            <a:r>
              <a:rPr lang="el-GR" sz="2400" b="1" dirty="0">
                <a:latin typeface="Calibri" panose="020F0502020204030204" pitchFamily="34" charset="0"/>
                <a:ea typeface="MyriadPro-Regular"/>
                <a:cs typeface="Calibri" panose="020F0502020204030204" pitchFamily="34" charset="0"/>
              </a:rPr>
              <a:t>π</a:t>
            </a:r>
            <a:r>
              <a:rPr lang="el-GR" sz="2400" b="1" dirty="0" smtClean="0">
                <a:latin typeface="Calibri" panose="020F0502020204030204" pitchFamily="34" charset="0"/>
                <a:ea typeface="MyriadPro-Regular"/>
                <a:cs typeface="Calibri" panose="020F0502020204030204" pitchFamily="34" charset="0"/>
              </a:rPr>
              <a:t>.χ. η χρήση </a:t>
            </a:r>
            <a:r>
              <a:rPr lang="el-GR" sz="2400" b="1" dirty="0" err="1" smtClean="0">
                <a:latin typeface="Calibri" panose="020F0502020204030204" pitchFamily="34" charset="0"/>
                <a:ea typeface="MyriadPro-Regular"/>
                <a:cs typeface="Calibri" panose="020F0502020204030204" pitchFamily="34" charset="0"/>
              </a:rPr>
              <a:t>ιοντίζουσας</a:t>
            </a:r>
            <a:r>
              <a:rPr lang="el-GR" sz="2400" b="1" dirty="0" smtClean="0">
                <a:latin typeface="Calibri" panose="020F0502020204030204" pitchFamily="34" charset="0"/>
                <a:ea typeface="MyriadPro-Regular"/>
                <a:cs typeface="Calibri" panose="020F0502020204030204" pitchFamily="34" charset="0"/>
              </a:rPr>
              <a:t> ακτινοβολίας στην </a:t>
            </a:r>
          </a:p>
          <a:p>
            <a:pPr algn="ctr">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επεμβατική ακτινολογία / καρδιολογία</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26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366839"/>
            <a:ext cx="9144000" cy="6438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l-GR" altLang="el-GR" sz="3600" b="1" dirty="0" smtClean="0">
                <a:solidFill>
                  <a:srgbClr val="0070C0"/>
                </a:solidFill>
                <a:latin typeface="+mj-lt"/>
              </a:rPr>
              <a:t>Διεθνές Σύστημα Ακτινοπροστασίας </a:t>
            </a:r>
            <a:r>
              <a:rPr lang="en-US" altLang="el-GR" sz="3600" b="1" dirty="0" smtClean="0">
                <a:solidFill>
                  <a:srgbClr val="0070C0"/>
                </a:solidFill>
                <a:latin typeface="+mj-lt"/>
              </a:rPr>
              <a:t>(</a:t>
            </a:r>
            <a:r>
              <a:rPr lang="el-GR" altLang="el-GR" sz="3600" b="1" dirty="0" smtClean="0">
                <a:solidFill>
                  <a:srgbClr val="0070C0"/>
                </a:solidFill>
                <a:latin typeface="+mj-lt"/>
              </a:rPr>
              <a:t>6</a:t>
            </a:r>
            <a:r>
              <a:rPr lang="en-US" altLang="el-GR" sz="3600" b="1" dirty="0" smtClean="0">
                <a:solidFill>
                  <a:srgbClr val="0070C0"/>
                </a:solidFill>
                <a:latin typeface="+mj-lt"/>
              </a:rPr>
              <a:t>)</a:t>
            </a:r>
            <a:endParaRPr lang="en-US" altLang="el-GR" sz="3600" b="1" dirty="0">
              <a:solidFill>
                <a:srgbClr val="0070C0"/>
              </a:solidFill>
              <a:latin typeface="+mj-lt"/>
            </a:endParaRPr>
          </a:p>
        </p:txBody>
      </p:sp>
      <p:sp>
        <p:nvSpPr>
          <p:cNvPr id="5" name="Ορθογώνιο 4"/>
          <p:cNvSpPr/>
          <p:nvPr/>
        </p:nvSpPr>
        <p:spPr>
          <a:xfrm>
            <a:off x="0" y="1215223"/>
            <a:ext cx="9143999" cy="523220"/>
          </a:xfrm>
          <a:prstGeom prst="rect">
            <a:avLst/>
          </a:prstGeom>
        </p:spPr>
        <p:txBody>
          <a:bodyPr wrap="square">
            <a:spAutoFit/>
          </a:bodyPr>
          <a:lstStyle/>
          <a:p>
            <a:pPr algn="ctr"/>
            <a:r>
              <a:rPr lang="el-GR" sz="2800" b="1" dirty="0">
                <a:solidFill>
                  <a:srgbClr val="00B050"/>
                </a:solidFill>
              </a:rPr>
              <a:t>Κατάσταση </a:t>
            </a:r>
            <a:r>
              <a:rPr lang="el-GR" sz="2800" b="1" dirty="0" smtClean="0">
                <a:solidFill>
                  <a:srgbClr val="00B050"/>
                </a:solidFill>
              </a:rPr>
              <a:t>έκθεσης έκτακτης ανάγκης</a:t>
            </a:r>
            <a:endParaRPr lang="el-GR" sz="2800" b="1" dirty="0">
              <a:solidFill>
                <a:srgbClr val="00B050"/>
              </a:solidFill>
            </a:endParaRPr>
          </a:p>
        </p:txBody>
      </p:sp>
      <p:sp>
        <p:nvSpPr>
          <p:cNvPr id="6" name="Ορθογώνιο 5"/>
          <p:cNvSpPr/>
          <p:nvPr/>
        </p:nvSpPr>
        <p:spPr>
          <a:xfrm>
            <a:off x="0" y="1779788"/>
            <a:ext cx="9144000" cy="487506"/>
          </a:xfrm>
          <a:prstGeom prst="rect">
            <a:avLst/>
          </a:prstGeom>
        </p:spPr>
        <p:txBody>
          <a:bodyPr wrap="square">
            <a:spAutoFit/>
          </a:bodyPr>
          <a:lstStyle/>
          <a:p>
            <a:pPr algn="ctr">
              <a:lnSpc>
                <a:spcPct val="107000"/>
              </a:lnSpc>
              <a:spcAft>
                <a:spcPts val="0"/>
              </a:spcAft>
            </a:pPr>
            <a:r>
              <a:rPr lang="en-US" sz="2400" b="1" dirty="0" smtClean="0">
                <a:latin typeface="Calibri" panose="020F0502020204030204" pitchFamily="34" charset="0"/>
                <a:ea typeface="MyriadPro-Regular"/>
                <a:cs typeface="Calibri" panose="020F0502020204030204" pitchFamily="34" charset="0"/>
              </a:rPr>
              <a:t>H</a:t>
            </a:r>
            <a:r>
              <a:rPr lang="el-GR" sz="2400" b="1" dirty="0" smtClean="0">
                <a:latin typeface="Calibri" panose="020F0502020204030204" pitchFamily="34" charset="0"/>
                <a:ea typeface="MyriadPro-Regular"/>
                <a:cs typeface="Calibri" panose="020F0502020204030204" pitchFamily="34" charset="0"/>
              </a:rPr>
              <a:t> </a:t>
            </a:r>
            <a:r>
              <a:rPr lang="el-GR" sz="2400" b="1" dirty="0">
                <a:latin typeface="Calibri" panose="020F0502020204030204" pitchFamily="34" charset="0"/>
                <a:ea typeface="MyriadPro-Regular"/>
                <a:cs typeface="Calibri" panose="020F0502020204030204" pitchFamily="34" charset="0"/>
              </a:rPr>
              <a:t>κατάσταση έκθεσης λόγω έκτακτης </a:t>
            </a:r>
            <a:r>
              <a:rPr lang="el-GR" sz="2400" b="1" dirty="0" smtClean="0">
                <a:latin typeface="Calibri" panose="020F0502020204030204" pitchFamily="34" charset="0"/>
                <a:ea typeface="MyriadPro-Regular"/>
                <a:cs typeface="Calibri" panose="020F0502020204030204" pitchFamily="34" charset="0"/>
              </a:rPr>
              <a:t>ανάγκης (ατυχήματος)</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Ορθογώνιο 6"/>
          <p:cNvSpPr/>
          <p:nvPr/>
        </p:nvSpPr>
        <p:spPr>
          <a:xfrm>
            <a:off x="16475" y="3494774"/>
            <a:ext cx="9143999" cy="523220"/>
          </a:xfrm>
          <a:prstGeom prst="rect">
            <a:avLst/>
          </a:prstGeom>
        </p:spPr>
        <p:txBody>
          <a:bodyPr wrap="square">
            <a:spAutoFit/>
          </a:bodyPr>
          <a:lstStyle/>
          <a:p>
            <a:pPr algn="ctr"/>
            <a:r>
              <a:rPr lang="el-GR" sz="2800" b="1" dirty="0">
                <a:solidFill>
                  <a:srgbClr val="00B050"/>
                </a:solidFill>
              </a:rPr>
              <a:t>Κατάσταση </a:t>
            </a:r>
            <a:r>
              <a:rPr lang="el-GR" sz="2800" b="1" dirty="0" smtClean="0">
                <a:solidFill>
                  <a:srgbClr val="00B050"/>
                </a:solidFill>
              </a:rPr>
              <a:t>υφιστάμενης έκθεσης</a:t>
            </a:r>
            <a:endParaRPr lang="el-GR" sz="2800" b="1" dirty="0">
              <a:solidFill>
                <a:srgbClr val="00B050"/>
              </a:solidFill>
            </a:endParaRPr>
          </a:p>
        </p:txBody>
      </p:sp>
      <p:sp>
        <p:nvSpPr>
          <p:cNvPr id="8" name="Ορθογώνιο 7"/>
          <p:cNvSpPr/>
          <p:nvPr/>
        </p:nvSpPr>
        <p:spPr>
          <a:xfrm>
            <a:off x="716693" y="4035372"/>
            <a:ext cx="7772400" cy="1673022"/>
          </a:xfrm>
          <a:prstGeom prst="rect">
            <a:avLst/>
          </a:prstGeom>
        </p:spPr>
        <p:txBody>
          <a:bodyPr wrap="square">
            <a:spAutoFit/>
          </a:bodyPr>
          <a:lstStyle/>
          <a:p>
            <a:pPr algn="just">
              <a:lnSpc>
                <a:spcPct val="107000"/>
              </a:lnSpc>
              <a:spcAft>
                <a:spcPts val="0"/>
              </a:spcAft>
            </a:pPr>
            <a:r>
              <a:rPr lang="el-GR" sz="2400" b="1" dirty="0" smtClean="0">
                <a:latin typeface="Calibri" panose="020F0502020204030204" pitchFamily="34" charset="0"/>
                <a:ea typeface="MyriadPro-Regular"/>
                <a:cs typeface="Calibri" panose="020F0502020204030204" pitchFamily="34" charset="0"/>
              </a:rPr>
              <a:t>Μια </a:t>
            </a:r>
            <a:r>
              <a:rPr lang="el-GR" sz="2400" b="1" dirty="0">
                <a:latin typeface="Calibri" panose="020F0502020204030204" pitchFamily="34" charset="0"/>
                <a:ea typeface="MyriadPro-Regular"/>
                <a:cs typeface="Calibri" panose="020F0502020204030204" pitchFamily="34" charset="0"/>
              </a:rPr>
              <a:t>κατάσταση έκθεσης που υφίσταται ήδη κατά  τον χρόνο που πρέπει να ληφθεί απόφαση για τον έλεγχό της και που δεν απαιτεί ή δεν απαιτεί πλέον επείγουσα λήψη </a:t>
            </a:r>
            <a:r>
              <a:rPr lang="el-GR" sz="2400" b="1" dirty="0" smtClean="0">
                <a:latin typeface="Calibri" panose="020F0502020204030204" pitchFamily="34" charset="0"/>
                <a:ea typeface="MyriadPro-Regular"/>
                <a:cs typeface="Calibri" panose="020F0502020204030204" pitchFamily="34" charset="0"/>
              </a:rPr>
              <a:t>μέτρων.</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Ορθογώνιο 8"/>
          <p:cNvSpPr/>
          <p:nvPr/>
        </p:nvSpPr>
        <p:spPr>
          <a:xfrm>
            <a:off x="766117" y="5610399"/>
            <a:ext cx="7611764" cy="487506"/>
          </a:xfrm>
          <a:prstGeom prst="rect">
            <a:avLst/>
          </a:prstGeom>
        </p:spPr>
        <p:txBody>
          <a:bodyPr wrap="square">
            <a:spAutoFit/>
          </a:bodyPr>
          <a:lstStyle/>
          <a:p>
            <a:pPr algn="ctr">
              <a:lnSpc>
                <a:spcPct val="107000"/>
              </a:lnSpc>
              <a:spcAft>
                <a:spcPts val="0"/>
              </a:spcAft>
            </a:pPr>
            <a:r>
              <a:rPr lang="el-GR" sz="2400" b="1" dirty="0">
                <a:latin typeface="Calibri" panose="020F0502020204030204" pitchFamily="34" charset="0"/>
                <a:ea typeface="MyriadPro-Regular"/>
                <a:cs typeface="Calibri" panose="020F0502020204030204" pitchFamily="34" charset="0"/>
              </a:rPr>
              <a:t>π</a:t>
            </a:r>
            <a:r>
              <a:rPr lang="el-GR" sz="2400" b="1" dirty="0" smtClean="0">
                <a:latin typeface="Calibri" panose="020F0502020204030204" pitchFamily="34" charset="0"/>
                <a:ea typeface="MyriadPro-Regular"/>
                <a:cs typeface="Calibri" panose="020F0502020204030204" pitchFamily="34" charset="0"/>
              </a:rPr>
              <a:t>.χ. ακτινοβολία φυσικού υποστρώματος </a:t>
            </a:r>
          </a:p>
        </p:txBody>
      </p:sp>
    </p:spTree>
    <p:extLst>
      <p:ext uri="{BB962C8B-B14F-4D97-AF65-F5344CB8AC3E}">
        <p14:creationId xmlns:p14="http://schemas.microsoft.com/office/powerpoint/2010/main" val="295611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TotalTime>
  <Words>2594</Words>
  <Application>Microsoft Office PowerPoint</Application>
  <PresentationFormat>Προβολή στην οθόνη (4:3)</PresentationFormat>
  <Paragraphs>356</Paragraphs>
  <Slides>54</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1" baseType="lpstr">
      <vt:lpstr>Arial</vt:lpstr>
      <vt:lpstr>Calibri</vt:lpstr>
      <vt:lpstr>MyriadPro-Regular</vt:lpstr>
      <vt:lpstr>Tahoma</vt:lpstr>
      <vt:lpstr>Times New Roman</vt:lpstr>
      <vt:lpstr>Office Theme</vt:lpstr>
      <vt:lpstr>Microsoft Equation 3.0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ΔΟΣΙΜΕΤΡΙΚΑ ΜΕΓΕΘΗ  ΚΑΙ ΜΟΝΑΔΕΣ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Ελληνικό Κολλέγιο Ιατρικής Φυσικής</dc:title>
  <dc:creator>STATHIS</dc:creator>
  <cp:lastModifiedBy>spyros skiadopoulos</cp:lastModifiedBy>
  <cp:revision>209</cp:revision>
  <dcterms:created xsi:type="dcterms:W3CDTF">2019-11-06T12:55:09Z</dcterms:created>
  <dcterms:modified xsi:type="dcterms:W3CDTF">2020-05-09T13:02:22Z</dcterms:modified>
</cp:coreProperties>
</file>